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213" y="4797152"/>
            <a:ext cx="8257680" cy="122264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 smtClean="0"/>
              <a:t>Github.com/</a:t>
            </a:r>
            <a:r>
              <a:rPr lang="pt-BR" dirty="0" err="1" smtClean="0"/>
              <a:t>profjuliomomente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6694" y="2852936"/>
            <a:ext cx="10102437" cy="1470025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Fornecer um substituto ou marcador da localização de outro objeto para controlar acesso a este objeto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smtClean="0"/>
              <a:t>Proxy</a:t>
            </a:r>
          </a:p>
          <a:p>
            <a:pPr lvl="1"/>
            <a:r>
              <a:rPr lang="pt-BR" dirty="0" err="1" smtClean="0"/>
              <a:t>Subject</a:t>
            </a:r>
            <a:endParaRPr lang="pt-BR" dirty="0" smtClean="0"/>
          </a:p>
          <a:p>
            <a:pPr lvl="1"/>
            <a:r>
              <a:rPr lang="pt-BR" dirty="0" err="1" smtClean="0"/>
              <a:t>RealSubject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Referência indireta eu traz benefícios diferentes dependendo do tipo de proxy</a:t>
            </a:r>
          </a:p>
          <a:p>
            <a:pPr lvl="1"/>
            <a:r>
              <a:rPr lang="pt-BR" dirty="0" smtClean="0"/>
              <a:t>Criação de objetos sob demanda</a:t>
            </a:r>
          </a:p>
          <a:p>
            <a:pPr lvl="1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Proxy (</a:t>
            </a:r>
            <a:r>
              <a:rPr lang="pt-BR" dirty="0" err="1" smtClean="0"/>
              <a:t>surrogate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24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Diz respeito a forma como objetos e classes são compostos para formar estruturar maiores;</a:t>
            </a:r>
          </a:p>
          <a:p>
            <a:r>
              <a:rPr lang="pt-BR" dirty="0" smtClean="0"/>
              <a:t>Útil para a criação de bibliotecas de classes desenvolvidas independentemente para trabalharem juntas</a:t>
            </a:r>
          </a:p>
          <a:p>
            <a:r>
              <a:rPr lang="pt-BR" dirty="0" smtClean="0"/>
              <a:t>Padrões estruturais de classes utilizam herança para compor interfaces e implementações;</a:t>
            </a:r>
          </a:p>
          <a:p>
            <a:r>
              <a:rPr lang="pt-BR" dirty="0" smtClean="0"/>
              <a:t>Padrões estruturais de objetos descrevem maneiras de compor objetos para obtenção de novas funcionalidades;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1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endParaRPr lang="pt-BR" dirty="0" smtClean="0"/>
          </a:p>
          <a:p>
            <a:r>
              <a:rPr lang="pt-BR" dirty="0" smtClean="0"/>
              <a:t>Bridge</a:t>
            </a:r>
          </a:p>
          <a:p>
            <a:r>
              <a:rPr lang="pt-BR" dirty="0" err="1" smtClean="0"/>
              <a:t>Composite</a:t>
            </a:r>
            <a:endParaRPr lang="pt-BR" dirty="0" smtClean="0"/>
          </a:p>
          <a:p>
            <a:r>
              <a:rPr lang="pt-BR" dirty="0" err="1" smtClean="0"/>
              <a:t>Decorator</a:t>
            </a:r>
            <a:endParaRPr lang="pt-BR" dirty="0" smtClean="0"/>
          </a:p>
          <a:p>
            <a:r>
              <a:rPr lang="pt-BR" dirty="0" err="1" smtClean="0"/>
              <a:t>Façade</a:t>
            </a:r>
            <a:endParaRPr lang="pt-BR" dirty="0" smtClean="0"/>
          </a:p>
          <a:p>
            <a:r>
              <a:rPr lang="pt-BR" dirty="0" err="1" smtClean="0"/>
              <a:t>Flyweight</a:t>
            </a:r>
            <a:endParaRPr lang="pt-BR" dirty="0" smtClean="0"/>
          </a:p>
          <a:p>
            <a:r>
              <a:rPr lang="pt-BR" dirty="0" smtClean="0"/>
              <a:t>Proxy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32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Converter a interface de uma classe em outra interface, esperada pelos clientes</a:t>
            </a:r>
          </a:p>
          <a:p>
            <a:pPr lvl="1"/>
            <a:r>
              <a:rPr lang="pt-BR" dirty="0" smtClean="0"/>
              <a:t>Permite que classes com interfaces incompatíveis trabalhem em conjunto;</a:t>
            </a:r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smtClean="0"/>
              <a:t>Target (define a interface específica do domínio que o </a:t>
            </a:r>
            <a:r>
              <a:rPr lang="pt-BR" dirty="0" err="1" smtClean="0"/>
              <a:t>Client</a:t>
            </a:r>
            <a:r>
              <a:rPr lang="pt-BR" dirty="0" smtClean="0"/>
              <a:t> usa)</a:t>
            </a:r>
          </a:p>
          <a:p>
            <a:pPr lvl="1"/>
            <a:r>
              <a:rPr lang="pt-BR" dirty="0" err="1" smtClean="0"/>
              <a:t>Client</a:t>
            </a:r>
            <a:r>
              <a:rPr lang="pt-BR" dirty="0" smtClean="0"/>
              <a:t> (colabora com objetos compatíveis com a interface </a:t>
            </a:r>
            <a:r>
              <a:rPr lang="pt-BR" dirty="0" err="1" smtClean="0"/>
              <a:t>target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Adaptee</a:t>
            </a:r>
            <a:r>
              <a:rPr lang="pt-BR" dirty="0" smtClean="0"/>
              <a:t> (define interface existente que precisa ser adaptada)</a:t>
            </a:r>
          </a:p>
          <a:p>
            <a:pPr lvl="1"/>
            <a:r>
              <a:rPr lang="pt-BR" dirty="0" err="1" smtClean="0"/>
              <a:t>Adapter</a:t>
            </a:r>
            <a:r>
              <a:rPr lang="pt-BR" dirty="0" smtClean="0"/>
              <a:t> (adapta a interface do </a:t>
            </a:r>
            <a:r>
              <a:rPr lang="pt-BR" dirty="0" err="1" smtClean="0"/>
              <a:t>Adaptee</a:t>
            </a:r>
            <a:r>
              <a:rPr lang="pt-BR" dirty="0" smtClean="0"/>
              <a:t> à interface de Target)</a:t>
            </a:r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Variação entre </a:t>
            </a:r>
            <a:r>
              <a:rPr lang="pt-BR" dirty="0" err="1" smtClean="0"/>
              <a:t>Adapter</a:t>
            </a:r>
            <a:r>
              <a:rPr lang="pt-BR" dirty="0" smtClean="0"/>
              <a:t> de classe e de objeto</a:t>
            </a:r>
          </a:p>
          <a:p>
            <a:pPr lvl="1"/>
            <a:r>
              <a:rPr lang="pt-BR" dirty="0" smtClean="0"/>
              <a:t>Variação de volume de trabalho</a:t>
            </a:r>
          </a:p>
          <a:p>
            <a:pPr lvl="1"/>
            <a:r>
              <a:rPr lang="pt-BR" dirty="0" smtClean="0"/>
              <a:t>Adaptadores </a:t>
            </a:r>
            <a:r>
              <a:rPr lang="pt-BR" dirty="0" err="1" smtClean="0"/>
              <a:t>pluggable</a:t>
            </a:r>
            <a:r>
              <a:rPr lang="pt-BR" dirty="0" smtClean="0"/>
              <a:t> (conectáveis)</a:t>
            </a:r>
          </a:p>
          <a:p>
            <a:pPr lvl="1"/>
            <a:r>
              <a:rPr lang="pt-BR" dirty="0" smtClean="0"/>
              <a:t>Adaptadores de dois sentidos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Adapter</a:t>
            </a:r>
            <a:r>
              <a:rPr lang="pt-BR" dirty="0" smtClean="0"/>
              <a:t> (</a:t>
            </a:r>
            <a:r>
              <a:rPr lang="pt-BR" dirty="0" err="1" smtClean="0"/>
              <a:t>Wrapper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93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Desacoplar uma abstração da sua implementação de modo que as duas possam variar</a:t>
            </a:r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Abstraction</a:t>
            </a:r>
            <a:endParaRPr lang="pt-BR" dirty="0" smtClean="0"/>
          </a:p>
          <a:p>
            <a:pPr lvl="1"/>
            <a:r>
              <a:rPr lang="pt-BR" dirty="0" err="1" smtClean="0"/>
              <a:t>RefinedAbstraction</a:t>
            </a:r>
            <a:endParaRPr lang="pt-BR" dirty="0" smtClean="0"/>
          </a:p>
          <a:p>
            <a:pPr lvl="1"/>
            <a:r>
              <a:rPr lang="pt-BR" dirty="0" err="1" smtClean="0"/>
              <a:t>Implementor</a:t>
            </a:r>
            <a:endParaRPr lang="pt-BR" dirty="0" smtClean="0"/>
          </a:p>
          <a:p>
            <a:pPr lvl="1"/>
            <a:r>
              <a:rPr lang="pt-BR" dirty="0" err="1" smtClean="0"/>
              <a:t>ConcreteImplementor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Desacoplamento da interface com a implementação</a:t>
            </a:r>
          </a:p>
          <a:p>
            <a:pPr lvl="1"/>
            <a:r>
              <a:rPr lang="pt-BR" dirty="0" smtClean="0"/>
              <a:t>Melhor extensibilidade</a:t>
            </a:r>
          </a:p>
          <a:p>
            <a:pPr lvl="1"/>
            <a:r>
              <a:rPr lang="pt-BR" dirty="0" smtClean="0"/>
              <a:t>Ocultação de detalhes </a:t>
            </a:r>
            <a:r>
              <a:rPr lang="pt-BR" smtClean="0"/>
              <a:t>de implementação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Bridge (</a:t>
            </a:r>
            <a:r>
              <a:rPr lang="pt-BR" dirty="0" err="1" smtClean="0"/>
              <a:t>Handle</a:t>
            </a:r>
            <a:r>
              <a:rPr lang="pt-BR" dirty="0" smtClean="0"/>
              <a:t> / </a:t>
            </a:r>
            <a:r>
              <a:rPr lang="pt-BR" dirty="0" err="1"/>
              <a:t>B</a:t>
            </a:r>
            <a:r>
              <a:rPr lang="pt-BR" dirty="0" err="1" smtClean="0"/>
              <a:t>ody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2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Compor objetos em estrutura de árvore para representar hierarquias parte-todo. </a:t>
            </a:r>
            <a:r>
              <a:rPr lang="pt-BR" dirty="0" err="1" smtClean="0"/>
              <a:t>Composite</a:t>
            </a:r>
            <a:r>
              <a:rPr lang="pt-BR" dirty="0" smtClean="0"/>
              <a:t> permite aos clientes tratarem de maneira uniforme objetos individuais e composições de objetos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Component</a:t>
            </a:r>
            <a:endParaRPr lang="pt-BR" dirty="0" smtClean="0"/>
          </a:p>
          <a:p>
            <a:pPr lvl="1"/>
            <a:r>
              <a:rPr lang="pt-BR" dirty="0" err="1" smtClean="0"/>
              <a:t>Leaf</a:t>
            </a:r>
            <a:endParaRPr lang="pt-BR" dirty="0" smtClean="0"/>
          </a:p>
          <a:p>
            <a:pPr lvl="1"/>
            <a:r>
              <a:rPr lang="pt-BR" dirty="0" err="1" smtClean="0"/>
              <a:t>Composite</a:t>
            </a:r>
            <a:endParaRPr lang="pt-BR" dirty="0" smtClean="0"/>
          </a:p>
          <a:p>
            <a:pPr lvl="1"/>
            <a:r>
              <a:rPr lang="pt-BR" dirty="0" err="1" smtClean="0"/>
              <a:t>Client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Define hierarquias compostas de objetos de classe e objetos compostos</a:t>
            </a:r>
          </a:p>
          <a:p>
            <a:pPr lvl="1"/>
            <a:r>
              <a:rPr lang="pt-BR" dirty="0" smtClean="0"/>
              <a:t>Torna os clientes simples</a:t>
            </a:r>
          </a:p>
          <a:p>
            <a:pPr lvl="1"/>
            <a:r>
              <a:rPr lang="pt-BR" dirty="0" smtClean="0"/>
              <a:t>Facilita o acréscimo de novas espécies </a:t>
            </a:r>
          </a:p>
          <a:p>
            <a:pPr lvl="1"/>
            <a:r>
              <a:rPr lang="pt-BR" dirty="0" smtClean="0"/>
              <a:t>Pode tornar o projeto excessivamente genérico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Composite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24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Dinamicamente, agregar responsabilidades adicionais a um objeto. Os </a:t>
            </a:r>
            <a:r>
              <a:rPr lang="pt-BR" dirty="0" err="1" smtClean="0"/>
              <a:t>Decorators</a:t>
            </a:r>
            <a:r>
              <a:rPr lang="pt-BR" dirty="0" smtClean="0"/>
              <a:t> fornecem uma alternativa flexível ao uso de subclasses para extensão de funcionalidades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Component</a:t>
            </a:r>
            <a:endParaRPr lang="pt-BR" dirty="0" smtClean="0"/>
          </a:p>
          <a:p>
            <a:pPr lvl="1"/>
            <a:r>
              <a:rPr lang="pt-BR" dirty="0" err="1" smtClean="0"/>
              <a:t>ConcreteComponent</a:t>
            </a:r>
            <a:endParaRPr lang="pt-BR" dirty="0" smtClean="0"/>
          </a:p>
          <a:p>
            <a:pPr lvl="1"/>
            <a:r>
              <a:rPr lang="pt-BR" dirty="0" err="1" smtClean="0"/>
              <a:t>Decorator</a:t>
            </a:r>
            <a:endParaRPr lang="pt-BR" dirty="0" smtClean="0"/>
          </a:p>
          <a:p>
            <a:pPr lvl="1"/>
            <a:r>
              <a:rPr lang="pt-BR" dirty="0" err="1" smtClean="0"/>
              <a:t>ConcreteDecorator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Maior flexibilidade do eu herança estática</a:t>
            </a:r>
          </a:p>
          <a:p>
            <a:pPr lvl="1"/>
            <a:r>
              <a:rPr lang="pt-BR" dirty="0" smtClean="0"/>
              <a:t>Evita classes sobrecarregadas de características na parte superior da hierarquia</a:t>
            </a:r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decorator</a:t>
            </a:r>
            <a:r>
              <a:rPr lang="pt-BR" dirty="0" smtClean="0"/>
              <a:t> e seu componente não são idênticos</a:t>
            </a:r>
          </a:p>
          <a:p>
            <a:pPr lvl="1"/>
            <a:r>
              <a:rPr lang="pt-BR" dirty="0" smtClean="0"/>
              <a:t>Grande quantidade de pequenos objetos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Decorator</a:t>
            </a:r>
            <a:r>
              <a:rPr lang="pt-BR" dirty="0" smtClean="0"/>
              <a:t> (</a:t>
            </a:r>
            <a:r>
              <a:rPr lang="pt-BR" dirty="0" err="1" smtClean="0"/>
              <a:t>Wraper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24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Fornecer uma interface para um conjunto de interfaces em um subsistema. O </a:t>
            </a:r>
            <a:r>
              <a:rPr lang="pt-BR" dirty="0" err="1" smtClean="0"/>
              <a:t>façade</a:t>
            </a:r>
            <a:r>
              <a:rPr lang="pt-BR" dirty="0" smtClean="0"/>
              <a:t> define uma interface de nível mais alto, o que torna o sistema mais fácil de ser utilizado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Façade</a:t>
            </a:r>
            <a:endParaRPr lang="pt-BR" dirty="0" smtClean="0"/>
          </a:p>
          <a:p>
            <a:pPr lvl="1"/>
            <a:r>
              <a:rPr lang="pt-BR" dirty="0" smtClean="0"/>
              <a:t>Classes de Subsistema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Isola clientes dos componentes do subsistema</a:t>
            </a:r>
          </a:p>
          <a:p>
            <a:pPr lvl="1"/>
            <a:r>
              <a:rPr lang="pt-BR" dirty="0" smtClean="0"/>
              <a:t>Enfraquece o acoplamento entre subsistemas </a:t>
            </a:r>
          </a:p>
          <a:p>
            <a:pPr lvl="1"/>
            <a:r>
              <a:rPr lang="pt-BR" dirty="0" smtClean="0"/>
              <a:t>Não impede o acesso às classes do subsistema</a:t>
            </a: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Façade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24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Intenção</a:t>
            </a:r>
          </a:p>
          <a:p>
            <a:pPr lvl="1"/>
            <a:r>
              <a:rPr lang="pt-BR" dirty="0" smtClean="0"/>
              <a:t>Usar um compartilhamento para suportar eficientemente grandes quantidades de objetos de granularidade fina</a:t>
            </a:r>
            <a:endParaRPr lang="pt-BR" dirty="0" smtClean="0"/>
          </a:p>
          <a:p>
            <a:r>
              <a:rPr lang="pt-BR" dirty="0" smtClean="0"/>
              <a:t>Participantes</a:t>
            </a:r>
          </a:p>
          <a:p>
            <a:pPr lvl="1"/>
            <a:r>
              <a:rPr lang="pt-BR" dirty="0" err="1" smtClean="0"/>
              <a:t>Flyweight</a:t>
            </a:r>
            <a:endParaRPr lang="pt-BR" dirty="0" smtClean="0"/>
          </a:p>
          <a:p>
            <a:pPr lvl="1"/>
            <a:r>
              <a:rPr lang="pt-BR" dirty="0" err="1" smtClean="0"/>
              <a:t>ConcreteFlyweight</a:t>
            </a:r>
            <a:endParaRPr lang="pt-BR" dirty="0" smtClean="0"/>
          </a:p>
          <a:p>
            <a:pPr lvl="1"/>
            <a:r>
              <a:rPr lang="pt-BR" dirty="0" err="1" smtClean="0"/>
              <a:t>UnsharedConcreteFlyweight</a:t>
            </a:r>
            <a:endParaRPr lang="pt-BR" dirty="0" smtClean="0"/>
          </a:p>
          <a:p>
            <a:pPr lvl="1"/>
            <a:r>
              <a:rPr lang="pt-BR" dirty="0" err="1" smtClean="0"/>
              <a:t>FlyweightFactory</a:t>
            </a:r>
            <a:endParaRPr lang="pt-BR" dirty="0" smtClean="0"/>
          </a:p>
          <a:p>
            <a:pPr lvl="1"/>
            <a:r>
              <a:rPr lang="pt-BR" dirty="0" err="1" smtClean="0"/>
              <a:t>Client</a:t>
            </a:r>
            <a:endParaRPr lang="pt-BR" dirty="0" smtClean="0"/>
          </a:p>
          <a:p>
            <a:r>
              <a:rPr lang="pt-BR" dirty="0" smtClean="0"/>
              <a:t>Consequências</a:t>
            </a:r>
          </a:p>
          <a:p>
            <a:pPr lvl="1"/>
            <a:r>
              <a:rPr lang="pt-BR" dirty="0" smtClean="0"/>
              <a:t>Economia de espaço</a:t>
            </a:r>
          </a:p>
          <a:p>
            <a:pPr lvl="1"/>
            <a:r>
              <a:rPr lang="pt-BR" dirty="0" smtClean="0"/>
              <a:t>Redução de estado intrínseco</a:t>
            </a:r>
          </a:p>
          <a:p>
            <a:pPr lvl="1"/>
            <a:r>
              <a:rPr lang="pt-BR" dirty="0" smtClean="0"/>
              <a:t>Aumento de estados extrínsecos</a:t>
            </a:r>
          </a:p>
          <a:p>
            <a:pPr lvl="1"/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Flyweight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2466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5694</TotalTime>
  <Words>472</Words>
  <Application>Microsoft Office PowerPoint</Application>
  <PresentationFormat>Personalizar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Custom Theme</vt:lpstr>
      <vt:lpstr>Programação Orientada a Objetos</vt:lpstr>
      <vt:lpstr>Padrões Estruturais</vt:lpstr>
      <vt:lpstr>Padrões Estruturais</vt:lpstr>
      <vt:lpstr>Adapter (Wrapper)</vt:lpstr>
      <vt:lpstr>Bridge (Handle / Body)</vt:lpstr>
      <vt:lpstr>Composite</vt:lpstr>
      <vt:lpstr>Decorator (Wraper)</vt:lpstr>
      <vt:lpstr>Façade</vt:lpstr>
      <vt:lpstr>Flyweight</vt:lpstr>
      <vt:lpstr>Proxy (surrogate)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63</cp:revision>
  <dcterms:created xsi:type="dcterms:W3CDTF">2016-05-30T21:21:37Z</dcterms:created>
  <dcterms:modified xsi:type="dcterms:W3CDTF">2017-10-18T20:22:44Z</dcterms:modified>
</cp:coreProperties>
</file>