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213" y="4797152"/>
            <a:ext cx="8257680" cy="12226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 smtClean="0"/>
              <a:t>Github.com/</a:t>
            </a:r>
            <a:r>
              <a:rPr lang="pt-BR" dirty="0" err="1" smtClean="0"/>
              <a:t>profjuliomomente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6694" y="2852936"/>
            <a:ext cx="10102437" cy="1470025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Definir uma dependência um-para-muitos entre objetos, de maneira que quando um objeto muda de estado todos os seus dependentes são notificados e atualizados automaticamente.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Subject</a:t>
            </a:r>
            <a:endParaRPr lang="pt-BR" dirty="0" smtClean="0"/>
          </a:p>
          <a:p>
            <a:pPr lvl="1"/>
            <a:r>
              <a:rPr lang="pt-BR" dirty="0" err="1" smtClean="0"/>
              <a:t>Observer</a:t>
            </a:r>
            <a:endParaRPr lang="pt-BR" dirty="0" smtClean="0"/>
          </a:p>
          <a:p>
            <a:pPr lvl="1"/>
            <a:r>
              <a:rPr lang="pt-BR" dirty="0" err="1" smtClean="0"/>
              <a:t>ConcreteSubject</a:t>
            </a:r>
            <a:endParaRPr lang="pt-BR" dirty="0" smtClean="0"/>
          </a:p>
          <a:p>
            <a:pPr lvl="1"/>
            <a:r>
              <a:rPr lang="pt-BR" dirty="0" err="1" smtClean="0"/>
              <a:t>ConcreteObserver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Acoplamento abstrato mínimo entre </a:t>
            </a:r>
            <a:r>
              <a:rPr lang="pt-BR" dirty="0" err="1" smtClean="0"/>
              <a:t>Subject</a:t>
            </a:r>
            <a:r>
              <a:rPr lang="pt-BR" dirty="0" smtClean="0"/>
              <a:t> e </a:t>
            </a:r>
            <a:r>
              <a:rPr lang="pt-BR" dirty="0" err="1" smtClean="0"/>
              <a:t>Observer</a:t>
            </a:r>
            <a:endParaRPr lang="pt-BR" dirty="0" smtClean="0"/>
          </a:p>
          <a:p>
            <a:pPr lvl="1"/>
            <a:r>
              <a:rPr lang="pt-BR" dirty="0" smtClean="0"/>
              <a:t>Suporte a broadcast</a:t>
            </a:r>
          </a:p>
          <a:p>
            <a:pPr lvl="1"/>
            <a:r>
              <a:rPr lang="pt-BR" dirty="0" smtClean="0"/>
              <a:t>Atualizações inesperadas</a:t>
            </a:r>
          </a:p>
          <a:p>
            <a:pPr lvl="1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Observer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49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Permite a um objeto alterar seu comportamento quando seu estado interno muda. O objeto parecerá ter mudado de classe.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Context</a:t>
            </a:r>
            <a:endParaRPr lang="pt-BR" dirty="0" smtClean="0"/>
          </a:p>
          <a:p>
            <a:pPr lvl="1"/>
            <a:r>
              <a:rPr lang="pt-BR" dirty="0" err="1" smtClean="0"/>
              <a:t>State</a:t>
            </a:r>
            <a:endParaRPr lang="pt-BR" dirty="0" smtClean="0"/>
          </a:p>
          <a:p>
            <a:pPr lvl="1"/>
            <a:r>
              <a:rPr lang="pt-BR" dirty="0" err="1" smtClean="0"/>
              <a:t>ConcreteState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Confina comportamento específico e particiona comportamentos para estados</a:t>
            </a:r>
          </a:p>
          <a:p>
            <a:pPr lvl="1"/>
            <a:r>
              <a:rPr lang="pt-BR" dirty="0" smtClean="0"/>
              <a:t>Deixa explícitas as transições de estados</a:t>
            </a:r>
          </a:p>
          <a:p>
            <a:pPr lvl="1"/>
            <a:r>
              <a:rPr lang="pt-BR" dirty="0" smtClean="0"/>
              <a:t>Objetos </a:t>
            </a:r>
            <a:r>
              <a:rPr lang="pt-BR" dirty="0" err="1" smtClean="0"/>
              <a:t>state</a:t>
            </a:r>
            <a:r>
              <a:rPr lang="pt-BR" dirty="0" smtClean="0"/>
              <a:t> podem ser compartilhados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57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Definir uma família de algoritmos, encapsular cada uma delas e torná-las intercambiáveis. </a:t>
            </a:r>
            <a:r>
              <a:rPr lang="pt-BR" dirty="0" err="1" smtClean="0"/>
              <a:t>Strategy</a:t>
            </a:r>
            <a:r>
              <a:rPr lang="pt-BR" dirty="0"/>
              <a:t> </a:t>
            </a:r>
            <a:r>
              <a:rPr lang="pt-BR" dirty="0" smtClean="0"/>
              <a:t>permite que o algoritmo varie independentemente dos clientes que o utilizam.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Stratety</a:t>
            </a:r>
            <a:endParaRPr lang="pt-BR" dirty="0" smtClean="0"/>
          </a:p>
          <a:p>
            <a:pPr lvl="1"/>
            <a:r>
              <a:rPr lang="pt-BR" dirty="0" err="1" smtClean="0"/>
              <a:t>ConcreteStrategy</a:t>
            </a:r>
            <a:endParaRPr lang="pt-BR" dirty="0" smtClean="0"/>
          </a:p>
          <a:p>
            <a:pPr lvl="1"/>
            <a:r>
              <a:rPr lang="pt-BR" dirty="0" err="1" smtClean="0"/>
              <a:t>Context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Alternativa ao uso de subclasses</a:t>
            </a:r>
          </a:p>
          <a:p>
            <a:pPr lvl="1"/>
            <a:r>
              <a:rPr lang="pt-BR" dirty="0" smtClean="0"/>
              <a:t>Diminuem o uso de condicionais</a:t>
            </a:r>
          </a:p>
          <a:p>
            <a:pPr lvl="1"/>
            <a:r>
              <a:rPr lang="pt-BR" dirty="0" smtClean="0"/>
              <a:t>Possibilidade de escolha de implementações</a:t>
            </a:r>
          </a:p>
          <a:p>
            <a:pPr lvl="1"/>
            <a:r>
              <a:rPr lang="pt-BR" dirty="0" smtClean="0"/>
              <a:t>Aumento do número de objetos e do custo de comunicação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Strategy</a:t>
            </a:r>
            <a:r>
              <a:rPr lang="pt-BR" dirty="0" smtClean="0"/>
              <a:t> (</a:t>
            </a:r>
            <a:r>
              <a:rPr lang="pt-BR" dirty="0" err="1" smtClean="0"/>
              <a:t>Policy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91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Definir o esqueleto de um algoritmo em uma operação, postergando alguns passos para as subclasses.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 permite que subclasses redefinam certos passos de um algoritmo sem mudar a estrutura do mesmo.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AbstractClass</a:t>
            </a:r>
            <a:endParaRPr lang="pt-BR" dirty="0" smtClean="0"/>
          </a:p>
          <a:p>
            <a:pPr lvl="1"/>
            <a:r>
              <a:rPr lang="pt-BR" dirty="0" err="1" smtClean="0"/>
              <a:t>ConcreteClass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Importante para a reutilização de código</a:t>
            </a:r>
          </a:p>
          <a:p>
            <a:pPr lvl="1"/>
            <a:r>
              <a:rPr lang="pt-BR" dirty="0" smtClean="0"/>
              <a:t>Inversão de controle (princípio de Hollywood)</a:t>
            </a:r>
          </a:p>
          <a:p>
            <a:pPr lvl="1"/>
            <a:r>
              <a:rPr lang="pt-BR" dirty="0" smtClean="0"/>
              <a:t>Importantes em bibliotecas de classes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49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Representar uma operação a ser executada nos elementos de uma estrutura  de objetos. Visitor permite definir uma nova operação sem mudar as classes dos elementos sobre os quais opera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smtClean="0"/>
              <a:t>Visitor</a:t>
            </a:r>
          </a:p>
          <a:p>
            <a:pPr lvl="1"/>
            <a:r>
              <a:rPr lang="pt-BR" dirty="0" smtClean="0"/>
              <a:t>Concrete Visitor</a:t>
            </a:r>
          </a:p>
          <a:p>
            <a:pPr lvl="1"/>
            <a:r>
              <a:rPr lang="pt-BR" dirty="0" err="1" smtClean="0"/>
              <a:t>Element</a:t>
            </a:r>
            <a:endParaRPr lang="pt-BR" dirty="0" smtClean="0"/>
          </a:p>
          <a:p>
            <a:pPr lvl="1"/>
            <a:r>
              <a:rPr lang="pt-BR" dirty="0" err="1" smtClean="0"/>
              <a:t>ConcretElement</a:t>
            </a:r>
            <a:endParaRPr lang="pt-BR" dirty="0" smtClean="0"/>
          </a:p>
          <a:p>
            <a:pPr lvl="1"/>
            <a:r>
              <a:rPr lang="pt-BR" dirty="0" err="1" smtClean="0"/>
              <a:t>ObjectStructure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Facilita a adição de novas operações</a:t>
            </a:r>
          </a:p>
          <a:p>
            <a:pPr lvl="1"/>
            <a:r>
              <a:rPr lang="pt-BR" dirty="0" smtClean="0"/>
              <a:t>Um visitante reúne as operações relacionadas e separa as não relacionadas</a:t>
            </a:r>
          </a:p>
          <a:p>
            <a:pPr lvl="1"/>
            <a:r>
              <a:rPr lang="pt-BR" dirty="0" smtClean="0"/>
              <a:t>Pode visitar objetos que não compartilham a mesma classe-mãe</a:t>
            </a:r>
          </a:p>
          <a:p>
            <a:pPr lvl="1"/>
            <a:r>
              <a:rPr lang="pt-BR" dirty="0" smtClean="0"/>
              <a:t>Acumulam estados a medida que visitam cada elemento.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57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Livro Padrões de Projeto – </a:t>
            </a:r>
            <a:r>
              <a:rPr lang="pt-BR" dirty="0" err="1" smtClean="0"/>
              <a:t>GoF</a:t>
            </a:r>
            <a:r>
              <a:rPr lang="pt-BR" dirty="0" smtClean="0"/>
              <a:t> (Gang </a:t>
            </a:r>
            <a:r>
              <a:rPr lang="pt-BR" dirty="0" err="1" smtClean="0"/>
              <a:t>of</a:t>
            </a:r>
            <a:r>
              <a:rPr lang="pt-BR" dirty="0" smtClean="0"/>
              <a:t> Four)</a:t>
            </a:r>
          </a:p>
          <a:p>
            <a:r>
              <a:rPr lang="pt-BR"/>
              <a:t>http://www.dofactory.com/net/design-patterns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9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padrões comportamentais lidam com algoritmos e atribuições de responsabilidades entre objetos</a:t>
            </a:r>
          </a:p>
          <a:p>
            <a:r>
              <a:rPr lang="pt-BR" dirty="0" smtClean="0"/>
              <a:t>Os padrões comportamentais de classe utilizam a herança para distribuir as responsabilidades (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 e </a:t>
            </a:r>
            <a:r>
              <a:rPr lang="pt-BR" dirty="0" err="1" smtClean="0"/>
              <a:t>Interpreter</a:t>
            </a:r>
            <a:r>
              <a:rPr lang="pt-BR" dirty="0" smtClean="0"/>
              <a:t>)</a:t>
            </a:r>
          </a:p>
          <a:p>
            <a:r>
              <a:rPr lang="pt-BR" dirty="0" smtClean="0"/>
              <a:t>Os padrões comportamentais de objeto utilizam a composição de objetos para definir os comportamentos.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</a:t>
            </a:r>
            <a:r>
              <a:rPr lang="pt-BR" dirty="0" smtClean="0"/>
              <a:t>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Chain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responsability</a:t>
            </a:r>
            <a:endParaRPr lang="pt-BR" dirty="0"/>
          </a:p>
          <a:p>
            <a:r>
              <a:rPr lang="pt-BR" dirty="0" err="1"/>
              <a:t>Command</a:t>
            </a:r>
            <a:endParaRPr lang="pt-BR" dirty="0"/>
          </a:p>
          <a:p>
            <a:r>
              <a:rPr lang="pt-BR" dirty="0" err="1"/>
              <a:t>Interpreter</a:t>
            </a:r>
            <a:endParaRPr lang="pt-BR" dirty="0"/>
          </a:p>
          <a:p>
            <a:r>
              <a:rPr lang="pt-BR" dirty="0" err="1"/>
              <a:t>Iterator</a:t>
            </a:r>
            <a:endParaRPr lang="pt-BR" dirty="0"/>
          </a:p>
          <a:p>
            <a:r>
              <a:rPr lang="pt-BR" dirty="0" err="1"/>
              <a:t>Mediator</a:t>
            </a:r>
            <a:endParaRPr lang="pt-BR" dirty="0"/>
          </a:p>
          <a:p>
            <a:r>
              <a:rPr lang="pt-BR" dirty="0"/>
              <a:t>Memento</a:t>
            </a:r>
          </a:p>
          <a:p>
            <a:r>
              <a:rPr lang="pt-BR" dirty="0" err="1"/>
              <a:t>Observer</a:t>
            </a:r>
            <a:endParaRPr lang="pt-BR" dirty="0"/>
          </a:p>
          <a:p>
            <a:r>
              <a:rPr lang="pt-BR" dirty="0" err="1"/>
              <a:t>State</a:t>
            </a:r>
            <a:endParaRPr lang="pt-BR" dirty="0"/>
          </a:p>
          <a:p>
            <a:r>
              <a:rPr lang="pt-BR" dirty="0" err="1"/>
              <a:t>Strategy</a:t>
            </a:r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dirty="0"/>
          </a:p>
          <a:p>
            <a:r>
              <a:rPr lang="pt-BR" dirty="0"/>
              <a:t>Visitor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2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Evitar o acoplamento do remetente de uma solicitação ao seu receptor, ao dar a mais de um objeto a oportunidade de tratar a solicitação. Encadear os objetos receptores, passando a solicitação ao longo da cadeia até que um objeto a trate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Handler</a:t>
            </a:r>
            <a:endParaRPr lang="pt-BR" dirty="0" smtClean="0"/>
          </a:p>
          <a:p>
            <a:pPr lvl="1"/>
            <a:r>
              <a:rPr lang="pt-BR" dirty="0" err="1" smtClean="0"/>
              <a:t>ConcreteHandler</a:t>
            </a:r>
            <a:endParaRPr lang="pt-BR" dirty="0" smtClean="0"/>
          </a:p>
          <a:p>
            <a:pPr lvl="1"/>
            <a:r>
              <a:rPr lang="pt-BR" dirty="0" err="1" smtClean="0"/>
              <a:t>Client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Acoplamento reduzido</a:t>
            </a:r>
          </a:p>
          <a:p>
            <a:pPr lvl="1"/>
            <a:r>
              <a:rPr lang="pt-BR" dirty="0" smtClean="0"/>
              <a:t>Não há a necessidade de conhecer o responsável pelo tratamento da solicitação à priori</a:t>
            </a:r>
          </a:p>
          <a:p>
            <a:pPr lvl="1"/>
            <a:r>
              <a:rPr lang="pt-BR" dirty="0" smtClean="0"/>
              <a:t>A solicitação pode não ser tratada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Chain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Responsability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93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Encapsular uma solicitação como um objeto permitindo parametrizar clientes com diferentes solicitações, enfileirar, fazer o log de solicitações e suportar operações que podem ser desfeitas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Command</a:t>
            </a:r>
            <a:endParaRPr lang="pt-BR" dirty="0" smtClean="0"/>
          </a:p>
          <a:p>
            <a:pPr lvl="1"/>
            <a:r>
              <a:rPr lang="pt-BR" dirty="0" err="1" smtClean="0"/>
              <a:t>ConcreteCommand</a:t>
            </a:r>
            <a:endParaRPr lang="pt-BR" dirty="0" smtClean="0"/>
          </a:p>
          <a:p>
            <a:pPr lvl="1"/>
            <a:r>
              <a:rPr lang="pt-BR" dirty="0" err="1" smtClean="0"/>
              <a:t>Client</a:t>
            </a:r>
            <a:endParaRPr lang="pt-BR" dirty="0" smtClean="0"/>
          </a:p>
          <a:p>
            <a:pPr lvl="1"/>
            <a:r>
              <a:rPr lang="pt-BR" dirty="0" err="1" smtClean="0"/>
              <a:t>Invoker</a:t>
            </a:r>
            <a:endParaRPr lang="pt-BR" dirty="0" smtClean="0"/>
          </a:p>
          <a:p>
            <a:pPr lvl="1"/>
            <a:r>
              <a:rPr lang="pt-BR" dirty="0" err="1" smtClean="0"/>
              <a:t>Receiver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Desacopla o objeto que invoca  a operação daquele que sabe como executá-la</a:t>
            </a:r>
          </a:p>
          <a:p>
            <a:pPr lvl="1"/>
            <a:r>
              <a:rPr lang="pt-BR" dirty="0" smtClean="0"/>
              <a:t>É poss</a:t>
            </a:r>
            <a:r>
              <a:rPr lang="pt-BR" dirty="0" smtClean="0"/>
              <a:t>ível formar um </a:t>
            </a:r>
            <a:r>
              <a:rPr lang="pt-BR" dirty="0" err="1" smtClean="0"/>
              <a:t>command</a:t>
            </a:r>
            <a:r>
              <a:rPr lang="pt-BR" dirty="0" smtClean="0"/>
              <a:t> composto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5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Definição de um interpretador de sentenças simples de uma linguagem que representam instâncias recorrentes de um problema.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AbstractExpression</a:t>
            </a:r>
            <a:endParaRPr lang="pt-BR" dirty="0" smtClean="0"/>
          </a:p>
          <a:p>
            <a:pPr lvl="1"/>
            <a:r>
              <a:rPr lang="pt-BR" dirty="0" err="1" smtClean="0"/>
              <a:t>TerminalExpression</a:t>
            </a:r>
            <a:endParaRPr lang="pt-BR" dirty="0" smtClean="0"/>
          </a:p>
          <a:p>
            <a:pPr lvl="1"/>
            <a:r>
              <a:rPr lang="pt-BR" dirty="0" err="1" smtClean="0"/>
              <a:t>NonterminalExpression</a:t>
            </a:r>
            <a:endParaRPr lang="pt-BR" dirty="0" smtClean="0"/>
          </a:p>
          <a:p>
            <a:pPr lvl="1"/>
            <a:r>
              <a:rPr lang="pt-BR" dirty="0" err="1" smtClean="0"/>
              <a:t>Context</a:t>
            </a:r>
            <a:endParaRPr lang="pt-BR" dirty="0" smtClean="0"/>
          </a:p>
          <a:p>
            <a:pPr lvl="1"/>
            <a:r>
              <a:rPr lang="pt-BR" dirty="0" err="1" smtClean="0"/>
              <a:t>Client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Facilidade de mudanças e extensões</a:t>
            </a:r>
          </a:p>
          <a:p>
            <a:pPr lvl="1"/>
            <a:r>
              <a:rPr lang="pt-BR" dirty="0" smtClean="0"/>
              <a:t>Facilidade de implementar a gramática</a:t>
            </a:r>
          </a:p>
          <a:p>
            <a:pPr lvl="1"/>
            <a:r>
              <a:rPr lang="pt-BR" dirty="0" smtClean="0"/>
              <a:t>Dificuldade com gramáticas complexas</a:t>
            </a:r>
          </a:p>
          <a:p>
            <a:pPr lvl="1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Interpreter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55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Fornece um meio de acessar, sequencialmente, os elementos de um objeto agregado sem expor sua representação subjacente.</a:t>
            </a:r>
          </a:p>
          <a:p>
            <a:pPr lvl="1"/>
            <a:r>
              <a:rPr lang="pt-BR" dirty="0" smtClean="0"/>
              <a:t>Conceito análogo ao de uma lista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Iterator</a:t>
            </a:r>
            <a:endParaRPr lang="pt-BR" dirty="0" smtClean="0"/>
          </a:p>
          <a:p>
            <a:pPr lvl="1"/>
            <a:r>
              <a:rPr lang="pt-BR" dirty="0" err="1" smtClean="0"/>
              <a:t>ConcreteIterator</a:t>
            </a:r>
            <a:endParaRPr lang="pt-BR" dirty="0" smtClean="0"/>
          </a:p>
          <a:p>
            <a:pPr lvl="1"/>
            <a:r>
              <a:rPr lang="pt-BR" dirty="0" err="1" smtClean="0"/>
              <a:t>Aggregate</a:t>
            </a:r>
            <a:endParaRPr lang="pt-BR" dirty="0" smtClean="0"/>
          </a:p>
          <a:p>
            <a:pPr lvl="1"/>
            <a:r>
              <a:rPr lang="pt-BR" dirty="0" err="1" smtClean="0"/>
              <a:t>ConcreteAggregate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Variação nos percursos do agregado</a:t>
            </a:r>
          </a:p>
          <a:p>
            <a:pPr lvl="1"/>
            <a:r>
              <a:rPr lang="pt-BR" dirty="0" smtClean="0"/>
              <a:t>Simplificam a interface do agregado</a:t>
            </a:r>
          </a:p>
          <a:p>
            <a:pPr lvl="1"/>
            <a:r>
              <a:rPr lang="pt-BR" dirty="0" smtClean="0"/>
              <a:t>Mais de um percurso pode estar em curso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Iterator</a:t>
            </a:r>
            <a:r>
              <a:rPr lang="pt-BR" dirty="0" smtClean="0"/>
              <a:t> (Cursor)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5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Definir um objeto que encapsula a forma como um conjunto de objetos interage. Enfraquece o acoplamento ao evitar que os objetos referenciem-se explicitamente.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Mediator</a:t>
            </a:r>
            <a:endParaRPr lang="pt-BR" dirty="0" smtClean="0"/>
          </a:p>
          <a:p>
            <a:pPr lvl="1"/>
            <a:r>
              <a:rPr lang="pt-BR" dirty="0" err="1" smtClean="0"/>
              <a:t>ConcreteMediator</a:t>
            </a:r>
            <a:endParaRPr lang="pt-BR" dirty="0" smtClean="0"/>
          </a:p>
          <a:p>
            <a:pPr lvl="1"/>
            <a:r>
              <a:rPr lang="pt-BR" dirty="0" err="1" smtClean="0"/>
              <a:t>ColleagueClasses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Limita o uso de subclasses</a:t>
            </a:r>
          </a:p>
          <a:p>
            <a:pPr lvl="1"/>
            <a:r>
              <a:rPr lang="pt-BR" dirty="0" smtClean="0"/>
              <a:t>Desacopla colegas</a:t>
            </a:r>
          </a:p>
          <a:p>
            <a:pPr lvl="1"/>
            <a:r>
              <a:rPr lang="pt-BR" dirty="0" smtClean="0"/>
              <a:t>Reduz multiplicidade</a:t>
            </a:r>
          </a:p>
          <a:p>
            <a:pPr lvl="1"/>
            <a:r>
              <a:rPr lang="pt-BR" dirty="0" smtClean="0"/>
              <a:t>Abstrai a forma de cooperação entre objetos</a:t>
            </a:r>
          </a:p>
          <a:p>
            <a:pPr lvl="1"/>
            <a:r>
              <a:rPr lang="pt-BR" dirty="0" smtClean="0"/>
              <a:t>Centraliza o controle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Mediator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55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Sem violar o encapsulamento, capturar e </a:t>
            </a:r>
            <a:r>
              <a:rPr lang="pt-BR" dirty="0" err="1" smtClean="0"/>
              <a:t>externalizar</a:t>
            </a:r>
            <a:r>
              <a:rPr lang="pt-BR" dirty="0" smtClean="0"/>
              <a:t> o estado interno de um objeto, de maneira que o objeto possa ser restaurado para esse estado mais tarde.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smtClean="0"/>
              <a:t>Memento</a:t>
            </a:r>
          </a:p>
          <a:p>
            <a:pPr lvl="1"/>
            <a:r>
              <a:rPr lang="pt-BR" dirty="0" err="1" smtClean="0"/>
              <a:t>Originator</a:t>
            </a:r>
            <a:endParaRPr lang="pt-BR" dirty="0" smtClean="0"/>
          </a:p>
          <a:p>
            <a:pPr lvl="1"/>
            <a:r>
              <a:rPr lang="pt-BR" dirty="0" err="1" smtClean="0"/>
              <a:t>Caretaker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Preservação das fronteiras do encapsulamento</a:t>
            </a:r>
          </a:p>
          <a:p>
            <a:pPr lvl="1"/>
            <a:r>
              <a:rPr lang="pt-BR" dirty="0" smtClean="0"/>
              <a:t>Simplifica o </a:t>
            </a:r>
            <a:r>
              <a:rPr lang="pt-BR" dirty="0" err="1" smtClean="0"/>
              <a:t>originator</a:t>
            </a:r>
            <a:endParaRPr lang="pt-BR" dirty="0" smtClean="0"/>
          </a:p>
          <a:p>
            <a:pPr lvl="1"/>
            <a:r>
              <a:rPr lang="pt-BR" dirty="0" smtClean="0"/>
              <a:t>Pode ser computacionalmente caro</a:t>
            </a:r>
          </a:p>
          <a:p>
            <a:pPr lvl="1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Memento (</a:t>
            </a:r>
            <a:r>
              <a:rPr lang="pt-BR" dirty="0" err="1" smtClean="0"/>
              <a:t>token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5566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8588</TotalTime>
  <Words>709</Words>
  <Application>Microsoft Office PowerPoint</Application>
  <PresentationFormat>Personalizar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Custom Theme</vt:lpstr>
      <vt:lpstr>Programação Orientada a Objetos</vt:lpstr>
      <vt:lpstr>Padrões Comportamentais</vt:lpstr>
      <vt:lpstr>Padrões Estruturais</vt:lpstr>
      <vt:lpstr>Chain of Responsability</vt:lpstr>
      <vt:lpstr>Command</vt:lpstr>
      <vt:lpstr>Interpreter</vt:lpstr>
      <vt:lpstr>Iterator (Cursor)</vt:lpstr>
      <vt:lpstr>Mediator</vt:lpstr>
      <vt:lpstr>Memento (token)</vt:lpstr>
      <vt:lpstr>Observer</vt:lpstr>
      <vt:lpstr>State</vt:lpstr>
      <vt:lpstr>Strategy (Policy)</vt:lpstr>
      <vt:lpstr>Template Method</vt:lpstr>
      <vt:lpstr>Visitor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73</cp:revision>
  <dcterms:created xsi:type="dcterms:W3CDTF">2016-05-30T21:21:37Z</dcterms:created>
  <dcterms:modified xsi:type="dcterms:W3CDTF">2017-10-31T23:50:12Z</dcterms:modified>
</cp:coreProperties>
</file>