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9" r:id="rId4"/>
    <p:sldId id="257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73" r:id="rId13"/>
    <p:sldId id="270" r:id="rId14"/>
    <p:sldId id="271" r:id="rId15"/>
    <p:sldId id="272" r:id="rId16"/>
    <p:sldId id="267" r:id="rId17"/>
    <p:sldId id="266" r:id="rId18"/>
    <p:sldId id="268" r:id="rId19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4578"/>
            <a:ext cx="8257680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6801"/>
            <a:ext cx="10102437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5225"/>
            <a:ext cx="3860297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encapsulamento ajuda a determinar o que é acessível e o que não é acessível em um objeto. </a:t>
            </a:r>
          </a:p>
          <a:p>
            <a:r>
              <a:rPr lang="pt-BR" dirty="0" smtClean="0"/>
              <a:t>Na herança, todos os métodos e atributos declarados como públicos (</a:t>
            </a:r>
            <a:r>
              <a:rPr lang="pt-BR" b="1" dirty="0" err="1" smtClean="0"/>
              <a:t>public</a:t>
            </a:r>
            <a:r>
              <a:rPr lang="pt-BR" dirty="0" smtClean="0"/>
              <a:t>) ou protegidos (</a:t>
            </a:r>
            <a:r>
              <a:rPr lang="pt-BR" b="1" dirty="0" err="1" smtClean="0"/>
              <a:t>protected</a:t>
            </a:r>
            <a:r>
              <a:rPr lang="pt-BR" dirty="0" smtClean="0"/>
              <a:t>) são acessível a partir das classes filhas</a:t>
            </a:r>
          </a:p>
          <a:p>
            <a:r>
              <a:rPr lang="pt-BR" dirty="0" smtClean="0"/>
              <a:t>Os métodos e atributos privados (</a:t>
            </a:r>
            <a:r>
              <a:rPr lang="pt-BR" b="1" dirty="0" err="1" smtClean="0"/>
              <a:t>private</a:t>
            </a:r>
            <a:r>
              <a:rPr lang="pt-BR" dirty="0" smtClean="0"/>
              <a:t>) são acessíveis apenas da própria classe.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 e Visibilidade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04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Quando duas classes podem ser relacionadas utilizando a expressão </a:t>
            </a:r>
            <a:r>
              <a:rPr lang="pt-BR" b="1" dirty="0" smtClean="0"/>
              <a:t>é um(a) </a:t>
            </a:r>
            <a:r>
              <a:rPr lang="pt-BR" dirty="0" smtClean="0"/>
              <a:t>então podemos fazer a herança;</a:t>
            </a:r>
          </a:p>
          <a:p>
            <a:r>
              <a:rPr lang="pt-BR" dirty="0" smtClean="0"/>
              <a:t>Exemplo: Mensalista </a:t>
            </a:r>
            <a:r>
              <a:rPr lang="pt-BR" b="1" dirty="0" smtClean="0"/>
              <a:t>é um</a:t>
            </a:r>
            <a:r>
              <a:rPr lang="pt-BR" dirty="0" smtClean="0"/>
              <a:t> Funcionário</a:t>
            </a:r>
          </a:p>
          <a:p>
            <a:endParaRPr lang="pt-BR" dirty="0" smtClean="0"/>
          </a:p>
          <a:p>
            <a:r>
              <a:rPr lang="pt-BR" dirty="0" smtClean="0"/>
              <a:t>Quando duas classes se relacionam utilizando a expressão </a:t>
            </a:r>
            <a:r>
              <a:rPr lang="pt-BR" b="1" dirty="0" smtClean="0"/>
              <a:t>tem um(a)</a:t>
            </a:r>
            <a:r>
              <a:rPr lang="pt-BR" dirty="0" smtClean="0"/>
              <a:t> não devemos fazer a herança;</a:t>
            </a:r>
          </a:p>
          <a:p>
            <a:r>
              <a:rPr lang="pt-BR" dirty="0" smtClean="0"/>
              <a:t>Exemplo: Empresa </a:t>
            </a:r>
            <a:r>
              <a:rPr lang="pt-BR" b="1" dirty="0" smtClean="0"/>
              <a:t>tem um</a:t>
            </a:r>
            <a:r>
              <a:rPr lang="pt-BR" dirty="0" smtClean="0"/>
              <a:t> funcionário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fazer a herança?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4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Implemente um programa que simula a operação de uma imobiliária;</a:t>
            </a:r>
          </a:p>
          <a:p>
            <a:r>
              <a:rPr lang="pt-BR" dirty="0" smtClean="0"/>
              <a:t>A imobiliária apenas vende imóveis dos tipos Casa, Apartamento, Lote e Comercial.</a:t>
            </a:r>
          </a:p>
          <a:p>
            <a:r>
              <a:rPr lang="pt-BR" dirty="0" smtClean="0"/>
              <a:t>Deve ser possível visualizar as informações de cada tipo de imóvel, listar os preços e estabelecer filtros de busca, como por preço máximo e mínimo, tipo de imóvel, cidade do imóvel.</a:t>
            </a:r>
          </a:p>
          <a:p>
            <a:r>
              <a:rPr lang="pt-BR" dirty="0" smtClean="0"/>
              <a:t>Utilizar pelo menos 3 objetos de cada tipo.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9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Herança para reaproveitamento de código (evitar)</a:t>
            </a:r>
          </a:p>
          <a:p>
            <a:r>
              <a:rPr lang="pt-BR" dirty="0" smtClean="0"/>
              <a:t>Herança por diferença</a:t>
            </a:r>
          </a:p>
          <a:p>
            <a:r>
              <a:rPr lang="pt-BR" dirty="0" smtClean="0"/>
              <a:t>Herança por substituição de tipo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Herança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52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relação de herança existe apenas para reaproveitar parte do código;</a:t>
            </a:r>
          </a:p>
          <a:p>
            <a:r>
              <a:rPr lang="pt-BR" dirty="0" smtClean="0"/>
              <a:t>Não há uma relação forte entre as classes;</a:t>
            </a:r>
          </a:p>
          <a:p>
            <a:r>
              <a:rPr lang="pt-BR" dirty="0" smtClean="0"/>
              <a:t>Conforme o sistema cresce aumenta a dificuldade de manutenção.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para reaproveitamento de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7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Classes que possuem uma relação forte entre si;</a:t>
            </a:r>
          </a:p>
          <a:p>
            <a:r>
              <a:rPr lang="pt-BR" dirty="0" smtClean="0"/>
              <a:t>Existem partes em comum e partes que são específicas de cada classe</a:t>
            </a:r>
          </a:p>
          <a:p>
            <a:r>
              <a:rPr lang="pt-BR" dirty="0" smtClean="0"/>
              <a:t>A classe base contém as informações comuns à classe;</a:t>
            </a:r>
          </a:p>
          <a:p>
            <a:r>
              <a:rPr lang="pt-BR" dirty="0" smtClean="0"/>
              <a:t>As classes derivadas contém apenas a implementação  que difere do componente comum.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por diferença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0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Propriedade de uma implementação de herança em que um objeto de uma classe filha pode substituir um objeto de uma classe mãe.</a:t>
            </a:r>
          </a:p>
          <a:p>
            <a:r>
              <a:rPr lang="pt-BR" dirty="0" smtClean="0"/>
              <a:t>Muito utilizada para ampliar o contexto de aplicação de uma implementação , em que novas classes podem ser adicionadas sem muitos impactos no sistema.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por substituição de tipo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89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Também chamado de sobrescrita (</a:t>
            </a:r>
            <a:r>
              <a:rPr lang="pt-BR" i="1" dirty="0" err="1" smtClean="0"/>
              <a:t>override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Faz uma implementação diferente de um método já existente na superclasse;</a:t>
            </a:r>
          </a:p>
          <a:p>
            <a:r>
              <a:rPr lang="pt-BR" dirty="0" smtClean="0"/>
              <a:t>Utiliza o mesmo nome do método da classe base;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Redefinição de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5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Implementar a simulação de operação de contas bancárias, incluindo conta comum (apenas saldo), conta poupança (rendimento), conta corrente (taxa de manutenção) e conta especial (limite). </a:t>
            </a:r>
          </a:p>
          <a:p>
            <a:r>
              <a:rPr lang="pt-BR" dirty="0" smtClean="0"/>
              <a:t>Você deve incluir na solução o titular da conta da conta com todos os seus dados.</a:t>
            </a:r>
          </a:p>
          <a:p>
            <a:r>
              <a:rPr lang="pt-BR" dirty="0" smtClean="0"/>
              <a:t>Inicialmente, considerar apenas uma conta de cada tipo.</a:t>
            </a:r>
          </a:p>
          <a:p>
            <a:r>
              <a:rPr lang="pt-BR" dirty="0" smtClean="0"/>
              <a:t>Valor: 2 pts.</a:t>
            </a:r>
          </a:p>
          <a:p>
            <a:r>
              <a:rPr lang="pt-BR" smtClean="0"/>
              <a:t>Entrega: 05/06/2017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5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Métodos com o mesmo nome e lista de parâmetros  (tipos e/ou quantidade);</a:t>
            </a:r>
          </a:p>
          <a:p>
            <a:r>
              <a:rPr lang="pt-BR" dirty="0" smtClean="0"/>
              <a:t>Exemplo: construtores diferentes para a conta bancária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75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Modelar as entidades de um sistema de folha de pagamento para uma empresa que possui funcionários mensalistas, horistas e comissionados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4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reduzir a reescrita de código, quando há informações idênticas?.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Princípios da orientação a objetos:</a:t>
            </a:r>
          </a:p>
          <a:p>
            <a:pPr lvl="1"/>
            <a:r>
              <a:rPr lang="pt-BR" dirty="0" smtClean="0"/>
              <a:t>Organização;</a:t>
            </a:r>
          </a:p>
          <a:p>
            <a:pPr lvl="1"/>
            <a:r>
              <a:rPr lang="pt-BR" dirty="0" smtClean="0"/>
              <a:t>Legibilidade;</a:t>
            </a:r>
          </a:p>
          <a:p>
            <a:pPr lvl="1"/>
            <a:r>
              <a:rPr lang="pt-BR" dirty="0" smtClean="0"/>
              <a:t>Facilidade de manutenção;</a:t>
            </a:r>
          </a:p>
          <a:p>
            <a:pPr lvl="1"/>
            <a:r>
              <a:rPr lang="pt-BR" dirty="0" smtClean="0"/>
              <a:t>Proteção das informações;</a:t>
            </a:r>
          </a:p>
          <a:p>
            <a:pPr lvl="1"/>
            <a:r>
              <a:rPr lang="pt-BR" dirty="0" smtClean="0"/>
              <a:t>Reaproveitamento de código;</a:t>
            </a:r>
          </a:p>
          <a:p>
            <a:pPr lvl="1"/>
            <a:r>
              <a:rPr lang="pt-BR" dirty="0" smtClean="0"/>
              <a:t>Isolamento dos componentes;</a:t>
            </a:r>
          </a:p>
          <a:p>
            <a:pPr lvl="1"/>
            <a:r>
              <a:rPr lang="pt-BR" dirty="0" smtClean="0"/>
              <a:t>Abstração.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 e a economia de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05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Ao analisar as propostas de implementação da folha de pagamento temos:</a:t>
            </a:r>
          </a:p>
          <a:p>
            <a:pPr lvl="1"/>
            <a:r>
              <a:rPr lang="pt-BR" dirty="0" smtClean="0"/>
              <a:t>Informações e operações comuns a todos os tipos de funcionário;</a:t>
            </a:r>
          </a:p>
          <a:p>
            <a:pPr lvl="1"/>
            <a:r>
              <a:rPr lang="pt-BR" dirty="0" smtClean="0"/>
              <a:t>Informações e operações específicas de alguns tipos de funcionário.</a:t>
            </a:r>
          </a:p>
          <a:p>
            <a:endParaRPr lang="pt-BR" dirty="0" smtClean="0"/>
          </a:p>
          <a:p>
            <a:r>
              <a:rPr lang="pt-BR" dirty="0" smtClean="0"/>
              <a:t>Tudo o que é comum nas  modelagens pode ser escrito uma única vez! </a:t>
            </a:r>
          </a:p>
          <a:p>
            <a:r>
              <a:rPr lang="pt-BR" dirty="0" smtClean="0"/>
              <a:t>Como? </a:t>
            </a:r>
          </a:p>
          <a:p>
            <a:r>
              <a:rPr lang="pt-BR" dirty="0" smtClean="0"/>
              <a:t>Usando herança.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Folha de pagamento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651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Segundo pilar do paradigma orientado a objetos;</a:t>
            </a:r>
          </a:p>
          <a:p>
            <a:r>
              <a:rPr lang="pt-BR" dirty="0" smtClean="0"/>
              <a:t>Mecanismo que permite que código seja reaproveitado;</a:t>
            </a:r>
          </a:p>
          <a:p>
            <a:r>
              <a:rPr lang="pt-BR" dirty="0" smtClean="0"/>
              <a:t>Forma de relacionamento entre objetos;</a:t>
            </a:r>
          </a:p>
          <a:p>
            <a:r>
              <a:rPr lang="pt-BR" dirty="0" smtClean="0"/>
              <a:t>Permite basear uma nova classe em uma classe já existente;</a:t>
            </a:r>
          </a:p>
          <a:p>
            <a:r>
              <a:rPr lang="pt-BR" dirty="0" smtClean="0"/>
              <a:t>Visibilidade dependente do encapsulamento;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86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Base / Classe Mãe / Superclasse:</a:t>
            </a:r>
          </a:p>
          <a:p>
            <a:pPr lvl="1"/>
            <a:r>
              <a:rPr lang="pt-BR" dirty="0" smtClean="0"/>
              <a:t>Classe de origem a herança, contém as informações e comportamentos comuns a todas as diferentes implementações</a:t>
            </a:r>
          </a:p>
          <a:p>
            <a:r>
              <a:rPr lang="pt-BR" dirty="0" smtClean="0"/>
              <a:t>Classe Derivada / Classe Filha / Subclasse</a:t>
            </a:r>
          </a:p>
          <a:p>
            <a:pPr lvl="1"/>
            <a:r>
              <a:rPr lang="pt-BR" dirty="0" smtClean="0"/>
              <a:t>Classe que herda as informações da classe base e implementa as diferenças particulares a si;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Terminologia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19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acesso a informações na hierarquia de herança se dá, sempre, de baixo para cima, isto é, das classes filhas para a classe mãe;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Um objeto de uma classe filha pode ver e acessar métodos e atributos da classe mãe;</a:t>
            </a:r>
          </a:p>
          <a:p>
            <a:pPr lvl="1"/>
            <a:r>
              <a:rPr lang="pt-BR" dirty="0" smtClean="0"/>
              <a:t>Já a classe mãe não pode ver ou acessar métodos das classes filhas;</a:t>
            </a:r>
          </a:p>
          <a:p>
            <a:pPr lvl="1"/>
            <a:r>
              <a:rPr lang="pt-BR" dirty="0" smtClean="0"/>
              <a:t>A herança é um relacionamento unidirecional (a classe base não tem conhecimento das classes derivadas);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atributos e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6688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308</TotalTime>
  <Words>779</Words>
  <Application>Microsoft Office PowerPoint</Application>
  <PresentationFormat>Personalizar</PresentationFormat>
  <Paragraphs>85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Custom Theme</vt:lpstr>
      <vt:lpstr>Programação Orientada a Objetos</vt:lpstr>
      <vt:lpstr>Sobrecarga de métodos</vt:lpstr>
      <vt:lpstr>Exercício</vt:lpstr>
      <vt:lpstr>Problema</vt:lpstr>
      <vt:lpstr>Orientação a Objetos e a economia de código</vt:lpstr>
      <vt:lpstr>Folha de pagamento</vt:lpstr>
      <vt:lpstr>Herança</vt:lpstr>
      <vt:lpstr>Terminologia</vt:lpstr>
      <vt:lpstr>Acesso a atributos e métodos</vt:lpstr>
      <vt:lpstr>Encapsulamento e Visibilidade</vt:lpstr>
      <vt:lpstr>Quando fazer a herança?</vt:lpstr>
      <vt:lpstr>Exercício</vt:lpstr>
      <vt:lpstr>Tipos de Herança</vt:lpstr>
      <vt:lpstr>Herança para reaproveitamento de código</vt:lpstr>
      <vt:lpstr>Herança por diferença</vt:lpstr>
      <vt:lpstr>Herança por substituição de tipo</vt:lpstr>
      <vt:lpstr>Redefinição de Métodos</vt:lpstr>
      <vt:lpstr>Trabalho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21</cp:revision>
  <dcterms:created xsi:type="dcterms:W3CDTF">2016-05-30T21:21:37Z</dcterms:created>
  <dcterms:modified xsi:type="dcterms:W3CDTF">2018-04-11T23:52:45Z</dcterms:modified>
</cp:coreProperties>
</file>