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0413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3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213" y="5094578"/>
            <a:ext cx="8257680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455" y="3606801"/>
            <a:ext cx="10102437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521" y="6245225"/>
            <a:ext cx="284443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9E0BFD56-3D73-451E-9A87-18740EEBF47F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058" y="6245225"/>
            <a:ext cx="3860297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6463" y="6245225"/>
            <a:ext cx="284443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of.juliomomente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2QdkiX6p_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23213" y="4797152"/>
            <a:ext cx="8257680" cy="1222649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>
                <a:hlinkClick r:id="rId2"/>
              </a:rPr>
              <a:t>prof.juliomomente@gmail.com</a:t>
            </a:r>
            <a:endParaRPr lang="pt-BR" dirty="0" smtClean="0"/>
          </a:p>
          <a:p>
            <a:r>
              <a:rPr lang="pt-BR" dirty="0" smtClean="0"/>
              <a:t>Github.com/</a:t>
            </a:r>
            <a:r>
              <a:rPr lang="pt-BR" dirty="0" err="1" smtClean="0"/>
              <a:t>profjuliomomente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6694" y="2852936"/>
            <a:ext cx="10102437" cy="1470025"/>
          </a:xfrm>
        </p:spPr>
        <p:txBody>
          <a:bodyPr/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404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Classe genérica de pilha</a:t>
            </a:r>
          </a:p>
          <a:p>
            <a:r>
              <a:rPr lang="pt-BR" dirty="0" smtClean="0"/>
              <a:t>Usada da mesma forma que uma pilha</a:t>
            </a:r>
          </a:p>
          <a:p>
            <a:r>
              <a:rPr lang="pt-BR" dirty="0" smtClean="0"/>
              <a:t>Implementa os métodos </a:t>
            </a:r>
            <a:r>
              <a:rPr lang="pt-BR" dirty="0" err="1" smtClean="0"/>
              <a:t>push</a:t>
            </a:r>
            <a:r>
              <a:rPr lang="pt-BR" dirty="0" smtClean="0"/>
              <a:t>(), pop() e </a:t>
            </a:r>
            <a:r>
              <a:rPr lang="pt-BR" dirty="0" err="1" smtClean="0"/>
              <a:t>Peek</a:t>
            </a:r>
            <a:r>
              <a:rPr lang="pt-BR" dirty="0" smtClean="0"/>
              <a:t>() (Equivalente ao top)</a:t>
            </a:r>
          </a:p>
          <a:p>
            <a:endParaRPr lang="pt-BR" dirty="0"/>
          </a:p>
          <a:p>
            <a:r>
              <a:rPr lang="pt-BR" dirty="0" smtClean="0"/>
              <a:t>Exemplo: Pilha de Valores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Stack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33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Classe genérica de Fila</a:t>
            </a:r>
          </a:p>
          <a:p>
            <a:r>
              <a:rPr lang="pt-BR" dirty="0" smtClean="0"/>
              <a:t>Usada da mesma forma que uma fila</a:t>
            </a:r>
          </a:p>
          <a:p>
            <a:r>
              <a:rPr lang="pt-BR" dirty="0" smtClean="0"/>
              <a:t>Implementa os métodos </a:t>
            </a:r>
            <a:r>
              <a:rPr lang="pt-BR" dirty="0" err="1" smtClean="0"/>
              <a:t>Enqueue</a:t>
            </a:r>
            <a:r>
              <a:rPr lang="pt-BR" dirty="0" smtClean="0"/>
              <a:t>(), </a:t>
            </a:r>
            <a:r>
              <a:rPr lang="pt-BR" dirty="0" err="1" smtClean="0"/>
              <a:t>Dequeue</a:t>
            </a:r>
            <a:r>
              <a:rPr lang="pt-BR" dirty="0" smtClean="0"/>
              <a:t>() e </a:t>
            </a:r>
            <a:r>
              <a:rPr lang="pt-BR" dirty="0" err="1" smtClean="0"/>
              <a:t>Peek</a:t>
            </a:r>
            <a:r>
              <a:rPr lang="pt-BR" dirty="0" smtClean="0"/>
              <a:t>() (Equivalente ao Head())</a:t>
            </a:r>
          </a:p>
          <a:p>
            <a:endParaRPr lang="pt-BR" dirty="0"/>
          </a:p>
          <a:p>
            <a:r>
              <a:rPr lang="pt-BR" dirty="0" smtClean="0"/>
              <a:t>Exemplo: Fila de Nomes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Queue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927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Contêiner (Coleção de linhas e colunas) utilizado para armazenar dados estruturados</a:t>
            </a:r>
          </a:p>
          <a:p>
            <a:r>
              <a:rPr lang="pt-BR" dirty="0" smtClean="0"/>
              <a:t> Presente no </a:t>
            </a:r>
            <a:r>
              <a:rPr lang="pt-BR" dirty="0" err="1" smtClean="0"/>
              <a:t>namespace</a:t>
            </a:r>
            <a:r>
              <a:rPr lang="pt-BR" dirty="0" smtClean="0"/>
              <a:t> </a:t>
            </a:r>
            <a:r>
              <a:rPr lang="pt-BR" dirty="0" err="1" smtClean="0"/>
              <a:t>System.Data</a:t>
            </a:r>
            <a:endParaRPr lang="pt-BR" dirty="0" smtClean="0"/>
          </a:p>
          <a:p>
            <a:r>
              <a:rPr lang="pt-BR" dirty="0" smtClean="0"/>
              <a:t>Representa uma tabela de dados na memória</a:t>
            </a:r>
          </a:p>
          <a:p>
            <a:r>
              <a:rPr lang="pt-BR" dirty="0" smtClean="0"/>
              <a:t>Estrutura muito versátil para armazenar dados de fontes diversas</a:t>
            </a:r>
          </a:p>
          <a:p>
            <a:endParaRPr lang="pt-BR" dirty="0"/>
          </a:p>
          <a:p>
            <a:r>
              <a:rPr lang="pt-BR" dirty="0" smtClean="0"/>
              <a:t>Exemplo: </a:t>
            </a:r>
            <a:r>
              <a:rPr lang="pt-BR" dirty="0" err="1" smtClean="0"/>
              <a:t>Datatable</a:t>
            </a:r>
            <a:r>
              <a:rPr lang="pt-BR" dirty="0" smtClean="0"/>
              <a:t> com informações de pessoas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DataTable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776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Estrutura de tabela </a:t>
            </a:r>
            <a:r>
              <a:rPr lang="pt-BR" dirty="0" err="1" smtClean="0"/>
              <a:t>Hash</a:t>
            </a:r>
            <a:r>
              <a:rPr lang="pt-BR" dirty="0" smtClean="0"/>
              <a:t> (tabela de dispersão)</a:t>
            </a:r>
          </a:p>
          <a:p>
            <a:r>
              <a:rPr lang="pt-BR" dirty="0" smtClean="0"/>
              <a:t>Coleção de pares </a:t>
            </a:r>
            <a:r>
              <a:rPr lang="pt-BR" dirty="0" err="1" smtClean="0"/>
              <a:t>Chave,Valor</a:t>
            </a:r>
            <a:r>
              <a:rPr lang="pt-BR" dirty="0" smtClean="0"/>
              <a:t> organizados pela chave</a:t>
            </a:r>
          </a:p>
          <a:p>
            <a:r>
              <a:rPr lang="pt-BR" dirty="0" smtClean="0"/>
              <a:t>Busca muito mais rápida (Ordem constante)</a:t>
            </a:r>
          </a:p>
          <a:p>
            <a:r>
              <a:rPr lang="pt-BR" dirty="0" smtClean="0"/>
              <a:t>Tipo antigo do C# (pouco utilizado)</a:t>
            </a:r>
          </a:p>
          <a:p>
            <a:r>
              <a:rPr lang="pt-BR" dirty="0" smtClean="0"/>
              <a:t>Mostra as informações ordenadas pela chave</a:t>
            </a:r>
          </a:p>
          <a:p>
            <a:endParaRPr lang="pt-BR" dirty="0"/>
          </a:p>
          <a:p>
            <a:r>
              <a:rPr lang="pt-BR" dirty="0" smtClean="0"/>
              <a:t>Exemplo: </a:t>
            </a:r>
            <a:r>
              <a:rPr lang="pt-BR" dirty="0" err="1" smtClean="0"/>
              <a:t>HashTable</a:t>
            </a:r>
            <a:r>
              <a:rPr lang="pt-BR" dirty="0" smtClean="0"/>
              <a:t> de Nomes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HashTable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94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Forma de mapeamento de valores para chaves</a:t>
            </a:r>
          </a:p>
          <a:p>
            <a:r>
              <a:rPr lang="pt-BR" dirty="0" smtClean="0"/>
              <a:t>Evolução do </a:t>
            </a:r>
            <a:r>
              <a:rPr lang="pt-BR" dirty="0" err="1" smtClean="0"/>
              <a:t>HashTable</a:t>
            </a:r>
            <a:endParaRPr lang="pt-BR" dirty="0" smtClean="0"/>
          </a:p>
          <a:p>
            <a:r>
              <a:rPr lang="pt-BR" dirty="0" smtClean="0"/>
              <a:t>Busca muito rápida (Ordem Constante)</a:t>
            </a:r>
          </a:p>
          <a:p>
            <a:r>
              <a:rPr lang="pt-BR" dirty="0" smtClean="0"/>
              <a:t>Permite buscar informações pelo valor ou pela chave (melhor opção)</a:t>
            </a:r>
          </a:p>
          <a:p>
            <a:r>
              <a:rPr lang="pt-BR" dirty="0" smtClean="0"/>
              <a:t>Sempre é necessário um par de valores (o primeiro é a chave e o segundo é o valor)</a:t>
            </a:r>
          </a:p>
          <a:p>
            <a:r>
              <a:rPr lang="pt-BR" dirty="0" smtClean="0"/>
              <a:t>Recomendado utilizar tratamento de exceções  e o método </a:t>
            </a:r>
            <a:r>
              <a:rPr lang="pt-BR" dirty="0" err="1" smtClean="0"/>
              <a:t>TryGetValue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Exemplo: Dicionário de Disciplinas do curso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Dictionary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530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Assistir ao vídeo sobre boas práticas </a:t>
            </a:r>
            <a:r>
              <a:rPr lang="pt-BR" dirty="0"/>
              <a:t>de programação SOLID (</a:t>
            </a: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www.youtube.com/watch?v=Q2QdkiX6p_Y</a:t>
            </a:r>
            <a:r>
              <a:rPr lang="pt-BR" dirty="0" smtClean="0"/>
              <a:t>) </a:t>
            </a:r>
          </a:p>
          <a:p>
            <a:r>
              <a:rPr lang="pt-BR" dirty="0" smtClean="0"/>
              <a:t>Fazer um resumo dos conceitos e uma análise de aplicabilidade desses.</a:t>
            </a:r>
          </a:p>
          <a:p>
            <a:r>
              <a:rPr lang="pt-BR" dirty="0" smtClean="0"/>
              <a:t>Outras referências (vídeos e documentos) podem ser consultados para melhorar o entendimento dos conceitos.</a:t>
            </a:r>
          </a:p>
          <a:p>
            <a:r>
              <a:rPr lang="pt-BR" dirty="0" smtClean="0"/>
              <a:t>Entrega: </a:t>
            </a:r>
            <a:r>
              <a:rPr lang="pt-BR" dirty="0" smtClean="0"/>
              <a:t>12/09/2018 </a:t>
            </a:r>
            <a:r>
              <a:rPr lang="pt-BR" dirty="0" smtClean="0"/>
              <a:t>por e-mail.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753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Como representar as informações dentro de um programa orientado a objetos usando C#?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Dados em C#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70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ArrayList</a:t>
            </a:r>
            <a:endParaRPr lang="pt-BR" dirty="0" smtClean="0"/>
          </a:p>
          <a:p>
            <a:r>
              <a:rPr lang="pt-BR" dirty="0" err="1" smtClean="0"/>
              <a:t>List</a:t>
            </a:r>
            <a:endParaRPr lang="pt-BR" dirty="0" smtClean="0"/>
          </a:p>
          <a:p>
            <a:r>
              <a:rPr lang="pt-BR" dirty="0" err="1" smtClean="0"/>
              <a:t>SortedList</a:t>
            </a:r>
            <a:endParaRPr lang="pt-BR" dirty="0" smtClean="0"/>
          </a:p>
          <a:p>
            <a:r>
              <a:rPr lang="pt-BR" dirty="0" err="1" smtClean="0"/>
              <a:t>Stack</a:t>
            </a:r>
            <a:endParaRPr lang="pt-BR" dirty="0" smtClean="0"/>
          </a:p>
          <a:p>
            <a:r>
              <a:rPr lang="pt-BR" dirty="0" err="1" smtClean="0"/>
              <a:t>Queue</a:t>
            </a:r>
            <a:endParaRPr lang="pt-BR" dirty="0" smtClean="0"/>
          </a:p>
          <a:p>
            <a:r>
              <a:rPr lang="pt-BR" dirty="0" err="1" smtClean="0"/>
              <a:t>DataTable</a:t>
            </a:r>
            <a:endParaRPr lang="pt-BR" dirty="0" smtClean="0"/>
          </a:p>
          <a:p>
            <a:r>
              <a:rPr lang="pt-BR" dirty="0" err="1" smtClean="0"/>
              <a:t>HashTable</a:t>
            </a:r>
            <a:endParaRPr lang="pt-BR" dirty="0" smtClean="0"/>
          </a:p>
          <a:p>
            <a:r>
              <a:rPr lang="pt-BR" dirty="0" err="1" smtClean="0"/>
              <a:t>Dictionary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dados em C#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809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Em </a:t>
            </a:r>
            <a:r>
              <a:rPr lang="pt-BR" dirty="0" err="1" smtClean="0"/>
              <a:t>c#</a:t>
            </a:r>
            <a:r>
              <a:rPr lang="pt-BR" dirty="0" smtClean="0"/>
              <a:t> existem duas formas de agrupar dados (ou objetos):</a:t>
            </a:r>
          </a:p>
          <a:p>
            <a:pPr lvl="1"/>
            <a:r>
              <a:rPr lang="pt-BR" dirty="0" smtClean="0"/>
              <a:t>Matrizes</a:t>
            </a:r>
          </a:p>
          <a:p>
            <a:pPr lvl="1"/>
            <a:r>
              <a:rPr lang="pt-BR" dirty="0" smtClean="0"/>
              <a:t>Coleções</a:t>
            </a:r>
          </a:p>
          <a:p>
            <a:pPr lvl="1"/>
            <a:endParaRPr lang="pt-BR" dirty="0"/>
          </a:p>
          <a:p>
            <a:r>
              <a:rPr lang="pt-BR" dirty="0" smtClean="0"/>
              <a:t>Matrizes:</a:t>
            </a:r>
          </a:p>
          <a:p>
            <a:pPr lvl="1"/>
            <a:r>
              <a:rPr lang="pt-BR" dirty="0" smtClean="0"/>
              <a:t>Estruturas estáticas (1 ou mais dimensões)</a:t>
            </a:r>
          </a:p>
          <a:p>
            <a:pPr lvl="1"/>
            <a:r>
              <a:rPr lang="pt-BR" dirty="0" smtClean="0"/>
              <a:t>Usadas para quantidades fixas de valores</a:t>
            </a:r>
          </a:p>
          <a:p>
            <a:r>
              <a:rPr lang="pt-BR" dirty="0" smtClean="0"/>
              <a:t>Coleções</a:t>
            </a:r>
          </a:p>
          <a:p>
            <a:pPr lvl="1"/>
            <a:r>
              <a:rPr lang="pt-BR" dirty="0" smtClean="0"/>
              <a:t>Estruturas dinâmicas</a:t>
            </a:r>
          </a:p>
          <a:p>
            <a:pPr lvl="1"/>
            <a:r>
              <a:rPr lang="pt-BR" dirty="0" smtClean="0"/>
              <a:t>Quantidades variáveis de valores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Mas antes 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324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Forma flexível de trabalhar com grupos de objetos</a:t>
            </a:r>
          </a:p>
          <a:p>
            <a:r>
              <a:rPr lang="pt-BR" dirty="0" smtClean="0"/>
              <a:t>Definidas na </a:t>
            </a:r>
            <a:r>
              <a:rPr lang="pt-BR" dirty="0" err="1" smtClean="0"/>
              <a:t>System.Collections</a:t>
            </a:r>
            <a:endParaRPr lang="pt-BR" dirty="0" smtClean="0"/>
          </a:p>
          <a:p>
            <a:r>
              <a:rPr lang="pt-BR" dirty="0" smtClean="0"/>
              <a:t>Se forem do mesmo tipo existes coleções padrão, definidas na </a:t>
            </a:r>
            <a:r>
              <a:rPr lang="pt-BR" dirty="0" err="1" smtClean="0"/>
              <a:t>System.Collection.Generic</a:t>
            </a:r>
            <a:r>
              <a:rPr lang="pt-BR" dirty="0" smtClean="0"/>
              <a:t> (listas por exemplo)</a:t>
            </a:r>
          </a:p>
          <a:p>
            <a:r>
              <a:rPr lang="pt-BR" dirty="0" smtClean="0"/>
              <a:t>As coleções são classes e devem implementar a interface </a:t>
            </a:r>
            <a:r>
              <a:rPr lang="pt-BR" dirty="0" err="1" smtClean="0"/>
              <a:t>Icollection</a:t>
            </a:r>
            <a:endParaRPr lang="pt-BR" dirty="0" smtClean="0"/>
          </a:p>
          <a:p>
            <a:r>
              <a:rPr lang="pt-BR" dirty="0" smtClean="0"/>
              <a:t>Em toda coleção é possível saber a quantidade de elementos e se a coleção é de apenas leitura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Coleções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97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IEnumerable</a:t>
            </a:r>
            <a:endParaRPr lang="pt-BR" dirty="0" smtClean="0"/>
          </a:p>
          <a:p>
            <a:pPr lvl="1"/>
            <a:r>
              <a:rPr lang="pt-BR" dirty="0" smtClean="0"/>
              <a:t>Permite transformações nas coleção (transformar em lista ou em </a:t>
            </a:r>
            <a:r>
              <a:rPr lang="pt-BR" dirty="0" err="1" smtClean="0"/>
              <a:t>array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Habilita o laço </a:t>
            </a:r>
            <a:r>
              <a:rPr lang="pt-BR" b="1" dirty="0" err="1" smtClean="0"/>
              <a:t>foreach</a:t>
            </a:r>
            <a:endParaRPr lang="pt-BR" b="1" dirty="0" smtClean="0"/>
          </a:p>
          <a:p>
            <a:r>
              <a:rPr lang="pt-BR" dirty="0" err="1" smtClean="0"/>
              <a:t>IList</a:t>
            </a:r>
            <a:endParaRPr lang="pt-BR" dirty="0" smtClean="0"/>
          </a:p>
          <a:p>
            <a:pPr lvl="1"/>
            <a:r>
              <a:rPr lang="pt-BR" dirty="0" smtClean="0"/>
              <a:t>Permite a inserção e remoção de itens de qualquer posição da coleção</a:t>
            </a:r>
          </a:p>
          <a:p>
            <a:r>
              <a:rPr lang="pt-BR" dirty="0" err="1" smtClean="0"/>
              <a:t>Icloneable</a:t>
            </a:r>
            <a:endParaRPr lang="pt-BR" dirty="0" smtClean="0"/>
          </a:p>
          <a:p>
            <a:pPr lvl="1"/>
            <a:r>
              <a:rPr lang="pt-BR" dirty="0" smtClean="0"/>
              <a:t>Habilita a clonagem de um objeto (criar uma outra instância com o mesmo valor) – método clone.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Outras Interfaces associadas a coleções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7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Estrutura dinâmica  que é possível de ser redimensionada (aumentar ou diminuir)</a:t>
            </a:r>
          </a:p>
          <a:p>
            <a:r>
              <a:rPr lang="pt-BR" dirty="0" smtClean="0"/>
              <a:t>Não permite o uso de elementos genéricos</a:t>
            </a:r>
          </a:p>
          <a:p>
            <a:endParaRPr lang="pt-BR" dirty="0"/>
          </a:p>
          <a:p>
            <a:r>
              <a:rPr lang="pt-BR" dirty="0" smtClean="0"/>
              <a:t>Exemplo: </a:t>
            </a:r>
            <a:r>
              <a:rPr lang="pt-BR" dirty="0" err="1" smtClean="0"/>
              <a:t>ArrayList</a:t>
            </a:r>
            <a:r>
              <a:rPr lang="pt-BR" dirty="0" smtClean="0"/>
              <a:t> de Nomes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ArrayList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05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Mesmo conceito de uma lista encadeada</a:t>
            </a:r>
          </a:p>
          <a:p>
            <a:r>
              <a:rPr lang="pt-BR" dirty="0" smtClean="0"/>
              <a:t>É possível inserir e remover em qualquer posição da lista</a:t>
            </a:r>
          </a:p>
          <a:p>
            <a:r>
              <a:rPr lang="pt-BR" dirty="0" smtClean="0"/>
              <a:t>Permite o uso de classes genéricas</a:t>
            </a:r>
          </a:p>
          <a:p>
            <a:r>
              <a:rPr lang="pt-BR" dirty="0" smtClean="0"/>
              <a:t>Implementa a classe </a:t>
            </a:r>
            <a:r>
              <a:rPr lang="pt-BR" dirty="0" err="1" smtClean="0"/>
              <a:t>IEnumerable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Exemplo: Lista de objetos Pessoa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List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638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Lista que mantem os elementos ordenados</a:t>
            </a:r>
          </a:p>
          <a:p>
            <a:r>
              <a:rPr lang="pt-BR" dirty="0" smtClean="0"/>
              <a:t>Habilita a busca binária</a:t>
            </a:r>
          </a:p>
          <a:p>
            <a:r>
              <a:rPr lang="pt-BR" dirty="0" smtClean="0"/>
              <a:t>Usa menos memória que um </a:t>
            </a:r>
            <a:r>
              <a:rPr lang="pt-BR" dirty="0" err="1" smtClean="0"/>
              <a:t>Dictionary</a:t>
            </a:r>
            <a:r>
              <a:rPr lang="pt-BR" dirty="0" smtClean="0"/>
              <a:t>, porém sua implementação é menos eficiente</a:t>
            </a:r>
          </a:p>
          <a:p>
            <a:r>
              <a:rPr lang="pt-BR" dirty="0" smtClean="0"/>
              <a:t>Necessita sempre de um campo chave para garantir a ordenação;</a:t>
            </a:r>
          </a:p>
          <a:p>
            <a:endParaRPr lang="pt-BR" dirty="0"/>
          </a:p>
          <a:p>
            <a:r>
              <a:rPr lang="pt-BR" dirty="0" smtClean="0"/>
              <a:t>Exemplo: </a:t>
            </a:r>
            <a:r>
              <a:rPr lang="pt-BR" dirty="0" err="1" smtClean="0"/>
              <a:t>Sorted</a:t>
            </a:r>
            <a:r>
              <a:rPr lang="pt-BR" dirty="0" smtClean="0"/>
              <a:t> </a:t>
            </a:r>
            <a:r>
              <a:rPr lang="pt-BR" dirty="0" err="1" smtClean="0"/>
              <a:t>List</a:t>
            </a:r>
            <a:r>
              <a:rPr lang="pt-BR" dirty="0" smtClean="0"/>
              <a:t> de Nomes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Sorted</a:t>
            </a:r>
            <a:r>
              <a:rPr lang="pt-BR" dirty="0" smtClean="0"/>
              <a:t> </a:t>
            </a:r>
            <a:r>
              <a:rPr lang="pt-BR" dirty="0" err="1" smtClean="0"/>
              <a:t>List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37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3679</TotalTime>
  <Words>569</Words>
  <Application>Microsoft Office PowerPoint</Application>
  <PresentationFormat>Personalizar</PresentationFormat>
  <Paragraphs>100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Custom Theme</vt:lpstr>
      <vt:lpstr>Programação Orientada a Objetos</vt:lpstr>
      <vt:lpstr>Estruturas de Dados em C#</vt:lpstr>
      <vt:lpstr>Estruturas de dados em C#</vt:lpstr>
      <vt:lpstr>Mas antes ...</vt:lpstr>
      <vt:lpstr>Coleções </vt:lpstr>
      <vt:lpstr>Outras Interfaces associadas a coleções</vt:lpstr>
      <vt:lpstr>ArrayList</vt:lpstr>
      <vt:lpstr>List</vt:lpstr>
      <vt:lpstr>Sorted List</vt:lpstr>
      <vt:lpstr>Stack</vt:lpstr>
      <vt:lpstr>Queue</vt:lpstr>
      <vt:lpstr>DataTable</vt:lpstr>
      <vt:lpstr>HashTable</vt:lpstr>
      <vt:lpstr>Dictionary</vt:lpstr>
      <vt:lpstr>Trabalho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Dados</dc:title>
  <dc:creator>Julio Cesar Momente</dc:creator>
  <cp:lastModifiedBy>Julio Cesar Momente</cp:lastModifiedBy>
  <cp:revision>42</cp:revision>
  <dcterms:created xsi:type="dcterms:W3CDTF">2016-05-30T21:21:37Z</dcterms:created>
  <dcterms:modified xsi:type="dcterms:W3CDTF">2018-08-24T01:00:42Z</dcterms:modified>
</cp:coreProperties>
</file>