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9" r:id="rId3"/>
    <p:sldId id="257" r:id="rId4"/>
    <p:sldId id="258" r:id="rId5"/>
    <p:sldId id="260" r:id="rId6"/>
    <p:sldId id="261" r:id="rId7"/>
    <p:sldId id="263" r:id="rId8"/>
    <p:sldId id="264" r:id="rId9"/>
    <p:sldId id="273" r:id="rId10"/>
    <p:sldId id="274" r:id="rId11"/>
    <p:sldId id="275" r:id="rId12"/>
    <p:sldId id="265" r:id="rId13"/>
    <p:sldId id="266" r:id="rId14"/>
    <p:sldId id="267" r:id="rId15"/>
    <p:sldId id="280" r:id="rId16"/>
    <p:sldId id="268"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94AD43-2A7A-4185-AAE6-9E07FA64D7F2}">
          <p14:sldIdLst>
            <p14:sldId id="256"/>
            <p14:sldId id="279"/>
          </p14:sldIdLst>
        </p14:section>
        <p14:section name="Syllabus Stuff" id="{90098D12-CD6A-4FF7-8139-F7565D5839CE}">
          <p14:sldIdLst>
            <p14:sldId id="257"/>
            <p14:sldId id="258"/>
            <p14:sldId id="260"/>
            <p14:sldId id="261"/>
            <p14:sldId id="263"/>
          </p14:sldIdLst>
        </p14:section>
        <p14:section name="Proramming in Python" id="{0ADA8787-81A2-4B3B-8668-365F7E94506C}">
          <p14:sldIdLst>
            <p14:sldId id="264"/>
            <p14:sldId id="273"/>
            <p14:sldId id="274"/>
            <p14:sldId id="275"/>
            <p14:sldId id="265"/>
            <p14:sldId id="266"/>
            <p14:sldId id="267"/>
            <p14:sldId id="280"/>
            <p14:sldId id="268"/>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3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9AD51-4DA7-4D57-80C5-E264FA30EE30}" v="149" dt="2024-01-22T20:43:31.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180" d="100"/>
          <a:sy n="180" d="100"/>
        </p:scale>
        <p:origin x="29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75000"/>
                  </a:schemeClr>
                </a:solidFill>
              </a:defRPr>
            </a:lvl1pPr>
          </a:lstStyle>
          <a:p>
            <a:fld id="{48A87A34-81AB-432B-8DAE-1953F412C126}" type="datetimeFigureOut">
              <a:rPr lang="en-US" smtClean="0"/>
              <a:t>1/22/2024</a:t>
            </a:fld>
            <a:endParaRPr lang="en-US" dirty="0"/>
          </a:p>
        </p:txBody>
      </p:sp>
      <p:sp>
        <p:nvSpPr>
          <p:cNvPr id="5" name="Footer Placeholder 4"/>
          <p:cNvSpPr>
            <a:spLocks noGrp="1"/>
          </p:cNvSpPr>
          <p:nvPr>
            <p:ph type="ftr" sz="quarter" idx="11"/>
          </p:nvPr>
        </p:nvSpPr>
        <p:spPr/>
        <p:txBody>
          <a:bodyPr/>
          <a:lstStyle>
            <a:lvl1pPr>
              <a:defRPr>
                <a:solidFill>
                  <a:schemeClr val="tx1">
                    <a:lumMod val="7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4766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863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0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Tx/>
              <a:buBlip>
                <a:blip r:embed="rId2"/>
              </a:buBlip>
              <a:defRPr/>
            </a:lvl1pPr>
            <a:lvl2pPr marL="685800" indent="-228600">
              <a:buFontTx/>
              <a:buBlip>
                <a:blip r:embed="rId3"/>
              </a:buBlip>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498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510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56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111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46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574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392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481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1B1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795522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ode_readability" TargetMode="External"/><Relationship Id="rId13" Type="http://schemas.openxmlformats.org/officeDocument/2006/relationships/hyperlink" Target="https://en.wikipedia.org/wiki/Garbage_collection_(computer_science)" TargetMode="External"/><Relationship Id="rId3" Type="http://schemas.openxmlformats.org/officeDocument/2006/relationships/hyperlink" Target="https://en.wikipedia.org/wiki/Interpreted_language" TargetMode="External"/><Relationship Id="rId7" Type="http://schemas.openxmlformats.org/officeDocument/2006/relationships/hyperlink" Target="https://en.wikipedia.org/wiki/Guido_van_Rossum" TargetMode="External"/><Relationship Id="rId12" Type="http://schemas.openxmlformats.org/officeDocument/2006/relationships/hyperlink" Target="https://en.wikipedia.org/wiki/Dynamic_programming_language" TargetMode="External"/><Relationship Id="rId17" Type="http://schemas.openxmlformats.org/officeDocument/2006/relationships/hyperlink" Target="https://en.wikipedia.org/wiki/Standard_library" TargetMode="External"/><Relationship Id="rId2" Type="http://schemas.openxmlformats.org/officeDocument/2006/relationships/hyperlink" Target="https://en.wikipedia.org/wiki/Python_(programming_language)" TargetMode="External"/><Relationship Id="rId16" Type="http://schemas.openxmlformats.org/officeDocument/2006/relationships/hyperlink" Target="https://en.wikipedia.org/wiki/Functional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Programming_language" TargetMode="External"/><Relationship Id="rId11" Type="http://schemas.openxmlformats.org/officeDocument/2006/relationships/hyperlink" Target="https://en.wikipedia.org/wiki/Python_(programming_language)#cite_note-AutoNT-7-28" TargetMode="External"/><Relationship Id="rId5" Type="http://schemas.openxmlformats.org/officeDocument/2006/relationships/hyperlink" Target="https://en.wikipedia.org/wiki/General-purpose_programming_language" TargetMode="External"/><Relationship Id="rId15" Type="http://schemas.openxmlformats.org/officeDocument/2006/relationships/hyperlink" Target="https://en.wikipedia.org/wiki/Procedural_programming" TargetMode="External"/><Relationship Id="rId10" Type="http://schemas.openxmlformats.org/officeDocument/2006/relationships/hyperlink" Target="https://en.wikipedia.org/wiki/Object-oriented_programming" TargetMode="External"/><Relationship Id="rId4" Type="http://schemas.openxmlformats.org/officeDocument/2006/relationships/hyperlink" Target="https://en.wikipedia.org/wiki/High-level_programming_language" TargetMode="External"/><Relationship Id="rId9" Type="http://schemas.openxmlformats.org/officeDocument/2006/relationships/hyperlink" Target="https://en.wikipedia.org/wiki/Off-side_rule" TargetMode="External"/><Relationship Id="rId14" Type="http://schemas.openxmlformats.org/officeDocument/2006/relationships/hyperlink" Target="https://en.wikipedia.org/wiki/Programming_paradigm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Data_science" TargetMode="External"/><Relationship Id="rId13" Type="http://schemas.openxmlformats.org/officeDocument/2006/relationships/hyperlink" Target="https://en.wikipedia.org/wiki/Conda_(package_manager)" TargetMode="External"/><Relationship Id="rId3" Type="http://schemas.openxmlformats.org/officeDocument/2006/relationships/hyperlink" Target="https://en.wikipedia.org/wiki/Free_and_open-source" TargetMode="External"/><Relationship Id="rId7" Type="http://schemas.openxmlformats.org/officeDocument/2006/relationships/hyperlink" Target="https://en.wikipedia.org/wiki/Scientific_computing" TargetMode="External"/><Relationship Id="rId12" Type="http://schemas.openxmlformats.org/officeDocument/2006/relationships/hyperlink" Target="https://en.wikipedia.org/wiki/Package_manager"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Package_management" TargetMode="External"/><Relationship Id="rId5" Type="http://schemas.openxmlformats.org/officeDocument/2006/relationships/hyperlink" Target="https://en.wikipedia.org/wiki/Python_(programming_language)" TargetMode="External"/><Relationship Id="rId10" Type="http://schemas.openxmlformats.org/officeDocument/2006/relationships/hyperlink" Target="https://en.wikipedia.org/wiki/Predictive_analytics" TargetMode="External"/><Relationship Id="rId4" Type="http://schemas.openxmlformats.org/officeDocument/2006/relationships/hyperlink" Target="https://en.wikipedia.org/wiki/Anaconda_(Python_distribution)#cite_note-5" TargetMode="External"/><Relationship Id="rId9" Type="http://schemas.openxmlformats.org/officeDocument/2006/relationships/hyperlink" Target="https://en.wikipedia.org/wiki/Machine_learning" TargetMode="External"/><Relationship Id="rId14" Type="http://schemas.openxmlformats.org/officeDocument/2006/relationships/hyperlink" Target="https://en.wikipedia.org/wiki/Anaconda_(Python_distribution)#cite_note-6"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Data_science"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Django_(web_framework)" TargetMode="External"/><Relationship Id="rId2" Type="http://schemas.openxmlformats.org/officeDocument/2006/relationships/hyperlink" Target="https://en.wikipedia.org/wiki/Integrated_development_environment" TargetMode="External"/><Relationship Id="rId1" Type="http://schemas.openxmlformats.org/officeDocument/2006/relationships/slideLayout" Target="../slideLayouts/slideLayout2.xml"/><Relationship Id="rId6" Type="http://schemas.openxmlformats.org/officeDocument/2006/relationships/hyperlink" Target="https://en.wikipedia.org/wiki/Revision_control" TargetMode="External"/><Relationship Id="rId5" Type="http://schemas.openxmlformats.org/officeDocument/2006/relationships/hyperlink" Target="https://en.wikipedia.org/wiki/JetBrains" TargetMode="External"/><Relationship Id="rId10" Type="http://schemas.openxmlformats.org/officeDocument/2006/relationships/hyperlink" Target="https://en.wikipedia.org/wiki/PyCharm#cite_note-7"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Anaconda_(Python_distribu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python/python_casting.asp" TargetMode="External"/><Relationship Id="rId3" Type="http://schemas.openxmlformats.org/officeDocument/2006/relationships/hyperlink" Target="https://www.w3schools.com/python/python_syntax.asp" TargetMode="External"/><Relationship Id="rId7" Type="http://schemas.openxmlformats.org/officeDocument/2006/relationships/hyperlink" Target="https://www.w3schools.com/python/python_numbers.asp" TargetMode="External"/><Relationship Id="rId2" Type="http://schemas.openxmlformats.org/officeDocument/2006/relationships/hyperlink" Target="https://www.w3schools.com/python/python_intro.asp" TargetMode="External"/><Relationship Id="rId1" Type="http://schemas.openxmlformats.org/officeDocument/2006/relationships/slideLayout" Target="../slideLayouts/slideLayout2.xml"/><Relationship Id="rId6" Type="http://schemas.openxmlformats.org/officeDocument/2006/relationships/hyperlink" Target="https://www.w3schools.com/python/python_datatypes.asp" TargetMode="External"/><Relationship Id="rId11" Type="http://schemas.openxmlformats.org/officeDocument/2006/relationships/hyperlink" Target="https://www.w3schools.com/python/python_operators.asp" TargetMode="External"/><Relationship Id="rId5" Type="http://schemas.openxmlformats.org/officeDocument/2006/relationships/hyperlink" Target="https://www.w3schools.com/python/python_variables.asp" TargetMode="External"/><Relationship Id="rId10" Type="http://schemas.openxmlformats.org/officeDocument/2006/relationships/hyperlink" Target="https://www.w3schools.com/python/python_booleans.asp" TargetMode="External"/><Relationship Id="rId4" Type="http://schemas.openxmlformats.org/officeDocument/2006/relationships/hyperlink" Target="https://www.w3schools.com/python/python_comments.asp" TargetMode="External"/><Relationship Id="rId9" Type="http://schemas.openxmlformats.org/officeDocument/2006/relationships/hyperlink" Target="https://www.w3schools.com/python/python_string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MAE 3403 Computer Methods in Analysis and Design</a:t>
            </a:r>
          </a:p>
        </p:txBody>
      </p:sp>
      <p:sp>
        <p:nvSpPr>
          <p:cNvPr id="3" name="Subtitle 2"/>
          <p:cNvSpPr>
            <a:spLocks noGrp="1"/>
          </p:cNvSpPr>
          <p:nvPr>
            <p:ph type="subTitle" idx="1"/>
          </p:nvPr>
        </p:nvSpPr>
        <p:spPr/>
        <p:txBody>
          <a:bodyPr/>
          <a:lstStyle/>
          <a:p>
            <a:r>
              <a:rPr lang="en-US" dirty="0"/>
              <a:t>M 4:30-7:10 PM</a:t>
            </a:r>
          </a:p>
        </p:txBody>
      </p:sp>
    </p:spTree>
    <p:extLst>
      <p:ext uri="{BB962C8B-B14F-4D97-AF65-F5344CB8AC3E}">
        <p14:creationId xmlns:p14="http://schemas.microsoft.com/office/powerpoint/2010/main" val="180569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B9D4-878B-483D-ADD6-16719C8A7350}"/>
              </a:ext>
            </a:extLst>
          </p:cNvPr>
          <p:cNvSpPr>
            <a:spLocks noGrp="1"/>
          </p:cNvSpPr>
          <p:nvPr>
            <p:ph type="title"/>
          </p:nvPr>
        </p:nvSpPr>
        <p:spPr/>
        <p:txBody>
          <a:bodyPr/>
          <a:lstStyle/>
          <a:p>
            <a:r>
              <a:rPr lang="en-US" dirty="0"/>
              <a:t>Why Python?</a:t>
            </a:r>
          </a:p>
        </p:txBody>
      </p:sp>
      <p:sp>
        <p:nvSpPr>
          <p:cNvPr id="3" name="Content Placeholder 1">
            <a:extLst>
              <a:ext uri="{FF2B5EF4-FFF2-40B4-BE49-F238E27FC236}">
                <a16:creationId xmlns:a16="http://schemas.microsoft.com/office/drawing/2014/main" id="{AE08BA39-29E4-4185-AA39-66F5DDD82410}"/>
              </a:ext>
            </a:extLst>
          </p:cNvPr>
          <p:cNvSpPr txBox="1">
            <a:spLocks/>
          </p:cNvSpPr>
          <p:nvPr/>
        </p:nvSpPr>
        <p:spPr>
          <a:xfrm>
            <a:off x="916021" y="1592162"/>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2"/>
              </a:buBlip>
            </a:pPr>
            <a:r>
              <a:rPr lang="en-US" dirty="0"/>
              <a:t>Most popular programming language</a:t>
            </a:r>
          </a:p>
          <a:p>
            <a:pPr>
              <a:buBlip>
                <a:blip r:embed="rId2"/>
              </a:buBlip>
            </a:pPr>
            <a:r>
              <a:rPr lang="en-US" dirty="0"/>
              <a:t>“Simple” syntax</a:t>
            </a:r>
          </a:p>
          <a:p>
            <a:pPr>
              <a:buBlip>
                <a:blip r:embed="rId2"/>
              </a:buBlip>
            </a:pPr>
            <a:r>
              <a:rPr lang="en-US" dirty="0"/>
              <a:t>Large library of standards and toolkits</a:t>
            </a:r>
          </a:p>
          <a:p>
            <a:pPr>
              <a:buBlip>
                <a:blip r:embed="rId2"/>
              </a:buBlip>
            </a:pPr>
            <a:r>
              <a:rPr lang="en-US" dirty="0"/>
              <a:t>Easy to communicate with peripherals</a:t>
            </a:r>
          </a:p>
          <a:p>
            <a:pPr>
              <a:buBlip>
                <a:blip r:embed="rId2"/>
              </a:buBlip>
            </a:pPr>
            <a:r>
              <a:rPr lang="en-US" dirty="0"/>
              <a:t>Avg. Annual Salary: $120,000</a:t>
            </a:r>
          </a:p>
          <a:p>
            <a:pPr>
              <a:buBlip>
                <a:blip r:embed="rId2"/>
              </a:buBlip>
            </a:pPr>
            <a:r>
              <a:rPr lang="en-US" dirty="0" err="1"/>
              <a:t>MatLAB</a:t>
            </a:r>
            <a:r>
              <a:rPr lang="en-US" dirty="0"/>
              <a:t>: $860/year, LabView (pro): $5,344, Python: free</a:t>
            </a:r>
          </a:p>
        </p:txBody>
      </p:sp>
    </p:spTree>
    <p:extLst>
      <p:ext uri="{BB962C8B-B14F-4D97-AF65-F5344CB8AC3E}">
        <p14:creationId xmlns:p14="http://schemas.microsoft.com/office/powerpoint/2010/main" val="150113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FD53-4F7B-46C0-9DD6-FB0A94CC2DC1}"/>
              </a:ext>
            </a:extLst>
          </p:cNvPr>
          <p:cNvSpPr>
            <a:spLocks noGrp="1"/>
          </p:cNvSpPr>
          <p:nvPr>
            <p:ph type="title"/>
          </p:nvPr>
        </p:nvSpPr>
        <p:spPr>
          <a:xfrm>
            <a:off x="1052208" y="2437116"/>
            <a:ext cx="10515600" cy="1325563"/>
          </a:xfrm>
        </p:spPr>
        <p:txBody>
          <a:bodyPr/>
          <a:lstStyle/>
          <a:p>
            <a:r>
              <a:rPr lang="en-US" dirty="0"/>
              <a:t>Our project from SP2022: </a:t>
            </a:r>
            <a:br>
              <a:rPr lang="en-US" dirty="0"/>
            </a:br>
            <a:r>
              <a:rPr lang="en-US" dirty="0"/>
              <a:t>Pipe network analysis</a:t>
            </a:r>
          </a:p>
        </p:txBody>
      </p:sp>
    </p:spTree>
    <p:extLst>
      <p:ext uri="{BB962C8B-B14F-4D97-AF65-F5344CB8AC3E}">
        <p14:creationId xmlns:p14="http://schemas.microsoft.com/office/powerpoint/2010/main" val="352511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88540"/>
            <a:ext cx="9905999" cy="5356655"/>
          </a:xfrm>
        </p:spPr>
        <p:txBody>
          <a:bodyPr>
            <a:normAutofit fontScale="62500" lnSpcReduction="20000"/>
          </a:bodyPr>
          <a:lstStyle/>
          <a:p>
            <a:r>
              <a:rPr lang="en-US" dirty="0"/>
              <a:t>From Wikipedia: (</a:t>
            </a:r>
            <a:r>
              <a:rPr lang="en-US" u="sng" dirty="0">
                <a:hlinkClick r:id="rId2"/>
              </a:rPr>
              <a:t>https://en.wikipedia.org/wiki/Python_(programming_language)</a:t>
            </a:r>
            <a:r>
              <a:rPr lang="en-US" dirty="0"/>
              <a:t>)</a:t>
            </a:r>
          </a:p>
          <a:p>
            <a:r>
              <a:rPr lang="en-US" b="1" dirty="0"/>
              <a:t>“Python</a:t>
            </a:r>
            <a:r>
              <a:rPr lang="en-US" dirty="0"/>
              <a:t> is an </a:t>
            </a:r>
            <a:r>
              <a:rPr lang="en-US" u="sng" dirty="0">
                <a:hlinkClick r:id="rId3" tooltip="Interpreted language"/>
              </a:rPr>
              <a:t>interpreted</a:t>
            </a:r>
            <a:r>
              <a:rPr lang="en-US" dirty="0"/>
              <a:t>, </a:t>
            </a:r>
            <a:r>
              <a:rPr lang="en-US" u="sng" dirty="0">
                <a:hlinkClick r:id="rId4" tooltip="High-level programming language"/>
              </a:rPr>
              <a:t>high-level</a:t>
            </a:r>
            <a:r>
              <a:rPr lang="en-US" dirty="0"/>
              <a:t>, </a:t>
            </a:r>
            <a:r>
              <a:rPr lang="en-US" u="sng" dirty="0">
                <a:hlinkClick r:id="rId5" tooltip="General-purpose programming language"/>
              </a:rPr>
              <a:t>general-purpose</a:t>
            </a:r>
            <a:r>
              <a:rPr lang="en-US" dirty="0"/>
              <a:t> </a:t>
            </a:r>
            <a:r>
              <a:rPr lang="en-US" u="sng" dirty="0">
                <a:hlinkClick r:id="rId6" tooltip="Programming language"/>
              </a:rPr>
              <a:t>programming language</a:t>
            </a:r>
            <a:r>
              <a:rPr lang="en-US" dirty="0"/>
              <a:t>. Created by </a:t>
            </a:r>
            <a:r>
              <a:rPr lang="en-US" u="sng" dirty="0">
                <a:hlinkClick r:id="rId7" tooltip="Guido van Rossum"/>
              </a:rPr>
              <a:t>Guido van Rossum</a:t>
            </a:r>
            <a:r>
              <a:rPr lang="en-US" dirty="0"/>
              <a:t> and first released in 1991. Python's design philosophy emphasizes </a:t>
            </a:r>
            <a:r>
              <a:rPr lang="en-US" u="sng" dirty="0">
                <a:hlinkClick r:id="rId8" tooltip="Code readability"/>
              </a:rPr>
              <a:t>code readability</a:t>
            </a:r>
            <a:r>
              <a:rPr lang="en-US" dirty="0"/>
              <a:t> with its notable use of </a:t>
            </a:r>
            <a:r>
              <a:rPr lang="en-US" u="sng" dirty="0">
                <a:hlinkClick r:id="rId9" tooltip="Off-side rule"/>
              </a:rPr>
              <a:t>significant whitespace</a:t>
            </a:r>
            <a:r>
              <a:rPr lang="en-US" dirty="0"/>
              <a:t>. Its language constructs and </a:t>
            </a:r>
            <a:r>
              <a:rPr lang="en-US" u="sng" dirty="0">
                <a:hlinkClick r:id="rId10" tooltip="Object-oriented programming"/>
              </a:rPr>
              <a:t>object-oriented</a:t>
            </a:r>
            <a:r>
              <a:rPr lang="en-US" dirty="0"/>
              <a:t> approach aim to help programmers write clear, logical code for small and large-scale projects.</a:t>
            </a:r>
            <a:r>
              <a:rPr lang="en-US" u="sng" baseline="30000" dirty="0">
                <a:hlinkClick r:id="rId11"/>
              </a:rPr>
              <a:t>[28]</a:t>
            </a:r>
            <a:endParaRPr lang="en-US" dirty="0"/>
          </a:p>
          <a:p>
            <a:r>
              <a:rPr lang="en-US" dirty="0"/>
              <a:t>Python is </a:t>
            </a:r>
            <a:r>
              <a:rPr lang="en-US" u="sng" dirty="0">
                <a:hlinkClick r:id="rId12" tooltip="Dynamic programming language"/>
              </a:rPr>
              <a:t>dynamically typed</a:t>
            </a:r>
            <a:r>
              <a:rPr lang="en-US" dirty="0"/>
              <a:t> and </a:t>
            </a:r>
            <a:r>
              <a:rPr lang="en-US" u="sng" dirty="0">
                <a:hlinkClick r:id="rId13" tooltip="Garbage collection (computer science)"/>
              </a:rPr>
              <a:t>garbage-collected</a:t>
            </a:r>
            <a:r>
              <a:rPr lang="en-US" dirty="0"/>
              <a:t>. It supports multiple </a:t>
            </a:r>
            <a:r>
              <a:rPr lang="en-US" u="sng" dirty="0">
                <a:hlinkClick r:id="rId14" tooltip="Programming paradigms"/>
              </a:rPr>
              <a:t>programming paradigms</a:t>
            </a:r>
            <a:r>
              <a:rPr lang="en-US" dirty="0"/>
              <a:t>, including </a:t>
            </a:r>
            <a:r>
              <a:rPr lang="en-US" u="sng" dirty="0">
                <a:hlinkClick r:id="rId15" tooltip="Procedural programming"/>
              </a:rPr>
              <a:t>procedural</a:t>
            </a:r>
            <a:r>
              <a:rPr lang="en-US" dirty="0"/>
              <a:t>, object-oriented, and </a:t>
            </a:r>
            <a:r>
              <a:rPr lang="en-US" u="sng" dirty="0">
                <a:hlinkClick r:id="rId16" tooltip="Functional programming"/>
              </a:rPr>
              <a:t>functional programming</a:t>
            </a:r>
            <a:r>
              <a:rPr lang="en-US" dirty="0"/>
              <a:t>. Python is often described as a "batteries included" language due to its comprehensive </a:t>
            </a:r>
            <a:r>
              <a:rPr lang="en-US" u="sng" dirty="0">
                <a:hlinkClick r:id="rId17" tooltip="Standard library"/>
              </a:rPr>
              <a:t>standard library</a:t>
            </a:r>
            <a:r>
              <a:rPr lang="en-US" dirty="0"/>
              <a:t>.”</a:t>
            </a:r>
          </a:p>
          <a:p>
            <a:r>
              <a:rPr lang="en-US" i="1" dirty="0">
                <a:solidFill>
                  <a:srgbClr val="0070C0"/>
                </a:solidFill>
              </a:rPr>
              <a:t>dynamically typed</a:t>
            </a:r>
            <a:r>
              <a:rPr lang="en-US" dirty="0"/>
              <a:t> – the data type is not specifically declared, but is inferred based on the information stored in the variable.  Similar to VBA </a:t>
            </a:r>
            <a:r>
              <a:rPr lang="en-US" b="1" dirty="0"/>
              <a:t>Variant.</a:t>
            </a:r>
            <a:endParaRPr lang="en-US" dirty="0"/>
          </a:p>
          <a:p>
            <a:r>
              <a:rPr lang="en-US" i="1" dirty="0">
                <a:solidFill>
                  <a:srgbClr val="0070C0"/>
                </a:solidFill>
              </a:rPr>
              <a:t>garbage-collected</a:t>
            </a:r>
            <a:r>
              <a:rPr lang="en-US" dirty="0"/>
              <a:t> – ALL information in a program occupies some part of the computer RAM.  Languages like C require you to specifically tell the program when the memory (variable) is no longer needed.  In Python, garbage collection does this automatically (same as in VBA).</a:t>
            </a:r>
          </a:p>
          <a:p>
            <a:r>
              <a:rPr lang="en-US" dirty="0"/>
              <a:t>The name ‘Python’ comes from the British TV show ‘Monty Python’s Flying Circus’.</a:t>
            </a:r>
          </a:p>
          <a:p>
            <a:pPr marL="0" indent="0">
              <a:buNone/>
            </a:pPr>
            <a:endParaRPr lang="en-US" dirty="0"/>
          </a:p>
          <a:p>
            <a:endParaRPr lang="en-US" dirty="0"/>
          </a:p>
        </p:txBody>
      </p:sp>
      <p:sp>
        <p:nvSpPr>
          <p:cNvPr id="2" name="Title 1"/>
          <p:cNvSpPr>
            <a:spLocks noGrp="1"/>
          </p:cNvSpPr>
          <p:nvPr>
            <p:ph type="title"/>
          </p:nvPr>
        </p:nvSpPr>
        <p:spPr>
          <a:xfrm>
            <a:off x="218940" y="332485"/>
            <a:ext cx="11732654" cy="610979"/>
          </a:xfrm>
        </p:spPr>
        <p:txBody>
          <a:bodyPr>
            <a:normAutofit/>
          </a:bodyPr>
          <a:lstStyle/>
          <a:p>
            <a:r>
              <a:rPr lang="en-US" sz="3200" dirty="0"/>
              <a:t>What is Python? (not necessary to remember)</a:t>
            </a:r>
          </a:p>
        </p:txBody>
      </p:sp>
    </p:spTree>
    <p:extLst>
      <p:ext uri="{BB962C8B-B14F-4D97-AF65-F5344CB8AC3E}">
        <p14:creationId xmlns:p14="http://schemas.microsoft.com/office/powerpoint/2010/main" val="360584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indefinite" fill="remove" nodeType="clickEffect">
                                  <p:stCondLst>
                                    <p:cond delay="0"/>
                                  </p:stCondLst>
                                  <p:endCondLst>
                                    <p:cond evt="onNext" delay="0">
                                      <p:tgtEl>
                                        <p:sldTgt/>
                                      </p:tgtEl>
                                    </p:cond>
                                  </p:endCondLst>
                                  <p:childTnLst>
                                    <p:animClr clrSpc="rgb" dir="cw">
                                      <p:cBhvr override="childStyle">
                                        <p:cTn id="6" dur="1500" autoRev="1" fill="remove"/>
                                        <p:tgtEl>
                                          <p:spTgt spid="3">
                                            <p:txEl>
                                              <p:pRg st="3" end="3"/>
                                            </p:txEl>
                                          </p:spTgt>
                                        </p:tgtEl>
                                        <p:attrNameLst>
                                          <p:attrName>style.color</p:attrName>
                                        </p:attrNameLst>
                                      </p:cBhvr>
                                      <p:to>
                                        <a:schemeClr val="folHlink"/>
                                      </p:to>
                                    </p:animClr>
                                    <p:animClr clrSpc="rgb" dir="cw">
                                      <p:cBhvr>
                                        <p:cTn id="7" dur="1500" autoRev="1" fill="remove"/>
                                        <p:tgtEl>
                                          <p:spTgt spid="3">
                                            <p:txEl>
                                              <p:pRg st="3" end="3"/>
                                            </p:txEl>
                                          </p:spTgt>
                                        </p:tgtEl>
                                        <p:attrNameLst>
                                          <p:attrName>fillcolor</p:attrName>
                                        </p:attrNameLst>
                                      </p:cBhvr>
                                      <p:to>
                                        <a:schemeClr val="folHlink"/>
                                      </p:to>
                                    </p:animClr>
                                    <p:set>
                                      <p:cBhvr>
                                        <p:cTn id="8" dur="1500" autoRev="1" fill="remove"/>
                                        <p:tgtEl>
                                          <p:spTgt spid="3">
                                            <p:txEl>
                                              <p:pRg st="3" end="3"/>
                                            </p:txEl>
                                          </p:spTgt>
                                        </p:tgtEl>
                                        <p:attrNameLst>
                                          <p:attrName>fill.type</p:attrName>
                                        </p:attrNameLst>
                                      </p:cBhvr>
                                      <p:to>
                                        <p:strVal val="solid"/>
                                      </p:to>
                                    </p:set>
                                    <p:set>
                                      <p:cBhvr>
                                        <p:cTn id="9" dur="1500" autoRev="1" fill="remove"/>
                                        <p:tgtEl>
                                          <p:spTgt spid="3">
                                            <p:txEl>
                                              <p:pRg st="3" end="3"/>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repeatCount="indefinite" fill="remove" nodeType="clickEffect">
                                  <p:stCondLst>
                                    <p:cond delay="0"/>
                                  </p:stCondLst>
                                  <p:endCondLst>
                                    <p:cond evt="onNext" delay="0">
                                      <p:tgtEl>
                                        <p:sldTgt/>
                                      </p:tgtEl>
                                    </p:cond>
                                  </p:endCondLst>
                                  <p:childTnLst>
                                    <p:animClr clrSpc="rgb" dir="cw">
                                      <p:cBhvr override="childStyle">
                                        <p:cTn id="13" dur="1500" autoRev="1" fill="remove"/>
                                        <p:tgtEl>
                                          <p:spTgt spid="3">
                                            <p:txEl>
                                              <p:pRg st="4" end="4"/>
                                            </p:txEl>
                                          </p:spTgt>
                                        </p:tgtEl>
                                        <p:attrNameLst>
                                          <p:attrName>style.color</p:attrName>
                                        </p:attrNameLst>
                                      </p:cBhvr>
                                      <p:to>
                                        <a:schemeClr val="hlink"/>
                                      </p:to>
                                    </p:animClr>
                                    <p:animClr clrSpc="rgb" dir="cw">
                                      <p:cBhvr>
                                        <p:cTn id="14" dur="1500" autoRev="1" fill="remove"/>
                                        <p:tgtEl>
                                          <p:spTgt spid="3">
                                            <p:txEl>
                                              <p:pRg st="4" end="4"/>
                                            </p:txEl>
                                          </p:spTgt>
                                        </p:tgtEl>
                                        <p:attrNameLst>
                                          <p:attrName>fillcolor</p:attrName>
                                        </p:attrNameLst>
                                      </p:cBhvr>
                                      <p:to>
                                        <a:schemeClr val="hlink"/>
                                      </p:to>
                                    </p:animClr>
                                    <p:set>
                                      <p:cBhvr>
                                        <p:cTn id="15" dur="1500" autoRev="1" fill="remove"/>
                                        <p:tgtEl>
                                          <p:spTgt spid="3">
                                            <p:txEl>
                                              <p:pRg st="4" end="4"/>
                                            </p:txEl>
                                          </p:spTgt>
                                        </p:tgtEl>
                                        <p:attrNameLst>
                                          <p:attrName>fill.type</p:attrName>
                                        </p:attrNameLst>
                                      </p:cBhvr>
                                      <p:to>
                                        <p:strVal val="solid"/>
                                      </p:to>
                                    </p:set>
                                    <p:set>
                                      <p:cBhvr>
                                        <p:cTn id="16" dur="1500" autoRev="1" fill="remove"/>
                                        <p:tgtEl>
                                          <p:spTgt spid="3">
                                            <p:txEl>
                                              <p:pRg st="4" end="4"/>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repeatCount="indefinite" fill="remove" nodeType="clickEffect">
                                  <p:stCondLst>
                                    <p:cond delay="0"/>
                                  </p:stCondLst>
                                  <p:childTnLst>
                                    <p:animClr clrSpc="rgb" dir="cw">
                                      <p:cBhvr override="childStyle">
                                        <p:cTn id="20" dur="1500" autoRev="1" fill="remove"/>
                                        <p:tgtEl>
                                          <p:spTgt spid="3">
                                            <p:txEl>
                                              <p:pRg st="5" end="5"/>
                                            </p:txEl>
                                          </p:spTgt>
                                        </p:tgtEl>
                                        <p:attrNameLst>
                                          <p:attrName>style.color</p:attrName>
                                        </p:attrNameLst>
                                      </p:cBhvr>
                                      <p:to>
                                        <a:schemeClr val="hlink"/>
                                      </p:to>
                                    </p:animClr>
                                    <p:animClr clrSpc="rgb" dir="cw">
                                      <p:cBhvr>
                                        <p:cTn id="21" dur="1500" autoRev="1" fill="remove"/>
                                        <p:tgtEl>
                                          <p:spTgt spid="3">
                                            <p:txEl>
                                              <p:pRg st="5" end="5"/>
                                            </p:txEl>
                                          </p:spTgt>
                                        </p:tgtEl>
                                        <p:attrNameLst>
                                          <p:attrName>fillcolor</p:attrName>
                                        </p:attrNameLst>
                                      </p:cBhvr>
                                      <p:to>
                                        <a:schemeClr val="hlink"/>
                                      </p:to>
                                    </p:animClr>
                                    <p:set>
                                      <p:cBhvr>
                                        <p:cTn id="22" dur="1500" autoRev="1" fill="remove"/>
                                        <p:tgtEl>
                                          <p:spTgt spid="3">
                                            <p:txEl>
                                              <p:pRg st="5" end="5"/>
                                            </p:txEl>
                                          </p:spTgt>
                                        </p:tgtEl>
                                        <p:attrNameLst>
                                          <p:attrName>fill.type</p:attrName>
                                        </p:attrNameLst>
                                      </p:cBhvr>
                                      <p:to>
                                        <p:strVal val="solid"/>
                                      </p:to>
                                    </p:set>
                                    <p:set>
                                      <p:cBhvr>
                                        <p:cTn id="23" dur="1500" autoRev="1" fill="remove"/>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205434" cy="4351338"/>
          </a:xfrm>
        </p:spPr>
        <p:txBody>
          <a:bodyPr>
            <a:normAutofit/>
          </a:bodyPr>
          <a:lstStyle/>
          <a:p>
            <a:pPr>
              <a:buBlip>
                <a:blip r:embed="rId2"/>
              </a:buBlip>
            </a:pPr>
            <a:r>
              <a:rPr lang="en-US" b="1" dirty="0"/>
              <a:t>Anaconda</a:t>
            </a:r>
            <a:r>
              <a:rPr lang="en-US" dirty="0"/>
              <a:t> is a </a:t>
            </a:r>
            <a:r>
              <a:rPr lang="en-US" u="sng" dirty="0">
                <a:hlinkClick r:id="rId3" tooltip="Free and open-source"/>
              </a:rPr>
              <a:t>free and open-source</a:t>
            </a:r>
            <a:r>
              <a:rPr lang="en-US" u="sng" baseline="30000" dirty="0">
                <a:hlinkClick r:id="rId4"/>
              </a:rPr>
              <a:t>[5]</a:t>
            </a:r>
            <a:r>
              <a:rPr lang="en-US" dirty="0"/>
              <a:t> distribution of the </a:t>
            </a:r>
            <a:r>
              <a:rPr lang="en-US" u="sng" dirty="0">
                <a:hlinkClick r:id="rId5" tooltip="Python (programming language)"/>
              </a:rPr>
              <a:t>Python</a:t>
            </a:r>
            <a:r>
              <a:rPr lang="en-US" dirty="0"/>
              <a:t> and </a:t>
            </a:r>
            <a:r>
              <a:rPr lang="en-US" u="sng" dirty="0">
                <a:hlinkClick r:id="rId6" tooltip="R (programming language)"/>
              </a:rPr>
              <a:t>R</a:t>
            </a:r>
            <a:r>
              <a:rPr lang="en-US" dirty="0"/>
              <a:t> programming languages for </a:t>
            </a:r>
            <a:r>
              <a:rPr lang="en-US" u="sng" dirty="0">
                <a:hlinkClick r:id="rId7" tooltip="Scientific computing"/>
              </a:rPr>
              <a:t>scientific computing</a:t>
            </a:r>
            <a:r>
              <a:rPr lang="en-US" dirty="0"/>
              <a:t> (</a:t>
            </a:r>
            <a:r>
              <a:rPr lang="en-US" u="sng" dirty="0">
                <a:hlinkClick r:id="rId8" tooltip="Data science"/>
              </a:rPr>
              <a:t>data science</a:t>
            </a:r>
            <a:r>
              <a:rPr lang="en-US" dirty="0"/>
              <a:t>, </a:t>
            </a:r>
            <a:r>
              <a:rPr lang="en-US" u="sng" dirty="0">
                <a:hlinkClick r:id="rId9" tooltip="Machine learning"/>
              </a:rPr>
              <a:t>machine learning</a:t>
            </a:r>
            <a:r>
              <a:rPr lang="en-US" dirty="0"/>
              <a:t> applications, large-scale data processing, </a:t>
            </a:r>
            <a:r>
              <a:rPr lang="en-US" u="sng" dirty="0">
                <a:hlinkClick r:id="rId10" tooltip="Predictive analytics"/>
              </a:rPr>
              <a:t>predictive analytics</a:t>
            </a:r>
            <a:r>
              <a:rPr lang="en-US" dirty="0"/>
              <a:t>, etc.), that aims to simplify </a:t>
            </a:r>
            <a:r>
              <a:rPr lang="en-US" u="sng" dirty="0">
                <a:hlinkClick r:id="rId11" tooltip="Package management"/>
              </a:rPr>
              <a:t>package management</a:t>
            </a:r>
            <a:r>
              <a:rPr lang="en-US" dirty="0"/>
              <a:t> and deployment. Package versions are managed by the </a:t>
            </a:r>
            <a:r>
              <a:rPr lang="en-US" u="sng" dirty="0">
                <a:hlinkClick r:id="rId12" tooltip="Package manager"/>
              </a:rPr>
              <a:t>package management system</a:t>
            </a:r>
            <a:r>
              <a:rPr lang="en-US" dirty="0"/>
              <a:t> </a:t>
            </a:r>
            <a:r>
              <a:rPr lang="en-US" i="1" u="sng" dirty="0" err="1">
                <a:hlinkClick r:id="rId13" tooltip="Conda (package manager)"/>
              </a:rPr>
              <a:t>conda</a:t>
            </a:r>
            <a:r>
              <a:rPr lang="en-US" dirty="0"/>
              <a:t>.</a:t>
            </a:r>
            <a:r>
              <a:rPr lang="en-US" u="sng" baseline="30000" dirty="0">
                <a:hlinkClick r:id="rId14"/>
              </a:rPr>
              <a:t>[6]</a:t>
            </a:r>
            <a:r>
              <a:rPr lang="en-US" dirty="0"/>
              <a:t> The Anaconda distribution includes data-science packages suitable for Windows, Linux, and </a:t>
            </a:r>
            <a:r>
              <a:rPr lang="en-US" dirty="0" err="1"/>
              <a:t>MacOS</a:t>
            </a:r>
            <a:r>
              <a:rPr lang="en-US" dirty="0"/>
              <a:t>.</a:t>
            </a:r>
          </a:p>
        </p:txBody>
      </p:sp>
      <p:sp>
        <p:nvSpPr>
          <p:cNvPr id="2" name="Title 1"/>
          <p:cNvSpPr>
            <a:spLocks noGrp="1"/>
          </p:cNvSpPr>
          <p:nvPr>
            <p:ph type="title"/>
          </p:nvPr>
        </p:nvSpPr>
        <p:spPr/>
        <p:txBody>
          <a:bodyPr/>
          <a:lstStyle/>
          <a:p>
            <a:r>
              <a:rPr lang="en-US" dirty="0"/>
              <a:t>What is Anaconda?</a:t>
            </a:r>
          </a:p>
        </p:txBody>
      </p:sp>
    </p:spTree>
    <p:extLst>
      <p:ext uri="{BB962C8B-B14F-4D97-AF65-F5344CB8AC3E}">
        <p14:creationId xmlns:p14="http://schemas.microsoft.com/office/powerpoint/2010/main" val="303037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83746" y="3251916"/>
            <a:ext cx="3406462" cy="334851"/>
          </a:xfrm>
          <a:prstGeom prst="rect">
            <a:avLst/>
          </a:prstGeom>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9817" y="2204411"/>
            <a:ext cx="10932532" cy="2889183"/>
          </a:xfrm>
        </p:spPr>
        <p:txBody>
          <a:bodyPr>
            <a:normAutofit fontScale="77500" lnSpcReduction="20000"/>
          </a:bodyPr>
          <a:lstStyle/>
          <a:p>
            <a:pPr>
              <a:lnSpc>
                <a:spcPct val="120000"/>
              </a:lnSpc>
            </a:pPr>
            <a:r>
              <a:rPr lang="en-US" b="1" dirty="0" err="1"/>
              <a:t>PyCharm</a:t>
            </a:r>
            <a:r>
              <a:rPr lang="en-US" dirty="0"/>
              <a:t> is an </a:t>
            </a:r>
            <a:r>
              <a:rPr lang="en-US" u="sng" dirty="0">
                <a:hlinkClick r:id="rId2" tooltip="Integrated development environment"/>
              </a:rPr>
              <a:t>integrated development environment</a:t>
            </a:r>
            <a:r>
              <a:rPr lang="en-US" dirty="0"/>
              <a:t> (IDE) used in </a:t>
            </a:r>
            <a:r>
              <a:rPr lang="en-US" u="sng" dirty="0">
                <a:hlinkClick r:id="rId3" tooltip="Computer programming"/>
              </a:rPr>
              <a:t>computer programming</a:t>
            </a:r>
            <a:r>
              <a:rPr lang="en-US" dirty="0"/>
              <a:t>, specifically for the </a:t>
            </a:r>
            <a:r>
              <a:rPr lang="en-US" u="sng" dirty="0">
                <a:hlinkClick r:id="rId4" tooltip="Python (programming language)"/>
              </a:rPr>
              <a:t>Python</a:t>
            </a:r>
            <a:r>
              <a:rPr lang="en-US" dirty="0"/>
              <a:t> language. It is developed by the Czech company </a:t>
            </a:r>
            <a:r>
              <a:rPr lang="en-US" u="sng" dirty="0" err="1">
                <a:hlinkClick r:id="rId5" tooltip="JetBrains"/>
              </a:rPr>
              <a:t>JetBrains</a:t>
            </a:r>
            <a:r>
              <a:rPr lang="en-US" dirty="0"/>
              <a:t>. It provides code analysis, a graphical debugger, an integrated unit tester, integration with </a:t>
            </a:r>
            <a:r>
              <a:rPr lang="en-US" u="sng" dirty="0">
                <a:hlinkClick r:id="rId6" tooltip="Revision control"/>
              </a:rPr>
              <a:t>version control systems</a:t>
            </a:r>
            <a:r>
              <a:rPr lang="en-US" dirty="0"/>
              <a:t> (</a:t>
            </a:r>
            <a:r>
              <a:rPr lang="en-US" dirty="0" err="1"/>
              <a:t>VCSes</a:t>
            </a:r>
            <a:r>
              <a:rPr lang="en-US" dirty="0"/>
              <a:t>), and supports web development with </a:t>
            </a:r>
            <a:r>
              <a:rPr lang="en-US" u="sng" dirty="0">
                <a:hlinkClick r:id="rId7" tooltip="Django (web framework)"/>
              </a:rPr>
              <a:t>Django</a:t>
            </a:r>
            <a:r>
              <a:rPr lang="en-US" dirty="0"/>
              <a:t> as well as </a:t>
            </a:r>
            <a:r>
              <a:rPr lang="en-US" u="sng" dirty="0">
                <a:hlinkClick r:id="rId8" tooltip="Data science"/>
              </a:rPr>
              <a:t>Data Science</a:t>
            </a:r>
            <a:r>
              <a:rPr lang="en-US" dirty="0"/>
              <a:t> with </a:t>
            </a:r>
            <a:r>
              <a:rPr lang="en-US" u="sng" dirty="0">
                <a:hlinkClick r:id="rId9" tooltip="Anaconda (Python distribution)"/>
              </a:rPr>
              <a:t>Anaconda</a:t>
            </a:r>
            <a:r>
              <a:rPr lang="en-US" dirty="0"/>
              <a:t>.</a:t>
            </a:r>
            <a:r>
              <a:rPr lang="en-US" u="sng" baseline="30000" dirty="0">
                <a:hlinkClick r:id="rId10"/>
              </a:rPr>
              <a:t>[7]</a:t>
            </a:r>
            <a:endParaRPr lang="en-US" dirty="0"/>
          </a:p>
        </p:txBody>
      </p:sp>
      <p:sp>
        <p:nvSpPr>
          <p:cNvPr id="2" name="Title 1"/>
          <p:cNvSpPr>
            <a:spLocks noGrp="1"/>
          </p:cNvSpPr>
          <p:nvPr>
            <p:ph type="title"/>
          </p:nvPr>
        </p:nvSpPr>
        <p:spPr/>
        <p:txBody>
          <a:bodyPr/>
          <a:lstStyle/>
          <a:p>
            <a:r>
              <a:rPr lang="en-US" dirty="0"/>
              <a:t>What is </a:t>
            </a:r>
            <a:r>
              <a:rPr lang="en-US" dirty="0" err="1"/>
              <a:t>Pycharm</a:t>
            </a:r>
            <a:endParaRPr lang="en-US" dirty="0"/>
          </a:p>
        </p:txBody>
      </p:sp>
    </p:spTree>
    <p:extLst>
      <p:ext uri="{BB962C8B-B14F-4D97-AF65-F5344CB8AC3E}">
        <p14:creationId xmlns:p14="http://schemas.microsoft.com/office/powerpoint/2010/main" val="38078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74B8FF-AF5F-78CB-07BF-26EA92A50BBF}"/>
              </a:ext>
            </a:extLst>
          </p:cNvPr>
          <p:cNvSpPr>
            <a:spLocks noGrp="1"/>
          </p:cNvSpPr>
          <p:nvPr>
            <p:ph idx="1"/>
          </p:nvPr>
        </p:nvSpPr>
        <p:spPr>
          <a:xfrm>
            <a:off x="838200" y="855921"/>
            <a:ext cx="10515600" cy="5321042"/>
          </a:xfrm>
        </p:spPr>
        <p:txBody>
          <a:bodyPr>
            <a:normAutofit fontScale="70000" lnSpcReduction="20000"/>
          </a:bodyPr>
          <a:lstStyle/>
          <a:p>
            <a:r>
              <a:rPr lang="en-US" dirty="0"/>
              <a:t>A version control system that allows you to very precisely observe changes in your code over time.</a:t>
            </a:r>
          </a:p>
          <a:p>
            <a:r>
              <a:rPr lang="en-US" dirty="0">
                <a:solidFill>
                  <a:schemeClr val="accent1"/>
                </a:solidFill>
              </a:rPr>
              <a:t>Repository:</a:t>
            </a:r>
            <a:r>
              <a:rPr lang="en-US" dirty="0"/>
              <a:t>  the place your files are stored. Remote (on github.com) and local (on your hard drive)</a:t>
            </a:r>
          </a:p>
          <a:p>
            <a:r>
              <a:rPr lang="en-US" dirty="0">
                <a:solidFill>
                  <a:schemeClr val="accent1"/>
                </a:solidFill>
              </a:rPr>
              <a:t>Clone:  </a:t>
            </a:r>
            <a:r>
              <a:rPr lang="en-US" dirty="0"/>
              <a:t>to clone a repository means to make a local copy</a:t>
            </a:r>
          </a:p>
          <a:p>
            <a:r>
              <a:rPr lang="en-US" dirty="0">
                <a:solidFill>
                  <a:schemeClr val="accent1"/>
                </a:solidFill>
              </a:rPr>
              <a:t>Pull:  </a:t>
            </a:r>
            <a:r>
              <a:rPr lang="en-US" dirty="0"/>
              <a:t>check the online repository and download any changes to your local repository</a:t>
            </a:r>
          </a:p>
          <a:p>
            <a:r>
              <a:rPr lang="en-US" dirty="0">
                <a:solidFill>
                  <a:schemeClr val="accent1"/>
                </a:solidFill>
              </a:rPr>
              <a:t>Commit:  </a:t>
            </a:r>
            <a:r>
              <a:rPr lang="en-US" dirty="0"/>
              <a:t>after you make some changes, you can commit those changes to be uploaded to the online repository</a:t>
            </a:r>
          </a:p>
          <a:p>
            <a:r>
              <a:rPr lang="en-US" dirty="0">
                <a:solidFill>
                  <a:schemeClr val="accent1"/>
                </a:solidFill>
              </a:rPr>
              <a:t>Push:  </a:t>
            </a:r>
            <a:r>
              <a:rPr lang="en-US" dirty="0"/>
              <a:t>after you are satisfied with your commit, this action puts it on the online (remote) repository.  Only changed files are updated.</a:t>
            </a:r>
          </a:p>
          <a:p>
            <a:r>
              <a:rPr lang="en-US" dirty="0">
                <a:solidFill>
                  <a:schemeClr val="accent1"/>
                </a:solidFill>
              </a:rPr>
              <a:t>Branch:</a:t>
            </a:r>
            <a:r>
              <a:rPr lang="en-US" dirty="0"/>
              <a:t>  any repository and be used as the basis for a new development effort (i.e., you want to change some code as an experiment, but don’t want to pollute the code that works well).</a:t>
            </a:r>
            <a:endParaRPr lang="en-US" dirty="0">
              <a:solidFill>
                <a:schemeClr val="accent1"/>
              </a:solidFill>
            </a:endParaRPr>
          </a:p>
          <a:p>
            <a:r>
              <a:rPr lang="en-US" dirty="0">
                <a:solidFill>
                  <a:schemeClr val="accent1"/>
                </a:solidFill>
              </a:rPr>
              <a:t>Pull request:  </a:t>
            </a:r>
            <a:r>
              <a:rPr lang="en-US" dirty="0"/>
              <a:t>you are happy with your branch and want the owner of the repository to incorporate your changes back to the original branch.  That is, you “request” the owner to “pull” your changes into the parent branch.  You may be both the developer and the owner of the branch/root.</a:t>
            </a:r>
            <a:endParaRPr lang="en-US" dirty="0">
              <a:solidFill>
                <a:schemeClr val="accent1"/>
              </a:solidFill>
            </a:endParaRPr>
          </a:p>
        </p:txBody>
      </p:sp>
      <p:sp>
        <p:nvSpPr>
          <p:cNvPr id="3" name="Title 2">
            <a:extLst>
              <a:ext uri="{FF2B5EF4-FFF2-40B4-BE49-F238E27FC236}">
                <a16:creationId xmlns:a16="http://schemas.microsoft.com/office/drawing/2014/main" id="{CA2178CA-FBDF-7455-9369-F119F0F18F3B}"/>
              </a:ext>
            </a:extLst>
          </p:cNvPr>
          <p:cNvSpPr>
            <a:spLocks noGrp="1"/>
          </p:cNvSpPr>
          <p:nvPr>
            <p:ph type="title"/>
          </p:nvPr>
        </p:nvSpPr>
        <p:spPr>
          <a:xfrm>
            <a:off x="838200" y="365125"/>
            <a:ext cx="10515600" cy="634335"/>
          </a:xfrm>
        </p:spPr>
        <p:txBody>
          <a:bodyPr>
            <a:normAutofit fontScale="90000"/>
          </a:bodyPr>
          <a:lstStyle/>
          <a:p>
            <a:r>
              <a:rPr lang="en-US" dirty="0"/>
              <a:t>What is </a:t>
            </a:r>
            <a:r>
              <a:rPr lang="en-US" dirty="0" err="1"/>
              <a:t>github</a:t>
            </a:r>
            <a:r>
              <a:rPr lang="en-US" dirty="0"/>
              <a:t>?</a:t>
            </a:r>
          </a:p>
        </p:txBody>
      </p:sp>
    </p:spTree>
    <p:extLst>
      <p:ext uri="{BB962C8B-B14F-4D97-AF65-F5344CB8AC3E}">
        <p14:creationId xmlns:p14="http://schemas.microsoft.com/office/powerpoint/2010/main" val="23460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829" y="1079937"/>
            <a:ext cx="11517549" cy="5707117"/>
          </a:xfrm>
        </p:spPr>
        <p:txBody>
          <a:bodyPr>
            <a:normAutofit/>
          </a:bodyPr>
          <a:lstStyle/>
          <a:p>
            <a:r>
              <a:rPr lang="en-US" dirty="0">
                <a:latin typeface="Courier New" panose="02070309020205020404" pitchFamily="49" charset="0"/>
                <a:cs typeface="Courier New" panose="02070309020205020404" pitchFamily="49" charset="0"/>
              </a:rPr>
              <a:t>Intro</a:t>
            </a:r>
            <a:r>
              <a:rPr lang="en-US" sz="1400" dirty="0">
                <a:latin typeface="Courier New" panose="02070309020205020404" pitchFamily="49" charset="0"/>
                <a:cs typeface="Courier New" panose="02070309020205020404" pitchFamily="49" charset="0"/>
              </a:rPr>
              <a:t> </a:t>
            </a:r>
            <a:r>
              <a:rPr lang="en-US" sz="1400" dirty="0">
                <a:solidFill>
                  <a:srgbClr val="783CBA"/>
                </a:solidFill>
                <a:latin typeface="Courier New" panose="02070309020205020404" pitchFamily="49" charset="0"/>
                <a:cs typeface="Courier New" panose="02070309020205020404" pitchFamily="49" charset="0"/>
              </a:rPr>
              <a:t>(</a:t>
            </a:r>
            <a:r>
              <a:rPr lang="en-US" sz="1400" dirty="0">
                <a:solidFill>
                  <a:srgbClr val="783CBA"/>
                </a:solidFill>
                <a:latin typeface="Courier New" panose="02070309020205020404" pitchFamily="49" charset="0"/>
                <a:cs typeface="Courier New" panose="02070309020205020404" pitchFamily="49" charset="0"/>
                <a:hlinkClick r:id="rId2"/>
              </a:rPr>
              <a:t>https://www.w3schools.com/python/python_intro.asp</a:t>
            </a:r>
            <a:r>
              <a:rPr lang="en-US" sz="1400" dirty="0">
                <a:solidFill>
                  <a:srgbClr val="783CBA"/>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#skip, mostly</a:t>
            </a:r>
          </a:p>
          <a:p>
            <a:r>
              <a:rPr lang="en-US" dirty="0">
                <a:latin typeface="Courier New" panose="02070309020205020404" pitchFamily="49" charset="0"/>
                <a:cs typeface="Courier New" panose="02070309020205020404" pitchFamily="49" charset="0"/>
              </a:rPr>
              <a:t>Syntax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3"/>
              </a:rPr>
              <a:t>https://www.w3schools.com/python/python_syntax.asp</a:t>
            </a:r>
            <a:r>
              <a:rPr lang="en-US" sz="1400" dirty="0">
                <a:latin typeface="Courier New" panose="02070309020205020404" pitchFamily="49" charset="0"/>
                <a:cs typeface="Courier New" panose="02070309020205020404" pitchFamily="49" charset="0"/>
              </a:rPr>
              <a:t>) #skip, mostly</a:t>
            </a:r>
          </a:p>
          <a:p>
            <a:r>
              <a:rPr lang="en-US" dirty="0">
                <a:latin typeface="Courier New" panose="02070309020205020404" pitchFamily="49" charset="0"/>
                <a:cs typeface="Courier New" panose="02070309020205020404" pitchFamily="49" charset="0"/>
              </a:rPr>
              <a:t>Comments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4"/>
              </a:rPr>
              <a:t>https://www.w3schools.com/python/python_comments.asp</a:t>
            </a:r>
            <a:r>
              <a:rPr lang="en-US" sz="1400"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Variables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5"/>
              </a:rPr>
              <a:t>https://www.w3schools.com/python/python_variables.asp</a:t>
            </a:r>
            <a:r>
              <a:rPr lang="en-US" sz="1400"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Data Types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6"/>
              </a:rPr>
              <a:t>https://www.w3schools.com/python/python_datatypes.asp</a:t>
            </a:r>
            <a:r>
              <a:rPr lang="en-US" sz="1400" dirty="0">
                <a:latin typeface="Courier New" panose="02070309020205020404" pitchFamily="49" charset="0"/>
                <a:cs typeface="Courier New" panose="02070309020205020404" pitchFamily="49" charset="0"/>
              </a:rPr>
              <a:t>) #brief</a:t>
            </a:r>
          </a:p>
          <a:p>
            <a:r>
              <a:rPr lang="en-US" dirty="0">
                <a:latin typeface="Courier New" panose="02070309020205020404" pitchFamily="49" charset="0"/>
                <a:cs typeface="Courier New" panose="02070309020205020404" pitchFamily="49" charset="0"/>
              </a:rPr>
              <a:t>Numbers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7"/>
              </a:rPr>
              <a:t>https://www.w3schools.com/python/python_numbers.asp</a:t>
            </a:r>
            <a:r>
              <a:rPr lang="en-US" sz="1400" dirty="0">
                <a:latin typeface="Courier New" panose="02070309020205020404" pitchFamily="49" charset="0"/>
                <a:cs typeface="Courier New" panose="02070309020205020404" pitchFamily="49" charset="0"/>
              </a:rPr>
              <a:t>) #brief</a:t>
            </a:r>
          </a:p>
          <a:p>
            <a:r>
              <a:rPr lang="en-US" dirty="0">
                <a:latin typeface="Courier New" panose="02070309020205020404" pitchFamily="49" charset="0"/>
                <a:cs typeface="Courier New" panose="02070309020205020404" pitchFamily="49" charset="0"/>
              </a:rPr>
              <a:t>Casting </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8"/>
              </a:rPr>
              <a:t>https://www.w3schools.com/python/python_casting.asp</a:t>
            </a:r>
            <a:r>
              <a:rPr lang="en-US" sz="1400" dirty="0">
                <a:latin typeface="Courier New" panose="02070309020205020404" pitchFamily="49" charset="0"/>
                <a:cs typeface="Courier New" panose="02070309020205020404" pitchFamily="49" charset="0"/>
              </a:rPr>
              <a:t>) #brief</a:t>
            </a:r>
          </a:p>
          <a:p>
            <a:r>
              <a:rPr lang="en-US" dirty="0">
                <a:latin typeface="Courier New" panose="02070309020205020404" pitchFamily="49" charset="0"/>
                <a:cs typeface="Courier New" panose="02070309020205020404" pitchFamily="49" charset="0"/>
              </a:rPr>
              <a:t>Strings</a:t>
            </a:r>
            <a:r>
              <a:rPr lang="en-US" sz="140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hlinkClick r:id="rId9"/>
              </a:rPr>
              <a:t>https://www.w3schools.com/python/python_strings.asp</a:t>
            </a:r>
            <a:r>
              <a:rPr lang="en-US" sz="1400"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Booleans</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10"/>
              </a:rPr>
              <a:t>https://www.w3schools.com/python/python_booleans.asp</a:t>
            </a:r>
            <a:r>
              <a:rPr lang="en-US" sz="1400"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Operators</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11"/>
              </a:rPr>
              <a:t>https://www.w3schools.com/python/python_operators.asp</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838200" y="365125"/>
            <a:ext cx="10733690" cy="714813"/>
          </a:xfrm>
        </p:spPr>
        <p:txBody>
          <a:bodyPr/>
          <a:lstStyle/>
          <a:p>
            <a:r>
              <a:rPr lang="en-US" dirty="0"/>
              <a:t>Let’s go to W3 School (curated)</a:t>
            </a:r>
          </a:p>
        </p:txBody>
      </p:sp>
    </p:spTree>
    <p:extLst>
      <p:ext uri="{BB962C8B-B14F-4D97-AF65-F5344CB8AC3E}">
        <p14:creationId xmlns:p14="http://schemas.microsoft.com/office/powerpoint/2010/main" val="219136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C92608-ACBC-41D1-8CBF-1DADB5ED1B9C}"/>
              </a:ext>
            </a:extLst>
          </p:cNvPr>
          <p:cNvSpPr>
            <a:spLocks noGrp="1"/>
          </p:cNvSpPr>
          <p:nvPr>
            <p:ph idx="1"/>
          </p:nvPr>
        </p:nvSpPr>
        <p:spPr>
          <a:xfrm>
            <a:off x="838200" y="1253359"/>
            <a:ext cx="10515600" cy="4923604"/>
          </a:xfrm>
        </p:spPr>
        <p:txBody>
          <a:bodyPr/>
          <a:lstStyle/>
          <a:p>
            <a:r>
              <a:rPr lang="en-US" dirty="0"/>
              <a:t>Lists </a:t>
            </a:r>
          </a:p>
          <a:p>
            <a:pPr lvl="1"/>
            <a:r>
              <a:rPr lang="en-US" dirty="0"/>
              <a:t>Indexing Lists (positive and negative)</a:t>
            </a:r>
          </a:p>
          <a:p>
            <a:pPr lvl="1"/>
            <a:r>
              <a:rPr lang="en-US" dirty="0"/>
              <a:t>Access, Change, Add, Remove List Items</a:t>
            </a:r>
          </a:p>
          <a:p>
            <a:pPr lvl="1"/>
            <a:r>
              <a:rPr lang="en-US" dirty="0"/>
              <a:t>List Comprehension</a:t>
            </a:r>
          </a:p>
          <a:p>
            <a:pPr lvl="1"/>
            <a:r>
              <a:rPr lang="en-US" dirty="0"/>
              <a:t>Sort Lists</a:t>
            </a:r>
          </a:p>
          <a:p>
            <a:pPr lvl="1"/>
            <a:r>
              <a:rPr lang="en-US" dirty="0"/>
              <a:t>List Exercises</a:t>
            </a:r>
          </a:p>
          <a:p>
            <a:r>
              <a:rPr lang="en-US" dirty="0"/>
              <a:t>Tuples</a:t>
            </a:r>
          </a:p>
          <a:p>
            <a:pPr lvl="1"/>
            <a:r>
              <a:rPr lang="en-US" dirty="0"/>
              <a:t>Tuple Exercises</a:t>
            </a:r>
          </a:p>
          <a:p>
            <a:r>
              <a:rPr lang="en-US" dirty="0"/>
              <a:t>Dictionaries</a:t>
            </a:r>
          </a:p>
          <a:p>
            <a:pPr lvl="1"/>
            <a:r>
              <a:rPr lang="en-US" dirty="0"/>
              <a:t>Dictionary Exercises</a:t>
            </a:r>
          </a:p>
          <a:p>
            <a:pPr marL="0" indent="0">
              <a:buNone/>
            </a:pPr>
            <a:endParaRPr lang="en-US" dirty="0"/>
          </a:p>
        </p:txBody>
      </p:sp>
      <p:sp>
        <p:nvSpPr>
          <p:cNvPr id="3" name="Title 2">
            <a:extLst>
              <a:ext uri="{FF2B5EF4-FFF2-40B4-BE49-F238E27FC236}">
                <a16:creationId xmlns:a16="http://schemas.microsoft.com/office/drawing/2014/main" id="{73AB138C-FA73-482C-8E3D-999735D475E7}"/>
              </a:ext>
            </a:extLst>
          </p:cNvPr>
          <p:cNvSpPr>
            <a:spLocks noGrp="1"/>
          </p:cNvSpPr>
          <p:nvPr>
            <p:ph type="title"/>
          </p:nvPr>
        </p:nvSpPr>
        <p:spPr>
          <a:xfrm>
            <a:off x="838200" y="365125"/>
            <a:ext cx="10515600" cy="943413"/>
          </a:xfrm>
        </p:spPr>
        <p:txBody>
          <a:bodyPr/>
          <a:lstStyle/>
          <a:p>
            <a:r>
              <a:rPr lang="en-US" dirty="0"/>
              <a:t>More W3 School</a:t>
            </a:r>
          </a:p>
        </p:txBody>
      </p:sp>
    </p:spTree>
    <p:extLst>
      <p:ext uri="{BB962C8B-B14F-4D97-AF65-F5344CB8AC3E}">
        <p14:creationId xmlns:p14="http://schemas.microsoft.com/office/powerpoint/2010/main" val="36851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C92608-ACBC-41D1-8CBF-1DADB5ED1B9C}"/>
              </a:ext>
            </a:extLst>
          </p:cNvPr>
          <p:cNvSpPr>
            <a:spLocks noGrp="1"/>
          </p:cNvSpPr>
          <p:nvPr>
            <p:ph idx="1"/>
          </p:nvPr>
        </p:nvSpPr>
        <p:spPr>
          <a:xfrm>
            <a:off x="838200" y="1253359"/>
            <a:ext cx="10515600" cy="4923604"/>
          </a:xfrm>
        </p:spPr>
        <p:txBody>
          <a:bodyPr>
            <a:normAutofit fontScale="92500" lnSpcReduction="10000"/>
          </a:bodyPr>
          <a:lstStyle/>
          <a:p>
            <a:r>
              <a:rPr lang="en-US" dirty="0"/>
              <a:t>if…else </a:t>
            </a:r>
          </a:p>
          <a:p>
            <a:pPr lvl="1"/>
            <a:r>
              <a:rPr lang="en-US" dirty="0" err="1"/>
              <a:t>elif</a:t>
            </a:r>
            <a:endParaRPr lang="en-US" dirty="0"/>
          </a:p>
          <a:p>
            <a:pPr lvl="1"/>
            <a:r>
              <a:rPr lang="en-US" dirty="0"/>
              <a:t>ternary operator</a:t>
            </a:r>
          </a:p>
          <a:p>
            <a:pPr lvl="1"/>
            <a:r>
              <a:rPr lang="en-US" dirty="0"/>
              <a:t>and, or</a:t>
            </a:r>
          </a:p>
          <a:p>
            <a:r>
              <a:rPr lang="en-US" dirty="0"/>
              <a:t>Loops</a:t>
            </a:r>
          </a:p>
          <a:p>
            <a:pPr lvl="1"/>
            <a:r>
              <a:rPr lang="en-US" dirty="0"/>
              <a:t>while</a:t>
            </a:r>
          </a:p>
          <a:p>
            <a:pPr lvl="1"/>
            <a:r>
              <a:rPr lang="en-US" dirty="0"/>
              <a:t>get out early (break)</a:t>
            </a:r>
          </a:p>
          <a:p>
            <a:pPr lvl="1"/>
            <a:r>
              <a:rPr lang="en-US" dirty="0"/>
              <a:t>for</a:t>
            </a:r>
          </a:p>
          <a:p>
            <a:pPr lvl="1"/>
            <a:r>
              <a:rPr lang="en-US" dirty="0"/>
              <a:t>range</a:t>
            </a:r>
          </a:p>
          <a:p>
            <a:r>
              <a:rPr lang="en-US" dirty="0"/>
              <a:t>Functions</a:t>
            </a:r>
          </a:p>
          <a:p>
            <a:pPr lvl="1"/>
            <a:r>
              <a:rPr lang="en-US" dirty="0"/>
              <a:t>Creating/calling</a:t>
            </a:r>
          </a:p>
          <a:p>
            <a:pPr lvl="1"/>
            <a:r>
              <a:rPr lang="en-US" dirty="0"/>
              <a:t>Arguments</a:t>
            </a:r>
          </a:p>
          <a:p>
            <a:pPr lvl="1"/>
            <a:r>
              <a:rPr lang="en-US" dirty="0"/>
              <a:t>Lambda</a:t>
            </a:r>
          </a:p>
        </p:txBody>
      </p:sp>
      <p:sp>
        <p:nvSpPr>
          <p:cNvPr id="3" name="Title 2">
            <a:extLst>
              <a:ext uri="{FF2B5EF4-FFF2-40B4-BE49-F238E27FC236}">
                <a16:creationId xmlns:a16="http://schemas.microsoft.com/office/drawing/2014/main" id="{73AB138C-FA73-482C-8E3D-999735D475E7}"/>
              </a:ext>
            </a:extLst>
          </p:cNvPr>
          <p:cNvSpPr>
            <a:spLocks noGrp="1"/>
          </p:cNvSpPr>
          <p:nvPr>
            <p:ph type="title"/>
          </p:nvPr>
        </p:nvSpPr>
        <p:spPr>
          <a:xfrm>
            <a:off x="838200" y="365125"/>
            <a:ext cx="10515600" cy="943413"/>
          </a:xfrm>
        </p:spPr>
        <p:txBody>
          <a:bodyPr/>
          <a:lstStyle/>
          <a:p>
            <a:r>
              <a:rPr lang="en-US" dirty="0"/>
              <a:t>More W3 School</a:t>
            </a:r>
          </a:p>
        </p:txBody>
      </p:sp>
    </p:spTree>
    <p:extLst>
      <p:ext uri="{BB962C8B-B14F-4D97-AF65-F5344CB8AC3E}">
        <p14:creationId xmlns:p14="http://schemas.microsoft.com/office/powerpoint/2010/main" val="426216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C92608-ACBC-41D1-8CBF-1DADB5ED1B9C}"/>
              </a:ext>
            </a:extLst>
          </p:cNvPr>
          <p:cNvSpPr>
            <a:spLocks noGrp="1"/>
          </p:cNvSpPr>
          <p:nvPr>
            <p:ph idx="1"/>
          </p:nvPr>
        </p:nvSpPr>
        <p:spPr>
          <a:xfrm>
            <a:off x="838200" y="1253359"/>
            <a:ext cx="10515600" cy="4923604"/>
          </a:xfrm>
        </p:spPr>
        <p:txBody>
          <a:bodyPr>
            <a:normAutofit/>
          </a:bodyPr>
          <a:lstStyle/>
          <a:p>
            <a:r>
              <a:rPr lang="en-US" dirty="0"/>
              <a:t>modules</a:t>
            </a:r>
          </a:p>
          <a:p>
            <a:pPr lvl="1"/>
            <a:r>
              <a:rPr lang="en-US" dirty="0"/>
              <a:t>import and alias</a:t>
            </a:r>
          </a:p>
          <a:p>
            <a:pPr lvl="1"/>
            <a:r>
              <a:rPr lang="en-US" dirty="0"/>
              <a:t>Math and </a:t>
            </a:r>
            <a:r>
              <a:rPr lang="en-US" dirty="0" err="1"/>
              <a:t>cMath</a:t>
            </a:r>
            <a:endParaRPr lang="en-US" dirty="0"/>
          </a:p>
          <a:p>
            <a:pPr lvl="1"/>
            <a:r>
              <a:rPr lang="en-US" dirty="0"/>
              <a:t>Statistics</a:t>
            </a:r>
          </a:p>
          <a:p>
            <a:r>
              <a:rPr lang="en-US" dirty="0"/>
              <a:t>Try…Except</a:t>
            </a:r>
          </a:p>
          <a:p>
            <a:r>
              <a:rPr lang="en-US" dirty="0"/>
              <a:t>User Input</a:t>
            </a:r>
          </a:p>
        </p:txBody>
      </p:sp>
      <p:sp>
        <p:nvSpPr>
          <p:cNvPr id="3" name="Title 2">
            <a:extLst>
              <a:ext uri="{FF2B5EF4-FFF2-40B4-BE49-F238E27FC236}">
                <a16:creationId xmlns:a16="http://schemas.microsoft.com/office/drawing/2014/main" id="{73AB138C-FA73-482C-8E3D-999735D475E7}"/>
              </a:ext>
            </a:extLst>
          </p:cNvPr>
          <p:cNvSpPr>
            <a:spLocks noGrp="1"/>
          </p:cNvSpPr>
          <p:nvPr>
            <p:ph type="title"/>
          </p:nvPr>
        </p:nvSpPr>
        <p:spPr>
          <a:xfrm>
            <a:off x="838200" y="365125"/>
            <a:ext cx="10515600" cy="943413"/>
          </a:xfrm>
        </p:spPr>
        <p:txBody>
          <a:bodyPr/>
          <a:lstStyle/>
          <a:p>
            <a:r>
              <a:rPr lang="en-US" dirty="0"/>
              <a:t>More W3 School</a:t>
            </a:r>
          </a:p>
        </p:txBody>
      </p:sp>
    </p:spTree>
    <p:extLst>
      <p:ext uri="{BB962C8B-B14F-4D97-AF65-F5344CB8AC3E}">
        <p14:creationId xmlns:p14="http://schemas.microsoft.com/office/powerpoint/2010/main" val="369191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315388-03AF-2696-DFC3-1C14B8427B37}"/>
              </a:ext>
            </a:extLst>
          </p:cNvPr>
          <p:cNvSpPr>
            <a:spLocks noGrp="1"/>
          </p:cNvSpPr>
          <p:nvPr>
            <p:ph idx="1"/>
          </p:nvPr>
        </p:nvSpPr>
        <p:spPr>
          <a:xfrm>
            <a:off x="838200" y="1048407"/>
            <a:ext cx="10515600" cy="5128556"/>
          </a:xfrm>
        </p:spPr>
        <p:txBody>
          <a:bodyPr>
            <a:normAutofit lnSpcReduction="10000"/>
          </a:bodyPr>
          <a:lstStyle/>
          <a:p>
            <a:r>
              <a:rPr lang="en-US" dirty="0"/>
              <a:t>Native Oklahoman from Stilwell (Cherokee)</a:t>
            </a:r>
          </a:p>
          <a:p>
            <a:r>
              <a:rPr lang="en-US" dirty="0"/>
              <a:t>B.S. MAE 1996, Ph.D. U.I.U.C. 2002</a:t>
            </a:r>
          </a:p>
          <a:p>
            <a:r>
              <a:rPr lang="en-US" dirty="0"/>
              <a:t>Worked as janitor to pay for first two years at NSU, Co-op for last four years of B.S.</a:t>
            </a:r>
          </a:p>
          <a:p>
            <a:r>
              <a:rPr lang="en-US" dirty="0"/>
              <a:t>NSF Fellow for grad school</a:t>
            </a:r>
          </a:p>
          <a:p>
            <a:r>
              <a:rPr lang="en-US" dirty="0"/>
              <a:t>Taught ChE for 12 years</a:t>
            </a:r>
          </a:p>
          <a:p>
            <a:r>
              <a:rPr lang="en-US" dirty="0"/>
              <a:t>Now Department Head of MSE</a:t>
            </a:r>
          </a:p>
          <a:p>
            <a:r>
              <a:rPr lang="en-US" dirty="0"/>
              <a:t>Writing code since 1994:  VBA, VB, C#, C++, Python, Fortran (only formal training)</a:t>
            </a:r>
          </a:p>
          <a:p>
            <a:r>
              <a:rPr lang="en-US" dirty="0"/>
              <a:t>Married to Jewel, with kids Tori (4yo) and Monti (3yo)</a:t>
            </a:r>
          </a:p>
        </p:txBody>
      </p:sp>
      <p:sp>
        <p:nvSpPr>
          <p:cNvPr id="3" name="Title 2">
            <a:extLst>
              <a:ext uri="{FF2B5EF4-FFF2-40B4-BE49-F238E27FC236}">
                <a16:creationId xmlns:a16="http://schemas.microsoft.com/office/drawing/2014/main" id="{1539E01B-C279-F3D6-670C-C811F8F6BFF5}"/>
              </a:ext>
            </a:extLst>
          </p:cNvPr>
          <p:cNvSpPr>
            <a:spLocks noGrp="1"/>
          </p:cNvSpPr>
          <p:nvPr>
            <p:ph type="title"/>
          </p:nvPr>
        </p:nvSpPr>
        <p:spPr>
          <a:xfrm>
            <a:off x="838200" y="365125"/>
            <a:ext cx="10515600" cy="762109"/>
          </a:xfrm>
        </p:spPr>
        <p:txBody>
          <a:bodyPr/>
          <a:lstStyle/>
          <a:p>
            <a:r>
              <a:rPr lang="en-US" dirty="0"/>
              <a:t>About Dr. Smay</a:t>
            </a:r>
          </a:p>
        </p:txBody>
      </p:sp>
    </p:spTree>
    <p:extLst>
      <p:ext uri="{BB962C8B-B14F-4D97-AF65-F5344CB8AC3E}">
        <p14:creationId xmlns:p14="http://schemas.microsoft.com/office/powerpoint/2010/main" val="359342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490" y="1382280"/>
            <a:ext cx="11192118" cy="2006146"/>
          </a:xfrm>
        </p:spPr>
        <p:txBody>
          <a:bodyPr>
            <a:normAutofit lnSpcReduction="10000"/>
          </a:bodyPr>
          <a:lstStyle/>
          <a:p>
            <a:r>
              <a:rPr lang="en-US" dirty="0"/>
              <a:t>This course applies </a:t>
            </a:r>
            <a:r>
              <a:rPr lang="en-US" dirty="0">
                <a:solidFill>
                  <a:srgbClr val="00B050"/>
                </a:solidFill>
              </a:rPr>
              <a:t>concepts</a:t>
            </a:r>
            <a:r>
              <a:rPr lang="en-US" dirty="0"/>
              <a:t> from </a:t>
            </a:r>
            <a:r>
              <a:rPr lang="en-US" dirty="0">
                <a:solidFill>
                  <a:srgbClr val="00B0F0"/>
                </a:solidFill>
              </a:rPr>
              <a:t>linear algebra</a:t>
            </a:r>
            <a:r>
              <a:rPr lang="en-US" dirty="0"/>
              <a:t>, </a:t>
            </a:r>
            <a:r>
              <a:rPr lang="en-US" dirty="0">
                <a:solidFill>
                  <a:srgbClr val="00B0F0"/>
                </a:solidFill>
              </a:rPr>
              <a:t>numerical methods</a:t>
            </a:r>
            <a:r>
              <a:rPr lang="en-US" dirty="0"/>
              <a:t>, </a:t>
            </a:r>
            <a:r>
              <a:rPr lang="en-US" dirty="0">
                <a:solidFill>
                  <a:srgbClr val="00B0F0"/>
                </a:solidFill>
              </a:rPr>
              <a:t>statistics</a:t>
            </a:r>
            <a:r>
              <a:rPr lang="en-US" dirty="0"/>
              <a:t> and </a:t>
            </a:r>
            <a:r>
              <a:rPr lang="en-US" dirty="0">
                <a:solidFill>
                  <a:srgbClr val="00B0F0"/>
                </a:solidFill>
              </a:rPr>
              <a:t>computer programming </a:t>
            </a:r>
            <a:r>
              <a:rPr lang="en-US" strike="sngStrike" dirty="0">
                <a:solidFill>
                  <a:srgbClr val="00B0F0"/>
                </a:solidFill>
              </a:rPr>
              <a:t>methods science technology</a:t>
            </a:r>
            <a:r>
              <a:rPr lang="en-US" dirty="0"/>
              <a:t> to the </a:t>
            </a:r>
            <a:r>
              <a:rPr lang="en-US" dirty="0">
                <a:solidFill>
                  <a:srgbClr val="FFFF00"/>
                </a:solidFill>
              </a:rPr>
              <a:t>design</a:t>
            </a:r>
            <a:r>
              <a:rPr lang="en-US" dirty="0"/>
              <a:t>, </a:t>
            </a:r>
            <a:r>
              <a:rPr lang="en-US" dirty="0">
                <a:solidFill>
                  <a:srgbClr val="FFFF00"/>
                </a:solidFill>
              </a:rPr>
              <a:t>analysis</a:t>
            </a:r>
            <a:r>
              <a:rPr lang="en-US" dirty="0"/>
              <a:t> and </a:t>
            </a:r>
            <a:r>
              <a:rPr lang="en-US" dirty="0">
                <a:solidFill>
                  <a:srgbClr val="FFFF00"/>
                </a:solidFill>
              </a:rPr>
              <a:t>simulation</a:t>
            </a:r>
            <a:r>
              <a:rPr lang="en-US" dirty="0"/>
              <a:t> of </a:t>
            </a:r>
            <a:r>
              <a:rPr lang="en-US" dirty="0">
                <a:solidFill>
                  <a:schemeClr val="tx1">
                    <a:lumMod val="60000"/>
                    <a:lumOff val="40000"/>
                  </a:schemeClr>
                </a:solidFill>
              </a:rPr>
              <a:t>mechanical</a:t>
            </a:r>
            <a:r>
              <a:rPr lang="en-US" dirty="0"/>
              <a:t>, </a:t>
            </a:r>
            <a:r>
              <a:rPr lang="en-US" dirty="0">
                <a:solidFill>
                  <a:schemeClr val="tx1">
                    <a:lumMod val="60000"/>
                    <a:lumOff val="40000"/>
                  </a:schemeClr>
                </a:solidFill>
              </a:rPr>
              <a:t>thermal</a:t>
            </a:r>
            <a:r>
              <a:rPr lang="en-US" dirty="0"/>
              <a:t> and </a:t>
            </a:r>
            <a:r>
              <a:rPr lang="en-US" dirty="0">
                <a:solidFill>
                  <a:schemeClr val="tx1">
                    <a:lumMod val="60000"/>
                    <a:lumOff val="40000"/>
                  </a:schemeClr>
                </a:solidFill>
              </a:rPr>
              <a:t>fluid systems</a:t>
            </a:r>
            <a:r>
              <a:rPr lang="en-US" dirty="0"/>
              <a:t>.</a:t>
            </a:r>
          </a:p>
          <a:p>
            <a:endParaRPr lang="en-US" dirty="0"/>
          </a:p>
        </p:txBody>
      </p:sp>
      <p:sp>
        <p:nvSpPr>
          <p:cNvPr id="2" name="Title 1"/>
          <p:cNvSpPr>
            <a:spLocks noGrp="1"/>
          </p:cNvSpPr>
          <p:nvPr>
            <p:ph type="title"/>
          </p:nvPr>
        </p:nvSpPr>
        <p:spPr/>
        <p:txBody>
          <a:bodyPr/>
          <a:lstStyle/>
          <a:p>
            <a:r>
              <a:rPr lang="en-US" dirty="0"/>
              <a:t>Course Description</a:t>
            </a:r>
          </a:p>
        </p:txBody>
      </p:sp>
      <p:sp>
        <p:nvSpPr>
          <p:cNvPr id="4" name="Content Placeholder 2">
            <a:extLst>
              <a:ext uri="{FF2B5EF4-FFF2-40B4-BE49-F238E27FC236}">
                <a16:creationId xmlns:a16="http://schemas.microsoft.com/office/drawing/2014/main" id="{712FD739-1EB4-0AAF-37F6-469AE3FCF1B4}"/>
              </a:ext>
            </a:extLst>
          </p:cNvPr>
          <p:cNvSpPr txBox="1">
            <a:spLocks/>
          </p:cNvSpPr>
          <p:nvPr/>
        </p:nvSpPr>
        <p:spPr>
          <a:xfrm>
            <a:off x="370490" y="4057402"/>
            <a:ext cx="11540358" cy="228033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Tx/>
              <a:buBlip>
                <a:blip r:embed="rId2"/>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ENGR 1412:  Engineering Computer Programming</a:t>
            </a:r>
          </a:p>
          <a:p>
            <a:r>
              <a:rPr lang="en-US" dirty="0"/>
              <a:t>MAE 3013: Engineering Analysis and Methods 1</a:t>
            </a:r>
          </a:p>
          <a:p>
            <a:r>
              <a:rPr lang="en-US" dirty="0"/>
              <a:t>Grade of “C” or higher in both prerequisite courses</a:t>
            </a:r>
          </a:p>
          <a:p>
            <a:endParaRPr lang="en-US" dirty="0"/>
          </a:p>
        </p:txBody>
      </p:sp>
      <p:sp>
        <p:nvSpPr>
          <p:cNvPr id="5" name="Title 1">
            <a:extLst>
              <a:ext uri="{FF2B5EF4-FFF2-40B4-BE49-F238E27FC236}">
                <a16:creationId xmlns:a16="http://schemas.microsoft.com/office/drawing/2014/main" id="{E4D7EB37-4AE8-F693-DB79-CCEC4DBBF3A6}"/>
              </a:ext>
            </a:extLst>
          </p:cNvPr>
          <p:cNvSpPr txBox="1">
            <a:spLocks/>
          </p:cNvSpPr>
          <p:nvPr/>
        </p:nvSpPr>
        <p:spPr>
          <a:xfrm>
            <a:off x="838200" y="3247586"/>
            <a:ext cx="10515600" cy="6356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Prerequisites</a:t>
            </a:r>
          </a:p>
        </p:txBody>
      </p:sp>
    </p:spTree>
    <p:extLst>
      <p:ext uri="{BB962C8B-B14F-4D97-AF65-F5344CB8AC3E}">
        <p14:creationId xmlns:p14="http://schemas.microsoft.com/office/powerpoint/2010/main" val="364385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310" y="1016877"/>
            <a:ext cx="11761076" cy="5644054"/>
          </a:xfrm>
        </p:spPr>
        <p:txBody>
          <a:bodyPr>
            <a:normAutofit fontScale="92500" lnSpcReduction="10000"/>
          </a:bodyPr>
          <a:lstStyle/>
          <a:p>
            <a:pPr lvl="0"/>
            <a:r>
              <a:rPr lang="en-US" b="0" i="0" dirty="0">
                <a:effectLst/>
              </a:rPr>
              <a:t>Proficiently use </a:t>
            </a:r>
            <a:r>
              <a:rPr lang="en-US" b="0" i="0" dirty="0">
                <a:solidFill>
                  <a:srgbClr val="00B0F0"/>
                </a:solidFill>
                <a:effectLst/>
              </a:rPr>
              <a:t>Python</a:t>
            </a:r>
            <a:r>
              <a:rPr lang="en-US" b="0" i="0" dirty="0">
                <a:effectLst/>
              </a:rPr>
              <a:t> to write </a:t>
            </a:r>
            <a:r>
              <a:rPr lang="en-US" b="0" i="0" dirty="0">
                <a:solidFill>
                  <a:srgbClr val="00B0F0"/>
                </a:solidFill>
                <a:effectLst/>
              </a:rPr>
              <a:t>object-oriented programs</a:t>
            </a:r>
            <a:r>
              <a:rPr lang="en-US" b="0" i="0" dirty="0">
                <a:effectLst/>
              </a:rPr>
              <a:t> with effective </a:t>
            </a:r>
            <a:r>
              <a:rPr lang="en-US" b="0" i="0" dirty="0">
                <a:solidFill>
                  <a:srgbClr val="00B0F0"/>
                </a:solidFill>
                <a:effectLst/>
              </a:rPr>
              <a:t>GUIs</a:t>
            </a:r>
            <a:r>
              <a:rPr lang="en-US" b="0" i="0" dirty="0">
                <a:effectLst/>
              </a:rPr>
              <a:t>. </a:t>
            </a:r>
          </a:p>
          <a:p>
            <a:pPr lvl="0"/>
            <a:r>
              <a:rPr lang="en-US" dirty="0"/>
              <a:t>Formulate engineering problems in terms of </a:t>
            </a:r>
            <a:r>
              <a:rPr lang="en-US" dirty="0">
                <a:solidFill>
                  <a:srgbClr val="FFC000"/>
                </a:solidFill>
              </a:rPr>
              <a:t>physical and mathematical models</a:t>
            </a:r>
            <a:r>
              <a:rPr lang="en-US" dirty="0"/>
              <a:t>.</a:t>
            </a:r>
          </a:p>
          <a:p>
            <a:pPr lvl="0"/>
            <a:r>
              <a:rPr lang="en-US" dirty="0"/>
              <a:t>Select or develop </a:t>
            </a:r>
            <a:r>
              <a:rPr lang="en-US" dirty="0">
                <a:solidFill>
                  <a:srgbClr val="00B0F0"/>
                </a:solidFill>
              </a:rPr>
              <a:t>numerical procedures</a:t>
            </a:r>
            <a:r>
              <a:rPr lang="en-US" dirty="0"/>
              <a:t> for solving or simulating </a:t>
            </a:r>
            <a:r>
              <a:rPr lang="en-US" dirty="0">
                <a:solidFill>
                  <a:srgbClr val="FFC000"/>
                </a:solidFill>
              </a:rPr>
              <a:t>mathematical models</a:t>
            </a:r>
            <a:r>
              <a:rPr lang="en-US" dirty="0"/>
              <a:t>.</a:t>
            </a:r>
          </a:p>
          <a:p>
            <a:pPr lvl="0"/>
            <a:r>
              <a:rPr lang="en-US" dirty="0"/>
              <a:t>Analyze and interpret data.</a:t>
            </a:r>
          </a:p>
          <a:p>
            <a:pPr lvl="0"/>
            <a:r>
              <a:rPr lang="en-US" dirty="0"/>
              <a:t>Read, parse, and process data from a file.</a:t>
            </a:r>
          </a:p>
          <a:p>
            <a:pPr lvl="0"/>
            <a:r>
              <a:rPr lang="en-US" dirty="0">
                <a:solidFill>
                  <a:srgbClr val="00B0F0"/>
                </a:solidFill>
              </a:rPr>
              <a:t>Design, write and debug computer programs</a:t>
            </a:r>
            <a:r>
              <a:rPr lang="en-US" dirty="0"/>
              <a:t> to </a:t>
            </a:r>
            <a:r>
              <a:rPr lang="en-US" dirty="0">
                <a:solidFill>
                  <a:srgbClr val="FFC000"/>
                </a:solidFill>
              </a:rPr>
              <a:t>solve engineering problems</a:t>
            </a:r>
            <a:r>
              <a:rPr lang="en-US" dirty="0"/>
              <a:t>.</a:t>
            </a:r>
          </a:p>
          <a:p>
            <a:pPr lvl="0"/>
            <a:r>
              <a:rPr lang="en-US" dirty="0"/>
              <a:t>Present results using tables, graphs and graphics.</a:t>
            </a:r>
          </a:p>
          <a:p>
            <a:pPr lvl="0"/>
            <a:r>
              <a:rPr lang="en-US" dirty="0"/>
              <a:t>Apply </a:t>
            </a:r>
            <a:r>
              <a:rPr lang="en-US" dirty="0">
                <a:solidFill>
                  <a:srgbClr val="00B0F0"/>
                </a:solidFill>
              </a:rPr>
              <a:t>computer methods</a:t>
            </a:r>
            <a:r>
              <a:rPr lang="en-US" dirty="0"/>
              <a:t> in </a:t>
            </a:r>
            <a:r>
              <a:rPr lang="en-US" dirty="0">
                <a:solidFill>
                  <a:srgbClr val="FFFF00"/>
                </a:solidFill>
              </a:rPr>
              <a:t>analysis and design</a:t>
            </a:r>
            <a:r>
              <a:rPr lang="en-US" dirty="0"/>
              <a:t>.</a:t>
            </a:r>
          </a:p>
          <a:p>
            <a:pPr lvl="0"/>
            <a:r>
              <a:rPr lang="en-US" dirty="0"/>
              <a:t>Find and use </a:t>
            </a:r>
            <a:r>
              <a:rPr lang="en-US" dirty="0">
                <a:solidFill>
                  <a:srgbClr val="00B0F0"/>
                </a:solidFill>
              </a:rPr>
              <a:t>existing computer tools/libraries for scientific computing</a:t>
            </a:r>
            <a:r>
              <a:rPr lang="en-US" dirty="0"/>
              <a:t>.</a:t>
            </a:r>
          </a:p>
          <a:p>
            <a:endParaRPr lang="en-US" dirty="0"/>
          </a:p>
        </p:txBody>
      </p:sp>
      <p:sp>
        <p:nvSpPr>
          <p:cNvPr id="2" name="Title 1"/>
          <p:cNvSpPr>
            <a:spLocks noGrp="1"/>
          </p:cNvSpPr>
          <p:nvPr>
            <p:ph type="title"/>
          </p:nvPr>
        </p:nvSpPr>
        <p:spPr>
          <a:xfrm>
            <a:off x="472966" y="308758"/>
            <a:ext cx="10515600" cy="609600"/>
          </a:xfrm>
        </p:spPr>
        <p:txBody>
          <a:bodyPr>
            <a:normAutofit fontScale="90000"/>
          </a:bodyPr>
          <a:lstStyle/>
          <a:p>
            <a:r>
              <a:rPr lang="en-US" dirty="0"/>
              <a:t>Course Objectives</a:t>
            </a:r>
          </a:p>
        </p:txBody>
      </p:sp>
    </p:spTree>
    <p:extLst>
      <p:ext uri="{BB962C8B-B14F-4D97-AF65-F5344CB8AC3E}">
        <p14:creationId xmlns:p14="http://schemas.microsoft.com/office/powerpoint/2010/main" val="12351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848" y="1087822"/>
            <a:ext cx="11610303" cy="4351338"/>
          </a:xfrm>
        </p:spPr>
        <p:txBody>
          <a:bodyPr>
            <a:normAutofit fontScale="85000" lnSpcReduction="20000"/>
          </a:bodyPr>
          <a:lstStyle/>
          <a:p>
            <a:r>
              <a:rPr lang="en-US" dirty="0"/>
              <a:t>Textbook: (none) (</a:t>
            </a:r>
            <a:r>
              <a:rPr lang="en-US" dirty="0">
                <a:solidFill>
                  <a:srgbClr val="00B050"/>
                </a:solidFill>
              </a:rPr>
              <a:t>free</a:t>
            </a:r>
            <a:r>
              <a:rPr lang="en-US" dirty="0"/>
              <a:t>)</a:t>
            </a:r>
          </a:p>
          <a:p>
            <a:r>
              <a:rPr lang="en-US" dirty="0"/>
              <a:t>Course Website:  Canvas – (notes, videos, examples, etc.) (</a:t>
            </a:r>
            <a:r>
              <a:rPr lang="en-US" dirty="0">
                <a:solidFill>
                  <a:srgbClr val="00B050"/>
                </a:solidFill>
              </a:rPr>
              <a:t>free</a:t>
            </a:r>
            <a:r>
              <a:rPr lang="en-US" dirty="0"/>
              <a:t>)</a:t>
            </a:r>
          </a:p>
          <a:p>
            <a:r>
              <a:rPr lang="en-US" dirty="0"/>
              <a:t>Python distribution: Anaconda Individual Edition (</a:t>
            </a:r>
            <a:r>
              <a:rPr lang="en-US" dirty="0">
                <a:solidFill>
                  <a:srgbClr val="00B050"/>
                </a:solidFill>
              </a:rPr>
              <a:t>free</a:t>
            </a:r>
            <a:r>
              <a:rPr lang="en-US" dirty="0"/>
              <a:t>)</a:t>
            </a:r>
          </a:p>
          <a:p>
            <a:r>
              <a:rPr lang="en-US" dirty="0"/>
              <a:t>Python IDE:  </a:t>
            </a:r>
            <a:r>
              <a:rPr lang="en-US" dirty="0" err="1"/>
              <a:t>PyCharm</a:t>
            </a:r>
            <a:r>
              <a:rPr lang="en-US" dirty="0"/>
              <a:t> Community Edition (</a:t>
            </a:r>
            <a:r>
              <a:rPr lang="en-US" dirty="0">
                <a:solidFill>
                  <a:srgbClr val="00B050"/>
                </a:solidFill>
              </a:rPr>
              <a:t>free</a:t>
            </a:r>
            <a:r>
              <a:rPr lang="en-US" dirty="0"/>
              <a:t>)</a:t>
            </a:r>
          </a:p>
          <a:p>
            <a:r>
              <a:rPr lang="en-US" dirty="0"/>
              <a:t>Reference Books:  (optional) Shapiro, Bruce; “Scientific Computation – Python Hacking for Math Junkies”. 3rd Edition, Sherwood Forest Books, Los Angeles, CA  (available in paperback for </a:t>
            </a:r>
            <a:r>
              <a:rPr lang="en-US" dirty="0">
                <a:solidFill>
                  <a:srgbClr val="00B050"/>
                </a:solidFill>
              </a:rPr>
              <a:t>~$30</a:t>
            </a:r>
            <a:r>
              <a:rPr lang="en-US" dirty="0"/>
              <a:t>)</a:t>
            </a:r>
          </a:p>
          <a:p>
            <a:r>
              <a:rPr lang="en-US" b="0" i="0" dirty="0">
                <a:effectLst/>
              </a:rPr>
              <a:t>Pine, David J., “Introduction to Python for Science and Engineering”. 2019, CRC </a:t>
            </a:r>
            <a:br>
              <a:rPr lang="en-US" dirty="0"/>
            </a:br>
            <a:r>
              <a:rPr lang="en-US" b="0" i="0" dirty="0">
                <a:effectLst/>
              </a:rPr>
              <a:t>Press (ISBN 9781138583894) </a:t>
            </a:r>
            <a:endParaRPr lang="en-US" dirty="0"/>
          </a:p>
          <a:p>
            <a:r>
              <a:rPr lang="en-US" dirty="0"/>
              <a:t>You must bring your own </a:t>
            </a:r>
            <a:r>
              <a:rPr lang="en-US" dirty="0">
                <a:solidFill>
                  <a:srgbClr val="00B050"/>
                </a:solidFill>
              </a:rPr>
              <a:t>computer</a:t>
            </a:r>
            <a:r>
              <a:rPr lang="en-US" dirty="0"/>
              <a:t> to every class period.</a:t>
            </a:r>
          </a:p>
          <a:p>
            <a:endParaRPr lang="en-US" dirty="0"/>
          </a:p>
          <a:p>
            <a:endParaRPr lang="en-US" dirty="0"/>
          </a:p>
        </p:txBody>
      </p:sp>
      <p:sp>
        <p:nvSpPr>
          <p:cNvPr id="2" name="Title 1"/>
          <p:cNvSpPr>
            <a:spLocks noGrp="1"/>
          </p:cNvSpPr>
          <p:nvPr>
            <p:ph type="title"/>
          </p:nvPr>
        </p:nvSpPr>
        <p:spPr>
          <a:xfrm>
            <a:off x="838200" y="365126"/>
            <a:ext cx="10515600" cy="722696"/>
          </a:xfrm>
        </p:spPr>
        <p:txBody>
          <a:bodyPr/>
          <a:lstStyle/>
          <a:p>
            <a:r>
              <a:rPr lang="en-US" dirty="0"/>
              <a:t>Course Materials</a:t>
            </a:r>
          </a:p>
        </p:txBody>
      </p:sp>
    </p:spTree>
    <p:extLst>
      <p:ext uri="{BB962C8B-B14F-4D97-AF65-F5344CB8AC3E}">
        <p14:creationId xmlns:p14="http://schemas.microsoft.com/office/powerpoint/2010/main" val="205311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0936645"/>
              </p:ext>
            </p:extLst>
          </p:nvPr>
        </p:nvGraphicFramePr>
        <p:xfrm>
          <a:off x="2795758" y="1690688"/>
          <a:ext cx="5191554" cy="2846295"/>
        </p:xfrm>
        <a:graphic>
          <a:graphicData uri="http://schemas.openxmlformats.org/drawingml/2006/table">
            <a:tbl>
              <a:tblPr firstRow="1" firstCol="1" bandRow="1"/>
              <a:tblGrid>
                <a:gridCol w="4309044">
                  <a:extLst>
                    <a:ext uri="{9D8B030D-6E8A-4147-A177-3AD203B41FA5}">
                      <a16:colId xmlns:a16="http://schemas.microsoft.com/office/drawing/2014/main" val="2107657620"/>
                    </a:ext>
                  </a:extLst>
                </a:gridCol>
                <a:gridCol w="882510">
                  <a:extLst>
                    <a:ext uri="{9D8B030D-6E8A-4147-A177-3AD203B41FA5}">
                      <a16:colId xmlns:a16="http://schemas.microsoft.com/office/drawing/2014/main" val="4108234479"/>
                    </a:ext>
                  </a:extLst>
                </a:gridCol>
              </a:tblGrid>
              <a:tr h="316255">
                <a:tc gridSpan="2">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A(90%), B(80%), C(70%), D(60%), F(&lt;60%)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just">
                        <a:spcBef>
                          <a:spcPts val="0"/>
                        </a:spcBef>
                        <a:spcAft>
                          <a:spcPts val="0"/>
                        </a:spcAft>
                      </a:pP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070286"/>
                  </a:ext>
                </a:extLst>
              </a:tr>
              <a:tr h="316255">
                <a:tc>
                  <a:txBody>
                    <a:bodyPr/>
                    <a:lstStyle/>
                    <a:p>
                      <a:pPr marL="0" marR="0" algn="just">
                        <a:spcBef>
                          <a:spcPts val="0"/>
                        </a:spcBef>
                        <a:spcAft>
                          <a:spcPts val="0"/>
                        </a:spcAft>
                      </a:pP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5002715"/>
                  </a:ext>
                </a:extLst>
              </a:tr>
              <a:tr h="316255">
                <a:tc>
                  <a:txBody>
                    <a:bodyPr/>
                    <a:lstStyle/>
                    <a:p>
                      <a:pPr marL="0" marR="0" algn="ctr">
                        <a:spcBef>
                          <a:spcPts val="0"/>
                        </a:spcBef>
                        <a:spcAft>
                          <a:spcPts val="0"/>
                        </a:spcAft>
                      </a:pPr>
                      <a:r>
                        <a:rPr lang="en-US" sz="2000" u="sng" dirty="0">
                          <a:effectLst/>
                          <a:latin typeface="Cambria" panose="02040503050406030204" pitchFamily="18" charset="0"/>
                          <a:ea typeface="Calibri" panose="020F0502020204030204" pitchFamily="34" charset="0"/>
                          <a:cs typeface="Times New Roman" panose="02020603050405020304" pitchFamily="18" charset="0"/>
                        </a:rPr>
                        <a:t>Weighting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660997"/>
                  </a:ext>
                </a:extLst>
              </a:tr>
              <a:tr h="316255">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Homework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418203"/>
                  </a:ext>
                </a:extLst>
              </a:tr>
              <a:tr h="316255">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Exam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6993119"/>
                  </a:ext>
                </a:extLst>
              </a:tr>
              <a:tr h="316255">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Exam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276516"/>
                  </a:ext>
                </a:extLst>
              </a:tr>
              <a:tr h="316255">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Exam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1294951"/>
                  </a:ext>
                </a:extLst>
              </a:tr>
              <a:tr h="316255">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Final Exam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0294656"/>
                  </a:ext>
                </a:extLst>
              </a:tr>
              <a:tr h="316255">
                <a:tc>
                  <a:txBody>
                    <a:bodyPr/>
                    <a:lstStyle/>
                    <a:p>
                      <a:pPr marL="0" marR="0" algn="just">
                        <a:spcBef>
                          <a:spcPts val="0"/>
                        </a:spcBef>
                        <a:spcAft>
                          <a:spcPts val="0"/>
                        </a:spcAft>
                      </a:pPr>
                      <a:r>
                        <a:rPr lang="en-US" sz="2000">
                          <a:effectLst/>
                          <a:latin typeface="Cambria" panose="02040503050406030204" pitchFamily="18" charset="0"/>
                          <a:ea typeface="Calibri" panose="020F0502020204030204" pitchFamily="34" charset="0"/>
                          <a:cs typeface="Times New Roman" panose="02020603050405020304" pitchFamily="18" charset="0"/>
                        </a:rPr>
                        <a:t>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000" dirty="0">
                          <a:effectLst/>
                          <a:latin typeface="Cambria" panose="02040503050406030204" pitchFamily="18"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9239461"/>
                  </a:ext>
                </a:extLst>
              </a:tr>
            </a:tbl>
          </a:graphicData>
        </a:graphic>
      </p:graphicFrame>
      <p:sp>
        <p:nvSpPr>
          <p:cNvPr id="2" name="Title 1"/>
          <p:cNvSpPr>
            <a:spLocks noGrp="1"/>
          </p:cNvSpPr>
          <p:nvPr>
            <p:ph type="title"/>
          </p:nvPr>
        </p:nvSpPr>
        <p:spPr/>
        <p:txBody>
          <a:bodyPr/>
          <a:lstStyle/>
          <a:p>
            <a:r>
              <a:rPr lang="en-US" dirty="0"/>
              <a:t>Grades</a:t>
            </a:r>
          </a:p>
        </p:txBody>
      </p:sp>
    </p:spTree>
    <p:extLst>
      <p:ext uri="{BB962C8B-B14F-4D97-AF65-F5344CB8AC3E}">
        <p14:creationId xmlns:p14="http://schemas.microsoft.com/office/powerpoint/2010/main" val="243049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373" y="1021583"/>
            <a:ext cx="10515600" cy="5432379"/>
          </a:xfrm>
        </p:spPr>
        <p:txBody>
          <a:bodyPr>
            <a:normAutofit fontScale="85000" lnSpcReduction="20000"/>
          </a:bodyPr>
          <a:lstStyle/>
          <a:p>
            <a:r>
              <a:rPr lang="en-US" dirty="0"/>
              <a:t>“</a:t>
            </a:r>
            <a:r>
              <a:rPr lang="en-US" dirty="0">
                <a:solidFill>
                  <a:srgbClr val="FF0000"/>
                </a:solidFill>
              </a:rPr>
              <a:t>Your homework must be entirely your own work</a:t>
            </a:r>
            <a:r>
              <a:rPr lang="en-US" dirty="0"/>
              <a:t>.  You </a:t>
            </a:r>
            <a:r>
              <a:rPr lang="en-US" b="1" i="1" u="sng" dirty="0">
                <a:solidFill>
                  <a:srgbClr val="FF0000"/>
                </a:solidFill>
              </a:rPr>
              <a:t>may not</a:t>
            </a:r>
            <a:r>
              <a:rPr lang="en-US" dirty="0"/>
              <a:t> receive files or lines of code from other students, modify them and submit them as part of your own work.  You </a:t>
            </a:r>
            <a:r>
              <a:rPr lang="en-US" b="1" i="1" u="sng" dirty="0">
                <a:solidFill>
                  <a:srgbClr val="FF0000"/>
                </a:solidFill>
              </a:rPr>
              <a:t>may not</a:t>
            </a:r>
            <a:r>
              <a:rPr lang="en-US" dirty="0"/>
              <a:t> copy large amounts of code (more than about 5 lines) from other, non-student sources and paste them into your file, modify them and submit them as your own work**.  </a:t>
            </a:r>
            <a:r>
              <a:rPr lang="en-US" i="1" dirty="0"/>
              <a:t>You</a:t>
            </a:r>
            <a:r>
              <a:rPr lang="en-US" b="1" i="1" dirty="0"/>
              <a:t> </a:t>
            </a:r>
            <a:r>
              <a:rPr lang="en-US" b="1" i="1" u="sng" dirty="0">
                <a:solidFill>
                  <a:srgbClr val="00B050"/>
                </a:solidFill>
              </a:rPr>
              <a:t>are encouraged</a:t>
            </a:r>
            <a:r>
              <a:rPr lang="en-US" b="1" i="1" dirty="0">
                <a:solidFill>
                  <a:srgbClr val="00B050"/>
                </a:solidFill>
              </a:rPr>
              <a:t> </a:t>
            </a:r>
            <a:r>
              <a:rPr lang="en-US" i="1" dirty="0"/>
              <a:t>to refine, copy and reuse your own code throughout the semester.  </a:t>
            </a:r>
            <a:r>
              <a:rPr lang="en-US" i="1" dirty="0">
                <a:solidFill>
                  <a:srgbClr val="92D050"/>
                </a:solidFill>
              </a:rPr>
              <a:t>Revision and reuse of your code is the best way to accumulate powerful software tools that you understand well</a:t>
            </a:r>
            <a:r>
              <a:rPr lang="en-US" i="1" dirty="0"/>
              <a:t>.</a:t>
            </a:r>
            <a:r>
              <a:rPr lang="en-US" dirty="0"/>
              <a:t>  Reusable code from open source projects, etc. are great tools, but this course is about learning to be self-sufficient so that you will become a useful contributor to group projects.”</a:t>
            </a:r>
          </a:p>
          <a:p>
            <a:endParaRPr lang="en-US" dirty="0"/>
          </a:p>
          <a:p>
            <a:r>
              <a:rPr lang="en-US" dirty="0"/>
              <a:t>**The caveat here is that you may use bots such as ChatGPT to help you write code.  Just not what part of the code was written with ChatGPT using comments.</a:t>
            </a:r>
          </a:p>
          <a:p>
            <a:endParaRPr lang="en-US" dirty="0"/>
          </a:p>
        </p:txBody>
      </p:sp>
      <p:sp>
        <p:nvSpPr>
          <p:cNvPr id="2" name="Title 1"/>
          <p:cNvSpPr>
            <a:spLocks noGrp="1"/>
          </p:cNvSpPr>
          <p:nvPr>
            <p:ph type="title"/>
          </p:nvPr>
        </p:nvSpPr>
        <p:spPr>
          <a:xfrm>
            <a:off x="838200" y="365125"/>
            <a:ext cx="10515600" cy="533509"/>
          </a:xfrm>
        </p:spPr>
        <p:txBody>
          <a:bodyPr>
            <a:normAutofit fontScale="90000"/>
          </a:bodyPr>
          <a:lstStyle/>
          <a:p>
            <a:r>
              <a:rPr lang="en-US" dirty="0"/>
              <a:t>Integrity</a:t>
            </a:r>
          </a:p>
        </p:txBody>
      </p:sp>
    </p:spTree>
    <p:extLst>
      <p:ext uri="{BB962C8B-B14F-4D97-AF65-F5344CB8AC3E}">
        <p14:creationId xmlns:p14="http://schemas.microsoft.com/office/powerpoint/2010/main" val="314041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2943" y="1860372"/>
            <a:ext cx="9905998" cy="1478570"/>
          </a:xfrm>
        </p:spPr>
        <p:txBody>
          <a:bodyPr/>
          <a:lstStyle/>
          <a:p>
            <a:r>
              <a:rPr lang="en-US" dirty="0"/>
              <a:t>Learning to Program In Python</a:t>
            </a:r>
          </a:p>
        </p:txBody>
      </p:sp>
      <p:cxnSp>
        <p:nvCxnSpPr>
          <p:cNvPr id="4" name="Straight Connector 3">
            <a:extLst>
              <a:ext uri="{FF2B5EF4-FFF2-40B4-BE49-F238E27FC236}">
                <a16:creationId xmlns:a16="http://schemas.microsoft.com/office/drawing/2014/main" id="{93B03571-7CED-4692-83E6-3C2EA3FE83BD}"/>
              </a:ext>
            </a:extLst>
          </p:cNvPr>
          <p:cNvCxnSpPr>
            <a:stCxn id="3" idx="1"/>
          </p:cNvCxnSpPr>
          <p:nvPr/>
        </p:nvCxnSpPr>
        <p:spPr>
          <a:xfrm>
            <a:off x="1332943" y="2599657"/>
            <a:ext cx="6557698" cy="25302"/>
          </a:xfrm>
          <a:prstGeom prst="line">
            <a:avLst/>
          </a:prstGeom>
          <a:ln w="76200"/>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BFBF0931-9990-4ACD-8B2F-18CADB088756}"/>
              </a:ext>
            </a:extLst>
          </p:cNvPr>
          <p:cNvSpPr txBox="1"/>
          <p:nvPr/>
        </p:nvSpPr>
        <p:spPr>
          <a:xfrm>
            <a:off x="3145222" y="2151994"/>
            <a:ext cx="4919937" cy="769441"/>
          </a:xfrm>
          <a:prstGeom prst="rect">
            <a:avLst/>
          </a:prstGeom>
          <a:solidFill>
            <a:schemeClr val="bg2">
              <a:lumMod val="10000"/>
              <a:alpha val="94000"/>
            </a:schemeClr>
          </a:solidFill>
        </p:spPr>
        <p:txBody>
          <a:bodyPr wrap="none" rtlCol="0">
            <a:spAutoFit/>
          </a:bodyPr>
          <a:lstStyle/>
          <a:p>
            <a:r>
              <a:rPr lang="en-US" sz="4400" dirty="0"/>
              <a:t>A Crash Course</a:t>
            </a:r>
          </a:p>
        </p:txBody>
      </p:sp>
      <p:sp>
        <p:nvSpPr>
          <p:cNvPr id="6" name="TextBox 5">
            <a:extLst>
              <a:ext uri="{FF2B5EF4-FFF2-40B4-BE49-F238E27FC236}">
                <a16:creationId xmlns:a16="http://schemas.microsoft.com/office/drawing/2014/main" id="{E2B4ED0F-B17C-44E9-AA1C-33D9916112D9}"/>
              </a:ext>
            </a:extLst>
          </p:cNvPr>
          <p:cNvSpPr txBox="1"/>
          <p:nvPr/>
        </p:nvSpPr>
        <p:spPr>
          <a:xfrm>
            <a:off x="953059" y="3070642"/>
            <a:ext cx="10688258" cy="954107"/>
          </a:xfrm>
          <a:prstGeom prst="rect">
            <a:avLst/>
          </a:prstGeom>
          <a:noFill/>
        </p:spPr>
        <p:txBody>
          <a:bodyPr wrap="square" rtlCol="0">
            <a:spAutoFit/>
          </a:bodyPr>
          <a:lstStyle/>
          <a:p>
            <a:r>
              <a:rPr lang="en-US" sz="2800" dirty="0"/>
              <a:t>How do you eat an elephant?  One byte at a time.  (author unknown)</a:t>
            </a:r>
          </a:p>
        </p:txBody>
      </p:sp>
      <p:sp>
        <p:nvSpPr>
          <p:cNvPr id="7" name="TextBox 6">
            <a:extLst>
              <a:ext uri="{FF2B5EF4-FFF2-40B4-BE49-F238E27FC236}">
                <a16:creationId xmlns:a16="http://schemas.microsoft.com/office/drawing/2014/main" id="{D763742D-FB65-4E54-92F4-C3D6726EAE8A}"/>
              </a:ext>
            </a:extLst>
          </p:cNvPr>
          <p:cNvSpPr txBox="1"/>
          <p:nvPr/>
        </p:nvSpPr>
        <p:spPr>
          <a:xfrm>
            <a:off x="953059" y="3070642"/>
            <a:ext cx="10688258" cy="1384995"/>
          </a:xfrm>
          <a:prstGeom prst="rect">
            <a:avLst/>
          </a:prstGeom>
          <a:noFill/>
        </p:spPr>
        <p:txBody>
          <a:bodyPr wrap="square" rtlCol="0">
            <a:spAutoFit/>
          </a:bodyPr>
          <a:lstStyle/>
          <a:p>
            <a:r>
              <a:rPr lang="en-US" sz="2800" dirty="0"/>
              <a:t>Start by doing what is necessary, then what is possible, and suddenly you are doing the impossible.    (St. Francis of Assisi)</a:t>
            </a:r>
          </a:p>
        </p:txBody>
      </p:sp>
    </p:spTree>
    <p:extLst>
      <p:ext uri="{BB962C8B-B14F-4D97-AF65-F5344CB8AC3E}">
        <p14:creationId xmlns:p14="http://schemas.microsoft.com/office/powerpoint/2010/main" val="8828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xit" presetSubtype="0" fill="hold" grpId="1"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6AD8FE-39FF-4246-A122-7E71BDA9930B}"/>
              </a:ext>
            </a:extLst>
          </p:cNvPr>
          <p:cNvSpPr>
            <a:spLocks noGrp="1"/>
          </p:cNvSpPr>
          <p:nvPr>
            <p:ph idx="1"/>
          </p:nvPr>
        </p:nvSpPr>
        <p:spPr>
          <a:xfrm>
            <a:off x="354723" y="993228"/>
            <a:ext cx="11579773" cy="5801710"/>
          </a:xfrm>
        </p:spPr>
        <p:txBody>
          <a:bodyPr>
            <a:normAutofit fontScale="77500" lnSpcReduction="20000"/>
          </a:bodyPr>
          <a:lstStyle/>
          <a:p>
            <a:r>
              <a:rPr lang="en-US" dirty="0"/>
              <a:t>A machine that can be programmed to carry out sequences of arithmetic or logical operations.</a:t>
            </a:r>
          </a:p>
          <a:p>
            <a:r>
              <a:rPr lang="en-US" dirty="0"/>
              <a:t>Includes: hardware, operating system, software</a:t>
            </a:r>
          </a:p>
          <a:p>
            <a:r>
              <a:rPr lang="en-US" dirty="0">
                <a:solidFill>
                  <a:schemeClr val="accent1"/>
                </a:solidFill>
              </a:rPr>
              <a:t>RAM:</a:t>
            </a:r>
            <a:r>
              <a:rPr lang="en-US" dirty="0"/>
              <a:t> short-term memory for fast calculation (where your programs do most of their work)</a:t>
            </a:r>
            <a:r>
              <a:rPr lang="en-US" dirty="0">
                <a:solidFill>
                  <a:srgbClr val="FFFF00"/>
                </a:solidFill>
              </a:rPr>
              <a:t>$$$$</a:t>
            </a:r>
          </a:p>
          <a:p>
            <a:r>
              <a:rPr lang="en-US" dirty="0">
                <a:solidFill>
                  <a:schemeClr val="accent1"/>
                </a:solidFill>
              </a:rPr>
              <a:t>Hard Drive:  </a:t>
            </a:r>
            <a:r>
              <a:rPr lang="en-US" dirty="0"/>
              <a:t>long-term storage of data </a:t>
            </a:r>
            <a:r>
              <a:rPr lang="en-US" dirty="0">
                <a:solidFill>
                  <a:srgbClr val="FFFF00"/>
                </a:solidFill>
              </a:rPr>
              <a:t>$$</a:t>
            </a:r>
          </a:p>
          <a:p>
            <a:r>
              <a:rPr lang="en-US" dirty="0">
                <a:solidFill>
                  <a:schemeClr val="accent1"/>
                </a:solidFill>
              </a:rPr>
              <a:t>Cloud:  </a:t>
            </a:r>
            <a:r>
              <a:rPr lang="en-US" dirty="0"/>
              <a:t>long-term storage of data </a:t>
            </a:r>
            <a:r>
              <a:rPr lang="en-US" dirty="0">
                <a:solidFill>
                  <a:srgbClr val="FFFF00"/>
                </a:solidFill>
              </a:rPr>
              <a:t>$</a:t>
            </a:r>
          </a:p>
          <a:p>
            <a:r>
              <a:rPr lang="en-US" dirty="0" err="1">
                <a:solidFill>
                  <a:schemeClr val="accent1"/>
                </a:solidFill>
              </a:rPr>
              <a:t>github</a:t>
            </a:r>
            <a:r>
              <a:rPr lang="en-US" dirty="0">
                <a:solidFill>
                  <a:schemeClr val="accent1"/>
                </a:solidFill>
              </a:rPr>
              <a:t>:  </a:t>
            </a:r>
            <a:r>
              <a:rPr lang="en-US" dirty="0"/>
              <a:t>long-term storage of data and version control </a:t>
            </a:r>
            <a:r>
              <a:rPr lang="en-US" dirty="0">
                <a:solidFill>
                  <a:srgbClr val="FFFF00"/>
                </a:solidFill>
              </a:rPr>
              <a:t>$</a:t>
            </a:r>
          </a:p>
          <a:p>
            <a:r>
              <a:rPr lang="en-US" dirty="0">
                <a:solidFill>
                  <a:schemeClr val="accent1"/>
                </a:solidFill>
              </a:rPr>
              <a:t>CPU:</a:t>
            </a:r>
            <a:r>
              <a:rPr lang="en-US" dirty="0"/>
              <a:t>  the hardware that does math </a:t>
            </a:r>
            <a:r>
              <a:rPr lang="en-US" dirty="0">
                <a:solidFill>
                  <a:srgbClr val="FFFF00"/>
                </a:solidFill>
              </a:rPr>
              <a:t>$$$</a:t>
            </a:r>
          </a:p>
          <a:p>
            <a:r>
              <a:rPr lang="en-US" dirty="0">
                <a:solidFill>
                  <a:schemeClr val="accent1"/>
                </a:solidFill>
              </a:rPr>
              <a:t>GPU:  </a:t>
            </a:r>
            <a:r>
              <a:rPr lang="en-US" dirty="0"/>
              <a:t>special processor for very fast calculations. </a:t>
            </a:r>
            <a:r>
              <a:rPr lang="en-US" dirty="0">
                <a:solidFill>
                  <a:srgbClr val="FFFF00"/>
                </a:solidFill>
              </a:rPr>
              <a:t>$$$$</a:t>
            </a:r>
          </a:p>
          <a:p>
            <a:r>
              <a:rPr lang="en-US" dirty="0">
                <a:solidFill>
                  <a:schemeClr val="accent1"/>
                </a:solidFill>
              </a:rPr>
              <a:t>Program/software:  </a:t>
            </a:r>
            <a:r>
              <a:rPr lang="en-US" dirty="0"/>
              <a:t>the part that makes computers useful (Office, SolidWorks, </a:t>
            </a:r>
            <a:r>
              <a:rPr lang="en-US" dirty="0" err="1"/>
              <a:t>MatLab</a:t>
            </a:r>
            <a:r>
              <a:rPr lang="en-US" dirty="0"/>
              <a:t>, Python, etc.)</a:t>
            </a:r>
          </a:p>
          <a:p>
            <a:r>
              <a:rPr lang="en-US" dirty="0"/>
              <a:t>Computers are: fast and stupid, unempathetic, indifferent to your desires, they only do exactly what you tell them to do…mistakes and all.</a:t>
            </a:r>
          </a:p>
          <a:p>
            <a:r>
              <a:rPr lang="en-US" dirty="0"/>
              <a:t>Humans are: slow but clever, empathetic, great at interpreting the desires of other humans, poor at remembering things, rarely do exactly what you tell them to do…even if the advice is sound.</a:t>
            </a:r>
          </a:p>
        </p:txBody>
      </p:sp>
      <p:sp>
        <p:nvSpPr>
          <p:cNvPr id="3" name="Title 2">
            <a:extLst>
              <a:ext uri="{FF2B5EF4-FFF2-40B4-BE49-F238E27FC236}">
                <a16:creationId xmlns:a16="http://schemas.microsoft.com/office/drawing/2014/main" id="{37528E86-FEF8-448F-9630-797E388CE35C}"/>
              </a:ext>
            </a:extLst>
          </p:cNvPr>
          <p:cNvSpPr>
            <a:spLocks noGrp="1"/>
          </p:cNvSpPr>
          <p:nvPr>
            <p:ph type="title"/>
          </p:nvPr>
        </p:nvSpPr>
        <p:spPr>
          <a:xfrm>
            <a:off x="451944" y="0"/>
            <a:ext cx="11167241" cy="1325563"/>
          </a:xfrm>
        </p:spPr>
        <p:txBody>
          <a:bodyPr>
            <a:normAutofit/>
          </a:bodyPr>
          <a:lstStyle/>
          <a:p>
            <a:r>
              <a:rPr lang="en-US" sz="2800" dirty="0"/>
              <a:t>What is a computer and why are they so frustrating?</a:t>
            </a:r>
          </a:p>
        </p:txBody>
      </p:sp>
    </p:spTree>
    <p:extLst>
      <p:ext uri="{BB962C8B-B14F-4D97-AF65-F5344CB8AC3E}">
        <p14:creationId xmlns:p14="http://schemas.microsoft.com/office/powerpoint/2010/main" val="26371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yPythonTheme">
  <a:themeElements>
    <a:clrScheme name="Custom 2">
      <a:dk1>
        <a:srgbClr val="C55A11"/>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ythonTeaching">
      <a:majorFont>
        <a:latin typeface="Courier New"/>
        <a:ea typeface=""/>
        <a:cs typeface=""/>
      </a:majorFont>
      <a:minorFont>
        <a:latin typeface="Courier N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PythonTheme" id="{15E1093B-78E0-4420-92DF-736E5FB0AE8B}" vid="{F16CD935-208C-4172-BE8F-F2C70AC796C4}"/>
    </a:ext>
  </a:extLst>
</a:theme>
</file>

<file path=docProps/app.xml><?xml version="1.0" encoding="utf-8"?>
<Properties xmlns="http://schemas.openxmlformats.org/officeDocument/2006/extended-properties" xmlns:vt="http://schemas.openxmlformats.org/officeDocument/2006/docPropsVTypes">
  <Template>MyPythonTheme</Template>
  <TotalTime>1557</TotalTime>
  <Words>1773</Words>
  <Application>Microsoft Office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Cambria</vt:lpstr>
      <vt:lpstr>Courier New</vt:lpstr>
      <vt:lpstr>MyPythonTheme</vt:lpstr>
      <vt:lpstr>MAE 3403 Computer Methods in Analysis and Design</vt:lpstr>
      <vt:lpstr>About Dr. Smay</vt:lpstr>
      <vt:lpstr>Course Description</vt:lpstr>
      <vt:lpstr>Course Objectives</vt:lpstr>
      <vt:lpstr>Course Materials</vt:lpstr>
      <vt:lpstr>Grades</vt:lpstr>
      <vt:lpstr>Integrity</vt:lpstr>
      <vt:lpstr>Learning to Program In Python</vt:lpstr>
      <vt:lpstr>What is a computer and why are they so frustrating?</vt:lpstr>
      <vt:lpstr>Why Python?</vt:lpstr>
      <vt:lpstr>Our project from SP2022:  Pipe network analysis</vt:lpstr>
      <vt:lpstr>What is Python? (not necessary to remember)</vt:lpstr>
      <vt:lpstr>What is Anaconda?</vt:lpstr>
      <vt:lpstr>What is Pycharm</vt:lpstr>
      <vt:lpstr>What is github?</vt:lpstr>
      <vt:lpstr>Let’s go to W3 School (curated)</vt:lpstr>
      <vt:lpstr>More W3 School</vt:lpstr>
      <vt:lpstr>More W3 School</vt:lpstr>
      <vt:lpstr>More W3 School</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 3403 Computer Methods in Analysis and Design</dc:title>
  <dc:creator>Jim Smay</dc:creator>
  <cp:lastModifiedBy>Smay, Jim</cp:lastModifiedBy>
  <cp:revision>25</cp:revision>
  <dcterms:created xsi:type="dcterms:W3CDTF">2021-01-13T21:55:13Z</dcterms:created>
  <dcterms:modified xsi:type="dcterms:W3CDTF">2024-01-22T21:18:49Z</dcterms:modified>
</cp:coreProperties>
</file>