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94AD43-2A7A-4185-AAE6-9E07FA64D7F2}">
          <p14:sldIdLst>
            <p14:sldId id="256"/>
            <p14:sldId id="279"/>
          </p14:sldIdLst>
        </p14:section>
        <p14:section name="Syllabus Stuff" id="{90098D12-CD6A-4FF7-8139-F7565D5839CE}">
          <p14:sldIdLst>
            <p14:sldId id="257"/>
            <p14:sldId id="258"/>
            <p14:sldId id="260"/>
            <p14:sldId id="261"/>
            <p14:sldId id="263"/>
          </p14:sldIdLst>
        </p14:section>
        <p14:section name="Proramming in Python" id="{0ADA8787-81A2-4B3B-8668-365F7E94506C}">
          <p14:sldIdLst>
            <p14:sldId id="264"/>
            <p14:sldId id="273"/>
            <p14:sldId id="274"/>
            <p14:sldId id="275"/>
            <p14:sldId id="265"/>
            <p14:sldId id="266"/>
            <p14:sldId id="267"/>
            <p14:sldId id="26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B2F79-0B6F-49AE-B077-A680BF12A88E}" v="102" dt="2025-01-06T16:39:2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y, Jim" userId="96794e02-3103-4b78-8546-50f41b7794d0" providerId="ADAL" clId="{1AC1F8AF-A8F4-431E-8F10-38AD5E11E63B}"/>
    <pc:docChg chg="undo custSel addSld delSld modSld sldOrd delSection modSection modShowInfo">
      <pc:chgData name="Smay, Jim" userId="96794e02-3103-4b78-8546-50f41b7794d0" providerId="ADAL" clId="{1AC1F8AF-A8F4-431E-8F10-38AD5E11E63B}" dt="2022-01-10T21:51:01.770" v="2839"/>
      <pc:docMkLst>
        <pc:docMk/>
      </pc:docMkLst>
      <pc:sldChg chg="modSp mod">
        <pc:chgData name="Smay, Jim" userId="96794e02-3103-4b78-8546-50f41b7794d0" providerId="ADAL" clId="{1AC1F8AF-A8F4-431E-8F10-38AD5E11E63B}" dt="2022-01-10T21:06:44.518" v="2300" actId="27636"/>
        <pc:sldMkLst>
          <pc:docMk/>
          <pc:sldMk cId="123517142" sldId="258"/>
        </pc:sldMkLst>
      </pc:sldChg>
      <pc:sldChg chg="modSp mod">
        <pc:chgData name="Smay, Jim" userId="96794e02-3103-4b78-8546-50f41b7794d0" providerId="ADAL" clId="{1AC1F8AF-A8F4-431E-8F10-38AD5E11E63B}" dt="2022-01-10T20:33:28.653" v="2192" actId="1076"/>
        <pc:sldMkLst>
          <pc:docMk/>
          <pc:sldMk cId="952842061" sldId="259"/>
        </pc:sldMkLst>
      </pc:sldChg>
      <pc:sldChg chg="addSp delSp modSp mod modAnim">
        <pc:chgData name="Smay, Jim" userId="96794e02-3103-4b78-8546-50f41b7794d0" providerId="ADAL" clId="{1AC1F8AF-A8F4-431E-8F10-38AD5E11E63B}" dt="2022-01-10T21:04:23.878" v="2295"/>
        <pc:sldMkLst>
          <pc:docMk/>
          <pc:sldMk cId="1264874541" sldId="262"/>
        </pc:sldMkLst>
      </pc:sldChg>
      <pc:sldChg chg="addSp modSp mod modAnim">
        <pc:chgData name="Smay, Jim" userId="96794e02-3103-4b78-8546-50f41b7794d0" providerId="ADAL" clId="{1AC1F8AF-A8F4-431E-8F10-38AD5E11E63B}" dt="2022-01-10T21:51:01.770" v="2839"/>
        <pc:sldMkLst>
          <pc:docMk/>
          <pc:sldMk cId="882819424" sldId="264"/>
        </pc:sldMkLst>
      </pc:sldChg>
      <pc:sldChg chg="modSp mod">
        <pc:chgData name="Smay, Jim" userId="96794e02-3103-4b78-8546-50f41b7794d0" providerId="ADAL" clId="{1AC1F8AF-A8F4-431E-8F10-38AD5E11E63B}" dt="2022-01-10T17:04:09.283" v="1585" actId="27636"/>
        <pc:sldMkLst>
          <pc:docMk/>
          <pc:sldMk cId="2191362273" sldId="268"/>
        </pc:sldMkLst>
      </pc:sldChg>
      <pc:sldChg chg="del">
        <pc:chgData name="Smay, Jim" userId="96794e02-3103-4b78-8546-50f41b7794d0" providerId="ADAL" clId="{1AC1F8AF-A8F4-431E-8F10-38AD5E11E63B}" dt="2022-01-10T21:30:32.211" v="2612" actId="47"/>
        <pc:sldMkLst>
          <pc:docMk/>
          <pc:sldMk cId="2139155697" sldId="269"/>
        </pc:sldMkLst>
      </pc:sldChg>
      <pc:sldChg chg="del">
        <pc:chgData name="Smay, Jim" userId="96794e02-3103-4b78-8546-50f41b7794d0" providerId="ADAL" clId="{1AC1F8AF-A8F4-431E-8F10-38AD5E11E63B}" dt="2022-01-10T21:30:37.999" v="2613" actId="47"/>
        <pc:sldMkLst>
          <pc:docMk/>
          <pc:sldMk cId="3896733578" sldId="270"/>
        </pc:sldMkLst>
      </pc:sldChg>
      <pc:sldChg chg="del">
        <pc:chgData name="Smay, Jim" userId="96794e02-3103-4b78-8546-50f41b7794d0" providerId="ADAL" clId="{1AC1F8AF-A8F4-431E-8F10-38AD5E11E63B}" dt="2022-01-10T21:30:40.511" v="2614" actId="47"/>
        <pc:sldMkLst>
          <pc:docMk/>
          <pc:sldMk cId="3519669408" sldId="271"/>
        </pc:sldMkLst>
      </pc:sldChg>
      <pc:sldChg chg="modSp new del mod">
        <pc:chgData name="Smay, Jim" userId="96794e02-3103-4b78-8546-50f41b7794d0" providerId="ADAL" clId="{1AC1F8AF-A8F4-431E-8F10-38AD5E11E63B}" dt="2022-01-10T21:31:10.448" v="2616" actId="47"/>
        <pc:sldMkLst>
          <pc:docMk/>
          <pc:sldMk cId="265079681" sldId="272"/>
        </pc:sldMkLst>
      </pc:sldChg>
      <pc:sldChg chg="modSp new mod ord modAnim">
        <pc:chgData name="Smay, Jim" userId="96794e02-3103-4b78-8546-50f41b7794d0" providerId="ADAL" clId="{1AC1F8AF-A8F4-431E-8F10-38AD5E11E63B}" dt="2022-01-10T20:49:11.615" v="2249" actId="1076"/>
        <pc:sldMkLst>
          <pc:docMk/>
          <pc:sldMk cId="2637187684" sldId="273"/>
        </pc:sldMkLst>
      </pc:sldChg>
      <pc:sldChg chg="modSp new del mod">
        <pc:chgData name="Smay, Jim" userId="96794e02-3103-4b78-8546-50f41b7794d0" providerId="ADAL" clId="{1AC1F8AF-A8F4-431E-8F10-38AD5E11E63B}" dt="2022-01-10T15:40:48.693" v="327" actId="47"/>
        <pc:sldMkLst>
          <pc:docMk/>
          <pc:sldMk cId="2920250548" sldId="273"/>
        </pc:sldMkLst>
      </pc:sldChg>
      <pc:sldChg chg="addSp modSp new mod">
        <pc:chgData name="Smay, Jim" userId="96794e02-3103-4b78-8546-50f41b7794d0" providerId="ADAL" clId="{1AC1F8AF-A8F4-431E-8F10-38AD5E11E63B}" dt="2022-01-10T16:45:17.504" v="1157" actId="313"/>
        <pc:sldMkLst>
          <pc:docMk/>
          <pc:sldMk cId="1501134169" sldId="274"/>
        </pc:sldMkLst>
      </pc:sldChg>
      <pc:sldChg chg="modSp new mod">
        <pc:chgData name="Smay, Jim" userId="96794e02-3103-4b78-8546-50f41b7794d0" providerId="ADAL" clId="{1AC1F8AF-A8F4-431E-8F10-38AD5E11E63B}" dt="2022-01-10T16:46:27.633" v="1217" actId="20577"/>
        <pc:sldMkLst>
          <pc:docMk/>
          <pc:sldMk cId="3525113485" sldId="275"/>
        </pc:sldMkLst>
      </pc:sldChg>
      <pc:sldChg chg="modSp new mod">
        <pc:chgData name="Smay, Jim" userId="96794e02-3103-4b78-8546-50f41b7794d0" providerId="ADAL" clId="{1AC1F8AF-A8F4-431E-8F10-38AD5E11E63B}" dt="2022-01-10T17:21:42.814" v="1822" actId="20577"/>
        <pc:sldMkLst>
          <pc:docMk/>
          <pc:sldMk cId="368511399" sldId="276"/>
        </pc:sldMkLst>
      </pc:sldChg>
      <pc:sldChg chg="modSp mod">
        <pc:chgData name="Smay, Jim" userId="96794e02-3103-4b78-8546-50f41b7794d0" providerId="ADAL" clId="{1AC1F8AF-A8F4-431E-8F10-38AD5E11E63B}" dt="2022-01-10T21:14:42.984" v="2496" actId="20577"/>
        <pc:sldMkLst>
          <pc:docMk/>
          <pc:sldMk cId="4262160908" sldId="277"/>
        </pc:sldMkLst>
      </pc:sldChg>
      <pc:sldChg chg="modSp add mod">
        <pc:chgData name="Smay, Jim" userId="96794e02-3103-4b78-8546-50f41b7794d0" providerId="ADAL" clId="{1AC1F8AF-A8F4-431E-8F10-38AD5E11E63B}" dt="2022-01-10T21:30:27.319" v="2611" actId="20577"/>
        <pc:sldMkLst>
          <pc:docMk/>
          <pc:sldMk cId="3691915035" sldId="278"/>
        </pc:sldMkLst>
      </pc:sldChg>
    </pc:docChg>
  </pc:docChgLst>
  <pc:docChgLst>
    <pc:chgData name="Jim Smay" userId="96794e02-3103-4b78-8546-50f41b7794d0" providerId="ADAL" clId="{73407817-8342-4EE0-96C9-53B21860C399}"/>
    <pc:docChg chg="custSel delSld modSld sldOrd modSection">
      <pc:chgData name="Jim Smay" userId="96794e02-3103-4b78-8546-50f41b7794d0" providerId="ADAL" clId="{73407817-8342-4EE0-96C9-53B21860C399}" dt="2023-01-23T12:54:10.432" v="147" actId="313"/>
      <pc:docMkLst>
        <pc:docMk/>
      </pc:docMkLst>
      <pc:sldChg chg="addSp modSp mod">
        <pc:chgData name="Jim Smay" userId="96794e02-3103-4b78-8546-50f41b7794d0" providerId="ADAL" clId="{73407817-8342-4EE0-96C9-53B21860C399}" dt="2023-01-23T12:46:51.942" v="82" actId="20577"/>
        <pc:sldMkLst>
          <pc:docMk/>
          <pc:sldMk cId="3643854921" sldId="257"/>
        </pc:sldMkLst>
      </pc:sldChg>
      <pc:sldChg chg="modSp mod">
        <pc:chgData name="Jim Smay" userId="96794e02-3103-4b78-8546-50f41b7794d0" providerId="ADAL" clId="{73407817-8342-4EE0-96C9-53B21860C399}" dt="2023-01-23T12:42:29.280" v="32" actId="207"/>
        <pc:sldMkLst>
          <pc:docMk/>
          <pc:sldMk cId="123517142" sldId="258"/>
        </pc:sldMkLst>
      </pc:sldChg>
      <pc:sldChg chg="del ord">
        <pc:chgData name="Jim Smay" userId="96794e02-3103-4b78-8546-50f41b7794d0" providerId="ADAL" clId="{73407817-8342-4EE0-96C9-53B21860C399}" dt="2023-01-23T12:45:16.247" v="47" actId="47"/>
        <pc:sldMkLst>
          <pc:docMk/>
          <pc:sldMk cId="952842061" sldId="259"/>
        </pc:sldMkLst>
      </pc:sldChg>
      <pc:sldChg chg="modSp mod">
        <pc:chgData name="Jim Smay" userId="96794e02-3103-4b78-8546-50f41b7794d0" providerId="ADAL" clId="{73407817-8342-4EE0-96C9-53B21860C399}" dt="2023-01-23T12:51:04.342" v="143" actId="1076"/>
        <pc:sldMkLst>
          <pc:docMk/>
          <pc:sldMk cId="2430491555" sldId="261"/>
        </pc:sldMkLst>
      </pc:sldChg>
      <pc:sldChg chg="modSp del mod">
        <pc:chgData name="Jim Smay" userId="96794e02-3103-4b78-8546-50f41b7794d0" providerId="ADAL" clId="{73407817-8342-4EE0-96C9-53B21860C399}" dt="2023-01-23T12:40:15.400" v="21" actId="47"/>
        <pc:sldMkLst>
          <pc:docMk/>
          <pc:sldMk cId="1264874541" sldId="262"/>
        </pc:sldMkLst>
      </pc:sldChg>
      <pc:sldChg chg="modSp mod">
        <pc:chgData name="Jim Smay" userId="96794e02-3103-4b78-8546-50f41b7794d0" providerId="ADAL" clId="{73407817-8342-4EE0-96C9-53B21860C399}" dt="2023-01-23T12:54:10.432" v="147" actId="313"/>
        <pc:sldMkLst>
          <pc:docMk/>
          <pc:sldMk cId="1501134169" sldId="274"/>
        </pc:sldMkLst>
      </pc:sldChg>
    </pc:docChg>
  </pc:docChgLst>
  <pc:docChgLst>
    <pc:chgData name="Smay, Jim" userId="96794e02-3103-4b78-8546-50f41b7794d0" providerId="ADAL" clId="{D1AB2F79-0B6F-49AE-B077-A680BF12A88E}"/>
    <pc:docChg chg="custSel modSld">
      <pc:chgData name="Smay, Jim" userId="96794e02-3103-4b78-8546-50f41b7794d0" providerId="ADAL" clId="{D1AB2F79-0B6F-49AE-B077-A680BF12A88E}" dt="2025-01-06T16:39:21.411" v="117"/>
      <pc:docMkLst>
        <pc:docMk/>
      </pc:docMkLst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1805692830" sldId="256"/>
        </pc:sldMkLst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3643854921" sldId="257"/>
        </pc:sldMkLst>
        <pc:spChg chg="mod">
          <ac:chgData name="Smay, Jim" userId="96794e02-3103-4b78-8546-50f41b7794d0" providerId="ADAL" clId="{D1AB2F79-0B6F-49AE-B077-A680BF12A88E}" dt="2025-01-06T16:28:42.019" v="4" actId="6549"/>
          <ac:spMkLst>
            <pc:docMk/>
            <pc:sldMk cId="3643854921" sldId="257"/>
            <ac:spMk id="3" creationId="{00000000-0000-0000-0000-000000000000}"/>
          </ac:spMkLst>
        </pc:spChg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123517142" sldId="258"/>
        </pc:sldMkLst>
        <pc:spChg chg="mod">
          <ac:chgData name="Smay, Jim" userId="96794e02-3103-4b78-8546-50f41b7794d0" providerId="ADAL" clId="{D1AB2F79-0B6F-49AE-B077-A680BF12A88E}" dt="2025-01-06T16:30:15.906" v="15" actId="27636"/>
          <ac:spMkLst>
            <pc:docMk/>
            <pc:sldMk cId="123517142" sldId="258"/>
            <ac:spMk id="3" creationId="{00000000-0000-0000-0000-000000000000}"/>
          </ac:spMkLst>
        </pc:spChg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053110676" sldId="260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430491555" sldId="261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140414077" sldId="263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882819424" sldId="264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05840209" sldId="265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030371836" sldId="266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80789523" sldId="267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191362273" sldId="268"/>
        </pc:sldMkLst>
      </pc:sldChg>
      <pc:sldChg chg="modSp setBg">
        <pc:chgData name="Smay, Jim" userId="96794e02-3103-4b78-8546-50f41b7794d0" providerId="ADAL" clId="{D1AB2F79-0B6F-49AE-B077-A680BF12A88E}" dt="2025-01-06T16:39:21.411" v="117"/>
        <pc:sldMkLst>
          <pc:docMk/>
          <pc:sldMk cId="2637187684" sldId="273"/>
        </pc:sldMkLst>
        <pc:spChg chg="mod">
          <ac:chgData name="Smay, Jim" userId="96794e02-3103-4b78-8546-50f41b7794d0" providerId="ADAL" clId="{D1AB2F79-0B6F-49AE-B077-A680BF12A88E}" dt="2025-01-06T16:37:55.798" v="115" actId="20577"/>
          <ac:spMkLst>
            <pc:docMk/>
            <pc:sldMk cId="2637187684" sldId="273"/>
            <ac:spMk id="2" creationId="{BA6AD8FE-39FF-4246-A122-7E71BDA9930B}"/>
          </ac:spMkLst>
        </pc:spChg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1501134169" sldId="274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525113485" sldId="275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8511399" sldId="276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4262160908" sldId="277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91915035" sldId="278"/>
        </pc:sldMkLst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3593420661" sldId="279"/>
        </pc:sldMkLst>
        <pc:spChg chg="mod">
          <ac:chgData name="Smay, Jim" userId="96794e02-3103-4b78-8546-50f41b7794d0" providerId="ADAL" clId="{D1AB2F79-0B6F-49AE-B077-A680BF12A88E}" dt="2025-01-06T16:26:29.532" v="1" actId="20577"/>
          <ac:spMkLst>
            <pc:docMk/>
            <pc:sldMk cId="3593420661" sldId="279"/>
            <ac:spMk id="2" creationId="{D8315388-03AF-2696-DFC3-1C14B8427B37}"/>
          </ac:spMkLst>
        </pc:spChg>
      </pc:sldChg>
    </pc:docChg>
  </pc:docChgLst>
  <pc:docChgLst>
    <pc:chgData name="Jim Smay" userId="96794e02-3103-4b78-8546-50f41b7794d0" providerId="ADAL" clId="{0EE90728-F420-4C16-935F-52C3820F0AB2}"/>
    <pc:docChg chg="custSel addSld modSld modSection">
      <pc:chgData name="Jim Smay" userId="96794e02-3103-4b78-8546-50f41b7794d0" providerId="ADAL" clId="{0EE90728-F420-4C16-935F-52C3820F0AB2}" dt="2023-01-23T21:30:17.395" v="480" actId="1076"/>
      <pc:docMkLst>
        <pc:docMk/>
      </pc:docMkLst>
      <pc:sldChg chg="modSp mod">
        <pc:chgData name="Jim Smay" userId="96794e02-3103-4b78-8546-50f41b7794d0" providerId="ADAL" clId="{0EE90728-F420-4C16-935F-52C3820F0AB2}" dt="2023-01-23T21:29:38.261" v="477" actId="2711"/>
        <pc:sldMkLst>
          <pc:docMk/>
          <pc:sldMk cId="2053110676" sldId="260"/>
        </pc:sldMkLst>
      </pc:sldChg>
      <pc:sldChg chg="modSp mod">
        <pc:chgData name="Jim Smay" userId="96794e02-3103-4b78-8546-50f41b7794d0" providerId="ADAL" clId="{0EE90728-F420-4C16-935F-52C3820F0AB2}" dt="2023-01-23T21:30:17.395" v="480" actId="1076"/>
        <pc:sldMkLst>
          <pc:docMk/>
          <pc:sldMk cId="3140414077" sldId="263"/>
        </pc:sldMkLst>
      </pc:sldChg>
      <pc:sldChg chg="modSp mod">
        <pc:chgData name="Jim Smay" userId="96794e02-3103-4b78-8546-50f41b7794d0" providerId="ADAL" clId="{0EE90728-F420-4C16-935F-52C3820F0AB2}" dt="2023-01-23T17:06:35.399" v="0" actId="20577"/>
        <pc:sldMkLst>
          <pc:docMk/>
          <pc:sldMk cId="3525113485" sldId="275"/>
        </pc:sldMkLst>
      </pc:sldChg>
      <pc:sldChg chg="modSp new mod">
        <pc:chgData name="Jim Smay" userId="96794e02-3103-4b78-8546-50f41b7794d0" providerId="ADAL" clId="{0EE90728-F420-4C16-935F-52C3820F0AB2}" dt="2023-01-23T21:18:22.547" v="469" actId="20577"/>
        <pc:sldMkLst>
          <pc:docMk/>
          <pc:sldMk cId="3593420661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9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de_readability" TargetMode="External"/><Relationship Id="rId13" Type="http://schemas.openxmlformats.org/officeDocument/2006/relationships/hyperlink" Target="https://en.wikipedia.org/wiki/Garbage_collection_(computer_science)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Guido_van_Rossum" TargetMode="External"/><Relationship Id="rId12" Type="http://schemas.openxmlformats.org/officeDocument/2006/relationships/hyperlink" Target="https://en.wikipedia.org/wiki/Dynamic_programming_language" TargetMode="External"/><Relationship Id="rId17" Type="http://schemas.openxmlformats.org/officeDocument/2006/relationships/hyperlink" Target="https://en.wikipedia.org/wiki/Standard_library" TargetMode="External"/><Relationship Id="rId2" Type="http://schemas.openxmlformats.org/officeDocument/2006/relationships/hyperlink" Target="https://en.wikipedia.org/wiki/Python_(programming_language)" TargetMode="External"/><Relationship Id="rId16" Type="http://schemas.openxmlformats.org/officeDocument/2006/relationships/hyperlink" Target="https://en.wikipedia.org/wiki/Functional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Python_(programming_language)#cite_note-AutoNT-7-28" TargetMode="External"/><Relationship Id="rId5" Type="http://schemas.openxmlformats.org/officeDocument/2006/relationships/hyperlink" Target="https://en.wikipedia.org/wiki/General-purpose_programming_language" TargetMode="External"/><Relationship Id="rId15" Type="http://schemas.openxmlformats.org/officeDocument/2006/relationships/hyperlink" Target="https://en.wikipedia.org/wiki/Procedural_programming" TargetMode="External"/><Relationship Id="rId10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Off-side_rule" TargetMode="External"/><Relationship Id="rId14" Type="http://schemas.openxmlformats.org/officeDocument/2006/relationships/hyperlink" Target="https://en.wikipedia.org/wiki/Programming_paradigm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13" Type="http://schemas.openxmlformats.org/officeDocument/2006/relationships/hyperlink" Target="https://en.wikipedia.org/wiki/Conda_(package_manager)" TargetMode="External"/><Relationship Id="rId3" Type="http://schemas.openxmlformats.org/officeDocument/2006/relationships/hyperlink" Target="https://en.wikipedia.org/wiki/Free_and_open-source" TargetMode="External"/><Relationship Id="rId7" Type="http://schemas.openxmlformats.org/officeDocument/2006/relationships/hyperlink" Target="https://en.wikipedia.org/wiki/Scientific_computing" TargetMode="External"/><Relationship Id="rId12" Type="http://schemas.openxmlformats.org/officeDocument/2006/relationships/hyperlink" Target="https://en.wikipedia.org/wiki/Package_manager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_(programming_language)" TargetMode="External"/><Relationship Id="rId11" Type="http://schemas.openxmlformats.org/officeDocument/2006/relationships/hyperlink" Target="https://en.wikipedia.org/wiki/Package_management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en.wikipedia.org/wiki/Predictive_analytics" TargetMode="External"/><Relationship Id="rId4" Type="http://schemas.openxmlformats.org/officeDocument/2006/relationships/hyperlink" Target="https://en.wikipedia.org/wiki/Anaconda_(Python_distribution)#cite_note-5" TargetMode="External"/><Relationship Id="rId9" Type="http://schemas.openxmlformats.org/officeDocument/2006/relationships/hyperlink" Target="https://en.wikipedia.org/wiki/Machine_learning" TargetMode="External"/><Relationship Id="rId14" Type="http://schemas.openxmlformats.org/officeDocument/2006/relationships/hyperlink" Target="https://en.wikipedia.org/wiki/Anaconda_(Python_distribution)#cite_note-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3" Type="http://schemas.openxmlformats.org/officeDocument/2006/relationships/hyperlink" Target="https://en.wikipedia.org/wiki/Computer_programming" TargetMode="External"/><Relationship Id="rId7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vision_control" TargetMode="External"/><Relationship Id="rId5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PyCharm#cite_note-7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en.wikipedia.org/wiki/Anaconda_(Python_distribution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casting.asp" TargetMode="External"/><Relationship Id="rId3" Type="http://schemas.openxmlformats.org/officeDocument/2006/relationships/hyperlink" Target="https://www.w3schools.com/python/python_syntax.asp" TargetMode="External"/><Relationship Id="rId7" Type="http://schemas.openxmlformats.org/officeDocument/2006/relationships/hyperlink" Target="https://www.w3schools.com/python/python_numbers.asp" TargetMode="External"/><Relationship Id="rId2" Type="http://schemas.openxmlformats.org/officeDocument/2006/relationships/hyperlink" Target="https://www.w3schools.com/python/python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atatypes.asp" TargetMode="External"/><Relationship Id="rId11" Type="http://schemas.openxmlformats.org/officeDocument/2006/relationships/hyperlink" Target="https://www.w3schools.com/python/python_operators.asp" TargetMode="External"/><Relationship Id="rId5" Type="http://schemas.openxmlformats.org/officeDocument/2006/relationships/hyperlink" Target="https://www.w3schools.com/python/python_variables.asp" TargetMode="External"/><Relationship Id="rId10" Type="http://schemas.openxmlformats.org/officeDocument/2006/relationships/hyperlink" Target="https://www.w3schools.com/python/python_booleans.asp" TargetMode="External"/><Relationship Id="rId4" Type="http://schemas.openxmlformats.org/officeDocument/2006/relationships/hyperlink" Target="https://www.w3schools.com/python/python_comments.asp" TargetMode="External"/><Relationship Id="rId9" Type="http://schemas.openxmlformats.org/officeDocument/2006/relationships/hyperlink" Target="https://www.w3schools.com/python/python_string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MAE 3403 Computer Methods in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4:30-7:10 PM</a:t>
            </a:r>
          </a:p>
        </p:txBody>
      </p:sp>
    </p:spTree>
    <p:extLst>
      <p:ext uri="{BB962C8B-B14F-4D97-AF65-F5344CB8AC3E}">
        <p14:creationId xmlns:p14="http://schemas.microsoft.com/office/powerpoint/2010/main" val="180569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B9D4-878B-483D-ADD6-16719C8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E08BA39-29E4-4185-AA39-66F5DDD82410}"/>
              </a:ext>
            </a:extLst>
          </p:cNvPr>
          <p:cNvSpPr txBox="1">
            <a:spLocks/>
          </p:cNvSpPr>
          <p:nvPr/>
        </p:nvSpPr>
        <p:spPr>
          <a:xfrm>
            <a:off x="916021" y="15921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/>
              <a:t>Most popular programming language</a:t>
            </a:r>
          </a:p>
          <a:p>
            <a:pPr>
              <a:buBlip>
                <a:blip r:embed="rId2"/>
              </a:buBlip>
            </a:pPr>
            <a:r>
              <a:rPr lang="en-US" dirty="0"/>
              <a:t>“Simple” syntax</a:t>
            </a:r>
          </a:p>
          <a:p>
            <a:pPr>
              <a:buBlip>
                <a:blip r:embed="rId2"/>
              </a:buBlip>
            </a:pPr>
            <a:r>
              <a:rPr lang="en-US" dirty="0"/>
              <a:t>Large library of standards and toolkits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to communicate with peripherals</a:t>
            </a:r>
          </a:p>
          <a:p>
            <a:pPr>
              <a:buBlip>
                <a:blip r:embed="rId2"/>
              </a:buBlip>
            </a:pPr>
            <a:r>
              <a:rPr lang="en-US" dirty="0"/>
              <a:t>Avg. Annual Salary: $120,000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MatLAB</a:t>
            </a:r>
            <a:r>
              <a:rPr lang="en-US" dirty="0"/>
              <a:t>: $860/year, LabView (pro): $5,344, Python: free</a:t>
            </a:r>
          </a:p>
        </p:txBody>
      </p:sp>
    </p:spTree>
    <p:extLst>
      <p:ext uri="{BB962C8B-B14F-4D97-AF65-F5344CB8AC3E}">
        <p14:creationId xmlns:p14="http://schemas.microsoft.com/office/powerpoint/2010/main" val="15011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FD53-4F7B-46C0-9DD6-FB0A94C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08" y="2437116"/>
            <a:ext cx="10515600" cy="1325563"/>
          </a:xfrm>
        </p:spPr>
        <p:txBody>
          <a:bodyPr/>
          <a:lstStyle/>
          <a:p>
            <a:r>
              <a:rPr lang="en-US" dirty="0"/>
              <a:t>Our project from SP2022: </a:t>
            </a:r>
            <a:br>
              <a:rPr lang="en-US" dirty="0"/>
            </a:br>
            <a:r>
              <a:rPr lang="en-US" dirty="0"/>
              <a:t>Pipe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52511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8540"/>
            <a:ext cx="9905999" cy="53566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Wikipedia: (</a:t>
            </a:r>
            <a:r>
              <a:rPr lang="en-US" u="sng" dirty="0">
                <a:hlinkClick r:id="rId2"/>
              </a:rPr>
              <a:t>https://en.wikipedia.org/wiki/Python_(programming_language)</a:t>
            </a:r>
            <a:r>
              <a:rPr lang="en-US" dirty="0"/>
              <a:t>)</a:t>
            </a:r>
          </a:p>
          <a:p>
            <a:r>
              <a:rPr lang="en-US" b="1" dirty="0"/>
              <a:t>“Python</a:t>
            </a:r>
            <a:r>
              <a:rPr lang="en-US" dirty="0"/>
              <a:t> is an </a:t>
            </a:r>
            <a:r>
              <a:rPr lang="en-US" u="sng" dirty="0">
                <a:hlinkClick r:id="rId3" tooltip="Interpreted language"/>
              </a:rPr>
              <a:t>interpreted</a:t>
            </a:r>
            <a:r>
              <a:rPr lang="en-US" dirty="0"/>
              <a:t>, </a:t>
            </a:r>
            <a:r>
              <a:rPr lang="en-US" u="sng" dirty="0">
                <a:hlinkClick r:id="rId4" tooltip="High-level programming language"/>
              </a:rPr>
              <a:t>high-level</a:t>
            </a:r>
            <a:r>
              <a:rPr lang="en-US" dirty="0"/>
              <a:t>, </a:t>
            </a:r>
            <a:r>
              <a:rPr lang="en-US" u="sng" dirty="0">
                <a:hlinkClick r:id="rId5" tooltip="General-purpose programming language"/>
              </a:rPr>
              <a:t>general-purpose</a:t>
            </a:r>
            <a:r>
              <a:rPr lang="en-US" dirty="0"/>
              <a:t> </a:t>
            </a:r>
            <a:r>
              <a:rPr lang="en-US" u="sng" dirty="0">
                <a:hlinkClick r:id="rId6" tooltip="Programming language"/>
              </a:rPr>
              <a:t>programming language</a:t>
            </a:r>
            <a:r>
              <a:rPr lang="en-US" dirty="0"/>
              <a:t>. Created by </a:t>
            </a:r>
            <a:r>
              <a:rPr lang="en-US" u="sng" dirty="0">
                <a:hlinkClick r:id="rId7" tooltip="Guido van Rossum"/>
              </a:rPr>
              <a:t>Guido van Rossum</a:t>
            </a:r>
            <a:r>
              <a:rPr lang="en-US" dirty="0"/>
              <a:t> and first released in 1991. Python's design philosophy emphasizes </a:t>
            </a:r>
            <a:r>
              <a:rPr lang="en-US" u="sng" dirty="0">
                <a:hlinkClick r:id="rId8" tooltip="Code readability"/>
              </a:rPr>
              <a:t>code readability</a:t>
            </a:r>
            <a:r>
              <a:rPr lang="en-US" dirty="0"/>
              <a:t> with its notable use of </a:t>
            </a:r>
            <a:r>
              <a:rPr lang="en-US" u="sng" dirty="0">
                <a:hlinkClick r:id="rId9" tooltip="Off-side rule"/>
              </a:rPr>
              <a:t>significant whitespace</a:t>
            </a:r>
            <a:r>
              <a:rPr lang="en-US" dirty="0"/>
              <a:t>. Its language constructs and </a:t>
            </a:r>
            <a:r>
              <a:rPr lang="en-US" u="sng" dirty="0">
                <a:hlinkClick r:id="rId10" tooltip="Object-oriented programming"/>
              </a:rPr>
              <a:t>object-oriented</a:t>
            </a:r>
            <a:r>
              <a:rPr lang="en-US" dirty="0"/>
              <a:t> approach aim to help programmers write clear, logical code for small and large-scale projects.</a:t>
            </a:r>
            <a:r>
              <a:rPr lang="en-US" u="sng" baseline="30000" dirty="0">
                <a:hlinkClick r:id="rId11"/>
              </a:rPr>
              <a:t>[28]</a:t>
            </a:r>
            <a:endParaRPr lang="en-US" dirty="0"/>
          </a:p>
          <a:p>
            <a:r>
              <a:rPr lang="en-US" dirty="0"/>
              <a:t>Python is </a:t>
            </a:r>
            <a:r>
              <a:rPr lang="en-US" u="sng" dirty="0">
                <a:hlinkClick r:id="rId12" tooltip="Dynamic programming language"/>
              </a:rPr>
              <a:t>dynamically typed</a:t>
            </a:r>
            <a:r>
              <a:rPr lang="en-US" dirty="0"/>
              <a:t> and </a:t>
            </a:r>
            <a:r>
              <a:rPr lang="en-US" u="sng" dirty="0">
                <a:hlinkClick r:id="rId13" tooltip="Garbage collection (computer science)"/>
              </a:rPr>
              <a:t>garbage-collected</a:t>
            </a:r>
            <a:r>
              <a:rPr lang="en-US" dirty="0"/>
              <a:t>. It supports multiple </a:t>
            </a:r>
            <a:r>
              <a:rPr lang="en-US" u="sng" dirty="0">
                <a:hlinkClick r:id="rId14" tooltip="Programming paradigms"/>
              </a:rPr>
              <a:t>programming paradigms</a:t>
            </a:r>
            <a:r>
              <a:rPr lang="en-US" dirty="0"/>
              <a:t>, including </a:t>
            </a:r>
            <a:r>
              <a:rPr lang="en-US" u="sng" dirty="0">
                <a:hlinkClick r:id="rId15" tooltip="Procedural programming"/>
              </a:rPr>
              <a:t>procedural</a:t>
            </a:r>
            <a:r>
              <a:rPr lang="en-US" dirty="0"/>
              <a:t>, object-oriented, and </a:t>
            </a:r>
            <a:r>
              <a:rPr lang="en-US" u="sng" dirty="0">
                <a:hlinkClick r:id="rId16" tooltip="Functional programming"/>
              </a:rPr>
              <a:t>functional programming</a:t>
            </a:r>
            <a:r>
              <a:rPr lang="en-US" dirty="0"/>
              <a:t>. Python is often described as a "batteries included" language due to its comprehensive </a:t>
            </a:r>
            <a:r>
              <a:rPr lang="en-US" u="sng" dirty="0">
                <a:hlinkClick r:id="rId17" tooltip="Standard library"/>
              </a:rPr>
              <a:t>standard library</a:t>
            </a:r>
            <a:r>
              <a:rPr lang="en-US" dirty="0"/>
              <a:t>.”</a:t>
            </a:r>
          </a:p>
          <a:p>
            <a:r>
              <a:rPr lang="en-US" i="1" dirty="0">
                <a:solidFill>
                  <a:srgbClr val="0070C0"/>
                </a:solidFill>
              </a:rPr>
              <a:t>dynamically typed</a:t>
            </a:r>
            <a:r>
              <a:rPr lang="en-US" dirty="0"/>
              <a:t> – the data type is not specifically declared, but is inferred based on the information stored in the variable.  Similar to VBA </a:t>
            </a:r>
            <a:r>
              <a:rPr lang="en-US" b="1" dirty="0"/>
              <a:t>Variant.</a:t>
            </a:r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garbage-collected</a:t>
            </a:r>
            <a:r>
              <a:rPr lang="en-US" dirty="0"/>
              <a:t> – ALL information in a program occupies some part of the computer RAM.  Languages like C require you to specifically tell the program when the memory (variable) is no longer needed.  In Python, garbage collection does this automatically (same as in VBA).</a:t>
            </a:r>
          </a:p>
          <a:p>
            <a:r>
              <a:rPr lang="en-US" dirty="0"/>
              <a:t>The name ‘Python’ comes from the British TV show ‘Monty Python’s Flying Circus’.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" y="332485"/>
            <a:ext cx="11732654" cy="610979"/>
          </a:xfrm>
        </p:spPr>
        <p:txBody>
          <a:bodyPr>
            <a:normAutofit/>
          </a:bodyPr>
          <a:lstStyle/>
          <a:p>
            <a:r>
              <a:rPr lang="en-US" sz="3200" dirty="0"/>
              <a:t>What is Python? (not necessary to remember)</a:t>
            </a:r>
          </a:p>
        </p:txBody>
      </p:sp>
    </p:spTree>
    <p:extLst>
      <p:ext uri="{BB962C8B-B14F-4D97-AF65-F5344CB8AC3E}">
        <p14:creationId xmlns:p14="http://schemas.microsoft.com/office/powerpoint/2010/main" val="3605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1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5434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b="1" dirty="0"/>
              <a:t>Anaconda</a:t>
            </a:r>
            <a:r>
              <a:rPr lang="en-US" dirty="0"/>
              <a:t> is a </a:t>
            </a:r>
            <a:r>
              <a:rPr lang="en-US" u="sng" dirty="0">
                <a:hlinkClick r:id="rId3" tooltip="Free and open-source"/>
              </a:rPr>
              <a:t>free and open-source</a:t>
            </a:r>
            <a:r>
              <a:rPr lang="en-US" u="sng" baseline="30000" dirty="0">
                <a:hlinkClick r:id="rId4"/>
              </a:rPr>
              <a:t>[5]</a:t>
            </a:r>
            <a:r>
              <a:rPr lang="en-US" dirty="0"/>
              <a:t> distribution of the </a:t>
            </a:r>
            <a:r>
              <a:rPr lang="en-US" u="sng" dirty="0">
                <a:hlinkClick r:id="rId5" tooltip="Python (programming language)"/>
              </a:rPr>
              <a:t>Python</a:t>
            </a:r>
            <a:r>
              <a:rPr lang="en-US" dirty="0"/>
              <a:t> and </a:t>
            </a:r>
            <a:r>
              <a:rPr lang="en-US" u="sng" dirty="0">
                <a:hlinkClick r:id="rId6" tooltip="R (programming language)"/>
              </a:rPr>
              <a:t>R</a:t>
            </a:r>
            <a:r>
              <a:rPr lang="en-US" dirty="0"/>
              <a:t> programming languages for </a:t>
            </a:r>
            <a:r>
              <a:rPr lang="en-US" u="sng" dirty="0">
                <a:hlinkClick r:id="rId7" tooltip="Scientific computing"/>
              </a:rPr>
              <a:t>scientific computing</a:t>
            </a:r>
            <a:r>
              <a:rPr lang="en-US" dirty="0"/>
              <a:t> (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, </a:t>
            </a:r>
            <a:r>
              <a:rPr lang="en-US" u="sng" dirty="0">
                <a:hlinkClick r:id="rId9" tooltip="Machine learning"/>
              </a:rPr>
              <a:t>machine learning</a:t>
            </a:r>
            <a:r>
              <a:rPr lang="en-US" dirty="0"/>
              <a:t> applications, large-scale data processing, </a:t>
            </a:r>
            <a:r>
              <a:rPr lang="en-US" u="sng" dirty="0">
                <a:hlinkClick r:id="rId10" tooltip="Predictive analytics"/>
              </a:rPr>
              <a:t>predictive analytics</a:t>
            </a:r>
            <a:r>
              <a:rPr lang="en-US" dirty="0"/>
              <a:t>, etc.), that aims to simplify </a:t>
            </a:r>
            <a:r>
              <a:rPr lang="en-US" u="sng" dirty="0">
                <a:hlinkClick r:id="rId11" tooltip="Package management"/>
              </a:rPr>
              <a:t>package management</a:t>
            </a:r>
            <a:r>
              <a:rPr lang="en-US" dirty="0"/>
              <a:t> and deployment. Package versions are managed by the </a:t>
            </a:r>
            <a:r>
              <a:rPr lang="en-US" u="sng" dirty="0">
                <a:hlinkClick r:id="rId12" tooltip="Package manager"/>
              </a:rPr>
              <a:t>package management system</a:t>
            </a:r>
            <a:r>
              <a:rPr lang="en-US" dirty="0"/>
              <a:t> </a:t>
            </a:r>
            <a:r>
              <a:rPr lang="en-US" i="1" u="sng" dirty="0" err="1">
                <a:hlinkClick r:id="rId13" tooltip="Conda (package manager)"/>
              </a:rPr>
              <a:t>conda</a:t>
            </a:r>
            <a:r>
              <a:rPr lang="en-US" dirty="0"/>
              <a:t>.</a:t>
            </a:r>
            <a:r>
              <a:rPr lang="en-US" u="sng" baseline="30000" dirty="0">
                <a:hlinkClick r:id="rId14"/>
              </a:rPr>
              <a:t>[6]</a:t>
            </a:r>
            <a:r>
              <a:rPr lang="en-US" dirty="0"/>
              <a:t> The Anaconda distribution includes data-science packages suitable for Windows, Linux, and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Anaconda?</a:t>
            </a:r>
          </a:p>
        </p:txBody>
      </p:sp>
    </p:spTree>
    <p:extLst>
      <p:ext uri="{BB962C8B-B14F-4D97-AF65-F5344CB8AC3E}">
        <p14:creationId xmlns:p14="http://schemas.microsoft.com/office/powerpoint/2010/main" val="3030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3746" y="3251916"/>
            <a:ext cx="3406462" cy="334851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17" y="2204411"/>
            <a:ext cx="10932532" cy="28891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PyCharm</a:t>
            </a:r>
            <a:r>
              <a:rPr lang="en-US" dirty="0"/>
              <a:t> is an </a:t>
            </a:r>
            <a:r>
              <a:rPr lang="en-US" u="sng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 (IDE) used in </a:t>
            </a:r>
            <a:r>
              <a:rPr lang="en-US" u="sng" dirty="0">
                <a:hlinkClick r:id="rId3" tooltip="Computer programming"/>
              </a:rPr>
              <a:t>computer programming</a:t>
            </a:r>
            <a:r>
              <a:rPr lang="en-US" dirty="0"/>
              <a:t>, specifically for the </a:t>
            </a:r>
            <a:r>
              <a:rPr lang="en-US" u="sng" dirty="0">
                <a:hlinkClick r:id="rId4" tooltip="Python (programming language)"/>
              </a:rPr>
              <a:t>Python</a:t>
            </a:r>
            <a:r>
              <a:rPr lang="en-US" dirty="0"/>
              <a:t> language. It is developed by the Czech company </a:t>
            </a:r>
            <a:r>
              <a:rPr lang="en-US" u="sng" dirty="0" err="1">
                <a:hlinkClick r:id="rId5" tooltip="JetBrains"/>
              </a:rPr>
              <a:t>JetBrains</a:t>
            </a:r>
            <a:r>
              <a:rPr lang="en-US" dirty="0"/>
              <a:t>. It provides code analysis, a graphical debugger, an integrated unit tester, integration with </a:t>
            </a:r>
            <a:r>
              <a:rPr lang="en-US" u="sng" dirty="0">
                <a:hlinkClick r:id="rId6" tooltip="Revision control"/>
              </a:rPr>
              <a:t>version control systems</a:t>
            </a:r>
            <a:r>
              <a:rPr lang="en-US" dirty="0"/>
              <a:t> (</a:t>
            </a:r>
            <a:r>
              <a:rPr lang="en-US" dirty="0" err="1"/>
              <a:t>VCSes</a:t>
            </a:r>
            <a:r>
              <a:rPr lang="en-US" dirty="0"/>
              <a:t>), and supports web development with </a:t>
            </a:r>
            <a:r>
              <a:rPr lang="en-US" u="sng" dirty="0">
                <a:hlinkClick r:id="rId7" tooltip="Django (web framework)"/>
              </a:rPr>
              <a:t>Django</a:t>
            </a:r>
            <a:r>
              <a:rPr lang="en-US" dirty="0"/>
              <a:t> as well as 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 with </a:t>
            </a:r>
            <a:r>
              <a:rPr lang="en-US" u="sng" dirty="0">
                <a:hlinkClick r:id="rId9" tooltip="Anaconda (Python distribution)"/>
              </a:rPr>
              <a:t>Anaconda</a:t>
            </a:r>
            <a:r>
              <a:rPr lang="en-US" dirty="0"/>
              <a:t>.</a:t>
            </a:r>
            <a:r>
              <a:rPr lang="en-US" u="sng" baseline="30000" dirty="0">
                <a:hlinkClick r:id="rId10"/>
              </a:rPr>
              <a:t>[7]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29" y="1079937"/>
            <a:ext cx="11517549" cy="570711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https://www.w3schools.com/python/python_intro.asp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https://www.w3schools.com/python/python_syntax.asp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https://www.w3schools.com/python/python_comments.asp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https://www.w3schools.com/python/python_variables.asp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Types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https://www.w3schools.com/python/python_datatypes.asp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https://www.w3schools.com/python/python_numbers.asp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https://www.w3schools.com/python/python_casting.asp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https://www.w3schools.com/python/python_strings.asp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https://www.w3schools.com/python/python_booleans.asp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https://www.w3schools.com/python/python_operators.asp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690" cy="714813"/>
          </a:xfrm>
        </p:spPr>
        <p:txBody>
          <a:bodyPr/>
          <a:lstStyle/>
          <a:p>
            <a:r>
              <a:rPr lang="en-US" dirty="0"/>
              <a:t>Let’s go to W3 School (curated)</a:t>
            </a:r>
          </a:p>
        </p:txBody>
      </p:sp>
    </p:spTree>
    <p:extLst>
      <p:ext uri="{BB962C8B-B14F-4D97-AF65-F5344CB8AC3E}">
        <p14:creationId xmlns:p14="http://schemas.microsoft.com/office/powerpoint/2010/main" val="219136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/>
          <a:lstStyle/>
          <a:p>
            <a:r>
              <a:rPr lang="en-US" dirty="0"/>
              <a:t>Lists </a:t>
            </a:r>
          </a:p>
          <a:p>
            <a:pPr lvl="1"/>
            <a:r>
              <a:rPr lang="en-US" dirty="0"/>
              <a:t>Indexing Lists (positive and negative)</a:t>
            </a:r>
          </a:p>
          <a:p>
            <a:pPr lvl="1"/>
            <a:r>
              <a:rPr lang="en-US" dirty="0"/>
              <a:t>Access, Change, Add, Remove List Items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Sort Lists</a:t>
            </a:r>
          </a:p>
          <a:p>
            <a:pPr lvl="1"/>
            <a:r>
              <a:rPr lang="en-US" dirty="0"/>
              <a:t>List Exercises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Tuple Exercises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Dictionary Exercises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851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if…else </a:t>
            </a:r>
          </a:p>
          <a:p>
            <a:pPr lvl="1"/>
            <a:r>
              <a:rPr lang="en-US" dirty="0" err="1"/>
              <a:t>elif</a:t>
            </a:r>
            <a:endParaRPr lang="en-US" dirty="0"/>
          </a:p>
          <a:p>
            <a:pPr lvl="1"/>
            <a:r>
              <a:rPr lang="en-US" dirty="0"/>
              <a:t>ternary operator</a:t>
            </a:r>
          </a:p>
          <a:p>
            <a:pPr lvl="1"/>
            <a:r>
              <a:rPr lang="en-US" dirty="0"/>
              <a:t>and, or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get out early (break)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Creating/calling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Lambda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42621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import and alias</a:t>
            </a:r>
          </a:p>
          <a:p>
            <a:pPr lvl="1"/>
            <a:r>
              <a:rPr lang="en-US" dirty="0"/>
              <a:t>Math and </a:t>
            </a:r>
            <a:r>
              <a:rPr lang="en-US" dirty="0" err="1"/>
              <a:t>cMath</a:t>
            </a:r>
            <a:endParaRPr lang="en-US" dirty="0"/>
          </a:p>
          <a:p>
            <a:pPr lvl="1"/>
            <a:r>
              <a:rPr lang="en-US" dirty="0"/>
              <a:t>Statistics</a:t>
            </a:r>
          </a:p>
          <a:p>
            <a:r>
              <a:rPr lang="en-US" dirty="0"/>
              <a:t>Try…Except</a:t>
            </a:r>
          </a:p>
          <a:p>
            <a:r>
              <a:rPr lang="en-US" dirty="0"/>
              <a:t>User 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919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15388-03AF-2696-DFC3-1C14B842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407"/>
            <a:ext cx="10515600" cy="5128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Native Oklahoman from Stilwell (Cherokee)</a:t>
            </a:r>
          </a:p>
          <a:p>
            <a:r>
              <a:rPr lang="en-US" dirty="0"/>
              <a:t>B.S. MAE 1996, Ph.D. U.I.U.C. 2002</a:t>
            </a:r>
          </a:p>
          <a:p>
            <a:r>
              <a:rPr lang="en-US" dirty="0"/>
              <a:t>Worked as janitor to pay for first two years at NSU, Co-op for last four years of B.S.</a:t>
            </a:r>
          </a:p>
          <a:p>
            <a:r>
              <a:rPr lang="en-US" dirty="0"/>
              <a:t>NSF Fellow for grad school</a:t>
            </a:r>
          </a:p>
          <a:p>
            <a:r>
              <a:rPr lang="en-US" dirty="0"/>
              <a:t>Taught ChE for 12 years</a:t>
            </a:r>
          </a:p>
          <a:p>
            <a:r>
              <a:rPr lang="en-US" dirty="0"/>
              <a:t>Now Department Head of MSE</a:t>
            </a:r>
          </a:p>
          <a:p>
            <a:r>
              <a:rPr lang="en-US" dirty="0"/>
              <a:t>Writing code since 1994:  VBA, VB, C#, C++, Python, Fortran (only formal training)</a:t>
            </a:r>
          </a:p>
          <a:p>
            <a:r>
              <a:rPr lang="en-US" dirty="0"/>
              <a:t>Married to Jewel, with kids Tori (6yo) and Monti (5yo)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9E01B-C279-F3D6-670C-C811F8F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109"/>
          </a:xfrm>
        </p:spPr>
        <p:txBody>
          <a:bodyPr/>
          <a:lstStyle/>
          <a:p>
            <a:r>
              <a:rPr lang="en-US" dirty="0"/>
              <a:t>About Dr. Smay</a:t>
            </a:r>
          </a:p>
        </p:txBody>
      </p:sp>
    </p:spTree>
    <p:extLst>
      <p:ext uri="{BB962C8B-B14F-4D97-AF65-F5344CB8AC3E}">
        <p14:creationId xmlns:p14="http://schemas.microsoft.com/office/powerpoint/2010/main" val="35934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90" y="1382280"/>
            <a:ext cx="11192118" cy="20061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applies </a:t>
            </a:r>
            <a:r>
              <a:rPr lang="en-US" dirty="0">
                <a:solidFill>
                  <a:srgbClr val="00B050"/>
                </a:solidFill>
              </a:rPr>
              <a:t>concepts</a:t>
            </a:r>
            <a:r>
              <a:rPr lang="en-US" dirty="0"/>
              <a:t> from </a:t>
            </a:r>
            <a:r>
              <a:rPr lang="en-US" dirty="0">
                <a:solidFill>
                  <a:srgbClr val="00B0F0"/>
                </a:solidFill>
              </a:rPr>
              <a:t>linear algebra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numerical methods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computer programming </a:t>
            </a:r>
            <a:r>
              <a:rPr lang="en-US" dirty="0"/>
              <a:t>to the </a:t>
            </a:r>
            <a:r>
              <a:rPr lang="en-US" dirty="0">
                <a:solidFill>
                  <a:srgbClr val="FFFF00"/>
                </a:solidFill>
              </a:rPr>
              <a:t>design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analysis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simulation</a:t>
            </a:r>
            <a:r>
              <a:rPr lang="en-US" dirty="0"/>
              <a:t> of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mechanical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thermal</a:t>
            </a:r>
            <a:r>
              <a:rPr lang="en-US" dirty="0"/>
              <a:t> and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fluid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2FD739-1EB4-0AAF-37F6-469AE3FCF1B4}"/>
              </a:ext>
            </a:extLst>
          </p:cNvPr>
          <p:cNvSpPr txBox="1">
            <a:spLocks/>
          </p:cNvSpPr>
          <p:nvPr/>
        </p:nvSpPr>
        <p:spPr>
          <a:xfrm>
            <a:off x="370490" y="4057402"/>
            <a:ext cx="11540358" cy="22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ENGR 1412:  Engineering Computer Programming</a:t>
            </a:r>
          </a:p>
          <a:p>
            <a:r>
              <a:rPr lang="en-US" dirty="0"/>
              <a:t>MAE 3013: Engineering Analysis and Methods 1</a:t>
            </a:r>
          </a:p>
          <a:p>
            <a:r>
              <a:rPr lang="en-US" dirty="0"/>
              <a:t>Grade of “C” or higher in both prerequisite courses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7EB37-4AE8-F693-DB79-CCEC4DBBF3A6}"/>
              </a:ext>
            </a:extLst>
          </p:cNvPr>
          <p:cNvSpPr txBox="1">
            <a:spLocks/>
          </p:cNvSpPr>
          <p:nvPr/>
        </p:nvSpPr>
        <p:spPr>
          <a:xfrm>
            <a:off x="838200" y="3247586"/>
            <a:ext cx="10515600" cy="63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64385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016877"/>
            <a:ext cx="11761076" cy="5644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Formulate engineering problems in terms of </a:t>
            </a:r>
            <a:r>
              <a:rPr lang="en-US" dirty="0">
                <a:solidFill>
                  <a:srgbClr val="FFC000"/>
                </a:solidFill>
              </a:rPr>
              <a:t>physical and mathematical models</a:t>
            </a:r>
            <a:r>
              <a:rPr lang="en-US" dirty="0"/>
              <a:t>.</a:t>
            </a:r>
          </a:p>
          <a:p>
            <a:r>
              <a:rPr lang="en-US" dirty="0"/>
              <a:t>Select or develop </a:t>
            </a:r>
            <a:r>
              <a:rPr lang="en-US" dirty="0">
                <a:solidFill>
                  <a:srgbClr val="00B0F0"/>
                </a:solidFill>
              </a:rPr>
              <a:t>numerical procedures</a:t>
            </a:r>
            <a:r>
              <a:rPr lang="en-US" dirty="0"/>
              <a:t> for solving or simulating </a:t>
            </a:r>
            <a:r>
              <a:rPr lang="en-US" dirty="0">
                <a:solidFill>
                  <a:srgbClr val="FFC000"/>
                </a:solidFill>
              </a:rPr>
              <a:t>mathematical models</a:t>
            </a:r>
            <a:r>
              <a:rPr lang="en-US" dirty="0"/>
              <a:t>.</a:t>
            </a:r>
          </a:p>
          <a:p>
            <a:pPr lvl="0"/>
            <a:r>
              <a:rPr lang="en-US" b="0" i="0" dirty="0">
                <a:effectLst/>
              </a:rPr>
              <a:t>Proficiently use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Python</a:t>
            </a:r>
            <a:r>
              <a:rPr lang="en-US" b="0" i="0" dirty="0">
                <a:effectLst/>
              </a:rPr>
              <a:t> to write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object-oriented programs</a:t>
            </a:r>
            <a:r>
              <a:rPr lang="en-US" b="0" i="0" dirty="0">
                <a:effectLst/>
              </a:rPr>
              <a:t> with effective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GUIs</a:t>
            </a:r>
            <a:r>
              <a:rPr lang="en-US" b="0" i="0" dirty="0">
                <a:effectLst/>
              </a:rPr>
              <a:t>. </a:t>
            </a:r>
          </a:p>
          <a:p>
            <a:pPr lvl="0"/>
            <a:r>
              <a:rPr lang="en-US" dirty="0"/>
              <a:t>Analyze and interpret data.</a:t>
            </a:r>
          </a:p>
          <a:p>
            <a:pPr lvl="0"/>
            <a:r>
              <a:rPr lang="en-US" dirty="0"/>
              <a:t>Read, parse, and process data from a file.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Design, write and debug computer programs</a:t>
            </a:r>
            <a:r>
              <a:rPr lang="en-US" dirty="0"/>
              <a:t> to </a:t>
            </a:r>
            <a:r>
              <a:rPr lang="en-US" dirty="0">
                <a:solidFill>
                  <a:srgbClr val="FFC000"/>
                </a:solidFill>
              </a:rPr>
              <a:t>solve engineering problems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Present results using tables, graphs and graphics.</a:t>
            </a:r>
          </a:p>
          <a:p>
            <a:pPr lvl="0"/>
            <a:r>
              <a:rPr lang="en-US" dirty="0"/>
              <a:t>Find and use </a:t>
            </a:r>
            <a:r>
              <a:rPr lang="en-US" dirty="0">
                <a:solidFill>
                  <a:srgbClr val="00B0F0"/>
                </a:solidFill>
              </a:rPr>
              <a:t>existing computer tools/libraries for scientific computing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308758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235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48" y="1087822"/>
            <a:ext cx="1161030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Textbook: (none)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Course Website:  Canvas – (notes, videos, examples, etc.)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distribution: Anaconda Individual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IDE:  </a:t>
            </a:r>
            <a:r>
              <a:rPr lang="en-US" dirty="0" err="1"/>
              <a:t>PyCharm</a:t>
            </a:r>
            <a:r>
              <a:rPr lang="en-US" dirty="0"/>
              <a:t> Community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Reference Books:  (optional) Shapiro, Bruce; “Scientific Computation – Python Hacking for Math Junkies”. 3rd Edition, Sherwood Forest Books, Los Angeles, CA  (available in paperback for </a:t>
            </a:r>
            <a:r>
              <a:rPr lang="en-US" dirty="0">
                <a:solidFill>
                  <a:srgbClr val="00B050"/>
                </a:solidFill>
              </a:rPr>
              <a:t>~$30</a:t>
            </a:r>
            <a:r>
              <a:rPr lang="en-US" dirty="0"/>
              <a:t>)</a:t>
            </a:r>
          </a:p>
          <a:p>
            <a:r>
              <a:rPr lang="en-US" b="0" i="0" dirty="0">
                <a:effectLst/>
              </a:rPr>
              <a:t>Pine, David J., “Introduction to Python for Science and Engineering”. 2019, CRC </a:t>
            </a:r>
            <a:br>
              <a:rPr lang="en-US" dirty="0"/>
            </a:br>
            <a:r>
              <a:rPr lang="en-US" b="0" i="0" dirty="0">
                <a:effectLst/>
              </a:rPr>
              <a:t>Press (ISBN 9781138583894) </a:t>
            </a:r>
            <a:endParaRPr lang="en-US" dirty="0"/>
          </a:p>
          <a:p>
            <a:r>
              <a:rPr lang="en-US" dirty="0"/>
              <a:t>You must bring your own </a:t>
            </a:r>
            <a:r>
              <a:rPr lang="en-US" dirty="0">
                <a:solidFill>
                  <a:srgbClr val="00B050"/>
                </a:solidFill>
              </a:rPr>
              <a:t>computer</a:t>
            </a:r>
            <a:r>
              <a:rPr lang="en-US" dirty="0"/>
              <a:t> to every class period.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</p:spTree>
    <p:extLst>
      <p:ext uri="{BB962C8B-B14F-4D97-AF65-F5344CB8AC3E}">
        <p14:creationId xmlns:p14="http://schemas.microsoft.com/office/powerpoint/2010/main" val="20531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36645"/>
              </p:ext>
            </p:extLst>
          </p:nvPr>
        </p:nvGraphicFramePr>
        <p:xfrm>
          <a:off x="2795758" y="1690688"/>
          <a:ext cx="5191554" cy="2846295"/>
        </p:xfrm>
        <a:graphic>
          <a:graphicData uri="http://schemas.openxmlformats.org/drawingml/2006/table">
            <a:tbl>
              <a:tblPr firstRow="1" firstCol="1" bandRow="1"/>
              <a:tblGrid>
                <a:gridCol w="4309044">
                  <a:extLst>
                    <a:ext uri="{9D8B030D-6E8A-4147-A177-3AD203B41FA5}">
                      <a16:colId xmlns:a16="http://schemas.microsoft.com/office/drawing/2014/main" val="2107657620"/>
                    </a:ext>
                  </a:extLst>
                </a:gridCol>
                <a:gridCol w="882510">
                  <a:extLst>
                    <a:ext uri="{9D8B030D-6E8A-4147-A177-3AD203B41FA5}">
                      <a16:colId xmlns:a16="http://schemas.microsoft.com/office/drawing/2014/main" val="4108234479"/>
                    </a:ext>
                  </a:extLst>
                </a:gridCol>
              </a:tblGrid>
              <a:tr h="316255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A(90%), B(80%), C(70%), D(60%), F(&lt;60%)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7028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02715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60997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418203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93119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7651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94951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29465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23946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4304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3" y="102158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Your homework must be entirely your own work</a:t>
            </a:r>
            <a:r>
              <a:rPr lang="en-US" dirty="0"/>
              <a:t>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receive files or lines of code from other students, modify them and submit them as part of your own work.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copy large amounts of code (more than about 5 lines) from other, non-student sources and paste them into your file, modify them and submit them as your own work.  </a:t>
            </a:r>
            <a:r>
              <a:rPr lang="en-US" i="1" dirty="0"/>
              <a:t>You</a:t>
            </a:r>
            <a:r>
              <a:rPr lang="en-US" b="1" i="1" dirty="0"/>
              <a:t> </a:t>
            </a:r>
            <a:r>
              <a:rPr lang="en-US" b="1" i="1" u="sng" dirty="0">
                <a:solidFill>
                  <a:srgbClr val="00B050"/>
                </a:solidFill>
              </a:rPr>
              <a:t>are encouraged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i="1" dirty="0"/>
              <a:t>to refine, copy and reuse your own code throughout the semester.  </a:t>
            </a:r>
            <a:r>
              <a:rPr lang="en-US" i="1" dirty="0">
                <a:solidFill>
                  <a:srgbClr val="92D050"/>
                </a:solidFill>
              </a:rPr>
              <a:t>Revision and reuse of your code is the best way to accumulate powerful software tools that you understand well</a:t>
            </a:r>
            <a:r>
              <a:rPr lang="en-US" i="1" dirty="0"/>
              <a:t>.</a:t>
            </a:r>
            <a:r>
              <a:rPr lang="en-US" dirty="0"/>
              <a:t>  Reusable code from open source projects, etc. are great tools, but this course is about learning to be self-sufficient so that you will become a useful contributor to group projects.”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14041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2943" y="1860372"/>
            <a:ext cx="9905998" cy="1478570"/>
          </a:xfrm>
        </p:spPr>
        <p:txBody>
          <a:bodyPr/>
          <a:lstStyle/>
          <a:p>
            <a:r>
              <a:rPr lang="en-US" dirty="0"/>
              <a:t>Learning to Program In Python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03571-7CED-4692-83E6-3C2EA3FE83BD}"/>
              </a:ext>
            </a:extLst>
          </p:cNvPr>
          <p:cNvCxnSpPr>
            <a:stCxn id="3" idx="1"/>
          </p:cNvCxnSpPr>
          <p:nvPr/>
        </p:nvCxnSpPr>
        <p:spPr>
          <a:xfrm>
            <a:off x="1332943" y="2599657"/>
            <a:ext cx="6557698" cy="25302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BF0931-9990-4ACD-8B2F-18CADB088756}"/>
              </a:ext>
            </a:extLst>
          </p:cNvPr>
          <p:cNvSpPr txBox="1"/>
          <p:nvPr/>
        </p:nvSpPr>
        <p:spPr>
          <a:xfrm>
            <a:off x="3145222" y="2151994"/>
            <a:ext cx="4919937" cy="769441"/>
          </a:xfrm>
          <a:prstGeom prst="rect">
            <a:avLst/>
          </a:prstGeom>
          <a:solidFill>
            <a:schemeClr val="bg2">
              <a:lumMod val="10000"/>
              <a:alpha val="9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A Crash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4ED0F-B17C-44E9-AA1C-33D9916112D9}"/>
              </a:ext>
            </a:extLst>
          </p:cNvPr>
          <p:cNvSpPr txBox="1"/>
          <p:nvPr/>
        </p:nvSpPr>
        <p:spPr>
          <a:xfrm>
            <a:off x="953059" y="3070642"/>
            <a:ext cx="10688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eat an elephant?  One byte at a time.  (author unknown)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742D-FB65-4E54-92F4-C3D6726EAE8A}"/>
              </a:ext>
            </a:extLst>
          </p:cNvPr>
          <p:cNvSpPr txBox="1"/>
          <p:nvPr/>
        </p:nvSpPr>
        <p:spPr>
          <a:xfrm>
            <a:off x="953059" y="3070642"/>
            <a:ext cx="10688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by doing what is necessary, then what is possible, and suddenly you are doing the impossible.    (St. Francis of Assisi)</a:t>
            </a:r>
          </a:p>
        </p:txBody>
      </p:sp>
    </p:spTree>
    <p:extLst>
      <p:ext uri="{BB962C8B-B14F-4D97-AF65-F5344CB8AC3E}">
        <p14:creationId xmlns:p14="http://schemas.microsoft.com/office/powerpoint/2010/main" val="8828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AD8FE-39FF-4246-A122-7E71BDA9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3" y="993228"/>
            <a:ext cx="11579773" cy="5801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machine that can be programmed to carry out sequences of arithmetic or logical operations.</a:t>
            </a:r>
          </a:p>
          <a:p>
            <a:r>
              <a:rPr lang="en-US" dirty="0"/>
              <a:t>Includes: hardware, operating system, software</a:t>
            </a:r>
          </a:p>
          <a:p>
            <a:r>
              <a:rPr lang="en-US" dirty="0">
                <a:solidFill>
                  <a:schemeClr val="accent1"/>
                </a:solidFill>
              </a:rPr>
              <a:t>RAM (Random Access Memory):</a:t>
            </a:r>
            <a:r>
              <a:rPr lang="en-US" dirty="0"/>
              <a:t> short-term memory for fast calculation (where your programs do most of their work)</a:t>
            </a:r>
          </a:p>
          <a:p>
            <a:r>
              <a:rPr lang="en-US" dirty="0">
                <a:solidFill>
                  <a:schemeClr val="accent1"/>
                </a:solidFill>
              </a:rPr>
              <a:t>Hard Drive:  </a:t>
            </a:r>
            <a:r>
              <a:rPr lang="en-US" dirty="0"/>
              <a:t>long-term storage of data</a:t>
            </a:r>
          </a:p>
          <a:p>
            <a:r>
              <a:rPr lang="en-US" dirty="0">
                <a:solidFill>
                  <a:schemeClr val="accent1"/>
                </a:solidFill>
              </a:rPr>
              <a:t>CPU (Central Processing Unit):</a:t>
            </a:r>
            <a:r>
              <a:rPr lang="en-US" dirty="0"/>
              <a:t>  the hardware that does math</a:t>
            </a:r>
          </a:p>
          <a:p>
            <a:r>
              <a:rPr lang="en-US" dirty="0">
                <a:solidFill>
                  <a:schemeClr val="accent1"/>
                </a:solidFill>
              </a:rPr>
              <a:t>Program:  </a:t>
            </a:r>
            <a:r>
              <a:rPr lang="en-US" dirty="0"/>
              <a:t>the software that makes computers useful (Office, SolidWorks, </a:t>
            </a:r>
            <a:r>
              <a:rPr lang="en-US" dirty="0" err="1"/>
              <a:t>MatLab</a:t>
            </a:r>
            <a:r>
              <a:rPr lang="en-US" dirty="0"/>
              <a:t>, Python, etc.)</a:t>
            </a:r>
          </a:p>
          <a:p>
            <a:r>
              <a:rPr lang="en-US" dirty="0"/>
              <a:t>Computers are: fast and stupid, unempathetic, indifferent to your desires, persnickety, they only do exactly what you tell them to do…mistakes and all.</a:t>
            </a:r>
          </a:p>
          <a:p>
            <a:r>
              <a:rPr lang="en-US" dirty="0"/>
              <a:t>Humans are: slow but clever, empathetic, intuitive, poor at remembering things, easygoing, rarely do exactly what you tell them to do…even if the advice is sound.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28E86-FEF8-448F-9630-797E388C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" y="0"/>
            <a:ext cx="11167241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What is a computer and why are they so frustrating?</a:t>
            </a:r>
          </a:p>
        </p:txBody>
      </p:sp>
    </p:spTree>
    <p:extLst>
      <p:ext uri="{BB962C8B-B14F-4D97-AF65-F5344CB8AC3E}">
        <p14:creationId xmlns:p14="http://schemas.microsoft.com/office/powerpoint/2010/main" val="26371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yPythonTheme">
  <a:themeElements>
    <a:clrScheme name="Custom 2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ythonTeaching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ythonTheme" id="{15E1093B-78E0-4420-92DF-736E5FB0AE8B}" vid="{F16CD935-208C-4172-BE8F-F2C70AC796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MyPythonTheme</Template>
  <TotalTime>1435</TotalTime>
  <Words>1481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Courier New</vt:lpstr>
      <vt:lpstr>MyPythonTheme</vt:lpstr>
      <vt:lpstr>MAE 3403 Computer Methods in Analysis and Design</vt:lpstr>
      <vt:lpstr>About Dr. Smay</vt:lpstr>
      <vt:lpstr>Course Description</vt:lpstr>
      <vt:lpstr>Course Objectives</vt:lpstr>
      <vt:lpstr>Course Materials</vt:lpstr>
      <vt:lpstr>Grades</vt:lpstr>
      <vt:lpstr>Integrity</vt:lpstr>
      <vt:lpstr>Learning to Program In Python</vt:lpstr>
      <vt:lpstr>What is a computer and why are they so frustrating?</vt:lpstr>
      <vt:lpstr>Why Python?</vt:lpstr>
      <vt:lpstr>Our project from SP2022:  Pipe network analysis</vt:lpstr>
      <vt:lpstr>What is Python? (not necessary to remember)</vt:lpstr>
      <vt:lpstr>What is Anaconda?</vt:lpstr>
      <vt:lpstr>What is Pycharm</vt:lpstr>
      <vt:lpstr>Let’s go to W3 School (curated)</vt:lpstr>
      <vt:lpstr>More W3 School</vt:lpstr>
      <vt:lpstr>More W3 School</vt:lpstr>
      <vt:lpstr>More W3 School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 3403 Computer Methods in Analysis and Design</dc:title>
  <dc:creator>Jim Smay</dc:creator>
  <cp:lastModifiedBy>Smay, Jim</cp:lastModifiedBy>
  <cp:revision>24</cp:revision>
  <dcterms:created xsi:type="dcterms:W3CDTF">2021-01-13T21:55:13Z</dcterms:created>
  <dcterms:modified xsi:type="dcterms:W3CDTF">2025-01-06T16:39:30Z</dcterms:modified>
</cp:coreProperties>
</file>