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92" r:id="rId4"/>
    <p:sldId id="293" r:id="rId5"/>
    <p:sldId id="294" r:id="rId6"/>
    <p:sldId id="295" r:id="rId7"/>
    <p:sldId id="312" r:id="rId8"/>
    <p:sldId id="308" r:id="rId9"/>
    <p:sldId id="309" r:id="rId10"/>
    <p:sldId id="310" r:id="rId11"/>
    <p:sldId id="311" r:id="rId12"/>
    <p:sldId id="302" r:id="rId13"/>
    <p:sldId id="303" r:id="rId14"/>
    <p:sldId id="304" r:id="rId15"/>
    <p:sldId id="305" r:id="rId16"/>
    <p:sldId id="306" r:id="rId17"/>
    <p:sldId id="296" r:id="rId18"/>
    <p:sldId id="291" r:id="rId19"/>
    <p:sldId id="298" r:id="rId20"/>
    <p:sldId id="299" r:id="rId21"/>
    <p:sldId id="300" r:id="rId22"/>
    <p:sldId id="301" r:id="rId23"/>
    <p:sldId id="297" r:id="rId24"/>
    <p:sldId id="285" r:id="rId25"/>
    <p:sldId id="287" r:id="rId26"/>
    <p:sldId id="288" r:id="rId27"/>
    <p:sldId id="289" r:id="rId28"/>
    <p:sldId id="290" r:id="rId29"/>
    <p:sldId id="307" r:id="rId30"/>
    <p:sldId id="313" r:id="rId31"/>
    <p:sldId id="314" r:id="rId32"/>
    <p:sldId id="315" r:id="rId33"/>
    <p:sldId id="316" r:id="rId34"/>
    <p:sldId id="317" r:id="rId35"/>
    <p:sldId id="318" r:id="rId36"/>
    <p:sldId id="319" r:id="rId37"/>
    <p:sldId id="320" r:id="rId38"/>
    <p:sldId id="321" r:id="rId39"/>
    <p:sldId id="286" r:id="rId40"/>
    <p:sldId id="284"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A671383B-306C-42E2-8A01-226B8B34225C}">
          <p14:sldIdLst>
            <p14:sldId id="262"/>
            <p14:sldId id="263"/>
            <p14:sldId id="292"/>
            <p14:sldId id="293"/>
            <p14:sldId id="294"/>
            <p14:sldId id="295"/>
            <p14:sldId id="312"/>
            <p14:sldId id="308"/>
            <p14:sldId id="309"/>
            <p14:sldId id="310"/>
            <p14:sldId id="311"/>
            <p14:sldId id="302"/>
            <p14:sldId id="303"/>
            <p14:sldId id="304"/>
            <p14:sldId id="305"/>
            <p14:sldId id="306"/>
            <p14:sldId id="296"/>
            <p14:sldId id="291"/>
            <p14:sldId id="298"/>
            <p14:sldId id="299"/>
            <p14:sldId id="300"/>
            <p14:sldId id="301"/>
            <p14:sldId id="297"/>
            <p14:sldId id="285"/>
            <p14:sldId id="287"/>
            <p14:sldId id="288"/>
            <p14:sldId id="289"/>
            <p14:sldId id="290"/>
            <p14:sldId id="307"/>
            <p14:sldId id="313"/>
            <p14:sldId id="314"/>
            <p14:sldId id="315"/>
            <p14:sldId id="316"/>
            <p14:sldId id="317"/>
            <p14:sldId id="318"/>
            <p14:sldId id="319"/>
            <p14:sldId id="320"/>
            <p14:sldId id="321"/>
            <p14:sldId id="286"/>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NER RAMOS TOTH" userId="817c2460-9d4d-4585-b7d1-1a9657429b45" providerId="ADAL" clId="{D3CDAEF2-E18B-49B4-A295-C7BD25F8B79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D3D32-2D38-6949-65D6-A1306013A69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7F8F306-76A9-C45B-DE92-9EBED01AB2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F96002D-6726-F1AF-6218-820A44C84975}"/>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22A10322-FDE2-7B9A-826A-41A07ABAF1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9DA074F-FAAD-031B-E6D5-FC916A04BFD8}"/>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95359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E02AA-132D-D526-72A4-6DD34E562EA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91D3EE2-AADA-449B-EECB-DF3522FB5DE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E3634DD-A7A4-91A1-AD05-769FA1E2EAFC}"/>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41D8B7E6-FC54-CDE8-1DE0-042521262B5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FC46FC-0CA0-F975-27B9-658613F239F9}"/>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48971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98A9C7-13D1-6512-0C71-5E763693931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859668B-4136-E425-14BC-8BA5897DC1C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C371C2-CF87-6C48-87C2-C306ED5DC8B8}"/>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F98068E8-7F1A-34BD-3D60-C94BF7FF25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39331A8-B821-5E97-88E5-600E2D36EADB}"/>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5217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51851-A65A-5AEB-4573-C5AEFFCDB33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7EF52CE-BC15-D7E0-A06E-BD8727DC88F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741566F-4C75-9078-497B-83A8385F44F7}"/>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0656DF34-D4FE-0189-1973-4175AF52E0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049DD0-0743-FBD8-955A-E7B04E76F5DB}"/>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144811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3D5BB-C554-0656-DEE9-0D726B8AA6F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7353387-C6D8-553D-58C4-3575796AB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296EDA4-D5A2-D6C2-E52D-E020260F338A}"/>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D4DA59F5-2C63-9D8D-CB56-1CCA76C14B9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165291-7990-CEAC-166A-A80E91F0497D}"/>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251041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50186-64A4-F1EB-F705-33E64922B13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1CEBA9-14EB-99BF-7DE9-B85CB4CBAA2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C3A9233-7221-D611-A43B-D7F7A37CC4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D0FE8CC-6AEC-F07F-72CF-7049538B1F76}"/>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6" name="Espaço Reservado para Rodapé 5">
            <a:extLst>
              <a:ext uri="{FF2B5EF4-FFF2-40B4-BE49-F238E27FC236}">
                <a16:creationId xmlns:a16="http://schemas.microsoft.com/office/drawing/2014/main" id="{F9A740C5-E508-4233-7ACD-0FA2ADF50C4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803116F-E8F9-7294-516C-F7C2AE7C23BF}"/>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199246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B81B-A420-ADD6-38E0-275C60EF5E9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0F51F0F-3A3A-93FC-EC62-A5123D4FE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938E976-3D6D-6157-4E3A-A1BBCFC11A2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16BCD02-F5E2-723D-E222-5871843F9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8E511CE-99E3-8867-11BE-854864EBC6E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E74869-56C7-49E7-F4BE-36438886CEDA}"/>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8" name="Espaço Reservado para Rodapé 7">
            <a:extLst>
              <a:ext uri="{FF2B5EF4-FFF2-40B4-BE49-F238E27FC236}">
                <a16:creationId xmlns:a16="http://schemas.microsoft.com/office/drawing/2014/main" id="{84BF7C59-E276-E36F-C0FC-0C2F422B82D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FB2E228-A81A-F8DC-195C-8F8FE140ADF2}"/>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321266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5E092-01C5-529F-E26F-98DF551D718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0A51705-7BCA-5935-03C8-7460900C356A}"/>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4" name="Espaço Reservado para Rodapé 3">
            <a:extLst>
              <a:ext uri="{FF2B5EF4-FFF2-40B4-BE49-F238E27FC236}">
                <a16:creationId xmlns:a16="http://schemas.microsoft.com/office/drawing/2014/main" id="{3DA353A5-B4A4-8E85-2D3F-92D5CC4BA51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725B555-3699-974B-5BFB-8404FB911B79}"/>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261193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8E60DB9-8D18-7EA5-A2A8-0F0E2F997EF5}"/>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3" name="Espaço Reservado para Rodapé 2">
            <a:extLst>
              <a:ext uri="{FF2B5EF4-FFF2-40B4-BE49-F238E27FC236}">
                <a16:creationId xmlns:a16="http://schemas.microsoft.com/office/drawing/2014/main" id="{32B383E6-9E2F-F6E4-47E2-A4CFC9C53F2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52CD775-21CE-89BE-8623-A742BF76C134}"/>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188131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8EE69-08DD-4DD0-2E41-DA44400CC49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D28A9FD-547C-20CC-211E-113DB681E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D627A23-FEF7-20E7-F60C-EF28A438A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A1D0C5C-6ADC-BA82-643A-CB326DF56DBB}"/>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6" name="Espaço Reservado para Rodapé 5">
            <a:extLst>
              <a:ext uri="{FF2B5EF4-FFF2-40B4-BE49-F238E27FC236}">
                <a16:creationId xmlns:a16="http://schemas.microsoft.com/office/drawing/2014/main" id="{C9C05DC0-CA12-E029-26DA-0D73455E46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32B7FC7-7218-EAEC-E886-133012B293BD}"/>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294656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2D9AA-D889-6780-9760-CA9A40F6FBA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B9EEF07-D4DF-D216-FF88-564CE9609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D6725B9-BC2E-4DD3-60C3-5F902D454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F9B530A-E3C2-DD43-21C1-0237963EC430}"/>
              </a:ext>
            </a:extLst>
          </p:cNvPr>
          <p:cNvSpPr>
            <a:spLocks noGrp="1"/>
          </p:cNvSpPr>
          <p:nvPr>
            <p:ph type="dt" sz="half" idx="10"/>
          </p:nvPr>
        </p:nvSpPr>
        <p:spPr/>
        <p:txBody>
          <a:bodyPr/>
          <a:lstStyle/>
          <a:p>
            <a:fld id="{4F35AEB7-D50A-4F0C-93BF-7104600E8E64}" type="datetimeFigureOut">
              <a:rPr lang="pt-BR" smtClean="0"/>
              <a:t>06/03/2024</a:t>
            </a:fld>
            <a:endParaRPr lang="pt-BR"/>
          </a:p>
        </p:txBody>
      </p:sp>
      <p:sp>
        <p:nvSpPr>
          <p:cNvPr id="6" name="Espaço Reservado para Rodapé 5">
            <a:extLst>
              <a:ext uri="{FF2B5EF4-FFF2-40B4-BE49-F238E27FC236}">
                <a16:creationId xmlns:a16="http://schemas.microsoft.com/office/drawing/2014/main" id="{502BC5DA-1608-1E1C-6D37-3CA9E13589B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41D974D-2B91-5DC3-7936-583385E20931}"/>
              </a:ext>
            </a:extLst>
          </p:cNvPr>
          <p:cNvSpPr>
            <a:spLocks noGrp="1"/>
          </p:cNvSpPr>
          <p:nvPr>
            <p:ph type="sldNum" sz="quarter" idx="12"/>
          </p:nvPr>
        </p:nvSpPr>
        <p:spPr/>
        <p:txBody>
          <a:bodyPr/>
          <a:lstStyle/>
          <a:p>
            <a:fld id="{431BC4B5-33E0-4D05-AB33-F2D47EC5B186}" type="slidenum">
              <a:rPr lang="pt-BR" smtClean="0"/>
              <a:t>‹nº›</a:t>
            </a:fld>
            <a:endParaRPr lang="pt-BR"/>
          </a:p>
        </p:txBody>
      </p:sp>
    </p:spTree>
    <p:extLst>
      <p:ext uri="{BB962C8B-B14F-4D97-AF65-F5344CB8AC3E}">
        <p14:creationId xmlns:p14="http://schemas.microsoft.com/office/powerpoint/2010/main" val="148371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6644145-BFBD-0CEA-01F8-099E14A56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54B7129-BA13-495C-DF1E-DBCC3AA3A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A75DED-EBDC-03C2-631D-81694DF76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5AEB7-D50A-4F0C-93BF-7104600E8E64}" type="datetimeFigureOut">
              <a:rPr lang="pt-BR" smtClean="0"/>
              <a:t>06/03/2024</a:t>
            </a:fld>
            <a:endParaRPr lang="pt-BR"/>
          </a:p>
        </p:txBody>
      </p:sp>
      <p:sp>
        <p:nvSpPr>
          <p:cNvPr id="5" name="Espaço Reservado para Rodapé 4">
            <a:extLst>
              <a:ext uri="{FF2B5EF4-FFF2-40B4-BE49-F238E27FC236}">
                <a16:creationId xmlns:a16="http://schemas.microsoft.com/office/drawing/2014/main" id="{279058C7-2352-4F4F-6EF2-928F71F52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630893B-4A65-ADB4-4303-1478A33F5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BC4B5-33E0-4D05-AB33-F2D47EC5B186}" type="slidenum">
              <a:rPr lang="pt-BR" smtClean="0"/>
              <a:t>‹nº›</a:t>
            </a:fld>
            <a:endParaRPr lang="pt-BR"/>
          </a:p>
        </p:txBody>
      </p:sp>
    </p:spTree>
    <p:extLst>
      <p:ext uri="{BB962C8B-B14F-4D97-AF65-F5344CB8AC3E}">
        <p14:creationId xmlns:p14="http://schemas.microsoft.com/office/powerpoint/2010/main" val="3202967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3186077" y="5928006"/>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3" name="CaixaDeTexto 2">
            <a:extLst>
              <a:ext uri="{FF2B5EF4-FFF2-40B4-BE49-F238E27FC236}">
                <a16:creationId xmlns:a16="http://schemas.microsoft.com/office/drawing/2014/main" id="{FBD4CDA5-649D-3044-8E44-43FE6A625700}"/>
              </a:ext>
            </a:extLst>
          </p:cNvPr>
          <p:cNvSpPr txBox="1"/>
          <p:nvPr/>
        </p:nvSpPr>
        <p:spPr>
          <a:xfrm>
            <a:off x="893000" y="222108"/>
            <a:ext cx="4586153" cy="1077218"/>
          </a:xfrm>
          <a:prstGeom prst="rect">
            <a:avLst/>
          </a:prstGeom>
          <a:noFill/>
        </p:spPr>
        <p:txBody>
          <a:bodyPr wrap="square" rtlCol="0">
            <a:spAutoFit/>
          </a:bodyPr>
          <a:lstStyle/>
          <a:p>
            <a:pPr algn="ctr"/>
            <a:r>
              <a:rPr lang="pt-BR" sz="3200" b="1" dirty="0"/>
              <a:t>Modelagem de Banco de Dados</a:t>
            </a:r>
          </a:p>
        </p:txBody>
      </p:sp>
      <p:pic>
        <p:nvPicPr>
          <p:cNvPr id="5" name="Gráfico 4" descr="Laptop com telefone e calculadora">
            <a:extLst>
              <a:ext uri="{FF2B5EF4-FFF2-40B4-BE49-F238E27FC236}">
                <a16:creationId xmlns:a16="http://schemas.microsoft.com/office/drawing/2014/main" id="{692F15E9-FD20-BF19-9F00-8739EE2CDC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3962" y="222108"/>
            <a:ext cx="5390901" cy="5390901"/>
          </a:xfrm>
          <a:prstGeom prst="rect">
            <a:avLst/>
          </a:prstGeom>
        </p:spPr>
      </p:pic>
      <p:sp>
        <p:nvSpPr>
          <p:cNvPr id="6" name="CaixaDeTexto 5">
            <a:extLst>
              <a:ext uri="{FF2B5EF4-FFF2-40B4-BE49-F238E27FC236}">
                <a16:creationId xmlns:a16="http://schemas.microsoft.com/office/drawing/2014/main" id="{CB9FD3FC-4D3E-53CE-E1C0-CCFFC9FD4CF1}"/>
              </a:ext>
            </a:extLst>
          </p:cNvPr>
          <p:cNvSpPr txBox="1"/>
          <p:nvPr/>
        </p:nvSpPr>
        <p:spPr>
          <a:xfrm>
            <a:off x="7778454" y="4790986"/>
            <a:ext cx="3041915" cy="707886"/>
          </a:xfrm>
          <a:prstGeom prst="rect">
            <a:avLst/>
          </a:prstGeom>
          <a:noFill/>
        </p:spPr>
        <p:txBody>
          <a:bodyPr wrap="square" rtlCol="0">
            <a:spAutoFit/>
          </a:bodyPr>
          <a:lstStyle/>
          <a:p>
            <a:pPr algn="ctr"/>
            <a:r>
              <a:rPr lang="pt-BR" sz="2000" b="1" dirty="0"/>
              <a:t>Desenvolvimento de Sistemas Multiplataformas</a:t>
            </a:r>
          </a:p>
        </p:txBody>
      </p:sp>
      <p:sp>
        <p:nvSpPr>
          <p:cNvPr id="4" name="Retângulo 3">
            <a:extLst>
              <a:ext uri="{FF2B5EF4-FFF2-40B4-BE49-F238E27FC236}">
                <a16:creationId xmlns:a16="http://schemas.microsoft.com/office/drawing/2014/main" id="{8F5B5190-19C0-9127-E794-44BB754CD564}"/>
              </a:ext>
            </a:extLst>
          </p:cNvPr>
          <p:cNvSpPr/>
          <p:nvPr/>
        </p:nvSpPr>
        <p:spPr>
          <a:xfrm>
            <a:off x="112542" y="2136338"/>
            <a:ext cx="6891244" cy="2585323"/>
          </a:xfrm>
          <a:prstGeom prst="rect">
            <a:avLst/>
          </a:prstGeom>
          <a:noFill/>
        </p:spPr>
        <p:txBody>
          <a:bodyPr wrap="square" lIns="91440" tIns="45720" rIns="91440" bIns="45720">
            <a:spAutoFit/>
          </a:bodyPr>
          <a:lstStyle/>
          <a:p>
            <a:pPr algn="ctr"/>
            <a:r>
              <a:rPr lang="pt-B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Diagrama Entidade Relacionamento</a:t>
            </a:r>
          </a:p>
          <a:p>
            <a:pPr algn="ctr"/>
            <a:r>
              <a:rPr lang="pt-BR" sz="5400" b="1" dirty="0">
                <a:ln w="9525">
                  <a:solidFill>
                    <a:schemeClr val="bg1"/>
                  </a:solidFill>
                  <a:prstDash val="solid"/>
                </a:ln>
                <a:effectLst>
                  <a:outerShdw blurRad="12700" dist="38100" dir="2700000" algn="tl" rotWithShape="0">
                    <a:schemeClr val="bg1">
                      <a:lumMod val="50000"/>
                    </a:schemeClr>
                  </a:outerShdw>
                </a:effectLst>
              </a:rPr>
              <a:t>DER</a:t>
            </a:r>
            <a:endParaRPr lang="pt-B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7496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59462" cy="461665"/>
          </a:xfrm>
          <a:prstGeom prst="rect">
            <a:avLst/>
          </a:prstGeom>
          <a:noFill/>
        </p:spPr>
        <p:txBody>
          <a:bodyPr wrap="none" rtlCol="0">
            <a:spAutoFit/>
          </a:bodyPr>
          <a:lstStyle/>
          <a:p>
            <a:r>
              <a:rPr lang="pt-BR" sz="2400" b="1" i="1" dirty="0"/>
              <a:t>Pontos Importantes sobre os Atributos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10" y="1430718"/>
            <a:ext cx="11421415" cy="3416320"/>
          </a:xfrm>
          <a:prstGeom prst="rect">
            <a:avLst/>
          </a:prstGeom>
          <a:noFill/>
        </p:spPr>
        <p:txBody>
          <a:bodyPr wrap="square" rtlCol="0">
            <a:spAutoFit/>
          </a:bodyPr>
          <a:lstStyle/>
          <a:p>
            <a:pPr marL="285750" indent="-285750">
              <a:buFont typeface="Wingdings" panose="05000000000000000000" pitchFamily="2" charset="2"/>
              <a:buChar char="§"/>
            </a:pPr>
            <a:r>
              <a:rPr lang="pt-BR" b="1" dirty="0"/>
              <a:t>Restrições e Regras:</a:t>
            </a:r>
            <a:r>
              <a:rPr lang="pt-BR" dirty="0"/>
              <a:t> </a:t>
            </a:r>
          </a:p>
          <a:p>
            <a:pPr marL="742950" lvl="1" indent="-285750">
              <a:buFont typeface="Arial" panose="020B0604020202020204" pitchFamily="34" charset="0"/>
              <a:buChar char="•"/>
            </a:pPr>
            <a:r>
              <a:rPr lang="pt-BR" dirty="0"/>
              <a:t>Os atributos podem ser sujeitos a várias restrições e regras, como restrições de integridade (por exemplo, valores não nulos) e regras de validação (por exemplo, formato de data válido).</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Nomenclatura:</a:t>
            </a:r>
            <a:r>
              <a:rPr lang="pt-BR" dirty="0"/>
              <a:t> </a:t>
            </a:r>
          </a:p>
          <a:p>
            <a:pPr marL="742950" lvl="1" indent="-285750">
              <a:buFont typeface="Arial" panose="020B0604020202020204" pitchFamily="34" charset="0"/>
              <a:buChar char="•"/>
            </a:pPr>
            <a:r>
              <a:rPr lang="pt-BR" dirty="0"/>
              <a:t>É importante escolher nomes descritivos e significativos para os atributos, para que fique claro o que cada um representa. </a:t>
            </a:r>
          </a:p>
          <a:p>
            <a:pPr marL="742950" lvl="1" indent="-285750">
              <a:buFont typeface="Arial" panose="020B0604020202020204" pitchFamily="34" charset="0"/>
              <a:buChar char="•"/>
            </a:pPr>
            <a:r>
              <a:rPr lang="pt-BR" dirty="0"/>
              <a:t>Nomes bem escolhidos facilitam a compreensão do esquema do banco de dados.</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Comentários e Documentação:</a:t>
            </a:r>
            <a:r>
              <a:rPr lang="pt-BR" dirty="0"/>
              <a:t> </a:t>
            </a:r>
          </a:p>
          <a:p>
            <a:pPr marL="742950" lvl="1" indent="-285750">
              <a:buFont typeface="Arial" panose="020B0604020202020204" pitchFamily="34" charset="0"/>
              <a:buChar char="•"/>
            </a:pPr>
            <a:r>
              <a:rPr lang="pt-BR" dirty="0"/>
              <a:t>Em algumas situações, é útil fornecer comentários ou documentação adicional sobre os atributos para ajudar na compreensão e uso do banco de dados.</a:t>
            </a:r>
          </a:p>
        </p:txBody>
      </p:sp>
    </p:spTree>
    <p:extLst>
      <p:ext uri="{BB962C8B-B14F-4D97-AF65-F5344CB8AC3E}">
        <p14:creationId xmlns:p14="http://schemas.microsoft.com/office/powerpoint/2010/main" val="321808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59462" cy="461665"/>
          </a:xfrm>
          <a:prstGeom prst="rect">
            <a:avLst/>
          </a:prstGeom>
          <a:noFill/>
        </p:spPr>
        <p:txBody>
          <a:bodyPr wrap="none" rtlCol="0">
            <a:spAutoFit/>
          </a:bodyPr>
          <a:lstStyle/>
          <a:p>
            <a:r>
              <a:rPr lang="pt-BR" sz="2400" b="1" i="1" dirty="0"/>
              <a:t>Pontos Importantes sobre os Atributos</a:t>
            </a:r>
          </a:p>
        </p:txBody>
      </p:sp>
      <p:sp>
        <p:nvSpPr>
          <p:cNvPr id="5" name="CaixaDeTexto 4">
            <a:extLst>
              <a:ext uri="{FF2B5EF4-FFF2-40B4-BE49-F238E27FC236}">
                <a16:creationId xmlns:a16="http://schemas.microsoft.com/office/drawing/2014/main" id="{514CD9A2-5A97-EE1A-7D72-4A809F441211}"/>
              </a:ext>
            </a:extLst>
          </p:cNvPr>
          <p:cNvSpPr txBox="1"/>
          <p:nvPr/>
        </p:nvSpPr>
        <p:spPr>
          <a:xfrm rot="21153473">
            <a:off x="844005" y="2446381"/>
            <a:ext cx="10503990" cy="1477328"/>
          </a:xfrm>
          <a:custGeom>
            <a:avLst/>
            <a:gdLst>
              <a:gd name="connsiteX0" fmla="*/ 0 w 10503990"/>
              <a:gd name="connsiteY0" fmla="*/ 0 h 1477328"/>
              <a:gd name="connsiteX1" fmla="*/ 793635 w 10503990"/>
              <a:gd name="connsiteY1" fmla="*/ 0 h 1477328"/>
              <a:gd name="connsiteX2" fmla="*/ 1482230 w 10503990"/>
              <a:gd name="connsiteY2" fmla="*/ 0 h 1477328"/>
              <a:gd name="connsiteX3" fmla="*/ 2170825 w 10503990"/>
              <a:gd name="connsiteY3" fmla="*/ 0 h 1477328"/>
              <a:gd name="connsiteX4" fmla="*/ 2859419 w 10503990"/>
              <a:gd name="connsiteY4" fmla="*/ 0 h 1477328"/>
              <a:gd name="connsiteX5" fmla="*/ 3127855 w 10503990"/>
              <a:gd name="connsiteY5" fmla="*/ 0 h 1477328"/>
              <a:gd name="connsiteX6" fmla="*/ 3501330 w 10503990"/>
              <a:gd name="connsiteY6" fmla="*/ 0 h 1477328"/>
              <a:gd name="connsiteX7" fmla="*/ 4084885 w 10503990"/>
              <a:gd name="connsiteY7" fmla="*/ 0 h 1477328"/>
              <a:gd name="connsiteX8" fmla="*/ 4773480 w 10503990"/>
              <a:gd name="connsiteY8" fmla="*/ 0 h 1477328"/>
              <a:gd name="connsiteX9" fmla="*/ 5251995 w 10503990"/>
              <a:gd name="connsiteY9" fmla="*/ 0 h 1477328"/>
              <a:gd name="connsiteX10" fmla="*/ 5835550 w 10503990"/>
              <a:gd name="connsiteY10" fmla="*/ 0 h 1477328"/>
              <a:gd name="connsiteX11" fmla="*/ 6314065 w 10503990"/>
              <a:gd name="connsiteY11" fmla="*/ 0 h 1477328"/>
              <a:gd name="connsiteX12" fmla="*/ 7107700 w 10503990"/>
              <a:gd name="connsiteY12" fmla="*/ 0 h 1477328"/>
              <a:gd name="connsiteX13" fmla="*/ 7481175 w 10503990"/>
              <a:gd name="connsiteY13" fmla="*/ 0 h 1477328"/>
              <a:gd name="connsiteX14" fmla="*/ 7749610 w 10503990"/>
              <a:gd name="connsiteY14" fmla="*/ 0 h 1477328"/>
              <a:gd name="connsiteX15" fmla="*/ 8123086 w 10503990"/>
              <a:gd name="connsiteY15" fmla="*/ 0 h 1477328"/>
              <a:gd name="connsiteX16" fmla="*/ 8916720 w 10503990"/>
              <a:gd name="connsiteY16" fmla="*/ 0 h 1477328"/>
              <a:gd name="connsiteX17" fmla="*/ 9395236 w 10503990"/>
              <a:gd name="connsiteY17" fmla="*/ 0 h 1477328"/>
              <a:gd name="connsiteX18" fmla="*/ 9873751 w 10503990"/>
              <a:gd name="connsiteY18" fmla="*/ 0 h 1477328"/>
              <a:gd name="connsiteX19" fmla="*/ 10503990 w 10503990"/>
              <a:gd name="connsiteY19" fmla="*/ 0 h 1477328"/>
              <a:gd name="connsiteX20" fmla="*/ 10503990 w 10503990"/>
              <a:gd name="connsiteY20" fmla="*/ 507216 h 1477328"/>
              <a:gd name="connsiteX21" fmla="*/ 10503990 w 10503990"/>
              <a:gd name="connsiteY21" fmla="*/ 955339 h 1477328"/>
              <a:gd name="connsiteX22" fmla="*/ 10503990 w 10503990"/>
              <a:gd name="connsiteY22" fmla="*/ 1477328 h 1477328"/>
              <a:gd name="connsiteX23" fmla="*/ 10025475 w 10503990"/>
              <a:gd name="connsiteY23" fmla="*/ 1477328 h 1477328"/>
              <a:gd name="connsiteX24" fmla="*/ 9757040 w 10503990"/>
              <a:gd name="connsiteY24" fmla="*/ 1477328 h 1477328"/>
              <a:gd name="connsiteX25" fmla="*/ 9383564 w 10503990"/>
              <a:gd name="connsiteY25" fmla="*/ 1477328 h 1477328"/>
              <a:gd name="connsiteX26" fmla="*/ 8589930 w 10503990"/>
              <a:gd name="connsiteY26" fmla="*/ 1477328 h 1477328"/>
              <a:gd name="connsiteX27" fmla="*/ 8216454 w 10503990"/>
              <a:gd name="connsiteY27" fmla="*/ 1477328 h 1477328"/>
              <a:gd name="connsiteX28" fmla="*/ 7948019 w 10503990"/>
              <a:gd name="connsiteY28" fmla="*/ 1477328 h 1477328"/>
              <a:gd name="connsiteX29" fmla="*/ 7259424 w 10503990"/>
              <a:gd name="connsiteY29" fmla="*/ 1477328 h 1477328"/>
              <a:gd name="connsiteX30" fmla="*/ 6885949 w 10503990"/>
              <a:gd name="connsiteY30" fmla="*/ 1477328 h 1477328"/>
              <a:gd name="connsiteX31" fmla="*/ 6407434 w 10503990"/>
              <a:gd name="connsiteY31" fmla="*/ 1477328 h 1477328"/>
              <a:gd name="connsiteX32" fmla="*/ 6033959 w 10503990"/>
              <a:gd name="connsiteY32" fmla="*/ 1477328 h 1477328"/>
              <a:gd name="connsiteX33" fmla="*/ 5450404 w 10503990"/>
              <a:gd name="connsiteY33" fmla="*/ 1477328 h 1477328"/>
              <a:gd name="connsiteX34" fmla="*/ 5181968 w 10503990"/>
              <a:gd name="connsiteY34" fmla="*/ 1477328 h 1477328"/>
              <a:gd name="connsiteX35" fmla="*/ 4703453 w 10503990"/>
              <a:gd name="connsiteY35" fmla="*/ 1477328 h 1477328"/>
              <a:gd name="connsiteX36" fmla="*/ 3909819 w 10503990"/>
              <a:gd name="connsiteY36" fmla="*/ 1477328 h 1477328"/>
              <a:gd name="connsiteX37" fmla="*/ 3536343 w 10503990"/>
              <a:gd name="connsiteY37" fmla="*/ 1477328 h 1477328"/>
              <a:gd name="connsiteX38" fmla="*/ 2742708 w 10503990"/>
              <a:gd name="connsiteY38" fmla="*/ 1477328 h 1477328"/>
              <a:gd name="connsiteX39" fmla="*/ 2264193 w 10503990"/>
              <a:gd name="connsiteY39" fmla="*/ 1477328 h 1477328"/>
              <a:gd name="connsiteX40" fmla="*/ 1890718 w 10503990"/>
              <a:gd name="connsiteY40" fmla="*/ 1477328 h 1477328"/>
              <a:gd name="connsiteX41" fmla="*/ 1202123 w 10503990"/>
              <a:gd name="connsiteY41" fmla="*/ 1477328 h 1477328"/>
              <a:gd name="connsiteX42" fmla="*/ 828648 w 10503990"/>
              <a:gd name="connsiteY42" fmla="*/ 1477328 h 1477328"/>
              <a:gd name="connsiteX43" fmla="*/ 0 w 10503990"/>
              <a:gd name="connsiteY43" fmla="*/ 1477328 h 1477328"/>
              <a:gd name="connsiteX44" fmla="*/ 0 w 10503990"/>
              <a:gd name="connsiteY44" fmla="*/ 970112 h 1477328"/>
              <a:gd name="connsiteX45" fmla="*/ 0 w 10503990"/>
              <a:gd name="connsiteY45" fmla="*/ 448123 h 1477328"/>
              <a:gd name="connsiteX46" fmla="*/ 0 w 10503990"/>
              <a:gd name="connsiteY46"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03990" h="1477328" extrusionOk="0">
                <a:moveTo>
                  <a:pt x="0" y="0"/>
                </a:moveTo>
                <a:cubicBezTo>
                  <a:pt x="345953" y="-9177"/>
                  <a:pt x="518762" y="71069"/>
                  <a:pt x="793635" y="0"/>
                </a:cubicBezTo>
                <a:cubicBezTo>
                  <a:pt x="1068509" y="-71069"/>
                  <a:pt x="1166124" y="51580"/>
                  <a:pt x="1482230" y="0"/>
                </a:cubicBezTo>
                <a:cubicBezTo>
                  <a:pt x="1798336" y="-51580"/>
                  <a:pt x="1909033" y="5939"/>
                  <a:pt x="2170825" y="0"/>
                </a:cubicBezTo>
                <a:cubicBezTo>
                  <a:pt x="2432617" y="-5939"/>
                  <a:pt x="2639712" y="40774"/>
                  <a:pt x="2859419" y="0"/>
                </a:cubicBezTo>
                <a:cubicBezTo>
                  <a:pt x="3079126" y="-40774"/>
                  <a:pt x="3010426" y="11594"/>
                  <a:pt x="3127855" y="0"/>
                </a:cubicBezTo>
                <a:cubicBezTo>
                  <a:pt x="3245284" y="-11594"/>
                  <a:pt x="3400432" y="27997"/>
                  <a:pt x="3501330" y="0"/>
                </a:cubicBezTo>
                <a:cubicBezTo>
                  <a:pt x="3602228" y="-27997"/>
                  <a:pt x="3828928" y="65219"/>
                  <a:pt x="4084885" y="0"/>
                </a:cubicBezTo>
                <a:cubicBezTo>
                  <a:pt x="4340842" y="-65219"/>
                  <a:pt x="4471884" y="43914"/>
                  <a:pt x="4773480" y="0"/>
                </a:cubicBezTo>
                <a:cubicBezTo>
                  <a:pt x="5075076" y="-43914"/>
                  <a:pt x="5066884" y="31897"/>
                  <a:pt x="5251995" y="0"/>
                </a:cubicBezTo>
                <a:cubicBezTo>
                  <a:pt x="5437107" y="-31897"/>
                  <a:pt x="5709919" y="24694"/>
                  <a:pt x="5835550" y="0"/>
                </a:cubicBezTo>
                <a:cubicBezTo>
                  <a:pt x="5961181" y="-24694"/>
                  <a:pt x="6116538" y="28564"/>
                  <a:pt x="6314065" y="0"/>
                </a:cubicBezTo>
                <a:cubicBezTo>
                  <a:pt x="6511592" y="-28564"/>
                  <a:pt x="6807589" y="43570"/>
                  <a:pt x="7107700" y="0"/>
                </a:cubicBezTo>
                <a:cubicBezTo>
                  <a:pt x="7407812" y="-43570"/>
                  <a:pt x="7384242" y="23340"/>
                  <a:pt x="7481175" y="0"/>
                </a:cubicBezTo>
                <a:cubicBezTo>
                  <a:pt x="7578108" y="-23340"/>
                  <a:pt x="7687274" y="12689"/>
                  <a:pt x="7749610" y="0"/>
                </a:cubicBezTo>
                <a:cubicBezTo>
                  <a:pt x="7811947" y="-12689"/>
                  <a:pt x="7958853" y="15685"/>
                  <a:pt x="8123086" y="0"/>
                </a:cubicBezTo>
                <a:cubicBezTo>
                  <a:pt x="8287319" y="-15685"/>
                  <a:pt x="8572155" y="37530"/>
                  <a:pt x="8916720" y="0"/>
                </a:cubicBezTo>
                <a:cubicBezTo>
                  <a:pt x="9261285" y="-37530"/>
                  <a:pt x="9188575" y="49603"/>
                  <a:pt x="9395236" y="0"/>
                </a:cubicBezTo>
                <a:cubicBezTo>
                  <a:pt x="9601897" y="-49603"/>
                  <a:pt x="9644926" y="36436"/>
                  <a:pt x="9873751" y="0"/>
                </a:cubicBezTo>
                <a:cubicBezTo>
                  <a:pt x="10102577" y="-36436"/>
                  <a:pt x="10288962" y="14556"/>
                  <a:pt x="10503990" y="0"/>
                </a:cubicBezTo>
                <a:cubicBezTo>
                  <a:pt x="10517208" y="181323"/>
                  <a:pt x="10485547" y="349328"/>
                  <a:pt x="10503990" y="507216"/>
                </a:cubicBezTo>
                <a:cubicBezTo>
                  <a:pt x="10522433" y="665104"/>
                  <a:pt x="10474808" y="752552"/>
                  <a:pt x="10503990" y="955339"/>
                </a:cubicBezTo>
                <a:cubicBezTo>
                  <a:pt x="10533172" y="1158126"/>
                  <a:pt x="10489956" y="1312746"/>
                  <a:pt x="10503990" y="1477328"/>
                </a:cubicBezTo>
                <a:cubicBezTo>
                  <a:pt x="10364720" y="1483301"/>
                  <a:pt x="10169195" y="1468451"/>
                  <a:pt x="10025475" y="1477328"/>
                </a:cubicBezTo>
                <a:cubicBezTo>
                  <a:pt x="9881756" y="1486205"/>
                  <a:pt x="9864620" y="1449045"/>
                  <a:pt x="9757040" y="1477328"/>
                </a:cubicBezTo>
                <a:cubicBezTo>
                  <a:pt x="9649460" y="1505611"/>
                  <a:pt x="9533968" y="1465708"/>
                  <a:pt x="9383564" y="1477328"/>
                </a:cubicBezTo>
                <a:cubicBezTo>
                  <a:pt x="9233160" y="1488948"/>
                  <a:pt x="8935875" y="1463921"/>
                  <a:pt x="8589930" y="1477328"/>
                </a:cubicBezTo>
                <a:cubicBezTo>
                  <a:pt x="8243985" y="1490735"/>
                  <a:pt x="8335826" y="1463853"/>
                  <a:pt x="8216454" y="1477328"/>
                </a:cubicBezTo>
                <a:cubicBezTo>
                  <a:pt x="8097082" y="1490803"/>
                  <a:pt x="8002242" y="1446494"/>
                  <a:pt x="7948019" y="1477328"/>
                </a:cubicBezTo>
                <a:cubicBezTo>
                  <a:pt x="7893797" y="1508162"/>
                  <a:pt x="7585060" y="1445228"/>
                  <a:pt x="7259424" y="1477328"/>
                </a:cubicBezTo>
                <a:cubicBezTo>
                  <a:pt x="6933789" y="1509428"/>
                  <a:pt x="6965162" y="1435881"/>
                  <a:pt x="6885949" y="1477328"/>
                </a:cubicBezTo>
                <a:cubicBezTo>
                  <a:pt x="6806736" y="1518775"/>
                  <a:pt x="6533601" y="1450656"/>
                  <a:pt x="6407434" y="1477328"/>
                </a:cubicBezTo>
                <a:cubicBezTo>
                  <a:pt x="6281268" y="1504000"/>
                  <a:pt x="6194807" y="1466620"/>
                  <a:pt x="6033959" y="1477328"/>
                </a:cubicBezTo>
                <a:cubicBezTo>
                  <a:pt x="5873112" y="1488036"/>
                  <a:pt x="5646870" y="1432308"/>
                  <a:pt x="5450404" y="1477328"/>
                </a:cubicBezTo>
                <a:cubicBezTo>
                  <a:pt x="5253938" y="1522348"/>
                  <a:pt x="5287305" y="1457658"/>
                  <a:pt x="5181968" y="1477328"/>
                </a:cubicBezTo>
                <a:cubicBezTo>
                  <a:pt x="5076631" y="1496998"/>
                  <a:pt x="4844267" y="1442598"/>
                  <a:pt x="4703453" y="1477328"/>
                </a:cubicBezTo>
                <a:cubicBezTo>
                  <a:pt x="4562639" y="1512058"/>
                  <a:pt x="4086418" y="1420730"/>
                  <a:pt x="3909819" y="1477328"/>
                </a:cubicBezTo>
                <a:cubicBezTo>
                  <a:pt x="3733220" y="1533926"/>
                  <a:pt x="3691680" y="1446970"/>
                  <a:pt x="3536343" y="1477328"/>
                </a:cubicBezTo>
                <a:cubicBezTo>
                  <a:pt x="3381006" y="1507686"/>
                  <a:pt x="3085591" y="1448571"/>
                  <a:pt x="2742708" y="1477328"/>
                </a:cubicBezTo>
                <a:cubicBezTo>
                  <a:pt x="2399826" y="1506085"/>
                  <a:pt x="2472802" y="1474352"/>
                  <a:pt x="2264193" y="1477328"/>
                </a:cubicBezTo>
                <a:cubicBezTo>
                  <a:pt x="2055585" y="1480304"/>
                  <a:pt x="1986542" y="1446017"/>
                  <a:pt x="1890718" y="1477328"/>
                </a:cubicBezTo>
                <a:cubicBezTo>
                  <a:pt x="1794894" y="1508639"/>
                  <a:pt x="1377790" y="1463383"/>
                  <a:pt x="1202123" y="1477328"/>
                </a:cubicBezTo>
                <a:cubicBezTo>
                  <a:pt x="1026456" y="1491273"/>
                  <a:pt x="951810" y="1464574"/>
                  <a:pt x="828648" y="1477328"/>
                </a:cubicBezTo>
                <a:cubicBezTo>
                  <a:pt x="705486" y="1490082"/>
                  <a:pt x="188769" y="1471111"/>
                  <a:pt x="0" y="1477328"/>
                </a:cubicBezTo>
                <a:cubicBezTo>
                  <a:pt x="-21142" y="1243346"/>
                  <a:pt x="9408" y="1138612"/>
                  <a:pt x="0" y="970112"/>
                </a:cubicBezTo>
                <a:cubicBezTo>
                  <a:pt x="-9408" y="801612"/>
                  <a:pt x="26080" y="660897"/>
                  <a:pt x="0" y="448123"/>
                </a:cubicBezTo>
                <a:cubicBezTo>
                  <a:pt x="-26080" y="235349"/>
                  <a:pt x="41560" y="166117"/>
                  <a:pt x="0" y="0"/>
                </a:cubicBezTo>
                <a:close/>
              </a:path>
            </a:pathLst>
          </a:custGeom>
          <a:noFill/>
          <a:ln w="38100">
            <a:solidFill>
              <a:srgbClr val="FF0000"/>
            </a:solidFill>
            <a:extLst>
              <a:ext uri="{C807C97D-BFC1-408E-A445-0C87EB9F89A2}">
                <ask:lineSketchStyleProps xmlns:ask="http://schemas.microsoft.com/office/drawing/2018/sketchyshapes" xmlns="" sd="1391791653">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rtlCol="0">
            <a:spAutoFit/>
          </a:bodyPr>
          <a:lstStyle/>
          <a:p>
            <a:pPr algn="just"/>
            <a:r>
              <a:rPr lang="pt-BR" dirty="0"/>
              <a:t>Em resumo, os atributos de entidades em um banco de dados são os componentes fundamentais que permitem armazenar e organizar informações sobre objetos do mundo real em uma estrutura tabular. </a:t>
            </a:r>
          </a:p>
          <a:p>
            <a:pPr algn="just"/>
            <a:endParaRPr lang="pt-BR" dirty="0"/>
          </a:p>
          <a:p>
            <a:pPr algn="just"/>
            <a:r>
              <a:rPr lang="pt-BR" dirty="0"/>
              <a:t>Eles descrevem as características específicas de cada instância da entidade e são essenciais para a modelagem e o armazenamento de dados em um banco de dados.</a:t>
            </a:r>
          </a:p>
        </p:txBody>
      </p:sp>
    </p:spTree>
    <p:extLst>
      <p:ext uri="{BB962C8B-B14F-4D97-AF65-F5344CB8AC3E}">
        <p14:creationId xmlns:p14="http://schemas.microsoft.com/office/powerpoint/2010/main" val="195742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2109873" cy="461665"/>
          </a:xfrm>
          <a:prstGeom prst="rect">
            <a:avLst/>
          </a:prstGeom>
          <a:noFill/>
        </p:spPr>
        <p:txBody>
          <a:bodyPr wrap="none" rtlCol="0">
            <a:spAutoFit/>
          </a:bodyPr>
          <a:lstStyle/>
          <a:p>
            <a:r>
              <a:rPr lang="pt-BR" sz="2400" b="1" i="1" dirty="0"/>
              <a:t>Tipos de Dados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477328"/>
          </a:xfrm>
          <a:prstGeom prst="rect">
            <a:avLst/>
          </a:prstGeom>
          <a:noFill/>
        </p:spPr>
        <p:txBody>
          <a:bodyPr wrap="square" rtlCol="0">
            <a:spAutoFit/>
          </a:bodyPr>
          <a:lstStyle/>
          <a:p>
            <a:pPr algn="just"/>
            <a:r>
              <a:rPr lang="pt-BR" b="0" i="0" dirty="0">
                <a:effectLst/>
                <a:latin typeface="Söhne"/>
              </a:rPr>
              <a:t>Em um banco de dados, os tipos de dados são categorias que definem o tipo de valor que um campo pode armazenar.</a:t>
            </a:r>
          </a:p>
          <a:p>
            <a:pPr algn="just"/>
            <a:endParaRPr lang="pt-BR" dirty="0">
              <a:latin typeface="Söhne"/>
            </a:endParaRPr>
          </a:p>
          <a:p>
            <a:pPr algn="just"/>
            <a:r>
              <a:rPr lang="pt-BR" b="0" i="0" dirty="0">
                <a:effectLst/>
                <a:latin typeface="Söhne"/>
              </a:rPr>
              <a:t>Eles especificam o formato e a faixa de valores que um campo pode conter. </a:t>
            </a:r>
          </a:p>
          <a:p>
            <a:pPr algn="just"/>
            <a:endParaRPr lang="pt-BR" dirty="0">
              <a:latin typeface="Söhne"/>
            </a:endParaRPr>
          </a:p>
          <a:p>
            <a:pPr algn="just"/>
            <a:r>
              <a:rPr lang="pt-BR" b="0" i="0" dirty="0">
                <a:effectLst/>
                <a:latin typeface="Söhne"/>
              </a:rPr>
              <a:t>Os tipos de dados são importantes para garantir a precisão e a consistência dos dados armazenados no banco de dados.</a:t>
            </a:r>
          </a:p>
        </p:txBody>
      </p:sp>
    </p:spTree>
    <p:extLst>
      <p:ext uri="{BB962C8B-B14F-4D97-AF65-F5344CB8AC3E}">
        <p14:creationId xmlns:p14="http://schemas.microsoft.com/office/powerpoint/2010/main" val="428046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3831818" cy="461665"/>
          </a:xfrm>
          <a:prstGeom prst="rect">
            <a:avLst/>
          </a:prstGeom>
          <a:noFill/>
        </p:spPr>
        <p:txBody>
          <a:bodyPr wrap="none" rtlCol="0">
            <a:spAutoFit/>
          </a:bodyPr>
          <a:lstStyle/>
          <a:p>
            <a:r>
              <a:rPr lang="pt-BR" sz="2400" b="1" i="1" dirty="0"/>
              <a:t>Tipos de Dados mais comuns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139321"/>
          </a:xfrm>
          <a:prstGeom prst="rect">
            <a:avLst/>
          </a:prstGeom>
          <a:noFill/>
        </p:spPr>
        <p:txBody>
          <a:bodyPr wrap="square" rtlCol="0">
            <a:spAutoFit/>
          </a:bodyPr>
          <a:lstStyle/>
          <a:p>
            <a:pPr marL="285750" indent="-285750">
              <a:buFont typeface="Wingdings" panose="05000000000000000000" pitchFamily="2" charset="2"/>
              <a:buChar char="§"/>
            </a:pPr>
            <a:r>
              <a:rPr lang="pt-BR" b="1" dirty="0"/>
              <a:t>Tipos de Dados Numéricos:</a:t>
            </a:r>
            <a:endParaRPr lang="pt-BR" dirty="0"/>
          </a:p>
          <a:p>
            <a:pPr marL="742950" lvl="1" indent="-285750">
              <a:buFont typeface="Arial" panose="020B0604020202020204" pitchFamily="34" charset="0"/>
              <a:buChar char="•"/>
            </a:pPr>
            <a:r>
              <a:rPr lang="pt-BR" b="1" dirty="0"/>
              <a:t>INTEGER (INT):</a:t>
            </a:r>
            <a:r>
              <a:rPr lang="pt-BR" dirty="0"/>
              <a:t> Armazena números inteiros, como 1, -5, 1000.</a:t>
            </a:r>
          </a:p>
          <a:p>
            <a:pPr marL="742950" lvl="1" indent="-285750">
              <a:buFont typeface="Arial" panose="020B0604020202020204" pitchFamily="34" charset="0"/>
              <a:buChar char="•"/>
            </a:pPr>
            <a:r>
              <a:rPr lang="pt-BR" b="1" dirty="0"/>
              <a:t>FLOAT ou DOUBLE:</a:t>
            </a:r>
            <a:r>
              <a:rPr lang="pt-BR" dirty="0"/>
              <a:t> Armazena números decimais ou de ponto flutuante, como 3.14, -0.001, 2.71828.</a:t>
            </a:r>
          </a:p>
          <a:p>
            <a:pPr marL="742950" lvl="1" indent="-285750">
              <a:buFont typeface="Arial" panose="020B0604020202020204" pitchFamily="34" charset="0"/>
              <a:buChar char="•"/>
            </a:pPr>
            <a:r>
              <a:rPr lang="pt-BR" b="1" dirty="0"/>
              <a:t>DECIMAL ou NUMERIC:</a:t>
            </a:r>
            <a:r>
              <a:rPr lang="pt-BR" dirty="0"/>
              <a:t> Armazena números decimais com precisão fixa, com um número específico de dígitos à esquerda e à direita do ponto decimal.</a:t>
            </a:r>
          </a:p>
          <a:p>
            <a:pPr marL="285750" indent="-285750">
              <a:buFont typeface="Wingdings" panose="05000000000000000000" pitchFamily="2" charset="2"/>
              <a:buChar char="§"/>
            </a:pPr>
            <a:r>
              <a:rPr lang="pt-BR" b="1" dirty="0"/>
              <a:t>Tipos de Dados de Texto:</a:t>
            </a:r>
            <a:endParaRPr lang="pt-BR" dirty="0"/>
          </a:p>
          <a:p>
            <a:pPr marL="742950" lvl="1" indent="-285750">
              <a:buFont typeface="Arial" panose="020B0604020202020204" pitchFamily="34" charset="0"/>
              <a:buChar char="•"/>
            </a:pPr>
            <a:r>
              <a:rPr lang="pt-BR" b="1" dirty="0"/>
              <a:t>CHAR:</a:t>
            </a:r>
            <a:r>
              <a:rPr lang="pt-BR" dirty="0"/>
              <a:t> Armazena cadeias de caracteres de comprimento fixo, preenchendo com espaços em branco, se necessário.</a:t>
            </a:r>
          </a:p>
          <a:p>
            <a:pPr marL="742950" lvl="1" indent="-285750">
              <a:buFont typeface="Arial" panose="020B0604020202020204" pitchFamily="34" charset="0"/>
              <a:buChar char="•"/>
            </a:pPr>
            <a:r>
              <a:rPr lang="pt-BR" b="1" dirty="0"/>
              <a:t>VARCHAR:</a:t>
            </a:r>
            <a:r>
              <a:rPr lang="pt-BR" dirty="0"/>
              <a:t> Armazena cadeias de caracteres de comprimento variável, economizando espaço.</a:t>
            </a:r>
          </a:p>
          <a:p>
            <a:pPr marL="742950" lvl="1" indent="-285750">
              <a:buFont typeface="Arial" panose="020B0604020202020204" pitchFamily="34" charset="0"/>
              <a:buChar char="•"/>
            </a:pPr>
            <a:r>
              <a:rPr lang="pt-BR" b="1" dirty="0"/>
              <a:t>TEXT:</a:t>
            </a:r>
            <a:r>
              <a:rPr lang="pt-BR" dirty="0"/>
              <a:t> Armazena textos longos, como documentos ou descrições.</a:t>
            </a:r>
          </a:p>
          <a:p>
            <a:pPr algn="just"/>
            <a:r>
              <a:rPr lang="pt-BR" b="0" i="0" dirty="0">
                <a:effectLst/>
                <a:latin typeface="Söhne"/>
              </a:rPr>
              <a:t>.</a:t>
            </a:r>
          </a:p>
        </p:txBody>
      </p:sp>
    </p:spTree>
    <p:extLst>
      <p:ext uri="{BB962C8B-B14F-4D97-AF65-F5344CB8AC3E}">
        <p14:creationId xmlns:p14="http://schemas.microsoft.com/office/powerpoint/2010/main" val="210648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500"/>
                                        <p:tgtEl>
                                          <p:spTgt spid="5">
                                            <p:txEl>
                                              <p:pRg st="5" end="5"/>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3831818" cy="461665"/>
          </a:xfrm>
          <a:prstGeom prst="rect">
            <a:avLst/>
          </a:prstGeom>
          <a:noFill/>
        </p:spPr>
        <p:txBody>
          <a:bodyPr wrap="none" rtlCol="0">
            <a:spAutoFit/>
          </a:bodyPr>
          <a:lstStyle/>
          <a:p>
            <a:r>
              <a:rPr lang="pt-BR" sz="2400" b="1" i="1" dirty="0"/>
              <a:t>Tipos de Dados mais comuns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139321"/>
          </a:xfrm>
          <a:prstGeom prst="rect">
            <a:avLst/>
          </a:prstGeom>
          <a:noFill/>
        </p:spPr>
        <p:txBody>
          <a:bodyPr wrap="square" rtlCol="0">
            <a:spAutoFit/>
          </a:bodyPr>
          <a:lstStyle/>
          <a:p>
            <a:pPr marL="285750" indent="-285750">
              <a:buFont typeface="Wingdings" panose="05000000000000000000" pitchFamily="2" charset="2"/>
              <a:buChar char="§"/>
            </a:pPr>
            <a:r>
              <a:rPr lang="pt-BR" b="1" dirty="0"/>
              <a:t>Tipos de Dados de Data e Hora:</a:t>
            </a:r>
            <a:endParaRPr lang="pt-BR" dirty="0"/>
          </a:p>
          <a:p>
            <a:pPr marL="742950" lvl="1" indent="-285750">
              <a:buFont typeface="Arial" panose="020B0604020202020204" pitchFamily="34" charset="0"/>
              <a:buChar char="•"/>
            </a:pPr>
            <a:r>
              <a:rPr lang="pt-BR" b="1" dirty="0"/>
              <a:t>DATE:</a:t>
            </a:r>
            <a:r>
              <a:rPr lang="pt-BR" dirty="0"/>
              <a:t> Armazena datas, como '2023-08-19'.</a:t>
            </a:r>
          </a:p>
          <a:p>
            <a:pPr marL="742950" lvl="1" indent="-285750">
              <a:buFont typeface="Arial" panose="020B0604020202020204" pitchFamily="34" charset="0"/>
              <a:buChar char="•"/>
            </a:pPr>
            <a:r>
              <a:rPr lang="pt-BR" b="1" dirty="0"/>
              <a:t>TIME:</a:t>
            </a:r>
            <a:r>
              <a:rPr lang="pt-BR" dirty="0"/>
              <a:t> Armazena horas, minutos e segundos, como '14:30:00'.</a:t>
            </a:r>
          </a:p>
          <a:p>
            <a:pPr marL="742950" lvl="1" indent="-285750">
              <a:buFont typeface="Arial" panose="020B0604020202020204" pitchFamily="34" charset="0"/>
              <a:buChar char="•"/>
            </a:pPr>
            <a:r>
              <a:rPr lang="pt-BR" b="1" dirty="0"/>
              <a:t>DATETIME:</a:t>
            </a:r>
            <a:r>
              <a:rPr lang="pt-BR" dirty="0"/>
              <a:t> Armazena data e hora juntas, como '2023-08-19 14:30:00’.</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Tipos de Dados Booleanos:</a:t>
            </a:r>
            <a:endParaRPr lang="pt-BR" dirty="0"/>
          </a:p>
          <a:p>
            <a:pPr marL="742950" lvl="1" indent="-285750">
              <a:buFont typeface="Arial" panose="020B0604020202020204" pitchFamily="34" charset="0"/>
              <a:buChar char="•"/>
            </a:pPr>
            <a:r>
              <a:rPr lang="pt-BR" b="1" dirty="0"/>
              <a:t>BOOLEAN ou BOOL:</a:t>
            </a:r>
            <a:r>
              <a:rPr lang="pt-BR" dirty="0"/>
              <a:t> Armazena valores verdadeiros (TRUE) ou falsos (FALSE).</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Tipos de Dados Binários:</a:t>
            </a:r>
            <a:endParaRPr lang="pt-BR" dirty="0"/>
          </a:p>
          <a:p>
            <a:pPr marL="742950" lvl="1" indent="-285750">
              <a:buFont typeface="Arial" panose="020B0604020202020204" pitchFamily="34" charset="0"/>
              <a:buChar char="•"/>
            </a:pPr>
            <a:r>
              <a:rPr lang="pt-BR" b="1" dirty="0"/>
              <a:t>BLOB (</a:t>
            </a:r>
            <a:r>
              <a:rPr lang="pt-BR" b="1" dirty="0" err="1"/>
              <a:t>Binary</a:t>
            </a:r>
            <a:r>
              <a:rPr lang="pt-BR" b="1" dirty="0"/>
              <a:t> Large </a:t>
            </a:r>
            <a:r>
              <a:rPr lang="pt-BR" b="1" dirty="0" err="1"/>
              <a:t>Object</a:t>
            </a:r>
            <a:r>
              <a:rPr lang="pt-BR" b="1" dirty="0"/>
              <a:t>):</a:t>
            </a:r>
            <a:r>
              <a:rPr lang="pt-BR" dirty="0"/>
              <a:t> Armazena dados binários, como imagens, arquivos ou conteúdo codificado.</a:t>
            </a:r>
          </a:p>
          <a:p>
            <a:pPr algn="just"/>
            <a:r>
              <a:rPr lang="pt-BR" b="0" i="0" dirty="0">
                <a:effectLst/>
                <a:latin typeface="Söhne"/>
              </a:rPr>
              <a:t>.</a:t>
            </a:r>
          </a:p>
        </p:txBody>
      </p:sp>
    </p:spTree>
    <p:extLst>
      <p:ext uri="{BB962C8B-B14F-4D97-AF65-F5344CB8AC3E}">
        <p14:creationId xmlns:p14="http://schemas.microsoft.com/office/powerpoint/2010/main" val="358159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fade">
                                      <p:cBhvr>
                                        <p:cTn id="11" dur="500"/>
                                        <p:tgtEl>
                                          <p:spTgt spid="5">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9" end="9"/>
                                            </p:txEl>
                                          </p:spTgt>
                                        </p:tgtEl>
                                        <p:attrNameLst>
                                          <p:attrName>style.visibility</p:attrName>
                                        </p:attrNameLst>
                                      </p:cBhvr>
                                      <p:to>
                                        <p:strVal val="visible"/>
                                      </p:to>
                                    </p:set>
                                    <p:animEffect transition="in" filter="fade">
                                      <p:cBhvr>
                                        <p:cTn id="2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3831818" cy="461665"/>
          </a:xfrm>
          <a:prstGeom prst="rect">
            <a:avLst/>
          </a:prstGeom>
          <a:noFill/>
        </p:spPr>
        <p:txBody>
          <a:bodyPr wrap="none" rtlCol="0">
            <a:spAutoFit/>
          </a:bodyPr>
          <a:lstStyle/>
          <a:p>
            <a:r>
              <a:rPr lang="pt-BR" sz="2400" b="1" i="1" dirty="0"/>
              <a:t>Tipos de Dados mais comuns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585323"/>
          </a:xfrm>
          <a:prstGeom prst="rect">
            <a:avLst/>
          </a:prstGeom>
          <a:noFill/>
        </p:spPr>
        <p:txBody>
          <a:bodyPr wrap="square" rtlCol="0">
            <a:spAutoFit/>
          </a:bodyPr>
          <a:lstStyle/>
          <a:p>
            <a:pPr marL="285750" indent="-285750">
              <a:buFont typeface="Wingdings" panose="05000000000000000000" pitchFamily="2" charset="2"/>
              <a:buChar char="§"/>
            </a:pPr>
            <a:r>
              <a:rPr lang="pt-BR" b="1" dirty="0"/>
              <a:t>Tipos de Dados Enumerados e de Conjunto:</a:t>
            </a:r>
            <a:endParaRPr lang="pt-BR" dirty="0"/>
          </a:p>
          <a:p>
            <a:pPr marL="742950" lvl="1" indent="-285750">
              <a:buFont typeface="Arial" panose="020B0604020202020204" pitchFamily="34" charset="0"/>
              <a:buChar char="•"/>
            </a:pPr>
            <a:r>
              <a:rPr lang="pt-BR" b="1" dirty="0"/>
              <a:t>ENUM:</a:t>
            </a:r>
            <a:r>
              <a:rPr lang="pt-BR" dirty="0"/>
              <a:t> Armazena um conjunto de valores permitidos, onde um valor é escolhido a partir de uma lista de valores pré-definidos.</a:t>
            </a:r>
          </a:p>
          <a:p>
            <a:pPr marL="742950" lvl="1" indent="-285750">
              <a:buFont typeface="Arial" panose="020B0604020202020204" pitchFamily="34" charset="0"/>
              <a:buChar char="•"/>
            </a:pPr>
            <a:r>
              <a:rPr lang="pt-BR" b="1" dirty="0"/>
              <a:t>SET:</a:t>
            </a:r>
            <a:r>
              <a:rPr lang="pt-BR" dirty="0"/>
              <a:t> Armazena um conjunto de valores permitidos, onde vários valores podem ser escolhidos a partir de uma lista de valores pré-definidos.</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Tipos de Dados Geoespaciais:</a:t>
            </a:r>
            <a:endParaRPr lang="pt-BR" dirty="0"/>
          </a:p>
          <a:p>
            <a:pPr marL="742950" lvl="1" indent="-285750">
              <a:buFont typeface="Arial" panose="020B0604020202020204" pitchFamily="34" charset="0"/>
              <a:buChar char="•"/>
            </a:pPr>
            <a:r>
              <a:rPr lang="pt-BR" dirty="0"/>
              <a:t>Alguns sistemas de banco de dados suportam tipos de dados específicos para armazenar informações geoespaciais, como pontos, linhas ou polígonos em um plano cartesiano.</a:t>
            </a:r>
          </a:p>
        </p:txBody>
      </p:sp>
    </p:spTree>
    <p:extLst>
      <p:ext uri="{BB962C8B-B14F-4D97-AF65-F5344CB8AC3E}">
        <p14:creationId xmlns:p14="http://schemas.microsoft.com/office/powerpoint/2010/main" val="32110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3831818" cy="461665"/>
          </a:xfrm>
          <a:prstGeom prst="rect">
            <a:avLst/>
          </a:prstGeom>
          <a:noFill/>
        </p:spPr>
        <p:txBody>
          <a:bodyPr wrap="none" rtlCol="0">
            <a:spAutoFit/>
          </a:bodyPr>
          <a:lstStyle/>
          <a:p>
            <a:r>
              <a:rPr lang="pt-BR" sz="2400" b="1" i="1" dirty="0"/>
              <a:t>Tipos de Dados mais comuns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031325"/>
          </a:xfrm>
          <a:prstGeom prst="rect">
            <a:avLst/>
          </a:prstGeom>
          <a:noFill/>
        </p:spPr>
        <p:txBody>
          <a:bodyPr wrap="square" rtlCol="0">
            <a:spAutoFit/>
          </a:bodyPr>
          <a:lstStyle/>
          <a:p>
            <a:pPr marL="285750" indent="-285750">
              <a:buFont typeface="Wingdings" panose="05000000000000000000" pitchFamily="2" charset="2"/>
              <a:buChar char="§"/>
            </a:pPr>
            <a:r>
              <a:rPr lang="pt-BR" b="1" dirty="0"/>
              <a:t>Tipos de Dados Personalizados:</a:t>
            </a:r>
            <a:r>
              <a:rPr lang="pt-BR" dirty="0"/>
              <a:t> </a:t>
            </a:r>
          </a:p>
          <a:p>
            <a:pPr marL="742950" lvl="1" indent="-285750">
              <a:buFont typeface="Arial" panose="020B0604020202020204" pitchFamily="34" charset="0"/>
              <a:buChar char="•"/>
            </a:pPr>
            <a:r>
              <a:rPr lang="pt-BR" dirty="0"/>
              <a:t>Em alguns sistemas de gerenciamento de bancos de dados, você pode criar tipos de dados personalizados para atender a necessidades específicas do aplicativo.</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Tipos de Dados JSON e XML:</a:t>
            </a:r>
            <a:r>
              <a:rPr lang="pt-BR" dirty="0"/>
              <a:t> </a:t>
            </a:r>
          </a:p>
          <a:p>
            <a:pPr marL="742950" lvl="1" indent="-285750">
              <a:buFont typeface="Arial" panose="020B0604020202020204" pitchFamily="34" charset="0"/>
              <a:buChar char="•"/>
            </a:pPr>
            <a:r>
              <a:rPr lang="pt-BR" dirty="0"/>
              <a:t>Alguns bancos de dados permitem o armazenamento de dados em formato JSON (</a:t>
            </a:r>
            <a:r>
              <a:rPr lang="pt-BR" b="1" dirty="0" err="1"/>
              <a:t>JavaScript</a:t>
            </a:r>
            <a:r>
              <a:rPr lang="pt-BR" b="1" dirty="0"/>
              <a:t> </a:t>
            </a:r>
            <a:r>
              <a:rPr lang="pt-BR" b="1" dirty="0" err="1"/>
              <a:t>Object</a:t>
            </a:r>
            <a:r>
              <a:rPr lang="pt-BR" b="1" dirty="0"/>
              <a:t> </a:t>
            </a:r>
            <a:r>
              <a:rPr lang="pt-BR" b="1" dirty="0" err="1"/>
              <a:t>Notation</a:t>
            </a:r>
            <a:r>
              <a:rPr lang="pt-BR" dirty="0"/>
              <a:t>) ou XML (</a:t>
            </a:r>
            <a:r>
              <a:rPr lang="pt-BR" b="1" dirty="0" err="1"/>
              <a:t>e</a:t>
            </a:r>
            <a:r>
              <a:rPr lang="pt-BR" b="1" u="sng" dirty="0" err="1"/>
              <a:t>X</a:t>
            </a:r>
            <a:r>
              <a:rPr lang="pt-BR" b="1" dirty="0" err="1"/>
              <a:t>tensible</a:t>
            </a:r>
            <a:r>
              <a:rPr lang="pt-BR" b="1" dirty="0"/>
              <a:t> </a:t>
            </a:r>
            <a:r>
              <a:rPr lang="pt-BR" b="1" u="sng" dirty="0"/>
              <a:t>M</a:t>
            </a:r>
            <a:r>
              <a:rPr lang="pt-BR" b="1" dirty="0"/>
              <a:t>arkup </a:t>
            </a:r>
            <a:r>
              <a:rPr lang="pt-BR" b="1" u="sng" dirty="0" err="1"/>
              <a:t>L</a:t>
            </a:r>
            <a:r>
              <a:rPr lang="pt-BR" b="1" dirty="0" err="1"/>
              <a:t>anguage</a:t>
            </a:r>
            <a:r>
              <a:rPr lang="pt-BR" dirty="0"/>
              <a:t>), o que é útil para armazenar dados semiestruturados.</a:t>
            </a:r>
          </a:p>
        </p:txBody>
      </p:sp>
      <p:sp>
        <p:nvSpPr>
          <p:cNvPr id="7" name="CaixaDeTexto 6">
            <a:extLst>
              <a:ext uri="{FF2B5EF4-FFF2-40B4-BE49-F238E27FC236}">
                <a16:creationId xmlns:a16="http://schemas.microsoft.com/office/drawing/2014/main" id="{3B1AF739-65F9-AE6D-FA39-4061A875066F}"/>
              </a:ext>
            </a:extLst>
          </p:cNvPr>
          <p:cNvSpPr txBox="1"/>
          <p:nvPr/>
        </p:nvSpPr>
        <p:spPr>
          <a:xfrm rot="21395502">
            <a:off x="2917490" y="3789365"/>
            <a:ext cx="6186054" cy="1754326"/>
          </a:xfrm>
          <a:custGeom>
            <a:avLst/>
            <a:gdLst>
              <a:gd name="connsiteX0" fmla="*/ 0 w 6186054"/>
              <a:gd name="connsiteY0" fmla="*/ 0 h 1754326"/>
              <a:gd name="connsiteX1" fmla="*/ 438647 w 6186054"/>
              <a:gd name="connsiteY1" fmla="*/ 0 h 1754326"/>
              <a:gd name="connsiteX2" fmla="*/ 1124737 w 6186054"/>
              <a:gd name="connsiteY2" fmla="*/ 0 h 1754326"/>
              <a:gd name="connsiteX3" fmla="*/ 1625245 w 6186054"/>
              <a:gd name="connsiteY3" fmla="*/ 0 h 1754326"/>
              <a:gd name="connsiteX4" fmla="*/ 2311335 w 6186054"/>
              <a:gd name="connsiteY4" fmla="*/ 0 h 1754326"/>
              <a:gd name="connsiteX5" fmla="*/ 2688122 w 6186054"/>
              <a:gd name="connsiteY5" fmla="*/ 0 h 1754326"/>
              <a:gd name="connsiteX6" fmla="*/ 3126769 w 6186054"/>
              <a:gd name="connsiteY6" fmla="*/ 0 h 1754326"/>
              <a:gd name="connsiteX7" fmla="*/ 3627277 w 6186054"/>
              <a:gd name="connsiteY7" fmla="*/ 0 h 1754326"/>
              <a:gd name="connsiteX8" fmla="*/ 4127785 w 6186054"/>
              <a:gd name="connsiteY8" fmla="*/ 0 h 1754326"/>
              <a:gd name="connsiteX9" fmla="*/ 4566433 w 6186054"/>
              <a:gd name="connsiteY9" fmla="*/ 0 h 1754326"/>
              <a:gd name="connsiteX10" fmla="*/ 5128801 w 6186054"/>
              <a:gd name="connsiteY10" fmla="*/ 0 h 1754326"/>
              <a:gd name="connsiteX11" fmla="*/ 5567449 w 6186054"/>
              <a:gd name="connsiteY11" fmla="*/ 0 h 1754326"/>
              <a:gd name="connsiteX12" fmla="*/ 6186054 w 6186054"/>
              <a:gd name="connsiteY12" fmla="*/ 0 h 1754326"/>
              <a:gd name="connsiteX13" fmla="*/ 6186054 w 6186054"/>
              <a:gd name="connsiteY13" fmla="*/ 584775 h 1754326"/>
              <a:gd name="connsiteX14" fmla="*/ 6186054 w 6186054"/>
              <a:gd name="connsiteY14" fmla="*/ 1204637 h 1754326"/>
              <a:gd name="connsiteX15" fmla="*/ 6186054 w 6186054"/>
              <a:gd name="connsiteY15" fmla="*/ 1754326 h 1754326"/>
              <a:gd name="connsiteX16" fmla="*/ 5623685 w 6186054"/>
              <a:gd name="connsiteY16" fmla="*/ 1754326 h 1754326"/>
              <a:gd name="connsiteX17" fmla="*/ 5061317 w 6186054"/>
              <a:gd name="connsiteY17" fmla="*/ 1754326 h 1754326"/>
              <a:gd name="connsiteX18" fmla="*/ 4437088 w 6186054"/>
              <a:gd name="connsiteY18" fmla="*/ 1754326 h 1754326"/>
              <a:gd name="connsiteX19" fmla="*/ 3750998 w 6186054"/>
              <a:gd name="connsiteY19" fmla="*/ 1754326 h 1754326"/>
              <a:gd name="connsiteX20" fmla="*/ 3374211 w 6186054"/>
              <a:gd name="connsiteY20" fmla="*/ 1754326 h 1754326"/>
              <a:gd name="connsiteX21" fmla="*/ 2688122 w 6186054"/>
              <a:gd name="connsiteY21" fmla="*/ 1754326 h 1754326"/>
              <a:gd name="connsiteX22" fmla="*/ 2187614 w 6186054"/>
              <a:gd name="connsiteY22" fmla="*/ 1754326 h 1754326"/>
              <a:gd name="connsiteX23" fmla="*/ 1810827 w 6186054"/>
              <a:gd name="connsiteY23" fmla="*/ 1754326 h 1754326"/>
              <a:gd name="connsiteX24" fmla="*/ 1372179 w 6186054"/>
              <a:gd name="connsiteY24" fmla="*/ 1754326 h 1754326"/>
              <a:gd name="connsiteX25" fmla="*/ 747950 w 6186054"/>
              <a:gd name="connsiteY25" fmla="*/ 1754326 h 1754326"/>
              <a:gd name="connsiteX26" fmla="*/ 0 w 6186054"/>
              <a:gd name="connsiteY26" fmla="*/ 1754326 h 1754326"/>
              <a:gd name="connsiteX27" fmla="*/ 0 w 6186054"/>
              <a:gd name="connsiteY27" fmla="*/ 1169551 h 1754326"/>
              <a:gd name="connsiteX28" fmla="*/ 0 w 6186054"/>
              <a:gd name="connsiteY28" fmla="*/ 584775 h 1754326"/>
              <a:gd name="connsiteX29" fmla="*/ 0 w 6186054"/>
              <a:gd name="connsiteY29"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86054" h="1754326" extrusionOk="0">
                <a:moveTo>
                  <a:pt x="0" y="0"/>
                </a:moveTo>
                <a:cubicBezTo>
                  <a:pt x="163797" y="-34949"/>
                  <a:pt x="296996" y="44344"/>
                  <a:pt x="438647" y="0"/>
                </a:cubicBezTo>
                <a:cubicBezTo>
                  <a:pt x="580298" y="-44344"/>
                  <a:pt x="816937" y="41353"/>
                  <a:pt x="1124737" y="0"/>
                </a:cubicBezTo>
                <a:cubicBezTo>
                  <a:pt x="1432537" y="-41353"/>
                  <a:pt x="1466636" y="26955"/>
                  <a:pt x="1625245" y="0"/>
                </a:cubicBezTo>
                <a:cubicBezTo>
                  <a:pt x="1783854" y="-26955"/>
                  <a:pt x="2135259" y="52040"/>
                  <a:pt x="2311335" y="0"/>
                </a:cubicBezTo>
                <a:cubicBezTo>
                  <a:pt x="2487411" y="-52040"/>
                  <a:pt x="2534978" y="7441"/>
                  <a:pt x="2688122" y="0"/>
                </a:cubicBezTo>
                <a:cubicBezTo>
                  <a:pt x="2841266" y="-7441"/>
                  <a:pt x="2946688" y="52309"/>
                  <a:pt x="3126769" y="0"/>
                </a:cubicBezTo>
                <a:cubicBezTo>
                  <a:pt x="3306850" y="-52309"/>
                  <a:pt x="3471587" y="49661"/>
                  <a:pt x="3627277" y="0"/>
                </a:cubicBezTo>
                <a:cubicBezTo>
                  <a:pt x="3782967" y="-49661"/>
                  <a:pt x="3897992" y="46639"/>
                  <a:pt x="4127785" y="0"/>
                </a:cubicBezTo>
                <a:cubicBezTo>
                  <a:pt x="4357578" y="-46639"/>
                  <a:pt x="4451360" y="7510"/>
                  <a:pt x="4566433" y="0"/>
                </a:cubicBezTo>
                <a:cubicBezTo>
                  <a:pt x="4681506" y="-7510"/>
                  <a:pt x="4941608" y="33794"/>
                  <a:pt x="5128801" y="0"/>
                </a:cubicBezTo>
                <a:cubicBezTo>
                  <a:pt x="5315994" y="-33794"/>
                  <a:pt x="5362655" y="38108"/>
                  <a:pt x="5567449" y="0"/>
                </a:cubicBezTo>
                <a:cubicBezTo>
                  <a:pt x="5772243" y="-38108"/>
                  <a:pt x="6035704" y="23385"/>
                  <a:pt x="6186054" y="0"/>
                </a:cubicBezTo>
                <a:cubicBezTo>
                  <a:pt x="6239623" y="195745"/>
                  <a:pt x="6125340" y="333097"/>
                  <a:pt x="6186054" y="584775"/>
                </a:cubicBezTo>
                <a:cubicBezTo>
                  <a:pt x="6246768" y="836453"/>
                  <a:pt x="6174393" y="926934"/>
                  <a:pt x="6186054" y="1204637"/>
                </a:cubicBezTo>
                <a:cubicBezTo>
                  <a:pt x="6197715" y="1482340"/>
                  <a:pt x="6160467" y="1542415"/>
                  <a:pt x="6186054" y="1754326"/>
                </a:cubicBezTo>
                <a:cubicBezTo>
                  <a:pt x="5994012" y="1802341"/>
                  <a:pt x="5754478" y="1726976"/>
                  <a:pt x="5623685" y="1754326"/>
                </a:cubicBezTo>
                <a:cubicBezTo>
                  <a:pt x="5492892" y="1781676"/>
                  <a:pt x="5329491" y="1720361"/>
                  <a:pt x="5061317" y="1754326"/>
                </a:cubicBezTo>
                <a:cubicBezTo>
                  <a:pt x="4793143" y="1788291"/>
                  <a:pt x="4744066" y="1679983"/>
                  <a:pt x="4437088" y="1754326"/>
                </a:cubicBezTo>
                <a:cubicBezTo>
                  <a:pt x="4130110" y="1828669"/>
                  <a:pt x="4053375" y="1694473"/>
                  <a:pt x="3750998" y="1754326"/>
                </a:cubicBezTo>
                <a:cubicBezTo>
                  <a:pt x="3448621" y="1814179"/>
                  <a:pt x="3461547" y="1740828"/>
                  <a:pt x="3374211" y="1754326"/>
                </a:cubicBezTo>
                <a:cubicBezTo>
                  <a:pt x="3286875" y="1767824"/>
                  <a:pt x="2980626" y="1686644"/>
                  <a:pt x="2688122" y="1754326"/>
                </a:cubicBezTo>
                <a:cubicBezTo>
                  <a:pt x="2395618" y="1822008"/>
                  <a:pt x="2295178" y="1723957"/>
                  <a:pt x="2187614" y="1754326"/>
                </a:cubicBezTo>
                <a:cubicBezTo>
                  <a:pt x="2080050" y="1784695"/>
                  <a:pt x="1909050" y="1748496"/>
                  <a:pt x="1810827" y="1754326"/>
                </a:cubicBezTo>
                <a:cubicBezTo>
                  <a:pt x="1712604" y="1760156"/>
                  <a:pt x="1568967" y="1747879"/>
                  <a:pt x="1372179" y="1754326"/>
                </a:cubicBezTo>
                <a:cubicBezTo>
                  <a:pt x="1175391" y="1760773"/>
                  <a:pt x="956652" y="1703357"/>
                  <a:pt x="747950" y="1754326"/>
                </a:cubicBezTo>
                <a:cubicBezTo>
                  <a:pt x="539248" y="1805295"/>
                  <a:pt x="261148" y="1714974"/>
                  <a:pt x="0" y="1754326"/>
                </a:cubicBezTo>
                <a:cubicBezTo>
                  <a:pt x="-66233" y="1563773"/>
                  <a:pt x="58877" y="1448871"/>
                  <a:pt x="0" y="1169551"/>
                </a:cubicBezTo>
                <a:cubicBezTo>
                  <a:pt x="-58877" y="890231"/>
                  <a:pt x="26448" y="816130"/>
                  <a:pt x="0" y="584775"/>
                </a:cubicBezTo>
                <a:cubicBezTo>
                  <a:pt x="-26448" y="353420"/>
                  <a:pt x="5186" y="269195"/>
                  <a:pt x="0" y="0"/>
                </a:cubicBezTo>
                <a:close/>
              </a:path>
            </a:pathLst>
          </a:custGeom>
          <a:noFill/>
          <a:ln w="38100">
            <a:solidFill>
              <a:srgbClr val="FF0000"/>
            </a:solidFill>
            <a:extLst>
              <a:ext uri="{C807C97D-BFC1-408E-A445-0C87EB9F89A2}">
                <ask:lineSketchStyleProps xmlns:ask="http://schemas.microsoft.com/office/drawing/2018/sketchyshapes" xmlns="" sd="1201155151">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a:spAutoFit/>
          </a:bodyPr>
          <a:lstStyle/>
          <a:p>
            <a:pPr algn="just"/>
            <a:r>
              <a:rPr lang="pt-BR" b="0" i="0" dirty="0">
                <a:effectLst/>
                <a:latin typeface="Söhne"/>
              </a:rPr>
              <a:t>A escolha do tipo de dado apropriado para cada campo em uma tabela é fundamental para garantir que os dados sejam armazenados de maneira eficiente e que as operações de consulta e manipulação sejam executadas corretamente. Além disso, o uso de tipos de dados adequados ajuda a manter a integridade e a consistência dos dados em um banco de dados.</a:t>
            </a:r>
            <a:endParaRPr lang="pt-BR" dirty="0"/>
          </a:p>
        </p:txBody>
      </p:sp>
    </p:spTree>
    <p:extLst>
      <p:ext uri="{BB962C8B-B14F-4D97-AF65-F5344CB8AC3E}">
        <p14:creationId xmlns:p14="http://schemas.microsoft.com/office/powerpoint/2010/main" val="190771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10342703" cy="461665"/>
          </a:xfrm>
          <a:prstGeom prst="rect">
            <a:avLst/>
          </a:prstGeom>
          <a:noFill/>
        </p:spPr>
        <p:txBody>
          <a:bodyPr wrap="none" rtlCol="0">
            <a:spAutoFit/>
          </a:bodyPr>
          <a:lstStyle/>
          <a:p>
            <a:r>
              <a:rPr lang="pt-BR" sz="2400" b="1" i="1" dirty="0"/>
              <a:t>Principais pontos a serem entendidos sobre Chaves Estrangeiras (</a:t>
            </a:r>
            <a:r>
              <a:rPr lang="pt-BR" sz="2400" b="1" i="1" dirty="0" err="1"/>
              <a:t>Foriegn</a:t>
            </a:r>
            <a:r>
              <a:rPr lang="pt-BR" sz="2400" b="1" i="1" dirty="0"/>
              <a:t> Key)</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06841" y="1411106"/>
            <a:ext cx="11421415" cy="2308324"/>
          </a:xfrm>
          <a:prstGeom prst="rect">
            <a:avLst/>
          </a:prstGeom>
          <a:noFill/>
        </p:spPr>
        <p:txBody>
          <a:bodyPr wrap="square" rtlCol="0">
            <a:spAutoFit/>
          </a:bodyPr>
          <a:lstStyle/>
          <a:p>
            <a:pPr marL="285750" indent="-285750">
              <a:buFont typeface="Wingdings" panose="05000000000000000000" pitchFamily="2" charset="2"/>
              <a:buChar char="§"/>
            </a:pPr>
            <a:r>
              <a:rPr lang="pt-BR" b="1" dirty="0"/>
              <a:t>Operações em Cascata:</a:t>
            </a:r>
            <a:r>
              <a:rPr lang="pt-BR" dirty="0"/>
              <a:t> </a:t>
            </a:r>
          </a:p>
          <a:p>
            <a:pPr marL="742950" lvl="1" indent="-285750">
              <a:buFont typeface="Arial" panose="020B0604020202020204" pitchFamily="34" charset="0"/>
              <a:buChar char="•"/>
            </a:pPr>
            <a:r>
              <a:rPr lang="pt-BR" dirty="0"/>
              <a:t>Em muitos sistemas de gerenciamento de bancos de dados (DBMS), você pode definir ações em cascata para chaves estrangeiras. Isso significa que, quando uma ação é realizada na tabela principal (por exemplo, exclusão de um registro), as ações relacionadas nas tabelas que possuem chaves estrangeiras podem ser executadas automaticamente, como excluir registros relacionados ou atualizar valores relacionados.</a:t>
            </a:r>
          </a:p>
          <a:p>
            <a:pPr marL="285750" indent="-285750">
              <a:buFont typeface="Wingdings" panose="05000000000000000000" pitchFamily="2" charset="2"/>
              <a:buChar char="§"/>
            </a:pPr>
            <a:r>
              <a:rPr lang="pt-BR" b="1" dirty="0"/>
              <a:t>Sintaxe:</a:t>
            </a:r>
            <a:r>
              <a:rPr lang="pt-BR" dirty="0"/>
              <a:t> </a:t>
            </a:r>
          </a:p>
          <a:p>
            <a:pPr marL="742950" lvl="1" indent="-285750">
              <a:buFont typeface="Arial" panose="020B0604020202020204" pitchFamily="34" charset="0"/>
              <a:buChar char="•"/>
            </a:pPr>
            <a:r>
              <a:rPr lang="pt-BR" dirty="0"/>
              <a:t>Em SQL (</a:t>
            </a:r>
            <a:r>
              <a:rPr lang="pt-BR" dirty="0" err="1"/>
              <a:t>Structured</a:t>
            </a:r>
            <a:r>
              <a:rPr lang="pt-BR" dirty="0"/>
              <a:t> Query </a:t>
            </a:r>
            <a:r>
              <a:rPr lang="pt-BR" dirty="0" err="1"/>
              <a:t>Language</a:t>
            </a:r>
            <a:r>
              <a:rPr lang="pt-BR" dirty="0"/>
              <a:t>), a chave estrangeira é definida usando a cláusula "FOREIGN KEY" na criação da tabela. Por exemplo:</a:t>
            </a:r>
          </a:p>
        </p:txBody>
      </p:sp>
      <p:pic>
        <p:nvPicPr>
          <p:cNvPr id="7" name="Imagem 6">
            <a:extLst>
              <a:ext uri="{FF2B5EF4-FFF2-40B4-BE49-F238E27FC236}">
                <a16:creationId xmlns:a16="http://schemas.microsoft.com/office/drawing/2014/main" id="{828DF760-E169-CC1B-FE73-26DF70619810}"/>
              </a:ext>
            </a:extLst>
          </p:cNvPr>
          <p:cNvPicPr>
            <a:picLocks noChangeAspect="1"/>
          </p:cNvPicPr>
          <p:nvPr/>
        </p:nvPicPr>
        <p:blipFill>
          <a:blip r:embed="rId3"/>
          <a:stretch>
            <a:fillRect/>
          </a:stretch>
        </p:blipFill>
        <p:spPr>
          <a:xfrm>
            <a:off x="4432624" y="3489807"/>
            <a:ext cx="6091375" cy="188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CaixaDeTexto 12">
            <a:extLst>
              <a:ext uri="{FF2B5EF4-FFF2-40B4-BE49-F238E27FC236}">
                <a16:creationId xmlns:a16="http://schemas.microsoft.com/office/drawing/2014/main" id="{DF077C0E-C163-808E-8087-2D3D134A9666}"/>
              </a:ext>
            </a:extLst>
          </p:cNvPr>
          <p:cNvSpPr txBox="1"/>
          <p:nvPr/>
        </p:nvSpPr>
        <p:spPr>
          <a:xfrm rot="21337085">
            <a:off x="181296" y="3917355"/>
            <a:ext cx="3217717" cy="1477328"/>
          </a:xfrm>
          <a:custGeom>
            <a:avLst/>
            <a:gdLst>
              <a:gd name="connsiteX0" fmla="*/ 0 w 3217717"/>
              <a:gd name="connsiteY0" fmla="*/ 0 h 1477328"/>
              <a:gd name="connsiteX1" fmla="*/ 439755 w 3217717"/>
              <a:gd name="connsiteY1" fmla="*/ 0 h 1477328"/>
              <a:gd name="connsiteX2" fmla="*/ 976041 w 3217717"/>
              <a:gd name="connsiteY2" fmla="*/ 0 h 1477328"/>
              <a:gd name="connsiteX3" fmla="*/ 1576681 w 3217717"/>
              <a:gd name="connsiteY3" fmla="*/ 0 h 1477328"/>
              <a:gd name="connsiteX4" fmla="*/ 2016436 w 3217717"/>
              <a:gd name="connsiteY4" fmla="*/ 0 h 1477328"/>
              <a:gd name="connsiteX5" fmla="*/ 2488368 w 3217717"/>
              <a:gd name="connsiteY5" fmla="*/ 0 h 1477328"/>
              <a:gd name="connsiteX6" fmla="*/ 3217717 w 3217717"/>
              <a:gd name="connsiteY6" fmla="*/ 0 h 1477328"/>
              <a:gd name="connsiteX7" fmla="*/ 3217717 w 3217717"/>
              <a:gd name="connsiteY7" fmla="*/ 492443 h 1477328"/>
              <a:gd name="connsiteX8" fmla="*/ 3217717 w 3217717"/>
              <a:gd name="connsiteY8" fmla="*/ 940565 h 1477328"/>
              <a:gd name="connsiteX9" fmla="*/ 3217717 w 3217717"/>
              <a:gd name="connsiteY9" fmla="*/ 1477328 h 1477328"/>
              <a:gd name="connsiteX10" fmla="*/ 2745785 w 3217717"/>
              <a:gd name="connsiteY10" fmla="*/ 1477328 h 1477328"/>
              <a:gd name="connsiteX11" fmla="*/ 2273853 w 3217717"/>
              <a:gd name="connsiteY11" fmla="*/ 1477328 h 1477328"/>
              <a:gd name="connsiteX12" fmla="*/ 1769744 w 3217717"/>
              <a:gd name="connsiteY12" fmla="*/ 1477328 h 1477328"/>
              <a:gd name="connsiteX13" fmla="*/ 1201281 w 3217717"/>
              <a:gd name="connsiteY13" fmla="*/ 1477328 h 1477328"/>
              <a:gd name="connsiteX14" fmla="*/ 729349 w 3217717"/>
              <a:gd name="connsiteY14" fmla="*/ 1477328 h 1477328"/>
              <a:gd name="connsiteX15" fmla="*/ 0 w 3217717"/>
              <a:gd name="connsiteY15" fmla="*/ 1477328 h 1477328"/>
              <a:gd name="connsiteX16" fmla="*/ 0 w 3217717"/>
              <a:gd name="connsiteY16" fmla="*/ 1029205 h 1477328"/>
              <a:gd name="connsiteX17" fmla="*/ 0 w 3217717"/>
              <a:gd name="connsiteY17" fmla="*/ 536763 h 1477328"/>
              <a:gd name="connsiteX18" fmla="*/ 0 w 3217717"/>
              <a:gd name="connsiteY1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17717" h="1477328" extrusionOk="0">
                <a:moveTo>
                  <a:pt x="0" y="0"/>
                </a:moveTo>
                <a:cubicBezTo>
                  <a:pt x="90371" y="-17044"/>
                  <a:pt x="312776" y="36168"/>
                  <a:pt x="439755" y="0"/>
                </a:cubicBezTo>
                <a:cubicBezTo>
                  <a:pt x="566735" y="-36168"/>
                  <a:pt x="767004" y="52270"/>
                  <a:pt x="976041" y="0"/>
                </a:cubicBezTo>
                <a:cubicBezTo>
                  <a:pt x="1185078" y="-52270"/>
                  <a:pt x="1438823" y="51702"/>
                  <a:pt x="1576681" y="0"/>
                </a:cubicBezTo>
                <a:cubicBezTo>
                  <a:pt x="1714539" y="-51702"/>
                  <a:pt x="1809167" y="39433"/>
                  <a:pt x="2016436" y="0"/>
                </a:cubicBezTo>
                <a:cubicBezTo>
                  <a:pt x="2223706" y="-39433"/>
                  <a:pt x="2312734" y="31461"/>
                  <a:pt x="2488368" y="0"/>
                </a:cubicBezTo>
                <a:cubicBezTo>
                  <a:pt x="2664002" y="-31461"/>
                  <a:pt x="2984683" y="28628"/>
                  <a:pt x="3217717" y="0"/>
                </a:cubicBezTo>
                <a:cubicBezTo>
                  <a:pt x="3269382" y="170997"/>
                  <a:pt x="3164846" y="246714"/>
                  <a:pt x="3217717" y="492443"/>
                </a:cubicBezTo>
                <a:cubicBezTo>
                  <a:pt x="3270588" y="738172"/>
                  <a:pt x="3202767" y="820000"/>
                  <a:pt x="3217717" y="940565"/>
                </a:cubicBezTo>
                <a:cubicBezTo>
                  <a:pt x="3232667" y="1061130"/>
                  <a:pt x="3188699" y="1334120"/>
                  <a:pt x="3217717" y="1477328"/>
                </a:cubicBezTo>
                <a:cubicBezTo>
                  <a:pt x="3042369" y="1518978"/>
                  <a:pt x="2980276" y="1462024"/>
                  <a:pt x="2745785" y="1477328"/>
                </a:cubicBezTo>
                <a:cubicBezTo>
                  <a:pt x="2511294" y="1492632"/>
                  <a:pt x="2399574" y="1474383"/>
                  <a:pt x="2273853" y="1477328"/>
                </a:cubicBezTo>
                <a:cubicBezTo>
                  <a:pt x="2148132" y="1480273"/>
                  <a:pt x="1949971" y="1419039"/>
                  <a:pt x="1769744" y="1477328"/>
                </a:cubicBezTo>
                <a:cubicBezTo>
                  <a:pt x="1589517" y="1535617"/>
                  <a:pt x="1335587" y="1450897"/>
                  <a:pt x="1201281" y="1477328"/>
                </a:cubicBezTo>
                <a:cubicBezTo>
                  <a:pt x="1066975" y="1503759"/>
                  <a:pt x="824222" y="1438639"/>
                  <a:pt x="729349" y="1477328"/>
                </a:cubicBezTo>
                <a:cubicBezTo>
                  <a:pt x="634476" y="1516017"/>
                  <a:pt x="243347" y="1452775"/>
                  <a:pt x="0" y="1477328"/>
                </a:cubicBezTo>
                <a:cubicBezTo>
                  <a:pt x="-31280" y="1264481"/>
                  <a:pt x="43183" y="1245883"/>
                  <a:pt x="0" y="1029205"/>
                </a:cubicBezTo>
                <a:cubicBezTo>
                  <a:pt x="-43183" y="812527"/>
                  <a:pt x="44742" y="729803"/>
                  <a:pt x="0" y="536763"/>
                </a:cubicBezTo>
                <a:cubicBezTo>
                  <a:pt x="-44742" y="343723"/>
                  <a:pt x="22923" y="119943"/>
                  <a:pt x="0" y="0"/>
                </a:cubicBezTo>
                <a:close/>
              </a:path>
            </a:pathLst>
          </a:custGeom>
          <a:noFill/>
          <a:ln w="38100">
            <a:solidFill>
              <a:srgbClr val="FF0000"/>
            </a:solidFill>
            <a:extLst>
              <a:ext uri="{C807C97D-BFC1-408E-A445-0C87EB9F89A2}">
                <ask:lineSketchStyleProps xmlns:ask="http://schemas.microsoft.com/office/drawing/2018/sketchyshapes" xmlns="" sd="2143626328">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a:spAutoFit/>
          </a:bodyPr>
          <a:lstStyle/>
          <a:p>
            <a:pPr algn="just"/>
            <a:r>
              <a:rPr lang="pt-BR" b="0" i="0" dirty="0">
                <a:effectLst/>
                <a:latin typeface="Söhne"/>
              </a:rPr>
              <a:t>Neste exemplo, a tabela "Pedidos" contém uma chave estrangeira "</a:t>
            </a:r>
            <a:r>
              <a:rPr lang="pt-BR" b="0" i="0" dirty="0" err="1">
                <a:effectLst/>
                <a:latin typeface="Söhne"/>
              </a:rPr>
              <a:t>ClienteID</a:t>
            </a:r>
            <a:r>
              <a:rPr lang="pt-BR" b="0" i="0" dirty="0">
                <a:effectLst/>
                <a:latin typeface="Söhne"/>
              </a:rPr>
              <a:t>" que faz referência à chave primária "</a:t>
            </a:r>
            <a:r>
              <a:rPr lang="pt-BR" b="0" i="0" dirty="0" err="1">
                <a:effectLst/>
                <a:latin typeface="Söhne"/>
              </a:rPr>
              <a:t>ClienteID</a:t>
            </a:r>
            <a:r>
              <a:rPr lang="pt-BR" b="0" i="0" dirty="0">
                <a:effectLst/>
                <a:latin typeface="Söhne"/>
              </a:rPr>
              <a:t>" na tabela "Clientes".</a:t>
            </a:r>
            <a:endParaRPr lang="pt-BR" dirty="0"/>
          </a:p>
        </p:txBody>
      </p:sp>
      <p:cxnSp>
        <p:nvCxnSpPr>
          <p:cNvPr id="15" name="Conector: Curvo 14">
            <a:extLst>
              <a:ext uri="{FF2B5EF4-FFF2-40B4-BE49-F238E27FC236}">
                <a16:creationId xmlns:a16="http://schemas.microsoft.com/office/drawing/2014/main" id="{F4786CFA-2508-6F14-D060-EA234CA3D4CA}"/>
              </a:ext>
            </a:extLst>
          </p:cNvPr>
          <p:cNvCxnSpPr>
            <a:endCxn id="7" idx="1"/>
          </p:cNvCxnSpPr>
          <p:nvPr/>
        </p:nvCxnSpPr>
        <p:spPr>
          <a:xfrm flipV="1">
            <a:off x="3450748" y="4432520"/>
            <a:ext cx="981876" cy="223499"/>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fade">
                                      <p:cBhvr>
                                        <p:cTn id="11" dur="500"/>
                                        <p:tgtEl>
                                          <p:spTgt spid="5">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315284" cy="461665"/>
          </a:xfrm>
          <a:prstGeom prst="rect">
            <a:avLst/>
          </a:prstGeom>
          <a:noFill/>
        </p:spPr>
        <p:txBody>
          <a:bodyPr wrap="none" rtlCol="0">
            <a:spAutoFit/>
          </a:bodyPr>
          <a:lstStyle/>
          <a:p>
            <a:r>
              <a:rPr lang="pt-BR" sz="2400" b="1" i="1" dirty="0"/>
              <a:t>Relacionamento entre Entidades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477328"/>
          </a:xfrm>
          <a:prstGeom prst="rect">
            <a:avLst/>
          </a:prstGeom>
          <a:noFill/>
        </p:spPr>
        <p:txBody>
          <a:bodyPr wrap="square" rtlCol="0">
            <a:spAutoFit/>
          </a:bodyPr>
          <a:lstStyle/>
          <a:p>
            <a:pPr algn="just"/>
            <a:r>
              <a:rPr lang="pt-BR" dirty="0"/>
              <a:t>Um </a:t>
            </a:r>
            <a:r>
              <a:rPr lang="pt-BR" b="1" dirty="0"/>
              <a:t>relacionamento de entidades </a:t>
            </a:r>
            <a:r>
              <a:rPr lang="pt-BR" dirty="0"/>
              <a:t>em um </a:t>
            </a:r>
            <a:r>
              <a:rPr lang="pt-BR" b="1" dirty="0"/>
              <a:t>banco de dados </a:t>
            </a:r>
            <a:r>
              <a:rPr lang="pt-BR" dirty="0"/>
              <a:t>é a </a:t>
            </a:r>
            <a:r>
              <a:rPr lang="pt-BR" b="1" dirty="0"/>
              <a:t>associação ou ligação </a:t>
            </a:r>
            <a:r>
              <a:rPr lang="pt-BR" dirty="0"/>
              <a:t>entre </a:t>
            </a:r>
            <a:r>
              <a:rPr lang="pt-BR" b="1" dirty="0"/>
              <a:t>duas ou mais entidades </a:t>
            </a:r>
            <a:r>
              <a:rPr lang="pt-BR" dirty="0"/>
              <a:t>(tabelas) que descreve como os dados nessas entidades estão </a:t>
            </a:r>
            <a:r>
              <a:rPr lang="pt-BR" b="1" dirty="0"/>
              <a:t>conectados ou inter-relacionados</a:t>
            </a:r>
            <a:r>
              <a:rPr lang="pt-BR" dirty="0"/>
              <a:t>. </a:t>
            </a:r>
          </a:p>
          <a:p>
            <a:pPr algn="just"/>
            <a:endParaRPr lang="pt-BR" dirty="0"/>
          </a:p>
          <a:p>
            <a:pPr algn="just"/>
            <a:r>
              <a:rPr lang="pt-BR" dirty="0"/>
              <a:t>Esses </a:t>
            </a:r>
            <a:r>
              <a:rPr lang="pt-BR" b="1" dirty="0"/>
              <a:t>relacionamentos</a:t>
            </a:r>
            <a:r>
              <a:rPr lang="pt-BR" dirty="0"/>
              <a:t> permitem que informações sejam </a:t>
            </a:r>
            <a:r>
              <a:rPr lang="pt-BR" b="1" dirty="0"/>
              <a:t>recuperadas e consultas </a:t>
            </a:r>
            <a:r>
              <a:rPr lang="pt-BR" dirty="0"/>
              <a:t>sejam realizadas em </a:t>
            </a:r>
            <a:r>
              <a:rPr lang="pt-BR" b="1" dirty="0"/>
              <a:t>múltiplas entidades</a:t>
            </a:r>
            <a:r>
              <a:rPr lang="pt-BR" dirty="0"/>
              <a:t> para obter informações mais completas e úteis.</a:t>
            </a:r>
            <a:endParaRPr lang="pt-BR" b="1" dirty="0"/>
          </a:p>
        </p:txBody>
      </p:sp>
    </p:spTree>
    <p:extLst>
      <p:ext uri="{BB962C8B-B14F-4D97-AF65-F5344CB8AC3E}">
        <p14:creationId xmlns:p14="http://schemas.microsoft.com/office/powerpoint/2010/main" val="12396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080528" cy="461665"/>
          </a:xfrm>
          <a:prstGeom prst="rect">
            <a:avLst/>
          </a:prstGeom>
          <a:noFill/>
        </p:spPr>
        <p:txBody>
          <a:bodyPr wrap="none" rtlCol="0">
            <a:spAutoFit/>
          </a:bodyPr>
          <a:lstStyle/>
          <a:p>
            <a:r>
              <a:rPr lang="pt-BR" sz="2400" b="1" i="1" dirty="0"/>
              <a:t>Pontos Chaves de um Relacionamento entre Entidades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139321"/>
          </a:xfrm>
          <a:prstGeom prst="rect">
            <a:avLst/>
          </a:prstGeom>
          <a:noFill/>
        </p:spPr>
        <p:txBody>
          <a:bodyPr wrap="square" rtlCol="0">
            <a:spAutoFit/>
          </a:bodyPr>
          <a:lstStyle/>
          <a:p>
            <a:pPr marL="285750" indent="-285750">
              <a:buFont typeface="Wingdings" panose="05000000000000000000" pitchFamily="2" charset="2"/>
              <a:buChar char="§"/>
            </a:pPr>
            <a:r>
              <a:rPr lang="pt-BR" b="1" dirty="0"/>
              <a:t>Conexão de Tabelas:</a:t>
            </a:r>
            <a:r>
              <a:rPr lang="pt-BR" dirty="0"/>
              <a:t> </a:t>
            </a:r>
          </a:p>
          <a:p>
            <a:pPr marL="742950" lvl="1" indent="-285750">
              <a:buFont typeface="Arial" panose="020B0604020202020204" pitchFamily="34" charset="0"/>
              <a:buChar char="•"/>
            </a:pPr>
            <a:r>
              <a:rPr lang="pt-BR" dirty="0"/>
              <a:t>Os relacionamentos de entidades são usados para conectar tabelas diferentes em um banco de dados. </a:t>
            </a:r>
          </a:p>
          <a:p>
            <a:pPr marL="742950" lvl="1" indent="-285750">
              <a:buFont typeface="Arial" panose="020B0604020202020204" pitchFamily="34" charset="0"/>
              <a:buChar char="•"/>
            </a:pPr>
            <a:r>
              <a:rPr lang="pt-BR" dirty="0"/>
              <a:t>Cada tabela representa uma entidade específica (por exemplo, clientes, pedidos, produtos) e os relacionamentos definem como essas entidades estão relacionadas umas com as outras.</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Chaves:</a:t>
            </a:r>
            <a:r>
              <a:rPr lang="pt-BR" dirty="0"/>
              <a:t> </a:t>
            </a:r>
          </a:p>
          <a:p>
            <a:pPr marL="742950" lvl="1" indent="-285750">
              <a:buFont typeface="Arial" panose="020B0604020202020204" pitchFamily="34" charset="0"/>
              <a:buChar char="•"/>
            </a:pPr>
            <a:r>
              <a:rPr lang="pt-BR" dirty="0"/>
              <a:t>Os relacionamentos geralmente são estabelecidos usando chaves. </a:t>
            </a:r>
          </a:p>
          <a:p>
            <a:pPr marL="1200150" lvl="2" indent="-285750">
              <a:buFont typeface="Arial" panose="020B0604020202020204" pitchFamily="34" charset="0"/>
              <a:buChar char="•"/>
            </a:pPr>
            <a:r>
              <a:rPr lang="pt-BR" dirty="0"/>
              <a:t>Uma chave primária em uma tabela é frequentemente referenciada por uma chave estrangeira em outra tabela. </a:t>
            </a:r>
          </a:p>
          <a:p>
            <a:pPr marL="1200150" lvl="2" indent="-285750">
              <a:buFont typeface="Arial" panose="020B0604020202020204" pitchFamily="34" charset="0"/>
              <a:buChar char="•"/>
            </a:pPr>
            <a:r>
              <a:rPr lang="pt-BR" dirty="0"/>
              <a:t>A chave estrangeira em uma tabela filha aponta para a chave primária na tabela pai, criando assim uma relação entre as duas tabelas.</a:t>
            </a:r>
          </a:p>
        </p:txBody>
      </p:sp>
    </p:spTree>
    <p:extLst>
      <p:ext uri="{BB962C8B-B14F-4D97-AF65-F5344CB8AC3E}">
        <p14:creationId xmlns:p14="http://schemas.microsoft.com/office/powerpoint/2010/main" val="92376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500"/>
                                        <p:tgtEl>
                                          <p:spTgt spid="5">
                                            <p:txEl>
                                              <p:pRg st="5" end="5"/>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1312026" cy="461665"/>
          </a:xfrm>
          <a:prstGeom prst="rect">
            <a:avLst/>
          </a:prstGeom>
          <a:noFill/>
        </p:spPr>
        <p:txBody>
          <a:bodyPr wrap="none" rtlCol="0">
            <a:spAutoFit/>
          </a:bodyPr>
          <a:lstStyle/>
          <a:p>
            <a:r>
              <a:rPr lang="pt-BR" sz="2400" b="1" i="1" dirty="0"/>
              <a:t>Entidade</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031325"/>
          </a:xfrm>
          <a:prstGeom prst="rect">
            <a:avLst/>
          </a:prstGeom>
          <a:noFill/>
        </p:spPr>
        <p:txBody>
          <a:bodyPr wrap="square" rtlCol="0">
            <a:spAutoFit/>
          </a:bodyPr>
          <a:lstStyle/>
          <a:p>
            <a:pPr algn="just"/>
            <a:r>
              <a:rPr lang="pt-BR" dirty="0"/>
              <a:t>Em um banco de dados, uma </a:t>
            </a:r>
            <a:r>
              <a:rPr lang="pt-BR" b="1" dirty="0"/>
              <a:t>entidade</a:t>
            </a:r>
            <a:r>
              <a:rPr lang="pt-BR" dirty="0"/>
              <a:t> é uma </a:t>
            </a:r>
            <a:r>
              <a:rPr lang="pt-BR" b="1" dirty="0"/>
              <a:t>representação abstrata </a:t>
            </a:r>
            <a:r>
              <a:rPr lang="pt-BR" dirty="0"/>
              <a:t>e </a:t>
            </a:r>
            <a:r>
              <a:rPr lang="pt-BR" b="1" dirty="0"/>
              <a:t>lógica</a:t>
            </a:r>
            <a:r>
              <a:rPr lang="pt-BR" dirty="0"/>
              <a:t> de </a:t>
            </a:r>
            <a:r>
              <a:rPr lang="pt-BR" b="1" dirty="0"/>
              <a:t>um objeto </a:t>
            </a:r>
            <a:r>
              <a:rPr lang="pt-BR" dirty="0"/>
              <a:t>do </a:t>
            </a:r>
            <a:r>
              <a:rPr lang="pt-BR" b="1" dirty="0"/>
              <a:t>mundo real </a:t>
            </a:r>
            <a:r>
              <a:rPr lang="pt-BR" dirty="0"/>
              <a:t>que possui </a:t>
            </a:r>
            <a:r>
              <a:rPr lang="pt-BR" i="1" dirty="0"/>
              <a:t>atributos ou características </a:t>
            </a:r>
            <a:r>
              <a:rPr lang="pt-BR" dirty="0"/>
              <a:t>que podem ser </a:t>
            </a:r>
            <a:r>
              <a:rPr lang="pt-BR" b="1" dirty="0"/>
              <a:t>armazenados </a:t>
            </a:r>
            <a:r>
              <a:rPr lang="pt-BR" dirty="0"/>
              <a:t>no </a:t>
            </a:r>
            <a:r>
              <a:rPr lang="pt-BR" b="1" dirty="0"/>
              <a:t>banco de dados</a:t>
            </a:r>
            <a:r>
              <a:rPr lang="pt-BR" dirty="0"/>
              <a:t>. </a:t>
            </a:r>
          </a:p>
          <a:p>
            <a:pPr algn="just"/>
            <a:endParaRPr lang="pt-BR" dirty="0"/>
          </a:p>
          <a:p>
            <a:pPr algn="just"/>
            <a:r>
              <a:rPr lang="pt-BR" dirty="0"/>
              <a:t>As </a:t>
            </a:r>
            <a:r>
              <a:rPr lang="pt-BR" b="1" dirty="0"/>
              <a:t>entidades</a:t>
            </a:r>
            <a:r>
              <a:rPr lang="pt-BR" dirty="0"/>
              <a:t> são </a:t>
            </a:r>
            <a:r>
              <a:rPr lang="pt-BR" b="1" dirty="0"/>
              <a:t>usadas</a:t>
            </a:r>
            <a:r>
              <a:rPr lang="pt-BR" dirty="0"/>
              <a:t> para </a:t>
            </a:r>
            <a:r>
              <a:rPr lang="pt-BR" b="1" dirty="0"/>
              <a:t>modelar e organizar </a:t>
            </a:r>
            <a:r>
              <a:rPr lang="pt-BR" dirty="0"/>
              <a:t>os dados de acordo com um </a:t>
            </a:r>
            <a:r>
              <a:rPr lang="pt-BR" b="1" dirty="0"/>
              <a:t>esquema</a:t>
            </a:r>
            <a:r>
              <a:rPr lang="pt-BR" dirty="0"/>
              <a:t> de </a:t>
            </a:r>
            <a:r>
              <a:rPr lang="pt-BR" b="1" dirty="0"/>
              <a:t>banco de dados </a:t>
            </a:r>
            <a:r>
              <a:rPr lang="pt-BR" dirty="0"/>
              <a:t>específico.</a:t>
            </a:r>
          </a:p>
          <a:p>
            <a:pPr algn="just"/>
            <a:endParaRPr lang="pt-BR" dirty="0"/>
          </a:p>
          <a:p>
            <a:pPr algn="just"/>
            <a:r>
              <a:rPr lang="pt-BR" dirty="0"/>
              <a:t>Elas são um conceito fundamental no </a:t>
            </a:r>
            <a:r>
              <a:rPr lang="pt-BR" b="1" dirty="0"/>
              <a:t>modelo de dados relacional </a:t>
            </a:r>
            <a:r>
              <a:rPr lang="pt-BR" dirty="0"/>
              <a:t>e são frequentemente representadas como </a:t>
            </a:r>
            <a:r>
              <a:rPr lang="pt-BR" b="1" dirty="0"/>
              <a:t>tabelas em bancos de dados relacionais</a:t>
            </a:r>
            <a:r>
              <a:rPr lang="pt-BR" dirty="0"/>
              <a:t>.</a:t>
            </a:r>
          </a:p>
        </p:txBody>
      </p:sp>
      <p:sp>
        <p:nvSpPr>
          <p:cNvPr id="7" name="CaixaDeTexto 6">
            <a:extLst>
              <a:ext uri="{FF2B5EF4-FFF2-40B4-BE49-F238E27FC236}">
                <a16:creationId xmlns:a16="http://schemas.microsoft.com/office/drawing/2014/main" id="{CF476035-1706-088D-AB99-66CBDE064CF3}"/>
              </a:ext>
            </a:extLst>
          </p:cNvPr>
          <p:cNvSpPr txBox="1"/>
          <p:nvPr/>
        </p:nvSpPr>
        <p:spPr>
          <a:xfrm rot="21230914">
            <a:off x="3955982" y="3710097"/>
            <a:ext cx="6186054" cy="1477328"/>
          </a:xfrm>
          <a:custGeom>
            <a:avLst/>
            <a:gdLst>
              <a:gd name="connsiteX0" fmla="*/ 0 w 6186054"/>
              <a:gd name="connsiteY0" fmla="*/ 0 h 1477328"/>
              <a:gd name="connsiteX1" fmla="*/ 624229 w 6186054"/>
              <a:gd name="connsiteY1" fmla="*/ 0 h 1477328"/>
              <a:gd name="connsiteX2" fmla="*/ 1062877 w 6186054"/>
              <a:gd name="connsiteY2" fmla="*/ 0 h 1477328"/>
              <a:gd name="connsiteX3" fmla="*/ 1501524 w 6186054"/>
              <a:gd name="connsiteY3" fmla="*/ 0 h 1477328"/>
              <a:gd name="connsiteX4" fmla="*/ 2063893 w 6186054"/>
              <a:gd name="connsiteY4" fmla="*/ 0 h 1477328"/>
              <a:gd name="connsiteX5" fmla="*/ 2502540 w 6186054"/>
              <a:gd name="connsiteY5" fmla="*/ 0 h 1477328"/>
              <a:gd name="connsiteX6" fmla="*/ 3188630 w 6186054"/>
              <a:gd name="connsiteY6" fmla="*/ 0 h 1477328"/>
              <a:gd name="connsiteX7" fmla="*/ 3627277 w 6186054"/>
              <a:gd name="connsiteY7" fmla="*/ 0 h 1477328"/>
              <a:gd name="connsiteX8" fmla="*/ 4313367 w 6186054"/>
              <a:gd name="connsiteY8" fmla="*/ 0 h 1477328"/>
              <a:gd name="connsiteX9" fmla="*/ 4999456 w 6186054"/>
              <a:gd name="connsiteY9" fmla="*/ 0 h 1477328"/>
              <a:gd name="connsiteX10" fmla="*/ 5376243 w 6186054"/>
              <a:gd name="connsiteY10" fmla="*/ 0 h 1477328"/>
              <a:gd name="connsiteX11" fmla="*/ 6186054 w 6186054"/>
              <a:gd name="connsiteY11" fmla="*/ 0 h 1477328"/>
              <a:gd name="connsiteX12" fmla="*/ 6186054 w 6186054"/>
              <a:gd name="connsiteY12" fmla="*/ 462896 h 1477328"/>
              <a:gd name="connsiteX13" fmla="*/ 6186054 w 6186054"/>
              <a:gd name="connsiteY13" fmla="*/ 925792 h 1477328"/>
              <a:gd name="connsiteX14" fmla="*/ 6186054 w 6186054"/>
              <a:gd name="connsiteY14" fmla="*/ 1477328 h 1477328"/>
              <a:gd name="connsiteX15" fmla="*/ 5809267 w 6186054"/>
              <a:gd name="connsiteY15" fmla="*/ 1477328 h 1477328"/>
              <a:gd name="connsiteX16" fmla="*/ 5432480 w 6186054"/>
              <a:gd name="connsiteY16" fmla="*/ 1477328 h 1477328"/>
              <a:gd name="connsiteX17" fmla="*/ 4808251 w 6186054"/>
              <a:gd name="connsiteY17" fmla="*/ 1477328 h 1477328"/>
              <a:gd name="connsiteX18" fmla="*/ 4122161 w 6186054"/>
              <a:gd name="connsiteY18" fmla="*/ 1477328 h 1477328"/>
              <a:gd name="connsiteX19" fmla="*/ 3559793 w 6186054"/>
              <a:gd name="connsiteY19" fmla="*/ 1477328 h 1477328"/>
              <a:gd name="connsiteX20" fmla="*/ 3121145 w 6186054"/>
              <a:gd name="connsiteY20" fmla="*/ 1477328 h 1477328"/>
              <a:gd name="connsiteX21" fmla="*/ 2496916 w 6186054"/>
              <a:gd name="connsiteY21" fmla="*/ 1477328 h 1477328"/>
              <a:gd name="connsiteX22" fmla="*/ 2120129 w 6186054"/>
              <a:gd name="connsiteY22" fmla="*/ 1477328 h 1477328"/>
              <a:gd name="connsiteX23" fmla="*/ 1495900 w 6186054"/>
              <a:gd name="connsiteY23" fmla="*/ 1477328 h 1477328"/>
              <a:gd name="connsiteX24" fmla="*/ 871671 w 6186054"/>
              <a:gd name="connsiteY24" fmla="*/ 1477328 h 1477328"/>
              <a:gd name="connsiteX25" fmla="*/ 0 w 6186054"/>
              <a:gd name="connsiteY25" fmla="*/ 1477328 h 1477328"/>
              <a:gd name="connsiteX26" fmla="*/ 0 w 6186054"/>
              <a:gd name="connsiteY26" fmla="*/ 1014432 h 1477328"/>
              <a:gd name="connsiteX27" fmla="*/ 0 w 6186054"/>
              <a:gd name="connsiteY27" fmla="*/ 507216 h 1477328"/>
              <a:gd name="connsiteX28" fmla="*/ 0 w 6186054"/>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6054" h="1477328" extrusionOk="0">
                <a:moveTo>
                  <a:pt x="0" y="0"/>
                </a:moveTo>
                <a:cubicBezTo>
                  <a:pt x="178531" y="-47964"/>
                  <a:pt x="404351" y="16974"/>
                  <a:pt x="624229" y="0"/>
                </a:cubicBezTo>
                <a:cubicBezTo>
                  <a:pt x="844107" y="-16974"/>
                  <a:pt x="904298" y="14808"/>
                  <a:pt x="1062877" y="0"/>
                </a:cubicBezTo>
                <a:cubicBezTo>
                  <a:pt x="1221456" y="-14808"/>
                  <a:pt x="1364760" y="41493"/>
                  <a:pt x="1501524" y="0"/>
                </a:cubicBezTo>
                <a:cubicBezTo>
                  <a:pt x="1638288" y="-41493"/>
                  <a:pt x="1944595" y="36752"/>
                  <a:pt x="2063893" y="0"/>
                </a:cubicBezTo>
                <a:cubicBezTo>
                  <a:pt x="2183191" y="-36752"/>
                  <a:pt x="2347123" y="7560"/>
                  <a:pt x="2502540" y="0"/>
                </a:cubicBezTo>
                <a:cubicBezTo>
                  <a:pt x="2657957" y="-7560"/>
                  <a:pt x="2929461" y="16236"/>
                  <a:pt x="3188630" y="0"/>
                </a:cubicBezTo>
                <a:cubicBezTo>
                  <a:pt x="3447799" y="-16236"/>
                  <a:pt x="3513522" y="24764"/>
                  <a:pt x="3627277" y="0"/>
                </a:cubicBezTo>
                <a:cubicBezTo>
                  <a:pt x="3741032" y="-24764"/>
                  <a:pt x="4169136" y="35942"/>
                  <a:pt x="4313367" y="0"/>
                </a:cubicBezTo>
                <a:cubicBezTo>
                  <a:pt x="4457598" y="-35942"/>
                  <a:pt x="4686351" y="68670"/>
                  <a:pt x="4999456" y="0"/>
                </a:cubicBezTo>
                <a:cubicBezTo>
                  <a:pt x="5312561" y="-68670"/>
                  <a:pt x="5234962" y="19048"/>
                  <a:pt x="5376243" y="0"/>
                </a:cubicBezTo>
                <a:cubicBezTo>
                  <a:pt x="5517524" y="-19048"/>
                  <a:pt x="5834094" y="9089"/>
                  <a:pt x="6186054" y="0"/>
                </a:cubicBezTo>
                <a:cubicBezTo>
                  <a:pt x="6198258" y="221626"/>
                  <a:pt x="6146974" y="271181"/>
                  <a:pt x="6186054" y="462896"/>
                </a:cubicBezTo>
                <a:cubicBezTo>
                  <a:pt x="6225134" y="654611"/>
                  <a:pt x="6177754" y="705304"/>
                  <a:pt x="6186054" y="925792"/>
                </a:cubicBezTo>
                <a:cubicBezTo>
                  <a:pt x="6194354" y="1146280"/>
                  <a:pt x="6123555" y="1211692"/>
                  <a:pt x="6186054" y="1477328"/>
                </a:cubicBezTo>
                <a:cubicBezTo>
                  <a:pt x="6061350" y="1493089"/>
                  <a:pt x="5970794" y="1444121"/>
                  <a:pt x="5809267" y="1477328"/>
                </a:cubicBezTo>
                <a:cubicBezTo>
                  <a:pt x="5647740" y="1510535"/>
                  <a:pt x="5515723" y="1460843"/>
                  <a:pt x="5432480" y="1477328"/>
                </a:cubicBezTo>
                <a:cubicBezTo>
                  <a:pt x="5349237" y="1493813"/>
                  <a:pt x="4946997" y="1408724"/>
                  <a:pt x="4808251" y="1477328"/>
                </a:cubicBezTo>
                <a:cubicBezTo>
                  <a:pt x="4669505" y="1545932"/>
                  <a:pt x="4463539" y="1452394"/>
                  <a:pt x="4122161" y="1477328"/>
                </a:cubicBezTo>
                <a:cubicBezTo>
                  <a:pt x="3780783" y="1502262"/>
                  <a:pt x="3779600" y="1427485"/>
                  <a:pt x="3559793" y="1477328"/>
                </a:cubicBezTo>
                <a:cubicBezTo>
                  <a:pt x="3339986" y="1527171"/>
                  <a:pt x="3283034" y="1432681"/>
                  <a:pt x="3121145" y="1477328"/>
                </a:cubicBezTo>
                <a:cubicBezTo>
                  <a:pt x="2959256" y="1521975"/>
                  <a:pt x="2718201" y="1435539"/>
                  <a:pt x="2496916" y="1477328"/>
                </a:cubicBezTo>
                <a:cubicBezTo>
                  <a:pt x="2275631" y="1519117"/>
                  <a:pt x="2215523" y="1432408"/>
                  <a:pt x="2120129" y="1477328"/>
                </a:cubicBezTo>
                <a:cubicBezTo>
                  <a:pt x="2024735" y="1522248"/>
                  <a:pt x="1682756" y="1432445"/>
                  <a:pt x="1495900" y="1477328"/>
                </a:cubicBezTo>
                <a:cubicBezTo>
                  <a:pt x="1309044" y="1522211"/>
                  <a:pt x="1128140" y="1415833"/>
                  <a:pt x="871671" y="1477328"/>
                </a:cubicBezTo>
                <a:cubicBezTo>
                  <a:pt x="615202" y="1538823"/>
                  <a:pt x="321185" y="1389320"/>
                  <a:pt x="0" y="1477328"/>
                </a:cubicBezTo>
                <a:cubicBezTo>
                  <a:pt x="-13777" y="1336847"/>
                  <a:pt x="4582" y="1137466"/>
                  <a:pt x="0" y="1014432"/>
                </a:cubicBezTo>
                <a:cubicBezTo>
                  <a:pt x="-4582" y="891398"/>
                  <a:pt x="36747" y="615991"/>
                  <a:pt x="0" y="507216"/>
                </a:cubicBezTo>
                <a:cubicBezTo>
                  <a:pt x="-36747" y="398441"/>
                  <a:pt x="45905" y="178572"/>
                  <a:pt x="0" y="0"/>
                </a:cubicBezTo>
                <a:close/>
              </a:path>
            </a:pathLst>
          </a:custGeom>
          <a:noFill/>
          <a:ln w="38100">
            <a:solidFill>
              <a:srgbClr val="FF0000"/>
            </a:solidFill>
            <a:extLst>
              <a:ext uri="{C807C97D-BFC1-408E-A445-0C87EB9F89A2}">
                <ask:lineSketchStyleProps xmlns:ask="http://schemas.microsoft.com/office/drawing/2018/sketchyshapes" xmlns="" sd="2559962332">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a:spAutoFit/>
          </a:bodyPr>
          <a:lstStyle/>
          <a:p>
            <a:pPr algn="just"/>
            <a:r>
              <a:rPr lang="pt-BR" b="0" i="0" dirty="0">
                <a:effectLst/>
                <a:latin typeface="Söhne"/>
              </a:rPr>
              <a:t>Em resumo, uma entidade em um banco de dados é uma representação lógica de um objeto do mundo real com atributos associados, e essas entidades são usadas para modelar e organizar os dados de acordo com as necessidades do sistema de informações.</a:t>
            </a:r>
            <a:endParaRPr lang="pt-BR" dirty="0"/>
          </a:p>
        </p:txBody>
      </p:sp>
    </p:spTree>
    <p:extLst>
      <p:ext uri="{BB962C8B-B14F-4D97-AF65-F5344CB8AC3E}">
        <p14:creationId xmlns:p14="http://schemas.microsoft.com/office/powerpoint/2010/main" val="317797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080528" cy="461665"/>
          </a:xfrm>
          <a:prstGeom prst="rect">
            <a:avLst/>
          </a:prstGeom>
          <a:noFill/>
        </p:spPr>
        <p:txBody>
          <a:bodyPr wrap="none" rtlCol="0">
            <a:spAutoFit/>
          </a:bodyPr>
          <a:lstStyle/>
          <a:p>
            <a:r>
              <a:rPr lang="pt-BR" sz="2400" b="1" i="1" dirty="0"/>
              <a:t>Pontos Chaves de um Relacionamento entre Entidades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308324"/>
          </a:xfrm>
          <a:prstGeom prst="rect">
            <a:avLst/>
          </a:prstGeom>
          <a:noFill/>
        </p:spPr>
        <p:txBody>
          <a:bodyPr wrap="square" rtlCol="0">
            <a:spAutoFit/>
          </a:bodyPr>
          <a:lstStyle/>
          <a:p>
            <a:pPr marL="285750" indent="-285750">
              <a:buFont typeface="Wingdings" panose="05000000000000000000" pitchFamily="2" charset="2"/>
              <a:buChar char="§"/>
            </a:pPr>
            <a:r>
              <a:rPr lang="pt-BR" b="1" dirty="0"/>
              <a:t>Cardinalidade:</a:t>
            </a:r>
            <a:r>
              <a:rPr lang="pt-BR" dirty="0"/>
              <a:t> </a:t>
            </a:r>
          </a:p>
          <a:p>
            <a:pPr marL="742950" lvl="1" indent="-285750">
              <a:buFont typeface="Arial" panose="020B0604020202020204" pitchFamily="34" charset="0"/>
              <a:buChar char="•"/>
            </a:pPr>
            <a:r>
              <a:rPr lang="pt-BR" dirty="0"/>
              <a:t>A cardinalidade de um relacionamento de entidades descreve quantas instâncias de uma entidade estão associadas a quantas instâncias da outra entidade. </a:t>
            </a:r>
          </a:p>
          <a:p>
            <a:pPr marL="742950" lvl="1" indent="-285750">
              <a:buFont typeface="Arial" panose="020B0604020202020204" pitchFamily="34" charset="0"/>
              <a:buChar char="•"/>
            </a:pPr>
            <a:r>
              <a:rPr lang="pt-BR" dirty="0"/>
              <a:t>Isso pode ser:</a:t>
            </a:r>
          </a:p>
          <a:p>
            <a:pPr marL="1200150" lvl="2" indent="-285750">
              <a:buFont typeface="Arial" panose="020B0604020202020204" pitchFamily="34" charset="0"/>
              <a:buChar char="•"/>
            </a:pPr>
            <a:r>
              <a:rPr lang="pt-BR" dirty="0"/>
              <a:t> "1 para 1" (um para um), </a:t>
            </a:r>
          </a:p>
          <a:p>
            <a:pPr marL="1200150" lvl="2" indent="-285750">
              <a:buFont typeface="Arial" panose="020B0604020202020204" pitchFamily="34" charset="0"/>
              <a:buChar char="•"/>
            </a:pPr>
            <a:r>
              <a:rPr lang="pt-BR" dirty="0"/>
              <a:t>"1 para N" (um para muitos),</a:t>
            </a:r>
          </a:p>
          <a:p>
            <a:pPr marL="1200150" lvl="2" indent="-285750">
              <a:buFont typeface="Arial" panose="020B0604020202020204" pitchFamily="34" charset="0"/>
              <a:buChar char="•"/>
            </a:pPr>
            <a:r>
              <a:rPr lang="pt-BR" dirty="0"/>
              <a:t> "N para 1" (muitos para um) </a:t>
            </a:r>
          </a:p>
          <a:p>
            <a:pPr marL="1200150" lvl="2" indent="-285750">
              <a:buFont typeface="Arial" panose="020B0604020202020204" pitchFamily="34" charset="0"/>
              <a:buChar char="•"/>
            </a:pPr>
            <a:r>
              <a:rPr lang="pt-BR" dirty="0"/>
              <a:t>ou "N para N" (muitos para muitos).</a:t>
            </a:r>
          </a:p>
        </p:txBody>
      </p:sp>
    </p:spTree>
    <p:extLst>
      <p:ext uri="{BB962C8B-B14F-4D97-AF65-F5344CB8AC3E}">
        <p14:creationId xmlns:p14="http://schemas.microsoft.com/office/powerpoint/2010/main" val="114065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080528" cy="461665"/>
          </a:xfrm>
          <a:prstGeom prst="rect">
            <a:avLst/>
          </a:prstGeom>
          <a:noFill/>
        </p:spPr>
        <p:txBody>
          <a:bodyPr wrap="none" rtlCol="0">
            <a:spAutoFit/>
          </a:bodyPr>
          <a:lstStyle/>
          <a:p>
            <a:r>
              <a:rPr lang="pt-BR" sz="2400" b="1" i="1" dirty="0"/>
              <a:t>Pontos Chaves de um Relacionamento entre Entidades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585323"/>
          </a:xfrm>
          <a:prstGeom prst="rect">
            <a:avLst/>
          </a:prstGeom>
          <a:noFill/>
        </p:spPr>
        <p:txBody>
          <a:bodyPr wrap="square" rtlCol="0">
            <a:spAutoFit/>
          </a:bodyPr>
          <a:lstStyle/>
          <a:p>
            <a:pPr marL="285750" indent="-285750" algn="just">
              <a:buFont typeface="Wingdings" panose="05000000000000000000" pitchFamily="2" charset="2"/>
              <a:buChar char="§"/>
            </a:pPr>
            <a:r>
              <a:rPr lang="pt-BR" b="1" i="0" dirty="0">
                <a:effectLst/>
                <a:latin typeface="Söhne"/>
              </a:rPr>
              <a:t>Acesso a Dados:</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Os relacionamentos de entidades facilitam a recuperação de dados de maneira eficiente. </a:t>
            </a:r>
          </a:p>
          <a:p>
            <a:pPr marL="742950" lvl="1" indent="-285750" algn="just">
              <a:buFont typeface="Arial" panose="020B0604020202020204" pitchFamily="34" charset="0"/>
              <a:buChar char="•"/>
            </a:pPr>
            <a:r>
              <a:rPr lang="pt-BR" b="0" i="0" dirty="0">
                <a:effectLst/>
                <a:latin typeface="Söhne"/>
              </a:rPr>
              <a:t>Eles permitem que consultas SQL sejam escritas para obter informações de várias tabelas relacionadas em uma única consulta, o que torna a recuperação de dados mais eficaz e econômica.</a:t>
            </a:r>
          </a:p>
          <a:p>
            <a:pPr marL="742950" lvl="1" indent="-285750" algn="just">
              <a:buFont typeface="Arial" panose="020B0604020202020204" pitchFamily="34" charset="0"/>
              <a:buChar char="•"/>
            </a:pPr>
            <a:endParaRPr lang="pt-BR" b="0" i="0" dirty="0">
              <a:effectLst/>
              <a:latin typeface="Söhne"/>
            </a:endParaRPr>
          </a:p>
          <a:p>
            <a:pPr marL="285750" indent="-285750" algn="just">
              <a:buFont typeface="Wingdings" panose="05000000000000000000" pitchFamily="2" charset="2"/>
              <a:buChar char="§"/>
            </a:pPr>
            <a:r>
              <a:rPr lang="pt-BR" b="1" i="0" dirty="0">
                <a:effectLst/>
                <a:latin typeface="Söhne"/>
              </a:rPr>
              <a:t>Integridade Referencial:</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Os relacionamentos de entidades também são importantes para manter a integridade referencial dos dados. Isso significa que as chaves estrangeiras garantem que não haja referências a registros inexistentes ou órfãos, mantendo a consistência dos dados.</a:t>
            </a:r>
          </a:p>
        </p:txBody>
      </p:sp>
    </p:spTree>
    <p:extLst>
      <p:ext uri="{BB962C8B-B14F-4D97-AF65-F5344CB8AC3E}">
        <p14:creationId xmlns:p14="http://schemas.microsoft.com/office/powerpoint/2010/main" val="3941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315284" cy="461665"/>
          </a:xfrm>
          <a:prstGeom prst="rect">
            <a:avLst/>
          </a:prstGeom>
          <a:noFill/>
        </p:spPr>
        <p:txBody>
          <a:bodyPr wrap="none" rtlCol="0">
            <a:spAutoFit/>
          </a:bodyPr>
          <a:lstStyle/>
          <a:p>
            <a:r>
              <a:rPr lang="pt-BR" sz="2400" b="1" i="1" dirty="0"/>
              <a:t>Relacionamento entre Entidades</a:t>
            </a:r>
          </a:p>
        </p:txBody>
      </p:sp>
      <p:sp>
        <p:nvSpPr>
          <p:cNvPr id="7" name="CaixaDeTexto 6">
            <a:extLst>
              <a:ext uri="{FF2B5EF4-FFF2-40B4-BE49-F238E27FC236}">
                <a16:creationId xmlns:a16="http://schemas.microsoft.com/office/drawing/2014/main" id="{AEACDD1D-B615-9552-BCD2-429C89B76D6B}"/>
              </a:ext>
            </a:extLst>
          </p:cNvPr>
          <p:cNvSpPr txBox="1"/>
          <p:nvPr/>
        </p:nvSpPr>
        <p:spPr>
          <a:xfrm rot="21278765">
            <a:off x="3002973" y="2629441"/>
            <a:ext cx="6186054" cy="1754326"/>
          </a:xfrm>
          <a:custGeom>
            <a:avLst/>
            <a:gdLst>
              <a:gd name="connsiteX0" fmla="*/ 0 w 6186054"/>
              <a:gd name="connsiteY0" fmla="*/ 0 h 1754326"/>
              <a:gd name="connsiteX1" fmla="*/ 624229 w 6186054"/>
              <a:gd name="connsiteY1" fmla="*/ 0 h 1754326"/>
              <a:gd name="connsiteX2" fmla="*/ 1186598 w 6186054"/>
              <a:gd name="connsiteY2" fmla="*/ 0 h 1754326"/>
              <a:gd name="connsiteX3" fmla="*/ 1872687 w 6186054"/>
              <a:gd name="connsiteY3" fmla="*/ 0 h 1754326"/>
              <a:gd name="connsiteX4" fmla="*/ 2249474 w 6186054"/>
              <a:gd name="connsiteY4" fmla="*/ 0 h 1754326"/>
              <a:gd name="connsiteX5" fmla="*/ 2873703 w 6186054"/>
              <a:gd name="connsiteY5" fmla="*/ 0 h 1754326"/>
              <a:gd name="connsiteX6" fmla="*/ 3374211 w 6186054"/>
              <a:gd name="connsiteY6" fmla="*/ 0 h 1754326"/>
              <a:gd name="connsiteX7" fmla="*/ 3936580 w 6186054"/>
              <a:gd name="connsiteY7" fmla="*/ 0 h 1754326"/>
              <a:gd name="connsiteX8" fmla="*/ 4560809 w 6186054"/>
              <a:gd name="connsiteY8" fmla="*/ 0 h 1754326"/>
              <a:gd name="connsiteX9" fmla="*/ 5246899 w 6186054"/>
              <a:gd name="connsiteY9" fmla="*/ 0 h 1754326"/>
              <a:gd name="connsiteX10" fmla="*/ 5623685 w 6186054"/>
              <a:gd name="connsiteY10" fmla="*/ 0 h 1754326"/>
              <a:gd name="connsiteX11" fmla="*/ 6186054 w 6186054"/>
              <a:gd name="connsiteY11" fmla="*/ 0 h 1754326"/>
              <a:gd name="connsiteX12" fmla="*/ 6186054 w 6186054"/>
              <a:gd name="connsiteY12" fmla="*/ 549689 h 1754326"/>
              <a:gd name="connsiteX13" fmla="*/ 6186054 w 6186054"/>
              <a:gd name="connsiteY13" fmla="*/ 1081834 h 1754326"/>
              <a:gd name="connsiteX14" fmla="*/ 6186054 w 6186054"/>
              <a:gd name="connsiteY14" fmla="*/ 1754326 h 1754326"/>
              <a:gd name="connsiteX15" fmla="*/ 5809267 w 6186054"/>
              <a:gd name="connsiteY15" fmla="*/ 1754326 h 1754326"/>
              <a:gd name="connsiteX16" fmla="*/ 5123177 w 6186054"/>
              <a:gd name="connsiteY16" fmla="*/ 1754326 h 1754326"/>
              <a:gd name="connsiteX17" fmla="*/ 4746391 w 6186054"/>
              <a:gd name="connsiteY17" fmla="*/ 1754326 h 1754326"/>
              <a:gd name="connsiteX18" fmla="*/ 4184022 w 6186054"/>
              <a:gd name="connsiteY18" fmla="*/ 1754326 h 1754326"/>
              <a:gd name="connsiteX19" fmla="*/ 3807235 w 6186054"/>
              <a:gd name="connsiteY19" fmla="*/ 1754326 h 1754326"/>
              <a:gd name="connsiteX20" fmla="*/ 3306727 w 6186054"/>
              <a:gd name="connsiteY20" fmla="*/ 1754326 h 1754326"/>
              <a:gd name="connsiteX21" fmla="*/ 2929940 w 6186054"/>
              <a:gd name="connsiteY21" fmla="*/ 1754326 h 1754326"/>
              <a:gd name="connsiteX22" fmla="*/ 2553153 w 6186054"/>
              <a:gd name="connsiteY22" fmla="*/ 1754326 h 1754326"/>
              <a:gd name="connsiteX23" fmla="*/ 1928924 w 6186054"/>
              <a:gd name="connsiteY23" fmla="*/ 1754326 h 1754326"/>
              <a:gd name="connsiteX24" fmla="*/ 1242834 w 6186054"/>
              <a:gd name="connsiteY24" fmla="*/ 1754326 h 1754326"/>
              <a:gd name="connsiteX25" fmla="*/ 742326 w 6186054"/>
              <a:gd name="connsiteY25" fmla="*/ 1754326 h 1754326"/>
              <a:gd name="connsiteX26" fmla="*/ 0 w 6186054"/>
              <a:gd name="connsiteY26" fmla="*/ 1754326 h 1754326"/>
              <a:gd name="connsiteX27" fmla="*/ 0 w 6186054"/>
              <a:gd name="connsiteY27" fmla="*/ 1134464 h 1754326"/>
              <a:gd name="connsiteX28" fmla="*/ 0 w 6186054"/>
              <a:gd name="connsiteY28" fmla="*/ 549689 h 1754326"/>
              <a:gd name="connsiteX29" fmla="*/ 0 w 6186054"/>
              <a:gd name="connsiteY29"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86054" h="1754326" extrusionOk="0">
                <a:moveTo>
                  <a:pt x="0" y="0"/>
                </a:moveTo>
                <a:cubicBezTo>
                  <a:pt x="171781" y="-48854"/>
                  <a:pt x="374844" y="25606"/>
                  <a:pt x="624229" y="0"/>
                </a:cubicBezTo>
                <a:cubicBezTo>
                  <a:pt x="873614" y="-25606"/>
                  <a:pt x="965925" y="13015"/>
                  <a:pt x="1186598" y="0"/>
                </a:cubicBezTo>
                <a:cubicBezTo>
                  <a:pt x="1407271" y="-13015"/>
                  <a:pt x="1692194" y="18900"/>
                  <a:pt x="1872687" y="0"/>
                </a:cubicBezTo>
                <a:cubicBezTo>
                  <a:pt x="2053180" y="-18900"/>
                  <a:pt x="2133137" y="18102"/>
                  <a:pt x="2249474" y="0"/>
                </a:cubicBezTo>
                <a:cubicBezTo>
                  <a:pt x="2365811" y="-18102"/>
                  <a:pt x="2714962" y="24852"/>
                  <a:pt x="2873703" y="0"/>
                </a:cubicBezTo>
                <a:cubicBezTo>
                  <a:pt x="3032444" y="-24852"/>
                  <a:pt x="3154073" y="9742"/>
                  <a:pt x="3374211" y="0"/>
                </a:cubicBezTo>
                <a:cubicBezTo>
                  <a:pt x="3594349" y="-9742"/>
                  <a:pt x="3778610" y="37310"/>
                  <a:pt x="3936580" y="0"/>
                </a:cubicBezTo>
                <a:cubicBezTo>
                  <a:pt x="4094550" y="-37310"/>
                  <a:pt x="4277199" y="22392"/>
                  <a:pt x="4560809" y="0"/>
                </a:cubicBezTo>
                <a:cubicBezTo>
                  <a:pt x="4844419" y="-22392"/>
                  <a:pt x="5102204" y="43133"/>
                  <a:pt x="5246899" y="0"/>
                </a:cubicBezTo>
                <a:cubicBezTo>
                  <a:pt x="5391594" y="-43133"/>
                  <a:pt x="5488408" y="40456"/>
                  <a:pt x="5623685" y="0"/>
                </a:cubicBezTo>
                <a:cubicBezTo>
                  <a:pt x="5758962" y="-40456"/>
                  <a:pt x="6035842" y="51432"/>
                  <a:pt x="6186054" y="0"/>
                </a:cubicBezTo>
                <a:cubicBezTo>
                  <a:pt x="6241080" y="139501"/>
                  <a:pt x="6159032" y="353219"/>
                  <a:pt x="6186054" y="549689"/>
                </a:cubicBezTo>
                <a:cubicBezTo>
                  <a:pt x="6213076" y="746159"/>
                  <a:pt x="6126087" y="876103"/>
                  <a:pt x="6186054" y="1081834"/>
                </a:cubicBezTo>
                <a:cubicBezTo>
                  <a:pt x="6246021" y="1287566"/>
                  <a:pt x="6154345" y="1615677"/>
                  <a:pt x="6186054" y="1754326"/>
                </a:cubicBezTo>
                <a:cubicBezTo>
                  <a:pt x="6067999" y="1766937"/>
                  <a:pt x="5894674" y="1734955"/>
                  <a:pt x="5809267" y="1754326"/>
                </a:cubicBezTo>
                <a:cubicBezTo>
                  <a:pt x="5723860" y="1773697"/>
                  <a:pt x="5279433" y="1739718"/>
                  <a:pt x="5123177" y="1754326"/>
                </a:cubicBezTo>
                <a:cubicBezTo>
                  <a:pt x="4966921" y="1768934"/>
                  <a:pt x="4906669" y="1726766"/>
                  <a:pt x="4746391" y="1754326"/>
                </a:cubicBezTo>
                <a:cubicBezTo>
                  <a:pt x="4586113" y="1781886"/>
                  <a:pt x="4459057" y="1729339"/>
                  <a:pt x="4184022" y="1754326"/>
                </a:cubicBezTo>
                <a:cubicBezTo>
                  <a:pt x="3908987" y="1779313"/>
                  <a:pt x="3989628" y="1740074"/>
                  <a:pt x="3807235" y="1754326"/>
                </a:cubicBezTo>
                <a:cubicBezTo>
                  <a:pt x="3624842" y="1768578"/>
                  <a:pt x="3429329" y="1751821"/>
                  <a:pt x="3306727" y="1754326"/>
                </a:cubicBezTo>
                <a:cubicBezTo>
                  <a:pt x="3184125" y="1756831"/>
                  <a:pt x="3065003" y="1745924"/>
                  <a:pt x="2929940" y="1754326"/>
                </a:cubicBezTo>
                <a:cubicBezTo>
                  <a:pt x="2794877" y="1762728"/>
                  <a:pt x="2638280" y="1713656"/>
                  <a:pt x="2553153" y="1754326"/>
                </a:cubicBezTo>
                <a:cubicBezTo>
                  <a:pt x="2468026" y="1794996"/>
                  <a:pt x="2084634" y="1726004"/>
                  <a:pt x="1928924" y="1754326"/>
                </a:cubicBezTo>
                <a:cubicBezTo>
                  <a:pt x="1773214" y="1782648"/>
                  <a:pt x="1395430" y="1732769"/>
                  <a:pt x="1242834" y="1754326"/>
                </a:cubicBezTo>
                <a:cubicBezTo>
                  <a:pt x="1090238" y="1775883"/>
                  <a:pt x="876946" y="1723841"/>
                  <a:pt x="742326" y="1754326"/>
                </a:cubicBezTo>
                <a:cubicBezTo>
                  <a:pt x="607706" y="1784811"/>
                  <a:pt x="178054" y="1721782"/>
                  <a:pt x="0" y="1754326"/>
                </a:cubicBezTo>
                <a:cubicBezTo>
                  <a:pt x="-9189" y="1611905"/>
                  <a:pt x="13365" y="1319144"/>
                  <a:pt x="0" y="1134464"/>
                </a:cubicBezTo>
                <a:cubicBezTo>
                  <a:pt x="-13365" y="949784"/>
                  <a:pt x="42083" y="828118"/>
                  <a:pt x="0" y="549689"/>
                </a:cubicBezTo>
                <a:cubicBezTo>
                  <a:pt x="-42083" y="271260"/>
                  <a:pt x="23633" y="197460"/>
                  <a:pt x="0" y="0"/>
                </a:cubicBezTo>
                <a:close/>
              </a:path>
            </a:pathLst>
          </a:custGeom>
          <a:noFill/>
          <a:ln w="38100">
            <a:solidFill>
              <a:srgbClr val="FF0000"/>
            </a:solidFill>
            <a:extLst>
              <a:ext uri="{C807C97D-BFC1-408E-A445-0C87EB9F89A2}">
                <ask:lineSketchStyleProps xmlns:ask="http://schemas.microsoft.com/office/drawing/2018/sketchyshapes" xmlns="" sd="1978748313">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a:spAutoFit/>
          </a:bodyPr>
          <a:lstStyle/>
          <a:p>
            <a:pPr algn="just"/>
            <a:r>
              <a:rPr lang="pt-BR" b="0" i="0" dirty="0">
                <a:effectLst/>
                <a:latin typeface="Söhne"/>
              </a:rPr>
              <a:t>Em resumo, os relacionamentos de entidades são uma parte fundamental do projeto de banco de dados relacional, permitindo que os dados sejam organizados de forma eficiente e que as informações sejam recuperadas de maneira significativa, unindo dados de diferentes tabelas com base em associações definidas.</a:t>
            </a:r>
            <a:endParaRPr lang="pt-BR" dirty="0"/>
          </a:p>
        </p:txBody>
      </p:sp>
    </p:spTree>
    <p:extLst>
      <p:ext uri="{BB962C8B-B14F-4D97-AF65-F5344CB8AC3E}">
        <p14:creationId xmlns:p14="http://schemas.microsoft.com/office/powerpoint/2010/main" val="28043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2032929" cy="461665"/>
          </a:xfrm>
          <a:prstGeom prst="rect">
            <a:avLst/>
          </a:prstGeom>
          <a:noFill/>
        </p:spPr>
        <p:txBody>
          <a:bodyPr wrap="none" rtlCol="0">
            <a:spAutoFit/>
          </a:bodyPr>
          <a:lstStyle/>
          <a:p>
            <a:r>
              <a:rPr lang="pt-BR" sz="2400" b="1" i="1" dirty="0"/>
              <a:t>Cardinalidade</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970318"/>
          </a:xfrm>
          <a:prstGeom prst="rect">
            <a:avLst/>
          </a:prstGeom>
          <a:noFill/>
        </p:spPr>
        <p:txBody>
          <a:bodyPr wrap="square" rtlCol="0">
            <a:spAutoFit/>
          </a:bodyPr>
          <a:lstStyle/>
          <a:p>
            <a:pPr algn="just"/>
            <a:r>
              <a:rPr lang="pt-BR" dirty="0"/>
              <a:t>A </a:t>
            </a:r>
            <a:r>
              <a:rPr lang="pt-BR" b="1" dirty="0"/>
              <a:t>cardinalidade</a:t>
            </a:r>
            <a:r>
              <a:rPr lang="pt-BR" dirty="0"/>
              <a:t> em </a:t>
            </a:r>
            <a:r>
              <a:rPr lang="pt-BR" b="1" dirty="0"/>
              <a:t>bancos de dados </a:t>
            </a:r>
            <a:r>
              <a:rPr lang="pt-BR" dirty="0"/>
              <a:t>refere-se à relação entre tabelas em um modelo de banco de dados, especificamente quantos registros (ou tuplas) de uma tabela estão associados a quantos registros de outra tabela por meio de uma chave estrangeira. </a:t>
            </a:r>
          </a:p>
          <a:p>
            <a:pPr algn="just"/>
            <a:endParaRPr lang="pt-BR" dirty="0"/>
          </a:p>
          <a:p>
            <a:pPr algn="just"/>
            <a:r>
              <a:rPr lang="pt-BR" dirty="0"/>
              <a:t>Ela descreve o número de ocorrências em um lado da relação em relação ao outro lado.</a:t>
            </a:r>
          </a:p>
          <a:p>
            <a:pPr algn="just"/>
            <a:endParaRPr lang="pt-BR" dirty="0"/>
          </a:p>
          <a:p>
            <a:pPr algn="just"/>
            <a:r>
              <a:rPr lang="pt-BR" dirty="0"/>
              <a:t>Existem três tipos comuns de cardinalidade:</a:t>
            </a:r>
          </a:p>
          <a:p>
            <a:pPr algn="just"/>
            <a:endParaRPr lang="pt-BR" dirty="0"/>
          </a:p>
          <a:p>
            <a:pPr marL="285750" indent="-285750" algn="just">
              <a:buFont typeface="Wingdings" panose="05000000000000000000" pitchFamily="2" charset="2"/>
              <a:buChar char="§"/>
            </a:pPr>
            <a:r>
              <a:rPr lang="pt-BR" dirty="0"/>
              <a:t>1 : 1 (um-para-um / </a:t>
            </a:r>
            <a:r>
              <a:rPr lang="pt-BR" b="1" dirty="0" err="1"/>
              <a:t>One-to-One</a:t>
            </a:r>
            <a:r>
              <a:rPr lang="pt-BR" dirty="0"/>
              <a:t>)</a:t>
            </a:r>
          </a:p>
          <a:p>
            <a:pPr marL="285750" indent="-285750" algn="just">
              <a:buFont typeface="Wingdings" panose="05000000000000000000" pitchFamily="2" charset="2"/>
              <a:buChar char="§"/>
            </a:pPr>
            <a:r>
              <a:rPr lang="pt-BR" dirty="0"/>
              <a:t>1 : N (uma-para-</a:t>
            </a:r>
            <a:r>
              <a:rPr lang="pt-BR" dirty="0" err="1"/>
              <a:t>mutios</a:t>
            </a:r>
            <a:r>
              <a:rPr lang="pt-BR" dirty="0"/>
              <a:t> / </a:t>
            </a:r>
            <a:r>
              <a:rPr lang="pt-BR" b="1" dirty="0" err="1"/>
              <a:t>One-to-Many</a:t>
            </a:r>
            <a:r>
              <a:rPr lang="pt-BR" dirty="0"/>
              <a:t>)</a:t>
            </a:r>
          </a:p>
          <a:p>
            <a:pPr marL="285750" indent="-285750" algn="just">
              <a:buFont typeface="Wingdings" panose="05000000000000000000" pitchFamily="2" charset="2"/>
              <a:buChar char="§"/>
            </a:pPr>
            <a:r>
              <a:rPr lang="pt-BR" dirty="0"/>
              <a:t>N : N (muitos-para-muitos / </a:t>
            </a:r>
            <a:r>
              <a:rPr lang="pt-BR" b="1" dirty="0" err="1"/>
              <a:t>Many-to-Many</a:t>
            </a:r>
            <a:r>
              <a:rPr lang="pt-BR" dirty="0"/>
              <a:t>)</a:t>
            </a:r>
          </a:p>
          <a:p>
            <a:pPr marL="285750" indent="-285750" algn="just">
              <a:buFont typeface="Wingdings" panose="05000000000000000000" pitchFamily="2" charset="2"/>
              <a:buChar char="§"/>
            </a:pPr>
            <a:endParaRPr lang="pt-BR" dirty="0"/>
          </a:p>
          <a:p>
            <a:pPr algn="just"/>
            <a:r>
              <a:rPr lang="pt-BR" dirty="0"/>
              <a:t>A compreensão da cardinalidade é fundamental para o design adequado de um banco de dados, pois ela ajuda a determinar como as tabelas se relacionam entre si e como os dados serão recuperados e manipulados em consultas SQL.</a:t>
            </a:r>
            <a:endParaRPr lang="pt-BR" b="1" dirty="0"/>
          </a:p>
        </p:txBody>
      </p:sp>
    </p:spTree>
    <p:extLst>
      <p:ext uri="{BB962C8B-B14F-4D97-AF65-F5344CB8AC3E}">
        <p14:creationId xmlns:p14="http://schemas.microsoft.com/office/powerpoint/2010/main" val="7883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xEl>
                                              <p:pRg st="10" end="10"/>
                                            </p:txEl>
                                          </p:spTgt>
                                        </p:tgtEl>
                                        <p:attrNameLst>
                                          <p:attrName>style.visibility</p:attrName>
                                        </p:attrNameLst>
                                      </p:cBhvr>
                                      <p:to>
                                        <p:strVal val="visible"/>
                                      </p:to>
                                    </p:set>
                                    <p:animEffect transition="in" filter="fade">
                                      <p:cBhvr>
                                        <p:cTn id="2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541500" cy="461665"/>
          </a:xfrm>
          <a:prstGeom prst="rect">
            <a:avLst/>
          </a:prstGeom>
          <a:noFill/>
        </p:spPr>
        <p:txBody>
          <a:bodyPr wrap="none" rtlCol="0">
            <a:spAutoFit/>
          </a:bodyPr>
          <a:lstStyle/>
          <a:p>
            <a:r>
              <a:rPr lang="pt-BR" sz="2400" b="1" i="1" dirty="0"/>
              <a:t>Cardinalidade – 1 : 1 (</a:t>
            </a:r>
            <a:r>
              <a:rPr lang="pt-BR" sz="2400" b="1" i="1" dirty="0" err="1"/>
              <a:t>One-to-One</a:t>
            </a:r>
            <a:r>
              <a:rPr lang="pt-BR" sz="2400" b="1" i="1" dirty="0"/>
              <a:t>)</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754326"/>
          </a:xfrm>
          <a:prstGeom prst="rect">
            <a:avLst/>
          </a:prstGeom>
          <a:noFill/>
        </p:spPr>
        <p:txBody>
          <a:bodyPr wrap="square" rtlCol="0">
            <a:spAutoFit/>
          </a:bodyPr>
          <a:lstStyle/>
          <a:p>
            <a:pPr algn="just"/>
            <a:r>
              <a:rPr lang="pt-BR" b="0" i="0" dirty="0">
                <a:effectLst/>
                <a:latin typeface="Söhne"/>
              </a:rPr>
              <a:t>Nesse tipo de relação, um registro em uma tabela está relacionado a um </a:t>
            </a:r>
            <a:r>
              <a:rPr lang="pt-BR" b="1" i="0" dirty="0">
                <a:effectLst/>
                <a:latin typeface="Söhne"/>
              </a:rPr>
              <a:t>único</a:t>
            </a:r>
            <a:r>
              <a:rPr lang="pt-BR" b="0" i="0" dirty="0">
                <a:effectLst/>
                <a:latin typeface="Söhne"/>
              </a:rPr>
              <a:t> registro em outra tabela, e vice-versa.</a:t>
            </a:r>
          </a:p>
          <a:p>
            <a:pPr algn="just"/>
            <a:endParaRPr lang="pt-BR" dirty="0">
              <a:latin typeface="Söhne"/>
            </a:endParaRPr>
          </a:p>
          <a:p>
            <a:pPr algn="just"/>
            <a:r>
              <a:rPr lang="pt-BR" b="0" i="0" dirty="0">
                <a:effectLst/>
                <a:latin typeface="Söhne"/>
              </a:rPr>
              <a:t>Isso significa que para </a:t>
            </a:r>
            <a:r>
              <a:rPr lang="pt-BR" b="1" i="0" dirty="0">
                <a:effectLst/>
                <a:latin typeface="Söhne"/>
              </a:rPr>
              <a:t>cada registro</a:t>
            </a:r>
            <a:r>
              <a:rPr lang="pt-BR" b="0" i="0" dirty="0">
                <a:effectLst/>
                <a:latin typeface="Söhne"/>
              </a:rPr>
              <a:t> em uma </a:t>
            </a:r>
            <a:r>
              <a:rPr lang="pt-BR" b="1" i="0" dirty="0">
                <a:effectLst/>
                <a:latin typeface="Söhne"/>
              </a:rPr>
              <a:t>tabela</a:t>
            </a:r>
            <a:r>
              <a:rPr lang="pt-BR" b="0" i="0" dirty="0">
                <a:effectLst/>
                <a:latin typeface="Söhne"/>
              </a:rPr>
              <a:t>, há exatamente </a:t>
            </a:r>
            <a:r>
              <a:rPr lang="pt-BR" b="1" i="0" dirty="0">
                <a:effectLst/>
                <a:latin typeface="Söhne"/>
              </a:rPr>
              <a:t>um registro correspondente </a:t>
            </a:r>
            <a:r>
              <a:rPr lang="pt-BR" b="0" i="0" dirty="0">
                <a:effectLst/>
                <a:latin typeface="Söhne"/>
              </a:rPr>
              <a:t>na </a:t>
            </a:r>
            <a:r>
              <a:rPr lang="pt-BR" b="1" i="0" dirty="0">
                <a:effectLst/>
                <a:latin typeface="Söhne"/>
              </a:rPr>
              <a:t>outra tabela</a:t>
            </a:r>
            <a:r>
              <a:rPr lang="pt-BR" b="0" i="0" dirty="0">
                <a:effectLst/>
                <a:latin typeface="Söhne"/>
              </a:rPr>
              <a:t>.</a:t>
            </a:r>
          </a:p>
          <a:p>
            <a:pPr algn="just"/>
            <a:endParaRPr lang="pt-BR" dirty="0">
              <a:latin typeface="Söhne"/>
            </a:endParaRPr>
          </a:p>
          <a:p>
            <a:pPr algn="just"/>
            <a:r>
              <a:rPr lang="pt-BR" b="0" i="0" dirty="0">
                <a:effectLst/>
                <a:latin typeface="Söhne"/>
              </a:rPr>
              <a:t>Um exemplo seria uma tabela de pessoas e uma tabela de números de identificação únicos (como números de passaporte), onde cada pessoa tem um único número de passaporte.</a:t>
            </a:r>
            <a:endParaRPr lang="pt-BR" b="1" dirty="0"/>
          </a:p>
        </p:txBody>
      </p:sp>
      <p:grpSp>
        <p:nvGrpSpPr>
          <p:cNvPr id="34" name="Agrupar 33">
            <a:extLst>
              <a:ext uri="{FF2B5EF4-FFF2-40B4-BE49-F238E27FC236}">
                <a16:creationId xmlns:a16="http://schemas.microsoft.com/office/drawing/2014/main" id="{6AF4BB5C-A207-7827-0A5D-F6F26257D794}"/>
              </a:ext>
            </a:extLst>
          </p:cNvPr>
          <p:cNvGrpSpPr/>
          <p:nvPr/>
        </p:nvGrpSpPr>
        <p:grpSpPr>
          <a:xfrm>
            <a:off x="2614108" y="3433718"/>
            <a:ext cx="7458147" cy="2162251"/>
            <a:chOff x="2156908" y="3309612"/>
            <a:chExt cx="7458147" cy="2162251"/>
          </a:xfrm>
        </p:grpSpPr>
        <p:sp>
          <p:nvSpPr>
            <p:cNvPr id="27" name="CaixaDeTexto 26">
              <a:extLst>
                <a:ext uri="{FF2B5EF4-FFF2-40B4-BE49-F238E27FC236}">
                  <a16:creationId xmlns:a16="http://schemas.microsoft.com/office/drawing/2014/main" id="{FDB9A7BB-DD4D-501B-A300-C9FAE9D0B021}"/>
                </a:ext>
              </a:extLst>
            </p:cNvPr>
            <p:cNvSpPr txBox="1"/>
            <p:nvPr/>
          </p:nvSpPr>
          <p:spPr>
            <a:xfrm>
              <a:off x="4382820" y="4411095"/>
              <a:ext cx="301686" cy="369332"/>
            </a:xfrm>
            <a:prstGeom prst="rect">
              <a:avLst/>
            </a:prstGeom>
            <a:noFill/>
          </p:spPr>
          <p:txBody>
            <a:bodyPr wrap="none" rtlCol="0">
              <a:spAutoFit/>
            </a:bodyPr>
            <a:lstStyle/>
            <a:p>
              <a:r>
                <a:rPr lang="pt-BR" dirty="0"/>
                <a:t>1</a:t>
              </a:r>
            </a:p>
          </p:txBody>
        </p:sp>
        <p:sp>
          <p:nvSpPr>
            <p:cNvPr id="28" name="CaixaDeTexto 27">
              <a:extLst>
                <a:ext uri="{FF2B5EF4-FFF2-40B4-BE49-F238E27FC236}">
                  <a16:creationId xmlns:a16="http://schemas.microsoft.com/office/drawing/2014/main" id="{94B09F26-7B27-325F-DA31-7550F974D747}"/>
                </a:ext>
              </a:extLst>
            </p:cNvPr>
            <p:cNvSpPr txBox="1"/>
            <p:nvPr/>
          </p:nvSpPr>
          <p:spPr>
            <a:xfrm>
              <a:off x="6577237" y="4409750"/>
              <a:ext cx="301686" cy="369332"/>
            </a:xfrm>
            <a:prstGeom prst="rect">
              <a:avLst/>
            </a:prstGeom>
            <a:noFill/>
          </p:spPr>
          <p:txBody>
            <a:bodyPr wrap="none" rtlCol="0">
              <a:spAutoFit/>
            </a:bodyPr>
            <a:lstStyle/>
            <a:p>
              <a:r>
                <a:rPr lang="pt-BR" dirty="0"/>
                <a:t>1</a:t>
              </a:r>
            </a:p>
          </p:txBody>
        </p:sp>
        <p:sp>
          <p:nvSpPr>
            <p:cNvPr id="29" name="CaixaDeTexto 28">
              <a:extLst>
                <a:ext uri="{FF2B5EF4-FFF2-40B4-BE49-F238E27FC236}">
                  <a16:creationId xmlns:a16="http://schemas.microsoft.com/office/drawing/2014/main" id="{0B55EDD8-1762-C235-BB6C-E101403B0380}"/>
                </a:ext>
              </a:extLst>
            </p:cNvPr>
            <p:cNvSpPr txBox="1"/>
            <p:nvPr/>
          </p:nvSpPr>
          <p:spPr>
            <a:xfrm>
              <a:off x="4382820" y="4053810"/>
              <a:ext cx="301686" cy="369332"/>
            </a:xfrm>
            <a:prstGeom prst="rect">
              <a:avLst/>
            </a:prstGeom>
            <a:noFill/>
          </p:spPr>
          <p:txBody>
            <a:bodyPr wrap="none" rtlCol="0">
              <a:spAutoFit/>
            </a:bodyPr>
            <a:lstStyle/>
            <a:p>
              <a:r>
                <a:rPr lang="pt-BR" dirty="0"/>
                <a:t>1</a:t>
              </a:r>
            </a:p>
          </p:txBody>
        </p:sp>
        <p:sp>
          <p:nvSpPr>
            <p:cNvPr id="30" name="CaixaDeTexto 29">
              <a:extLst>
                <a:ext uri="{FF2B5EF4-FFF2-40B4-BE49-F238E27FC236}">
                  <a16:creationId xmlns:a16="http://schemas.microsoft.com/office/drawing/2014/main" id="{9B26308E-4C7F-3331-E25C-ADE13D9803ED}"/>
                </a:ext>
              </a:extLst>
            </p:cNvPr>
            <p:cNvSpPr txBox="1"/>
            <p:nvPr/>
          </p:nvSpPr>
          <p:spPr>
            <a:xfrm>
              <a:off x="6577237" y="4029380"/>
              <a:ext cx="301686" cy="369332"/>
            </a:xfrm>
            <a:prstGeom prst="rect">
              <a:avLst/>
            </a:prstGeom>
            <a:noFill/>
          </p:spPr>
          <p:txBody>
            <a:bodyPr wrap="none" rtlCol="0">
              <a:spAutoFit/>
            </a:bodyPr>
            <a:lstStyle/>
            <a:p>
              <a:r>
                <a:rPr lang="pt-BR" dirty="0"/>
                <a:t>1</a:t>
              </a:r>
            </a:p>
          </p:txBody>
        </p:sp>
        <p:grpSp>
          <p:nvGrpSpPr>
            <p:cNvPr id="21" name="Agrupar 20">
              <a:extLst>
                <a:ext uri="{FF2B5EF4-FFF2-40B4-BE49-F238E27FC236}">
                  <a16:creationId xmlns:a16="http://schemas.microsoft.com/office/drawing/2014/main" id="{927AB509-0176-0F16-AA0F-A29563C55913}"/>
                </a:ext>
              </a:extLst>
            </p:cNvPr>
            <p:cNvGrpSpPr/>
            <p:nvPr/>
          </p:nvGrpSpPr>
          <p:grpSpPr>
            <a:xfrm>
              <a:off x="2630922" y="3739693"/>
              <a:ext cx="5934226" cy="1380614"/>
              <a:chOff x="2820793" y="3803609"/>
              <a:chExt cx="6024404" cy="1401594"/>
            </a:xfrm>
          </p:grpSpPr>
          <p:pic>
            <p:nvPicPr>
              <p:cNvPr id="7" name="Imagem 6">
                <a:extLst>
                  <a:ext uri="{FF2B5EF4-FFF2-40B4-BE49-F238E27FC236}">
                    <a16:creationId xmlns:a16="http://schemas.microsoft.com/office/drawing/2014/main" id="{8AC52BC4-3E8F-74AB-10D0-AD4481CE2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793" y="3803609"/>
                <a:ext cx="1401594" cy="1401594"/>
              </a:xfrm>
              <a:prstGeom prst="rect">
                <a:avLst/>
              </a:prstGeom>
            </p:spPr>
          </p:pic>
          <p:pic>
            <p:nvPicPr>
              <p:cNvPr id="13" name="Imagem 12">
                <a:extLst>
                  <a:ext uri="{FF2B5EF4-FFF2-40B4-BE49-F238E27FC236}">
                    <a16:creationId xmlns:a16="http://schemas.microsoft.com/office/drawing/2014/main" id="{742204F8-2213-169D-67A8-22931F682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206" y="3881911"/>
                <a:ext cx="1244991" cy="1244991"/>
              </a:xfrm>
              <a:prstGeom prst="rect">
                <a:avLst/>
              </a:prstGeom>
            </p:spPr>
          </p:pic>
          <p:sp>
            <p:nvSpPr>
              <p:cNvPr id="14" name="Losango 13">
                <a:extLst>
                  <a:ext uri="{FF2B5EF4-FFF2-40B4-BE49-F238E27FC236}">
                    <a16:creationId xmlns:a16="http://schemas.microsoft.com/office/drawing/2014/main" id="{9E4D003A-21C9-59CA-5D4C-59FD34832B32}"/>
                  </a:ext>
                </a:extLst>
              </p:cNvPr>
              <p:cNvSpPr/>
              <p:nvPr/>
            </p:nvSpPr>
            <p:spPr>
              <a:xfrm>
                <a:off x="5181974" y="3952906"/>
                <a:ext cx="1401594" cy="109207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a16="http://schemas.microsoft.com/office/drawing/2014/main" id="{4309ECCD-07DB-C556-B44B-24DEB31FE9B3}"/>
                  </a:ext>
                </a:extLst>
              </p:cNvPr>
              <p:cNvCxnSpPr>
                <a:stCxn id="7" idx="3"/>
                <a:endCxn id="14" idx="1"/>
              </p:cNvCxnSpPr>
              <p:nvPr/>
            </p:nvCxnSpPr>
            <p:spPr>
              <a:xfrm flipV="1">
                <a:off x="4222387" y="4498946"/>
                <a:ext cx="959587" cy="54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FFF2BD1-9A97-44C3-BEA1-5DD75C532DD1}"/>
                  </a:ext>
                </a:extLst>
              </p:cNvPr>
              <p:cNvCxnSpPr>
                <a:cxnSpLocks/>
                <a:stCxn id="14" idx="3"/>
                <a:endCxn id="13" idx="1"/>
              </p:cNvCxnSpPr>
              <p:nvPr/>
            </p:nvCxnSpPr>
            <p:spPr>
              <a:xfrm>
                <a:off x="6583568" y="4498946"/>
                <a:ext cx="1016638" cy="546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2" name="CaixaDeTexto 21">
              <a:extLst>
                <a:ext uri="{FF2B5EF4-FFF2-40B4-BE49-F238E27FC236}">
                  <a16:creationId xmlns:a16="http://schemas.microsoft.com/office/drawing/2014/main" id="{FE277E03-1E93-0BF8-0D00-D451364FCEBA}"/>
                </a:ext>
              </a:extLst>
            </p:cNvPr>
            <p:cNvSpPr txBox="1"/>
            <p:nvPr/>
          </p:nvSpPr>
          <p:spPr>
            <a:xfrm>
              <a:off x="2156908" y="3309612"/>
              <a:ext cx="2955400" cy="363804"/>
            </a:xfrm>
            <a:prstGeom prst="rect">
              <a:avLst/>
            </a:prstGeom>
            <a:noFill/>
          </p:spPr>
          <p:txBody>
            <a:bodyPr wrap="square" rtlCol="0">
              <a:spAutoFit/>
            </a:bodyPr>
            <a:lstStyle/>
            <a:p>
              <a:r>
                <a:rPr lang="pt-BR" dirty="0"/>
                <a:t>1 </a:t>
              </a:r>
              <a:r>
                <a:rPr lang="pt-BR" b="1" dirty="0"/>
                <a:t>pessoa</a:t>
              </a:r>
              <a:r>
                <a:rPr lang="pt-BR" dirty="0"/>
                <a:t> possui</a:t>
              </a:r>
              <a:r>
                <a:rPr lang="pt-BR" i="1" dirty="0"/>
                <a:t> 1 </a:t>
              </a:r>
              <a:r>
                <a:rPr lang="pt-BR" b="1" dirty="0"/>
                <a:t>passaporte</a:t>
              </a:r>
              <a:endParaRPr lang="pt-BR" dirty="0"/>
            </a:p>
          </p:txBody>
        </p:sp>
        <p:cxnSp>
          <p:nvCxnSpPr>
            <p:cNvPr id="25" name="Conector de Seta Reta 24">
              <a:extLst>
                <a:ext uri="{FF2B5EF4-FFF2-40B4-BE49-F238E27FC236}">
                  <a16:creationId xmlns:a16="http://schemas.microsoft.com/office/drawing/2014/main" id="{B90A1E23-6CC5-3D1F-8283-76E145F35A43}"/>
                </a:ext>
              </a:extLst>
            </p:cNvPr>
            <p:cNvCxnSpPr/>
            <p:nvPr/>
          </p:nvCxnSpPr>
          <p:spPr>
            <a:xfrm>
              <a:off x="4515749" y="3838051"/>
              <a:ext cx="26108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a:extLst>
                <a:ext uri="{FF2B5EF4-FFF2-40B4-BE49-F238E27FC236}">
                  <a16:creationId xmlns:a16="http://schemas.microsoft.com/office/drawing/2014/main" id="{B9DDA7A2-8C45-CC7A-CA25-B046CB2C2AE9}"/>
                </a:ext>
              </a:extLst>
            </p:cNvPr>
            <p:cNvCxnSpPr>
              <a:cxnSpLocks/>
            </p:cNvCxnSpPr>
            <p:nvPr/>
          </p:nvCxnSpPr>
          <p:spPr>
            <a:xfrm flipH="1">
              <a:off x="4515749" y="5054937"/>
              <a:ext cx="26108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B470891D-7FCA-A008-68B5-22A5D046A546}"/>
                </a:ext>
              </a:extLst>
            </p:cNvPr>
            <p:cNvSpPr txBox="1"/>
            <p:nvPr/>
          </p:nvSpPr>
          <p:spPr>
            <a:xfrm>
              <a:off x="6659655" y="5108059"/>
              <a:ext cx="2955400" cy="363804"/>
            </a:xfrm>
            <a:prstGeom prst="rect">
              <a:avLst/>
            </a:prstGeom>
            <a:noFill/>
          </p:spPr>
          <p:txBody>
            <a:bodyPr wrap="square" rtlCol="0">
              <a:spAutoFit/>
            </a:bodyPr>
            <a:lstStyle/>
            <a:p>
              <a:r>
                <a:rPr lang="pt-BR" dirty="0"/>
                <a:t>1 </a:t>
              </a:r>
              <a:r>
                <a:rPr lang="pt-BR" b="1" dirty="0"/>
                <a:t>passaporte</a:t>
              </a:r>
              <a:r>
                <a:rPr lang="pt-BR" dirty="0"/>
                <a:t> é de</a:t>
              </a:r>
              <a:r>
                <a:rPr lang="pt-BR" i="1" dirty="0"/>
                <a:t> 1 </a:t>
              </a:r>
              <a:r>
                <a:rPr lang="pt-BR" b="1" dirty="0"/>
                <a:t>pessoa</a:t>
              </a:r>
              <a:endParaRPr lang="pt-BR" dirty="0"/>
            </a:p>
          </p:txBody>
        </p:sp>
      </p:grpSp>
    </p:spTree>
    <p:extLst>
      <p:ext uri="{BB962C8B-B14F-4D97-AF65-F5344CB8AC3E}">
        <p14:creationId xmlns:p14="http://schemas.microsoft.com/office/powerpoint/2010/main" val="103533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02790" cy="461665"/>
          </a:xfrm>
          <a:prstGeom prst="rect">
            <a:avLst/>
          </a:prstGeom>
          <a:noFill/>
        </p:spPr>
        <p:txBody>
          <a:bodyPr wrap="none" rtlCol="0">
            <a:spAutoFit/>
          </a:bodyPr>
          <a:lstStyle/>
          <a:p>
            <a:r>
              <a:rPr lang="pt-BR" sz="2400" b="1" i="1" dirty="0"/>
              <a:t>Cardinalidade – 1 : N (</a:t>
            </a:r>
            <a:r>
              <a:rPr lang="pt-BR" sz="2400" b="1" i="1" dirty="0" err="1"/>
              <a:t>One-to-Many</a:t>
            </a:r>
            <a:r>
              <a:rPr lang="pt-BR" sz="2400" b="1" i="1" dirty="0"/>
              <a:t>)</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031325"/>
          </a:xfrm>
          <a:prstGeom prst="rect">
            <a:avLst/>
          </a:prstGeom>
          <a:noFill/>
        </p:spPr>
        <p:txBody>
          <a:bodyPr wrap="square" rtlCol="0">
            <a:spAutoFit/>
          </a:bodyPr>
          <a:lstStyle/>
          <a:p>
            <a:pPr algn="just"/>
            <a:r>
              <a:rPr lang="pt-BR" dirty="0"/>
              <a:t>Nesse tipo de relação</a:t>
            </a:r>
            <a:r>
              <a:rPr lang="pt-BR" b="1" dirty="0"/>
              <a:t>, um registro </a:t>
            </a:r>
            <a:r>
              <a:rPr lang="pt-BR" dirty="0"/>
              <a:t>em uma </a:t>
            </a:r>
            <a:r>
              <a:rPr lang="pt-BR" b="1" dirty="0"/>
              <a:t>tabela</a:t>
            </a:r>
            <a:r>
              <a:rPr lang="pt-BR" dirty="0"/>
              <a:t> está </a:t>
            </a:r>
            <a:r>
              <a:rPr lang="pt-BR" b="1" dirty="0"/>
              <a:t>relacionado a vários registros </a:t>
            </a:r>
            <a:r>
              <a:rPr lang="pt-BR" dirty="0"/>
              <a:t>em </a:t>
            </a:r>
            <a:r>
              <a:rPr lang="pt-BR" b="1" dirty="0"/>
              <a:t>outra tabela</a:t>
            </a:r>
            <a:r>
              <a:rPr lang="pt-BR" dirty="0"/>
              <a:t>, mas </a:t>
            </a:r>
            <a:r>
              <a:rPr lang="pt-BR" b="1" dirty="0"/>
              <a:t>um registro na segunda tabela </a:t>
            </a:r>
            <a:r>
              <a:rPr lang="pt-BR" dirty="0"/>
              <a:t>está </a:t>
            </a:r>
            <a:r>
              <a:rPr lang="pt-BR" b="1" dirty="0"/>
              <a:t>relacionado a apenas um registro </a:t>
            </a:r>
            <a:r>
              <a:rPr lang="pt-BR" dirty="0"/>
              <a:t>na </a:t>
            </a:r>
            <a:r>
              <a:rPr lang="pt-BR" b="1" dirty="0"/>
              <a:t>primeira tabela</a:t>
            </a:r>
            <a:r>
              <a:rPr lang="pt-BR" dirty="0"/>
              <a:t>. </a:t>
            </a:r>
          </a:p>
          <a:p>
            <a:pPr algn="just"/>
            <a:endParaRPr lang="pt-BR" dirty="0"/>
          </a:p>
          <a:p>
            <a:pPr algn="just"/>
            <a:r>
              <a:rPr lang="pt-BR" dirty="0"/>
              <a:t>Isso significa que um </a:t>
            </a:r>
            <a:r>
              <a:rPr lang="pt-BR" b="1" dirty="0"/>
              <a:t>único registro </a:t>
            </a:r>
            <a:r>
              <a:rPr lang="pt-BR" dirty="0"/>
              <a:t>em uma tabela está </a:t>
            </a:r>
            <a:r>
              <a:rPr lang="pt-BR" b="1" dirty="0"/>
              <a:t>associado a múltiplos registros </a:t>
            </a:r>
            <a:r>
              <a:rPr lang="pt-BR" dirty="0"/>
              <a:t>em outra tabela. </a:t>
            </a:r>
          </a:p>
          <a:p>
            <a:pPr algn="just"/>
            <a:endParaRPr lang="pt-BR" dirty="0"/>
          </a:p>
          <a:p>
            <a:pPr algn="just"/>
            <a:r>
              <a:rPr lang="pt-BR" dirty="0"/>
              <a:t>Um exemplo clássico é uma tabela de autores e uma tabela de livros, onde um autor pode ter escrito vários livros, mas cada livro tem apenas um autor.</a:t>
            </a:r>
            <a:endParaRPr lang="pt-BR" b="1" dirty="0"/>
          </a:p>
        </p:txBody>
      </p:sp>
      <p:grpSp>
        <p:nvGrpSpPr>
          <p:cNvPr id="20" name="Agrupar 19">
            <a:extLst>
              <a:ext uri="{FF2B5EF4-FFF2-40B4-BE49-F238E27FC236}">
                <a16:creationId xmlns:a16="http://schemas.microsoft.com/office/drawing/2014/main" id="{49F37C25-F7AB-DF17-D45B-77FDF21426FF}"/>
              </a:ext>
            </a:extLst>
          </p:cNvPr>
          <p:cNvGrpSpPr/>
          <p:nvPr/>
        </p:nvGrpSpPr>
        <p:grpSpPr>
          <a:xfrm>
            <a:off x="2796038" y="3560526"/>
            <a:ext cx="6444043" cy="1720238"/>
            <a:chOff x="2796038" y="3560526"/>
            <a:chExt cx="6444043" cy="1720238"/>
          </a:xfrm>
        </p:grpSpPr>
        <p:pic>
          <p:nvPicPr>
            <p:cNvPr id="7" name="Imagem 6">
              <a:extLst>
                <a:ext uri="{FF2B5EF4-FFF2-40B4-BE49-F238E27FC236}">
                  <a16:creationId xmlns:a16="http://schemas.microsoft.com/office/drawing/2014/main" id="{8AC52BC4-3E8F-74AB-10D0-AD4481CE2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038" y="3725308"/>
              <a:ext cx="1401594" cy="1401594"/>
            </a:xfrm>
            <a:prstGeom prst="rect">
              <a:avLst/>
            </a:prstGeom>
          </p:spPr>
        </p:pic>
        <p:sp>
          <p:nvSpPr>
            <p:cNvPr id="14" name="Losango 13">
              <a:extLst>
                <a:ext uri="{FF2B5EF4-FFF2-40B4-BE49-F238E27FC236}">
                  <a16:creationId xmlns:a16="http://schemas.microsoft.com/office/drawing/2014/main" id="{9E4D003A-21C9-59CA-5D4C-59FD34832B32}"/>
                </a:ext>
              </a:extLst>
            </p:cNvPr>
            <p:cNvSpPr/>
            <p:nvPr/>
          </p:nvSpPr>
          <p:spPr>
            <a:xfrm>
              <a:off x="5157219" y="3874605"/>
              <a:ext cx="1401594" cy="109207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a16="http://schemas.microsoft.com/office/drawing/2014/main" id="{4309ECCD-07DB-C556-B44B-24DEB31FE9B3}"/>
                </a:ext>
              </a:extLst>
            </p:cNvPr>
            <p:cNvCxnSpPr>
              <a:stCxn id="7" idx="3"/>
              <a:endCxn id="14" idx="1"/>
            </p:cNvCxnSpPr>
            <p:nvPr/>
          </p:nvCxnSpPr>
          <p:spPr>
            <a:xfrm flipV="1">
              <a:off x="4197632" y="4420645"/>
              <a:ext cx="959587" cy="54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FFF2BD1-9A97-44C3-BEA1-5DD75C532DD1}"/>
                </a:ext>
              </a:extLst>
            </p:cNvPr>
            <p:cNvCxnSpPr>
              <a:cxnSpLocks/>
              <a:stCxn id="14" idx="3"/>
              <a:endCxn id="11" idx="1"/>
            </p:cNvCxnSpPr>
            <p:nvPr/>
          </p:nvCxnSpPr>
          <p:spPr>
            <a:xfrm>
              <a:off x="6558813" y="4420645"/>
              <a:ext cx="9610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EC501D56-2276-3176-0B4E-C4A12C222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843" y="3560526"/>
              <a:ext cx="1720238" cy="1720238"/>
            </a:xfrm>
            <a:prstGeom prst="rect">
              <a:avLst/>
            </a:prstGeom>
          </p:spPr>
        </p:pic>
      </p:grpSp>
    </p:spTree>
    <p:extLst>
      <p:ext uri="{BB962C8B-B14F-4D97-AF65-F5344CB8AC3E}">
        <p14:creationId xmlns:p14="http://schemas.microsoft.com/office/powerpoint/2010/main" val="95243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02790" cy="461665"/>
          </a:xfrm>
          <a:prstGeom prst="rect">
            <a:avLst/>
          </a:prstGeom>
          <a:noFill/>
        </p:spPr>
        <p:txBody>
          <a:bodyPr wrap="none" rtlCol="0">
            <a:spAutoFit/>
          </a:bodyPr>
          <a:lstStyle/>
          <a:p>
            <a:r>
              <a:rPr lang="pt-BR" sz="2400" b="1" i="1" dirty="0"/>
              <a:t>Cardinalidade – 1 : N (</a:t>
            </a:r>
            <a:r>
              <a:rPr lang="pt-BR" sz="2400" b="1" i="1" dirty="0" err="1"/>
              <a:t>One-to-Many</a:t>
            </a:r>
            <a:r>
              <a:rPr lang="pt-BR" sz="2400" b="1" i="1" dirty="0"/>
              <a:t>)</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584775"/>
          </a:xfrm>
          <a:prstGeom prst="rect">
            <a:avLst/>
          </a:prstGeom>
          <a:noFill/>
        </p:spPr>
        <p:txBody>
          <a:bodyPr wrap="square" rtlCol="0">
            <a:spAutoFit/>
          </a:bodyPr>
          <a:lstStyle/>
          <a:p>
            <a:pPr algn="just"/>
            <a:r>
              <a:rPr lang="pt-BR" dirty="0"/>
              <a:t>Mas muita </a:t>
            </a:r>
            <a:r>
              <a:rPr lang="pt-BR" sz="3200" b="1" dirty="0">
                <a:solidFill>
                  <a:srgbClr val="FF0000"/>
                </a:solidFill>
              </a:rPr>
              <a:t>ANTEÇÃO!!!!!! </a:t>
            </a:r>
            <a:r>
              <a:rPr lang="pt-BR" dirty="0"/>
              <a:t>neste tipo de cardinalidade, pois existe uma regram </a:t>
            </a:r>
            <a:r>
              <a:rPr lang="pt-BR" b="1" dirty="0"/>
              <a:t>IMPORTANTE.</a:t>
            </a:r>
          </a:p>
        </p:txBody>
      </p:sp>
      <p:sp>
        <p:nvSpPr>
          <p:cNvPr id="13" name="CaixaDeTexto 12">
            <a:extLst>
              <a:ext uri="{FF2B5EF4-FFF2-40B4-BE49-F238E27FC236}">
                <a16:creationId xmlns:a16="http://schemas.microsoft.com/office/drawing/2014/main" id="{22175C08-7605-ADF8-0F03-28D8A92E4EF2}"/>
              </a:ext>
            </a:extLst>
          </p:cNvPr>
          <p:cNvSpPr txBox="1"/>
          <p:nvPr/>
        </p:nvSpPr>
        <p:spPr>
          <a:xfrm rot="21147359">
            <a:off x="5982911" y="2488787"/>
            <a:ext cx="5905060" cy="923330"/>
          </a:xfrm>
          <a:custGeom>
            <a:avLst/>
            <a:gdLst>
              <a:gd name="connsiteX0" fmla="*/ 0 w 5905060"/>
              <a:gd name="connsiteY0" fmla="*/ 0 h 923330"/>
              <a:gd name="connsiteX1" fmla="*/ 531455 w 5905060"/>
              <a:gd name="connsiteY1" fmla="*/ 0 h 923330"/>
              <a:gd name="connsiteX2" fmla="*/ 1181012 w 5905060"/>
              <a:gd name="connsiteY2" fmla="*/ 0 h 923330"/>
              <a:gd name="connsiteX3" fmla="*/ 1889619 w 5905060"/>
              <a:gd name="connsiteY3" fmla="*/ 0 h 923330"/>
              <a:gd name="connsiteX4" fmla="*/ 2421075 w 5905060"/>
              <a:gd name="connsiteY4" fmla="*/ 0 h 923330"/>
              <a:gd name="connsiteX5" fmla="*/ 3129682 w 5905060"/>
              <a:gd name="connsiteY5" fmla="*/ 0 h 923330"/>
              <a:gd name="connsiteX6" fmla="*/ 3661137 w 5905060"/>
              <a:gd name="connsiteY6" fmla="*/ 0 h 923330"/>
              <a:gd name="connsiteX7" fmla="*/ 4251643 w 5905060"/>
              <a:gd name="connsiteY7" fmla="*/ 0 h 923330"/>
              <a:gd name="connsiteX8" fmla="*/ 4901200 w 5905060"/>
              <a:gd name="connsiteY8" fmla="*/ 0 h 923330"/>
              <a:gd name="connsiteX9" fmla="*/ 5905060 w 5905060"/>
              <a:gd name="connsiteY9" fmla="*/ 0 h 923330"/>
              <a:gd name="connsiteX10" fmla="*/ 5905060 w 5905060"/>
              <a:gd name="connsiteY10" fmla="*/ 443198 h 923330"/>
              <a:gd name="connsiteX11" fmla="*/ 5905060 w 5905060"/>
              <a:gd name="connsiteY11" fmla="*/ 923330 h 923330"/>
              <a:gd name="connsiteX12" fmla="*/ 5314554 w 5905060"/>
              <a:gd name="connsiteY12" fmla="*/ 923330 h 923330"/>
              <a:gd name="connsiteX13" fmla="*/ 4842149 w 5905060"/>
              <a:gd name="connsiteY13" fmla="*/ 923330 h 923330"/>
              <a:gd name="connsiteX14" fmla="*/ 4369744 w 5905060"/>
              <a:gd name="connsiteY14" fmla="*/ 923330 h 923330"/>
              <a:gd name="connsiteX15" fmla="*/ 3779238 w 5905060"/>
              <a:gd name="connsiteY15" fmla="*/ 923330 h 923330"/>
              <a:gd name="connsiteX16" fmla="*/ 3365884 w 5905060"/>
              <a:gd name="connsiteY16" fmla="*/ 923330 h 923330"/>
              <a:gd name="connsiteX17" fmla="*/ 2657277 w 5905060"/>
              <a:gd name="connsiteY17" fmla="*/ 923330 h 923330"/>
              <a:gd name="connsiteX18" fmla="*/ 1948670 w 5905060"/>
              <a:gd name="connsiteY18" fmla="*/ 923330 h 923330"/>
              <a:gd name="connsiteX19" fmla="*/ 1358164 w 5905060"/>
              <a:gd name="connsiteY19" fmla="*/ 923330 h 923330"/>
              <a:gd name="connsiteX20" fmla="*/ 944810 w 5905060"/>
              <a:gd name="connsiteY20" fmla="*/ 923330 h 923330"/>
              <a:gd name="connsiteX21" fmla="*/ 0 w 5905060"/>
              <a:gd name="connsiteY21" fmla="*/ 923330 h 923330"/>
              <a:gd name="connsiteX22" fmla="*/ 0 w 5905060"/>
              <a:gd name="connsiteY22" fmla="*/ 443198 h 923330"/>
              <a:gd name="connsiteX23" fmla="*/ 0 w 5905060"/>
              <a:gd name="connsiteY23"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05060" h="923330" extrusionOk="0">
                <a:moveTo>
                  <a:pt x="0" y="0"/>
                </a:moveTo>
                <a:cubicBezTo>
                  <a:pt x="176586" y="-34000"/>
                  <a:pt x="373043" y="43692"/>
                  <a:pt x="531455" y="0"/>
                </a:cubicBezTo>
                <a:cubicBezTo>
                  <a:pt x="689868" y="-43692"/>
                  <a:pt x="986303" y="70024"/>
                  <a:pt x="1181012" y="0"/>
                </a:cubicBezTo>
                <a:cubicBezTo>
                  <a:pt x="1375721" y="-70024"/>
                  <a:pt x="1720327" y="26517"/>
                  <a:pt x="1889619" y="0"/>
                </a:cubicBezTo>
                <a:cubicBezTo>
                  <a:pt x="2058911" y="-26517"/>
                  <a:pt x="2314067" y="40542"/>
                  <a:pt x="2421075" y="0"/>
                </a:cubicBezTo>
                <a:cubicBezTo>
                  <a:pt x="2528083" y="-40542"/>
                  <a:pt x="2968236" y="67828"/>
                  <a:pt x="3129682" y="0"/>
                </a:cubicBezTo>
                <a:cubicBezTo>
                  <a:pt x="3291128" y="-67828"/>
                  <a:pt x="3419817" y="34231"/>
                  <a:pt x="3661137" y="0"/>
                </a:cubicBezTo>
                <a:cubicBezTo>
                  <a:pt x="3902457" y="-34231"/>
                  <a:pt x="4060387" y="36251"/>
                  <a:pt x="4251643" y="0"/>
                </a:cubicBezTo>
                <a:cubicBezTo>
                  <a:pt x="4442899" y="-36251"/>
                  <a:pt x="4593757" y="67809"/>
                  <a:pt x="4901200" y="0"/>
                </a:cubicBezTo>
                <a:cubicBezTo>
                  <a:pt x="5208643" y="-67809"/>
                  <a:pt x="5550453" y="25778"/>
                  <a:pt x="5905060" y="0"/>
                </a:cubicBezTo>
                <a:cubicBezTo>
                  <a:pt x="5924729" y="210302"/>
                  <a:pt x="5888786" y="281038"/>
                  <a:pt x="5905060" y="443198"/>
                </a:cubicBezTo>
                <a:cubicBezTo>
                  <a:pt x="5921334" y="605358"/>
                  <a:pt x="5902288" y="726248"/>
                  <a:pt x="5905060" y="923330"/>
                </a:cubicBezTo>
                <a:cubicBezTo>
                  <a:pt x="5618837" y="952714"/>
                  <a:pt x="5497142" y="885416"/>
                  <a:pt x="5314554" y="923330"/>
                </a:cubicBezTo>
                <a:cubicBezTo>
                  <a:pt x="5131966" y="961244"/>
                  <a:pt x="5057121" y="905754"/>
                  <a:pt x="4842149" y="923330"/>
                </a:cubicBezTo>
                <a:cubicBezTo>
                  <a:pt x="4627177" y="940906"/>
                  <a:pt x="4561548" y="911498"/>
                  <a:pt x="4369744" y="923330"/>
                </a:cubicBezTo>
                <a:cubicBezTo>
                  <a:pt x="4177940" y="935162"/>
                  <a:pt x="4073380" y="919907"/>
                  <a:pt x="3779238" y="923330"/>
                </a:cubicBezTo>
                <a:cubicBezTo>
                  <a:pt x="3485096" y="926753"/>
                  <a:pt x="3554878" y="891860"/>
                  <a:pt x="3365884" y="923330"/>
                </a:cubicBezTo>
                <a:cubicBezTo>
                  <a:pt x="3176890" y="954800"/>
                  <a:pt x="2890975" y="914002"/>
                  <a:pt x="2657277" y="923330"/>
                </a:cubicBezTo>
                <a:cubicBezTo>
                  <a:pt x="2423579" y="932658"/>
                  <a:pt x="2247763" y="907666"/>
                  <a:pt x="1948670" y="923330"/>
                </a:cubicBezTo>
                <a:cubicBezTo>
                  <a:pt x="1649577" y="938994"/>
                  <a:pt x="1637642" y="874954"/>
                  <a:pt x="1358164" y="923330"/>
                </a:cubicBezTo>
                <a:cubicBezTo>
                  <a:pt x="1078686" y="971706"/>
                  <a:pt x="1137843" y="911338"/>
                  <a:pt x="944810" y="923330"/>
                </a:cubicBezTo>
                <a:cubicBezTo>
                  <a:pt x="751777" y="935322"/>
                  <a:pt x="417829" y="827845"/>
                  <a:pt x="0" y="923330"/>
                </a:cubicBezTo>
                <a:cubicBezTo>
                  <a:pt x="-34200" y="787808"/>
                  <a:pt x="8080" y="554025"/>
                  <a:pt x="0" y="443198"/>
                </a:cubicBezTo>
                <a:cubicBezTo>
                  <a:pt x="-8080" y="332371"/>
                  <a:pt x="52953" y="111783"/>
                  <a:pt x="0" y="0"/>
                </a:cubicBezTo>
                <a:close/>
              </a:path>
            </a:pathLst>
          </a:custGeom>
          <a:noFill/>
          <a:ln w="38100">
            <a:solidFill>
              <a:srgbClr val="FF0000"/>
            </a:solidFill>
            <a:extLst>
              <a:ext uri="{C807C97D-BFC1-408E-A445-0C87EB9F89A2}">
                <ask:lineSketchStyleProps xmlns:ask="http://schemas.microsoft.com/office/drawing/2018/sketchyshapes" xmlns="" sd="139682991">
                  <a:prstGeom prst="rect">
                    <a:avLst/>
                  </a:prstGeom>
                  <ask:type>
                    <ask:lineSketchScribble/>
                  </ask:type>
                </ask:lineSketchStyleProps>
              </a:ext>
            </a:extLst>
          </a:ln>
          <a:effectLst>
            <a:outerShdw blurRad="50800" dist="38100" dir="10800000" algn="r" rotWithShape="0">
              <a:prstClr val="black">
                <a:alpha val="40000"/>
              </a:prstClr>
            </a:outerShdw>
          </a:effectLst>
        </p:spPr>
        <p:txBody>
          <a:bodyPr wrap="square" rtlCol="0">
            <a:spAutoFit/>
          </a:bodyPr>
          <a:lstStyle/>
          <a:p>
            <a:pPr algn="just"/>
            <a:r>
              <a:rPr lang="pt-BR" dirty="0"/>
              <a:t>Todo </a:t>
            </a:r>
            <a:r>
              <a:rPr lang="pt-BR" b="1" dirty="0"/>
              <a:t>relacionamento</a:t>
            </a:r>
            <a:r>
              <a:rPr lang="pt-BR" dirty="0"/>
              <a:t> de </a:t>
            </a:r>
            <a:r>
              <a:rPr lang="pt-BR" b="1" dirty="0"/>
              <a:t>cardinalidade  1:N</a:t>
            </a:r>
            <a:r>
              <a:rPr lang="pt-BR" dirty="0"/>
              <a:t>, DEVERÁ ter uma </a:t>
            </a:r>
            <a:r>
              <a:rPr lang="pt-BR" b="1" dirty="0"/>
              <a:t>chave estrangeira (</a:t>
            </a:r>
            <a:r>
              <a:rPr lang="pt-BR" b="1" dirty="0" err="1"/>
              <a:t>Forign</a:t>
            </a:r>
            <a:r>
              <a:rPr lang="pt-BR" b="1" dirty="0"/>
              <a:t> Key)</a:t>
            </a:r>
            <a:r>
              <a:rPr lang="pt-BR" dirty="0"/>
              <a:t> no lado </a:t>
            </a:r>
            <a:r>
              <a:rPr lang="pt-BR" b="1" dirty="0"/>
              <a:t>muitos</a:t>
            </a:r>
            <a:r>
              <a:rPr lang="pt-BR" dirty="0"/>
              <a:t> do </a:t>
            </a:r>
            <a:r>
              <a:rPr lang="pt-BR" b="1" dirty="0"/>
              <a:t>relacionamento.</a:t>
            </a:r>
            <a:endParaRPr lang="pt-BR" dirty="0"/>
          </a:p>
        </p:txBody>
      </p:sp>
      <p:grpSp>
        <p:nvGrpSpPr>
          <p:cNvPr id="45" name="Agrupar 44">
            <a:extLst>
              <a:ext uri="{FF2B5EF4-FFF2-40B4-BE49-F238E27FC236}">
                <a16:creationId xmlns:a16="http://schemas.microsoft.com/office/drawing/2014/main" id="{A96066BB-A73B-F987-8A53-71A076E8CE86}"/>
              </a:ext>
            </a:extLst>
          </p:cNvPr>
          <p:cNvGrpSpPr/>
          <p:nvPr/>
        </p:nvGrpSpPr>
        <p:grpSpPr>
          <a:xfrm>
            <a:off x="793156" y="2605982"/>
            <a:ext cx="5643993" cy="2668086"/>
            <a:chOff x="886669" y="2647319"/>
            <a:chExt cx="5643993" cy="2668086"/>
          </a:xfrm>
        </p:grpSpPr>
        <p:grpSp>
          <p:nvGrpSpPr>
            <p:cNvPr id="37" name="Agrupar 36">
              <a:extLst>
                <a:ext uri="{FF2B5EF4-FFF2-40B4-BE49-F238E27FC236}">
                  <a16:creationId xmlns:a16="http://schemas.microsoft.com/office/drawing/2014/main" id="{76EECFE1-DD43-5F67-3B65-44E7F41E9A72}"/>
                </a:ext>
              </a:extLst>
            </p:cNvPr>
            <p:cNvGrpSpPr/>
            <p:nvPr/>
          </p:nvGrpSpPr>
          <p:grpSpPr>
            <a:xfrm>
              <a:off x="886669" y="2647319"/>
              <a:ext cx="5643993" cy="2412659"/>
              <a:chOff x="886669" y="2647319"/>
              <a:chExt cx="5643993" cy="2412659"/>
            </a:xfrm>
          </p:grpSpPr>
          <p:grpSp>
            <p:nvGrpSpPr>
              <p:cNvPr id="4" name="Agrupar 3">
                <a:extLst>
                  <a:ext uri="{FF2B5EF4-FFF2-40B4-BE49-F238E27FC236}">
                    <a16:creationId xmlns:a16="http://schemas.microsoft.com/office/drawing/2014/main" id="{1C3429D4-95DF-C6C6-07A3-551AD791647F}"/>
                  </a:ext>
                </a:extLst>
              </p:cNvPr>
              <p:cNvGrpSpPr/>
              <p:nvPr/>
            </p:nvGrpSpPr>
            <p:grpSpPr>
              <a:xfrm>
                <a:off x="886669" y="2986935"/>
                <a:ext cx="4663763" cy="1244992"/>
                <a:chOff x="2796038" y="3560526"/>
                <a:chExt cx="6444043" cy="1720238"/>
              </a:xfrm>
            </p:grpSpPr>
            <p:pic>
              <p:nvPicPr>
                <p:cNvPr id="7" name="Imagem 6">
                  <a:extLst>
                    <a:ext uri="{FF2B5EF4-FFF2-40B4-BE49-F238E27FC236}">
                      <a16:creationId xmlns:a16="http://schemas.microsoft.com/office/drawing/2014/main" id="{8AC52BC4-3E8F-74AB-10D0-AD4481CE2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038" y="3725308"/>
                  <a:ext cx="1401594" cy="1401594"/>
                </a:xfrm>
                <a:prstGeom prst="rect">
                  <a:avLst/>
                </a:prstGeom>
              </p:spPr>
            </p:pic>
            <p:sp>
              <p:nvSpPr>
                <p:cNvPr id="14" name="Losango 13">
                  <a:extLst>
                    <a:ext uri="{FF2B5EF4-FFF2-40B4-BE49-F238E27FC236}">
                      <a16:creationId xmlns:a16="http://schemas.microsoft.com/office/drawing/2014/main" id="{9E4D003A-21C9-59CA-5D4C-59FD34832B32}"/>
                    </a:ext>
                  </a:extLst>
                </p:cNvPr>
                <p:cNvSpPr/>
                <p:nvPr/>
              </p:nvSpPr>
              <p:spPr>
                <a:xfrm>
                  <a:off x="5157219" y="3874605"/>
                  <a:ext cx="1401594" cy="109207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a16="http://schemas.microsoft.com/office/drawing/2014/main" id="{4309ECCD-07DB-C556-B44B-24DEB31FE9B3}"/>
                    </a:ext>
                  </a:extLst>
                </p:cNvPr>
                <p:cNvCxnSpPr>
                  <a:stCxn id="7" idx="3"/>
                  <a:endCxn id="14" idx="1"/>
                </p:cNvCxnSpPr>
                <p:nvPr/>
              </p:nvCxnSpPr>
              <p:spPr>
                <a:xfrm flipV="1">
                  <a:off x="4197632" y="4420645"/>
                  <a:ext cx="959587" cy="54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FFF2BD1-9A97-44C3-BEA1-5DD75C532DD1}"/>
                    </a:ext>
                  </a:extLst>
                </p:cNvPr>
                <p:cNvCxnSpPr>
                  <a:cxnSpLocks/>
                  <a:stCxn id="14" idx="3"/>
                  <a:endCxn id="11" idx="1"/>
                </p:cNvCxnSpPr>
                <p:nvPr/>
              </p:nvCxnSpPr>
              <p:spPr>
                <a:xfrm>
                  <a:off x="6558813" y="4420645"/>
                  <a:ext cx="9610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EC501D56-2276-3176-0B4E-C4A12C222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843" y="3560526"/>
                  <a:ext cx="1720238" cy="1720238"/>
                </a:xfrm>
                <a:prstGeom prst="rect">
                  <a:avLst/>
                </a:prstGeom>
              </p:spPr>
            </p:pic>
          </p:grpSp>
          <p:sp>
            <p:nvSpPr>
              <p:cNvPr id="15" name="CaixaDeTexto 14">
                <a:extLst>
                  <a:ext uri="{FF2B5EF4-FFF2-40B4-BE49-F238E27FC236}">
                    <a16:creationId xmlns:a16="http://schemas.microsoft.com/office/drawing/2014/main" id="{F9C14C37-80D6-AE2D-0361-B2E1E37C36A3}"/>
                  </a:ext>
                </a:extLst>
              </p:cNvPr>
              <p:cNvSpPr txBox="1"/>
              <p:nvPr/>
            </p:nvSpPr>
            <p:spPr>
              <a:xfrm>
                <a:off x="1082535" y="2647319"/>
                <a:ext cx="3000311" cy="369332"/>
              </a:xfrm>
              <a:prstGeom prst="rect">
                <a:avLst/>
              </a:prstGeom>
              <a:noFill/>
            </p:spPr>
            <p:txBody>
              <a:bodyPr wrap="square" rtlCol="0">
                <a:spAutoFit/>
              </a:bodyPr>
              <a:lstStyle/>
              <a:p>
                <a:r>
                  <a:rPr lang="pt-BR" dirty="0"/>
                  <a:t>1 </a:t>
                </a:r>
                <a:r>
                  <a:rPr lang="pt-BR" b="1" dirty="0"/>
                  <a:t>autor</a:t>
                </a:r>
                <a:r>
                  <a:rPr lang="pt-BR" dirty="0"/>
                  <a:t> </a:t>
                </a:r>
                <a:r>
                  <a:rPr lang="pt-BR" i="1" dirty="0"/>
                  <a:t>escreve </a:t>
                </a:r>
                <a:r>
                  <a:rPr lang="pt-BR" b="1" i="1" dirty="0"/>
                  <a:t>muitos livros</a:t>
                </a:r>
                <a:endParaRPr lang="pt-BR" dirty="0"/>
              </a:p>
            </p:txBody>
          </p:sp>
          <p:cxnSp>
            <p:nvCxnSpPr>
              <p:cNvPr id="18" name="Conector de Seta Reta 17">
                <a:extLst>
                  <a:ext uri="{FF2B5EF4-FFF2-40B4-BE49-F238E27FC236}">
                    <a16:creationId xmlns:a16="http://schemas.microsoft.com/office/drawing/2014/main" id="{753984E6-76A2-384A-4D1A-280415D612E9}"/>
                  </a:ext>
                </a:extLst>
              </p:cNvPr>
              <p:cNvCxnSpPr/>
              <p:nvPr/>
            </p:nvCxnSpPr>
            <p:spPr>
              <a:xfrm>
                <a:off x="1901048" y="3106193"/>
                <a:ext cx="265054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B00A2603-B12C-EF88-1309-E206FBE152D8}"/>
                  </a:ext>
                </a:extLst>
              </p:cNvPr>
              <p:cNvSpPr txBox="1"/>
              <p:nvPr/>
            </p:nvSpPr>
            <p:spPr>
              <a:xfrm>
                <a:off x="3618734" y="4296329"/>
                <a:ext cx="2911928" cy="369332"/>
              </a:xfrm>
              <a:prstGeom prst="rect">
                <a:avLst/>
              </a:prstGeom>
              <a:noFill/>
            </p:spPr>
            <p:txBody>
              <a:bodyPr wrap="square" rtlCol="0">
                <a:spAutoFit/>
              </a:bodyPr>
              <a:lstStyle/>
              <a:p>
                <a:r>
                  <a:rPr lang="pt-BR" dirty="0"/>
                  <a:t>1 </a:t>
                </a:r>
                <a:r>
                  <a:rPr lang="pt-BR" b="1" dirty="0"/>
                  <a:t>livro</a:t>
                </a:r>
                <a:r>
                  <a:rPr lang="pt-BR" dirty="0"/>
                  <a:t> foi </a:t>
                </a:r>
                <a:r>
                  <a:rPr lang="pt-BR" i="1" dirty="0"/>
                  <a:t>escrito por 1 </a:t>
                </a:r>
                <a:r>
                  <a:rPr lang="pt-BR" b="1" i="1" dirty="0"/>
                  <a:t>autor</a:t>
                </a:r>
                <a:endParaRPr lang="pt-BR" dirty="0"/>
              </a:p>
            </p:txBody>
          </p:sp>
          <p:cxnSp>
            <p:nvCxnSpPr>
              <p:cNvPr id="22" name="Conector de Seta Reta 21">
                <a:extLst>
                  <a:ext uri="{FF2B5EF4-FFF2-40B4-BE49-F238E27FC236}">
                    <a16:creationId xmlns:a16="http://schemas.microsoft.com/office/drawing/2014/main" id="{D1C371AD-E0D4-A550-CF43-7F54B072C639}"/>
                  </a:ext>
                </a:extLst>
              </p:cNvPr>
              <p:cNvCxnSpPr/>
              <p:nvPr/>
            </p:nvCxnSpPr>
            <p:spPr>
              <a:xfrm flipH="1" flipV="1">
                <a:off x="1932803" y="4075991"/>
                <a:ext cx="2339835" cy="252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7BA28583-12D4-E3C3-2C86-A4265B738693}"/>
                  </a:ext>
                </a:extLst>
              </p:cNvPr>
              <p:cNvSpPr txBox="1"/>
              <p:nvPr/>
            </p:nvSpPr>
            <p:spPr>
              <a:xfrm>
                <a:off x="1808292" y="3642257"/>
                <a:ext cx="301686" cy="369332"/>
              </a:xfrm>
              <a:prstGeom prst="rect">
                <a:avLst/>
              </a:prstGeom>
              <a:noFill/>
            </p:spPr>
            <p:txBody>
              <a:bodyPr wrap="none" rtlCol="0">
                <a:spAutoFit/>
              </a:bodyPr>
              <a:lstStyle/>
              <a:p>
                <a:r>
                  <a:rPr lang="pt-BR" dirty="0"/>
                  <a:t>1</a:t>
                </a:r>
              </a:p>
            </p:txBody>
          </p:sp>
          <p:sp>
            <p:nvSpPr>
              <p:cNvPr id="26" name="CaixaDeTexto 25">
                <a:extLst>
                  <a:ext uri="{FF2B5EF4-FFF2-40B4-BE49-F238E27FC236}">
                    <a16:creationId xmlns:a16="http://schemas.microsoft.com/office/drawing/2014/main" id="{56F7E5E9-3FDF-BB61-7E13-3A1BCE174964}"/>
                  </a:ext>
                </a:extLst>
              </p:cNvPr>
              <p:cNvSpPr txBox="1"/>
              <p:nvPr/>
            </p:nvSpPr>
            <p:spPr>
              <a:xfrm>
                <a:off x="4002709" y="3640912"/>
                <a:ext cx="301686" cy="369332"/>
              </a:xfrm>
              <a:prstGeom prst="rect">
                <a:avLst/>
              </a:prstGeom>
              <a:noFill/>
            </p:spPr>
            <p:txBody>
              <a:bodyPr wrap="none" rtlCol="0">
                <a:spAutoFit/>
              </a:bodyPr>
              <a:lstStyle/>
              <a:p>
                <a:r>
                  <a:rPr lang="pt-BR" dirty="0"/>
                  <a:t>1</a:t>
                </a:r>
              </a:p>
            </p:txBody>
          </p:sp>
          <p:sp>
            <p:nvSpPr>
              <p:cNvPr id="27" name="CaixaDeTexto 26">
                <a:extLst>
                  <a:ext uri="{FF2B5EF4-FFF2-40B4-BE49-F238E27FC236}">
                    <a16:creationId xmlns:a16="http://schemas.microsoft.com/office/drawing/2014/main" id="{C2BCA67C-C002-08D2-2AAA-25D25D491F4C}"/>
                  </a:ext>
                </a:extLst>
              </p:cNvPr>
              <p:cNvSpPr txBox="1"/>
              <p:nvPr/>
            </p:nvSpPr>
            <p:spPr>
              <a:xfrm>
                <a:off x="1808292" y="3284972"/>
                <a:ext cx="301686" cy="369332"/>
              </a:xfrm>
              <a:prstGeom prst="rect">
                <a:avLst/>
              </a:prstGeom>
              <a:noFill/>
            </p:spPr>
            <p:txBody>
              <a:bodyPr wrap="none" rtlCol="0">
                <a:spAutoFit/>
              </a:bodyPr>
              <a:lstStyle/>
              <a:p>
                <a:r>
                  <a:rPr lang="pt-BR" dirty="0"/>
                  <a:t>1</a:t>
                </a:r>
              </a:p>
            </p:txBody>
          </p:sp>
          <p:sp>
            <p:nvSpPr>
              <p:cNvPr id="28" name="CaixaDeTexto 27">
                <a:extLst>
                  <a:ext uri="{FF2B5EF4-FFF2-40B4-BE49-F238E27FC236}">
                    <a16:creationId xmlns:a16="http://schemas.microsoft.com/office/drawing/2014/main" id="{7B3E5824-A6F0-D5BF-14C1-A600395AA8D3}"/>
                  </a:ext>
                </a:extLst>
              </p:cNvPr>
              <p:cNvSpPr txBox="1"/>
              <p:nvPr/>
            </p:nvSpPr>
            <p:spPr>
              <a:xfrm>
                <a:off x="3955293" y="3261308"/>
                <a:ext cx="333746" cy="369332"/>
              </a:xfrm>
              <a:prstGeom prst="rect">
                <a:avLst/>
              </a:prstGeom>
              <a:noFill/>
            </p:spPr>
            <p:txBody>
              <a:bodyPr wrap="none" rtlCol="0">
                <a:spAutoFit/>
              </a:bodyPr>
              <a:lstStyle/>
              <a:p>
                <a:r>
                  <a:rPr lang="pt-BR" dirty="0"/>
                  <a:t>N</a:t>
                </a:r>
              </a:p>
            </p:txBody>
          </p:sp>
          <p:grpSp>
            <p:nvGrpSpPr>
              <p:cNvPr id="36" name="Agrupar 35">
                <a:extLst>
                  <a:ext uri="{FF2B5EF4-FFF2-40B4-BE49-F238E27FC236}">
                    <a16:creationId xmlns:a16="http://schemas.microsoft.com/office/drawing/2014/main" id="{71CBDBBC-C99C-D700-7AC6-5C0DE3BDE735}"/>
                  </a:ext>
                </a:extLst>
              </p:cNvPr>
              <p:cNvGrpSpPr/>
              <p:nvPr/>
            </p:nvGrpSpPr>
            <p:grpSpPr>
              <a:xfrm>
                <a:off x="4325554" y="4632251"/>
                <a:ext cx="1583081" cy="427727"/>
                <a:chOff x="4340117" y="4643991"/>
                <a:chExt cx="1583081" cy="427727"/>
              </a:xfrm>
            </p:grpSpPr>
            <p:pic>
              <p:nvPicPr>
                <p:cNvPr id="34" name="Imagem 33">
                  <a:extLst>
                    <a:ext uri="{FF2B5EF4-FFF2-40B4-BE49-F238E27FC236}">
                      <a16:creationId xmlns:a16="http://schemas.microsoft.com/office/drawing/2014/main" id="{980A6550-10A0-3046-F09B-503F63BA4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117" y="4643991"/>
                  <a:ext cx="422955" cy="422955"/>
                </a:xfrm>
                <a:prstGeom prst="rect">
                  <a:avLst/>
                </a:prstGeom>
              </p:spPr>
            </p:pic>
            <p:sp>
              <p:nvSpPr>
                <p:cNvPr id="35" name="CaixaDeTexto 34">
                  <a:extLst>
                    <a:ext uri="{FF2B5EF4-FFF2-40B4-BE49-F238E27FC236}">
                      <a16:creationId xmlns:a16="http://schemas.microsoft.com/office/drawing/2014/main" id="{FD14B1D4-5DC3-0F5A-08BB-A27E253E14C9}"/>
                    </a:ext>
                  </a:extLst>
                </p:cNvPr>
                <p:cNvSpPr txBox="1"/>
                <p:nvPr/>
              </p:nvSpPr>
              <p:spPr>
                <a:xfrm>
                  <a:off x="4763072" y="4702386"/>
                  <a:ext cx="1160126" cy="369332"/>
                </a:xfrm>
                <a:prstGeom prst="rect">
                  <a:avLst/>
                </a:prstGeom>
                <a:noFill/>
              </p:spPr>
              <p:txBody>
                <a:bodyPr wrap="none" rtlCol="0">
                  <a:spAutoFit/>
                </a:bodyPr>
                <a:lstStyle/>
                <a:p>
                  <a:r>
                    <a:rPr lang="pt-BR" dirty="0" err="1"/>
                    <a:t>Forign</a:t>
                  </a:r>
                  <a:r>
                    <a:rPr lang="pt-BR" dirty="0"/>
                    <a:t> Key</a:t>
                  </a:r>
                </a:p>
              </p:txBody>
            </p:sp>
          </p:grpSp>
        </p:grpSp>
        <p:sp>
          <p:nvSpPr>
            <p:cNvPr id="38" name="Elipse 37">
              <a:extLst>
                <a:ext uri="{FF2B5EF4-FFF2-40B4-BE49-F238E27FC236}">
                  <a16:creationId xmlns:a16="http://schemas.microsoft.com/office/drawing/2014/main" id="{35FC7C00-B339-2072-CBA9-6F36E6F7DCA6}"/>
                </a:ext>
              </a:extLst>
            </p:cNvPr>
            <p:cNvSpPr/>
            <p:nvPr/>
          </p:nvSpPr>
          <p:spPr>
            <a:xfrm>
              <a:off x="3938892" y="3284972"/>
              <a:ext cx="365503" cy="75674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a:extLst>
                <a:ext uri="{FF2B5EF4-FFF2-40B4-BE49-F238E27FC236}">
                  <a16:creationId xmlns:a16="http://schemas.microsoft.com/office/drawing/2014/main" id="{9D6656CD-24FD-0E0E-9BC1-AF4288F90883}"/>
                </a:ext>
              </a:extLst>
            </p:cNvPr>
            <p:cNvSpPr txBox="1"/>
            <p:nvPr/>
          </p:nvSpPr>
          <p:spPr>
            <a:xfrm>
              <a:off x="2109978" y="4946073"/>
              <a:ext cx="2051716" cy="369332"/>
            </a:xfrm>
            <a:prstGeom prst="rect">
              <a:avLst/>
            </a:prstGeom>
            <a:noFill/>
          </p:spPr>
          <p:txBody>
            <a:bodyPr wrap="none" rtlCol="0">
              <a:spAutoFit/>
            </a:bodyPr>
            <a:lstStyle/>
            <a:p>
              <a:r>
                <a:rPr lang="pt-BR" b="1" dirty="0"/>
                <a:t>Lado muitos</a:t>
              </a:r>
              <a:r>
                <a:rPr lang="pt-BR" dirty="0"/>
                <a:t> recebe</a:t>
              </a:r>
              <a:endParaRPr lang="pt-BR" b="1" dirty="0"/>
            </a:p>
          </p:txBody>
        </p:sp>
        <p:cxnSp>
          <p:nvCxnSpPr>
            <p:cNvPr id="41" name="Conector: Curvo 40">
              <a:extLst>
                <a:ext uri="{FF2B5EF4-FFF2-40B4-BE49-F238E27FC236}">
                  <a16:creationId xmlns:a16="http://schemas.microsoft.com/office/drawing/2014/main" id="{5619B20A-9EBB-DCD3-DEB8-D7D174C9B91E}"/>
                </a:ext>
              </a:extLst>
            </p:cNvPr>
            <p:cNvCxnSpPr>
              <a:cxnSpLocks/>
              <a:stCxn id="38" idx="2"/>
              <a:endCxn id="39" idx="0"/>
            </p:cNvCxnSpPr>
            <p:nvPr/>
          </p:nvCxnSpPr>
          <p:spPr>
            <a:xfrm rot="10800000" flipV="1">
              <a:off x="3135836" y="3663347"/>
              <a:ext cx="803056" cy="1282726"/>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o 43">
              <a:extLst>
                <a:ext uri="{FF2B5EF4-FFF2-40B4-BE49-F238E27FC236}">
                  <a16:creationId xmlns:a16="http://schemas.microsoft.com/office/drawing/2014/main" id="{EFBF9649-B2D6-F81B-9625-353CCC353C7B}"/>
                </a:ext>
              </a:extLst>
            </p:cNvPr>
            <p:cNvCxnSpPr>
              <a:stCxn id="39" idx="2"/>
              <a:endCxn id="35" idx="2"/>
            </p:cNvCxnSpPr>
            <p:nvPr/>
          </p:nvCxnSpPr>
          <p:spPr>
            <a:xfrm rot="5400000" flipH="1" flipV="1">
              <a:off x="4104490" y="4091324"/>
              <a:ext cx="255427" cy="2192736"/>
            </a:xfrm>
            <a:prstGeom prst="curvedConnector3">
              <a:avLst>
                <a:gd name="adj1" fmla="val -8949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840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64079" cy="461665"/>
          </a:xfrm>
          <a:prstGeom prst="rect">
            <a:avLst/>
          </a:prstGeom>
          <a:noFill/>
        </p:spPr>
        <p:txBody>
          <a:bodyPr wrap="none" rtlCol="0">
            <a:spAutoFit/>
          </a:bodyPr>
          <a:lstStyle/>
          <a:p>
            <a:r>
              <a:rPr lang="pt-BR" sz="2400" b="1" i="1" dirty="0"/>
              <a:t>Cardinalidade – N : N (</a:t>
            </a:r>
            <a:r>
              <a:rPr lang="pt-BR" sz="2400" b="1" i="1" dirty="0" err="1"/>
              <a:t>Many-to-Many</a:t>
            </a:r>
            <a:r>
              <a:rPr lang="pt-BR" sz="2400" b="1" i="1" dirty="0"/>
              <a:t>)</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031325"/>
          </a:xfrm>
          <a:prstGeom prst="rect">
            <a:avLst/>
          </a:prstGeom>
          <a:noFill/>
        </p:spPr>
        <p:txBody>
          <a:bodyPr wrap="square" rtlCol="0">
            <a:spAutoFit/>
          </a:bodyPr>
          <a:lstStyle/>
          <a:p>
            <a:pPr algn="just"/>
            <a:r>
              <a:rPr lang="pt-BR" dirty="0"/>
              <a:t>Nesse tipo de relação, </a:t>
            </a:r>
            <a:r>
              <a:rPr lang="pt-BR" b="1" dirty="0"/>
              <a:t>vários registros </a:t>
            </a:r>
            <a:r>
              <a:rPr lang="pt-BR" dirty="0"/>
              <a:t>em uma </a:t>
            </a:r>
            <a:r>
              <a:rPr lang="pt-BR" b="1" dirty="0"/>
              <a:t>tabela</a:t>
            </a:r>
            <a:r>
              <a:rPr lang="pt-BR" dirty="0"/>
              <a:t> estão </a:t>
            </a:r>
            <a:r>
              <a:rPr lang="pt-BR" b="1" dirty="0"/>
              <a:t>relacionados</a:t>
            </a:r>
            <a:r>
              <a:rPr lang="pt-BR" dirty="0"/>
              <a:t> a </a:t>
            </a:r>
            <a:r>
              <a:rPr lang="pt-BR" b="1" dirty="0"/>
              <a:t>vários registros </a:t>
            </a:r>
            <a:r>
              <a:rPr lang="pt-BR" dirty="0"/>
              <a:t>em </a:t>
            </a:r>
            <a:r>
              <a:rPr lang="pt-BR" b="1" dirty="0"/>
              <a:t>outra tabela</a:t>
            </a:r>
            <a:r>
              <a:rPr lang="pt-BR" dirty="0"/>
              <a:t>. </a:t>
            </a:r>
          </a:p>
          <a:p>
            <a:pPr algn="just"/>
            <a:endParaRPr lang="pt-BR" dirty="0"/>
          </a:p>
          <a:p>
            <a:pPr algn="just"/>
            <a:r>
              <a:rPr lang="pt-BR" dirty="0"/>
              <a:t>Isso significa que um </a:t>
            </a:r>
            <a:r>
              <a:rPr lang="pt-BR" b="1" dirty="0"/>
              <a:t>conjunto de registros </a:t>
            </a:r>
            <a:r>
              <a:rPr lang="pt-BR" dirty="0"/>
              <a:t>em </a:t>
            </a:r>
            <a:r>
              <a:rPr lang="pt-BR" b="1" dirty="0"/>
              <a:t>uma tabela </a:t>
            </a:r>
            <a:r>
              <a:rPr lang="pt-BR" dirty="0"/>
              <a:t>pode </a:t>
            </a:r>
            <a:r>
              <a:rPr lang="pt-BR" b="1" dirty="0"/>
              <a:t>corresponder</a:t>
            </a:r>
            <a:r>
              <a:rPr lang="pt-BR" dirty="0"/>
              <a:t> a </a:t>
            </a:r>
            <a:r>
              <a:rPr lang="pt-BR" b="1" dirty="0"/>
              <a:t>um conjunto de registros </a:t>
            </a:r>
            <a:r>
              <a:rPr lang="pt-BR" dirty="0"/>
              <a:t>em </a:t>
            </a:r>
            <a:r>
              <a:rPr lang="pt-BR" b="1" dirty="0"/>
              <a:t>outra tabela</a:t>
            </a:r>
            <a:r>
              <a:rPr lang="pt-BR" dirty="0"/>
              <a:t>. </a:t>
            </a:r>
          </a:p>
          <a:p>
            <a:pPr algn="just"/>
            <a:endParaRPr lang="pt-BR" dirty="0"/>
          </a:p>
          <a:p>
            <a:pPr algn="just"/>
            <a:r>
              <a:rPr lang="pt-BR" dirty="0"/>
              <a:t>No entanto, isso é frequentemente </a:t>
            </a:r>
            <a:r>
              <a:rPr lang="pt-BR" b="1" dirty="0"/>
              <a:t>implementado</a:t>
            </a:r>
            <a:r>
              <a:rPr lang="pt-BR" dirty="0"/>
              <a:t> usando </a:t>
            </a:r>
            <a:r>
              <a:rPr lang="pt-BR" b="1" dirty="0"/>
              <a:t>uma tabela de junção </a:t>
            </a:r>
            <a:r>
              <a:rPr lang="pt-BR" dirty="0"/>
              <a:t>(</a:t>
            </a:r>
            <a:r>
              <a:rPr lang="pt-BR" b="1" dirty="0"/>
              <a:t>tabela intermediária</a:t>
            </a:r>
            <a:r>
              <a:rPr lang="pt-BR" dirty="0"/>
              <a:t>) que conecta as duas tabelas de maneira eficaz, criando, assim, </a:t>
            </a:r>
            <a:r>
              <a:rPr lang="pt-BR" b="1" dirty="0"/>
              <a:t>duas relações de "1 para N". </a:t>
            </a:r>
          </a:p>
        </p:txBody>
      </p:sp>
    </p:spTree>
    <p:extLst>
      <p:ext uri="{BB962C8B-B14F-4D97-AF65-F5344CB8AC3E}">
        <p14:creationId xmlns:p14="http://schemas.microsoft.com/office/powerpoint/2010/main" val="260911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64079" cy="461665"/>
          </a:xfrm>
          <a:prstGeom prst="rect">
            <a:avLst/>
          </a:prstGeom>
          <a:noFill/>
        </p:spPr>
        <p:txBody>
          <a:bodyPr wrap="none" rtlCol="0">
            <a:spAutoFit/>
          </a:bodyPr>
          <a:lstStyle/>
          <a:p>
            <a:r>
              <a:rPr lang="pt-BR" sz="2400" b="1" i="1" dirty="0"/>
              <a:t>Cardinalidade – N : N (</a:t>
            </a:r>
            <a:r>
              <a:rPr lang="pt-BR" sz="2400" b="1" i="1" dirty="0" err="1"/>
              <a:t>Many-to-Many</a:t>
            </a:r>
            <a:r>
              <a:rPr lang="pt-BR" sz="2400" b="1" i="1" dirty="0"/>
              <a:t>)</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646331"/>
          </a:xfrm>
          <a:prstGeom prst="rect">
            <a:avLst/>
          </a:prstGeom>
          <a:noFill/>
        </p:spPr>
        <p:txBody>
          <a:bodyPr wrap="square" rtlCol="0">
            <a:spAutoFit/>
          </a:bodyPr>
          <a:lstStyle/>
          <a:p>
            <a:pPr algn="just"/>
            <a:r>
              <a:rPr lang="pt-BR" dirty="0"/>
              <a:t>Um exemplo disso é uma tabela de </a:t>
            </a:r>
            <a:r>
              <a:rPr lang="pt-BR" b="1" dirty="0"/>
              <a:t>estudantes</a:t>
            </a:r>
            <a:r>
              <a:rPr lang="pt-BR" dirty="0"/>
              <a:t> e uma tabela de </a:t>
            </a:r>
            <a:r>
              <a:rPr lang="pt-BR" b="1" dirty="0"/>
              <a:t>cursos</a:t>
            </a:r>
            <a:r>
              <a:rPr lang="pt-BR" dirty="0"/>
              <a:t>, onde um estudante pode estar </a:t>
            </a:r>
            <a:r>
              <a:rPr lang="pt-BR" b="1" dirty="0"/>
              <a:t>matriculado</a:t>
            </a:r>
            <a:r>
              <a:rPr lang="pt-BR" dirty="0"/>
              <a:t> em </a:t>
            </a:r>
            <a:r>
              <a:rPr lang="pt-BR" b="1" dirty="0"/>
              <a:t>vários cursos </a:t>
            </a:r>
            <a:r>
              <a:rPr lang="pt-BR" dirty="0"/>
              <a:t>e </a:t>
            </a:r>
            <a:r>
              <a:rPr lang="pt-BR" b="1" dirty="0"/>
              <a:t>um curso </a:t>
            </a:r>
            <a:r>
              <a:rPr lang="pt-BR" dirty="0"/>
              <a:t>pode </a:t>
            </a:r>
            <a:r>
              <a:rPr lang="pt-BR" b="1" dirty="0"/>
              <a:t>ter vários estudantes matriculados</a:t>
            </a:r>
            <a:r>
              <a:rPr lang="pt-BR" dirty="0"/>
              <a:t>.</a:t>
            </a:r>
            <a:endParaRPr lang="pt-BR" b="1" dirty="0"/>
          </a:p>
        </p:txBody>
      </p:sp>
      <p:grpSp>
        <p:nvGrpSpPr>
          <p:cNvPr id="30" name="Agrupar 29">
            <a:extLst>
              <a:ext uri="{FF2B5EF4-FFF2-40B4-BE49-F238E27FC236}">
                <a16:creationId xmlns:a16="http://schemas.microsoft.com/office/drawing/2014/main" id="{7E1C3908-FB65-045A-A400-DE04727B705B}"/>
              </a:ext>
            </a:extLst>
          </p:cNvPr>
          <p:cNvGrpSpPr/>
          <p:nvPr/>
        </p:nvGrpSpPr>
        <p:grpSpPr>
          <a:xfrm>
            <a:off x="703913" y="2501705"/>
            <a:ext cx="6014582" cy="2878110"/>
            <a:chOff x="703913" y="2501705"/>
            <a:chExt cx="6014582" cy="2878110"/>
          </a:xfrm>
        </p:grpSpPr>
        <p:pic>
          <p:nvPicPr>
            <p:cNvPr id="7" name="Imagem 6">
              <a:extLst>
                <a:ext uri="{FF2B5EF4-FFF2-40B4-BE49-F238E27FC236}">
                  <a16:creationId xmlns:a16="http://schemas.microsoft.com/office/drawing/2014/main" id="{CA8F6E09-C8DD-F47F-C71C-66DFDC5FD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504" y="2501705"/>
              <a:ext cx="1244991" cy="1244991"/>
            </a:xfrm>
            <a:prstGeom prst="rect">
              <a:avLst/>
            </a:prstGeom>
          </p:spPr>
        </p:pic>
        <p:pic>
          <p:nvPicPr>
            <p:cNvPr id="13" name="Imagem 12">
              <a:extLst>
                <a:ext uri="{FF2B5EF4-FFF2-40B4-BE49-F238E27FC236}">
                  <a16:creationId xmlns:a16="http://schemas.microsoft.com/office/drawing/2014/main" id="{9A7704F9-0969-4D9D-E391-CB43B1E1F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13" y="2519039"/>
              <a:ext cx="1244991" cy="1244991"/>
            </a:xfrm>
            <a:prstGeom prst="rect">
              <a:avLst/>
            </a:prstGeom>
          </p:spPr>
        </p:pic>
        <p:pic>
          <p:nvPicPr>
            <p:cNvPr id="15" name="Imagem 14">
              <a:extLst>
                <a:ext uri="{FF2B5EF4-FFF2-40B4-BE49-F238E27FC236}">
                  <a16:creationId xmlns:a16="http://schemas.microsoft.com/office/drawing/2014/main" id="{53317DA1-80C4-3B8C-F30A-C4245FFB7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8708" y="4134824"/>
              <a:ext cx="1244991" cy="1244991"/>
            </a:xfrm>
            <a:prstGeom prst="rect">
              <a:avLst/>
            </a:prstGeom>
          </p:spPr>
        </p:pic>
        <p:sp>
          <p:nvSpPr>
            <p:cNvPr id="16" name="Losango 15">
              <a:extLst>
                <a:ext uri="{FF2B5EF4-FFF2-40B4-BE49-F238E27FC236}">
                  <a16:creationId xmlns:a16="http://schemas.microsoft.com/office/drawing/2014/main" id="{8F0EF3F7-DEE9-D93C-F481-7B67A8C92ED8}"/>
                </a:ext>
              </a:extLst>
            </p:cNvPr>
            <p:cNvSpPr/>
            <p:nvPr/>
          </p:nvSpPr>
          <p:spPr>
            <a:xfrm>
              <a:off x="2870813" y="2647610"/>
              <a:ext cx="1680782" cy="95318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a:extLst>
                <a:ext uri="{FF2B5EF4-FFF2-40B4-BE49-F238E27FC236}">
                  <a16:creationId xmlns:a16="http://schemas.microsoft.com/office/drawing/2014/main" id="{C2DAE7A2-E79F-DA71-525E-F8C36A09D099}"/>
                </a:ext>
              </a:extLst>
            </p:cNvPr>
            <p:cNvCxnSpPr>
              <a:stCxn id="16" idx="3"/>
              <a:endCxn id="7" idx="1"/>
            </p:cNvCxnSpPr>
            <p:nvPr/>
          </p:nvCxnSpPr>
          <p:spPr>
            <a:xfrm>
              <a:off x="4551595" y="3124201"/>
              <a:ext cx="92190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F30FDA3A-F635-3ABC-DA0A-C1925FAA7EA2}"/>
                </a:ext>
              </a:extLst>
            </p:cNvPr>
            <p:cNvCxnSpPr>
              <a:stCxn id="16" idx="1"/>
              <a:endCxn id="13" idx="3"/>
            </p:cNvCxnSpPr>
            <p:nvPr/>
          </p:nvCxnSpPr>
          <p:spPr>
            <a:xfrm flipH="1">
              <a:off x="1948904" y="3124201"/>
              <a:ext cx="921909" cy="173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28B014E3-971B-E09E-4DA5-9DFFA30CF006}"/>
                </a:ext>
              </a:extLst>
            </p:cNvPr>
            <p:cNvCxnSpPr>
              <a:stCxn id="16" idx="2"/>
              <a:endCxn id="15" idx="0"/>
            </p:cNvCxnSpPr>
            <p:nvPr/>
          </p:nvCxnSpPr>
          <p:spPr>
            <a:xfrm>
              <a:off x="3711204" y="3600792"/>
              <a:ext cx="0" cy="53403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1" name="CaixaDeTexto 30">
            <a:extLst>
              <a:ext uri="{FF2B5EF4-FFF2-40B4-BE49-F238E27FC236}">
                <a16:creationId xmlns:a16="http://schemas.microsoft.com/office/drawing/2014/main" id="{11704AE8-F63F-09E1-42D4-80D387287B80}"/>
              </a:ext>
            </a:extLst>
          </p:cNvPr>
          <p:cNvSpPr txBox="1"/>
          <p:nvPr/>
        </p:nvSpPr>
        <p:spPr>
          <a:xfrm rot="21233951">
            <a:off x="7049010" y="2255888"/>
            <a:ext cx="4841214" cy="1631216"/>
          </a:xfrm>
          <a:custGeom>
            <a:avLst/>
            <a:gdLst>
              <a:gd name="connsiteX0" fmla="*/ 0 w 4841214"/>
              <a:gd name="connsiteY0" fmla="*/ 0 h 1631216"/>
              <a:gd name="connsiteX1" fmla="*/ 441088 w 4841214"/>
              <a:gd name="connsiteY1" fmla="*/ 0 h 1631216"/>
              <a:gd name="connsiteX2" fmla="*/ 1075825 w 4841214"/>
              <a:gd name="connsiteY2" fmla="*/ 0 h 1631216"/>
              <a:gd name="connsiteX3" fmla="*/ 1565326 w 4841214"/>
              <a:gd name="connsiteY3" fmla="*/ 0 h 1631216"/>
              <a:gd name="connsiteX4" fmla="*/ 2151651 w 4841214"/>
              <a:gd name="connsiteY4" fmla="*/ 0 h 1631216"/>
              <a:gd name="connsiteX5" fmla="*/ 2689563 w 4841214"/>
              <a:gd name="connsiteY5" fmla="*/ 0 h 1631216"/>
              <a:gd name="connsiteX6" fmla="*/ 3227476 w 4841214"/>
              <a:gd name="connsiteY6" fmla="*/ 0 h 1631216"/>
              <a:gd name="connsiteX7" fmla="*/ 3620152 w 4841214"/>
              <a:gd name="connsiteY7" fmla="*/ 0 h 1631216"/>
              <a:gd name="connsiteX8" fmla="*/ 4061241 w 4841214"/>
              <a:gd name="connsiteY8" fmla="*/ 0 h 1631216"/>
              <a:gd name="connsiteX9" fmla="*/ 4841214 w 4841214"/>
              <a:gd name="connsiteY9" fmla="*/ 0 h 1631216"/>
              <a:gd name="connsiteX10" fmla="*/ 4841214 w 4841214"/>
              <a:gd name="connsiteY10" fmla="*/ 527427 h 1631216"/>
              <a:gd name="connsiteX11" fmla="*/ 4841214 w 4841214"/>
              <a:gd name="connsiteY11" fmla="*/ 1087477 h 1631216"/>
              <a:gd name="connsiteX12" fmla="*/ 4841214 w 4841214"/>
              <a:gd name="connsiteY12" fmla="*/ 1631216 h 1631216"/>
              <a:gd name="connsiteX13" fmla="*/ 4351713 w 4841214"/>
              <a:gd name="connsiteY13" fmla="*/ 1631216 h 1631216"/>
              <a:gd name="connsiteX14" fmla="*/ 3910625 w 4841214"/>
              <a:gd name="connsiteY14" fmla="*/ 1631216 h 1631216"/>
              <a:gd name="connsiteX15" fmla="*/ 3421125 w 4841214"/>
              <a:gd name="connsiteY15" fmla="*/ 1631216 h 1631216"/>
              <a:gd name="connsiteX16" fmla="*/ 3028448 w 4841214"/>
              <a:gd name="connsiteY16" fmla="*/ 1631216 h 1631216"/>
              <a:gd name="connsiteX17" fmla="*/ 2490536 w 4841214"/>
              <a:gd name="connsiteY17" fmla="*/ 1631216 h 1631216"/>
              <a:gd name="connsiteX18" fmla="*/ 1855799 w 4841214"/>
              <a:gd name="connsiteY18" fmla="*/ 1631216 h 1631216"/>
              <a:gd name="connsiteX19" fmla="*/ 1221062 w 4841214"/>
              <a:gd name="connsiteY19" fmla="*/ 1631216 h 1631216"/>
              <a:gd name="connsiteX20" fmla="*/ 586325 w 4841214"/>
              <a:gd name="connsiteY20" fmla="*/ 1631216 h 1631216"/>
              <a:gd name="connsiteX21" fmla="*/ 0 w 4841214"/>
              <a:gd name="connsiteY21" fmla="*/ 1631216 h 1631216"/>
              <a:gd name="connsiteX22" fmla="*/ 0 w 4841214"/>
              <a:gd name="connsiteY22" fmla="*/ 1087477 h 1631216"/>
              <a:gd name="connsiteX23" fmla="*/ 0 w 4841214"/>
              <a:gd name="connsiteY23" fmla="*/ 592675 h 1631216"/>
              <a:gd name="connsiteX24" fmla="*/ 0 w 4841214"/>
              <a:gd name="connsiteY24"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1214" h="1631216" extrusionOk="0">
                <a:moveTo>
                  <a:pt x="0" y="0"/>
                </a:moveTo>
                <a:cubicBezTo>
                  <a:pt x="188498" y="-49424"/>
                  <a:pt x="289383" y="33820"/>
                  <a:pt x="441088" y="0"/>
                </a:cubicBezTo>
                <a:cubicBezTo>
                  <a:pt x="592793" y="-33820"/>
                  <a:pt x="905053" y="69413"/>
                  <a:pt x="1075825" y="0"/>
                </a:cubicBezTo>
                <a:cubicBezTo>
                  <a:pt x="1246597" y="-69413"/>
                  <a:pt x="1361816" y="32735"/>
                  <a:pt x="1565326" y="0"/>
                </a:cubicBezTo>
                <a:cubicBezTo>
                  <a:pt x="1768836" y="-32735"/>
                  <a:pt x="1986632" y="40622"/>
                  <a:pt x="2151651" y="0"/>
                </a:cubicBezTo>
                <a:cubicBezTo>
                  <a:pt x="2316670" y="-40622"/>
                  <a:pt x="2466182" y="1009"/>
                  <a:pt x="2689563" y="0"/>
                </a:cubicBezTo>
                <a:cubicBezTo>
                  <a:pt x="2912944" y="-1009"/>
                  <a:pt x="2983932" y="26744"/>
                  <a:pt x="3227476" y="0"/>
                </a:cubicBezTo>
                <a:cubicBezTo>
                  <a:pt x="3471020" y="-26744"/>
                  <a:pt x="3439630" y="32364"/>
                  <a:pt x="3620152" y="0"/>
                </a:cubicBezTo>
                <a:cubicBezTo>
                  <a:pt x="3800674" y="-32364"/>
                  <a:pt x="3956321" y="2259"/>
                  <a:pt x="4061241" y="0"/>
                </a:cubicBezTo>
                <a:cubicBezTo>
                  <a:pt x="4166161" y="-2259"/>
                  <a:pt x="4465458" y="87610"/>
                  <a:pt x="4841214" y="0"/>
                </a:cubicBezTo>
                <a:cubicBezTo>
                  <a:pt x="4851123" y="191036"/>
                  <a:pt x="4827830" y="267901"/>
                  <a:pt x="4841214" y="527427"/>
                </a:cubicBezTo>
                <a:cubicBezTo>
                  <a:pt x="4854598" y="786953"/>
                  <a:pt x="4834692" y="887413"/>
                  <a:pt x="4841214" y="1087477"/>
                </a:cubicBezTo>
                <a:cubicBezTo>
                  <a:pt x="4847736" y="1287541"/>
                  <a:pt x="4810307" y="1412645"/>
                  <a:pt x="4841214" y="1631216"/>
                </a:cubicBezTo>
                <a:cubicBezTo>
                  <a:pt x="4672807" y="1664234"/>
                  <a:pt x="4453297" y="1587348"/>
                  <a:pt x="4351713" y="1631216"/>
                </a:cubicBezTo>
                <a:cubicBezTo>
                  <a:pt x="4250129" y="1675084"/>
                  <a:pt x="4093466" y="1616069"/>
                  <a:pt x="3910625" y="1631216"/>
                </a:cubicBezTo>
                <a:cubicBezTo>
                  <a:pt x="3727784" y="1646363"/>
                  <a:pt x="3612590" y="1588346"/>
                  <a:pt x="3421125" y="1631216"/>
                </a:cubicBezTo>
                <a:cubicBezTo>
                  <a:pt x="3229660" y="1674086"/>
                  <a:pt x="3111461" y="1590165"/>
                  <a:pt x="3028448" y="1631216"/>
                </a:cubicBezTo>
                <a:cubicBezTo>
                  <a:pt x="2945435" y="1672267"/>
                  <a:pt x="2681196" y="1576179"/>
                  <a:pt x="2490536" y="1631216"/>
                </a:cubicBezTo>
                <a:cubicBezTo>
                  <a:pt x="2299876" y="1686253"/>
                  <a:pt x="2124543" y="1629724"/>
                  <a:pt x="1855799" y="1631216"/>
                </a:cubicBezTo>
                <a:cubicBezTo>
                  <a:pt x="1587055" y="1632708"/>
                  <a:pt x="1534403" y="1616208"/>
                  <a:pt x="1221062" y="1631216"/>
                </a:cubicBezTo>
                <a:cubicBezTo>
                  <a:pt x="907721" y="1646224"/>
                  <a:pt x="725965" y="1625707"/>
                  <a:pt x="586325" y="1631216"/>
                </a:cubicBezTo>
                <a:cubicBezTo>
                  <a:pt x="446685" y="1636725"/>
                  <a:pt x="118406" y="1625893"/>
                  <a:pt x="0" y="1631216"/>
                </a:cubicBezTo>
                <a:cubicBezTo>
                  <a:pt x="-17846" y="1461459"/>
                  <a:pt x="10871" y="1346579"/>
                  <a:pt x="0" y="1087477"/>
                </a:cubicBezTo>
                <a:cubicBezTo>
                  <a:pt x="-10871" y="828375"/>
                  <a:pt x="47033" y="787912"/>
                  <a:pt x="0" y="592675"/>
                </a:cubicBezTo>
                <a:cubicBezTo>
                  <a:pt x="-47033" y="397438"/>
                  <a:pt x="58481" y="216322"/>
                  <a:pt x="0" y="0"/>
                </a:cubicBezTo>
                <a:close/>
              </a:path>
            </a:pathLst>
          </a:custGeom>
          <a:noFill/>
          <a:ln w="28575">
            <a:solidFill>
              <a:srgbClr val="FF0000"/>
            </a:solidFill>
            <a:extLst>
              <a:ext uri="{C807C97D-BFC1-408E-A445-0C87EB9F89A2}">
                <ask:lineSketchStyleProps xmlns:ask="http://schemas.microsoft.com/office/drawing/2018/sketchyshapes" xmlns="" sd="2110837830">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rtlCol="0">
            <a:spAutoFit/>
          </a:bodyPr>
          <a:lstStyle/>
          <a:p>
            <a:pPr algn="just"/>
            <a:r>
              <a:rPr lang="pt-BR" sz="2800" b="1" dirty="0">
                <a:solidFill>
                  <a:srgbClr val="FF0000"/>
                </a:solidFill>
              </a:rPr>
              <a:t>ATENÇÃO!!!!!! </a:t>
            </a:r>
            <a:r>
              <a:rPr lang="pt-BR" dirty="0"/>
              <a:t>Neste tipo de relacionamento </a:t>
            </a:r>
            <a:r>
              <a:rPr lang="pt-BR" b="1" dirty="0"/>
              <a:t>N:N</a:t>
            </a:r>
            <a:r>
              <a:rPr lang="pt-BR" dirty="0"/>
              <a:t>, devemos ter uma </a:t>
            </a:r>
            <a:r>
              <a:rPr lang="pt-BR" b="1" dirty="0"/>
              <a:t>entidade associativa</a:t>
            </a:r>
            <a:r>
              <a:rPr lang="pt-BR" dirty="0"/>
              <a:t>, para que assim possa ser </a:t>
            </a:r>
            <a:r>
              <a:rPr lang="pt-BR" b="1" dirty="0"/>
              <a:t>associado</a:t>
            </a:r>
            <a:r>
              <a:rPr lang="pt-BR" dirty="0"/>
              <a:t> o </a:t>
            </a:r>
            <a:r>
              <a:rPr lang="pt-BR" b="1" dirty="0"/>
              <a:t>alunos</a:t>
            </a:r>
            <a:r>
              <a:rPr lang="pt-BR" dirty="0"/>
              <a:t> nos </a:t>
            </a:r>
            <a:r>
              <a:rPr lang="pt-BR" b="1" dirty="0"/>
              <a:t>cursos</a:t>
            </a:r>
            <a:r>
              <a:rPr lang="pt-BR" dirty="0"/>
              <a:t> que está matriculado, e </a:t>
            </a:r>
            <a:r>
              <a:rPr lang="pt-BR" b="1" dirty="0"/>
              <a:t>associar </a:t>
            </a:r>
            <a:r>
              <a:rPr lang="pt-BR" dirty="0"/>
              <a:t>o </a:t>
            </a:r>
            <a:r>
              <a:rPr lang="pt-BR" b="1" dirty="0"/>
              <a:t>curso</a:t>
            </a:r>
            <a:r>
              <a:rPr lang="pt-BR" dirty="0"/>
              <a:t> com seus </a:t>
            </a:r>
            <a:r>
              <a:rPr lang="pt-BR" b="1" dirty="0"/>
              <a:t>alunos </a:t>
            </a:r>
            <a:r>
              <a:rPr lang="pt-BR" dirty="0"/>
              <a:t>matriculados.</a:t>
            </a:r>
            <a:endParaRPr lang="pt-BR" sz="2800" b="1" dirty="0">
              <a:solidFill>
                <a:srgbClr val="FF0000"/>
              </a:solidFill>
            </a:endParaRPr>
          </a:p>
        </p:txBody>
      </p:sp>
      <p:cxnSp>
        <p:nvCxnSpPr>
          <p:cNvPr id="33" name="Conector: Curvo 32">
            <a:extLst>
              <a:ext uri="{FF2B5EF4-FFF2-40B4-BE49-F238E27FC236}">
                <a16:creationId xmlns:a16="http://schemas.microsoft.com/office/drawing/2014/main" id="{E1ED716B-BC28-3639-1C8E-94EF8441A213}"/>
              </a:ext>
            </a:extLst>
          </p:cNvPr>
          <p:cNvCxnSpPr>
            <a:stCxn id="31" idx="1"/>
            <a:endCxn id="15" idx="3"/>
          </p:cNvCxnSpPr>
          <p:nvPr/>
        </p:nvCxnSpPr>
        <p:spPr>
          <a:xfrm rot="10800000" flipV="1">
            <a:off x="4333699" y="3328754"/>
            <a:ext cx="2729020" cy="1428566"/>
          </a:xfrm>
          <a:prstGeom prst="curvedConnector3">
            <a:avLst>
              <a:gd name="adj1" fmla="val 1547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DA7567F6-1EFD-E943-0937-31DC48D9DDA9}"/>
              </a:ext>
            </a:extLst>
          </p:cNvPr>
          <p:cNvSpPr txBox="1"/>
          <p:nvPr/>
        </p:nvSpPr>
        <p:spPr>
          <a:xfrm rot="21334760">
            <a:off x="7493650" y="4157155"/>
            <a:ext cx="4392845" cy="1200329"/>
          </a:xfrm>
          <a:custGeom>
            <a:avLst/>
            <a:gdLst>
              <a:gd name="connsiteX0" fmla="*/ 0 w 4392845"/>
              <a:gd name="connsiteY0" fmla="*/ 0 h 1200329"/>
              <a:gd name="connsiteX1" fmla="*/ 4392845 w 4392845"/>
              <a:gd name="connsiteY1" fmla="*/ 0 h 1200329"/>
              <a:gd name="connsiteX2" fmla="*/ 4392845 w 4392845"/>
              <a:gd name="connsiteY2" fmla="*/ 1200329 h 1200329"/>
              <a:gd name="connsiteX3" fmla="*/ 0 w 4392845"/>
              <a:gd name="connsiteY3" fmla="*/ 1200329 h 1200329"/>
              <a:gd name="connsiteX4" fmla="*/ 0 w 4392845"/>
              <a:gd name="connsiteY4" fmla="*/ 0 h 120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845" h="1200329" extrusionOk="0">
                <a:moveTo>
                  <a:pt x="0" y="0"/>
                </a:moveTo>
                <a:cubicBezTo>
                  <a:pt x="450805" y="139454"/>
                  <a:pt x="3843494" y="-93613"/>
                  <a:pt x="4392845" y="0"/>
                </a:cubicBezTo>
                <a:cubicBezTo>
                  <a:pt x="4406276" y="211335"/>
                  <a:pt x="4441031" y="663043"/>
                  <a:pt x="4392845" y="1200329"/>
                </a:cubicBezTo>
                <a:cubicBezTo>
                  <a:pt x="3188139" y="1369332"/>
                  <a:pt x="929117" y="1039922"/>
                  <a:pt x="0" y="1200329"/>
                </a:cubicBezTo>
                <a:cubicBezTo>
                  <a:pt x="-36349" y="846501"/>
                  <a:pt x="41973" y="149859"/>
                  <a:pt x="0" y="0"/>
                </a:cubicBezTo>
                <a:close/>
              </a:path>
            </a:pathLst>
          </a:custGeom>
          <a:noFill/>
          <a:ln w="28575">
            <a:solidFill>
              <a:srgbClr val="FF0000"/>
            </a:solidFill>
            <a:extLst>
              <a:ext uri="{C807C97D-BFC1-408E-A445-0C87EB9F89A2}">
                <ask:lineSketchStyleProps xmlns:ask="http://schemas.microsoft.com/office/drawing/2018/sketchyshapes" xmlns="" sd="2088065805">
                  <a:prstGeom prst="rect">
                    <a:avLst/>
                  </a:prstGeom>
                  <ask:type>
                    <ask:lineSketchCurved/>
                  </ask:type>
                </ask:lineSketchStyleProps>
              </a:ext>
            </a:extLst>
          </a:ln>
          <a:effectLst>
            <a:outerShdw blurRad="50800" dist="38100" dir="13500000" algn="br" rotWithShape="0">
              <a:prstClr val="black">
                <a:alpha val="40000"/>
              </a:prstClr>
            </a:outerShdw>
          </a:effectLst>
        </p:spPr>
        <p:txBody>
          <a:bodyPr wrap="square" rtlCol="0">
            <a:spAutoFit/>
          </a:bodyPr>
          <a:lstStyle/>
          <a:p>
            <a:pPr algn="just"/>
            <a:r>
              <a:rPr lang="pt-BR" b="1" dirty="0">
                <a:solidFill>
                  <a:srgbClr val="FF0000"/>
                </a:solidFill>
              </a:rPr>
              <a:t>REGRA ENTIDADE ASSOCIATIVA!!!!!</a:t>
            </a:r>
            <a:r>
              <a:rPr lang="pt-BR" dirty="0">
                <a:solidFill>
                  <a:srgbClr val="FF0000"/>
                </a:solidFill>
              </a:rPr>
              <a:t> </a:t>
            </a:r>
            <a:r>
              <a:rPr lang="pt-BR" dirty="0"/>
              <a:t>Deverá ter </a:t>
            </a:r>
            <a:r>
              <a:rPr lang="pt-BR" b="1" dirty="0">
                <a:solidFill>
                  <a:srgbClr val="FF0000"/>
                </a:solidFill>
              </a:rPr>
              <a:t>OBRIGATÓRIAMENTE</a:t>
            </a:r>
            <a:r>
              <a:rPr lang="pt-BR" dirty="0"/>
              <a:t> chaves estrangeiras (</a:t>
            </a:r>
            <a:r>
              <a:rPr lang="pt-BR" b="1" i="1" dirty="0" err="1"/>
              <a:t>foreign</a:t>
            </a:r>
            <a:r>
              <a:rPr lang="pt-BR" b="1" i="1" dirty="0"/>
              <a:t> </a:t>
            </a:r>
            <a:r>
              <a:rPr lang="pt-BR" b="1" i="1" dirty="0" err="1"/>
              <a:t>key</a:t>
            </a:r>
            <a:r>
              <a:rPr lang="pt-BR" dirty="0"/>
              <a:t>), de </a:t>
            </a:r>
            <a:r>
              <a:rPr lang="pt-BR" b="1" dirty="0"/>
              <a:t>origem</a:t>
            </a:r>
            <a:r>
              <a:rPr lang="pt-BR" dirty="0"/>
              <a:t> das chaves primarias (</a:t>
            </a:r>
            <a:r>
              <a:rPr lang="pt-BR" b="1" i="1" dirty="0" err="1"/>
              <a:t>primary</a:t>
            </a:r>
            <a:r>
              <a:rPr lang="pt-BR" b="1" i="1" dirty="0"/>
              <a:t> </a:t>
            </a:r>
            <a:r>
              <a:rPr lang="pt-BR" b="1" i="1" dirty="0" err="1"/>
              <a:t>key</a:t>
            </a:r>
            <a:r>
              <a:rPr lang="pt-BR" i="1" dirty="0"/>
              <a:t>)</a:t>
            </a:r>
            <a:r>
              <a:rPr lang="pt-BR" dirty="0"/>
              <a:t> de </a:t>
            </a:r>
            <a:r>
              <a:rPr lang="pt-BR" b="1" dirty="0"/>
              <a:t>alunos </a:t>
            </a:r>
            <a:r>
              <a:rPr lang="pt-BR" dirty="0"/>
              <a:t>e </a:t>
            </a:r>
            <a:r>
              <a:rPr lang="pt-BR" b="1" dirty="0"/>
              <a:t>cursos</a:t>
            </a:r>
          </a:p>
        </p:txBody>
      </p:sp>
      <p:grpSp>
        <p:nvGrpSpPr>
          <p:cNvPr id="41" name="Agrupar 40">
            <a:extLst>
              <a:ext uri="{FF2B5EF4-FFF2-40B4-BE49-F238E27FC236}">
                <a16:creationId xmlns:a16="http://schemas.microsoft.com/office/drawing/2014/main" id="{57A7C7A2-F520-FD5F-7D97-A14F95117E24}"/>
              </a:ext>
            </a:extLst>
          </p:cNvPr>
          <p:cNvGrpSpPr/>
          <p:nvPr/>
        </p:nvGrpSpPr>
        <p:grpSpPr>
          <a:xfrm>
            <a:off x="4535813" y="4788515"/>
            <a:ext cx="2396660" cy="754145"/>
            <a:chOff x="4535813" y="4788515"/>
            <a:chExt cx="2396660" cy="754145"/>
          </a:xfrm>
        </p:grpSpPr>
        <p:pic>
          <p:nvPicPr>
            <p:cNvPr id="37" name="Imagem 36">
              <a:extLst>
                <a:ext uri="{FF2B5EF4-FFF2-40B4-BE49-F238E27FC236}">
                  <a16:creationId xmlns:a16="http://schemas.microsoft.com/office/drawing/2014/main" id="{06326246-1EA5-7BD8-4BA1-1D68D05F90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5813" y="4845334"/>
              <a:ext cx="378181" cy="378181"/>
            </a:xfrm>
            <a:prstGeom prst="rect">
              <a:avLst/>
            </a:prstGeom>
          </p:spPr>
        </p:pic>
        <p:pic>
          <p:nvPicPr>
            <p:cNvPr id="38" name="Imagem 37">
              <a:extLst>
                <a:ext uri="{FF2B5EF4-FFF2-40B4-BE49-F238E27FC236}">
                  <a16:creationId xmlns:a16="http://schemas.microsoft.com/office/drawing/2014/main" id="{0E5EAB33-2995-EBF1-863B-557B5DBA4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0716" y="5164479"/>
              <a:ext cx="378181" cy="378181"/>
            </a:xfrm>
            <a:prstGeom prst="rect">
              <a:avLst/>
            </a:prstGeom>
          </p:spPr>
        </p:pic>
        <p:sp>
          <p:nvSpPr>
            <p:cNvPr id="39" name="CaixaDeTexto 38">
              <a:extLst>
                <a:ext uri="{FF2B5EF4-FFF2-40B4-BE49-F238E27FC236}">
                  <a16:creationId xmlns:a16="http://schemas.microsoft.com/office/drawing/2014/main" id="{7EE47A6E-8474-3FC2-DFC4-C9699DB1EB7A}"/>
                </a:ext>
              </a:extLst>
            </p:cNvPr>
            <p:cNvSpPr txBox="1"/>
            <p:nvPr/>
          </p:nvSpPr>
          <p:spPr>
            <a:xfrm>
              <a:off x="4965844" y="4788515"/>
              <a:ext cx="1966629" cy="369332"/>
            </a:xfrm>
            <a:prstGeom prst="rect">
              <a:avLst/>
            </a:prstGeom>
            <a:noFill/>
          </p:spPr>
          <p:txBody>
            <a:bodyPr wrap="none" rtlCol="0">
              <a:spAutoFit/>
            </a:bodyPr>
            <a:lstStyle/>
            <a:p>
              <a:r>
                <a:rPr lang="pt-BR" dirty="0" err="1"/>
                <a:t>Foreign</a:t>
              </a:r>
              <a:r>
                <a:rPr lang="pt-BR" dirty="0"/>
                <a:t> Key Alunos</a:t>
              </a:r>
            </a:p>
          </p:txBody>
        </p:sp>
        <p:sp>
          <p:nvSpPr>
            <p:cNvPr id="40" name="CaixaDeTexto 39">
              <a:extLst>
                <a:ext uri="{FF2B5EF4-FFF2-40B4-BE49-F238E27FC236}">
                  <a16:creationId xmlns:a16="http://schemas.microsoft.com/office/drawing/2014/main" id="{18D5670B-AFAB-98C4-63B0-96F0ED1EF1F3}"/>
                </a:ext>
              </a:extLst>
            </p:cNvPr>
            <p:cNvSpPr txBox="1"/>
            <p:nvPr/>
          </p:nvSpPr>
          <p:spPr>
            <a:xfrm>
              <a:off x="4965844" y="5146815"/>
              <a:ext cx="1948226" cy="369332"/>
            </a:xfrm>
            <a:prstGeom prst="rect">
              <a:avLst/>
            </a:prstGeom>
            <a:noFill/>
          </p:spPr>
          <p:txBody>
            <a:bodyPr wrap="none" rtlCol="0">
              <a:spAutoFit/>
            </a:bodyPr>
            <a:lstStyle/>
            <a:p>
              <a:r>
                <a:rPr lang="pt-BR" dirty="0" err="1"/>
                <a:t>Foreign</a:t>
              </a:r>
              <a:r>
                <a:rPr lang="pt-BR" dirty="0"/>
                <a:t> Key Cursos</a:t>
              </a:r>
            </a:p>
          </p:txBody>
        </p:sp>
      </p:grpSp>
      <p:cxnSp>
        <p:nvCxnSpPr>
          <p:cNvPr id="43" name="Conector: Curvo 42">
            <a:extLst>
              <a:ext uri="{FF2B5EF4-FFF2-40B4-BE49-F238E27FC236}">
                <a16:creationId xmlns:a16="http://schemas.microsoft.com/office/drawing/2014/main" id="{64DC102C-B158-9C6C-C26C-9F22FE6CBE3F}"/>
              </a:ext>
            </a:extLst>
          </p:cNvPr>
          <p:cNvCxnSpPr>
            <a:cxnSpLocks/>
            <a:stCxn id="35" idx="1"/>
            <a:endCxn id="1024" idx="1"/>
          </p:cNvCxnSpPr>
          <p:nvPr/>
        </p:nvCxnSpPr>
        <p:spPr>
          <a:xfrm rot="10800000" flipV="1">
            <a:off x="7062720" y="4926616"/>
            <a:ext cx="437465" cy="277911"/>
          </a:xfrm>
          <a:prstGeom prst="curvedConnector3">
            <a:avLst>
              <a:gd name="adj1" fmla="val 388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aixaDeTexto 43">
            <a:extLst>
              <a:ext uri="{FF2B5EF4-FFF2-40B4-BE49-F238E27FC236}">
                <a16:creationId xmlns:a16="http://schemas.microsoft.com/office/drawing/2014/main" id="{1F52B6B9-6582-42E8-D91A-75E28F2E06D5}"/>
              </a:ext>
            </a:extLst>
          </p:cNvPr>
          <p:cNvSpPr txBox="1"/>
          <p:nvPr/>
        </p:nvSpPr>
        <p:spPr>
          <a:xfrm>
            <a:off x="1948904" y="2854036"/>
            <a:ext cx="301686" cy="369332"/>
          </a:xfrm>
          <a:prstGeom prst="rect">
            <a:avLst/>
          </a:prstGeom>
          <a:noFill/>
        </p:spPr>
        <p:txBody>
          <a:bodyPr wrap="none" rtlCol="0">
            <a:spAutoFit/>
          </a:bodyPr>
          <a:lstStyle/>
          <a:p>
            <a:r>
              <a:rPr lang="pt-BR" dirty="0"/>
              <a:t>1</a:t>
            </a:r>
          </a:p>
        </p:txBody>
      </p:sp>
      <p:sp>
        <p:nvSpPr>
          <p:cNvPr id="45" name="CaixaDeTexto 44">
            <a:extLst>
              <a:ext uri="{FF2B5EF4-FFF2-40B4-BE49-F238E27FC236}">
                <a16:creationId xmlns:a16="http://schemas.microsoft.com/office/drawing/2014/main" id="{9791B29F-B715-5251-83F7-3C593EE00F87}"/>
              </a:ext>
            </a:extLst>
          </p:cNvPr>
          <p:cNvSpPr txBox="1"/>
          <p:nvPr/>
        </p:nvSpPr>
        <p:spPr>
          <a:xfrm>
            <a:off x="1948904" y="3207978"/>
            <a:ext cx="333746" cy="369332"/>
          </a:xfrm>
          <a:prstGeom prst="rect">
            <a:avLst/>
          </a:prstGeom>
          <a:noFill/>
        </p:spPr>
        <p:txBody>
          <a:bodyPr wrap="none" rtlCol="0">
            <a:spAutoFit/>
          </a:bodyPr>
          <a:lstStyle/>
          <a:p>
            <a:r>
              <a:rPr lang="pt-BR" dirty="0"/>
              <a:t>N</a:t>
            </a:r>
          </a:p>
        </p:txBody>
      </p:sp>
      <p:sp>
        <p:nvSpPr>
          <p:cNvPr id="46" name="CaixaDeTexto 45">
            <a:extLst>
              <a:ext uri="{FF2B5EF4-FFF2-40B4-BE49-F238E27FC236}">
                <a16:creationId xmlns:a16="http://schemas.microsoft.com/office/drawing/2014/main" id="{3BCE8F7B-992E-513E-70D5-54CAE852DCEB}"/>
              </a:ext>
            </a:extLst>
          </p:cNvPr>
          <p:cNvSpPr txBox="1"/>
          <p:nvPr/>
        </p:nvSpPr>
        <p:spPr>
          <a:xfrm>
            <a:off x="5171819" y="2784076"/>
            <a:ext cx="333746" cy="369332"/>
          </a:xfrm>
          <a:prstGeom prst="rect">
            <a:avLst/>
          </a:prstGeom>
          <a:noFill/>
        </p:spPr>
        <p:txBody>
          <a:bodyPr wrap="none" rtlCol="0">
            <a:spAutoFit/>
          </a:bodyPr>
          <a:lstStyle/>
          <a:p>
            <a:r>
              <a:rPr lang="pt-BR" dirty="0"/>
              <a:t>N</a:t>
            </a:r>
          </a:p>
        </p:txBody>
      </p:sp>
      <p:sp>
        <p:nvSpPr>
          <p:cNvPr id="47" name="CaixaDeTexto 46">
            <a:extLst>
              <a:ext uri="{FF2B5EF4-FFF2-40B4-BE49-F238E27FC236}">
                <a16:creationId xmlns:a16="http://schemas.microsoft.com/office/drawing/2014/main" id="{678D6EDB-FDA7-9415-0205-59184C148A8D}"/>
              </a:ext>
            </a:extLst>
          </p:cNvPr>
          <p:cNvSpPr txBox="1"/>
          <p:nvPr/>
        </p:nvSpPr>
        <p:spPr>
          <a:xfrm>
            <a:off x="5171819" y="3138018"/>
            <a:ext cx="301686" cy="369332"/>
          </a:xfrm>
          <a:prstGeom prst="rect">
            <a:avLst/>
          </a:prstGeom>
          <a:noFill/>
        </p:spPr>
        <p:txBody>
          <a:bodyPr wrap="none" rtlCol="0">
            <a:spAutoFit/>
          </a:bodyPr>
          <a:lstStyle/>
          <a:p>
            <a:r>
              <a:rPr lang="pt-BR" dirty="0"/>
              <a:t>1</a:t>
            </a:r>
          </a:p>
        </p:txBody>
      </p:sp>
      <p:sp>
        <p:nvSpPr>
          <p:cNvPr id="48" name="CaixaDeTexto 47">
            <a:extLst>
              <a:ext uri="{FF2B5EF4-FFF2-40B4-BE49-F238E27FC236}">
                <a16:creationId xmlns:a16="http://schemas.microsoft.com/office/drawing/2014/main" id="{45477741-13F0-BDA9-960C-FEF67F6B5629}"/>
              </a:ext>
            </a:extLst>
          </p:cNvPr>
          <p:cNvSpPr txBox="1"/>
          <p:nvPr/>
        </p:nvSpPr>
        <p:spPr>
          <a:xfrm>
            <a:off x="1515384" y="2313003"/>
            <a:ext cx="2726452" cy="369332"/>
          </a:xfrm>
          <a:prstGeom prst="rect">
            <a:avLst/>
          </a:prstGeom>
          <a:noFill/>
        </p:spPr>
        <p:txBody>
          <a:bodyPr wrap="none" rtlCol="0">
            <a:spAutoFit/>
          </a:bodyPr>
          <a:lstStyle/>
          <a:p>
            <a:r>
              <a:rPr lang="pt-BR" dirty="0"/>
              <a:t>1 </a:t>
            </a:r>
            <a:r>
              <a:rPr lang="pt-BR" b="1" dirty="0"/>
              <a:t>aluno </a:t>
            </a:r>
            <a:r>
              <a:rPr lang="pt-BR" dirty="0"/>
              <a:t>cursa </a:t>
            </a:r>
            <a:r>
              <a:rPr lang="pt-BR" b="1" dirty="0"/>
              <a:t>vários cursos</a:t>
            </a:r>
            <a:endParaRPr lang="pt-BR" dirty="0"/>
          </a:p>
        </p:txBody>
      </p:sp>
      <p:sp>
        <p:nvSpPr>
          <p:cNvPr id="49" name="CaixaDeTexto 48">
            <a:extLst>
              <a:ext uri="{FF2B5EF4-FFF2-40B4-BE49-F238E27FC236}">
                <a16:creationId xmlns:a16="http://schemas.microsoft.com/office/drawing/2014/main" id="{82E78FBF-ADEC-B13C-9EBC-70B4B2E1C4AC}"/>
              </a:ext>
            </a:extLst>
          </p:cNvPr>
          <p:cNvSpPr txBox="1"/>
          <p:nvPr/>
        </p:nvSpPr>
        <p:spPr>
          <a:xfrm>
            <a:off x="3780603" y="3712178"/>
            <a:ext cx="2910797" cy="369332"/>
          </a:xfrm>
          <a:prstGeom prst="rect">
            <a:avLst/>
          </a:prstGeom>
          <a:noFill/>
        </p:spPr>
        <p:txBody>
          <a:bodyPr wrap="none" rtlCol="0">
            <a:spAutoFit/>
          </a:bodyPr>
          <a:lstStyle/>
          <a:p>
            <a:r>
              <a:rPr lang="pt-BR" dirty="0"/>
              <a:t>1 </a:t>
            </a:r>
            <a:r>
              <a:rPr lang="pt-BR" b="1" dirty="0"/>
              <a:t>curso </a:t>
            </a:r>
            <a:r>
              <a:rPr lang="pt-BR" dirty="0"/>
              <a:t>cursam </a:t>
            </a:r>
            <a:r>
              <a:rPr lang="pt-BR" b="1" dirty="0"/>
              <a:t>vários alunos</a:t>
            </a:r>
            <a:endParaRPr lang="pt-BR" dirty="0"/>
          </a:p>
        </p:txBody>
      </p:sp>
      <p:cxnSp>
        <p:nvCxnSpPr>
          <p:cNvPr id="51" name="Conector de Seta Reta 50">
            <a:extLst>
              <a:ext uri="{FF2B5EF4-FFF2-40B4-BE49-F238E27FC236}">
                <a16:creationId xmlns:a16="http://schemas.microsoft.com/office/drawing/2014/main" id="{C7F9D2EB-D34C-44BD-D576-9BD2F22493E4}"/>
              </a:ext>
            </a:extLst>
          </p:cNvPr>
          <p:cNvCxnSpPr>
            <a:cxnSpLocks/>
            <a:stCxn id="55" idx="7"/>
            <a:endCxn id="56" idx="1"/>
          </p:cNvCxnSpPr>
          <p:nvPr/>
        </p:nvCxnSpPr>
        <p:spPr>
          <a:xfrm flipV="1">
            <a:off x="2233774" y="2890710"/>
            <a:ext cx="2968714" cy="69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de Seta Reta 52">
            <a:extLst>
              <a:ext uri="{FF2B5EF4-FFF2-40B4-BE49-F238E27FC236}">
                <a16:creationId xmlns:a16="http://schemas.microsoft.com/office/drawing/2014/main" id="{1905A638-A0F4-0DB1-B40B-C99823DBCF37}"/>
              </a:ext>
            </a:extLst>
          </p:cNvPr>
          <p:cNvCxnSpPr>
            <a:cxnSpLocks/>
            <a:stCxn id="56" idx="3"/>
            <a:endCxn id="55" idx="5"/>
          </p:cNvCxnSpPr>
          <p:nvPr/>
        </p:nvCxnSpPr>
        <p:spPr>
          <a:xfrm flipH="1">
            <a:off x="2233774" y="3402142"/>
            <a:ext cx="2968714" cy="69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Elipse 54">
            <a:extLst>
              <a:ext uri="{FF2B5EF4-FFF2-40B4-BE49-F238E27FC236}">
                <a16:creationId xmlns:a16="http://schemas.microsoft.com/office/drawing/2014/main" id="{8A6B80AF-EFD0-13D3-20F3-4C696F02A6B0}"/>
              </a:ext>
            </a:extLst>
          </p:cNvPr>
          <p:cNvSpPr/>
          <p:nvPr/>
        </p:nvSpPr>
        <p:spPr>
          <a:xfrm>
            <a:off x="1948904" y="2854036"/>
            <a:ext cx="333746" cy="72327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Elipse 55">
            <a:extLst>
              <a:ext uri="{FF2B5EF4-FFF2-40B4-BE49-F238E27FC236}">
                <a16:creationId xmlns:a16="http://schemas.microsoft.com/office/drawing/2014/main" id="{C310A300-B897-DBB0-E802-D212196C8E01}"/>
              </a:ext>
            </a:extLst>
          </p:cNvPr>
          <p:cNvSpPr/>
          <p:nvPr/>
        </p:nvSpPr>
        <p:spPr>
          <a:xfrm>
            <a:off x="5153612" y="2784789"/>
            <a:ext cx="333746" cy="72327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CaixaDeTexto 56">
            <a:extLst>
              <a:ext uri="{FF2B5EF4-FFF2-40B4-BE49-F238E27FC236}">
                <a16:creationId xmlns:a16="http://schemas.microsoft.com/office/drawing/2014/main" id="{E7E019F1-E22E-BFCD-92A2-4142C511632A}"/>
              </a:ext>
            </a:extLst>
          </p:cNvPr>
          <p:cNvSpPr txBox="1"/>
          <p:nvPr/>
        </p:nvSpPr>
        <p:spPr>
          <a:xfrm>
            <a:off x="508459" y="3923709"/>
            <a:ext cx="2160053" cy="1754326"/>
          </a:xfrm>
          <a:prstGeom prst="rect">
            <a:avLst/>
          </a:prstGeom>
          <a:noFill/>
        </p:spPr>
        <p:txBody>
          <a:bodyPr wrap="square" rtlCol="0">
            <a:spAutoFit/>
          </a:bodyPr>
          <a:lstStyle/>
          <a:p>
            <a:pPr algn="just"/>
            <a:r>
              <a:rPr lang="pt-BR" dirty="0"/>
              <a:t>Os </a:t>
            </a:r>
            <a:r>
              <a:rPr lang="pt-BR" b="1" dirty="0"/>
              <a:t>2 lados </a:t>
            </a:r>
            <a:r>
              <a:rPr lang="pt-BR" dirty="0"/>
              <a:t>são </a:t>
            </a:r>
            <a:r>
              <a:rPr lang="pt-BR" b="1" dirty="0"/>
              <a:t>1:N</a:t>
            </a:r>
            <a:r>
              <a:rPr lang="pt-BR" dirty="0"/>
              <a:t> então isso significa que são </a:t>
            </a:r>
            <a:r>
              <a:rPr lang="pt-BR" b="1" dirty="0"/>
              <a:t>N:N</a:t>
            </a:r>
            <a:r>
              <a:rPr lang="pt-BR" dirty="0"/>
              <a:t>, logo será </a:t>
            </a:r>
            <a:r>
              <a:rPr lang="pt-BR" b="1" dirty="0"/>
              <a:t>obrigatório</a:t>
            </a:r>
            <a:r>
              <a:rPr lang="pt-BR" dirty="0"/>
              <a:t> o uso de uma </a:t>
            </a:r>
            <a:r>
              <a:rPr lang="pt-BR" b="1" dirty="0"/>
              <a:t>entidade associativa.</a:t>
            </a:r>
          </a:p>
        </p:txBody>
      </p:sp>
      <p:cxnSp>
        <p:nvCxnSpPr>
          <p:cNvPr id="59" name="Conector de Seta Reta 58">
            <a:extLst>
              <a:ext uri="{FF2B5EF4-FFF2-40B4-BE49-F238E27FC236}">
                <a16:creationId xmlns:a16="http://schemas.microsoft.com/office/drawing/2014/main" id="{B08B9A3A-AA68-AA8F-E1BD-8D092F6D199E}"/>
              </a:ext>
            </a:extLst>
          </p:cNvPr>
          <p:cNvCxnSpPr>
            <a:stCxn id="57" idx="0"/>
            <a:endCxn id="55" idx="4"/>
          </p:cNvCxnSpPr>
          <p:nvPr/>
        </p:nvCxnSpPr>
        <p:spPr>
          <a:xfrm flipV="1">
            <a:off x="1588486" y="3577310"/>
            <a:ext cx="527291" cy="346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Conector de Seta Reta 60">
            <a:extLst>
              <a:ext uri="{FF2B5EF4-FFF2-40B4-BE49-F238E27FC236}">
                <a16:creationId xmlns:a16="http://schemas.microsoft.com/office/drawing/2014/main" id="{2C044A57-2D90-BC21-835E-82524DE6225B}"/>
              </a:ext>
            </a:extLst>
          </p:cNvPr>
          <p:cNvCxnSpPr>
            <a:cxnSpLocks/>
            <a:stCxn id="57" idx="0"/>
            <a:endCxn id="56" idx="4"/>
          </p:cNvCxnSpPr>
          <p:nvPr/>
        </p:nvCxnSpPr>
        <p:spPr>
          <a:xfrm flipV="1">
            <a:off x="1588486" y="3508063"/>
            <a:ext cx="3731999" cy="415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Conector: Curvo 62">
            <a:extLst>
              <a:ext uri="{FF2B5EF4-FFF2-40B4-BE49-F238E27FC236}">
                <a16:creationId xmlns:a16="http://schemas.microsoft.com/office/drawing/2014/main" id="{CF8B8FC3-1D9F-997F-B1DF-9C0E28BEC83E}"/>
              </a:ext>
            </a:extLst>
          </p:cNvPr>
          <p:cNvCxnSpPr>
            <a:stCxn id="57" idx="3"/>
            <a:endCxn id="15" idx="1"/>
          </p:cNvCxnSpPr>
          <p:nvPr/>
        </p:nvCxnSpPr>
        <p:spPr>
          <a:xfrm flipV="1">
            <a:off x="2668512" y="4757320"/>
            <a:ext cx="420196" cy="4355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4" name="Chave Direita 1023">
            <a:extLst>
              <a:ext uri="{FF2B5EF4-FFF2-40B4-BE49-F238E27FC236}">
                <a16:creationId xmlns:a16="http://schemas.microsoft.com/office/drawing/2014/main" id="{9EBBAA42-E3EE-D9F9-4EB2-A7E5852FB25E}"/>
              </a:ext>
            </a:extLst>
          </p:cNvPr>
          <p:cNvSpPr/>
          <p:nvPr/>
        </p:nvSpPr>
        <p:spPr>
          <a:xfrm>
            <a:off x="6907849" y="4951880"/>
            <a:ext cx="154870" cy="50529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183080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par>
                          <p:cTn id="60" fill="hold">
                            <p:stCondLst>
                              <p:cond delay="2000"/>
                            </p:stCondLst>
                            <p:childTnLst>
                              <p:par>
                                <p:cTn id="61" presetID="10" presetClass="entr" presetSubtype="0"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24"/>
                                        </p:tgtEl>
                                        <p:attrNameLst>
                                          <p:attrName>style.visibility</p:attrName>
                                        </p:attrNameLst>
                                      </p:cBhvr>
                                      <p:to>
                                        <p:strVal val="visible"/>
                                      </p:to>
                                    </p:set>
                                    <p:animEffect transition="in" filter="fade">
                                      <p:cBhvr>
                                        <p:cTn id="71" dur="500"/>
                                        <p:tgtEl>
                                          <p:spTgt spid="1024"/>
                                        </p:tgtEl>
                                      </p:cBhvr>
                                    </p:animEffect>
                                  </p:childTnLst>
                                </p:cTn>
                              </p:par>
                              <p:par>
                                <p:cTn id="72" presetID="10"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44" grpId="0"/>
      <p:bldP spid="45" grpId="0"/>
      <p:bldP spid="46" grpId="0"/>
      <p:bldP spid="47" grpId="0"/>
      <p:bldP spid="48" grpId="0"/>
      <p:bldP spid="49" grpId="0"/>
      <p:bldP spid="55" grpId="0" animBg="1"/>
      <p:bldP spid="56" grpId="0" animBg="1"/>
      <p:bldP spid="57" grpId="0"/>
      <p:bldP spid="10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2825261" cy="461665"/>
          </a:xfrm>
          <a:prstGeom prst="rect">
            <a:avLst/>
          </a:prstGeom>
          <a:noFill/>
        </p:spPr>
        <p:txBody>
          <a:bodyPr wrap="none" rtlCol="0">
            <a:spAutoFit/>
          </a:bodyPr>
          <a:lstStyle/>
          <a:p>
            <a:r>
              <a:rPr lang="pt-BR" sz="2400" b="1" i="1" dirty="0"/>
              <a:t>Entidade Associativa</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477328"/>
          </a:xfrm>
          <a:prstGeom prst="rect">
            <a:avLst/>
          </a:prstGeom>
          <a:noFill/>
        </p:spPr>
        <p:txBody>
          <a:bodyPr wrap="square" rtlCol="0">
            <a:spAutoFit/>
          </a:bodyPr>
          <a:lstStyle/>
          <a:p>
            <a:pPr algn="just"/>
            <a:r>
              <a:rPr lang="pt-BR" dirty="0"/>
              <a:t>Uma entidade associativa, também conhecida como tabela de junção ou tabela de ligação, é uma tabela em um banco de dados que é usada para gerenciar um relacionamento muitos-para-muitos (N para N) entre duas ou mais tabelas. </a:t>
            </a:r>
          </a:p>
          <a:p>
            <a:pPr algn="just"/>
            <a:endParaRPr lang="pt-BR" dirty="0"/>
          </a:p>
          <a:p>
            <a:pPr algn="just"/>
            <a:r>
              <a:rPr lang="pt-BR" dirty="0"/>
              <a:t>Ela é introduzida quando há uma necessidade de modelar uma relação complexa em que várias instâncias de uma entidade estão relacionadas a várias instâncias de outra entidade.</a:t>
            </a:r>
          </a:p>
        </p:txBody>
      </p:sp>
    </p:spTree>
    <p:extLst>
      <p:ext uri="{BB962C8B-B14F-4D97-AF65-F5344CB8AC3E}">
        <p14:creationId xmlns:p14="http://schemas.microsoft.com/office/powerpoint/2010/main" val="55579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346563" cy="461665"/>
          </a:xfrm>
          <a:prstGeom prst="rect">
            <a:avLst/>
          </a:prstGeom>
          <a:noFill/>
        </p:spPr>
        <p:txBody>
          <a:bodyPr wrap="none" rtlCol="0">
            <a:spAutoFit/>
          </a:bodyPr>
          <a:lstStyle/>
          <a:p>
            <a:r>
              <a:rPr lang="pt-BR" sz="2400" b="1" i="1" dirty="0"/>
              <a:t>Pontos Importantes sobre Entidades em Banco de Dados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693319"/>
          </a:xfrm>
          <a:prstGeom prst="rect">
            <a:avLst/>
          </a:prstGeom>
          <a:noFill/>
        </p:spPr>
        <p:txBody>
          <a:bodyPr wrap="square" rtlCol="0">
            <a:spAutoFit/>
          </a:bodyPr>
          <a:lstStyle/>
          <a:p>
            <a:pPr marL="285750" indent="-285750" algn="just">
              <a:buFont typeface="Wingdings" panose="05000000000000000000" pitchFamily="2" charset="2"/>
              <a:buChar char="§"/>
            </a:pPr>
            <a:r>
              <a:rPr lang="pt-BR" b="1" i="0" dirty="0">
                <a:effectLst/>
                <a:latin typeface="Söhne"/>
              </a:rPr>
              <a:t>Representação de Objetos do Mundo Real:</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As entidades representam objetos, conceitos ou entidades do mundo real que desejamos rastrear e armazenar informações no banco de dados. </a:t>
            </a:r>
          </a:p>
          <a:p>
            <a:pPr marL="1200150" lvl="2" indent="-285750" algn="just">
              <a:buFont typeface="Arial" panose="020B0604020202020204" pitchFamily="34" charset="0"/>
              <a:buChar char="•"/>
            </a:pPr>
            <a:r>
              <a:rPr lang="pt-BR" b="0" i="0" dirty="0">
                <a:effectLst/>
                <a:latin typeface="Söhne"/>
              </a:rPr>
              <a:t>Por exemplo, em um sistema de gerenciamento de biblioteca, as entidades podem incluir "Livros", "Autores", "Leitores" e assim por diante.</a:t>
            </a:r>
          </a:p>
          <a:p>
            <a:pPr marL="285750" indent="-285750" algn="just">
              <a:buFont typeface="Wingdings" panose="05000000000000000000" pitchFamily="2" charset="2"/>
              <a:buChar char="§"/>
            </a:pPr>
            <a:r>
              <a:rPr lang="pt-BR" b="1" i="0" dirty="0">
                <a:effectLst/>
                <a:latin typeface="Söhne"/>
              </a:rPr>
              <a:t>Atributos:</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Cada entidade possui atributos que descrevem suas características ou propriedades. </a:t>
            </a:r>
          </a:p>
          <a:p>
            <a:pPr marL="1200150" lvl="2" indent="-285750" algn="just">
              <a:buFont typeface="Arial" panose="020B0604020202020204" pitchFamily="34" charset="0"/>
              <a:buChar char="•"/>
            </a:pPr>
            <a:r>
              <a:rPr lang="pt-BR" b="0" i="0" dirty="0">
                <a:effectLst/>
                <a:latin typeface="Söhne"/>
              </a:rPr>
              <a:t>Por exemplo, a entidade "Livro" pode ter atributos como "Título", "Autor" e "Ano de Publicação". </a:t>
            </a:r>
          </a:p>
          <a:p>
            <a:pPr marL="1200150" lvl="2" indent="-285750" algn="just">
              <a:buFont typeface="Arial" panose="020B0604020202020204" pitchFamily="34" charset="0"/>
              <a:buChar char="•"/>
            </a:pPr>
            <a:r>
              <a:rPr lang="pt-BR" b="0" i="0" dirty="0">
                <a:effectLst/>
                <a:latin typeface="Söhne"/>
              </a:rPr>
              <a:t>Esses atributos são usados para armazenar dados específicos sobre cada instância da entidade.</a:t>
            </a:r>
          </a:p>
          <a:p>
            <a:pPr marL="285750" indent="-285750" algn="just">
              <a:buFont typeface="Wingdings" panose="05000000000000000000" pitchFamily="2" charset="2"/>
              <a:buChar char="§"/>
            </a:pPr>
            <a:r>
              <a:rPr lang="pt-BR" b="1" dirty="0"/>
              <a:t>Tabelas:</a:t>
            </a:r>
            <a:r>
              <a:rPr lang="pt-BR" dirty="0"/>
              <a:t> </a:t>
            </a:r>
          </a:p>
          <a:p>
            <a:pPr marL="742950" lvl="1" indent="-285750" algn="just">
              <a:buFont typeface="Arial" panose="020B0604020202020204" pitchFamily="34" charset="0"/>
              <a:buChar char="•"/>
            </a:pPr>
            <a:r>
              <a:rPr lang="pt-BR" dirty="0"/>
              <a:t>Em um banco de dados relacional, as entidades são frequentemente representadas como tabelas. </a:t>
            </a:r>
          </a:p>
          <a:p>
            <a:pPr marL="742950" lvl="1" indent="-285750" algn="just">
              <a:buFont typeface="Arial" panose="020B0604020202020204" pitchFamily="34" charset="0"/>
              <a:buChar char="•"/>
            </a:pPr>
            <a:r>
              <a:rPr lang="pt-BR" dirty="0"/>
              <a:t>Cada linha em uma tabela representa uma instância específica da entidade, e cada coluna na tabela corresponde a um atributo da entidade.</a:t>
            </a:r>
          </a:p>
        </p:txBody>
      </p:sp>
    </p:spTree>
    <p:extLst>
      <p:ext uri="{BB962C8B-B14F-4D97-AF65-F5344CB8AC3E}">
        <p14:creationId xmlns:p14="http://schemas.microsoft.com/office/powerpoint/2010/main" val="205516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459187" cy="461665"/>
          </a:xfrm>
          <a:prstGeom prst="rect">
            <a:avLst/>
          </a:prstGeom>
          <a:noFill/>
        </p:spPr>
        <p:txBody>
          <a:bodyPr wrap="none" rtlCol="0">
            <a:spAutoFit/>
          </a:bodyPr>
          <a:lstStyle/>
          <a:p>
            <a:r>
              <a:rPr lang="pt-BR" sz="2400" b="1" i="1" dirty="0"/>
              <a:t>Principais pontos da Entidade Associativa</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2862322"/>
          </a:xfrm>
          <a:prstGeom prst="rect">
            <a:avLst/>
          </a:prstGeom>
          <a:noFill/>
        </p:spPr>
        <p:txBody>
          <a:bodyPr wrap="square" rtlCol="0">
            <a:spAutoFit/>
          </a:bodyPr>
          <a:lstStyle/>
          <a:p>
            <a:pPr marL="285750" indent="-285750">
              <a:buFont typeface="Wingdings" panose="05000000000000000000" pitchFamily="2" charset="2"/>
              <a:buChar char="§"/>
            </a:pPr>
            <a:r>
              <a:rPr lang="pt-BR" b="1" dirty="0"/>
              <a:t>Finalidade:</a:t>
            </a:r>
            <a:r>
              <a:rPr lang="pt-BR" dirty="0"/>
              <a:t> </a:t>
            </a:r>
          </a:p>
          <a:p>
            <a:pPr marL="742950" lvl="1" indent="-285750">
              <a:buFont typeface="Arial" panose="020B0604020202020204" pitchFamily="34" charset="0"/>
              <a:buChar char="•"/>
            </a:pPr>
            <a:r>
              <a:rPr lang="pt-BR" dirty="0"/>
              <a:t>A entidade associativa é usada para resolver o problema de relacionamentos N para N entre entidades. </a:t>
            </a:r>
          </a:p>
          <a:p>
            <a:pPr marL="742950" lvl="1" indent="-285750">
              <a:buFont typeface="Arial" panose="020B0604020202020204" pitchFamily="34" charset="0"/>
              <a:buChar char="•"/>
            </a:pPr>
            <a:r>
              <a:rPr lang="pt-BR" dirty="0"/>
              <a:t>Por exemplo, considere um sistema de gerenciamento de biblioteca. </a:t>
            </a:r>
          </a:p>
          <a:p>
            <a:pPr marL="742950" lvl="1" indent="-285750">
              <a:buFont typeface="Arial" panose="020B0604020202020204" pitchFamily="34" charset="0"/>
              <a:buChar char="•"/>
            </a:pPr>
            <a:r>
              <a:rPr lang="pt-BR" dirty="0"/>
              <a:t>Uma tabela "Livros" pode estar relacionada a uma tabela "Autores". </a:t>
            </a:r>
          </a:p>
          <a:p>
            <a:pPr marL="742950" lvl="1" indent="-285750">
              <a:buFont typeface="Arial" panose="020B0604020202020204" pitchFamily="34" charset="0"/>
              <a:buChar char="•"/>
            </a:pPr>
            <a:r>
              <a:rPr lang="pt-BR" dirty="0"/>
              <a:t>Cada livro pode ter vários autores e cada autor pode ter escrito vários livros.</a:t>
            </a:r>
          </a:p>
          <a:p>
            <a:pPr marL="742950" lvl="1" indent="-285750">
              <a:buFont typeface="Arial" panose="020B0604020202020204" pitchFamily="34" charset="0"/>
              <a:buChar char="•"/>
            </a:pPr>
            <a:r>
              <a:rPr lang="pt-BR" dirty="0"/>
              <a:t>Para modelar essa relação, você precisa de uma entidade associativa.</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Estrutura de Tabela:</a:t>
            </a:r>
            <a:r>
              <a:rPr lang="pt-BR" dirty="0"/>
              <a:t> </a:t>
            </a:r>
          </a:p>
          <a:p>
            <a:pPr marL="742950" lvl="1" indent="-285750">
              <a:buFont typeface="Arial" panose="020B0604020202020204" pitchFamily="34" charset="0"/>
              <a:buChar char="•"/>
            </a:pPr>
            <a:r>
              <a:rPr lang="pt-BR" dirty="0"/>
              <a:t>A entidade associativa é representada como uma tabela em um banco de dados relacional.</a:t>
            </a:r>
          </a:p>
          <a:p>
            <a:pPr marL="742950" lvl="1" indent="-285750">
              <a:buFont typeface="Arial" panose="020B0604020202020204" pitchFamily="34" charset="0"/>
              <a:buChar char="•"/>
            </a:pPr>
            <a:r>
              <a:rPr lang="pt-BR" dirty="0"/>
              <a:t>Ela contém colunas que servem como chaves estrangeiras que fazem referência às tabelas relacionadas.</a:t>
            </a:r>
          </a:p>
        </p:txBody>
      </p:sp>
    </p:spTree>
    <p:extLst>
      <p:ext uri="{BB962C8B-B14F-4D97-AF65-F5344CB8AC3E}">
        <p14:creationId xmlns:p14="http://schemas.microsoft.com/office/powerpoint/2010/main" val="24256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500"/>
                                        <p:tgtEl>
                                          <p:spTgt spid="5">
                                            <p:txEl>
                                              <p:pRg st="7" end="7"/>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Effect transition="in" filter="fade">
                                      <p:cBhvr>
                                        <p:cTn id="11" dur="500"/>
                                        <p:tgtEl>
                                          <p:spTgt spid="5">
                                            <p:txEl>
                                              <p:pRg st="8" end="8"/>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459187" cy="461665"/>
          </a:xfrm>
          <a:prstGeom prst="rect">
            <a:avLst/>
          </a:prstGeom>
          <a:noFill/>
        </p:spPr>
        <p:txBody>
          <a:bodyPr wrap="none" rtlCol="0">
            <a:spAutoFit/>
          </a:bodyPr>
          <a:lstStyle/>
          <a:p>
            <a:r>
              <a:rPr lang="pt-BR" sz="2400" b="1" i="1" dirty="0"/>
              <a:t>Principais pontos da Entidade Associativa</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693319"/>
          </a:xfrm>
          <a:prstGeom prst="rect">
            <a:avLst/>
          </a:prstGeom>
          <a:noFill/>
        </p:spPr>
        <p:txBody>
          <a:bodyPr wrap="square" rtlCol="0">
            <a:spAutoFit/>
          </a:bodyPr>
          <a:lstStyle/>
          <a:p>
            <a:pPr marL="285750" indent="-285750">
              <a:buFont typeface="Wingdings" panose="05000000000000000000" pitchFamily="2" charset="2"/>
              <a:buChar char="§"/>
            </a:pPr>
            <a:r>
              <a:rPr lang="pt-BR" b="1" dirty="0"/>
              <a:t>Chaves Estrangeiras:</a:t>
            </a:r>
            <a:r>
              <a:rPr lang="pt-BR" dirty="0"/>
              <a:t> </a:t>
            </a:r>
          </a:p>
          <a:p>
            <a:pPr marL="742950" lvl="1" indent="-285750">
              <a:buFont typeface="Arial" panose="020B0604020202020204" pitchFamily="34" charset="0"/>
              <a:buChar char="•"/>
            </a:pPr>
            <a:r>
              <a:rPr lang="pt-BR" dirty="0"/>
              <a:t>As chaves estrangeiras na entidade associativa estão relacionadas às chaves primárias das tabelas que ela conecta. </a:t>
            </a:r>
          </a:p>
          <a:p>
            <a:pPr marL="1200150" lvl="2" indent="-285750">
              <a:buFont typeface="Arial" panose="020B0604020202020204" pitchFamily="34" charset="0"/>
              <a:buChar char="•"/>
            </a:pPr>
            <a:r>
              <a:rPr lang="pt-BR" dirty="0"/>
              <a:t>Por exemplo, em uma entidade associativa que relaciona "Livros" e "Autores", pode haver duas chaves estrangeiras: </a:t>
            </a:r>
          </a:p>
          <a:p>
            <a:pPr marL="1657350" lvl="3" indent="-285750">
              <a:buFont typeface="Arial" panose="020B0604020202020204" pitchFamily="34" charset="0"/>
              <a:buChar char="•"/>
            </a:pPr>
            <a:r>
              <a:rPr lang="pt-BR" dirty="0"/>
              <a:t>uma que se refere ao ID do livro </a:t>
            </a:r>
          </a:p>
          <a:p>
            <a:pPr marL="1657350" lvl="3" indent="-285750">
              <a:buFont typeface="Arial" panose="020B0604020202020204" pitchFamily="34" charset="0"/>
              <a:buChar char="•"/>
            </a:pPr>
            <a:r>
              <a:rPr lang="pt-BR" dirty="0"/>
              <a:t>e outra ao ID do autor.</a:t>
            </a:r>
          </a:p>
          <a:p>
            <a:pPr marL="1657350" lvl="3"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Atributos Adicionais:</a:t>
            </a:r>
            <a:r>
              <a:rPr lang="pt-BR" dirty="0"/>
              <a:t> </a:t>
            </a:r>
          </a:p>
          <a:p>
            <a:pPr marL="800100" lvl="1" indent="-342900">
              <a:buFont typeface="Arial" panose="020B0604020202020204" pitchFamily="34" charset="0"/>
              <a:buChar char="•"/>
            </a:pPr>
            <a:r>
              <a:rPr lang="pt-BR" dirty="0"/>
              <a:t>Além das chaves estrangeiras, uma entidade associativa pode conter outros atributos que são específicos para essa relação. </a:t>
            </a:r>
          </a:p>
          <a:p>
            <a:pPr marL="1257300" lvl="2" indent="-342900">
              <a:buFont typeface="Arial" panose="020B0604020202020204" pitchFamily="34" charset="0"/>
              <a:buChar char="•"/>
            </a:pPr>
            <a:r>
              <a:rPr lang="pt-BR" dirty="0"/>
              <a:t>Por exemplo, você pode incluir uma coluna "Data de Publicação" se desejar rastrear quando um autor escreveu um livro específico.</a:t>
            </a:r>
          </a:p>
        </p:txBody>
      </p:sp>
    </p:spTree>
    <p:extLst>
      <p:ext uri="{BB962C8B-B14F-4D97-AF65-F5344CB8AC3E}">
        <p14:creationId xmlns:p14="http://schemas.microsoft.com/office/powerpoint/2010/main" val="37613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Effect transition="in" filter="fade">
                                      <p:cBhvr>
                                        <p:cTn id="11" dur="500"/>
                                        <p:tgtEl>
                                          <p:spTgt spid="5">
                                            <p:txEl>
                                              <p:pRg st="7" end="7"/>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459187" cy="461665"/>
          </a:xfrm>
          <a:prstGeom prst="rect">
            <a:avLst/>
          </a:prstGeom>
          <a:noFill/>
        </p:spPr>
        <p:txBody>
          <a:bodyPr wrap="none" rtlCol="0">
            <a:spAutoFit/>
          </a:bodyPr>
          <a:lstStyle/>
          <a:p>
            <a:r>
              <a:rPr lang="pt-BR" sz="2400" b="1" i="1" dirty="0"/>
              <a:t>Principais pontos da Entidade Associativa</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970318"/>
          </a:xfrm>
          <a:prstGeom prst="rect">
            <a:avLst/>
          </a:prstGeom>
          <a:noFill/>
        </p:spPr>
        <p:txBody>
          <a:bodyPr wrap="square" rtlCol="0">
            <a:spAutoFit/>
          </a:bodyPr>
          <a:lstStyle/>
          <a:p>
            <a:pPr marL="285750" indent="-285750">
              <a:buFont typeface="Wingdings" panose="05000000000000000000" pitchFamily="2" charset="2"/>
              <a:buChar char="§"/>
            </a:pPr>
            <a:r>
              <a:rPr lang="pt-BR" b="1" dirty="0"/>
              <a:t>Exemplo Prático:</a:t>
            </a:r>
            <a:r>
              <a:rPr lang="pt-BR" dirty="0"/>
              <a:t> </a:t>
            </a:r>
          </a:p>
          <a:p>
            <a:pPr marL="742950" lvl="1" indent="-285750">
              <a:buFont typeface="Arial" panose="020B0604020202020204" pitchFamily="34" charset="0"/>
              <a:buChar char="•"/>
            </a:pPr>
            <a:r>
              <a:rPr lang="pt-BR" dirty="0"/>
              <a:t>Aqui está um exemplo simplificado de uma entidade associativa para relacionar "Alunos" e "Cursos" em um sistema de gerenciamento acadêmico:</a:t>
            </a:r>
          </a:p>
          <a:p>
            <a:pPr marL="1200150" lvl="2" indent="-285750">
              <a:buFont typeface="Arial" panose="020B0604020202020204" pitchFamily="34" charset="0"/>
              <a:buChar char="•"/>
            </a:pPr>
            <a:r>
              <a:rPr lang="pt-BR" dirty="0"/>
              <a:t>Tabela "Matrículas":</a:t>
            </a:r>
          </a:p>
          <a:p>
            <a:pPr marL="1657350" lvl="3" indent="-285750">
              <a:buFont typeface="Arial" panose="020B0604020202020204" pitchFamily="34" charset="0"/>
              <a:buChar char="•"/>
            </a:pPr>
            <a:r>
              <a:rPr lang="pt-BR" dirty="0" err="1"/>
              <a:t>MatrículaID</a:t>
            </a:r>
            <a:r>
              <a:rPr lang="pt-BR" dirty="0"/>
              <a:t> (Chave Primária)</a:t>
            </a:r>
          </a:p>
          <a:p>
            <a:pPr marL="1657350" lvl="3" indent="-285750">
              <a:buFont typeface="Arial" panose="020B0604020202020204" pitchFamily="34" charset="0"/>
              <a:buChar char="•"/>
            </a:pPr>
            <a:r>
              <a:rPr lang="pt-BR" dirty="0" err="1"/>
              <a:t>AlunoID</a:t>
            </a:r>
            <a:r>
              <a:rPr lang="pt-BR" dirty="0"/>
              <a:t> (Chave Estrangeira referenciando a tabela Alunos)</a:t>
            </a:r>
          </a:p>
          <a:p>
            <a:pPr marL="1657350" lvl="3" indent="-285750">
              <a:buFont typeface="Arial" panose="020B0604020202020204" pitchFamily="34" charset="0"/>
              <a:buChar char="•"/>
            </a:pPr>
            <a:r>
              <a:rPr lang="pt-BR" dirty="0" err="1"/>
              <a:t>CursoID</a:t>
            </a:r>
            <a:r>
              <a:rPr lang="pt-BR" dirty="0"/>
              <a:t> (Chave Estrangeira referenciando a tabela Cursos)</a:t>
            </a:r>
          </a:p>
          <a:p>
            <a:pPr marL="1657350" lvl="3" indent="-285750">
              <a:buFont typeface="Arial" panose="020B0604020202020204" pitchFamily="34" charset="0"/>
              <a:buChar char="•"/>
            </a:pPr>
            <a:r>
              <a:rPr lang="pt-BR" dirty="0" err="1"/>
              <a:t>DataMatrícula</a:t>
            </a:r>
            <a:endParaRPr lang="pt-BR" dirty="0"/>
          </a:p>
          <a:p>
            <a:r>
              <a:rPr lang="pt-BR" dirty="0"/>
              <a:t>Essa tabela permite que você associe alunos a cursos específicos em datas de matrícula diferentes.</a:t>
            </a:r>
          </a:p>
          <a:p>
            <a:endParaRPr lang="pt-BR" dirty="0"/>
          </a:p>
          <a:p>
            <a:pPr marL="285750" indent="-285750">
              <a:buFont typeface="Wingdings" panose="05000000000000000000" pitchFamily="2" charset="2"/>
              <a:buChar char="§"/>
            </a:pPr>
            <a:r>
              <a:rPr lang="pt-BR" b="1" dirty="0"/>
              <a:t>Facilitando Consultas:</a:t>
            </a:r>
            <a:r>
              <a:rPr lang="pt-BR" dirty="0"/>
              <a:t> </a:t>
            </a:r>
          </a:p>
          <a:p>
            <a:pPr marL="742950" lvl="1" indent="-285750">
              <a:buFont typeface="Arial" panose="020B0604020202020204" pitchFamily="34" charset="0"/>
              <a:buChar char="•"/>
            </a:pPr>
            <a:r>
              <a:rPr lang="pt-BR" dirty="0"/>
              <a:t>O uso de entidades associativas simplifica a realização de consultas que envolvem relacionamentos N para N.</a:t>
            </a:r>
          </a:p>
          <a:p>
            <a:pPr marL="742950" lvl="1" indent="-285750">
              <a:buFont typeface="Arial" panose="020B0604020202020204" pitchFamily="34" charset="0"/>
              <a:buChar char="•"/>
            </a:pPr>
            <a:r>
              <a:rPr lang="pt-BR" dirty="0"/>
              <a:t>Isso permite que você recupere informações de maneira eficiente a partir de tabelas relacionadas usando junções (</a:t>
            </a:r>
            <a:r>
              <a:rPr lang="pt-BR" dirty="0" err="1"/>
              <a:t>JOINs</a:t>
            </a:r>
            <a:r>
              <a:rPr lang="pt-BR" dirty="0"/>
              <a:t>) em consultas SQL.</a:t>
            </a:r>
          </a:p>
        </p:txBody>
      </p:sp>
    </p:spTree>
    <p:extLst>
      <p:ext uri="{BB962C8B-B14F-4D97-AF65-F5344CB8AC3E}">
        <p14:creationId xmlns:p14="http://schemas.microsoft.com/office/powerpoint/2010/main" val="276097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fade">
                                      <p:cBhvr>
                                        <p:cTn id="28" dur="500"/>
                                        <p:tgtEl>
                                          <p:spTgt spid="5">
                                            <p:txEl>
                                              <p:pRg st="9" end="9"/>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fade">
                                      <p:cBhvr>
                                        <p:cTn id="3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459187" cy="461665"/>
          </a:xfrm>
          <a:prstGeom prst="rect">
            <a:avLst/>
          </a:prstGeom>
          <a:noFill/>
        </p:spPr>
        <p:txBody>
          <a:bodyPr wrap="none" rtlCol="0">
            <a:spAutoFit/>
          </a:bodyPr>
          <a:lstStyle/>
          <a:p>
            <a:r>
              <a:rPr lang="pt-BR" sz="2400" b="1" i="1" dirty="0"/>
              <a:t>Principais pontos da Entidade Associativa</a:t>
            </a:r>
          </a:p>
        </p:txBody>
      </p:sp>
      <p:sp>
        <p:nvSpPr>
          <p:cNvPr id="5" name="CaixaDeTexto 4">
            <a:extLst>
              <a:ext uri="{FF2B5EF4-FFF2-40B4-BE49-F238E27FC236}">
                <a16:creationId xmlns:a16="http://schemas.microsoft.com/office/drawing/2014/main" id="{514CD9A2-5A97-EE1A-7D72-4A809F441211}"/>
              </a:ext>
            </a:extLst>
          </p:cNvPr>
          <p:cNvSpPr txBox="1"/>
          <p:nvPr/>
        </p:nvSpPr>
        <p:spPr>
          <a:xfrm rot="21158177">
            <a:off x="1689132" y="2485009"/>
            <a:ext cx="8813736" cy="1244991"/>
          </a:xfrm>
          <a:custGeom>
            <a:avLst/>
            <a:gdLst>
              <a:gd name="connsiteX0" fmla="*/ 0 w 8813736"/>
              <a:gd name="connsiteY0" fmla="*/ 0 h 1244991"/>
              <a:gd name="connsiteX1" fmla="*/ 587582 w 8813736"/>
              <a:gd name="connsiteY1" fmla="*/ 0 h 1244991"/>
              <a:gd name="connsiteX2" fmla="*/ 1175165 w 8813736"/>
              <a:gd name="connsiteY2" fmla="*/ 0 h 1244991"/>
              <a:gd name="connsiteX3" fmla="*/ 1939022 w 8813736"/>
              <a:gd name="connsiteY3" fmla="*/ 0 h 1244991"/>
              <a:gd name="connsiteX4" fmla="*/ 2702879 w 8813736"/>
              <a:gd name="connsiteY4" fmla="*/ 0 h 1244991"/>
              <a:gd name="connsiteX5" fmla="*/ 3202324 w 8813736"/>
              <a:gd name="connsiteY5" fmla="*/ 0 h 1244991"/>
              <a:gd name="connsiteX6" fmla="*/ 3878044 w 8813736"/>
              <a:gd name="connsiteY6" fmla="*/ 0 h 1244991"/>
              <a:gd name="connsiteX7" fmla="*/ 4377489 w 8813736"/>
              <a:gd name="connsiteY7" fmla="*/ 0 h 1244991"/>
              <a:gd name="connsiteX8" fmla="*/ 4876934 w 8813736"/>
              <a:gd name="connsiteY8" fmla="*/ 0 h 1244991"/>
              <a:gd name="connsiteX9" fmla="*/ 5464516 w 8813736"/>
              <a:gd name="connsiteY9" fmla="*/ 0 h 1244991"/>
              <a:gd name="connsiteX10" fmla="*/ 6052099 w 8813736"/>
              <a:gd name="connsiteY10" fmla="*/ 0 h 1244991"/>
              <a:gd name="connsiteX11" fmla="*/ 6727818 w 8813736"/>
              <a:gd name="connsiteY11" fmla="*/ 0 h 1244991"/>
              <a:gd name="connsiteX12" fmla="*/ 7315401 w 8813736"/>
              <a:gd name="connsiteY12" fmla="*/ 0 h 1244991"/>
              <a:gd name="connsiteX13" fmla="*/ 7902983 w 8813736"/>
              <a:gd name="connsiteY13" fmla="*/ 0 h 1244991"/>
              <a:gd name="connsiteX14" fmla="*/ 8314291 w 8813736"/>
              <a:gd name="connsiteY14" fmla="*/ 0 h 1244991"/>
              <a:gd name="connsiteX15" fmla="*/ 8813736 w 8813736"/>
              <a:gd name="connsiteY15" fmla="*/ 0 h 1244991"/>
              <a:gd name="connsiteX16" fmla="*/ 8813736 w 8813736"/>
              <a:gd name="connsiteY16" fmla="*/ 439897 h 1244991"/>
              <a:gd name="connsiteX17" fmla="*/ 8813736 w 8813736"/>
              <a:gd name="connsiteY17" fmla="*/ 842444 h 1244991"/>
              <a:gd name="connsiteX18" fmla="*/ 8813736 w 8813736"/>
              <a:gd name="connsiteY18" fmla="*/ 1244991 h 1244991"/>
              <a:gd name="connsiteX19" fmla="*/ 8402428 w 8813736"/>
              <a:gd name="connsiteY19" fmla="*/ 1244991 h 1244991"/>
              <a:gd name="connsiteX20" fmla="*/ 7991121 w 8813736"/>
              <a:gd name="connsiteY20" fmla="*/ 1244991 h 1244991"/>
              <a:gd name="connsiteX21" fmla="*/ 7227264 w 8813736"/>
              <a:gd name="connsiteY21" fmla="*/ 1244991 h 1244991"/>
              <a:gd name="connsiteX22" fmla="*/ 6727818 w 8813736"/>
              <a:gd name="connsiteY22" fmla="*/ 1244991 h 1244991"/>
              <a:gd name="connsiteX23" fmla="*/ 5963961 w 8813736"/>
              <a:gd name="connsiteY23" fmla="*/ 1244991 h 1244991"/>
              <a:gd name="connsiteX24" fmla="*/ 5464516 w 8813736"/>
              <a:gd name="connsiteY24" fmla="*/ 1244991 h 1244991"/>
              <a:gd name="connsiteX25" fmla="*/ 5053209 w 8813736"/>
              <a:gd name="connsiteY25" fmla="*/ 1244991 h 1244991"/>
              <a:gd name="connsiteX26" fmla="*/ 4641901 w 8813736"/>
              <a:gd name="connsiteY26" fmla="*/ 1244991 h 1244991"/>
              <a:gd name="connsiteX27" fmla="*/ 4318731 w 8813736"/>
              <a:gd name="connsiteY27" fmla="*/ 1244991 h 1244991"/>
              <a:gd name="connsiteX28" fmla="*/ 3819286 w 8813736"/>
              <a:gd name="connsiteY28" fmla="*/ 1244991 h 1244991"/>
              <a:gd name="connsiteX29" fmla="*/ 3055428 w 8813736"/>
              <a:gd name="connsiteY29" fmla="*/ 1244991 h 1244991"/>
              <a:gd name="connsiteX30" fmla="*/ 2732258 w 8813736"/>
              <a:gd name="connsiteY30" fmla="*/ 1244991 h 1244991"/>
              <a:gd name="connsiteX31" fmla="*/ 2056538 w 8813736"/>
              <a:gd name="connsiteY31" fmla="*/ 1244991 h 1244991"/>
              <a:gd name="connsiteX32" fmla="*/ 1557093 w 8813736"/>
              <a:gd name="connsiteY32" fmla="*/ 1244991 h 1244991"/>
              <a:gd name="connsiteX33" fmla="*/ 1233923 w 8813736"/>
              <a:gd name="connsiteY33" fmla="*/ 1244991 h 1244991"/>
              <a:gd name="connsiteX34" fmla="*/ 646341 w 8813736"/>
              <a:gd name="connsiteY34" fmla="*/ 1244991 h 1244991"/>
              <a:gd name="connsiteX35" fmla="*/ 0 w 8813736"/>
              <a:gd name="connsiteY35" fmla="*/ 1244991 h 1244991"/>
              <a:gd name="connsiteX36" fmla="*/ 0 w 8813736"/>
              <a:gd name="connsiteY36" fmla="*/ 867344 h 1244991"/>
              <a:gd name="connsiteX37" fmla="*/ 0 w 8813736"/>
              <a:gd name="connsiteY37" fmla="*/ 452347 h 1244991"/>
              <a:gd name="connsiteX38" fmla="*/ 0 w 8813736"/>
              <a:gd name="connsiteY38" fmla="*/ 0 h 124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13736" h="1244991" extrusionOk="0">
                <a:moveTo>
                  <a:pt x="0" y="0"/>
                </a:moveTo>
                <a:cubicBezTo>
                  <a:pt x="276665" y="-48356"/>
                  <a:pt x="353053" y="4520"/>
                  <a:pt x="587582" y="0"/>
                </a:cubicBezTo>
                <a:cubicBezTo>
                  <a:pt x="822111" y="-4520"/>
                  <a:pt x="973334" y="60076"/>
                  <a:pt x="1175165" y="0"/>
                </a:cubicBezTo>
                <a:cubicBezTo>
                  <a:pt x="1376996" y="-60076"/>
                  <a:pt x="1558278" y="34040"/>
                  <a:pt x="1939022" y="0"/>
                </a:cubicBezTo>
                <a:cubicBezTo>
                  <a:pt x="2319766" y="-34040"/>
                  <a:pt x="2370665" y="7750"/>
                  <a:pt x="2702879" y="0"/>
                </a:cubicBezTo>
                <a:cubicBezTo>
                  <a:pt x="3035093" y="-7750"/>
                  <a:pt x="2987685" y="36595"/>
                  <a:pt x="3202324" y="0"/>
                </a:cubicBezTo>
                <a:cubicBezTo>
                  <a:pt x="3416963" y="-36595"/>
                  <a:pt x="3683785" y="37724"/>
                  <a:pt x="3878044" y="0"/>
                </a:cubicBezTo>
                <a:cubicBezTo>
                  <a:pt x="4072303" y="-37724"/>
                  <a:pt x="4145212" y="22864"/>
                  <a:pt x="4377489" y="0"/>
                </a:cubicBezTo>
                <a:cubicBezTo>
                  <a:pt x="4609766" y="-22864"/>
                  <a:pt x="4684491" y="53574"/>
                  <a:pt x="4876934" y="0"/>
                </a:cubicBezTo>
                <a:cubicBezTo>
                  <a:pt x="5069377" y="-53574"/>
                  <a:pt x="5186217" y="45004"/>
                  <a:pt x="5464516" y="0"/>
                </a:cubicBezTo>
                <a:cubicBezTo>
                  <a:pt x="5742815" y="-45004"/>
                  <a:pt x="5931399" y="38137"/>
                  <a:pt x="6052099" y="0"/>
                </a:cubicBezTo>
                <a:cubicBezTo>
                  <a:pt x="6172799" y="-38137"/>
                  <a:pt x="6585435" y="6587"/>
                  <a:pt x="6727818" y="0"/>
                </a:cubicBezTo>
                <a:cubicBezTo>
                  <a:pt x="6870201" y="-6587"/>
                  <a:pt x="7165814" y="35595"/>
                  <a:pt x="7315401" y="0"/>
                </a:cubicBezTo>
                <a:cubicBezTo>
                  <a:pt x="7464988" y="-35595"/>
                  <a:pt x="7747653" y="30748"/>
                  <a:pt x="7902983" y="0"/>
                </a:cubicBezTo>
                <a:cubicBezTo>
                  <a:pt x="8058313" y="-30748"/>
                  <a:pt x="8226048" y="6976"/>
                  <a:pt x="8314291" y="0"/>
                </a:cubicBezTo>
                <a:cubicBezTo>
                  <a:pt x="8402534" y="-6976"/>
                  <a:pt x="8612740" y="52344"/>
                  <a:pt x="8813736" y="0"/>
                </a:cubicBezTo>
                <a:cubicBezTo>
                  <a:pt x="8844410" y="123729"/>
                  <a:pt x="8798184" y="251326"/>
                  <a:pt x="8813736" y="439897"/>
                </a:cubicBezTo>
                <a:cubicBezTo>
                  <a:pt x="8829288" y="628468"/>
                  <a:pt x="8774165" y="757206"/>
                  <a:pt x="8813736" y="842444"/>
                </a:cubicBezTo>
                <a:cubicBezTo>
                  <a:pt x="8853307" y="927682"/>
                  <a:pt x="8773331" y="1058114"/>
                  <a:pt x="8813736" y="1244991"/>
                </a:cubicBezTo>
                <a:cubicBezTo>
                  <a:pt x="8679319" y="1265447"/>
                  <a:pt x="8558166" y="1199559"/>
                  <a:pt x="8402428" y="1244991"/>
                </a:cubicBezTo>
                <a:cubicBezTo>
                  <a:pt x="8246690" y="1290423"/>
                  <a:pt x="8148147" y="1216777"/>
                  <a:pt x="7991121" y="1244991"/>
                </a:cubicBezTo>
                <a:cubicBezTo>
                  <a:pt x="7834095" y="1273205"/>
                  <a:pt x="7390960" y="1176698"/>
                  <a:pt x="7227264" y="1244991"/>
                </a:cubicBezTo>
                <a:cubicBezTo>
                  <a:pt x="7063568" y="1313284"/>
                  <a:pt x="6968970" y="1189527"/>
                  <a:pt x="6727818" y="1244991"/>
                </a:cubicBezTo>
                <a:cubicBezTo>
                  <a:pt x="6486666" y="1300455"/>
                  <a:pt x="6296549" y="1185247"/>
                  <a:pt x="5963961" y="1244991"/>
                </a:cubicBezTo>
                <a:cubicBezTo>
                  <a:pt x="5631373" y="1304735"/>
                  <a:pt x="5683110" y="1231956"/>
                  <a:pt x="5464516" y="1244991"/>
                </a:cubicBezTo>
                <a:cubicBezTo>
                  <a:pt x="5245922" y="1258026"/>
                  <a:pt x="5166041" y="1241543"/>
                  <a:pt x="5053209" y="1244991"/>
                </a:cubicBezTo>
                <a:cubicBezTo>
                  <a:pt x="4940377" y="1248439"/>
                  <a:pt x="4748761" y="1212595"/>
                  <a:pt x="4641901" y="1244991"/>
                </a:cubicBezTo>
                <a:cubicBezTo>
                  <a:pt x="4535041" y="1277387"/>
                  <a:pt x="4400364" y="1224686"/>
                  <a:pt x="4318731" y="1244991"/>
                </a:cubicBezTo>
                <a:cubicBezTo>
                  <a:pt x="4237098" y="1265296"/>
                  <a:pt x="4022786" y="1234134"/>
                  <a:pt x="3819286" y="1244991"/>
                </a:cubicBezTo>
                <a:cubicBezTo>
                  <a:pt x="3615786" y="1255848"/>
                  <a:pt x="3362512" y="1213707"/>
                  <a:pt x="3055428" y="1244991"/>
                </a:cubicBezTo>
                <a:cubicBezTo>
                  <a:pt x="2748344" y="1276275"/>
                  <a:pt x="2864395" y="1210010"/>
                  <a:pt x="2732258" y="1244991"/>
                </a:cubicBezTo>
                <a:cubicBezTo>
                  <a:pt x="2600121" y="1279972"/>
                  <a:pt x="2299340" y="1203802"/>
                  <a:pt x="2056538" y="1244991"/>
                </a:cubicBezTo>
                <a:cubicBezTo>
                  <a:pt x="1813736" y="1286180"/>
                  <a:pt x="1748575" y="1186399"/>
                  <a:pt x="1557093" y="1244991"/>
                </a:cubicBezTo>
                <a:cubicBezTo>
                  <a:pt x="1365612" y="1303583"/>
                  <a:pt x="1368659" y="1208473"/>
                  <a:pt x="1233923" y="1244991"/>
                </a:cubicBezTo>
                <a:cubicBezTo>
                  <a:pt x="1099187" y="1281509"/>
                  <a:pt x="774027" y="1233723"/>
                  <a:pt x="646341" y="1244991"/>
                </a:cubicBezTo>
                <a:cubicBezTo>
                  <a:pt x="518655" y="1256259"/>
                  <a:pt x="234947" y="1242507"/>
                  <a:pt x="0" y="1244991"/>
                </a:cubicBezTo>
                <a:cubicBezTo>
                  <a:pt x="-23638" y="1101693"/>
                  <a:pt x="10490" y="960454"/>
                  <a:pt x="0" y="867344"/>
                </a:cubicBezTo>
                <a:cubicBezTo>
                  <a:pt x="-10490" y="774234"/>
                  <a:pt x="33891" y="578145"/>
                  <a:pt x="0" y="452347"/>
                </a:cubicBezTo>
                <a:cubicBezTo>
                  <a:pt x="-33891" y="326549"/>
                  <a:pt x="37273" y="187569"/>
                  <a:pt x="0" y="0"/>
                </a:cubicBezTo>
                <a:close/>
              </a:path>
            </a:pathLst>
          </a:custGeom>
          <a:noFill/>
          <a:ln w="38100">
            <a:solidFill>
              <a:srgbClr val="FF0000"/>
            </a:solidFill>
            <a:extLst>
              <a:ext uri="{C807C97D-BFC1-408E-A445-0C87EB9F89A2}">
                <ask:lineSketchStyleProps xmlns:ask="http://schemas.microsoft.com/office/drawing/2018/sketchyshapes" xmlns="" sd="617746356">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rtlCol="0">
            <a:spAutoFit/>
          </a:bodyPr>
          <a:lstStyle/>
          <a:p>
            <a:pPr algn="just"/>
            <a:r>
              <a:rPr lang="pt-BR" dirty="0"/>
              <a:t>As entidades associativas desempenham um papel crucial na modelagem de dados quando lidamos com relacionamentos complexos entre entidades em um banco de dados relacional. </a:t>
            </a:r>
          </a:p>
          <a:p>
            <a:pPr algn="just"/>
            <a:r>
              <a:rPr lang="pt-BR" dirty="0"/>
              <a:t>Elas permitem representar de maneira eficaz associações N para N, mantendo a integridade dos dados e facilitando consultas complexas.</a:t>
            </a:r>
          </a:p>
        </p:txBody>
      </p:sp>
    </p:spTree>
    <p:extLst>
      <p:ext uri="{BB962C8B-B14F-4D97-AF65-F5344CB8AC3E}">
        <p14:creationId xmlns:p14="http://schemas.microsoft.com/office/powerpoint/2010/main" val="2046551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2076018" cy="461665"/>
          </a:xfrm>
          <a:prstGeom prst="rect">
            <a:avLst/>
          </a:prstGeom>
          <a:noFill/>
        </p:spPr>
        <p:txBody>
          <a:bodyPr wrap="none" rtlCol="0">
            <a:spAutoFit/>
          </a:bodyPr>
          <a:lstStyle/>
          <a:p>
            <a:r>
              <a:rPr lang="pt-BR" sz="2400" b="1" i="1" dirty="0"/>
              <a:t>Entidade Fraca</a:t>
            </a:r>
          </a:p>
        </p:txBody>
      </p:sp>
      <p:sp>
        <p:nvSpPr>
          <p:cNvPr id="7" name="CaixaDeTexto 6">
            <a:extLst>
              <a:ext uri="{FF2B5EF4-FFF2-40B4-BE49-F238E27FC236}">
                <a16:creationId xmlns:a16="http://schemas.microsoft.com/office/drawing/2014/main" id="{8C0C9680-9F30-480F-82A7-F01490CFBF29}"/>
              </a:ext>
            </a:extLst>
          </p:cNvPr>
          <p:cNvSpPr txBox="1"/>
          <p:nvPr/>
        </p:nvSpPr>
        <p:spPr>
          <a:xfrm>
            <a:off x="654626" y="1400199"/>
            <a:ext cx="10927773" cy="2308324"/>
          </a:xfrm>
          <a:prstGeom prst="rect">
            <a:avLst/>
          </a:prstGeom>
          <a:noFill/>
        </p:spPr>
        <p:txBody>
          <a:bodyPr wrap="square">
            <a:spAutoFit/>
          </a:bodyPr>
          <a:lstStyle/>
          <a:p>
            <a:r>
              <a:rPr lang="pt-BR" b="0" i="0" dirty="0">
                <a:effectLst/>
                <a:latin typeface="Söhne"/>
              </a:rPr>
              <a:t>Uma entidade fraca é uma entidade em um modelo de banco de dados que não possui uma chave primária única por conta própria. </a:t>
            </a:r>
          </a:p>
          <a:p>
            <a:endParaRPr lang="pt-BR" dirty="0">
              <a:latin typeface="Söhne"/>
            </a:endParaRPr>
          </a:p>
          <a:p>
            <a:r>
              <a:rPr lang="pt-BR" b="0" i="0" dirty="0">
                <a:effectLst/>
                <a:latin typeface="Söhne"/>
              </a:rPr>
              <a:t>Em vez disso, ela depende de outra entidade, chamada de entidade proprietária, para obter uma identificação única. </a:t>
            </a:r>
          </a:p>
          <a:p>
            <a:endParaRPr lang="pt-BR" dirty="0">
              <a:latin typeface="Söhne"/>
            </a:endParaRPr>
          </a:p>
          <a:p>
            <a:r>
              <a:rPr lang="pt-BR" b="0" i="0" dirty="0">
                <a:effectLst/>
                <a:latin typeface="Söhne"/>
              </a:rPr>
              <a:t>Entidades fracas são geralmente usadas para modelar relações complexas em que os registros de uma tabela não podem ser identificados exclusivamente apenas pelos seus próprios atributos.</a:t>
            </a:r>
            <a:endParaRPr lang="pt-BR" dirty="0"/>
          </a:p>
        </p:txBody>
      </p:sp>
    </p:spTree>
    <p:extLst>
      <p:ext uri="{BB962C8B-B14F-4D97-AF65-F5344CB8AC3E}">
        <p14:creationId xmlns:p14="http://schemas.microsoft.com/office/powerpoint/2010/main" val="122646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68512" cy="461665"/>
          </a:xfrm>
          <a:prstGeom prst="rect">
            <a:avLst/>
          </a:prstGeom>
          <a:noFill/>
        </p:spPr>
        <p:txBody>
          <a:bodyPr wrap="none" rtlCol="0">
            <a:spAutoFit/>
          </a:bodyPr>
          <a:lstStyle/>
          <a:p>
            <a:r>
              <a:rPr lang="pt-BR" sz="2400" b="1" i="1" dirty="0"/>
              <a:t>Principais Pontos da Entidade Fraca</a:t>
            </a:r>
          </a:p>
        </p:txBody>
      </p:sp>
      <p:sp>
        <p:nvSpPr>
          <p:cNvPr id="7" name="CaixaDeTexto 6">
            <a:extLst>
              <a:ext uri="{FF2B5EF4-FFF2-40B4-BE49-F238E27FC236}">
                <a16:creationId xmlns:a16="http://schemas.microsoft.com/office/drawing/2014/main" id="{8C0C9680-9F30-480F-82A7-F01490CFBF29}"/>
              </a:ext>
            </a:extLst>
          </p:cNvPr>
          <p:cNvSpPr txBox="1"/>
          <p:nvPr/>
        </p:nvSpPr>
        <p:spPr>
          <a:xfrm>
            <a:off x="632113" y="1674674"/>
            <a:ext cx="10927773" cy="2308324"/>
          </a:xfrm>
          <a:prstGeom prst="rect">
            <a:avLst/>
          </a:prstGeom>
          <a:noFill/>
        </p:spPr>
        <p:txBody>
          <a:bodyPr wrap="square">
            <a:spAutoFit/>
          </a:bodyPr>
          <a:lstStyle/>
          <a:p>
            <a:pPr marL="285750" indent="-285750">
              <a:buFont typeface="Wingdings" panose="05000000000000000000" pitchFamily="2" charset="2"/>
              <a:buChar char="§"/>
            </a:pPr>
            <a:r>
              <a:rPr lang="pt-BR" b="1" dirty="0"/>
              <a:t>Entidade Proprietária:</a:t>
            </a:r>
            <a:r>
              <a:rPr lang="pt-BR" dirty="0"/>
              <a:t> </a:t>
            </a:r>
          </a:p>
          <a:p>
            <a:pPr marL="742950" lvl="1" indent="-285750">
              <a:buFont typeface="Arial" panose="020B0604020202020204" pitchFamily="34" charset="0"/>
              <a:buChar char="•"/>
            </a:pPr>
            <a:r>
              <a:rPr lang="pt-BR" dirty="0"/>
              <a:t>Uma entidade fraca está sempre associada a uma entidade proprietária (ou pai). </a:t>
            </a:r>
          </a:p>
          <a:p>
            <a:pPr marL="742950" lvl="1" indent="-285750">
              <a:buFont typeface="Arial" panose="020B0604020202020204" pitchFamily="34" charset="0"/>
              <a:buChar char="•"/>
            </a:pPr>
            <a:r>
              <a:rPr lang="pt-BR" dirty="0"/>
              <a:t>A entidade proprietária é responsável por fornecer uma chave primária única que será usada em combinação com atributos da entidade fraca para identificar exclusivamente os registros da entidade fraca.</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Atributos Dependentes:</a:t>
            </a:r>
            <a:r>
              <a:rPr lang="pt-BR" dirty="0"/>
              <a:t> </a:t>
            </a:r>
          </a:p>
          <a:p>
            <a:pPr marL="742950" lvl="1" indent="-285750">
              <a:buFont typeface="Arial" panose="020B0604020202020204" pitchFamily="34" charset="0"/>
              <a:buChar char="•"/>
            </a:pPr>
            <a:r>
              <a:rPr lang="pt-BR" dirty="0"/>
              <a:t>A entidade fraca tem atributos que são dependentes da entidade proprietária. Isso significa que esses atributos não são suficientes para identificar exclusivamente um registro na entidade fraca por si só.</a:t>
            </a:r>
          </a:p>
        </p:txBody>
      </p:sp>
    </p:spTree>
    <p:extLst>
      <p:ext uri="{BB962C8B-B14F-4D97-AF65-F5344CB8AC3E}">
        <p14:creationId xmlns:p14="http://schemas.microsoft.com/office/powerpoint/2010/main" val="13795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animEffect transition="in" filter="fade">
                                      <p:cBhvr>
                                        <p:cTn id="1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68512" cy="461665"/>
          </a:xfrm>
          <a:prstGeom prst="rect">
            <a:avLst/>
          </a:prstGeom>
          <a:noFill/>
        </p:spPr>
        <p:txBody>
          <a:bodyPr wrap="none" rtlCol="0">
            <a:spAutoFit/>
          </a:bodyPr>
          <a:lstStyle/>
          <a:p>
            <a:r>
              <a:rPr lang="pt-BR" sz="2400" b="1" i="1" dirty="0"/>
              <a:t>Principais Pontos da Entidade Fraca</a:t>
            </a:r>
          </a:p>
        </p:txBody>
      </p:sp>
      <p:sp>
        <p:nvSpPr>
          <p:cNvPr id="7" name="CaixaDeTexto 6">
            <a:extLst>
              <a:ext uri="{FF2B5EF4-FFF2-40B4-BE49-F238E27FC236}">
                <a16:creationId xmlns:a16="http://schemas.microsoft.com/office/drawing/2014/main" id="{8C0C9680-9F30-480F-82A7-F01490CFBF29}"/>
              </a:ext>
            </a:extLst>
          </p:cNvPr>
          <p:cNvSpPr txBox="1"/>
          <p:nvPr/>
        </p:nvSpPr>
        <p:spPr>
          <a:xfrm>
            <a:off x="632113" y="1674674"/>
            <a:ext cx="10927773" cy="3416320"/>
          </a:xfrm>
          <a:prstGeom prst="rect">
            <a:avLst/>
          </a:prstGeom>
          <a:noFill/>
        </p:spPr>
        <p:txBody>
          <a:bodyPr wrap="square">
            <a:spAutoFit/>
          </a:bodyPr>
          <a:lstStyle/>
          <a:p>
            <a:pPr marL="285750" indent="-285750">
              <a:buFont typeface="Wingdings" panose="05000000000000000000" pitchFamily="2" charset="2"/>
              <a:buChar char="§"/>
            </a:pPr>
            <a:r>
              <a:rPr lang="pt-BR" b="1" dirty="0"/>
              <a:t>Chave Parcial:</a:t>
            </a:r>
            <a:r>
              <a:rPr lang="pt-BR" dirty="0"/>
              <a:t> </a:t>
            </a:r>
          </a:p>
          <a:p>
            <a:pPr marL="742950" lvl="1" indent="-285750">
              <a:buFont typeface="Arial" panose="020B0604020202020204" pitchFamily="34" charset="0"/>
              <a:buChar char="•"/>
            </a:pPr>
            <a:r>
              <a:rPr lang="pt-BR" dirty="0"/>
              <a:t>A combinação dos atributos da entidade fraca e a chave primária da entidade proprietária formam uma chave composta que é usada para identificar exclusivamente os registros na entidade fraca. </a:t>
            </a:r>
          </a:p>
          <a:p>
            <a:pPr marL="742950" lvl="1" indent="-285750">
              <a:buFont typeface="Arial" panose="020B0604020202020204" pitchFamily="34" charset="0"/>
              <a:buChar char="•"/>
            </a:pPr>
            <a:r>
              <a:rPr lang="pt-BR" dirty="0"/>
              <a:t>Essa chave composta é chamada de chave parcial.</a:t>
            </a:r>
          </a:p>
          <a:p>
            <a:pPr marL="742950" lvl="1"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Exemplo Prático:</a:t>
            </a:r>
            <a:r>
              <a:rPr lang="pt-BR" dirty="0"/>
              <a:t> </a:t>
            </a:r>
          </a:p>
          <a:p>
            <a:pPr marL="742950" lvl="1" indent="-285750">
              <a:buFont typeface="Arial" panose="020B0604020202020204" pitchFamily="34" charset="0"/>
              <a:buChar char="•"/>
            </a:pPr>
            <a:r>
              <a:rPr lang="pt-BR" dirty="0"/>
              <a:t>Considere um cenário em que você está modelando um sistema de gerenciamento de quartos de hotel. </a:t>
            </a:r>
          </a:p>
          <a:p>
            <a:pPr marL="1200150" lvl="2" indent="-285750">
              <a:buFont typeface="Arial" panose="020B0604020202020204" pitchFamily="34" charset="0"/>
              <a:buChar char="•"/>
            </a:pPr>
            <a:r>
              <a:rPr lang="pt-BR" dirty="0"/>
              <a:t>A entidade "Quarto" pode ser uma entidade fraca, pois, por si só, um número de quarto não é exclusivo em todo o hotel. </a:t>
            </a:r>
          </a:p>
          <a:p>
            <a:pPr marL="1200150" lvl="2" indent="-285750">
              <a:buFont typeface="Arial" panose="020B0604020202020204" pitchFamily="34" charset="0"/>
              <a:buChar char="•"/>
            </a:pPr>
            <a:r>
              <a:rPr lang="pt-BR" dirty="0"/>
              <a:t>No entanto, quando você combina o número do quarto com o número do edifício (que é a entidade proprietária), você obtém uma chave composta exclusiva que identifica de forma única cada quarto no hotel.</a:t>
            </a:r>
          </a:p>
        </p:txBody>
      </p:sp>
    </p:spTree>
    <p:extLst>
      <p:ext uri="{BB962C8B-B14F-4D97-AF65-F5344CB8AC3E}">
        <p14:creationId xmlns:p14="http://schemas.microsoft.com/office/powerpoint/2010/main" val="4036465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68512" cy="461665"/>
          </a:xfrm>
          <a:prstGeom prst="rect">
            <a:avLst/>
          </a:prstGeom>
          <a:noFill/>
        </p:spPr>
        <p:txBody>
          <a:bodyPr wrap="none" rtlCol="0">
            <a:spAutoFit/>
          </a:bodyPr>
          <a:lstStyle/>
          <a:p>
            <a:r>
              <a:rPr lang="pt-BR" sz="2400" b="1" i="1" dirty="0"/>
              <a:t>Principais Pontos da Entidade Fraca</a:t>
            </a:r>
          </a:p>
        </p:txBody>
      </p:sp>
      <p:sp>
        <p:nvSpPr>
          <p:cNvPr id="7" name="CaixaDeTexto 6">
            <a:extLst>
              <a:ext uri="{FF2B5EF4-FFF2-40B4-BE49-F238E27FC236}">
                <a16:creationId xmlns:a16="http://schemas.microsoft.com/office/drawing/2014/main" id="{8C0C9680-9F30-480F-82A7-F01490CFBF29}"/>
              </a:ext>
            </a:extLst>
          </p:cNvPr>
          <p:cNvSpPr txBox="1"/>
          <p:nvPr/>
        </p:nvSpPr>
        <p:spPr>
          <a:xfrm>
            <a:off x="632113" y="1716238"/>
            <a:ext cx="10927773" cy="2308324"/>
          </a:xfrm>
          <a:prstGeom prst="rect">
            <a:avLst/>
          </a:prstGeom>
          <a:noFill/>
        </p:spPr>
        <p:txBody>
          <a:bodyPr wrap="square">
            <a:spAutoFit/>
          </a:bodyPr>
          <a:lstStyle/>
          <a:p>
            <a:pPr marL="285750" indent="-285750" algn="l">
              <a:buFont typeface="Wingdings" panose="05000000000000000000" pitchFamily="2" charset="2"/>
              <a:buChar char="§"/>
            </a:pPr>
            <a:r>
              <a:rPr lang="pt-BR" b="1" i="0" dirty="0">
                <a:effectLst/>
                <a:latin typeface="Söhne"/>
              </a:rPr>
              <a:t>Utilização de Chave Primária da Entidade Proprietária:</a:t>
            </a:r>
            <a:r>
              <a:rPr lang="pt-BR" b="0" i="0" dirty="0">
                <a:effectLst/>
                <a:latin typeface="Söhne"/>
              </a:rPr>
              <a:t> </a:t>
            </a:r>
          </a:p>
          <a:p>
            <a:pPr marL="742950" lvl="1" indent="-285750">
              <a:buFont typeface="Arial" panose="020B0604020202020204" pitchFamily="34" charset="0"/>
              <a:buChar char="•"/>
            </a:pPr>
            <a:r>
              <a:rPr lang="pt-BR" b="0" i="0" dirty="0">
                <a:effectLst/>
                <a:latin typeface="Söhne"/>
              </a:rPr>
              <a:t>A chave primária da entidade proprietária é usada como parte da chave composta para acessar os registros da entidade fraca. </a:t>
            </a:r>
          </a:p>
          <a:p>
            <a:pPr marL="742950" lvl="1" indent="-285750">
              <a:buFont typeface="Arial" panose="020B0604020202020204" pitchFamily="34" charset="0"/>
              <a:buChar char="•"/>
            </a:pPr>
            <a:r>
              <a:rPr lang="pt-BR" b="0" i="0" dirty="0">
                <a:effectLst/>
                <a:latin typeface="Söhne"/>
              </a:rPr>
              <a:t>Isso garante que cada registro na entidade fraca seja associado ao contexto da entidade proprietária.</a:t>
            </a:r>
          </a:p>
          <a:p>
            <a:pPr marL="742950" lvl="1" indent="-285750">
              <a:buFont typeface="Arial" panose="020B0604020202020204" pitchFamily="34" charset="0"/>
              <a:buChar char="•"/>
            </a:pPr>
            <a:endParaRPr lang="pt-BR" b="0" i="0" dirty="0">
              <a:effectLst/>
              <a:latin typeface="Söhne"/>
            </a:endParaRPr>
          </a:p>
          <a:p>
            <a:pPr marL="285750" indent="-285750" algn="l">
              <a:buFont typeface="Wingdings" panose="05000000000000000000" pitchFamily="2" charset="2"/>
              <a:buChar char="§"/>
            </a:pPr>
            <a:r>
              <a:rPr lang="pt-BR" b="1" i="0" dirty="0">
                <a:effectLst/>
                <a:latin typeface="Söhne"/>
              </a:rPr>
              <a:t>Restrições de Integridade:</a:t>
            </a:r>
            <a:r>
              <a:rPr lang="pt-BR" b="0" i="0" dirty="0">
                <a:effectLst/>
                <a:latin typeface="Söhne"/>
              </a:rPr>
              <a:t> </a:t>
            </a:r>
          </a:p>
          <a:p>
            <a:pPr marL="742950" lvl="1" indent="-285750">
              <a:buFont typeface="Arial" panose="020B0604020202020204" pitchFamily="34" charset="0"/>
              <a:buChar char="•"/>
            </a:pPr>
            <a:r>
              <a:rPr lang="pt-BR" b="0" i="0" dirty="0">
                <a:effectLst/>
                <a:latin typeface="Söhne"/>
              </a:rPr>
              <a:t>Entidades fracas podem estar sujeitas a restrições de integridade para garantir que os registros estejam sempre vinculados à entidade proprietária correspondente e que a chave parcial seja única.</a:t>
            </a:r>
          </a:p>
        </p:txBody>
      </p:sp>
    </p:spTree>
    <p:extLst>
      <p:ext uri="{BB962C8B-B14F-4D97-AF65-F5344CB8AC3E}">
        <p14:creationId xmlns:p14="http://schemas.microsoft.com/office/powerpoint/2010/main" val="6701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animEffect transition="in" filter="fade">
                                      <p:cBhvr>
                                        <p:cTn id="1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4868512" cy="461665"/>
          </a:xfrm>
          <a:prstGeom prst="rect">
            <a:avLst/>
          </a:prstGeom>
          <a:noFill/>
        </p:spPr>
        <p:txBody>
          <a:bodyPr wrap="none" rtlCol="0">
            <a:spAutoFit/>
          </a:bodyPr>
          <a:lstStyle/>
          <a:p>
            <a:r>
              <a:rPr lang="pt-BR" sz="2400" b="1" i="1" dirty="0"/>
              <a:t>Principais Pontos da Entidade Fraca</a:t>
            </a:r>
          </a:p>
        </p:txBody>
      </p:sp>
      <p:sp>
        <p:nvSpPr>
          <p:cNvPr id="4" name="CaixaDeTexto 3">
            <a:extLst>
              <a:ext uri="{FF2B5EF4-FFF2-40B4-BE49-F238E27FC236}">
                <a16:creationId xmlns:a16="http://schemas.microsoft.com/office/drawing/2014/main" id="{4FAB803B-3B60-D2C8-DE03-FEDB51E71BF6}"/>
              </a:ext>
            </a:extLst>
          </p:cNvPr>
          <p:cNvSpPr txBox="1"/>
          <p:nvPr/>
        </p:nvSpPr>
        <p:spPr>
          <a:xfrm rot="21247608">
            <a:off x="2799910" y="2555381"/>
            <a:ext cx="6186054" cy="1754326"/>
          </a:xfrm>
          <a:custGeom>
            <a:avLst/>
            <a:gdLst>
              <a:gd name="connsiteX0" fmla="*/ 0 w 6186054"/>
              <a:gd name="connsiteY0" fmla="*/ 0 h 1754326"/>
              <a:gd name="connsiteX1" fmla="*/ 376787 w 6186054"/>
              <a:gd name="connsiteY1" fmla="*/ 0 h 1754326"/>
              <a:gd name="connsiteX2" fmla="*/ 939155 w 6186054"/>
              <a:gd name="connsiteY2" fmla="*/ 0 h 1754326"/>
              <a:gd name="connsiteX3" fmla="*/ 1439663 w 6186054"/>
              <a:gd name="connsiteY3" fmla="*/ 0 h 1754326"/>
              <a:gd name="connsiteX4" fmla="*/ 1816450 w 6186054"/>
              <a:gd name="connsiteY4" fmla="*/ 0 h 1754326"/>
              <a:gd name="connsiteX5" fmla="*/ 2440679 w 6186054"/>
              <a:gd name="connsiteY5" fmla="*/ 0 h 1754326"/>
              <a:gd name="connsiteX6" fmla="*/ 3126769 w 6186054"/>
              <a:gd name="connsiteY6" fmla="*/ 0 h 1754326"/>
              <a:gd name="connsiteX7" fmla="*/ 3750998 w 6186054"/>
              <a:gd name="connsiteY7" fmla="*/ 0 h 1754326"/>
              <a:gd name="connsiteX8" fmla="*/ 4437088 w 6186054"/>
              <a:gd name="connsiteY8" fmla="*/ 0 h 1754326"/>
              <a:gd name="connsiteX9" fmla="*/ 4875735 w 6186054"/>
              <a:gd name="connsiteY9" fmla="*/ 0 h 1754326"/>
              <a:gd name="connsiteX10" fmla="*/ 5314383 w 6186054"/>
              <a:gd name="connsiteY10" fmla="*/ 0 h 1754326"/>
              <a:gd name="connsiteX11" fmla="*/ 6186054 w 6186054"/>
              <a:gd name="connsiteY11" fmla="*/ 0 h 1754326"/>
              <a:gd name="connsiteX12" fmla="*/ 6186054 w 6186054"/>
              <a:gd name="connsiteY12" fmla="*/ 549689 h 1754326"/>
              <a:gd name="connsiteX13" fmla="*/ 6186054 w 6186054"/>
              <a:gd name="connsiteY13" fmla="*/ 1099378 h 1754326"/>
              <a:gd name="connsiteX14" fmla="*/ 6186054 w 6186054"/>
              <a:gd name="connsiteY14" fmla="*/ 1754326 h 1754326"/>
              <a:gd name="connsiteX15" fmla="*/ 5747407 w 6186054"/>
              <a:gd name="connsiteY15" fmla="*/ 1754326 h 1754326"/>
              <a:gd name="connsiteX16" fmla="*/ 5370620 w 6186054"/>
              <a:gd name="connsiteY16" fmla="*/ 1754326 h 1754326"/>
              <a:gd name="connsiteX17" fmla="*/ 4684530 w 6186054"/>
              <a:gd name="connsiteY17" fmla="*/ 1754326 h 1754326"/>
              <a:gd name="connsiteX18" fmla="*/ 4307743 w 6186054"/>
              <a:gd name="connsiteY18" fmla="*/ 1754326 h 1754326"/>
              <a:gd name="connsiteX19" fmla="*/ 3807235 w 6186054"/>
              <a:gd name="connsiteY19" fmla="*/ 1754326 h 1754326"/>
              <a:gd name="connsiteX20" fmla="*/ 3306727 w 6186054"/>
              <a:gd name="connsiteY20" fmla="*/ 1754326 h 1754326"/>
              <a:gd name="connsiteX21" fmla="*/ 2929940 w 6186054"/>
              <a:gd name="connsiteY21" fmla="*/ 1754326 h 1754326"/>
              <a:gd name="connsiteX22" fmla="*/ 2491293 w 6186054"/>
              <a:gd name="connsiteY22" fmla="*/ 1754326 h 1754326"/>
              <a:gd name="connsiteX23" fmla="*/ 2114506 w 6186054"/>
              <a:gd name="connsiteY23" fmla="*/ 1754326 h 1754326"/>
              <a:gd name="connsiteX24" fmla="*/ 1675858 w 6186054"/>
              <a:gd name="connsiteY24" fmla="*/ 1754326 h 1754326"/>
              <a:gd name="connsiteX25" fmla="*/ 1051629 w 6186054"/>
              <a:gd name="connsiteY25" fmla="*/ 1754326 h 1754326"/>
              <a:gd name="connsiteX26" fmla="*/ 489261 w 6186054"/>
              <a:gd name="connsiteY26" fmla="*/ 1754326 h 1754326"/>
              <a:gd name="connsiteX27" fmla="*/ 0 w 6186054"/>
              <a:gd name="connsiteY27" fmla="*/ 1754326 h 1754326"/>
              <a:gd name="connsiteX28" fmla="*/ 0 w 6186054"/>
              <a:gd name="connsiteY28" fmla="*/ 1222180 h 1754326"/>
              <a:gd name="connsiteX29" fmla="*/ 0 w 6186054"/>
              <a:gd name="connsiteY29" fmla="*/ 690035 h 1754326"/>
              <a:gd name="connsiteX30" fmla="*/ 0 w 6186054"/>
              <a:gd name="connsiteY30"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6054" h="1754326" extrusionOk="0">
                <a:moveTo>
                  <a:pt x="0" y="0"/>
                </a:moveTo>
                <a:cubicBezTo>
                  <a:pt x="154691" y="-24360"/>
                  <a:pt x="292581" y="7552"/>
                  <a:pt x="376787" y="0"/>
                </a:cubicBezTo>
                <a:cubicBezTo>
                  <a:pt x="460993" y="-7552"/>
                  <a:pt x="686887" y="112"/>
                  <a:pt x="939155" y="0"/>
                </a:cubicBezTo>
                <a:cubicBezTo>
                  <a:pt x="1191423" y="-112"/>
                  <a:pt x="1209967" y="12583"/>
                  <a:pt x="1439663" y="0"/>
                </a:cubicBezTo>
                <a:cubicBezTo>
                  <a:pt x="1669359" y="-12583"/>
                  <a:pt x="1736319" y="29936"/>
                  <a:pt x="1816450" y="0"/>
                </a:cubicBezTo>
                <a:cubicBezTo>
                  <a:pt x="1896581" y="-29936"/>
                  <a:pt x="2130876" y="34952"/>
                  <a:pt x="2440679" y="0"/>
                </a:cubicBezTo>
                <a:cubicBezTo>
                  <a:pt x="2750482" y="-34952"/>
                  <a:pt x="2828284" y="81150"/>
                  <a:pt x="3126769" y="0"/>
                </a:cubicBezTo>
                <a:cubicBezTo>
                  <a:pt x="3425254" y="-81150"/>
                  <a:pt x="3624925" y="68391"/>
                  <a:pt x="3750998" y="0"/>
                </a:cubicBezTo>
                <a:cubicBezTo>
                  <a:pt x="3877071" y="-68391"/>
                  <a:pt x="4212307" y="25873"/>
                  <a:pt x="4437088" y="0"/>
                </a:cubicBezTo>
                <a:cubicBezTo>
                  <a:pt x="4661869" y="-25873"/>
                  <a:pt x="4728680" y="34103"/>
                  <a:pt x="4875735" y="0"/>
                </a:cubicBezTo>
                <a:cubicBezTo>
                  <a:pt x="5022790" y="-34103"/>
                  <a:pt x="5105109" y="4613"/>
                  <a:pt x="5314383" y="0"/>
                </a:cubicBezTo>
                <a:cubicBezTo>
                  <a:pt x="5523657" y="-4613"/>
                  <a:pt x="5929639" y="60994"/>
                  <a:pt x="6186054" y="0"/>
                </a:cubicBezTo>
                <a:cubicBezTo>
                  <a:pt x="6213720" y="211354"/>
                  <a:pt x="6184427" y="363177"/>
                  <a:pt x="6186054" y="549689"/>
                </a:cubicBezTo>
                <a:cubicBezTo>
                  <a:pt x="6187681" y="736201"/>
                  <a:pt x="6154891" y="901691"/>
                  <a:pt x="6186054" y="1099378"/>
                </a:cubicBezTo>
                <a:cubicBezTo>
                  <a:pt x="6217217" y="1297065"/>
                  <a:pt x="6184627" y="1537614"/>
                  <a:pt x="6186054" y="1754326"/>
                </a:cubicBezTo>
                <a:cubicBezTo>
                  <a:pt x="6005756" y="1786379"/>
                  <a:pt x="5894840" y="1716002"/>
                  <a:pt x="5747407" y="1754326"/>
                </a:cubicBezTo>
                <a:cubicBezTo>
                  <a:pt x="5599974" y="1792650"/>
                  <a:pt x="5553209" y="1712256"/>
                  <a:pt x="5370620" y="1754326"/>
                </a:cubicBezTo>
                <a:cubicBezTo>
                  <a:pt x="5188031" y="1796396"/>
                  <a:pt x="5026568" y="1707127"/>
                  <a:pt x="4684530" y="1754326"/>
                </a:cubicBezTo>
                <a:cubicBezTo>
                  <a:pt x="4342492" y="1801525"/>
                  <a:pt x="4407239" y="1724338"/>
                  <a:pt x="4307743" y="1754326"/>
                </a:cubicBezTo>
                <a:cubicBezTo>
                  <a:pt x="4208247" y="1784314"/>
                  <a:pt x="3955114" y="1729242"/>
                  <a:pt x="3807235" y="1754326"/>
                </a:cubicBezTo>
                <a:cubicBezTo>
                  <a:pt x="3659356" y="1779410"/>
                  <a:pt x="3424904" y="1748132"/>
                  <a:pt x="3306727" y="1754326"/>
                </a:cubicBezTo>
                <a:cubicBezTo>
                  <a:pt x="3188550" y="1760520"/>
                  <a:pt x="3079277" y="1744477"/>
                  <a:pt x="2929940" y="1754326"/>
                </a:cubicBezTo>
                <a:cubicBezTo>
                  <a:pt x="2780603" y="1764175"/>
                  <a:pt x="2604992" y="1751852"/>
                  <a:pt x="2491293" y="1754326"/>
                </a:cubicBezTo>
                <a:cubicBezTo>
                  <a:pt x="2377594" y="1756800"/>
                  <a:pt x="2257994" y="1734441"/>
                  <a:pt x="2114506" y="1754326"/>
                </a:cubicBezTo>
                <a:cubicBezTo>
                  <a:pt x="1971018" y="1774211"/>
                  <a:pt x="1804299" y="1733053"/>
                  <a:pt x="1675858" y="1754326"/>
                </a:cubicBezTo>
                <a:cubicBezTo>
                  <a:pt x="1547417" y="1775599"/>
                  <a:pt x="1240230" y="1690817"/>
                  <a:pt x="1051629" y="1754326"/>
                </a:cubicBezTo>
                <a:cubicBezTo>
                  <a:pt x="863028" y="1817835"/>
                  <a:pt x="661276" y="1729611"/>
                  <a:pt x="489261" y="1754326"/>
                </a:cubicBezTo>
                <a:cubicBezTo>
                  <a:pt x="317246" y="1779041"/>
                  <a:pt x="200295" y="1752099"/>
                  <a:pt x="0" y="1754326"/>
                </a:cubicBezTo>
                <a:cubicBezTo>
                  <a:pt x="-58432" y="1520234"/>
                  <a:pt x="41045" y="1425746"/>
                  <a:pt x="0" y="1222180"/>
                </a:cubicBezTo>
                <a:cubicBezTo>
                  <a:pt x="-41045" y="1018614"/>
                  <a:pt x="56836" y="919032"/>
                  <a:pt x="0" y="690035"/>
                </a:cubicBezTo>
                <a:cubicBezTo>
                  <a:pt x="-56836" y="461038"/>
                  <a:pt x="19287" y="239755"/>
                  <a:pt x="0" y="0"/>
                </a:cubicBezTo>
                <a:close/>
              </a:path>
            </a:pathLst>
          </a:custGeom>
          <a:noFill/>
          <a:ln w="38100">
            <a:solidFill>
              <a:srgbClr val="FF0000"/>
            </a:solidFill>
            <a:extLst>
              <a:ext uri="{C807C97D-BFC1-408E-A445-0C87EB9F89A2}">
                <ask:lineSketchStyleProps xmlns:ask="http://schemas.microsoft.com/office/drawing/2018/sketchyshapes" xmlns="" sd="2181100174">
                  <a:prstGeom prst="rect">
                    <a:avLst/>
                  </a:prstGeom>
                  <ask:type>
                    <ask:lineSketchScribble/>
                  </ask:type>
                </ask:lineSketchStyleProps>
              </a:ext>
            </a:extLst>
          </a:ln>
          <a:effectLst>
            <a:outerShdw blurRad="50800" dist="38100" dir="13500000" algn="br" rotWithShape="0">
              <a:prstClr val="black">
                <a:alpha val="40000"/>
              </a:prstClr>
            </a:outerShdw>
          </a:effectLst>
        </p:spPr>
        <p:txBody>
          <a:bodyPr wrap="square">
            <a:spAutoFit/>
          </a:bodyPr>
          <a:lstStyle/>
          <a:p>
            <a:r>
              <a:rPr lang="pt-BR" b="0" i="0" dirty="0">
                <a:effectLst/>
                <a:latin typeface="Söhne"/>
              </a:rPr>
              <a:t>Entidades fracas são usadas para modelar situações em que os registros não podem ser identificados exclusivamente por seus próprios atributos, mas dependem de uma entidade relacionada para obter uma identificação única. Isso é útil para representar relações complexas e garantir a integridade dos dados em um banco de dados.</a:t>
            </a:r>
            <a:endParaRPr lang="pt-BR" dirty="0"/>
          </a:p>
        </p:txBody>
      </p:sp>
    </p:spTree>
    <p:extLst>
      <p:ext uri="{BB962C8B-B14F-4D97-AF65-F5344CB8AC3E}">
        <p14:creationId xmlns:p14="http://schemas.microsoft.com/office/powerpoint/2010/main" val="3091687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5" name="CaixaDeTexto 4">
            <a:extLst>
              <a:ext uri="{FF2B5EF4-FFF2-40B4-BE49-F238E27FC236}">
                <a16:creationId xmlns:a16="http://schemas.microsoft.com/office/drawing/2014/main" id="{C77978BD-F9F7-996C-D0C0-ABF3DBF14AF0}"/>
              </a:ext>
            </a:extLst>
          </p:cNvPr>
          <p:cNvSpPr txBox="1"/>
          <p:nvPr/>
        </p:nvSpPr>
        <p:spPr>
          <a:xfrm>
            <a:off x="309489" y="1167618"/>
            <a:ext cx="11580736" cy="3139321"/>
          </a:xfrm>
          <a:prstGeom prst="rect">
            <a:avLst/>
          </a:prstGeom>
          <a:noFill/>
        </p:spPr>
        <p:txBody>
          <a:bodyPr wrap="square" rtlCol="0">
            <a:spAutoFit/>
          </a:bodyPr>
          <a:lstStyle/>
          <a:p>
            <a:r>
              <a:rPr lang="pt-BR" dirty="0"/>
              <a:t>Conclusão de nossa aula de hoje:</a:t>
            </a:r>
          </a:p>
          <a:p>
            <a:endParaRPr lang="pt-BR" dirty="0"/>
          </a:p>
          <a:p>
            <a:r>
              <a:rPr lang="pt-BR" dirty="0"/>
              <a:t>Assuntos Abordados:</a:t>
            </a:r>
          </a:p>
          <a:p>
            <a:pPr marL="285750" indent="-285750">
              <a:buFont typeface="Wingdings" panose="05000000000000000000" pitchFamily="2" charset="2"/>
              <a:buChar char="ü"/>
            </a:pPr>
            <a:r>
              <a:rPr lang="pt-BR" dirty="0"/>
              <a:t>Conceitos de Modelagem de Banco de Dados</a:t>
            </a:r>
          </a:p>
          <a:p>
            <a:pPr marL="285750" indent="-285750">
              <a:buFont typeface="Wingdings" panose="05000000000000000000" pitchFamily="2" charset="2"/>
              <a:buChar char="ü"/>
            </a:pPr>
            <a:endParaRPr lang="pt-BR" dirty="0"/>
          </a:p>
          <a:p>
            <a:r>
              <a:rPr lang="pt-BR" dirty="0"/>
              <a:t>Conteúdo baseado na bibliografia:</a:t>
            </a:r>
          </a:p>
          <a:p>
            <a:pPr marL="285750" indent="-285750">
              <a:buFont typeface="Wingdings" panose="05000000000000000000" pitchFamily="2" charset="2"/>
              <a:buChar char="ü"/>
            </a:pPr>
            <a:r>
              <a:rPr lang="pt-BR" b="0" i="0" dirty="0">
                <a:effectLst/>
                <a:latin typeface="Söhne"/>
              </a:rPr>
              <a:t>ELMASRI, R.; NAVATHE, S. B. </a:t>
            </a:r>
            <a:r>
              <a:rPr lang="pt-BR" b="1" i="1" dirty="0">
                <a:effectLst/>
                <a:latin typeface="Söhne"/>
              </a:rPr>
              <a:t>Sistemas de Banco de Dados: Fundamentos e Aplicações</a:t>
            </a:r>
            <a:r>
              <a:rPr lang="pt-BR" b="0" i="0" dirty="0">
                <a:effectLst/>
                <a:latin typeface="Söhne"/>
              </a:rPr>
              <a:t>. 7 ed. São Paulo: Pearson, 2019</a:t>
            </a:r>
          </a:p>
          <a:p>
            <a:pPr marL="285750" indent="-285750">
              <a:buFont typeface="Wingdings" panose="05000000000000000000" pitchFamily="2" charset="2"/>
              <a:buChar char="ü"/>
            </a:pPr>
            <a:endParaRPr lang="pt-BR" dirty="0"/>
          </a:p>
          <a:p>
            <a:r>
              <a:rPr lang="pt-BR" dirty="0"/>
              <a:t>Tópicos para próxima Aula:</a:t>
            </a:r>
          </a:p>
          <a:p>
            <a:pPr marL="285750" indent="-285750">
              <a:buFont typeface="Wingdings" panose="05000000000000000000" pitchFamily="2" charset="2"/>
              <a:buChar char="ü"/>
            </a:pPr>
            <a:r>
              <a:rPr lang="pt-BR" dirty="0"/>
              <a:t>Diagrama de Entidade Relacionamento.</a:t>
            </a:r>
          </a:p>
          <a:p>
            <a:pPr marL="285750" indent="-285750">
              <a:buFont typeface="Wingdings" panose="05000000000000000000" pitchFamily="2" charset="2"/>
              <a:buChar char="ü"/>
            </a:pPr>
            <a:endParaRPr lang="pt-BR" dirty="0"/>
          </a:p>
        </p:txBody>
      </p:sp>
    </p:spTree>
    <p:extLst>
      <p:ext uri="{BB962C8B-B14F-4D97-AF65-F5344CB8AC3E}">
        <p14:creationId xmlns:p14="http://schemas.microsoft.com/office/powerpoint/2010/main" val="188043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346563" cy="461665"/>
          </a:xfrm>
          <a:prstGeom prst="rect">
            <a:avLst/>
          </a:prstGeom>
          <a:noFill/>
        </p:spPr>
        <p:txBody>
          <a:bodyPr wrap="none" rtlCol="0">
            <a:spAutoFit/>
          </a:bodyPr>
          <a:lstStyle/>
          <a:p>
            <a:r>
              <a:rPr lang="pt-BR" sz="2400" b="1" i="1" dirty="0"/>
              <a:t>Pontos Importantes sobre Entidades em Banco de Dados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3970318"/>
          </a:xfrm>
          <a:prstGeom prst="rect">
            <a:avLst/>
          </a:prstGeom>
          <a:noFill/>
        </p:spPr>
        <p:txBody>
          <a:bodyPr wrap="square" rtlCol="0">
            <a:spAutoFit/>
          </a:bodyPr>
          <a:lstStyle/>
          <a:p>
            <a:pPr marL="285750" indent="-285750" algn="just">
              <a:buFont typeface="Wingdings" panose="05000000000000000000" pitchFamily="2" charset="2"/>
              <a:buChar char="§"/>
            </a:pPr>
            <a:r>
              <a:rPr lang="pt-BR" b="1" dirty="0"/>
              <a:t>Chave Primária:</a:t>
            </a:r>
            <a:r>
              <a:rPr lang="pt-BR" dirty="0"/>
              <a:t> </a:t>
            </a:r>
          </a:p>
          <a:p>
            <a:pPr marL="742950" lvl="1" indent="-285750" algn="just">
              <a:buFont typeface="Arial" panose="020B0604020202020204" pitchFamily="34" charset="0"/>
              <a:buChar char="•"/>
            </a:pPr>
            <a:r>
              <a:rPr lang="pt-BR" dirty="0"/>
              <a:t>Cada entidade geralmente possui uma chave primária, que é um atributo ou conjunto de atributos que identifica exclusivamente cada instância da entidade. </a:t>
            </a:r>
          </a:p>
          <a:p>
            <a:pPr marL="742950" lvl="1" indent="-285750" algn="just">
              <a:buFont typeface="Arial" panose="020B0604020202020204" pitchFamily="34" charset="0"/>
              <a:buChar char="•"/>
            </a:pPr>
            <a:r>
              <a:rPr lang="pt-BR" dirty="0"/>
              <a:t>A chave primária é usada para garantir a integridade dos dados e permitir a recuperação eficiente de informações.</a:t>
            </a:r>
          </a:p>
          <a:p>
            <a:pPr marL="285750" indent="-285750" algn="just">
              <a:buFont typeface="Wingdings" panose="05000000000000000000" pitchFamily="2" charset="2"/>
              <a:buChar char="§"/>
            </a:pPr>
            <a:r>
              <a:rPr lang="pt-BR" b="1" dirty="0"/>
              <a:t>Relacionamentos:</a:t>
            </a:r>
            <a:r>
              <a:rPr lang="pt-BR" dirty="0"/>
              <a:t> </a:t>
            </a:r>
          </a:p>
          <a:p>
            <a:pPr marL="742950" lvl="1" indent="-285750" algn="just">
              <a:buFont typeface="Arial" panose="020B0604020202020204" pitchFamily="34" charset="0"/>
              <a:buChar char="•"/>
            </a:pPr>
            <a:r>
              <a:rPr lang="pt-BR" dirty="0"/>
              <a:t>As entidades podem ter relacionamentos com outras entidades. </a:t>
            </a:r>
          </a:p>
          <a:p>
            <a:pPr marL="742950" lvl="1" indent="-285750" algn="just">
              <a:buFont typeface="Arial" panose="020B0604020202020204" pitchFamily="34" charset="0"/>
              <a:buChar char="•"/>
            </a:pPr>
            <a:r>
              <a:rPr lang="pt-BR" dirty="0"/>
              <a:t>Esses relacionamentos definem como as entidades estão conectadas e como os dados estão interligados no banco de dados. </a:t>
            </a:r>
          </a:p>
          <a:p>
            <a:pPr marL="1200150" lvl="2" indent="-285750" algn="just">
              <a:buFont typeface="Arial" panose="020B0604020202020204" pitchFamily="34" charset="0"/>
              <a:buChar char="•"/>
            </a:pPr>
            <a:r>
              <a:rPr lang="pt-BR" dirty="0"/>
              <a:t>Por exemplo, um "Autor" está relacionado a vários "Livros" em um relacionamento de "1 para N" (um autor pode ter escrito vários livros).</a:t>
            </a:r>
          </a:p>
          <a:p>
            <a:pPr marL="285750" indent="-285750" algn="just">
              <a:buFont typeface="Wingdings" panose="05000000000000000000" pitchFamily="2" charset="2"/>
              <a:buChar char="§"/>
            </a:pPr>
            <a:r>
              <a:rPr lang="pt-BR" b="1" dirty="0"/>
              <a:t>Abstração:</a:t>
            </a:r>
            <a:r>
              <a:rPr lang="pt-BR" dirty="0"/>
              <a:t> </a:t>
            </a:r>
          </a:p>
          <a:p>
            <a:pPr marL="742950" lvl="1" indent="-285750" algn="just">
              <a:buFont typeface="Arial" panose="020B0604020202020204" pitchFamily="34" charset="0"/>
              <a:buChar char="•"/>
            </a:pPr>
            <a:r>
              <a:rPr lang="pt-BR" dirty="0"/>
              <a:t>As entidades fornecem uma abstração que simplifica a forma como os dados são organizados e acessados no banco de dados. Isso facilita a compreensão e a manutenção dos dados.</a:t>
            </a:r>
          </a:p>
        </p:txBody>
      </p:sp>
    </p:spTree>
    <p:extLst>
      <p:ext uri="{BB962C8B-B14F-4D97-AF65-F5344CB8AC3E}">
        <p14:creationId xmlns:p14="http://schemas.microsoft.com/office/powerpoint/2010/main" val="10419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5505931" cy="523220"/>
          </a:xfrm>
          <a:prstGeom prst="rect">
            <a:avLst/>
          </a:prstGeom>
          <a:noFill/>
        </p:spPr>
        <p:txBody>
          <a:bodyPr wrap="none" rtlCol="0">
            <a:spAutoFit/>
          </a:bodyPr>
          <a:lstStyle/>
          <a:p>
            <a:r>
              <a:rPr lang="pt-BR" sz="2800" b="1" i="1" dirty="0"/>
              <a:t>Introdução a Sistemas Operacionais</a:t>
            </a:r>
          </a:p>
        </p:txBody>
      </p:sp>
      <p:sp>
        <p:nvSpPr>
          <p:cNvPr id="3" name="Retângulo 2">
            <a:extLst>
              <a:ext uri="{FF2B5EF4-FFF2-40B4-BE49-F238E27FC236}">
                <a16:creationId xmlns:a16="http://schemas.microsoft.com/office/drawing/2014/main" id="{BBC9745C-BDD6-9FF9-7563-95153F83B446}"/>
              </a:ext>
            </a:extLst>
          </p:cNvPr>
          <p:cNvSpPr/>
          <p:nvPr/>
        </p:nvSpPr>
        <p:spPr>
          <a:xfrm>
            <a:off x="2758548" y="2729468"/>
            <a:ext cx="6674904" cy="923330"/>
          </a:xfrm>
          <a:prstGeom prst="rect">
            <a:avLst/>
          </a:prstGeom>
          <a:noFill/>
        </p:spPr>
        <p:txBody>
          <a:bodyPr wrap="none" lIns="91440" tIns="45720" rIns="91440" bIns="45720">
            <a:spAutoFit/>
          </a:bodyPr>
          <a:lstStyle/>
          <a:p>
            <a:pPr algn="ctr"/>
            <a:r>
              <a:rPr lang="pt-B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Obrigado pela atenção</a:t>
            </a:r>
          </a:p>
        </p:txBody>
      </p:sp>
    </p:spTree>
    <p:extLst>
      <p:ext uri="{BB962C8B-B14F-4D97-AF65-F5344CB8AC3E}">
        <p14:creationId xmlns:p14="http://schemas.microsoft.com/office/powerpoint/2010/main" val="122926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7346563" cy="461665"/>
          </a:xfrm>
          <a:prstGeom prst="rect">
            <a:avLst/>
          </a:prstGeom>
          <a:noFill/>
        </p:spPr>
        <p:txBody>
          <a:bodyPr wrap="none" rtlCol="0">
            <a:spAutoFit/>
          </a:bodyPr>
          <a:lstStyle/>
          <a:p>
            <a:r>
              <a:rPr lang="pt-BR" sz="2400" b="1" i="1" dirty="0"/>
              <a:t>Pontos Importantes sobre Entidades em Banco de Dados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477328"/>
          </a:xfrm>
          <a:prstGeom prst="rect">
            <a:avLst/>
          </a:prstGeom>
          <a:noFill/>
        </p:spPr>
        <p:txBody>
          <a:bodyPr wrap="square" rtlCol="0">
            <a:spAutoFit/>
          </a:bodyPr>
          <a:lstStyle/>
          <a:p>
            <a:pPr marL="285750" indent="-285750" algn="just">
              <a:buFont typeface="Wingdings" panose="05000000000000000000" pitchFamily="2" charset="2"/>
              <a:buChar char="§"/>
            </a:pPr>
            <a:r>
              <a:rPr lang="pt-BR" b="1" dirty="0"/>
              <a:t>Chave Estrangeira:</a:t>
            </a:r>
          </a:p>
          <a:p>
            <a:pPr marL="742950" lvl="1" indent="-285750" algn="just">
              <a:buFont typeface="Arial" panose="020B0604020202020204" pitchFamily="34" charset="0"/>
              <a:buChar char="•"/>
            </a:pPr>
            <a:r>
              <a:rPr lang="pt-BR" dirty="0"/>
              <a:t>Uma chave estrangeira (também conhecida como "</a:t>
            </a:r>
            <a:r>
              <a:rPr lang="pt-BR" b="1" dirty="0" err="1"/>
              <a:t>foreign</a:t>
            </a:r>
            <a:r>
              <a:rPr lang="pt-BR" b="1" dirty="0"/>
              <a:t> </a:t>
            </a:r>
            <a:r>
              <a:rPr lang="pt-BR" b="1" dirty="0" err="1"/>
              <a:t>key</a:t>
            </a:r>
            <a:r>
              <a:rPr lang="pt-BR" dirty="0"/>
              <a:t>" em inglês) em um banco de dados é um campo ou conjunto de campos em uma tabela que estabelece uma ligação ou relação entre essa tabela e outra tabela.</a:t>
            </a:r>
          </a:p>
          <a:p>
            <a:pPr marL="742950" lvl="1" indent="-285750" algn="just">
              <a:buFont typeface="Arial" panose="020B0604020202020204" pitchFamily="34" charset="0"/>
              <a:buChar char="•"/>
            </a:pPr>
            <a:r>
              <a:rPr lang="pt-BR" dirty="0"/>
              <a:t>A chave estrangeira é usada para garantir a integridade referencial dos dados e para estabelecer relações entre os registros em diferentes tabelas. </a:t>
            </a:r>
          </a:p>
        </p:txBody>
      </p:sp>
    </p:spTree>
    <p:extLst>
      <p:ext uri="{BB962C8B-B14F-4D97-AF65-F5344CB8AC3E}">
        <p14:creationId xmlns:p14="http://schemas.microsoft.com/office/powerpoint/2010/main" val="111893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10342703" cy="461665"/>
          </a:xfrm>
          <a:prstGeom prst="rect">
            <a:avLst/>
          </a:prstGeom>
          <a:noFill/>
        </p:spPr>
        <p:txBody>
          <a:bodyPr wrap="none" rtlCol="0">
            <a:spAutoFit/>
          </a:bodyPr>
          <a:lstStyle/>
          <a:p>
            <a:r>
              <a:rPr lang="pt-BR" sz="2400" b="1" i="1" dirty="0"/>
              <a:t>Principais pontos a serem entendidos sobre Chaves Estrangeiras (</a:t>
            </a:r>
            <a:r>
              <a:rPr lang="pt-BR" sz="2400" b="1" i="1" dirty="0" err="1"/>
              <a:t>Foriegn</a:t>
            </a:r>
            <a:r>
              <a:rPr lang="pt-BR" sz="2400" b="1" i="1" dirty="0"/>
              <a:t> Key)</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06841" y="1411106"/>
            <a:ext cx="11421415" cy="4247317"/>
          </a:xfrm>
          <a:prstGeom prst="rect">
            <a:avLst/>
          </a:prstGeom>
          <a:noFill/>
        </p:spPr>
        <p:txBody>
          <a:bodyPr wrap="square" rtlCol="0">
            <a:spAutoFit/>
          </a:bodyPr>
          <a:lstStyle/>
          <a:p>
            <a:pPr marL="285750" indent="-285750" algn="just">
              <a:buFont typeface="Wingdings" panose="05000000000000000000" pitchFamily="2" charset="2"/>
              <a:buChar char="§"/>
            </a:pPr>
            <a:r>
              <a:rPr lang="pt-BR" b="1" i="0" dirty="0">
                <a:effectLst/>
                <a:latin typeface="Söhne"/>
              </a:rPr>
              <a:t>Estabelecendo Relacionamentos:</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As chaves estrangeiras são usadas para criar relacionamentos entre tabelas em um banco de dados relacional.</a:t>
            </a:r>
          </a:p>
          <a:p>
            <a:pPr marL="742950" lvl="1" indent="-285750" algn="just">
              <a:buFont typeface="Arial" panose="020B0604020202020204" pitchFamily="34" charset="0"/>
              <a:buChar char="•"/>
            </a:pPr>
            <a:r>
              <a:rPr lang="pt-BR" b="0" i="0" dirty="0">
                <a:effectLst/>
                <a:latin typeface="Söhne"/>
              </a:rPr>
              <a:t>Elas permitem que os dados de uma tabela estejam vinculados aos dados de outra tabela. </a:t>
            </a:r>
          </a:p>
          <a:p>
            <a:pPr marL="742950" lvl="1" indent="-285750" algn="just">
              <a:buFont typeface="Arial" panose="020B0604020202020204" pitchFamily="34" charset="0"/>
              <a:buChar char="•"/>
            </a:pPr>
            <a:r>
              <a:rPr lang="pt-BR" b="0" i="0" dirty="0">
                <a:effectLst/>
                <a:latin typeface="Söhne"/>
              </a:rPr>
              <a:t>Isso é fundamental para a modelagem de dados e permite que você crie associações entre informações em tabelas diferentes.</a:t>
            </a:r>
          </a:p>
          <a:p>
            <a:pPr marL="285750" indent="-285750" algn="just">
              <a:buFont typeface="Wingdings" panose="05000000000000000000" pitchFamily="2" charset="2"/>
              <a:buChar char="§"/>
            </a:pPr>
            <a:r>
              <a:rPr lang="pt-BR" b="1" i="0" dirty="0">
                <a:effectLst/>
                <a:latin typeface="Söhne"/>
              </a:rPr>
              <a:t>Integridade Referencial:</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Uma das principais funções das chaves estrangeiras é manter a integridade referencial dos dados. </a:t>
            </a:r>
          </a:p>
          <a:p>
            <a:pPr marL="742950" lvl="1" indent="-285750" algn="just">
              <a:buFont typeface="Arial" panose="020B0604020202020204" pitchFamily="34" charset="0"/>
              <a:buChar char="•"/>
            </a:pPr>
            <a:r>
              <a:rPr lang="pt-BR" b="0" i="0" dirty="0">
                <a:effectLst/>
                <a:latin typeface="Söhne"/>
              </a:rPr>
              <a:t>Isso significa que elas garantem que os valores em uma coluna da tabela referenciada existam na tabela principal. </a:t>
            </a:r>
          </a:p>
          <a:p>
            <a:pPr marL="742950" lvl="1" indent="-285750" algn="just">
              <a:buFont typeface="Arial" panose="020B0604020202020204" pitchFamily="34" charset="0"/>
              <a:buChar char="•"/>
            </a:pPr>
            <a:r>
              <a:rPr lang="pt-BR" b="0" i="0" dirty="0">
                <a:effectLst/>
                <a:latin typeface="Söhne"/>
              </a:rPr>
              <a:t>Isso evita referências a registros inexistentes ou órfãos e ajuda a manter a consistência dos dados.</a:t>
            </a:r>
            <a:endParaRPr lang="pt-BR" dirty="0">
              <a:latin typeface="Söhne"/>
            </a:endParaRPr>
          </a:p>
          <a:p>
            <a:pPr marL="285750" indent="-285750" algn="just">
              <a:buFont typeface="Wingdings" panose="05000000000000000000" pitchFamily="2" charset="2"/>
              <a:buChar char="§"/>
            </a:pPr>
            <a:r>
              <a:rPr lang="pt-BR" b="1" i="0" dirty="0">
                <a:effectLst/>
                <a:latin typeface="Söhne"/>
              </a:rPr>
              <a:t>Tabela Referenciada:</a:t>
            </a:r>
            <a:r>
              <a:rPr lang="pt-BR" b="0" i="0" dirty="0">
                <a:effectLst/>
                <a:latin typeface="Söhne"/>
              </a:rPr>
              <a:t> </a:t>
            </a:r>
          </a:p>
          <a:p>
            <a:pPr marL="742950" lvl="1" indent="-285750" algn="just">
              <a:buFont typeface="Arial" panose="020B0604020202020204" pitchFamily="34" charset="0"/>
              <a:buChar char="•"/>
            </a:pPr>
            <a:r>
              <a:rPr lang="pt-BR" b="0" i="0" dirty="0">
                <a:effectLst/>
                <a:latin typeface="Söhne"/>
              </a:rPr>
              <a:t>A tabela que contém a chave primária à qual a chave estrangeira faz referência é chamada de "tabela referenciada". </a:t>
            </a:r>
          </a:p>
          <a:p>
            <a:pPr marL="742950" lvl="1" indent="-285750" algn="just">
              <a:buFont typeface="Arial" panose="020B0604020202020204" pitchFamily="34" charset="0"/>
              <a:buChar char="•"/>
            </a:pPr>
            <a:r>
              <a:rPr lang="pt-BR" b="0" i="0" dirty="0">
                <a:effectLst/>
                <a:latin typeface="Söhne"/>
              </a:rPr>
              <a:t>A chave primária nessa tabela se torna a "chave primária referenciada" que é referenciada pela chave estrangeira na outra tabela.</a:t>
            </a:r>
            <a:endParaRPr lang="pt-BR" dirty="0"/>
          </a:p>
        </p:txBody>
      </p:sp>
    </p:spTree>
    <p:extLst>
      <p:ext uri="{BB962C8B-B14F-4D97-AF65-F5344CB8AC3E}">
        <p14:creationId xmlns:p14="http://schemas.microsoft.com/office/powerpoint/2010/main" val="133011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animEffect transition="in" filter="fade">
                                      <p:cBhvr>
                                        <p:cTn id="11" dur="500"/>
                                        <p:tgtEl>
                                          <p:spTgt spid="5">
                                            <p:txEl>
                                              <p:pRg st="5" end="5"/>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fade">
                                      <p:cBhvr>
                                        <p:cTn id="28" dur="500"/>
                                        <p:tgtEl>
                                          <p:spTgt spid="5">
                                            <p:txEl>
                                              <p:pRg st="9" end="9"/>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1364028" cy="461665"/>
          </a:xfrm>
          <a:prstGeom prst="rect">
            <a:avLst/>
          </a:prstGeom>
          <a:noFill/>
        </p:spPr>
        <p:txBody>
          <a:bodyPr wrap="none" rtlCol="0">
            <a:spAutoFit/>
          </a:bodyPr>
          <a:lstStyle/>
          <a:p>
            <a:r>
              <a:rPr lang="pt-BR" sz="2400" b="1" i="1" dirty="0"/>
              <a:t>Atributos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09" y="1609557"/>
            <a:ext cx="11421415" cy="1477328"/>
          </a:xfrm>
          <a:prstGeom prst="rect">
            <a:avLst/>
          </a:prstGeom>
          <a:noFill/>
        </p:spPr>
        <p:txBody>
          <a:bodyPr wrap="square" rtlCol="0">
            <a:spAutoFit/>
          </a:bodyPr>
          <a:lstStyle/>
          <a:p>
            <a:r>
              <a:rPr lang="pt-BR" dirty="0"/>
              <a:t>Os </a:t>
            </a:r>
            <a:r>
              <a:rPr lang="pt-BR" b="1" dirty="0"/>
              <a:t>atributos</a:t>
            </a:r>
            <a:r>
              <a:rPr lang="pt-BR" dirty="0"/>
              <a:t> de </a:t>
            </a:r>
            <a:r>
              <a:rPr lang="pt-BR" b="1" dirty="0"/>
              <a:t>entidades</a:t>
            </a:r>
            <a:r>
              <a:rPr lang="pt-BR" dirty="0"/>
              <a:t> em um banco de dados são as </a:t>
            </a:r>
            <a:r>
              <a:rPr lang="pt-BR" b="1" dirty="0"/>
              <a:t>características ou propriedades </a:t>
            </a:r>
            <a:r>
              <a:rPr lang="pt-BR" dirty="0"/>
              <a:t>que </a:t>
            </a:r>
            <a:r>
              <a:rPr lang="pt-BR" b="1" dirty="0"/>
              <a:t>descrevem e armazenam informações específicas </a:t>
            </a:r>
            <a:r>
              <a:rPr lang="pt-BR" dirty="0"/>
              <a:t>sobre uma entidade (um objeto do mundo real) representada em uma tabela. </a:t>
            </a:r>
          </a:p>
          <a:p>
            <a:endParaRPr lang="pt-BR" dirty="0"/>
          </a:p>
          <a:p>
            <a:r>
              <a:rPr lang="pt-BR" dirty="0"/>
              <a:t>Cada </a:t>
            </a:r>
            <a:r>
              <a:rPr lang="pt-BR" b="1" dirty="0"/>
              <a:t>registro (linha) </a:t>
            </a:r>
            <a:r>
              <a:rPr lang="pt-BR" dirty="0"/>
              <a:t>em uma tabela corresponde a uma instância específica da entidade, e os atributos são as </a:t>
            </a:r>
            <a:r>
              <a:rPr lang="pt-BR" b="1" dirty="0"/>
              <a:t>colunas</a:t>
            </a:r>
            <a:r>
              <a:rPr lang="pt-BR" dirty="0"/>
              <a:t> </a:t>
            </a:r>
            <a:r>
              <a:rPr lang="pt-BR" b="1" dirty="0"/>
              <a:t>dessa tabela</a:t>
            </a:r>
            <a:r>
              <a:rPr lang="pt-BR" dirty="0"/>
              <a:t> que armazenam os detalhes ou características dessa instância.</a:t>
            </a:r>
          </a:p>
        </p:txBody>
      </p:sp>
    </p:spTree>
    <p:extLst>
      <p:ext uri="{BB962C8B-B14F-4D97-AF65-F5344CB8AC3E}">
        <p14:creationId xmlns:p14="http://schemas.microsoft.com/office/powerpoint/2010/main" val="343967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59462" cy="461665"/>
          </a:xfrm>
          <a:prstGeom prst="rect">
            <a:avLst/>
          </a:prstGeom>
          <a:noFill/>
        </p:spPr>
        <p:txBody>
          <a:bodyPr wrap="none" rtlCol="0">
            <a:spAutoFit/>
          </a:bodyPr>
          <a:lstStyle/>
          <a:p>
            <a:r>
              <a:rPr lang="pt-BR" sz="2400" b="1" i="1" dirty="0"/>
              <a:t>Pontos Importantes sobre os Atributos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10" y="1430718"/>
            <a:ext cx="11421415" cy="3693319"/>
          </a:xfrm>
          <a:prstGeom prst="rect">
            <a:avLst/>
          </a:prstGeom>
          <a:noFill/>
        </p:spPr>
        <p:txBody>
          <a:bodyPr wrap="square" rtlCol="0">
            <a:spAutoFit/>
          </a:bodyPr>
          <a:lstStyle/>
          <a:p>
            <a:pPr marL="285750" indent="-285750">
              <a:buFont typeface="Wingdings" panose="05000000000000000000" pitchFamily="2" charset="2"/>
              <a:buChar char="§"/>
            </a:pPr>
            <a:r>
              <a:rPr lang="pt-BR" b="1" dirty="0"/>
              <a:t>Representação de Dados:</a:t>
            </a:r>
            <a:r>
              <a:rPr lang="pt-BR" dirty="0"/>
              <a:t> </a:t>
            </a:r>
          </a:p>
          <a:p>
            <a:pPr marL="742950" lvl="1" indent="-285750">
              <a:buFont typeface="Arial" panose="020B0604020202020204" pitchFamily="34" charset="0"/>
              <a:buChar char="•"/>
            </a:pPr>
            <a:r>
              <a:rPr lang="pt-BR" dirty="0"/>
              <a:t>Os atributos de entidades representam os diversos aspectos ou informações que desejamos armazenar sobre as instâncias da entidade. </a:t>
            </a:r>
          </a:p>
          <a:p>
            <a:pPr marL="1200150" lvl="2" indent="-285750">
              <a:buFont typeface="Arial" panose="020B0604020202020204" pitchFamily="34" charset="0"/>
              <a:buChar char="•"/>
            </a:pPr>
            <a:r>
              <a:rPr lang="pt-BR" dirty="0"/>
              <a:t>Por exemplo, em uma tabela que representa a entidade "Cliente", os atributos podem incluir nome, endereço, número de telefone, e-mail e assim por diante.</a:t>
            </a:r>
          </a:p>
          <a:p>
            <a:pPr marL="1200150" lvl="2" indent="-285750">
              <a:buFont typeface="Arial" panose="020B0604020202020204" pitchFamily="34" charset="0"/>
              <a:buChar char="•"/>
            </a:pPr>
            <a:endParaRPr lang="pt-BR" dirty="0"/>
          </a:p>
          <a:p>
            <a:pPr marL="285750" indent="-285750">
              <a:buFont typeface="Wingdings" panose="05000000000000000000" pitchFamily="2" charset="2"/>
              <a:buChar char="§"/>
            </a:pPr>
            <a:r>
              <a:rPr lang="pt-BR" b="1" dirty="0"/>
              <a:t>Tipo de Dados:</a:t>
            </a:r>
            <a:r>
              <a:rPr lang="pt-BR" dirty="0"/>
              <a:t> </a:t>
            </a:r>
          </a:p>
          <a:p>
            <a:pPr marL="742950" lvl="1" indent="-285750">
              <a:buFont typeface="Arial" panose="020B0604020202020204" pitchFamily="34" charset="0"/>
              <a:buChar char="•"/>
            </a:pPr>
            <a:r>
              <a:rPr lang="pt-BR" dirty="0"/>
              <a:t>Cada atributo tem um tipo de dados associado que define o tipo de valor que pode ser armazenado nesse atributo. </a:t>
            </a:r>
          </a:p>
          <a:p>
            <a:pPr marL="742950" lvl="1" indent="-285750">
              <a:buFont typeface="Arial" panose="020B0604020202020204" pitchFamily="34" charset="0"/>
              <a:buChar char="•"/>
            </a:pPr>
            <a:r>
              <a:rPr lang="pt-BR" dirty="0"/>
              <a:t>Os tipos de dados podem incluir:</a:t>
            </a:r>
          </a:p>
          <a:p>
            <a:pPr marL="1200150" lvl="2" indent="-285750">
              <a:buFont typeface="Arial" panose="020B0604020202020204" pitchFamily="34" charset="0"/>
              <a:buChar char="•"/>
            </a:pPr>
            <a:r>
              <a:rPr lang="pt-BR" dirty="0"/>
              <a:t>inteiros, </a:t>
            </a:r>
          </a:p>
          <a:p>
            <a:pPr marL="1200150" lvl="2" indent="-285750">
              <a:buFont typeface="Arial" panose="020B0604020202020204" pitchFamily="34" charset="0"/>
              <a:buChar char="•"/>
            </a:pPr>
            <a:r>
              <a:rPr lang="pt-BR" dirty="0"/>
              <a:t>números de ponto flutuante, </a:t>
            </a:r>
          </a:p>
          <a:p>
            <a:pPr marL="1200150" lvl="2" indent="-285750">
              <a:buFont typeface="Arial" panose="020B0604020202020204" pitchFamily="34" charset="0"/>
              <a:buChar char="•"/>
            </a:pPr>
            <a:r>
              <a:rPr lang="pt-BR" dirty="0"/>
              <a:t>texto, </a:t>
            </a:r>
          </a:p>
        </p:txBody>
      </p:sp>
      <p:sp>
        <p:nvSpPr>
          <p:cNvPr id="7" name="CaixaDeTexto 6">
            <a:extLst>
              <a:ext uri="{FF2B5EF4-FFF2-40B4-BE49-F238E27FC236}">
                <a16:creationId xmlns:a16="http://schemas.microsoft.com/office/drawing/2014/main" id="{BC6D6161-A64E-CC74-4E84-D4168B939093}"/>
              </a:ext>
            </a:extLst>
          </p:cNvPr>
          <p:cNvSpPr txBox="1"/>
          <p:nvPr/>
        </p:nvSpPr>
        <p:spPr>
          <a:xfrm>
            <a:off x="4169279" y="4138804"/>
            <a:ext cx="6512576" cy="923330"/>
          </a:xfrm>
          <a:prstGeom prst="rect">
            <a:avLst/>
          </a:prstGeom>
          <a:noFill/>
        </p:spPr>
        <p:txBody>
          <a:bodyPr wrap="square">
            <a:spAutoFit/>
          </a:bodyPr>
          <a:lstStyle/>
          <a:p>
            <a:pPr marL="1200150" lvl="2" indent="-285750">
              <a:buFont typeface="Arial" panose="020B0604020202020204" pitchFamily="34" charset="0"/>
              <a:buChar char="•"/>
            </a:pPr>
            <a:r>
              <a:rPr lang="pt-BR" dirty="0"/>
              <a:t>datas, </a:t>
            </a:r>
          </a:p>
          <a:p>
            <a:pPr marL="1200150" lvl="2" indent="-285750">
              <a:buFont typeface="Arial" panose="020B0604020202020204" pitchFamily="34" charset="0"/>
              <a:buChar char="•"/>
            </a:pPr>
            <a:r>
              <a:rPr lang="pt-BR" dirty="0"/>
              <a:t>horas, </a:t>
            </a:r>
          </a:p>
          <a:p>
            <a:pPr marL="1200150" lvl="2" indent="-285750">
              <a:buFont typeface="Arial" panose="020B0604020202020204" pitchFamily="34" charset="0"/>
              <a:buChar char="•"/>
            </a:pPr>
            <a:r>
              <a:rPr lang="pt-BR" dirty="0"/>
              <a:t>valores booleanos </a:t>
            </a:r>
          </a:p>
        </p:txBody>
      </p:sp>
      <p:sp>
        <p:nvSpPr>
          <p:cNvPr id="13" name="CaixaDeTexto 12">
            <a:extLst>
              <a:ext uri="{FF2B5EF4-FFF2-40B4-BE49-F238E27FC236}">
                <a16:creationId xmlns:a16="http://schemas.microsoft.com/office/drawing/2014/main" id="{C7E2CB5F-624C-C8C5-97FE-B972D76F801B}"/>
              </a:ext>
            </a:extLst>
          </p:cNvPr>
          <p:cNvSpPr txBox="1"/>
          <p:nvPr/>
        </p:nvSpPr>
        <p:spPr>
          <a:xfrm>
            <a:off x="816685" y="5191639"/>
            <a:ext cx="10725663" cy="369332"/>
          </a:xfrm>
          <a:prstGeom prst="rect">
            <a:avLst/>
          </a:prstGeom>
          <a:noFill/>
        </p:spPr>
        <p:txBody>
          <a:bodyPr wrap="square">
            <a:spAutoFit/>
          </a:bodyPr>
          <a:lstStyle/>
          <a:p>
            <a:r>
              <a:rPr lang="pt-BR" dirty="0"/>
              <a:t>E assim por diante, conforme definido pelo sistema de gerenciamento de banco de dados (SGBD) utilizado.</a:t>
            </a:r>
          </a:p>
        </p:txBody>
      </p:sp>
    </p:spTree>
    <p:extLst>
      <p:ext uri="{BB962C8B-B14F-4D97-AF65-F5344CB8AC3E}">
        <p14:creationId xmlns:p14="http://schemas.microsoft.com/office/powerpoint/2010/main" val="287765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fade">
                                      <p:cBhvr>
                                        <p:cTn id="15" dur="500"/>
                                        <p:tgtEl>
                                          <p:spTgt spid="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500"/>
                                        <p:tgtEl>
                                          <p:spTgt spid="5">
                                            <p:txEl>
                                              <p:pRg st="8" end="8"/>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fade">
                                      <p:cBhvr>
                                        <p:cTn id="28" dur="500"/>
                                        <p:tgtEl>
                                          <p:spTgt spid="5">
                                            <p:txEl>
                                              <p:pRg st="9" end="9"/>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fade">
                                      <p:cBhvr>
                                        <p:cTn id="36" dur="500"/>
                                        <p:tgtEl>
                                          <p:spTgt spid="7">
                                            <p:txEl>
                                              <p:pRg st="2" end="2"/>
                                            </p:txEl>
                                          </p:spTgt>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DAE91B0A-3CB2-C44F-B1D1-6581EC55B597}"/>
              </a:ext>
            </a:extLst>
          </p:cNvPr>
          <p:cNvGrpSpPr/>
          <p:nvPr/>
        </p:nvGrpSpPr>
        <p:grpSpPr>
          <a:xfrm>
            <a:off x="0" y="5613009"/>
            <a:ext cx="12192000" cy="1244991"/>
            <a:chOff x="0" y="5613009"/>
            <a:chExt cx="12192000" cy="1244991"/>
          </a:xfrm>
        </p:grpSpPr>
        <p:sp>
          <p:nvSpPr>
            <p:cNvPr id="10" name="Retângulo 9">
              <a:extLst>
                <a:ext uri="{FF2B5EF4-FFF2-40B4-BE49-F238E27FC236}">
                  <a16:creationId xmlns:a16="http://schemas.microsoft.com/office/drawing/2014/main" id="{7AD4C006-843C-67AD-9DD3-E7244A947020}"/>
                </a:ext>
              </a:extLst>
            </p:cNvPr>
            <p:cNvSpPr/>
            <p:nvPr/>
          </p:nvSpPr>
          <p:spPr>
            <a:xfrm>
              <a:off x="0" y="5613009"/>
              <a:ext cx="12192000" cy="124499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FF03320E-D66A-6B3B-4527-610F7A4A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2" y="5895301"/>
              <a:ext cx="3069783" cy="566270"/>
            </a:xfrm>
            <a:prstGeom prst="rect">
              <a:avLst/>
            </a:prstGeom>
          </p:spPr>
        </p:pic>
        <p:sp>
          <p:nvSpPr>
            <p:cNvPr id="23" name="CaixaDeTexto 22">
              <a:extLst>
                <a:ext uri="{FF2B5EF4-FFF2-40B4-BE49-F238E27FC236}">
                  <a16:creationId xmlns:a16="http://schemas.microsoft.com/office/drawing/2014/main" id="{AA18A24D-C23A-2AA2-0293-EB29A486A255}"/>
                </a:ext>
              </a:extLst>
            </p:cNvPr>
            <p:cNvSpPr txBox="1"/>
            <p:nvPr/>
          </p:nvSpPr>
          <p:spPr>
            <a:xfrm>
              <a:off x="112542" y="5743061"/>
              <a:ext cx="1397306" cy="984885"/>
            </a:xfrm>
            <a:prstGeom prst="rect">
              <a:avLst/>
            </a:prstGeom>
            <a:noFill/>
          </p:spPr>
          <p:txBody>
            <a:bodyPr wrap="none" rtlCol="0">
              <a:spAutoFit/>
            </a:bodyPr>
            <a:lstStyle/>
            <a:p>
              <a:r>
                <a:rPr lang="pt-BR" sz="4400" b="1" dirty="0">
                  <a:solidFill>
                    <a:schemeClr val="bg1"/>
                  </a:solidFill>
                </a:rPr>
                <a:t>Fatec</a:t>
              </a:r>
            </a:p>
            <a:p>
              <a:r>
                <a:rPr lang="pt-BR" sz="1400" b="1" dirty="0">
                  <a:solidFill>
                    <a:srgbClr val="FF0000"/>
                  </a:solidFill>
                </a:rPr>
                <a:t>               Registro</a:t>
              </a:r>
            </a:p>
          </p:txBody>
        </p:sp>
        <p:sp>
          <p:nvSpPr>
            <p:cNvPr id="24" name="CaixaDeTexto 23">
              <a:extLst>
                <a:ext uri="{FF2B5EF4-FFF2-40B4-BE49-F238E27FC236}">
                  <a16:creationId xmlns:a16="http://schemas.microsoft.com/office/drawing/2014/main" id="{0E3D6ACD-D57B-836E-44D2-87B9E96FC0FF}"/>
                </a:ext>
              </a:extLst>
            </p:cNvPr>
            <p:cNvSpPr txBox="1"/>
            <p:nvPr/>
          </p:nvSpPr>
          <p:spPr>
            <a:xfrm>
              <a:off x="4551595" y="5912337"/>
              <a:ext cx="3958135" cy="707886"/>
            </a:xfrm>
            <a:prstGeom prst="rect">
              <a:avLst/>
            </a:prstGeom>
            <a:noFill/>
          </p:spPr>
          <p:txBody>
            <a:bodyPr wrap="none" rtlCol="0">
              <a:spAutoFit/>
            </a:bodyPr>
            <a:lstStyle/>
            <a:p>
              <a:r>
                <a:rPr lang="pt-BR" sz="4000" dirty="0">
                  <a:solidFill>
                    <a:schemeClr val="bg2"/>
                  </a:solidFill>
                  <a:latin typeface="Janethville" panose="02000500000000000000" pitchFamily="2" charset="0"/>
                </a:rPr>
                <a:t>Prof Wagner Toth</a:t>
              </a:r>
            </a:p>
          </p:txBody>
        </p:sp>
      </p:grpSp>
      <p:sp>
        <p:nvSpPr>
          <p:cNvPr id="6" name="CaixaDeTexto 5">
            <a:extLst>
              <a:ext uri="{FF2B5EF4-FFF2-40B4-BE49-F238E27FC236}">
                <a16:creationId xmlns:a16="http://schemas.microsoft.com/office/drawing/2014/main" id="{CB9FD3FC-4D3E-53CE-E1C0-CCFFC9FD4CF1}"/>
              </a:ext>
            </a:extLst>
          </p:cNvPr>
          <p:cNvSpPr txBox="1"/>
          <p:nvPr/>
        </p:nvSpPr>
        <p:spPr>
          <a:xfrm>
            <a:off x="1500743" y="5912337"/>
            <a:ext cx="2740140" cy="646331"/>
          </a:xfrm>
          <a:prstGeom prst="rect">
            <a:avLst/>
          </a:prstGeom>
          <a:noFill/>
        </p:spPr>
        <p:txBody>
          <a:bodyPr wrap="square" rtlCol="0">
            <a:spAutoFit/>
          </a:bodyPr>
          <a:lstStyle/>
          <a:p>
            <a:pPr algn="ctr"/>
            <a:r>
              <a:rPr lang="pt-BR" b="1" dirty="0">
                <a:solidFill>
                  <a:schemeClr val="bg2"/>
                </a:solidFill>
              </a:rPr>
              <a:t>Desenvolvimento de Sistemas Multiplataformas</a:t>
            </a:r>
          </a:p>
        </p:txBody>
      </p:sp>
      <p:cxnSp>
        <p:nvCxnSpPr>
          <p:cNvPr id="8" name="Conector reto 7">
            <a:extLst>
              <a:ext uri="{FF2B5EF4-FFF2-40B4-BE49-F238E27FC236}">
                <a16:creationId xmlns:a16="http://schemas.microsoft.com/office/drawing/2014/main" id="{C2C706CF-714F-7003-289F-B016A6603466}"/>
              </a:ext>
            </a:extLst>
          </p:cNvPr>
          <p:cNvCxnSpPr/>
          <p:nvPr/>
        </p:nvCxnSpPr>
        <p:spPr>
          <a:xfrm>
            <a:off x="0" y="769257"/>
            <a:ext cx="12192000" cy="0"/>
          </a:xfrm>
          <a:prstGeom prst="line">
            <a:avLst/>
          </a:prstGeom>
          <a:ln w="76200">
            <a:gradFill>
              <a:gsLst>
                <a:gs pos="0">
                  <a:schemeClr val="tx1">
                    <a:lumMod val="95000"/>
                    <a:lumOff val="5000"/>
                  </a:schemeClr>
                </a:gs>
                <a:gs pos="74000">
                  <a:srgbClr val="FF0000"/>
                </a:gs>
                <a:gs pos="83000">
                  <a:srgbClr val="FF0000"/>
                </a:gs>
                <a:gs pos="100000">
                  <a:srgbClr val="FF0000"/>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87883780-A0A7-B54F-7700-36750BEF2179}"/>
              </a:ext>
            </a:extLst>
          </p:cNvPr>
          <p:cNvSpPr txBox="1"/>
          <p:nvPr/>
        </p:nvSpPr>
        <p:spPr>
          <a:xfrm>
            <a:off x="181296" y="134094"/>
            <a:ext cx="6867714" cy="523220"/>
          </a:xfrm>
          <a:prstGeom prst="rect">
            <a:avLst/>
          </a:prstGeom>
          <a:noFill/>
        </p:spPr>
        <p:txBody>
          <a:bodyPr wrap="none" rtlCol="0">
            <a:spAutoFit/>
          </a:bodyPr>
          <a:lstStyle/>
          <a:p>
            <a:r>
              <a:rPr lang="pt-BR" sz="2800" b="1" i="1" dirty="0"/>
              <a:t>Introdução a Modelagem de Banco de Dados</a:t>
            </a:r>
          </a:p>
        </p:txBody>
      </p:sp>
      <p:sp>
        <p:nvSpPr>
          <p:cNvPr id="3" name="CaixaDeTexto 2">
            <a:extLst>
              <a:ext uri="{FF2B5EF4-FFF2-40B4-BE49-F238E27FC236}">
                <a16:creationId xmlns:a16="http://schemas.microsoft.com/office/drawing/2014/main" id="{A3095901-C22A-F83C-6BD6-B83DC9696092}"/>
              </a:ext>
            </a:extLst>
          </p:cNvPr>
          <p:cNvSpPr txBox="1"/>
          <p:nvPr/>
        </p:nvSpPr>
        <p:spPr>
          <a:xfrm>
            <a:off x="181296" y="938534"/>
            <a:ext cx="5059462" cy="461665"/>
          </a:xfrm>
          <a:prstGeom prst="rect">
            <a:avLst/>
          </a:prstGeom>
          <a:noFill/>
        </p:spPr>
        <p:txBody>
          <a:bodyPr wrap="none" rtlCol="0">
            <a:spAutoFit/>
          </a:bodyPr>
          <a:lstStyle/>
          <a:p>
            <a:r>
              <a:rPr lang="pt-BR" sz="2400" b="1" i="1" dirty="0"/>
              <a:t>Pontos Importantes sobre os Atributos</a:t>
            </a:r>
          </a:p>
        </p:txBody>
      </p:sp>
      <p:sp>
        <p:nvSpPr>
          <p:cNvPr id="5" name="CaixaDeTexto 4">
            <a:extLst>
              <a:ext uri="{FF2B5EF4-FFF2-40B4-BE49-F238E27FC236}">
                <a16:creationId xmlns:a16="http://schemas.microsoft.com/office/drawing/2014/main" id="{514CD9A2-5A97-EE1A-7D72-4A809F441211}"/>
              </a:ext>
            </a:extLst>
          </p:cNvPr>
          <p:cNvSpPr txBox="1"/>
          <p:nvPr/>
        </p:nvSpPr>
        <p:spPr>
          <a:xfrm>
            <a:off x="468810" y="1430718"/>
            <a:ext cx="11421415" cy="2862322"/>
          </a:xfrm>
          <a:prstGeom prst="rect">
            <a:avLst/>
          </a:prstGeom>
          <a:noFill/>
        </p:spPr>
        <p:txBody>
          <a:bodyPr wrap="square" rtlCol="0">
            <a:spAutoFit/>
          </a:bodyPr>
          <a:lstStyle/>
          <a:p>
            <a:pPr marL="285750" indent="-285750">
              <a:buFont typeface="Wingdings" panose="05000000000000000000" pitchFamily="2" charset="2"/>
              <a:buChar char="§"/>
            </a:pPr>
            <a:r>
              <a:rPr lang="pt-BR" b="1" dirty="0"/>
              <a:t>Chave Primária:</a:t>
            </a:r>
            <a:r>
              <a:rPr lang="pt-BR" dirty="0"/>
              <a:t> </a:t>
            </a:r>
          </a:p>
          <a:p>
            <a:pPr marL="800100" lvl="1" indent="-342900">
              <a:buFont typeface="Arial" panose="020B0604020202020204" pitchFamily="34" charset="0"/>
              <a:buChar char="•"/>
            </a:pPr>
            <a:r>
              <a:rPr lang="pt-BR" dirty="0"/>
              <a:t>Em muitas tabelas, um dos atributos é designado como a chave primária. </a:t>
            </a:r>
          </a:p>
          <a:p>
            <a:pPr marL="800100" lvl="1" indent="-342900">
              <a:buFont typeface="Arial" panose="020B0604020202020204" pitchFamily="34" charset="0"/>
              <a:buChar char="•"/>
            </a:pPr>
            <a:r>
              <a:rPr lang="pt-BR" dirty="0"/>
              <a:t>A chave primária é usada para identificar exclusivamente cada registro na tabela e garantir que não haja duplicatas. </a:t>
            </a:r>
          </a:p>
          <a:p>
            <a:pPr marL="800100" lvl="1" indent="-342900">
              <a:buFont typeface="Arial" panose="020B0604020202020204" pitchFamily="34" charset="0"/>
              <a:buChar char="•"/>
            </a:pPr>
            <a:r>
              <a:rPr lang="pt-BR" dirty="0"/>
              <a:t>Ela é fundamental para a integridade dos dados e a eficácia das consultas.</a:t>
            </a:r>
          </a:p>
          <a:p>
            <a:pPr marL="800100" lvl="1" indent="-342900">
              <a:buFont typeface="Arial" panose="020B0604020202020204" pitchFamily="34" charset="0"/>
              <a:buChar char="•"/>
            </a:pPr>
            <a:endParaRPr lang="pt-BR" dirty="0"/>
          </a:p>
          <a:p>
            <a:pPr marL="285750" indent="-285750">
              <a:buFont typeface="Wingdings" panose="05000000000000000000" pitchFamily="2" charset="2"/>
              <a:buChar char="§"/>
            </a:pPr>
            <a:r>
              <a:rPr lang="pt-BR" b="1" dirty="0"/>
              <a:t>Chave Estrangeira:</a:t>
            </a:r>
            <a:r>
              <a:rPr lang="pt-BR" dirty="0"/>
              <a:t> </a:t>
            </a:r>
          </a:p>
          <a:p>
            <a:pPr marL="742950" lvl="1" indent="-285750">
              <a:buFont typeface="Arial" panose="020B0604020202020204" pitchFamily="34" charset="0"/>
              <a:buChar char="•"/>
            </a:pPr>
            <a:r>
              <a:rPr lang="pt-BR" dirty="0"/>
              <a:t>Em algumas tabelas, um atributo pode ser definido como uma chave estrangeira. </a:t>
            </a:r>
          </a:p>
          <a:p>
            <a:pPr marL="742950" lvl="1" indent="-285750">
              <a:buFont typeface="Arial" panose="020B0604020202020204" pitchFamily="34" charset="0"/>
              <a:buChar char="•"/>
            </a:pPr>
            <a:r>
              <a:rPr lang="pt-BR" dirty="0"/>
              <a:t>A chave estrangeira é usada para estabelecer relações entre diferentes tabelas, vinculando uma tabela a outra por meio de uma chave que existe em ambas.</a:t>
            </a:r>
          </a:p>
        </p:txBody>
      </p:sp>
    </p:spTree>
    <p:extLst>
      <p:ext uri="{BB962C8B-B14F-4D97-AF65-F5344CB8AC3E}">
        <p14:creationId xmlns:p14="http://schemas.microsoft.com/office/powerpoint/2010/main" val="101446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fade">
                                      <p:cBhvr>
                                        <p:cTn id="11" dur="500"/>
                                        <p:tgtEl>
                                          <p:spTgt spid="5">
                                            <p:txEl>
                                              <p:pRg st="6" end="6"/>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4444</Words>
  <Application>Microsoft Office PowerPoint</Application>
  <PresentationFormat>Widescreen</PresentationFormat>
  <Paragraphs>509</Paragraphs>
  <Slides>40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40</vt:i4>
      </vt:variant>
    </vt:vector>
  </HeadingPairs>
  <TitlesOfParts>
    <vt:vector size="47" baseType="lpstr">
      <vt:lpstr>Arial</vt:lpstr>
      <vt:lpstr>Calibri</vt:lpstr>
      <vt:lpstr>Calibri Light</vt:lpstr>
      <vt:lpstr>Janethville</vt:lpstr>
      <vt:lpstr>Söhne</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 Ramos Toth</dc:creator>
  <cp:lastModifiedBy>Wagner Ramos Toth</cp:lastModifiedBy>
  <cp:revision>5</cp:revision>
  <dcterms:created xsi:type="dcterms:W3CDTF">2023-07-17T18:03:54Z</dcterms:created>
  <dcterms:modified xsi:type="dcterms:W3CDTF">2024-03-06T21:33:33Z</dcterms:modified>
</cp:coreProperties>
</file>