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0"/>
  </p:notesMasterIdLst>
  <p:sldIdLst>
    <p:sldId id="256" r:id="rId2"/>
    <p:sldId id="315" r:id="rId3"/>
    <p:sldId id="286" r:id="rId4"/>
    <p:sldId id="287" r:id="rId5"/>
    <p:sldId id="300" r:id="rId6"/>
    <p:sldId id="298"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288" r:id="rId21"/>
    <p:sldId id="289" r:id="rId22"/>
    <p:sldId id="290" r:id="rId23"/>
    <p:sldId id="291" r:id="rId24"/>
    <p:sldId id="316" r:id="rId25"/>
    <p:sldId id="317" r:id="rId26"/>
    <p:sldId id="318" r:id="rId27"/>
    <p:sldId id="319" r:id="rId28"/>
    <p:sldId id="321" r:id="rId29"/>
    <p:sldId id="322" r:id="rId30"/>
    <p:sldId id="323" r:id="rId31"/>
    <p:sldId id="324" r:id="rId32"/>
    <p:sldId id="325" r:id="rId33"/>
    <p:sldId id="326" r:id="rId34"/>
    <p:sldId id="327" r:id="rId35"/>
    <p:sldId id="328" r:id="rId36"/>
    <p:sldId id="329" r:id="rId37"/>
    <p:sldId id="330" r:id="rId38"/>
    <p:sldId id="331" r:id="rId39"/>
    <p:sldId id="294" r:id="rId40"/>
    <p:sldId id="293" r:id="rId41"/>
    <p:sldId id="332" r:id="rId42"/>
    <p:sldId id="299" r:id="rId43"/>
    <p:sldId id="333" r:id="rId44"/>
    <p:sldId id="334" r:id="rId45"/>
    <p:sldId id="339" r:id="rId46"/>
    <p:sldId id="335" r:id="rId47"/>
    <p:sldId id="336" r:id="rId48"/>
    <p:sldId id="337" r:id="rId49"/>
    <p:sldId id="338" r:id="rId50"/>
    <p:sldId id="341" r:id="rId51"/>
    <p:sldId id="295" r:id="rId52"/>
    <p:sldId id="374" r:id="rId53"/>
    <p:sldId id="375" r:id="rId54"/>
    <p:sldId id="376" r:id="rId55"/>
    <p:sldId id="377" r:id="rId56"/>
    <p:sldId id="378" r:id="rId57"/>
    <p:sldId id="379" r:id="rId58"/>
    <p:sldId id="380" r:id="rId59"/>
    <p:sldId id="381" r:id="rId60"/>
    <p:sldId id="382" r:id="rId61"/>
    <p:sldId id="383" r:id="rId62"/>
    <p:sldId id="384" r:id="rId63"/>
    <p:sldId id="385" r:id="rId64"/>
    <p:sldId id="386" r:id="rId65"/>
    <p:sldId id="387" r:id="rId66"/>
    <p:sldId id="388" r:id="rId67"/>
    <p:sldId id="389" r:id="rId68"/>
    <p:sldId id="390" r:id="rId69"/>
    <p:sldId id="391" r:id="rId70"/>
    <p:sldId id="392" r:id="rId71"/>
    <p:sldId id="393" r:id="rId72"/>
    <p:sldId id="394" r:id="rId73"/>
    <p:sldId id="395" r:id="rId74"/>
    <p:sldId id="396" r:id="rId75"/>
    <p:sldId id="397" r:id="rId76"/>
    <p:sldId id="398" r:id="rId77"/>
    <p:sldId id="399" r:id="rId78"/>
    <p:sldId id="400" r:id="rId79"/>
    <p:sldId id="401" r:id="rId80"/>
    <p:sldId id="402" r:id="rId81"/>
    <p:sldId id="403" r:id="rId82"/>
    <p:sldId id="404" r:id="rId83"/>
    <p:sldId id="405" r:id="rId84"/>
    <p:sldId id="406" r:id="rId85"/>
    <p:sldId id="407" r:id="rId86"/>
    <p:sldId id="408" r:id="rId87"/>
    <p:sldId id="409" r:id="rId88"/>
    <p:sldId id="342" r:id="rId89"/>
    <p:sldId id="344" r:id="rId90"/>
    <p:sldId id="345" r:id="rId91"/>
    <p:sldId id="346" r:id="rId92"/>
    <p:sldId id="347" r:id="rId93"/>
    <p:sldId id="349" r:id="rId94"/>
    <p:sldId id="350" r:id="rId95"/>
    <p:sldId id="351" r:id="rId96"/>
    <p:sldId id="352" r:id="rId97"/>
    <p:sldId id="353" r:id="rId98"/>
    <p:sldId id="354" r:id="rId99"/>
    <p:sldId id="355" r:id="rId100"/>
    <p:sldId id="356"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3" r:id="rId116"/>
    <p:sldId id="279" r:id="rId117"/>
    <p:sldId id="280" r:id="rId118"/>
    <p:sldId id="281" r:id="rId119"/>
  </p:sldIdLst>
  <p:sldSz cx="9144000" cy="6858000" type="screen4x3"/>
  <p:notesSz cx="6858000" cy="9144000"/>
  <p:embeddedFontLst>
    <p:embeddedFont>
      <p:font typeface="Century Gothic" panose="020B0502020202020204" pitchFamily="34" charset="0"/>
      <p:regular r:id="rId121"/>
      <p:bold r:id="rId122"/>
      <p:italic r:id="rId123"/>
      <p:boldItalic r:id="rId124"/>
    </p:embeddedFont>
    <p:embeddedFont>
      <p:font typeface="Consolas" panose="020B0609020204030204" pitchFamily="49" charset="0"/>
      <p:regular r:id="rId125"/>
      <p:bold r:id="rId126"/>
      <p:italic r:id="rId127"/>
      <p:boldItalic r:id="rId1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9" roundtripDataSignature="AMtx7miGkQQzu1212KSKNWU/qYWyzXjC5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84"/>
    <p:restoredTop sz="94299"/>
  </p:normalViewPr>
  <p:slideViewPr>
    <p:cSldViewPr snapToGrid="0">
      <p:cViewPr varScale="1">
        <p:scale>
          <a:sx n="96" d="100"/>
          <a:sy n="96" d="100"/>
        </p:scale>
        <p:origin x="9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3.fntdata"/><Relationship Id="rId128" Type="http://schemas.openxmlformats.org/officeDocument/2006/relationships/font" Target="fonts/font8.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4.fntdata"/><Relationship Id="rId129" Type="http://customschemas.google.com/relationships/presentationmetadata" Target="meta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3092903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5811568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6483048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677754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0035627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5326826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8630223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5388861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1280316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0467293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05680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5010701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4946876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357125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4344048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6963972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3165570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2334322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93683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17611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10353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22733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71977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6723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62848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2697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86694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5276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40062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5748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39794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70656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83553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62340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3236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18127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6142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95394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06735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34192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19778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279513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683892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47121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71950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00504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08337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6127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16168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081505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833229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228592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80162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825328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7534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368472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220828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171896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8503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42515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208116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555024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376345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518383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485509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750080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706697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171548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530616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20114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647664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384622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936368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894776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869195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11493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364733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574181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73583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920203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94657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01840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961115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043209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538839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7000287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742510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577394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0758780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451218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187443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23847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929903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300887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642487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890373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636581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5534421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821675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3140479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837002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204624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8102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224684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9576325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560888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7622559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4762736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6456315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6049692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9754020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872764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202002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17655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9"/>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9"/>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2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2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22"/>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22"/>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2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24"/>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1" name="Google Shape;31;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26"/>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6"/>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p26"/>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26"/>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7" name="Google Shape;37;p2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27"/>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0" name="Google Shape;40;p2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28"/>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28"/>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4" name="Google Shape;44;p2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4.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4.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4.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4.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4.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54.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54.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4.png"/><Relationship Id="rId2" Type="http://schemas.openxmlformats.org/officeDocument/2006/relationships/notesSlide" Target="../notesSlides/notesSlide108.xml"/><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1.png"/><Relationship Id="rId4" Type="http://schemas.openxmlformats.org/officeDocument/2006/relationships/image" Target="../media/image54.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0.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2.png"/><Relationship Id="rId7" Type="http://schemas.openxmlformats.org/officeDocument/2006/relationships/image" Target="../media/image68.png"/><Relationship Id="rId2" Type="http://schemas.openxmlformats.org/officeDocument/2006/relationships/notesSlide" Target="../notesSlides/notesSlide110.xml"/><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54.png"/><Relationship Id="rId9" Type="http://schemas.openxmlformats.org/officeDocument/2006/relationships/image" Target="../media/image70.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54.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1.xml"/><Relationship Id="rId5" Type="http://schemas.openxmlformats.org/officeDocument/2006/relationships/image" Target="../media/image72.png"/><Relationship Id="rId4" Type="http://schemas.openxmlformats.org/officeDocument/2006/relationships/image" Target="../media/image54.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1.xml"/><Relationship Id="rId5" Type="http://schemas.openxmlformats.org/officeDocument/2006/relationships/image" Target="../media/image73.png"/><Relationship Id="rId4" Type="http://schemas.openxmlformats.org/officeDocument/2006/relationships/image" Target="../media/image54.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54.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hyperlink" Target="https://getbootstrap.com/docs/5.3/getting-started/introduction/" TargetMode="Externa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54.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
        <p:cNvGrpSpPr/>
        <p:nvPr/>
      </p:nvGrpSpPr>
      <p:grpSpPr>
        <a:xfrm>
          <a:off x="0" y="0"/>
          <a:ext cx="0" cy="0"/>
          <a:chOff x="0" y="0"/>
          <a:chExt cx="0" cy="0"/>
        </a:xfrm>
      </p:grpSpPr>
      <p:sp>
        <p:nvSpPr>
          <p:cNvPr id="51" name="Google Shape;51;p1"/>
          <p:cNvSpPr txBox="1">
            <a:spLocks noGrp="1"/>
          </p:cNvSpPr>
          <p:nvPr>
            <p:ph type="ctrTitle"/>
          </p:nvPr>
        </p:nvSpPr>
        <p:spPr>
          <a:xfrm>
            <a:off x="0" y="0"/>
            <a:ext cx="9144000" cy="2514900"/>
          </a:xfrm>
          <a:prstGeom prst="rect">
            <a:avLst/>
          </a:prstGeom>
          <a:solidFill>
            <a:srgbClr val="660000"/>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pt-BR" b="1" dirty="0">
                <a:solidFill>
                  <a:srgbClr val="FFFFFF"/>
                </a:solidFill>
                <a:highlight>
                  <a:srgbClr val="660000"/>
                </a:highlight>
                <a:latin typeface="Century Gothic"/>
                <a:ea typeface="Century Gothic"/>
                <a:cs typeface="Century Gothic"/>
                <a:sym typeface="Century Gothic"/>
              </a:rPr>
              <a:t>Revisão - Desenvolvimento de Aplicações para WEB </a:t>
            </a:r>
            <a:endParaRPr b="1" dirty="0">
              <a:solidFill>
                <a:srgbClr val="FFFFFF"/>
              </a:solidFill>
              <a:highlight>
                <a:srgbClr val="660000"/>
              </a:highlight>
              <a:latin typeface="Century Gothic"/>
              <a:ea typeface="Century Gothic"/>
              <a:cs typeface="Century Gothic"/>
              <a:sym typeface="Century Gothic"/>
            </a:endParaRPr>
          </a:p>
        </p:txBody>
      </p:sp>
      <p:sp>
        <p:nvSpPr>
          <p:cNvPr id="52" name="Google Shape;52;p1"/>
          <p:cNvSpPr txBox="1">
            <a:spLocks noGrp="1"/>
          </p:cNvSpPr>
          <p:nvPr>
            <p:ph type="subTitle" idx="1"/>
          </p:nvPr>
        </p:nvSpPr>
        <p:spPr>
          <a:xfrm>
            <a:off x="4691300" y="2514900"/>
            <a:ext cx="4141200" cy="353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pt-BR" sz="2400" b="1" dirty="0">
                <a:solidFill>
                  <a:schemeClr val="dk1"/>
                </a:solidFill>
                <a:latin typeface="Century Gothic"/>
                <a:ea typeface="Century Gothic"/>
                <a:cs typeface="Century Gothic"/>
                <a:sym typeface="Century Gothic"/>
              </a:rPr>
              <a:t>Aula: Introdução ao Front End</a:t>
            </a:r>
            <a:r>
              <a:rPr lang="pt-BR" sz="2400" b="1" dirty="0">
                <a:solidFill>
                  <a:schemeClr val="dk1"/>
                </a:solidFill>
                <a:latin typeface="Century Gothic"/>
              </a:rPr>
              <a:t>.</a:t>
            </a:r>
            <a:endParaRPr sz="2400" dirty="0">
              <a:latin typeface="Century Gothic"/>
              <a:ea typeface="Century Gothic"/>
              <a:cs typeface="Century Gothic"/>
              <a:sym typeface="Century Gothic"/>
            </a:endParaRPr>
          </a:p>
        </p:txBody>
      </p:sp>
      <p:sp>
        <p:nvSpPr>
          <p:cNvPr id="53" name="Google Shape;53;p1"/>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
          <p:cNvSpPr txBox="1">
            <a:spLocks noGrp="1"/>
          </p:cNvSpPr>
          <p:nvPr>
            <p:ph type="subTitle" idx="1"/>
          </p:nvPr>
        </p:nvSpPr>
        <p:spPr>
          <a:xfrm>
            <a:off x="4575875" y="6047799"/>
            <a:ext cx="4256400" cy="8103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pt-BR" sz="1800">
                <a:solidFill>
                  <a:srgbClr val="FFFFFF"/>
                </a:solidFill>
                <a:latin typeface="Century Gothic"/>
                <a:ea typeface="Century Gothic"/>
                <a:cs typeface="Century Gothic"/>
                <a:sym typeface="Century Gothic"/>
              </a:rPr>
              <a:t>Prof. Anderson Augusto Bosing</a:t>
            </a:r>
            <a:endParaRPr sz="1800">
              <a:solidFill>
                <a:srgbClr val="FFFFFF"/>
              </a:solidFill>
              <a:latin typeface="Century Gothic"/>
              <a:ea typeface="Century Gothic"/>
              <a:cs typeface="Century Gothic"/>
              <a:sym typeface="Century Gothic"/>
            </a:endParaRPr>
          </a:p>
        </p:txBody>
      </p:sp>
      <p:pic>
        <p:nvPicPr>
          <p:cNvPr id="55" name="Google Shape;55;p1" descr="logo.png"/>
          <p:cNvPicPr preferRelativeResize="0"/>
          <p:nvPr/>
        </p:nvPicPr>
        <p:blipFill rotWithShape="1">
          <a:blip r:embed="rId4">
            <a:alphaModFix/>
          </a:blip>
          <a:srcRect/>
          <a:stretch/>
        </p:blipFill>
        <p:spPr>
          <a:xfrm>
            <a:off x="311700" y="6201742"/>
            <a:ext cx="487400" cy="50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&lt;header&gt;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1473204"/>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Como o próprio nome pode sugerir, ela que vai encabeçar uma região de seu site. </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Cuidado para não confundir o &lt;header&gt; com o &lt;</a:t>
            </a:r>
            <a:r>
              <a:rPr lang="pt-BR" sz="1800" b="1" dirty="0" err="1">
                <a:solidFill>
                  <a:schemeClr val="dk1"/>
                </a:solidFill>
                <a:latin typeface="Century Gothic"/>
                <a:ea typeface="Century Gothic"/>
                <a:cs typeface="Century Gothic"/>
                <a:sym typeface="Century Gothic"/>
              </a:rPr>
              <a:t>head</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endParaRPr sz="1500" b="1" dirty="0">
              <a:solidFill>
                <a:schemeClr val="dk1"/>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54E4549D-C695-0C62-AE38-690A0228AA48}"/>
              </a:ext>
            </a:extLst>
          </p:cNvPr>
          <p:cNvPicPr>
            <a:picLocks noChangeAspect="1"/>
          </p:cNvPicPr>
          <p:nvPr/>
        </p:nvPicPr>
        <p:blipFill>
          <a:blip r:embed="rId4"/>
          <a:stretch>
            <a:fillRect/>
          </a:stretch>
        </p:blipFill>
        <p:spPr>
          <a:xfrm>
            <a:off x="1628364" y="2393004"/>
            <a:ext cx="5887272" cy="3305636"/>
          </a:xfrm>
          <a:prstGeom prst="rect">
            <a:avLst/>
          </a:prstGeom>
        </p:spPr>
      </p:pic>
    </p:spTree>
    <p:extLst>
      <p:ext uri="{BB962C8B-B14F-4D97-AF65-F5344CB8AC3E}">
        <p14:creationId xmlns:p14="http://schemas.microsoft.com/office/powerpoint/2010/main" val="2754425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1186774"/>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Containers para Criação de Layouts Responsivos</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1331287"/>
            <a:ext cx="8676900" cy="4349666"/>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sym typeface="Century Gothic"/>
              </a:rPr>
              <a:t>Os contêineres são um bloco de construção fundamental do </a:t>
            </a:r>
            <a:r>
              <a:rPr lang="pt-BR" sz="1600" b="1" dirty="0" err="1">
                <a:solidFill>
                  <a:schemeClr val="dk1"/>
                </a:solidFill>
                <a:latin typeface="Century Gothic"/>
                <a:sym typeface="Century Gothic"/>
              </a:rPr>
              <a:t>Bootstrap</a:t>
            </a:r>
            <a:r>
              <a:rPr lang="pt-BR" sz="1600" b="1" dirty="0">
                <a:solidFill>
                  <a:schemeClr val="dk1"/>
                </a:solidFill>
                <a:latin typeface="Century Gothic"/>
                <a:sym typeface="Century Gothic"/>
              </a:rPr>
              <a:t> que contém, preenche e alinha seu conteúdo em um determinado dispositivo ou janela de visualização.</a:t>
            </a:r>
          </a:p>
          <a:p>
            <a:pPr marL="0" indent="0" algn="just">
              <a:lnSpc>
                <a:spcPct val="150000"/>
              </a:lnSpc>
              <a:buClr>
                <a:schemeClr val="dk1"/>
              </a:buClr>
              <a:buSzPts val="1100"/>
            </a:pPr>
            <a:r>
              <a:rPr lang="pt-BR" sz="1600" b="1" dirty="0">
                <a:solidFill>
                  <a:schemeClr val="dk1"/>
                </a:solidFill>
                <a:latin typeface="Century Gothic"/>
                <a:sym typeface="Century Gothic"/>
              </a:rPr>
              <a:t>Os contêineres são o elemento de layout mais básico do </a:t>
            </a:r>
            <a:r>
              <a:rPr lang="pt-BR" sz="1600" b="1" dirty="0" err="1">
                <a:solidFill>
                  <a:schemeClr val="dk1"/>
                </a:solidFill>
                <a:latin typeface="Century Gothic"/>
                <a:sym typeface="Century Gothic"/>
              </a:rPr>
              <a:t>Bootstrap</a:t>
            </a:r>
            <a:r>
              <a:rPr lang="pt-BR" sz="1600" b="1" dirty="0">
                <a:solidFill>
                  <a:schemeClr val="dk1"/>
                </a:solidFill>
                <a:latin typeface="Century Gothic"/>
                <a:sym typeface="Century Gothic"/>
              </a:rPr>
              <a:t> e são necessários ao usar nosso sistema de grade padrão . Os contêineres são usados ​​para conter, preencher e (às vezes) centralizar o conteúdo dentro deles. Embora os contêineres possam ser aninhados, a maioria dos layouts não exige um contêiner aninhado. </a:t>
            </a:r>
            <a:r>
              <a:rPr lang="pt-BR" sz="1600" b="1" dirty="0" err="1">
                <a:solidFill>
                  <a:schemeClr val="dk1"/>
                </a:solidFill>
                <a:latin typeface="Century Gothic"/>
                <a:sym typeface="Century Gothic"/>
              </a:rPr>
              <a:t>Bootstrap</a:t>
            </a:r>
            <a:r>
              <a:rPr lang="pt-BR" sz="1600" b="1" dirty="0">
                <a:solidFill>
                  <a:schemeClr val="dk1"/>
                </a:solidFill>
                <a:latin typeface="Century Gothic"/>
                <a:sym typeface="Century Gothic"/>
              </a:rPr>
              <a:t> vem com três contêineres diferentes: </a:t>
            </a:r>
          </a:p>
          <a:p>
            <a:pPr marL="0" indent="0" algn="just">
              <a:lnSpc>
                <a:spcPct val="150000"/>
              </a:lnSpc>
              <a:buClr>
                <a:schemeClr val="dk1"/>
              </a:buClr>
              <a:buSzPts val="1100"/>
            </a:pPr>
            <a:r>
              <a:rPr lang="pt-BR" sz="1600" b="1" dirty="0">
                <a:solidFill>
                  <a:schemeClr val="dk1"/>
                </a:solidFill>
                <a:latin typeface="Century Gothic"/>
                <a:sym typeface="Century Gothic"/>
              </a:rPr>
              <a:t>.container, que define um </a:t>
            </a:r>
            <a:r>
              <a:rPr lang="pt-BR" sz="1600" b="1" dirty="0" err="1">
                <a:solidFill>
                  <a:schemeClr val="dk1"/>
                </a:solidFill>
                <a:latin typeface="Century Gothic"/>
                <a:sym typeface="Century Gothic"/>
              </a:rPr>
              <a:t>max-width</a:t>
            </a:r>
            <a:r>
              <a:rPr lang="pt-BR" sz="1600" b="1" dirty="0">
                <a:solidFill>
                  <a:schemeClr val="dk1"/>
                </a:solidFill>
                <a:latin typeface="Century Gothic"/>
                <a:sym typeface="Century Gothic"/>
              </a:rPr>
              <a:t> em cada ponto de interrupção responsivo .container-{breakpoint}, que é </a:t>
            </a:r>
            <a:r>
              <a:rPr lang="pt-BR" sz="1600" b="1" dirty="0" err="1">
                <a:solidFill>
                  <a:schemeClr val="dk1"/>
                </a:solidFill>
                <a:latin typeface="Century Gothic"/>
                <a:sym typeface="Century Gothic"/>
              </a:rPr>
              <a:t>width</a:t>
            </a:r>
            <a:r>
              <a:rPr lang="pt-BR" sz="1600" b="1" dirty="0">
                <a:solidFill>
                  <a:schemeClr val="dk1"/>
                </a:solidFill>
                <a:latin typeface="Century Gothic"/>
                <a:sym typeface="Century Gothic"/>
              </a:rPr>
              <a:t>: 100% até o ponto de interrupção especificado .container-</a:t>
            </a:r>
            <a:r>
              <a:rPr lang="pt-BR" sz="1600" b="1" dirty="0" err="1">
                <a:solidFill>
                  <a:schemeClr val="dk1"/>
                </a:solidFill>
                <a:latin typeface="Century Gothic"/>
                <a:sym typeface="Century Gothic"/>
              </a:rPr>
              <a:t>fluid</a:t>
            </a:r>
            <a:r>
              <a:rPr lang="pt-BR" sz="1600" b="1" dirty="0">
                <a:solidFill>
                  <a:schemeClr val="dk1"/>
                </a:solidFill>
                <a:latin typeface="Century Gothic"/>
                <a:sym typeface="Century Gothic"/>
              </a:rPr>
              <a:t>, que está </a:t>
            </a:r>
            <a:r>
              <a:rPr lang="pt-BR" sz="1600" b="1" dirty="0" err="1">
                <a:solidFill>
                  <a:schemeClr val="dk1"/>
                </a:solidFill>
                <a:latin typeface="Century Gothic"/>
                <a:sym typeface="Century Gothic"/>
              </a:rPr>
              <a:t>width</a:t>
            </a:r>
            <a:r>
              <a:rPr lang="pt-BR" sz="1600" b="1" dirty="0">
                <a:solidFill>
                  <a:schemeClr val="dk1"/>
                </a:solidFill>
                <a:latin typeface="Century Gothic"/>
                <a:sym typeface="Century Gothic"/>
              </a:rPr>
              <a:t>: 100%em todos os pontos de interrupção</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744" y="5346086"/>
            <a:ext cx="840422" cy="66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4992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1186774"/>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Containers para Criação de Layouts Responsivos</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4630879"/>
            <a:ext cx="8676900" cy="821469"/>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sym typeface="Century Gothic"/>
              </a:rPr>
              <a:t>Os contêineres também pode ser aninhados ou seja um container pode conter outro container internamente.</a:t>
            </a:r>
          </a:p>
          <a:p>
            <a:pPr marL="0" indent="0" algn="just">
              <a:lnSpc>
                <a:spcPct val="150000"/>
              </a:lnSpc>
              <a:buClr>
                <a:schemeClr val="dk1"/>
              </a:buClr>
              <a:buSzPts val="1100"/>
            </a:pPr>
            <a:endParaRPr lang="pt-BR" sz="1600" b="1" dirty="0">
              <a:solidFill>
                <a:schemeClr val="dk1"/>
              </a:solidFill>
              <a:latin typeface="Century Gothic"/>
              <a:sym typeface="Century Gothic"/>
            </a:endParaRP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744" y="5346086"/>
            <a:ext cx="840422" cy="669733"/>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2D0812D4-89A7-1E71-A402-7CC9AA15F296}"/>
              </a:ext>
            </a:extLst>
          </p:cNvPr>
          <p:cNvPicPr>
            <a:picLocks noChangeAspect="1"/>
          </p:cNvPicPr>
          <p:nvPr/>
        </p:nvPicPr>
        <p:blipFill>
          <a:blip r:embed="rId5"/>
          <a:stretch>
            <a:fillRect/>
          </a:stretch>
        </p:blipFill>
        <p:spPr>
          <a:xfrm>
            <a:off x="828152" y="1073356"/>
            <a:ext cx="7487695" cy="3305636"/>
          </a:xfrm>
          <a:prstGeom prst="rect">
            <a:avLst/>
          </a:prstGeom>
        </p:spPr>
      </p:pic>
    </p:spTree>
    <p:extLst>
      <p:ext uri="{BB962C8B-B14F-4D97-AF65-F5344CB8AC3E}">
        <p14:creationId xmlns:p14="http://schemas.microsoft.com/office/powerpoint/2010/main" val="2518160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719847"/>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Sistema de Layout em Grid</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719847"/>
            <a:ext cx="8676900" cy="1527242"/>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sym typeface="Century Gothic"/>
              </a:rPr>
              <a:t>Permite diagramar o layout de uma página de forma muito simples e rápida. </a:t>
            </a:r>
          </a:p>
          <a:p>
            <a:pPr marL="0" indent="0" algn="just">
              <a:lnSpc>
                <a:spcPct val="150000"/>
              </a:lnSpc>
              <a:buClr>
                <a:schemeClr val="dk1"/>
              </a:buClr>
              <a:buSzPts val="1100"/>
            </a:pPr>
            <a:endParaRPr lang="pt-BR" sz="1600" b="1" dirty="0">
              <a:solidFill>
                <a:schemeClr val="dk1"/>
              </a:solidFill>
              <a:latin typeface="Century Gothic"/>
              <a:sym typeface="Century Gothic"/>
            </a:endParaRPr>
          </a:p>
          <a:p>
            <a:pPr marL="0" indent="0" algn="just">
              <a:lnSpc>
                <a:spcPct val="150000"/>
              </a:lnSpc>
              <a:buClr>
                <a:schemeClr val="dk1"/>
              </a:buClr>
              <a:buSzPts val="1100"/>
            </a:pPr>
            <a:r>
              <a:rPr lang="pt-BR" sz="1600" b="1" dirty="0">
                <a:solidFill>
                  <a:schemeClr val="dk1"/>
                </a:solidFill>
                <a:latin typeface="Century Gothic"/>
                <a:sym typeface="Century Gothic"/>
              </a:rPr>
              <a:t>O sistema de grid do </a:t>
            </a:r>
            <a:r>
              <a:rPr lang="pt-BR" sz="1600" b="1" dirty="0" err="1">
                <a:solidFill>
                  <a:schemeClr val="dk1"/>
                </a:solidFill>
                <a:latin typeface="Century Gothic"/>
                <a:sym typeface="Century Gothic"/>
              </a:rPr>
              <a:t>Bootstrap</a:t>
            </a:r>
            <a:r>
              <a:rPr lang="pt-BR" sz="1600" b="1" dirty="0">
                <a:solidFill>
                  <a:schemeClr val="dk1"/>
                </a:solidFill>
                <a:latin typeface="Century Gothic"/>
                <a:sym typeface="Century Gothic"/>
              </a:rPr>
              <a:t> usa uma série de contêineres, linhas e colunas para organizar e alinhar o conteúdo. É construído com </a:t>
            </a:r>
            <a:r>
              <a:rPr lang="pt-BR" sz="1600" b="1" dirty="0" err="1">
                <a:solidFill>
                  <a:schemeClr val="dk1"/>
                </a:solidFill>
                <a:latin typeface="Century Gothic"/>
                <a:sym typeface="Century Gothic"/>
              </a:rPr>
              <a:t>flexbox</a:t>
            </a:r>
            <a:r>
              <a:rPr lang="pt-BR" sz="1600" b="1" dirty="0">
                <a:solidFill>
                  <a:schemeClr val="dk1"/>
                </a:solidFill>
                <a:latin typeface="Century Gothic"/>
                <a:sym typeface="Century Gothic"/>
              </a:rPr>
              <a:t> e é totalmente responsivo.</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744" y="5346086"/>
            <a:ext cx="840422" cy="66973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0889F26B-D7C1-78C1-D543-4A108883F2DC}"/>
              </a:ext>
            </a:extLst>
          </p:cNvPr>
          <p:cNvPicPr>
            <a:picLocks noChangeAspect="1"/>
          </p:cNvPicPr>
          <p:nvPr/>
        </p:nvPicPr>
        <p:blipFill>
          <a:blip r:embed="rId5"/>
          <a:stretch>
            <a:fillRect/>
          </a:stretch>
        </p:blipFill>
        <p:spPr>
          <a:xfrm>
            <a:off x="1647645" y="2523866"/>
            <a:ext cx="5848710" cy="2972749"/>
          </a:xfrm>
          <a:prstGeom prst="rect">
            <a:avLst/>
          </a:prstGeom>
        </p:spPr>
      </p:pic>
    </p:spTree>
    <p:extLst>
      <p:ext uri="{BB962C8B-B14F-4D97-AF65-F5344CB8AC3E}">
        <p14:creationId xmlns:p14="http://schemas.microsoft.com/office/powerpoint/2010/main" val="36423473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719847"/>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Sistema de Layout em Grid</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719847"/>
            <a:ext cx="8676900" cy="1527242"/>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sym typeface="Century Gothic"/>
              </a:rPr>
              <a:t>Imaginem que gostaríamos de dividir o nosso conteúdo da página em que eu teria 3 regiões verticais de conteúdo, sendo que as regiões das extremidades devem possuir metade da largura da região central. Todavia nesse caso possuímos apenas 3 regiões. As colunas são delimitadores virtuais.</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744" y="5346086"/>
            <a:ext cx="840422" cy="669733"/>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E4C86B9D-BDE2-138C-F491-FE2A64F7D8E1}"/>
              </a:ext>
            </a:extLst>
          </p:cNvPr>
          <p:cNvPicPr>
            <a:picLocks noChangeAspect="1"/>
          </p:cNvPicPr>
          <p:nvPr/>
        </p:nvPicPr>
        <p:blipFill>
          <a:blip r:embed="rId5"/>
          <a:stretch>
            <a:fillRect/>
          </a:stretch>
        </p:blipFill>
        <p:spPr>
          <a:xfrm>
            <a:off x="1339326" y="2490651"/>
            <a:ext cx="6465347" cy="3313587"/>
          </a:xfrm>
          <a:prstGeom prst="rect">
            <a:avLst/>
          </a:prstGeom>
        </p:spPr>
      </p:pic>
    </p:spTree>
    <p:extLst>
      <p:ext uri="{BB962C8B-B14F-4D97-AF65-F5344CB8AC3E}">
        <p14:creationId xmlns:p14="http://schemas.microsoft.com/office/powerpoint/2010/main" val="24579838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719847"/>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Sistema de Layout em Grid</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719847"/>
            <a:ext cx="8676900" cy="1527242"/>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sym typeface="Century Gothic"/>
              </a:rPr>
              <a:t>Imaginem que gostaríamos de dividir o nosso conteúdo da página em que eu teria 3 regiões verticais de conteúdo, sendo que as regiões das extremidades devem possuir metade da largura da região central. Todavia nesse caso possuímos apenas 3 regiões. As colunas são delimitadores virtuais.</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744" y="5346086"/>
            <a:ext cx="840422" cy="669733"/>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E4C86B9D-BDE2-138C-F491-FE2A64F7D8E1}"/>
              </a:ext>
            </a:extLst>
          </p:cNvPr>
          <p:cNvPicPr>
            <a:picLocks noChangeAspect="1"/>
          </p:cNvPicPr>
          <p:nvPr/>
        </p:nvPicPr>
        <p:blipFill>
          <a:blip r:embed="rId5"/>
          <a:stretch>
            <a:fillRect/>
          </a:stretch>
        </p:blipFill>
        <p:spPr>
          <a:xfrm>
            <a:off x="1339326" y="2490651"/>
            <a:ext cx="6465347" cy="3313587"/>
          </a:xfrm>
          <a:prstGeom prst="rect">
            <a:avLst/>
          </a:prstGeom>
        </p:spPr>
      </p:pic>
    </p:spTree>
    <p:extLst>
      <p:ext uri="{BB962C8B-B14F-4D97-AF65-F5344CB8AC3E}">
        <p14:creationId xmlns:p14="http://schemas.microsoft.com/office/powerpoint/2010/main" val="28337979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54713"/>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Vamos testar</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008" y="4807001"/>
            <a:ext cx="1375686" cy="109628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473043B0-2D28-F89E-FDBF-A703F4D863CD}"/>
              </a:ext>
            </a:extLst>
          </p:cNvPr>
          <p:cNvPicPr>
            <a:picLocks noChangeAspect="1"/>
          </p:cNvPicPr>
          <p:nvPr/>
        </p:nvPicPr>
        <p:blipFill>
          <a:blip r:embed="rId5"/>
          <a:stretch>
            <a:fillRect/>
          </a:stretch>
        </p:blipFill>
        <p:spPr>
          <a:xfrm>
            <a:off x="2428576" y="2609735"/>
            <a:ext cx="4286848" cy="1638529"/>
          </a:xfrm>
          <a:prstGeom prst="rect">
            <a:avLst/>
          </a:prstGeom>
        </p:spPr>
      </p:pic>
    </p:spTree>
    <p:extLst>
      <p:ext uri="{BB962C8B-B14F-4D97-AF65-F5344CB8AC3E}">
        <p14:creationId xmlns:p14="http://schemas.microsoft.com/office/powerpoint/2010/main" val="16730840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54713"/>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Vamos testar</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008" y="4807001"/>
            <a:ext cx="1375686" cy="109628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CF69D0C0-9CCB-4ABA-3B10-7E25F147D746}"/>
              </a:ext>
            </a:extLst>
          </p:cNvPr>
          <p:cNvPicPr>
            <a:picLocks noChangeAspect="1"/>
          </p:cNvPicPr>
          <p:nvPr/>
        </p:nvPicPr>
        <p:blipFill>
          <a:blip r:embed="rId5"/>
          <a:stretch>
            <a:fillRect/>
          </a:stretch>
        </p:blipFill>
        <p:spPr>
          <a:xfrm>
            <a:off x="1019627" y="1259037"/>
            <a:ext cx="7104746" cy="3582011"/>
          </a:xfrm>
          <a:prstGeom prst="rect">
            <a:avLst/>
          </a:prstGeom>
        </p:spPr>
      </p:pic>
    </p:spTree>
    <p:extLst>
      <p:ext uri="{BB962C8B-B14F-4D97-AF65-F5344CB8AC3E}">
        <p14:creationId xmlns:p14="http://schemas.microsoft.com/office/powerpoint/2010/main" val="30831599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54713"/>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Vamos testar</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008" y="4807001"/>
            <a:ext cx="1375686" cy="109628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9130F57B-E221-ADF7-2B52-F63C1D388C37}"/>
              </a:ext>
            </a:extLst>
          </p:cNvPr>
          <p:cNvPicPr>
            <a:picLocks noChangeAspect="1"/>
          </p:cNvPicPr>
          <p:nvPr/>
        </p:nvPicPr>
        <p:blipFill>
          <a:blip r:embed="rId5"/>
          <a:stretch>
            <a:fillRect/>
          </a:stretch>
        </p:blipFill>
        <p:spPr>
          <a:xfrm>
            <a:off x="2666734" y="2152472"/>
            <a:ext cx="3810532" cy="2553056"/>
          </a:xfrm>
          <a:prstGeom prst="rect">
            <a:avLst/>
          </a:prstGeom>
        </p:spPr>
      </p:pic>
    </p:spTree>
    <p:extLst>
      <p:ext uri="{BB962C8B-B14F-4D97-AF65-F5344CB8AC3E}">
        <p14:creationId xmlns:p14="http://schemas.microsoft.com/office/powerpoint/2010/main" val="18781565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54713"/>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Vamos testar</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008" y="4807001"/>
            <a:ext cx="1375686" cy="109628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CF69D0C0-9CCB-4ABA-3B10-7E25F147D746}"/>
              </a:ext>
            </a:extLst>
          </p:cNvPr>
          <p:cNvPicPr>
            <a:picLocks noChangeAspect="1"/>
          </p:cNvPicPr>
          <p:nvPr/>
        </p:nvPicPr>
        <p:blipFill>
          <a:blip r:embed="rId5"/>
          <a:stretch>
            <a:fillRect/>
          </a:stretch>
        </p:blipFill>
        <p:spPr>
          <a:xfrm>
            <a:off x="311700" y="1108655"/>
            <a:ext cx="4377032" cy="2206775"/>
          </a:xfrm>
          <a:prstGeom prst="rect">
            <a:avLst/>
          </a:prstGeom>
        </p:spPr>
      </p:pic>
      <p:pic>
        <p:nvPicPr>
          <p:cNvPr id="3" name="Imagem 2">
            <a:extLst>
              <a:ext uri="{FF2B5EF4-FFF2-40B4-BE49-F238E27FC236}">
                <a16:creationId xmlns:a16="http://schemas.microsoft.com/office/drawing/2014/main" id="{5A41BC93-4DFA-5CDE-FBB6-778CBA9EE889}"/>
              </a:ext>
            </a:extLst>
          </p:cNvPr>
          <p:cNvPicPr>
            <a:picLocks noChangeAspect="1"/>
          </p:cNvPicPr>
          <p:nvPr/>
        </p:nvPicPr>
        <p:blipFill>
          <a:blip r:embed="rId6"/>
          <a:stretch>
            <a:fillRect/>
          </a:stretch>
        </p:blipFill>
        <p:spPr>
          <a:xfrm>
            <a:off x="4887043" y="623399"/>
            <a:ext cx="2038635" cy="4058216"/>
          </a:xfrm>
          <a:prstGeom prst="rect">
            <a:avLst/>
          </a:prstGeom>
        </p:spPr>
      </p:pic>
      <p:pic>
        <p:nvPicPr>
          <p:cNvPr id="6" name="Imagem 5">
            <a:extLst>
              <a:ext uri="{FF2B5EF4-FFF2-40B4-BE49-F238E27FC236}">
                <a16:creationId xmlns:a16="http://schemas.microsoft.com/office/drawing/2014/main" id="{F783181B-20C0-73D1-98C4-52210352CD04}"/>
              </a:ext>
            </a:extLst>
          </p:cNvPr>
          <p:cNvPicPr>
            <a:picLocks noChangeAspect="1"/>
          </p:cNvPicPr>
          <p:nvPr/>
        </p:nvPicPr>
        <p:blipFill>
          <a:blip r:embed="rId7"/>
          <a:stretch>
            <a:fillRect/>
          </a:stretch>
        </p:blipFill>
        <p:spPr>
          <a:xfrm>
            <a:off x="7056165" y="623324"/>
            <a:ext cx="2000529" cy="4039164"/>
          </a:xfrm>
          <a:prstGeom prst="rect">
            <a:avLst/>
          </a:prstGeom>
        </p:spPr>
      </p:pic>
    </p:spTree>
    <p:extLst>
      <p:ext uri="{BB962C8B-B14F-4D97-AF65-F5344CB8AC3E}">
        <p14:creationId xmlns:p14="http://schemas.microsoft.com/office/powerpoint/2010/main" val="41714919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54713"/>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Vamos testar</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008" y="4807001"/>
            <a:ext cx="1375686" cy="109628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FF20BF2A-2E22-8DB9-E7EF-1D2F1784E5DD}"/>
              </a:ext>
            </a:extLst>
          </p:cNvPr>
          <p:cNvPicPr>
            <a:picLocks noChangeAspect="1"/>
          </p:cNvPicPr>
          <p:nvPr/>
        </p:nvPicPr>
        <p:blipFill>
          <a:blip r:embed="rId5"/>
          <a:stretch>
            <a:fillRect/>
          </a:stretch>
        </p:blipFill>
        <p:spPr>
          <a:xfrm>
            <a:off x="2128496" y="2109603"/>
            <a:ext cx="4887007" cy="2638793"/>
          </a:xfrm>
          <a:prstGeom prst="rect">
            <a:avLst/>
          </a:prstGeom>
        </p:spPr>
      </p:pic>
    </p:spTree>
    <p:extLst>
      <p:ext uri="{BB962C8B-B14F-4D97-AF65-F5344CB8AC3E}">
        <p14:creationId xmlns:p14="http://schemas.microsoft.com/office/powerpoint/2010/main" val="187369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&lt;</a:t>
            </a:r>
            <a:r>
              <a:rPr lang="pt-BR" sz="3600" b="1" dirty="0" err="1">
                <a:solidFill>
                  <a:srgbClr val="660000"/>
                </a:solidFill>
                <a:latin typeface="Century Gothic"/>
                <a:ea typeface="Century Gothic"/>
                <a:cs typeface="Century Gothic"/>
                <a:sym typeface="Century Gothic"/>
              </a:rPr>
              <a:t>ul</a:t>
            </a:r>
            <a:r>
              <a:rPr lang="pt-BR" sz="3600" b="1" dirty="0">
                <a:solidFill>
                  <a:srgbClr val="660000"/>
                </a:solidFill>
                <a:latin typeface="Century Gothic"/>
                <a:ea typeface="Century Gothic"/>
                <a:cs typeface="Century Gothic"/>
                <a:sym typeface="Century Gothic"/>
              </a:rPr>
              <a:t>&gt; e &lt;</a:t>
            </a:r>
            <a:r>
              <a:rPr lang="pt-BR" sz="3600" b="1" dirty="0" err="1">
                <a:solidFill>
                  <a:srgbClr val="660000"/>
                </a:solidFill>
                <a:latin typeface="Century Gothic"/>
                <a:ea typeface="Century Gothic"/>
                <a:cs typeface="Century Gothic"/>
                <a:sym typeface="Century Gothic"/>
              </a:rPr>
              <a:t>ol</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1473204"/>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Representa uma lista de itens sem ordem rígida, isto é, uma coleção de itens que não trazem uma ordenação numérica e as suas posições.</a:t>
            </a:r>
            <a:endParaRPr sz="1500" b="1" dirty="0">
              <a:solidFill>
                <a:schemeClr val="dk1"/>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54E4549D-C695-0C62-AE38-690A0228AA48}"/>
              </a:ext>
            </a:extLst>
          </p:cNvPr>
          <p:cNvPicPr>
            <a:picLocks noChangeAspect="1"/>
          </p:cNvPicPr>
          <p:nvPr/>
        </p:nvPicPr>
        <p:blipFill>
          <a:blip r:embed="rId4"/>
          <a:stretch>
            <a:fillRect/>
          </a:stretch>
        </p:blipFill>
        <p:spPr>
          <a:xfrm>
            <a:off x="1628364" y="2393004"/>
            <a:ext cx="5887272" cy="3305636"/>
          </a:xfrm>
          <a:prstGeom prst="rect">
            <a:avLst/>
          </a:prstGeom>
        </p:spPr>
      </p:pic>
    </p:spTree>
    <p:extLst>
      <p:ext uri="{BB962C8B-B14F-4D97-AF65-F5344CB8AC3E}">
        <p14:creationId xmlns:p14="http://schemas.microsoft.com/office/powerpoint/2010/main" val="36954948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130881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Formatação de Colunas de Layout a Nível de Linha</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1308810"/>
            <a:ext cx="8676900" cy="1527242"/>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err="1">
                <a:solidFill>
                  <a:schemeClr val="dk1"/>
                </a:solidFill>
                <a:latin typeface="Century Gothic"/>
                <a:sym typeface="Century Gothic"/>
              </a:rPr>
              <a:t>Aling</a:t>
            </a:r>
            <a:r>
              <a:rPr lang="pt-BR" sz="1600" b="1" dirty="0">
                <a:solidFill>
                  <a:schemeClr val="dk1"/>
                </a:solidFill>
                <a:latin typeface="Century Gothic"/>
                <a:sym typeface="Century Gothic"/>
              </a:rPr>
              <a:t>-item</a:t>
            </a:r>
          </a:p>
          <a:p>
            <a:pPr marL="0" indent="0" algn="just">
              <a:lnSpc>
                <a:spcPct val="150000"/>
              </a:lnSpc>
              <a:buClr>
                <a:schemeClr val="dk1"/>
              </a:buClr>
              <a:buSzPts val="1100"/>
            </a:pPr>
            <a:r>
              <a:rPr lang="pt-BR" sz="1600" b="1" dirty="0" err="1">
                <a:solidFill>
                  <a:schemeClr val="dk1"/>
                </a:solidFill>
                <a:latin typeface="Century Gothic"/>
                <a:sym typeface="Century Gothic"/>
              </a:rPr>
              <a:t>Justifiy-content</a:t>
            </a:r>
            <a:endParaRPr lang="pt-BR" sz="1600" b="1" dirty="0">
              <a:solidFill>
                <a:schemeClr val="dk1"/>
              </a:solidFill>
              <a:latin typeface="Century Gothic"/>
              <a:sym typeface="Century Gothic"/>
            </a:endParaRPr>
          </a:p>
          <a:p>
            <a:pPr marL="0" indent="0" algn="just">
              <a:lnSpc>
                <a:spcPct val="150000"/>
              </a:lnSpc>
              <a:buClr>
                <a:schemeClr val="dk1"/>
              </a:buClr>
              <a:buSzPts val="1100"/>
            </a:pPr>
            <a:r>
              <a:rPr lang="pt-BR" sz="1600" b="1" dirty="0" err="1">
                <a:solidFill>
                  <a:schemeClr val="dk1"/>
                </a:solidFill>
                <a:latin typeface="Century Gothic"/>
                <a:sym typeface="Century Gothic"/>
              </a:rPr>
              <a:t>Order</a:t>
            </a:r>
            <a:r>
              <a:rPr lang="pt-BR" sz="1600" b="1" dirty="0">
                <a:solidFill>
                  <a:schemeClr val="dk1"/>
                </a:solidFill>
                <a:latin typeface="Century Gothic"/>
                <a:sym typeface="Century Gothic"/>
              </a:rPr>
              <a:t>-</a:t>
            </a:r>
          </a:p>
          <a:p>
            <a:pPr marL="0" indent="0" algn="just">
              <a:lnSpc>
                <a:spcPct val="150000"/>
              </a:lnSpc>
              <a:buClr>
                <a:schemeClr val="dk1"/>
              </a:buClr>
              <a:buSzPts val="1100"/>
            </a:pPr>
            <a:endParaRPr lang="pt-BR" sz="1600" b="1" dirty="0">
              <a:solidFill>
                <a:schemeClr val="dk1"/>
              </a:solidFill>
              <a:latin typeface="Century Gothic"/>
              <a:sym typeface="Century Gothic"/>
            </a:endParaRP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744" y="5346086"/>
            <a:ext cx="840422" cy="669733"/>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35DCD722-CF23-BD21-57FC-597708CB9812}"/>
              </a:ext>
            </a:extLst>
          </p:cNvPr>
          <p:cNvPicPr>
            <a:picLocks noChangeAspect="1"/>
          </p:cNvPicPr>
          <p:nvPr/>
        </p:nvPicPr>
        <p:blipFill>
          <a:blip r:embed="rId5"/>
          <a:stretch>
            <a:fillRect/>
          </a:stretch>
        </p:blipFill>
        <p:spPr>
          <a:xfrm>
            <a:off x="5440445" y="812213"/>
            <a:ext cx="3304721" cy="1260218"/>
          </a:xfrm>
          <a:prstGeom prst="rect">
            <a:avLst/>
          </a:prstGeom>
        </p:spPr>
      </p:pic>
      <p:pic>
        <p:nvPicPr>
          <p:cNvPr id="6" name="Imagem 5">
            <a:extLst>
              <a:ext uri="{FF2B5EF4-FFF2-40B4-BE49-F238E27FC236}">
                <a16:creationId xmlns:a16="http://schemas.microsoft.com/office/drawing/2014/main" id="{3981F3BB-8994-C41B-5AB5-B7BD7746DC87}"/>
              </a:ext>
            </a:extLst>
          </p:cNvPr>
          <p:cNvPicPr>
            <a:picLocks noChangeAspect="1"/>
          </p:cNvPicPr>
          <p:nvPr/>
        </p:nvPicPr>
        <p:blipFill>
          <a:blip r:embed="rId6"/>
          <a:stretch>
            <a:fillRect/>
          </a:stretch>
        </p:blipFill>
        <p:spPr>
          <a:xfrm>
            <a:off x="5313582" y="2250686"/>
            <a:ext cx="3830418" cy="1212321"/>
          </a:xfrm>
          <a:prstGeom prst="rect">
            <a:avLst/>
          </a:prstGeom>
        </p:spPr>
      </p:pic>
      <p:pic>
        <p:nvPicPr>
          <p:cNvPr id="7" name="Imagem 6">
            <a:extLst>
              <a:ext uri="{FF2B5EF4-FFF2-40B4-BE49-F238E27FC236}">
                <a16:creationId xmlns:a16="http://schemas.microsoft.com/office/drawing/2014/main" id="{EBA5B33B-B26E-6903-1098-D9ED21AE2322}"/>
              </a:ext>
            </a:extLst>
          </p:cNvPr>
          <p:cNvPicPr>
            <a:picLocks noChangeAspect="1"/>
          </p:cNvPicPr>
          <p:nvPr/>
        </p:nvPicPr>
        <p:blipFill>
          <a:blip r:embed="rId7"/>
          <a:stretch>
            <a:fillRect/>
          </a:stretch>
        </p:blipFill>
        <p:spPr>
          <a:xfrm>
            <a:off x="311700" y="2769638"/>
            <a:ext cx="4381500" cy="1386737"/>
          </a:xfrm>
          <a:prstGeom prst="rect">
            <a:avLst/>
          </a:prstGeom>
        </p:spPr>
      </p:pic>
      <p:pic>
        <p:nvPicPr>
          <p:cNvPr id="8" name="Imagem 7">
            <a:extLst>
              <a:ext uri="{FF2B5EF4-FFF2-40B4-BE49-F238E27FC236}">
                <a16:creationId xmlns:a16="http://schemas.microsoft.com/office/drawing/2014/main" id="{D761C1C3-2B3E-7E7C-38E9-04F21BEA6D80}"/>
              </a:ext>
            </a:extLst>
          </p:cNvPr>
          <p:cNvPicPr>
            <a:picLocks noChangeAspect="1"/>
          </p:cNvPicPr>
          <p:nvPr/>
        </p:nvPicPr>
        <p:blipFill>
          <a:blip r:embed="rId8"/>
          <a:stretch>
            <a:fillRect/>
          </a:stretch>
        </p:blipFill>
        <p:spPr>
          <a:xfrm>
            <a:off x="268651" y="4520558"/>
            <a:ext cx="4381499" cy="1386737"/>
          </a:xfrm>
          <a:prstGeom prst="rect">
            <a:avLst/>
          </a:prstGeom>
        </p:spPr>
      </p:pic>
      <p:pic>
        <p:nvPicPr>
          <p:cNvPr id="9" name="Imagem 8">
            <a:extLst>
              <a:ext uri="{FF2B5EF4-FFF2-40B4-BE49-F238E27FC236}">
                <a16:creationId xmlns:a16="http://schemas.microsoft.com/office/drawing/2014/main" id="{19E6B1EB-DC99-8772-3CE2-BA6D6FE6B889}"/>
              </a:ext>
            </a:extLst>
          </p:cNvPr>
          <p:cNvPicPr>
            <a:picLocks noChangeAspect="1"/>
          </p:cNvPicPr>
          <p:nvPr/>
        </p:nvPicPr>
        <p:blipFill>
          <a:blip r:embed="rId9"/>
          <a:stretch>
            <a:fillRect/>
          </a:stretch>
        </p:blipFill>
        <p:spPr>
          <a:xfrm>
            <a:off x="5119551" y="3763508"/>
            <a:ext cx="4024449" cy="1273731"/>
          </a:xfrm>
          <a:prstGeom prst="rect">
            <a:avLst/>
          </a:prstGeom>
        </p:spPr>
      </p:pic>
    </p:spTree>
    <p:extLst>
      <p:ext uri="{BB962C8B-B14F-4D97-AF65-F5344CB8AC3E}">
        <p14:creationId xmlns:p14="http://schemas.microsoft.com/office/powerpoint/2010/main" val="26512407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842181"/>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Tipografia</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1308810"/>
            <a:ext cx="8676900" cy="1527242"/>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sym typeface="Century Gothic"/>
              </a:rPr>
              <a:t>Em algumas situações podemos querer utilizar o estilo visual de um titulo, mas sem carregar a semântica de um titulo, para isso o </a:t>
            </a:r>
            <a:r>
              <a:rPr lang="pt-BR" sz="1600" b="1" dirty="0" err="1">
                <a:solidFill>
                  <a:schemeClr val="dk1"/>
                </a:solidFill>
                <a:latin typeface="Century Gothic"/>
                <a:sym typeface="Century Gothic"/>
              </a:rPr>
              <a:t>bootstrap</a:t>
            </a:r>
            <a:r>
              <a:rPr lang="pt-BR" sz="1600" b="1" dirty="0">
                <a:solidFill>
                  <a:schemeClr val="dk1"/>
                </a:solidFill>
                <a:latin typeface="Century Gothic"/>
                <a:sym typeface="Century Gothic"/>
              </a:rPr>
              <a:t> disponibiliza classes especificas.</a:t>
            </a:r>
          </a:p>
          <a:p>
            <a:pPr marL="0" indent="0" algn="just">
              <a:lnSpc>
                <a:spcPct val="150000"/>
              </a:lnSpc>
              <a:buClr>
                <a:schemeClr val="dk1"/>
              </a:buClr>
              <a:buSzPts val="1100"/>
            </a:pPr>
            <a:endParaRPr lang="pt-BR" sz="1600" b="1" dirty="0">
              <a:solidFill>
                <a:schemeClr val="dk1"/>
              </a:solidFill>
              <a:latin typeface="Century Gothic"/>
              <a:sym typeface="Century Gothic"/>
            </a:endParaRP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744" y="5346086"/>
            <a:ext cx="840422" cy="669733"/>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a:extLst>
              <a:ext uri="{FF2B5EF4-FFF2-40B4-BE49-F238E27FC236}">
                <a16:creationId xmlns:a16="http://schemas.microsoft.com/office/drawing/2014/main" id="{4FF17A07-34EA-C893-84E1-294197E8FCDE}"/>
              </a:ext>
            </a:extLst>
          </p:cNvPr>
          <p:cNvPicPr>
            <a:picLocks noChangeAspect="1"/>
          </p:cNvPicPr>
          <p:nvPr/>
        </p:nvPicPr>
        <p:blipFill>
          <a:blip r:embed="rId5"/>
          <a:stretch>
            <a:fillRect/>
          </a:stretch>
        </p:blipFill>
        <p:spPr>
          <a:xfrm>
            <a:off x="1945821" y="3044869"/>
            <a:ext cx="5252357" cy="1954160"/>
          </a:xfrm>
          <a:prstGeom prst="rect">
            <a:avLst/>
          </a:prstGeom>
        </p:spPr>
      </p:pic>
    </p:spTree>
    <p:extLst>
      <p:ext uri="{BB962C8B-B14F-4D97-AF65-F5344CB8AC3E}">
        <p14:creationId xmlns:p14="http://schemas.microsoft.com/office/powerpoint/2010/main" val="19069061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842181"/>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Tipografia</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1308810"/>
            <a:ext cx="8676900" cy="842181"/>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sym typeface="Century Gothic"/>
              </a:rPr>
              <a:t>Em outras situações podemos querer utilizar o estilo visual diferente e mais sofisticado dos títulos e o </a:t>
            </a:r>
            <a:r>
              <a:rPr lang="pt-BR" sz="1600" b="1" dirty="0" err="1">
                <a:solidFill>
                  <a:schemeClr val="dk1"/>
                </a:solidFill>
                <a:latin typeface="Century Gothic"/>
                <a:sym typeface="Century Gothic"/>
              </a:rPr>
              <a:t>bootstrap</a:t>
            </a:r>
            <a:r>
              <a:rPr lang="pt-BR" sz="1600" b="1" dirty="0">
                <a:solidFill>
                  <a:schemeClr val="dk1"/>
                </a:solidFill>
                <a:latin typeface="Century Gothic"/>
                <a:sym typeface="Century Gothic"/>
              </a:rPr>
              <a:t> também nos traz essa possibilidade.</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744" y="5346086"/>
            <a:ext cx="840422" cy="669733"/>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FA206687-4306-434B-4C1F-F9F01F4A1D41}"/>
              </a:ext>
            </a:extLst>
          </p:cNvPr>
          <p:cNvPicPr>
            <a:picLocks noChangeAspect="1"/>
          </p:cNvPicPr>
          <p:nvPr/>
        </p:nvPicPr>
        <p:blipFill>
          <a:blip r:embed="rId5"/>
          <a:stretch>
            <a:fillRect/>
          </a:stretch>
        </p:blipFill>
        <p:spPr>
          <a:xfrm>
            <a:off x="311700" y="2818684"/>
            <a:ext cx="6297386" cy="2342967"/>
          </a:xfrm>
          <a:prstGeom prst="rect">
            <a:avLst/>
          </a:prstGeom>
        </p:spPr>
      </p:pic>
    </p:spTree>
    <p:extLst>
      <p:ext uri="{BB962C8B-B14F-4D97-AF65-F5344CB8AC3E}">
        <p14:creationId xmlns:p14="http://schemas.microsoft.com/office/powerpoint/2010/main" val="231352746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842181"/>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Tipografia</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1308810"/>
            <a:ext cx="8676900" cy="842181"/>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sym typeface="Century Gothic"/>
              </a:rPr>
              <a:t>Por padrão o </a:t>
            </a:r>
            <a:r>
              <a:rPr lang="pt-BR" sz="1600" b="1" dirty="0" err="1">
                <a:solidFill>
                  <a:schemeClr val="dk1"/>
                </a:solidFill>
                <a:latin typeface="Century Gothic"/>
                <a:sym typeface="Century Gothic"/>
              </a:rPr>
              <a:t>boostrap</a:t>
            </a:r>
            <a:r>
              <a:rPr lang="pt-BR" sz="1600" b="1" dirty="0">
                <a:solidFill>
                  <a:schemeClr val="dk1"/>
                </a:solidFill>
                <a:latin typeface="Century Gothic"/>
                <a:sym typeface="Century Gothic"/>
              </a:rPr>
              <a:t> utiliza a fonte </a:t>
            </a:r>
            <a:r>
              <a:rPr lang="pt-BR" sz="1600" b="1" dirty="0" err="1">
                <a:solidFill>
                  <a:schemeClr val="dk1"/>
                </a:solidFill>
                <a:latin typeface="Century Gothic"/>
                <a:sym typeface="Century Gothic"/>
              </a:rPr>
              <a:t>sans</a:t>
            </a:r>
            <a:r>
              <a:rPr lang="pt-BR" sz="1600" b="1" dirty="0">
                <a:solidFill>
                  <a:schemeClr val="dk1"/>
                </a:solidFill>
                <a:latin typeface="Century Gothic"/>
                <a:sym typeface="Century Gothic"/>
              </a:rPr>
              <a:t> serifa, mas se desejarmos podemos utilizar outras fontes do </a:t>
            </a:r>
            <a:r>
              <a:rPr lang="pt-BR" sz="1600" b="1" dirty="0" err="1">
                <a:solidFill>
                  <a:schemeClr val="dk1"/>
                </a:solidFill>
                <a:latin typeface="Century Gothic"/>
                <a:sym typeface="Century Gothic"/>
              </a:rPr>
              <a:t>boostrap</a:t>
            </a:r>
            <a:r>
              <a:rPr lang="pt-BR" sz="1600" b="1" dirty="0">
                <a:solidFill>
                  <a:schemeClr val="dk1"/>
                </a:solidFill>
                <a:latin typeface="Century Gothic"/>
                <a:sym typeface="Century Gothic"/>
              </a:rPr>
              <a:t>.</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744" y="5346086"/>
            <a:ext cx="840422" cy="669733"/>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a:extLst>
              <a:ext uri="{FF2B5EF4-FFF2-40B4-BE49-F238E27FC236}">
                <a16:creationId xmlns:a16="http://schemas.microsoft.com/office/drawing/2014/main" id="{C8947D4D-C5A2-DC43-B2FC-05B57C4FDD7C}"/>
              </a:ext>
            </a:extLst>
          </p:cNvPr>
          <p:cNvPicPr>
            <a:picLocks noChangeAspect="1"/>
          </p:cNvPicPr>
          <p:nvPr/>
        </p:nvPicPr>
        <p:blipFill>
          <a:blip r:embed="rId5"/>
          <a:stretch>
            <a:fillRect/>
          </a:stretch>
        </p:blipFill>
        <p:spPr>
          <a:xfrm>
            <a:off x="311700" y="2675687"/>
            <a:ext cx="5637349" cy="2614691"/>
          </a:xfrm>
          <a:prstGeom prst="rect">
            <a:avLst/>
          </a:prstGeom>
        </p:spPr>
      </p:pic>
    </p:spTree>
    <p:extLst>
      <p:ext uri="{BB962C8B-B14F-4D97-AF65-F5344CB8AC3E}">
        <p14:creationId xmlns:p14="http://schemas.microsoft.com/office/powerpoint/2010/main" val="330064910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842181"/>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Adicionais a Listas</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1308810"/>
            <a:ext cx="8676900" cy="842181"/>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err="1">
                <a:solidFill>
                  <a:schemeClr val="dk1"/>
                </a:solidFill>
                <a:latin typeface="Century Gothic"/>
                <a:sym typeface="Century Gothic"/>
              </a:rPr>
              <a:t>Boostrap</a:t>
            </a:r>
            <a:r>
              <a:rPr lang="pt-BR" sz="1600" b="1" dirty="0">
                <a:solidFill>
                  <a:schemeClr val="dk1"/>
                </a:solidFill>
                <a:latin typeface="Century Gothic"/>
                <a:sym typeface="Century Gothic"/>
              </a:rPr>
              <a:t> nos traz alguns adicionais as listas padrões do </a:t>
            </a:r>
            <a:r>
              <a:rPr lang="pt-BR" sz="1600" b="1" dirty="0" err="1">
                <a:solidFill>
                  <a:schemeClr val="dk1"/>
                </a:solidFill>
                <a:latin typeface="Century Gothic"/>
                <a:sym typeface="Century Gothic"/>
              </a:rPr>
              <a:t>html</a:t>
            </a:r>
            <a:r>
              <a:rPr lang="pt-BR" sz="1600" b="1" dirty="0">
                <a:solidFill>
                  <a:schemeClr val="dk1"/>
                </a:solidFill>
                <a:latin typeface="Century Gothic"/>
                <a:sym typeface="Century Gothic"/>
              </a:rPr>
              <a:t>.</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744" y="5346086"/>
            <a:ext cx="840422" cy="66973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226929E2-816B-F043-6CF5-6F03877852D7}"/>
              </a:ext>
            </a:extLst>
          </p:cNvPr>
          <p:cNvPicPr>
            <a:picLocks noChangeAspect="1"/>
          </p:cNvPicPr>
          <p:nvPr/>
        </p:nvPicPr>
        <p:blipFill>
          <a:blip r:embed="rId5"/>
          <a:stretch>
            <a:fillRect/>
          </a:stretch>
        </p:blipFill>
        <p:spPr>
          <a:xfrm>
            <a:off x="311700" y="2711803"/>
            <a:ext cx="5219337" cy="2420811"/>
          </a:xfrm>
          <a:prstGeom prst="rect">
            <a:avLst/>
          </a:prstGeom>
        </p:spPr>
      </p:pic>
    </p:spTree>
    <p:extLst>
      <p:ext uri="{BB962C8B-B14F-4D97-AF65-F5344CB8AC3E}">
        <p14:creationId xmlns:p14="http://schemas.microsoft.com/office/powerpoint/2010/main" val="9369056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842181"/>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Demais Elementos</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992374"/>
            <a:ext cx="8676900" cy="181261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err="1">
                <a:solidFill>
                  <a:schemeClr val="dk1"/>
                </a:solidFill>
                <a:latin typeface="Century Gothic"/>
                <a:sym typeface="Century Gothic"/>
              </a:rPr>
              <a:t>Bootstrap</a:t>
            </a:r>
            <a:r>
              <a:rPr lang="pt-BR" sz="1600" b="1" dirty="0">
                <a:solidFill>
                  <a:schemeClr val="dk1"/>
                </a:solidFill>
                <a:latin typeface="Century Gothic"/>
                <a:sym typeface="Century Gothic"/>
              </a:rPr>
              <a:t> também nos traz alguns diversos recursos e componentes que facilitam o nosso trabalho.</a:t>
            </a:r>
          </a:p>
          <a:p>
            <a:pPr marL="0" indent="0" algn="just">
              <a:lnSpc>
                <a:spcPct val="150000"/>
              </a:lnSpc>
              <a:buClr>
                <a:schemeClr val="dk1"/>
              </a:buClr>
              <a:buSzPts val="1100"/>
            </a:pPr>
            <a:endParaRPr lang="pt-BR" sz="1600" b="1" dirty="0">
              <a:solidFill>
                <a:schemeClr val="dk1"/>
              </a:solidFill>
              <a:latin typeface="Century Gothic"/>
              <a:sym typeface="Century Gothic"/>
            </a:endParaRPr>
          </a:p>
          <a:p>
            <a:pPr marL="0" indent="0" algn="just">
              <a:lnSpc>
                <a:spcPct val="150000"/>
              </a:lnSpc>
              <a:buClr>
                <a:schemeClr val="dk1"/>
              </a:buClr>
              <a:buSzPts val="1100"/>
            </a:pPr>
            <a:r>
              <a:rPr lang="pt-BR" sz="1600" b="1" dirty="0">
                <a:solidFill>
                  <a:schemeClr val="dk1"/>
                </a:solidFill>
                <a:latin typeface="Century Gothic"/>
                <a:sym typeface="Century Gothic"/>
              </a:rPr>
              <a:t>Disponíveis em </a:t>
            </a:r>
            <a:r>
              <a:rPr lang="pt-BR" sz="1600" b="1" dirty="0">
                <a:solidFill>
                  <a:schemeClr val="dk1"/>
                </a:solidFill>
                <a:latin typeface="Century Gothic"/>
                <a:sym typeface="Century Gothic"/>
                <a:hlinkClick r:id="rId4"/>
              </a:rPr>
              <a:t>https://getbootstrap.com/docs/5.3/getting-started/introduction/</a:t>
            </a:r>
            <a:endParaRPr lang="pt-BR" sz="1600" b="1" dirty="0">
              <a:solidFill>
                <a:schemeClr val="dk1"/>
              </a:solidFill>
              <a:latin typeface="Century Gothic"/>
              <a:sym typeface="Century Gothic"/>
            </a:endParaRPr>
          </a:p>
          <a:p>
            <a:pPr marL="0" indent="0" algn="just">
              <a:lnSpc>
                <a:spcPct val="150000"/>
              </a:lnSpc>
              <a:buClr>
                <a:schemeClr val="dk1"/>
              </a:buClr>
              <a:buSzPts val="1100"/>
            </a:pPr>
            <a:endParaRPr lang="pt-BR" sz="1600" b="1" dirty="0">
              <a:solidFill>
                <a:schemeClr val="dk1"/>
              </a:solidFill>
              <a:latin typeface="Century Gothic"/>
              <a:sym typeface="Century Gothic"/>
            </a:endParaRP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4744" y="5346086"/>
            <a:ext cx="840422" cy="66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6188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pt-BR" sz="3600" b="1">
                <a:solidFill>
                  <a:srgbClr val="660000"/>
                </a:solidFill>
                <a:latin typeface="Century Gothic"/>
                <a:ea typeface="Century Gothic"/>
                <a:cs typeface="Century Gothic"/>
                <a:sym typeface="Century Gothic"/>
              </a:rPr>
              <a:t>Bibliografia Base</a:t>
            </a:r>
            <a:endParaRPr sz="3600">
              <a:solidFill>
                <a:srgbClr val="660000"/>
              </a:solidFill>
              <a:latin typeface="Century Gothic"/>
              <a:ea typeface="Century Gothic"/>
              <a:cs typeface="Century Gothic"/>
              <a:sym typeface="Century Gothic"/>
            </a:endParaRPr>
          </a:p>
        </p:txBody>
      </p:sp>
      <p:sp>
        <p:nvSpPr>
          <p:cNvPr id="252" name="Google Shape;252;p54"/>
          <p:cNvSpPr txBox="1">
            <a:spLocks noGrp="1"/>
          </p:cNvSpPr>
          <p:nvPr>
            <p:ph type="subTitle" idx="1"/>
          </p:nvPr>
        </p:nvSpPr>
        <p:spPr>
          <a:xfrm>
            <a:off x="311699" y="919800"/>
            <a:ext cx="8676900" cy="49740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Clr>
                <a:schemeClr val="dk1"/>
              </a:buClr>
              <a:buSzPts val="1100"/>
              <a:buFont typeface="Arial"/>
              <a:buNone/>
            </a:pPr>
            <a:r>
              <a:rPr lang="pt-BR" sz="1800" b="1" dirty="0">
                <a:solidFill>
                  <a:schemeClr val="dk1"/>
                </a:solidFill>
                <a:latin typeface="Century Gothic"/>
                <a:ea typeface="Century Gothic"/>
                <a:cs typeface="Century Gothic"/>
                <a:sym typeface="Century Gothic"/>
              </a:rPr>
              <a:t>https://developer.mozilla.org/pt-BR/docs/Web/HTTP</a:t>
            </a:r>
          </a:p>
          <a:p>
            <a:pPr marL="0" lvl="0" indent="0" algn="just" rtl="0">
              <a:lnSpc>
                <a:spcPct val="150000"/>
              </a:lnSpc>
              <a:spcBef>
                <a:spcPts val="0"/>
              </a:spcBef>
              <a:spcAft>
                <a:spcPts val="0"/>
              </a:spcAft>
              <a:buClr>
                <a:schemeClr val="dk1"/>
              </a:buClr>
              <a:buSzPts val="1100"/>
              <a:buFont typeface="Arial"/>
              <a:buNone/>
            </a:pPr>
            <a:r>
              <a:rPr lang="pt-BR" sz="1800" b="1" dirty="0">
                <a:solidFill>
                  <a:schemeClr val="dk1"/>
                </a:solidFill>
                <a:latin typeface="Century Gothic"/>
                <a:sym typeface="Century Gothic"/>
              </a:rPr>
              <a:t>Comer, Douglas E., Interligação de Redes Com </a:t>
            </a:r>
            <a:r>
              <a:rPr lang="pt-BR" sz="1800" b="1" dirty="0" err="1">
                <a:solidFill>
                  <a:schemeClr val="dk1"/>
                </a:solidFill>
                <a:latin typeface="Century Gothic"/>
                <a:sym typeface="Century Gothic"/>
              </a:rPr>
              <a:t>Tcp/ip</a:t>
            </a:r>
            <a:endParaRPr lang="pt-BR" sz="1800" b="1" dirty="0">
              <a:solidFill>
                <a:schemeClr val="dk1"/>
              </a:solidFill>
              <a:latin typeface="Century Gothic"/>
              <a:sym typeface="Century Gothic"/>
            </a:endParaRPr>
          </a:p>
          <a:p>
            <a:pPr marL="0" lvl="0" indent="0" algn="just" rtl="0">
              <a:lnSpc>
                <a:spcPct val="150000"/>
              </a:lnSpc>
              <a:spcBef>
                <a:spcPts val="0"/>
              </a:spcBef>
              <a:spcAft>
                <a:spcPts val="0"/>
              </a:spcAft>
              <a:buClr>
                <a:schemeClr val="dk1"/>
              </a:buClr>
              <a:buSzPts val="1100"/>
              <a:buFont typeface="Arial"/>
              <a:buNone/>
            </a:pPr>
            <a:r>
              <a:rPr lang="pt-BR" sz="1800" b="1" dirty="0">
                <a:solidFill>
                  <a:schemeClr val="dk1"/>
                </a:solidFill>
                <a:latin typeface="Century Gothic"/>
                <a:sym typeface="Century Gothic"/>
              </a:rPr>
              <a:t>James F. </a:t>
            </a:r>
            <a:r>
              <a:rPr lang="pt-BR" sz="1800" b="1" dirty="0" err="1">
                <a:solidFill>
                  <a:schemeClr val="dk1"/>
                </a:solidFill>
                <a:latin typeface="Century Gothic"/>
                <a:sym typeface="Century Gothic"/>
              </a:rPr>
              <a:t>Kurose</a:t>
            </a:r>
            <a:r>
              <a:rPr lang="pt-BR" sz="1800" b="1" dirty="0">
                <a:solidFill>
                  <a:schemeClr val="dk1"/>
                </a:solidFill>
                <a:latin typeface="Century Gothic"/>
                <a:sym typeface="Century Gothic"/>
              </a:rPr>
              <a:t>, Redes de Computadores e a Internet</a:t>
            </a:r>
          </a:p>
          <a:p>
            <a:pPr marL="0" lvl="0" indent="0" algn="just" rtl="0">
              <a:lnSpc>
                <a:spcPct val="150000"/>
              </a:lnSpc>
              <a:spcBef>
                <a:spcPts val="0"/>
              </a:spcBef>
              <a:spcAft>
                <a:spcPts val="0"/>
              </a:spcAft>
              <a:buClr>
                <a:schemeClr val="dk1"/>
              </a:buClr>
              <a:buSzPts val="1100"/>
              <a:buFont typeface="Arial"/>
              <a:buNone/>
            </a:pPr>
            <a:endParaRPr sz="1500" b="1" dirty="0">
              <a:solidFill>
                <a:schemeClr val="dk1"/>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8"/>
        <p:cNvGrpSpPr/>
        <p:nvPr/>
      </p:nvGrpSpPr>
      <p:grpSpPr>
        <a:xfrm>
          <a:off x="0" y="0"/>
          <a:ext cx="0" cy="0"/>
          <a:chOff x="0" y="0"/>
          <a:chExt cx="0" cy="0"/>
        </a:xfrm>
      </p:grpSpPr>
      <p:sp>
        <p:nvSpPr>
          <p:cNvPr id="259" name="Google Shape;259;p17"/>
          <p:cNvSpPr txBox="1">
            <a:spLocks noGrp="1"/>
          </p:cNvSpPr>
          <p:nvPr>
            <p:ph type="ctrTitle"/>
          </p:nvPr>
        </p:nvSpPr>
        <p:spPr>
          <a:xfrm>
            <a:off x="311700" y="0"/>
            <a:ext cx="5184900" cy="1395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pt-BR" sz="3600" b="1">
                <a:solidFill>
                  <a:srgbClr val="660000"/>
                </a:solidFill>
                <a:latin typeface="Century Gothic"/>
                <a:ea typeface="Century Gothic"/>
                <a:cs typeface="Century Gothic"/>
                <a:sym typeface="Century Gothic"/>
              </a:rPr>
              <a:t>Perguntas?</a:t>
            </a:r>
            <a:endParaRPr sz="3600" b="1">
              <a:solidFill>
                <a:srgbClr val="660000"/>
              </a:solidFill>
              <a:latin typeface="Century Gothic"/>
              <a:ea typeface="Century Gothic"/>
              <a:cs typeface="Century Gothic"/>
              <a:sym typeface="Century Gothic"/>
            </a:endParaRPr>
          </a:p>
        </p:txBody>
      </p:sp>
      <p:sp>
        <p:nvSpPr>
          <p:cNvPr id="260" name="Google Shape;260;p17"/>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1" name="Google Shape;261;p17"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5"/>
        <p:cNvGrpSpPr/>
        <p:nvPr/>
      </p:nvGrpSpPr>
      <p:grpSpPr>
        <a:xfrm>
          <a:off x="0" y="0"/>
          <a:ext cx="0" cy="0"/>
          <a:chOff x="0" y="0"/>
          <a:chExt cx="0" cy="0"/>
        </a:xfrm>
      </p:grpSpPr>
      <p:sp>
        <p:nvSpPr>
          <p:cNvPr id="266" name="Google Shape;266;p16"/>
          <p:cNvSpPr txBox="1">
            <a:spLocks noGrp="1"/>
          </p:cNvSpPr>
          <p:nvPr>
            <p:ph type="ctrTitle"/>
          </p:nvPr>
        </p:nvSpPr>
        <p:spPr>
          <a:xfrm>
            <a:off x="0" y="1588500"/>
            <a:ext cx="9144000" cy="3681000"/>
          </a:xfrm>
          <a:prstGeom prst="rect">
            <a:avLst/>
          </a:prstGeom>
          <a:solidFill>
            <a:srgbClr val="66000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pt-BR" sz="4400" b="1">
                <a:solidFill>
                  <a:srgbClr val="FFFFFF"/>
                </a:solidFill>
                <a:latin typeface="Century Gothic"/>
                <a:ea typeface="Century Gothic"/>
                <a:cs typeface="Century Gothic"/>
                <a:sym typeface="Century Gothic"/>
              </a:rPr>
              <a:t>Conclusão</a:t>
            </a:r>
            <a:endParaRPr sz="4400">
              <a:solidFill>
                <a:srgbClr val="FFFFFF"/>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&lt;</a:t>
            </a:r>
            <a:r>
              <a:rPr lang="pt-BR" sz="3600" b="1" dirty="0" err="1">
                <a:solidFill>
                  <a:srgbClr val="660000"/>
                </a:solidFill>
                <a:latin typeface="Century Gothic"/>
                <a:ea typeface="Century Gothic"/>
                <a:cs typeface="Century Gothic"/>
                <a:sym typeface="Century Gothic"/>
              </a:rPr>
              <a:t>section</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1473204"/>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Representa uma seção genérica contida em um documento HTML, geralmente com um título, quando não existir um elemento semântico mais específico para representá-lo.</a:t>
            </a:r>
            <a:endParaRPr sz="1500" b="1" dirty="0">
              <a:solidFill>
                <a:schemeClr val="dk1"/>
              </a:solidFill>
              <a:latin typeface="Century Gothic"/>
              <a:ea typeface="Century Gothic"/>
              <a:cs typeface="Century Gothic"/>
              <a:sym typeface="Century Gothic"/>
            </a:endParaRPr>
          </a:p>
        </p:txBody>
      </p:sp>
      <p:pic>
        <p:nvPicPr>
          <p:cNvPr id="3" name="Imagem 2">
            <a:extLst>
              <a:ext uri="{FF2B5EF4-FFF2-40B4-BE49-F238E27FC236}">
                <a16:creationId xmlns:a16="http://schemas.microsoft.com/office/drawing/2014/main" id="{6339C8BD-D1EE-2EFC-334F-C00F26873770}"/>
              </a:ext>
            </a:extLst>
          </p:cNvPr>
          <p:cNvPicPr>
            <a:picLocks noChangeAspect="1"/>
          </p:cNvPicPr>
          <p:nvPr/>
        </p:nvPicPr>
        <p:blipFill>
          <a:blip r:embed="rId4"/>
          <a:stretch>
            <a:fillRect/>
          </a:stretch>
        </p:blipFill>
        <p:spPr>
          <a:xfrm>
            <a:off x="1156811" y="2653321"/>
            <a:ext cx="6830378" cy="3134162"/>
          </a:xfrm>
          <a:prstGeom prst="rect">
            <a:avLst/>
          </a:prstGeom>
        </p:spPr>
      </p:pic>
    </p:spTree>
    <p:extLst>
      <p:ext uri="{BB962C8B-B14F-4D97-AF65-F5344CB8AC3E}">
        <p14:creationId xmlns:p14="http://schemas.microsoft.com/office/powerpoint/2010/main" val="327667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&lt;</a:t>
            </a:r>
            <a:r>
              <a:rPr lang="pt-BR" sz="3600" b="1" dirty="0" err="1">
                <a:solidFill>
                  <a:srgbClr val="660000"/>
                </a:solidFill>
                <a:latin typeface="Century Gothic"/>
                <a:ea typeface="Century Gothic"/>
                <a:cs typeface="Century Gothic"/>
                <a:sym typeface="Century Gothic"/>
              </a:rPr>
              <a:t>footer</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519894"/>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 Representa um rodapé para o seu site ou seção. </a:t>
            </a:r>
            <a:endParaRPr sz="1500" b="1" dirty="0">
              <a:solidFill>
                <a:schemeClr val="dk1"/>
              </a:solidFill>
              <a:latin typeface="Century Gothic"/>
              <a:ea typeface="Century Gothic"/>
              <a:cs typeface="Century Gothic"/>
              <a:sym typeface="Century Gothic"/>
            </a:endParaRPr>
          </a:p>
        </p:txBody>
      </p:sp>
      <p:pic>
        <p:nvPicPr>
          <p:cNvPr id="5" name="Imagem 4">
            <a:extLst>
              <a:ext uri="{FF2B5EF4-FFF2-40B4-BE49-F238E27FC236}">
                <a16:creationId xmlns:a16="http://schemas.microsoft.com/office/drawing/2014/main" id="{33AFD890-3415-425B-D9BB-412A5EF44491}"/>
              </a:ext>
            </a:extLst>
          </p:cNvPr>
          <p:cNvPicPr>
            <a:picLocks noChangeAspect="1"/>
          </p:cNvPicPr>
          <p:nvPr/>
        </p:nvPicPr>
        <p:blipFill>
          <a:blip r:embed="rId4"/>
          <a:stretch>
            <a:fillRect/>
          </a:stretch>
        </p:blipFill>
        <p:spPr>
          <a:xfrm>
            <a:off x="555400" y="1473741"/>
            <a:ext cx="5401429" cy="2286319"/>
          </a:xfrm>
          <a:prstGeom prst="rect">
            <a:avLst/>
          </a:prstGeom>
        </p:spPr>
      </p:pic>
      <p:pic>
        <p:nvPicPr>
          <p:cNvPr id="7" name="Imagem 6">
            <a:extLst>
              <a:ext uri="{FF2B5EF4-FFF2-40B4-BE49-F238E27FC236}">
                <a16:creationId xmlns:a16="http://schemas.microsoft.com/office/drawing/2014/main" id="{0C7D663B-DB65-C6C3-8BC6-A311A333A521}"/>
              </a:ext>
            </a:extLst>
          </p:cNvPr>
          <p:cNvPicPr>
            <a:picLocks noChangeAspect="1"/>
          </p:cNvPicPr>
          <p:nvPr/>
        </p:nvPicPr>
        <p:blipFill>
          <a:blip r:embed="rId5"/>
          <a:stretch>
            <a:fillRect/>
          </a:stretch>
        </p:blipFill>
        <p:spPr>
          <a:xfrm>
            <a:off x="4013488" y="3854139"/>
            <a:ext cx="4975111" cy="2167073"/>
          </a:xfrm>
          <a:prstGeom prst="rect">
            <a:avLst/>
          </a:prstGeom>
        </p:spPr>
      </p:pic>
    </p:spTree>
    <p:extLst>
      <p:ext uri="{BB962C8B-B14F-4D97-AF65-F5344CB8AC3E}">
        <p14:creationId xmlns:p14="http://schemas.microsoft.com/office/powerpoint/2010/main" val="175805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&lt;</a:t>
            </a:r>
            <a:r>
              <a:rPr lang="pt-BR" sz="3600" b="1" dirty="0" err="1">
                <a:solidFill>
                  <a:srgbClr val="660000"/>
                </a:solidFill>
                <a:latin typeface="Century Gothic"/>
                <a:ea typeface="Century Gothic"/>
                <a:cs typeface="Century Gothic"/>
                <a:sym typeface="Century Gothic"/>
              </a:rPr>
              <a:t>footer</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pic>
        <p:nvPicPr>
          <p:cNvPr id="8" name="Imagem 7">
            <a:extLst>
              <a:ext uri="{FF2B5EF4-FFF2-40B4-BE49-F238E27FC236}">
                <a16:creationId xmlns:a16="http://schemas.microsoft.com/office/drawing/2014/main" id="{4689D967-102D-4B91-498B-586449A84AF8}"/>
              </a:ext>
            </a:extLst>
          </p:cNvPr>
          <p:cNvPicPr>
            <a:picLocks noChangeAspect="1"/>
          </p:cNvPicPr>
          <p:nvPr/>
        </p:nvPicPr>
        <p:blipFill>
          <a:blip r:embed="rId4"/>
          <a:stretch>
            <a:fillRect/>
          </a:stretch>
        </p:blipFill>
        <p:spPr>
          <a:xfrm>
            <a:off x="785284" y="1428471"/>
            <a:ext cx="7573432" cy="4001058"/>
          </a:xfrm>
          <a:prstGeom prst="rect">
            <a:avLst/>
          </a:prstGeom>
        </p:spPr>
      </p:pic>
    </p:spTree>
    <p:extLst>
      <p:ext uri="{BB962C8B-B14F-4D97-AF65-F5344CB8AC3E}">
        <p14:creationId xmlns:p14="http://schemas.microsoft.com/office/powerpoint/2010/main" val="204064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&lt;</a:t>
            </a:r>
            <a:r>
              <a:rPr lang="pt-BR" sz="3600" b="1" dirty="0" err="1">
                <a:solidFill>
                  <a:srgbClr val="660000"/>
                </a:solidFill>
                <a:latin typeface="Century Gothic"/>
                <a:ea typeface="Century Gothic"/>
                <a:cs typeface="Century Gothic"/>
                <a:sym typeface="Century Gothic"/>
              </a:rPr>
              <a:t>table</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519894"/>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 Representa dados em duas dimensões ou mais.</a:t>
            </a:r>
            <a:endParaRPr sz="1500" b="1" dirty="0">
              <a:solidFill>
                <a:schemeClr val="dk1"/>
              </a:solidFill>
              <a:latin typeface="Century Gothic"/>
              <a:ea typeface="Century Gothic"/>
              <a:cs typeface="Century Gothic"/>
              <a:sym typeface="Century Gothic"/>
            </a:endParaRPr>
          </a:p>
        </p:txBody>
      </p:sp>
      <p:pic>
        <p:nvPicPr>
          <p:cNvPr id="3" name="Imagem 2">
            <a:extLst>
              <a:ext uri="{FF2B5EF4-FFF2-40B4-BE49-F238E27FC236}">
                <a16:creationId xmlns:a16="http://schemas.microsoft.com/office/drawing/2014/main" id="{EB0F2580-B15B-FAFD-8941-14D15A41992F}"/>
              </a:ext>
            </a:extLst>
          </p:cNvPr>
          <p:cNvPicPr>
            <a:picLocks noChangeAspect="1"/>
          </p:cNvPicPr>
          <p:nvPr/>
        </p:nvPicPr>
        <p:blipFill>
          <a:blip r:embed="rId4"/>
          <a:stretch>
            <a:fillRect/>
          </a:stretch>
        </p:blipFill>
        <p:spPr>
          <a:xfrm>
            <a:off x="289915" y="2242972"/>
            <a:ext cx="8564170" cy="2372056"/>
          </a:xfrm>
          <a:prstGeom prst="rect">
            <a:avLst/>
          </a:prstGeom>
        </p:spPr>
      </p:pic>
    </p:spTree>
    <p:extLst>
      <p:ext uri="{BB962C8B-B14F-4D97-AF65-F5344CB8AC3E}">
        <p14:creationId xmlns:p14="http://schemas.microsoft.com/office/powerpoint/2010/main" val="166985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&lt;</a:t>
            </a:r>
            <a:r>
              <a:rPr lang="pt-BR" sz="3600" b="1" dirty="0" err="1">
                <a:solidFill>
                  <a:srgbClr val="660000"/>
                </a:solidFill>
                <a:latin typeface="Century Gothic"/>
                <a:ea typeface="Century Gothic"/>
                <a:cs typeface="Century Gothic"/>
                <a:sym typeface="Century Gothic"/>
              </a:rPr>
              <a:t>table</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pic>
        <p:nvPicPr>
          <p:cNvPr id="7" name="Imagem 6">
            <a:extLst>
              <a:ext uri="{FF2B5EF4-FFF2-40B4-BE49-F238E27FC236}">
                <a16:creationId xmlns:a16="http://schemas.microsoft.com/office/drawing/2014/main" id="{3674BAD7-9BB2-113F-3ED2-522B037AE89C}"/>
              </a:ext>
            </a:extLst>
          </p:cNvPr>
          <p:cNvPicPr>
            <a:picLocks noChangeAspect="1"/>
          </p:cNvPicPr>
          <p:nvPr/>
        </p:nvPicPr>
        <p:blipFill>
          <a:blip r:embed="rId4"/>
          <a:stretch>
            <a:fillRect/>
          </a:stretch>
        </p:blipFill>
        <p:spPr>
          <a:xfrm>
            <a:off x="311700" y="1028365"/>
            <a:ext cx="4753638" cy="4801270"/>
          </a:xfrm>
          <a:prstGeom prst="rect">
            <a:avLst/>
          </a:prstGeom>
        </p:spPr>
      </p:pic>
      <p:pic>
        <p:nvPicPr>
          <p:cNvPr id="9" name="Imagem 8">
            <a:extLst>
              <a:ext uri="{FF2B5EF4-FFF2-40B4-BE49-F238E27FC236}">
                <a16:creationId xmlns:a16="http://schemas.microsoft.com/office/drawing/2014/main" id="{1760E3A7-C25F-3806-1ED1-B81FF4ADEAF3}"/>
              </a:ext>
            </a:extLst>
          </p:cNvPr>
          <p:cNvPicPr>
            <a:picLocks noChangeAspect="1"/>
          </p:cNvPicPr>
          <p:nvPr/>
        </p:nvPicPr>
        <p:blipFill>
          <a:blip r:embed="rId5"/>
          <a:stretch>
            <a:fillRect/>
          </a:stretch>
        </p:blipFill>
        <p:spPr>
          <a:xfrm>
            <a:off x="5161994" y="1028365"/>
            <a:ext cx="3982006" cy="2057687"/>
          </a:xfrm>
          <a:prstGeom prst="rect">
            <a:avLst/>
          </a:prstGeom>
        </p:spPr>
      </p:pic>
    </p:spTree>
    <p:extLst>
      <p:ext uri="{BB962C8B-B14F-4D97-AF65-F5344CB8AC3E}">
        <p14:creationId xmlns:p14="http://schemas.microsoft.com/office/powerpoint/2010/main" val="4106619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&lt;</a:t>
            </a:r>
            <a:r>
              <a:rPr lang="pt-BR" sz="3600" b="1" dirty="0" err="1">
                <a:solidFill>
                  <a:srgbClr val="660000"/>
                </a:solidFill>
                <a:latin typeface="Century Gothic"/>
                <a:ea typeface="Century Gothic"/>
                <a:cs typeface="Century Gothic"/>
                <a:sym typeface="Century Gothic"/>
              </a:rPr>
              <a:t>form</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1169214"/>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 Representa uma seção de um documento que contém controles interativos que permitem ao usuário submeter informação a um determinado servidor web. dados em duas dimensões ou mais.</a:t>
            </a:r>
            <a:endParaRPr sz="1500" b="1" dirty="0">
              <a:solidFill>
                <a:schemeClr val="dk1"/>
              </a:solidFill>
              <a:latin typeface="Century Gothic"/>
              <a:ea typeface="Century Gothic"/>
              <a:cs typeface="Century Gothic"/>
              <a:sym typeface="Century Gothic"/>
            </a:endParaRPr>
          </a:p>
        </p:txBody>
      </p:sp>
      <p:pic>
        <p:nvPicPr>
          <p:cNvPr id="5" name="Imagem 4">
            <a:extLst>
              <a:ext uri="{FF2B5EF4-FFF2-40B4-BE49-F238E27FC236}">
                <a16:creationId xmlns:a16="http://schemas.microsoft.com/office/drawing/2014/main" id="{3853D9A9-7F6E-3F0A-59CE-9054C37622EA}"/>
              </a:ext>
            </a:extLst>
          </p:cNvPr>
          <p:cNvPicPr>
            <a:picLocks noChangeAspect="1"/>
          </p:cNvPicPr>
          <p:nvPr/>
        </p:nvPicPr>
        <p:blipFill>
          <a:blip r:embed="rId4"/>
          <a:stretch>
            <a:fillRect/>
          </a:stretch>
        </p:blipFill>
        <p:spPr>
          <a:xfrm>
            <a:off x="311699" y="2111889"/>
            <a:ext cx="6249272" cy="3781953"/>
          </a:xfrm>
          <a:prstGeom prst="rect">
            <a:avLst/>
          </a:prstGeom>
        </p:spPr>
      </p:pic>
    </p:spTree>
    <p:extLst>
      <p:ext uri="{BB962C8B-B14F-4D97-AF65-F5344CB8AC3E}">
        <p14:creationId xmlns:p14="http://schemas.microsoft.com/office/powerpoint/2010/main" val="1002041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&lt;</a:t>
            </a:r>
            <a:r>
              <a:rPr lang="pt-BR" sz="3600" b="1" dirty="0" err="1">
                <a:solidFill>
                  <a:srgbClr val="660000"/>
                </a:solidFill>
                <a:latin typeface="Century Gothic"/>
                <a:ea typeface="Century Gothic"/>
                <a:cs typeface="Century Gothic"/>
                <a:sym typeface="Century Gothic"/>
              </a:rPr>
              <a:t>fieldset</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1169214"/>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 É usado para agrupar elementos, assim como </a:t>
            </a:r>
            <a:r>
              <a:rPr lang="pt-BR" sz="1800" b="1" dirty="0" err="1">
                <a:solidFill>
                  <a:schemeClr val="dk1"/>
                </a:solidFill>
                <a:latin typeface="Century Gothic"/>
                <a:ea typeface="Century Gothic"/>
                <a:cs typeface="Century Gothic"/>
                <a:sym typeface="Century Gothic"/>
              </a:rPr>
              <a:t>labels</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label</a:t>
            </a:r>
            <a:r>
              <a:rPr lang="pt-BR" sz="1800" b="1" dirty="0">
                <a:solidFill>
                  <a:schemeClr val="dk1"/>
                </a:solidFill>
                <a:latin typeface="Century Gothic"/>
                <a:ea typeface="Century Gothic"/>
                <a:cs typeface="Century Gothic"/>
                <a:sym typeface="Century Gothic"/>
              </a:rPr>
              <a:t>&gt;), dentro de um formulário web.</a:t>
            </a:r>
            <a:endParaRPr sz="1500" b="1" dirty="0">
              <a:solidFill>
                <a:schemeClr val="dk1"/>
              </a:solidFill>
              <a:latin typeface="Century Gothic"/>
              <a:ea typeface="Century Gothic"/>
              <a:cs typeface="Century Gothic"/>
              <a:sym typeface="Century Gothic"/>
            </a:endParaRPr>
          </a:p>
        </p:txBody>
      </p:sp>
      <p:pic>
        <p:nvPicPr>
          <p:cNvPr id="5" name="Imagem 4">
            <a:extLst>
              <a:ext uri="{FF2B5EF4-FFF2-40B4-BE49-F238E27FC236}">
                <a16:creationId xmlns:a16="http://schemas.microsoft.com/office/drawing/2014/main" id="{3853D9A9-7F6E-3F0A-59CE-9054C37622EA}"/>
              </a:ext>
            </a:extLst>
          </p:cNvPr>
          <p:cNvPicPr>
            <a:picLocks noChangeAspect="1"/>
          </p:cNvPicPr>
          <p:nvPr/>
        </p:nvPicPr>
        <p:blipFill>
          <a:blip r:embed="rId4"/>
          <a:stretch>
            <a:fillRect/>
          </a:stretch>
        </p:blipFill>
        <p:spPr>
          <a:xfrm>
            <a:off x="311699" y="2111889"/>
            <a:ext cx="6249272" cy="3781953"/>
          </a:xfrm>
          <a:prstGeom prst="rect">
            <a:avLst/>
          </a:prstGeom>
        </p:spPr>
      </p:pic>
    </p:spTree>
    <p:extLst>
      <p:ext uri="{BB962C8B-B14F-4D97-AF65-F5344CB8AC3E}">
        <p14:creationId xmlns:p14="http://schemas.microsoft.com/office/powerpoint/2010/main" val="2661671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1169214"/>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Como colocar o google </a:t>
            </a:r>
            <a:r>
              <a:rPr lang="pt-BR" sz="3600" b="1" dirty="0" err="1">
                <a:solidFill>
                  <a:srgbClr val="660000"/>
                </a:solidFill>
                <a:latin typeface="Century Gothic"/>
                <a:ea typeface="Century Gothic"/>
                <a:cs typeface="Century Gothic"/>
                <a:sym typeface="Century Gothic"/>
              </a:rPr>
              <a:t>maps</a:t>
            </a:r>
            <a:r>
              <a:rPr lang="pt-BR" sz="3600" b="1" dirty="0">
                <a:solidFill>
                  <a:srgbClr val="660000"/>
                </a:solidFill>
                <a:latin typeface="Century Gothic"/>
                <a:ea typeface="Century Gothic"/>
                <a:cs typeface="Century Gothic"/>
                <a:sym typeface="Century Gothic"/>
              </a:rPr>
              <a:t> dentro do seu site ?</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pic>
        <p:nvPicPr>
          <p:cNvPr id="7" name="Imagem 6">
            <a:extLst>
              <a:ext uri="{FF2B5EF4-FFF2-40B4-BE49-F238E27FC236}">
                <a16:creationId xmlns:a16="http://schemas.microsoft.com/office/drawing/2014/main" id="{8CFC7596-332C-505E-99DE-C414A25CB201}"/>
              </a:ext>
            </a:extLst>
          </p:cNvPr>
          <p:cNvPicPr>
            <a:picLocks noChangeAspect="1"/>
          </p:cNvPicPr>
          <p:nvPr/>
        </p:nvPicPr>
        <p:blipFill>
          <a:blip r:embed="rId4"/>
          <a:stretch>
            <a:fillRect/>
          </a:stretch>
        </p:blipFill>
        <p:spPr>
          <a:xfrm>
            <a:off x="311700" y="1169214"/>
            <a:ext cx="5483832" cy="2455079"/>
          </a:xfrm>
          <a:prstGeom prst="rect">
            <a:avLst/>
          </a:prstGeom>
        </p:spPr>
      </p:pic>
      <p:pic>
        <p:nvPicPr>
          <p:cNvPr id="9" name="Imagem 8">
            <a:extLst>
              <a:ext uri="{FF2B5EF4-FFF2-40B4-BE49-F238E27FC236}">
                <a16:creationId xmlns:a16="http://schemas.microsoft.com/office/drawing/2014/main" id="{66B647DE-C016-3DF2-2EE8-4C51BE9564B7}"/>
              </a:ext>
            </a:extLst>
          </p:cNvPr>
          <p:cNvPicPr>
            <a:picLocks noChangeAspect="1"/>
          </p:cNvPicPr>
          <p:nvPr/>
        </p:nvPicPr>
        <p:blipFill>
          <a:blip r:embed="rId5"/>
          <a:stretch>
            <a:fillRect/>
          </a:stretch>
        </p:blipFill>
        <p:spPr>
          <a:xfrm>
            <a:off x="311700" y="4293288"/>
            <a:ext cx="8135485" cy="781159"/>
          </a:xfrm>
          <a:prstGeom prst="rect">
            <a:avLst/>
          </a:prstGeom>
        </p:spPr>
      </p:pic>
    </p:spTree>
    <p:extLst>
      <p:ext uri="{BB962C8B-B14F-4D97-AF65-F5344CB8AC3E}">
        <p14:creationId xmlns:p14="http://schemas.microsoft.com/office/powerpoint/2010/main" val="90143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pt-BR" sz="3600" b="1" dirty="0">
                <a:solidFill>
                  <a:srgbClr val="660000"/>
                </a:solidFill>
                <a:latin typeface="Century Gothic"/>
                <a:ea typeface="Century Gothic"/>
                <a:cs typeface="Century Gothic"/>
                <a:sym typeface="Century Gothic"/>
              </a:rPr>
              <a:t>HTML</a:t>
            </a:r>
            <a:endParaRP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49740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Clr>
                <a:schemeClr val="dk1"/>
              </a:buClr>
              <a:buSzPts val="1100"/>
              <a:buFont typeface="Arial"/>
              <a:buNone/>
            </a:pPr>
            <a:r>
              <a:rPr lang="pt-BR" sz="1800" b="1" dirty="0">
                <a:solidFill>
                  <a:schemeClr val="dk1"/>
                </a:solidFill>
                <a:latin typeface="Century Gothic"/>
                <a:ea typeface="Century Gothic"/>
                <a:cs typeface="Century Gothic"/>
                <a:sym typeface="Century Gothic"/>
              </a:rPr>
              <a:t>A única linguagem que um navegador Web consegue interpretar para a exibição de conteúdo é o HTML. </a:t>
            </a:r>
            <a:endParaRPr sz="15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033317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Títulos </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497400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Quando queremos indicar que um texto é um título em nossa página, utilizamos 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de </a:t>
            </a:r>
            <a:r>
              <a:rPr lang="pt-BR" sz="1800" b="1" dirty="0" err="1">
                <a:solidFill>
                  <a:schemeClr val="dk1"/>
                </a:solidFill>
                <a:latin typeface="Century Gothic"/>
                <a:ea typeface="Century Gothic"/>
                <a:cs typeface="Century Gothic"/>
                <a:sym typeface="Century Gothic"/>
              </a:rPr>
              <a:t>heading</a:t>
            </a:r>
            <a:r>
              <a:rPr lang="pt-BR" sz="1800" b="1" dirty="0">
                <a:solidFill>
                  <a:schemeClr val="dk1"/>
                </a:solidFill>
                <a:latin typeface="Century Gothic"/>
                <a:ea typeface="Century Gothic"/>
                <a:cs typeface="Century Gothic"/>
                <a:sym typeface="Century Gothic"/>
              </a:rPr>
              <a:t> em sua marcação:</a:t>
            </a: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&lt;h1&gt;Unipar&lt;/h1&gt; </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&lt;h2&gt;Bem-vindo à Unipar, sua Universidade.&lt;/h2&gt; </a:t>
            </a: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de </a:t>
            </a:r>
            <a:r>
              <a:rPr lang="pt-BR" sz="1800" b="1" dirty="0" err="1">
                <a:solidFill>
                  <a:schemeClr val="dk1"/>
                </a:solidFill>
                <a:latin typeface="Century Gothic"/>
                <a:ea typeface="Century Gothic"/>
                <a:cs typeface="Century Gothic"/>
                <a:sym typeface="Century Gothic"/>
              </a:rPr>
              <a:t>heading</a:t>
            </a:r>
            <a:r>
              <a:rPr lang="pt-BR" sz="1800" b="1" dirty="0">
                <a:solidFill>
                  <a:schemeClr val="dk1"/>
                </a:solidFill>
                <a:latin typeface="Century Gothic"/>
                <a:ea typeface="Century Gothic"/>
                <a:cs typeface="Century Gothic"/>
                <a:sym typeface="Century Gothic"/>
              </a:rPr>
              <a:t> são para exibir conteúdo de texto e contem 6 níveis, ou seja de &lt;h1&gt; à &lt;h6&gt; , seguindo uma ordem de importância, sendo &lt;h1&gt; o título principal, o mais importante, e &lt;h6&gt; o título de menor importância. </a:t>
            </a: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a:p>
            <a:pPr marL="0" lvl="0" indent="0" algn="just" rtl="0">
              <a:lnSpc>
                <a:spcPct val="150000"/>
              </a:lnSpc>
              <a:spcBef>
                <a:spcPts val="0"/>
              </a:spcBef>
              <a:spcAft>
                <a:spcPts val="0"/>
              </a:spcAft>
              <a:buClr>
                <a:schemeClr val="dk1"/>
              </a:buClr>
              <a:buSzPts val="1100"/>
              <a:buFont typeface="Arial"/>
              <a:buNone/>
            </a:pPr>
            <a:endParaRPr sz="15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13031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Parágrafos </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48256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Quando exibimos qualquer texto em nossa pagina, é recomendado que ele seja sempre conteúdo de alguma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filha da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&lt;body&gt; . A marcação mais indicada para textos comuns é 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de paragrafo: </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p</a:t>
            </a:r>
            <a:r>
              <a:rPr lang="pt-BR" sz="1800" b="1" dirty="0">
                <a:solidFill>
                  <a:schemeClr val="dk1"/>
                </a:solidFill>
                <a:latin typeface="Century Gothic"/>
                <a:ea typeface="Century Gothic"/>
                <a:cs typeface="Century Gothic"/>
                <a:sym typeface="Century Gothic"/>
              </a:rPr>
              <a:t>&gt; </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Um espaço para o seu talento. Cursos de Graduação, Especialização, Mestrado e Doutorado.</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p</a:t>
            </a:r>
            <a:r>
              <a:rPr lang="pt-BR" sz="1800" b="1" dirty="0">
                <a:solidFill>
                  <a:schemeClr val="dk1"/>
                </a:solidFill>
                <a:latin typeface="Century Gothic"/>
                <a:ea typeface="Century Gothic"/>
                <a:cs typeface="Century Gothic"/>
                <a:sym typeface="Century Gothic"/>
              </a:rPr>
              <a:t>&gt; </a:t>
            </a: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Se você tiver vários parágrafos de texto, use varias dessas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&lt;p&gt; para separa-los.</a:t>
            </a:r>
          </a:p>
          <a:p>
            <a:pPr marL="0" lvl="0" indent="0" algn="just" rtl="0">
              <a:lnSpc>
                <a:spcPct val="150000"/>
              </a:lnSpc>
              <a:spcBef>
                <a:spcPts val="0"/>
              </a:spcBef>
              <a:spcAft>
                <a:spcPts val="0"/>
              </a:spcAft>
              <a:buClr>
                <a:schemeClr val="dk1"/>
              </a:buClr>
              <a:buSzPts val="1100"/>
              <a:buFont typeface="Arial"/>
              <a:buNone/>
            </a:pPr>
            <a:endParaRPr sz="15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922776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Formatação de Textos</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48256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Quando queremos dar uma ênfase diferente a um trecho de texto, podemos utilizar as marcações de ênfase. Podemos deixar um texto "mais forte" com 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strong</a:t>
            </a:r>
            <a:r>
              <a:rPr lang="pt-BR" sz="1800" b="1" dirty="0">
                <a:solidFill>
                  <a:schemeClr val="dk1"/>
                </a:solidFill>
                <a:latin typeface="Century Gothic"/>
                <a:ea typeface="Century Gothic"/>
                <a:cs typeface="Century Gothic"/>
                <a:sym typeface="Century Gothic"/>
              </a:rPr>
              <a:t>&gt; ou deixar o texto com uma "ênfase acentuada" com 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&lt;em&gt; . Do mesmo jeito que 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strong</a:t>
            </a:r>
            <a:r>
              <a:rPr lang="pt-BR" sz="1800" b="1" dirty="0">
                <a:solidFill>
                  <a:schemeClr val="dk1"/>
                </a:solidFill>
                <a:latin typeface="Century Gothic"/>
                <a:ea typeface="Century Gothic"/>
                <a:cs typeface="Century Gothic"/>
                <a:sym typeface="Century Gothic"/>
              </a:rPr>
              <a:t>&gt; deixa 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"mais forte", temos também 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small</a:t>
            </a:r>
            <a:r>
              <a:rPr lang="pt-BR" sz="1800" b="1" dirty="0">
                <a:solidFill>
                  <a:schemeClr val="dk1"/>
                </a:solidFill>
                <a:latin typeface="Century Gothic"/>
                <a:ea typeface="Century Gothic"/>
                <a:cs typeface="Century Gothic"/>
                <a:sym typeface="Century Gothic"/>
              </a:rPr>
              <a:t>&gt; , que diminui o "peso" do texto. </a:t>
            </a: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155302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Formatação de Textos</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48256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Por padrão, os navegadores exibem o texto dentro da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strong</a:t>
            </a:r>
            <a:r>
              <a:rPr lang="pt-BR" sz="1800" b="1" dirty="0">
                <a:solidFill>
                  <a:schemeClr val="dk1"/>
                </a:solidFill>
                <a:latin typeface="Century Gothic"/>
                <a:ea typeface="Century Gothic"/>
                <a:cs typeface="Century Gothic"/>
                <a:sym typeface="Century Gothic"/>
              </a:rPr>
              <a:t>&gt; em negrito e o texto dentro da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&lt;em&gt; em itálico. Existem ainda 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&lt;b&gt; e &lt;i&gt; , que atingem o mesmo resultado visualmente, mas 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strong</a:t>
            </a:r>
            <a:r>
              <a:rPr lang="pt-BR" sz="1800" b="1" dirty="0">
                <a:solidFill>
                  <a:schemeClr val="dk1"/>
                </a:solidFill>
                <a:latin typeface="Century Gothic"/>
                <a:ea typeface="Century Gothic"/>
                <a:cs typeface="Century Gothic"/>
                <a:sym typeface="Century Gothic"/>
              </a:rPr>
              <a:t>&gt; e &lt;em&gt; são mais indicadas por definirem nossa intenção de significado ao conteúdo, mais do que uma simples indicação visual. </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&lt;p&gt;Um espaço para o seu talento&lt;</a:t>
            </a:r>
            <a:r>
              <a:rPr lang="pt-BR" sz="1800" b="1" dirty="0" err="1">
                <a:solidFill>
                  <a:schemeClr val="dk1"/>
                </a:solidFill>
                <a:latin typeface="Century Gothic"/>
                <a:ea typeface="Century Gothic"/>
                <a:cs typeface="Century Gothic"/>
                <a:sym typeface="Century Gothic"/>
              </a:rPr>
              <a:t>strong</a:t>
            </a:r>
            <a:r>
              <a:rPr lang="pt-BR" sz="1800" b="1" dirty="0">
                <a:solidFill>
                  <a:schemeClr val="dk1"/>
                </a:solidFill>
                <a:latin typeface="Century Gothic"/>
                <a:ea typeface="Century Gothic"/>
                <a:cs typeface="Century Gothic"/>
                <a:sym typeface="Century Gothic"/>
              </a:rPr>
              <a:t>&gt;Unipar&lt;/</a:t>
            </a:r>
            <a:r>
              <a:rPr lang="pt-BR" sz="1800" b="1" dirty="0" err="1">
                <a:solidFill>
                  <a:schemeClr val="dk1"/>
                </a:solidFill>
                <a:latin typeface="Century Gothic"/>
                <a:ea typeface="Century Gothic"/>
                <a:cs typeface="Century Gothic"/>
                <a:sym typeface="Century Gothic"/>
              </a:rPr>
              <a:t>strong</a:t>
            </a:r>
            <a:r>
              <a:rPr lang="pt-BR" sz="1800" b="1" dirty="0">
                <a:solidFill>
                  <a:schemeClr val="dk1"/>
                </a:solidFill>
                <a:latin typeface="Century Gothic"/>
                <a:ea typeface="Century Gothic"/>
                <a:cs typeface="Century Gothic"/>
                <a:sym typeface="Century Gothic"/>
              </a:rPr>
              <a:t>&gt;.&lt;/p&gt; . </a:t>
            </a:r>
          </a:p>
        </p:txBody>
      </p:sp>
    </p:spTree>
    <p:extLst>
      <p:ext uri="{BB962C8B-B14F-4D97-AF65-F5344CB8AC3E}">
        <p14:creationId xmlns:p14="http://schemas.microsoft.com/office/powerpoint/2010/main" val="254159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Formatação de Textos</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48256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E quando queremos dar ainda mais </a:t>
            </a:r>
            <a:r>
              <a:rPr lang="pt-BR" sz="1800" b="1" dirty="0" err="1">
                <a:solidFill>
                  <a:schemeClr val="dk1"/>
                </a:solidFill>
                <a:latin typeface="Century Gothic"/>
                <a:ea typeface="Century Gothic"/>
                <a:cs typeface="Century Gothic"/>
                <a:sym typeface="Century Gothic"/>
              </a:rPr>
              <a:t>enfase</a:t>
            </a:r>
            <a:r>
              <a:rPr lang="pt-BR" sz="1800" b="1" dirty="0">
                <a:solidFill>
                  <a:schemeClr val="dk1"/>
                </a:solidFill>
                <a:latin typeface="Century Gothic"/>
                <a:ea typeface="Century Gothic"/>
                <a:cs typeface="Century Gothic"/>
                <a:sym typeface="Century Gothic"/>
              </a:rPr>
              <a:t> em alguma parte do texto? Como se estivéssemos utilizando uma caneta marca texto, como fazemos ?</a:t>
            </a:r>
          </a:p>
          <a:p>
            <a:pPr marL="0" indent="0" algn="just">
              <a:lnSpc>
                <a:spcPct val="150000"/>
              </a:lnSpc>
              <a:buClr>
                <a:schemeClr val="dk1"/>
              </a:buClr>
              <a:buSzPts val="1100"/>
            </a:pPr>
            <a:r>
              <a:rPr lang="pt-BR" sz="1800" b="1" dirty="0">
                <a:solidFill>
                  <a:schemeClr val="dk1"/>
                </a:solidFill>
                <a:highlight>
                  <a:srgbClr val="FFFF00"/>
                </a:highlight>
                <a:latin typeface="Century Gothic"/>
                <a:ea typeface="Century Gothic"/>
                <a:cs typeface="Century Gothic"/>
                <a:sym typeface="Century Gothic"/>
              </a:rPr>
              <a:t>MUITO IMPORTANTE</a:t>
            </a:r>
          </a:p>
          <a:p>
            <a:pPr marL="0" indent="0" algn="just">
              <a:lnSpc>
                <a:spcPct val="150000"/>
              </a:lnSpc>
              <a:buClr>
                <a:schemeClr val="dk1"/>
              </a:buClr>
              <a:buSzPts val="1100"/>
            </a:pPr>
            <a:endParaRPr lang="pt-BR" sz="1800" b="1" dirty="0">
              <a:solidFill>
                <a:schemeClr val="dk1"/>
              </a:solidFill>
              <a:highlight>
                <a:srgbClr val="FFFF00"/>
              </a:highlight>
              <a:latin typeface="Century Gothic"/>
              <a:ea typeface="Century Gothic"/>
              <a:cs typeface="Century Gothic"/>
              <a:sym typeface="Century Gothic"/>
            </a:endParaRP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Para fazer essas marcas em HTML5, usamos 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mark</a:t>
            </a:r>
            <a:r>
              <a:rPr lang="pt-BR" sz="1800" b="1" dirty="0">
                <a:solidFill>
                  <a:schemeClr val="dk1"/>
                </a:solidFill>
                <a:latin typeface="Century Gothic"/>
                <a:ea typeface="Century Gothic"/>
                <a:cs typeface="Century Gothic"/>
                <a:sym typeface="Century Gothic"/>
              </a:rPr>
              <a:t>&gt;…&lt;/</a:t>
            </a:r>
            <a:r>
              <a:rPr lang="pt-BR" sz="1800" b="1" dirty="0" err="1">
                <a:solidFill>
                  <a:schemeClr val="dk1"/>
                </a:solidFill>
                <a:latin typeface="Century Gothic"/>
                <a:ea typeface="Century Gothic"/>
                <a:cs typeface="Century Gothic"/>
                <a:sym typeface="Century Gothic"/>
              </a:rPr>
              <a:t>mark</a:t>
            </a:r>
            <a:r>
              <a:rPr lang="pt-BR" sz="1800" b="1" dirty="0">
                <a:solidFill>
                  <a:schemeClr val="dk1"/>
                </a:solidFill>
                <a:latin typeface="Century Gothic"/>
                <a:ea typeface="Century Gothic"/>
                <a:cs typeface="Century Gothic"/>
                <a:sym typeface="Century Gothic"/>
              </a:rPr>
              <a:t>&gt; para</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delimitar o texto que queremos demarcar, como se estivéssemos usando uma caneta marcador.</a:t>
            </a:r>
          </a:p>
          <a:p>
            <a:pPr marL="0" indent="0" algn="just">
              <a:lnSpc>
                <a:spcPct val="150000"/>
              </a:lnSpc>
              <a:buClr>
                <a:schemeClr val="dk1"/>
              </a:buClr>
              <a:buSzPts val="1100"/>
            </a:pPr>
            <a:endParaRPr lang="pt-BR" sz="1800" b="1" dirty="0">
              <a:solidFill>
                <a:schemeClr val="dk1"/>
              </a:solidFill>
              <a:highlight>
                <a:srgbClr val="FFFF00"/>
              </a:highlight>
              <a:latin typeface="Century Gothic"/>
              <a:ea typeface="Century Gothic"/>
              <a:cs typeface="Century Gothic"/>
              <a:sym typeface="Century Gothic"/>
            </a:endParaRPr>
          </a:p>
          <a:p>
            <a:pPr marL="0" indent="0" algn="just">
              <a:lnSpc>
                <a:spcPct val="150000"/>
              </a:lnSpc>
              <a:buClr>
                <a:schemeClr val="dk1"/>
              </a:buClr>
              <a:buSzPts val="1100"/>
            </a:pPr>
            <a:endParaRPr lang="pt-BR" sz="1800" b="1" dirty="0">
              <a:solidFill>
                <a:schemeClr val="dk1"/>
              </a:solidFill>
              <a:highlight>
                <a:srgbClr val="FFFF00"/>
              </a:highlight>
              <a:latin typeface="Century Gothic"/>
              <a:ea typeface="Century Gothic"/>
              <a:cs typeface="Century Gothic"/>
              <a:sym typeface="Century Gothic"/>
            </a:endParaRPr>
          </a:p>
        </p:txBody>
      </p:sp>
      <p:pic>
        <p:nvPicPr>
          <p:cNvPr id="3" name="Imagem 2">
            <a:extLst>
              <a:ext uri="{FF2B5EF4-FFF2-40B4-BE49-F238E27FC236}">
                <a16:creationId xmlns:a16="http://schemas.microsoft.com/office/drawing/2014/main" id="{635152B9-6AB6-650A-CF84-2AE2EAE89A60}"/>
              </a:ext>
            </a:extLst>
          </p:cNvPr>
          <p:cNvPicPr>
            <a:picLocks noChangeAspect="1"/>
          </p:cNvPicPr>
          <p:nvPr/>
        </p:nvPicPr>
        <p:blipFill>
          <a:blip r:embed="rId4"/>
          <a:stretch>
            <a:fillRect/>
          </a:stretch>
        </p:blipFill>
        <p:spPr>
          <a:xfrm>
            <a:off x="565128" y="5133957"/>
            <a:ext cx="1733792" cy="247685"/>
          </a:xfrm>
          <a:prstGeom prst="rect">
            <a:avLst/>
          </a:prstGeom>
        </p:spPr>
      </p:pic>
      <p:pic>
        <p:nvPicPr>
          <p:cNvPr id="6" name="Imagem 5">
            <a:extLst>
              <a:ext uri="{FF2B5EF4-FFF2-40B4-BE49-F238E27FC236}">
                <a16:creationId xmlns:a16="http://schemas.microsoft.com/office/drawing/2014/main" id="{2B90F95F-796F-1124-4974-F38D7D35FD22}"/>
              </a:ext>
            </a:extLst>
          </p:cNvPr>
          <p:cNvPicPr>
            <a:picLocks noChangeAspect="1"/>
          </p:cNvPicPr>
          <p:nvPr/>
        </p:nvPicPr>
        <p:blipFill>
          <a:blip r:embed="rId5"/>
          <a:stretch>
            <a:fillRect/>
          </a:stretch>
        </p:blipFill>
        <p:spPr>
          <a:xfrm>
            <a:off x="3011351" y="5019641"/>
            <a:ext cx="981212" cy="362001"/>
          </a:xfrm>
          <a:prstGeom prst="rect">
            <a:avLst/>
          </a:prstGeom>
        </p:spPr>
      </p:pic>
    </p:spTree>
    <p:extLst>
      <p:ext uri="{BB962C8B-B14F-4D97-AF65-F5344CB8AC3E}">
        <p14:creationId xmlns:p14="http://schemas.microsoft.com/office/powerpoint/2010/main" val="1075759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Formatação de Textos</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1"/>
            <a:ext cx="8676900" cy="1660834"/>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Antigamente existia 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&lt;strike&gt;, que hoje também está depreciada pela última versão da HTML. No lugar dela entrou 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del</a:t>
            </a:r>
            <a:r>
              <a:rPr lang="pt-BR" sz="1800" b="1" dirty="0">
                <a:solidFill>
                  <a:schemeClr val="dk1"/>
                </a:solidFill>
                <a:latin typeface="Century Gothic"/>
                <a:ea typeface="Century Gothic"/>
                <a:cs typeface="Century Gothic"/>
                <a:sym typeface="Century Gothic"/>
              </a:rPr>
              <a:t>&gt;, que significa que o texto está ali, pode até ser lido, mas deve ser desconsiderado pelo leitor.</a:t>
            </a:r>
            <a:endParaRPr lang="pt-BR" sz="1800" b="1" dirty="0">
              <a:solidFill>
                <a:schemeClr val="dk1"/>
              </a:solidFill>
              <a:highlight>
                <a:srgbClr val="FFFF00"/>
              </a:highlight>
              <a:latin typeface="Century Gothic"/>
              <a:ea typeface="Century Gothic"/>
              <a:cs typeface="Century Gothic"/>
              <a:sym typeface="Century Gothic"/>
            </a:endParaRPr>
          </a:p>
        </p:txBody>
      </p:sp>
      <p:pic>
        <p:nvPicPr>
          <p:cNvPr id="11" name="Imagem 10">
            <a:extLst>
              <a:ext uri="{FF2B5EF4-FFF2-40B4-BE49-F238E27FC236}">
                <a16:creationId xmlns:a16="http://schemas.microsoft.com/office/drawing/2014/main" id="{A8894D3B-D847-4050-EFB0-468CB1E7E52D}"/>
              </a:ext>
            </a:extLst>
          </p:cNvPr>
          <p:cNvPicPr>
            <a:picLocks noChangeAspect="1"/>
          </p:cNvPicPr>
          <p:nvPr/>
        </p:nvPicPr>
        <p:blipFill>
          <a:blip r:embed="rId4"/>
          <a:stretch>
            <a:fillRect/>
          </a:stretch>
        </p:blipFill>
        <p:spPr>
          <a:xfrm>
            <a:off x="2790576" y="3937927"/>
            <a:ext cx="3562847" cy="752580"/>
          </a:xfrm>
          <a:prstGeom prst="rect">
            <a:avLst/>
          </a:prstGeom>
        </p:spPr>
      </p:pic>
    </p:spTree>
    <p:extLst>
      <p:ext uri="{BB962C8B-B14F-4D97-AF65-F5344CB8AC3E}">
        <p14:creationId xmlns:p14="http://schemas.microsoft.com/office/powerpoint/2010/main" val="2779117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Formatação de Textos</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1"/>
            <a:ext cx="8676900" cy="2134684"/>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O texto inserido é o exato oposto do texto deletado que vimos anteriormente. Nesse caso, se colocarmos um texto qualquer dentro de &lt;</a:t>
            </a:r>
            <a:r>
              <a:rPr lang="pt-BR" sz="1800" b="1" dirty="0" err="1">
                <a:solidFill>
                  <a:schemeClr val="dk1"/>
                </a:solidFill>
                <a:latin typeface="Century Gothic"/>
                <a:ea typeface="Century Gothic"/>
                <a:cs typeface="Century Gothic"/>
                <a:sym typeface="Century Gothic"/>
              </a:rPr>
              <a:t>ins</a:t>
            </a:r>
            <a:r>
              <a:rPr lang="pt-BR" sz="1800" b="1" dirty="0">
                <a:solidFill>
                  <a:schemeClr val="dk1"/>
                </a:solidFill>
                <a:latin typeface="Century Gothic"/>
                <a:ea typeface="Century Gothic"/>
                <a:cs typeface="Century Gothic"/>
                <a:sym typeface="Century Gothic"/>
              </a:rPr>
              <a:t>&gt; e &lt;/</a:t>
            </a:r>
            <a:r>
              <a:rPr lang="pt-BR" sz="1800" b="1" dirty="0" err="1">
                <a:solidFill>
                  <a:schemeClr val="dk1"/>
                </a:solidFill>
                <a:latin typeface="Century Gothic"/>
                <a:ea typeface="Century Gothic"/>
                <a:cs typeface="Century Gothic"/>
                <a:sym typeface="Century Gothic"/>
              </a:rPr>
              <a:t>ins</a:t>
            </a:r>
            <a:r>
              <a:rPr lang="pt-BR" sz="1800" b="1" dirty="0">
                <a:solidFill>
                  <a:schemeClr val="dk1"/>
                </a:solidFill>
                <a:latin typeface="Century Gothic"/>
                <a:ea typeface="Century Gothic"/>
                <a:cs typeface="Century Gothic"/>
                <a:sym typeface="Century Gothic"/>
              </a:rPr>
              <a:t>&gt;, estamos dizendo que o texto está ali, deve ser lido e você deve prestar atenção nele. É o que fazíamos anteriormente ao utilizar 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&lt;u&gt; para sublinhar um texto.</a:t>
            </a:r>
            <a:endParaRPr lang="pt-BR" sz="1800" b="1" dirty="0">
              <a:solidFill>
                <a:schemeClr val="dk1"/>
              </a:solidFill>
              <a:highlight>
                <a:srgbClr val="FFFF00"/>
              </a:highlight>
              <a:latin typeface="Century Gothic"/>
              <a:ea typeface="Century Gothic"/>
              <a:cs typeface="Century Gothic"/>
              <a:sym typeface="Century Gothic"/>
            </a:endParaRPr>
          </a:p>
        </p:txBody>
      </p:sp>
      <p:pic>
        <p:nvPicPr>
          <p:cNvPr id="3" name="Imagem 2">
            <a:extLst>
              <a:ext uri="{FF2B5EF4-FFF2-40B4-BE49-F238E27FC236}">
                <a16:creationId xmlns:a16="http://schemas.microsoft.com/office/drawing/2014/main" id="{C61A3405-1A16-8746-9DC8-DC4DA056CA8C}"/>
              </a:ext>
            </a:extLst>
          </p:cNvPr>
          <p:cNvPicPr>
            <a:picLocks noChangeAspect="1"/>
          </p:cNvPicPr>
          <p:nvPr/>
        </p:nvPicPr>
        <p:blipFill>
          <a:blip r:embed="rId4"/>
          <a:stretch>
            <a:fillRect/>
          </a:stretch>
        </p:blipFill>
        <p:spPr>
          <a:xfrm>
            <a:off x="3728920" y="4272223"/>
            <a:ext cx="1686160" cy="628738"/>
          </a:xfrm>
          <a:prstGeom prst="rect">
            <a:avLst/>
          </a:prstGeom>
        </p:spPr>
      </p:pic>
    </p:spTree>
    <p:extLst>
      <p:ext uri="{BB962C8B-B14F-4D97-AF65-F5344CB8AC3E}">
        <p14:creationId xmlns:p14="http://schemas.microsoft.com/office/powerpoint/2010/main" val="598906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Formatação de Textos</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1"/>
            <a:ext cx="8676900" cy="2134684"/>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Texto sobrescrito e subscrito, ficou na dúvida de como fazer pra esses</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números ficarem pequeninos ali em cima ou embaixo. HTML tem 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&lt;sub&gt; e &lt;</a:t>
            </a:r>
            <a:r>
              <a:rPr lang="pt-BR" sz="1800" b="1" dirty="0" err="1">
                <a:solidFill>
                  <a:schemeClr val="dk1"/>
                </a:solidFill>
                <a:latin typeface="Century Gothic"/>
                <a:ea typeface="Century Gothic"/>
                <a:cs typeface="Century Gothic"/>
                <a:sym typeface="Century Gothic"/>
              </a:rPr>
              <a:t>sup</a:t>
            </a:r>
            <a:r>
              <a:rPr lang="pt-BR" sz="1800" b="1" dirty="0">
                <a:solidFill>
                  <a:schemeClr val="dk1"/>
                </a:solidFill>
                <a:latin typeface="Century Gothic"/>
                <a:ea typeface="Century Gothic"/>
                <a:cs typeface="Century Gothic"/>
                <a:sym typeface="Century Gothic"/>
              </a:rPr>
              <a:t>&gt; justamente para essa finalidade.</a:t>
            </a:r>
          </a:p>
          <a:p>
            <a:pPr marL="0" indent="0" algn="just">
              <a:lnSpc>
                <a:spcPct val="150000"/>
              </a:lnSpc>
              <a:buClr>
                <a:schemeClr val="dk1"/>
              </a:buClr>
              <a:buSzPts val="1100"/>
            </a:pPr>
            <a:endParaRPr lang="pt-BR" sz="1800" b="1" dirty="0">
              <a:solidFill>
                <a:schemeClr val="dk1"/>
              </a:solidFill>
              <a:highlight>
                <a:srgbClr val="FFFF00"/>
              </a:highlight>
              <a:latin typeface="Century Gothic"/>
              <a:ea typeface="Century Gothic"/>
              <a:cs typeface="Century Gothic"/>
              <a:sym typeface="Century Gothic"/>
            </a:endParaRPr>
          </a:p>
        </p:txBody>
      </p:sp>
      <p:pic>
        <p:nvPicPr>
          <p:cNvPr id="5" name="Imagem 4">
            <a:extLst>
              <a:ext uri="{FF2B5EF4-FFF2-40B4-BE49-F238E27FC236}">
                <a16:creationId xmlns:a16="http://schemas.microsoft.com/office/drawing/2014/main" id="{FC08A496-7B20-D882-C1F2-5D6E6C5F7433}"/>
              </a:ext>
            </a:extLst>
          </p:cNvPr>
          <p:cNvPicPr>
            <a:picLocks noChangeAspect="1"/>
          </p:cNvPicPr>
          <p:nvPr/>
        </p:nvPicPr>
        <p:blipFill>
          <a:blip r:embed="rId4"/>
          <a:stretch>
            <a:fillRect/>
          </a:stretch>
        </p:blipFill>
        <p:spPr>
          <a:xfrm>
            <a:off x="3428840" y="3750930"/>
            <a:ext cx="2286319" cy="800212"/>
          </a:xfrm>
          <a:prstGeom prst="rect">
            <a:avLst/>
          </a:prstGeom>
        </p:spPr>
      </p:pic>
    </p:spTree>
    <p:extLst>
      <p:ext uri="{BB962C8B-B14F-4D97-AF65-F5344CB8AC3E}">
        <p14:creationId xmlns:p14="http://schemas.microsoft.com/office/powerpoint/2010/main" val="1455684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Formatação de Textos</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1"/>
            <a:ext cx="8676900" cy="2757254"/>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Nós desenvolvedores compartilhamos muito código fonte em diversas linguagens. Para isso, existe 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code</a:t>
            </a:r>
            <a:r>
              <a:rPr lang="pt-BR" sz="1800" b="1" dirty="0">
                <a:solidFill>
                  <a:schemeClr val="dk1"/>
                </a:solidFill>
                <a:latin typeface="Century Gothic"/>
                <a:ea typeface="Century Gothic"/>
                <a:cs typeface="Century Gothic"/>
                <a:sym typeface="Century Gothic"/>
              </a:rPr>
              <a:t>&gt; da HTML onde você pode delimitar seu código. A principal vantagem no uso dessa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é a o valor semântico que ela representa, indicando ao navegador que se trata de um código de computador. Porém, existe também um efeito visual, pois as letras ficam no modo </a:t>
            </a:r>
            <a:r>
              <a:rPr lang="pt-BR" sz="1800" b="1" dirty="0" err="1">
                <a:solidFill>
                  <a:schemeClr val="dk1"/>
                </a:solidFill>
                <a:latin typeface="Century Gothic"/>
                <a:ea typeface="Century Gothic"/>
                <a:cs typeface="Century Gothic"/>
                <a:sym typeface="Century Gothic"/>
              </a:rPr>
              <a:t>mono-espaçadas</a:t>
            </a:r>
            <a:r>
              <a:rPr lang="pt-BR" sz="1800" b="1" dirty="0">
                <a:solidFill>
                  <a:schemeClr val="dk1"/>
                </a:solidFill>
                <a:latin typeface="Century Gothic"/>
                <a:ea typeface="Century Gothic"/>
                <a:cs typeface="Century Gothic"/>
                <a:sym typeface="Century Gothic"/>
              </a:rPr>
              <a:t> (</a:t>
            </a:r>
            <a:r>
              <a:rPr lang="pt-BR" sz="1800" b="1" dirty="0" err="1">
                <a:solidFill>
                  <a:schemeClr val="dk1"/>
                </a:solidFill>
                <a:latin typeface="Century Gothic"/>
                <a:ea typeface="Century Gothic"/>
                <a:cs typeface="Century Gothic"/>
                <a:sym typeface="Century Gothic"/>
              </a:rPr>
              <a:t>monospace</a:t>
            </a:r>
            <a:r>
              <a:rPr lang="pt-BR" sz="1800" b="1" dirty="0">
                <a:solidFill>
                  <a:schemeClr val="dk1"/>
                </a:solidFill>
                <a:latin typeface="Century Gothic"/>
                <a:ea typeface="Century Gothic"/>
                <a:cs typeface="Century Gothic"/>
                <a:sym typeface="Century Gothic"/>
              </a:rPr>
              <a:t>), o que facilita bastante a leitura do código.</a:t>
            </a:r>
            <a:endParaRPr lang="pt-BR" sz="1800" b="1" dirty="0">
              <a:solidFill>
                <a:schemeClr val="dk1"/>
              </a:solidFill>
              <a:highlight>
                <a:srgbClr val="FFFF00"/>
              </a:highlight>
              <a:latin typeface="Century Gothic"/>
              <a:ea typeface="Century Gothic"/>
              <a:cs typeface="Century Gothic"/>
              <a:sym typeface="Century Gothic"/>
            </a:endParaRPr>
          </a:p>
        </p:txBody>
      </p:sp>
      <p:pic>
        <p:nvPicPr>
          <p:cNvPr id="6" name="Imagem 5">
            <a:extLst>
              <a:ext uri="{FF2B5EF4-FFF2-40B4-BE49-F238E27FC236}">
                <a16:creationId xmlns:a16="http://schemas.microsoft.com/office/drawing/2014/main" id="{FE316CE5-8276-BCCE-6386-7BFCC6DEB634}"/>
              </a:ext>
            </a:extLst>
          </p:cNvPr>
          <p:cNvPicPr>
            <a:picLocks noChangeAspect="1"/>
          </p:cNvPicPr>
          <p:nvPr/>
        </p:nvPicPr>
        <p:blipFill>
          <a:blip r:embed="rId4"/>
          <a:stretch>
            <a:fillRect/>
          </a:stretch>
        </p:blipFill>
        <p:spPr>
          <a:xfrm>
            <a:off x="1877987" y="3962189"/>
            <a:ext cx="5544324" cy="1800476"/>
          </a:xfrm>
          <a:prstGeom prst="rect">
            <a:avLst/>
          </a:prstGeom>
        </p:spPr>
      </p:pic>
    </p:spTree>
    <p:extLst>
      <p:ext uri="{BB962C8B-B14F-4D97-AF65-F5344CB8AC3E}">
        <p14:creationId xmlns:p14="http://schemas.microsoft.com/office/powerpoint/2010/main" val="413226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Formatação de Textos</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1"/>
            <a:ext cx="8676900" cy="1696939"/>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400" b="1" dirty="0">
                <a:solidFill>
                  <a:schemeClr val="dk1"/>
                </a:solidFill>
                <a:latin typeface="Century Gothic"/>
                <a:ea typeface="Century Gothic"/>
                <a:cs typeface="Century Gothic"/>
                <a:sym typeface="Century Gothic"/>
              </a:rPr>
              <a:t>Para criar uma citação em HTML, podemos usar a </a:t>
            </a:r>
            <a:r>
              <a:rPr lang="pt-BR" sz="1400" b="1" dirty="0" err="1">
                <a:solidFill>
                  <a:schemeClr val="dk1"/>
                </a:solidFill>
                <a:latin typeface="Century Gothic"/>
                <a:ea typeface="Century Gothic"/>
                <a:cs typeface="Century Gothic"/>
                <a:sym typeface="Century Gothic"/>
              </a:rPr>
              <a:t>tag</a:t>
            </a:r>
            <a:r>
              <a:rPr lang="pt-BR" sz="1400" b="1" dirty="0">
                <a:solidFill>
                  <a:schemeClr val="dk1"/>
                </a:solidFill>
                <a:latin typeface="Century Gothic"/>
                <a:ea typeface="Century Gothic"/>
                <a:cs typeface="Century Gothic"/>
                <a:sym typeface="Century Gothic"/>
              </a:rPr>
              <a:t> &lt;q&gt; (do Inglês quote, que significa citar). O texto que estiver entre &lt;q&gt; e &lt;/q&gt; já vai receber automaticamente as aspas, mas não terá nenhum deslocamento. Essa técnica é mais usada quando queremos uma citação no meio de um parágrafo. Também podemos criar citações mais longas (em bloco) e que tenham um parágrafo só para si. Nesse caso, colocaremos tudo dentro de &lt;</a:t>
            </a:r>
            <a:r>
              <a:rPr lang="pt-BR" sz="1400" b="1" dirty="0" err="1">
                <a:solidFill>
                  <a:schemeClr val="dk1"/>
                </a:solidFill>
                <a:latin typeface="Century Gothic"/>
                <a:ea typeface="Century Gothic"/>
                <a:cs typeface="Century Gothic"/>
                <a:sym typeface="Century Gothic"/>
              </a:rPr>
              <a:t>blockquote</a:t>
            </a:r>
            <a:r>
              <a:rPr lang="pt-BR" sz="1400" b="1" dirty="0">
                <a:solidFill>
                  <a:schemeClr val="dk1"/>
                </a:solidFill>
                <a:latin typeface="Century Gothic"/>
                <a:ea typeface="Century Gothic"/>
                <a:cs typeface="Century Gothic"/>
                <a:sym typeface="Century Gothic"/>
              </a:rPr>
              <a:t>&gt; e &lt;/</a:t>
            </a:r>
            <a:r>
              <a:rPr lang="pt-BR" sz="1400" b="1" dirty="0" err="1">
                <a:solidFill>
                  <a:schemeClr val="dk1"/>
                </a:solidFill>
                <a:latin typeface="Century Gothic"/>
                <a:ea typeface="Century Gothic"/>
                <a:cs typeface="Century Gothic"/>
                <a:sym typeface="Century Gothic"/>
              </a:rPr>
              <a:t>blockquote</a:t>
            </a:r>
            <a:r>
              <a:rPr lang="pt-BR" sz="1400" b="1" dirty="0">
                <a:solidFill>
                  <a:schemeClr val="dk1"/>
                </a:solidFill>
                <a:latin typeface="Century Gothic"/>
                <a:ea typeface="Century Gothic"/>
                <a:cs typeface="Century Gothic"/>
                <a:sym typeface="Century Gothic"/>
              </a:rPr>
              <a:t>&gt;.</a:t>
            </a:r>
            <a:endParaRPr lang="pt-BR" sz="1400" b="1" dirty="0">
              <a:solidFill>
                <a:schemeClr val="dk1"/>
              </a:solidFill>
              <a:highlight>
                <a:srgbClr val="FFFF00"/>
              </a:highlight>
              <a:latin typeface="Century Gothic"/>
              <a:ea typeface="Century Gothic"/>
              <a:cs typeface="Century Gothic"/>
              <a:sym typeface="Century Gothic"/>
            </a:endParaRPr>
          </a:p>
        </p:txBody>
      </p:sp>
      <p:pic>
        <p:nvPicPr>
          <p:cNvPr id="3" name="Imagem 2">
            <a:extLst>
              <a:ext uri="{FF2B5EF4-FFF2-40B4-BE49-F238E27FC236}">
                <a16:creationId xmlns:a16="http://schemas.microsoft.com/office/drawing/2014/main" id="{09E239D8-F5E4-9A8D-C473-590AC72CC013}"/>
              </a:ext>
            </a:extLst>
          </p:cNvPr>
          <p:cNvPicPr>
            <a:picLocks noChangeAspect="1"/>
          </p:cNvPicPr>
          <p:nvPr/>
        </p:nvPicPr>
        <p:blipFill>
          <a:blip r:embed="rId4"/>
          <a:stretch>
            <a:fillRect/>
          </a:stretch>
        </p:blipFill>
        <p:spPr>
          <a:xfrm>
            <a:off x="780521" y="4031728"/>
            <a:ext cx="7582958" cy="638264"/>
          </a:xfrm>
          <a:prstGeom prst="rect">
            <a:avLst/>
          </a:prstGeom>
        </p:spPr>
      </p:pic>
    </p:spTree>
    <p:extLst>
      <p:ext uri="{BB962C8B-B14F-4D97-AF65-F5344CB8AC3E}">
        <p14:creationId xmlns:p14="http://schemas.microsoft.com/office/powerpoint/2010/main" val="3172581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TAGS HTML </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497400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O HTML é composto de diversas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cada uma com sua função e significado. Desde 2013, com a atualização da linguagem para o HTML 5, muitas novas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foram adicionadas, que veremos ao longo das próximas aulas. </a:t>
            </a: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a:p>
            <a:pPr marL="0" lvl="0" indent="0" algn="just" rtl="0">
              <a:lnSpc>
                <a:spcPct val="150000"/>
              </a:lnSpc>
              <a:spcBef>
                <a:spcPts val="0"/>
              </a:spcBef>
              <a:spcAft>
                <a:spcPts val="0"/>
              </a:spcAft>
              <a:buClr>
                <a:schemeClr val="dk1"/>
              </a:buClr>
              <a:buSzPts val="1100"/>
              <a:buFont typeface="Arial"/>
              <a:buNone/>
            </a:pPr>
            <a:endParaRPr sz="15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231697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Formatação de Textos</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1"/>
            <a:ext cx="8676900" cy="1696939"/>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400" b="1" dirty="0">
                <a:solidFill>
                  <a:schemeClr val="dk1"/>
                </a:solidFill>
                <a:latin typeface="Century Gothic"/>
                <a:ea typeface="Century Gothic"/>
                <a:cs typeface="Century Gothic"/>
                <a:sym typeface="Century Gothic"/>
              </a:rPr>
              <a:t>Essa é uma novidade da HTML5 e que ajuda muito em áreas como a de Tecnologia, que usa muitas siglas e abreviações. Sempre que você quiser escrever uma sigla, mas deixar claro ao usuário (e aos mecanismos de busca) o significado dela, use a </a:t>
            </a:r>
            <a:r>
              <a:rPr lang="pt-BR" sz="1400" b="1" dirty="0" err="1">
                <a:solidFill>
                  <a:schemeClr val="dk1"/>
                </a:solidFill>
                <a:latin typeface="Century Gothic"/>
                <a:ea typeface="Century Gothic"/>
                <a:cs typeface="Century Gothic"/>
                <a:sym typeface="Century Gothic"/>
              </a:rPr>
              <a:t>tag</a:t>
            </a:r>
            <a:r>
              <a:rPr lang="pt-BR" sz="1400" b="1" dirty="0">
                <a:solidFill>
                  <a:schemeClr val="dk1"/>
                </a:solidFill>
                <a:latin typeface="Century Gothic"/>
                <a:ea typeface="Century Gothic"/>
                <a:cs typeface="Century Gothic"/>
                <a:sym typeface="Century Gothic"/>
              </a:rPr>
              <a:t> &lt;</a:t>
            </a:r>
            <a:r>
              <a:rPr lang="pt-BR" sz="1400" b="1" dirty="0" err="1">
                <a:solidFill>
                  <a:schemeClr val="dk1"/>
                </a:solidFill>
                <a:latin typeface="Century Gothic"/>
                <a:ea typeface="Century Gothic"/>
                <a:cs typeface="Century Gothic"/>
                <a:sym typeface="Century Gothic"/>
              </a:rPr>
              <a:t>abbr</a:t>
            </a:r>
            <a:r>
              <a:rPr lang="pt-BR" sz="1400" b="1" dirty="0">
                <a:solidFill>
                  <a:schemeClr val="dk1"/>
                </a:solidFill>
                <a:latin typeface="Century Gothic"/>
                <a:ea typeface="Century Gothic"/>
                <a:cs typeface="Century Gothic"/>
                <a:sym typeface="Century Gothic"/>
              </a:rPr>
              <a:t>&gt;.</a:t>
            </a:r>
            <a:endParaRPr lang="pt-BR" sz="1400" b="1" dirty="0">
              <a:solidFill>
                <a:schemeClr val="dk1"/>
              </a:solidFill>
              <a:highlight>
                <a:srgbClr val="FFFF00"/>
              </a:highlight>
              <a:latin typeface="Century Gothic"/>
              <a:ea typeface="Century Gothic"/>
              <a:cs typeface="Century Gothic"/>
              <a:sym typeface="Century Gothic"/>
            </a:endParaRPr>
          </a:p>
        </p:txBody>
      </p:sp>
      <p:pic>
        <p:nvPicPr>
          <p:cNvPr id="6" name="Imagem 5">
            <a:extLst>
              <a:ext uri="{FF2B5EF4-FFF2-40B4-BE49-F238E27FC236}">
                <a16:creationId xmlns:a16="http://schemas.microsoft.com/office/drawing/2014/main" id="{A1323516-42DB-E5CB-5847-E9157650BDF0}"/>
              </a:ext>
            </a:extLst>
          </p:cNvPr>
          <p:cNvPicPr>
            <a:picLocks noChangeAspect="1"/>
          </p:cNvPicPr>
          <p:nvPr/>
        </p:nvPicPr>
        <p:blipFill>
          <a:blip r:embed="rId4"/>
          <a:stretch>
            <a:fillRect/>
          </a:stretch>
        </p:blipFill>
        <p:spPr>
          <a:xfrm>
            <a:off x="555400" y="4526350"/>
            <a:ext cx="1648055" cy="743054"/>
          </a:xfrm>
          <a:prstGeom prst="rect">
            <a:avLst/>
          </a:prstGeom>
        </p:spPr>
      </p:pic>
      <p:pic>
        <p:nvPicPr>
          <p:cNvPr id="8" name="Imagem 7">
            <a:extLst>
              <a:ext uri="{FF2B5EF4-FFF2-40B4-BE49-F238E27FC236}">
                <a16:creationId xmlns:a16="http://schemas.microsoft.com/office/drawing/2014/main" id="{5B9DC33D-0373-4621-78C7-20712973FFD9}"/>
              </a:ext>
            </a:extLst>
          </p:cNvPr>
          <p:cNvPicPr>
            <a:picLocks noChangeAspect="1"/>
          </p:cNvPicPr>
          <p:nvPr/>
        </p:nvPicPr>
        <p:blipFill>
          <a:blip r:embed="rId5"/>
          <a:stretch>
            <a:fillRect/>
          </a:stretch>
        </p:blipFill>
        <p:spPr>
          <a:xfrm>
            <a:off x="555400" y="3462164"/>
            <a:ext cx="4877481" cy="285790"/>
          </a:xfrm>
          <a:prstGeom prst="rect">
            <a:avLst/>
          </a:prstGeom>
        </p:spPr>
      </p:pic>
    </p:spTree>
    <p:extLst>
      <p:ext uri="{BB962C8B-B14F-4D97-AF65-F5344CB8AC3E}">
        <p14:creationId xmlns:p14="http://schemas.microsoft.com/office/powerpoint/2010/main" val="3838406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err="1">
                <a:solidFill>
                  <a:srgbClr val="660000"/>
                </a:solidFill>
                <a:latin typeface="Century Gothic"/>
                <a:ea typeface="Century Gothic"/>
                <a:cs typeface="Century Gothic"/>
                <a:sym typeface="Century Gothic"/>
              </a:rPr>
              <a:t>sotxeT</a:t>
            </a:r>
            <a:r>
              <a:rPr lang="pt-BR" sz="3600" b="1" dirty="0">
                <a:solidFill>
                  <a:srgbClr val="660000"/>
                </a:solidFill>
                <a:latin typeface="Century Gothic"/>
                <a:ea typeface="Century Gothic"/>
                <a:cs typeface="Century Gothic"/>
                <a:sym typeface="Century Gothic"/>
              </a:rPr>
              <a:t> </a:t>
            </a:r>
            <a:r>
              <a:rPr lang="pt-BR" sz="3600" b="1" dirty="0" err="1">
                <a:solidFill>
                  <a:srgbClr val="660000"/>
                </a:solidFill>
                <a:latin typeface="Century Gothic"/>
                <a:ea typeface="Century Gothic"/>
                <a:cs typeface="Century Gothic"/>
                <a:sym typeface="Century Gothic"/>
              </a:rPr>
              <a:t>ed</a:t>
            </a:r>
            <a:r>
              <a:rPr lang="pt-BR" sz="3600" b="1" dirty="0">
                <a:solidFill>
                  <a:srgbClr val="660000"/>
                </a:solidFill>
                <a:latin typeface="Century Gothic"/>
                <a:ea typeface="Century Gothic"/>
                <a:cs typeface="Century Gothic"/>
                <a:sym typeface="Century Gothic"/>
              </a:rPr>
              <a:t> </a:t>
            </a:r>
            <a:r>
              <a:rPr lang="pt-BR" sz="3600" b="1" dirty="0" err="1">
                <a:solidFill>
                  <a:srgbClr val="660000"/>
                </a:solidFill>
                <a:latin typeface="Century Gothic"/>
                <a:ea typeface="Century Gothic"/>
                <a:cs typeface="Century Gothic"/>
                <a:sym typeface="Century Gothic"/>
              </a:rPr>
              <a:t>oãçatamroF</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1"/>
            <a:ext cx="8676900" cy="193040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400" b="1" dirty="0">
                <a:solidFill>
                  <a:schemeClr val="dk1"/>
                </a:solidFill>
                <a:latin typeface="Century Gothic"/>
                <a:ea typeface="Century Gothic"/>
                <a:cs typeface="Century Gothic"/>
                <a:sym typeface="Century Gothic"/>
              </a:rPr>
              <a:t>Pois é exatamente essa a função da </a:t>
            </a:r>
            <a:r>
              <a:rPr lang="pt-BR" sz="1400" b="1" dirty="0" err="1">
                <a:solidFill>
                  <a:schemeClr val="dk1"/>
                </a:solidFill>
                <a:latin typeface="Century Gothic"/>
                <a:ea typeface="Century Gothic"/>
                <a:cs typeface="Century Gothic"/>
                <a:sym typeface="Century Gothic"/>
              </a:rPr>
              <a:t>tag</a:t>
            </a:r>
            <a:r>
              <a:rPr lang="pt-BR" sz="1400" b="1" dirty="0">
                <a:solidFill>
                  <a:schemeClr val="dk1"/>
                </a:solidFill>
                <a:latin typeface="Century Gothic"/>
                <a:ea typeface="Century Gothic"/>
                <a:cs typeface="Century Gothic"/>
                <a:sym typeface="Century Gothic"/>
              </a:rPr>
              <a:t> &lt;</a:t>
            </a:r>
            <a:r>
              <a:rPr lang="pt-BR" sz="1400" b="1" dirty="0" err="1">
                <a:solidFill>
                  <a:schemeClr val="dk1"/>
                </a:solidFill>
                <a:latin typeface="Century Gothic"/>
                <a:ea typeface="Century Gothic"/>
                <a:cs typeface="Century Gothic"/>
                <a:sym typeface="Century Gothic"/>
              </a:rPr>
              <a:t>bdo</a:t>
            </a:r>
            <a:r>
              <a:rPr lang="pt-BR" sz="1400" b="1" dirty="0">
                <a:solidFill>
                  <a:schemeClr val="dk1"/>
                </a:solidFill>
                <a:latin typeface="Century Gothic"/>
                <a:ea typeface="Century Gothic"/>
                <a:cs typeface="Century Gothic"/>
                <a:sym typeface="Century Gothic"/>
              </a:rPr>
              <a:t>&gt;. Para começo de conversa, BDO significa </a:t>
            </a:r>
            <a:r>
              <a:rPr lang="pt-BR" sz="1400" b="1" dirty="0" err="1">
                <a:solidFill>
                  <a:schemeClr val="dk1"/>
                </a:solidFill>
                <a:latin typeface="Century Gothic"/>
                <a:ea typeface="Century Gothic"/>
                <a:cs typeface="Century Gothic"/>
                <a:sym typeface="Century Gothic"/>
              </a:rPr>
              <a:t>bi-directional</a:t>
            </a:r>
            <a:r>
              <a:rPr lang="pt-BR" sz="1400" b="1" dirty="0">
                <a:solidFill>
                  <a:schemeClr val="dk1"/>
                </a:solidFill>
                <a:latin typeface="Century Gothic"/>
                <a:ea typeface="Century Gothic"/>
                <a:cs typeface="Century Gothic"/>
                <a:sym typeface="Century Gothic"/>
              </a:rPr>
              <a:t> </a:t>
            </a:r>
            <a:r>
              <a:rPr lang="pt-BR" sz="1400" b="1" dirty="0" err="1">
                <a:solidFill>
                  <a:schemeClr val="dk1"/>
                </a:solidFill>
                <a:latin typeface="Century Gothic"/>
                <a:ea typeface="Century Gothic"/>
                <a:cs typeface="Century Gothic"/>
                <a:sym typeface="Century Gothic"/>
              </a:rPr>
              <a:t>override</a:t>
            </a:r>
            <a:r>
              <a:rPr lang="pt-BR" sz="1400" b="1" dirty="0">
                <a:solidFill>
                  <a:schemeClr val="dk1"/>
                </a:solidFill>
                <a:latin typeface="Century Gothic"/>
                <a:ea typeface="Century Gothic"/>
                <a:cs typeface="Century Gothic"/>
                <a:sym typeface="Century Gothic"/>
              </a:rPr>
              <a:t>. Ao usar essa </a:t>
            </a:r>
            <a:r>
              <a:rPr lang="pt-BR" sz="1400" b="1" dirty="0" err="1">
                <a:solidFill>
                  <a:schemeClr val="dk1"/>
                </a:solidFill>
                <a:latin typeface="Century Gothic"/>
                <a:ea typeface="Century Gothic"/>
                <a:cs typeface="Century Gothic"/>
                <a:sym typeface="Century Gothic"/>
              </a:rPr>
              <a:t>tag</a:t>
            </a:r>
            <a:r>
              <a:rPr lang="pt-BR" sz="1400" b="1" dirty="0">
                <a:solidFill>
                  <a:schemeClr val="dk1"/>
                </a:solidFill>
                <a:latin typeface="Century Gothic"/>
                <a:ea typeface="Century Gothic"/>
                <a:cs typeface="Century Gothic"/>
                <a:sym typeface="Century Gothic"/>
              </a:rPr>
              <a:t>, coloque também o parâmetro </a:t>
            </a:r>
            <a:r>
              <a:rPr lang="pt-BR" sz="1400" b="1" dirty="0" err="1">
                <a:solidFill>
                  <a:schemeClr val="dk1"/>
                </a:solidFill>
                <a:latin typeface="Century Gothic"/>
                <a:ea typeface="Century Gothic"/>
                <a:cs typeface="Century Gothic"/>
                <a:sym typeface="Century Gothic"/>
              </a:rPr>
              <a:t>dir</a:t>
            </a:r>
            <a:r>
              <a:rPr lang="pt-BR" sz="1400" b="1" dirty="0">
                <a:solidFill>
                  <a:schemeClr val="dk1"/>
                </a:solidFill>
                <a:latin typeface="Century Gothic"/>
                <a:ea typeface="Century Gothic"/>
                <a:cs typeface="Century Gothic"/>
                <a:sym typeface="Century Gothic"/>
              </a:rPr>
              <a:t> para indicar uma das duas direções possíveis:</a:t>
            </a:r>
          </a:p>
          <a:p>
            <a:pPr marL="0" indent="0" algn="just">
              <a:lnSpc>
                <a:spcPct val="150000"/>
              </a:lnSpc>
              <a:buClr>
                <a:schemeClr val="dk1"/>
              </a:buClr>
              <a:buSzPts val="1100"/>
            </a:pPr>
            <a:r>
              <a:rPr lang="pt-BR" sz="1400" b="1" dirty="0" err="1">
                <a:solidFill>
                  <a:schemeClr val="dk1"/>
                </a:solidFill>
                <a:latin typeface="Century Gothic"/>
                <a:ea typeface="Century Gothic"/>
                <a:cs typeface="Century Gothic"/>
                <a:sym typeface="Century Gothic"/>
              </a:rPr>
              <a:t>rtl</a:t>
            </a:r>
            <a:r>
              <a:rPr lang="pt-BR" sz="1400" b="1" dirty="0">
                <a:solidFill>
                  <a:schemeClr val="dk1"/>
                </a:solidFill>
                <a:latin typeface="Century Gothic"/>
                <a:ea typeface="Century Gothic"/>
                <a:cs typeface="Century Gothic"/>
                <a:sym typeface="Century Gothic"/>
              </a:rPr>
              <a:t> = da direita para a esquerda (</a:t>
            </a:r>
            <a:r>
              <a:rPr lang="pt-BR" sz="1400" b="1" dirty="0" err="1">
                <a:solidFill>
                  <a:schemeClr val="dk1"/>
                </a:solidFill>
                <a:latin typeface="Century Gothic"/>
                <a:ea typeface="Century Gothic"/>
                <a:cs typeface="Century Gothic"/>
                <a:sym typeface="Century Gothic"/>
              </a:rPr>
              <a:t>right-to-left</a:t>
            </a:r>
            <a:r>
              <a:rPr lang="pt-BR" sz="1400" b="1" dirty="0">
                <a:solidFill>
                  <a:schemeClr val="dk1"/>
                </a:solidFill>
                <a:latin typeface="Century Gothic"/>
                <a:ea typeface="Century Gothic"/>
                <a:cs typeface="Century Gothic"/>
                <a:sym typeface="Century Gothic"/>
              </a:rPr>
              <a:t>) </a:t>
            </a:r>
          </a:p>
          <a:p>
            <a:pPr marL="0" indent="0" algn="just">
              <a:lnSpc>
                <a:spcPct val="150000"/>
              </a:lnSpc>
              <a:buClr>
                <a:schemeClr val="dk1"/>
              </a:buClr>
              <a:buSzPts val="1100"/>
            </a:pPr>
            <a:r>
              <a:rPr lang="pt-BR" sz="1400" b="1" dirty="0" err="1">
                <a:solidFill>
                  <a:schemeClr val="dk1"/>
                </a:solidFill>
                <a:latin typeface="Century Gothic"/>
                <a:ea typeface="Century Gothic"/>
                <a:cs typeface="Century Gothic"/>
                <a:sym typeface="Century Gothic"/>
              </a:rPr>
              <a:t>ltr</a:t>
            </a:r>
            <a:r>
              <a:rPr lang="pt-BR" sz="1400" b="1" dirty="0">
                <a:solidFill>
                  <a:schemeClr val="dk1"/>
                </a:solidFill>
                <a:latin typeface="Century Gothic"/>
                <a:ea typeface="Century Gothic"/>
                <a:cs typeface="Century Gothic"/>
                <a:sym typeface="Century Gothic"/>
              </a:rPr>
              <a:t> = da esquerda para a direita (</a:t>
            </a:r>
            <a:r>
              <a:rPr lang="pt-BR" sz="1400" b="1" dirty="0" err="1">
                <a:solidFill>
                  <a:schemeClr val="dk1"/>
                </a:solidFill>
                <a:latin typeface="Century Gothic"/>
                <a:ea typeface="Century Gothic"/>
                <a:cs typeface="Century Gothic"/>
                <a:sym typeface="Century Gothic"/>
              </a:rPr>
              <a:t>left-to-right</a:t>
            </a:r>
            <a:r>
              <a:rPr lang="pt-BR" sz="1400" b="1" dirty="0">
                <a:solidFill>
                  <a:schemeClr val="dk1"/>
                </a:solidFill>
                <a:latin typeface="Century Gothic"/>
                <a:ea typeface="Century Gothic"/>
                <a:cs typeface="Century Gothic"/>
                <a:sym typeface="Century Gothic"/>
              </a:rPr>
              <a:t>)</a:t>
            </a:r>
          </a:p>
          <a:p>
            <a:pPr marL="0" indent="0" algn="just">
              <a:lnSpc>
                <a:spcPct val="150000"/>
              </a:lnSpc>
              <a:buClr>
                <a:schemeClr val="dk1"/>
              </a:buClr>
              <a:buSzPts val="1100"/>
            </a:pPr>
            <a:endParaRPr lang="pt-BR" sz="1400" b="1" dirty="0">
              <a:solidFill>
                <a:schemeClr val="dk1"/>
              </a:solidFill>
              <a:highlight>
                <a:srgbClr val="FFFF00"/>
              </a:highlight>
              <a:latin typeface="Century Gothic"/>
              <a:ea typeface="Century Gothic"/>
              <a:cs typeface="Century Gothic"/>
              <a:sym typeface="Century Gothic"/>
            </a:endParaRPr>
          </a:p>
        </p:txBody>
      </p:sp>
      <p:pic>
        <p:nvPicPr>
          <p:cNvPr id="5" name="Imagem 4">
            <a:extLst>
              <a:ext uri="{FF2B5EF4-FFF2-40B4-BE49-F238E27FC236}">
                <a16:creationId xmlns:a16="http://schemas.microsoft.com/office/drawing/2014/main" id="{6D1DD12A-4CA5-A549-31FA-BB53C95D6910}"/>
              </a:ext>
            </a:extLst>
          </p:cNvPr>
          <p:cNvPicPr>
            <a:picLocks noChangeAspect="1"/>
          </p:cNvPicPr>
          <p:nvPr/>
        </p:nvPicPr>
        <p:blipFill>
          <a:blip r:embed="rId4"/>
          <a:stretch>
            <a:fillRect/>
          </a:stretch>
        </p:blipFill>
        <p:spPr>
          <a:xfrm>
            <a:off x="311699" y="3205131"/>
            <a:ext cx="3762900" cy="447737"/>
          </a:xfrm>
          <a:prstGeom prst="rect">
            <a:avLst/>
          </a:prstGeom>
        </p:spPr>
      </p:pic>
      <p:pic>
        <p:nvPicPr>
          <p:cNvPr id="9" name="Imagem 8">
            <a:extLst>
              <a:ext uri="{FF2B5EF4-FFF2-40B4-BE49-F238E27FC236}">
                <a16:creationId xmlns:a16="http://schemas.microsoft.com/office/drawing/2014/main" id="{3EDA4BB2-B553-074C-D39A-CBAFC4860280}"/>
              </a:ext>
            </a:extLst>
          </p:cNvPr>
          <p:cNvPicPr>
            <a:picLocks noChangeAspect="1"/>
          </p:cNvPicPr>
          <p:nvPr/>
        </p:nvPicPr>
        <p:blipFill>
          <a:blip r:embed="rId5"/>
          <a:stretch>
            <a:fillRect/>
          </a:stretch>
        </p:blipFill>
        <p:spPr>
          <a:xfrm>
            <a:off x="311699" y="4488332"/>
            <a:ext cx="1600423" cy="362001"/>
          </a:xfrm>
          <a:prstGeom prst="rect">
            <a:avLst/>
          </a:prstGeom>
        </p:spPr>
      </p:pic>
    </p:spTree>
    <p:extLst>
      <p:ext uri="{BB962C8B-B14F-4D97-AF65-F5344CB8AC3E}">
        <p14:creationId xmlns:p14="http://schemas.microsoft.com/office/powerpoint/2010/main" val="2676770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Ainda falando sobre o &lt;</a:t>
            </a:r>
            <a:r>
              <a:rPr lang="pt-BR" sz="3600" b="1" dirty="0" err="1">
                <a:solidFill>
                  <a:srgbClr val="660000"/>
                </a:solidFill>
                <a:latin typeface="Century Gothic"/>
                <a:ea typeface="Century Gothic"/>
                <a:cs typeface="Century Gothic"/>
                <a:sym typeface="Century Gothic"/>
              </a:rPr>
              <a:t>ol</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2835077"/>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400" b="1" dirty="0">
                <a:solidFill>
                  <a:schemeClr val="dk1"/>
                </a:solidFill>
                <a:latin typeface="Century Gothic"/>
                <a:ea typeface="Century Gothic"/>
                <a:cs typeface="Century Gothic"/>
                <a:sym typeface="Century Gothic"/>
              </a:rPr>
              <a:t>A </a:t>
            </a:r>
            <a:r>
              <a:rPr lang="pt-BR" sz="1400" b="1" dirty="0" err="1">
                <a:solidFill>
                  <a:schemeClr val="dk1"/>
                </a:solidFill>
                <a:latin typeface="Century Gothic"/>
                <a:ea typeface="Century Gothic"/>
                <a:cs typeface="Century Gothic"/>
                <a:sym typeface="Century Gothic"/>
              </a:rPr>
              <a:t>tag</a:t>
            </a:r>
            <a:r>
              <a:rPr lang="pt-BR" sz="1400" b="1" dirty="0">
                <a:solidFill>
                  <a:schemeClr val="dk1"/>
                </a:solidFill>
                <a:latin typeface="Century Gothic"/>
                <a:ea typeface="Century Gothic"/>
                <a:cs typeface="Century Gothic"/>
                <a:sym typeface="Century Gothic"/>
              </a:rPr>
              <a:t> &lt;</a:t>
            </a:r>
            <a:r>
              <a:rPr lang="pt-BR" sz="1400" b="1" dirty="0" err="1">
                <a:solidFill>
                  <a:schemeClr val="dk1"/>
                </a:solidFill>
                <a:latin typeface="Century Gothic"/>
                <a:ea typeface="Century Gothic"/>
                <a:cs typeface="Century Gothic"/>
                <a:sym typeface="Century Gothic"/>
              </a:rPr>
              <a:t>ol</a:t>
            </a:r>
            <a:r>
              <a:rPr lang="pt-BR" sz="1400" b="1" dirty="0">
                <a:solidFill>
                  <a:schemeClr val="dk1"/>
                </a:solidFill>
                <a:latin typeface="Century Gothic"/>
                <a:ea typeface="Century Gothic"/>
                <a:cs typeface="Century Gothic"/>
                <a:sym typeface="Century Gothic"/>
              </a:rPr>
              <a:t>&gt; possui um parâmetro </a:t>
            </a:r>
            <a:r>
              <a:rPr lang="pt-BR" sz="1400" b="1" dirty="0" err="1">
                <a:solidFill>
                  <a:schemeClr val="dk1"/>
                </a:solidFill>
                <a:latin typeface="Century Gothic"/>
                <a:ea typeface="Century Gothic"/>
                <a:cs typeface="Century Gothic"/>
                <a:sym typeface="Century Gothic"/>
              </a:rPr>
              <a:t>type</a:t>
            </a:r>
            <a:r>
              <a:rPr lang="pt-BR" sz="1400" b="1" dirty="0">
                <a:solidFill>
                  <a:schemeClr val="dk1"/>
                </a:solidFill>
                <a:latin typeface="Century Gothic"/>
                <a:ea typeface="Century Gothic"/>
                <a:cs typeface="Century Gothic"/>
                <a:sym typeface="Century Gothic"/>
              </a:rPr>
              <a:t>, onde configuramos o tipo de marcador da lista</a:t>
            </a:r>
          </a:p>
          <a:p>
            <a:pPr marL="0" indent="0" algn="just">
              <a:lnSpc>
                <a:spcPct val="150000"/>
              </a:lnSpc>
              <a:buClr>
                <a:schemeClr val="dk1"/>
              </a:buClr>
              <a:buSzPts val="1100"/>
            </a:pPr>
            <a:r>
              <a:rPr lang="pt-BR" sz="1400" b="1" dirty="0">
                <a:solidFill>
                  <a:schemeClr val="dk1"/>
                </a:solidFill>
                <a:latin typeface="Century Gothic"/>
                <a:ea typeface="Century Gothic"/>
                <a:cs typeface="Century Gothic"/>
                <a:sym typeface="Century Gothic"/>
              </a:rPr>
              <a:t>atual. As opções de valores para esse parâmetro são:</a:t>
            </a:r>
          </a:p>
          <a:p>
            <a:pPr marL="0" indent="0" algn="just">
              <a:lnSpc>
                <a:spcPct val="150000"/>
              </a:lnSpc>
              <a:buClr>
                <a:schemeClr val="dk1"/>
              </a:buClr>
              <a:buSzPts val="1100"/>
            </a:pPr>
            <a:r>
              <a:rPr lang="pt-BR" sz="1400" b="1" dirty="0">
                <a:solidFill>
                  <a:schemeClr val="dk1"/>
                </a:solidFill>
                <a:latin typeface="Century Gothic"/>
                <a:ea typeface="Century Gothic"/>
                <a:cs typeface="Century Gothic"/>
                <a:sym typeface="Century Gothic"/>
              </a:rPr>
              <a:t>‣ 1 - Valor padrão. Cria listas numeradas. </a:t>
            </a:r>
            <a:r>
              <a:rPr lang="pt-BR" sz="1400" b="1" dirty="0" err="1">
                <a:solidFill>
                  <a:schemeClr val="dk1"/>
                </a:solidFill>
                <a:latin typeface="Century Gothic"/>
                <a:ea typeface="Century Gothic"/>
                <a:cs typeface="Century Gothic"/>
                <a:sym typeface="Century Gothic"/>
              </a:rPr>
              <a:t>Ex</a:t>
            </a:r>
            <a:r>
              <a:rPr lang="pt-BR" sz="1400" b="1" dirty="0">
                <a:solidFill>
                  <a:schemeClr val="dk1"/>
                </a:solidFill>
                <a:latin typeface="Century Gothic"/>
                <a:ea typeface="Century Gothic"/>
                <a:cs typeface="Century Gothic"/>
                <a:sym typeface="Century Gothic"/>
              </a:rPr>
              <a:t>: 1, 2, 3, 4, …</a:t>
            </a:r>
          </a:p>
          <a:p>
            <a:pPr marL="0" indent="0" algn="just">
              <a:lnSpc>
                <a:spcPct val="150000"/>
              </a:lnSpc>
              <a:buClr>
                <a:schemeClr val="dk1"/>
              </a:buClr>
              <a:buSzPts val="1100"/>
            </a:pPr>
            <a:r>
              <a:rPr lang="pt-BR" sz="1400" b="1" dirty="0">
                <a:solidFill>
                  <a:schemeClr val="dk1"/>
                </a:solidFill>
                <a:latin typeface="Century Gothic"/>
                <a:ea typeface="Century Gothic"/>
                <a:cs typeface="Century Gothic"/>
                <a:sym typeface="Century Gothic"/>
              </a:rPr>
              <a:t>‣ A - Cria listas alfabéticas em maiúsculas. </a:t>
            </a:r>
            <a:r>
              <a:rPr lang="pt-BR" sz="1400" b="1" dirty="0" err="1">
                <a:solidFill>
                  <a:schemeClr val="dk1"/>
                </a:solidFill>
                <a:latin typeface="Century Gothic"/>
                <a:ea typeface="Century Gothic"/>
                <a:cs typeface="Century Gothic"/>
                <a:sym typeface="Century Gothic"/>
              </a:rPr>
              <a:t>Ex</a:t>
            </a:r>
            <a:r>
              <a:rPr lang="pt-BR" sz="1400" b="1" dirty="0">
                <a:solidFill>
                  <a:schemeClr val="dk1"/>
                </a:solidFill>
                <a:latin typeface="Century Gothic"/>
                <a:ea typeface="Century Gothic"/>
                <a:cs typeface="Century Gothic"/>
                <a:sym typeface="Century Gothic"/>
              </a:rPr>
              <a:t>: A, B, C, D, …</a:t>
            </a:r>
          </a:p>
          <a:p>
            <a:pPr marL="0" indent="0" algn="just">
              <a:lnSpc>
                <a:spcPct val="150000"/>
              </a:lnSpc>
              <a:buClr>
                <a:schemeClr val="dk1"/>
              </a:buClr>
              <a:buSzPts val="1100"/>
            </a:pPr>
            <a:r>
              <a:rPr lang="pt-BR" sz="1400" b="1" dirty="0">
                <a:solidFill>
                  <a:schemeClr val="dk1"/>
                </a:solidFill>
                <a:latin typeface="Century Gothic"/>
                <a:ea typeface="Century Gothic"/>
                <a:cs typeface="Century Gothic"/>
                <a:sym typeface="Century Gothic"/>
              </a:rPr>
              <a:t>‣ a - Cria listas alfabéticas em minúsculas. </a:t>
            </a:r>
            <a:r>
              <a:rPr lang="pt-BR" sz="1400" b="1" dirty="0" err="1">
                <a:solidFill>
                  <a:schemeClr val="dk1"/>
                </a:solidFill>
                <a:latin typeface="Century Gothic"/>
                <a:ea typeface="Century Gothic"/>
                <a:cs typeface="Century Gothic"/>
                <a:sym typeface="Century Gothic"/>
              </a:rPr>
              <a:t>Ex</a:t>
            </a:r>
            <a:r>
              <a:rPr lang="pt-BR" sz="1400" b="1" dirty="0">
                <a:solidFill>
                  <a:schemeClr val="dk1"/>
                </a:solidFill>
                <a:latin typeface="Century Gothic"/>
                <a:ea typeface="Century Gothic"/>
                <a:cs typeface="Century Gothic"/>
                <a:sym typeface="Century Gothic"/>
              </a:rPr>
              <a:t>: a, b, c, d, …</a:t>
            </a:r>
          </a:p>
          <a:p>
            <a:pPr marL="0" indent="0" algn="just">
              <a:lnSpc>
                <a:spcPct val="150000"/>
              </a:lnSpc>
              <a:buClr>
                <a:schemeClr val="dk1"/>
              </a:buClr>
              <a:buSzPts val="1100"/>
            </a:pPr>
            <a:r>
              <a:rPr lang="pt-BR" sz="1400" b="1" dirty="0">
                <a:solidFill>
                  <a:schemeClr val="dk1"/>
                </a:solidFill>
                <a:latin typeface="Century Gothic"/>
                <a:ea typeface="Century Gothic"/>
                <a:cs typeface="Century Gothic"/>
                <a:sym typeface="Century Gothic"/>
              </a:rPr>
              <a:t>‣ I - Cria listas com algarismos romanos em maiúsculas. </a:t>
            </a:r>
            <a:r>
              <a:rPr lang="pt-BR" sz="1400" b="1" dirty="0" err="1">
                <a:solidFill>
                  <a:schemeClr val="dk1"/>
                </a:solidFill>
                <a:latin typeface="Century Gothic"/>
                <a:ea typeface="Century Gothic"/>
                <a:cs typeface="Century Gothic"/>
                <a:sym typeface="Century Gothic"/>
              </a:rPr>
              <a:t>Ex</a:t>
            </a:r>
            <a:r>
              <a:rPr lang="pt-BR" sz="1400" b="1" dirty="0">
                <a:solidFill>
                  <a:schemeClr val="dk1"/>
                </a:solidFill>
                <a:latin typeface="Century Gothic"/>
                <a:ea typeface="Century Gothic"/>
                <a:cs typeface="Century Gothic"/>
                <a:sym typeface="Century Gothic"/>
              </a:rPr>
              <a:t>: I, II, III, IV, …</a:t>
            </a:r>
          </a:p>
          <a:p>
            <a:pPr marL="0" indent="0" algn="just">
              <a:lnSpc>
                <a:spcPct val="150000"/>
              </a:lnSpc>
              <a:buClr>
                <a:schemeClr val="dk1"/>
              </a:buClr>
              <a:buSzPts val="1100"/>
            </a:pPr>
            <a:r>
              <a:rPr lang="pt-BR" sz="1400" b="1" dirty="0">
                <a:solidFill>
                  <a:schemeClr val="dk1"/>
                </a:solidFill>
                <a:latin typeface="Century Gothic"/>
                <a:ea typeface="Century Gothic"/>
                <a:cs typeface="Century Gothic"/>
                <a:sym typeface="Century Gothic"/>
              </a:rPr>
              <a:t>‣ i - Cria listas com algarismos romanos em minúsculas. </a:t>
            </a:r>
            <a:r>
              <a:rPr lang="pt-BR" sz="1400" b="1" dirty="0" err="1">
                <a:solidFill>
                  <a:schemeClr val="dk1"/>
                </a:solidFill>
                <a:latin typeface="Century Gothic"/>
                <a:ea typeface="Century Gothic"/>
                <a:cs typeface="Century Gothic"/>
                <a:sym typeface="Century Gothic"/>
              </a:rPr>
              <a:t>Ex</a:t>
            </a:r>
            <a:r>
              <a:rPr lang="pt-BR" sz="1400" b="1" dirty="0">
                <a:solidFill>
                  <a:schemeClr val="dk1"/>
                </a:solidFill>
                <a:latin typeface="Century Gothic"/>
                <a:ea typeface="Century Gothic"/>
                <a:cs typeface="Century Gothic"/>
                <a:sym typeface="Century Gothic"/>
              </a:rPr>
              <a:t>: i, </a:t>
            </a:r>
            <a:r>
              <a:rPr lang="pt-BR" sz="1400" b="1" dirty="0" err="1">
                <a:solidFill>
                  <a:schemeClr val="dk1"/>
                </a:solidFill>
                <a:latin typeface="Century Gothic"/>
                <a:ea typeface="Century Gothic"/>
                <a:cs typeface="Century Gothic"/>
                <a:sym typeface="Century Gothic"/>
              </a:rPr>
              <a:t>ii</a:t>
            </a:r>
            <a:r>
              <a:rPr lang="pt-BR" sz="1400" b="1" dirty="0">
                <a:solidFill>
                  <a:schemeClr val="dk1"/>
                </a:solidFill>
                <a:latin typeface="Century Gothic"/>
                <a:ea typeface="Century Gothic"/>
                <a:cs typeface="Century Gothic"/>
                <a:sym typeface="Century Gothic"/>
              </a:rPr>
              <a:t>, </a:t>
            </a:r>
            <a:r>
              <a:rPr lang="pt-BR" sz="1400" b="1" dirty="0" err="1">
                <a:solidFill>
                  <a:schemeClr val="dk1"/>
                </a:solidFill>
                <a:latin typeface="Century Gothic"/>
                <a:ea typeface="Century Gothic"/>
                <a:cs typeface="Century Gothic"/>
                <a:sym typeface="Century Gothic"/>
              </a:rPr>
              <a:t>iii</a:t>
            </a:r>
            <a:r>
              <a:rPr lang="pt-BR" sz="1400" b="1" dirty="0">
                <a:solidFill>
                  <a:schemeClr val="dk1"/>
                </a:solidFill>
                <a:latin typeface="Century Gothic"/>
                <a:ea typeface="Century Gothic"/>
                <a:cs typeface="Century Gothic"/>
                <a:sym typeface="Century Gothic"/>
              </a:rPr>
              <a:t>, </a:t>
            </a:r>
            <a:r>
              <a:rPr lang="pt-BR" sz="1400" b="1" dirty="0" err="1">
                <a:solidFill>
                  <a:schemeClr val="dk1"/>
                </a:solidFill>
                <a:latin typeface="Century Gothic"/>
                <a:ea typeface="Century Gothic"/>
                <a:cs typeface="Century Gothic"/>
                <a:sym typeface="Century Gothic"/>
              </a:rPr>
              <a:t>iv</a:t>
            </a:r>
            <a:r>
              <a:rPr lang="pt-BR" sz="1400" b="1" dirty="0">
                <a:solidFill>
                  <a:schemeClr val="dk1"/>
                </a:solidFill>
                <a:latin typeface="Century Gothic"/>
                <a:ea typeface="Century Gothic"/>
                <a:cs typeface="Century Gothic"/>
                <a:sym typeface="Century Gothic"/>
              </a:rPr>
              <a:t>, …</a:t>
            </a:r>
          </a:p>
          <a:p>
            <a:pPr marL="0" indent="0" algn="just">
              <a:lnSpc>
                <a:spcPct val="150000"/>
              </a:lnSpc>
              <a:buClr>
                <a:schemeClr val="dk1"/>
              </a:buClr>
              <a:buSzPts val="1100"/>
            </a:pPr>
            <a:r>
              <a:rPr lang="pt-BR" sz="1400" b="1" dirty="0">
                <a:solidFill>
                  <a:schemeClr val="dk1"/>
                </a:solidFill>
                <a:latin typeface="Century Gothic"/>
                <a:ea typeface="Century Gothic"/>
                <a:cs typeface="Century Gothic"/>
                <a:sym typeface="Century Gothic"/>
              </a:rPr>
              <a:t>Você também pode indicar o início da contagem usando o parâmetro start.</a:t>
            </a:r>
          </a:p>
          <a:p>
            <a:pPr marL="0" indent="0" algn="just">
              <a:lnSpc>
                <a:spcPct val="150000"/>
              </a:lnSpc>
              <a:buClr>
                <a:schemeClr val="dk1"/>
              </a:buClr>
              <a:buSzPts val="1100"/>
            </a:pPr>
            <a:r>
              <a:rPr lang="pt-BR" sz="1400" b="1" dirty="0">
                <a:solidFill>
                  <a:schemeClr val="dk1"/>
                </a:solidFill>
                <a:latin typeface="Century Gothic"/>
                <a:ea typeface="Century Gothic"/>
                <a:cs typeface="Century Gothic"/>
                <a:sym typeface="Century Gothic"/>
              </a:rPr>
              <a:t>Por exemplo, a </a:t>
            </a:r>
            <a:r>
              <a:rPr lang="pt-BR" sz="1400" b="1" dirty="0" err="1">
                <a:solidFill>
                  <a:schemeClr val="dk1"/>
                </a:solidFill>
                <a:latin typeface="Century Gothic"/>
                <a:ea typeface="Century Gothic"/>
                <a:cs typeface="Century Gothic"/>
                <a:sym typeface="Century Gothic"/>
              </a:rPr>
              <a:t>tag</a:t>
            </a:r>
            <a:r>
              <a:rPr lang="pt-BR" sz="1400" b="1" dirty="0">
                <a:solidFill>
                  <a:schemeClr val="dk1"/>
                </a:solidFill>
                <a:latin typeface="Century Gothic"/>
                <a:ea typeface="Century Gothic"/>
                <a:cs typeface="Century Gothic"/>
                <a:sym typeface="Century Gothic"/>
              </a:rPr>
              <a:t> &lt;</a:t>
            </a:r>
            <a:r>
              <a:rPr lang="pt-BR" sz="1400" b="1" dirty="0" err="1">
                <a:solidFill>
                  <a:schemeClr val="dk1"/>
                </a:solidFill>
                <a:latin typeface="Century Gothic"/>
                <a:ea typeface="Century Gothic"/>
                <a:cs typeface="Century Gothic"/>
                <a:sym typeface="Century Gothic"/>
              </a:rPr>
              <a:t>ol</a:t>
            </a:r>
            <a:r>
              <a:rPr lang="pt-BR" sz="1400" b="1" dirty="0">
                <a:solidFill>
                  <a:schemeClr val="dk1"/>
                </a:solidFill>
                <a:latin typeface="Century Gothic"/>
                <a:ea typeface="Century Gothic"/>
                <a:cs typeface="Century Gothic"/>
                <a:sym typeface="Century Gothic"/>
              </a:rPr>
              <a:t> </a:t>
            </a:r>
            <a:r>
              <a:rPr lang="pt-BR" sz="1400" b="1" dirty="0" err="1">
                <a:solidFill>
                  <a:schemeClr val="dk1"/>
                </a:solidFill>
                <a:latin typeface="Century Gothic"/>
                <a:ea typeface="Century Gothic"/>
                <a:cs typeface="Century Gothic"/>
                <a:sym typeface="Century Gothic"/>
              </a:rPr>
              <a:t>type</a:t>
            </a:r>
            <a:r>
              <a:rPr lang="pt-BR" sz="1400" b="1" dirty="0">
                <a:solidFill>
                  <a:schemeClr val="dk1"/>
                </a:solidFill>
                <a:latin typeface="Century Gothic"/>
                <a:ea typeface="Century Gothic"/>
                <a:cs typeface="Century Gothic"/>
                <a:sym typeface="Century Gothic"/>
              </a:rPr>
              <a:t>=“I” start = “5”&gt; vai gerar itens numerados como V, VI, VII, VIII, IX, … </a:t>
            </a:r>
          </a:p>
        </p:txBody>
      </p:sp>
      <p:pic>
        <p:nvPicPr>
          <p:cNvPr id="5" name="Imagem 4">
            <a:extLst>
              <a:ext uri="{FF2B5EF4-FFF2-40B4-BE49-F238E27FC236}">
                <a16:creationId xmlns:a16="http://schemas.microsoft.com/office/drawing/2014/main" id="{6445B5B2-C638-88C9-6D95-F5AD6DC16EE5}"/>
              </a:ext>
            </a:extLst>
          </p:cNvPr>
          <p:cNvPicPr>
            <a:picLocks noChangeAspect="1"/>
          </p:cNvPicPr>
          <p:nvPr/>
        </p:nvPicPr>
        <p:blipFill>
          <a:blip r:embed="rId4"/>
          <a:stretch>
            <a:fillRect/>
          </a:stretch>
        </p:blipFill>
        <p:spPr>
          <a:xfrm>
            <a:off x="321427" y="4034442"/>
            <a:ext cx="1209844" cy="1733792"/>
          </a:xfrm>
          <a:prstGeom prst="rect">
            <a:avLst/>
          </a:prstGeom>
        </p:spPr>
      </p:pic>
      <p:pic>
        <p:nvPicPr>
          <p:cNvPr id="8" name="Imagem 7">
            <a:extLst>
              <a:ext uri="{FF2B5EF4-FFF2-40B4-BE49-F238E27FC236}">
                <a16:creationId xmlns:a16="http://schemas.microsoft.com/office/drawing/2014/main" id="{95335770-3A7B-1BAA-5372-EA57C43F718E}"/>
              </a:ext>
            </a:extLst>
          </p:cNvPr>
          <p:cNvPicPr>
            <a:picLocks noChangeAspect="1"/>
          </p:cNvPicPr>
          <p:nvPr/>
        </p:nvPicPr>
        <p:blipFill>
          <a:blip r:embed="rId5"/>
          <a:stretch>
            <a:fillRect/>
          </a:stretch>
        </p:blipFill>
        <p:spPr>
          <a:xfrm>
            <a:off x="3726660" y="4034442"/>
            <a:ext cx="1856506" cy="1937224"/>
          </a:xfrm>
          <a:prstGeom prst="rect">
            <a:avLst/>
          </a:prstGeom>
        </p:spPr>
      </p:pic>
    </p:spTree>
    <p:extLst>
      <p:ext uri="{BB962C8B-B14F-4D97-AF65-F5344CB8AC3E}">
        <p14:creationId xmlns:p14="http://schemas.microsoft.com/office/powerpoint/2010/main" val="1338085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Ainda falando sobre o &lt;</a:t>
            </a:r>
            <a:r>
              <a:rPr lang="pt-BR" sz="3600" b="1" dirty="0" err="1">
                <a:solidFill>
                  <a:srgbClr val="660000"/>
                </a:solidFill>
                <a:latin typeface="Century Gothic"/>
                <a:ea typeface="Century Gothic"/>
                <a:cs typeface="Century Gothic"/>
                <a:sym typeface="Century Gothic"/>
              </a:rPr>
              <a:t>ul</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2747528"/>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O marcador padrão é a bolinha preta totalmente preenchida (</a:t>
            </a:r>
            <a:r>
              <a:rPr lang="pt-BR" sz="1800" b="1" dirty="0" err="1">
                <a:solidFill>
                  <a:schemeClr val="dk1"/>
                </a:solidFill>
                <a:latin typeface="Century Gothic"/>
                <a:ea typeface="Century Gothic"/>
                <a:cs typeface="Century Gothic"/>
                <a:sym typeface="Century Gothic"/>
              </a:rPr>
              <a:t>circle</a:t>
            </a:r>
            <a:r>
              <a:rPr lang="pt-BR" sz="1800" b="1" dirty="0">
                <a:solidFill>
                  <a:schemeClr val="dk1"/>
                </a:solidFill>
                <a:latin typeface="Century Gothic"/>
                <a:ea typeface="Century Gothic"/>
                <a:cs typeface="Century Gothic"/>
                <a:sym typeface="Century Gothic"/>
              </a:rPr>
              <a:t>), mas existe a opção de configurar a propriedade </a:t>
            </a:r>
            <a:r>
              <a:rPr lang="pt-BR" sz="1800" b="1" dirty="0" err="1">
                <a:solidFill>
                  <a:schemeClr val="dk1"/>
                </a:solidFill>
                <a:latin typeface="Century Gothic"/>
                <a:ea typeface="Century Gothic"/>
                <a:cs typeface="Century Gothic"/>
                <a:sym typeface="Century Gothic"/>
              </a:rPr>
              <a:t>type</a:t>
            </a:r>
            <a:r>
              <a:rPr lang="pt-BR" sz="1800" b="1" dirty="0">
                <a:solidFill>
                  <a:schemeClr val="dk1"/>
                </a:solidFill>
                <a:latin typeface="Century Gothic"/>
                <a:ea typeface="Century Gothic"/>
                <a:cs typeface="Century Gothic"/>
                <a:sym typeface="Century Gothic"/>
              </a:rPr>
              <a:t> da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ul</a:t>
            </a:r>
            <a:r>
              <a:rPr lang="pt-BR" sz="1800" b="1" dirty="0">
                <a:solidFill>
                  <a:schemeClr val="dk1"/>
                </a:solidFill>
                <a:latin typeface="Century Gothic"/>
                <a:ea typeface="Century Gothic"/>
                <a:cs typeface="Century Gothic"/>
                <a:sym typeface="Century Gothic"/>
              </a:rPr>
              <a:t>&gt; com os seguintes valores:</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 disc - padrão. Uma bola preta totalmente pintada</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 </a:t>
            </a:r>
            <a:r>
              <a:rPr lang="pt-BR" sz="1800" b="1" dirty="0" err="1">
                <a:solidFill>
                  <a:schemeClr val="dk1"/>
                </a:solidFill>
                <a:latin typeface="Century Gothic"/>
                <a:ea typeface="Century Gothic"/>
                <a:cs typeface="Century Gothic"/>
                <a:sym typeface="Century Gothic"/>
              </a:rPr>
              <a:t>circle</a:t>
            </a:r>
            <a:r>
              <a:rPr lang="pt-BR" sz="1800" b="1" dirty="0">
                <a:solidFill>
                  <a:schemeClr val="dk1"/>
                </a:solidFill>
                <a:latin typeface="Century Gothic"/>
                <a:ea typeface="Century Gothic"/>
                <a:cs typeface="Century Gothic"/>
                <a:sym typeface="Century Gothic"/>
              </a:rPr>
              <a:t> - Uma bola com uma borda preta e sem preenchimento</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 </a:t>
            </a:r>
            <a:r>
              <a:rPr lang="pt-BR" sz="1800" b="1" dirty="0" err="1">
                <a:solidFill>
                  <a:schemeClr val="dk1"/>
                </a:solidFill>
                <a:latin typeface="Century Gothic"/>
                <a:ea typeface="Century Gothic"/>
                <a:cs typeface="Century Gothic"/>
                <a:sym typeface="Century Gothic"/>
              </a:rPr>
              <a:t>square</a:t>
            </a:r>
            <a:r>
              <a:rPr lang="pt-BR" sz="1800" b="1" dirty="0">
                <a:solidFill>
                  <a:schemeClr val="dk1"/>
                </a:solidFill>
                <a:latin typeface="Century Gothic"/>
                <a:ea typeface="Century Gothic"/>
                <a:cs typeface="Century Gothic"/>
                <a:sym typeface="Century Gothic"/>
              </a:rPr>
              <a:t> - Um pequeno quadrado preto totalmente pintado</a:t>
            </a:r>
          </a:p>
        </p:txBody>
      </p:sp>
    </p:spTree>
    <p:extLst>
      <p:ext uri="{BB962C8B-B14F-4D97-AF65-F5344CB8AC3E}">
        <p14:creationId xmlns:p14="http://schemas.microsoft.com/office/powerpoint/2010/main" val="4221497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Ainda falando sobre o &lt;</a:t>
            </a:r>
            <a:r>
              <a:rPr lang="pt-BR" sz="3600" b="1" dirty="0" err="1">
                <a:solidFill>
                  <a:srgbClr val="660000"/>
                </a:solidFill>
                <a:latin typeface="Century Gothic"/>
                <a:ea typeface="Century Gothic"/>
                <a:cs typeface="Century Gothic"/>
                <a:sym typeface="Century Gothic"/>
              </a:rPr>
              <a:t>ul</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2747528"/>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O marcador padrão é a bolinha preta totalmente preenchida (</a:t>
            </a:r>
            <a:r>
              <a:rPr lang="pt-BR" sz="1800" b="1" dirty="0" err="1">
                <a:solidFill>
                  <a:schemeClr val="dk1"/>
                </a:solidFill>
                <a:latin typeface="Century Gothic"/>
                <a:ea typeface="Century Gothic"/>
                <a:cs typeface="Century Gothic"/>
                <a:sym typeface="Century Gothic"/>
              </a:rPr>
              <a:t>circle</a:t>
            </a:r>
            <a:r>
              <a:rPr lang="pt-BR" sz="1800" b="1" dirty="0">
                <a:solidFill>
                  <a:schemeClr val="dk1"/>
                </a:solidFill>
                <a:latin typeface="Century Gothic"/>
                <a:ea typeface="Century Gothic"/>
                <a:cs typeface="Century Gothic"/>
                <a:sym typeface="Century Gothic"/>
              </a:rPr>
              <a:t>), mas existe a opção de configurar a propriedade </a:t>
            </a:r>
            <a:r>
              <a:rPr lang="pt-BR" sz="1800" b="1" dirty="0" err="1">
                <a:solidFill>
                  <a:schemeClr val="dk1"/>
                </a:solidFill>
                <a:latin typeface="Century Gothic"/>
                <a:ea typeface="Century Gothic"/>
                <a:cs typeface="Century Gothic"/>
                <a:sym typeface="Century Gothic"/>
              </a:rPr>
              <a:t>type</a:t>
            </a:r>
            <a:r>
              <a:rPr lang="pt-BR" sz="1800" b="1" dirty="0">
                <a:solidFill>
                  <a:schemeClr val="dk1"/>
                </a:solidFill>
                <a:latin typeface="Century Gothic"/>
                <a:ea typeface="Century Gothic"/>
                <a:cs typeface="Century Gothic"/>
                <a:sym typeface="Century Gothic"/>
              </a:rPr>
              <a:t> da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ul</a:t>
            </a:r>
            <a:r>
              <a:rPr lang="pt-BR" sz="1800" b="1" dirty="0">
                <a:solidFill>
                  <a:schemeClr val="dk1"/>
                </a:solidFill>
                <a:latin typeface="Century Gothic"/>
                <a:ea typeface="Century Gothic"/>
                <a:cs typeface="Century Gothic"/>
                <a:sym typeface="Century Gothic"/>
              </a:rPr>
              <a:t>&gt; com os seguintes valores:</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 disc - padrão. Uma bola preta totalmente pintada</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 </a:t>
            </a:r>
            <a:r>
              <a:rPr lang="pt-BR" sz="1800" b="1" dirty="0" err="1">
                <a:solidFill>
                  <a:schemeClr val="dk1"/>
                </a:solidFill>
                <a:latin typeface="Century Gothic"/>
                <a:ea typeface="Century Gothic"/>
                <a:cs typeface="Century Gothic"/>
                <a:sym typeface="Century Gothic"/>
              </a:rPr>
              <a:t>circle</a:t>
            </a:r>
            <a:r>
              <a:rPr lang="pt-BR" sz="1800" b="1" dirty="0">
                <a:solidFill>
                  <a:schemeClr val="dk1"/>
                </a:solidFill>
                <a:latin typeface="Century Gothic"/>
                <a:ea typeface="Century Gothic"/>
                <a:cs typeface="Century Gothic"/>
                <a:sym typeface="Century Gothic"/>
              </a:rPr>
              <a:t> - Uma bola com uma borda preta e sem preenchimento</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 </a:t>
            </a:r>
            <a:r>
              <a:rPr lang="pt-BR" sz="1800" b="1" dirty="0" err="1">
                <a:solidFill>
                  <a:schemeClr val="dk1"/>
                </a:solidFill>
                <a:latin typeface="Century Gothic"/>
                <a:ea typeface="Century Gothic"/>
                <a:cs typeface="Century Gothic"/>
                <a:sym typeface="Century Gothic"/>
              </a:rPr>
              <a:t>square</a:t>
            </a:r>
            <a:r>
              <a:rPr lang="pt-BR" sz="1800" b="1" dirty="0">
                <a:solidFill>
                  <a:schemeClr val="dk1"/>
                </a:solidFill>
                <a:latin typeface="Century Gothic"/>
                <a:ea typeface="Century Gothic"/>
                <a:cs typeface="Century Gothic"/>
                <a:sym typeface="Century Gothic"/>
              </a:rPr>
              <a:t> - Um pequeno quadrado preto totalmente pintado</a:t>
            </a:r>
          </a:p>
        </p:txBody>
      </p:sp>
    </p:spTree>
    <p:extLst>
      <p:ext uri="{BB962C8B-B14F-4D97-AF65-F5344CB8AC3E}">
        <p14:creationId xmlns:p14="http://schemas.microsoft.com/office/powerpoint/2010/main" val="2548217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Lista de Definições</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2747528"/>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É como se fosse um dicionário, temos os termos e as suas descrições. É uma lista sem demarcadores, mas bem útil em alguns casos. Toda lista de definições está dentro de uma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&lt;dl&gt; &lt;/dl&gt; (</a:t>
            </a:r>
            <a:r>
              <a:rPr lang="pt-BR" sz="1800" b="1" dirty="0" err="1">
                <a:solidFill>
                  <a:schemeClr val="dk1"/>
                </a:solidFill>
                <a:latin typeface="Century Gothic"/>
                <a:ea typeface="Century Gothic"/>
                <a:cs typeface="Century Gothic"/>
                <a:sym typeface="Century Gothic"/>
              </a:rPr>
              <a:t>definition</a:t>
            </a:r>
            <a:r>
              <a:rPr lang="pt-BR" sz="1800" b="1" dirty="0">
                <a:solidFill>
                  <a:schemeClr val="dk1"/>
                </a:solidFill>
                <a:latin typeface="Century Gothic"/>
                <a:ea typeface="Century Gothic"/>
                <a:cs typeface="Century Gothic"/>
                <a:sym typeface="Century Gothic"/>
              </a:rPr>
              <a:t> </a:t>
            </a:r>
            <a:r>
              <a:rPr lang="pt-BR" sz="1800" b="1" dirty="0" err="1">
                <a:solidFill>
                  <a:schemeClr val="dk1"/>
                </a:solidFill>
                <a:latin typeface="Century Gothic"/>
                <a:ea typeface="Century Gothic"/>
                <a:cs typeface="Century Gothic"/>
                <a:sym typeface="Century Gothic"/>
              </a:rPr>
              <a:t>list</a:t>
            </a:r>
            <a:r>
              <a:rPr lang="pt-BR" sz="1800" b="1" dirty="0">
                <a:solidFill>
                  <a:schemeClr val="dk1"/>
                </a:solidFill>
                <a:latin typeface="Century Gothic"/>
                <a:ea typeface="Century Gothic"/>
                <a:cs typeface="Century Gothic"/>
                <a:sym typeface="Century Gothic"/>
              </a:rPr>
              <a:t>) Cada termo é um &lt;</a:t>
            </a:r>
            <a:r>
              <a:rPr lang="pt-BR" sz="1800" b="1" dirty="0" err="1">
                <a:solidFill>
                  <a:schemeClr val="dk1"/>
                </a:solidFill>
                <a:latin typeface="Century Gothic"/>
                <a:ea typeface="Century Gothic"/>
                <a:cs typeface="Century Gothic"/>
                <a:sym typeface="Century Gothic"/>
              </a:rPr>
              <a:t>dt</a:t>
            </a:r>
            <a:r>
              <a:rPr lang="pt-BR" sz="1800" b="1" dirty="0">
                <a:solidFill>
                  <a:schemeClr val="dk1"/>
                </a:solidFill>
                <a:latin typeface="Century Gothic"/>
                <a:ea typeface="Century Gothic"/>
                <a:cs typeface="Century Gothic"/>
                <a:sym typeface="Century Gothic"/>
              </a:rPr>
              <a:t>&gt; (</a:t>
            </a:r>
            <a:r>
              <a:rPr lang="pt-BR" sz="1800" b="1" dirty="0" err="1">
                <a:solidFill>
                  <a:schemeClr val="dk1"/>
                </a:solidFill>
                <a:latin typeface="Century Gothic"/>
                <a:ea typeface="Century Gothic"/>
                <a:cs typeface="Century Gothic"/>
                <a:sym typeface="Century Gothic"/>
              </a:rPr>
              <a:t>definition</a:t>
            </a:r>
            <a:r>
              <a:rPr lang="pt-BR" sz="1800" b="1" dirty="0">
                <a:solidFill>
                  <a:schemeClr val="dk1"/>
                </a:solidFill>
                <a:latin typeface="Century Gothic"/>
                <a:ea typeface="Century Gothic"/>
                <a:cs typeface="Century Gothic"/>
                <a:sym typeface="Century Gothic"/>
              </a:rPr>
              <a:t> </a:t>
            </a:r>
            <a:r>
              <a:rPr lang="pt-BR" sz="1800" b="1" dirty="0" err="1">
                <a:solidFill>
                  <a:schemeClr val="dk1"/>
                </a:solidFill>
                <a:latin typeface="Century Gothic"/>
                <a:ea typeface="Century Gothic"/>
                <a:cs typeface="Century Gothic"/>
                <a:sym typeface="Century Gothic"/>
              </a:rPr>
              <a:t>term</a:t>
            </a:r>
            <a:r>
              <a:rPr lang="pt-BR" sz="1800" b="1" dirty="0">
                <a:solidFill>
                  <a:schemeClr val="dk1"/>
                </a:solidFill>
                <a:latin typeface="Century Gothic"/>
                <a:ea typeface="Century Gothic"/>
                <a:cs typeface="Century Gothic"/>
                <a:sym typeface="Century Gothic"/>
              </a:rPr>
              <a:t>) e cada descrição é um &lt;</a:t>
            </a:r>
            <a:r>
              <a:rPr lang="pt-BR" sz="1800" b="1" dirty="0" err="1">
                <a:solidFill>
                  <a:schemeClr val="dk1"/>
                </a:solidFill>
                <a:latin typeface="Century Gothic"/>
                <a:ea typeface="Century Gothic"/>
                <a:cs typeface="Century Gothic"/>
                <a:sym typeface="Century Gothic"/>
              </a:rPr>
              <a:t>dd</a:t>
            </a:r>
            <a:r>
              <a:rPr lang="pt-BR" sz="1800" b="1" dirty="0">
                <a:solidFill>
                  <a:schemeClr val="dk1"/>
                </a:solidFill>
                <a:latin typeface="Century Gothic"/>
                <a:ea typeface="Century Gothic"/>
                <a:cs typeface="Century Gothic"/>
                <a:sym typeface="Century Gothic"/>
              </a:rPr>
              <a:t>&gt; (</a:t>
            </a:r>
            <a:r>
              <a:rPr lang="pt-BR" sz="1800" b="1" dirty="0" err="1">
                <a:solidFill>
                  <a:schemeClr val="dk1"/>
                </a:solidFill>
                <a:latin typeface="Century Gothic"/>
                <a:ea typeface="Century Gothic"/>
                <a:cs typeface="Century Gothic"/>
                <a:sym typeface="Century Gothic"/>
              </a:rPr>
              <a:t>definition</a:t>
            </a:r>
            <a:r>
              <a:rPr lang="pt-BR" sz="1800" b="1" dirty="0">
                <a:solidFill>
                  <a:schemeClr val="dk1"/>
                </a:solidFill>
                <a:latin typeface="Century Gothic"/>
                <a:ea typeface="Century Gothic"/>
                <a:cs typeface="Century Gothic"/>
                <a:sym typeface="Century Gothic"/>
              </a:rPr>
              <a:t> </a:t>
            </a:r>
            <a:r>
              <a:rPr lang="pt-BR" sz="1800" b="1" dirty="0" err="1">
                <a:solidFill>
                  <a:schemeClr val="dk1"/>
                </a:solidFill>
                <a:latin typeface="Century Gothic"/>
                <a:ea typeface="Century Gothic"/>
                <a:cs typeface="Century Gothic"/>
                <a:sym typeface="Century Gothic"/>
              </a:rPr>
              <a:t>description</a:t>
            </a:r>
            <a:r>
              <a:rPr lang="pt-BR" sz="1800" b="1" dirty="0">
                <a:solidFill>
                  <a:schemeClr val="dk1"/>
                </a:solidFill>
                <a:latin typeface="Century Gothic"/>
                <a:ea typeface="Century Gothic"/>
                <a:cs typeface="Century Gothic"/>
                <a:sym typeface="Century Gothic"/>
              </a:rPr>
              <a:t>). Assim como os itens da lista, essas duas últimas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possuem fechamento opcional, segundo a referência oficial da HTML5.</a:t>
            </a:r>
          </a:p>
        </p:txBody>
      </p:sp>
      <p:pic>
        <p:nvPicPr>
          <p:cNvPr id="5" name="Imagem 4">
            <a:extLst>
              <a:ext uri="{FF2B5EF4-FFF2-40B4-BE49-F238E27FC236}">
                <a16:creationId xmlns:a16="http://schemas.microsoft.com/office/drawing/2014/main" id="{4BF441CE-31E6-52BE-9B46-3A4AECA4A7BB}"/>
              </a:ext>
            </a:extLst>
          </p:cNvPr>
          <p:cNvPicPr>
            <a:picLocks noChangeAspect="1"/>
          </p:cNvPicPr>
          <p:nvPr/>
        </p:nvPicPr>
        <p:blipFill>
          <a:blip r:embed="rId4"/>
          <a:stretch>
            <a:fillRect/>
          </a:stretch>
        </p:blipFill>
        <p:spPr>
          <a:xfrm>
            <a:off x="408562" y="3667328"/>
            <a:ext cx="7373566" cy="609272"/>
          </a:xfrm>
          <a:prstGeom prst="rect">
            <a:avLst/>
          </a:prstGeom>
        </p:spPr>
      </p:pic>
      <p:pic>
        <p:nvPicPr>
          <p:cNvPr id="7" name="Imagem 6">
            <a:extLst>
              <a:ext uri="{FF2B5EF4-FFF2-40B4-BE49-F238E27FC236}">
                <a16:creationId xmlns:a16="http://schemas.microsoft.com/office/drawing/2014/main" id="{37C5350F-343A-AEF6-AAD9-BAEDAF839C8D}"/>
              </a:ext>
            </a:extLst>
          </p:cNvPr>
          <p:cNvPicPr>
            <a:picLocks noChangeAspect="1"/>
          </p:cNvPicPr>
          <p:nvPr/>
        </p:nvPicPr>
        <p:blipFill>
          <a:blip r:embed="rId5"/>
          <a:stretch>
            <a:fillRect/>
          </a:stretch>
        </p:blipFill>
        <p:spPr>
          <a:xfrm>
            <a:off x="408562" y="4645494"/>
            <a:ext cx="7097115" cy="1190791"/>
          </a:xfrm>
          <a:prstGeom prst="rect">
            <a:avLst/>
          </a:prstGeom>
        </p:spPr>
      </p:pic>
    </p:spTree>
    <p:extLst>
      <p:ext uri="{BB962C8B-B14F-4D97-AF65-F5344CB8AC3E}">
        <p14:creationId xmlns:p14="http://schemas.microsoft.com/office/powerpoint/2010/main" val="3519443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Âncora</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799"/>
            <a:ext cx="8676900" cy="3175545"/>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Os hyperlinks são um dos conceitos mais antigos da história da linguagem</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HTML. Eles permitem que você ligue um ponto a outro na World </a:t>
            </a:r>
            <a:r>
              <a:rPr lang="pt-BR" sz="1800" b="1" dirty="0" err="1">
                <a:solidFill>
                  <a:schemeClr val="dk1"/>
                </a:solidFill>
                <a:latin typeface="Century Gothic"/>
                <a:ea typeface="Century Gothic"/>
                <a:cs typeface="Century Gothic"/>
                <a:sym typeface="Century Gothic"/>
              </a:rPr>
              <a:t>Wide</a:t>
            </a: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Web. Toda vez que você está acessando um site e clica em um local para</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ir para outra página, outro site ou até para baixar um arquivo, você está</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interagindo com um hyperlink. </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Para criar um hyperlink, devemos criar âncoras através da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&lt;a&gt;. O principal atributo dessa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é o </a:t>
            </a:r>
            <a:r>
              <a:rPr lang="pt-BR" sz="1800" b="1" dirty="0" err="1">
                <a:solidFill>
                  <a:schemeClr val="dk1"/>
                </a:solidFill>
                <a:latin typeface="Century Gothic"/>
                <a:ea typeface="Century Gothic"/>
                <a:cs typeface="Century Gothic"/>
                <a:sym typeface="Century Gothic"/>
              </a:rPr>
              <a:t>href</a:t>
            </a:r>
            <a:r>
              <a:rPr lang="pt-BR" sz="1800" b="1" dirty="0">
                <a:solidFill>
                  <a:schemeClr val="dk1"/>
                </a:solidFill>
                <a:latin typeface="Century Gothic"/>
                <a:ea typeface="Century Gothic"/>
                <a:cs typeface="Century Gothic"/>
                <a:sym typeface="Century Gothic"/>
              </a:rPr>
              <a:t>, que cria uma referência hipertexto. </a:t>
            </a:r>
          </a:p>
        </p:txBody>
      </p:sp>
      <p:pic>
        <p:nvPicPr>
          <p:cNvPr id="3" name="Imagem 2">
            <a:extLst>
              <a:ext uri="{FF2B5EF4-FFF2-40B4-BE49-F238E27FC236}">
                <a16:creationId xmlns:a16="http://schemas.microsoft.com/office/drawing/2014/main" id="{F9292F96-C412-BDA4-9B63-CD5B383C56BF}"/>
              </a:ext>
            </a:extLst>
          </p:cNvPr>
          <p:cNvPicPr>
            <a:picLocks noChangeAspect="1"/>
          </p:cNvPicPr>
          <p:nvPr/>
        </p:nvPicPr>
        <p:blipFill>
          <a:blip r:embed="rId4"/>
          <a:stretch>
            <a:fillRect/>
          </a:stretch>
        </p:blipFill>
        <p:spPr>
          <a:xfrm>
            <a:off x="396026" y="4366623"/>
            <a:ext cx="2495898" cy="1409897"/>
          </a:xfrm>
          <a:prstGeom prst="rect">
            <a:avLst/>
          </a:prstGeom>
        </p:spPr>
      </p:pic>
      <p:pic>
        <p:nvPicPr>
          <p:cNvPr id="8" name="Imagem 7">
            <a:extLst>
              <a:ext uri="{FF2B5EF4-FFF2-40B4-BE49-F238E27FC236}">
                <a16:creationId xmlns:a16="http://schemas.microsoft.com/office/drawing/2014/main" id="{9F8AC736-7540-7155-14E5-2B8D26D5B49C}"/>
              </a:ext>
            </a:extLst>
          </p:cNvPr>
          <p:cNvPicPr>
            <a:picLocks noChangeAspect="1"/>
          </p:cNvPicPr>
          <p:nvPr/>
        </p:nvPicPr>
        <p:blipFill>
          <a:blip r:embed="rId5"/>
          <a:stretch>
            <a:fillRect/>
          </a:stretch>
        </p:blipFill>
        <p:spPr>
          <a:xfrm>
            <a:off x="3589388" y="4842939"/>
            <a:ext cx="4591691" cy="457264"/>
          </a:xfrm>
          <a:prstGeom prst="rect">
            <a:avLst/>
          </a:prstGeom>
        </p:spPr>
      </p:pic>
    </p:spTree>
    <p:extLst>
      <p:ext uri="{BB962C8B-B14F-4D97-AF65-F5344CB8AC3E}">
        <p14:creationId xmlns:p14="http://schemas.microsoft.com/office/powerpoint/2010/main" val="357014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Âncora</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799"/>
            <a:ext cx="8676900" cy="4770882"/>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Outro atributo bem útil da </a:t>
            </a:r>
            <a:r>
              <a:rPr lang="pt-BR" sz="1600" b="1" dirty="0" err="1">
                <a:solidFill>
                  <a:schemeClr val="dk1"/>
                </a:solidFill>
                <a:latin typeface="Century Gothic"/>
                <a:ea typeface="Century Gothic"/>
                <a:cs typeface="Century Gothic"/>
                <a:sym typeface="Century Gothic"/>
              </a:rPr>
              <a:t>tag</a:t>
            </a:r>
            <a:r>
              <a:rPr lang="pt-BR" sz="1600" b="1" dirty="0">
                <a:solidFill>
                  <a:schemeClr val="dk1"/>
                </a:solidFill>
                <a:latin typeface="Century Gothic"/>
                <a:ea typeface="Century Gothic"/>
                <a:cs typeface="Century Gothic"/>
                <a:sym typeface="Century Gothic"/>
              </a:rPr>
              <a:t> de âncora é o </a:t>
            </a:r>
            <a:r>
              <a:rPr lang="pt-BR" sz="1600" b="1" dirty="0" err="1">
                <a:solidFill>
                  <a:schemeClr val="dk1"/>
                </a:solidFill>
                <a:latin typeface="Century Gothic"/>
                <a:ea typeface="Century Gothic"/>
                <a:cs typeface="Century Gothic"/>
                <a:sym typeface="Century Gothic"/>
              </a:rPr>
              <a:t>hreflang</a:t>
            </a:r>
            <a:r>
              <a:rPr lang="pt-BR" sz="1600" b="1" dirty="0">
                <a:solidFill>
                  <a:schemeClr val="dk1"/>
                </a:solidFill>
                <a:latin typeface="Century Gothic"/>
                <a:ea typeface="Century Gothic"/>
                <a:cs typeface="Century Gothic"/>
                <a:sym typeface="Century Gothic"/>
              </a:rPr>
              <a:t>, que permite indicar qual é o idioma principal do site para onde o link está desviando o fluxo de navegação. Isso vai permitir avisar ao navegador e a softwares de tradução como lidar caso o visitante opte por traduzir automaticamente os conteúdos. </a:t>
            </a:r>
          </a:p>
          <a:p>
            <a:pPr marL="0" indent="0" algn="just">
              <a:lnSpc>
                <a:spcPct val="150000"/>
              </a:lnSpc>
              <a:buClr>
                <a:schemeClr val="dk1"/>
              </a:buClr>
              <a:buSzPts val="1100"/>
            </a:pPr>
            <a:endParaRPr lang="pt-BR" sz="16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Por padrão, sempre que um visitante clique em um hyperlink, o site de destino abre na mesma janela do site que continha esse link. Ou seja, o conteúdo anterior vai deixar de ser exibido para mostrar o novo conteúdo.</a:t>
            </a:r>
          </a:p>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Para poder controlar onde o site de destino vai abrir, podemos usar o atributo target, que suporta os seguintes valores: </a:t>
            </a:r>
          </a:p>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 _</a:t>
            </a:r>
            <a:r>
              <a:rPr lang="pt-BR" sz="1600" b="1" dirty="0" err="1">
                <a:solidFill>
                  <a:schemeClr val="dk1"/>
                </a:solidFill>
                <a:latin typeface="Century Gothic"/>
                <a:ea typeface="Century Gothic"/>
                <a:cs typeface="Century Gothic"/>
                <a:sym typeface="Century Gothic"/>
              </a:rPr>
              <a:t>blank</a:t>
            </a:r>
            <a:r>
              <a:rPr lang="pt-BR" sz="1600" b="1" dirty="0">
                <a:solidFill>
                  <a:schemeClr val="dk1"/>
                </a:solidFill>
                <a:latin typeface="Century Gothic"/>
                <a:ea typeface="Century Gothic"/>
                <a:cs typeface="Century Gothic"/>
                <a:sym typeface="Century Gothic"/>
              </a:rPr>
              <a:t> vai abrir o link em uma nova janela em branco</a:t>
            </a:r>
          </a:p>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 _self vai abrir o link na janela ou frame atual (padrão) </a:t>
            </a:r>
          </a:p>
        </p:txBody>
      </p:sp>
    </p:spTree>
    <p:extLst>
      <p:ext uri="{BB962C8B-B14F-4D97-AF65-F5344CB8AC3E}">
        <p14:creationId xmlns:p14="http://schemas.microsoft.com/office/powerpoint/2010/main" val="269614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Âncora</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799"/>
            <a:ext cx="8676900" cy="4770882"/>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Existe um recurso bem interessante para links que é indicar qual é a natureza do destino usando o atributo rel. Esse atributo aceita vários valores, entre eles vou citar: </a:t>
            </a:r>
          </a:p>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a:t>
            </a:r>
            <a:r>
              <a:rPr lang="pt-BR" sz="1600" b="1" dirty="0" err="1">
                <a:solidFill>
                  <a:schemeClr val="dk1"/>
                </a:solidFill>
                <a:latin typeface="Century Gothic"/>
                <a:ea typeface="Century Gothic"/>
                <a:cs typeface="Century Gothic"/>
                <a:sym typeface="Century Gothic"/>
              </a:rPr>
              <a:t>next</a:t>
            </a:r>
            <a:r>
              <a:rPr lang="pt-BR" sz="1600" b="1" dirty="0">
                <a:solidFill>
                  <a:schemeClr val="dk1"/>
                </a:solidFill>
                <a:latin typeface="Century Gothic"/>
                <a:ea typeface="Century Gothic"/>
                <a:cs typeface="Century Gothic"/>
                <a:sym typeface="Century Gothic"/>
              </a:rPr>
              <a:t> indica que o link é para a próxima parte do documento atual.</a:t>
            </a:r>
          </a:p>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‣prev indica que o link é para a parte anterior do documento atual.</a:t>
            </a:r>
          </a:p>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a:t>
            </a:r>
            <a:r>
              <a:rPr lang="pt-BR" sz="1600" b="1" dirty="0" err="1">
                <a:solidFill>
                  <a:schemeClr val="dk1"/>
                </a:solidFill>
                <a:latin typeface="Century Gothic"/>
                <a:ea typeface="Century Gothic"/>
                <a:cs typeface="Century Gothic"/>
                <a:sym typeface="Century Gothic"/>
              </a:rPr>
              <a:t>author</a:t>
            </a:r>
            <a:r>
              <a:rPr lang="pt-BR" sz="1600" b="1" dirty="0">
                <a:solidFill>
                  <a:schemeClr val="dk1"/>
                </a:solidFill>
                <a:latin typeface="Century Gothic"/>
                <a:ea typeface="Century Gothic"/>
                <a:cs typeface="Century Gothic"/>
                <a:sym typeface="Century Gothic"/>
              </a:rPr>
              <a:t> indica que é um link para o site do autor do artigo atual.</a:t>
            </a:r>
          </a:p>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a:t>
            </a:r>
            <a:r>
              <a:rPr lang="pt-BR" sz="1600" b="1" dirty="0" err="1">
                <a:solidFill>
                  <a:schemeClr val="dk1"/>
                </a:solidFill>
                <a:latin typeface="Century Gothic"/>
                <a:ea typeface="Century Gothic"/>
                <a:cs typeface="Century Gothic"/>
                <a:sym typeface="Century Gothic"/>
              </a:rPr>
              <a:t>external</a:t>
            </a:r>
            <a:r>
              <a:rPr lang="pt-BR" sz="1600" b="1" dirty="0">
                <a:solidFill>
                  <a:schemeClr val="dk1"/>
                </a:solidFill>
                <a:latin typeface="Century Gothic"/>
                <a:ea typeface="Century Gothic"/>
                <a:cs typeface="Century Gothic"/>
                <a:sym typeface="Century Gothic"/>
              </a:rPr>
              <a:t> indica que é um link para outro site que não faz parte do site.</a:t>
            </a:r>
          </a:p>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 </a:t>
            </a:r>
            <a:r>
              <a:rPr lang="pt-BR" sz="1600" b="1" dirty="0" err="1">
                <a:solidFill>
                  <a:schemeClr val="dk1"/>
                </a:solidFill>
                <a:latin typeface="Century Gothic"/>
                <a:ea typeface="Century Gothic"/>
                <a:cs typeface="Century Gothic"/>
                <a:sym typeface="Century Gothic"/>
              </a:rPr>
              <a:t>nofollow</a:t>
            </a:r>
            <a:r>
              <a:rPr lang="pt-BR" sz="1600" b="1" dirty="0">
                <a:solidFill>
                  <a:schemeClr val="dk1"/>
                </a:solidFill>
                <a:latin typeface="Century Gothic"/>
                <a:ea typeface="Century Gothic"/>
                <a:cs typeface="Century Gothic"/>
                <a:sym typeface="Century Gothic"/>
              </a:rPr>
              <a:t> indica que é um link para um site não endossado, como um link pago.</a:t>
            </a:r>
          </a:p>
        </p:txBody>
      </p:sp>
    </p:spTree>
    <p:extLst>
      <p:ext uri="{BB962C8B-B14F-4D97-AF65-F5344CB8AC3E}">
        <p14:creationId xmlns:p14="http://schemas.microsoft.com/office/powerpoint/2010/main" val="3723887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IMAGENS </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48256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O O HTML 5 introduziu duas novas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especificas para imagem: &lt;figure&gt; e &lt;</a:t>
            </a:r>
            <a:r>
              <a:rPr lang="pt-BR" sz="1800" b="1" dirty="0" err="1">
                <a:solidFill>
                  <a:schemeClr val="dk1"/>
                </a:solidFill>
                <a:latin typeface="Century Gothic"/>
                <a:ea typeface="Century Gothic"/>
                <a:cs typeface="Century Gothic"/>
                <a:sym typeface="Century Gothic"/>
              </a:rPr>
              <a:t>figcaption</a:t>
            </a:r>
            <a:r>
              <a:rPr lang="pt-BR" sz="1800" b="1" dirty="0">
                <a:solidFill>
                  <a:schemeClr val="dk1"/>
                </a:solidFill>
                <a:latin typeface="Century Gothic"/>
                <a:ea typeface="Century Gothic"/>
                <a:cs typeface="Century Gothic"/>
                <a:sym typeface="Century Gothic"/>
              </a:rPr>
              <a:t>&gt; . 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&lt;figure&gt; define uma imagem em conjunto com 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img</a:t>
            </a:r>
            <a:r>
              <a:rPr lang="pt-BR" sz="1800" b="1" dirty="0">
                <a:solidFill>
                  <a:schemeClr val="dk1"/>
                </a:solidFill>
                <a:latin typeface="Century Gothic"/>
                <a:ea typeface="Century Gothic"/>
                <a:cs typeface="Century Gothic"/>
                <a:sym typeface="Century Gothic"/>
              </a:rPr>
              <a:t>&gt; . </a:t>
            </a:r>
            <a:r>
              <a:rPr lang="pt-BR" sz="1800" b="1" dirty="0" err="1">
                <a:solidFill>
                  <a:schemeClr val="dk1"/>
                </a:solidFill>
                <a:latin typeface="Century Gothic"/>
                <a:ea typeface="Century Gothic"/>
                <a:cs typeface="Century Gothic"/>
                <a:sym typeface="Century Gothic"/>
              </a:rPr>
              <a:t>Além</a:t>
            </a:r>
            <a:r>
              <a:rPr lang="pt-BR" sz="1800" b="1" dirty="0">
                <a:solidFill>
                  <a:schemeClr val="dk1"/>
                </a:solidFill>
                <a:latin typeface="Century Gothic"/>
                <a:ea typeface="Century Gothic"/>
                <a:cs typeface="Century Gothic"/>
                <a:sym typeface="Century Gothic"/>
              </a:rPr>
              <a:t> disso, permite adicionar uma legenda para a imagem por meio da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figcaption</a:t>
            </a:r>
            <a:r>
              <a:rPr lang="pt-BR" sz="1800" b="1" dirty="0">
                <a:solidFill>
                  <a:schemeClr val="dk1"/>
                </a:solidFill>
                <a:latin typeface="Century Gothic"/>
                <a:ea typeface="Century Gothic"/>
                <a:cs typeface="Century Gothic"/>
                <a:sym typeface="Century Gothic"/>
              </a:rPr>
              <a:t>&gt; . </a:t>
            </a: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&lt;figure&gt;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img</a:t>
            </a:r>
            <a:r>
              <a:rPr lang="pt-BR" sz="1800" b="1" dirty="0">
                <a:solidFill>
                  <a:schemeClr val="dk1"/>
                </a:solidFill>
                <a:latin typeface="Century Gothic"/>
                <a:ea typeface="Century Gothic"/>
                <a:cs typeface="Century Gothic"/>
                <a:sym typeface="Century Gothic"/>
              </a:rPr>
              <a:t> </a:t>
            </a:r>
            <a:r>
              <a:rPr lang="pt-BR" sz="1800" b="1" dirty="0" err="1">
                <a:solidFill>
                  <a:schemeClr val="dk1"/>
                </a:solidFill>
                <a:latin typeface="Century Gothic"/>
                <a:ea typeface="Century Gothic"/>
                <a:cs typeface="Century Gothic"/>
                <a:sym typeface="Century Gothic"/>
              </a:rPr>
              <a:t>src</a:t>
            </a:r>
            <a:r>
              <a:rPr lang="pt-BR" sz="1800" b="1" dirty="0">
                <a:solidFill>
                  <a:schemeClr val="dk1"/>
                </a:solidFill>
                <a:latin typeface="Century Gothic"/>
                <a:ea typeface="Century Gothic"/>
                <a:cs typeface="Century Gothic"/>
                <a:sym typeface="Century Gothic"/>
              </a:rPr>
              <a:t>="” </a:t>
            </a:r>
            <a:r>
              <a:rPr lang="pt-BR" sz="1800" b="1" dirty="0" err="1">
                <a:solidFill>
                  <a:schemeClr val="dk1"/>
                </a:solidFill>
                <a:latin typeface="Century Gothic"/>
                <a:ea typeface="Century Gothic"/>
                <a:cs typeface="Century Gothic"/>
                <a:sym typeface="Century Gothic"/>
              </a:rPr>
              <a:t>alt</a:t>
            </a:r>
            <a:r>
              <a:rPr lang="pt-BR" sz="1800" b="1" dirty="0">
                <a:solidFill>
                  <a:schemeClr val="dk1"/>
                </a:solidFill>
                <a:latin typeface="Century Gothic"/>
                <a:ea typeface="Century Gothic"/>
                <a:cs typeface="Century Gothic"/>
                <a:sym typeface="Century Gothic"/>
              </a:rPr>
              <a:t>="Imagem da Logo do HTML5"&gt;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figcaption</a:t>
            </a:r>
            <a:r>
              <a:rPr lang="pt-BR" sz="1800" b="1" dirty="0">
                <a:solidFill>
                  <a:schemeClr val="dk1"/>
                </a:solidFill>
                <a:latin typeface="Century Gothic"/>
                <a:ea typeface="Century Gothic"/>
                <a:cs typeface="Century Gothic"/>
                <a:sym typeface="Century Gothic"/>
              </a:rPr>
              <a:t>&gt;Imagem do HTML5&lt;/</a:t>
            </a:r>
            <a:r>
              <a:rPr lang="pt-BR" sz="1800" b="1" dirty="0" err="1">
                <a:solidFill>
                  <a:schemeClr val="dk1"/>
                </a:solidFill>
                <a:latin typeface="Century Gothic"/>
                <a:ea typeface="Century Gothic"/>
                <a:cs typeface="Century Gothic"/>
                <a:sym typeface="Century Gothic"/>
              </a:rPr>
              <a:t>figcaption</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&lt;/figure&gt;</a:t>
            </a: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09660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SINTAXE DO HTML </a:t>
            </a:r>
            <a:endParaRP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261134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Clr>
                <a:schemeClr val="dk1"/>
              </a:buClr>
              <a:buSzPts val="1100"/>
              <a:buFont typeface="Arial"/>
              <a:buNone/>
            </a:pPr>
            <a:r>
              <a:rPr lang="pt-BR" sz="1800" b="1" dirty="0">
                <a:solidFill>
                  <a:schemeClr val="dk1"/>
                </a:solidFill>
                <a:latin typeface="Century Gothic"/>
                <a:ea typeface="Century Gothic"/>
                <a:cs typeface="Century Gothic"/>
                <a:sym typeface="Century Gothic"/>
              </a:rPr>
              <a:t>O HTML é composto por um conjunto de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responsáveis pela marcação do conteúdo de uma página no navegador. 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são os elementos a mais que escrevemos usando a sintaxe &lt;</a:t>
            </a:r>
            <a:r>
              <a:rPr lang="pt-BR" sz="1800" b="1" dirty="0" err="1">
                <a:solidFill>
                  <a:schemeClr val="dk1"/>
                </a:solidFill>
                <a:latin typeface="Century Gothic"/>
                <a:ea typeface="Century Gothic"/>
                <a:cs typeface="Century Gothic"/>
                <a:sym typeface="Century Gothic"/>
              </a:rPr>
              <a:t>nomedatag</a:t>
            </a:r>
            <a:r>
              <a:rPr lang="pt-BR" sz="1800" b="1" dirty="0">
                <a:solidFill>
                  <a:schemeClr val="dk1"/>
                </a:solidFill>
                <a:latin typeface="Century Gothic"/>
                <a:ea typeface="Century Gothic"/>
                <a:cs typeface="Century Gothic"/>
                <a:sym typeface="Century Gothic"/>
              </a:rPr>
              <a:t>&gt; . Diversas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a:t>
            </a:r>
            <a:r>
              <a:rPr lang="pt-BR" sz="1800" b="1" dirty="0" err="1">
                <a:solidFill>
                  <a:schemeClr val="dk1"/>
                </a:solidFill>
                <a:latin typeface="Century Gothic"/>
                <a:ea typeface="Century Gothic"/>
                <a:cs typeface="Century Gothic"/>
                <a:sym typeface="Century Gothic"/>
              </a:rPr>
              <a:t>são</a:t>
            </a:r>
            <a:r>
              <a:rPr lang="pt-BR" sz="1800" b="1" dirty="0">
                <a:solidFill>
                  <a:schemeClr val="dk1"/>
                </a:solidFill>
                <a:latin typeface="Century Gothic"/>
                <a:ea typeface="Century Gothic"/>
                <a:cs typeface="Century Gothic"/>
                <a:sym typeface="Century Gothic"/>
              </a:rPr>
              <a:t> disponibilizadas pela linguagem HTML e cada uma possui uma funcionalidade especifica. </a:t>
            </a:r>
          </a:p>
          <a:p>
            <a:pPr marL="0" lvl="0" indent="0" algn="just" rtl="0">
              <a:lnSpc>
                <a:spcPct val="150000"/>
              </a:lnSpc>
              <a:spcBef>
                <a:spcPts val="0"/>
              </a:spcBef>
              <a:spcAft>
                <a:spcPts val="0"/>
              </a:spcAft>
              <a:buClr>
                <a:schemeClr val="dk1"/>
              </a:buClr>
              <a:buSzPts val="1100"/>
              <a:buFont typeface="Arial"/>
              <a:buNone/>
            </a:pPr>
            <a:endParaRPr sz="1500" b="1" dirty="0">
              <a:solidFill>
                <a:schemeClr val="dk1"/>
              </a:solidFill>
              <a:latin typeface="Century Gothic"/>
              <a:ea typeface="Century Gothic"/>
              <a:cs typeface="Century Gothic"/>
              <a:sym typeface="Century Gothic"/>
            </a:endParaRPr>
          </a:p>
        </p:txBody>
      </p:sp>
      <p:pic>
        <p:nvPicPr>
          <p:cNvPr id="3" name="Imagem 2">
            <a:extLst>
              <a:ext uri="{FF2B5EF4-FFF2-40B4-BE49-F238E27FC236}">
                <a16:creationId xmlns:a16="http://schemas.microsoft.com/office/drawing/2014/main" id="{6C604909-DEA0-D532-9B5D-494147D07A02}"/>
              </a:ext>
            </a:extLst>
          </p:cNvPr>
          <p:cNvPicPr>
            <a:picLocks noChangeAspect="1"/>
          </p:cNvPicPr>
          <p:nvPr/>
        </p:nvPicPr>
        <p:blipFill>
          <a:blip r:embed="rId4"/>
          <a:stretch>
            <a:fillRect/>
          </a:stretch>
        </p:blipFill>
        <p:spPr>
          <a:xfrm>
            <a:off x="2557181" y="3060441"/>
            <a:ext cx="4029637" cy="1152686"/>
          </a:xfrm>
          <a:prstGeom prst="rect">
            <a:avLst/>
          </a:prstGeom>
        </p:spPr>
      </p:pic>
      <p:pic>
        <p:nvPicPr>
          <p:cNvPr id="6" name="Imagem 5">
            <a:extLst>
              <a:ext uri="{FF2B5EF4-FFF2-40B4-BE49-F238E27FC236}">
                <a16:creationId xmlns:a16="http://schemas.microsoft.com/office/drawing/2014/main" id="{02621174-6BF2-CAFE-90EC-7858B65CE47D}"/>
              </a:ext>
            </a:extLst>
          </p:cNvPr>
          <p:cNvPicPr>
            <a:picLocks noChangeAspect="1"/>
          </p:cNvPicPr>
          <p:nvPr/>
        </p:nvPicPr>
        <p:blipFill>
          <a:blip r:embed="rId5"/>
          <a:stretch>
            <a:fillRect/>
          </a:stretch>
        </p:blipFill>
        <p:spPr>
          <a:xfrm>
            <a:off x="1614073" y="4542227"/>
            <a:ext cx="5915851" cy="1076475"/>
          </a:xfrm>
          <a:prstGeom prst="rect">
            <a:avLst/>
          </a:prstGeom>
        </p:spPr>
      </p:pic>
    </p:spTree>
    <p:extLst>
      <p:ext uri="{BB962C8B-B14F-4D97-AF65-F5344CB8AC3E}">
        <p14:creationId xmlns:p14="http://schemas.microsoft.com/office/powerpoint/2010/main" val="2097783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IMAGENS </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48256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O atributo </a:t>
            </a:r>
            <a:r>
              <a:rPr lang="pt-BR" sz="1800" b="1" dirty="0" err="1">
                <a:solidFill>
                  <a:schemeClr val="dk1"/>
                </a:solidFill>
                <a:latin typeface="Century Gothic"/>
                <a:ea typeface="Century Gothic"/>
                <a:cs typeface="Century Gothic"/>
                <a:sym typeface="Century Gothic"/>
              </a:rPr>
              <a:t>alt</a:t>
            </a:r>
            <a:r>
              <a:rPr lang="pt-BR" sz="1800" b="1" dirty="0">
                <a:solidFill>
                  <a:schemeClr val="dk1"/>
                </a:solidFill>
                <a:latin typeface="Century Gothic"/>
                <a:ea typeface="Century Gothic"/>
                <a:cs typeface="Century Gothic"/>
                <a:sym typeface="Century Gothic"/>
              </a:rPr>
              <a:t> não é obrigatório, porem é considerado um erro caso seja omitido, pois ele prove o entendimento da imagem para pessoas com deficiência que necessitam o uso de leitores de tela para acessar o computador, e também auxilia na indexação da imagem para motores de busca, como o Google etc. </a:t>
            </a:r>
          </a:p>
        </p:txBody>
      </p:sp>
    </p:spTree>
    <p:extLst>
      <p:ext uri="{BB962C8B-B14F-4D97-AF65-F5344CB8AC3E}">
        <p14:creationId xmlns:p14="http://schemas.microsoft.com/office/powerpoint/2010/main" val="2572869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ÁUDIO </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799"/>
            <a:ext cx="8676900" cy="4126485"/>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Com a HTML5, veio também a facilidade em compartilhar áudio nos nossos sites e sem depender necessariamente de </a:t>
            </a:r>
            <a:r>
              <a:rPr lang="pt-BR" sz="1200" b="1" dirty="0" err="1">
                <a:solidFill>
                  <a:schemeClr val="dk1"/>
                </a:solidFill>
                <a:latin typeface="Century Gothic"/>
                <a:ea typeface="Century Gothic"/>
                <a:cs typeface="Century Gothic"/>
                <a:sym typeface="Century Gothic"/>
              </a:rPr>
              <a:t>JavaScript</a:t>
            </a:r>
            <a:r>
              <a:rPr lang="pt-BR" sz="1200" b="1" dirty="0">
                <a:solidFill>
                  <a:schemeClr val="dk1"/>
                </a:solidFill>
                <a:latin typeface="Century Gothic"/>
                <a:ea typeface="Century Gothic"/>
                <a:cs typeface="Century Gothic"/>
                <a:sym typeface="Century Gothic"/>
              </a:rPr>
              <a:t> ou plugins extras. A partir de agora, basta uma </a:t>
            </a:r>
            <a:r>
              <a:rPr lang="pt-BR" sz="1200" b="1" dirty="0" err="1">
                <a:solidFill>
                  <a:schemeClr val="dk1"/>
                </a:solidFill>
                <a:latin typeface="Century Gothic"/>
                <a:ea typeface="Century Gothic"/>
                <a:cs typeface="Century Gothic"/>
                <a:sym typeface="Century Gothic"/>
              </a:rPr>
              <a:t>tag</a:t>
            </a:r>
            <a:r>
              <a:rPr lang="pt-BR" sz="1200" b="1" dirty="0">
                <a:solidFill>
                  <a:schemeClr val="dk1"/>
                </a:solidFill>
                <a:latin typeface="Century Gothic"/>
                <a:ea typeface="Century Gothic"/>
                <a:cs typeface="Century Gothic"/>
                <a:sym typeface="Century Gothic"/>
              </a:rPr>
              <a:t> &lt;</a:t>
            </a:r>
            <a:r>
              <a:rPr lang="pt-BR" sz="1200" b="1" dirty="0" err="1">
                <a:solidFill>
                  <a:schemeClr val="dk1"/>
                </a:solidFill>
                <a:latin typeface="Century Gothic"/>
                <a:ea typeface="Century Gothic"/>
                <a:cs typeface="Century Gothic"/>
                <a:sym typeface="Century Gothic"/>
              </a:rPr>
              <a:t>audio</a:t>
            </a:r>
            <a:r>
              <a:rPr lang="pt-BR" sz="1200" b="1" dirty="0">
                <a:solidFill>
                  <a:schemeClr val="dk1"/>
                </a:solidFill>
                <a:latin typeface="Century Gothic"/>
                <a:ea typeface="Century Gothic"/>
                <a:cs typeface="Century Gothic"/>
                <a:sym typeface="Century Gothic"/>
              </a:rPr>
              <a:t>&gt; e alguns &lt;</a:t>
            </a:r>
            <a:r>
              <a:rPr lang="pt-BR" sz="1200" b="1" dirty="0" err="1">
                <a:solidFill>
                  <a:schemeClr val="dk1"/>
                </a:solidFill>
                <a:latin typeface="Century Gothic"/>
                <a:ea typeface="Century Gothic"/>
                <a:cs typeface="Century Gothic"/>
                <a:sym typeface="Century Gothic"/>
              </a:rPr>
              <a:t>source</a:t>
            </a:r>
            <a:r>
              <a:rPr lang="pt-BR" sz="1200" b="1" dirty="0">
                <a:solidFill>
                  <a:schemeClr val="dk1"/>
                </a:solidFill>
                <a:latin typeface="Century Gothic"/>
                <a:ea typeface="Century Gothic"/>
                <a:cs typeface="Century Gothic"/>
                <a:sym typeface="Century Gothic"/>
              </a:rPr>
              <a:t>&gt; para fazer seu site ser capaz de tocar qualquer áudio.</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 O atributo </a:t>
            </a:r>
            <a:r>
              <a:rPr lang="pt-BR" sz="1200" b="1" dirty="0" err="1">
                <a:solidFill>
                  <a:schemeClr val="dk1"/>
                </a:solidFill>
                <a:latin typeface="Century Gothic"/>
                <a:ea typeface="Century Gothic"/>
                <a:cs typeface="Century Gothic"/>
                <a:sym typeface="Century Gothic"/>
              </a:rPr>
              <a:t>preload</a:t>
            </a:r>
            <a:r>
              <a:rPr lang="pt-BR" sz="1200" b="1" dirty="0">
                <a:solidFill>
                  <a:schemeClr val="dk1"/>
                </a:solidFill>
                <a:latin typeface="Century Gothic"/>
                <a:ea typeface="Century Gothic"/>
                <a:cs typeface="Century Gothic"/>
                <a:sym typeface="Century Gothic"/>
              </a:rPr>
              <a:t> indica se o áudio será pré-carregado ou não e aceita três</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valores:</a:t>
            </a:r>
          </a:p>
          <a:p>
            <a:pPr marL="0" indent="0" algn="just">
              <a:lnSpc>
                <a:spcPct val="150000"/>
              </a:lnSpc>
              <a:buClr>
                <a:schemeClr val="dk1"/>
              </a:buClr>
              <a:buSzPts val="1100"/>
            </a:pPr>
            <a:r>
              <a:rPr lang="th-TH" sz="1200" b="1" dirty="0">
                <a:solidFill>
                  <a:schemeClr val="dk1"/>
                </a:solidFill>
                <a:latin typeface="Century Gothic"/>
                <a:ea typeface="Century Gothic"/>
                <a:cs typeface="Century Gothic"/>
                <a:sym typeface="Century Gothic"/>
              </a:rPr>
              <a:t>๏ </a:t>
            </a:r>
            <a:r>
              <a:rPr lang="pt-BR" sz="1200" b="1" dirty="0" err="1">
                <a:solidFill>
                  <a:schemeClr val="dk1"/>
                </a:solidFill>
                <a:latin typeface="Century Gothic"/>
                <a:ea typeface="Century Gothic"/>
                <a:cs typeface="Century Gothic"/>
                <a:sym typeface="Century Gothic"/>
              </a:rPr>
              <a:t>metadata</a:t>
            </a:r>
            <a:r>
              <a:rPr lang="pt-BR" sz="1200" b="1" dirty="0">
                <a:solidFill>
                  <a:schemeClr val="dk1"/>
                </a:solidFill>
                <a:latin typeface="Century Gothic"/>
                <a:ea typeface="Century Gothic"/>
                <a:cs typeface="Century Gothic"/>
                <a:sym typeface="Century Gothic"/>
              </a:rPr>
              <a:t> vai carregar apenas as informações sobre o arquivo (tamanho, tempo, informações de direitos, </a:t>
            </a:r>
            <a:r>
              <a:rPr lang="pt-BR" sz="1200" b="1" dirty="0" err="1">
                <a:solidFill>
                  <a:schemeClr val="dk1"/>
                </a:solidFill>
                <a:latin typeface="Century Gothic"/>
                <a:ea typeface="Century Gothic"/>
                <a:cs typeface="Century Gothic"/>
                <a:sym typeface="Century Gothic"/>
              </a:rPr>
              <a:t>etc</a:t>
            </a:r>
            <a:r>
              <a:rPr lang="pt-BR" sz="1200" b="1" dirty="0">
                <a:solidFill>
                  <a:schemeClr val="dk1"/>
                </a:solidFill>
                <a:latin typeface="Century Gothic"/>
                <a:ea typeface="Century Gothic"/>
                <a:cs typeface="Century Gothic"/>
                <a:sym typeface="Century Gothic"/>
              </a:rPr>
              <a:t>)</a:t>
            </a:r>
          </a:p>
          <a:p>
            <a:pPr marL="0" indent="0" algn="just">
              <a:lnSpc>
                <a:spcPct val="150000"/>
              </a:lnSpc>
              <a:buClr>
                <a:schemeClr val="dk1"/>
              </a:buClr>
              <a:buSzPts val="1100"/>
            </a:pPr>
            <a:r>
              <a:rPr lang="th-TH" sz="1200" b="1" dirty="0">
                <a:solidFill>
                  <a:schemeClr val="dk1"/>
                </a:solidFill>
                <a:latin typeface="Century Gothic"/>
                <a:ea typeface="Century Gothic"/>
                <a:cs typeface="Century Gothic"/>
                <a:sym typeface="Century Gothic"/>
              </a:rPr>
              <a:t>๏ </a:t>
            </a:r>
            <a:r>
              <a:rPr lang="pt-BR" sz="1200" b="1" dirty="0" err="1">
                <a:solidFill>
                  <a:schemeClr val="dk1"/>
                </a:solidFill>
                <a:latin typeface="Century Gothic"/>
                <a:ea typeface="Century Gothic"/>
                <a:cs typeface="Century Gothic"/>
                <a:sym typeface="Century Gothic"/>
              </a:rPr>
              <a:t>none</a:t>
            </a:r>
            <a:r>
              <a:rPr lang="pt-BR" sz="1200" b="1" dirty="0">
                <a:solidFill>
                  <a:schemeClr val="dk1"/>
                </a:solidFill>
                <a:latin typeface="Century Gothic"/>
                <a:ea typeface="Century Gothic"/>
                <a:cs typeface="Century Gothic"/>
                <a:sym typeface="Century Gothic"/>
              </a:rPr>
              <a:t> não vai carregar absolutamente nada até que o usuário clique no botão play ou um script inicie a reprodução</a:t>
            </a:r>
          </a:p>
          <a:p>
            <a:pPr marL="0" indent="0" algn="just">
              <a:lnSpc>
                <a:spcPct val="150000"/>
              </a:lnSpc>
              <a:buClr>
                <a:schemeClr val="dk1"/>
              </a:buClr>
              <a:buSzPts val="1100"/>
            </a:pPr>
            <a:r>
              <a:rPr lang="th-TH" sz="1200" b="1" dirty="0">
                <a:solidFill>
                  <a:schemeClr val="dk1"/>
                </a:solidFill>
                <a:latin typeface="Century Gothic"/>
                <a:ea typeface="Century Gothic"/>
                <a:cs typeface="Century Gothic"/>
                <a:sym typeface="Century Gothic"/>
              </a:rPr>
              <a:t>๏ </a:t>
            </a:r>
            <a:r>
              <a:rPr lang="pt-BR" sz="1200" b="1" dirty="0">
                <a:solidFill>
                  <a:schemeClr val="dk1"/>
                </a:solidFill>
                <a:latin typeface="Century Gothic"/>
                <a:ea typeface="Century Gothic"/>
                <a:cs typeface="Century Gothic"/>
                <a:sym typeface="Century Gothic"/>
              </a:rPr>
              <a:t>auto (padrão) vai carregar o arquivo de áudio inteiro assim que a página for carregada, mesmo que o usuário nunca aperte o play </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 O atributo </a:t>
            </a:r>
            <a:r>
              <a:rPr lang="pt-BR" sz="1200" b="1" dirty="0" err="1">
                <a:solidFill>
                  <a:schemeClr val="dk1"/>
                </a:solidFill>
                <a:latin typeface="Century Gothic"/>
                <a:ea typeface="Century Gothic"/>
                <a:cs typeface="Century Gothic"/>
                <a:sym typeface="Century Gothic"/>
              </a:rPr>
              <a:t>controls</a:t>
            </a:r>
            <a:r>
              <a:rPr lang="pt-BR" sz="1200" b="1" dirty="0">
                <a:solidFill>
                  <a:schemeClr val="dk1"/>
                </a:solidFill>
                <a:latin typeface="Century Gothic"/>
                <a:ea typeface="Century Gothic"/>
                <a:cs typeface="Century Gothic"/>
                <a:sym typeface="Century Gothic"/>
              </a:rPr>
              <a:t> vai apresentar o player na tela. Caso não seja colocado na </a:t>
            </a:r>
            <a:r>
              <a:rPr lang="pt-BR" sz="1200" b="1" dirty="0" err="1">
                <a:solidFill>
                  <a:schemeClr val="dk1"/>
                </a:solidFill>
                <a:latin typeface="Century Gothic"/>
                <a:ea typeface="Century Gothic"/>
                <a:cs typeface="Century Gothic"/>
                <a:sym typeface="Century Gothic"/>
              </a:rPr>
              <a:t>tag</a:t>
            </a:r>
            <a:r>
              <a:rPr lang="pt-BR" sz="1200" b="1" dirty="0">
                <a:solidFill>
                  <a:schemeClr val="dk1"/>
                </a:solidFill>
                <a:latin typeface="Century Gothic"/>
                <a:ea typeface="Century Gothic"/>
                <a:cs typeface="Century Gothic"/>
                <a:sym typeface="Century Gothic"/>
              </a:rPr>
              <a:t> &lt;</a:t>
            </a:r>
            <a:r>
              <a:rPr lang="pt-BR" sz="1200" b="1" dirty="0" err="1">
                <a:solidFill>
                  <a:schemeClr val="dk1"/>
                </a:solidFill>
                <a:latin typeface="Century Gothic"/>
                <a:ea typeface="Century Gothic"/>
                <a:cs typeface="Century Gothic"/>
                <a:sym typeface="Century Gothic"/>
              </a:rPr>
              <a:t>audio</a:t>
            </a:r>
            <a:r>
              <a:rPr lang="pt-BR" sz="1200" b="1" dirty="0">
                <a:solidFill>
                  <a:schemeClr val="dk1"/>
                </a:solidFill>
                <a:latin typeface="Century Gothic"/>
                <a:ea typeface="Century Gothic"/>
                <a:cs typeface="Century Gothic"/>
                <a:sym typeface="Century Gothic"/>
              </a:rPr>
              <a:t>&gt;, o controle será transparente e o usuário não poderá interagir com ele.</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 O atributo </a:t>
            </a:r>
            <a:r>
              <a:rPr lang="pt-BR" sz="1200" b="1" dirty="0" err="1">
                <a:solidFill>
                  <a:schemeClr val="dk1"/>
                </a:solidFill>
                <a:latin typeface="Century Gothic"/>
                <a:ea typeface="Century Gothic"/>
                <a:cs typeface="Century Gothic"/>
                <a:sym typeface="Century Gothic"/>
              </a:rPr>
              <a:t>autoplay</a:t>
            </a:r>
            <a:r>
              <a:rPr lang="pt-BR" sz="1200" b="1" dirty="0">
                <a:solidFill>
                  <a:schemeClr val="dk1"/>
                </a:solidFill>
                <a:latin typeface="Century Gothic"/>
                <a:ea typeface="Century Gothic"/>
                <a:cs typeface="Century Gothic"/>
                <a:sym typeface="Century Gothic"/>
              </a:rPr>
              <a:t>, quando inserido, vai iniciar a reprodução do áudio assim que a página for carregada.</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 O atributo loop vai fazer com que o áudio seja repetido eternamente assim que terminar a sua reprodução. </a:t>
            </a:r>
          </a:p>
        </p:txBody>
      </p:sp>
      <p:pic>
        <p:nvPicPr>
          <p:cNvPr id="3" name="Imagem 2">
            <a:extLst>
              <a:ext uri="{FF2B5EF4-FFF2-40B4-BE49-F238E27FC236}">
                <a16:creationId xmlns:a16="http://schemas.microsoft.com/office/drawing/2014/main" id="{85028D95-712B-16E9-5E10-0B1AD177C4BD}"/>
              </a:ext>
            </a:extLst>
          </p:cNvPr>
          <p:cNvPicPr>
            <a:picLocks noChangeAspect="1"/>
          </p:cNvPicPr>
          <p:nvPr/>
        </p:nvPicPr>
        <p:blipFill>
          <a:blip r:embed="rId4"/>
          <a:stretch>
            <a:fillRect/>
          </a:stretch>
        </p:blipFill>
        <p:spPr>
          <a:xfrm>
            <a:off x="311699" y="5342836"/>
            <a:ext cx="3896269" cy="704948"/>
          </a:xfrm>
          <a:prstGeom prst="rect">
            <a:avLst/>
          </a:prstGeom>
        </p:spPr>
      </p:pic>
      <p:pic>
        <p:nvPicPr>
          <p:cNvPr id="6" name="Imagem 5">
            <a:extLst>
              <a:ext uri="{FF2B5EF4-FFF2-40B4-BE49-F238E27FC236}">
                <a16:creationId xmlns:a16="http://schemas.microsoft.com/office/drawing/2014/main" id="{C8A8EE67-2B15-BE73-FD4B-E6F02D88B6C8}"/>
              </a:ext>
            </a:extLst>
          </p:cNvPr>
          <p:cNvPicPr>
            <a:picLocks noChangeAspect="1"/>
          </p:cNvPicPr>
          <p:nvPr/>
        </p:nvPicPr>
        <p:blipFill>
          <a:blip r:embed="rId5"/>
          <a:stretch>
            <a:fillRect/>
          </a:stretch>
        </p:blipFill>
        <p:spPr>
          <a:xfrm>
            <a:off x="4936034" y="5200243"/>
            <a:ext cx="3105583" cy="809738"/>
          </a:xfrm>
          <a:prstGeom prst="rect">
            <a:avLst/>
          </a:prstGeom>
        </p:spPr>
      </p:pic>
    </p:spTree>
    <p:extLst>
      <p:ext uri="{BB962C8B-B14F-4D97-AF65-F5344CB8AC3E}">
        <p14:creationId xmlns:p14="http://schemas.microsoft.com/office/powerpoint/2010/main" val="435972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FAVICON </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48256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Um favicon é uma pequena imagem exibida ao lado do título da página na guia do navegador.</a:t>
            </a: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&lt;link </a:t>
            </a:r>
            <a:r>
              <a:rPr lang="pt-BR" sz="1800" b="1" dirty="0" err="1">
                <a:solidFill>
                  <a:schemeClr val="dk1"/>
                </a:solidFill>
                <a:latin typeface="Century Gothic"/>
                <a:ea typeface="Century Gothic"/>
                <a:cs typeface="Century Gothic"/>
                <a:sym typeface="Century Gothic"/>
              </a:rPr>
              <a:t>rel</a:t>
            </a:r>
            <a:r>
              <a:rPr lang="pt-BR" sz="1800" b="1" dirty="0">
                <a:solidFill>
                  <a:schemeClr val="dk1"/>
                </a:solidFill>
                <a:latin typeface="Century Gothic"/>
                <a:ea typeface="Century Gothic"/>
                <a:cs typeface="Century Gothic"/>
                <a:sym typeface="Century Gothic"/>
              </a:rPr>
              <a:t>="</a:t>
            </a:r>
            <a:r>
              <a:rPr lang="pt-BR" sz="1800" b="1" dirty="0" err="1">
                <a:solidFill>
                  <a:schemeClr val="dk1"/>
                </a:solidFill>
                <a:latin typeface="Century Gothic"/>
                <a:ea typeface="Century Gothic"/>
                <a:cs typeface="Century Gothic"/>
                <a:sym typeface="Century Gothic"/>
              </a:rPr>
              <a:t>shortcut</a:t>
            </a:r>
            <a:r>
              <a:rPr lang="pt-BR" sz="1800" b="1" dirty="0">
                <a:solidFill>
                  <a:schemeClr val="dk1"/>
                </a:solidFill>
                <a:latin typeface="Century Gothic"/>
                <a:ea typeface="Century Gothic"/>
                <a:cs typeface="Century Gothic"/>
                <a:sym typeface="Century Gothic"/>
              </a:rPr>
              <a:t> </a:t>
            </a:r>
            <a:r>
              <a:rPr lang="pt-BR" sz="1800" b="1" dirty="0" err="1">
                <a:solidFill>
                  <a:schemeClr val="dk1"/>
                </a:solidFill>
                <a:latin typeface="Century Gothic"/>
                <a:ea typeface="Century Gothic"/>
                <a:cs typeface="Century Gothic"/>
                <a:sym typeface="Century Gothic"/>
              </a:rPr>
              <a:t>icon</a:t>
            </a:r>
            <a:r>
              <a:rPr lang="pt-BR" sz="1800" b="1" dirty="0">
                <a:solidFill>
                  <a:schemeClr val="dk1"/>
                </a:solidFill>
                <a:latin typeface="Century Gothic"/>
                <a:ea typeface="Century Gothic"/>
                <a:cs typeface="Century Gothic"/>
                <a:sym typeface="Century Gothic"/>
              </a:rPr>
              <a:t>" </a:t>
            </a:r>
            <a:r>
              <a:rPr lang="pt-BR" sz="1800" b="1" dirty="0" err="1">
                <a:solidFill>
                  <a:schemeClr val="dk1"/>
                </a:solidFill>
                <a:latin typeface="Century Gothic"/>
                <a:ea typeface="Century Gothic"/>
                <a:cs typeface="Century Gothic"/>
                <a:sym typeface="Century Gothic"/>
              </a:rPr>
              <a:t>href</a:t>
            </a:r>
            <a:r>
              <a:rPr lang="pt-BR" sz="1800" b="1" dirty="0">
                <a:solidFill>
                  <a:schemeClr val="dk1"/>
                </a:solidFill>
                <a:latin typeface="Century Gothic"/>
                <a:ea typeface="Century Gothic"/>
                <a:cs typeface="Century Gothic"/>
                <a:sym typeface="Century Gothic"/>
              </a:rPr>
              <a:t>="</a:t>
            </a:r>
            <a:r>
              <a:rPr lang="pt-BR" sz="1800" b="1" dirty="0" err="1">
                <a:solidFill>
                  <a:schemeClr val="dk1"/>
                </a:solidFill>
                <a:latin typeface="Century Gothic"/>
                <a:ea typeface="Century Gothic"/>
                <a:cs typeface="Century Gothic"/>
                <a:sym typeface="Century Gothic"/>
              </a:rPr>
              <a:t>img</a:t>
            </a:r>
            <a:r>
              <a:rPr lang="pt-BR" sz="1800" b="1" dirty="0">
                <a:solidFill>
                  <a:schemeClr val="dk1"/>
                </a:solidFill>
                <a:latin typeface="Century Gothic"/>
                <a:ea typeface="Century Gothic"/>
                <a:cs typeface="Century Gothic"/>
                <a:sym typeface="Century Gothic"/>
              </a:rPr>
              <a:t>/favicon.png" </a:t>
            </a:r>
            <a:r>
              <a:rPr lang="pt-BR" sz="1800" b="1" dirty="0" err="1">
                <a:solidFill>
                  <a:schemeClr val="dk1"/>
                </a:solidFill>
                <a:latin typeface="Century Gothic"/>
                <a:ea typeface="Century Gothic"/>
                <a:cs typeface="Century Gothic"/>
                <a:sym typeface="Century Gothic"/>
              </a:rPr>
              <a:t>type</a:t>
            </a:r>
            <a:r>
              <a:rPr lang="pt-BR" sz="1800" b="1" dirty="0">
                <a:solidFill>
                  <a:schemeClr val="dk1"/>
                </a:solidFill>
                <a:latin typeface="Century Gothic"/>
                <a:ea typeface="Century Gothic"/>
                <a:cs typeface="Century Gothic"/>
                <a:sym typeface="Century Gothic"/>
              </a:rPr>
              <a:t>="</a:t>
            </a:r>
            <a:r>
              <a:rPr lang="pt-BR" sz="1800" b="1" dirty="0" err="1">
                <a:solidFill>
                  <a:schemeClr val="dk1"/>
                </a:solidFill>
                <a:latin typeface="Century Gothic"/>
                <a:ea typeface="Century Gothic"/>
                <a:cs typeface="Century Gothic"/>
                <a:sym typeface="Century Gothic"/>
              </a:rPr>
              <a:t>image</a:t>
            </a:r>
            <a:r>
              <a:rPr lang="pt-BR" sz="1800" b="1" dirty="0">
                <a:solidFill>
                  <a:schemeClr val="dk1"/>
                </a:solidFill>
                <a:latin typeface="Century Gothic"/>
                <a:ea typeface="Century Gothic"/>
                <a:cs typeface="Century Gothic"/>
                <a:sym typeface="Century Gothic"/>
              </a:rPr>
              <a:t>/x-</a:t>
            </a:r>
            <a:r>
              <a:rPr lang="pt-BR" sz="1800" b="1" dirty="0" err="1">
                <a:solidFill>
                  <a:schemeClr val="dk1"/>
                </a:solidFill>
                <a:latin typeface="Century Gothic"/>
                <a:ea typeface="Century Gothic"/>
                <a:cs typeface="Century Gothic"/>
                <a:sym typeface="Century Gothic"/>
              </a:rPr>
              <a:t>icon</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p:txBody>
      </p:sp>
      <p:pic>
        <p:nvPicPr>
          <p:cNvPr id="6" name="Imagem 5">
            <a:extLst>
              <a:ext uri="{FF2B5EF4-FFF2-40B4-BE49-F238E27FC236}">
                <a16:creationId xmlns:a16="http://schemas.microsoft.com/office/drawing/2014/main" id="{ABB59F9A-2CA5-A6FB-7143-B9A7940F2FDA}"/>
              </a:ext>
            </a:extLst>
          </p:cNvPr>
          <p:cNvPicPr>
            <a:picLocks noChangeAspect="1"/>
          </p:cNvPicPr>
          <p:nvPr/>
        </p:nvPicPr>
        <p:blipFill>
          <a:blip r:embed="rId4"/>
          <a:stretch>
            <a:fillRect/>
          </a:stretch>
        </p:blipFill>
        <p:spPr>
          <a:xfrm>
            <a:off x="311698" y="4869165"/>
            <a:ext cx="1152686" cy="504895"/>
          </a:xfrm>
          <a:prstGeom prst="rect">
            <a:avLst/>
          </a:prstGeom>
        </p:spPr>
      </p:pic>
    </p:spTree>
    <p:extLst>
      <p:ext uri="{BB962C8B-B14F-4D97-AF65-F5344CB8AC3E}">
        <p14:creationId xmlns:p14="http://schemas.microsoft.com/office/powerpoint/2010/main" val="16387337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VÍDEOS </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91980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Para inserir um vídeo em nosso site, podemos utilizar a nova </a:t>
            </a:r>
            <a:r>
              <a:rPr lang="pt-BR" sz="1200" b="1" dirty="0" err="1">
                <a:solidFill>
                  <a:schemeClr val="dk1"/>
                </a:solidFill>
                <a:latin typeface="Century Gothic"/>
                <a:ea typeface="Century Gothic"/>
                <a:cs typeface="Century Gothic"/>
                <a:sym typeface="Century Gothic"/>
              </a:rPr>
              <a:t>tag</a:t>
            </a:r>
            <a:r>
              <a:rPr lang="pt-BR" sz="1200" b="1" dirty="0">
                <a:solidFill>
                  <a:schemeClr val="dk1"/>
                </a:solidFill>
                <a:latin typeface="Century Gothic"/>
                <a:ea typeface="Century Gothic"/>
                <a:cs typeface="Century Gothic"/>
                <a:sym typeface="Century Gothic"/>
              </a:rPr>
              <a:t> &lt;</a:t>
            </a:r>
            <a:r>
              <a:rPr lang="pt-BR" sz="1200" b="1" dirty="0" err="1">
                <a:solidFill>
                  <a:schemeClr val="dk1"/>
                </a:solidFill>
                <a:latin typeface="Century Gothic"/>
                <a:ea typeface="Century Gothic"/>
                <a:cs typeface="Century Gothic"/>
                <a:sym typeface="Century Gothic"/>
              </a:rPr>
              <a:t>video</a:t>
            </a:r>
            <a:r>
              <a:rPr lang="pt-BR" sz="1200" b="1" dirty="0">
                <a:solidFill>
                  <a:schemeClr val="dk1"/>
                </a:solidFill>
                <a:latin typeface="Century Gothic"/>
                <a:ea typeface="Century Gothic"/>
                <a:cs typeface="Century Gothic"/>
                <a:sym typeface="Century Gothic"/>
              </a:rPr>
              <a:t>&gt; da HTML5, caso o arquivo esteja hospedado no nosso próprio servidor. </a:t>
            </a:r>
          </a:p>
        </p:txBody>
      </p:sp>
      <p:pic>
        <p:nvPicPr>
          <p:cNvPr id="5" name="Imagem 4">
            <a:extLst>
              <a:ext uri="{FF2B5EF4-FFF2-40B4-BE49-F238E27FC236}">
                <a16:creationId xmlns:a16="http://schemas.microsoft.com/office/drawing/2014/main" id="{9BA2621A-79C1-C4CF-269D-DCFFB029B402}"/>
              </a:ext>
            </a:extLst>
          </p:cNvPr>
          <p:cNvPicPr>
            <a:picLocks noChangeAspect="1"/>
          </p:cNvPicPr>
          <p:nvPr/>
        </p:nvPicPr>
        <p:blipFill>
          <a:blip r:embed="rId4"/>
          <a:stretch>
            <a:fillRect/>
          </a:stretch>
        </p:blipFill>
        <p:spPr>
          <a:xfrm>
            <a:off x="311699" y="2052215"/>
            <a:ext cx="4772691" cy="647790"/>
          </a:xfrm>
          <a:prstGeom prst="rect">
            <a:avLst/>
          </a:prstGeom>
        </p:spPr>
      </p:pic>
      <p:pic>
        <p:nvPicPr>
          <p:cNvPr id="8" name="Imagem 7">
            <a:extLst>
              <a:ext uri="{FF2B5EF4-FFF2-40B4-BE49-F238E27FC236}">
                <a16:creationId xmlns:a16="http://schemas.microsoft.com/office/drawing/2014/main" id="{38D4BFFE-B957-8AA8-8614-C35D9CBAA920}"/>
              </a:ext>
            </a:extLst>
          </p:cNvPr>
          <p:cNvPicPr>
            <a:picLocks noChangeAspect="1"/>
          </p:cNvPicPr>
          <p:nvPr/>
        </p:nvPicPr>
        <p:blipFill>
          <a:blip r:embed="rId5"/>
          <a:stretch>
            <a:fillRect/>
          </a:stretch>
        </p:blipFill>
        <p:spPr>
          <a:xfrm>
            <a:off x="5721068" y="2052215"/>
            <a:ext cx="3267531" cy="3439005"/>
          </a:xfrm>
          <a:prstGeom prst="rect">
            <a:avLst/>
          </a:prstGeom>
        </p:spPr>
      </p:pic>
    </p:spTree>
    <p:extLst>
      <p:ext uri="{BB962C8B-B14F-4D97-AF65-F5344CB8AC3E}">
        <p14:creationId xmlns:p14="http://schemas.microsoft.com/office/powerpoint/2010/main" val="3403032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a:spLocks noGrp="1"/>
          </p:cNvSpPr>
          <p:nvPr>
            <p:ph type="ctrTitle"/>
          </p:nvPr>
        </p:nvSpPr>
        <p:spPr>
          <a:xfrm>
            <a:off x="0" y="0"/>
            <a:ext cx="9144000" cy="2514900"/>
          </a:xfrm>
          <a:prstGeom prst="rect">
            <a:avLst/>
          </a:prstGeom>
          <a:solidFill>
            <a:srgbClr val="660000"/>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pt-BR" b="1" dirty="0">
                <a:solidFill>
                  <a:srgbClr val="FFFFFF"/>
                </a:solidFill>
                <a:highlight>
                  <a:srgbClr val="660000"/>
                </a:highlight>
                <a:latin typeface="Century Gothic"/>
                <a:ea typeface="Century Gothic"/>
                <a:cs typeface="Century Gothic"/>
                <a:sym typeface="Century Gothic"/>
              </a:rPr>
              <a:t>Desenvolvimento de Aplicações para WEB </a:t>
            </a:r>
            <a:endParaRPr b="1" dirty="0">
              <a:solidFill>
                <a:srgbClr val="FFFFFF"/>
              </a:solidFill>
              <a:highlight>
                <a:srgbClr val="660000"/>
              </a:highlight>
              <a:latin typeface="Century Gothic"/>
              <a:ea typeface="Century Gothic"/>
              <a:cs typeface="Century Gothic"/>
              <a:sym typeface="Century Gothic"/>
            </a:endParaRPr>
          </a:p>
        </p:txBody>
      </p:sp>
      <p:sp>
        <p:nvSpPr>
          <p:cNvPr id="52" name="Google Shape;52;p1"/>
          <p:cNvSpPr txBox="1">
            <a:spLocks noGrp="1"/>
          </p:cNvSpPr>
          <p:nvPr>
            <p:ph type="subTitle" idx="1"/>
          </p:nvPr>
        </p:nvSpPr>
        <p:spPr>
          <a:xfrm>
            <a:off x="4691300" y="2514900"/>
            <a:ext cx="4141200" cy="353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pt-BR" sz="2400" b="1" dirty="0">
                <a:solidFill>
                  <a:schemeClr val="dk1"/>
                </a:solidFill>
                <a:latin typeface="Century Gothic"/>
                <a:ea typeface="Century Gothic"/>
                <a:cs typeface="Century Gothic"/>
                <a:sym typeface="Century Gothic"/>
              </a:rPr>
              <a:t>Aula: CSS</a:t>
            </a:r>
            <a:endParaRPr sz="2400" dirty="0">
              <a:latin typeface="Century Gothic"/>
              <a:ea typeface="Century Gothic"/>
              <a:cs typeface="Century Gothic"/>
              <a:sym typeface="Century Gothic"/>
            </a:endParaRPr>
          </a:p>
        </p:txBody>
      </p:sp>
      <p:sp>
        <p:nvSpPr>
          <p:cNvPr id="53" name="Google Shape;53;p1"/>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
          <p:cNvSpPr txBox="1">
            <a:spLocks noGrp="1"/>
          </p:cNvSpPr>
          <p:nvPr>
            <p:ph type="subTitle" idx="1"/>
          </p:nvPr>
        </p:nvSpPr>
        <p:spPr>
          <a:xfrm>
            <a:off x="4575875" y="6047799"/>
            <a:ext cx="4256400" cy="8103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pt-BR" sz="1800">
                <a:solidFill>
                  <a:srgbClr val="FFFFFF"/>
                </a:solidFill>
                <a:latin typeface="Century Gothic"/>
                <a:ea typeface="Century Gothic"/>
                <a:cs typeface="Century Gothic"/>
                <a:sym typeface="Century Gothic"/>
              </a:rPr>
              <a:t>Prof. Anderson Augusto Bosing</a:t>
            </a:r>
            <a:endParaRPr sz="1800">
              <a:solidFill>
                <a:srgbClr val="FFFFFF"/>
              </a:solidFill>
              <a:latin typeface="Century Gothic"/>
              <a:ea typeface="Century Gothic"/>
              <a:cs typeface="Century Gothic"/>
              <a:sym typeface="Century Gothic"/>
            </a:endParaRPr>
          </a:p>
        </p:txBody>
      </p:sp>
      <p:pic>
        <p:nvPicPr>
          <p:cNvPr id="55" name="Google Shape;55;p1"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Tree>
    <p:extLst>
      <p:ext uri="{BB962C8B-B14F-4D97-AF65-F5344CB8AC3E}">
        <p14:creationId xmlns:p14="http://schemas.microsoft.com/office/powerpoint/2010/main" val="1760641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CSS</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1930404"/>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CSS (Folhas de Estilo em Cascata) permite a você criar páginas web agradáveis.</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Utilizado para estilizar elementos escritos em linguagem de marcação como o HTML.</a:t>
            </a: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091825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CSS </a:t>
            </a:r>
            <a:r>
              <a:rPr lang="pt-BR" sz="3600" b="1" dirty="0" err="1">
                <a:solidFill>
                  <a:srgbClr val="660000"/>
                </a:solidFill>
                <a:latin typeface="Century Gothic"/>
                <a:ea typeface="Century Gothic"/>
                <a:cs typeface="Century Gothic"/>
                <a:sym typeface="Century Gothic"/>
              </a:rPr>
              <a:t>inline</a:t>
            </a:r>
            <a:r>
              <a:rPr lang="pt-BR" sz="3600" b="1" dirty="0">
                <a:solidFill>
                  <a:srgbClr val="660000"/>
                </a:solidFill>
                <a:latin typeface="Century Gothic"/>
                <a:ea typeface="Century Gothic"/>
                <a:cs typeface="Century Gothic"/>
                <a:sym typeface="Century Gothic"/>
              </a:rPr>
              <a:t> </a:t>
            </a:r>
            <a:r>
              <a:rPr lang="pt-BR" sz="3600" b="1" dirty="0" err="1">
                <a:solidFill>
                  <a:srgbClr val="660000"/>
                </a:solidFill>
                <a:latin typeface="Century Gothic"/>
                <a:ea typeface="Century Gothic"/>
                <a:cs typeface="Century Gothic"/>
                <a:sym typeface="Century Gothic"/>
              </a:rPr>
              <a:t>style</a:t>
            </a:r>
            <a:r>
              <a:rPr lang="pt-BR" sz="3600" b="1" dirty="0">
                <a:solidFill>
                  <a:srgbClr val="660000"/>
                </a:solidFill>
                <a:latin typeface="Century Gothic"/>
                <a:ea typeface="Century Gothic"/>
                <a:cs typeface="Century Gothic"/>
                <a:sym typeface="Century Gothic"/>
              </a:rPr>
              <a:t> </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597716"/>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A técnica mais básica para aplicar estilos em áreas pontuais em nosso site, que é usando as CSS dentro de parâmetros de HTML5.</a:t>
            </a:r>
          </a:p>
        </p:txBody>
      </p:sp>
      <p:pic>
        <p:nvPicPr>
          <p:cNvPr id="5" name="Imagem 4">
            <a:extLst>
              <a:ext uri="{FF2B5EF4-FFF2-40B4-BE49-F238E27FC236}">
                <a16:creationId xmlns:a16="http://schemas.microsoft.com/office/drawing/2014/main" id="{C09C26E3-71FC-F993-D6A7-7E3BE740A00B}"/>
              </a:ext>
            </a:extLst>
          </p:cNvPr>
          <p:cNvPicPr>
            <a:picLocks noChangeAspect="1"/>
          </p:cNvPicPr>
          <p:nvPr/>
        </p:nvPicPr>
        <p:blipFill>
          <a:blip r:embed="rId4"/>
          <a:stretch>
            <a:fillRect/>
          </a:stretch>
        </p:blipFill>
        <p:spPr>
          <a:xfrm>
            <a:off x="410599" y="1517516"/>
            <a:ext cx="7097115" cy="2772162"/>
          </a:xfrm>
          <a:prstGeom prst="rect">
            <a:avLst/>
          </a:prstGeom>
        </p:spPr>
      </p:pic>
      <p:pic>
        <p:nvPicPr>
          <p:cNvPr id="8" name="Imagem 7">
            <a:extLst>
              <a:ext uri="{FF2B5EF4-FFF2-40B4-BE49-F238E27FC236}">
                <a16:creationId xmlns:a16="http://schemas.microsoft.com/office/drawing/2014/main" id="{A8021CAA-A295-1833-BF9C-2E0F33624214}"/>
              </a:ext>
            </a:extLst>
          </p:cNvPr>
          <p:cNvPicPr>
            <a:picLocks noChangeAspect="1"/>
          </p:cNvPicPr>
          <p:nvPr/>
        </p:nvPicPr>
        <p:blipFill>
          <a:blip r:embed="rId5"/>
          <a:stretch>
            <a:fillRect/>
          </a:stretch>
        </p:blipFill>
        <p:spPr>
          <a:xfrm>
            <a:off x="4271099" y="3275638"/>
            <a:ext cx="4717500" cy="2657994"/>
          </a:xfrm>
          <a:prstGeom prst="rect">
            <a:avLst/>
          </a:prstGeom>
        </p:spPr>
      </p:pic>
    </p:spTree>
    <p:extLst>
      <p:ext uri="{BB962C8B-B14F-4D97-AF65-F5344CB8AC3E}">
        <p14:creationId xmlns:p14="http://schemas.microsoft.com/office/powerpoint/2010/main" val="324469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CSS </a:t>
            </a:r>
            <a:r>
              <a:rPr lang="pt-BR" sz="3600" b="1" dirty="0" err="1">
                <a:solidFill>
                  <a:srgbClr val="660000"/>
                </a:solidFill>
                <a:latin typeface="Century Gothic"/>
                <a:ea typeface="Century Gothic"/>
                <a:cs typeface="Century Gothic"/>
                <a:sym typeface="Century Gothic"/>
              </a:rPr>
              <a:t>inline</a:t>
            </a:r>
            <a:r>
              <a:rPr lang="pt-BR" sz="3600" b="1" dirty="0">
                <a:solidFill>
                  <a:srgbClr val="660000"/>
                </a:solidFill>
                <a:latin typeface="Century Gothic"/>
                <a:ea typeface="Century Gothic"/>
                <a:cs typeface="Century Gothic"/>
                <a:sym typeface="Century Gothic"/>
              </a:rPr>
              <a:t> </a:t>
            </a:r>
            <a:r>
              <a:rPr lang="pt-BR" sz="3600" b="1" dirty="0" err="1">
                <a:solidFill>
                  <a:srgbClr val="660000"/>
                </a:solidFill>
                <a:latin typeface="Century Gothic"/>
                <a:ea typeface="Century Gothic"/>
                <a:cs typeface="Century Gothic"/>
                <a:sym typeface="Century Gothic"/>
              </a:rPr>
              <a:t>style</a:t>
            </a:r>
            <a:r>
              <a:rPr lang="pt-BR" sz="3600" b="1" dirty="0">
                <a:solidFill>
                  <a:srgbClr val="660000"/>
                </a:solidFill>
                <a:latin typeface="Century Gothic"/>
                <a:ea typeface="Century Gothic"/>
                <a:cs typeface="Century Gothic"/>
                <a:sym typeface="Century Gothic"/>
              </a:rPr>
              <a:t> </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pic>
        <p:nvPicPr>
          <p:cNvPr id="7" name="Imagem 6">
            <a:extLst>
              <a:ext uri="{FF2B5EF4-FFF2-40B4-BE49-F238E27FC236}">
                <a16:creationId xmlns:a16="http://schemas.microsoft.com/office/drawing/2014/main" id="{035AE9A4-EB50-157C-FC08-524C8D2D8806}"/>
              </a:ext>
            </a:extLst>
          </p:cNvPr>
          <p:cNvPicPr>
            <a:picLocks noChangeAspect="1"/>
          </p:cNvPicPr>
          <p:nvPr/>
        </p:nvPicPr>
        <p:blipFill>
          <a:blip r:embed="rId4"/>
          <a:stretch>
            <a:fillRect/>
          </a:stretch>
        </p:blipFill>
        <p:spPr>
          <a:xfrm>
            <a:off x="311700" y="924664"/>
            <a:ext cx="2343477" cy="419158"/>
          </a:xfrm>
          <a:prstGeom prst="rect">
            <a:avLst/>
          </a:prstGeom>
        </p:spPr>
      </p:pic>
      <p:pic>
        <p:nvPicPr>
          <p:cNvPr id="10" name="Imagem 9">
            <a:extLst>
              <a:ext uri="{FF2B5EF4-FFF2-40B4-BE49-F238E27FC236}">
                <a16:creationId xmlns:a16="http://schemas.microsoft.com/office/drawing/2014/main" id="{D1AD6F55-8C1F-36AD-E584-80CDC04C074D}"/>
              </a:ext>
            </a:extLst>
          </p:cNvPr>
          <p:cNvPicPr>
            <a:picLocks noChangeAspect="1"/>
          </p:cNvPicPr>
          <p:nvPr/>
        </p:nvPicPr>
        <p:blipFill>
          <a:blip r:embed="rId5"/>
          <a:stretch>
            <a:fillRect/>
          </a:stretch>
        </p:blipFill>
        <p:spPr>
          <a:xfrm>
            <a:off x="1344605" y="1528571"/>
            <a:ext cx="7487695" cy="4334480"/>
          </a:xfrm>
          <a:prstGeom prst="rect">
            <a:avLst/>
          </a:prstGeom>
        </p:spPr>
      </p:pic>
    </p:spTree>
    <p:extLst>
      <p:ext uri="{BB962C8B-B14F-4D97-AF65-F5344CB8AC3E}">
        <p14:creationId xmlns:p14="http://schemas.microsoft.com/office/powerpoint/2010/main" val="23268556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CSS </a:t>
            </a:r>
            <a:r>
              <a:rPr lang="pt-BR" sz="3600" b="1" dirty="0" err="1">
                <a:solidFill>
                  <a:srgbClr val="660000"/>
                </a:solidFill>
                <a:latin typeface="Century Gothic"/>
                <a:ea typeface="Century Gothic"/>
                <a:cs typeface="Century Gothic"/>
                <a:sym typeface="Century Gothic"/>
              </a:rPr>
              <a:t>internal</a:t>
            </a:r>
            <a:r>
              <a:rPr lang="pt-BR" sz="3600" b="1" dirty="0">
                <a:solidFill>
                  <a:srgbClr val="660000"/>
                </a:solidFill>
                <a:latin typeface="Century Gothic"/>
                <a:ea typeface="Century Gothic"/>
                <a:cs typeface="Century Gothic"/>
                <a:sym typeface="Century Gothic"/>
              </a:rPr>
              <a:t> </a:t>
            </a:r>
            <a:r>
              <a:rPr lang="pt-BR" sz="3600" b="1" dirty="0" err="1">
                <a:solidFill>
                  <a:srgbClr val="660000"/>
                </a:solidFill>
                <a:latin typeface="Century Gothic"/>
                <a:ea typeface="Century Gothic"/>
                <a:cs typeface="Century Gothic"/>
                <a:sym typeface="Century Gothic"/>
              </a:rPr>
              <a:t>style</a:t>
            </a:r>
            <a:endParaRPr lang="pt-BR" sz="3600" b="1"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597716"/>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Para aplicar estilos de forma mais dinâmica e prática, podemos adicionar uma </a:t>
            </a:r>
            <a:r>
              <a:rPr lang="pt-BR" sz="1200" b="1" dirty="0" err="1">
                <a:solidFill>
                  <a:schemeClr val="dk1"/>
                </a:solidFill>
                <a:latin typeface="Century Gothic"/>
                <a:ea typeface="Century Gothic"/>
                <a:cs typeface="Century Gothic"/>
                <a:sym typeface="Century Gothic"/>
              </a:rPr>
              <a:t>tag</a:t>
            </a:r>
            <a:r>
              <a:rPr lang="pt-BR" sz="1200" b="1" dirty="0">
                <a:solidFill>
                  <a:schemeClr val="dk1"/>
                </a:solidFill>
                <a:latin typeface="Century Gothic"/>
                <a:ea typeface="Century Gothic"/>
                <a:cs typeface="Century Gothic"/>
                <a:sym typeface="Century Gothic"/>
              </a:rPr>
              <a:t> &lt;</a:t>
            </a:r>
            <a:r>
              <a:rPr lang="pt-BR" sz="1200" b="1" dirty="0" err="1">
                <a:solidFill>
                  <a:schemeClr val="dk1"/>
                </a:solidFill>
                <a:latin typeface="Century Gothic"/>
                <a:ea typeface="Century Gothic"/>
                <a:cs typeface="Century Gothic"/>
                <a:sym typeface="Century Gothic"/>
              </a:rPr>
              <a:t>style</a:t>
            </a:r>
            <a:r>
              <a:rPr lang="pt-BR" sz="1200" b="1" dirty="0">
                <a:solidFill>
                  <a:schemeClr val="dk1"/>
                </a:solidFill>
                <a:latin typeface="Century Gothic"/>
                <a:ea typeface="Century Gothic"/>
                <a:cs typeface="Century Gothic"/>
                <a:sym typeface="Century Gothic"/>
              </a:rPr>
              <a:t>&gt; dentro da área &lt;</a:t>
            </a:r>
            <a:r>
              <a:rPr lang="pt-BR" sz="1200" b="1" dirty="0" err="1">
                <a:solidFill>
                  <a:schemeClr val="dk1"/>
                </a:solidFill>
                <a:latin typeface="Century Gothic"/>
                <a:ea typeface="Century Gothic"/>
                <a:cs typeface="Century Gothic"/>
                <a:sym typeface="Century Gothic"/>
              </a:rPr>
              <a:t>head</a:t>
            </a:r>
            <a:r>
              <a:rPr lang="pt-BR" sz="1200" b="1" dirty="0">
                <a:solidFill>
                  <a:schemeClr val="dk1"/>
                </a:solidFill>
                <a:latin typeface="Century Gothic"/>
                <a:ea typeface="Century Gothic"/>
                <a:cs typeface="Century Gothic"/>
                <a:sym typeface="Century Gothic"/>
              </a:rPr>
              <a:t>&gt; do nosso documento HTML local. </a:t>
            </a:r>
          </a:p>
        </p:txBody>
      </p:sp>
      <p:pic>
        <p:nvPicPr>
          <p:cNvPr id="6" name="Imagem 5">
            <a:extLst>
              <a:ext uri="{FF2B5EF4-FFF2-40B4-BE49-F238E27FC236}">
                <a16:creationId xmlns:a16="http://schemas.microsoft.com/office/drawing/2014/main" id="{92A5D152-31ED-3E4D-FE90-5C704B57DEAD}"/>
              </a:ext>
            </a:extLst>
          </p:cNvPr>
          <p:cNvPicPr>
            <a:picLocks noChangeAspect="1"/>
          </p:cNvPicPr>
          <p:nvPr/>
        </p:nvPicPr>
        <p:blipFill>
          <a:blip r:embed="rId4"/>
          <a:stretch>
            <a:fillRect/>
          </a:stretch>
        </p:blipFill>
        <p:spPr>
          <a:xfrm>
            <a:off x="311698" y="1517516"/>
            <a:ext cx="5649113" cy="2867425"/>
          </a:xfrm>
          <a:prstGeom prst="rect">
            <a:avLst/>
          </a:prstGeom>
        </p:spPr>
      </p:pic>
      <p:pic>
        <p:nvPicPr>
          <p:cNvPr id="9" name="Imagem 8">
            <a:extLst>
              <a:ext uri="{FF2B5EF4-FFF2-40B4-BE49-F238E27FC236}">
                <a16:creationId xmlns:a16="http://schemas.microsoft.com/office/drawing/2014/main" id="{2C8082FF-D98E-0322-03D9-341057B6C0AA}"/>
              </a:ext>
            </a:extLst>
          </p:cNvPr>
          <p:cNvPicPr>
            <a:picLocks noChangeAspect="1"/>
          </p:cNvPicPr>
          <p:nvPr/>
        </p:nvPicPr>
        <p:blipFill>
          <a:blip r:embed="rId5"/>
          <a:stretch>
            <a:fillRect/>
          </a:stretch>
        </p:blipFill>
        <p:spPr>
          <a:xfrm>
            <a:off x="4853523" y="3429000"/>
            <a:ext cx="3424716" cy="2476846"/>
          </a:xfrm>
          <a:prstGeom prst="rect">
            <a:avLst/>
          </a:prstGeom>
        </p:spPr>
      </p:pic>
    </p:spTree>
    <p:extLst>
      <p:ext uri="{BB962C8B-B14F-4D97-AF65-F5344CB8AC3E}">
        <p14:creationId xmlns:p14="http://schemas.microsoft.com/office/powerpoint/2010/main" val="2236142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CSS </a:t>
            </a:r>
            <a:r>
              <a:rPr lang="pt-BR" sz="3600" b="1" dirty="0" err="1">
                <a:solidFill>
                  <a:srgbClr val="660000"/>
                </a:solidFill>
                <a:latin typeface="Century Gothic"/>
                <a:ea typeface="Century Gothic"/>
                <a:cs typeface="Century Gothic"/>
                <a:sym typeface="Century Gothic"/>
              </a:rPr>
              <a:t>external</a:t>
            </a:r>
            <a:r>
              <a:rPr lang="pt-BR" sz="3600" b="1" dirty="0">
                <a:solidFill>
                  <a:srgbClr val="660000"/>
                </a:solidFill>
                <a:latin typeface="Century Gothic"/>
                <a:ea typeface="Century Gothic"/>
                <a:cs typeface="Century Gothic"/>
                <a:sym typeface="Century Gothic"/>
              </a:rPr>
              <a:t> </a:t>
            </a:r>
            <a:r>
              <a:rPr lang="pt-BR" sz="3600" b="1" dirty="0" err="1">
                <a:solidFill>
                  <a:srgbClr val="660000"/>
                </a:solidFill>
                <a:latin typeface="Century Gothic"/>
                <a:ea typeface="Century Gothic"/>
                <a:cs typeface="Century Gothic"/>
                <a:sym typeface="Century Gothic"/>
              </a:rPr>
              <a:t>style</a:t>
            </a:r>
            <a:endParaRPr lang="pt-BR" sz="3600" b="1"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799"/>
            <a:ext cx="8676900" cy="106464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Manter as folhas de estilo fora do código HTML, além de uma maior organização faz com que tudo seja reaproveitado de maneira mais eficiente nas outras páginas do nosso site. Para isso, utilizamos a </a:t>
            </a:r>
            <a:r>
              <a:rPr lang="pt-BR" sz="1200" b="1" dirty="0" err="1">
                <a:solidFill>
                  <a:schemeClr val="dk1"/>
                </a:solidFill>
                <a:latin typeface="Century Gothic"/>
                <a:ea typeface="Century Gothic"/>
                <a:cs typeface="Century Gothic"/>
                <a:sym typeface="Century Gothic"/>
              </a:rPr>
              <a:t>tag</a:t>
            </a:r>
            <a:r>
              <a:rPr lang="pt-BR" sz="1200" b="1" dirty="0">
                <a:solidFill>
                  <a:schemeClr val="dk1"/>
                </a:solidFill>
                <a:latin typeface="Century Gothic"/>
                <a:ea typeface="Century Gothic"/>
                <a:cs typeface="Century Gothic"/>
                <a:sym typeface="Century Gothic"/>
              </a:rPr>
              <a:t> &lt;link&gt; especialmente configurada para trabalhar com arquivos externos de estilo. Essa </a:t>
            </a:r>
            <a:r>
              <a:rPr lang="pt-BR" sz="1200" b="1" dirty="0" err="1">
                <a:solidFill>
                  <a:schemeClr val="dk1"/>
                </a:solidFill>
                <a:latin typeface="Century Gothic"/>
                <a:ea typeface="Century Gothic"/>
                <a:cs typeface="Century Gothic"/>
                <a:sym typeface="Century Gothic"/>
              </a:rPr>
              <a:t>tag</a:t>
            </a:r>
            <a:r>
              <a:rPr lang="pt-BR" sz="1200" b="1" dirty="0">
                <a:solidFill>
                  <a:schemeClr val="dk1"/>
                </a:solidFill>
                <a:latin typeface="Century Gothic"/>
                <a:ea typeface="Century Gothic"/>
                <a:cs typeface="Century Gothic"/>
                <a:sym typeface="Century Gothic"/>
              </a:rPr>
              <a:t> deve ser colocada dentro da área &lt;</a:t>
            </a:r>
            <a:r>
              <a:rPr lang="pt-BR" sz="1200" b="1" dirty="0" err="1">
                <a:solidFill>
                  <a:schemeClr val="dk1"/>
                </a:solidFill>
                <a:latin typeface="Century Gothic"/>
                <a:ea typeface="Century Gothic"/>
                <a:cs typeface="Century Gothic"/>
                <a:sym typeface="Century Gothic"/>
              </a:rPr>
              <a:t>head</a:t>
            </a:r>
            <a:r>
              <a:rPr lang="pt-BR" sz="1200" b="1" dirty="0">
                <a:solidFill>
                  <a:schemeClr val="dk1"/>
                </a:solidFill>
                <a:latin typeface="Century Gothic"/>
                <a:ea typeface="Century Gothic"/>
                <a:cs typeface="Century Gothic"/>
                <a:sym typeface="Century Gothic"/>
              </a:rPr>
              <a:t>&gt; do seu documento HTML.</a:t>
            </a:r>
          </a:p>
        </p:txBody>
      </p:sp>
      <p:pic>
        <p:nvPicPr>
          <p:cNvPr id="5" name="Imagem 4">
            <a:extLst>
              <a:ext uri="{FF2B5EF4-FFF2-40B4-BE49-F238E27FC236}">
                <a16:creationId xmlns:a16="http://schemas.microsoft.com/office/drawing/2014/main" id="{EFC685FA-EF40-276E-C603-983FF2828DDB}"/>
              </a:ext>
            </a:extLst>
          </p:cNvPr>
          <p:cNvPicPr>
            <a:picLocks noChangeAspect="1"/>
          </p:cNvPicPr>
          <p:nvPr/>
        </p:nvPicPr>
        <p:blipFill>
          <a:blip r:embed="rId4"/>
          <a:stretch>
            <a:fillRect/>
          </a:stretch>
        </p:blipFill>
        <p:spPr>
          <a:xfrm>
            <a:off x="385904" y="2042919"/>
            <a:ext cx="5220429" cy="2772162"/>
          </a:xfrm>
          <a:prstGeom prst="rect">
            <a:avLst/>
          </a:prstGeom>
        </p:spPr>
      </p:pic>
      <p:pic>
        <p:nvPicPr>
          <p:cNvPr id="8" name="Imagem 7">
            <a:extLst>
              <a:ext uri="{FF2B5EF4-FFF2-40B4-BE49-F238E27FC236}">
                <a16:creationId xmlns:a16="http://schemas.microsoft.com/office/drawing/2014/main" id="{357B95CC-F299-0E92-7854-E0E3B11B9D32}"/>
              </a:ext>
            </a:extLst>
          </p:cNvPr>
          <p:cNvPicPr>
            <a:picLocks noChangeAspect="1"/>
          </p:cNvPicPr>
          <p:nvPr/>
        </p:nvPicPr>
        <p:blipFill>
          <a:blip r:embed="rId5"/>
          <a:stretch>
            <a:fillRect/>
          </a:stretch>
        </p:blipFill>
        <p:spPr>
          <a:xfrm>
            <a:off x="4031763" y="3968996"/>
            <a:ext cx="4800537" cy="2078804"/>
          </a:xfrm>
          <a:prstGeom prst="rect">
            <a:avLst/>
          </a:prstGeom>
        </p:spPr>
      </p:pic>
    </p:spTree>
    <p:extLst>
      <p:ext uri="{BB962C8B-B14F-4D97-AF65-F5344CB8AC3E}">
        <p14:creationId xmlns:p14="http://schemas.microsoft.com/office/powerpoint/2010/main" val="174135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&lt;!DOCTYPE </a:t>
            </a:r>
            <a:r>
              <a:rPr lang="pt-BR" sz="3600" b="1" dirty="0" err="1">
                <a:solidFill>
                  <a:srgbClr val="660000"/>
                </a:solidFill>
                <a:latin typeface="Century Gothic"/>
                <a:ea typeface="Century Gothic"/>
                <a:cs typeface="Century Gothic"/>
                <a:sym typeface="Century Gothic"/>
              </a:rPr>
              <a:t>html</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1132736"/>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É uma identificação do que está dentro do documento avisando ao browser o tipo de linguagem que ele deve interprestar</a:t>
            </a:r>
            <a:endParaRPr lang="pt-BR" sz="1500" b="1" dirty="0">
              <a:solidFill>
                <a:schemeClr val="dk1"/>
              </a:solidFill>
              <a:latin typeface="Century Gothic"/>
              <a:ea typeface="Century Gothic"/>
              <a:cs typeface="Century Gothic"/>
              <a:sym typeface="Century Gothic"/>
            </a:endParaRPr>
          </a:p>
        </p:txBody>
      </p:sp>
      <p:pic>
        <p:nvPicPr>
          <p:cNvPr id="3" name="Imagem 2">
            <a:extLst>
              <a:ext uri="{FF2B5EF4-FFF2-40B4-BE49-F238E27FC236}">
                <a16:creationId xmlns:a16="http://schemas.microsoft.com/office/drawing/2014/main" id="{4E179433-A645-FFB4-58A0-C9FC68893D0B}"/>
              </a:ext>
            </a:extLst>
          </p:cNvPr>
          <p:cNvPicPr>
            <a:picLocks noChangeAspect="1"/>
          </p:cNvPicPr>
          <p:nvPr/>
        </p:nvPicPr>
        <p:blipFill>
          <a:blip r:embed="rId4"/>
          <a:stretch>
            <a:fillRect/>
          </a:stretch>
        </p:blipFill>
        <p:spPr>
          <a:xfrm>
            <a:off x="1613230" y="2052081"/>
            <a:ext cx="5917540" cy="3996174"/>
          </a:xfrm>
          <a:prstGeom prst="rect">
            <a:avLst/>
          </a:prstGeom>
        </p:spPr>
      </p:pic>
    </p:spTree>
    <p:extLst>
      <p:ext uri="{BB962C8B-B14F-4D97-AF65-F5344CB8AC3E}">
        <p14:creationId xmlns:p14="http://schemas.microsoft.com/office/powerpoint/2010/main" val="133942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Box Model</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832990"/>
            <a:ext cx="8676900" cy="2279861"/>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O motor de renderização do navegador representa cada elemento como uma caixa retangular, de acordo com o padrão definido pelo CSS conhecido como box (caixa) model. Dessa forma, o conteúdo do elemento é uma das quatro partes que compõem o box, sendo as demais o seu preenchimento, borda e margem. </a:t>
            </a:r>
          </a:p>
          <a:p>
            <a:pPr marL="0" indent="0" algn="just">
              <a:lnSpc>
                <a:spcPct val="150000"/>
              </a:lnSpc>
              <a:buClr>
                <a:schemeClr val="dk1"/>
              </a:buClr>
              <a:buSzPts val="1100"/>
            </a:pPr>
            <a:endParaRPr lang="pt-BR" sz="12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Na maioria dos casos, o que vemos é apenas o conteúdo do elemento, geralmente um texto, imagem, vídeo, etc. Esse conteúdo é o que consideramos as suas dimensões, altura e largura. Entretanto, é o conteúdo somado a margem, borda e preenchimento do elemento que determinam o espaço que o mesmo ocupa na tela do navegador. </a:t>
            </a:r>
          </a:p>
        </p:txBody>
      </p:sp>
      <p:pic>
        <p:nvPicPr>
          <p:cNvPr id="3" name="Imagem 2">
            <a:extLst>
              <a:ext uri="{FF2B5EF4-FFF2-40B4-BE49-F238E27FC236}">
                <a16:creationId xmlns:a16="http://schemas.microsoft.com/office/drawing/2014/main" id="{E367705D-6A1E-C2AC-06B4-EE5D443E3B41}"/>
              </a:ext>
            </a:extLst>
          </p:cNvPr>
          <p:cNvPicPr>
            <a:picLocks noChangeAspect="1"/>
          </p:cNvPicPr>
          <p:nvPr/>
        </p:nvPicPr>
        <p:blipFill>
          <a:blip r:embed="rId4"/>
          <a:stretch>
            <a:fillRect/>
          </a:stretch>
        </p:blipFill>
        <p:spPr>
          <a:xfrm>
            <a:off x="311700" y="3569454"/>
            <a:ext cx="3696216" cy="952633"/>
          </a:xfrm>
          <a:prstGeom prst="rect">
            <a:avLst/>
          </a:prstGeom>
        </p:spPr>
      </p:pic>
    </p:spTree>
    <p:extLst>
      <p:ext uri="{BB962C8B-B14F-4D97-AF65-F5344CB8AC3E}">
        <p14:creationId xmlns:p14="http://schemas.microsoft.com/office/powerpoint/2010/main" val="2557390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EXERCÍCIO  </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48256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endParaRPr lang="pt-BR" sz="1800" b="1" dirty="0">
              <a:solidFill>
                <a:schemeClr val="dk1"/>
              </a:solidFill>
              <a:latin typeface="Century Gothic"/>
              <a:ea typeface="Century Gothic"/>
              <a:cs typeface="Century Gothic"/>
              <a:sym typeface="Century Gothic"/>
            </a:endParaRPr>
          </a:p>
        </p:txBody>
      </p:sp>
      <p:pic>
        <p:nvPicPr>
          <p:cNvPr id="3" name="Imagem 2">
            <a:extLst>
              <a:ext uri="{FF2B5EF4-FFF2-40B4-BE49-F238E27FC236}">
                <a16:creationId xmlns:a16="http://schemas.microsoft.com/office/drawing/2014/main" id="{88A4F8E2-EE48-145E-5632-5870D58D3424}"/>
              </a:ext>
            </a:extLst>
          </p:cNvPr>
          <p:cNvPicPr>
            <a:picLocks noChangeAspect="1"/>
          </p:cNvPicPr>
          <p:nvPr/>
        </p:nvPicPr>
        <p:blipFill>
          <a:blip r:embed="rId4"/>
          <a:stretch>
            <a:fillRect/>
          </a:stretch>
        </p:blipFill>
        <p:spPr>
          <a:xfrm>
            <a:off x="3833709" y="2584823"/>
            <a:ext cx="1476581" cy="1495634"/>
          </a:xfrm>
          <a:prstGeom prst="rect">
            <a:avLst/>
          </a:prstGeom>
        </p:spPr>
      </p:pic>
    </p:spTree>
    <p:extLst>
      <p:ext uri="{BB962C8B-B14F-4D97-AF65-F5344CB8AC3E}">
        <p14:creationId xmlns:p14="http://schemas.microsoft.com/office/powerpoint/2010/main" val="940700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647941"/>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Qual é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usada na HTML para inserir imagens como parte do conteúdo do site?</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904462"/>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image</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photo</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picture</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rgbClr val="00B050"/>
                </a:solidFill>
                <a:latin typeface="Century Gothic"/>
                <a:ea typeface="Century Gothic"/>
                <a:cs typeface="Century Gothic"/>
                <a:sym typeface="Century Gothic"/>
              </a:rPr>
              <a:t>&lt;</a:t>
            </a:r>
            <a:r>
              <a:rPr lang="pt-BR" sz="1800" b="1" dirty="0" err="1">
                <a:solidFill>
                  <a:srgbClr val="00B050"/>
                </a:solidFill>
                <a:latin typeface="Century Gothic"/>
                <a:ea typeface="Century Gothic"/>
                <a:cs typeface="Century Gothic"/>
                <a:sym typeface="Century Gothic"/>
              </a:rPr>
              <a:t>img</a:t>
            </a:r>
            <a:r>
              <a:rPr lang="pt-BR" sz="1800" b="1" dirty="0">
                <a:solidFill>
                  <a:srgbClr val="00B050"/>
                </a:solidFill>
                <a:latin typeface="Century Gothic"/>
                <a:ea typeface="Century Gothic"/>
                <a:cs typeface="Century Gothic"/>
                <a:sym typeface="Century Gothic"/>
              </a:rPr>
              <a:t>&gt;</a:t>
            </a:r>
          </a:p>
        </p:txBody>
      </p:sp>
    </p:spTree>
    <p:extLst>
      <p:ext uri="{BB962C8B-B14F-4D97-AF65-F5344CB8AC3E}">
        <p14:creationId xmlns:p14="http://schemas.microsoft.com/office/powerpoint/2010/main" val="13290665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50575"/>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Para configurar uma imagem como ícone de favoritos de uma página (favicon), usamos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_____ dentro da área ________ do seu site. Qual dos itens a seguir, é o único que preenche corretamente as lacunas da frase anterior?</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087217"/>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a:t>
            </a:r>
            <a:r>
              <a:rPr lang="en-US" sz="1800" b="1" dirty="0" err="1">
                <a:solidFill>
                  <a:schemeClr val="dk1"/>
                </a:solidFill>
                <a:latin typeface="Century Gothic"/>
                <a:ea typeface="Century Gothic"/>
                <a:cs typeface="Century Gothic"/>
                <a:sym typeface="Century Gothic"/>
              </a:rPr>
              <a:t>img</a:t>
            </a:r>
            <a:r>
              <a:rPr lang="en-US" sz="1800" b="1" dirty="0">
                <a:solidFill>
                  <a:schemeClr val="dk1"/>
                </a:solidFill>
                <a:latin typeface="Century Gothic"/>
                <a:ea typeface="Century Gothic"/>
                <a:cs typeface="Century Gothic"/>
                <a:sym typeface="Century Gothic"/>
              </a:rPr>
              <a:t>&gt; / &lt;body&gt;</a:t>
            </a:r>
          </a:p>
          <a:p>
            <a:pPr marL="0" indent="0" algn="just">
              <a:lnSpc>
                <a:spcPct val="150000"/>
              </a:lnSpc>
              <a:buClr>
                <a:schemeClr val="dk1"/>
              </a:buClr>
              <a:buSzPts val="1100"/>
            </a:pPr>
            <a:r>
              <a:rPr lang="en-US" sz="1800" b="1" dirty="0">
                <a:solidFill>
                  <a:srgbClr val="00B050"/>
                </a:solidFill>
                <a:latin typeface="Century Gothic"/>
                <a:ea typeface="Century Gothic"/>
                <a:cs typeface="Century Gothic"/>
                <a:sym typeface="Century Gothic"/>
              </a:rPr>
              <a:t>&lt;favicon&gt; / &lt;head&gt;</a:t>
            </a: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&lt;link&gt; / &lt;head&gt;</a:t>
            </a: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&lt;meta&gt; / &lt;body&gt;</a:t>
            </a:r>
            <a:endParaRPr lang="pt-BR" sz="18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857494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96599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Os títulos podem ser criados em seis níveis diferentes, usando as </a:t>
            </a:r>
            <a:r>
              <a:rPr lang="pt-BR" sz="2000" b="1" dirty="0" err="1">
                <a:solidFill>
                  <a:srgbClr val="660000"/>
                </a:solidFill>
                <a:latin typeface="Century Gothic"/>
                <a:sym typeface="Century Gothic"/>
              </a:rPr>
              <a:t>tags</a:t>
            </a:r>
            <a:r>
              <a:rPr lang="pt-BR" sz="2000" b="1" dirty="0">
                <a:solidFill>
                  <a:srgbClr val="660000"/>
                </a:solidFill>
                <a:latin typeface="Century Gothic"/>
                <a:sym typeface="Century Gothic"/>
              </a:rPr>
              <a:t>:</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202635"/>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&lt;head1&gt; </a:t>
            </a:r>
            <a:r>
              <a:rPr lang="en-US" sz="1800" b="1" dirty="0" err="1">
                <a:solidFill>
                  <a:schemeClr val="dk1"/>
                </a:solidFill>
                <a:latin typeface="Century Gothic"/>
                <a:ea typeface="Century Gothic"/>
                <a:cs typeface="Century Gothic"/>
                <a:sym typeface="Century Gothic"/>
              </a:rPr>
              <a:t>até</a:t>
            </a:r>
            <a:r>
              <a:rPr lang="en-US" sz="1800" b="1" dirty="0">
                <a:solidFill>
                  <a:schemeClr val="dk1"/>
                </a:solidFill>
                <a:latin typeface="Century Gothic"/>
                <a:ea typeface="Century Gothic"/>
                <a:cs typeface="Century Gothic"/>
                <a:sym typeface="Century Gothic"/>
              </a:rPr>
              <a:t> &lt;head6&gt;</a:t>
            </a: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&lt;header1&gt; </a:t>
            </a:r>
            <a:r>
              <a:rPr lang="en-US" sz="1800" b="1" dirty="0" err="1">
                <a:solidFill>
                  <a:schemeClr val="dk1"/>
                </a:solidFill>
                <a:latin typeface="Century Gothic"/>
                <a:ea typeface="Century Gothic"/>
                <a:cs typeface="Century Gothic"/>
                <a:sym typeface="Century Gothic"/>
              </a:rPr>
              <a:t>até</a:t>
            </a:r>
            <a:r>
              <a:rPr lang="en-US" sz="1800" b="1" dirty="0">
                <a:solidFill>
                  <a:schemeClr val="dk1"/>
                </a:solidFill>
                <a:latin typeface="Century Gothic"/>
                <a:ea typeface="Century Gothic"/>
                <a:cs typeface="Century Gothic"/>
                <a:sym typeface="Century Gothic"/>
              </a:rPr>
              <a:t> &lt;header6&gt;</a:t>
            </a:r>
          </a:p>
          <a:p>
            <a:pPr marL="0" indent="0" algn="just">
              <a:lnSpc>
                <a:spcPct val="150000"/>
              </a:lnSpc>
              <a:buClr>
                <a:schemeClr val="dk1"/>
              </a:buClr>
              <a:buSzPts val="1100"/>
            </a:pPr>
            <a:r>
              <a:rPr lang="en-US" sz="1800" b="1" dirty="0">
                <a:solidFill>
                  <a:srgbClr val="00B050"/>
                </a:solidFill>
                <a:latin typeface="Century Gothic"/>
                <a:ea typeface="Century Gothic"/>
                <a:cs typeface="Century Gothic"/>
                <a:sym typeface="Century Gothic"/>
              </a:rPr>
              <a:t>&lt;h1&gt; </a:t>
            </a:r>
            <a:r>
              <a:rPr lang="en-US" sz="1800" b="1" dirty="0" err="1">
                <a:solidFill>
                  <a:srgbClr val="00B050"/>
                </a:solidFill>
                <a:latin typeface="Century Gothic"/>
                <a:ea typeface="Century Gothic"/>
                <a:cs typeface="Century Gothic"/>
                <a:sym typeface="Century Gothic"/>
              </a:rPr>
              <a:t>até</a:t>
            </a:r>
            <a:r>
              <a:rPr lang="en-US" sz="1800" b="1" dirty="0">
                <a:solidFill>
                  <a:srgbClr val="00B050"/>
                </a:solidFill>
                <a:latin typeface="Century Gothic"/>
                <a:ea typeface="Century Gothic"/>
                <a:cs typeface="Century Gothic"/>
                <a:sym typeface="Century Gothic"/>
              </a:rPr>
              <a:t> &lt;h6&gt;</a:t>
            </a: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&lt;title1&gt; </a:t>
            </a:r>
            <a:r>
              <a:rPr lang="en-US" sz="1800" b="1" dirty="0" err="1">
                <a:solidFill>
                  <a:schemeClr val="dk1"/>
                </a:solidFill>
                <a:latin typeface="Century Gothic"/>
                <a:ea typeface="Century Gothic"/>
                <a:cs typeface="Century Gothic"/>
                <a:sym typeface="Century Gothic"/>
              </a:rPr>
              <a:t>até</a:t>
            </a:r>
            <a:r>
              <a:rPr lang="en-US" sz="1800" b="1" dirty="0">
                <a:solidFill>
                  <a:schemeClr val="dk1"/>
                </a:solidFill>
                <a:latin typeface="Century Gothic"/>
                <a:ea typeface="Century Gothic"/>
                <a:cs typeface="Century Gothic"/>
                <a:sym typeface="Century Gothic"/>
              </a:rPr>
              <a:t> &lt;title6&gt;</a:t>
            </a:r>
            <a:endParaRPr lang="pt-BR" sz="18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854143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96599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HTML5 chegou com a proposta de definir as chamadas ______, onde cada instrução passa a ter um significado, não apenas uma forma.</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202635"/>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tags </a:t>
            </a:r>
            <a:r>
              <a:rPr lang="en-US" sz="1800" b="1" dirty="0" err="1">
                <a:solidFill>
                  <a:schemeClr val="dk1"/>
                </a:solidFill>
                <a:latin typeface="Century Gothic"/>
                <a:ea typeface="Century Gothic"/>
                <a:cs typeface="Century Gothic"/>
                <a:sym typeface="Century Gothic"/>
              </a:rPr>
              <a:t>obsoletas</a:t>
            </a:r>
            <a:endParaRPr lang="en-US"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tags </a:t>
            </a:r>
            <a:r>
              <a:rPr lang="en-US" sz="1800" b="1" dirty="0" err="1">
                <a:solidFill>
                  <a:schemeClr val="dk1"/>
                </a:solidFill>
                <a:latin typeface="Century Gothic"/>
                <a:ea typeface="Century Gothic"/>
                <a:cs typeface="Century Gothic"/>
                <a:sym typeface="Century Gothic"/>
              </a:rPr>
              <a:t>mecânicas</a:t>
            </a:r>
            <a:endParaRPr lang="en-US"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tags </a:t>
            </a:r>
            <a:r>
              <a:rPr lang="en-US" sz="1800" b="1" dirty="0" err="1">
                <a:solidFill>
                  <a:schemeClr val="dk1"/>
                </a:solidFill>
                <a:latin typeface="Century Gothic"/>
                <a:ea typeface="Century Gothic"/>
                <a:cs typeface="Century Gothic"/>
                <a:sym typeface="Century Gothic"/>
              </a:rPr>
              <a:t>objetivas</a:t>
            </a:r>
            <a:endParaRPr lang="en-US"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en-US" sz="1800" b="1" dirty="0">
                <a:solidFill>
                  <a:srgbClr val="00B050"/>
                </a:solidFill>
                <a:latin typeface="Century Gothic"/>
                <a:ea typeface="Century Gothic"/>
                <a:cs typeface="Century Gothic"/>
                <a:sym typeface="Century Gothic"/>
              </a:rPr>
              <a:t>tags </a:t>
            </a:r>
            <a:r>
              <a:rPr lang="en-US" sz="1800" b="1" dirty="0" err="1">
                <a:solidFill>
                  <a:srgbClr val="00B050"/>
                </a:solidFill>
                <a:latin typeface="Century Gothic"/>
                <a:ea typeface="Century Gothic"/>
                <a:cs typeface="Century Gothic"/>
                <a:sym typeface="Century Gothic"/>
              </a:rPr>
              <a:t>semânticas</a:t>
            </a:r>
            <a:endParaRPr lang="pt-BR" sz="1800" b="1" dirty="0">
              <a:solidFill>
                <a:srgbClr val="00B05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239151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96599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Na lista a seguir, qual é a única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que é focada em significado e não em forma?</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202635"/>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&lt;b&gt;</a:t>
            </a: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&lt;blink&gt;</a:t>
            </a:r>
          </a:p>
          <a:p>
            <a:pPr marL="0" indent="0" algn="just">
              <a:lnSpc>
                <a:spcPct val="150000"/>
              </a:lnSpc>
              <a:buClr>
                <a:schemeClr val="dk1"/>
              </a:buClr>
              <a:buSzPts val="1100"/>
            </a:pPr>
            <a:r>
              <a:rPr lang="en-US" sz="1800" b="1" dirty="0">
                <a:solidFill>
                  <a:srgbClr val="00B050"/>
                </a:solidFill>
                <a:latin typeface="Century Gothic"/>
                <a:ea typeface="Century Gothic"/>
                <a:cs typeface="Century Gothic"/>
                <a:sym typeface="Century Gothic"/>
              </a:rPr>
              <a:t>&lt;strong&gt;</a:t>
            </a: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&lt;applet&gt;</a:t>
            </a:r>
            <a:endParaRPr lang="pt-BR" sz="18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688978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134958"/>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Quando for para sublinhar um texto no sentido de chamar a atenção para ele, deixamos de usar o antigo &lt;u&gt; e passamos a usar o novo:</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525542"/>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&lt;underline&gt;</a:t>
            </a:r>
          </a:p>
          <a:p>
            <a:pPr marL="0" indent="0" algn="just">
              <a:lnSpc>
                <a:spcPct val="150000"/>
              </a:lnSpc>
              <a:buClr>
                <a:schemeClr val="dk1"/>
              </a:buClr>
              <a:buSzPts val="1100"/>
            </a:pPr>
            <a:r>
              <a:rPr lang="en-US" sz="1800" b="1" dirty="0">
                <a:solidFill>
                  <a:srgbClr val="00B050"/>
                </a:solidFill>
                <a:latin typeface="Century Gothic"/>
                <a:ea typeface="Century Gothic"/>
                <a:cs typeface="Century Gothic"/>
                <a:sym typeface="Century Gothic"/>
              </a:rPr>
              <a:t>&lt;ins&gt;</a:t>
            </a: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&lt;sub&gt;</a:t>
            </a: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&lt;strike&gt;</a:t>
            </a:r>
            <a:endParaRPr lang="pt-BR" sz="18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1228324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134958"/>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Para criar um texto sobrescrito (como em X2) usamos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_____ e para criar um texto subscrito (como em H2O), usamos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______.</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525542"/>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&lt;sub&gt; / &lt;sup&gt;</a:t>
            </a: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&lt;up&gt; / &lt;down&gt;</a:t>
            </a: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&lt;down&gt; / &lt;up&gt;</a:t>
            </a:r>
          </a:p>
          <a:p>
            <a:pPr marL="0" indent="0" algn="just">
              <a:lnSpc>
                <a:spcPct val="150000"/>
              </a:lnSpc>
              <a:buClr>
                <a:schemeClr val="dk1"/>
              </a:buClr>
              <a:buSzPts val="1100"/>
            </a:pPr>
            <a:r>
              <a:rPr lang="en-US" sz="1800" b="1" dirty="0">
                <a:solidFill>
                  <a:srgbClr val="00B050"/>
                </a:solidFill>
                <a:latin typeface="Century Gothic"/>
                <a:ea typeface="Century Gothic"/>
                <a:cs typeface="Century Gothic"/>
                <a:sym typeface="Century Gothic"/>
              </a:rPr>
              <a:t>&lt;sup&gt; / &lt;sub&gt;</a:t>
            </a:r>
            <a:endParaRPr lang="pt-BR" sz="1800" b="1" dirty="0">
              <a:solidFill>
                <a:srgbClr val="00B05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0789721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363558"/>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Em HTML5, podemos criar citações utilizando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_____, incluindo o</a:t>
            </a:r>
          </a:p>
          <a:p>
            <a:pPr marL="0" indent="0" algn="just">
              <a:lnSpc>
                <a:spcPct val="150000"/>
              </a:lnSpc>
              <a:buClr>
                <a:schemeClr val="dk1"/>
              </a:buClr>
              <a:buSzPts val="1100"/>
            </a:pPr>
            <a:r>
              <a:rPr lang="pt-BR" sz="2000" b="1" dirty="0">
                <a:solidFill>
                  <a:srgbClr val="660000"/>
                </a:solidFill>
                <a:latin typeface="Century Gothic"/>
                <a:sym typeface="Century Gothic"/>
              </a:rPr>
              <a:t>parâmetro _____ para indicar o link para o conteúdo original da citação.</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525542"/>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&lt;cite&gt; / </a:t>
            </a:r>
            <a:r>
              <a:rPr lang="en-US" sz="1800" b="1" dirty="0" err="1">
                <a:solidFill>
                  <a:schemeClr val="dk1"/>
                </a:solidFill>
                <a:latin typeface="Century Gothic"/>
                <a:ea typeface="Century Gothic"/>
                <a:cs typeface="Century Gothic"/>
                <a:sym typeface="Century Gothic"/>
              </a:rPr>
              <a:t>src</a:t>
            </a:r>
            <a:endParaRPr lang="en-US"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en-US" sz="1800" b="1" dirty="0">
                <a:solidFill>
                  <a:srgbClr val="00B050"/>
                </a:solidFill>
                <a:latin typeface="Century Gothic"/>
                <a:ea typeface="Century Gothic"/>
                <a:cs typeface="Century Gothic"/>
                <a:sym typeface="Century Gothic"/>
              </a:rPr>
              <a:t>&lt;blockquote&gt; / cite</a:t>
            </a: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&lt;quote&gt; / </a:t>
            </a:r>
            <a:r>
              <a:rPr lang="en-US" sz="1800" b="1" dirty="0" err="1">
                <a:solidFill>
                  <a:schemeClr val="dk1"/>
                </a:solidFill>
                <a:latin typeface="Century Gothic"/>
                <a:ea typeface="Century Gothic"/>
                <a:cs typeface="Century Gothic"/>
                <a:sym typeface="Century Gothic"/>
              </a:rPr>
              <a:t>src</a:t>
            </a:r>
            <a:endParaRPr lang="en-US"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&lt;cite&gt; / quote</a:t>
            </a:r>
            <a:endParaRPr lang="pt-BR" sz="18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20444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&lt;</a:t>
            </a:r>
            <a:r>
              <a:rPr lang="pt-BR" sz="3600" b="1" dirty="0" err="1">
                <a:solidFill>
                  <a:srgbClr val="660000"/>
                </a:solidFill>
                <a:latin typeface="Century Gothic"/>
                <a:ea typeface="Century Gothic"/>
                <a:cs typeface="Century Gothic"/>
                <a:sym typeface="Century Gothic"/>
              </a:rPr>
              <a:t>html</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211523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Na estrutura do nosso documento, antes de começar a colocar o conteúdo, inserimos uma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html</a:t>
            </a:r>
            <a:r>
              <a:rPr lang="pt-BR" sz="1800" b="1" dirty="0">
                <a:solidFill>
                  <a:schemeClr val="dk1"/>
                </a:solidFill>
                <a:latin typeface="Century Gothic"/>
                <a:ea typeface="Century Gothic"/>
                <a:cs typeface="Century Gothic"/>
                <a:sym typeface="Century Gothic"/>
              </a:rPr>
              <a:t>&gt; . Dentro dessa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é necessário declarar outras duas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&lt;</a:t>
            </a:r>
            <a:r>
              <a:rPr lang="pt-BR" sz="1800" b="1" dirty="0" err="1">
                <a:solidFill>
                  <a:schemeClr val="dk1"/>
                </a:solidFill>
                <a:latin typeface="Century Gothic"/>
                <a:ea typeface="Century Gothic"/>
                <a:cs typeface="Century Gothic"/>
                <a:sym typeface="Century Gothic"/>
              </a:rPr>
              <a:t>head</a:t>
            </a:r>
            <a:r>
              <a:rPr lang="pt-BR" sz="1800" b="1" dirty="0">
                <a:solidFill>
                  <a:schemeClr val="dk1"/>
                </a:solidFill>
                <a:latin typeface="Century Gothic"/>
                <a:ea typeface="Century Gothic"/>
                <a:cs typeface="Century Gothic"/>
                <a:sym typeface="Century Gothic"/>
              </a:rPr>
              <a:t>&gt; e &lt;body&gt; . Essas duas </a:t>
            </a:r>
            <a:r>
              <a:rPr lang="pt-BR" sz="1800" b="1" dirty="0" err="1">
                <a:solidFill>
                  <a:schemeClr val="dk1"/>
                </a:solidFill>
                <a:latin typeface="Century Gothic"/>
                <a:ea typeface="Century Gothic"/>
                <a:cs typeface="Century Gothic"/>
                <a:sym typeface="Century Gothic"/>
              </a:rPr>
              <a:t>tags</a:t>
            </a:r>
            <a:r>
              <a:rPr lang="pt-BR" sz="1800" b="1" dirty="0">
                <a:solidFill>
                  <a:schemeClr val="dk1"/>
                </a:solidFill>
                <a:latin typeface="Century Gothic"/>
                <a:ea typeface="Century Gothic"/>
                <a:cs typeface="Century Gothic"/>
                <a:sym typeface="Century Gothic"/>
              </a:rPr>
              <a:t>  são "irmãs", pois estão no mesmo nível hierárquico em relação à sua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"mãe", que é &lt;</a:t>
            </a:r>
            <a:r>
              <a:rPr lang="pt-BR" sz="1800" b="1" dirty="0" err="1">
                <a:solidFill>
                  <a:schemeClr val="dk1"/>
                </a:solidFill>
                <a:latin typeface="Century Gothic"/>
                <a:ea typeface="Century Gothic"/>
                <a:cs typeface="Century Gothic"/>
                <a:sym typeface="Century Gothic"/>
              </a:rPr>
              <a:t>html</a:t>
            </a:r>
            <a:r>
              <a:rPr lang="pt-BR" sz="1800" b="1" dirty="0">
                <a:solidFill>
                  <a:schemeClr val="dk1"/>
                </a:solidFill>
                <a:latin typeface="Century Gothic"/>
                <a:ea typeface="Century Gothic"/>
                <a:cs typeface="Century Gothic"/>
                <a:sym typeface="Century Gothic"/>
              </a:rPr>
              <a:t>&gt; . </a:t>
            </a:r>
          </a:p>
          <a:p>
            <a:pPr marL="0" lvl="0" indent="0" algn="just" rtl="0">
              <a:lnSpc>
                <a:spcPct val="150000"/>
              </a:lnSpc>
              <a:spcBef>
                <a:spcPts val="0"/>
              </a:spcBef>
              <a:spcAft>
                <a:spcPts val="0"/>
              </a:spcAft>
              <a:buClr>
                <a:schemeClr val="dk1"/>
              </a:buClr>
              <a:buSzPts val="1100"/>
              <a:buFont typeface="Arial"/>
              <a:buNone/>
            </a:pPr>
            <a:endParaRPr sz="1500" b="1" dirty="0">
              <a:solidFill>
                <a:schemeClr val="dk1"/>
              </a:solidFill>
              <a:latin typeface="Century Gothic"/>
              <a:ea typeface="Century Gothic"/>
              <a:cs typeface="Century Gothic"/>
              <a:sym typeface="Century Gothic"/>
            </a:endParaRPr>
          </a:p>
        </p:txBody>
      </p:sp>
      <p:pic>
        <p:nvPicPr>
          <p:cNvPr id="8" name="Imagem 7">
            <a:extLst>
              <a:ext uri="{FF2B5EF4-FFF2-40B4-BE49-F238E27FC236}">
                <a16:creationId xmlns:a16="http://schemas.microsoft.com/office/drawing/2014/main" id="{7701E163-711E-58E4-D78C-D00B83A46FC3}"/>
              </a:ext>
            </a:extLst>
          </p:cNvPr>
          <p:cNvPicPr>
            <a:picLocks noChangeAspect="1"/>
          </p:cNvPicPr>
          <p:nvPr/>
        </p:nvPicPr>
        <p:blipFill>
          <a:blip r:embed="rId4"/>
          <a:stretch>
            <a:fillRect/>
          </a:stretch>
        </p:blipFill>
        <p:spPr>
          <a:xfrm>
            <a:off x="1785548" y="2756406"/>
            <a:ext cx="5572903" cy="3181794"/>
          </a:xfrm>
          <a:prstGeom prst="rect">
            <a:avLst/>
          </a:prstGeom>
        </p:spPr>
      </p:pic>
    </p:spTree>
    <p:extLst>
      <p:ext uri="{BB962C8B-B14F-4D97-AF65-F5344CB8AC3E}">
        <p14:creationId xmlns:p14="http://schemas.microsoft.com/office/powerpoint/2010/main" val="1822591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363558"/>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Para inverter uma palavra ou frase, devemos usar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_____ com o</a:t>
            </a:r>
          </a:p>
          <a:p>
            <a:pPr marL="0" indent="0" algn="just">
              <a:lnSpc>
                <a:spcPct val="150000"/>
              </a:lnSpc>
              <a:buClr>
                <a:schemeClr val="dk1"/>
              </a:buClr>
              <a:buSzPts val="1100"/>
            </a:pPr>
            <a:r>
              <a:rPr lang="pt-BR" sz="2000" b="1" dirty="0">
                <a:solidFill>
                  <a:srgbClr val="660000"/>
                </a:solidFill>
                <a:latin typeface="Century Gothic"/>
                <a:sym typeface="Century Gothic"/>
              </a:rPr>
              <a:t>parâmetro </a:t>
            </a:r>
            <a:r>
              <a:rPr lang="pt-BR" sz="2000" b="1" dirty="0" err="1">
                <a:solidFill>
                  <a:srgbClr val="660000"/>
                </a:solidFill>
                <a:latin typeface="Century Gothic"/>
                <a:sym typeface="Century Gothic"/>
              </a:rPr>
              <a:t>dir</a:t>
            </a:r>
            <a:r>
              <a:rPr lang="pt-BR" sz="2000" b="1" dirty="0">
                <a:solidFill>
                  <a:srgbClr val="660000"/>
                </a:solidFill>
                <a:latin typeface="Century Gothic"/>
                <a:sym typeface="Century Gothic"/>
              </a:rPr>
              <a:t> configurado para o valor _____.</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525542"/>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1800" b="1" dirty="0">
                <a:solidFill>
                  <a:srgbClr val="00B050"/>
                </a:solidFill>
                <a:latin typeface="Century Gothic"/>
                <a:ea typeface="Century Gothic"/>
                <a:cs typeface="Century Gothic"/>
                <a:sym typeface="Century Gothic"/>
              </a:rPr>
              <a:t>&lt;</a:t>
            </a:r>
            <a:r>
              <a:rPr lang="en-US" sz="1800" b="1" dirty="0" err="1">
                <a:solidFill>
                  <a:srgbClr val="00B050"/>
                </a:solidFill>
                <a:latin typeface="Century Gothic"/>
                <a:ea typeface="Century Gothic"/>
                <a:cs typeface="Century Gothic"/>
                <a:sym typeface="Century Gothic"/>
              </a:rPr>
              <a:t>bdo</a:t>
            </a:r>
            <a:r>
              <a:rPr lang="en-US" sz="1800" b="1" dirty="0">
                <a:solidFill>
                  <a:srgbClr val="00B050"/>
                </a:solidFill>
                <a:latin typeface="Century Gothic"/>
                <a:ea typeface="Century Gothic"/>
                <a:cs typeface="Century Gothic"/>
                <a:sym typeface="Century Gothic"/>
              </a:rPr>
              <a:t>&gt; / </a:t>
            </a:r>
            <a:r>
              <a:rPr lang="en-US" sz="1800" b="1" dirty="0" err="1">
                <a:solidFill>
                  <a:srgbClr val="00B050"/>
                </a:solidFill>
                <a:latin typeface="Century Gothic"/>
                <a:ea typeface="Century Gothic"/>
                <a:cs typeface="Century Gothic"/>
                <a:sym typeface="Century Gothic"/>
              </a:rPr>
              <a:t>rtl</a:t>
            </a:r>
            <a:endParaRPr lang="en-US" sz="1800" b="1" dirty="0">
              <a:solidFill>
                <a:srgbClr val="00B050"/>
              </a:solidFill>
              <a:latin typeface="Century Gothic"/>
              <a:ea typeface="Century Gothic"/>
              <a:cs typeface="Century Gothic"/>
              <a:sym typeface="Century Gothic"/>
            </a:endParaRP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a:t>
            </a:r>
            <a:r>
              <a:rPr lang="en-US" sz="1800" b="1" dirty="0" err="1">
                <a:solidFill>
                  <a:schemeClr val="dk1"/>
                </a:solidFill>
                <a:latin typeface="Century Gothic"/>
                <a:ea typeface="Century Gothic"/>
                <a:cs typeface="Century Gothic"/>
                <a:sym typeface="Century Gothic"/>
              </a:rPr>
              <a:t>bdo</a:t>
            </a:r>
            <a:r>
              <a:rPr lang="en-US" sz="1800" b="1" dirty="0">
                <a:solidFill>
                  <a:schemeClr val="dk1"/>
                </a:solidFill>
                <a:latin typeface="Century Gothic"/>
                <a:ea typeface="Century Gothic"/>
                <a:cs typeface="Century Gothic"/>
                <a:sym typeface="Century Gothic"/>
              </a:rPr>
              <a:t>&gt; / </a:t>
            </a:r>
            <a:r>
              <a:rPr lang="en-US" sz="1800" b="1" dirty="0" err="1">
                <a:solidFill>
                  <a:schemeClr val="dk1"/>
                </a:solidFill>
                <a:latin typeface="Century Gothic"/>
                <a:ea typeface="Century Gothic"/>
                <a:cs typeface="Century Gothic"/>
                <a:sym typeface="Century Gothic"/>
              </a:rPr>
              <a:t>ltr</a:t>
            </a:r>
            <a:endParaRPr lang="en-US"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&lt;direction&gt; / </a:t>
            </a:r>
            <a:r>
              <a:rPr lang="en-US" sz="1800" b="1" dirty="0" err="1">
                <a:solidFill>
                  <a:schemeClr val="dk1"/>
                </a:solidFill>
                <a:latin typeface="Century Gothic"/>
                <a:ea typeface="Century Gothic"/>
                <a:cs typeface="Century Gothic"/>
                <a:sym typeface="Century Gothic"/>
              </a:rPr>
              <a:t>rtl</a:t>
            </a:r>
            <a:endParaRPr lang="en-US"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&lt;direction&gt; / </a:t>
            </a:r>
            <a:r>
              <a:rPr lang="en-US" sz="1800" b="1" dirty="0" err="1">
                <a:solidFill>
                  <a:schemeClr val="dk1"/>
                </a:solidFill>
                <a:latin typeface="Century Gothic"/>
                <a:ea typeface="Century Gothic"/>
                <a:cs typeface="Century Gothic"/>
                <a:sym typeface="Century Gothic"/>
              </a:rPr>
              <a:t>ltr</a:t>
            </a:r>
            <a:endParaRPr lang="pt-BR" sz="18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2440725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1"/>
            <a:ext cx="8676900" cy="199966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Antigamente existia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&lt;strike&gt; , que hoje também está depreciada pela última versão da HTML. No lugar dela entrou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__________, que significa que o texto está ali, pode até ser lido, mas deve ser desconsiderado pelo leitor.</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1800" b="1" dirty="0">
                <a:solidFill>
                  <a:srgbClr val="00B050"/>
                </a:solidFill>
                <a:latin typeface="Century Gothic"/>
                <a:ea typeface="Century Gothic"/>
                <a:cs typeface="Century Gothic"/>
                <a:sym typeface="Century Gothic"/>
              </a:rPr>
              <a:t>del</a:t>
            </a:r>
            <a:endParaRPr lang="pt-BR" sz="1800" b="1" dirty="0">
              <a:solidFill>
                <a:srgbClr val="00B05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2840772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1"/>
            <a:ext cx="8676900" cy="199966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Sempre que você quisermos escrever uma sigla, mas deixar claro ao usuário (e aos mecanismos de busca) o significado dela, usamos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1800" b="1" dirty="0" err="1">
                <a:solidFill>
                  <a:srgbClr val="00B050"/>
                </a:solidFill>
                <a:latin typeface="Century Gothic"/>
                <a:ea typeface="Century Gothic"/>
                <a:cs typeface="Century Gothic"/>
                <a:sym typeface="Century Gothic"/>
              </a:rPr>
              <a:t>abbr</a:t>
            </a:r>
            <a:endParaRPr lang="en-US" sz="1800" b="1" dirty="0">
              <a:solidFill>
                <a:srgbClr val="00B050"/>
              </a:solidFill>
              <a:latin typeface="Century Gothic"/>
              <a:ea typeface="Century Gothic"/>
              <a:cs typeface="Century Gothic"/>
              <a:sym typeface="Century Gothic"/>
            </a:endParaRP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definition</a:t>
            </a: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sigla</a:t>
            </a:r>
          </a:p>
          <a:p>
            <a:pPr marL="0" indent="0" algn="just">
              <a:lnSpc>
                <a:spcPct val="150000"/>
              </a:lnSpc>
              <a:buClr>
                <a:schemeClr val="dk1"/>
              </a:buClr>
              <a:buSzPts val="1100"/>
            </a:pPr>
            <a:r>
              <a:rPr lang="en-US" sz="1800" b="1" dirty="0">
                <a:solidFill>
                  <a:schemeClr val="dk1"/>
                </a:solidFill>
                <a:latin typeface="Century Gothic"/>
                <a:ea typeface="Century Gothic"/>
                <a:cs typeface="Century Gothic"/>
                <a:sym typeface="Century Gothic"/>
              </a:rPr>
              <a:t>sig</a:t>
            </a:r>
            <a:endParaRPr lang="pt-BR" sz="18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319326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1"/>
            <a:ext cx="8676900" cy="199966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Ao utilizarmos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a:t>
            </a:r>
            <a:r>
              <a:rPr lang="pt-BR" sz="2000" b="1" dirty="0" err="1">
                <a:solidFill>
                  <a:srgbClr val="660000"/>
                </a:solidFill>
                <a:latin typeface="Century Gothic"/>
                <a:sym typeface="Century Gothic"/>
              </a:rPr>
              <a:t>semantica</a:t>
            </a:r>
            <a:r>
              <a:rPr lang="pt-BR" sz="2000" b="1" dirty="0">
                <a:solidFill>
                  <a:srgbClr val="660000"/>
                </a:solidFill>
                <a:latin typeface="Century Gothic"/>
                <a:sym typeface="Century Gothic"/>
              </a:rPr>
              <a:t> &lt;</a:t>
            </a:r>
            <a:r>
              <a:rPr lang="pt-BR" sz="2000" b="1" dirty="0" err="1">
                <a:solidFill>
                  <a:srgbClr val="660000"/>
                </a:solidFill>
                <a:latin typeface="Century Gothic"/>
                <a:sym typeface="Century Gothic"/>
              </a:rPr>
              <a:t>code</a:t>
            </a:r>
            <a:r>
              <a:rPr lang="pt-BR" sz="2000" b="1" dirty="0">
                <a:solidFill>
                  <a:srgbClr val="660000"/>
                </a:solidFill>
                <a:latin typeface="Century Gothic"/>
                <a:sym typeface="Century Gothic"/>
              </a:rPr>
              <a:t>&gt; é gerado qual resultado no </a:t>
            </a:r>
            <a:r>
              <a:rPr lang="pt-BR" sz="2000" b="1" dirty="0" err="1">
                <a:solidFill>
                  <a:srgbClr val="660000"/>
                </a:solidFill>
                <a:latin typeface="Century Gothic"/>
                <a:sym typeface="Century Gothic"/>
              </a:rPr>
              <a:t>html</a:t>
            </a:r>
            <a:r>
              <a:rPr lang="pt-BR" sz="2000" b="1" dirty="0">
                <a:solidFill>
                  <a:srgbClr val="660000"/>
                </a:solidFill>
                <a:latin typeface="Century Gothic"/>
                <a:sym typeface="Century Gothic"/>
              </a:rPr>
              <a:t>? </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A </a:t>
            </a: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é inexistente no HTML.</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Não é gerada nenhuma diferença visual.</a:t>
            </a:r>
          </a:p>
          <a:p>
            <a:pPr marL="0" indent="0" algn="just">
              <a:lnSpc>
                <a:spcPct val="150000"/>
              </a:lnSpc>
              <a:buClr>
                <a:schemeClr val="dk1"/>
              </a:buClr>
              <a:buSzPts val="1100"/>
            </a:pPr>
            <a:r>
              <a:rPr lang="pt-BR" sz="1800" b="1" dirty="0">
                <a:solidFill>
                  <a:srgbClr val="00B050"/>
                </a:solidFill>
                <a:latin typeface="Century Gothic"/>
                <a:ea typeface="Century Gothic"/>
                <a:cs typeface="Century Gothic"/>
                <a:sym typeface="Century Gothic"/>
              </a:rPr>
              <a:t>Existe um efeito visual, pois as letras ficam no modo </a:t>
            </a:r>
            <a:r>
              <a:rPr lang="pt-BR" sz="1800" b="1" dirty="0" err="1">
                <a:solidFill>
                  <a:srgbClr val="00B050"/>
                </a:solidFill>
                <a:latin typeface="Century Gothic"/>
                <a:ea typeface="Century Gothic"/>
                <a:cs typeface="Century Gothic"/>
                <a:sym typeface="Century Gothic"/>
              </a:rPr>
              <a:t>mono-espaçadas</a:t>
            </a:r>
            <a:endParaRPr lang="pt-BR" sz="1800" b="1" dirty="0">
              <a:solidFill>
                <a:srgbClr val="00B05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4364506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1"/>
            <a:ext cx="8676900" cy="199966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Na construção das listas ordenadas e nas não ordenadas, o uso de uma das </a:t>
            </a:r>
            <a:r>
              <a:rPr lang="pt-BR" sz="2000" b="1" dirty="0" err="1">
                <a:solidFill>
                  <a:srgbClr val="660000"/>
                </a:solidFill>
                <a:latin typeface="Century Gothic"/>
                <a:sym typeface="Century Gothic"/>
              </a:rPr>
              <a:t>tags</a:t>
            </a:r>
            <a:r>
              <a:rPr lang="pt-BR" sz="2000" b="1" dirty="0">
                <a:solidFill>
                  <a:srgbClr val="660000"/>
                </a:solidFill>
                <a:latin typeface="Century Gothic"/>
                <a:sym typeface="Century Gothic"/>
              </a:rPr>
              <a:t> se repete nos dois casos. Que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é essa?</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ul</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ol</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rgbClr val="00B050"/>
                </a:solidFill>
                <a:latin typeface="Century Gothic"/>
                <a:ea typeface="Century Gothic"/>
                <a:cs typeface="Century Gothic"/>
                <a:sym typeface="Century Gothic"/>
              </a:rPr>
              <a:t>&lt;li&gt;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&lt;dl&gt;</a:t>
            </a:r>
          </a:p>
        </p:txBody>
      </p:sp>
    </p:spTree>
    <p:extLst>
      <p:ext uri="{BB962C8B-B14F-4D97-AF65-F5344CB8AC3E}">
        <p14:creationId xmlns:p14="http://schemas.microsoft.com/office/powerpoint/2010/main" val="42574554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1"/>
            <a:ext cx="8676900" cy="199966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Para criar uma lista ordenada, devemos limitar todos os seus itens dentro de um par único de </a:t>
            </a:r>
            <a:r>
              <a:rPr lang="pt-BR" sz="2000" b="1" dirty="0" err="1">
                <a:solidFill>
                  <a:srgbClr val="660000"/>
                </a:solidFill>
                <a:latin typeface="Century Gothic"/>
                <a:sym typeface="Century Gothic"/>
              </a:rPr>
              <a:t>tags</a:t>
            </a:r>
            <a:r>
              <a:rPr lang="pt-BR" sz="2000" b="1" dirty="0">
                <a:solidFill>
                  <a:srgbClr val="660000"/>
                </a:solidFill>
                <a:latin typeface="Century Gothic"/>
                <a:sym typeface="Century Gothic"/>
              </a:rPr>
              <a:t>:</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800" b="1" dirty="0">
                <a:solidFill>
                  <a:srgbClr val="00B050"/>
                </a:solidFill>
                <a:latin typeface="Century Gothic"/>
                <a:ea typeface="Century Gothic"/>
                <a:cs typeface="Century Gothic"/>
                <a:sym typeface="Century Gothic"/>
              </a:rPr>
              <a:t>&lt;</a:t>
            </a:r>
            <a:r>
              <a:rPr lang="pt-BR" sz="1800" b="1" dirty="0" err="1">
                <a:solidFill>
                  <a:srgbClr val="00B050"/>
                </a:solidFill>
                <a:latin typeface="Century Gothic"/>
                <a:ea typeface="Century Gothic"/>
                <a:cs typeface="Century Gothic"/>
                <a:sym typeface="Century Gothic"/>
              </a:rPr>
              <a:t>ol</a:t>
            </a:r>
            <a:r>
              <a:rPr lang="pt-BR" sz="1800" b="1" dirty="0">
                <a:solidFill>
                  <a:srgbClr val="00B050"/>
                </a:solidFill>
                <a:latin typeface="Century Gothic"/>
                <a:ea typeface="Century Gothic"/>
                <a:cs typeface="Century Gothic"/>
                <a:sym typeface="Century Gothic"/>
              </a:rPr>
              <a:t>&gt; e &lt;/</a:t>
            </a:r>
            <a:r>
              <a:rPr lang="pt-BR" sz="1800" b="1" dirty="0" err="1">
                <a:solidFill>
                  <a:srgbClr val="00B050"/>
                </a:solidFill>
                <a:latin typeface="Century Gothic"/>
                <a:ea typeface="Century Gothic"/>
                <a:cs typeface="Century Gothic"/>
                <a:sym typeface="Century Gothic"/>
              </a:rPr>
              <a:t>ol</a:t>
            </a:r>
            <a:r>
              <a:rPr lang="pt-BR" sz="1800" b="1" dirty="0">
                <a:solidFill>
                  <a:srgbClr val="00B050"/>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ul</a:t>
            </a:r>
            <a:r>
              <a:rPr lang="pt-BR" sz="1800" b="1" dirty="0">
                <a:solidFill>
                  <a:schemeClr val="dk1"/>
                </a:solidFill>
                <a:latin typeface="Century Gothic"/>
                <a:ea typeface="Century Gothic"/>
                <a:cs typeface="Century Gothic"/>
                <a:sym typeface="Century Gothic"/>
              </a:rPr>
              <a:t>&gt; e &lt;/</a:t>
            </a:r>
            <a:r>
              <a:rPr lang="pt-BR" sz="1800" b="1" dirty="0" err="1">
                <a:solidFill>
                  <a:schemeClr val="dk1"/>
                </a:solidFill>
                <a:latin typeface="Century Gothic"/>
                <a:ea typeface="Century Gothic"/>
                <a:cs typeface="Century Gothic"/>
                <a:sym typeface="Century Gothic"/>
              </a:rPr>
              <a:t>ul</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&lt;dl&gt; e &lt;/dl&gt;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dt</a:t>
            </a:r>
            <a:r>
              <a:rPr lang="pt-BR" sz="1800" b="1" dirty="0">
                <a:solidFill>
                  <a:schemeClr val="dk1"/>
                </a:solidFill>
                <a:latin typeface="Century Gothic"/>
                <a:ea typeface="Century Gothic"/>
                <a:cs typeface="Century Gothic"/>
                <a:sym typeface="Century Gothic"/>
              </a:rPr>
              <a:t>&gt; e &lt;/</a:t>
            </a:r>
            <a:r>
              <a:rPr lang="pt-BR" sz="1800" b="1" dirty="0" err="1">
                <a:solidFill>
                  <a:schemeClr val="dk1"/>
                </a:solidFill>
                <a:latin typeface="Century Gothic"/>
                <a:ea typeface="Century Gothic"/>
                <a:cs typeface="Century Gothic"/>
                <a:sym typeface="Century Gothic"/>
              </a:rPr>
              <a:t>dt</a:t>
            </a:r>
            <a:r>
              <a:rPr lang="pt-BR" sz="1800" b="1" dirty="0">
                <a:solidFill>
                  <a:schemeClr val="dk1"/>
                </a:solidFill>
                <a:latin typeface="Century Gothic"/>
                <a:ea typeface="Century Gothic"/>
                <a:cs typeface="Century Gothic"/>
                <a:sym typeface="Century Gothic"/>
              </a:rPr>
              <a:t>&gt;</a:t>
            </a:r>
          </a:p>
        </p:txBody>
      </p:sp>
    </p:spTree>
    <p:extLst>
      <p:ext uri="{BB962C8B-B14F-4D97-AF65-F5344CB8AC3E}">
        <p14:creationId xmlns:p14="http://schemas.microsoft.com/office/powerpoint/2010/main" val="10147182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1"/>
            <a:ext cx="8676900" cy="199966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Ao personalizar a numeração de uma lista ordenada, podemos indicar vários tipos de contagem. Qual das opções a seguir é a única que não pode ser usada para essa personalização?</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1</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A</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I</a:t>
            </a:r>
          </a:p>
          <a:p>
            <a:pPr marL="0" indent="0" algn="just">
              <a:lnSpc>
                <a:spcPct val="150000"/>
              </a:lnSpc>
              <a:buClr>
                <a:schemeClr val="dk1"/>
              </a:buClr>
              <a:buSzPts val="1100"/>
            </a:pPr>
            <a:r>
              <a:rPr lang="pt-BR" sz="1800" b="1" dirty="0">
                <a:solidFill>
                  <a:srgbClr val="00B050"/>
                </a:solidFill>
                <a:latin typeface="Century Gothic"/>
                <a:ea typeface="Century Gothic"/>
                <a:cs typeface="Century Gothic"/>
                <a:sym typeface="Century Gothic"/>
              </a:rPr>
              <a:t>X</a:t>
            </a:r>
          </a:p>
        </p:txBody>
      </p:sp>
    </p:spTree>
    <p:extLst>
      <p:ext uri="{BB962C8B-B14F-4D97-AF65-F5344CB8AC3E}">
        <p14:creationId xmlns:p14="http://schemas.microsoft.com/office/powerpoint/2010/main" val="19992805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1"/>
            <a:ext cx="8676900" cy="199966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Podemos personalizar as listas não ordenadas, configurando o parâmetro </a:t>
            </a:r>
            <a:r>
              <a:rPr lang="pt-BR" sz="2000" b="1" dirty="0" err="1">
                <a:solidFill>
                  <a:srgbClr val="660000"/>
                </a:solidFill>
                <a:latin typeface="Century Gothic"/>
                <a:sym typeface="Century Gothic"/>
              </a:rPr>
              <a:t>type</a:t>
            </a:r>
            <a:r>
              <a:rPr lang="pt-BR" sz="2000" b="1" dirty="0">
                <a:solidFill>
                  <a:srgbClr val="660000"/>
                </a:solidFill>
                <a:latin typeface="Century Gothic"/>
                <a:sym typeface="Century Gothic"/>
              </a:rPr>
              <a:t> da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com alguns valores especiais. Qual dos elementos a seguir é o único aceito para modificar o marcador padrão dos itens?</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star</a:t>
            </a:r>
          </a:p>
          <a:p>
            <a:pPr marL="0" indent="0" algn="just">
              <a:lnSpc>
                <a:spcPct val="150000"/>
              </a:lnSpc>
              <a:buClr>
                <a:schemeClr val="dk1"/>
              </a:buClr>
              <a:buSzPts val="1100"/>
            </a:pPr>
            <a:r>
              <a:rPr lang="pt-BR" sz="1800" b="1" dirty="0" err="1">
                <a:solidFill>
                  <a:srgbClr val="00B050"/>
                </a:solidFill>
                <a:latin typeface="Century Gothic"/>
                <a:ea typeface="Century Gothic"/>
                <a:cs typeface="Century Gothic"/>
                <a:sym typeface="Century Gothic"/>
              </a:rPr>
              <a:t>square</a:t>
            </a:r>
            <a:endParaRPr lang="pt-BR" sz="1800" b="1" dirty="0">
              <a:solidFill>
                <a:srgbClr val="00B050"/>
              </a:solidFill>
              <a:latin typeface="Century Gothic"/>
              <a:ea typeface="Century Gothic"/>
              <a:cs typeface="Century Gothic"/>
              <a:sym typeface="Century Gothic"/>
            </a:endParaRPr>
          </a:p>
          <a:p>
            <a:pPr marL="0" indent="0" algn="just">
              <a:lnSpc>
                <a:spcPct val="150000"/>
              </a:lnSpc>
              <a:buClr>
                <a:schemeClr val="dk1"/>
              </a:buClr>
              <a:buSzPts val="1100"/>
            </a:pPr>
            <a:r>
              <a:rPr lang="pt-BR" sz="1800" b="1" dirty="0" err="1">
                <a:solidFill>
                  <a:schemeClr val="dk1"/>
                </a:solidFill>
                <a:latin typeface="Century Gothic"/>
                <a:ea typeface="Century Gothic"/>
                <a:cs typeface="Century Gothic"/>
                <a:sym typeface="Century Gothic"/>
              </a:rPr>
              <a:t>rectangle</a:t>
            </a: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800" b="1" dirty="0" err="1">
                <a:solidFill>
                  <a:schemeClr val="dk1"/>
                </a:solidFill>
                <a:latin typeface="Century Gothic"/>
                <a:ea typeface="Century Gothic"/>
                <a:cs typeface="Century Gothic"/>
                <a:sym typeface="Century Gothic"/>
              </a:rPr>
              <a:t>triangle</a:t>
            </a:r>
            <a:endParaRPr lang="pt-BR" sz="18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5862227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1"/>
            <a:ext cx="8676900" cy="199966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Todos os elementos de uma lista de definições devem estar limitados entre o par de </a:t>
            </a:r>
            <a:r>
              <a:rPr lang="pt-BR" sz="2000" b="1" dirty="0" err="1">
                <a:solidFill>
                  <a:srgbClr val="660000"/>
                </a:solidFill>
                <a:latin typeface="Century Gothic"/>
                <a:sym typeface="Century Gothic"/>
              </a:rPr>
              <a:t>tags</a:t>
            </a:r>
            <a:r>
              <a:rPr lang="pt-BR" sz="2000" b="1" dirty="0">
                <a:solidFill>
                  <a:srgbClr val="660000"/>
                </a:solidFill>
                <a:latin typeface="Century Gothic"/>
                <a:sym typeface="Century Gothic"/>
              </a:rPr>
              <a:t>:</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dt</a:t>
            </a:r>
            <a:r>
              <a:rPr lang="pt-BR" sz="1800" b="1" dirty="0">
                <a:solidFill>
                  <a:schemeClr val="dk1"/>
                </a:solidFill>
                <a:latin typeface="Century Gothic"/>
                <a:ea typeface="Century Gothic"/>
                <a:cs typeface="Century Gothic"/>
                <a:sym typeface="Century Gothic"/>
              </a:rPr>
              <a:t>&gt; e &lt;/</a:t>
            </a:r>
            <a:r>
              <a:rPr lang="pt-BR" sz="1800" b="1" dirty="0" err="1">
                <a:solidFill>
                  <a:schemeClr val="dk1"/>
                </a:solidFill>
                <a:latin typeface="Century Gothic"/>
                <a:ea typeface="Century Gothic"/>
                <a:cs typeface="Century Gothic"/>
                <a:sym typeface="Century Gothic"/>
              </a:rPr>
              <a:t>dt</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dd</a:t>
            </a:r>
            <a:r>
              <a:rPr lang="pt-BR" sz="1800" b="1" dirty="0">
                <a:solidFill>
                  <a:schemeClr val="dk1"/>
                </a:solidFill>
                <a:latin typeface="Century Gothic"/>
                <a:ea typeface="Century Gothic"/>
                <a:cs typeface="Century Gothic"/>
                <a:sym typeface="Century Gothic"/>
              </a:rPr>
              <a:t>&gt; e &lt;/</a:t>
            </a:r>
            <a:r>
              <a:rPr lang="pt-BR" sz="1800" b="1" dirty="0" err="1">
                <a:solidFill>
                  <a:schemeClr val="dk1"/>
                </a:solidFill>
                <a:latin typeface="Century Gothic"/>
                <a:ea typeface="Century Gothic"/>
                <a:cs typeface="Century Gothic"/>
                <a:sym typeface="Century Gothic"/>
              </a:rPr>
              <a:t>dd</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rgbClr val="00B050"/>
                </a:solidFill>
                <a:latin typeface="Century Gothic"/>
                <a:ea typeface="Century Gothic"/>
                <a:cs typeface="Century Gothic"/>
                <a:sym typeface="Century Gothic"/>
              </a:rPr>
              <a:t>&lt;dl&gt; e &lt;/dl&gt;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dc</a:t>
            </a:r>
            <a:r>
              <a:rPr lang="pt-BR" sz="1800" b="1" dirty="0">
                <a:solidFill>
                  <a:schemeClr val="dk1"/>
                </a:solidFill>
                <a:latin typeface="Century Gothic"/>
                <a:ea typeface="Century Gothic"/>
                <a:cs typeface="Century Gothic"/>
                <a:sym typeface="Century Gothic"/>
              </a:rPr>
              <a:t>&gt; e &lt;/</a:t>
            </a:r>
            <a:r>
              <a:rPr lang="pt-BR" sz="1800" b="1" dirty="0" err="1">
                <a:solidFill>
                  <a:schemeClr val="dk1"/>
                </a:solidFill>
                <a:latin typeface="Century Gothic"/>
                <a:ea typeface="Century Gothic"/>
                <a:cs typeface="Century Gothic"/>
                <a:sym typeface="Century Gothic"/>
              </a:rPr>
              <a:t>dc</a:t>
            </a:r>
            <a:r>
              <a:rPr lang="pt-BR" sz="1800" b="1" dirty="0">
                <a:solidFill>
                  <a:schemeClr val="dk1"/>
                </a:solidFill>
                <a:latin typeface="Century Gothic"/>
                <a:ea typeface="Century Gothic"/>
                <a:cs typeface="Century Gothic"/>
                <a:sym typeface="Century Gothic"/>
              </a:rPr>
              <a:t>&gt;</a:t>
            </a:r>
          </a:p>
        </p:txBody>
      </p:sp>
    </p:spTree>
    <p:extLst>
      <p:ext uri="{BB962C8B-B14F-4D97-AF65-F5344CB8AC3E}">
        <p14:creationId xmlns:p14="http://schemas.microsoft.com/office/powerpoint/2010/main" val="34119042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1"/>
            <a:ext cx="8676900" cy="199966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Dentro da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de âncora, o parâmetro _____ serve para indicar a URL completa para onde o fluxo será desviado.</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800" b="1" dirty="0" err="1">
                <a:solidFill>
                  <a:schemeClr val="dk1"/>
                </a:solidFill>
                <a:latin typeface="Century Gothic"/>
                <a:ea typeface="Century Gothic"/>
                <a:cs typeface="Century Gothic"/>
                <a:sym typeface="Century Gothic"/>
              </a:rPr>
              <a:t>destiny</a:t>
            </a: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800" b="1" dirty="0" err="1">
                <a:solidFill>
                  <a:schemeClr val="dk1"/>
                </a:solidFill>
                <a:latin typeface="Century Gothic"/>
                <a:ea typeface="Century Gothic"/>
                <a:cs typeface="Century Gothic"/>
                <a:sym typeface="Century Gothic"/>
              </a:rPr>
              <a:t>ref</a:t>
            </a: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800" b="1" dirty="0" err="1">
                <a:solidFill>
                  <a:srgbClr val="00B050"/>
                </a:solidFill>
                <a:latin typeface="Century Gothic"/>
                <a:ea typeface="Century Gothic"/>
                <a:cs typeface="Century Gothic"/>
                <a:sym typeface="Century Gothic"/>
              </a:rPr>
              <a:t>href</a:t>
            </a:r>
            <a:endParaRPr lang="pt-BR" sz="1800" b="1" dirty="0">
              <a:solidFill>
                <a:srgbClr val="00B050"/>
              </a:solidFill>
              <a:latin typeface="Century Gothic"/>
              <a:ea typeface="Century Gothic"/>
              <a:cs typeface="Century Gothic"/>
              <a:sym typeface="Century Gothic"/>
            </a:endParaRP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link</a:t>
            </a:r>
          </a:p>
        </p:txBody>
      </p:sp>
    </p:spTree>
    <p:extLst>
      <p:ext uri="{BB962C8B-B14F-4D97-AF65-F5344CB8AC3E}">
        <p14:creationId xmlns:p14="http://schemas.microsoft.com/office/powerpoint/2010/main" val="15211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&lt;</a:t>
            </a:r>
            <a:r>
              <a:rPr lang="pt-BR" sz="3600" b="1" dirty="0" err="1">
                <a:solidFill>
                  <a:srgbClr val="660000"/>
                </a:solidFill>
                <a:latin typeface="Century Gothic"/>
                <a:ea typeface="Century Gothic"/>
                <a:cs typeface="Century Gothic"/>
                <a:sym typeface="Century Gothic"/>
              </a:rPr>
              <a:t>head</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211523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O elemento </a:t>
            </a:r>
            <a:r>
              <a:rPr lang="pt-BR" sz="1800" b="1" dirty="0" err="1">
                <a:solidFill>
                  <a:schemeClr val="dk1"/>
                </a:solidFill>
                <a:latin typeface="Century Gothic"/>
                <a:ea typeface="Century Gothic"/>
                <a:cs typeface="Century Gothic"/>
                <a:sym typeface="Century Gothic"/>
              </a:rPr>
              <a:t>head</a:t>
            </a:r>
            <a:r>
              <a:rPr lang="pt-BR" sz="1800" b="1" dirty="0">
                <a:solidFill>
                  <a:schemeClr val="dk1"/>
                </a:solidFill>
                <a:latin typeface="Century Gothic"/>
                <a:ea typeface="Century Gothic"/>
                <a:cs typeface="Century Gothic"/>
                <a:sym typeface="Century Gothic"/>
              </a:rPr>
              <a:t> representa uma coleção de metadados para o documento. Metadados são, como o próprio nome diz, dados sobre os dados. De forma resumida, você poderá informar o navegador alguns detalhes sobre o conteúdo da página.</a:t>
            </a:r>
            <a:endParaRPr sz="1500" b="1" dirty="0">
              <a:solidFill>
                <a:schemeClr val="dk1"/>
              </a:solidFill>
              <a:latin typeface="Century Gothic"/>
              <a:ea typeface="Century Gothic"/>
              <a:cs typeface="Century Gothic"/>
              <a:sym typeface="Century Gothic"/>
            </a:endParaRPr>
          </a:p>
        </p:txBody>
      </p:sp>
      <p:pic>
        <p:nvPicPr>
          <p:cNvPr id="3" name="Imagem 2">
            <a:extLst>
              <a:ext uri="{FF2B5EF4-FFF2-40B4-BE49-F238E27FC236}">
                <a16:creationId xmlns:a16="http://schemas.microsoft.com/office/drawing/2014/main" id="{C830CA7F-F163-888B-23D1-4D21A0F0CCF5}"/>
              </a:ext>
            </a:extLst>
          </p:cNvPr>
          <p:cNvPicPr>
            <a:picLocks noChangeAspect="1"/>
          </p:cNvPicPr>
          <p:nvPr/>
        </p:nvPicPr>
        <p:blipFill>
          <a:blip r:embed="rId4"/>
          <a:stretch>
            <a:fillRect/>
          </a:stretch>
        </p:blipFill>
        <p:spPr>
          <a:xfrm>
            <a:off x="615748" y="3180169"/>
            <a:ext cx="8068801" cy="2400635"/>
          </a:xfrm>
          <a:prstGeom prst="rect">
            <a:avLst/>
          </a:prstGeom>
        </p:spPr>
      </p:pic>
    </p:spTree>
    <p:extLst>
      <p:ext uri="{BB962C8B-B14F-4D97-AF65-F5344CB8AC3E}">
        <p14:creationId xmlns:p14="http://schemas.microsoft.com/office/powerpoint/2010/main" val="26437983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1"/>
            <a:ext cx="8676900" cy="199966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Para criarmos links em nosso site, utilizaremos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&lt;link&gt;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&lt;l&gt;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lnk</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rgbClr val="00B050"/>
                </a:solidFill>
                <a:latin typeface="Century Gothic"/>
                <a:ea typeface="Century Gothic"/>
                <a:cs typeface="Century Gothic"/>
                <a:sym typeface="Century Gothic"/>
              </a:rPr>
              <a:t>&lt;a&gt;</a:t>
            </a:r>
          </a:p>
        </p:txBody>
      </p:sp>
    </p:spTree>
    <p:extLst>
      <p:ext uri="{BB962C8B-B14F-4D97-AF65-F5344CB8AC3E}">
        <p14:creationId xmlns:p14="http://schemas.microsoft.com/office/powerpoint/2010/main" val="21297392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393376"/>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Qual dos valores a seguir é o único que não é um parâmetro da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de áudio?</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800" b="1" dirty="0" err="1">
                <a:solidFill>
                  <a:schemeClr val="dk1"/>
                </a:solidFill>
                <a:latin typeface="Century Gothic"/>
                <a:ea typeface="Century Gothic"/>
                <a:cs typeface="Century Gothic"/>
                <a:sym typeface="Century Gothic"/>
              </a:rPr>
              <a:t>controls</a:t>
            </a: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800" b="1" dirty="0" err="1">
                <a:solidFill>
                  <a:schemeClr val="dk1"/>
                </a:solidFill>
                <a:latin typeface="Century Gothic"/>
                <a:ea typeface="Century Gothic"/>
                <a:cs typeface="Century Gothic"/>
                <a:sym typeface="Century Gothic"/>
              </a:rPr>
              <a:t>autoplay</a:t>
            </a:r>
            <a:endParaRPr lang="pt-BR" sz="18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800" b="1" dirty="0">
                <a:solidFill>
                  <a:srgbClr val="00B050"/>
                </a:solidFill>
                <a:latin typeface="Century Gothic"/>
                <a:ea typeface="Century Gothic"/>
                <a:cs typeface="Century Gothic"/>
                <a:sym typeface="Century Gothic"/>
              </a:rPr>
              <a:t>player</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loop</a:t>
            </a:r>
          </a:p>
        </p:txBody>
      </p:sp>
    </p:spTree>
    <p:extLst>
      <p:ext uri="{BB962C8B-B14F-4D97-AF65-F5344CB8AC3E}">
        <p14:creationId xmlns:p14="http://schemas.microsoft.com/office/powerpoint/2010/main" val="26262436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393376"/>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Para inserir vídeos do YouTube no nosso site, usamos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video</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rgbClr val="00B050"/>
                </a:solidFill>
                <a:latin typeface="Century Gothic"/>
                <a:ea typeface="Century Gothic"/>
                <a:cs typeface="Century Gothic"/>
                <a:sym typeface="Century Gothic"/>
              </a:rPr>
              <a:t>&lt;</a:t>
            </a:r>
            <a:r>
              <a:rPr lang="pt-BR" sz="1800" b="1" dirty="0" err="1">
                <a:solidFill>
                  <a:srgbClr val="00B050"/>
                </a:solidFill>
                <a:latin typeface="Century Gothic"/>
                <a:ea typeface="Century Gothic"/>
                <a:cs typeface="Century Gothic"/>
                <a:sym typeface="Century Gothic"/>
              </a:rPr>
              <a:t>iframe</a:t>
            </a:r>
            <a:r>
              <a:rPr lang="pt-BR" sz="1800" b="1" dirty="0">
                <a:solidFill>
                  <a:srgbClr val="00B050"/>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&lt;link&gt;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&lt;media&gt;</a:t>
            </a:r>
          </a:p>
        </p:txBody>
      </p:sp>
    </p:spTree>
    <p:extLst>
      <p:ext uri="{BB962C8B-B14F-4D97-AF65-F5344CB8AC3E}">
        <p14:creationId xmlns:p14="http://schemas.microsoft.com/office/powerpoint/2010/main" val="3539667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393376"/>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Para carregar vídeos hospedados localmente, podemos usar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HTML:</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800" b="1" dirty="0">
                <a:solidFill>
                  <a:srgbClr val="00B050"/>
                </a:solidFill>
                <a:latin typeface="Century Gothic"/>
                <a:ea typeface="Century Gothic"/>
                <a:cs typeface="Century Gothic"/>
                <a:sym typeface="Century Gothic"/>
              </a:rPr>
              <a:t>&lt;</a:t>
            </a:r>
            <a:r>
              <a:rPr lang="pt-BR" sz="1800" b="1" dirty="0" err="1">
                <a:solidFill>
                  <a:srgbClr val="00B050"/>
                </a:solidFill>
                <a:latin typeface="Century Gothic"/>
                <a:ea typeface="Century Gothic"/>
                <a:cs typeface="Century Gothic"/>
                <a:sym typeface="Century Gothic"/>
              </a:rPr>
              <a:t>video</a:t>
            </a:r>
            <a:r>
              <a:rPr lang="pt-BR" sz="1800" b="1" dirty="0">
                <a:solidFill>
                  <a:srgbClr val="00B050"/>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iframe</a:t>
            </a:r>
            <a:r>
              <a:rPr lang="pt-BR" sz="18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&lt;media&gt;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a:t>
            </a:r>
            <a:r>
              <a:rPr lang="pt-BR" sz="1800" b="1" dirty="0" err="1">
                <a:solidFill>
                  <a:schemeClr val="dk1"/>
                </a:solidFill>
                <a:latin typeface="Century Gothic"/>
                <a:ea typeface="Century Gothic"/>
                <a:cs typeface="Century Gothic"/>
                <a:sym typeface="Century Gothic"/>
              </a:rPr>
              <a:t>youtube</a:t>
            </a:r>
            <a:r>
              <a:rPr lang="pt-BR" sz="1800" b="1" dirty="0">
                <a:solidFill>
                  <a:schemeClr val="dk1"/>
                </a:solidFill>
                <a:latin typeface="Century Gothic"/>
                <a:ea typeface="Century Gothic"/>
                <a:cs typeface="Century Gothic"/>
                <a:sym typeface="Century Gothic"/>
              </a:rPr>
              <a:t>&gt;</a:t>
            </a:r>
          </a:p>
        </p:txBody>
      </p:sp>
    </p:spTree>
    <p:extLst>
      <p:ext uri="{BB962C8B-B14F-4D97-AF65-F5344CB8AC3E}">
        <p14:creationId xmlns:p14="http://schemas.microsoft.com/office/powerpoint/2010/main" val="8502754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393376"/>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Qual das opções a seguir é a única que configura corretamente a cor da letra de um título usando CSS </a:t>
            </a:r>
            <a:r>
              <a:rPr lang="pt-BR" sz="2000" b="1" dirty="0" err="1">
                <a:solidFill>
                  <a:srgbClr val="660000"/>
                </a:solidFill>
                <a:latin typeface="Century Gothic"/>
                <a:sym typeface="Century Gothic"/>
              </a:rPr>
              <a:t>inline</a:t>
            </a:r>
            <a:r>
              <a:rPr lang="pt-BR" sz="2000" b="1" dirty="0">
                <a:solidFill>
                  <a:srgbClr val="660000"/>
                </a:solidFill>
                <a:latin typeface="Century Gothic"/>
                <a:sym typeface="Century Gothic"/>
              </a:rPr>
              <a:t>?</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22798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&lt;h1 color=“blue”&gt;Título&lt;/h1&gt;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&lt;h1 </a:t>
            </a:r>
            <a:r>
              <a:rPr lang="pt-BR" sz="1800" b="1" dirty="0" err="1">
                <a:solidFill>
                  <a:schemeClr val="dk1"/>
                </a:solidFill>
                <a:latin typeface="Century Gothic"/>
                <a:ea typeface="Century Gothic"/>
                <a:cs typeface="Century Gothic"/>
                <a:sym typeface="Century Gothic"/>
              </a:rPr>
              <a:t>style</a:t>
            </a:r>
            <a:r>
              <a:rPr lang="pt-BR" sz="1800" b="1" dirty="0">
                <a:solidFill>
                  <a:schemeClr val="dk1"/>
                </a:solidFill>
                <a:latin typeface="Century Gothic"/>
                <a:ea typeface="Century Gothic"/>
                <a:cs typeface="Century Gothic"/>
                <a:sym typeface="Century Gothic"/>
              </a:rPr>
              <a:t>=“blue”&gt;Título&lt;/h1&gt;</a:t>
            </a:r>
          </a:p>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&lt;h1 </a:t>
            </a:r>
            <a:r>
              <a:rPr lang="pt-BR" sz="1800" b="1" dirty="0" err="1">
                <a:solidFill>
                  <a:schemeClr val="dk1"/>
                </a:solidFill>
                <a:latin typeface="Century Gothic"/>
                <a:ea typeface="Century Gothic"/>
                <a:cs typeface="Century Gothic"/>
                <a:sym typeface="Century Gothic"/>
              </a:rPr>
              <a:t>style</a:t>
            </a:r>
            <a:r>
              <a:rPr lang="pt-BR" sz="1800" b="1" dirty="0">
                <a:solidFill>
                  <a:schemeClr val="dk1"/>
                </a:solidFill>
                <a:latin typeface="Century Gothic"/>
                <a:ea typeface="Century Gothic"/>
                <a:cs typeface="Century Gothic"/>
                <a:sym typeface="Century Gothic"/>
              </a:rPr>
              <a:t>=“</a:t>
            </a:r>
            <a:r>
              <a:rPr lang="pt-BR" sz="1800" b="1" dirty="0" err="1">
                <a:solidFill>
                  <a:schemeClr val="dk1"/>
                </a:solidFill>
                <a:latin typeface="Century Gothic"/>
                <a:ea typeface="Century Gothic"/>
                <a:cs typeface="Century Gothic"/>
                <a:sym typeface="Century Gothic"/>
              </a:rPr>
              <a:t>font</a:t>
            </a:r>
            <a:r>
              <a:rPr lang="pt-BR" sz="1800" b="1" dirty="0">
                <a:solidFill>
                  <a:schemeClr val="dk1"/>
                </a:solidFill>
                <a:latin typeface="Century Gothic"/>
                <a:ea typeface="Century Gothic"/>
                <a:cs typeface="Century Gothic"/>
                <a:sym typeface="Century Gothic"/>
              </a:rPr>
              <a:t>-color: blue”&gt;Título&lt;/ h1&gt;</a:t>
            </a:r>
          </a:p>
          <a:p>
            <a:pPr marL="0" indent="0" algn="just">
              <a:lnSpc>
                <a:spcPct val="150000"/>
              </a:lnSpc>
              <a:buClr>
                <a:schemeClr val="dk1"/>
              </a:buClr>
              <a:buSzPts val="1100"/>
            </a:pPr>
            <a:r>
              <a:rPr lang="pt-BR" sz="1800" b="1" dirty="0">
                <a:solidFill>
                  <a:srgbClr val="00B050"/>
                </a:solidFill>
                <a:latin typeface="Century Gothic"/>
                <a:ea typeface="Century Gothic"/>
                <a:cs typeface="Century Gothic"/>
                <a:sym typeface="Century Gothic"/>
              </a:rPr>
              <a:t>&lt;h1 </a:t>
            </a:r>
            <a:r>
              <a:rPr lang="pt-BR" sz="1800" b="1" dirty="0" err="1">
                <a:solidFill>
                  <a:srgbClr val="00B050"/>
                </a:solidFill>
                <a:latin typeface="Century Gothic"/>
                <a:ea typeface="Century Gothic"/>
                <a:cs typeface="Century Gothic"/>
                <a:sym typeface="Century Gothic"/>
              </a:rPr>
              <a:t>style</a:t>
            </a:r>
            <a:r>
              <a:rPr lang="pt-BR" sz="1800" b="1" dirty="0">
                <a:solidFill>
                  <a:srgbClr val="00B050"/>
                </a:solidFill>
                <a:latin typeface="Century Gothic"/>
                <a:ea typeface="Century Gothic"/>
                <a:cs typeface="Century Gothic"/>
                <a:sym typeface="Century Gothic"/>
              </a:rPr>
              <a:t>=“color: blue”&gt;Título&lt;/h1&gt;</a:t>
            </a:r>
          </a:p>
        </p:txBody>
      </p:sp>
    </p:spTree>
    <p:extLst>
      <p:ext uri="{BB962C8B-B14F-4D97-AF65-F5344CB8AC3E}">
        <p14:creationId xmlns:p14="http://schemas.microsoft.com/office/powerpoint/2010/main" val="1418244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008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Em um mesmo documento HTML, utilizamos as técnicas de CSS interno e CSS </a:t>
            </a:r>
            <a:r>
              <a:rPr lang="pt-BR" sz="2000" b="1" dirty="0" err="1">
                <a:solidFill>
                  <a:srgbClr val="660000"/>
                </a:solidFill>
                <a:latin typeface="Century Gothic"/>
                <a:sym typeface="Century Gothic"/>
              </a:rPr>
              <a:t>inline</a:t>
            </a:r>
            <a:r>
              <a:rPr lang="pt-BR" sz="2000" b="1" dirty="0">
                <a:solidFill>
                  <a:srgbClr val="660000"/>
                </a:solidFill>
                <a:latin typeface="Century Gothic"/>
                <a:sym typeface="Century Gothic"/>
              </a:rPr>
              <a:t> para mudar a cor de um elemento e acabamos usando duas cores diferentes. Quais configurações vão prevalecer na versão final do site?</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350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100" b="1" dirty="0">
                <a:solidFill>
                  <a:schemeClr val="dk1"/>
                </a:solidFill>
                <a:latin typeface="Century Gothic"/>
                <a:ea typeface="Century Gothic"/>
                <a:cs typeface="Century Gothic"/>
                <a:sym typeface="Century Gothic"/>
              </a:rPr>
              <a:t>Quando você aplica estilos CSS a um elemento em um documento HTML usando técnicas de CSS interno e CSS </a:t>
            </a:r>
            <a:r>
              <a:rPr lang="pt-BR" sz="1100" b="1" dirty="0" err="1">
                <a:solidFill>
                  <a:schemeClr val="dk1"/>
                </a:solidFill>
                <a:latin typeface="Century Gothic"/>
                <a:ea typeface="Century Gothic"/>
                <a:cs typeface="Century Gothic"/>
                <a:sym typeface="Century Gothic"/>
              </a:rPr>
              <a:t>inline</a:t>
            </a:r>
            <a:r>
              <a:rPr lang="pt-BR" sz="1100" b="1" dirty="0">
                <a:solidFill>
                  <a:schemeClr val="dk1"/>
                </a:solidFill>
                <a:latin typeface="Century Gothic"/>
                <a:ea typeface="Century Gothic"/>
                <a:cs typeface="Century Gothic"/>
                <a:sym typeface="Century Gothic"/>
              </a:rPr>
              <a:t>, as regras de precedência determinam qual configuração prevalecerá na versão final do site. Aqui está a ordem de precedência para estilos CSS:</a:t>
            </a:r>
          </a:p>
          <a:p>
            <a:pPr marL="0" indent="0" algn="just">
              <a:lnSpc>
                <a:spcPct val="150000"/>
              </a:lnSpc>
              <a:buClr>
                <a:schemeClr val="dk1"/>
              </a:buClr>
              <a:buSzPts val="1100"/>
            </a:pPr>
            <a:endParaRPr lang="pt-BR" sz="11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100" b="1" dirty="0">
                <a:solidFill>
                  <a:schemeClr val="dk1"/>
                </a:solidFill>
                <a:latin typeface="Century Gothic"/>
                <a:ea typeface="Century Gothic"/>
                <a:cs typeface="Century Gothic"/>
                <a:sym typeface="Century Gothic"/>
              </a:rPr>
              <a:t>CSS </a:t>
            </a:r>
            <a:r>
              <a:rPr lang="pt-BR" sz="1100" b="1" dirty="0" err="1">
                <a:solidFill>
                  <a:schemeClr val="dk1"/>
                </a:solidFill>
                <a:latin typeface="Century Gothic"/>
                <a:ea typeface="Century Gothic"/>
                <a:cs typeface="Century Gothic"/>
                <a:sym typeface="Century Gothic"/>
              </a:rPr>
              <a:t>Inline</a:t>
            </a:r>
            <a:r>
              <a:rPr lang="pt-BR" sz="1100" b="1" dirty="0">
                <a:solidFill>
                  <a:schemeClr val="dk1"/>
                </a:solidFill>
                <a:latin typeface="Century Gothic"/>
                <a:ea typeface="Century Gothic"/>
                <a:cs typeface="Century Gothic"/>
                <a:sym typeface="Century Gothic"/>
              </a:rPr>
              <a:t>: As regras CSS </a:t>
            </a:r>
            <a:r>
              <a:rPr lang="pt-BR" sz="1100" b="1" dirty="0" err="1">
                <a:solidFill>
                  <a:schemeClr val="dk1"/>
                </a:solidFill>
                <a:latin typeface="Century Gothic"/>
                <a:ea typeface="Century Gothic"/>
                <a:cs typeface="Century Gothic"/>
                <a:sym typeface="Century Gothic"/>
              </a:rPr>
              <a:t>inline</a:t>
            </a:r>
            <a:r>
              <a:rPr lang="pt-BR" sz="1100" b="1" dirty="0">
                <a:solidFill>
                  <a:schemeClr val="dk1"/>
                </a:solidFill>
                <a:latin typeface="Century Gothic"/>
                <a:ea typeface="Century Gothic"/>
                <a:cs typeface="Century Gothic"/>
                <a:sym typeface="Century Gothic"/>
              </a:rPr>
              <a:t>, ou seja, aquelas definidas diretamente no elemento HTML usando o atributo </a:t>
            </a:r>
            <a:r>
              <a:rPr lang="pt-BR" sz="1100" b="1" dirty="0" err="1">
                <a:solidFill>
                  <a:schemeClr val="dk1"/>
                </a:solidFill>
                <a:latin typeface="Century Gothic"/>
                <a:ea typeface="Century Gothic"/>
                <a:cs typeface="Century Gothic"/>
                <a:sym typeface="Century Gothic"/>
              </a:rPr>
              <a:t>style</a:t>
            </a:r>
            <a:r>
              <a:rPr lang="pt-BR" sz="1100" b="1" dirty="0">
                <a:solidFill>
                  <a:schemeClr val="dk1"/>
                </a:solidFill>
                <a:latin typeface="Century Gothic"/>
                <a:ea typeface="Century Gothic"/>
                <a:cs typeface="Century Gothic"/>
                <a:sym typeface="Century Gothic"/>
              </a:rPr>
              <a:t>, têm a maior precedência. Portanto, qualquer estilo definido </a:t>
            </a:r>
            <a:r>
              <a:rPr lang="pt-BR" sz="1100" b="1" dirty="0" err="1">
                <a:solidFill>
                  <a:schemeClr val="dk1"/>
                </a:solidFill>
                <a:latin typeface="Century Gothic"/>
                <a:ea typeface="Century Gothic"/>
                <a:cs typeface="Century Gothic"/>
                <a:sym typeface="Century Gothic"/>
              </a:rPr>
              <a:t>inline</a:t>
            </a:r>
            <a:r>
              <a:rPr lang="pt-BR" sz="1100" b="1" dirty="0">
                <a:solidFill>
                  <a:schemeClr val="dk1"/>
                </a:solidFill>
                <a:latin typeface="Century Gothic"/>
                <a:ea typeface="Century Gothic"/>
                <a:cs typeface="Century Gothic"/>
                <a:sym typeface="Century Gothic"/>
              </a:rPr>
              <a:t> para um elemento prevalecerá sobre quaisquer outras configurações.</a:t>
            </a:r>
          </a:p>
          <a:p>
            <a:pPr marL="0" indent="0" algn="just">
              <a:lnSpc>
                <a:spcPct val="150000"/>
              </a:lnSpc>
              <a:buClr>
                <a:schemeClr val="dk1"/>
              </a:buClr>
              <a:buSzPts val="1100"/>
            </a:pPr>
            <a:endParaRPr lang="pt-BR" sz="11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100" b="1" dirty="0">
                <a:solidFill>
                  <a:schemeClr val="dk1"/>
                </a:solidFill>
                <a:latin typeface="Century Gothic"/>
                <a:ea typeface="Century Gothic"/>
                <a:cs typeface="Century Gothic"/>
                <a:sym typeface="Century Gothic"/>
              </a:rPr>
              <a:t>CSS Interno: As regras de CSS interno são aquelas definidas dentro da </a:t>
            </a:r>
            <a:r>
              <a:rPr lang="pt-BR" sz="1100" b="1" dirty="0" err="1">
                <a:solidFill>
                  <a:schemeClr val="dk1"/>
                </a:solidFill>
                <a:latin typeface="Century Gothic"/>
                <a:ea typeface="Century Gothic"/>
                <a:cs typeface="Century Gothic"/>
                <a:sym typeface="Century Gothic"/>
              </a:rPr>
              <a:t>tag</a:t>
            </a:r>
            <a:r>
              <a:rPr lang="pt-BR" sz="1100" b="1" dirty="0">
                <a:solidFill>
                  <a:schemeClr val="dk1"/>
                </a:solidFill>
                <a:latin typeface="Century Gothic"/>
                <a:ea typeface="Century Gothic"/>
                <a:cs typeface="Century Gothic"/>
                <a:sym typeface="Century Gothic"/>
              </a:rPr>
              <a:t> &lt;</a:t>
            </a:r>
            <a:r>
              <a:rPr lang="pt-BR" sz="1100" b="1" dirty="0" err="1">
                <a:solidFill>
                  <a:schemeClr val="dk1"/>
                </a:solidFill>
                <a:latin typeface="Century Gothic"/>
                <a:ea typeface="Century Gothic"/>
                <a:cs typeface="Century Gothic"/>
                <a:sym typeface="Century Gothic"/>
              </a:rPr>
              <a:t>style</a:t>
            </a:r>
            <a:r>
              <a:rPr lang="pt-BR" sz="1100" b="1" dirty="0">
                <a:solidFill>
                  <a:schemeClr val="dk1"/>
                </a:solidFill>
                <a:latin typeface="Century Gothic"/>
                <a:ea typeface="Century Gothic"/>
                <a:cs typeface="Century Gothic"/>
                <a:sym typeface="Century Gothic"/>
              </a:rPr>
              <a:t>&gt; no cabeçalho do documento HTML usando a </a:t>
            </a:r>
            <a:r>
              <a:rPr lang="pt-BR" sz="1100" b="1" dirty="0" err="1">
                <a:solidFill>
                  <a:schemeClr val="dk1"/>
                </a:solidFill>
                <a:latin typeface="Century Gothic"/>
                <a:ea typeface="Century Gothic"/>
                <a:cs typeface="Century Gothic"/>
                <a:sym typeface="Century Gothic"/>
              </a:rPr>
              <a:t>tag</a:t>
            </a:r>
            <a:r>
              <a:rPr lang="pt-BR" sz="1100" b="1" dirty="0">
                <a:solidFill>
                  <a:schemeClr val="dk1"/>
                </a:solidFill>
                <a:latin typeface="Century Gothic"/>
                <a:ea typeface="Century Gothic"/>
                <a:cs typeface="Century Gothic"/>
                <a:sym typeface="Century Gothic"/>
              </a:rPr>
              <a:t> &lt;</a:t>
            </a:r>
            <a:r>
              <a:rPr lang="pt-BR" sz="1100" b="1" dirty="0" err="1">
                <a:solidFill>
                  <a:schemeClr val="dk1"/>
                </a:solidFill>
                <a:latin typeface="Century Gothic"/>
                <a:ea typeface="Century Gothic"/>
                <a:cs typeface="Century Gothic"/>
                <a:sym typeface="Century Gothic"/>
              </a:rPr>
              <a:t>style</a:t>
            </a:r>
            <a:r>
              <a:rPr lang="pt-BR" sz="1100" b="1" dirty="0">
                <a:solidFill>
                  <a:schemeClr val="dk1"/>
                </a:solidFill>
                <a:latin typeface="Century Gothic"/>
                <a:ea typeface="Century Gothic"/>
                <a:cs typeface="Century Gothic"/>
                <a:sym typeface="Century Gothic"/>
              </a:rPr>
              <a:t>&gt;. Elas têm uma precedência menor em relação às regras </a:t>
            </a:r>
            <a:r>
              <a:rPr lang="pt-BR" sz="1100" b="1" dirty="0" err="1">
                <a:solidFill>
                  <a:schemeClr val="dk1"/>
                </a:solidFill>
                <a:latin typeface="Century Gothic"/>
                <a:ea typeface="Century Gothic"/>
                <a:cs typeface="Century Gothic"/>
                <a:sym typeface="Century Gothic"/>
              </a:rPr>
              <a:t>inline</a:t>
            </a:r>
            <a:r>
              <a:rPr lang="pt-BR" sz="1100" b="1" dirty="0">
                <a:solidFill>
                  <a:schemeClr val="dk1"/>
                </a:solidFill>
                <a:latin typeface="Century Gothic"/>
                <a:ea typeface="Century Gothic"/>
                <a:cs typeface="Century Gothic"/>
                <a:sym typeface="Century Gothic"/>
              </a:rPr>
              <a:t>, mas ainda são mais fortes do que as regras CSS externas.</a:t>
            </a:r>
          </a:p>
          <a:p>
            <a:pPr marL="0" indent="0" algn="just">
              <a:lnSpc>
                <a:spcPct val="150000"/>
              </a:lnSpc>
              <a:buClr>
                <a:schemeClr val="dk1"/>
              </a:buClr>
              <a:buSzPts val="1100"/>
            </a:pPr>
            <a:endParaRPr lang="pt-BR" sz="11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100" b="1" dirty="0">
                <a:solidFill>
                  <a:schemeClr val="dk1"/>
                </a:solidFill>
                <a:latin typeface="Century Gothic"/>
                <a:ea typeface="Century Gothic"/>
                <a:cs typeface="Century Gothic"/>
                <a:sym typeface="Century Gothic"/>
              </a:rPr>
              <a:t>CSS Externo: As regras de CSS externo são aquelas definidas em arquivos CSS separados e vinculadas ao documento HTML usando a </a:t>
            </a:r>
            <a:r>
              <a:rPr lang="pt-BR" sz="1100" b="1" dirty="0" err="1">
                <a:solidFill>
                  <a:schemeClr val="dk1"/>
                </a:solidFill>
                <a:latin typeface="Century Gothic"/>
                <a:ea typeface="Century Gothic"/>
                <a:cs typeface="Century Gothic"/>
                <a:sym typeface="Century Gothic"/>
              </a:rPr>
              <a:t>tag</a:t>
            </a:r>
            <a:r>
              <a:rPr lang="pt-BR" sz="1100" b="1" dirty="0">
                <a:solidFill>
                  <a:schemeClr val="dk1"/>
                </a:solidFill>
                <a:latin typeface="Century Gothic"/>
                <a:ea typeface="Century Gothic"/>
                <a:cs typeface="Century Gothic"/>
                <a:sym typeface="Century Gothic"/>
              </a:rPr>
              <a:t> &lt;link&gt;. Essas regras têm a menor precedência em relação às regras </a:t>
            </a:r>
            <a:r>
              <a:rPr lang="pt-BR" sz="1100" b="1" dirty="0" err="1">
                <a:solidFill>
                  <a:schemeClr val="dk1"/>
                </a:solidFill>
                <a:latin typeface="Century Gothic"/>
                <a:ea typeface="Century Gothic"/>
                <a:cs typeface="Century Gothic"/>
                <a:sym typeface="Century Gothic"/>
              </a:rPr>
              <a:t>inline</a:t>
            </a:r>
            <a:r>
              <a:rPr lang="pt-BR" sz="1100" b="1" dirty="0">
                <a:solidFill>
                  <a:schemeClr val="dk1"/>
                </a:solidFill>
                <a:latin typeface="Century Gothic"/>
                <a:ea typeface="Century Gothic"/>
                <a:cs typeface="Century Gothic"/>
                <a:sym typeface="Century Gothic"/>
              </a:rPr>
              <a:t> e internas.</a:t>
            </a:r>
          </a:p>
        </p:txBody>
      </p:sp>
    </p:spTree>
    <p:extLst>
      <p:ext uri="{BB962C8B-B14F-4D97-AF65-F5344CB8AC3E}">
        <p14:creationId xmlns:p14="http://schemas.microsoft.com/office/powerpoint/2010/main" val="1958576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008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Para utilizar estilos CSS externos, devemos usar a </a:t>
            </a:r>
            <a:r>
              <a:rPr lang="pt-BR" sz="2000" b="1" dirty="0" err="1">
                <a:solidFill>
                  <a:srgbClr val="660000"/>
                </a:solidFill>
                <a:latin typeface="Century Gothic"/>
                <a:sym typeface="Century Gothic"/>
              </a:rPr>
              <a:t>tag</a:t>
            </a:r>
            <a:r>
              <a:rPr lang="pt-BR" sz="2000" b="1" dirty="0">
                <a:solidFill>
                  <a:srgbClr val="660000"/>
                </a:solidFill>
                <a:latin typeface="Century Gothic"/>
                <a:sym typeface="Century Gothic"/>
              </a:rPr>
              <a:t> _____ no documento HTML para fazer o carregamento:</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350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2000" b="1" dirty="0">
                <a:solidFill>
                  <a:schemeClr val="dk1"/>
                </a:solidFill>
                <a:latin typeface="Century Gothic"/>
                <a:ea typeface="Century Gothic"/>
                <a:cs typeface="Century Gothic"/>
                <a:sym typeface="Century Gothic"/>
              </a:rPr>
              <a:t>&lt;</a:t>
            </a:r>
            <a:r>
              <a:rPr lang="pt-BR" sz="2000" b="1" dirty="0" err="1">
                <a:solidFill>
                  <a:schemeClr val="dk1"/>
                </a:solidFill>
                <a:latin typeface="Century Gothic"/>
                <a:ea typeface="Century Gothic"/>
                <a:cs typeface="Century Gothic"/>
                <a:sym typeface="Century Gothic"/>
              </a:rPr>
              <a:t>style</a:t>
            </a:r>
            <a:r>
              <a:rPr lang="pt-BR" sz="20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2000" b="1" dirty="0">
                <a:solidFill>
                  <a:schemeClr val="dk1"/>
                </a:solidFill>
                <a:latin typeface="Century Gothic"/>
                <a:ea typeface="Century Gothic"/>
                <a:cs typeface="Century Gothic"/>
                <a:sym typeface="Century Gothic"/>
              </a:rPr>
              <a:t>&lt;</a:t>
            </a:r>
            <a:r>
              <a:rPr lang="pt-BR" sz="2000" b="1" dirty="0" err="1">
                <a:solidFill>
                  <a:schemeClr val="dk1"/>
                </a:solidFill>
                <a:latin typeface="Century Gothic"/>
                <a:ea typeface="Century Gothic"/>
                <a:cs typeface="Century Gothic"/>
                <a:sym typeface="Century Gothic"/>
              </a:rPr>
              <a:t>css</a:t>
            </a:r>
            <a:r>
              <a:rPr lang="pt-BR" sz="20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2000" b="1" dirty="0">
                <a:solidFill>
                  <a:schemeClr val="dk1"/>
                </a:solidFill>
                <a:latin typeface="Century Gothic"/>
                <a:ea typeface="Century Gothic"/>
                <a:cs typeface="Century Gothic"/>
                <a:sym typeface="Century Gothic"/>
              </a:rPr>
              <a:t>&lt;</a:t>
            </a:r>
            <a:r>
              <a:rPr lang="pt-BR" sz="2000" b="1" dirty="0" err="1">
                <a:solidFill>
                  <a:schemeClr val="dk1"/>
                </a:solidFill>
                <a:latin typeface="Century Gothic"/>
                <a:ea typeface="Century Gothic"/>
                <a:cs typeface="Century Gothic"/>
                <a:sym typeface="Century Gothic"/>
              </a:rPr>
              <a:t>external</a:t>
            </a:r>
            <a:r>
              <a:rPr lang="pt-BR" sz="2000" b="1" dirty="0">
                <a:solidFill>
                  <a:schemeClr val="dk1"/>
                </a:solidFill>
                <a:latin typeface="Century Gothic"/>
                <a:ea typeface="Century Gothic"/>
                <a:cs typeface="Century Gothic"/>
                <a:sym typeface="Century Gothic"/>
              </a:rPr>
              <a:t>&gt;</a:t>
            </a:r>
          </a:p>
          <a:p>
            <a:pPr marL="0" indent="0" algn="just">
              <a:lnSpc>
                <a:spcPct val="150000"/>
              </a:lnSpc>
              <a:buClr>
                <a:schemeClr val="dk1"/>
              </a:buClr>
              <a:buSzPts val="1100"/>
            </a:pPr>
            <a:r>
              <a:rPr lang="pt-BR" sz="2000" b="1" dirty="0">
                <a:solidFill>
                  <a:srgbClr val="00B050"/>
                </a:solidFill>
                <a:latin typeface="Century Gothic"/>
                <a:ea typeface="Century Gothic"/>
                <a:cs typeface="Century Gothic"/>
                <a:sym typeface="Century Gothic"/>
              </a:rPr>
              <a:t>&lt;link&gt;</a:t>
            </a:r>
          </a:p>
        </p:txBody>
      </p:sp>
    </p:spTree>
    <p:extLst>
      <p:ext uri="{BB962C8B-B14F-4D97-AF65-F5344CB8AC3E}">
        <p14:creationId xmlns:p14="http://schemas.microsoft.com/office/powerpoint/2010/main" val="42520040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008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Como aplicamos um gradiente a um </a:t>
            </a:r>
            <a:r>
              <a:rPr lang="pt-BR" sz="2000" b="1" dirty="0" err="1">
                <a:solidFill>
                  <a:srgbClr val="660000"/>
                </a:solidFill>
                <a:latin typeface="Century Gothic"/>
                <a:sym typeface="Century Gothic"/>
              </a:rPr>
              <a:t>elemnto</a:t>
            </a:r>
            <a:r>
              <a:rPr lang="pt-BR" sz="2000" b="1" dirty="0">
                <a:solidFill>
                  <a:srgbClr val="660000"/>
                </a:solidFill>
                <a:latin typeface="Century Gothic"/>
                <a:sym typeface="Century Gothic"/>
              </a:rPr>
              <a:t> de body utilizando CSS ?</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350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2000" b="1" dirty="0">
                <a:solidFill>
                  <a:schemeClr val="dk1"/>
                </a:solidFill>
                <a:latin typeface="Century Gothic"/>
                <a:ea typeface="Century Gothic"/>
                <a:cs typeface="Century Gothic"/>
                <a:sym typeface="Century Gothic"/>
              </a:rPr>
              <a:t>Linear Gradients (goes down/up/left/right/diagonally)</a:t>
            </a:r>
          </a:p>
          <a:p>
            <a:pPr marL="0" indent="0" algn="just">
              <a:lnSpc>
                <a:spcPct val="150000"/>
              </a:lnSpc>
              <a:buClr>
                <a:schemeClr val="dk1"/>
              </a:buClr>
              <a:buSzPts val="1100"/>
            </a:pPr>
            <a:r>
              <a:rPr lang="en-US" sz="2000" b="1" dirty="0">
                <a:solidFill>
                  <a:schemeClr val="dk1"/>
                </a:solidFill>
                <a:latin typeface="Century Gothic"/>
                <a:ea typeface="Century Gothic"/>
                <a:cs typeface="Century Gothic"/>
                <a:sym typeface="Century Gothic"/>
              </a:rPr>
              <a:t>Radial Gradients (defined by their center)</a:t>
            </a:r>
          </a:p>
          <a:p>
            <a:pPr marL="0" indent="0" algn="just">
              <a:lnSpc>
                <a:spcPct val="150000"/>
              </a:lnSpc>
              <a:buClr>
                <a:schemeClr val="dk1"/>
              </a:buClr>
              <a:buSzPts val="1100"/>
            </a:pPr>
            <a:r>
              <a:rPr lang="en-US" sz="2000" b="1" dirty="0">
                <a:solidFill>
                  <a:schemeClr val="dk1"/>
                </a:solidFill>
                <a:latin typeface="Century Gothic"/>
                <a:ea typeface="Century Gothic"/>
                <a:cs typeface="Century Gothic"/>
                <a:sym typeface="Century Gothic"/>
              </a:rPr>
              <a:t>Conic Gradients (rotated around a center point)</a:t>
            </a:r>
          </a:p>
          <a:p>
            <a:pPr marL="0" indent="0" algn="just">
              <a:lnSpc>
                <a:spcPct val="150000"/>
              </a:lnSpc>
              <a:buClr>
                <a:schemeClr val="dk1"/>
              </a:buClr>
              <a:buSzPts val="1100"/>
            </a:pPr>
            <a:endParaRPr lang="en-US" sz="20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400" b="0" i="0" dirty="0">
                <a:solidFill>
                  <a:srgbClr val="FF0000"/>
                </a:solidFill>
                <a:effectLst/>
                <a:latin typeface="Consolas" panose="020B0609020204030204" pitchFamily="49" charset="0"/>
              </a:rPr>
              <a:t>background-</a:t>
            </a:r>
            <a:r>
              <a:rPr lang="pt-BR" sz="1400" b="0" i="0" dirty="0" err="1">
                <a:solidFill>
                  <a:srgbClr val="FF0000"/>
                </a:solidFill>
                <a:effectLst/>
                <a:latin typeface="Consolas" panose="020B0609020204030204" pitchFamily="49" charset="0"/>
              </a:rPr>
              <a:t>image</a:t>
            </a:r>
            <a:r>
              <a:rPr lang="pt-BR" sz="1400" b="0" i="0" dirty="0">
                <a:solidFill>
                  <a:srgbClr val="000000"/>
                </a:solidFill>
                <a:effectLst/>
                <a:latin typeface="Consolas" panose="020B0609020204030204" pitchFamily="49" charset="0"/>
              </a:rPr>
              <a:t>:</a:t>
            </a:r>
            <a:r>
              <a:rPr lang="pt-BR" sz="1400" b="0" i="0" dirty="0">
                <a:solidFill>
                  <a:srgbClr val="0000CD"/>
                </a:solidFill>
                <a:effectLst/>
                <a:latin typeface="Consolas" panose="020B0609020204030204" pitchFamily="49" charset="0"/>
              </a:rPr>
              <a:t> linear-</a:t>
            </a:r>
            <a:r>
              <a:rPr lang="pt-BR" sz="1400" b="0" i="0" dirty="0" err="1">
                <a:solidFill>
                  <a:srgbClr val="0000CD"/>
                </a:solidFill>
                <a:effectLst/>
                <a:latin typeface="Consolas" panose="020B0609020204030204" pitchFamily="49" charset="0"/>
              </a:rPr>
              <a:t>gradient</a:t>
            </a:r>
            <a:r>
              <a:rPr lang="pt-BR" sz="1400" b="0" i="0" dirty="0">
                <a:solidFill>
                  <a:srgbClr val="0000CD"/>
                </a:solidFill>
                <a:effectLst/>
                <a:latin typeface="Consolas" panose="020B0609020204030204" pitchFamily="49" charset="0"/>
              </a:rPr>
              <a:t>(</a:t>
            </a:r>
            <a:r>
              <a:rPr lang="pt-BR" sz="1400" b="0" i="0" dirty="0" err="1">
                <a:solidFill>
                  <a:srgbClr val="0000CD"/>
                </a:solidFill>
                <a:effectLst/>
                <a:latin typeface="Consolas" panose="020B0609020204030204" pitchFamily="49" charset="0"/>
              </a:rPr>
              <a:t>red</a:t>
            </a:r>
            <a:r>
              <a:rPr lang="pt-BR" sz="1400" b="0" i="0" dirty="0">
                <a:solidFill>
                  <a:srgbClr val="0000CD"/>
                </a:solidFill>
                <a:effectLst/>
                <a:latin typeface="Consolas" panose="020B0609020204030204" pitchFamily="49" charset="0"/>
              </a:rPr>
              <a:t>, </a:t>
            </a:r>
            <a:r>
              <a:rPr lang="pt-BR" sz="1400" b="0" i="0" dirty="0" err="1">
                <a:solidFill>
                  <a:srgbClr val="0000CD"/>
                </a:solidFill>
                <a:effectLst/>
                <a:latin typeface="Consolas" panose="020B0609020204030204" pitchFamily="49" charset="0"/>
              </a:rPr>
              <a:t>yellow</a:t>
            </a:r>
            <a:r>
              <a:rPr lang="pt-BR" sz="1400" b="0" i="0" dirty="0">
                <a:solidFill>
                  <a:srgbClr val="0000CD"/>
                </a:solidFill>
                <a:effectLst/>
                <a:latin typeface="Consolas" panose="020B0609020204030204" pitchFamily="49" charset="0"/>
              </a:rPr>
              <a:t>)</a:t>
            </a:r>
            <a:r>
              <a:rPr lang="pt-BR" sz="1400" b="0" i="0" dirty="0">
                <a:solidFill>
                  <a:srgbClr val="000000"/>
                </a:solidFill>
                <a:effectLst/>
                <a:latin typeface="Consolas" panose="020B0609020204030204" pitchFamily="49" charset="0"/>
              </a:rPr>
              <a:t>;</a:t>
            </a:r>
            <a:endParaRPr lang="pt-BR" sz="20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5942466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008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Em CSS, para definir que tipo de fonte será utilizado a um de terminado elemento HTML, usamos a propriedade:</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2390246"/>
            <a:ext cx="8676900" cy="350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2000" b="1" dirty="0">
                <a:solidFill>
                  <a:schemeClr val="dk1"/>
                </a:solidFill>
                <a:latin typeface="Century Gothic"/>
                <a:ea typeface="Century Gothic"/>
                <a:cs typeface="Century Gothic"/>
                <a:sym typeface="Century Gothic"/>
              </a:rPr>
              <a:t>font-type</a:t>
            </a:r>
          </a:p>
          <a:p>
            <a:pPr marL="0" indent="0" algn="just">
              <a:lnSpc>
                <a:spcPct val="150000"/>
              </a:lnSpc>
              <a:buClr>
                <a:schemeClr val="dk1"/>
              </a:buClr>
              <a:buSzPts val="1100"/>
            </a:pPr>
            <a:r>
              <a:rPr lang="en-US" sz="2000" b="1" dirty="0">
                <a:solidFill>
                  <a:schemeClr val="dk1"/>
                </a:solidFill>
                <a:latin typeface="Century Gothic"/>
                <a:ea typeface="Century Gothic"/>
                <a:cs typeface="Century Gothic"/>
                <a:sym typeface="Century Gothic"/>
              </a:rPr>
              <a:t>font-face</a:t>
            </a:r>
          </a:p>
          <a:p>
            <a:pPr marL="0" indent="0" algn="just">
              <a:lnSpc>
                <a:spcPct val="150000"/>
              </a:lnSpc>
              <a:buClr>
                <a:schemeClr val="dk1"/>
              </a:buClr>
              <a:buSzPts val="1100"/>
            </a:pPr>
            <a:r>
              <a:rPr lang="en-US" sz="2000" b="1" dirty="0">
                <a:solidFill>
                  <a:schemeClr val="dk1"/>
                </a:solidFill>
                <a:latin typeface="Century Gothic"/>
                <a:ea typeface="Century Gothic"/>
                <a:cs typeface="Century Gothic"/>
                <a:sym typeface="Century Gothic"/>
              </a:rPr>
              <a:t>font-name</a:t>
            </a:r>
          </a:p>
          <a:p>
            <a:pPr marL="0" indent="0" algn="just">
              <a:lnSpc>
                <a:spcPct val="150000"/>
              </a:lnSpc>
              <a:buClr>
                <a:schemeClr val="dk1"/>
              </a:buClr>
              <a:buSzPts val="1100"/>
            </a:pPr>
            <a:r>
              <a:rPr lang="en-US" sz="2000" b="1" dirty="0">
                <a:solidFill>
                  <a:srgbClr val="00B050"/>
                </a:solidFill>
                <a:latin typeface="Century Gothic"/>
                <a:ea typeface="Century Gothic"/>
                <a:cs typeface="Century Gothic"/>
                <a:sym typeface="Century Gothic"/>
              </a:rPr>
              <a:t>font-family</a:t>
            </a:r>
            <a:endParaRPr lang="pt-BR" sz="2000" b="1" dirty="0">
              <a:solidFill>
                <a:srgbClr val="00B05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231880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008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Quais tipos de alinhamentos existem?</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525727"/>
            <a:ext cx="8676900" cy="350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2000" b="1" dirty="0">
                <a:solidFill>
                  <a:schemeClr val="dk1"/>
                </a:solidFill>
                <a:latin typeface="Century Gothic"/>
                <a:ea typeface="Century Gothic"/>
                <a:cs typeface="Century Gothic"/>
                <a:sym typeface="Century Gothic"/>
              </a:rPr>
              <a:t>left</a:t>
            </a:r>
          </a:p>
          <a:p>
            <a:pPr marL="0" indent="0" algn="just">
              <a:lnSpc>
                <a:spcPct val="150000"/>
              </a:lnSpc>
              <a:buClr>
                <a:schemeClr val="dk1"/>
              </a:buClr>
              <a:buSzPts val="1100"/>
            </a:pPr>
            <a:r>
              <a:rPr lang="en-US" sz="2000" b="1" dirty="0">
                <a:solidFill>
                  <a:schemeClr val="dk1"/>
                </a:solidFill>
                <a:latin typeface="Century Gothic"/>
                <a:ea typeface="Century Gothic"/>
                <a:cs typeface="Century Gothic"/>
                <a:sym typeface="Century Gothic"/>
              </a:rPr>
              <a:t>right</a:t>
            </a:r>
          </a:p>
          <a:p>
            <a:pPr marL="0" indent="0" algn="just">
              <a:lnSpc>
                <a:spcPct val="150000"/>
              </a:lnSpc>
              <a:buClr>
                <a:schemeClr val="dk1"/>
              </a:buClr>
              <a:buSzPts val="1100"/>
            </a:pPr>
            <a:r>
              <a:rPr lang="en-US" sz="2000" b="1" dirty="0">
                <a:solidFill>
                  <a:schemeClr val="dk1"/>
                </a:solidFill>
                <a:latin typeface="Century Gothic"/>
                <a:ea typeface="Century Gothic"/>
                <a:cs typeface="Century Gothic"/>
                <a:sym typeface="Century Gothic"/>
              </a:rPr>
              <a:t>center</a:t>
            </a:r>
          </a:p>
          <a:p>
            <a:pPr marL="0" indent="0" algn="just">
              <a:lnSpc>
                <a:spcPct val="150000"/>
              </a:lnSpc>
              <a:buClr>
                <a:schemeClr val="dk1"/>
              </a:buClr>
              <a:buSzPts val="1100"/>
            </a:pPr>
            <a:r>
              <a:rPr lang="en-US" sz="2000" b="1" dirty="0">
                <a:solidFill>
                  <a:schemeClr val="dk1"/>
                </a:solidFill>
                <a:latin typeface="Century Gothic"/>
                <a:ea typeface="Century Gothic"/>
                <a:cs typeface="Century Gothic"/>
                <a:sym typeface="Century Gothic"/>
              </a:rPr>
              <a:t>justify</a:t>
            </a:r>
          </a:p>
          <a:p>
            <a:pPr marL="0" indent="0" algn="just">
              <a:lnSpc>
                <a:spcPct val="150000"/>
              </a:lnSpc>
              <a:buClr>
                <a:schemeClr val="dk1"/>
              </a:buClr>
              <a:buSzPts val="1100"/>
            </a:pPr>
            <a:r>
              <a:rPr lang="en-US" sz="2000" b="1" dirty="0">
                <a:solidFill>
                  <a:schemeClr val="dk1"/>
                </a:solidFill>
                <a:latin typeface="Century Gothic"/>
                <a:ea typeface="Century Gothic"/>
                <a:cs typeface="Century Gothic"/>
                <a:sym typeface="Century Gothic"/>
              </a:rPr>
              <a:t>start</a:t>
            </a:r>
          </a:p>
          <a:p>
            <a:pPr marL="0" indent="0" algn="just">
              <a:lnSpc>
                <a:spcPct val="150000"/>
              </a:lnSpc>
              <a:buClr>
                <a:schemeClr val="dk1"/>
              </a:buClr>
              <a:buSzPts val="1100"/>
            </a:pPr>
            <a:r>
              <a:rPr lang="en-US" sz="2000" b="1" dirty="0">
                <a:solidFill>
                  <a:schemeClr val="dk1"/>
                </a:solidFill>
                <a:latin typeface="Century Gothic"/>
                <a:ea typeface="Century Gothic"/>
                <a:cs typeface="Century Gothic"/>
                <a:sym typeface="Century Gothic"/>
              </a:rPr>
              <a:t>end</a:t>
            </a:r>
            <a:endParaRPr lang="pt-BR" sz="20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51073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a:solidFill>
                  <a:srgbClr val="660000"/>
                </a:solidFill>
                <a:latin typeface="Century Gothic"/>
                <a:ea typeface="Century Gothic"/>
                <a:cs typeface="Century Gothic"/>
                <a:sym typeface="Century Gothic"/>
              </a:rPr>
              <a:t>&lt;</a:t>
            </a:r>
            <a:r>
              <a:rPr lang="pt-BR" sz="3600" b="1" dirty="0" err="1">
                <a:solidFill>
                  <a:srgbClr val="660000"/>
                </a:solidFill>
                <a:latin typeface="Century Gothic"/>
                <a:ea typeface="Century Gothic"/>
                <a:cs typeface="Century Gothic"/>
                <a:sym typeface="Century Gothic"/>
              </a:rPr>
              <a:t>title</a:t>
            </a:r>
            <a:r>
              <a:rPr lang="pt-BR" sz="3600" b="1" dirty="0">
                <a:solidFill>
                  <a:srgbClr val="660000"/>
                </a:solidFill>
                <a:latin typeface="Century Gothic"/>
                <a:ea typeface="Century Gothic"/>
                <a:cs typeface="Century Gothic"/>
                <a:sym typeface="Century Gothic"/>
              </a:rPr>
              <a:t>&gt;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211523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a:solidFill>
                  <a:schemeClr val="dk1"/>
                </a:solidFill>
                <a:latin typeface="Century Gothic"/>
                <a:ea typeface="Century Gothic"/>
                <a:cs typeface="Century Gothic"/>
                <a:sym typeface="Century Gothic"/>
              </a:rPr>
              <a:t>O título de uma página de um site é o que aparece no seu browser, na barra superior, chamada de </a:t>
            </a:r>
            <a:r>
              <a:rPr lang="pt-BR" sz="1800" b="1" dirty="0" err="1">
                <a:solidFill>
                  <a:schemeClr val="dk1"/>
                </a:solidFill>
                <a:latin typeface="Century Gothic"/>
                <a:ea typeface="Century Gothic"/>
                <a:cs typeface="Century Gothic"/>
                <a:sym typeface="Century Gothic"/>
              </a:rPr>
              <a:t>title</a:t>
            </a:r>
            <a:r>
              <a:rPr lang="pt-BR" sz="1800" b="1" dirty="0">
                <a:solidFill>
                  <a:schemeClr val="dk1"/>
                </a:solidFill>
                <a:latin typeface="Century Gothic"/>
                <a:ea typeface="Century Gothic"/>
                <a:cs typeface="Century Gothic"/>
                <a:sym typeface="Century Gothic"/>
              </a:rPr>
              <a:t> bar. O título é um texto que define, de forma resumida, o assunto que a página de seu site está lidando.</a:t>
            </a:r>
            <a:endParaRPr sz="1500" b="1" dirty="0">
              <a:solidFill>
                <a:schemeClr val="dk1"/>
              </a:solidFill>
              <a:latin typeface="Century Gothic"/>
              <a:ea typeface="Century Gothic"/>
              <a:cs typeface="Century Gothic"/>
              <a:sym typeface="Century Gothic"/>
            </a:endParaRPr>
          </a:p>
        </p:txBody>
      </p:sp>
      <p:pic>
        <p:nvPicPr>
          <p:cNvPr id="5" name="Imagem 4">
            <a:extLst>
              <a:ext uri="{FF2B5EF4-FFF2-40B4-BE49-F238E27FC236}">
                <a16:creationId xmlns:a16="http://schemas.microsoft.com/office/drawing/2014/main" id="{5CF9B7D5-4DA5-FD4C-EB9A-779F58B69037}"/>
              </a:ext>
            </a:extLst>
          </p:cNvPr>
          <p:cNvPicPr>
            <a:picLocks noChangeAspect="1"/>
          </p:cNvPicPr>
          <p:nvPr/>
        </p:nvPicPr>
        <p:blipFill>
          <a:blip r:embed="rId4"/>
          <a:stretch>
            <a:fillRect/>
          </a:stretch>
        </p:blipFill>
        <p:spPr>
          <a:xfrm>
            <a:off x="311698" y="2632504"/>
            <a:ext cx="4567891" cy="3181832"/>
          </a:xfrm>
          <a:prstGeom prst="rect">
            <a:avLst/>
          </a:prstGeom>
        </p:spPr>
      </p:pic>
      <p:pic>
        <p:nvPicPr>
          <p:cNvPr id="7" name="Imagem 6">
            <a:extLst>
              <a:ext uri="{FF2B5EF4-FFF2-40B4-BE49-F238E27FC236}">
                <a16:creationId xmlns:a16="http://schemas.microsoft.com/office/drawing/2014/main" id="{C7C32FA4-DF5B-09E1-EA49-5A9217EEA604}"/>
              </a:ext>
            </a:extLst>
          </p:cNvPr>
          <p:cNvPicPr>
            <a:picLocks noChangeAspect="1"/>
          </p:cNvPicPr>
          <p:nvPr/>
        </p:nvPicPr>
        <p:blipFill>
          <a:blip r:embed="rId5"/>
          <a:stretch>
            <a:fillRect/>
          </a:stretch>
        </p:blipFill>
        <p:spPr>
          <a:xfrm>
            <a:off x="6104011" y="3883932"/>
            <a:ext cx="1371791" cy="619211"/>
          </a:xfrm>
          <a:prstGeom prst="rect">
            <a:avLst/>
          </a:prstGeom>
        </p:spPr>
      </p:pic>
    </p:spTree>
    <p:extLst>
      <p:ext uri="{BB962C8B-B14F-4D97-AF65-F5344CB8AC3E}">
        <p14:creationId xmlns:p14="http://schemas.microsoft.com/office/powerpoint/2010/main" val="28517139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008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Quais são as cinco categorias de seletores de elementos em CSS ?</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525727"/>
            <a:ext cx="8676900" cy="350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en-US" sz="1200" b="1" dirty="0" err="1">
                <a:solidFill>
                  <a:schemeClr val="dk1"/>
                </a:solidFill>
                <a:latin typeface="Century Gothic"/>
                <a:ea typeface="Century Gothic"/>
                <a:cs typeface="Century Gothic"/>
                <a:sym typeface="Century Gothic"/>
              </a:rPr>
              <a:t>Seletores</a:t>
            </a:r>
            <a:r>
              <a:rPr lang="en-US" sz="1200" b="1" dirty="0">
                <a:solidFill>
                  <a:schemeClr val="dk1"/>
                </a:solidFill>
                <a:latin typeface="Century Gothic"/>
                <a:ea typeface="Century Gothic"/>
                <a:cs typeface="Century Gothic"/>
                <a:sym typeface="Century Gothic"/>
              </a:rPr>
              <a:t> de Tipo</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Esses seletores são usados para direcionar elementos HTML com base em seus nomes de </a:t>
            </a:r>
            <a:r>
              <a:rPr lang="pt-BR" sz="1200" b="1" dirty="0" err="1">
                <a:solidFill>
                  <a:schemeClr val="dk1"/>
                </a:solidFill>
                <a:latin typeface="Century Gothic"/>
                <a:ea typeface="Century Gothic"/>
                <a:cs typeface="Century Gothic"/>
                <a:sym typeface="Century Gothic"/>
              </a:rPr>
              <a:t>tag</a:t>
            </a:r>
            <a:r>
              <a:rPr lang="pt-BR" sz="1200" b="1" dirty="0">
                <a:solidFill>
                  <a:schemeClr val="dk1"/>
                </a:solidFill>
                <a:latin typeface="Century Gothic"/>
                <a:ea typeface="Century Gothic"/>
                <a:cs typeface="Century Gothic"/>
                <a:sym typeface="Century Gothic"/>
              </a:rPr>
              <a:t>. Por exemplo, o seletor p direciona todos os parágrafos &lt;p&gt; em uma página.</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Exemplo:</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p {</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    /* Estilos para todos os parágrafos */</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a:t>
            </a:r>
            <a:endParaRPr lang="en-US" sz="12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Seletores de Classe</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Seletores de ID</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Seletores de Atributo</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Seletores Combinados </a:t>
            </a:r>
          </a:p>
        </p:txBody>
      </p:sp>
    </p:spTree>
    <p:extLst>
      <p:ext uri="{BB962C8B-B14F-4D97-AF65-F5344CB8AC3E}">
        <p14:creationId xmlns:p14="http://schemas.microsoft.com/office/powerpoint/2010/main" val="36538272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008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Quais são as cinco categorias de seletores de elementos em CSS ?</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525727"/>
            <a:ext cx="8676900" cy="350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Seletores de Classe</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Os seletores de classe permitem direcionar elementos com base em suas classes. Você pode aplicar a mesma classe a vários elementos e, em seguida, aplicar estilos a todos esses elementos de uma vez usando o seletor de classe.</a:t>
            </a:r>
          </a:p>
          <a:p>
            <a:pPr marL="0" indent="0" algn="just">
              <a:lnSpc>
                <a:spcPct val="150000"/>
              </a:lnSpc>
              <a:buClr>
                <a:schemeClr val="dk1"/>
              </a:buClr>
              <a:buSzPts val="1100"/>
            </a:pPr>
            <a:endParaRPr lang="pt-BR" sz="12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.minha-classe {</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    /* Estilos para elementos com a classe "minha-classe" */</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a:t>
            </a:r>
          </a:p>
          <a:p>
            <a:pPr marL="0" indent="0" algn="just">
              <a:lnSpc>
                <a:spcPct val="150000"/>
              </a:lnSpc>
              <a:buClr>
                <a:schemeClr val="dk1"/>
              </a:buClr>
              <a:buSzPts val="1100"/>
            </a:pPr>
            <a:endParaRPr lang="pt-BR" sz="12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6224310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008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Quais são as cinco categorias de seletores de elementos em CSS ?</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525727"/>
            <a:ext cx="8676900" cy="350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Seletores de ID</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Os seletores de ID direcionam elementos com base em seus atributos "id". Cada "id" deve ser único em uma página HTML, portanto, os seletores de ID são usados para selecionar elementos exclusivos.</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#meu-id {</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    /* Estilos para o elemento com o ID "meu-id" */</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a:t>
            </a:r>
          </a:p>
          <a:p>
            <a:pPr marL="0" indent="0" algn="just">
              <a:lnSpc>
                <a:spcPct val="150000"/>
              </a:lnSpc>
              <a:buClr>
                <a:schemeClr val="dk1"/>
              </a:buClr>
              <a:buSzPts val="1100"/>
            </a:pPr>
            <a:endParaRPr lang="pt-BR" sz="12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0393233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008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Quais são as cinco categorias de seletores de elementos em CSS ?</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525727"/>
            <a:ext cx="8676900" cy="350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Seletores de Atributo</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Os seletores de atributo permitem direcionar elementos com base em valores de atributos específicos. Você pode selecionar elementos que tenham um atributo específico definido ou que tenham um valor de atributo correspondente.</a:t>
            </a:r>
          </a:p>
          <a:p>
            <a:pPr marL="0" indent="0" algn="just">
              <a:lnSpc>
                <a:spcPct val="150000"/>
              </a:lnSpc>
              <a:buClr>
                <a:schemeClr val="dk1"/>
              </a:buClr>
              <a:buSzPts val="1100"/>
            </a:pPr>
            <a:endParaRPr lang="pt-BR" sz="12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a:t>
            </a:r>
            <a:r>
              <a:rPr lang="pt-BR" sz="1200" b="1" dirty="0" err="1">
                <a:solidFill>
                  <a:schemeClr val="dk1"/>
                </a:solidFill>
                <a:latin typeface="Century Gothic"/>
                <a:ea typeface="Century Gothic"/>
                <a:cs typeface="Century Gothic"/>
                <a:sym typeface="Century Gothic"/>
              </a:rPr>
              <a:t>type</a:t>
            </a:r>
            <a:r>
              <a:rPr lang="pt-BR" sz="1200" b="1" dirty="0">
                <a:solidFill>
                  <a:schemeClr val="dk1"/>
                </a:solidFill>
                <a:latin typeface="Century Gothic"/>
                <a:ea typeface="Century Gothic"/>
                <a:cs typeface="Century Gothic"/>
                <a:sym typeface="Century Gothic"/>
              </a:rPr>
              <a:t>="</a:t>
            </a:r>
            <a:r>
              <a:rPr lang="pt-BR" sz="1200" b="1" dirty="0" err="1">
                <a:solidFill>
                  <a:schemeClr val="dk1"/>
                </a:solidFill>
                <a:latin typeface="Century Gothic"/>
                <a:ea typeface="Century Gothic"/>
                <a:cs typeface="Century Gothic"/>
                <a:sym typeface="Century Gothic"/>
              </a:rPr>
              <a:t>text</a:t>
            </a:r>
            <a:r>
              <a:rPr lang="pt-BR" sz="1200" b="1" dirty="0">
                <a:solidFill>
                  <a:schemeClr val="dk1"/>
                </a:solidFill>
                <a:latin typeface="Century Gothic"/>
                <a:ea typeface="Century Gothic"/>
                <a:cs typeface="Century Gothic"/>
                <a:sym typeface="Century Gothic"/>
              </a:rPr>
              <a:t>"] {</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    /* Estilos para elementos com o atributo "</a:t>
            </a:r>
            <a:r>
              <a:rPr lang="pt-BR" sz="1200" b="1" dirty="0" err="1">
                <a:solidFill>
                  <a:schemeClr val="dk1"/>
                </a:solidFill>
                <a:latin typeface="Century Gothic"/>
                <a:ea typeface="Century Gothic"/>
                <a:cs typeface="Century Gothic"/>
                <a:sym typeface="Century Gothic"/>
              </a:rPr>
              <a:t>type</a:t>
            </a:r>
            <a:r>
              <a:rPr lang="pt-BR" sz="1200" b="1" dirty="0">
                <a:solidFill>
                  <a:schemeClr val="dk1"/>
                </a:solidFill>
                <a:latin typeface="Century Gothic"/>
                <a:ea typeface="Century Gothic"/>
                <a:cs typeface="Century Gothic"/>
                <a:sym typeface="Century Gothic"/>
              </a:rPr>
              <a:t>" igual a "</a:t>
            </a:r>
            <a:r>
              <a:rPr lang="pt-BR" sz="1200" b="1" dirty="0" err="1">
                <a:solidFill>
                  <a:schemeClr val="dk1"/>
                </a:solidFill>
                <a:latin typeface="Century Gothic"/>
                <a:ea typeface="Century Gothic"/>
                <a:cs typeface="Century Gothic"/>
                <a:sym typeface="Century Gothic"/>
              </a:rPr>
              <a:t>text</a:t>
            </a:r>
            <a:r>
              <a:rPr lang="pt-BR" sz="1200" b="1" dirty="0">
                <a:solidFill>
                  <a:schemeClr val="dk1"/>
                </a:solidFill>
                <a:latin typeface="Century Gothic"/>
                <a:ea typeface="Century Gothic"/>
                <a:cs typeface="Century Gothic"/>
                <a:sym typeface="Century Gothic"/>
              </a:rPr>
              <a:t>" */</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a:t>
            </a:r>
          </a:p>
          <a:p>
            <a:pPr marL="0" indent="0" algn="just">
              <a:lnSpc>
                <a:spcPct val="150000"/>
              </a:lnSpc>
              <a:buClr>
                <a:schemeClr val="dk1"/>
              </a:buClr>
              <a:buSzPts val="1100"/>
            </a:pPr>
            <a:endParaRPr lang="pt-BR" sz="12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8261100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008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Quais são as cinco categorias de seletores de elementos em CSS ?</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525727"/>
            <a:ext cx="8676900" cy="350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Seletores Combinados</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Os seletores combinados permitem combinar vários seletores para direcionar elementos de forma mais específica. Eles usam combinações de seletores de tipo, classe, ID e atributo para definir regras mais complexas.</a:t>
            </a:r>
          </a:p>
          <a:p>
            <a:pPr marL="0" indent="0" algn="just">
              <a:lnSpc>
                <a:spcPct val="150000"/>
              </a:lnSpc>
              <a:buClr>
                <a:schemeClr val="dk1"/>
              </a:buClr>
              <a:buSzPts val="1100"/>
            </a:pPr>
            <a:endParaRPr lang="pt-BR" sz="12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200" b="1" dirty="0" err="1">
                <a:solidFill>
                  <a:schemeClr val="dk1"/>
                </a:solidFill>
                <a:latin typeface="Century Gothic"/>
                <a:ea typeface="Century Gothic"/>
                <a:cs typeface="Century Gothic"/>
                <a:sym typeface="Century Gothic"/>
              </a:rPr>
              <a:t>p.destaque</a:t>
            </a:r>
            <a:r>
              <a:rPr lang="pt-BR" sz="1200" b="1" dirty="0">
                <a:solidFill>
                  <a:schemeClr val="dk1"/>
                </a:solidFill>
                <a:latin typeface="Century Gothic"/>
                <a:ea typeface="Century Gothic"/>
                <a:cs typeface="Century Gothic"/>
                <a:sym typeface="Century Gothic"/>
              </a:rPr>
              <a:t>, .bloco &gt; </a:t>
            </a:r>
            <a:r>
              <a:rPr lang="pt-BR" sz="1200" b="1" dirty="0" err="1">
                <a:solidFill>
                  <a:schemeClr val="dk1"/>
                </a:solidFill>
                <a:latin typeface="Century Gothic"/>
                <a:ea typeface="Century Gothic"/>
                <a:cs typeface="Century Gothic"/>
                <a:sym typeface="Century Gothic"/>
              </a:rPr>
              <a:t>div</a:t>
            </a:r>
            <a:r>
              <a:rPr lang="pt-BR" sz="1200" b="1" dirty="0">
                <a:solidFill>
                  <a:schemeClr val="dk1"/>
                </a:solidFill>
                <a:latin typeface="Century Gothic"/>
                <a:ea typeface="Century Gothic"/>
                <a:cs typeface="Century Gothic"/>
                <a:sym typeface="Century Gothic"/>
              </a:rPr>
              <a:t> {</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    /* Estilos para parágrafos com a classe "destaque" E </a:t>
            </a:r>
            <a:r>
              <a:rPr lang="pt-BR" sz="1200" b="1" dirty="0" err="1">
                <a:solidFill>
                  <a:schemeClr val="dk1"/>
                </a:solidFill>
                <a:latin typeface="Century Gothic"/>
                <a:ea typeface="Century Gothic"/>
                <a:cs typeface="Century Gothic"/>
                <a:sym typeface="Century Gothic"/>
              </a:rPr>
              <a:t>divs</a:t>
            </a:r>
            <a:r>
              <a:rPr lang="pt-BR" sz="1200" b="1" dirty="0">
                <a:solidFill>
                  <a:schemeClr val="dk1"/>
                </a:solidFill>
                <a:latin typeface="Century Gothic"/>
                <a:ea typeface="Century Gothic"/>
                <a:cs typeface="Century Gothic"/>
                <a:sym typeface="Century Gothic"/>
              </a:rPr>
              <a:t> filhos de elementos com a classe "bloco" */</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a:t>
            </a: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 </a:t>
            </a:r>
          </a:p>
        </p:txBody>
      </p:sp>
    </p:spTree>
    <p:extLst>
      <p:ext uri="{BB962C8B-B14F-4D97-AF65-F5344CB8AC3E}">
        <p14:creationId xmlns:p14="http://schemas.microsoft.com/office/powerpoint/2010/main" val="10232476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008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Qual a diferença entre as </a:t>
            </a:r>
            <a:r>
              <a:rPr lang="pt-BR" sz="2000" b="1" dirty="0" err="1">
                <a:solidFill>
                  <a:srgbClr val="660000"/>
                </a:solidFill>
                <a:latin typeface="Century Gothic"/>
                <a:sym typeface="Century Gothic"/>
              </a:rPr>
              <a:t>tags</a:t>
            </a:r>
            <a:r>
              <a:rPr lang="pt-BR" sz="2000" b="1" dirty="0">
                <a:solidFill>
                  <a:srgbClr val="660000"/>
                </a:solidFill>
                <a:latin typeface="Century Gothic"/>
                <a:sym typeface="Century Gothic"/>
              </a:rPr>
              <a:t> &lt;</a:t>
            </a:r>
            <a:r>
              <a:rPr lang="pt-BR" sz="2000" b="1" dirty="0" err="1">
                <a:solidFill>
                  <a:srgbClr val="660000"/>
                </a:solidFill>
                <a:latin typeface="Century Gothic"/>
                <a:sym typeface="Century Gothic"/>
              </a:rPr>
              <a:t>div</a:t>
            </a:r>
            <a:r>
              <a:rPr lang="pt-BR" sz="2000" b="1" dirty="0">
                <a:solidFill>
                  <a:srgbClr val="660000"/>
                </a:solidFill>
                <a:latin typeface="Century Gothic"/>
                <a:sym typeface="Century Gothic"/>
              </a:rPr>
              <a:t>&gt; e &lt;</a:t>
            </a:r>
            <a:r>
              <a:rPr lang="pt-BR" sz="2000" b="1" dirty="0" err="1">
                <a:solidFill>
                  <a:srgbClr val="660000"/>
                </a:solidFill>
                <a:latin typeface="Century Gothic"/>
                <a:sym typeface="Century Gothic"/>
              </a:rPr>
              <a:t>span</a:t>
            </a:r>
            <a:r>
              <a:rPr lang="pt-BR" sz="2000" b="1" dirty="0">
                <a:solidFill>
                  <a:srgbClr val="660000"/>
                </a:solidFill>
                <a:latin typeface="Century Gothic"/>
                <a:sym typeface="Century Gothic"/>
              </a:rPr>
              <a:t>&gt; ?</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525727"/>
            <a:ext cx="8676900" cy="350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pt-BR" sz="1200" b="1" dirty="0" err="1">
                <a:solidFill>
                  <a:srgbClr val="00B050"/>
                </a:solidFill>
                <a:latin typeface="Century Gothic"/>
                <a:ea typeface="Century Gothic"/>
                <a:cs typeface="Century Gothic"/>
                <a:sym typeface="Century Gothic"/>
              </a:rPr>
              <a:t>Div</a:t>
            </a:r>
            <a:r>
              <a:rPr lang="pt-BR" sz="1200" b="1" dirty="0">
                <a:solidFill>
                  <a:srgbClr val="00B050"/>
                </a:solidFill>
                <a:latin typeface="Century Gothic"/>
                <a:ea typeface="Century Gothic"/>
                <a:cs typeface="Century Gothic"/>
                <a:sym typeface="Century Gothic"/>
              </a:rPr>
              <a:t> – Elemento de Bloco</a:t>
            </a:r>
          </a:p>
          <a:p>
            <a:pPr marL="0" indent="0" algn="just">
              <a:lnSpc>
                <a:spcPct val="150000"/>
              </a:lnSpc>
              <a:buClr>
                <a:schemeClr val="dk1"/>
              </a:buClr>
              <a:buSzPts val="1100"/>
            </a:pPr>
            <a:r>
              <a:rPr lang="pt-BR" sz="1200" b="1" dirty="0" err="1">
                <a:solidFill>
                  <a:srgbClr val="00B050"/>
                </a:solidFill>
                <a:latin typeface="Century Gothic"/>
                <a:ea typeface="Century Gothic"/>
                <a:cs typeface="Century Gothic"/>
                <a:sym typeface="Century Gothic"/>
              </a:rPr>
              <a:t>Span</a:t>
            </a:r>
            <a:r>
              <a:rPr lang="pt-BR" sz="1200" b="1" dirty="0">
                <a:solidFill>
                  <a:srgbClr val="00B050"/>
                </a:solidFill>
                <a:latin typeface="Century Gothic"/>
                <a:ea typeface="Century Gothic"/>
                <a:cs typeface="Century Gothic"/>
                <a:sym typeface="Century Gothic"/>
              </a:rPr>
              <a:t> – Elemento </a:t>
            </a:r>
            <a:r>
              <a:rPr lang="pt-BR" sz="1200" b="1" dirty="0" err="1">
                <a:solidFill>
                  <a:srgbClr val="00B050"/>
                </a:solidFill>
                <a:latin typeface="Century Gothic"/>
                <a:ea typeface="Century Gothic"/>
                <a:cs typeface="Century Gothic"/>
                <a:sym typeface="Century Gothic"/>
              </a:rPr>
              <a:t>Inline</a:t>
            </a:r>
            <a:endParaRPr lang="pt-BR" sz="1200" b="1" dirty="0">
              <a:solidFill>
                <a:srgbClr val="00B050"/>
              </a:solidFill>
              <a:latin typeface="Century Gothic"/>
              <a:ea typeface="Century Gothic"/>
              <a:cs typeface="Century Gothic"/>
              <a:sym typeface="Century Gothic"/>
            </a:endParaRPr>
          </a:p>
          <a:p>
            <a:pPr marL="0" indent="0" algn="just">
              <a:lnSpc>
                <a:spcPct val="150000"/>
              </a:lnSpc>
              <a:buClr>
                <a:schemeClr val="dk1"/>
              </a:buClr>
              <a:buSzPts val="1100"/>
            </a:pPr>
            <a:r>
              <a:rPr lang="pt-BR" sz="1200" b="1" dirty="0">
                <a:solidFill>
                  <a:schemeClr val="dk1"/>
                </a:solidFill>
                <a:latin typeface="Century Gothic"/>
                <a:ea typeface="Century Gothic"/>
                <a:cs typeface="Century Gothic"/>
                <a:sym typeface="Century Gothic"/>
              </a:rPr>
              <a:t> </a:t>
            </a:r>
          </a:p>
        </p:txBody>
      </p:sp>
    </p:spTree>
    <p:extLst>
      <p:ext uri="{BB962C8B-B14F-4D97-AF65-F5344CB8AC3E}">
        <p14:creationId xmlns:p14="http://schemas.microsoft.com/office/powerpoint/2010/main" val="29517049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008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A grande maioria dos elementos HTML são considerados como contêineres que podem guardar conteúdo ou outros contêineres. Este conceito é conhecido pelo termo em Inglês:</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913353"/>
            <a:ext cx="8676900" cy="1800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fr-FR" sz="1200" b="1" dirty="0">
                <a:solidFill>
                  <a:schemeClr val="dk1"/>
                </a:solidFill>
                <a:latin typeface="Century Gothic"/>
                <a:ea typeface="Century Gothic"/>
                <a:cs typeface="Century Gothic"/>
                <a:sym typeface="Century Gothic"/>
              </a:rPr>
              <a:t>container box</a:t>
            </a:r>
          </a:p>
          <a:p>
            <a:pPr marL="0" indent="0" algn="just">
              <a:lnSpc>
                <a:spcPct val="150000"/>
              </a:lnSpc>
              <a:buClr>
                <a:schemeClr val="dk1"/>
              </a:buClr>
              <a:buSzPts val="1100"/>
            </a:pPr>
            <a:r>
              <a:rPr lang="fr-FR" sz="1200" b="1" dirty="0">
                <a:solidFill>
                  <a:srgbClr val="00B050"/>
                </a:solidFill>
                <a:latin typeface="Century Gothic"/>
                <a:ea typeface="Century Gothic"/>
                <a:cs typeface="Century Gothic"/>
                <a:sym typeface="Century Gothic"/>
              </a:rPr>
              <a:t>box model</a:t>
            </a:r>
          </a:p>
          <a:p>
            <a:pPr marL="0" indent="0" algn="just">
              <a:lnSpc>
                <a:spcPct val="150000"/>
              </a:lnSpc>
              <a:buClr>
                <a:schemeClr val="dk1"/>
              </a:buClr>
              <a:buSzPts val="1100"/>
            </a:pPr>
            <a:r>
              <a:rPr lang="fr-FR" sz="1200" b="1" dirty="0">
                <a:solidFill>
                  <a:schemeClr val="dk1"/>
                </a:solidFill>
                <a:latin typeface="Century Gothic"/>
                <a:ea typeface="Century Gothic"/>
                <a:cs typeface="Century Gothic"/>
                <a:sym typeface="Century Gothic"/>
              </a:rPr>
              <a:t>container content</a:t>
            </a:r>
          </a:p>
          <a:p>
            <a:pPr marL="0" indent="0" algn="just">
              <a:lnSpc>
                <a:spcPct val="150000"/>
              </a:lnSpc>
              <a:buClr>
                <a:schemeClr val="dk1"/>
              </a:buClr>
              <a:buSzPts val="1100"/>
            </a:pPr>
            <a:r>
              <a:rPr lang="fr-FR" sz="1200" b="1" dirty="0">
                <a:solidFill>
                  <a:schemeClr val="dk1"/>
                </a:solidFill>
                <a:latin typeface="Century Gothic"/>
                <a:ea typeface="Century Gothic"/>
                <a:cs typeface="Century Gothic"/>
                <a:sym typeface="Century Gothic"/>
              </a:rPr>
              <a:t>box content</a:t>
            </a:r>
            <a:r>
              <a:rPr lang="pt-BR" sz="1200" b="1" dirty="0">
                <a:solidFill>
                  <a:schemeClr val="dk1"/>
                </a:solidFill>
                <a:latin typeface="Century Gothic"/>
                <a:ea typeface="Century Gothic"/>
                <a:cs typeface="Century Gothic"/>
                <a:sym typeface="Century Gothic"/>
              </a:rPr>
              <a:t> </a:t>
            </a:r>
          </a:p>
        </p:txBody>
      </p:sp>
    </p:spTree>
    <p:extLst>
      <p:ext uri="{BB962C8B-B14F-4D97-AF65-F5344CB8AC3E}">
        <p14:creationId xmlns:p14="http://schemas.microsoft.com/office/powerpoint/2010/main" val="6378001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236642"/>
            <a:ext cx="8676900" cy="180088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rgbClr val="660000"/>
                </a:solidFill>
                <a:latin typeface="Century Gothic"/>
                <a:sym typeface="Century Gothic"/>
              </a:rPr>
              <a:t>Para arredondar os vértices de um elemento HTML5 exibido como uma caixa, usamos qual propriedade?</a:t>
            </a:r>
          </a:p>
        </p:txBody>
      </p:sp>
      <p:sp>
        <p:nvSpPr>
          <p:cNvPr id="8" name="Google Shape;252;p54">
            <a:extLst>
              <a:ext uri="{FF2B5EF4-FFF2-40B4-BE49-F238E27FC236}">
                <a16:creationId xmlns:a16="http://schemas.microsoft.com/office/drawing/2014/main" id="{65D38A76-D03A-BE70-78BB-5D8AE0FF98CC}"/>
              </a:ext>
            </a:extLst>
          </p:cNvPr>
          <p:cNvSpPr txBox="1">
            <a:spLocks/>
          </p:cNvSpPr>
          <p:nvPr/>
        </p:nvSpPr>
        <p:spPr>
          <a:xfrm>
            <a:off x="311700" y="1913353"/>
            <a:ext cx="8676900" cy="1800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lnSpc>
                <a:spcPct val="150000"/>
              </a:lnSpc>
              <a:buClr>
                <a:schemeClr val="dk1"/>
              </a:buClr>
              <a:buSzPts val="1100"/>
            </a:pPr>
            <a:r>
              <a:rPr lang="fr-FR" sz="1200" b="1" dirty="0">
                <a:solidFill>
                  <a:srgbClr val="00B050"/>
                </a:solidFill>
                <a:latin typeface="Century Gothic"/>
                <a:ea typeface="Century Gothic"/>
                <a:cs typeface="Century Gothic"/>
                <a:sym typeface="Century Gothic"/>
              </a:rPr>
              <a:t>border-radius</a:t>
            </a:r>
          </a:p>
          <a:p>
            <a:pPr marL="0" indent="0" algn="just">
              <a:lnSpc>
                <a:spcPct val="150000"/>
              </a:lnSpc>
              <a:buClr>
                <a:schemeClr val="dk1"/>
              </a:buClr>
              <a:buSzPts val="1100"/>
            </a:pPr>
            <a:r>
              <a:rPr lang="fr-FR" sz="1200" b="1" dirty="0">
                <a:solidFill>
                  <a:schemeClr val="dk1"/>
                </a:solidFill>
                <a:latin typeface="Century Gothic"/>
                <a:ea typeface="Century Gothic"/>
                <a:cs typeface="Century Gothic"/>
                <a:sym typeface="Century Gothic"/>
              </a:rPr>
              <a:t>box-radius</a:t>
            </a:r>
          </a:p>
          <a:p>
            <a:pPr marL="0" indent="0" algn="just">
              <a:lnSpc>
                <a:spcPct val="150000"/>
              </a:lnSpc>
              <a:buClr>
                <a:schemeClr val="dk1"/>
              </a:buClr>
              <a:buSzPts val="1100"/>
            </a:pPr>
            <a:r>
              <a:rPr lang="fr-FR" sz="1200" b="1" dirty="0">
                <a:solidFill>
                  <a:schemeClr val="dk1"/>
                </a:solidFill>
                <a:latin typeface="Century Gothic"/>
                <a:ea typeface="Century Gothic"/>
                <a:cs typeface="Century Gothic"/>
                <a:sym typeface="Century Gothic"/>
              </a:rPr>
              <a:t>border-vertex</a:t>
            </a:r>
          </a:p>
          <a:p>
            <a:pPr marL="0" indent="0" algn="just">
              <a:lnSpc>
                <a:spcPct val="150000"/>
              </a:lnSpc>
              <a:buClr>
                <a:schemeClr val="dk1"/>
              </a:buClr>
              <a:buSzPts val="1100"/>
            </a:pPr>
            <a:r>
              <a:rPr lang="fr-FR" sz="1200" b="1" dirty="0">
                <a:solidFill>
                  <a:schemeClr val="dk1"/>
                </a:solidFill>
                <a:latin typeface="Century Gothic"/>
                <a:ea typeface="Century Gothic"/>
                <a:cs typeface="Century Gothic"/>
                <a:sym typeface="Century Gothic"/>
              </a:rPr>
              <a:t>vertex-box</a:t>
            </a:r>
            <a:endParaRPr lang="pt-BR" sz="1200" b="1"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9078952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a:spLocks noGrp="1"/>
          </p:cNvSpPr>
          <p:nvPr>
            <p:ph type="ctrTitle"/>
          </p:nvPr>
        </p:nvSpPr>
        <p:spPr>
          <a:xfrm>
            <a:off x="0" y="0"/>
            <a:ext cx="9144000" cy="2514900"/>
          </a:xfrm>
          <a:prstGeom prst="rect">
            <a:avLst/>
          </a:prstGeom>
          <a:solidFill>
            <a:srgbClr val="660000"/>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pt-BR" b="1" dirty="0">
                <a:solidFill>
                  <a:srgbClr val="FFFFFF"/>
                </a:solidFill>
                <a:highlight>
                  <a:srgbClr val="660000"/>
                </a:highlight>
                <a:latin typeface="Century Gothic"/>
                <a:ea typeface="Century Gothic"/>
                <a:cs typeface="Century Gothic"/>
                <a:sym typeface="Century Gothic"/>
              </a:rPr>
              <a:t>Desenvolvimento de Aplicações para WEB </a:t>
            </a:r>
            <a:endParaRPr b="1" dirty="0">
              <a:solidFill>
                <a:srgbClr val="FFFFFF"/>
              </a:solidFill>
              <a:highlight>
                <a:srgbClr val="660000"/>
              </a:highlight>
              <a:latin typeface="Century Gothic"/>
              <a:ea typeface="Century Gothic"/>
              <a:cs typeface="Century Gothic"/>
              <a:sym typeface="Century Gothic"/>
            </a:endParaRPr>
          </a:p>
        </p:txBody>
      </p:sp>
      <p:sp>
        <p:nvSpPr>
          <p:cNvPr id="52" name="Google Shape;52;p1"/>
          <p:cNvSpPr txBox="1">
            <a:spLocks noGrp="1"/>
          </p:cNvSpPr>
          <p:nvPr>
            <p:ph type="subTitle" idx="1"/>
          </p:nvPr>
        </p:nvSpPr>
        <p:spPr>
          <a:xfrm>
            <a:off x="6284068" y="2514900"/>
            <a:ext cx="2548432" cy="353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pt-BR" sz="2400" b="1" dirty="0">
                <a:solidFill>
                  <a:schemeClr val="dk1"/>
                </a:solidFill>
                <a:latin typeface="Century Gothic"/>
                <a:ea typeface="Century Gothic"/>
                <a:cs typeface="Century Gothic"/>
                <a:sym typeface="Century Gothic"/>
              </a:rPr>
              <a:t>Aula: </a:t>
            </a:r>
            <a:r>
              <a:rPr lang="pt-BR" sz="2400" b="1" dirty="0" err="1">
                <a:solidFill>
                  <a:schemeClr val="dk1"/>
                </a:solidFill>
                <a:latin typeface="Century Gothic"/>
                <a:ea typeface="Century Gothic"/>
                <a:cs typeface="Century Gothic"/>
                <a:sym typeface="Century Gothic"/>
              </a:rPr>
              <a:t>Bootstrap</a:t>
            </a:r>
            <a:endParaRPr sz="2400" dirty="0">
              <a:latin typeface="Century Gothic"/>
              <a:ea typeface="Century Gothic"/>
              <a:cs typeface="Century Gothic"/>
              <a:sym typeface="Century Gothic"/>
            </a:endParaRPr>
          </a:p>
        </p:txBody>
      </p:sp>
      <p:sp>
        <p:nvSpPr>
          <p:cNvPr id="53" name="Google Shape;53;p1"/>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
          <p:cNvSpPr txBox="1">
            <a:spLocks noGrp="1"/>
          </p:cNvSpPr>
          <p:nvPr>
            <p:ph type="subTitle" idx="1"/>
          </p:nvPr>
        </p:nvSpPr>
        <p:spPr>
          <a:xfrm>
            <a:off x="4575875" y="6047799"/>
            <a:ext cx="4256400" cy="8103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pt-BR" sz="1800">
                <a:solidFill>
                  <a:srgbClr val="FFFFFF"/>
                </a:solidFill>
                <a:latin typeface="Century Gothic"/>
                <a:ea typeface="Century Gothic"/>
                <a:cs typeface="Century Gothic"/>
                <a:sym typeface="Century Gothic"/>
              </a:rPr>
              <a:t>Prof. Anderson Augusto Bosing</a:t>
            </a:r>
            <a:endParaRPr sz="1800">
              <a:solidFill>
                <a:srgbClr val="FFFFFF"/>
              </a:solidFill>
              <a:latin typeface="Century Gothic"/>
              <a:ea typeface="Century Gothic"/>
              <a:cs typeface="Century Gothic"/>
              <a:sym typeface="Century Gothic"/>
            </a:endParaRPr>
          </a:p>
        </p:txBody>
      </p:sp>
      <p:pic>
        <p:nvPicPr>
          <p:cNvPr id="55" name="Google Shape;55;p1"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Tree>
    <p:extLst>
      <p:ext uri="{BB962C8B-B14F-4D97-AF65-F5344CB8AC3E}">
        <p14:creationId xmlns:p14="http://schemas.microsoft.com/office/powerpoint/2010/main" val="20184076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O que é </a:t>
            </a:r>
            <a:r>
              <a:rPr lang="pt-BR" sz="3600" b="1" dirty="0" err="1">
                <a:solidFill>
                  <a:srgbClr val="660000"/>
                </a:solidFill>
                <a:latin typeface="Century Gothic"/>
                <a:ea typeface="Century Gothic"/>
                <a:cs typeface="Century Gothic"/>
                <a:sym typeface="Century Gothic"/>
              </a:rPr>
              <a:t>Bootstrap</a:t>
            </a:r>
            <a:r>
              <a:rPr lang="pt-BR" sz="3600" b="1" dirty="0">
                <a:solidFill>
                  <a:srgbClr val="660000"/>
                </a:solidFill>
                <a:latin typeface="Century Gothic"/>
                <a:ea typeface="Century Gothic"/>
                <a:cs typeface="Century Gothic"/>
                <a:sym typeface="Century Gothic"/>
              </a:rPr>
              <a:t>?</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832990"/>
            <a:ext cx="8676900" cy="1618379"/>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2000" b="1" dirty="0">
                <a:solidFill>
                  <a:schemeClr val="dk1"/>
                </a:solidFill>
                <a:latin typeface="Century Gothic"/>
                <a:ea typeface="Century Gothic"/>
                <a:cs typeface="Century Gothic"/>
                <a:sym typeface="Century Gothic"/>
              </a:rPr>
              <a:t>É provavelmente o mais popular FRAMEWORK de HTML, CSS e JAVASCRIPT para desenvolvimento responsivo, mobile e de desenvolvimento de projetos na web.</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2914" y="4662489"/>
            <a:ext cx="1375686" cy="109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06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&lt;body&gt;</a:t>
            </a:r>
            <a:endParaRPr lang="pt-BR" sz="3600"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699" y="919800"/>
            <a:ext cx="8676900" cy="704719"/>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800" b="1" dirty="0" err="1">
                <a:solidFill>
                  <a:schemeClr val="dk1"/>
                </a:solidFill>
                <a:latin typeface="Century Gothic"/>
                <a:ea typeface="Century Gothic"/>
                <a:cs typeface="Century Gothic"/>
                <a:sym typeface="Century Gothic"/>
              </a:rPr>
              <a:t>Tag</a:t>
            </a:r>
            <a:r>
              <a:rPr lang="pt-BR" sz="1800" b="1" dirty="0">
                <a:solidFill>
                  <a:schemeClr val="dk1"/>
                </a:solidFill>
                <a:latin typeface="Century Gothic"/>
                <a:ea typeface="Century Gothic"/>
                <a:cs typeface="Century Gothic"/>
                <a:sym typeface="Century Gothic"/>
              </a:rPr>
              <a:t> que delimita todo o conteúdo do site</a:t>
            </a:r>
            <a:endParaRPr sz="1500" b="1" dirty="0">
              <a:solidFill>
                <a:schemeClr val="dk1"/>
              </a:solidFill>
              <a:latin typeface="Century Gothic"/>
              <a:ea typeface="Century Gothic"/>
              <a:cs typeface="Century Gothic"/>
              <a:sym typeface="Century Gothic"/>
            </a:endParaRPr>
          </a:p>
        </p:txBody>
      </p:sp>
      <p:pic>
        <p:nvPicPr>
          <p:cNvPr id="3" name="Imagem 2">
            <a:extLst>
              <a:ext uri="{FF2B5EF4-FFF2-40B4-BE49-F238E27FC236}">
                <a16:creationId xmlns:a16="http://schemas.microsoft.com/office/drawing/2014/main" id="{9A1B55EE-A93D-E5F9-F293-57998AE9E94E}"/>
              </a:ext>
            </a:extLst>
          </p:cNvPr>
          <p:cNvPicPr>
            <a:picLocks noChangeAspect="1"/>
          </p:cNvPicPr>
          <p:nvPr/>
        </p:nvPicPr>
        <p:blipFill>
          <a:blip r:embed="rId4"/>
          <a:stretch>
            <a:fillRect/>
          </a:stretch>
        </p:blipFill>
        <p:spPr>
          <a:xfrm>
            <a:off x="5082550" y="1624519"/>
            <a:ext cx="3906049" cy="4219728"/>
          </a:xfrm>
          <a:prstGeom prst="rect">
            <a:avLst/>
          </a:prstGeom>
        </p:spPr>
      </p:pic>
    </p:spTree>
    <p:extLst>
      <p:ext uri="{BB962C8B-B14F-4D97-AF65-F5344CB8AC3E}">
        <p14:creationId xmlns:p14="http://schemas.microsoft.com/office/powerpoint/2010/main" val="10645702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Histórico</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832990"/>
            <a:ext cx="8676900" cy="406002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Originalmente criado por um designer e um desenvolvedor no Twitter, o </a:t>
            </a:r>
            <a:r>
              <a:rPr lang="pt-BR" sz="1600" b="1" dirty="0" err="1">
                <a:solidFill>
                  <a:schemeClr val="dk1"/>
                </a:solidFill>
                <a:latin typeface="Century Gothic"/>
                <a:ea typeface="Century Gothic"/>
                <a:cs typeface="Century Gothic"/>
                <a:sym typeface="Century Gothic"/>
              </a:rPr>
              <a:t>Bootstrap</a:t>
            </a:r>
            <a:r>
              <a:rPr lang="pt-BR" sz="1600" b="1" dirty="0">
                <a:solidFill>
                  <a:schemeClr val="dk1"/>
                </a:solidFill>
                <a:latin typeface="Century Gothic"/>
                <a:ea typeface="Century Gothic"/>
                <a:cs typeface="Century Gothic"/>
                <a:sym typeface="Century Gothic"/>
              </a:rPr>
              <a:t> se tornou um dos mais populares frameworks front-</a:t>
            </a:r>
            <a:r>
              <a:rPr lang="pt-BR" sz="1600" b="1" dirty="0" err="1">
                <a:solidFill>
                  <a:schemeClr val="dk1"/>
                </a:solidFill>
                <a:latin typeface="Century Gothic"/>
                <a:ea typeface="Century Gothic"/>
                <a:cs typeface="Century Gothic"/>
                <a:sym typeface="Century Gothic"/>
              </a:rPr>
              <a:t>end</a:t>
            </a:r>
            <a:r>
              <a:rPr lang="pt-BR" sz="1600" b="1" dirty="0">
                <a:solidFill>
                  <a:schemeClr val="dk1"/>
                </a:solidFill>
                <a:latin typeface="Century Gothic"/>
                <a:ea typeface="Century Gothic"/>
                <a:cs typeface="Century Gothic"/>
                <a:sym typeface="Century Gothic"/>
              </a:rPr>
              <a:t> e projetos de código aberto no mundo.</a:t>
            </a:r>
          </a:p>
          <a:p>
            <a:pPr marL="0" indent="0" algn="just">
              <a:lnSpc>
                <a:spcPct val="150000"/>
              </a:lnSpc>
              <a:buClr>
                <a:schemeClr val="dk1"/>
              </a:buClr>
              <a:buSzPts val="1100"/>
            </a:pPr>
            <a:endParaRPr lang="pt-BR" sz="16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O </a:t>
            </a:r>
            <a:r>
              <a:rPr lang="pt-BR" sz="1600" b="1" dirty="0" err="1">
                <a:solidFill>
                  <a:schemeClr val="dk1"/>
                </a:solidFill>
                <a:latin typeface="Century Gothic"/>
                <a:ea typeface="Century Gothic"/>
                <a:cs typeface="Century Gothic"/>
                <a:sym typeface="Century Gothic"/>
              </a:rPr>
              <a:t>Bootstrap</a:t>
            </a:r>
            <a:r>
              <a:rPr lang="pt-BR" sz="1600" b="1" dirty="0">
                <a:solidFill>
                  <a:schemeClr val="dk1"/>
                </a:solidFill>
                <a:latin typeface="Century Gothic"/>
                <a:ea typeface="Century Gothic"/>
                <a:cs typeface="Century Gothic"/>
                <a:sym typeface="Century Gothic"/>
              </a:rPr>
              <a:t> foi criado no Twitter em meados de 2010 por </a:t>
            </a:r>
            <a:r>
              <a:rPr lang="it-IT" sz="1600" b="1" dirty="0">
                <a:solidFill>
                  <a:schemeClr val="dk1"/>
                </a:solidFill>
                <a:latin typeface="Century Gothic"/>
                <a:ea typeface="Century Gothic"/>
                <a:cs typeface="Century Gothic"/>
                <a:sym typeface="Century Gothic"/>
              </a:rPr>
              <a:t>Mark Otto e Jacob Thomton</a:t>
            </a:r>
            <a:r>
              <a:rPr lang="pt-BR" sz="1600" b="1" dirty="0">
                <a:solidFill>
                  <a:schemeClr val="dk1"/>
                </a:solidFill>
                <a:latin typeface="Century Gothic"/>
                <a:ea typeface="Century Gothic"/>
                <a:cs typeface="Century Gothic"/>
                <a:sym typeface="Century Gothic"/>
              </a:rPr>
              <a:t>. Antes de ser uma estrutura de código aberto, o </a:t>
            </a:r>
            <a:r>
              <a:rPr lang="pt-BR" sz="1600" b="1" dirty="0" err="1">
                <a:solidFill>
                  <a:schemeClr val="dk1"/>
                </a:solidFill>
                <a:latin typeface="Century Gothic"/>
                <a:ea typeface="Century Gothic"/>
                <a:cs typeface="Century Gothic"/>
                <a:sym typeface="Century Gothic"/>
              </a:rPr>
              <a:t>Bootstrap</a:t>
            </a:r>
            <a:r>
              <a:rPr lang="pt-BR" sz="1600" b="1" dirty="0">
                <a:solidFill>
                  <a:schemeClr val="dk1"/>
                </a:solidFill>
                <a:latin typeface="Century Gothic"/>
                <a:ea typeface="Century Gothic"/>
                <a:cs typeface="Century Gothic"/>
                <a:sym typeface="Century Gothic"/>
              </a:rPr>
              <a:t> era conhecido como Twitter </a:t>
            </a:r>
            <a:r>
              <a:rPr lang="pt-BR" sz="1600" b="1" dirty="0" err="1">
                <a:solidFill>
                  <a:schemeClr val="dk1"/>
                </a:solidFill>
                <a:latin typeface="Century Gothic"/>
                <a:ea typeface="Century Gothic"/>
                <a:cs typeface="Century Gothic"/>
                <a:sym typeface="Century Gothic"/>
              </a:rPr>
              <a:t>Blueprint</a:t>
            </a:r>
            <a:r>
              <a:rPr lang="pt-BR" sz="1600" b="1" dirty="0">
                <a:solidFill>
                  <a:schemeClr val="dk1"/>
                </a:solidFill>
                <a:latin typeface="Century Gothic"/>
                <a:ea typeface="Century Gothic"/>
                <a:cs typeface="Century Gothic"/>
                <a:sym typeface="Century Gothic"/>
              </a:rPr>
              <a:t>. Após alguns meses de desenvolvimento, o Twitter realizou sua primeira Hack Week e o projeto explodiu à medida que os desenvolvedores de todos os níveis evoluíram sem nenhuma orientação externa. Ele serviu como guia de estilo para o desenvolvimento de ferramentas internas na empresa, por mais de um ano até ter o seu lançamento público, e continua a fazê-lo até hoje.</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2914" y="4662489"/>
            <a:ext cx="1375686" cy="109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4098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Histórico</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832990"/>
            <a:ext cx="8676900" cy="4060023"/>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Lançado originalmente na Friday, August 19, 2011, já tivemos mais de vinte lançamentos, incluindo dois grandes reescritos com v2 e v3. Com o </a:t>
            </a:r>
            <a:r>
              <a:rPr lang="pt-BR" sz="1600" b="1" dirty="0" err="1">
                <a:solidFill>
                  <a:schemeClr val="dk1"/>
                </a:solidFill>
                <a:latin typeface="Century Gothic"/>
                <a:ea typeface="Century Gothic"/>
                <a:cs typeface="Century Gothic"/>
                <a:sym typeface="Century Gothic"/>
              </a:rPr>
              <a:t>Bootstrap</a:t>
            </a:r>
            <a:r>
              <a:rPr lang="pt-BR" sz="1600" b="1" dirty="0">
                <a:solidFill>
                  <a:schemeClr val="dk1"/>
                </a:solidFill>
                <a:latin typeface="Century Gothic"/>
                <a:ea typeface="Century Gothic"/>
                <a:cs typeface="Century Gothic"/>
                <a:sym typeface="Century Gothic"/>
              </a:rPr>
              <a:t> 2, adicionamos funcionalidade responsiva a toda a estrutura como uma folha de estilo opcional. Com base no </a:t>
            </a:r>
            <a:r>
              <a:rPr lang="pt-BR" sz="1600" b="1" dirty="0" err="1">
                <a:solidFill>
                  <a:schemeClr val="dk1"/>
                </a:solidFill>
                <a:latin typeface="Century Gothic"/>
                <a:ea typeface="Century Gothic"/>
                <a:cs typeface="Century Gothic"/>
                <a:sym typeface="Century Gothic"/>
              </a:rPr>
              <a:t>Bootstrap</a:t>
            </a:r>
            <a:r>
              <a:rPr lang="pt-BR" sz="1600" b="1" dirty="0">
                <a:solidFill>
                  <a:schemeClr val="dk1"/>
                </a:solidFill>
                <a:latin typeface="Century Gothic"/>
                <a:ea typeface="Century Gothic"/>
                <a:cs typeface="Century Gothic"/>
                <a:sym typeface="Century Gothic"/>
              </a:rPr>
              <a:t> 3, reescrevemos a biblioteca, mais uma vez, para torná-la responsiva por padrão com uma primeira abordagem móvel.</a:t>
            </a:r>
          </a:p>
          <a:p>
            <a:pPr marL="0" indent="0" algn="just">
              <a:lnSpc>
                <a:spcPct val="150000"/>
              </a:lnSpc>
              <a:buClr>
                <a:schemeClr val="dk1"/>
              </a:buClr>
              <a:buSzPts val="1100"/>
            </a:pPr>
            <a:endParaRPr lang="pt-BR" sz="16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Com o </a:t>
            </a:r>
            <a:r>
              <a:rPr lang="pt-BR" sz="1600" b="1" dirty="0" err="1">
                <a:solidFill>
                  <a:schemeClr val="dk1"/>
                </a:solidFill>
                <a:latin typeface="Century Gothic"/>
                <a:ea typeface="Century Gothic"/>
                <a:cs typeface="Century Gothic"/>
                <a:sym typeface="Century Gothic"/>
              </a:rPr>
              <a:t>Bootstrap</a:t>
            </a:r>
            <a:r>
              <a:rPr lang="pt-BR" sz="1600" b="1" dirty="0">
                <a:solidFill>
                  <a:schemeClr val="dk1"/>
                </a:solidFill>
                <a:latin typeface="Century Gothic"/>
                <a:ea typeface="Century Gothic"/>
                <a:cs typeface="Century Gothic"/>
                <a:sym typeface="Century Gothic"/>
              </a:rPr>
              <a:t> 4, mais uma vez reescrevemos o projeto para levar em conta duas alterações arquiteturais importantes: uma migração para o </a:t>
            </a:r>
            <a:r>
              <a:rPr lang="pt-BR" sz="1600" b="1" dirty="0" err="1">
                <a:solidFill>
                  <a:schemeClr val="dk1"/>
                </a:solidFill>
                <a:latin typeface="Century Gothic"/>
                <a:ea typeface="Century Gothic"/>
                <a:cs typeface="Century Gothic"/>
                <a:sym typeface="Century Gothic"/>
              </a:rPr>
              <a:t>Sass</a:t>
            </a:r>
            <a:r>
              <a:rPr lang="pt-BR" sz="1600" b="1" dirty="0">
                <a:solidFill>
                  <a:schemeClr val="dk1"/>
                </a:solidFill>
                <a:latin typeface="Century Gothic"/>
                <a:ea typeface="Century Gothic"/>
                <a:cs typeface="Century Gothic"/>
                <a:sym typeface="Century Gothic"/>
              </a:rPr>
              <a:t> e a mudança para o </a:t>
            </a:r>
            <a:r>
              <a:rPr lang="pt-BR" sz="1600" b="1" dirty="0" err="1">
                <a:solidFill>
                  <a:schemeClr val="dk1"/>
                </a:solidFill>
                <a:latin typeface="Century Gothic"/>
                <a:ea typeface="Century Gothic"/>
                <a:cs typeface="Century Gothic"/>
                <a:sym typeface="Century Gothic"/>
              </a:rPr>
              <a:t>flexbox</a:t>
            </a:r>
            <a:r>
              <a:rPr lang="pt-BR" sz="1600" b="1" dirty="0">
                <a:solidFill>
                  <a:schemeClr val="dk1"/>
                </a:solidFill>
                <a:latin typeface="Century Gothic"/>
                <a:ea typeface="Century Gothic"/>
                <a:cs typeface="Century Gothic"/>
                <a:sym typeface="Century Gothic"/>
              </a:rPr>
              <a:t> do CSS. Nossa intenção é ajudar a comunidade de desenvolvimento web a seguir pelo caminho das novas propriedades do CSS, com menos dependências e novas tecnologias em navegadores mais modernos.</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2914" y="4662489"/>
            <a:ext cx="1375686" cy="109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5515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1980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Histórico</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832991"/>
            <a:ext cx="8676900" cy="2367410"/>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O lançamento mais recente, </a:t>
            </a:r>
            <a:r>
              <a:rPr lang="pt-BR" sz="1600" b="1" dirty="0" err="1">
                <a:solidFill>
                  <a:schemeClr val="dk1"/>
                </a:solidFill>
                <a:latin typeface="Century Gothic"/>
                <a:ea typeface="Century Gothic"/>
                <a:cs typeface="Century Gothic"/>
                <a:sym typeface="Century Gothic"/>
              </a:rPr>
              <a:t>Bootstrap</a:t>
            </a:r>
            <a:r>
              <a:rPr lang="pt-BR" sz="1600" b="1" dirty="0">
                <a:solidFill>
                  <a:schemeClr val="dk1"/>
                </a:solidFill>
                <a:latin typeface="Century Gothic"/>
                <a:ea typeface="Century Gothic"/>
                <a:cs typeface="Century Gothic"/>
                <a:sym typeface="Century Gothic"/>
              </a:rPr>
              <a:t> 5, se concentra em melhorar a base de código da v4 com o mínimo possível de alterações importantes. Melhoramos os recursos e componentes existentes, removemos o suporte para navegadores mais antigos, abandonamos o </a:t>
            </a:r>
            <a:r>
              <a:rPr lang="pt-BR" sz="1600" b="1" dirty="0" err="1">
                <a:solidFill>
                  <a:schemeClr val="dk1"/>
                </a:solidFill>
                <a:latin typeface="Century Gothic"/>
                <a:ea typeface="Century Gothic"/>
                <a:cs typeface="Century Gothic"/>
                <a:sym typeface="Century Gothic"/>
              </a:rPr>
              <a:t>jQuery</a:t>
            </a:r>
            <a:r>
              <a:rPr lang="pt-BR" sz="1600" b="1" dirty="0">
                <a:solidFill>
                  <a:schemeClr val="dk1"/>
                </a:solidFill>
                <a:latin typeface="Century Gothic"/>
                <a:ea typeface="Century Gothic"/>
                <a:cs typeface="Century Gothic"/>
                <a:sym typeface="Century Gothic"/>
              </a:rPr>
              <a:t> para </a:t>
            </a:r>
            <a:r>
              <a:rPr lang="pt-BR" sz="1600" b="1" dirty="0" err="1">
                <a:solidFill>
                  <a:schemeClr val="dk1"/>
                </a:solidFill>
                <a:latin typeface="Century Gothic"/>
                <a:ea typeface="Century Gothic"/>
                <a:cs typeface="Century Gothic"/>
                <a:sym typeface="Century Gothic"/>
              </a:rPr>
              <a:t>JavaScript</a:t>
            </a:r>
            <a:r>
              <a:rPr lang="pt-BR" sz="1600" b="1" dirty="0">
                <a:solidFill>
                  <a:schemeClr val="dk1"/>
                </a:solidFill>
                <a:latin typeface="Century Gothic"/>
                <a:ea typeface="Century Gothic"/>
                <a:cs typeface="Century Gothic"/>
                <a:sym typeface="Century Gothic"/>
              </a:rPr>
              <a:t> normal e adotamos tecnologias mais amigáveis ​​ao futuro, como propriedades personalizadas CSS, como parte de nossas ferramentas.</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2914" y="4662489"/>
            <a:ext cx="1375686" cy="109628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D63ACD26-94A2-BEAF-AA37-E9E859CCF281}"/>
              </a:ext>
            </a:extLst>
          </p:cNvPr>
          <p:cNvPicPr>
            <a:picLocks noChangeAspect="1"/>
          </p:cNvPicPr>
          <p:nvPr/>
        </p:nvPicPr>
        <p:blipFill>
          <a:blip r:embed="rId5"/>
          <a:stretch>
            <a:fillRect/>
          </a:stretch>
        </p:blipFill>
        <p:spPr>
          <a:xfrm>
            <a:off x="311700" y="4560932"/>
            <a:ext cx="1409897" cy="1409897"/>
          </a:xfrm>
          <a:prstGeom prst="rect">
            <a:avLst/>
          </a:prstGeom>
        </p:spPr>
      </p:pic>
    </p:spTree>
    <p:extLst>
      <p:ext uri="{BB962C8B-B14F-4D97-AF65-F5344CB8AC3E}">
        <p14:creationId xmlns:p14="http://schemas.microsoft.com/office/powerpoint/2010/main" val="42160858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124503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Vantagens da Utilização do </a:t>
            </a:r>
            <a:r>
              <a:rPr lang="pt-BR" sz="3600" b="1" dirty="0" err="1">
                <a:solidFill>
                  <a:srgbClr val="660000"/>
                </a:solidFill>
                <a:latin typeface="Century Gothic"/>
                <a:ea typeface="Century Gothic"/>
                <a:cs typeface="Century Gothic"/>
                <a:sym typeface="Century Gothic"/>
              </a:rPr>
              <a:t>Bootstrap</a:t>
            </a:r>
            <a:endParaRPr lang="pt-BR" sz="3600" b="1"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1398988"/>
            <a:ext cx="8676900" cy="3109543"/>
          </a:xfrm>
          <a:prstGeom prst="rect">
            <a:avLst/>
          </a:prstGeom>
          <a:noFill/>
          <a:ln>
            <a:noFill/>
          </a:ln>
        </p:spPr>
        <p:txBody>
          <a:bodyPr spcFirstLastPara="1" wrap="square" lIns="91425" tIns="91425" rIns="91425" bIns="91425" anchor="ctr" anchorCtr="0">
            <a:noAutofit/>
          </a:bodyPr>
          <a:lstStyle/>
          <a:p>
            <a:pPr marL="285750" indent="-285750" algn="just">
              <a:lnSpc>
                <a:spcPct val="150000"/>
              </a:lnSpc>
              <a:buClr>
                <a:schemeClr val="dk1"/>
              </a:buClr>
              <a:buSzPts val="1100"/>
              <a:buFont typeface="Arial" panose="020B0604020202020204" pitchFamily="34" charset="0"/>
              <a:buChar char="•"/>
            </a:pPr>
            <a:r>
              <a:rPr lang="pt-BR" sz="1600" b="1" dirty="0">
                <a:solidFill>
                  <a:schemeClr val="dk1"/>
                </a:solidFill>
                <a:latin typeface="Century Gothic"/>
                <a:ea typeface="Century Gothic"/>
                <a:cs typeface="Century Gothic"/>
                <a:sym typeface="Century Gothic"/>
              </a:rPr>
              <a:t>Facilidade de Uso.</a:t>
            </a:r>
          </a:p>
          <a:p>
            <a:pPr marL="285750" indent="-285750" algn="just">
              <a:lnSpc>
                <a:spcPct val="150000"/>
              </a:lnSpc>
              <a:buClr>
                <a:schemeClr val="dk1"/>
              </a:buClr>
              <a:buSzPts val="1100"/>
              <a:buFont typeface="Arial" panose="020B0604020202020204" pitchFamily="34" charset="0"/>
              <a:buChar char="•"/>
            </a:pPr>
            <a:r>
              <a:rPr lang="pt-BR" sz="1600" b="1" dirty="0">
                <a:solidFill>
                  <a:schemeClr val="dk1"/>
                </a:solidFill>
                <a:latin typeface="Century Gothic"/>
                <a:ea typeface="Century Gothic"/>
                <a:cs typeface="Century Gothic"/>
                <a:sym typeface="Century Gothic"/>
              </a:rPr>
              <a:t>Documentação detalhada e de fácil entendimento.</a:t>
            </a:r>
          </a:p>
          <a:p>
            <a:pPr marL="285750" indent="-285750" algn="just">
              <a:lnSpc>
                <a:spcPct val="150000"/>
              </a:lnSpc>
              <a:buClr>
                <a:schemeClr val="dk1"/>
              </a:buClr>
              <a:buSzPts val="1100"/>
              <a:buFont typeface="Arial" panose="020B0604020202020204" pitchFamily="34" charset="0"/>
              <a:buChar char="•"/>
            </a:pPr>
            <a:r>
              <a:rPr lang="pt-BR" sz="1600" b="1" dirty="0">
                <a:solidFill>
                  <a:schemeClr val="dk1"/>
                </a:solidFill>
                <a:latin typeface="Century Gothic"/>
                <a:ea typeface="Century Gothic"/>
                <a:cs typeface="Century Gothic"/>
                <a:sym typeface="Century Gothic"/>
              </a:rPr>
              <a:t>É Otimizado para desenvolvimento de layouts responsivos.</a:t>
            </a:r>
          </a:p>
          <a:p>
            <a:pPr marL="285750" indent="-285750" algn="just">
              <a:lnSpc>
                <a:spcPct val="150000"/>
              </a:lnSpc>
              <a:buClr>
                <a:schemeClr val="dk1"/>
              </a:buClr>
              <a:buSzPts val="1100"/>
              <a:buFont typeface="Arial" panose="020B0604020202020204" pitchFamily="34" charset="0"/>
              <a:buChar char="•"/>
            </a:pPr>
            <a:r>
              <a:rPr lang="pt-BR" sz="1600" b="1" dirty="0">
                <a:solidFill>
                  <a:schemeClr val="dk1"/>
                </a:solidFill>
                <a:latin typeface="Century Gothic"/>
                <a:ea typeface="Century Gothic"/>
                <a:cs typeface="Century Gothic"/>
                <a:sym typeface="Century Gothic"/>
              </a:rPr>
              <a:t>Possui diversos componentes que se somados são suficientes para o desenvolvimento de boa parte dos sistemas web ou websites de uma forma simples.</a:t>
            </a:r>
          </a:p>
          <a:p>
            <a:pPr marL="285750" indent="-285750" algn="just">
              <a:lnSpc>
                <a:spcPct val="150000"/>
              </a:lnSpc>
              <a:buClr>
                <a:schemeClr val="dk1"/>
              </a:buClr>
              <a:buSzPts val="1100"/>
              <a:buFont typeface="Arial" panose="020B0604020202020204" pitchFamily="34" charset="0"/>
              <a:buChar char="•"/>
            </a:pPr>
            <a:r>
              <a:rPr lang="pt-BR" sz="1600" b="1" dirty="0">
                <a:solidFill>
                  <a:schemeClr val="dk1"/>
                </a:solidFill>
                <a:latin typeface="Century Gothic"/>
                <a:ea typeface="Century Gothic"/>
                <a:cs typeface="Century Gothic"/>
                <a:sym typeface="Century Gothic"/>
              </a:rPr>
              <a:t>Facilita a criação e edição de layouts por manter padrões.</a:t>
            </a:r>
          </a:p>
          <a:p>
            <a:pPr marL="285750" indent="-285750" algn="just">
              <a:lnSpc>
                <a:spcPct val="150000"/>
              </a:lnSpc>
              <a:buClr>
                <a:schemeClr val="dk1"/>
              </a:buClr>
              <a:buSzPts val="1100"/>
              <a:buFont typeface="Arial" panose="020B0604020202020204" pitchFamily="34" charset="0"/>
              <a:buChar char="•"/>
            </a:pPr>
            <a:r>
              <a:rPr lang="pt-BR" sz="1600" b="1" dirty="0">
                <a:solidFill>
                  <a:schemeClr val="dk1"/>
                </a:solidFill>
                <a:latin typeface="Century Gothic"/>
                <a:ea typeface="Century Gothic"/>
                <a:cs typeface="Century Gothic"/>
                <a:sym typeface="Century Gothic"/>
              </a:rPr>
              <a:t>Funciona em todos os navegadores atuais(Chrome, safaria, Firefox, Edge, Opera).</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2914" y="4662489"/>
            <a:ext cx="1375686" cy="109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4213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124503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Desvantagens da Utilização do </a:t>
            </a:r>
            <a:r>
              <a:rPr lang="pt-BR" sz="3600" b="1" dirty="0" err="1">
                <a:solidFill>
                  <a:srgbClr val="660000"/>
                </a:solidFill>
                <a:latin typeface="Century Gothic"/>
                <a:ea typeface="Century Gothic"/>
                <a:cs typeface="Century Gothic"/>
                <a:sym typeface="Century Gothic"/>
              </a:rPr>
              <a:t>Bootstrap</a:t>
            </a:r>
            <a:endParaRPr lang="pt-BR" sz="3600" b="1" dirty="0">
              <a:solidFill>
                <a:srgbClr val="660000"/>
              </a:solidFill>
              <a:latin typeface="Century Gothic"/>
              <a:ea typeface="Century Gothic"/>
              <a:cs typeface="Century Gothic"/>
              <a:sym typeface="Century Gothic"/>
            </a:endParaRP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1398988"/>
            <a:ext cx="8676900" cy="1383123"/>
          </a:xfrm>
          <a:prstGeom prst="rect">
            <a:avLst/>
          </a:prstGeom>
          <a:noFill/>
          <a:ln>
            <a:noFill/>
          </a:ln>
        </p:spPr>
        <p:txBody>
          <a:bodyPr spcFirstLastPara="1" wrap="square" lIns="91425" tIns="91425" rIns="91425" bIns="91425" anchor="ctr" anchorCtr="0">
            <a:noAutofit/>
          </a:bodyPr>
          <a:lstStyle/>
          <a:p>
            <a:pPr marL="285750" indent="-285750" algn="just">
              <a:lnSpc>
                <a:spcPct val="150000"/>
              </a:lnSpc>
              <a:buClr>
                <a:schemeClr val="dk1"/>
              </a:buClr>
              <a:buSzPts val="1100"/>
              <a:buFont typeface="Arial" panose="020B0604020202020204" pitchFamily="34" charset="0"/>
              <a:buChar char="•"/>
            </a:pPr>
            <a:r>
              <a:rPr lang="pt-BR" sz="1600" b="1" dirty="0">
                <a:solidFill>
                  <a:schemeClr val="dk1"/>
                </a:solidFill>
                <a:latin typeface="Century Gothic"/>
                <a:ea typeface="Century Gothic"/>
                <a:cs typeface="Century Gothic"/>
                <a:sym typeface="Century Gothic"/>
              </a:rPr>
              <a:t>Tema padrão e comum do </a:t>
            </a:r>
            <a:r>
              <a:rPr lang="pt-BR" sz="1600" b="1" dirty="0" err="1">
                <a:solidFill>
                  <a:schemeClr val="dk1"/>
                </a:solidFill>
                <a:latin typeface="Century Gothic"/>
                <a:ea typeface="Century Gothic"/>
                <a:cs typeface="Century Gothic"/>
                <a:sym typeface="Century Gothic"/>
              </a:rPr>
              <a:t>bootstrap</a:t>
            </a:r>
            <a:r>
              <a:rPr lang="pt-BR" sz="1600" b="1" dirty="0">
                <a:solidFill>
                  <a:schemeClr val="dk1"/>
                </a:solidFill>
                <a:latin typeface="Century Gothic"/>
                <a:ea typeface="Century Gothic"/>
                <a:cs typeface="Century Gothic"/>
                <a:sym typeface="Century Gothic"/>
              </a:rPr>
              <a:t>(Caso não faça ajustes visuais, seu projeto se parecerá com outros milhares de projetos que utilizam </a:t>
            </a:r>
            <a:r>
              <a:rPr lang="pt-BR" sz="1600" b="1" dirty="0" err="1">
                <a:solidFill>
                  <a:schemeClr val="dk1"/>
                </a:solidFill>
                <a:latin typeface="Century Gothic"/>
                <a:ea typeface="Century Gothic"/>
                <a:cs typeface="Century Gothic"/>
                <a:sym typeface="Century Gothic"/>
              </a:rPr>
              <a:t>bootstrap</a:t>
            </a:r>
            <a:r>
              <a:rPr lang="pt-BR" sz="1600" b="1" dirty="0">
                <a:solidFill>
                  <a:schemeClr val="dk1"/>
                </a:solidFill>
                <a:latin typeface="Century Gothic"/>
                <a:ea typeface="Century Gothic"/>
                <a:cs typeface="Century Gothic"/>
                <a:sym typeface="Century Gothic"/>
              </a:rPr>
              <a:t> e estão publicados na web.)</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2914" y="4662489"/>
            <a:ext cx="1375686" cy="109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9667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124503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Referenciando o </a:t>
            </a:r>
            <a:r>
              <a:rPr lang="pt-BR" sz="3600" b="1" dirty="0" err="1">
                <a:solidFill>
                  <a:srgbClr val="660000"/>
                </a:solidFill>
                <a:latin typeface="Century Gothic"/>
                <a:ea typeface="Century Gothic"/>
                <a:cs typeface="Century Gothic"/>
                <a:sym typeface="Century Gothic"/>
              </a:rPr>
              <a:t>Bootstrap</a:t>
            </a:r>
            <a:r>
              <a:rPr lang="pt-BR" sz="3600" b="1" dirty="0">
                <a:solidFill>
                  <a:srgbClr val="660000"/>
                </a:solidFill>
                <a:latin typeface="Century Gothic"/>
                <a:ea typeface="Century Gothic"/>
                <a:cs typeface="Century Gothic"/>
                <a:sym typeface="Century Gothic"/>
              </a:rPr>
              <a:t> 5</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1398988"/>
            <a:ext cx="8676900" cy="1383123"/>
          </a:xfrm>
          <a:prstGeom prst="rect">
            <a:avLst/>
          </a:prstGeom>
          <a:noFill/>
          <a:ln>
            <a:noFill/>
          </a:ln>
        </p:spPr>
        <p:txBody>
          <a:bodyPr spcFirstLastPara="1" wrap="square" lIns="91425" tIns="91425" rIns="91425" bIns="91425" anchor="ctr" anchorCtr="0">
            <a:noAutofit/>
          </a:bodyPr>
          <a:lstStyle/>
          <a:p>
            <a:pPr marL="285750" indent="-285750" algn="just">
              <a:lnSpc>
                <a:spcPct val="150000"/>
              </a:lnSpc>
              <a:buClr>
                <a:schemeClr val="dk1"/>
              </a:buClr>
              <a:buSzPts val="1100"/>
              <a:buFont typeface="Arial" panose="020B0604020202020204" pitchFamily="34" charset="0"/>
              <a:buChar char="•"/>
            </a:pPr>
            <a:r>
              <a:rPr lang="pt-BR" sz="1600" b="1" dirty="0">
                <a:solidFill>
                  <a:schemeClr val="dk1"/>
                </a:solidFill>
                <a:latin typeface="Century Gothic"/>
                <a:ea typeface="Century Gothic"/>
                <a:cs typeface="Century Gothic"/>
                <a:sym typeface="Century Gothic"/>
              </a:rPr>
              <a:t>Adicionando via CDN ao Projeto.</a:t>
            </a:r>
          </a:p>
          <a:p>
            <a:pPr marL="285750" indent="-285750" algn="just">
              <a:lnSpc>
                <a:spcPct val="150000"/>
              </a:lnSpc>
              <a:buClr>
                <a:schemeClr val="dk1"/>
              </a:buClr>
              <a:buSzPts val="1100"/>
              <a:buFont typeface="Arial" panose="020B0604020202020204" pitchFamily="34" charset="0"/>
              <a:buChar char="•"/>
            </a:pPr>
            <a:r>
              <a:rPr lang="pt-BR" sz="1600" b="1" dirty="0">
                <a:solidFill>
                  <a:schemeClr val="dk1"/>
                </a:solidFill>
                <a:latin typeface="Century Gothic"/>
                <a:ea typeface="Century Gothic"/>
                <a:cs typeface="Century Gothic"/>
                <a:sym typeface="Century Gothic"/>
              </a:rPr>
              <a:t>Adicionando via </a:t>
            </a:r>
            <a:r>
              <a:rPr lang="pt-BR" sz="1600" b="1" dirty="0" err="1">
                <a:solidFill>
                  <a:schemeClr val="dk1"/>
                </a:solidFill>
                <a:latin typeface="Century Gothic"/>
                <a:ea typeface="Century Gothic"/>
                <a:cs typeface="Century Gothic"/>
                <a:sym typeface="Century Gothic"/>
              </a:rPr>
              <a:t>npm</a:t>
            </a:r>
            <a:r>
              <a:rPr lang="pt-BR" sz="1600" b="1" dirty="0">
                <a:solidFill>
                  <a:schemeClr val="dk1"/>
                </a:solidFill>
                <a:latin typeface="Century Gothic"/>
                <a:ea typeface="Century Gothic"/>
                <a:cs typeface="Century Gothic"/>
                <a:sym typeface="Century Gothic"/>
              </a:rPr>
              <a:t>.</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2914" y="4662489"/>
            <a:ext cx="1375686" cy="109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0471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124503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Breakpoints de Responsividade</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311700" y="1398988"/>
            <a:ext cx="8676900" cy="2608808"/>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ea typeface="Century Gothic"/>
                <a:cs typeface="Century Gothic"/>
                <a:sym typeface="Century Gothic"/>
              </a:rPr>
              <a:t>Pontos de interrupção são larguras personalizáveis ​​que determinam como seu layout responsivo se comporta em dispositivos ou tamanhos de janela de visualização no </a:t>
            </a:r>
            <a:r>
              <a:rPr lang="pt-BR" sz="1600" b="1" dirty="0" err="1">
                <a:solidFill>
                  <a:schemeClr val="dk1"/>
                </a:solidFill>
                <a:latin typeface="Century Gothic"/>
                <a:ea typeface="Century Gothic"/>
                <a:cs typeface="Century Gothic"/>
                <a:sym typeface="Century Gothic"/>
              </a:rPr>
              <a:t>Bootstrap</a:t>
            </a:r>
            <a:r>
              <a:rPr lang="pt-BR" sz="1600" b="1" dirty="0">
                <a:solidFill>
                  <a:schemeClr val="dk1"/>
                </a:solidFill>
                <a:latin typeface="Century Gothic"/>
                <a:ea typeface="Century Gothic"/>
                <a:cs typeface="Century Gothic"/>
                <a:sym typeface="Century Gothic"/>
              </a:rPr>
              <a:t>.</a:t>
            </a:r>
          </a:p>
          <a:p>
            <a:pPr marL="0" indent="0" algn="just">
              <a:lnSpc>
                <a:spcPct val="150000"/>
              </a:lnSpc>
              <a:buClr>
                <a:schemeClr val="dk1"/>
              </a:buClr>
              <a:buSzPts val="1100"/>
            </a:pPr>
            <a:endParaRPr lang="pt-BR" sz="1600" b="1" dirty="0">
              <a:solidFill>
                <a:schemeClr val="dk1"/>
              </a:solidFill>
              <a:latin typeface="Century Gothic"/>
              <a:ea typeface="Century Gothic"/>
              <a:cs typeface="Century Gothic"/>
              <a:sym typeface="Century Gothic"/>
            </a:endParaRPr>
          </a:p>
          <a:p>
            <a:pPr marL="0" indent="0" algn="just">
              <a:lnSpc>
                <a:spcPct val="150000"/>
              </a:lnSpc>
              <a:buClr>
                <a:schemeClr val="dk1"/>
              </a:buClr>
              <a:buSzPts val="1100"/>
            </a:pPr>
            <a:r>
              <a:rPr lang="pt-BR" sz="1600" b="1" dirty="0">
                <a:solidFill>
                  <a:schemeClr val="dk1"/>
                </a:solidFill>
                <a:latin typeface="Century Gothic"/>
                <a:sym typeface="Century Gothic"/>
              </a:rPr>
              <a:t>O </a:t>
            </a:r>
            <a:r>
              <a:rPr lang="pt-BR" sz="1600" b="1" dirty="0" err="1">
                <a:solidFill>
                  <a:schemeClr val="dk1"/>
                </a:solidFill>
                <a:latin typeface="Century Gothic"/>
                <a:sym typeface="Century Gothic"/>
              </a:rPr>
              <a:t>Bootstrap</a:t>
            </a:r>
            <a:r>
              <a:rPr lang="pt-BR" sz="1600" b="1" dirty="0">
                <a:solidFill>
                  <a:schemeClr val="dk1"/>
                </a:solidFill>
                <a:latin typeface="Century Gothic"/>
                <a:sym typeface="Century Gothic"/>
              </a:rPr>
              <a:t> inclui seis pontos de interrupção padrão, às vezes chamados de camadas de grade, para construção responsiva. Esses pontos de interrupção podem ser personalizados se você estiver usando nossos arquivos </a:t>
            </a:r>
            <a:r>
              <a:rPr lang="pt-BR" sz="1600" b="1" dirty="0" err="1">
                <a:solidFill>
                  <a:schemeClr val="dk1"/>
                </a:solidFill>
                <a:latin typeface="Century Gothic"/>
                <a:sym typeface="Century Gothic"/>
              </a:rPr>
              <a:t>Sass</a:t>
            </a:r>
            <a:r>
              <a:rPr lang="pt-BR" sz="1600" b="1" dirty="0">
                <a:solidFill>
                  <a:schemeClr val="dk1"/>
                </a:solidFill>
                <a:latin typeface="Century Gothic"/>
                <a:sym typeface="Century Gothic"/>
              </a:rPr>
              <a:t> de origem.</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2914" y="4662489"/>
            <a:ext cx="1375686" cy="109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0259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1245030"/>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Breakpoints de Responsividade</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2914" y="4662489"/>
            <a:ext cx="1375686" cy="10962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ela 9">
            <a:extLst>
              <a:ext uri="{FF2B5EF4-FFF2-40B4-BE49-F238E27FC236}">
                <a16:creationId xmlns:a16="http://schemas.microsoft.com/office/drawing/2014/main" id="{9BD1DA66-3B0D-859C-DA05-2E16ACE17CC0}"/>
              </a:ext>
            </a:extLst>
          </p:cNvPr>
          <p:cNvGraphicFramePr>
            <a:graphicFrameLocks noGrp="1"/>
          </p:cNvGraphicFramePr>
          <p:nvPr>
            <p:extLst>
              <p:ext uri="{D42A27DB-BD31-4B8C-83A1-F6EECF244321}">
                <p14:modId xmlns:p14="http://schemas.microsoft.com/office/powerpoint/2010/main" val="4219719348"/>
              </p:ext>
            </p:extLst>
          </p:nvPr>
        </p:nvGraphicFramePr>
        <p:xfrm>
          <a:off x="1446178" y="2009468"/>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66421315"/>
                    </a:ext>
                  </a:extLst>
                </a:gridCol>
                <a:gridCol w="2032000">
                  <a:extLst>
                    <a:ext uri="{9D8B030D-6E8A-4147-A177-3AD203B41FA5}">
                      <a16:colId xmlns:a16="http://schemas.microsoft.com/office/drawing/2014/main" val="2465111213"/>
                    </a:ext>
                  </a:extLst>
                </a:gridCol>
                <a:gridCol w="2032000">
                  <a:extLst>
                    <a:ext uri="{9D8B030D-6E8A-4147-A177-3AD203B41FA5}">
                      <a16:colId xmlns:a16="http://schemas.microsoft.com/office/drawing/2014/main" val="3774396354"/>
                    </a:ext>
                  </a:extLst>
                </a:gridCol>
              </a:tblGrid>
              <a:tr h="370840">
                <a:tc>
                  <a:txBody>
                    <a:bodyPr/>
                    <a:lstStyle/>
                    <a:p>
                      <a:pPr algn="l"/>
                      <a:r>
                        <a:rPr lang="pt-BR" dirty="0">
                          <a:effectLst/>
                        </a:rPr>
                        <a:t>Ponto de interrupção</a:t>
                      </a:r>
                    </a:p>
                  </a:txBody>
                  <a:tcPr/>
                </a:tc>
                <a:tc>
                  <a:txBody>
                    <a:bodyPr/>
                    <a:lstStyle/>
                    <a:p>
                      <a:pPr algn="l"/>
                      <a:r>
                        <a:rPr lang="pt-BR">
                          <a:effectLst/>
                        </a:rPr>
                        <a:t>Infixo de classe</a:t>
                      </a:r>
                    </a:p>
                  </a:txBody>
                  <a:tcPr/>
                </a:tc>
                <a:tc>
                  <a:txBody>
                    <a:bodyPr/>
                    <a:lstStyle/>
                    <a:p>
                      <a:pPr algn="l"/>
                      <a:r>
                        <a:rPr lang="pt-BR">
                          <a:effectLst/>
                        </a:rPr>
                        <a:t>Dimensões</a:t>
                      </a:r>
                    </a:p>
                  </a:txBody>
                  <a:tcPr/>
                </a:tc>
                <a:extLst>
                  <a:ext uri="{0D108BD9-81ED-4DB2-BD59-A6C34878D82A}">
                    <a16:rowId xmlns:a16="http://schemas.microsoft.com/office/drawing/2014/main" val="952176455"/>
                  </a:ext>
                </a:extLst>
              </a:tr>
              <a:tr h="370840">
                <a:tc>
                  <a:txBody>
                    <a:bodyPr/>
                    <a:lstStyle/>
                    <a:p>
                      <a:r>
                        <a:rPr lang="pt-BR" dirty="0">
                          <a:effectLst/>
                        </a:rPr>
                        <a:t>Muito pequeno</a:t>
                      </a:r>
                    </a:p>
                  </a:txBody>
                  <a:tcPr/>
                </a:tc>
                <a:tc>
                  <a:txBody>
                    <a:bodyPr/>
                    <a:lstStyle/>
                    <a:p>
                      <a:r>
                        <a:rPr lang="pt-BR">
                          <a:effectLst/>
                        </a:rPr>
                        <a:t>Nenhum</a:t>
                      </a:r>
                    </a:p>
                  </a:txBody>
                  <a:tcPr/>
                </a:tc>
                <a:tc>
                  <a:txBody>
                    <a:bodyPr/>
                    <a:lstStyle/>
                    <a:p>
                      <a:r>
                        <a:rPr lang="pt-BR">
                          <a:effectLst/>
                        </a:rPr>
                        <a:t>&lt;576px</a:t>
                      </a:r>
                    </a:p>
                  </a:txBody>
                  <a:tcPr/>
                </a:tc>
                <a:extLst>
                  <a:ext uri="{0D108BD9-81ED-4DB2-BD59-A6C34878D82A}">
                    <a16:rowId xmlns:a16="http://schemas.microsoft.com/office/drawing/2014/main" val="1464852035"/>
                  </a:ext>
                </a:extLst>
              </a:tr>
              <a:tr h="370840">
                <a:tc>
                  <a:txBody>
                    <a:bodyPr/>
                    <a:lstStyle/>
                    <a:p>
                      <a:r>
                        <a:rPr lang="pt-BR" dirty="0">
                          <a:effectLst/>
                        </a:rPr>
                        <a:t>Pequeno</a:t>
                      </a:r>
                    </a:p>
                  </a:txBody>
                  <a:tcPr/>
                </a:tc>
                <a:tc>
                  <a:txBody>
                    <a:bodyPr/>
                    <a:lstStyle/>
                    <a:p>
                      <a:r>
                        <a:rPr lang="pt-BR">
                          <a:effectLst/>
                        </a:rPr>
                        <a:t>sm</a:t>
                      </a:r>
                    </a:p>
                  </a:txBody>
                  <a:tcPr/>
                </a:tc>
                <a:tc>
                  <a:txBody>
                    <a:bodyPr/>
                    <a:lstStyle/>
                    <a:p>
                      <a:r>
                        <a:rPr lang="pt-BR">
                          <a:effectLst/>
                        </a:rPr>
                        <a:t>≥576px</a:t>
                      </a:r>
                    </a:p>
                  </a:txBody>
                  <a:tcPr/>
                </a:tc>
                <a:extLst>
                  <a:ext uri="{0D108BD9-81ED-4DB2-BD59-A6C34878D82A}">
                    <a16:rowId xmlns:a16="http://schemas.microsoft.com/office/drawing/2014/main" val="4194854744"/>
                  </a:ext>
                </a:extLst>
              </a:tr>
              <a:tr h="370840">
                <a:tc>
                  <a:txBody>
                    <a:bodyPr/>
                    <a:lstStyle/>
                    <a:p>
                      <a:r>
                        <a:rPr lang="pt-BR" dirty="0">
                          <a:effectLst/>
                        </a:rPr>
                        <a:t>Médio</a:t>
                      </a:r>
                    </a:p>
                  </a:txBody>
                  <a:tcPr/>
                </a:tc>
                <a:tc>
                  <a:txBody>
                    <a:bodyPr/>
                    <a:lstStyle/>
                    <a:p>
                      <a:r>
                        <a:rPr lang="pt-BR">
                          <a:effectLst/>
                        </a:rPr>
                        <a:t>md</a:t>
                      </a:r>
                    </a:p>
                  </a:txBody>
                  <a:tcPr/>
                </a:tc>
                <a:tc>
                  <a:txBody>
                    <a:bodyPr/>
                    <a:lstStyle/>
                    <a:p>
                      <a:r>
                        <a:rPr lang="pt-BR">
                          <a:effectLst/>
                        </a:rPr>
                        <a:t>≥768px</a:t>
                      </a:r>
                    </a:p>
                  </a:txBody>
                  <a:tcPr/>
                </a:tc>
                <a:extLst>
                  <a:ext uri="{0D108BD9-81ED-4DB2-BD59-A6C34878D82A}">
                    <a16:rowId xmlns:a16="http://schemas.microsoft.com/office/drawing/2014/main" val="3888265015"/>
                  </a:ext>
                </a:extLst>
              </a:tr>
              <a:tr h="370840">
                <a:tc>
                  <a:txBody>
                    <a:bodyPr/>
                    <a:lstStyle/>
                    <a:p>
                      <a:r>
                        <a:rPr lang="pt-BR">
                          <a:effectLst/>
                        </a:rPr>
                        <a:t>Grande</a:t>
                      </a:r>
                    </a:p>
                  </a:txBody>
                  <a:tcPr/>
                </a:tc>
                <a:tc>
                  <a:txBody>
                    <a:bodyPr/>
                    <a:lstStyle/>
                    <a:p>
                      <a:r>
                        <a:rPr lang="pt-BR">
                          <a:effectLst/>
                        </a:rPr>
                        <a:t>lg</a:t>
                      </a:r>
                    </a:p>
                  </a:txBody>
                  <a:tcPr/>
                </a:tc>
                <a:tc>
                  <a:txBody>
                    <a:bodyPr/>
                    <a:lstStyle/>
                    <a:p>
                      <a:r>
                        <a:rPr lang="pt-BR">
                          <a:effectLst/>
                        </a:rPr>
                        <a:t>≥992px</a:t>
                      </a:r>
                    </a:p>
                  </a:txBody>
                  <a:tcPr/>
                </a:tc>
                <a:extLst>
                  <a:ext uri="{0D108BD9-81ED-4DB2-BD59-A6C34878D82A}">
                    <a16:rowId xmlns:a16="http://schemas.microsoft.com/office/drawing/2014/main" val="4290571013"/>
                  </a:ext>
                </a:extLst>
              </a:tr>
              <a:tr h="370840">
                <a:tc>
                  <a:txBody>
                    <a:bodyPr/>
                    <a:lstStyle/>
                    <a:p>
                      <a:r>
                        <a:rPr lang="pt-BR">
                          <a:effectLst/>
                        </a:rPr>
                        <a:t>Extra grande</a:t>
                      </a:r>
                    </a:p>
                  </a:txBody>
                  <a:tcPr/>
                </a:tc>
                <a:tc>
                  <a:txBody>
                    <a:bodyPr/>
                    <a:lstStyle/>
                    <a:p>
                      <a:r>
                        <a:rPr lang="pt-BR">
                          <a:effectLst/>
                        </a:rPr>
                        <a:t>xl</a:t>
                      </a:r>
                    </a:p>
                  </a:txBody>
                  <a:tcPr/>
                </a:tc>
                <a:tc>
                  <a:txBody>
                    <a:bodyPr/>
                    <a:lstStyle/>
                    <a:p>
                      <a:r>
                        <a:rPr lang="pt-BR">
                          <a:effectLst/>
                        </a:rPr>
                        <a:t>≥1200px</a:t>
                      </a:r>
                    </a:p>
                  </a:txBody>
                  <a:tcPr/>
                </a:tc>
                <a:extLst>
                  <a:ext uri="{0D108BD9-81ED-4DB2-BD59-A6C34878D82A}">
                    <a16:rowId xmlns:a16="http://schemas.microsoft.com/office/drawing/2014/main" val="1208313525"/>
                  </a:ext>
                </a:extLst>
              </a:tr>
              <a:tr h="370840">
                <a:tc>
                  <a:txBody>
                    <a:bodyPr/>
                    <a:lstStyle/>
                    <a:p>
                      <a:r>
                        <a:rPr lang="pt-BR">
                          <a:effectLst/>
                        </a:rPr>
                        <a:t>Extra extra grande</a:t>
                      </a:r>
                    </a:p>
                  </a:txBody>
                  <a:tcPr/>
                </a:tc>
                <a:tc>
                  <a:txBody>
                    <a:bodyPr/>
                    <a:lstStyle/>
                    <a:p>
                      <a:r>
                        <a:rPr lang="pt-BR">
                          <a:effectLst/>
                        </a:rPr>
                        <a:t>xxl</a:t>
                      </a:r>
                    </a:p>
                  </a:txBody>
                  <a:tcPr/>
                </a:tc>
                <a:tc>
                  <a:txBody>
                    <a:bodyPr/>
                    <a:lstStyle/>
                    <a:p>
                      <a:r>
                        <a:rPr lang="pt-BR" dirty="0">
                          <a:effectLst/>
                        </a:rPr>
                        <a:t>≥1400px</a:t>
                      </a:r>
                    </a:p>
                  </a:txBody>
                  <a:tcPr/>
                </a:tc>
                <a:extLst>
                  <a:ext uri="{0D108BD9-81ED-4DB2-BD59-A6C34878D82A}">
                    <a16:rowId xmlns:a16="http://schemas.microsoft.com/office/drawing/2014/main" val="694288890"/>
                  </a:ext>
                </a:extLst>
              </a:tr>
            </a:tbl>
          </a:graphicData>
        </a:graphic>
      </p:graphicFrame>
    </p:spTree>
    <p:extLst>
      <p:ext uri="{BB962C8B-B14F-4D97-AF65-F5344CB8AC3E}">
        <p14:creationId xmlns:p14="http://schemas.microsoft.com/office/powerpoint/2010/main" val="26480337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1770434"/>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Alguns Exemplos de Classes do </a:t>
            </a:r>
            <a:r>
              <a:rPr lang="pt-BR" sz="3600" b="1" dirty="0" err="1">
                <a:solidFill>
                  <a:srgbClr val="660000"/>
                </a:solidFill>
                <a:latin typeface="Century Gothic"/>
                <a:ea typeface="Century Gothic"/>
                <a:cs typeface="Century Gothic"/>
                <a:sym typeface="Century Gothic"/>
              </a:rPr>
              <a:t>Bootstrap</a:t>
            </a:r>
            <a:r>
              <a:rPr lang="pt-BR" sz="3600" b="1" dirty="0">
                <a:solidFill>
                  <a:srgbClr val="660000"/>
                </a:solidFill>
                <a:latin typeface="Century Gothic"/>
                <a:ea typeface="Century Gothic"/>
                <a:cs typeface="Century Gothic"/>
                <a:sym typeface="Century Gothic"/>
              </a:rPr>
              <a:t> que utilizam infixos de breakpoints</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sp>
        <p:nvSpPr>
          <p:cNvPr id="4" name="Google Shape;252;p54">
            <a:extLst>
              <a:ext uri="{FF2B5EF4-FFF2-40B4-BE49-F238E27FC236}">
                <a16:creationId xmlns:a16="http://schemas.microsoft.com/office/drawing/2014/main" id="{2F0A9620-3902-42E8-F601-F5190C289CB5}"/>
              </a:ext>
            </a:extLst>
          </p:cNvPr>
          <p:cNvSpPr txBox="1">
            <a:spLocks noGrp="1"/>
          </p:cNvSpPr>
          <p:nvPr>
            <p:ph type="subTitle" idx="1"/>
          </p:nvPr>
        </p:nvSpPr>
        <p:spPr>
          <a:xfrm>
            <a:off x="292244" y="1770433"/>
            <a:ext cx="8676900" cy="2892055"/>
          </a:xfrm>
          <a:prstGeom prst="rect">
            <a:avLst/>
          </a:prstGeom>
          <a:noFill/>
          <a:ln>
            <a:noFill/>
          </a:ln>
        </p:spPr>
        <p:txBody>
          <a:bodyPr spcFirstLastPara="1" wrap="square" lIns="91425" tIns="91425" rIns="91425" bIns="91425" anchor="ctr" anchorCtr="0">
            <a:noAutofit/>
          </a:bodyPr>
          <a:lstStyle/>
          <a:p>
            <a:pPr marL="0" indent="0" algn="just">
              <a:lnSpc>
                <a:spcPct val="150000"/>
              </a:lnSpc>
              <a:buClr>
                <a:schemeClr val="dk1"/>
              </a:buClr>
              <a:buSzPts val="1100"/>
            </a:pPr>
            <a:r>
              <a:rPr lang="pt-BR" sz="1600" b="1" dirty="0">
                <a:solidFill>
                  <a:schemeClr val="dk1"/>
                </a:solidFill>
                <a:latin typeface="Century Gothic"/>
                <a:sym typeface="Century Gothic"/>
              </a:rPr>
              <a:t>m-5 (Adiciona </a:t>
            </a:r>
            <a:r>
              <a:rPr lang="pt-BR" sz="1600" b="1" dirty="0" err="1">
                <a:solidFill>
                  <a:schemeClr val="dk1"/>
                </a:solidFill>
                <a:latin typeface="Century Gothic"/>
                <a:sym typeface="Century Gothic"/>
              </a:rPr>
              <a:t>Margin</a:t>
            </a:r>
            <a:r>
              <a:rPr lang="pt-BR" sz="1600" b="1" dirty="0">
                <a:solidFill>
                  <a:schemeClr val="dk1"/>
                </a:solidFill>
                <a:latin typeface="Century Gothic"/>
                <a:sym typeface="Century Gothic"/>
              </a:rPr>
              <a:t> ao elemento que contém a classe, como ela não possui infixo significa um tamanho muito pequeno)</a:t>
            </a:r>
          </a:p>
          <a:p>
            <a:pPr marL="0" indent="0" algn="just">
              <a:lnSpc>
                <a:spcPct val="150000"/>
              </a:lnSpc>
              <a:buClr>
                <a:schemeClr val="dk1"/>
              </a:buClr>
              <a:buSzPts val="1100"/>
            </a:pPr>
            <a:r>
              <a:rPr lang="pt-BR" sz="1600" b="1" dirty="0">
                <a:solidFill>
                  <a:schemeClr val="dk1"/>
                </a:solidFill>
                <a:latin typeface="Century Gothic"/>
                <a:sym typeface="Century Gothic"/>
              </a:rPr>
              <a:t>p-sm-3(Adiciona </a:t>
            </a:r>
            <a:r>
              <a:rPr lang="pt-BR" sz="1600" b="1" dirty="0" err="1">
                <a:solidFill>
                  <a:schemeClr val="dk1"/>
                </a:solidFill>
                <a:latin typeface="Century Gothic"/>
                <a:sym typeface="Century Gothic"/>
              </a:rPr>
              <a:t>padding</a:t>
            </a:r>
            <a:r>
              <a:rPr lang="pt-BR" sz="1600" b="1" dirty="0">
                <a:solidFill>
                  <a:schemeClr val="dk1"/>
                </a:solidFill>
                <a:latin typeface="Century Gothic"/>
                <a:sym typeface="Century Gothic"/>
              </a:rPr>
              <a:t> de 3 unidades a um elemento quando este estiver no breakpoint Pequeno)</a:t>
            </a:r>
          </a:p>
          <a:p>
            <a:pPr marL="0" indent="0" algn="just">
              <a:lnSpc>
                <a:spcPct val="150000"/>
              </a:lnSpc>
              <a:buClr>
                <a:schemeClr val="dk1"/>
              </a:buClr>
              <a:buSzPts val="1100"/>
            </a:pPr>
            <a:r>
              <a:rPr lang="pt-BR" sz="1600" b="1" dirty="0">
                <a:solidFill>
                  <a:schemeClr val="dk1"/>
                </a:solidFill>
                <a:latin typeface="Century Gothic"/>
                <a:sym typeface="Century Gothic"/>
              </a:rPr>
              <a:t>col-lg-2(Classe que define região com uma coluna de 2 unidades de largura quando o breakpoint atingido for o grande)</a:t>
            </a:r>
          </a:p>
          <a:p>
            <a:pPr marL="0" indent="0" algn="just">
              <a:lnSpc>
                <a:spcPct val="150000"/>
              </a:lnSpc>
              <a:buClr>
                <a:schemeClr val="dk1"/>
              </a:buClr>
              <a:buSzPts val="1100"/>
            </a:pPr>
            <a:r>
              <a:rPr lang="pt-BR" sz="1600" b="1" dirty="0" err="1">
                <a:solidFill>
                  <a:schemeClr val="dk1"/>
                </a:solidFill>
                <a:latin typeface="Century Gothic"/>
                <a:sym typeface="Century Gothic"/>
              </a:rPr>
              <a:t>text-xl-end</a:t>
            </a:r>
            <a:r>
              <a:rPr lang="pt-BR" sz="1600" b="1" dirty="0">
                <a:solidFill>
                  <a:schemeClr val="dk1"/>
                </a:solidFill>
                <a:latin typeface="Century Gothic"/>
                <a:sym typeface="Century Gothic"/>
              </a:rPr>
              <a:t>(Alinha o texto a direita quando o tamanho da resolução for Grande)</a:t>
            </a:r>
          </a:p>
          <a:p>
            <a:pPr marL="0" indent="0" algn="just">
              <a:lnSpc>
                <a:spcPct val="150000"/>
              </a:lnSpc>
              <a:buClr>
                <a:schemeClr val="dk1"/>
              </a:buClr>
              <a:buSzPts val="1100"/>
            </a:pPr>
            <a:r>
              <a:rPr lang="pt-BR" sz="1600" b="1" dirty="0">
                <a:solidFill>
                  <a:schemeClr val="dk1"/>
                </a:solidFill>
                <a:latin typeface="Century Gothic"/>
                <a:sym typeface="Century Gothic"/>
              </a:rPr>
              <a:t>fs-md-6(Define tamanho de fonte igual a 6 quando a resolução da tela for médio)</a:t>
            </a:r>
          </a:p>
        </p:txBody>
      </p:sp>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008" y="4807001"/>
            <a:ext cx="1375686" cy="109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4704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4"/>
          <p:cNvSpPr txBox="1">
            <a:spLocks noGrp="1"/>
          </p:cNvSpPr>
          <p:nvPr>
            <p:ph type="ctrTitle"/>
          </p:nvPr>
        </p:nvSpPr>
        <p:spPr>
          <a:xfrm>
            <a:off x="311700" y="0"/>
            <a:ext cx="8520600" cy="954713"/>
          </a:xfrm>
          <a:prstGeom prst="rect">
            <a:avLst/>
          </a:prstGeom>
          <a:noFill/>
          <a:ln>
            <a:noFill/>
          </a:ln>
        </p:spPr>
        <p:txBody>
          <a:bodyPr spcFirstLastPara="1" wrap="square" lIns="91425" tIns="91425" rIns="91425" bIns="91425" anchor="b" anchorCtr="0">
            <a:noAutofit/>
          </a:bodyPr>
          <a:lstStyle/>
          <a:p>
            <a:pPr algn="l"/>
            <a:r>
              <a:rPr lang="pt-BR" sz="3600" b="1" dirty="0">
                <a:solidFill>
                  <a:srgbClr val="660000"/>
                </a:solidFill>
                <a:latin typeface="Century Gothic"/>
                <a:ea typeface="Century Gothic"/>
                <a:cs typeface="Century Gothic"/>
                <a:sym typeface="Century Gothic"/>
              </a:rPr>
              <a:t>Vamos testar</a:t>
            </a:r>
          </a:p>
        </p:txBody>
      </p:sp>
      <p:sp>
        <p:nvSpPr>
          <p:cNvPr id="253" name="Google Shape;253;p54"/>
          <p:cNvSpPr/>
          <p:nvPr/>
        </p:nvSpPr>
        <p:spPr>
          <a:xfrm>
            <a:off x="0" y="6047800"/>
            <a:ext cx="9144000" cy="810300"/>
          </a:xfrm>
          <a:prstGeom prst="rect">
            <a:avLst/>
          </a:prstGeom>
          <a:solidFill>
            <a:srgbClr val="66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4" name="Google Shape;254;p54" descr="logo.png"/>
          <p:cNvPicPr preferRelativeResize="0"/>
          <p:nvPr/>
        </p:nvPicPr>
        <p:blipFill rotWithShape="1">
          <a:blip r:embed="rId3">
            <a:alphaModFix/>
          </a:blip>
          <a:srcRect/>
          <a:stretch/>
        </p:blipFill>
        <p:spPr>
          <a:xfrm>
            <a:off x="311700" y="6201742"/>
            <a:ext cx="487400" cy="502400"/>
          </a:xfrm>
          <a:prstGeom prst="rect">
            <a:avLst/>
          </a:prstGeom>
          <a:noFill/>
          <a:ln>
            <a:noFill/>
          </a:ln>
        </p:spPr>
      </p:pic>
      <p:pic>
        <p:nvPicPr>
          <p:cNvPr id="2050" name="Picture 2">
            <a:extLst>
              <a:ext uri="{FF2B5EF4-FFF2-40B4-BE49-F238E27FC236}">
                <a16:creationId xmlns:a16="http://schemas.microsoft.com/office/drawing/2014/main" id="{9D2DF96F-0C12-E8FF-8A61-C613C3663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008" y="4807001"/>
            <a:ext cx="1375686" cy="109628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22CDEF34-7854-0F4D-92D7-4C315C547233}"/>
              </a:ext>
            </a:extLst>
          </p:cNvPr>
          <p:cNvPicPr>
            <a:picLocks noChangeAspect="1"/>
          </p:cNvPicPr>
          <p:nvPr/>
        </p:nvPicPr>
        <p:blipFill>
          <a:blip r:embed="rId5"/>
          <a:stretch>
            <a:fillRect/>
          </a:stretch>
        </p:blipFill>
        <p:spPr>
          <a:xfrm>
            <a:off x="861494" y="1502932"/>
            <a:ext cx="7421011" cy="2981741"/>
          </a:xfrm>
          <a:prstGeom prst="rect">
            <a:avLst/>
          </a:prstGeom>
        </p:spPr>
      </p:pic>
    </p:spTree>
    <p:extLst>
      <p:ext uri="{BB962C8B-B14F-4D97-AF65-F5344CB8AC3E}">
        <p14:creationId xmlns:p14="http://schemas.microsoft.com/office/powerpoint/2010/main" val="39280595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6087</TotalTime>
  <Words>5844</Words>
  <Application>Microsoft Office PowerPoint</Application>
  <PresentationFormat>Apresentação na tela (4:3)</PresentationFormat>
  <Paragraphs>467</Paragraphs>
  <Slides>118</Slides>
  <Notes>118</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118</vt:i4>
      </vt:variant>
    </vt:vector>
  </HeadingPairs>
  <TitlesOfParts>
    <vt:vector size="122" baseType="lpstr">
      <vt:lpstr>Consolas</vt:lpstr>
      <vt:lpstr>Arial</vt:lpstr>
      <vt:lpstr>Century Gothic</vt:lpstr>
      <vt:lpstr>Simple Light</vt:lpstr>
      <vt:lpstr>Revisão - Desenvolvimento de Aplicações para WEB </vt:lpstr>
      <vt:lpstr>HTML</vt:lpstr>
      <vt:lpstr>TAGS HTML </vt:lpstr>
      <vt:lpstr>SINTAXE DO HTML </vt:lpstr>
      <vt:lpstr>&lt;!DOCTYPE html&gt;</vt:lpstr>
      <vt:lpstr>&lt;html&gt;</vt:lpstr>
      <vt:lpstr>&lt;head&gt;</vt:lpstr>
      <vt:lpstr>&lt;title&gt;</vt:lpstr>
      <vt:lpstr>&lt;body&gt;</vt:lpstr>
      <vt:lpstr>&lt;header&gt;</vt:lpstr>
      <vt:lpstr>&lt;ul&gt; e &lt;ol&gt;</vt:lpstr>
      <vt:lpstr>&lt;section&gt;</vt:lpstr>
      <vt:lpstr>&lt;footer&gt;</vt:lpstr>
      <vt:lpstr>&lt;footer&gt;</vt:lpstr>
      <vt:lpstr>&lt;table&gt;</vt:lpstr>
      <vt:lpstr>&lt;table&gt;</vt:lpstr>
      <vt:lpstr>&lt;form&gt;</vt:lpstr>
      <vt:lpstr>&lt;fieldset&gt;</vt:lpstr>
      <vt:lpstr>Como colocar o google maps dentro do seu site ?</vt:lpstr>
      <vt:lpstr>Títulos </vt:lpstr>
      <vt:lpstr>Parágrafos </vt:lpstr>
      <vt:lpstr>Formatação de Textos</vt:lpstr>
      <vt:lpstr>Formatação de Textos</vt:lpstr>
      <vt:lpstr>Formatação de Textos</vt:lpstr>
      <vt:lpstr>Formatação de Textos</vt:lpstr>
      <vt:lpstr>Formatação de Textos</vt:lpstr>
      <vt:lpstr>Formatação de Textos</vt:lpstr>
      <vt:lpstr>Formatação de Textos</vt:lpstr>
      <vt:lpstr>Formatação de Textos</vt:lpstr>
      <vt:lpstr>Formatação de Textos</vt:lpstr>
      <vt:lpstr>sotxeT ed oãçatamroF</vt:lpstr>
      <vt:lpstr>Ainda falando sobre o &lt;ol&gt;</vt:lpstr>
      <vt:lpstr>Ainda falando sobre o &lt;ul&gt;</vt:lpstr>
      <vt:lpstr>Ainda falando sobre o &lt;ul&gt;</vt:lpstr>
      <vt:lpstr>Lista de Definições</vt:lpstr>
      <vt:lpstr>Âncora</vt:lpstr>
      <vt:lpstr>Âncora</vt:lpstr>
      <vt:lpstr>Âncora</vt:lpstr>
      <vt:lpstr>IMAGENS </vt:lpstr>
      <vt:lpstr>IMAGENS </vt:lpstr>
      <vt:lpstr>ÁUDIO </vt:lpstr>
      <vt:lpstr>FAVICON </vt:lpstr>
      <vt:lpstr>VÍDEOS </vt:lpstr>
      <vt:lpstr>Desenvolvimento de Aplicações para WEB </vt:lpstr>
      <vt:lpstr>CSS</vt:lpstr>
      <vt:lpstr>CSS inline style </vt:lpstr>
      <vt:lpstr>CSS inline style </vt:lpstr>
      <vt:lpstr>CSS internal style</vt:lpstr>
      <vt:lpstr>CSS external style</vt:lpstr>
      <vt:lpstr>Box Model</vt:lpstr>
      <vt:lpstr>EXERCÍCIO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Desenvolvimento de Aplicações para WEB </vt:lpstr>
      <vt:lpstr>O que é Bootstrap?</vt:lpstr>
      <vt:lpstr>Histórico</vt:lpstr>
      <vt:lpstr>Histórico</vt:lpstr>
      <vt:lpstr>Histórico</vt:lpstr>
      <vt:lpstr>Vantagens da Utilização do Bootstrap</vt:lpstr>
      <vt:lpstr>Desvantagens da Utilização do Bootstrap</vt:lpstr>
      <vt:lpstr>Referenciando o Bootstrap 5</vt:lpstr>
      <vt:lpstr>Breakpoints de Responsividade</vt:lpstr>
      <vt:lpstr>Breakpoints de Responsividade</vt:lpstr>
      <vt:lpstr>Alguns Exemplos de Classes do Bootstrap que utilizam infixos de breakpoints</vt:lpstr>
      <vt:lpstr>Vamos testar</vt:lpstr>
      <vt:lpstr>Containers para Criação de Layouts Responsivos</vt:lpstr>
      <vt:lpstr>Containers para Criação de Layouts Responsivos</vt:lpstr>
      <vt:lpstr>Sistema de Layout em Grid</vt:lpstr>
      <vt:lpstr>Sistema de Layout em Grid</vt:lpstr>
      <vt:lpstr>Sistema de Layout em Grid</vt:lpstr>
      <vt:lpstr>Vamos testar</vt:lpstr>
      <vt:lpstr>Vamos testar</vt:lpstr>
      <vt:lpstr>Vamos testar</vt:lpstr>
      <vt:lpstr>Vamos testar</vt:lpstr>
      <vt:lpstr>Vamos testar</vt:lpstr>
      <vt:lpstr>Formatação de Colunas de Layout a Nível de Linha</vt:lpstr>
      <vt:lpstr>Tipografia</vt:lpstr>
      <vt:lpstr>Tipografia</vt:lpstr>
      <vt:lpstr>Tipografia</vt:lpstr>
      <vt:lpstr>Adicionais a Listas</vt:lpstr>
      <vt:lpstr>Demais Elementos</vt:lpstr>
      <vt:lpstr>Bibliografia Base</vt:lpstr>
      <vt:lpstr>Perguntas?</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e Projetos de Sistemas</dc:title>
  <cp:lastModifiedBy>Anderson Bosing</cp:lastModifiedBy>
  <cp:revision>233</cp:revision>
  <cp:lastPrinted>2023-03-23T19:21:36Z</cp:lastPrinted>
  <dcterms:modified xsi:type="dcterms:W3CDTF">2023-09-28T22:37:20Z</dcterms:modified>
</cp:coreProperties>
</file>