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300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288" r:id="rId21"/>
    <p:sldId id="289" r:id="rId22"/>
    <p:sldId id="301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fFGANeGdV20K5RArXYlPp2mZ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ocubo.cpscetec.com.br/" TargetMode="Externa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3166C7A-2093-D6C3-1015-7D2F617163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316BF18-71C4-6DFB-3899-55975135C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0780" y="4186431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3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BDFEA44A-018C-9DB2-30F4-800DB98F56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12827" y="0"/>
            <a:ext cx="4479174" cy="1013012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21506C57-663C-8FFB-E5E9-CBF7D8B226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1672" y="89466"/>
            <a:ext cx="2024681" cy="7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5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9F4163B8-81D0-9688-71A8-ECF28C5257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37478" y="546218"/>
            <a:ext cx="9717044" cy="2197612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8659061-3EB5-C431-1EFC-42DDAE9116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18919" y="3666370"/>
            <a:ext cx="3745905" cy="14099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50B8E84-2D72-3054-5F3F-B100A9A4FE53}"/>
              </a:ext>
            </a:extLst>
          </p:cNvPr>
          <p:cNvSpPr txBox="1"/>
          <p:nvPr userDrawn="1"/>
        </p:nvSpPr>
        <p:spPr>
          <a:xfrm>
            <a:off x="4410635" y="5076320"/>
            <a:ext cx="307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5"/>
              </a:rPr>
              <a:t>http://ocubo.cpscetec.com.br/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ocubo.cpscetec.com.b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83BA2-596F-160B-9605-F3303676868E}"/>
              </a:ext>
            </a:extLst>
          </p:cNvPr>
          <p:cNvSpPr txBox="1">
            <a:spLocks/>
          </p:cNvSpPr>
          <p:nvPr/>
        </p:nvSpPr>
        <p:spPr>
          <a:xfrm>
            <a:off x="6479177" y="4741817"/>
            <a:ext cx="5434149" cy="1685109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Classificação de Imagens com 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Orange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Data: Maio/2023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Versão 01</a:t>
            </a:r>
          </a:p>
        </p:txBody>
      </p:sp>
    </p:spTree>
    <p:extLst>
      <p:ext uri="{BB962C8B-B14F-4D97-AF65-F5344CB8AC3E}">
        <p14:creationId xmlns:p14="http://schemas.microsoft.com/office/powerpoint/2010/main" val="424668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4516" y="1690688"/>
            <a:ext cx="1096296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O processo irá gerar 2048 colunas de características para cada imagem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2" y="2187684"/>
            <a:ext cx="5695364" cy="251085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792" y="3026821"/>
            <a:ext cx="8036634" cy="354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3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4516" y="1690688"/>
            <a:ext cx="1096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Podemos fazer uma </a:t>
            </a:r>
            <a:r>
              <a:rPr lang="pt-BR" sz="2000" dirty="0" err="1" smtClean="0"/>
              <a:t>pré</a:t>
            </a:r>
            <a:r>
              <a:rPr lang="pt-BR" sz="2000" dirty="0" smtClean="0"/>
              <a:t> visualização de uma imagem transformada.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5" y="2619910"/>
            <a:ext cx="6978187" cy="316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4516" y="1690688"/>
            <a:ext cx="1096296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Abra a tabela e selecione uma linha para visualizar uma imagem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9" y="2389226"/>
            <a:ext cx="7580671" cy="39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2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4516" y="1690688"/>
            <a:ext cx="1096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Agora podemos escolher um algoritmo para treiná-lo com os dados. Vamos utilizar inicialmente 2 algoritmos: </a:t>
            </a:r>
            <a:r>
              <a:rPr lang="pt-BR" sz="2000" dirty="0" err="1" smtClean="0"/>
              <a:t>Logistic</a:t>
            </a:r>
            <a:r>
              <a:rPr lang="pt-BR" sz="2000" dirty="0" smtClean="0"/>
              <a:t> </a:t>
            </a:r>
            <a:r>
              <a:rPr lang="pt-BR" sz="2000" dirty="0" err="1" smtClean="0"/>
              <a:t>Regression</a:t>
            </a:r>
            <a:r>
              <a:rPr lang="pt-BR" sz="2000" dirty="0" smtClean="0"/>
              <a:t> e Neural Network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793" y="2706351"/>
            <a:ext cx="4932414" cy="3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4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4516" y="1690688"/>
            <a:ext cx="1096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Após o treinamento dos modelos clique em Test </a:t>
            </a:r>
            <a:r>
              <a:rPr lang="pt-BR" sz="2000" dirty="0" err="1" smtClean="0"/>
              <a:t>and</a:t>
            </a:r>
            <a:r>
              <a:rPr lang="pt-BR" sz="2000" dirty="0" smtClean="0"/>
              <a:t> Score para ver os resultados de qual modelo se comportou melhor com os dados.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77" y="2627693"/>
            <a:ext cx="9014952" cy="39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4516" y="1690688"/>
            <a:ext cx="1096296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Uma outra ferramenta de análise que podemos utilizar é a matriz de Confusão.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" y="2529825"/>
            <a:ext cx="5584876" cy="38557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90" y="2279570"/>
            <a:ext cx="3298310" cy="212210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166" y="4280510"/>
            <a:ext cx="3595511" cy="23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4516" y="1690688"/>
            <a:ext cx="1096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Agora para fazermos um pequeno teste, você precisará de 2 imagens de gatos e mais 2 de cachorros, nas quais nosso modelo nunca viu para testarmos a classificação. Crie uma pasta chamada teste e salve as imagens nela.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981" y="3219206"/>
            <a:ext cx="5960038" cy="325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712839" y="3421165"/>
            <a:ext cx="4429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Utilize os </a:t>
            </a:r>
            <a:r>
              <a:rPr lang="pt-BR" sz="2000" dirty="0" err="1" smtClean="0"/>
              <a:t>widgets</a:t>
            </a:r>
            <a:r>
              <a:rPr lang="pt-BR" sz="2000" dirty="0" smtClean="0"/>
              <a:t> para carregar e fazer o </a:t>
            </a:r>
            <a:r>
              <a:rPr lang="pt-BR" sz="2000" dirty="0" err="1" smtClean="0"/>
              <a:t>embeding</a:t>
            </a:r>
            <a:r>
              <a:rPr lang="pt-BR" sz="2000" dirty="0" smtClean="0"/>
              <a:t> das imagens.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910" y="1454870"/>
            <a:ext cx="5601776" cy="51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319550" y="2280623"/>
            <a:ext cx="4429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Utilize o </a:t>
            </a:r>
            <a:r>
              <a:rPr lang="pt-BR" sz="2000" dirty="0" err="1" smtClean="0"/>
              <a:t>widget</a:t>
            </a:r>
            <a:r>
              <a:rPr lang="pt-BR" sz="2000" dirty="0" smtClean="0"/>
              <a:t> </a:t>
            </a:r>
            <a:r>
              <a:rPr lang="pt-BR" sz="2000" dirty="0" err="1" smtClean="0"/>
              <a:t>predictions</a:t>
            </a:r>
            <a:r>
              <a:rPr lang="pt-BR" sz="2000" dirty="0" smtClean="0"/>
              <a:t>, atente-se as novas ligações que devem ser refeitas uma vez que o modelo a ser utilizado foi escolhido.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565" y="934063"/>
            <a:ext cx="6288299" cy="5506987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7069394" y="3687557"/>
            <a:ext cx="737419" cy="333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8617974" y="4951002"/>
            <a:ext cx="737419" cy="333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319550" y="1690688"/>
            <a:ext cx="7005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Clique em </a:t>
            </a:r>
            <a:r>
              <a:rPr lang="pt-BR" sz="2000" dirty="0" err="1" smtClean="0"/>
              <a:t>predictions</a:t>
            </a:r>
            <a:r>
              <a:rPr lang="pt-BR" sz="2000" dirty="0" smtClean="0"/>
              <a:t> e veja as previsões.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81" y="2529825"/>
            <a:ext cx="8627038" cy="3899137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 flipH="1">
            <a:off x="4031226" y="3008673"/>
            <a:ext cx="530943" cy="757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1478911" y="3601063"/>
            <a:ext cx="607140" cy="329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349545" y="2723534"/>
            <a:ext cx="644013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Real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9433" y="3930446"/>
            <a:ext cx="1011264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previsões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1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8761" y="2005781"/>
            <a:ext cx="11041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Para trabalhar com imagens no Orange, precisaremos instalar um pacote adicional na Interface para manipular imagens.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Clique no Menu </a:t>
            </a:r>
            <a:r>
              <a:rPr lang="pt-BR" b="1" dirty="0" err="1" smtClean="0"/>
              <a:t>Options</a:t>
            </a:r>
            <a:r>
              <a:rPr lang="pt-BR" dirty="0" smtClean="0"/>
              <a:t> e escolha </a:t>
            </a:r>
            <a:r>
              <a:rPr lang="pt-BR" b="1" i="1" dirty="0" smtClean="0"/>
              <a:t>Add-ons...</a:t>
            </a:r>
            <a:endParaRPr lang="pt-BR" b="1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66800" b="82673"/>
          <a:stretch/>
        </p:blipFill>
        <p:spPr>
          <a:xfrm>
            <a:off x="2339212" y="3281298"/>
            <a:ext cx="6774512" cy="198879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341EFE4-152D-4F2E-9FFB-1F6BBA49224C}"/>
              </a:ext>
            </a:extLst>
          </p:cNvPr>
          <p:cNvSpPr/>
          <p:nvPr/>
        </p:nvSpPr>
        <p:spPr>
          <a:xfrm>
            <a:off x="5952248" y="3614635"/>
            <a:ext cx="979494" cy="377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41EFE4-152D-4F2E-9FFB-1F6BBA49224C}"/>
              </a:ext>
            </a:extLst>
          </p:cNvPr>
          <p:cNvSpPr/>
          <p:nvPr/>
        </p:nvSpPr>
        <p:spPr>
          <a:xfrm>
            <a:off x="5962079" y="4651938"/>
            <a:ext cx="1834901" cy="451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352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Cubo CPS - Profª. Me. Cíntia Pinho - 2023</a:t>
            </a:r>
            <a:endParaRPr/>
          </a:p>
        </p:txBody>
      </p:sp>
      <p:pic>
        <p:nvPicPr>
          <p:cNvPr id="375" name="Google Shape;37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00" y="524932"/>
            <a:ext cx="8128000" cy="541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D08B9C71-994C-DA23-D303-A47E82A97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827" y="0"/>
            <a:ext cx="4479174" cy="1013012"/>
          </a:xfrm>
          <a:prstGeom prst="rect">
            <a:avLst/>
          </a:prstGeom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0F1FE64C-86B1-D427-FB5B-062F159F6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72" y="89466"/>
            <a:ext cx="2024681" cy="762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95612" y="2220118"/>
            <a:ext cx="5868988" cy="234759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Cubo CPS - Profª. Me. Cíntia Pinho - 2023</a:t>
            </a:r>
            <a:endParaRPr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E6E93449-4F0D-9512-0730-C4EAC005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827" y="0"/>
            <a:ext cx="4479174" cy="1013012"/>
          </a:xfrm>
          <a:prstGeom prst="rect">
            <a:avLst/>
          </a:prstGeom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0BE18259-E620-1D26-6A98-AA7A6FD29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72" y="89466"/>
            <a:ext cx="2024681" cy="762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2AFD074E-A55C-AD1C-FA88-F4218ABB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78" y="546218"/>
            <a:ext cx="9717044" cy="2197612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7C9D083D-84B6-CF62-2A40-75C46D95F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919" y="3666370"/>
            <a:ext cx="3745905" cy="14099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DD8F55-9667-BA88-A51F-3D7AB15B0D53}"/>
              </a:ext>
            </a:extLst>
          </p:cNvPr>
          <p:cNvSpPr txBox="1"/>
          <p:nvPr/>
        </p:nvSpPr>
        <p:spPr>
          <a:xfrm>
            <a:off x="4410635" y="5076320"/>
            <a:ext cx="307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http://ocubo.cpscetec.com.br/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05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8761" y="2005781"/>
            <a:ext cx="1104162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Escolha a opção </a:t>
            </a:r>
            <a:r>
              <a:rPr lang="pt-BR" b="1" dirty="0" err="1" smtClean="0"/>
              <a:t>Image</a:t>
            </a:r>
            <a:r>
              <a:rPr lang="pt-BR" b="1" dirty="0" smtClean="0"/>
              <a:t> </a:t>
            </a:r>
            <a:r>
              <a:rPr lang="pt-BR" b="1" dirty="0" err="1" smtClean="0"/>
              <a:t>Analytics</a:t>
            </a:r>
            <a:r>
              <a:rPr lang="pt-BR" dirty="0" smtClean="0"/>
              <a:t> e clique em </a:t>
            </a:r>
            <a:r>
              <a:rPr lang="pt-BR" b="1" i="1" dirty="0" smtClean="0"/>
              <a:t>OK</a:t>
            </a:r>
            <a:endParaRPr lang="pt-BR" b="1" i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341EFE4-152D-4F2E-9FFB-1F6BBA49224C}"/>
              </a:ext>
            </a:extLst>
          </p:cNvPr>
          <p:cNvSpPr/>
          <p:nvPr/>
        </p:nvSpPr>
        <p:spPr>
          <a:xfrm>
            <a:off x="5952248" y="3614635"/>
            <a:ext cx="979494" cy="377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41EFE4-152D-4F2E-9FFB-1F6BBA49224C}"/>
              </a:ext>
            </a:extLst>
          </p:cNvPr>
          <p:cNvSpPr/>
          <p:nvPr/>
        </p:nvSpPr>
        <p:spPr>
          <a:xfrm>
            <a:off x="5962079" y="4651938"/>
            <a:ext cx="1834901" cy="451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25867" t="10865" r="25717" b="18397"/>
          <a:stretch/>
        </p:blipFill>
        <p:spPr>
          <a:xfrm>
            <a:off x="3460680" y="2576052"/>
            <a:ext cx="4582107" cy="376575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341EFE4-152D-4F2E-9FFB-1F6BBA49224C}"/>
              </a:ext>
            </a:extLst>
          </p:cNvPr>
          <p:cNvSpPr/>
          <p:nvPr/>
        </p:nvSpPr>
        <p:spPr>
          <a:xfrm>
            <a:off x="3460680" y="4081667"/>
            <a:ext cx="2389514" cy="165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341EFE4-152D-4F2E-9FFB-1F6BBA49224C}"/>
              </a:ext>
            </a:extLst>
          </p:cNvPr>
          <p:cNvSpPr/>
          <p:nvPr/>
        </p:nvSpPr>
        <p:spPr>
          <a:xfrm>
            <a:off x="6744928" y="6067783"/>
            <a:ext cx="624347" cy="274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573729" y="3764114"/>
            <a:ext cx="2241755" cy="13388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 smtClean="0">
                <a:solidFill>
                  <a:schemeClr val="bg1"/>
                </a:solidFill>
              </a:rPr>
              <a:t>Após a instalação será necessário reiniciar o Orange</a:t>
            </a:r>
            <a:endParaRPr lang="pt-BR" sz="1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8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521109" y="3411794"/>
            <a:ext cx="3431458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Utilize o </a:t>
            </a:r>
            <a:r>
              <a:rPr lang="pt-BR" sz="2000" dirty="0" err="1" smtClean="0"/>
              <a:t>widget</a:t>
            </a:r>
            <a:r>
              <a:rPr lang="pt-BR" sz="2000" dirty="0" smtClean="0"/>
              <a:t> </a:t>
            </a:r>
            <a:r>
              <a:rPr lang="pt-BR" sz="2000" b="1" dirty="0" err="1" smtClean="0"/>
              <a:t>Import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Image</a:t>
            </a:r>
            <a:endParaRPr lang="pt-BR" sz="2000" b="1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240" y="1690688"/>
            <a:ext cx="5895294" cy="46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4516" y="1690688"/>
            <a:ext cx="1096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Baixe a base de dados com imagens de Cães e gatos em sua máquina local.</a:t>
            </a:r>
          </a:p>
          <a:p>
            <a:pPr algn="ctr">
              <a:lnSpc>
                <a:spcPct val="150000"/>
              </a:lnSpc>
            </a:pPr>
            <a:r>
              <a:rPr lang="pt-BR" sz="2000" b="1" i="1" dirty="0"/>
              <a:t>Imagens disponíveis em: https://github.com/profandersonvanin01/Orange_Classificacao/tree/main/caes_gatos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32" y="3476778"/>
            <a:ext cx="4467225" cy="26574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006" y="3610604"/>
            <a:ext cx="4758257" cy="23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2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4516" y="1690688"/>
            <a:ext cx="1096296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Utilizando o </a:t>
            </a:r>
            <a:r>
              <a:rPr lang="pt-BR" sz="2000" dirty="0" err="1" smtClean="0"/>
              <a:t>widget</a:t>
            </a:r>
            <a:r>
              <a:rPr lang="pt-BR" sz="2000" dirty="0" smtClean="0"/>
              <a:t> </a:t>
            </a:r>
            <a:r>
              <a:rPr lang="pt-BR" sz="2000" dirty="0" err="1" smtClean="0"/>
              <a:t>Import</a:t>
            </a:r>
            <a:r>
              <a:rPr lang="pt-BR" sz="2000" dirty="0" smtClean="0"/>
              <a:t> </a:t>
            </a:r>
            <a:r>
              <a:rPr lang="pt-BR" sz="2000" dirty="0" err="1" smtClean="0"/>
              <a:t>Images</a:t>
            </a:r>
            <a:r>
              <a:rPr lang="pt-BR" sz="2000" dirty="0" smtClean="0"/>
              <a:t>, selecione a pasta com as imagens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293" y="2529825"/>
            <a:ext cx="6284042" cy="357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4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4516" y="1690688"/>
            <a:ext cx="1096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O próximo passo é fazer uma transformação nas imagens para facilitar o entendimento do algoritmo de </a:t>
            </a:r>
            <a:r>
              <a:rPr lang="pt-BR" sz="2000" dirty="0" err="1" smtClean="0"/>
              <a:t>machine</a:t>
            </a:r>
            <a:r>
              <a:rPr lang="pt-BR" sz="2000" dirty="0" smtClean="0"/>
              <a:t> </a:t>
            </a:r>
            <a:r>
              <a:rPr lang="pt-BR" sz="2000" dirty="0" err="1" smtClean="0"/>
              <a:t>learning</a:t>
            </a:r>
            <a:r>
              <a:rPr lang="pt-BR" sz="2000" dirty="0" smtClean="0"/>
              <a:t>. Iremos transformar cada pixel das imagens em um número convertendo-os em uma tabela.</a:t>
            </a:r>
          </a:p>
        </p:txBody>
      </p:sp>
    </p:spTree>
    <p:extLst>
      <p:ext uri="{BB962C8B-B14F-4D97-AF65-F5344CB8AC3E}">
        <p14:creationId xmlns:p14="http://schemas.microsoft.com/office/powerpoint/2010/main" val="85386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4516" y="1690688"/>
            <a:ext cx="1096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Utilize o </a:t>
            </a:r>
            <a:r>
              <a:rPr lang="pt-BR" sz="2000" dirty="0" err="1" smtClean="0"/>
              <a:t>widget</a:t>
            </a:r>
            <a:r>
              <a:rPr lang="pt-BR" sz="2000" dirty="0" smtClean="0"/>
              <a:t> </a:t>
            </a:r>
            <a:r>
              <a:rPr lang="pt-BR" sz="2000" b="1" i="1" dirty="0" err="1" smtClean="0"/>
              <a:t>Image</a:t>
            </a:r>
            <a:r>
              <a:rPr lang="pt-BR" sz="2000" dirty="0" smtClean="0"/>
              <a:t> </a:t>
            </a:r>
            <a:r>
              <a:rPr lang="pt-BR" sz="2000" b="1" i="1" dirty="0" err="1" smtClean="0"/>
              <a:t>Embeding</a:t>
            </a:r>
            <a:r>
              <a:rPr lang="pt-BR" sz="2000" dirty="0" smtClean="0"/>
              <a:t>. Dependendo da quantidade de imagens este pode ser um processo um pouco demorado. Aguarde a finalização.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29" y="2900055"/>
            <a:ext cx="6045610" cy="31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7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/>
          <p:cNvSpPr txBox="1">
            <a:spLocks/>
          </p:cNvSpPr>
          <p:nvPr/>
        </p:nvSpPr>
        <p:spPr>
          <a:xfrm>
            <a:off x="838200" y="851551"/>
            <a:ext cx="10515600" cy="83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4400"/>
              <a:buFont typeface="Calibri"/>
              <a:buNone/>
            </a:pPr>
            <a:r>
              <a:rPr lang="pt-BR" sz="2400" b="1" dirty="0" smtClean="0"/>
              <a:t>Trabalhando com imagens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4516" y="1690688"/>
            <a:ext cx="1096296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/>
              <a:t>Podemos fazer uma </a:t>
            </a:r>
            <a:r>
              <a:rPr lang="pt-BR" sz="2000" dirty="0" err="1" smtClean="0"/>
              <a:t>pré</a:t>
            </a:r>
            <a:r>
              <a:rPr lang="pt-BR" sz="2000" dirty="0" smtClean="0"/>
              <a:t> visualização dos dados transformados utilizando uma tabela.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529825"/>
            <a:ext cx="60007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01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424</Words>
  <Application>Microsoft Office PowerPoint</Application>
  <PresentationFormat>Widescreen</PresentationFormat>
  <Paragraphs>47</Paragraphs>
  <Slides>22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à Machine Learning com Orange</dc:title>
  <dc:creator>Anderson Vanin</dc:creator>
  <cp:lastModifiedBy>Aluno</cp:lastModifiedBy>
  <cp:revision>19</cp:revision>
  <dcterms:created xsi:type="dcterms:W3CDTF">2023-03-30T14:41:40Z</dcterms:created>
  <dcterms:modified xsi:type="dcterms:W3CDTF">2023-07-03T15:14:02Z</dcterms:modified>
</cp:coreProperties>
</file>