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6547-7912-48DD-8B0C-5C8AC2EFAA80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ED983-7D46-461C-9DCB-43F9EC1D2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43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D92-80B4-4E5E-BFB8-F0FEC3BC7FBF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60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3FC-74DE-493A-9891-3F211592D187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0DA-E7AD-45E2-B0B8-F8A3D6CCB391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5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CB40-B52C-4CE5-9E73-C849CDA61FD2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5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A95-596F-428B-A79F-6A34C16CFC88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08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7517-6592-478E-ADFD-0569A281AC99}" type="datetime1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BE91-0790-4144-9AA8-C49EFFAA0AB3}" type="datetime1">
              <a:rPr lang="pt-BR" smtClean="0"/>
              <a:t>30/03/2023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57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74D-C8B8-42D0-A637-292FBC1A2705}" type="datetime1">
              <a:rPr lang="pt-BR" smtClean="0"/>
              <a:t>30/03/2023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01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2C01-9AD3-43BC-8306-7695954216A6}" type="datetime1">
              <a:rPr lang="pt-BR" smtClean="0"/>
              <a:t>30/03/2023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A799-6B2D-4E85-A7F1-A461A74FF6BA}" type="datetime1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B2CF-4EFC-43A3-B273-44C042A15B8C}" type="datetime1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20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73A7-EFCF-4AF5-81A0-7E398D3CEE05}" type="datetime1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FDB2-52BC-49B3-ABAB-CAEF1AE44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5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IoT</a:t>
            </a:r>
            <a:r>
              <a:rPr lang="pt-BR" dirty="0" smtClean="0"/>
              <a:t> - Internet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Things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Me. Anderson </a:t>
            </a:r>
            <a:r>
              <a:rPr lang="pt-BR" dirty="0" err="1" smtClean="0"/>
              <a:t>Vanin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6" y="373063"/>
            <a:ext cx="3486150" cy="1314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43" y="9526"/>
            <a:ext cx="2133600" cy="2133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36" y="123826"/>
            <a:ext cx="2019300" cy="2019300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84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produtos comerciais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Philips </a:t>
            </a:r>
            <a:r>
              <a:rPr lang="pt-BR" dirty="0" err="1" smtClean="0"/>
              <a:t>Hue</a:t>
            </a:r>
            <a:r>
              <a:rPr lang="pt-BR" dirty="0" smtClean="0"/>
              <a:t> (iluminação inteligente)</a:t>
            </a:r>
          </a:p>
          <a:p>
            <a:pPr algn="just"/>
            <a:r>
              <a:rPr lang="pt-BR" dirty="0" err="1" smtClean="0"/>
              <a:t>Amazon</a:t>
            </a:r>
            <a:r>
              <a:rPr lang="pt-BR" dirty="0" smtClean="0"/>
              <a:t> </a:t>
            </a:r>
            <a:r>
              <a:rPr lang="pt-BR" dirty="0" err="1" smtClean="0"/>
              <a:t>Alexa</a:t>
            </a:r>
            <a:r>
              <a:rPr lang="pt-BR" dirty="0" smtClean="0"/>
              <a:t> e </a:t>
            </a:r>
            <a:r>
              <a:rPr lang="pt-BR" dirty="0" err="1" smtClean="0"/>
              <a:t>Amazon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(</a:t>
            </a:r>
            <a:r>
              <a:rPr lang="pt-BR" dirty="0" err="1" smtClean="0"/>
              <a:t>Assitente</a:t>
            </a:r>
            <a:r>
              <a:rPr lang="pt-BR" dirty="0" smtClean="0"/>
              <a:t> Virtual e Alto-Falante Inteligente)</a:t>
            </a:r>
          </a:p>
          <a:p>
            <a:pPr algn="just"/>
            <a:r>
              <a:rPr lang="pt-BR" dirty="0" smtClean="0"/>
              <a:t>Samsung </a:t>
            </a:r>
            <a:r>
              <a:rPr lang="pt-BR" dirty="0" err="1" smtClean="0"/>
              <a:t>Smarthings</a:t>
            </a:r>
            <a:r>
              <a:rPr lang="pt-BR" dirty="0" smtClean="0"/>
              <a:t> (</a:t>
            </a:r>
            <a:r>
              <a:rPr lang="pt-BR" dirty="0" err="1" smtClean="0"/>
              <a:t>App</a:t>
            </a:r>
            <a:r>
              <a:rPr lang="pt-BR" dirty="0" smtClean="0"/>
              <a:t> de Automação Residencial)</a:t>
            </a:r>
          </a:p>
          <a:p>
            <a:pPr algn="just"/>
            <a:r>
              <a:rPr lang="pt-BR" dirty="0" smtClean="0"/>
              <a:t>Google Home (</a:t>
            </a:r>
            <a:r>
              <a:rPr lang="pt-BR" dirty="0" err="1" smtClean="0"/>
              <a:t>App</a:t>
            </a:r>
            <a:r>
              <a:rPr lang="pt-BR" dirty="0" smtClean="0"/>
              <a:t> de Automação Residencial)</a:t>
            </a:r>
          </a:p>
          <a:p>
            <a:pPr algn="just"/>
            <a:r>
              <a:rPr lang="pt-BR" dirty="0" err="1" smtClean="0"/>
              <a:t>Sensimed</a:t>
            </a:r>
            <a:r>
              <a:rPr lang="pt-BR" dirty="0" smtClean="0"/>
              <a:t> </a:t>
            </a:r>
            <a:r>
              <a:rPr lang="pt-BR" dirty="0" err="1" smtClean="0"/>
              <a:t>Triggerfish</a:t>
            </a:r>
            <a:r>
              <a:rPr lang="pt-BR" dirty="0" smtClean="0"/>
              <a:t> (Lentes de Contato Inteligentes)</a:t>
            </a:r>
          </a:p>
          <a:p>
            <a:pPr algn="just"/>
            <a:r>
              <a:rPr lang="pt-BR" dirty="0" smtClean="0"/>
              <a:t>August </a:t>
            </a:r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Lock</a:t>
            </a:r>
            <a:r>
              <a:rPr lang="pt-BR" dirty="0" smtClean="0"/>
              <a:t> (Fechadura Inteligente)</a:t>
            </a:r>
          </a:p>
          <a:p>
            <a:pPr algn="just"/>
            <a:r>
              <a:rPr lang="pt-BR" dirty="0" smtClean="0"/>
              <a:t>Google Neste </a:t>
            </a:r>
            <a:r>
              <a:rPr lang="pt-BR" dirty="0" err="1" smtClean="0"/>
              <a:t>Protect</a:t>
            </a:r>
            <a:r>
              <a:rPr lang="pt-BR" dirty="0" smtClean="0"/>
              <a:t> (</a:t>
            </a:r>
            <a:r>
              <a:rPr lang="pt-BR" dirty="0" err="1" smtClean="0"/>
              <a:t>snesor</a:t>
            </a:r>
            <a:r>
              <a:rPr lang="pt-BR" dirty="0" smtClean="0"/>
              <a:t> e alarme de fumaça e CO)</a:t>
            </a:r>
          </a:p>
          <a:p>
            <a:pPr algn="just"/>
            <a:r>
              <a:rPr lang="pt-BR" dirty="0" err="1" smtClean="0"/>
              <a:t>WeMo</a:t>
            </a:r>
            <a:r>
              <a:rPr lang="pt-BR" dirty="0" smtClean="0"/>
              <a:t> </a:t>
            </a:r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Plug</a:t>
            </a:r>
            <a:r>
              <a:rPr lang="pt-BR" dirty="0" smtClean="0"/>
              <a:t> (Tomada Inteligente)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38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2235" b="70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3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Automação Residencial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Automação é a tecnologia pela qual um processo ou procedimento é realizado com mínima intervenção humana.</a:t>
            </a:r>
          </a:p>
          <a:p>
            <a:pPr algn="just"/>
            <a:r>
              <a:rPr lang="pt-BR" dirty="0" smtClean="0"/>
              <a:t>Automação Residencial é um conjunto de dispositivos ou um sistema que controla iluminação, climatização, sistemas de entretenimento e eletrodomésticos (home </a:t>
            </a:r>
            <a:r>
              <a:rPr lang="pt-BR" dirty="0" err="1" smtClean="0"/>
              <a:t>appliances</a:t>
            </a:r>
            <a:r>
              <a:rPr lang="pt-BR" dirty="0" smtClean="0"/>
              <a:t>) e sistemas de segurança, entre outros.</a:t>
            </a:r>
          </a:p>
          <a:p>
            <a:pPr algn="just"/>
            <a:r>
              <a:rPr lang="pt-BR" dirty="0" smtClean="0"/>
              <a:t>Basicamente, o emprego de tecnologias para automatizar processos em um residência.</a:t>
            </a:r>
          </a:p>
          <a:p>
            <a:pPr algn="just"/>
            <a:r>
              <a:rPr lang="pt-BR" dirty="0" smtClean="0"/>
              <a:t>Nos permite implementar o que chamamos de </a:t>
            </a:r>
            <a:r>
              <a:rPr lang="pt-BR" dirty="0" err="1" smtClean="0"/>
              <a:t>Smart</a:t>
            </a:r>
            <a:r>
              <a:rPr lang="pt-BR" dirty="0" smtClean="0"/>
              <a:t> Home ou Casas Inteligentes.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7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Casa Inteligente (</a:t>
            </a:r>
            <a:r>
              <a:rPr lang="pt-BR" dirty="0" err="1" smtClean="0"/>
              <a:t>Smart</a:t>
            </a:r>
            <a:r>
              <a:rPr lang="pt-BR" dirty="0" smtClean="0"/>
              <a:t> Home)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56671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Emprego de dispositivos como sensores interconectados, hardware e software e outros dispositivos em um sistema de Internet das Coisas, que podem ser monitorados, controlados ou acessados remotamente e fornecer serviços que atendam às necessidades dos usuários.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313" t="55456" r="1465" b="7597"/>
          <a:stretch/>
        </p:blipFill>
        <p:spPr>
          <a:xfrm>
            <a:off x="838200" y="3717231"/>
            <a:ext cx="10553067" cy="25065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4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IoT</a:t>
            </a:r>
            <a:r>
              <a:rPr lang="pt-BR" dirty="0" smtClean="0"/>
              <a:t>...além da casa inteligente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 err="1" smtClean="0"/>
              <a:t>IoT</a:t>
            </a:r>
            <a:r>
              <a:rPr lang="pt-BR" dirty="0" smtClean="0"/>
              <a:t> encontra inúmeras aplicações além das aplicações residenciais mais comuns. Por exemplo:</a:t>
            </a:r>
          </a:p>
          <a:p>
            <a:r>
              <a:rPr lang="pt-BR" dirty="0" smtClean="0"/>
              <a:t>Agricultura (</a:t>
            </a:r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Farming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Transporte e Deslocamento</a:t>
            </a:r>
          </a:p>
          <a:p>
            <a:r>
              <a:rPr lang="pt-BR" dirty="0" err="1" smtClean="0"/>
              <a:t>Logísitica</a:t>
            </a:r>
            <a:endParaRPr lang="pt-BR" dirty="0" smtClean="0"/>
          </a:p>
          <a:p>
            <a:r>
              <a:rPr lang="pt-BR" dirty="0" smtClean="0"/>
              <a:t>Medicina e Saúde</a:t>
            </a:r>
          </a:p>
          <a:p>
            <a:r>
              <a:rPr lang="pt-BR" dirty="0" smtClean="0"/>
              <a:t>Cidades Inteligentes</a:t>
            </a:r>
          </a:p>
          <a:p>
            <a:r>
              <a:rPr lang="pt-BR" dirty="0" smtClean="0"/>
              <a:t>Indústria (</a:t>
            </a:r>
            <a:r>
              <a:rPr lang="pt-BR" dirty="0" err="1" smtClean="0"/>
              <a:t>IIoT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46" y="4027556"/>
            <a:ext cx="2238375" cy="2124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03" y="4721219"/>
            <a:ext cx="2787071" cy="15454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453" y="2328698"/>
            <a:ext cx="3387371" cy="21673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134" y="2313285"/>
            <a:ext cx="1595671" cy="153488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36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Cidades Inteligentes (</a:t>
            </a:r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Cities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0168" y="1997747"/>
            <a:ext cx="583651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As cidades inteligentes empregam as tecnologias de </a:t>
            </a:r>
            <a:r>
              <a:rPr lang="pt-BR" dirty="0" err="1" smtClean="0"/>
              <a:t>IoT</a:t>
            </a:r>
            <a:r>
              <a:rPr lang="pt-BR" dirty="0" smtClean="0"/>
              <a:t> para melhorar o gerenciamento dos espaços urbanos e a interação com os cidadãos, para aumentar sua qualidade de vida.</a:t>
            </a:r>
          </a:p>
          <a:p>
            <a:pPr marL="0" indent="0" algn="just">
              <a:buNone/>
            </a:pPr>
            <a:r>
              <a:rPr lang="pt-BR" dirty="0" smtClean="0"/>
              <a:t>Funciona como uma casa inteligente, porém em escala muito maior, onde os sistemas são monitorados para administrar as cidades de maneira mais eficiente e assim trazer benefícios à comunidade.</a:t>
            </a:r>
            <a:endParaRPr lang="pt-BR" dirty="0"/>
          </a:p>
        </p:txBody>
      </p:sp>
      <p:pic>
        <p:nvPicPr>
          <p:cNvPr id="2050" name="Picture 2" descr="Smart Cities abrindo o caminho para um futuro inteligente | ArchDaily Bras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952" y="2349435"/>
            <a:ext cx="50292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5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aprender </a:t>
            </a:r>
            <a:r>
              <a:rPr lang="pt-BR" dirty="0" err="1" smtClean="0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665417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Para aprender e trabalhar com </a:t>
            </a:r>
            <a:r>
              <a:rPr lang="pt-BR" dirty="0" err="1" smtClean="0"/>
              <a:t>IoT</a:t>
            </a:r>
            <a:r>
              <a:rPr lang="pt-BR" dirty="0" smtClean="0"/>
              <a:t> é preciso estudar uma série de tecnologias específicas, tais como:</a:t>
            </a:r>
          </a:p>
          <a:p>
            <a:pPr algn="just"/>
            <a:r>
              <a:rPr lang="pt-BR" dirty="0" err="1" smtClean="0"/>
              <a:t>Microcontroladores</a:t>
            </a:r>
            <a:r>
              <a:rPr lang="pt-BR" dirty="0" smtClean="0"/>
              <a:t> (</a:t>
            </a:r>
            <a:r>
              <a:rPr lang="pt-BR" dirty="0" err="1" smtClean="0"/>
              <a:t>Arduino</a:t>
            </a:r>
            <a:r>
              <a:rPr lang="pt-BR" dirty="0" smtClean="0"/>
              <a:t>, PIC, </a:t>
            </a:r>
            <a:r>
              <a:rPr lang="pt-BR" dirty="0" err="1" smtClean="0"/>
              <a:t>etc</a:t>
            </a:r>
            <a:r>
              <a:rPr lang="pt-BR" dirty="0" smtClean="0"/>
              <a:t>) / </a:t>
            </a:r>
            <a:r>
              <a:rPr lang="pt-BR" dirty="0" err="1" smtClean="0"/>
              <a:t>SoC</a:t>
            </a:r>
            <a:r>
              <a:rPr lang="pt-BR" dirty="0" smtClean="0"/>
              <a:t> (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r>
              <a:rPr lang="pt-BR" dirty="0" smtClean="0"/>
              <a:t>)</a:t>
            </a:r>
          </a:p>
          <a:p>
            <a:pPr algn="just"/>
            <a:r>
              <a:rPr lang="pt-BR" dirty="0" smtClean="0"/>
              <a:t>Eletrônica básica</a:t>
            </a:r>
          </a:p>
          <a:p>
            <a:pPr algn="just"/>
            <a:r>
              <a:rPr lang="pt-BR" dirty="0" smtClean="0"/>
              <a:t>Protocolos de comunicação</a:t>
            </a:r>
          </a:p>
          <a:p>
            <a:pPr algn="just"/>
            <a:r>
              <a:rPr lang="pt-BR" dirty="0" smtClean="0"/>
              <a:t>Segurança de Dados</a:t>
            </a:r>
          </a:p>
          <a:p>
            <a:pPr algn="just"/>
            <a:r>
              <a:rPr lang="pt-BR" dirty="0" smtClean="0"/>
              <a:t>Programação (Python, JS, C,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algn="just"/>
            <a:r>
              <a:rPr lang="pt-BR" dirty="0" smtClean="0"/>
              <a:t>Serviços de Nuvem</a:t>
            </a:r>
          </a:p>
          <a:p>
            <a:pPr algn="just"/>
            <a:r>
              <a:rPr lang="pt-BR" dirty="0" smtClean="0"/>
              <a:t>Banco de Dados (MySQL, </a:t>
            </a:r>
            <a:r>
              <a:rPr lang="pt-BR" dirty="0" err="1" smtClean="0"/>
              <a:t>Firebase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074" name="Picture 2" descr="Placa Arduino Uno r3 - Loja Vida de Silíci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94000">
                        <a14:foregroundMark x1="94000" y1="46000" x2="94000" y2="46000"/>
                        <a14:foregroundMark x1="44889" y1="76222" x2="44889" y2="76222"/>
                        <a14:foregroundMark x1="40222" y1="56444" x2="40222" y2="56444"/>
                        <a14:foregroundMark x1="7778" y1="47778" x2="7778" y2="47778"/>
                        <a14:foregroundMark x1="12000" y1="58222" x2="12000" y2="58222"/>
                        <a14:foregroundMark x1="9333" y1="57333" x2="9333" y2="57333"/>
                        <a14:foregroundMark x1="8667" y1="54000" x2="8667" y2="54000"/>
                        <a14:foregroundMark x1="4667" y1="52667" x2="4667" y2="52667"/>
                        <a14:foregroundMark x1="4889" y1="49333" x2="4889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155" y="386192"/>
            <a:ext cx="3733987" cy="373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ython (programming languag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17" y="3444800"/>
            <a:ext cx="1356874" cy="14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avaScript – Wikipédia, a enciclopédia liv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752" y="4001294"/>
            <a:ext cx="769797" cy="76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92" y="5614988"/>
            <a:ext cx="4057650" cy="11239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2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IoT</a:t>
            </a:r>
            <a:r>
              <a:rPr lang="pt-BR" dirty="0" smtClean="0"/>
              <a:t> no Futuro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Mais e mais cidades se tornarão "inteligentes".</a:t>
            </a:r>
          </a:p>
          <a:p>
            <a:pPr algn="just"/>
            <a:r>
              <a:rPr lang="pt-BR" dirty="0" smtClean="0"/>
              <a:t>Empresas se beneficiarão cada vez mais da tecnologia.</a:t>
            </a:r>
          </a:p>
          <a:p>
            <a:pPr algn="just"/>
            <a:r>
              <a:rPr lang="pt-BR" dirty="0" smtClean="0"/>
              <a:t>I.A. será cada vez mais empregada em </a:t>
            </a:r>
            <a:r>
              <a:rPr lang="pt-BR" dirty="0" err="1" smtClean="0"/>
              <a:t>IoT</a:t>
            </a:r>
            <a:r>
              <a:rPr lang="pt-BR" dirty="0" smtClean="0"/>
              <a:t> - especialmente </a:t>
            </a:r>
            <a:r>
              <a:rPr lang="pt-BR" dirty="0" err="1" smtClean="0"/>
              <a:t>Machine</a:t>
            </a:r>
            <a:r>
              <a:rPr lang="pt-BR" dirty="0" smtClean="0"/>
              <a:t> Learning e </a:t>
            </a:r>
            <a:r>
              <a:rPr lang="pt-BR" dirty="0" err="1" smtClean="0"/>
              <a:t>Analytics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As redes 5G possibilitarão a expansão logarítmica da </a:t>
            </a:r>
            <a:r>
              <a:rPr lang="pt-BR" dirty="0" err="1" smtClean="0"/>
              <a:t>IoT</a:t>
            </a:r>
            <a:r>
              <a:rPr lang="pt-BR" dirty="0" smtClean="0"/>
              <a:t> e integração de mais dispositivos.</a:t>
            </a:r>
          </a:p>
          <a:p>
            <a:pPr algn="just"/>
            <a:r>
              <a:rPr lang="pt-BR" dirty="0" smtClean="0"/>
              <a:t>Automóveis conectados e também autônomos se tornarão comuns.</a:t>
            </a:r>
          </a:p>
          <a:p>
            <a:pPr algn="just"/>
            <a:r>
              <a:rPr lang="pt-BR" dirty="0" smtClean="0"/>
              <a:t>Segurança será cada vez mais crítica e desafiadora, principalmente privacidade e ataques </a:t>
            </a:r>
            <a:r>
              <a:rPr lang="pt-BR" dirty="0" err="1" smtClean="0"/>
              <a:t>DDoS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5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err="1" smtClean="0"/>
              <a:t>IoT</a:t>
            </a:r>
            <a:r>
              <a:rPr lang="pt-BR" dirty="0" smtClean="0"/>
              <a:t> mescla tecnologias como eletrônica, comunicação, programação, análise de dados, armazenamento, </a:t>
            </a:r>
            <a:r>
              <a:rPr lang="pt-BR" dirty="0" err="1" smtClean="0"/>
              <a:t>cloud</a:t>
            </a:r>
            <a:r>
              <a:rPr lang="pt-BR" dirty="0" smtClean="0"/>
              <a:t>, etc.</a:t>
            </a:r>
          </a:p>
          <a:p>
            <a:pPr algn="just"/>
            <a:r>
              <a:rPr lang="pt-BR" dirty="0" smtClean="0"/>
              <a:t>Traz benefícios pela interação entre dispositivos e aplicação de técnicas de análise, processamento, aprendizado e até IA.</a:t>
            </a:r>
          </a:p>
          <a:p>
            <a:pPr algn="just"/>
            <a:r>
              <a:rPr lang="pt-BR" dirty="0" smtClean="0"/>
              <a:t>Arquitetura fundamental de 3 camadas: Percepção, Rede e Aplicação.</a:t>
            </a:r>
          </a:p>
          <a:p>
            <a:pPr algn="just"/>
            <a:r>
              <a:rPr lang="pt-BR" dirty="0" smtClean="0"/>
              <a:t>Acredita-se que até 2030 mais de 25 bilhões de dispositivos </a:t>
            </a:r>
            <a:r>
              <a:rPr lang="pt-BR" dirty="0" err="1" smtClean="0"/>
              <a:t>IoT</a:t>
            </a:r>
            <a:r>
              <a:rPr lang="pt-BR" dirty="0" smtClean="0"/>
              <a:t> estejam conectados no planeta.</a:t>
            </a:r>
          </a:p>
          <a:p>
            <a:pPr algn="just"/>
            <a:r>
              <a:rPr lang="pt-BR" dirty="0" smtClean="0"/>
              <a:t>Muitos produtos comerciais já estão </a:t>
            </a:r>
            <a:r>
              <a:rPr lang="pt-BR" dirty="0" err="1" smtClean="0"/>
              <a:t>disponívieis</a:t>
            </a:r>
            <a:r>
              <a:rPr lang="pt-BR" dirty="0" smtClean="0"/>
              <a:t>, principalmente para o mercado de automação residencial.</a:t>
            </a:r>
          </a:p>
          <a:p>
            <a:pPr algn="just"/>
            <a:r>
              <a:rPr lang="pt-BR" dirty="0" smtClean="0"/>
              <a:t>Muitas aplicações na indústria, agricultura, medicina, transporte, </a:t>
            </a:r>
            <a:r>
              <a:rPr lang="pt-BR" dirty="0" err="1" smtClean="0"/>
              <a:t>logísitca</a:t>
            </a:r>
            <a:r>
              <a:rPr lang="pt-BR" dirty="0" smtClean="0"/>
              <a:t>, planejamento urbano e outras.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679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5200" y="1714499"/>
            <a:ext cx="10515600" cy="2608263"/>
          </a:xfr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000" dirty="0" smtClean="0"/>
              <a:t>O futuro da </a:t>
            </a:r>
            <a:r>
              <a:rPr lang="pt-BR" sz="4000" dirty="0" err="1" smtClean="0"/>
              <a:t>IoT</a:t>
            </a:r>
            <a:r>
              <a:rPr lang="pt-BR" sz="4000" dirty="0" smtClean="0"/>
              <a:t> é altamente promissor, sendo uma das áreas da tecnologia que mais deverá crescer no mundo, com oportunidades em todos os setores da vida humana.</a:t>
            </a:r>
            <a:endParaRPr lang="pt-BR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8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/>
              <a:t> </a:t>
            </a:r>
            <a:r>
              <a:rPr lang="pt-BR" dirty="0" smtClean="0"/>
              <a:t>– Internet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Things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Termo introduzido pelo professor Kevin Ashton (MIT) em uma apresentação realizada na Procter &amp; Gamble em 1999, o qual concebeu um sistema de sensores onipresentes conectando o mundo físico à Internet, enquanto trabalhava em identificação por rádio frequência (RFID).</a:t>
            </a:r>
          </a:p>
          <a:p>
            <a:pPr algn="just"/>
            <a:r>
              <a:rPr lang="pt-BR" dirty="0" smtClean="0"/>
              <a:t>A Internet das Coisas emergiu dos avanços de varias áreas como sistemas embarcados, microeletrônica, comunicação e sensoriamento.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59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524932"/>
            <a:ext cx="8128000" cy="54186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4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220118"/>
            <a:ext cx="5868988" cy="2347595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8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8" y="222736"/>
            <a:ext cx="8942661" cy="6133614"/>
          </a:xfrm>
          <a:ln>
            <a:solidFill>
              <a:schemeClr val="tx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02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Beneficios</a:t>
            </a:r>
            <a:r>
              <a:rPr lang="pt-BR" dirty="0" smtClean="0"/>
              <a:t> da </a:t>
            </a:r>
            <a:r>
              <a:rPr lang="pt-BR" dirty="0" err="1" smtClean="0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Habilita a interação entre dispositivos: interação de máquina para máquina (</a:t>
            </a:r>
            <a:r>
              <a:rPr lang="pt-BR" b="1" dirty="0" smtClean="0"/>
              <a:t>M2M</a:t>
            </a:r>
            <a:r>
              <a:rPr lang="pt-BR" dirty="0" smtClean="0"/>
              <a:t>).</a:t>
            </a:r>
          </a:p>
          <a:p>
            <a:pPr algn="just"/>
            <a:r>
              <a:rPr lang="pt-BR" dirty="0" smtClean="0"/>
              <a:t>Permite obter dados (telemetria) a serem processados e transformados em informação útil.</a:t>
            </a:r>
          </a:p>
          <a:p>
            <a:pPr algn="just"/>
            <a:r>
              <a:rPr lang="pt-BR" dirty="0" smtClean="0"/>
              <a:t>Torna os dispositivos e equipamentos comunicáveis, permitindo que enviem e/ou recebam dados. Possibilita conectar o mundo físico com o mundo virtual.</a:t>
            </a:r>
          </a:p>
          <a:p>
            <a:pPr algn="just"/>
            <a:r>
              <a:rPr lang="pt-BR" dirty="0" smtClean="0"/>
              <a:t>Habilita melhor tomada de decisões, com mais rapidez e com dados de maior qualidade, no momento certo.</a:t>
            </a:r>
          </a:p>
          <a:p>
            <a:pPr algn="just"/>
            <a:r>
              <a:rPr lang="pt-BR" dirty="0" smtClean="0"/>
              <a:t>Valor real é gerado pela interpretação dos dados e da atuação sobre eles.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0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para </a:t>
            </a:r>
            <a:r>
              <a:rPr lang="pt-BR" dirty="0" err="1" smtClean="0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A </a:t>
            </a:r>
            <a:r>
              <a:rPr lang="pt-BR" dirty="0" err="1" smtClean="0"/>
              <a:t>IoT</a:t>
            </a:r>
            <a:r>
              <a:rPr lang="pt-BR" dirty="0" smtClean="0"/>
              <a:t> emprega diversas tecnologias como:</a:t>
            </a:r>
          </a:p>
          <a:p>
            <a:pPr algn="just"/>
            <a:r>
              <a:rPr lang="pt-BR" b="1" dirty="0" smtClean="0"/>
              <a:t>Hardware</a:t>
            </a:r>
            <a:r>
              <a:rPr lang="pt-BR" dirty="0" smtClean="0"/>
              <a:t>: </a:t>
            </a:r>
            <a:r>
              <a:rPr lang="pt-BR" dirty="0" err="1" smtClean="0"/>
              <a:t>Microcontroladores</a:t>
            </a:r>
            <a:r>
              <a:rPr lang="pt-BR" dirty="0" smtClean="0"/>
              <a:t>, sensores, atuadores, motores, baterias, </a:t>
            </a:r>
            <a:r>
              <a:rPr lang="pt-BR" dirty="0" err="1" smtClean="0"/>
              <a:t>energy</a:t>
            </a:r>
            <a:r>
              <a:rPr lang="pt-BR" dirty="0" smtClean="0"/>
              <a:t> </a:t>
            </a:r>
            <a:r>
              <a:rPr lang="pt-BR" dirty="0" err="1" smtClean="0"/>
              <a:t>harvesting</a:t>
            </a:r>
            <a:r>
              <a:rPr lang="pt-BR" dirty="0" smtClean="0"/>
              <a:t>, etc.</a:t>
            </a:r>
          </a:p>
          <a:p>
            <a:pPr algn="just"/>
            <a:r>
              <a:rPr lang="pt-BR" b="1" dirty="0" smtClean="0"/>
              <a:t>Software</a:t>
            </a:r>
            <a:r>
              <a:rPr lang="pt-BR" dirty="0" smtClean="0"/>
              <a:t>: Linguagens de programação, sistemas operacionais, firmware, protocolos (Bluetooth, BLE, IPv6, </a:t>
            </a:r>
            <a:r>
              <a:rPr lang="pt-BR" dirty="0" err="1" smtClean="0"/>
              <a:t>ZigBee</a:t>
            </a:r>
            <a:r>
              <a:rPr lang="pt-BR" dirty="0" smtClean="0"/>
              <a:t>, 6LoWPAN, </a:t>
            </a:r>
            <a:r>
              <a:rPr lang="pt-BR" dirty="0" err="1" smtClean="0"/>
              <a:t>LoRaWAN</a:t>
            </a:r>
            <a:r>
              <a:rPr lang="pt-BR" dirty="0" smtClean="0"/>
              <a:t>, MQTT), etc.</a:t>
            </a:r>
          </a:p>
          <a:p>
            <a:pPr algn="just"/>
            <a:r>
              <a:rPr lang="pt-BR" dirty="0" err="1" smtClean="0"/>
              <a:t>BigData</a:t>
            </a:r>
            <a:r>
              <a:rPr lang="pt-BR" dirty="0" smtClean="0"/>
              <a:t>, Computação em Nuvem, </a:t>
            </a:r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Things</a:t>
            </a:r>
            <a:r>
              <a:rPr lang="pt-BR" dirty="0" smtClean="0"/>
              <a:t>, </a:t>
            </a:r>
            <a:r>
              <a:rPr lang="pt-BR" dirty="0" err="1" smtClean="0"/>
              <a:t>Small</a:t>
            </a:r>
            <a:r>
              <a:rPr lang="pt-BR" dirty="0" smtClean="0"/>
              <a:t> Data, Análise de Dados.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7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 </a:t>
            </a:r>
            <a:r>
              <a:rPr lang="pt-BR" dirty="0" err="1" smtClean="0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Descreve a interação entre os componentes do sistema.</a:t>
            </a:r>
          </a:p>
          <a:p>
            <a:pPr algn="just"/>
            <a:r>
              <a:rPr lang="pt-BR" b="1" dirty="0" smtClean="0"/>
              <a:t>A arquitetura de três camadas de </a:t>
            </a:r>
            <a:r>
              <a:rPr lang="pt-BR" b="1" dirty="0" err="1" smtClean="0"/>
              <a:t>IoT</a:t>
            </a:r>
            <a:r>
              <a:rPr lang="pt-BR" b="1" dirty="0" smtClean="0"/>
              <a:t> é a base fundamental das demais arquiteturas existentes.</a:t>
            </a:r>
            <a:endParaRPr lang="pt-BR" b="1" dirty="0"/>
          </a:p>
          <a:p>
            <a:pPr algn="just"/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57593"/>
              </p:ext>
            </p:extLst>
          </p:nvPr>
        </p:nvGraphicFramePr>
        <p:xfrm>
          <a:off x="4318000" y="3673634"/>
          <a:ext cx="330744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443">
                  <a:extLst>
                    <a:ext uri="{9D8B030D-6E8A-4147-A177-3AD203B41FA5}">
                      <a16:colId xmlns:a16="http://schemas.microsoft.com/office/drawing/2014/main" val="313540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/>
                        <a:t>APLICAÇÃO</a:t>
                      </a:r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96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/>
                        <a:t>REDE</a:t>
                      </a:r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25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/>
                        <a:t>PERCEPÇÃO</a:t>
                      </a:r>
                      <a:endParaRPr lang="pt-BR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949612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0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6130" b="5922"/>
          <a:stretch/>
        </p:blipFill>
        <p:spPr>
          <a:xfrm>
            <a:off x="0" y="0"/>
            <a:ext cx="12173063" cy="6858000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144000" y="6565900"/>
            <a:ext cx="2895600" cy="2921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77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Gateway </a:t>
            </a:r>
            <a:r>
              <a:rPr lang="pt-BR" dirty="0" err="1" smtClean="0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Os dispositivos precisam ter acesso à Internet.</a:t>
            </a:r>
          </a:p>
          <a:p>
            <a:pPr algn="just"/>
            <a:r>
              <a:rPr lang="pt-BR" dirty="0" smtClean="0"/>
              <a:t>Em </a:t>
            </a:r>
            <a:r>
              <a:rPr lang="pt-BR" dirty="0" err="1" smtClean="0"/>
              <a:t>IoT</a:t>
            </a:r>
            <a:r>
              <a:rPr lang="pt-BR" dirty="0" smtClean="0"/>
              <a:t>, é comum que os dispositivos usem tecnologias de comunicação heterogêneas, como BLE, </a:t>
            </a:r>
            <a:r>
              <a:rPr lang="pt-BR" dirty="0" err="1" smtClean="0"/>
              <a:t>ZigBee</a:t>
            </a:r>
            <a:r>
              <a:rPr lang="pt-BR" dirty="0" smtClean="0"/>
              <a:t>, e outras.</a:t>
            </a:r>
          </a:p>
          <a:p>
            <a:pPr algn="just"/>
            <a:r>
              <a:rPr lang="pt-BR" dirty="0" smtClean="0"/>
              <a:t>Para conectar estes dispositivos à Internet, é preciso que um elemento de rede concentrador que realiza a tradução entre as diversas tecnologias utilizadas; este elemento é chamado de </a:t>
            </a:r>
            <a:r>
              <a:rPr lang="pt-BR" b="1" dirty="0" smtClean="0"/>
              <a:t>gateway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Usamos o gateway para enviar e receber os dados dos dispositivos, o qual transmitirá os dados para uma aplicação, serviço ou plataforma na Nuvem.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4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6400" y="1825625"/>
            <a:ext cx="43942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Previsão do número de dispositivos </a:t>
            </a:r>
            <a:r>
              <a:rPr lang="pt-BR" dirty="0" err="1" smtClean="0"/>
              <a:t>IoT</a:t>
            </a:r>
            <a:r>
              <a:rPr lang="pt-BR" dirty="0" smtClean="0"/>
              <a:t> conectados no mundo até 2030 (em bilhões).</a:t>
            </a:r>
          </a:p>
          <a:p>
            <a:pPr marL="0" indent="0" algn="just">
              <a:buNone/>
            </a:pPr>
            <a:r>
              <a:rPr lang="pt-BR" dirty="0" smtClean="0"/>
              <a:t>Fonte: </a:t>
            </a:r>
            <a:r>
              <a:rPr lang="pt-BR" dirty="0" err="1" smtClean="0"/>
              <a:t>Statista</a:t>
            </a:r>
            <a:endParaRPr lang="pt-BR" dirty="0" smtClean="0"/>
          </a:p>
          <a:p>
            <a:pPr marL="0" indent="0" algn="just">
              <a:buNone/>
            </a:pPr>
            <a:r>
              <a:rPr lang="pt-BR" sz="2000" dirty="0" smtClean="0"/>
              <a:t>https://www.statista.com/statistics/1183457/iot-connected-devices-worldwide/</a:t>
            </a:r>
          </a:p>
          <a:p>
            <a:pPr marL="0" indent="0" algn="just">
              <a:buNone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68" y="1419793"/>
            <a:ext cx="7115332" cy="43441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4" y="8732"/>
            <a:ext cx="1829386" cy="689768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O Cubo CPS - Prof. Me. Anderson Vanin - 2023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01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1222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IoT - Internet of Things</vt:lpstr>
      <vt:lpstr>Internet das Coisas (IoT – Internet of Things)</vt:lpstr>
      <vt:lpstr>Apresentação do PowerPoint</vt:lpstr>
      <vt:lpstr>Beneficios da IoT</vt:lpstr>
      <vt:lpstr>Tecnologias para IoT</vt:lpstr>
      <vt:lpstr>Arquitetura da IoT</vt:lpstr>
      <vt:lpstr>Apresentação do PowerPoint</vt:lpstr>
      <vt:lpstr>Gateway IoT</vt:lpstr>
      <vt:lpstr>Estatísticas</vt:lpstr>
      <vt:lpstr>Exemplos de produtos comerciais</vt:lpstr>
      <vt:lpstr>Apresentação do PowerPoint</vt:lpstr>
      <vt:lpstr>Automação Residencial</vt:lpstr>
      <vt:lpstr>Casa Inteligente (Smart Home)</vt:lpstr>
      <vt:lpstr>IoT...além da casa inteligente</vt:lpstr>
      <vt:lpstr>Cidades Inteligentes (Smart Cities)</vt:lpstr>
      <vt:lpstr>Como aprender IoT</vt:lpstr>
      <vt:lpstr>IoT no Futuro</vt:lpstr>
      <vt:lpstr>Resumo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df</dc:creator>
  <cp:lastModifiedBy>df</cp:lastModifiedBy>
  <cp:revision>11</cp:revision>
  <dcterms:created xsi:type="dcterms:W3CDTF">2023-03-30T14:41:40Z</dcterms:created>
  <dcterms:modified xsi:type="dcterms:W3CDTF">2023-03-30T15:48:17Z</dcterms:modified>
</cp:coreProperties>
</file>