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56" r:id="rId5"/>
    <p:sldId id="258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2"/>
    <a:srgbClr val="003300"/>
    <a:srgbClr val="F63312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67AD6-F54A-A846-725E-AC68EFB27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D9C894-9A77-C580-CA0B-0B0EDE36F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B5699-9B1A-0ABC-3D2A-B3B5AC2F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2C9-E00D-490C-9928-D3A1B19A2E1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C4B2D5-62B1-3A40-6CC4-73DFC8A1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A9B7F5-2BFF-81C3-C875-ED494CF0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729-4526-4D82-A382-E5A49A9F4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38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F32BF-935C-A866-379C-559E593E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F688A-6070-70B6-FFF7-F1D27B8D3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95D864-F369-8C23-FBF9-9600DF97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2C9-E00D-490C-9928-D3A1B19A2E1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0DD58-0C76-F37D-049F-0EEBFCAF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464A2-51D2-BBA7-ABAC-12930865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729-4526-4D82-A382-E5A49A9F4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5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82A6A8-A33E-9C4C-B29A-680DD0A2F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60E3C2-17AC-9901-8D6A-B574A054B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0EDB9C-A3F5-90D7-1D7C-FC7F833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2C9-E00D-490C-9928-D3A1B19A2E1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202410-D621-31B4-5BCE-ECEE2E05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82B5D4-6599-AB0C-38F1-9085BD0C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729-4526-4D82-A382-E5A49A9F4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8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7DB27-AEAE-BF2F-5D80-F0CC5FE7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3C3E98-38F1-6B3B-D35A-D9F83932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609B7-9F31-A5D9-B70C-8777D8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2C9-E00D-490C-9928-D3A1B19A2E1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9C597-69E7-D9C0-9D27-7FC896C6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05E2B-26E3-83C2-E3A6-89CCBEB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729-4526-4D82-A382-E5A49A9F4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80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3124-A831-788F-BD5C-4C7166B3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5983D2-4572-4C8A-DFAE-BF34C39A7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CC88DC-1BE7-3EF9-CF81-6B32CFDC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2C9-E00D-490C-9928-D3A1B19A2E1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012D4-E2D0-B7F6-889D-14F8F38E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CC3D23-024F-EEA7-9192-C53E7675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729-4526-4D82-A382-E5A49A9F4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96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81690-E10F-C909-F324-782F8F80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84C4D-4FF8-A3FE-C917-D40AE46DD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FB1EF1-24C8-D437-979C-DB887CB46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538190-CD75-A293-8B6E-9BC70B47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2C9-E00D-490C-9928-D3A1B19A2E1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E0075D-0F37-E803-0F1C-1B375AAE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A164A2-774D-D040-AC79-BA9AD1A4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729-4526-4D82-A382-E5A49A9F4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21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8104A-F253-4C20-2849-CB676349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DF1B7B-D0E0-831A-062B-365FD024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CC469-A5C6-8388-B49B-A51E6FA67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D2DD6D-1A8E-7BDB-81CE-FB8219E3D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A57B6A-193A-E3D7-E654-5E9FD5391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EDD2D0-B226-8976-AE2C-0AF14A40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2C9-E00D-490C-9928-D3A1B19A2E1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1E7B03-C360-C0B9-67DD-935AFE18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D9A9E3-35F1-8A1F-3080-DDE7E36D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729-4526-4D82-A382-E5A49A9F4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0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D4106-C46F-80E7-E492-263A8E47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D231B0-5A95-D0BA-4635-BFAB2108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2C9-E00D-490C-9928-D3A1B19A2E1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9293BE-ED50-244B-0437-92CF7844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138388-3917-3090-F41A-3A93380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729-4526-4D82-A382-E5A49A9F4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61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0DD299-3E5A-E2CF-891E-D15474CD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2C9-E00D-490C-9928-D3A1B19A2E1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3AB502-78DD-ED84-1773-12F0B924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06373C-DB18-DAD7-E547-33B32704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729-4526-4D82-A382-E5A49A9F4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1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7C458-93F1-0FBD-1299-CA94FBBD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30B3C-B083-2532-4037-5D087045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F60318-D0E4-01D4-0315-E8A1D692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D78E24-1DCF-05E8-E4A2-51FB4ED8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2C9-E00D-490C-9928-D3A1B19A2E1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B11E8-9E5F-3ADD-4CA5-9F6F19D5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5FFD45-12BB-92EB-98EE-FE8ED779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729-4526-4D82-A382-E5A49A9F4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8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A41C0-C75C-6F84-D6DD-69197931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75CE9F-BA88-BD54-0FAD-B39D07E79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6E0118-9072-C187-A585-82E510E2D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8E6062-A2CA-DCD8-7E21-FB3FE137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2C9-E00D-490C-9928-D3A1B19A2E1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1A2EC5-F689-9CC1-F368-F40B7C78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EF7928-A185-E0AE-157D-24624BE2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4729-4526-4D82-A382-E5A49A9F4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02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74B285-8FB4-8459-CCD4-6BB380F9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90461D-D767-B1E0-D389-67B4725E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599BE7-31C1-103C-E05B-3204EB5C6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B2C9-E00D-490C-9928-D3A1B19A2E11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B866A0-004E-1FA8-39FF-98E6C919C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096FC-3AA2-0484-9796-B2CEB7F04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4729-4526-4D82-A382-E5A49A9F42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 – Visão Computacional</a:t>
            </a:r>
            <a:br>
              <a:rPr lang="pt-BR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Imagens</a:t>
            </a:r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Anderson </a:t>
            </a:r>
            <a:r>
              <a:rPr lang="pt-BR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Vanin</a:t>
            </a:r>
            <a:endParaRPr lang="pt-BR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9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26" y="353882"/>
            <a:ext cx="6662298" cy="59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EFAC198-E0CF-847E-AA47-72D1F6DB8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5" y="1277888"/>
            <a:ext cx="6981991" cy="547134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1E476A-3B66-7995-0C5E-6765EA702C1C}"/>
              </a:ext>
            </a:extLst>
          </p:cNvPr>
          <p:cNvSpPr txBox="1"/>
          <p:nvPr/>
        </p:nvSpPr>
        <p:spPr>
          <a:xfrm>
            <a:off x="3617180" y="388829"/>
            <a:ext cx="495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Representação de 1 pixel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319F3-7D66-45A9-5CD8-47A18A9C4AD5}"/>
              </a:ext>
            </a:extLst>
          </p:cNvPr>
          <p:cNvSpPr txBox="1"/>
          <p:nvPr/>
        </p:nvSpPr>
        <p:spPr>
          <a:xfrm>
            <a:off x="7279317" y="2459504"/>
            <a:ext cx="4912683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/>
              <a:t>O pixel visto ao lado é o resultado da sobreposição dos 3 canais de cores: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R (</a:t>
            </a:r>
            <a:r>
              <a:rPr lang="pt-BR" sz="2400" b="1" dirty="0" err="1">
                <a:solidFill>
                  <a:srgbClr val="FF0000"/>
                </a:solidFill>
              </a:rPr>
              <a:t>red</a:t>
            </a:r>
            <a:r>
              <a:rPr lang="pt-BR" sz="2400" b="1" dirty="0">
                <a:solidFill>
                  <a:srgbClr val="FF0000"/>
                </a:solidFill>
              </a:rPr>
              <a:t>)</a:t>
            </a:r>
            <a:r>
              <a:rPr lang="pt-BR" sz="2400" dirty="0"/>
              <a:t>		</a:t>
            </a:r>
            <a:r>
              <a:rPr lang="pt-BR" sz="2400" dirty="0">
                <a:sym typeface="Wingdings" panose="05000000000000000000" pitchFamily="2" charset="2"/>
              </a:rPr>
              <a:t> 246</a:t>
            </a:r>
          </a:p>
          <a:p>
            <a:r>
              <a:rPr lang="pt-BR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G (</a:t>
            </a:r>
            <a:r>
              <a:rPr lang="pt-BR" sz="24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green</a:t>
            </a:r>
            <a:r>
              <a:rPr lang="pt-BR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) </a:t>
            </a:r>
            <a:r>
              <a:rPr lang="pt-BR" sz="2400" dirty="0">
                <a:sym typeface="Wingdings" panose="05000000000000000000" pitchFamily="2" charset="2"/>
              </a:rPr>
              <a:t>	 51</a:t>
            </a:r>
          </a:p>
          <a:p>
            <a:r>
              <a:rPr lang="pt-BR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B (blue) </a:t>
            </a:r>
            <a:r>
              <a:rPr lang="pt-BR" sz="2400" dirty="0">
                <a:sym typeface="Wingdings" panose="05000000000000000000" pitchFamily="2" charset="2"/>
              </a:rPr>
              <a:t>	 18</a:t>
            </a:r>
            <a:endParaRPr lang="pt-BR" sz="2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FB4A92B-5ADE-6290-0026-11AF86586087}"/>
              </a:ext>
            </a:extLst>
          </p:cNvPr>
          <p:cNvSpPr/>
          <p:nvPr/>
        </p:nvSpPr>
        <p:spPr>
          <a:xfrm>
            <a:off x="3113842" y="4625009"/>
            <a:ext cx="2001497" cy="861391"/>
          </a:xfrm>
          <a:prstGeom prst="rect">
            <a:avLst/>
          </a:prstGeom>
          <a:noFill/>
          <a:ln w="28575">
            <a:solidFill>
              <a:srgbClr val="F6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D307253-BDAC-2651-E434-95B8CE27C08D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5115339" y="3429000"/>
            <a:ext cx="2163978" cy="162670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11BCA6-1D37-3370-E63A-57CA5D10B9C6}"/>
              </a:ext>
            </a:extLst>
          </p:cNvPr>
          <p:cNvSpPr/>
          <p:nvPr/>
        </p:nvSpPr>
        <p:spPr>
          <a:xfrm>
            <a:off x="470504" y="2349000"/>
            <a:ext cx="2160000" cy="2160000"/>
          </a:xfrm>
          <a:prstGeom prst="rect">
            <a:avLst/>
          </a:prstGeom>
          <a:solidFill>
            <a:srgbClr val="F63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273618F-7880-AF75-A795-90A3EFF93128}"/>
              </a:ext>
            </a:extLst>
          </p:cNvPr>
          <p:cNvSpPr/>
          <p:nvPr/>
        </p:nvSpPr>
        <p:spPr>
          <a:xfrm>
            <a:off x="5526212" y="0"/>
            <a:ext cx="2160000" cy="2160000"/>
          </a:xfrm>
          <a:prstGeom prst="rect">
            <a:avLst/>
          </a:prstGeom>
          <a:solidFill>
            <a:srgbClr val="F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246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A04ACA-28AC-63F8-88B2-82D90DA9D73C}"/>
              </a:ext>
            </a:extLst>
          </p:cNvPr>
          <p:cNvSpPr/>
          <p:nvPr/>
        </p:nvSpPr>
        <p:spPr>
          <a:xfrm>
            <a:off x="5526212" y="2349000"/>
            <a:ext cx="2160000" cy="21600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ym typeface="Wingdings" panose="05000000000000000000" pitchFamily="2" charset="2"/>
              </a:rPr>
              <a:t>51</a:t>
            </a:r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07EC3A2-990F-43A1-135A-51C3C63CC669}"/>
              </a:ext>
            </a:extLst>
          </p:cNvPr>
          <p:cNvSpPr/>
          <p:nvPr/>
        </p:nvSpPr>
        <p:spPr>
          <a:xfrm>
            <a:off x="5526212" y="4698000"/>
            <a:ext cx="2160000" cy="2160000"/>
          </a:xfrm>
          <a:prstGeom prst="rect">
            <a:avLst/>
          </a:prstGeom>
          <a:solidFill>
            <a:srgbClr val="000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ym typeface="Wingdings" panose="05000000000000000000" pitchFamily="2" charset="2"/>
              </a:rPr>
              <a:t>18</a:t>
            </a:r>
            <a:endParaRPr lang="pt-BR" dirty="0"/>
          </a:p>
        </p:txBody>
      </p: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DA951D01-B737-FD5B-D144-ABFD00782249}"/>
              </a:ext>
            </a:extLst>
          </p:cNvPr>
          <p:cNvSpPr/>
          <p:nvPr/>
        </p:nvSpPr>
        <p:spPr>
          <a:xfrm>
            <a:off x="3034748" y="0"/>
            <a:ext cx="1378226" cy="685800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8A7244F-8438-EE23-5232-E80A1B6FB443}"/>
                  </a:ext>
                </a:extLst>
              </p:cNvPr>
              <p:cNvSpPr txBox="1"/>
              <p:nvPr/>
            </p:nvSpPr>
            <p:spPr>
              <a:xfrm>
                <a:off x="4207620" y="2888869"/>
                <a:ext cx="636102" cy="1341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3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pt-BR" sz="3600" b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8A7244F-8438-EE23-5232-E80A1B6F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20" y="2888869"/>
                <a:ext cx="636102" cy="1341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7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elogramo 11">
            <a:extLst>
              <a:ext uri="{FF2B5EF4-FFF2-40B4-BE49-F238E27FC236}">
                <a16:creationId xmlns:a16="http://schemas.microsoft.com/office/drawing/2014/main" id="{7057E170-0820-CF4D-6264-0FC98362F7D6}"/>
              </a:ext>
            </a:extLst>
          </p:cNvPr>
          <p:cNvSpPr/>
          <p:nvPr/>
        </p:nvSpPr>
        <p:spPr>
          <a:xfrm rot="1572947">
            <a:off x="4936332" y="4797684"/>
            <a:ext cx="3268944" cy="1571907"/>
          </a:xfrm>
          <a:prstGeom prst="parallelogram">
            <a:avLst>
              <a:gd name="adj" fmla="val 93056"/>
            </a:avLst>
          </a:prstGeom>
          <a:solidFill>
            <a:srgbClr val="000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B00F4ABB-C06B-4FE7-422A-0B143F4E46C6}"/>
              </a:ext>
            </a:extLst>
          </p:cNvPr>
          <p:cNvSpPr/>
          <p:nvPr/>
        </p:nvSpPr>
        <p:spPr>
          <a:xfrm rot="1572947">
            <a:off x="4913166" y="4012672"/>
            <a:ext cx="3268944" cy="1571907"/>
          </a:xfrm>
          <a:prstGeom prst="parallelogram">
            <a:avLst>
              <a:gd name="adj" fmla="val 93056"/>
            </a:avLst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Paralelogramo 1">
            <a:extLst>
              <a:ext uri="{FF2B5EF4-FFF2-40B4-BE49-F238E27FC236}">
                <a16:creationId xmlns:a16="http://schemas.microsoft.com/office/drawing/2014/main" id="{BEB8A377-7E29-C213-8FC8-1E00E798FAF4}"/>
              </a:ext>
            </a:extLst>
          </p:cNvPr>
          <p:cNvSpPr/>
          <p:nvPr/>
        </p:nvSpPr>
        <p:spPr>
          <a:xfrm rot="1572947">
            <a:off x="4936332" y="3318950"/>
            <a:ext cx="3268944" cy="1571907"/>
          </a:xfrm>
          <a:prstGeom prst="parallelogram">
            <a:avLst>
              <a:gd name="adj" fmla="val 93056"/>
            </a:avLst>
          </a:prstGeom>
          <a:solidFill>
            <a:srgbClr val="F63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5747D28-7F43-81AF-EE84-07A3F10EDD09}"/>
              </a:ext>
            </a:extLst>
          </p:cNvPr>
          <p:cNvSpPr/>
          <p:nvPr/>
        </p:nvSpPr>
        <p:spPr>
          <a:xfrm>
            <a:off x="1033211" y="660876"/>
            <a:ext cx="2160000" cy="2160000"/>
          </a:xfrm>
          <a:prstGeom prst="rect">
            <a:avLst/>
          </a:prstGeom>
          <a:solidFill>
            <a:srgbClr val="F63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Dobrada 2">
            <a:extLst>
              <a:ext uri="{FF2B5EF4-FFF2-40B4-BE49-F238E27FC236}">
                <a16:creationId xmlns:a16="http://schemas.microsoft.com/office/drawing/2014/main" id="{1FB38C8C-6B27-865C-0E38-F3B81F30AC68}"/>
              </a:ext>
            </a:extLst>
          </p:cNvPr>
          <p:cNvSpPr/>
          <p:nvPr/>
        </p:nvSpPr>
        <p:spPr>
          <a:xfrm rot="5400000">
            <a:off x="4561386" y="569740"/>
            <a:ext cx="1418457" cy="362708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395019" y="519712"/>
            <a:ext cx="5012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Isso é o que vemos em um PIXEL</a:t>
            </a:r>
            <a:endParaRPr lang="pt-BR" sz="2800" b="1" dirty="0"/>
          </a:p>
        </p:txBody>
      </p:sp>
      <p:sp>
        <p:nvSpPr>
          <p:cNvPr id="5" name="Seta para a Esquerda 4"/>
          <p:cNvSpPr/>
          <p:nvPr/>
        </p:nvSpPr>
        <p:spPr>
          <a:xfrm>
            <a:off x="3457071" y="615229"/>
            <a:ext cx="937948" cy="4277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135460" y="1925146"/>
            <a:ext cx="2974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Com as 3 camadas sobrepostas</a:t>
            </a:r>
            <a:endParaRPr lang="pt-BR" sz="28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762650" y="3843293"/>
            <a:ext cx="68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R</a:t>
            </a:r>
            <a:endParaRPr lang="pt-BR" sz="28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762650" y="4537016"/>
            <a:ext cx="68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G</a:t>
            </a:r>
            <a:endParaRPr lang="pt-BR" sz="28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760319" y="5230739"/>
            <a:ext cx="68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B</a:t>
            </a:r>
            <a:endParaRPr lang="pt-BR" sz="28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490550" y="3459798"/>
            <a:ext cx="3238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Cada uma das camadas (R, G e B) variam as tonalidades em uma escala que vai de 0 a 255.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 rot="20105145">
            <a:off x="6495568" y="425215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  <a:sym typeface="Wingdings" panose="05000000000000000000" pitchFamily="2" charset="2"/>
              </a:rPr>
              <a:t>246</a:t>
            </a:r>
            <a:endParaRPr lang="pt-BR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7" name="Retângulo 16"/>
          <p:cNvSpPr/>
          <p:nvPr/>
        </p:nvSpPr>
        <p:spPr>
          <a:xfrm rot="20105145">
            <a:off x="6682179" y="495450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sym typeface="Wingdings" panose="05000000000000000000" pitchFamily="2" charset="2"/>
              </a:rPr>
              <a:t>51</a:t>
            </a:r>
            <a:endParaRPr lang="pt-BR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8" name="Retângulo 17"/>
          <p:cNvSpPr/>
          <p:nvPr/>
        </p:nvSpPr>
        <p:spPr>
          <a:xfrm rot="20105145">
            <a:off x="6780051" y="562732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sym typeface="Wingdings" panose="05000000000000000000" pitchFamily="2" charset="2"/>
              </a:rPr>
              <a:t>18</a:t>
            </a:r>
            <a:endParaRPr lang="pt-BR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137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" grpId="0" animBg="1"/>
      <p:bldP spid="3" grpId="0" animBg="1"/>
      <p:bldP spid="4" grpId="0"/>
      <p:bldP spid="5" grpId="0" animBg="1"/>
      <p:bldP spid="9" grpId="0"/>
      <p:bldP spid="10" grpId="0"/>
      <p:bldP spid="14" grpId="0"/>
      <p:bldP spid="15" grpId="0"/>
      <p:bldP spid="16" grpId="0"/>
      <p:bldP spid="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94290"/>
            <a:ext cx="10515600" cy="588267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Para melhorar o processamento de imagens nas tarefas de classificação, detecção ou segmentação, é importante transformar a imagem em uma outra imagem com tons de cinza em uma única camada. Assim teremos pixels em uma única camada com valores variando entre 0 e 255, onde o zero representa PRETO e 255 representa BRANCO.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48" y="2963916"/>
            <a:ext cx="2599279" cy="343556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02" y="2963915"/>
            <a:ext cx="2599279" cy="3435569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4845269" y="4150926"/>
            <a:ext cx="2196662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134899" y="2556727"/>
            <a:ext cx="361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Dimensões desta imagem: </a:t>
            </a:r>
            <a:r>
              <a:rPr lang="pt-BR" b="1" dirty="0"/>
              <a:t>345 x 456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6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2759"/>
            <a:ext cx="10515600" cy="5914204"/>
          </a:xfrm>
        </p:spPr>
        <p:txBody>
          <a:bodyPr anchor="ctr"/>
          <a:lstStyle/>
          <a:p>
            <a:pPr marL="0" indent="0">
              <a:buNone/>
            </a:pPr>
            <a:r>
              <a:rPr lang="pt-BR" dirty="0" smtClean="0"/>
              <a:t>Lembre-se que no processamento de imagens, cada um dos pixels deve ser processado para a obtenção das características.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Então fazendo uma pequena continha, temos...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23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124" y="294290"/>
            <a:ext cx="11929242" cy="5882673"/>
          </a:xfrm>
        </p:spPr>
        <p:txBody>
          <a:bodyPr/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Na primeira imagem colorida temos um arquivo com as seguintes dimensões: </a:t>
            </a:r>
          </a:p>
          <a:p>
            <a:pPr marL="0" indent="0" algn="ctr">
              <a:buNone/>
            </a:pPr>
            <a:endParaRPr lang="pt-BR" b="1" dirty="0" smtClean="0"/>
          </a:p>
          <a:p>
            <a:pPr marL="0" indent="0" algn="ctr">
              <a:buNone/>
            </a:pPr>
            <a:r>
              <a:rPr lang="pt-BR" b="1" dirty="0" smtClean="0"/>
              <a:t>345 x 456 </a:t>
            </a:r>
            <a:r>
              <a:rPr lang="pt-BR" b="1" dirty="0"/>
              <a:t>x 3 = </a:t>
            </a:r>
            <a:r>
              <a:rPr lang="pt-BR" b="1" dirty="0" smtClean="0"/>
              <a:t>471.960 pixels</a:t>
            </a:r>
          </a:p>
          <a:p>
            <a:pPr marL="0" indent="0" algn="ctr">
              <a:buNone/>
            </a:pPr>
            <a:endParaRPr lang="pt-BR" b="1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Na segunda imagem em cinza temos um arquivo com as seguintes dimensões: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1" dirty="0" smtClean="0"/>
              <a:t>345 x 456 </a:t>
            </a:r>
            <a:r>
              <a:rPr lang="pt-BR" b="1" dirty="0"/>
              <a:t>x 1 = </a:t>
            </a:r>
            <a:r>
              <a:rPr lang="pt-BR" b="1" dirty="0" smtClean="0"/>
              <a:t>157.320 pixels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381" y="1418896"/>
            <a:ext cx="2893766" cy="152827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381" y="4071772"/>
            <a:ext cx="2811688" cy="219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62759"/>
            <a:ext cx="10515600" cy="59142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 smtClean="0"/>
              <a:t>Agora temos uma quantidade bem menor de pixels a serem processados representando a mesma informação...</a:t>
            </a:r>
          </a:p>
          <a:p>
            <a:pPr marL="0" indent="0" algn="ctr">
              <a:buNone/>
            </a:pPr>
            <a:r>
              <a:rPr lang="pt-BR" dirty="0" smtClean="0"/>
              <a:t>Bora para a parte prática...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4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Tema do Office</vt:lpstr>
      <vt:lpstr>01 – Visão Computacional Introdução Imagens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Vanin</dc:creator>
  <cp:lastModifiedBy>Alunos</cp:lastModifiedBy>
  <cp:revision>14</cp:revision>
  <dcterms:created xsi:type="dcterms:W3CDTF">2022-06-08T13:51:27Z</dcterms:created>
  <dcterms:modified xsi:type="dcterms:W3CDTF">2022-06-08T15:38:00Z</dcterms:modified>
</cp:coreProperties>
</file>