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308"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262" r:id="rId23"/>
    <p:sldId id="277" r:id="rId24"/>
    <p:sldId id="264" r:id="rId25"/>
    <p:sldId id="266" r:id="rId26"/>
    <p:sldId id="268" r:id="rId27"/>
    <p:sldId id="342" r:id="rId28"/>
    <p:sldId id="343" r:id="rId29"/>
    <p:sldId id="275" r:id="rId30"/>
    <p:sldId id="271" r:id="rId31"/>
    <p:sldId id="272" r:id="rId32"/>
    <p:sldId id="273" r:id="rId33"/>
    <p:sldId id="276" r:id="rId34"/>
    <p:sldId id="274" r:id="rId35"/>
    <p:sldId id="267" r:id="rId36"/>
    <p:sldId id="265" r:id="rId37"/>
    <p:sldId id="278" r:id="rId38"/>
    <p:sldId id="280" r:id="rId39"/>
    <p:sldId id="281" r:id="rId40"/>
    <p:sldId id="282" r:id="rId41"/>
    <p:sldId id="283" r:id="rId42"/>
    <p:sldId id="284" r:id="rId43"/>
    <p:sldId id="285" r:id="rId44"/>
    <p:sldId id="286" r:id="rId45"/>
    <p:sldId id="287" r:id="rId46"/>
    <p:sldId id="288" r:id="rId47"/>
    <p:sldId id="289" r:id="rId48"/>
    <p:sldId id="290" r:id="rId49"/>
    <p:sldId id="341" r:id="rId50"/>
    <p:sldId id="279" r:id="rId51"/>
    <p:sldId id="29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D77D1E19-D01E-4BB3-80DA-91FABB6C1480}" type="datetimeFigureOut">
              <a:rPr lang="en-US" smtClean="0"/>
              <a:pPr/>
              <a:t>7/26/2019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1D004B37-206D-4097-8E8C-022F0E4E2EDF}" type="slidenum">
              <a:rPr lang="en-US" smtClean="0"/>
              <a:pPr/>
              <a:t>‹#›</a:t>
            </a:fld>
            <a:endParaRPr lang="en-US" dirty="0"/>
          </a:p>
        </p:txBody>
      </p:sp>
    </p:spTree>
    <p:extLst>
      <p:ext uri="{BB962C8B-B14F-4D97-AF65-F5344CB8AC3E}">
        <p14:creationId xmlns:p14="http://schemas.microsoft.com/office/powerpoint/2010/main" val="2463471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0252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235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6041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595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077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892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14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431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300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909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604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827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99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86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16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11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468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554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861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C1EB-D965-4022-B0F1-6BFB92D396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29D2F7-DB50-43DD-A123-93BF74DF2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0805EF-FFF9-4B2D-BF14-6ED1023562DC}"/>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5" name="Footer Placeholder 4">
            <a:extLst>
              <a:ext uri="{FF2B5EF4-FFF2-40B4-BE49-F238E27FC236}">
                <a16:creationId xmlns:a16="http://schemas.microsoft.com/office/drawing/2014/main" id="{A7BEAFA7-80EF-4ADE-953D-5BC137D0F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658EF-DB79-4D76-821E-004299F2E5F2}"/>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117546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DBAF-20A1-40DA-9123-6250FA2CAD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6D84DB-6317-407D-BFF9-8ABAAA346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61E42-4FBE-41BB-9D6D-A4B87A1967ED}"/>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5" name="Footer Placeholder 4">
            <a:extLst>
              <a:ext uri="{FF2B5EF4-FFF2-40B4-BE49-F238E27FC236}">
                <a16:creationId xmlns:a16="http://schemas.microsoft.com/office/drawing/2014/main" id="{8C1BD46B-5938-41C7-92A6-21715B73C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A4443-E07B-41BD-BA3C-452FD9C1A79C}"/>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3746026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45BF6-F980-4D61-8DA7-3D47EA662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ABAC80-F6C3-4550-AC62-656D0169F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5C5C3-23A3-4603-B746-E0BC4F8CD218}"/>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5" name="Footer Placeholder 4">
            <a:extLst>
              <a:ext uri="{FF2B5EF4-FFF2-40B4-BE49-F238E27FC236}">
                <a16:creationId xmlns:a16="http://schemas.microsoft.com/office/drawing/2014/main" id="{6D767025-1301-4075-9368-0C1274241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52A1A-577A-414F-B713-A62A3120C166}"/>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131060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7FED-E2F0-44FC-BCB7-A744012C0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C213C6-E06B-4A4B-B39E-DEE6221F9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96E23-4A71-4C07-9926-EBBE686D630D}"/>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5" name="Footer Placeholder 4">
            <a:extLst>
              <a:ext uri="{FF2B5EF4-FFF2-40B4-BE49-F238E27FC236}">
                <a16:creationId xmlns:a16="http://schemas.microsoft.com/office/drawing/2014/main" id="{45632464-6DD8-4294-9DE0-0F5FB5513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F55AC-CE6B-4ACA-A441-1FFF3190FCC4}"/>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206864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9FA3-6C64-435B-A68B-F31674E0D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55B7E-1B7D-436D-AC8E-96140760F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AECAB9-7851-40DC-8535-B25CFFF4076B}"/>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5" name="Footer Placeholder 4">
            <a:extLst>
              <a:ext uri="{FF2B5EF4-FFF2-40B4-BE49-F238E27FC236}">
                <a16:creationId xmlns:a16="http://schemas.microsoft.com/office/drawing/2014/main" id="{F5D01390-11D8-4FA8-8FAF-D6D0905D2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D4A31-34DF-4DDF-82FE-335A99D2DC39}"/>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316692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AA72-C169-4632-A525-38C7C5C33C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42645-EE11-4241-893B-89925DFBCB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8417E-59F9-4489-8C90-255631713E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F5899E-A9E8-4084-A55A-E4C9ADFDC940}"/>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6" name="Footer Placeholder 5">
            <a:extLst>
              <a:ext uri="{FF2B5EF4-FFF2-40B4-BE49-F238E27FC236}">
                <a16:creationId xmlns:a16="http://schemas.microsoft.com/office/drawing/2014/main" id="{814CDDE4-0641-47AD-AF1F-BD33EB874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79834-BBFB-43D2-A075-57CD4C0E871A}"/>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94075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348F-D542-44FD-9DC1-C8BF03A3F2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5FF52F-3B54-4244-9ED7-9B4A212A0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6AE94-9CC0-46F7-ABE1-366C8E22B5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519700-9547-46B7-8B28-E78789C28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97953B-3472-4C83-AD5F-F50A2CC29E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9FCBA5-BC67-4895-8F66-8C2D3B775DD8}"/>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8" name="Footer Placeholder 7">
            <a:extLst>
              <a:ext uri="{FF2B5EF4-FFF2-40B4-BE49-F238E27FC236}">
                <a16:creationId xmlns:a16="http://schemas.microsoft.com/office/drawing/2014/main" id="{D454B99F-3448-4FB6-ADEE-1CFAE59D92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091835-00E7-48E6-BDA6-B311E03ED5CC}"/>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35908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BF44-9713-498B-B6F1-E7968F09CF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1ADF02-5F0C-4200-83F4-F0A3AB650E6E}"/>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4" name="Footer Placeholder 3">
            <a:extLst>
              <a:ext uri="{FF2B5EF4-FFF2-40B4-BE49-F238E27FC236}">
                <a16:creationId xmlns:a16="http://schemas.microsoft.com/office/drawing/2014/main" id="{F9D1AADB-A66F-4810-9CB4-95ED1DFE7A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B7B262-D2A0-4A80-A561-DB22B8701B21}"/>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230507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0CBCA-51A4-4513-B3B5-E4B879285A26}"/>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3" name="Footer Placeholder 2">
            <a:extLst>
              <a:ext uri="{FF2B5EF4-FFF2-40B4-BE49-F238E27FC236}">
                <a16:creationId xmlns:a16="http://schemas.microsoft.com/office/drawing/2014/main" id="{42B6545C-FF4C-4676-8122-BFCDF8182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8503F-604E-417E-B5CC-9FAD967A39E2}"/>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276990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51FB-9082-4E67-AB2F-9FCC36C64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9ED6F-DC72-491F-877E-A951B0F6D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D3F96-E998-422E-B719-CCBC730E1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358AC-16B5-4E0E-94F1-6349E0E749ED}"/>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6" name="Footer Placeholder 5">
            <a:extLst>
              <a:ext uri="{FF2B5EF4-FFF2-40B4-BE49-F238E27FC236}">
                <a16:creationId xmlns:a16="http://schemas.microsoft.com/office/drawing/2014/main" id="{CB765D3A-5D8A-497A-8218-64030CC10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FC413-39BD-4E98-98A0-9B23FDD041BD}"/>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316273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8274-CB4E-4F74-B4F7-4E0CE2863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E229E8-6CD0-486A-A9F4-FA84BC51F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36C698-F148-4999-B14D-792051537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70D24-F956-4B99-B779-E781E30BE388}"/>
              </a:ext>
            </a:extLst>
          </p:cNvPr>
          <p:cNvSpPr>
            <a:spLocks noGrp="1"/>
          </p:cNvSpPr>
          <p:nvPr>
            <p:ph type="dt" sz="half" idx="10"/>
          </p:nvPr>
        </p:nvSpPr>
        <p:spPr/>
        <p:txBody>
          <a:bodyPr/>
          <a:lstStyle/>
          <a:p>
            <a:fld id="{0FAB36CE-8141-49CE-BF82-78C26B80FB76}" type="datetimeFigureOut">
              <a:rPr lang="en-US" smtClean="0"/>
              <a:t>7/26/2019</a:t>
            </a:fld>
            <a:endParaRPr lang="en-US"/>
          </a:p>
        </p:txBody>
      </p:sp>
      <p:sp>
        <p:nvSpPr>
          <p:cNvPr id="6" name="Footer Placeholder 5">
            <a:extLst>
              <a:ext uri="{FF2B5EF4-FFF2-40B4-BE49-F238E27FC236}">
                <a16:creationId xmlns:a16="http://schemas.microsoft.com/office/drawing/2014/main" id="{020DEEC0-F637-49D9-A05B-04F38CCB2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51F2B-F05A-46FB-A7FB-C4A615928C4F}"/>
              </a:ext>
            </a:extLst>
          </p:cNvPr>
          <p:cNvSpPr>
            <a:spLocks noGrp="1"/>
          </p:cNvSpPr>
          <p:nvPr>
            <p:ph type="sldNum" sz="quarter" idx="12"/>
          </p:nvPr>
        </p:nvSpPr>
        <p:spPr/>
        <p:txBody>
          <a:bodyPr/>
          <a:lstStyle/>
          <a:p>
            <a:fld id="{590461BF-AC1B-4E54-87EA-9F53996EEDFC}" type="slidenum">
              <a:rPr lang="en-US" smtClean="0"/>
              <a:t>‹#›</a:t>
            </a:fld>
            <a:endParaRPr lang="en-US"/>
          </a:p>
        </p:txBody>
      </p:sp>
    </p:spTree>
    <p:extLst>
      <p:ext uri="{BB962C8B-B14F-4D97-AF65-F5344CB8AC3E}">
        <p14:creationId xmlns:p14="http://schemas.microsoft.com/office/powerpoint/2010/main" val="369876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44C92-72C9-4374-A54D-402E4F9DD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F4499C0-8CF3-41A8-AF29-23303BCC8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B6A8CCD-1579-4B0A-BCEA-16F6FC864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0FAB36CE-8141-49CE-BF82-78C26B80FB76}" type="datetimeFigureOut">
              <a:rPr lang="en-US" smtClean="0"/>
              <a:pPr/>
              <a:t>7/26/2019</a:t>
            </a:fld>
            <a:endParaRPr lang="en-US" dirty="0"/>
          </a:p>
        </p:txBody>
      </p:sp>
      <p:sp>
        <p:nvSpPr>
          <p:cNvPr id="5" name="Footer Placeholder 4">
            <a:extLst>
              <a:ext uri="{FF2B5EF4-FFF2-40B4-BE49-F238E27FC236}">
                <a16:creationId xmlns:a16="http://schemas.microsoft.com/office/drawing/2014/main" id="{D62A8A9A-5668-4464-9B79-B2177FF19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id="{F4D33DDE-B381-4BC9-93F2-F369AE382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590461BF-AC1B-4E54-87EA-9F53996EEDFC}" type="slidenum">
              <a:rPr lang="en-US" smtClean="0"/>
              <a:pPr/>
              <a:t>‹#›</a:t>
            </a:fld>
            <a:endParaRPr lang="en-US" dirty="0"/>
          </a:p>
        </p:txBody>
      </p:sp>
    </p:spTree>
    <p:extLst>
      <p:ext uri="{BB962C8B-B14F-4D97-AF65-F5344CB8AC3E}">
        <p14:creationId xmlns:p14="http://schemas.microsoft.com/office/powerpoint/2010/main" val="2984737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66260"/>
            <a:ext cx="5104535" cy="6858000"/>
          </a:xfrm>
          <a:prstGeom prst="rect">
            <a:avLst/>
          </a:prstGeom>
          <a:noFill/>
          <a:ln>
            <a:noFill/>
          </a:ln>
        </p:spPr>
      </p:pic>
      <p:sp>
        <p:nvSpPr>
          <p:cNvPr id="136" name="Google Shape;136;p1"/>
          <p:cNvSpPr txBox="1"/>
          <p:nvPr/>
        </p:nvSpPr>
        <p:spPr>
          <a:xfrm>
            <a:off x="6035040" y="1802674"/>
            <a:ext cx="4937760" cy="31700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Ten</a:t>
            </a:r>
            <a:endParaRPr lang="en-US" dirty="0">
              <a:latin typeface="Times New Roman" panose="02020603050405020304" pitchFamily="18" charset="0"/>
            </a:endParaRPr>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dirty="0">
                <a:solidFill>
                  <a:schemeClr val="dk1"/>
                </a:solidFill>
                <a:latin typeface="Times New Roman"/>
                <a:ea typeface="Times New Roman"/>
                <a:cs typeface="Times New Roman"/>
                <a:sym typeface="Times New Roman"/>
              </a:rPr>
              <a:t>Representation Knowledge using rules</a:t>
            </a:r>
            <a:endParaRPr sz="40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Inference in first-order logic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Universal elimination: </a:t>
            </a:r>
            <a:r>
              <a:rPr lang="en-US" sz="2400" dirty="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true, then P (</a:t>
            </a:r>
            <a:r>
              <a:rPr lang="en-US" sz="2400" i="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is true, where </a:t>
            </a:r>
            <a:r>
              <a:rPr lang="en-US" sz="2400" i="1" dirty="0">
                <a:latin typeface="Times New Roman" panose="02020603050405020304" pitchFamily="18" charset="0"/>
                <a:cs typeface="Times New Roman" panose="02020603050405020304" pitchFamily="18" charset="0"/>
              </a:rPr>
              <a:t>c </a:t>
            </a:r>
            <a:r>
              <a:rPr lang="en-US" sz="2400" dirty="0">
                <a:latin typeface="Times New Roman" panose="02020603050405020304" pitchFamily="18" charset="0"/>
                <a:cs typeface="Times New Roman" panose="02020603050405020304" pitchFamily="18" charset="0"/>
              </a:rPr>
              <a:t>is a constant in the domain of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variable symbol can be replaced by any ground term, i.e., any constant symbol or function symbol applied to ground terms only.</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Existential introduction: </a:t>
            </a:r>
            <a:r>
              <a:rPr lang="en-US" sz="2400" dirty="0">
                <a:latin typeface="Times New Roman" panose="02020603050405020304" pitchFamily="18" charset="0"/>
                <a:cs typeface="Times New Roman" panose="02020603050405020304" pitchFamily="18" charset="0"/>
              </a:rPr>
              <a:t>If P(</a:t>
            </a:r>
            <a:r>
              <a:rPr lang="en-US" sz="2400" i="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is true, then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inferred.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All instance of the given constant symbols are replaced by the new variable symbol. Note that variable symbol cannot already exist anywhere in the expression.</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Existential elimination: </a:t>
            </a:r>
            <a:r>
              <a:rPr lang="en-US" sz="2400" dirty="0">
                <a:latin typeface="Times New Roman" panose="02020603050405020304" pitchFamily="18" charset="0"/>
                <a:cs typeface="Times New Roman" panose="02020603050405020304" pitchFamily="18" charset="0"/>
              </a:rPr>
              <a:t>From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infer P(</a:t>
            </a:r>
            <a:r>
              <a:rPr lang="en-US" sz="2400" i="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Note that the variable is replaced by a brand new constant that does not occur in this or any other sentence in the knowledge base.</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5A09AB7-3734-445F-9D33-4D2CD94F72DF}"/>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301122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Reasoning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8905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inference process that uses only rules for inference is termed as </a:t>
            </a:r>
            <a:r>
              <a:rPr lang="en-US" sz="2400" i="1" dirty="0">
                <a:latin typeface="Times New Roman" panose="02020603050405020304" pitchFamily="18" charset="0"/>
                <a:cs typeface="Times New Roman" panose="02020603050405020304" pitchFamily="18" charset="0"/>
              </a:rPr>
              <a:t>reasoning</a:t>
            </a:r>
            <a:r>
              <a:rPr lang="en-US" sz="2400" dirty="0">
                <a:latin typeface="Times New Roman" panose="02020603050405020304" pitchFamily="18" charset="0"/>
                <a:cs typeface="Times New Roman" panose="02020603050405020304" pitchFamily="18" charset="0"/>
              </a:rPr>
              <a:t>. Reasoning is also called as </a:t>
            </a:r>
            <a:r>
              <a:rPr lang="en-US" sz="2400" i="1" dirty="0">
                <a:latin typeface="Times New Roman" panose="02020603050405020304" pitchFamily="18" charset="0"/>
                <a:cs typeface="Times New Roman" panose="02020603050405020304" pitchFamily="18" charset="0"/>
              </a:rPr>
              <a:t>chaining</a:t>
            </a:r>
            <a:r>
              <a:rPr lang="en-US" sz="2400" dirty="0">
                <a:latin typeface="Times New Roman" panose="02020603050405020304" pitchFamily="18" charset="0"/>
                <a:cs typeface="Times New Roman" panose="02020603050405020304" pitchFamily="18" charset="0"/>
              </a:rPr>
              <a:t>. These are classified as: 1. Forward Reasoning  </a:t>
            </a:r>
          </a:p>
          <a:p>
            <a:pPr marL="0" indent="0">
              <a:buNone/>
            </a:pPr>
            <a:r>
              <a:rPr lang="en-US" sz="2400" dirty="0">
                <a:latin typeface="Times New Roman" panose="02020603050405020304" pitchFamily="18" charset="0"/>
                <a:cs typeface="Times New Roman" panose="02020603050405020304" pitchFamily="18" charset="0"/>
              </a:rPr>
              <a:t>2. Backward Reasoning</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0AC3648-CF4A-4F7F-982A-AEE049FAAD0A}"/>
              </a:ext>
            </a:extLst>
          </p:cNvPr>
          <p:cNvPicPr>
            <a:picLocks noChangeAspect="1"/>
          </p:cNvPicPr>
          <p:nvPr/>
        </p:nvPicPr>
        <p:blipFill>
          <a:blip r:embed="rId3"/>
          <a:stretch>
            <a:fillRect/>
          </a:stretch>
        </p:blipFill>
        <p:spPr>
          <a:xfrm>
            <a:off x="3876259" y="2488909"/>
            <a:ext cx="7739270" cy="3790950"/>
          </a:xfrm>
          <a:prstGeom prst="rect">
            <a:avLst/>
          </a:prstGeom>
        </p:spPr>
      </p:pic>
      <p:sp>
        <p:nvSpPr>
          <p:cNvPr id="5" name="Rectangle 4">
            <a:extLst>
              <a:ext uri="{FF2B5EF4-FFF2-40B4-BE49-F238E27FC236}">
                <a16:creationId xmlns:a16="http://schemas.microsoft.com/office/drawing/2014/main" id="{CCF6EF2F-0B8B-453B-86BB-CBABAE7D3CE8}"/>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235955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Reasoning</a:t>
            </a:r>
            <a:r>
              <a:rPr lang="en-US" sz="2400" dirty="0">
                <a:solidFill>
                  <a:srgbClr val="0070C0"/>
                </a:solidFill>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06E79868-F777-45F9-B66A-3A00808861D5}"/>
              </a:ext>
            </a:extLst>
          </p:cNvPr>
          <p:cNvPicPr>
            <a:picLocks noChangeAspect="1"/>
          </p:cNvPicPr>
          <p:nvPr/>
        </p:nvPicPr>
        <p:blipFill>
          <a:blip r:embed="rId3"/>
          <a:stretch>
            <a:fillRect/>
          </a:stretch>
        </p:blipFill>
        <p:spPr>
          <a:xfrm>
            <a:off x="4192655" y="967410"/>
            <a:ext cx="6387548" cy="5010564"/>
          </a:xfrm>
          <a:prstGeom prst="rect">
            <a:avLst/>
          </a:prstGeom>
        </p:spPr>
      </p:pic>
      <p:sp>
        <p:nvSpPr>
          <p:cNvPr id="3" name="Rectangle 2">
            <a:extLst>
              <a:ext uri="{FF2B5EF4-FFF2-40B4-BE49-F238E27FC236}">
                <a16:creationId xmlns:a16="http://schemas.microsoft.com/office/drawing/2014/main" id="{ED588A16-ABAC-476C-911E-D0E66EA4A7C3}"/>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122763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343744" y="252219"/>
            <a:ext cx="8085369" cy="924879"/>
          </a:xfrm>
        </p:spPr>
        <p:txBody>
          <a:bodyPr>
            <a:no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Procedural Knowledge Vs Declarative Knowledge</a:t>
            </a:r>
          </a:p>
        </p:txBody>
      </p:sp>
      <p:pic>
        <p:nvPicPr>
          <p:cNvPr id="6" name="Picture 5">
            <a:extLst>
              <a:ext uri="{FF2B5EF4-FFF2-40B4-BE49-F238E27FC236}">
                <a16:creationId xmlns:a16="http://schemas.microsoft.com/office/drawing/2014/main" id="{E6B0B342-232C-4F8E-94CB-FB2338186F48}"/>
              </a:ext>
            </a:extLst>
          </p:cNvPr>
          <p:cNvPicPr>
            <a:picLocks noChangeAspect="1"/>
          </p:cNvPicPr>
          <p:nvPr/>
        </p:nvPicPr>
        <p:blipFill>
          <a:blip r:embed="rId3"/>
          <a:stretch>
            <a:fillRect/>
          </a:stretch>
        </p:blipFill>
        <p:spPr>
          <a:xfrm>
            <a:off x="3891516" y="1894443"/>
            <a:ext cx="7517218" cy="4176747"/>
          </a:xfrm>
          <a:prstGeom prst="rect">
            <a:avLst/>
          </a:prstGeom>
        </p:spPr>
      </p:pic>
      <p:sp>
        <p:nvSpPr>
          <p:cNvPr id="2" name="Rectangle 1">
            <a:extLst>
              <a:ext uri="{FF2B5EF4-FFF2-40B4-BE49-F238E27FC236}">
                <a16:creationId xmlns:a16="http://schemas.microsoft.com/office/drawing/2014/main" id="{9A19F73E-ED1B-4B7D-A41C-DE1982C7E922}"/>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319697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Logic programming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Artificial intelligence is that the ability for a synthetic machine to act showing intelligence. Logic programming may be a technique that laptop scientists are exploitation to do to permit machines to reason as a result of it’s helpful for information illustration. In logic programming, logic is employed to represent information and logical thinking is employed to govern it.</a:t>
            </a: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B2EEC28-61A3-47BA-8482-0297436511E3}"/>
              </a:ext>
            </a:extLst>
          </p:cNvPr>
          <p:cNvPicPr>
            <a:picLocks noChangeAspect="1"/>
          </p:cNvPicPr>
          <p:nvPr/>
        </p:nvPicPr>
        <p:blipFill>
          <a:blip r:embed="rId3"/>
          <a:stretch>
            <a:fillRect/>
          </a:stretch>
        </p:blipFill>
        <p:spPr>
          <a:xfrm>
            <a:off x="4338428" y="3429000"/>
            <a:ext cx="5805031" cy="2557130"/>
          </a:xfrm>
          <a:prstGeom prst="rect">
            <a:avLst/>
          </a:prstGeom>
        </p:spPr>
      </p:pic>
      <p:sp>
        <p:nvSpPr>
          <p:cNvPr id="5" name="Rectangle 4">
            <a:extLst>
              <a:ext uri="{FF2B5EF4-FFF2-40B4-BE49-F238E27FC236}">
                <a16:creationId xmlns:a16="http://schemas.microsoft.com/office/drawing/2014/main" id="{97E7EF8F-95F5-4155-9CD2-39B348504076}"/>
              </a:ext>
            </a:extLst>
          </p:cNvPr>
          <p:cNvSpPr/>
          <p:nvPr/>
        </p:nvSpPr>
        <p:spPr>
          <a:xfrm>
            <a:off x="4338428"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346339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Matching</a:t>
            </a:r>
            <a:r>
              <a:rPr lang="en-US" sz="2400" dirty="0">
                <a:solidFill>
                  <a:srgbClr val="0070C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i="1" dirty="0">
                <a:latin typeface="Times New Roman" panose="02020603050405020304" pitchFamily="18" charset="0"/>
                <a:cs typeface="Times New Roman" panose="02020603050405020304" pitchFamily="18" charset="0"/>
              </a:rPr>
              <a:t>Matching </a:t>
            </a:r>
            <a:r>
              <a:rPr lang="en-US" sz="2400" dirty="0">
                <a:latin typeface="Times New Roman" panose="02020603050405020304" pitchFamily="18" charset="0"/>
                <a:cs typeface="Times New Roman" panose="02020603050405020304" pitchFamily="18" charset="0"/>
              </a:rPr>
              <a:t>is a process of comparing two or more structures to discover their difference or similarities. Matching is used to the best of a no of alternatives or retrieves items from a database or knowledgebase. Different matching processes are:</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Indexing</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Matching with variables</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Complex and approximate matching</a:t>
            </a: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Conflict resolution</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D89EB87-1365-496D-8916-C1C75445C5DE}"/>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28304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Control knowledge</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r>
              <a:rPr lang="en-US" sz="2400" dirty="0">
                <a:latin typeface="Times New Roman" panose="02020603050405020304" pitchFamily="18" charset="0"/>
                <a:cs typeface="Times New Roman" panose="02020603050405020304" pitchFamily="18" charset="0"/>
              </a:rPr>
              <a:t>Knowledge about which paths are most likely to lead quickly to a goal state is often known as </a:t>
            </a:r>
            <a:r>
              <a:rPr lang="en-US" sz="2400" i="1" dirty="0">
                <a:latin typeface="Times New Roman" panose="02020603050405020304" pitchFamily="18" charset="0"/>
                <a:cs typeface="Times New Roman" panose="02020603050405020304" pitchFamily="18" charset="0"/>
              </a:rPr>
              <a:t>search control knowledge. </a:t>
            </a:r>
            <a:r>
              <a:rPr lang="en-US" sz="2400" dirty="0">
                <a:latin typeface="Times New Roman" panose="02020603050405020304" pitchFamily="18" charset="0"/>
                <a:cs typeface="Times New Roman" panose="02020603050405020304" pitchFamily="18" charset="0"/>
              </a:rPr>
              <a:t>It can take many forms.</a:t>
            </a:r>
          </a:p>
          <a:p>
            <a:pPr lvl="0"/>
            <a:r>
              <a:rPr lang="en-US" sz="2400" dirty="0">
                <a:latin typeface="Times New Roman" panose="02020603050405020304" pitchFamily="18" charset="0"/>
                <a:cs typeface="Times New Roman" panose="02020603050405020304" pitchFamily="18" charset="0"/>
              </a:rPr>
              <a:t>Knowledge about which states are more preferable to others.</a:t>
            </a:r>
          </a:p>
          <a:p>
            <a:pPr lvl="0"/>
            <a:r>
              <a:rPr lang="en-US" sz="2400" dirty="0">
                <a:latin typeface="Times New Roman" panose="02020603050405020304" pitchFamily="18" charset="0"/>
                <a:cs typeface="Times New Roman" panose="02020603050405020304" pitchFamily="18" charset="0"/>
              </a:rPr>
              <a:t>Knowledge about which rule to apply in the given situation.</a:t>
            </a:r>
          </a:p>
          <a:p>
            <a:pPr lvl="0"/>
            <a:r>
              <a:rPr lang="en-US" sz="2400" dirty="0">
                <a:latin typeface="Times New Roman" panose="02020603050405020304" pitchFamily="18" charset="0"/>
                <a:cs typeface="Times New Roman" panose="02020603050405020304" pitchFamily="18" charset="0"/>
              </a:rPr>
              <a:t>Knowledge about the order in which to achieve </a:t>
            </a:r>
            <a:r>
              <a:rPr lang="en-US" sz="2400" dirty="0" err="1">
                <a:latin typeface="Times New Roman" panose="02020603050405020304" pitchFamily="18" charset="0"/>
                <a:cs typeface="Times New Roman" panose="02020603050405020304" pitchFamily="18" charset="0"/>
              </a:rPr>
              <a:t>subgoals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Knowledge about useful sequence of rules to apply.</a:t>
            </a:r>
          </a:p>
          <a:p>
            <a:r>
              <a:rPr lang="en-US" sz="2400" dirty="0">
                <a:latin typeface="Times New Roman" panose="02020603050405020304" pitchFamily="18" charset="0"/>
                <a:cs typeface="Times New Roman" panose="02020603050405020304" pitchFamily="18" charset="0"/>
              </a:rPr>
              <a:t>Control knowledge is also called as </a:t>
            </a:r>
            <a:r>
              <a:rPr lang="en-US" sz="2400" i="1" dirty="0">
                <a:latin typeface="Times New Roman" panose="02020603050405020304" pitchFamily="18" charset="0"/>
                <a:cs typeface="Times New Roman" panose="02020603050405020304" pitchFamily="18" charset="0"/>
              </a:rPr>
              <a:t>meta knowledge </a:t>
            </a:r>
            <a:r>
              <a:rPr lang="en-US" sz="2400" dirty="0">
                <a:latin typeface="Times New Roman" panose="02020603050405020304" pitchFamily="18" charset="0"/>
                <a:cs typeface="Times New Roman" panose="02020603050405020304" pitchFamily="18" charset="0"/>
              </a:rPr>
              <a:t>that is knowledge about knowledge. Two systems which represent control knowledge with rules are SOAR and PRODIGY.</a:t>
            </a:r>
          </a:p>
          <a:p>
            <a:pPr marL="0" indent="0">
              <a:buNone/>
            </a:pPr>
            <a:endParaRPr lang="en-US" dirty="0"/>
          </a:p>
        </p:txBody>
      </p:sp>
      <p:sp>
        <p:nvSpPr>
          <p:cNvPr id="2" name="Rectangle 1">
            <a:extLst>
              <a:ext uri="{FF2B5EF4-FFF2-40B4-BE49-F238E27FC236}">
                <a16:creationId xmlns:a16="http://schemas.microsoft.com/office/drawing/2014/main" id="{C9D7E502-9BDE-4AF8-BD72-0AE967DFB83D}"/>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285125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59" y="159489"/>
            <a:ext cx="7934739" cy="967410"/>
          </a:xfrm>
        </p:spPr>
        <p:txBody>
          <a:bodyPr>
            <a:no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Forward and backward chaining (Type of reasoning)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1279220"/>
            <a:ext cx="8653671" cy="5525464"/>
          </a:xfrm>
        </p:spPr>
        <p:txBody>
          <a:bodyPr>
            <a:noAutofit/>
          </a:bodyPr>
          <a:lstStyle/>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generalised</a:t>
            </a:r>
            <a:r>
              <a:rPr lang="en-US" sz="2400" dirty="0">
                <a:latin typeface="Times New Roman" panose="02020603050405020304" pitchFamily="18" charset="0"/>
                <a:cs typeface="Times New Roman" panose="02020603050405020304" pitchFamily="18" charset="0"/>
              </a:rPr>
              <a:t> modus ponens rule can be used in two ways. We can start with the sentences in the knowledge base and generate new conclusions which in turn allow more inferences to be made. This is called </a:t>
            </a:r>
            <a:r>
              <a:rPr lang="en-US" sz="2400" i="1" dirty="0">
                <a:latin typeface="Times New Roman" panose="02020603050405020304" pitchFamily="18" charset="0"/>
                <a:cs typeface="Times New Roman" panose="02020603050405020304" pitchFamily="18" charset="0"/>
              </a:rPr>
              <a:t>forward chaining</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Forward chaining is used generally when a new fact is added to database and we want to generate its consequences. </a:t>
            </a:r>
          </a:p>
          <a:p>
            <a:r>
              <a:rPr lang="en-US" sz="2400" dirty="0">
                <a:latin typeface="Times New Roman" panose="02020603050405020304" pitchFamily="18" charset="0"/>
                <a:cs typeface="Times New Roman" panose="02020603050405020304" pitchFamily="18" charset="0"/>
              </a:rPr>
              <a:t>Alternatively, we can start with something we want to prove; find implication sentences that would allow us to conclude it, and attempt to establish their premises in turn. This is called </a:t>
            </a:r>
            <a:r>
              <a:rPr lang="en-US" sz="2400" i="1" dirty="0">
                <a:latin typeface="Times New Roman" panose="02020603050405020304" pitchFamily="18" charset="0"/>
                <a:cs typeface="Times New Roman" panose="02020603050405020304" pitchFamily="18" charset="0"/>
              </a:rPr>
              <a:t>backward chaining</a:t>
            </a:r>
            <a:r>
              <a:rPr lang="en-US" sz="2400" dirty="0">
                <a:latin typeface="Times New Roman" panose="02020603050405020304" pitchFamily="18" charset="0"/>
                <a:cs typeface="Times New Roman" panose="02020603050405020304" pitchFamily="18" charset="0"/>
              </a:rPr>
              <a:t>, because it uses modus ponens backwards. </a:t>
            </a:r>
          </a:p>
          <a:p>
            <a:r>
              <a:rPr lang="en-US" sz="2400" dirty="0">
                <a:latin typeface="Times New Roman" panose="02020603050405020304" pitchFamily="18" charset="0"/>
                <a:cs typeface="Times New Roman" panose="02020603050405020304" pitchFamily="18" charset="0"/>
              </a:rPr>
              <a:t>Backward chaining is usually used when there is a goal to be proved.</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0B4B8F2-5971-4336-A161-9A1934990EC0}"/>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346716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r>
              <a:rPr lang="en-US" b="1" dirty="0">
                <a:solidFill>
                  <a:srgbClr val="00B0F0"/>
                </a:solidFill>
                <a:latin typeface="Times New Roman" panose="02020603050405020304" pitchFamily="18" charset="0"/>
                <a:cs typeface="Times New Roman" panose="02020603050405020304" pitchFamily="18" charset="0"/>
              </a:rPr>
              <a:t>)</a:t>
            </a:r>
            <a:endParaRPr lang="en-US"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Forward and backward chaining (Type of reasoning)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323366" y="1205603"/>
            <a:ext cx="8653671" cy="5386965"/>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FORWARD CHAINING</a:t>
            </a:r>
          </a:p>
          <a:p>
            <a:pPr marL="0" indent="0">
              <a:buNone/>
            </a:pPr>
            <a:r>
              <a:rPr lang="en-US" sz="2400" b="1" dirty="0">
                <a:latin typeface="Times New Roman" panose="02020603050405020304" pitchFamily="18" charset="0"/>
                <a:cs typeface="Times New Roman" panose="02020603050405020304" pitchFamily="18" charset="0"/>
              </a:rPr>
              <a:t>ALGORITHM:</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7502C1D-0A4F-41ED-AA32-714CBBD66139}"/>
              </a:ext>
            </a:extLst>
          </p:cNvPr>
          <p:cNvPicPr>
            <a:picLocks noChangeAspect="1"/>
          </p:cNvPicPr>
          <p:nvPr/>
        </p:nvPicPr>
        <p:blipFill>
          <a:blip r:embed="rId3"/>
          <a:stretch>
            <a:fillRect/>
          </a:stretch>
        </p:blipFill>
        <p:spPr>
          <a:xfrm>
            <a:off x="4588948" y="2301640"/>
            <a:ext cx="6122506" cy="3853069"/>
          </a:xfrm>
          <a:prstGeom prst="rect">
            <a:avLst/>
          </a:prstGeom>
        </p:spPr>
      </p:pic>
      <p:sp>
        <p:nvSpPr>
          <p:cNvPr id="5" name="Rectangle 4">
            <a:extLst>
              <a:ext uri="{FF2B5EF4-FFF2-40B4-BE49-F238E27FC236}">
                <a16:creationId xmlns:a16="http://schemas.microsoft.com/office/drawing/2014/main" id="{07377EE0-D7C3-4D4D-AD7A-8FE09E460569}"/>
              </a:ext>
            </a:extLst>
          </p:cNvPr>
          <p:cNvSpPr/>
          <p:nvPr/>
        </p:nvSpPr>
        <p:spPr>
          <a:xfrm>
            <a:off x="4338429" y="6592568"/>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1181259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Forward and backward chaining (Type of reasoning)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333999" y="1194036"/>
            <a:ext cx="8653671" cy="5386965"/>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EXAMPLE:</a:t>
            </a:r>
          </a:p>
          <a:p>
            <a:pPr marL="0" indent="0">
              <a:buNone/>
            </a:pPr>
            <a:r>
              <a:rPr lang="en-US" sz="2400" dirty="0">
                <a:latin typeface="Times New Roman" panose="02020603050405020304" pitchFamily="18" charset="0"/>
                <a:cs typeface="Times New Roman" panose="02020603050405020304" pitchFamily="18" charset="0"/>
              </a:rPr>
              <a:t>KB = All cats like fish, cats eat everything they like and Ziggy is a cat. In FOL</a:t>
            </a:r>
          </a:p>
          <a:p>
            <a:pPr marL="0" indent="0">
              <a:buNone/>
            </a:pPr>
            <a:r>
              <a:rPr lang="en-US" sz="2400" dirty="0">
                <a:latin typeface="Times New Roman" panose="02020603050405020304" pitchFamily="18" charset="0"/>
                <a:cs typeface="Times New Roman" panose="02020603050405020304" pitchFamily="18" charset="0"/>
              </a:rPr>
              <a:t>KB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cat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likes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fish)				(1)</a:t>
            </a:r>
          </a:p>
          <a:p>
            <a:pPr marL="0" indent="0">
              <a:buNone/>
            </a:pPr>
            <a:r>
              <a:rPr lang="es-E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s-ES" sz="2400" i="1" dirty="0">
                <a:latin typeface="Times New Roman" panose="02020603050405020304" pitchFamily="18" charset="0"/>
                <a:cs typeface="Times New Roman" panose="02020603050405020304" pitchFamily="18" charset="0"/>
              </a:rPr>
              <a:t>x</a:t>
            </a:r>
            <a:r>
              <a:rPr lang="es-E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s-ES" sz="2400" i="1" dirty="0">
                <a:latin typeface="Times New Roman" panose="02020603050405020304" pitchFamily="18" charset="0"/>
                <a:cs typeface="Times New Roman" panose="02020603050405020304" pitchFamily="18" charset="0"/>
              </a:rPr>
              <a:t>x</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cat</a:t>
            </a:r>
            <a:r>
              <a:rPr lang="es-ES" sz="2400" dirty="0">
                <a:latin typeface="Times New Roman" panose="02020603050405020304" pitchFamily="18" charset="0"/>
                <a:cs typeface="Times New Roman" panose="02020603050405020304" pitchFamily="18" charset="0"/>
              </a:rPr>
              <a:t> (</a:t>
            </a:r>
            <a:r>
              <a:rPr lang="es-ES" sz="2400" i="1" dirty="0">
                <a:latin typeface="Times New Roman" panose="02020603050405020304" pitchFamily="18" charset="0"/>
                <a:cs typeface="Times New Roman" panose="02020603050405020304" pitchFamily="18" charset="0"/>
              </a:rPr>
              <a:t>x</a:t>
            </a:r>
            <a:r>
              <a:rPr lang="es-ES" sz="2400" dirty="0">
                <a:latin typeface="Times New Roman" panose="02020603050405020304" pitchFamily="18" charset="0"/>
                <a:cs typeface="Times New Roman" panose="02020603050405020304" pitchFamily="18" charset="0"/>
              </a:rPr>
              <a:t>) </a:t>
            </a:r>
            <a:r>
              <a:rPr lang="es-ES" sz="2400" dirty="0">
                <a:latin typeface="Times New Roman" panose="02020603050405020304" pitchFamily="18" charset="0"/>
                <a:cs typeface="Times New Roman" panose="02020603050405020304" pitchFamily="18" charset="0"/>
                <a:sym typeface="Symbol" panose="05050102010706020507" pitchFamily="18" charset="2"/>
              </a:rPr>
              <a:t> </a:t>
            </a:r>
            <a:r>
              <a:rPr lang="es-ES" sz="2400" dirty="0" err="1">
                <a:latin typeface="Times New Roman" panose="02020603050405020304" pitchFamily="18" charset="0"/>
                <a:cs typeface="Times New Roman" panose="02020603050405020304" pitchFamily="18" charset="0"/>
              </a:rPr>
              <a:t>likes</a:t>
            </a:r>
            <a:r>
              <a:rPr lang="es-ES" sz="2400" dirty="0">
                <a:latin typeface="Times New Roman" panose="02020603050405020304" pitchFamily="18" charset="0"/>
                <a:cs typeface="Times New Roman" panose="02020603050405020304" pitchFamily="18" charset="0"/>
              </a:rPr>
              <a:t> (</a:t>
            </a:r>
            <a:r>
              <a:rPr lang="es-ES" sz="2400" i="1" dirty="0">
                <a:latin typeface="Times New Roman" panose="02020603050405020304" pitchFamily="18" charset="0"/>
                <a:cs typeface="Times New Roman" panose="02020603050405020304" pitchFamily="18" charset="0"/>
              </a:rPr>
              <a:t>x, y</a:t>
            </a:r>
            <a:r>
              <a:rPr lang="es-E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eats</a:t>
            </a:r>
            <a:r>
              <a:rPr lang="es-ES" sz="2400" dirty="0">
                <a:latin typeface="Times New Roman" panose="02020603050405020304" pitchFamily="18" charset="0"/>
                <a:cs typeface="Times New Roman" panose="02020603050405020304" pitchFamily="18" charset="0"/>
              </a:rPr>
              <a:t> (</a:t>
            </a:r>
            <a:r>
              <a:rPr lang="es-ES" sz="2400" i="1" dirty="0">
                <a:latin typeface="Times New Roman" panose="02020603050405020304" pitchFamily="18" charset="0"/>
                <a:cs typeface="Times New Roman" panose="02020603050405020304" pitchFamily="18" charset="0"/>
              </a:rPr>
              <a:t>x, y</a:t>
            </a:r>
            <a:r>
              <a:rPr lang="es-ES" sz="2400" dirty="0">
                <a:latin typeface="Times New Roman" panose="02020603050405020304" pitchFamily="18" charset="0"/>
                <a:cs typeface="Times New Roman" panose="02020603050405020304" pitchFamily="18" charset="0"/>
              </a:rPr>
              <a:t>)		 	(2)</a:t>
            </a:r>
          </a:p>
          <a:p>
            <a:pPr marL="0" indent="0">
              <a:buNone/>
            </a:pPr>
            <a:r>
              <a:rPr lang="en-US" sz="2400" dirty="0">
                <a:latin typeface="Times New Roman" panose="02020603050405020304" pitchFamily="18" charset="0"/>
                <a:cs typeface="Times New Roman" panose="02020603050405020304" pitchFamily="18" charset="0"/>
              </a:rPr>
              <a:t>Cat (Ziggy)							(3)</a:t>
            </a:r>
          </a:p>
          <a:p>
            <a:pPr marL="0" indent="0">
              <a:buNone/>
            </a:pPr>
            <a:r>
              <a:rPr lang="en-US" sz="2400" dirty="0">
                <a:latin typeface="Times New Roman" panose="02020603050405020304" pitchFamily="18" charset="0"/>
                <a:cs typeface="Times New Roman" panose="02020603050405020304" pitchFamily="18" charset="0"/>
              </a:rPr>
              <a:t>Goal query: Does Ziggy eat fish?</a:t>
            </a:r>
          </a:p>
          <a:p>
            <a:pPr marL="0" indent="0">
              <a:buNone/>
            </a:pPr>
            <a:r>
              <a:rPr lang="en-US" sz="2400" dirty="0">
                <a:latin typeface="Times New Roman" panose="02020603050405020304" pitchFamily="18" charset="0"/>
                <a:cs typeface="Times New Roman" panose="02020603050405020304" pitchFamily="18" charset="0"/>
              </a:rPr>
              <a:t>Proof: Use GMP with </a:t>
            </a:r>
            <a:r>
              <a:rPr lang="en-US" sz="2400" dirty="0" err="1">
                <a:latin typeface="Times New Roman" panose="02020603050405020304" pitchFamily="18" charset="0"/>
                <a:cs typeface="Times New Roman" panose="02020603050405020304" pitchFamily="18" charset="0"/>
              </a:rPr>
              <a:t>Eqs</a:t>
            </a:r>
            <a:r>
              <a:rPr lang="en-US" sz="2400" dirty="0">
                <a:latin typeface="Times New Roman" panose="02020603050405020304" pitchFamily="18" charset="0"/>
                <a:cs typeface="Times New Roman" panose="02020603050405020304" pitchFamily="18" charset="0"/>
              </a:rPr>
              <a:t>. (1) and (3) to derive Eq. (4): likes (Ziggy, fish)</a:t>
            </a:r>
          </a:p>
          <a:p>
            <a:pPr marL="0" indent="0">
              <a:buNone/>
            </a:pPr>
            <a:r>
              <a:rPr lang="en-US" sz="2400" dirty="0">
                <a:latin typeface="Times New Roman" panose="02020603050405020304" pitchFamily="18" charset="0"/>
                <a:cs typeface="Times New Roman" panose="02020603050405020304" pitchFamily="18" charset="0"/>
              </a:rPr>
              <a:t>Use GMP with </a:t>
            </a:r>
            <a:r>
              <a:rPr lang="en-US" sz="2400" dirty="0" err="1">
                <a:latin typeface="Times New Roman" panose="02020603050405020304" pitchFamily="18" charset="0"/>
                <a:cs typeface="Times New Roman" panose="02020603050405020304" pitchFamily="18" charset="0"/>
              </a:rPr>
              <a:t>Eqs</a:t>
            </a:r>
            <a:r>
              <a:rPr lang="en-US" sz="2400" dirty="0">
                <a:latin typeface="Times New Roman" panose="02020603050405020304" pitchFamily="18" charset="0"/>
                <a:cs typeface="Times New Roman" panose="02020603050405020304" pitchFamily="18" charset="0"/>
              </a:rPr>
              <a:t>. (3), (4) and (2) to derive: eats (Ziggy, fish)     (4)</a:t>
            </a:r>
          </a:p>
          <a:p>
            <a:pPr marL="0" indent="0">
              <a:buNone/>
            </a:pPr>
            <a:r>
              <a:rPr lang="en-US" sz="2400" dirty="0">
                <a:latin typeface="Times New Roman" panose="02020603050405020304" pitchFamily="18" charset="0"/>
                <a:cs typeface="Times New Roman" panose="02020603050405020304" pitchFamily="18" charset="0"/>
              </a:rPr>
              <a:t>So, yes, Ziggy eats fish.</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65B422C-1937-41B3-B9EF-9AFE7643E81D}"/>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371425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endParaRPr lang="en-US" dirty="0">
              <a:solidFill>
                <a:srgbClr val="0070C0"/>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rgbClr val="0070C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975650" y="1825625"/>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r>
              <a:rPr lang="en-US" sz="2400" dirty="0">
                <a:latin typeface="Times New Roman" panose="02020603050405020304" pitchFamily="18" charset="0"/>
                <a:cs typeface="Times New Roman" panose="02020603050405020304" pitchFamily="18" charset="0"/>
              </a:rPr>
              <a:t>Understand the concept of propositional logic.</a:t>
            </a:r>
          </a:p>
          <a:p>
            <a:r>
              <a:rPr lang="en-US" sz="2400" dirty="0">
                <a:latin typeface="Times New Roman" panose="02020603050405020304" pitchFamily="18" charset="0"/>
                <a:cs typeface="Times New Roman" panose="02020603050405020304" pitchFamily="18" charset="0"/>
              </a:rPr>
              <a:t>Apply logic on grammar.</a:t>
            </a:r>
          </a:p>
          <a:p>
            <a:r>
              <a:rPr lang="en-US" sz="2400" dirty="0">
                <a:latin typeface="Times New Roman" panose="02020603050405020304" pitchFamily="18" charset="0"/>
                <a:cs typeface="Times New Roman" panose="02020603050405020304" pitchFamily="18" charset="0"/>
              </a:rPr>
              <a:t>Understand forward and backward </a:t>
            </a:r>
            <a:r>
              <a:rPr lang="en-US" sz="2400" dirty="0" err="1">
                <a:latin typeface="Times New Roman" panose="02020603050405020304" pitchFamily="18" charset="0"/>
                <a:cs typeface="Times New Roman" panose="02020603050405020304" pitchFamily="18" charset="0"/>
              </a:rPr>
              <a:t>channelling</a:t>
            </a:r>
            <a:r>
              <a:rPr lang="en-US" sz="2400" dirty="0">
                <a:latin typeface="Times New Roman" panose="02020603050405020304" pitchFamily="18" charset="0"/>
                <a:cs typeface="Times New Roman" panose="02020603050405020304" pitchFamily="18" charset="0"/>
              </a:rPr>
              <a:t> concept.</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BC08650-38A0-4B14-8F91-793FA97F3E20}"/>
              </a:ext>
            </a:extLst>
          </p:cNvPr>
          <p:cNvSpPr/>
          <p:nvPr/>
        </p:nvSpPr>
        <p:spPr>
          <a:xfrm>
            <a:off x="3220500" y="6488668"/>
            <a:ext cx="9157030" cy="276999"/>
          </a:xfrm>
          <a:prstGeom prst="rect">
            <a:avLst/>
          </a:prstGeom>
        </p:spPr>
        <p:txBody>
          <a:bodyPr wrap="square">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59" y="218314"/>
            <a:ext cx="7934739" cy="602284"/>
          </a:xfrm>
        </p:spPr>
        <p:txBody>
          <a:bodyPr>
            <a:no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Forward and backward chaining (Type of reasoning)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BACKWARD </a:t>
            </a:r>
          </a:p>
          <a:p>
            <a:pPr marL="0" indent="0">
              <a:buNone/>
            </a:pPr>
            <a:r>
              <a:rPr lang="en-US" sz="2400" b="1" dirty="0">
                <a:latin typeface="Times New Roman" panose="02020603050405020304" pitchFamily="18" charset="0"/>
                <a:cs typeface="Times New Roman" panose="02020603050405020304" pitchFamily="18" charset="0"/>
              </a:rPr>
              <a:t>ALGORITHM</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B703751-2FC1-442F-83B1-8D77CD3CAABA}"/>
              </a:ext>
            </a:extLst>
          </p:cNvPr>
          <p:cNvPicPr>
            <a:picLocks noChangeAspect="1"/>
          </p:cNvPicPr>
          <p:nvPr/>
        </p:nvPicPr>
        <p:blipFill>
          <a:blip r:embed="rId3"/>
          <a:stretch>
            <a:fillRect/>
          </a:stretch>
        </p:blipFill>
        <p:spPr>
          <a:xfrm>
            <a:off x="4186028" y="1012136"/>
            <a:ext cx="6400800" cy="1907071"/>
          </a:xfrm>
          <a:prstGeom prst="rect">
            <a:avLst/>
          </a:prstGeom>
        </p:spPr>
      </p:pic>
      <p:pic>
        <p:nvPicPr>
          <p:cNvPr id="5" name="Picture 4">
            <a:extLst>
              <a:ext uri="{FF2B5EF4-FFF2-40B4-BE49-F238E27FC236}">
                <a16:creationId xmlns:a16="http://schemas.microsoft.com/office/drawing/2014/main" id="{DA8B6749-06B3-4C18-82AB-772EA98E616A}"/>
              </a:ext>
            </a:extLst>
          </p:cNvPr>
          <p:cNvPicPr>
            <a:picLocks noChangeAspect="1"/>
          </p:cNvPicPr>
          <p:nvPr/>
        </p:nvPicPr>
        <p:blipFill>
          <a:blip r:embed="rId4"/>
          <a:stretch>
            <a:fillRect/>
          </a:stretch>
        </p:blipFill>
        <p:spPr>
          <a:xfrm>
            <a:off x="3988905" y="3885649"/>
            <a:ext cx="6597924" cy="2705100"/>
          </a:xfrm>
          <a:prstGeom prst="rect">
            <a:avLst/>
          </a:prstGeom>
        </p:spPr>
      </p:pic>
      <p:sp>
        <p:nvSpPr>
          <p:cNvPr id="6" name="Rectangle 5">
            <a:extLst>
              <a:ext uri="{FF2B5EF4-FFF2-40B4-BE49-F238E27FC236}">
                <a16:creationId xmlns:a16="http://schemas.microsoft.com/office/drawing/2014/main" id="{2B265C6E-2123-45A5-94ED-903DE1340D5C}"/>
              </a:ext>
            </a:extLst>
          </p:cNvPr>
          <p:cNvSpPr/>
          <p:nvPr/>
        </p:nvSpPr>
        <p:spPr>
          <a:xfrm>
            <a:off x="4338429" y="6616562"/>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2221004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85060"/>
            <a:ext cx="7934739" cy="882350"/>
          </a:xfrm>
        </p:spPr>
        <p:txBody>
          <a:bodyPr>
            <a:normAutofit fontScale="90000"/>
          </a:bodyPr>
          <a:lstStyle/>
          <a:p>
            <a:pPr algn="ctr"/>
            <a:r>
              <a:rPr lang="en-US" sz="3600" dirty="0">
                <a:solidFill>
                  <a:srgbClr val="0070C0"/>
                </a:solidFill>
                <a:latin typeface="Times New Roman" panose="02020603050405020304" pitchFamily="18" charset="0"/>
                <a:cs typeface="Times New Roman" panose="02020603050405020304" pitchFamily="18" charset="0"/>
              </a:rPr>
              <a:t>Forward and backward chaining (Type of reasoning</a:t>
            </a:r>
            <a:r>
              <a:rPr lang="en-US" sz="2400" dirty="0">
                <a:solidFill>
                  <a:srgbClr val="0070C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EXAMPLE:</a:t>
            </a:r>
          </a:p>
          <a:p>
            <a:pPr marL="0" indent="0">
              <a:buNone/>
            </a:pPr>
            <a:r>
              <a:rPr lang="en-US" sz="2400" dirty="0">
                <a:latin typeface="Times New Roman" panose="02020603050405020304" pitchFamily="18" charset="0"/>
                <a:cs typeface="Times New Roman" panose="02020603050405020304" pitchFamily="18" charset="0"/>
              </a:rPr>
              <a:t>Does Ziggy eat fish?</a:t>
            </a:r>
          </a:p>
          <a:p>
            <a:pPr marL="0" indent="0">
              <a:buNone/>
            </a:pPr>
            <a:r>
              <a:rPr lang="en-US" sz="2400" dirty="0">
                <a:latin typeface="Times New Roman" panose="02020603050405020304" pitchFamily="18" charset="0"/>
                <a:cs typeface="Times New Roman" panose="02020603050405020304" pitchFamily="18" charset="0"/>
              </a:rPr>
              <a:t>Proof: Goal Driven</a:t>
            </a:r>
          </a:p>
          <a:p>
            <a:pPr marL="0" indent="0">
              <a:buNone/>
            </a:pP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(cat(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likes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fish)</a:t>
            </a:r>
          </a:p>
          <a:p>
            <a:pPr marL="0" indent="0">
              <a:buNone/>
            </a:pPr>
            <a:r>
              <a:rPr lang="es-E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s-ES" sz="2400" i="1" dirty="0">
                <a:latin typeface="Times New Roman" panose="02020603050405020304" pitchFamily="18" charset="0"/>
                <a:cs typeface="Times New Roman" panose="02020603050405020304" pitchFamily="18" charset="0"/>
              </a:rPr>
              <a:t>x</a:t>
            </a:r>
            <a:r>
              <a:rPr lang="es-E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s-ES" sz="2400" i="1" dirty="0">
                <a:latin typeface="Times New Roman" panose="02020603050405020304" pitchFamily="18" charset="0"/>
                <a:cs typeface="Times New Roman" panose="02020603050405020304" pitchFamily="18" charset="0"/>
              </a:rPr>
              <a:t>y</a:t>
            </a:r>
            <a:r>
              <a:rPr lang="es-ES" sz="2400" dirty="0">
                <a:latin typeface="Times New Roman" panose="02020603050405020304" pitchFamily="18" charset="0"/>
                <a:cs typeface="Times New Roman" panose="02020603050405020304" pitchFamily="18" charset="0"/>
              </a:rPr>
              <a:t>) (</a:t>
            </a:r>
            <a:r>
              <a:rPr lang="es-ES" sz="2400" dirty="0" err="1">
                <a:latin typeface="Times New Roman" panose="02020603050405020304" pitchFamily="18" charset="0"/>
                <a:cs typeface="Times New Roman" panose="02020603050405020304" pitchFamily="18" charset="0"/>
              </a:rPr>
              <a:t>cat</a:t>
            </a:r>
            <a:r>
              <a:rPr lang="es-ES" sz="2400" dirty="0">
                <a:latin typeface="Times New Roman" panose="02020603050405020304" pitchFamily="18" charset="0"/>
                <a:cs typeface="Times New Roman" panose="02020603050405020304" pitchFamily="18" charset="0"/>
              </a:rPr>
              <a:t> (</a:t>
            </a:r>
            <a:r>
              <a:rPr lang="es-ES" sz="2400" i="1" dirty="0">
                <a:latin typeface="Times New Roman" panose="02020603050405020304" pitchFamily="18" charset="0"/>
                <a:cs typeface="Times New Roman" panose="02020603050405020304" pitchFamily="18" charset="0"/>
              </a:rPr>
              <a:t>x</a:t>
            </a:r>
            <a:r>
              <a:rPr lang="es-ES" sz="2400" dirty="0">
                <a:latin typeface="Times New Roman" panose="02020603050405020304" pitchFamily="18" charset="0"/>
                <a:cs typeface="Times New Roman" panose="02020603050405020304" pitchFamily="18" charset="0"/>
              </a:rPr>
              <a:t>) </a:t>
            </a:r>
            <a:r>
              <a:rPr lang="es-ES" sz="2400" dirty="0">
                <a:latin typeface="Times New Roman" panose="02020603050405020304" pitchFamily="18" charset="0"/>
                <a:cs typeface="Times New Roman" panose="02020603050405020304" pitchFamily="18" charset="0"/>
                <a:sym typeface="Symbol" panose="05050102010706020507" pitchFamily="18" charset="2"/>
              </a:rPr>
              <a:t> </a:t>
            </a:r>
            <a:r>
              <a:rPr lang="es-ES" sz="2400" dirty="0" err="1">
                <a:latin typeface="Times New Roman" panose="02020603050405020304" pitchFamily="18" charset="0"/>
                <a:cs typeface="Times New Roman" panose="02020603050405020304" pitchFamily="18" charset="0"/>
              </a:rPr>
              <a:t>likes</a:t>
            </a:r>
            <a:r>
              <a:rPr lang="es-ES" sz="2400" dirty="0">
                <a:latin typeface="Times New Roman" panose="02020603050405020304" pitchFamily="18" charset="0"/>
                <a:cs typeface="Times New Roman" panose="02020603050405020304" pitchFamily="18" charset="0"/>
              </a:rPr>
              <a:t>(</a:t>
            </a:r>
            <a:r>
              <a:rPr lang="es-ES" sz="2400" i="1" dirty="0">
                <a:latin typeface="Times New Roman" panose="02020603050405020304" pitchFamily="18" charset="0"/>
                <a:cs typeface="Times New Roman" panose="02020603050405020304" pitchFamily="18" charset="0"/>
              </a:rPr>
              <a:t>x, y</a:t>
            </a:r>
            <a:r>
              <a:rPr lang="es-E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s-ES" sz="2400" dirty="0">
                <a:latin typeface="Times New Roman" panose="02020603050405020304" pitchFamily="18" charset="0"/>
                <a:cs typeface="Times New Roman" panose="02020603050405020304" pitchFamily="18" charset="0"/>
                <a:sym typeface="Symbol" panose="05050102010706020507" pitchFamily="18" charset="2"/>
              </a:rPr>
              <a:t> </a:t>
            </a:r>
            <a:r>
              <a:rPr lang="es-ES" sz="2400" dirty="0" err="1">
                <a:latin typeface="Times New Roman" panose="02020603050405020304" pitchFamily="18" charset="0"/>
                <a:cs typeface="Times New Roman" panose="02020603050405020304" pitchFamily="18" charset="0"/>
              </a:rPr>
              <a:t>eats</a:t>
            </a:r>
            <a:r>
              <a:rPr lang="es-ES" sz="2400" dirty="0">
                <a:latin typeface="Times New Roman" panose="02020603050405020304" pitchFamily="18" charset="0"/>
                <a:cs typeface="Times New Roman" panose="02020603050405020304" pitchFamily="18" charset="0"/>
              </a:rPr>
              <a:t>(</a:t>
            </a:r>
            <a:r>
              <a:rPr lang="es-ES" sz="2400" i="1" dirty="0">
                <a:latin typeface="Times New Roman" panose="02020603050405020304" pitchFamily="18" charset="0"/>
                <a:cs typeface="Times New Roman" panose="02020603050405020304" pitchFamily="18" charset="0"/>
              </a:rPr>
              <a:t>x, y</a:t>
            </a:r>
            <a:r>
              <a:rPr lang="es-E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Cat(Ziggy)</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3D7164F-DB74-464F-BD7B-5B3C517941EE}"/>
              </a:ext>
            </a:extLst>
          </p:cNvPr>
          <p:cNvPicPr>
            <a:picLocks noChangeAspect="1"/>
          </p:cNvPicPr>
          <p:nvPr/>
        </p:nvPicPr>
        <p:blipFill>
          <a:blip r:embed="rId3"/>
          <a:stretch>
            <a:fillRect/>
          </a:stretch>
        </p:blipFill>
        <p:spPr>
          <a:xfrm>
            <a:off x="4121321" y="3730142"/>
            <a:ext cx="6530215" cy="2511632"/>
          </a:xfrm>
          <a:prstGeom prst="rect">
            <a:avLst/>
          </a:prstGeom>
        </p:spPr>
      </p:pic>
      <p:sp>
        <p:nvSpPr>
          <p:cNvPr id="5" name="Rectangle 4">
            <a:extLst>
              <a:ext uri="{FF2B5EF4-FFF2-40B4-BE49-F238E27FC236}">
                <a16:creationId xmlns:a16="http://schemas.microsoft.com/office/drawing/2014/main" id="{1ACFB5F3-3AB5-4E58-BECA-F915EB3D6CF1}"/>
              </a:ext>
            </a:extLst>
          </p:cNvPr>
          <p:cNvSpPr/>
          <p:nvPr/>
        </p:nvSpPr>
        <p:spPr>
          <a:xfrm>
            <a:off x="4338428"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22337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0B5F0EF-7677-421C-BA2A-5B3ADFF31CAE}"/>
              </a:ext>
            </a:extLst>
          </p:cNvPr>
          <p:cNvSpPr>
            <a:spLocks noGrp="1" noChangeArrowheads="1"/>
          </p:cNvSpPr>
          <p:nvPr>
            <p:ph type="title"/>
          </p:nvPr>
        </p:nvSpPr>
        <p:spPr>
          <a:xfrm>
            <a:off x="3602665" y="205636"/>
            <a:ext cx="7315200" cy="921415"/>
          </a:xfrm>
        </p:spPr>
        <p:txBody>
          <a:bodyPr>
            <a:normAutofit/>
          </a:bodyPr>
          <a:lstStyle/>
          <a:p>
            <a:r>
              <a:rPr lang="en-US" altLang="en-US" sz="3600" dirty="0"/>
              <a:t>Forward Chaining</a:t>
            </a:r>
          </a:p>
        </p:txBody>
      </p:sp>
      <p:sp>
        <p:nvSpPr>
          <p:cNvPr id="13315" name="Rectangle 3">
            <a:extLst>
              <a:ext uri="{FF2B5EF4-FFF2-40B4-BE49-F238E27FC236}">
                <a16:creationId xmlns:a16="http://schemas.microsoft.com/office/drawing/2014/main" id="{B9916AC4-AA9E-4EA5-8C84-E49D08BBA9B1}"/>
              </a:ext>
            </a:extLst>
          </p:cNvPr>
          <p:cNvSpPr>
            <a:spLocks noGrp="1" noChangeArrowheads="1"/>
          </p:cNvSpPr>
          <p:nvPr>
            <p:ph type="body" idx="1"/>
          </p:nvPr>
        </p:nvSpPr>
        <p:spPr>
          <a:xfrm>
            <a:off x="3602665" y="1253331"/>
            <a:ext cx="7632405" cy="4351338"/>
          </a:xfrm>
        </p:spPr>
        <p:txBody>
          <a:bodyPr/>
          <a:lstStyle/>
          <a:p>
            <a:r>
              <a:rPr lang="en-US" altLang="en-US" sz="2400" dirty="0"/>
              <a:t>Forward chaining is a </a:t>
            </a:r>
            <a:r>
              <a:rPr lang="en-US" altLang="en-US" sz="2400" i="1" dirty="0"/>
              <a:t>data driven</a:t>
            </a:r>
            <a:r>
              <a:rPr lang="en-US" altLang="en-US" sz="2400" dirty="0"/>
              <a:t> method of deriving a particular goal from a given knowledge base and set of inference rules</a:t>
            </a:r>
          </a:p>
          <a:p>
            <a:endParaRPr lang="en-US" altLang="en-US" sz="2400" dirty="0"/>
          </a:p>
          <a:p>
            <a:r>
              <a:rPr lang="en-US" altLang="en-US" sz="2400" dirty="0"/>
              <a:t>Inference rules are applied by matching facts to the antecedents of consequence relations in the knowledge base</a:t>
            </a:r>
          </a:p>
          <a:p>
            <a:endParaRPr lang="en-US" altLang="en-US" sz="2400" dirty="0"/>
          </a:p>
          <a:p>
            <a:r>
              <a:rPr lang="en-US" altLang="en-US" sz="2400" dirty="0"/>
              <a:t>The application of inference rules results in new knowledge (from the consequents of the relations matched), which is then added to the knowledge base</a:t>
            </a:r>
          </a:p>
        </p:txBody>
      </p:sp>
      <p:sp>
        <p:nvSpPr>
          <p:cNvPr id="6" name="Google Shape;142;p2">
            <a:extLst>
              <a:ext uri="{FF2B5EF4-FFF2-40B4-BE49-F238E27FC236}">
                <a16:creationId xmlns:a16="http://schemas.microsoft.com/office/drawing/2014/main" id="{F66AB619-2533-4B7D-B9D0-8F3C8A963F2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8" name="Rectangle 7">
            <a:extLst>
              <a:ext uri="{FF2B5EF4-FFF2-40B4-BE49-F238E27FC236}">
                <a16:creationId xmlns:a16="http://schemas.microsoft.com/office/drawing/2014/main" id="{87ED4501-E86B-4DA2-90CF-218F0D5F7887}"/>
              </a:ext>
            </a:extLst>
          </p:cNvPr>
          <p:cNvSpPr/>
          <p:nvPr/>
        </p:nvSpPr>
        <p:spPr>
          <a:xfrm>
            <a:off x="4338428"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140B338-F52D-4789-8603-C9E5240202CA}"/>
              </a:ext>
            </a:extLst>
          </p:cNvPr>
          <p:cNvSpPr>
            <a:spLocks noGrp="1" noChangeArrowheads="1"/>
          </p:cNvSpPr>
          <p:nvPr>
            <p:ph type="title"/>
          </p:nvPr>
        </p:nvSpPr>
        <p:spPr>
          <a:xfrm>
            <a:off x="3549502" y="298043"/>
            <a:ext cx="7315200" cy="1325563"/>
          </a:xfrm>
        </p:spPr>
        <p:txBody>
          <a:bodyPr>
            <a:normAutofit/>
          </a:bodyPr>
          <a:lstStyle/>
          <a:p>
            <a:r>
              <a:rPr lang="en-US" altLang="en-US" sz="3600" dirty="0"/>
              <a:t>Forward Chaining</a:t>
            </a:r>
          </a:p>
        </p:txBody>
      </p:sp>
      <p:sp>
        <p:nvSpPr>
          <p:cNvPr id="34819" name="Rectangle 3">
            <a:extLst>
              <a:ext uri="{FF2B5EF4-FFF2-40B4-BE49-F238E27FC236}">
                <a16:creationId xmlns:a16="http://schemas.microsoft.com/office/drawing/2014/main" id="{8A88D2EA-FF80-42C6-BB82-91C45719B771}"/>
              </a:ext>
            </a:extLst>
          </p:cNvPr>
          <p:cNvSpPr>
            <a:spLocks noGrp="1" noChangeArrowheads="1"/>
          </p:cNvSpPr>
          <p:nvPr>
            <p:ph type="body" idx="1"/>
          </p:nvPr>
        </p:nvSpPr>
        <p:spPr>
          <a:xfrm>
            <a:off x="3549502" y="1761829"/>
            <a:ext cx="7122042" cy="4351338"/>
          </a:xfrm>
        </p:spPr>
        <p:txBody>
          <a:bodyPr/>
          <a:lstStyle/>
          <a:p>
            <a:r>
              <a:rPr lang="en-US" altLang="en-US" dirty="0"/>
              <a:t>Inference rules are successively applied to elements of the knowledge base until the goal is reached</a:t>
            </a:r>
          </a:p>
          <a:p>
            <a:endParaRPr lang="en-US" altLang="en-US" dirty="0"/>
          </a:p>
          <a:p>
            <a:r>
              <a:rPr lang="en-US" altLang="en-US" dirty="0"/>
              <a:t>A search control method is needed to select which element(s) of the knowledge base to apply the inference rule to at any point in the deduction</a:t>
            </a:r>
          </a:p>
          <a:p>
            <a:endParaRPr lang="en-US" altLang="en-US" dirty="0"/>
          </a:p>
        </p:txBody>
      </p:sp>
      <p:sp>
        <p:nvSpPr>
          <p:cNvPr id="6" name="Google Shape;142;p2">
            <a:extLst>
              <a:ext uri="{FF2B5EF4-FFF2-40B4-BE49-F238E27FC236}">
                <a16:creationId xmlns:a16="http://schemas.microsoft.com/office/drawing/2014/main" id="{1EDA0289-4C91-43B2-8FE2-A97028F26BB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7" name="Rectangle 6">
            <a:extLst>
              <a:ext uri="{FF2B5EF4-FFF2-40B4-BE49-F238E27FC236}">
                <a16:creationId xmlns:a16="http://schemas.microsoft.com/office/drawing/2014/main" id="{4BC2CC4F-8EA3-4868-9977-86B5C232C34F}"/>
              </a:ext>
            </a:extLst>
          </p:cNvPr>
          <p:cNvSpPr/>
          <p:nvPr/>
        </p:nvSpPr>
        <p:spPr>
          <a:xfrm>
            <a:off x="4338428"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607EBC-9F01-4A1B-A56C-206006E8A605}"/>
              </a:ext>
            </a:extLst>
          </p:cNvPr>
          <p:cNvSpPr>
            <a:spLocks noGrp="1" noChangeArrowheads="1"/>
          </p:cNvSpPr>
          <p:nvPr>
            <p:ph type="title"/>
          </p:nvPr>
        </p:nvSpPr>
        <p:spPr>
          <a:xfrm>
            <a:off x="3572538" y="298043"/>
            <a:ext cx="6983819" cy="1325563"/>
          </a:xfrm>
        </p:spPr>
        <p:txBody>
          <a:bodyPr>
            <a:normAutofit/>
          </a:bodyPr>
          <a:lstStyle/>
          <a:p>
            <a:r>
              <a:rPr lang="en-US" altLang="en-US" sz="3600" dirty="0"/>
              <a:t>Forward Chaining Example</a:t>
            </a:r>
          </a:p>
        </p:txBody>
      </p:sp>
      <p:sp>
        <p:nvSpPr>
          <p:cNvPr id="17411" name="Rectangle 3">
            <a:extLst>
              <a:ext uri="{FF2B5EF4-FFF2-40B4-BE49-F238E27FC236}">
                <a16:creationId xmlns:a16="http://schemas.microsoft.com/office/drawing/2014/main" id="{860F7122-9141-4A3D-8E86-A61B607A7B82}"/>
              </a:ext>
            </a:extLst>
          </p:cNvPr>
          <p:cNvSpPr>
            <a:spLocks noGrp="1" noChangeArrowheads="1"/>
          </p:cNvSpPr>
          <p:nvPr>
            <p:ph type="body" idx="1"/>
          </p:nvPr>
        </p:nvSpPr>
        <p:spPr>
          <a:xfrm>
            <a:off x="3572538" y="1623606"/>
            <a:ext cx="6569149" cy="4351338"/>
          </a:xfrm>
        </p:spPr>
        <p:txBody>
          <a:bodyPr/>
          <a:lstStyle/>
          <a:p>
            <a:r>
              <a:rPr lang="en-US" altLang="en-US" dirty="0"/>
              <a:t>Knowledge Base:</a:t>
            </a:r>
          </a:p>
          <a:p>
            <a:pPr lvl="1"/>
            <a:r>
              <a:rPr lang="en-US" altLang="en-US" dirty="0"/>
              <a:t>If </a:t>
            </a:r>
            <a:r>
              <a:rPr lang="en-US" altLang="en-US" dirty="0">
                <a:solidFill>
                  <a:srgbClr val="0000FF"/>
                </a:solidFill>
              </a:rPr>
              <a:t>[X croaks and eats flies]</a:t>
            </a:r>
            <a:r>
              <a:rPr lang="en-US" altLang="en-US" dirty="0"/>
              <a:t> Then </a:t>
            </a:r>
            <a:r>
              <a:rPr lang="en-US" altLang="en-US" dirty="0">
                <a:solidFill>
                  <a:srgbClr val="0000FF"/>
                </a:solidFill>
              </a:rPr>
              <a:t>[X is a frog]</a:t>
            </a:r>
          </a:p>
          <a:p>
            <a:pPr lvl="1"/>
            <a:r>
              <a:rPr lang="en-US" altLang="en-US" dirty="0"/>
              <a:t>If </a:t>
            </a:r>
            <a:r>
              <a:rPr lang="en-US" altLang="en-US" dirty="0">
                <a:solidFill>
                  <a:srgbClr val="0000FF"/>
                </a:solidFill>
              </a:rPr>
              <a:t>[X chirps and sings]</a:t>
            </a:r>
            <a:r>
              <a:rPr lang="en-US" altLang="en-US" dirty="0"/>
              <a:t> Then </a:t>
            </a:r>
            <a:r>
              <a:rPr lang="en-US" altLang="en-US" dirty="0">
                <a:solidFill>
                  <a:srgbClr val="0000FF"/>
                </a:solidFill>
              </a:rPr>
              <a:t>[X is a canary]</a:t>
            </a:r>
          </a:p>
          <a:p>
            <a:pPr lvl="1"/>
            <a:r>
              <a:rPr lang="en-US" altLang="en-US" dirty="0"/>
              <a:t>If </a:t>
            </a:r>
            <a:r>
              <a:rPr lang="en-US" altLang="en-US" dirty="0">
                <a:solidFill>
                  <a:srgbClr val="0000FF"/>
                </a:solidFill>
              </a:rPr>
              <a:t>[X is a frog]</a:t>
            </a:r>
            <a:r>
              <a:rPr lang="en-US" altLang="en-US" dirty="0"/>
              <a:t> Then </a:t>
            </a:r>
            <a:r>
              <a:rPr lang="en-US" altLang="en-US" dirty="0">
                <a:solidFill>
                  <a:srgbClr val="0000FF"/>
                </a:solidFill>
              </a:rPr>
              <a:t>[X is colored green]</a:t>
            </a:r>
          </a:p>
          <a:p>
            <a:pPr lvl="1"/>
            <a:r>
              <a:rPr lang="en-US" altLang="en-US" dirty="0"/>
              <a:t>If </a:t>
            </a:r>
            <a:r>
              <a:rPr lang="en-US" altLang="en-US" dirty="0">
                <a:solidFill>
                  <a:srgbClr val="0000FF"/>
                </a:solidFill>
              </a:rPr>
              <a:t>[X is a canary]</a:t>
            </a:r>
            <a:r>
              <a:rPr lang="en-US" altLang="en-US" dirty="0"/>
              <a:t> Then </a:t>
            </a:r>
            <a:r>
              <a:rPr lang="en-US" altLang="en-US" dirty="0">
                <a:solidFill>
                  <a:srgbClr val="0000FF"/>
                </a:solidFill>
              </a:rPr>
              <a:t>[X is colored yellow]</a:t>
            </a:r>
            <a:endParaRPr lang="en-US" altLang="en-US" dirty="0"/>
          </a:p>
          <a:p>
            <a:pPr lvl="1"/>
            <a:r>
              <a:rPr lang="en-US" altLang="en-US" dirty="0">
                <a:solidFill>
                  <a:srgbClr val="0000FF"/>
                </a:solidFill>
              </a:rPr>
              <a:t>[Fritz croaks and eats flies]</a:t>
            </a:r>
          </a:p>
          <a:p>
            <a:r>
              <a:rPr lang="en-US" altLang="en-US" dirty="0"/>
              <a:t>Goal:</a:t>
            </a:r>
          </a:p>
          <a:p>
            <a:pPr lvl="1"/>
            <a:r>
              <a:rPr lang="en-US" altLang="en-US" dirty="0">
                <a:solidFill>
                  <a:srgbClr val="0000FF"/>
                </a:solidFill>
              </a:rPr>
              <a:t>[Fritz is colored Y]</a:t>
            </a:r>
            <a:r>
              <a:rPr lang="en-US" altLang="en-US" dirty="0"/>
              <a:t>?</a:t>
            </a:r>
          </a:p>
        </p:txBody>
      </p:sp>
      <p:sp>
        <p:nvSpPr>
          <p:cNvPr id="6" name="Google Shape;142;p2">
            <a:extLst>
              <a:ext uri="{FF2B5EF4-FFF2-40B4-BE49-F238E27FC236}">
                <a16:creationId xmlns:a16="http://schemas.microsoft.com/office/drawing/2014/main" id="{D0B68021-C9C2-4C6E-A0ED-F4CA61A17A85}"/>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8" name="Rectangle 7">
            <a:extLst>
              <a:ext uri="{FF2B5EF4-FFF2-40B4-BE49-F238E27FC236}">
                <a16:creationId xmlns:a16="http://schemas.microsoft.com/office/drawing/2014/main" id="{AAE4172E-40DC-4880-8CDF-38AC8E1CF874}"/>
              </a:ext>
            </a:extLst>
          </p:cNvPr>
          <p:cNvSpPr/>
          <p:nvPr/>
        </p:nvSpPr>
        <p:spPr>
          <a:xfrm>
            <a:off x="4369980"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D2CD34A-1967-4B7A-A95C-83D896D322B5}"/>
              </a:ext>
            </a:extLst>
          </p:cNvPr>
          <p:cNvSpPr>
            <a:spLocks noGrp="1" noChangeArrowheads="1"/>
          </p:cNvSpPr>
          <p:nvPr>
            <p:ph type="title"/>
          </p:nvPr>
        </p:nvSpPr>
        <p:spPr>
          <a:xfrm>
            <a:off x="3716079" y="248167"/>
            <a:ext cx="6749901" cy="1325563"/>
          </a:xfrm>
        </p:spPr>
        <p:txBody>
          <a:bodyPr>
            <a:normAutofit/>
          </a:bodyPr>
          <a:lstStyle/>
          <a:p>
            <a:r>
              <a:rPr lang="en-US" altLang="en-US" sz="3600" dirty="0"/>
              <a:t>Forward Chaining Example</a:t>
            </a:r>
          </a:p>
        </p:txBody>
      </p:sp>
      <p:sp>
        <p:nvSpPr>
          <p:cNvPr id="19476" name="Text Box 20">
            <a:extLst>
              <a:ext uri="{FF2B5EF4-FFF2-40B4-BE49-F238E27FC236}">
                <a16:creationId xmlns:a16="http://schemas.microsoft.com/office/drawing/2014/main" id="{97BE9296-DE70-412D-9B12-CBFFDEF04B75}"/>
              </a:ext>
            </a:extLst>
          </p:cNvPr>
          <p:cNvSpPr txBox="1">
            <a:spLocks noChangeArrowheads="1"/>
          </p:cNvSpPr>
          <p:nvPr/>
        </p:nvSpPr>
        <p:spPr bwMode="auto">
          <a:xfrm>
            <a:off x="8458200" y="1752601"/>
            <a:ext cx="20574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lvl="1"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spcBef>
                <a:spcPct val="50000"/>
              </a:spcBef>
            </a:pPr>
            <a:endParaRPr lang="en-US" altLang="en-US" sz="1400" dirty="0">
              <a:latin typeface="Times New Roman" panose="02020603050405020304" pitchFamily="18" charset="0"/>
            </a:endParaRPr>
          </a:p>
        </p:txBody>
      </p:sp>
      <p:sp>
        <p:nvSpPr>
          <p:cNvPr id="6" name="Google Shape;142;p2">
            <a:extLst>
              <a:ext uri="{FF2B5EF4-FFF2-40B4-BE49-F238E27FC236}">
                <a16:creationId xmlns:a16="http://schemas.microsoft.com/office/drawing/2014/main" id="{4B27A415-CA95-4DA9-B7E4-87F5E5BF43CD}"/>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7" name="Rectangle 6">
            <a:extLst>
              <a:ext uri="{FF2B5EF4-FFF2-40B4-BE49-F238E27FC236}">
                <a16:creationId xmlns:a16="http://schemas.microsoft.com/office/drawing/2014/main" id="{F0E2AD5F-EA52-468B-A8C4-A1C0E1BB9D30}"/>
              </a:ext>
            </a:extLst>
          </p:cNvPr>
          <p:cNvSpPr/>
          <p:nvPr/>
        </p:nvSpPr>
        <p:spPr>
          <a:xfrm>
            <a:off x="4369980"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E28DF15-40FE-45AB-BE81-8DA0C2087031}"/>
              </a:ext>
            </a:extLst>
          </p:cNvPr>
          <p:cNvSpPr>
            <a:spLocks noGrp="1" noChangeArrowheads="1"/>
          </p:cNvSpPr>
          <p:nvPr>
            <p:ph type="title"/>
          </p:nvPr>
        </p:nvSpPr>
        <p:spPr>
          <a:xfrm>
            <a:off x="3646967" y="312738"/>
            <a:ext cx="6962553" cy="1325563"/>
          </a:xfrm>
        </p:spPr>
        <p:txBody>
          <a:bodyPr>
            <a:normAutofit/>
          </a:bodyPr>
          <a:lstStyle/>
          <a:p>
            <a:r>
              <a:rPr lang="en-US" altLang="en-US" sz="3600" dirty="0"/>
              <a:t>Forward Chaining Example</a:t>
            </a:r>
          </a:p>
        </p:txBody>
      </p:sp>
      <p:sp>
        <p:nvSpPr>
          <p:cNvPr id="24580" name="Rectangle 4">
            <a:extLst>
              <a:ext uri="{FF2B5EF4-FFF2-40B4-BE49-F238E27FC236}">
                <a16:creationId xmlns:a16="http://schemas.microsoft.com/office/drawing/2014/main" id="{076D3F04-8E48-41D6-B07E-383988C120FE}"/>
              </a:ext>
            </a:extLst>
          </p:cNvPr>
          <p:cNvSpPr>
            <a:spLocks noChangeArrowheads="1"/>
          </p:cNvSpPr>
          <p:nvPr/>
        </p:nvSpPr>
        <p:spPr bwMode="auto">
          <a:xfrm>
            <a:off x="8458200" y="1981200"/>
            <a:ext cx="1905000" cy="3810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4581" name="Rectangle 5">
            <a:extLst>
              <a:ext uri="{FF2B5EF4-FFF2-40B4-BE49-F238E27FC236}">
                <a16:creationId xmlns:a16="http://schemas.microsoft.com/office/drawing/2014/main" id="{8F031EE2-5AC4-4014-B841-7C22DF8C3CDD}"/>
              </a:ext>
            </a:extLst>
          </p:cNvPr>
          <p:cNvSpPr>
            <a:spLocks noChangeArrowheads="1"/>
          </p:cNvSpPr>
          <p:nvPr/>
        </p:nvSpPr>
        <p:spPr bwMode="auto">
          <a:xfrm>
            <a:off x="8458200" y="4114800"/>
            <a:ext cx="19812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4582" name="Text Box 6">
            <a:extLst>
              <a:ext uri="{FF2B5EF4-FFF2-40B4-BE49-F238E27FC236}">
                <a16:creationId xmlns:a16="http://schemas.microsoft.com/office/drawing/2014/main" id="{B401709D-06B0-47FF-9FD3-7F9C706E438D}"/>
              </a:ext>
            </a:extLst>
          </p:cNvPr>
          <p:cNvSpPr txBox="1">
            <a:spLocks noChangeArrowheads="1"/>
          </p:cNvSpPr>
          <p:nvPr/>
        </p:nvSpPr>
        <p:spPr bwMode="auto">
          <a:xfrm>
            <a:off x="8458200" y="1752601"/>
            <a:ext cx="20574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0000FF"/>
              </a:solidFill>
              <a:latin typeface="Times New Roman" panose="02020603050405020304" pitchFamily="18" charset="0"/>
            </a:endParaRPr>
          </a:p>
          <a:p>
            <a:pPr algn="l"/>
            <a:endParaRPr lang="en-US" altLang="en-US" sz="1200" dirty="0">
              <a:solidFill>
                <a:srgbClr val="FF0000"/>
              </a:solidFill>
              <a:latin typeface="Times New Roman" panose="02020603050405020304" pitchFamily="18" charset="0"/>
            </a:endParaRPr>
          </a:p>
          <a:p>
            <a:pPr algn="l"/>
            <a:endParaRPr lang="en-US" altLang="en-US" sz="1200" dirty="0">
              <a:solidFill>
                <a:srgbClr val="FF0000"/>
              </a:solidFill>
              <a:latin typeface="Times New Roman" panose="02020603050405020304" pitchFamily="18" charset="0"/>
            </a:endParaRPr>
          </a:p>
          <a:p>
            <a:pPr lvl="1" algn="l"/>
            <a:endParaRPr lang="en-US" altLang="en-US" sz="1200" dirty="0">
              <a:solidFill>
                <a:srgbClr val="FF0000"/>
              </a:solidFill>
              <a:latin typeface="Times New Roman" panose="02020603050405020304" pitchFamily="18" charset="0"/>
            </a:endParaRPr>
          </a:p>
          <a:p>
            <a:pPr lvl="1"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spcBef>
                <a:spcPct val="50000"/>
              </a:spcBef>
            </a:pPr>
            <a:endParaRPr lang="en-US" altLang="en-US" sz="1400" dirty="0">
              <a:latin typeface="Times New Roman" panose="02020603050405020304" pitchFamily="18" charset="0"/>
            </a:endParaRPr>
          </a:p>
        </p:txBody>
      </p:sp>
      <p:sp>
        <p:nvSpPr>
          <p:cNvPr id="9" name="Google Shape;142;p2">
            <a:extLst>
              <a:ext uri="{FF2B5EF4-FFF2-40B4-BE49-F238E27FC236}">
                <a16:creationId xmlns:a16="http://schemas.microsoft.com/office/drawing/2014/main" id="{ACB9DC38-04C2-415A-A33F-CE78F9B56243}"/>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8" name="Rectangle 7">
            <a:extLst>
              <a:ext uri="{FF2B5EF4-FFF2-40B4-BE49-F238E27FC236}">
                <a16:creationId xmlns:a16="http://schemas.microsoft.com/office/drawing/2014/main" id="{B8806FCD-9045-4D24-901F-D5DDD8194871}"/>
              </a:ext>
            </a:extLst>
          </p:cNvPr>
          <p:cNvSpPr/>
          <p:nvPr/>
        </p:nvSpPr>
        <p:spPr>
          <a:xfrm>
            <a:off x="4369980"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51A6-15AC-417E-B3A3-9D4AF23B4D5F}"/>
              </a:ext>
            </a:extLst>
          </p:cNvPr>
          <p:cNvSpPr>
            <a:spLocks noGrp="1"/>
          </p:cNvSpPr>
          <p:nvPr>
            <p:ph type="title"/>
          </p:nvPr>
        </p:nvSpPr>
        <p:spPr>
          <a:xfrm>
            <a:off x="3413051" y="173739"/>
            <a:ext cx="6813698" cy="974577"/>
          </a:xfrm>
        </p:spPr>
        <p:txBody>
          <a:bodyPr>
            <a:normAutofit/>
          </a:bodyPr>
          <a:lstStyle/>
          <a:p>
            <a:r>
              <a:rPr lang="en-US" altLang="en-US" sz="3600" dirty="0"/>
              <a:t>Forward Chaining Example</a:t>
            </a:r>
            <a:endParaRPr lang="en-IN" sz="3600" dirty="0"/>
          </a:p>
        </p:txBody>
      </p:sp>
      <p:pic>
        <p:nvPicPr>
          <p:cNvPr id="4" name="Picture 3">
            <a:extLst>
              <a:ext uri="{FF2B5EF4-FFF2-40B4-BE49-F238E27FC236}">
                <a16:creationId xmlns:a16="http://schemas.microsoft.com/office/drawing/2014/main" id="{E8B48E6E-99DC-4695-B3FC-211786F29EC4}"/>
              </a:ext>
            </a:extLst>
          </p:cNvPr>
          <p:cNvPicPr>
            <a:picLocks noChangeAspect="1"/>
          </p:cNvPicPr>
          <p:nvPr/>
        </p:nvPicPr>
        <p:blipFill>
          <a:blip r:embed="rId2"/>
          <a:stretch>
            <a:fillRect/>
          </a:stretch>
        </p:blipFill>
        <p:spPr>
          <a:xfrm>
            <a:off x="3413051" y="1565201"/>
            <a:ext cx="7846828" cy="4152900"/>
          </a:xfrm>
          <a:prstGeom prst="rect">
            <a:avLst/>
          </a:prstGeom>
        </p:spPr>
      </p:pic>
      <p:sp>
        <p:nvSpPr>
          <p:cNvPr id="5" name="Google Shape;142;p2">
            <a:extLst>
              <a:ext uri="{FF2B5EF4-FFF2-40B4-BE49-F238E27FC236}">
                <a16:creationId xmlns:a16="http://schemas.microsoft.com/office/drawing/2014/main" id="{05F3500B-AE27-4F8E-9CEE-9B3C77FC3D6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7" name="Rectangle 6">
            <a:extLst>
              <a:ext uri="{FF2B5EF4-FFF2-40B4-BE49-F238E27FC236}">
                <a16:creationId xmlns:a16="http://schemas.microsoft.com/office/drawing/2014/main" id="{EB281ECE-39F7-4361-BD35-3394EEFF7A54}"/>
              </a:ext>
            </a:extLst>
          </p:cNvPr>
          <p:cNvSpPr/>
          <p:nvPr/>
        </p:nvSpPr>
        <p:spPr>
          <a:xfrm>
            <a:off x="4369980"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395352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1288-73F7-46A6-B903-82ED06B3044B}"/>
              </a:ext>
            </a:extLst>
          </p:cNvPr>
          <p:cNvSpPr>
            <a:spLocks noGrp="1"/>
          </p:cNvSpPr>
          <p:nvPr>
            <p:ph type="title"/>
          </p:nvPr>
        </p:nvSpPr>
        <p:spPr>
          <a:xfrm>
            <a:off x="3579712" y="246042"/>
            <a:ext cx="7221638" cy="1325563"/>
          </a:xfrm>
        </p:spPr>
        <p:txBody>
          <a:bodyPr>
            <a:normAutofit/>
          </a:bodyPr>
          <a:lstStyle/>
          <a:p>
            <a:r>
              <a:rPr lang="en-US" altLang="en-US" sz="3600" dirty="0"/>
              <a:t>Forward Chaining Example</a:t>
            </a:r>
            <a:endParaRPr lang="en-IN" sz="3600" dirty="0"/>
          </a:p>
        </p:txBody>
      </p:sp>
      <p:pic>
        <p:nvPicPr>
          <p:cNvPr id="4" name="Picture 3">
            <a:extLst>
              <a:ext uri="{FF2B5EF4-FFF2-40B4-BE49-F238E27FC236}">
                <a16:creationId xmlns:a16="http://schemas.microsoft.com/office/drawing/2014/main" id="{602AB53B-0E6C-4368-969E-21B9FE8F55B4}"/>
              </a:ext>
            </a:extLst>
          </p:cNvPr>
          <p:cNvPicPr>
            <a:picLocks noChangeAspect="1"/>
          </p:cNvPicPr>
          <p:nvPr/>
        </p:nvPicPr>
        <p:blipFill>
          <a:blip r:embed="rId2"/>
          <a:stretch>
            <a:fillRect/>
          </a:stretch>
        </p:blipFill>
        <p:spPr>
          <a:xfrm>
            <a:off x="3579712" y="1825625"/>
            <a:ext cx="8498874" cy="4160505"/>
          </a:xfrm>
          <a:prstGeom prst="rect">
            <a:avLst/>
          </a:prstGeom>
        </p:spPr>
      </p:pic>
      <p:sp>
        <p:nvSpPr>
          <p:cNvPr id="5" name="Google Shape;142;p2">
            <a:extLst>
              <a:ext uri="{FF2B5EF4-FFF2-40B4-BE49-F238E27FC236}">
                <a16:creationId xmlns:a16="http://schemas.microsoft.com/office/drawing/2014/main" id="{460622EC-4914-4B58-BA7C-D0519A9CF8EB}"/>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6" name="Rectangle 5">
            <a:extLst>
              <a:ext uri="{FF2B5EF4-FFF2-40B4-BE49-F238E27FC236}">
                <a16:creationId xmlns:a16="http://schemas.microsoft.com/office/drawing/2014/main" id="{54260C64-3324-479B-8AF7-8120C2F6477D}"/>
              </a:ext>
            </a:extLst>
          </p:cNvPr>
          <p:cNvSpPr/>
          <p:nvPr/>
        </p:nvSpPr>
        <p:spPr>
          <a:xfrm>
            <a:off x="4369980"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785213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B9F7AEE-0C3B-4639-8D7E-D95D08EF7B38}"/>
              </a:ext>
            </a:extLst>
          </p:cNvPr>
          <p:cNvSpPr>
            <a:spLocks noGrp="1" noChangeArrowheads="1"/>
          </p:cNvSpPr>
          <p:nvPr>
            <p:ph type="title"/>
          </p:nvPr>
        </p:nvSpPr>
        <p:spPr/>
        <p:txBody>
          <a:bodyPr>
            <a:normAutofit/>
          </a:bodyPr>
          <a:lstStyle/>
          <a:p>
            <a:r>
              <a:rPr lang="en-US" altLang="en-US" sz="3600" dirty="0"/>
              <a:t>Forward Chaining Example</a:t>
            </a:r>
          </a:p>
        </p:txBody>
      </p:sp>
      <p:sp>
        <p:nvSpPr>
          <p:cNvPr id="32772" name="Text Box 4">
            <a:extLst>
              <a:ext uri="{FF2B5EF4-FFF2-40B4-BE49-F238E27FC236}">
                <a16:creationId xmlns:a16="http://schemas.microsoft.com/office/drawing/2014/main" id="{7A3335F4-AABD-431A-9D22-28C4098D2B4F}"/>
              </a:ext>
            </a:extLst>
          </p:cNvPr>
          <p:cNvSpPr txBox="1">
            <a:spLocks noChangeArrowheads="1"/>
          </p:cNvSpPr>
          <p:nvPr/>
        </p:nvSpPr>
        <p:spPr bwMode="auto">
          <a:xfrm>
            <a:off x="1981200" y="1752601"/>
            <a:ext cx="26933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r>
              <a:rPr lang="en-US" altLang="en-US" dirty="0">
                <a:latin typeface="Times New Roman" panose="02020603050405020304" pitchFamily="18" charset="0"/>
              </a:rPr>
              <a:t> </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32773" name="Text Box 5">
            <a:extLst>
              <a:ext uri="{FF2B5EF4-FFF2-40B4-BE49-F238E27FC236}">
                <a16:creationId xmlns:a16="http://schemas.microsoft.com/office/drawing/2014/main" id="{07B805EA-4E39-4288-80F0-F88EE06801F5}"/>
              </a:ext>
            </a:extLst>
          </p:cNvPr>
          <p:cNvSpPr txBox="1">
            <a:spLocks noChangeArrowheads="1"/>
          </p:cNvSpPr>
          <p:nvPr/>
        </p:nvSpPr>
        <p:spPr bwMode="auto">
          <a:xfrm>
            <a:off x="5403851" y="1905000"/>
            <a:ext cx="2698175"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croaks and eats flies]</a:t>
            </a:r>
          </a:p>
        </p:txBody>
      </p:sp>
      <p:sp>
        <p:nvSpPr>
          <p:cNvPr id="32774" name="Text Box 6">
            <a:extLst>
              <a:ext uri="{FF2B5EF4-FFF2-40B4-BE49-F238E27FC236}">
                <a16:creationId xmlns:a16="http://schemas.microsoft.com/office/drawing/2014/main" id="{30B6F911-EAD0-4915-B721-D5ABDD7DF536}"/>
              </a:ext>
            </a:extLst>
          </p:cNvPr>
          <p:cNvSpPr txBox="1">
            <a:spLocks noChangeArrowheads="1"/>
          </p:cNvSpPr>
          <p:nvPr/>
        </p:nvSpPr>
        <p:spPr bwMode="auto">
          <a:xfrm>
            <a:off x="1981201" y="3168650"/>
            <a:ext cx="1588897"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a frog]</a:t>
            </a:r>
          </a:p>
        </p:txBody>
      </p:sp>
      <p:sp>
        <p:nvSpPr>
          <p:cNvPr id="32775" name="Line 7">
            <a:extLst>
              <a:ext uri="{FF2B5EF4-FFF2-40B4-BE49-F238E27FC236}">
                <a16:creationId xmlns:a16="http://schemas.microsoft.com/office/drawing/2014/main" id="{1BF77AF2-0D03-4B11-B5F2-E4F28EFD6651}"/>
              </a:ext>
            </a:extLst>
          </p:cNvPr>
          <p:cNvSpPr>
            <a:spLocks noChangeShapeType="1"/>
          </p:cNvSpPr>
          <p:nvPr/>
        </p:nvSpPr>
        <p:spPr bwMode="auto">
          <a:xfrm>
            <a:off x="2743200" y="27432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2776" name="Line 8">
            <a:extLst>
              <a:ext uri="{FF2B5EF4-FFF2-40B4-BE49-F238E27FC236}">
                <a16:creationId xmlns:a16="http://schemas.microsoft.com/office/drawing/2014/main" id="{A38088AC-AD3B-43D7-B18D-0D295797465B}"/>
              </a:ext>
            </a:extLst>
          </p:cNvPr>
          <p:cNvSpPr>
            <a:spLocks noChangeShapeType="1"/>
          </p:cNvSpPr>
          <p:nvPr/>
        </p:nvSpPr>
        <p:spPr bwMode="auto">
          <a:xfrm flipV="1">
            <a:off x="6858000" y="22860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2777" name="Line 9">
            <a:extLst>
              <a:ext uri="{FF2B5EF4-FFF2-40B4-BE49-F238E27FC236}">
                <a16:creationId xmlns:a16="http://schemas.microsoft.com/office/drawing/2014/main" id="{0C42AE6F-D612-4B80-9B4E-31ADC668BB93}"/>
              </a:ext>
            </a:extLst>
          </p:cNvPr>
          <p:cNvSpPr>
            <a:spLocks noChangeShapeType="1"/>
          </p:cNvSpPr>
          <p:nvPr/>
        </p:nvSpPr>
        <p:spPr bwMode="auto">
          <a:xfrm>
            <a:off x="2743200" y="2438400"/>
            <a:ext cx="0" cy="7239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2781" name="Rectangle 13">
            <a:extLst>
              <a:ext uri="{FF2B5EF4-FFF2-40B4-BE49-F238E27FC236}">
                <a16:creationId xmlns:a16="http://schemas.microsoft.com/office/drawing/2014/main" id="{005E37E9-79A3-4A24-8109-B048573E3136}"/>
              </a:ext>
            </a:extLst>
          </p:cNvPr>
          <p:cNvSpPr>
            <a:spLocks noChangeArrowheads="1"/>
          </p:cNvSpPr>
          <p:nvPr/>
        </p:nvSpPr>
        <p:spPr bwMode="auto">
          <a:xfrm>
            <a:off x="8458200" y="5410200"/>
            <a:ext cx="15240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2782" name="Text Box 14">
            <a:extLst>
              <a:ext uri="{FF2B5EF4-FFF2-40B4-BE49-F238E27FC236}">
                <a16:creationId xmlns:a16="http://schemas.microsoft.com/office/drawing/2014/main" id="{ACA4CA15-DB74-4D4A-BFBB-162336A872F4}"/>
              </a:ext>
            </a:extLst>
          </p:cNvPr>
          <p:cNvSpPr txBox="1">
            <a:spLocks noChangeArrowheads="1"/>
          </p:cNvSpPr>
          <p:nvPr/>
        </p:nvSpPr>
        <p:spPr bwMode="auto">
          <a:xfrm>
            <a:off x="8077200" y="533400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rgbClr val="008000"/>
                </a:solidFill>
                <a:latin typeface="Times New Roman" panose="02020603050405020304" pitchFamily="18" charset="0"/>
              </a:rPr>
              <a:t>?</a:t>
            </a:r>
          </a:p>
        </p:txBody>
      </p:sp>
      <p:sp>
        <p:nvSpPr>
          <p:cNvPr id="32783" name="Text Box 15">
            <a:extLst>
              <a:ext uri="{FF2B5EF4-FFF2-40B4-BE49-F238E27FC236}">
                <a16:creationId xmlns:a16="http://schemas.microsoft.com/office/drawing/2014/main" id="{55CCB2CE-662A-45C1-9F11-9EAB6056D458}"/>
              </a:ext>
            </a:extLst>
          </p:cNvPr>
          <p:cNvSpPr txBox="1">
            <a:spLocks noChangeArrowheads="1"/>
          </p:cNvSpPr>
          <p:nvPr/>
        </p:nvSpPr>
        <p:spPr bwMode="auto">
          <a:xfrm>
            <a:off x="8458200" y="1752601"/>
            <a:ext cx="20574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lvl="1"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spcBef>
                <a:spcPct val="50000"/>
              </a:spcBef>
            </a:pPr>
            <a:endParaRPr lang="en-US" altLang="en-US" sz="1400" dirty="0">
              <a:latin typeface="Times New Roman" panose="02020603050405020304" pitchFamily="18" charset="0"/>
            </a:endParaRPr>
          </a:p>
        </p:txBody>
      </p:sp>
      <p:sp>
        <p:nvSpPr>
          <p:cNvPr id="15" name="Rectangle 14">
            <a:extLst>
              <a:ext uri="{FF2B5EF4-FFF2-40B4-BE49-F238E27FC236}">
                <a16:creationId xmlns:a16="http://schemas.microsoft.com/office/drawing/2014/main" id="{FDD37007-C305-4C32-BF6D-66D9AB601B38}"/>
              </a:ext>
            </a:extLst>
          </p:cNvPr>
          <p:cNvSpPr/>
          <p:nvPr/>
        </p:nvSpPr>
        <p:spPr>
          <a:xfrm>
            <a:off x="3048000" y="6538803"/>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Propositional logic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Propositional logic, additionally called string of words logic and statement logic, is that It is the branch of logic that studies ways in which change of integrity and/or modifying entire propositions, statements or sentences to make additional complicated propositions, statements or sentences, similarly because the logical relationships and properties that are derived from these strategies of mixing or </a:t>
            </a:r>
            <a:r>
              <a:rPr lang="en-US" sz="2400" dirty="0" err="1">
                <a:latin typeface="Times New Roman" panose="02020603050405020304" pitchFamily="18" charset="0"/>
                <a:cs typeface="Times New Roman" panose="02020603050405020304" pitchFamily="18" charset="0"/>
              </a:rPr>
              <a:t>sterilisation</a:t>
            </a:r>
            <a:r>
              <a:rPr lang="en-US" sz="2400" dirty="0">
                <a:latin typeface="Times New Roman" panose="02020603050405020304" pitchFamily="18" charset="0"/>
                <a:cs typeface="Times New Roman" panose="02020603050405020304" pitchFamily="18" charset="0"/>
              </a:rPr>
              <a:t> statements.</a:t>
            </a:r>
          </a:p>
          <a:p>
            <a:pPr marL="0" indent="0">
              <a:buNone/>
            </a:pPr>
            <a:r>
              <a:rPr lang="en-US" sz="2400" dirty="0">
                <a:latin typeface="Times New Roman" panose="02020603050405020304" pitchFamily="18" charset="0"/>
                <a:cs typeface="Times New Roman" panose="02020603050405020304" pitchFamily="18" charset="0"/>
              </a:rPr>
              <a:t>In propositional calculus, the best statements are thought about as indivisible by units.</a:t>
            </a:r>
          </a:p>
          <a:p>
            <a:pPr marL="0" indent="0">
              <a:buNone/>
            </a:pPr>
            <a:r>
              <a:rPr lang="en-US" sz="3600" dirty="0">
                <a:solidFill>
                  <a:srgbClr val="0070C0"/>
                </a:solidFill>
                <a:latin typeface="Times New Roman" panose="02020603050405020304" pitchFamily="18" charset="0"/>
                <a:cs typeface="Times New Roman" panose="02020603050405020304" pitchFamily="18" charset="0"/>
              </a:rPr>
              <a:t>What is logic?</a:t>
            </a:r>
          </a:p>
          <a:p>
            <a:pPr marL="0" indent="0">
              <a:buNone/>
            </a:pPr>
            <a:r>
              <a:rPr lang="en-US" sz="2400" dirty="0">
                <a:latin typeface="Times New Roman" panose="02020603050405020304" pitchFamily="18" charset="0"/>
                <a:cs typeface="Times New Roman" panose="02020603050405020304" pitchFamily="18" charset="0"/>
              </a:rPr>
              <a:t>Logic is concerned with reasoning and the validity of arguments. Generally, in logic, we are not concerned with the truth of statements, but their validity.</a:t>
            </a:r>
          </a:p>
          <a:p>
            <a:pPr marL="0" indent="0" algn="ctr">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1158968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2317513-ABBE-4084-A706-9FA2F2E92318}"/>
              </a:ext>
            </a:extLst>
          </p:cNvPr>
          <p:cNvSpPr>
            <a:spLocks noGrp="1" noChangeArrowheads="1"/>
          </p:cNvSpPr>
          <p:nvPr>
            <p:ph type="title"/>
          </p:nvPr>
        </p:nvSpPr>
        <p:spPr/>
        <p:txBody>
          <a:bodyPr>
            <a:normAutofit/>
          </a:bodyPr>
          <a:lstStyle/>
          <a:p>
            <a:r>
              <a:rPr lang="en-US" altLang="en-US" sz="3600" dirty="0"/>
              <a:t>Forward Chaining Example</a:t>
            </a:r>
          </a:p>
        </p:txBody>
      </p:sp>
      <p:sp>
        <p:nvSpPr>
          <p:cNvPr id="28676" name="Text Box 4">
            <a:extLst>
              <a:ext uri="{FF2B5EF4-FFF2-40B4-BE49-F238E27FC236}">
                <a16:creationId xmlns:a16="http://schemas.microsoft.com/office/drawing/2014/main" id="{710AA811-842B-4BA8-8E13-15DCC8A8A823}"/>
              </a:ext>
            </a:extLst>
          </p:cNvPr>
          <p:cNvSpPr txBox="1">
            <a:spLocks noChangeArrowheads="1"/>
          </p:cNvSpPr>
          <p:nvPr/>
        </p:nvSpPr>
        <p:spPr bwMode="auto">
          <a:xfrm>
            <a:off x="1981200" y="1752601"/>
            <a:ext cx="26933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r>
              <a:rPr lang="en-US" altLang="en-US" dirty="0">
                <a:latin typeface="Times New Roman" panose="02020603050405020304" pitchFamily="18" charset="0"/>
              </a:rPr>
              <a:t> </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28677" name="Text Box 5">
            <a:extLst>
              <a:ext uri="{FF2B5EF4-FFF2-40B4-BE49-F238E27FC236}">
                <a16:creationId xmlns:a16="http://schemas.microsoft.com/office/drawing/2014/main" id="{8F0B7D7C-9AAF-48C0-BD43-CA6CD7F58542}"/>
              </a:ext>
            </a:extLst>
          </p:cNvPr>
          <p:cNvSpPr txBox="1">
            <a:spLocks noChangeArrowheads="1"/>
          </p:cNvSpPr>
          <p:nvPr/>
        </p:nvSpPr>
        <p:spPr bwMode="auto">
          <a:xfrm>
            <a:off x="5403851" y="1905000"/>
            <a:ext cx="2698175"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croaks and eats flies]</a:t>
            </a:r>
          </a:p>
        </p:txBody>
      </p:sp>
      <p:sp>
        <p:nvSpPr>
          <p:cNvPr id="28678" name="Text Box 6">
            <a:extLst>
              <a:ext uri="{FF2B5EF4-FFF2-40B4-BE49-F238E27FC236}">
                <a16:creationId xmlns:a16="http://schemas.microsoft.com/office/drawing/2014/main" id="{383E7F53-64F9-4851-9030-576F49CA6CC3}"/>
              </a:ext>
            </a:extLst>
          </p:cNvPr>
          <p:cNvSpPr txBox="1">
            <a:spLocks noChangeArrowheads="1"/>
          </p:cNvSpPr>
          <p:nvPr/>
        </p:nvSpPr>
        <p:spPr bwMode="auto">
          <a:xfrm>
            <a:off x="1981201" y="3168650"/>
            <a:ext cx="1588897"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a frog]</a:t>
            </a:r>
          </a:p>
        </p:txBody>
      </p:sp>
      <p:sp>
        <p:nvSpPr>
          <p:cNvPr id="28679" name="Line 7">
            <a:extLst>
              <a:ext uri="{FF2B5EF4-FFF2-40B4-BE49-F238E27FC236}">
                <a16:creationId xmlns:a16="http://schemas.microsoft.com/office/drawing/2014/main" id="{7ED89833-4459-4F52-A7CC-81A5B4D876C9}"/>
              </a:ext>
            </a:extLst>
          </p:cNvPr>
          <p:cNvSpPr>
            <a:spLocks noChangeShapeType="1"/>
          </p:cNvSpPr>
          <p:nvPr/>
        </p:nvSpPr>
        <p:spPr bwMode="auto">
          <a:xfrm>
            <a:off x="2743200" y="27432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8680" name="Line 8">
            <a:extLst>
              <a:ext uri="{FF2B5EF4-FFF2-40B4-BE49-F238E27FC236}">
                <a16:creationId xmlns:a16="http://schemas.microsoft.com/office/drawing/2014/main" id="{6DF33EAC-B4B4-4550-8373-9158F7B65B01}"/>
              </a:ext>
            </a:extLst>
          </p:cNvPr>
          <p:cNvSpPr>
            <a:spLocks noChangeShapeType="1"/>
          </p:cNvSpPr>
          <p:nvPr/>
        </p:nvSpPr>
        <p:spPr bwMode="auto">
          <a:xfrm flipV="1">
            <a:off x="6858000" y="22860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8681" name="Line 9">
            <a:extLst>
              <a:ext uri="{FF2B5EF4-FFF2-40B4-BE49-F238E27FC236}">
                <a16:creationId xmlns:a16="http://schemas.microsoft.com/office/drawing/2014/main" id="{07FFD9EA-C3D1-4318-8D30-4A3EA3743F9F}"/>
              </a:ext>
            </a:extLst>
          </p:cNvPr>
          <p:cNvSpPr>
            <a:spLocks noChangeShapeType="1"/>
          </p:cNvSpPr>
          <p:nvPr/>
        </p:nvSpPr>
        <p:spPr bwMode="auto">
          <a:xfrm>
            <a:off x="2743200" y="2438400"/>
            <a:ext cx="0" cy="7239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8683" name="Rectangle 11">
            <a:extLst>
              <a:ext uri="{FF2B5EF4-FFF2-40B4-BE49-F238E27FC236}">
                <a16:creationId xmlns:a16="http://schemas.microsoft.com/office/drawing/2014/main" id="{5996E973-CFAB-4CC6-BD12-E36A28C2EE79}"/>
              </a:ext>
            </a:extLst>
          </p:cNvPr>
          <p:cNvSpPr>
            <a:spLocks noChangeArrowheads="1"/>
          </p:cNvSpPr>
          <p:nvPr/>
        </p:nvSpPr>
        <p:spPr bwMode="auto">
          <a:xfrm>
            <a:off x="8458200" y="4470400"/>
            <a:ext cx="11430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alpha val="89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684" name="Rectangle 12">
            <a:extLst>
              <a:ext uri="{FF2B5EF4-FFF2-40B4-BE49-F238E27FC236}">
                <a16:creationId xmlns:a16="http://schemas.microsoft.com/office/drawing/2014/main" id="{FFBBA8A3-330D-4CAE-A107-559AB6AAF708}"/>
              </a:ext>
            </a:extLst>
          </p:cNvPr>
          <p:cNvSpPr>
            <a:spLocks noChangeArrowheads="1"/>
          </p:cNvSpPr>
          <p:nvPr/>
        </p:nvSpPr>
        <p:spPr bwMode="auto">
          <a:xfrm>
            <a:off x="8458200" y="3048000"/>
            <a:ext cx="1905000" cy="4572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alpha val="89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8685" name="Text Box 13">
            <a:extLst>
              <a:ext uri="{FF2B5EF4-FFF2-40B4-BE49-F238E27FC236}">
                <a16:creationId xmlns:a16="http://schemas.microsoft.com/office/drawing/2014/main" id="{E317A20F-5687-4C08-A742-E8A5321FFA2E}"/>
              </a:ext>
            </a:extLst>
          </p:cNvPr>
          <p:cNvSpPr txBox="1">
            <a:spLocks noChangeArrowheads="1"/>
          </p:cNvSpPr>
          <p:nvPr/>
        </p:nvSpPr>
        <p:spPr bwMode="auto">
          <a:xfrm>
            <a:off x="8458200" y="1752601"/>
            <a:ext cx="20574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lvl="1"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spcBef>
                <a:spcPct val="50000"/>
              </a:spcBef>
            </a:pPr>
            <a:endParaRPr lang="en-US" altLang="en-US" sz="1400" dirty="0">
              <a:latin typeface="Times New Roman" panose="02020603050405020304" pitchFamily="18" charset="0"/>
            </a:endParaRPr>
          </a:p>
        </p:txBody>
      </p:sp>
      <p:sp>
        <p:nvSpPr>
          <p:cNvPr id="14" name="Rectangle 13">
            <a:extLst>
              <a:ext uri="{FF2B5EF4-FFF2-40B4-BE49-F238E27FC236}">
                <a16:creationId xmlns:a16="http://schemas.microsoft.com/office/drawing/2014/main" id="{EDA78E6C-E7DC-4C74-B461-C6A381FCC515}"/>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37122E9-50B7-4FA8-9310-DC51A6F3088C}"/>
              </a:ext>
            </a:extLst>
          </p:cNvPr>
          <p:cNvSpPr>
            <a:spLocks noGrp="1" noChangeArrowheads="1"/>
          </p:cNvSpPr>
          <p:nvPr>
            <p:ph type="title"/>
          </p:nvPr>
        </p:nvSpPr>
        <p:spPr>
          <a:xfrm>
            <a:off x="838200" y="365126"/>
            <a:ext cx="10515600" cy="1039256"/>
          </a:xfrm>
        </p:spPr>
        <p:txBody>
          <a:bodyPr>
            <a:normAutofit/>
          </a:bodyPr>
          <a:lstStyle/>
          <a:p>
            <a:r>
              <a:rPr lang="en-US" altLang="en-US" sz="3600" dirty="0"/>
              <a:t>Forward Chaining Example</a:t>
            </a:r>
          </a:p>
        </p:txBody>
      </p:sp>
      <p:sp>
        <p:nvSpPr>
          <p:cNvPr id="29700" name="Text Box 4">
            <a:extLst>
              <a:ext uri="{FF2B5EF4-FFF2-40B4-BE49-F238E27FC236}">
                <a16:creationId xmlns:a16="http://schemas.microsoft.com/office/drawing/2014/main" id="{B30DDDDC-E32D-4CF7-9EC2-B094547B8175}"/>
              </a:ext>
            </a:extLst>
          </p:cNvPr>
          <p:cNvSpPr txBox="1">
            <a:spLocks noChangeArrowheads="1"/>
          </p:cNvSpPr>
          <p:nvPr/>
        </p:nvSpPr>
        <p:spPr bwMode="auto">
          <a:xfrm>
            <a:off x="1981200" y="1752601"/>
            <a:ext cx="26933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r>
              <a:rPr lang="en-US" altLang="en-US" dirty="0">
                <a:latin typeface="Times New Roman" panose="02020603050405020304" pitchFamily="18" charset="0"/>
              </a:rPr>
              <a:t> </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29701" name="Text Box 5">
            <a:extLst>
              <a:ext uri="{FF2B5EF4-FFF2-40B4-BE49-F238E27FC236}">
                <a16:creationId xmlns:a16="http://schemas.microsoft.com/office/drawing/2014/main" id="{55AD64D5-2BE6-470F-AE89-9415D3F04E95}"/>
              </a:ext>
            </a:extLst>
          </p:cNvPr>
          <p:cNvSpPr txBox="1">
            <a:spLocks noChangeArrowheads="1"/>
          </p:cNvSpPr>
          <p:nvPr/>
        </p:nvSpPr>
        <p:spPr bwMode="auto">
          <a:xfrm>
            <a:off x="5403851" y="1905000"/>
            <a:ext cx="2698175"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croaks and eats flies]</a:t>
            </a:r>
          </a:p>
        </p:txBody>
      </p:sp>
      <p:sp>
        <p:nvSpPr>
          <p:cNvPr id="29702" name="Text Box 6">
            <a:extLst>
              <a:ext uri="{FF2B5EF4-FFF2-40B4-BE49-F238E27FC236}">
                <a16:creationId xmlns:a16="http://schemas.microsoft.com/office/drawing/2014/main" id="{59FA1A41-9270-4FC9-90E7-23BD66D4D0AB}"/>
              </a:ext>
            </a:extLst>
          </p:cNvPr>
          <p:cNvSpPr txBox="1">
            <a:spLocks noChangeArrowheads="1"/>
          </p:cNvSpPr>
          <p:nvPr/>
        </p:nvSpPr>
        <p:spPr bwMode="auto">
          <a:xfrm>
            <a:off x="1981201" y="3168650"/>
            <a:ext cx="1588897"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a frog]</a:t>
            </a:r>
          </a:p>
        </p:txBody>
      </p:sp>
      <p:sp>
        <p:nvSpPr>
          <p:cNvPr id="29703" name="Line 7">
            <a:extLst>
              <a:ext uri="{FF2B5EF4-FFF2-40B4-BE49-F238E27FC236}">
                <a16:creationId xmlns:a16="http://schemas.microsoft.com/office/drawing/2014/main" id="{D880D0B8-66F4-45A5-93FB-23648561B15C}"/>
              </a:ext>
            </a:extLst>
          </p:cNvPr>
          <p:cNvSpPr>
            <a:spLocks noChangeShapeType="1"/>
          </p:cNvSpPr>
          <p:nvPr/>
        </p:nvSpPr>
        <p:spPr bwMode="auto">
          <a:xfrm>
            <a:off x="2743200" y="27432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704" name="Line 8">
            <a:extLst>
              <a:ext uri="{FF2B5EF4-FFF2-40B4-BE49-F238E27FC236}">
                <a16:creationId xmlns:a16="http://schemas.microsoft.com/office/drawing/2014/main" id="{8D728EA5-8F41-4A30-8F8D-7267CEF99AC1}"/>
              </a:ext>
            </a:extLst>
          </p:cNvPr>
          <p:cNvSpPr>
            <a:spLocks noChangeShapeType="1"/>
          </p:cNvSpPr>
          <p:nvPr/>
        </p:nvSpPr>
        <p:spPr bwMode="auto">
          <a:xfrm flipV="1">
            <a:off x="6858000" y="22860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705" name="Line 9">
            <a:extLst>
              <a:ext uri="{FF2B5EF4-FFF2-40B4-BE49-F238E27FC236}">
                <a16:creationId xmlns:a16="http://schemas.microsoft.com/office/drawing/2014/main" id="{C3D1736C-38C4-413F-9D3C-B22B43ED427C}"/>
              </a:ext>
            </a:extLst>
          </p:cNvPr>
          <p:cNvSpPr>
            <a:spLocks noChangeShapeType="1"/>
          </p:cNvSpPr>
          <p:nvPr/>
        </p:nvSpPr>
        <p:spPr bwMode="auto">
          <a:xfrm>
            <a:off x="2743200" y="2438400"/>
            <a:ext cx="0" cy="7239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706" name="Rectangle 10">
            <a:extLst>
              <a:ext uri="{FF2B5EF4-FFF2-40B4-BE49-F238E27FC236}">
                <a16:creationId xmlns:a16="http://schemas.microsoft.com/office/drawing/2014/main" id="{8F54D300-53B0-4443-A97A-49C39E85CD47}"/>
              </a:ext>
            </a:extLst>
          </p:cNvPr>
          <p:cNvSpPr>
            <a:spLocks noChangeArrowheads="1"/>
          </p:cNvSpPr>
          <p:nvPr/>
        </p:nvSpPr>
        <p:spPr bwMode="auto">
          <a:xfrm>
            <a:off x="8458200" y="4470400"/>
            <a:ext cx="11430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alpha val="89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9707" name="Rectangle 11">
            <a:extLst>
              <a:ext uri="{FF2B5EF4-FFF2-40B4-BE49-F238E27FC236}">
                <a16:creationId xmlns:a16="http://schemas.microsoft.com/office/drawing/2014/main" id="{C80FD012-57BD-4AB4-ABCF-AE639F34ACA5}"/>
              </a:ext>
            </a:extLst>
          </p:cNvPr>
          <p:cNvSpPr>
            <a:spLocks noChangeArrowheads="1"/>
          </p:cNvSpPr>
          <p:nvPr/>
        </p:nvSpPr>
        <p:spPr bwMode="auto">
          <a:xfrm>
            <a:off x="8458200" y="3048000"/>
            <a:ext cx="1905000" cy="4572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alpha val="89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9708" name="Text Box 12">
            <a:extLst>
              <a:ext uri="{FF2B5EF4-FFF2-40B4-BE49-F238E27FC236}">
                <a16:creationId xmlns:a16="http://schemas.microsoft.com/office/drawing/2014/main" id="{2C21F4AE-1F46-44A6-A414-11946E042257}"/>
              </a:ext>
            </a:extLst>
          </p:cNvPr>
          <p:cNvSpPr txBox="1">
            <a:spLocks noChangeArrowheads="1"/>
          </p:cNvSpPr>
          <p:nvPr/>
        </p:nvSpPr>
        <p:spPr bwMode="auto">
          <a:xfrm>
            <a:off x="5403851" y="30099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29709" name="Text Box 13">
            <a:extLst>
              <a:ext uri="{FF2B5EF4-FFF2-40B4-BE49-F238E27FC236}">
                <a16:creationId xmlns:a16="http://schemas.microsoft.com/office/drawing/2014/main" id="{558ECCE9-9D09-44BA-BF40-BAFEE071282D}"/>
              </a:ext>
            </a:extLst>
          </p:cNvPr>
          <p:cNvSpPr txBox="1">
            <a:spLocks noChangeArrowheads="1"/>
          </p:cNvSpPr>
          <p:nvPr/>
        </p:nvSpPr>
        <p:spPr bwMode="auto">
          <a:xfrm>
            <a:off x="1981201" y="4344988"/>
            <a:ext cx="230704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green]</a:t>
            </a:r>
          </a:p>
        </p:txBody>
      </p:sp>
      <p:sp>
        <p:nvSpPr>
          <p:cNvPr id="29710" name="Line 14">
            <a:extLst>
              <a:ext uri="{FF2B5EF4-FFF2-40B4-BE49-F238E27FC236}">
                <a16:creationId xmlns:a16="http://schemas.microsoft.com/office/drawing/2014/main" id="{F4969138-E962-4E64-9B30-0717FB01D2E8}"/>
              </a:ext>
            </a:extLst>
          </p:cNvPr>
          <p:cNvSpPr>
            <a:spLocks noChangeShapeType="1"/>
          </p:cNvSpPr>
          <p:nvPr/>
        </p:nvSpPr>
        <p:spPr bwMode="auto">
          <a:xfrm>
            <a:off x="2743200" y="3568700"/>
            <a:ext cx="0" cy="7620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711" name="Line 15">
            <a:extLst>
              <a:ext uri="{FF2B5EF4-FFF2-40B4-BE49-F238E27FC236}">
                <a16:creationId xmlns:a16="http://schemas.microsoft.com/office/drawing/2014/main" id="{DACDFF07-46D0-457E-A53C-3DD34F5225F7}"/>
              </a:ext>
            </a:extLst>
          </p:cNvPr>
          <p:cNvSpPr>
            <a:spLocks noChangeShapeType="1"/>
          </p:cNvSpPr>
          <p:nvPr/>
        </p:nvSpPr>
        <p:spPr bwMode="auto">
          <a:xfrm>
            <a:off x="2743200" y="40386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712" name="Line 16">
            <a:extLst>
              <a:ext uri="{FF2B5EF4-FFF2-40B4-BE49-F238E27FC236}">
                <a16:creationId xmlns:a16="http://schemas.microsoft.com/office/drawing/2014/main" id="{509CD981-5F53-4536-B179-BB1892B48792}"/>
              </a:ext>
            </a:extLst>
          </p:cNvPr>
          <p:cNvSpPr>
            <a:spLocks noChangeShapeType="1"/>
          </p:cNvSpPr>
          <p:nvPr/>
        </p:nvSpPr>
        <p:spPr bwMode="auto">
          <a:xfrm flipV="1">
            <a:off x="6858000" y="36576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713" name="Text Box 17">
            <a:extLst>
              <a:ext uri="{FF2B5EF4-FFF2-40B4-BE49-F238E27FC236}">
                <a16:creationId xmlns:a16="http://schemas.microsoft.com/office/drawing/2014/main" id="{D089CE69-359E-4647-B0D2-8BAD1AA59957}"/>
              </a:ext>
            </a:extLst>
          </p:cNvPr>
          <p:cNvSpPr txBox="1">
            <a:spLocks noChangeArrowheads="1"/>
          </p:cNvSpPr>
          <p:nvPr/>
        </p:nvSpPr>
        <p:spPr bwMode="auto">
          <a:xfrm>
            <a:off x="8458200" y="1752601"/>
            <a:ext cx="20574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lvl="1"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spcBef>
                <a:spcPct val="50000"/>
              </a:spcBef>
            </a:pPr>
            <a:endParaRPr lang="en-US" altLang="en-US" sz="1400" dirty="0">
              <a:latin typeface="Times New Roman" panose="02020603050405020304" pitchFamily="18" charset="0"/>
            </a:endParaRPr>
          </a:p>
        </p:txBody>
      </p:sp>
      <p:sp>
        <p:nvSpPr>
          <p:cNvPr id="19" name="Rectangle 18">
            <a:extLst>
              <a:ext uri="{FF2B5EF4-FFF2-40B4-BE49-F238E27FC236}">
                <a16:creationId xmlns:a16="http://schemas.microsoft.com/office/drawing/2014/main" id="{900E1D25-66FA-4EC6-A3E1-A50F8F70223A}"/>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1E311F6-F085-4FBA-A44F-895DA57093AC}"/>
              </a:ext>
            </a:extLst>
          </p:cNvPr>
          <p:cNvSpPr>
            <a:spLocks noGrp="1" noChangeArrowheads="1"/>
          </p:cNvSpPr>
          <p:nvPr>
            <p:ph type="title"/>
          </p:nvPr>
        </p:nvSpPr>
        <p:spPr>
          <a:xfrm>
            <a:off x="838200" y="365126"/>
            <a:ext cx="10515600" cy="885826"/>
          </a:xfrm>
        </p:spPr>
        <p:txBody>
          <a:bodyPr>
            <a:normAutofit/>
          </a:bodyPr>
          <a:lstStyle/>
          <a:p>
            <a:r>
              <a:rPr lang="en-US" altLang="en-US" sz="3600" dirty="0"/>
              <a:t>Forward Chaining Example</a:t>
            </a:r>
          </a:p>
        </p:txBody>
      </p:sp>
      <p:sp>
        <p:nvSpPr>
          <p:cNvPr id="30724" name="Text Box 4">
            <a:extLst>
              <a:ext uri="{FF2B5EF4-FFF2-40B4-BE49-F238E27FC236}">
                <a16:creationId xmlns:a16="http://schemas.microsoft.com/office/drawing/2014/main" id="{D10FF30F-D6DB-45E8-8388-F41DF6497D7D}"/>
              </a:ext>
            </a:extLst>
          </p:cNvPr>
          <p:cNvSpPr txBox="1">
            <a:spLocks noChangeArrowheads="1"/>
          </p:cNvSpPr>
          <p:nvPr/>
        </p:nvSpPr>
        <p:spPr bwMode="auto">
          <a:xfrm>
            <a:off x="1981200" y="1752601"/>
            <a:ext cx="26933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r>
              <a:rPr lang="en-US" altLang="en-US" dirty="0">
                <a:latin typeface="Times New Roman" panose="02020603050405020304" pitchFamily="18" charset="0"/>
              </a:rPr>
              <a:t> </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30725" name="Text Box 5">
            <a:extLst>
              <a:ext uri="{FF2B5EF4-FFF2-40B4-BE49-F238E27FC236}">
                <a16:creationId xmlns:a16="http://schemas.microsoft.com/office/drawing/2014/main" id="{5EF2AB86-C7B5-480B-88A7-8814F5CBEBE1}"/>
              </a:ext>
            </a:extLst>
          </p:cNvPr>
          <p:cNvSpPr txBox="1">
            <a:spLocks noChangeArrowheads="1"/>
          </p:cNvSpPr>
          <p:nvPr/>
        </p:nvSpPr>
        <p:spPr bwMode="auto">
          <a:xfrm>
            <a:off x="5403851" y="1905000"/>
            <a:ext cx="2698175"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croaks and eats flies]</a:t>
            </a:r>
          </a:p>
        </p:txBody>
      </p:sp>
      <p:sp>
        <p:nvSpPr>
          <p:cNvPr id="30726" name="Text Box 6">
            <a:extLst>
              <a:ext uri="{FF2B5EF4-FFF2-40B4-BE49-F238E27FC236}">
                <a16:creationId xmlns:a16="http://schemas.microsoft.com/office/drawing/2014/main" id="{3DFFD73F-D634-4939-A8E6-A37EC33AE24C}"/>
              </a:ext>
            </a:extLst>
          </p:cNvPr>
          <p:cNvSpPr txBox="1">
            <a:spLocks noChangeArrowheads="1"/>
          </p:cNvSpPr>
          <p:nvPr/>
        </p:nvSpPr>
        <p:spPr bwMode="auto">
          <a:xfrm>
            <a:off x="1981201" y="3168650"/>
            <a:ext cx="1588897"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a frog]</a:t>
            </a:r>
          </a:p>
        </p:txBody>
      </p:sp>
      <p:sp>
        <p:nvSpPr>
          <p:cNvPr id="30727" name="Line 7">
            <a:extLst>
              <a:ext uri="{FF2B5EF4-FFF2-40B4-BE49-F238E27FC236}">
                <a16:creationId xmlns:a16="http://schemas.microsoft.com/office/drawing/2014/main" id="{4F1C3266-CD36-45B0-9A6D-DE7A76A64ADA}"/>
              </a:ext>
            </a:extLst>
          </p:cNvPr>
          <p:cNvSpPr>
            <a:spLocks noChangeShapeType="1"/>
          </p:cNvSpPr>
          <p:nvPr/>
        </p:nvSpPr>
        <p:spPr bwMode="auto">
          <a:xfrm>
            <a:off x="2743200" y="27432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728" name="Line 8">
            <a:extLst>
              <a:ext uri="{FF2B5EF4-FFF2-40B4-BE49-F238E27FC236}">
                <a16:creationId xmlns:a16="http://schemas.microsoft.com/office/drawing/2014/main" id="{4BD1645B-686C-4823-B5B8-4228D73DE0EB}"/>
              </a:ext>
            </a:extLst>
          </p:cNvPr>
          <p:cNvSpPr>
            <a:spLocks noChangeShapeType="1"/>
          </p:cNvSpPr>
          <p:nvPr/>
        </p:nvSpPr>
        <p:spPr bwMode="auto">
          <a:xfrm flipV="1">
            <a:off x="6858000" y="22860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729" name="Line 9">
            <a:extLst>
              <a:ext uri="{FF2B5EF4-FFF2-40B4-BE49-F238E27FC236}">
                <a16:creationId xmlns:a16="http://schemas.microsoft.com/office/drawing/2014/main" id="{05445D1F-1533-43C9-B4BC-FEFEDF23AF54}"/>
              </a:ext>
            </a:extLst>
          </p:cNvPr>
          <p:cNvSpPr>
            <a:spLocks noChangeShapeType="1"/>
          </p:cNvSpPr>
          <p:nvPr/>
        </p:nvSpPr>
        <p:spPr bwMode="auto">
          <a:xfrm>
            <a:off x="2743200" y="2438400"/>
            <a:ext cx="0" cy="7239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732" name="Text Box 12">
            <a:extLst>
              <a:ext uri="{FF2B5EF4-FFF2-40B4-BE49-F238E27FC236}">
                <a16:creationId xmlns:a16="http://schemas.microsoft.com/office/drawing/2014/main" id="{D7D44589-D10F-454D-A250-3FDBFCDB6DB4}"/>
              </a:ext>
            </a:extLst>
          </p:cNvPr>
          <p:cNvSpPr txBox="1">
            <a:spLocks noChangeArrowheads="1"/>
          </p:cNvSpPr>
          <p:nvPr/>
        </p:nvSpPr>
        <p:spPr bwMode="auto">
          <a:xfrm>
            <a:off x="5403851" y="30099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30733" name="Text Box 13">
            <a:extLst>
              <a:ext uri="{FF2B5EF4-FFF2-40B4-BE49-F238E27FC236}">
                <a16:creationId xmlns:a16="http://schemas.microsoft.com/office/drawing/2014/main" id="{35B0C0EA-5841-4AC4-8A50-1E8CBED6B669}"/>
              </a:ext>
            </a:extLst>
          </p:cNvPr>
          <p:cNvSpPr txBox="1">
            <a:spLocks noChangeArrowheads="1"/>
          </p:cNvSpPr>
          <p:nvPr/>
        </p:nvSpPr>
        <p:spPr bwMode="auto">
          <a:xfrm>
            <a:off x="1981201" y="4344988"/>
            <a:ext cx="230704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green]</a:t>
            </a:r>
          </a:p>
        </p:txBody>
      </p:sp>
      <p:sp>
        <p:nvSpPr>
          <p:cNvPr id="30734" name="Line 14">
            <a:extLst>
              <a:ext uri="{FF2B5EF4-FFF2-40B4-BE49-F238E27FC236}">
                <a16:creationId xmlns:a16="http://schemas.microsoft.com/office/drawing/2014/main" id="{B8D47B87-7BAA-41BB-830A-13C185EF0F50}"/>
              </a:ext>
            </a:extLst>
          </p:cNvPr>
          <p:cNvSpPr>
            <a:spLocks noChangeShapeType="1"/>
          </p:cNvSpPr>
          <p:nvPr/>
        </p:nvSpPr>
        <p:spPr bwMode="auto">
          <a:xfrm>
            <a:off x="2743200" y="3568700"/>
            <a:ext cx="0" cy="7620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735" name="Line 15">
            <a:extLst>
              <a:ext uri="{FF2B5EF4-FFF2-40B4-BE49-F238E27FC236}">
                <a16:creationId xmlns:a16="http://schemas.microsoft.com/office/drawing/2014/main" id="{F885C518-462E-4C8E-BE29-95F4F833FA75}"/>
              </a:ext>
            </a:extLst>
          </p:cNvPr>
          <p:cNvSpPr>
            <a:spLocks noChangeShapeType="1"/>
          </p:cNvSpPr>
          <p:nvPr/>
        </p:nvSpPr>
        <p:spPr bwMode="auto">
          <a:xfrm>
            <a:off x="2743200" y="40386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736" name="Line 16">
            <a:extLst>
              <a:ext uri="{FF2B5EF4-FFF2-40B4-BE49-F238E27FC236}">
                <a16:creationId xmlns:a16="http://schemas.microsoft.com/office/drawing/2014/main" id="{4E3F5723-C4B2-4B07-9CDA-9F37B90E8871}"/>
              </a:ext>
            </a:extLst>
          </p:cNvPr>
          <p:cNvSpPr>
            <a:spLocks noChangeShapeType="1"/>
          </p:cNvSpPr>
          <p:nvPr/>
        </p:nvSpPr>
        <p:spPr bwMode="auto">
          <a:xfrm flipV="1">
            <a:off x="6858000" y="36576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737" name="Line 17">
            <a:extLst>
              <a:ext uri="{FF2B5EF4-FFF2-40B4-BE49-F238E27FC236}">
                <a16:creationId xmlns:a16="http://schemas.microsoft.com/office/drawing/2014/main" id="{2EA3E5D8-AE23-41D7-8C36-EA16CD7561C9}"/>
              </a:ext>
            </a:extLst>
          </p:cNvPr>
          <p:cNvSpPr>
            <a:spLocks noChangeShapeType="1"/>
          </p:cNvSpPr>
          <p:nvPr/>
        </p:nvSpPr>
        <p:spPr bwMode="auto">
          <a:xfrm>
            <a:off x="4495800" y="4495800"/>
            <a:ext cx="3962400" cy="457200"/>
          </a:xfrm>
          <a:prstGeom prst="line">
            <a:avLst/>
          </a:prstGeom>
          <a:noFill/>
          <a:ln w="12700">
            <a:solidFill>
              <a:srgbClr val="FF0000"/>
            </a:solidFill>
            <a:prstDash val="lg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0738" name="Text Box 18">
            <a:extLst>
              <a:ext uri="{FF2B5EF4-FFF2-40B4-BE49-F238E27FC236}">
                <a16:creationId xmlns:a16="http://schemas.microsoft.com/office/drawing/2014/main" id="{A625D1E9-639B-4D74-AAD7-1D686F404640}"/>
              </a:ext>
            </a:extLst>
          </p:cNvPr>
          <p:cNvSpPr txBox="1">
            <a:spLocks noChangeArrowheads="1"/>
          </p:cNvSpPr>
          <p:nvPr/>
        </p:nvSpPr>
        <p:spPr bwMode="auto">
          <a:xfrm>
            <a:off x="8458200" y="1752601"/>
            <a:ext cx="20574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colored green]</a:t>
            </a:r>
          </a:p>
          <a:p>
            <a:pPr lvl="1"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spcBef>
                <a:spcPct val="50000"/>
              </a:spcBef>
            </a:pPr>
            <a:endParaRPr lang="en-US" altLang="en-US" sz="1400" dirty="0">
              <a:latin typeface="Times New Roman" panose="02020603050405020304" pitchFamily="18" charset="0"/>
            </a:endParaRPr>
          </a:p>
        </p:txBody>
      </p:sp>
      <p:sp>
        <p:nvSpPr>
          <p:cNvPr id="18" name="Rectangle 17">
            <a:extLst>
              <a:ext uri="{FF2B5EF4-FFF2-40B4-BE49-F238E27FC236}">
                <a16:creationId xmlns:a16="http://schemas.microsoft.com/office/drawing/2014/main" id="{498C1A18-02FD-4062-9CC5-53B6AA76698E}"/>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E4AC8B2-3C2A-4631-970A-F40F1F6FDDAD}"/>
              </a:ext>
            </a:extLst>
          </p:cNvPr>
          <p:cNvSpPr>
            <a:spLocks noGrp="1" noChangeArrowheads="1"/>
          </p:cNvSpPr>
          <p:nvPr>
            <p:ph type="title"/>
          </p:nvPr>
        </p:nvSpPr>
        <p:spPr>
          <a:xfrm>
            <a:off x="838200" y="365125"/>
            <a:ext cx="10515600" cy="1039257"/>
          </a:xfrm>
        </p:spPr>
        <p:txBody>
          <a:bodyPr>
            <a:normAutofit/>
          </a:bodyPr>
          <a:lstStyle/>
          <a:p>
            <a:r>
              <a:rPr lang="en-US" altLang="en-US" sz="3600" dirty="0"/>
              <a:t>Forward Chaining Example</a:t>
            </a:r>
          </a:p>
        </p:txBody>
      </p:sp>
      <p:sp>
        <p:nvSpPr>
          <p:cNvPr id="33796" name="Text Box 4">
            <a:extLst>
              <a:ext uri="{FF2B5EF4-FFF2-40B4-BE49-F238E27FC236}">
                <a16:creationId xmlns:a16="http://schemas.microsoft.com/office/drawing/2014/main" id="{77E87C31-15C6-4036-B3A4-7416C2D37FF7}"/>
              </a:ext>
            </a:extLst>
          </p:cNvPr>
          <p:cNvSpPr txBox="1">
            <a:spLocks noChangeArrowheads="1"/>
          </p:cNvSpPr>
          <p:nvPr/>
        </p:nvSpPr>
        <p:spPr bwMode="auto">
          <a:xfrm>
            <a:off x="1981200" y="1752601"/>
            <a:ext cx="26933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r>
              <a:rPr lang="en-US" altLang="en-US" dirty="0">
                <a:latin typeface="Times New Roman" panose="02020603050405020304" pitchFamily="18" charset="0"/>
              </a:rPr>
              <a:t> </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33797" name="Text Box 5">
            <a:extLst>
              <a:ext uri="{FF2B5EF4-FFF2-40B4-BE49-F238E27FC236}">
                <a16:creationId xmlns:a16="http://schemas.microsoft.com/office/drawing/2014/main" id="{468EDB32-A0A4-4A56-BAFB-6804E59CF43E}"/>
              </a:ext>
            </a:extLst>
          </p:cNvPr>
          <p:cNvSpPr txBox="1">
            <a:spLocks noChangeArrowheads="1"/>
          </p:cNvSpPr>
          <p:nvPr/>
        </p:nvSpPr>
        <p:spPr bwMode="auto">
          <a:xfrm>
            <a:off x="5403851" y="1905000"/>
            <a:ext cx="2698175"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croaks and eats flies]</a:t>
            </a:r>
          </a:p>
        </p:txBody>
      </p:sp>
      <p:sp>
        <p:nvSpPr>
          <p:cNvPr id="33798" name="Text Box 6">
            <a:extLst>
              <a:ext uri="{FF2B5EF4-FFF2-40B4-BE49-F238E27FC236}">
                <a16:creationId xmlns:a16="http://schemas.microsoft.com/office/drawing/2014/main" id="{54CF78F7-01DD-4739-9709-2C5BC1A19E5D}"/>
              </a:ext>
            </a:extLst>
          </p:cNvPr>
          <p:cNvSpPr txBox="1">
            <a:spLocks noChangeArrowheads="1"/>
          </p:cNvSpPr>
          <p:nvPr/>
        </p:nvSpPr>
        <p:spPr bwMode="auto">
          <a:xfrm>
            <a:off x="1981201" y="3168650"/>
            <a:ext cx="1588897"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a frog]</a:t>
            </a:r>
          </a:p>
        </p:txBody>
      </p:sp>
      <p:sp>
        <p:nvSpPr>
          <p:cNvPr id="33799" name="Line 7">
            <a:extLst>
              <a:ext uri="{FF2B5EF4-FFF2-40B4-BE49-F238E27FC236}">
                <a16:creationId xmlns:a16="http://schemas.microsoft.com/office/drawing/2014/main" id="{1512D2F4-7B8C-4713-B34E-851CD491C248}"/>
              </a:ext>
            </a:extLst>
          </p:cNvPr>
          <p:cNvSpPr>
            <a:spLocks noChangeShapeType="1"/>
          </p:cNvSpPr>
          <p:nvPr/>
        </p:nvSpPr>
        <p:spPr bwMode="auto">
          <a:xfrm>
            <a:off x="2743200" y="27432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3800" name="Line 8">
            <a:extLst>
              <a:ext uri="{FF2B5EF4-FFF2-40B4-BE49-F238E27FC236}">
                <a16:creationId xmlns:a16="http://schemas.microsoft.com/office/drawing/2014/main" id="{EF3D67F9-EF85-47FE-92B1-455CB0761580}"/>
              </a:ext>
            </a:extLst>
          </p:cNvPr>
          <p:cNvSpPr>
            <a:spLocks noChangeShapeType="1"/>
          </p:cNvSpPr>
          <p:nvPr/>
        </p:nvSpPr>
        <p:spPr bwMode="auto">
          <a:xfrm flipV="1">
            <a:off x="6858000" y="22860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3801" name="Line 9">
            <a:extLst>
              <a:ext uri="{FF2B5EF4-FFF2-40B4-BE49-F238E27FC236}">
                <a16:creationId xmlns:a16="http://schemas.microsoft.com/office/drawing/2014/main" id="{530CCC7B-2B56-403C-867A-67E9C2F9B659}"/>
              </a:ext>
            </a:extLst>
          </p:cNvPr>
          <p:cNvSpPr>
            <a:spLocks noChangeShapeType="1"/>
          </p:cNvSpPr>
          <p:nvPr/>
        </p:nvSpPr>
        <p:spPr bwMode="auto">
          <a:xfrm>
            <a:off x="2743200" y="2438400"/>
            <a:ext cx="0" cy="7239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3802" name="Text Box 10">
            <a:extLst>
              <a:ext uri="{FF2B5EF4-FFF2-40B4-BE49-F238E27FC236}">
                <a16:creationId xmlns:a16="http://schemas.microsoft.com/office/drawing/2014/main" id="{C06072B7-040E-4B70-9C04-3B293E4AF761}"/>
              </a:ext>
            </a:extLst>
          </p:cNvPr>
          <p:cNvSpPr txBox="1">
            <a:spLocks noChangeArrowheads="1"/>
          </p:cNvSpPr>
          <p:nvPr/>
        </p:nvSpPr>
        <p:spPr bwMode="auto">
          <a:xfrm>
            <a:off x="5403851" y="30099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33803" name="Text Box 11">
            <a:extLst>
              <a:ext uri="{FF2B5EF4-FFF2-40B4-BE49-F238E27FC236}">
                <a16:creationId xmlns:a16="http://schemas.microsoft.com/office/drawing/2014/main" id="{FBA63859-3EC8-46A9-9C39-5DC7B6CDA811}"/>
              </a:ext>
            </a:extLst>
          </p:cNvPr>
          <p:cNvSpPr txBox="1">
            <a:spLocks noChangeArrowheads="1"/>
          </p:cNvSpPr>
          <p:nvPr/>
        </p:nvSpPr>
        <p:spPr bwMode="auto">
          <a:xfrm>
            <a:off x="1981201" y="4344988"/>
            <a:ext cx="230704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green]</a:t>
            </a:r>
          </a:p>
        </p:txBody>
      </p:sp>
      <p:sp>
        <p:nvSpPr>
          <p:cNvPr id="33804" name="Line 12">
            <a:extLst>
              <a:ext uri="{FF2B5EF4-FFF2-40B4-BE49-F238E27FC236}">
                <a16:creationId xmlns:a16="http://schemas.microsoft.com/office/drawing/2014/main" id="{4FFB5B2B-1478-451D-9419-DEEF68292432}"/>
              </a:ext>
            </a:extLst>
          </p:cNvPr>
          <p:cNvSpPr>
            <a:spLocks noChangeShapeType="1"/>
          </p:cNvSpPr>
          <p:nvPr/>
        </p:nvSpPr>
        <p:spPr bwMode="auto">
          <a:xfrm>
            <a:off x="2743200" y="3568700"/>
            <a:ext cx="0" cy="7620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3805" name="Line 13">
            <a:extLst>
              <a:ext uri="{FF2B5EF4-FFF2-40B4-BE49-F238E27FC236}">
                <a16:creationId xmlns:a16="http://schemas.microsoft.com/office/drawing/2014/main" id="{3E21DB4C-C4D0-42D5-8198-3B027611175C}"/>
              </a:ext>
            </a:extLst>
          </p:cNvPr>
          <p:cNvSpPr>
            <a:spLocks noChangeShapeType="1"/>
          </p:cNvSpPr>
          <p:nvPr/>
        </p:nvSpPr>
        <p:spPr bwMode="auto">
          <a:xfrm>
            <a:off x="2743200" y="40386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3806" name="Line 14">
            <a:extLst>
              <a:ext uri="{FF2B5EF4-FFF2-40B4-BE49-F238E27FC236}">
                <a16:creationId xmlns:a16="http://schemas.microsoft.com/office/drawing/2014/main" id="{A15B18C8-3E09-4720-86F5-2351037D8E83}"/>
              </a:ext>
            </a:extLst>
          </p:cNvPr>
          <p:cNvSpPr>
            <a:spLocks noChangeShapeType="1"/>
          </p:cNvSpPr>
          <p:nvPr/>
        </p:nvSpPr>
        <p:spPr bwMode="auto">
          <a:xfrm flipV="1">
            <a:off x="6858000" y="36576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3808" name="Rectangle 16">
            <a:extLst>
              <a:ext uri="{FF2B5EF4-FFF2-40B4-BE49-F238E27FC236}">
                <a16:creationId xmlns:a16="http://schemas.microsoft.com/office/drawing/2014/main" id="{83C07337-5E41-4537-AE8E-A02D32C7BBA9}"/>
              </a:ext>
            </a:extLst>
          </p:cNvPr>
          <p:cNvSpPr>
            <a:spLocks noChangeArrowheads="1"/>
          </p:cNvSpPr>
          <p:nvPr/>
        </p:nvSpPr>
        <p:spPr bwMode="auto">
          <a:xfrm>
            <a:off x="8458200" y="5410200"/>
            <a:ext cx="15240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3809" name="Text Box 17">
            <a:extLst>
              <a:ext uri="{FF2B5EF4-FFF2-40B4-BE49-F238E27FC236}">
                <a16:creationId xmlns:a16="http://schemas.microsoft.com/office/drawing/2014/main" id="{BC8650C1-6F17-4F70-9C12-248F5FB0C091}"/>
              </a:ext>
            </a:extLst>
          </p:cNvPr>
          <p:cNvSpPr txBox="1">
            <a:spLocks noChangeArrowheads="1"/>
          </p:cNvSpPr>
          <p:nvPr/>
        </p:nvSpPr>
        <p:spPr bwMode="auto">
          <a:xfrm>
            <a:off x="8077200" y="533400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rgbClr val="008000"/>
                </a:solidFill>
                <a:latin typeface="Times New Roman" panose="02020603050405020304" pitchFamily="18" charset="0"/>
              </a:rPr>
              <a:t>?</a:t>
            </a:r>
          </a:p>
        </p:txBody>
      </p:sp>
      <p:sp>
        <p:nvSpPr>
          <p:cNvPr id="33810" name="Text Box 18">
            <a:extLst>
              <a:ext uri="{FF2B5EF4-FFF2-40B4-BE49-F238E27FC236}">
                <a16:creationId xmlns:a16="http://schemas.microsoft.com/office/drawing/2014/main" id="{8DBF6527-5CB1-4A0D-ACDE-922D12926FAF}"/>
              </a:ext>
            </a:extLst>
          </p:cNvPr>
          <p:cNvSpPr txBox="1">
            <a:spLocks noChangeArrowheads="1"/>
          </p:cNvSpPr>
          <p:nvPr/>
        </p:nvSpPr>
        <p:spPr bwMode="auto">
          <a:xfrm>
            <a:off x="8458200" y="1752601"/>
            <a:ext cx="20574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colored green]</a:t>
            </a:r>
          </a:p>
          <a:p>
            <a:pPr lvl="1"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spcBef>
                <a:spcPct val="50000"/>
              </a:spcBef>
            </a:pPr>
            <a:endParaRPr lang="en-US" altLang="en-US" sz="1400" dirty="0">
              <a:latin typeface="Times New Roman" panose="02020603050405020304" pitchFamily="18" charset="0"/>
            </a:endParaRPr>
          </a:p>
        </p:txBody>
      </p:sp>
      <p:sp>
        <p:nvSpPr>
          <p:cNvPr id="19" name="Rectangle 18">
            <a:extLst>
              <a:ext uri="{FF2B5EF4-FFF2-40B4-BE49-F238E27FC236}">
                <a16:creationId xmlns:a16="http://schemas.microsoft.com/office/drawing/2014/main" id="{D8DCC4B4-E79E-40E5-816D-AC3028FE232D}"/>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6F86851-2A18-4A07-BF70-68AA28AF436F}"/>
              </a:ext>
            </a:extLst>
          </p:cNvPr>
          <p:cNvSpPr>
            <a:spLocks noGrp="1" noChangeArrowheads="1"/>
          </p:cNvSpPr>
          <p:nvPr>
            <p:ph type="title"/>
          </p:nvPr>
        </p:nvSpPr>
        <p:spPr>
          <a:xfrm>
            <a:off x="838200" y="365126"/>
            <a:ext cx="10515600" cy="962026"/>
          </a:xfrm>
        </p:spPr>
        <p:txBody>
          <a:bodyPr>
            <a:normAutofit/>
          </a:bodyPr>
          <a:lstStyle/>
          <a:p>
            <a:r>
              <a:rPr lang="en-US" altLang="en-US" sz="3600" dirty="0"/>
              <a:t>Forward Chaining Example</a:t>
            </a:r>
          </a:p>
        </p:txBody>
      </p:sp>
      <p:sp>
        <p:nvSpPr>
          <p:cNvPr id="31748" name="Text Box 4">
            <a:extLst>
              <a:ext uri="{FF2B5EF4-FFF2-40B4-BE49-F238E27FC236}">
                <a16:creationId xmlns:a16="http://schemas.microsoft.com/office/drawing/2014/main" id="{55CC63F2-6C47-4654-B517-510505DDC458}"/>
              </a:ext>
            </a:extLst>
          </p:cNvPr>
          <p:cNvSpPr txBox="1">
            <a:spLocks noChangeArrowheads="1"/>
          </p:cNvSpPr>
          <p:nvPr/>
        </p:nvSpPr>
        <p:spPr bwMode="auto">
          <a:xfrm>
            <a:off x="1981200" y="1752601"/>
            <a:ext cx="26933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r>
              <a:rPr lang="en-US" altLang="en-US" dirty="0">
                <a:latin typeface="Times New Roman" panose="02020603050405020304" pitchFamily="18" charset="0"/>
              </a:rPr>
              <a:t> </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31749" name="Text Box 5">
            <a:extLst>
              <a:ext uri="{FF2B5EF4-FFF2-40B4-BE49-F238E27FC236}">
                <a16:creationId xmlns:a16="http://schemas.microsoft.com/office/drawing/2014/main" id="{10EDFF0F-F76A-44CE-90BE-D12761C89D4B}"/>
              </a:ext>
            </a:extLst>
          </p:cNvPr>
          <p:cNvSpPr txBox="1">
            <a:spLocks noChangeArrowheads="1"/>
          </p:cNvSpPr>
          <p:nvPr/>
        </p:nvSpPr>
        <p:spPr bwMode="auto">
          <a:xfrm>
            <a:off x="5403851" y="1905000"/>
            <a:ext cx="2698175"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croaks and eats flies]</a:t>
            </a:r>
          </a:p>
        </p:txBody>
      </p:sp>
      <p:sp>
        <p:nvSpPr>
          <p:cNvPr id="31750" name="Text Box 6">
            <a:extLst>
              <a:ext uri="{FF2B5EF4-FFF2-40B4-BE49-F238E27FC236}">
                <a16:creationId xmlns:a16="http://schemas.microsoft.com/office/drawing/2014/main" id="{E3D8E53A-79CE-4546-9018-061625E0330E}"/>
              </a:ext>
            </a:extLst>
          </p:cNvPr>
          <p:cNvSpPr txBox="1">
            <a:spLocks noChangeArrowheads="1"/>
          </p:cNvSpPr>
          <p:nvPr/>
        </p:nvSpPr>
        <p:spPr bwMode="auto">
          <a:xfrm>
            <a:off x="1981201" y="3168650"/>
            <a:ext cx="1588897"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a frog]</a:t>
            </a:r>
          </a:p>
        </p:txBody>
      </p:sp>
      <p:sp>
        <p:nvSpPr>
          <p:cNvPr id="31751" name="Line 7">
            <a:extLst>
              <a:ext uri="{FF2B5EF4-FFF2-40B4-BE49-F238E27FC236}">
                <a16:creationId xmlns:a16="http://schemas.microsoft.com/office/drawing/2014/main" id="{4025FB1A-7AF3-4D60-8743-6679D6B5B028}"/>
              </a:ext>
            </a:extLst>
          </p:cNvPr>
          <p:cNvSpPr>
            <a:spLocks noChangeShapeType="1"/>
          </p:cNvSpPr>
          <p:nvPr/>
        </p:nvSpPr>
        <p:spPr bwMode="auto">
          <a:xfrm>
            <a:off x="2743200" y="27432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752" name="Line 8">
            <a:extLst>
              <a:ext uri="{FF2B5EF4-FFF2-40B4-BE49-F238E27FC236}">
                <a16:creationId xmlns:a16="http://schemas.microsoft.com/office/drawing/2014/main" id="{7C86A339-729A-4A81-B17F-D8CA94897CE5}"/>
              </a:ext>
            </a:extLst>
          </p:cNvPr>
          <p:cNvSpPr>
            <a:spLocks noChangeShapeType="1"/>
          </p:cNvSpPr>
          <p:nvPr/>
        </p:nvSpPr>
        <p:spPr bwMode="auto">
          <a:xfrm flipV="1">
            <a:off x="6858000" y="22860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753" name="Line 9">
            <a:extLst>
              <a:ext uri="{FF2B5EF4-FFF2-40B4-BE49-F238E27FC236}">
                <a16:creationId xmlns:a16="http://schemas.microsoft.com/office/drawing/2014/main" id="{0D88B20F-9A18-4F25-ABB9-700AB555590B}"/>
              </a:ext>
            </a:extLst>
          </p:cNvPr>
          <p:cNvSpPr>
            <a:spLocks noChangeShapeType="1"/>
          </p:cNvSpPr>
          <p:nvPr/>
        </p:nvSpPr>
        <p:spPr bwMode="auto">
          <a:xfrm>
            <a:off x="2743200" y="2438400"/>
            <a:ext cx="0" cy="7239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754" name="Text Box 10">
            <a:extLst>
              <a:ext uri="{FF2B5EF4-FFF2-40B4-BE49-F238E27FC236}">
                <a16:creationId xmlns:a16="http://schemas.microsoft.com/office/drawing/2014/main" id="{1B586FDB-9C35-487A-B3E3-A1580E93EDBF}"/>
              </a:ext>
            </a:extLst>
          </p:cNvPr>
          <p:cNvSpPr txBox="1">
            <a:spLocks noChangeArrowheads="1"/>
          </p:cNvSpPr>
          <p:nvPr/>
        </p:nvSpPr>
        <p:spPr bwMode="auto">
          <a:xfrm>
            <a:off x="5403851" y="30099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31755" name="Text Box 11">
            <a:extLst>
              <a:ext uri="{FF2B5EF4-FFF2-40B4-BE49-F238E27FC236}">
                <a16:creationId xmlns:a16="http://schemas.microsoft.com/office/drawing/2014/main" id="{9F579B31-2041-4286-A6D5-1645F3AC5138}"/>
              </a:ext>
            </a:extLst>
          </p:cNvPr>
          <p:cNvSpPr txBox="1">
            <a:spLocks noChangeArrowheads="1"/>
          </p:cNvSpPr>
          <p:nvPr/>
        </p:nvSpPr>
        <p:spPr bwMode="auto">
          <a:xfrm>
            <a:off x="1981201" y="4344988"/>
            <a:ext cx="230704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green]</a:t>
            </a:r>
          </a:p>
        </p:txBody>
      </p:sp>
      <p:sp>
        <p:nvSpPr>
          <p:cNvPr id="31756" name="Line 12">
            <a:extLst>
              <a:ext uri="{FF2B5EF4-FFF2-40B4-BE49-F238E27FC236}">
                <a16:creationId xmlns:a16="http://schemas.microsoft.com/office/drawing/2014/main" id="{F00CB97F-256B-4071-996C-356B6BA953F6}"/>
              </a:ext>
            </a:extLst>
          </p:cNvPr>
          <p:cNvSpPr>
            <a:spLocks noChangeShapeType="1"/>
          </p:cNvSpPr>
          <p:nvPr/>
        </p:nvSpPr>
        <p:spPr bwMode="auto">
          <a:xfrm>
            <a:off x="2743200" y="3568700"/>
            <a:ext cx="0" cy="7620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757" name="Line 13">
            <a:extLst>
              <a:ext uri="{FF2B5EF4-FFF2-40B4-BE49-F238E27FC236}">
                <a16:creationId xmlns:a16="http://schemas.microsoft.com/office/drawing/2014/main" id="{88919D86-46FE-48C9-987F-5A19069B2838}"/>
              </a:ext>
            </a:extLst>
          </p:cNvPr>
          <p:cNvSpPr>
            <a:spLocks noChangeShapeType="1"/>
          </p:cNvSpPr>
          <p:nvPr/>
        </p:nvSpPr>
        <p:spPr bwMode="auto">
          <a:xfrm>
            <a:off x="2743200" y="40386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758" name="Line 14">
            <a:extLst>
              <a:ext uri="{FF2B5EF4-FFF2-40B4-BE49-F238E27FC236}">
                <a16:creationId xmlns:a16="http://schemas.microsoft.com/office/drawing/2014/main" id="{17094A56-370C-4312-9564-3278FBF4D962}"/>
              </a:ext>
            </a:extLst>
          </p:cNvPr>
          <p:cNvSpPr>
            <a:spLocks noChangeShapeType="1"/>
          </p:cNvSpPr>
          <p:nvPr/>
        </p:nvSpPr>
        <p:spPr bwMode="auto">
          <a:xfrm flipV="1">
            <a:off x="6858000" y="36576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1760" name="Rectangle 16">
            <a:extLst>
              <a:ext uri="{FF2B5EF4-FFF2-40B4-BE49-F238E27FC236}">
                <a16:creationId xmlns:a16="http://schemas.microsoft.com/office/drawing/2014/main" id="{1D0FB434-3CC1-44B5-AAD0-1A2BB71FF448}"/>
              </a:ext>
            </a:extLst>
          </p:cNvPr>
          <p:cNvSpPr>
            <a:spLocks noChangeArrowheads="1"/>
          </p:cNvSpPr>
          <p:nvPr/>
        </p:nvSpPr>
        <p:spPr bwMode="auto">
          <a:xfrm>
            <a:off x="8458200" y="4851400"/>
            <a:ext cx="17526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761" name="Rectangle 17">
            <a:extLst>
              <a:ext uri="{FF2B5EF4-FFF2-40B4-BE49-F238E27FC236}">
                <a16:creationId xmlns:a16="http://schemas.microsoft.com/office/drawing/2014/main" id="{FF689730-A527-4CB3-B70E-5CB708946065}"/>
              </a:ext>
            </a:extLst>
          </p:cNvPr>
          <p:cNvSpPr>
            <a:spLocks noChangeArrowheads="1"/>
          </p:cNvSpPr>
          <p:nvPr/>
        </p:nvSpPr>
        <p:spPr bwMode="auto">
          <a:xfrm>
            <a:off x="8458200" y="5410200"/>
            <a:ext cx="15240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1762" name="Text Box 18">
            <a:extLst>
              <a:ext uri="{FF2B5EF4-FFF2-40B4-BE49-F238E27FC236}">
                <a16:creationId xmlns:a16="http://schemas.microsoft.com/office/drawing/2014/main" id="{2921EF36-9B9F-43C8-BDEF-D52E4E5AF984}"/>
              </a:ext>
            </a:extLst>
          </p:cNvPr>
          <p:cNvSpPr txBox="1">
            <a:spLocks noChangeArrowheads="1"/>
          </p:cNvSpPr>
          <p:nvPr/>
        </p:nvSpPr>
        <p:spPr bwMode="auto">
          <a:xfrm>
            <a:off x="8458200" y="1752601"/>
            <a:ext cx="20574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colored green]</a:t>
            </a:r>
          </a:p>
          <a:p>
            <a:pPr lvl="1"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spcBef>
                <a:spcPct val="50000"/>
              </a:spcBef>
            </a:pPr>
            <a:endParaRPr lang="en-US" altLang="en-US" sz="1400" dirty="0">
              <a:latin typeface="Times New Roman" panose="02020603050405020304" pitchFamily="18" charset="0"/>
            </a:endParaRPr>
          </a:p>
        </p:txBody>
      </p:sp>
      <p:sp>
        <p:nvSpPr>
          <p:cNvPr id="19" name="Rectangle 18">
            <a:extLst>
              <a:ext uri="{FF2B5EF4-FFF2-40B4-BE49-F238E27FC236}">
                <a16:creationId xmlns:a16="http://schemas.microsoft.com/office/drawing/2014/main" id="{4C437FBB-5483-4BFC-9669-2C41A9DD75F8}"/>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C71C304-5E2B-45B8-8157-A8FB9C9D9FD4}"/>
              </a:ext>
            </a:extLst>
          </p:cNvPr>
          <p:cNvSpPr>
            <a:spLocks noGrp="1" noChangeArrowheads="1"/>
          </p:cNvSpPr>
          <p:nvPr>
            <p:ph type="title"/>
          </p:nvPr>
        </p:nvSpPr>
        <p:spPr>
          <a:xfrm>
            <a:off x="838200" y="365125"/>
            <a:ext cx="10515600" cy="962027"/>
          </a:xfrm>
        </p:spPr>
        <p:txBody>
          <a:bodyPr>
            <a:normAutofit/>
          </a:bodyPr>
          <a:lstStyle/>
          <a:p>
            <a:r>
              <a:rPr lang="en-US" altLang="en-US" sz="3600" dirty="0"/>
              <a:t>Forward Chaining Example</a:t>
            </a:r>
          </a:p>
        </p:txBody>
      </p:sp>
      <p:sp>
        <p:nvSpPr>
          <p:cNvPr id="23555" name="Text Box 3">
            <a:extLst>
              <a:ext uri="{FF2B5EF4-FFF2-40B4-BE49-F238E27FC236}">
                <a16:creationId xmlns:a16="http://schemas.microsoft.com/office/drawing/2014/main" id="{4BA101D2-65A3-4632-B859-5C3E16A36FBC}"/>
              </a:ext>
            </a:extLst>
          </p:cNvPr>
          <p:cNvSpPr txBox="1">
            <a:spLocks noChangeArrowheads="1"/>
          </p:cNvSpPr>
          <p:nvPr/>
        </p:nvSpPr>
        <p:spPr bwMode="auto">
          <a:xfrm>
            <a:off x="1981200" y="1752601"/>
            <a:ext cx="26933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r>
              <a:rPr lang="en-US" altLang="en-US" dirty="0">
                <a:latin typeface="Times New Roman" panose="02020603050405020304" pitchFamily="18" charset="0"/>
              </a:rPr>
              <a:t> </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23556" name="Text Box 4">
            <a:extLst>
              <a:ext uri="{FF2B5EF4-FFF2-40B4-BE49-F238E27FC236}">
                <a16:creationId xmlns:a16="http://schemas.microsoft.com/office/drawing/2014/main" id="{89657135-2DED-4EE4-859E-DF15D684196D}"/>
              </a:ext>
            </a:extLst>
          </p:cNvPr>
          <p:cNvSpPr txBox="1">
            <a:spLocks noChangeArrowheads="1"/>
          </p:cNvSpPr>
          <p:nvPr/>
        </p:nvSpPr>
        <p:spPr bwMode="auto">
          <a:xfrm>
            <a:off x="5403851" y="1905000"/>
            <a:ext cx="2698175"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croaks and eats flies]</a:t>
            </a:r>
          </a:p>
        </p:txBody>
      </p:sp>
      <p:sp>
        <p:nvSpPr>
          <p:cNvPr id="23557" name="Text Box 5">
            <a:extLst>
              <a:ext uri="{FF2B5EF4-FFF2-40B4-BE49-F238E27FC236}">
                <a16:creationId xmlns:a16="http://schemas.microsoft.com/office/drawing/2014/main" id="{6ECEACE1-247C-458F-89CE-6CE38A6DA5A2}"/>
              </a:ext>
            </a:extLst>
          </p:cNvPr>
          <p:cNvSpPr txBox="1">
            <a:spLocks noChangeArrowheads="1"/>
          </p:cNvSpPr>
          <p:nvPr/>
        </p:nvSpPr>
        <p:spPr bwMode="auto">
          <a:xfrm>
            <a:off x="1981201" y="3168650"/>
            <a:ext cx="1588897"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a frog]</a:t>
            </a:r>
          </a:p>
        </p:txBody>
      </p:sp>
      <p:sp>
        <p:nvSpPr>
          <p:cNvPr id="23558" name="Line 6">
            <a:extLst>
              <a:ext uri="{FF2B5EF4-FFF2-40B4-BE49-F238E27FC236}">
                <a16:creationId xmlns:a16="http://schemas.microsoft.com/office/drawing/2014/main" id="{13916658-8304-4970-AD73-A8C40F2804BE}"/>
              </a:ext>
            </a:extLst>
          </p:cNvPr>
          <p:cNvSpPr>
            <a:spLocks noChangeShapeType="1"/>
          </p:cNvSpPr>
          <p:nvPr/>
        </p:nvSpPr>
        <p:spPr bwMode="auto">
          <a:xfrm>
            <a:off x="2743200" y="2438400"/>
            <a:ext cx="0" cy="7239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3559" name="Text Box 7">
            <a:extLst>
              <a:ext uri="{FF2B5EF4-FFF2-40B4-BE49-F238E27FC236}">
                <a16:creationId xmlns:a16="http://schemas.microsoft.com/office/drawing/2014/main" id="{B303C66F-A46C-4856-A182-82156EAB5333}"/>
              </a:ext>
            </a:extLst>
          </p:cNvPr>
          <p:cNvSpPr txBox="1">
            <a:spLocks noChangeArrowheads="1"/>
          </p:cNvSpPr>
          <p:nvPr/>
        </p:nvSpPr>
        <p:spPr bwMode="auto">
          <a:xfrm>
            <a:off x="5403851" y="30099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23560" name="Text Box 8">
            <a:extLst>
              <a:ext uri="{FF2B5EF4-FFF2-40B4-BE49-F238E27FC236}">
                <a16:creationId xmlns:a16="http://schemas.microsoft.com/office/drawing/2014/main" id="{10F61887-27E9-42A3-B454-404FC4A839BB}"/>
              </a:ext>
            </a:extLst>
          </p:cNvPr>
          <p:cNvSpPr txBox="1">
            <a:spLocks noChangeArrowheads="1"/>
          </p:cNvSpPr>
          <p:nvPr/>
        </p:nvSpPr>
        <p:spPr bwMode="auto">
          <a:xfrm>
            <a:off x="1981201" y="4344988"/>
            <a:ext cx="230704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green]</a:t>
            </a:r>
          </a:p>
        </p:txBody>
      </p:sp>
      <p:sp>
        <p:nvSpPr>
          <p:cNvPr id="23561" name="Text Box 9">
            <a:extLst>
              <a:ext uri="{FF2B5EF4-FFF2-40B4-BE49-F238E27FC236}">
                <a16:creationId xmlns:a16="http://schemas.microsoft.com/office/drawing/2014/main" id="{7C664CA4-2D60-4532-82E6-C989F224B642}"/>
              </a:ext>
            </a:extLst>
          </p:cNvPr>
          <p:cNvSpPr txBox="1">
            <a:spLocks noChangeArrowheads="1"/>
          </p:cNvSpPr>
          <p:nvPr/>
        </p:nvSpPr>
        <p:spPr bwMode="auto">
          <a:xfrm>
            <a:off x="5410201" y="4343400"/>
            <a:ext cx="21125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r>
              <a:rPr lang="en-US" altLang="en-US" dirty="0">
                <a:latin typeface="Times New Roman" panose="02020603050405020304" pitchFamily="18" charset="0"/>
              </a:rPr>
              <a:t> ?</a:t>
            </a:r>
          </a:p>
        </p:txBody>
      </p:sp>
      <p:sp>
        <p:nvSpPr>
          <p:cNvPr id="23562" name="Text Box 10">
            <a:extLst>
              <a:ext uri="{FF2B5EF4-FFF2-40B4-BE49-F238E27FC236}">
                <a16:creationId xmlns:a16="http://schemas.microsoft.com/office/drawing/2014/main" id="{12E0D63C-8917-42F1-94BA-80A9748A7AF0}"/>
              </a:ext>
            </a:extLst>
          </p:cNvPr>
          <p:cNvSpPr txBox="1">
            <a:spLocks noChangeArrowheads="1"/>
          </p:cNvSpPr>
          <p:nvPr/>
        </p:nvSpPr>
        <p:spPr bwMode="auto">
          <a:xfrm>
            <a:off x="8458200" y="1752601"/>
            <a:ext cx="20574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[Fritz is colored green]</a:t>
            </a:r>
          </a:p>
          <a:p>
            <a:pPr lvl="1"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spcBef>
                <a:spcPct val="50000"/>
              </a:spcBef>
            </a:pPr>
            <a:endParaRPr lang="en-US" altLang="en-US" sz="1400" dirty="0">
              <a:latin typeface="Times New Roman" panose="02020603050405020304" pitchFamily="18" charset="0"/>
            </a:endParaRPr>
          </a:p>
        </p:txBody>
      </p:sp>
      <p:sp>
        <p:nvSpPr>
          <p:cNvPr id="23563" name="Line 11">
            <a:extLst>
              <a:ext uri="{FF2B5EF4-FFF2-40B4-BE49-F238E27FC236}">
                <a16:creationId xmlns:a16="http://schemas.microsoft.com/office/drawing/2014/main" id="{0C8B4E0A-A9B5-41A3-959C-8B6F13C41738}"/>
              </a:ext>
            </a:extLst>
          </p:cNvPr>
          <p:cNvSpPr>
            <a:spLocks noChangeShapeType="1"/>
          </p:cNvSpPr>
          <p:nvPr/>
        </p:nvSpPr>
        <p:spPr bwMode="auto">
          <a:xfrm>
            <a:off x="2743200" y="27432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3564" name="Line 12">
            <a:extLst>
              <a:ext uri="{FF2B5EF4-FFF2-40B4-BE49-F238E27FC236}">
                <a16:creationId xmlns:a16="http://schemas.microsoft.com/office/drawing/2014/main" id="{A4979BD4-52CC-4E43-A511-540C17DDE530}"/>
              </a:ext>
            </a:extLst>
          </p:cNvPr>
          <p:cNvSpPr>
            <a:spLocks noChangeShapeType="1"/>
          </p:cNvSpPr>
          <p:nvPr/>
        </p:nvSpPr>
        <p:spPr bwMode="auto">
          <a:xfrm flipV="1">
            <a:off x="6858000" y="22860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3565" name="Line 13">
            <a:extLst>
              <a:ext uri="{FF2B5EF4-FFF2-40B4-BE49-F238E27FC236}">
                <a16:creationId xmlns:a16="http://schemas.microsoft.com/office/drawing/2014/main" id="{3A0FE010-CC91-4517-9E44-469B3693AF2F}"/>
              </a:ext>
            </a:extLst>
          </p:cNvPr>
          <p:cNvSpPr>
            <a:spLocks noChangeShapeType="1"/>
          </p:cNvSpPr>
          <p:nvPr/>
        </p:nvSpPr>
        <p:spPr bwMode="auto">
          <a:xfrm>
            <a:off x="2743200" y="3568700"/>
            <a:ext cx="0" cy="7620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3566" name="Line 14">
            <a:extLst>
              <a:ext uri="{FF2B5EF4-FFF2-40B4-BE49-F238E27FC236}">
                <a16:creationId xmlns:a16="http://schemas.microsoft.com/office/drawing/2014/main" id="{62723829-EE09-43D3-BC59-DA8D5B1752F3}"/>
              </a:ext>
            </a:extLst>
          </p:cNvPr>
          <p:cNvSpPr>
            <a:spLocks noChangeShapeType="1"/>
          </p:cNvSpPr>
          <p:nvPr/>
        </p:nvSpPr>
        <p:spPr bwMode="auto">
          <a:xfrm>
            <a:off x="2743200" y="4038600"/>
            <a:ext cx="411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3567" name="Line 15">
            <a:extLst>
              <a:ext uri="{FF2B5EF4-FFF2-40B4-BE49-F238E27FC236}">
                <a16:creationId xmlns:a16="http://schemas.microsoft.com/office/drawing/2014/main" id="{FD399E9C-1DAB-45C6-9544-EC3B68A93481}"/>
              </a:ext>
            </a:extLst>
          </p:cNvPr>
          <p:cNvSpPr>
            <a:spLocks noChangeShapeType="1"/>
          </p:cNvSpPr>
          <p:nvPr/>
        </p:nvSpPr>
        <p:spPr bwMode="auto">
          <a:xfrm flipV="1">
            <a:off x="6858000" y="36576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3568" name="Text Box 16">
            <a:extLst>
              <a:ext uri="{FF2B5EF4-FFF2-40B4-BE49-F238E27FC236}">
                <a16:creationId xmlns:a16="http://schemas.microsoft.com/office/drawing/2014/main" id="{26F23FB9-F889-4FE0-8313-D62346BE6EBE}"/>
              </a:ext>
            </a:extLst>
          </p:cNvPr>
          <p:cNvSpPr txBox="1">
            <a:spLocks noChangeArrowheads="1"/>
          </p:cNvSpPr>
          <p:nvPr/>
        </p:nvSpPr>
        <p:spPr bwMode="auto">
          <a:xfrm>
            <a:off x="2159000" y="5334000"/>
            <a:ext cx="1101007"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8000"/>
                </a:solidFill>
                <a:latin typeface="Times New Roman" panose="02020603050405020304" pitchFamily="18" charset="0"/>
              </a:rPr>
              <a:t>Y = green</a:t>
            </a:r>
          </a:p>
        </p:txBody>
      </p:sp>
      <p:sp>
        <p:nvSpPr>
          <p:cNvPr id="23569" name="Line 17">
            <a:extLst>
              <a:ext uri="{FF2B5EF4-FFF2-40B4-BE49-F238E27FC236}">
                <a16:creationId xmlns:a16="http://schemas.microsoft.com/office/drawing/2014/main" id="{4B7A67B0-4E37-4B3B-BA04-EA639651DA4E}"/>
              </a:ext>
            </a:extLst>
          </p:cNvPr>
          <p:cNvSpPr>
            <a:spLocks noChangeShapeType="1"/>
          </p:cNvSpPr>
          <p:nvPr/>
        </p:nvSpPr>
        <p:spPr bwMode="auto">
          <a:xfrm>
            <a:off x="2743200" y="4724400"/>
            <a:ext cx="0" cy="609600"/>
          </a:xfrm>
          <a:prstGeom prst="line">
            <a:avLst/>
          </a:prstGeom>
          <a:noFill/>
          <a:ln w="12700">
            <a:solidFill>
              <a:schemeClr val="tx1"/>
            </a:solidFill>
            <a:prstDash val="lg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3570" name="Line 18">
            <a:extLst>
              <a:ext uri="{FF2B5EF4-FFF2-40B4-BE49-F238E27FC236}">
                <a16:creationId xmlns:a16="http://schemas.microsoft.com/office/drawing/2014/main" id="{F5984E30-3C44-46C8-B411-C76E55EF4C8F}"/>
              </a:ext>
            </a:extLst>
          </p:cNvPr>
          <p:cNvSpPr>
            <a:spLocks noChangeShapeType="1"/>
          </p:cNvSpPr>
          <p:nvPr/>
        </p:nvSpPr>
        <p:spPr bwMode="auto">
          <a:xfrm>
            <a:off x="2743200" y="5029200"/>
            <a:ext cx="4114800" cy="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3571" name="Line 19">
            <a:extLst>
              <a:ext uri="{FF2B5EF4-FFF2-40B4-BE49-F238E27FC236}">
                <a16:creationId xmlns:a16="http://schemas.microsoft.com/office/drawing/2014/main" id="{F9BE3659-84CC-4C4E-9953-F61DE79F773C}"/>
              </a:ext>
            </a:extLst>
          </p:cNvPr>
          <p:cNvSpPr>
            <a:spLocks noChangeShapeType="1"/>
          </p:cNvSpPr>
          <p:nvPr/>
        </p:nvSpPr>
        <p:spPr bwMode="auto">
          <a:xfrm flipV="1">
            <a:off x="6858000" y="4724400"/>
            <a:ext cx="0" cy="30480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3572" name="Rectangle 20">
            <a:extLst>
              <a:ext uri="{FF2B5EF4-FFF2-40B4-BE49-F238E27FC236}">
                <a16:creationId xmlns:a16="http://schemas.microsoft.com/office/drawing/2014/main" id="{978E17A5-799A-4CFE-BA31-26AEDB7BD210}"/>
              </a:ext>
            </a:extLst>
          </p:cNvPr>
          <p:cNvSpPr>
            <a:spLocks noChangeArrowheads="1"/>
          </p:cNvSpPr>
          <p:nvPr/>
        </p:nvSpPr>
        <p:spPr bwMode="auto">
          <a:xfrm>
            <a:off x="8458200" y="4851400"/>
            <a:ext cx="17526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3573" name="Rectangle 21">
            <a:extLst>
              <a:ext uri="{FF2B5EF4-FFF2-40B4-BE49-F238E27FC236}">
                <a16:creationId xmlns:a16="http://schemas.microsoft.com/office/drawing/2014/main" id="{1B9475B0-DDC2-4348-8FB1-7C511581FA58}"/>
              </a:ext>
            </a:extLst>
          </p:cNvPr>
          <p:cNvSpPr>
            <a:spLocks noChangeArrowheads="1"/>
          </p:cNvSpPr>
          <p:nvPr/>
        </p:nvSpPr>
        <p:spPr bwMode="auto">
          <a:xfrm>
            <a:off x="8458200" y="5410200"/>
            <a:ext cx="15240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4" name="Rectangle 23">
            <a:extLst>
              <a:ext uri="{FF2B5EF4-FFF2-40B4-BE49-F238E27FC236}">
                <a16:creationId xmlns:a16="http://schemas.microsoft.com/office/drawing/2014/main" id="{BBD232C4-351B-4B32-885B-D8CA3BA5DFEB}"/>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F89D82E-93B5-4AB2-96A1-09FD9016C296}"/>
              </a:ext>
            </a:extLst>
          </p:cNvPr>
          <p:cNvSpPr>
            <a:spLocks noGrp="1" noChangeArrowheads="1"/>
          </p:cNvSpPr>
          <p:nvPr>
            <p:ph type="title"/>
          </p:nvPr>
        </p:nvSpPr>
        <p:spPr>
          <a:xfrm>
            <a:off x="3615070" y="298043"/>
            <a:ext cx="7090144" cy="1325563"/>
          </a:xfrm>
        </p:spPr>
        <p:txBody>
          <a:bodyPr>
            <a:normAutofit/>
          </a:bodyPr>
          <a:lstStyle/>
          <a:p>
            <a:r>
              <a:rPr lang="en-US" altLang="en-US" sz="3600" dirty="0"/>
              <a:t>Backward Chaining</a:t>
            </a:r>
          </a:p>
        </p:txBody>
      </p:sp>
      <p:sp>
        <p:nvSpPr>
          <p:cNvPr id="18435" name="Rectangle 3">
            <a:extLst>
              <a:ext uri="{FF2B5EF4-FFF2-40B4-BE49-F238E27FC236}">
                <a16:creationId xmlns:a16="http://schemas.microsoft.com/office/drawing/2014/main" id="{340584DD-0193-4247-B6F6-5CFC12D687CC}"/>
              </a:ext>
            </a:extLst>
          </p:cNvPr>
          <p:cNvSpPr>
            <a:spLocks noGrp="1" noChangeArrowheads="1"/>
          </p:cNvSpPr>
          <p:nvPr>
            <p:ph type="body" idx="1"/>
          </p:nvPr>
        </p:nvSpPr>
        <p:spPr>
          <a:xfrm>
            <a:off x="3615070" y="1609115"/>
            <a:ext cx="7315200" cy="4351338"/>
          </a:xfrm>
        </p:spPr>
        <p:txBody>
          <a:bodyPr/>
          <a:lstStyle/>
          <a:p>
            <a:r>
              <a:rPr lang="en-US" altLang="en-US" sz="2400" dirty="0"/>
              <a:t>Backward chaining is a </a:t>
            </a:r>
            <a:r>
              <a:rPr lang="en-US" altLang="en-US" sz="2400" i="1" dirty="0"/>
              <a:t>goal driven</a:t>
            </a:r>
            <a:r>
              <a:rPr lang="en-US" altLang="en-US" sz="2400" dirty="0"/>
              <a:t> method of deriving a particular goal from a given knowledge base and set of inference rules</a:t>
            </a:r>
          </a:p>
          <a:p>
            <a:endParaRPr lang="en-US" altLang="en-US" sz="2400" dirty="0"/>
          </a:p>
          <a:p>
            <a:r>
              <a:rPr lang="en-US" altLang="en-US" sz="2400" dirty="0"/>
              <a:t>Inference rules are applied by matching the goal of the search to the consequents of the relations stored in the knowledge base</a:t>
            </a:r>
          </a:p>
          <a:p>
            <a:endParaRPr lang="en-US" altLang="en-US" sz="2400" dirty="0"/>
          </a:p>
          <a:p>
            <a:r>
              <a:rPr lang="en-US" altLang="en-US" sz="2400" dirty="0"/>
              <a:t>When such a relation is found, the antecedent of the relation is added to the list of goals (and not into the knowledge base, as is done in forward chaining)</a:t>
            </a:r>
          </a:p>
        </p:txBody>
      </p:sp>
      <p:sp>
        <p:nvSpPr>
          <p:cNvPr id="6" name="Google Shape;142;p2">
            <a:extLst>
              <a:ext uri="{FF2B5EF4-FFF2-40B4-BE49-F238E27FC236}">
                <a16:creationId xmlns:a16="http://schemas.microsoft.com/office/drawing/2014/main" id="{6956ADF3-C0AE-469D-843D-CA2B819D385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r>
              <a:rPr lang="en-US" b="1" dirty="0">
                <a:solidFill>
                  <a:srgbClr val="00B0F0"/>
                </a:solidFill>
                <a:latin typeface="Times New Roman" panose="02020603050405020304" pitchFamily="18" charset="0"/>
                <a:cs typeface="Times New Roman" panose="02020603050405020304" pitchFamily="18" charset="0"/>
              </a:rPr>
              <a:t>)</a:t>
            </a:r>
            <a:endParaRPr lang="en-US"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7" name="Rectangle 6">
            <a:extLst>
              <a:ext uri="{FF2B5EF4-FFF2-40B4-BE49-F238E27FC236}">
                <a16:creationId xmlns:a16="http://schemas.microsoft.com/office/drawing/2014/main" id="{0BA75B21-CA53-4592-9974-3B35A229D7ED}"/>
              </a:ext>
            </a:extLst>
          </p:cNvPr>
          <p:cNvSpPr/>
          <p:nvPr/>
        </p:nvSpPr>
        <p:spPr>
          <a:xfrm>
            <a:off x="3615070" y="6591302"/>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8BB26A9-5F2A-4CC6-AF81-C8A25E772436}"/>
              </a:ext>
            </a:extLst>
          </p:cNvPr>
          <p:cNvSpPr>
            <a:spLocks noGrp="1" noChangeArrowheads="1"/>
          </p:cNvSpPr>
          <p:nvPr>
            <p:ph type="title"/>
          </p:nvPr>
        </p:nvSpPr>
        <p:spPr>
          <a:xfrm>
            <a:off x="3391786" y="365126"/>
            <a:ext cx="7962014" cy="942680"/>
          </a:xfrm>
        </p:spPr>
        <p:txBody>
          <a:bodyPr>
            <a:normAutofit/>
          </a:bodyPr>
          <a:lstStyle/>
          <a:p>
            <a:r>
              <a:rPr lang="en-US" altLang="en-US" sz="3600" dirty="0"/>
              <a:t>Backward Chaining</a:t>
            </a:r>
          </a:p>
        </p:txBody>
      </p:sp>
      <p:sp>
        <p:nvSpPr>
          <p:cNvPr id="35843" name="Rectangle 3">
            <a:extLst>
              <a:ext uri="{FF2B5EF4-FFF2-40B4-BE49-F238E27FC236}">
                <a16:creationId xmlns:a16="http://schemas.microsoft.com/office/drawing/2014/main" id="{EE073D1E-8F9F-41BA-8C67-46CA3CF37ED3}"/>
              </a:ext>
            </a:extLst>
          </p:cNvPr>
          <p:cNvSpPr>
            <a:spLocks noGrp="1" noChangeArrowheads="1"/>
          </p:cNvSpPr>
          <p:nvPr>
            <p:ph type="body" idx="1"/>
          </p:nvPr>
        </p:nvSpPr>
        <p:spPr>
          <a:xfrm>
            <a:off x="3487478" y="1307806"/>
            <a:ext cx="7866321" cy="4351338"/>
          </a:xfrm>
        </p:spPr>
        <p:txBody>
          <a:bodyPr/>
          <a:lstStyle/>
          <a:p>
            <a:pPr>
              <a:lnSpc>
                <a:spcPct val="90000"/>
              </a:lnSpc>
            </a:pPr>
            <a:r>
              <a:rPr lang="en-US" altLang="en-US" dirty="0"/>
              <a:t>Search proceeds in this manner until a goal can be matched against a fact in the knowledge base</a:t>
            </a:r>
          </a:p>
          <a:p>
            <a:pPr lvl="1">
              <a:lnSpc>
                <a:spcPct val="90000"/>
              </a:lnSpc>
            </a:pPr>
            <a:r>
              <a:rPr lang="en-US" altLang="en-US" dirty="0"/>
              <a:t>Remember: facts are simply consequence relations with empty antecedents, so this is like adding the ‘empty goal’ to the list of goals</a:t>
            </a:r>
          </a:p>
          <a:p>
            <a:pPr lvl="1">
              <a:lnSpc>
                <a:spcPct val="90000"/>
              </a:lnSpc>
            </a:pPr>
            <a:endParaRPr lang="en-US" altLang="en-US" dirty="0"/>
          </a:p>
          <a:p>
            <a:pPr>
              <a:lnSpc>
                <a:spcPct val="90000"/>
              </a:lnSpc>
            </a:pPr>
            <a:r>
              <a:rPr lang="en-US" altLang="en-US" dirty="0"/>
              <a:t>As with forward chaining, a search control method is needed to select which goals will be matched against which consequence relations from the knowledge base</a:t>
            </a:r>
          </a:p>
        </p:txBody>
      </p:sp>
      <p:sp>
        <p:nvSpPr>
          <p:cNvPr id="6" name="Google Shape;142;p2">
            <a:extLst>
              <a:ext uri="{FF2B5EF4-FFF2-40B4-BE49-F238E27FC236}">
                <a16:creationId xmlns:a16="http://schemas.microsoft.com/office/drawing/2014/main" id="{390BAEB0-5107-4E59-A691-3E4A642AE43A}"/>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7" name="Rectangle 6">
            <a:extLst>
              <a:ext uri="{FF2B5EF4-FFF2-40B4-BE49-F238E27FC236}">
                <a16:creationId xmlns:a16="http://schemas.microsoft.com/office/drawing/2014/main" id="{719AF162-BB11-42D4-82BC-66ABF701DF3A}"/>
              </a:ext>
            </a:extLst>
          </p:cNvPr>
          <p:cNvSpPr/>
          <p:nvPr/>
        </p:nvSpPr>
        <p:spPr>
          <a:xfrm>
            <a:off x="3487478"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15DA633-31CC-4CB4-B909-35E4BDED3775}"/>
              </a:ext>
            </a:extLst>
          </p:cNvPr>
          <p:cNvSpPr>
            <a:spLocks noGrp="1" noChangeArrowheads="1"/>
          </p:cNvSpPr>
          <p:nvPr>
            <p:ph type="title"/>
          </p:nvPr>
        </p:nvSpPr>
        <p:spPr>
          <a:xfrm>
            <a:off x="3583172" y="365126"/>
            <a:ext cx="7770628" cy="910782"/>
          </a:xfrm>
        </p:spPr>
        <p:txBody>
          <a:bodyPr>
            <a:normAutofit/>
          </a:bodyPr>
          <a:lstStyle/>
          <a:p>
            <a:r>
              <a:rPr lang="en-US" altLang="en-US" sz="3600" dirty="0"/>
              <a:t>Backward Chaining Example</a:t>
            </a:r>
          </a:p>
        </p:txBody>
      </p:sp>
      <p:sp>
        <p:nvSpPr>
          <p:cNvPr id="37891" name="Text Box 3">
            <a:extLst>
              <a:ext uri="{FF2B5EF4-FFF2-40B4-BE49-F238E27FC236}">
                <a16:creationId xmlns:a16="http://schemas.microsoft.com/office/drawing/2014/main" id="{B7C10A7F-B846-43A1-8FE2-49451377428E}"/>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spcBef>
                <a:spcPct val="50000"/>
              </a:spcBef>
            </a:pPr>
            <a:endParaRPr lang="en-US" altLang="en-US" sz="1400" dirty="0">
              <a:solidFill>
                <a:srgbClr val="FF0000"/>
              </a:solidFill>
              <a:latin typeface="Times New Roman" panose="02020603050405020304" pitchFamily="18" charset="0"/>
            </a:endParaRPr>
          </a:p>
        </p:txBody>
      </p:sp>
      <p:sp>
        <p:nvSpPr>
          <p:cNvPr id="6" name="Google Shape;142;p2">
            <a:extLst>
              <a:ext uri="{FF2B5EF4-FFF2-40B4-BE49-F238E27FC236}">
                <a16:creationId xmlns:a16="http://schemas.microsoft.com/office/drawing/2014/main" id="{C38BEDBA-C8E9-460E-AF5F-00CC3A55D8B6}"/>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7" name="Rectangle 6">
            <a:extLst>
              <a:ext uri="{FF2B5EF4-FFF2-40B4-BE49-F238E27FC236}">
                <a16:creationId xmlns:a16="http://schemas.microsoft.com/office/drawing/2014/main" id="{394FD5B2-FAAA-4D00-A2BE-5FCC2E62C5EA}"/>
              </a:ext>
            </a:extLst>
          </p:cNvPr>
          <p:cNvSpPr/>
          <p:nvPr/>
        </p:nvSpPr>
        <p:spPr>
          <a:xfrm>
            <a:off x="3390900"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03F3FAF-325E-418E-90AC-B28F9BA65749}"/>
              </a:ext>
            </a:extLst>
          </p:cNvPr>
          <p:cNvSpPr>
            <a:spLocks noGrp="1" noChangeArrowheads="1"/>
          </p:cNvSpPr>
          <p:nvPr>
            <p:ph type="title"/>
          </p:nvPr>
        </p:nvSpPr>
        <p:spPr>
          <a:xfrm>
            <a:off x="3253562" y="365125"/>
            <a:ext cx="8100237" cy="1325563"/>
          </a:xfrm>
        </p:spPr>
        <p:txBody>
          <a:bodyPr>
            <a:normAutofit/>
          </a:bodyPr>
          <a:lstStyle/>
          <a:p>
            <a:r>
              <a:rPr lang="en-US" altLang="en-US" sz="3600" dirty="0"/>
              <a:t>Backward Chaining Example</a:t>
            </a:r>
          </a:p>
        </p:txBody>
      </p:sp>
      <p:sp>
        <p:nvSpPr>
          <p:cNvPr id="38915" name="Text Box 3">
            <a:extLst>
              <a:ext uri="{FF2B5EF4-FFF2-40B4-BE49-F238E27FC236}">
                <a16:creationId xmlns:a16="http://schemas.microsoft.com/office/drawing/2014/main" id="{B14B0E3F-6025-4526-AE9A-37D26D074306}"/>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spcBef>
                <a:spcPct val="50000"/>
              </a:spcBef>
            </a:pPr>
            <a:endParaRPr lang="en-US" altLang="en-US" sz="1400" dirty="0">
              <a:solidFill>
                <a:srgbClr val="FF0000"/>
              </a:solidFill>
              <a:latin typeface="Times New Roman" panose="02020603050405020304" pitchFamily="18" charset="0"/>
            </a:endParaRPr>
          </a:p>
        </p:txBody>
      </p:sp>
      <p:sp>
        <p:nvSpPr>
          <p:cNvPr id="38916" name="Rectangle 4">
            <a:extLst>
              <a:ext uri="{FF2B5EF4-FFF2-40B4-BE49-F238E27FC236}">
                <a16:creationId xmlns:a16="http://schemas.microsoft.com/office/drawing/2014/main" id="{60D0F64E-C228-4C3A-839A-DCCA57C820EE}"/>
              </a:ext>
            </a:extLst>
          </p:cNvPr>
          <p:cNvSpPr>
            <a:spLocks noChangeArrowheads="1"/>
          </p:cNvSpPr>
          <p:nvPr/>
        </p:nvSpPr>
        <p:spPr bwMode="auto">
          <a:xfrm>
            <a:off x="8458200" y="4710113"/>
            <a:ext cx="1524000" cy="2286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38917" name="Rectangle 5">
            <a:extLst>
              <a:ext uri="{FF2B5EF4-FFF2-40B4-BE49-F238E27FC236}">
                <a16:creationId xmlns:a16="http://schemas.microsoft.com/office/drawing/2014/main" id="{388C6ED1-088B-4183-AE38-27D841EF7A69}"/>
              </a:ext>
            </a:extLst>
          </p:cNvPr>
          <p:cNvSpPr>
            <a:spLocks noChangeArrowheads="1"/>
          </p:cNvSpPr>
          <p:nvPr/>
        </p:nvSpPr>
        <p:spPr bwMode="auto">
          <a:xfrm>
            <a:off x="8458200" y="3048000"/>
            <a:ext cx="1905000" cy="4572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8" name="Google Shape;142;p2">
            <a:extLst>
              <a:ext uri="{FF2B5EF4-FFF2-40B4-BE49-F238E27FC236}">
                <a16:creationId xmlns:a16="http://schemas.microsoft.com/office/drawing/2014/main" id="{48E3A467-7BB1-4665-94B2-1711D719C87D}"/>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10.9 </a:t>
            </a:r>
            <a:r>
              <a:rPr lang="en-US" sz="2000" b="1" dirty="0">
                <a:solidFill>
                  <a:srgbClr val="00B0F0"/>
                </a:solidFill>
                <a:latin typeface="Times New Roman" panose="02020603050405020304" pitchFamily="18" charset="0"/>
                <a:cs typeface="Times New Roman" panose="02020603050405020304" pitchFamily="18" charset="0"/>
              </a:rPr>
              <a:t>Forward and backward chaining (Type of reasoning)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9" name="Rectangle 8">
            <a:extLst>
              <a:ext uri="{FF2B5EF4-FFF2-40B4-BE49-F238E27FC236}">
                <a16:creationId xmlns:a16="http://schemas.microsoft.com/office/drawing/2014/main" id="{71D0B06A-09F9-411C-8CF6-00DDD7907B42}"/>
              </a:ext>
            </a:extLst>
          </p:cNvPr>
          <p:cNvSpPr/>
          <p:nvPr/>
        </p:nvSpPr>
        <p:spPr>
          <a:xfrm>
            <a:off x="3253562"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r>
              <a:rPr lang="en-US"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Syntax</a:t>
            </a:r>
            <a:r>
              <a:rPr lang="en-US" sz="2400"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syntax of propositional logic is simple. The symbols of propositional logic are the logical constants True and False, proposition symbols such as P and Q, the logical connectives </a:t>
            </a:r>
            <a:r>
              <a:rPr lang="en-US" sz="2400" dirty="0">
                <a:latin typeface="Times New Roman" panose="02020603050405020304" pitchFamily="18" charset="0"/>
                <a:cs typeface="Times New Roman" panose="02020603050405020304" pitchFamily="18" charset="0"/>
                <a:sym typeface="Symbol" panose="05050102010706020507" pitchFamily="18" charset="2"/>
              </a:rPr>
              <a:t>, , , ↔</a:t>
            </a:r>
            <a:r>
              <a:rPr lang="en-US" sz="2400" dirty="0">
                <a:latin typeface="Times New Roman" panose="02020603050405020304" pitchFamily="18" charset="0"/>
                <a:cs typeface="Times New Roman" panose="02020603050405020304" pitchFamily="18" charset="0"/>
              </a:rPr>
              <a:t>  and parentheses (). </a:t>
            </a:r>
          </a:p>
          <a:p>
            <a:pPr marL="0" indent="0">
              <a:buNone/>
            </a:pPr>
            <a:endParaRPr lang="en-US" dirty="0"/>
          </a:p>
        </p:txBody>
      </p:sp>
      <p:pic>
        <p:nvPicPr>
          <p:cNvPr id="2" name="Picture 1">
            <a:extLst>
              <a:ext uri="{FF2B5EF4-FFF2-40B4-BE49-F238E27FC236}">
                <a16:creationId xmlns:a16="http://schemas.microsoft.com/office/drawing/2014/main" id="{306A0394-3DAD-4943-B27D-9E4DB4B7358C}"/>
              </a:ext>
            </a:extLst>
          </p:cNvPr>
          <p:cNvPicPr>
            <a:picLocks noChangeAspect="1"/>
          </p:cNvPicPr>
          <p:nvPr/>
        </p:nvPicPr>
        <p:blipFill>
          <a:blip r:embed="rId3"/>
          <a:stretch>
            <a:fillRect/>
          </a:stretch>
        </p:blipFill>
        <p:spPr>
          <a:xfrm>
            <a:off x="3848098" y="2637183"/>
            <a:ext cx="7334021" cy="3253407"/>
          </a:xfrm>
          <a:prstGeom prst="rect">
            <a:avLst/>
          </a:prstGeom>
        </p:spPr>
      </p:pic>
      <p:sp>
        <p:nvSpPr>
          <p:cNvPr id="5" name="Rectangle 4">
            <a:extLst>
              <a:ext uri="{FF2B5EF4-FFF2-40B4-BE49-F238E27FC236}">
                <a16:creationId xmlns:a16="http://schemas.microsoft.com/office/drawing/2014/main" id="{766AD3FF-DEFA-473E-8707-18ECFFC3386B}"/>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650639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407596A-74E7-453E-AAC0-9904A7699E9A}"/>
              </a:ext>
            </a:extLst>
          </p:cNvPr>
          <p:cNvSpPr>
            <a:spLocks noGrp="1" noChangeArrowheads="1"/>
          </p:cNvSpPr>
          <p:nvPr>
            <p:ph type="title"/>
          </p:nvPr>
        </p:nvSpPr>
        <p:spPr>
          <a:xfrm>
            <a:off x="838200" y="365125"/>
            <a:ext cx="10515600" cy="958851"/>
          </a:xfrm>
        </p:spPr>
        <p:txBody>
          <a:bodyPr>
            <a:normAutofit/>
          </a:bodyPr>
          <a:lstStyle/>
          <a:p>
            <a:r>
              <a:rPr lang="en-US" altLang="en-US" sz="3600" dirty="0"/>
              <a:t>Backward Chaining Example</a:t>
            </a:r>
          </a:p>
        </p:txBody>
      </p:sp>
      <p:sp>
        <p:nvSpPr>
          <p:cNvPr id="40963" name="Text Box 3">
            <a:extLst>
              <a:ext uri="{FF2B5EF4-FFF2-40B4-BE49-F238E27FC236}">
                <a16:creationId xmlns:a16="http://schemas.microsoft.com/office/drawing/2014/main" id="{42C0A9C9-AF47-4C48-9FA9-94C1FD7FF367}"/>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spcBef>
                <a:spcPct val="50000"/>
              </a:spcBef>
            </a:pPr>
            <a:endParaRPr lang="en-US" altLang="en-US" sz="1400" dirty="0">
              <a:solidFill>
                <a:srgbClr val="FF0000"/>
              </a:solidFill>
              <a:latin typeface="Times New Roman" panose="02020603050405020304" pitchFamily="18" charset="0"/>
            </a:endParaRPr>
          </a:p>
        </p:txBody>
      </p:sp>
      <p:sp>
        <p:nvSpPr>
          <p:cNvPr id="40964" name="Rectangle 4">
            <a:extLst>
              <a:ext uri="{FF2B5EF4-FFF2-40B4-BE49-F238E27FC236}">
                <a16:creationId xmlns:a16="http://schemas.microsoft.com/office/drawing/2014/main" id="{7CB170A6-D3EC-4A18-94D6-F72A9E7C8F1A}"/>
              </a:ext>
            </a:extLst>
          </p:cNvPr>
          <p:cNvSpPr>
            <a:spLocks noChangeArrowheads="1"/>
          </p:cNvSpPr>
          <p:nvPr/>
        </p:nvSpPr>
        <p:spPr bwMode="auto">
          <a:xfrm>
            <a:off x="8458200" y="4710113"/>
            <a:ext cx="1524000" cy="2286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40965" name="Rectangle 5">
            <a:extLst>
              <a:ext uri="{FF2B5EF4-FFF2-40B4-BE49-F238E27FC236}">
                <a16:creationId xmlns:a16="http://schemas.microsoft.com/office/drawing/2014/main" id="{782E0F12-1585-4A0C-B234-C1185571CB04}"/>
              </a:ext>
            </a:extLst>
          </p:cNvPr>
          <p:cNvSpPr>
            <a:spLocks noChangeArrowheads="1"/>
          </p:cNvSpPr>
          <p:nvPr/>
        </p:nvSpPr>
        <p:spPr bwMode="auto">
          <a:xfrm>
            <a:off x="8458200" y="3048000"/>
            <a:ext cx="1905000" cy="4572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40966" name="Text Box 6">
            <a:extLst>
              <a:ext uri="{FF2B5EF4-FFF2-40B4-BE49-F238E27FC236}">
                <a16:creationId xmlns:a16="http://schemas.microsoft.com/office/drawing/2014/main" id="{CF995C37-1989-484D-8E66-EF532574DFD3}"/>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40967" name="Text Box 7">
            <a:extLst>
              <a:ext uri="{FF2B5EF4-FFF2-40B4-BE49-F238E27FC236}">
                <a16:creationId xmlns:a16="http://schemas.microsoft.com/office/drawing/2014/main" id="{D64A298F-224E-4E2B-A81A-0972A18F455B}"/>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40968" name="Text Box 8">
            <a:extLst>
              <a:ext uri="{FF2B5EF4-FFF2-40B4-BE49-F238E27FC236}">
                <a16:creationId xmlns:a16="http://schemas.microsoft.com/office/drawing/2014/main" id="{97556704-17A9-430F-B8DA-189AE6A90772}"/>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40969" name="Line 9">
            <a:extLst>
              <a:ext uri="{FF2B5EF4-FFF2-40B4-BE49-F238E27FC236}">
                <a16:creationId xmlns:a16="http://schemas.microsoft.com/office/drawing/2014/main" id="{10213162-86BB-4FDD-9CD8-199DCB488934}"/>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0970" name="Line 10">
            <a:extLst>
              <a:ext uri="{FF2B5EF4-FFF2-40B4-BE49-F238E27FC236}">
                <a16:creationId xmlns:a16="http://schemas.microsoft.com/office/drawing/2014/main" id="{149058D5-718E-422A-961E-058BA86108E2}"/>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0971" name="Line 11">
            <a:extLst>
              <a:ext uri="{FF2B5EF4-FFF2-40B4-BE49-F238E27FC236}">
                <a16:creationId xmlns:a16="http://schemas.microsoft.com/office/drawing/2014/main" id="{DC853C4C-F701-4826-A53A-0FEAECB14F74}"/>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4" name="Rectangle 13">
            <a:extLst>
              <a:ext uri="{FF2B5EF4-FFF2-40B4-BE49-F238E27FC236}">
                <a16:creationId xmlns:a16="http://schemas.microsoft.com/office/drawing/2014/main" id="{1D2B5422-178C-4735-A92D-06F405B4FFAC}"/>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3F66740-5E86-44F6-95B6-F47991E6F68E}"/>
              </a:ext>
            </a:extLst>
          </p:cNvPr>
          <p:cNvSpPr>
            <a:spLocks noGrp="1" noChangeArrowheads="1"/>
          </p:cNvSpPr>
          <p:nvPr>
            <p:ph type="title"/>
          </p:nvPr>
        </p:nvSpPr>
        <p:spPr>
          <a:xfrm>
            <a:off x="838200" y="365125"/>
            <a:ext cx="10515600" cy="958851"/>
          </a:xfrm>
        </p:spPr>
        <p:txBody>
          <a:bodyPr>
            <a:normAutofit/>
          </a:bodyPr>
          <a:lstStyle/>
          <a:p>
            <a:r>
              <a:rPr lang="en-US" altLang="en-US" sz="3600" dirty="0"/>
              <a:t>Backward Chaining Example</a:t>
            </a:r>
          </a:p>
        </p:txBody>
      </p:sp>
      <p:sp>
        <p:nvSpPr>
          <p:cNvPr id="41987" name="Text Box 3">
            <a:extLst>
              <a:ext uri="{FF2B5EF4-FFF2-40B4-BE49-F238E27FC236}">
                <a16:creationId xmlns:a16="http://schemas.microsoft.com/office/drawing/2014/main" id="{B3C5597B-1E92-48B3-898D-56F785AE2EF3}"/>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spcBef>
                <a:spcPct val="50000"/>
              </a:spcBef>
            </a:pPr>
            <a:endParaRPr lang="en-US" altLang="en-US" sz="1400" dirty="0">
              <a:solidFill>
                <a:srgbClr val="FF0000"/>
              </a:solidFill>
              <a:latin typeface="Times New Roman" panose="02020603050405020304" pitchFamily="18" charset="0"/>
            </a:endParaRPr>
          </a:p>
        </p:txBody>
      </p:sp>
      <p:sp>
        <p:nvSpPr>
          <p:cNvPr id="41990" name="Text Box 6">
            <a:extLst>
              <a:ext uri="{FF2B5EF4-FFF2-40B4-BE49-F238E27FC236}">
                <a16:creationId xmlns:a16="http://schemas.microsoft.com/office/drawing/2014/main" id="{DC6FF4C9-8B04-423C-8453-3DA4FA21E082}"/>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41991" name="Text Box 7">
            <a:extLst>
              <a:ext uri="{FF2B5EF4-FFF2-40B4-BE49-F238E27FC236}">
                <a16:creationId xmlns:a16="http://schemas.microsoft.com/office/drawing/2014/main" id="{DF73060A-1F9A-4FE1-B9F5-CBC9CC3E6D5E}"/>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41992" name="Text Box 8">
            <a:extLst>
              <a:ext uri="{FF2B5EF4-FFF2-40B4-BE49-F238E27FC236}">
                <a16:creationId xmlns:a16="http://schemas.microsoft.com/office/drawing/2014/main" id="{709A89B1-DD37-4D73-88DF-743CA52952ED}"/>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41993" name="Line 9">
            <a:extLst>
              <a:ext uri="{FF2B5EF4-FFF2-40B4-BE49-F238E27FC236}">
                <a16:creationId xmlns:a16="http://schemas.microsoft.com/office/drawing/2014/main" id="{F0B3A23E-DA04-4D27-9061-A3A52445CB3E}"/>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1994" name="Line 10">
            <a:extLst>
              <a:ext uri="{FF2B5EF4-FFF2-40B4-BE49-F238E27FC236}">
                <a16:creationId xmlns:a16="http://schemas.microsoft.com/office/drawing/2014/main" id="{F7D81390-489B-4C7A-931F-62E02DF5CF24}"/>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1995" name="Line 11">
            <a:extLst>
              <a:ext uri="{FF2B5EF4-FFF2-40B4-BE49-F238E27FC236}">
                <a16:creationId xmlns:a16="http://schemas.microsoft.com/office/drawing/2014/main" id="{9189D698-C56D-494B-B38E-5F163ED4B504}"/>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1996" name="Line 12">
            <a:extLst>
              <a:ext uri="{FF2B5EF4-FFF2-40B4-BE49-F238E27FC236}">
                <a16:creationId xmlns:a16="http://schemas.microsoft.com/office/drawing/2014/main" id="{1588C1FC-C5B9-4ABA-AC09-A8075CF83677}"/>
              </a:ext>
            </a:extLst>
          </p:cNvPr>
          <p:cNvSpPr>
            <a:spLocks noChangeShapeType="1"/>
          </p:cNvSpPr>
          <p:nvPr/>
        </p:nvSpPr>
        <p:spPr bwMode="auto">
          <a:xfrm>
            <a:off x="3886200" y="3733800"/>
            <a:ext cx="4572000" cy="1371600"/>
          </a:xfrm>
          <a:prstGeom prst="line">
            <a:avLst/>
          </a:prstGeom>
          <a:noFill/>
          <a:ln w="12700">
            <a:solidFill>
              <a:srgbClr val="FF0000"/>
            </a:solidFill>
            <a:prstDash val="lg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3" name="Rectangle 12">
            <a:extLst>
              <a:ext uri="{FF2B5EF4-FFF2-40B4-BE49-F238E27FC236}">
                <a16:creationId xmlns:a16="http://schemas.microsoft.com/office/drawing/2014/main" id="{7431E041-5C62-4A34-80C6-8E9C7C3903A4}"/>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DC64399-7A2E-4A05-9101-23D8923FDD41}"/>
              </a:ext>
            </a:extLst>
          </p:cNvPr>
          <p:cNvSpPr>
            <a:spLocks noGrp="1" noChangeArrowheads="1"/>
          </p:cNvSpPr>
          <p:nvPr>
            <p:ph type="title"/>
          </p:nvPr>
        </p:nvSpPr>
        <p:spPr>
          <a:xfrm>
            <a:off x="838200" y="365126"/>
            <a:ext cx="10515600" cy="1020762"/>
          </a:xfrm>
        </p:spPr>
        <p:txBody>
          <a:bodyPr>
            <a:normAutofit/>
          </a:bodyPr>
          <a:lstStyle/>
          <a:p>
            <a:r>
              <a:rPr lang="en-US" altLang="en-US" sz="3600" dirty="0"/>
              <a:t>Backward Chaining Example</a:t>
            </a:r>
          </a:p>
        </p:txBody>
      </p:sp>
      <p:sp>
        <p:nvSpPr>
          <p:cNvPr id="43011" name="Text Box 3">
            <a:extLst>
              <a:ext uri="{FF2B5EF4-FFF2-40B4-BE49-F238E27FC236}">
                <a16:creationId xmlns:a16="http://schemas.microsoft.com/office/drawing/2014/main" id="{1921DE37-37F1-4CDD-B05A-FCAA866F3E0F}"/>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spcBef>
                <a:spcPct val="50000"/>
              </a:spcBef>
            </a:pPr>
            <a:endParaRPr lang="en-US" altLang="en-US" sz="1400" dirty="0">
              <a:solidFill>
                <a:srgbClr val="FF0000"/>
              </a:solidFill>
              <a:latin typeface="Times New Roman" panose="02020603050405020304" pitchFamily="18" charset="0"/>
            </a:endParaRPr>
          </a:p>
        </p:txBody>
      </p:sp>
      <p:sp>
        <p:nvSpPr>
          <p:cNvPr id="43012" name="Text Box 4">
            <a:extLst>
              <a:ext uri="{FF2B5EF4-FFF2-40B4-BE49-F238E27FC236}">
                <a16:creationId xmlns:a16="http://schemas.microsoft.com/office/drawing/2014/main" id="{FD376066-D7F0-4F0C-B778-86CE8829C654}"/>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43013" name="Text Box 5">
            <a:extLst>
              <a:ext uri="{FF2B5EF4-FFF2-40B4-BE49-F238E27FC236}">
                <a16:creationId xmlns:a16="http://schemas.microsoft.com/office/drawing/2014/main" id="{E7F0C68A-53EE-4FF7-BAD5-B740BE0AC826}"/>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43014" name="Text Box 6">
            <a:extLst>
              <a:ext uri="{FF2B5EF4-FFF2-40B4-BE49-F238E27FC236}">
                <a16:creationId xmlns:a16="http://schemas.microsoft.com/office/drawing/2014/main" id="{D5BD23AB-DEF4-4B03-AE5D-4283A7A1263C}"/>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43015" name="Line 7">
            <a:extLst>
              <a:ext uri="{FF2B5EF4-FFF2-40B4-BE49-F238E27FC236}">
                <a16:creationId xmlns:a16="http://schemas.microsoft.com/office/drawing/2014/main" id="{FE4CB4AD-E25B-4BFE-B161-6E2C232237C9}"/>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3016" name="Line 8">
            <a:extLst>
              <a:ext uri="{FF2B5EF4-FFF2-40B4-BE49-F238E27FC236}">
                <a16:creationId xmlns:a16="http://schemas.microsoft.com/office/drawing/2014/main" id="{AC76D3BA-D0A1-4D46-9AE1-20858402287C}"/>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3017" name="Line 9">
            <a:extLst>
              <a:ext uri="{FF2B5EF4-FFF2-40B4-BE49-F238E27FC236}">
                <a16:creationId xmlns:a16="http://schemas.microsoft.com/office/drawing/2014/main" id="{8DC2DC7F-9A24-4112-80E6-A075A414D25D}"/>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3019" name="Rectangle 11">
            <a:extLst>
              <a:ext uri="{FF2B5EF4-FFF2-40B4-BE49-F238E27FC236}">
                <a16:creationId xmlns:a16="http://schemas.microsoft.com/office/drawing/2014/main" id="{83E65251-F53F-4CE7-BF06-35B73D6C1568}"/>
              </a:ext>
            </a:extLst>
          </p:cNvPr>
          <p:cNvSpPr>
            <a:spLocks noChangeArrowheads="1"/>
          </p:cNvSpPr>
          <p:nvPr/>
        </p:nvSpPr>
        <p:spPr bwMode="auto">
          <a:xfrm>
            <a:off x="8458200" y="4710113"/>
            <a:ext cx="1524000" cy="2286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43020" name="Rectangle 12">
            <a:extLst>
              <a:ext uri="{FF2B5EF4-FFF2-40B4-BE49-F238E27FC236}">
                <a16:creationId xmlns:a16="http://schemas.microsoft.com/office/drawing/2014/main" id="{680191A6-E9E5-4FF5-AF34-D5200920D5A6}"/>
              </a:ext>
            </a:extLst>
          </p:cNvPr>
          <p:cNvSpPr>
            <a:spLocks noChangeArrowheads="1"/>
          </p:cNvSpPr>
          <p:nvPr/>
        </p:nvSpPr>
        <p:spPr bwMode="auto">
          <a:xfrm>
            <a:off x="8458200" y="3581400"/>
            <a:ext cx="1905000" cy="4572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14" name="Rectangle 13">
            <a:extLst>
              <a:ext uri="{FF2B5EF4-FFF2-40B4-BE49-F238E27FC236}">
                <a16:creationId xmlns:a16="http://schemas.microsoft.com/office/drawing/2014/main" id="{4B9085C4-22E9-44F3-8429-EF5FA674E7A8}"/>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CCE992A-3A91-4255-9D15-02CF64AF1DFB}"/>
              </a:ext>
            </a:extLst>
          </p:cNvPr>
          <p:cNvSpPr>
            <a:spLocks noGrp="1" noChangeArrowheads="1"/>
          </p:cNvSpPr>
          <p:nvPr>
            <p:ph type="title"/>
          </p:nvPr>
        </p:nvSpPr>
        <p:spPr>
          <a:xfrm>
            <a:off x="838200" y="365126"/>
            <a:ext cx="10515600" cy="1035052"/>
          </a:xfrm>
        </p:spPr>
        <p:txBody>
          <a:bodyPr>
            <a:normAutofit/>
          </a:bodyPr>
          <a:lstStyle/>
          <a:p>
            <a:r>
              <a:rPr lang="en-US" altLang="en-US" sz="3600" dirty="0"/>
              <a:t>Backward Chaining Example</a:t>
            </a:r>
          </a:p>
        </p:txBody>
      </p:sp>
      <p:sp>
        <p:nvSpPr>
          <p:cNvPr id="44035" name="Text Box 3">
            <a:extLst>
              <a:ext uri="{FF2B5EF4-FFF2-40B4-BE49-F238E27FC236}">
                <a16:creationId xmlns:a16="http://schemas.microsoft.com/office/drawing/2014/main" id="{C3E2D81A-FA18-4AE7-8DEE-66FEF657CEF5}"/>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spcBef>
                <a:spcPct val="50000"/>
              </a:spcBef>
            </a:pPr>
            <a:endParaRPr lang="en-US" altLang="en-US" sz="1400" dirty="0">
              <a:solidFill>
                <a:srgbClr val="FF0000"/>
              </a:solidFill>
              <a:latin typeface="Times New Roman" panose="02020603050405020304" pitchFamily="18" charset="0"/>
            </a:endParaRPr>
          </a:p>
        </p:txBody>
      </p:sp>
      <p:sp>
        <p:nvSpPr>
          <p:cNvPr id="44036" name="Text Box 4">
            <a:extLst>
              <a:ext uri="{FF2B5EF4-FFF2-40B4-BE49-F238E27FC236}">
                <a16:creationId xmlns:a16="http://schemas.microsoft.com/office/drawing/2014/main" id="{10CD0018-CE5B-453E-A3F6-C4FBB61853A8}"/>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44037" name="Text Box 5">
            <a:extLst>
              <a:ext uri="{FF2B5EF4-FFF2-40B4-BE49-F238E27FC236}">
                <a16:creationId xmlns:a16="http://schemas.microsoft.com/office/drawing/2014/main" id="{ABCED327-1B0A-44D4-B586-ED3F64FE6DBE}"/>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44038" name="Text Box 6">
            <a:extLst>
              <a:ext uri="{FF2B5EF4-FFF2-40B4-BE49-F238E27FC236}">
                <a16:creationId xmlns:a16="http://schemas.microsoft.com/office/drawing/2014/main" id="{FD388813-5604-4673-8E74-99C26A28BB3C}"/>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44039" name="Line 7">
            <a:extLst>
              <a:ext uri="{FF2B5EF4-FFF2-40B4-BE49-F238E27FC236}">
                <a16:creationId xmlns:a16="http://schemas.microsoft.com/office/drawing/2014/main" id="{33AF63A5-B65F-432F-BCA3-69C1908EA099}"/>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4040" name="Line 8">
            <a:extLst>
              <a:ext uri="{FF2B5EF4-FFF2-40B4-BE49-F238E27FC236}">
                <a16:creationId xmlns:a16="http://schemas.microsoft.com/office/drawing/2014/main" id="{8080F47C-780F-4AF8-8DF5-33076209E36C}"/>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4041" name="Line 9">
            <a:extLst>
              <a:ext uri="{FF2B5EF4-FFF2-40B4-BE49-F238E27FC236}">
                <a16:creationId xmlns:a16="http://schemas.microsoft.com/office/drawing/2014/main" id="{31A2FC14-68A6-4583-A467-48F4A466AAF2}"/>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4042" name="Rectangle 10">
            <a:extLst>
              <a:ext uri="{FF2B5EF4-FFF2-40B4-BE49-F238E27FC236}">
                <a16:creationId xmlns:a16="http://schemas.microsoft.com/office/drawing/2014/main" id="{0542D77E-9EB7-4D9A-80E6-47A048E224E5}"/>
              </a:ext>
            </a:extLst>
          </p:cNvPr>
          <p:cNvSpPr>
            <a:spLocks noChangeArrowheads="1"/>
          </p:cNvSpPr>
          <p:nvPr/>
        </p:nvSpPr>
        <p:spPr bwMode="auto">
          <a:xfrm>
            <a:off x="8458200" y="4710113"/>
            <a:ext cx="1524000" cy="2286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44043" name="Rectangle 11">
            <a:extLst>
              <a:ext uri="{FF2B5EF4-FFF2-40B4-BE49-F238E27FC236}">
                <a16:creationId xmlns:a16="http://schemas.microsoft.com/office/drawing/2014/main" id="{03988FDB-59F7-46AC-914F-0FCC8FD89EAB}"/>
              </a:ext>
            </a:extLst>
          </p:cNvPr>
          <p:cNvSpPr>
            <a:spLocks noChangeArrowheads="1"/>
          </p:cNvSpPr>
          <p:nvPr/>
        </p:nvSpPr>
        <p:spPr bwMode="auto">
          <a:xfrm>
            <a:off x="8458200" y="3581400"/>
            <a:ext cx="1905000" cy="4572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44044" name="Text Box 12">
            <a:extLst>
              <a:ext uri="{FF2B5EF4-FFF2-40B4-BE49-F238E27FC236}">
                <a16:creationId xmlns:a16="http://schemas.microsoft.com/office/drawing/2014/main" id="{B3E121B4-3259-4B14-ACFB-61EAE6FA2F79}"/>
              </a:ext>
            </a:extLst>
          </p:cNvPr>
          <p:cNvSpPr txBox="1">
            <a:spLocks noChangeArrowheads="1"/>
          </p:cNvSpPr>
          <p:nvPr/>
        </p:nvSpPr>
        <p:spPr bwMode="auto">
          <a:xfrm>
            <a:off x="5257801" y="2362201"/>
            <a:ext cx="2685351"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canary]</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yellow]</a:t>
            </a:r>
          </a:p>
        </p:txBody>
      </p:sp>
      <p:sp>
        <p:nvSpPr>
          <p:cNvPr id="44045" name="Text Box 13">
            <a:extLst>
              <a:ext uri="{FF2B5EF4-FFF2-40B4-BE49-F238E27FC236}">
                <a16:creationId xmlns:a16="http://schemas.microsoft.com/office/drawing/2014/main" id="{8CD01CF3-C86C-46CE-B5D2-6D59D823F4A1}"/>
              </a:ext>
            </a:extLst>
          </p:cNvPr>
          <p:cNvSpPr txBox="1">
            <a:spLocks noChangeArrowheads="1"/>
          </p:cNvSpPr>
          <p:nvPr/>
        </p:nvSpPr>
        <p:spPr bwMode="auto">
          <a:xfrm>
            <a:off x="5946776" y="3552825"/>
            <a:ext cx="1550424"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canary]</a:t>
            </a:r>
          </a:p>
        </p:txBody>
      </p:sp>
      <p:sp>
        <p:nvSpPr>
          <p:cNvPr id="44046" name="Line 14">
            <a:extLst>
              <a:ext uri="{FF2B5EF4-FFF2-40B4-BE49-F238E27FC236}">
                <a16:creationId xmlns:a16="http://schemas.microsoft.com/office/drawing/2014/main" id="{60E9B392-FB04-4181-90C3-3A5886AFA59F}"/>
              </a:ext>
            </a:extLst>
          </p:cNvPr>
          <p:cNvSpPr>
            <a:spLocks noChangeShapeType="1"/>
          </p:cNvSpPr>
          <p:nvPr/>
        </p:nvSpPr>
        <p:spPr bwMode="auto">
          <a:xfrm>
            <a:off x="66294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4047" name="Line 15">
            <a:extLst>
              <a:ext uri="{FF2B5EF4-FFF2-40B4-BE49-F238E27FC236}">
                <a16:creationId xmlns:a16="http://schemas.microsoft.com/office/drawing/2014/main" id="{E2A36402-BB3E-41A8-9478-328CD2412F85}"/>
              </a:ext>
            </a:extLst>
          </p:cNvPr>
          <p:cNvSpPr>
            <a:spLocks noChangeShapeType="1"/>
          </p:cNvSpPr>
          <p:nvPr/>
        </p:nvSpPr>
        <p:spPr bwMode="auto">
          <a:xfrm flipH="1">
            <a:off x="5029200" y="3200400"/>
            <a:ext cx="160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4048" name="Line 16">
            <a:extLst>
              <a:ext uri="{FF2B5EF4-FFF2-40B4-BE49-F238E27FC236}">
                <a16:creationId xmlns:a16="http://schemas.microsoft.com/office/drawing/2014/main" id="{9F1E8605-C132-4115-A68B-C5ADD4468786}"/>
              </a:ext>
            </a:extLst>
          </p:cNvPr>
          <p:cNvSpPr>
            <a:spLocks noChangeShapeType="1"/>
          </p:cNvSpPr>
          <p:nvPr/>
        </p:nvSpPr>
        <p:spPr bwMode="auto">
          <a:xfrm flipV="1">
            <a:off x="50292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9" name="Rectangle 18">
            <a:extLst>
              <a:ext uri="{FF2B5EF4-FFF2-40B4-BE49-F238E27FC236}">
                <a16:creationId xmlns:a16="http://schemas.microsoft.com/office/drawing/2014/main" id="{2ABAFEE7-BC7E-4A33-B270-EF6F8DD17B8E}"/>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75BB0B0-80C7-4E6E-AC2F-31A9D8ED11D8}"/>
              </a:ext>
            </a:extLst>
          </p:cNvPr>
          <p:cNvSpPr>
            <a:spLocks noGrp="1" noChangeArrowheads="1"/>
          </p:cNvSpPr>
          <p:nvPr>
            <p:ph type="title"/>
          </p:nvPr>
        </p:nvSpPr>
        <p:spPr>
          <a:xfrm>
            <a:off x="838200" y="365126"/>
            <a:ext cx="10515600" cy="931050"/>
          </a:xfrm>
        </p:spPr>
        <p:txBody>
          <a:bodyPr>
            <a:normAutofit/>
          </a:bodyPr>
          <a:lstStyle/>
          <a:p>
            <a:r>
              <a:rPr lang="en-US" altLang="en-US" sz="3600" dirty="0"/>
              <a:t>Backward Chaining Example</a:t>
            </a:r>
          </a:p>
        </p:txBody>
      </p:sp>
      <p:sp>
        <p:nvSpPr>
          <p:cNvPr id="45059" name="Text Box 3">
            <a:extLst>
              <a:ext uri="{FF2B5EF4-FFF2-40B4-BE49-F238E27FC236}">
                <a16:creationId xmlns:a16="http://schemas.microsoft.com/office/drawing/2014/main" id="{BF0ED403-B259-41CE-A98E-51A1B499A99C}"/>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canary]</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spcBef>
                <a:spcPct val="50000"/>
              </a:spcBef>
            </a:pPr>
            <a:endParaRPr lang="en-US" altLang="en-US" sz="1400" dirty="0">
              <a:solidFill>
                <a:srgbClr val="FF0000"/>
              </a:solidFill>
              <a:latin typeface="Times New Roman" panose="02020603050405020304" pitchFamily="18" charset="0"/>
            </a:endParaRPr>
          </a:p>
        </p:txBody>
      </p:sp>
      <p:sp>
        <p:nvSpPr>
          <p:cNvPr id="45060" name="Text Box 4">
            <a:extLst>
              <a:ext uri="{FF2B5EF4-FFF2-40B4-BE49-F238E27FC236}">
                <a16:creationId xmlns:a16="http://schemas.microsoft.com/office/drawing/2014/main" id="{ADC37793-C87D-4DDE-B59F-8D9D5106C943}"/>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45061" name="Text Box 5">
            <a:extLst>
              <a:ext uri="{FF2B5EF4-FFF2-40B4-BE49-F238E27FC236}">
                <a16:creationId xmlns:a16="http://schemas.microsoft.com/office/drawing/2014/main" id="{D9E52838-BAC4-4C21-A4D5-1D0FFF1E2BA5}"/>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45062" name="Text Box 6">
            <a:extLst>
              <a:ext uri="{FF2B5EF4-FFF2-40B4-BE49-F238E27FC236}">
                <a16:creationId xmlns:a16="http://schemas.microsoft.com/office/drawing/2014/main" id="{8FF67B88-BC63-4268-A430-3E9F0BF6312E}"/>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45063" name="Line 7">
            <a:extLst>
              <a:ext uri="{FF2B5EF4-FFF2-40B4-BE49-F238E27FC236}">
                <a16:creationId xmlns:a16="http://schemas.microsoft.com/office/drawing/2014/main" id="{64367984-F9F3-4E5B-BD36-63E8E2CEF91E}"/>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5064" name="Line 8">
            <a:extLst>
              <a:ext uri="{FF2B5EF4-FFF2-40B4-BE49-F238E27FC236}">
                <a16:creationId xmlns:a16="http://schemas.microsoft.com/office/drawing/2014/main" id="{961F2871-EA47-463D-8839-76BB2E1145EF}"/>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5065" name="Line 9">
            <a:extLst>
              <a:ext uri="{FF2B5EF4-FFF2-40B4-BE49-F238E27FC236}">
                <a16:creationId xmlns:a16="http://schemas.microsoft.com/office/drawing/2014/main" id="{40CAAE8E-2354-44C0-8867-93822A9D8A28}"/>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5068" name="Text Box 12">
            <a:extLst>
              <a:ext uri="{FF2B5EF4-FFF2-40B4-BE49-F238E27FC236}">
                <a16:creationId xmlns:a16="http://schemas.microsoft.com/office/drawing/2014/main" id="{CDD51043-0072-42EA-8131-6E865CC90094}"/>
              </a:ext>
            </a:extLst>
          </p:cNvPr>
          <p:cNvSpPr txBox="1">
            <a:spLocks noChangeArrowheads="1"/>
          </p:cNvSpPr>
          <p:nvPr/>
        </p:nvSpPr>
        <p:spPr bwMode="auto">
          <a:xfrm>
            <a:off x="5257801" y="2362201"/>
            <a:ext cx="2685351"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canary]</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yellow]</a:t>
            </a:r>
          </a:p>
        </p:txBody>
      </p:sp>
      <p:sp>
        <p:nvSpPr>
          <p:cNvPr id="45069" name="Text Box 13">
            <a:extLst>
              <a:ext uri="{FF2B5EF4-FFF2-40B4-BE49-F238E27FC236}">
                <a16:creationId xmlns:a16="http://schemas.microsoft.com/office/drawing/2014/main" id="{85761A70-9404-4FBD-A12B-96BDF307594F}"/>
              </a:ext>
            </a:extLst>
          </p:cNvPr>
          <p:cNvSpPr txBox="1">
            <a:spLocks noChangeArrowheads="1"/>
          </p:cNvSpPr>
          <p:nvPr/>
        </p:nvSpPr>
        <p:spPr bwMode="auto">
          <a:xfrm>
            <a:off x="5946776" y="3552825"/>
            <a:ext cx="1550424"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canary]</a:t>
            </a:r>
          </a:p>
        </p:txBody>
      </p:sp>
      <p:sp>
        <p:nvSpPr>
          <p:cNvPr id="45070" name="Line 14">
            <a:extLst>
              <a:ext uri="{FF2B5EF4-FFF2-40B4-BE49-F238E27FC236}">
                <a16:creationId xmlns:a16="http://schemas.microsoft.com/office/drawing/2014/main" id="{413C1563-E647-4197-89E9-91C5A9D652D2}"/>
              </a:ext>
            </a:extLst>
          </p:cNvPr>
          <p:cNvSpPr>
            <a:spLocks noChangeShapeType="1"/>
          </p:cNvSpPr>
          <p:nvPr/>
        </p:nvSpPr>
        <p:spPr bwMode="auto">
          <a:xfrm>
            <a:off x="66294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5071" name="Line 15">
            <a:extLst>
              <a:ext uri="{FF2B5EF4-FFF2-40B4-BE49-F238E27FC236}">
                <a16:creationId xmlns:a16="http://schemas.microsoft.com/office/drawing/2014/main" id="{AC84CC5B-E85F-47FD-949F-0F95F2304CD6}"/>
              </a:ext>
            </a:extLst>
          </p:cNvPr>
          <p:cNvSpPr>
            <a:spLocks noChangeShapeType="1"/>
          </p:cNvSpPr>
          <p:nvPr/>
        </p:nvSpPr>
        <p:spPr bwMode="auto">
          <a:xfrm flipH="1">
            <a:off x="5029200" y="3200400"/>
            <a:ext cx="160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5072" name="Line 16">
            <a:extLst>
              <a:ext uri="{FF2B5EF4-FFF2-40B4-BE49-F238E27FC236}">
                <a16:creationId xmlns:a16="http://schemas.microsoft.com/office/drawing/2014/main" id="{D4A6116D-A978-4845-9FCC-1A2B6E942D3F}"/>
              </a:ext>
            </a:extLst>
          </p:cNvPr>
          <p:cNvSpPr>
            <a:spLocks noChangeShapeType="1"/>
          </p:cNvSpPr>
          <p:nvPr/>
        </p:nvSpPr>
        <p:spPr bwMode="auto">
          <a:xfrm flipV="1">
            <a:off x="50292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5073" name="Line 17">
            <a:extLst>
              <a:ext uri="{FF2B5EF4-FFF2-40B4-BE49-F238E27FC236}">
                <a16:creationId xmlns:a16="http://schemas.microsoft.com/office/drawing/2014/main" id="{E16D57AA-2FCA-49C3-9756-D1311950B33A}"/>
              </a:ext>
            </a:extLst>
          </p:cNvPr>
          <p:cNvSpPr>
            <a:spLocks noChangeShapeType="1"/>
          </p:cNvSpPr>
          <p:nvPr/>
        </p:nvSpPr>
        <p:spPr bwMode="auto">
          <a:xfrm>
            <a:off x="6657975" y="3914775"/>
            <a:ext cx="1828800" cy="1600200"/>
          </a:xfrm>
          <a:prstGeom prst="line">
            <a:avLst/>
          </a:prstGeom>
          <a:noFill/>
          <a:ln w="12700">
            <a:solidFill>
              <a:srgbClr val="FF0000"/>
            </a:solidFill>
            <a:prstDash val="lg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18" name="Rectangle 17">
            <a:extLst>
              <a:ext uri="{FF2B5EF4-FFF2-40B4-BE49-F238E27FC236}">
                <a16:creationId xmlns:a16="http://schemas.microsoft.com/office/drawing/2014/main" id="{E2993259-4211-4455-94A3-60C1F1588229}"/>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02379F4-04CA-4933-A835-A2610D3F7D8F}"/>
              </a:ext>
            </a:extLst>
          </p:cNvPr>
          <p:cNvSpPr>
            <a:spLocks noGrp="1" noChangeArrowheads="1"/>
          </p:cNvSpPr>
          <p:nvPr>
            <p:ph type="title"/>
          </p:nvPr>
        </p:nvSpPr>
        <p:spPr>
          <a:xfrm>
            <a:off x="838200" y="365126"/>
            <a:ext cx="10515600" cy="994806"/>
          </a:xfrm>
        </p:spPr>
        <p:txBody>
          <a:bodyPr>
            <a:normAutofit/>
          </a:bodyPr>
          <a:lstStyle/>
          <a:p>
            <a:r>
              <a:rPr lang="en-US" altLang="en-US" sz="3600" dirty="0"/>
              <a:t>Backward Chaining Example</a:t>
            </a:r>
          </a:p>
        </p:txBody>
      </p:sp>
      <p:sp>
        <p:nvSpPr>
          <p:cNvPr id="46083" name="Text Box 3">
            <a:extLst>
              <a:ext uri="{FF2B5EF4-FFF2-40B4-BE49-F238E27FC236}">
                <a16:creationId xmlns:a16="http://schemas.microsoft.com/office/drawing/2014/main" id="{ACF0A531-F32C-45C8-BB34-CA023C6AC069}"/>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canary]</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spcBef>
                <a:spcPct val="50000"/>
              </a:spcBef>
            </a:pPr>
            <a:endParaRPr lang="en-US" altLang="en-US" sz="1400" dirty="0">
              <a:solidFill>
                <a:srgbClr val="FF0000"/>
              </a:solidFill>
              <a:latin typeface="Times New Roman" panose="02020603050405020304" pitchFamily="18" charset="0"/>
            </a:endParaRPr>
          </a:p>
        </p:txBody>
      </p:sp>
      <p:sp>
        <p:nvSpPr>
          <p:cNvPr id="46084" name="Text Box 4">
            <a:extLst>
              <a:ext uri="{FF2B5EF4-FFF2-40B4-BE49-F238E27FC236}">
                <a16:creationId xmlns:a16="http://schemas.microsoft.com/office/drawing/2014/main" id="{A3827196-174B-4D95-B6E9-D9C2BEB40C68}"/>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46085" name="Text Box 5">
            <a:extLst>
              <a:ext uri="{FF2B5EF4-FFF2-40B4-BE49-F238E27FC236}">
                <a16:creationId xmlns:a16="http://schemas.microsoft.com/office/drawing/2014/main" id="{A052C160-C3E5-40E9-8CAC-FDF93E3A27AF}"/>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46086" name="Text Box 6">
            <a:extLst>
              <a:ext uri="{FF2B5EF4-FFF2-40B4-BE49-F238E27FC236}">
                <a16:creationId xmlns:a16="http://schemas.microsoft.com/office/drawing/2014/main" id="{59E3BC1B-563A-499F-8C58-E644CDE250D0}"/>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46087" name="Line 7">
            <a:extLst>
              <a:ext uri="{FF2B5EF4-FFF2-40B4-BE49-F238E27FC236}">
                <a16:creationId xmlns:a16="http://schemas.microsoft.com/office/drawing/2014/main" id="{B3C8403C-5934-44B3-A902-0972C4E8DD0F}"/>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6088" name="Line 8">
            <a:extLst>
              <a:ext uri="{FF2B5EF4-FFF2-40B4-BE49-F238E27FC236}">
                <a16:creationId xmlns:a16="http://schemas.microsoft.com/office/drawing/2014/main" id="{C7A6356E-C789-4AF4-BD53-A5583F926627}"/>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6089" name="Line 9">
            <a:extLst>
              <a:ext uri="{FF2B5EF4-FFF2-40B4-BE49-F238E27FC236}">
                <a16:creationId xmlns:a16="http://schemas.microsoft.com/office/drawing/2014/main" id="{1F5374B0-5226-4B2E-8F04-BD8B6712B22E}"/>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6090" name="Text Box 10">
            <a:extLst>
              <a:ext uri="{FF2B5EF4-FFF2-40B4-BE49-F238E27FC236}">
                <a16:creationId xmlns:a16="http://schemas.microsoft.com/office/drawing/2014/main" id="{105A24E1-FE9B-430C-8125-9E7574EC9B1C}"/>
              </a:ext>
            </a:extLst>
          </p:cNvPr>
          <p:cNvSpPr txBox="1">
            <a:spLocks noChangeArrowheads="1"/>
          </p:cNvSpPr>
          <p:nvPr/>
        </p:nvSpPr>
        <p:spPr bwMode="auto">
          <a:xfrm>
            <a:off x="5257801" y="2362201"/>
            <a:ext cx="2685351"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canary]</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yellow]</a:t>
            </a:r>
          </a:p>
        </p:txBody>
      </p:sp>
      <p:sp>
        <p:nvSpPr>
          <p:cNvPr id="46091" name="Text Box 11">
            <a:extLst>
              <a:ext uri="{FF2B5EF4-FFF2-40B4-BE49-F238E27FC236}">
                <a16:creationId xmlns:a16="http://schemas.microsoft.com/office/drawing/2014/main" id="{B0641B03-6632-4692-AEAF-4D10E1BBDCD5}"/>
              </a:ext>
            </a:extLst>
          </p:cNvPr>
          <p:cNvSpPr txBox="1">
            <a:spLocks noChangeArrowheads="1"/>
          </p:cNvSpPr>
          <p:nvPr/>
        </p:nvSpPr>
        <p:spPr bwMode="auto">
          <a:xfrm>
            <a:off x="5946776" y="3552825"/>
            <a:ext cx="1550424"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canary]</a:t>
            </a:r>
          </a:p>
        </p:txBody>
      </p:sp>
      <p:sp>
        <p:nvSpPr>
          <p:cNvPr id="46092" name="Line 12">
            <a:extLst>
              <a:ext uri="{FF2B5EF4-FFF2-40B4-BE49-F238E27FC236}">
                <a16:creationId xmlns:a16="http://schemas.microsoft.com/office/drawing/2014/main" id="{8FC85520-A226-4222-8136-8AAD3BD1D5B3}"/>
              </a:ext>
            </a:extLst>
          </p:cNvPr>
          <p:cNvSpPr>
            <a:spLocks noChangeShapeType="1"/>
          </p:cNvSpPr>
          <p:nvPr/>
        </p:nvSpPr>
        <p:spPr bwMode="auto">
          <a:xfrm>
            <a:off x="66294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6093" name="Line 13">
            <a:extLst>
              <a:ext uri="{FF2B5EF4-FFF2-40B4-BE49-F238E27FC236}">
                <a16:creationId xmlns:a16="http://schemas.microsoft.com/office/drawing/2014/main" id="{82BAD172-3ED2-4C03-83D3-C3EE72E8DD92}"/>
              </a:ext>
            </a:extLst>
          </p:cNvPr>
          <p:cNvSpPr>
            <a:spLocks noChangeShapeType="1"/>
          </p:cNvSpPr>
          <p:nvPr/>
        </p:nvSpPr>
        <p:spPr bwMode="auto">
          <a:xfrm flipH="1">
            <a:off x="5029200" y="3200400"/>
            <a:ext cx="160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6094" name="Line 14">
            <a:extLst>
              <a:ext uri="{FF2B5EF4-FFF2-40B4-BE49-F238E27FC236}">
                <a16:creationId xmlns:a16="http://schemas.microsoft.com/office/drawing/2014/main" id="{B0E7DF40-910D-461A-8900-A81FEC6B3021}"/>
              </a:ext>
            </a:extLst>
          </p:cNvPr>
          <p:cNvSpPr>
            <a:spLocks noChangeShapeType="1"/>
          </p:cNvSpPr>
          <p:nvPr/>
        </p:nvSpPr>
        <p:spPr bwMode="auto">
          <a:xfrm flipV="1">
            <a:off x="50292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6096" name="Rectangle 16">
            <a:extLst>
              <a:ext uri="{FF2B5EF4-FFF2-40B4-BE49-F238E27FC236}">
                <a16:creationId xmlns:a16="http://schemas.microsoft.com/office/drawing/2014/main" id="{A7C99996-4943-4DB8-96B4-8CB042C64A97}"/>
              </a:ext>
            </a:extLst>
          </p:cNvPr>
          <p:cNvSpPr>
            <a:spLocks noChangeArrowheads="1"/>
          </p:cNvSpPr>
          <p:nvPr/>
        </p:nvSpPr>
        <p:spPr bwMode="auto">
          <a:xfrm>
            <a:off x="8458200" y="5062539"/>
            <a:ext cx="990600" cy="257175"/>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46097" name="Rectangle 17">
            <a:extLst>
              <a:ext uri="{FF2B5EF4-FFF2-40B4-BE49-F238E27FC236}">
                <a16:creationId xmlns:a16="http://schemas.microsoft.com/office/drawing/2014/main" id="{D0597476-FB5D-4879-BA46-3795FC0F8151}"/>
              </a:ext>
            </a:extLst>
          </p:cNvPr>
          <p:cNvSpPr>
            <a:spLocks noChangeArrowheads="1"/>
          </p:cNvSpPr>
          <p:nvPr/>
        </p:nvSpPr>
        <p:spPr bwMode="auto">
          <a:xfrm>
            <a:off x="8458200" y="1981200"/>
            <a:ext cx="1981200" cy="3810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19" name="Rectangle 18">
            <a:extLst>
              <a:ext uri="{FF2B5EF4-FFF2-40B4-BE49-F238E27FC236}">
                <a16:creationId xmlns:a16="http://schemas.microsoft.com/office/drawing/2014/main" id="{91700717-791E-4567-90D0-BDFFE5BF80FC}"/>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CD87EF3-437A-43B2-A5CB-2889B3ADD62B}"/>
              </a:ext>
            </a:extLst>
          </p:cNvPr>
          <p:cNvSpPr>
            <a:spLocks noGrp="1" noChangeArrowheads="1"/>
          </p:cNvSpPr>
          <p:nvPr>
            <p:ph type="title"/>
          </p:nvPr>
        </p:nvSpPr>
        <p:spPr>
          <a:xfrm>
            <a:off x="838200" y="365126"/>
            <a:ext cx="10515600" cy="915988"/>
          </a:xfrm>
        </p:spPr>
        <p:txBody>
          <a:bodyPr>
            <a:normAutofit/>
          </a:bodyPr>
          <a:lstStyle/>
          <a:p>
            <a:r>
              <a:rPr lang="en-US" altLang="en-US" sz="3600" dirty="0"/>
              <a:t>Backward Chaining Example</a:t>
            </a:r>
          </a:p>
        </p:txBody>
      </p:sp>
      <p:sp>
        <p:nvSpPr>
          <p:cNvPr id="47107" name="Text Box 3">
            <a:extLst>
              <a:ext uri="{FF2B5EF4-FFF2-40B4-BE49-F238E27FC236}">
                <a16:creationId xmlns:a16="http://schemas.microsoft.com/office/drawing/2014/main" id="{6F5E81A0-04C2-4A69-8EE8-93148359BB04}"/>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canary]</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 </a:t>
            </a:r>
          </a:p>
          <a:p>
            <a:pPr>
              <a:spcBef>
                <a:spcPct val="50000"/>
              </a:spcBef>
            </a:pPr>
            <a:endParaRPr lang="en-US" altLang="en-US" sz="1400" dirty="0">
              <a:solidFill>
                <a:srgbClr val="FF0000"/>
              </a:solidFill>
              <a:latin typeface="Times New Roman" panose="02020603050405020304" pitchFamily="18" charset="0"/>
            </a:endParaRPr>
          </a:p>
        </p:txBody>
      </p:sp>
      <p:sp>
        <p:nvSpPr>
          <p:cNvPr id="47108" name="Text Box 4">
            <a:extLst>
              <a:ext uri="{FF2B5EF4-FFF2-40B4-BE49-F238E27FC236}">
                <a16:creationId xmlns:a16="http://schemas.microsoft.com/office/drawing/2014/main" id="{B8EAF1C0-B361-4495-B7A6-B85A92649A6D}"/>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47109" name="Text Box 5">
            <a:extLst>
              <a:ext uri="{FF2B5EF4-FFF2-40B4-BE49-F238E27FC236}">
                <a16:creationId xmlns:a16="http://schemas.microsoft.com/office/drawing/2014/main" id="{8665DE00-38C1-4760-91AA-1D703DDF1E34}"/>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47110" name="Text Box 6">
            <a:extLst>
              <a:ext uri="{FF2B5EF4-FFF2-40B4-BE49-F238E27FC236}">
                <a16:creationId xmlns:a16="http://schemas.microsoft.com/office/drawing/2014/main" id="{5256AB81-DED8-48EF-A0AE-FFD12C1B1117}"/>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47111" name="Line 7">
            <a:extLst>
              <a:ext uri="{FF2B5EF4-FFF2-40B4-BE49-F238E27FC236}">
                <a16:creationId xmlns:a16="http://schemas.microsoft.com/office/drawing/2014/main" id="{39E5DE1F-AED1-4388-81DC-B593B558FF97}"/>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7112" name="Line 8">
            <a:extLst>
              <a:ext uri="{FF2B5EF4-FFF2-40B4-BE49-F238E27FC236}">
                <a16:creationId xmlns:a16="http://schemas.microsoft.com/office/drawing/2014/main" id="{C4A83781-E5AC-40FA-AA3B-DD08050D7774}"/>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7113" name="Line 9">
            <a:extLst>
              <a:ext uri="{FF2B5EF4-FFF2-40B4-BE49-F238E27FC236}">
                <a16:creationId xmlns:a16="http://schemas.microsoft.com/office/drawing/2014/main" id="{726849AB-8477-4AB1-9FBB-DFE7895BD239}"/>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7114" name="Text Box 10">
            <a:extLst>
              <a:ext uri="{FF2B5EF4-FFF2-40B4-BE49-F238E27FC236}">
                <a16:creationId xmlns:a16="http://schemas.microsoft.com/office/drawing/2014/main" id="{3B2439AE-6062-4532-92E6-0BC9F05F54B0}"/>
              </a:ext>
            </a:extLst>
          </p:cNvPr>
          <p:cNvSpPr txBox="1">
            <a:spLocks noChangeArrowheads="1"/>
          </p:cNvSpPr>
          <p:nvPr/>
        </p:nvSpPr>
        <p:spPr bwMode="auto">
          <a:xfrm>
            <a:off x="5257801" y="2362201"/>
            <a:ext cx="2685351"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canary]</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yellow]</a:t>
            </a:r>
          </a:p>
        </p:txBody>
      </p:sp>
      <p:sp>
        <p:nvSpPr>
          <p:cNvPr id="47115" name="Text Box 11">
            <a:extLst>
              <a:ext uri="{FF2B5EF4-FFF2-40B4-BE49-F238E27FC236}">
                <a16:creationId xmlns:a16="http://schemas.microsoft.com/office/drawing/2014/main" id="{480A736F-98BC-4AC4-AEBB-BD16BB14B6E9}"/>
              </a:ext>
            </a:extLst>
          </p:cNvPr>
          <p:cNvSpPr txBox="1">
            <a:spLocks noChangeArrowheads="1"/>
          </p:cNvSpPr>
          <p:nvPr/>
        </p:nvSpPr>
        <p:spPr bwMode="auto">
          <a:xfrm>
            <a:off x="5946776" y="3552825"/>
            <a:ext cx="1550424"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canary]</a:t>
            </a:r>
          </a:p>
        </p:txBody>
      </p:sp>
      <p:sp>
        <p:nvSpPr>
          <p:cNvPr id="47116" name="Line 12">
            <a:extLst>
              <a:ext uri="{FF2B5EF4-FFF2-40B4-BE49-F238E27FC236}">
                <a16:creationId xmlns:a16="http://schemas.microsoft.com/office/drawing/2014/main" id="{0DC73926-D58C-4902-84C0-811FF8D117C7}"/>
              </a:ext>
            </a:extLst>
          </p:cNvPr>
          <p:cNvSpPr>
            <a:spLocks noChangeShapeType="1"/>
          </p:cNvSpPr>
          <p:nvPr/>
        </p:nvSpPr>
        <p:spPr bwMode="auto">
          <a:xfrm>
            <a:off x="66294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7117" name="Line 13">
            <a:extLst>
              <a:ext uri="{FF2B5EF4-FFF2-40B4-BE49-F238E27FC236}">
                <a16:creationId xmlns:a16="http://schemas.microsoft.com/office/drawing/2014/main" id="{BE4F3657-CB6B-4D45-8CC2-518068207D3E}"/>
              </a:ext>
            </a:extLst>
          </p:cNvPr>
          <p:cNvSpPr>
            <a:spLocks noChangeShapeType="1"/>
          </p:cNvSpPr>
          <p:nvPr/>
        </p:nvSpPr>
        <p:spPr bwMode="auto">
          <a:xfrm flipH="1">
            <a:off x="5029200" y="3200400"/>
            <a:ext cx="160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7118" name="Line 14">
            <a:extLst>
              <a:ext uri="{FF2B5EF4-FFF2-40B4-BE49-F238E27FC236}">
                <a16:creationId xmlns:a16="http://schemas.microsoft.com/office/drawing/2014/main" id="{48B4455C-64BE-4E47-857C-A39613F300CC}"/>
              </a:ext>
            </a:extLst>
          </p:cNvPr>
          <p:cNvSpPr>
            <a:spLocks noChangeShapeType="1"/>
          </p:cNvSpPr>
          <p:nvPr/>
        </p:nvSpPr>
        <p:spPr bwMode="auto">
          <a:xfrm flipV="1">
            <a:off x="50292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7119" name="Rectangle 15">
            <a:extLst>
              <a:ext uri="{FF2B5EF4-FFF2-40B4-BE49-F238E27FC236}">
                <a16:creationId xmlns:a16="http://schemas.microsoft.com/office/drawing/2014/main" id="{D1BEA127-A885-4980-9056-242772729802}"/>
              </a:ext>
            </a:extLst>
          </p:cNvPr>
          <p:cNvSpPr>
            <a:spLocks noChangeArrowheads="1"/>
          </p:cNvSpPr>
          <p:nvPr/>
        </p:nvSpPr>
        <p:spPr bwMode="auto">
          <a:xfrm>
            <a:off x="8458200" y="5062539"/>
            <a:ext cx="990600" cy="257175"/>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47120" name="Rectangle 16">
            <a:extLst>
              <a:ext uri="{FF2B5EF4-FFF2-40B4-BE49-F238E27FC236}">
                <a16:creationId xmlns:a16="http://schemas.microsoft.com/office/drawing/2014/main" id="{5D1B4F1C-9D2B-4AC3-B8B7-B82C2CD7D7FD}"/>
              </a:ext>
            </a:extLst>
          </p:cNvPr>
          <p:cNvSpPr>
            <a:spLocks noChangeArrowheads="1"/>
          </p:cNvSpPr>
          <p:nvPr/>
        </p:nvSpPr>
        <p:spPr bwMode="auto">
          <a:xfrm>
            <a:off x="8458200" y="1981200"/>
            <a:ext cx="1981200" cy="3810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47121" name="Text Box 17">
            <a:extLst>
              <a:ext uri="{FF2B5EF4-FFF2-40B4-BE49-F238E27FC236}">
                <a16:creationId xmlns:a16="http://schemas.microsoft.com/office/drawing/2014/main" id="{041BCFE8-50DC-4F85-89D4-3051B5DB7D6A}"/>
              </a:ext>
            </a:extLst>
          </p:cNvPr>
          <p:cNvSpPr txBox="1">
            <a:spLocks noChangeArrowheads="1"/>
          </p:cNvSpPr>
          <p:nvPr/>
        </p:nvSpPr>
        <p:spPr bwMode="auto">
          <a:xfrm>
            <a:off x="5257801" y="4191001"/>
            <a:ext cx="26404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47122" name="Text Box 18">
            <a:extLst>
              <a:ext uri="{FF2B5EF4-FFF2-40B4-BE49-F238E27FC236}">
                <a16:creationId xmlns:a16="http://schemas.microsoft.com/office/drawing/2014/main" id="{F9343636-D973-4361-9B09-BE08967F7738}"/>
              </a:ext>
            </a:extLst>
          </p:cNvPr>
          <p:cNvSpPr txBox="1">
            <a:spLocks noChangeArrowheads="1"/>
          </p:cNvSpPr>
          <p:nvPr/>
        </p:nvSpPr>
        <p:spPr bwMode="auto">
          <a:xfrm>
            <a:off x="1962151" y="4941888"/>
            <a:ext cx="2428870"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croaks and eats flies]</a:t>
            </a:r>
          </a:p>
        </p:txBody>
      </p:sp>
      <p:sp>
        <p:nvSpPr>
          <p:cNvPr id="47123" name="Line 19">
            <a:extLst>
              <a:ext uri="{FF2B5EF4-FFF2-40B4-BE49-F238E27FC236}">
                <a16:creationId xmlns:a16="http://schemas.microsoft.com/office/drawing/2014/main" id="{3043E5F2-3533-4AEE-8B4E-8B6BF847911F}"/>
              </a:ext>
            </a:extLst>
          </p:cNvPr>
          <p:cNvSpPr>
            <a:spLocks noChangeShapeType="1"/>
          </p:cNvSpPr>
          <p:nvPr/>
        </p:nvSpPr>
        <p:spPr bwMode="auto">
          <a:xfrm>
            <a:off x="3276600" y="3900488"/>
            <a:ext cx="0" cy="9906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7124" name="Line 20">
            <a:extLst>
              <a:ext uri="{FF2B5EF4-FFF2-40B4-BE49-F238E27FC236}">
                <a16:creationId xmlns:a16="http://schemas.microsoft.com/office/drawing/2014/main" id="{38AF6107-DD5F-4FBF-A511-E46EC3DA99EC}"/>
              </a:ext>
            </a:extLst>
          </p:cNvPr>
          <p:cNvSpPr>
            <a:spLocks noChangeShapeType="1"/>
          </p:cNvSpPr>
          <p:nvPr/>
        </p:nvSpPr>
        <p:spPr bwMode="auto">
          <a:xfrm flipH="1">
            <a:off x="3276600" y="4495800"/>
            <a:ext cx="198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3" name="Rectangle 22">
            <a:extLst>
              <a:ext uri="{FF2B5EF4-FFF2-40B4-BE49-F238E27FC236}">
                <a16:creationId xmlns:a16="http://schemas.microsoft.com/office/drawing/2014/main" id="{7EB9DC4B-FF60-4D4A-9E7B-91C12F4ABD4B}"/>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74B4C53-062B-41B8-A112-158060392D3C}"/>
              </a:ext>
            </a:extLst>
          </p:cNvPr>
          <p:cNvSpPr>
            <a:spLocks noGrp="1" noChangeArrowheads="1"/>
          </p:cNvSpPr>
          <p:nvPr>
            <p:ph type="title"/>
          </p:nvPr>
        </p:nvSpPr>
        <p:spPr>
          <a:xfrm>
            <a:off x="838200" y="365126"/>
            <a:ext cx="10515600" cy="1006476"/>
          </a:xfrm>
        </p:spPr>
        <p:txBody>
          <a:bodyPr>
            <a:normAutofit/>
          </a:bodyPr>
          <a:lstStyle/>
          <a:p>
            <a:r>
              <a:rPr lang="en-US" altLang="en-US" sz="3600" dirty="0"/>
              <a:t>Backward Chaining Example</a:t>
            </a:r>
          </a:p>
        </p:txBody>
      </p:sp>
      <p:sp>
        <p:nvSpPr>
          <p:cNvPr id="48131" name="Text Box 3">
            <a:extLst>
              <a:ext uri="{FF2B5EF4-FFF2-40B4-BE49-F238E27FC236}">
                <a16:creationId xmlns:a16="http://schemas.microsoft.com/office/drawing/2014/main" id="{89CF4B03-B42E-4F8A-BCF2-CC8D406C575F}"/>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canary]</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croaks and eats flies]</a:t>
            </a:r>
          </a:p>
          <a:p>
            <a:pPr>
              <a:spcBef>
                <a:spcPct val="50000"/>
              </a:spcBef>
            </a:pPr>
            <a:endParaRPr lang="en-US" altLang="en-US" sz="1400" dirty="0">
              <a:solidFill>
                <a:srgbClr val="FF0000"/>
              </a:solidFill>
              <a:latin typeface="Times New Roman" panose="02020603050405020304" pitchFamily="18" charset="0"/>
            </a:endParaRPr>
          </a:p>
        </p:txBody>
      </p:sp>
      <p:sp>
        <p:nvSpPr>
          <p:cNvPr id="48132" name="Text Box 4">
            <a:extLst>
              <a:ext uri="{FF2B5EF4-FFF2-40B4-BE49-F238E27FC236}">
                <a16:creationId xmlns:a16="http://schemas.microsoft.com/office/drawing/2014/main" id="{BB872B8A-5ADF-452B-8B4F-117D220DA5E3}"/>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48133" name="Text Box 5">
            <a:extLst>
              <a:ext uri="{FF2B5EF4-FFF2-40B4-BE49-F238E27FC236}">
                <a16:creationId xmlns:a16="http://schemas.microsoft.com/office/drawing/2014/main" id="{AA457CCC-0B58-4623-97F3-681BF2CAC2B4}"/>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48134" name="Text Box 6">
            <a:extLst>
              <a:ext uri="{FF2B5EF4-FFF2-40B4-BE49-F238E27FC236}">
                <a16:creationId xmlns:a16="http://schemas.microsoft.com/office/drawing/2014/main" id="{AF1C8DB0-621B-4F92-933B-3163EE1A63E5}"/>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48135" name="Line 7">
            <a:extLst>
              <a:ext uri="{FF2B5EF4-FFF2-40B4-BE49-F238E27FC236}">
                <a16:creationId xmlns:a16="http://schemas.microsoft.com/office/drawing/2014/main" id="{FF637E78-F7A8-4E58-8D22-0954F4E236C9}"/>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8136" name="Line 8">
            <a:extLst>
              <a:ext uri="{FF2B5EF4-FFF2-40B4-BE49-F238E27FC236}">
                <a16:creationId xmlns:a16="http://schemas.microsoft.com/office/drawing/2014/main" id="{18E33A63-526A-4B7C-B33E-78F8A91D1A8C}"/>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8137" name="Line 9">
            <a:extLst>
              <a:ext uri="{FF2B5EF4-FFF2-40B4-BE49-F238E27FC236}">
                <a16:creationId xmlns:a16="http://schemas.microsoft.com/office/drawing/2014/main" id="{459D8C62-67BD-429C-BC25-F9A2E924F1C2}"/>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8138" name="Text Box 10">
            <a:extLst>
              <a:ext uri="{FF2B5EF4-FFF2-40B4-BE49-F238E27FC236}">
                <a16:creationId xmlns:a16="http://schemas.microsoft.com/office/drawing/2014/main" id="{BD8740AB-AC68-47B8-8A98-B416C787662B}"/>
              </a:ext>
            </a:extLst>
          </p:cNvPr>
          <p:cNvSpPr txBox="1">
            <a:spLocks noChangeArrowheads="1"/>
          </p:cNvSpPr>
          <p:nvPr/>
        </p:nvSpPr>
        <p:spPr bwMode="auto">
          <a:xfrm>
            <a:off x="5257801" y="2362201"/>
            <a:ext cx="2685351"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canary]</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yellow]</a:t>
            </a:r>
          </a:p>
        </p:txBody>
      </p:sp>
      <p:sp>
        <p:nvSpPr>
          <p:cNvPr id="48139" name="Text Box 11">
            <a:extLst>
              <a:ext uri="{FF2B5EF4-FFF2-40B4-BE49-F238E27FC236}">
                <a16:creationId xmlns:a16="http://schemas.microsoft.com/office/drawing/2014/main" id="{FAB1D3F9-3D52-46F6-B26C-4CC967D56060}"/>
              </a:ext>
            </a:extLst>
          </p:cNvPr>
          <p:cNvSpPr txBox="1">
            <a:spLocks noChangeArrowheads="1"/>
          </p:cNvSpPr>
          <p:nvPr/>
        </p:nvSpPr>
        <p:spPr bwMode="auto">
          <a:xfrm>
            <a:off x="5946776" y="3552825"/>
            <a:ext cx="1550424"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canary]</a:t>
            </a:r>
          </a:p>
        </p:txBody>
      </p:sp>
      <p:sp>
        <p:nvSpPr>
          <p:cNvPr id="48140" name="Line 12">
            <a:extLst>
              <a:ext uri="{FF2B5EF4-FFF2-40B4-BE49-F238E27FC236}">
                <a16:creationId xmlns:a16="http://schemas.microsoft.com/office/drawing/2014/main" id="{213D55B6-369E-4333-B87C-A2E0B24ACE6B}"/>
              </a:ext>
            </a:extLst>
          </p:cNvPr>
          <p:cNvSpPr>
            <a:spLocks noChangeShapeType="1"/>
          </p:cNvSpPr>
          <p:nvPr/>
        </p:nvSpPr>
        <p:spPr bwMode="auto">
          <a:xfrm>
            <a:off x="66294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8141" name="Line 13">
            <a:extLst>
              <a:ext uri="{FF2B5EF4-FFF2-40B4-BE49-F238E27FC236}">
                <a16:creationId xmlns:a16="http://schemas.microsoft.com/office/drawing/2014/main" id="{AEF8D3BE-6E6A-4B35-B0DC-ADDCB42147E6}"/>
              </a:ext>
            </a:extLst>
          </p:cNvPr>
          <p:cNvSpPr>
            <a:spLocks noChangeShapeType="1"/>
          </p:cNvSpPr>
          <p:nvPr/>
        </p:nvSpPr>
        <p:spPr bwMode="auto">
          <a:xfrm flipH="1">
            <a:off x="5029200" y="3200400"/>
            <a:ext cx="160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8142" name="Line 14">
            <a:extLst>
              <a:ext uri="{FF2B5EF4-FFF2-40B4-BE49-F238E27FC236}">
                <a16:creationId xmlns:a16="http://schemas.microsoft.com/office/drawing/2014/main" id="{862D3C28-7EAA-4311-9CA6-89432E87ADE9}"/>
              </a:ext>
            </a:extLst>
          </p:cNvPr>
          <p:cNvSpPr>
            <a:spLocks noChangeShapeType="1"/>
          </p:cNvSpPr>
          <p:nvPr/>
        </p:nvSpPr>
        <p:spPr bwMode="auto">
          <a:xfrm flipV="1">
            <a:off x="50292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8145" name="Text Box 17">
            <a:extLst>
              <a:ext uri="{FF2B5EF4-FFF2-40B4-BE49-F238E27FC236}">
                <a16:creationId xmlns:a16="http://schemas.microsoft.com/office/drawing/2014/main" id="{79B693F7-DAB5-494C-98DB-9FDA8E37C815}"/>
              </a:ext>
            </a:extLst>
          </p:cNvPr>
          <p:cNvSpPr txBox="1">
            <a:spLocks noChangeArrowheads="1"/>
          </p:cNvSpPr>
          <p:nvPr/>
        </p:nvSpPr>
        <p:spPr bwMode="auto">
          <a:xfrm>
            <a:off x="5257801" y="4191001"/>
            <a:ext cx="26404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48146" name="Text Box 18">
            <a:extLst>
              <a:ext uri="{FF2B5EF4-FFF2-40B4-BE49-F238E27FC236}">
                <a16:creationId xmlns:a16="http://schemas.microsoft.com/office/drawing/2014/main" id="{38F80A51-FC61-4461-8E38-535D7A89646D}"/>
              </a:ext>
            </a:extLst>
          </p:cNvPr>
          <p:cNvSpPr txBox="1">
            <a:spLocks noChangeArrowheads="1"/>
          </p:cNvSpPr>
          <p:nvPr/>
        </p:nvSpPr>
        <p:spPr bwMode="auto">
          <a:xfrm>
            <a:off x="1962151" y="4941888"/>
            <a:ext cx="2428870"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croaks and eats flies]</a:t>
            </a:r>
          </a:p>
        </p:txBody>
      </p:sp>
      <p:sp>
        <p:nvSpPr>
          <p:cNvPr id="48147" name="Line 19">
            <a:extLst>
              <a:ext uri="{FF2B5EF4-FFF2-40B4-BE49-F238E27FC236}">
                <a16:creationId xmlns:a16="http://schemas.microsoft.com/office/drawing/2014/main" id="{8786DE77-7DA4-4903-83AD-6291090C3A6D}"/>
              </a:ext>
            </a:extLst>
          </p:cNvPr>
          <p:cNvSpPr>
            <a:spLocks noChangeShapeType="1"/>
          </p:cNvSpPr>
          <p:nvPr/>
        </p:nvSpPr>
        <p:spPr bwMode="auto">
          <a:xfrm>
            <a:off x="3276600" y="3900488"/>
            <a:ext cx="0" cy="9906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8148" name="Line 20">
            <a:extLst>
              <a:ext uri="{FF2B5EF4-FFF2-40B4-BE49-F238E27FC236}">
                <a16:creationId xmlns:a16="http://schemas.microsoft.com/office/drawing/2014/main" id="{D4F5D35D-100F-4F59-901C-8EBB6D693811}"/>
              </a:ext>
            </a:extLst>
          </p:cNvPr>
          <p:cNvSpPr>
            <a:spLocks noChangeShapeType="1"/>
          </p:cNvSpPr>
          <p:nvPr/>
        </p:nvSpPr>
        <p:spPr bwMode="auto">
          <a:xfrm flipH="1">
            <a:off x="3276600" y="4495800"/>
            <a:ext cx="198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8149" name="Line 21">
            <a:extLst>
              <a:ext uri="{FF2B5EF4-FFF2-40B4-BE49-F238E27FC236}">
                <a16:creationId xmlns:a16="http://schemas.microsoft.com/office/drawing/2014/main" id="{66D1484A-B22C-4691-B484-84D475B36D49}"/>
              </a:ext>
            </a:extLst>
          </p:cNvPr>
          <p:cNvSpPr>
            <a:spLocks noChangeShapeType="1"/>
          </p:cNvSpPr>
          <p:nvPr/>
        </p:nvSpPr>
        <p:spPr bwMode="auto">
          <a:xfrm>
            <a:off x="4343400" y="5105400"/>
            <a:ext cx="4114800" cy="762000"/>
          </a:xfrm>
          <a:prstGeom prst="line">
            <a:avLst/>
          </a:prstGeom>
          <a:noFill/>
          <a:ln w="12700">
            <a:solidFill>
              <a:srgbClr val="FF0000"/>
            </a:solidFill>
            <a:prstDash val="lg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2" name="Rectangle 21">
            <a:extLst>
              <a:ext uri="{FF2B5EF4-FFF2-40B4-BE49-F238E27FC236}">
                <a16:creationId xmlns:a16="http://schemas.microsoft.com/office/drawing/2014/main" id="{16F49E57-3E7E-4CE0-9F95-97135333619F}"/>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790C8DF-5F58-46D5-9150-41724165B886}"/>
              </a:ext>
            </a:extLst>
          </p:cNvPr>
          <p:cNvSpPr>
            <a:spLocks noGrp="1" noChangeArrowheads="1"/>
          </p:cNvSpPr>
          <p:nvPr>
            <p:ph type="title"/>
          </p:nvPr>
        </p:nvSpPr>
        <p:spPr>
          <a:xfrm>
            <a:off x="838200" y="365125"/>
            <a:ext cx="10515600" cy="958851"/>
          </a:xfrm>
        </p:spPr>
        <p:txBody>
          <a:bodyPr>
            <a:normAutofit/>
          </a:bodyPr>
          <a:lstStyle/>
          <a:p>
            <a:r>
              <a:rPr lang="en-US" altLang="en-US" sz="3600" dirty="0"/>
              <a:t>Backward Chaining Example</a:t>
            </a:r>
          </a:p>
        </p:txBody>
      </p:sp>
      <p:sp>
        <p:nvSpPr>
          <p:cNvPr id="49155" name="Text Box 3">
            <a:extLst>
              <a:ext uri="{FF2B5EF4-FFF2-40B4-BE49-F238E27FC236}">
                <a16:creationId xmlns:a16="http://schemas.microsoft.com/office/drawing/2014/main" id="{78A713E1-9501-4760-9544-8E3D1DEDD105}"/>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canary]</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croaks and eats flies]</a:t>
            </a:r>
          </a:p>
          <a:p>
            <a:pPr>
              <a:spcBef>
                <a:spcPct val="50000"/>
              </a:spcBef>
            </a:pPr>
            <a:endParaRPr lang="en-US" altLang="en-US" sz="1400" dirty="0">
              <a:solidFill>
                <a:srgbClr val="FF0000"/>
              </a:solidFill>
              <a:latin typeface="Times New Roman" panose="02020603050405020304" pitchFamily="18" charset="0"/>
            </a:endParaRPr>
          </a:p>
        </p:txBody>
      </p:sp>
      <p:sp>
        <p:nvSpPr>
          <p:cNvPr id="49156" name="Text Box 4">
            <a:extLst>
              <a:ext uri="{FF2B5EF4-FFF2-40B4-BE49-F238E27FC236}">
                <a16:creationId xmlns:a16="http://schemas.microsoft.com/office/drawing/2014/main" id="{9A5AF2E8-313A-447F-AD96-6937466E4827}"/>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49157" name="Text Box 5">
            <a:extLst>
              <a:ext uri="{FF2B5EF4-FFF2-40B4-BE49-F238E27FC236}">
                <a16:creationId xmlns:a16="http://schemas.microsoft.com/office/drawing/2014/main" id="{9EBB2B5B-197E-4E5B-933A-541E532DD971}"/>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49158" name="Text Box 6">
            <a:extLst>
              <a:ext uri="{FF2B5EF4-FFF2-40B4-BE49-F238E27FC236}">
                <a16:creationId xmlns:a16="http://schemas.microsoft.com/office/drawing/2014/main" id="{7AB94116-258C-484E-997C-C2DBFD08F503}"/>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49159" name="Line 7">
            <a:extLst>
              <a:ext uri="{FF2B5EF4-FFF2-40B4-BE49-F238E27FC236}">
                <a16:creationId xmlns:a16="http://schemas.microsoft.com/office/drawing/2014/main" id="{CA4E1FF0-9B12-44EC-9790-151D88688E23}"/>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9160" name="Line 8">
            <a:extLst>
              <a:ext uri="{FF2B5EF4-FFF2-40B4-BE49-F238E27FC236}">
                <a16:creationId xmlns:a16="http://schemas.microsoft.com/office/drawing/2014/main" id="{1394CD69-1806-412E-B4B7-21D4C19C8616}"/>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9161" name="Line 9">
            <a:extLst>
              <a:ext uri="{FF2B5EF4-FFF2-40B4-BE49-F238E27FC236}">
                <a16:creationId xmlns:a16="http://schemas.microsoft.com/office/drawing/2014/main" id="{8FF4D578-CAF5-41C4-BFCC-5D55F644AE3E}"/>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9162" name="Text Box 10">
            <a:extLst>
              <a:ext uri="{FF2B5EF4-FFF2-40B4-BE49-F238E27FC236}">
                <a16:creationId xmlns:a16="http://schemas.microsoft.com/office/drawing/2014/main" id="{0788A42B-B55B-4916-856F-B46FADFEE76B}"/>
              </a:ext>
            </a:extLst>
          </p:cNvPr>
          <p:cNvSpPr txBox="1">
            <a:spLocks noChangeArrowheads="1"/>
          </p:cNvSpPr>
          <p:nvPr/>
        </p:nvSpPr>
        <p:spPr bwMode="auto">
          <a:xfrm>
            <a:off x="5257801" y="2362201"/>
            <a:ext cx="2685351"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canary]</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yellow]</a:t>
            </a:r>
          </a:p>
        </p:txBody>
      </p:sp>
      <p:sp>
        <p:nvSpPr>
          <p:cNvPr id="49163" name="Text Box 11">
            <a:extLst>
              <a:ext uri="{FF2B5EF4-FFF2-40B4-BE49-F238E27FC236}">
                <a16:creationId xmlns:a16="http://schemas.microsoft.com/office/drawing/2014/main" id="{AF304DC9-174A-4B9A-B669-231273E94281}"/>
              </a:ext>
            </a:extLst>
          </p:cNvPr>
          <p:cNvSpPr txBox="1">
            <a:spLocks noChangeArrowheads="1"/>
          </p:cNvSpPr>
          <p:nvPr/>
        </p:nvSpPr>
        <p:spPr bwMode="auto">
          <a:xfrm>
            <a:off x="5946776" y="3552825"/>
            <a:ext cx="1550424"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canary]</a:t>
            </a:r>
          </a:p>
        </p:txBody>
      </p:sp>
      <p:sp>
        <p:nvSpPr>
          <p:cNvPr id="49164" name="Line 12">
            <a:extLst>
              <a:ext uri="{FF2B5EF4-FFF2-40B4-BE49-F238E27FC236}">
                <a16:creationId xmlns:a16="http://schemas.microsoft.com/office/drawing/2014/main" id="{20A80A83-BC0C-4658-9A76-E0509923CD26}"/>
              </a:ext>
            </a:extLst>
          </p:cNvPr>
          <p:cNvSpPr>
            <a:spLocks noChangeShapeType="1"/>
          </p:cNvSpPr>
          <p:nvPr/>
        </p:nvSpPr>
        <p:spPr bwMode="auto">
          <a:xfrm>
            <a:off x="66294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9165" name="Line 13">
            <a:extLst>
              <a:ext uri="{FF2B5EF4-FFF2-40B4-BE49-F238E27FC236}">
                <a16:creationId xmlns:a16="http://schemas.microsoft.com/office/drawing/2014/main" id="{260BC384-600A-48AA-9F22-2BD2206E5E4E}"/>
              </a:ext>
            </a:extLst>
          </p:cNvPr>
          <p:cNvSpPr>
            <a:spLocks noChangeShapeType="1"/>
          </p:cNvSpPr>
          <p:nvPr/>
        </p:nvSpPr>
        <p:spPr bwMode="auto">
          <a:xfrm flipH="1">
            <a:off x="5029200" y="3200400"/>
            <a:ext cx="160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9166" name="Line 14">
            <a:extLst>
              <a:ext uri="{FF2B5EF4-FFF2-40B4-BE49-F238E27FC236}">
                <a16:creationId xmlns:a16="http://schemas.microsoft.com/office/drawing/2014/main" id="{8E5EF23B-ABCE-43D8-B4C8-0BEED312E7A2}"/>
              </a:ext>
            </a:extLst>
          </p:cNvPr>
          <p:cNvSpPr>
            <a:spLocks noChangeShapeType="1"/>
          </p:cNvSpPr>
          <p:nvPr/>
        </p:nvSpPr>
        <p:spPr bwMode="auto">
          <a:xfrm flipV="1">
            <a:off x="50292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9167" name="Text Box 15">
            <a:extLst>
              <a:ext uri="{FF2B5EF4-FFF2-40B4-BE49-F238E27FC236}">
                <a16:creationId xmlns:a16="http://schemas.microsoft.com/office/drawing/2014/main" id="{B2A3D95E-0753-4284-A0A1-9DE7593FFA67}"/>
              </a:ext>
            </a:extLst>
          </p:cNvPr>
          <p:cNvSpPr txBox="1">
            <a:spLocks noChangeArrowheads="1"/>
          </p:cNvSpPr>
          <p:nvPr/>
        </p:nvSpPr>
        <p:spPr bwMode="auto">
          <a:xfrm>
            <a:off x="5257801" y="4191001"/>
            <a:ext cx="26404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49168" name="Text Box 16">
            <a:extLst>
              <a:ext uri="{FF2B5EF4-FFF2-40B4-BE49-F238E27FC236}">
                <a16:creationId xmlns:a16="http://schemas.microsoft.com/office/drawing/2014/main" id="{690B8FF7-2748-4D71-A30E-7D4B7FB856B0}"/>
              </a:ext>
            </a:extLst>
          </p:cNvPr>
          <p:cNvSpPr txBox="1">
            <a:spLocks noChangeArrowheads="1"/>
          </p:cNvSpPr>
          <p:nvPr/>
        </p:nvSpPr>
        <p:spPr bwMode="auto">
          <a:xfrm>
            <a:off x="1962151" y="4941888"/>
            <a:ext cx="2428870"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croaks and eats flies]</a:t>
            </a:r>
          </a:p>
        </p:txBody>
      </p:sp>
      <p:sp>
        <p:nvSpPr>
          <p:cNvPr id="49169" name="Line 17">
            <a:extLst>
              <a:ext uri="{FF2B5EF4-FFF2-40B4-BE49-F238E27FC236}">
                <a16:creationId xmlns:a16="http://schemas.microsoft.com/office/drawing/2014/main" id="{ED16DBBA-E4B6-4C92-A051-3A7A43739151}"/>
              </a:ext>
            </a:extLst>
          </p:cNvPr>
          <p:cNvSpPr>
            <a:spLocks noChangeShapeType="1"/>
          </p:cNvSpPr>
          <p:nvPr/>
        </p:nvSpPr>
        <p:spPr bwMode="auto">
          <a:xfrm>
            <a:off x="3276600" y="3900488"/>
            <a:ext cx="0" cy="9906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9170" name="Line 18">
            <a:extLst>
              <a:ext uri="{FF2B5EF4-FFF2-40B4-BE49-F238E27FC236}">
                <a16:creationId xmlns:a16="http://schemas.microsoft.com/office/drawing/2014/main" id="{7E89DBB8-FC93-4BCF-A9E9-A837351E1F73}"/>
              </a:ext>
            </a:extLst>
          </p:cNvPr>
          <p:cNvSpPr>
            <a:spLocks noChangeShapeType="1"/>
          </p:cNvSpPr>
          <p:nvPr/>
        </p:nvSpPr>
        <p:spPr bwMode="auto">
          <a:xfrm flipH="1">
            <a:off x="3276600" y="4495800"/>
            <a:ext cx="198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49172" name="Rectangle 20">
            <a:extLst>
              <a:ext uri="{FF2B5EF4-FFF2-40B4-BE49-F238E27FC236}">
                <a16:creationId xmlns:a16="http://schemas.microsoft.com/office/drawing/2014/main" id="{2672E0E9-61B4-411E-8EFB-B68736FB996E}"/>
              </a:ext>
            </a:extLst>
          </p:cNvPr>
          <p:cNvSpPr>
            <a:spLocks noChangeArrowheads="1"/>
          </p:cNvSpPr>
          <p:nvPr/>
        </p:nvSpPr>
        <p:spPr bwMode="auto">
          <a:xfrm>
            <a:off x="8458200" y="5762625"/>
            <a:ext cx="18288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49173" name="Rectangle 21">
            <a:extLst>
              <a:ext uri="{FF2B5EF4-FFF2-40B4-BE49-F238E27FC236}">
                <a16:creationId xmlns:a16="http://schemas.microsoft.com/office/drawing/2014/main" id="{66189246-1715-4D84-B996-CF2939B8B0CB}"/>
              </a:ext>
            </a:extLst>
          </p:cNvPr>
          <p:cNvSpPr>
            <a:spLocks noChangeArrowheads="1"/>
          </p:cNvSpPr>
          <p:nvPr/>
        </p:nvSpPr>
        <p:spPr bwMode="auto">
          <a:xfrm>
            <a:off x="8458200" y="4129088"/>
            <a:ext cx="1981200" cy="290512"/>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23" name="Rectangle 22">
            <a:extLst>
              <a:ext uri="{FF2B5EF4-FFF2-40B4-BE49-F238E27FC236}">
                <a16:creationId xmlns:a16="http://schemas.microsoft.com/office/drawing/2014/main" id="{ECE94F8F-DE49-4A97-8093-7934F1F5E816}"/>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393253F-11D3-4409-87B8-494A5FEC18C1}"/>
              </a:ext>
            </a:extLst>
          </p:cNvPr>
          <p:cNvSpPr>
            <a:spLocks noGrp="1" noChangeArrowheads="1"/>
          </p:cNvSpPr>
          <p:nvPr>
            <p:ph type="title"/>
          </p:nvPr>
        </p:nvSpPr>
        <p:spPr>
          <a:xfrm>
            <a:off x="838200" y="365125"/>
            <a:ext cx="10515600" cy="992189"/>
          </a:xfrm>
        </p:spPr>
        <p:txBody>
          <a:bodyPr>
            <a:normAutofit/>
          </a:bodyPr>
          <a:lstStyle/>
          <a:p>
            <a:r>
              <a:rPr lang="en-US" altLang="en-US" sz="3600" dirty="0"/>
              <a:t>Backward Chaining Example</a:t>
            </a:r>
          </a:p>
        </p:txBody>
      </p:sp>
      <p:sp>
        <p:nvSpPr>
          <p:cNvPr id="50179" name="Text Box 3">
            <a:extLst>
              <a:ext uri="{FF2B5EF4-FFF2-40B4-BE49-F238E27FC236}">
                <a16:creationId xmlns:a16="http://schemas.microsoft.com/office/drawing/2014/main" id="{B06E1A83-F92A-49F4-8007-53F053AC0E8F}"/>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canary]</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croaks and eats flies]</a:t>
            </a:r>
          </a:p>
          <a:p>
            <a:pPr>
              <a:spcBef>
                <a:spcPct val="50000"/>
              </a:spcBef>
            </a:pPr>
            <a:endParaRPr lang="en-US" altLang="en-US" sz="1400" dirty="0">
              <a:solidFill>
                <a:srgbClr val="FF0000"/>
              </a:solidFill>
              <a:latin typeface="Times New Roman" panose="02020603050405020304" pitchFamily="18" charset="0"/>
            </a:endParaRPr>
          </a:p>
        </p:txBody>
      </p:sp>
      <p:sp>
        <p:nvSpPr>
          <p:cNvPr id="50180" name="Text Box 4">
            <a:extLst>
              <a:ext uri="{FF2B5EF4-FFF2-40B4-BE49-F238E27FC236}">
                <a16:creationId xmlns:a16="http://schemas.microsoft.com/office/drawing/2014/main" id="{B73B9FF1-0C0F-4B6B-A968-640BDC2BA079}"/>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50181" name="Text Box 5">
            <a:extLst>
              <a:ext uri="{FF2B5EF4-FFF2-40B4-BE49-F238E27FC236}">
                <a16:creationId xmlns:a16="http://schemas.microsoft.com/office/drawing/2014/main" id="{F3B92BEA-EA26-408D-BCED-DE42C1C263AD}"/>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50182" name="Text Box 6">
            <a:extLst>
              <a:ext uri="{FF2B5EF4-FFF2-40B4-BE49-F238E27FC236}">
                <a16:creationId xmlns:a16="http://schemas.microsoft.com/office/drawing/2014/main" id="{FB933C22-180D-4CD2-8BF8-83124D457A01}"/>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50183" name="Line 7">
            <a:extLst>
              <a:ext uri="{FF2B5EF4-FFF2-40B4-BE49-F238E27FC236}">
                <a16:creationId xmlns:a16="http://schemas.microsoft.com/office/drawing/2014/main" id="{44079F76-7806-49CF-85EA-076BD8A07004}"/>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184" name="Line 8">
            <a:extLst>
              <a:ext uri="{FF2B5EF4-FFF2-40B4-BE49-F238E27FC236}">
                <a16:creationId xmlns:a16="http://schemas.microsoft.com/office/drawing/2014/main" id="{65ED048C-4E83-4D16-8D6A-58C2C165D26B}"/>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185" name="Line 9">
            <a:extLst>
              <a:ext uri="{FF2B5EF4-FFF2-40B4-BE49-F238E27FC236}">
                <a16:creationId xmlns:a16="http://schemas.microsoft.com/office/drawing/2014/main" id="{B7D419E3-A465-4F79-99C3-776E921D4F67}"/>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186" name="Text Box 10">
            <a:extLst>
              <a:ext uri="{FF2B5EF4-FFF2-40B4-BE49-F238E27FC236}">
                <a16:creationId xmlns:a16="http://schemas.microsoft.com/office/drawing/2014/main" id="{FCC87CBB-FBEF-4CE4-8743-7F2BB0889E81}"/>
              </a:ext>
            </a:extLst>
          </p:cNvPr>
          <p:cNvSpPr txBox="1">
            <a:spLocks noChangeArrowheads="1"/>
          </p:cNvSpPr>
          <p:nvPr/>
        </p:nvSpPr>
        <p:spPr bwMode="auto">
          <a:xfrm>
            <a:off x="5257801" y="2362201"/>
            <a:ext cx="2685351"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canary]</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yellow]</a:t>
            </a:r>
          </a:p>
        </p:txBody>
      </p:sp>
      <p:sp>
        <p:nvSpPr>
          <p:cNvPr id="50187" name="Text Box 11">
            <a:extLst>
              <a:ext uri="{FF2B5EF4-FFF2-40B4-BE49-F238E27FC236}">
                <a16:creationId xmlns:a16="http://schemas.microsoft.com/office/drawing/2014/main" id="{169C7D55-06C4-44A3-89B8-D2F0F64F4E44}"/>
              </a:ext>
            </a:extLst>
          </p:cNvPr>
          <p:cNvSpPr txBox="1">
            <a:spLocks noChangeArrowheads="1"/>
          </p:cNvSpPr>
          <p:nvPr/>
        </p:nvSpPr>
        <p:spPr bwMode="auto">
          <a:xfrm>
            <a:off x="5946776" y="3552825"/>
            <a:ext cx="1550424"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canary]</a:t>
            </a:r>
          </a:p>
        </p:txBody>
      </p:sp>
      <p:sp>
        <p:nvSpPr>
          <p:cNvPr id="50188" name="Line 12">
            <a:extLst>
              <a:ext uri="{FF2B5EF4-FFF2-40B4-BE49-F238E27FC236}">
                <a16:creationId xmlns:a16="http://schemas.microsoft.com/office/drawing/2014/main" id="{BFAF299D-911A-4A69-9454-943115CD7482}"/>
              </a:ext>
            </a:extLst>
          </p:cNvPr>
          <p:cNvSpPr>
            <a:spLocks noChangeShapeType="1"/>
          </p:cNvSpPr>
          <p:nvPr/>
        </p:nvSpPr>
        <p:spPr bwMode="auto">
          <a:xfrm>
            <a:off x="66294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189" name="Line 13">
            <a:extLst>
              <a:ext uri="{FF2B5EF4-FFF2-40B4-BE49-F238E27FC236}">
                <a16:creationId xmlns:a16="http://schemas.microsoft.com/office/drawing/2014/main" id="{EA4DC233-541C-4794-A2DB-8F8309834A35}"/>
              </a:ext>
            </a:extLst>
          </p:cNvPr>
          <p:cNvSpPr>
            <a:spLocks noChangeShapeType="1"/>
          </p:cNvSpPr>
          <p:nvPr/>
        </p:nvSpPr>
        <p:spPr bwMode="auto">
          <a:xfrm flipH="1">
            <a:off x="5029200" y="3200400"/>
            <a:ext cx="160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190" name="Line 14">
            <a:extLst>
              <a:ext uri="{FF2B5EF4-FFF2-40B4-BE49-F238E27FC236}">
                <a16:creationId xmlns:a16="http://schemas.microsoft.com/office/drawing/2014/main" id="{4A3DE098-40D1-40C4-86FD-A595F150B04F}"/>
              </a:ext>
            </a:extLst>
          </p:cNvPr>
          <p:cNvSpPr>
            <a:spLocks noChangeShapeType="1"/>
          </p:cNvSpPr>
          <p:nvPr/>
        </p:nvSpPr>
        <p:spPr bwMode="auto">
          <a:xfrm flipV="1">
            <a:off x="50292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191" name="Text Box 15">
            <a:extLst>
              <a:ext uri="{FF2B5EF4-FFF2-40B4-BE49-F238E27FC236}">
                <a16:creationId xmlns:a16="http://schemas.microsoft.com/office/drawing/2014/main" id="{BC575998-29E7-42AD-97F7-53B4602AB095}"/>
              </a:ext>
            </a:extLst>
          </p:cNvPr>
          <p:cNvSpPr txBox="1">
            <a:spLocks noChangeArrowheads="1"/>
          </p:cNvSpPr>
          <p:nvPr/>
        </p:nvSpPr>
        <p:spPr bwMode="auto">
          <a:xfrm>
            <a:off x="5257801" y="4191001"/>
            <a:ext cx="26404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50192" name="Text Box 16">
            <a:extLst>
              <a:ext uri="{FF2B5EF4-FFF2-40B4-BE49-F238E27FC236}">
                <a16:creationId xmlns:a16="http://schemas.microsoft.com/office/drawing/2014/main" id="{136CDB4D-D1D4-4470-97BB-C20C1FDD7F67}"/>
              </a:ext>
            </a:extLst>
          </p:cNvPr>
          <p:cNvSpPr txBox="1">
            <a:spLocks noChangeArrowheads="1"/>
          </p:cNvSpPr>
          <p:nvPr/>
        </p:nvSpPr>
        <p:spPr bwMode="auto">
          <a:xfrm>
            <a:off x="1962151" y="4941888"/>
            <a:ext cx="2428870"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croaks and eats flies]</a:t>
            </a:r>
          </a:p>
        </p:txBody>
      </p:sp>
      <p:sp>
        <p:nvSpPr>
          <p:cNvPr id="50193" name="Line 17">
            <a:extLst>
              <a:ext uri="{FF2B5EF4-FFF2-40B4-BE49-F238E27FC236}">
                <a16:creationId xmlns:a16="http://schemas.microsoft.com/office/drawing/2014/main" id="{E26EBEB2-9250-4F7A-A62B-AA4770863613}"/>
              </a:ext>
            </a:extLst>
          </p:cNvPr>
          <p:cNvSpPr>
            <a:spLocks noChangeShapeType="1"/>
          </p:cNvSpPr>
          <p:nvPr/>
        </p:nvSpPr>
        <p:spPr bwMode="auto">
          <a:xfrm>
            <a:off x="3276600" y="3900488"/>
            <a:ext cx="0" cy="9906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194" name="Line 18">
            <a:extLst>
              <a:ext uri="{FF2B5EF4-FFF2-40B4-BE49-F238E27FC236}">
                <a16:creationId xmlns:a16="http://schemas.microsoft.com/office/drawing/2014/main" id="{2A681EC7-86FE-41CF-AC81-2D7052CCD17D}"/>
              </a:ext>
            </a:extLst>
          </p:cNvPr>
          <p:cNvSpPr>
            <a:spLocks noChangeShapeType="1"/>
          </p:cNvSpPr>
          <p:nvPr/>
        </p:nvSpPr>
        <p:spPr bwMode="auto">
          <a:xfrm flipH="1">
            <a:off x="3276600" y="4495800"/>
            <a:ext cx="198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195" name="Rectangle 19">
            <a:extLst>
              <a:ext uri="{FF2B5EF4-FFF2-40B4-BE49-F238E27FC236}">
                <a16:creationId xmlns:a16="http://schemas.microsoft.com/office/drawing/2014/main" id="{E7550230-5729-4B5D-8C94-833A5498EBA4}"/>
              </a:ext>
            </a:extLst>
          </p:cNvPr>
          <p:cNvSpPr>
            <a:spLocks noChangeArrowheads="1"/>
          </p:cNvSpPr>
          <p:nvPr/>
        </p:nvSpPr>
        <p:spPr bwMode="auto">
          <a:xfrm>
            <a:off x="8458200" y="5762625"/>
            <a:ext cx="1828800" cy="304800"/>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50196" name="Rectangle 20">
            <a:extLst>
              <a:ext uri="{FF2B5EF4-FFF2-40B4-BE49-F238E27FC236}">
                <a16:creationId xmlns:a16="http://schemas.microsoft.com/office/drawing/2014/main" id="{7D699C98-ED81-4395-9B1A-939D782E30D1}"/>
              </a:ext>
            </a:extLst>
          </p:cNvPr>
          <p:cNvSpPr>
            <a:spLocks noChangeArrowheads="1"/>
          </p:cNvSpPr>
          <p:nvPr/>
        </p:nvSpPr>
        <p:spPr bwMode="auto">
          <a:xfrm>
            <a:off x="8458200" y="4129088"/>
            <a:ext cx="1981200" cy="290512"/>
          </a:xfrm>
          <a:prstGeom prst="rect">
            <a:avLst/>
          </a:prstGeom>
          <a:noFill/>
          <a:ln w="25400" cap="sq" algn="ctr">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latin typeface="Times New Roman" panose="02020603050405020304" pitchFamily="18" charset="0"/>
            </a:endParaRPr>
          </a:p>
        </p:txBody>
      </p:sp>
      <p:sp>
        <p:nvSpPr>
          <p:cNvPr id="50197" name="Text Box 21">
            <a:extLst>
              <a:ext uri="{FF2B5EF4-FFF2-40B4-BE49-F238E27FC236}">
                <a16:creationId xmlns:a16="http://schemas.microsoft.com/office/drawing/2014/main" id="{55456C6D-2FD3-47BA-8E83-7D55FA90532E}"/>
              </a:ext>
            </a:extLst>
          </p:cNvPr>
          <p:cNvSpPr txBox="1">
            <a:spLocks noChangeArrowheads="1"/>
          </p:cNvSpPr>
          <p:nvPr/>
        </p:nvSpPr>
        <p:spPr bwMode="auto">
          <a:xfrm>
            <a:off x="5218114" y="4937125"/>
            <a:ext cx="2698175"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croaks and eats flies]</a:t>
            </a:r>
          </a:p>
        </p:txBody>
      </p:sp>
      <p:sp>
        <p:nvSpPr>
          <p:cNvPr id="50198" name="Text Box 22">
            <a:extLst>
              <a:ext uri="{FF2B5EF4-FFF2-40B4-BE49-F238E27FC236}">
                <a16:creationId xmlns:a16="http://schemas.microsoft.com/office/drawing/2014/main" id="{F97E9318-E09A-4A78-8E6F-608EF7DCAC13}"/>
              </a:ext>
            </a:extLst>
          </p:cNvPr>
          <p:cNvSpPr txBox="1">
            <a:spLocks noChangeArrowheads="1"/>
          </p:cNvSpPr>
          <p:nvPr/>
        </p:nvSpPr>
        <p:spPr bwMode="auto">
          <a:xfrm>
            <a:off x="3938588" y="5670550"/>
            <a:ext cx="2055819"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8000"/>
                </a:solidFill>
                <a:latin typeface="Times New Roman" panose="02020603050405020304" pitchFamily="18" charset="0"/>
              </a:rPr>
              <a:t>X = Fritz, Y = green</a:t>
            </a:r>
          </a:p>
        </p:txBody>
      </p:sp>
      <p:sp>
        <p:nvSpPr>
          <p:cNvPr id="50199" name="Line 23">
            <a:extLst>
              <a:ext uri="{FF2B5EF4-FFF2-40B4-BE49-F238E27FC236}">
                <a16:creationId xmlns:a16="http://schemas.microsoft.com/office/drawing/2014/main" id="{918509BE-E413-42FA-9F0D-7F2D15479E99}"/>
              </a:ext>
            </a:extLst>
          </p:cNvPr>
          <p:cNvSpPr>
            <a:spLocks noChangeShapeType="1"/>
          </p:cNvSpPr>
          <p:nvPr/>
        </p:nvSpPr>
        <p:spPr bwMode="auto">
          <a:xfrm>
            <a:off x="3276600" y="5486400"/>
            <a:ext cx="3352800" cy="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200" name="Line 24">
            <a:extLst>
              <a:ext uri="{FF2B5EF4-FFF2-40B4-BE49-F238E27FC236}">
                <a16:creationId xmlns:a16="http://schemas.microsoft.com/office/drawing/2014/main" id="{A65B43E5-E738-4048-8C21-12289AD84601}"/>
              </a:ext>
            </a:extLst>
          </p:cNvPr>
          <p:cNvSpPr>
            <a:spLocks noChangeShapeType="1"/>
          </p:cNvSpPr>
          <p:nvPr/>
        </p:nvSpPr>
        <p:spPr bwMode="auto">
          <a:xfrm flipV="1">
            <a:off x="6629400" y="5334000"/>
            <a:ext cx="0" cy="15240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201" name="Line 25">
            <a:extLst>
              <a:ext uri="{FF2B5EF4-FFF2-40B4-BE49-F238E27FC236}">
                <a16:creationId xmlns:a16="http://schemas.microsoft.com/office/drawing/2014/main" id="{AA8A7EA4-6709-4877-897D-2421A56F2C3D}"/>
              </a:ext>
            </a:extLst>
          </p:cNvPr>
          <p:cNvSpPr>
            <a:spLocks noChangeShapeType="1"/>
          </p:cNvSpPr>
          <p:nvPr/>
        </p:nvSpPr>
        <p:spPr bwMode="auto">
          <a:xfrm flipV="1">
            <a:off x="3276600" y="5334000"/>
            <a:ext cx="0" cy="15240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50202" name="Line 26">
            <a:extLst>
              <a:ext uri="{FF2B5EF4-FFF2-40B4-BE49-F238E27FC236}">
                <a16:creationId xmlns:a16="http://schemas.microsoft.com/office/drawing/2014/main" id="{639EB32D-9930-46A1-BB81-F0D111FA8A7D}"/>
              </a:ext>
            </a:extLst>
          </p:cNvPr>
          <p:cNvSpPr>
            <a:spLocks noChangeShapeType="1"/>
          </p:cNvSpPr>
          <p:nvPr/>
        </p:nvSpPr>
        <p:spPr bwMode="auto">
          <a:xfrm>
            <a:off x="4876800" y="5486400"/>
            <a:ext cx="0" cy="152400"/>
          </a:xfrm>
          <a:prstGeom prst="line">
            <a:avLst/>
          </a:prstGeom>
          <a:noFill/>
          <a:ln w="12700">
            <a:solidFill>
              <a:schemeClr val="tx1"/>
            </a:solidFill>
            <a:prstDash val="lg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9" name="Rectangle 28">
            <a:extLst>
              <a:ext uri="{FF2B5EF4-FFF2-40B4-BE49-F238E27FC236}">
                <a16:creationId xmlns:a16="http://schemas.microsoft.com/office/drawing/2014/main" id="{D795C1B2-DE84-40FC-AF43-398A6B0FCC76}"/>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Semantic</a:t>
            </a:r>
          </a:p>
        </p:txBody>
      </p:sp>
      <p:pic>
        <p:nvPicPr>
          <p:cNvPr id="5" name="Picture 4">
            <a:extLst>
              <a:ext uri="{FF2B5EF4-FFF2-40B4-BE49-F238E27FC236}">
                <a16:creationId xmlns:a16="http://schemas.microsoft.com/office/drawing/2014/main" id="{213A85F0-FDF5-4886-9A5E-2110B8CB052D}"/>
              </a:ext>
            </a:extLst>
          </p:cNvPr>
          <p:cNvPicPr>
            <a:picLocks noChangeAspect="1"/>
          </p:cNvPicPr>
          <p:nvPr/>
        </p:nvPicPr>
        <p:blipFill>
          <a:blip r:embed="rId3"/>
          <a:stretch>
            <a:fillRect/>
          </a:stretch>
        </p:blipFill>
        <p:spPr>
          <a:xfrm>
            <a:off x="3566489" y="1127538"/>
            <a:ext cx="7787309" cy="1971675"/>
          </a:xfrm>
          <a:prstGeom prst="rect">
            <a:avLst/>
          </a:prstGeom>
        </p:spPr>
      </p:pic>
      <p:pic>
        <p:nvPicPr>
          <p:cNvPr id="2" name="Picture 1">
            <a:extLst>
              <a:ext uri="{FF2B5EF4-FFF2-40B4-BE49-F238E27FC236}">
                <a16:creationId xmlns:a16="http://schemas.microsoft.com/office/drawing/2014/main" id="{02CFBAEC-A769-45D1-A558-01D95495658E}"/>
              </a:ext>
            </a:extLst>
          </p:cNvPr>
          <p:cNvPicPr>
            <a:picLocks noChangeAspect="1"/>
          </p:cNvPicPr>
          <p:nvPr/>
        </p:nvPicPr>
        <p:blipFill>
          <a:blip r:embed="rId4"/>
          <a:stretch>
            <a:fillRect/>
          </a:stretch>
        </p:blipFill>
        <p:spPr>
          <a:xfrm>
            <a:off x="4636602" y="3736681"/>
            <a:ext cx="5499653" cy="2870633"/>
          </a:xfrm>
          <a:prstGeom prst="rect">
            <a:avLst/>
          </a:prstGeom>
        </p:spPr>
      </p:pic>
      <p:sp>
        <p:nvSpPr>
          <p:cNvPr id="3" name="TextBox 2">
            <a:extLst>
              <a:ext uri="{FF2B5EF4-FFF2-40B4-BE49-F238E27FC236}">
                <a16:creationId xmlns:a16="http://schemas.microsoft.com/office/drawing/2014/main" id="{A09F1652-5803-41B1-B7B0-C7003785080C}"/>
              </a:ext>
            </a:extLst>
          </p:cNvPr>
          <p:cNvSpPr txBox="1"/>
          <p:nvPr/>
        </p:nvSpPr>
        <p:spPr>
          <a:xfrm>
            <a:off x="3419060" y="3152718"/>
            <a:ext cx="6187648" cy="646331"/>
          </a:xfrm>
          <a:prstGeom prst="rect">
            <a:avLst/>
          </a:prstGeom>
          <a:noFill/>
        </p:spPr>
        <p:txBody>
          <a:bodyPr wrap="square" rtlCol="0">
            <a:spAutoFit/>
          </a:bodyPr>
          <a:lstStyle/>
          <a:p>
            <a:r>
              <a:rPr lang="en-US" sz="3600" dirty="0">
                <a:solidFill>
                  <a:srgbClr val="0070C0"/>
                </a:solidFill>
                <a:latin typeface="Times New Roman" panose="02020603050405020304" pitchFamily="18" charset="0"/>
                <a:cs typeface="Times New Roman" panose="02020603050405020304" pitchFamily="18" charset="0"/>
              </a:rPr>
              <a:t>Complex truth table</a:t>
            </a:r>
          </a:p>
        </p:txBody>
      </p:sp>
      <p:sp>
        <p:nvSpPr>
          <p:cNvPr id="6" name="Rectangle 5">
            <a:extLst>
              <a:ext uri="{FF2B5EF4-FFF2-40B4-BE49-F238E27FC236}">
                <a16:creationId xmlns:a16="http://schemas.microsoft.com/office/drawing/2014/main" id="{4F12FD66-4125-4B87-B716-9D38F7733399}"/>
              </a:ext>
            </a:extLst>
          </p:cNvPr>
          <p:cNvSpPr/>
          <p:nvPr/>
        </p:nvSpPr>
        <p:spPr>
          <a:xfrm>
            <a:off x="4338428" y="6633127"/>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3443742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9CA313B-5C98-484F-A668-F394460BF9E6}"/>
              </a:ext>
            </a:extLst>
          </p:cNvPr>
          <p:cNvSpPr>
            <a:spLocks noGrp="1" noChangeArrowheads="1"/>
          </p:cNvSpPr>
          <p:nvPr>
            <p:ph type="title"/>
          </p:nvPr>
        </p:nvSpPr>
        <p:spPr>
          <a:xfrm>
            <a:off x="838200" y="365126"/>
            <a:ext cx="10515600" cy="1096964"/>
          </a:xfrm>
        </p:spPr>
        <p:txBody>
          <a:bodyPr>
            <a:normAutofit/>
          </a:bodyPr>
          <a:lstStyle/>
          <a:p>
            <a:r>
              <a:rPr lang="en-US" altLang="en-US" sz="3600" dirty="0"/>
              <a:t>Backward Chaining Example</a:t>
            </a:r>
          </a:p>
        </p:txBody>
      </p:sp>
      <p:sp>
        <p:nvSpPr>
          <p:cNvPr id="36867" name="Text Box 3">
            <a:extLst>
              <a:ext uri="{FF2B5EF4-FFF2-40B4-BE49-F238E27FC236}">
                <a16:creationId xmlns:a16="http://schemas.microsoft.com/office/drawing/2014/main" id="{F296F76E-C3FE-4C51-B4D1-91045F0DFEF1}"/>
              </a:ext>
            </a:extLst>
          </p:cNvPr>
          <p:cNvSpPr txBox="1">
            <a:spLocks noChangeArrowheads="1"/>
          </p:cNvSpPr>
          <p:nvPr/>
        </p:nvSpPr>
        <p:spPr bwMode="auto">
          <a:xfrm>
            <a:off x="8458200" y="1752601"/>
            <a:ext cx="2057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dirty="0">
                <a:latin typeface="Times New Roman" panose="02020603050405020304" pitchFamily="18" charset="0"/>
              </a:rPr>
              <a:t>Knowledge Base</a:t>
            </a: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croaks and eats flies]</a:t>
            </a:r>
            <a:endParaRPr lang="en-US" altLang="en-US" sz="1200" dirty="0">
              <a:latin typeface="Times New Roman" panose="02020603050405020304" pitchFamily="18" charset="0"/>
            </a:endParaRP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frog]</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chirps and sings]</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a canary]</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frog]</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green]</a:t>
            </a:r>
          </a:p>
          <a:p>
            <a:pPr algn="l"/>
            <a:endParaRPr lang="en-US" altLang="en-US" sz="1200" dirty="0">
              <a:solidFill>
                <a:srgbClr val="0000FF"/>
              </a:solidFill>
              <a:latin typeface="Times New Roman" panose="02020603050405020304" pitchFamily="18" charset="0"/>
            </a:endParaRPr>
          </a:p>
          <a:p>
            <a:pPr algn="l"/>
            <a:r>
              <a:rPr lang="en-US" altLang="en-US" sz="1200" dirty="0">
                <a:latin typeface="Times New Roman" panose="02020603050405020304" pitchFamily="18" charset="0"/>
              </a:rPr>
              <a:t>If </a:t>
            </a:r>
            <a:r>
              <a:rPr lang="en-US" altLang="en-US" sz="1200" dirty="0">
                <a:solidFill>
                  <a:srgbClr val="0000FF"/>
                </a:solidFill>
                <a:latin typeface="Times New Roman" panose="02020603050405020304" pitchFamily="18" charset="0"/>
              </a:rPr>
              <a:t>[X is a canary]</a:t>
            </a:r>
            <a:r>
              <a:rPr lang="en-US" altLang="en-US" sz="1200" dirty="0">
                <a:latin typeface="Times New Roman" panose="02020603050405020304" pitchFamily="18" charset="0"/>
              </a:rPr>
              <a:t> </a:t>
            </a:r>
          </a:p>
          <a:p>
            <a:pPr algn="l"/>
            <a:r>
              <a:rPr lang="en-US" altLang="en-US" sz="1200" dirty="0">
                <a:latin typeface="Times New Roman" panose="02020603050405020304" pitchFamily="18" charset="0"/>
              </a:rPr>
              <a:t>Then </a:t>
            </a:r>
            <a:r>
              <a:rPr lang="en-US" altLang="en-US" sz="1200" dirty="0">
                <a:solidFill>
                  <a:srgbClr val="0000FF"/>
                </a:solidFill>
                <a:latin typeface="Times New Roman" panose="02020603050405020304" pitchFamily="18" charset="0"/>
              </a:rPr>
              <a:t>[X is colored yellow]</a:t>
            </a:r>
          </a:p>
          <a:p>
            <a:pPr algn="l"/>
            <a:endParaRPr lang="en-US" altLang="en-US" sz="1200" dirty="0">
              <a:solidFill>
                <a:srgbClr val="0000FF"/>
              </a:solidFill>
              <a:latin typeface="Times New Roman" panose="02020603050405020304" pitchFamily="18" charset="0"/>
            </a:endParaRPr>
          </a:p>
          <a:p>
            <a:pPr algn="l"/>
            <a:r>
              <a:rPr lang="en-US" altLang="en-US" sz="1200" dirty="0">
                <a:solidFill>
                  <a:srgbClr val="0000FF"/>
                </a:solidFill>
                <a:latin typeface="Times New Roman" panose="02020603050405020304" pitchFamily="18" charset="0"/>
              </a:rPr>
              <a:t>[Fritz croaks and eats flies]</a:t>
            </a:r>
          </a:p>
          <a:p>
            <a:pPr algn="l"/>
            <a:endParaRPr lang="en-US" altLang="en-US" sz="1200" dirty="0">
              <a:solidFill>
                <a:srgbClr val="FF0000"/>
              </a:solidFill>
              <a:latin typeface="Times New Roman" panose="02020603050405020304" pitchFamily="18" charset="0"/>
            </a:endParaRPr>
          </a:p>
          <a:p>
            <a:r>
              <a:rPr lang="en-US" altLang="en-US" sz="1200" b="1" dirty="0">
                <a:latin typeface="Times New Roman" panose="02020603050405020304" pitchFamily="18" charset="0"/>
              </a:rPr>
              <a:t>Goals</a:t>
            </a:r>
          </a:p>
          <a:p>
            <a:pPr algn="l"/>
            <a:r>
              <a:rPr lang="en-US" altLang="en-US" sz="1200" dirty="0">
                <a:solidFill>
                  <a:srgbClr val="0000FF"/>
                </a:solidFill>
                <a:latin typeface="Times New Roman" panose="02020603050405020304" pitchFamily="18" charset="0"/>
              </a:rPr>
              <a:t>[Fritz is colored Y]</a:t>
            </a:r>
            <a:r>
              <a:rPr lang="en-US" altLang="en-US" sz="1200" dirty="0">
                <a:latin typeface="Times New Roman" panose="02020603050405020304" pitchFamily="18" charset="0"/>
              </a:rPr>
              <a:t>?</a:t>
            </a:r>
          </a:p>
          <a:p>
            <a:pPr algn="l"/>
            <a:endParaRPr lang="en-US" altLang="en-US" sz="1200" dirty="0">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frog]</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is a canary]</a:t>
            </a:r>
          </a:p>
          <a:p>
            <a:pPr algn="l"/>
            <a:endParaRPr lang="en-US" altLang="en-US" sz="1200" dirty="0">
              <a:solidFill>
                <a:srgbClr val="FF0000"/>
              </a:solidFill>
              <a:latin typeface="Times New Roman" panose="02020603050405020304" pitchFamily="18" charset="0"/>
            </a:endParaRPr>
          </a:p>
          <a:p>
            <a:pPr algn="l"/>
            <a:r>
              <a:rPr lang="en-US" altLang="en-US" sz="1200" dirty="0">
                <a:solidFill>
                  <a:srgbClr val="FF0000"/>
                </a:solidFill>
                <a:latin typeface="Times New Roman" panose="02020603050405020304" pitchFamily="18" charset="0"/>
              </a:rPr>
              <a:t>[X croaks and eats flies]</a:t>
            </a:r>
          </a:p>
          <a:p>
            <a:pPr>
              <a:spcBef>
                <a:spcPct val="50000"/>
              </a:spcBef>
            </a:pPr>
            <a:endParaRPr lang="en-US" altLang="en-US" sz="1400" dirty="0">
              <a:solidFill>
                <a:srgbClr val="FF0000"/>
              </a:solidFill>
              <a:latin typeface="Times New Roman" panose="02020603050405020304" pitchFamily="18" charset="0"/>
            </a:endParaRPr>
          </a:p>
        </p:txBody>
      </p:sp>
      <p:sp>
        <p:nvSpPr>
          <p:cNvPr id="36869" name="Text Box 5">
            <a:extLst>
              <a:ext uri="{FF2B5EF4-FFF2-40B4-BE49-F238E27FC236}">
                <a16:creationId xmlns:a16="http://schemas.microsoft.com/office/drawing/2014/main" id="{C2356A33-8260-4CCF-8D01-F2C381BE4209}"/>
              </a:ext>
            </a:extLst>
          </p:cNvPr>
          <p:cNvSpPr txBox="1">
            <a:spLocks noChangeArrowheads="1"/>
          </p:cNvSpPr>
          <p:nvPr/>
        </p:nvSpPr>
        <p:spPr bwMode="auto">
          <a:xfrm>
            <a:off x="3986213" y="1676400"/>
            <a:ext cx="1952201"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is colored Y]</a:t>
            </a:r>
          </a:p>
        </p:txBody>
      </p:sp>
      <p:sp>
        <p:nvSpPr>
          <p:cNvPr id="36870" name="Text Box 6">
            <a:extLst>
              <a:ext uri="{FF2B5EF4-FFF2-40B4-BE49-F238E27FC236}">
                <a16:creationId xmlns:a16="http://schemas.microsoft.com/office/drawing/2014/main" id="{2A2763DC-3E3F-460A-A434-62E21DB66FCD}"/>
              </a:ext>
            </a:extLst>
          </p:cNvPr>
          <p:cNvSpPr txBox="1">
            <a:spLocks noChangeArrowheads="1"/>
          </p:cNvSpPr>
          <p:nvPr/>
        </p:nvSpPr>
        <p:spPr bwMode="auto">
          <a:xfrm>
            <a:off x="1835151" y="2362201"/>
            <a:ext cx="2569934"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frog]</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green]</a:t>
            </a:r>
          </a:p>
        </p:txBody>
      </p:sp>
      <p:sp>
        <p:nvSpPr>
          <p:cNvPr id="36871" name="Text Box 7">
            <a:extLst>
              <a:ext uri="{FF2B5EF4-FFF2-40B4-BE49-F238E27FC236}">
                <a16:creationId xmlns:a16="http://schemas.microsoft.com/office/drawing/2014/main" id="{12901CED-C6E1-460E-9B79-403D55724909}"/>
              </a:ext>
            </a:extLst>
          </p:cNvPr>
          <p:cNvSpPr txBox="1">
            <a:spLocks noChangeArrowheads="1"/>
          </p:cNvSpPr>
          <p:nvPr/>
        </p:nvSpPr>
        <p:spPr bwMode="auto">
          <a:xfrm>
            <a:off x="5257801" y="2362201"/>
            <a:ext cx="2685351"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is a canary]</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colored yellow]</a:t>
            </a:r>
          </a:p>
        </p:txBody>
      </p:sp>
      <p:sp>
        <p:nvSpPr>
          <p:cNvPr id="36872" name="Text Box 8">
            <a:extLst>
              <a:ext uri="{FF2B5EF4-FFF2-40B4-BE49-F238E27FC236}">
                <a16:creationId xmlns:a16="http://schemas.microsoft.com/office/drawing/2014/main" id="{6E746613-BF21-4FA0-8190-400187295201}"/>
              </a:ext>
            </a:extLst>
          </p:cNvPr>
          <p:cNvSpPr txBox="1">
            <a:spLocks noChangeArrowheads="1"/>
          </p:cNvSpPr>
          <p:nvPr/>
        </p:nvSpPr>
        <p:spPr bwMode="auto">
          <a:xfrm>
            <a:off x="2652714" y="3552825"/>
            <a:ext cx="1319592"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frog]</a:t>
            </a:r>
          </a:p>
        </p:txBody>
      </p:sp>
      <p:sp>
        <p:nvSpPr>
          <p:cNvPr id="36873" name="Text Box 9">
            <a:extLst>
              <a:ext uri="{FF2B5EF4-FFF2-40B4-BE49-F238E27FC236}">
                <a16:creationId xmlns:a16="http://schemas.microsoft.com/office/drawing/2014/main" id="{2F9AC1B4-50B7-454B-9BF2-60F33B0CE2C6}"/>
              </a:ext>
            </a:extLst>
          </p:cNvPr>
          <p:cNvSpPr txBox="1">
            <a:spLocks noChangeArrowheads="1"/>
          </p:cNvSpPr>
          <p:nvPr/>
        </p:nvSpPr>
        <p:spPr bwMode="auto">
          <a:xfrm>
            <a:off x="5946776" y="3552825"/>
            <a:ext cx="1550424"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is a canary]</a:t>
            </a:r>
          </a:p>
        </p:txBody>
      </p:sp>
      <p:sp>
        <p:nvSpPr>
          <p:cNvPr id="36874" name="Text Box 10">
            <a:extLst>
              <a:ext uri="{FF2B5EF4-FFF2-40B4-BE49-F238E27FC236}">
                <a16:creationId xmlns:a16="http://schemas.microsoft.com/office/drawing/2014/main" id="{4EF7AA7D-80F6-437C-8CA4-66D20CF2C131}"/>
              </a:ext>
            </a:extLst>
          </p:cNvPr>
          <p:cNvSpPr txBox="1">
            <a:spLocks noChangeArrowheads="1"/>
          </p:cNvSpPr>
          <p:nvPr/>
        </p:nvSpPr>
        <p:spPr bwMode="auto">
          <a:xfrm>
            <a:off x="5257801" y="4191001"/>
            <a:ext cx="2640466" cy="646331"/>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latin typeface="Times New Roman" panose="02020603050405020304" pitchFamily="18" charset="0"/>
              </a:rPr>
              <a:t>If </a:t>
            </a:r>
            <a:r>
              <a:rPr lang="en-US" altLang="en-US" dirty="0">
                <a:solidFill>
                  <a:srgbClr val="0000FF"/>
                </a:solidFill>
                <a:latin typeface="Times New Roman" panose="02020603050405020304" pitchFamily="18" charset="0"/>
              </a:rPr>
              <a:t>[X croaks and eats flies]</a:t>
            </a:r>
          </a:p>
          <a:p>
            <a:pPr algn="l"/>
            <a:r>
              <a:rPr lang="en-US" altLang="en-US" dirty="0">
                <a:latin typeface="Times New Roman" panose="02020603050405020304" pitchFamily="18" charset="0"/>
              </a:rPr>
              <a:t>Then </a:t>
            </a:r>
            <a:r>
              <a:rPr lang="en-US" altLang="en-US" dirty="0">
                <a:solidFill>
                  <a:srgbClr val="0000FF"/>
                </a:solidFill>
                <a:latin typeface="Times New Roman" panose="02020603050405020304" pitchFamily="18" charset="0"/>
              </a:rPr>
              <a:t>[X is a frog]</a:t>
            </a:r>
          </a:p>
        </p:txBody>
      </p:sp>
      <p:sp>
        <p:nvSpPr>
          <p:cNvPr id="36875" name="Line 11">
            <a:extLst>
              <a:ext uri="{FF2B5EF4-FFF2-40B4-BE49-F238E27FC236}">
                <a16:creationId xmlns:a16="http://schemas.microsoft.com/office/drawing/2014/main" id="{279A71A6-4FBF-41F7-ADE2-0528D4D7A6E4}"/>
              </a:ext>
            </a:extLst>
          </p:cNvPr>
          <p:cNvSpPr>
            <a:spLocks noChangeShapeType="1"/>
          </p:cNvSpPr>
          <p:nvPr/>
        </p:nvSpPr>
        <p:spPr bwMode="auto">
          <a:xfrm>
            <a:off x="32766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77" name="Line 13">
            <a:extLst>
              <a:ext uri="{FF2B5EF4-FFF2-40B4-BE49-F238E27FC236}">
                <a16:creationId xmlns:a16="http://schemas.microsoft.com/office/drawing/2014/main" id="{04FD23B1-30C2-4D29-836C-B7D1F8F2B82C}"/>
              </a:ext>
            </a:extLst>
          </p:cNvPr>
          <p:cNvSpPr>
            <a:spLocks noChangeShapeType="1"/>
          </p:cNvSpPr>
          <p:nvPr/>
        </p:nvSpPr>
        <p:spPr bwMode="auto">
          <a:xfrm>
            <a:off x="6629400" y="2957513"/>
            <a:ext cx="0" cy="5334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78" name="Line 14">
            <a:extLst>
              <a:ext uri="{FF2B5EF4-FFF2-40B4-BE49-F238E27FC236}">
                <a16:creationId xmlns:a16="http://schemas.microsoft.com/office/drawing/2014/main" id="{57C581FF-80CE-490E-9D49-523A63DC0BB6}"/>
              </a:ext>
            </a:extLst>
          </p:cNvPr>
          <p:cNvSpPr>
            <a:spLocks noChangeShapeType="1"/>
          </p:cNvSpPr>
          <p:nvPr/>
        </p:nvSpPr>
        <p:spPr bwMode="auto">
          <a:xfrm>
            <a:off x="47244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79" name="Line 15">
            <a:extLst>
              <a:ext uri="{FF2B5EF4-FFF2-40B4-BE49-F238E27FC236}">
                <a16:creationId xmlns:a16="http://schemas.microsoft.com/office/drawing/2014/main" id="{24808501-DB10-4C22-BBD6-0B80A6F90FCD}"/>
              </a:ext>
            </a:extLst>
          </p:cNvPr>
          <p:cNvSpPr>
            <a:spLocks noChangeShapeType="1"/>
          </p:cNvSpPr>
          <p:nvPr/>
        </p:nvSpPr>
        <p:spPr bwMode="auto">
          <a:xfrm flipH="1">
            <a:off x="3276600" y="3200400"/>
            <a:ext cx="1447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80" name="Line 16">
            <a:extLst>
              <a:ext uri="{FF2B5EF4-FFF2-40B4-BE49-F238E27FC236}">
                <a16:creationId xmlns:a16="http://schemas.microsoft.com/office/drawing/2014/main" id="{AEEBB6F9-AEB3-468C-A7F1-332B0E265771}"/>
              </a:ext>
            </a:extLst>
          </p:cNvPr>
          <p:cNvSpPr>
            <a:spLocks noChangeShapeType="1"/>
          </p:cNvSpPr>
          <p:nvPr/>
        </p:nvSpPr>
        <p:spPr bwMode="auto">
          <a:xfrm flipH="1">
            <a:off x="5029200" y="3200400"/>
            <a:ext cx="160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81" name="Line 17">
            <a:extLst>
              <a:ext uri="{FF2B5EF4-FFF2-40B4-BE49-F238E27FC236}">
                <a16:creationId xmlns:a16="http://schemas.microsoft.com/office/drawing/2014/main" id="{499F5A10-3CA2-49D8-BA40-49FB12BCB3E0}"/>
              </a:ext>
            </a:extLst>
          </p:cNvPr>
          <p:cNvSpPr>
            <a:spLocks noChangeShapeType="1"/>
          </p:cNvSpPr>
          <p:nvPr/>
        </p:nvSpPr>
        <p:spPr bwMode="auto">
          <a:xfrm flipV="1">
            <a:off x="5029200" y="2057400"/>
            <a:ext cx="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82" name="Text Box 18">
            <a:extLst>
              <a:ext uri="{FF2B5EF4-FFF2-40B4-BE49-F238E27FC236}">
                <a16:creationId xmlns:a16="http://schemas.microsoft.com/office/drawing/2014/main" id="{958BA815-96CB-43CC-B0C0-C8CBC67487F0}"/>
              </a:ext>
            </a:extLst>
          </p:cNvPr>
          <p:cNvSpPr txBox="1">
            <a:spLocks noChangeArrowheads="1"/>
          </p:cNvSpPr>
          <p:nvPr/>
        </p:nvSpPr>
        <p:spPr bwMode="auto">
          <a:xfrm>
            <a:off x="1962151" y="4941888"/>
            <a:ext cx="2428870"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[X croaks and eats flies]</a:t>
            </a:r>
          </a:p>
        </p:txBody>
      </p:sp>
      <p:sp>
        <p:nvSpPr>
          <p:cNvPr id="36883" name="Line 19">
            <a:extLst>
              <a:ext uri="{FF2B5EF4-FFF2-40B4-BE49-F238E27FC236}">
                <a16:creationId xmlns:a16="http://schemas.microsoft.com/office/drawing/2014/main" id="{E6B5E5E8-2382-4D37-B6FC-A0EBC36B5F99}"/>
              </a:ext>
            </a:extLst>
          </p:cNvPr>
          <p:cNvSpPr>
            <a:spLocks noChangeShapeType="1"/>
          </p:cNvSpPr>
          <p:nvPr/>
        </p:nvSpPr>
        <p:spPr bwMode="auto">
          <a:xfrm>
            <a:off x="3276600" y="3900488"/>
            <a:ext cx="0" cy="99060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84" name="Line 20">
            <a:extLst>
              <a:ext uri="{FF2B5EF4-FFF2-40B4-BE49-F238E27FC236}">
                <a16:creationId xmlns:a16="http://schemas.microsoft.com/office/drawing/2014/main" id="{5DB55B36-F3A8-4119-B374-DD1F45883405}"/>
              </a:ext>
            </a:extLst>
          </p:cNvPr>
          <p:cNvSpPr>
            <a:spLocks noChangeShapeType="1"/>
          </p:cNvSpPr>
          <p:nvPr/>
        </p:nvSpPr>
        <p:spPr bwMode="auto">
          <a:xfrm flipH="1">
            <a:off x="3276600" y="4495800"/>
            <a:ext cx="198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86" name="Text Box 22">
            <a:extLst>
              <a:ext uri="{FF2B5EF4-FFF2-40B4-BE49-F238E27FC236}">
                <a16:creationId xmlns:a16="http://schemas.microsoft.com/office/drawing/2014/main" id="{B1A28329-09E2-46A7-A1B3-7C3CFB07828B}"/>
              </a:ext>
            </a:extLst>
          </p:cNvPr>
          <p:cNvSpPr txBox="1">
            <a:spLocks noChangeArrowheads="1"/>
          </p:cNvSpPr>
          <p:nvPr/>
        </p:nvSpPr>
        <p:spPr bwMode="auto">
          <a:xfrm>
            <a:off x="5218114" y="4937125"/>
            <a:ext cx="2698175"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00FF"/>
                </a:solidFill>
                <a:latin typeface="Times New Roman" panose="02020603050405020304" pitchFamily="18" charset="0"/>
              </a:rPr>
              <a:t>[Fritz croaks and eats flies]</a:t>
            </a:r>
          </a:p>
        </p:txBody>
      </p:sp>
      <p:sp>
        <p:nvSpPr>
          <p:cNvPr id="36887" name="Text Box 23">
            <a:extLst>
              <a:ext uri="{FF2B5EF4-FFF2-40B4-BE49-F238E27FC236}">
                <a16:creationId xmlns:a16="http://schemas.microsoft.com/office/drawing/2014/main" id="{A419CE84-AF0D-4125-A301-10B7C07A24C3}"/>
              </a:ext>
            </a:extLst>
          </p:cNvPr>
          <p:cNvSpPr txBox="1">
            <a:spLocks noChangeArrowheads="1"/>
          </p:cNvSpPr>
          <p:nvPr/>
        </p:nvSpPr>
        <p:spPr bwMode="auto">
          <a:xfrm>
            <a:off x="3938588" y="5670550"/>
            <a:ext cx="2055819" cy="369332"/>
          </a:xfrm>
          <a:prstGeom prst="rect">
            <a:avLst/>
          </a:prstGeom>
          <a:noFill/>
          <a:ln w="1270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8000"/>
                </a:solidFill>
                <a:latin typeface="Times New Roman" panose="02020603050405020304" pitchFamily="18" charset="0"/>
              </a:rPr>
              <a:t>X = Fritz, Y = green</a:t>
            </a:r>
          </a:p>
        </p:txBody>
      </p:sp>
      <p:sp>
        <p:nvSpPr>
          <p:cNvPr id="36888" name="Line 24">
            <a:extLst>
              <a:ext uri="{FF2B5EF4-FFF2-40B4-BE49-F238E27FC236}">
                <a16:creationId xmlns:a16="http://schemas.microsoft.com/office/drawing/2014/main" id="{61EDDDCA-7F5D-4413-8E87-49AFD18AC1B1}"/>
              </a:ext>
            </a:extLst>
          </p:cNvPr>
          <p:cNvSpPr>
            <a:spLocks noChangeShapeType="1"/>
          </p:cNvSpPr>
          <p:nvPr/>
        </p:nvSpPr>
        <p:spPr bwMode="auto">
          <a:xfrm>
            <a:off x="3276600" y="5486400"/>
            <a:ext cx="3352800" cy="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89" name="Line 25">
            <a:extLst>
              <a:ext uri="{FF2B5EF4-FFF2-40B4-BE49-F238E27FC236}">
                <a16:creationId xmlns:a16="http://schemas.microsoft.com/office/drawing/2014/main" id="{97A8E7BF-7A2F-4002-AB84-A389CBDF7C1B}"/>
              </a:ext>
            </a:extLst>
          </p:cNvPr>
          <p:cNvSpPr>
            <a:spLocks noChangeShapeType="1"/>
          </p:cNvSpPr>
          <p:nvPr/>
        </p:nvSpPr>
        <p:spPr bwMode="auto">
          <a:xfrm flipV="1">
            <a:off x="6629400" y="5334000"/>
            <a:ext cx="0" cy="15240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90" name="Line 26">
            <a:extLst>
              <a:ext uri="{FF2B5EF4-FFF2-40B4-BE49-F238E27FC236}">
                <a16:creationId xmlns:a16="http://schemas.microsoft.com/office/drawing/2014/main" id="{450C6AB4-62A4-4909-B44C-06EC5EB9ACBD}"/>
              </a:ext>
            </a:extLst>
          </p:cNvPr>
          <p:cNvSpPr>
            <a:spLocks noChangeShapeType="1"/>
          </p:cNvSpPr>
          <p:nvPr/>
        </p:nvSpPr>
        <p:spPr bwMode="auto">
          <a:xfrm flipV="1">
            <a:off x="3276600" y="5334000"/>
            <a:ext cx="0" cy="15240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36891" name="Line 27">
            <a:extLst>
              <a:ext uri="{FF2B5EF4-FFF2-40B4-BE49-F238E27FC236}">
                <a16:creationId xmlns:a16="http://schemas.microsoft.com/office/drawing/2014/main" id="{4ADF82AE-FA2D-4504-9C95-3CF33B0B3202}"/>
              </a:ext>
            </a:extLst>
          </p:cNvPr>
          <p:cNvSpPr>
            <a:spLocks noChangeShapeType="1"/>
          </p:cNvSpPr>
          <p:nvPr/>
        </p:nvSpPr>
        <p:spPr bwMode="auto">
          <a:xfrm>
            <a:off x="4876800" y="5486400"/>
            <a:ext cx="0" cy="152400"/>
          </a:xfrm>
          <a:prstGeom prst="line">
            <a:avLst/>
          </a:prstGeom>
          <a:noFill/>
          <a:ln w="12700">
            <a:solidFill>
              <a:schemeClr val="tx1"/>
            </a:solidFill>
            <a:prstDash val="lg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latin typeface="Times New Roman" panose="02020603050405020304" pitchFamily="18" charset="0"/>
            </a:endParaRPr>
          </a:p>
        </p:txBody>
      </p:sp>
      <p:sp>
        <p:nvSpPr>
          <p:cNvPr id="27" name="Rectangle 26">
            <a:extLst>
              <a:ext uri="{FF2B5EF4-FFF2-40B4-BE49-F238E27FC236}">
                <a16:creationId xmlns:a16="http://schemas.microsoft.com/office/drawing/2014/main" id="{48BAF69B-786B-4CF7-87BD-64B745CF9DCA}"/>
              </a:ext>
            </a:extLst>
          </p:cNvPr>
          <p:cNvSpPr/>
          <p:nvPr/>
        </p:nvSpPr>
        <p:spPr>
          <a:xfrm>
            <a:off x="277564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93716"/>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dirty="0">
              <a:latin typeface="Times New Roman" panose="02020603050405020304" pitchFamily="18" charset="0"/>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latin typeface="Times New Roman" panose="02020603050405020304" pitchFamily="18" charset="0"/>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First-order logic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First-order logic is formal logical system used in mathematics, philosophy, linguistic and computer science.</a:t>
            </a:r>
          </a:p>
          <a:p>
            <a:pPr marL="0" indent="0">
              <a:buNone/>
            </a:pPr>
            <a:r>
              <a:rPr lang="en-US" sz="2400" dirty="0">
                <a:latin typeface="Times New Roman" panose="02020603050405020304" pitchFamily="18" charset="0"/>
                <a:cs typeface="Times New Roman" panose="02020603050405020304" pitchFamily="18" charset="0"/>
              </a:rPr>
              <a:t>First-order logic is distinguished from the propositional logic by its use of quantifiers; each interpretation of first-order logic includes a domain of discourse over which the quantifiers range. </a:t>
            </a:r>
          </a:p>
          <a:p>
            <a:pPr marL="0" indent="0">
              <a:buNone/>
            </a:pPr>
            <a:r>
              <a:rPr lang="en-US" sz="3600" dirty="0">
                <a:solidFill>
                  <a:srgbClr val="0070C0"/>
                </a:solidFill>
                <a:latin typeface="Times New Roman" panose="02020603050405020304" pitchFamily="18" charset="0"/>
                <a:cs typeface="Times New Roman" panose="02020603050405020304" pitchFamily="18" charset="0"/>
              </a:rPr>
              <a:t>Syntax</a:t>
            </a:r>
          </a:p>
          <a:p>
            <a:pPr marL="0" indent="0">
              <a:buNone/>
            </a:pPr>
            <a:r>
              <a:rPr lang="en-US" sz="2400" dirty="0">
                <a:latin typeface="Times New Roman" panose="02020603050405020304" pitchFamily="18" charset="0"/>
                <a:cs typeface="Times New Roman" panose="02020603050405020304" pitchFamily="18" charset="0"/>
              </a:rPr>
              <a:t>User defines these primitives as follows: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Constant symbols (i.e., the “individuals” in the world) egg: Ram, 4.</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Function symbols (mapping individuals to individuals) egg: </a:t>
            </a:r>
            <a:r>
              <a:rPr lang="en-US" sz="2400" dirty="0" err="1">
                <a:latin typeface="Times New Roman" panose="02020603050405020304" pitchFamily="18" charset="0"/>
                <a:cs typeface="Times New Roman" panose="02020603050405020304" pitchFamily="18" charset="0"/>
              </a:rPr>
              <a:t>colour</a:t>
            </a:r>
            <a:r>
              <a:rPr lang="en-US" sz="2400" dirty="0">
                <a:latin typeface="Times New Roman" panose="02020603050405020304" pitchFamily="18" charset="0"/>
                <a:cs typeface="Times New Roman" panose="02020603050405020304" pitchFamily="18" charset="0"/>
              </a:rPr>
              <a:t> of (Ashoka Chakra) = Blue.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Predicate symbols (mapping from individuals to truth values) egg: greater (5,3), blue(sky).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A17638A-F6A4-4D40-AA5C-09C7529295C6}"/>
              </a:ext>
            </a:extLst>
          </p:cNvPr>
          <p:cNvSpPr/>
          <p:nvPr/>
        </p:nvSpPr>
        <p:spPr>
          <a:xfrm>
            <a:off x="4338429" y="6558444"/>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411720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First-order logic</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First-order logic supplies these primitives:</a:t>
            </a:r>
          </a:p>
          <a:p>
            <a:pPr marL="0" indent="0">
              <a:buNone/>
            </a:pPr>
            <a:r>
              <a:rPr lang="nb-NO" sz="2400" dirty="0">
                <a:latin typeface="Times New Roman" panose="02020603050405020304" pitchFamily="18" charset="0"/>
                <a:cs typeface="Times New Roman" panose="02020603050405020304" pitchFamily="18" charset="0"/>
              </a:rPr>
              <a:t>Variable symbols: egg </a:t>
            </a:r>
            <a:r>
              <a:rPr lang="nb-NO" sz="2400" i="1" dirty="0">
                <a:latin typeface="Times New Roman" panose="02020603050405020304" pitchFamily="18" charset="0"/>
                <a:cs typeface="Times New Roman" panose="02020603050405020304" pitchFamily="18" charset="0"/>
              </a:rPr>
              <a:t>x</a:t>
            </a:r>
            <a:r>
              <a:rPr lang="nb-NO" sz="2400" dirty="0">
                <a:latin typeface="Times New Roman" panose="02020603050405020304" pitchFamily="18" charset="0"/>
                <a:cs typeface="Times New Roman" panose="02020603050405020304" pitchFamily="18" charset="0"/>
              </a:rPr>
              <a:t>, </a:t>
            </a:r>
            <a:r>
              <a:rPr lang="nb-NO" sz="2400" i="1" dirty="0">
                <a:latin typeface="Times New Roman" panose="02020603050405020304" pitchFamily="18" charset="0"/>
                <a:cs typeface="Times New Roman" panose="02020603050405020304" pitchFamily="18" charset="0"/>
              </a:rPr>
              <a:t>y.</a:t>
            </a:r>
            <a:endParaRPr lang="nb-NO"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Connectives: ⌐, </a:t>
            </a:r>
            <a:r>
              <a:rPr lang="en-US" sz="2400" dirty="0">
                <a:latin typeface="Times New Roman" panose="02020603050405020304" pitchFamily="18" charset="0"/>
                <a:cs typeface="Times New Roman" panose="02020603050405020304" pitchFamily="18" charset="0"/>
                <a:sym typeface="Symbol" panose="05050102010706020507" pitchFamily="18" charset="2"/>
              </a:rPr>
              <a:t>, , ,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Quantifiers: universal and existential.</a:t>
            </a:r>
          </a:p>
          <a:p>
            <a:pPr marL="0" indent="0">
              <a:buNone/>
            </a:pPr>
            <a:r>
              <a:rPr lang="en-US" sz="3600" dirty="0">
                <a:solidFill>
                  <a:srgbClr val="0070C0"/>
                </a:solidFill>
                <a:latin typeface="Times New Roman" panose="02020603050405020304" pitchFamily="18" charset="0"/>
                <a:cs typeface="Times New Roman" panose="02020603050405020304" pitchFamily="18" charset="0"/>
              </a:rPr>
              <a:t>Quantifiers</a:t>
            </a:r>
          </a:p>
          <a:p>
            <a:pPr marL="514350" indent="-514350">
              <a:buAutoNum type="arabicPeriod"/>
            </a:pPr>
            <a:r>
              <a:rPr lang="en-US" sz="2400" dirty="0">
                <a:latin typeface="Times New Roman" panose="02020603050405020304" pitchFamily="18" charset="0"/>
                <a:cs typeface="Times New Roman" panose="02020603050405020304" pitchFamily="18" charset="0"/>
              </a:rPr>
              <a:t>Universal quantification corresponds to conjunction (and) in this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means that P holds for all values of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in the domain associated with that variable.</a:t>
            </a:r>
          </a:p>
          <a:p>
            <a:pPr marL="514350" indent="-51435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Existential quantification corresponds to disjunction (or) in that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means that P holds for some value of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in the domain associated with that variable.</a:t>
            </a:r>
          </a:p>
          <a:p>
            <a:pPr marL="514350" indent="-51435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Universal quantifiers are usually used with “implies” to form “IF–THEN rules”.</a:t>
            </a:r>
          </a:p>
          <a:p>
            <a:pPr marL="0" indent="0">
              <a:buNone/>
            </a:pPr>
            <a:endParaRPr lang="en-US" b="1" dirty="0"/>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92E3159-1726-453A-884B-55C2EE841411}"/>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95588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First-order logic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4. Existential quantifiers are usually used with “and” to specify a list of properties or facts about an individual.</a:t>
            </a:r>
          </a:p>
          <a:p>
            <a:pPr marL="0" indent="0">
              <a:buNone/>
            </a:pPr>
            <a:r>
              <a:rPr lang="en-US" sz="2400" dirty="0">
                <a:latin typeface="Times New Roman" panose="02020603050405020304" pitchFamily="18" charset="0"/>
                <a:cs typeface="Times New Roman" panose="02020603050405020304" pitchFamily="18" charset="0"/>
              </a:rPr>
              <a:t>5. A common mistake is to represent this English sentence as the FOL sentence.</a:t>
            </a:r>
          </a:p>
          <a:p>
            <a:pPr marL="0" indent="0">
              <a:buNone/>
            </a:pPr>
            <a:r>
              <a:rPr lang="en-US" sz="2400" dirty="0">
                <a:latin typeface="Times New Roman" panose="02020603050405020304" pitchFamily="18" charset="0"/>
                <a:cs typeface="Times New Roman" panose="02020603050405020304" pitchFamily="18" charset="0"/>
              </a:rPr>
              <a:t>6. Switching the order of universal quantifiers does not change the meaning:</a:t>
            </a:r>
          </a:p>
          <a:p>
            <a:pPr marL="0" indent="0">
              <a:buNone/>
            </a:pP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P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is logically equivalent to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P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Similarly, the order of existential quantifiers can be switched.</a:t>
            </a:r>
          </a:p>
          <a:p>
            <a:pPr marL="0" indent="0">
              <a:buNone/>
            </a:pPr>
            <a:r>
              <a:rPr lang="en-US" sz="2400" dirty="0">
                <a:latin typeface="Times New Roman" panose="02020603050405020304" pitchFamily="18" charset="0"/>
                <a:cs typeface="Times New Roman" panose="02020603050405020304" pitchFamily="18" charset="0"/>
              </a:rPr>
              <a:t>7. Switching the order of universals and existential does change the meaning. </a:t>
            </a:r>
          </a:p>
          <a:p>
            <a:pPr marL="0" indent="0">
              <a:buNone/>
            </a:pPr>
            <a:endParaRPr lang="en-US" dirty="0"/>
          </a:p>
        </p:txBody>
      </p:sp>
      <p:sp>
        <p:nvSpPr>
          <p:cNvPr id="2" name="Rectangle 1">
            <a:extLst>
              <a:ext uri="{FF2B5EF4-FFF2-40B4-BE49-F238E27FC236}">
                <a16:creationId xmlns:a16="http://schemas.microsoft.com/office/drawing/2014/main" id="{0AF4AF26-CC82-4618-9EA6-83BC65D3BC11}"/>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391517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 Propositional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10.1.1 What is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10.1.2 Syntax</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10.1.3 Semantics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10.1.4 Complex truth table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 First-order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10.2.1 Syntax</a:t>
            </a: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10.2.2 Quantifiers</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10.3 Inference in first order logic</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10.4 Reasoning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10.5 Procedural Knowledge Vs Declarative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10.6 Logic Programming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10.7 Matching</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10.8 Control Knowledge</a:t>
            </a: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10.9 </a:t>
            </a:r>
            <a:r>
              <a:rPr lang="en-US" sz="2000" dirty="0">
                <a:solidFill>
                  <a:schemeClr val="bg1"/>
                </a:solidFill>
                <a:latin typeface="Times New Roman" panose="02020603050405020304" pitchFamily="18" charset="0"/>
                <a:cs typeface="Times New Roman" panose="02020603050405020304" pitchFamily="18" charset="0"/>
              </a:rPr>
              <a:t>Forward and backward chaining (Type of reasoning)</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First-order logic </a:t>
            </a:r>
          </a:p>
        </p:txBody>
      </p:sp>
      <p:pic>
        <p:nvPicPr>
          <p:cNvPr id="5" name="Picture 4">
            <a:extLst>
              <a:ext uri="{FF2B5EF4-FFF2-40B4-BE49-F238E27FC236}">
                <a16:creationId xmlns:a16="http://schemas.microsoft.com/office/drawing/2014/main" id="{F9EB6300-ADE4-4730-83A1-9F8AEFF78A5D}"/>
              </a:ext>
            </a:extLst>
          </p:cNvPr>
          <p:cNvPicPr>
            <a:picLocks noChangeAspect="1"/>
          </p:cNvPicPr>
          <p:nvPr/>
        </p:nvPicPr>
        <p:blipFill>
          <a:blip r:embed="rId3"/>
          <a:stretch>
            <a:fillRect/>
          </a:stretch>
        </p:blipFill>
        <p:spPr>
          <a:xfrm>
            <a:off x="4041912" y="1152939"/>
            <a:ext cx="6689033" cy="3935896"/>
          </a:xfrm>
          <a:prstGeom prst="rect">
            <a:avLst/>
          </a:prstGeom>
        </p:spPr>
      </p:pic>
      <p:sp>
        <p:nvSpPr>
          <p:cNvPr id="2" name="Rectangle 1">
            <a:extLst>
              <a:ext uri="{FF2B5EF4-FFF2-40B4-BE49-F238E27FC236}">
                <a16:creationId xmlns:a16="http://schemas.microsoft.com/office/drawing/2014/main" id="{470DC109-22F4-4B0B-9917-35C88BE61BB2}"/>
              </a:ext>
            </a:extLst>
          </p:cNvPr>
          <p:cNvSpPr/>
          <p:nvPr/>
        </p:nvSpPr>
        <p:spPr>
          <a:xfrm>
            <a:off x="4338428"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latin typeface="Times New Roman" panose="02020603050405020304" pitchFamily="18" charset="0"/>
            </a:endParaRPr>
          </a:p>
        </p:txBody>
      </p:sp>
    </p:spTree>
    <p:extLst>
      <p:ext uri="{BB962C8B-B14F-4D97-AF65-F5344CB8AC3E}">
        <p14:creationId xmlns:p14="http://schemas.microsoft.com/office/powerpoint/2010/main" val="407625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6131</Words>
  <Application>Microsoft Office PowerPoint</Application>
  <PresentationFormat>Widescreen</PresentationFormat>
  <Paragraphs>1300</Paragraphs>
  <Slides>51</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Gill Sans</vt:lpstr>
      <vt:lpstr>Times New Roman</vt:lpstr>
      <vt:lpstr>Office Theme</vt:lpstr>
      <vt:lpstr>PowerPoint Presentation</vt:lpstr>
      <vt:lpstr>Learning objectives.</vt:lpstr>
      <vt:lpstr>Propositional logic </vt:lpstr>
      <vt:lpstr>Syntax </vt:lpstr>
      <vt:lpstr>Semantic</vt:lpstr>
      <vt:lpstr>First-order logic </vt:lpstr>
      <vt:lpstr>First-order logic</vt:lpstr>
      <vt:lpstr>First-order logic  </vt:lpstr>
      <vt:lpstr>First-order logic </vt:lpstr>
      <vt:lpstr>Inference in first-order logic </vt:lpstr>
      <vt:lpstr>Reasoning </vt:lpstr>
      <vt:lpstr>Reasoning  </vt:lpstr>
      <vt:lpstr>Procedural Knowledge Vs Declarative Knowledge</vt:lpstr>
      <vt:lpstr>Logic programming </vt:lpstr>
      <vt:lpstr>Matching </vt:lpstr>
      <vt:lpstr>Control knowledge</vt:lpstr>
      <vt:lpstr>Forward and backward chaining (Type of reasoning)</vt:lpstr>
      <vt:lpstr>Forward and backward chaining (Type of reasoning) </vt:lpstr>
      <vt:lpstr>Forward and backward chaining (Type of reasoning) </vt:lpstr>
      <vt:lpstr>Forward and backward chaining (Type of reasoning) </vt:lpstr>
      <vt:lpstr>Forward and backward chaining (Type of reasoning) </vt:lpstr>
      <vt:lpstr>Forward Chaining</vt:lpstr>
      <vt:lpstr>Forward Chaining</vt:lpstr>
      <vt:lpstr>Forward Chaining Example</vt:lpstr>
      <vt:lpstr>Forward Chaining Example</vt:lpstr>
      <vt:lpstr>Forward Chaining Example</vt:lpstr>
      <vt:lpstr>Forward Chaining Example</vt:lpstr>
      <vt:lpstr>Forward Chaining Example</vt:lpstr>
      <vt:lpstr>Forward Chaining Example</vt:lpstr>
      <vt:lpstr>Forward Chaining Example</vt:lpstr>
      <vt:lpstr>Forward Chaining Example</vt:lpstr>
      <vt:lpstr>Forward Chaining Example</vt:lpstr>
      <vt:lpstr>Forward Chaining Example</vt:lpstr>
      <vt:lpstr>Forward Chaining Example</vt:lpstr>
      <vt:lpstr>Forward Chaining Example</vt:lpstr>
      <vt:lpstr>Backward Chaining</vt:lpstr>
      <vt:lpstr>Backward Chaining</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cp:lastModifiedBy>
  <cp:revision>67</cp:revision>
  <dcterms:created xsi:type="dcterms:W3CDTF">2019-07-14T10:56:34Z</dcterms:created>
  <dcterms:modified xsi:type="dcterms:W3CDTF">2019-07-26T08:10:34Z</dcterms:modified>
</cp:coreProperties>
</file>