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1"/>
  </p:notesMasterIdLst>
  <p:sldIdLst>
    <p:sldId id="257" r:id="rId2"/>
    <p:sldId id="308" r:id="rId3"/>
    <p:sldId id="342" r:id="rId4"/>
    <p:sldId id="323" r:id="rId5"/>
    <p:sldId id="258" r:id="rId6"/>
    <p:sldId id="259" r:id="rId7"/>
    <p:sldId id="343" r:id="rId8"/>
    <p:sldId id="272" r:id="rId9"/>
    <p:sldId id="301" r:id="rId10"/>
    <p:sldId id="304" r:id="rId11"/>
    <p:sldId id="261" r:id="rId12"/>
    <p:sldId id="263" r:id="rId13"/>
    <p:sldId id="305" r:id="rId14"/>
    <p:sldId id="264" r:id="rId15"/>
    <p:sldId id="266" r:id="rId16"/>
    <p:sldId id="275" r:id="rId17"/>
    <p:sldId id="277" r:id="rId18"/>
    <p:sldId id="278" r:id="rId19"/>
    <p:sldId id="285" r:id="rId20"/>
    <p:sldId id="306" r:id="rId21"/>
    <p:sldId id="307" r:id="rId22"/>
    <p:sldId id="344" r:id="rId23"/>
    <p:sldId id="309" r:id="rId24"/>
    <p:sldId id="345" r:id="rId25"/>
    <p:sldId id="346" r:id="rId26"/>
    <p:sldId id="311" r:id="rId27"/>
    <p:sldId id="312" r:id="rId28"/>
    <p:sldId id="313" r:id="rId29"/>
    <p:sldId id="314" r:id="rId30"/>
    <p:sldId id="315" r:id="rId31"/>
    <p:sldId id="316" r:id="rId32"/>
    <p:sldId id="317" r:id="rId33"/>
    <p:sldId id="318" r:id="rId34"/>
    <p:sldId id="319" r:id="rId35"/>
    <p:sldId id="320" r:id="rId36"/>
    <p:sldId id="321" r:id="rId37"/>
    <p:sldId id="322" r:id="rId38"/>
    <p:sldId id="347" r:id="rId39"/>
    <p:sldId id="348" r:id="rId40"/>
    <p:sldId id="349" r:id="rId41"/>
    <p:sldId id="350" r:id="rId42"/>
    <p:sldId id="351" r:id="rId43"/>
    <p:sldId id="352" r:id="rId44"/>
    <p:sldId id="353" r:id="rId45"/>
    <p:sldId id="354" r:id="rId46"/>
    <p:sldId id="355" r:id="rId47"/>
    <p:sldId id="356" r:id="rId48"/>
    <p:sldId id="357" r:id="rId49"/>
    <p:sldId id="324" r:id="rId50"/>
    <p:sldId id="325" r:id="rId51"/>
    <p:sldId id="326" r:id="rId52"/>
    <p:sldId id="327" r:id="rId53"/>
    <p:sldId id="328" r:id="rId54"/>
    <p:sldId id="329" r:id="rId55"/>
    <p:sldId id="330" r:id="rId56"/>
    <p:sldId id="334" r:id="rId57"/>
    <p:sldId id="331" r:id="rId58"/>
    <p:sldId id="332" r:id="rId59"/>
    <p:sldId id="333" r:id="rId60"/>
    <p:sldId id="335" r:id="rId61"/>
    <p:sldId id="336" r:id="rId62"/>
    <p:sldId id="337" r:id="rId63"/>
    <p:sldId id="338" r:id="rId64"/>
    <p:sldId id="268" r:id="rId65"/>
    <p:sldId id="269" r:id="rId66"/>
    <p:sldId id="358" r:id="rId67"/>
    <p:sldId id="270" r:id="rId68"/>
    <p:sldId id="271" r:id="rId69"/>
    <p:sldId id="274" r:id="rId70"/>
    <p:sldId id="359" r:id="rId71"/>
    <p:sldId id="360" r:id="rId72"/>
    <p:sldId id="279" r:id="rId73"/>
    <p:sldId id="276" r:id="rId74"/>
    <p:sldId id="361" r:id="rId75"/>
    <p:sldId id="362" r:id="rId76"/>
    <p:sldId id="363" r:id="rId77"/>
    <p:sldId id="364" r:id="rId78"/>
    <p:sldId id="365" r:id="rId79"/>
    <p:sldId id="366" r:id="rId80"/>
    <p:sldId id="280" r:id="rId81"/>
    <p:sldId id="367" r:id="rId82"/>
    <p:sldId id="262" r:id="rId83"/>
    <p:sldId id="300" r:id="rId84"/>
    <p:sldId id="368" r:id="rId85"/>
    <p:sldId id="303" r:id="rId86"/>
    <p:sldId id="339" r:id="rId87"/>
    <p:sldId id="340" r:id="rId88"/>
    <p:sldId id="341" r:id="rId89"/>
    <p:sldId id="291" r:id="rId9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showGuides="1">
      <p:cViewPr varScale="1">
        <p:scale>
          <a:sx n="90" d="100"/>
          <a:sy n="90" d="100"/>
        </p:scale>
        <p:origin x="162" y="6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Times New Roman" panose="02020603050405020304" pitchFamily="18"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Times New Roman" panose="02020603050405020304" pitchFamily="18" charset="0"/>
              </a:defRPr>
            </a:lvl1pPr>
          </a:lstStyle>
          <a:p>
            <a:fld id="{8B1BD070-17C4-495A-9E85-83E1ABD5BD97}" type="datetimeFigureOut">
              <a:rPr lang="en-US" smtClean="0"/>
              <a:pPr/>
              <a:t>7/26/2019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Times New Roman" panose="02020603050405020304" pitchFamily="18"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Times New Roman" panose="02020603050405020304" pitchFamily="18" charset="0"/>
              </a:defRPr>
            </a:lvl1pPr>
          </a:lstStyle>
          <a:p>
            <a:fld id="{703288B5-AF8F-43EE-8358-DCAD1ACC3E1D}" type="slidenum">
              <a:rPr lang="en-US" smtClean="0"/>
              <a:pPr/>
              <a:t>‹#›</a:t>
            </a:fld>
            <a:endParaRPr lang="en-US" dirty="0"/>
          </a:p>
        </p:txBody>
      </p:sp>
    </p:spTree>
    <p:extLst>
      <p:ext uri="{BB962C8B-B14F-4D97-AF65-F5344CB8AC3E}">
        <p14:creationId xmlns:p14="http://schemas.microsoft.com/office/powerpoint/2010/main" val="25715254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Times New Roman" panose="02020603050405020304" pitchFamily="18" charset="0"/>
        <a:ea typeface="+mn-ea"/>
        <a:cs typeface="+mn-cs"/>
      </a:defRPr>
    </a:lvl1pPr>
    <a:lvl2pPr marL="457200" algn="l" defTabSz="914400" rtl="0" eaLnBrk="1" latinLnBrk="0" hangingPunct="1">
      <a:defRPr sz="1200" kern="1200">
        <a:solidFill>
          <a:schemeClr val="tx1"/>
        </a:solidFill>
        <a:latin typeface="Times New Roman" panose="02020603050405020304" pitchFamily="18" charset="0"/>
        <a:ea typeface="+mn-ea"/>
        <a:cs typeface="+mn-cs"/>
      </a:defRPr>
    </a:lvl2pPr>
    <a:lvl3pPr marL="914400" algn="l" defTabSz="914400" rtl="0" eaLnBrk="1" latinLnBrk="0" hangingPunct="1">
      <a:defRPr sz="1200" kern="1200">
        <a:solidFill>
          <a:schemeClr val="tx1"/>
        </a:solidFill>
        <a:latin typeface="Times New Roman" panose="02020603050405020304" pitchFamily="18" charset="0"/>
        <a:ea typeface="+mn-ea"/>
        <a:cs typeface="+mn-cs"/>
      </a:defRPr>
    </a:lvl3pPr>
    <a:lvl4pPr marL="1371600" algn="l" defTabSz="914400" rtl="0" eaLnBrk="1" latinLnBrk="0" hangingPunct="1">
      <a:defRPr sz="1200" kern="1200">
        <a:solidFill>
          <a:schemeClr val="tx1"/>
        </a:solidFill>
        <a:latin typeface="Times New Roman" panose="02020603050405020304" pitchFamily="18" charset="0"/>
        <a:ea typeface="+mn-ea"/>
        <a:cs typeface="+mn-cs"/>
      </a:defRPr>
    </a:lvl4pPr>
    <a:lvl5pPr marL="1828800" algn="l" defTabSz="914400" rtl="0" eaLnBrk="1" latinLnBrk="0" hangingPunct="1">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3" name="Google Shape;13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277678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947910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54908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451221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339967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843583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323226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50426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978146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257848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742734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524511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3" name="Google Shape;13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720193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692970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365291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867466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081590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985890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904708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43618-1F1E-4BA7-BDE0-ED93F3A8697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7C5150E-0F22-45D0-B678-4E521E3520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21C6A41-4616-4114-BC2F-E28F2FFBCA94}"/>
              </a:ext>
            </a:extLst>
          </p:cNvPr>
          <p:cNvSpPr>
            <a:spLocks noGrp="1"/>
          </p:cNvSpPr>
          <p:nvPr>
            <p:ph type="dt" sz="half" idx="10"/>
          </p:nvPr>
        </p:nvSpPr>
        <p:spPr/>
        <p:txBody>
          <a:bodyPr/>
          <a:lstStyle/>
          <a:p>
            <a:fld id="{F71F547E-119C-41D1-AEEC-3F5271A06AC1}" type="datetime1">
              <a:rPr lang="en-US" smtClean="0"/>
              <a:t>7/26/2019</a:t>
            </a:fld>
            <a:endParaRPr lang="en-US"/>
          </a:p>
        </p:txBody>
      </p:sp>
      <p:sp>
        <p:nvSpPr>
          <p:cNvPr id="5" name="Footer Placeholder 4">
            <a:extLst>
              <a:ext uri="{FF2B5EF4-FFF2-40B4-BE49-F238E27FC236}">
                <a16:creationId xmlns:a16="http://schemas.microsoft.com/office/drawing/2014/main" id="{8BA86395-F458-4E92-8716-16AB17685F86}"/>
              </a:ext>
            </a:extLst>
          </p:cNvPr>
          <p:cNvSpPr>
            <a:spLocks noGrp="1"/>
          </p:cNvSpPr>
          <p:nvPr>
            <p:ph type="ftr" sz="quarter" idx="11"/>
          </p:nvPr>
        </p:nvSpPr>
        <p:spPr/>
        <p:txBody>
          <a:bodyPr/>
          <a:lstStyle/>
          <a:p>
            <a:r>
              <a:rPr lang="en-IN"/>
              <a:t>Copyright © 2019 by Wiley India Pvt. Ltd., 4436/7, Ansari Road, Daryaganj, New Delhi-110002</a:t>
            </a:r>
            <a:endParaRPr lang="en-US"/>
          </a:p>
        </p:txBody>
      </p:sp>
      <p:sp>
        <p:nvSpPr>
          <p:cNvPr id="6" name="Slide Number Placeholder 5">
            <a:extLst>
              <a:ext uri="{FF2B5EF4-FFF2-40B4-BE49-F238E27FC236}">
                <a16:creationId xmlns:a16="http://schemas.microsoft.com/office/drawing/2014/main" id="{43E857FD-A477-4322-9572-B4967F12D513}"/>
              </a:ext>
            </a:extLst>
          </p:cNvPr>
          <p:cNvSpPr>
            <a:spLocks noGrp="1"/>
          </p:cNvSpPr>
          <p:nvPr>
            <p:ph type="sldNum" sz="quarter" idx="12"/>
          </p:nvPr>
        </p:nvSpPr>
        <p:spPr/>
        <p:txBody>
          <a:bodyPr/>
          <a:lstStyle/>
          <a:p>
            <a:fld id="{EB204FE8-2EDE-4701-98DE-F918380773FD}" type="slidenum">
              <a:rPr lang="en-US" smtClean="0"/>
              <a:pPr/>
              <a:t>‹#›</a:t>
            </a:fld>
            <a:endParaRPr lang="en-US"/>
          </a:p>
        </p:txBody>
      </p:sp>
    </p:spTree>
    <p:extLst>
      <p:ext uri="{BB962C8B-B14F-4D97-AF65-F5344CB8AC3E}">
        <p14:creationId xmlns:p14="http://schemas.microsoft.com/office/powerpoint/2010/main" val="14391828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FC93C-2B5F-4921-BC55-2EC41BAB8AF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E5E69EA-CF80-460D-9425-AB0136C22D7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E5D1CD-F91A-4B48-82DC-20EEA3F3B0AB}"/>
              </a:ext>
            </a:extLst>
          </p:cNvPr>
          <p:cNvSpPr>
            <a:spLocks noGrp="1"/>
          </p:cNvSpPr>
          <p:nvPr>
            <p:ph type="dt" sz="half" idx="10"/>
          </p:nvPr>
        </p:nvSpPr>
        <p:spPr/>
        <p:txBody>
          <a:bodyPr/>
          <a:lstStyle/>
          <a:p>
            <a:fld id="{F29D1EDB-33FC-4E52-A81F-28D4265766A7}" type="datetime1">
              <a:rPr lang="en-US" smtClean="0"/>
              <a:t>7/26/2019</a:t>
            </a:fld>
            <a:endParaRPr lang="en-US"/>
          </a:p>
        </p:txBody>
      </p:sp>
      <p:sp>
        <p:nvSpPr>
          <p:cNvPr id="5" name="Footer Placeholder 4">
            <a:extLst>
              <a:ext uri="{FF2B5EF4-FFF2-40B4-BE49-F238E27FC236}">
                <a16:creationId xmlns:a16="http://schemas.microsoft.com/office/drawing/2014/main" id="{E4C18EDA-13DC-4178-BCA9-DF025155651C}"/>
              </a:ext>
            </a:extLst>
          </p:cNvPr>
          <p:cNvSpPr>
            <a:spLocks noGrp="1"/>
          </p:cNvSpPr>
          <p:nvPr>
            <p:ph type="ftr" sz="quarter" idx="11"/>
          </p:nvPr>
        </p:nvSpPr>
        <p:spPr/>
        <p:txBody>
          <a:bodyPr/>
          <a:lstStyle/>
          <a:p>
            <a:r>
              <a:rPr lang="en-IN"/>
              <a:t>Copyright © 2019 by Wiley India Pvt. Ltd., 4436/7, Ansari Road, Daryaganj, New Delhi-110002</a:t>
            </a:r>
            <a:endParaRPr lang="en-US"/>
          </a:p>
        </p:txBody>
      </p:sp>
      <p:sp>
        <p:nvSpPr>
          <p:cNvPr id="6" name="Slide Number Placeholder 5">
            <a:extLst>
              <a:ext uri="{FF2B5EF4-FFF2-40B4-BE49-F238E27FC236}">
                <a16:creationId xmlns:a16="http://schemas.microsoft.com/office/drawing/2014/main" id="{B448C009-3651-41F3-A8D4-824AD4B7A506}"/>
              </a:ext>
            </a:extLst>
          </p:cNvPr>
          <p:cNvSpPr>
            <a:spLocks noGrp="1"/>
          </p:cNvSpPr>
          <p:nvPr>
            <p:ph type="sldNum" sz="quarter" idx="12"/>
          </p:nvPr>
        </p:nvSpPr>
        <p:spPr/>
        <p:txBody>
          <a:bodyPr/>
          <a:lstStyle/>
          <a:p>
            <a:fld id="{EB204FE8-2EDE-4701-98DE-F918380773FD}" type="slidenum">
              <a:rPr lang="en-US" smtClean="0"/>
              <a:pPr/>
              <a:t>‹#›</a:t>
            </a:fld>
            <a:endParaRPr lang="en-US"/>
          </a:p>
        </p:txBody>
      </p:sp>
    </p:spTree>
    <p:extLst>
      <p:ext uri="{BB962C8B-B14F-4D97-AF65-F5344CB8AC3E}">
        <p14:creationId xmlns:p14="http://schemas.microsoft.com/office/powerpoint/2010/main" val="3080384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F1924BA-8BE6-4299-855C-D35FCEBE5EA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FD68C87-4D88-4280-9AF4-97002CE738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A4AB7C-D13B-489F-8F35-906ABE3882E7}"/>
              </a:ext>
            </a:extLst>
          </p:cNvPr>
          <p:cNvSpPr>
            <a:spLocks noGrp="1"/>
          </p:cNvSpPr>
          <p:nvPr>
            <p:ph type="dt" sz="half" idx="10"/>
          </p:nvPr>
        </p:nvSpPr>
        <p:spPr/>
        <p:txBody>
          <a:bodyPr/>
          <a:lstStyle/>
          <a:p>
            <a:fld id="{86C0BCB7-F250-48D7-A1A9-2178CA8A6890}" type="datetime1">
              <a:rPr lang="en-US" smtClean="0"/>
              <a:t>7/26/2019</a:t>
            </a:fld>
            <a:endParaRPr lang="en-US"/>
          </a:p>
        </p:txBody>
      </p:sp>
      <p:sp>
        <p:nvSpPr>
          <p:cNvPr id="5" name="Footer Placeholder 4">
            <a:extLst>
              <a:ext uri="{FF2B5EF4-FFF2-40B4-BE49-F238E27FC236}">
                <a16:creationId xmlns:a16="http://schemas.microsoft.com/office/drawing/2014/main" id="{A0494E17-23F7-4B46-8566-EFE13C9D9004}"/>
              </a:ext>
            </a:extLst>
          </p:cNvPr>
          <p:cNvSpPr>
            <a:spLocks noGrp="1"/>
          </p:cNvSpPr>
          <p:nvPr>
            <p:ph type="ftr" sz="quarter" idx="11"/>
          </p:nvPr>
        </p:nvSpPr>
        <p:spPr/>
        <p:txBody>
          <a:bodyPr/>
          <a:lstStyle/>
          <a:p>
            <a:r>
              <a:rPr lang="en-IN"/>
              <a:t>Copyright © 2019 by Wiley India Pvt. Ltd., 4436/7, Ansari Road, Daryaganj, New Delhi-110002</a:t>
            </a:r>
            <a:endParaRPr lang="en-US"/>
          </a:p>
        </p:txBody>
      </p:sp>
      <p:sp>
        <p:nvSpPr>
          <p:cNvPr id="6" name="Slide Number Placeholder 5">
            <a:extLst>
              <a:ext uri="{FF2B5EF4-FFF2-40B4-BE49-F238E27FC236}">
                <a16:creationId xmlns:a16="http://schemas.microsoft.com/office/drawing/2014/main" id="{6C236B42-4461-41E7-8467-B191490DA928}"/>
              </a:ext>
            </a:extLst>
          </p:cNvPr>
          <p:cNvSpPr>
            <a:spLocks noGrp="1"/>
          </p:cNvSpPr>
          <p:nvPr>
            <p:ph type="sldNum" sz="quarter" idx="12"/>
          </p:nvPr>
        </p:nvSpPr>
        <p:spPr/>
        <p:txBody>
          <a:bodyPr/>
          <a:lstStyle/>
          <a:p>
            <a:fld id="{EB204FE8-2EDE-4701-98DE-F918380773FD}" type="slidenum">
              <a:rPr lang="en-US" smtClean="0"/>
              <a:pPr/>
              <a:t>‹#›</a:t>
            </a:fld>
            <a:endParaRPr lang="en-US"/>
          </a:p>
        </p:txBody>
      </p:sp>
    </p:spTree>
    <p:extLst>
      <p:ext uri="{BB962C8B-B14F-4D97-AF65-F5344CB8AC3E}">
        <p14:creationId xmlns:p14="http://schemas.microsoft.com/office/powerpoint/2010/main" val="37996835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56935-5B2C-449D-BEE5-8AFA7F9841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B6202D-4B24-446F-BB40-92727C19B6F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222B73-D4B9-415D-AD00-FFAA0D4DD653}"/>
              </a:ext>
            </a:extLst>
          </p:cNvPr>
          <p:cNvSpPr>
            <a:spLocks noGrp="1"/>
          </p:cNvSpPr>
          <p:nvPr>
            <p:ph type="dt" sz="half" idx="10"/>
          </p:nvPr>
        </p:nvSpPr>
        <p:spPr/>
        <p:txBody>
          <a:bodyPr/>
          <a:lstStyle/>
          <a:p>
            <a:fld id="{04C6B8FE-4577-45B0-B378-C98987CD35CD}" type="datetime1">
              <a:rPr lang="en-US" smtClean="0"/>
              <a:t>7/26/2019</a:t>
            </a:fld>
            <a:endParaRPr lang="en-US"/>
          </a:p>
        </p:txBody>
      </p:sp>
      <p:sp>
        <p:nvSpPr>
          <p:cNvPr id="5" name="Footer Placeholder 4">
            <a:extLst>
              <a:ext uri="{FF2B5EF4-FFF2-40B4-BE49-F238E27FC236}">
                <a16:creationId xmlns:a16="http://schemas.microsoft.com/office/drawing/2014/main" id="{9AFCE0CF-8106-4CA0-9CA9-D94C60B9D911}"/>
              </a:ext>
            </a:extLst>
          </p:cNvPr>
          <p:cNvSpPr>
            <a:spLocks noGrp="1"/>
          </p:cNvSpPr>
          <p:nvPr>
            <p:ph type="ftr" sz="quarter" idx="11"/>
          </p:nvPr>
        </p:nvSpPr>
        <p:spPr/>
        <p:txBody>
          <a:bodyPr/>
          <a:lstStyle/>
          <a:p>
            <a:r>
              <a:rPr lang="en-IN"/>
              <a:t>Copyright © 2019 by Wiley India Pvt. Ltd., 4436/7, Ansari Road, Daryaganj, New Delhi-110002</a:t>
            </a:r>
            <a:endParaRPr lang="en-US"/>
          </a:p>
        </p:txBody>
      </p:sp>
      <p:sp>
        <p:nvSpPr>
          <p:cNvPr id="6" name="Slide Number Placeholder 5">
            <a:extLst>
              <a:ext uri="{FF2B5EF4-FFF2-40B4-BE49-F238E27FC236}">
                <a16:creationId xmlns:a16="http://schemas.microsoft.com/office/drawing/2014/main" id="{C35DA12E-25FE-416B-96BF-02EA1AF855F3}"/>
              </a:ext>
            </a:extLst>
          </p:cNvPr>
          <p:cNvSpPr>
            <a:spLocks noGrp="1"/>
          </p:cNvSpPr>
          <p:nvPr>
            <p:ph type="sldNum" sz="quarter" idx="12"/>
          </p:nvPr>
        </p:nvSpPr>
        <p:spPr/>
        <p:txBody>
          <a:bodyPr/>
          <a:lstStyle/>
          <a:p>
            <a:fld id="{EB204FE8-2EDE-4701-98DE-F918380773FD}" type="slidenum">
              <a:rPr lang="en-US" smtClean="0"/>
              <a:pPr/>
              <a:t>‹#›</a:t>
            </a:fld>
            <a:endParaRPr lang="en-US"/>
          </a:p>
        </p:txBody>
      </p:sp>
    </p:spTree>
    <p:extLst>
      <p:ext uri="{BB962C8B-B14F-4D97-AF65-F5344CB8AC3E}">
        <p14:creationId xmlns:p14="http://schemas.microsoft.com/office/powerpoint/2010/main" val="2954098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B17E2-1343-40E0-9A9F-4D81866030B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A14CA6E-1DEE-4794-88D9-914588F21D8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6035A1C-4E7E-42F4-8506-587D52F97BD0}"/>
              </a:ext>
            </a:extLst>
          </p:cNvPr>
          <p:cNvSpPr>
            <a:spLocks noGrp="1"/>
          </p:cNvSpPr>
          <p:nvPr>
            <p:ph type="dt" sz="half" idx="10"/>
          </p:nvPr>
        </p:nvSpPr>
        <p:spPr/>
        <p:txBody>
          <a:bodyPr/>
          <a:lstStyle/>
          <a:p>
            <a:fld id="{8B98729D-EFBF-4746-86DD-1B5B17594632}" type="datetime1">
              <a:rPr lang="en-US" smtClean="0"/>
              <a:t>7/26/2019</a:t>
            </a:fld>
            <a:endParaRPr lang="en-US"/>
          </a:p>
        </p:txBody>
      </p:sp>
      <p:sp>
        <p:nvSpPr>
          <p:cNvPr id="5" name="Footer Placeholder 4">
            <a:extLst>
              <a:ext uri="{FF2B5EF4-FFF2-40B4-BE49-F238E27FC236}">
                <a16:creationId xmlns:a16="http://schemas.microsoft.com/office/drawing/2014/main" id="{00939423-5540-40DA-A2D2-78925D59C370}"/>
              </a:ext>
            </a:extLst>
          </p:cNvPr>
          <p:cNvSpPr>
            <a:spLocks noGrp="1"/>
          </p:cNvSpPr>
          <p:nvPr>
            <p:ph type="ftr" sz="quarter" idx="11"/>
          </p:nvPr>
        </p:nvSpPr>
        <p:spPr/>
        <p:txBody>
          <a:bodyPr/>
          <a:lstStyle/>
          <a:p>
            <a:r>
              <a:rPr lang="en-IN"/>
              <a:t>Copyright © 2019 by Wiley India Pvt. Ltd., 4436/7, Ansari Road, Daryaganj, New Delhi-110002</a:t>
            </a:r>
            <a:endParaRPr lang="en-US"/>
          </a:p>
        </p:txBody>
      </p:sp>
      <p:sp>
        <p:nvSpPr>
          <p:cNvPr id="6" name="Slide Number Placeholder 5">
            <a:extLst>
              <a:ext uri="{FF2B5EF4-FFF2-40B4-BE49-F238E27FC236}">
                <a16:creationId xmlns:a16="http://schemas.microsoft.com/office/drawing/2014/main" id="{F0E41A59-6EBD-4375-9D2A-AB500E97B2BC}"/>
              </a:ext>
            </a:extLst>
          </p:cNvPr>
          <p:cNvSpPr>
            <a:spLocks noGrp="1"/>
          </p:cNvSpPr>
          <p:nvPr>
            <p:ph type="sldNum" sz="quarter" idx="12"/>
          </p:nvPr>
        </p:nvSpPr>
        <p:spPr/>
        <p:txBody>
          <a:bodyPr/>
          <a:lstStyle/>
          <a:p>
            <a:fld id="{EB204FE8-2EDE-4701-98DE-F918380773FD}" type="slidenum">
              <a:rPr lang="en-US" smtClean="0"/>
              <a:pPr/>
              <a:t>‹#›</a:t>
            </a:fld>
            <a:endParaRPr lang="en-US"/>
          </a:p>
        </p:txBody>
      </p:sp>
    </p:spTree>
    <p:extLst>
      <p:ext uri="{BB962C8B-B14F-4D97-AF65-F5344CB8AC3E}">
        <p14:creationId xmlns:p14="http://schemas.microsoft.com/office/powerpoint/2010/main" val="2567417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38B40-4347-472E-88F9-DDD65792A3D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3C27B1-7A0F-4E5A-B0A8-563488C226F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EEF563A-E6A7-4AAB-84A4-3F13B4ED91C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E8B2099-52F0-4150-ADC6-3F05A0C7007D}"/>
              </a:ext>
            </a:extLst>
          </p:cNvPr>
          <p:cNvSpPr>
            <a:spLocks noGrp="1"/>
          </p:cNvSpPr>
          <p:nvPr>
            <p:ph type="dt" sz="half" idx="10"/>
          </p:nvPr>
        </p:nvSpPr>
        <p:spPr/>
        <p:txBody>
          <a:bodyPr/>
          <a:lstStyle/>
          <a:p>
            <a:fld id="{BEFAFAFF-3718-4F05-9DE6-07C6EA950462}" type="datetime1">
              <a:rPr lang="en-US" smtClean="0"/>
              <a:t>7/26/2019</a:t>
            </a:fld>
            <a:endParaRPr lang="en-US"/>
          </a:p>
        </p:txBody>
      </p:sp>
      <p:sp>
        <p:nvSpPr>
          <p:cNvPr id="6" name="Footer Placeholder 5">
            <a:extLst>
              <a:ext uri="{FF2B5EF4-FFF2-40B4-BE49-F238E27FC236}">
                <a16:creationId xmlns:a16="http://schemas.microsoft.com/office/drawing/2014/main" id="{A986A783-41F9-45F0-A049-1B3CAB5BC787}"/>
              </a:ext>
            </a:extLst>
          </p:cNvPr>
          <p:cNvSpPr>
            <a:spLocks noGrp="1"/>
          </p:cNvSpPr>
          <p:nvPr>
            <p:ph type="ftr" sz="quarter" idx="11"/>
          </p:nvPr>
        </p:nvSpPr>
        <p:spPr/>
        <p:txBody>
          <a:bodyPr/>
          <a:lstStyle/>
          <a:p>
            <a:r>
              <a:rPr lang="en-IN"/>
              <a:t>Copyright © 2019 by Wiley India Pvt. Ltd., 4436/7, Ansari Road, Daryaganj, New Delhi-110002</a:t>
            </a:r>
            <a:endParaRPr lang="en-US"/>
          </a:p>
        </p:txBody>
      </p:sp>
      <p:sp>
        <p:nvSpPr>
          <p:cNvPr id="7" name="Slide Number Placeholder 6">
            <a:extLst>
              <a:ext uri="{FF2B5EF4-FFF2-40B4-BE49-F238E27FC236}">
                <a16:creationId xmlns:a16="http://schemas.microsoft.com/office/drawing/2014/main" id="{201B00CC-AEBA-4511-A298-4AF259E90E83}"/>
              </a:ext>
            </a:extLst>
          </p:cNvPr>
          <p:cNvSpPr>
            <a:spLocks noGrp="1"/>
          </p:cNvSpPr>
          <p:nvPr>
            <p:ph type="sldNum" sz="quarter" idx="12"/>
          </p:nvPr>
        </p:nvSpPr>
        <p:spPr/>
        <p:txBody>
          <a:bodyPr/>
          <a:lstStyle/>
          <a:p>
            <a:fld id="{EB204FE8-2EDE-4701-98DE-F918380773FD}" type="slidenum">
              <a:rPr lang="en-US" smtClean="0"/>
              <a:pPr/>
              <a:t>‹#›</a:t>
            </a:fld>
            <a:endParaRPr lang="en-US"/>
          </a:p>
        </p:txBody>
      </p:sp>
    </p:spTree>
    <p:extLst>
      <p:ext uri="{BB962C8B-B14F-4D97-AF65-F5344CB8AC3E}">
        <p14:creationId xmlns:p14="http://schemas.microsoft.com/office/powerpoint/2010/main" val="15160816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FF0EC-ADE9-4DBE-94F4-8C4849DD9F1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41708E2-F7E7-47CF-BF28-5457CC29FC9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BD06BB6-1E5A-40DE-A3AD-28B171D7AD2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DCFF65A-5AF2-4CAA-90A4-804BD778294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4DF3D62-B0A0-4EC5-9A91-A08A672C9D5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07C0B31-F9CF-4D32-AAD5-7DFC3A544829}"/>
              </a:ext>
            </a:extLst>
          </p:cNvPr>
          <p:cNvSpPr>
            <a:spLocks noGrp="1"/>
          </p:cNvSpPr>
          <p:nvPr>
            <p:ph type="dt" sz="half" idx="10"/>
          </p:nvPr>
        </p:nvSpPr>
        <p:spPr/>
        <p:txBody>
          <a:bodyPr/>
          <a:lstStyle/>
          <a:p>
            <a:fld id="{AEE93591-61D9-4ECC-825B-31F69819102B}" type="datetime1">
              <a:rPr lang="en-US" smtClean="0"/>
              <a:t>7/26/2019</a:t>
            </a:fld>
            <a:endParaRPr lang="en-US"/>
          </a:p>
        </p:txBody>
      </p:sp>
      <p:sp>
        <p:nvSpPr>
          <p:cNvPr id="8" name="Footer Placeholder 7">
            <a:extLst>
              <a:ext uri="{FF2B5EF4-FFF2-40B4-BE49-F238E27FC236}">
                <a16:creationId xmlns:a16="http://schemas.microsoft.com/office/drawing/2014/main" id="{4D8C0038-778C-46EA-BEBE-4828877DD5BD}"/>
              </a:ext>
            </a:extLst>
          </p:cNvPr>
          <p:cNvSpPr>
            <a:spLocks noGrp="1"/>
          </p:cNvSpPr>
          <p:nvPr>
            <p:ph type="ftr" sz="quarter" idx="11"/>
          </p:nvPr>
        </p:nvSpPr>
        <p:spPr/>
        <p:txBody>
          <a:bodyPr/>
          <a:lstStyle/>
          <a:p>
            <a:r>
              <a:rPr lang="en-IN"/>
              <a:t>Copyright © 2019 by Wiley India Pvt. Ltd., 4436/7, Ansari Road, Daryaganj, New Delhi-110002</a:t>
            </a:r>
            <a:endParaRPr lang="en-US"/>
          </a:p>
        </p:txBody>
      </p:sp>
      <p:sp>
        <p:nvSpPr>
          <p:cNvPr id="9" name="Slide Number Placeholder 8">
            <a:extLst>
              <a:ext uri="{FF2B5EF4-FFF2-40B4-BE49-F238E27FC236}">
                <a16:creationId xmlns:a16="http://schemas.microsoft.com/office/drawing/2014/main" id="{BCFE8EFE-DD71-45E5-9A98-9A74A117FAFF}"/>
              </a:ext>
            </a:extLst>
          </p:cNvPr>
          <p:cNvSpPr>
            <a:spLocks noGrp="1"/>
          </p:cNvSpPr>
          <p:nvPr>
            <p:ph type="sldNum" sz="quarter" idx="12"/>
          </p:nvPr>
        </p:nvSpPr>
        <p:spPr/>
        <p:txBody>
          <a:bodyPr/>
          <a:lstStyle/>
          <a:p>
            <a:fld id="{EB204FE8-2EDE-4701-98DE-F918380773FD}" type="slidenum">
              <a:rPr lang="en-US" smtClean="0"/>
              <a:pPr/>
              <a:t>‹#›</a:t>
            </a:fld>
            <a:endParaRPr lang="en-US"/>
          </a:p>
        </p:txBody>
      </p:sp>
    </p:spTree>
    <p:extLst>
      <p:ext uri="{BB962C8B-B14F-4D97-AF65-F5344CB8AC3E}">
        <p14:creationId xmlns:p14="http://schemas.microsoft.com/office/powerpoint/2010/main" val="29949307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59278-6E17-4E65-BED9-091621960F7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0339F0C-759B-4340-9764-591368B77537}"/>
              </a:ext>
            </a:extLst>
          </p:cNvPr>
          <p:cNvSpPr>
            <a:spLocks noGrp="1"/>
          </p:cNvSpPr>
          <p:nvPr>
            <p:ph type="dt" sz="half" idx="10"/>
          </p:nvPr>
        </p:nvSpPr>
        <p:spPr/>
        <p:txBody>
          <a:bodyPr/>
          <a:lstStyle/>
          <a:p>
            <a:fld id="{95C0145E-AC1B-419E-88FB-D08483EAFBBB}" type="datetime1">
              <a:rPr lang="en-US" smtClean="0"/>
              <a:t>7/26/2019</a:t>
            </a:fld>
            <a:endParaRPr lang="en-US"/>
          </a:p>
        </p:txBody>
      </p:sp>
      <p:sp>
        <p:nvSpPr>
          <p:cNvPr id="4" name="Footer Placeholder 3">
            <a:extLst>
              <a:ext uri="{FF2B5EF4-FFF2-40B4-BE49-F238E27FC236}">
                <a16:creationId xmlns:a16="http://schemas.microsoft.com/office/drawing/2014/main" id="{ECE2F676-EBF9-43D1-B65E-37B52F266AD9}"/>
              </a:ext>
            </a:extLst>
          </p:cNvPr>
          <p:cNvSpPr>
            <a:spLocks noGrp="1"/>
          </p:cNvSpPr>
          <p:nvPr>
            <p:ph type="ftr" sz="quarter" idx="11"/>
          </p:nvPr>
        </p:nvSpPr>
        <p:spPr/>
        <p:txBody>
          <a:bodyPr/>
          <a:lstStyle/>
          <a:p>
            <a:r>
              <a:rPr lang="en-IN"/>
              <a:t>Copyright © 2019 by Wiley India Pvt. Ltd., 4436/7, Ansari Road, Daryaganj, New Delhi-110002</a:t>
            </a:r>
            <a:endParaRPr lang="en-US"/>
          </a:p>
        </p:txBody>
      </p:sp>
      <p:sp>
        <p:nvSpPr>
          <p:cNvPr id="5" name="Slide Number Placeholder 4">
            <a:extLst>
              <a:ext uri="{FF2B5EF4-FFF2-40B4-BE49-F238E27FC236}">
                <a16:creationId xmlns:a16="http://schemas.microsoft.com/office/drawing/2014/main" id="{2B37B75A-AF0C-42FD-A2C7-2049D4963A03}"/>
              </a:ext>
            </a:extLst>
          </p:cNvPr>
          <p:cNvSpPr>
            <a:spLocks noGrp="1"/>
          </p:cNvSpPr>
          <p:nvPr>
            <p:ph type="sldNum" sz="quarter" idx="12"/>
          </p:nvPr>
        </p:nvSpPr>
        <p:spPr/>
        <p:txBody>
          <a:bodyPr/>
          <a:lstStyle/>
          <a:p>
            <a:fld id="{EB204FE8-2EDE-4701-98DE-F918380773FD}" type="slidenum">
              <a:rPr lang="en-US" smtClean="0"/>
              <a:pPr/>
              <a:t>‹#›</a:t>
            </a:fld>
            <a:endParaRPr lang="en-US"/>
          </a:p>
        </p:txBody>
      </p:sp>
    </p:spTree>
    <p:extLst>
      <p:ext uri="{BB962C8B-B14F-4D97-AF65-F5344CB8AC3E}">
        <p14:creationId xmlns:p14="http://schemas.microsoft.com/office/powerpoint/2010/main" val="22258773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71075C-B07E-4C22-8BD1-FF7D95F5B6BF}"/>
              </a:ext>
            </a:extLst>
          </p:cNvPr>
          <p:cNvSpPr>
            <a:spLocks noGrp="1"/>
          </p:cNvSpPr>
          <p:nvPr>
            <p:ph type="dt" sz="half" idx="10"/>
          </p:nvPr>
        </p:nvSpPr>
        <p:spPr/>
        <p:txBody>
          <a:bodyPr/>
          <a:lstStyle/>
          <a:p>
            <a:fld id="{4642A04B-2BB3-472D-892D-E5CEF9C91812}" type="datetime1">
              <a:rPr lang="en-US" smtClean="0"/>
              <a:t>7/26/2019</a:t>
            </a:fld>
            <a:endParaRPr lang="en-US"/>
          </a:p>
        </p:txBody>
      </p:sp>
      <p:sp>
        <p:nvSpPr>
          <p:cNvPr id="3" name="Footer Placeholder 2">
            <a:extLst>
              <a:ext uri="{FF2B5EF4-FFF2-40B4-BE49-F238E27FC236}">
                <a16:creationId xmlns:a16="http://schemas.microsoft.com/office/drawing/2014/main" id="{20327E5A-0850-40E4-8E1C-7ECFD05F9FDE}"/>
              </a:ext>
            </a:extLst>
          </p:cNvPr>
          <p:cNvSpPr>
            <a:spLocks noGrp="1"/>
          </p:cNvSpPr>
          <p:nvPr>
            <p:ph type="ftr" sz="quarter" idx="11"/>
          </p:nvPr>
        </p:nvSpPr>
        <p:spPr/>
        <p:txBody>
          <a:bodyPr/>
          <a:lstStyle/>
          <a:p>
            <a:r>
              <a:rPr lang="en-IN"/>
              <a:t>Copyright © 2019 by Wiley India Pvt. Ltd., 4436/7, Ansari Road, Daryaganj, New Delhi-110002</a:t>
            </a:r>
            <a:endParaRPr lang="en-US"/>
          </a:p>
        </p:txBody>
      </p:sp>
      <p:sp>
        <p:nvSpPr>
          <p:cNvPr id="4" name="Slide Number Placeholder 3">
            <a:extLst>
              <a:ext uri="{FF2B5EF4-FFF2-40B4-BE49-F238E27FC236}">
                <a16:creationId xmlns:a16="http://schemas.microsoft.com/office/drawing/2014/main" id="{697E58A0-624F-4D6D-9F35-894B7E3BEB35}"/>
              </a:ext>
            </a:extLst>
          </p:cNvPr>
          <p:cNvSpPr>
            <a:spLocks noGrp="1"/>
          </p:cNvSpPr>
          <p:nvPr>
            <p:ph type="sldNum" sz="quarter" idx="12"/>
          </p:nvPr>
        </p:nvSpPr>
        <p:spPr/>
        <p:txBody>
          <a:bodyPr/>
          <a:lstStyle/>
          <a:p>
            <a:fld id="{EB204FE8-2EDE-4701-98DE-F918380773FD}" type="slidenum">
              <a:rPr lang="en-US" smtClean="0"/>
              <a:pPr/>
              <a:t>‹#›</a:t>
            </a:fld>
            <a:endParaRPr lang="en-US"/>
          </a:p>
        </p:txBody>
      </p:sp>
    </p:spTree>
    <p:extLst>
      <p:ext uri="{BB962C8B-B14F-4D97-AF65-F5344CB8AC3E}">
        <p14:creationId xmlns:p14="http://schemas.microsoft.com/office/powerpoint/2010/main" val="20941749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90655-6824-4673-9042-9C28A6F101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B7B1522-742F-4372-80A2-2D91A51A10C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AE8740A-9B39-41F1-8189-1232DB2366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43D4E6-E99A-4BAE-8967-81C4AC75B373}"/>
              </a:ext>
            </a:extLst>
          </p:cNvPr>
          <p:cNvSpPr>
            <a:spLocks noGrp="1"/>
          </p:cNvSpPr>
          <p:nvPr>
            <p:ph type="dt" sz="half" idx="10"/>
          </p:nvPr>
        </p:nvSpPr>
        <p:spPr/>
        <p:txBody>
          <a:bodyPr/>
          <a:lstStyle/>
          <a:p>
            <a:fld id="{A50FA430-C7CA-4BE0-BC60-11C37F1AB447}" type="datetime1">
              <a:rPr lang="en-US" smtClean="0"/>
              <a:t>7/26/2019</a:t>
            </a:fld>
            <a:endParaRPr lang="en-US"/>
          </a:p>
        </p:txBody>
      </p:sp>
      <p:sp>
        <p:nvSpPr>
          <p:cNvPr id="6" name="Footer Placeholder 5">
            <a:extLst>
              <a:ext uri="{FF2B5EF4-FFF2-40B4-BE49-F238E27FC236}">
                <a16:creationId xmlns:a16="http://schemas.microsoft.com/office/drawing/2014/main" id="{3A70A825-9643-4D17-BF65-2635FDB7121F}"/>
              </a:ext>
            </a:extLst>
          </p:cNvPr>
          <p:cNvSpPr>
            <a:spLocks noGrp="1"/>
          </p:cNvSpPr>
          <p:nvPr>
            <p:ph type="ftr" sz="quarter" idx="11"/>
          </p:nvPr>
        </p:nvSpPr>
        <p:spPr/>
        <p:txBody>
          <a:bodyPr/>
          <a:lstStyle/>
          <a:p>
            <a:r>
              <a:rPr lang="en-IN"/>
              <a:t>Copyright © 2019 by Wiley India Pvt. Ltd., 4436/7, Ansari Road, Daryaganj, New Delhi-110002</a:t>
            </a:r>
            <a:endParaRPr lang="en-US"/>
          </a:p>
        </p:txBody>
      </p:sp>
      <p:sp>
        <p:nvSpPr>
          <p:cNvPr id="7" name="Slide Number Placeholder 6">
            <a:extLst>
              <a:ext uri="{FF2B5EF4-FFF2-40B4-BE49-F238E27FC236}">
                <a16:creationId xmlns:a16="http://schemas.microsoft.com/office/drawing/2014/main" id="{818B7962-CC83-4F90-A3B6-AC9791861789}"/>
              </a:ext>
            </a:extLst>
          </p:cNvPr>
          <p:cNvSpPr>
            <a:spLocks noGrp="1"/>
          </p:cNvSpPr>
          <p:nvPr>
            <p:ph type="sldNum" sz="quarter" idx="12"/>
          </p:nvPr>
        </p:nvSpPr>
        <p:spPr/>
        <p:txBody>
          <a:bodyPr/>
          <a:lstStyle/>
          <a:p>
            <a:fld id="{EB204FE8-2EDE-4701-98DE-F918380773FD}" type="slidenum">
              <a:rPr lang="en-US" smtClean="0"/>
              <a:pPr/>
              <a:t>‹#›</a:t>
            </a:fld>
            <a:endParaRPr lang="en-US"/>
          </a:p>
        </p:txBody>
      </p:sp>
    </p:spTree>
    <p:extLst>
      <p:ext uri="{BB962C8B-B14F-4D97-AF65-F5344CB8AC3E}">
        <p14:creationId xmlns:p14="http://schemas.microsoft.com/office/powerpoint/2010/main" val="1692258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EFA4B-6A27-4DA9-8816-AF937A5E4D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6BCA308-3FA1-4DAE-A991-9C980DA0568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FA97CC7-E8F5-4916-BB1F-C442423942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48A0BE-B33C-4E58-81A8-6764DD29454D}"/>
              </a:ext>
            </a:extLst>
          </p:cNvPr>
          <p:cNvSpPr>
            <a:spLocks noGrp="1"/>
          </p:cNvSpPr>
          <p:nvPr>
            <p:ph type="dt" sz="half" idx="10"/>
          </p:nvPr>
        </p:nvSpPr>
        <p:spPr/>
        <p:txBody>
          <a:bodyPr/>
          <a:lstStyle/>
          <a:p>
            <a:fld id="{DB57E6C8-28DE-4729-B8B6-98B4333DE4F8}" type="datetime1">
              <a:rPr lang="en-US" smtClean="0"/>
              <a:t>7/26/2019</a:t>
            </a:fld>
            <a:endParaRPr lang="en-US"/>
          </a:p>
        </p:txBody>
      </p:sp>
      <p:sp>
        <p:nvSpPr>
          <p:cNvPr id="6" name="Footer Placeholder 5">
            <a:extLst>
              <a:ext uri="{FF2B5EF4-FFF2-40B4-BE49-F238E27FC236}">
                <a16:creationId xmlns:a16="http://schemas.microsoft.com/office/drawing/2014/main" id="{BC080E8E-5EFB-44C7-A6DB-7FDF4655C330}"/>
              </a:ext>
            </a:extLst>
          </p:cNvPr>
          <p:cNvSpPr>
            <a:spLocks noGrp="1"/>
          </p:cNvSpPr>
          <p:nvPr>
            <p:ph type="ftr" sz="quarter" idx="11"/>
          </p:nvPr>
        </p:nvSpPr>
        <p:spPr/>
        <p:txBody>
          <a:bodyPr/>
          <a:lstStyle/>
          <a:p>
            <a:r>
              <a:rPr lang="en-IN"/>
              <a:t>Copyright © 2019 by Wiley India Pvt. Ltd., 4436/7, Ansari Road, Daryaganj, New Delhi-110002</a:t>
            </a:r>
            <a:endParaRPr lang="en-US"/>
          </a:p>
        </p:txBody>
      </p:sp>
      <p:sp>
        <p:nvSpPr>
          <p:cNvPr id="7" name="Slide Number Placeholder 6">
            <a:extLst>
              <a:ext uri="{FF2B5EF4-FFF2-40B4-BE49-F238E27FC236}">
                <a16:creationId xmlns:a16="http://schemas.microsoft.com/office/drawing/2014/main" id="{498074AA-4C9F-4D45-ADAE-B75313BFD54E}"/>
              </a:ext>
            </a:extLst>
          </p:cNvPr>
          <p:cNvSpPr>
            <a:spLocks noGrp="1"/>
          </p:cNvSpPr>
          <p:nvPr>
            <p:ph type="sldNum" sz="quarter" idx="12"/>
          </p:nvPr>
        </p:nvSpPr>
        <p:spPr/>
        <p:txBody>
          <a:bodyPr/>
          <a:lstStyle/>
          <a:p>
            <a:fld id="{EB204FE8-2EDE-4701-98DE-F918380773FD}" type="slidenum">
              <a:rPr lang="en-US" smtClean="0"/>
              <a:pPr/>
              <a:t>‹#›</a:t>
            </a:fld>
            <a:endParaRPr lang="en-US"/>
          </a:p>
        </p:txBody>
      </p:sp>
    </p:spTree>
    <p:extLst>
      <p:ext uri="{BB962C8B-B14F-4D97-AF65-F5344CB8AC3E}">
        <p14:creationId xmlns:p14="http://schemas.microsoft.com/office/powerpoint/2010/main" val="27984260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8907F0A-1B7E-4847-8445-9218B503BD1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6BEFF065-88FE-4537-BF32-0D4ABA9A67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03EB671-3410-4250-9AEF-7C70105039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Times New Roman" panose="02020603050405020304" pitchFamily="18" charset="0"/>
              </a:defRPr>
            </a:lvl1pPr>
          </a:lstStyle>
          <a:p>
            <a:fld id="{334131BF-3F84-4B76-99B9-89AA9029FDFE}" type="datetime1">
              <a:rPr lang="en-US" smtClean="0"/>
              <a:t>7/26/2019</a:t>
            </a:fld>
            <a:endParaRPr lang="en-US" dirty="0"/>
          </a:p>
        </p:txBody>
      </p:sp>
      <p:sp>
        <p:nvSpPr>
          <p:cNvPr id="5" name="Footer Placeholder 4">
            <a:extLst>
              <a:ext uri="{FF2B5EF4-FFF2-40B4-BE49-F238E27FC236}">
                <a16:creationId xmlns:a16="http://schemas.microsoft.com/office/drawing/2014/main" id="{14E37E01-80FB-4AAD-AC77-DADE5FE16F2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panose="02020603050405020304" pitchFamily="18" charset="0"/>
              </a:defRPr>
            </a:lvl1pPr>
          </a:lstStyle>
          <a:p>
            <a:r>
              <a:rPr lang="en-IN"/>
              <a:t>Copyright © 2019 by Wiley India Pvt. Ltd., 4436/7, Ansari Road, Daryaganj, New Delhi-110002</a:t>
            </a:r>
            <a:endParaRPr lang="en-US" dirty="0"/>
          </a:p>
        </p:txBody>
      </p:sp>
      <p:sp>
        <p:nvSpPr>
          <p:cNvPr id="6" name="Slide Number Placeholder 5">
            <a:extLst>
              <a:ext uri="{FF2B5EF4-FFF2-40B4-BE49-F238E27FC236}">
                <a16:creationId xmlns:a16="http://schemas.microsoft.com/office/drawing/2014/main" id="{0457C552-E119-4FB9-A7E9-85FC1329AE6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Times New Roman" panose="02020603050405020304" pitchFamily="18" charset="0"/>
              </a:defRPr>
            </a:lvl1pPr>
          </a:lstStyle>
          <a:p>
            <a:fld id="{EB204FE8-2EDE-4701-98DE-F918380773FD}" type="slidenum">
              <a:rPr lang="en-US" smtClean="0"/>
              <a:pPr/>
              <a:t>‹#›</a:t>
            </a:fld>
            <a:endParaRPr lang="en-US" dirty="0"/>
          </a:p>
        </p:txBody>
      </p:sp>
    </p:spTree>
    <p:extLst>
      <p:ext uri="{BB962C8B-B14F-4D97-AF65-F5344CB8AC3E}">
        <p14:creationId xmlns:p14="http://schemas.microsoft.com/office/powerpoint/2010/main" val="29542969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8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89.xml.rels><?xml version="1.0" encoding="UTF-8" standalone="yes"?>
<Relationships xmlns="http://schemas.openxmlformats.org/package/2006/relationships"><Relationship Id="rId3" Type="http://schemas.openxmlformats.org/officeDocument/2006/relationships/hyperlink" Target="mailto:nilakshijain1986@gmail.com"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6.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pic>
        <p:nvPicPr>
          <p:cNvPr id="135" name="Google Shape;135;p1"/>
          <p:cNvPicPr preferRelativeResize="0"/>
          <p:nvPr/>
        </p:nvPicPr>
        <p:blipFill rotWithShape="1">
          <a:blip r:embed="rId3">
            <a:alphaModFix/>
          </a:blip>
          <a:srcRect/>
          <a:stretch/>
        </p:blipFill>
        <p:spPr>
          <a:xfrm>
            <a:off x="0" y="66260"/>
            <a:ext cx="5104535" cy="6858000"/>
          </a:xfrm>
          <a:prstGeom prst="rect">
            <a:avLst/>
          </a:prstGeom>
          <a:noFill/>
          <a:ln>
            <a:noFill/>
          </a:ln>
        </p:spPr>
      </p:pic>
      <p:sp>
        <p:nvSpPr>
          <p:cNvPr id="136" name="Google Shape;136;p1"/>
          <p:cNvSpPr txBox="1"/>
          <p:nvPr/>
        </p:nvSpPr>
        <p:spPr>
          <a:xfrm>
            <a:off x="6035040" y="1802674"/>
            <a:ext cx="4937760" cy="255450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000" b="1" i="0" u="none" strike="noStrike" cap="none" dirty="0">
                <a:solidFill>
                  <a:srgbClr val="0070C0"/>
                </a:solidFill>
                <a:latin typeface="Times New Roman"/>
                <a:ea typeface="Times New Roman"/>
                <a:cs typeface="Times New Roman"/>
                <a:sym typeface="Times New Roman"/>
              </a:rPr>
              <a:t>Chapter Eleven</a:t>
            </a:r>
            <a:endParaRPr lang="en-US" sz="4000" b="1" i="0" u="none" strike="noStrike" cap="none" dirty="0">
              <a:solidFill>
                <a:schemeClr val="dk1"/>
              </a:solidFill>
              <a:latin typeface="Times New Roman"/>
              <a:ea typeface="Times New Roman"/>
              <a:cs typeface="Times New Roman"/>
              <a:sym typeface="Times New Roman"/>
            </a:endParaRPr>
          </a:p>
          <a:p>
            <a:pPr marL="0" marR="0" lvl="0" indent="0" algn="ctr" rtl="0">
              <a:spcBef>
                <a:spcPts val="0"/>
              </a:spcBef>
              <a:spcAft>
                <a:spcPts val="0"/>
              </a:spcAft>
              <a:buNone/>
            </a:pPr>
            <a:endParaRPr lang="en-US" sz="4000" b="1" i="0" u="none" strike="noStrike" cap="none" dirty="0">
              <a:solidFill>
                <a:schemeClr val="dk1"/>
              </a:solidFill>
              <a:latin typeface="Times New Roman"/>
              <a:ea typeface="Times New Roman"/>
              <a:cs typeface="Times New Roman"/>
              <a:sym typeface="Times New Roman"/>
            </a:endParaRPr>
          </a:p>
          <a:p>
            <a:pPr marL="0" marR="0" lvl="0" indent="0" algn="ctr" rtl="0">
              <a:spcBef>
                <a:spcPts val="0"/>
              </a:spcBef>
              <a:spcAft>
                <a:spcPts val="0"/>
              </a:spcAft>
              <a:buNone/>
            </a:pPr>
            <a:r>
              <a:rPr lang="en-US" sz="4000" b="1" i="0" u="none" strike="noStrike" cap="none" dirty="0">
                <a:solidFill>
                  <a:schemeClr val="dk1"/>
                </a:solidFill>
                <a:latin typeface="Times New Roman"/>
                <a:ea typeface="Times New Roman"/>
                <a:cs typeface="Times New Roman"/>
                <a:sym typeface="Times New Roman"/>
              </a:rPr>
              <a:t>Planning and Learning</a:t>
            </a:r>
            <a:endParaRPr lang="en-US" sz="4000" b="1" i="0" u="none" strike="noStrike" cap="none" dirty="0">
              <a:solidFill>
                <a:srgbClr val="0070C0"/>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2">
            <a:extLst>
              <a:ext uri="{FF2B5EF4-FFF2-40B4-BE49-F238E27FC236}">
                <a16:creationId xmlns:a16="http://schemas.microsoft.com/office/drawing/2014/main" id="{E0CD413A-25BB-4353-8F94-674CF5D91B17}"/>
              </a:ext>
            </a:extLst>
          </p:cNvPr>
          <p:cNvSpPr>
            <a:spLocks noGrp="1" noChangeArrowheads="1"/>
          </p:cNvSpPr>
          <p:nvPr>
            <p:ph type="title"/>
          </p:nvPr>
        </p:nvSpPr>
        <p:spPr>
          <a:xfrm>
            <a:off x="3498111" y="320675"/>
            <a:ext cx="7674935" cy="1325563"/>
          </a:xfrm>
        </p:spPr>
        <p:txBody>
          <a:bodyPr>
            <a:normAutofit/>
          </a:bodyPr>
          <a:lstStyle/>
          <a:p>
            <a:r>
              <a:rPr lang="en-US" altLang="en-US" sz="3600" dirty="0"/>
              <a:t>Situation calculus planning</a:t>
            </a:r>
          </a:p>
        </p:txBody>
      </p:sp>
      <p:sp>
        <p:nvSpPr>
          <p:cNvPr id="273411" name="Rectangle 3">
            <a:extLst>
              <a:ext uri="{FF2B5EF4-FFF2-40B4-BE49-F238E27FC236}">
                <a16:creationId xmlns:a16="http://schemas.microsoft.com/office/drawing/2014/main" id="{691DD534-4B8E-4C26-ADCC-BF511E26EF30}"/>
              </a:ext>
            </a:extLst>
          </p:cNvPr>
          <p:cNvSpPr>
            <a:spLocks noGrp="1" noChangeArrowheads="1"/>
          </p:cNvSpPr>
          <p:nvPr>
            <p:ph type="body" idx="1"/>
          </p:nvPr>
        </p:nvSpPr>
        <p:spPr>
          <a:xfrm>
            <a:off x="3498111" y="1646238"/>
            <a:ext cx="7579242" cy="4351338"/>
          </a:xfrm>
        </p:spPr>
        <p:txBody>
          <a:bodyPr/>
          <a:lstStyle/>
          <a:p>
            <a:r>
              <a:rPr lang="en-US" altLang="en-US" dirty="0"/>
              <a:t>Intuition:  Represent the planning problem using first-order logic</a:t>
            </a:r>
          </a:p>
          <a:p>
            <a:pPr lvl="1"/>
            <a:r>
              <a:rPr lang="en-US" altLang="en-US" sz="2800" dirty="0"/>
              <a:t>Situation calculus lets us reason about changes in the world</a:t>
            </a:r>
          </a:p>
          <a:p>
            <a:pPr lvl="1"/>
            <a:r>
              <a:rPr lang="en-US" altLang="en-US" sz="2800" dirty="0"/>
              <a:t>Use theorem proving to “prove” that a particular sequence of actions, when applied to the situation characterizing the world state, will lead to a desired result</a:t>
            </a:r>
          </a:p>
        </p:txBody>
      </p:sp>
      <p:sp>
        <p:nvSpPr>
          <p:cNvPr id="5" name="Google Shape;142;p2">
            <a:extLst>
              <a:ext uri="{FF2B5EF4-FFF2-40B4-BE49-F238E27FC236}">
                <a16:creationId xmlns:a16="http://schemas.microsoft.com/office/drawing/2014/main" id="{640D0D69-52F3-4682-9708-970563AA61D1}"/>
              </a:ext>
            </a:extLst>
          </p:cNvPr>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11.1 Introduction</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11.2  </a:t>
            </a:r>
            <a:r>
              <a:rPr lang="en-US" sz="2000" dirty="0">
                <a:solidFill>
                  <a:schemeClr val="bg1"/>
                </a:solidFill>
                <a:latin typeface="Times New Roman" panose="02020603050405020304" pitchFamily="18" charset="0"/>
                <a:cs typeface="Times New Roman" panose="02020603050405020304" pitchFamily="18" charset="0"/>
              </a:rPr>
              <a:t>Language of planning problem </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11.3 Example of Air Cargo</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11.4 The spare tire problem</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11.5 Planning with state space</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11.6 Partial order planning</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11.7 Hierarchical planning</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11.8 Conditional planning</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11.9 Learning decision trees</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11.10 Ensemble learning</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11.11 Reinforcement learning</a:t>
            </a:r>
            <a:endParaRPr lang="en-US" sz="2000" dirty="0">
              <a:solidFill>
                <a:schemeClr val="bg1"/>
              </a:solidFill>
              <a:latin typeface="Times New Roman" panose="02020603050405020304" pitchFamily="18" charset="0"/>
              <a:ea typeface="Gill Sans"/>
              <a:cs typeface="Times New Roman" panose="02020603050405020304" pitchFamily="18" charset="0"/>
              <a:sym typeface="Gill Sans"/>
            </a:endParaRPr>
          </a:p>
        </p:txBody>
      </p:sp>
      <p:sp>
        <p:nvSpPr>
          <p:cNvPr id="2" name="Footer Placeholder 1">
            <a:extLst>
              <a:ext uri="{FF2B5EF4-FFF2-40B4-BE49-F238E27FC236}">
                <a16:creationId xmlns:a16="http://schemas.microsoft.com/office/drawing/2014/main" id="{0DEB8675-CC5A-4666-AB31-9C138D0C7263}"/>
              </a:ext>
            </a:extLst>
          </p:cNvPr>
          <p:cNvSpPr>
            <a:spLocks noGrp="1"/>
          </p:cNvSpPr>
          <p:nvPr>
            <p:ph type="ftr" sz="quarter" idx="11"/>
          </p:nvPr>
        </p:nvSpPr>
        <p:spPr>
          <a:xfrm>
            <a:off x="4219353" y="6492875"/>
            <a:ext cx="4114800" cy="365125"/>
          </a:xfrm>
        </p:spPr>
        <p:txBody>
          <a:bodyPr/>
          <a:lstStyle/>
          <a:p>
            <a:r>
              <a:rPr lang="en-IN" dirty="0"/>
              <a:t>Copyright © 2019 by Wiley India </a:t>
            </a:r>
            <a:r>
              <a:rPr lang="en-IN" dirty="0" err="1"/>
              <a:t>Pvt.</a:t>
            </a:r>
            <a:r>
              <a:rPr lang="en-IN" dirty="0"/>
              <a:t> Ltd., 4436/7, Ansari Road, </a:t>
            </a:r>
            <a:r>
              <a:rPr lang="en-IN" dirty="0" err="1"/>
              <a:t>Daryaganj</a:t>
            </a:r>
            <a:r>
              <a:rPr lang="en-IN" dirty="0"/>
              <a:t>, New Delhi-110002</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a:extLst>
              <a:ext uri="{FF2B5EF4-FFF2-40B4-BE49-F238E27FC236}">
                <a16:creationId xmlns:a16="http://schemas.microsoft.com/office/drawing/2014/main" id="{E3CD3FA1-4046-42E2-96FF-2D10737D0461}"/>
              </a:ext>
            </a:extLst>
          </p:cNvPr>
          <p:cNvSpPr>
            <a:spLocks noGrp="1" noChangeArrowheads="1"/>
          </p:cNvSpPr>
          <p:nvPr>
            <p:ph type="title"/>
          </p:nvPr>
        </p:nvSpPr>
        <p:spPr>
          <a:xfrm>
            <a:off x="3657599" y="136525"/>
            <a:ext cx="5697279" cy="777875"/>
          </a:xfrm>
        </p:spPr>
        <p:txBody>
          <a:bodyPr>
            <a:normAutofit/>
          </a:bodyPr>
          <a:lstStyle/>
          <a:p>
            <a:r>
              <a:rPr lang="en-US" altLang="en-US" sz="3600" dirty="0"/>
              <a:t>Situation calculus</a:t>
            </a:r>
          </a:p>
        </p:txBody>
      </p:sp>
      <p:sp>
        <p:nvSpPr>
          <p:cNvPr id="224259" name="Rectangle 3">
            <a:extLst>
              <a:ext uri="{FF2B5EF4-FFF2-40B4-BE49-F238E27FC236}">
                <a16:creationId xmlns:a16="http://schemas.microsoft.com/office/drawing/2014/main" id="{946D5ECE-7209-4B98-9353-BE7A58CEDEC8}"/>
              </a:ext>
            </a:extLst>
          </p:cNvPr>
          <p:cNvSpPr>
            <a:spLocks noGrp="1" noChangeArrowheads="1"/>
          </p:cNvSpPr>
          <p:nvPr>
            <p:ph type="body" idx="1"/>
          </p:nvPr>
        </p:nvSpPr>
        <p:spPr>
          <a:xfrm>
            <a:off x="3657599" y="1074737"/>
            <a:ext cx="7878726" cy="5257800"/>
          </a:xfrm>
        </p:spPr>
        <p:txBody>
          <a:bodyPr>
            <a:normAutofit fontScale="92500" lnSpcReduction="20000"/>
          </a:bodyPr>
          <a:lstStyle/>
          <a:p>
            <a:pPr>
              <a:lnSpc>
                <a:spcPct val="90000"/>
              </a:lnSpc>
            </a:pPr>
            <a:r>
              <a:rPr lang="en-US" altLang="en-US" b="1" dirty="0"/>
              <a:t>Initial state</a:t>
            </a:r>
            <a:r>
              <a:rPr lang="en-US" altLang="en-US" dirty="0"/>
              <a:t>: a logical sentence about (situation) S</a:t>
            </a:r>
            <a:r>
              <a:rPr lang="en-US" altLang="en-US" baseline="-25000" dirty="0"/>
              <a:t>0</a:t>
            </a:r>
          </a:p>
          <a:p>
            <a:pPr lvl="1">
              <a:lnSpc>
                <a:spcPct val="90000"/>
              </a:lnSpc>
              <a:buFontTx/>
              <a:buNone/>
            </a:pPr>
            <a:r>
              <a:rPr lang="en-US" altLang="en-US" dirty="0"/>
              <a:t>At(Home, S</a:t>
            </a:r>
            <a:r>
              <a:rPr lang="en-US" altLang="en-US" baseline="-25000" dirty="0"/>
              <a:t>0</a:t>
            </a:r>
            <a:r>
              <a:rPr lang="en-US" altLang="en-US" dirty="0"/>
              <a:t>) ^ ~Have(Milk, S</a:t>
            </a:r>
            <a:r>
              <a:rPr lang="en-US" altLang="en-US" baseline="-25000" dirty="0"/>
              <a:t>0</a:t>
            </a:r>
            <a:r>
              <a:rPr lang="en-US" altLang="en-US" dirty="0"/>
              <a:t>) ^ ~ Have(Bananas, S</a:t>
            </a:r>
            <a:r>
              <a:rPr lang="en-US" altLang="en-US" baseline="-25000" dirty="0"/>
              <a:t>0</a:t>
            </a:r>
            <a:r>
              <a:rPr lang="en-US" altLang="en-US" dirty="0"/>
              <a:t>) ^ ~Have(Drill, S</a:t>
            </a:r>
            <a:r>
              <a:rPr lang="en-US" altLang="en-US" baseline="-25000" dirty="0"/>
              <a:t>0</a:t>
            </a:r>
            <a:r>
              <a:rPr lang="en-US" altLang="en-US" dirty="0"/>
              <a:t>)</a:t>
            </a:r>
          </a:p>
          <a:p>
            <a:pPr>
              <a:lnSpc>
                <a:spcPct val="90000"/>
              </a:lnSpc>
            </a:pPr>
            <a:r>
              <a:rPr lang="en-US" altLang="en-US" b="1" dirty="0"/>
              <a:t>Goal state</a:t>
            </a:r>
            <a:r>
              <a:rPr lang="en-US" altLang="en-US" dirty="0"/>
              <a:t>: </a:t>
            </a:r>
          </a:p>
          <a:p>
            <a:pPr lvl="1">
              <a:lnSpc>
                <a:spcPct val="90000"/>
              </a:lnSpc>
              <a:buFontTx/>
              <a:buNone/>
            </a:pPr>
            <a:r>
              <a:rPr lang="en-US" altLang="en-US" dirty="0"/>
              <a:t>(</a:t>
            </a:r>
            <a:r>
              <a:rPr lang="en-US" altLang="en-US" dirty="0">
                <a:sym typeface="Symbol" panose="05050102010706020507" pitchFamily="18" charset="2"/>
              </a:rPr>
              <a:t></a:t>
            </a:r>
            <a:r>
              <a:rPr lang="en-US" altLang="en-US" dirty="0"/>
              <a:t>s) At(</a:t>
            </a:r>
            <a:r>
              <a:rPr lang="en-US" altLang="en-US" dirty="0" err="1"/>
              <a:t>Home,s</a:t>
            </a:r>
            <a:r>
              <a:rPr lang="en-US" altLang="en-US" dirty="0"/>
              <a:t>) ^ Have(</a:t>
            </a:r>
            <a:r>
              <a:rPr lang="en-US" altLang="en-US" dirty="0" err="1"/>
              <a:t>Milk,s</a:t>
            </a:r>
            <a:r>
              <a:rPr lang="en-US" altLang="en-US" dirty="0"/>
              <a:t>) ^ Have(</a:t>
            </a:r>
            <a:r>
              <a:rPr lang="en-US" altLang="en-US" dirty="0" err="1"/>
              <a:t>Bananas,s</a:t>
            </a:r>
            <a:r>
              <a:rPr lang="en-US" altLang="en-US" dirty="0"/>
              <a:t>) ^ Have(</a:t>
            </a:r>
            <a:r>
              <a:rPr lang="en-US" altLang="en-US" dirty="0" err="1"/>
              <a:t>Drill,s</a:t>
            </a:r>
            <a:r>
              <a:rPr lang="en-US" altLang="en-US" dirty="0"/>
              <a:t>)</a:t>
            </a:r>
          </a:p>
          <a:p>
            <a:pPr>
              <a:lnSpc>
                <a:spcPct val="90000"/>
              </a:lnSpc>
            </a:pPr>
            <a:r>
              <a:rPr lang="en-US" altLang="en-US" b="1" dirty="0"/>
              <a:t>Operators</a:t>
            </a:r>
            <a:r>
              <a:rPr lang="en-US" altLang="en-US" dirty="0"/>
              <a:t>  are descriptions of how the world changes as a result of the agent’s actions: </a:t>
            </a:r>
          </a:p>
          <a:p>
            <a:pPr lvl="1">
              <a:lnSpc>
                <a:spcPct val="90000"/>
              </a:lnSpc>
              <a:buFontTx/>
              <a:buNone/>
            </a:pPr>
            <a:r>
              <a:rPr lang="en-US" altLang="en-US" dirty="0">
                <a:sym typeface="Symbol" panose="05050102010706020507" pitchFamily="18" charset="2"/>
              </a:rPr>
              <a:t></a:t>
            </a:r>
            <a:r>
              <a:rPr lang="en-US" altLang="en-US" dirty="0"/>
              <a:t>(</a:t>
            </a:r>
            <a:r>
              <a:rPr lang="en-US" altLang="en-US" dirty="0" err="1"/>
              <a:t>a,s</a:t>
            </a:r>
            <a:r>
              <a:rPr lang="en-US" altLang="en-US" dirty="0"/>
              <a:t>) Have(</a:t>
            </a:r>
            <a:r>
              <a:rPr lang="en-US" altLang="en-US" dirty="0" err="1"/>
              <a:t>Milk,Result</a:t>
            </a:r>
            <a:r>
              <a:rPr lang="en-US" altLang="en-US" dirty="0"/>
              <a:t>(</a:t>
            </a:r>
            <a:r>
              <a:rPr lang="en-US" altLang="en-US" dirty="0" err="1"/>
              <a:t>a,s</a:t>
            </a:r>
            <a:r>
              <a:rPr lang="en-US" altLang="en-US" dirty="0"/>
              <a:t>)) &lt;=&gt; ((a=Buy(Milk) ^ At(</a:t>
            </a:r>
            <a:r>
              <a:rPr lang="en-US" altLang="en-US" dirty="0" err="1"/>
              <a:t>Grocery,s</a:t>
            </a:r>
            <a:r>
              <a:rPr lang="en-US" altLang="en-US" dirty="0"/>
              <a:t>)) </a:t>
            </a:r>
            <a:r>
              <a:rPr lang="en-US" altLang="en-US" dirty="0">
                <a:sym typeface="Symbol" panose="05050102010706020507" pitchFamily="18" charset="2"/>
              </a:rPr>
              <a:t></a:t>
            </a:r>
            <a:r>
              <a:rPr lang="en-US" altLang="en-US" dirty="0"/>
              <a:t> (Have(Milk, s) ^ a~=Drop(Milk)))</a:t>
            </a:r>
          </a:p>
          <a:p>
            <a:pPr>
              <a:lnSpc>
                <a:spcPct val="90000"/>
              </a:lnSpc>
            </a:pPr>
            <a:r>
              <a:rPr lang="en-US" altLang="en-US" dirty="0"/>
              <a:t>Result(</a:t>
            </a:r>
            <a:r>
              <a:rPr lang="en-US" altLang="en-US" dirty="0" err="1"/>
              <a:t>a,s</a:t>
            </a:r>
            <a:r>
              <a:rPr lang="en-US" altLang="en-US" dirty="0"/>
              <a:t>) names the situation resulting from executing action a in situation s. </a:t>
            </a:r>
          </a:p>
          <a:p>
            <a:pPr>
              <a:lnSpc>
                <a:spcPct val="90000"/>
              </a:lnSpc>
            </a:pPr>
            <a:r>
              <a:rPr lang="en-US" altLang="en-US" dirty="0"/>
              <a:t>Action sequences are also useful: Result'(</a:t>
            </a:r>
            <a:r>
              <a:rPr lang="en-US" altLang="en-US" dirty="0" err="1"/>
              <a:t>l,s</a:t>
            </a:r>
            <a:r>
              <a:rPr lang="en-US" altLang="en-US" dirty="0"/>
              <a:t>) is the result of executing the list of actions (l) starting in s:</a:t>
            </a:r>
          </a:p>
          <a:p>
            <a:pPr lvl="1">
              <a:lnSpc>
                <a:spcPct val="90000"/>
              </a:lnSpc>
              <a:buFontTx/>
              <a:buNone/>
            </a:pPr>
            <a:r>
              <a:rPr lang="en-US" altLang="en-US" dirty="0"/>
              <a:t>(</a:t>
            </a:r>
            <a:r>
              <a:rPr lang="en-US" altLang="en-US" dirty="0">
                <a:sym typeface="Symbol" panose="05050102010706020507" pitchFamily="18" charset="2"/>
              </a:rPr>
              <a:t></a:t>
            </a:r>
            <a:r>
              <a:rPr lang="en-US" altLang="en-US" dirty="0"/>
              <a:t>s) Result'([],s) = s</a:t>
            </a:r>
          </a:p>
          <a:p>
            <a:pPr lvl="1">
              <a:lnSpc>
                <a:spcPct val="90000"/>
              </a:lnSpc>
              <a:buFontTx/>
              <a:buNone/>
            </a:pPr>
            <a:r>
              <a:rPr lang="en-US" altLang="en-US" dirty="0"/>
              <a:t>(</a:t>
            </a:r>
            <a:r>
              <a:rPr lang="en-US" altLang="en-US" dirty="0">
                <a:sym typeface="Symbol" panose="05050102010706020507" pitchFamily="18" charset="2"/>
              </a:rPr>
              <a:t></a:t>
            </a:r>
            <a:r>
              <a:rPr lang="en-US" altLang="en-US" dirty="0" err="1"/>
              <a:t>a,p,s</a:t>
            </a:r>
            <a:r>
              <a:rPr lang="en-US" altLang="en-US" dirty="0"/>
              <a:t>) Result'([</a:t>
            </a:r>
            <a:r>
              <a:rPr lang="en-US" altLang="en-US" dirty="0" err="1"/>
              <a:t>a|p</a:t>
            </a:r>
            <a:r>
              <a:rPr lang="en-US" altLang="en-US" dirty="0"/>
              <a:t>]s) = Result'(</a:t>
            </a:r>
            <a:r>
              <a:rPr lang="en-US" altLang="en-US" dirty="0" err="1"/>
              <a:t>p,Result</a:t>
            </a:r>
            <a:r>
              <a:rPr lang="en-US" altLang="en-US" dirty="0"/>
              <a:t>(</a:t>
            </a:r>
            <a:r>
              <a:rPr lang="en-US" altLang="en-US" dirty="0" err="1"/>
              <a:t>a,s</a:t>
            </a:r>
            <a:r>
              <a:rPr lang="en-US" altLang="en-US" dirty="0"/>
              <a:t>))</a:t>
            </a:r>
          </a:p>
          <a:p>
            <a:pPr>
              <a:lnSpc>
                <a:spcPct val="90000"/>
              </a:lnSpc>
              <a:buFontTx/>
              <a:buNone/>
            </a:pPr>
            <a:endParaRPr lang="en-US" altLang="en-US" sz="2000" dirty="0"/>
          </a:p>
        </p:txBody>
      </p:sp>
      <p:sp>
        <p:nvSpPr>
          <p:cNvPr id="5" name="Google Shape;142;p2">
            <a:extLst>
              <a:ext uri="{FF2B5EF4-FFF2-40B4-BE49-F238E27FC236}">
                <a16:creationId xmlns:a16="http://schemas.microsoft.com/office/drawing/2014/main" id="{9BAF74BE-7B0D-488B-8051-4E9F6A707C95}"/>
              </a:ext>
            </a:extLst>
          </p:cNvPr>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11.1 Introduction</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11.2  </a:t>
            </a:r>
            <a:r>
              <a:rPr lang="en-US" sz="2000" dirty="0">
                <a:solidFill>
                  <a:schemeClr val="bg1"/>
                </a:solidFill>
                <a:latin typeface="Times New Roman" panose="02020603050405020304" pitchFamily="18" charset="0"/>
                <a:cs typeface="Times New Roman" panose="02020603050405020304" pitchFamily="18" charset="0"/>
              </a:rPr>
              <a:t>Language of planning problem </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11.3 Example of Air Cargo</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11.4 The spare tire problem</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11.5 Planning with state space</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11.6 Partial order planning</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11.7 Hierarchical planning</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11.8 Conditional planning</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11.9 Learning decision trees</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11.10 Ensemble learning</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11.11 Reinforcement learning</a:t>
            </a:r>
            <a:endParaRPr lang="en-US" sz="2000" dirty="0">
              <a:solidFill>
                <a:schemeClr val="bg1"/>
              </a:solidFill>
              <a:latin typeface="Times New Roman" panose="02020603050405020304" pitchFamily="18" charset="0"/>
              <a:ea typeface="Gill Sans"/>
              <a:cs typeface="Times New Roman" panose="02020603050405020304" pitchFamily="18" charset="0"/>
              <a:sym typeface="Gill Sans"/>
            </a:endParaRPr>
          </a:p>
        </p:txBody>
      </p:sp>
      <p:sp>
        <p:nvSpPr>
          <p:cNvPr id="2" name="Footer Placeholder 1">
            <a:extLst>
              <a:ext uri="{FF2B5EF4-FFF2-40B4-BE49-F238E27FC236}">
                <a16:creationId xmlns:a16="http://schemas.microsoft.com/office/drawing/2014/main" id="{A3A17002-98C6-46CA-837C-44D7116B4317}"/>
              </a:ext>
            </a:extLst>
          </p:cNvPr>
          <p:cNvSpPr>
            <a:spLocks noGrp="1"/>
          </p:cNvSpPr>
          <p:nvPr>
            <p:ph type="ftr" sz="quarter" idx="11"/>
          </p:nvPr>
        </p:nvSpPr>
        <p:spPr>
          <a:xfrm>
            <a:off x="4448838" y="6492875"/>
            <a:ext cx="4114800" cy="365125"/>
          </a:xfrm>
        </p:spPr>
        <p:txBody>
          <a:bodyPr/>
          <a:lstStyle/>
          <a:p>
            <a:r>
              <a:rPr lang="en-IN" dirty="0"/>
              <a:t>Copyright © 2019 by Wiley India </a:t>
            </a:r>
            <a:r>
              <a:rPr lang="en-IN" dirty="0" err="1"/>
              <a:t>Pvt.</a:t>
            </a:r>
            <a:r>
              <a:rPr lang="en-IN" dirty="0"/>
              <a:t> Ltd., 4436/7, Ansari Road, </a:t>
            </a:r>
            <a:r>
              <a:rPr lang="en-IN" dirty="0" err="1"/>
              <a:t>Daryaganj</a:t>
            </a:r>
            <a:r>
              <a:rPr lang="en-IN" dirty="0"/>
              <a:t>, New Delhi-110002</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a:extLst>
              <a:ext uri="{FF2B5EF4-FFF2-40B4-BE49-F238E27FC236}">
                <a16:creationId xmlns:a16="http://schemas.microsoft.com/office/drawing/2014/main" id="{5C96F22F-33B4-4880-93A6-B20D9D5DCD40}"/>
              </a:ext>
            </a:extLst>
          </p:cNvPr>
          <p:cNvSpPr>
            <a:spLocks noGrp="1" noChangeArrowheads="1"/>
          </p:cNvSpPr>
          <p:nvPr>
            <p:ph type="title"/>
          </p:nvPr>
        </p:nvSpPr>
        <p:spPr>
          <a:xfrm>
            <a:off x="3859617" y="320675"/>
            <a:ext cx="7494182" cy="817009"/>
          </a:xfrm>
        </p:spPr>
        <p:txBody>
          <a:bodyPr>
            <a:normAutofit/>
          </a:bodyPr>
          <a:lstStyle/>
          <a:p>
            <a:r>
              <a:rPr lang="en-US" altLang="en-US" sz="3600" dirty="0"/>
              <a:t>Situation calculus II</a:t>
            </a:r>
          </a:p>
        </p:txBody>
      </p:sp>
      <p:sp>
        <p:nvSpPr>
          <p:cNvPr id="226307" name="Rectangle 3">
            <a:extLst>
              <a:ext uri="{FF2B5EF4-FFF2-40B4-BE49-F238E27FC236}">
                <a16:creationId xmlns:a16="http://schemas.microsoft.com/office/drawing/2014/main" id="{2BB91D0D-D34C-452A-B802-3E8B0F421C7F}"/>
              </a:ext>
            </a:extLst>
          </p:cNvPr>
          <p:cNvSpPr>
            <a:spLocks noGrp="1" noChangeArrowheads="1"/>
          </p:cNvSpPr>
          <p:nvPr>
            <p:ph type="body" idx="1"/>
          </p:nvPr>
        </p:nvSpPr>
        <p:spPr>
          <a:xfrm>
            <a:off x="3859618" y="1253331"/>
            <a:ext cx="7494181" cy="4700902"/>
          </a:xfrm>
        </p:spPr>
        <p:txBody>
          <a:bodyPr>
            <a:normAutofit/>
          </a:bodyPr>
          <a:lstStyle/>
          <a:p>
            <a:r>
              <a:rPr lang="en-US" altLang="en-US" dirty="0"/>
              <a:t>A solution is a plan that when applied to the initial state yields a situation satisfying the goal query: </a:t>
            </a:r>
          </a:p>
          <a:p>
            <a:pPr lvl="1">
              <a:buFontTx/>
              <a:buNone/>
            </a:pPr>
            <a:r>
              <a:rPr lang="en-US" altLang="en-US" dirty="0"/>
              <a:t>At(</a:t>
            </a:r>
            <a:r>
              <a:rPr lang="en-US" altLang="en-US" dirty="0" err="1"/>
              <a:t>Home,Result</a:t>
            </a:r>
            <a:r>
              <a:rPr lang="en-US" altLang="en-US" dirty="0"/>
              <a:t>'(p,S</a:t>
            </a:r>
            <a:r>
              <a:rPr lang="en-US" altLang="en-US" baseline="-25000" dirty="0"/>
              <a:t>0</a:t>
            </a:r>
            <a:r>
              <a:rPr lang="en-US" altLang="en-US" dirty="0"/>
              <a:t>)) </a:t>
            </a:r>
          </a:p>
          <a:p>
            <a:pPr lvl="1">
              <a:buFontTx/>
              <a:buNone/>
            </a:pPr>
            <a:r>
              <a:rPr lang="en-US" altLang="en-US" dirty="0"/>
              <a:t>^ Have(</a:t>
            </a:r>
            <a:r>
              <a:rPr lang="en-US" altLang="en-US" dirty="0" err="1"/>
              <a:t>Milk,Result</a:t>
            </a:r>
            <a:r>
              <a:rPr lang="en-US" altLang="en-US" dirty="0"/>
              <a:t>'(p,S</a:t>
            </a:r>
            <a:r>
              <a:rPr lang="en-US" altLang="en-US" baseline="-25000" dirty="0"/>
              <a:t>0</a:t>
            </a:r>
            <a:r>
              <a:rPr lang="en-US" altLang="en-US" dirty="0"/>
              <a:t>))</a:t>
            </a:r>
          </a:p>
          <a:p>
            <a:pPr lvl="1">
              <a:buFontTx/>
              <a:buNone/>
            </a:pPr>
            <a:r>
              <a:rPr lang="en-US" altLang="en-US" dirty="0"/>
              <a:t>^ Have(</a:t>
            </a:r>
            <a:r>
              <a:rPr lang="en-US" altLang="en-US" dirty="0" err="1"/>
              <a:t>Bananas,Result</a:t>
            </a:r>
            <a:r>
              <a:rPr lang="en-US" altLang="en-US" dirty="0"/>
              <a:t>'(p,S</a:t>
            </a:r>
            <a:r>
              <a:rPr lang="en-US" altLang="en-US" baseline="-25000" dirty="0"/>
              <a:t>0</a:t>
            </a:r>
            <a:r>
              <a:rPr lang="en-US" altLang="en-US" dirty="0"/>
              <a:t>))</a:t>
            </a:r>
          </a:p>
          <a:p>
            <a:pPr lvl="1">
              <a:buFontTx/>
              <a:buNone/>
            </a:pPr>
            <a:r>
              <a:rPr lang="en-US" altLang="en-US" dirty="0"/>
              <a:t>^ Have(</a:t>
            </a:r>
            <a:r>
              <a:rPr lang="en-US" altLang="en-US" dirty="0" err="1"/>
              <a:t>Drill,Result</a:t>
            </a:r>
            <a:r>
              <a:rPr lang="en-US" altLang="en-US" dirty="0"/>
              <a:t>'(p,S</a:t>
            </a:r>
            <a:r>
              <a:rPr lang="en-US" altLang="en-US" baseline="-25000" dirty="0"/>
              <a:t>0</a:t>
            </a:r>
            <a:r>
              <a:rPr lang="en-US" altLang="en-US" dirty="0"/>
              <a:t>))</a:t>
            </a:r>
          </a:p>
          <a:p>
            <a:r>
              <a:rPr lang="en-US" altLang="en-US" dirty="0"/>
              <a:t>Thus we would expect a plan (i.e., variable assignment through unification) such as: </a:t>
            </a:r>
          </a:p>
          <a:p>
            <a:pPr lvl="1">
              <a:buFontTx/>
              <a:buNone/>
            </a:pPr>
            <a:r>
              <a:rPr lang="en-US" altLang="en-US" dirty="0"/>
              <a:t>p = [Go(Grocery), Buy(Milk), Buy(Bananas), Go(</a:t>
            </a:r>
            <a:r>
              <a:rPr lang="en-US" altLang="en-US" dirty="0" err="1"/>
              <a:t>HardwareStore</a:t>
            </a:r>
            <a:r>
              <a:rPr lang="en-US" altLang="en-US" dirty="0"/>
              <a:t>), Buy(Drill), Go(Home)]</a:t>
            </a:r>
          </a:p>
        </p:txBody>
      </p:sp>
      <p:sp>
        <p:nvSpPr>
          <p:cNvPr id="5" name="Google Shape;142;p2">
            <a:extLst>
              <a:ext uri="{FF2B5EF4-FFF2-40B4-BE49-F238E27FC236}">
                <a16:creationId xmlns:a16="http://schemas.microsoft.com/office/drawing/2014/main" id="{8CC967D3-E4AE-423A-A51D-63F4C7A4DD02}"/>
              </a:ext>
            </a:extLst>
          </p:cNvPr>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11.1 Introduction</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11.2  </a:t>
            </a:r>
            <a:r>
              <a:rPr lang="en-US" sz="2000" dirty="0">
                <a:solidFill>
                  <a:schemeClr val="bg1"/>
                </a:solidFill>
                <a:latin typeface="Times New Roman" panose="02020603050405020304" pitchFamily="18" charset="0"/>
                <a:cs typeface="Times New Roman" panose="02020603050405020304" pitchFamily="18" charset="0"/>
              </a:rPr>
              <a:t>Language of planning problem </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11.3 Example of Air Cargo</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11.4 The spare tire problem</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11.5 Planning with state space</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11.6 Partial order planning</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11.7 Hierarchical planning</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11.8 Conditional planning</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11.9 Learning decision trees</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11.10 Ensemble learning</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11.11 Reinforcement learning</a:t>
            </a:r>
            <a:endParaRPr lang="en-US" sz="2000" dirty="0">
              <a:solidFill>
                <a:schemeClr val="bg1"/>
              </a:solidFill>
              <a:latin typeface="Times New Roman" panose="02020603050405020304" pitchFamily="18" charset="0"/>
              <a:ea typeface="Gill Sans"/>
              <a:cs typeface="Times New Roman" panose="02020603050405020304" pitchFamily="18" charset="0"/>
              <a:sym typeface="Gill Sans"/>
            </a:endParaRPr>
          </a:p>
        </p:txBody>
      </p:sp>
      <p:sp>
        <p:nvSpPr>
          <p:cNvPr id="2" name="Footer Placeholder 1">
            <a:extLst>
              <a:ext uri="{FF2B5EF4-FFF2-40B4-BE49-F238E27FC236}">
                <a16:creationId xmlns:a16="http://schemas.microsoft.com/office/drawing/2014/main" id="{1A35530E-15B7-43E6-8EAE-3C77D1AB9BE3}"/>
              </a:ext>
            </a:extLst>
          </p:cNvPr>
          <p:cNvSpPr>
            <a:spLocks noGrp="1"/>
          </p:cNvSpPr>
          <p:nvPr>
            <p:ph type="ftr" sz="quarter" idx="11"/>
          </p:nvPr>
        </p:nvSpPr>
        <p:spPr/>
        <p:txBody>
          <a:bodyPr/>
          <a:lstStyle/>
          <a:p>
            <a:r>
              <a:rPr lang="en-IN"/>
              <a:t>Copyright © 2019 by Wiley India Pvt. Ltd., 4436/7, Ansari Road, Daryaganj, New Delhi-110002</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2">
            <a:extLst>
              <a:ext uri="{FF2B5EF4-FFF2-40B4-BE49-F238E27FC236}">
                <a16:creationId xmlns:a16="http://schemas.microsoft.com/office/drawing/2014/main" id="{6442383A-BB8F-43E6-A659-9F29E557898D}"/>
              </a:ext>
            </a:extLst>
          </p:cNvPr>
          <p:cNvSpPr>
            <a:spLocks noGrp="1" noChangeArrowheads="1"/>
          </p:cNvSpPr>
          <p:nvPr>
            <p:ph type="title"/>
          </p:nvPr>
        </p:nvSpPr>
        <p:spPr>
          <a:xfrm>
            <a:off x="3753292" y="136525"/>
            <a:ext cx="7538484" cy="680484"/>
          </a:xfrm>
        </p:spPr>
        <p:txBody>
          <a:bodyPr>
            <a:normAutofit/>
          </a:bodyPr>
          <a:lstStyle/>
          <a:p>
            <a:r>
              <a:rPr lang="en-US" altLang="en-US" sz="3600" dirty="0"/>
              <a:t>Situation calculus: Blocks world</a:t>
            </a:r>
          </a:p>
        </p:txBody>
      </p:sp>
      <p:sp>
        <p:nvSpPr>
          <p:cNvPr id="275459" name="Rectangle 3">
            <a:extLst>
              <a:ext uri="{FF2B5EF4-FFF2-40B4-BE49-F238E27FC236}">
                <a16:creationId xmlns:a16="http://schemas.microsoft.com/office/drawing/2014/main" id="{42FCC249-DB5E-45CD-868F-BDF8CFCFBD53}"/>
              </a:ext>
            </a:extLst>
          </p:cNvPr>
          <p:cNvSpPr>
            <a:spLocks noGrp="1" noChangeArrowheads="1"/>
          </p:cNvSpPr>
          <p:nvPr>
            <p:ph type="body" idx="1"/>
          </p:nvPr>
        </p:nvSpPr>
        <p:spPr>
          <a:xfrm>
            <a:off x="3753292" y="822288"/>
            <a:ext cx="8133908" cy="5334000"/>
          </a:xfrm>
        </p:spPr>
        <p:txBody>
          <a:bodyPr>
            <a:normAutofit fontScale="92500" lnSpcReduction="20000"/>
          </a:bodyPr>
          <a:lstStyle/>
          <a:p>
            <a:pPr>
              <a:lnSpc>
                <a:spcPct val="90000"/>
              </a:lnSpc>
            </a:pPr>
            <a:r>
              <a:rPr lang="en-US" altLang="en-US" dirty="0"/>
              <a:t>Here’s an example of a situation calculus rule for the blocks world:</a:t>
            </a:r>
          </a:p>
          <a:p>
            <a:pPr lvl="1">
              <a:lnSpc>
                <a:spcPct val="90000"/>
              </a:lnSpc>
            </a:pPr>
            <a:r>
              <a:rPr lang="en-US" altLang="en-US" dirty="0"/>
              <a:t>Clear (X, Result(A,S)) </a:t>
            </a:r>
            <a:r>
              <a:rPr lang="en-US" altLang="en-US" dirty="0">
                <a:sym typeface="Symbol" panose="05050102010706020507" pitchFamily="18" charset="2"/>
              </a:rPr>
              <a:t> </a:t>
            </a:r>
            <a:br>
              <a:rPr lang="en-US" altLang="en-US" dirty="0">
                <a:sym typeface="Symbol" panose="05050102010706020507" pitchFamily="18" charset="2"/>
              </a:rPr>
            </a:br>
            <a:r>
              <a:rPr lang="en-US" altLang="en-US" dirty="0">
                <a:sym typeface="Symbol" panose="05050102010706020507" pitchFamily="18" charset="2"/>
              </a:rPr>
              <a:t>    </a:t>
            </a:r>
            <a:r>
              <a:rPr lang="en-US" altLang="en-US" dirty="0">
                <a:solidFill>
                  <a:schemeClr val="accent2"/>
                </a:solidFill>
                <a:sym typeface="Symbol" panose="05050102010706020507" pitchFamily="18" charset="2"/>
              </a:rPr>
              <a:t>[Clear (X, S)  </a:t>
            </a:r>
            <a:br>
              <a:rPr lang="en-US" altLang="en-US" dirty="0">
                <a:solidFill>
                  <a:schemeClr val="accent2"/>
                </a:solidFill>
                <a:sym typeface="Symbol" panose="05050102010706020507" pitchFamily="18" charset="2"/>
              </a:rPr>
            </a:br>
            <a:r>
              <a:rPr lang="en-US" altLang="en-US" dirty="0">
                <a:solidFill>
                  <a:schemeClr val="accent2"/>
                </a:solidFill>
                <a:sym typeface="Symbol" panose="05050102010706020507" pitchFamily="18" charset="2"/>
              </a:rPr>
              <a:t>        ((A=Stack(Y,X)  A=Pickup(X))</a:t>
            </a:r>
            <a:br>
              <a:rPr lang="en-US" altLang="en-US" dirty="0">
                <a:solidFill>
                  <a:schemeClr val="accent2"/>
                </a:solidFill>
                <a:sym typeface="Symbol" panose="05050102010706020507" pitchFamily="18" charset="2"/>
              </a:rPr>
            </a:br>
            <a:r>
              <a:rPr lang="en-US" altLang="en-US" dirty="0">
                <a:solidFill>
                  <a:schemeClr val="accent2"/>
                </a:solidFill>
                <a:sym typeface="Symbol" panose="05050102010706020507" pitchFamily="18" charset="2"/>
              </a:rPr>
              <a:t>         (A=Stack(Y,X)  (holding(Y,S))</a:t>
            </a:r>
            <a:br>
              <a:rPr lang="en-US" altLang="en-US" dirty="0">
                <a:solidFill>
                  <a:schemeClr val="accent2"/>
                </a:solidFill>
                <a:sym typeface="Symbol" panose="05050102010706020507" pitchFamily="18" charset="2"/>
              </a:rPr>
            </a:br>
            <a:r>
              <a:rPr lang="en-US" altLang="en-US" dirty="0">
                <a:solidFill>
                  <a:schemeClr val="accent2"/>
                </a:solidFill>
                <a:sym typeface="Symbol" panose="05050102010706020507" pitchFamily="18" charset="2"/>
              </a:rPr>
              <a:t>         (A=Pickup(X)  (</a:t>
            </a:r>
            <a:r>
              <a:rPr lang="en-US" altLang="en-US" dirty="0" err="1">
                <a:solidFill>
                  <a:schemeClr val="accent2"/>
                </a:solidFill>
                <a:sym typeface="Symbol" panose="05050102010706020507" pitchFamily="18" charset="2"/>
              </a:rPr>
              <a:t>handempty</a:t>
            </a:r>
            <a:r>
              <a:rPr lang="en-US" altLang="en-US" dirty="0">
                <a:solidFill>
                  <a:schemeClr val="accent2"/>
                </a:solidFill>
                <a:sym typeface="Symbol" panose="05050102010706020507" pitchFamily="18" charset="2"/>
              </a:rPr>
              <a:t>(S)  </a:t>
            </a:r>
            <a:r>
              <a:rPr lang="en-US" altLang="en-US" dirty="0" err="1">
                <a:solidFill>
                  <a:schemeClr val="accent2"/>
                </a:solidFill>
                <a:sym typeface="Symbol" panose="05050102010706020507" pitchFamily="18" charset="2"/>
              </a:rPr>
              <a:t>ontable</a:t>
            </a:r>
            <a:r>
              <a:rPr lang="en-US" altLang="en-US" dirty="0">
                <a:solidFill>
                  <a:schemeClr val="accent2"/>
                </a:solidFill>
                <a:sym typeface="Symbol" panose="05050102010706020507" pitchFamily="18" charset="2"/>
              </a:rPr>
              <a:t>(X,S)  clear(X,S))))]</a:t>
            </a:r>
            <a:br>
              <a:rPr lang="en-US" altLang="en-US" dirty="0">
                <a:solidFill>
                  <a:schemeClr val="accent2"/>
                </a:solidFill>
                <a:sym typeface="Symbol" panose="05050102010706020507" pitchFamily="18" charset="2"/>
              </a:rPr>
            </a:br>
            <a:r>
              <a:rPr lang="en-US" altLang="en-US" dirty="0">
                <a:sym typeface="Symbol" panose="05050102010706020507" pitchFamily="18" charset="2"/>
              </a:rPr>
              <a:t>     </a:t>
            </a:r>
            <a:r>
              <a:rPr lang="en-US" altLang="en-US" dirty="0">
                <a:solidFill>
                  <a:srgbClr val="FF0000"/>
                </a:solidFill>
                <a:sym typeface="Symbol" panose="05050102010706020507" pitchFamily="18" charset="2"/>
              </a:rPr>
              <a:t>[A=Stack(X,Y)  holding(X,S)  clear(Y,S)]</a:t>
            </a:r>
            <a:br>
              <a:rPr lang="en-US" altLang="en-US" dirty="0">
                <a:solidFill>
                  <a:srgbClr val="FF0000"/>
                </a:solidFill>
                <a:sym typeface="Symbol" panose="05050102010706020507" pitchFamily="18" charset="2"/>
              </a:rPr>
            </a:br>
            <a:r>
              <a:rPr lang="en-US" altLang="en-US" dirty="0">
                <a:sym typeface="Symbol" panose="05050102010706020507" pitchFamily="18" charset="2"/>
              </a:rPr>
              <a:t>     </a:t>
            </a:r>
            <a:r>
              <a:rPr lang="en-US" altLang="en-US" dirty="0">
                <a:solidFill>
                  <a:schemeClr val="accent1"/>
                </a:solidFill>
                <a:sym typeface="Symbol" panose="05050102010706020507" pitchFamily="18" charset="2"/>
              </a:rPr>
              <a:t>[A=Unstack(Y,X)  on(Y,X,S)  clear(Y,S)  </a:t>
            </a:r>
            <a:r>
              <a:rPr lang="en-US" altLang="en-US" dirty="0" err="1">
                <a:solidFill>
                  <a:schemeClr val="accent1"/>
                </a:solidFill>
                <a:sym typeface="Symbol" panose="05050102010706020507" pitchFamily="18" charset="2"/>
              </a:rPr>
              <a:t>handempty</a:t>
            </a:r>
            <a:r>
              <a:rPr lang="en-US" altLang="en-US" dirty="0">
                <a:solidFill>
                  <a:schemeClr val="accent1"/>
                </a:solidFill>
                <a:sym typeface="Symbol" panose="05050102010706020507" pitchFamily="18" charset="2"/>
              </a:rPr>
              <a:t>(S)]</a:t>
            </a:r>
            <a:br>
              <a:rPr lang="en-US" altLang="en-US" dirty="0">
                <a:sym typeface="Symbol" panose="05050102010706020507" pitchFamily="18" charset="2"/>
              </a:rPr>
            </a:br>
            <a:r>
              <a:rPr lang="en-US" altLang="en-US" dirty="0">
                <a:sym typeface="Symbol" panose="05050102010706020507" pitchFamily="18" charset="2"/>
              </a:rPr>
              <a:t>     </a:t>
            </a:r>
            <a:r>
              <a:rPr lang="en-US" altLang="en-US" dirty="0">
                <a:solidFill>
                  <a:srgbClr val="D60093"/>
                </a:solidFill>
                <a:sym typeface="Symbol" panose="05050102010706020507" pitchFamily="18" charset="2"/>
              </a:rPr>
              <a:t>[A=Putdown(X)  holding(X,S)]</a:t>
            </a:r>
          </a:p>
          <a:p>
            <a:pPr>
              <a:lnSpc>
                <a:spcPct val="90000"/>
              </a:lnSpc>
            </a:pPr>
            <a:r>
              <a:rPr lang="en-US" altLang="en-US" dirty="0">
                <a:sym typeface="Symbol" panose="05050102010706020507" pitchFamily="18" charset="2"/>
              </a:rPr>
              <a:t>English translation: A block is clear if </a:t>
            </a:r>
            <a:r>
              <a:rPr lang="en-US" altLang="en-US" dirty="0">
                <a:solidFill>
                  <a:schemeClr val="accent2"/>
                </a:solidFill>
                <a:sym typeface="Symbol" panose="05050102010706020507" pitchFamily="18" charset="2"/>
              </a:rPr>
              <a:t>(a) in the previous state it was clear and we didn’t pick it up or stack something on it successfully</a:t>
            </a:r>
            <a:r>
              <a:rPr lang="en-US" altLang="en-US" dirty="0">
                <a:sym typeface="Symbol" panose="05050102010706020507" pitchFamily="18" charset="2"/>
              </a:rPr>
              <a:t>, or (b) </a:t>
            </a:r>
            <a:r>
              <a:rPr lang="en-US" altLang="en-US" dirty="0">
                <a:solidFill>
                  <a:srgbClr val="FF0000"/>
                </a:solidFill>
                <a:sym typeface="Symbol" panose="05050102010706020507" pitchFamily="18" charset="2"/>
              </a:rPr>
              <a:t>we stacked it on something else successfully</a:t>
            </a:r>
            <a:r>
              <a:rPr lang="en-US" altLang="en-US" dirty="0">
                <a:sym typeface="Symbol" panose="05050102010706020507" pitchFamily="18" charset="2"/>
              </a:rPr>
              <a:t>, or (c) </a:t>
            </a:r>
            <a:r>
              <a:rPr lang="en-US" altLang="en-US" dirty="0">
                <a:solidFill>
                  <a:schemeClr val="accent1"/>
                </a:solidFill>
                <a:sym typeface="Symbol" panose="05050102010706020507" pitchFamily="18" charset="2"/>
              </a:rPr>
              <a:t>something was on it that we unstacked successfully</a:t>
            </a:r>
            <a:r>
              <a:rPr lang="en-US" altLang="en-US" dirty="0">
                <a:sym typeface="Symbol" panose="05050102010706020507" pitchFamily="18" charset="2"/>
              </a:rPr>
              <a:t>, or (d) </a:t>
            </a:r>
            <a:r>
              <a:rPr lang="en-US" altLang="en-US" dirty="0">
                <a:solidFill>
                  <a:srgbClr val="D60093"/>
                </a:solidFill>
                <a:sym typeface="Symbol" panose="05050102010706020507" pitchFamily="18" charset="2"/>
              </a:rPr>
              <a:t>we were holding it and we put it down</a:t>
            </a:r>
            <a:r>
              <a:rPr lang="en-US" altLang="en-US" dirty="0">
                <a:sym typeface="Symbol" panose="05050102010706020507" pitchFamily="18" charset="2"/>
              </a:rPr>
              <a:t>.</a:t>
            </a:r>
          </a:p>
          <a:p>
            <a:pPr>
              <a:lnSpc>
                <a:spcPct val="90000"/>
              </a:lnSpc>
            </a:pPr>
            <a:r>
              <a:rPr lang="en-US" altLang="en-US" dirty="0">
                <a:sym typeface="Symbol" panose="05050102010706020507" pitchFamily="18" charset="2"/>
              </a:rPr>
              <a:t>Whew!!! There’s </a:t>
            </a:r>
            <a:r>
              <a:rPr lang="en-US" altLang="en-US" dirty="0" err="1">
                <a:sym typeface="Symbol" panose="05050102010706020507" pitchFamily="18" charset="2"/>
              </a:rPr>
              <a:t>gotta</a:t>
            </a:r>
            <a:r>
              <a:rPr lang="en-US" altLang="en-US" dirty="0">
                <a:sym typeface="Symbol" panose="05050102010706020507" pitchFamily="18" charset="2"/>
              </a:rPr>
              <a:t> be a better way!</a:t>
            </a:r>
          </a:p>
        </p:txBody>
      </p:sp>
      <p:sp>
        <p:nvSpPr>
          <p:cNvPr id="5" name="Google Shape;142;p2">
            <a:extLst>
              <a:ext uri="{FF2B5EF4-FFF2-40B4-BE49-F238E27FC236}">
                <a16:creationId xmlns:a16="http://schemas.microsoft.com/office/drawing/2014/main" id="{DF951E23-ED9D-4BD0-AF11-D8D88B72799F}"/>
              </a:ext>
            </a:extLst>
          </p:cNvPr>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11.1 Introduction</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11.2  </a:t>
            </a:r>
            <a:r>
              <a:rPr lang="en-US" sz="2000" dirty="0">
                <a:solidFill>
                  <a:schemeClr val="bg1"/>
                </a:solidFill>
                <a:latin typeface="Times New Roman" panose="02020603050405020304" pitchFamily="18" charset="0"/>
                <a:cs typeface="Times New Roman" panose="02020603050405020304" pitchFamily="18" charset="0"/>
              </a:rPr>
              <a:t>Language of planning problem </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11.3 Example of Air Cargo</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11.4 The spare tire problem</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11.5 Planning with state space</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11.6 Partial order planning</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11.7 Hierarchical planning</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11.8 Conditional planning</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11.9 Learning decision trees</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11.10 Ensemble learning</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11.11 Reinforcement learning</a:t>
            </a:r>
            <a:endParaRPr lang="en-US" sz="2000" dirty="0">
              <a:solidFill>
                <a:schemeClr val="bg1"/>
              </a:solidFill>
              <a:latin typeface="Times New Roman" panose="02020603050405020304" pitchFamily="18" charset="0"/>
              <a:ea typeface="Gill Sans"/>
              <a:cs typeface="Times New Roman" panose="02020603050405020304" pitchFamily="18" charset="0"/>
              <a:sym typeface="Gill Sans"/>
            </a:endParaRPr>
          </a:p>
        </p:txBody>
      </p:sp>
      <p:sp>
        <p:nvSpPr>
          <p:cNvPr id="2" name="Footer Placeholder 1">
            <a:extLst>
              <a:ext uri="{FF2B5EF4-FFF2-40B4-BE49-F238E27FC236}">
                <a16:creationId xmlns:a16="http://schemas.microsoft.com/office/drawing/2014/main" id="{E3B72D77-546C-411E-B8D2-D78E309FC429}"/>
              </a:ext>
            </a:extLst>
          </p:cNvPr>
          <p:cNvSpPr>
            <a:spLocks noGrp="1"/>
          </p:cNvSpPr>
          <p:nvPr>
            <p:ph type="ftr" sz="quarter" idx="11"/>
          </p:nvPr>
        </p:nvSpPr>
        <p:spPr>
          <a:xfrm>
            <a:off x="4144926" y="6492875"/>
            <a:ext cx="4114800" cy="365125"/>
          </a:xfrm>
        </p:spPr>
        <p:txBody>
          <a:bodyPr/>
          <a:lstStyle/>
          <a:p>
            <a:r>
              <a:rPr lang="en-IN" dirty="0"/>
              <a:t>Copyright © 2019 by Wiley India </a:t>
            </a:r>
            <a:r>
              <a:rPr lang="en-IN" dirty="0" err="1"/>
              <a:t>Pvt.</a:t>
            </a:r>
            <a:r>
              <a:rPr lang="en-IN" dirty="0"/>
              <a:t> Ltd., 4436/7, Ansari Road, </a:t>
            </a:r>
            <a:r>
              <a:rPr lang="en-IN" dirty="0" err="1"/>
              <a:t>Daryaganj</a:t>
            </a:r>
            <a:r>
              <a:rPr lang="en-IN" dirty="0"/>
              <a:t>, New Delhi-110002</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a:extLst>
              <a:ext uri="{FF2B5EF4-FFF2-40B4-BE49-F238E27FC236}">
                <a16:creationId xmlns:a16="http://schemas.microsoft.com/office/drawing/2014/main" id="{1272A420-9528-44DA-B347-EB56CE6FABB7}"/>
              </a:ext>
            </a:extLst>
          </p:cNvPr>
          <p:cNvSpPr>
            <a:spLocks noGrp="1" noChangeArrowheads="1"/>
          </p:cNvSpPr>
          <p:nvPr>
            <p:ph type="title"/>
          </p:nvPr>
        </p:nvSpPr>
        <p:spPr>
          <a:xfrm>
            <a:off x="3636334" y="320675"/>
            <a:ext cx="7111409" cy="859539"/>
          </a:xfrm>
        </p:spPr>
        <p:txBody>
          <a:bodyPr/>
          <a:lstStyle/>
          <a:p>
            <a:r>
              <a:rPr lang="en-US" altLang="en-US" sz="3600" dirty="0"/>
              <a:t>Situation calculus planning: Analysis</a:t>
            </a:r>
          </a:p>
        </p:txBody>
      </p:sp>
      <p:sp>
        <p:nvSpPr>
          <p:cNvPr id="227331" name="Rectangle 3">
            <a:extLst>
              <a:ext uri="{FF2B5EF4-FFF2-40B4-BE49-F238E27FC236}">
                <a16:creationId xmlns:a16="http://schemas.microsoft.com/office/drawing/2014/main" id="{633F98E6-D95D-457C-AEBB-5F314A7C4BD1}"/>
              </a:ext>
            </a:extLst>
          </p:cNvPr>
          <p:cNvSpPr>
            <a:spLocks noGrp="1" noChangeArrowheads="1"/>
          </p:cNvSpPr>
          <p:nvPr>
            <p:ph type="body" idx="1"/>
          </p:nvPr>
        </p:nvSpPr>
        <p:spPr>
          <a:xfrm>
            <a:off x="3636334" y="1253331"/>
            <a:ext cx="7985052" cy="4351338"/>
          </a:xfrm>
        </p:spPr>
        <p:txBody>
          <a:bodyPr/>
          <a:lstStyle/>
          <a:p>
            <a:r>
              <a:rPr lang="en-US" altLang="en-US" dirty="0"/>
              <a:t>This is fine in theory, but remember that problem solving (search) is exponential in the worst case</a:t>
            </a:r>
          </a:p>
          <a:p>
            <a:r>
              <a:rPr lang="en-US" altLang="en-US" dirty="0"/>
              <a:t>Also, resolution theorem proving only finds </a:t>
            </a:r>
            <a:r>
              <a:rPr lang="en-US" altLang="en-US" i="1" dirty="0"/>
              <a:t>a</a:t>
            </a:r>
            <a:r>
              <a:rPr lang="en-US" altLang="en-US" dirty="0"/>
              <a:t> proof (plan), not necessarily a good plan</a:t>
            </a:r>
          </a:p>
          <a:p>
            <a:r>
              <a:rPr lang="en-US" altLang="en-US" dirty="0"/>
              <a:t>So we restrict the language and use a special-purpose algorithm (a planner) rather than general theorem prover</a:t>
            </a:r>
          </a:p>
          <a:p>
            <a:endParaRPr lang="en-US" altLang="en-US" dirty="0"/>
          </a:p>
        </p:txBody>
      </p:sp>
      <p:sp>
        <p:nvSpPr>
          <p:cNvPr id="5" name="Google Shape;142;p2">
            <a:extLst>
              <a:ext uri="{FF2B5EF4-FFF2-40B4-BE49-F238E27FC236}">
                <a16:creationId xmlns:a16="http://schemas.microsoft.com/office/drawing/2014/main" id="{45509E70-07AE-4116-AA7C-A62DBC1C0FF2}"/>
              </a:ext>
            </a:extLst>
          </p:cNvPr>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11.1 Introduction</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11.2  </a:t>
            </a:r>
            <a:r>
              <a:rPr lang="en-US" sz="2000" dirty="0">
                <a:solidFill>
                  <a:schemeClr val="bg1"/>
                </a:solidFill>
                <a:latin typeface="Times New Roman" panose="02020603050405020304" pitchFamily="18" charset="0"/>
                <a:cs typeface="Times New Roman" panose="02020603050405020304" pitchFamily="18" charset="0"/>
              </a:rPr>
              <a:t>Language of planning problem </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11.3 Example of Air Cargo</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11.4 The spare tire problem</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11.5 Planning with state space</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11.6 Partial order planning</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11.7 Hierarchical planning</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11.8 Conditional planning</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11.9 Learning decision trees</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11.10 Ensemble learning</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11.11 Reinforcement learning</a:t>
            </a:r>
            <a:endParaRPr lang="en-US" sz="2000" dirty="0">
              <a:solidFill>
                <a:schemeClr val="bg1"/>
              </a:solidFill>
              <a:latin typeface="Times New Roman" panose="02020603050405020304" pitchFamily="18" charset="0"/>
              <a:ea typeface="Gill Sans"/>
              <a:cs typeface="Times New Roman" panose="02020603050405020304" pitchFamily="18" charset="0"/>
              <a:sym typeface="Gill Sans"/>
            </a:endParaRPr>
          </a:p>
        </p:txBody>
      </p:sp>
      <p:sp>
        <p:nvSpPr>
          <p:cNvPr id="2" name="Footer Placeholder 1">
            <a:extLst>
              <a:ext uri="{FF2B5EF4-FFF2-40B4-BE49-F238E27FC236}">
                <a16:creationId xmlns:a16="http://schemas.microsoft.com/office/drawing/2014/main" id="{FCECEDA9-6C18-4D23-BA5C-5D38C7A5AD59}"/>
              </a:ext>
            </a:extLst>
          </p:cNvPr>
          <p:cNvSpPr>
            <a:spLocks noGrp="1"/>
          </p:cNvSpPr>
          <p:nvPr>
            <p:ph type="ftr" sz="quarter" idx="11"/>
          </p:nvPr>
        </p:nvSpPr>
        <p:spPr>
          <a:xfrm>
            <a:off x="4325679" y="6492875"/>
            <a:ext cx="4114800" cy="365125"/>
          </a:xfrm>
        </p:spPr>
        <p:txBody>
          <a:bodyPr/>
          <a:lstStyle/>
          <a:p>
            <a:r>
              <a:rPr lang="en-IN" dirty="0"/>
              <a:t>Copyright © 2019 by Wiley India </a:t>
            </a:r>
            <a:r>
              <a:rPr lang="en-IN" dirty="0" err="1"/>
              <a:t>Pvt.</a:t>
            </a:r>
            <a:r>
              <a:rPr lang="en-IN" dirty="0"/>
              <a:t> Ltd., 4436/7, Ansari Road, </a:t>
            </a:r>
            <a:r>
              <a:rPr lang="en-IN" dirty="0" err="1"/>
              <a:t>Daryaganj</a:t>
            </a:r>
            <a:r>
              <a:rPr lang="en-IN" dirty="0"/>
              <a:t>, New Delhi-110002</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2">
            <a:extLst>
              <a:ext uri="{FF2B5EF4-FFF2-40B4-BE49-F238E27FC236}">
                <a16:creationId xmlns:a16="http://schemas.microsoft.com/office/drawing/2014/main" id="{D4315013-3247-41A9-A523-CBF48DA1C96C}"/>
              </a:ext>
            </a:extLst>
          </p:cNvPr>
          <p:cNvSpPr>
            <a:spLocks noGrp="1" noChangeArrowheads="1"/>
          </p:cNvSpPr>
          <p:nvPr>
            <p:ph type="title"/>
          </p:nvPr>
        </p:nvSpPr>
        <p:spPr>
          <a:xfrm>
            <a:off x="3732028" y="327837"/>
            <a:ext cx="7230140" cy="714153"/>
          </a:xfrm>
        </p:spPr>
        <p:txBody>
          <a:bodyPr>
            <a:normAutofit/>
          </a:bodyPr>
          <a:lstStyle/>
          <a:p>
            <a:r>
              <a:rPr lang="en-US" altLang="en-US" sz="3600" dirty="0"/>
              <a:t>Basic representations for planning</a:t>
            </a:r>
          </a:p>
        </p:txBody>
      </p:sp>
      <p:sp>
        <p:nvSpPr>
          <p:cNvPr id="229379" name="Rectangle 3">
            <a:extLst>
              <a:ext uri="{FF2B5EF4-FFF2-40B4-BE49-F238E27FC236}">
                <a16:creationId xmlns:a16="http://schemas.microsoft.com/office/drawing/2014/main" id="{7AB426CF-36A1-4F35-9CC5-31FCA5B729ED}"/>
              </a:ext>
            </a:extLst>
          </p:cNvPr>
          <p:cNvSpPr>
            <a:spLocks noGrp="1" noChangeArrowheads="1"/>
          </p:cNvSpPr>
          <p:nvPr>
            <p:ph type="body" idx="1"/>
          </p:nvPr>
        </p:nvSpPr>
        <p:spPr>
          <a:xfrm>
            <a:off x="3732028" y="1260770"/>
            <a:ext cx="8080744" cy="4876800"/>
          </a:xfrm>
        </p:spPr>
        <p:txBody>
          <a:bodyPr>
            <a:normAutofit fontScale="92500" lnSpcReduction="10000"/>
          </a:bodyPr>
          <a:lstStyle/>
          <a:p>
            <a:r>
              <a:rPr lang="en-US" altLang="en-US" dirty="0"/>
              <a:t>Classic approach first used in the </a:t>
            </a:r>
            <a:r>
              <a:rPr lang="en-US" altLang="en-US" b="1" dirty="0"/>
              <a:t>STRIPS</a:t>
            </a:r>
            <a:r>
              <a:rPr lang="en-US" altLang="en-US" dirty="0"/>
              <a:t> planner circa 1970</a:t>
            </a:r>
          </a:p>
          <a:p>
            <a:r>
              <a:rPr lang="en-US" altLang="en-US" dirty="0"/>
              <a:t>States represented as a conjunction of ground literals</a:t>
            </a:r>
          </a:p>
          <a:p>
            <a:pPr lvl="1"/>
            <a:r>
              <a:rPr lang="en-US" altLang="en-US" dirty="0"/>
              <a:t>at(Home) ^ ~have(Milk) ^ ~have(bananas) ...</a:t>
            </a:r>
          </a:p>
          <a:p>
            <a:r>
              <a:rPr lang="en-US" altLang="en-US" dirty="0"/>
              <a:t> Goals are conjunctions of literals, but may have variables which are assumed to be existentially quantified</a:t>
            </a:r>
          </a:p>
          <a:p>
            <a:pPr lvl="1"/>
            <a:r>
              <a:rPr lang="en-US" altLang="en-US" dirty="0"/>
              <a:t>at(x) ^ have(Milk) ^ have(bananas) ...</a:t>
            </a:r>
          </a:p>
          <a:p>
            <a:r>
              <a:rPr lang="en-US" altLang="en-US" dirty="0"/>
              <a:t>Do not need to fully specify state </a:t>
            </a:r>
          </a:p>
          <a:p>
            <a:pPr lvl="1"/>
            <a:r>
              <a:rPr lang="en-US" altLang="en-US" dirty="0"/>
              <a:t>Non-specified either don’t-care or assumed false </a:t>
            </a:r>
          </a:p>
          <a:p>
            <a:pPr lvl="1"/>
            <a:r>
              <a:rPr lang="en-US" altLang="en-US" dirty="0"/>
              <a:t>Represent many cases in small storage </a:t>
            </a:r>
          </a:p>
          <a:p>
            <a:pPr lvl="1"/>
            <a:r>
              <a:rPr lang="en-US" altLang="en-US" dirty="0"/>
              <a:t>Often only represent changes in state rather than entire situation  </a:t>
            </a:r>
          </a:p>
          <a:p>
            <a:r>
              <a:rPr lang="en-US" altLang="en-US" dirty="0"/>
              <a:t>Unlike theorem prover, not seeking whether the goal is true, but is there a sequence of actions to attain it </a:t>
            </a:r>
          </a:p>
        </p:txBody>
      </p:sp>
      <p:sp>
        <p:nvSpPr>
          <p:cNvPr id="6" name="Google Shape;142;p2">
            <a:extLst>
              <a:ext uri="{FF2B5EF4-FFF2-40B4-BE49-F238E27FC236}">
                <a16:creationId xmlns:a16="http://schemas.microsoft.com/office/drawing/2014/main" id="{30009F66-CBA7-4B65-83A9-2B6D1F2C8984}"/>
              </a:ext>
            </a:extLst>
          </p:cNvPr>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11.1 Introduction</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11.2  </a:t>
            </a:r>
            <a:r>
              <a:rPr lang="en-US" sz="2000" dirty="0">
                <a:solidFill>
                  <a:schemeClr val="bg1"/>
                </a:solidFill>
                <a:latin typeface="Times New Roman" panose="02020603050405020304" pitchFamily="18" charset="0"/>
                <a:cs typeface="Times New Roman" panose="02020603050405020304" pitchFamily="18" charset="0"/>
              </a:rPr>
              <a:t>Language of planning problem </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11.3 Example of Air Cargo</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11.4 The spare tire problem</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11.5 Planning with state space</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11.6 Partial order planning</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11.7 Hierarchical planning</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11.8 Conditional planning</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11.9 Learning decision trees</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11.10 Ensemble learning</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11.11 Reinforcement learning</a:t>
            </a:r>
            <a:endParaRPr lang="en-US" sz="2000" dirty="0">
              <a:solidFill>
                <a:schemeClr val="bg1"/>
              </a:solidFill>
              <a:latin typeface="Times New Roman" panose="02020603050405020304" pitchFamily="18" charset="0"/>
              <a:ea typeface="Gill Sans"/>
              <a:cs typeface="Times New Roman" panose="02020603050405020304" pitchFamily="18" charset="0"/>
              <a:sym typeface="Gill Sans"/>
            </a:endParaRPr>
          </a:p>
        </p:txBody>
      </p:sp>
      <p:sp>
        <p:nvSpPr>
          <p:cNvPr id="2" name="Footer Placeholder 1">
            <a:extLst>
              <a:ext uri="{FF2B5EF4-FFF2-40B4-BE49-F238E27FC236}">
                <a16:creationId xmlns:a16="http://schemas.microsoft.com/office/drawing/2014/main" id="{4CA5D431-E67E-42F3-BADC-75FB3FD0D32D}"/>
              </a:ext>
            </a:extLst>
          </p:cNvPr>
          <p:cNvSpPr>
            <a:spLocks noGrp="1"/>
          </p:cNvSpPr>
          <p:nvPr>
            <p:ph type="ftr" sz="quarter" idx="11"/>
          </p:nvPr>
        </p:nvSpPr>
        <p:spPr/>
        <p:txBody>
          <a:bodyPr/>
          <a:lstStyle/>
          <a:p>
            <a:r>
              <a:rPr lang="en-IN"/>
              <a:t>Copyright © 2019 by Wiley India Pvt. Ltd., 4436/7, Ansari Road, Daryaganj, New Delhi-110002</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a:extLst>
              <a:ext uri="{FF2B5EF4-FFF2-40B4-BE49-F238E27FC236}">
                <a16:creationId xmlns:a16="http://schemas.microsoft.com/office/drawing/2014/main" id="{8592DF2A-BF42-45AE-924B-D6A2D822D5C8}"/>
              </a:ext>
            </a:extLst>
          </p:cNvPr>
          <p:cNvSpPr>
            <a:spLocks noGrp="1" noChangeArrowheads="1"/>
          </p:cNvSpPr>
          <p:nvPr>
            <p:ph type="title"/>
          </p:nvPr>
        </p:nvSpPr>
        <p:spPr>
          <a:xfrm>
            <a:off x="2209800" y="136525"/>
            <a:ext cx="7772400" cy="766207"/>
          </a:xfrm>
        </p:spPr>
        <p:txBody>
          <a:bodyPr>
            <a:normAutofit/>
          </a:bodyPr>
          <a:lstStyle/>
          <a:p>
            <a:r>
              <a:rPr lang="en-US" altLang="en-US" sz="3600" dirty="0"/>
              <a:t>Operator/action representation</a:t>
            </a:r>
          </a:p>
        </p:txBody>
      </p:sp>
      <p:sp>
        <p:nvSpPr>
          <p:cNvPr id="238595" name="Rectangle 3">
            <a:extLst>
              <a:ext uri="{FF2B5EF4-FFF2-40B4-BE49-F238E27FC236}">
                <a16:creationId xmlns:a16="http://schemas.microsoft.com/office/drawing/2014/main" id="{49F31F5B-F5B1-4687-9357-48970777A9E4}"/>
              </a:ext>
            </a:extLst>
          </p:cNvPr>
          <p:cNvSpPr>
            <a:spLocks noGrp="1" noChangeArrowheads="1"/>
          </p:cNvSpPr>
          <p:nvPr>
            <p:ph type="body" idx="1"/>
          </p:nvPr>
        </p:nvSpPr>
        <p:spPr>
          <a:xfrm>
            <a:off x="1905000" y="1219200"/>
            <a:ext cx="6248400" cy="4114800"/>
          </a:xfrm>
        </p:spPr>
        <p:txBody>
          <a:bodyPr>
            <a:normAutofit fontScale="77500" lnSpcReduction="20000"/>
          </a:bodyPr>
          <a:lstStyle/>
          <a:p>
            <a:r>
              <a:rPr lang="en-US" altLang="en-US" dirty="0"/>
              <a:t>Operators contain three components:</a:t>
            </a:r>
          </a:p>
          <a:p>
            <a:pPr lvl="1"/>
            <a:r>
              <a:rPr lang="en-US" altLang="en-US" b="1" dirty="0"/>
              <a:t>Action description</a:t>
            </a:r>
            <a:r>
              <a:rPr lang="en-US" altLang="en-US" dirty="0"/>
              <a:t> </a:t>
            </a:r>
          </a:p>
          <a:p>
            <a:pPr lvl="1"/>
            <a:r>
              <a:rPr lang="en-US" altLang="en-US" b="1" dirty="0"/>
              <a:t>Precondition</a:t>
            </a:r>
            <a:r>
              <a:rPr lang="en-US" altLang="en-US" dirty="0"/>
              <a:t> - conjunction of positive literals </a:t>
            </a:r>
          </a:p>
          <a:p>
            <a:pPr lvl="1"/>
            <a:r>
              <a:rPr lang="en-US" altLang="en-US" b="1" dirty="0"/>
              <a:t>Effect </a:t>
            </a:r>
            <a:r>
              <a:rPr lang="en-US" altLang="en-US" dirty="0"/>
              <a:t>- conjunction of positive or negative literals which describe how situation changes when operator is applied </a:t>
            </a:r>
          </a:p>
          <a:p>
            <a:r>
              <a:rPr lang="en-US" altLang="en-US" dirty="0"/>
              <a:t>Example:</a:t>
            </a:r>
          </a:p>
          <a:p>
            <a:pPr lvl="1">
              <a:lnSpc>
                <a:spcPct val="90000"/>
              </a:lnSpc>
              <a:buFontTx/>
              <a:buNone/>
            </a:pPr>
            <a:r>
              <a:rPr lang="en-US" altLang="en-US" dirty="0"/>
              <a:t>Op[Action:  Go(there), </a:t>
            </a:r>
          </a:p>
          <a:p>
            <a:pPr lvl="1">
              <a:lnSpc>
                <a:spcPct val="90000"/>
              </a:lnSpc>
              <a:buFontTx/>
              <a:buNone/>
            </a:pPr>
            <a:r>
              <a:rPr lang="en-US" altLang="en-US" dirty="0"/>
              <a:t>      </a:t>
            </a:r>
            <a:r>
              <a:rPr lang="en-US" altLang="en-US" dirty="0" err="1"/>
              <a:t>Precond</a:t>
            </a:r>
            <a:r>
              <a:rPr lang="en-US" altLang="en-US" dirty="0"/>
              <a:t>:  At(here) ^ Path(</a:t>
            </a:r>
            <a:r>
              <a:rPr lang="en-US" altLang="en-US" dirty="0" err="1"/>
              <a:t>here,there</a:t>
            </a:r>
            <a:r>
              <a:rPr lang="en-US" altLang="en-US" dirty="0"/>
              <a:t>), </a:t>
            </a:r>
          </a:p>
          <a:p>
            <a:pPr lvl="1">
              <a:lnSpc>
                <a:spcPct val="90000"/>
              </a:lnSpc>
              <a:buFontTx/>
              <a:buNone/>
            </a:pPr>
            <a:r>
              <a:rPr lang="en-US" altLang="en-US" dirty="0"/>
              <a:t>      Effect:  At(there) ^ ~At(here)]</a:t>
            </a:r>
          </a:p>
          <a:p>
            <a:r>
              <a:rPr lang="en-US" altLang="en-US" dirty="0"/>
              <a:t>All variables are universally quantified </a:t>
            </a:r>
          </a:p>
          <a:p>
            <a:r>
              <a:rPr lang="en-US" altLang="en-US" dirty="0"/>
              <a:t>Situation variables are implicit</a:t>
            </a:r>
          </a:p>
          <a:p>
            <a:pPr lvl="1">
              <a:lnSpc>
                <a:spcPct val="90000"/>
              </a:lnSpc>
            </a:pPr>
            <a:r>
              <a:rPr lang="en-US" altLang="en-US" dirty="0"/>
              <a:t>preconditions must be true in the state immediately before operator is applied; effects are true immediately after</a:t>
            </a:r>
          </a:p>
        </p:txBody>
      </p:sp>
      <p:sp>
        <p:nvSpPr>
          <p:cNvPr id="238596" name="Rectangle 4">
            <a:extLst>
              <a:ext uri="{FF2B5EF4-FFF2-40B4-BE49-F238E27FC236}">
                <a16:creationId xmlns:a16="http://schemas.microsoft.com/office/drawing/2014/main" id="{924C978C-9330-415A-B495-8B8A61F945C6}"/>
              </a:ext>
            </a:extLst>
          </p:cNvPr>
          <p:cNvSpPr>
            <a:spLocks noChangeArrowheads="1"/>
          </p:cNvSpPr>
          <p:nvPr/>
        </p:nvSpPr>
        <p:spPr bwMode="auto">
          <a:xfrm>
            <a:off x="8458200" y="3124200"/>
            <a:ext cx="1600200" cy="9144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dirty="0">
              <a:latin typeface="Times New Roman" panose="02020603050405020304" pitchFamily="18" charset="0"/>
            </a:endParaRPr>
          </a:p>
        </p:txBody>
      </p:sp>
      <p:sp>
        <p:nvSpPr>
          <p:cNvPr id="238597" name="Text Box 5">
            <a:extLst>
              <a:ext uri="{FF2B5EF4-FFF2-40B4-BE49-F238E27FC236}">
                <a16:creationId xmlns:a16="http://schemas.microsoft.com/office/drawing/2014/main" id="{B4CB7160-9C59-4E21-AAA8-4E95B88317C1}"/>
              </a:ext>
            </a:extLst>
          </p:cNvPr>
          <p:cNvSpPr txBox="1">
            <a:spLocks noChangeArrowheads="1"/>
          </p:cNvSpPr>
          <p:nvPr/>
        </p:nvSpPr>
        <p:spPr bwMode="auto">
          <a:xfrm>
            <a:off x="8534400" y="3200400"/>
            <a:ext cx="11423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dirty="0">
                <a:latin typeface="Times New Roman" panose="02020603050405020304" pitchFamily="18" charset="0"/>
              </a:rPr>
              <a:t>Go(there)</a:t>
            </a:r>
          </a:p>
        </p:txBody>
      </p:sp>
      <p:sp>
        <p:nvSpPr>
          <p:cNvPr id="238598" name="Text Box 6">
            <a:extLst>
              <a:ext uri="{FF2B5EF4-FFF2-40B4-BE49-F238E27FC236}">
                <a16:creationId xmlns:a16="http://schemas.microsoft.com/office/drawing/2014/main" id="{D60ADB6B-5012-4695-B078-E6BC04CA958D}"/>
              </a:ext>
            </a:extLst>
          </p:cNvPr>
          <p:cNvSpPr txBox="1">
            <a:spLocks noChangeArrowheads="1"/>
          </p:cNvSpPr>
          <p:nvPr/>
        </p:nvSpPr>
        <p:spPr bwMode="auto">
          <a:xfrm>
            <a:off x="8128000" y="2743200"/>
            <a:ext cx="262168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latin typeface="Times New Roman" panose="02020603050405020304" pitchFamily="18" charset="0"/>
              </a:rPr>
              <a:t>At(here) ,Path(</a:t>
            </a:r>
            <a:r>
              <a:rPr lang="en-US" altLang="en-US" dirty="0" err="1">
                <a:latin typeface="Times New Roman" panose="02020603050405020304" pitchFamily="18" charset="0"/>
              </a:rPr>
              <a:t>here,there</a:t>
            </a:r>
            <a:r>
              <a:rPr lang="en-US" altLang="en-US" dirty="0">
                <a:latin typeface="Times New Roman" panose="02020603050405020304" pitchFamily="18" charset="0"/>
              </a:rPr>
              <a:t>)</a:t>
            </a:r>
          </a:p>
        </p:txBody>
      </p:sp>
      <p:sp>
        <p:nvSpPr>
          <p:cNvPr id="238599" name="Text Box 7">
            <a:extLst>
              <a:ext uri="{FF2B5EF4-FFF2-40B4-BE49-F238E27FC236}">
                <a16:creationId xmlns:a16="http://schemas.microsoft.com/office/drawing/2014/main" id="{D46D833D-57EB-47AF-BF62-60090BC7FEE9}"/>
              </a:ext>
            </a:extLst>
          </p:cNvPr>
          <p:cNvSpPr txBox="1">
            <a:spLocks noChangeArrowheads="1"/>
          </p:cNvSpPr>
          <p:nvPr/>
        </p:nvSpPr>
        <p:spPr bwMode="auto">
          <a:xfrm>
            <a:off x="8215314" y="4076701"/>
            <a:ext cx="211147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latin typeface="Times New Roman" panose="02020603050405020304" pitchFamily="18" charset="0"/>
              </a:rPr>
              <a:t>At(there) , ~At(here)</a:t>
            </a:r>
          </a:p>
        </p:txBody>
      </p:sp>
      <p:sp>
        <p:nvSpPr>
          <p:cNvPr id="238600" name="Line 8">
            <a:extLst>
              <a:ext uri="{FF2B5EF4-FFF2-40B4-BE49-F238E27FC236}">
                <a16:creationId xmlns:a16="http://schemas.microsoft.com/office/drawing/2014/main" id="{42D29354-A6B4-4D27-931D-C4532487A27B}"/>
              </a:ext>
            </a:extLst>
          </p:cNvPr>
          <p:cNvSpPr>
            <a:spLocks noChangeShapeType="1"/>
          </p:cNvSpPr>
          <p:nvPr/>
        </p:nvSpPr>
        <p:spPr bwMode="auto">
          <a:xfrm flipV="1">
            <a:off x="4876800" y="3429000"/>
            <a:ext cx="3657600" cy="45720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dirty="0">
              <a:latin typeface="Times New Roman" panose="02020603050405020304" pitchFamily="18" charset="0"/>
            </a:endParaRPr>
          </a:p>
        </p:txBody>
      </p:sp>
      <p:sp>
        <p:nvSpPr>
          <p:cNvPr id="238601" name="Line 9">
            <a:extLst>
              <a:ext uri="{FF2B5EF4-FFF2-40B4-BE49-F238E27FC236}">
                <a16:creationId xmlns:a16="http://schemas.microsoft.com/office/drawing/2014/main" id="{AC3C2424-0F35-4C1D-B7D3-74B671CDEBCD}"/>
              </a:ext>
            </a:extLst>
          </p:cNvPr>
          <p:cNvSpPr>
            <a:spLocks noChangeShapeType="1"/>
          </p:cNvSpPr>
          <p:nvPr/>
        </p:nvSpPr>
        <p:spPr bwMode="auto">
          <a:xfrm flipV="1">
            <a:off x="5791200" y="4191000"/>
            <a:ext cx="2514600" cy="38100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dirty="0">
              <a:latin typeface="Times New Roman" panose="02020603050405020304" pitchFamily="18" charset="0"/>
            </a:endParaRPr>
          </a:p>
        </p:txBody>
      </p:sp>
      <p:sp>
        <p:nvSpPr>
          <p:cNvPr id="238602" name="Line 10">
            <a:extLst>
              <a:ext uri="{FF2B5EF4-FFF2-40B4-BE49-F238E27FC236}">
                <a16:creationId xmlns:a16="http://schemas.microsoft.com/office/drawing/2014/main" id="{A42C0F9C-F800-4140-A2D3-C3A717C60B03}"/>
              </a:ext>
            </a:extLst>
          </p:cNvPr>
          <p:cNvSpPr>
            <a:spLocks noChangeShapeType="1"/>
          </p:cNvSpPr>
          <p:nvPr/>
        </p:nvSpPr>
        <p:spPr bwMode="auto">
          <a:xfrm flipV="1">
            <a:off x="6705600" y="3124200"/>
            <a:ext cx="1371600" cy="114300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dirty="0">
              <a:latin typeface="Times New Roman" panose="02020603050405020304" pitchFamily="18" charset="0"/>
            </a:endParaRPr>
          </a:p>
        </p:txBody>
      </p:sp>
      <p:sp>
        <p:nvSpPr>
          <p:cNvPr id="2" name="Footer Placeholder 1">
            <a:extLst>
              <a:ext uri="{FF2B5EF4-FFF2-40B4-BE49-F238E27FC236}">
                <a16:creationId xmlns:a16="http://schemas.microsoft.com/office/drawing/2014/main" id="{D61118F2-9767-4764-BD14-13A0381C4225}"/>
              </a:ext>
            </a:extLst>
          </p:cNvPr>
          <p:cNvSpPr>
            <a:spLocks noGrp="1"/>
          </p:cNvSpPr>
          <p:nvPr>
            <p:ph type="ftr" sz="quarter" idx="11"/>
          </p:nvPr>
        </p:nvSpPr>
        <p:spPr/>
        <p:txBody>
          <a:bodyPr/>
          <a:lstStyle/>
          <a:p>
            <a:r>
              <a:rPr lang="en-IN"/>
              <a:t>Copyright © 2019 by Wiley India Pvt. Ltd., 4436/7, Ansari Road, Daryaganj, New Delhi-110002</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2">
            <a:extLst>
              <a:ext uri="{FF2B5EF4-FFF2-40B4-BE49-F238E27FC236}">
                <a16:creationId xmlns:a16="http://schemas.microsoft.com/office/drawing/2014/main" id="{AB325A1F-9BA5-41E6-AE1A-AA328F5CC6EA}"/>
              </a:ext>
            </a:extLst>
          </p:cNvPr>
          <p:cNvSpPr>
            <a:spLocks noGrp="1" noChangeArrowheads="1"/>
          </p:cNvSpPr>
          <p:nvPr>
            <p:ph type="title"/>
          </p:nvPr>
        </p:nvSpPr>
        <p:spPr>
          <a:xfrm>
            <a:off x="3593804" y="230372"/>
            <a:ext cx="5847907" cy="758456"/>
          </a:xfrm>
        </p:spPr>
        <p:txBody>
          <a:bodyPr>
            <a:normAutofit/>
          </a:bodyPr>
          <a:lstStyle/>
          <a:p>
            <a:r>
              <a:rPr lang="en-US" altLang="en-US" sz="3600" dirty="0"/>
              <a:t>Blocks world operators</a:t>
            </a:r>
          </a:p>
        </p:txBody>
      </p:sp>
      <p:sp>
        <p:nvSpPr>
          <p:cNvPr id="240643" name="Rectangle 3">
            <a:extLst>
              <a:ext uri="{FF2B5EF4-FFF2-40B4-BE49-F238E27FC236}">
                <a16:creationId xmlns:a16="http://schemas.microsoft.com/office/drawing/2014/main" id="{B6728277-E776-433D-9111-EAF0A068AFC0}"/>
              </a:ext>
            </a:extLst>
          </p:cNvPr>
          <p:cNvSpPr>
            <a:spLocks noGrp="1" noChangeArrowheads="1"/>
          </p:cNvSpPr>
          <p:nvPr>
            <p:ph type="body" idx="1"/>
          </p:nvPr>
        </p:nvSpPr>
        <p:spPr>
          <a:xfrm>
            <a:off x="3593804" y="1022350"/>
            <a:ext cx="7453424" cy="5229594"/>
          </a:xfrm>
        </p:spPr>
        <p:txBody>
          <a:bodyPr>
            <a:normAutofit fontScale="92500" lnSpcReduction="20000"/>
          </a:bodyPr>
          <a:lstStyle/>
          <a:p>
            <a:r>
              <a:rPr lang="en-US" altLang="en-US" dirty="0"/>
              <a:t>Here are the classic basic operations for the blocks world:</a:t>
            </a:r>
          </a:p>
          <a:p>
            <a:pPr lvl="1"/>
            <a:r>
              <a:rPr lang="en-US" altLang="en-US" dirty="0"/>
              <a:t>stack(X,Y): put block X on block Y</a:t>
            </a:r>
          </a:p>
          <a:p>
            <a:pPr lvl="1"/>
            <a:r>
              <a:rPr lang="en-US" altLang="en-US" dirty="0"/>
              <a:t>unstack(X,Y): remove block X from block Y</a:t>
            </a:r>
          </a:p>
          <a:p>
            <a:pPr lvl="1"/>
            <a:r>
              <a:rPr lang="en-US" altLang="en-US" dirty="0"/>
              <a:t>pickup(X): pickup block X</a:t>
            </a:r>
          </a:p>
          <a:p>
            <a:pPr lvl="1"/>
            <a:r>
              <a:rPr lang="en-US" altLang="en-US" dirty="0"/>
              <a:t>putdown(X): put block X on the table</a:t>
            </a:r>
          </a:p>
          <a:p>
            <a:r>
              <a:rPr lang="en-US" altLang="en-US" dirty="0"/>
              <a:t>Each will be represented by </a:t>
            </a:r>
          </a:p>
          <a:p>
            <a:pPr lvl="1">
              <a:lnSpc>
                <a:spcPct val="90000"/>
              </a:lnSpc>
            </a:pPr>
            <a:r>
              <a:rPr lang="en-US" altLang="en-US" dirty="0"/>
              <a:t>a list of preconditions</a:t>
            </a:r>
          </a:p>
          <a:p>
            <a:pPr lvl="1">
              <a:lnSpc>
                <a:spcPct val="90000"/>
              </a:lnSpc>
            </a:pPr>
            <a:r>
              <a:rPr lang="en-US" altLang="en-US" dirty="0"/>
              <a:t>a list of new facts to be added (add-effects)</a:t>
            </a:r>
          </a:p>
          <a:p>
            <a:pPr lvl="1">
              <a:lnSpc>
                <a:spcPct val="90000"/>
              </a:lnSpc>
            </a:pPr>
            <a:r>
              <a:rPr lang="en-US" altLang="en-US" dirty="0"/>
              <a:t>a list of facts to be removed (delete-effects)</a:t>
            </a:r>
          </a:p>
          <a:p>
            <a:pPr lvl="1">
              <a:lnSpc>
                <a:spcPct val="90000"/>
              </a:lnSpc>
            </a:pPr>
            <a:r>
              <a:rPr lang="en-US" altLang="en-US" dirty="0"/>
              <a:t>optionally, a set of (simple) variable constraints</a:t>
            </a:r>
          </a:p>
          <a:p>
            <a:r>
              <a:rPr lang="en-US" altLang="en-US" dirty="0"/>
              <a:t>For example:</a:t>
            </a:r>
          </a:p>
          <a:p>
            <a:pPr lvl="1">
              <a:lnSpc>
                <a:spcPct val="90000"/>
              </a:lnSpc>
              <a:buFontTx/>
              <a:buNone/>
            </a:pPr>
            <a:r>
              <a:rPr lang="en-US" altLang="en-US" dirty="0"/>
              <a:t>preconditions(stack(X,Y), [holding(X),clear(Y)])</a:t>
            </a:r>
          </a:p>
          <a:p>
            <a:pPr lvl="1">
              <a:lnSpc>
                <a:spcPct val="90000"/>
              </a:lnSpc>
              <a:buFontTx/>
              <a:buNone/>
            </a:pPr>
            <a:r>
              <a:rPr lang="en-US" altLang="en-US" dirty="0"/>
              <a:t>deletes(stack(X,Y), [holding(X),clear(Y)]).</a:t>
            </a:r>
          </a:p>
          <a:p>
            <a:pPr lvl="1">
              <a:lnSpc>
                <a:spcPct val="90000"/>
              </a:lnSpc>
              <a:buFontTx/>
              <a:buNone/>
            </a:pPr>
            <a:r>
              <a:rPr lang="en-US" altLang="en-US" dirty="0"/>
              <a:t>adds(stack(X,Y), [</a:t>
            </a:r>
            <a:r>
              <a:rPr lang="en-US" altLang="en-US" dirty="0" err="1"/>
              <a:t>handempty,on</a:t>
            </a:r>
            <a:r>
              <a:rPr lang="en-US" altLang="en-US" dirty="0"/>
              <a:t>(X,Y),clear(X)])</a:t>
            </a:r>
          </a:p>
          <a:p>
            <a:pPr lvl="1">
              <a:lnSpc>
                <a:spcPct val="90000"/>
              </a:lnSpc>
              <a:buFontTx/>
              <a:buNone/>
            </a:pPr>
            <a:r>
              <a:rPr lang="en-US" altLang="en-US" dirty="0"/>
              <a:t>constraints(stack(X,Y), [X\==Y,Y\==</a:t>
            </a:r>
            <a:r>
              <a:rPr lang="en-US" altLang="en-US" dirty="0" err="1"/>
              <a:t>table,X</a:t>
            </a:r>
            <a:r>
              <a:rPr lang="en-US" altLang="en-US" dirty="0"/>
              <a:t>\==table])</a:t>
            </a:r>
          </a:p>
          <a:p>
            <a:pPr lvl="1">
              <a:buFontTx/>
              <a:buNone/>
            </a:pPr>
            <a:endParaRPr lang="en-US" altLang="en-US" dirty="0"/>
          </a:p>
          <a:p>
            <a:endParaRPr lang="en-US" altLang="en-US" dirty="0"/>
          </a:p>
        </p:txBody>
      </p:sp>
      <p:sp>
        <p:nvSpPr>
          <p:cNvPr id="5" name="Google Shape;142;p2">
            <a:extLst>
              <a:ext uri="{FF2B5EF4-FFF2-40B4-BE49-F238E27FC236}">
                <a16:creationId xmlns:a16="http://schemas.microsoft.com/office/drawing/2014/main" id="{0FAD9E4F-44F4-4F75-A096-C777C76FD4CB}"/>
              </a:ext>
            </a:extLst>
          </p:cNvPr>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11.1 Introduction</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11.2  </a:t>
            </a:r>
            <a:r>
              <a:rPr lang="en-US" sz="2000" dirty="0">
                <a:solidFill>
                  <a:schemeClr val="bg1"/>
                </a:solidFill>
                <a:latin typeface="Times New Roman" panose="02020603050405020304" pitchFamily="18" charset="0"/>
                <a:cs typeface="Times New Roman" panose="02020603050405020304" pitchFamily="18" charset="0"/>
              </a:rPr>
              <a:t>Language of planning problem </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11.3 Example of Air Cargo</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11.4 The spare tire problem</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11.5 Planning with state space</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11.6 Partial order planning</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11.7 Hierarchical planning</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11.8 Conditional planning</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11.9 Learning decision trees</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11.10 Ensemble learning</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11.11 Reinforcement learning</a:t>
            </a:r>
            <a:endParaRPr lang="en-US" sz="2000" dirty="0">
              <a:solidFill>
                <a:schemeClr val="bg1"/>
              </a:solidFill>
              <a:latin typeface="Times New Roman" panose="02020603050405020304" pitchFamily="18" charset="0"/>
              <a:ea typeface="Gill Sans"/>
              <a:cs typeface="Times New Roman" panose="02020603050405020304" pitchFamily="18" charset="0"/>
              <a:sym typeface="Gill Sans"/>
            </a:endParaRPr>
          </a:p>
        </p:txBody>
      </p:sp>
      <p:sp>
        <p:nvSpPr>
          <p:cNvPr id="2" name="Footer Placeholder 1">
            <a:extLst>
              <a:ext uri="{FF2B5EF4-FFF2-40B4-BE49-F238E27FC236}">
                <a16:creationId xmlns:a16="http://schemas.microsoft.com/office/drawing/2014/main" id="{F8AA8FD4-A31D-413A-A8D7-EB5702ADEDD0}"/>
              </a:ext>
            </a:extLst>
          </p:cNvPr>
          <p:cNvSpPr>
            <a:spLocks noGrp="1"/>
          </p:cNvSpPr>
          <p:nvPr>
            <p:ph type="ftr" sz="quarter" idx="11"/>
          </p:nvPr>
        </p:nvSpPr>
        <p:spPr/>
        <p:txBody>
          <a:bodyPr/>
          <a:lstStyle/>
          <a:p>
            <a:r>
              <a:rPr lang="en-IN"/>
              <a:t>Copyright © 2019 by Wiley India Pvt. Ltd., 4436/7, Ansari Road, Daryaganj, New Delhi-110002</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a:extLst>
              <a:ext uri="{FF2B5EF4-FFF2-40B4-BE49-F238E27FC236}">
                <a16:creationId xmlns:a16="http://schemas.microsoft.com/office/drawing/2014/main" id="{94C00798-AD69-42EB-A55E-7959A2B6C44B}"/>
              </a:ext>
            </a:extLst>
          </p:cNvPr>
          <p:cNvSpPr>
            <a:spLocks noGrp="1" noChangeArrowheads="1"/>
          </p:cNvSpPr>
          <p:nvPr>
            <p:ph type="title"/>
          </p:nvPr>
        </p:nvSpPr>
        <p:spPr>
          <a:xfrm>
            <a:off x="3391786" y="228600"/>
            <a:ext cx="6590414" cy="855921"/>
          </a:xfrm>
        </p:spPr>
        <p:txBody>
          <a:bodyPr>
            <a:normAutofit/>
          </a:bodyPr>
          <a:lstStyle/>
          <a:p>
            <a:r>
              <a:rPr lang="en-US" altLang="en-US" sz="3600" dirty="0"/>
              <a:t>Blocks world operators II</a:t>
            </a:r>
          </a:p>
        </p:txBody>
      </p:sp>
      <p:sp>
        <p:nvSpPr>
          <p:cNvPr id="241667" name="Rectangle 3">
            <a:extLst>
              <a:ext uri="{FF2B5EF4-FFF2-40B4-BE49-F238E27FC236}">
                <a16:creationId xmlns:a16="http://schemas.microsoft.com/office/drawing/2014/main" id="{A6FE1A62-1CE3-45B7-99E3-241144C0FC25}"/>
              </a:ext>
            </a:extLst>
          </p:cNvPr>
          <p:cNvSpPr>
            <a:spLocks noGrp="1" noChangeArrowheads="1"/>
          </p:cNvSpPr>
          <p:nvPr>
            <p:ph type="body" idx="1"/>
          </p:nvPr>
        </p:nvSpPr>
        <p:spPr>
          <a:xfrm>
            <a:off x="3391786" y="1192471"/>
            <a:ext cx="3235842" cy="4572000"/>
          </a:xfrm>
        </p:spPr>
        <p:txBody>
          <a:bodyPr>
            <a:normAutofit fontScale="77500" lnSpcReduction="20000"/>
          </a:bodyPr>
          <a:lstStyle/>
          <a:p>
            <a:pPr>
              <a:buFontTx/>
              <a:buNone/>
            </a:pPr>
            <a:r>
              <a:rPr lang="en-US" altLang="en-US" sz="2000" dirty="0"/>
              <a:t>operator(stack(X,Y), </a:t>
            </a:r>
          </a:p>
          <a:p>
            <a:pPr>
              <a:buFontTx/>
              <a:buNone/>
            </a:pPr>
            <a:r>
              <a:rPr lang="en-US" altLang="en-US" sz="2000" dirty="0"/>
              <a:t>         </a:t>
            </a:r>
            <a:r>
              <a:rPr lang="en-US" altLang="en-US" sz="2000" b="1" dirty="0" err="1">
                <a:solidFill>
                  <a:schemeClr val="accent2"/>
                </a:solidFill>
              </a:rPr>
              <a:t>Precond</a:t>
            </a:r>
            <a:r>
              <a:rPr lang="en-US" altLang="en-US" sz="2000" dirty="0"/>
              <a:t> [holding(X),clear(Y)],</a:t>
            </a:r>
          </a:p>
          <a:p>
            <a:pPr>
              <a:buFontTx/>
              <a:buNone/>
            </a:pPr>
            <a:r>
              <a:rPr lang="en-US" altLang="en-US" sz="2000" dirty="0"/>
              <a:t>         </a:t>
            </a:r>
            <a:r>
              <a:rPr lang="en-US" altLang="en-US" sz="2000" b="1" dirty="0">
                <a:solidFill>
                  <a:schemeClr val="accent2"/>
                </a:solidFill>
              </a:rPr>
              <a:t>Add</a:t>
            </a:r>
            <a:r>
              <a:rPr lang="en-US" altLang="en-US" sz="2000" dirty="0"/>
              <a:t> [</a:t>
            </a:r>
            <a:r>
              <a:rPr lang="en-US" altLang="en-US" sz="2000" dirty="0" err="1"/>
              <a:t>handempty,on</a:t>
            </a:r>
            <a:r>
              <a:rPr lang="en-US" altLang="en-US" sz="2000" dirty="0"/>
              <a:t>(X,Y),clear(X)],</a:t>
            </a:r>
          </a:p>
          <a:p>
            <a:pPr>
              <a:buFontTx/>
              <a:buNone/>
            </a:pPr>
            <a:r>
              <a:rPr lang="en-US" altLang="en-US" sz="2000" dirty="0"/>
              <a:t>         </a:t>
            </a:r>
            <a:r>
              <a:rPr lang="en-US" altLang="en-US" sz="2000" b="1" dirty="0">
                <a:solidFill>
                  <a:schemeClr val="accent2"/>
                </a:solidFill>
              </a:rPr>
              <a:t>Delete</a:t>
            </a:r>
            <a:r>
              <a:rPr lang="en-US" altLang="en-US" sz="2000" dirty="0"/>
              <a:t> [holding(X),clear(Y)],</a:t>
            </a:r>
          </a:p>
          <a:p>
            <a:pPr>
              <a:buFontTx/>
              <a:buNone/>
            </a:pPr>
            <a:r>
              <a:rPr lang="en-US" altLang="en-US" sz="2000" dirty="0"/>
              <a:t>	     </a:t>
            </a:r>
            <a:r>
              <a:rPr lang="en-US" altLang="en-US" sz="2000" b="1" dirty="0" err="1">
                <a:solidFill>
                  <a:schemeClr val="accent2"/>
                </a:solidFill>
              </a:rPr>
              <a:t>Constr</a:t>
            </a:r>
            <a:r>
              <a:rPr lang="en-US" altLang="en-US" sz="2000" dirty="0"/>
              <a:t> [X\==Y,Y\==</a:t>
            </a:r>
            <a:r>
              <a:rPr lang="en-US" altLang="en-US" sz="2000" dirty="0" err="1"/>
              <a:t>table,X</a:t>
            </a:r>
            <a:r>
              <a:rPr lang="en-US" altLang="en-US" sz="2000" dirty="0"/>
              <a:t>\==table]).</a:t>
            </a:r>
          </a:p>
          <a:p>
            <a:pPr>
              <a:buFontTx/>
              <a:buNone/>
            </a:pPr>
            <a:endParaRPr lang="en-US" altLang="en-US" sz="2000" dirty="0"/>
          </a:p>
          <a:p>
            <a:pPr>
              <a:buFontTx/>
              <a:buNone/>
            </a:pPr>
            <a:endParaRPr lang="en-US" altLang="en-US" sz="2000" dirty="0"/>
          </a:p>
          <a:p>
            <a:pPr>
              <a:buFontTx/>
              <a:buNone/>
            </a:pPr>
            <a:r>
              <a:rPr lang="en-US" altLang="en-US" sz="2000" dirty="0"/>
              <a:t>operator(pickup(X),</a:t>
            </a:r>
          </a:p>
          <a:p>
            <a:pPr>
              <a:buFontTx/>
              <a:buNone/>
            </a:pPr>
            <a:r>
              <a:rPr lang="en-US" altLang="en-US" sz="2000" dirty="0"/>
              <a:t>         [</a:t>
            </a:r>
            <a:r>
              <a:rPr lang="en-US" altLang="en-US" sz="2000" dirty="0" err="1"/>
              <a:t>ontable</a:t>
            </a:r>
            <a:r>
              <a:rPr lang="en-US" altLang="en-US" sz="2000" dirty="0"/>
              <a:t>(X), clear(X), </a:t>
            </a:r>
            <a:r>
              <a:rPr lang="en-US" altLang="en-US" sz="2000" dirty="0" err="1"/>
              <a:t>handempty</a:t>
            </a:r>
            <a:r>
              <a:rPr lang="en-US" altLang="en-US" sz="2000" dirty="0"/>
              <a:t>],</a:t>
            </a:r>
          </a:p>
          <a:p>
            <a:pPr>
              <a:buFontTx/>
              <a:buNone/>
            </a:pPr>
            <a:r>
              <a:rPr lang="en-US" altLang="en-US" sz="2000" dirty="0"/>
              <a:t>         [holding(X)],</a:t>
            </a:r>
          </a:p>
          <a:p>
            <a:pPr>
              <a:buFontTx/>
              <a:buNone/>
            </a:pPr>
            <a:r>
              <a:rPr lang="en-US" altLang="en-US" sz="2000" dirty="0"/>
              <a:t>         [</a:t>
            </a:r>
            <a:r>
              <a:rPr lang="en-US" altLang="en-US" sz="2000" dirty="0" err="1"/>
              <a:t>ontable</a:t>
            </a:r>
            <a:r>
              <a:rPr lang="en-US" altLang="en-US" sz="2000" dirty="0"/>
              <a:t>(X),clear(X),</a:t>
            </a:r>
            <a:r>
              <a:rPr lang="en-US" altLang="en-US" sz="2000" dirty="0" err="1"/>
              <a:t>handempty</a:t>
            </a:r>
            <a:r>
              <a:rPr lang="en-US" altLang="en-US" sz="2000" dirty="0"/>
              <a:t>],</a:t>
            </a:r>
          </a:p>
          <a:p>
            <a:pPr>
              <a:buFontTx/>
              <a:buNone/>
            </a:pPr>
            <a:r>
              <a:rPr lang="en-US" altLang="en-US" sz="2000" dirty="0"/>
              <a:t>         [X\==table]).</a:t>
            </a:r>
          </a:p>
        </p:txBody>
      </p:sp>
      <p:sp>
        <p:nvSpPr>
          <p:cNvPr id="241668" name="Rectangle 4">
            <a:extLst>
              <a:ext uri="{FF2B5EF4-FFF2-40B4-BE49-F238E27FC236}">
                <a16:creationId xmlns:a16="http://schemas.microsoft.com/office/drawing/2014/main" id="{A0CE85EF-B94D-4C15-B1EE-9A12832B59B7}"/>
              </a:ext>
            </a:extLst>
          </p:cNvPr>
          <p:cNvSpPr>
            <a:spLocks noChangeArrowheads="1"/>
          </p:cNvSpPr>
          <p:nvPr/>
        </p:nvSpPr>
        <p:spPr bwMode="auto">
          <a:xfrm>
            <a:off x="7017487" y="1192471"/>
            <a:ext cx="4954773"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25425" indent="-225425">
              <a:spcBef>
                <a:spcPct val="20000"/>
              </a:spcBef>
              <a:buChar char="•"/>
              <a:defRPr sz="2400">
                <a:solidFill>
                  <a:schemeClr val="tx1"/>
                </a:solidFill>
                <a:latin typeface="Times New Roman" panose="02020603050405020304" pitchFamily="18" charset="0"/>
              </a:defRPr>
            </a:lvl1pPr>
            <a:lvl2pPr marL="566738" indent="-227013">
              <a:spcBef>
                <a:spcPct val="20000"/>
              </a:spcBef>
              <a:buChar char="–"/>
              <a:defRPr sz="2000">
                <a:solidFill>
                  <a:schemeClr val="tx1"/>
                </a:solidFill>
                <a:latin typeface="Times New Roman" panose="02020603050405020304" pitchFamily="18" charset="0"/>
              </a:defRPr>
            </a:lvl2pPr>
            <a:lvl3pPr indent="-233363">
              <a:spcBef>
                <a:spcPct val="20000"/>
              </a:spcBef>
              <a:buChar char="•"/>
              <a:defRPr>
                <a:solidFill>
                  <a:schemeClr val="tx1"/>
                </a:solidFill>
                <a:latin typeface="Times New Roman" panose="02020603050405020304" pitchFamily="18" charset="0"/>
              </a:defRPr>
            </a:lvl3pPr>
            <a:lvl4pPr marL="1254125" indent="-225425">
              <a:spcBef>
                <a:spcPct val="20000"/>
              </a:spcBef>
              <a:buChar char="–"/>
              <a:defRPr sz="1600">
                <a:solidFill>
                  <a:schemeClr val="tx1"/>
                </a:solidFill>
                <a:latin typeface="Times New Roman" panose="02020603050405020304" pitchFamily="18" charset="0"/>
              </a:defRPr>
            </a:lvl4pPr>
            <a:lvl5pPr marL="1601788" indent="-233363">
              <a:spcBef>
                <a:spcPct val="20000"/>
              </a:spcBef>
              <a:buChar char="»"/>
              <a:defRPr sz="1600">
                <a:solidFill>
                  <a:schemeClr val="tx1"/>
                </a:solidFill>
                <a:latin typeface="Times New Roman" panose="02020603050405020304" pitchFamily="18" charset="0"/>
              </a:defRPr>
            </a:lvl5pPr>
            <a:lvl6pPr marL="2058988" indent="-233363" eaLnBrk="0" fontAlgn="base" hangingPunct="0">
              <a:spcBef>
                <a:spcPct val="20000"/>
              </a:spcBef>
              <a:spcAft>
                <a:spcPct val="0"/>
              </a:spcAft>
              <a:buChar char="»"/>
              <a:defRPr sz="1600">
                <a:solidFill>
                  <a:schemeClr val="tx1"/>
                </a:solidFill>
                <a:latin typeface="Times New Roman" panose="02020603050405020304" pitchFamily="18" charset="0"/>
              </a:defRPr>
            </a:lvl6pPr>
            <a:lvl7pPr marL="2516188" indent="-233363" eaLnBrk="0" fontAlgn="base" hangingPunct="0">
              <a:spcBef>
                <a:spcPct val="20000"/>
              </a:spcBef>
              <a:spcAft>
                <a:spcPct val="0"/>
              </a:spcAft>
              <a:buChar char="»"/>
              <a:defRPr sz="1600">
                <a:solidFill>
                  <a:schemeClr val="tx1"/>
                </a:solidFill>
                <a:latin typeface="Times New Roman" panose="02020603050405020304" pitchFamily="18" charset="0"/>
              </a:defRPr>
            </a:lvl7pPr>
            <a:lvl8pPr marL="2973388" indent="-233363" eaLnBrk="0" fontAlgn="base" hangingPunct="0">
              <a:spcBef>
                <a:spcPct val="20000"/>
              </a:spcBef>
              <a:spcAft>
                <a:spcPct val="0"/>
              </a:spcAft>
              <a:buChar char="»"/>
              <a:defRPr sz="1600">
                <a:solidFill>
                  <a:schemeClr val="tx1"/>
                </a:solidFill>
                <a:latin typeface="Times New Roman" panose="02020603050405020304" pitchFamily="18" charset="0"/>
              </a:defRPr>
            </a:lvl8pPr>
            <a:lvl9pPr marL="3430588" indent="-233363"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buFontTx/>
              <a:buNone/>
            </a:pPr>
            <a:r>
              <a:rPr lang="en-US" altLang="en-US" sz="1800" dirty="0"/>
              <a:t>operator(unstack(X,Y), </a:t>
            </a:r>
          </a:p>
          <a:p>
            <a:pPr>
              <a:buFontTx/>
              <a:buNone/>
            </a:pPr>
            <a:r>
              <a:rPr lang="en-US" altLang="en-US" sz="1800" dirty="0"/>
              <a:t>       Pre [on(X,Y), clear(X), </a:t>
            </a:r>
            <a:r>
              <a:rPr lang="en-US" altLang="en-US" sz="1800" dirty="0" err="1"/>
              <a:t>handempty</a:t>
            </a:r>
            <a:r>
              <a:rPr lang="en-US" altLang="en-US" sz="1800" dirty="0"/>
              <a:t>],</a:t>
            </a:r>
          </a:p>
          <a:p>
            <a:pPr>
              <a:buFontTx/>
              <a:buNone/>
            </a:pPr>
            <a:r>
              <a:rPr lang="en-US" altLang="en-US" sz="1800" dirty="0"/>
              <a:t>        ADD[holding(X),clear(Y)],</a:t>
            </a:r>
          </a:p>
          <a:p>
            <a:pPr>
              <a:buFontTx/>
              <a:buNone/>
            </a:pPr>
            <a:r>
              <a:rPr lang="en-US" altLang="en-US" sz="1800" dirty="0"/>
              <a:t>        Del [</a:t>
            </a:r>
            <a:r>
              <a:rPr lang="en-US" altLang="en-US" sz="1800" dirty="0" err="1"/>
              <a:t>handempty,clear</a:t>
            </a:r>
            <a:r>
              <a:rPr lang="en-US" altLang="en-US" sz="1800" dirty="0"/>
              <a:t>(X),on(X,Y)],</a:t>
            </a:r>
          </a:p>
          <a:p>
            <a:pPr>
              <a:buFontTx/>
              <a:buNone/>
            </a:pPr>
            <a:r>
              <a:rPr lang="en-US" altLang="en-US" sz="1800" dirty="0"/>
              <a:t>        [X\==Y,Y\==</a:t>
            </a:r>
            <a:r>
              <a:rPr lang="en-US" altLang="en-US" sz="1800" dirty="0" err="1"/>
              <a:t>table,X</a:t>
            </a:r>
            <a:r>
              <a:rPr lang="en-US" altLang="en-US" sz="1800" dirty="0"/>
              <a:t>\==table]).</a:t>
            </a:r>
          </a:p>
          <a:p>
            <a:pPr>
              <a:buFontTx/>
              <a:buNone/>
            </a:pPr>
            <a:endParaRPr lang="en-US" altLang="en-US" sz="1800" dirty="0"/>
          </a:p>
          <a:p>
            <a:pPr>
              <a:buFontTx/>
              <a:buNone/>
            </a:pPr>
            <a:endParaRPr lang="en-US" altLang="en-US" sz="1800" dirty="0"/>
          </a:p>
          <a:p>
            <a:pPr>
              <a:buFontTx/>
              <a:buNone/>
            </a:pPr>
            <a:r>
              <a:rPr lang="en-US" altLang="en-US" sz="1800" dirty="0"/>
              <a:t>operator(putdown(X), </a:t>
            </a:r>
          </a:p>
          <a:p>
            <a:pPr>
              <a:buFontTx/>
              <a:buNone/>
            </a:pPr>
            <a:r>
              <a:rPr lang="en-US" altLang="en-US" sz="1800" dirty="0"/>
              <a:t>         [holding(X)],</a:t>
            </a:r>
          </a:p>
          <a:p>
            <a:pPr>
              <a:buFontTx/>
              <a:buNone/>
            </a:pPr>
            <a:r>
              <a:rPr lang="en-US" altLang="en-US" sz="1800" dirty="0"/>
              <a:t>         [</a:t>
            </a:r>
            <a:r>
              <a:rPr lang="en-US" altLang="en-US" sz="1800" dirty="0" err="1"/>
              <a:t>ontable</a:t>
            </a:r>
            <a:r>
              <a:rPr lang="en-US" altLang="en-US" sz="1800" dirty="0"/>
              <a:t>(X),</a:t>
            </a:r>
            <a:r>
              <a:rPr lang="en-US" altLang="en-US" sz="1800" dirty="0" err="1"/>
              <a:t>handempty,clear</a:t>
            </a:r>
            <a:r>
              <a:rPr lang="en-US" altLang="en-US" sz="1800" dirty="0"/>
              <a:t>(X)],</a:t>
            </a:r>
          </a:p>
          <a:p>
            <a:pPr>
              <a:buFontTx/>
              <a:buNone/>
            </a:pPr>
            <a:r>
              <a:rPr lang="en-US" altLang="en-US" sz="1800" dirty="0"/>
              <a:t>         [holding(X)],</a:t>
            </a:r>
          </a:p>
          <a:p>
            <a:pPr>
              <a:buFontTx/>
              <a:buNone/>
            </a:pPr>
            <a:r>
              <a:rPr lang="en-US" altLang="en-US" sz="1800" dirty="0"/>
              <a:t>         [X\==table]).</a:t>
            </a:r>
          </a:p>
          <a:p>
            <a:pPr>
              <a:buFontTx/>
              <a:buNone/>
            </a:pPr>
            <a:endParaRPr lang="en-US" altLang="en-US" sz="1800" dirty="0"/>
          </a:p>
        </p:txBody>
      </p:sp>
      <p:sp>
        <p:nvSpPr>
          <p:cNvPr id="6" name="Google Shape;142;p2">
            <a:extLst>
              <a:ext uri="{FF2B5EF4-FFF2-40B4-BE49-F238E27FC236}">
                <a16:creationId xmlns:a16="http://schemas.microsoft.com/office/drawing/2014/main" id="{1FA94ADF-7499-41DB-B2D1-E6FD0789539D}"/>
              </a:ext>
            </a:extLst>
          </p:cNvPr>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11.1 Introduction</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11.2  </a:t>
            </a:r>
            <a:r>
              <a:rPr lang="en-US" sz="2000" dirty="0">
                <a:solidFill>
                  <a:schemeClr val="bg1"/>
                </a:solidFill>
                <a:latin typeface="Times New Roman" panose="02020603050405020304" pitchFamily="18" charset="0"/>
                <a:cs typeface="Times New Roman" panose="02020603050405020304" pitchFamily="18" charset="0"/>
              </a:rPr>
              <a:t>Language of planning problem </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11.3 Example of Air Cargo</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11.4 The spare tire problem</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11.5 Planning with state space</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11.6 Partial order planning</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11.7 Hierarchical planning</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11.8 Conditional planning</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11.9 Learning decision trees</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11.10 Ensemble learning</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11.11 Reinforcement learning</a:t>
            </a:r>
            <a:endParaRPr lang="en-US" sz="2000" dirty="0">
              <a:solidFill>
                <a:schemeClr val="bg1"/>
              </a:solidFill>
              <a:latin typeface="Times New Roman" panose="02020603050405020304" pitchFamily="18" charset="0"/>
              <a:ea typeface="Gill Sans"/>
              <a:cs typeface="Times New Roman" panose="02020603050405020304" pitchFamily="18" charset="0"/>
              <a:sym typeface="Gill Sans"/>
            </a:endParaRPr>
          </a:p>
        </p:txBody>
      </p:sp>
      <p:sp>
        <p:nvSpPr>
          <p:cNvPr id="2" name="Footer Placeholder 1">
            <a:extLst>
              <a:ext uri="{FF2B5EF4-FFF2-40B4-BE49-F238E27FC236}">
                <a16:creationId xmlns:a16="http://schemas.microsoft.com/office/drawing/2014/main" id="{E679122E-8EE9-4D0B-9161-F24BCE453C7A}"/>
              </a:ext>
            </a:extLst>
          </p:cNvPr>
          <p:cNvSpPr>
            <a:spLocks noGrp="1"/>
          </p:cNvSpPr>
          <p:nvPr>
            <p:ph type="ftr" sz="quarter" idx="11"/>
          </p:nvPr>
        </p:nvSpPr>
        <p:spPr/>
        <p:txBody>
          <a:bodyPr/>
          <a:lstStyle/>
          <a:p>
            <a:r>
              <a:rPr lang="en-IN"/>
              <a:t>Copyright © 2019 by Wiley India Pvt. Ltd., 4436/7, Ansari Road, Daryaganj, New Delhi-110002</a:t>
            </a: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a:extLst>
              <a:ext uri="{FF2B5EF4-FFF2-40B4-BE49-F238E27FC236}">
                <a16:creationId xmlns:a16="http://schemas.microsoft.com/office/drawing/2014/main" id="{0BBF4F32-F2CA-4E3D-9937-146543690E05}"/>
              </a:ext>
            </a:extLst>
          </p:cNvPr>
          <p:cNvSpPr>
            <a:spLocks noGrp="1" noChangeArrowheads="1"/>
          </p:cNvSpPr>
          <p:nvPr>
            <p:ph type="title"/>
          </p:nvPr>
        </p:nvSpPr>
        <p:spPr>
          <a:xfrm>
            <a:off x="3540642" y="156018"/>
            <a:ext cx="7653670" cy="960401"/>
          </a:xfrm>
        </p:spPr>
        <p:txBody>
          <a:bodyPr>
            <a:normAutofit/>
          </a:bodyPr>
          <a:lstStyle/>
          <a:p>
            <a:r>
              <a:rPr lang="en-US" altLang="en-US" sz="3600" dirty="0"/>
              <a:t>STRIPS planning</a:t>
            </a:r>
          </a:p>
        </p:txBody>
      </p:sp>
      <p:sp>
        <p:nvSpPr>
          <p:cNvPr id="248835" name="Rectangle 3">
            <a:extLst>
              <a:ext uri="{FF2B5EF4-FFF2-40B4-BE49-F238E27FC236}">
                <a16:creationId xmlns:a16="http://schemas.microsoft.com/office/drawing/2014/main" id="{05DD5057-EBD8-47C3-9A1E-718F43DC664D}"/>
              </a:ext>
            </a:extLst>
          </p:cNvPr>
          <p:cNvSpPr>
            <a:spLocks noGrp="1" noChangeArrowheads="1"/>
          </p:cNvSpPr>
          <p:nvPr>
            <p:ph type="body" idx="1"/>
          </p:nvPr>
        </p:nvSpPr>
        <p:spPr>
          <a:xfrm>
            <a:off x="3540642" y="1116419"/>
            <a:ext cx="7814930" cy="4495800"/>
          </a:xfrm>
        </p:spPr>
        <p:txBody>
          <a:bodyPr>
            <a:normAutofit fontScale="92500" lnSpcReduction="10000"/>
          </a:bodyPr>
          <a:lstStyle/>
          <a:p>
            <a:r>
              <a:rPr lang="en-US" altLang="en-US" dirty="0"/>
              <a:t>STRIPS maintains two additional data structures:</a:t>
            </a:r>
          </a:p>
          <a:p>
            <a:pPr lvl="1"/>
            <a:r>
              <a:rPr lang="en-US" altLang="en-US" b="1" dirty="0"/>
              <a:t>State List</a:t>
            </a:r>
            <a:r>
              <a:rPr lang="en-US" altLang="en-US" dirty="0"/>
              <a:t> - all currently true predicates.</a:t>
            </a:r>
          </a:p>
          <a:p>
            <a:pPr lvl="1"/>
            <a:r>
              <a:rPr lang="en-US" altLang="en-US" b="1" dirty="0"/>
              <a:t>Goal Stack</a:t>
            </a:r>
            <a:r>
              <a:rPr lang="en-US" altLang="en-US" dirty="0"/>
              <a:t> - a push down stack of goals to be solved, with current goal on top of stack.</a:t>
            </a:r>
          </a:p>
          <a:p>
            <a:r>
              <a:rPr lang="en-US" altLang="en-US" dirty="0"/>
              <a:t>If current goal is not satisfied by present state, examine add lists of operators, and push operator and preconditions list on stack.  (</a:t>
            </a:r>
            <a:r>
              <a:rPr lang="en-US" altLang="en-US" dirty="0" err="1"/>
              <a:t>Subgoals</a:t>
            </a:r>
            <a:r>
              <a:rPr lang="en-US" altLang="en-US" dirty="0"/>
              <a:t>)</a:t>
            </a:r>
          </a:p>
          <a:p>
            <a:r>
              <a:rPr lang="en-US" altLang="en-US" dirty="0"/>
              <a:t>When a current goal is satisfied, POP it from stack.</a:t>
            </a:r>
          </a:p>
          <a:p>
            <a:r>
              <a:rPr lang="en-US" altLang="en-US" dirty="0"/>
              <a:t>When an operator is on top stack, record the application of that operator on the plan sequence and use the operator’s add and delete lists to update the current state.</a:t>
            </a:r>
          </a:p>
        </p:txBody>
      </p:sp>
      <p:sp>
        <p:nvSpPr>
          <p:cNvPr id="5" name="Google Shape;142;p2">
            <a:extLst>
              <a:ext uri="{FF2B5EF4-FFF2-40B4-BE49-F238E27FC236}">
                <a16:creationId xmlns:a16="http://schemas.microsoft.com/office/drawing/2014/main" id="{E9A9BE69-B939-4858-B75D-4F2C59EF0201}"/>
              </a:ext>
            </a:extLst>
          </p:cNvPr>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11.1 Introduction</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11.2  </a:t>
            </a:r>
            <a:r>
              <a:rPr lang="en-US" sz="2000" dirty="0">
                <a:solidFill>
                  <a:schemeClr val="bg1"/>
                </a:solidFill>
                <a:latin typeface="Times New Roman" panose="02020603050405020304" pitchFamily="18" charset="0"/>
                <a:cs typeface="Times New Roman" panose="02020603050405020304" pitchFamily="18" charset="0"/>
              </a:rPr>
              <a:t>Language of planning problem </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11.3 Example of Air Cargo</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11.4 The spare tire problem</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11.5 Planning with state space</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11.6 Partial order planning</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11.7 Hierarchical planning</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11.8 Conditional planning</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11.9 Learning decision trees</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11.10 Ensemble learning</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11.11 Reinforcement learning</a:t>
            </a:r>
            <a:endParaRPr lang="en-US" sz="2000" dirty="0">
              <a:solidFill>
                <a:schemeClr val="bg1"/>
              </a:solidFill>
              <a:latin typeface="Times New Roman" panose="02020603050405020304" pitchFamily="18" charset="0"/>
              <a:ea typeface="Gill Sans"/>
              <a:cs typeface="Times New Roman" panose="02020603050405020304" pitchFamily="18" charset="0"/>
              <a:sym typeface="Gill Sans"/>
            </a:endParaRPr>
          </a:p>
        </p:txBody>
      </p:sp>
      <p:sp>
        <p:nvSpPr>
          <p:cNvPr id="2" name="Footer Placeholder 1">
            <a:extLst>
              <a:ext uri="{FF2B5EF4-FFF2-40B4-BE49-F238E27FC236}">
                <a16:creationId xmlns:a16="http://schemas.microsoft.com/office/drawing/2014/main" id="{3D094962-858E-4D8F-B967-8F115ED48D11}"/>
              </a:ext>
            </a:extLst>
          </p:cNvPr>
          <p:cNvSpPr>
            <a:spLocks noGrp="1"/>
          </p:cNvSpPr>
          <p:nvPr>
            <p:ph type="ftr" sz="quarter" idx="11"/>
          </p:nvPr>
        </p:nvSpPr>
        <p:spPr>
          <a:xfrm>
            <a:off x="4251251" y="6492875"/>
            <a:ext cx="4114800" cy="365125"/>
          </a:xfrm>
        </p:spPr>
        <p:txBody>
          <a:bodyPr/>
          <a:lstStyle/>
          <a:p>
            <a:r>
              <a:rPr lang="en-IN" dirty="0"/>
              <a:t>Copyright © 2019 by Wiley India </a:t>
            </a:r>
            <a:r>
              <a:rPr lang="en-IN" dirty="0" err="1"/>
              <a:t>Pvt.</a:t>
            </a:r>
            <a:r>
              <a:rPr lang="en-IN" dirty="0"/>
              <a:t> Ltd., 4436/7, Ansari Road, </a:t>
            </a:r>
            <a:r>
              <a:rPr lang="en-IN" dirty="0" err="1"/>
              <a:t>Daryaganj</a:t>
            </a:r>
            <a:r>
              <a:rPr lang="en-IN" dirty="0"/>
              <a:t>, New Delhi-110002</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11.1 Introduction</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11.2  </a:t>
            </a:r>
            <a:r>
              <a:rPr lang="en-US" sz="2000" dirty="0">
                <a:solidFill>
                  <a:schemeClr val="bg1"/>
                </a:solidFill>
                <a:latin typeface="Times New Roman" panose="02020603050405020304" pitchFamily="18" charset="0"/>
                <a:cs typeface="Times New Roman" panose="02020603050405020304" pitchFamily="18" charset="0"/>
              </a:rPr>
              <a:t>Language of planning problem </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11.3 Example of Air Cargo</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11.4 The spare tire problem</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11.5 Planning with state space</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11.6 Partial order planning</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11.7 Hierarchical planning</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11.8 Conditional planning</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11.9 Learning decision trees</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11.10 Ensemble learning</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11.11 Reinforcement learning</a:t>
            </a:r>
            <a:endParaRPr lang="en-US" sz="2000" dirty="0">
              <a:solidFill>
                <a:schemeClr val="bg1"/>
              </a:solidFill>
              <a:latin typeface="Times New Roman" panose="02020603050405020304" pitchFamily="18" charset="0"/>
              <a:ea typeface="Gill Sans"/>
              <a:cs typeface="Times New Roman" panose="02020603050405020304" pitchFamily="18" charset="0"/>
              <a:sym typeface="Gill Sans"/>
            </a:endParaRPr>
          </a:p>
        </p:txBody>
      </p:sp>
      <p:sp>
        <p:nvSpPr>
          <p:cNvPr id="7" name="Title 6">
            <a:extLst>
              <a:ext uri="{FF2B5EF4-FFF2-40B4-BE49-F238E27FC236}">
                <a16:creationId xmlns:a16="http://schemas.microsoft.com/office/drawing/2014/main" id="{C9769B76-C060-4310-B545-6AC92012547E}"/>
              </a:ext>
            </a:extLst>
          </p:cNvPr>
          <p:cNvSpPr>
            <a:spLocks noGrp="1"/>
          </p:cNvSpPr>
          <p:nvPr>
            <p:ph type="title"/>
          </p:nvPr>
        </p:nvSpPr>
        <p:spPr>
          <a:xfrm>
            <a:off x="3975652" y="365125"/>
            <a:ext cx="7378148" cy="1325563"/>
          </a:xfrm>
        </p:spPr>
        <p:txBody>
          <a:bodyPr>
            <a:normAutofit/>
          </a:bodyPr>
          <a:lstStyle/>
          <a:p>
            <a:pPr algn="ctr"/>
            <a:r>
              <a:rPr lang="en-US" sz="3200" b="1" dirty="0">
                <a:solidFill>
                  <a:srgbClr val="0070C0"/>
                </a:solidFill>
                <a:latin typeface="Times New Roman" panose="02020603050405020304" pitchFamily="18" charset="0"/>
                <a:cs typeface="Times New Roman" panose="02020603050405020304" pitchFamily="18" charset="0"/>
              </a:rPr>
              <a:t>Learning objectives.</a:t>
            </a:r>
          </a:p>
        </p:txBody>
      </p:sp>
      <p:sp>
        <p:nvSpPr>
          <p:cNvPr id="8" name="Content Placeholder 7">
            <a:extLst>
              <a:ext uri="{FF2B5EF4-FFF2-40B4-BE49-F238E27FC236}">
                <a16:creationId xmlns:a16="http://schemas.microsoft.com/office/drawing/2014/main" id="{A6888F09-487F-430F-A5B8-1B2694F8DCE5}"/>
              </a:ext>
            </a:extLst>
          </p:cNvPr>
          <p:cNvSpPr>
            <a:spLocks noGrp="1"/>
          </p:cNvSpPr>
          <p:nvPr>
            <p:ph idx="1"/>
          </p:nvPr>
        </p:nvSpPr>
        <p:spPr>
          <a:xfrm>
            <a:off x="3882885" y="1388303"/>
            <a:ext cx="7378149" cy="4773957"/>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After this chapter , students will be able to :</a:t>
            </a:r>
          </a:p>
          <a:p>
            <a:pPr lvl="0"/>
            <a:r>
              <a:rPr lang="en-US" sz="2400" dirty="0">
                <a:latin typeface="Times New Roman" panose="02020603050405020304" pitchFamily="18" charset="0"/>
                <a:cs typeface="Times New Roman" panose="02020603050405020304" pitchFamily="18" charset="0"/>
              </a:rPr>
              <a:t>Learning the concept of Planning </a:t>
            </a:r>
          </a:p>
          <a:p>
            <a:pPr lvl="0"/>
            <a:r>
              <a:rPr lang="en-US" sz="2400" dirty="0">
                <a:latin typeface="Times New Roman" panose="02020603050405020304" pitchFamily="18" charset="0"/>
                <a:cs typeface="Times New Roman" panose="02020603050405020304" pitchFamily="18" charset="0"/>
              </a:rPr>
              <a:t>Use of planning algorithm in real world problem</a:t>
            </a:r>
          </a:p>
          <a:p>
            <a:pPr lvl="0"/>
            <a:r>
              <a:rPr lang="en-US" sz="2400" dirty="0">
                <a:latin typeface="Times New Roman" panose="02020603050405020304" pitchFamily="18" charset="0"/>
                <a:cs typeface="Times New Roman" panose="02020603050405020304" pitchFamily="18" charset="0"/>
              </a:rPr>
              <a:t>Understand the concept and implementation of various planning types </a:t>
            </a:r>
          </a:p>
          <a:p>
            <a:pPr marL="0" indent="0">
              <a:buNone/>
            </a:pPr>
            <a:r>
              <a:rPr lang="en-US" sz="2400" dirty="0">
                <a:latin typeface="Times New Roman" panose="02020603050405020304" pitchFamily="18" charset="0"/>
                <a:cs typeface="Times New Roman" panose="02020603050405020304" pitchFamily="18" charset="0"/>
              </a:rPr>
              <a:t> </a:t>
            </a:r>
          </a:p>
          <a:p>
            <a:pPr marL="0" indent="0">
              <a:buNone/>
            </a:pP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p:txBody>
      </p:sp>
      <p:sp>
        <p:nvSpPr>
          <p:cNvPr id="3" name="Footer Placeholder 2">
            <a:extLst>
              <a:ext uri="{FF2B5EF4-FFF2-40B4-BE49-F238E27FC236}">
                <a16:creationId xmlns:a16="http://schemas.microsoft.com/office/drawing/2014/main" id="{E0F696D3-B086-41C1-9A46-3700F2432966}"/>
              </a:ext>
            </a:extLst>
          </p:cNvPr>
          <p:cNvSpPr>
            <a:spLocks noGrp="1"/>
          </p:cNvSpPr>
          <p:nvPr>
            <p:ph type="ftr" sz="quarter" idx="11"/>
          </p:nvPr>
        </p:nvSpPr>
        <p:spPr/>
        <p:txBody>
          <a:bodyPr/>
          <a:lstStyle/>
          <a:p>
            <a:r>
              <a:rPr lang="en-IN"/>
              <a:t>Copyright © 2019 by Wiley India Pvt. Ltd., 4436/7, Ansari Road, Daryaganj, New Delhi-110002</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2">
            <a:extLst>
              <a:ext uri="{FF2B5EF4-FFF2-40B4-BE49-F238E27FC236}">
                <a16:creationId xmlns:a16="http://schemas.microsoft.com/office/drawing/2014/main" id="{D0E4BBF0-4394-4181-83B8-CDACA25DDBC5}"/>
              </a:ext>
            </a:extLst>
          </p:cNvPr>
          <p:cNvSpPr>
            <a:spLocks noGrp="1" noChangeArrowheads="1"/>
          </p:cNvSpPr>
          <p:nvPr>
            <p:ph type="title"/>
          </p:nvPr>
        </p:nvSpPr>
        <p:spPr>
          <a:xfrm>
            <a:off x="6024563" y="652463"/>
            <a:ext cx="146050" cy="1035050"/>
          </a:xfrm>
          <a:ln/>
          <a:extLst>
            <a:ext uri="{91240B29-F687-4F45-9708-019B960494DF}">
              <a14:hiddenLine xmlns:a14="http://schemas.microsoft.com/office/drawing/2010/main" w="12700">
                <a:solidFill>
                  <a:schemeClr val="tx1"/>
                </a:solidFill>
                <a:miter lim="800000"/>
                <a:headEnd/>
                <a:tailEnd/>
              </a14:hiddenLine>
            </a:ext>
          </a:extLst>
        </p:spPr>
        <p:txBody>
          <a:bodyPr/>
          <a:lstStyle/>
          <a:p>
            <a:endParaRPr lang="en-US" altLang="en-US" sz="2400" dirty="0"/>
          </a:p>
        </p:txBody>
      </p:sp>
      <p:sp>
        <p:nvSpPr>
          <p:cNvPr id="287747" name="Rectangle 3">
            <a:extLst>
              <a:ext uri="{FF2B5EF4-FFF2-40B4-BE49-F238E27FC236}">
                <a16:creationId xmlns:a16="http://schemas.microsoft.com/office/drawing/2014/main" id="{A3FBCBD4-4A06-443B-BF4A-DB3B3F0CA292}"/>
              </a:ext>
            </a:extLst>
          </p:cNvPr>
          <p:cNvSpPr>
            <a:spLocks noChangeArrowheads="1"/>
          </p:cNvSpPr>
          <p:nvPr/>
        </p:nvSpPr>
        <p:spPr bwMode="auto">
          <a:xfrm>
            <a:off x="5029200" y="304801"/>
            <a:ext cx="1976503" cy="1777923"/>
          </a:xfrm>
          <a:prstGeom prst="rect">
            <a:avLst/>
          </a:prstGeom>
          <a:noFill/>
          <a:ln w="508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rtl="1">
              <a:lnSpc>
                <a:spcPct val="85000"/>
              </a:lnSpc>
            </a:pPr>
            <a:r>
              <a:rPr lang="en-US" altLang="en-US" sz="2200" b="1" dirty="0">
                <a:latin typeface="Times New Roman" panose="02020603050405020304" pitchFamily="18" charset="0"/>
              </a:rPr>
              <a:t>CLEAR(B)</a:t>
            </a:r>
          </a:p>
          <a:p>
            <a:pPr rtl="1">
              <a:lnSpc>
                <a:spcPct val="85000"/>
              </a:lnSpc>
            </a:pPr>
            <a:r>
              <a:rPr lang="en-US" altLang="en-US" sz="2200" b="1" dirty="0">
                <a:latin typeface="Times New Roman" panose="02020603050405020304" pitchFamily="18" charset="0"/>
              </a:rPr>
              <a:t>ON(C,A)</a:t>
            </a:r>
          </a:p>
          <a:p>
            <a:pPr rtl="1">
              <a:lnSpc>
                <a:spcPct val="85000"/>
              </a:lnSpc>
            </a:pPr>
            <a:r>
              <a:rPr lang="en-US" altLang="en-US" sz="2200" b="1" dirty="0">
                <a:latin typeface="Times New Roman" panose="02020603050405020304" pitchFamily="18" charset="0"/>
              </a:rPr>
              <a:t>CLEAR(C)</a:t>
            </a:r>
          </a:p>
          <a:p>
            <a:pPr rtl="1">
              <a:lnSpc>
                <a:spcPct val="85000"/>
              </a:lnSpc>
            </a:pPr>
            <a:r>
              <a:rPr lang="en-US" altLang="en-US" sz="2200" b="1" dirty="0">
                <a:latin typeface="Times New Roman" panose="02020603050405020304" pitchFamily="18" charset="0"/>
              </a:rPr>
              <a:t>ONTABLE(A)</a:t>
            </a:r>
          </a:p>
          <a:p>
            <a:pPr rtl="1">
              <a:lnSpc>
                <a:spcPct val="85000"/>
              </a:lnSpc>
            </a:pPr>
            <a:r>
              <a:rPr lang="en-US" altLang="en-US" sz="2200" b="1" dirty="0">
                <a:latin typeface="Times New Roman" panose="02020603050405020304" pitchFamily="18" charset="0"/>
              </a:rPr>
              <a:t>ONTABLE(B)</a:t>
            </a:r>
          </a:p>
          <a:p>
            <a:pPr rtl="1">
              <a:lnSpc>
                <a:spcPct val="85000"/>
              </a:lnSpc>
            </a:pPr>
            <a:r>
              <a:rPr lang="en-US" altLang="en-US" sz="2200" b="1" dirty="0">
                <a:latin typeface="Times New Roman" panose="02020603050405020304" pitchFamily="18" charset="0"/>
              </a:rPr>
              <a:t>HANDEMPTY</a:t>
            </a:r>
          </a:p>
        </p:txBody>
      </p:sp>
      <p:sp>
        <p:nvSpPr>
          <p:cNvPr id="287748" name="Rectangle 4">
            <a:extLst>
              <a:ext uri="{FF2B5EF4-FFF2-40B4-BE49-F238E27FC236}">
                <a16:creationId xmlns:a16="http://schemas.microsoft.com/office/drawing/2014/main" id="{B8F23A53-8168-4777-95A4-DC6F56B86D39}"/>
              </a:ext>
            </a:extLst>
          </p:cNvPr>
          <p:cNvSpPr>
            <a:spLocks noChangeArrowheads="1"/>
          </p:cNvSpPr>
          <p:nvPr/>
        </p:nvSpPr>
        <p:spPr bwMode="auto">
          <a:xfrm>
            <a:off x="4953000" y="3735388"/>
            <a:ext cx="1883529" cy="1492716"/>
          </a:xfrm>
          <a:prstGeom prst="rect">
            <a:avLst/>
          </a:prstGeom>
          <a:noFill/>
          <a:ln w="508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rtl="1">
              <a:lnSpc>
                <a:spcPct val="85000"/>
              </a:lnSpc>
            </a:pPr>
            <a:r>
              <a:rPr lang="en-US" altLang="en-US" sz="2200" b="1" dirty="0">
                <a:latin typeface="Times New Roman" panose="02020603050405020304" pitchFamily="18" charset="0"/>
              </a:rPr>
              <a:t>CLEAR(A)</a:t>
            </a:r>
          </a:p>
          <a:p>
            <a:pPr rtl="1">
              <a:lnSpc>
                <a:spcPct val="85000"/>
              </a:lnSpc>
            </a:pPr>
            <a:r>
              <a:rPr lang="en-US" altLang="en-US" sz="2200" b="1" dirty="0">
                <a:latin typeface="Times New Roman" panose="02020603050405020304" pitchFamily="18" charset="0"/>
              </a:rPr>
              <a:t>CLEAR(B)</a:t>
            </a:r>
          </a:p>
          <a:p>
            <a:pPr rtl="1">
              <a:lnSpc>
                <a:spcPct val="85000"/>
              </a:lnSpc>
            </a:pPr>
            <a:r>
              <a:rPr lang="en-US" altLang="en-US" sz="2200" b="1" dirty="0">
                <a:latin typeface="Times New Roman" panose="02020603050405020304" pitchFamily="18" charset="0"/>
              </a:rPr>
              <a:t>HOLDING(C)</a:t>
            </a:r>
          </a:p>
          <a:p>
            <a:pPr rtl="1">
              <a:lnSpc>
                <a:spcPct val="85000"/>
              </a:lnSpc>
            </a:pPr>
            <a:r>
              <a:rPr lang="en-US" altLang="en-US" sz="2200" b="1" dirty="0">
                <a:latin typeface="Times New Roman" panose="02020603050405020304" pitchFamily="18" charset="0"/>
              </a:rPr>
              <a:t>ONTABLE(A)</a:t>
            </a:r>
          </a:p>
          <a:p>
            <a:pPr rtl="1">
              <a:lnSpc>
                <a:spcPct val="85000"/>
              </a:lnSpc>
            </a:pPr>
            <a:r>
              <a:rPr lang="en-US" altLang="en-US" sz="2200" b="1" dirty="0">
                <a:latin typeface="Times New Roman" panose="02020603050405020304" pitchFamily="18" charset="0"/>
              </a:rPr>
              <a:t>ONTABLE(B)</a:t>
            </a:r>
          </a:p>
        </p:txBody>
      </p:sp>
      <p:pic>
        <p:nvPicPr>
          <p:cNvPr id="287749" name="Picture 5">
            <a:extLst>
              <a:ext uri="{FF2B5EF4-FFF2-40B4-BE49-F238E27FC236}">
                <a16:creationId xmlns:a16="http://schemas.microsoft.com/office/drawing/2014/main" id="{E1B6D2D0-9659-4413-B67C-D2FB5D9AB9AB}"/>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7237" y="762000"/>
            <a:ext cx="1521602"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7750" name="Rectangle 6">
            <a:extLst>
              <a:ext uri="{FF2B5EF4-FFF2-40B4-BE49-F238E27FC236}">
                <a16:creationId xmlns:a16="http://schemas.microsoft.com/office/drawing/2014/main" id="{15272CE7-EB09-4BE6-8696-055424F44677}"/>
              </a:ext>
            </a:extLst>
          </p:cNvPr>
          <p:cNvSpPr>
            <a:spLocks noChangeArrowheads="1"/>
          </p:cNvSpPr>
          <p:nvPr/>
        </p:nvSpPr>
        <p:spPr bwMode="auto">
          <a:xfrm>
            <a:off x="5186363" y="2190750"/>
            <a:ext cx="3255699" cy="14927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rtl="1">
              <a:lnSpc>
                <a:spcPct val="85000"/>
              </a:lnSpc>
            </a:pPr>
            <a:r>
              <a:rPr lang="en-US" altLang="en-US" sz="2200" b="1" u="sng" dirty="0">
                <a:latin typeface="Times New Roman" panose="02020603050405020304" pitchFamily="18" charset="0"/>
              </a:rPr>
              <a:t>UNSTACK(</a:t>
            </a:r>
            <a:r>
              <a:rPr lang="en-US" altLang="en-US" sz="2200" b="1" u="sng" dirty="0" err="1">
                <a:latin typeface="Times New Roman" panose="02020603050405020304" pitchFamily="18" charset="0"/>
              </a:rPr>
              <a:t>x,y</a:t>
            </a:r>
            <a:r>
              <a:rPr lang="en-US" altLang="en-US" sz="2200" b="1" u="sng" dirty="0">
                <a:latin typeface="Times New Roman" panose="02020603050405020304" pitchFamily="18" charset="0"/>
              </a:rPr>
              <a:t>)</a:t>
            </a:r>
          </a:p>
          <a:p>
            <a:pPr rtl="1">
              <a:lnSpc>
                <a:spcPct val="85000"/>
              </a:lnSpc>
            </a:pPr>
            <a:r>
              <a:rPr lang="en-US" altLang="en-US" sz="2200" b="1" dirty="0">
                <a:latin typeface="Times New Roman" panose="02020603050405020304" pitchFamily="18" charset="0"/>
              </a:rPr>
              <a:t>P &amp; D: HANDEMPTY,</a:t>
            </a:r>
          </a:p>
          <a:p>
            <a:pPr rtl="1">
              <a:lnSpc>
                <a:spcPct val="85000"/>
              </a:lnSpc>
            </a:pPr>
            <a:r>
              <a:rPr lang="en-US" altLang="en-US" sz="2200" b="1" dirty="0">
                <a:latin typeface="Times New Roman" panose="02020603050405020304" pitchFamily="18" charset="0"/>
              </a:rPr>
              <a:t>         CLEAR(x),  ON(</a:t>
            </a:r>
            <a:r>
              <a:rPr lang="en-US" altLang="en-US" sz="2200" b="1" dirty="0" err="1">
                <a:latin typeface="Times New Roman" panose="02020603050405020304" pitchFamily="18" charset="0"/>
              </a:rPr>
              <a:t>x,y</a:t>
            </a:r>
            <a:r>
              <a:rPr lang="en-US" altLang="en-US" sz="2200" b="1" dirty="0">
                <a:latin typeface="Times New Roman" panose="02020603050405020304" pitchFamily="18" charset="0"/>
              </a:rPr>
              <a:t>)</a:t>
            </a:r>
          </a:p>
          <a:p>
            <a:pPr rtl="1">
              <a:lnSpc>
                <a:spcPct val="85000"/>
              </a:lnSpc>
            </a:pPr>
            <a:r>
              <a:rPr lang="en-US" altLang="en-US" sz="2200" b="1" dirty="0">
                <a:latin typeface="Times New Roman" panose="02020603050405020304" pitchFamily="18" charset="0"/>
              </a:rPr>
              <a:t>A: HOLDING(x),</a:t>
            </a:r>
          </a:p>
          <a:p>
            <a:pPr rtl="1">
              <a:lnSpc>
                <a:spcPct val="85000"/>
              </a:lnSpc>
            </a:pPr>
            <a:r>
              <a:rPr lang="en-US" altLang="en-US" sz="2200" b="1" dirty="0">
                <a:latin typeface="Times New Roman" panose="02020603050405020304" pitchFamily="18" charset="0"/>
              </a:rPr>
              <a:t>         CLEAR(y)</a:t>
            </a:r>
          </a:p>
        </p:txBody>
      </p:sp>
      <p:sp>
        <p:nvSpPr>
          <p:cNvPr id="287751" name="Line 7">
            <a:extLst>
              <a:ext uri="{FF2B5EF4-FFF2-40B4-BE49-F238E27FC236}">
                <a16:creationId xmlns:a16="http://schemas.microsoft.com/office/drawing/2014/main" id="{ED77EE2D-442A-4F7A-BDB9-5C5218AB5D94}"/>
              </a:ext>
            </a:extLst>
          </p:cNvPr>
          <p:cNvSpPr>
            <a:spLocks noChangeShapeType="1"/>
          </p:cNvSpPr>
          <p:nvPr/>
        </p:nvSpPr>
        <p:spPr bwMode="auto">
          <a:xfrm>
            <a:off x="5065713" y="2036764"/>
            <a:ext cx="0" cy="1508125"/>
          </a:xfrm>
          <a:prstGeom prst="line">
            <a:avLst/>
          </a:prstGeom>
          <a:noFill/>
          <a:ln w="101600">
            <a:pattFill prst="pct50">
              <a:fgClr>
                <a:schemeClr val="tx1"/>
              </a:fgClr>
              <a:bgClr>
                <a:schemeClr val="bg1"/>
              </a:bgClr>
            </a:patt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dirty="0">
              <a:latin typeface="Times New Roman" panose="02020603050405020304" pitchFamily="18" charset="0"/>
            </a:endParaRPr>
          </a:p>
        </p:txBody>
      </p:sp>
      <p:sp>
        <p:nvSpPr>
          <p:cNvPr id="287752" name="Line 8">
            <a:extLst>
              <a:ext uri="{FF2B5EF4-FFF2-40B4-BE49-F238E27FC236}">
                <a16:creationId xmlns:a16="http://schemas.microsoft.com/office/drawing/2014/main" id="{13B5BCA6-68B9-4F86-9839-1DF15A77BFF0}"/>
              </a:ext>
            </a:extLst>
          </p:cNvPr>
          <p:cNvSpPr>
            <a:spLocks noChangeShapeType="1"/>
          </p:cNvSpPr>
          <p:nvPr/>
        </p:nvSpPr>
        <p:spPr bwMode="auto">
          <a:xfrm>
            <a:off x="5065713" y="5141914"/>
            <a:ext cx="0" cy="1335087"/>
          </a:xfrm>
          <a:prstGeom prst="line">
            <a:avLst/>
          </a:prstGeom>
          <a:noFill/>
          <a:ln w="101600">
            <a:pattFill prst="pct50">
              <a:fgClr>
                <a:schemeClr val="tx1"/>
              </a:fgClr>
              <a:bgClr>
                <a:schemeClr val="bg1"/>
              </a:bgClr>
            </a:patt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dirty="0">
              <a:latin typeface="Times New Roman" panose="02020603050405020304" pitchFamily="18" charset="0"/>
            </a:endParaRPr>
          </a:p>
        </p:txBody>
      </p:sp>
      <p:sp>
        <p:nvSpPr>
          <p:cNvPr id="287753" name="Rectangle 9">
            <a:extLst>
              <a:ext uri="{FF2B5EF4-FFF2-40B4-BE49-F238E27FC236}">
                <a16:creationId xmlns:a16="http://schemas.microsoft.com/office/drawing/2014/main" id="{BCAA8E4B-0072-49A1-B82A-46E103DC8846}"/>
              </a:ext>
            </a:extLst>
          </p:cNvPr>
          <p:cNvSpPr>
            <a:spLocks noChangeArrowheads="1"/>
          </p:cNvSpPr>
          <p:nvPr/>
        </p:nvSpPr>
        <p:spPr bwMode="auto">
          <a:xfrm>
            <a:off x="5334000" y="5310188"/>
            <a:ext cx="2752357" cy="1490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rtl="1">
              <a:lnSpc>
                <a:spcPct val="85000"/>
              </a:lnSpc>
            </a:pPr>
            <a:r>
              <a:rPr lang="en-US" altLang="en-US" sz="2200" b="1" u="sng" dirty="0">
                <a:latin typeface="Times New Roman" panose="02020603050405020304" pitchFamily="18" charset="0"/>
              </a:rPr>
              <a:t>PUTDOWN(x)</a:t>
            </a:r>
          </a:p>
          <a:p>
            <a:pPr rtl="1">
              <a:lnSpc>
                <a:spcPct val="85000"/>
              </a:lnSpc>
            </a:pPr>
            <a:r>
              <a:rPr lang="en-US" altLang="en-US" sz="2200" b="1" dirty="0">
                <a:latin typeface="Times New Roman" panose="02020603050405020304" pitchFamily="18" charset="0"/>
              </a:rPr>
              <a:t>P &amp; D: HOLDING(x)</a:t>
            </a:r>
          </a:p>
          <a:p>
            <a:pPr rtl="1">
              <a:lnSpc>
                <a:spcPct val="85000"/>
              </a:lnSpc>
            </a:pPr>
            <a:r>
              <a:rPr lang="en-US" altLang="en-US" sz="2200" b="1" dirty="0">
                <a:latin typeface="Times New Roman" panose="02020603050405020304" pitchFamily="18" charset="0"/>
              </a:rPr>
              <a:t>A: ONTABLE(x),</a:t>
            </a:r>
          </a:p>
          <a:p>
            <a:pPr rtl="1">
              <a:lnSpc>
                <a:spcPct val="85000"/>
              </a:lnSpc>
            </a:pPr>
            <a:r>
              <a:rPr lang="en-US" altLang="en-US" sz="2200" b="1" dirty="0">
                <a:latin typeface="Times New Roman" panose="02020603050405020304" pitchFamily="18" charset="0"/>
              </a:rPr>
              <a:t>           CLEAR(x), </a:t>
            </a:r>
          </a:p>
          <a:p>
            <a:pPr rtl="1">
              <a:lnSpc>
                <a:spcPct val="85000"/>
              </a:lnSpc>
            </a:pPr>
            <a:r>
              <a:rPr lang="en-US" altLang="en-US" sz="2200" b="1" dirty="0">
                <a:latin typeface="Times New Roman" panose="02020603050405020304" pitchFamily="18" charset="0"/>
              </a:rPr>
              <a:t>           HANDEMPTY</a:t>
            </a:r>
          </a:p>
        </p:txBody>
      </p:sp>
      <p:pic>
        <p:nvPicPr>
          <p:cNvPr id="287754" name="Picture 10">
            <a:extLst>
              <a:ext uri="{FF2B5EF4-FFF2-40B4-BE49-F238E27FC236}">
                <a16:creationId xmlns:a16="http://schemas.microsoft.com/office/drawing/2014/main" id="{E33827F4-5905-4CB1-B7F6-7C26E5A94621}"/>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98380" y="3733800"/>
            <a:ext cx="1740307"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Google Shape;142;p2">
            <a:extLst>
              <a:ext uri="{FF2B5EF4-FFF2-40B4-BE49-F238E27FC236}">
                <a16:creationId xmlns:a16="http://schemas.microsoft.com/office/drawing/2014/main" id="{533F6E71-E0B9-44E6-9F08-67653DEEA2C9}"/>
              </a:ext>
            </a:extLst>
          </p:cNvPr>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11.1 Introduction</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11.2  </a:t>
            </a:r>
            <a:r>
              <a:rPr lang="en-US" sz="2000" dirty="0">
                <a:solidFill>
                  <a:schemeClr val="bg1"/>
                </a:solidFill>
                <a:latin typeface="Times New Roman" panose="02020603050405020304" pitchFamily="18" charset="0"/>
                <a:cs typeface="Times New Roman" panose="02020603050405020304" pitchFamily="18" charset="0"/>
              </a:rPr>
              <a:t>Language of planning problem </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11.3 Example of Air Cargo</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11.4 The spare tire problem</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11.5 Planning with state space</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11.6 Partial order planning</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11.7 Hierarchical planning</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11.8 Conditional planning</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11.9 Learning decision trees</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11.10 Ensemble learning</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11.11 Reinforcement learning</a:t>
            </a:r>
            <a:endParaRPr lang="en-US" sz="2000" dirty="0">
              <a:solidFill>
                <a:schemeClr val="bg1"/>
              </a:solidFill>
              <a:latin typeface="Times New Roman" panose="02020603050405020304" pitchFamily="18" charset="0"/>
              <a:ea typeface="Gill Sans"/>
              <a:cs typeface="Times New Roman" panose="02020603050405020304" pitchFamily="18" charset="0"/>
              <a:sym typeface="Gill Sans"/>
            </a:endParaRPr>
          </a:p>
        </p:txBody>
      </p:sp>
      <p:sp>
        <p:nvSpPr>
          <p:cNvPr id="2" name="Footer Placeholder 1">
            <a:extLst>
              <a:ext uri="{FF2B5EF4-FFF2-40B4-BE49-F238E27FC236}">
                <a16:creationId xmlns:a16="http://schemas.microsoft.com/office/drawing/2014/main" id="{6E131D53-74B8-48BE-ACF9-BF1A975CF34F}"/>
              </a:ext>
            </a:extLst>
          </p:cNvPr>
          <p:cNvSpPr>
            <a:spLocks noGrp="1"/>
          </p:cNvSpPr>
          <p:nvPr>
            <p:ph type="ftr" sz="quarter" idx="11"/>
          </p:nvPr>
        </p:nvSpPr>
        <p:spPr>
          <a:xfrm>
            <a:off x="3967163" y="6477001"/>
            <a:ext cx="4114800" cy="365125"/>
          </a:xfrm>
        </p:spPr>
        <p:txBody>
          <a:bodyPr/>
          <a:lstStyle/>
          <a:p>
            <a:r>
              <a:rPr lang="en-IN" dirty="0"/>
              <a:t>Copyright © 2019 by Wiley India </a:t>
            </a:r>
            <a:r>
              <a:rPr lang="en-IN" dirty="0" err="1"/>
              <a:t>Pvt.</a:t>
            </a:r>
            <a:r>
              <a:rPr lang="en-IN" dirty="0"/>
              <a:t> Ltd., 4436/7, Ansari Road, </a:t>
            </a:r>
            <a:r>
              <a:rPr lang="en-IN" dirty="0" err="1"/>
              <a:t>Daryaganj</a:t>
            </a:r>
            <a:r>
              <a:rPr lang="en-IN" dirty="0"/>
              <a:t>, New Delhi-110002</a:t>
            </a:r>
            <a:endParaRPr lang="en-US" dirty="0"/>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2">
            <a:extLst>
              <a:ext uri="{FF2B5EF4-FFF2-40B4-BE49-F238E27FC236}">
                <a16:creationId xmlns:a16="http://schemas.microsoft.com/office/drawing/2014/main" id="{1BA7EB2F-2514-4DE7-AD75-822F0AAF03D3}"/>
              </a:ext>
            </a:extLst>
          </p:cNvPr>
          <p:cNvSpPr>
            <a:spLocks noGrp="1" noChangeArrowheads="1"/>
          </p:cNvSpPr>
          <p:nvPr>
            <p:ph type="title"/>
          </p:nvPr>
        </p:nvSpPr>
        <p:spPr>
          <a:xfrm>
            <a:off x="6078539" y="333375"/>
            <a:ext cx="34925" cy="465138"/>
          </a:xfrm>
          <a:ln/>
          <a:extLst>
            <a:ext uri="{91240B29-F687-4F45-9708-019B960494DF}">
              <a14:hiddenLine xmlns:a14="http://schemas.microsoft.com/office/drawing/2010/main" w="12700">
                <a:solidFill>
                  <a:schemeClr val="tx1"/>
                </a:solidFill>
                <a:miter lim="800000"/>
                <a:headEnd/>
                <a:tailEnd/>
              </a14:hiddenLine>
            </a:ext>
          </a:extLst>
        </p:spPr>
        <p:txBody>
          <a:bodyPr/>
          <a:lstStyle/>
          <a:p>
            <a:endParaRPr lang="en-US" altLang="en-US" sz="2200"/>
          </a:p>
        </p:txBody>
      </p:sp>
      <p:sp>
        <p:nvSpPr>
          <p:cNvPr id="289795" name="Rectangle 3">
            <a:extLst>
              <a:ext uri="{FF2B5EF4-FFF2-40B4-BE49-F238E27FC236}">
                <a16:creationId xmlns:a16="http://schemas.microsoft.com/office/drawing/2014/main" id="{73BBE5DF-B0AC-4B2A-A5A8-6ACA33F7110A}"/>
              </a:ext>
            </a:extLst>
          </p:cNvPr>
          <p:cNvSpPr>
            <a:spLocks noChangeArrowheads="1"/>
          </p:cNvSpPr>
          <p:nvPr/>
        </p:nvSpPr>
        <p:spPr bwMode="auto">
          <a:xfrm>
            <a:off x="5365750" y="152401"/>
            <a:ext cx="1976503" cy="2065694"/>
          </a:xfrm>
          <a:prstGeom prst="rect">
            <a:avLst/>
          </a:prstGeom>
          <a:noFill/>
          <a:ln w="508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rtl="1">
              <a:lnSpc>
                <a:spcPct val="85000"/>
              </a:lnSpc>
            </a:pPr>
            <a:r>
              <a:rPr lang="en-US" altLang="en-US" sz="2200" b="1" dirty="0">
                <a:latin typeface="Times New Roman" panose="02020603050405020304" pitchFamily="18" charset="0"/>
              </a:rPr>
              <a:t>CLEAR(A)</a:t>
            </a:r>
          </a:p>
          <a:p>
            <a:pPr rtl="1">
              <a:lnSpc>
                <a:spcPct val="85000"/>
              </a:lnSpc>
            </a:pPr>
            <a:r>
              <a:rPr lang="en-US" altLang="en-US" sz="2200" b="1" dirty="0">
                <a:latin typeface="Times New Roman" panose="02020603050405020304" pitchFamily="18" charset="0"/>
              </a:rPr>
              <a:t>CLEAR(B)</a:t>
            </a:r>
          </a:p>
          <a:p>
            <a:pPr rtl="1">
              <a:lnSpc>
                <a:spcPct val="85000"/>
              </a:lnSpc>
            </a:pPr>
            <a:r>
              <a:rPr lang="en-US" altLang="en-US" sz="2200" b="1" dirty="0">
                <a:latin typeface="Times New Roman" panose="02020603050405020304" pitchFamily="18" charset="0"/>
              </a:rPr>
              <a:t>ONTABLE(A)</a:t>
            </a:r>
          </a:p>
          <a:p>
            <a:pPr rtl="1">
              <a:lnSpc>
                <a:spcPct val="85000"/>
              </a:lnSpc>
            </a:pPr>
            <a:r>
              <a:rPr lang="en-US" altLang="en-US" sz="2200" b="1" dirty="0">
                <a:latin typeface="Times New Roman" panose="02020603050405020304" pitchFamily="18" charset="0"/>
              </a:rPr>
              <a:t>ONTABLE(B)</a:t>
            </a:r>
          </a:p>
          <a:p>
            <a:pPr rtl="1">
              <a:lnSpc>
                <a:spcPct val="85000"/>
              </a:lnSpc>
            </a:pPr>
            <a:r>
              <a:rPr lang="en-US" altLang="en-US" sz="2200" b="1" dirty="0">
                <a:latin typeface="Times New Roman" panose="02020603050405020304" pitchFamily="18" charset="0"/>
              </a:rPr>
              <a:t>ONTABLE(C)</a:t>
            </a:r>
          </a:p>
          <a:p>
            <a:pPr rtl="1">
              <a:lnSpc>
                <a:spcPct val="85000"/>
              </a:lnSpc>
            </a:pPr>
            <a:r>
              <a:rPr lang="en-US" altLang="en-US" sz="2200" b="1" dirty="0">
                <a:latin typeface="Times New Roman" panose="02020603050405020304" pitchFamily="18" charset="0"/>
              </a:rPr>
              <a:t>CLEAR(C)</a:t>
            </a:r>
          </a:p>
          <a:p>
            <a:pPr rtl="1">
              <a:lnSpc>
                <a:spcPct val="85000"/>
              </a:lnSpc>
            </a:pPr>
            <a:r>
              <a:rPr lang="en-US" altLang="en-US" sz="2200" b="1" dirty="0">
                <a:latin typeface="Times New Roman" panose="02020603050405020304" pitchFamily="18" charset="0"/>
              </a:rPr>
              <a:t>HANDEMPTY</a:t>
            </a:r>
          </a:p>
        </p:txBody>
      </p:sp>
      <p:sp>
        <p:nvSpPr>
          <p:cNvPr id="289796" name="Line 4">
            <a:extLst>
              <a:ext uri="{FF2B5EF4-FFF2-40B4-BE49-F238E27FC236}">
                <a16:creationId xmlns:a16="http://schemas.microsoft.com/office/drawing/2014/main" id="{FB4C41D3-4670-4F72-A4AF-C5CAB489C945}"/>
              </a:ext>
            </a:extLst>
          </p:cNvPr>
          <p:cNvSpPr>
            <a:spLocks noChangeShapeType="1"/>
          </p:cNvSpPr>
          <p:nvPr/>
        </p:nvSpPr>
        <p:spPr bwMode="auto">
          <a:xfrm>
            <a:off x="5580063" y="2209800"/>
            <a:ext cx="0" cy="1219200"/>
          </a:xfrm>
          <a:prstGeom prst="line">
            <a:avLst/>
          </a:prstGeom>
          <a:noFill/>
          <a:ln w="101600">
            <a:pattFill prst="pct50">
              <a:fgClr>
                <a:schemeClr val="tx1"/>
              </a:fgClr>
              <a:bgClr>
                <a:schemeClr val="bg1"/>
              </a:bgClr>
            </a:patt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dirty="0">
              <a:latin typeface="Times New Roman" panose="02020603050405020304" pitchFamily="18" charset="0"/>
            </a:endParaRPr>
          </a:p>
        </p:txBody>
      </p:sp>
      <p:pic>
        <p:nvPicPr>
          <p:cNvPr id="289797" name="Picture 5">
            <a:extLst>
              <a:ext uri="{FF2B5EF4-FFF2-40B4-BE49-F238E27FC236}">
                <a16:creationId xmlns:a16="http://schemas.microsoft.com/office/drawing/2014/main" id="{3DA5AE6E-DC21-40F9-AF9D-22F06BD08C20}"/>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89956" y="1039814"/>
            <a:ext cx="1661481" cy="865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9798" name="Rectangle 6">
            <a:extLst>
              <a:ext uri="{FF2B5EF4-FFF2-40B4-BE49-F238E27FC236}">
                <a16:creationId xmlns:a16="http://schemas.microsoft.com/office/drawing/2014/main" id="{D868F202-3C17-4BB2-8A19-4381A4AC3C68}"/>
              </a:ext>
            </a:extLst>
          </p:cNvPr>
          <p:cNvSpPr>
            <a:spLocks noChangeArrowheads="1"/>
          </p:cNvSpPr>
          <p:nvPr/>
        </p:nvSpPr>
        <p:spPr bwMode="auto">
          <a:xfrm>
            <a:off x="5700714" y="2338389"/>
            <a:ext cx="4967287" cy="1204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pPr rtl="1">
              <a:lnSpc>
                <a:spcPct val="85000"/>
              </a:lnSpc>
            </a:pPr>
            <a:r>
              <a:rPr lang="en-US" altLang="en-US" sz="2200" b="1" u="sng" dirty="0">
                <a:latin typeface="Times New Roman" panose="02020603050405020304" pitchFamily="18" charset="0"/>
              </a:rPr>
              <a:t>PICKUP(x)</a:t>
            </a:r>
          </a:p>
          <a:p>
            <a:pPr rtl="1">
              <a:lnSpc>
                <a:spcPct val="85000"/>
              </a:lnSpc>
            </a:pPr>
            <a:r>
              <a:rPr lang="en-US" altLang="en-US" sz="2200" b="1" dirty="0">
                <a:latin typeface="Times New Roman" panose="02020603050405020304" pitchFamily="18" charset="0"/>
              </a:rPr>
              <a:t>P &amp; D: ONTABLE(x),</a:t>
            </a:r>
          </a:p>
          <a:p>
            <a:pPr rtl="1">
              <a:lnSpc>
                <a:spcPct val="85000"/>
              </a:lnSpc>
            </a:pPr>
            <a:r>
              <a:rPr lang="en-US" altLang="en-US" sz="2200" b="1" dirty="0">
                <a:latin typeface="Times New Roman" panose="02020603050405020304" pitchFamily="18" charset="0"/>
              </a:rPr>
              <a:t>           CLEAR(x), HANDEMPTY</a:t>
            </a:r>
          </a:p>
          <a:p>
            <a:pPr rtl="1">
              <a:lnSpc>
                <a:spcPct val="85000"/>
              </a:lnSpc>
            </a:pPr>
            <a:r>
              <a:rPr lang="en-US" altLang="en-US" sz="2200" b="1" dirty="0">
                <a:latin typeface="Times New Roman" panose="02020603050405020304" pitchFamily="18" charset="0"/>
              </a:rPr>
              <a:t>A: HOLDING(x)</a:t>
            </a:r>
          </a:p>
        </p:txBody>
      </p:sp>
      <p:sp>
        <p:nvSpPr>
          <p:cNvPr id="289799" name="Rectangle 7">
            <a:extLst>
              <a:ext uri="{FF2B5EF4-FFF2-40B4-BE49-F238E27FC236}">
                <a16:creationId xmlns:a16="http://schemas.microsoft.com/office/drawing/2014/main" id="{9733EB5E-08CC-40C2-86EE-81E9DEBB0ACB}"/>
              </a:ext>
            </a:extLst>
          </p:cNvPr>
          <p:cNvSpPr>
            <a:spLocks noChangeArrowheads="1"/>
          </p:cNvSpPr>
          <p:nvPr/>
        </p:nvSpPr>
        <p:spPr bwMode="auto">
          <a:xfrm>
            <a:off x="5468938" y="3581400"/>
            <a:ext cx="1876989" cy="1492716"/>
          </a:xfrm>
          <a:prstGeom prst="rect">
            <a:avLst/>
          </a:prstGeom>
          <a:noFill/>
          <a:ln w="508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rtl="1">
              <a:lnSpc>
                <a:spcPct val="85000"/>
              </a:lnSpc>
            </a:pPr>
            <a:r>
              <a:rPr lang="en-US" altLang="en-US" sz="2200" b="1" dirty="0">
                <a:latin typeface="Times New Roman" panose="02020603050405020304" pitchFamily="18" charset="0"/>
              </a:rPr>
              <a:t>CLEAR(A)</a:t>
            </a:r>
          </a:p>
          <a:p>
            <a:pPr rtl="1">
              <a:lnSpc>
                <a:spcPct val="85000"/>
              </a:lnSpc>
            </a:pPr>
            <a:r>
              <a:rPr lang="en-US" altLang="en-US" sz="2200" b="1" dirty="0">
                <a:latin typeface="Times New Roman" panose="02020603050405020304" pitchFamily="18" charset="0"/>
              </a:rPr>
              <a:t>ONTABLE(A)</a:t>
            </a:r>
          </a:p>
          <a:p>
            <a:pPr rtl="1">
              <a:lnSpc>
                <a:spcPct val="85000"/>
              </a:lnSpc>
            </a:pPr>
            <a:r>
              <a:rPr lang="en-US" altLang="en-US" sz="2200" b="1" dirty="0">
                <a:latin typeface="Times New Roman" panose="02020603050405020304" pitchFamily="18" charset="0"/>
              </a:rPr>
              <a:t>ONTABLE(C)</a:t>
            </a:r>
          </a:p>
          <a:p>
            <a:pPr rtl="1">
              <a:lnSpc>
                <a:spcPct val="85000"/>
              </a:lnSpc>
            </a:pPr>
            <a:r>
              <a:rPr lang="en-US" altLang="en-US" sz="2200" b="1" dirty="0">
                <a:latin typeface="Times New Roman" panose="02020603050405020304" pitchFamily="18" charset="0"/>
              </a:rPr>
              <a:t>CLEAR(C)</a:t>
            </a:r>
          </a:p>
          <a:p>
            <a:pPr rtl="1">
              <a:lnSpc>
                <a:spcPct val="85000"/>
              </a:lnSpc>
            </a:pPr>
            <a:r>
              <a:rPr lang="en-US" altLang="en-US" sz="2200" b="1" dirty="0">
                <a:latin typeface="Times New Roman" panose="02020603050405020304" pitchFamily="18" charset="0"/>
              </a:rPr>
              <a:t>HOLDING(B)</a:t>
            </a:r>
          </a:p>
        </p:txBody>
      </p:sp>
      <p:sp>
        <p:nvSpPr>
          <p:cNvPr id="289800" name="Rectangle 8">
            <a:extLst>
              <a:ext uri="{FF2B5EF4-FFF2-40B4-BE49-F238E27FC236}">
                <a16:creationId xmlns:a16="http://schemas.microsoft.com/office/drawing/2014/main" id="{7C9A98F3-9223-44E2-9210-2F4B2A5F230A}"/>
              </a:ext>
            </a:extLst>
          </p:cNvPr>
          <p:cNvSpPr>
            <a:spLocks noChangeArrowheads="1"/>
          </p:cNvSpPr>
          <p:nvPr/>
        </p:nvSpPr>
        <p:spPr bwMode="auto">
          <a:xfrm>
            <a:off x="3741738" y="5962651"/>
            <a:ext cx="476284" cy="2887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rtl="1">
              <a:lnSpc>
                <a:spcPct val="85000"/>
              </a:lnSpc>
            </a:pPr>
            <a:r>
              <a:rPr lang="en-US" altLang="en-US" b="1" dirty="0">
                <a:latin typeface="Times New Roman" panose="02020603050405020304" pitchFamily="18" charset="0"/>
              </a:rPr>
              <a:t>etc.</a:t>
            </a:r>
          </a:p>
        </p:txBody>
      </p:sp>
      <p:pic>
        <p:nvPicPr>
          <p:cNvPr id="289801" name="Picture 9">
            <a:extLst>
              <a:ext uri="{FF2B5EF4-FFF2-40B4-BE49-F238E27FC236}">
                <a16:creationId xmlns:a16="http://schemas.microsoft.com/office/drawing/2014/main" id="{BEFE19EE-F9AA-4F3B-B9DF-D712CFDE04CF}"/>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41738" y="3709988"/>
            <a:ext cx="790576" cy="1090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9802" name="Line 10">
            <a:extLst>
              <a:ext uri="{FF2B5EF4-FFF2-40B4-BE49-F238E27FC236}">
                <a16:creationId xmlns:a16="http://schemas.microsoft.com/office/drawing/2014/main" id="{85657017-67CC-4728-8609-1DD9057362C5}"/>
              </a:ext>
            </a:extLst>
          </p:cNvPr>
          <p:cNvSpPr>
            <a:spLocks noChangeShapeType="1"/>
          </p:cNvSpPr>
          <p:nvPr/>
        </p:nvSpPr>
        <p:spPr bwMode="auto">
          <a:xfrm>
            <a:off x="5580063" y="5029201"/>
            <a:ext cx="0" cy="1509713"/>
          </a:xfrm>
          <a:prstGeom prst="line">
            <a:avLst/>
          </a:prstGeom>
          <a:noFill/>
          <a:ln w="101600">
            <a:pattFill prst="pct50">
              <a:fgClr>
                <a:schemeClr val="tx1"/>
              </a:fgClr>
              <a:bgClr>
                <a:schemeClr val="bg1"/>
              </a:bgClr>
            </a:patt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dirty="0">
              <a:latin typeface="Times New Roman" panose="02020603050405020304" pitchFamily="18" charset="0"/>
            </a:endParaRPr>
          </a:p>
        </p:txBody>
      </p:sp>
      <p:sp>
        <p:nvSpPr>
          <p:cNvPr id="289803" name="Rectangle 11">
            <a:extLst>
              <a:ext uri="{FF2B5EF4-FFF2-40B4-BE49-F238E27FC236}">
                <a16:creationId xmlns:a16="http://schemas.microsoft.com/office/drawing/2014/main" id="{4169030F-AB9D-4929-B199-E6B0FC77E98F}"/>
              </a:ext>
            </a:extLst>
          </p:cNvPr>
          <p:cNvSpPr>
            <a:spLocks noChangeArrowheads="1"/>
          </p:cNvSpPr>
          <p:nvPr/>
        </p:nvSpPr>
        <p:spPr bwMode="auto">
          <a:xfrm>
            <a:off x="5638800" y="5334001"/>
            <a:ext cx="5029200" cy="1204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pPr rtl="1">
              <a:lnSpc>
                <a:spcPct val="85000"/>
              </a:lnSpc>
            </a:pPr>
            <a:r>
              <a:rPr lang="en-US" altLang="en-US" sz="2200" b="1" u="sng" dirty="0">
                <a:latin typeface="Times New Roman" panose="02020603050405020304" pitchFamily="18" charset="0"/>
              </a:rPr>
              <a:t>STACK(</a:t>
            </a:r>
            <a:r>
              <a:rPr lang="en-US" altLang="en-US" sz="2200" b="1" u="sng" dirty="0" err="1">
                <a:latin typeface="Times New Roman" panose="02020603050405020304" pitchFamily="18" charset="0"/>
              </a:rPr>
              <a:t>x,y</a:t>
            </a:r>
            <a:r>
              <a:rPr lang="en-US" altLang="en-US" sz="2200" b="1" u="sng" dirty="0">
                <a:latin typeface="Times New Roman" panose="02020603050405020304" pitchFamily="18" charset="0"/>
              </a:rPr>
              <a:t>)</a:t>
            </a:r>
          </a:p>
          <a:p>
            <a:pPr rtl="1">
              <a:lnSpc>
                <a:spcPct val="85000"/>
              </a:lnSpc>
            </a:pPr>
            <a:r>
              <a:rPr lang="en-US" altLang="en-US" sz="2200" b="1" dirty="0">
                <a:latin typeface="Times New Roman" panose="02020603050405020304" pitchFamily="18" charset="0"/>
              </a:rPr>
              <a:t>P &amp; D: HOLDING(x),</a:t>
            </a:r>
          </a:p>
          <a:p>
            <a:pPr rtl="1">
              <a:lnSpc>
                <a:spcPct val="85000"/>
              </a:lnSpc>
            </a:pPr>
            <a:r>
              <a:rPr lang="en-US" altLang="en-US" sz="2200" b="1" dirty="0">
                <a:latin typeface="Times New Roman" panose="02020603050405020304" pitchFamily="18" charset="0"/>
              </a:rPr>
              <a:t>            CLEAR(y)</a:t>
            </a:r>
          </a:p>
          <a:p>
            <a:pPr rtl="1">
              <a:lnSpc>
                <a:spcPct val="85000"/>
              </a:lnSpc>
            </a:pPr>
            <a:r>
              <a:rPr lang="en-US" altLang="en-US" sz="2200" b="1" dirty="0">
                <a:latin typeface="Times New Roman" panose="02020603050405020304" pitchFamily="18" charset="0"/>
              </a:rPr>
              <a:t>A: HANDEMPTY, ON(</a:t>
            </a:r>
            <a:r>
              <a:rPr lang="en-US" altLang="en-US" sz="2200" b="1" dirty="0" err="1">
                <a:latin typeface="Times New Roman" panose="02020603050405020304" pitchFamily="18" charset="0"/>
              </a:rPr>
              <a:t>x,y</a:t>
            </a:r>
            <a:r>
              <a:rPr lang="en-US" altLang="en-US" sz="2200" b="1" dirty="0">
                <a:latin typeface="Times New Roman" panose="02020603050405020304" pitchFamily="18" charset="0"/>
              </a:rPr>
              <a:t>), CLEAR(x)</a:t>
            </a:r>
          </a:p>
        </p:txBody>
      </p:sp>
      <p:sp>
        <p:nvSpPr>
          <p:cNvPr id="13" name="Google Shape;142;p2">
            <a:extLst>
              <a:ext uri="{FF2B5EF4-FFF2-40B4-BE49-F238E27FC236}">
                <a16:creationId xmlns:a16="http://schemas.microsoft.com/office/drawing/2014/main" id="{C380929C-495A-4C20-AB72-D4093E3E9B64}"/>
              </a:ext>
            </a:extLst>
          </p:cNvPr>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11.1 Introduction</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11.2  </a:t>
            </a:r>
            <a:r>
              <a:rPr lang="en-US" sz="2000" dirty="0">
                <a:solidFill>
                  <a:schemeClr val="bg1"/>
                </a:solidFill>
                <a:latin typeface="Times New Roman" panose="02020603050405020304" pitchFamily="18" charset="0"/>
                <a:cs typeface="Times New Roman" panose="02020603050405020304" pitchFamily="18" charset="0"/>
              </a:rPr>
              <a:t>Language of planning problem </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11.3 Example of Air Cargo</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11.4 The spare tire problem</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11.5 Planning with state space</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11.6 Partial order planning</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11.7 Hierarchical planning</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11.8 Conditional planning</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11.9 Learning decision trees</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11.10 Ensemble learning</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11.11 Reinforcement learning</a:t>
            </a:r>
            <a:endParaRPr lang="en-US" sz="2000" dirty="0">
              <a:solidFill>
                <a:schemeClr val="bg1"/>
              </a:solidFill>
              <a:latin typeface="Times New Roman" panose="02020603050405020304" pitchFamily="18" charset="0"/>
              <a:ea typeface="Gill Sans"/>
              <a:cs typeface="Times New Roman" panose="02020603050405020304" pitchFamily="18" charset="0"/>
              <a:sym typeface="Gill Sans"/>
            </a:endParaRPr>
          </a:p>
        </p:txBody>
      </p:sp>
      <p:sp>
        <p:nvSpPr>
          <p:cNvPr id="2" name="Footer Placeholder 1">
            <a:extLst>
              <a:ext uri="{FF2B5EF4-FFF2-40B4-BE49-F238E27FC236}">
                <a16:creationId xmlns:a16="http://schemas.microsoft.com/office/drawing/2014/main" id="{75FB8FB8-7DFD-4319-B663-22B17C16F01E}"/>
              </a:ext>
            </a:extLst>
          </p:cNvPr>
          <p:cNvSpPr>
            <a:spLocks noGrp="1"/>
          </p:cNvSpPr>
          <p:nvPr>
            <p:ph type="ftr" sz="quarter" idx="11"/>
          </p:nvPr>
        </p:nvSpPr>
        <p:spPr/>
        <p:txBody>
          <a:bodyPr/>
          <a:lstStyle/>
          <a:p>
            <a:r>
              <a:rPr lang="en-IN"/>
              <a:t>Copyright © 2019 by Wiley India Pvt. Ltd., 4436/7, Ansari Road, Daryaganj, New Delhi-110002</a:t>
            </a:r>
            <a:endParaRPr lang="en-US"/>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Rectangle 2">
            <a:extLst>
              <a:ext uri="{FF2B5EF4-FFF2-40B4-BE49-F238E27FC236}">
                <a16:creationId xmlns:a16="http://schemas.microsoft.com/office/drawing/2014/main" id="{AD54FE1B-C828-4259-9D9A-E46192863344}"/>
              </a:ext>
            </a:extLst>
          </p:cNvPr>
          <p:cNvSpPr>
            <a:spLocks noGrp="1" noChangeArrowheads="1"/>
          </p:cNvSpPr>
          <p:nvPr>
            <p:ph type="title"/>
          </p:nvPr>
        </p:nvSpPr>
        <p:spPr>
          <a:xfrm>
            <a:off x="3583172" y="515679"/>
            <a:ext cx="7612912" cy="1026307"/>
          </a:xfrm>
          <a:noFill/>
          <a:ln/>
          <a:extLst>
            <a:ext uri="{91240B29-F687-4F45-9708-019B960494DF}">
              <a14:hiddenLine xmlns:a14="http://schemas.microsoft.com/office/drawing/2010/main" w="12700">
                <a:solidFill>
                  <a:schemeClr val="tx1"/>
                </a:solidFill>
                <a:miter lim="800000"/>
                <a:headEnd/>
                <a:tailEnd/>
              </a14:hiddenLine>
            </a:ext>
          </a:extLst>
        </p:spPr>
        <p:txBody>
          <a:bodyPr vert="horz" wrap="square" lIns="63500" tIns="25400" rIns="63500" bIns="25400" rtlCol="0" anchor="t">
            <a:spAutoFit/>
          </a:bodyPr>
          <a:lstStyle/>
          <a:p>
            <a:pPr algn="l">
              <a:lnSpc>
                <a:spcPct val="88000"/>
              </a:lnSpc>
            </a:pPr>
            <a:r>
              <a:rPr lang="en-US" altLang="en-US" sz="3600" b="0" dirty="0"/>
              <a:t>The original STRIPS system used a </a:t>
            </a:r>
            <a:r>
              <a:rPr lang="en-US" altLang="en-US" sz="3600" b="0" i="1" dirty="0"/>
              <a:t>goal stack</a:t>
            </a:r>
            <a:r>
              <a:rPr lang="en-US" altLang="en-US" sz="3600" b="0" dirty="0"/>
              <a:t> to control its search.</a:t>
            </a:r>
          </a:p>
        </p:txBody>
      </p:sp>
      <p:sp>
        <p:nvSpPr>
          <p:cNvPr id="290820" name="Rectangle 4">
            <a:extLst>
              <a:ext uri="{FF2B5EF4-FFF2-40B4-BE49-F238E27FC236}">
                <a16:creationId xmlns:a16="http://schemas.microsoft.com/office/drawing/2014/main" id="{AA6A1575-1F76-4E2C-A9DC-147843AA2A48}"/>
              </a:ext>
            </a:extLst>
          </p:cNvPr>
          <p:cNvSpPr>
            <a:spLocks noGrp="1" noChangeArrowheads="1"/>
          </p:cNvSpPr>
          <p:nvPr>
            <p:ph type="body" idx="1"/>
          </p:nvPr>
        </p:nvSpPr>
        <p:spPr>
          <a:xfrm>
            <a:off x="3583172" y="1807535"/>
            <a:ext cx="7134447" cy="2516715"/>
          </a:xfrm>
          <a:noFill/>
          <a:ln/>
          <a:extLst>
            <a:ext uri="{91240B29-F687-4F45-9708-019B960494DF}">
              <a14:hiddenLine xmlns:a14="http://schemas.microsoft.com/office/drawing/2010/main" w="12700">
                <a:solidFill>
                  <a:schemeClr val="tx1"/>
                </a:solidFill>
                <a:miter lim="800000"/>
                <a:headEnd/>
                <a:tailEnd/>
              </a14:hiddenLine>
            </a:ext>
          </a:extLst>
        </p:spPr>
        <p:txBody>
          <a:bodyPr vert="horz" wrap="square" lIns="63500" tIns="25400" rIns="63500" bIns="25400" rtlCol="0">
            <a:spAutoFit/>
          </a:bodyPr>
          <a:lstStyle/>
          <a:p>
            <a:pPr>
              <a:lnSpc>
                <a:spcPct val="89000"/>
              </a:lnSpc>
              <a:spcBef>
                <a:spcPct val="43000"/>
              </a:spcBef>
              <a:buNone/>
            </a:pPr>
            <a:r>
              <a:rPr lang="en-US" altLang="en-US" sz="3600" dirty="0"/>
              <a:t>The system has a database and  a goal stack, and it focuses attention on solving the top goal (which may involve solving sub-goals, which are then pushed onto the stack, etc.)</a:t>
            </a:r>
          </a:p>
        </p:txBody>
      </p:sp>
      <p:sp>
        <p:nvSpPr>
          <p:cNvPr id="5" name="Google Shape;142;p2">
            <a:extLst>
              <a:ext uri="{FF2B5EF4-FFF2-40B4-BE49-F238E27FC236}">
                <a16:creationId xmlns:a16="http://schemas.microsoft.com/office/drawing/2014/main" id="{01D34589-2D5B-4EA6-A29F-F489CE156FCC}"/>
              </a:ext>
            </a:extLst>
          </p:cNvPr>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11.1 Introduction</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11.2  </a:t>
            </a:r>
            <a:r>
              <a:rPr lang="en-US" sz="2000" dirty="0">
                <a:solidFill>
                  <a:schemeClr val="bg1"/>
                </a:solidFill>
                <a:latin typeface="Times New Roman" panose="02020603050405020304" pitchFamily="18" charset="0"/>
                <a:cs typeface="Times New Roman" panose="02020603050405020304" pitchFamily="18" charset="0"/>
              </a:rPr>
              <a:t>Language of planning problem </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11.3 Example of Air Cargo</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11.4 The spare tire problem</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11.5 Planning with state space</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11.6 Partial order planning</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11.7 Hierarchical planning</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11.8 Conditional planning</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11.9 Learning decision trees</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11.10 Ensemble learning</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11.11 Reinforcement learning</a:t>
            </a:r>
            <a:endParaRPr lang="en-US" sz="2000" dirty="0">
              <a:solidFill>
                <a:schemeClr val="bg1"/>
              </a:solidFill>
              <a:latin typeface="Times New Roman" panose="02020603050405020304" pitchFamily="18" charset="0"/>
              <a:ea typeface="Gill Sans"/>
              <a:cs typeface="Times New Roman" panose="02020603050405020304" pitchFamily="18" charset="0"/>
              <a:sym typeface="Gill Sans"/>
            </a:endParaRPr>
          </a:p>
        </p:txBody>
      </p:sp>
      <p:sp>
        <p:nvSpPr>
          <p:cNvPr id="2" name="Footer Placeholder 1">
            <a:extLst>
              <a:ext uri="{FF2B5EF4-FFF2-40B4-BE49-F238E27FC236}">
                <a16:creationId xmlns:a16="http://schemas.microsoft.com/office/drawing/2014/main" id="{80B64FF7-6882-4552-AAF6-8464D7305499}"/>
              </a:ext>
            </a:extLst>
          </p:cNvPr>
          <p:cNvSpPr>
            <a:spLocks noGrp="1"/>
          </p:cNvSpPr>
          <p:nvPr>
            <p:ph type="ftr" sz="quarter" idx="11"/>
          </p:nvPr>
        </p:nvSpPr>
        <p:spPr/>
        <p:txBody>
          <a:bodyPr/>
          <a:lstStyle/>
          <a:p>
            <a:r>
              <a:rPr lang="en-IN"/>
              <a:t>Copyright © 2019 by Wiley India Pvt. Ltd., 4436/7, Ansari Road, Daryaganj, New Delhi-110002</a:t>
            </a:r>
            <a:endParaRPr lang="en-US"/>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3" name="Rectangle 3">
            <a:extLst>
              <a:ext uri="{FF2B5EF4-FFF2-40B4-BE49-F238E27FC236}">
                <a16:creationId xmlns:a16="http://schemas.microsoft.com/office/drawing/2014/main" id="{FBB64E97-7B16-42F9-883E-C0CE0132034E}"/>
              </a:ext>
            </a:extLst>
          </p:cNvPr>
          <p:cNvSpPr>
            <a:spLocks noChangeArrowheads="1"/>
          </p:cNvSpPr>
          <p:nvPr/>
        </p:nvSpPr>
        <p:spPr bwMode="auto">
          <a:xfrm>
            <a:off x="3657600" y="1127659"/>
            <a:ext cx="5711965" cy="538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3500" tIns="25400" rIns="63500" bIns="25400">
            <a:spAutoFit/>
          </a:bodyPr>
          <a:lstStyle/>
          <a:p>
            <a:pPr rtl="1">
              <a:lnSpc>
                <a:spcPct val="88000"/>
              </a:lnSpc>
            </a:pPr>
            <a:r>
              <a:rPr lang="en-US" altLang="en-US" sz="3600" dirty="0">
                <a:latin typeface="Times New Roman" panose="02020603050405020304" pitchFamily="18" charset="0"/>
              </a:rPr>
              <a:t>Place goal in goal stack:</a:t>
            </a:r>
          </a:p>
        </p:txBody>
      </p:sp>
      <p:sp>
        <p:nvSpPr>
          <p:cNvPr id="291844" name="Rectangle 4">
            <a:extLst>
              <a:ext uri="{FF2B5EF4-FFF2-40B4-BE49-F238E27FC236}">
                <a16:creationId xmlns:a16="http://schemas.microsoft.com/office/drawing/2014/main" id="{B8F6C159-5551-4507-AA34-74B327F74E8A}"/>
              </a:ext>
            </a:extLst>
          </p:cNvPr>
          <p:cNvSpPr>
            <a:spLocks noChangeArrowheads="1"/>
          </p:cNvSpPr>
          <p:nvPr/>
        </p:nvSpPr>
        <p:spPr bwMode="auto">
          <a:xfrm>
            <a:off x="5386389" y="2001838"/>
            <a:ext cx="1112484" cy="47602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rtl="1">
              <a:lnSpc>
                <a:spcPct val="92000"/>
              </a:lnSpc>
            </a:pPr>
            <a:r>
              <a:rPr lang="en-US" altLang="en-US" sz="3000" b="1" dirty="0">
                <a:latin typeface="Times New Roman" panose="02020603050405020304" pitchFamily="18" charset="0"/>
              </a:rPr>
              <a:t>Goal1</a:t>
            </a:r>
          </a:p>
        </p:txBody>
      </p:sp>
      <p:sp>
        <p:nvSpPr>
          <p:cNvPr id="291845" name="Line 5">
            <a:extLst>
              <a:ext uri="{FF2B5EF4-FFF2-40B4-BE49-F238E27FC236}">
                <a16:creationId xmlns:a16="http://schemas.microsoft.com/office/drawing/2014/main" id="{86318D79-80FF-4429-9ED2-3BB16A1DC695}"/>
              </a:ext>
            </a:extLst>
          </p:cNvPr>
          <p:cNvSpPr>
            <a:spLocks noChangeShapeType="1"/>
          </p:cNvSpPr>
          <p:nvPr/>
        </p:nvSpPr>
        <p:spPr bwMode="auto">
          <a:xfrm>
            <a:off x="4419601" y="2500313"/>
            <a:ext cx="3300413"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dirty="0">
              <a:latin typeface="Times New Roman" panose="02020603050405020304" pitchFamily="18" charset="0"/>
            </a:endParaRPr>
          </a:p>
        </p:txBody>
      </p:sp>
      <p:sp>
        <p:nvSpPr>
          <p:cNvPr id="291846" name="Rectangle 6">
            <a:extLst>
              <a:ext uri="{FF2B5EF4-FFF2-40B4-BE49-F238E27FC236}">
                <a16:creationId xmlns:a16="http://schemas.microsoft.com/office/drawing/2014/main" id="{BB9CCE6E-061F-4178-8A4C-66A430DE7419}"/>
              </a:ext>
            </a:extLst>
          </p:cNvPr>
          <p:cNvSpPr>
            <a:spLocks noChangeArrowheads="1"/>
          </p:cNvSpPr>
          <p:nvPr/>
        </p:nvSpPr>
        <p:spPr bwMode="auto">
          <a:xfrm>
            <a:off x="4159250" y="2713039"/>
            <a:ext cx="6377614" cy="10263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3500" tIns="25400" rIns="63500" bIns="25400">
            <a:spAutoFit/>
          </a:bodyPr>
          <a:lstStyle/>
          <a:p>
            <a:pPr rtl="1">
              <a:lnSpc>
                <a:spcPct val="88000"/>
              </a:lnSpc>
            </a:pPr>
            <a:r>
              <a:rPr lang="en-US" altLang="en-US" sz="3600" dirty="0">
                <a:latin typeface="Times New Roman" panose="02020603050405020304" pitchFamily="18" charset="0"/>
              </a:rPr>
              <a:t>Considering top Goal1,</a:t>
            </a:r>
          </a:p>
          <a:p>
            <a:pPr rtl="1">
              <a:lnSpc>
                <a:spcPct val="88000"/>
              </a:lnSpc>
            </a:pPr>
            <a:r>
              <a:rPr lang="en-US" altLang="en-US" sz="3600" dirty="0">
                <a:latin typeface="Times New Roman" panose="02020603050405020304" pitchFamily="18" charset="0"/>
              </a:rPr>
              <a:t>place onto it its sub-goals:</a:t>
            </a:r>
          </a:p>
        </p:txBody>
      </p:sp>
      <p:sp>
        <p:nvSpPr>
          <p:cNvPr id="291847" name="Rectangle 7">
            <a:extLst>
              <a:ext uri="{FF2B5EF4-FFF2-40B4-BE49-F238E27FC236}">
                <a16:creationId xmlns:a16="http://schemas.microsoft.com/office/drawing/2014/main" id="{71E9B13F-44DA-4123-B78C-A2403DC8EB61}"/>
              </a:ext>
            </a:extLst>
          </p:cNvPr>
          <p:cNvSpPr>
            <a:spLocks noChangeArrowheads="1"/>
          </p:cNvSpPr>
          <p:nvPr/>
        </p:nvSpPr>
        <p:spPr bwMode="auto">
          <a:xfrm>
            <a:off x="5322889" y="4672013"/>
            <a:ext cx="1112484" cy="47602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rtl="1">
              <a:lnSpc>
                <a:spcPct val="92000"/>
              </a:lnSpc>
            </a:pPr>
            <a:r>
              <a:rPr lang="en-US" altLang="en-US" sz="3000" b="1" dirty="0">
                <a:latin typeface="Times New Roman" panose="02020603050405020304" pitchFamily="18" charset="0"/>
              </a:rPr>
              <a:t>Goal1</a:t>
            </a:r>
          </a:p>
        </p:txBody>
      </p:sp>
      <p:sp>
        <p:nvSpPr>
          <p:cNvPr id="291848" name="Line 8">
            <a:extLst>
              <a:ext uri="{FF2B5EF4-FFF2-40B4-BE49-F238E27FC236}">
                <a16:creationId xmlns:a16="http://schemas.microsoft.com/office/drawing/2014/main" id="{CFBFC326-1302-4539-8BD5-B6DF604D07B6}"/>
              </a:ext>
            </a:extLst>
          </p:cNvPr>
          <p:cNvSpPr>
            <a:spLocks noChangeShapeType="1"/>
          </p:cNvSpPr>
          <p:nvPr/>
        </p:nvSpPr>
        <p:spPr bwMode="auto">
          <a:xfrm>
            <a:off x="4159250" y="5170488"/>
            <a:ext cx="3917950"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dirty="0">
              <a:latin typeface="Times New Roman" panose="02020603050405020304" pitchFamily="18" charset="0"/>
            </a:endParaRPr>
          </a:p>
        </p:txBody>
      </p:sp>
      <p:sp>
        <p:nvSpPr>
          <p:cNvPr id="291849" name="Rectangle 9">
            <a:extLst>
              <a:ext uri="{FF2B5EF4-FFF2-40B4-BE49-F238E27FC236}">
                <a16:creationId xmlns:a16="http://schemas.microsoft.com/office/drawing/2014/main" id="{4CAFD7AC-A80E-4A94-812E-CDD27425A3C9}"/>
              </a:ext>
            </a:extLst>
          </p:cNvPr>
          <p:cNvSpPr>
            <a:spLocks noChangeArrowheads="1"/>
          </p:cNvSpPr>
          <p:nvPr/>
        </p:nvSpPr>
        <p:spPr bwMode="auto">
          <a:xfrm>
            <a:off x="5062538" y="3743325"/>
            <a:ext cx="1646285" cy="47602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rtl="1">
              <a:lnSpc>
                <a:spcPct val="92000"/>
              </a:lnSpc>
            </a:pPr>
            <a:r>
              <a:rPr lang="en-US" altLang="en-US" sz="3000" b="1" dirty="0">
                <a:latin typeface="Times New Roman" panose="02020603050405020304" pitchFamily="18" charset="0"/>
              </a:rPr>
              <a:t>GoalS1-2</a:t>
            </a:r>
          </a:p>
        </p:txBody>
      </p:sp>
      <p:sp>
        <p:nvSpPr>
          <p:cNvPr id="291850" name="Rectangle 10">
            <a:extLst>
              <a:ext uri="{FF2B5EF4-FFF2-40B4-BE49-F238E27FC236}">
                <a16:creationId xmlns:a16="http://schemas.microsoft.com/office/drawing/2014/main" id="{CC271796-A46E-4AA0-A578-739C144F1181}"/>
              </a:ext>
            </a:extLst>
          </p:cNvPr>
          <p:cNvSpPr>
            <a:spLocks noChangeArrowheads="1"/>
          </p:cNvSpPr>
          <p:nvPr/>
        </p:nvSpPr>
        <p:spPr bwMode="auto">
          <a:xfrm>
            <a:off x="5062538" y="4206875"/>
            <a:ext cx="1646285" cy="47602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rtl="1">
              <a:lnSpc>
                <a:spcPct val="92000"/>
              </a:lnSpc>
            </a:pPr>
            <a:r>
              <a:rPr lang="en-US" altLang="en-US" sz="3000" b="1" dirty="0">
                <a:latin typeface="Times New Roman" panose="02020603050405020304" pitchFamily="18" charset="0"/>
              </a:rPr>
              <a:t>GoalS1-1</a:t>
            </a:r>
          </a:p>
        </p:txBody>
      </p:sp>
      <p:sp>
        <p:nvSpPr>
          <p:cNvPr id="291851" name="Rectangle 11">
            <a:extLst>
              <a:ext uri="{FF2B5EF4-FFF2-40B4-BE49-F238E27FC236}">
                <a16:creationId xmlns:a16="http://schemas.microsoft.com/office/drawing/2014/main" id="{E2B74E43-B92B-47A6-880F-925817718209}"/>
              </a:ext>
            </a:extLst>
          </p:cNvPr>
          <p:cNvSpPr>
            <a:spLocks noChangeArrowheads="1"/>
          </p:cNvSpPr>
          <p:nvPr/>
        </p:nvSpPr>
        <p:spPr bwMode="auto">
          <a:xfrm>
            <a:off x="4159249" y="5440364"/>
            <a:ext cx="6526471" cy="10263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3500" tIns="25400" rIns="63500" bIns="25400">
            <a:spAutoFit/>
          </a:bodyPr>
          <a:lstStyle/>
          <a:p>
            <a:pPr rtl="1">
              <a:lnSpc>
                <a:spcPct val="88000"/>
              </a:lnSpc>
            </a:pPr>
            <a:r>
              <a:rPr lang="en-US" altLang="en-US" sz="3600" dirty="0">
                <a:latin typeface="Times New Roman" panose="02020603050405020304" pitchFamily="18" charset="0"/>
              </a:rPr>
              <a:t>Then try to solve sub-goal</a:t>
            </a:r>
          </a:p>
          <a:p>
            <a:pPr rtl="1">
              <a:lnSpc>
                <a:spcPct val="88000"/>
              </a:lnSpc>
            </a:pPr>
            <a:r>
              <a:rPr lang="en-US" altLang="en-US" sz="3600" dirty="0">
                <a:latin typeface="Times New Roman" panose="02020603050405020304" pitchFamily="18" charset="0"/>
              </a:rPr>
              <a:t>GoalS1-2, and continue…</a:t>
            </a:r>
          </a:p>
        </p:txBody>
      </p:sp>
      <p:sp>
        <p:nvSpPr>
          <p:cNvPr id="291852" name="Rectangle 12">
            <a:extLst>
              <a:ext uri="{FF2B5EF4-FFF2-40B4-BE49-F238E27FC236}">
                <a16:creationId xmlns:a16="http://schemas.microsoft.com/office/drawing/2014/main" id="{9381CA88-2E92-4666-BE6C-D42200C63B96}"/>
              </a:ext>
            </a:extLst>
          </p:cNvPr>
          <p:cNvSpPr>
            <a:spLocks noGrp="1" noChangeArrowheads="1"/>
          </p:cNvSpPr>
          <p:nvPr>
            <p:ph type="title"/>
          </p:nvPr>
        </p:nvSpPr>
        <p:spPr>
          <a:xfrm>
            <a:off x="3657600" y="228600"/>
            <a:ext cx="6096000" cy="1143000"/>
          </a:xfrm>
        </p:spPr>
        <p:txBody>
          <a:bodyPr>
            <a:normAutofit/>
          </a:bodyPr>
          <a:lstStyle/>
          <a:p>
            <a:r>
              <a:rPr lang="en-US" altLang="en-US" sz="3600" dirty="0"/>
              <a:t>The basic idea</a:t>
            </a:r>
          </a:p>
        </p:txBody>
      </p:sp>
      <p:sp>
        <p:nvSpPr>
          <p:cNvPr id="13" name="Google Shape;142;p2">
            <a:extLst>
              <a:ext uri="{FF2B5EF4-FFF2-40B4-BE49-F238E27FC236}">
                <a16:creationId xmlns:a16="http://schemas.microsoft.com/office/drawing/2014/main" id="{27DD2FE8-6D06-4CB0-A1A6-3C041AB5A06F}"/>
              </a:ext>
            </a:extLst>
          </p:cNvPr>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11.1 Introduction</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11.2  </a:t>
            </a:r>
            <a:r>
              <a:rPr lang="en-US" sz="2000" dirty="0">
                <a:solidFill>
                  <a:schemeClr val="bg1"/>
                </a:solidFill>
                <a:latin typeface="Times New Roman" panose="02020603050405020304" pitchFamily="18" charset="0"/>
                <a:cs typeface="Times New Roman" panose="02020603050405020304" pitchFamily="18" charset="0"/>
              </a:rPr>
              <a:t>Language of planning problem </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11.3 Example of Air Cargo</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11.4 The spare tire problem</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11.5 Planning with state space</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11.6 Partial order planning</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11.7 Hierarchical planning</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11.8 Conditional planning</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11.9 Learning decision trees</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11.10 Ensemble learning</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11.11 Reinforcement learning</a:t>
            </a:r>
            <a:endParaRPr lang="en-US" sz="2000" dirty="0">
              <a:solidFill>
                <a:schemeClr val="bg1"/>
              </a:solidFill>
              <a:latin typeface="Times New Roman" panose="02020603050405020304" pitchFamily="18" charset="0"/>
              <a:ea typeface="Gill Sans"/>
              <a:cs typeface="Times New Roman" panose="02020603050405020304" pitchFamily="18" charset="0"/>
              <a:sym typeface="Gill Sans"/>
            </a:endParaRPr>
          </a:p>
        </p:txBody>
      </p:sp>
      <p:sp>
        <p:nvSpPr>
          <p:cNvPr id="2" name="Footer Placeholder 1">
            <a:extLst>
              <a:ext uri="{FF2B5EF4-FFF2-40B4-BE49-F238E27FC236}">
                <a16:creationId xmlns:a16="http://schemas.microsoft.com/office/drawing/2014/main" id="{B9AB9CB6-102F-4C7D-B186-E8BA2957C569}"/>
              </a:ext>
            </a:extLst>
          </p:cNvPr>
          <p:cNvSpPr>
            <a:spLocks noGrp="1"/>
          </p:cNvSpPr>
          <p:nvPr>
            <p:ph type="ftr" sz="quarter" idx="11"/>
          </p:nvPr>
        </p:nvSpPr>
        <p:spPr>
          <a:xfrm>
            <a:off x="4060825" y="6483870"/>
            <a:ext cx="4114800" cy="365125"/>
          </a:xfrm>
        </p:spPr>
        <p:txBody>
          <a:bodyPr/>
          <a:lstStyle/>
          <a:p>
            <a:r>
              <a:rPr lang="en-IN" dirty="0"/>
              <a:t>Copyright © 2019 by Wiley India </a:t>
            </a:r>
            <a:r>
              <a:rPr lang="en-IN" dirty="0" err="1"/>
              <a:t>Pvt.</a:t>
            </a:r>
            <a:r>
              <a:rPr lang="en-IN" dirty="0"/>
              <a:t> Ltd., 4436/7, Ansari Road, </a:t>
            </a:r>
            <a:r>
              <a:rPr lang="en-IN" dirty="0" err="1"/>
              <a:t>Daryaganj</a:t>
            </a:r>
            <a:r>
              <a:rPr lang="en-IN" dirty="0"/>
              <a:t>, New Delhi-110002</a:t>
            </a:r>
            <a:endParaRPr lang="en-US" dirty="0"/>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a:extLst>
              <a:ext uri="{FF2B5EF4-FFF2-40B4-BE49-F238E27FC236}">
                <a16:creationId xmlns:a16="http://schemas.microsoft.com/office/drawing/2014/main" id="{461A0F86-1575-4C6D-8D01-340907863D6E}"/>
              </a:ext>
            </a:extLst>
          </p:cNvPr>
          <p:cNvSpPr>
            <a:spLocks noGrp="1" noChangeArrowheads="1"/>
          </p:cNvSpPr>
          <p:nvPr>
            <p:ph type="title"/>
          </p:nvPr>
        </p:nvSpPr>
        <p:spPr>
          <a:xfrm>
            <a:off x="3317358" y="365126"/>
            <a:ext cx="8036442" cy="868252"/>
          </a:xfrm>
        </p:spPr>
        <p:txBody>
          <a:bodyPr>
            <a:normAutofit/>
          </a:bodyPr>
          <a:lstStyle/>
          <a:p>
            <a:r>
              <a:rPr lang="en-US" altLang="en-US" sz="3600" dirty="0"/>
              <a:t>Stack Manipulation Rules I</a:t>
            </a:r>
          </a:p>
        </p:txBody>
      </p:sp>
      <p:sp>
        <p:nvSpPr>
          <p:cNvPr id="317444" name="Rectangle 4">
            <a:extLst>
              <a:ext uri="{FF2B5EF4-FFF2-40B4-BE49-F238E27FC236}">
                <a16:creationId xmlns:a16="http://schemas.microsoft.com/office/drawing/2014/main" id="{87E3EE54-898E-43FA-B083-A9C0486873B8}"/>
              </a:ext>
            </a:extLst>
          </p:cNvPr>
          <p:cNvSpPr>
            <a:spLocks noGrp="1" noChangeArrowheads="1"/>
          </p:cNvSpPr>
          <p:nvPr>
            <p:ph type="body" sz="half" idx="1"/>
          </p:nvPr>
        </p:nvSpPr>
        <p:spPr>
          <a:xfrm>
            <a:off x="3434323" y="1825625"/>
            <a:ext cx="2585476" cy="4351338"/>
          </a:xfrm>
        </p:spPr>
        <p:txBody>
          <a:bodyPr>
            <a:normAutofit fontScale="92500"/>
          </a:bodyPr>
          <a:lstStyle/>
          <a:p>
            <a:pPr algn="ctr">
              <a:lnSpc>
                <a:spcPct val="80000"/>
              </a:lnSpc>
              <a:buFontTx/>
              <a:buNone/>
            </a:pPr>
            <a:r>
              <a:rPr lang="en-US" altLang="en-US" dirty="0"/>
              <a:t>If on top of goal stack</a:t>
            </a:r>
          </a:p>
          <a:p>
            <a:pPr>
              <a:lnSpc>
                <a:spcPct val="80000"/>
              </a:lnSpc>
            </a:pPr>
            <a:endParaRPr lang="en-US" altLang="en-US" dirty="0"/>
          </a:p>
          <a:p>
            <a:pPr>
              <a:lnSpc>
                <a:spcPct val="80000"/>
              </a:lnSpc>
            </a:pPr>
            <a:r>
              <a:rPr lang="en-US" altLang="en-US" sz="2200" dirty="0"/>
              <a:t>Compound or single goal matching the current state description</a:t>
            </a:r>
          </a:p>
          <a:p>
            <a:pPr>
              <a:lnSpc>
                <a:spcPct val="80000"/>
              </a:lnSpc>
            </a:pPr>
            <a:endParaRPr lang="en-US" altLang="en-US" sz="2200" dirty="0"/>
          </a:p>
          <a:p>
            <a:pPr>
              <a:lnSpc>
                <a:spcPct val="80000"/>
              </a:lnSpc>
            </a:pPr>
            <a:endParaRPr lang="en-US" altLang="en-US" sz="2200" dirty="0"/>
          </a:p>
          <a:p>
            <a:pPr>
              <a:lnSpc>
                <a:spcPct val="80000"/>
              </a:lnSpc>
            </a:pPr>
            <a:endParaRPr lang="en-US" altLang="en-US" sz="2200" dirty="0"/>
          </a:p>
          <a:p>
            <a:pPr>
              <a:lnSpc>
                <a:spcPct val="80000"/>
              </a:lnSpc>
            </a:pPr>
            <a:r>
              <a:rPr lang="en-US" altLang="en-US" sz="2200" dirty="0"/>
              <a:t>Compound goal not matching the current state description</a:t>
            </a:r>
          </a:p>
        </p:txBody>
      </p:sp>
      <p:sp>
        <p:nvSpPr>
          <p:cNvPr id="317445" name="Rectangle 5">
            <a:extLst>
              <a:ext uri="{FF2B5EF4-FFF2-40B4-BE49-F238E27FC236}">
                <a16:creationId xmlns:a16="http://schemas.microsoft.com/office/drawing/2014/main" id="{60FD6E99-6023-46B8-B78B-FA376F4F896A}"/>
              </a:ext>
            </a:extLst>
          </p:cNvPr>
          <p:cNvSpPr>
            <a:spLocks noGrp="1" noChangeArrowheads="1"/>
          </p:cNvSpPr>
          <p:nvPr>
            <p:ph type="body" sz="half" idx="2"/>
          </p:nvPr>
        </p:nvSpPr>
        <p:spPr>
          <a:xfrm>
            <a:off x="6172200" y="1825625"/>
            <a:ext cx="2663456" cy="4351338"/>
          </a:xfrm>
        </p:spPr>
        <p:txBody>
          <a:bodyPr>
            <a:normAutofit fontScale="92500" lnSpcReduction="10000"/>
          </a:bodyPr>
          <a:lstStyle/>
          <a:p>
            <a:pPr algn="ctr">
              <a:lnSpc>
                <a:spcPct val="80000"/>
              </a:lnSpc>
              <a:buFontTx/>
              <a:buNone/>
            </a:pPr>
            <a:r>
              <a:rPr lang="en-US" altLang="en-US" dirty="0"/>
              <a:t>Than do:</a:t>
            </a:r>
          </a:p>
          <a:p>
            <a:pPr>
              <a:lnSpc>
                <a:spcPct val="80000"/>
              </a:lnSpc>
            </a:pPr>
            <a:endParaRPr lang="en-US" altLang="en-US" b="1" dirty="0"/>
          </a:p>
          <a:p>
            <a:pPr>
              <a:lnSpc>
                <a:spcPct val="80000"/>
              </a:lnSpc>
            </a:pPr>
            <a:r>
              <a:rPr lang="en-US" altLang="en-US" sz="2200" dirty="0"/>
              <a:t>Remove it</a:t>
            </a:r>
          </a:p>
          <a:p>
            <a:pPr>
              <a:lnSpc>
                <a:spcPct val="80000"/>
              </a:lnSpc>
            </a:pPr>
            <a:endParaRPr lang="en-US" altLang="en-US" sz="2200" dirty="0"/>
          </a:p>
          <a:p>
            <a:pPr>
              <a:lnSpc>
                <a:spcPct val="80000"/>
              </a:lnSpc>
            </a:pPr>
            <a:endParaRPr lang="en-US" altLang="en-US" sz="2000" dirty="0"/>
          </a:p>
          <a:p>
            <a:pPr>
              <a:lnSpc>
                <a:spcPct val="80000"/>
              </a:lnSpc>
            </a:pPr>
            <a:endParaRPr lang="en-US" altLang="en-US" sz="2000" dirty="0"/>
          </a:p>
          <a:p>
            <a:pPr>
              <a:lnSpc>
                <a:spcPct val="80000"/>
              </a:lnSpc>
            </a:pPr>
            <a:endParaRPr lang="en-US" altLang="en-US" sz="2000" dirty="0"/>
          </a:p>
          <a:p>
            <a:pPr>
              <a:lnSpc>
                <a:spcPct val="80000"/>
              </a:lnSpc>
              <a:buFontTx/>
              <a:buNone/>
            </a:pPr>
            <a:r>
              <a:rPr lang="en-US" altLang="en-US" sz="2200" dirty="0"/>
              <a:t>1. Keep original compound goal on stack;</a:t>
            </a:r>
          </a:p>
          <a:p>
            <a:pPr>
              <a:lnSpc>
                <a:spcPct val="80000"/>
              </a:lnSpc>
              <a:buFontTx/>
              <a:buNone/>
            </a:pPr>
            <a:r>
              <a:rPr lang="en-US" altLang="en-US" sz="2200" dirty="0"/>
              <a:t>2. List the unsatisfied component goals on the stack in some new order</a:t>
            </a:r>
          </a:p>
        </p:txBody>
      </p:sp>
      <p:sp>
        <p:nvSpPr>
          <p:cNvPr id="317446" name="Line 6">
            <a:extLst>
              <a:ext uri="{FF2B5EF4-FFF2-40B4-BE49-F238E27FC236}">
                <a16:creationId xmlns:a16="http://schemas.microsoft.com/office/drawing/2014/main" id="{B9447D16-5DB0-40F9-BA09-3727D359096B}"/>
              </a:ext>
            </a:extLst>
          </p:cNvPr>
          <p:cNvSpPr>
            <a:spLocks noChangeShapeType="1"/>
          </p:cNvSpPr>
          <p:nvPr/>
        </p:nvSpPr>
        <p:spPr bwMode="auto">
          <a:xfrm>
            <a:off x="5930900" y="1752600"/>
            <a:ext cx="0" cy="449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dirty="0">
              <a:latin typeface="Times New Roman" panose="02020603050405020304" pitchFamily="18" charset="0"/>
            </a:endParaRPr>
          </a:p>
        </p:txBody>
      </p:sp>
      <p:sp>
        <p:nvSpPr>
          <p:cNvPr id="317447" name="Line 7">
            <a:extLst>
              <a:ext uri="{FF2B5EF4-FFF2-40B4-BE49-F238E27FC236}">
                <a16:creationId xmlns:a16="http://schemas.microsoft.com/office/drawing/2014/main" id="{48D8DE68-A043-46F6-A9C3-854ABEBD76CE}"/>
              </a:ext>
            </a:extLst>
          </p:cNvPr>
          <p:cNvSpPr>
            <a:spLocks noChangeShapeType="1"/>
          </p:cNvSpPr>
          <p:nvPr/>
        </p:nvSpPr>
        <p:spPr bwMode="auto">
          <a:xfrm>
            <a:off x="2133600" y="2514600"/>
            <a:ext cx="784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dirty="0">
              <a:latin typeface="Times New Roman" panose="02020603050405020304" pitchFamily="18" charset="0"/>
            </a:endParaRPr>
          </a:p>
        </p:txBody>
      </p:sp>
      <p:sp>
        <p:nvSpPr>
          <p:cNvPr id="317448" name="Line 8">
            <a:extLst>
              <a:ext uri="{FF2B5EF4-FFF2-40B4-BE49-F238E27FC236}">
                <a16:creationId xmlns:a16="http://schemas.microsoft.com/office/drawing/2014/main" id="{D8F61AFC-631B-47A0-9494-F6290BC3F282}"/>
              </a:ext>
            </a:extLst>
          </p:cNvPr>
          <p:cNvSpPr>
            <a:spLocks noChangeShapeType="1"/>
          </p:cNvSpPr>
          <p:nvPr/>
        </p:nvSpPr>
        <p:spPr bwMode="auto">
          <a:xfrm>
            <a:off x="2133600" y="4267200"/>
            <a:ext cx="7924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dirty="0">
              <a:latin typeface="Times New Roman" panose="02020603050405020304" pitchFamily="18" charset="0"/>
            </a:endParaRPr>
          </a:p>
        </p:txBody>
      </p:sp>
      <p:sp>
        <p:nvSpPr>
          <p:cNvPr id="9" name="Google Shape;142;p2">
            <a:extLst>
              <a:ext uri="{FF2B5EF4-FFF2-40B4-BE49-F238E27FC236}">
                <a16:creationId xmlns:a16="http://schemas.microsoft.com/office/drawing/2014/main" id="{26C4F5F2-4C99-4FB6-AE6F-BEC27212A9E0}"/>
              </a:ext>
            </a:extLst>
          </p:cNvPr>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11.1 Introduction</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11.2  </a:t>
            </a:r>
            <a:r>
              <a:rPr lang="en-US" sz="2000" dirty="0">
                <a:solidFill>
                  <a:schemeClr val="bg1"/>
                </a:solidFill>
                <a:latin typeface="Times New Roman" panose="02020603050405020304" pitchFamily="18" charset="0"/>
                <a:cs typeface="Times New Roman" panose="02020603050405020304" pitchFamily="18" charset="0"/>
              </a:rPr>
              <a:t>Language of planning problem </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11.3 Example of Air Cargo</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11.4 The spare tire problem</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11.5 Planning with state space</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11.6 Partial order planning</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11.7 Hierarchical planning</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11.8 Conditional planning</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11.9 Learning decision trees</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11.10 Ensemble learning</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11.11 Reinforcement learning</a:t>
            </a:r>
            <a:endParaRPr lang="en-US" sz="2000" dirty="0">
              <a:solidFill>
                <a:schemeClr val="bg1"/>
              </a:solidFill>
              <a:latin typeface="Times New Roman" panose="02020603050405020304" pitchFamily="18" charset="0"/>
              <a:ea typeface="Gill Sans"/>
              <a:cs typeface="Times New Roman" panose="02020603050405020304" pitchFamily="18" charset="0"/>
              <a:sym typeface="Gill Sans"/>
            </a:endParaRPr>
          </a:p>
        </p:txBody>
      </p:sp>
      <p:sp>
        <p:nvSpPr>
          <p:cNvPr id="2" name="Footer Placeholder 1">
            <a:extLst>
              <a:ext uri="{FF2B5EF4-FFF2-40B4-BE49-F238E27FC236}">
                <a16:creationId xmlns:a16="http://schemas.microsoft.com/office/drawing/2014/main" id="{2285896D-C038-423F-9052-DEF5AD360B14}"/>
              </a:ext>
            </a:extLst>
          </p:cNvPr>
          <p:cNvSpPr>
            <a:spLocks noGrp="1"/>
          </p:cNvSpPr>
          <p:nvPr>
            <p:ph type="ftr" sz="quarter" idx="11"/>
          </p:nvPr>
        </p:nvSpPr>
        <p:spPr/>
        <p:txBody>
          <a:bodyPr/>
          <a:lstStyle/>
          <a:p>
            <a:r>
              <a:rPr lang="en-IN"/>
              <a:t>Copyright © 2019 by Wiley India Pvt. Ltd., 4436/7, Ansari Road, Daryaganj, New Delhi-110002</a:t>
            </a:r>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Rectangle 2">
            <a:extLst>
              <a:ext uri="{FF2B5EF4-FFF2-40B4-BE49-F238E27FC236}">
                <a16:creationId xmlns:a16="http://schemas.microsoft.com/office/drawing/2014/main" id="{20866FFE-CD26-46B4-A9D3-BB66AAB4D795}"/>
              </a:ext>
            </a:extLst>
          </p:cNvPr>
          <p:cNvSpPr>
            <a:spLocks noGrp="1" noChangeArrowheads="1"/>
          </p:cNvSpPr>
          <p:nvPr>
            <p:ph type="title"/>
          </p:nvPr>
        </p:nvSpPr>
        <p:spPr>
          <a:xfrm>
            <a:off x="3249132" y="365125"/>
            <a:ext cx="8104668" cy="1325563"/>
          </a:xfrm>
        </p:spPr>
        <p:txBody>
          <a:bodyPr>
            <a:normAutofit/>
          </a:bodyPr>
          <a:lstStyle/>
          <a:p>
            <a:r>
              <a:rPr lang="en-US" altLang="en-US" sz="3600" dirty="0"/>
              <a:t>Stack Manipulation Rules II</a:t>
            </a:r>
          </a:p>
        </p:txBody>
      </p:sp>
      <p:sp>
        <p:nvSpPr>
          <p:cNvPr id="319491" name="Rectangle 3">
            <a:extLst>
              <a:ext uri="{FF2B5EF4-FFF2-40B4-BE49-F238E27FC236}">
                <a16:creationId xmlns:a16="http://schemas.microsoft.com/office/drawing/2014/main" id="{0DD57053-7F4E-43DE-BFD2-49278FA240D1}"/>
              </a:ext>
            </a:extLst>
          </p:cNvPr>
          <p:cNvSpPr>
            <a:spLocks noGrp="1" noChangeArrowheads="1"/>
          </p:cNvSpPr>
          <p:nvPr>
            <p:ph type="body" sz="half" idx="1"/>
          </p:nvPr>
        </p:nvSpPr>
        <p:spPr>
          <a:xfrm>
            <a:off x="3378200" y="1825625"/>
            <a:ext cx="2641600" cy="4351338"/>
          </a:xfrm>
        </p:spPr>
        <p:txBody>
          <a:bodyPr/>
          <a:lstStyle/>
          <a:p>
            <a:pPr algn="ctr">
              <a:buFontTx/>
              <a:buNone/>
            </a:pPr>
            <a:r>
              <a:rPr lang="en-US" altLang="en-US" dirty="0"/>
              <a:t>If on top of goal stack</a:t>
            </a:r>
          </a:p>
          <a:p>
            <a:endParaRPr lang="en-US" altLang="en-US" dirty="0"/>
          </a:p>
          <a:p>
            <a:pPr>
              <a:spcBef>
                <a:spcPct val="0"/>
              </a:spcBef>
            </a:pPr>
            <a:r>
              <a:rPr lang="en-US" altLang="en-US" sz="2200" dirty="0"/>
              <a:t>Single-literal goal not matching the current state description.</a:t>
            </a:r>
          </a:p>
          <a:p>
            <a:endParaRPr lang="en-US" altLang="en-US" sz="2200" dirty="0"/>
          </a:p>
          <a:p>
            <a:endParaRPr lang="en-US" altLang="en-US" sz="2200" dirty="0"/>
          </a:p>
          <a:p>
            <a:r>
              <a:rPr lang="en-US" altLang="en-US" sz="2200" dirty="0"/>
              <a:t>Rule</a:t>
            </a:r>
          </a:p>
        </p:txBody>
      </p:sp>
      <p:sp>
        <p:nvSpPr>
          <p:cNvPr id="319492" name="Rectangle 4">
            <a:extLst>
              <a:ext uri="{FF2B5EF4-FFF2-40B4-BE49-F238E27FC236}">
                <a16:creationId xmlns:a16="http://schemas.microsoft.com/office/drawing/2014/main" id="{402215E8-69E7-42A9-A96A-7EDEE8B6E477}"/>
              </a:ext>
            </a:extLst>
          </p:cNvPr>
          <p:cNvSpPr>
            <a:spLocks noGrp="1" noChangeArrowheads="1"/>
          </p:cNvSpPr>
          <p:nvPr>
            <p:ph type="body" sz="half" idx="2"/>
          </p:nvPr>
        </p:nvSpPr>
        <p:spPr>
          <a:xfrm>
            <a:off x="6172200" y="1981200"/>
            <a:ext cx="4495800" cy="4114800"/>
          </a:xfrm>
        </p:spPr>
        <p:txBody>
          <a:bodyPr>
            <a:normAutofit lnSpcReduction="10000"/>
          </a:bodyPr>
          <a:lstStyle/>
          <a:p>
            <a:pPr algn="ctr">
              <a:buFontTx/>
              <a:buNone/>
            </a:pPr>
            <a:r>
              <a:rPr lang="en-US" altLang="en-US"/>
              <a:t>Than do:</a:t>
            </a:r>
          </a:p>
          <a:p>
            <a:pPr>
              <a:lnSpc>
                <a:spcPct val="85000"/>
              </a:lnSpc>
              <a:spcBef>
                <a:spcPct val="0"/>
              </a:spcBef>
              <a:buFontTx/>
              <a:buNone/>
            </a:pPr>
            <a:endParaRPr lang="en-US" altLang="en-US"/>
          </a:p>
          <a:p>
            <a:pPr>
              <a:lnSpc>
                <a:spcPct val="85000"/>
              </a:lnSpc>
              <a:spcBef>
                <a:spcPct val="0"/>
              </a:spcBef>
            </a:pPr>
            <a:r>
              <a:rPr lang="en-US" altLang="en-US" sz="2200"/>
              <a:t>Find  new rule whose instantiated add-list includes the goal, and</a:t>
            </a:r>
          </a:p>
          <a:p>
            <a:pPr>
              <a:lnSpc>
                <a:spcPct val="85000"/>
              </a:lnSpc>
              <a:spcBef>
                <a:spcPct val="0"/>
              </a:spcBef>
              <a:buFontTx/>
              <a:buNone/>
            </a:pPr>
            <a:r>
              <a:rPr lang="en-US" altLang="en-US" sz="2200"/>
              <a:t>1. Replace the goal with the instantiated rule;</a:t>
            </a:r>
          </a:p>
          <a:p>
            <a:pPr>
              <a:lnSpc>
                <a:spcPct val="85000"/>
              </a:lnSpc>
              <a:spcBef>
                <a:spcPct val="0"/>
              </a:spcBef>
              <a:buFontTx/>
              <a:buNone/>
            </a:pPr>
            <a:r>
              <a:rPr lang="en-US" altLang="en-US" sz="2200"/>
              <a:t>2. Place the rule’s instantiated precondition formula on top of stack</a:t>
            </a:r>
          </a:p>
          <a:p>
            <a:pPr>
              <a:buFontTx/>
              <a:buNone/>
            </a:pPr>
            <a:r>
              <a:rPr lang="en-US" altLang="en-US" sz="2200"/>
              <a:t>1. Remove rule from stack;</a:t>
            </a:r>
          </a:p>
          <a:p>
            <a:pPr>
              <a:buFontTx/>
              <a:buNone/>
            </a:pPr>
            <a:r>
              <a:rPr lang="en-US" altLang="en-US" sz="2200"/>
              <a:t>2. Update database using rule;</a:t>
            </a:r>
          </a:p>
          <a:p>
            <a:pPr>
              <a:buFontTx/>
              <a:buNone/>
            </a:pPr>
            <a:r>
              <a:rPr lang="en-US" altLang="en-US" sz="2200"/>
              <a:t>3. Keep track of rule (for solution</a:t>
            </a:r>
            <a:r>
              <a:rPr lang="en-US" altLang="en-US" sz="2200" b="1"/>
              <a:t>)</a:t>
            </a:r>
          </a:p>
        </p:txBody>
      </p:sp>
      <p:sp>
        <p:nvSpPr>
          <p:cNvPr id="319493" name="Line 5">
            <a:extLst>
              <a:ext uri="{FF2B5EF4-FFF2-40B4-BE49-F238E27FC236}">
                <a16:creationId xmlns:a16="http://schemas.microsoft.com/office/drawing/2014/main" id="{553A0D5B-95EF-43E1-964E-4602F019DA7A}"/>
              </a:ext>
            </a:extLst>
          </p:cNvPr>
          <p:cNvSpPr>
            <a:spLocks noChangeShapeType="1"/>
          </p:cNvSpPr>
          <p:nvPr/>
        </p:nvSpPr>
        <p:spPr bwMode="auto">
          <a:xfrm>
            <a:off x="5930900" y="1752600"/>
            <a:ext cx="12700" cy="4800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dirty="0">
              <a:latin typeface="Times New Roman" panose="02020603050405020304" pitchFamily="18" charset="0"/>
            </a:endParaRPr>
          </a:p>
        </p:txBody>
      </p:sp>
      <p:sp>
        <p:nvSpPr>
          <p:cNvPr id="319494" name="Line 6">
            <a:extLst>
              <a:ext uri="{FF2B5EF4-FFF2-40B4-BE49-F238E27FC236}">
                <a16:creationId xmlns:a16="http://schemas.microsoft.com/office/drawing/2014/main" id="{ED7BF92B-CEFE-4808-9338-C5DC0BA2FAAA}"/>
              </a:ext>
            </a:extLst>
          </p:cNvPr>
          <p:cNvSpPr>
            <a:spLocks noChangeShapeType="1"/>
          </p:cNvSpPr>
          <p:nvPr/>
        </p:nvSpPr>
        <p:spPr bwMode="auto">
          <a:xfrm>
            <a:off x="2133600" y="2514600"/>
            <a:ext cx="784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dirty="0">
              <a:latin typeface="Times New Roman" panose="02020603050405020304" pitchFamily="18" charset="0"/>
            </a:endParaRPr>
          </a:p>
        </p:txBody>
      </p:sp>
      <p:sp>
        <p:nvSpPr>
          <p:cNvPr id="319495" name="Line 7">
            <a:extLst>
              <a:ext uri="{FF2B5EF4-FFF2-40B4-BE49-F238E27FC236}">
                <a16:creationId xmlns:a16="http://schemas.microsoft.com/office/drawing/2014/main" id="{641B6DC1-ED20-45CB-9D80-A29094B6F89F}"/>
              </a:ext>
            </a:extLst>
          </p:cNvPr>
          <p:cNvSpPr>
            <a:spLocks noChangeShapeType="1"/>
          </p:cNvSpPr>
          <p:nvPr/>
        </p:nvSpPr>
        <p:spPr bwMode="auto">
          <a:xfrm>
            <a:off x="2133600" y="4724400"/>
            <a:ext cx="7924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dirty="0">
              <a:latin typeface="Times New Roman" panose="02020603050405020304" pitchFamily="18" charset="0"/>
            </a:endParaRPr>
          </a:p>
        </p:txBody>
      </p:sp>
      <p:sp>
        <p:nvSpPr>
          <p:cNvPr id="319496" name="Line 8">
            <a:extLst>
              <a:ext uri="{FF2B5EF4-FFF2-40B4-BE49-F238E27FC236}">
                <a16:creationId xmlns:a16="http://schemas.microsoft.com/office/drawing/2014/main" id="{B8A0CEA5-E512-41B7-BE8F-A31BFBAEC668}"/>
              </a:ext>
            </a:extLst>
          </p:cNvPr>
          <p:cNvSpPr>
            <a:spLocks noChangeShapeType="1"/>
          </p:cNvSpPr>
          <p:nvPr/>
        </p:nvSpPr>
        <p:spPr bwMode="auto">
          <a:xfrm>
            <a:off x="2209800" y="5943600"/>
            <a:ext cx="7924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dirty="0">
              <a:latin typeface="Times New Roman" panose="02020603050405020304" pitchFamily="18" charset="0"/>
            </a:endParaRPr>
          </a:p>
        </p:txBody>
      </p:sp>
      <p:sp>
        <p:nvSpPr>
          <p:cNvPr id="319498" name="Text Box 10">
            <a:extLst>
              <a:ext uri="{FF2B5EF4-FFF2-40B4-BE49-F238E27FC236}">
                <a16:creationId xmlns:a16="http://schemas.microsoft.com/office/drawing/2014/main" id="{6687CF72-BB82-4BD3-AEC7-18FD197B5C5B}"/>
              </a:ext>
            </a:extLst>
          </p:cNvPr>
          <p:cNvSpPr txBox="1">
            <a:spLocks noChangeArrowheads="1"/>
          </p:cNvSpPr>
          <p:nvPr/>
        </p:nvSpPr>
        <p:spPr bwMode="auto">
          <a:xfrm>
            <a:off x="3378200" y="6096000"/>
            <a:ext cx="236220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Char char="•"/>
            </a:pPr>
            <a:r>
              <a:rPr lang="en-US" altLang="en-US" sz="2200" dirty="0">
                <a:latin typeface="Times New Roman" panose="02020603050405020304" pitchFamily="18" charset="0"/>
                <a:cs typeface="Times New Roman" panose="02020603050405020304" pitchFamily="18" charset="0"/>
              </a:rPr>
              <a:t>  Nothing</a:t>
            </a:r>
          </a:p>
        </p:txBody>
      </p:sp>
      <p:sp>
        <p:nvSpPr>
          <p:cNvPr id="319499" name="Text Box 11">
            <a:extLst>
              <a:ext uri="{FF2B5EF4-FFF2-40B4-BE49-F238E27FC236}">
                <a16:creationId xmlns:a16="http://schemas.microsoft.com/office/drawing/2014/main" id="{D7485D2E-F14C-4CC6-B50A-A60C492564AC}"/>
              </a:ext>
            </a:extLst>
          </p:cNvPr>
          <p:cNvSpPr txBox="1">
            <a:spLocks noChangeArrowheads="1"/>
          </p:cNvSpPr>
          <p:nvPr/>
        </p:nvSpPr>
        <p:spPr bwMode="auto">
          <a:xfrm>
            <a:off x="6248400" y="6019800"/>
            <a:ext cx="236220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Char char="•"/>
            </a:pPr>
            <a:r>
              <a:rPr lang="en-US" altLang="en-US" sz="2200" dirty="0">
                <a:latin typeface="Times New Roman" panose="02020603050405020304" pitchFamily="18" charset="0"/>
                <a:cs typeface="Times New Roman" panose="02020603050405020304" pitchFamily="18" charset="0"/>
              </a:rPr>
              <a:t>  Stop</a:t>
            </a:r>
          </a:p>
        </p:txBody>
      </p:sp>
      <p:sp>
        <p:nvSpPr>
          <p:cNvPr id="12" name="Google Shape;142;p2">
            <a:extLst>
              <a:ext uri="{FF2B5EF4-FFF2-40B4-BE49-F238E27FC236}">
                <a16:creationId xmlns:a16="http://schemas.microsoft.com/office/drawing/2014/main" id="{F222D49E-893D-41AC-A9C8-6A15AC353324}"/>
              </a:ext>
            </a:extLst>
          </p:cNvPr>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11.1 Introduction</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11.2  </a:t>
            </a:r>
            <a:r>
              <a:rPr lang="en-US" sz="2000" dirty="0">
                <a:solidFill>
                  <a:schemeClr val="bg1"/>
                </a:solidFill>
                <a:latin typeface="Times New Roman" panose="02020603050405020304" pitchFamily="18" charset="0"/>
                <a:cs typeface="Times New Roman" panose="02020603050405020304" pitchFamily="18" charset="0"/>
              </a:rPr>
              <a:t>Language of planning problem </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11.3 Example of Air Cargo</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11.4 The spare tire problem</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11.5 Planning with state space</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11.6 Partial order planning</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11.7 Hierarchical planning</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11.8 Conditional planning</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11.9 Learning decision trees</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11.10 Ensemble learning</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11.11 Reinforcement learning</a:t>
            </a:r>
            <a:endParaRPr lang="en-US" sz="2000" dirty="0">
              <a:solidFill>
                <a:schemeClr val="bg1"/>
              </a:solidFill>
              <a:latin typeface="Times New Roman" panose="02020603050405020304" pitchFamily="18" charset="0"/>
              <a:ea typeface="Gill Sans"/>
              <a:cs typeface="Times New Roman" panose="02020603050405020304" pitchFamily="18" charset="0"/>
              <a:sym typeface="Gill Sans"/>
            </a:endParaRPr>
          </a:p>
        </p:txBody>
      </p:sp>
      <p:sp>
        <p:nvSpPr>
          <p:cNvPr id="2" name="Footer Placeholder 1">
            <a:extLst>
              <a:ext uri="{FF2B5EF4-FFF2-40B4-BE49-F238E27FC236}">
                <a16:creationId xmlns:a16="http://schemas.microsoft.com/office/drawing/2014/main" id="{25F89BDE-753D-4283-990B-C40C9356563A}"/>
              </a:ext>
            </a:extLst>
          </p:cNvPr>
          <p:cNvSpPr>
            <a:spLocks noGrp="1"/>
          </p:cNvSpPr>
          <p:nvPr>
            <p:ph type="ftr" sz="quarter" idx="11"/>
          </p:nvPr>
        </p:nvSpPr>
        <p:spPr/>
        <p:txBody>
          <a:bodyPr/>
          <a:lstStyle/>
          <a:p>
            <a:r>
              <a:rPr lang="en-IN"/>
              <a:t>Copyright © 2019 by Wiley India Pvt. Ltd., 4436/7, Ansari Road, Daryaganj, New Delhi-110002</a:t>
            </a:r>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910" name="Rectangle 22">
            <a:extLst>
              <a:ext uri="{FF2B5EF4-FFF2-40B4-BE49-F238E27FC236}">
                <a16:creationId xmlns:a16="http://schemas.microsoft.com/office/drawing/2014/main" id="{B94F9EF7-C26E-448D-892E-5C7093A87A41}"/>
              </a:ext>
            </a:extLst>
          </p:cNvPr>
          <p:cNvSpPr>
            <a:spLocks noChangeArrowheads="1"/>
          </p:cNvSpPr>
          <p:nvPr/>
        </p:nvSpPr>
        <p:spPr bwMode="auto">
          <a:xfrm>
            <a:off x="3307405" y="2387600"/>
            <a:ext cx="4129504" cy="21368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3500" tIns="25400" rIns="63500" bIns="25400">
            <a:spAutoFit/>
          </a:bodyPr>
          <a:lstStyle/>
          <a:p>
            <a:pPr rtl="1">
              <a:lnSpc>
                <a:spcPct val="88000"/>
              </a:lnSpc>
            </a:pPr>
            <a:r>
              <a:rPr lang="en-US" altLang="en-US" sz="3600" dirty="0">
                <a:latin typeface="Times New Roman" panose="02020603050405020304" pitchFamily="18" charset="0"/>
              </a:rPr>
              <a:t>1. Place on stack original</a:t>
            </a:r>
          </a:p>
          <a:p>
            <a:pPr rtl="1">
              <a:lnSpc>
                <a:spcPct val="88000"/>
              </a:lnSpc>
            </a:pPr>
            <a:r>
              <a:rPr lang="en-US" altLang="en-US" sz="3600" dirty="0">
                <a:latin typeface="Times New Roman" panose="02020603050405020304" pitchFamily="18" charset="0"/>
              </a:rPr>
              <a:t>goal:</a:t>
            </a:r>
          </a:p>
          <a:p>
            <a:pPr>
              <a:lnSpc>
                <a:spcPct val="88000"/>
              </a:lnSpc>
            </a:pPr>
            <a:endParaRPr lang="en-US" altLang="en-US" sz="1000" dirty="0">
              <a:latin typeface="Times New Roman" panose="02020603050405020304" pitchFamily="18" charset="0"/>
            </a:endParaRPr>
          </a:p>
          <a:p>
            <a:pPr>
              <a:lnSpc>
                <a:spcPct val="88000"/>
              </a:lnSpc>
            </a:pPr>
            <a:r>
              <a:rPr lang="en-US" altLang="en-US" sz="3600" dirty="0">
                <a:latin typeface="Times New Roman" panose="02020603050405020304" pitchFamily="18" charset="0"/>
              </a:rPr>
              <a:t>Stack:</a:t>
            </a:r>
          </a:p>
        </p:txBody>
      </p:sp>
      <p:sp>
        <p:nvSpPr>
          <p:cNvPr id="293911" name="Rectangle 23">
            <a:extLst>
              <a:ext uri="{FF2B5EF4-FFF2-40B4-BE49-F238E27FC236}">
                <a16:creationId xmlns:a16="http://schemas.microsoft.com/office/drawing/2014/main" id="{20C28A18-A5E4-4DBF-8A91-3BFFC530FB6B}"/>
              </a:ext>
            </a:extLst>
          </p:cNvPr>
          <p:cNvSpPr>
            <a:spLocks noChangeArrowheads="1"/>
          </p:cNvSpPr>
          <p:nvPr/>
        </p:nvSpPr>
        <p:spPr bwMode="auto">
          <a:xfrm>
            <a:off x="5540376" y="3243264"/>
            <a:ext cx="2115964" cy="364267"/>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rtl="1">
              <a:lnSpc>
                <a:spcPct val="125000"/>
              </a:lnSpc>
            </a:pPr>
            <a:r>
              <a:rPr lang="en-US" altLang="en-US" b="1" dirty="0">
                <a:latin typeface="Times New Roman" panose="02020603050405020304" pitchFamily="18" charset="0"/>
              </a:rPr>
              <a:t>On(A,C) </a:t>
            </a:r>
            <a:r>
              <a:rPr lang="en-US" altLang="en-US" b="1" dirty="0">
                <a:latin typeface="Symbol" panose="05050102010706020507" pitchFamily="18" charset="2"/>
              </a:rPr>
              <a:t>&amp;</a:t>
            </a:r>
            <a:r>
              <a:rPr lang="en-US" altLang="en-US" b="1" dirty="0">
                <a:latin typeface="Times New Roman" panose="02020603050405020304" pitchFamily="18" charset="0"/>
              </a:rPr>
              <a:t> On(C,B)</a:t>
            </a:r>
          </a:p>
        </p:txBody>
      </p:sp>
      <p:sp>
        <p:nvSpPr>
          <p:cNvPr id="293912" name="Line 24">
            <a:extLst>
              <a:ext uri="{FF2B5EF4-FFF2-40B4-BE49-F238E27FC236}">
                <a16:creationId xmlns:a16="http://schemas.microsoft.com/office/drawing/2014/main" id="{60F958E5-4B19-452D-8131-B03B396C7C75}"/>
              </a:ext>
            </a:extLst>
          </p:cNvPr>
          <p:cNvSpPr>
            <a:spLocks noChangeShapeType="1"/>
          </p:cNvSpPr>
          <p:nvPr/>
        </p:nvSpPr>
        <p:spPr bwMode="auto">
          <a:xfrm>
            <a:off x="4652964" y="3810000"/>
            <a:ext cx="4949825" cy="0"/>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dirty="0">
              <a:latin typeface="Times New Roman" panose="02020603050405020304" pitchFamily="18" charset="0"/>
            </a:endParaRPr>
          </a:p>
        </p:txBody>
      </p:sp>
      <p:sp>
        <p:nvSpPr>
          <p:cNvPr id="293913" name="Rectangle 25">
            <a:extLst>
              <a:ext uri="{FF2B5EF4-FFF2-40B4-BE49-F238E27FC236}">
                <a16:creationId xmlns:a16="http://schemas.microsoft.com/office/drawing/2014/main" id="{6C773AB1-5284-4E06-B54C-58A1BDF3D170}"/>
              </a:ext>
            </a:extLst>
          </p:cNvPr>
          <p:cNvSpPr>
            <a:spLocks noChangeArrowheads="1"/>
          </p:cNvSpPr>
          <p:nvPr/>
        </p:nvSpPr>
        <p:spPr bwMode="auto">
          <a:xfrm>
            <a:off x="5468938" y="4432300"/>
            <a:ext cx="2944812" cy="1466042"/>
          </a:xfrm>
          <a:prstGeom prst="rect">
            <a:avLst/>
          </a:prstGeom>
          <a:noFill/>
          <a:ln w="508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pPr rtl="1">
              <a:lnSpc>
                <a:spcPct val="85000"/>
              </a:lnSpc>
            </a:pPr>
            <a:r>
              <a:rPr lang="en-US" altLang="en-US" b="1" dirty="0">
                <a:latin typeface="Times New Roman" panose="02020603050405020304" pitchFamily="18" charset="0"/>
              </a:rPr>
              <a:t>CLEAR(B)</a:t>
            </a:r>
          </a:p>
          <a:p>
            <a:pPr rtl="1">
              <a:lnSpc>
                <a:spcPct val="85000"/>
              </a:lnSpc>
            </a:pPr>
            <a:r>
              <a:rPr lang="en-US" altLang="en-US" b="1" dirty="0">
                <a:latin typeface="Times New Roman" panose="02020603050405020304" pitchFamily="18" charset="0"/>
              </a:rPr>
              <a:t>ON(C,A)</a:t>
            </a:r>
          </a:p>
          <a:p>
            <a:pPr rtl="1">
              <a:lnSpc>
                <a:spcPct val="85000"/>
              </a:lnSpc>
            </a:pPr>
            <a:r>
              <a:rPr lang="en-US" altLang="en-US" b="1" dirty="0">
                <a:latin typeface="Times New Roman" panose="02020603050405020304" pitchFamily="18" charset="0"/>
              </a:rPr>
              <a:t>CLEAR(C)</a:t>
            </a:r>
          </a:p>
          <a:p>
            <a:pPr rtl="1">
              <a:lnSpc>
                <a:spcPct val="85000"/>
              </a:lnSpc>
            </a:pPr>
            <a:r>
              <a:rPr lang="en-US" altLang="en-US" b="1" dirty="0">
                <a:latin typeface="Times New Roman" panose="02020603050405020304" pitchFamily="18" charset="0"/>
              </a:rPr>
              <a:t>ONTABLE(A)</a:t>
            </a:r>
          </a:p>
          <a:p>
            <a:pPr rtl="1">
              <a:lnSpc>
                <a:spcPct val="85000"/>
              </a:lnSpc>
            </a:pPr>
            <a:r>
              <a:rPr lang="en-US" altLang="en-US" b="1" dirty="0">
                <a:latin typeface="Times New Roman" panose="02020603050405020304" pitchFamily="18" charset="0"/>
              </a:rPr>
              <a:t>ONTABLE(B)</a:t>
            </a:r>
          </a:p>
          <a:p>
            <a:pPr rtl="1">
              <a:lnSpc>
                <a:spcPct val="85000"/>
              </a:lnSpc>
            </a:pPr>
            <a:r>
              <a:rPr lang="en-US" altLang="en-US" b="1" dirty="0">
                <a:latin typeface="Times New Roman" panose="02020603050405020304" pitchFamily="18" charset="0"/>
              </a:rPr>
              <a:t>HANDEMPTY</a:t>
            </a:r>
          </a:p>
        </p:txBody>
      </p:sp>
      <p:sp>
        <p:nvSpPr>
          <p:cNvPr id="293914" name="Rectangle 26">
            <a:extLst>
              <a:ext uri="{FF2B5EF4-FFF2-40B4-BE49-F238E27FC236}">
                <a16:creationId xmlns:a16="http://schemas.microsoft.com/office/drawing/2014/main" id="{B3CAA90B-4C46-4FAB-AA92-F5D932BF04E0}"/>
              </a:ext>
            </a:extLst>
          </p:cNvPr>
          <p:cNvSpPr>
            <a:spLocks noChangeArrowheads="1"/>
          </p:cNvSpPr>
          <p:nvPr/>
        </p:nvSpPr>
        <p:spPr bwMode="auto">
          <a:xfrm>
            <a:off x="3303058" y="4582366"/>
            <a:ext cx="2078975" cy="538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3500" tIns="25400" rIns="63500" bIns="25400">
            <a:spAutoFit/>
          </a:bodyPr>
          <a:lstStyle/>
          <a:p>
            <a:pPr rtl="1">
              <a:lnSpc>
                <a:spcPct val="88000"/>
              </a:lnSpc>
            </a:pPr>
            <a:r>
              <a:rPr lang="en-US" altLang="en-US" sz="3600" dirty="0">
                <a:latin typeface="Times New Roman" panose="02020603050405020304" pitchFamily="18" charset="0"/>
              </a:rPr>
              <a:t>Database:</a:t>
            </a:r>
          </a:p>
        </p:txBody>
      </p:sp>
      <p:sp>
        <p:nvSpPr>
          <p:cNvPr id="293915" name="Rectangle 27">
            <a:extLst>
              <a:ext uri="{FF2B5EF4-FFF2-40B4-BE49-F238E27FC236}">
                <a16:creationId xmlns:a16="http://schemas.microsoft.com/office/drawing/2014/main" id="{E03EACC4-2B02-4B4D-A5E5-8E88B732174A}"/>
              </a:ext>
            </a:extLst>
          </p:cNvPr>
          <p:cNvSpPr>
            <a:spLocks noChangeArrowheads="1"/>
          </p:cNvSpPr>
          <p:nvPr/>
        </p:nvSpPr>
        <p:spPr bwMode="auto">
          <a:xfrm>
            <a:off x="3570278" y="85658"/>
            <a:ext cx="6409660" cy="78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4000" b="1">
                <a:solidFill>
                  <a:schemeClr val="tx2"/>
                </a:solidFill>
                <a:latin typeface="Times New Roman" panose="02020603050405020304" pitchFamily="18" charset="0"/>
              </a:defRPr>
            </a:lvl1pPr>
            <a:lvl2pPr algn="ctr">
              <a:defRPr sz="4000" b="1">
                <a:solidFill>
                  <a:schemeClr val="tx2"/>
                </a:solidFill>
                <a:latin typeface="Times New Roman" panose="02020603050405020304" pitchFamily="18" charset="0"/>
              </a:defRPr>
            </a:lvl2pPr>
            <a:lvl3pPr algn="ctr">
              <a:defRPr sz="4000" b="1">
                <a:solidFill>
                  <a:schemeClr val="tx2"/>
                </a:solidFill>
                <a:latin typeface="Times New Roman" panose="02020603050405020304" pitchFamily="18" charset="0"/>
              </a:defRPr>
            </a:lvl3pPr>
            <a:lvl4pPr algn="ctr">
              <a:defRPr sz="4000" b="1">
                <a:solidFill>
                  <a:schemeClr val="tx2"/>
                </a:solidFill>
                <a:latin typeface="Times New Roman" panose="02020603050405020304" pitchFamily="18" charset="0"/>
              </a:defRPr>
            </a:lvl4pPr>
            <a:lvl5pPr algn="ctr">
              <a:defRPr sz="4000" b="1">
                <a:solidFill>
                  <a:schemeClr val="tx2"/>
                </a:solidFill>
                <a:latin typeface="Times New Roman" panose="02020603050405020304" pitchFamily="18" charset="0"/>
              </a:defRPr>
            </a:lvl5pPr>
            <a:lvl6pPr marL="457200" algn="ctr" eaLnBrk="0" fontAlgn="base" hangingPunct="0">
              <a:spcBef>
                <a:spcPct val="0"/>
              </a:spcBef>
              <a:spcAft>
                <a:spcPct val="0"/>
              </a:spcAft>
              <a:defRPr sz="4000" b="1">
                <a:solidFill>
                  <a:schemeClr val="tx2"/>
                </a:solidFill>
                <a:latin typeface="Times New Roman" panose="02020603050405020304" pitchFamily="18" charset="0"/>
              </a:defRPr>
            </a:lvl6pPr>
            <a:lvl7pPr marL="914400" algn="ctr" eaLnBrk="0" fontAlgn="base" hangingPunct="0">
              <a:spcBef>
                <a:spcPct val="0"/>
              </a:spcBef>
              <a:spcAft>
                <a:spcPct val="0"/>
              </a:spcAft>
              <a:defRPr sz="4000" b="1">
                <a:solidFill>
                  <a:schemeClr val="tx2"/>
                </a:solidFill>
                <a:latin typeface="Times New Roman" panose="02020603050405020304" pitchFamily="18" charset="0"/>
              </a:defRPr>
            </a:lvl7pPr>
            <a:lvl8pPr marL="1371600" algn="ctr" eaLnBrk="0" fontAlgn="base" hangingPunct="0">
              <a:spcBef>
                <a:spcPct val="0"/>
              </a:spcBef>
              <a:spcAft>
                <a:spcPct val="0"/>
              </a:spcAft>
              <a:defRPr sz="4000" b="1">
                <a:solidFill>
                  <a:schemeClr val="tx2"/>
                </a:solidFill>
                <a:latin typeface="Times New Roman" panose="02020603050405020304" pitchFamily="18" charset="0"/>
              </a:defRPr>
            </a:lvl8pPr>
            <a:lvl9pPr marL="1828800" algn="ctr" eaLnBrk="0" fontAlgn="base" hangingPunct="0">
              <a:spcBef>
                <a:spcPct val="0"/>
              </a:spcBef>
              <a:spcAft>
                <a:spcPct val="0"/>
              </a:spcAft>
              <a:defRPr sz="4000" b="1">
                <a:solidFill>
                  <a:schemeClr val="tx2"/>
                </a:solidFill>
                <a:latin typeface="Times New Roman" panose="02020603050405020304" pitchFamily="18" charset="0"/>
              </a:defRPr>
            </a:lvl9pPr>
          </a:lstStyle>
          <a:p>
            <a:r>
              <a:rPr lang="en-US" altLang="en-US" dirty="0"/>
              <a:t>Example</a:t>
            </a:r>
          </a:p>
        </p:txBody>
      </p:sp>
      <p:grpSp>
        <p:nvGrpSpPr>
          <p:cNvPr id="293916" name="Group 28">
            <a:extLst>
              <a:ext uri="{FF2B5EF4-FFF2-40B4-BE49-F238E27FC236}">
                <a16:creationId xmlns:a16="http://schemas.microsoft.com/office/drawing/2014/main" id="{04798FA8-370B-453E-A995-DEFB8865588A}"/>
              </a:ext>
            </a:extLst>
          </p:cNvPr>
          <p:cNvGrpSpPr>
            <a:grpSpLocks/>
          </p:cNvGrpSpPr>
          <p:nvPr/>
        </p:nvGrpSpPr>
        <p:grpSpPr bwMode="auto">
          <a:xfrm>
            <a:off x="3665009" y="553779"/>
            <a:ext cx="2297642" cy="1600200"/>
            <a:chOff x="432" y="3120"/>
            <a:chExt cx="2256" cy="1008"/>
          </a:xfrm>
        </p:grpSpPr>
        <p:sp>
          <p:nvSpPr>
            <p:cNvPr id="293917" name="Rectangle 29">
              <a:extLst>
                <a:ext uri="{FF2B5EF4-FFF2-40B4-BE49-F238E27FC236}">
                  <a16:creationId xmlns:a16="http://schemas.microsoft.com/office/drawing/2014/main" id="{6366F47A-6AAF-4084-A7F0-9394BBAC15A2}"/>
                </a:ext>
              </a:extLst>
            </p:cNvPr>
            <p:cNvSpPr>
              <a:spLocks noChangeArrowheads="1"/>
            </p:cNvSpPr>
            <p:nvPr/>
          </p:nvSpPr>
          <p:spPr bwMode="auto">
            <a:xfrm>
              <a:off x="432" y="4032"/>
              <a:ext cx="2256" cy="96"/>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dirty="0">
                <a:latin typeface="Times New Roman" panose="02020603050405020304" pitchFamily="18" charset="0"/>
              </a:endParaRPr>
            </a:p>
          </p:txBody>
        </p:sp>
        <p:sp>
          <p:nvSpPr>
            <p:cNvPr id="293918" name="Rectangle 30">
              <a:extLst>
                <a:ext uri="{FF2B5EF4-FFF2-40B4-BE49-F238E27FC236}">
                  <a16:creationId xmlns:a16="http://schemas.microsoft.com/office/drawing/2014/main" id="{08B06C18-6114-43F3-B2DF-4058C5CB093A}"/>
                </a:ext>
              </a:extLst>
            </p:cNvPr>
            <p:cNvSpPr>
              <a:spLocks noChangeArrowheads="1"/>
            </p:cNvSpPr>
            <p:nvPr/>
          </p:nvSpPr>
          <p:spPr bwMode="auto">
            <a:xfrm>
              <a:off x="720" y="3792"/>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1" dirty="0">
                  <a:latin typeface="Times New Roman" panose="02020603050405020304" pitchFamily="18" charset="0"/>
                </a:rPr>
                <a:t>A</a:t>
              </a:r>
            </a:p>
          </p:txBody>
        </p:sp>
        <p:sp>
          <p:nvSpPr>
            <p:cNvPr id="293919" name="Rectangle 31">
              <a:extLst>
                <a:ext uri="{FF2B5EF4-FFF2-40B4-BE49-F238E27FC236}">
                  <a16:creationId xmlns:a16="http://schemas.microsoft.com/office/drawing/2014/main" id="{52AB7016-3025-4A5C-916B-4BF6E82021B6}"/>
                </a:ext>
              </a:extLst>
            </p:cNvPr>
            <p:cNvSpPr>
              <a:spLocks noChangeArrowheads="1"/>
            </p:cNvSpPr>
            <p:nvPr/>
          </p:nvSpPr>
          <p:spPr bwMode="auto">
            <a:xfrm>
              <a:off x="2112" y="3792"/>
              <a:ext cx="240" cy="240"/>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1" dirty="0">
                  <a:latin typeface="Times New Roman" panose="02020603050405020304" pitchFamily="18" charset="0"/>
                </a:rPr>
                <a:t>B</a:t>
              </a:r>
            </a:p>
          </p:txBody>
        </p:sp>
        <p:sp>
          <p:nvSpPr>
            <p:cNvPr id="293920" name="Rectangle 32">
              <a:extLst>
                <a:ext uri="{FF2B5EF4-FFF2-40B4-BE49-F238E27FC236}">
                  <a16:creationId xmlns:a16="http://schemas.microsoft.com/office/drawing/2014/main" id="{2C1ED9D1-B86C-4E0A-AE91-D07202474AD3}"/>
                </a:ext>
              </a:extLst>
            </p:cNvPr>
            <p:cNvSpPr>
              <a:spLocks noChangeArrowheads="1"/>
            </p:cNvSpPr>
            <p:nvPr/>
          </p:nvSpPr>
          <p:spPr bwMode="auto">
            <a:xfrm>
              <a:off x="720" y="3552"/>
              <a:ext cx="240" cy="24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1" dirty="0">
                  <a:latin typeface="Times New Roman" panose="02020603050405020304" pitchFamily="18" charset="0"/>
                </a:rPr>
                <a:t>C</a:t>
              </a:r>
            </a:p>
          </p:txBody>
        </p:sp>
        <p:grpSp>
          <p:nvGrpSpPr>
            <p:cNvPr id="293921" name="Group 33">
              <a:extLst>
                <a:ext uri="{FF2B5EF4-FFF2-40B4-BE49-F238E27FC236}">
                  <a16:creationId xmlns:a16="http://schemas.microsoft.com/office/drawing/2014/main" id="{8EC8659A-C4D3-4E1A-A33F-67B291CB819D}"/>
                </a:ext>
              </a:extLst>
            </p:cNvPr>
            <p:cNvGrpSpPr>
              <a:grpSpLocks/>
            </p:cNvGrpSpPr>
            <p:nvPr/>
          </p:nvGrpSpPr>
          <p:grpSpPr bwMode="auto">
            <a:xfrm>
              <a:off x="1104" y="3120"/>
              <a:ext cx="360" cy="627"/>
              <a:chOff x="3912" y="1872"/>
              <a:chExt cx="360" cy="627"/>
            </a:xfrm>
          </p:grpSpPr>
          <p:sp>
            <p:nvSpPr>
              <p:cNvPr id="293922" name="AutoShape 34">
                <a:extLst>
                  <a:ext uri="{FF2B5EF4-FFF2-40B4-BE49-F238E27FC236}">
                    <a16:creationId xmlns:a16="http://schemas.microsoft.com/office/drawing/2014/main" id="{E79E75AC-31DE-44D6-89B6-584A2AB2457D}"/>
                  </a:ext>
                </a:extLst>
              </p:cNvPr>
              <p:cNvSpPr>
                <a:spLocks/>
              </p:cNvSpPr>
              <p:nvPr/>
            </p:nvSpPr>
            <p:spPr bwMode="auto">
              <a:xfrm rot="16200000" flipV="1">
                <a:off x="3934" y="2162"/>
                <a:ext cx="315" cy="360"/>
              </a:xfrm>
              <a:prstGeom prst="rightBracket">
                <a:avLst>
                  <a:gd name="adj" fmla="val 9524"/>
                </a:avLst>
              </a:prstGeom>
              <a:noFill/>
              <a:ln w="571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dirty="0">
                  <a:latin typeface="Times New Roman" panose="02020603050405020304" pitchFamily="18" charset="0"/>
                </a:endParaRPr>
              </a:p>
            </p:txBody>
          </p:sp>
          <p:sp>
            <p:nvSpPr>
              <p:cNvPr id="293923" name="Line 35">
                <a:extLst>
                  <a:ext uri="{FF2B5EF4-FFF2-40B4-BE49-F238E27FC236}">
                    <a16:creationId xmlns:a16="http://schemas.microsoft.com/office/drawing/2014/main" id="{CED7DF02-EF38-47ED-A8FA-5C7EDC72F52C}"/>
                  </a:ext>
                </a:extLst>
              </p:cNvPr>
              <p:cNvSpPr>
                <a:spLocks noChangeShapeType="1"/>
              </p:cNvSpPr>
              <p:nvPr/>
            </p:nvSpPr>
            <p:spPr bwMode="auto">
              <a:xfrm>
                <a:off x="4080" y="1872"/>
                <a:ext cx="0" cy="288"/>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dirty="0">
                  <a:latin typeface="Times New Roman" panose="02020603050405020304" pitchFamily="18" charset="0"/>
                </a:endParaRPr>
              </a:p>
            </p:txBody>
          </p:sp>
        </p:grpSp>
      </p:grpSp>
      <p:sp>
        <p:nvSpPr>
          <p:cNvPr id="293924" name="Text Box 36">
            <a:extLst>
              <a:ext uri="{FF2B5EF4-FFF2-40B4-BE49-F238E27FC236}">
                <a16:creationId xmlns:a16="http://schemas.microsoft.com/office/drawing/2014/main" id="{49CE7BEA-DFF1-4E8D-8504-BF6FA48B263C}"/>
              </a:ext>
            </a:extLst>
          </p:cNvPr>
          <p:cNvSpPr txBox="1">
            <a:spLocks noChangeArrowheads="1"/>
          </p:cNvSpPr>
          <p:nvPr/>
        </p:nvSpPr>
        <p:spPr bwMode="auto">
          <a:xfrm>
            <a:off x="4732685" y="1056940"/>
            <a:ext cx="122302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latin typeface="Times New Roman" panose="02020603050405020304" pitchFamily="18" charset="0"/>
              </a:rPr>
              <a:t>Initial state</a:t>
            </a:r>
          </a:p>
        </p:txBody>
      </p:sp>
      <p:grpSp>
        <p:nvGrpSpPr>
          <p:cNvPr id="293934" name="Group 46">
            <a:extLst>
              <a:ext uri="{FF2B5EF4-FFF2-40B4-BE49-F238E27FC236}">
                <a16:creationId xmlns:a16="http://schemas.microsoft.com/office/drawing/2014/main" id="{9508ADD5-D934-4443-BB58-3840ED4081C3}"/>
              </a:ext>
            </a:extLst>
          </p:cNvPr>
          <p:cNvGrpSpPr>
            <a:grpSpLocks/>
          </p:cNvGrpSpPr>
          <p:nvPr/>
        </p:nvGrpSpPr>
        <p:grpSpPr bwMode="auto">
          <a:xfrm>
            <a:off x="6591300" y="533400"/>
            <a:ext cx="3581400" cy="1752600"/>
            <a:chOff x="3192" y="336"/>
            <a:chExt cx="2256" cy="1104"/>
          </a:xfrm>
        </p:grpSpPr>
        <p:sp>
          <p:nvSpPr>
            <p:cNvPr id="293925" name="Text Box 37">
              <a:extLst>
                <a:ext uri="{FF2B5EF4-FFF2-40B4-BE49-F238E27FC236}">
                  <a16:creationId xmlns:a16="http://schemas.microsoft.com/office/drawing/2014/main" id="{251235D0-7C25-41AE-B5E4-B47A383A7276}"/>
                </a:ext>
              </a:extLst>
            </p:cNvPr>
            <p:cNvSpPr txBox="1">
              <a:spLocks noChangeArrowheads="1"/>
            </p:cNvSpPr>
            <p:nvPr/>
          </p:nvSpPr>
          <p:spPr bwMode="auto">
            <a:xfrm>
              <a:off x="4728" y="336"/>
              <a:ext cx="711"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latin typeface="Times New Roman" panose="02020603050405020304" pitchFamily="18" charset="0"/>
                </a:rPr>
                <a:t>Goal state</a:t>
              </a:r>
            </a:p>
          </p:txBody>
        </p:sp>
        <p:sp>
          <p:nvSpPr>
            <p:cNvPr id="293927" name="Rectangle 39">
              <a:extLst>
                <a:ext uri="{FF2B5EF4-FFF2-40B4-BE49-F238E27FC236}">
                  <a16:creationId xmlns:a16="http://schemas.microsoft.com/office/drawing/2014/main" id="{6D6792A4-CA57-4609-A508-D71C3C91EEF3}"/>
                </a:ext>
              </a:extLst>
            </p:cNvPr>
            <p:cNvSpPr>
              <a:spLocks noChangeArrowheads="1"/>
            </p:cNvSpPr>
            <p:nvPr/>
          </p:nvSpPr>
          <p:spPr bwMode="auto">
            <a:xfrm>
              <a:off x="3192" y="1344"/>
              <a:ext cx="2256" cy="96"/>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dirty="0">
                <a:latin typeface="Times New Roman" panose="02020603050405020304" pitchFamily="18" charset="0"/>
              </a:endParaRPr>
            </a:p>
          </p:txBody>
        </p:sp>
        <p:sp>
          <p:nvSpPr>
            <p:cNvPr id="293928" name="Rectangle 40">
              <a:extLst>
                <a:ext uri="{FF2B5EF4-FFF2-40B4-BE49-F238E27FC236}">
                  <a16:creationId xmlns:a16="http://schemas.microsoft.com/office/drawing/2014/main" id="{5F0E3A3D-5AE0-4601-90C1-0BABFCA980AA}"/>
                </a:ext>
              </a:extLst>
            </p:cNvPr>
            <p:cNvSpPr>
              <a:spLocks noChangeArrowheads="1"/>
            </p:cNvSpPr>
            <p:nvPr/>
          </p:nvSpPr>
          <p:spPr bwMode="auto">
            <a:xfrm>
              <a:off x="4824" y="624"/>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1" dirty="0">
                  <a:latin typeface="Times New Roman" panose="02020603050405020304" pitchFamily="18" charset="0"/>
                </a:rPr>
                <a:t>A</a:t>
              </a:r>
            </a:p>
          </p:txBody>
        </p:sp>
        <p:sp>
          <p:nvSpPr>
            <p:cNvPr id="293929" name="Rectangle 41">
              <a:extLst>
                <a:ext uri="{FF2B5EF4-FFF2-40B4-BE49-F238E27FC236}">
                  <a16:creationId xmlns:a16="http://schemas.microsoft.com/office/drawing/2014/main" id="{A0D1C8F5-242C-4062-AC4C-78170CAF7E5D}"/>
                </a:ext>
              </a:extLst>
            </p:cNvPr>
            <p:cNvSpPr>
              <a:spLocks noChangeArrowheads="1"/>
            </p:cNvSpPr>
            <p:nvPr/>
          </p:nvSpPr>
          <p:spPr bwMode="auto">
            <a:xfrm>
              <a:off x="4827" y="1104"/>
              <a:ext cx="240" cy="240"/>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1" dirty="0">
                  <a:latin typeface="Times New Roman" panose="02020603050405020304" pitchFamily="18" charset="0"/>
                </a:rPr>
                <a:t>B</a:t>
              </a:r>
            </a:p>
          </p:txBody>
        </p:sp>
        <p:sp>
          <p:nvSpPr>
            <p:cNvPr id="293930" name="Rectangle 42">
              <a:extLst>
                <a:ext uri="{FF2B5EF4-FFF2-40B4-BE49-F238E27FC236}">
                  <a16:creationId xmlns:a16="http://schemas.microsoft.com/office/drawing/2014/main" id="{8A5345EE-FD08-4F25-BAB1-C66FC90F1F33}"/>
                </a:ext>
              </a:extLst>
            </p:cNvPr>
            <p:cNvSpPr>
              <a:spLocks noChangeArrowheads="1"/>
            </p:cNvSpPr>
            <p:nvPr/>
          </p:nvSpPr>
          <p:spPr bwMode="auto">
            <a:xfrm>
              <a:off x="4824" y="864"/>
              <a:ext cx="240" cy="24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1" dirty="0">
                  <a:latin typeface="Times New Roman" panose="02020603050405020304" pitchFamily="18" charset="0"/>
                </a:rPr>
                <a:t>C</a:t>
              </a:r>
            </a:p>
          </p:txBody>
        </p:sp>
        <p:grpSp>
          <p:nvGrpSpPr>
            <p:cNvPr id="293931" name="Group 43">
              <a:extLst>
                <a:ext uri="{FF2B5EF4-FFF2-40B4-BE49-F238E27FC236}">
                  <a16:creationId xmlns:a16="http://schemas.microsoft.com/office/drawing/2014/main" id="{0002CA6B-BB81-4F1D-AB42-014997E4485A}"/>
                </a:ext>
              </a:extLst>
            </p:cNvPr>
            <p:cNvGrpSpPr>
              <a:grpSpLocks/>
            </p:cNvGrpSpPr>
            <p:nvPr/>
          </p:nvGrpSpPr>
          <p:grpSpPr bwMode="auto">
            <a:xfrm>
              <a:off x="3864" y="432"/>
              <a:ext cx="360" cy="627"/>
              <a:chOff x="3912" y="1872"/>
              <a:chExt cx="360" cy="627"/>
            </a:xfrm>
          </p:grpSpPr>
          <p:sp>
            <p:nvSpPr>
              <p:cNvPr id="293932" name="AutoShape 44">
                <a:extLst>
                  <a:ext uri="{FF2B5EF4-FFF2-40B4-BE49-F238E27FC236}">
                    <a16:creationId xmlns:a16="http://schemas.microsoft.com/office/drawing/2014/main" id="{8BD5D33F-9800-4B9E-818E-A02BDF4D7AF3}"/>
                  </a:ext>
                </a:extLst>
              </p:cNvPr>
              <p:cNvSpPr>
                <a:spLocks/>
              </p:cNvSpPr>
              <p:nvPr/>
            </p:nvSpPr>
            <p:spPr bwMode="auto">
              <a:xfrm rot="16200000" flipV="1">
                <a:off x="3934" y="2162"/>
                <a:ext cx="315" cy="360"/>
              </a:xfrm>
              <a:prstGeom prst="rightBracket">
                <a:avLst>
                  <a:gd name="adj" fmla="val 9524"/>
                </a:avLst>
              </a:prstGeom>
              <a:noFill/>
              <a:ln w="571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dirty="0">
                  <a:latin typeface="Times New Roman" panose="02020603050405020304" pitchFamily="18" charset="0"/>
                </a:endParaRPr>
              </a:p>
            </p:txBody>
          </p:sp>
          <p:sp>
            <p:nvSpPr>
              <p:cNvPr id="293933" name="Line 45">
                <a:extLst>
                  <a:ext uri="{FF2B5EF4-FFF2-40B4-BE49-F238E27FC236}">
                    <a16:creationId xmlns:a16="http://schemas.microsoft.com/office/drawing/2014/main" id="{08D64D60-452C-42C9-A6BE-2378CBACD7D8}"/>
                  </a:ext>
                </a:extLst>
              </p:cNvPr>
              <p:cNvSpPr>
                <a:spLocks noChangeShapeType="1"/>
              </p:cNvSpPr>
              <p:nvPr/>
            </p:nvSpPr>
            <p:spPr bwMode="auto">
              <a:xfrm>
                <a:off x="4080" y="1872"/>
                <a:ext cx="0" cy="288"/>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dirty="0">
                  <a:latin typeface="Times New Roman" panose="02020603050405020304" pitchFamily="18" charset="0"/>
                </a:endParaRPr>
              </a:p>
            </p:txBody>
          </p:sp>
        </p:grpSp>
      </p:grpSp>
      <p:sp>
        <p:nvSpPr>
          <p:cNvPr id="27" name="Google Shape;142;p2">
            <a:extLst>
              <a:ext uri="{FF2B5EF4-FFF2-40B4-BE49-F238E27FC236}">
                <a16:creationId xmlns:a16="http://schemas.microsoft.com/office/drawing/2014/main" id="{1000E45E-17C7-4EF4-9084-B267C5EDF1CB}"/>
              </a:ext>
            </a:extLst>
          </p:cNvPr>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11.1 Introduction</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11.2  </a:t>
            </a:r>
            <a:r>
              <a:rPr lang="en-US" sz="2000" dirty="0">
                <a:solidFill>
                  <a:schemeClr val="bg1"/>
                </a:solidFill>
                <a:latin typeface="Times New Roman" panose="02020603050405020304" pitchFamily="18" charset="0"/>
                <a:cs typeface="Times New Roman" panose="02020603050405020304" pitchFamily="18" charset="0"/>
              </a:rPr>
              <a:t>Language of planning problem </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11.3 Example of Air Cargo</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11.4 The spare tire problem</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11.5 Planning with state space</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11.6 Partial order planning</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11.7 Hierarchical planning</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11.8 Conditional planning</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11.9 Learning decision trees</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11.10 Ensemble learning</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11.11 Reinforcement learning</a:t>
            </a:r>
            <a:endParaRPr lang="en-US" sz="2000" dirty="0">
              <a:solidFill>
                <a:schemeClr val="bg1"/>
              </a:solidFill>
              <a:latin typeface="Times New Roman" panose="02020603050405020304" pitchFamily="18" charset="0"/>
              <a:ea typeface="Gill Sans"/>
              <a:cs typeface="Times New Roman" panose="02020603050405020304" pitchFamily="18" charset="0"/>
              <a:sym typeface="Gill Sans"/>
            </a:endParaRPr>
          </a:p>
        </p:txBody>
      </p:sp>
      <p:sp>
        <p:nvSpPr>
          <p:cNvPr id="2" name="Footer Placeholder 1">
            <a:extLst>
              <a:ext uri="{FF2B5EF4-FFF2-40B4-BE49-F238E27FC236}">
                <a16:creationId xmlns:a16="http://schemas.microsoft.com/office/drawing/2014/main" id="{D1E818C1-3DFF-47D6-8D83-89E899D8F61D}"/>
              </a:ext>
            </a:extLst>
          </p:cNvPr>
          <p:cNvSpPr>
            <a:spLocks noGrp="1"/>
          </p:cNvSpPr>
          <p:nvPr>
            <p:ph type="ftr" sz="quarter" idx="11"/>
          </p:nvPr>
        </p:nvSpPr>
        <p:spPr/>
        <p:txBody>
          <a:bodyPr/>
          <a:lstStyle/>
          <a:p>
            <a:r>
              <a:rPr lang="en-IN"/>
              <a:t>Copyright © 2019 by Wiley India Pvt. Ltd., 4436/7, Ansari Road, Daryaganj, New Delhi-110002</a:t>
            </a:r>
            <a:endParaRPr lang="en-US"/>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5" name="Rectangle 3">
            <a:extLst>
              <a:ext uri="{FF2B5EF4-FFF2-40B4-BE49-F238E27FC236}">
                <a16:creationId xmlns:a16="http://schemas.microsoft.com/office/drawing/2014/main" id="{AA1F978C-2E33-4102-AEF8-80CFF68A3587}"/>
              </a:ext>
            </a:extLst>
          </p:cNvPr>
          <p:cNvSpPr>
            <a:spLocks noGrp="1" noChangeArrowheads="1"/>
          </p:cNvSpPr>
          <p:nvPr>
            <p:ph type="body" idx="1"/>
          </p:nvPr>
        </p:nvSpPr>
        <p:spPr>
          <a:xfrm>
            <a:off x="3433762" y="879684"/>
            <a:ext cx="7772399" cy="1547090"/>
          </a:xfrm>
          <a:noFill/>
          <a:ln/>
          <a:extLst>
            <a:ext uri="{91240B29-F687-4F45-9708-019B960494DF}">
              <a14:hiddenLine xmlns:a14="http://schemas.microsoft.com/office/drawing/2010/main" w="12700">
                <a:solidFill>
                  <a:schemeClr val="tx1"/>
                </a:solidFill>
                <a:miter lim="800000"/>
                <a:headEnd/>
                <a:tailEnd/>
              </a14:hiddenLine>
            </a:ext>
          </a:extLst>
        </p:spPr>
        <p:txBody>
          <a:bodyPr vert="horz" wrap="square" lIns="63500" tIns="25400" rIns="63500" bIns="25400" rtlCol="0">
            <a:spAutoFit/>
          </a:bodyPr>
          <a:lstStyle/>
          <a:p>
            <a:pPr>
              <a:spcBef>
                <a:spcPct val="45000"/>
              </a:spcBef>
              <a:buNone/>
            </a:pPr>
            <a:r>
              <a:rPr lang="en-US" altLang="en-US" sz="3600" dirty="0"/>
              <a:t>2. Since top goal is unsatisfied compound goal, list its unsatisfied </a:t>
            </a:r>
            <a:r>
              <a:rPr lang="en-US" altLang="en-US" sz="3600" dirty="0" err="1"/>
              <a:t>subgoals</a:t>
            </a:r>
            <a:r>
              <a:rPr lang="en-US" altLang="en-US" sz="3600" dirty="0"/>
              <a:t> on top of it:</a:t>
            </a:r>
          </a:p>
        </p:txBody>
      </p:sp>
      <p:sp>
        <p:nvSpPr>
          <p:cNvPr id="294916" name="Rectangle 4">
            <a:extLst>
              <a:ext uri="{FF2B5EF4-FFF2-40B4-BE49-F238E27FC236}">
                <a16:creationId xmlns:a16="http://schemas.microsoft.com/office/drawing/2014/main" id="{C07CF9CE-0A1B-451F-B014-2AD1A33F332A}"/>
              </a:ext>
            </a:extLst>
          </p:cNvPr>
          <p:cNvSpPr>
            <a:spLocks noChangeArrowheads="1"/>
          </p:cNvSpPr>
          <p:nvPr/>
        </p:nvSpPr>
        <p:spPr bwMode="auto">
          <a:xfrm>
            <a:off x="3581400" y="2963754"/>
            <a:ext cx="1282402" cy="5388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rtl="1">
              <a:lnSpc>
                <a:spcPct val="88000"/>
              </a:lnSpc>
            </a:pPr>
            <a:r>
              <a:rPr lang="en-US" altLang="en-US" sz="3600" dirty="0">
                <a:latin typeface="Times New Roman" panose="02020603050405020304" pitchFamily="18" charset="0"/>
              </a:rPr>
              <a:t>Stack:</a:t>
            </a:r>
          </a:p>
        </p:txBody>
      </p:sp>
      <p:sp>
        <p:nvSpPr>
          <p:cNvPr id="294917" name="Rectangle 5">
            <a:extLst>
              <a:ext uri="{FF2B5EF4-FFF2-40B4-BE49-F238E27FC236}">
                <a16:creationId xmlns:a16="http://schemas.microsoft.com/office/drawing/2014/main" id="{1AF73E79-3D22-47C8-AAA8-81F7C6FF1D63}"/>
              </a:ext>
            </a:extLst>
          </p:cNvPr>
          <p:cNvSpPr>
            <a:spLocks noChangeArrowheads="1"/>
          </p:cNvSpPr>
          <p:nvPr/>
        </p:nvSpPr>
        <p:spPr bwMode="auto">
          <a:xfrm>
            <a:off x="5464176" y="3448051"/>
            <a:ext cx="2115964" cy="364267"/>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rtl="1">
              <a:lnSpc>
                <a:spcPct val="125000"/>
              </a:lnSpc>
            </a:pPr>
            <a:r>
              <a:rPr lang="en-US" altLang="en-US" b="1" dirty="0">
                <a:latin typeface="Times New Roman" panose="02020603050405020304" pitchFamily="18" charset="0"/>
              </a:rPr>
              <a:t>On(A,C) </a:t>
            </a:r>
            <a:r>
              <a:rPr lang="en-US" altLang="en-US" b="1" dirty="0">
                <a:latin typeface="Symbol" panose="05050102010706020507" pitchFamily="18" charset="2"/>
              </a:rPr>
              <a:t>&amp;</a:t>
            </a:r>
            <a:r>
              <a:rPr lang="en-US" altLang="en-US" b="1" dirty="0">
                <a:latin typeface="Times New Roman" panose="02020603050405020304" pitchFamily="18" charset="0"/>
              </a:rPr>
              <a:t> On(C,B)</a:t>
            </a:r>
          </a:p>
        </p:txBody>
      </p:sp>
      <p:sp>
        <p:nvSpPr>
          <p:cNvPr id="294918" name="Line 6">
            <a:extLst>
              <a:ext uri="{FF2B5EF4-FFF2-40B4-BE49-F238E27FC236}">
                <a16:creationId xmlns:a16="http://schemas.microsoft.com/office/drawing/2014/main" id="{F0D894F2-6AAB-4523-B6BE-1A814C0CC80C}"/>
              </a:ext>
            </a:extLst>
          </p:cNvPr>
          <p:cNvSpPr>
            <a:spLocks noChangeShapeType="1"/>
          </p:cNvSpPr>
          <p:nvPr/>
        </p:nvSpPr>
        <p:spPr bwMode="auto">
          <a:xfrm>
            <a:off x="4419601" y="4038600"/>
            <a:ext cx="4949825" cy="0"/>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dirty="0">
              <a:latin typeface="Times New Roman" panose="02020603050405020304" pitchFamily="18" charset="0"/>
            </a:endParaRPr>
          </a:p>
        </p:txBody>
      </p:sp>
      <p:sp>
        <p:nvSpPr>
          <p:cNvPr id="294919" name="Rectangle 7">
            <a:extLst>
              <a:ext uri="{FF2B5EF4-FFF2-40B4-BE49-F238E27FC236}">
                <a16:creationId xmlns:a16="http://schemas.microsoft.com/office/drawing/2014/main" id="{F6F8BF10-C24E-4D17-ABE7-4841A506E6DD}"/>
              </a:ext>
            </a:extLst>
          </p:cNvPr>
          <p:cNvSpPr>
            <a:spLocks noChangeArrowheads="1"/>
          </p:cNvSpPr>
          <p:nvPr/>
        </p:nvSpPr>
        <p:spPr bwMode="auto">
          <a:xfrm>
            <a:off x="6191251" y="3048001"/>
            <a:ext cx="1266825" cy="30059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pPr rtl="1">
              <a:lnSpc>
                <a:spcPct val="90000"/>
              </a:lnSpc>
            </a:pPr>
            <a:r>
              <a:rPr lang="en-US" altLang="en-US" b="1" dirty="0">
                <a:latin typeface="Times New Roman" panose="02020603050405020304" pitchFamily="18" charset="0"/>
              </a:rPr>
              <a:t>On(A,C)</a:t>
            </a:r>
          </a:p>
        </p:txBody>
      </p:sp>
      <p:sp>
        <p:nvSpPr>
          <p:cNvPr id="294920" name="Rectangle 8">
            <a:extLst>
              <a:ext uri="{FF2B5EF4-FFF2-40B4-BE49-F238E27FC236}">
                <a16:creationId xmlns:a16="http://schemas.microsoft.com/office/drawing/2014/main" id="{EB911405-BCFD-4FFF-8008-2D9E44E69089}"/>
              </a:ext>
            </a:extLst>
          </p:cNvPr>
          <p:cNvSpPr>
            <a:spLocks noChangeArrowheads="1"/>
          </p:cNvSpPr>
          <p:nvPr/>
        </p:nvSpPr>
        <p:spPr bwMode="auto">
          <a:xfrm>
            <a:off x="6191250" y="2667001"/>
            <a:ext cx="968214" cy="30059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rtl="1">
              <a:lnSpc>
                <a:spcPct val="90000"/>
              </a:lnSpc>
            </a:pPr>
            <a:r>
              <a:rPr lang="en-US" altLang="en-US" b="1" dirty="0">
                <a:latin typeface="Times New Roman" panose="02020603050405020304" pitchFamily="18" charset="0"/>
              </a:rPr>
              <a:t>On(C,B)</a:t>
            </a:r>
          </a:p>
        </p:txBody>
      </p:sp>
      <p:sp>
        <p:nvSpPr>
          <p:cNvPr id="294921" name="Rectangle 9">
            <a:extLst>
              <a:ext uri="{FF2B5EF4-FFF2-40B4-BE49-F238E27FC236}">
                <a16:creationId xmlns:a16="http://schemas.microsoft.com/office/drawing/2014/main" id="{6B219C94-1724-450C-BA42-7FEF844787A2}"/>
              </a:ext>
            </a:extLst>
          </p:cNvPr>
          <p:cNvSpPr>
            <a:spLocks noChangeArrowheads="1"/>
          </p:cNvSpPr>
          <p:nvPr/>
        </p:nvSpPr>
        <p:spPr bwMode="auto">
          <a:xfrm>
            <a:off x="6499225" y="4279900"/>
            <a:ext cx="1641475" cy="1463991"/>
          </a:xfrm>
          <a:prstGeom prst="rect">
            <a:avLst/>
          </a:prstGeom>
          <a:noFill/>
          <a:ln w="508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rtl="1">
              <a:lnSpc>
                <a:spcPct val="85000"/>
              </a:lnSpc>
            </a:pPr>
            <a:r>
              <a:rPr lang="en-US" altLang="en-US" b="1" dirty="0">
                <a:latin typeface="Times New Roman" panose="02020603050405020304" pitchFamily="18" charset="0"/>
              </a:rPr>
              <a:t>CLEAR(B)</a:t>
            </a:r>
          </a:p>
          <a:p>
            <a:pPr rtl="1">
              <a:lnSpc>
                <a:spcPct val="85000"/>
              </a:lnSpc>
            </a:pPr>
            <a:r>
              <a:rPr lang="en-US" altLang="en-US" b="1" dirty="0">
                <a:latin typeface="Times New Roman" panose="02020603050405020304" pitchFamily="18" charset="0"/>
              </a:rPr>
              <a:t>ON(C,A)</a:t>
            </a:r>
          </a:p>
          <a:p>
            <a:pPr rtl="1">
              <a:lnSpc>
                <a:spcPct val="85000"/>
              </a:lnSpc>
            </a:pPr>
            <a:r>
              <a:rPr lang="en-US" altLang="en-US" b="1" dirty="0">
                <a:latin typeface="Times New Roman" panose="02020603050405020304" pitchFamily="18" charset="0"/>
              </a:rPr>
              <a:t>CLEAR(C)</a:t>
            </a:r>
          </a:p>
          <a:p>
            <a:pPr rtl="1">
              <a:lnSpc>
                <a:spcPct val="85000"/>
              </a:lnSpc>
            </a:pPr>
            <a:r>
              <a:rPr lang="en-US" altLang="en-US" b="1" dirty="0">
                <a:latin typeface="Times New Roman" panose="02020603050405020304" pitchFamily="18" charset="0"/>
              </a:rPr>
              <a:t>ONTABLE(A)</a:t>
            </a:r>
          </a:p>
          <a:p>
            <a:pPr rtl="1">
              <a:lnSpc>
                <a:spcPct val="85000"/>
              </a:lnSpc>
            </a:pPr>
            <a:r>
              <a:rPr lang="en-US" altLang="en-US" b="1" dirty="0">
                <a:latin typeface="Times New Roman" panose="02020603050405020304" pitchFamily="18" charset="0"/>
              </a:rPr>
              <a:t>ONTABLE(B)</a:t>
            </a:r>
          </a:p>
          <a:p>
            <a:pPr rtl="1">
              <a:lnSpc>
                <a:spcPct val="85000"/>
              </a:lnSpc>
            </a:pPr>
            <a:r>
              <a:rPr lang="en-US" altLang="en-US" b="1" dirty="0">
                <a:latin typeface="Times New Roman" panose="02020603050405020304" pitchFamily="18" charset="0"/>
              </a:rPr>
              <a:t>HANDEMPTY</a:t>
            </a:r>
          </a:p>
        </p:txBody>
      </p:sp>
      <p:sp>
        <p:nvSpPr>
          <p:cNvPr id="294922" name="Rectangle 10">
            <a:extLst>
              <a:ext uri="{FF2B5EF4-FFF2-40B4-BE49-F238E27FC236}">
                <a16:creationId xmlns:a16="http://schemas.microsoft.com/office/drawing/2014/main" id="{8EB1E9BF-7A47-47F1-BAE5-2100888D991A}"/>
              </a:ext>
            </a:extLst>
          </p:cNvPr>
          <p:cNvSpPr>
            <a:spLocks noChangeArrowheads="1"/>
          </p:cNvSpPr>
          <p:nvPr/>
        </p:nvSpPr>
        <p:spPr bwMode="auto">
          <a:xfrm>
            <a:off x="3657600" y="4700589"/>
            <a:ext cx="2533650" cy="1513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3500" tIns="25400" rIns="63500" bIns="25400">
            <a:spAutoFit/>
          </a:bodyPr>
          <a:lstStyle/>
          <a:p>
            <a:pPr rtl="1">
              <a:lnSpc>
                <a:spcPct val="88000"/>
              </a:lnSpc>
            </a:pPr>
            <a:r>
              <a:rPr lang="en-US" altLang="en-US" sz="3600" dirty="0">
                <a:latin typeface="Times New Roman" panose="02020603050405020304" pitchFamily="18" charset="0"/>
              </a:rPr>
              <a:t>Database</a:t>
            </a:r>
          </a:p>
          <a:p>
            <a:pPr rtl="1">
              <a:lnSpc>
                <a:spcPct val="88000"/>
              </a:lnSpc>
            </a:pPr>
            <a:r>
              <a:rPr lang="en-US" altLang="en-US" sz="3600" dirty="0">
                <a:latin typeface="Times New Roman" panose="02020603050405020304" pitchFamily="18" charset="0"/>
              </a:rPr>
              <a:t>(unchanged):</a:t>
            </a:r>
          </a:p>
        </p:txBody>
      </p:sp>
      <p:sp>
        <p:nvSpPr>
          <p:cNvPr id="294923" name="Rectangle 11">
            <a:extLst>
              <a:ext uri="{FF2B5EF4-FFF2-40B4-BE49-F238E27FC236}">
                <a16:creationId xmlns:a16="http://schemas.microsoft.com/office/drawing/2014/main" id="{A4FE7494-4C85-4ACE-91AF-B2410321AFED}"/>
              </a:ext>
            </a:extLst>
          </p:cNvPr>
          <p:cNvSpPr>
            <a:spLocks noChangeArrowheads="1"/>
          </p:cNvSpPr>
          <p:nvPr/>
        </p:nvSpPr>
        <p:spPr bwMode="auto">
          <a:xfrm>
            <a:off x="2209800" y="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4000" b="1">
                <a:solidFill>
                  <a:schemeClr val="tx2"/>
                </a:solidFill>
                <a:latin typeface="Times New Roman" panose="02020603050405020304" pitchFamily="18" charset="0"/>
              </a:defRPr>
            </a:lvl1pPr>
            <a:lvl2pPr algn="ctr">
              <a:defRPr sz="4000" b="1">
                <a:solidFill>
                  <a:schemeClr val="tx2"/>
                </a:solidFill>
                <a:latin typeface="Times New Roman" panose="02020603050405020304" pitchFamily="18" charset="0"/>
              </a:defRPr>
            </a:lvl2pPr>
            <a:lvl3pPr algn="ctr">
              <a:defRPr sz="4000" b="1">
                <a:solidFill>
                  <a:schemeClr val="tx2"/>
                </a:solidFill>
                <a:latin typeface="Times New Roman" panose="02020603050405020304" pitchFamily="18" charset="0"/>
              </a:defRPr>
            </a:lvl3pPr>
            <a:lvl4pPr algn="ctr">
              <a:defRPr sz="4000" b="1">
                <a:solidFill>
                  <a:schemeClr val="tx2"/>
                </a:solidFill>
                <a:latin typeface="Times New Roman" panose="02020603050405020304" pitchFamily="18" charset="0"/>
              </a:defRPr>
            </a:lvl4pPr>
            <a:lvl5pPr algn="ctr">
              <a:defRPr sz="4000" b="1">
                <a:solidFill>
                  <a:schemeClr val="tx2"/>
                </a:solidFill>
                <a:latin typeface="Times New Roman" panose="02020603050405020304" pitchFamily="18" charset="0"/>
              </a:defRPr>
            </a:lvl5pPr>
            <a:lvl6pPr marL="457200" algn="ctr" eaLnBrk="0" fontAlgn="base" hangingPunct="0">
              <a:spcBef>
                <a:spcPct val="0"/>
              </a:spcBef>
              <a:spcAft>
                <a:spcPct val="0"/>
              </a:spcAft>
              <a:defRPr sz="4000" b="1">
                <a:solidFill>
                  <a:schemeClr val="tx2"/>
                </a:solidFill>
                <a:latin typeface="Times New Roman" panose="02020603050405020304" pitchFamily="18" charset="0"/>
              </a:defRPr>
            </a:lvl6pPr>
            <a:lvl7pPr marL="914400" algn="ctr" eaLnBrk="0" fontAlgn="base" hangingPunct="0">
              <a:spcBef>
                <a:spcPct val="0"/>
              </a:spcBef>
              <a:spcAft>
                <a:spcPct val="0"/>
              </a:spcAft>
              <a:defRPr sz="4000" b="1">
                <a:solidFill>
                  <a:schemeClr val="tx2"/>
                </a:solidFill>
                <a:latin typeface="Times New Roman" panose="02020603050405020304" pitchFamily="18" charset="0"/>
              </a:defRPr>
            </a:lvl7pPr>
            <a:lvl8pPr marL="1371600" algn="ctr" eaLnBrk="0" fontAlgn="base" hangingPunct="0">
              <a:spcBef>
                <a:spcPct val="0"/>
              </a:spcBef>
              <a:spcAft>
                <a:spcPct val="0"/>
              </a:spcAft>
              <a:defRPr sz="4000" b="1">
                <a:solidFill>
                  <a:schemeClr val="tx2"/>
                </a:solidFill>
                <a:latin typeface="Times New Roman" panose="02020603050405020304" pitchFamily="18" charset="0"/>
              </a:defRPr>
            </a:lvl8pPr>
            <a:lvl9pPr marL="1828800" algn="ctr" eaLnBrk="0" fontAlgn="base" hangingPunct="0">
              <a:spcBef>
                <a:spcPct val="0"/>
              </a:spcBef>
              <a:spcAft>
                <a:spcPct val="0"/>
              </a:spcAft>
              <a:defRPr sz="4000" b="1">
                <a:solidFill>
                  <a:schemeClr val="tx2"/>
                </a:solidFill>
                <a:latin typeface="Times New Roman" panose="02020603050405020304" pitchFamily="18" charset="0"/>
              </a:defRPr>
            </a:lvl9pPr>
          </a:lstStyle>
          <a:p>
            <a:r>
              <a:rPr lang="en-US" altLang="en-US"/>
              <a:t>Example</a:t>
            </a:r>
          </a:p>
        </p:txBody>
      </p:sp>
      <p:sp>
        <p:nvSpPr>
          <p:cNvPr id="294930" name="Freeform 18">
            <a:extLst>
              <a:ext uri="{FF2B5EF4-FFF2-40B4-BE49-F238E27FC236}">
                <a16:creationId xmlns:a16="http://schemas.microsoft.com/office/drawing/2014/main" id="{94087935-DF15-473D-BAD7-9E3AC2B291B8}"/>
              </a:ext>
            </a:extLst>
          </p:cNvPr>
          <p:cNvSpPr>
            <a:spLocks/>
          </p:cNvSpPr>
          <p:nvPr/>
        </p:nvSpPr>
        <p:spPr bwMode="auto">
          <a:xfrm>
            <a:off x="7620000" y="3124200"/>
            <a:ext cx="1612900" cy="622300"/>
          </a:xfrm>
          <a:custGeom>
            <a:avLst/>
            <a:gdLst>
              <a:gd name="T0" fmla="*/ 384 w 1016"/>
              <a:gd name="T1" fmla="*/ 384 h 392"/>
              <a:gd name="T2" fmla="*/ 912 w 1016"/>
              <a:gd name="T3" fmla="*/ 336 h 392"/>
              <a:gd name="T4" fmla="*/ 864 w 1016"/>
              <a:gd name="T5" fmla="*/ 48 h 392"/>
              <a:gd name="T6" fmla="*/ 0 w 1016"/>
              <a:gd name="T7" fmla="*/ 48 h 392"/>
            </a:gdLst>
            <a:ahLst/>
            <a:cxnLst>
              <a:cxn ang="0">
                <a:pos x="T0" y="T1"/>
              </a:cxn>
              <a:cxn ang="0">
                <a:pos x="T2" y="T3"/>
              </a:cxn>
              <a:cxn ang="0">
                <a:pos x="T4" y="T5"/>
              </a:cxn>
              <a:cxn ang="0">
                <a:pos x="T6" y="T7"/>
              </a:cxn>
            </a:cxnLst>
            <a:rect l="0" t="0" r="r" b="b"/>
            <a:pathLst>
              <a:path w="1016" h="392">
                <a:moveTo>
                  <a:pt x="384" y="384"/>
                </a:moveTo>
                <a:cubicBezTo>
                  <a:pt x="608" y="388"/>
                  <a:pt x="832" y="392"/>
                  <a:pt x="912" y="336"/>
                </a:cubicBezTo>
                <a:cubicBezTo>
                  <a:pt x="992" y="280"/>
                  <a:pt x="1016" y="96"/>
                  <a:pt x="864" y="48"/>
                </a:cubicBezTo>
                <a:cubicBezTo>
                  <a:pt x="712" y="0"/>
                  <a:pt x="72" y="0"/>
                  <a:pt x="0" y="48"/>
                </a:cubicBezTo>
              </a:path>
            </a:pathLst>
          </a:custGeom>
          <a:noFill/>
          <a:ln w="9525">
            <a:solidFill>
              <a:schemeClr val="tx1"/>
            </a:solidFill>
            <a:round/>
            <a:headEnd/>
            <a:tailEnd type="stealth"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dirty="0">
              <a:latin typeface="Times New Roman" panose="02020603050405020304" pitchFamily="18" charset="0"/>
            </a:endParaRPr>
          </a:p>
        </p:txBody>
      </p:sp>
      <p:sp>
        <p:nvSpPr>
          <p:cNvPr id="294932" name="Freeform 20">
            <a:extLst>
              <a:ext uri="{FF2B5EF4-FFF2-40B4-BE49-F238E27FC236}">
                <a16:creationId xmlns:a16="http://schemas.microsoft.com/office/drawing/2014/main" id="{26F1818C-CAB8-48E9-A9FB-E4A695A7C419}"/>
              </a:ext>
            </a:extLst>
          </p:cNvPr>
          <p:cNvSpPr>
            <a:spLocks/>
          </p:cNvSpPr>
          <p:nvPr/>
        </p:nvSpPr>
        <p:spPr bwMode="auto">
          <a:xfrm>
            <a:off x="7635875" y="2749550"/>
            <a:ext cx="1638300" cy="647700"/>
          </a:xfrm>
          <a:custGeom>
            <a:avLst/>
            <a:gdLst>
              <a:gd name="T0" fmla="*/ 960 w 1032"/>
              <a:gd name="T1" fmla="*/ 408 h 408"/>
              <a:gd name="T2" fmla="*/ 960 w 1032"/>
              <a:gd name="T3" fmla="*/ 72 h 408"/>
              <a:gd name="T4" fmla="*/ 528 w 1032"/>
              <a:gd name="T5" fmla="*/ 24 h 408"/>
              <a:gd name="T6" fmla="*/ 0 w 1032"/>
              <a:gd name="T7" fmla="*/ 24 h 408"/>
            </a:gdLst>
            <a:ahLst/>
            <a:cxnLst>
              <a:cxn ang="0">
                <a:pos x="T0" y="T1"/>
              </a:cxn>
              <a:cxn ang="0">
                <a:pos x="T2" y="T3"/>
              </a:cxn>
              <a:cxn ang="0">
                <a:pos x="T4" y="T5"/>
              </a:cxn>
              <a:cxn ang="0">
                <a:pos x="T6" y="T7"/>
              </a:cxn>
            </a:cxnLst>
            <a:rect l="0" t="0" r="r" b="b"/>
            <a:pathLst>
              <a:path w="1032" h="408">
                <a:moveTo>
                  <a:pt x="960" y="408"/>
                </a:moveTo>
                <a:cubicBezTo>
                  <a:pt x="996" y="272"/>
                  <a:pt x="1032" y="136"/>
                  <a:pt x="960" y="72"/>
                </a:cubicBezTo>
                <a:cubicBezTo>
                  <a:pt x="888" y="8"/>
                  <a:pt x="688" y="32"/>
                  <a:pt x="528" y="24"/>
                </a:cubicBezTo>
                <a:cubicBezTo>
                  <a:pt x="368" y="16"/>
                  <a:pt x="48" y="0"/>
                  <a:pt x="0" y="24"/>
                </a:cubicBezTo>
              </a:path>
            </a:pathLst>
          </a:custGeom>
          <a:noFill/>
          <a:ln w="9525">
            <a:solidFill>
              <a:schemeClr val="tx1"/>
            </a:solidFill>
            <a:round/>
            <a:headEnd/>
            <a:tailEnd type="stealth"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dirty="0">
              <a:latin typeface="Times New Roman" panose="02020603050405020304" pitchFamily="18" charset="0"/>
            </a:endParaRPr>
          </a:p>
        </p:txBody>
      </p:sp>
      <p:sp>
        <p:nvSpPr>
          <p:cNvPr id="14" name="Google Shape;142;p2">
            <a:extLst>
              <a:ext uri="{FF2B5EF4-FFF2-40B4-BE49-F238E27FC236}">
                <a16:creationId xmlns:a16="http://schemas.microsoft.com/office/drawing/2014/main" id="{69C13C43-7909-442A-958A-E85CB0BCAB19}"/>
              </a:ext>
            </a:extLst>
          </p:cNvPr>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11.1 Introduction</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11.2  </a:t>
            </a:r>
            <a:r>
              <a:rPr lang="en-US" sz="2000" dirty="0">
                <a:solidFill>
                  <a:schemeClr val="bg1"/>
                </a:solidFill>
                <a:latin typeface="Times New Roman" panose="02020603050405020304" pitchFamily="18" charset="0"/>
                <a:cs typeface="Times New Roman" panose="02020603050405020304" pitchFamily="18" charset="0"/>
              </a:rPr>
              <a:t>Language of planning problem </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11.3 Example of Air Cargo</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11.4 The spare tire problem</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11.5 Planning with state space</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11.6 Partial order planning</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11.7 Hierarchical planning</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11.8 Conditional planning</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11.9 Learning decision trees</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11.10 Ensemble learning</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11.11 Reinforcement learning</a:t>
            </a:r>
            <a:endParaRPr lang="en-US" sz="2000" dirty="0">
              <a:solidFill>
                <a:schemeClr val="bg1"/>
              </a:solidFill>
              <a:latin typeface="Times New Roman" panose="02020603050405020304" pitchFamily="18" charset="0"/>
              <a:ea typeface="Gill Sans"/>
              <a:cs typeface="Times New Roman" panose="02020603050405020304" pitchFamily="18" charset="0"/>
              <a:sym typeface="Gill Sans"/>
            </a:endParaRPr>
          </a:p>
        </p:txBody>
      </p:sp>
      <p:sp>
        <p:nvSpPr>
          <p:cNvPr id="2" name="Footer Placeholder 1">
            <a:extLst>
              <a:ext uri="{FF2B5EF4-FFF2-40B4-BE49-F238E27FC236}">
                <a16:creationId xmlns:a16="http://schemas.microsoft.com/office/drawing/2014/main" id="{D9853AA6-1B94-4A2A-8D5A-1BB3666AEEEA}"/>
              </a:ext>
            </a:extLst>
          </p:cNvPr>
          <p:cNvSpPr>
            <a:spLocks noGrp="1"/>
          </p:cNvSpPr>
          <p:nvPr>
            <p:ph type="ftr" sz="quarter" idx="11"/>
          </p:nvPr>
        </p:nvSpPr>
        <p:spPr/>
        <p:txBody>
          <a:bodyPr/>
          <a:lstStyle/>
          <a:p>
            <a:r>
              <a:rPr lang="en-IN"/>
              <a:t>Copyright © 2019 by Wiley India Pvt. Ltd., 4436/7, Ansari Road, Daryaganj, New Delhi-110002</a:t>
            </a:r>
            <a:endParaRPr lang="en-US"/>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40" name="Rectangle 4">
            <a:extLst>
              <a:ext uri="{FF2B5EF4-FFF2-40B4-BE49-F238E27FC236}">
                <a16:creationId xmlns:a16="http://schemas.microsoft.com/office/drawing/2014/main" id="{853CEE04-F49B-4C09-BD96-FAA2214BB365}"/>
              </a:ext>
            </a:extLst>
          </p:cNvPr>
          <p:cNvSpPr>
            <a:spLocks noChangeArrowheads="1"/>
          </p:cNvSpPr>
          <p:nvPr/>
        </p:nvSpPr>
        <p:spPr bwMode="auto">
          <a:xfrm>
            <a:off x="3570841" y="3014436"/>
            <a:ext cx="897682" cy="349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rtl="1">
              <a:lnSpc>
                <a:spcPct val="88000"/>
              </a:lnSpc>
            </a:pPr>
            <a:r>
              <a:rPr lang="en-US" altLang="en-US" sz="2200" b="1" dirty="0">
                <a:latin typeface="Times New Roman" panose="02020603050405020304" pitchFamily="18" charset="0"/>
              </a:rPr>
              <a:t>Stack:</a:t>
            </a:r>
          </a:p>
        </p:txBody>
      </p:sp>
      <p:sp>
        <p:nvSpPr>
          <p:cNvPr id="295941" name="Rectangle 5">
            <a:extLst>
              <a:ext uri="{FF2B5EF4-FFF2-40B4-BE49-F238E27FC236}">
                <a16:creationId xmlns:a16="http://schemas.microsoft.com/office/drawing/2014/main" id="{B8171C00-0A63-4F76-8C95-6B57222C5F37}"/>
              </a:ext>
            </a:extLst>
          </p:cNvPr>
          <p:cNvSpPr>
            <a:spLocks noChangeArrowheads="1"/>
          </p:cNvSpPr>
          <p:nvPr/>
        </p:nvSpPr>
        <p:spPr bwMode="auto">
          <a:xfrm>
            <a:off x="5910263" y="3657601"/>
            <a:ext cx="2559996" cy="433837"/>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rtl="1">
              <a:lnSpc>
                <a:spcPct val="125000"/>
              </a:lnSpc>
            </a:pPr>
            <a:r>
              <a:rPr lang="en-US" altLang="en-US" sz="2200" b="1" dirty="0">
                <a:latin typeface="Times New Roman" panose="02020603050405020304" pitchFamily="18" charset="0"/>
              </a:rPr>
              <a:t>On(A,C) </a:t>
            </a:r>
            <a:r>
              <a:rPr lang="en-US" altLang="en-US" sz="2200" b="1" dirty="0">
                <a:latin typeface="Symbol" panose="05050102010706020507" pitchFamily="18" charset="2"/>
              </a:rPr>
              <a:t>&amp;</a:t>
            </a:r>
            <a:r>
              <a:rPr lang="en-US" altLang="en-US" sz="2200" b="1" dirty="0">
                <a:latin typeface="Times New Roman" panose="02020603050405020304" pitchFamily="18" charset="0"/>
              </a:rPr>
              <a:t> On(C,B)</a:t>
            </a:r>
          </a:p>
        </p:txBody>
      </p:sp>
      <p:sp>
        <p:nvSpPr>
          <p:cNvPr id="295942" name="Line 6">
            <a:extLst>
              <a:ext uri="{FF2B5EF4-FFF2-40B4-BE49-F238E27FC236}">
                <a16:creationId xmlns:a16="http://schemas.microsoft.com/office/drawing/2014/main" id="{50848CCC-1948-4994-BDAB-AF2FAC9C2AF8}"/>
              </a:ext>
            </a:extLst>
          </p:cNvPr>
          <p:cNvSpPr>
            <a:spLocks noChangeShapeType="1"/>
          </p:cNvSpPr>
          <p:nvPr/>
        </p:nvSpPr>
        <p:spPr bwMode="auto">
          <a:xfrm>
            <a:off x="4876801" y="4191000"/>
            <a:ext cx="4951413" cy="0"/>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dirty="0">
              <a:latin typeface="Times New Roman" panose="02020603050405020304" pitchFamily="18" charset="0"/>
            </a:endParaRPr>
          </a:p>
        </p:txBody>
      </p:sp>
      <p:sp>
        <p:nvSpPr>
          <p:cNvPr id="295943" name="Rectangle 7">
            <a:extLst>
              <a:ext uri="{FF2B5EF4-FFF2-40B4-BE49-F238E27FC236}">
                <a16:creationId xmlns:a16="http://schemas.microsoft.com/office/drawing/2014/main" id="{3EA5F185-AFE2-490A-AF0B-6531753CADE6}"/>
              </a:ext>
            </a:extLst>
          </p:cNvPr>
          <p:cNvSpPr>
            <a:spLocks noChangeArrowheads="1"/>
          </p:cNvSpPr>
          <p:nvPr/>
        </p:nvSpPr>
        <p:spPr bwMode="auto">
          <a:xfrm>
            <a:off x="6629400" y="3276601"/>
            <a:ext cx="1171796" cy="35599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rtl="1">
              <a:lnSpc>
                <a:spcPct val="90000"/>
              </a:lnSpc>
            </a:pPr>
            <a:r>
              <a:rPr lang="en-US" altLang="en-US" sz="2200" b="1" dirty="0">
                <a:latin typeface="Times New Roman" panose="02020603050405020304" pitchFamily="18" charset="0"/>
              </a:rPr>
              <a:t>On(A,C)</a:t>
            </a:r>
          </a:p>
        </p:txBody>
      </p:sp>
      <p:sp>
        <p:nvSpPr>
          <p:cNvPr id="295944" name="Rectangle 8">
            <a:extLst>
              <a:ext uri="{FF2B5EF4-FFF2-40B4-BE49-F238E27FC236}">
                <a16:creationId xmlns:a16="http://schemas.microsoft.com/office/drawing/2014/main" id="{9FDBBDF0-7C70-4D50-8805-2945FC852252}"/>
              </a:ext>
            </a:extLst>
          </p:cNvPr>
          <p:cNvSpPr>
            <a:spLocks noChangeArrowheads="1"/>
          </p:cNvSpPr>
          <p:nvPr/>
        </p:nvSpPr>
        <p:spPr bwMode="auto">
          <a:xfrm>
            <a:off x="6516689" y="2895601"/>
            <a:ext cx="1405834" cy="355995"/>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lIns="63500" tIns="25400" rIns="63500" bIns="25400">
            <a:spAutoFit/>
          </a:bodyPr>
          <a:lstStyle/>
          <a:p>
            <a:pPr rtl="1">
              <a:lnSpc>
                <a:spcPct val="90000"/>
              </a:lnSpc>
            </a:pPr>
            <a:r>
              <a:rPr lang="en-US" altLang="en-US" sz="2200" b="1" dirty="0">
                <a:latin typeface="Times New Roman" panose="02020603050405020304" pitchFamily="18" charset="0"/>
              </a:rPr>
              <a:t>stack(C,B)</a:t>
            </a:r>
          </a:p>
        </p:txBody>
      </p:sp>
      <p:sp>
        <p:nvSpPr>
          <p:cNvPr id="295945" name="Rectangle 9">
            <a:extLst>
              <a:ext uri="{FF2B5EF4-FFF2-40B4-BE49-F238E27FC236}">
                <a16:creationId xmlns:a16="http://schemas.microsoft.com/office/drawing/2014/main" id="{5C6A4133-4125-4BD9-A5D1-1950EE93E7F3}"/>
              </a:ext>
            </a:extLst>
          </p:cNvPr>
          <p:cNvSpPr>
            <a:spLocks noChangeArrowheads="1"/>
          </p:cNvSpPr>
          <p:nvPr/>
        </p:nvSpPr>
        <p:spPr bwMode="auto">
          <a:xfrm>
            <a:off x="5691188" y="2413001"/>
            <a:ext cx="2904641" cy="433837"/>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rtl="1">
              <a:lnSpc>
                <a:spcPct val="125000"/>
              </a:lnSpc>
            </a:pPr>
            <a:r>
              <a:rPr lang="en-US" altLang="en-US" sz="2200" b="1" dirty="0">
                <a:latin typeface="Times New Roman" panose="02020603050405020304" pitchFamily="18" charset="0"/>
              </a:rPr>
              <a:t>Holding(C) </a:t>
            </a:r>
            <a:r>
              <a:rPr lang="en-US" altLang="en-US" sz="2200" b="1" dirty="0">
                <a:latin typeface="Symbol" panose="05050102010706020507" pitchFamily="18" charset="2"/>
              </a:rPr>
              <a:t>&amp;</a:t>
            </a:r>
            <a:r>
              <a:rPr lang="en-US" altLang="en-US" sz="2200" b="1" dirty="0">
                <a:latin typeface="Times New Roman" panose="02020603050405020304" pitchFamily="18" charset="0"/>
              </a:rPr>
              <a:t> Clear(B)</a:t>
            </a:r>
          </a:p>
        </p:txBody>
      </p:sp>
      <p:sp>
        <p:nvSpPr>
          <p:cNvPr id="295946" name="Rectangle 10">
            <a:extLst>
              <a:ext uri="{FF2B5EF4-FFF2-40B4-BE49-F238E27FC236}">
                <a16:creationId xmlns:a16="http://schemas.microsoft.com/office/drawing/2014/main" id="{E8929088-9DE5-4753-B5D9-6212F1945EEF}"/>
              </a:ext>
            </a:extLst>
          </p:cNvPr>
          <p:cNvSpPr>
            <a:spLocks noChangeArrowheads="1"/>
          </p:cNvSpPr>
          <p:nvPr/>
        </p:nvSpPr>
        <p:spPr bwMode="auto">
          <a:xfrm>
            <a:off x="7031038" y="4518026"/>
            <a:ext cx="1976503" cy="1777923"/>
          </a:xfrm>
          <a:prstGeom prst="rect">
            <a:avLst/>
          </a:prstGeom>
          <a:noFill/>
          <a:ln w="508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rtl="1">
              <a:lnSpc>
                <a:spcPct val="85000"/>
              </a:lnSpc>
            </a:pPr>
            <a:r>
              <a:rPr lang="en-US" altLang="en-US" sz="2200" b="1" dirty="0">
                <a:latin typeface="Times New Roman" panose="02020603050405020304" pitchFamily="18" charset="0"/>
              </a:rPr>
              <a:t>CLEAR(B)</a:t>
            </a:r>
          </a:p>
          <a:p>
            <a:pPr rtl="1">
              <a:lnSpc>
                <a:spcPct val="85000"/>
              </a:lnSpc>
            </a:pPr>
            <a:r>
              <a:rPr lang="en-US" altLang="en-US" sz="2200" b="1" dirty="0">
                <a:latin typeface="Times New Roman" panose="02020603050405020304" pitchFamily="18" charset="0"/>
              </a:rPr>
              <a:t>ON(C,A)</a:t>
            </a:r>
          </a:p>
          <a:p>
            <a:pPr rtl="1">
              <a:lnSpc>
                <a:spcPct val="85000"/>
              </a:lnSpc>
            </a:pPr>
            <a:r>
              <a:rPr lang="en-US" altLang="en-US" sz="2200" b="1" dirty="0">
                <a:latin typeface="Times New Roman" panose="02020603050405020304" pitchFamily="18" charset="0"/>
              </a:rPr>
              <a:t>CLEAR(C)</a:t>
            </a:r>
          </a:p>
          <a:p>
            <a:pPr rtl="1">
              <a:lnSpc>
                <a:spcPct val="85000"/>
              </a:lnSpc>
            </a:pPr>
            <a:r>
              <a:rPr lang="en-US" altLang="en-US" sz="2200" b="1" dirty="0">
                <a:latin typeface="Times New Roman" panose="02020603050405020304" pitchFamily="18" charset="0"/>
              </a:rPr>
              <a:t>ONTABLE(A)</a:t>
            </a:r>
          </a:p>
          <a:p>
            <a:pPr rtl="1">
              <a:lnSpc>
                <a:spcPct val="85000"/>
              </a:lnSpc>
            </a:pPr>
            <a:r>
              <a:rPr lang="en-US" altLang="en-US" sz="2200" b="1" dirty="0">
                <a:latin typeface="Times New Roman" panose="02020603050405020304" pitchFamily="18" charset="0"/>
              </a:rPr>
              <a:t>ONTABLE(B)</a:t>
            </a:r>
          </a:p>
          <a:p>
            <a:pPr rtl="1">
              <a:lnSpc>
                <a:spcPct val="85000"/>
              </a:lnSpc>
            </a:pPr>
            <a:r>
              <a:rPr lang="en-US" altLang="en-US" sz="2200" b="1" dirty="0">
                <a:latin typeface="Times New Roman" panose="02020603050405020304" pitchFamily="18" charset="0"/>
              </a:rPr>
              <a:t>HANDEMPTY</a:t>
            </a:r>
          </a:p>
        </p:txBody>
      </p:sp>
      <p:sp>
        <p:nvSpPr>
          <p:cNvPr id="295947" name="Rectangle 11">
            <a:extLst>
              <a:ext uri="{FF2B5EF4-FFF2-40B4-BE49-F238E27FC236}">
                <a16:creationId xmlns:a16="http://schemas.microsoft.com/office/drawing/2014/main" id="{6ADF76B4-DC53-427A-B0C9-CAAC919BF55E}"/>
              </a:ext>
            </a:extLst>
          </p:cNvPr>
          <p:cNvSpPr>
            <a:spLocks noChangeArrowheads="1"/>
          </p:cNvSpPr>
          <p:nvPr/>
        </p:nvSpPr>
        <p:spPr bwMode="auto">
          <a:xfrm>
            <a:off x="3703875" y="4937125"/>
            <a:ext cx="171291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rtl="1">
              <a:lnSpc>
                <a:spcPct val="88000"/>
              </a:lnSpc>
            </a:pPr>
            <a:r>
              <a:rPr lang="en-US" altLang="en-US" sz="2200" b="1" dirty="0">
                <a:latin typeface="Times New Roman" panose="02020603050405020304" pitchFamily="18" charset="0"/>
              </a:rPr>
              <a:t>Database</a:t>
            </a:r>
          </a:p>
          <a:p>
            <a:pPr rtl="1">
              <a:lnSpc>
                <a:spcPct val="88000"/>
              </a:lnSpc>
            </a:pPr>
            <a:r>
              <a:rPr lang="en-US" altLang="en-US" sz="2200" b="1" dirty="0">
                <a:latin typeface="Times New Roman" panose="02020603050405020304" pitchFamily="18" charset="0"/>
              </a:rPr>
              <a:t>(unchanged):</a:t>
            </a:r>
          </a:p>
        </p:txBody>
      </p:sp>
      <p:sp>
        <p:nvSpPr>
          <p:cNvPr id="295948" name="Rectangle 12">
            <a:extLst>
              <a:ext uri="{FF2B5EF4-FFF2-40B4-BE49-F238E27FC236}">
                <a16:creationId xmlns:a16="http://schemas.microsoft.com/office/drawing/2014/main" id="{DBB9EC70-1B5A-49FE-B2D8-B70566D02257}"/>
              </a:ext>
            </a:extLst>
          </p:cNvPr>
          <p:cNvSpPr>
            <a:spLocks noChangeArrowheads="1"/>
          </p:cNvSpPr>
          <p:nvPr/>
        </p:nvSpPr>
        <p:spPr bwMode="auto">
          <a:xfrm>
            <a:off x="3563057" y="978976"/>
            <a:ext cx="7985051" cy="1307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3500" tIns="25400" rIns="63500" bIns="25400">
            <a:spAutoFit/>
          </a:bodyPr>
          <a:lstStyle>
            <a:lvl1pPr marL="228600" indent="-228600">
              <a:spcBef>
                <a:spcPct val="20000"/>
              </a:spcBef>
              <a:buChar char="•"/>
              <a:defRPr sz="2400">
                <a:solidFill>
                  <a:schemeClr val="tx1"/>
                </a:solidFill>
                <a:latin typeface="Times New Roman" panose="02020603050405020304" pitchFamily="18" charset="0"/>
              </a:defRPr>
            </a:lvl1pPr>
            <a:lvl2pPr marL="685800" indent="-22860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sz="16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nSpc>
                <a:spcPct val="85000"/>
              </a:lnSpc>
              <a:spcBef>
                <a:spcPct val="40000"/>
              </a:spcBef>
              <a:buFontTx/>
              <a:buNone/>
            </a:pPr>
            <a:r>
              <a:rPr lang="en-US" altLang="en-US" dirty="0"/>
              <a:t>3. Since top goal is unsatisfied single-literal goal, find rule whose instantiated add-list includes the goal, and:  a. Replace the goal with the instantiated rule; b. Place the rule’s instantiated precondition formula on top of stack</a:t>
            </a:r>
          </a:p>
        </p:txBody>
      </p:sp>
      <p:sp>
        <p:nvSpPr>
          <p:cNvPr id="295949" name="Rectangle 13">
            <a:extLst>
              <a:ext uri="{FF2B5EF4-FFF2-40B4-BE49-F238E27FC236}">
                <a16:creationId xmlns:a16="http://schemas.microsoft.com/office/drawing/2014/main" id="{CC164310-C4A9-4727-A643-EA71E15B12B2}"/>
              </a:ext>
            </a:extLst>
          </p:cNvPr>
          <p:cNvSpPr>
            <a:spLocks noChangeArrowheads="1"/>
          </p:cNvSpPr>
          <p:nvPr/>
        </p:nvSpPr>
        <p:spPr bwMode="auto">
          <a:xfrm>
            <a:off x="3741147" y="48966"/>
            <a:ext cx="6579781" cy="9789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4000" b="1">
                <a:solidFill>
                  <a:schemeClr val="tx2"/>
                </a:solidFill>
                <a:latin typeface="Times New Roman" panose="02020603050405020304" pitchFamily="18" charset="0"/>
              </a:defRPr>
            </a:lvl1pPr>
            <a:lvl2pPr algn="ctr">
              <a:defRPr sz="4000" b="1">
                <a:solidFill>
                  <a:schemeClr val="tx2"/>
                </a:solidFill>
                <a:latin typeface="Times New Roman" panose="02020603050405020304" pitchFamily="18" charset="0"/>
              </a:defRPr>
            </a:lvl2pPr>
            <a:lvl3pPr algn="ctr">
              <a:defRPr sz="4000" b="1">
                <a:solidFill>
                  <a:schemeClr val="tx2"/>
                </a:solidFill>
                <a:latin typeface="Times New Roman" panose="02020603050405020304" pitchFamily="18" charset="0"/>
              </a:defRPr>
            </a:lvl3pPr>
            <a:lvl4pPr algn="ctr">
              <a:defRPr sz="4000" b="1">
                <a:solidFill>
                  <a:schemeClr val="tx2"/>
                </a:solidFill>
                <a:latin typeface="Times New Roman" panose="02020603050405020304" pitchFamily="18" charset="0"/>
              </a:defRPr>
            </a:lvl4pPr>
            <a:lvl5pPr algn="ctr">
              <a:defRPr sz="4000" b="1">
                <a:solidFill>
                  <a:schemeClr val="tx2"/>
                </a:solidFill>
                <a:latin typeface="Times New Roman" panose="02020603050405020304" pitchFamily="18" charset="0"/>
              </a:defRPr>
            </a:lvl5pPr>
            <a:lvl6pPr marL="457200" algn="ctr" eaLnBrk="0" fontAlgn="base" hangingPunct="0">
              <a:spcBef>
                <a:spcPct val="0"/>
              </a:spcBef>
              <a:spcAft>
                <a:spcPct val="0"/>
              </a:spcAft>
              <a:defRPr sz="4000" b="1">
                <a:solidFill>
                  <a:schemeClr val="tx2"/>
                </a:solidFill>
                <a:latin typeface="Times New Roman" panose="02020603050405020304" pitchFamily="18" charset="0"/>
              </a:defRPr>
            </a:lvl6pPr>
            <a:lvl7pPr marL="914400" algn="ctr" eaLnBrk="0" fontAlgn="base" hangingPunct="0">
              <a:spcBef>
                <a:spcPct val="0"/>
              </a:spcBef>
              <a:spcAft>
                <a:spcPct val="0"/>
              </a:spcAft>
              <a:defRPr sz="4000" b="1">
                <a:solidFill>
                  <a:schemeClr val="tx2"/>
                </a:solidFill>
                <a:latin typeface="Times New Roman" panose="02020603050405020304" pitchFamily="18" charset="0"/>
              </a:defRPr>
            </a:lvl7pPr>
            <a:lvl8pPr marL="1371600" algn="ctr" eaLnBrk="0" fontAlgn="base" hangingPunct="0">
              <a:spcBef>
                <a:spcPct val="0"/>
              </a:spcBef>
              <a:spcAft>
                <a:spcPct val="0"/>
              </a:spcAft>
              <a:defRPr sz="4000" b="1">
                <a:solidFill>
                  <a:schemeClr val="tx2"/>
                </a:solidFill>
                <a:latin typeface="Times New Roman" panose="02020603050405020304" pitchFamily="18" charset="0"/>
              </a:defRPr>
            </a:lvl8pPr>
            <a:lvl9pPr marL="1828800" algn="ctr" eaLnBrk="0" fontAlgn="base" hangingPunct="0">
              <a:spcBef>
                <a:spcPct val="0"/>
              </a:spcBef>
              <a:spcAft>
                <a:spcPct val="0"/>
              </a:spcAft>
              <a:defRPr sz="4000" b="1">
                <a:solidFill>
                  <a:schemeClr val="tx2"/>
                </a:solidFill>
                <a:latin typeface="Times New Roman" panose="02020603050405020304" pitchFamily="18" charset="0"/>
              </a:defRPr>
            </a:lvl9pPr>
          </a:lstStyle>
          <a:p>
            <a:r>
              <a:rPr lang="en-US" altLang="en-US" dirty="0"/>
              <a:t>Example</a:t>
            </a:r>
          </a:p>
        </p:txBody>
      </p:sp>
      <p:sp>
        <p:nvSpPr>
          <p:cNvPr id="295951" name="Rectangle 15">
            <a:extLst>
              <a:ext uri="{FF2B5EF4-FFF2-40B4-BE49-F238E27FC236}">
                <a16:creationId xmlns:a16="http://schemas.microsoft.com/office/drawing/2014/main" id="{FCDA4B5E-3C51-46F3-A99B-CE6FF3CEEDE5}"/>
              </a:ext>
            </a:extLst>
          </p:cNvPr>
          <p:cNvSpPr>
            <a:spLocks noChangeArrowheads="1"/>
          </p:cNvSpPr>
          <p:nvPr/>
        </p:nvSpPr>
        <p:spPr bwMode="auto">
          <a:xfrm>
            <a:off x="9067801" y="2971801"/>
            <a:ext cx="1155766" cy="35599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rtl="1">
              <a:lnSpc>
                <a:spcPct val="90000"/>
              </a:lnSpc>
            </a:pPr>
            <a:r>
              <a:rPr lang="en-US" altLang="en-US" sz="2200" b="1" dirty="0">
                <a:latin typeface="Times New Roman" panose="02020603050405020304" pitchFamily="18" charset="0"/>
              </a:rPr>
              <a:t>On(C,B)</a:t>
            </a:r>
          </a:p>
        </p:txBody>
      </p:sp>
      <p:sp>
        <p:nvSpPr>
          <p:cNvPr id="295952" name="Line 16">
            <a:extLst>
              <a:ext uri="{FF2B5EF4-FFF2-40B4-BE49-F238E27FC236}">
                <a16:creationId xmlns:a16="http://schemas.microsoft.com/office/drawing/2014/main" id="{BCAEE99F-E55B-4DDA-BEE5-22707A26C7E2}"/>
              </a:ext>
            </a:extLst>
          </p:cNvPr>
          <p:cNvSpPr>
            <a:spLocks noChangeShapeType="1"/>
          </p:cNvSpPr>
          <p:nvPr/>
        </p:nvSpPr>
        <p:spPr bwMode="auto">
          <a:xfrm flipH="1">
            <a:off x="8077200" y="3124200"/>
            <a:ext cx="914400"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dirty="0">
              <a:latin typeface="Times New Roman" panose="02020603050405020304" pitchFamily="18" charset="0"/>
            </a:endParaRPr>
          </a:p>
        </p:txBody>
      </p:sp>
      <p:sp>
        <p:nvSpPr>
          <p:cNvPr id="295954" name="Freeform 18">
            <a:extLst>
              <a:ext uri="{FF2B5EF4-FFF2-40B4-BE49-F238E27FC236}">
                <a16:creationId xmlns:a16="http://schemas.microsoft.com/office/drawing/2014/main" id="{4D8DECAA-2CA3-4572-8E20-F1CD032082D2}"/>
              </a:ext>
            </a:extLst>
          </p:cNvPr>
          <p:cNvSpPr>
            <a:spLocks/>
          </p:cNvSpPr>
          <p:nvPr/>
        </p:nvSpPr>
        <p:spPr bwMode="auto">
          <a:xfrm>
            <a:off x="8001000" y="2590800"/>
            <a:ext cx="1638300" cy="457200"/>
          </a:xfrm>
          <a:custGeom>
            <a:avLst/>
            <a:gdLst>
              <a:gd name="T0" fmla="*/ 0 w 1032"/>
              <a:gd name="T1" fmla="*/ 288 h 288"/>
              <a:gd name="T2" fmla="*/ 960 w 1032"/>
              <a:gd name="T3" fmla="*/ 96 h 288"/>
              <a:gd name="T4" fmla="*/ 432 w 1032"/>
              <a:gd name="T5" fmla="*/ 0 h 288"/>
            </a:gdLst>
            <a:ahLst/>
            <a:cxnLst>
              <a:cxn ang="0">
                <a:pos x="T0" y="T1"/>
              </a:cxn>
              <a:cxn ang="0">
                <a:pos x="T2" y="T3"/>
              </a:cxn>
              <a:cxn ang="0">
                <a:pos x="T4" y="T5"/>
              </a:cxn>
            </a:cxnLst>
            <a:rect l="0" t="0" r="r" b="b"/>
            <a:pathLst>
              <a:path w="1032" h="288">
                <a:moveTo>
                  <a:pt x="0" y="288"/>
                </a:moveTo>
                <a:cubicBezTo>
                  <a:pt x="444" y="216"/>
                  <a:pt x="888" y="144"/>
                  <a:pt x="960" y="96"/>
                </a:cubicBezTo>
                <a:cubicBezTo>
                  <a:pt x="1032" y="48"/>
                  <a:pt x="732" y="24"/>
                  <a:pt x="432" y="0"/>
                </a:cubicBezTo>
              </a:path>
            </a:pathLst>
          </a:custGeom>
          <a:noFill/>
          <a:ln w="9525">
            <a:solidFill>
              <a:schemeClr val="tx1"/>
            </a:solidFill>
            <a:round/>
            <a:headEnd/>
            <a:tailEnd type="stealth"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dirty="0">
              <a:latin typeface="Times New Roman" panose="02020603050405020304" pitchFamily="18" charset="0"/>
            </a:endParaRPr>
          </a:p>
        </p:txBody>
      </p:sp>
      <p:sp>
        <p:nvSpPr>
          <p:cNvPr id="16" name="Google Shape;142;p2">
            <a:extLst>
              <a:ext uri="{FF2B5EF4-FFF2-40B4-BE49-F238E27FC236}">
                <a16:creationId xmlns:a16="http://schemas.microsoft.com/office/drawing/2014/main" id="{0F2812D4-F919-4D5E-B86A-CE62C8AA7664}"/>
              </a:ext>
            </a:extLst>
          </p:cNvPr>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11.1 Introduction</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11.2  </a:t>
            </a:r>
            <a:r>
              <a:rPr lang="en-US" sz="2000" dirty="0">
                <a:solidFill>
                  <a:schemeClr val="bg1"/>
                </a:solidFill>
                <a:latin typeface="Times New Roman" panose="02020603050405020304" pitchFamily="18" charset="0"/>
                <a:cs typeface="Times New Roman" panose="02020603050405020304" pitchFamily="18" charset="0"/>
              </a:rPr>
              <a:t>Language of planning problem </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11.3 Example of Air Cargo</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11.4 The spare tire problem</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11.5 Planning with state space</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11.6 Partial order planning</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11.7 Hierarchical planning</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11.8 Conditional planning</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11.9 Learning decision trees</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11.10 Ensemble learning</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11.11 Reinforcement learning</a:t>
            </a:r>
            <a:endParaRPr lang="en-US" sz="2000" dirty="0">
              <a:solidFill>
                <a:schemeClr val="bg1"/>
              </a:solidFill>
              <a:latin typeface="Times New Roman" panose="02020603050405020304" pitchFamily="18" charset="0"/>
              <a:ea typeface="Gill Sans"/>
              <a:cs typeface="Times New Roman" panose="02020603050405020304" pitchFamily="18" charset="0"/>
              <a:sym typeface="Gill Sans"/>
            </a:endParaRPr>
          </a:p>
        </p:txBody>
      </p:sp>
      <p:sp>
        <p:nvSpPr>
          <p:cNvPr id="2" name="Footer Placeholder 1">
            <a:extLst>
              <a:ext uri="{FF2B5EF4-FFF2-40B4-BE49-F238E27FC236}">
                <a16:creationId xmlns:a16="http://schemas.microsoft.com/office/drawing/2014/main" id="{87743A67-5492-4F46-8F9D-22F94A563ABD}"/>
              </a:ext>
            </a:extLst>
          </p:cNvPr>
          <p:cNvSpPr>
            <a:spLocks noGrp="1"/>
          </p:cNvSpPr>
          <p:nvPr>
            <p:ph type="ftr" sz="quarter" idx="11"/>
          </p:nvPr>
        </p:nvSpPr>
        <p:spPr/>
        <p:txBody>
          <a:bodyPr/>
          <a:lstStyle/>
          <a:p>
            <a:r>
              <a:rPr lang="en-IN"/>
              <a:t>Copyright © 2019 by Wiley India Pvt. Ltd., 4436/7, Ansari Road, Daryaganj, New Delhi-110002</a:t>
            </a:r>
            <a:endParaRPr lang="en-US"/>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8" name="Rectangle 8">
            <a:extLst>
              <a:ext uri="{FF2B5EF4-FFF2-40B4-BE49-F238E27FC236}">
                <a16:creationId xmlns:a16="http://schemas.microsoft.com/office/drawing/2014/main" id="{14764914-7E9F-4B26-87A0-A264805AB412}"/>
              </a:ext>
            </a:extLst>
          </p:cNvPr>
          <p:cNvSpPr>
            <a:spLocks noChangeArrowheads="1"/>
          </p:cNvSpPr>
          <p:nvPr/>
        </p:nvSpPr>
        <p:spPr bwMode="auto">
          <a:xfrm>
            <a:off x="5943601" y="2743201"/>
            <a:ext cx="1173398" cy="300595"/>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lIns="63500" tIns="25400" rIns="63500" bIns="25400">
            <a:spAutoFit/>
          </a:bodyPr>
          <a:lstStyle/>
          <a:p>
            <a:pPr rtl="1">
              <a:lnSpc>
                <a:spcPct val="90000"/>
              </a:lnSpc>
            </a:pPr>
            <a:r>
              <a:rPr lang="en-US" altLang="en-US" b="1" dirty="0">
                <a:latin typeface="Times New Roman" panose="02020603050405020304" pitchFamily="18" charset="0"/>
              </a:rPr>
              <a:t>stack(C,B)</a:t>
            </a:r>
          </a:p>
        </p:txBody>
      </p:sp>
      <p:sp>
        <p:nvSpPr>
          <p:cNvPr id="296964" name="Rectangle 4">
            <a:extLst>
              <a:ext uri="{FF2B5EF4-FFF2-40B4-BE49-F238E27FC236}">
                <a16:creationId xmlns:a16="http://schemas.microsoft.com/office/drawing/2014/main" id="{67FECD2E-569C-4E1C-94A6-501EF19920DF}"/>
              </a:ext>
            </a:extLst>
          </p:cNvPr>
          <p:cNvSpPr>
            <a:spLocks noChangeArrowheads="1"/>
          </p:cNvSpPr>
          <p:nvPr/>
        </p:nvSpPr>
        <p:spPr bwMode="auto">
          <a:xfrm>
            <a:off x="3444363" y="2250624"/>
            <a:ext cx="897682" cy="349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rtl="1">
              <a:lnSpc>
                <a:spcPct val="88000"/>
              </a:lnSpc>
            </a:pPr>
            <a:r>
              <a:rPr lang="en-US" altLang="en-US" sz="2200" b="1" dirty="0">
                <a:latin typeface="Times New Roman" panose="02020603050405020304" pitchFamily="18" charset="0"/>
              </a:rPr>
              <a:t>Stack:</a:t>
            </a:r>
          </a:p>
        </p:txBody>
      </p:sp>
      <p:sp>
        <p:nvSpPr>
          <p:cNvPr id="296965" name="Rectangle 5">
            <a:extLst>
              <a:ext uri="{FF2B5EF4-FFF2-40B4-BE49-F238E27FC236}">
                <a16:creationId xmlns:a16="http://schemas.microsoft.com/office/drawing/2014/main" id="{AAA7AB1F-A64A-4C6E-898A-D4DE88101A09}"/>
              </a:ext>
            </a:extLst>
          </p:cNvPr>
          <p:cNvSpPr>
            <a:spLocks noChangeArrowheads="1"/>
          </p:cNvSpPr>
          <p:nvPr/>
        </p:nvSpPr>
        <p:spPr bwMode="auto">
          <a:xfrm>
            <a:off x="5413376" y="3571876"/>
            <a:ext cx="2115964" cy="364267"/>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rtl="1">
              <a:lnSpc>
                <a:spcPct val="125000"/>
              </a:lnSpc>
            </a:pPr>
            <a:r>
              <a:rPr lang="en-US" altLang="en-US" b="1" dirty="0">
                <a:latin typeface="Times New Roman" panose="02020603050405020304" pitchFamily="18" charset="0"/>
              </a:rPr>
              <a:t>On(A,C) </a:t>
            </a:r>
            <a:r>
              <a:rPr lang="en-US" altLang="en-US" b="1" dirty="0">
                <a:latin typeface="Symbol" panose="05050102010706020507" pitchFamily="18" charset="2"/>
              </a:rPr>
              <a:t>&amp;</a:t>
            </a:r>
            <a:r>
              <a:rPr lang="en-US" altLang="en-US" b="1" dirty="0">
                <a:latin typeface="Times New Roman" panose="02020603050405020304" pitchFamily="18" charset="0"/>
              </a:rPr>
              <a:t> On(C,B)</a:t>
            </a:r>
          </a:p>
        </p:txBody>
      </p:sp>
      <p:sp>
        <p:nvSpPr>
          <p:cNvPr id="296966" name="Line 6">
            <a:extLst>
              <a:ext uri="{FF2B5EF4-FFF2-40B4-BE49-F238E27FC236}">
                <a16:creationId xmlns:a16="http://schemas.microsoft.com/office/drawing/2014/main" id="{CFD730D5-9846-4554-B7BA-C03260060ED9}"/>
              </a:ext>
            </a:extLst>
          </p:cNvPr>
          <p:cNvSpPr>
            <a:spLocks noChangeShapeType="1"/>
          </p:cNvSpPr>
          <p:nvPr/>
        </p:nvSpPr>
        <p:spPr bwMode="auto">
          <a:xfrm>
            <a:off x="4643438" y="4159250"/>
            <a:ext cx="4951412" cy="0"/>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dirty="0">
              <a:latin typeface="Times New Roman" panose="02020603050405020304" pitchFamily="18" charset="0"/>
            </a:endParaRPr>
          </a:p>
        </p:txBody>
      </p:sp>
      <p:sp>
        <p:nvSpPr>
          <p:cNvPr id="296967" name="Rectangle 7">
            <a:extLst>
              <a:ext uri="{FF2B5EF4-FFF2-40B4-BE49-F238E27FC236}">
                <a16:creationId xmlns:a16="http://schemas.microsoft.com/office/drawing/2014/main" id="{D3BC243D-28F9-4F32-B327-2C308DAAF770}"/>
              </a:ext>
            </a:extLst>
          </p:cNvPr>
          <p:cNvSpPr>
            <a:spLocks noChangeArrowheads="1"/>
          </p:cNvSpPr>
          <p:nvPr/>
        </p:nvSpPr>
        <p:spPr bwMode="auto">
          <a:xfrm>
            <a:off x="6096001" y="3179764"/>
            <a:ext cx="981038" cy="30059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rtl="1">
              <a:lnSpc>
                <a:spcPct val="90000"/>
              </a:lnSpc>
            </a:pPr>
            <a:r>
              <a:rPr lang="en-US" altLang="en-US" b="1" dirty="0">
                <a:latin typeface="Times New Roman" panose="02020603050405020304" pitchFamily="18" charset="0"/>
              </a:rPr>
              <a:t>On(A,C)</a:t>
            </a:r>
          </a:p>
        </p:txBody>
      </p:sp>
      <p:sp>
        <p:nvSpPr>
          <p:cNvPr id="296969" name="Rectangle 9">
            <a:extLst>
              <a:ext uri="{FF2B5EF4-FFF2-40B4-BE49-F238E27FC236}">
                <a16:creationId xmlns:a16="http://schemas.microsoft.com/office/drawing/2014/main" id="{2DBD51A4-F525-4BC2-85D6-B6D405052766}"/>
              </a:ext>
            </a:extLst>
          </p:cNvPr>
          <p:cNvSpPr>
            <a:spLocks noChangeArrowheads="1"/>
          </p:cNvSpPr>
          <p:nvPr/>
        </p:nvSpPr>
        <p:spPr bwMode="auto">
          <a:xfrm>
            <a:off x="5310188" y="2374536"/>
            <a:ext cx="3135312" cy="318229"/>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rtl="1">
              <a:lnSpc>
                <a:spcPct val="125000"/>
              </a:lnSpc>
            </a:pPr>
            <a:r>
              <a:rPr lang="en-US" altLang="en-US" b="1" dirty="0">
                <a:latin typeface="Times New Roman" panose="02020603050405020304" pitchFamily="18" charset="0"/>
              </a:rPr>
              <a:t>Holding(C) </a:t>
            </a:r>
            <a:r>
              <a:rPr lang="en-US" altLang="en-US" b="1" dirty="0">
                <a:latin typeface="Symbol" panose="05050102010706020507" pitchFamily="18" charset="2"/>
              </a:rPr>
              <a:t>&amp;</a:t>
            </a:r>
            <a:r>
              <a:rPr lang="en-US" altLang="en-US" b="1" dirty="0">
                <a:latin typeface="Times New Roman" panose="02020603050405020304" pitchFamily="18" charset="0"/>
              </a:rPr>
              <a:t> Clear(B)</a:t>
            </a:r>
          </a:p>
        </p:txBody>
      </p:sp>
      <p:sp>
        <p:nvSpPr>
          <p:cNvPr id="296970" name="Rectangle 10">
            <a:extLst>
              <a:ext uri="{FF2B5EF4-FFF2-40B4-BE49-F238E27FC236}">
                <a16:creationId xmlns:a16="http://schemas.microsoft.com/office/drawing/2014/main" id="{96931DBD-5968-4A1E-A99A-1131DA058796}"/>
              </a:ext>
            </a:extLst>
          </p:cNvPr>
          <p:cNvSpPr>
            <a:spLocks noChangeArrowheads="1"/>
          </p:cNvSpPr>
          <p:nvPr/>
        </p:nvSpPr>
        <p:spPr bwMode="auto">
          <a:xfrm>
            <a:off x="6000750" y="1924051"/>
            <a:ext cx="1243930" cy="30059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rtl="1">
              <a:lnSpc>
                <a:spcPct val="90000"/>
              </a:lnSpc>
            </a:pPr>
            <a:r>
              <a:rPr lang="en-US" altLang="en-US" b="1" dirty="0">
                <a:latin typeface="Times New Roman" panose="02020603050405020304" pitchFamily="18" charset="0"/>
              </a:rPr>
              <a:t>Holding(C)</a:t>
            </a:r>
          </a:p>
        </p:txBody>
      </p:sp>
      <p:sp>
        <p:nvSpPr>
          <p:cNvPr id="296971" name="Rectangle 11">
            <a:extLst>
              <a:ext uri="{FF2B5EF4-FFF2-40B4-BE49-F238E27FC236}">
                <a16:creationId xmlns:a16="http://schemas.microsoft.com/office/drawing/2014/main" id="{A09E16C8-88B1-4C5E-9B29-0B886AD37460}"/>
              </a:ext>
            </a:extLst>
          </p:cNvPr>
          <p:cNvSpPr>
            <a:spLocks noChangeArrowheads="1"/>
          </p:cNvSpPr>
          <p:nvPr/>
        </p:nvSpPr>
        <p:spPr bwMode="auto">
          <a:xfrm>
            <a:off x="6159500" y="1544639"/>
            <a:ext cx="987450" cy="30059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rtl="1">
              <a:lnSpc>
                <a:spcPct val="90000"/>
              </a:lnSpc>
            </a:pPr>
            <a:r>
              <a:rPr lang="en-US" altLang="en-US" b="1" dirty="0">
                <a:latin typeface="Times New Roman" panose="02020603050405020304" pitchFamily="18" charset="0"/>
              </a:rPr>
              <a:t>Clear(B)</a:t>
            </a:r>
          </a:p>
        </p:txBody>
      </p:sp>
      <p:sp>
        <p:nvSpPr>
          <p:cNvPr id="296974" name="Rectangle 14">
            <a:extLst>
              <a:ext uri="{FF2B5EF4-FFF2-40B4-BE49-F238E27FC236}">
                <a16:creationId xmlns:a16="http://schemas.microsoft.com/office/drawing/2014/main" id="{CA7290B5-1784-42F6-9091-24884F7061FD}"/>
              </a:ext>
            </a:extLst>
          </p:cNvPr>
          <p:cNvSpPr>
            <a:spLocks noChangeArrowheads="1"/>
          </p:cNvSpPr>
          <p:nvPr/>
        </p:nvSpPr>
        <p:spPr bwMode="auto">
          <a:xfrm>
            <a:off x="3444363" y="800295"/>
            <a:ext cx="5859975" cy="6939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3500" tIns="25400" rIns="63500" bIns="25400">
            <a:spAutoFit/>
          </a:bodyPr>
          <a:lstStyle>
            <a:lvl1pPr marL="228600" indent="-228600">
              <a:spcBef>
                <a:spcPct val="20000"/>
              </a:spcBef>
              <a:buChar char="•"/>
              <a:defRPr sz="2400">
                <a:solidFill>
                  <a:schemeClr val="tx1"/>
                </a:solidFill>
                <a:latin typeface="Times New Roman" panose="02020603050405020304" pitchFamily="18" charset="0"/>
              </a:defRPr>
            </a:lvl1pPr>
            <a:lvl2pPr marL="685800" indent="-22860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sz="16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nSpc>
                <a:spcPct val="87000"/>
              </a:lnSpc>
              <a:spcBef>
                <a:spcPct val="42000"/>
              </a:spcBef>
              <a:buFontTx/>
              <a:buNone/>
            </a:pPr>
            <a:r>
              <a:rPr lang="en-US" altLang="en-US" dirty="0"/>
              <a:t>4. Since top goal is unsatisfied compound goal, list its </a:t>
            </a:r>
            <a:r>
              <a:rPr lang="en-US" altLang="en-US" dirty="0" err="1"/>
              <a:t>subgoals</a:t>
            </a:r>
            <a:r>
              <a:rPr lang="en-US" altLang="en-US" dirty="0"/>
              <a:t> on top of it:</a:t>
            </a:r>
          </a:p>
        </p:txBody>
      </p:sp>
      <p:sp>
        <p:nvSpPr>
          <p:cNvPr id="296975" name="Rectangle 15">
            <a:extLst>
              <a:ext uri="{FF2B5EF4-FFF2-40B4-BE49-F238E27FC236}">
                <a16:creationId xmlns:a16="http://schemas.microsoft.com/office/drawing/2014/main" id="{26B3AF8C-5752-46C3-9E15-D760E8814BF8}"/>
              </a:ext>
            </a:extLst>
          </p:cNvPr>
          <p:cNvSpPr>
            <a:spLocks noChangeArrowheads="1"/>
          </p:cNvSpPr>
          <p:nvPr/>
        </p:nvSpPr>
        <p:spPr bwMode="auto">
          <a:xfrm>
            <a:off x="3581400" y="22728"/>
            <a:ext cx="7182644" cy="885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4000" b="1">
                <a:solidFill>
                  <a:schemeClr val="tx2"/>
                </a:solidFill>
                <a:latin typeface="Times New Roman" panose="02020603050405020304" pitchFamily="18" charset="0"/>
              </a:defRPr>
            </a:lvl1pPr>
            <a:lvl2pPr algn="ctr">
              <a:defRPr sz="4000" b="1">
                <a:solidFill>
                  <a:schemeClr val="tx2"/>
                </a:solidFill>
                <a:latin typeface="Times New Roman" panose="02020603050405020304" pitchFamily="18" charset="0"/>
              </a:defRPr>
            </a:lvl2pPr>
            <a:lvl3pPr algn="ctr">
              <a:defRPr sz="4000" b="1">
                <a:solidFill>
                  <a:schemeClr val="tx2"/>
                </a:solidFill>
                <a:latin typeface="Times New Roman" panose="02020603050405020304" pitchFamily="18" charset="0"/>
              </a:defRPr>
            </a:lvl3pPr>
            <a:lvl4pPr algn="ctr">
              <a:defRPr sz="4000" b="1">
                <a:solidFill>
                  <a:schemeClr val="tx2"/>
                </a:solidFill>
                <a:latin typeface="Times New Roman" panose="02020603050405020304" pitchFamily="18" charset="0"/>
              </a:defRPr>
            </a:lvl4pPr>
            <a:lvl5pPr algn="ctr">
              <a:defRPr sz="4000" b="1">
                <a:solidFill>
                  <a:schemeClr val="tx2"/>
                </a:solidFill>
                <a:latin typeface="Times New Roman" panose="02020603050405020304" pitchFamily="18" charset="0"/>
              </a:defRPr>
            </a:lvl5pPr>
            <a:lvl6pPr marL="457200" algn="ctr" eaLnBrk="0" fontAlgn="base" hangingPunct="0">
              <a:spcBef>
                <a:spcPct val="0"/>
              </a:spcBef>
              <a:spcAft>
                <a:spcPct val="0"/>
              </a:spcAft>
              <a:defRPr sz="4000" b="1">
                <a:solidFill>
                  <a:schemeClr val="tx2"/>
                </a:solidFill>
                <a:latin typeface="Times New Roman" panose="02020603050405020304" pitchFamily="18" charset="0"/>
              </a:defRPr>
            </a:lvl6pPr>
            <a:lvl7pPr marL="914400" algn="ctr" eaLnBrk="0" fontAlgn="base" hangingPunct="0">
              <a:spcBef>
                <a:spcPct val="0"/>
              </a:spcBef>
              <a:spcAft>
                <a:spcPct val="0"/>
              </a:spcAft>
              <a:defRPr sz="4000" b="1">
                <a:solidFill>
                  <a:schemeClr val="tx2"/>
                </a:solidFill>
                <a:latin typeface="Times New Roman" panose="02020603050405020304" pitchFamily="18" charset="0"/>
              </a:defRPr>
            </a:lvl7pPr>
            <a:lvl8pPr marL="1371600" algn="ctr" eaLnBrk="0" fontAlgn="base" hangingPunct="0">
              <a:spcBef>
                <a:spcPct val="0"/>
              </a:spcBef>
              <a:spcAft>
                <a:spcPct val="0"/>
              </a:spcAft>
              <a:defRPr sz="4000" b="1">
                <a:solidFill>
                  <a:schemeClr val="tx2"/>
                </a:solidFill>
                <a:latin typeface="Times New Roman" panose="02020603050405020304" pitchFamily="18" charset="0"/>
              </a:defRPr>
            </a:lvl8pPr>
            <a:lvl9pPr marL="1828800" algn="ctr" eaLnBrk="0" fontAlgn="base" hangingPunct="0">
              <a:spcBef>
                <a:spcPct val="0"/>
              </a:spcBef>
              <a:spcAft>
                <a:spcPct val="0"/>
              </a:spcAft>
              <a:defRPr sz="4000" b="1">
                <a:solidFill>
                  <a:schemeClr val="tx2"/>
                </a:solidFill>
                <a:latin typeface="Times New Roman" panose="02020603050405020304" pitchFamily="18" charset="0"/>
              </a:defRPr>
            </a:lvl9pPr>
          </a:lstStyle>
          <a:p>
            <a:r>
              <a:rPr lang="en-US" altLang="en-US" dirty="0"/>
              <a:t>Example</a:t>
            </a:r>
          </a:p>
        </p:txBody>
      </p:sp>
      <p:sp>
        <p:nvSpPr>
          <p:cNvPr id="296977" name="Rectangle 17">
            <a:extLst>
              <a:ext uri="{FF2B5EF4-FFF2-40B4-BE49-F238E27FC236}">
                <a16:creationId xmlns:a16="http://schemas.microsoft.com/office/drawing/2014/main" id="{D48B94DF-1490-4881-B37D-411A38DAD44D}"/>
              </a:ext>
            </a:extLst>
          </p:cNvPr>
          <p:cNvSpPr>
            <a:spLocks noChangeArrowheads="1"/>
          </p:cNvSpPr>
          <p:nvPr/>
        </p:nvSpPr>
        <p:spPr bwMode="auto">
          <a:xfrm>
            <a:off x="7031038" y="4518026"/>
            <a:ext cx="1976503" cy="1777923"/>
          </a:xfrm>
          <a:prstGeom prst="rect">
            <a:avLst/>
          </a:prstGeom>
          <a:noFill/>
          <a:ln w="508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rtl="1">
              <a:lnSpc>
                <a:spcPct val="85000"/>
              </a:lnSpc>
            </a:pPr>
            <a:r>
              <a:rPr lang="en-US" altLang="en-US" sz="2200" b="1" dirty="0">
                <a:latin typeface="Times New Roman" panose="02020603050405020304" pitchFamily="18" charset="0"/>
              </a:rPr>
              <a:t>CLEAR(B)</a:t>
            </a:r>
          </a:p>
          <a:p>
            <a:pPr rtl="1">
              <a:lnSpc>
                <a:spcPct val="85000"/>
              </a:lnSpc>
            </a:pPr>
            <a:r>
              <a:rPr lang="en-US" altLang="en-US" sz="2200" b="1" dirty="0">
                <a:latin typeface="Times New Roman" panose="02020603050405020304" pitchFamily="18" charset="0"/>
              </a:rPr>
              <a:t>ON(C,A)</a:t>
            </a:r>
          </a:p>
          <a:p>
            <a:pPr rtl="1">
              <a:lnSpc>
                <a:spcPct val="85000"/>
              </a:lnSpc>
            </a:pPr>
            <a:r>
              <a:rPr lang="en-US" altLang="en-US" sz="2200" b="1" dirty="0">
                <a:latin typeface="Times New Roman" panose="02020603050405020304" pitchFamily="18" charset="0"/>
              </a:rPr>
              <a:t>CLEAR(C)</a:t>
            </a:r>
          </a:p>
          <a:p>
            <a:pPr rtl="1">
              <a:lnSpc>
                <a:spcPct val="85000"/>
              </a:lnSpc>
            </a:pPr>
            <a:r>
              <a:rPr lang="en-US" altLang="en-US" sz="2200" b="1" dirty="0">
                <a:latin typeface="Times New Roman" panose="02020603050405020304" pitchFamily="18" charset="0"/>
              </a:rPr>
              <a:t>ONTABLE(A)</a:t>
            </a:r>
          </a:p>
          <a:p>
            <a:pPr rtl="1">
              <a:lnSpc>
                <a:spcPct val="85000"/>
              </a:lnSpc>
            </a:pPr>
            <a:r>
              <a:rPr lang="en-US" altLang="en-US" sz="2200" b="1" dirty="0">
                <a:latin typeface="Times New Roman" panose="02020603050405020304" pitchFamily="18" charset="0"/>
              </a:rPr>
              <a:t>ONTABLE(B)</a:t>
            </a:r>
          </a:p>
          <a:p>
            <a:pPr rtl="1">
              <a:lnSpc>
                <a:spcPct val="85000"/>
              </a:lnSpc>
            </a:pPr>
            <a:r>
              <a:rPr lang="en-US" altLang="en-US" sz="2200" b="1" dirty="0">
                <a:latin typeface="Times New Roman" panose="02020603050405020304" pitchFamily="18" charset="0"/>
              </a:rPr>
              <a:t>HANDEMPTY</a:t>
            </a:r>
          </a:p>
        </p:txBody>
      </p:sp>
      <p:sp>
        <p:nvSpPr>
          <p:cNvPr id="296978" name="Rectangle 18">
            <a:extLst>
              <a:ext uri="{FF2B5EF4-FFF2-40B4-BE49-F238E27FC236}">
                <a16:creationId xmlns:a16="http://schemas.microsoft.com/office/drawing/2014/main" id="{26909252-0636-4965-8AEF-162D38310E50}"/>
              </a:ext>
            </a:extLst>
          </p:cNvPr>
          <p:cNvSpPr>
            <a:spLocks noChangeArrowheads="1"/>
          </p:cNvSpPr>
          <p:nvPr/>
        </p:nvSpPr>
        <p:spPr bwMode="auto">
          <a:xfrm>
            <a:off x="3581400" y="4994650"/>
            <a:ext cx="171291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rtl="1">
              <a:lnSpc>
                <a:spcPct val="88000"/>
              </a:lnSpc>
            </a:pPr>
            <a:r>
              <a:rPr lang="en-US" altLang="en-US" sz="2200" b="1" dirty="0">
                <a:latin typeface="Times New Roman" panose="02020603050405020304" pitchFamily="18" charset="0"/>
              </a:rPr>
              <a:t>Database</a:t>
            </a:r>
          </a:p>
          <a:p>
            <a:pPr rtl="1">
              <a:lnSpc>
                <a:spcPct val="88000"/>
              </a:lnSpc>
            </a:pPr>
            <a:r>
              <a:rPr lang="en-US" altLang="en-US" sz="2200" b="1" dirty="0">
                <a:latin typeface="Times New Roman" panose="02020603050405020304" pitchFamily="18" charset="0"/>
              </a:rPr>
              <a:t>(unchanged):</a:t>
            </a:r>
          </a:p>
        </p:txBody>
      </p:sp>
      <p:sp>
        <p:nvSpPr>
          <p:cNvPr id="296979" name="Freeform 19">
            <a:extLst>
              <a:ext uri="{FF2B5EF4-FFF2-40B4-BE49-F238E27FC236}">
                <a16:creationId xmlns:a16="http://schemas.microsoft.com/office/drawing/2014/main" id="{28E21A76-F4E5-45D3-B444-E75A1C4F95E0}"/>
              </a:ext>
            </a:extLst>
          </p:cNvPr>
          <p:cNvSpPr>
            <a:spLocks/>
          </p:cNvSpPr>
          <p:nvPr/>
        </p:nvSpPr>
        <p:spPr bwMode="auto">
          <a:xfrm>
            <a:off x="7696201" y="2028825"/>
            <a:ext cx="1787525" cy="609600"/>
          </a:xfrm>
          <a:custGeom>
            <a:avLst/>
            <a:gdLst>
              <a:gd name="T0" fmla="*/ 384 w 1016"/>
              <a:gd name="T1" fmla="*/ 384 h 392"/>
              <a:gd name="T2" fmla="*/ 912 w 1016"/>
              <a:gd name="T3" fmla="*/ 336 h 392"/>
              <a:gd name="T4" fmla="*/ 864 w 1016"/>
              <a:gd name="T5" fmla="*/ 48 h 392"/>
              <a:gd name="T6" fmla="*/ 0 w 1016"/>
              <a:gd name="T7" fmla="*/ 48 h 392"/>
            </a:gdLst>
            <a:ahLst/>
            <a:cxnLst>
              <a:cxn ang="0">
                <a:pos x="T0" y="T1"/>
              </a:cxn>
              <a:cxn ang="0">
                <a:pos x="T2" y="T3"/>
              </a:cxn>
              <a:cxn ang="0">
                <a:pos x="T4" y="T5"/>
              </a:cxn>
              <a:cxn ang="0">
                <a:pos x="T6" y="T7"/>
              </a:cxn>
            </a:cxnLst>
            <a:rect l="0" t="0" r="r" b="b"/>
            <a:pathLst>
              <a:path w="1016" h="392">
                <a:moveTo>
                  <a:pt x="384" y="384"/>
                </a:moveTo>
                <a:cubicBezTo>
                  <a:pt x="608" y="388"/>
                  <a:pt x="832" y="392"/>
                  <a:pt x="912" y="336"/>
                </a:cubicBezTo>
                <a:cubicBezTo>
                  <a:pt x="992" y="280"/>
                  <a:pt x="1016" y="96"/>
                  <a:pt x="864" y="48"/>
                </a:cubicBezTo>
                <a:cubicBezTo>
                  <a:pt x="712" y="0"/>
                  <a:pt x="72" y="0"/>
                  <a:pt x="0" y="48"/>
                </a:cubicBezTo>
              </a:path>
            </a:pathLst>
          </a:custGeom>
          <a:noFill/>
          <a:ln w="9525">
            <a:solidFill>
              <a:schemeClr val="tx1"/>
            </a:solidFill>
            <a:round/>
            <a:headEnd/>
            <a:tailEnd type="stealth"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dirty="0">
              <a:latin typeface="Times New Roman" panose="02020603050405020304" pitchFamily="18" charset="0"/>
            </a:endParaRPr>
          </a:p>
        </p:txBody>
      </p:sp>
      <p:sp>
        <p:nvSpPr>
          <p:cNvPr id="296980" name="Freeform 20">
            <a:extLst>
              <a:ext uri="{FF2B5EF4-FFF2-40B4-BE49-F238E27FC236}">
                <a16:creationId xmlns:a16="http://schemas.microsoft.com/office/drawing/2014/main" id="{FA9B37BD-8817-43B1-8525-E8DE7CA68988}"/>
              </a:ext>
            </a:extLst>
          </p:cNvPr>
          <p:cNvSpPr>
            <a:spLocks/>
          </p:cNvSpPr>
          <p:nvPr/>
        </p:nvSpPr>
        <p:spPr bwMode="auto">
          <a:xfrm>
            <a:off x="7543800" y="1600200"/>
            <a:ext cx="1981200" cy="647700"/>
          </a:xfrm>
          <a:custGeom>
            <a:avLst/>
            <a:gdLst>
              <a:gd name="T0" fmla="*/ 960 w 1032"/>
              <a:gd name="T1" fmla="*/ 408 h 408"/>
              <a:gd name="T2" fmla="*/ 960 w 1032"/>
              <a:gd name="T3" fmla="*/ 72 h 408"/>
              <a:gd name="T4" fmla="*/ 528 w 1032"/>
              <a:gd name="T5" fmla="*/ 24 h 408"/>
              <a:gd name="T6" fmla="*/ 0 w 1032"/>
              <a:gd name="T7" fmla="*/ 24 h 408"/>
            </a:gdLst>
            <a:ahLst/>
            <a:cxnLst>
              <a:cxn ang="0">
                <a:pos x="T0" y="T1"/>
              </a:cxn>
              <a:cxn ang="0">
                <a:pos x="T2" y="T3"/>
              </a:cxn>
              <a:cxn ang="0">
                <a:pos x="T4" y="T5"/>
              </a:cxn>
              <a:cxn ang="0">
                <a:pos x="T6" y="T7"/>
              </a:cxn>
            </a:cxnLst>
            <a:rect l="0" t="0" r="r" b="b"/>
            <a:pathLst>
              <a:path w="1032" h="408">
                <a:moveTo>
                  <a:pt x="960" y="408"/>
                </a:moveTo>
                <a:cubicBezTo>
                  <a:pt x="996" y="272"/>
                  <a:pt x="1032" y="136"/>
                  <a:pt x="960" y="72"/>
                </a:cubicBezTo>
                <a:cubicBezTo>
                  <a:pt x="888" y="8"/>
                  <a:pt x="688" y="32"/>
                  <a:pt x="528" y="24"/>
                </a:cubicBezTo>
                <a:cubicBezTo>
                  <a:pt x="368" y="16"/>
                  <a:pt x="48" y="0"/>
                  <a:pt x="0" y="24"/>
                </a:cubicBezTo>
              </a:path>
            </a:pathLst>
          </a:custGeom>
          <a:noFill/>
          <a:ln w="9525">
            <a:solidFill>
              <a:schemeClr val="tx1"/>
            </a:solidFill>
            <a:round/>
            <a:headEnd/>
            <a:tailEnd type="stealth"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dirty="0">
              <a:latin typeface="Times New Roman" panose="02020603050405020304" pitchFamily="18" charset="0"/>
            </a:endParaRPr>
          </a:p>
        </p:txBody>
      </p:sp>
      <p:sp>
        <p:nvSpPr>
          <p:cNvPr id="17" name="Google Shape;142;p2">
            <a:extLst>
              <a:ext uri="{FF2B5EF4-FFF2-40B4-BE49-F238E27FC236}">
                <a16:creationId xmlns:a16="http://schemas.microsoft.com/office/drawing/2014/main" id="{8B320EA3-8A05-4352-8FE6-0857ABFF3992}"/>
              </a:ext>
            </a:extLst>
          </p:cNvPr>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11.1 Introduction</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11.2  </a:t>
            </a:r>
            <a:r>
              <a:rPr lang="en-US" sz="2000" dirty="0">
                <a:solidFill>
                  <a:schemeClr val="bg1"/>
                </a:solidFill>
                <a:latin typeface="Times New Roman" panose="02020603050405020304" pitchFamily="18" charset="0"/>
                <a:cs typeface="Times New Roman" panose="02020603050405020304" pitchFamily="18" charset="0"/>
              </a:rPr>
              <a:t>Language of planning problem </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11.3 Example of Air Cargo</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11.4 The spare tire problem</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11.5 Planning with state space</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11.6 Partial order planning</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11.7 Hierarchical planning</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11.8 Conditional planning</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11.9 Learning decision trees</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11.10 Ensemble learning</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11.11 Reinforcement learning</a:t>
            </a:r>
            <a:endParaRPr lang="en-US" sz="2000" dirty="0">
              <a:solidFill>
                <a:schemeClr val="bg1"/>
              </a:solidFill>
              <a:latin typeface="Times New Roman" panose="02020603050405020304" pitchFamily="18" charset="0"/>
              <a:ea typeface="Gill Sans"/>
              <a:cs typeface="Times New Roman" panose="02020603050405020304" pitchFamily="18" charset="0"/>
              <a:sym typeface="Gill Sans"/>
            </a:endParaRPr>
          </a:p>
        </p:txBody>
      </p:sp>
      <p:sp>
        <p:nvSpPr>
          <p:cNvPr id="2" name="Footer Placeholder 1">
            <a:extLst>
              <a:ext uri="{FF2B5EF4-FFF2-40B4-BE49-F238E27FC236}">
                <a16:creationId xmlns:a16="http://schemas.microsoft.com/office/drawing/2014/main" id="{10A60EC2-1F37-4BB1-9375-347FC0E0D8A6}"/>
              </a:ext>
            </a:extLst>
          </p:cNvPr>
          <p:cNvSpPr>
            <a:spLocks noGrp="1"/>
          </p:cNvSpPr>
          <p:nvPr>
            <p:ph type="ftr" sz="quarter" idx="11"/>
          </p:nvPr>
        </p:nvSpPr>
        <p:spPr/>
        <p:txBody>
          <a:bodyPr/>
          <a:lstStyle/>
          <a:p>
            <a:r>
              <a:rPr lang="en-IN"/>
              <a:t>Copyright © 2019 by Wiley India Pvt. Ltd., 4436/7, Ansari Road, Daryaganj, New Delhi-110002</a:t>
            </a:r>
            <a:endParaRPr lang="en-US"/>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61656" y="365126"/>
            <a:ext cx="7892143" cy="910782"/>
          </a:xfrm>
        </p:spPr>
        <p:txBody>
          <a:bodyPr>
            <a:normAutofit/>
          </a:bodyPr>
          <a:lstStyle/>
          <a:p>
            <a:r>
              <a:rPr lang="en-US" sz="3600" dirty="0"/>
              <a:t>What is planning?</a:t>
            </a:r>
          </a:p>
        </p:txBody>
      </p:sp>
      <p:sp>
        <p:nvSpPr>
          <p:cNvPr id="3" name="Content Placeholder 2"/>
          <p:cNvSpPr>
            <a:spLocks noGrp="1"/>
          </p:cNvSpPr>
          <p:nvPr>
            <p:ph idx="1"/>
          </p:nvPr>
        </p:nvSpPr>
        <p:spPr>
          <a:xfrm>
            <a:off x="3461656" y="1275908"/>
            <a:ext cx="8088086" cy="4351338"/>
          </a:xfrm>
        </p:spPr>
        <p:txBody>
          <a:bodyPr>
            <a:normAutofit lnSpcReduction="10000"/>
          </a:bodyPr>
          <a:lstStyle/>
          <a:p>
            <a:pPr marL="533400" indent="-533400">
              <a:buFontTx/>
              <a:buAutoNum type="arabicPeriod"/>
            </a:pPr>
            <a:r>
              <a:rPr lang="en-US" dirty="0"/>
              <a:t>We have some </a:t>
            </a:r>
            <a:r>
              <a:rPr lang="en-US" b="1" i="1" dirty="0"/>
              <a:t>Operators</a:t>
            </a:r>
            <a:r>
              <a:rPr lang="en-US" dirty="0"/>
              <a:t>.</a:t>
            </a:r>
          </a:p>
          <a:p>
            <a:pPr marL="533400" indent="-533400">
              <a:buFontTx/>
              <a:buAutoNum type="arabicPeriod"/>
            </a:pPr>
            <a:endParaRPr lang="en-US" dirty="0"/>
          </a:p>
          <a:p>
            <a:pPr marL="533400" indent="-533400">
              <a:buFontTx/>
              <a:buAutoNum type="arabicPeriod"/>
            </a:pPr>
            <a:r>
              <a:rPr lang="en-US" dirty="0"/>
              <a:t>We have a </a:t>
            </a:r>
            <a:r>
              <a:rPr lang="en-US" b="1" i="1" dirty="0"/>
              <a:t>Current state.</a:t>
            </a:r>
          </a:p>
          <a:p>
            <a:pPr marL="533400" indent="-533400">
              <a:buFontTx/>
              <a:buAutoNum type="arabicPeriod"/>
            </a:pPr>
            <a:endParaRPr lang="en-US" dirty="0"/>
          </a:p>
          <a:p>
            <a:pPr marL="533400" indent="-533400">
              <a:buFontTx/>
              <a:buAutoNum type="arabicPeriod"/>
            </a:pPr>
            <a:r>
              <a:rPr lang="en-US" dirty="0"/>
              <a:t>We have a </a:t>
            </a:r>
            <a:r>
              <a:rPr lang="en-US" b="1" i="1" dirty="0"/>
              <a:t>Goal State.</a:t>
            </a:r>
          </a:p>
          <a:p>
            <a:pPr marL="533400" indent="-533400">
              <a:buFontTx/>
              <a:buAutoNum type="arabicPeriod"/>
            </a:pPr>
            <a:endParaRPr lang="en-US" b="1" i="1" dirty="0"/>
          </a:p>
          <a:p>
            <a:pPr marL="533400" indent="-533400">
              <a:buFontTx/>
              <a:buAutoNum type="arabicPeriod"/>
            </a:pPr>
            <a:r>
              <a:rPr lang="en-US" dirty="0"/>
              <a:t>We want to know:</a:t>
            </a:r>
          </a:p>
          <a:p>
            <a:pPr marL="914400" lvl="1" indent="-457200">
              <a:buFontTx/>
              <a:buNone/>
            </a:pPr>
            <a:r>
              <a:rPr lang="en-US" dirty="0"/>
              <a:t>	</a:t>
            </a:r>
            <a:r>
              <a:rPr lang="en-US" sz="3200" b="1" i="1" dirty="0">
                <a:effectLst>
                  <a:outerShdw blurRad="38100" dist="38100" dir="2700000" algn="tl">
                    <a:srgbClr val="C0C0C0"/>
                  </a:outerShdw>
                </a:effectLst>
              </a:rPr>
              <a:t>How to arrange the operators to reach the Goal State from Current State.</a:t>
            </a:r>
            <a:endParaRPr lang="en-US" sz="3200" dirty="0">
              <a:effectLst>
                <a:outerShdw blurRad="38100" dist="38100" dir="2700000" algn="tl">
                  <a:srgbClr val="C0C0C0"/>
                </a:outerShdw>
              </a:effectLst>
            </a:endParaRPr>
          </a:p>
          <a:p>
            <a:endParaRPr lang="en-US" dirty="0"/>
          </a:p>
        </p:txBody>
      </p:sp>
      <p:sp>
        <p:nvSpPr>
          <p:cNvPr id="5"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11.1 Introduction</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11.2  </a:t>
            </a:r>
            <a:r>
              <a:rPr lang="en-US" sz="2000" dirty="0">
                <a:solidFill>
                  <a:schemeClr val="bg1"/>
                </a:solidFill>
                <a:latin typeface="Times New Roman" panose="02020603050405020304" pitchFamily="18" charset="0"/>
                <a:cs typeface="Times New Roman" panose="02020603050405020304" pitchFamily="18" charset="0"/>
              </a:rPr>
              <a:t>Language of planning problem </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11.3 Example of Air Cargo</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11.4 The spare tire problem</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11.5 Planning with state space</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11.6 Partial order planning</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11.7 Hierarchical planning</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11.8 Conditional planning</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11.9 Learning decision trees</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11.10 Ensemble learning</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11.11 Reinforcement learning</a:t>
            </a:r>
            <a:endParaRPr lang="en-US" sz="2000" dirty="0">
              <a:solidFill>
                <a:schemeClr val="bg1"/>
              </a:solidFill>
              <a:latin typeface="Times New Roman" panose="02020603050405020304" pitchFamily="18" charset="0"/>
              <a:ea typeface="Gill Sans"/>
              <a:cs typeface="Times New Roman" panose="02020603050405020304" pitchFamily="18" charset="0"/>
              <a:sym typeface="Gill Sans"/>
            </a:endParaRPr>
          </a:p>
        </p:txBody>
      </p:sp>
      <p:sp>
        <p:nvSpPr>
          <p:cNvPr id="4" name="Footer Placeholder 3">
            <a:extLst>
              <a:ext uri="{FF2B5EF4-FFF2-40B4-BE49-F238E27FC236}">
                <a16:creationId xmlns:a16="http://schemas.microsoft.com/office/drawing/2014/main" id="{8F0BD156-D899-4F13-A6A8-450358EAEE3A}"/>
              </a:ext>
            </a:extLst>
          </p:cNvPr>
          <p:cNvSpPr>
            <a:spLocks noGrp="1"/>
          </p:cNvSpPr>
          <p:nvPr>
            <p:ph type="ftr" sz="quarter" idx="11"/>
          </p:nvPr>
        </p:nvSpPr>
        <p:spPr>
          <a:xfrm>
            <a:off x="4038600" y="6492874"/>
            <a:ext cx="4114800" cy="365125"/>
          </a:xfrm>
        </p:spPr>
        <p:txBody>
          <a:bodyPr/>
          <a:lstStyle/>
          <a:p>
            <a:r>
              <a:rPr lang="en-IN" dirty="0"/>
              <a:t>Copyright © 2019 by Wiley India </a:t>
            </a:r>
            <a:r>
              <a:rPr lang="en-IN" dirty="0" err="1"/>
              <a:t>Pvt.</a:t>
            </a:r>
            <a:r>
              <a:rPr lang="en-IN" dirty="0"/>
              <a:t> Ltd., 4436/7, Ansari Road, </a:t>
            </a:r>
            <a:r>
              <a:rPr lang="en-IN" dirty="0" err="1"/>
              <a:t>Daryaganj</a:t>
            </a:r>
            <a:r>
              <a:rPr lang="en-IN" dirty="0"/>
              <a:t>, New Delhi-110002</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8" name="Rectangle 4">
            <a:extLst>
              <a:ext uri="{FF2B5EF4-FFF2-40B4-BE49-F238E27FC236}">
                <a16:creationId xmlns:a16="http://schemas.microsoft.com/office/drawing/2014/main" id="{90FB969C-3A27-4988-BB4F-457A080905CE}"/>
              </a:ext>
            </a:extLst>
          </p:cNvPr>
          <p:cNvSpPr>
            <a:spLocks noChangeArrowheads="1"/>
          </p:cNvSpPr>
          <p:nvPr/>
        </p:nvSpPr>
        <p:spPr bwMode="auto">
          <a:xfrm>
            <a:off x="3364574" y="2229359"/>
            <a:ext cx="897682" cy="349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rtl="1">
              <a:lnSpc>
                <a:spcPct val="88000"/>
              </a:lnSpc>
            </a:pPr>
            <a:r>
              <a:rPr lang="en-US" altLang="en-US" sz="2200" b="1" dirty="0">
                <a:latin typeface="Times New Roman" panose="02020603050405020304" pitchFamily="18" charset="0"/>
              </a:rPr>
              <a:t>Stack:</a:t>
            </a:r>
          </a:p>
        </p:txBody>
      </p:sp>
      <p:sp>
        <p:nvSpPr>
          <p:cNvPr id="297998" name="Rectangle 14">
            <a:extLst>
              <a:ext uri="{FF2B5EF4-FFF2-40B4-BE49-F238E27FC236}">
                <a16:creationId xmlns:a16="http://schemas.microsoft.com/office/drawing/2014/main" id="{EB7E2F23-2EA2-49AE-A280-38ABFF6B5FB4}"/>
              </a:ext>
            </a:extLst>
          </p:cNvPr>
          <p:cNvSpPr>
            <a:spLocks noChangeArrowheads="1"/>
          </p:cNvSpPr>
          <p:nvPr/>
        </p:nvSpPr>
        <p:spPr bwMode="auto">
          <a:xfrm>
            <a:off x="3575987" y="980760"/>
            <a:ext cx="6789738" cy="708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lvl1pPr marL="228600" indent="-228600">
              <a:spcBef>
                <a:spcPct val="20000"/>
              </a:spcBef>
              <a:buChar char="•"/>
              <a:defRPr sz="2400">
                <a:solidFill>
                  <a:schemeClr val="tx1"/>
                </a:solidFill>
                <a:latin typeface="Times New Roman" panose="02020603050405020304" pitchFamily="18" charset="0"/>
              </a:defRPr>
            </a:lvl1pPr>
            <a:lvl2pPr marL="685800" indent="-22860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sz="16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nSpc>
                <a:spcPct val="89000"/>
              </a:lnSpc>
              <a:spcBef>
                <a:spcPct val="43000"/>
              </a:spcBef>
              <a:buFontTx/>
              <a:buNone/>
            </a:pPr>
            <a:r>
              <a:rPr lang="en-US" altLang="en-US" dirty="0"/>
              <a:t>5. Single goal on top of stack matches data base, so remove it:</a:t>
            </a:r>
          </a:p>
        </p:txBody>
      </p:sp>
      <p:sp>
        <p:nvSpPr>
          <p:cNvPr id="297999" name="Rectangle 15">
            <a:extLst>
              <a:ext uri="{FF2B5EF4-FFF2-40B4-BE49-F238E27FC236}">
                <a16:creationId xmlns:a16="http://schemas.microsoft.com/office/drawing/2014/main" id="{EA011BD3-21F2-4872-AFCD-50054C782D90}"/>
              </a:ext>
            </a:extLst>
          </p:cNvPr>
          <p:cNvSpPr>
            <a:spLocks noChangeArrowheads="1"/>
          </p:cNvSpPr>
          <p:nvPr/>
        </p:nvSpPr>
        <p:spPr bwMode="auto">
          <a:xfrm>
            <a:off x="3575986" y="101648"/>
            <a:ext cx="7341251" cy="828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4000" b="1">
                <a:solidFill>
                  <a:schemeClr val="tx2"/>
                </a:solidFill>
                <a:latin typeface="Times New Roman" panose="02020603050405020304" pitchFamily="18" charset="0"/>
              </a:defRPr>
            </a:lvl1pPr>
            <a:lvl2pPr algn="ctr">
              <a:defRPr sz="4000" b="1">
                <a:solidFill>
                  <a:schemeClr val="tx2"/>
                </a:solidFill>
                <a:latin typeface="Times New Roman" panose="02020603050405020304" pitchFamily="18" charset="0"/>
              </a:defRPr>
            </a:lvl2pPr>
            <a:lvl3pPr algn="ctr">
              <a:defRPr sz="4000" b="1">
                <a:solidFill>
                  <a:schemeClr val="tx2"/>
                </a:solidFill>
                <a:latin typeface="Times New Roman" panose="02020603050405020304" pitchFamily="18" charset="0"/>
              </a:defRPr>
            </a:lvl3pPr>
            <a:lvl4pPr algn="ctr">
              <a:defRPr sz="4000" b="1">
                <a:solidFill>
                  <a:schemeClr val="tx2"/>
                </a:solidFill>
                <a:latin typeface="Times New Roman" panose="02020603050405020304" pitchFamily="18" charset="0"/>
              </a:defRPr>
            </a:lvl4pPr>
            <a:lvl5pPr algn="ctr">
              <a:defRPr sz="4000" b="1">
                <a:solidFill>
                  <a:schemeClr val="tx2"/>
                </a:solidFill>
                <a:latin typeface="Times New Roman" panose="02020603050405020304" pitchFamily="18" charset="0"/>
              </a:defRPr>
            </a:lvl5pPr>
            <a:lvl6pPr marL="457200" algn="ctr" eaLnBrk="0" fontAlgn="base" hangingPunct="0">
              <a:spcBef>
                <a:spcPct val="0"/>
              </a:spcBef>
              <a:spcAft>
                <a:spcPct val="0"/>
              </a:spcAft>
              <a:defRPr sz="4000" b="1">
                <a:solidFill>
                  <a:schemeClr val="tx2"/>
                </a:solidFill>
                <a:latin typeface="Times New Roman" panose="02020603050405020304" pitchFamily="18" charset="0"/>
              </a:defRPr>
            </a:lvl6pPr>
            <a:lvl7pPr marL="914400" algn="ctr" eaLnBrk="0" fontAlgn="base" hangingPunct="0">
              <a:spcBef>
                <a:spcPct val="0"/>
              </a:spcBef>
              <a:spcAft>
                <a:spcPct val="0"/>
              </a:spcAft>
              <a:defRPr sz="4000" b="1">
                <a:solidFill>
                  <a:schemeClr val="tx2"/>
                </a:solidFill>
                <a:latin typeface="Times New Roman" panose="02020603050405020304" pitchFamily="18" charset="0"/>
              </a:defRPr>
            </a:lvl7pPr>
            <a:lvl8pPr marL="1371600" algn="ctr" eaLnBrk="0" fontAlgn="base" hangingPunct="0">
              <a:spcBef>
                <a:spcPct val="0"/>
              </a:spcBef>
              <a:spcAft>
                <a:spcPct val="0"/>
              </a:spcAft>
              <a:defRPr sz="4000" b="1">
                <a:solidFill>
                  <a:schemeClr val="tx2"/>
                </a:solidFill>
                <a:latin typeface="Times New Roman" panose="02020603050405020304" pitchFamily="18" charset="0"/>
              </a:defRPr>
            </a:lvl8pPr>
            <a:lvl9pPr marL="1828800" algn="ctr" eaLnBrk="0" fontAlgn="base" hangingPunct="0">
              <a:spcBef>
                <a:spcPct val="0"/>
              </a:spcBef>
              <a:spcAft>
                <a:spcPct val="0"/>
              </a:spcAft>
              <a:defRPr sz="4000" b="1">
                <a:solidFill>
                  <a:schemeClr val="tx2"/>
                </a:solidFill>
                <a:latin typeface="Times New Roman" panose="02020603050405020304" pitchFamily="18" charset="0"/>
              </a:defRPr>
            </a:lvl9pPr>
          </a:lstStyle>
          <a:p>
            <a:r>
              <a:rPr lang="en-US" altLang="en-US" dirty="0"/>
              <a:t>Example</a:t>
            </a:r>
          </a:p>
        </p:txBody>
      </p:sp>
      <p:sp>
        <p:nvSpPr>
          <p:cNvPr id="298003" name="Rectangle 19">
            <a:extLst>
              <a:ext uri="{FF2B5EF4-FFF2-40B4-BE49-F238E27FC236}">
                <a16:creationId xmlns:a16="http://schemas.microsoft.com/office/drawing/2014/main" id="{5787EB19-D23E-4AD8-8497-BF51FA338E91}"/>
              </a:ext>
            </a:extLst>
          </p:cNvPr>
          <p:cNvSpPr>
            <a:spLocks noChangeArrowheads="1"/>
          </p:cNvSpPr>
          <p:nvPr/>
        </p:nvSpPr>
        <p:spPr bwMode="auto">
          <a:xfrm>
            <a:off x="7031038" y="4518026"/>
            <a:ext cx="1976503" cy="1777923"/>
          </a:xfrm>
          <a:prstGeom prst="rect">
            <a:avLst/>
          </a:prstGeom>
          <a:noFill/>
          <a:ln w="508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rtl="1">
              <a:lnSpc>
                <a:spcPct val="85000"/>
              </a:lnSpc>
            </a:pPr>
            <a:r>
              <a:rPr lang="en-US" altLang="en-US" sz="2200" b="1" dirty="0">
                <a:latin typeface="Times New Roman" panose="02020603050405020304" pitchFamily="18" charset="0"/>
              </a:rPr>
              <a:t>CLEAR(B)</a:t>
            </a:r>
          </a:p>
          <a:p>
            <a:pPr rtl="1">
              <a:lnSpc>
                <a:spcPct val="85000"/>
              </a:lnSpc>
            </a:pPr>
            <a:r>
              <a:rPr lang="en-US" altLang="en-US" sz="2200" b="1" dirty="0">
                <a:latin typeface="Times New Roman" panose="02020603050405020304" pitchFamily="18" charset="0"/>
              </a:rPr>
              <a:t>ON(C,A)</a:t>
            </a:r>
          </a:p>
          <a:p>
            <a:pPr rtl="1">
              <a:lnSpc>
                <a:spcPct val="85000"/>
              </a:lnSpc>
            </a:pPr>
            <a:r>
              <a:rPr lang="en-US" altLang="en-US" sz="2200" b="1" dirty="0">
                <a:latin typeface="Times New Roman" panose="02020603050405020304" pitchFamily="18" charset="0"/>
              </a:rPr>
              <a:t>CLEAR(C)</a:t>
            </a:r>
          </a:p>
          <a:p>
            <a:pPr rtl="1">
              <a:lnSpc>
                <a:spcPct val="85000"/>
              </a:lnSpc>
            </a:pPr>
            <a:r>
              <a:rPr lang="en-US" altLang="en-US" sz="2200" b="1" dirty="0">
                <a:latin typeface="Times New Roman" panose="02020603050405020304" pitchFamily="18" charset="0"/>
              </a:rPr>
              <a:t>ONTABLE(A)</a:t>
            </a:r>
          </a:p>
          <a:p>
            <a:pPr rtl="1">
              <a:lnSpc>
                <a:spcPct val="85000"/>
              </a:lnSpc>
            </a:pPr>
            <a:r>
              <a:rPr lang="en-US" altLang="en-US" sz="2200" b="1" dirty="0">
                <a:latin typeface="Times New Roman" panose="02020603050405020304" pitchFamily="18" charset="0"/>
              </a:rPr>
              <a:t>ONTABLE(B)</a:t>
            </a:r>
          </a:p>
          <a:p>
            <a:pPr rtl="1">
              <a:lnSpc>
                <a:spcPct val="85000"/>
              </a:lnSpc>
            </a:pPr>
            <a:r>
              <a:rPr lang="en-US" altLang="en-US" sz="2200" b="1" dirty="0">
                <a:latin typeface="Times New Roman" panose="02020603050405020304" pitchFamily="18" charset="0"/>
              </a:rPr>
              <a:t>HANDEMPTY</a:t>
            </a:r>
          </a:p>
        </p:txBody>
      </p:sp>
      <p:sp>
        <p:nvSpPr>
          <p:cNvPr id="298004" name="Rectangle 20">
            <a:extLst>
              <a:ext uri="{FF2B5EF4-FFF2-40B4-BE49-F238E27FC236}">
                <a16:creationId xmlns:a16="http://schemas.microsoft.com/office/drawing/2014/main" id="{D3DA2885-F904-4110-ABE2-27B8F36404DA}"/>
              </a:ext>
            </a:extLst>
          </p:cNvPr>
          <p:cNvSpPr>
            <a:spLocks noChangeArrowheads="1"/>
          </p:cNvSpPr>
          <p:nvPr/>
        </p:nvSpPr>
        <p:spPr bwMode="auto">
          <a:xfrm>
            <a:off x="3575987" y="4920728"/>
            <a:ext cx="171291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rtl="1">
              <a:lnSpc>
                <a:spcPct val="88000"/>
              </a:lnSpc>
            </a:pPr>
            <a:r>
              <a:rPr lang="en-US" altLang="en-US" sz="2200" b="1" dirty="0">
                <a:latin typeface="Times New Roman" panose="02020603050405020304" pitchFamily="18" charset="0"/>
              </a:rPr>
              <a:t>Database</a:t>
            </a:r>
          </a:p>
          <a:p>
            <a:pPr rtl="1">
              <a:lnSpc>
                <a:spcPct val="88000"/>
              </a:lnSpc>
            </a:pPr>
            <a:r>
              <a:rPr lang="en-US" altLang="en-US" sz="2200" b="1" dirty="0">
                <a:latin typeface="Times New Roman" panose="02020603050405020304" pitchFamily="18" charset="0"/>
              </a:rPr>
              <a:t>(unchanged):</a:t>
            </a:r>
          </a:p>
        </p:txBody>
      </p:sp>
      <p:sp>
        <p:nvSpPr>
          <p:cNvPr id="298006" name="Rectangle 22">
            <a:extLst>
              <a:ext uri="{FF2B5EF4-FFF2-40B4-BE49-F238E27FC236}">
                <a16:creationId xmlns:a16="http://schemas.microsoft.com/office/drawing/2014/main" id="{EE104001-78A9-42FF-B0E2-C51C8A6B2F2E}"/>
              </a:ext>
            </a:extLst>
          </p:cNvPr>
          <p:cNvSpPr>
            <a:spLocks noChangeArrowheads="1"/>
          </p:cNvSpPr>
          <p:nvPr/>
        </p:nvSpPr>
        <p:spPr bwMode="auto">
          <a:xfrm>
            <a:off x="5943601" y="2743201"/>
            <a:ext cx="1173398" cy="300595"/>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lIns="63500" tIns="25400" rIns="63500" bIns="25400">
            <a:spAutoFit/>
          </a:bodyPr>
          <a:lstStyle/>
          <a:p>
            <a:pPr rtl="1">
              <a:lnSpc>
                <a:spcPct val="90000"/>
              </a:lnSpc>
            </a:pPr>
            <a:r>
              <a:rPr lang="en-US" altLang="en-US" b="1" dirty="0">
                <a:latin typeface="Times New Roman" panose="02020603050405020304" pitchFamily="18" charset="0"/>
              </a:rPr>
              <a:t>stack(C,B)</a:t>
            </a:r>
          </a:p>
        </p:txBody>
      </p:sp>
      <p:sp>
        <p:nvSpPr>
          <p:cNvPr id="298007" name="Rectangle 23">
            <a:extLst>
              <a:ext uri="{FF2B5EF4-FFF2-40B4-BE49-F238E27FC236}">
                <a16:creationId xmlns:a16="http://schemas.microsoft.com/office/drawing/2014/main" id="{491A4C7B-53A3-443A-9150-01EF6A9B1FC5}"/>
              </a:ext>
            </a:extLst>
          </p:cNvPr>
          <p:cNvSpPr>
            <a:spLocks noChangeArrowheads="1"/>
          </p:cNvSpPr>
          <p:nvPr/>
        </p:nvSpPr>
        <p:spPr bwMode="auto">
          <a:xfrm>
            <a:off x="5413376" y="3571876"/>
            <a:ext cx="2115964" cy="364267"/>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rtl="1">
              <a:lnSpc>
                <a:spcPct val="125000"/>
              </a:lnSpc>
            </a:pPr>
            <a:r>
              <a:rPr lang="en-US" altLang="en-US" b="1" dirty="0">
                <a:latin typeface="Times New Roman" panose="02020603050405020304" pitchFamily="18" charset="0"/>
              </a:rPr>
              <a:t>On(A,C) </a:t>
            </a:r>
            <a:r>
              <a:rPr lang="en-US" altLang="en-US" b="1" dirty="0">
                <a:latin typeface="Symbol" panose="05050102010706020507" pitchFamily="18" charset="2"/>
              </a:rPr>
              <a:t>&amp;</a:t>
            </a:r>
            <a:r>
              <a:rPr lang="en-US" altLang="en-US" b="1" dirty="0">
                <a:latin typeface="Times New Roman" panose="02020603050405020304" pitchFamily="18" charset="0"/>
              </a:rPr>
              <a:t> On(C,B)</a:t>
            </a:r>
          </a:p>
        </p:txBody>
      </p:sp>
      <p:sp>
        <p:nvSpPr>
          <p:cNvPr id="298008" name="Line 24">
            <a:extLst>
              <a:ext uri="{FF2B5EF4-FFF2-40B4-BE49-F238E27FC236}">
                <a16:creationId xmlns:a16="http://schemas.microsoft.com/office/drawing/2014/main" id="{E77C3D42-EAFE-4DDC-9688-73EDD62F1CF4}"/>
              </a:ext>
            </a:extLst>
          </p:cNvPr>
          <p:cNvSpPr>
            <a:spLocks noChangeShapeType="1"/>
          </p:cNvSpPr>
          <p:nvPr/>
        </p:nvSpPr>
        <p:spPr bwMode="auto">
          <a:xfrm>
            <a:off x="4643438" y="4159250"/>
            <a:ext cx="4951412" cy="0"/>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dirty="0">
              <a:latin typeface="Times New Roman" panose="02020603050405020304" pitchFamily="18" charset="0"/>
            </a:endParaRPr>
          </a:p>
        </p:txBody>
      </p:sp>
      <p:sp>
        <p:nvSpPr>
          <p:cNvPr id="298009" name="Rectangle 25">
            <a:extLst>
              <a:ext uri="{FF2B5EF4-FFF2-40B4-BE49-F238E27FC236}">
                <a16:creationId xmlns:a16="http://schemas.microsoft.com/office/drawing/2014/main" id="{BA42DBDA-EDCA-4953-812C-AE37A15B5195}"/>
              </a:ext>
            </a:extLst>
          </p:cNvPr>
          <p:cNvSpPr>
            <a:spLocks noChangeArrowheads="1"/>
          </p:cNvSpPr>
          <p:nvPr/>
        </p:nvSpPr>
        <p:spPr bwMode="auto">
          <a:xfrm>
            <a:off x="6096001" y="3179764"/>
            <a:ext cx="981038" cy="30059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rtl="1">
              <a:lnSpc>
                <a:spcPct val="90000"/>
              </a:lnSpc>
            </a:pPr>
            <a:r>
              <a:rPr lang="en-US" altLang="en-US" b="1" dirty="0">
                <a:latin typeface="Times New Roman" panose="02020603050405020304" pitchFamily="18" charset="0"/>
              </a:rPr>
              <a:t>On(A,C)</a:t>
            </a:r>
          </a:p>
        </p:txBody>
      </p:sp>
      <p:sp>
        <p:nvSpPr>
          <p:cNvPr id="298010" name="Rectangle 26">
            <a:extLst>
              <a:ext uri="{FF2B5EF4-FFF2-40B4-BE49-F238E27FC236}">
                <a16:creationId xmlns:a16="http://schemas.microsoft.com/office/drawing/2014/main" id="{E6D679D5-0862-4A47-9E6C-6B48068F776F}"/>
              </a:ext>
            </a:extLst>
          </p:cNvPr>
          <p:cNvSpPr>
            <a:spLocks noChangeArrowheads="1"/>
          </p:cNvSpPr>
          <p:nvPr/>
        </p:nvSpPr>
        <p:spPr bwMode="auto">
          <a:xfrm>
            <a:off x="5310188" y="2374536"/>
            <a:ext cx="3135312" cy="318229"/>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rtl="1">
              <a:lnSpc>
                <a:spcPct val="125000"/>
              </a:lnSpc>
            </a:pPr>
            <a:r>
              <a:rPr lang="en-US" altLang="en-US" b="1" dirty="0">
                <a:latin typeface="Times New Roman" panose="02020603050405020304" pitchFamily="18" charset="0"/>
              </a:rPr>
              <a:t>Holding(C) </a:t>
            </a:r>
            <a:r>
              <a:rPr lang="en-US" altLang="en-US" b="1" dirty="0">
                <a:latin typeface="Symbol" panose="05050102010706020507" pitchFamily="18" charset="2"/>
              </a:rPr>
              <a:t>&amp;</a:t>
            </a:r>
            <a:r>
              <a:rPr lang="en-US" altLang="en-US" b="1" dirty="0">
                <a:latin typeface="Times New Roman" panose="02020603050405020304" pitchFamily="18" charset="0"/>
              </a:rPr>
              <a:t> Clear(B)</a:t>
            </a:r>
          </a:p>
        </p:txBody>
      </p:sp>
      <p:sp>
        <p:nvSpPr>
          <p:cNvPr id="298011" name="Rectangle 27">
            <a:extLst>
              <a:ext uri="{FF2B5EF4-FFF2-40B4-BE49-F238E27FC236}">
                <a16:creationId xmlns:a16="http://schemas.microsoft.com/office/drawing/2014/main" id="{612DE32F-82A5-4ED1-91C9-A07F6907A768}"/>
              </a:ext>
            </a:extLst>
          </p:cNvPr>
          <p:cNvSpPr>
            <a:spLocks noChangeArrowheads="1"/>
          </p:cNvSpPr>
          <p:nvPr/>
        </p:nvSpPr>
        <p:spPr bwMode="auto">
          <a:xfrm>
            <a:off x="6000750" y="1924051"/>
            <a:ext cx="1243930" cy="30059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rtl="1">
              <a:lnSpc>
                <a:spcPct val="90000"/>
              </a:lnSpc>
            </a:pPr>
            <a:r>
              <a:rPr lang="en-US" altLang="en-US" b="1" dirty="0">
                <a:latin typeface="Times New Roman" panose="02020603050405020304" pitchFamily="18" charset="0"/>
              </a:rPr>
              <a:t>Holding(C)</a:t>
            </a:r>
          </a:p>
        </p:txBody>
      </p:sp>
      <p:sp>
        <p:nvSpPr>
          <p:cNvPr id="298012" name="Rectangle 28">
            <a:extLst>
              <a:ext uri="{FF2B5EF4-FFF2-40B4-BE49-F238E27FC236}">
                <a16:creationId xmlns:a16="http://schemas.microsoft.com/office/drawing/2014/main" id="{0430750F-A099-43F4-B773-DB974F256560}"/>
              </a:ext>
            </a:extLst>
          </p:cNvPr>
          <p:cNvSpPr>
            <a:spLocks noChangeArrowheads="1"/>
          </p:cNvSpPr>
          <p:nvPr/>
        </p:nvSpPr>
        <p:spPr bwMode="auto">
          <a:xfrm>
            <a:off x="6159500" y="1544639"/>
            <a:ext cx="987450" cy="30059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rtl="1">
              <a:lnSpc>
                <a:spcPct val="90000"/>
              </a:lnSpc>
            </a:pPr>
            <a:r>
              <a:rPr lang="en-US" altLang="en-US" b="1" dirty="0">
                <a:latin typeface="Times New Roman" panose="02020603050405020304" pitchFamily="18" charset="0"/>
              </a:rPr>
              <a:t>Clear(B)</a:t>
            </a:r>
          </a:p>
        </p:txBody>
      </p:sp>
      <p:sp>
        <p:nvSpPr>
          <p:cNvPr id="298015" name="Line 31">
            <a:extLst>
              <a:ext uri="{FF2B5EF4-FFF2-40B4-BE49-F238E27FC236}">
                <a16:creationId xmlns:a16="http://schemas.microsoft.com/office/drawing/2014/main" id="{8EAF2E61-E885-47AB-AC5A-8D2C9F983BCA}"/>
              </a:ext>
            </a:extLst>
          </p:cNvPr>
          <p:cNvSpPr>
            <a:spLocks noChangeShapeType="1"/>
          </p:cNvSpPr>
          <p:nvPr/>
        </p:nvSpPr>
        <p:spPr bwMode="auto">
          <a:xfrm>
            <a:off x="5867400" y="1752600"/>
            <a:ext cx="1828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dirty="0">
              <a:latin typeface="Times New Roman" panose="02020603050405020304" pitchFamily="18" charset="0"/>
            </a:endParaRPr>
          </a:p>
        </p:txBody>
      </p:sp>
      <p:sp>
        <p:nvSpPr>
          <p:cNvPr id="16" name="Google Shape;142;p2">
            <a:extLst>
              <a:ext uri="{FF2B5EF4-FFF2-40B4-BE49-F238E27FC236}">
                <a16:creationId xmlns:a16="http://schemas.microsoft.com/office/drawing/2014/main" id="{AF2930E5-5F2D-405C-BA02-6E7416FFDF06}"/>
              </a:ext>
            </a:extLst>
          </p:cNvPr>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11.1 Introduction</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11.2  </a:t>
            </a:r>
            <a:r>
              <a:rPr lang="en-US" sz="2000" dirty="0">
                <a:solidFill>
                  <a:schemeClr val="bg1"/>
                </a:solidFill>
                <a:latin typeface="Times New Roman" panose="02020603050405020304" pitchFamily="18" charset="0"/>
                <a:cs typeface="Times New Roman" panose="02020603050405020304" pitchFamily="18" charset="0"/>
              </a:rPr>
              <a:t>Language of planning problem </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11.3 Example of Air Cargo</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11.4 The spare tire problem</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11.5 Planning with state space</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11.6 Partial order planning</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11.7 Hierarchical planning</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11.8 Conditional planning</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11.9 Learning decision trees</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11.10 Ensemble learning</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11.11 Reinforcement learning</a:t>
            </a:r>
            <a:endParaRPr lang="en-US" sz="2000" dirty="0">
              <a:solidFill>
                <a:schemeClr val="bg1"/>
              </a:solidFill>
              <a:latin typeface="Times New Roman" panose="02020603050405020304" pitchFamily="18" charset="0"/>
              <a:ea typeface="Gill Sans"/>
              <a:cs typeface="Times New Roman" panose="02020603050405020304" pitchFamily="18" charset="0"/>
              <a:sym typeface="Gill Sans"/>
            </a:endParaRPr>
          </a:p>
        </p:txBody>
      </p:sp>
      <p:sp>
        <p:nvSpPr>
          <p:cNvPr id="2" name="Footer Placeholder 1">
            <a:extLst>
              <a:ext uri="{FF2B5EF4-FFF2-40B4-BE49-F238E27FC236}">
                <a16:creationId xmlns:a16="http://schemas.microsoft.com/office/drawing/2014/main" id="{BA8292A9-BA4D-4434-8BFA-CFFA27D4FD5D}"/>
              </a:ext>
            </a:extLst>
          </p:cNvPr>
          <p:cNvSpPr>
            <a:spLocks noGrp="1"/>
          </p:cNvSpPr>
          <p:nvPr>
            <p:ph type="ftr" sz="quarter" idx="11"/>
          </p:nvPr>
        </p:nvSpPr>
        <p:spPr>
          <a:xfrm>
            <a:off x="4038600" y="6472161"/>
            <a:ext cx="4114800" cy="365125"/>
          </a:xfrm>
        </p:spPr>
        <p:txBody>
          <a:bodyPr/>
          <a:lstStyle/>
          <a:p>
            <a:r>
              <a:rPr lang="en-IN" dirty="0"/>
              <a:t>Copyright © 2019 by Wiley India </a:t>
            </a:r>
            <a:r>
              <a:rPr lang="en-IN" dirty="0" err="1"/>
              <a:t>Pvt.</a:t>
            </a:r>
            <a:r>
              <a:rPr lang="en-IN" dirty="0"/>
              <a:t> Ltd., 4436/7, Ansari Road, </a:t>
            </a:r>
            <a:r>
              <a:rPr lang="en-IN" dirty="0" err="1"/>
              <a:t>Daryaganj</a:t>
            </a:r>
            <a:r>
              <a:rPr lang="en-IN" dirty="0"/>
              <a:t>, New Delhi-110002</a:t>
            </a:r>
            <a:endParaRPr lang="en-US" dirty="0"/>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2" name="Rectangle 4">
            <a:extLst>
              <a:ext uri="{FF2B5EF4-FFF2-40B4-BE49-F238E27FC236}">
                <a16:creationId xmlns:a16="http://schemas.microsoft.com/office/drawing/2014/main" id="{6106E913-B0B6-49E3-8DCA-EF89C0BE9339}"/>
              </a:ext>
            </a:extLst>
          </p:cNvPr>
          <p:cNvSpPr>
            <a:spLocks noChangeArrowheads="1"/>
          </p:cNvSpPr>
          <p:nvPr/>
        </p:nvSpPr>
        <p:spPr bwMode="auto">
          <a:xfrm>
            <a:off x="4800600" y="2362201"/>
            <a:ext cx="4660900" cy="36952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pPr rtl="1">
              <a:lnSpc>
                <a:spcPct val="125000"/>
              </a:lnSpc>
            </a:pPr>
            <a:r>
              <a:rPr lang="en-US" altLang="en-US" b="1" dirty="0">
                <a:latin typeface="Times New Roman" panose="02020603050405020304" pitchFamily="18" charset="0"/>
              </a:rPr>
              <a:t>On(C,A) </a:t>
            </a:r>
            <a:r>
              <a:rPr lang="en-US" altLang="en-US" b="1" dirty="0">
                <a:latin typeface="Symbol" panose="05050102010706020507" pitchFamily="18" charset="2"/>
              </a:rPr>
              <a:t>&amp;</a:t>
            </a:r>
            <a:r>
              <a:rPr lang="en-US" altLang="en-US" b="1" dirty="0">
                <a:latin typeface="Times New Roman" panose="02020603050405020304" pitchFamily="18" charset="0"/>
              </a:rPr>
              <a:t>Clear(C) </a:t>
            </a:r>
            <a:r>
              <a:rPr lang="en-US" altLang="en-US" b="1" dirty="0">
                <a:latin typeface="Symbol" panose="05050102010706020507" pitchFamily="18" charset="2"/>
              </a:rPr>
              <a:t>&amp; </a:t>
            </a:r>
            <a:r>
              <a:rPr lang="en-US" altLang="en-US" b="1" dirty="0" err="1">
                <a:latin typeface="Times New Roman" panose="02020603050405020304" pitchFamily="18" charset="0"/>
              </a:rPr>
              <a:t>Handempty</a:t>
            </a:r>
            <a:endParaRPr lang="en-US" altLang="en-US" b="1" dirty="0">
              <a:latin typeface="Times New Roman" panose="02020603050405020304" pitchFamily="18" charset="0"/>
            </a:endParaRPr>
          </a:p>
        </p:txBody>
      </p:sp>
      <p:sp>
        <p:nvSpPr>
          <p:cNvPr id="299013" name="Rectangle 5">
            <a:extLst>
              <a:ext uri="{FF2B5EF4-FFF2-40B4-BE49-F238E27FC236}">
                <a16:creationId xmlns:a16="http://schemas.microsoft.com/office/drawing/2014/main" id="{3B9DD05B-4279-43F0-9069-152D04E87C34}"/>
              </a:ext>
            </a:extLst>
          </p:cNvPr>
          <p:cNvSpPr>
            <a:spLocks noChangeArrowheads="1"/>
          </p:cNvSpPr>
          <p:nvPr/>
        </p:nvSpPr>
        <p:spPr bwMode="auto">
          <a:xfrm>
            <a:off x="3329539" y="4122522"/>
            <a:ext cx="897682" cy="349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rtl="1">
              <a:lnSpc>
                <a:spcPct val="88000"/>
              </a:lnSpc>
            </a:pPr>
            <a:r>
              <a:rPr lang="en-US" altLang="en-US" sz="2200" b="1" dirty="0">
                <a:latin typeface="Times New Roman" panose="02020603050405020304" pitchFamily="18" charset="0"/>
              </a:rPr>
              <a:t>Stack:</a:t>
            </a:r>
          </a:p>
        </p:txBody>
      </p:sp>
      <p:sp>
        <p:nvSpPr>
          <p:cNvPr id="299014" name="Rectangle 6">
            <a:extLst>
              <a:ext uri="{FF2B5EF4-FFF2-40B4-BE49-F238E27FC236}">
                <a16:creationId xmlns:a16="http://schemas.microsoft.com/office/drawing/2014/main" id="{502E99CA-E20D-426E-AF53-53610918C88F}"/>
              </a:ext>
            </a:extLst>
          </p:cNvPr>
          <p:cNvSpPr>
            <a:spLocks noChangeArrowheads="1"/>
          </p:cNvSpPr>
          <p:nvPr/>
        </p:nvSpPr>
        <p:spPr bwMode="auto">
          <a:xfrm>
            <a:off x="5921376" y="4584701"/>
            <a:ext cx="2058256" cy="364267"/>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rtl="1">
              <a:lnSpc>
                <a:spcPct val="125000"/>
              </a:lnSpc>
            </a:pPr>
            <a:r>
              <a:rPr lang="en-US" altLang="en-US" b="1" dirty="0">
                <a:latin typeface="Times New Roman" panose="02020603050405020304" pitchFamily="18" charset="0"/>
              </a:rPr>
              <a:t>On(A,C) </a:t>
            </a:r>
            <a:r>
              <a:rPr lang="en-US" altLang="en-US" b="1" dirty="0">
                <a:latin typeface="Symbol" panose="05050102010706020507" pitchFamily="18" charset="2"/>
              </a:rPr>
              <a:t>&amp;</a:t>
            </a:r>
            <a:r>
              <a:rPr lang="en-US" altLang="en-US" b="1" dirty="0">
                <a:latin typeface="Times New Roman" panose="02020603050405020304" pitchFamily="18" charset="0"/>
              </a:rPr>
              <a:t>On(C,B)</a:t>
            </a:r>
          </a:p>
        </p:txBody>
      </p:sp>
      <p:sp>
        <p:nvSpPr>
          <p:cNvPr id="299015" name="Line 7">
            <a:extLst>
              <a:ext uri="{FF2B5EF4-FFF2-40B4-BE49-F238E27FC236}">
                <a16:creationId xmlns:a16="http://schemas.microsoft.com/office/drawing/2014/main" id="{9245D4E9-40EC-4D79-81FD-2272EF8FC697}"/>
              </a:ext>
            </a:extLst>
          </p:cNvPr>
          <p:cNvSpPr>
            <a:spLocks noChangeShapeType="1"/>
          </p:cNvSpPr>
          <p:nvPr/>
        </p:nvSpPr>
        <p:spPr bwMode="auto">
          <a:xfrm>
            <a:off x="4648201" y="5105400"/>
            <a:ext cx="4951413" cy="0"/>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dirty="0">
              <a:latin typeface="Times New Roman" panose="02020603050405020304" pitchFamily="18" charset="0"/>
            </a:endParaRPr>
          </a:p>
        </p:txBody>
      </p:sp>
      <p:sp>
        <p:nvSpPr>
          <p:cNvPr id="299016" name="Rectangle 8">
            <a:extLst>
              <a:ext uri="{FF2B5EF4-FFF2-40B4-BE49-F238E27FC236}">
                <a16:creationId xmlns:a16="http://schemas.microsoft.com/office/drawing/2014/main" id="{945E2B61-E485-4CA2-97D2-13D078EA6036}"/>
              </a:ext>
            </a:extLst>
          </p:cNvPr>
          <p:cNvSpPr>
            <a:spLocks noChangeArrowheads="1"/>
          </p:cNvSpPr>
          <p:nvPr/>
        </p:nvSpPr>
        <p:spPr bwMode="auto">
          <a:xfrm>
            <a:off x="6477001" y="4191001"/>
            <a:ext cx="981038" cy="30059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rtl="1">
              <a:lnSpc>
                <a:spcPct val="90000"/>
              </a:lnSpc>
            </a:pPr>
            <a:r>
              <a:rPr lang="en-US" altLang="en-US" b="1" dirty="0">
                <a:latin typeface="Times New Roman" panose="02020603050405020304" pitchFamily="18" charset="0"/>
              </a:rPr>
              <a:t>On(A,C)</a:t>
            </a:r>
          </a:p>
        </p:txBody>
      </p:sp>
      <p:sp>
        <p:nvSpPr>
          <p:cNvPr id="299017" name="Rectangle 9">
            <a:extLst>
              <a:ext uri="{FF2B5EF4-FFF2-40B4-BE49-F238E27FC236}">
                <a16:creationId xmlns:a16="http://schemas.microsoft.com/office/drawing/2014/main" id="{4CBFCAFA-9257-41E6-B83E-B7D45B3AE5B9}"/>
              </a:ext>
            </a:extLst>
          </p:cNvPr>
          <p:cNvSpPr>
            <a:spLocks noChangeArrowheads="1"/>
          </p:cNvSpPr>
          <p:nvPr/>
        </p:nvSpPr>
        <p:spPr bwMode="auto">
          <a:xfrm>
            <a:off x="6327776" y="3798889"/>
            <a:ext cx="1173398" cy="300595"/>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lIns="63500" tIns="25400" rIns="63500" bIns="25400">
            <a:spAutoFit/>
          </a:bodyPr>
          <a:lstStyle/>
          <a:p>
            <a:pPr rtl="1">
              <a:lnSpc>
                <a:spcPct val="90000"/>
              </a:lnSpc>
            </a:pPr>
            <a:r>
              <a:rPr lang="en-US" altLang="en-US" b="1" dirty="0">
                <a:latin typeface="Times New Roman" panose="02020603050405020304" pitchFamily="18" charset="0"/>
              </a:rPr>
              <a:t>stack(C,B)</a:t>
            </a:r>
          </a:p>
        </p:txBody>
      </p:sp>
      <p:sp>
        <p:nvSpPr>
          <p:cNvPr id="299018" name="Rectangle 10">
            <a:extLst>
              <a:ext uri="{FF2B5EF4-FFF2-40B4-BE49-F238E27FC236}">
                <a16:creationId xmlns:a16="http://schemas.microsoft.com/office/drawing/2014/main" id="{20408FFE-493C-4933-ABB8-970AFA17B6FD}"/>
              </a:ext>
            </a:extLst>
          </p:cNvPr>
          <p:cNvSpPr>
            <a:spLocks noChangeArrowheads="1"/>
          </p:cNvSpPr>
          <p:nvPr/>
        </p:nvSpPr>
        <p:spPr bwMode="auto">
          <a:xfrm>
            <a:off x="5570538" y="3279776"/>
            <a:ext cx="2398092" cy="364267"/>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rtl="1">
              <a:lnSpc>
                <a:spcPct val="125000"/>
              </a:lnSpc>
            </a:pPr>
            <a:r>
              <a:rPr lang="en-US" altLang="en-US" b="1" dirty="0">
                <a:latin typeface="Times New Roman" panose="02020603050405020304" pitchFamily="18" charset="0"/>
              </a:rPr>
              <a:t>Holding(C) </a:t>
            </a:r>
            <a:r>
              <a:rPr lang="en-US" altLang="en-US" b="1" dirty="0">
                <a:latin typeface="Symbol" panose="05050102010706020507" pitchFamily="18" charset="2"/>
              </a:rPr>
              <a:t>&amp;</a:t>
            </a:r>
            <a:r>
              <a:rPr lang="en-US" altLang="en-US" b="1" dirty="0">
                <a:latin typeface="Times New Roman" panose="02020603050405020304" pitchFamily="18" charset="0"/>
              </a:rPr>
              <a:t> Clear(B)</a:t>
            </a:r>
          </a:p>
        </p:txBody>
      </p:sp>
      <p:sp>
        <p:nvSpPr>
          <p:cNvPr id="299019" name="Rectangle 11">
            <a:extLst>
              <a:ext uri="{FF2B5EF4-FFF2-40B4-BE49-F238E27FC236}">
                <a16:creationId xmlns:a16="http://schemas.microsoft.com/office/drawing/2014/main" id="{034A3C03-827B-49D7-89D0-FE46E176D5AD}"/>
              </a:ext>
            </a:extLst>
          </p:cNvPr>
          <p:cNvSpPr>
            <a:spLocks noChangeArrowheads="1"/>
          </p:cNvSpPr>
          <p:nvPr/>
        </p:nvSpPr>
        <p:spPr bwMode="auto">
          <a:xfrm>
            <a:off x="6172200" y="2892426"/>
            <a:ext cx="1442703" cy="300595"/>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lIns="63500" tIns="25400" rIns="63500" bIns="25400">
            <a:spAutoFit/>
          </a:bodyPr>
          <a:lstStyle/>
          <a:p>
            <a:pPr rtl="1">
              <a:lnSpc>
                <a:spcPct val="90000"/>
              </a:lnSpc>
            </a:pPr>
            <a:r>
              <a:rPr lang="en-US" altLang="en-US" b="1" dirty="0">
                <a:latin typeface="Times New Roman" panose="02020603050405020304" pitchFamily="18" charset="0"/>
              </a:rPr>
              <a:t>unstack(C,A)</a:t>
            </a:r>
          </a:p>
        </p:txBody>
      </p:sp>
      <p:sp>
        <p:nvSpPr>
          <p:cNvPr id="299020" name="Rectangle 12">
            <a:extLst>
              <a:ext uri="{FF2B5EF4-FFF2-40B4-BE49-F238E27FC236}">
                <a16:creationId xmlns:a16="http://schemas.microsoft.com/office/drawing/2014/main" id="{61839B82-D3F6-4BBF-A425-3AC11FAB09EB}"/>
              </a:ext>
            </a:extLst>
          </p:cNvPr>
          <p:cNvSpPr>
            <a:spLocks noChangeArrowheads="1"/>
          </p:cNvSpPr>
          <p:nvPr/>
        </p:nvSpPr>
        <p:spPr bwMode="auto">
          <a:xfrm>
            <a:off x="3287712" y="5630500"/>
            <a:ext cx="2884488" cy="34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rtl="1">
              <a:lnSpc>
                <a:spcPct val="88000"/>
              </a:lnSpc>
            </a:pPr>
            <a:r>
              <a:rPr lang="en-US" altLang="en-US" sz="2200" b="1" dirty="0">
                <a:latin typeface="Times New Roman" panose="02020603050405020304" pitchFamily="18" charset="0"/>
              </a:rPr>
              <a:t>Database: (unchanged)</a:t>
            </a:r>
          </a:p>
        </p:txBody>
      </p:sp>
      <p:sp>
        <p:nvSpPr>
          <p:cNvPr id="299021" name="Rectangle 13">
            <a:extLst>
              <a:ext uri="{FF2B5EF4-FFF2-40B4-BE49-F238E27FC236}">
                <a16:creationId xmlns:a16="http://schemas.microsoft.com/office/drawing/2014/main" id="{3275814D-9BB9-466C-84A3-0593358F82CB}"/>
              </a:ext>
            </a:extLst>
          </p:cNvPr>
          <p:cNvSpPr>
            <a:spLocks noChangeArrowheads="1"/>
          </p:cNvSpPr>
          <p:nvPr/>
        </p:nvSpPr>
        <p:spPr bwMode="auto">
          <a:xfrm>
            <a:off x="3374856" y="870039"/>
            <a:ext cx="8252636" cy="1307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3500" tIns="25400" rIns="63500" bIns="25400">
            <a:spAutoFit/>
          </a:bodyPr>
          <a:lstStyle>
            <a:lvl1pPr marL="228600" indent="-228600">
              <a:spcBef>
                <a:spcPct val="20000"/>
              </a:spcBef>
              <a:buChar char="•"/>
              <a:defRPr sz="2400">
                <a:solidFill>
                  <a:schemeClr val="tx1"/>
                </a:solidFill>
                <a:latin typeface="Times New Roman" panose="02020603050405020304" pitchFamily="18" charset="0"/>
              </a:defRPr>
            </a:lvl1pPr>
            <a:lvl2pPr marL="685800" indent="-22860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sz="16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nSpc>
                <a:spcPct val="85000"/>
              </a:lnSpc>
              <a:spcBef>
                <a:spcPct val="40000"/>
              </a:spcBef>
              <a:buFontTx/>
              <a:buNone/>
            </a:pPr>
            <a:r>
              <a:rPr lang="en-US" altLang="en-US" dirty="0"/>
              <a:t>6. Since top goal is unsatisfied single-literal goal, find rule whose instantiated add-list includes the goal, and:  a. Replace the goal with the instantiated rule; b. Place the rule’s instantiated precondition formula on top of stack</a:t>
            </a:r>
          </a:p>
        </p:txBody>
      </p:sp>
      <p:sp>
        <p:nvSpPr>
          <p:cNvPr id="299022" name="Rectangle 14">
            <a:extLst>
              <a:ext uri="{FF2B5EF4-FFF2-40B4-BE49-F238E27FC236}">
                <a16:creationId xmlns:a16="http://schemas.microsoft.com/office/drawing/2014/main" id="{241CFF96-4F3F-412D-9EC3-C865CCB1B53B}"/>
              </a:ext>
            </a:extLst>
          </p:cNvPr>
          <p:cNvSpPr>
            <a:spLocks noChangeArrowheads="1"/>
          </p:cNvSpPr>
          <p:nvPr/>
        </p:nvSpPr>
        <p:spPr bwMode="auto">
          <a:xfrm>
            <a:off x="3838352" y="0"/>
            <a:ext cx="6143847" cy="911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4000" b="1">
                <a:solidFill>
                  <a:schemeClr val="tx2"/>
                </a:solidFill>
                <a:latin typeface="Times New Roman" panose="02020603050405020304" pitchFamily="18" charset="0"/>
              </a:defRPr>
            </a:lvl1pPr>
            <a:lvl2pPr algn="ctr">
              <a:defRPr sz="4000" b="1">
                <a:solidFill>
                  <a:schemeClr val="tx2"/>
                </a:solidFill>
                <a:latin typeface="Times New Roman" panose="02020603050405020304" pitchFamily="18" charset="0"/>
              </a:defRPr>
            </a:lvl2pPr>
            <a:lvl3pPr algn="ctr">
              <a:defRPr sz="4000" b="1">
                <a:solidFill>
                  <a:schemeClr val="tx2"/>
                </a:solidFill>
                <a:latin typeface="Times New Roman" panose="02020603050405020304" pitchFamily="18" charset="0"/>
              </a:defRPr>
            </a:lvl3pPr>
            <a:lvl4pPr algn="ctr">
              <a:defRPr sz="4000" b="1">
                <a:solidFill>
                  <a:schemeClr val="tx2"/>
                </a:solidFill>
                <a:latin typeface="Times New Roman" panose="02020603050405020304" pitchFamily="18" charset="0"/>
              </a:defRPr>
            </a:lvl4pPr>
            <a:lvl5pPr algn="ctr">
              <a:defRPr sz="4000" b="1">
                <a:solidFill>
                  <a:schemeClr val="tx2"/>
                </a:solidFill>
                <a:latin typeface="Times New Roman" panose="02020603050405020304" pitchFamily="18" charset="0"/>
              </a:defRPr>
            </a:lvl5pPr>
            <a:lvl6pPr marL="457200" algn="ctr" eaLnBrk="0" fontAlgn="base" hangingPunct="0">
              <a:spcBef>
                <a:spcPct val="0"/>
              </a:spcBef>
              <a:spcAft>
                <a:spcPct val="0"/>
              </a:spcAft>
              <a:defRPr sz="4000" b="1">
                <a:solidFill>
                  <a:schemeClr val="tx2"/>
                </a:solidFill>
                <a:latin typeface="Times New Roman" panose="02020603050405020304" pitchFamily="18" charset="0"/>
              </a:defRPr>
            </a:lvl6pPr>
            <a:lvl7pPr marL="914400" algn="ctr" eaLnBrk="0" fontAlgn="base" hangingPunct="0">
              <a:spcBef>
                <a:spcPct val="0"/>
              </a:spcBef>
              <a:spcAft>
                <a:spcPct val="0"/>
              </a:spcAft>
              <a:defRPr sz="4000" b="1">
                <a:solidFill>
                  <a:schemeClr val="tx2"/>
                </a:solidFill>
                <a:latin typeface="Times New Roman" panose="02020603050405020304" pitchFamily="18" charset="0"/>
              </a:defRPr>
            </a:lvl7pPr>
            <a:lvl8pPr marL="1371600" algn="ctr" eaLnBrk="0" fontAlgn="base" hangingPunct="0">
              <a:spcBef>
                <a:spcPct val="0"/>
              </a:spcBef>
              <a:spcAft>
                <a:spcPct val="0"/>
              </a:spcAft>
              <a:defRPr sz="4000" b="1">
                <a:solidFill>
                  <a:schemeClr val="tx2"/>
                </a:solidFill>
                <a:latin typeface="Times New Roman" panose="02020603050405020304" pitchFamily="18" charset="0"/>
              </a:defRPr>
            </a:lvl8pPr>
            <a:lvl9pPr marL="1828800" algn="ctr" eaLnBrk="0" fontAlgn="base" hangingPunct="0">
              <a:spcBef>
                <a:spcPct val="0"/>
              </a:spcBef>
              <a:spcAft>
                <a:spcPct val="0"/>
              </a:spcAft>
              <a:defRPr sz="4000" b="1">
                <a:solidFill>
                  <a:schemeClr val="tx2"/>
                </a:solidFill>
                <a:latin typeface="Times New Roman" panose="02020603050405020304" pitchFamily="18" charset="0"/>
              </a:defRPr>
            </a:lvl9pPr>
          </a:lstStyle>
          <a:p>
            <a:r>
              <a:rPr lang="en-US" altLang="en-US" dirty="0"/>
              <a:t>Example</a:t>
            </a:r>
          </a:p>
        </p:txBody>
      </p:sp>
      <p:sp>
        <p:nvSpPr>
          <p:cNvPr id="299025" name="Rectangle 17">
            <a:extLst>
              <a:ext uri="{FF2B5EF4-FFF2-40B4-BE49-F238E27FC236}">
                <a16:creationId xmlns:a16="http://schemas.microsoft.com/office/drawing/2014/main" id="{B9D47C93-A81C-426F-9354-BAF0C5EFA65C}"/>
              </a:ext>
            </a:extLst>
          </p:cNvPr>
          <p:cNvSpPr>
            <a:spLocks noChangeArrowheads="1"/>
          </p:cNvSpPr>
          <p:nvPr/>
        </p:nvSpPr>
        <p:spPr bwMode="auto">
          <a:xfrm>
            <a:off x="8902700" y="3036889"/>
            <a:ext cx="1243930" cy="30059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rtl="1">
              <a:lnSpc>
                <a:spcPct val="90000"/>
              </a:lnSpc>
            </a:pPr>
            <a:r>
              <a:rPr lang="en-US" altLang="en-US" b="1" dirty="0">
                <a:latin typeface="Times New Roman" panose="02020603050405020304" pitchFamily="18" charset="0"/>
              </a:rPr>
              <a:t>Holding(C)</a:t>
            </a:r>
          </a:p>
        </p:txBody>
      </p:sp>
      <p:sp>
        <p:nvSpPr>
          <p:cNvPr id="299026" name="Line 18">
            <a:extLst>
              <a:ext uri="{FF2B5EF4-FFF2-40B4-BE49-F238E27FC236}">
                <a16:creationId xmlns:a16="http://schemas.microsoft.com/office/drawing/2014/main" id="{279E077D-ED25-402D-B19A-D500FF27C838}"/>
              </a:ext>
            </a:extLst>
          </p:cNvPr>
          <p:cNvSpPr>
            <a:spLocks noChangeShapeType="1"/>
          </p:cNvSpPr>
          <p:nvPr/>
        </p:nvSpPr>
        <p:spPr bwMode="auto">
          <a:xfrm>
            <a:off x="8153400" y="3124200"/>
            <a:ext cx="609600"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dirty="0">
              <a:latin typeface="Times New Roman" panose="02020603050405020304" pitchFamily="18" charset="0"/>
            </a:endParaRPr>
          </a:p>
        </p:txBody>
      </p:sp>
      <p:sp>
        <p:nvSpPr>
          <p:cNvPr id="299027" name="Freeform 19">
            <a:extLst>
              <a:ext uri="{FF2B5EF4-FFF2-40B4-BE49-F238E27FC236}">
                <a16:creationId xmlns:a16="http://schemas.microsoft.com/office/drawing/2014/main" id="{AF8D616A-8B59-46BD-B427-9ED66370E73B}"/>
              </a:ext>
            </a:extLst>
          </p:cNvPr>
          <p:cNvSpPr>
            <a:spLocks/>
          </p:cNvSpPr>
          <p:nvPr/>
        </p:nvSpPr>
        <p:spPr bwMode="auto">
          <a:xfrm>
            <a:off x="8077200" y="2679700"/>
            <a:ext cx="2374900" cy="304800"/>
          </a:xfrm>
          <a:custGeom>
            <a:avLst/>
            <a:gdLst>
              <a:gd name="T0" fmla="*/ 0 w 1496"/>
              <a:gd name="T1" fmla="*/ 192 h 192"/>
              <a:gd name="T2" fmla="*/ 1344 w 1496"/>
              <a:gd name="T3" fmla="*/ 96 h 192"/>
              <a:gd name="T4" fmla="*/ 912 w 1496"/>
              <a:gd name="T5" fmla="*/ 0 h 192"/>
            </a:gdLst>
            <a:ahLst/>
            <a:cxnLst>
              <a:cxn ang="0">
                <a:pos x="T0" y="T1"/>
              </a:cxn>
              <a:cxn ang="0">
                <a:pos x="T2" y="T3"/>
              </a:cxn>
              <a:cxn ang="0">
                <a:pos x="T4" y="T5"/>
              </a:cxn>
            </a:cxnLst>
            <a:rect l="0" t="0" r="r" b="b"/>
            <a:pathLst>
              <a:path w="1496" h="192">
                <a:moveTo>
                  <a:pt x="0" y="192"/>
                </a:moveTo>
                <a:cubicBezTo>
                  <a:pt x="596" y="160"/>
                  <a:pt x="1192" y="128"/>
                  <a:pt x="1344" y="96"/>
                </a:cubicBezTo>
                <a:cubicBezTo>
                  <a:pt x="1496" y="64"/>
                  <a:pt x="928" y="40"/>
                  <a:pt x="912" y="0"/>
                </a:cubicBezTo>
              </a:path>
            </a:pathLst>
          </a:custGeom>
          <a:noFill/>
          <a:ln w="9525">
            <a:solidFill>
              <a:schemeClr val="tx1"/>
            </a:solidFill>
            <a:round/>
            <a:headEnd/>
            <a:tailEnd type="stealth"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dirty="0">
              <a:latin typeface="Times New Roman" panose="02020603050405020304" pitchFamily="18" charset="0"/>
            </a:endParaRPr>
          </a:p>
        </p:txBody>
      </p:sp>
      <p:sp>
        <p:nvSpPr>
          <p:cNvPr id="17" name="Google Shape;142;p2">
            <a:extLst>
              <a:ext uri="{FF2B5EF4-FFF2-40B4-BE49-F238E27FC236}">
                <a16:creationId xmlns:a16="http://schemas.microsoft.com/office/drawing/2014/main" id="{E7A255E3-AF4E-49E6-8017-75E2DB415A00}"/>
              </a:ext>
            </a:extLst>
          </p:cNvPr>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11.1 Introduction</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11.2  </a:t>
            </a:r>
            <a:r>
              <a:rPr lang="en-US" sz="2000" dirty="0">
                <a:solidFill>
                  <a:schemeClr val="bg1"/>
                </a:solidFill>
                <a:latin typeface="Times New Roman" panose="02020603050405020304" pitchFamily="18" charset="0"/>
                <a:cs typeface="Times New Roman" panose="02020603050405020304" pitchFamily="18" charset="0"/>
              </a:rPr>
              <a:t>Language of planning problem </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11.3 Example of Air Cargo</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11.4 The spare tire problem</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11.5 Planning with state space</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11.6 Partial order planning</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11.7 Hierarchical planning</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11.8 Conditional planning</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11.9 Learning decision trees</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11.10 Ensemble learning</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11.11 Reinforcement learning</a:t>
            </a:r>
            <a:endParaRPr lang="en-US" sz="2000" dirty="0">
              <a:solidFill>
                <a:schemeClr val="bg1"/>
              </a:solidFill>
              <a:latin typeface="Times New Roman" panose="02020603050405020304" pitchFamily="18" charset="0"/>
              <a:ea typeface="Gill Sans"/>
              <a:cs typeface="Times New Roman" panose="02020603050405020304" pitchFamily="18" charset="0"/>
              <a:sym typeface="Gill Sans"/>
            </a:endParaRPr>
          </a:p>
        </p:txBody>
      </p:sp>
      <p:sp>
        <p:nvSpPr>
          <p:cNvPr id="2" name="Footer Placeholder 1">
            <a:extLst>
              <a:ext uri="{FF2B5EF4-FFF2-40B4-BE49-F238E27FC236}">
                <a16:creationId xmlns:a16="http://schemas.microsoft.com/office/drawing/2014/main" id="{B79266CA-8A00-4310-9049-1CA02760DA24}"/>
              </a:ext>
            </a:extLst>
          </p:cNvPr>
          <p:cNvSpPr>
            <a:spLocks noGrp="1"/>
          </p:cNvSpPr>
          <p:nvPr>
            <p:ph type="ftr" sz="quarter" idx="11"/>
          </p:nvPr>
        </p:nvSpPr>
        <p:spPr/>
        <p:txBody>
          <a:bodyPr/>
          <a:lstStyle/>
          <a:p>
            <a:r>
              <a:rPr lang="en-IN"/>
              <a:t>Copyright © 2019 by Wiley India Pvt. Ltd., 4436/7, Ansari Road, Daryaganj, New Delhi-110002</a:t>
            </a:r>
            <a:endParaRPr lang="en-US"/>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8" name="Rectangle 6">
            <a:extLst>
              <a:ext uri="{FF2B5EF4-FFF2-40B4-BE49-F238E27FC236}">
                <a16:creationId xmlns:a16="http://schemas.microsoft.com/office/drawing/2014/main" id="{ED253DA2-D5ED-4412-A85F-74A52E2AEA72}"/>
              </a:ext>
            </a:extLst>
          </p:cNvPr>
          <p:cNvSpPr>
            <a:spLocks noChangeArrowheads="1"/>
          </p:cNvSpPr>
          <p:nvPr/>
        </p:nvSpPr>
        <p:spPr bwMode="auto">
          <a:xfrm>
            <a:off x="3477957" y="2098669"/>
            <a:ext cx="897682" cy="349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rtl="1">
              <a:lnSpc>
                <a:spcPct val="88000"/>
              </a:lnSpc>
            </a:pPr>
            <a:r>
              <a:rPr lang="en-US" altLang="en-US" sz="2200" b="1" dirty="0">
                <a:latin typeface="Times New Roman" panose="02020603050405020304" pitchFamily="18" charset="0"/>
              </a:rPr>
              <a:t>Stack:</a:t>
            </a:r>
          </a:p>
        </p:txBody>
      </p:sp>
      <p:sp>
        <p:nvSpPr>
          <p:cNvPr id="300046" name="Rectangle 14">
            <a:extLst>
              <a:ext uri="{FF2B5EF4-FFF2-40B4-BE49-F238E27FC236}">
                <a16:creationId xmlns:a16="http://schemas.microsoft.com/office/drawing/2014/main" id="{34F5C71B-4357-4DB2-869F-1A37B56E8F1D}"/>
              </a:ext>
            </a:extLst>
          </p:cNvPr>
          <p:cNvSpPr>
            <a:spLocks noChangeArrowheads="1"/>
          </p:cNvSpPr>
          <p:nvPr/>
        </p:nvSpPr>
        <p:spPr bwMode="auto">
          <a:xfrm>
            <a:off x="3374715" y="721520"/>
            <a:ext cx="6789738" cy="708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lvl1pPr marL="228600" indent="-228600">
              <a:spcBef>
                <a:spcPct val="20000"/>
              </a:spcBef>
              <a:buChar char="•"/>
              <a:defRPr sz="2400">
                <a:solidFill>
                  <a:schemeClr val="tx1"/>
                </a:solidFill>
                <a:latin typeface="Times New Roman" panose="02020603050405020304" pitchFamily="18" charset="0"/>
              </a:defRPr>
            </a:lvl1pPr>
            <a:lvl2pPr marL="685800" indent="-22860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sz="16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nSpc>
                <a:spcPct val="89000"/>
              </a:lnSpc>
              <a:spcBef>
                <a:spcPct val="43000"/>
              </a:spcBef>
              <a:buFontTx/>
              <a:buNone/>
            </a:pPr>
            <a:r>
              <a:rPr lang="en-US" altLang="en-US" dirty="0"/>
              <a:t>7. Compound goal on top of stack matches data base, so remove it:</a:t>
            </a:r>
          </a:p>
        </p:txBody>
      </p:sp>
      <p:sp>
        <p:nvSpPr>
          <p:cNvPr id="300047" name="Rectangle 15">
            <a:extLst>
              <a:ext uri="{FF2B5EF4-FFF2-40B4-BE49-F238E27FC236}">
                <a16:creationId xmlns:a16="http://schemas.microsoft.com/office/drawing/2014/main" id="{229022E0-DE38-4A77-A767-1561DF6E191B}"/>
              </a:ext>
            </a:extLst>
          </p:cNvPr>
          <p:cNvSpPr>
            <a:spLocks noChangeArrowheads="1"/>
          </p:cNvSpPr>
          <p:nvPr/>
        </p:nvSpPr>
        <p:spPr bwMode="auto">
          <a:xfrm>
            <a:off x="4038600" y="0"/>
            <a:ext cx="5943600" cy="723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4000" b="1">
                <a:solidFill>
                  <a:schemeClr val="tx2"/>
                </a:solidFill>
                <a:latin typeface="Times New Roman" panose="02020603050405020304" pitchFamily="18" charset="0"/>
              </a:defRPr>
            </a:lvl1pPr>
            <a:lvl2pPr algn="ctr">
              <a:defRPr sz="4000" b="1">
                <a:solidFill>
                  <a:schemeClr val="tx2"/>
                </a:solidFill>
                <a:latin typeface="Times New Roman" panose="02020603050405020304" pitchFamily="18" charset="0"/>
              </a:defRPr>
            </a:lvl2pPr>
            <a:lvl3pPr algn="ctr">
              <a:defRPr sz="4000" b="1">
                <a:solidFill>
                  <a:schemeClr val="tx2"/>
                </a:solidFill>
                <a:latin typeface="Times New Roman" panose="02020603050405020304" pitchFamily="18" charset="0"/>
              </a:defRPr>
            </a:lvl3pPr>
            <a:lvl4pPr algn="ctr">
              <a:defRPr sz="4000" b="1">
                <a:solidFill>
                  <a:schemeClr val="tx2"/>
                </a:solidFill>
                <a:latin typeface="Times New Roman" panose="02020603050405020304" pitchFamily="18" charset="0"/>
              </a:defRPr>
            </a:lvl4pPr>
            <a:lvl5pPr algn="ctr">
              <a:defRPr sz="4000" b="1">
                <a:solidFill>
                  <a:schemeClr val="tx2"/>
                </a:solidFill>
                <a:latin typeface="Times New Roman" panose="02020603050405020304" pitchFamily="18" charset="0"/>
              </a:defRPr>
            </a:lvl5pPr>
            <a:lvl6pPr marL="457200" algn="ctr" eaLnBrk="0" fontAlgn="base" hangingPunct="0">
              <a:spcBef>
                <a:spcPct val="0"/>
              </a:spcBef>
              <a:spcAft>
                <a:spcPct val="0"/>
              </a:spcAft>
              <a:defRPr sz="4000" b="1">
                <a:solidFill>
                  <a:schemeClr val="tx2"/>
                </a:solidFill>
                <a:latin typeface="Times New Roman" panose="02020603050405020304" pitchFamily="18" charset="0"/>
              </a:defRPr>
            </a:lvl6pPr>
            <a:lvl7pPr marL="914400" algn="ctr" eaLnBrk="0" fontAlgn="base" hangingPunct="0">
              <a:spcBef>
                <a:spcPct val="0"/>
              </a:spcBef>
              <a:spcAft>
                <a:spcPct val="0"/>
              </a:spcAft>
              <a:defRPr sz="4000" b="1">
                <a:solidFill>
                  <a:schemeClr val="tx2"/>
                </a:solidFill>
                <a:latin typeface="Times New Roman" panose="02020603050405020304" pitchFamily="18" charset="0"/>
              </a:defRPr>
            </a:lvl7pPr>
            <a:lvl8pPr marL="1371600" algn="ctr" eaLnBrk="0" fontAlgn="base" hangingPunct="0">
              <a:spcBef>
                <a:spcPct val="0"/>
              </a:spcBef>
              <a:spcAft>
                <a:spcPct val="0"/>
              </a:spcAft>
              <a:defRPr sz="4000" b="1">
                <a:solidFill>
                  <a:schemeClr val="tx2"/>
                </a:solidFill>
                <a:latin typeface="Times New Roman" panose="02020603050405020304" pitchFamily="18" charset="0"/>
              </a:defRPr>
            </a:lvl8pPr>
            <a:lvl9pPr marL="1828800" algn="ctr" eaLnBrk="0" fontAlgn="base" hangingPunct="0">
              <a:spcBef>
                <a:spcPct val="0"/>
              </a:spcBef>
              <a:spcAft>
                <a:spcPct val="0"/>
              </a:spcAft>
              <a:defRPr sz="4000" b="1">
                <a:solidFill>
                  <a:schemeClr val="tx2"/>
                </a:solidFill>
                <a:latin typeface="Times New Roman" panose="02020603050405020304" pitchFamily="18" charset="0"/>
              </a:defRPr>
            </a:lvl9pPr>
          </a:lstStyle>
          <a:p>
            <a:r>
              <a:rPr lang="en-US" altLang="en-US" dirty="0"/>
              <a:t>Example</a:t>
            </a:r>
          </a:p>
        </p:txBody>
      </p:sp>
      <p:sp>
        <p:nvSpPr>
          <p:cNvPr id="300049" name="Rectangle 17">
            <a:extLst>
              <a:ext uri="{FF2B5EF4-FFF2-40B4-BE49-F238E27FC236}">
                <a16:creationId xmlns:a16="http://schemas.microsoft.com/office/drawing/2014/main" id="{059F9ECC-7D99-4037-BA42-F807903C5461}"/>
              </a:ext>
            </a:extLst>
          </p:cNvPr>
          <p:cNvSpPr>
            <a:spLocks noChangeArrowheads="1"/>
          </p:cNvSpPr>
          <p:nvPr/>
        </p:nvSpPr>
        <p:spPr bwMode="auto">
          <a:xfrm>
            <a:off x="7031038" y="4518026"/>
            <a:ext cx="1976503" cy="1777923"/>
          </a:xfrm>
          <a:prstGeom prst="rect">
            <a:avLst/>
          </a:prstGeom>
          <a:noFill/>
          <a:ln w="508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rtl="1">
              <a:lnSpc>
                <a:spcPct val="85000"/>
              </a:lnSpc>
            </a:pPr>
            <a:r>
              <a:rPr lang="en-US" altLang="en-US" sz="2200" b="1" dirty="0">
                <a:latin typeface="Times New Roman" panose="02020603050405020304" pitchFamily="18" charset="0"/>
              </a:rPr>
              <a:t>CLEAR(B)</a:t>
            </a:r>
          </a:p>
          <a:p>
            <a:pPr rtl="1">
              <a:lnSpc>
                <a:spcPct val="85000"/>
              </a:lnSpc>
            </a:pPr>
            <a:r>
              <a:rPr lang="en-US" altLang="en-US" sz="2200" b="1" dirty="0">
                <a:latin typeface="Times New Roman" panose="02020603050405020304" pitchFamily="18" charset="0"/>
              </a:rPr>
              <a:t>ON(C,A)</a:t>
            </a:r>
          </a:p>
          <a:p>
            <a:pPr rtl="1">
              <a:lnSpc>
                <a:spcPct val="85000"/>
              </a:lnSpc>
            </a:pPr>
            <a:r>
              <a:rPr lang="en-US" altLang="en-US" sz="2200" b="1" dirty="0">
                <a:latin typeface="Times New Roman" panose="02020603050405020304" pitchFamily="18" charset="0"/>
              </a:rPr>
              <a:t>CLEAR(C)</a:t>
            </a:r>
          </a:p>
          <a:p>
            <a:pPr rtl="1">
              <a:lnSpc>
                <a:spcPct val="85000"/>
              </a:lnSpc>
            </a:pPr>
            <a:r>
              <a:rPr lang="en-US" altLang="en-US" sz="2200" b="1" dirty="0">
                <a:latin typeface="Times New Roman" panose="02020603050405020304" pitchFamily="18" charset="0"/>
              </a:rPr>
              <a:t>ONTABLE(A)</a:t>
            </a:r>
          </a:p>
          <a:p>
            <a:pPr rtl="1">
              <a:lnSpc>
                <a:spcPct val="85000"/>
              </a:lnSpc>
            </a:pPr>
            <a:r>
              <a:rPr lang="en-US" altLang="en-US" sz="2200" b="1" dirty="0">
                <a:latin typeface="Times New Roman" panose="02020603050405020304" pitchFamily="18" charset="0"/>
              </a:rPr>
              <a:t>ONTABLE(B)</a:t>
            </a:r>
          </a:p>
          <a:p>
            <a:pPr rtl="1">
              <a:lnSpc>
                <a:spcPct val="85000"/>
              </a:lnSpc>
            </a:pPr>
            <a:r>
              <a:rPr lang="en-US" altLang="en-US" sz="2200" b="1" dirty="0">
                <a:latin typeface="Times New Roman" panose="02020603050405020304" pitchFamily="18" charset="0"/>
              </a:rPr>
              <a:t>HANDEMPTY</a:t>
            </a:r>
          </a:p>
        </p:txBody>
      </p:sp>
      <p:sp>
        <p:nvSpPr>
          <p:cNvPr id="300050" name="Rectangle 18">
            <a:extLst>
              <a:ext uri="{FF2B5EF4-FFF2-40B4-BE49-F238E27FC236}">
                <a16:creationId xmlns:a16="http://schemas.microsoft.com/office/drawing/2014/main" id="{16C53344-48A1-4ACD-BBB4-DC9A81179B09}"/>
              </a:ext>
            </a:extLst>
          </p:cNvPr>
          <p:cNvSpPr>
            <a:spLocks noChangeArrowheads="1"/>
          </p:cNvSpPr>
          <p:nvPr/>
        </p:nvSpPr>
        <p:spPr bwMode="auto">
          <a:xfrm>
            <a:off x="3791744" y="4929550"/>
            <a:ext cx="171291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rtl="1">
              <a:lnSpc>
                <a:spcPct val="88000"/>
              </a:lnSpc>
            </a:pPr>
            <a:r>
              <a:rPr lang="en-US" altLang="en-US" sz="2200" b="1" dirty="0">
                <a:latin typeface="Times New Roman" panose="02020603050405020304" pitchFamily="18" charset="0"/>
              </a:rPr>
              <a:t>Database</a:t>
            </a:r>
          </a:p>
          <a:p>
            <a:pPr rtl="1">
              <a:lnSpc>
                <a:spcPct val="88000"/>
              </a:lnSpc>
            </a:pPr>
            <a:r>
              <a:rPr lang="en-US" altLang="en-US" sz="2200" b="1" dirty="0">
                <a:latin typeface="Times New Roman" panose="02020603050405020304" pitchFamily="18" charset="0"/>
              </a:rPr>
              <a:t>(unchanged):</a:t>
            </a:r>
          </a:p>
        </p:txBody>
      </p:sp>
      <p:sp>
        <p:nvSpPr>
          <p:cNvPr id="300051" name="Rectangle 19">
            <a:extLst>
              <a:ext uri="{FF2B5EF4-FFF2-40B4-BE49-F238E27FC236}">
                <a16:creationId xmlns:a16="http://schemas.microsoft.com/office/drawing/2014/main" id="{0530E9CB-722E-43E6-B5AC-AC4FCDEEEC64}"/>
              </a:ext>
            </a:extLst>
          </p:cNvPr>
          <p:cNvSpPr>
            <a:spLocks noChangeArrowheads="1"/>
          </p:cNvSpPr>
          <p:nvPr/>
        </p:nvSpPr>
        <p:spPr bwMode="auto">
          <a:xfrm>
            <a:off x="4800600" y="1371601"/>
            <a:ext cx="4660900" cy="36952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pPr rtl="1">
              <a:lnSpc>
                <a:spcPct val="125000"/>
              </a:lnSpc>
            </a:pPr>
            <a:r>
              <a:rPr lang="en-US" altLang="en-US" b="1" dirty="0">
                <a:latin typeface="Times New Roman" panose="02020603050405020304" pitchFamily="18" charset="0"/>
              </a:rPr>
              <a:t>On(C,A) </a:t>
            </a:r>
            <a:r>
              <a:rPr lang="en-US" altLang="en-US" b="1" dirty="0">
                <a:latin typeface="Symbol" panose="05050102010706020507" pitchFamily="18" charset="2"/>
              </a:rPr>
              <a:t>&amp;</a:t>
            </a:r>
            <a:r>
              <a:rPr lang="en-US" altLang="en-US" b="1" dirty="0">
                <a:latin typeface="Times New Roman" panose="02020603050405020304" pitchFamily="18" charset="0"/>
              </a:rPr>
              <a:t>Clear(C) </a:t>
            </a:r>
            <a:r>
              <a:rPr lang="en-US" altLang="en-US" b="1" dirty="0">
                <a:latin typeface="Symbol" panose="05050102010706020507" pitchFamily="18" charset="2"/>
              </a:rPr>
              <a:t>&amp; </a:t>
            </a:r>
            <a:r>
              <a:rPr lang="en-US" altLang="en-US" b="1" dirty="0" err="1">
                <a:latin typeface="Times New Roman" panose="02020603050405020304" pitchFamily="18" charset="0"/>
              </a:rPr>
              <a:t>Handempty</a:t>
            </a:r>
            <a:endParaRPr lang="en-US" altLang="en-US" b="1" dirty="0">
              <a:latin typeface="Times New Roman" panose="02020603050405020304" pitchFamily="18" charset="0"/>
            </a:endParaRPr>
          </a:p>
        </p:txBody>
      </p:sp>
      <p:sp>
        <p:nvSpPr>
          <p:cNvPr id="300052" name="Rectangle 20">
            <a:extLst>
              <a:ext uri="{FF2B5EF4-FFF2-40B4-BE49-F238E27FC236}">
                <a16:creationId xmlns:a16="http://schemas.microsoft.com/office/drawing/2014/main" id="{879B354D-900B-4CDC-979A-C52A406DD46D}"/>
              </a:ext>
            </a:extLst>
          </p:cNvPr>
          <p:cNvSpPr>
            <a:spLocks noChangeArrowheads="1"/>
          </p:cNvSpPr>
          <p:nvPr/>
        </p:nvSpPr>
        <p:spPr bwMode="auto">
          <a:xfrm>
            <a:off x="5921376" y="3594101"/>
            <a:ext cx="2058256" cy="364267"/>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rtl="1">
              <a:lnSpc>
                <a:spcPct val="125000"/>
              </a:lnSpc>
            </a:pPr>
            <a:r>
              <a:rPr lang="en-US" altLang="en-US" b="1" dirty="0">
                <a:latin typeface="Times New Roman" panose="02020603050405020304" pitchFamily="18" charset="0"/>
              </a:rPr>
              <a:t>On(A,C) </a:t>
            </a:r>
            <a:r>
              <a:rPr lang="en-US" altLang="en-US" b="1" dirty="0">
                <a:latin typeface="Symbol" panose="05050102010706020507" pitchFamily="18" charset="2"/>
              </a:rPr>
              <a:t>&amp;</a:t>
            </a:r>
            <a:r>
              <a:rPr lang="en-US" altLang="en-US" b="1" dirty="0">
                <a:latin typeface="Times New Roman" panose="02020603050405020304" pitchFamily="18" charset="0"/>
              </a:rPr>
              <a:t>On(C,B)</a:t>
            </a:r>
          </a:p>
        </p:txBody>
      </p:sp>
      <p:sp>
        <p:nvSpPr>
          <p:cNvPr id="300053" name="Line 21">
            <a:extLst>
              <a:ext uri="{FF2B5EF4-FFF2-40B4-BE49-F238E27FC236}">
                <a16:creationId xmlns:a16="http://schemas.microsoft.com/office/drawing/2014/main" id="{23E82BBF-221A-4A83-95A4-73C01766EA5D}"/>
              </a:ext>
            </a:extLst>
          </p:cNvPr>
          <p:cNvSpPr>
            <a:spLocks noChangeShapeType="1"/>
          </p:cNvSpPr>
          <p:nvPr/>
        </p:nvSpPr>
        <p:spPr bwMode="auto">
          <a:xfrm>
            <a:off x="4648201" y="4114800"/>
            <a:ext cx="4951413" cy="0"/>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dirty="0">
              <a:latin typeface="Times New Roman" panose="02020603050405020304" pitchFamily="18" charset="0"/>
            </a:endParaRPr>
          </a:p>
        </p:txBody>
      </p:sp>
      <p:sp>
        <p:nvSpPr>
          <p:cNvPr id="300054" name="Rectangle 22">
            <a:extLst>
              <a:ext uri="{FF2B5EF4-FFF2-40B4-BE49-F238E27FC236}">
                <a16:creationId xmlns:a16="http://schemas.microsoft.com/office/drawing/2014/main" id="{B2F045A7-7896-408C-AB2A-FAB6B7462D0D}"/>
              </a:ext>
            </a:extLst>
          </p:cNvPr>
          <p:cNvSpPr>
            <a:spLocks noChangeArrowheads="1"/>
          </p:cNvSpPr>
          <p:nvPr/>
        </p:nvSpPr>
        <p:spPr bwMode="auto">
          <a:xfrm>
            <a:off x="6477001" y="3200401"/>
            <a:ext cx="981038" cy="30059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rtl="1">
              <a:lnSpc>
                <a:spcPct val="90000"/>
              </a:lnSpc>
            </a:pPr>
            <a:r>
              <a:rPr lang="en-US" altLang="en-US" b="1" dirty="0">
                <a:latin typeface="Times New Roman" panose="02020603050405020304" pitchFamily="18" charset="0"/>
              </a:rPr>
              <a:t>On(A,C)</a:t>
            </a:r>
          </a:p>
        </p:txBody>
      </p:sp>
      <p:sp>
        <p:nvSpPr>
          <p:cNvPr id="300055" name="Rectangle 23">
            <a:extLst>
              <a:ext uri="{FF2B5EF4-FFF2-40B4-BE49-F238E27FC236}">
                <a16:creationId xmlns:a16="http://schemas.microsoft.com/office/drawing/2014/main" id="{22120075-D3D5-487E-8B07-676EE6CA2495}"/>
              </a:ext>
            </a:extLst>
          </p:cNvPr>
          <p:cNvSpPr>
            <a:spLocks noChangeArrowheads="1"/>
          </p:cNvSpPr>
          <p:nvPr/>
        </p:nvSpPr>
        <p:spPr bwMode="auto">
          <a:xfrm>
            <a:off x="6327776" y="2808289"/>
            <a:ext cx="1173398" cy="300595"/>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lIns="63500" tIns="25400" rIns="63500" bIns="25400">
            <a:spAutoFit/>
          </a:bodyPr>
          <a:lstStyle/>
          <a:p>
            <a:pPr rtl="1">
              <a:lnSpc>
                <a:spcPct val="90000"/>
              </a:lnSpc>
            </a:pPr>
            <a:r>
              <a:rPr lang="en-US" altLang="en-US" b="1" dirty="0">
                <a:latin typeface="Times New Roman" panose="02020603050405020304" pitchFamily="18" charset="0"/>
              </a:rPr>
              <a:t>stack(C,B)</a:t>
            </a:r>
          </a:p>
        </p:txBody>
      </p:sp>
      <p:sp>
        <p:nvSpPr>
          <p:cNvPr id="300056" name="Rectangle 24">
            <a:extLst>
              <a:ext uri="{FF2B5EF4-FFF2-40B4-BE49-F238E27FC236}">
                <a16:creationId xmlns:a16="http://schemas.microsoft.com/office/drawing/2014/main" id="{7A146900-4DF5-4420-9E79-104769B93FF3}"/>
              </a:ext>
            </a:extLst>
          </p:cNvPr>
          <p:cNvSpPr>
            <a:spLocks noChangeArrowheads="1"/>
          </p:cNvSpPr>
          <p:nvPr/>
        </p:nvSpPr>
        <p:spPr bwMode="auto">
          <a:xfrm>
            <a:off x="5570538" y="2289176"/>
            <a:ext cx="2398092" cy="364267"/>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rtl="1">
              <a:lnSpc>
                <a:spcPct val="125000"/>
              </a:lnSpc>
            </a:pPr>
            <a:r>
              <a:rPr lang="en-US" altLang="en-US" b="1" dirty="0">
                <a:latin typeface="Times New Roman" panose="02020603050405020304" pitchFamily="18" charset="0"/>
              </a:rPr>
              <a:t>Holding(C) </a:t>
            </a:r>
            <a:r>
              <a:rPr lang="en-US" altLang="en-US" b="1" dirty="0">
                <a:latin typeface="Symbol" panose="05050102010706020507" pitchFamily="18" charset="2"/>
              </a:rPr>
              <a:t>&amp;</a:t>
            </a:r>
            <a:r>
              <a:rPr lang="en-US" altLang="en-US" b="1" dirty="0">
                <a:latin typeface="Times New Roman" panose="02020603050405020304" pitchFamily="18" charset="0"/>
              </a:rPr>
              <a:t> Clear(B)</a:t>
            </a:r>
          </a:p>
        </p:txBody>
      </p:sp>
      <p:sp>
        <p:nvSpPr>
          <p:cNvPr id="300057" name="Rectangle 25">
            <a:extLst>
              <a:ext uri="{FF2B5EF4-FFF2-40B4-BE49-F238E27FC236}">
                <a16:creationId xmlns:a16="http://schemas.microsoft.com/office/drawing/2014/main" id="{1D884778-02ED-4132-8AC0-2B9FE67D20BA}"/>
              </a:ext>
            </a:extLst>
          </p:cNvPr>
          <p:cNvSpPr>
            <a:spLocks noChangeArrowheads="1"/>
          </p:cNvSpPr>
          <p:nvPr/>
        </p:nvSpPr>
        <p:spPr bwMode="auto">
          <a:xfrm>
            <a:off x="6172200" y="1901826"/>
            <a:ext cx="1442703" cy="300595"/>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lIns="63500" tIns="25400" rIns="63500" bIns="25400">
            <a:spAutoFit/>
          </a:bodyPr>
          <a:lstStyle/>
          <a:p>
            <a:pPr rtl="1">
              <a:lnSpc>
                <a:spcPct val="90000"/>
              </a:lnSpc>
            </a:pPr>
            <a:r>
              <a:rPr lang="en-US" altLang="en-US" b="1" dirty="0">
                <a:latin typeface="Times New Roman" panose="02020603050405020304" pitchFamily="18" charset="0"/>
              </a:rPr>
              <a:t>unstack(C,A)</a:t>
            </a:r>
          </a:p>
        </p:txBody>
      </p:sp>
      <p:sp>
        <p:nvSpPr>
          <p:cNvPr id="300061" name="Line 29">
            <a:extLst>
              <a:ext uri="{FF2B5EF4-FFF2-40B4-BE49-F238E27FC236}">
                <a16:creationId xmlns:a16="http://schemas.microsoft.com/office/drawing/2014/main" id="{08A23C1D-BAF5-4A03-8579-EB24EAC9FC05}"/>
              </a:ext>
            </a:extLst>
          </p:cNvPr>
          <p:cNvSpPr>
            <a:spLocks noChangeShapeType="1"/>
          </p:cNvSpPr>
          <p:nvPr/>
        </p:nvSpPr>
        <p:spPr bwMode="auto">
          <a:xfrm>
            <a:off x="4572000" y="1663700"/>
            <a:ext cx="5410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dirty="0">
              <a:latin typeface="Times New Roman" panose="02020603050405020304" pitchFamily="18" charset="0"/>
            </a:endParaRPr>
          </a:p>
        </p:txBody>
      </p:sp>
      <p:sp>
        <p:nvSpPr>
          <p:cNvPr id="16" name="Google Shape;142;p2">
            <a:extLst>
              <a:ext uri="{FF2B5EF4-FFF2-40B4-BE49-F238E27FC236}">
                <a16:creationId xmlns:a16="http://schemas.microsoft.com/office/drawing/2014/main" id="{187DF4C3-600E-4489-945C-134E91F0DC16}"/>
              </a:ext>
            </a:extLst>
          </p:cNvPr>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11.1 Introduction</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11.2  </a:t>
            </a:r>
            <a:r>
              <a:rPr lang="en-US" sz="2000" dirty="0">
                <a:solidFill>
                  <a:schemeClr val="bg1"/>
                </a:solidFill>
                <a:latin typeface="Times New Roman" panose="02020603050405020304" pitchFamily="18" charset="0"/>
                <a:cs typeface="Times New Roman" panose="02020603050405020304" pitchFamily="18" charset="0"/>
              </a:rPr>
              <a:t>Language of planning problem </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11.3 Example of Air Cargo</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11.4 The spare tire problem</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11.5 Planning with state space</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11.6 Partial order planning</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11.7 Hierarchical planning</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11.8 Conditional planning</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11.9 Learning decision trees</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11.10 Ensemble learning</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11.11 Reinforcement learning</a:t>
            </a:r>
            <a:endParaRPr lang="en-US" sz="2000" dirty="0">
              <a:solidFill>
                <a:schemeClr val="bg1"/>
              </a:solidFill>
              <a:latin typeface="Times New Roman" panose="02020603050405020304" pitchFamily="18" charset="0"/>
              <a:ea typeface="Gill Sans"/>
              <a:cs typeface="Times New Roman" panose="02020603050405020304" pitchFamily="18" charset="0"/>
              <a:sym typeface="Gill Sans"/>
            </a:endParaRPr>
          </a:p>
        </p:txBody>
      </p:sp>
      <p:sp>
        <p:nvSpPr>
          <p:cNvPr id="2" name="Footer Placeholder 1">
            <a:extLst>
              <a:ext uri="{FF2B5EF4-FFF2-40B4-BE49-F238E27FC236}">
                <a16:creationId xmlns:a16="http://schemas.microsoft.com/office/drawing/2014/main" id="{494DDE30-4563-4C40-9A15-73497D59F3F4}"/>
              </a:ext>
            </a:extLst>
          </p:cNvPr>
          <p:cNvSpPr>
            <a:spLocks noGrp="1"/>
          </p:cNvSpPr>
          <p:nvPr>
            <p:ph type="ftr" sz="quarter" idx="11"/>
          </p:nvPr>
        </p:nvSpPr>
        <p:spPr/>
        <p:txBody>
          <a:bodyPr/>
          <a:lstStyle/>
          <a:p>
            <a:r>
              <a:rPr lang="en-IN"/>
              <a:t>Copyright © 2019 by Wiley India Pvt. Ltd., 4436/7, Ansari Road, Daryaganj, New Delhi-110002</a:t>
            </a:r>
            <a:endParaRPr lang="en-US"/>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60" name="Rectangle 4">
            <a:extLst>
              <a:ext uri="{FF2B5EF4-FFF2-40B4-BE49-F238E27FC236}">
                <a16:creationId xmlns:a16="http://schemas.microsoft.com/office/drawing/2014/main" id="{0788CBD2-F21B-47ED-BA0D-36E461528F52}"/>
              </a:ext>
            </a:extLst>
          </p:cNvPr>
          <p:cNvSpPr>
            <a:spLocks noChangeArrowheads="1"/>
          </p:cNvSpPr>
          <p:nvPr/>
        </p:nvSpPr>
        <p:spPr bwMode="auto">
          <a:xfrm>
            <a:off x="3835146" y="2708276"/>
            <a:ext cx="897682" cy="349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rtl="1">
              <a:lnSpc>
                <a:spcPct val="88000"/>
              </a:lnSpc>
            </a:pPr>
            <a:r>
              <a:rPr lang="en-US" altLang="en-US" sz="2200" b="1" dirty="0">
                <a:latin typeface="Times New Roman" panose="02020603050405020304" pitchFamily="18" charset="0"/>
              </a:rPr>
              <a:t>Stack:</a:t>
            </a:r>
          </a:p>
        </p:txBody>
      </p:sp>
      <p:sp>
        <p:nvSpPr>
          <p:cNvPr id="301068" name="Rectangle 12">
            <a:extLst>
              <a:ext uri="{FF2B5EF4-FFF2-40B4-BE49-F238E27FC236}">
                <a16:creationId xmlns:a16="http://schemas.microsoft.com/office/drawing/2014/main" id="{21ADFAB4-500C-4281-B4F0-BCC814A02D10}"/>
              </a:ext>
            </a:extLst>
          </p:cNvPr>
          <p:cNvSpPr>
            <a:spLocks noChangeArrowheads="1"/>
          </p:cNvSpPr>
          <p:nvPr/>
        </p:nvSpPr>
        <p:spPr bwMode="auto">
          <a:xfrm>
            <a:off x="3769792" y="6007087"/>
            <a:ext cx="2795637" cy="349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rtl="1">
              <a:lnSpc>
                <a:spcPct val="88000"/>
              </a:lnSpc>
            </a:pPr>
            <a:r>
              <a:rPr lang="en-US" altLang="en-US" sz="2200" b="1" dirty="0">
                <a:latin typeface="Times New Roman" panose="02020603050405020304" pitchFamily="18" charset="0"/>
              </a:rPr>
              <a:t>Solution: </a:t>
            </a:r>
            <a:r>
              <a:rPr lang="en-US" altLang="en-US" b="1" dirty="0">
                <a:latin typeface="Times New Roman" panose="02020603050405020304" pitchFamily="18" charset="0"/>
              </a:rPr>
              <a:t>{unstack(C,A)}</a:t>
            </a:r>
          </a:p>
        </p:txBody>
      </p:sp>
      <p:sp>
        <p:nvSpPr>
          <p:cNvPr id="301069" name="Rectangle 13">
            <a:extLst>
              <a:ext uri="{FF2B5EF4-FFF2-40B4-BE49-F238E27FC236}">
                <a16:creationId xmlns:a16="http://schemas.microsoft.com/office/drawing/2014/main" id="{4AB11FD3-A4D6-4A21-8CEF-407507C34465}"/>
              </a:ext>
            </a:extLst>
          </p:cNvPr>
          <p:cNvSpPr>
            <a:spLocks noChangeArrowheads="1"/>
          </p:cNvSpPr>
          <p:nvPr/>
        </p:nvSpPr>
        <p:spPr bwMode="auto">
          <a:xfrm>
            <a:off x="3318669" y="660560"/>
            <a:ext cx="6789738" cy="1321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lvl1pPr marL="228600" indent="-228600">
              <a:spcBef>
                <a:spcPct val="20000"/>
              </a:spcBef>
              <a:buChar char="•"/>
              <a:defRPr sz="2400">
                <a:solidFill>
                  <a:schemeClr val="tx1"/>
                </a:solidFill>
                <a:latin typeface="Times New Roman" panose="02020603050405020304" pitchFamily="18" charset="0"/>
              </a:defRPr>
            </a:lvl1pPr>
            <a:lvl2pPr marL="685800" indent="-22860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sz="16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nSpc>
                <a:spcPct val="86000"/>
              </a:lnSpc>
              <a:spcBef>
                <a:spcPct val="0"/>
              </a:spcBef>
              <a:buFontTx/>
              <a:buNone/>
            </a:pPr>
            <a:r>
              <a:rPr lang="en-US" altLang="en-US" dirty="0"/>
              <a:t>8. Top item is rule, so:</a:t>
            </a:r>
          </a:p>
          <a:p>
            <a:pPr lvl="1">
              <a:lnSpc>
                <a:spcPct val="86000"/>
              </a:lnSpc>
              <a:spcBef>
                <a:spcPct val="0"/>
              </a:spcBef>
              <a:buFontTx/>
              <a:buNone/>
            </a:pPr>
            <a:r>
              <a:rPr lang="en-US" altLang="en-US" sz="2400" dirty="0"/>
              <a:t>a. Remove rule from stack;</a:t>
            </a:r>
          </a:p>
          <a:p>
            <a:pPr lvl="1">
              <a:lnSpc>
                <a:spcPct val="86000"/>
              </a:lnSpc>
              <a:spcBef>
                <a:spcPct val="0"/>
              </a:spcBef>
              <a:buFontTx/>
              <a:buNone/>
            </a:pPr>
            <a:r>
              <a:rPr lang="en-US" altLang="en-US" sz="2400" dirty="0"/>
              <a:t>b. Update database using rule;</a:t>
            </a:r>
          </a:p>
          <a:p>
            <a:pPr lvl="1">
              <a:lnSpc>
                <a:spcPct val="86000"/>
              </a:lnSpc>
              <a:spcBef>
                <a:spcPct val="0"/>
              </a:spcBef>
              <a:buFontTx/>
              <a:buNone/>
            </a:pPr>
            <a:r>
              <a:rPr lang="en-US" altLang="en-US" sz="2400" dirty="0"/>
              <a:t>c. Keep track of rule (for solution)</a:t>
            </a:r>
          </a:p>
        </p:txBody>
      </p:sp>
      <p:sp>
        <p:nvSpPr>
          <p:cNvPr id="301070" name="Rectangle 14">
            <a:extLst>
              <a:ext uri="{FF2B5EF4-FFF2-40B4-BE49-F238E27FC236}">
                <a16:creationId xmlns:a16="http://schemas.microsoft.com/office/drawing/2014/main" id="{B37A054A-FA5E-46D4-8A18-5B976C1EC04B}"/>
              </a:ext>
            </a:extLst>
          </p:cNvPr>
          <p:cNvSpPr>
            <a:spLocks noChangeArrowheads="1"/>
          </p:cNvSpPr>
          <p:nvPr/>
        </p:nvSpPr>
        <p:spPr bwMode="auto">
          <a:xfrm>
            <a:off x="4038600" y="97633"/>
            <a:ext cx="6212408" cy="5746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4000" b="1">
                <a:solidFill>
                  <a:schemeClr val="tx2"/>
                </a:solidFill>
                <a:latin typeface="Times New Roman" panose="02020603050405020304" pitchFamily="18" charset="0"/>
              </a:defRPr>
            </a:lvl1pPr>
            <a:lvl2pPr algn="ctr">
              <a:defRPr sz="4000" b="1">
                <a:solidFill>
                  <a:schemeClr val="tx2"/>
                </a:solidFill>
                <a:latin typeface="Times New Roman" panose="02020603050405020304" pitchFamily="18" charset="0"/>
              </a:defRPr>
            </a:lvl2pPr>
            <a:lvl3pPr algn="ctr">
              <a:defRPr sz="4000" b="1">
                <a:solidFill>
                  <a:schemeClr val="tx2"/>
                </a:solidFill>
                <a:latin typeface="Times New Roman" panose="02020603050405020304" pitchFamily="18" charset="0"/>
              </a:defRPr>
            </a:lvl3pPr>
            <a:lvl4pPr algn="ctr">
              <a:defRPr sz="4000" b="1">
                <a:solidFill>
                  <a:schemeClr val="tx2"/>
                </a:solidFill>
                <a:latin typeface="Times New Roman" panose="02020603050405020304" pitchFamily="18" charset="0"/>
              </a:defRPr>
            </a:lvl4pPr>
            <a:lvl5pPr algn="ctr">
              <a:defRPr sz="4000" b="1">
                <a:solidFill>
                  <a:schemeClr val="tx2"/>
                </a:solidFill>
                <a:latin typeface="Times New Roman" panose="02020603050405020304" pitchFamily="18" charset="0"/>
              </a:defRPr>
            </a:lvl5pPr>
            <a:lvl6pPr marL="457200" algn="ctr" eaLnBrk="0" fontAlgn="base" hangingPunct="0">
              <a:spcBef>
                <a:spcPct val="0"/>
              </a:spcBef>
              <a:spcAft>
                <a:spcPct val="0"/>
              </a:spcAft>
              <a:defRPr sz="4000" b="1">
                <a:solidFill>
                  <a:schemeClr val="tx2"/>
                </a:solidFill>
                <a:latin typeface="Times New Roman" panose="02020603050405020304" pitchFamily="18" charset="0"/>
              </a:defRPr>
            </a:lvl6pPr>
            <a:lvl7pPr marL="914400" algn="ctr" eaLnBrk="0" fontAlgn="base" hangingPunct="0">
              <a:spcBef>
                <a:spcPct val="0"/>
              </a:spcBef>
              <a:spcAft>
                <a:spcPct val="0"/>
              </a:spcAft>
              <a:defRPr sz="4000" b="1">
                <a:solidFill>
                  <a:schemeClr val="tx2"/>
                </a:solidFill>
                <a:latin typeface="Times New Roman" panose="02020603050405020304" pitchFamily="18" charset="0"/>
              </a:defRPr>
            </a:lvl7pPr>
            <a:lvl8pPr marL="1371600" algn="ctr" eaLnBrk="0" fontAlgn="base" hangingPunct="0">
              <a:spcBef>
                <a:spcPct val="0"/>
              </a:spcBef>
              <a:spcAft>
                <a:spcPct val="0"/>
              </a:spcAft>
              <a:defRPr sz="4000" b="1">
                <a:solidFill>
                  <a:schemeClr val="tx2"/>
                </a:solidFill>
                <a:latin typeface="Times New Roman" panose="02020603050405020304" pitchFamily="18" charset="0"/>
              </a:defRPr>
            </a:lvl8pPr>
            <a:lvl9pPr marL="1828800" algn="ctr" eaLnBrk="0" fontAlgn="base" hangingPunct="0">
              <a:spcBef>
                <a:spcPct val="0"/>
              </a:spcBef>
              <a:spcAft>
                <a:spcPct val="0"/>
              </a:spcAft>
              <a:defRPr sz="4000" b="1">
                <a:solidFill>
                  <a:schemeClr val="tx2"/>
                </a:solidFill>
                <a:latin typeface="Times New Roman" panose="02020603050405020304" pitchFamily="18" charset="0"/>
              </a:defRPr>
            </a:lvl9pPr>
          </a:lstStyle>
          <a:p>
            <a:r>
              <a:rPr lang="en-US" altLang="en-US" dirty="0"/>
              <a:t>Example</a:t>
            </a:r>
          </a:p>
        </p:txBody>
      </p:sp>
      <p:sp>
        <p:nvSpPr>
          <p:cNvPr id="301072" name="Rectangle 16">
            <a:extLst>
              <a:ext uri="{FF2B5EF4-FFF2-40B4-BE49-F238E27FC236}">
                <a16:creationId xmlns:a16="http://schemas.microsoft.com/office/drawing/2014/main" id="{229CBAB7-DB17-4D04-821A-C4E6F653FBD3}"/>
              </a:ext>
            </a:extLst>
          </p:cNvPr>
          <p:cNvSpPr>
            <a:spLocks noChangeArrowheads="1"/>
          </p:cNvSpPr>
          <p:nvPr/>
        </p:nvSpPr>
        <p:spPr bwMode="auto">
          <a:xfrm>
            <a:off x="7289800" y="4276726"/>
            <a:ext cx="1876989" cy="1744067"/>
          </a:xfrm>
          <a:prstGeom prst="rect">
            <a:avLst/>
          </a:prstGeom>
          <a:noFill/>
          <a:ln w="508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r>
              <a:rPr lang="en-US" altLang="en-US" sz="2200" b="1" dirty="0">
                <a:latin typeface="Times New Roman" panose="02020603050405020304" pitchFamily="18" charset="0"/>
              </a:rPr>
              <a:t>CLEAR(B)</a:t>
            </a:r>
          </a:p>
          <a:p>
            <a:r>
              <a:rPr lang="en-US" altLang="en-US" sz="2200" b="1" dirty="0">
                <a:latin typeface="Times New Roman" panose="02020603050405020304" pitchFamily="18" charset="0"/>
              </a:rPr>
              <a:t>ONTABLE(A)</a:t>
            </a:r>
          </a:p>
          <a:p>
            <a:r>
              <a:rPr lang="en-US" altLang="en-US" sz="2200" b="1" dirty="0">
                <a:latin typeface="Times New Roman" panose="02020603050405020304" pitchFamily="18" charset="0"/>
              </a:rPr>
              <a:t>ONTABLE(B)</a:t>
            </a:r>
          </a:p>
          <a:p>
            <a:r>
              <a:rPr lang="en-US" altLang="en-US" sz="2200" b="1" dirty="0">
                <a:latin typeface="Times New Roman" panose="02020603050405020304" pitchFamily="18" charset="0"/>
              </a:rPr>
              <a:t>HOLDING(C)</a:t>
            </a:r>
          </a:p>
          <a:p>
            <a:r>
              <a:rPr lang="en-US" altLang="en-US" sz="2200" b="1" dirty="0">
                <a:latin typeface="Times New Roman" panose="02020603050405020304" pitchFamily="18" charset="0"/>
              </a:rPr>
              <a:t>CLEAR(A)</a:t>
            </a:r>
          </a:p>
        </p:txBody>
      </p:sp>
      <p:sp>
        <p:nvSpPr>
          <p:cNvPr id="301073" name="Rectangle 17">
            <a:extLst>
              <a:ext uri="{FF2B5EF4-FFF2-40B4-BE49-F238E27FC236}">
                <a16:creationId xmlns:a16="http://schemas.microsoft.com/office/drawing/2014/main" id="{72B79B18-7409-4B0A-BDBD-2DAA59563902}"/>
              </a:ext>
            </a:extLst>
          </p:cNvPr>
          <p:cNvSpPr>
            <a:spLocks noChangeArrowheads="1"/>
          </p:cNvSpPr>
          <p:nvPr/>
        </p:nvSpPr>
        <p:spPr bwMode="auto">
          <a:xfrm>
            <a:off x="3436088" y="4382907"/>
            <a:ext cx="3492687" cy="1960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rtl="1">
              <a:lnSpc>
                <a:spcPct val="88000"/>
              </a:lnSpc>
            </a:pPr>
            <a:r>
              <a:rPr lang="en-US" altLang="en-US" sz="2200" b="1" dirty="0">
                <a:latin typeface="Times New Roman" panose="02020603050405020304" pitchFamily="18" charset="0"/>
              </a:rPr>
              <a:t>Database: </a:t>
            </a:r>
          </a:p>
          <a:p>
            <a:pPr rtl="1">
              <a:lnSpc>
                <a:spcPct val="88000"/>
              </a:lnSpc>
            </a:pPr>
            <a:r>
              <a:rPr lang="en-US" altLang="en-US" sz="2200" dirty="0">
                <a:latin typeface="Times New Roman" panose="02020603050405020304" pitchFamily="18" charset="0"/>
              </a:rPr>
              <a:t>unstack(X,Y):</a:t>
            </a:r>
            <a:endParaRPr lang="he-IL" altLang="en-US" sz="2200" b="1" dirty="0">
              <a:latin typeface="Times New Roman" panose="02020603050405020304" pitchFamily="18" charset="0"/>
              <a:cs typeface="Times New Roman" panose="02020603050405020304" pitchFamily="18" charset="0"/>
            </a:endParaRPr>
          </a:p>
          <a:p>
            <a:r>
              <a:rPr lang="en-US" altLang="en-US" sz="2200" dirty="0">
                <a:latin typeface="Times New Roman" panose="02020603050405020304" pitchFamily="18" charset="0"/>
              </a:rPr>
              <a:t>Add - [holding(X),clear(Y)]</a:t>
            </a:r>
          </a:p>
          <a:p>
            <a:r>
              <a:rPr lang="en-US" altLang="en-US" sz="2200" dirty="0">
                <a:latin typeface="Times New Roman" panose="02020603050405020304" pitchFamily="18" charset="0"/>
              </a:rPr>
              <a:t>Delete -[</a:t>
            </a:r>
            <a:r>
              <a:rPr lang="en-US" altLang="en-US" sz="2200" dirty="0" err="1">
                <a:latin typeface="Times New Roman" panose="02020603050405020304" pitchFamily="18" charset="0"/>
              </a:rPr>
              <a:t>handempty,clear</a:t>
            </a:r>
            <a:r>
              <a:rPr lang="en-US" altLang="en-US" sz="2200" dirty="0">
                <a:latin typeface="Times New Roman" panose="02020603050405020304" pitchFamily="18" charset="0"/>
              </a:rPr>
              <a:t>(X),</a:t>
            </a:r>
          </a:p>
          <a:p>
            <a:r>
              <a:rPr lang="en-US" altLang="en-US" sz="2200" dirty="0">
                <a:latin typeface="Times New Roman" panose="02020603050405020304" pitchFamily="18" charset="0"/>
              </a:rPr>
              <a:t>on(X,Y)]</a:t>
            </a:r>
          </a:p>
          <a:p>
            <a:pPr rtl="1">
              <a:lnSpc>
                <a:spcPct val="88000"/>
              </a:lnSpc>
            </a:pPr>
            <a:endParaRPr lang="en-US" altLang="en-US" sz="2200" b="1" dirty="0">
              <a:latin typeface="Times New Roman" panose="02020603050405020304" pitchFamily="18" charset="0"/>
              <a:cs typeface="Times New Roman" panose="02020603050405020304" pitchFamily="18" charset="0"/>
            </a:endParaRPr>
          </a:p>
        </p:txBody>
      </p:sp>
      <p:sp>
        <p:nvSpPr>
          <p:cNvPr id="301074" name="Rectangle 18">
            <a:extLst>
              <a:ext uri="{FF2B5EF4-FFF2-40B4-BE49-F238E27FC236}">
                <a16:creationId xmlns:a16="http://schemas.microsoft.com/office/drawing/2014/main" id="{9B1982BE-2E08-485A-A8B2-C76CD707C3F0}"/>
              </a:ext>
            </a:extLst>
          </p:cNvPr>
          <p:cNvSpPr>
            <a:spLocks noChangeArrowheads="1"/>
          </p:cNvSpPr>
          <p:nvPr/>
        </p:nvSpPr>
        <p:spPr bwMode="auto">
          <a:xfrm>
            <a:off x="7064376" y="3594101"/>
            <a:ext cx="2058256" cy="364267"/>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rtl="1">
              <a:lnSpc>
                <a:spcPct val="125000"/>
              </a:lnSpc>
            </a:pPr>
            <a:r>
              <a:rPr lang="en-US" altLang="en-US" b="1" dirty="0">
                <a:latin typeface="Times New Roman" panose="02020603050405020304" pitchFamily="18" charset="0"/>
              </a:rPr>
              <a:t>On(A,C) </a:t>
            </a:r>
            <a:r>
              <a:rPr lang="en-US" altLang="en-US" b="1" dirty="0">
                <a:latin typeface="Symbol" panose="05050102010706020507" pitchFamily="18" charset="2"/>
              </a:rPr>
              <a:t>&amp;</a:t>
            </a:r>
            <a:r>
              <a:rPr lang="en-US" altLang="en-US" b="1" dirty="0">
                <a:latin typeface="Times New Roman" panose="02020603050405020304" pitchFamily="18" charset="0"/>
              </a:rPr>
              <a:t>On(C,B)</a:t>
            </a:r>
          </a:p>
        </p:txBody>
      </p:sp>
      <p:sp>
        <p:nvSpPr>
          <p:cNvPr id="301075" name="Line 19">
            <a:extLst>
              <a:ext uri="{FF2B5EF4-FFF2-40B4-BE49-F238E27FC236}">
                <a16:creationId xmlns:a16="http://schemas.microsoft.com/office/drawing/2014/main" id="{BA247075-A4E1-4A47-A5B5-380B1F2D75D7}"/>
              </a:ext>
            </a:extLst>
          </p:cNvPr>
          <p:cNvSpPr>
            <a:spLocks noChangeShapeType="1"/>
          </p:cNvSpPr>
          <p:nvPr/>
        </p:nvSpPr>
        <p:spPr bwMode="auto">
          <a:xfrm>
            <a:off x="5943600" y="4114800"/>
            <a:ext cx="4343400" cy="0"/>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dirty="0">
              <a:latin typeface="Times New Roman" panose="02020603050405020304" pitchFamily="18" charset="0"/>
            </a:endParaRPr>
          </a:p>
        </p:txBody>
      </p:sp>
      <p:sp>
        <p:nvSpPr>
          <p:cNvPr id="301076" name="Rectangle 20">
            <a:extLst>
              <a:ext uri="{FF2B5EF4-FFF2-40B4-BE49-F238E27FC236}">
                <a16:creationId xmlns:a16="http://schemas.microsoft.com/office/drawing/2014/main" id="{E8653A7A-48B9-4648-8425-D4624DEBE47B}"/>
              </a:ext>
            </a:extLst>
          </p:cNvPr>
          <p:cNvSpPr>
            <a:spLocks noChangeArrowheads="1"/>
          </p:cNvSpPr>
          <p:nvPr/>
        </p:nvSpPr>
        <p:spPr bwMode="auto">
          <a:xfrm>
            <a:off x="7620001" y="3200401"/>
            <a:ext cx="981038" cy="30059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rtl="1">
              <a:lnSpc>
                <a:spcPct val="90000"/>
              </a:lnSpc>
            </a:pPr>
            <a:r>
              <a:rPr lang="en-US" altLang="en-US" b="1" dirty="0">
                <a:latin typeface="Times New Roman" panose="02020603050405020304" pitchFamily="18" charset="0"/>
              </a:rPr>
              <a:t>On(A,C)</a:t>
            </a:r>
          </a:p>
        </p:txBody>
      </p:sp>
      <p:sp>
        <p:nvSpPr>
          <p:cNvPr id="301077" name="Rectangle 21">
            <a:extLst>
              <a:ext uri="{FF2B5EF4-FFF2-40B4-BE49-F238E27FC236}">
                <a16:creationId xmlns:a16="http://schemas.microsoft.com/office/drawing/2014/main" id="{07244900-E1F6-45F6-9318-5D15775B680E}"/>
              </a:ext>
            </a:extLst>
          </p:cNvPr>
          <p:cNvSpPr>
            <a:spLocks noChangeArrowheads="1"/>
          </p:cNvSpPr>
          <p:nvPr/>
        </p:nvSpPr>
        <p:spPr bwMode="auto">
          <a:xfrm>
            <a:off x="7470776" y="2808289"/>
            <a:ext cx="1173398" cy="300595"/>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lIns="63500" tIns="25400" rIns="63500" bIns="25400">
            <a:spAutoFit/>
          </a:bodyPr>
          <a:lstStyle/>
          <a:p>
            <a:pPr rtl="1">
              <a:lnSpc>
                <a:spcPct val="90000"/>
              </a:lnSpc>
            </a:pPr>
            <a:r>
              <a:rPr lang="en-US" altLang="en-US" b="1" dirty="0">
                <a:latin typeface="Times New Roman" panose="02020603050405020304" pitchFamily="18" charset="0"/>
              </a:rPr>
              <a:t>stack(C,B)</a:t>
            </a:r>
          </a:p>
        </p:txBody>
      </p:sp>
      <p:sp>
        <p:nvSpPr>
          <p:cNvPr id="301078" name="Rectangle 22">
            <a:extLst>
              <a:ext uri="{FF2B5EF4-FFF2-40B4-BE49-F238E27FC236}">
                <a16:creationId xmlns:a16="http://schemas.microsoft.com/office/drawing/2014/main" id="{17BD3210-F06F-4958-B2B1-090BC14F8B36}"/>
              </a:ext>
            </a:extLst>
          </p:cNvPr>
          <p:cNvSpPr>
            <a:spLocks noChangeArrowheads="1"/>
          </p:cNvSpPr>
          <p:nvPr/>
        </p:nvSpPr>
        <p:spPr bwMode="auto">
          <a:xfrm>
            <a:off x="6713538" y="2289176"/>
            <a:ext cx="2398092" cy="364267"/>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rtl="1">
              <a:lnSpc>
                <a:spcPct val="125000"/>
              </a:lnSpc>
            </a:pPr>
            <a:r>
              <a:rPr lang="en-US" altLang="en-US" b="1" dirty="0">
                <a:latin typeface="Times New Roman" panose="02020603050405020304" pitchFamily="18" charset="0"/>
              </a:rPr>
              <a:t>Holding(C) </a:t>
            </a:r>
            <a:r>
              <a:rPr lang="en-US" altLang="en-US" b="1" dirty="0">
                <a:latin typeface="Symbol" panose="05050102010706020507" pitchFamily="18" charset="2"/>
              </a:rPr>
              <a:t>&amp;</a:t>
            </a:r>
            <a:r>
              <a:rPr lang="en-US" altLang="en-US" b="1" dirty="0">
                <a:latin typeface="Times New Roman" panose="02020603050405020304" pitchFamily="18" charset="0"/>
              </a:rPr>
              <a:t> Clear(B)</a:t>
            </a:r>
          </a:p>
        </p:txBody>
      </p:sp>
      <p:sp>
        <p:nvSpPr>
          <p:cNvPr id="301079" name="Rectangle 23">
            <a:extLst>
              <a:ext uri="{FF2B5EF4-FFF2-40B4-BE49-F238E27FC236}">
                <a16:creationId xmlns:a16="http://schemas.microsoft.com/office/drawing/2014/main" id="{049AC3D7-23FD-4739-9473-C1D140F2FCDC}"/>
              </a:ext>
            </a:extLst>
          </p:cNvPr>
          <p:cNvSpPr>
            <a:spLocks noChangeArrowheads="1"/>
          </p:cNvSpPr>
          <p:nvPr/>
        </p:nvSpPr>
        <p:spPr bwMode="auto">
          <a:xfrm>
            <a:off x="7315200" y="1901826"/>
            <a:ext cx="1442703" cy="300595"/>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lIns="63500" tIns="25400" rIns="63500" bIns="25400">
            <a:spAutoFit/>
          </a:bodyPr>
          <a:lstStyle/>
          <a:p>
            <a:pPr rtl="1">
              <a:lnSpc>
                <a:spcPct val="90000"/>
              </a:lnSpc>
            </a:pPr>
            <a:r>
              <a:rPr lang="en-US" altLang="en-US" b="1" dirty="0">
                <a:latin typeface="Times New Roman" panose="02020603050405020304" pitchFamily="18" charset="0"/>
              </a:rPr>
              <a:t>unstack(C,A)</a:t>
            </a:r>
          </a:p>
        </p:txBody>
      </p:sp>
      <p:sp>
        <p:nvSpPr>
          <p:cNvPr id="301080" name="Line 24">
            <a:extLst>
              <a:ext uri="{FF2B5EF4-FFF2-40B4-BE49-F238E27FC236}">
                <a16:creationId xmlns:a16="http://schemas.microsoft.com/office/drawing/2014/main" id="{2756818B-8C5D-4C53-9C72-C809F19DBF3B}"/>
              </a:ext>
            </a:extLst>
          </p:cNvPr>
          <p:cNvSpPr>
            <a:spLocks noChangeShapeType="1"/>
          </p:cNvSpPr>
          <p:nvPr/>
        </p:nvSpPr>
        <p:spPr bwMode="auto">
          <a:xfrm flipH="1">
            <a:off x="7162800" y="2133600"/>
            <a:ext cx="2209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dirty="0">
              <a:latin typeface="Times New Roman" panose="02020603050405020304" pitchFamily="18" charset="0"/>
            </a:endParaRPr>
          </a:p>
        </p:txBody>
      </p:sp>
      <p:sp>
        <p:nvSpPr>
          <p:cNvPr id="16" name="Google Shape;142;p2">
            <a:extLst>
              <a:ext uri="{FF2B5EF4-FFF2-40B4-BE49-F238E27FC236}">
                <a16:creationId xmlns:a16="http://schemas.microsoft.com/office/drawing/2014/main" id="{4ACE4D9E-C7C6-4BDD-9142-A388B7C4740E}"/>
              </a:ext>
            </a:extLst>
          </p:cNvPr>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11.1 Introduction</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11.2  </a:t>
            </a:r>
            <a:r>
              <a:rPr lang="en-US" sz="2000" dirty="0">
                <a:solidFill>
                  <a:schemeClr val="bg1"/>
                </a:solidFill>
                <a:latin typeface="Times New Roman" panose="02020603050405020304" pitchFamily="18" charset="0"/>
                <a:cs typeface="Times New Roman" panose="02020603050405020304" pitchFamily="18" charset="0"/>
              </a:rPr>
              <a:t>Language of planning problem </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11.3 Example of Air Cargo</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11.4 The spare tire problem</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11.5 Planning with state space</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11.6 Partial order planning</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11.7 Hierarchical planning</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11.8 Conditional planning</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11.9 Learning decision trees</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11.10 Ensemble learning</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11.11 Reinforcement learning</a:t>
            </a:r>
            <a:endParaRPr lang="en-US" sz="2000" dirty="0">
              <a:solidFill>
                <a:schemeClr val="bg1"/>
              </a:solidFill>
              <a:latin typeface="Times New Roman" panose="02020603050405020304" pitchFamily="18" charset="0"/>
              <a:ea typeface="Gill Sans"/>
              <a:cs typeface="Times New Roman" panose="02020603050405020304" pitchFamily="18" charset="0"/>
              <a:sym typeface="Gill Sans"/>
            </a:endParaRPr>
          </a:p>
        </p:txBody>
      </p:sp>
      <p:sp>
        <p:nvSpPr>
          <p:cNvPr id="2" name="Footer Placeholder 1">
            <a:extLst>
              <a:ext uri="{FF2B5EF4-FFF2-40B4-BE49-F238E27FC236}">
                <a16:creationId xmlns:a16="http://schemas.microsoft.com/office/drawing/2014/main" id="{C48EFE49-DBD5-45EF-ADDD-3F918E173264}"/>
              </a:ext>
            </a:extLst>
          </p:cNvPr>
          <p:cNvSpPr>
            <a:spLocks noGrp="1"/>
          </p:cNvSpPr>
          <p:nvPr>
            <p:ph type="ftr" sz="quarter" idx="11"/>
          </p:nvPr>
        </p:nvSpPr>
        <p:spPr/>
        <p:txBody>
          <a:bodyPr/>
          <a:lstStyle/>
          <a:p>
            <a:r>
              <a:rPr lang="en-IN"/>
              <a:t>Copyright © 2019 by Wiley India Pvt. Ltd., 4436/7, Ansari Road, Daryaganj, New Delhi-110002</a:t>
            </a:r>
            <a:endParaRPr lang="en-US"/>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4" name="Rectangle 4">
            <a:extLst>
              <a:ext uri="{FF2B5EF4-FFF2-40B4-BE49-F238E27FC236}">
                <a16:creationId xmlns:a16="http://schemas.microsoft.com/office/drawing/2014/main" id="{DB8A4CC2-30B7-4074-B4B5-70FF6E26969D}"/>
              </a:ext>
            </a:extLst>
          </p:cNvPr>
          <p:cNvSpPr>
            <a:spLocks noChangeArrowheads="1"/>
          </p:cNvSpPr>
          <p:nvPr/>
        </p:nvSpPr>
        <p:spPr bwMode="auto">
          <a:xfrm>
            <a:off x="2692401" y="1863726"/>
            <a:ext cx="897682" cy="349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rtl="1">
              <a:lnSpc>
                <a:spcPct val="88000"/>
              </a:lnSpc>
            </a:pPr>
            <a:r>
              <a:rPr lang="en-US" altLang="en-US" sz="2200" b="1" dirty="0">
                <a:latin typeface="Times New Roman" panose="02020603050405020304" pitchFamily="18" charset="0"/>
              </a:rPr>
              <a:t>Stack:</a:t>
            </a:r>
          </a:p>
        </p:txBody>
      </p:sp>
      <p:sp>
        <p:nvSpPr>
          <p:cNvPr id="302092" name="Rectangle 12">
            <a:extLst>
              <a:ext uri="{FF2B5EF4-FFF2-40B4-BE49-F238E27FC236}">
                <a16:creationId xmlns:a16="http://schemas.microsoft.com/office/drawing/2014/main" id="{80740910-3906-4DEE-B9D9-D6E310F56C33}"/>
              </a:ext>
            </a:extLst>
          </p:cNvPr>
          <p:cNvSpPr>
            <a:spLocks noChangeArrowheads="1"/>
          </p:cNvSpPr>
          <p:nvPr/>
        </p:nvSpPr>
        <p:spPr bwMode="auto">
          <a:xfrm>
            <a:off x="1995748" y="840614"/>
            <a:ext cx="6789738" cy="708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lvl1pPr marL="228600" indent="-228600">
              <a:spcBef>
                <a:spcPct val="20000"/>
              </a:spcBef>
              <a:buChar char="•"/>
              <a:defRPr sz="2400">
                <a:solidFill>
                  <a:schemeClr val="tx1"/>
                </a:solidFill>
                <a:latin typeface="Times New Roman" panose="02020603050405020304" pitchFamily="18" charset="0"/>
              </a:defRPr>
            </a:lvl1pPr>
            <a:lvl2pPr marL="685800" indent="-22860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sz="16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nSpc>
                <a:spcPct val="89000"/>
              </a:lnSpc>
              <a:spcBef>
                <a:spcPct val="43000"/>
              </a:spcBef>
              <a:buFontTx/>
              <a:buNone/>
            </a:pPr>
            <a:r>
              <a:rPr lang="en-US" altLang="en-US" dirty="0"/>
              <a:t>9. Compound goal on top of stack matches data base, so remove it:</a:t>
            </a:r>
          </a:p>
        </p:txBody>
      </p:sp>
      <p:sp>
        <p:nvSpPr>
          <p:cNvPr id="302093" name="Rectangle 13">
            <a:extLst>
              <a:ext uri="{FF2B5EF4-FFF2-40B4-BE49-F238E27FC236}">
                <a16:creationId xmlns:a16="http://schemas.microsoft.com/office/drawing/2014/main" id="{07F3E888-DF01-41AF-8EF1-37A68E450684}"/>
              </a:ext>
            </a:extLst>
          </p:cNvPr>
          <p:cNvSpPr>
            <a:spLocks noChangeArrowheads="1"/>
          </p:cNvSpPr>
          <p:nvPr/>
        </p:nvSpPr>
        <p:spPr bwMode="auto">
          <a:xfrm>
            <a:off x="2209800" y="0"/>
            <a:ext cx="7772400" cy="870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4000" b="1">
                <a:solidFill>
                  <a:schemeClr val="tx2"/>
                </a:solidFill>
                <a:latin typeface="Times New Roman" panose="02020603050405020304" pitchFamily="18" charset="0"/>
              </a:defRPr>
            </a:lvl1pPr>
            <a:lvl2pPr algn="ctr">
              <a:defRPr sz="4000" b="1">
                <a:solidFill>
                  <a:schemeClr val="tx2"/>
                </a:solidFill>
                <a:latin typeface="Times New Roman" panose="02020603050405020304" pitchFamily="18" charset="0"/>
              </a:defRPr>
            </a:lvl2pPr>
            <a:lvl3pPr algn="ctr">
              <a:defRPr sz="4000" b="1">
                <a:solidFill>
                  <a:schemeClr val="tx2"/>
                </a:solidFill>
                <a:latin typeface="Times New Roman" panose="02020603050405020304" pitchFamily="18" charset="0"/>
              </a:defRPr>
            </a:lvl3pPr>
            <a:lvl4pPr algn="ctr">
              <a:defRPr sz="4000" b="1">
                <a:solidFill>
                  <a:schemeClr val="tx2"/>
                </a:solidFill>
                <a:latin typeface="Times New Roman" panose="02020603050405020304" pitchFamily="18" charset="0"/>
              </a:defRPr>
            </a:lvl4pPr>
            <a:lvl5pPr algn="ctr">
              <a:defRPr sz="4000" b="1">
                <a:solidFill>
                  <a:schemeClr val="tx2"/>
                </a:solidFill>
                <a:latin typeface="Times New Roman" panose="02020603050405020304" pitchFamily="18" charset="0"/>
              </a:defRPr>
            </a:lvl5pPr>
            <a:lvl6pPr marL="457200" algn="ctr" eaLnBrk="0" fontAlgn="base" hangingPunct="0">
              <a:spcBef>
                <a:spcPct val="0"/>
              </a:spcBef>
              <a:spcAft>
                <a:spcPct val="0"/>
              </a:spcAft>
              <a:defRPr sz="4000" b="1">
                <a:solidFill>
                  <a:schemeClr val="tx2"/>
                </a:solidFill>
                <a:latin typeface="Times New Roman" panose="02020603050405020304" pitchFamily="18" charset="0"/>
              </a:defRPr>
            </a:lvl6pPr>
            <a:lvl7pPr marL="914400" algn="ctr" eaLnBrk="0" fontAlgn="base" hangingPunct="0">
              <a:spcBef>
                <a:spcPct val="0"/>
              </a:spcBef>
              <a:spcAft>
                <a:spcPct val="0"/>
              </a:spcAft>
              <a:defRPr sz="4000" b="1">
                <a:solidFill>
                  <a:schemeClr val="tx2"/>
                </a:solidFill>
                <a:latin typeface="Times New Roman" panose="02020603050405020304" pitchFamily="18" charset="0"/>
              </a:defRPr>
            </a:lvl7pPr>
            <a:lvl8pPr marL="1371600" algn="ctr" eaLnBrk="0" fontAlgn="base" hangingPunct="0">
              <a:spcBef>
                <a:spcPct val="0"/>
              </a:spcBef>
              <a:spcAft>
                <a:spcPct val="0"/>
              </a:spcAft>
              <a:defRPr sz="4000" b="1">
                <a:solidFill>
                  <a:schemeClr val="tx2"/>
                </a:solidFill>
                <a:latin typeface="Times New Roman" panose="02020603050405020304" pitchFamily="18" charset="0"/>
              </a:defRPr>
            </a:lvl8pPr>
            <a:lvl9pPr marL="1828800" algn="ctr" eaLnBrk="0" fontAlgn="base" hangingPunct="0">
              <a:spcBef>
                <a:spcPct val="0"/>
              </a:spcBef>
              <a:spcAft>
                <a:spcPct val="0"/>
              </a:spcAft>
              <a:defRPr sz="4000" b="1">
                <a:solidFill>
                  <a:schemeClr val="tx2"/>
                </a:solidFill>
                <a:latin typeface="Times New Roman" panose="02020603050405020304" pitchFamily="18" charset="0"/>
              </a:defRPr>
            </a:lvl9pPr>
          </a:lstStyle>
          <a:p>
            <a:r>
              <a:rPr lang="en-US" altLang="en-US" dirty="0"/>
              <a:t>Example</a:t>
            </a:r>
          </a:p>
        </p:txBody>
      </p:sp>
      <p:sp>
        <p:nvSpPr>
          <p:cNvPr id="302095" name="Rectangle 15">
            <a:extLst>
              <a:ext uri="{FF2B5EF4-FFF2-40B4-BE49-F238E27FC236}">
                <a16:creationId xmlns:a16="http://schemas.microsoft.com/office/drawing/2014/main" id="{6D863EE4-FD56-49D6-BB14-5FD36BF79C05}"/>
              </a:ext>
            </a:extLst>
          </p:cNvPr>
          <p:cNvSpPr>
            <a:spLocks noChangeArrowheads="1"/>
          </p:cNvSpPr>
          <p:nvPr/>
        </p:nvSpPr>
        <p:spPr bwMode="auto">
          <a:xfrm>
            <a:off x="6454776" y="2676526"/>
            <a:ext cx="2058256" cy="364267"/>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rtl="1">
              <a:lnSpc>
                <a:spcPct val="125000"/>
              </a:lnSpc>
            </a:pPr>
            <a:r>
              <a:rPr lang="en-US" altLang="en-US" b="1" dirty="0">
                <a:latin typeface="Times New Roman" panose="02020603050405020304" pitchFamily="18" charset="0"/>
              </a:rPr>
              <a:t>On(A,C) </a:t>
            </a:r>
            <a:r>
              <a:rPr lang="en-US" altLang="en-US" b="1" dirty="0">
                <a:latin typeface="Symbol" panose="05050102010706020507" pitchFamily="18" charset="2"/>
              </a:rPr>
              <a:t>&amp;</a:t>
            </a:r>
            <a:r>
              <a:rPr lang="en-US" altLang="en-US" b="1" dirty="0">
                <a:latin typeface="Times New Roman" panose="02020603050405020304" pitchFamily="18" charset="0"/>
              </a:rPr>
              <a:t>On(C,B)</a:t>
            </a:r>
          </a:p>
        </p:txBody>
      </p:sp>
      <p:sp>
        <p:nvSpPr>
          <p:cNvPr id="302097" name="Rectangle 17">
            <a:extLst>
              <a:ext uri="{FF2B5EF4-FFF2-40B4-BE49-F238E27FC236}">
                <a16:creationId xmlns:a16="http://schemas.microsoft.com/office/drawing/2014/main" id="{80FE2E38-10DB-47A4-BB6D-1C819CAADC08}"/>
              </a:ext>
            </a:extLst>
          </p:cNvPr>
          <p:cNvSpPr>
            <a:spLocks noChangeArrowheads="1"/>
          </p:cNvSpPr>
          <p:nvPr/>
        </p:nvSpPr>
        <p:spPr bwMode="auto">
          <a:xfrm>
            <a:off x="7010401" y="2282826"/>
            <a:ext cx="981038" cy="30059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rtl="1">
              <a:lnSpc>
                <a:spcPct val="90000"/>
              </a:lnSpc>
            </a:pPr>
            <a:r>
              <a:rPr lang="en-US" altLang="en-US" b="1" dirty="0">
                <a:latin typeface="Times New Roman" panose="02020603050405020304" pitchFamily="18" charset="0"/>
              </a:rPr>
              <a:t>On(A,C)</a:t>
            </a:r>
          </a:p>
        </p:txBody>
      </p:sp>
      <p:sp>
        <p:nvSpPr>
          <p:cNvPr id="302098" name="Rectangle 18">
            <a:extLst>
              <a:ext uri="{FF2B5EF4-FFF2-40B4-BE49-F238E27FC236}">
                <a16:creationId xmlns:a16="http://schemas.microsoft.com/office/drawing/2014/main" id="{D8AE45E1-4266-470C-9F2F-C794944C5E14}"/>
              </a:ext>
            </a:extLst>
          </p:cNvPr>
          <p:cNvSpPr>
            <a:spLocks noChangeArrowheads="1"/>
          </p:cNvSpPr>
          <p:nvPr/>
        </p:nvSpPr>
        <p:spPr bwMode="auto">
          <a:xfrm>
            <a:off x="6861176" y="1890714"/>
            <a:ext cx="1173398" cy="300595"/>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lIns="63500" tIns="25400" rIns="63500" bIns="25400">
            <a:spAutoFit/>
          </a:bodyPr>
          <a:lstStyle/>
          <a:p>
            <a:pPr rtl="1">
              <a:lnSpc>
                <a:spcPct val="90000"/>
              </a:lnSpc>
            </a:pPr>
            <a:r>
              <a:rPr lang="en-US" altLang="en-US" b="1" dirty="0">
                <a:latin typeface="Times New Roman" panose="02020603050405020304" pitchFamily="18" charset="0"/>
              </a:rPr>
              <a:t>stack(C,B)</a:t>
            </a:r>
          </a:p>
        </p:txBody>
      </p:sp>
      <p:sp>
        <p:nvSpPr>
          <p:cNvPr id="302099" name="Rectangle 19">
            <a:extLst>
              <a:ext uri="{FF2B5EF4-FFF2-40B4-BE49-F238E27FC236}">
                <a16:creationId xmlns:a16="http://schemas.microsoft.com/office/drawing/2014/main" id="{3148A2E5-4B77-4530-8F13-BE41A6ED0251}"/>
              </a:ext>
            </a:extLst>
          </p:cNvPr>
          <p:cNvSpPr>
            <a:spLocks noChangeArrowheads="1"/>
          </p:cNvSpPr>
          <p:nvPr/>
        </p:nvSpPr>
        <p:spPr bwMode="auto">
          <a:xfrm>
            <a:off x="6103938" y="1371601"/>
            <a:ext cx="2398092" cy="364267"/>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rtl="1">
              <a:lnSpc>
                <a:spcPct val="125000"/>
              </a:lnSpc>
            </a:pPr>
            <a:r>
              <a:rPr lang="en-US" altLang="en-US" b="1" dirty="0">
                <a:latin typeface="Times New Roman" panose="02020603050405020304" pitchFamily="18" charset="0"/>
              </a:rPr>
              <a:t>Holding(C) </a:t>
            </a:r>
            <a:r>
              <a:rPr lang="en-US" altLang="en-US" b="1" dirty="0">
                <a:latin typeface="Symbol" panose="05050102010706020507" pitchFamily="18" charset="2"/>
              </a:rPr>
              <a:t>&amp;</a:t>
            </a:r>
            <a:r>
              <a:rPr lang="en-US" altLang="en-US" b="1" dirty="0">
                <a:latin typeface="Times New Roman" panose="02020603050405020304" pitchFamily="18" charset="0"/>
              </a:rPr>
              <a:t> Clear(B)</a:t>
            </a:r>
          </a:p>
        </p:txBody>
      </p:sp>
      <p:sp>
        <p:nvSpPr>
          <p:cNvPr id="302100" name="Line 20">
            <a:extLst>
              <a:ext uri="{FF2B5EF4-FFF2-40B4-BE49-F238E27FC236}">
                <a16:creationId xmlns:a16="http://schemas.microsoft.com/office/drawing/2014/main" id="{CAEFDD69-0934-47D7-A025-07A2B770C46C}"/>
              </a:ext>
            </a:extLst>
          </p:cNvPr>
          <p:cNvSpPr>
            <a:spLocks noChangeShapeType="1"/>
          </p:cNvSpPr>
          <p:nvPr/>
        </p:nvSpPr>
        <p:spPr bwMode="auto">
          <a:xfrm>
            <a:off x="5715000" y="1676400"/>
            <a:ext cx="3886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dirty="0">
              <a:latin typeface="Times New Roman" panose="02020603050405020304" pitchFamily="18" charset="0"/>
            </a:endParaRPr>
          </a:p>
        </p:txBody>
      </p:sp>
      <p:sp>
        <p:nvSpPr>
          <p:cNvPr id="302102" name="Rectangle 22">
            <a:extLst>
              <a:ext uri="{FF2B5EF4-FFF2-40B4-BE49-F238E27FC236}">
                <a16:creationId xmlns:a16="http://schemas.microsoft.com/office/drawing/2014/main" id="{84016589-EBF3-471E-8A9F-04A9D8F5F080}"/>
              </a:ext>
            </a:extLst>
          </p:cNvPr>
          <p:cNvSpPr>
            <a:spLocks noChangeArrowheads="1"/>
          </p:cNvSpPr>
          <p:nvPr/>
        </p:nvSpPr>
        <p:spPr bwMode="auto">
          <a:xfrm>
            <a:off x="2819400" y="5638801"/>
            <a:ext cx="2571217" cy="349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rtl="1">
              <a:lnSpc>
                <a:spcPct val="88000"/>
              </a:lnSpc>
            </a:pPr>
            <a:r>
              <a:rPr lang="en-US" altLang="en-US" sz="2200" b="1" dirty="0">
                <a:latin typeface="Times New Roman" panose="02020603050405020304" pitchFamily="18" charset="0"/>
              </a:rPr>
              <a:t>Solution: </a:t>
            </a:r>
            <a:r>
              <a:rPr lang="en-US" altLang="en-US" b="1" dirty="0">
                <a:latin typeface="Times New Roman" panose="02020603050405020304" pitchFamily="18" charset="0"/>
              </a:rPr>
              <a:t>{unstack(C)}</a:t>
            </a:r>
          </a:p>
        </p:txBody>
      </p:sp>
      <p:sp>
        <p:nvSpPr>
          <p:cNvPr id="302103" name="Rectangle 23">
            <a:extLst>
              <a:ext uri="{FF2B5EF4-FFF2-40B4-BE49-F238E27FC236}">
                <a16:creationId xmlns:a16="http://schemas.microsoft.com/office/drawing/2014/main" id="{FED48B83-5A6B-4DD8-8438-4C60653B5FAE}"/>
              </a:ext>
            </a:extLst>
          </p:cNvPr>
          <p:cNvSpPr>
            <a:spLocks noChangeArrowheads="1"/>
          </p:cNvSpPr>
          <p:nvPr/>
        </p:nvSpPr>
        <p:spPr bwMode="auto">
          <a:xfrm>
            <a:off x="7031038" y="3962401"/>
            <a:ext cx="1876989" cy="1744067"/>
          </a:xfrm>
          <a:prstGeom prst="rect">
            <a:avLst/>
          </a:prstGeom>
          <a:noFill/>
          <a:ln w="508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r>
              <a:rPr lang="en-US" altLang="en-US" sz="2200" b="1" dirty="0">
                <a:latin typeface="Times New Roman" panose="02020603050405020304" pitchFamily="18" charset="0"/>
              </a:rPr>
              <a:t>CLEAR(B)</a:t>
            </a:r>
          </a:p>
          <a:p>
            <a:r>
              <a:rPr lang="en-US" altLang="en-US" sz="2200" b="1" dirty="0">
                <a:latin typeface="Times New Roman" panose="02020603050405020304" pitchFamily="18" charset="0"/>
              </a:rPr>
              <a:t>ONTABLE(A)</a:t>
            </a:r>
          </a:p>
          <a:p>
            <a:r>
              <a:rPr lang="en-US" altLang="en-US" sz="2200" b="1" dirty="0">
                <a:latin typeface="Times New Roman" panose="02020603050405020304" pitchFamily="18" charset="0"/>
              </a:rPr>
              <a:t>ONTABLE(B)</a:t>
            </a:r>
          </a:p>
          <a:p>
            <a:r>
              <a:rPr lang="en-US" altLang="en-US" sz="2200" b="1" dirty="0">
                <a:latin typeface="Times New Roman" panose="02020603050405020304" pitchFamily="18" charset="0"/>
              </a:rPr>
              <a:t>HOLDING(C)</a:t>
            </a:r>
          </a:p>
          <a:p>
            <a:r>
              <a:rPr lang="en-US" altLang="en-US" sz="2200" b="1" dirty="0">
                <a:latin typeface="Times New Roman" panose="02020603050405020304" pitchFamily="18" charset="0"/>
              </a:rPr>
              <a:t>CLEAR(A)</a:t>
            </a:r>
          </a:p>
        </p:txBody>
      </p:sp>
      <p:sp>
        <p:nvSpPr>
          <p:cNvPr id="302104" name="Rectangle 24">
            <a:extLst>
              <a:ext uri="{FF2B5EF4-FFF2-40B4-BE49-F238E27FC236}">
                <a16:creationId xmlns:a16="http://schemas.microsoft.com/office/drawing/2014/main" id="{10FDB7EA-CFCC-4B0E-BA27-F729340477D3}"/>
              </a:ext>
            </a:extLst>
          </p:cNvPr>
          <p:cNvSpPr>
            <a:spLocks noChangeArrowheads="1"/>
          </p:cNvSpPr>
          <p:nvPr/>
        </p:nvSpPr>
        <p:spPr bwMode="auto">
          <a:xfrm>
            <a:off x="2819400" y="4073525"/>
            <a:ext cx="16891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rtl="1">
              <a:lnSpc>
                <a:spcPct val="88000"/>
              </a:lnSpc>
            </a:pPr>
            <a:r>
              <a:rPr lang="en-US" altLang="en-US" sz="2200" b="1" dirty="0">
                <a:latin typeface="Times New Roman" panose="02020603050405020304" pitchFamily="18" charset="0"/>
              </a:rPr>
              <a:t>Database:</a:t>
            </a:r>
          </a:p>
          <a:p>
            <a:pPr rtl="1">
              <a:lnSpc>
                <a:spcPct val="88000"/>
              </a:lnSpc>
            </a:pPr>
            <a:r>
              <a:rPr lang="en-US" altLang="en-US" sz="2200" b="1" dirty="0">
                <a:latin typeface="Times New Roman" panose="02020603050405020304" pitchFamily="18" charset="0"/>
              </a:rPr>
              <a:t>(unchanged) </a:t>
            </a:r>
          </a:p>
        </p:txBody>
      </p:sp>
      <p:sp>
        <p:nvSpPr>
          <p:cNvPr id="302105" name="Line 25">
            <a:extLst>
              <a:ext uri="{FF2B5EF4-FFF2-40B4-BE49-F238E27FC236}">
                <a16:creationId xmlns:a16="http://schemas.microsoft.com/office/drawing/2014/main" id="{C45EBB57-E4D3-4FFC-84BC-EDCC158634A8}"/>
              </a:ext>
            </a:extLst>
          </p:cNvPr>
          <p:cNvSpPr>
            <a:spLocks noChangeShapeType="1"/>
          </p:cNvSpPr>
          <p:nvPr/>
        </p:nvSpPr>
        <p:spPr bwMode="auto">
          <a:xfrm>
            <a:off x="5715000" y="3276600"/>
            <a:ext cx="4343400" cy="0"/>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dirty="0">
              <a:latin typeface="Times New Roman" panose="02020603050405020304" pitchFamily="18" charset="0"/>
            </a:endParaRPr>
          </a:p>
        </p:txBody>
      </p:sp>
      <p:sp>
        <p:nvSpPr>
          <p:cNvPr id="2" name="Footer Placeholder 1">
            <a:extLst>
              <a:ext uri="{FF2B5EF4-FFF2-40B4-BE49-F238E27FC236}">
                <a16:creationId xmlns:a16="http://schemas.microsoft.com/office/drawing/2014/main" id="{890DDAFC-1D4D-4579-89A7-B067022EF9CD}"/>
              </a:ext>
            </a:extLst>
          </p:cNvPr>
          <p:cNvSpPr>
            <a:spLocks noGrp="1"/>
          </p:cNvSpPr>
          <p:nvPr>
            <p:ph type="ftr" sz="quarter" idx="11"/>
          </p:nvPr>
        </p:nvSpPr>
        <p:spPr/>
        <p:txBody>
          <a:bodyPr/>
          <a:lstStyle/>
          <a:p>
            <a:r>
              <a:rPr lang="en-IN"/>
              <a:t>Copyright © 2019 by Wiley India Pvt. Ltd., 4436/7, Ansari Road, Daryaganj, New Delhi-110002</a:t>
            </a:r>
            <a:endParaRPr lang="en-US"/>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7" name="Rectangle 3">
            <a:extLst>
              <a:ext uri="{FF2B5EF4-FFF2-40B4-BE49-F238E27FC236}">
                <a16:creationId xmlns:a16="http://schemas.microsoft.com/office/drawing/2014/main" id="{6A036436-A152-4CA0-BA4C-EBD893FE04A3}"/>
              </a:ext>
            </a:extLst>
          </p:cNvPr>
          <p:cNvSpPr>
            <a:spLocks noChangeArrowheads="1"/>
          </p:cNvSpPr>
          <p:nvPr/>
        </p:nvSpPr>
        <p:spPr bwMode="auto">
          <a:xfrm>
            <a:off x="6284914" y="739775"/>
            <a:ext cx="3492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dirty="0">
              <a:latin typeface="Times New Roman" panose="02020603050405020304" pitchFamily="18" charset="0"/>
            </a:endParaRPr>
          </a:p>
        </p:txBody>
      </p:sp>
      <p:sp>
        <p:nvSpPr>
          <p:cNvPr id="303109" name="Rectangle 5">
            <a:extLst>
              <a:ext uri="{FF2B5EF4-FFF2-40B4-BE49-F238E27FC236}">
                <a16:creationId xmlns:a16="http://schemas.microsoft.com/office/drawing/2014/main" id="{4E31FA98-90BD-4A96-9AD9-C31B1AE7D41B}"/>
              </a:ext>
            </a:extLst>
          </p:cNvPr>
          <p:cNvSpPr>
            <a:spLocks noChangeArrowheads="1"/>
          </p:cNvSpPr>
          <p:nvPr/>
        </p:nvSpPr>
        <p:spPr bwMode="auto">
          <a:xfrm>
            <a:off x="2916239" y="2549526"/>
            <a:ext cx="897682" cy="349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rtl="1">
              <a:lnSpc>
                <a:spcPct val="88000"/>
              </a:lnSpc>
            </a:pPr>
            <a:r>
              <a:rPr lang="en-US" altLang="en-US" sz="2200" b="1" dirty="0">
                <a:latin typeface="Times New Roman" panose="02020603050405020304" pitchFamily="18" charset="0"/>
              </a:rPr>
              <a:t>Stack:</a:t>
            </a:r>
          </a:p>
        </p:txBody>
      </p:sp>
      <p:sp>
        <p:nvSpPr>
          <p:cNvPr id="303116" name="Rectangle 12">
            <a:extLst>
              <a:ext uri="{FF2B5EF4-FFF2-40B4-BE49-F238E27FC236}">
                <a16:creationId xmlns:a16="http://schemas.microsoft.com/office/drawing/2014/main" id="{AC20EDFC-DD05-458B-A489-BF4E40A2D12E}"/>
              </a:ext>
            </a:extLst>
          </p:cNvPr>
          <p:cNvSpPr>
            <a:spLocks noChangeArrowheads="1"/>
          </p:cNvSpPr>
          <p:nvPr/>
        </p:nvSpPr>
        <p:spPr bwMode="auto">
          <a:xfrm>
            <a:off x="1353362" y="968375"/>
            <a:ext cx="7950976" cy="1321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3500" tIns="25400" rIns="63500" bIns="25400">
            <a:spAutoFit/>
          </a:bodyPr>
          <a:lstStyle>
            <a:lvl1pPr marL="228600" indent="-228600">
              <a:spcBef>
                <a:spcPct val="20000"/>
              </a:spcBef>
              <a:buChar char="•"/>
              <a:defRPr sz="2400">
                <a:solidFill>
                  <a:schemeClr val="tx1"/>
                </a:solidFill>
                <a:latin typeface="Times New Roman" panose="02020603050405020304" pitchFamily="18" charset="0"/>
              </a:defRPr>
            </a:lvl1pPr>
            <a:lvl2pPr marL="685800" indent="-22860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sz="16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nSpc>
                <a:spcPct val="86000"/>
              </a:lnSpc>
              <a:spcBef>
                <a:spcPct val="0"/>
              </a:spcBef>
              <a:buFontTx/>
              <a:buNone/>
            </a:pPr>
            <a:r>
              <a:rPr lang="en-US" altLang="en-US" dirty="0"/>
              <a:t>10. Top item is rule, so:</a:t>
            </a:r>
          </a:p>
          <a:p>
            <a:pPr lvl="1">
              <a:lnSpc>
                <a:spcPct val="86000"/>
              </a:lnSpc>
              <a:spcBef>
                <a:spcPct val="0"/>
              </a:spcBef>
              <a:buFontTx/>
              <a:buNone/>
            </a:pPr>
            <a:r>
              <a:rPr lang="en-US" altLang="en-US" sz="2400" dirty="0"/>
              <a:t>a. Remove rule from stack;</a:t>
            </a:r>
          </a:p>
          <a:p>
            <a:pPr lvl="1">
              <a:lnSpc>
                <a:spcPct val="86000"/>
              </a:lnSpc>
              <a:spcBef>
                <a:spcPct val="0"/>
              </a:spcBef>
              <a:buFontTx/>
              <a:buNone/>
            </a:pPr>
            <a:r>
              <a:rPr lang="en-US" altLang="en-US" sz="2400" dirty="0"/>
              <a:t>b. Update database using rule;</a:t>
            </a:r>
          </a:p>
          <a:p>
            <a:pPr lvl="1">
              <a:lnSpc>
                <a:spcPct val="86000"/>
              </a:lnSpc>
              <a:spcBef>
                <a:spcPct val="0"/>
              </a:spcBef>
              <a:buFontTx/>
              <a:buNone/>
            </a:pPr>
            <a:r>
              <a:rPr lang="en-US" altLang="en-US" sz="2400" dirty="0"/>
              <a:t>c. Keep track of rule (for solution)</a:t>
            </a:r>
          </a:p>
        </p:txBody>
      </p:sp>
      <p:sp>
        <p:nvSpPr>
          <p:cNvPr id="303117" name="Rectangle 13">
            <a:extLst>
              <a:ext uri="{FF2B5EF4-FFF2-40B4-BE49-F238E27FC236}">
                <a16:creationId xmlns:a16="http://schemas.microsoft.com/office/drawing/2014/main" id="{CAA99806-67F3-47D6-AAFF-3A99765A1C17}"/>
              </a:ext>
            </a:extLst>
          </p:cNvPr>
          <p:cNvSpPr>
            <a:spLocks noChangeArrowheads="1"/>
          </p:cNvSpPr>
          <p:nvPr/>
        </p:nvSpPr>
        <p:spPr bwMode="auto">
          <a:xfrm>
            <a:off x="2209800" y="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4000" b="1">
                <a:solidFill>
                  <a:schemeClr val="tx2"/>
                </a:solidFill>
                <a:latin typeface="Times New Roman" panose="02020603050405020304" pitchFamily="18" charset="0"/>
              </a:defRPr>
            </a:lvl1pPr>
            <a:lvl2pPr algn="ctr">
              <a:defRPr sz="4000" b="1">
                <a:solidFill>
                  <a:schemeClr val="tx2"/>
                </a:solidFill>
                <a:latin typeface="Times New Roman" panose="02020603050405020304" pitchFamily="18" charset="0"/>
              </a:defRPr>
            </a:lvl2pPr>
            <a:lvl3pPr algn="ctr">
              <a:defRPr sz="4000" b="1">
                <a:solidFill>
                  <a:schemeClr val="tx2"/>
                </a:solidFill>
                <a:latin typeface="Times New Roman" panose="02020603050405020304" pitchFamily="18" charset="0"/>
              </a:defRPr>
            </a:lvl3pPr>
            <a:lvl4pPr algn="ctr">
              <a:defRPr sz="4000" b="1">
                <a:solidFill>
                  <a:schemeClr val="tx2"/>
                </a:solidFill>
                <a:latin typeface="Times New Roman" panose="02020603050405020304" pitchFamily="18" charset="0"/>
              </a:defRPr>
            </a:lvl4pPr>
            <a:lvl5pPr algn="ctr">
              <a:defRPr sz="4000" b="1">
                <a:solidFill>
                  <a:schemeClr val="tx2"/>
                </a:solidFill>
                <a:latin typeface="Times New Roman" panose="02020603050405020304" pitchFamily="18" charset="0"/>
              </a:defRPr>
            </a:lvl5pPr>
            <a:lvl6pPr marL="457200" algn="ctr" eaLnBrk="0" fontAlgn="base" hangingPunct="0">
              <a:spcBef>
                <a:spcPct val="0"/>
              </a:spcBef>
              <a:spcAft>
                <a:spcPct val="0"/>
              </a:spcAft>
              <a:defRPr sz="4000" b="1">
                <a:solidFill>
                  <a:schemeClr val="tx2"/>
                </a:solidFill>
                <a:latin typeface="Times New Roman" panose="02020603050405020304" pitchFamily="18" charset="0"/>
              </a:defRPr>
            </a:lvl6pPr>
            <a:lvl7pPr marL="914400" algn="ctr" eaLnBrk="0" fontAlgn="base" hangingPunct="0">
              <a:spcBef>
                <a:spcPct val="0"/>
              </a:spcBef>
              <a:spcAft>
                <a:spcPct val="0"/>
              </a:spcAft>
              <a:defRPr sz="4000" b="1">
                <a:solidFill>
                  <a:schemeClr val="tx2"/>
                </a:solidFill>
                <a:latin typeface="Times New Roman" panose="02020603050405020304" pitchFamily="18" charset="0"/>
              </a:defRPr>
            </a:lvl7pPr>
            <a:lvl8pPr marL="1371600" algn="ctr" eaLnBrk="0" fontAlgn="base" hangingPunct="0">
              <a:spcBef>
                <a:spcPct val="0"/>
              </a:spcBef>
              <a:spcAft>
                <a:spcPct val="0"/>
              </a:spcAft>
              <a:defRPr sz="4000" b="1">
                <a:solidFill>
                  <a:schemeClr val="tx2"/>
                </a:solidFill>
                <a:latin typeface="Times New Roman" panose="02020603050405020304" pitchFamily="18" charset="0"/>
              </a:defRPr>
            </a:lvl8pPr>
            <a:lvl9pPr marL="1828800" algn="ctr" eaLnBrk="0" fontAlgn="base" hangingPunct="0">
              <a:spcBef>
                <a:spcPct val="0"/>
              </a:spcBef>
              <a:spcAft>
                <a:spcPct val="0"/>
              </a:spcAft>
              <a:defRPr sz="4000" b="1">
                <a:solidFill>
                  <a:schemeClr val="tx2"/>
                </a:solidFill>
                <a:latin typeface="Times New Roman" panose="02020603050405020304" pitchFamily="18" charset="0"/>
              </a:defRPr>
            </a:lvl9pPr>
          </a:lstStyle>
          <a:p>
            <a:r>
              <a:rPr lang="en-US" altLang="en-US"/>
              <a:t>Example</a:t>
            </a:r>
          </a:p>
        </p:txBody>
      </p:sp>
      <p:sp>
        <p:nvSpPr>
          <p:cNvPr id="303119" name="Rectangle 15">
            <a:extLst>
              <a:ext uri="{FF2B5EF4-FFF2-40B4-BE49-F238E27FC236}">
                <a16:creationId xmlns:a16="http://schemas.microsoft.com/office/drawing/2014/main" id="{907D7BB2-72F9-4457-8AFA-CA33862ACF2C}"/>
              </a:ext>
            </a:extLst>
          </p:cNvPr>
          <p:cNvSpPr>
            <a:spLocks noChangeArrowheads="1"/>
          </p:cNvSpPr>
          <p:nvPr/>
        </p:nvSpPr>
        <p:spPr bwMode="auto">
          <a:xfrm>
            <a:off x="2819400" y="5638801"/>
            <a:ext cx="3731791" cy="349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rtl="1">
              <a:lnSpc>
                <a:spcPct val="88000"/>
              </a:lnSpc>
            </a:pPr>
            <a:r>
              <a:rPr lang="en-US" altLang="en-US" sz="2200" b="1" dirty="0">
                <a:latin typeface="Times New Roman" panose="02020603050405020304" pitchFamily="18" charset="0"/>
              </a:rPr>
              <a:t>Solution: </a:t>
            </a:r>
            <a:r>
              <a:rPr lang="en-US" altLang="en-US" b="1" dirty="0">
                <a:latin typeface="Times New Roman" panose="02020603050405020304" pitchFamily="18" charset="0"/>
              </a:rPr>
              <a:t>{unstack(C), stack(C,B)}</a:t>
            </a:r>
          </a:p>
        </p:txBody>
      </p:sp>
      <p:sp>
        <p:nvSpPr>
          <p:cNvPr id="303120" name="Rectangle 16">
            <a:extLst>
              <a:ext uri="{FF2B5EF4-FFF2-40B4-BE49-F238E27FC236}">
                <a16:creationId xmlns:a16="http://schemas.microsoft.com/office/drawing/2014/main" id="{6E7B1ED7-C189-463A-A143-0282BB069C13}"/>
              </a:ext>
            </a:extLst>
          </p:cNvPr>
          <p:cNvSpPr>
            <a:spLocks noChangeArrowheads="1"/>
          </p:cNvSpPr>
          <p:nvPr/>
        </p:nvSpPr>
        <p:spPr bwMode="auto">
          <a:xfrm>
            <a:off x="7288213" y="3527426"/>
            <a:ext cx="1976503" cy="2082621"/>
          </a:xfrm>
          <a:prstGeom prst="rect">
            <a:avLst/>
          </a:prstGeom>
          <a:noFill/>
          <a:ln w="508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r>
              <a:rPr lang="en-US" altLang="en-US" sz="2200" b="1" dirty="0">
                <a:latin typeface="Times New Roman" panose="02020603050405020304" pitchFamily="18" charset="0"/>
              </a:rPr>
              <a:t>ONTABLE(A)</a:t>
            </a:r>
          </a:p>
          <a:p>
            <a:r>
              <a:rPr lang="en-US" altLang="en-US" sz="2200" b="1" dirty="0">
                <a:latin typeface="Times New Roman" panose="02020603050405020304" pitchFamily="18" charset="0"/>
              </a:rPr>
              <a:t>ONTABLE(B)</a:t>
            </a:r>
          </a:p>
          <a:p>
            <a:r>
              <a:rPr lang="en-US" altLang="en-US" sz="2200" b="1" dirty="0">
                <a:latin typeface="Times New Roman" panose="02020603050405020304" pitchFamily="18" charset="0"/>
              </a:rPr>
              <a:t>HANDEMPTY</a:t>
            </a:r>
          </a:p>
          <a:p>
            <a:r>
              <a:rPr lang="en-US" altLang="en-US" sz="2200" b="1" dirty="0">
                <a:latin typeface="Times New Roman" panose="02020603050405020304" pitchFamily="18" charset="0"/>
              </a:rPr>
              <a:t>CLEAR(A)</a:t>
            </a:r>
          </a:p>
          <a:p>
            <a:r>
              <a:rPr lang="en-US" altLang="en-US" sz="2200" b="1" dirty="0">
                <a:latin typeface="Times New Roman" panose="02020603050405020304" pitchFamily="18" charset="0"/>
              </a:rPr>
              <a:t>CLEAR(C)</a:t>
            </a:r>
          </a:p>
          <a:p>
            <a:r>
              <a:rPr lang="en-US" altLang="en-US" sz="2200" b="1" dirty="0">
                <a:latin typeface="Times New Roman" panose="02020603050405020304" pitchFamily="18" charset="0"/>
              </a:rPr>
              <a:t>ON(C,B)</a:t>
            </a:r>
          </a:p>
        </p:txBody>
      </p:sp>
      <p:sp>
        <p:nvSpPr>
          <p:cNvPr id="303121" name="Rectangle 17">
            <a:extLst>
              <a:ext uri="{FF2B5EF4-FFF2-40B4-BE49-F238E27FC236}">
                <a16:creationId xmlns:a16="http://schemas.microsoft.com/office/drawing/2014/main" id="{EF3A48ED-A698-4C44-90BB-7025CFD0746E}"/>
              </a:ext>
            </a:extLst>
          </p:cNvPr>
          <p:cNvSpPr>
            <a:spLocks noChangeArrowheads="1"/>
          </p:cNvSpPr>
          <p:nvPr/>
        </p:nvSpPr>
        <p:spPr bwMode="auto">
          <a:xfrm>
            <a:off x="2819401" y="4073526"/>
            <a:ext cx="4587875" cy="1405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r>
              <a:rPr lang="en-US" altLang="en-US" sz="2200" b="1" dirty="0">
                <a:latin typeface="Times New Roman" panose="02020603050405020304" pitchFamily="18" charset="0"/>
              </a:rPr>
              <a:t>Database:</a:t>
            </a:r>
          </a:p>
          <a:p>
            <a:r>
              <a:rPr lang="en-US" altLang="en-US" sz="2200" dirty="0">
                <a:latin typeface="Times New Roman" panose="02020603050405020304" pitchFamily="18" charset="0"/>
              </a:rPr>
              <a:t>stack(X,Y): </a:t>
            </a:r>
          </a:p>
          <a:p>
            <a:r>
              <a:rPr lang="en-US" altLang="en-US" sz="2200" dirty="0">
                <a:latin typeface="Times New Roman" panose="02020603050405020304" pitchFamily="18" charset="0"/>
              </a:rPr>
              <a:t>Add - [</a:t>
            </a:r>
            <a:r>
              <a:rPr lang="en-US" altLang="en-US" sz="2200" dirty="0" err="1">
                <a:latin typeface="Times New Roman" panose="02020603050405020304" pitchFamily="18" charset="0"/>
              </a:rPr>
              <a:t>handempty,on</a:t>
            </a:r>
            <a:r>
              <a:rPr lang="en-US" altLang="en-US" sz="2200" dirty="0">
                <a:latin typeface="Times New Roman" panose="02020603050405020304" pitchFamily="18" charset="0"/>
              </a:rPr>
              <a:t>(X,Y),clear(X)]</a:t>
            </a:r>
          </a:p>
          <a:p>
            <a:r>
              <a:rPr lang="en-US" altLang="en-US" sz="2200" dirty="0">
                <a:latin typeface="Times New Roman" panose="02020603050405020304" pitchFamily="18" charset="0"/>
              </a:rPr>
              <a:t>Delete - [holding(X),clear(Y)]</a:t>
            </a:r>
            <a:endParaRPr lang="en-US" altLang="en-US" sz="2200" b="1" dirty="0">
              <a:latin typeface="Times New Roman" panose="02020603050405020304" pitchFamily="18" charset="0"/>
            </a:endParaRPr>
          </a:p>
        </p:txBody>
      </p:sp>
      <p:sp>
        <p:nvSpPr>
          <p:cNvPr id="303122" name="Rectangle 18">
            <a:extLst>
              <a:ext uri="{FF2B5EF4-FFF2-40B4-BE49-F238E27FC236}">
                <a16:creationId xmlns:a16="http://schemas.microsoft.com/office/drawing/2014/main" id="{E317A382-A507-4215-A31F-650AF61BD194}"/>
              </a:ext>
            </a:extLst>
          </p:cNvPr>
          <p:cNvSpPr>
            <a:spLocks noChangeArrowheads="1"/>
          </p:cNvSpPr>
          <p:nvPr/>
        </p:nvSpPr>
        <p:spPr bwMode="auto">
          <a:xfrm>
            <a:off x="6911976" y="2676526"/>
            <a:ext cx="2058256" cy="364267"/>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rtl="1">
              <a:lnSpc>
                <a:spcPct val="125000"/>
              </a:lnSpc>
            </a:pPr>
            <a:r>
              <a:rPr lang="en-US" altLang="en-US" b="1" dirty="0">
                <a:latin typeface="Times New Roman" panose="02020603050405020304" pitchFamily="18" charset="0"/>
              </a:rPr>
              <a:t>On(A,C) </a:t>
            </a:r>
            <a:r>
              <a:rPr lang="en-US" altLang="en-US" b="1" dirty="0">
                <a:latin typeface="Symbol" panose="05050102010706020507" pitchFamily="18" charset="2"/>
              </a:rPr>
              <a:t>&amp;</a:t>
            </a:r>
            <a:r>
              <a:rPr lang="en-US" altLang="en-US" b="1" dirty="0">
                <a:latin typeface="Times New Roman" panose="02020603050405020304" pitchFamily="18" charset="0"/>
              </a:rPr>
              <a:t>On(C,B)</a:t>
            </a:r>
          </a:p>
        </p:txBody>
      </p:sp>
      <p:sp>
        <p:nvSpPr>
          <p:cNvPr id="303123" name="Rectangle 19">
            <a:extLst>
              <a:ext uri="{FF2B5EF4-FFF2-40B4-BE49-F238E27FC236}">
                <a16:creationId xmlns:a16="http://schemas.microsoft.com/office/drawing/2014/main" id="{BF33B9F8-D03E-44DA-BA45-CE30BF502AF7}"/>
              </a:ext>
            </a:extLst>
          </p:cNvPr>
          <p:cNvSpPr>
            <a:spLocks noChangeArrowheads="1"/>
          </p:cNvSpPr>
          <p:nvPr/>
        </p:nvSpPr>
        <p:spPr bwMode="auto">
          <a:xfrm>
            <a:off x="7467601" y="2282826"/>
            <a:ext cx="981038" cy="30059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rtl="1">
              <a:lnSpc>
                <a:spcPct val="90000"/>
              </a:lnSpc>
            </a:pPr>
            <a:r>
              <a:rPr lang="en-US" altLang="en-US" b="1" dirty="0">
                <a:latin typeface="Times New Roman" panose="02020603050405020304" pitchFamily="18" charset="0"/>
              </a:rPr>
              <a:t>On(A,C)</a:t>
            </a:r>
          </a:p>
        </p:txBody>
      </p:sp>
      <p:sp>
        <p:nvSpPr>
          <p:cNvPr id="303124" name="Rectangle 20">
            <a:extLst>
              <a:ext uri="{FF2B5EF4-FFF2-40B4-BE49-F238E27FC236}">
                <a16:creationId xmlns:a16="http://schemas.microsoft.com/office/drawing/2014/main" id="{B3D81E9B-443E-4F06-B068-78FB5605E3FC}"/>
              </a:ext>
            </a:extLst>
          </p:cNvPr>
          <p:cNvSpPr>
            <a:spLocks noChangeArrowheads="1"/>
          </p:cNvSpPr>
          <p:nvPr/>
        </p:nvSpPr>
        <p:spPr bwMode="auto">
          <a:xfrm>
            <a:off x="7318376" y="1890714"/>
            <a:ext cx="1173398" cy="300595"/>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lIns="63500" tIns="25400" rIns="63500" bIns="25400">
            <a:spAutoFit/>
          </a:bodyPr>
          <a:lstStyle/>
          <a:p>
            <a:pPr rtl="1">
              <a:lnSpc>
                <a:spcPct val="90000"/>
              </a:lnSpc>
            </a:pPr>
            <a:r>
              <a:rPr lang="en-US" altLang="en-US" b="1" dirty="0">
                <a:latin typeface="Times New Roman" panose="02020603050405020304" pitchFamily="18" charset="0"/>
              </a:rPr>
              <a:t>stack(C,B)</a:t>
            </a:r>
          </a:p>
        </p:txBody>
      </p:sp>
      <p:sp>
        <p:nvSpPr>
          <p:cNvPr id="303125" name="Line 21">
            <a:extLst>
              <a:ext uri="{FF2B5EF4-FFF2-40B4-BE49-F238E27FC236}">
                <a16:creationId xmlns:a16="http://schemas.microsoft.com/office/drawing/2014/main" id="{D859D25B-1063-4A8D-A09F-D1E7A952E2FB}"/>
              </a:ext>
            </a:extLst>
          </p:cNvPr>
          <p:cNvSpPr>
            <a:spLocks noChangeShapeType="1"/>
          </p:cNvSpPr>
          <p:nvPr/>
        </p:nvSpPr>
        <p:spPr bwMode="auto">
          <a:xfrm>
            <a:off x="6172200" y="3276600"/>
            <a:ext cx="4343400" cy="0"/>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dirty="0">
              <a:latin typeface="Times New Roman" panose="02020603050405020304" pitchFamily="18" charset="0"/>
            </a:endParaRPr>
          </a:p>
        </p:txBody>
      </p:sp>
      <p:sp>
        <p:nvSpPr>
          <p:cNvPr id="303127" name="Line 23">
            <a:extLst>
              <a:ext uri="{FF2B5EF4-FFF2-40B4-BE49-F238E27FC236}">
                <a16:creationId xmlns:a16="http://schemas.microsoft.com/office/drawing/2014/main" id="{32E9AF8E-6CD0-4B37-871A-87F99EAF2F16}"/>
              </a:ext>
            </a:extLst>
          </p:cNvPr>
          <p:cNvSpPr>
            <a:spLocks noChangeShapeType="1"/>
          </p:cNvSpPr>
          <p:nvPr/>
        </p:nvSpPr>
        <p:spPr bwMode="auto">
          <a:xfrm>
            <a:off x="7239000" y="2057400"/>
            <a:ext cx="1828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dirty="0">
              <a:latin typeface="Times New Roman" panose="02020603050405020304" pitchFamily="18" charset="0"/>
            </a:endParaRPr>
          </a:p>
        </p:txBody>
      </p:sp>
      <p:sp>
        <p:nvSpPr>
          <p:cNvPr id="2" name="Footer Placeholder 1">
            <a:extLst>
              <a:ext uri="{FF2B5EF4-FFF2-40B4-BE49-F238E27FC236}">
                <a16:creationId xmlns:a16="http://schemas.microsoft.com/office/drawing/2014/main" id="{88037F6B-81B7-4E5A-B98C-0B641B4F1BCF}"/>
              </a:ext>
            </a:extLst>
          </p:cNvPr>
          <p:cNvSpPr>
            <a:spLocks noGrp="1"/>
          </p:cNvSpPr>
          <p:nvPr>
            <p:ph type="ftr" sz="quarter" idx="11"/>
          </p:nvPr>
        </p:nvSpPr>
        <p:spPr/>
        <p:txBody>
          <a:bodyPr/>
          <a:lstStyle/>
          <a:p>
            <a:r>
              <a:rPr lang="en-IN"/>
              <a:t>Copyright © 2019 by Wiley India Pvt. Ltd., 4436/7, Ansari Road, Daryaganj, New Delhi-110002</a:t>
            </a:r>
            <a:endParaRPr lang="en-US"/>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2" name="Rectangle 4">
            <a:extLst>
              <a:ext uri="{FF2B5EF4-FFF2-40B4-BE49-F238E27FC236}">
                <a16:creationId xmlns:a16="http://schemas.microsoft.com/office/drawing/2014/main" id="{AE574375-C63F-4BCB-8C01-BA4BABEA2993}"/>
              </a:ext>
            </a:extLst>
          </p:cNvPr>
          <p:cNvSpPr>
            <a:spLocks noChangeArrowheads="1"/>
          </p:cNvSpPr>
          <p:nvPr/>
        </p:nvSpPr>
        <p:spPr bwMode="auto">
          <a:xfrm>
            <a:off x="3019426" y="3178176"/>
            <a:ext cx="897682" cy="349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rtl="1">
              <a:lnSpc>
                <a:spcPct val="88000"/>
              </a:lnSpc>
            </a:pPr>
            <a:r>
              <a:rPr lang="en-US" altLang="en-US" sz="2200" b="1" dirty="0">
                <a:latin typeface="Times New Roman" panose="02020603050405020304" pitchFamily="18" charset="0"/>
              </a:rPr>
              <a:t>Stack:</a:t>
            </a:r>
          </a:p>
        </p:txBody>
      </p:sp>
      <p:sp>
        <p:nvSpPr>
          <p:cNvPr id="304133" name="Rectangle 5">
            <a:extLst>
              <a:ext uri="{FF2B5EF4-FFF2-40B4-BE49-F238E27FC236}">
                <a16:creationId xmlns:a16="http://schemas.microsoft.com/office/drawing/2014/main" id="{79047569-DB86-4BDC-A1ED-880E33A12CBC}"/>
              </a:ext>
            </a:extLst>
          </p:cNvPr>
          <p:cNvSpPr>
            <a:spLocks noChangeArrowheads="1"/>
          </p:cNvSpPr>
          <p:nvPr/>
        </p:nvSpPr>
        <p:spPr bwMode="auto">
          <a:xfrm>
            <a:off x="5997576" y="3352801"/>
            <a:ext cx="2058256" cy="364267"/>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rtl="1">
              <a:lnSpc>
                <a:spcPct val="125000"/>
              </a:lnSpc>
            </a:pPr>
            <a:r>
              <a:rPr lang="en-US" altLang="en-US" b="1" dirty="0">
                <a:latin typeface="Times New Roman" panose="02020603050405020304" pitchFamily="18" charset="0"/>
              </a:rPr>
              <a:t>On(A,C) </a:t>
            </a:r>
            <a:r>
              <a:rPr lang="en-US" altLang="en-US" b="1" dirty="0">
                <a:latin typeface="Symbol" panose="05050102010706020507" pitchFamily="18" charset="2"/>
              </a:rPr>
              <a:t>&amp;</a:t>
            </a:r>
            <a:r>
              <a:rPr lang="en-US" altLang="en-US" b="1" dirty="0">
                <a:latin typeface="Times New Roman" panose="02020603050405020304" pitchFamily="18" charset="0"/>
              </a:rPr>
              <a:t>On(C,B)</a:t>
            </a:r>
          </a:p>
        </p:txBody>
      </p:sp>
      <p:sp>
        <p:nvSpPr>
          <p:cNvPr id="304134" name="Line 6">
            <a:extLst>
              <a:ext uri="{FF2B5EF4-FFF2-40B4-BE49-F238E27FC236}">
                <a16:creationId xmlns:a16="http://schemas.microsoft.com/office/drawing/2014/main" id="{493F02D8-F9F6-49B5-A972-8D044DF35FED}"/>
              </a:ext>
            </a:extLst>
          </p:cNvPr>
          <p:cNvSpPr>
            <a:spLocks noChangeShapeType="1"/>
          </p:cNvSpPr>
          <p:nvPr/>
        </p:nvSpPr>
        <p:spPr bwMode="auto">
          <a:xfrm flipV="1">
            <a:off x="5103813" y="3857625"/>
            <a:ext cx="4335462" cy="25400"/>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dirty="0">
              <a:latin typeface="Times New Roman" panose="02020603050405020304" pitchFamily="18" charset="0"/>
            </a:endParaRPr>
          </a:p>
        </p:txBody>
      </p:sp>
      <p:sp>
        <p:nvSpPr>
          <p:cNvPr id="304135" name="Rectangle 7">
            <a:extLst>
              <a:ext uri="{FF2B5EF4-FFF2-40B4-BE49-F238E27FC236}">
                <a16:creationId xmlns:a16="http://schemas.microsoft.com/office/drawing/2014/main" id="{DD01D667-E9CB-4ED7-AE45-CDFCE828201D}"/>
              </a:ext>
            </a:extLst>
          </p:cNvPr>
          <p:cNvSpPr>
            <a:spLocks noChangeArrowheads="1"/>
          </p:cNvSpPr>
          <p:nvPr/>
        </p:nvSpPr>
        <p:spPr bwMode="auto">
          <a:xfrm>
            <a:off x="6691314" y="2971801"/>
            <a:ext cx="1186222" cy="300595"/>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lIns="63500" tIns="25400" rIns="63500" bIns="25400">
            <a:spAutoFit/>
          </a:bodyPr>
          <a:lstStyle/>
          <a:p>
            <a:pPr rtl="1">
              <a:lnSpc>
                <a:spcPct val="90000"/>
              </a:lnSpc>
            </a:pPr>
            <a:r>
              <a:rPr lang="en-US" altLang="en-US" b="1" dirty="0">
                <a:latin typeface="Times New Roman" panose="02020603050405020304" pitchFamily="18" charset="0"/>
              </a:rPr>
              <a:t>stack(A,C)</a:t>
            </a:r>
          </a:p>
        </p:txBody>
      </p:sp>
      <p:sp>
        <p:nvSpPr>
          <p:cNvPr id="304139" name="Rectangle 11">
            <a:extLst>
              <a:ext uri="{FF2B5EF4-FFF2-40B4-BE49-F238E27FC236}">
                <a16:creationId xmlns:a16="http://schemas.microsoft.com/office/drawing/2014/main" id="{75065E13-CEE1-49D5-9931-832F7E8B3B0E}"/>
              </a:ext>
            </a:extLst>
          </p:cNvPr>
          <p:cNvSpPr>
            <a:spLocks noChangeArrowheads="1"/>
          </p:cNvSpPr>
          <p:nvPr/>
        </p:nvSpPr>
        <p:spPr bwMode="auto">
          <a:xfrm>
            <a:off x="5822950" y="2451101"/>
            <a:ext cx="3244850" cy="36952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pPr rtl="1">
              <a:lnSpc>
                <a:spcPct val="125000"/>
              </a:lnSpc>
            </a:pPr>
            <a:r>
              <a:rPr lang="en-US" altLang="en-US" b="1" dirty="0">
                <a:latin typeface="Times New Roman" panose="02020603050405020304" pitchFamily="18" charset="0"/>
              </a:rPr>
              <a:t>Holding(A) </a:t>
            </a:r>
            <a:r>
              <a:rPr lang="en-US" altLang="en-US" b="1" dirty="0">
                <a:latin typeface="Symbol" panose="05050102010706020507" pitchFamily="18" charset="2"/>
              </a:rPr>
              <a:t>&amp;</a:t>
            </a:r>
            <a:r>
              <a:rPr lang="en-US" altLang="en-US" b="1" dirty="0">
                <a:latin typeface="Times New Roman" panose="02020603050405020304" pitchFamily="18" charset="0"/>
              </a:rPr>
              <a:t>Clear(C)</a:t>
            </a:r>
          </a:p>
        </p:txBody>
      </p:sp>
      <p:sp>
        <p:nvSpPr>
          <p:cNvPr id="304140" name="Rectangle 12">
            <a:extLst>
              <a:ext uri="{FF2B5EF4-FFF2-40B4-BE49-F238E27FC236}">
                <a16:creationId xmlns:a16="http://schemas.microsoft.com/office/drawing/2014/main" id="{7F08FE0E-B389-49AD-888D-0105F58CEC54}"/>
              </a:ext>
            </a:extLst>
          </p:cNvPr>
          <p:cNvSpPr>
            <a:spLocks noChangeArrowheads="1"/>
          </p:cNvSpPr>
          <p:nvPr/>
        </p:nvSpPr>
        <p:spPr bwMode="auto">
          <a:xfrm>
            <a:off x="1531938" y="968375"/>
            <a:ext cx="8186220" cy="1307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3500" tIns="25400" rIns="63500" bIns="25400">
            <a:spAutoFit/>
          </a:bodyPr>
          <a:lstStyle>
            <a:lvl1pPr marL="228600" indent="-228600">
              <a:spcBef>
                <a:spcPct val="20000"/>
              </a:spcBef>
              <a:buChar char="•"/>
              <a:defRPr sz="2400">
                <a:solidFill>
                  <a:schemeClr val="tx1"/>
                </a:solidFill>
                <a:latin typeface="Times New Roman" panose="02020603050405020304" pitchFamily="18" charset="0"/>
              </a:defRPr>
            </a:lvl1pPr>
            <a:lvl2pPr marL="685800" indent="-22860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sz="16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nSpc>
                <a:spcPct val="85000"/>
              </a:lnSpc>
              <a:spcBef>
                <a:spcPct val="40000"/>
              </a:spcBef>
              <a:buFontTx/>
              <a:buNone/>
            </a:pPr>
            <a:r>
              <a:rPr lang="en-US" altLang="en-US" dirty="0"/>
              <a:t>11. Since top goal is unsatisfied single-literal goal, find rule whose instantiated add-list includes the goal, and:  a. Replace the goal with the instantiated rule; b. Place the rule’s instantiated precondition formula on top of stack</a:t>
            </a:r>
          </a:p>
        </p:txBody>
      </p:sp>
      <p:sp>
        <p:nvSpPr>
          <p:cNvPr id="304141" name="Rectangle 13">
            <a:extLst>
              <a:ext uri="{FF2B5EF4-FFF2-40B4-BE49-F238E27FC236}">
                <a16:creationId xmlns:a16="http://schemas.microsoft.com/office/drawing/2014/main" id="{C1661560-F7CD-44C9-AAD3-2B2A858F6DFD}"/>
              </a:ext>
            </a:extLst>
          </p:cNvPr>
          <p:cNvSpPr>
            <a:spLocks noChangeArrowheads="1"/>
          </p:cNvSpPr>
          <p:nvPr/>
        </p:nvSpPr>
        <p:spPr bwMode="auto">
          <a:xfrm>
            <a:off x="2209800" y="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4000" b="1">
                <a:solidFill>
                  <a:schemeClr val="tx2"/>
                </a:solidFill>
                <a:latin typeface="Times New Roman" panose="02020603050405020304" pitchFamily="18" charset="0"/>
              </a:defRPr>
            </a:lvl1pPr>
            <a:lvl2pPr algn="ctr">
              <a:defRPr sz="4000" b="1">
                <a:solidFill>
                  <a:schemeClr val="tx2"/>
                </a:solidFill>
                <a:latin typeface="Times New Roman" panose="02020603050405020304" pitchFamily="18" charset="0"/>
              </a:defRPr>
            </a:lvl2pPr>
            <a:lvl3pPr algn="ctr">
              <a:defRPr sz="4000" b="1">
                <a:solidFill>
                  <a:schemeClr val="tx2"/>
                </a:solidFill>
                <a:latin typeface="Times New Roman" panose="02020603050405020304" pitchFamily="18" charset="0"/>
              </a:defRPr>
            </a:lvl3pPr>
            <a:lvl4pPr algn="ctr">
              <a:defRPr sz="4000" b="1">
                <a:solidFill>
                  <a:schemeClr val="tx2"/>
                </a:solidFill>
                <a:latin typeface="Times New Roman" panose="02020603050405020304" pitchFamily="18" charset="0"/>
              </a:defRPr>
            </a:lvl4pPr>
            <a:lvl5pPr algn="ctr">
              <a:defRPr sz="4000" b="1">
                <a:solidFill>
                  <a:schemeClr val="tx2"/>
                </a:solidFill>
                <a:latin typeface="Times New Roman" panose="02020603050405020304" pitchFamily="18" charset="0"/>
              </a:defRPr>
            </a:lvl5pPr>
            <a:lvl6pPr marL="457200" algn="ctr" eaLnBrk="0" fontAlgn="base" hangingPunct="0">
              <a:spcBef>
                <a:spcPct val="0"/>
              </a:spcBef>
              <a:spcAft>
                <a:spcPct val="0"/>
              </a:spcAft>
              <a:defRPr sz="4000" b="1">
                <a:solidFill>
                  <a:schemeClr val="tx2"/>
                </a:solidFill>
                <a:latin typeface="Times New Roman" panose="02020603050405020304" pitchFamily="18" charset="0"/>
              </a:defRPr>
            </a:lvl6pPr>
            <a:lvl7pPr marL="914400" algn="ctr" eaLnBrk="0" fontAlgn="base" hangingPunct="0">
              <a:spcBef>
                <a:spcPct val="0"/>
              </a:spcBef>
              <a:spcAft>
                <a:spcPct val="0"/>
              </a:spcAft>
              <a:defRPr sz="4000" b="1">
                <a:solidFill>
                  <a:schemeClr val="tx2"/>
                </a:solidFill>
                <a:latin typeface="Times New Roman" panose="02020603050405020304" pitchFamily="18" charset="0"/>
              </a:defRPr>
            </a:lvl7pPr>
            <a:lvl8pPr marL="1371600" algn="ctr" eaLnBrk="0" fontAlgn="base" hangingPunct="0">
              <a:spcBef>
                <a:spcPct val="0"/>
              </a:spcBef>
              <a:spcAft>
                <a:spcPct val="0"/>
              </a:spcAft>
              <a:defRPr sz="4000" b="1">
                <a:solidFill>
                  <a:schemeClr val="tx2"/>
                </a:solidFill>
                <a:latin typeface="Times New Roman" panose="02020603050405020304" pitchFamily="18" charset="0"/>
              </a:defRPr>
            </a:lvl8pPr>
            <a:lvl9pPr marL="1828800" algn="ctr" eaLnBrk="0" fontAlgn="base" hangingPunct="0">
              <a:spcBef>
                <a:spcPct val="0"/>
              </a:spcBef>
              <a:spcAft>
                <a:spcPct val="0"/>
              </a:spcAft>
              <a:defRPr sz="4000" b="1">
                <a:solidFill>
                  <a:schemeClr val="tx2"/>
                </a:solidFill>
                <a:latin typeface="Times New Roman" panose="02020603050405020304" pitchFamily="18" charset="0"/>
              </a:defRPr>
            </a:lvl9pPr>
          </a:lstStyle>
          <a:p>
            <a:r>
              <a:rPr lang="en-US" altLang="en-US"/>
              <a:t>Example</a:t>
            </a:r>
          </a:p>
        </p:txBody>
      </p:sp>
      <p:sp>
        <p:nvSpPr>
          <p:cNvPr id="304143" name="Rectangle 15">
            <a:extLst>
              <a:ext uri="{FF2B5EF4-FFF2-40B4-BE49-F238E27FC236}">
                <a16:creationId xmlns:a16="http://schemas.microsoft.com/office/drawing/2014/main" id="{6E896ABA-8B05-427E-94F6-720EE70B0756}"/>
              </a:ext>
            </a:extLst>
          </p:cNvPr>
          <p:cNvSpPr>
            <a:spLocks noChangeArrowheads="1"/>
          </p:cNvSpPr>
          <p:nvPr/>
        </p:nvSpPr>
        <p:spPr bwMode="auto">
          <a:xfrm>
            <a:off x="2819400" y="5953126"/>
            <a:ext cx="3731791" cy="349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rtl="1">
              <a:lnSpc>
                <a:spcPct val="88000"/>
              </a:lnSpc>
            </a:pPr>
            <a:r>
              <a:rPr lang="en-US" altLang="en-US" sz="2200" b="1" dirty="0">
                <a:latin typeface="Times New Roman" panose="02020603050405020304" pitchFamily="18" charset="0"/>
              </a:rPr>
              <a:t>Solution: </a:t>
            </a:r>
            <a:r>
              <a:rPr lang="en-US" altLang="en-US" b="1" dirty="0">
                <a:latin typeface="Times New Roman" panose="02020603050405020304" pitchFamily="18" charset="0"/>
              </a:rPr>
              <a:t>{unstack(C), stack(C,B)}</a:t>
            </a:r>
          </a:p>
        </p:txBody>
      </p:sp>
      <p:sp>
        <p:nvSpPr>
          <p:cNvPr id="304144" name="Rectangle 16">
            <a:extLst>
              <a:ext uri="{FF2B5EF4-FFF2-40B4-BE49-F238E27FC236}">
                <a16:creationId xmlns:a16="http://schemas.microsoft.com/office/drawing/2014/main" id="{9811D3B3-6674-467B-8354-518D30E4691B}"/>
              </a:ext>
            </a:extLst>
          </p:cNvPr>
          <p:cNvSpPr>
            <a:spLocks noChangeArrowheads="1"/>
          </p:cNvSpPr>
          <p:nvPr/>
        </p:nvSpPr>
        <p:spPr bwMode="auto">
          <a:xfrm>
            <a:off x="7288213" y="3984626"/>
            <a:ext cx="1976503" cy="2082621"/>
          </a:xfrm>
          <a:prstGeom prst="rect">
            <a:avLst/>
          </a:prstGeom>
          <a:noFill/>
          <a:ln w="508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r>
              <a:rPr lang="en-US" altLang="en-US" sz="2200" b="1" dirty="0">
                <a:latin typeface="Times New Roman" panose="02020603050405020304" pitchFamily="18" charset="0"/>
              </a:rPr>
              <a:t>ONTABLE(A)</a:t>
            </a:r>
          </a:p>
          <a:p>
            <a:r>
              <a:rPr lang="en-US" altLang="en-US" sz="2200" b="1" dirty="0">
                <a:latin typeface="Times New Roman" panose="02020603050405020304" pitchFamily="18" charset="0"/>
              </a:rPr>
              <a:t>ONTABLE(B)</a:t>
            </a:r>
          </a:p>
          <a:p>
            <a:r>
              <a:rPr lang="en-US" altLang="en-US" sz="2200" b="1" dirty="0">
                <a:latin typeface="Times New Roman" panose="02020603050405020304" pitchFamily="18" charset="0"/>
              </a:rPr>
              <a:t>HANDEMPTY</a:t>
            </a:r>
          </a:p>
          <a:p>
            <a:r>
              <a:rPr lang="en-US" altLang="en-US" sz="2200" b="1" dirty="0">
                <a:latin typeface="Times New Roman" panose="02020603050405020304" pitchFamily="18" charset="0"/>
              </a:rPr>
              <a:t>CLEAR(A)</a:t>
            </a:r>
          </a:p>
          <a:p>
            <a:r>
              <a:rPr lang="en-US" altLang="en-US" sz="2200" b="1" dirty="0">
                <a:latin typeface="Times New Roman" panose="02020603050405020304" pitchFamily="18" charset="0"/>
              </a:rPr>
              <a:t>CLEAR(C)</a:t>
            </a:r>
          </a:p>
          <a:p>
            <a:r>
              <a:rPr lang="en-US" altLang="en-US" sz="2200" b="1" dirty="0">
                <a:latin typeface="Times New Roman" panose="02020603050405020304" pitchFamily="18" charset="0"/>
              </a:rPr>
              <a:t>ON(C,B)</a:t>
            </a:r>
          </a:p>
        </p:txBody>
      </p:sp>
      <p:sp>
        <p:nvSpPr>
          <p:cNvPr id="304145" name="Rectangle 17">
            <a:extLst>
              <a:ext uri="{FF2B5EF4-FFF2-40B4-BE49-F238E27FC236}">
                <a16:creationId xmlns:a16="http://schemas.microsoft.com/office/drawing/2014/main" id="{12149F1E-AC5B-458A-92D8-B190EFCB33B8}"/>
              </a:ext>
            </a:extLst>
          </p:cNvPr>
          <p:cNvSpPr>
            <a:spLocks noChangeArrowheads="1"/>
          </p:cNvSpPr>
          <p:nvPr/>
        </p:nvSpPr>
        <p:spPr bwMode="auto">
          <a:xfrm>
            <a:off x="2819400" y="4387851"/>
            <a:ext cx="1905000" cy="7284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r>
              <a:rPr lang="en-US" altLang="en-US" sz="2200" b="1" dirty="0">
                <a:latin typeface="Times New Roman" panose="02020603050405020304" pitchFamily="18" charset="0"/>
              </a:rPr>
              <a:t>Database: </a:t>
            </a:r>
          </a:p>
          <a:p>
            <a:r>
              <a:rPr lang="en-US" altLang="en-US" sz="2200" b="1" dirty="0">
                <a:latin typeface="Times New Roman" panose="02020603050405020304" pitchFamily="18" charset="0"/>
              </a:rPr>
              <a:t>(unchanged)</a:t>
            </a:r>
          </a:p>
        </p:txBody>
      </p:sp>
      <p:sp>
        <p:nvSpPr>
          <p:cNvPr id="304146" name="Rectangle 18">
            <a:extLst>
              <a:ext uri="{FF2B5EF4-FFF2-40B4-BE49-F238E27FC236}">
                <a16:creationId xmlns:a16="http://schemas.microsoft.com/office/drawing/2014/main" id="{0C539BF3-DD1F-4AB8-BAB8-A9A3651541B7}"/>
              </a:ext>
            </a:extLst>
          </p:cNvPr>
          <p:cNvSpPr>
            <a:spLocks noChangeArrowheads="1"/>
          </p:cNvSpPr>
          <p:nvPr/>
        </p:nvSpPr>
        <p:spPr bwMode="auto">
          <a:xfrm>
            <a:off x="9020176" y="3189289"/>
            <a:ext cx="981038" cy="30059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rtl="1">
              <a:lnSpc>
                <a:spcPct val="90000"/>
              </a:lnSpc>
            </a:pPr>
            <a:r>
              <a:rPr lang="en-US" altLang="en-US" b="1" dirty="0">
                <a:latin typeface="Times New Roman" panose="02020603050405020304" pitchFamily="18" charset="0"/>
              </a:rPr>
              <a:t>On(A,C)</a:t>
            </a:r>
          </a:p>
        </p:txBody>
      </p:sp>
      <p:sp>
        <p:nvSpPr>
          <p:cNvPr id="304147" name="Line 19">
            <a:extLst>
              <a:ext uri="{FF2B5EF4-FFF2-40B4-BE49-F238E27FC236}">
                <a16:creationId xmlns:a16="http://schemas.microsoft.com/office/drawing/2014/main" id="{A0907C4C-2267-437F-B2F2-B533048EEDBC}"/>
              </a:ext>
            </a:extLst>
          </p:cNvPr>
          <p:cNvSpPr>
            <a:spLocks noChangeShapeType="1"/>
          </p:cNvSpPr>
          <p:nvPr/>
        </p:nvSpPr>
        <p:spPr bwMode="auto">
          <a:xfrm>
            <a:off x="8277225" y="3276600"/>
            <a:ext cx="685800"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dirty="0">
              <a:latin typeface="Times New Roman" panose="02020603050405020304" pitchFamily="18" charset="0"/>
            </a:endParaRPr>
          </a:p>
        </p:txBody>
      </p:sp>
      <p:sp>
        <p:nvSpPr>
          <p:cNvPr id="304149" name="Freeform 21">
            <a:extLst>
              <a:ext uri="{FF2B5EF4-FFF2-40B4-BE49-F238E27FC236}">
                <a16:creationId xmlns:a16="http://schemas.microsoft.com/office/drawing/2014/main" id="{BE12AF8C-B339-4672-8832-CFC78EB86736}"/>
              </a:ext>
            </a:extLst>
          </p:cNvPr>
          <p:cNvSpPr>
            <a:spLocks/>
          </p:cNvSpPr>
          <p:nvPr/>
        </p:nvSpPr>
        <p:spPr bwMode="auto">
          <a:xfrm>
            <a:off x="8229600" y="2695575"/>
            <a:ext cx="1892300" cy="431800"/>
          </a:xfrm>
          <a:custGeom>
            <a:avLst/>
            <a:gdLst>
              <a:gd name="T0" fmla="*/ 0 w 1192"/>
              <a:gd name="T1" fmla="*/ 240 h 272"/>
              <a:gd name="T2" fmla="*/ 1008 w 1192"/>
              <a:gd name="T3" fmla="*/ 240 h 272"/>
              <a:gd name="T4" fmla="*/ 1104 w 1192"/>
              <a:gd name="T5" fmla="*/ 48 h 272"/>
              <a:gd name="T6" fmla="*/ 576 w 1192"/>
              <a:gd name="T7" fmla="*/ 0 h 272"/>
            </a:gdLst>
            <a:ahLst/>
            <a:cxnLst>
              <a:cxn ang="0">
                <a:pos x="T0" y="T1"/>
              </a:cxn>
              <a:cxn ang="0">
                <a:pos x="T2" y="T3"/>
              </a:cxn>
              <a:cxn ang="0">
                <a:pos x="T4" y="T5"/>
              </a:cxn>
              <a:cxn ang="0">
                <a:pos x="T6" y="T7"/>
              </a:cxn>
            </a:cxnLst>
            <a:rect l="0" t="0" r="r" b="b"/>
            <a:pathLst>
              <a:path w="1192" h="272">
                <a:moveTo>
                  <a:pt x="0" y="240"/>
                </a:moveTo>
                <a:cubicBezTo>
                  <a:pt x="412" y="256"/>
                  <a:pt x="824" y="272"/>
                  <a:pt x="1008" y="240"/>
                </a:cubicBezTo>
                <a:cubicBezTo>
                  <a:pt x="1192" y="208"/>
                  <a:pt x="1176" y="88"/>
                  <a:pt x="1104" y="48"/>
                </a:cubicBezTo>
                <a:cubicBezTo>
                  <a:pt x="1032" y="8"/>
                  <a:pt x="804" y="4"/>
                  <a:pt x="576" y="0"/>
                </a:cubicBezTo>
              </a:path>
            </a:pathLst>
          </a:custGeom>
          <a:noFill/>
          <a:ln w="9525">
            <a:solidFill>
              <a:schemeClr val="tx1"/>
            </a:solidFill>
            <a:round/>
            <a:headEnd/>
            <a:tailEnd type="stealth"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dirty="0">
              <a:latin typeface="Times New Roman" panose="02020603050405020304" pitchFamily="18" charset="0"/>
            </a:endParaRPr>
          </a:p>
        </p:txBody>
      </p:sp>
      <p:sp>
        <p:nvSpPr>
          <p:cNvPr id="2" name="Footer Placeholder 1">
            <a:extLst>
              <a:ext uri="{FF2B5EF4-FFF2-40B4-BE49-F238E27FC236}">
                <a16:creationId xmlns:a16="http://schemas.microsoft.com/office/drawing/2014/main" id="{A88EEE20-5E6A-44AE-B931-25F8BD27ED68}"/>
              </a:ext>
            </a:extLst>
          </p:cNvPr>
          <p:cNvSpPr>
            <a:spLocks noGrp="1"/>
          </p:cNvSpPr>
          <p:nvPr>
            <p:ph type="ftr" sz="quarter" idx="11"/>
          </p:nvPr>
        </p:nvSpPr>
        <p:spPr/>
        <p:txBody>
          <a:bodyPr/>
          <a:lstStyle/>
          <a:p>
            <a:r>
              <a:rPr lang="en-IN"/>
              <a:t>Copyright © 2019 by Wiley India Pvt. Ltd., 4436/7, Ansari Road, Daryaganj, New Delhi-110002</a:t>
            </a:r>
            <a:endParaRPr lang="en-US"/>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63" name="Rectangle 11">
            <a:extLst>
              <a:ext uri="{FF2B5EF4-FFF2-40B4-BE49-F238E27FC236}">
                <a16:creationId xmlns:a16="http://schemas.microsoft.com/office/drawing/2014/main" id="{18BB4976-6BCC-4D91-9158-AAFF8CF44245}"/>
              </a:ext>
            </a:extLst>
          </p:cNvPr>
          <p:cNvSpPr>
            <a:spLocks noChangeArrowheads="1"/>
          </p:cNvSpPr>
          <p:nvPr/>
        </p:nvSpPr>
        <p:spPr bwMode="auto">
          <a:xfrm>
            <a:off x="7086600" y="1828801"/>
            <a:ext cx="1243930" cy="30059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rtl="1">
              <a:lnSpc>
                <a:spcPct val="90000"/>
              </a:lnSpc>
            </a:pPr>
            <a:r>
              <a:rPr lang="en-US" altLang="en-US" b="1" dirty="0">
                <a:latin typeface="Times New Roman" panose="02020603050405020304" pitchFamily="18" charset="0"/>
              </a:rPr>
              <a:t>Holding(A)</a:t>
            </a:r>
          </a:p>
        </p:txBody>
      </p:sp>
      <p:sp>
        <p:nvSpPr>
          <p:cNvPr id="305165" name="Rectangle 13">
            <a:extLst>
              <a:ext uri="{FF2B5EF4-FFF2-40B4-BE49-F238E27FC236}">
                <a16:creationId xmlns:a16="http://schemas.microsoft.com/office/drawing/2014/main" id="{42B435D6-C093-40D2-B786-1393CA62EF58}"/>
              </a:ext>
            </a:extLst>
          </p:cNvPr>
          <p:cNvSpPr>
            <a:spLocks noChangeArrowheads="1"/>
          </p:cNvSpPr>
          <p:nvPr/>
        </p:nvSpPr>
        <p:spPr bwMode="auto">
          <a:xfrm>
            <a:off x="1973262" y="1054487"/>
            <a:ext cx="6789738" cy="6939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lvl1pPr marL="228600" indent="-228600">
              <a:spcBef>
                <a:spcPct val="20000"/>
              </a:spcBef>
              <a:buChar char="•"/>
              <a:defRPr sz="2400">
                <a:solidFill>
                  <a:schemeClr val="tx1"/>
                </a:solidFill>
                <a:latin typeface="Times New Roman" panose="02020603050405020304" pitchFamily="18" charset="0"/>
              </a:defRPr>
            </a:lvl1pPr>
            <a:lvl2pPr marL="685800" indent="-22860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sz="16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nSpc>
                <a:spcPct val="87000"/>
              </a:lnSpc>
              <a:spcBef>
                <a:spcPct val="42000"/>
              </a:spcBef>
              <a:buFontTx/>
              <a:buNone/>
            </a:pPr>
            <a:r>
              <a:rPr lang="en-US" altLang="en-US" dirty="0"/>
              <a:t>12. Since top goal is unsatisfied compound goal, list its unsatisfied sub-goals on top of it:</a:t>
            </a:r>
          </a:p>
        </p:txBody>
      </p:sp>
      <p:sp>
        <p:nvSpPr>
          <p:cNvPr id="305166" name="Rectangle 14">
            <a:extLst>
              <a:ext uri="{FF2B5EF4-FFF2-40B4-BE49-F238E27FC236}">
                <a16:creationId xmlns:a16="http://schemas.microsoft.com/office/drawing/2014/main" id="{9AFC0116-FE97-49AE-BCC9-B70BC9F4E0C0}"/>
              </a:ext>
            </a:extLst>
          </p:cNvPr>
          <p:cNvSpPr>
            <a:spLocks noChangeArrowheads="1"/>
          </p:cNvSpPr>
          <p:nvPr/>
        </p:nvSpPr>
        <p:spPr bwMode="auto">
          <a:xfrm>
            <a:off x="2209800" y="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4000" b="1">
                <a:solidFill>
                  <a:schemeClr val="tx2"/>
                </a:solidFill>
                <a:latin typeface="Times New Roman" panose="02020603050405020304" pitchFamily="18" charset="0"/>
              </a:defRPr>
            </a:lvl1pPr>
            <a:lvl2pPr algn="ctr">
              <a:defRPr sz="4000" b="1">
                <a:solidFill>
                  <a:schemeClr val="tx2"/>
                </a:solidFill>
                <a:latin typeface="Times New Roman" panose="02020603050405020304" pitchFamily="18" charset="0"/>
              </a:defRPr>
            </a:lvl2pPr>
            <a:lvl3pPr algn="ctr">
              <a:defRPr sz="4000" b="1">
                <a:solidFill>
                  <a:schemeClr val="tx2"/>
                </a:solidFill>
                <a:latin typeface="Times New Roman" panose="02020603050405020304" pitchFamily="18" charset="0"/>
              </a:defRPr>
            </a:lvl3pPr>
            <a:lvl4pPr algn="ctr">
              <a:defRPr sz="4000" b="1">
                <a:solidFill>
                  <a:schemeClr val="tx2"/>
                </a:solidFill>
                <a:latin typeface="Times New Roman" panose="02020603050405020304" pitchFamily="18" charset="0"/>
              </a:defRPr>
            </a:lvl4pPr>
            <a:lvl5pPr algn="ctr">
              <a:defRPr sz="4000" b="1">
                <a:solidFill>
                  <a:schemeClr val="tx2"/>
                </a:solidFill>
                <a:latin typeface="Times New Roman" panose="02020603050405020304" pitchFamily="18" charset="0"/>
              </a:defRPr>
            </a:lvl5pPr>
            <a:lvl6pPr marL="457200" algn="ctr" eaLnBrk="0" fontAlgn="base" hangingPunct="0">
              <a:spcBef>
                <a:spcPct val="0"/>
              </a:spcBef>
              <a:spcAft>
                <a:spcPct val="0"/>
              </a:spcAft>
              <a:defRPr sz="4000" b="1">
                <a:solidFill>
                  <a:schemeClr val="tx2"/>
                </a:solidFill>
                <a:latin typeface="Times New Roman" panose="02020603050405020304" pitchFamily="18" charset="0"/>
              </a:defRPr>
            </a:lvl6pPr>
            <a:lvl7pPr marL="914400" algn="ctr" eaLnBrk="0" fontAlgn="base" hangingPunct="0">
              <a:spcBef>
                <a:spcPct val="0"/>
              </a:spcBef>
              <a:spcAft>
                <a:spcPct val="0"/>
              </a:spcAft>
              <a:defRPr sz="4000" b="1">
                <a:solidFill>
                  <a:schemeClr val="tx2"/>
                </a:solidFill>
                <a:latin typeface="Times New Roman" panose="02020603050405020304" pitchFamily="18" charset="0"/>
              </a:defRPr>
            </a:lvl7pPr>
            <a:lvl8pPr marL="1371600" algn="ctr" eaLnBrk="0" fontAlgn="base" hangingPunct="0">
              <a:spcBef>
                <a:spcPct val="0"/>
              </a:spcBef>
              <a:spcAft>
                <a:spcPct val="0"/>
              </a:spcAft>
              <a:defRPr sz="4000" b="1">
                <a:solidFill>
                  <a:schemeClr val="tx2"/>
                </a:solidFill>
                <a:latin typeface="Times New Roman" panose="02020603050405020304" pitchFamily="18" charset="0"/>
              </a:defRPr>
            </a:lvl8pPr>
            <a:lvl9pPr marL="1828800" algn="ctr" eaLnBrk="0" fontAlgn="base" hangingPunct="0">
              <a:spcBef>
                <a:spcPct val="0"/>
              </a:spcBef>
              <a:spcAft>
                <a:spcPct val="0"/>
              </a:spcAft>
              <a:defRPr sz="4000" b="1">
                <a:solidFill>
                  <a:schemeClr val="tx2"/>
                </a:solidFill>
                <a:latin typeface="Times New Roman" panose="02020603050405020304" pitchFamily="18" charset="0"/>
              </a:defRPr>
            </a:lvl9pPr>
          </a:lstStyle>
          <a:p>
            <a:r>
              <a:rPr lang="en-US" altLang="en-US"/>
              <a:t>Example</a:t>
            </a:r>
          </a:p>
        </p:txBody>
      </p:sp>
      <p:sp>
        <p:nvSpPr>
          <p:cNvPr id="305169" name="Rectangle 17">
            <a:extLst>
              <a:ext uri="{FF2B5EF4-FFF2-40B4-BE49-F238E27FC236}">
                <a16:creationId xmlns:a16="http://schemas.microsoft.com/office/drawing/2014/main" id="{EA69FB28-2346-4BBF-A0C6-98B96189212D}"/>
              </a:ext>
            </a:extLst>
          </p:cNvPr>
          <p:cNvSpPr>
            <a:spLocks noChangeArrowheads="1"/>
          </p:cNvSpPr>
          <p:nvPr/>
        </p:nvSpPr>
        <p:spPr bwMode="auto">
          <a:xfrm>
            <a:off x="2819400" y="5953126"/>
            <a:ext cx="3731791" cy="349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rtl="1">
              <a:lnSpc>
                <a:spcPct val="88000"/>
              </a:lnSpc>
            </a:pPr>
            <a:r>
              <a:rPr lang="en-US" altLang="en-US" sz="2200" b="1" dirty="0">
                <a:latin typeface="Times New Roman" panose="02020603050405020304" pitchFamily="18" charset="0"/>
              </a:rPr>
              <a:t>Solution: </a:t>
            </a:r>
            <a:r>
              <a:rPr lang="en-US" altLang="en-US" b="1" dirty="0">
                <a:latin typeface="Times New Roman" panose="02020603050405020304" pitchFamily="18" charset="0"/>
              </a:rPr>
              <a:t>{unstack(C), stack(C,B)}</a:t>
            </a:r>
          </a:p>
        </p:txBody>
      </p:sp>
      <p:sp>
        <p:nvSpPr>
          <p:cNvPr id="305170" name="Rectangle 18">
            <a:extLst>
              <a:ext uri="{FF2B5EF4-FFF2-40B4-BE49-F238E27FC236}">
                <a16:creationId xmlns:a16="http://schemas.microsoft.com/office/drawing/2014/main" id="{105D31F1-3B87-403A-A2C0-9071B2197DFC}"/>
              </a:ext>
            </a:extLst>
          </p:cNvPr>
          <p:cNvSpPr>
            <a:spLocks noChangeArrowheads="1"/>
          </p:cNvSpPr>
          <p:nvPr/>
        </p:nvSpPr>
        <p:spPr bwMode="auto">
          <a:xfrm>
            <a:off x="7288213" y="3984626"/>
            <a:ext cx="1976503" cy="2082621"/>
          </a:xfrm>
          <a:prstGeom prst="rect">
            <a:avLst/>
          </a:prstGeom>
          <a:noFill/>
          <a:ln w="508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r>
              <a:rPr lang="en-US" altLang="en-US" sz="2200" b="1" dirty="0">
                <a:latin typeface="Times New Roman" panose="02020603050405020304" pitchFamily="18" charset="0"/>
              </a:rPr>
              <a:t>ONTABLE(A)</a:t>
            </a:r>
          </a:p>
          <a:p>
            <a:r>
              <a:rPr lang="en-US" altLang="en-US" sz="2200" b="1" dirty="0">
                <a:latin typeface="Times New Roman" panose="02020603050405020304" pitchFamily="18" charset="0"/>
              </a:rPr>
              <a:t>ONTABLE(B)</a:t>
            </a:r>
          </a:p>
          <a:p>
            <a:r>
              <a:rPr lang="en-US" altLang="en-US" sz="2200" b="1" dirty="0">
                <a:latin typeface="Times New Roman" panose="02020603050405020304" pitchFamily="18" charset="0"/>
              </a:rPr>
              <a:t>HANDEMPTY</a:t>
            </a:r>
          </a:p>
          <a:p>
            <a:r>
              <a:rPr lang="en-US" altLang="en-US" sz="2200" b="1" dirty="0">
                <a:latin typeface="Times New Roman" panose="02020603050405020304" pitchFamily="18" charset="0"/>
              </a:rPr>
              <a:t>CLEAR(A)</a:t>
            </a:r>
          </a:p>
          <a:p>
            <a:r>
              <a:rPr lang="en-US" altLang="en-US" sz="2200" b="1" dirty="0">
                <a:latin typeface="Times New Roman" panose="02020603050405020304" pitchFamily="18" charset="0"/>
              </a:rPr>
              <a:t>CLEAR(C)</a:t>
            </a:r>
          </a:p>
          <a:p>
            <a:r>
              <a:rPr lang="en-US" altLang="en-US" sz="2200" b="1" dirty="0">
                <a:latin typeface="Times New Roman" panose="02020603050405020304" pitchFamily="18" charset="0"/>
              </a:rPr>
              <a:t>ON(C,B)</a:t>
            </a:r>
          </a:p>
        </p:txBody>
      </p:sp>
      <p:sp>
        <p:nvSpPr>
          <p:cNvPr id="305171" name="Rectangle 19">
            <a:extLst>
              <a:ext uri="{FF2B5EF4-FFF2-40B4-BE49-F238E27FC236}">
                <a16:creationId xmlns:a16="http://schemas.microsoft.com/office/drawing/2014/main" id="{0A7EE802-DF26-41C5-BA4D-2AC3595478A6}"/>
              </a:ext>
            </a:extLst>
          </p:cNvPr>
          <p:cNvSpPr>
            <a:spLocks noChangeArrowheads="1"/>
          </p:cNvSpPr>
          <p:nvPr/>
        </p:nvSpPr>
        <p:spPr bwMode="auto">
          <a:xfrm>
            <a:off x="2819400" y="4387851"/>
            <a:ext cx="1905000" cy="7284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r>
              <a:rPr lang="en-US" altLang="en-US" sz="2200" b="1" dirty="0">
                <a:latin typeface="Times New Roman" panose="02020603050405020304" pitchFamily="18" charset="0"/>
              </a:rPr>
              <a:t>Database: </a:t>
            </a:r>
          </a:p>
          <a:p>
            <a:r>
              <a:rPr lang="en-US" altLang="en-US" sz="2200" b="1" dirty="0">
                <a:latin typeface="Times New Roman" panose="02020603050405020304" pitchFamily="18" charset="0"/>
              </a:rPr>
              <a:t>(unchanged)</a:t>
            </a:r>
          </a:p>
        </p:txBody>
      </p:sp>
      <p:sp>
        <p:nvSpPr>
          <p:cNvPr id="305172" name="Rectangle 20">
            <a:extLst>
              <a:ext uri="{FF2B5EF4-FFF2-40B4-BE49-F238E27FC236}">
                <a16:creationId xmlns:a16="http://schemas.microsoft.com/office/drawing/2014/main" id="{DBD34D7D-A75C-46D3-A62F-138C7889BEE1}"/>
              </a:ext>
            </a:extLst>
          </p:cNvPr>
          <p:cNvSpPr>
            <a:spLocks noChangeArrowheads="1"/>
          </p:cNvSpPr>
          <p:nvPr/>
        </p:nvSpPr>
        <p:spPr bwMode="auto">
          <a:xfrm>
            <a:off x="6464301" y="3111501"/>
            <a:ext cx="2058256" cy="364267"/>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rtl="1">
              <a:lnSpc>
                <a:spcPct val="125000"/>
              </a:lnSpc>
            </a:pPr>
            <a:r>
              <a:rPr lang="en-US" altLang="en-US" b="1" dirty="0">
                <a:latin typeface="Times New Roman" panose="02020603050405020304" pitchFamily="18" charset="0"/>
              </a:rPr>
              <a:t>On(A,C) </a:t>
            </a:r>
            <a:r>
              <a:rPr lang="en-US" altLang="en-US" b="1" dirty="0">
                <a:latin typeface="Symbol" panose="05050102010706020507" pitchFamily="18" charset="2"/>
              </a:rPr>
              <a:t>&amp;</a:t>
            </a:r>
            <a:r>
              <a:rPr lang="en-US" altLang="en-US" b="1" dirty="0">
                <a:latin typeface="Times New Roman" panose="02020603050405020304" pitchFamily="18" charset="0"/>
              </a:rPr>
              <a:t>On(C,B)</a:t>
            </a:r>
          </a:p>
        </p:txBody>
      </p:sp>
      <p:sp>
        <p:nvSpPr>
          <p:cNvPr id="305173" name="Line 21">
            <a:extLst>
              <a:ext uri="{FF2B5EF4-FFF2-40B4-BE49-F238E27FC236}">
                <a16:creationId xmlns:a16="http://schemas.microsoft.com/office/drawing/2014/main" id="{9C043861-E0E4-4474-AF07-5DA889773386}"/>
              </a:ext>
            </a:extLst>
          </p:cNvPr>
          <p:cNvSpPr>
            <a:spLocks noChangeShapeType="1"/>
          </p:cNvSpPr>
          <p:nvPr/>
        </p:nvSpPr>
        <p:spPr bwMode="auto">
          <a:xfrm flipV="1">
            <a:off x="5570538" y="3616325"/>
            <a:ext cx="4335462" cy="25400"/>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dirty="0">
              <a:latin typeface="Times New Roman" panose="02020603050405020304" pitchFamily="18" charset="0"/>
            </a:endParaRPr>
          </a:p>
        </p:txBody>
      </p:sp>
      <p:sp>
        <p:nvSpPr>
          <p:cNvPr id="305174" name="Rectangle 22">
            <a:extLst>
              <a:ext uri="{FF2B5EF4-FFF2-40B4-BE49-F238E27FC236}">
                <a16:creationId xmlns:a16="http://schemas.microsoft.com/office/drawing/2014/main" id="{8D227DA8-95CB-4521-9BE8-FA3AF3B491EF}"/>
              </a:ext>
            </a:extLst>
          </p:cNvPr>
          <p:cNvSpPr>
            <a:spLocks noChangeArrowheads="1"/>
          </p:cNvSpPr>
          <p:nvPr/>
        </p:nvSpPr>
        <p:spPr bwMode="auto">
          <a:xfrm>
            <a:off x="7158039" y="2730501"/>
            <a:ext cx="1186222" cy="300595"/>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lIns="63500" tIns="25400" rIns="63500" bIns="25400">
            <a:spAutoFit/>
          </a:bodyPr>
          <a:lstStyle/>
          <a:p>
            <a:pPr rtl="1">
              <a:lnSpc>
                <a:spcPct val="90000"/>
              </a:lnSpc>
            </a:pPr>
            <a:r>
              <a:rPr lang="en-US" altLang="en-US" b="1" dirty="0">
                <a:latin typeface="Times New Roman" panose="02020603050405020304" pitchFamily="18" charset="0"/>
              </a:rPr>
              <a:t>stack(A,C)</a:t>
            </a:r>
          </a:p>
        </p:txBody>
      </p:sp>
      <p:sp>
        <p:nvSpPr>
          <p:cNvPr id="305175" name="Rectangle 23">
            <a:extLst>
              <a:ext uri="{FF2B5EF4-FFF2-40B4-BE49-F238E27FC236}">
                <a16:creationId xmlns:a16="http://schemas.microsoft.com/office/drawing/2014/main" id="{A4429A1C-3747-40E0-B58D-0835F3E245E5}"/>
              </a:ext>
            </a:extLst>
          </p:cNvPr>
          <p:cNvSpPr>
            <a:spLocks noChangeArrowheads="1"/>
          </p:cNvSpPr>
          <p:nvPr/>
        </p:nvSpPr>
        <p:spPr bwMode="auto">
          <a:xfrm>
            <a:off x="6289675" y="2209801"/>
            <a:ext cx="3244850" cy="36952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pPr rtl="1">
              <a:lnSpc>
                <a:spcPct val="125000"/>
              </a:lnSpc>
            </a:pPr>
            <a:r>
              <a:rPr lang="en-US" altLang="en-US" b="1" dirty="0">
                <a:latin typeface="Times New Roman" panose="02020603050405020304" pitchFamily="18" charset="0"/>
              </a:rPr>
              <a:t>Holding(A) </a:t>
            </a:r>
            <a:r>
              <a:rPr lang="en-US" altLang="en-US" b="1" dirty="0">
                <a:latin typeface="Symbol" panose="05050102010706020507" pitchFamily="18" charset="2"/>
              </a:rPr>
              <a:t>&amp;</a:t>
            </a:r>
            <a:r>
              <a:rPr lang="en-US" altLang="en-US" b="1" dirty="0">
                <a:latin typeface="Times New Roman" panose="02020603050405020304" pitchFamily="18" charset="0"/>
              </a:rPr>
              <a:t>Clear(C)</a:t>
            </a:r>
          </a:p>
        </p:txBody>
      </p:sp>
      <p:sp>
        <p:nvSpPr>
          <p:cNvPr id="305177" name="Rectangle 25">
            <a:extLst>
              <a:ext uri="{FF2B5EF4-FFF2-40B4-BE49-F238E27FC236}">
                <a16:creationId xmlns:a16="http://schemas.microsoft.com/office/drawing/2014/main" id="{91F72B68-84BF-4415-B089-2C0C13952722}"/>
              </a:ext>
            </a:extLst>
          </p:cNvPr>
          <p:cNvSpPr>
            <a:spLocks noChangeArrowheads="1"/>
          </p:cNvSpPr>
          <p:nvPr/>
        </p:nvSpPr>
        <p:spPr bwMode="auto">
          <a:xfrm>
            <a:off x="3019426" y="2209801"/>
            <a:ext cx="897682" cy="349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rtl="1">
              <a:lnSpc>
                <a:spcPct val="88000"/>
              </a:lnSpc>
            </a:pPr>
            <a:r>
              <a:rPr lang="en-US" altLang="en-US" sz="2200" b="1" dirty="0">
                <a:latin typeface="Times New Roman" panose="02020603050405020304" pitchFamily="18" charset="0"/>
              </a:rPr>
              <a:t>Stack:</a:t>
            </a:r>
          </a:p>
        </p:txBody>
      </p:sp>
      <p:sp>
        <p:nvSpPr>
          <p:cNvPr id="305179" name="Freeform 27">
            <a:extLst>
              <a:ext uri="{FF2B5EF4-FFF2-40B4-BE49-F238E27FC236}">
                <a16:creationId xmlns:a16="http://schemas.microsoft.com/office/drawing/2014/main" id="{34A9984C-B17B-45C3-8B29-DBCED76AFF75}"/>
              </a:ext>
            </a:extLst>
          </p:cNvPr>
          <p:cNvSpPr>
            <a:spLocks/>
          </p:cNvSpPr>
          <p:nvPr/>
        </p:nvSpPr>
        <p:spPr bwMode="auto">
          <a:xfrm>
            <a:off x="8763000" y="1828800"/>
            <a:ext cx="1600200" cy="698500"/>
          </a:xfrm>
          <a:custGeom>
            <a:avLst/>
            <a:gdLst>
              <a:gd name="T0" fmla="*/ 480 w 1008"/>
              <a:gd name="T1" fmla="*/ 384 h 440"/>
              <a:gd name="T2" fmla="*/ 864 w 1008"/>
              <a:gd name="T3" fmla="*/ 384 h 440"/>
              <a:gd name="T4" fmla="*/ 864 w 1008"/>
              <a:gd name="T5" fmla="*/ 48 h 440"/>
              <a:gd name="T6" fmla="*/ 0 w 1008"/>
              <a:gd name="T7" fmla="*/ 96 h 440"/>
            </a:gdLst>
            <a:ahLst/>
            <a:cxnLst>
              <a:cxn ang="0">
                <a:pos x="T0" y="T1"/>
              </a:cxn>
              <a:cxn ang="0">
                <a:pos x="T2" y="T3"/>
              </a:cxn>
              <a:cxn ang="0">
                <a:pos x="T4" y="T5"/>
              </a:cxn>
              <a:cxn ang="0">
                <a:pos x="T6" y="T7"/>
              </a:cxn>
            </a:cxnLst>
            <a:rect l="0" t="0" r="r" b="b"/>
            <a:pathLst>
              <a:path w="1008" h="440">
                <a:moveTo>
                  <a:pt x="480" y="384"/>
                </a:moveTo>
                <a:cubicBezTo>
                  <a:pt x="640" y="412"/>
                  <a:pt x="800" y="440"/>
                  <a:pt x="864" y="384"/>
                </a:cubicBezTo>
                <a:cubicBezTo>
                  <a:pt x="928" y="328"/>
                  <a:pt x="1008" y="96"/>
                  <a:pt x="864" y="48"/>
                </a:cubicBezTo>
                <a:cubicBezTo>
                  <a:pt x="720" y="0"/>
                  <a:pt x="360" y="48"/>
                  <a:pt x="0" y="96"/>
                </a:cubicBezTo>
              </a:path>
            </a:pathLst>
          </a:custGeom>
          <a:noFill/>
          <a:ln w="9525">
            <a:solidFill>
              <a:schemeClr val="tx1"/>
            </a:solidFill>
            <a:round/>
            <a:headEnd/>
            <a:tailEnd type="stealth"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dirty="0">
              <a:latin typeface="Times New Roman" panose="02020603050405020304" pitchFamily="18" charset="0"/>
            </a:endParaRPr>
          </a:p>
        </p:txBody>
      </p:sp>
      <p:sp>
        <p:nvSpPr>
          <p:cNvPr id="2" name="Footer Placeholder 1">
            <a:extLst>
              <a:ext uri="{FF2B5EF4-FFF2-40B4-BE49-F238E27FC236}">
                <a16:creationId xmlns:a16="http://schemas.microsoft.com/office/drawing/2014/main" id="{C897B34F-8A56-4C44-B2CA-03DE25456136}"/>
              </a:ext>
            </a:extLst>
          </p:cNvPr>
          <p:cNvSpPr>
            <a:spLocks noGrp="1"/>
          </p:cNvSpPr>
          <p:nvPr>
            <p:ph type="ftr" sz="quarter" idx="11"/>
          </p:nvPr>
        </p:nvSpPr>
        <p:spPr/>
        <p:txBody>
          <a:bodyPr/>
          <a:lstStyle/>
          <a:p>
            <a:r>
              <a:rPr lang="en-IN"/>
              <a:t>Copyright © 2019 by Wiley India Pvt. Ltd., 4436/7, Ansari Road, Daryaganj, New Delhi-110002</a:t>
            </a:r>
            <a:endParaRPr lang="en-US"/>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90" name="Rectangle 14">
            <a:extLst>
              <a:ext uri="{FF2B5EF4-FFF2-40B4-BE49-F238E27FC236}">
                <a16:creationId xmlns:a16="http://schemas.microsoft.com/office/drawing/2014/main" id="{7155EF97-29AC-4A25-B049-E8FE474E3959}"/>
              </a:ext>
            </a:extLst>
          </p:cNvPr>
          <p:cNvSpPr>
            <a:spLocks noChangeArrowheads="1"/>
          </p:cNvSpPr>
          <p:nvPr/>
        </p:nvSpPr>
        <p:spPr bwMode="auto">
          <a:xfrm>
            <a:off x="1148316" y="968375"/>
            <a:ext cx="9292856" cy="1307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3500" tIns="25400" rIns="63500" bIns="25400">
            <a:spAutoFit/>
          </a:bodyPr>
          <a:lstStyle>
            <a:lvl1pPr marL="228600" indent="-228600">
              <a:spcBef>
                <a:spcPct val="20000"/>
              </a:spcBef>
              <a:buChar char="•"/>
              <a:defRPr sz="2400">
                <a:solidFill>
                  <a:schemeClr val="tx1"/>
                </a:solidFill>
                <a:latin typeface="Times New Roman" panose="02020603050405020304" pitchFamily="18" charset="0"/>
              </a:defRPr>
            </a:lvl1pPr>
            <a:lvl2pPr marL="685800" indent="-22860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sz="16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nSpc>
                <a:spcPct val="85000"/>
              </a:lnSpc>
              <a:spcBef>
                <a:spcPct val="40000"/>
              </a:spcBef>
              <a:buFontTx/>
              <a:buNone/>
            </a:pPr>
            <a:r>
              <a:rPr lang="en-US" altLang="en-US" dirty="0"/>
              <a:t>13. Since top goal is unsatisfied single-literal goal, find rule whose instantiated add-list includes the goal, and:  a. Replace the goal with the instantiated rule; b. Place the rule’s instantiated precondition formula on top of stack</a:t>
            </a:r>
          </a:p>
        </p:txBody>
      </p:sp>
      <p:sp>
        <p:nvSpPr>
          <p:cNvPr id="306191" name="Rectangle 15">
            <a:extLst>
              <a:ext uri="{FF2B5EF4-FFF2-40B4-BE49-F238E27FC236}">
                <a16:creationId xmlns:a16="http://schemas.microsoft.com/office/drawing/2014/main" id="{C370E599-FBCB-4438-9600-630C5EDDF06B}"/>
              </a:ext>
            </a:extLst>
          </p:cNvPr>
          <p:cNvSpPr>
            <a:spLocks noChangeArrowheads="1"/>
          </p:cNvSpPr>
          <p:nvPr/>
        </p:nvSpPr>
        <p:spPr bwMode="auto">
          <a:xfrm>
            <a:off x="2209800" y="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4000" b="1">
                <a:solidFill>
                  <a:schemeClr val="tx2"/>
                </a:solidFill>
                <a:latin typeface="Times New Roman" panose="02020603050405020304" pitchFamily="18" charset="0"/>
              </a:defRPr>
            </a:lvl1pPr>
            <a:lvl2pPr algn="ctr">
              <a:defRPr sz="4000" b="1">
                <a:solidFill>
                  <a:schemeClr val="tx2"/>
                </a:solidFill>
                <a:latin typeface="Times New Roman" panose="02020603050405020304" pitchFamily="18" charset="0"/>
              </a:defRPr>
            </a:lvl2pPr>
            <a:lvl3pPr algn="ctr">
              <a:defRPr sz="4000" b="1">
                <a:solidFill>
                  <a:schemeClr val="tx2"/>
                </a:solidFill>
                <a:latin typeface="Times New Roman" panose="02020603050405020304" pitchFamily="18" charset="0"/>
              </a:defRPr>
            </a:lvl3pPr>
            <a:lvl4pPr algn="ctr">
              <a:defRPr sz="4000" b="1">
                <a:solidFill>
                  <a:schemeClr val="tx2"/>
                </a:solidFill>
                <a:latin typeface="Times New Roman" panose="02020603050405020304" pitchFamily="18" charset="0"/>
              </a:defRPr>
            </a:lvl4pPr>
            <a:lvl5pPr algn="ctr">
              <a:defRPr sz="4000" b="1">
                <a:solidFill>
                  <a:schemeClr val="tx2"/>
                </a:solidFill>
                <a:latin typeface="Times New Roman" panose="02020603050405020304" pitchFamily="18" charset="0"/>
              </a:defRPr>
            </a:lvl5pPr>
            <a:lvl6pPr marL="457200" algn="ctr" eaLnBrk="0" fontAlgn="base" hangingPunct="0">
              <a:spcBef>
                <a:spcPct val="0"/>
              </a:spcBef>
              <a:spcAft>
                <a:spcPct val="0"/>
              </a:spcAft>
              <a:defRPr sz="4000" b="1">
                <a:solidFill>
                  <a:schemeClr val="tx2"/>
                </a:solidFill>
                <a:latin typeface="Times New Roman" panose="02020603050405020304" pitchFamily="18" charset="0"/>
              </a:defRPr>
            </a:lvl6pPr>
            <a:lvl7pPr marL="914400" algn="ctr" eaLnBrk="0" fontAlgn="base" hangingPunct="0">
              <a:spcBef>
                <a:spcPct val="0"/>
              </a:spcBef>
              <a:spcAft>
                <a:spcPct val="0"/>
              </a:spcAft>
              <a:defRPr sz="4000" b="1">
                <a:solidFill>
                  <a:schemeClr val="tx2"/>
                </a:solidFill>
                <a:latin typeface="Times New Roman" panose="02020603050405020304" pitchFamily="18" charset="0"/>
              </a:defRPr>
            </a:lvl7pPr>
            <a:lvl8pPr marL="1371600" algn="ctr" eaLnBrk="0" fontAlgn="base" hangingPunct="0">
              <a:spcBef>
                <a:spcPct val="0"/>
              </a:spcBef>
              <a:spcAft>
                <a:spcPct val="0"/>
              </a:spcAft>
              <a:defRPr sz="4000" b="1">
                <a:solidFill>
                  <a:schemeClr val="tx2"/>
                </a:solidFill>
                <a:latin typeface="Times New Roman" panose="02020603050405020304" pitchFamily="18" charset="0"/>
              </a:defRPr>
            </a:lvl8pPr>
            <a:lvl9pPr marL="1828800" algn="ctr" eaLnBrk="0" fontAlgn="base" hangingPunct="0">
              <a:spcBef>
                <a:spcPct val="0"/>
              </a:spcBef>
              <a:spcAft>
                <a:spcPct val="0"/>
              </a:spcAft>
              <a:defRPr sz="4000" b="1">
                <a:solidFill>
                  <a:schemeClr val="tx2"/>
                </a:solidFill>
                <a:latin typeface="Times New Roman" panose="02020603050405020304" pitchFamily="18" charset="0"/>
              </a:defRPr>
            </a:lvl9pPr>
          </a:lstStyle>
          <a:p>
            <a:r>
              <a:rPr lang="en-US" altLang="en-US"/>
              <a:t>Example</a:t>
            </a:r>
          </a:p>
        </p:txBody>
      </p:sp>
      <p:sp>
        <p:nvSpPr>
          <p:cNvPr id="306192" name="Rectangle 16">
            <a:extLst>
              <a:ext uri="{FF2B5EF4-FFF2-40B4-BE49-F238E27FC236}">
                <a16:creationId xmlns:a16="http://schemas.microsoft.com/office/drawing/2014/main" id="{10479D88-C00A-4556-BA03-7EF7BE23B725}"/>
              </a:ext>
            </a:extLst>
          </p:cNvPr>
          <p:cNvSpPr>
            <a:spLocks noChangeArrowheads="1"/>
          </p:cNvSpPr>
          <p:nvPr/>
        </p:nvSpPr>
        <p:spPr bwMode="auto">
          <a:xfrm>
            <a:off x="8991600" y="3429001"/>
            <a:ext cx="1243930" cy="30059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rtl="1">
              <a:lnSpc>
                <a:spcPct val="90000"/>
              </a:lnSpc>
            </a:pPr>
            <a:r>
              <a:rPr lang="en-US" altLang="en-US" b="1" dirty="0">
                <a:latin typeface="Times New Roman" panose="02020603050405020304" pitchFamily="18" charset="0"/>
              </a:rPr>
              <a:t>Holding(A)</a:t>
            </a:r>
          </a:p>
        </p:txBody>
      </p:sp>
      <p:sp>
        <p:nvSpPr>
          <p:cNvPr id="306193" name="Rectangle 17">
            <a:extLst>
              <a:ext uri="{FF2B5EF4-FFF2-40B4-BE49-F238E27FC236}">
                <a16:creationId xmlns:a16="http://schemas.microsoft.com/office/drawing/2014/main" id="{64AF68E6-426D-4DFB-988F-C95287D1C70C}"/>
              </a:ext>
            </a:extLst>
          </p:cNvPr>
          <p:cNvSpPr>
            <a:spLocks noChangeArrowheads="1"/>
          </p:cNvSpPr>
          <p:nvPr/>
        </p:nvSpPr>
        <p:spPr bwMode="auto">
          <a:xfrm>
            <a:off x="5999164" y="4422776"/>
            <a:ext cx="2058256" cy="364267"/>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rtl="1">
              <a:lnSpc>
                <a:spcPct val="125000"/>
              </a:lnSpc>
            </a:pPr>
            <a:r>
              <a:rPr lang="en-US" altLang="en-US" b="1" dirty="0">
                <a:latin typeface="Times New Roman" panose="02020603050405020304" pitchFamily="18" charset="0"/>
              </a:rPr>
              <a:t>On(A,C) </a:t>
            </a:r>
            <a:r>
              <a:rPr lang="en-US" altLang="en-US" b="1" dirty="0">
                <a:latin typeface="Symbol" panose="05050102010706020507" pitchFamily="18" charset="2"/>
              </a:rPr>
              <a:t>&amp;</a:t>
            </a:r>
            <a:r>
              <a:rPr lang="en-US" altLang="en-US" b="1" dirty="0">
                <a:latin typeface="Times New Roman" panose="02020603050405020304" pitchFamily="18" charset="0"/>
              </a:rPr>
              <a:t>On(C,B)</a:t>
            </a:r>
          </a:p>
        </p:txBody>
      </p:sp>
      <p:sp>
        <p:nvSpPr>
          <p:cNvPr id="306194" name="Line 18">
            <a:extLst>
              <a:ext uri="{FF2B5EF4-FFF2-40B4-BE49-F238E27FC236}">
                <a16:creationId xmlns:a16="http://schemas.microsoft.com/office/drawing/2014/main" id="{36F5EBE2-91CB-44D9-8744-538953947665}"/>
              </a:ext>
            </a:extLst>
          </p:cNvPr>
          <p:cNvSpPr>
            <a:spLocks noChangeShapeType="1"/>
          </p:cNvSpPr>
          <p:nvPr/>
        </p:nvSpPr>
        <p:spPr bwMode="auto">
          <a:xfrm flipV="1">
            <a:off x="5105401" y="4927600"/>
            <a:ext cx="4335463" cy="25400"/>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dirty="0">
              <a:latin typeface="Times New Roman" panose="02020603050405020304" pitchFamily="18" charset="0"/>
            </a:endParaRPr>
          </a:p>
        </p:txBody>
      </p:sp>
      <p:sp>
        <p:nvSpPr>
          <p:cNvPr id="306195" name="Rectangle 19">
            <a:extLst>
              <a:ext uri="{FF2B5EF4-FFF2-40B4-BE49-F238E27FC236}">
                <a16:creationId xmlns:a16="http://schemas.microsoft.com/office/drawing/2014/main" id="{026C19BC-F40D-4B09-8084-68C38BBD67E5}"/>
              </a:ext>
            </a:extLst>
          </p:cNvPr>
          <p:cNvSpPr>
            <a:spLocks noChangeArrowheads="1"/>
          </p:cNvSpPr>
          <p:nvPr/>
        </p:nvSpPr>
        <p:spPr bwMode="auto">
          <a:xfrm>
            <a:off x="6692901" y="4041776"/>
            <a:ext cx="1186222" cy="300595"/>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lIns="63500" tIns="25400" rIns="63500" bIns="25400">
            <a:spAutoFit/>
          </a:bodyPr>
          <a:lstStyle/>
          <a:p>
            <a:pPr rtl="1">
              <a:lnSpc>
                <a:spcPct val="90000"/>
              </a:lnSpc>
            </a:pPr>
            <a:r>
              <a:rPr lang="en-US" altLang="en-US" b="1" dirty="0">
                <a:latin typeface="Times New Roman" panose="02020603050405020304" pitchFamily="18" charset="0"/>
              </a:rPr>
              <a:t>stack(A,C)</a:t>
            </a:r>
          </a:p>
        </p:txBody>
      </p:sp>
      <p:sp>
        <p:nvSpPr>
          <p:cNvPr id="306196" name="Rectangle 20">
            <a:extLst>
              <a:ext uri="{FF2B5EF4-FFF2-40B4-BE49-F238E27FC236}">
                <a16:creationId xmlns:a16="http://schemas.microsoft.com/office/drawing/2014/main" id="{DBA69ACE-FD70-4E22-9AAE-868E9FC42239}"/>
              </a:ext>
            </a:extLst>
          </p:cNvPr>
          <p:cNvSpPr>
            <a:spLocks noChangeArrowheads="1"/>
          </p:cNvSpPr>
          <p:nvPr/>
        </p:nvSpPr>
        <p:spPr bwMode="auto">
          <a:xfrm>
            <a:off x="5835650" y="3552826"/>
            <a:ext cx="3003550" cy="318229"/>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rtl="1">
              <a:lnSpc>
                <a:spcPct val="125000"/>
              </a:lnSpc>
            </a:pPr>
            <a:r>
              <a:rPr lang="en-US" altLang="en-US" b="1" dirty="0">
                <a:latin typeface="Times New Roman" panose="02020603050405020304" pitchFamily="18" charset="0"/>
              </a:rPr>
              <a:t>Holding(A) </a:t>
            </a:r>
            <a:r>
              <a:rPr lang="en-US" altLang="en-US" b="1" dirty="0">
                <a:latin typeface="Symbol" panose="05050102010706020507" pitchFamily="18" charset="2"/>
              </a:rPr>
              <a:t>&amp;</a:t>
            </a:r>
            <a:r>
              <a:rPr lang="en-US" altLang="en-US" b="1" dirty="0">
                <a:latin typeface="Times New Roman" panose="02020603050405020304" pitchFamily="18" charset="0"/>
              </a:rPr>
              <a:t>Clear(C)</a:t>
            </a:r>
          </a:p>
        </p:txBody>
      </p:sp>
      <p:sp>
        <p:nvSpPr>
          <p:cNvPr id="306197" name="Rectangle 21">
            <a:extLst>
              <a:ext uri="{FF2B5EF4-FFF2-40B4-BE49-F238E27FC236}">
                <a16:creationId xmlns:a16="http://schemas.microsoft.com/office/drawing/2014/main" id="{2617AA93-CE78-491F-A872-3C46FBAB626B}"/>
              </a:ext>
            </a:extLst>
          </p:cNvPr>
          <p:cNvSpPr>
            <a:spLocks noChangeArrowheads="1"/>
          </p:cNvSpPr>
          <p:nvPr/>
        </p:nvSpPr>
        <p:spPr bwMode="auto">
          <a:xfrm>
            <a:off x="6727826" y="3092451"/>
            <a:ext cx="1128514" cy="300595"/>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lIns="63500" tIns="25400" rIns="63500" bIns="25400">
            <a:spAutoFit/>
          </a:bodyPr>
          <a:lstStyle/>
          <a:p>
            <a:pPr rtl="1">
              <a:lnSpc>
                <a:spcPct val="90000"/>
              </a:lnSpc>
            </a:pPr>
            <a:r>
              <a:rPr lang="en-US" altLang="en-US" b="1" dirty="0">
                <a:latin typeface="Times New Roman" panose="02020603050405020304" pitchFamily="18" charset="0"/>
              </a:rPr>
              <a:t>pickup(A)</a:t>
            </a:r>
          </a:p>
        </p:txBody>
      </p:sp>
      <p:sp>
        <p:nvSpPr>
          <p:cNvPr id="306198" name="Rectangle 22">
            <a:extLst>
              <a:ext uri="{FF2B5EF4-FFF2-40B4-BE49-F238E27FC236}">
                <a16:creationId xmlns:a16="http://schemas.microsoft.com/office/drawing/2014/main" id="{FBA23164-AC13-48AF-B42B-5F433C9280C4}"/>
              </a:ext>
            </a:extLst>
          </p:cNvPr>
          <p:cNvSpPr>
            <a:spLocks noChangeArrowheads="1"/>
          </p:cNvSpPr>
          <p:nvPr/>
        </p:nvSpPr>
        <p:spPr bwMode="auto">
          <a:xfrm>
            <a:off x="4975226" y="2571751"/>
            <a:ext cx="3757439" cy="364267"/>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rtl="1">
              <a:lnSpc>
                <a:spcPct val="125000"/>
              </a:lnSpc>
            </a:pPr>
            <a:r>
              <a:rPr lang="en-US" altLang="en-US" b="1" dirty="0" err="1">
                <a:latin typeface="Times New Roman" panose="02020603050405020304" pitchFamily="18" charset="0"/>
              </a:rPr>
              <a:t>Ontable</a:t>
            </a:r>
            <a:r>
              <a:rPr lang="en-US" altLang="en-US" b="1" dirty="0">
                <a:latin typeface="Times New Roman" panose="02020603050405020304" pitchFamily="18" charset="0"/>
              </a:rPr>
              <a:t>(A) </a:t>
            </a:r>
            <a:r>
              <a:rPr lang="en-US" altLang="en-US" b="1" dirty="0">
                <a:latin typeface="Symbol" panose="05050102010706020507" pitchFamily="18" charset="2"/>
              </a:rPr>
              <a:t>&amp;</a:t>
            </a:r>
            <a:r>
              <a:rPr lang="en-US" altLang="en-US" b="1" dirty="0">
                <a:latin typeface="Times New Roman" panose="02020603050405020304" pitchFamily="18" charset="0"/>
              </a:rPr>
              <a:t>Clear(A) </a:t>
            </a:r>
            <a:r>
              <a:rPr lang="en-US" altLang="en-US" b="1" dirty="0">
                <a:latin typeface="Symbol" panose="05050102010706020507" pitchFamily="18" charset="2"/>
              </a:rPr>
              <a:t>&amp;</a:t>
            </a:r>
            <a:r>
              <a:rPr lang="en-US" altLang="en-US" b="1" dirty="0" err="1">
                <a:latin typeface="Times New Roman" panose="02020603050405020304" pitchFamily="18" charset="0"/>
              </a:rPr>
              <a:t>Handempty</a:t>
            </a:r>
            <a:endParaRPr lang="en-US" altLang="en-US" b="1" dirty="0">
              <a:latin typeface="Times New Roman" panose="02020603050405020304" pitchFamily="18" charset="0"/>
            </a:endParaRPr>
          </a:p>
        </p:txBody>
      </p:sp>
      <p:sp>
        <p:nvSpPr>
          <p:cNvPr id="306200" name="Line 24">
            <a:extLst>
              <a:ext uri="{FF2B5EF4-FFF2-40B4-BE49-F238E27FC236}">
                <a16:creationId xmlns:a16="http://schemas.microsoft.com/office/drawing/2014/main" id="{F2FC303F-E86E-4CD4-BA04-2E54DD39AA57}"/>
              </a:ext>
            </a:extLst>
          </p:cNvPr>
          <p:cNvSpPr>
            <a:spLocks noChangeShapeType="1"/>
          </p:cNvSpPr>
          <p:nvPr/>
        </p:nvSpPr>
        <p:spPr bwMode="auto">
          <a:xfrm>
            <a:off x="8248650" y="3476625"/>
            <a:ext cx="762000"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dirty="0">
              <a:latin typeface="Times New Roman" panose="02020603050405020304" pitchFamily="18" charset="0"/>
            </a:endParaRPr>
          </a:p>
        </p:txBody>
      </p:sp>
      <p:sp>
        <p:nvSpPr>
          <p:cNvPr id="306201" name="Freeform 25">
            <a:extLst>
              <a:ext uri="{FF2B5EF4-FFF2-40B4-BE49-F238E27FC236}">
                <a16:creationId xmlns:a16="http://schemas.microsoft.com/office/drawing/2014/main" id="{B221630F-3C07-4645-B784-D84A64AF814E}"/>
              </a:ext>
            </a:extLst>
          </p:cNvPr>
          <p:cNvSpPr>
            <a:spLocks/>
          </p:cNvSpPr>
          <p:nvPr/>
        </p:nvSpPr>
        <p:spPr bwMode="auto">
          <a:xfrm>
            <a:off x="8229600" y="2895600"/>
            <a:ext cx="2514600" cy="419100"/>
          </a:xfrm>
          <a:custGeom>
            <a:avLst/>
            <a:gdLst>
              <a:gd name="T0" fmla="*/ 0 w 1584"/>
              <a:gd name="T1" fmla="*/ 240 h 264"/>
              <a:gd name="T2" fmla="*/ 1344 w 1584"/>
              <a:gd name="T3" fmla="*/ 240 h 264"/>
              <a:gd name="T4" fmla="*/ 1440 w 1584"/>
              <a:gd name="T5" fmla="*/ 96 h 264"/>
              <a:gd name="T6" fmla="*/ 1104 w 1584"/>
              <a:gd name="T7" fmla="*/ 0 h 264"/>
            </a:gdLst>
            <a:ahLst/>
            <a:cxnLst>
              <a:cxn ang="0">
                <a:pos x="T0" y="T1"/>
              </a:cxn>
              <a:cxn ang="0">
                <a:pos x="T2" y="T3"/>
              </a:cxn>
              <a:cxn ang="0">
                <a:pos x="T4" y="T5"/>
              </a:cxn>
              <a:cxn ang="0">
                <a:pos x="T6" y="T7"/>
              </a:cxn>
            </a:cxnLst>
            <a:rect l="0" t="0" r="r" b="b"/>
            <a:pathLst>
              <a:path w="1584" h="264">
                <a:moveTo>
                  <a:pt x="0" y="240"/>
                </a:moveTo>
                <a:cubicBezTo>
                  <a:pt x="552" y="252"/>
                  <a:pt x="1104" y="264"/>
                  <a:pt x="1344" y="240"/>
                </a:cubicBezTo>
                <a:cubicBezTo>
                  <a:pt x="1584" y="216"/>
                  <a:pt x="1480" y="136"/>
                  <a:pt x="1440" y="96"/>
                </a:cubicBezTo>
                <a:cubicBezTo>
                  <a:pt x="1400" y="56"/>
                  <a:pt x="1252" y="28"/>
                  <a:pt x="1104" y="0"/>
                </a:cubicBezTo>
              </a:path>
            </a:pathLst>
          </a:custGeom>
          <a:noFill/>
          <a:ln w="9525">
            <a:solidFill>
              <a:schemeClr val="tx1"/>
            </a:solidFill>
            <a:round/>
            <a:headEnd/>
            <a:tailEnd type="stealth"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dirty="0">
              <a:latin typeface="Times New Roman" panose="02020603050405020304" pitchFamily="18" charset="0"/>
            </a:endParaRPr>
          </a:p>
        </p:txBody>
      </p:sp>
      <p:sp>
        <p:nvSpPr>
          <p:cNvPr id="306202" name="Rectangle 26">
            <a:extLst>
              <a:ext uri="{FF2B5EF4-FFF2-40B4-BE49-F238E27FC236}">
                <a16:creationId xmlns:a16="http://schemas.microsoft.com/office/drawing/2014/main" id="{87A5BF34-40F8-4F4F-A4A8-DE3595BB0DA4}"/>
              </a:ext>
            </a:extLst>
          </p:cNvPr>
          <p:cNvSpPr>
            <a:spLocks noChangeArrowheads="1"/>
          </p:cNvSpPr>
          <p:nvPr/>
        </p:nvSpPr>
        <p:spPr bwMode="auto">
          <a:xfrm>
            <a:off x="2819400" y="6172201"/>
            <a:ext cx="3731791" cy="349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rtl="1">
              <a:lnSpc>
                <a:spcPct val="88000"/>
              </a:lnSpc>
            </a:pPr>
            <a:r>
              <a:rPr lang="en-US" altLang="en-US" sz="2200" b="1" dirty="0">
                <a:latin typeface="Times New Roman" panose="02020603050405020304" pitchFamily="18" charset="0"/>
              </a:rPr>
              <a:t>Solution: </a:t>
            </a:r>
            <a:r>
              <a:rPr lang="en-US" altLang="en-US" b="1" dirty="0">
                <a:latin typeface="Times New Roman" panose="02020603050405020304" pitchFamily="18" charset="0"/>
              </a:rPr>
              <a:t>{unstack(C), stack(C,B)}</a:t>
            </a:r>
          </a:p>
        </p:txBody>
      </p:sp>
      <p:sp>
        <p:nvSpPr>
          <p:cNvPr id="306203" name="Rectangle 27">
            <a:extLst>
              <a:ext uri="{FF2B5EF4-FFF2-40B4-BE49-F238E27FC236}">
                <a16:creationId xmlns:a16="http://schemas.microsoft.com/office/drawing/2014/main" id="{CAAE0AF9-A3C2-41FD-9441-1D0716C82FF0}"/>
              </a:ext>
            </a:extLst>
          </p:cNvPr>
          <p:cNvSpPr>
            <a:spLocks noChangeArrowheads="1"/>
          </p:cNvSpPr>
          <p:nvPr/>
        </p:nvSpPr>
        <p:spPr bwMode="auto">
          <a:xfrm>
            <a:off x="2819400" y="5149851"/>
            <a:ext cx="1905000" cy="7284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r>
              <a:rPr lang="en-US" altLang="en-US" sz="2200" b="1" dirty="0">
                <a:latin typeface="Times New Roman" panose="02020603050405020304" pitchFamily="18" charset="0"/>
              </a:rPr>
              <a:t>Database: </a:t>
            </a:r>
          </a:p>
          <a:p>
            <a:r>
              <a:rPr lang="en-US" altLang="en-US" sz="2200" b="1" dirty="0">
                <a:latin typeface="Times New Roman" panose="02020603050405020304" pitchFamily="18" charset="0"/>
              </a:rPr>
              <a:t>(unchanged)</a:t>
            </a:r>
          </a:p>
        </p:txBody>
      </p:sp>
      <p:sp>
        <p:nvSpPr>
          <p:cNvPr id="306204" name="Rectangle 28">
            <a:extLst>
              <a:ext uri="{FF2B5EF4-FFF2-40B4-BE49-F238E27FC236}">
                <a16:creationId xmlns:a16="http://schemas.microsoft.com/office/drawing/2014/main" id="{5AE125B1-5F19-4708-8ACB-1F66A96D3284}"/>
              </a:ext>
            </a:extLst>
          </p:cNvPr>
          <p:cNvSpPr>
            <a:spLocks noChangeArrowheads="1"/>
          </p:cNvSpPr>
          <p:nvPr/>
        </p:nvSpPr>
        <p:spPr bwMode="auto">
          <a:xfrm>
            <a:off x="3019426" y="2971801"/>
            <a:ext cx="897682" cy="349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rtl="1">
              <a:lnSpc>
                <a:spcPct val="88000"/>
              </a:lnSpc>
            </a:pPr>
            <a:r>
              <a:rPr lang="en-US" altLang="en-US" sz="2200" b="1" dirty="0">
                <a:latin typeface="Times New Roman" panose="02020603050405020304" pitchFamily="18" charset="0"/>
              </a:rPr>
              <a:t>Stack:</a:t>
            </a:r>
          </a:p>
        </p:txBody>
      </p:sp>
      <p:sp>
        <p:nvSpPr>
          <p:cNvPr id="2" name="Footer Placeholder 1">
            <a:extLst>
              <a:ext uri="{FF2B5EF4-FFF2-40B4-BE49-F238E27FC236}">
                <a16:creationId xmlns:a16="http://schemas.microsoft.com/office/drawing/2014/main" id="{82F339A0-3A4A-4D93-A0BE-9D6359353323}"/>
              </a:ext>
            </a:extLst>
          </p:cNvPr>
          <p:cNvSpPr>
            <a:spLocks noGrp="1"/>
          </p:cNvSpPr>
          <p:nvPr>
            <p:ph type="ftr" sz="quarter" idx="11"/>
          </p:nvPr>
        </p:nvSpPr>
        <p:spPr/>
        <p:txBody>
          <a:bodyPr/>
          <a:lstStyle/>
          <a:p>
            <a:r>
              <a:rPr lang="en-IN"/>
              <a:t>Copyright © 2019 by Wiley India Pvt. Ltd., 4436/7, Ansari Road, Daryaganj, New Delhi-110002</a:t>
            </a:r>
            <a:endParaRPr lang="en-US"/>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3" name="Rectangle 13">
            <a:extLst>
              <a:ext uri="{FF2B5EF4-FFF2-40B4-BE49-F238E27FC236}">
                <a16:creationId xmlns:a16="http://schemas.microsoft.com/office/drawing/2014/main" id="{CAAE51AF-D6D5-4A78-A5AD-BD8723FD751A}"/>
              </a:ext>
            </a:extLst>
          </p:cNvPr>
          <p:cNvSpPr>
            <a:spLocks noChangeArrowheads="1"/>
          </p:cNvSpPr>
          <p:nvPr/>
        </p:nvSpPr>
        <p:spPr bwMode="auto">
          <a:xfrm>
            <a:off x="1855381" y="927378"/>
            <a:ext cx="6789738" cy="708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lvl1pPr marL="228600" indent="-228600">
              <a:spcBef>
                <a:spcPct val="20000"/>
              </a:spcBef>
              <a:buChar char="•"/>
              <a:defRPr sz="2400">
                <a:solidFill>
                  <a:schemeClr val="tx1"/>
                </a:solidFill>
                <a:latin typeface="Times New Roman" panose="02020603050405020304" pitchFamily="18" charset="0"/>
              </a:defRPr>
            </a:lvl1pPr>
            <a:lvl2pPr marL="685800" indent="-22860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sz="16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nSpc>
                <a:spcPct val="89000"/>
              </a:lnSpc>
              <a:spcBef>
                <a:spcPct val="43000"/>
              </a:spcBef>
              <a:buFontTx/>
              <a:buNone/>
            </a:pPr>
            <a:r>
              <a:rPr lang="en-US" altLang="en-US" dirty="0"/>
              <a:t>14. Compound goal on top of stack matches data base, so remove it:</a:t>
            </a:r>
          </a:p>
        </p:txBody>
      </p:sp>
      <p:sp>
        <p:nvSpPr>
          <p:cNvPr id="307214" name="Rectangle 14">
            <a:extLst>
              <a:ext uri="{FF2B5EF4-FFF2-40B4-BE49-F238E27FC236}">
                <a16:creationId xmlns:a16="http://schemas.microsoft.com/office/drawing/2014/main" id="{2EB343DA-23AF-474A-8E1F-49BE45FD2467}"/>
              </a:ext>
            </a:extLst>
          </p:cNvPr>
          <p:cNvSpPr>
            <a:spLocks noChangeArrowheads="1"/>
          </p:cNvSpPr>
          <p:nvPr/>
        </p:nvSpPr>
        <p:spPr bwMode="auto">
          <a:xfrm>
            <a:off x="2209800" y="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4000" b="1">
                <a:solidFill>
                  <a:schemeClr val="tx2"/>
                </a:solidFill>
                <a:latin typeface="Times New Roman" panose="02020603050405020304" pitchFamily="18" charset="0"/>
              </a:defRPr>
            </a:lvl1pPr>
            <a:lvl2pPr algn="ctr">
              <a:defRPr sz="4000" b="1">
                <a:solidFill>
                  <a:schemeClr val="tx2"/>
                </a:solidFill>
                <a:latin typeface="Times New Roman" panose="02020603050405020304" pitchFamily="18" charset="0"/>
              </a:defRPr>
            </a:lvl2pPr>
            <a:lvl3pPr algn="ctr">
              <a:defRPr sz="4000" b="1">
                <a:solidFill>
                  <a:schemeClr val="tx2"/>
                </a:solidFill>
                <a:latin typeface="Times New Roman" panose="02020603050405020304" pitchFamily="18" charset="0"/>
              </a:defRPr>
            </a:lvl3pPr>
            <a:lvl4pPr algn="ctr">
              <a:defRPr sz="4000" b="1">
                <a:solidFill>
                  <a:schemeClr val="tx2"/>
                </a:solidFill>
                <a:latin typeface="Times New Roman" panose="02020603050405020304" pitchFamily="18" charset="0"/>
              </a:defRPr>
            </a:lvl4pPr>
            <a:lvl5pPr algn="ctr">
              <a:defRPr sz="4000" b="1">
                <a:solidFill>
                  <a:schemeClr val="tx2"/>
                </a:solidFill>
                <a:latin typeface="Times New Roman" panose="02020603050405020304" pitchFamily="18" charset="0"/>
              </a:defRPr>
            </a:lvl5pPr>
            <a:lvl6pPr marL="457200" algn="ctr" eaLnBrk="0" fontAlgn="base" hangingPunct="0">
              <a:spcBef>
                <a:spcPct val="0"/>
              </a:spcBef>
              <a:spcAft>
                <a:spcPct val="0"/>
              </a:spcAft>
              <a:defRPr sz="4000" b="1">
                <a:solidFill>
                  <a:schemeClr val="tx2"/>
                </a:solidFill>
                <a:latin typeface="Times New Roman" panose="02020603050405020304" pitchFamily="18" charset="0"/>
              </a:defRPr>
            </a:lvl6pPr>
            <a:lvl7pPr marL="914400" algn="ctr" eaLnBrk="0" fontAlgn="base" hangingPunct="0">
              <a:spcBef>
                <a:spcPct val="0"/>
              </a:spcBef>
              <a:spcAft>
                <a:spcPct val="0"/>
              </a:spcAft>
              <a:defRPr sz="4000" b="1">
                <a:solidFill>
                  <a:schemeClr val="tx2"/>
                </a:solidFill>
                <a:latin typeface="Times New Roman" panose="02020603050405020304" pitchFamily="18" charset="0"/>
              </a:defRPr>
            </a:lvl7pPr>
            <a:lvl8pPr marL="1371600" algn="ctr" eaLnBrk="0" fontAlgn="base" hangingPunct="0">
              <a:spcBef>
                <a:spcPct val="0"/>
              </a:spcBef>
              <a:spcAft>
                <a:spcPct val="0"/>
              </a:spcAft>
              <a:defRPr sz="4000" b="1">
                <a:solidFill>
                  <a:schemeClr val="tx2"/>
                </a:solidFill>
                <a:latin typeface="Times New Roman" panose="02020603050405020304" pitchFamily="18" charset="0"/>
              </a:defRPr>
            </a:lvl8pPr>
            <a:lvl9pPr marL="1828800" algn="ctr" eaLnBrk="0" fontAlgn="base" hangingPunct="0">
              <a:spcBef>
                <a:spcPct val="0"/>
              </a:spcBef>
              <a:spcAft>
                <a:spcPct val="0"/>
              </a:spcAft>
              <a:defRPr sz="4000" b="1">
                <a:solidFill>
                  <a:schemeClr val="tx2"/>
                </a:solidFill>
                <a:latin typeface="Times New Roman" panose="02020603050405020304" pitchFamily="18" charset="0"/>
              </a:defRPr>
            </a:lvl9pPr>
          </a:lstStyle>
          <a:p>
            <a:r>
              <a:rPr lang="en-US" altLang="en-US"/>
              <a:t>Example</a:t>
            </a:r>
          </a:p>
        </p:txBody>
      </p:sp>
      <p:sp>
        <p:nvSpPr>
          <p:cNvPr id="307216" name="Rectangle 16">
            <a:extLst>
              <a:ext uri="{FF2B5EF4-FFF2-40B4-BE49-F238E27FC236}">
                <a16:creationId xmlns:a16="http://schemas.microsoft.com/office/drawing/2014/main" id="{A4ED0868-DECA-46EA-9C10-0B77A8CC3667}"/>
              </a:ext>
            </a:extLst>
          </p:cNvPr>
          <p:cNvSpPr>
            <a:spLocks noChangeArrowheads="1"/>
          </p:cNvSpPr>
          <p:nvPr/>
        </p:nvSpPr>
        <p:spPr bwMode="auto">
          <a:xfrm>
            <a:off x="5999164" y="3451226"/>
            <a:ext cx="2058256" cy="364267"/>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rtl="1">
              <a:lnSpc>
                <a:spcPct val="125000"/>
              </a:lnSpc>
            </a:pPr>
            <a:r>
              <a:rPr lang="en-US" altLang="en-US" b="1" dirty="0">
                <a:latin typeface="Times New Roman" panose="02020603050405020304" pitchFamily="18" charset="0"/>
              </a:rPr>
              <a:t>On(A,C) </a:t>
            </a:r>
            <a:r>
              <a:rPr lang="en-US" altLang="en-US" b="1" dirty="0">
                <a:latin typeface="Symbol" panose="05050102010706020507" pitchFamily="18" charset="2"/>
              </a:rPr>
              <a:t>&amp;</a:t>
            </a:r>
            <a:r>
              <a:rPr lang="en-US" altLang="en-US" b="1" dirty="0">
                <a:latin typeface="Times New Roman" panose="02020603050405020304" pitchFamily="18" charset="0"/>
              </a:rPr>
              <a:t>On(C,B)</a:t>
            </a:r>
          </a:p>
        </p:txBody>
      </p:sp>
      <p:sp>
        <p:nvSpPr>
          <p:cNvPr id="307217" name="Line 17">
            <a:extLst>
              <a:ext uri="{FF2B5EF4-FFF2-40B4-BE49-F238E27FC236}">
                <a16:creationId xmlns:a16="http://schemas.microsoft.com/office/drawing/2014/main" id="{8A924C23-229C-4C11-A8CA-B7DCB26DC0C8}"/>
              </a:ext>
            </a:extLst>
          </p:cNvPr>
          <p:cNvSpPr>
            <a:spLocks noChangeShapeType="1"/>
          </p:cNvSpPr>
          <p:nvPr/>
        </p:nvSpPr>
        <p:spPr bwMode="auto">
          <a:xfrm flipV="1">
            <a:off x="5105401" y="3956050"/>
            <a:ext cx="4335463" cy="25400"/>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dirty="0">
              <a:latin typeface="Times New Roman" panose="02020603050405020304" pitchFamily="18" charset="0"/>
            </a:endParaRPr>
          </a:p>
        </p:txBody>
      </p:sp>
      <p:sp>
        <p:nvSpPr>
          <p:cNvPr id="307218" name="Rectangle 18">
            <a:extLst>
              <a:ext uri="{FF2B5EF4-FFF2-40B4-BE49-F238E27FC236}">
                <a16:creationId xmlns:a16="http://schemas.microsoft.com/office/drawing/2014/main" id="{907874F1-996D-4238-9BB3-2B7F3E223D55}"/>
              </a:ext>
            </a:extLst>
          </p:cNvPr>
          <p:cNvSpPr>
            <a:spLocks noChangeArrowheads="1"/>
          </p:cNvSpPr>
          <p:nvPr/>
        </p:nvSpPr>
        <p:spPr bwMode="auto">
          <a:xfrm>
            <a:off x="6692901" y="3070226"/>
            <a:ext cx="1186222" cy="300595"/>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lIns="63500" tIns="25400" rIns="63500" bIns="25400">
            <a:spAutoFit/>
          </a:bodyPr>
          <a:lstStyle/>
          <a:p>
            <a:pPr rtl="1">
              <a:lnSpc>
                <a:spcPct val="90000"/>
              </a:lnSpc>
            </a:pPr>
            <a:r>
              <a:rPr lang="en-US" altLang="en-US" b="1" dirty="0">
                <a:latin typeface="Times New Roman" panose="02020603050405020304" pitchFamily="18" charset="0"/>
              </a:rPr>
              <a:t>stack(A,C)</a:t>
            </a:r>
          </a:p>
        </p:txBody>
      </p:sp>
      <p:sp>
        <p:nvSpPr>
          <p:cNvPr id="307219" name="Rectangle 19">
            <a:extLst>
              <a:ext uri="{FF2B5EF4-FFF2-40B4-BE49-F238E27FC236}">
                <a16:creationId xmlns:a16="http://schemas.microsoft.com/office/drawing/2014/main" id="{C2C7D647-9F93-4D7E-9583-36EAAABD9AC0}"/>
              </a:ext>
            </a:extLst>
          </p:cNvPr>
          <p:cNvSpPr>
            <a:spLocks noChangeArrowheads="1"/>
          </p:cNvSpPr>
          <p:nvPr/>
        </p:nvSpPr>
        <p:spPr bwMode="auto">
          <a:xfrm>
            <a:off x="5835650" y="2581276"/>
            <a:ext cx="3003550" cy="318229"/>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rtl="1">
              <a:lnSpc>
                <a:spcPct val="125000"/>
              </a:lnSpc>
            </a:pPr>
            <a:r>
              <a:rPr lang="en-US" altLang="en-US" b="1" dirty="0">
                <a:latin typeface="Times New Roman" panose="02020603050405020304" pitchFamily="18" charset="0"/>
              </a:rPr>
              <a:t>Holding(A) </a:t>
            </a:r>
            <a:r>
              <a:rPr lang="en-US" altLang="en-US" b="1" dirty="0">
                <a:latin typeface="Symbol" panose="05050102010706020507" pitchFamily="18" charset="2"/>
              </a:rPr>
              <a:t>&amp;</a:t>
            </a:r>
            <a:r>
              <a:rPr lang="en-US" altLang="en-US" b="1" dirty="0">
                <a:latin typeface="Times New Roman" panose="02020603050405020304" pitchFamily="18" charset="0"/>
              </a:rPr>
              <a:t>Clear(C)</a:t>
            </a:r>
          </a:p>
        </p:txBody>
      </p:sp>
      <p:sp>
        <p:nvSpPr>
          <p:cNvPr id="307220" name="Rectangle 20">
            <a:extLst>
              <a:ext uri="{FF2B5EF4-FFF2-40B4-BE49-F238E27FC236}">
                <a16:creationId xmlns:a16="http://schemas.microsoft.com/office/drawing/2014/main" id="{63F0DA96-5DE3-47D6-A14C-F9505FC00792}"/>
              </a:ext>
            </a:extLst>
          </p:cNvPr>
          <p:cNvSpPr>
            <a:spLocks noChangeArrowheads="1"/>
          </p:cNvSpPr>
          <p:nvPr/>
        </p:nvSpPr>
        <p:spPr bwMode="auto">
          <a:xfrm>
            <a:off x="6727826" y="2120901"/>
            <a:ext cx="1128514" cy="300595"/>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lIns="63500" tIns="25400" rIns="63500" bIns="25400">
            <a:spAutoFit/>
          </a:bodyPr>
          <a:lstStyle/>
          <a:p>
            <a:pPr rtl="1">
              <a:lnSpc>
                <a:spcPct val="90000"/>
              </a:lnSpc>
            </a:pPr>
            <a:r>
              <a:rPr lang="en-US" altLang="en-US" b="1" dirty="0">
                <a:latin typeface="Times New Roman" panose="02020603050405020304" pitchFamily="18" charset="0"/>
              </a:rPr>
              <a:t>pickup(A)</a:t>
            </a:r>
          </a:p>
        </p:txBody>
      </p:sp>
      <p:sp>
        <p:nvSpPr>
          <p:cNvPr id="307221" name="Rectangle 21">
            <a:extLst>
              <a:ext uri="{FF2B5EF4-FFF2-40B4-BE49-F238E27FC236}">
                <a16:creationId xmlns:a16="http://schemas.microsoft.com/office/drawing/2014/main" id="{16AC3705-CCD9-4F08-A6D1-019531DFCB5E}"/>
              </a:ext>
            </a:extLst>
          </p:cNvPr>
          <p:cNvSpPr>
            <a:spLocks noChangeArrowheads="1"/>
          </p:cNvSpPr>
          <p:nvPr/>
        </p:nvSpPr>
        <p:spPr bwMode="auto">
          <a:xfrm>
            <a:off x="4975226" y="1600201"/>
            <a:ext cx="3757439" cy="364267"/>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rtl="1">
              <a:lnSpc>
                <a:spcPct val="125000"/>
              </a:lnSpc>
            </a:pPr>
            <a:r>
              <a:rPr lang="en-US" altLang="en-US" b="1" dirty="0" err="1">
                <a:latin typeface="Times New Roman" panose="02020603050405020304" pitchFamily="18" charset="0"/>
              </a:rPr>
              <a:t>Ontable</a:t>
            </a:r>
            <a:r>
              <a:rPr lang="en-US" altLang="en-US" b="1" dirty="0">
                <a:latin typeface="Times New Roman" panose="02020603050405020304" pitchFamily="18" charset="0"/>
              </a:rPr>
              <a:t>(A) </a:t>
            </a:r>
            <a:r>
              <a:rPr lang="en-US" altLang="en-US" b="1" dirty="0">
                <a:latin typeface="Symbol" panose="05050102010706020507" pitchFamily="18" charset="2"/>
              </a:rPr>
              <a:t>&amp;</a:t>
            </a:r>
            <a:r>
              <a:rPr lang="en-US" altLang="en-US" b="1" dirty="0">
                <a:latin typeface="Times New Roman" panose="02020603050405020304" pitchFamily="18" charset="0"/>
              </a:rPr>
              <a:t>Clear(A) </a:t>
            </a:r>
            <a:r>
              <a:rPr lang="en-US" altLang="en-US" b="1" dirty="0">
                <a:latin typeface="Symbol" panose="05050102010706020507" pitchFamily="18" charset="2"/>
              </a:rPr>
              <a:t>&amp;</a:t>
            </a:r>
            <a:r>
              <a:rPr lang="en-US" altLang="en-US" b="1" dirty="0" err="1">
                <a:latin typeface="Times New Roman" panose="02020603050405020304" pitchFamily="18" charset="0"/>
              </a:rPr>
              <a:t>Handempty</a:t>
            </a:r>
            <a:endParaRPr lang="en-US" altLang="en-US" b="1" dirty="0">
              <a:latin typeface="Times New Roman" panose="02020603050405020304" pitchFamily="18" charset="0"/>
            </a:endParaRPr>
          </a:p>
        </p:txBody>
      </p:sp>
      <p:sp>
        <p:nvSpPr>
          <p:cNvPr id="307223" name="Rectangle 23">
            <a:extLst>
              <a:ext uri="{FF2B5EF4-FFF2-40B4-BE49-F238E27FC236}">
                <a16:creationId xmlns:a16="http://schemas.microsoft.com/office/drawing/2014/main" id="{9538A43F-C1B9-4F96-AF31-7FAA545A4AE8}"/>
              </a:ext>
            </a:extLst>
          </p:cNvPr>
          <p:cNvSpPr>
            <a:spLocks noChangeArrowheads="1"/>
          </p:cNvSpPr>
          <p:nvPr/>
        </p:nvSpPr>
        <p:spPr bwMode="auto">
          <a:xfrm>
            <a:off x="2819400" y="6181726"/>
            <a:ext cx="3731791" cy="349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rtl="1">
              <a:lnSpc>
                <a:spcPct val="88000"/>
              </a:lnSpc>
            </a:pPr>
            <a:r>
              <a:rPr lang="en-US" altLang="en-US" sz="2200" b="1" dirty="0">
                <a:latin typeface="Times New Roman" panose="02020603050405020304" pitchFamily="18" charset="0"/>
              </a:rPr>
              <a:t>Solution: </a:t>
            </a:r>
            <a:r>
              <a:rPr lang="en-US" altLang="en-US" b="1" dirty="0">
                <a:latin typeface="Times New Roman" panose="02020603050405020304" pitchFamily="18" charset="0"/>
              </a:rPr>
              <a:t>{unstack(C), stack(C,B)}</a:t>
            </a:r>
          </a:p>
        </p:txBody>
      </p:sp>
      <p:sp>
        <p:nvSpPr>
          <p:cNvPr id="307224" name="Rectangle 24">
            <a:extLst>
              <a:ext uri="{FF2B5EF4-FFF2-40B4-BE49-F238E27FC236}">
                <a16:creationId xmlns:a16="http://schemas.microsoft.com/office/drawing/2014/main" id="{E72BAEF0-B566-4A8E-8970-7BECF9308A98}"/>
              </a:ext>
            </a:extLst>
          </p:cNvPr>
          <p:cNvSpPr>
            <a:spLocks noChangeArrowheads="1"/>
          </p:cNvSpPr>
          <p:nvPr/>
        </p:nvSpPr>
        <p:spPr bwMode="auto">
          <a:xfrm>
            <a:off x="2819400" y="4178301"/>
            <a:ext cx="1905000" cy="7284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r>
              <a:rPr lang="en-US" altLang="en-US" sz="2200" b="1" dirty="0">
                <a:latin typeface="Times New Roman" panose="02020603050405020304" pitchFamily="18" charset="0"/>
              </a:rPr>
              <a:t>Database: </a:t>
            </a:r>
          </a:p>
          <a:p>
            <a:r>
              <a:rPr lang="en-US" altLang="en-US" sz="2200" b="1" dirty="0">
                <a:latin typeface="Times New Roman" panose="02020603050405020304" pitchFamily="18" charset="0"/>
              </a:rPr>
              <a:t>(unchanged)</a:t>
            </a:r>
          </a:p>
        </p:txBody>
      </p:sp>
      <p:sp>
        <p:nvSpPr>
          <p:cNvPr id="307225" name="Rectangle 25">
            <a:extLst>
              <a:ext uri="{FF2B5EF4-FFF2-40B4-BE49-F238E27FC236}">
                <a16:creationId xmlns:a16="http://schemas.microsoft.com/office/drawing/2014/main" id="{AB387448-F15E-4479-B524-6BB621AB932F}"/>
              </a:ext>
            </a:extLst>
          </p:cNvPr>
          <p:cNvSpPr>
            <a:spLocks noChangeArrowheads="1"/>
          </p:cNvSpPr>
          <p:nvPr/>
        </p:nvSpPr>
        <p:spPr bwMode="auto">
          <a:xfrm>
            <a:off x="3019426" y="2000251"/>
            <a:ext cx="897682" cy="349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rtl="1">
              <a:lnSpc>
                <a:spcPct val="88000"/>
              </a:lnSpc>
            </a:pPr>
            <a:r>
              <a:rPr lang="en-US" altLang="en-US" sz="2200" b="1" dirty="0">
                <a:latin typeface="Times New Roman" panose="02020603050405020304" pitchFamily="18" charset="0"/>
              </a:rPr>
              <a:t>Stack:</a:t>
            </a:r>
          </a:p>
        </p:txBody>
      </p:sp>
      <p:sp>
        <p:nvSpPr>
          <p:cNvPr id="307226" name="Line 26">
            <a:extLst>
              <a:ext uri="{FF2B5EF4-FFF2-40B4-BE49-F238E27FC236}">
                <a16:creationId xmlns:a16="http://schemas.microsoft.com/office/drawing/2014/main" id="{FC59809E-731B-4B9E-8BCC-3B85AD238EA2}"/>
              </a:ext>
            </a:extLst>
          </p:cNvPr>
          <p:cNvSpPr>
            <a:spLocks noChangeShapeType="1"/>
          </p:cNvSpPr>
          <p:nvPr/>
        </p:nvSpPr>
        <p:spPr bwMode="auto">
          <a:xfrm>
            <a:off x="4572000" y="1905000"/>
            <a:ext cx="5715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dirty="0">
              <a:latin typeface="Times New Roman" panose="02020603050405020304" pitchFamily="18" charset="0"/>
            </a:endParaRPr>
          </a:p>
        </p:txBody>
      </p:sp>
      <p:sp>
        <p:nvSpPr>
          <p:cNvPr id="307227" name="Rectangle 27">
            <a:extLst>
              <a:ext uri="{FF2B5EF4-FFF2-40B4-BE49-F238E27FC236}">
                <a16:creationId xmlns:a16="http://schemas.microsoft.com/office/drawing/2014/main" id="{39B3F9B4-A19B-41AF-A66B-D0D8F34CFCDA}"/>
              </a:ext>
            </a:extLst>
          </p:cNvPr>
          <p:cNvSpPr>
            <a:spLocks noChangeArrowheads="1"/>
          </p:cNvSpPr>
          <p:nvPr/>
        </p:nvSpPr>
        <p:spPr bwMode="auto">
          <a:xfrm>
            <a:off x="7288213" y="4213226"/>
            <a:ext cx="1976503" cy="2082621"/>
          </a:xfrm>
          <a:prstGeom prst="rect">
            <a:avLst/>
          </a:prstGeom>
          <a:noFill/>
          <a:ln w="508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r>
              <a:rPr lang="en-US" altLang="en-US" sz="2200" b="1" dirty="0">
                <a:latin typeface="Times New Roman" panose="02020603050405020304" pitchFamily="18" charset="0"/>
              </a:rPr>
              <a:t>ONTABLE(A)</a:t>
            </a:r>
          </a:p>
          <a:p>
            <a:r>
              <a:rPr lang="en-US" altLang="en-US" sz="2200" b="1" dirty="0">
                <a:latin typeface="Times New Roman" panose="02020603050405020304" pitchFamily="18" charset="0"/>
              </a:rPr>
              <a:t>ONTABLE(B)</a:t>
            </a:r>
          </a:p>
          <a:p>
            <a:r>
              <a:rPr lang="en-US" altLang="en-US" sz="2200" b="1" dirty="0">
                <a:latin typeface="Times New Roman" panose="02020603050405020304" pitchFamily="18" charset="0"/>
              </a:rPr>
              <a:t>HANDEMPTY</a:t>
            </a:r>
          </a:p>
          <a:p>
            <a:r>
              <a:rPr lang="en-US" altLang="en-US" sz="2200" b="1" dirty="0">
                <a:latin typeface="Times New Roman" panose="02020603050405020304" pitchFamily="18" charset="0"/>
              </a:rPr>
              <a:t>CLEAR(A)</a:t>
            </a:r>
          </a:p>
          <a:p>
            <a:r>
              <a:rPr lang="en-US" altLang="en-US" sz="2200" b="1" dirty="0">
                <a:latin typeface="Times New Roman" panose="02020603050405020304" pitchFamily="18" charset="0"/>
              </a:rPr>
              <a:t>CLEAR(C)</a:t>
            </a:r>
          </a:p>
          <a:p>
            <a:r>
              <a:rPr lang="en-US" altLang="en-US" sz="2200" b="1" dirty="0">
                <a:latin typeface="Times New Roman" panose="02020603050405020304" pitchFamily="18" charset="0"/>
              </a:rPr>
              <a:t>ON(C,B)</a:t>
            </a:r>
          </a:p>
        </p:txBody>
      </p:sp>
      <p:sp>
        <p:nvSpPr>
          <p:cNvPr id="2" name="Footer Placeholder 1">
            <a:extLst>
              <a:ext uri="{FF2B5EF4-FFF2-40B4-BE49-F238E27FC236}">
                <a16:creationId xmlns:a16="http://schemas.microsoft.com/office/drawing/2014/main" id="{7A46DA03-8C28-498C-AFC2-E2297EEC9BF7}"/>
              </a:ext>
            </a:extLst>
          </p:cNvPr>
          <p:cNvSpPr>
            <a:spLocks noGrp="1"/>
          </p:cNvSpPr>
          <p:nvPr>
            <p:ph type="ftr" sz="quarter" idx="11"/>
          </p:nvPr>
        </p:nvSpPr>
        <p:spPr/>
        <p:txBody>
          <a:bodyPr/>
          <a:lstStyle/>
          <a:p>
            <a:r>
              <a:rPr lang="en-IN"/>
              <a:t>Copyright © 2019 by Wiley India Pvt. Ltd., 4436/7, Ansari Road, Daryaganj, New Delhi-110002</a:t>
            </a:r>
            <a:endParaRPr lang="en-US"/>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11.1 Introduction</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11.2  </a:t>
            </a:r>
            <a:r>
              <a:rPr lang="en-US" sz="2000" dirty="0">
                <a:solidFill>
                  <a:schemeClr val="bg1"/>
                </a:solidFill>
                <a:latin typeface="Times New Roman" panose="02020603050405020304" pitchFamily="18" charset="0"/>
                <a:cs typeface="Times New Roman" panose="02020603050405020304" pitchFamily="18" charset="0"/>
              </a:rPr>
              <a:t>Language of planning problem </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11.3 Example of Air Cargo</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11.4 The spare tire problem</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11.5 Planning with state space</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11.6 Partial order planning</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11.7 Hierarchical planning</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11.8 Conditional planning</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11.9 Learning decision trees</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11.10 Ensemble learning</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11.11 Reinforcement learning</a:t>
            </a:r>
            <a:endParaRPr lang="en-US" sz="2000" dirty="0">
              <a:solidFill>
                <a:schemeClr val="bg1"/>
              </a:solidFill>
              <a:latin typeface="Times New Roman" panose="02020603050405020304" pitchFamily="18" charset="0"/>
              <a:ea typeface="Gill Sans"/>
              <a:cs typeface="Times New Roman" panose="02020603050405020304" pitchFamily="18" charset="0"/>
              <a:sym typeface="Gill Sans"/>
            </a:endParaRPr>
          </a:p>
        </p:txBody>
      </p:sp>
      <p:sp>
        <p:nvSpPr>
          <p:cNvPr id="4" name="Title 3">
            <a:extLst>
              <a:ext uri="{FF2B5EF4-FFF2-40B4-BE49-F238E27FC236}">
                <a16:creationId xmlns:a16="http://schemas.microsoft.com/office/drawing/2014/main" id="{3311E9D3-EE91-4772-9396-D52BCE36FB46}"/>
              </a:ext>
            </a:extLst>
          </p:cNvPr>
          <p:cNvSpPr>
            <a:spLocks noGrp="1"/>
          </p:cNvSpPr>
          <p:nvPr>
            <p:ph type="title"/>
          </p:nvPr>
        </p:nvSpPr>
        <p:spPr>
          <a:xfrm>
            <a:off x="3419060" y="365126"/>
            <a:ext cx="8653670" cy="602284"/>
          </a:xfrm>
        </p:spPr>
        <p:txBody>
          <a:bodyPr>
            <a:normAutofit/>
          </a:bodyPr>
          <a:lstStyle/>
          <a:p>
            <a:pPr algn="ctr"/>
            <a:r>
              <a:rPr lang="en-US" sz="3600" dirty="0">
                <a:solidFill>
                  <a:srgbClr val="0070C0"/>
                </a:solidFill>
                <a:latin typeface="Times New Roman" panose="02020603050405020304" pitchFamily="18" charset="0"/>
                <a:cs typeface="Times New Roman" panose="02020603050405020304" pitchFamily="18" charset="0"/>
              </a:rPr>
              <a:t>Introduction </a:t>
            </a:r>
          </a:p>
        </p:txBody>
      </p:sp>
      <p:sp>
        <p:nvSpPr>
          <p:cNvPr id="3" name="Content Placeholder 2">
            <a:extLst>
              <a:ext uri="{FF2B5EF4-FFF2-40B4-BE49-F238E27FC236}">
                <a16:creationId xmlns:a16="http://schemas.microsoft.com/office/drawing/2014/main" id="{1A9895A5-E3E7-4478-89BF-9934EB49F975}"/>
              </a:ext>
            </a:extLst>
          </p:cNvPr>
          <p:cNvSpPr>
            <a:spLocks noGrp="1"/>
          </p:cNvSpPr>
          <p:nvPr>
            <p:ph idx="1"/>
          </p:nvPr>
        </p:nvSpPr>
        <p:spPr>
          <a:xfrm>
            <a:off x="3419059" y="967410"/>
            <a:ext cx="8653671" cy="5525464"/>
          </a:xfrm>
        </p:spPr>
        <p:txBody>
          <a:bodyPr>
            <a:noAutofit/>
          </a:bodyPr>
          <a:lstStyle/>
          <a:p>
            <a:pPr marL="0" indent="0">
              <a:buNone/>
            </a:pPr>
            <a:r>
              <a:rPr lang="en-US" sz="2400" dirty="0">
                <a:latin typeface="Times New Roman" panose="02020603050405020304" pitchFamily="18" charset="0"/>
                <a:cs typeface="Times New Roman" panose="02020603050405020304" pitchFamily="18" charset="0"/>
              </a:rPr>
              <a:t>In planning we see how an agent can take advantage of the structure of a problem to construct complex plans of action.</a:t>
            </a:r>
          </a:p>
          <a:p>
            <a:pPr marL="0" indent="0">
              <a:buNone/>
            </a:pPr>
            <a:r>
              <a:rPr lang="en-US" sz="2400" dirty="0">
                <a:latin typeface="Times New Roman" panose="02020603050405020304" pitchFamily="18" charset="0"/>
                <a:cs typeface="Times New Roman" panose="02020603050405020304" pitchFamily="18" charset="0"/>
              </a:rPr>
              <a:t>The planning problem in Artificial Intelligence is about the decision making performed by intelligent creatures like robots, humans, or computer programs when trying to achieve some goal.</a:t>
            </a:r>
          </a:p>
          <a:p>
            <a:pPr marL="0" indent="0">
              <a:buNone/>
            </a:pPr>
            <a:r>
              <a:rPr lang="en-US" sz="2400" dirty="0">
                <a:latin typeface="Times New Roman" panose="02020603050405020304" pitchFamily="18" charset="0"/>
                <a:cs typeface="Times New Roman" panose="02020603050405020304" pitchFamily="18" charset="0"/>
              </a:rPr>
              <a:t>The task of coming up with a sequence of actions that will achieve a goal is known as </a:t>
            </a:r>
            <a:r>
              <a:rPr lang="en-US" sz="2400" i="1" dirty="0">
                <a:latin typeface="Times New Roman" panose="02020603050405020304" pitchFamily="18" charset="0"/>
                <a:cs typeface="Times New Roman" panose="02020603050405020304" pitchFamily="18" charset="0"/>
              </a:rPr>
              <a:t>planning</a:t>
            </a:r>
            <a:r>
              <a:rPr lang="en-US" sz="2400" dirty="0">
                <a:latin typeface="Times New Roman" panose="02020603050405020304" pitchFamily="18" charset="0"/>
                <a:cs typeface="Times New Roman" panose="02020603050405020304" pitchFamily="18" charset="0"/>
              </a:rPr>
              <a:t>.</a:t>
            </a:r>
          </a:p>
          <a:p>
            <a:pPr marL="0" indent="0">
              <a:buNone/>
            </a:pPr>
            <a:endParaRPr lang="en-US" dirty="0"/>
          </a:p>
          <a:p>
            <a:pPr marL="0" indent="0">
              <a:buNone/>
            </a:pPr>
            <a:endParaRPr lang="en-US" dirty="0"/>
          </a:p>
        </p:txBody>
      </p:sp>
      <p:sp>
        <p:nvSpPr>
          <p:cNvPr id="5" name="Footer Placeholder 4">
            <a:extLst>
              <a:ext uri="{FF2B5EF4-FFF2-40B4-BE49-F238E27FC236}">
                <a16:creationId xmlns:a16="http://schemas.microsoft.com/office/drawing/2014/main" id="{89A4A87F-EA71-4251-9C24-630EFF6F22DA}"/>
              </a:ext>
            </a:extLst>
          </p:cNvPr>
          <p:cNvSpPr>
            <a:spLocks noGrp="1"/>
          </p:cNvSpPr>
          <p:nvPr>
            <p:ph type="ftr" sz="quarter" idx="11"/>
          </p:nvPr>
        </p:nvSpPr>
        <p:spPr/>
        <p:txBody>
          <a:bodyPr/>
          <a:lstStyle/>
          <a:p>
            <a:r>
              <a:rPr lang="en-IN"/>
              <a:t>Copyright © 2019 by Wiley India Pvt. Ltd., 4436/7, Ansari Road, Daryaganj, New Delhi-110002</a:t>
            </a:r>
            <a:endParaRPr lang="en-US"/>
          </a:p>
        </p:txBody>
      </p:sp>
    </p:spTree>
    <p:extLst>
      <p:ext uri="{BB962C8B-B14F-4D97-AF65-F5344CB8AC3E}">
        <p14:creationId xmlns:p14="http://schemas.microsoft.com/office/powerpoint/2010/main" val="346799759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33" name="Rectangle 9">
            <a:extLst>
              <a:ext uri="{FF2B5EF4-FFF2-40B4-BE49-F238E27FC236}">
                <a16:creationId xmlns:a16="http://schemas.microsoft.com/office/drawing/2014/main" id="{3B01BCB8-B85B-465A-8ACA-D64E128898A6}"/>
              </a:ext>
            </a:extLst>
          </p:cNvPr>
          <p:cNvSpPr>
            <a:spLocks noChangeArrowheads="1"/>
          </p:cNvSpPr>
          <p:nvPr/>
        </p:nvSpPr>
        <p:spPr bwMode="auto">
          <a:xfrm>
            <a:off x="7450138" y="4511675"/>
            <a:ext cx="1564531" cy="993092"/>
          </a:xfrm>
          <a:prstGeom prst="rect">
            <a:avLst/>
          </a:prstGeom>
          <a:noFill/>
          <a:ln w="508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rtl="1">
              <a:lnSpc>
                <a:spcPct val="85000"/>
              </a:lnSpc>
            </a:pPr>
            <a:r>
              <a:rPr lang="en-US" altLang="en-US" b="1" dirty="0">
                <a:latin typeface="Times New Roman" panose="02020603050405020304" pitchFamily="18" charset="0"/>
              </a:rPr>
              <a:t>ONTABLE(B)</a:t>
            </a:r>
          </a:p>
          <a:p>
            <a:pPr rtl="1">
              <a:lnSpc>
                <a:spcPct val="85000"/>
              </a:lnSpc>
            </a:pPr>
            <a:r>
              <a:rPr lang="en-US" altLang="en-US" b="1" dirty="0">
                <a:latin typeface="Times New Roman" panose="02020603050405020304" pitchFamily="18" charset="0"/>
              </a:rPr>
              <a:t>ON(C,B)</a:t>
            </a:r>
          </a:p>
          <a:p>
            <a:pPr rtl="1">
              <a:lnSpc>
                <a:spcPct val="85000"/>
              </a:lnSpc>
            </a:pPr>
            <a:r>
              <a:rPr lang="en-US" altLang="en-US" b="1" dirty="0">
                <a:latin typeface="Times New Roman" panose="02020603050405020304" pitchFamily="18" charset="0"/>
              </a:rPr>
              <a:t>CLEAR(C)</a:t>
            </a:r>
          </a:p>
          <a:p>
            <a:pPr rtl="1">
              <a:lnSpc>
                <a:spcPct val="85000"/>
              </a:lnSpc>
            </a:pPr>
            <a:r>
              <a:rPr lang="en-US" altLang="en-US" b="1" dirty="0">
                <a:latin typeface="Times New Roman" panose="02020603050405020304" pitchFamily="18" charset="0"/>
              </a:rPr>
              <a:t>HOLDING(A)</a:t>
            </a:r>
          </a:p>
        </p:txBody>
      </p:sp>
      <p:sp>
        <p:nvSpPr>
          <p:cNvPr id="308236" name="Rectangle 12">
            <a:extLst>
              <a:ext uri="{FF2B5EF4-FFF2-40B4-BE49-F238E27FC236}">
                <a16:creationId xmlns:a16="http://schemas.microsoft.com/office/drawing/2014/main" id="{B8544F8B-C8AC-4C2A-BB44-17DD363AE421}"/>
              </a:ext>
            </a:extLst>
          </p:cNvPr>
          <p:cNvSpPr>
            <a:spLocks noChangeArrowheads="1"/>
          </p:cNvSpPr>
          <p:nvPr/>
        </p:nvSpPr>
        <p:spPr bwMode="auto">
          <a:xfrm>
            <a:off x="2224931" y="914401"/>
            <a:ext cx="6789738" cy="1321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lvl1pPr marL="228600" indent="-228600">
              <a:spcBef>
                <a:spcPct val="20000"/>
              </a:spcBef>
              <a:buChar char="•"/>
              <a:defRPr sz="2400">
                <a:solidFill>
                  <a:schemeClr val="tx1"/>
                </a:solidFill>
                <a:latin typeface="Times New Roman" panose="02020603050405020304" pitchFamily="18" charset="0"/>
              </a:defRPr>
            </a:lvl1pPr>
            <a:lvl2pPr marL="685800" indent="-22860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sz="16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nSpc>
                <a:spcPct val="86000"/>
              </a:lnSpc>
              <a:spcBef>
                <a:spcPct val="0"/>
              </a:spcBef>
              <a:buFontTx/>
              <a:buNone/>
            </a:pPr>
            <a:r>
              <a:rPr lang="en-US" altLang="en-US" dirty="0"/>
              <a:t>15. Top item is rule, so:</a:t>
            </a:r>
          </a:p>
          <a:p>
            <a:pPr lvl="1">
              <a:lnSpc>
                <a:spcPct val="86000"/>
              </a:lnSpc>
              <a:spcBef>
                <a:spcPct val="0"/>
              </a:spcBef>
              <a:buFontTx/>
              <a:buNone/>
            </a:pPr>
            <a:r>
              <a:rPr lang="en-US" altLang="en-US" sz="2400" dirty="0"/>
              <a:t>a. Remove rule from stack;</a:t>
            </a:r>
          </a:p>
          <a:p>
            <a:pPr lvl="1">
              <a:lnSpc>
                <a:spcPct val="86000"/>
              </a:lnSpc>
              <a:spcBef>
                <a:spcPct val="0"/>
              </a:spcBef>
              <a:buFontTx/>
              <a:buNone/>
            </a:pPr>
            <a:r>
              <a:rPr lang="en-US" altLang="en-US" sz="2400" dirty="0"/>
              <a:t>b. Update database using rule;</a:t>
            </a:r>
          </a:p>
          <a:p>
            <a:pPr lvl="1">
              <a:lnSpc>
                <a:spcPct val="86000"/>
              </a:lnSpc>
              <a:spcBef>
                <a:spcPct val="0"/>
              </a:spcBef>
              <a:buFontTx/>
              <a:buNone/>
            </a:pPr>
            <a:r>
              <a:rPr lang="en-US" altLang="en-US" sz="2400" dirty="0"/>
              <a:t>c. Keep track of rule (for solution)</a:t>
            </a:r>
          </a:p>
        </p:txBody>
      </p:sp>
      <p:sp>
        <p:nvSpPr>
          <p:cNvPr id="308237" name="Rectangle 13">
            <a:extLst>
              <a:ext uri="{FF2B5EF4-FFF2-40B4-BE49-F238E27FC236}">
                <a16:creationId xmlns:a16="http://schemas.microsoft.com/office/drawing/2014/main" id="{F6828A62-5536-4DF0-AD92-FAD1BD04210B}"/>
              </a:ext>
            </a:extLst>
          </p:cNvPr>
          <p:cNvSpPr>
            <a:spLocks noChangeArrowheads="1"/>
          </p:cNvSpPr>
          <p:nvPr/>
        </p:nvSpPr>
        <p:spPr bwMode="auto">
          <a:xfrm>
            <a:off x="2209800" y="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4000" b="1">
                <a:solidFill>
                  <a:schemeClr val="tx2"/>
                </a:solidFill>
                <a:latin typeface="Times New Roman" panose="02020603050405020304" pitchFamily="18" charset="0"/>
              </a:defRPr>
            </a:lvl1pPr>
            <a:lvl2pPr algn="ctr">
              <a:defRPr sz="4000" b="1">
                <a:solidFill>
                  <a:schemeClr val="tx2"/>
                </a:solidFill>
                <a:latin typeface="Times New Roman" panose="02020603050405020304" pitchFamily="18" charset="0"/>
              </a:defRPr>
            </a:lvl2pPr>
            <a:lvl3pPr algn="ctr">
              <a:defRPr sz="4000" b="1">
                <a:solidFill>
                  <a:schemeClr val="tx2"/>
                </a:solidFill>
                <a:latin typeface="Times New Roman" panose="02020603050405020304" pitchFamily="18" charset="0"/>
              </a:defRPr>
            </a:lvl3pPr>
            <a:lvl4pPr algn="ctr">
              <a:defRPr sz="4000" b="1">
                <a:solidFill>
                  <a:schemeClr val="tx2"/>
                </a:solidFill>
                <a:latin typeface="Times New Roman" panose="02020603050405020304" pitchFamily="18" charset="0"/>
              </a:defRPr>
            </a:lvl4pPr>
            <a:lvl5pPr algn="ctr">
              <a:defRPr sz="4000" b="1">
                <a:solidFill>
                  <a:schemeClr val="tx2"/>
                </a:solidFill>
                <a:latin typeface="Times New Roman" panose="02020603050405020304" pitchFamily="18" charset="0"/>
              </a:defRPr>
            </a:lvl5pPr>
            <a:lvl6pPr marL="457200" algn="ctr" eaLnBrk="0" fontAlgn="base" hangingPunct="0">
              <a:spcBef>
                <a:spcPct val="0"/>
              </a:spcBef>
              <a:spcAft>
                <a:spcPct val="0"/>
              </a:spcAft>
              <a:defRPr sz="4000" b="1">
                <a:solidFill>
                  <a:schemeClr val="tx2"/>
                </a:solidFill>
                <a:latin typeface="Times New Roman" panose="02020603050405020304" pitchFamily="18" charset="0"/>
              </a:defRPr>
            </a:lvl6pPr>
            <a:lvl7pPr marL="914400" algn="ctr" eaLnBrk="0" fontAlgn="base" hangingPunct="0">
              <a:spcBef>
                <a:spcPct val="0"/>
              </a:spcBef>
              <a:spcAft>
                <a:spcPct val="0"/>
              </a:spcAft>
              <a:defRPr sz="4000" b="1">
                <a:solidFill>
                  <a:schemeClr val="tx2"/>
                </a:solidFill>
                <a:latin typeface="Times New Roman" panose="02020603050405020304" pitchFamily="18" charset="0"/>
              </a:defRPr>
            </a:lvl7pPr>
            <a:lvl8pPr marL="1371600" algn="ctr" eaLnBrk="0" fontAlgn="base" hangingPunct="0">
              <a:spcBef>
                <a:spcPct val="0"/>
              </a:spcBef>
              <a:spcAft>
                <a:spcPct val="0"/>
              </a:spcAft>
              <a:defRPr sz="4000" b="1">
                <a:solidFill>
                  <a:schemeClr val="tx2"/>
                </a:solidFill>
                <a:latin typeface="Times New Roman" panose="02020603050405020304" pitchFamily="18" charset="0"/>
              </a:defRPr>
            </a:lvl8pPr>
            <a:lvl9pPr marL="1828800" algn="ctr" eaLnBrk="0" fontAlgn="base" hangingPunct="0">
              <a:spcBef>
                <a:spcPct val="0"/>
              </a:spcBef>
              <a:spcAft>
                <a:spcPct val="0"/>
              </a:spcAft>
              <a:defRPr sz="4000" b="1">
                <a:solidFill>
                  <a:schemeClr val="tx2"/>
                </a:solidFill>
                <a:latin typeface="Times New Roman" panose="02020603050405020304" pitchFamily="18" charset="0"/>
              </a:defRPr>
            </a:lvl9pPr>
          </a:lstStyle>
          <a:p>
            <a:r>
              <a:rPr lang="en-US" altLang="en-US"/>
              <a:t>Example</a:t>
            </a:r>
          </a:p>
        </p:txBody>
      </p:sp>
      <p:sp>
        <p:nvSpPr>
          <p:cNvPr id="308239" name="Rectangle 15">
            <a:extLst>
              <a:ext uri="{FF2B5EF4-FFF2-40B4-BE49-F238E27FC236}">
                <a16:creationId xmlns:a16="http://schemas.microsoft.com/office/drawing/2014/main" id="{82A6B47F-566C-432B-AAE6-FE41D98F3C6C}"/>
              </a:ext>
            </a:extLst>
          </p:cNvPr>
          <p:cNvSpPr>
            <a:spLocks noChangeArrowheads="1"/>
          </p:cNvSpPr>
          <p:nvPr/>
        </p:nvSpPr>
        <p:spPr bwMode="auto">
          <a:xfrm>
            <a:off x="6769101" y="3584576"/>
            <a:ext cx="2058256" cy="364267"/>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rtl="1">
              <a:lnSpc>
                <a:spcPct val="125000"/>
              </a:lnSpc>
            </a:pPr>
            <a:r>
              <a:rPr lang="en-US" altLang="en-US" b="1" dirty="0">
                <a:latin typeface="Times New Roman" panose="02020603050405020304" pitchFamily="18" charset="0"/>
              </a:rPr>
              <a:t>On(A,C) </a:t>
            </a:r>
            <a:r>
              <a:rPr lang="en-US" altLang="en-US" b="1" dirty="0">
                <a:latin typeface="Symbol" panose="05050102010706020507" pitchFamily="18" charset="2"/>
              </a:rPr>
              <a:t>&amp;</a:t>
            </a:r>
            <a:r>
              <a:rPr lang="en-US" altLang="en-US" b="1" dirty="0">
                <a:latin typeface="Times New Roman" panose="02020603050405020304" pitchFamily="18" charset="0"/>
              </a:rPr>
              <a:t>On(C,B)</a:t>
            </a:r>
          </a:p>
        </p:txBody>
      </p:sp>
      <p:sp>
        <p:nvSpPr>
          <p:cNvPr id="308240" name="Line 16">
            <a:extLst>
              <a:ext uri="{FF2B5EF4-FFF2-40B4-BE49-F238E27FC236}">
                <a16:creationId xmlns:a16="http://schemas.microsoft.com/office/drawing/2014/main" id="{C7CD6A0B-144D-4419-9B21-61FEAD5DEDBA}"/>
              </a:ext>
            </a:extLst>
          </p:cNvPr>
          <p:cNvSpPr>
            <a:spLocks noChangeShapeType="1"/>
          </p:cNvSpPr>
          <p:nvPr/>
        </p:nvSpPr>
        <p:spPr bwMode="auto">
          <a:xfrm flipV="1">
            <a:off x="5875338" y="4089400"/>
            <a:ext cx="4335462" cy="25400"/>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dirty="0">
              <a:latin typeface="Times New Roman" panose="02020603050405020304" pitchFamily="18" charset="0"/>
            </a:endParaRPr>
          </a:p>
        </p:txBody>
      </p:sp>
      <p:sp>
        <p:nvSpPr>
          <p:cNvPr id="308241" name="Rectangle 17">
            <a:extLst>
              <a:ext uri="{FF2B5EF4-FFF2-40B4-BE49-F238E27FC236}">
                <a16:creationId xmlns:a16="http://schemas.microsoft.com/office/drawing/2014/main" id="{D8ADF0EC-CFAE-41F6-8537-037BDB6E97B3}"/>
              </a:ext>
            </a:extLst>
          </p:cNvPr>
          <p:cNvSpPr>
            <a:spLocks noChangeArrowheads="1"/>
          </p:cNvSpPr>
          <p:nvPr/>
        </p:nvSpPr>
        <p:spPr bwMode="auto">
          <a:xfrm>
            <a:off x="7462839" y="3155951"/>
            <a:ext cx="1186222" cy="300595"/>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lIns="63500" tIns="25400" rIns="63500" bIns="25400">
            <a:spAutoFit/>
          </a:bodyPr>
          <a:lstStyle/>
          <a:p>
            <a:pPr rtl="1">
              <a:lnSpc>
                <a:spcPct val="90000"/>
              </a:lnSpc>
            </a:pPr>
            <a:r>
              <a:rPr lang="en-US" altLang="en-US" b="1" dirty="0">
                <a:latin typeface="Times New Roman" panose="02020603050405020304" pitchFamily="18" charset="0"/>
              </a:rPr>
              <a:t>stack(A,C)</a:t>
            </a:r>
          </a:p>
        </p:txBody>
      </p:sp>
      <p:sp>
        <p:nvSpPr>
          <p:cNvPr id="308242" name="Rectangle 18">
            <a:extLst>
              <a:ext uri="{FF2B5EF4-FFF2-40B4-BE49-F238E27FC236}">
                <a16:creationId xmlns:a16="http://schemas.microsoft.com/office/drawing/2014/main" id="{A56C2950-CBB5-4AA3-A4C7-CDCD8216C133}"/>
              </a:ext>
            </a:extLst>
          </p:cNvPr>
          <p:cNvSpPr>
            <a:spLocks noChangeArrowheads="1"/>
          </p:cNvSpPr>
          <p:nvPr/>
        </p:nvSpPr>
        <p:spPr bwMode="auto">
          <a:xfrm>
            <a:off x="6605588" y="2667001"/>
            <a:ext cx="3003550" cy="318229"/>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rtl="1">
              <a:lnSpc>
                <a:spcPct val="125000"/>
              </a:lnSpc>
            </a:pPr>
            <a:r>
              <a:rPr lang="en-US" altLang="en-US" b="1" dirty="0">
                <a:latin typeface="Times New Roman" panose="02020603050405020304" pitchFamily="18" charset="0"/>
              </a:rPr>
              <a:t>Holding(A) </a:t>
            </a:r>
            <a:r>
              <a:rPr lang="en-US" altLang="en-US" b="1" dirty="0">
                <a:latin typeface="Symbol" panose="05050102010706020507" pitchFamily="18" charset="2"/>
              </a:rPr>
              <a:t>&amp;</a:t>
            </a:r>
            <a:r>
              <a:rPr lang="en-US" altLang="en-US" b="1" dirty="0">
                <a:latin typeface="Times New Roman" panose="02020603050405020304" pitchFamily="18" charset="0"/>
              </a:rPr>
              <a:t>Clear(C)</a:t>
            </a:r>
          </a:p>
        </p:txBody>
      </p:sp>
      <p:sp>
        <p:nvSpPr>
          <p:cNvPr id="308243" name="Rectangle 19">
            <a:extLst>
              <a:ext uri="{FF2B5EF4-FFF2-40B4-BE49-F238E27FC236}">
                <a16:creationId xmlns:a16="http://schemas.microsoft.com/office/drawing/2014/main" id="{BC72EA89-EFBE-4EEA-B471-E3938440F45B}"/>
              </a:ext>
            </a:extLst>
          </p:cNvPr>
          <p:cNvSpPr>
            <a:spLocks noChangeArrowheads="1"/>
          </p:cNvSpPr>
          <p:nvPr/>
        </p:nvSpPr>
        <p:spPr bwMode="auto">
          <a:xfrm>
            <a:off x="7497764" y="2254251"/>
            <a:ext cx="1128514" cy="300595"/>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lIns="63500" tIns="25400" rIns="63500" bIns="25400">
            <a:spAutoFit/>
          </a:bodyPr>
          <a:lstStyle/>
          <a:p>
            <a:pPr rtl="1">
              <a:lnSpc>
                <a:spcPct val="90000"/>
              </a:lnSpc>
            </a:pPr>
            <a:r>
              <a:rPr lang="en-US" altLang="en-US" b="1" dirty="0">
                <a:latin typeface="Times New Roman" panose="02020603050405020304" pitchFamily="18" charset="0"/>
              </a:rPr>
              <a:t>pickup(A)</a:t>
            </a:r>
          </a:p>
        </p:txBody>
      </p:sp>
      <p:sp>
        <p:nvSpPr>
          <p:cNvPr id="308244" name="Line 20">
            <a:extLst>
              <a:ext uri="{FF2B5EF4-FFF2-40B4-BE49-F238E27FC236}">
                <a16:creationId xmlns:a16="http://schemas.microsoft.com/office/drawing/2014/main" id="{7B25CC6E-F348-4E22-A5D5-22BB058A8DB0}"/>
              </a:ext>
            </a:extLst>
          </p:cNvPr>
          <p:cNvSpPr>
            <a:spLocks noChangeShapeType="1"/>
          </p:cNvSpPr>
          <p:nvPr/>
        </p:nvSpPr>
        <p:spPr bwMode="auto">
          <a:xfrm>
            <a:off x="7239000" y="2470150"/>
            <a:ext cx="2133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dirty="0">
              <a:latin typeface="Times New Roman" panose="02020603050405020304" pitchFamily="18" charset="0"/>
            </a:endParaRPr>
          </a:p>
        </p:txBody>
      </p:sp>
      <p:sp>
        <p:nvSpPr>
          <p:cNvPr id="308245" name="Rectangle 21">
            <a:extLst>
              <a:ext uri="{FF2B5EF4-FFF2-40B4-BE49-F238E27FC236}">
                <a16:creationId xmlns:a16="http://schemas.microsoft.com/office/drawing/2014/main" id="{B1FDDA8E-9F36-4CFA-A0D0-0358813653C3}"/>
              </a:ext>
            </a:extLst>
          </p:cNvPr>
          <p:cNvSpPr>
            <a:spLocks noChangeArrowheads="1"/>
          </p:cNvSpPr>
          <p:nvPr/>
        </p:nvSpPr>
        <p:spPr bwMode="auto">
          <a:xfrm>
            <a:off x="2590801" y="2701926"/>
            <a:ext cx="897682" cy="349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rtl="1">
              <a:lnSpc>
                <a:spcPct val="88000"/>
              </a:lnSpc>
            </a:pPr>
            <a:r>
              <a:rPr lang="en-US" altLang="en-US" sz="2200" b="1" dirty="0">
                <a:latin typeface="Times New Roman" panose="02020603050405020304" pitchFamily="18" charset="0"/>
              </a:rPr>
              <a:t>Stack:</a:t>
            </a:r>
          </a:p>
        </p:txBody>
      </p:sp>
      <p:sp>
        <p:nvSpPr>
          <p:cNvPr id="308246" name="Rectangle 22">
            <a:extLst>
              <a:ext uri="{FF2B5EF4-FFF2-40B4-BE49-F238E27FC236}">
                <a16:creationId xmlns:a16="http://schemas.microsoft.com/office/drawing/2014/main" id="{6F9179AB-35BC-4343-8A2E-FA10583E8A7C}"/>
              </a:ext>
            </a:extLst>
          </p:cNvPr>
          <p:cNvSpPr>
            <a:spLocks noChangeArrowheads="1"/>
          </p:cNvSpPr>
          <p:nvPr/>
        </p:nvSpPr>
        <p:spPr bwMode="auto">
          <a:xfrm>
            <a:off x="2438401" y="6096001"/>
            <a:ext cx="4789773" cy="349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rtl="1">
              <a:lnSpc>
                <a:spcPct val="88000"/>
              </a:lnSpc>
            </a:pPr>
            <a:r>
              <a:rPr lang="en-US" altLang="en-US" sz="2200" b="1" dirty="0">
                <a:latin typeface="Times New Roman" panose="02020603050405020304" pitchFamily="18" charset="0"/>
              </a:rPr>
              <a:t>Solution: </a:t>
            </a:r>
            <a:r>
              <a:rPr lang="en-US" altLang="en-US" b="1" dirty="0">
                <a:latin typeface="Times New Roman" panose="02020603050405020304" pitchFamily="18" charset="0"/>
              </a:rPr>
              <a:t>{unstack(C), stack(C,B),pickup(A)}</a:t>
            </a:r>
          </a:p>
        </p:txBody>
      </p:sp>
      <p:sp>
        <p:nvSpPr>
          <p:cNvPr id="308247" name="Rectangle 23">
            <a:extLst>
              <a:ext uri="{FF2B5EF4-FFF2-40B4-BE49-F238E27FC236}">
                <a16:creationId xmlns:a16="http://schemas.microsoft.com/office/drawing/2014/main" id="{11AD62E4-1508-462C-9AA9-4AD277EDCC29}"/>
              </a:ext>
            </a:extLst>
          </p:cNvPr>
          <p:cNvSpPr>
            <a:spLocks noChangeArrowheads="1"/>
          </p:cNvSpPr>
          <p:nvPr/>
        </p:nvSpPr>
        <p:spPr bwMode="auto">
          <a:xfrm>
            <a:off x="2438400" y="4400551"/>
            <a:ext cx="4953000" cy="1405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r>
              <a:rPr lang="en-US" altLang="en-US" sz="2200" b="1" dirty="0">
                <a:latin typeface="Times New Roman" panose="02020603050405020304" pitchFamily="18" charset="0"/>
              </a:rPr>
              <a:t>Database:</a:t>
            </a:r>
          </a:p>
          <a:p>
            <a:r>
              <a:rPr lang="en-US" altLang="en-US" sz="2200" dirty="0">
                <a:latin typeface="Times New Roman" panose="02020603050405020304" pitchFamily="18" charset="0"/>
              </a:rPr>
              <a:t>pickup(X): </a:t>
            </a:r>
          </a:p>
          <a:p>
            <a:r>
              <a:rPr lang="en-US" altLang="en-US" sz="2200" dirty="0">
                <a:latin typeface="Times New Roman" panose="02020603050405020304" pitchFamily="18" charset="0"/>
              </a:rPr>
              <a:t>Add - [holding(X)]</a:t>
            </a:r>
          </a:p>
          <a:p>
            <a:r>
              <a:rPr lang="en-US" altLang="en-US" sz="2200" dirty="0">
                <a:latin typeface="Times New Roman" panose="02020603050405020304" pitchFamily="18" charset="0"/>
              </a:rPr>
              <a:t>Delete - [</a:t>
            </a:r>
            <a:r>
              <a:rPr lang="en-US" altLang="en-US" sz="2200" dirty="0" err="1">
                <a:latin typeface="Times New Roman" panose="02020603050405020304" pitchFamily="18" charset="0"/>
              </a:rPr>
              <a:t>ontable</a:t>
            </a:r>
            <a:r>
              <a:rPr lang="en-US" altLang="en-US" sz="2200" dirty="0">
                <a:latin typeface="Times New Roman" panose="02020603050405020304" pitchFamily="18" charset="0"/>
              </a:rPr>
              <a:t>(X),clear(X),</a:t>
            </a:r>
            <a:r>
              <a:rPr lang="en-US" altLang="en-US" sz="2200" dirty="0" err="1">
                <a:latin typeface="Times New Roman" panose="02020603050405020304" pitchFamily="18" charset="0"/>
              </a:rPr>
              <a:t>handempty</a:t>
            </a:r>
            <a:r>
              <a:rPr lang="en-US" altLang="en-US" sz="2200" dirty="0">
                <a:latin typeface="Times New Roman" panose="02020603050405020304" pitchFamily="18" charset="0"/>
              </a:rPr>
              <a:t>]</a:t>
            </a:r>
          </a:p>
        </p:txBody>
      </p:sp>
      <p:sp>
        <p:nvSpPr>
          <p:cNvPr id="2" name="Footer Placeholder 1">
            <a:extLst>
              <a:ext uri="{FF2B5EF4-FFF2-40B4-BE49-F238E27FC236}">
                <a16:creationId xmlns:a16="http://schemas.microsoft.com/office/drawing/2014/main" id="{C59F1606-6FFF-4330-A6C6-B0349F713ADE}"/>
              </a:ext>
            </a:extLst>
          </p:cNvPr>
          <p:cNvSpPr>
            <a:spLocks noGrp="1"/>
          </p:cNvSpPr>
          <p:nvPr>
            <p:ph type="ftr" sz="quarter" idx="11"/>
          </p:nvPr>
        </p:nvSpPr>
        <p:spPr/>
        <p:txBody>
          <a:bodyPr/>
          <a:lstStyle/>
          <a:p>
            <a:r>
              <a:rPr lang="en-IN"/>
              <a:t>Copyright © 2019 by Wiley India Pvt. Ltd., 4436/7, Ansari Road, Daryaganj, New Delhi-110002</a:t>
            </a:r>
            <a:endParaRPr lang="en-US"/>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9" name="Rectangle 11">
            <a:extLst>
              <a:ext uri="{FF2B5EF4-FFF2-40B4-BE49-F238E27FC236}">
                <a16:creationId xmlns:a16="http://schemas.microsoft.com/office/drawing/2014/main" id="{8B931787-CCC6-49D7-80FC-AF2C2218FC7F}"/>
              </a:ext>
            </a:extLst>
          </p:cNvPr>
          <p:cNvSpPr>
            <a:spLocks noChangeArrowheads="1"/>
          </p:cNvSpPr>
          <p:nvPr/>
        </p:nvSpPr>
        <p:spPr bwMode="auto">
          <a:xfrm>
            <a:off x="2482703" y="944273"/>
            <a:ext cx="6789738" cy="708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lvl1pPr marL="228600" indent="-228600">
              <a:spcBef>
                <a:spcPct val="20000"/>
              </a:spcBef>
              <a:buChar char="•"/>
              <a:defRPr sz="2400">
                <a:solidFill>
                  <a:schemeClr val="tx1"/>
                </a:solidFill>
                <a:latin typeface="Times New Roman" panose="02020603050405020304" pitchFamily="18" charset="0"/>
              </a:defRPr>
            </a:lvl1pPr>
            <a:lvl2pPr marL="685800" indent="-22860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sz="16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nSpc>
                <a:spcPct val="89000"/>
              </a:lnSpc>
              <a:spcBef>
                <a:spcPct val="43000"/>
              </a:spcBef>
              <a:buFontTx/>
              <a:buNone/>
            </a:pPr>
            <a:r>
              <a:rPr lang="en-US" altLang="en-US" dirty="0"/>
              <a:t>16. Compound goal on top of stack matches data base, so remove it:</a:t>
            </a:r>
          </a:p>
        </p:txBody>
      </p:sp>
      <p:sp>
        <p:nvSpPr>
          <p:cNvPr id="309260" name="Rectangle 12">
            <a:extLst>
              <a:ext uri="{FF2B5EF4-FFF2-40B4-BE49-F238E27FC236}">
                <a16:creationId xmlns:a16="http://schemas.microsoft.com/office/drawing/2014/main" id="{93DC9891-EFB8-4601-8074-1A99843B2D08}"/>
              </a:ext>
            </a:extLst>
          </p:cNvPr>
          <p:cNvSpPr>
            <a:spLocks noChangeArrowheads="1"/>
          </p:cNvSpPr>
          <p:nvPr/>
        </p:nvSpPr>
        <p:spPr bwMode="auto">
          <a:xfrm>
            <a:off x="2209800" y="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4000" b="1">
                <a:solidFill>
                  <a:schemeClr val="tx2"/>
                </a:solidFill>
                <a:latin typeface="Times New Roman" panose="02020603050405020304" pitchFamily="18" charset="0"/>
              </a:defRPr>
            </a:lvl1pPr>
            <a:lvl2pPr algn="ctr">
              <a:defRPr sz="4000" b="1">
                <a:solidFill>
                  <a:schemeClr val="tx2"/>
                </a:solidFill>
                <a:latin typeface="Times New Roman" panose="02020603050405020304" pitchFamily="18" charset="0"/>
              </a:defRPr>
            </a:lvl2pPr>
            <a:lvl3pPr algn="ctr">
              <a:defRPr sz="4000" b="1">
                <a:solidFill>
                  <a:schemeClr val="tx2"/>
                </a:solidFill>
                <a:latin typeface="Times New Roman" panose="02020603050405020304" pitchFamily="18" charset="0"/>
              </a:defRPr>
            </a:lvl3pPr>
            <a:lvl4pPr algn="ctr">
              <a:defRPr sz="4000" b="1">
                <a:solidFill>
                  <a:schemeClr val="tx2"/>
                </a:solidFill>
                <a:latin typeface="Times New Roman" panose="02020603050405020304" pitchFamily="18" charset="0"/>
              </a:defRPr>
            </a:lvl4pPr>
            <a:lvl5pPr algn="ctr">
              <a:defRPr sz="4000" b="1">
                <a:solidFill>
                  <a:schemeClr val="tx2"/>
                </a:solidFill>
                <a:latin typeface="Times New Roman" panose="02020603050405020304" pitchFamily="18" charset="0"/>
              </a:defRPr>
            </a:lvl5pPr>
            <a:lvl6pPr marL="457200" algn="ctr" eaLnBrk="0" fontAlgn="base" hangingPunct="0">
              <a:spcBef>
                <a:spcPct val="0"/>
              </a:spcBef>
              <a:spcAft>
                <a:spcPct val="0"/>
              </a:spcAft>
              <a:defRPr sz="4000" b="1">
                <a:solidFill>
                  <a:schemeClr val="tx2"/>
                </a:solidFill>
                <a:latin typeface="Times New Roman" panose="02020603050405020304" pitchFamily="18" charset="0"/>
              </a:defRPr>
            </a:lvl6pPr>
            <a:lvl7pPr marL="914400" algn="ctr" eaLnBrk="0" fontAlgn="base" hangingPunct="0">
              <a:spcBef>
                <a:spcPct val="0"/>
              </a:spcBef>
              <a:spcAft>
                <a:spcPct val="0"/>
              </a:spcAft>
              <a:defRPr sz="4000" b="1">
                <a:solidFill>
                  <a:schemeClr val="tx2"/>
                </a:solidFill>
                <a:latin typeface="Times New Roman" panose="02020603050405020304" pitchFamily="18" charset="0"/>
              </a:defRPr>
            </a:lvl7pPr>
            <a:lvl8pPr marL="1371600" algn="ctr" eaLnBrk="0" fontAlgn="base" hangingPunct="0">
              <a:spcBef>
                <a:spcPct val="0"/>
              </a:spcBef>
              <a:spcAft>
                <a:spcPct val="0"/>
              </a:spcAft>
              <a:defRPr sz="4000" b="1">
                <a:solidFill>
                  <a:schemeClr val="tx2"/>
                </a:solidFill>
                <a:latin typeface="Times New Roman" panose="02020603050405020304" pitchFamily="18" charset="0"/>
              </a:defRPr>
            </a:lvl8pPr>
            <a:lvl9pPr marL="1828800" algn="ctr" eaLnBrk="0" fontAlgn="base" hangingPunct="0">
              <a:spcBef>
                <a:spcPct val="0"/>
              </a:spcBef>
              <a:spcAft>
                <a:spcPct val="0"/>
              </a:spcAft>
              <a:defRPr sz="4000" b="1">
                <a:solidFill>
                  <a:schemeClr val="tx2"/>
                </a:solidFill>
                <a:latin typeface="Times New Roman" panose="02020603050405020304" pitchFamily="18" charset="0"/>
              </a:defRPr>
            </a:lvl9pPr>
          </a:lstStyle>
          <a:p>
            <a:r>
              <a:rPr lang="en-US" altLang="en-US"/>
              <a:t>Example</a:t>
            </a:r>
          </a:p>
        </p:txBody>
      </p:sp>
      <p:sp>
        <p:nvSpPr>
          <p:cNvPr id="309270" name="Rectangle 22">
            <a:extLst>
              <a:ext uri="{FF2B5EF4-FFF2-40B4-BE49-F238E27FC236}">
                <a16:creationId xmlns:a16="http://schemas.microsoft.com/office/drawing/2014/main" id="{18D37A4E-0014-474B-A92D-75123B379C0F}"/>
              </a:ext>
            </a:extLst>
          </p:cNvPr>
          <p:cNvSpPr>
            <a:spLocks noChangeArrowheads="1"/>
          </p:cNvSpPr>
          <p:nvPr/>
        </p:nvSpPr>
        <p:spPr bwMode="auto">
          <a:xfrm>
            <a:off x="7315200" y="4343400"/>
            <a:ext cx="1564531" cy="993092"/>
          </a:xfrm>
          <a:prstGeom prst="rect">
            <a:avLst/>
          </a:prstGeom>
          <a:noFill/>
          <a:ln w="508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rtl="1">
              <a:lnSpc>
                <a:spcPct val="85000"/>
              </a:lnSpc>
            </a:pPr>
            <a:r>
              <a:rPr lang="en-US" altLang="en-US" b="1" dirty="0">
                <a:latin typeface="Times New Roman" panose="02020603050405020304" pitchFamily="18" charset="0"/>
              </a:rPr>
              <a:t>ONTABLE(B)</a:t>
            </a:r>
          </a:p>
          <a:p>
            <a:pPr rtl="1">
              <a:lnSpc>
                <a:spcPct val="85000"/>
              </a:lnSpc>
            </a:pPr>
            <a:r>
              <a:rPr lang="en-US" altLang="en-US" b="1" dirty="0">
                <a:latin typeface="Times New Roman" panose="02020603050405020304" pitchFamily="18" charset="0"/>
              </a:rPr>
              <a:t>ON(C,B)</a:t>
            </a:r>
          </a:p>
          <a:p>
            <a:pPr rtl="1">
              <a:lnSpc>
                <a:spcPct val="85000"/>
              </a:lnSpc>
            </a:pPr>
            <a:r>
              <a:rPr lang="en-US" altLang="en-US" b="1" dirty="0">
                <a:latin typeface="Times New Roman" panose="02020603050405020304" pitchFamily="18" charset="0"/>
              </a:rPr>
              <a:t>CLEAR(C)</a:t>
            </a:r>
          </a:p>
          <a:p>
            <a:pPr rtl="1">
              <a:lnSpc>
                <a:spcPct val="85000"/>
              </a:lnSpc>
            </a:pPr>
            <a:r>
              <a:rPr lang="en-US" altLang="en-US" b="1" dirty="0">
                <a:latin typeface="Times New Roman" panose="02020603050405020304" pitchFamily="18" charset="0"/>
              </a:rPr>
              <a:t>HOLDING(A)</a:t>
            </a:r>
          </a:p>
        </p:txBody>
      </p:sp>
      <p:sp>
        <p:nvSpPr>
          <p:cNvPr id="309271" name="Rectangle 23">
            <a:extLst>
              <a:ext uri="{FF2B5EF4-FFF2-40B4-BE49-F238E27FC236}">
                <a16:creationId xmlns:a16="http://schemas.microsoft.com/office/drawing/2014/main" id="{DF4DF06F-FFAF-4416-878A-19F135B27CB8}"/>
              </a:ext>
            </a:extLst>
          </p:cNvPr>
          <p:cNvSpPr>
            <a:spLocks noChangeArrowheads="1"/>
          </p:cNvSpPr>
          <p:nvPr/>
        </p:nvSpPr>
        <p:spPr bwMode="auto">
          <a:xfrm>
            <a:off x="6608764" y="2974976"/>
            <a:ext cx="2058256" cy="364267"/>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rtl="1">
              <a:lnSpc>
                <a:spcPct val="125000"/>
              </a:lnSpc>
            </a:pPr>
            <a:r>
              <a:rPr lang="en-US" altLang="en-US" b="1" dirty="0">
                <a:latin typeface="Times New Roman" panose="02020603050405020304" pitchFamily="18" charset="0"/>
              </a:rPr>
              <a:t>On(A,C) </a:t>
            </a:r>
            <a:r>
              <a:rPr lang="en-US" altLang="en-US" b="1" dirty="0">
                <a:latin typeface="Symbol" panose="05050102010706020507" pitchFamily="18" charset="2"/>
              </a:rPr>
              <a:t>&amp;</a:t>
            </a:r>
            <a:r>
              <a:rPr lang="en-US" altLang="en-US" b="1" dirty="0">
                <a:latin typeface="Times New Roman" panose="02020603050405020304" pitchFamily="18" charset="0"/>
              </a:rPr>
              <a:t>On(C,B)</a:t>
            </a:r>
          </a:p>
        </p:txBody>
      </p:sp>
      <p:sp>
        <p:nvSpPr>
          <p:cNvPr id="309272" name="Line 24">
            <a:extLst>
              <a:ext uri="{FF2B5EF4-FFF2-40B4-BE49-F238E27FC236}">
                <a16:creationId xmlns:a16="http://schemas.microsoft.com/office/drawing/2014/main" id="{0DF6A7DE-0AA7-4A9C-952D-FC750A0FC6AF}"/>
              </a:ext>
            </a:extLst>
          </p:cNvPr>
          <p:cNvSpPr>
            <a:spLocks noChangeShapeType="1"/>
          </p:cNvSpPr>
          <p:nvPr/>
        </p:nvSpPr>
        <p:spPr bwMode="auto">
          <a:xfrm flipV="1">
            <a:off x="5715001" y="3479800"/>
            <a:ext cx="4335463" cy="25400"/>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dirty="0">
              <a:latin typeface="Times New Roman" panose="02020603050405020304" pitchFamily="18" charset="0"/>
            </a:endParaRPr>
          </a:p>
        </p:txBody>
      </p:sp>
      <p:sp>
        <p:nvSpPr>
          <p:cNvPr id="309273" name="Rectangle 25">
            <a:extLst>
              <a:ext uri="{FF2B5EF4-FFF2-40B4-BE49-F238E27FC236}">
                <a16:creationId xmlns:a16="http://schemas.microsoft.com/office/drawing/2014/main" id="{36856964-20EB-4D00-9F67-C307095DEAC7}"/>
              </a:ext>
            </a:extLst>
          </p:cNvPr>
          <p:cNvSpPr>
            <a:spLocks noChangeArrowheads="1"/>
          </p:cNvSpPr>
          <p:nvPr/>
        </p:nvSpPr>
        <p:spPr bwMode="auto">
          <a:xfrm>
            <a:off x="7302501" y="2546351"/>
            <a:ext cx="1186222" cy="300595"/>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lIns="63500" tIns="25400" rIns="63500" bIns="25400">
            <a:spAutoFit/>
          </a:bodyPr>
          <a:lstStyle/>
          <a:p>
            <a:pPr rtl="1">
              <a:lnSpc>
                <a:spcPct val="90000"/>
              </a:lnSpc>
            </a:pPr>
            <a:r>
              <a:rPr lang="en-US" altLang="en-US" b="1" dirty="0">
                <a:latin typeface="Times New Roman" panose="02020603050405020304" pitchFamily="18" charset="0"/>
              </a:rPr>
              <a:t>stack(A,C)</a:t>
            </a:r>
          </a:p>
        </p:txBody>
      </p:sp>
      <p:sp>
        <p:nvSpPr>
          <p:cNvPr id="309274" name="Rectangle 26">
            <a:extLst>
              <a:ext uri="{FF2B5EF4-FFF2-40B4-BE49-F238E27FC236}">
                <a16:creationId xmlns:a16="http://schemas.microsoft.com/office/drawing/2014/main" id="{1ABC08AB-F695-48DF-8DC1-1549385D5576}"/>
              </a:ext>
            </a:extLst>
          </p:cNvPr>
          <p:cNvSpPr>
            <a:spLocks noChangeArrowheads="1"/>
          </p:cNvSpPr>
          <p:nvPr/>
        </p:nvSpPr>
        <p:spPr bwMode="auto">
          <a:xfrm>
            <a:off x="6445250" y="2057401"/>
            <a:ext cx="3003550" cy="318229"/>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rtl="1">
              <a:lnSpc>
                <a:spcPct val="125000"/>
              </a:lnSpc>
            </a:pPr>
            <a:r>
              <a:rPr lang="en-US" altLang="en-US" b="1" dirty="0">
                <a:latin typeface="Times New Roman" panose="02020603050405020304" pitchFamily="18" charset="0"/>
              </a:rPr>
              <a:t>Holding(A) </a:t>
            </a:r>
            <a:r>
              <a:rPr lang="en-US" altLang="en-US" b="1" dirty="0">
                <a:latin typeface="Symbol" panose="05050102010706020507" pitchFamily="18" charset="2"/>
              </a:rPr>
              <a:t>&amp;</a:t>
            </a:r>
            <a:r>
              <a:rPr lang="en-US" altLang="en-US" b="1" dirty="0">
                <a:latin typeface="Times New Roman" panose="02020603050405020304" pitchFamily="18" charset="0"/>
              </a:rPr>
              <a:t>Clear(C)</a:t>
            </a:r>
          </a:p>
        </p:txBody>
      </p:sp>
      <p:sp>
        <p:nvSpPr>
          <p:cNvPr id="309275" name="Rectangle 27">
            <a:extLst>
              <a:ext uri="{FF2B5EF4-FFF2-40B4-BE49-F238E27FC236}">
                <a16:creationId xmlns:a16="http://schemas.microsoft.com/office/drawing/2014/main" id="{6DB5E6F8-EE24-41AF-9348-300EE2652CC7}"/>
              </a:ext>
            </a:extLst>
          </p:cNvPr>
          <p:cNvSpPr>
            <a:spLocks noChangeArrowheads="1"/>
          </p:cNvSpPr>
          <p:nvPr/>
        </p:nvSpPr>
        <p:spPr bwMode="auto">
          <a:xfrm>
            <a:off x="3352801" y="2362201"/>
            <a:ext cx="897682" cy="349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rtl="1">
              <a:lnSpc>
                <a:spcPct val="88000"/>
              </a:lnSpc>
            </a:pPr>
            <a:r>
              <a:rPr lang="en-US" altLang="en-US" sz="2200" b="1" dirty="0">
                <a:latin typeface="Times New Roman" panose="02020603050405020304" pitchFamily="18" charset="0"/>
              </a:rPr>
              <a:t>Stack:</a:t>
            </a:r>
          </a:p>
        </p:txBody>
      </p:sp>
      <p:sp>
        <p:nvSpPr>
          <p:cNvPr id="309276" name="Rectangle 28">
            <a:extLst>
              <a:ext uri="{FF2B5EF4-FFF2-40B4-BE49-F238E27FC236}">
                <a16:creationId xmlns:a16="http://schemas.microsoft.com/office/drawing/2014/main" id="{92FC489F-9104-4556-84B2-7CDE30599861}"/>
              </a:ext>
            </a:extLst>
          </p:cNvPr>
          <p:cNvSpPr>
            <a:spLocks noChangeArrowheads="1"/>
          </p:cNvSpPr>
          <p:nvPr/>
        </p:nvSpPr>
        <p:spPr bwMode="auto">
          <a:xfrm>
            <a:off x="3276601" y="5943601"/>
            <a:ext cx="4789773" cy="349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rtl="1">
              <a:lnSpc>
                <a:spcPct val="88000"/>
              </a:lnSpc>
            </a:pPr>
            <a:r>
              <a:rPr lang="en-US" altLang="en-US" sz="2200" b="1" dirty="0">
                <a:latin typeface="Times New Roman" panose="02020603050405020304" pitchFamily="18" charset="0"/>
              </a:rPr>
              <a:t>Solution: </a:t>
            </a:r>
            <a:r>
              <a:rPr lang="en-US" altLang="en-US" b="1" dirty="0">
                <a:latin typeface="Times New Roman" panose="02020603050405020304" pitchFamily="18" charset="0"/>
              </a:rPr>
              <a:t>{unstack(C), stack(C,B),pickup(A)}</a:t>
            </a:r>
          </a:p>
        </p:txBody>
      </p:sp>
      <p:sp>
        <p:nvSpPr>
          <p:cNvPr id="309277" name="Rectangle 29">
            <a:extLst>
              <a:ext uri="{FF2B5EF4-FFF2-40B4-BE49-F238E27FC236}">
                <a16:creationId xmlns:a16="http://schemas.microsoft.com/office/drawing/2014/main" id="{78E30491-A20C-46AD-8065-5FE12A20EC6C}"/>
              </a:ext>
            </a:extLst>
          </p:cNvPr>
          <p:cNvSpPr>
            <a:spLocks noChangeArrowheads="1"/>
          </p:cNvSpPr>
          <p:nvPr/>
        </p:nvSpPr>
        <p:spPr bwMode="auto">
          <a:xfrm>
            <a:off x="3352800" y="4419601"/>
            <a:ext cx="1676400" cy="7284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r>
              <a:rPr lang="en-US" altLang="en-US" sz="2200" b="1" dirty="0">
                <a:latin typeface="Times New Roman" panose="02020603050405020304" pitchFamily="18" charset="0"/>
              </a:rPr>
              <a:t>Database:</a:t>
            </a:r>
          </a:p>
          <a:p>
            <a:r>
              <a:rPr lang="en-US" altLang="en-US" sz="2200" b="1" dirty="0">
                <a:latin typeface="Times New Roman" panose="02020603050405020304" pitchFamily="18" charset="0"/>
              </a:rPr>
              <a:t>(unchanged)</a:t>
            </a:r>
          </a:p>
        </p:txBody>
      </p:sp>
      <p:sp>
        <p:nvSpPr>
          <p:cNvPr id="309278" name="Line 30">
            <a:extLst>
              <a:ext uri="{FF2B5EF4-FFF2-40B4-BE49-F238E27FC236}">
                <a16:creationId xmlns:a16="http://schemas.microsoft.com/office/drawing/2014/main" id="{970A0257-E0F0-491C-9D3D-880D574B356B}"/>
              </a:ext>
            </a:extLst>
          </p:cNvPr>
          <p:cNvSpPr>
            <a:spLocks noChangeShapeType="1"/>
          </p:cNvSpPr>
          <p:nvPr/>
        </p:nvSpPr>
        <p:spPr bwMode="auto">
          <a:xfrm>
            <a:off x="6172200" y="2286000"/>
            <a:ext cx="3657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dirty="0">
              <a:latin typeface="Times New Roman" panose="02020603050405020304" pitchFamily="18" charset="0"/>
            </a:endParaRPr>
          </a:p>
        </p:txBody>
      </p:sp>
      <p:sp>
        <p:nvSpPr>
          <p:cNvPr id="2" name="Footer Placeholder 1">
            <a:extLst>
              <a:ext uri="{FF2B5EF4-FFF2-40B4-BE49-F238E27FC236}">
                <a16:creationId xmlns:a16="http://schemas.microsoft.com/office/drawing/2014/main" id="{F5BB8378-EF9E-4AFA-9CCB-4A75A227C2E4}"/>
              </a:ext>
            </a:extLst>
          </p:cNvPr>
          <p:cNvSpPr>
            <a:spLocks noGrp="1"/>
          </p:cNvSpPr>
          <p:nvPr>
            <p:ph type="ftr" sz="quarter" idx="11"/>
          </p:nvPr>
        </p:nvSpPr>
        <p:spPr/>
        <p:txBody>
          <a:bodyPr/>
          <a:lstStyle/>
          <a:p>
            <a:r>
              <a:rPr lang="en-IN"/>
              <a:t>Copyright © 2019 by Wiley India Pvt. Ltd., 4436/7, Ansari Road, Daryaganj, New Delhi-110002</a:t>
            </a:r>
            <a:endParaRPr lang="en-US"/>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8" name="Rectangle 6">
            <a:extLst>
              <a:ext uri="{FF2B5EF4-FFF2-40B4-BE49-F238E27FC236}">
                <a16:creationId xmlns:a16="http://schemas.microsoft.com/office/drawing/2014/main" id="{DE8E06E5-099A-4F2B-9F0C-2B46C3DB18F9}"/>
              </a:ext>
            </a:extLst>
          </p:cNvPr>
          <p:cNvSpPr>
            <a:spLocks noChangeArrowheads="1"/>
          </p:cNvSpPr>
          <p:nvPr/>
        </p:nvSpPr>
        <p:spPr bwMode="auto">
          <a:xfrm>
            <a:off x="7729538" y="3951289"/>
            <a:ext cx="1641475" cy="1228541"/>
          </a:xfrm>
          <a:prstGeom prst="rect">
            <a:avLst/>
          </a:prstGeom>
          <a:noFill/>
          <a:ln w="508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rtl="1">
              <a:lnSpc>
                <a:spcPct val="85000"/>
              </a:lnSpc>
            </a:pPr>
            <a:r>
              <a:rPr lang="en-US" altLang="en-US" b="1" dirty="0">
                <a:latin typeface="Times New Roman" panose="02020603050405020304" pitchFamily="18" charset="0"/>
              </a:rPr>
              <a:t>ONTABLE(B)</a:t>
            </a:r>
          </a:p>
          <a:p>
            <a:pPr rtl="1">
              <a:lnSpc>
                <a:spcPct val="85000"/>
              </a:lnSpc>
            </a:pPr>
            <a:r>
              <a:rPr lang="en-US" altLang="en-US" b="1" dirty="0">
                <a:latin typeface="Times New Roman" panose="02020603050405020304" pitchFamily="18" charset="0"/>
              </a:rPr>
              <a:t>ON(C,B)</a:t>
            </a:r>
          </a:p>
          <a:p>
            <a:pPr rtl="1">
              <a:lnSpc>
                <a:spcPct val="85000"/>
              </a:lnSpc>
            </a:pPr>
            <a:r>
              <a:rPr lang="en-US" altLang="en-US" b="1" dirty="0">
                <a:latin typeface="Times New Roman" panose="02020603050405020304" pitchFamily="18" charset="0"/>
              </a:rPr>
              <a:t>ON(A,C)</a:t>
            </a:r>
          </a:p>
          <a:p>
            <a:pPr rtl="1">
              <a:lnSpc>
                <a:spcPct val="85000"/>
              </a:lnSpc>
            </a:pPr>
            <a:r>
              <a:rPr lang="en-US" altLang="en-US" b="1" dirty="0">
                <a:latin typeface="Times New Roman" panose="02020603050405020304" pitchFamily="18" charset="0"/>
              </a:rPr>
              <a:t>CLEAR(A)</a:t>
            </a:r>
          </a:p>
          <a:p>
            <a:pPr rtl="1">
              <a:lnSpc>
                <a:spcPct val="85000"/>
              </a:lnSpc>
            </a:pPr>
            <a:r>
              <a:rPr lang="en-US" altLang="en-US" b="1" dirty="0">
                <a:latin typeface="Times New Roman" panose="02020603050405020304" pitchFamily="18" charset="0"/>
              </a:rPr>
              <a:t>HANDEMPTY</a:t>
            </a:r>
          </a:p>
        </p:txBody>
      </p:sp>
      <p:sp>
        <p:nvSpPr>
          <p:cNvPr id="310282" name="Rectangle 10">
            <a:extLst>
              <a:ext uri="{FF2B5EF4-FFF2-40B4-BE49-F238E27FC236}">
                <a16:creationId xmlns:a16="http://schemas.microsoft.com/office/drawing/2014/main" id="{0F0EF60C-E710-4EA1-BA5C-81C87C396C9C}"/>
              </a:ext>
            </a:extLst>
          </p:cNvPr>
          <p:cNvSpPr>
            <a:spLocks noChangeArrowheads="1"/>
          </p:cNvSpPr>
          <p:nvPr/>
        </p:nvSpPr>
        <p:spPr bwMode="auto">
          <a:xfrm>
            <a:off x="2514600" y="968375"/>
            <a:ext cx="6789738" cy="1321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lvl1pPr marL="228600" indent="-228600">
              <a:spcBef>
                <a:spcPct val="20000"/>
              </a:spcBef>
              <a:buChar char="•"/>
              <a:defRPr sz="2400">
                <a:solidFill>
                  <a:schemeClr val="tx1"/>
                </a:solidFill>
                <a:latin typeface="Times New Roman" panose="02020603050405020304" pitchFamily="18" charset="0"/>
              </a:defRPr>
            </a:lvl1pPr>
            <a:lvl2pPr marL="685800" indent="-22860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sz="16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nSpc>
                <a:spcPct val="86000"/>
              </a:lnSpc>
              <a:spcBef>
                <a:spcPct val="0"/>
              </a:spcBef>
              <a:buFontTx/>
              <a:buNone/>
            </a:pPr>
            <a:r>
              <a:rPr lang="en-US" altLang="en-US" dirty="0"/>
              <a:t>17. Top item is rule, so:</a:t>
            </a:r>
          </a:p>
          <a:p>
            <a:pPr lvl="1">
              <a:lnSpc>
                <a:spcPct val="86000"/>
              </a:lnSpc>
              <a:spcBef>
                <a:spcPct val="0"/>
              </a:spcBef>
              <a:buFontTx/>
              <a:buNone/>
            </a:pPr>
            <a:r>
              <a:rPr lang="en-US" altLang="en-US" sz="2400" dirty="0"/>
              <a:t>a. Remove rule from stack;</a:t>
            </a:r>
          </a:p>
          <a:p>
            <a:pPr lvl="1">
              <a:lnSpc>
                <a:spcPct val="86000"/>
              </a:lnSpc>
              <a:spcBef>
                <a:spcPct val="0"/>
              </a:spcBef>
              <a:buFontTx/>
              <a:buNone/>
            </a:pPr>
            <a:r>
              <a:rPr lang="en-US" altLang="en-US" sz="2400" dirty="0"/>
              <a:t>b. Update database using rule;</a:t>
            </a:r>
          </a:p>
          <a:p>
            <a:pPr lvl="1">
              <a:lnSpc>
                <a:spcPct val="86000"/>
              </a:lnSpc>
              <a:spcBef>
                <a:spcPct val="0"/>
              </a:spcBef>
              <a:buFontTx/>
              <a:buNone/>
            </a:pPr>
            <a:r>
              <a:rPr lang="en-US" altLang="en-US" sz="2400" dirty="0"/>
              <a:t>c. Keep track of rule (for solution)</a:t>
            </a:r>
          </a:p>
        </p:txBody>
      </p:sp>
      <p:sp>
        <p:nvSpPr>
          <p:cNvPr id="310283" name="Rectangle 11">
            <a:extLst>
              <a:ext uri="{FF2B5EF4-FFF2-40B4-BE49-F238E27FC236}">
                <a16:creationId xmlns:a16="http://schemas.microsoft.com/office/drawing/2014/main" id="{D1306F0F-4E99-4193-AFD8-65C418903DD3}"/>
              </a:ext>
            </a:extLst>
          </p:cNvPr>
          <p:cNvSpPr>
            <a:spLocks noChangeArrowheads="1"/>
          </p:cNvSpPr>
          <p:nvPr/>
        </p:nvSpPr>
        <p:spPr bwMode="auto">
          <a:xfrm>
            <a:off x="2209800" y="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4000" b="1">
                <a:solidFill>
                  <a:schemeClr val="tx2"/>
                </a:solidFill>
                <a:latin typeface="Times New Roman" panose="02020603050405020304" pitchFamily="18" charset="0"/>
              </a:defRPr>
            </a:lvl1pPr>
            <a:lvl2pPr algn="ctr">
              <a:defRPr sz="4000" b="1">
                <a:solidFill>
                  <a:schemeClr val="tx2"/>
                </a:solidFill>
                <a:latin typeface="Times New Roman" panose="02020603050405020304" pitchFamily="18" charset="0"/>
              </a:defRPr>
            </a:lvl2pPr>
            <a:lvl3pPr algn="ctr">
              <a:defRPr sz="4000" b="1">
                <a:solidFill>
                  <a:schemeClr val="tx2"/>
                </a:solidFill>
                <a:latin typeface="Times New Roman" panose="02020603050405020304" pitchFamily="18" charset="0"/>
              </a:defRPr>
            </a:lvl3pPr>
            <a:lvl4pPr algn="ctr">
              <a:defRPr sz="4000" b="1">
                <a:solidFill>
                  <a:schemeClr val="tx2"/>
                </a:solidFill>
                <a:latin typeface="Times New Roman" panose="02020603050405020304" pitchFamily="18" charset="0"/>
              </a:defRPr>
            </a:lvl4pPr>
            <a:lvl5pPr algn="ctr">
              <a:defRPr sz="4000" b="1">
                <a:solidFill>
                  <a:schemeClr val="tx2"/>
                </a:solidFill>
                <a:latin typeface="Times New Roman" panose="02020603050405020304" pitchFamily="18" charset="0"/>
              </a:defRPr>
            </a:lvl5pPr>
            <a:lvl6pPr marL="457200" algn="ctr" eaLnBrk="0" fontAlgn="base" hangingPunct="0">
              <a:spcBef>
                <a:spcPct val="0"/>
              </a:spcBef>
              <a:spcAft>
                <a:spcPct val="0"/>
              </a:spcAft>
              <a:defRPr sz="4000" b="1">
                <a:solidFill>
                  <a:schemeClr val="tx2"/>
                </a:solidFill>
                <a:latin typeface="Times New Roman" panose="02020603050405020304" pitchFamily="18" charset="0"/>
              </a:defRPr>
            </a:lvl6pPr>
            <a:lvl7pPr marL="914400" algn="ctr" eaLnBrk="0" fontAlgn="base" hangingPunct="0">
              <a:spcBef>
                <a:spcPct val="0"/>
              </a:spcBef>
              <a:spcAft>
                <a:spcPct val="0"/>
              </a:spcAft>
              <a:defRPr sz="4000" b="1">
                <a:solidFill>
                  <a:schemeClr val="tx2"/>
                </a:solidFill>
                <a:latin typeface="Times New Roman" panose="02020603050405020304" pitchFamily="18" charset="0"/>
              </a:defRPr>
            </a:lvl7pPr>
            <a:lvl8pPr marL="1371600" algn="ctr" eaLnBrk="0" fontAlgn="base" hangingPunct="0">
              <a:spcBef>
                <a:spcPct val="0"/>
              </a:spcBef>
              <a:spcAft>
                <a:spcPct val="0"/>
              </a:spcAft>
              <a:defRPr sz="4000" b="1">
                <a:solidFill>
                  <a:schemeClr val="tx2"/>
                </a:solidFill>
                <a:latin typeface="Times New Roman" panose="02020603050405020304" pitchFamily="18" charset="0"/>
              </a:defRPr>
            </a:lvl8pPr>
            <a:lvl9pPr marL="1828800" algn="ctr" eaLnBrk="0" fontAlgn="base" hangingPunct="0">
              <a:spcBef>
                <a:spcPct val="0"/>
              </a:spcBef>
              <a:spcAft>
                <a:spcPct val="0"/>
              </a:spcAft>
              <a:defRPr sz="4000" b="1">
                <a:solidFill>
                  <a:schemeClr val="tx2"/>
                </a:solidFill>
                <a:latin typeface="Times New Roman" panose="02020603050405020304" pitchFamily="18" charset="0"/>
              </a:defRPr>
            </a:lvl9pPr>
          </a:lstStyle>
          <a:p>
            <a:r>
              <a:rPr lang="en-US" altLang="en-US"/>
              <a:t>Example</a:t>
            </a:r>
          </a:p>
        </p:txBody>
      </p:sp>
      <p:sp>
        <p:nvSpPr>
          <p:cNvPr id="310286" name="Rectangle 14">
            <a:extLst>
              <a:ext uri="{FF2B5EF4-FFF2-40B4-BE49-F238E27FC236}">
                <a16:creationId xmlns:a16="http://schemas.microsoft.com/office/drawing/2014/main" id="{19939D25-E956-4EBA-A6FE-CE49D92680B2}"/>
              </a:ext>
            </a:extLst>
          </p:cNvPr>
          <p:cNvSpPr>
            <a:spLocks noChangeArrowheads="1"/>
          </p:cNvSpPr>
          <p:nvPr/>
        </p:nvSpPr>
        <p:spPr bwMode="auto">
          <a:xfrm>
            <a:off x="2590801" y="5943601"/>
            <a:ext cx="5963171" cy="349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rtl="1">
              <a:lnSpc>
                <a:spcPct val="88000"/>
              </a:lnSpc>
            </a:pPr>
            <a:r>
              <a:rPr lang="en-US" altLang="en-US" sz="2200" b="1" dirty="0">
                <a:latin typeface="Times New Roman" panose="02020603050405020304" pitchFamily="18" charset="0"/>
              </a:rPr>
              <a:t>Solution: </a:t>
            </a:r>
            <a:r>
              <a:rPr lang="en-US" altLang="en-US" b="1" dirty="0">
                <a:latin typeface="Times New Roman" panose="02020603050405020304" pitchFamily="18" charset="0"/>
              </a:rPr>
              <a:t>{unstack(C), stack(C,B),pickup(A), stack(A,C)}</a:t>
            </a:r>
          </a:p>
        </p:txBody>
      </p:sp>
      <p:sp>
        <p:nvSpPr>
          <p:cNvPr id="310287" name="Rectangle 15">
            <a:extLst>
              <a:ext uri="{FF2B5EF4-FFF2-40B4-BE49-F238E27FC236}">
                <a16:creationId xmlns:a16="http://schemas.microsoft.com/office/drawing/2014/main" id="{50C5CE05-5E6C-4529-A1F9-F0D0777C8641}"/>
              </a:ext>
            </a:extLst>
          </p:cNvPr>
          <p:cNvSpPr>
            <a:spLocks noChangeArrowheads="1"/>
          </p:cNvSpPr>
          <p:nvPr/>
        </p:nvSpPr>
        <p:spPr bwMode="auto">
          <a:xfrm>
            <a:off x="6456364" y="2943226"/>
            <a:ext cx="2058256" cy="364267"/>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rtl="1">
              <a:lnSpc>
                <a:spcPct val="125000"/>
              </a:lnSpc>
            </a:pPr>
            <a:r>
              <a:rPr lang="en-US" altLang="en-US" b="1" dirty="0">
                <a:latin typeface="Times New Roman" panose="02020603050405020304" pitchFamily="18" charset="0"/>
              </a:rPr>
              <a:t>On(A,C) </a:t>
            </a:r>
            <a:r>
              <a:rPr lang="en-US" altLang="en-US" b="1" dirty="0">
                <a:latin typeface="Symbol" panose="05050102010706020507" pitchFamily="18" charset="2"/>
              </a:rPr>
              <a:t>&amp;</a:t>
            </a:r>
            <a:r>
              <a:rPr lang="en-US" altLang="en-US" b="1" dirty="0">
                <a:latin typeface="Times New Roman" panose="02020603050405020304" pitchFamily="18" charset="0"/>
              </a:rPr>
              <a:t>On(C,B)</a:t>
            </a:r>
          </a:p>
        </p:txBody>
      </p:sp>
      <p:sp>
        <p:nvSpPr>
          <p:cNvPr id="310288" name="Line 16">
            <a:extLst>
              <a:ext uri="{FF2B5EF4-FFF2-40B4-BE49-F238E27FC236}">
                <a16:creationId xmlns:a16="http://schemas.microsoft.com/office/drawing/2014/main" id="{6F2E8D9E-04FD-4DEB-A351-CDF7C26CBB24}"/>
              </a:ext>
            </a:extLst>
          </p:cNvPr>
          <p:cNvSpPr>
            <a:spLocks noChangeShapeType="1"/>
          </p:cNvSpPr>
          <p:nvPr/>
        </p:nvSpPr>
        <p:spPr bwMode="auto">
          <a:xfrm flipV="1">
            <a:off x="5562601" y="3448050"/>
            <a:ext cx="4335463" cy="25400"/>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dirty="0">
              <a:latin typeface="Times New Roman" panose="02020603050405020304" pitchFamily="18" charset="0"/>
            </a:endParaRPr>
          </a:p>
        </p:txBody>
      </p:sp>
      <p:sp>
        <p:nvSpPr>
          <p:cNvPr id="310289" name="Rectangle 17">
            <a:extLst>
              <a:ext uri="{FF2B5EF4-FFF2-40B4-BE49-F238E27FC236}">
                <a16:creationId xmlns:a16="http://schemas.microsoft.com/office/drawing/2014/main" id="{F6F9CB79-5E5A-4A3C-BCC7-24BAF9A5F255}"/>
              </a:ext>
            </a:extLst>
          </p:cNvPr>
          <p:cNvSpPr>
            <a:spLocks noChangeArrowheads="1"/>
          </p:cNvSpPr>
          <p:nvPr/>
        </p:nvSpPr>
        <p:spPr bwMode="auto">
          <a:xfrm>
            <a:off x="7150101" y="2514601"/>
            <a:ext cx="1186222" cy="300595"/>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lIns="63500" tIns="25400" rIns="63500" bIns="25400">
            <a:spAutoFit/>
          </a:bodyPr>
          <a:lstStyle/>
          <a:p>
            <a:pPr rtl="1">
              <a:lnSpc>
                <a:spcPct val="90000"/>
              </a:lnSpc>
            </a:pPr>
            <a:r>
              <a:rPr lang="en-US" altLang="en-US" b="1" dirty="0">
                <a:latin typeface="Times New Roman" panose="02020603050405020304" pitchFamily="18" charset="0"/>
              </a:rPr>
              <a:t>stack(A,C)</a:t>
            </a:r>
          </a:p>
        </p:txBody>
      </p:sp>
      <p:sp>
        <p:nvSpPr>
          <p:cNvPr id="310290" name="Rectangle 18">
            <a:extLst>
              <a:ext uri="{FF2B5EF4-FFF2-40B4-BE49-F238E27FC236}">
                <a16:creationId xmlns:a16="http://schemas.microsoft.com/office/drawing/2014/main" id="{E5D09B91-66EB-456A-9CB3-F1BF8015EFCF}"/>
              </a:ext>
            </a:extLst>
          </p:cNvPr>
          <p:cNvSpPr>
            <a:spLocks noChangeArrowheads="1"/>
          </p:cNvSpPr>
          <p:nvPr/>
        </p:nvSpPr>
        <p:spPr bwMode="auto">
          <a:xfrm>
            <a:off x="2743201" y="2514601"/>
            <a:ext cx="897682" cy="349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rtl="1">
              <a:lnSpc>
                <a:spcPct val="88000"/>
              </a:lnSpc>
            </a:pPr>
            <a:r>
              <a:rPr lang="en-US" altLang="en-US" sz="2200" b="1" dirty="0">
                <a:latin typeface="Times New Roman" panose="02020603050405020304" pitchFamily="18" charset="0"/>
              </a:rPr>
              <a:t>Stack:</a:t>
            </a:r>
          </a:p>
        </p:txBody>
      </p:sp>
      <p:sp>
        <p:nvSpPr>
          <p:cNvPr id="310291" name="Line 19">
            <a:extLst>
              <a:ext uri="{FF2B5EF4-FFF2-40B4-BE49-F238E27FC236}">
                <a16:creationId xmlns:a16="http://schemas.microsoft.com/office/drawing/2014/main" id="{2C91EC69-108D-46EE-B136-871AC7B59A3B}"/>
              </a:ext>
            </a:extLst>
          </p:cNvPr>
          <p:cNvSpPr>
            <a:spLocks noChangeShapeType="1"/>
          </p:cNvSpPr>
          <p:nvPr/>
        </p:nvSpPr>
        <p:spPr bwMode="auto">
          <a:xfrm>
            <a:off x="6753225" y="2698750"/>
            <a:ext cx="2438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dirty="0">
              <a:latin typeface="Times New Roman" panose="02020603050405020304" pitchFamily="18" charset="0"/>
            </a:endParaRPr>
          </a:p>
        </p:txBody>
      </p:sp>
      <p:sp>
        <p:nvSpPr>
          <p:cNvPr id="310292" name="Rectangle 20">
            <a:extLst>
              <a:ext uri="{FF2B5EF4-FFF2-40B4-BE49-F238E27FC236}">
                <a16:creationId xmlns:a16="http://schemas.microsoft.com/office/drawing/2014/main" id="{8EDC8F15-0FD3-4188-88CE-65B4F026AA9B}"/>
              </a:ext>
            </a:extLst>
          </p:cNvPr>
          <p:cNvSpPr>
            <a:spLocks noChangeArrowheads="1"/>
          </p:cNvSpPr>
          <p:nvPr/>
        </p:nvSpPr>
        <p:spPr bwMode="auto">
          <a:xfrm>
            <a:off x="2667000" y="4038601"/>
            <a:ext cx="4953000" cy="1405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r>
              <a:rPr lang="en-US" altLang="en-US" sz="2200" b="1" dirty="0">
                <a:latin typeface="Times New Roman" panose="02020603050405020304" pitchFamily="18" charset="0"/>
              </a:rPr>
              <a:t>Database:</a:t>
            </a:r>
          </a:p>
          <a:p>
            <a:r>
              <a:rPr lang="en-US" altLang="en-US" sz="2200" dirty="0">
                <a:latin typeface="Times New Roman" panose="02020603050405020304" pitchFamily="18" charset="0"/>
              </a:rPr>
              <a:t>stack(X,Y): </a:t>
            </a:r>
          </a:p>
          <a:p>
            <a:r>
              <a:rPr lang="en-US" altLang="en-US" sz="2200" dirty="0">
                <a:latin typeface="Times New Roman" panose="02020603050405020304" pitchFamily="18" charset="0"/>
              </a:rPr>
              <a:t>Add - [</a:t>
            </a:r>
            <a:r>
              <a:rPr lang="en-US" altLang="en-US" sz="2200" dirty="0" err="1">
                <a:latin typeface="Times New Roman" panose="02020603050405020304" pitchFamily="18" charset="0"/>
              </a:rPr>
              <a:t>handempty,on</a:t>
            </a:r>
            <a:r>
              <a:rPr lang="en-US" altLang="en-US" sz="2200" dirty="0">
                <a:latin typeface="Times New Roman" panose="02020603050405020304" pitchFamily="18" charset="0"/>
              </a:rPr>
              <a:t>(X,Y),clear(X)]</a:t>
            </a:r>
          </a:p>
          <a:p>
            <a:r>
              <a:rPr lang="en-US" altLang="en-US" sz="2200" dirty="0">
                <a:latin typeface="Times New Roman" panose="02020603050405020304" pitchFamily="18" charset="0"/>
              </a:rPr>
              <a:t>Delete - [holding(X),clear(Y)]</a:t>
            </a:r>
          </a:p>
        </p:txBody>
      </p:sp>
      <p:sp>
        <p:nvSpPr>
          <p:cNvPr id="2" name="Footer Placeholder 1">
            <a:extLst>
              <a:ext uri="{FF2B5EF4-FFF2-40B4-BE49-F238E27FC236}">
                <a16:creationId xmlns:a16="http://schemas.microsoft.com/office/drawing/2014/main" id="{C3364AE3-B8B5-4D15-9833-CA9DEF4AA9B6}"/>
              </a:ext>
            </a:extLst>
          </p:cNvPr>
          <p:cNvSpPr>
            <a:spLocks noGrp="1"/>
          </p:cNvSpPr>
          <p:nvPr>
            <p:ph type="ftr" sz="quarter" idx="11"/>
          </p:nvPr>
        </p:nvSpPr>
        <p:spPr/>
        <p:txBody>
          <a:bodyPr/>
          <a:lstStyle/>
          <a:p>
            <a:r>
              <a:rPr lang="en-IN"/>
              <a:t>Copyright © 2019 by Wiley India Pvt. Ltd., 4436/7, Ansari Road, Daryaganj, New Delhi-110002</a:t>
            </a:r>
            <a:endParaRPr lang="en-US"/>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306" name="Line 10">
            <a:extLst>
              <a:ext uri="{FF2B5EF4-FFF2-40B4-BE49-F238E27FC236}">
                <a16:creationId xmlns:a16="http://schemas.microsoft.com/office/drawing/2014/main" id="{DC036B34-2906-42C4-A359-4BD0175DB730}"/>
              </a:ext>
            </a:extLst>
          </p:cNvPr>
          <p:cNvSpPr>
            <a:spLocks noChangeShapeType="1"/>
          </p:cNvSpPr>
          <p:nvPr/>
        </p:nvSpPr>
        <p:spPr bwMode="auto">
          <a:xfrm>
            <a:off x="2057400" y="5410200"/>
            <a:ext cx="82296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dirty="0">
              <a:latin typeface="Times New Roman" panose="02020603050405020304" pitchFamily="18" charset="0"/>
            </a:endParaRPr>
          </a:p>
        </p:txBody>
      </p:sp>
      <p:sp>
        <p:nvSpPr>
          <p:cNvPr id="311307" name="Rectangle 11">
            <a:extLst>
              <a:ext uri="{FF2B5EF4-FFF2-40B4-BE49-F238E27FC236}">
                <a16:creationId xmlns:a16="http://schemas.microsoft.com/office/drawing/2014/main" id="{5305ABB3-B7DE-4CA5-ACC4-04B0CCAA36AE}"/>
              </a:ext>
            </a:extLst>
          </p:cNvPr>
          <p:cNvSpPr>
            <a:spLocks noChangeArrowheads="1"/>
          </p:cNvSpPr>
          <p:nvPr/>
        </p:nvSpPr>
        <p:spPr bwMode="auto">
          <a:xfrm>
            <a:off x="2514600" y="905815"/>
            <a:ext cx="6789738" cy="708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lvl1pPr marL="228600" indent="-228600">
              <a:spcBef>
                <a:spcPct val="20000"/>
              </a:spcBef>
              <a:buChar char="•"/>
              <a:defRPr sz="2400">
                <a:solidFill>
                  <a:schemeClr val="tx1"/>
                </a:solidFill>
                <a:latin typeface="Times New Roman" panose="02020603050405020304" pitchFamily="18" charset="0"/>
              </a:defRPr>
            </a:lvl1pPr>
            <a:lvl2pPr marL="685800" indent="-22860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sz="16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nSpc>
                <a:spcPct val="89000"/>
              </a:lnSpc>
              <a:spcBef>
                <a:spcPct val="43000"/>
              </a:spcBef>
              <a:buFontTx/>
              <a:buNone/>
            </a:pPr>
            <a:r>
              <a:rPr lang="en-US" altLang="en-US" dirty="0"/>
              <a:t>18. Compound goal on top of stack matches data base, so remove it:</a:t>
            </a:r>
          </a:p>
        </p:txBody>
      </p:sp>
      <p:sp>
        <p:nvSpPr>
          <p:cNvPr id="311308" name="Rectangle 12">
            <a:extLst>
              <a:ext uri="{FF2B5EF4-FFF2-40B4-BE49-F238E27FC236}">
                <a16:creationId xmlns:a16="http://schemas.microsoft.com/office/drawing/2014/main" id="{8E36C3C3-7CC4-48A8-823A-D2D7F005E632}"/>
              </a:ext>
            </a:extLst>
          </p:cNvPr>
          <p:cNvSpPr>
            <a:spLocks noChangeArrowheads="1"/>
          </p:cNvSpPr>
          <p:nvPr/>
        </p:nvSpPr>
        <p:spPr bwMode="auto">
          <a:xfrm>
            <a:off x="2209800" y="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4000" b="1">
                <a:solidFill>
                  <a:schemeClr val="tx2"/>
                </a:solidFill>
                <a:latin typeface="Times New Roman" panose="02020603050405020304" pitchFamily="18" charset="0"/>
              </a:defRPr>
            </a:lvl1pPr>
            <a:lvl2pPr algn="ctr">
              <a:defRPr sz="4000" b="1">
                <a:solidFill>
                  <a:schemeClr val="tx2"/>
                </a:solidFill>
                <a:latin typeface="Times New Roman" panose="02020603050405020304" pitchFamily="18" charset="0"/>
              </a:defRPr>
            </a:lvl2pPr>
            <a:lvl3pPr algn="ctr">
              <a:defRPr sz="4000" b="1">
                <a:solidFill>
                  <a:schemeClr val="tx2"/>
                </a:solidFill>
                <a:latin typeface="Times New Roman" panose="02020603050405020304" pitchFamily="18" charset="0"/>
              </a:defRPr>
            </a:lvl3pPr>
            <a:lvl4pPr algn="ctr">
              <a:defRPr sz="4000" b="1">
                <a:solidFill>
                  <a:schemeClr val="tx2"/>
                </a:solidFill>
                <a:latin typeface="Times New Roman" panose="02020603050405020304" pitchFamily="18" charset="0"/>
              </a:defRPr>
            </a:lvl4pPr>
            <a:lvl5pPr algn="ctr">
              <a:defRPr sz="4000" b="1">
                <a:solidFill>
                  <a:schemeClr val="tx2"/>
                </a:solidFill>
                <a:latin typeface="Times New Roman" panose="02020603050405020304" pitchFamily="18" charset="0"/>
              </a:defRPr>
            </a:lvl5pPr>
            <a:lvl6pPr marL="457200" algn="ctr" eaLnBrk="0" fontAlgn="base" hangingPunct="0">
              <a:spcBef>
                <a:spcPct val="0"/>
              </a:spcBef>
              <a:spcAft>
                <a:spcPct val="0"/>
              </a:spcAft>
              <a:defRPr sz="4000" b="1">
                <a:solidFill>
                  <a:schemeClr val="tx2"/>
                </a:solidFill>
                <a:latin typeface="Times New Roman" panose="02020603050405020304" pitchFamily="18" charset="0"/>
              </a:defRPr>
            </a:lvl6pPr>
            <a:lvl7pPr marL="914400" algn="ctr" eaLnBrk="0" fontAlgn="base" hangingPunct="0">
              <a:spcBef>
                <a:spcPct val="0"/>
              </a:spcBef>
              <a:spcAft>
                <a:spcPct val="0"/>
              </a:spcAft>
              <a:defRPr sz="4000" b="1">
                <a:solidFill>
                  <a:schemeClr val="tx2"/>
                </a:solidFill>
                <a:latin typeface="Times New Roman" panose="02020603050405020304" pitchFamily="18" charset="0"/>
              </a:defRPr>
            </a:lvl7pPr>
            <a:lvl8pPr marL="1371600" algn="ctr" eaLnBrk="0" fontAlgn="base" hangingPunct="0">
              <a:spcBef>
                <a:spcPct val="0"/>
              </a:spcBef>
              <a:spcAft>
                <a:spcPct val="0"/>
              </a:spcAft>
              <a:defRPr sz="4000" b="1">
                <a:solidFill>
                  <a:schemeClr val="tx2"/>
                </a:solidFill>
                <a:latin typeface="Times New Roman" panose="02020603050405020304" pitchFamily="18" charset="0"/>
              </a:defRPr>
            </a:lvl8pPr>
            <a:lvl9pPr marL="1828800" algn="ctr" eaLnBrk="0" fontAlgn="base" hangingPunct="0">
              <a:spcBef>
                <a:spcPct val="0"/>
              </a:spcBef>
              <a:spcAft>
                <a:spcPct val="0"/>
              </a:spcAft>
              <a:defRPr sz="4000" b="1">
                <a:solidFill>
                  <a:schemeClr val="tx2"/>
                </a:solidFill>
                <a:latin typeface="Times New Roman" panose="02020603050405020304" pitchFamily="18" charset="0"/>
              </a:defRPr>
            </a:lvl9pPr>
          </a:lstStyle>
          <a:p>
            <a:r>
              <a:rPr lang="en-US" altLang="en-US"/>
              <a:t>Example</a:t>
            </a:r>
          </a:p>
        </p:txBody>
      </p:sp>
      <p:sp>
        <p:nvSpPr>
          <p:cNvPr id="311310" name="Rectangle 14">
            <a:extLst>
              <a:ext uri="{FF2B5EF4-FFF2-40B4-BE49-F238E27FC236}">
                <a16:creationId xmlns:a16="http://schemas.microsoft.com/office/drawing/2014/main" id="{1B85B4E3-E6F8-4FBD-8BC4-78A8A2DFFA59}"/>
              </a:ext>
            </a:extLst>
          </p:cNvPr>
          <p:cNvSpPr>
            <a:spLocks noChangeArrowheads="1"/>
          </p:cNvSpPr>
          <p:nvPr/>
        </p:nvSpPr>
        <p:spPr bwMode="auto">
          <a:xfrm>
            <a:off x="7729538" y="2741614"/>
            <a:ext cx="1641475" cy="1228541"/>
          </a:xfrm>
          <a:prstGeom prst="rect">
            <a:avLst/>
          </a:prstGeom>
          <a:noFill/>
          <a:ln w="508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rtl="1">
              <a:lnSpc>
                <a:spcPct val="85000"/>
              </a:lnSpc>
            </a:pPr>
            <a:r>
              <a:rPr lang="en-US" altLang="en-US" b="1" dirty="0">
                <a:latin typeface="Times New Roman" panose="02020603050405020304" pitchFamily="18" charset="0"/>
              </a:rPr>
              <a:t>ONTABLE(B)</a:t>
            </a:r>
          </a:p>
          <a:p>
            <a:pPr rtl="1">
              <a:lnSpc>
                <a:spcPct val="85000"/>
              </a:lnSpc>
            </a:pPr>
            <a:r>
              <a:rPr lang="en-US" altLang="en-US" b="1" dirty="0">
                <a:latin typeface="Times New Roman" panose="02020603050405020304" pitchFamily="18" charset="0"/>
              </a:rPr>
              <a:t>ON(C,B)</a:t>
            </a:r>
          </a:p>
          <a:p>
            <a:pPr rtl="1">
              <a:lnSpc>
                <a:spcPct val="85000"/>
              </a:lnSpc>
            </a:pPr>
            <a:r>
              <a:rPr lang="en-US" altLang="en-US" b="1" dirty="0">
                <a:latin typeface="Times New Roman" panose="02020603050405020304" pitchFamily="18" charset="0"/>
              </a:rPr>
              <a:t>ON(A,C)</a:t>
            </a:r>
          </a:p>
          <a:p>
            <a:pPr rtl="1">
              <a:lnSpc>
                <a:spcPct val="85000"/>
              </a:lnSpc>
            </a:pPr>
            <a:r>
              <a:rPr lang="en-US" altLang="en-US" b="1" dirty="0">
                <a:latin typeface="Times New Roman" panose="02020603050405020304" pitchFamily="18" charset="0"/>
              </a:rPr>
              <a:t>CLEAR(A)</a:t>
            </a:r>
          </a:p>
          <a:p>
            <a:pPr rtl="1">
              <a:lnSpc>
                <a:spcPct val="85000"/>
              </a:lnSpc>
            </a:pPr>
            <a:r>
              <a:rPr lang="en-US" altLang="en-US" b="1" dirty="0">
                <a:latin typeface="Times New Roman" panose="02020603050405020304" pitchFamily="18" charset="0"/>
              </a:rPr>
              <a:t>HANDEMPTY</a:t>
            </a:r>
          </a:p>
        </p:txBody>
      </p:sp>
      <p:sp>
        <p:nvSpPr>
          <p:cNvPr id="311311" name="Rectangle 15">
            <a:extLst>
              <a:ext uri="{FF2B5EF4-FFF2-40B4-BE49-F238E27FC236}">
                <a16:creationId xmlns:a16="http://schemas.microsoft.com/office/drawing/2014/main" id="{463F891B-F025-4DB0-9084-CD5F4016DE1E}"/>
              </a:ext>
            </a:extLst>
          </p:cNvPr>
          <p:cNvSpPr>
            <a:spLocks noChangeArrowheads="1"/>
          </p:cNvSpPr>
          <p:nvPr/>
        </p:nvSpPr>
        <p:spPr bwMode="auto">
          <a:xfrm>
            <a:off x="2590801" y="4733926"/>
            <a:ext cx="5963171" cy="349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rtl="1">
              <a:lnSpc>
                <a:spcPct val="88000"/>
              </a:lnSpc>
            </a:pPr>
            <a:r>
              <a:rPr lang="en-US" altLang="en-US" sz="2200" b="1" dirty="0">
                <a:latin typeface="Times New Roman" panose="02020603050405020304" pitchFamily="18" charset="0"/>
              </a:rPr>
              <a:t>Solution: </a:t>
            </a:r>
            <a:r>
              <a:rPr lang="en-US" altLang="en-US" b="1" dirty="0">
                <a:latin typeface="Times New Roman" panose="02020603050405020304" pitchFamily="18" charset="0"/>
              </a:rPr>
              <a:t>{unstack(C), stack(C,B),pickup(A), stack(A,C)}</a:t>
            </a:r>
          </a:p>
        </p:txBody>
      </p:sp>
      <p:sp>
        <p:nvSpPr>
          <p:cNvPr id="311312" name="Rectangle 16">
            <a:extLst>
              <a:ext uri="{FF2B5EF4-FFF2-40B4-BE49-F238E27FC236}">
                <a16:creationId xmlns:a16="http://schemas.microsoft.com/office/drawing/2014/main" id="{18DF1173-88C7-40F3-AD6D-D6E0E2295732}"/>
              </a:ext>
            </a:extLst>
          </p:cNvPr>
          <p:cNvSpPr>
            <a:spLocks noChangeArrowheads="1"/>
          </p:cNvSpPr>
          <p:nvPr/>
        </p:nvSpPr>
        <p:spPr bwMode="auto">
          <a:xfrm>
            <a:off x="6456364" y="1733551"/>
            <a:ext cx="2058256" cy="364267"/>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rtl="1">
              <a:lnSpc>
                <a:spcPct val="125000"/>
              </a:lnSpc>
            </a:pPr>
            <a:r>
              <a:rPr lang="en-US" altLang="en-US" b="1" dirty="0">
                <a:latin typeface="Times New Roman" panose="02020603050405020304" pitchFamily="18" charset="0"/>
              </a:rPr>
              <a:t>On(A,C) </a:t>
            </a:r>
            <a:r>
              <a:rPr lang="en-US" altLang="en-US" b="1" dirty="0">
                <a:latin typeface="Symbol" panose="05050102010706020507" pitchFamily="18" charset="2"/>
              </a:rPr>
              <a:t>&amp;</a:t>
            </a:r>
            <a:r>
              <a:rPr lang="en-US" altLang="en-US" b="1" dirty="0">
                <a:latin typeface="Times New Roman" panose="02020603050405020304" pitchFamily="18" charset="0"/>
              </a:rPr>
              <a:t>On(C,B)</a:t>
            </a:r>
          </a:p>
        </p:txBody>
      </p:sp>
      <p:sp>
        <p:nvSpPr>
          <p:cNvPr id="311313" name="Line 17">
            <a:extLst>
              <a:ext uri="{FF2B5EF4-FFF2-40B4-BE49-F238E27FC236}">
                <a16:creationId xmlns:a16="http://schemas.microsoft.com/office/drawing/2014/main" id="{E20E6D2C-67C4-4DBF-8C7A-BDCB2C16ED2B}"/>
              </a:ext>
            </a:extLst>
          </p:cNvPr>
          <p:cNvSpPr>
            <a:spLocks noChangeShapeType="1"/>
          </p:cNvSpPr>
          <p:nvPr/>
        </p:nvSpPr>
        <p:spPr bwMode="auto">
          <a:xfrm flipV="1">
            <a:off x="5562601" y="2238375"/>
            <a:ext cx="4335463" cy="25400"/>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dirty="0">
              <a:latin typeface="Times New Roman" panose="02020603050405020304" pitchFamily="18" charset="0"/>
            </a:endParaRPr>
          </a:p>
        </p:txBody>
      </p:sp>
      <p:sp>
        <p:nvSpPr>
          <p:cNvPr id="311315" name="Rectangle 19">
            <a:extLst>
              <a:ext uri="{FF2B5EF4-FFF2-40B4-BE49-F238E27FC236}">
                <a16:creationId xmlns:a16="http://schemas.microsoft.com/office/drawing/2014/main" id="{10610298-A167-42C3-8D9E-AF734784DBB7}"/>
              </a:ext>
            </a:extLst>
          </p:cNvPr>
          <p:cNvSpPr>
            <a:spLocks noChangeArrowheads="1"/>
          </p:cNvSpPr>
          <p:nvPr/>
        </p:nvSpPr>
        <p:spPr bwMode="auto">
          <a:xfrm>
            <a:off x="2743201" y="1752601"/>
            <a:ext cx="897682" cy="349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rtl="1">
              <a:lnSpc>
                <a:spcPct val="88000"/>
              </a:lnSpc>
            </a:pPr>
            <a:r>
              <a:rPr lang="en-US" altLang="en-US" sz="2200" b="1" dirty="0">
                <a:latin typeface="Times New Roman" panose="02020603050405020304" pitchFamily="18" charset="0"/>
              </a:rPr>
              <a:t>Stack:</a:t>
            </a:r>
          </a:p>
        </p:txBody>
      </p:sp>
      <p:sp>
        <p:nvSpPr>
          <p:cNvPr id="311317" name="Rectangle 21">
            <a:extLst>
              <a:ext uri="{FF2B5EF4-FFF2-40B4-BE49-F238E27FC236}">
                <a16:creationId xmlns:a16="http://schemas.microsoft.com/office/drawing/2014/main" id="{3093654D-49A7-4936-A00C-524AAE193896}"/>
              </a:ext>
            </a:extLst>
          </p:cNvPr>
          <p:cNvSpPr>
            <a:spLocks noChangeArrowheads="1"/>
          </p:cNvSpPr>
          <p:nvPr/>
        </p:nvSpPr>
        <p:spPr bwMode="auto">
          <a:xfrm>
            <a:off x="2667000" y="2828926"/>
            <a:ext cx="4953000" cy="1405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r>
              <a:rPr lang="en-US" altLang="en-US" sz="2200" b="1" dirty="0">
                <a:latin typeface="Times New Roman" panose="02020603050405020304" pitchFamily="18" charset="0"/>
              </a:rPr>
              <a:t>Database:</a:t>
            </a:r>
          </a:p>
          <a:p>
            <a:r>
              <a:rPr lang="en-US" altLang="en-US" sz="2200" dirty="0">
                <a:latin typeface="Times New Roman" panose="02020603050405020304" pitchFamily="18" charset="0"/>
              </a:rPr>
              <a:t>stack(X,Y): </a:t>
            </a:r>
          </a:p>
          <a:p>
            <a:r>
              <a:rPr lang="en-US" altLang="en-US" sz="2200" dirty="0">
                <a:latin typeface="Times New Roman" panose="02020603050405020304" pitchFamily="18" charset="0"/>
              </a:rPr>
              <a:t>Add - [</a:t>
            </a:r>
            <a:r>
              <a:rPr lang="en-US" altLang="en-US" sz="2200" dirty="0" err="1">
                <a:latin typeface="Times New Roman" panose="02020603050405020304" pitchFamily="18" charset="0"/>
              </a:rPr>
              <a:t>handempty,on</a:t>
            </a:r>
            <a:r>
              <a:rPr lang="en-US" altLang="en-US" sz="2200" dirty="0">
                <a:latin typeface="Times New Roman" panose="02020603050405020304" pitchFamily="18" charset="0"/>
              </a:rPr>
              <a:t>(X,Y),clear(X)]</a:t>
            </a:r>
          </a:p>
          <a:p>
            <a:r>
              <a:rPr lang="en-US" altLang="en-US" sz="2200" dirty="0">
                <a:latin typeface="Times New Roman" panose="02020603050405020304" pitchFamily="18" charset="0"/>
              </a:rPr>
              <a:t>Delete - [holding(X),clear(Y)]</a:t>
            </a:r>
          </a:p>
        </p:txBody>
      </p:sp>
      <p:sp>
        <p:nvSpPr>
          <p:cNvPr id="311318" name="Line 22">
            <a:extLst>
              <a:ext uri="{FF2B5EF4-FFF2-40B4-BE49-F238E27FC236}">
                <a16:creationId xmlns:a16="http://schemas.microsoft.com/office/drawing/2014/main" id="{508E11F2-A779-4F68-9F4E-5CC9623F1E59}"/>
              </a:ext>
            </a:extLst>
          </p:cNvPr>
          <p:cNvSpPr>
            <a:spLocks noChangeShapeType="1"/>
          </p:cNvSpPr>
          <p:nvPr/>
        </p:nvSpPr>
        <p:spPr bwMode="auto">
          <a:xfrm>
            <a:off x="5943600" y="1981200"/>
            <a:ext cx="3657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dirty="0">
              <a:latin typeface="Times New Roman" panose="02020603050405020304" pitchFamily="18" charset="0"/>
            </a:endParaRPr>
          </a:p>
        </p:txBody>
      </p:sp>
      <p:sp>
        <p:nvSpPr>
          <p:cNvPr id="311319" name="Rectangle 23">
            <a:extLst>
              <a:ext uri="{FF2B5EF4-FFF2-40B4-BE49-F238E27FC236}">
                <a16:creationId xmlns:a16="http://schemas.microsoft.com/office/drawing/2014/main" id="{5771CC08-FC4A-4205-8BC1-C9425626C6EC}"/>
              </a:ext>
            </a:extLst>
          </p:cNvPr>
          <p:cNvSpPr>
            <a:spLocks noChangeArrowheads="1"/>
          </p:cNvSpPr>
          <p:nvPr/>
        </p:nvSpPr>
        <p:spPr bwMode="auto">
          <a:xfrm>
            <a:off x="2514600" y="5562600"/>
            <a:ext cx="6789738" cy="3799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lvl1pPr marL="228600" indent="-228600">
              <a:spcBef>
                <a:spcPct val="20000"/>
              </a:spcBef>
              <a:buChar char="•"/>
              <a:defRPr sz="2400">
                <a:solidFill>
                  <a:schemeClr val="tx1"/>
                </a:solidFill>
                <a:latin typeface="Times New Roman" panose="02020603050405020304" pitchFamily="18" charset="0"/>
              </a:defRPr>
            </a:lvl1pPr>
            <a:lvl2pPr marL="685800" indent="-22860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sz="16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nSpc>
                <a:spcPct val="89000"/>
              </a:lnSpc>
              <a:spcBef>
                <a:spcPct val="43000"/>
              </a:spcBef>
              <a:buFontTx/>
              <a:buNone/>
            </a:pPr>
            <a:r>
              <a:rPr lang="en-US" altLang="en-US"/>
              <a:t>19. Stack is empty, so stop.</a:t>
            </a:r>
          </a:p>
        </p:txBody>
      </p:sp>
      <p:sp>
        <p:nvSpPr>
          <p:cNvPr id="311320" name="Rectangle 24">
            <a:extLst>
              <a:ext uri="{FF2B5EF4-FFF2-40B4-BE49-F238E27FC236}">
                <a16:creationId xmlns:a16="http://schemas.microsoft.com/office/drawing/2014/main" id="{A387B0D0-3CDF-44AE-9BCB-4D5547DA58C8}"/>
              </a:ext>
            </a:extLst>
          </p:cNvPr>
          <p:cNvSpPr>
            <a:spLocks noChangeArrowheads="1"/>
          </p:cNvSpPr>
          <p:nvPr/>
        </p:nvSpPr>
        <p:spPr bwMode="auto">
          <a:xfrm>
            <a:off x="2590801" y="6096001"/>
            <a:ext cx="5963171" cy="349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rtl="1">
              <a:lnSpc>
                <a:spcPct val="88000"/>
              </a:lnSpc>
            </a:pPr>
            <a:r>
              <a:rPr lang="en-US" altLang="en-US" sz="2200" b="1" dirty="0">
                <a:solidFill>
                  <a:schemeClr val="accent2"/>
                </a:solidFill>
                <a:latin typeface="Times New Roman" panose="02020603050405020304" pitchFamily="18" charset="0"/>
              </a:rPr>
              <a:t>Solution: </a:t>
            </a:r>
            <a:r>
              <a:rPr lang="en-US" altLang="en-US" b="1" dirty="0">
                <a:solidFill>
                  <a:schemeClr val="accent2"/>
                </a:solidFill>
                <a:latin typeface="Times New Roman" panose="02020603050405020304" pitchFamily="18" charset="0"/>
              </a:rPr>
              <a:t>{unstack(C), stack(C,B),pickup(A), stack(A,C)}</a:t>
            </a:r>
          </a:p>
        </p:txBody>
      </p:sp>
      <p:sp>
        <p:nvSpPr>
          <p:cNvPr id="311321" name="AutoShape 25">
            <a:extLst>
              <a:ext uri="{FF2B5EF4-FFF2-40B4-BE49-F238E27FC236}">
                <a16:creationId xmlns:a16="http://schemas.microsoft.com/office/drawing/2014/main" id="{10E5EDA1-5FAD-472F-8808-5DC5AF8DA686}"/>
              </a:ext>
            </a:extLst>
          </p:cNvPr>
          <p:cNvSpPr>
            <a:spLocks noChangeArrowheads="1"/>
          </p:cNvSpPr>
          <p:nvPr/>
        </p:nvSpPr>
        <p:spPr bwMode="auto">
          <a:xfrm>
            <a:off x="6248400" y="5638800"/>
            <a:ext cx="609600" cy="228600"/>
          </a:xfrm>
          <a:prstGeom prst="notchedRightArrow">
            <a:avLst>
              <a:gd name="adj1" fmla="val 50000"/>
              <a:gd name="adj2" fmla="val 66667"/>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dirty="0">
              <a:latin typeface="Times New Roman" panose="02020603050405020304" pitchFamily="18" charset="0"/>
            </a:endParaRPr>
          </a:p>
        </p:txBody>
      </p:sp>
      <p:sp>
        <p:nvSpPr>
          <p:cNvPr id="2" name="Footer Placeholder 1">
            <a:extLst>
              <a:ext uri="{FF2B5EF4-FFF2-40B4-BE49-F238E27FC236}">
                <a16:creationId xmlns:a16="http://schemas.microsoft.com/office/drawing/2014/main" id="{7EE89908-0514-4A43-9DDF-CC3719CF2FC1}"/>
              </a:ext>
            </a:extLst>
          </p:cNvPr>
          <p:cNvSpPr>
            <a:spLocks noGrp="1"/>
          </p:cNvSpPr>
          <p:nvPr>
            <p:ph type="ftr" sz="quarter" idx="11"/>
          </p:nvPr>
        </p:nvSpPr>
        <p:spPr/>
        <p:txBody>
          <a:bodyPr/>
          <a:lstStyle/>
          <a:p>
            <a:r>
              <a:rPr lang="en-IN"/>
              <a:t>Copyright © 2019 by Wiley India Pvt. Ltd., 4436/7, Ansari Road, Daryaganj, New Delhi-110002</a:t>
            </a:r>
            <a:endParaRPr lang="en-US"/>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41" name="Rectangle 21">
            <a:extLst>
              <a:ext uri="{FF2B5EF4-FFF2-40B4-BE49-F238E27FC236}">
                <a16:creationId xmlns:a16="http://schemas.microsoft.com/office/drawing/2014/main" id="{6A4633A8-B312-47FB-A58D-89707B66C54D}"/>
              </a:ext>
            </a:extLst>
          </p:cNvPr>
          <p:cNvSpPr>
            <a:spLocks noGrp="1" noChangeArrowheads="1"/>
          </p:cNvSpPr>
          <p:nvPr>
            <p:ph type="body" idx="1"/>
          </p:nvPr>
        </p:nvSpPr>
        <p:spPr>
          <a:xfrm>
            <a:off x="2362200" y="2450805"/>
            <a:ext cx="7924800" cy="3612849"/>
          </a:xfrm>
          <a:noFill/>
          <a:ln/>
          <a:extLst>
            <a:ext uri="{91240B29-F687-4F45-9708-019B960494DF}">
              <a14:hiddenLine xmlns:a14="http://schemas.microsoft.com/office/drawing/2010/main" w="12700">
                <a:solidFill>
                  <a:schemeClr val="tx1"/>
                </a:solidFill>
                <a:miter lim="800000"/>
                <a:headEnd/>
                <a:tailEnd/>
              </a14:hiddenLine>
            </a:ext>
          </a:extLst>
        </p:spPr>
        <p:txBody>
          <a:bodyPr vert="horz" lIns="63500" tIns="25400" rIns="63500" bIns="25400" rtlCol="0">
            <a:spAutoFit/>
          </a:bodyPr>
          <a:lstStyle/>
          <a:p>
            <a:pPr>
              <a:lnSpc>
                <a:spcPct val="85000"/>
              </a:lnSpc>
              <a:spcBef>
                <a:spcPct val="40000"/>
              </a:spcBef>
              <a:buNone/>
            </a:pPr>
            <a:r>
              <a:rPr lang="en-US" altLang="en-US" sz="2500" dirty="0"/>
              <a:t>In solving this problem, we took some shortcuts—we branched in the right direction every time.</a:t>
            </a:r>
          </a:p>
          <a:p>
            <a:pPr>
              <a:lnSpc>
                <a:spcPct val="85000"/>
              </a:lnSpc>
              <a:spcBef>
                <a:spcPct val="40000"/>
              </a:spcBef>
              <a:buNone/>
            </a:pPr>
            <a:r>
              <a:rPr lang="en-US" altLang="en-US" sz="2500" dirty="0"/>
              <a:t>In practice, searching can be guided by</a:t>
            </a:r>
          </a:p>
          <a:p>
            <a:pPr>
              <a:lnSpc>
                <a:spcPct val="85000"/>
              </a:lnSpc>
              <a:spcBef>
                <a:spcPct val="40000"/>
              </a:spcBef>
              <a:buNone/>
            </a:pPr>
            <a:r>
              <a:rPr lang="en-US" altLang="en-US" sz="2500" dirty="0"/>
              <a:t>1. Heuristic information (e.g., try to achieve “HOLDING(x)” last)</a:t>
            </a:r>
          </a:p>
          <a:p>
            <a:pPr>
              <a:lnSpc>
                <a:spcPct val="85000"/>
              </a:lnSpc>
              <a:spcBef>
                <a:spcPct val="40000"/>
              </a:spcBef>
              <a:buNone/>
            </a:pPr>
            <a:r>
              <a:rPr lang="en-US" altLang="en-US" sz="2500" dirty="0"/>
              <a:t>2. Detecting unprofitable paths (e.g., when the newest goal set has become a superset of the original goal set)</a:t>
            </a:r>
          </a:p>
          <a:p>
            <a:pPr>
              <a:lnSpc>
                <a:spcPct val="85000"/>
              </a:lnSpc>
              <a:spcBef>
                <a:spcPct val="40000"/>
              </a:spcBef>
              <a:buNone/>
            </a:pPr>
            <a:r>
              <a:rPr lang="en-US" altLang="en-US" sz="2500" dirty="0"/>
              <a:t>3. Considering useful operator side effects (by scanning down the stack).</a:t>
            </a:r>
          </a:p>
        </p:txBody>
      </p:sp>
      <p:sp>
        <p:nvSpPr>
          <p:cNvPr id="312359" name="Rectangle 39">
            <a:extLst>
              <a:ext uri="{FF2B5EF4-FFF2-40B4-BE49-F238E27FC236}">
                <a16:creationId xmlns:a16="http://schemas.microsoft.com/office/drawing/2014/main" id="{C89D7FA6-FEEA-4D19-BC2A-8E18E960A78F}"/>
              </a:ext>
            </a:extLst>
          </p:cNvPr>
          <p:cNvSpPr>
            <a:spLocks noChangeArrowheads="1"/>
          </p:cNvSpPr>
          <p:nvPr/>
        </p:nvSpPr>
        <p:spPr bwMode="auto">
          <a:xfrm>
            <a:off x="2209800" y="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4000" b="1">
                <a:solidFill>
                  <a:schemeClr val="tx2"/>
                </a:solidFill>
                <a:latin typeface="Times New Roman" panose="02020603050405020304" pitchFamily="18" charset="0"/>
              </a:defRPr>
            </a:lvl1pPr>
            <a:lvl2pPr algn="ctr">
              <a:defRPr sz="4000" b="1">
                <a:solidFill>
                  <a:schemeClr val="tx2"/>
                </a:solidFill>
                <a:latin typeface="Times New Roman" panose="02020603050405020304" pitchFamily="18" charset="0"/>
              </a:defRPr>
            </a:lvl2pPr>
            <a:lvl3pPr algn="ctr">
              <a:defRPr sz="4000" b="1">
                <a:solidFill>
                  <a:schemeClr val="tx2"/>
                </a:solidFill>
                <a:latin typeface="Times New Roman" panose="02020603050405020304" pitchFamily="18" charset="0"/>
              </a:defRPr>
            </a:lvl3pPr>
            <a:lvl4pPr algn="ctr">
              <a:defRPr sz="4000" b="1">
                <a:solidFill>
                  <a:schemeClr val="tx2"/>
                </a:solidFill>
                <a:latin typeface="Times New Roman" panose="02020603050405020304" pitchFamily="18" charset="0"/>
              </a:defRPr>
            </a:lvl4pPr>
            <a:lvl5pPr algn="ctr">
              <a:defRPr sz="4000" b="1">
                <a:solidFill>
                  <a:schemeClr val="tx2"/>
                </a:solidFill>
                <a:latin typeface="Times New Roman" panose="02020603050405020304" pitchFamily="18" charset="0"/>
              </a:defRPr>
            </a:lvl5pPr>
            <a:lvl6pPr marL="457200" algn="ctr" eaLnBrk="0" fontAlgn="base" hangingPunct="0">
              <a:spcBef>
                <a:spcPct val="0"/>
              </a:spcBef>
              <a:spcAft>
                <a:spcPct val="0"/>
              </a:spcAft>
              <a:defRPr sz="4000" b="1">
                <a:solidFill>
                  <a:schemeClr val="tx2"/>
                </a:solidFill>
                <a:latin typeface="Times New Roman" panose="02020603050405020304" pitchFamily="18" charset="0"/>
              </a:defRPr>
            </a:lvl6pPr>
            <a:lvl7pPr marL="914400" algn="ctr" eaLnBrk="0" fontAlgn="base" hangingPunct="0">
              <a:spcBef>
                <a:spcPct val="0"/>
              </a:spcBef>
              <a:spcAft>
                <a:spcPct val="0"/>
              </a:spcAft>
              <a:defRPr sz="4000" b="1">
                <a:solidFill>
                  <a:schemeClr val="tx2"/>
                </a:solidFill>
                <a:latin typeface="Times New Roman" panose="02020603050405020304" pitchFamily="18" charset="0"/>
              </a:defRPr>
            </a:lvl7pPr>
            <a:lvl8pPr marL="1371600" algn="ctr" eaLnBrk="0" fontAlgn="base" hangingPunct="0">
              <a:spcBef>
                <a:spcPct val="0"/>
              </a:spcBef>
              <a:spcAft>
                <a:spcPct val="0"/>
              </a:spcAft>
              <a:defRPr sz="4000" b="1">
                <a:solidFill>
                  <a:schemeClr val="tx2"/>
                </a:solidFill>
                <a:latin typeface="Times New Roman" panose="02020603050405020304" pitchFamily="18" charset="0"/>
              </a:defRPr>
            </a:lvl8pPr>
            <a:lvl9pPr marL="1828800" algn="ctr" eaLnBrk="0" fontAlgn="base" hangingPunct="0">
              <a:spcBef>
                <a:spcPct val="0"/>
              </a:spcBef>
              <a:spcAft>
                <a:spcPct val="0"/>
              </a:spcAft>
              <a:defRPr sz="4000" b="1">
                <a:solidFill>
                  <a:schemeClr val="tx2"/>
                </a:solidFill>
                <a:latin typeface="Times New Roman" panose="02020603050405020304" pitchFamily="18" charset="0"/>
              </a:defRPr>
            </a:lvl9pPr>
          </a:lstStyle>
          <a:p>
            <a:r>
              <a:rPr lang="en-US" altLang="en-US"/>
              <a:t>Example</a:t>
            </a:r>
          </a:p>
        </p:txBody>
      </p:sp>
      <p:grpSp>
        <p:nvGrpSpPr>
          <p:cNvPr id="312361" name="Group 41">
            <a:extLst>
              <a:ext uri="{FF2B5EF4-FFF2-40B4-BE49-F238E27FC236}">
                <a16:creationId xmlns:a16="http://schemas.microsoft.com/office/drawing/2014/main" id="{81A9C8C7-373F-4AB6-8CB2-62F31E5EA9B2}"/>
              </a:ext>
            </a:extLst>
          </p:cNvPr>
          <p:cNvGrpSpPr>
            <a:grpSpLocks/>
          </p:cNvGrpSpPr>
          <p:nvPr/>
        </p:nvGrpSpPr>
        <p:grpSpPr bwMode="auto">
          <a:xfrm>
            <a:off x="2019300" y="685800"/>
            <a:ext cx="3581400" cy="1600200"/>
            <a:chOff x="432" y="3120"/>
            <a:chExt cx="2256" cy="1008"/>
          </a:xfrm>
        </p:grpSpPr>
        <p:sp>
          <p:nvSpPr>
            <p:cNvPr id="312362" name="Rectangle 42">
              <a:extLst>
                <a:ext uri="{FF2B5EF4-FFF2-40B4-BE49-F238E27FC236}">
                  <a16:creationId xmlns:a16="http://schemas.microsoft.com/office/drawing/2014/main" id="{5F2CEB6B-03B6-45D2-9247-BC0EF3AB315E}"/>
                </a:ext>
              </a:extLst>
            </p:cNvPr>
            <p:cNvSpPr>
              <a:spLocks noChangeArrowheads="1"/>
            </p:cNvSpPr>
            <p:nvPr/>
          </p:nvSpPr>
          <p:spPr bwMode="auto">
            <a:xfrm>
              <a:off x="432" y="4032"/>
              <a:ext cx="2256" cy="96"/>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dirty="0">
                <a:latin typeface="Times New Roman" panose="02020603050405020304" pitchFamily="18" charset="0"/>
              </a:endParaRPr>
            </a:p>
          </p:txBody>
        </p:sp>
        <p:sp>
          <p:nvSpPr>
            <p:cNvPr id="312363" name="Rectangle 43">
              <a:extLst>
                <a:ext uri="{FF2B5EF4-FFF2-40B4-BE49-F238E27FC236}">
                  <a16:creationId xmlns:a16="http://schemas.microsoft.com/office/drawing/2014/main" id="{6FFB60B4-D2C7-43C1-A68D-42417B809938}"/>
                </a:ext>
              </a:extLst>
            </p:cNvPr>
            <p:cNvSpPr>
              <a:spLocks noChangeArrowheads="1"/>
            </p:cNvSpPr>
            <p:nvPr/>
          </p:nvSpPr>
          <p:spPr bwMode="auto">
            <a:xfrm>
              <a:off x="720" y="3792"/>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1" dirty="0">
                  <a:latin typeface="Times New Roman" panose="02020603050405020304" pitchFamily="18" charset="0"/>
                </a:rPr>
                <a:t>A</a:t>
              </a:r>
            </a:p>
          </p:txBody>
        </p:sp>
        <p:sp>
          <p:nvSpPr>
            <p:cNvPr id="312364" name="Rectangle 44">
              <a:extLst>
                <a:ext uri="{FF2B5EF4-FFF2-40B4-BE49-F238E27FC236}">
                  <a16:creationId xmlns:a16="http://schemas.microsoft.com/office/drawing/2014/main" id="{00C728B2-AD86-4508-AC9F-A7926CC6DF2F}"/>
                </a:ext>
              </a:extLst>
            </p:cNvPr>
            <p:cNvSpPr>
              <a:spLocks noChangeArrowheads="1"/>
            </p:cNvSpPr>
            <p:nvPr/>
          </p:nvSpPr>
          <p:spPr bwMode="auto">
            <a:xfrm>
              <a:off x="2112" y="3792"/>
              <a:ext cx="240" cy="240"/>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1" dirty="0">
                  <a:latin typeface="Times New Roman" panose="02020603050405020304" pitchFamily="18" charset="0"/>
                </a:rPr>
                <a:t>B</a:t>
              </a:r>
            </a:p>
          </p:txBody>
        </p:sp>
        <p:sp>
          <p:nvSpPr>
            <p:cNvPr id="312365" name="Rectangle 45">
              <a:extLst>
                <a:ext uri="{FF2B5EF4-FFF2-40B4-BE49-F238E27FC236}">
                  <a16:creationId xmlns:a16="http://schemas.microsoft.com/office/drawing/2014/main" id="{476ACD71-F69A-4722-A10F-3612C5355BE1}"/>
                </a:ext>
              </a:extLst>
            </p:cNvPr>
            <p:cNvSpPr>
              <a:spLocks noChangeArrowheads="1"/>
            </p:cNvSpPr>
            <p:nvPr/>
          </p:nvSpPr>
          <p:spPr bwMode="auto">
            <a:xfrm>
              <a:off x="720" y="3552"/>
              <a:ext cx="240" cy="24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1" dirty="0">
                  <a:latin typeface="Times New Roman" panose="02020603050405020304" pitchFamily="18" charset="0"/>
                </a:rPr>
                <a:t>C</a:t>
              </a:r>
            </a:p>
          </p:txBody>
        </p:sp>
        <p:grpSp>
          <p:nvGrpSpPr>
            <p:cNvPr id="312366" name="Group 46">
              <a:extLst>
                <a:ext uri="{FF2B5EF4-FFF2-40B4-BE49-F238E27FC236}">
                  <a16:creationId xmlns:a16="http://schemas.microsoft.com/office/drawing/2014/main" id="{D265FE32-1569-457D-BB6B-4FA099B717DF}"/>
                </a:ext>
              </a:extLst>
            </p:cNvPr>
            <p:cNvGrpSpPr>
              <a:grpSpLocks/>
            </p:cNvGrpSpPr>
            <p:nvPr/>
          </p:nvGrpSpPr>
          <p:grpSpPr bwMode="auto">
            <a:xfrm>
              <a:off x="1104" y="3120"/>
              <a:ext cx="360" cy="627"/>
              <a:chOff x="3912" y="1872"/>
              <a:chExt cx="360" cy="627"/>
            </a:xfrm>
          </p:grpSpPr>
          <p:sp>
            <p:nvSpPr>
              <p:cNvPr id="312367" name="AutoShape 47">
                <a:extLst>
                  <a:ext uri="{FF2B5EF4-FFF2-40B4-BE49-F238E27FC236}">
                    <a16:creationId xmlns:a16="http://schemas.microsoft.com/office/drawing/2014/main" id="{0E2FA03D-A35A-481E-9CCA-8BAC9652CC57}"/>
                  </a:ext>
                </a:extLst>
              </p:cNvPr>
              <p:cNvSpPr>
                <a:spLocks/>
              </p:cNvSpPr>
              <p:nvPr/>
            </p:nvSpPr>
            <p:spPr bwMode="auto">
              <a:xfrm rot="16200000" flipV="1">
                <a:off x="3934" y="2162"/>
                <a:ext cx="315" cy="360"/>
              </a:xfrm>
              <a:prstGeom prst="rightBracket">
                <a:avLst>
                  <a:gd name="adj" fmla="val 9524"/>
                </a:avLst>
              </a:prstGeom>
              <a:noFill/>
              <a:ln w="571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dirty="0">
                  <a:latin typeface="Times New Roman" panose="02020603050405020304" pitchFamily="18" charset="0"/>
                </a:endParaRPr>
              </a:p>
            </p:txBody>
          </p:sp>
          <p:sp>
            <p:nvSpPr>
              <p:cNvPr id="312368" name="Line 48">
                <a:extLst>
                  <a:ext uri="{FF2B5EF4-FFF2-40B4-BE49-F238E27FC236}">
                    <a16:creationId xmlns:a16="http://schemas.microsoft.com/office/drawing/2014/main" id="{24C36626-84A8-4A41-8330-19A4F960BB92}"/>
                  </a:ext>
                </a:extLst>
              </p:cNvPr>
              <p:cNvSpPr>
                <a:spLocks noChangeShapeType="1"/>
              </p:cNvSpPr>
              <p:nvPr/>
            </p:nvSpPr>
            <p:spPr bwMode="auto">
              <a:xfrm>
                <a:off x="4080" y="1872"/>
                <a:ext cx="0" cy="288"/>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dirty="0">
                  <a:latin typeface="Times New Roman" panose="02020603050405020304" pitchFamily="18" charset="0"/>
                </a:endParaRPr>
              </a:p>
            </p:txBody>
          </p:sp>
        </p:grpSp>
      </p:grpSp>
      <p:sp>
        <p:nvSpPr>
          <p:cNvPr id="312369" name="Text Box 49">
            <a:extLst>
              <a:ext uri="{FF2B5EF4-FFF2-40B4-BE49-F238E27FC236}">
                <a16:creationId xmlns:a16="http://schemas.microsoft.com/office/drawing/2014/main" id="{78E8BFCD-DE3D-4D95-9390-16E9D38D277B}"/>
              </a:ext>
            </a:extLst>
          </p:cNvPr>
          <p:cNvSpPr txBox="1">
            <a:spLocks noChangeArrowheads="1"/>
          </p:cNvSpPr>
          <p:nvPr/>
        </p:nvSpPr>
        <p:spPr bwMode="auto">
          <a:xfrm>
            <a:off x="4000501" y="1143000"/>
            <a:ext cx="122302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latin typeface="Times New Roman" panose="02020603050405020304" pitchFamily="18" charset="0"/>
              </a:rPr>
              <a:t>Initial state</a:t>
            </a:r>
          </a:p>
        </p:txBody>
      </p:sp>
      <p:grpSp>
        <p:nvGrpSpPr>
          <p:cNvPr id="312379" name="Group 59">
            <a:extLst>
              <a:ext uri="{FF2B5EF4-FFF2-40B4-BE49-F238E27FC236}">
                <a16:creationId xmlns:a16="http://schemas.microsoft.com/office/drawing/2014/main" id="{372E695B-0ADA-407C-93B1-C832B555992A}"/>
              </a:ext>
            </a:extLst>
          </p:cNvPr>
          <p:cNvGrpSpPr>
            <a:grpSpLocks/>
          </p:cNvGrpSpPr>
          <p:nvPr/>
        </p:nvGrpSpPr>
        <p:grpSpPr bwMode="auto">
          <a:xfrm>
            <a:off x="6591300" y="533400"/>
            <a:ext cx="3581400" cy="1752600"/>
            <a:chOff x="3192" y="336"/>
            <a:chExt cx="2256" cy="1104"/>
          </a:xfrm>
        </p:grpSpPr>
        <p:sp>
          <p:nvSpPr>
            <p:cNvPr id="312380" name="Text Box 60">
              <a:extLst>
                <a:ext uri="{FF2B5EF4-FFF2-40B4-BE49-F238E27FC236}">
                  <a16:creationId xmlns:a16="http://schemas.microsoft.com/office/drawing/2014/main" id="{AED83BCF-A22E-4E3F-A53F-6F6124886A78}"/>
                </a:ext>
              </a:extLst>
            </p:cNvPr>
            <p:cNvSpPr txBox="1">
              <a:spLocks noChangeArrowheads="1"/>
            </p:cNvSpPr>
            <p:nvPr/>
          </p:nvSpPr>
          <p:spPr bwMode="auto">
            <a:xfrm>
              <a:off x="4728" y="336"/>
              <a:ext cx="711"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latin typeface="Times New Roman" panose="02020603050405020304" pitchFamily="18" charset="0"/>
                </a:rPr>
                <a:t>Goal state</a:t>
              </a:r>
            </a:p>
          </p:txBody>
        </p:sp>
        <p:sp>
          <p:nvSpPr>
            <p:cNvPr id="312381" name="Rectangle 61">
              <a:extLst>
                <a:ext uri="{FF2B5EF4-FFF2-40B4-BE49-F238E27FC236}">
                  <a16:creationId xmlns:a16="http://schemas.microsoft.com/office/drawing/2014/main" id="{7309D1A7-AA29-41A9-B89D-09F021878911}"/>
                </a:ext>
              </a:extLst>
            </p:cNvPr>
            <p:cNvSpPr>
              <a:spLocks noChangeArrowheads="1"/>
            </p:cNvSpPr>
            <p:nvPr/>
          </p:nvSpPr>
          <p:spPr bwMode="auto">
            <a:xfrm>
              <a:off x="3192" y="1344"/>
              <a:ext cx="2256" cy="96"/>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dirty="0">
                <a:latin typeface="Times New Roman" panose="02020603050405020304" pitchFamily="18" charset="0"/>
              </a:endParaRPr>
            </a:p>
          </p:txBody>
        </p:sp>
        <p:sp>
          <p:nvSpPr>
            <p:cNvPr id="312382" name="Rectangle 62">
              <a:extLst>
                <a:ext uri="{FF2B5EF4-FFF2-40B4-BE49-F238E27FC236}">
                  <a16:creationId xmlns:a16="http://schemas.microsoft.com/office/drawing/2014/main" id="{E8EE60DB-6995-43D0-B050-0762955A8241}"/>
                </a:ext>
              </a:extLst>
            </p:cNvPr>
            <p:cNvSpPr>
              <a:spLocks noChangeArrowheads="1"/>
            </p:cNvSpPr>
            <p:nvPr/>
          </p:nvSpPr>
          <p:spPr bwMode="auto">
            <a:xfrm>
              <a:off x="4824" y="624"/>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1" dirty="0">
                  <a:latin typeface="Times New Roman" panose="02020603050405020304" pitchFamily="18" charset="0"/>
                </a:rPr>
                <a:t>A</a:t>
              </a:r>
            </a:p>
          </p:txBody>
        </p:sp>
        <p:sp>
          <p:nvSpPr>
            <p:cNvPr id="312383" name="Rectangle 63">
              <a:extLst>
                <a:ext uri="{FF2B5EF4-FFF2-40B4-BE49-F238E27FC236}">
                  <a16:creationId xmlns:a16="http://schemas.microsoft.com/office/drawing/2014/main" id="{FF017E10-8EEC-4B43-B9B5-86282FBF68B0}"/>
                </a:ext>
              </a:extLst>
            </p:cNvPr>
            <p:cNvSpPr>
              <a:spLocks noChangeArrowheads="1"/>
            </p:cNvSpPr>
            <p:nvPr/>
          </p:nvSpPr>
          <p:spPr bwMode="auto">
            <a:xfrm>
              <a:off x="4827" y="1104"/>
              <a:ext cx="240" cy="240"/>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1" dirty="0">
                  <a:latin typeface="Times New Roman" panose="02020603050405020304" pitchFamily="18" charset="0"/>
                </a:rPr>
                <a:t>B</a:t>
              </a:r>
            </a:p>
          </p:txBody>
        </p:sp>
        <p:sp>
          <p:nvSpPr>
            <p:cNvPr id="312384" name="Rectangle 64">
              <a:extLst>
                <a:ext uri="{FF2B5EF4-FFF2-40B4-BE49-F238E27FC236}">
                  <a16:creationId xmlns:a16="http://schemas.microsoft.com/office/drawing/2014/main" id="{0583D223-F5BC-4DD9-84D6-701E0F46AC18}"/>
                </a:ext>
              </a:extLst>
            </p:cNvPr>
            <p:cNvSpPr>
              <a:spLocks noChangeArrowheads="1"/>
            </p:cNvSpPr>
            <p:nvPr/>
          </p:nvSpPr>
          <p:spPr bwMode="auto">
            <a:xfrm>
              <a:off x="4824" y="864"/>
              <a:ext cx="240" cy="24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1" dirty="0">
                  <a:latin typeface="Times New Roman" panose="02020603050405020304" pitchFamily="18" charset="0"/>
                </a:rPr>
                <a:t>C</a:t>
              </a:r>
            </a:p>
          </p:txBody>
        </p:sp>
        <p:grpSp>
          <p:nvGrpSpPr>
            <p:cNvPr id="312385" name="Group 65">
              <a:extLst>
                <a:ext uri="{FF2B5EF4-FFF2-40B4-BE49-F238E27FC236}">
                  <a16:creationId xmlns:a16="http://schemas.microsoft.com/office/drawing/2014/main" id="{7C261920-90F6-45CF-BE49-2AA01E5DFB9E}"/>
                </a:ext>
              </a:extLst>
            </p:cNvPr>
            <p:cNvGrpSpPr>
              <a:grpSpLocks/>
            </p:cNvGrpSpPr>
            <p:nvPr/>
          </p:nvGrpSpPr>
          <p:grpSpPr bwMode="auto">
            <a:xfrm>
              <a:off x="3864" y="432"/>
              <a:ext cx="360" cy="627"/>
              <a:chOff x="3912" y="1872"/>
              <a:chExt cx="360" cy="627"/>
            </a:xfrm>
          </p:grpSpPr>
          <p:sp>
            <p:nvSpPr>
              <p:cNvPr id="312386" name="AutoShape 66">
                <a:extLst>
                  <a:ext uri="{FF2B5EF4-FFF2-40B4-BE49-F238E27FC236}">
                    <a16:creationId xmlns:a16="http://schemas.microsoft.com/office/drawing/2014/main" id="{99EBA8D0-A327-43DD-A5F2-0D8986488663}"/>
                  </a:ext>
                </a:extLst>
              </p:cNvPr>
              <p:cNvSpPr>
                <a:spLocks/>
              </p:cNvSpPr>
              <p:nvPr/>
            </p:nvSpPr>
            <p:spPr bwMode="auto">
              <a:xfrm rot="16200000" flipV="1">
                <a:off x="3934" y="2162"/>
                <a:ext cx="315" cy="360"/>
              </a:xfrm>
              <a:prstGeom prst="rightBracket">
                <a:avLst>
                  <a:gd name="adj" fmla="val 9524"/>
                </a:avLst>
              </a:prstGeom>
              <a:noFill/>
              <a:ln w="571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dirty="0">
                  <a:latin typeface="Times New Roman" panose="02020603050405020304" pitchFamily="18" charset="0"/>
                </a:endParaRPr>
              </a:p>
            </p:txBody>
          </p:sp>
          <p:sp>
            <p:nvSpPr>
              <p:cNvPr id="312387" name="Line 67">
                <a:extLst>
                  <a:ext uri="{FF2B5EF4-FFF2-40B4-BE49-F238E27FC236}">
                    <a16:creationId xmlns:a16="http://schemas.microsoft.com/office/drawing/2014/main" id="{9805911E-42E2-4BD6-8D4B-F499BB058603}"/>
                  </a:ext>
                </a:extLst>
              </p:cNvPr>
              <p:cNvSpPr>
                <a:spLocks noChangeShapeType="1"/>
              </p:cNvSpPr>
              <p:nvPr/>
            </p:nvSpPr>
            <p:spPr bwMode="auto">
              <a:xfrm>
                <a:off x="4080" y="1872"/>
                <a:ext cx="0" cy="288"/>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dirty="0">
                  <a:latin typeface="Times New Roman" panose="02020603050405020304" pitchFamily="18" charset="0"/>
                </a:endParaRPr>
              </a:p>
            </p:txBody>
          </p:sp>
        </p:grpSp>
      </p:grpSp>
      <p:sp>
        <p:nvSpPr>
          <p:cNvPr id="2" name="Footer Placeholder 1">
            <a:extLst>
              <a:ext uri="{FF2B5EF4-FFF2-40B4-BE49-F238E27FC236}">
                <a16:creationId xmlns:a16="http://schemas.microsoft.com/office/drawing/2014/main" id="{54AD1B0C-1416-4140-BCD8-218C73440E34}"/>
              </a:ext>
            </a:extLst>
          </p:cNvPr>
          <p:cNvSpPr>
            <a:spLocks noGrp="1"/>
          </p:cNvSpPr>
          <p:nvPr>
            <p:ph type="ftr" sz="quarter" idx="11"/>
          </p:nvPr>
        </p:nvSpPr>
        <p:spPr/>
        <p:txBody>
          <a:bodyPr/>
          <a:lstStyle/>
          <a:p>
            <a:r>
              <a:rPr lang="en-IN"/>
              <a:t>Copyright © 2019 by Wiley India Pvt. Ltd., 4436/7, Ansari Road, Daryaganj, New Delhi-110002</a:t>
            </a:r>
            <a:endParaRPr lang="en-US"/>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61" name="Rectangle 17">
            <a:extLst>
              <a:ext uri="{FF2B5EF4-FFF2-40B4-BE49-F238E27FC236}">
                <a16:creationId xmlns:a16="http://schemas.microsoft.com/office/drawing/2014/main" id="{478B224E-6E6B-48E9-99E0-C5ED84A12C1C}"/>
              </a:ext>
            </a:extLst>
          </p:cNvPr>
          <p:cNvSpPr>
            <a:spLocks noChangeArrowheads="1"/>
          </p:cNvSpPr>
          <p:nvPr/>
        </p:nvSpPr>
        <p:spPr bwMode="auto">
          <a:xfrm>
            <a:off x="2400300" y="3014664"/>
            <a:ext cx="294953" cy="2867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rtl="1">
              <a:lnSpc>
                <a:spcPct val="85000"/>
              </a:lnSpc>
            </a:pPr>
            <a:r>
              <a:rPr lang="en-US" altLang="en-US" b="1" dirty="0">
                <a:latin typeface="Times New Roman" panose="02020603050405020304" pitchFamily="18" charset="0"/>
              </a:rPr>
              <a:t>I:</a:t>
            </a:r>
          </a:p>
        </p:txBody>
      </p:sp>
      <p:sp>
        <p:nvSpPr>
          <p:cNvPr id="313362" name="Rectangle 18">
            <a:extLst>
              <a:ext uri="{FF2B5EF4-FFF2-40B4-BE49-F238E27FC236}">
                <a16:creationId xmlns:a16="http://schemas.microsoft.com/office/drawing/2014/main" id="{5F956253-05D2-42D8-BBAC-C9DC9040A53E}"/>
              </a:ext>
            </a:extLst>
          </p:cNvPr>
          <p:cNvSpPr>
            <a:spLocks noChangeArrowheads="1"/>
          </p:cNvSpPr>
          <p:nvPr/>
        </p:nvSpPr>
        <p:spPr bwMode="auto">
          <a:xfrm>
            <a:off x="6319839" y="3014664"/>
            <a:ext cx="384721" cy="2867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rtl="1">
              <a:lnSpc>
                <a:spcPct val="85000"/>
              </a:lnSpc>
            </a:pPr>
            <a:r>
              <a:rPr lang="en-US" altLang="en-US" b="1" dirty="0">
                <a:latin typeface="Times New Roman" panose="02020603050405020304" pitchFamily="18" charset="0"/>
              </a:rPr>
              <a:t>G:</a:t>
            </a:r>
          </a:p>
        </p:txBody>
      </p:sp>
      <p:sp>
        <p:nvSpPr>
          <p:cNvPr id="313364" name="Rectangle 20">
            <a:extLst>
              <a:ext uri="{FF2B5EF4-FFF2-40B4-BE49-F238E27FC236}">
                <a16:creationId xmlns:a16="http://schemas.microsoft.com/office/drawing/2014/main" id="{E2A2344D-3063-453C-B9D8-DDB9B25E15D7}"/>
              </a:ext>
            </a:extLst>
          </p:cNvPr>
          <p:cNvSpPr>
            <a:spLocks noChangeArrowheads="1"/>
          </p:cNvSpPr>
          <p:nvPr/>
        </p:nvSpPr>
        <p:spPr bwMode="auto">
          <a:xfrm>
            <a:off x="2916239" y="2936876"/>
            <a:ext cx="1617943" cy="1254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rtl="1">
              <a:lnSpc>
                <a:spcPct val="110000"/>
              </a:lnSpc>
            </a:pPr>
            <a:r>
              <a:rPr lang="en-US" altLang="en-US" b="1" dirty="0">
                <a:latin typeface="Times New Roman" panose="02020603050405020304" pitchFamily="18" charset="0"/>
              </a:rPr>
              <a:t>ON(C,A) </a:t>
            </a:r>
            <a:endParaRPr lang="en-US" altLang="en-US" b="1" dirty="0">
              <a:latin typeface="Symbol" panose="05050102010706020507" pitchFamily="18" charset="2"/>
            </a:endParaRPr>
          </a:p>
          <a:p>
            <a:pPr rtl="1">
              <a:lnSpc>
                <a:spcPct val="110000"/>
              </a:lnSpc>
            </a:pPr>
            <a:r>
              <a:rPr lang="en-US" altLang="en-US" b="1" dirty="0">
                <a:latin typeface="Times New Roman" panose="02020603050405020304" pitchFamily="18" charset="0"/>
              </a:rPr>
              <a:t>ONTABLE(A) </a:t>
            </a:r>
            <a:endParaRPr lang="en-US" altLang="en-US" b="1" dirty="0">
              <a:latin typeface="Symbol" panose="05050102010706020507" pitchFamily="18" charset="2"/>
            </a:endParaRPr>
          </a:p>
          <a:p>
            <a:pPr rtl="1">
              <a:lnSpc>
                <a:spcPct val="110000"/>
              </a:lnSpc>
            </a:pPr>
            <a:r>
              <a:rPr lang="en-US" altLang="en-US" b="1" dirty="0">
                <a:latin typeface="Times New Roman" panose="02020603050405020304" pitchFamily="18" charset="0"/>
              </a:rPr>
              <a:t>ONTABLE(B)</a:t>
            </a:r>
            <a:endParaRPr lang="en-US" altLang="en-US" b="1" dirty="0">
              <a:latin typeface="Symbol" panose="05050102010706020507" pitchFamily="18" charset="2"/>
            </a:endParaRPr>
          </a:p>
          <a:p>
            <a:pPr rtl="1">
              <a:lnSpc>
                <a:spcPct val="110000"/>
              </a:lnSpc>
            </a:pPr>
            <a:r>
              <a:rPr lang="en-US" altLang="en-US" b="1" dirty="0">
                <a:latin typeface="Times New Roman" panose="02020603050405020304" pitchFamily="18" charset="0"/>
              </a:rPr>
              <a:t>ARMEMPTY</a:t>
            </a:r>
          </a:p>
        </p:txBody>
      </p:sp>
      <p:sp>
        <p:nvSpPr>
          <p:cNvPr id="313365" name="Rectangle 21">
            <a:extLst>
              <a:ext uri="{FF2B5EF4-FFF2-40B4-BE49-F238E27FC236}">
                <a16:creationId xmlns:a16="http://schemas.microsoft.com/office/drawing/2014/main" id="{06EEDF3D-61C1-49B5-83FA-E26808224B9A}"/>
              </a:ext>
            </a:extLst>
          </p:cNvPr>
          <p:cNvSpPr>
            <a:spLocks noChangeArrowheads="1"/>
          </p:cNvSpPr>
          <p:nvPr/>
        </p:nvSpPr>
        <p:spPr bwMode="auto">
          <a:xfrm>
            <a:off x="7143751" y="2936875"/>
            <a:ext cx="1064394" cy="605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rtl="1"/>
            <a:r>
              <a:rPr lang="en-US" altLang="en-US" b="1" dirty="0">
                <a:latin typeface="Times New Roman" panose="02020603050405020304" pitchFamily="18" charset="0"/>
              </a:rPr>
              <a:t>ON(A,B) </a:t>
            </a:r>
            <a:endParaRPr lang="en-US" altLang="en-US" b="1" dirty="0">
              <a:latin typeface="Symbol" panose="05050102010706020507" pitchFamily="18" charset="2"/>
            </a:endParaRPr>
          </a:p>
          <a:p>
            <a:pPr rtl="1"/>
            <a:r>
              <a:rPr lang="en-US" altLang="en-US" b="1" dirty="0">
                <a:latin typeface="Times New Roman" panose="02020603050405020304" pitchFamily="18" charset="0"/>
              </a:rPr>
              <a:t>ON(B,C)</a:t>
            </a:r>
          </a:p>
        </p:txBody>
      </p:sp>
      <p:sp>
        <p:nvSpPr>
          <p:cNvPr id="313366" name="Rectangle 22">
            <a:extLst>
              <a:ext uri="{FF2B5EF4-FFF2-40B4-BE49-F238E27FC236}">
                <a16:creationId xmlns:a16="http://schemas.microsoft.com/office/drawing/2014/main" id="{0C3E3339-C162-413C-B822-75AFFA9D4985}"/>
              </a:ext>
            </a:extLst>
          </p:cNvPr>
          <p:cNvSpPr>
            <a:spLocks noGrp="1" noChangeArrowheads="1"/>
          </p:cNvSpPr>
          <p:nvPr>
            <p:ph type="body" idx="1"/>
          </p:nvPr>
        </p:nvSpPr>
        <p:spPr>
          <a:xfrm>
            <a:off x="2628900" y="4490581"/>
            <a:ext cx="7096125" cy="1694823"/>
          </a:xfrm>
          <a:noFill/>
          <a:ln/>
          <a:extLst>
            <a:ext uri="{91240B29-F687-4F45-9708-019B960494DF}">
              <a14:hiddenLine xmlns:a14="http://schemas.microsoft.com/office/drawing/2010/main" w="12700">
                <a:solidFill>
                  <a:schemeClr val="tx1"/>
                </a:solidFill>
                <a:miter lim="800000"/>
                <a:headEnd/>
                <a:tailEnd/>
              </a14:hiddenLine>
            </a:ext>
          </a:extLst>
        </p:spPr>
        <p:txBody>
          <a:bodyPr vert="horz" lIns="63500" tIns="25400" rIns="63500" bIns="25400" rtlCol="0">
            <a:spAutoFit/>
          </a:bodyPr>
          <a:lstStyle/>
          <a:p>
            <a:pPr>
              <a:lnSpc>
                <a:spcPct val="89000"/>
              </a:lnSpc>
              <a:spcBef>
                <a:spcPct val="45000"/>
              </a:spcBef>
              <a:buNone/>
            </a:pPr>
            <a:r>
              <a:rPr lang="en-US" altLang="en-US" sz="3000" dirty="0"/>
              <a:t>It could try ON(B,C) first, then ON(A,B)—but it will find that the first goal has been undone.  So the first goal will be added back onto the stack and solved.</a:t>
            </a:r>
          </a:p>
        </p:txBody>
      </p:sp>
      <p:sp>
        <p:nvSpPr>
          <p:cNvPr id="313367" name="Rectangle 23">
            <a:extLst>
              <a:ext uri="{FF2B5EF4-FFF2-40B4-BE49-F238E27FC236}">
                <a16:creationId xmlns:a16="http://schemas.microsoft.com/office/drawing/2014/main" id="{FDF5562E-9851-4217-ADCB-9B50AA29AADB}"/>
              </a:ext>
            </a:extLst>
          </p:cNvPr>
          <p:cNvSpPr>
            <a:spLocks noChangeArrowheads="1"/>
          </p:cNvSpPr>
          <p:nvPr/>
        </p:nvSpPr>
        <p:spPr bwMode="auto">
          <a:xfrm>
            <a:off x="2209800" y="0"/>
            <a:ext cx="7924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4000" b="1">
                <a:solidFill>
                  <a:schemeClr val="tx2"/>
                </a:solidFill>
                <a:latin typeface="Times New Roman" panose="02020603050405020304" pitchFamily="18" charset="0"/>
              </a:defRPr>
            </a:lvl1pPr>
            <a:lvl2pPr algn="ctr">
              <a:defRPr sz="4000" b="1">
                <a:solidFill>
                  <a:schemeClr val="tx2"/>
                </a:solidFill>
                <a:latin typeface="Times New Roman" panose="02020603050405020304" pitchFamily="18" charset="0"/>
              </a:defRPr>
            </a:lvl2pPr>
            <a:lvl3pPr algn="ctr">
              <a:defRPr sz="4000" b="1">
                <a:solidFill>
                  <a:schemeClr val="tx2"/>
                </a:solidFill>
                <a:latin typeface="Times New Roman" panose="02020603050405020304" pitchFamily="18" charset="0"/>
              </a:defRPr>
            </a:lvl3pPr>
            <a:lvl4pPr algn="ctr">
              <a:defRPr sz="4000" b="1">
                <a:solidFill>
                  <a:schemeClr val="tx2"/>
                </a:solidFill>
                <a:latin typeface="Times New Roman" panose="02020603050405020304" pitchFamily="18" charset="0"/>
              </a:defRPr>
            </a:lvl4pPr>
            <a:lvl5pPr algn="ctr">
              <a:defRPr sz="4000" b="1">
                <a:solidFill>
                  <a:schemeClr val="tx2"/>
                </a:solidFill>
                <a:latin typeface="Times New Roman" panose="02020603050405020304" pitchFamily="18" charset="0"/>
              </a:defRPr>
            </a:lvl5pPr>
            <a:lvl6pPr marL="457200" algn="ctr" eaLnBrk="0" fontAlgn="base" hangingPunct="0">
              <a:spcBef>
                <a:spcPct val="0"/>
              </a:spcBef>
              <a:spcAft>
                <a:spcPct val="0"/>
              </a:spcAft>
              <a:defRPr sz="4000" b="1">
                <a:solidFill>
                  <a:schemeClr val="tx2"/>
                </a:solidFill>
                <a:latin typeface="Times New Roman" panose="02020603050405020304" pitchFamily="18" charset="0"/>
              </a:defRPr>
            </a:lvl6pPr>
            <a:lvl7pPr marL="914400" algn="ctr" eaLnBrk="0" fontAlgn="base" hangingPunct="0">
              <a:spcBef>
                <a:spcPct val="0"/>
              </a:spcBef>
              <a:spcAft>
                <a:spcPct val="0"/>
              </a:spcAft>
              <a:defRPr sz="4000" b="1">
                <a:solidFill>
                  <a:schemeClr val="tx2"/>
                </a:solidFill>
                <a:latin typeface="Times New Roman" panose="02020603050405020304" pitchFamily="18" charset="0"/>
              </a:defRPr>
            </a:lvl7pPr>
            <a:lvl8pPr marL="1371600" algn="ctr" eaLnBrk="0" fontAlgn="base" hangingPunct="0">
              <a:spcBef>
                <a:spcPct val="0"/>
              </a:spcBef>
              <a:spcAft>
                <a:spcPct val="0"/>
              </a:spcAft>
              <a:defRPr sz="4000" b="1">
                <a:solidFill>
                  <a:schemeClr val="tx2"/>
                </a:solidFill>
                <a:latin typeface="Times New Roman" panose="02020603050405020304" pitchFamily="18" charset="0"/>
              </a:defRPr>
            </a:lvl8pPr>
            <a:lvl9pPr marL="1828800" algn="ctr" eaLnBrk="0" fontAlgn="base" hangingPunct="0">
              <a:spcBef>
                <a:spcPct val="0"/>
              </a:spcBef>
              <a:spcAft>
                <a:spcPct val="0"/>
              </a:spcAft>
              <a:defRPr sz="4000" b="1">
                <a:solidFill>
                  <a:schemeClr val="tx2"/>
                </a:solidFill>
                <a:latin typeface="Times New Roman" panose="02020603050405020304" pitchFamily="18" charset="0"/>
              </a:defRPr>
            </a:lvl9pPr>
          </a:lstStyle>
          <a:p>
            <a:r>
              <a:rPr lang="en-US" altLang="en-US"/>
              <a:t>Sussman Anomaly</a:t>
            </a:r>
          </a:p>
        </p:txBody>
      </p:sp>
      <p:grpSp>
        <p:nvGrpSpPr>
          <p:cNvPr id="313368" name="Group 24">
            <a:extLst>
              <a:ext uri="{FF2B5EF4-FFF2-40B4-BE49-F238E27FC236}">
                <a16:creationId xmlns:a16="http://schemas.microsoft.com/office/drawing/2014/main" id="{2E6C5398-B73F-4942-947B-0BF11AB3A2BF}"/>
              </a:ext>
            </a:extLst>
          </p:cNvPr>
          <p:cNvGrpSpPr>
            <a:grpSpLocks/>
          </p:cNvGrpSpPr>
          <p:nvPr/>
        </p:nvGrpSpPr>
        <p:grpSpPr bwMode="auto">
          <a:xfrm>
            <a:off x="1981200" y="1219200"/>
            <a:ext cx="3581400" cy="1600200"/>
            <a:chOff x="432" y="3120"/>
            <a:chExt cx="2256" cy="1008"/>
          </a:xfrm>
        </p:grpSpPr>
        <p:sp>
          <p:nvSpPr>
            <p:cNvPr id="313369" name="Rectangle 25">
              <a:extLst>
                <a:ext uri="{FF2B5EF4-FFF2-40B4-BE49-F238E27FC236}">
                  <a16:creationId xmlns:a16="http://schemas.microsoft.com/office/drawing/2014/main" id="{876FC5AA-D405-4C49-906C-BAD73E0562A3}"/>
                </a:ext>
              </a:extLst>
            </p:cNvPr>
            <p:cNvSpPr>
              <a:spLocks noChangeArrowheads="1"/>
            </p:cNvSpPr>
            <p:nvPr/>
          </p:nvSpPr>
          <p:spPr bwMode="auto">
            <a:xfrm>
              <a:off x="432" y="4032"/>
              <a:ext cx="2256" cy="96"/>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dirty="0">
                <a:latin typeface="Times New Roman" panose="02020603050405020304" pitchFamily="18" charset="0"/>
              </a:endParaRPr>
            </a:p>
          </p:txBody>
        </p:sp>
        <p:sp>
          <p:nvSpPr>
            <p:cNvPr id="313370" name="Rectangle 26">
              <a:extLst>
                <a:ext uri="{FF2B5EF4-FFF2-40B4-BE49-F238E27FC236}">
                  <a16:creationId xmlns:a16="http://schemas.microsoft.com/office/drawing/2014/main" id="{1FB72731-D3B8-4E33-84DD-EB0F7961E04A}"/>
                </a:ext>
              </a:extLst>
            </p:cNvPr>
            <p:cNvSpPr>
              <a:spLocks noChangeArrowheads="1"/>
            </p:cNvSpPr>
            <p:nvPr/>
          </p:nvSpPr>
          <p:spPr bwMode="auto">
            <a:xfrm>
              <a:off x="720" y="3792"/>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1" dirty="0">
                  <a:latin typeface="Times New Roman" panose="02020603050405020304" pitchFamily="18" charset="0"/>
                </a:rPr>
                <a:t>A</a:t>
              </a:r>
            </a:p>
          </p:txBody>
        </p:sp>
        <p:sp>
          <p:nvSpPr>
            <p:cNvPr id="313371" name="Rectangle 27">
              <a:extLst>
                <a:ext uri="{FF2B5EF4-FFF2-40B4-BE49-F238E27FC236}">
                  <a16:creationId xmlns:a16="http://schemas.microsoft.com/office/drawing/2014/main" id="{343804F5-F175-4154-9F28-17325D015874}"/>
                </a:ext>
              </a:extLst>
            </p:cNvPr>
            <p:cNvSpPr>
              <a:spLocks noChangeArrowheads="1"/>
            </p:cNvSpPr>
            <p:nvPr/>
          </p:nvSpPr>
          <p:spPr bwMode="auto">
            <a:xfrm>
              <a:off x="2112" y="3792"/>
              <a:ext cx="240" cy="240"/>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1" dirty="0">
                  <a:latin typeface="Times New Roman" panose="02020603050405020304" pitchFamily="18" charset="0"/>
                </a:rPr>
                <a:t>B</a:t>
              </a:r>
            </a:p>
          </p:txBody>
        </p:sp>
        <p:sp>
          <p:nvSpPr>
            <p:cNvPr id="313372" name="Rectangle 28">
              <a:extLst>
                <a:ext uri="{FF2B5EF4-FFF2-40B4-BE49-F238E27FC236}">
                  <a16:creationId xmlns:a16="http://schemas.microsoft.com/office/drawing/2014/main" id="{3024CBB6-36A3-4A7E-AF20-E4956F9609F4}"/>
                </a:ext>
              </a:extLst>
            </p:cNvPr>
            <p:cNvSpPr>
              <a:spLocks noChangeArrowheads="1"/>
            </p:cNvSpPr>
            <p:nvPr/>
          </p:nvSpPr>
          <p:spPr bwMode="auto">
            <a:xfrm>
              <a:off x="720" y="3552"/>
              <a:ext cx="240" cy="24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1" dirty="0">
                  <a:latin typeface="Times New Roman" panose="02020603050405020304" pitchFamily="18" charset="0"/>
                </a:rPr>
                <a:t>C</a:t>
              </a:r>
            </a:p>
          </p:txBody>
        </p:sp>
        <p:grpSp>
          <p:nvGrpSpPr>
            <p:cNvPr id="313373" name="Group 29">
              <a:extLst>
                <a:ext uri="{FF2B5EF4-FFF2-40B4-BE49-F238E27FC236}">
                  <a16:creationId xmlns:a16="http://schemas.microsoft.com/office/drawing/2014/main" id="{407EB223-7AED-4618-ADBA-A4B120F232E7}"/>
                </a:ext>
              </a:extLst>
            </p:cNvPr>
            <p:cNvGrpSpPr>
              <a:grpSpLocks/>
            </p:cNvGrpSpPr>
            <p:nvPr/>
          </p:nvGrpSpPr>
          <p:grpSpPr bwMode="auto">
            <a:xfrm>
              <a:off x="1104" y="3120"/>
              <a:ext cx="360" cy="627"/>
              <a:chOff x="3912" y="1872"/>
              <a:chExt cx="360" cy="627"/>
            </a:xfrm>
          </p:grpSpPr>
          <p:sp>
            <p:nvSpPr>
              <p:cNvPr id="313374" name="AutoShape 30">
                <a:extLst>
                  <a:ext uri="{FF2B5EF4-FFF2-40B4-BE49-F238E27FC236}">
                    <a16:creationId xmlns:a16="http://schemas.microsoft.com/office/drawing/2014/main" id="{E86D15DE-5F2E-497C-9D92-D4851DE1464C}"/>
                  </a:ext>
                </a:extLst>
              </p:cNvPr>
              <p:cNvSpPr>
                <a:spLocks/>
              </p:cNvSpPr>
              <p:nvPr/>
            </p:nvSpPr>
            <p:spPr bwMode="auto">
              <a:xfrm rot="16200000" flipV="1">
                <a:off x="3934" y="2162"/>
                <a:ext cx="315" cy="360"/>
              </a:xfrm>
              <a:prstGeom prst="rightBracket">
                <a:avLst>
                  <a:gd name="adj" fmla="val 9524"/>
                </a:avLst>
              </a:prstGeom>
              <a:noFill/>
              <a:ln w="571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dirty="0">
                  <a:latin typeface="Times New Roman" panose="02020603050405020304" pitchFamily="18" charset="0"/>
                </a:endParaRPr>
              </a:p>
            </p:txBody>
          </p:sp>
          <p:sp>
            <p:nvSpPr>
              <p:cNvPr id="313375" name="Line 31">
                <a:extLst>
                  <a:ext uri="{FF2B5EF4-FFF2-40B4-BE49-F238E27FC236}">
                    <a16:creationId xmlns:a16="http://schemas.microsoft.com/office/drawing/2014/main" id="{B91F2E2A-446C-4261-A454-637E96D53B72}"/>
                  </a:ext>
                </a:extLst>
              </p:cNvPr>
              <p:cNvSpPr>
                <a:spLocks noChangeShapeType="1"/>
              </p:cNvSpPr>
              <p:nvPr/>
            </p:nvSpPr>
            <p:spPr bwMode="auto">
              <a:xfrm>
                <a:off x="4080" y="1872"/>
                <a:ext cx="0" cy="288"/>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dirty="0">
                  <a:latin typeface="Times New Roman" panose="02020603050405020304" pitchFamily="18" charset="0"/>
                </a:endParaRPr>
              </a:p>
            </p:txBody>
          </p:sp>
        </p:grpSp>
      </p:grpSp>
      <p:sp>
        <p:nvSpPr>
          <p:cNvPr id="313376" name="Text Box 32">
            <a:extLst>
              <a:ext uri="{FF2B5EF4-FFF2-40B4-BE49-F238E27FC236}">
                <a16:creationId xmlns:a16="http://schemas.microsoft.com/office/drawing/2014/main" id="{26ED5524-8CDB-4879-AD1D-1B1D9EFA6F8F}"/>
              </a:ext>
            </a:extLst>
          </p:cNvPr>
          <p:cNvSpPr txBox="1">
            <a:spLocks noChangeArrowheads="1"/>
          </p:cNvSpPr>
          <p:nvPr/>
        </p:nvSpPr>
        <p:spPr bwMode="auto">
          <a:xfrm>
            <a:off x="3962401" y="1676400"/>
            <a:ext cx="122302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latin typeface="Times New Roman" panose="02020603050405020304" pitchFamily="18" charset="0"/>
              </a:rPr>
              <a:t>Initial state</a:t>
            </a:r>
          </a:p>
        </p:txBody>
      </p:sp>
      <p:sp>
        <p:nvSpPr>
          <p:cNvPr id="313377" name="Text Box 33">
            <a:extLst>
              <a:ext uri="{FF2B5EF4-FFF2-40B4-BE49-F238E27FC236}">
                <a16:creationId xmlns:a16="http://schemas.microsoft.com/office/drawing/2014/main" id="{B82DD0FB-950F-4044-9BC6-A267068EB326}"/>
              </a:ext>
            </a:extLst>
          </p:cNvPr>
          <p:cNvSpPr txBox="1">
            <a:spLocks noChangeArrowheads="1"/>
          </p:cNvSpPr>
          <p:nvPr/>
        </p:nvSpPr>
        <p:spPr bwMode="auto">
          <a:xfrm>
            <a:off x="8382000" y="1066800"/>
            <a:ext cx="11284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latin typeface="Times New Roman" panose="02020603050405020304" pitchFamily="18" charset="0"/>
              </a:rPr>
              <a:t>Goal state</a:t>
            </a:r>
          </a:p>
        </p:txBody>
      </p:sp>
      <p:grpSp>
        <p:nvGrpSpPr>
          <p:cNvPr id="313378" name="Group 34">
            <a:extLst>
              <a:ext uri="{FF2B5EF4-FFF2-40B4-BE49-F238E27FC236}">
                <a16:creationId xmlns:a16="http://schemas.microsoft.com/office/drawing/2014/main" id="{5B3ECD31-6191-4F64-B0A0-D8E329B8AAEF}"/>
              </a:ext>
            </a:extLst>
          </p:cNvPr>
          <p:cNvGrpSpPr>
            <a:grpSpLocks/>
          </p:cNvGrpSpPr>
          <p:nvPr/>
        </p:nvGrpSpPr>
        <p:grpSpPr bwMode="auto">
          <a:xfrm>
            <a:off x="6553200" y="1219200"/>
            <a:ext cx="3581400" cy="1600200"/>
            <a:chOff x="3072" y="2928"/>
            <a:chExt cx="2256" cy="1008"/>
          </a:xfrm>
        </p:grpSpPr>
        <p:sp>
          <p:nvSpPr>
            <p:cNvPr id="313379" name="Rectangle 35">
              <a:extLst>
                <a:ext uri="{FF2B5EF4-FFF2-40B4-BE49-F238E27FC236}">
                  <a16:creationId xmlns:a16="http://schemas.microsoft.com/office/drawing/2014/main" id="{3E790865-8FCB-41C1-9F4E-8F4D3E912D87}"/>
                </a:ext>
              </a:extLst>
            </p:cNvPr>
            <p:cNvSpPr>
              <a:spLocks noChangeArrowheads="1"/>
            </p:cNvSpPr>
            <p:nvPr/>
          </p:nvSpPr>
          <p:spPr bwMode="auto">
            <a:xfrm>
              <a:off x="3072" y="3840"/>
              <a:ext cx="2256" cy="96"/>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dirty="0">
                <a:latin typeface="Times New Roman" panose="02020603050405020304" pitchFamily="18" charset="0"/>
              </a:endParaRPr>
            </a:p>
          </p:txBody>
        </p:sp>
        <p:sp>
          <p:nvSpPr>
            <p:cNvPr id="313380" name="Rectangle 36">
              <a:extLst>
                <a:ext uri="{FF2B5EF4-FFF2-40B4-BE49-F238E27FC236}">
                  <a16:creationId xmlns:a16="http://schemas.microsoft.com/office/drawing/2014/main" id="{32EC59D8-4EA0-4378-B00C-F15384E0F00B}"/>
                </a:ext>
              </a:extLst>
            </p:cNvPr>
            <p:cNvSpPr>
              <a:spLocks noChangeArrowheads="1"/>
            </p:cNvSpPr>
            <p:nvPr/>
          </p:nvSpPr>
          <p:spPr bwMode="auto">
            <a:xfrm>
              <a:off x="4704" y="3120"/>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1" dirty="0">
                  <a:latin typeface="Times New Roman" panose="02020603050405020304" pitchFamily="18" charset="0"/>
                </a:rPr>
                <a:t>A</a:t>
              </a:r>
            </a:p>
          </p:txBody>
        </p:sp>
        <p:sp>
          <p:nvSpPr>
            <p:cNvPr id="313381" name="Rectangle 37">
              <a:extLst>
                <a:ext uri="{FF2B5EF4-FFF2-40B4-BE49-F238E27FC236}">
                  <a16:creationId xmlns:a16="http://schemas.microsoft.com/office/drawing/2014/main" id="{44669AE7-AE8E-45CF-9991-48C6F486FE92}"/>
                </a:ext>
              </a:extLst>
            </p:cNvPr>
            <p:cNvSpPr>
              <a:spLocks noChangeArrowheads="1"/>
            </p:cNvSpPr>
            <p:nvPr/>
          </p:nvSpPr>
          <p:spPr bwMode="auto">
            <a:xfrm>
              <a:off x="4704" y="3360"/>
              <a:ext cx="240" cy="240"/>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1" dirty="0">
                  <a:latin typeface="Times New Roman" panose="02020603050405020304" pitchFamily="18" charset="0"/>
                </a:rPr>
                <a:t>B</a:t>
              </a:r>
            </a:p>
          </p:txBody>
        </p:sp>
        <p:sp>
          <p:nvSpPr>
            <p:cNvPr id="313382" name="Rectangle 38">
              <a:extLst>
                <a:ext uri="{FF2B5EF4-FFF2-40B4-BE49-F238E27FC236}">
                  <a16:creationId xmlns:a16="http://schemas.microsoft.com/office/drawing/2014/main" id="{72569A22-0734-4E59-B191-110938D1FF3D}"/>
                </a:ext>
              </a:extLst>
            </p:cNvPr>
            <p:cNvSpPr>
              <a:spLocks noChangeArrowheads="1"/>
            </p:cNvSpPr>
            <p:nvPr/>
          </p:nvSpPr>
          <p:spPr bwMode="auto">
            <a:xfrm>
              <a:off x="4704" y="3600"/>
              <a:ext cx="240" cy="24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1" dirty="0">
                  <a:latin typeface="Times New Roman" panose="02020603050405020304" pitchFamily="18" charset="0"/>
                </a:rPr>
                <a:t>C</a:t>
              </a:r>
            </a:p>
          </p:txBody>
        </p:sp>
        <p:grpSp>
          <p:nvGrpSpPr>
            <p:cNvPr id="313383" name="Group 39">
              <a:extLst>
                <a:ext uri="{FF2B5EF4-FFF2-40B4-BE49-F238E27FC236}">
                  <a16:creationId xmlns:a16="http://schemas.microsoft.com/office/drawing/2014/main" id="{369FC019-6D7C-4271-A6BB-DBAF06C5D829}"/>
                </a:ext>
              </a:extLst>
            </p:cNvPr>
            <p:cNvGrpSpPr>
              <a:grpSpLocks/>
            </p:cNvGrpSpPr>
            <p:nvPr/>
          </p:nvGrpSpPr>
          <p:grpSpPr bwMode="auto">
            <a:xfrm>
              <a:off x="3744" y="2928"/>
              <a:ext cx="360" cy="627"/>
              <a:chOff x="3912" y="1872"/>
              <a:chExt cx="360" cy="627"/>
            </a:xfrm>
          </p:grpSpPr>
          <p:sp>
            <p:nvSpPr>
              <p:cNvPr id="313384" name="AutoShape 40">
                <a:extLst>
                  <a:ext uri="{FF2B5EF4-FFF2-40B4-BE49-F238E27FC236}">
                    <a16:creationId xmlns:a16="http://schemas.microsoft.com/office/drawing/2014/main" id="{A787EE03-3007-4BCA-9C8B-3B2B68793B5B}"/>
                  </a:ext>
                </a:extLst>
              </p:cNvPr>
              <p:cNvSpPr>
                <a:spLocks/>
              </p:cNvSpPr>
              <p:nvPr/>
            </p:nvSpPr>
            <p:spPr bwMode="auto">
              <a:xfrm rot="16200000" flipV="1">
                <a:off x="3934" y="2162"/>
                <a:ext cx="315" cy="360"/>
              </a:xfrm>
              <a:prstGeom prst="rightBracket">
                <a:avLst>
                  <a:gd name="adj" fmla="val 9524"/>
                </a:avLst>
              </a:prstGeom>
              <a:noFill/>
              <a:ln w="571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dirty="0">
                  <a:latin typeface="Times New Roman" panose="02020603050405020304" pitchFamily="18" charset="0"/>
                </a:endParaRPr>
              </a:p>
            </p:txBody>
          </p:sp>
          <p:sp>
            <p:nvSpPr>
              <p:cNvPr id="313385" name="Line 41">
                <a:extLst>
                  <a:ext uri="{FF2B5EF4-FFF2-40B4-BE49-F238E27FC236}">
                    <a16:creationId xmlns:a16="http://schemas.microsoft.com/office/drawing/2014/main" id="{50BF15F5-301F-4E0B-A368-D9090EA9736E}"/>
                  </a:ext>
                </a:extLst>
              </p:cNvPr>
              <p:cNvSpPr>
                <a:spLocks noChangeShapeType="1"/>
              </p:cNvSpPr>
              <p:nvPr/>
            </p:nvSpPr>
            <p:spPr bwMode="auto">
              <a:xfrm>
                <a:off x="4080" y="1872"/>
                <a:ext cx="0" cy="288"/>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dirty="0">
                  <a:latin typeface="Times New Roman" panose="02020603050405020304" pitchFamily="18" charset="0"/>
                </a:endParaRPr>
              </a:p>
            </p:txBody>
          </p:sp>
        </p:grpSp>
      </p:grpSp>
      <p:sp>
        <p:nvSpPr>
          <p:cNvPr id="2" name="Footer Placeholder 1">
            <a:extLst>
              <a:ext uri="{FF2B5EF4-FFF2-40B4-BE49-F238E27FC236}">
                <a16:creationId xmlns:a16="http://schemas.microsoft.com/office/drawing/2014/main" id="{5BB9203E-FD51-4FEC-8BB7-6830CF536394}"/>
              </a:ext>
            </a:extLst>
          </p:cNvPr>
          <p:cNvSpPr>
            <a:spLocks noGrp="1"/>
          </p:cNvSpPr>
          <p:nvPr>
            <p:ph type="ftr" sz="quarter" idx="11"/>
          </p:nvPr>
        </p:nvSpPr>
        <p:spPr/>
        <p:txBody>
          <a:bodyPr/>
          <a:lstStyle/>
          <a:p>
            <a:r>
              <a:rPr lang="en-IN"/>
              <a:t>Copyright © 2019 by Wiley India Pvt. Ltd., 4436/7, Ansari Road, Daryaganj, New Delhi-110002</a:t>
            </a:r>
            <a:endParaRPr lang="en-US"/>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Rectangle 2">
            <a:extLst>
              <a:ext uri="{FF2B5EF4-FFF2-40B4-BE49-F238E27FC236}">
                <a16:creationId xmlns:a16="http://schemas.microsoft.com/office/drawing/2014/main" id="{83F1E289-0A12-4807-872E-42F0C3106A4F}"/>
              </a:ext>
            </a:extLst>
          </p:cNvPr>
          <p:cNvSpPr>
            <a:spLocks noGrp="1" noChangeArrowheads="1"/>
          </p:cNvSpPr>
          <p:nvPr>
            <p:ph type="title"/>
          </p:nvPr>
        </p:nvSpPr>
        <p:spPr>
          <a:xfrm>
            <a:off x="1828801" y="914401"/>
            <a:ext cx="3133725" cy="803275"/>
          </a:xfrm>
          <a:noFill/>
          <a:ln/>
          <a:extLst>
            <a:ext uri="{91240B29-F687-4F45-9708-019B960494DF}">
              <a14:hiddenLine xmlns:a14="http://schemas.microsoft.com/office/drawing/2010/main" w="12700">
                <a:solidFill>
                  <a:schemeClr val="tx1"/>
                </a:solidFill>
                <a:miter lim="800000"/>
                <a:headEnd/>
                <a:tailEnd/>
              </a14:hiddenLine>
            </a:ext>
          </a:extLst>
        </p:spPr>
        <p:txBody>
          <a:bodyPr vert="horz" wrap="none" lIns="63500" tIns="25400" rIns="63500" bIns="25400" rtlCol="0" anchor="t">
            <a:spAutoFit/>
          </a:bodyPr>
          <a:lstStyle/>
          <a:p>
            <a:pPr algn="l">
              <a:lnSpc>
                <a:spcPct val="88000"/>
              </a:lnSpc>
            </a:pPr>
            <a:r>
              <a:rPr lang="en-US" altLang="en-US" sz="2800" dirty="0"/>
              <a:t>The final sequence is</a:t>
            </a:r>
            <a:br>
              <a:rPr lang="en-US" altLang="en-US" sz="2800" dirty="0"/>
            </a:br>
            <a:r>
              <a:rPr lang="en-US" altLang="en-US" sz="2800" dirty="0"/>
              <a:t>inefficient:</a:t>
            </a:r>
          </a:p>
        </p:txBody>
      </p:sp>
      <p:sp>
        <p:nvSpPr>
          <p:cNvPr id="314373" name="Rectangle 5">
            <a:extLst>
              <a:ext uri="{FF2B5EF4-FFF2-40B4-BE49-F238E27FC236}">
                <a16:creationId xmlns:a16="http://schemas.microsoft.com/office/drawing/2014/main" id="{616753D9-335E-4A43-9412-BFF595FB7EED}"/>
              </a:ext>
            </a:extLst>
          </p:cNvPr>
          <p:cNvSpPr>
            <a:spLocks noChangeArrowheads="1"/>
          </p:cNvSpPr>
          <p:nvPr/>
        </p:nvSpPr>
        <p:spPr bwMode="auto">
          <a:xfrm>
            <a:off x="2057400" y="1828801"/>
            <a:ext cx="1771832" cy="33496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rtl="1">
              <a:lnSpc>
                <a:spcPct val="85000"/>
              </a:lnSpc>
            </a:pPr>
            <a:r>
              <a:rPr lang="en-US" altLang="en-US" b="1" dirty="0">
                <a:latin typeface="Times New Roman" panose="02020603050405020304" pitchFamily="18" charset="0"/>
              </a:rPr>
              <a:t>PICKUP(B)</a:t>
            </a:r>
          </a:p>
          <a:p>
            <a:pPr rtl="1">
              <a:lnSpc>
                <a:spcPct val="85000"/>
              </a:lnSpc>
            </a:pPr>
            <a:r>
              <a:rPr lang="en-US" altLang="en-US" b="1" dirty="0">
                <a:latin typeface="Times New Roman" panose="02020603050405020304" pitchFamily="18" charset="0"/>
              </a:rPr>
              <a:t>STACK(B,C)</a:t>
            </a:r>
          </a:p>
          <a:p>
            <a:pPr rtl="1">
              <a:lnSpc>
                <a:spcPct val="85000"/>
              </a:lnSpc>
            </a:pPr>
            <a:r>
              <a:rPr lang="en-US" altLang="en-US" b="1" dirty="0">
                <a:latin typeface="Times New Roman" panose="02020603050405020304" pitchFamily="18" charset="0"/>
              </a:rPr>
              <a:t>UNSTACK(B,C)</a:t>
            </a:r>
          </a:p>
          <a:p>
            <a:pPr rtl="1">
              <a:lnSpc>
                <a:spcPct val="85000"/>
              </a:lnSpc>
            </a:pPr>
            <a:r>
              <a:rPr lang="en-US" altLang="en-US" b="1" dirty="0">
                <a:latin typeface="Times New Roman" panose="02020603050405020304" pitchFamily="18" charset="0"/>
              </a:rPr>
              <a:t>PUTDOWN(B)</a:t>
            </a:r>
          </a:p>
          <a:p>
            <a:pPr rtl="1">
              <a:lnSpc>
                <a:spcPct val="85000"/>
              </a:lnSpc>
            </a:pPr>
            <a:r>
              <a:rPr lang="en-US" altLang="en-US" b="1" dirty="0">
                <a:latin typeface="Times New Roman" panose="02020603050405020304" pitchFamily="18" charset="0"/>
              </a:rPr>
              <a:t>UNSTACK(C,A)</a:t>
            </a:r>
          </a:p>
          <a:p>
            <a:pPr rtl="1">
              <a:lnSpc>
                <a:spcPct val="85000"/>
              </a:lnSpc>
            </a:pPr>
            <a:r>
              <a:rPr lang="en-US" altLang="en-US" b="1" dirty="0">
                <a:latin typeface="Times New Roman" panose="02020603050405020304" pitchFamily="18" charset="0"/>
              </a:rPr>
              <a:t>PUTDOWN(C)</a:t>
            </a:r>
          </a:p>
          <a:p>
            <a:pPr rtl="1">
              <a:lnSpc>
                <a:spcPct val="85000"/>
              </a:lnSpc>
            </a:pPr>
            <a:r>
              <a:rPr lang="en-US" altLang="en-US" b="1" dirty="0">
                <a:latin typeface="Times New Roman" panose="02020603050405020304" pitchFamily="18" charset="0"/>
              </a:rPr>
              <a:t>PICKUP(A)</a:t>
            </a:r>
          </a:p>
          <a:p>
            <a:pPr rtl="1">
              <a:lnSpc>
                <a:spcPct val="85000"/>
              </a:lnSpc>
            </a:pPr>
            <a:r>
              <a:rPr lang="en-US" altLang="en-US" b="1" dirty="0">
                <a:latin typeface="Times New Roman" panose="02020603050405020304" pitchFamily="18" charset="0"/>
              </a:rPr>
              <a:t>STACK(A,B)</a:t>
            </a:r>
          </a:p>
          <a:p>
            <a:pPr rtl="1">
              <a:lnSpc>
                <a:spcPct val="85000"/>
              </a:lnSpc>
            </a:pPr>
            <a:r>
              <a:rPr lang="en-US" altLang="en-US" b="1" dirty="0">
                <a:latin typeface="Times New Roman" panose="02020603050405020304" pitchFamily="18" charset="0"/>
              </a:rPr>
              <a:t>UNSTACK(A,B)</a:t>
            </a:r>
          </a:p>
          <a:p>
            <a:pPr rtl="1">
              <a:lnSpc>
                <a:spcPct val="85000"/>
              </a:lnSpc>
            </a:pPr>
            <a:r>
              <a:rPr lang="en-US" altLang="en-US" b="1" dirty="0">
                <a:latin typeface="Times New Roman" panose="02020603050405020304" pitchFamily="18" charset="0"/>
              </a:rPr>
              <a:t>PUTDOWN(A)</a:t>
            </a:r>
          </a:p>
          <a:p>
            <a:pPr rtl="1">
              <a:lnSpc>
                <a:spcPct val="85000"/>
              </a:lnSpc>
            </a:pPr>
            <a:r>
              <a:rPr lang="en-US" altLang="en-US" b="1" dirty="0">
                <a:latin typeface="Times New Roman" panose="02020603050405020304" pitchFamily="18" charset="0"/>
              </a:rPr>
              <a:t>PICKUP(B)</a:t>
            </a:r>
          </a:p>
          <a:p>
            <a:pPr rtl="1">
              <a:lnSpc>
                <a:spcPct val="85000"/>
              </a:lnSpc>
            </a:pPr>
            <a:r>
              <a:rPr lang="en-US" altLang="en-US" b="1" dirty="0">
                <a:latin typeface="Times New Roman" panose="02020603050405020304" pitchFamily="18" charset="0"/>
              </a:rPr>
              <a:t>STACK(B,C)</a:t>
            </a:r>
          </a:p>
          <a:p>
            <a:pPr rtl="1">
              <a:lnSpc>
                <a:spcPct val="85000"/>
              </a:lnSpc>
            </a:pPr>
            <a:r>
              <a:rPr lang="en-US" altLang="en-US" b="1" dirty="0">
                <a:latin typeface="Times New Roman" panose="02020603050405020304" pitchFamily="18" charset="0"/>
              </a:rPr>
              <a:t>PICKUP(A)</a:t>
            </a:r>
          </a:p>
          <a:p>
            <a:pPr rtl="1">
              <a:lnSpc>
                <a:spcPct val="85000"/>
              </a:lnSpc>
            </a:pPr>
            <a:r>
              <a:rPr lang="en-US" altLang="en-US" b="1" dirty="0">
                <a:latin typeface="Times New Roman" panose="02020603050405020304" pitchFamily="18" charset="0"/>
              </a:rPr>
              <a:t>STACK(A,B)</a:t>
            </a:r>
          </a:p>
        </p:txBody>
      </p:sp>
      <p:sp>
        <p:nvSpPr>
          <p:cNvPr id="314376" name="Rectangle 8">
            <a:extLst>
              <a:ext uri="{FF2B5EF4-FFF2-40B4-BE49-F238E27FC236}">
                <a16:creationId xmlns:a16="http://schemas.microsoft.com/office/drawing/2014/main" id="{189AA944-989D-4013-B5ED-DEEB6A7DDF4D}"/>
              </a:ext>
            </a:extLst>
          </p:cNvPr>
          <p:cNvSpPr>
            <a:spLocks noGrp="1" noChangeArrowheads="1"/>
          </p:cNvSpPr>
          <p:nvPr>
            <p:ph type="body" idx="1"/>
          </p:nvPr>
        </p:nvSpPr>
        <p:spPr>
          <a:xfrm>
            <a:off x="6345564" y="5128678"/>
            <a:ext cx="5257800" cy="1712328"/>
          </a:xfrm>
          <a:noFill/>
          <a:ln/>
          <a:extLst>
            <a:ext uri="{91240B29-F687-4F45-9708-019B960494DF}">
              <a14:hiddenLine xmlns:a14="http://schemas.microsoft.com/office/drawing/2010/main" w="12700">
                <a:solidFill>
                  <a:schemeClr val="tx1"/>
                </a:solidFill>
                <a:miter lim="800000"/>
                <a:headEnd/>
                <a:tailEnd/>
              </a14:hiddenLine>
            </a:ext>
          </a:extLst>
        </p:spPr>
        <p:txBody>
          <a:bodyPr vert="horz" lIns="63500" tIns="25400" rIns="63500" bIns="25400" rtlCol="0">
            <a:spAutoFit/>
          </a:bodyPr>
          <a:lstStyle/>
          <a:p>
            <a:pPr>
              <a:lnSpc>
                <a:spcPct val="86000"/>
              </a:lnSpc>
              <a:spcBef>
                <a:spcPct val="41000"/>
              </a:spcBef>
              <a:buNone/>
            </a:pPr>
            <a:r>
              <a:rPr lang="en-US" altLang="en-US" dirty="0"/>
              <a:t>1. Trying the goals in the other order doesn’t help much.</a:t>
            </a:r>
          </a:p>
          <a:p>
            <a:pPr>
              <a:lnSpc>
                <a:spcPct val="86000"/>
              </a:lnSpc>
              <a:spcBef>
                <a:spcPct val="41000"/>
              </a:spcBef>
              <a:buNone/>
            </a:pPr>
            <a:r>
              <a:rPr lang="en-US" altLang="en-US" dirty="0"/>
              <a:t>2. We can remove adjacent operators that undo each other.</a:t>
            </a:r>
          </a:p>
        </p:txBody>
      </p:sp>
      <p:sp>
        <p:nvSpPr>
          <p:cNvPr id="314377" name="Rectangle 9">
            <a:extLst>
              <a:ext uri="{FF2B5EF4-FFF2-40B4-BE49-F238E27FC236}">
                <a16:creationId xmlns:a16="http://schemas.microsoft.com/office/drawing/2014/main" id="{B067C294-A866-470B-82BF-EA4C7AB4DCFF}"/>
              </a:ext>
            </a:extLst>
          </p:cNvPr>
          <p:cNvSpPr>
            <a:spLocks noChangeArrowheads="1"/>
          </p:cNvSpPr>
          <p:nvPr/>
        </p:nvSpPr>
        <p:spPr bwMode="auto">
          <a:xfrm>
            <a:off x="2209800" y="0"/>
            <a:ext cx="7924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4000" b="1">
                <a:solidFill>
                  <a:schemeClr val="tx2"/>
                </a:solidFill>
                <a:latin typeface="Times New Roman" panose="02020603050405020304" pitchFamily="18" charset="0"/>
              </a:defRPr>
            </a:lvl1pPr>
            <a:lvl2pPr algn="ctr">
              <a:defRPr sz="4000" b="1">
                <a:solidFill>
                  <a:schemeClr val="tx2"/>
                </a:solidFill>
                <a:latin typeface="Times New Roman" panose="02020603050405020304" pitchFamily="18" charset="0"/>
              </a:defRPr>
            </a:lvl2pPr>
            <a:lvl3pPr algn="ctr">
              <a:defRPr sz="4000" b="1">
                <a:solidFill>
                  <a:schemeClr val="tx2"/>
                </a:solidFill>
                <a:latin typeface="Times New Roman" panose="02020603050405020304" pitchFamily="18" charset="0"/>
              </a:defRPr>
            </a:lvl3pPr>
            <a:lvl4pPr algn="ctr">
              <a:defRPr sz="4000" b="1">
                <a:solidFill>
                  <a:schemeClr val="tx2"/>
                </a:solidFill>
                <a:latin typeface="Times New Roman" panose="02020603050405020304" pitchFamily="18" charset="0"/>
              </a:defRPr>
            </a:lvl4pPr>
            <a:lvl5pPr algn="ctr">
              <a:defRPr sz="4000" b="1">
                <a:solidFill>
                  <a:schemeClr val="tx2"/>
                </a:solidFill>
                <a:latin typeface="Times New Roman" panose="02020603050405020304" pitchFamily="18" charset="0"/>
              </a:defRPr>
            </a:lvl5pPr>
            <a:lvl6pPr marL="457200" algn="ctr" eaLnBrk="0" fontAlgn="base" hangingPunct="0">
              <a:spcBef>
                <a:spcPct val="0"/>
              </a:spcBef>
              <a:spcAft>
                <a:spcPct val="0"/>
              </a:spcAft>
              <a:defRPr sz="4000" b="1">
                <a:solidFill>
                  <a:schemeClr val="tx2"/>
                </a:solidFill>
                <a:latin typeface="Times New Roman" panose="02020603050405020304" pitchFamily="18" charset="0"/>
              </a:defRPr>
            </a:lvl6pPr>
            <a:lvl7pPr marL="914400" algn="ctr" eaLnBrk="0" fontAlgn="base" hangingPunct="0">
              <a:spcBef>
                <a:spcPct val="0"/>
              </a:spcBef>
              <a:spcAft>
                <a:spcPct val="0"/>
              </a:spcAft>
              <a:defRPr sz="4000" b="1">
                <a:solidFill>
                  <a:schemeClr val="tx2"/>
                </a:solidFill>
                <a:latin typeface="Times New Roman" panose="02020603050405020304" pitchFamily="18" charset="0"/>
              </a:defRPr>
            </a:lvl7pPr>
            <a:lvl8pPr marL="1371600" algn="ctr" eaLnBrk="0" fontAlgn="base" hangingPunct="0">
              <a:spcBef>
                <a:spcPct val="0"/>
              </a:spcBef>
              <a:spcAft>
                <a:spcPct val="0"/>
              </a:spcAft>
              <a:defRPr sz="4000" b="1">
                <a:solidFill>
                  <a:schemeClr val="tx2"/>
                </a:solidFill>
                <a:latin typeface="Times New Roman" panose="02020603050405020304" pitchFamily="18" charset="0"/>
              </a:defRPr>
            </a:lvl8pPr>
            <a:lvl9pPr marL="1828800" algn="ctr" eaLnBrk="0" fontAlgn="base" hangingPunct="0">
              <a:spcBef>
                <a:spcPct val="0"/>
              </a:spcBef>
              <a:spcAft>
                <a:spcPct val="0"/>
              </a:spcAft>
              <a:defRPr sz="4000" b="1">
                <a:solidFill>
                  <a:schemeClr val="tx2"/>
                </a:solidFill>
                <a:latin typeface="Times New Roman" panose="02020603050405020304" pitchFamily="18" charset="0"/>
              </a:defRPr>
            </a:lvl9pPr>
          </a:lstStyle>
          <a:p>
            <a:r>
              <a:rPr lang="en-US" altLang="en-US" dirty="0"/>
              <a:t>Sussman Anomaly</a:t>
            </a:r>
          </a:p>
        </p:txBody>
      </p:sp>
      <p:grpSp>
        <p:nvGrpSpPr>
          <p:cNvPr id="314379" name="Group 11">
            <a:extLst>
              <a:ext uri="{FF2B5EF4-FFF2-40B4-BE49-F238E27FC236}">
                <a16:creationId xmlns:a16="http://schemas.microsoft.com/office/drawing/2014/main" id="{A891F3B9-8332-4371-B8A7-B3FD48A24070}"/>
              </a:ext>
            </a:extLst>
          </p:cNvPr>
          <p:cNvGrpSpPr>
            <a:grpSpLocks/>
          </p:cNvGrpSpPr>
          <p:nvPr/>
        </p:nvGrpSpPr>
        <p:grpSpPr bwMode="auto">
          <a:xfrm>
            <a:off x="6400800" y="3352800"/>
            <a:ext cx="3581400" cy="1600200"/>
            <a:chOff x="3072" y="2928"/>
            <a:chExt cx="2256" cy="1008"/>
          </a:xfrm>
        </p:grpSpPr>
        <p:sp>
          <p:nvSpPr>
            <p:cNvPr id="314380" name="Rectangle 12">
              <a:extLst>
                <a:ext uri="{FF2B5EF4-FFF2-40B4-BE49-F238E27FC236}">
                  <a16:creationId xmlns:a16="http://schemas.microsoft.com/office/drawing/2014/main" id="{75B7A43D-D0D7-4B9C-9732-79AA3F10548B}"/>
                </a:ext>
              </a:extLst>
            </p:cNvPr>
            <p:cNvSpPr>
              <a:spLocks noChangeArrowheads="1"/>
            </p:cNvSpPr>
            <p:nvPr/>
          </p:nvSpPr>
          <p:spPr bwMode="auto">
            <a:xfrm>
              <a:off x="3072" y="3840"/>
              <a:ext cx="2256" cy="96"/>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dirty="0">
                <a:latin typeface="Times New Roman" panose="02020603050405020304" pitchFamily="18" charset="0"/>
              </a:endParaRPr>
            </a:p>
          </p:txBody>
        </p:sp>
        <p:sp>
          <p:nvSpPr>
            <p:cNvPr id="314381" name="Rectangle 13">
              <a:extLst>
                <a:ext uri="{FF2B5EF4-FFF2-40B4-BE49-F238E27FC236}">
                  <a16:creationId xmlns:a16="http://schemas.microsoft.com/office/drawing/2014/main" id="{4135DDAF-1DA0-46A6-AD7F-5955D953CEA6}"/>
                </a:ext>
              </a:extLst>
            </p:cNvPr>
            <p:cNvSpPr>
              <a:spLocks noChangeArrowheads="1"/>
            </p:cNvSpPr>
            <p:nvPr/>
          </p:nvSpPr>
          <p:spPr bwMode="auto">
            <a:xfrm>
              <a:off x="4704" y="3120"/>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1" dirty="0">
                  <a:latin typeface="Times New Roman" panose="02020603050405020304" pitchFamily="18" charset="0"/>
                </a:rPr>
                <a:t>A</a:t>
              </a:r>
            </a:p>
          </p:txBody>
        </p:sp>
        <p:sp>
          <p:nvSpPr>
            <p:cNvPr id="314382" name="Rectangle 14">
              <a:extLst>
                <a:ext uri="{FF2B5EF4-FFF2-40B4-BE49-F238E27FC236}">
                  <a16:creationId xmlns:a16="http://schemas.microsoft.com/office/drawing/2014/main" id="{41351C72-D637-4B9A-A8FC-E57AD6EBF57D}"/>
                </a:ext>
              </a:extLst>
            </p:cNvPr>
            <p:cNvSpPr>
              <a:spLocks noChangeArrowheads="1"/>
            </p:cNvSpPr>
            <p:nvPr/>
          </p:nvSpPr>
          <p:spPr bwMode="auto">
            <a:xfrm>
              <a:off x="4704" y="3360"/>
              <a:ext cx="240" cy="240"/>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1" dirty="0">
                  <a:latin typeface="Times New Roman" panose="02020603050405020304" pitchFamily="18" charset="0"/>
                </a:rPr>
                <a:t>B</a:t>
              </a:r>
            </a:p>
          </p:txBody>
        </p:sp>
        <p:sp>
          <p:nvSpPr>
            <p:cNvPr id="314383" name="Rectangle 15">
              <a:extLst>
                <a:ext uri="{FF2B5EF4-FFF2-40B4-BE49-F238E27FC236}">
                  <a16:creationId xmlns:a16="http://schemas.microsoft.com/office/drawing/2014/main" id="{3EA9374F-6099-40D3-ADB4-E4A1C9D770D4}"/>
                </a:ext>
              </a:extLst>
            </p:cNvPr>
            <p:cNvSpPr>
              <a:spLocks noChangeArrowheads="1"/>
            </p:cNvSpPr>
            <p:nvPr/>
          </p:nvSpPr>
          <p:spPr bwMode="auto">
            <a:xfrm>
              <a:off x="4704" y="3600"/>
              <a:ext cx="240" cy="24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1" dirty="0">
                  <a:latin typeface="Times New Roman" panose="02020603050405020304" pitchFamily="18" charset="0"/>
                </a:rPr>
                <a:t>C</a:t>
              </a:r>
            </a:p>
          </p:txBody>
        </p:sp>
        <p:grpSp>
          <p:nvGrpSpPr>
            <p:cNvPr id="314384" name="Group 16">
              <a:extLst>
                <a:ext uri="{FF2B5EF4-FFF2-40B4-BE49-F238E27FC236}">
                  <a16:creationId xmlns:a16="http://schemas.microsoft.com/office/drawing/2014/main" id="{2E19566F-26A5-42CB-B305-75D0F3935B46}"/>
                </a:ext>
              </a:extLst>
            </p:cNvPr>
            <p:cNvGrpSpPr>
              <a:grpSpLocks/>
            </p:cNvGrpSpPr>
            <p:nvPr/>
          </p:nvGrpSpPr>
          <p:grpSpPr bwMode="auto">
            <a:xfrm>
              <a:off x="3744" y="2928"/>
              <a:ext cx="360" cy="627"/>
              <a:chOff x="3912" y="1872"/>
              <a:chExt cx="360" cy="627"/>
            </a:xfrm>
          </p:grpSpPr>
          <p:sp>
            <p:nvSpPr>
              <p:cNvPr id="314385" name="AutoShape 17">
                <a:extLst>
                  <a:ext uri="{FF2B5EF4-FFF2-40B4-BE49-F238E27FC236}">
                    <a16:creationId xmlns:a16="http://schemas.microsoft.com/office/drawing/2014/main" id="{E358B5DE-6EFF-4F4A-A0A1-539C92299602}"/>
                  </a:ext>
                </a:extLst>
              </p:cNvPr>
              <p:cNvSpPr>
                <a:spLocks/>
              </p:cNvSpPr>
              <p:nvPr/>
            </p:nvSpPr>
            <p:spPr bwMode="auto">
              <a:xfrm rot="16200000" flipV="1">
                <a:off x="3934" y="2162"/>
                <a:ext cx="315" cy="360"/>
              </a:xfrm>
              <a:prstGeom prst="rightBracket">
                <a:avLst>
                  <a:gd name="adj" fmla="val 9524"/>
                </a:avLst>
              </a:prstGeom>
              <a:noFill/>
              <a:ln w="571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dirty="0">
                  <a:latin typeface="Times New Roman" panose="02020603050405020304" pitchFamily="18" charset="0"/>
                </a:endParaRPr>
              </a:p>
            </p:txBody>
          </p:sp>
          <p:sp>
            <p:nvSpPr>
              <p:cNvPr id="314386" name="Line 18">
                <a:extLst>
                  <a:ext uri="{FF2B5EF4-FFF2-40B4-BE49-F238E27FC236}">
                    <a16:creationId xmlns:a16="http://schemas.microsoft.com/office/drawing/2014/main" id="{2531EA1C-DF2F-488F-8290-F93381848344}"/>
                  </a:ext>
                </a:extLst>
              </p:cNvPr>
              <p:cNvSpPr>
                <a:spLocks noChangeShapeType="1"/>
              </p:cNvSpPr>
              <p:nvPr/>
            </p:nvSpPr>
            <p:spPr bwMode="auto">
              <a:xfrm>
                <a:off x="4080" y="1872"/>
                <a:ext cx="0" cy="288"/>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dirty="0">
                  <a:latin typeface="Times New Roman" panose="02020603050405020304" pitchFamily="18" charset="0"/>
                </a:endParaRPr>
              </a:p>
            </p:txBody>
          </p:sp>
        </p:grpSp>
      </p:grpSp>
      <p:grpSp>
        <p:nvGrpSpPr>
          <p:cNvPr id="314387" name="Group 19">
            <a:extLst>
              <a:ext uri="{FF2B5EF4-FFF2-40B4-BE49-F238E27FC236}">
                <a16:creationId xmlns:a16="http://schemas.microsoft.com/office/drawing/2014/main" id="{0FFC885E-9845-4577-8FA2-2CF44ED18B03}"/>
              </a:ext>
            </a:extLst>
          </p:cNvPr>
          <p:cNvGrpSpPr>
            <a:grpSpLocks/>
          </p:cNvGrpSpPr>
          <p:nvPr/>
        </p:nvGrpSpPr>
        <p:grpSpPr bwMode="auto">
          <a:xfrm>
            <a:off x="6400800" y="1219200"/>
            <a:ext cx="3581400" cy="1600200"/>
            <a:chOff x="432" y="3120"/>
            <a:chExt cx="2256" cy="1008"/>
          </a:xfrm>
        </p:grpSpPr>
        <p:sp>
          <p:nvSpPr>
            <p:cNvPr id="314388" name="Rectangle 20">
              <a:extLst>
                <a:ext uri="{FF2B5EF4-FFF2-40B4-BE49-F238E27FC236}">
                  <a16:creationId xmlns:a16="http://schemas.microsoft.com/office/drawing/2014/main" id="{D21574C5-C9A8-41BE-8D74-2392E8A57516}"/>
                </a:ext>
              </a:extLst>
            </p:cNvPr>
            <p:cNvSpPr>
              <a:spLocks noChangeArrowheads="1"/>
            </p:cNvSpPr>
            <p:nvPr/>
          </p:nvSpPr>
          <p:spPr bwMode="auto">
            <a:xfrm>
              <a:off x="432" y="4032"/>
              <a:ext cx="2256" cy="96"/>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dirty="0">
                <a:latin typeface="Times New Roman" panose="02020603050405020304" pitchFamily="18" charset="0"/>
              </a:endParaRPr>
            </a:p>
          </p:txBody>
        </p:sp>
        <p:sp>
          <p:nvSpPr>
            <p:cNvPr id="314389" name="Rectangle 21">
              <a:extLst>
                <a:ext uri="{FF2B5EF4-FFF2-40B4-BE49-F238E27FC236}">
                  <a16:creationId xmlns:a16="http://schemas.microsoft.com/office/drawing/2014/main" id="{28A07557-73DC-4B82-8452-7E127FC19FC4}"/>
                </a:ext>
              </a:extLst>
            </p:cNvPr>
            <p:cNvSpPr>
              <a:spLocks noChangeArrowheads="1"/>
            </p:cNvSpPr>
            <p:nvPr/>
          </p:nvSpPr>
          <p:spPr bwMode="auto">
            <a:xfrm>
              <a:off x="720" y="3792"/>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1" dirty="0">
                  <a:latin typeface="Times New Roman" panose="02020603050405020304" pitchFamily="18" charset="0"/>
                </a:rPr>
                <a:t>A</a:t>
              </a:r>
            </a:p>
          </p:txBody>
        </p:sp>
        <p:sp>
          <p:nvSpPr>
            <p:cNvPr id="314390" name="Rectangle 22">
              <a:extLst>
                <a:ext uri="{FF2B5EF4-FFF2-40B4-BE49-F238E27FC236}">
                  <a16:creationId xmlns:a16="http://schemas.microsoft.com/office/drawing/2014/main" id="{357BBD3F-44AF-4C8E-A19C-EA737F12BDB3}"/>
                </a:ext>
              </a:extLst>
            </p:cNvPr>
            <p:cNvSpPr>
              <a:spLocks noChangeArrowheads="1"/>
            </p:cNvSpPr>
            <p:nvPr/>
          </p:nvSpPr>
          <p:spPr bwMode="auto">
            <a:xfrm>
              <a:off x="2112" y="3792"/>
              <a:ext cx="240" cy="240"/>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1" dirty="0">
                  <a:latin typeface="Times New Roman" panose="02020603050405020304" pitchFamily="18" charset="0"/>
                </a:rPr>
                <a:t>B</a:t>
              </a:r>
            </a:p>
          </p:txBody>
        </p:sp>
        <p:sp>
          <p:nvSpPr>
            <p:cNvPr id="314391" name="Rectangle 23">
              <a:extLst>
                <a:ext uri="{FF2B5EF4-FFF2-40B4-BE49-F238E27FC236}">
                  <a16:creationId xmlns:a16="http://schemas.microsoft.com/office/drawing/2014/main" id="{2AF2FB18-FD51-4F30-9E45-77E185C42E74}"/>
                </a:ext>
              </a:extLst>
            </p:cNvPr>
            <p:cNvSpPr>
              <a:spLocks noChangeArrowheads="1"/>
            </p:cNvSpPr>
            <p:nvPr/>
          </p:nvSpPr>
          <p:spPr bwMode="auto">
            <a:xfrm>
              <a:off x="720" y="3552"/>
              <a:ext cx="240" cy="24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1" dirty="0">
                  <a:latin typeface="Times New Roman" panose="02020603050405020304" pitchFamily="18" charset="0"/>
                </a:rPr>
                <a:t>C</a:t>
              </a:r>
            </a:p>
          </p:txBody>
        </p:sp>
        <p:grpSp>
          <p:nvGrpSpPr>
            <p:cNvPr id="314392" name="Group 24">
              <a:extLst>
                <a:ext uri="{FF2B5EF4-FFF2-40B4-BE49-F238E27FC236}">
                  <a16:creationId xmlns:a16="http://schemas.microsoft.com/office/drawing/2014/main" id="{17D68774-B899-4F5C-A6B1-9395B3827494}"/>
                </a:ext>
              </a:extLst>
            </p:cNvPr>
            <p:cNvGrpSpPr>
              <a:grpSpLocks/>
            </p:cNvGrpSpPr>
            <p:nvPr/>
          </p:nvGrpSpPr>
          <p:grpSpPr bwMode="auto">
            <a:xfrm>
              <a:off x="1104" y="3120"/>
              <a:ext cx="360" cy="627"/>
              <a:chOff x="3912" y="1872"/>
              <a:chExt cx="360" cy="627"/>
            </a:xfrm>
          </p:grpSpPr>
          <p:sp>
            <p:nvSpPr>
              <p:cNvPr id="314393" name="AutoShape 25">
                <a:extLst>
                  <a:ext uri="{FF2B5EF4-FFF2-40B4-BE49-F238E27FC236}">
                    <a16:creationId xmlns:a16="http://schemas.microsoft.com/office/drawing/2014/main" id="{1E98821B-FC43-40EA-B524-9CEFF856884D}"/>
                  </a:ext>
                </a:extLst>
              </p:cNvPr>
              <p:cNvSpPr>
                <a:spLocks/>
              </p:cNvSpPr>
              <p:nvPr/>
            </p:nvSpPr>
            <p:spPr bwMode="auto">
              <a:xfrm rot="16200000" flipV="1">
                <a:off x="3934" y="2162"/>
                <a:ext cx="315" cy="360"/>
              </a:xfrm>
              <a:prstGeom prst="rightBracket">
                <a:avLst>
                  <a:gd name="adj" fmla="val 9524"/>
                </a:avLst>
              </a:prstGeom>
              <a:noFill/>
              <a:ln w="571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dirty="0">
                  <a:latin typeface="Times New Roman" panose="02020603050405020304" pitchFamily="18" charset="0"/>
                </a:endParaRPr>
              </a:p>
            </p:txBody>
          </p:sp>
          <p:sp>
            <p:nvSpPr>
              <p:cNvPr id="314394" name="Line 26">
                <a:extLst>
                  <a:ext uri="{FF2B5EF4-FFF2-40B4-BE49-F238E27FC236}">
                    <a16:creationId xmlns:a16="http://schemas.microsoft.com/office/drawing/2014/main" id="{99366187-96C5-4A9E-A0E8-785C04B1EA07}"/>
                  </a:ext>
                </a:extLst>
              </p:cNvPr>
              <p:cNvSpPr>
                <a:spLocks noChangeShapeType="1"/>
              </p:cNvSpPr>
              <p:nvPr/>
            </p:nvSpPr>
            <p:spPr bwMode="auto">
              <a:xfrm>
                <a:off x="4080" y="1872"/>
                <a:ext cx="0" cy="288"/>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dirty="0">
                  <a:latin typeface="Times New Roman" panose="02020603050405020304" pitchFamily="18" charset="0"/>
                </a:endParaRPr>
              </a:p>
            </p:txBody>
          </p:sp>
        </p:grpSp>
      </p:grpSp>
      <p:sp>
        <p:nvSpPr>
          <p:cNvPr id="314395" name="Text Box 27">
            <a:extLst>
              <a:ext uri="{FF2B5EF4-FFF2-40B4-BE49-F238E27FC236}">
                <a16:creationId xmlns:a16="http://schemas.microsoft.com/office/drawing/2014/main" id="{971BD8DD-EFCF-4B35-A3A8-116269D9EECD}"/>
              </a:ext>
            </a:extLst>
          </p:cNvPr>
          <p:cNvSpPr txBox="1">
            <a:spLocks noChangeArrowheads="1"/>
          </p:cNvSpPr>
          <p:nvPr/>
        </p:nvSpPr>
        <p:spPr bwMode="auto">
          <a:xfrm>
            <a:off x="8534400" y="3124200"/>
            <a:ext cx="11284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latin typeface="Times New Roman" panose="02020603050405020304" pitchFamily="18" charset="0"/>
              </a:rPr>
              <a:t>Goal state</a:t>
            </a:r>
          </a:p>
        </p:txBody>
      </p:sp>
      <p:sp>
        <p:nvSpPr>
          <p:cNvPr id="314396" name="Text Box 28">
            <a:extLst>
              <a:ext uri="{FF2B5EF4-FFF2-40B4-BE49-F238E27FC236}">
                <a16:creationId xmlns:a16="http://schemas.microsoft.com/office/drawing/2014/main" id="{540799C2-9D52-40B9-82AA-9740E0D8409D}"/>
              </a:ext>
            </a:extLst>
          </p:cNvPr>
          <p:cNvSpPr txBox="1">
            <a:spLocks noChangeArrowheads="1"/>
          </p:cNvSpPr>
          <p:nvPr/>
        </p:nvSpPr>
        <p:spPr bwMode="auto">
          <a:xfrm>
            <a:off x="8362951" y="1676400"/>
            <a:ext cx="122302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latin typeface="Times New Roman" panose="02020603050405020304" pitchFamily="18" charset="0"/>
              </a:rPr>
              <a:t>Initial state</a:t>
            </a:r>
          </a:p>
        </p:txBody>
      </p:sp>
      <p:sp>
        <p:nvSpPr>
          <p:cNvPr id="2" name="Footer Placeholder 1">
            <a:extLst>
              <a:ext uri="{FF2B5EF4-FFF2-40B4-BE49-F238E27FC236}">
                <a16:creationId xmlns:a16="http://schemas.microsoft.com/office/drawing/2014/main" id="{C42B608E-5E1B-4444-B21D-B100D6ADDA48}"/>
              </a:ext>
            </a:extLst>
          </p:cNvPr>
          <p:cNvSpPr>
            <a:spLocks noGrp="1"/>
          </p:cNvSpPr>
          <p:nvPr>
            <p:ph type="ftr" sz="quarter" idx="11"/>
          </p:nvPr>
        </p:nvSpPr>
        <p:spPr>
          <a:xfrm>
            <a:off x="2628900" y="6485504"/>
            <a:ext cx="4114800" cy="365125"/>
          </a:xfrm>
        </p:spPr>
        <p:txBody>
          <a:bodyPr/>
          <a:lstStyle/>
          <a:p>
            <a:r>
              <a:rPr lang="en-IN" dirty="0"/>
              <a:t>Copyright © 2019 by Wiley India </a:t>
            </a:r>
            <a:r>
              <a:rPr lang="en-IN" dirty="0" err="1"/>
              <a:t>Pvt.</a:t>
            </a:r>
            <a:r>
              <a:rPr lang="en-IN" dirty="0"/>
              <a:t> Ltd., 4436/7, Ansari Road, </a:t>
            </a:r>
            <a:r>
              <a:rPr lang="en-IN" dirty="0" err="1"/>
              <a:t>Daryaganj</a:t>
            </a:r>
            <a:r>
              <a:rPr lang="en-IN" dirty="0"/>
              <a:t>, New Delhi-110002</a:t>
            </a:r>
            <a:endParaRPr lang="en-US" dirty="0"/>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5" name="Rectangle 3">
            <a:extLst>
              <a:ext uri="{FF2B5EF4-FFF2-40B4-BE49-F238E27FC236}">
                <a16:creationId xmlns:a16="http://schemas.microsoft.com/office/drawing/2014/main" id="{F81B8BFA-C8BF-423A-9848-60EDE5DF789E}"/>
              </a:ext>
            </a:extLst>
          </p:cNvPr>
          <p:cNvSpPr>
            <a:spLocks noGrp="1" noChangeArrowheads="1"/>
          </p:cNvSpPr>
          <p:nvPr>
            <p:ph type="body" idx="1"/>
          </p:nvPr>
        </p:nvSpPr>
        <p:spPr>
          <a:xfrm>
            <a:off x="2400301" y="942976"/>
            <a:ext cx="7305675" cy="1888979"/>
          </a:xfrm>
          <a:noFill/>
          <a:ln/>
          <a:extLst>
            <a:ext uri="{91240B29-F687-4F45-9708-019B960494DF}">
              <a14:hiddenLine xmlns:a14="http://schemas.microsoft.com/office/drawing/2010/main" w="12700">
                <a:solidFill>
                  <a:schemeClr val="tx1"/>
                </a:solidFill>
                <a:miter lim="800000"/>
                <a:headEnd/>
                <a:tailEnd/>
              </a14:hiddenLine>
            </a:ext>
          </a:extLst>
        </p:spPr>
        <p:txBody>
          <a:bodyPr vert="horz" lIns="63500" tIns="25400" rIns="63500" bIns="25400" rtlCol="0">
            <a:spAutoFit/>
          </a:bodyPr>
          <a:lstStyle/>
          <a:p>
            <a:pPr>
              <a:lnSpc>
                <a:spcPct val="86000"/>
              </a:lnSpc>
              <a:spcBef>
                <a:spcPct val="41000"/>
              </a:spcBef>
              <a:buNone/>
            </a:pPr>
            <a:r>
              <a:rPr lang="en-US" altLang="en-US" dirty="0"/>
              <a:t>1. Begin work on ON(A,B) by clearing A (i.e., putting C on table)</a:t>
            </a:r>
          </a:p>
          <a:p>
            <a:pPr>
              <a:lnSpc>
                <a:spcPct val="86000"/>
              </a:lnSpc>
              <a:spcBef>
                <a:spcPct val="41000"/>
              </a:spcBef>
              <a:buNone/>
            </a:pPr>
            <a:r>
              <a:rPr lang="en-US" altLang="en-US" dirty="0"/>
              <a:t>2. Achieve ON(B,C) by stacking B on C</a:t>
            </a:r>
          </a:p>
          <a:p>
            <a:pPr>
              <a:lnSpc>
                <a:spcPct val="86000"/>
              </a:lnSpc>
              <a:spcBef>
                <a:spcPct val="41000"/>
              </a:spcBef>
              <a:buNone/>
            </a:pPr>
            <a:r>
              <a:rPr lang="en-US" altLang="en-US" dirty="0"/>
              <a:t>3. Achieve [finish] ON(A,B) by stacking A on B.</a:t>
            </a:r>
          </a:p>
        </p:txBody>
      </p:sp>
      <p:sp>
        <p:nvSpPr>
          <p:cNvPr id="315398" name="Rectangle 6">
            <a:extLst>
              <a:ext uri="{FF2B5EF4-FFF2-40B4-BE49-F238E27FC236}">
                <a16:creationId xmlns:a16="http://schemas.microsoft.com/office/drawing/2014/main" id="{372B1733-33BE-42AF-BCF2-F8A790F14EEC}"/>
              </a:ext>
            </a:extLst>
          </p:cNvPr>
          <p:cNvSpPr>
            <a:spLocks noChangeArrowheads="1"/>
          </p:cNvSpPr>
          <p:nvPr/>
        </p:nvSpPr>
        <p:spPr bwMode="auto">
          <a:xfrm>
            <a:off x="2813050" y="5021263"/>
            <a:ext cx="6686550" cy="15470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lvl1pPr marL="228600" indent="-228600">
              <a:defRPr sz="2400">
                <a:solidFill>
                  <a:schemeClr val="tx1"/>
                </a:solidFill>
                <a:latin typeface="Times New Roman" panose="02020603050405020304" pitchFamily="18" charset="0"/>
              </a:defRPr>
            </a:lvl1pPr>
            <a:lvl2pPr marL="685800" indent="-22860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rtl="1">
              <a:lnSpc>
                <a:spcPct val="90000"/>
              </a:lnSpc>
              <a:spcBef>
                <a:spcPct val="45000"/>
              </a:spcBef>
            </a:pPr>
            <a:r>
              <a:rPr lang="en-US" altLang="en-US" sz="3600" b="1"/>
              <a:t>We couldn’t do this using a </a:t>
            </a:r>
            <a:r>
              <a:rPr lang="en-US" altLang="en-US" sz="3600" b="1" u="sng"/>
              <a:t>stack</a:t>
            </a:r>
            <a:r>
              <a:rPr lang="en-US" altLang="en-US" sz="3600" b="1"/>
              <a:t>, but we can if we use a </a:t>
            </a:r>
            <a:r>
              <a:rPr lang="en-US" altLang="en-US" sz="3600" b="1" u="sng"/>
              <a:t>set</a:t>
            </a:r>
            <a:r>
              <a:rPr lang="en-US" altLang="en-US" sz="3600" b="1"/>
              <a:t> of goals.</a:t>
            </a:r>
          </a:p>
        </p:txBody>
      </p:sp>
      <p:grpSp>
        <p:nvGrpSpPr>
          <p:cNvPr id="315399" name="Group 7">
            <a:extLst>
              <a:ext uri="{FF2B5EF4-FFF2-40B4-BE49-F238E27FC236}">
                <a16:creationId xmlns:a16="http://schemas.microsoft.com/office/drawing/2014/main" id="{26D5D206-9CE5-4007-B2D1-D99F7DE2F162}"/>
              </a:ext>
            </a:extLst>
          </p:cNvPr>
          <p:cNvGrpSpPr>
            <a:grpSpLocks/>
          </p:cNvGrpSpPr>
          <p:nvPr/>
        </p:nvGrpSpPr>
        <p:grpSpPr bwMode="auto">
          <a:xfrm>
            <a:off x="2133600" y="3048000"/>
            <a:ext cx="3581400" cy="1600200"/>
            <a:chOff x="432" y="3120"/>
            <a:chExt cx="2256" cy="1008"/>
          </a:xfrm>
        </p:grpSpPr>
        <p:sp>
          <p:nvSpPr>
            <p:cNvPr id="315400" name="Rectangle 8">
              <a:extLst>
                <a:ext uri="{FF2B5EF4-FFF2-40B4-BE49-F238E27FC236}">
                  <a16:creationId xmlns:a16="http://schemas.microsoft.com/office/drawing/2014/main" id="{B7AE7E68-4F4D-4CFB-BBC8-0D4BDB7EFEEF}"/>
                </a:ext>
              </a:extLst>
            </p:cNvPr>
            <p:cNvSpPr>
              <a:spLocks noChangeArrowheads="1"/>
            </p:cNvSpPr>
            <p:nvPr/>
          </p:nvSpPr>
          <p:spPr bwMode="auto">
            <a:xfrm>
              <a:off x="432" y="4032"/>
              <a:ext cx="2256" cy="96"/>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dirty="0">
                <a:latin typeface="Times New Roman" panose="02020603050405020304" pitchFamily="18" charset="0"/>
              </a:endParaRPr>
            </a:p>
          </p:txBody>
        </p:sp>
        <p:sp>
          <p:nvSpPr>
            <p:cNvPr id="315401" name="Rectangle 9">
              <a:extLst>
                <a:ext uri="{FF2B5EF4-FFF2-40B4-BE49-F238E27FC236}">
                  <a16:creationId xmlns:a16="http://schemas.microsoft.com/office/drawing/2014/main" id="{D1207FA4-2438-445C-AC7C-B61E8EA75743}"/>
                </a:ext>
              </a:extLst>
            </p:cNvPr>
            <p:cNvSpPr>
              <a:spLocks noChangeArrowheads="1"/>
            </p:cNvSpPr>
            <p:nvPr/>
          </p:nvSpPr>
          <p:spPr bwMode="auto">
            <a:xfrm>
              <a:off x="720" y="3792"/>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1" dirty="0">
                  <a:latin typeface="Times New Roman" panose="02020603050405020304" pitchFamily="18" charset="0"/>
                </a:rPr>
                <a:t>A</a:t>
              </a:r>
            </a:p>
          </p:txBody>
        </p:sp>
        <p:sp>
          <p:nvSpPr>
            <p:cNvPr id="315402" name="Rectangle 10">
              <a:extLst>
                <a:ext uri="{FF2B5EF4-FFF2-40B4-BE49-F238E27FC236}">
                  <a16:creationId xmlns:a16="http://schemas.microsoft.com/office/drawing/2014/main" id="{57B527CA-0798-444C-8258-DFC00CDEDB2D}"/>
                </a:ext>
              </a:extLst>
            </p:cNvPr>
            <p:cNvSpPr>
              <a:spLocks noChangeArrowheads="1"/>
            </p:cNvSpPr>
            <p:nvPr/>
          </p:nvSpPr>
          <p:spPr bwMode="auto">
            <a:xfrm>
              <a:off x="2112" y="3792"/>
              <a:ext cx="240" cy="240"/>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1" dirty="0">
                  <a:latin typeface="Times New Roman" panose="02020603050405020304" pitchFamily="18" charset="0"/>
                </a:rPr>
                <a:t>B</a:t>
              </a:r>
            </a:p>
          </p:txBody>
        </p:sp>
        <p:sp>
          <p:nvSpPr>
            <p:cNvPr id="315403" name="Rectangle 11">
              <a:extLst>
                <a:ext uri="{FF2B5EF4-FFF2-40B4-BE49-F238E27FC236}">
                  <a16:creationId xmlns:a16="http://schemas.microsoft.com/office/drawing/2014/main" id="{774A37D7-4C61-43EF-B8D9-4CD891846C2B}"/>
                </a:ext>
              </a:extLst>
            </p:cNvPr>
            <p:cNvSpPr>
              <a:spLocks noChangeArrowheads="1"/>
            </p:cNvSpPr>
            <p:nvPr/>
          </p:nvSpPr>
          <p:spPr bwMode="auto">
            <a:xfrm>
              <a:off x="720" y="3552"/>
              <a:ext cx="240" cy="24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1" dirty="0">
                  <a:latin typeface="Times New Roman" panose="02020603050405020304" pitchFamily="18" charset="0"/>
                </a:rPr>
                <a:t>C</a:t>
              </a:r>
            </a:p>
          </p:txBody>
        </p:sp>
        <p:grpSp>
          <p:nvGrpSpPr>
            <p:cNvPr id="315404" name="Group 12">
              <a:extLst>
                <a:ext uri="{FF2B5EF4-FFF2-40B4-BE49-F238E27FC236}">
                  <a16:creationId xmlns:a16="http://schemas.microsoft.com/office/drawing/2014/main" id="{C3DB7DEF-293A-4588-BBD0-6ABFAB096E8B}"/>
                </a:ext>
              </a:extLst>
            </p:cNvPr>
            <p:cNvGrpSpPr>
              <a:grpSpLocks/>
            </p:cNvGrpSpPr>
            <p:nvPr/>
          </p:nvGrpSpPr>
          <p:grpSpPr bwMode="auto">
            <a:xfrm>
              <a:off x="1104" y="3120"/>
              <a:ext cx="360" cy="627"/>
              <a:chOff x="3912" y="1872"/>
              <a:chExt cx="360" cy="627"/>
            </a:xfrm>
          </p:grpSpPr>
          <p:sp>
            <p:nvSpPr>
              <p:cNvPr id="315405" name="AutoShape 13">
                <a:extLst>
                  <a:ext uri="{FF2B5EF4-FFF2-40B4-BE49-F238E27FC236}">
                    <a16:creationId xmlns:a16="http://schemas.microsoft.com/office/drawing/2014/main" id="{430468C1-2373-48CE-A090-BB4EEF135C4E}"/>
                  </a:ext>
                </a:extLst>
              </p:cNvPr>
              <p:cNvSpPr>
                <a:spLocks/>
              </p:cNvSpPr>
              <p:nvPr/>
            </p:nvSpPr>
            <p:spPr bwMode="auto">
              <a:xfrm rot="16200000" flipV="1">
                <a:off x="3934" y="2162"/>
                <a:ext cx="315" cy="360"/>
              </a:xfrm>
              <a:prstGeom prst="rightBracket">
                <a:avLst>
                  <a:gd name="adj" fmla="val 9524"/>
                </a:avLst>
              </a:prstGeom>
              <a:noFill/>
              <a:ln w="571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dirty="0">
                  <a:latin typeface="Times New Roman" panose="02020603050405020304" pitchFamily="18" charset="0"/>
                </a:endParaRPr>
              </a:p>
            </p:txBody>
          </p:sp>
          <p:sp>
            <p:nvSpPr>
              <p:cNvPr id="315406" name="Line 14">
                <a:extLst>
                  <a:ext uri="{FF2B5EF4-FFF2-40B4-BE49-F238E27FC236}">
                    <a16:creationId xmlns:a16="http://schemas.microsoft.com/office/drawing/2014/main" id="{DD96BFAD-21D3-4E2C-A51D-5D98CBF9448F}"/>
                  </a:ext>
                </a:extLst>
              </p:cNvPr>
              <p:cNvSpPr>
                <a:spLocks noChangeShapeType="1"/>
              </p:cNvSpPr>
              <p:nvPr/>
            </p:nvSpPr>
            <p:spPr bwMode="auto">
              <a:xfrm>
                <a:off x="4080" y="1872"/>
                <a:ext cx="0" cy="288"/>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dirty="0">
                  <a:latin typeface="Times New Roman" panose="02020603050405020304" pitchFamily="18" charset="0"/>
                </a:endParaRPr>
              </a:p>
            </p:txBody>
          </p:sp>
        </p:grpSp>
      </p:grpSp>
      <p:sp>
        <p:nvSpPr>
          <p:cNvPr id="315407" name="Text Box 15">
            <a:extLst>
              <a:ext uri="{FF2B5EF4-FFF2-40B4-BE49-F238E27FC236}">
                <a16:creationId xmlns:a16="http://schemas.microsoft.com/office/drawing/2014/main" id="{9F22DB77-764B-48D7-8331-4B3A89F349DB}"/>
              </a:ext>
            </a:extLst>
          </p:cNvPr>
          <p:cNvSpPr txBox="1">
            <a:spLocks noChangeArrowheads="1"/>
          </p:cNvSpPr>
          <p:nvPr/>
        </p:nvSpPr>
        <p:spPr bwMode="auto">
          <a:xfrm>
            <a:off x="4114801" y="3505200"/>
            <a:ext cx="122302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latin typeface="Times New Roman" panose="02020603050405020304" pitchFamily="18" charset="0"/>
              </a:rPr>
              <a:t>Initial state</a:t>
            </a:r>
          </a:p>
        </p:txBody>
      </p:sp>
      <p:sp>
        <p:nvSpPr>
          <p:cNvPr id="315408" name="Text Box 16">
            <a:extLst>
              <a:ext uri="{FF2B5EF4-FFF2-40B4-BE49-F238E27FC236}">
                <a16:creationId xmlns:a16="http://schemas.microsoft.com/office/drawing/2014/main" id="{825C6525-7B8B-461F-8EBD-7CBB13CAC21C}"/>
              </a:ext>
            </a:extLst>
          </p:cNvPr>
          <p:cNvSpPr txBox="1">
            <a:spLocks noChangeArrowheads="1"/>
          </p:cNvSpPr>
          <p:nvPr/>
        </p:nvSpPr>
        <p:spPr bwMode="auto">
          <a:xfrm>
            <a:off x="8534400" y="2895600"/>
            <a:ext cx="11284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latin typeface="Times New Roman" panose="02020603050405020304" pitchFamily="18" charset="0"/>
              </a:rPr>
              <a:t>Goal state</a:t>
            </a:r>
          </a:p>
        </p:txBody>
      </p:sp>
      <p:grpSp>
        <p:nvGrpSpPr>
          <p:cNvPr id="315409" name="Group 17">
            <a:extLst>
              <a:ext uri="{FF2B5EF4-FFF2-40B4-BE49-F238E27FC236}">
                <a16:creationId xmlns:a16="http://schemas.microsoft.com/office/drawing/2014/main" id="{0F3876E5-7CE4-4D03-A1C7-2D8643A4719A}"/>
              </a:ext>
            </a:extLst>
          </p:cNvPr>
          <p:cNvGrpSpPr>
            <a:grpSpLocks/>
          </p:cNvGrpSpPr>
          <p:nvPr/>
        </p:nvGrpSpPr>
        <p:grpSpPr bwMode="auto">
          <a:xfrm>
            <a:off x="6705600" y="3048000"/>
            <a:ext cx="3581400" cy="1600200"/>
            <a:chOff x="3072" y="2928"/>
            <a:chExt cx="2256" cy="1008"/>
          </a:xfrm>
        </p:grpSpPr>
        <p:sp>
          <p:nvSpPr>
            <p:cNvPr id="315410" name="Rectangle 18">
              <a:extLst>
                <a:ext uri="{FF2B5EF4-FFF2-40B4-BE49-F238E27FC236}">
                  <a16:creationId xmlns:a16="http://schemas.microsoft.com/office/drawing/2014/main" id="{F57E43F4-AECF-4DEB-A0BA-E0952029B41B}"/>
                </a:ext>
              </a:extLst>
            </p:cNvPr>
            <p:cNvSpPr>
              <a:spLocks noChangeArrowheads="1"/>
            </p:cNvSpPr>
            <p:nvPr/>
          </p:nvSpPr>
          <p:spPr bwMode="auto">
            <a:xfrm>
              <a:off x="3072" y="3840"/>
              <a:ext cx="2256" cy="96"/>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dirty="0">
                <a:latin typeface="Times New Roman" panose="02020603050405020304" pitchFamily="18" charset="0"/>
              </a:endParaRPr>
            </a:p>
          </p:txBody>
        </p:sp>
        <p:sp>
          <p:nvSpPr>
            <p:cNvPr id="315411" name="Rectangle 19">
              <a:extLst>
                <a:ext uri="{FF2B5EF4-FFF2-40B4-BE49-F238E27FC236}">
                  <a16:creationId xmlns:a16="http://schemas.microsoft.com/office/drawing/2014/main" id="{A16B50A8-CA46-4734-B60B-AF7CBAED906A}"/>
                </a:ext>
              </a:extLst>
            </p:cNvPr>
            <p:cNvSpPr>
              <a:spLocks noChangeArrowheads="1"/>
            </p:cNvSpPr>
            <p:nvPr/>
          </p:nvSpPr>
          <p:spPr bwMode="auto">
            <a:xfrm>
              <a:off x="4704" y="3120"/>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1" dirty="0">
                  <a:latin typeface="Times New Roman" panose="02020603050405020304" pitchFamily="18" charset="0"/>
                </a:rPr>
                <a:t>A</a:t>
              </a:r>
            </a:p>
          </p:txBody>
        </p:sp>
        <p:sp>
          <p:nvSpPr>
            <p:cNvPr id="315412" name="Rectangle 20">
              <a:extLst>
                <a:ext uri="{FF2B5EF4-FFF2-40B4-BE49-F238E27FC236}">
                  <a16:creationId xmlns:a16="http://schemas.microsoft.com/office/drawing/2014/main" id="{72B5CD44-A5E3-40F4-A4A9-F43691CF636E}"/>
                </a:ext>
              </a:extLst>
            </p:cNvPr>
            <p:cNvSpPr>
              <a:spLocks noChangeArrowheads="1"/>
            </p:cNvSpPr>
            <p:nvPr/>
          </p:nvSpPr>
          <p:spPr bwMode="auto">
            <a:xfrm>
              <a:off x="4704" y="3360"/>
              <a:ext cx="240" cy="240"/>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1" dirty="0">
                  <a:latin typeface="Times New Roman" panose="02020603050405020304" pitchFamily="18" charset="0"/>
                </a:rPr>
                <a:t>B</a:t>
              </a:r>
            </a:p>
          </p:txBody>
        </p:sp>
        <p:sp>
          <p:nvSpPr>
            <p:cNvPr id="315413" name="Rectangle 21">
              <a:extLst>
                <a:ext uri="{FF2B5EF4-FFF2-40B4-BE49-F238E27FC236}">
                  <a16:creationId xmlns:a16="http://schemas.microsoft.com/office/drawing/2014/main" id="{F811B45D-F57F-4755-9E8F-3E267D07AF52}"/>
                </a:ext>
              </a:extLst>
            </p:cNvPr>
            <p:cNvSpPr>
              <a:spLocks noChangeArrowheads="1"/>
            </p:cNvSpPr>
            <p:nvPr/>
          </p:nvSpPr>
          <p:spPr bwMode="auto">
            <a:xfrm>
              <a:off x="4704" y="3600"/>
              <a:ext cx="240" cy="24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1" dirty="0">
                  <a:latin typeface="Times New Roman" panose="02020603050405020304" pitchFamily="18" charset="0"/>
                </a:rPr>
                <a:t>C</a:t>
              </a:r>
            </a:p>
          </p:txBody>
        </p:sp>
        <p:grpSp>
          <p:nvGrpSpPr>
            <p:cNvPr id="315414" name="Group 22">
              <a:extLst>
                <a:ext uri="{FF2B5EF4-FFF2-40B4-BE49-F238E27FC236}">
                  <a16:creationId xmlns:a16="http://schemas.microsoft.com/office/drawing/2014/main" id="{27FE6429-7C93-4B44-A8C7-2E6A31B7A3D4}"/>
                </a:ext>
              </a:extLst>
            </p:cNvPr>
            <p:cNvGrpSpPr>
              <a:grpSpLocks/>
            </p:cNvGrpSpPr>
            <p:nvPr/>
          </p:nvGrpSpPr>
          <p:grpSpPr bwMode="auto">
            <a:xfrm>
              <a:off x="3744" y="2928"/>
              <a:ext cx="360" cy="627"/>
              <a:chOff x="3912" y="1872"/>
              <a:chExt cx="360" cy="627"/>
            </a:xfrm>
          </p:grpSpPr>
          <p:sp>
            <p:nvSpPr>
              <p:cNvPr id="315415" name="AutoShape 23">
                <a:extLst>
                  <a:ext uri="{FF2B5EF4-FFF2-40B4-BE49-F238E27FC236}">
                    <a16:creationId xmlns:a16="http://schemas.microsoft.com/office/drawing/2014/main" id="{71E34A19-94E2-41B1-AF37-4832B25AFAA6}"/>
                  </a:ext>
                </a:extLst>
              </p:cNvPr>
              <p:cNvSpPr>
                <a:spLocks/>
              </p:cNvSpPr>
              <p:nvPr/>
            </p:nvSpPr>
            <p:spPr bwMode="auto">
              <a:xfrm rot="16200000" flipV="1">
                <a:off x="3934" y="2162"/>
                <a:ext cx="315" cy="360"/>
              </a:xfrm>
              <a:prstGeom prst="rightBracket">
                <a:avLst>
                  <a:gd name="adj" fmla="val 9524"/>
                </a:avLst>
              </a:prstGeom>
              <a:noFill/>
              <a:ln w="571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dirty="0">
                  <a:latin typeface="Times New Roman" panose="02020603050405020304" pitchFamily="18" charset="0"/>
                </a:endParaRPr>
              </a:p>
            </p:txBody>
          </p:sp>
          <p:sp>
            <p:nvSpPr>
              <p:cNvPr id="315416" name="Line 24">
                <a:extLst>
                  <a:ext uri="{FF2B5EF4-FFF2-40B4-BE49-F238E27FC236}">
                    <a16:creationId xmlns:a16="http://schemas.microsoft.com/office/drawing/2014/main" id="{713699B8-5A97-4A82-A170-7F2AF9A0EE6D}"/>
                  </a:ext>
                </a:extLst>
              </p:cNvPr>
              <p:cNvSpPr>
                <a:spLocks noChangeShapeType="1"/>
              </p:cNvSpPr>
              <p:nvPr/>
            </p:nvSpPr>
            <p:spPr bwMode="auto">
              <a:xfrm>
                <a:off x="4080" y="1872"/>
                <a:ext cx="0" cy="288"/>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dirty="0">
                  <a:latin typeface="Times New Roman" panose="02020603050405020304" pitchFamily="18" charset="0"/>
                </a:endParaRPr>
              </a:p>
            </p:txBody>
          </p:sp>
        </p:grpSp>
      </p:grpSp>
      <p:sp>
        <p:nvSpPr>
          <p:cNvPr id="315417" name="Rectangle 25">
            <a:extLst>
              <a:ext uri="{FF2B5EF4-FFF2-40B4-BE49-F238E27FC236}">
                <a16:creationId xmlns:a16="http://schemas.microsoft.com/office/drawing/2014/main" id="{8A43CFBC-5ADD-463C-A30D-1E4DF1AC3458}"/>
              </a:ext>
            </a:extLst>
          </p:cNvPr>
          <p:cNvSpPr>
            <a:spLocks noChangeArrowheads="1"/>
          </p:cNvSpPr>
          <p:nvPr/>
        </p:nvSpPr>
        <p:spPr bwMode="auto">
          <a:xfrm>
            <a:off x="2209800" y="0"/>
            <a:ext cx="7924800" cy="855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4000" b="1">
                <a:solidFill>
                  <a:schemeClr val="tx2"/>
                </a:solidFill>
                <a:latin typeface="Times New Roman" panose="02020603050405020304" pitchFamily="18" charset="0"/>
              </a:defRPr>
            </a:lvl1pPr>
            <a:lvl2pPr algn="ctr">
              <a:defRPr sz="4000" b="1">
                <a:solidFill>
                  <a:schemeClr val="tx2"/>
                </a:solidFill>
                <a:latin typeface="Times New Roman" panose="02020603050405020304" pitchFamily="18" charset="0"/>
              </a:defRPr>
            </a:lvl2pPr>
            <a:lvl3pPr algn="ctr">
              <a:defRPr sz="4000" b="1">
                <a:solidFill>
                  <a:schemeClr val="tx2"/>
                </a:solidFill>
                <a:latin typeface="Times New Roman" panose="02020603050405020304" pitchFamily="18" charset="0"/>
              </a:defRPr>
            </a:lvl3pPr>
            <a:lvl4pPr algn="ctr">
              <a:defRPr sz="4000" b="1">
                <a:solidFill>
                  <a:schemeClr val="tx2"/>
                </a:solidFill>
                <a:latin typeface="Times New Roman" panose="02020603050405020304" pitchFamily="18" charset="0"/>
              </a:defRPr>
            </a:lvl4pPr>
            <a:lvl5pPr algn="ctr">
              <a:defRPr sz="4000" b="1">
                <a:solidFill>
                  <a:schemeClr val="tx2"/>
                </a:solidFill>
                <a:latin typeface="Times New Roman" panose="02020603050405020304" pitchFamily="18" charset="0"/>
              </a:defRPr>
            </a:lvl5pPr>
            <a:lvl6pPr marL="457200" algn="ctr" eaLnBrk="0" fontAlgn="base" hangingPunct="0">
              <a:spcBef>
                <a:spcPct val="0"/>
              </a:spcBef>
              <a:spcAft>
                <a:spcPct val="0"/>
              </a:spcAft>
              <a:defRPr sz="4000" b="1">
                <a:solidFill>
                  <a:schemeClr val="tx2"/>
                </a:solidFill>
                <a:latin typeface="Times New Roman" panose="02020603050405020304" pitchFamily="18" charset="0"/>
              </a:defRPr>
            </a:lvl6pPr>
            <a:lvl7pPr marL="914400" algn="ctr" eaLnBrk="0" fontAlgn="base" hangingPunct="0">
              <a:spcBef>
                <a:spcPct val="0"/>
              </a:spcBef>
              <a:spcAft>
                <a:spcPct val="0"/>
              </a:spcAft>
              <a:defRPr sz="4000" b="1">
                <a:solidFill>
                  <a:schemeClr val="tx2"/>
                </a:solidFill>
                <a:latin typeface="Times New Roman" panose="02020603050405020304" pitchFamily="18" charset="0"/>
              </a:defRPr>
            </a:lvl7pPr>
            <a:lvl8pPr marL="1371600" algn="ctr" eaLnBrk="0" fontAlgn="base" hangingPunct="0">
              <a:spcBef>
                <a:spcPct val="0"/>
              </a:spcBef>
              <a:spcAft>
                <a:spcPct val="0"/>
              </a:spcAft>
              <a:defRPr sz="4000" b="1">
                <a:solidFill>
                  <a:schemeClr val="tx2"/>
                </a:solidFill>
                <a:latin typeface="Times New Roman" panose="02020603050405020304" pitchFamily="18" charset="0"/>
              </a:defRPr>
            </a:lvl8pPr>
            <a:lvl9pPr marL="1828800" algn="ctr" eaLnBrk="0" fontAlgn="base" hangingPunct="0">
              <a:spcBef>
                <a:spcPct val="0"/>
              </a:spcBef>
              <a:spcAft>
                <a:spcPct val="0"/>
              </a:spcAft>
              <a:defRPr sz="4000" b="1">
                <a:solidFill>
                  <a:schemeClr val="tx2"/>
                </a:solidFill>
                <a:latin typeface="Times New Roman" panose="02020603050405020304" pitchFamily="18" charset="0"/>
              </a:defRPr>
            </a:lvl9pPr>
          </a:lstStyle>
          <a:p>
            <a:r>
              <a:rPr lang="en-US" altLang="en-US" sz="3600" dirty="0"/>
              <a:t>What we really want is to:</a:t>
            </a:r>
          </a:p>
        </p:txBody>
      </p:sp>
      <p:sp>
        <p:nvSpPr>
          <p:cNvPr id="2" name="Footer Placeholder 1">
            <a:extLst>
              <a:ext uri="{FF2B5EF4-FFF2-40B4-BE49-F238E27FC236}">
                <a16:creationId xmlns:a16="http://schemas.microsoft.com/office/drawing/2014/main" id="{308DD3EE-610F-4FB7-884F-D4B13D23AC16}"/>
              </a:ext>
            </a:extLst>
          </p:cNvPr>
          <p:cNvSpPr>
            <a:spLocks noGrp="1"/>
          </p:cNvSpPr>
          <p:nvPr>
            <p:ph type="ftr" sz="quarter" idx="11"/>
          </p:nvPr>
        </p:nvSpPr>
        <p:spPr/>
        <p:txBody>
          <a:bodyPr/>
          <a:lstStyle/>
          <a:p>
            <a:r>
              <a:rPr lang="en-IN"/>
              <a:t>Copyright © 2019 by Wiley India Pvt. Ltd., 4436/7, Ansari Road, Daryaganj, New Delhi-110002</a:t>
            </a:r>
            <a:endParaRPr lang="en-US"/>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9" name="Rectangle 3">
            <a:extLst>
              <a:ext uri="{FF2B5EF4-FFF2-40B4-BE49-F238E27FC236}">
                <a16:creationId xmlns:a16="http://schemas.microsoft.com/office/drawing/2014/main" id="{8CA45241-5C31-4C39-AB92-29E2A0545B4E}"/>
              </a:ext>
            </a:extLst>
          </p:cNvPr>
          <p:cNvSpPr>
            <a:spLocks noChangeArrowheads="1"/>
          </p:cNvSpPr>
          <p:nvPr/>
        </p:nvSpPr>
        <p:spPr bwMode="auto">
          <a:xfrm>
            <a:off x="2347138" y="856256"/>
            <a:ext cx="2650406" cy="2867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rtl="1">
              <a:lnSpc>
                <a:spcPct val="85000"/>
              </a:lnSpc>
            </a:pPr>
            <a:r>
              <a:rPr lang="en-US" altLang="en-US" b="1" dirty="0">
                <a:latin typeface="Times New Roman" panose="02020603050405020304" pitchFamily="18" charset="0"/>
              </a:rPr>
              <a:t>Ex (from Nilsson, p. 305):</a:t>
            </a:r>
          </a:p>
        </p:txBody>
      </p:sp>
      <p:sp>
        <p:nvSpPr>
          <p:cNvPr id="316420" name="Rectangle 4">
            <a:extLst>
              <a:ext uri="{FF2B5EF4-FFF2-40B4-BE49-F238E27FC236}">
                <a16:creationId xmlns:a16="http://schemas.microsoft.com/office/drawing/2014/main" id="{6D51A6CE-FCF6-42C6-BF3B-15902A5C3161}"/>
              </a:ext>
            </a:extLst>
          </p:cNvPr>
          <p:cNvSpPr>
            <a:spLocks noGrp="1" noChangeArrowheads="1"/>
          </p:cNvSpPr>
          <p:nvPr>
            <p:ph type="body" idx="1"/>
          </p:nvPr>
        </p:nvSpPr>
        <p:spPr>
          <a:xfrm>
            <a:off x="2867818" y="1444994"/>
            <a:ext cx="6608763" cy="4438907"/>
          </a:xfrm>
          <a:noFill/>
          <a:ln/>
          <a:extLst>
            <a:ext uri="{91240B29-F687-4F45-9708-019B960494DF}">
              <a14:hiddenLine xmlns:a14="http://schemas.microsoft.com/office/drawing/2010/main" w="12700">
                <a:solidFill>
                  <a:schemeClr val="tx1"/>
                </a:solidFill>
                <a:miter lim="800000"/>
                <a:headEnd/>
                <a:tailEnd/>
              </a14:hiddenLine>
            </a:ext>
          </a:extLst>
        </p:spPr>
        <p:txBody>
          <a:bodyPr vert="horz" lIns="63500" tIns="25400" rIns="63500" bIns="25400" rtlCol="0">
            <a:spAutoFit/>
          </a:bodyPr>
          <a:lstStyle/>
          <a:p>
            <a:pPr>
              <a:lnSpc>
                <a:spcPct val="96000"/>
              </a:lnSpc>
              <a:spcBef>
                <a:spcPct val="48000"/>
              </a:spcBef>
              <a:buNone/>
            </a:pPr>
            <a:r>
              <a:rPr lang="en-US" altLang="en-US" sz="2200" dirty="0"/>
              <a:t>“We have two memory registers X and Y whose initial contents are A and B respectively.”</a:t>
            </a:r>
          </a:p>
          <a:p>
            <a:pPr>
              <a:lnSpc>
                <a:spcPct val="96000"/>
              </a:lnSpc>
              <a:spcBef>
                <a:spcPct val="48000"/>
              </a:spcBef>
              <a:buNone/>
            </a:pPr>
            <a:r>
              <a:rPr lang="en-US" altLang="en-US" sz="2200" dirty="0"/>
              <a:t>I:  Contents(X,A) </a:t>
            </a:r>
            <a:r>
              <a:rPr lang="en-US" altLang="en-US" sz="2200" dirty="0">
                <a:latin typeface="Symbol" panose="05050102010706020507" pitchFamily="18" charset="2"/>
              </a:rPr>
              <a:t>&amp;</a:t>
            </a:r>
            <a:r>
              <a:rPr lang="en-US" altLang="en-US" sz="2200" dirty="0"/>
              <a:t>Contents(Y,B)</a:t>
            </a:r>
          </a:p>
          <a:p>
            <a:pPr>
              <a:lnSpc>
                <a:spcPct val="96000"/>
              </a:lnSpc>
              <a:spcBef>
                <a:spcPct val="48000"/>
              </a:spcBef>
              <a:buNone/>
            </a:pPr>
            <a:r>
              <a:rPr lang="en-US" altLang="en-US" sz="2200" dirty="0"/>
              <a:t>We have one operation,</a:t>
            </a:r>
          </a:p>
          <a:p>
            <a:pPr>
              <a:lnSpc>
                <a:spcPct val="96000"/>
              </a:lnSpc>
              <a:spcBef>
                <a:spcPct val="48000"/>
              </a:spcBef>
              <a:buNone/>
            </a:pPr>
            <a:r>
              <a:rPr lang="en-US" altLang="en-US" sz="2200" u="sng" dirty="0"/>
              <a:t>Assign</a:t>
            </a:r>
            <a:r>
              <a:rPr lang="en-US" altLang="en-US" sz="2200" dirty="0"/>
              <a:t>(</a:t>
            </a:r>
            <a:r>
              <a:rPr lang="en-US" altLang="en-US" sz="2200" dirty="0" err="1"/>
              <a:t>u,r,t,s</a:t>
            </a:r>
            <a:r>
              <a:rPr lang="en-US" altLang="en-US" sz="2200" dirty="0"/>
              <a:t>)	P:   Contents(</a:t>
            </a:r>
            <a:r>
              <a:rPr lang="en-US" altLang="en-US" sz="2200" dirty="0" err="1"/>
              <a:t>r,s</a:t>
            </a:r>
            <a:r>
              <a:rPr lang="en-US" altLang="en-US" sz="2200" dirty="0"/>
              <a:t>) 	</a:t>
            </a:r>
          </a:p>
          <a:p>
            <a:pPr>
              <a:lnSpc>
                <a:spcPct val="96000"/>
              </a:lnSpc>
              <a:spcBef>
                <a:spcPct val="48000"/>
              </a:spcBef>
              <a:buNone/>
            </a:pPr>
            <a:r>
              <a:rPr lang="en-US" altLang="en-US" sz="2200" dirty="0"/>
              <a:t>D: Contents(</a:t>
            </a:r>
            <a:r>
              <a:rPr lang="en-US" altLang="en-US" sz="2200" dirty="0" err="1"/>
              <a:t>u,t</a:t>
            </a:r>
            <a:r>
              <a:rPr lang="en-US" altLang="en-US" sz="2200" dirty="0"/>
              <a:t>)	 A:  Contents(</a:t>
            </a:r>
            <a:r>
              <a:rPr lang="en-US" altLang="en-US" sz="2200" dirty="0" err="1"/>
              <a:t>u,s</a:t>
            </a:r>
            <a:r>
              <a:rPr lang="en-US" altLang="en-US" sz="2200" dirty="0"/>
              <a:t>)</a:t>
            </a:r>
          </a:p>
          <a:p>
            <a:pPr>
              <a:lnSpc>
                <a:spcPct val="96000"/>
              </a:lnSpc>
              <a:spcBef>
                <a:spcPct val="48000"/>
              </a:spcBef>
              <a:buNone/>
            </a:pPr>
            <a:r>
              <a:rPr lang="en-US" altLang="en-US" sz="2200" dirty="0"/>
              <a:t>Our goal state is:</a:t>
            </a:r>
          </a:p>
          <a:p>
            <a:pPr>
              <a:lnSpc>
                <a:spcPct val="96000"/>
              </a:lnSpc>
              <a:spcBef>
                <a:spcPct val="48000"/>
              </a:spcBef>
              <a:buNone/>
            </a:pPr>
            <a:r>
              <a:rPr lang="en-US" altLang="en-US" sz="2200" dirty="0"/>
              <a:t>G:  Contents(X,B) </a:t>
            </a:r>
            <a:r>
              <a:rPr lang="en-US" altLang="en-US" sz="2200" dirty="0">
                <a:latin typeface="Symbol" panose="05050102010706020507" pitchFamily="18" charset="2"/>
              </a:rPr>
              <a:t>&amp;</a:t>
            </a:r>
            <a:r>
              <a:rPr lang="en-US" altLang="en-US" sz="2200" dirty="0"/>
              <a:t>Contents(Y,A)</a:t>
            </a:r>
          </a:p>
          <a:p>
            <a:pPr>
              <a:lnSpc>
                <a:spcPct val="96000"/>
              </a:lnSpc>
              <a:spcBef>
                <a:spcPct val="48000"/>
              </a:spcBef>
              <a:buNone/>
            </a:pPr>
            <a:r>
              <a:rPr lang="en-US" altLang="en-US" sz="2200" dirty="0"/>
              <a:t>STRIPS cannot defer its solution of either </a:t>
            </a:r>
            <a:r>
              <a:rPr lang="en-US" altLang="en-US" sz="2200" dirty="0" err="1"/>
              <a:t>subgoal</a:t>
            </a:r>
            <a:r>
              <a:rPr lang="en-US" altLang="en-US" sz="2200" dirty="0"/>
              <a:t> long enough not to erase the other register’s contents.</a:t>
            </a:r>
          </a:p>
        </p:txBody>
      </p:sp>
      <p:sp>
        <p:nvSpPr>
          <p:cNvPr id="316421" name="Rectangle 5">
            <a:extLst>
              <a:ext uri="{FF2B5EF4-FFF2-40B4-BE49-F238E27FC236}">
                <a16:creationId xmlns:a16="http://schemas.microsoft.com/office/drawing/2014/main" id="{0A2C5783-BECC-4A83-9A3E-CB1E5DFD426C}"/>
              </a:ext>
            </a:extLst>
          </p:cNvPr>
          <p:cNvSpPr>
            <a:spLocks noChangeArrowheads="1"/>
          </p:cNvSpPr>
          <p:nvPr/>
        </p:nvSpPr>
        <p:spPr bwMode="auto">
          <a:xfrm>
            <a:off x="2209800" y="0"/>
            <a:ext cx="7924800" cy="972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4000" b="1">
                <a:solidFill>
                  <a:schemeClr val="tx2"/>
                </a:solidFill>
                <a:latin typeface="Times New Roman" panose="02020603050405020304" pitchFamily="18" charset="0"/>
              </a:defRPr>
            </a:lvl1pPr>
            <a:lvl2pPr algn="ctr">
              <a:defRPr sz="4000" b="1">
                <a:solidFill>
                  <a:schemeClr val="tx2"/>
                </a:solidFill>
                <a:latin typeface="Times New Roman" panose="02020603050405020304" pitchFamily="18" charset="0"/>
              </a:defRPr>
            </a:lvl2pPr>
            <a:lvl3pPr algn="ctr">
              <a:defRPr sz="4000" b="1">
                <a:solidFill>
                  <a:schemeClr val="tx2"/>
                </a:solidFill>
                <a:latin typeface="Times New Roman" panose="02020603050405020304" pitchFamily="18" charset="0"/>
              </a:defRPr>
            </a:lvl3pPr>
            <a:lvl4pPr algn="ctr">
              <a:defRPr sz="4000" b="1">
                <a:solidFill>
                  <a:schemeClr val="tx2"/>
                </a:solidFill>
                <a:latin typeface="Times New Roman" panose="02020603050405020304" pitchFamily="18" charset="0"/>
              </a:defRPr>
            </a:lvl4pPr>
            <a:lvl5pPr algn="ctr">
              <a:defRPr sz="4000" b="1">
                <a:solidFill>
                  <a:schemeClr val="tx2"/>
                </a:solidFill>
                <a:latin typeface="Times New Roman" panose="02020603050405020304" pitchFamily="18" charset="0"/>
              </a:defRPr>
            </a:lvl5pPr>
            <a:lvl6pPr marL="457200" algn="ctr" eaLnBrk="0" fontAlgn="base" hangingPunct="0">
              <a:spcBef>
                <a:spcPct val="0"/>
              </a:spcBef>
              <a:spcAft>
                <a:spcPct val="0"/>
              </a:spcAft>
              <a:defRPr sz="4000" b="1">
                <a:solidFill>
                  <a:schemeClr val="tx2"/>
                </a:solidFill>
                <a:latin typeface="Times New Roman" panose="02020603050405020304" pitchFamily="18" charset="0"/>
              </a:defRPr>
            </a:lvl6pPr>
            <a:lvl7pPr marL="914400" algn="ctr" eaLnBrk="0" fontAlgn="base" hangingPunct="0">
              <a:spcBef>
                <a:spcPct val="0"/>
              </a:spcBef>
              <a:spcAft>
                <a:spcPct val="0"/>
              </a:spcAft>
              <a:defRPr sz="4000" b="1">
                <a:solidFill>
                  <a:schemeClr val="tx2"/>
                </a:solidFill>
                <a:latin typeface="Times New Roman" panose="02020603050405020304" pitchFamily="18" charset="0"/>
              </a:defRPr>
            </a:lvl7pPr>
            <a:lvl8pPr marL="1371600" algn="ctr" eaLnBrk="0" fontAlgn="base" hangingPunct="0">
              <a:spcBef>
                <a:spcPct val="0"/>
              </a:spcBef>
              <a:spcAft>
                <a:spcPct val="0"/>
              </a:spcAft>
              <a:defRPr sz="4000" b="1">
                <a:solidFill>
                  <a:schemeClr val="tx2"/>
                </a:solidFill>
                <a:latin typeface="Times New Roman" panose="02020603050405020304" pitchFamily="18" charset="0"/>
              </a:defRPr>
            </a:lvl8pPr>
            <a:lvl9pPr marL="1828800" algn="ctr" eaLnBrk="0" fontAlgn="base" hangingPunct="0">
              <a:spcBef>
                <a:spcPct val="0"/>
              </a:spcBef>
              <a:spcAft>
                <a:spcPct val="0"/>
              </a:spcAft>
              <a:defRPr sz="4000" b="1">
                <a:solidFill>
                  <a:schemeClr val="tx2"/>
                </a:solidFill>
                <a:latin typeface="Times New Roman" panose="02020603050405020304" pitchFamily="18" charset="0"/>
              </a:defRPr>
            </a:lvl9pPr>
          </a:lstStyle>
          <a:p>
            <a:r>
              <a:rPr lang="en-US" altLang="en-US" sz="3600" dirty="0"/>
              <a:t>STRIPS cannot solve all goals</a:t>
            </a:r>
          </a:p>
        </p:txBody>
      </p:sp>
      <p:sp>
        <p:nvSpPr>
          <p:cNvPr id="2" name="Footer Placeholder 1">
            <a:extLst>
              <a:ext uri="{FF2B5EF4-FFF2-40B4-BE49-F238E27FC236}">
                <a16:creationId xmlns:a16="http://schemas.microsoft.com/office/drawing/2014/main" id="{DD1B16AD-1E68-423E-B163-A77D02BFBF68}"/>
              </a:ext>
            </a:extLst>
          </p:cNvPr>
          <p:cNvSpPr>
            <a:spLocks noGrp="1"/>
          </p:cNvSpPr>
          <p:nvPr>
            <p:ph type="ftr" sz="quarter" idx="11"/>
          </p:nvPr>
        </p:nvSpPr>
        <p:spPr/>
        <p:txBody>
          <a:bodyPr/>
          <a:lstStyle/>
          <a:p>
            <a:r>
              <a:rPr lang="en-IN" dirty="0"/>
              <a:t>Copyright © 2019 by Wiley India </a:t>
            </a:r>
            <a:r>
              <a:rPr lang="en-IN" dirty="0" err="1"/>
              <a:t>Pvt.</a:t>
            </a:r>
            <a:r>
              <a:rPr lang="en-IN" dirty="0"/>
              <a:t> Ltd., 4436/7, Ansari Road, </a:t>
            </a:r>
            <a:r>
              <a:rPr lang="en-IN" dirty="0" err="1"/>
              <a:t>Daryaganj</a:t>
            </a:r>
            <a:r>
              <a:rPr lang="en-IN" dirty="0"/>
              <a:t>, New Delhi-110002</a:t>
            </a:r>
            <a:endParaRPr lang="en-US" dirty="0"/>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11.1 Introduction</a:t>
            </a:r>
          </a:p>
          <a:p>
            <a:pPr lvl="0">
              <a:lnSpc>
                <a:spcPct val="150000"/>
              </a:lnSpc>
            </a:pP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11.2  </a:t>
            </a:r>
            <a:r>
              <a:rPr lang="en-US" sz="2000" b="1" dirty="0">
                <a:solidFill>
                  <a:srgbClr val="00B0F0"/>
                </a:solidFill>
                <a:latin typeface="Times New Roman" panose="02020603050405020304" pitchFamily="18" charset="0"/>
                <a:cs typeface="Times New Roman" panose="02020603050405020304" pitchFamily="18" charset="0"/>
              </a:rPr>
              <a:t>Language of planning problem </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11.3 Example of Air Cargo</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11.4 The spare tire problem</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11.5 Planning with state space</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11.6 Partial order planning</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11.7 Hierarchical planning</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11.8 Conditional planning</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11.9 Learning decision trees</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11.10 Ensemble learning</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11.11 Reinforcement learning</a:t>
            </a:r>
            <a:endParaRPr lang="en-US" sz="2000" dirty="0">
              <a:solidFill>
                <a:schemeClr val="bg1"/>
              </a:solidFill>
              <a:latin typeface="Times New Roman" panose="02020603050405020304" pitchFamily="18" charset="0"/>
              <a:ea typeface="Gill Sans"/>
              <a:cs typeface="Times New Roman" panose="02020603050405020304" pitchFamily="18" charset="0"/>
              <a:sym typeface="Gill Sans"/>
            </a:endParaRPr>
          </a:p>
        </p:txBody>
      </p:sp>
      <p:sp>
        <p:nvSpPr>
          <p:cNvPr id="4" name="Title 3">
            <a:extLst>
              <a:ext uri="{FF2B5EF4-FFF2-40B4-BE49-F238E27FC236}">
                <a16:creationId xmlns:a16="http://schemas.microsoft.com/office/drawing/2014/main" id="{3311E9D3-EE91-4772-9396-D52BCE36FB46}"/>
              </a:ext>
            </a:extLst>
          </p:cNvPr>
          <p:cNvSpPr>
            <a:spLocks noGrp="1"/>
          </p:cNvSpPr>
          <p:nvPr>
            <p:ph type="title"/>
          </p:nvPr>
        </p:nvSpPr>
        <p:spPr>
          <a:xfrm>
            <a:off x="3419060" y="365126"/>
            <a:ext cx="8653670" cy="602284"/>
          </a:xfrm>
        </p:spPr>
        <p:txBody>
          <a:bodyPr>
            <a:normAutofit/>
          </a:bodyPr>
          <a:lstStyle/>
          <a:p>
            <a:pPr algn="ctr"/>
            <a:r>
              <a:rPr lang="en-US" sz="3600" dirty="0">
                <a:solidFill>
                  <a:srgbClr val="0070C0"/>
                </a:solidFill>
                <a:latin typeface="Times New Roman" panose="02020603050405020304" pitchFamily="18" charset="0"/>
                <a:cs typeface="Times New Roman" panose="02020603050405020304" pitchFamily="18" charset="0"/>
              </a:rPr>
              <a:t>Language of planning problem </a:t>
            </a:r>
          </a:p>
        </p:txBody>
      </p:sp>
      <p:sp>
        <p:nvSpPr>
          <p:cNvPr id="3" name="Content Placeholder 2">
            <a:extLst>
              <a:ext uri="{FF2B5EF4-FFF2-40B4-BE49-F238E27FC236}">
                <a16:creationId xmlns:a16="http://schemas.microsoft.com/office/drawing/2014/main" id="{1A9895A5-E3E7-4478-89BF-9934EB49F975}"/>
              </a:ext>
            </a:extLst>
          </p:cNvPr>
          <p:cNvSpPr>
            <a:spLocks noGrp="1"/>
          </p:cNvSpPr>
          <p:nvPr>
            <p:ph idx="1"/>
          </p:nvPr>
        </p:nvSpPr>
        <p:spPr>
          <a:xfrm>
            <a:off x="3419059" y="967410"/>
            <a:ext cx="8653671" cy="5525464"/>
          </a:xfrm>
        </p:spPr>
        <p:txBody>
          <a:bodyPr>
            <a:noAutofit/>
          </a:bodyPr>
          <a:lstStyle/>
          <a:p>
            <a:pPr marL="514350" indent="-514350">
              <a:buFont typeface="+mj-lt"/>
              <a:buAutoNum type="arabicPeriod"/>
            </a:pPr>
            <a:r>
              <a:rPr lang="en-US" sz="2400" i="1" dirty="0">
                <a:latin typeface="Times New Roman" panose="02020603050405020304" pitchFamily="18" charset="0"/>
                <a:cs typeface="Times New Roman" panose="02020603050405020304" pitchFamily="18" charset="0"/>
              </a:rPr>
              <a:t>Representation of States: </a:t>
            </a:r>
            <a:r>
              <a:rPr lang="en-US" sz="2400" dirty="0">
                <a:latin typeface="Times New Roman" panose="02020603050405020304" pitchFamily="18" charset="0"/>
                <a:cs typeface="Times New Roman" panose="02020603050405020304" pitchFamily="18" charset="0"/>
              </a:rPr>
              <a:t>Planners decompose the world into the logical conditions and represent a state as a conjunction of positive literals. For example, prepositional literals are considered to be poor and unknown, which might represent the state of a hapless agent.</a:t>
            </a:r>
          </a:p>
          <a:p>
            <a:pPr marL="514350" indent="-514350">
              <a:buFont typeface="+mj-lt"/>
              <a:buAutoNum type="arabicPeriod"/>
            </a:pPr>
            <a:r>
              <a:rPr lang="en-US" sz="2400" i="1" dirty="0">
                <a:latin typeface="Times New Roman" panose="02020603050405020304" pitchFamily="18" charset="0"/>
                <a:cs typeface="Times New Roman" panose="02020603050405020304" pitchFamily="18" charset="0"/>
              </a:rPr>
              <a:t>Representation of Goals: </a:t>
            </a:r>
            <a:r>
              <a:rPr lang="en-US" sz="2400" dirty="0">
                <a:latin typeface="Times New Roman" panose="02020603050405020304" pitchFamily="18" charset="0"/>
                <a:cs typeface="Times New Roman" panose="02020603050405020304" pitchFamily="18" charset="0"/>
              </a:rPr>
              <a:t>A goal is partially specified state, represented as a conjunction of positive ground literals.</a:t>
            </a:r>
          </a:p>
          <a:p>
            <a:pPr marL="514350" indent="-514350">
              <a:buFont typeface="+mj-lt"/>
              <a:buAutoNum type="arabicPeriod"/>
            </a:pPr>
            <a:r>
              <a:rPr lang="en-US" sz="2400" i="1" dirty="0">
                <a:latin typeface="Times New Roman" panose="02020603050405020304" pitchFamily="18" charset="0"/>
                <a:cs typeface="Times New Roman" panose="02020603050405020304" pitchFamily="18" charset="0"/>
              </a:rPr>
              <a:t>Representation of Action: </a:t>
            </a:r>
            <a:r>
              <a:rPr lang="en-US" sz="2400" dirty="0">
                <a:latin typeface="Times New Roman" panose="02020603050405020304" pitchFamily="18" charset="0"/>
                <a:cs typeface="Times New Roman" panose="02020603050405020304" pitchFamily="18" charset="0"/>
              </a:rPr>
              <a:t>An action is </a:t>
            </a:r>
            <a:r>
              <a:rPr lang="en-US" sz="2400" dirty="0" err="1">
                <a:latin typeface="Times New Roman" panose="02020603050405020304" pitchFamily="18" charset="0"/>
                <a:cs typeface="Times New Roman" panose="02020603050405020304" pitchFamily="18" charset="0"/>
              </a:rPr>
              <a:t>particularised</a:t>
            </a:r>
            <a:r>
              <a:rPr lang="en-US" sz="2400" dirty="0">
                <a:latin typeface="Times New Roman" panose="02020603050405020304" pitchFamily="18" charset="0"/>
                <a:cs typeface="Times New Roman" panose="02020603050405020304" pitchFamily="18" charset="0"/>
              </a:rPr>
              <a:t> in terms of the preconditions that must hold before it can be executed and the effects that </a:t>
            </a:r>
            <a:r>
              <a:rPr lang="en-US" sz="2400" dirty="0" err="1">
                <a:latin typeface="Times New Roman" panose="02020603050405020304" pitchFamily="18" charset="0"/>
                <a:cs typeface="Times New Roman" panose="02020603050405020304" pitchFamily="18" charset="0"/>
              </a:rPr>
              <a:t>gaurantees</a:t>
            </a:r>
            <a:r>
              <a:rPr lang="en-US" sz="2400" dirty="0">
                <a:latin typeface="Times New Roman" panose="02020603050405020304" pitchFamily="18" charset="0"/>
                <a:cs typeface="Times New Roman" panose="02020603050405020304" pitchFamily="18" charset="0"/>
              </a:rPr>
              <a:t> when it is executed.</a:t>
            </a:r>
          </a:p>
          <a:p>
            <a:pPr marL="514350" indent="-514350">
              <a:buFont typeface="+mj-lt"/>
              <a:buAutoNum type="arabicPeriod"/>
            </a:pPr>
            <a:endParaRPr lang="en-US" dirty="0"/>
          </a:p>
          <a:p>
            <a:pPr marL="514350" indent="-514350">
              <a:buFont typeface="+mj-lt"/>
              <a:buAutoNum type="arabicPeriod"/>
            </a:pPr>
            <a:endParaRPr lang="en-US" dirty="0"/>
          </a:p>
        </p:txBody>
      </p:sp>
      <p:sp>
        <p:nvSpPr>
          <p:cNvPr id="5" name="Footer Placeholder 4">
            <a:extLst>
              <a:ext uri="{FF2B5EF4-FFF2-40B4-BE49-F238E27FC236}">
                <a16:creationId xmlns:a16="http://schemas.microsoft.com/office/drawing/2014/main" id="{AF48083E-15DF-4C54-B0AC-B6394103CF72}"/>
              </a:ext>
            </a:extLst>
          </p:cNvPr>
          <p:cNvSpPr>
            <a:spLocks noGrp="1"/>
          </p:cNvSpPr>
          <p:nvPr>
            <p:ph type="ftr" sz="quarter" idx="11"/>
          </p:nvPr>
        </p:nvSpPr>
        <p:spPr/>
        <p:txBody>
          <a:bodyPr/>
          <a:lstStyle/>
          <a:p>
            <a:r>
              <a:rPr lang="en-IN"/>
              <a:t>Copyright © 2019 by Wiley India Pvt. Ltd., 4436/7, Ansari Road, Daryaganj, New Delhi-110002</a:t>
            </a:r>
            <a:endParaRPr lang="en-US"/>
          </a:p>
        </p:txBody>
      </p:sp>
    </p:spTree>
    <p:extLst>
      <p:ext uri="{BB962C8B-B14F-4D97-AF65-F5344CB8AC3E}">
        <p14:creationId xmlns:p14="http://schemas.microsoft.com/office/powerpoint/2010/main" val="36241847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a:extLst>
              <a:ext uri="{FF2B5EF4-FFF2-40B4-BE49-F238E27FC236}">
                <a16:creationId xmlns:a16="http://schemas.microsoft.com/office/drawing/2014/main" id="{FE1B9117-516B-4FB1-AC15-11938BB3F3AF}"/>
              </a:ext>
            </a:extLst>
          </p:cNvPr>
          <p:cNvSpPr>
            <a:spLocks noGrp="1" noChangeArrowheads="1"/>
          </p:cNvSpPr>
          <p:nvPr>
            <p:ph type="title"/>
          </p:nvPr>
        </p:nvSpPr>
        <p:spPr>
          <a:xfrm>
            <a:off x="3581400" y="365125"/>
            <a:ext cx="7772400" cy="815089"/>
          </a:xfrm>
        </p:spPr>
        <p:txBody>
          <a:bodyPr>
            <a:normAutofit/>
          </a:bodyPr>
          <a:lstStyle/>
          <a:p>
            <a:r>
              <a:rPr lang="en-US" altLang="en-US" sz="3600" dirty="0"/>
              <a:t>Planning problem</a:t>
            </a:r>
          </a:p>
        </p:txBody>
      </p:sp>
      <p:sp>
        <p:nvSpPr>
          <p:cNvPr id="221187" name="Rectangle 3">
            <a:extLst>
              <a:ext uri="{FF2B5EF4-FFF2-40B4-BE49-F238E27FC236}">
                <a16:creationId xmlns:a16="http://schemas.microsoft.com/office/drawing/2014/main" id="{158AC972-0177-4D91-ABE5-E333749C15B7}"/>
              </a:ext>
            </a:extLst>
          </p:cNvPr>
          <p:cNvSpPr>
            <a:spLocks noGrp="1" noChangeArrowheads="1"/>
          </p:cNvSpPr>
          <p:nvPr>
            <p:ph type="body" idx="1"/>
          </p:nvPr>
        </p:nvSpPr>
        <p:spPr>
          <a:xfrm>
            <a:off x="3581400" y="1180214"/>
            <a:ext cx="7944293" cy="4800600"/>
          </a:xfrm>
        </p:spPr>
        <p:txBody>
          <a:bodyPr>
            <a:normAutofit fontScale="92500" lnSpcReduction="10000"/>
          </a:bodyPr>
          <a:lstStyle/>
          <a:p>
            <a:r>
              <a:rPr lang="en-US" altLang="en-US" dirty="0"/>
              <a:t>Find a </a:t>
            </a:r>
            <a:r>
              <a:rPr lang="en-US" altLang="en-US" b="1" dirty="0">
                <a:solidFill>
                  <a:schemeClr val="accent2"/>
                </a:solidFill>
              </a:rPr>
              <a:t>sequence of actions</a:t>
            </a:r>
            <a:r>
              <a:rPr lang="en-US" altLang="en-US" dirty="0"/>
              <a:t> that achieves a given </a:t>
            </a:r>
            <a:r>
              <a:rPr lang="en-US" altLang="en-US" b="1" dirty="0">
                <a:solidFill>
                  <a:schemeClr val="accent2"/>
                </a:solidFill>
              </a:rPr>
              <a:t>goal</a:t>
            </a:r>
            <a:r>
              <a:rPr lang="en-US" altLang="en-US" dirty="0"/>
              <a:t> when executed from a given </a:t>
            </a:r>
            <a:r>
              <a:rPr lang="en-US" altLang="en-US" b="1" dirty="0">
                <a:solidFill>
                  <a:schemeClr val="accent2"/>
                </a:solidFill>
              </a:rPr>
              <a:t>initial world state</a:t>
            </a:r>
            <a:r>
              <a:rPr lang="en-US" altLang="en-US" dirty="0"/>
              <a:t>.  That is, given </a:t>
            </a:r>
          </a:p>
          <a:p>
            <a:pPr lvl="1"/>
            <a:r>
              <a:rPr lang="en-US" altLang="en-US" dirty="0"/>
              <a:t>a set of operator descriptions (defining the possible primitive actions by the agent), </a:t>
            </a:r>
          </a:p>
          <a:p>
            <a:pPr lvl="1"/>
            <a:r>
              <a:rPr lang="en-US" altLang="en-US" dirty="0"/>
              <a:t>an initial state description, and </a:t>
            </a:r>
          </a:p>
          <a:p>
            <a:pPr lvl="1"/>
            <a:r>
              <a:rPr lang="en-US" altLang="en-US" dirty="0"/>
              <a:t>a goal state description or predicate, </a:t>
            </a:r>
          </a:p>
          <a:p>
            <a:pPr>
              <a:buFontTx/>
              <a:buNone/>
            </a:pPr>
            <a:r>
              <a:rPr lang="en-US" altLang="en-US" dirty="0"/>
              <a:t>	compute a plan, which is </a:t>
            </a:r>
          </a:p>
          <a:p>
            <a:pPr lvl="1"/>
            <a:r>
              <a:rPr lang="en-US" altLang="en-US" dirty="0"/>
              <a:t>a sequence of operator instances, such that executing them in the initial state will change the world to a state satisfying the goal-state description. </a:t>
            </a:r>
          </a:p>
          <a:p>
            <a:r>
              <a:rPr lang="en-US" altLang="en-US" dirty="0"/>
              <a:t>Goals are usually specified as a conjunction of goals to be achieved</a:t>
            </a:r>
          </a:p>
        </p:txBody>
      </p:sp>
      <p:sp>
        <p:nvSpPr>
          <p:cNvPr id="5" name="Google Shape;142;p2">
            <a:extLst>
              <a:ext uri="{FF2B5EF4-FFF2-40B4-BE49-F238E27FC236}">
                <a16:creationId xmlns:a16="http://schemas.microsoft.com/office/drawing/2014/main" id="{E3DB3442-1B2E-4C8B-963E-388DF74B6784}"/>
              </a:ext>
            </a:extLst>
          </p:cNvPr>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11.1 Introduction</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11.2  </a:t>
            </a:r>
            <a:r>
              <a:rPr lang="en-US" sz="2000" dirty="0">
                <a:solidFill>
                  <a:schemeClr val="bg1"/>
                </a:solidFill>
                <a:latin typeface="Times New Roman" panose="02020603050405020304" pitchFamily="18" charset="0"/>
                <a:cs typeface="Times New Roman" panose="02020603050405020304" pitchFamily="18" charset="0"/>
              </a:rPr>
              <a:t>Language of planning problem </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11.3 Example of Air Cargo</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11.4 The spare tire problem</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11.5 Planning with state space</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11.6 Partial order planning</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11.7 Hierarchical planning</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11.8 Conditional planning</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11.9 Learning decision trees</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11.10 Ensemble learning</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11.11 Reinforcement learning</a:t>
            </a:r>
            <a:endParaRPr lang="en-US" sz="2000" dirty="0">
              <a:solidFill>
                <a:schemeClr val="bg1"/>
              </a:solidFill>
              <a:latin typeface="Times New Roman" panose="02020603050405020304" pitchFamily="18" charset="0"/>
              <a:ea typeface="Gill Sans"/>
              <a:cs typeface="Times New Roman" panose="02020603050405020304" pitchFamily="18" charset="0"/>
              <a:sym typeface="Gill Sans"/>
            </a:endParaRPr>
          </a:p>
        </p:txBody>
      </p:sp>
      <p:sp>
        <p:nvSpPr>
          <p:cNvPr id="2" name="Footer Placeholder 1">
            <a:extLst>
              <a:ext uri="{FF2B5EF4-FFF2-40B4-BE49-F238E27FC236}">
                <a16:creationId xmlns:a16="http://schemas.microsoft.com/office/drawing/2014/main" id="{696D2871-8A16-42E9-8DBF-1F3671585B92}"/>
              </a:ext>
            </a:extLst>
          </p:cNvPr>
          <p:cNvSpPr>
            <a:spLocks noGrp="1"/>
          </p:cNvSpPr>
          <p:nvPr>
            <p:ph type="ftr" sz="quarter" idx="11"/>
          </p:nvPr>
        </p:nvSpPr>
        <p:spPr>
          <a:xfrm>
            <a:off x="4187456" y="6492875"/>
            <a:ext cx="4114800" cy="365125"/>
          </a:xfrm>
        </p:spPr>
        <p:txBody>
          <a:bodyPr/>
          <a:lstStyle/>
          <a:p>
            <a:r>
              <a:rPr lang="en-IN" dirty="0"/>
              <a:t>Copyright © 2019 by Wiley India </a:t>
            </a:r>
            <a:r>
              <a:rPr lang="en-IN" dirty="0" err="1"/>
              <a:t>Pvt.</a:t>
            </a:r>
            <a:r>
              <a:rPr lang="en-IN" dirty="0"/>
              <a:t> Ltd., 4436/7, Ansari Road, </a:t>
            </a:r>
            <a:r>
              <a:rPr lang="en-IN" dirty="0" err="1"/>
              <a:t>Daryaganj</a:t>
            </a:r>
            <a:r>
              <a:rPr lang="en-IN" dirty="0"/>
              <a:t>, New Delhi-110002</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11.1 Introduction</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11.2  </a:t>
            </a:r>
            <a:r>
              <a:rPr lang="en-US" sz="2000" dirty="0">
                <a:solidFill>
                  <a:schemeClr val="bg1"/>
                </a:solidFill>
                <a:latin typeface="Times New Roman" panose="02020603050405020304" pitchFamily="18" charset="0"/>
                <a:cs typeface="Times New Roman" panose="02020603050405020304" pitchFamily="18" charset="0"/>
              </a:rPr>
              <a:t>Language of planning problem </a:t>
            </a:r>
          </a:p>
          <a:p>
            <a:pPr lvl="0">
              <a:lnSpc>
                <a:spcPct val="150000"/>
              </a:lnSpc>
            </a:pPr>
            <a:r>
              <a:rPr lang="en-US" sz="2000" b="1" dirty="0">
                <a:solidFill>
                  <a:srgbClr val="00B0F0"/>
                </a:solidFill>
                <a:latin typeface="Times New Roman" panose="02020603050405020304" pitchFamily="18" charset="0"/>
                <a:cs typeface="Times New Roman" panose="02020603050405020304" pitchFamily="18" charset="0"/>
              </a:rPr>
              <a:t>11.3 Example of Air Cargo</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11.4 The spare tire problem</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11.5 Planning with state space</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11.6 Partial order planning</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11.7 Hierarchical planning</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11.8 Conditional planning</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11.9 Learning decision trees</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11.10 Ensemble learning</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11.11 Reinforcement learning</a:t>
            </a:r>
            <a:endParaRPr lang="en-US" sz="2000" dirty="0">
              <a:solidFill>
                <a:schemeClr val="bg1"/>
              </a:solidFill>
              <a:latin typeface="Times New Roman" panose="02020603050405020304" pitchFamily="18" charset="0"/>
              <a:ea typeface="Gill Sans"/>
              <a:cs typeface="Times New Roman" panose="02020603050405020304" pitchFamily="18" charset="0"/>
              <a:sym typeface="Gill Sans"/>
            </a:endParaRPr>
          </a:p>
        </p:txBody>
      </p:sp>
      <p:sp>
        <p:nvSpPr>
          <p:cNvPr id="4" name="Title 3">
            <a:extLst>
              <a:ext uri="{FF2B5EF4-FFF2-40B4-BE49-F238E27FC236}">
                <a16:creationId xmlns:a16="http://schemas.microsoft.com/office/drawing/2014/main" id="{3311E9D3-EE91-4772-9396-D52BCE36FB46}"/>
              </a:ext>
            </a:extLst>
          </p:cNvPr>
          <p:cNvSpPr>
            <a:spLocks noGrp="1"/>
          </p:cNvSpPr>
          <p:nvPr>
            <p:ph type="title"/>
          </p:nvPr>
        </p:nvSpPr>
        <p:spPr>
          <a:xfrm>
            <a:off x="3419060" y="365126"/>
            <a:ext cx="8653670" cy="602284"/>
          </a:xfrm>
        </p:spPr>
        <p:txBody>
          <a:bodyPr>
            <a:normAutofit/>
          </a:bodyPr>
          <a:lstStyle/>
          <a:p>
            <a:pPr algn="ctr"/>
            <a:r>
              <a:rPr lang="en-US" sz="3600" dirty="0">
                <a:solidFill>
                  <a:srgbClr val="0070C0"/>
                </a:solidFill>
                <a:latin typeface="Times New Roman" panose="02020603050405020304" pitchFamily="18" charset="0"/>
                <a:cs typeface="Times New Roman" panose="02020603050405020304" pitchFamily="18" charset="0"/>
              </a:rPr>
              <a:t>Example of Air Cargo</a:t>
            </a:r>
          </a:p>
        </p:txBody>
      </p:sp>
      <p:sp>
        <p:nvSpPr>
          <p:cNvPr id="3" name="Content Placeholder 2">
            <a:extLst>
              <a:ext uri="{FF2B5EF4-FFF2-40B4-BE49-F238E27FC236}">
                <a16:creationId xmlns:a16="http://schemas.microsoft.com/office/drawing/2014/main" id="{1A9895A5-E3E7-4478-89BF-9934EB49F975}"/>
              </a:ext>
            </a:extLst>
          </p:cNvPr>
          <p:cNvSpPr>
            <a:spLocks noGrp="1"/>
          </p:cNvSpPr>
          <p:nvPr>
            <p:ph idx="1"/>
          </p:nvPr>
        </p:nvSpPr>
        <p:spPr>
          <a:xfrm>
            <a:off x="3419059" y="967410"/>
            <a:ext cx="8653671" cy="5525464"/>
          </a:xfrm>
        </p:spPr>
        <p:txBody>
          <a:bodyPr>
            <a:noAutofit/>
          </a:bodyPr>
          <a:lstStyle/>
          <a:p>
            <a:pPr marL="0" indent="0">
              <a:buNone/>
            </a:pPr>
            <a:r>
              <a:rPr lang="en-US" sz="2400" dirty="0">
                <a:latin typeface="Times New Roman" panose="02020603050405020304" pitchFamily="18" charset="0"/>
                <a:cs typeface="Times New Roman" panose="02020603050405020304" pitchFamily="18" charset="0"/>
              </a:rPr>
              <a:t>Example given shows an air cargo transport problem involving loading cargo on and off the planes arid flying it from place-to-place. The problem can be defined with the following three actions: load, unload and fly. The actions affect the following two predicates: In (c, p) implies that cargo c is inside plane p, and At (x, a) implies that object x (either plane or cargo) is at airport a. Note that, cargo is not anywhere when it is in a plane, therefore, At actually implies “available for use at a given location.” It accepts some experience with action definitions to handle such details consistently. The following plan is the representation of the problem as per STRIPS:</a:t>
            </a:r>
          </a:p>
          <a:p>
            <a:pPr marL="0" indent="0">
              <a:buNone/>
            </a:pPr>
            <a:r>
              <a:rPr lang="en-US" sz="2400" dirty="0">
                <a:latin typeface="Times New Roman" panose="02020603050405020304" pitchFamily="18" charset="0"/>
                <a:cs typeface="Times New Roman" panose="02020603050405020304" pitchFamily="18" charset="0"/>
              </a:rPr>
              <a:t>This representation is pure strips. Particularly, it allows a plane to fly to and from the same airport. In equality, literals in ADL could prevent this.</a:t>
            </a:r>
          </a:p>
          <a:p>
            <a:pPr marL="0" indent="0">
              <a:buNone/>
            </a:pPr>
            <a:endParaRPr lang="en-US" dirty="0"/>
          </a:p>
        </p:txBody>
      </p:sp>
      <p:sp>
        <p:nvSpPr>
          <p:cNvPr id="5" name="Footer Placeholder 4">
            <a:extLst>
              <a:ext uri="{FF2B5EF4-FFF2-40B4-BE49-F238E27FC236}">
                <a16:creationId xmlns:a16="http://schemas.microsoft.com/office/drawing/2014/main" id="{A8C2F35F-A259-486B-B678-87205D2BC35A}"/>
              </a:ext>
            </a:extLst>
          </p:cNvPr>
          <p:cNvSpPr>
            <a:spLocks noGrp="1"/>
          </p:cNvSpPr>
          <p:nvPr>
            <p:ph type="ftr" sz="quarter" idx="11"/>
          </p:nvPr>
        </p:nvSpPr>
        <p:spPr/>
        <p:txBody>
          <a:bodyPr/>
          <a:lstStyle/>
          <a:p>
            <a:r>
              <a:rPr lang="en-IN"/>
              <a:t>Copyright © 2019 by Wiley India Pvt. Ltd., 4436/7, Ansari Road, Daryaganj, New Delhi-110002</a:t>
            </a:r>
            <a:endParaRPr lang="en-US"/>
          </a:p>
        </p:txBody>
      </p:sp>
    </p:spTree>
    <p:extLst>
      <p:ext uri="{BB962C8B-B14F-4D97-AF65-F5344CB8AC3E}">
        <p14:creationId xmlns:p14="http://schemas.microsoft.com/office/powerpoint/2010/main" val="329956331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11.1 Introduction</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11.2  </a:t>
            </a:r>
            <a:r>
              <a:rPr lang="en-US" sz="2000" dirty="0">
                <a:solidFill>
                  <a:schemeClr val="bg1"/>
                </a:solidFill>
                <a:latin typeface="Times New Roman" panose="02020603050405020304" pitchFamily="18" charset="0"/>
                <a:cs typeface="Times New Roman" panose="02020603050405020304" pitchFamily="18" charset="0"/>
              </a:rPr>
              <a:t>Language of planning problem </a:t>
            </a:r>
          </a:p>
          <a:p>
            <a:pPr lvl="0">
              <a:lnSpc>
                <a:spcPct val="150000"/>
              </a:lnSpc>
            </a:pPr>
            <a:r>
              <a:rPr lang="en-US" sz="2000" b="1" dirty="0">
                <a:solidFill>
                  <a:srgbClr val="00B0F0"/>
                </a:solidFill>
                <a:latin typeface="Times New Roman" panose="02020603050405020304" pitchFamily="18" charset="0"/>
                <a:cs typeface="Times New Roman" panose="02020603050405020304" pitchFamily="18" charset="0"/>
              </a:rPr>
              <a:t>11.3 Example of Air Cargo</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11.4 The spare tire problem</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11.5 Planning with state space</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11.6 Partial order planning</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11.7 Hierarchical planning</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11.8 Conditional planning</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11.9 Learning decision trees</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11.10 Ensemble learning</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11.11 Reinforcement learning</a:t>
            </a:r>
            <a:endParaRPr lang="en-US" sz="2000" dirty="0">
              <a:solidFill>
                <a:schemeClr val="bg1"/>
              </a:solidFill>
              <a:latin typeface="Times New Roman" panose="02020603050405020304" pitchFamily="18" charset="0"/>
              <a:ea typeface="Gill Sans"/>
              <a:cs typeface="Times New Roman" panose="02020603050405020304" pitchFamily="18" charset="0"/>
              <a:sym typeface="Gill Sans"/>
            </a:endParaRPr>
          </a:p>
        </p:txBody>
      </p:sp>
      <p:sp>
        <p:nvSpPr>
          <p:cNvPr id="4" name="Title 3">
            <a:extLst>
              <a:ext uri="{FF2B5EF4-FFF2-40B4-BE49-F238E27FC236}">
                <a16:creationId xmlns:a16="http://schemas.microsoft.com/office/drawing/2014/main" id="{3311E9D3-EE91-4772-9396-D52BCE36FB46}"/>
              </a:ext>
            </a:extLst>
          </p:cNvPr>
          <p:cNvSpPr>
            <a:spLocks noGrp="1"/>
          </p:cNvSpPr>
          <p:nvPr>
            <p:ph type="title"/>
          </p:nvPr>
        </p:nvSpPr>
        <p:spPr>
          <a:xfrm>
            <a:off x="3419060" y="365126"/>
            <a:ext cx="8653670" cy="602284"/>
          </a:xfrm>
        </p:spPr>
        <p:txBody>
          <a:bodyPr>
            <a:normAutofit/>
          </a:bodyPr>
          <a:lstStyle/>
          <a:p>
            <a:pPr algn="ctr"/>
            <a:r>
              <a:rPr lang="en-US" sz="3600" dirty="0">
                <a:solidFill>
                  <a:srgbClr val="0070C0"/>
                </a:solidFill>
                <a:latin typeface="Times New Roman" panose="02020603050405020304" pitchFamily="18" charset="0"/>
                <a:cs typeface="Times New Roman" panose="02020603050405020304" pitchFamily="18" charset="0"/>
              </a:rPr>
              <a:t>Example of Air Cargo </a:t>
            </a:r>
          </a:p>
        </p:txBody>
      </p:sp>
      <p:sp>
        <p:nvSpPr>
          <p:cNvPr id="3" name="Content Placeholder 2">
            <a:extLst>
              <a:ext uri="{FF2B5EF4-FFF2-40B4-BE49-F238E27FC236}">
                <a16:creationId xmlns:a16="http://schemas.microsoft.com/office/drawing/2014/main" id="{1A9895A5-E3E7-4478-89BF-9934EB49F975}"/>
              </a:ext>
            </a:extLst>
          </p:cNvPr>
          <p:cNvSpPr>
            <a:spLocks noGrp="1"/>
          </p:cNvSpPr>
          <p:nvPr>
            <p:ph idx="1"/>
          </p:nvPr>
        </p:nvSpPr>
        <p:spPr>
          <a:xfrm>
            <a:off x="3419059" y="967410"/>
            <a:ext cx="8653671" cy="5525464"/>
          </a:xfrm>
        </p:spPr>
        <p:txBody>
          <a:bodyPr>
            <a:noAutofit/>
          </a:bodyPr>
          <a:lstStyle/>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id="{65A2323B-C172-40AC-B3DB-2782CD6687D8}"/>
              </a:ext>
            </a:extLst>
          </p:cNvPr>
          <p:cNvPicPr>
            <a:picLocks noChangeAspect="1"/>
          </p:cNvPicPr>
          <p:nvPr/>
        </p:nvPicPr>
        <p:blipFill>
          <a:blip r:embed="rId3"/>
          <a:stretch>
            <a:fillRect/>
          </a:stretch>
        </p:blipFill>
        <p:spPr>
          <a:xfrm>
            <a:off x="3883379" y="1205441"/>
            <a:ext cx="6976532" cy="3479448"/>
          </a:xfrm>
          <a:prstGeom prst="rect">
            <a:avLst/>
          </a:prstGeom>
        </p:spPr>
      </p:pic>
      <p:sp>
        <p:nvSpPr>
          <p:cNvPr id="6" name="Footer Placeholder 5">
            <a:extLst>
              <a:ext uri="{FF2B5EF4-FFF2-40B4-BE49-F238E27FC236}">
                <a16:creationId xmlns:a16="http://schemas.microsoft.com/office/drawing/2014/main" id="{750577DF-9265-45AA-8AAE-CF67177303D7}"/>
              </a:ext>
            </a:extLst>
          </p:cNvPr>
          <p:cNvSpPr>
            <a:spLocks noGrp="1"/>
          </p:cNvSpPr>
          <p:nvPr>
            <p:ph type="ftr" sz="quarter" idx="11"/>
          </p:nvPr>
        </p:nvSpPr>
        <p:spPr/>
        <p:txBody>
          <a:bodyPr/>
          <a:lstStyle/>
          <a:p>
            <a:r>
              <a:rPr lang="en-IN"/>
              <a:t>Copyright © 2019 by Wiley India Pvt. Ltd., 4436/7, Ansari Road, Daryaganj, New Delhi-110002</a:t>
            </a:r>
            <a:endParaRPr lang="en-US"/>
          </a:p>
        </p:txBody>
      </p:sp>
    </p:spTree>
    <p:extLst>
      <p:ext uri="{BB962C8B-B14F-4D97-AF65-F5344CB8AC3E}">
        <p14:creationId xmlns:p14="http://schemas.microsoft.com/office/powerpoint/2010/main" val="70012810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11.1 Introduction</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11.2  </a:t>
            </a:r>
            <a:r>
              <a:rPr lang="en-US" sz="2000" dirty="0">
                <a:solidFill>
                  <a:schemeClr val="bg1"/>
                </a:solidFill>
                <a:latin typeface="Times New Roman" panose="02020603050405020304" pitchFamily="18" charset="0"/>
                <a:cs typeface="Times New Roman" panose="02020603050405020304" pitchFamily="18" charset="0"/>
              </a:rPr>
              <a:t>Language of planning problem </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11.3 Example of Air Cargo</a:t>
            </a:r>
          </a:p>
          <a:p>
            <a:pPr lvl="0">
              <a:lnSpc>
                <a:spcPct val="150000"/>
              </a:lnSpc>
            </a:pPr>
            <a:r>
              <a:rPr lang="en-US" sz="2000" b="1" dirty="0">
                <a:solidFill>
                  <a:srgbClr val="00B0F0"/>
                </a:solidFill>
                <a:latin typeface="Times New Roman" panose="02020603050405020304" pitchFamily="18" charset="0"/>
                <a:cs typeface="Times New Roman" panose="02020603050405020304" pitchFamily="18" charset="0"/>
              </a:rPr>
              <a:t>11.4 The spare tire problem</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11.5 Planning with state space</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11.6 Partial order planning</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11.7 Hierarchical planning</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11.8 Conditional planning</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11.9 Learning decision trees</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11.10 Ensemble learning</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11.11 Reinforcement learning</a:t>
            </a:r>
            <a:endParaRPr lang="en-US" sz="2000" dirty="0">
              <a:solidFill>
                <a:schemeClr val="bg1"/>
              </a:solidFill>
              <a:latin typeface="Times New Roman" panose="02020603050405020304" pitchFamily="18" charset="0"/>
              <a:ea typeface="Gill Sans"/>
              <a:cs typeface="Times New Roman" panose="02020603050405020304" pitchFamily="18" charset="0"/>
              <a:sym typeface="Gill Sans"/>
            </a:endParaRPr>
          </a:p>
        </p:txBody>
      </p:sp>
      <p:sp>
        <p:nvSpPr>
          <p:cNvPr id="4" name="Title 3">
            <a:extLst>
              <a:ext uri="{FF2B5EF4-FFF2-40B4-BE49-F238E27FC236}">
                <a16:creationId xmlns:a16="http://schemas.microsoft.com/office/drawing/2014/main" id="{3311E9D3-EE91-4772-9396-D52BCE36FB46}"/>
              </a:ext>
            </a:extLst>
          </p:cNvPr>
          <p:cNvSpPr>
            <a:spLocks noGrp="1"/>
          </p:cNvSpPr>
          <p:nvPr>
            <p:ph type="title"/>
          </p:nvPr>
        </p:nvSpPr>
        <p:spPr>
          <a:xfrm>
            <a:off x="3419060" y="365126"/>
            <a:ext cx="8653670" cy="602284"/>
          </a:xfrm>
        </p:spPr>
        <p:txBody>
          <a:bodyPr>
            <a:normAutofit/>
          </a:bodyPr>
          <a:lstStyle/>
          <a:p>
            <a:pPr algn="ctr"/>
            <a:r>
              <a:rPr lang="en-US" sz="3600" dirty="0">
                <a:solidFill>
                  <a:srgbClr val="0070C0"/>
                </a:solidFill>
                <a:latin typeface="Times New Roman" panose="02020603050405020304" pitchFamily="18" charset="0"/>
                <a:cs typeface="Times New Roman" panose="02020603050405020304" pitchFamily="18" charset="0"/>
              </a:rPr>
              <a:t>The spare tire problem</a:t>
            </a:r>
          </a:p>
        </p:txBody>
      </p:sp>
      <p:sp>
        <p:nvSpPr>
          <p:cNvPr id="3" name="Content Placeholder 2">
            <a:extLst>
              <a:ext uri="{FF2B5EF4-FFF2-40B4-BE49-F238E27FC236}">
                <a16:creationId xmlns:a16="http://schemas.microsoft.com/office/drawing/2014/main" id="{1A9895A5-E3E7-4478-89BF-9934EB49F975}"/>
              </a:ext>
            </a:extLst>
          </p:cNvPr>
          <p:cNvSpPr>
            <a:spLocks noGrp="1"/>
          </p:cNvSpPr>
          <p:nvPr>
            <p:ph idx="1"/>
          </p:nvPr>
        </p:nvSpPr>
        <p:spPr>
          <a:xfrm>
            <a:off x="3419059" y="967410"/>
            <a:ext cx="8653671" cy="5525464"/>
          </a:xfrm>
        </p:spPr>
        <p:txBody>
          <a:bodyPr>
            <a:noAutofit/>
          </a:bodyPr>
          <a:lstStyle/>
          <a:p>
            <a:pPr marL="0" indent="0">
              <a:buNone/>
            </a:pPr>
            <a:r>
              <a:rPr lang="en-US" sz="2400" dirty="0">
                <a:latin typeface="Times New Roman" panose="02020603050405020304" pitchFamily="18" charset="0"/>
                <a:cs typeface="Times New Roman" panose="02020603050405020304" pitchFamily="18" charset="0"/>
              </a:rPr>
              <a:t>Consider the problem of changing a flat tire. Precisely, the goal is to have a good-spare tire mounted properly onto the car’s axle, where the initial state has a flat tire on the axle and a good spare tire is in the trunk.</a:t>
            </a:r>
          </a:p>
          <a:p>
            <a:pPr marL="0" indent="0">
              <a:buNone/>
            </a:pPr>
            <a:r>
              <a:rPr lang="en-US" sz="2400" dirty="0">
                <a:latin typeface="Times New Roman" panose="02020603050405020304" pitchFamily="18" charset="0"/>
                <a:cs typeface="Times New Roman" panose="02020603050405020304" pitchFamily="18" charset="0"/>
              </a:rPr>
              <a:t>To keep it simple, our version of the problem is a very abstract, with no complications. There are just the following four actions: removing the spare from the trunk, removing the flat tire from the axle, placing the spare on the axle, and leaving the car unattended overnight. It is assumed that the car is particularly in a bad </a:t>
            </a:r>
            <a:r>
              <a:rPr lang="en-US" sz="2400" dirty="0" err="1">
                <a:latin typeface="Times New Roman" panose="02020603050405020304" pitchFamily="18" charset="0"/>
                <a:cs typeface="Times New Roman" panose="02020603050405020304" pitchFamily="18" charset="0"/>
              </a:rPr>
              <a:t>neighbourhood</a:t>
            </a:r>
            <a:r>
              <a:rPr lang="en-US" sz="2400" dirty="0">
                <a:latin typeface="Times New Roman" panose="02020603050405020304" pitchFamily="18" charset="0"/>
                <a:cs typeface="Times New Roman" panose="02020603050405020304" pitchFamily="18" charset="0"/>
              </a:rPr>
              <a:t>. Therefore, the effect of leaving it overnight is that the tires disappear</a:t>
            </a:r>
            <a:r>
              <a:rPr lang="en-US" dirty="0"/>
              <a:t>.</a:t>
            </a:r>
          </a:p>
          <a:p>
            <a:pPr marL="0" indent="0">
              <a:buNone/>
            </a:pPr>
            <a:endParaRPr lang="en-US" dirty="0"/>
          </a:p>
        </p:txBody>
      </p:sp>
      <p:sp>
        <p:nvSpPr>
          <p:cNvPr id="5" name="Footer Placeholder 4">
            <a:extLst>
              <a:ext uri="{FF2B5EF4-FFF2-40B4-BE49-F238E27FC236}">
                <a16:creationId xmlns:a16="http://schemas.microsoft.com/office/drawing/2014/main" id="{ABBDF789-D708-4EE2-A8C0-42999566C005}"/>
              </a:ext>
            </a:extLst>
          </p:cNvPr>
          <p:cNvSpPr>
            <a:spLocks noGrp="1"/>
          </p:cNvSpPr>
          <p:nvPr>
            <p:ph type="ftr" sz="quarter" idx="11"/>
          </p:nvPr>
        </p:nvSpPr>
        <p:spPr/>
        <p:txBody>
          <a:bodyPr/>
          <a:lstStyle/>
          <a:p>
            <a:r>
              <a:rPr lang="en-IN"/>
              <a:t>Copyright © 2019 by Wiley India Pvt. Ltd., 4436/7, Ansari Road, Daryaganj, New Delhi-110002</a:t>
            </a:r>
            <a:endParaRPr lang="en-US"/>
          </a:p>
        </p:txBody>
      </p:sp>
    </p:spTree>
    <p:extLst>
      <p:ext uri="{BB962C8B-B14F-4D97-AF65-F5344CB8AC3E}">
        <p14:creationId xmlns:p14="http://schemas.microsoft.com/office/powerpoint/2010/main" val="190108866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11.1 Introduction</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11.2  </a:t>
            </a:r>
            <a:r>
              <a:rPr lang="en-US" sz="2000" dirty="0">
                <a:solidFill>
                  <a:schemeClr val="bg1"/>
                </a:solidFill>
                <a:latin typeface="Times New Roman" panose="02020603050405020304" pitchFamily="18" charset="0"/>
                <a:cs typeface="Times New Roman" panose="02020603050405020304" pitchFamily="18" charset="0"/>
              </a:rPr>
              <a:t>Language of planning problem </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11.3 Example of Air Cargo</a:t>
            </a:r>
          </a:p>
          <a:p>
            <a:pPr lvl="0">
              <a:lnSpc>
                <a:spcPct val="150000"/>
              </a:lnSpc>
            </a:pPr>
            <a:r>
              <a:rPr lang="en-US" sz="2000" b="1" dirty="0">
                <a:solidFill>
                  <a:srgbClr val="00B0F0"/>
                </a:solidFill>
                <a:latin typeface="Times New Roman" panose="02020603050405020304" pitchFamily="18" charset="0"/>
                <a:cs typeface="Times New Roman" panose="02020603050405020304" pitchFamily="18" charset="0"/>
              </a:rPr>
              <a:t>11.4 The spare tire problem</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11.5 Planning with state space</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11.6 Partial order planning</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11.7 Hierarchical planning</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11.8 Conditional planning</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11.9 Learning decision trees</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11.10 Ensemble learning</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11.11 Reinforcement learning</a:t>
            </a:r>
            <a:endParaRPr lang="en-US" sz="2000" dirty="0">
              <a:solidFill>
                <a:schemeClr val="bg1"/>
              </a:solidFill>
              <a:latin typeface="Times New Roman" panose="02020603050405020304" pitchFamily="18" charset="0"/>
              <a:ea typeface="Gill Sans"/>
              <a:cs typeface="Times New Roman" panose="02020603050405020304" pitchFamily="18" charset="0"/>
              <a:sym typeface="Gill Sans"/>
            </a:endParaRPr>
          </a:p>
        </p:txBody>
      </p:sp>
      <p:sp>
        <p:nvSpPr>
          <p:cNvPr id="4" name="Title 3">
            <a:extLst>
              <a:ext uri="{FF2B5EF4-FFF2-40B4-BE49-F238E27FC236}">
                <a16:creationId xmlns:a16="http://schemas.microsoft.com/office/drawing/2014/main" id="{3311E9D3-EE91-4772-9396-D52BCE36FB46}"/>
              </a:ext>
            </a:extLst>
          </p:cNvPr>
          <p:cNvSpPr>
            <a:spLocks noGrp="1"/>
          </p:cNvSpPr>
          <p:nvPr>
            <p:ph type="title"/>
          </p:nvPr>
        </p:nvSpPr>
        <p:spPr>
          <a:xfrm>
            <a:off x="3419060" y="365126"/>
            <a:ext cx="8653670" cy="602284"/>
          </a:xfrm>
        </p:spPr>
        <p:txBody>
          <a:bodyPr>
            <a:normAutofit/>
          </a:bodyPr>
          <a:lstStyle/>
          <a:p>
            <a:pPr algn="ctr"/>
            <a:r>
              <a:rPr lang="en-US" sz="3600" dirty="0">
                <a:solidFill>
                  <a:srgbClr val="0070C0"/>
                </a:solidFill>
                <a:latin typeface="Times New Roman" panose="02020603050405020304" pitchFamily="18" charset="0"/>
                <a:cs typeface="Times New Roman" panose="02020603050405020304" pitchFamily="18" charset="0"/>
              </a:rPr>
              <a:t>The spare tire problem</a:t>
            </a:r>
          </a:p>
        </p:txBody>
      </p:sp>
      <p:sp>
        <p:nvSpPr>
          <p:cNvPr id="3" name="Content Placeholder 2">
            <a:extLst>
              <a:ext uri="{FF2B5EF4-FFF2-40B4-BE49-F238E27FC236}">
                <a16:creationId xmlns:a16="http://schemas.microsoft.com/office/drawing/2014/main" id="{1A9895A5-E3E7-4478-89BF-9934EB49F975}"/>
              </a:ext>
            </a:extLst>
          </p:cNvPr>
          <p:cNvSpPr>
            <a:spLocks noGrp="1"/>
          </p:cNvSpPr>
          <p:nvPr>
            <p:ph idx="1"/>
          </p:nvPr>
        </p:nvSpPr>
        <p:spPr>
          <a:xfrm>
            <a:off x="3419059" y="967410"/>
            <a:ext cx="8653671" cy="5525464"/>
          </a:xfrm>
        </p:spPr>
        <p:txBody>
          <a:bodyPr>
            <a:noAutofit/>
          </a:bodyPr>
          <a:lstStyle/>
          <a:p>
            <a:pPr marL="0" indent="0">
              <a:buNone/>
            </a:pPr>
            <a:endParaRPr lang="en-US" dirty="0"/>
          </a:p>
          <a:p>
            <a:pPr marL="0" indent="0">
              <a:buNone/>
            </a:pPr>
            <a:endParaRPr lang="en-US" dirty="0"/>
          </a:p>
        </p:txBody>
      </p:sp>
      <p:pic>
        <p:nvPicPr>
          <p:cNvPr id="6" name="Picture 5">
            <a:extLst>
              <a:ext uri="{FF2B5EF4-FFF2-40B4-BE49-F238E27FC236}">
                <a16:creationId xmlns:a16="http://schemas.microsoft.com/office/drawing/2014/main" id="{DC56049F-A28F-4CF4-BE08-00B8860C9899}"/>
              </a:ext>
            </a:extLst>
          </p:cNvPr>
          <p:cNvPicPr>
            <a:picLocks noChangeAspect="1"/>
          </p:cNvPicPr>
          <p:nvPr/>
        </p:nvPicPr>
        <p:blipFill>
          <a:blip r:embed="rId3"/>
          <a:stretch>
            <a:fillRect/>
          </a:stretch>
        </p:blipFill>
        <p:spPr>
          <a:xfrm>
            <a:off x="4969356" y="2343283"/>
            <a:ext cx="5610225" cy="3400250"/>
          </a:xfrm>
          <a:prstGeom prst="rect">
            <a:avLst/>
          </a:prstGeom>
        </p:spPr>
      </p:pic>
      <p:pic>
        <p:nvPicPr>
          <p:cNvPr id="5" name="Picture 4">
            <a:extLst>
              <a:ext uri="{FF2B5EF4-FFF2-40B4-BE49-F238E27FC236}">
                <a16:creationId xmlns:a16="http://schemas.microsoft.com/office/drawing/2014/main" id="{0A6001BA-EC36-4A6E-AAC3-18F6A1D0B052}"/>
              </a:ext>
            </a:extLst>
          </p:cNvPr>
          <p:cNvPicPr>
            <a:picLocks noChangeAspect="1"/>
          </p:cNvPicPr>
          <p:nvPr/>
        </p:nvPicPr>
        <p:blipFill>
          <a:blip r:embed="rId4"/>
          <a:stretch>
            <a:fillRect/>
          </a:stretch>
        </p:blipFill>
        <p:spPr>
          <a:xfrm>
            <a:off x="4969356" y="1228681"/>
            <a:ext cx="5553075" cy="1114602"/>
          </a:xfrm>
          <a:prstGeom prst="rect">
            <a:avLst/>
          </a:prstGeom>
        </p:spPr>
      </p:pic>
      <p:sp>
        <p:nvSpPr>
          <p:cNvPr id="7" name="Footer Placeholder 6">
            <a:extLst>
              <a:ext uri="{FF2B5EF4-FFF2-40B4-BE49-F238E27FC236}">
                <a16:creationId xmlns:a16="http://schemas.microsoft.com/office/drawing/2014/main" id="{1365B746-0666-448F-BB44-7A18A1E1170C}"/>
              </a:ext>
            </a:extLst>
          </p:cNvPr>
          <p:cNvSpPr>
            <a:spLocks noGrp="1"/>
          </p:cNvSpPr>
          <p:nvPr>
            <p:ph type="ftr" sz="quarter" idx="11"/>
          </p:nvPr>
        </p:nvSpPr>
        <p:spPr/>
        <p:txBody>
          <a:bodyPr/>
          <a:lstStyle/>
          <a:p>
            <a:r>
              <a:rPr lang="en-IN"/>
              <a:t>Copyright © 2019 by Wiley India Pvt. Ltd., 4436/7, Ansari Road, Daryaganj, New Delhi-110002</a:t>
            </a:r>
            <a:endParaRPr lang="en-US"/>
          </a:p>
        </p:txBody>
      </p:sp>
    </p:spTree>
    <p:extLst>
      <p:ext uri="{BB962C8B-B14F-4D97-AF65-F5344CB8AC3E}">
        <p14:creationId xmlns:p14="http://schemas.microsoft.com/office/powerpoint/2010/main" val="417092369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11.1 Introduction</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11.2  </a:t>
            </a:r>
            <a:r>
              <a:rPr lang="en-US" sz="2000" dirty="0">
                <a:solidFill>
                  <a:schemeClr val="bg1"/>
                </a:solidFill>
                <a:latin typeface="Times New Roman" panose="02020603050405020304" pitchFamily="18" charset="0"/>
                <a:cs typeface="Times New Roman" panose="02020603050405020304" pitchFamily="18" charset="0"/>
              </a:rPr>
              <a:t>Language of planning problem </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11.3 Example of Air Cargo</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11.4 The spare tire problem</a:t>
            </a:r>
          </a:p>
          <a:p>
            <a:pPr lvl="0">
              <a:lnSpc>
                <a:spcPct val="150000"/>
              </a:lnSpc>
            </a:pPr>
            <a:r>
              <a:rPr lang="en-US" sz="2000" b="1" dirty="0">
                <a:solidFill>
                  <a:srgbClr val="00B0F0"/>
                </a:solidFill>
                <a:latin typeface="Times New Roman" panose="02020603050405020304" pitchFamily="18" charset="0"/>
                <a:cs typeface="Times New Roman" panose="02020603050405020304" pitchFamily="18" charset="0"/>
              </a:rPr>
              <a:t>11.5 Planning with state space</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11.6 Partial order planning</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11.7 Hierarchical planning</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11.8 Conditional planning</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11.9 Learning decision trees</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11.10 Ensemble learning</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11.11 Reinforcement learning</a:t>
            </a:r>
            <a:endParaRPr lang="en-US" sz="2000" dirty="0">
              <a:solidFill>
                <a:schemeClr val="bg1"/>
              </a:solidFill>
              <a:latin typeface="Times New Roman" panose="02020603050405020304" pitchFamily="18" charset="0"/>
              <a:ea typeface="Gill Sans"/>
              <a:cs typeface="Times New Roman" panose="02020603050405020304" pitchFamily="18" charset="0"/>
              <a:sym typeface="Gill Sans"/>
            </a:endParaRPr>
          </a:p>
        </p:txBody>
      </p:sp>
      <p:sp>
        <p:nvSpPr>
          <p:cNvPr id="4" name="Title 3">
            <a:extLst>
              <a:ext uri="{FF2B5EF4-FFF2-40B4-BE49-F238E27FC236}">
                <a16:creationId xmlns:a16="http://schemas.microsoft.com/office/drawing/2014/main" id="{3311E9D3-EE91-4772-9396-D52BCE36FB46}"/>
              </a:ext>
            </a:extLst>
          </p:cNvPr>
          <p:cNvSpPr>
            <a:spLocks noGrp="1"/>
          </p:cNvSpPr>
          <p:nvPr>
            <p:ph type="title"/>
          </p:nvPr>
        </p:nvSpPr>
        <p:spPr>
          <a:xfrm>
            <a:off x="3419060" y="365126"/>
            <a:ext cx="8653670" cy="602284"/>
          </a:xfrm>
        </p:spPr>
        <p:txBody>
          <a:bodyPr>
            <a:normAutofit/>
          </a:bodyPr>
          <a:lstStyle/>
          <a:p>
            <a:pPr algn="ctr"/>
            <a:r>
              <a:rPr lang="en-US" sz="3600" dirty="0">
                <a:solidFill>
                  <a:srgbClr val="0070C0"/>
                </a:solidFill>
                <a:latin typeface="Times New Roman" panose="02020603050405020304" pitchFamily="18" charset="0"/>
                <a:cs typeface="Times New Roman" panose="02020603050405020304" pitchFamily="18" charset="0"/>
              </a:rPr>
              <a:t>Planning with state space</a:t>
            </a:r>
          </a:p>
        </p:txBody>
      </p:sp>
      <p:sp>
        <p:nvSpPr>
          <p:cNvPr id="3" name="Content Placeholder 2">
            <a:extLst>
              <a:ext uri="{FF2B5EF4-FFF2-40B4-BE49-F238E27FC236}">
                <a16:creationId xmlns:a16="http://schemas.microsoft.com/office/drawing/2014/main" id="{1A9895A5-E3E7-4478-89BF-9934EB49F975}"/>
              </a:ext>
            </a:extLst>
          </p:cNvPr>
          <p:cNvSpPr>
            <a:spLocks noGrp="1"/>
          </p:cNvSpPr>
          <p:nvPr>
            <p:ph idx="1"/>
          </p:nvPr>
        </p:nvSpPr>
        <p:spPr>
          <a:xfrm>
            <a:off x="3419059" y="967410"/>
            <a:ext cx="8653671" cy="5525464"/>
          </a:xfrm>
        </p:spPr>
        <p:txBody>
          <a:bodyPr>
            <a:noAutofit/>
          </a:bodyPr>
          <a:lstStyle/>
          <a:p>
            <a:pPr marL="0" indent="0">
              <a:buNone/>
            </a:pPr>
            <a:r>
              <a:rPr lang="en-US" sz="2400" dirty="0">
                <a:latin typeface="Times New Roman" panose="02020603050405020304" pitchFamily="18" charset="0"/>
                <a:cs typeface="Times New Roman" panose="02020603050405020304" pitchFamily="18" charset="0"/>
              </a:rPr>
              <a:t>1. Forward state-space search: Forward search is an algorithm that searches forward from the initial state of the world to try finding a state that satisfies the goal formula. It is sometimes known as </a:t>
            </a:r>
            <a:r>
              <a:rPr lang="en-US" sz="2400" i="1" dirty="0">
                <a:latin typeface="Times New Roman" panose="02020603050405020304" pitchFamily="18" charset="0"/>
                <a:cs typeface="Times New Roman" panose="02020603050405020304" pitchFamily="18" charset="0"/>
              </a:rPr>
              <a:t>progression planning</a:t>
            </a:r>
            <a:r>
              <a:rPr lang="en-US" sz="2400" dirty="0">
                <a:latin typeface="Times New Roman" panose="02020603050405020304" pitchFamily="18" charset="0"/>
                <a:cs typeface="Times New Roman" panose="02020603050405020304" pitchFamily="18" charset="0"/>
              </a:rPr>
              <a:t>. This is because it moves in the forward direction.</a:t>
            </a:r>
          </a:p>
        </p:txBody>
      </p:sp>
      <p:pic>
        <p:nvPicPr>
          <p:cNvPr id="5" name="Picture 4">
            <a:extLst>
              <a:ext uri="{FF2B5EF4-FFF2-40B4-BE49-F238E27FC236}">
                <a16:creationId xmlns:a16="http://schemas.microsoft.com/office/drawing/2014/main" id="{2FFFC907-074A-41C4-9F34-4F47152BD8F6}"/>
              </a:ext>
            </a:extLst>
          </p:cNvPr>
          <p:cNvPicPr>
            <a:picLocks noChangeAspect="1"/>
          </p:cNvPicPr>
          <p:nvPr/>
        </p:nvPicPr>
        <p:blipFill>
          <a:blip r:embed="rId3"/>
          <a:stretch>
            <a:fillRect/>
          </a:stretch>
        </p:blipFill>
        <p:spPr>
          <a:xfrm>
            <a:off x="4629920" y="2726938"/>
            <a:ext cx="6231948" cy="3163652"/>
          </a:xfrm>
          <a:prstGeom prst="rect">
            <a:avLst/>
          </a:prstGeom>
        </p:spPr>
      </p:pic>
      <p:sp>
        <p:nvSpPr>
          <p:cNvPr id="6" name="Footer Placeholder 5">
            <a:extLst>
              <a:ext uri="{FF2B5EF4-FFF2-40B4-BE49-F238E27FC236}">
                <a16:creationId xmlns:a16="http://schemas.microsoft.com/office/drawing/2014/main" id="{6DABC7B2-15A4-4B64-B202-E139990F9159}"/>
              </a:ext>
            </a:extLst>
          </p:cNvPr>
          <p:cNvSpPr>
            <a:spLocks noGrp="1"/>
          </p:cNvSpPr>
          <p:nvPr>
            <p:ph type="ftr" sz="quarter" idx="11"/>
          </p:nvPr>
        </p:nvSpPr>
        <p:spPr/>
        <p:txBody>
          <a:bodyPr/>
          <a:lstStyle/>
          <a:p>
            <a:r>
              <a:rPr lang="en-IN"/>
              <a:t>Copyright © 2019 by Wiley India Pvt. Ltd., 4436/7, Ansari Road, Daryaganj, New Delhi-110002</a:t>
            </a:r>
            <a:endParaRPr lang="en-US"/>
          </a:p>
        </p:txBody>
      </p:sp>
    </p:spTree>
    <p:extLst>
      <p:ext uri="{BB962C8B-B14F-4D97-AF65-F5344CB8AC3E}">
        <p14:creationId xmlns:p14="http://schemas.microsoft.com/office/powerpoint/2010/main" val="31557033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11.1 Introduction</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11.2  </a:t>
            </a:r>
            <a:r>
              <a:rPr lang="en-US" sz="2000" dirty="0">
                <a:solidFill>
                  <a:schemeClr val="bg1"/>
                </a:solidFill>
                <a:latin typeface="Times New Roman" panose="02020603050405020304" pitchFamily="18" charset="0"/>
                <a:cs typeface="Times New Roman" panose="02020603050405020304" pitchFamily="18" charset="0"/>
              </a:rPr>
              <a:t>Language of planning problem </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11.3 Example of Air Cargo</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11.4 The spare tire problem</a:t>
            </a:r>
          </a:p>
          <a:p>
            <a:pPr lvl="0">
              <a:lnSpc>
                <a:spcPct val="150000"/>
              </a:lnSpc>
            </a:pPr>
            <a:r>
              <a:rPr lang="en-US" sz="2000" b="1" dirty="0">
                <a:solidFill>
                  <a:srgbClr val="00B0F0"/>
                </a:solidFill>
                <a:latin typeface="Times New Roman" panose="02020603050405020304" pitchFamily="18" charset="0"/>
                <a:cs typeface="Times New Roman" panose="02020603050405020304" pitchFamily="18" charset="0"/>
              </a:rPr>
              <a:t>11.5 Planning with state space</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11.6 Partial order planning</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11.7 Hierarchical planning</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11.8 Conditional planning</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11.9 Learning decision trees</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11.10 Ensemble learning</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11.11 Reinforcement learning</a:t>
            </a:r>
            <a:endParaRPr lang="en-US" sz="2000" dirty="0">
              <a:solidFill>
                <a:schemeClr val="bg1"/>
              </a:solidFill>
              <a:latin typeface="Times New Roman" panose="02020603050405020304" pitchFamily="18" charset="0"/>
              <a:ea typeface="Gill Sans"/>
              <a:cs typeface="Times New Roman" panose="02020603050405020304" pitchFamily="18" charset="0"/>
              <a:sym typeface="Gill Sans"/>
            </a:endParaRPr>
          </a:p>
        </p:txBody>
      </p:sp>
      <p:sp>
        <p:nvSpPr>
          <p:cNvPr id="4" name="Title 3">
            <a:extLst>
              <a:ext uri="{FF2B5EF4-FFF2-40B4-BE49-F238E27FC236}">
                <a16:creationId xmlns:a16="http://schemas.microsoft.com/office/drawing/2014/main" id="{3311E9D3-EE91-4772-9396-D52BCE36FB46}"/>
              </a:ext>
            </a:extLst>
          </p:cNvPr>
          <p:cNvSpPr>
            <a:spLocks noGrp="1"/>
          </p:cNvSpPr>
          <p:nvPr>
            <p:ph type="title"/>
          </p:nvPr>
        </p:nvSpPr>
        <p:spPr>
          <a:xfrm>
            <a:off x="3419060" y="365126"/>
            <a:ext cx="8653670" cy="602284"/>
          </a:xfrm>
        </p:spPr>
        <p:txBody>
          <a:bodyPr>
            <a:normAutofit/>
          </a:bodyPr>
          <a:lstStyle/>
          <a:p>
            <a:pPr algn="ctr"/>
            <a:r>
              <a:rPr lang="en-US" sz="3600" dirty="0">
                <a:solidFill>
                  <a:srgbClr val="0070C0"/>
                </a:solidFill>
                <a:latin typeface="Times New Roman" panose="02020603050405020304" pitchFamily="18" charset="0"/>
                <a:cs typeface="Times New Roman" panose="02020603050405020304" pitchFamily="18" charset="0"/>
              </a:rPr>
              <a:t>Planning with state space </a:t>
            </a:r>
          </a:p>
        </p:txBody>
      </p:sp>
      <p:sp>
        <p:nvSpPr>
          <p:cNvPr id="3" name="Content Placeholder 2">
            <a:extLst>
              <a:ext uri="{FF2B5EF4-FFF2-40B4-BE49-F238E27FC236}">
                <a16:creationId xmlns:a16="http://schemas.microsoft.com/office/drawing/2014/main" id="{1A9895A5-E3E7-4478-89BF-9934EB49F975}"/>
              </a:ext>
            </a:extLst>
          </p:cNvPr>
          <p:cNvSpPr>
            <a:spLocks noGrp="1"/>
          </p:cNvSpPr>
          <p:nvPr>
            <p:ph idx="1"/>
          </p:nvPr>
        </p:nvSpPr>
        <p:spPr>
          <a:xfrm>
            <a:off x="3419059" y="967410"/>
            <a:ext cx="8653671" cy="5525464"/>
          </a:xfrm>
        </p:spPr>
        <p:txBody>
          <a:bodyPr>
            <a:noAutofit/>
          </a:bodyPr>
          <a:lstStyle/>
          <a:p>
            <a:pPr marL="0" indent="0">
              <a:buNone/>
            </a:pPr>
            <a:r>
              <a:rPr lang="en-US" sz="2400" i="1" dirty="0">
                <a:latin typeface="Times New Roman" panose="02020603050405020304" pitchFamily="18" charset="0"/>
                <a:cs typeface="Times New Roman" panose="02020603050405020304" pitchFamily="18" charset="0"/>
              </a:rPr>
              <a:t>Regression Algorithm</a:t>
            </a:r>
          </a:p>
          <a:p>
            <a:pPr marL="0" indent="0">
              <a:buNone/>
            </a:pPr>
            <a:r>
              <a:rPr lang="en-US" sz="2400" b="1" dirty="0">
                <a:latin typeface="Times New Roman" panose="02020603050405020304" pitchFamily="18" charset="0"/>
                <a:cs typeface="Times New Roman" panose="02020603050405020304" pitchFamily="18" charset="0"/>
              </a:rPr>
              <a:t>1. </a:t>
            </a:r>
            <a:r>
              <a:rPr lang="en-US" sz="2400" dirty="0">
                <a:latin typeface="Times New Roman" panose="02020603050405020304" pitchFamily="18" charset="0"/>
                <a:cs typeface="Times New Roman" panose="02020603050405020304" pitchFamily="18" charset="0"/>
              </a:rPr>
              <a:t>How to determine predecessors?</a:t>
            </a:r>
          </a:p>
          <a:p>
            <a:pPr marL="0" indent="0">
              <a:buNone/>
            </a:pPr>
            <a:r>
              <a:rPr lang="en-US" sz="2400" b="1" dirty="0">
                <a:latin typeface="Times New Roman" panose="02020603050405020304" pitchFamily="18" charset="0"/>
                <a:cs typeface="Times New Roman" panose="02020603050405020304" pitchFamily="18" charset="0"/>
              </a:rPr>
              <a:t>2. </a:t>
            </a:r>
            <a:r>
              <a:rPr lang="en-US" sz="2400" dirty="0">
                <a:latin typeface="Times New Roman" panose="02020603050405020304" pitchFamily="18" charset="0"/>
                <a:cs typeface="Times New Roman" panose="02020603050405020304" pitchFamily="18" charset="0"/>
              </a:rPr>
              <a:t>What are the states from which applying a given action leads to the goal?</a:t>
            </a:r>
          </a:p>
          <a:p>
            <a:pPr marL="0" indent="0">
              <a:buNone/>
            </a:pPr>
            <a:r>
              <a:rPr lang="en-US" sz="2400" dirty="0">
                <a:latin typeface="Times New Roman" panose="02020603050405020304" pitchFamily="18" charset="0"/>
                <a:cs typeface="Times New Roman" panose="02020603050405020304" pitchFamily="18" charset="0"/>
              </a:rPr>
              <a:t>Goal state = At(C1, B) ∧ At(C2, B) ∧ … ∧ A(C20, B)</a:t>
            </a:r>
          </a:p>
          <a:p>
            <a:pPr marL="0" indent="0">
              <a:buNone/>
            </a:pPr>
            <a:r>
              <a:rPr lang="en-US" sz="2400" dirty="0">
                <a:latin typeface="Times New Roman" panose="02020603050405020304" pitchFamily="18" charset="0"/>
                <a:cs typeface="Times New Roman" panose="02020603050405020304" pitchFamily="18" charset="0"/>
              </a:rPr>
              <a:t>Relevant action for first conjunct: Unload(C1, p, B)</a:t>
            </a:r>
          </a:p>
          <a:p>
            <a:pPr marL="0" indent="0">
              <a:buNone/>
            </a:pPr>
            <a:r>
              <a:rPr lang="en-US" sz="2400" dirty="0">
                <a:latin typeface="Times New Roman" panose="02020603050405020304" pitchFamily="18" charset="0"/>
                <a:cs typeface="Times New Roman" panose="02020603050405020304" pitchFamily="18" charset="0"/>
              </a:rPr>
              <a:t>Works only if pre-conditions are satisfied.</a:t>
            </a:r>
          </a:p>
          <a:p>
            <a:pPr marL="0" indent="0">
              <a:buNone/>
            </a:pPr>
            <a:r>
              <a:rPr lang="en-US" sz="2400" dirty="0">
                <a:latin typeface="Times New Roman" panose="02020603050405020304" pitchFamily="18" charset="0"/>
                <a:cs typeface="Times New Roman" panose="02020603050405020304" pitchFamily="18" charset="0"/>
              </a:rPr>
              <a:t>Previous state = In(C1, p) ∧ A(p, B) ∧ At(C2, B) ∧ … ∧ At(C20, B)</a:t>
            </a:r>
          </a:p>
          <a:p>
            <a:pPr marL="0" indent="0">
              <a:buNone/>
            </a:pPr>
            <a:r>
              <a:rPr lang="en-US" sz="2400" dirty="0" err="1">
                <a:latin typeface="Times New Roman" panose="02020603050405020304" pitchFamily="18" charset="0"/>
                <a:cs typeface="Times New Roman" panose="02020603050405020304" pitchFamily="18" charset="0"/>
              </a:rPr>
              <a:t>Subgoal</a:t>
            </a:r>
            <a:r>
              <a:rPr lang="en-US" sz="2400" dirty="0">
                <a:latin typeface="Times New Roman" panose="02020603050405020304" pitchFamily="18" charset="0"/>
                <a:cs typeface="Times New Roman" panose="02020603050405020304" pitchFamily="18" charset="0"/>
              </a:rPr>
              <a:t> At(C1, B) should not be present in this state.</a:t>
            </a:r>
          </a:p>
          <a:p>
            <a:pPr marL="0" indent="0">
              <a:buNone/>
            </a:pPr>
            <a:r>
              <a:rPr lang="en-US" sz="2400" b="1" dirty="0">
                <a:latin typeface="Times New Roman" panose="02020603050405020304" pitchFamily="18" charset="0"/>
                <a:cs typeface="Times New Roman" panose="02020603050405020304" pitchFamily="18" charset="0"/>
              </a:rPr>
              <a:t>3. </a:t>
            </a:r>
            <a:r>
              <a:rPr lang="en-US" sz="2400" dirty="0">
                <a:latin typeface="Times New Roman" panose="02020603050405020304" pitchFamily="18" charset="0"/>
                <a:cs typeface="Times New Roman" panose="02020603050405020304" pitchFamily="18" charset="0"/>
              </a:rPr>
              <a:t>Actions must not undo desired literals (consistent).</a:t>
            </a:r>
          </a:p>
          <a:p>
            <a:pPr marL="0" indent="0">
              <a:buNone/>
            </a:pPr>
            <a:r>
              <a:rPr lang="en-US" sz="2400" b="1" dirty="0">
                <a:latin typeface="Times New Roman" panose="02020603050405020304" pitchFamily="18" charset="0"/>
                <a:cs typeface="Times New Roman" panose="02020603050405020304" pitchFamily="18" charset="0"/>
              </a:rPr>
              <a:t>4. Main advantage: </a:t>
            </a:r>
            <a:r>
              <a:rPr lang="en-US" sz="2400" dirty="0">
                <a:latin typeface="Times New Roman" panose="02020603050405020304" pitchFamily="18" charset="0"/>
                <a:cs typeface="Times New Roman" panose="02020603050405020304" pitchFamily="18" charset="0"/>
              </a:rPr>
              <a:t>The only relevant actions are considered, often much lower branching factor than</a:t>
            </a:r>
          </a:p>
          <a:p>
            <a:pPr marL="0" indent="0">
              <a:buNone/>
            </a:pPr>
            <a:r>
              <a:rPr lang="en-US" sz="2400" dirty="0">
                <a:latin typeface="Times New Roman" panose="02020603050405020304" pitchFamily="18" charset="0"/>
                <a:cs typeface="Times New Roman" panose="02020603050405020304" pitchFamily="18" charset="0"/>
              </a:rPr>
              <a:t>forward search.</a:t>
            </a:r>
          </a:p>
        </p:txBody>
      </p:sp>
      <p:sp>
        <p:nvSpPr>
          <p:cNvPr id="5" name="Footer Placeholder 4">
            <a:extLst>
              <a:ext uri="{FF2B5EF4-FFF2-40B4-BE49-F238E27FC236}">
                <a16:creationId xmlns:a16="http://schemas.microsoft.com/office/drawing/2014/main" id="{C3505C8A-D780-4E09-A1B7-A98097CAED0B}"/>
              </a:ext>
            </a:extLst>
          </p:cNvPr>
          <p:cNvSpPr>
            <a:spLocks noGrp="1"/>
          </p:cNvSpPr>
          <p:nvPr>
            <p:ph type="ftr" sz="quarter" idx="11"/>
          </p:nvPr>
        </p:nvSpPr>
        <p:spPr>
          <a:xfrm>
            <a:off x="4995531" y="6492875"/>
            <a:ext cx="4114800" cy="365125"/>
          </a:xfrm>
        </p:spPr>
        <p:txBody>
          <a:bodyPr/>
          <a:lstStyle/>
          <a:p>
            <a:r>
              <a:rPr lang="en-IN" dirty="0"/>
              <a:t>Copyright © 2019 by Wiley India </a:t>
            </a:r>
            <a:r>
              <a:rPr lang="en-IN" dirty="0" err="1"/>
              <a:t>Pvt.</a:t>
            </a:r>
            <a:r>
              <a:rPr lang="en-IN" dirty="0"/>
              <a:t> Ltd., 4436/7, Ansari Road, </a:t>
            </a:r>
            <a:r>
              <a:rPr lang="en-IN" dirty="0" err="1"/>
              <a:t>Daryaganj</a:t>
            </a:r>
            <a:r>
              <a:rPr lang="en-IN" dirty="0"/>
              <a:t>, New Delhi-110002</a:t>
            </a:r>
            <a:endParaRPr lang="en-US" dirty="0"/>
          </a:p>
        </p:txBody>
      </p:sp>
    </p:spTree>
    <p:extLst>
      <p:ext uri="{BB962C8B-B14F-4D97-AF65-F5344CB8AC3E}">
        <p14:creationId xmlns:p14="http://schemas.microsoft.com/office/powerpoint/2010/main" val="359351056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11.1 Introduction</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11.2  </a:t>
            </a:r>
            <a:r>
              <a:rPr lang="en-US" sz="2000" dirty="0">
                <a:solidFill>
                  <a:schemeClr val="bg1"/>
                </a:solidFill>
                <a:latin typeface="Times New Roman" panose="02020603050405020304" pitchFamily="18" charset="0"/>
                <a:cs typeface="Times New Roman" panose="02020603050405020304" pitchFamily="18" charset="0"/>
              </a:rPr>
              <a:t>Language of planning problem </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11.3 Example of Air Cargo</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11.4 The spare tire problem</a:t>
            </a:r>
          </a:p>
          <a:p>
            <a:pPr lvl="0">
              <a:lnSpc>
                <a:spcPct val="150000"/>
              </a:lnSpc>
            </a:pPr>
            <a:r>
              <a:rPr lang="en-US" sz="2000" b="1" dirty="0">
                <a:solidFill>
                  <a:srgbClr val="00B0F0"/>
                </a:solidFill>
                <a:latin typeface="Times New Roman" panose="02020603050405020304" pitchFamily="18" charset="0"/>
                <a:cs typeface="Times New Roman" panose="02020603050405020304" pitchFamily="18" charset="0"/>
              </a:rPr>
              <a:t>11.5 Planning with state space</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11.6 Partial order planning</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11.7 Hierarchical planning</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11.8 Conditional planning</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11.9 Learning decision trees</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11.10 Ensemble learning</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11.11 Reinforcement learning</a:t>
            </a:r>
            <a:endParaRPr lang="en-US" sz="2000" dirty="0">
              <a:solidFill>
                <a:schemeClr val="bg1"/>
              </a:solidFill>
              <a:latin typeface="Times New Roman" panose="02020603050405020304" pitchFamily="18" charset="0"/>
              <a:ea typeface="Gill Sans"/>
              <a:cs typeface="Times New Roman" panose="02020603050405020304" pitchFamily="18" charset="0"/>
              <a:sym typeface="Gill Sans"/>
            </a:endParaRPr>
          </a:p>
        </p:txBody>
      </p:sp>
      <p:sp>
        <p:nvSpPr>
          <p:cNvPr id="4" name="Title 3">
            <a:extLst>
              <a:ext uri="{FF2B5EF4-FFF2-40B4-BE49-F238E27FC236}">
                <a16:creationId xmlns:a16="http://schemas.microsoft.com/office/drawing/2014/main" id="{3311E9D3-EE91-4772-9396-D52BCE36FB46}"/>
              </a:ext>
            </a:extLst>
          </p:cNvPr>
          <p:cNvSpPr>
            <a:spLocks noGrp="1"/>
          </p:cNvSpPr>
          <p:nvPr>
            <p:ph type="title"/>
          </p:nvPr>
        </p:nvSpPr>
        <p:spPr>
          <a:xfrm>
            <a:off x="3419060" y="365126"/>
            <a:ext cx="8653670" cy="602284"/>
          </a:xfrm>
        </p:spPr>
        <p:txBody>
          <a:bodyPr>
            <a:normAutofit/>
          </a:bodyPr>
          <a:lstStyle/>
          <a:p>
            <a:pPr algn="ctr"/>
            <a:r>
              <a:rPr lang="en-US" sz="3600" dirty="0">
                <a:solidFill>
                  <a:srgbClr val="0070C0"/>
                </a:solidFill>
                <a:latin typeface="Times New Roman" panose="02020603050405020304" pitchFamily="18" charset="0"/>
                <a:cs typeface="Times New Roman" panose="02020603050405020304" pitchFamily="18" charset="0"/>
              </a:rPr>
              <a:t>Planning with state space </a:t>
            </a:r>
          </a:p>
        </p:txBody>
      </p:sp>
      <p:sp>
        <p:nvSpPr>
          <p:cNvPr id="3" name="Content Placeholder 2">
            <a:extLst>
              <a:ext uri="{FF2B5EF4-FFF2-40B4-BE49-F238E27FC236}">
                <a16:creationId xmlns:a16="http://schemas.microsoft.com/office/drawing/2014/main" id="{1A9895A5-E3E7-4478-89BF-9934EB49F975}"/>
              </a:ext>
            </a:extLst>
          </p:cNvPr>
          <p:cNvSpPr>
            <a:spLocks noGrp="1"/>
          </p:cNvSpPr>
          <p:nvPr>
            <p:ph idx="1"/>
          </p:nvPr>
        </p:nvSpPr>
        <p:spPr>
          <a:xfrm>
            <a:off x="3419059" y="967410"/>
            <a:ext cx="8653671" cy="5525464"/>
          </a:xfrm>
        </p:spPr>
        <p:txBody>
          <a:bodyPr>
            <a:noAutofit/>
          </a:bodyPr>
          <a:lstStyle/>
          <a:p>
            <a:pPr marL="0" indent="0">
              <a:buNone/>
            </a:pPr>
            <a:r>
              <a:rPr lang="en-US" sz="2400" b="1" dirty="0">
                <a:latin typeface="Times New Roman" panose="02020603050405020304" pitchFamily="18" charset="0"/>
                <a:cs typeface="Times New Roman" panose="02020603050405020304" pitchFamily="18" charset="0"/>
              </a:rPr>
              <a:t>5. </a:t>
            </a:r>
            <a:r>
              <a:rPr lang="en-US" sz="2400" dirty="0">
                <a:latin typeface="Times New Roman" panose="02020603050405020304" pitchFamily="18" charset="0"/>
                <a:cs typeface="Times New Roman" panose="02020603050405020304" pitchFamily="18" charset="0"/>
              </a:rPr>
              <a:t>General process for predecessor construction</a:t>
            </a:r>
          </a:p>
          <a:p>
            <a:pPr marL="0" indent="0">
              <a:buNone/>
            </a:pPr>
            <a:r>
              <a:rPr lang="en-US" sz="2400" dirty="0">
                <a:latin typeface="Times New Roman" panose="02020603050405020304" pitchFamily="18" charset="0"/>
                <a:cs typeface="Times New Roman" panose="02020603050405020304" pitchFamily="18" charset="0"/>
              </a:rPr>
              <a:t>Give a goal description G.</a:t>
            </a:r>
          </a:p>
          <a:p>
            <a:pPr marL="0" indent="0">
              <a:buNone/>
            </a:pPr>
            <a:r>
              <a:rPr lang="en-US" sz="2400" dirty="0">
                <a:latin typeface="Times New Roman" panose="02020603050405020304" pitchFamily="18" charset="0"/>
                <a:cs typeface="Times New Roman" panose="02020603050405020304" pitchFamily="18" charset="0"/>
              </a:rPr>
              <a:t>Let A be an action that is relevant and consistent.</a:t>
            </a:r>
          </a:p>
          <a:p>
            <a:pPr marL="0" indent="0">
              <a:buNone/>
            </a:pPr>
            <a:r>
              <a:rPr lang="en-US" sz="2400" dirty="0">
                <a:latin typeface="Times New Roman" panose="02020603050405020304" pitchFamily="18" charset="0"/>
                <a:cs typeface="Times New Roman" panose="02020603050405020304" pitchFamily="18" charset="0"/>
              </a:rPr>
              <a:t>The predecessor is as follows:</a:t>
            </a:r>
          </a:p>
          <a:p>
            <a:pPr marL="0" indent="0">
              <a:buNone/>
            </a:pPr>
            <a:r>
              <a:rPr lang="en-US" sz="2400" dirty="0">
                <a:latin typeface="Times New Roman" panose="02020603050405020304" pitchFamily="18" charset="0"/>
                <a:cs typeface="Times New Roman" panose="02020603050405020304" pitchFamily="18" charset="0"/>
              </a:rPr>
              <a:t>Any positive effects of A that appear in G are deleted.</a:t>
            </a:r>
          </a:p>
          <a:p>
            <a:pPr marL="0" indent="0">
              <a:buNone/>
            </a:pPr>
            <a:r>
              <a:rPr lang="en-US" sz="2400" dirty="0">
                <a:latin typeface="Times New Roman" panose="02020603050405020304" pitchFamily="18" charset="0"/>
                <a:cs typeface="Times New Roman" panose="02020603050405020304" pitchFamily="18" charset="0"/>
              </a:rPr>
              <a:t>Each precondition literal of A is added, unless it already appears.</a:t>
            </a:r>
          </a:p>
          <a:p>
            <a:pPr marL="0" indent="0">
              <a:buNone/>
            </a:pPr>
            <a:r>
              <a:rPr lang="en-US" sz="2400" b="1" dirty="0">
                <a:latin typeface="Times New Roman" panose="02020603050405020304" pitchFamily="18" charset="0"/>
                <a:cs typeface="Times New Roman" panose="02020603050405020304" pitchFamily="18" charset="0"/>
              </a:rPr>
              <a:t>6. </a:t>
            </a:r>
            <a:r>
              <a:rPr lang="en-US" sz="2400" dirty="0">
                <a:latin typeface="Times New Roman" panose="02020603050405020304" pitchFamily="18" charset="0"/>
                <a:cs typeface="Times New Roman" panose="02020603050405020304" pitchFamily="18" charset="0"/>
              </a:rPr>
              <a:t>Any standard search algorithm can be added to perform the search.</a:t>
            </a:r>
          </a:p>
          <a:p>
            <a:pPr marL="0" indent="0">
              <a:buNone/>
            </a:pPr>
            <a:r>
              <a:rPr lang="en-US" sz="2400" b="1" dirty="0">
                <a:latin typeface="Times New Roman" panose="02020603050405020304" pitchFamily="18" charset="0"/>
                <a:cs typeface="Times New Roman" panose="02020603050405020304" pitchFamily="18" charset="0"/>
              </a:rPr>
              <a:t>7. Termination: </a:t>
            </a:r>
            <a:r>
              <a:rPr lang="en-US" sz="2400" dirty="0">
                <a:latin typeface="Times New Roman" panose="02020603050405020304" pitchFamily="18" charset="0"/>
                <a:cs typeface="Times New Roman" panose="02020603050405020304" pitchFamily="18" charset="0"/>
              </a:rPr>
              <a:t>When predecessor is satisfied by initial state.</a:t>
            </a:r>
          </a:p>
          <a:p>
            <a:pPr marL="0" indent="0">
              <a:buNone/>
            </a:pPr>
            <a:r>
              <a:rPr lang="en-US" sz="2400" dirty="0">
                <a:latin typeface="Times New Roman" panose="02020603050405020304" pitchFamily="18" charset="0"/>
                <a:cs typeface="Times New Roman" panose="02020603050405020304" pitchFamily="18" charset="0"/>
              </a:rPr>
              <a:t>In FO case, satisfaction might require a substitution..</a:t>
            </a:r>
          </a:p>
        </p:txBody>
      </p:sp>
      <p:pic>
        <p:nvPicPr>
          <p:cNvPr id="5" name="Picture 4">
            <a:extLst>
              <a:ext uri="{FF2B5EF4-FFF2-40B4-BE49-F238E27FC236}">
                <a16:creationId xmlns:a16="http://schemas.microsoft.com/office/drawing/2014/main" id="{53F6B8FF-5BF7-4D18-BD46-E8EACE12EA7E}"/>
              </a:ext>
            </a:extLst>
          </p:cNvPr>
          <p:cNvPicPr>
            <a:picLocks noChangeAspect="1"/>
          </p:cNvPicPr>
          <p:nvPr/>
        </p:nvPicPr>
        <p:blipFill>
          <a:blip r:embed="rId3"/>
          <a:stretch>
            <a:fillRect/>
          </a:stretch>
        </p:blipFill>
        <p:spPr>
          <a:xfrm>
            <a:off x="4097867" y="5034844"/>
            <a:ext cx="6547555" cy="1458030"/>
          </a:xfrm>
          <a:prstGeom prst="rect">
            <a:avLst/>
          </a:prstGeom>
        </p:spPr>
      </p:pic>
      <p:sp>
        <p:nvSpPr>
          <p:cNvPr id="6" name="Footer Placeholder 5">
            <a:extLst>
              <a:ext uri="{FF2B5EF4-FFF2-40B4-BE49-F238E27FC236}">
                <a16:creationId xmlns:a16="http://schemas.microsoft.com/office/drawing/2014/main" id="{D196814A-7874-41D0-B0FB-9392E87FC6F6}"/>
              </a:ext>
            </a:extLst>
          </p:cNvPr>
          <p:cNvSpPr>
            <a:spLocks noGrp="1"/>
          </p:cNvSpPr>
          <p:nvPr>
            <p:ph type="ftr" sz="quarter" idx="11"/>
          </p:nvPr>
        </p:nvSpPr>
        <p:spPr>
          <a:xfrm>
            <a:off x="4198088" y="6492875"/>
            <a:ext cx="4114800" cy="365125"/>
          </a:xfrm>
        </p:spPr>
        <p:txBody>
          <a:bodyPr/>
          <a:lstStyle/>
          <a:p>
            <a:r>
              <a:rPr lang="en-IN" dirty="0"/>
              <a:t>Copyright © 2019 by Wiley India </a:t>
            </a:r>
            <a:r>
              <a:rPr lang="en-IN" dirty="0" err="1"/>
              <a:t>Pvt.</a:t>
            </a:r>
            <a:r>
              <a:rPr lang="en-IN" dirty="0"/>
              <a:t> Ltd., 4436/7, Ansari Road, </a:t>
            </a:r>
            <a:r>
              <a:rPr lang="en-IN" dirty="0" err="1"/>
              <a:t>Daryaganj</a:t>
            </a:r>
            <a:r>
              <a:rPr lang="en-IN" dirty="0"/>
              <a:t>, New Delhi-110002</a:t>
            </a:r>
            <a:endParaRPr lang="en-US" dirty="0"/>
          </a:p>
        </p:txBody>
      </p:sp>
    </p:spTree>
    <p:extLst>
      <p:ext uri="{BB962C8B-B14F-4D97-AF65-F5344CB8AC3E}">
        <p14:creationId xmlns:p14="http://schemas.microsoft.com/office/powerpoint/2010/main" val="409544537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11.1 Introduction</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11.2  </a:t>
            </a:r>
            <a:r>
              <a:rPr lang="en-US" sz="2000" dirty="0">
                <a:solidFill>
                  <a:schemeClr val="bg1"/>
                </a:solidFill>
                <a:latin typeface="Times New Roman" panose="02020603050405020304" pitchFamily="18" charset="0"/>
                <a:cs typeface="Times New Roman" panose="02020603050405020304" pitchFamily="18" charset="0"/>
              </a:rPr>
              <a:t>Language of planning problem </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11.3 Example of Air Cargo</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11.4 The spare tire problem</a:t>
            </a:r>
          </a:p>
          <a:p>
            <a:pPr lvl="0">
              <a:lnSpc>
                <a:spcPct val="150000"/>
              </a:lnSpc>
            </a:pPr>
            <a:r>
              <a:rPr lang="en-US" sz="2000" b="1" dirty="0">
                <a:solidFill>
                  <a:srgbClr val="00B0F0"/>
                </a:solidFill>
                <a:latin typeface="Times New Roman" panose="02020603050405020304" pitchFamily="18" charset="0"/>
                <a:cs typeface="Times New Roman" panose="02020603050405020304" pitchFamily="18" charset="0"/>
              </a:rPr>
              <a:t>11.5 Planning with state space</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11.6 Partial order planning</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11.7 Hierarchical planning</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11.8 Conditional planning</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11.9 Learning decision trees</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11.10 Ensemble learning</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11.11 Reinforcement learning</a:t>
            </a:r>
            <a:endParaRPr lang="en-US" sz="2000" dirty="0">
              <a:solidFill>
                <a:schemeClr val="bg1"/>
              </a:solidFill>
              <a:latin typeface="Times New Roman" panose="02020603050405020304" pitchFamily="18" charset="0"/>
              <a:ea typeface="Gill Sans"/>
              <a:cs typeface="Times New Roman" panose="02020603050405020304" pitchFamily="18" charset="0"/>
              <a:sym typeface="Gill Sans"/>
            </a:endParaRPr>
          </a:p>
        </p:txBody>
      </p:sp>
      <p:sp>
        <p:nvSpPr>
          <p:cNvPr id="4" name="Title 3">
            <a:extLst>
              <a:ext uri="{FF2B5EF4-FFF2-40B4-BE49-F238E27FC236}">
                <a16:creationId xmlns:a16="http://schemas.microsoft.com/office/drawing/2014/main" id="{3311E9D3-EE91-4772-9396-D52BCE36FB46}"/>
              </a:ext>
            </a:extLst>
          </p:cNvPr>
          <p:cNvSpPr>
            <a:spLocks noGrp="1"/>
          </p:cNvSpPr>
          <p:nvPr>
            <p:ph type="title"/>
          </p:nvPr>
        </p:nvSpPr>
        <p:spPr>
          <a:xfrm>
            <a:off x="3419060" y="365126"/>
            <a:ext cx="8653670" cy="602284"/>
          </a:xfrm>
        </p:spPr>
        <p:txBody>
          <a:bodyPr>
            <a:normAutofit/>
          </a:bodyPr>
          <a:lstStyle/>
          <a:p>
            <a:pPr algn="ctr"/>
            <a:r>
              <a:rPr lang="en-US" sz="3600" dirty="0">
                <a:solidFill>
                  <a:srgbClr val="0070C0"/>
                </a:solidFill>
                <a:latin typeface="Times New Roman" panose="02020603050405020304" pitchFamily="18" charset="0"/>
                <a:cs typeface="Times New Roman" panose="02020603050405020304" pitchFamily="18" charset="0"/>
              </a:rPr>
              <a:t>Planning with state space </a:t>
            </a:r>
          </a:p>
        </p:txBody>
      </p:sp>
      <p:sp>
        <p:nvSpPr>
          <p:cNvPr id="3" name="Content Placeholder 2">
            <a:extLst>
              <a:ext uri="{FF2B5EF4-FFF2-40B4-BE49-F238E27FC236}">
                <a16:creationId xmlns:a16="http://schemas.microsoft.com/office/drawing/2014/main" id="{1A9895A5-E3E7-4478-89BF-9934EB49F975}"/>
              </a:ext>
            </a:extLst>
          </p:cNvPr>
          <p:cNvSpPr>
            <a:spLocks noGrp="1"/>
          </p:cNvSpPr>
          <p:nvPr>
            <p:ph idx="1"/>
          </p:nvPr>
        </p:nvSpPr>
        <p:spPr>
          <a:xfrm>
            <a:off x="3419059" y="967410"/>
            <a:ext cx="8653671" cy="5525464"/>
          </a:xfrm>
        </p:spPr>
        <p:txBody>
          <a:bodyPr>
            <a:noAutofit/>
          </a:bodyPr>
          <a:lstStyle/>
          <a:p>
            <a:pPr marL="0" indent="0">
              <a:buNone/>
            </a:pPr>
            <a:r>
              <a:rPr lang="en-US" sz="2400" dirty="0">
                <a:latin typeface="Times New Roman" panose="02020603050405020304" pitchFamily="18" charset="0"/>
                <a:cs typeface="Times New Roman" panose="02020603050405020304" pitchFamily="18" charset="0"/>
              </a:rPr>
              <a:t>2. Backward state-space search</a:t>
            </a:r>
          </a:p>
          <a:p>
            <a:pPr marL="0" indent="0">
              <a:buNone/>
            </a:pPr>
            <a:r>
              <a:rPr lang="en-US" sz="2400" dirty="0">
                <a:latin typeface="Times New Roman" panose="02020603050405020304" pitchFamily="18" charset="0"/>
                <a:cs typeface="Times New Roman" panose="02020603050405020304" pitchFamily="18" charset="0"/>
              </a:rPr>
              <a:t>Backward search can be difficult to implement when the goal state is described by set of constraints rather than being listed explicitly. In particular, it is not always obvious how to generate a description of the possible predecessors of the set of goal states.</a:t>
            </a:r>
          </a:p>
          <a:p>
            <a:pPr marL="0" indent="0">
              <a:buNone/>
            </a:pPr>
            <a:r>
              <a:rPr lang="en-US" sz="2400" dirty="0">
                <a:latin typeface="Times New Roman" panose="02020603050405020304" pitchFamily="18" charset="0"/>
                <a:cs typeface="Times New Roman" panose="02020603050405020304" pitchFamily="18" charset="0"/>
              </a:rPr>
              <a:t>The main advantages of the backward search are that it allows considering only relevant actions. An action is relevant to a conjunctive goal if it achieves one of the conjuncts of the goal.</a:t>
            </a:r>
          </a:p>
          <a:p>
            <a:pPr marL="0" indent="0">
              <a:buNone/>
            </a:pPr>
            <a:endParaRPr lang="en-US" sz="2400" dirty="0"/>
          </a:p>
        </p:txBody>
      </p:sp>
      <p:pic>
        <p:nvPicPr>
          <p:cNvPr id="7" name="Picture 6">
            <a:extLst>
              <a:ext uri="{FF2B5EF4-FFF2-40B4-BE49-F238E27FC236}">
                <a16:creationId xmlns:a16="http://schemas.microsoft.com/office/drawing/2014/main" id="{BAAA71EC-060D-40B0-82B2-D74DE401A78A}"/>
              </a:ext>
            </a:extLst>
          </p:cNvPr>
          <p:cNvPicPr>
            <a:picLocks noChangeAspect="1"/>
          </p:cNvPicPr>
          <p:nvPr/>
        </p:nvPicPr>
        <p:blipFill>
          <a:blip r:embed="rId3"/>
          <a:stretch>
            <a:fillRect/>
          </a:stretch>
        </p:blipFill>
        <p:spPr>
          <a:xfrm>
            <a:off x="4338429" y="4235534"/>
            <a:ext cx="5178104" cy="1655056"/>
          </a:xfrm>
          <a:prstGeom prst="rect">
            <a:avLst/>
          </a:prstGeom>
        </p:spPr>
      </p:pic>
      <p:sp>
        <p:nvSpPr>
          <p:cNvPr id="5" name="Footer Placeholder 4">
            <a:extLst>
              <a:ext uri="{FF2B5EF4-FFF2-40B4-BE49-F238E27FC236}">
                <a16:creationId xmlns:a16="http://schemas.microsoft.com/office/drawing/2014/main" id="{5CF7EDF3-783F-48F9-91A6-E444E9C1618C}"/>
              </a:ext>
            </a:extLst>
          </p:cNvPr>
          <p:cNvSpPr>
            <a:spLocks noGrp="1"/>
          </p:cNvSpPr>
          <p:nvPr>
            <p:ph type="ftr" sz="quarter" idx="11"/>
          </p:nvPr>
        </p:nvSpPr>
        <p:spPr>
          <a:xfrm>
            <a:off x="4038600" y="6492874"/>
            <a:ext cx="4114800" cy="365125"/>
          </a:xfrm>
        </p:spPr>
        <p:txBody>
          <a:bodyPr/>
          <a:lstStyle/>
          <a:p>
            <a:r>
              <a:rPr lang="en-IN" dirty="0"/>
              <a:t>Copyright © 2019 by Wiley India </a:t>
            </a:r>
            <a:r>
              <a:rPr lang="en-IN" dirty="0" err="1"/>
              <a:t>Pvt.</a:t>
            </a:r>
            <a:r>
              <a:rPr lang="en-IN" dirty="0"/>
              <a:t> Ltd., 4436/7, Ansari Road, </a:t>
            </a:r>
            <a:r>
              <a:rPr lang="en-IN" dirty="0" err="1"/>
              <a:t>Daryaganj</a:t>
            </a:r>
            <a:r>
              <a:rPr lang="en-IN" dirty="0"/>
              <a:t>, New Delhi-110002</a:t>
            </a:r>
            <a:endParaRPr lang="en-US" dirty="0"/>
          </a:p>
        </p:txBody>
      </p:sp>
    </p:spTree>
    <p:extLst>
      <p:ext uri="{BB962C8B-B14F-4D97-AF65-F5344CB8AC3E}">
        <p14:creationId xmlns:p14="http://schemas.microsoft.com/office/powerpoint/2010/main" val="222441971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11.1 Introduction</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11.2  </a:t>
            </a:r>
            <a:r>
              <a:rPr lang="en-US" sz="2000" dirty="0">
                <a:solidFill>
                  <a:schemeClr val="bg1"/>
                </a:solidFill>
                <a:latin typeface="Times New Roman" panose="02020603050405020304" pitchFamily="18" charset="0"/>
                <a:cs typeface="Times New Roman" panose="02020603050405020304" pitchFamily="18" charset="0"/>
              </a:rPr>
              <a:t>Language of planning problem </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11.3 Example of Air Cargo</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11.4 The spare tire problem</a:t>
            </a:r>
          </a:p>
          <a:p>
            <a:pPr lvl="0">
              <a:lnSpc>
                <a:spcPct val="150000"/>
              </a:lnSpc>
            </a:pPr>
            <a:r>
              <a:rPr lang="en-US" sz="2000" b="1" dirty="0">
                <a:solidFill>
                  <a:srgbClr val="00B0F0"/>
                </a:solidFill>
                <a:latin typeface="Times New Roman" panose="02020603050405020304" pitchFamily="18" charset="0"/>
                <a:cs typeface="Times New Roman" panose="02020603050405020304" pitchFamily="18" charset="0"/>
              </a:rPr>
              <a:t>11.5 Planning with state space</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11.6 Partial order planning</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11.7 Hierarchical planning</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11.8 Conditional planning</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11.9 Learning decision trees</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11.10 Ensemble learning</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11.11 Reinforcement learning</a:t>
            </a:r>
            <a:endParaRPr lang="en-US" sz="2000" dirty="0">
              <a:solidFill>
                <a:schemeClr val="bg1"/>
              </a:solidFill>
              <a:latin typeface="Times New Roman" panose="02020603050405020304" pitchFamily="18" charset="0"/>
              <a:ea typeface="Gill Sans"/>
              <a:cs typeface="Times New Roman" panose="02020603050405020304" pitchFamily="18" charset="0"/>
              <a:sym typeface="Gill Sans"/>
            </a:endParaRPr>
          </a:p>
        </p:txBody>
      </p:sp>
      <p:sp>
        <p:nvSpPr>
          <p:cNvPr id="4" name="Title 3">
            <a:extLst>
              <a:ext uri="{FF2B5EF4-FFF2-40B4-BE49-F238E27FC236}">
                <a16:creationId xmlns:a16="http://schemas.microsoft.com/office/drawing/2014/main" id="{3311E9D3-EE91-4772-9396-D52BCE36FB46}"/>
              </a:ext>
            </a:extLst>
          </p:cNvPr>
          <p:cNvSpPr>
            <a:spLocks noGrp="1"/>
          </p:cNvSpPr>
          <p:nvPr>
            <p:ph type="title"/>
          </p:nvPr>
        </p:nvSpPr>
        <p:spPr>
          <a:xfrm>
            <a:off x="3419060" y="365126"/>
            <a:ext cx="8653670" cy="602284"/>
          </a:xfrm>
        </p:spPr>
        <p:txBody>
          <a:bodyPr>
            <a:normAutofit/>
          </a:bodyPr>
          <a:lstStyle/>
          <a:p>
            <a:pPr algn="ctr"/>
            <a:r>
              <a:rPr lang="en-US" sz="3600" dirty="0">
                <a:solidFill>
                  <a:srgbClr val="0070C0"/>
                </a:solidFill>
                <a:latin typeface="Times New Roman" panose="02020603050405020304" pitchFamily="18" charset="0"/>
                <a:cs typeface="Times New Roman" panose="02020603050405020304" pitchFamily="18" charset="0"/>
              </a:rPr>
              <a:t>Planning with state space </a:t>
            </a:r>
          </a:p>
        </p:txBody>
      </p:sp>
      <p:sp>
        <p:nvSpPr>
          <p:cNvPr id="3" name="Content Placeholder 2">
            <a:extLst>
              <a:ext uri="{FF2B5EF4-FFF2-40B4-BE49-F238E27FC236}">
                <a16:creationId xmlns:a16="http://schemas.microsoft.com/office/drawing/2014/main" id="{1A9895A5-E3E7-4478-89BF-9934EB49F975}"/>
              </a:ext>
            </a:extLst>
          </p:cNvPr>
          <p:cNvSpPr>
            <a:spLocks noGrp="1"/>
          </p:cNvSpPr>
          <p:nvPr>
            <p:ph idx="1"/>
          </p:nvPr>
        </p:nvSpPr>
        <p:spPr>
          <a:xfrm>
            <a:off x="3419059" y="967410"/>
            <a:ext cx="8653671" cy="5525464"/>
          </a:xfrm>
        </p:spPr>
        <p:txBody>
          <a:bodyPr>
            <a:noAutofit/>
          </a:bodyPr>
          <a:lstStyle/>
          <a:p>
            <a:pPr marL="0" indent="0">
              <a:buNone/>
            </a:pPr>
            <a:r>
              <a:rPr lang="en-US" sz="2400" i="1" dirty="0">
                <a:latin typeface="Times New Roman" panose="02020603050405020304" pitchFamily="18" charset="0"/>
                <a:cs typeface="Times New Roman" panose="02020603050405020304" pitchFamily="18" charset="0"/>
              </a:rPr>
              <a:t>Progression Algorithm</a:t>
            </a:r>
          </a:p>
          <a:p>
            <a:pPr marL="0" indent="0">
              <a:buNone/>
            </a:pPr>
            <a:r>
              <a:rPr lang="en-US" sz="2400" b="1" dirty="0">
                <a:latin typeface="Times New Roman" panose="02020603050405020304" pitchFamily="18" charset="0"/>
                <a:cs typeface="Times New Roman" panose="02020603050405020304" pitchFamily="18" charset="0"/>
              </a:rPr>
              <a:t>1. </a:t>
            </a:r>
            <a:r>
              <a:rPr lang="en-US" sz="2400" dirty="0">
                <a:latin typeface="Times New Roman" panose="02020603050405020304" pitchFamily="18" charset="0"/>
                <a:cs typeface="Times New Roman" panose="02020603050405020304" pitchFamily="18" charset="0"/>
              </a:rPr>
              <a:t>Formulation as the state–space search problem:</a:t>
            </a:r>
          </a:p>
          <a:p>
            <a:pPr marL="0" indent="0">
              <a:buNone/>
            </a:pPr>
            <a:r>
              <a:rPr lang="en-US" sz="2400" dirty="0">
                <a:latin typeface="Times New Roman" panose="02020603050405020304" pitchFamily="18" charset="0"/>
                <a:cs typeface="Times New Roman" panose="02020603050405020304" pitchFamily="18" charset="0"/>
              </a:rPr>
              <a:t>Initial state = initial state of the planning problem</a:t>
            </a:r>
          </a:p>
          <a:p>
            <a:pPr marL="0" indent="0">
              <a:buNone/>
            </a:pPr>
            <a:r>
              <a:rPr lang="en-US" sz="2400" dirty="0">
                <a:latin typeface="Times New Roman" panose="02020603050405020304" pitchFamily="18" charset="0"/>
                <a:cs typeface="Times New Roman" panose="02020603050405020304" pitchFamily="18" charset="0"/>
              </a:rPr>
              <a:t>Literals not appearing are false.</a:t>
            </a:r>
          </a:p>
          <a:p>
            <a:pPr marL="0" indent="0">
              <a:buNone/>
            </a:pPr>
            <a:r>
              <a:rPr lang="en-US" sz="2400" dirty="0">
                <a:latin typeface="Times New Roman" panose="02020603050405020304" pitchFamily="18" charset="0"/>
                <a:cs typeface="Times New Roman" panose="02020603050405020304" pitchFamily="18" charset="0"/>
              </a:rPr>
              <a:t>Actions = those whose preconditions are satisfied</a:t>
            </a:r>
          </a:p>
          <a:p>
            <a:pPr marL="0" indent="0">
              <a:buNone/>
            </a:pPr>
            <a:r>
              <a:rPr lang="en-US" sz="2400" dirty="0">
                <a:latin typeface="Times New Roman" panose="02020603050405020304" pitchFamily="18" charset="0"/>
                <a:cs typeface="Times New Roman" panose="02020603050405020304" pitchFamily="18" charset="0"/>
              </a:rPr>
              <a:t>Add positive effects, delete the negative effects.</a:t>
            </a:r>
          </a:p>
          <a:p>
            <a:pPr marL="0" indent="0">
              <a:buNone/>
            </a:pPr>
            <a:r>
              <a:rPr lang="en-US" sz="2400" dirty="0">
                <a:latin typeface="Times New Roman" panose="02020603050405020304" pitchFamily="18" charset="0"/>
                <a:cs typeface="Times New Roman" panose="02020603050405020304" pitchFamily="18" charset="0"/>
              </a:rPr>
              <a:t>Goal test = does the state satisfy the goal</a:t>
            </a:r>
          </a:p>
          <a:p>
            <a:pPr marL="0" indent="0">
              <a:buNone/>
            </a:pPr>
            <a:r>
              <a:rPr lang="en-US" sz="2400" dirty="0">
                <a:latin typeface="Times New Roman" panose="02020603050405020304" pitchFamily="18" charset="0"/>
                <a:cs typeface="Times New Roman" panose="02020603050405020304" pitchFamily="18" charset="0"/>
              </a:rPr>
              <a:t>Step cost = each action costs 1</a:t>
            </a:r>
          </a:p>
          <a:p>
            <a:pPr marL="0" indent="0">
              <a:buNone/>
            </a:pPr>
            <a:r>
              <a:rPr lang="en-US" sz="2400" b="1" dirty="0">
                <a:latin typeface="Times New Roman" panose="02020603050405020304" pitchFamily="18" charset="0"/>
                <a:cs typeface="Times New Roman" panose="02020603050405020304" pitchFamily="18" charset="0"/>
              </a:rPr>
              <a:t>2. </a:t>
            </a:r>
            <a:r>
              <a:rPr lang="en-US" sz="2400" dirty="0">
                <a:latin typeface="Times New Roman" panose="02020603050405020304" pitchFamily="18" charset="0"/>
                <a:cs typeface="Times New Roman" panose="02020603050405020304" pitchFamily="18" charset="0"/>
              </a:rPr>
              <a:t>No functions … any graph search that is complete is a complete planning algorithm.</a:t>
            </a:r>
          </a:p>
          <a:p>
            <a:pPr marL="0" indent="0">
              <a:buNone/>
            </a:pPr>
            <a:r>
              <a:rPr lang="en-US" sz="2400" b="1" dirty="0">
                <a:latin typeface="Times New Roman" panose="02020603050405020304" pitchFamily="18" charset="0"/>
                <a:cs typeface="Times New Roman" panose="02020603050405020304" pitchFamily="18" charset="0"/>
              </a:rPr>
              <a:t>3. </a:t>
            </a:r>
            <a:r>
              <a:rPr lang="en-US" sz="2400" dirty="0">
                <a:latin typeface="Times New Roman" panose="02020603050405020304" pitchFamily="18" charset="0"/>
                <a:cs typeface="Times New Roman" panose="02020603050405020304" pitchFamily="18" charset="0"/>
              </a:rPr>
              <a:t>Inefficient: (a) irrelevant action problem (b) good heuristic required for efficient search.</a:t>
            </a:r>
          </a:p>
        </p:txBody>
      </p:sp>
      <p:sp>
        <p:nvSpPr>
          <p:cNvPr id="5" name="Footer Placeholder 4">
            <a:extLst>
              <a:ext uri="{FF2B5EF4-FFF2-40B4-BE49-F238E27FC236}">
                <a16:creationId xmlns:a16="http://schemas.microsoft.com/office/drawing/2014/main" id="{382BF086-499F-41D7-B56B-739B7750C14B}"/>
              </a:ext>
            </a:extLst>
          </p:cNvPr>
          <p:cNvSpPr>
            <a:spLocks noGrp="1"/>
          </p:cNvSpPr>
          <p:nvPr>
            <p:ph type="ftr" sz="quarter" idx="11"/>
          </p:nvPr>
        </p:nvSpPr>
        <p:spPr/>
        <p:txBody>
          <a:bodyPr/>
          <a:lstStyle/>
          <a:p>
            <a:r>
              <a:rPr lang="en-IN"/>
              <a:t>Copyright © 2019 by Wiley India Pvt. Ltd., 4436/7, Ansari Road, Daryaganj, New Delhi-110002</a:t>
            </a:r>
            <a:endParaRPr lang="en-US"/>
          </a:p>
        </p:txBody>
      </p:sp>
    </p:spTree>
    <p:extLst>
      <p:ext uri="{BB962C8B-B14F-4D97-AF65-F5344CB8AC3E}">
        <p14:creationId xmlns:p14="http://schemas.microsoft.com/office/powerpoint/2010/main" val="215708466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11.1 Introduction</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11.2  </a:t>
            </a:r>
            <a:r>
              <a:rPr lang="en-US" sz="2000" dirty="0">
                <a:solidFill>
                  <a:schemeClr val="bg1"/>
                </a:solidFill>
                <a:latin typeface="Times New Roman" panose="02020603050405020304" pitchFamily="18" charset="0"/>
                <a:cs typeface="Times New Roman" panose="02020603050405020304" pitchFamily="18" charset="0"/>
              </a:rPr>
              <a:t>Language of planning problem </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11.3 Example of Air Cargo</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11.4 The spare tire problem</a:t>
            </a:r>
          </a:p>
          <a:p>
            <a:pPr lvl="0">
              <a:lnSpc>
                <a:spcPct val="150000"/>
              </a:lnSpc>
            </a:pPr>
            <a:r>
              <a:rPr lang="en-US" sz="2000" b="1" dirty="0">
                <a:solidFill>
                  <a:srgbClr val="00B0F0"/>
                </a:solidFill>
                <a:latin typeface="Times New Roman" panose="02020603050405020304" pitchFamily="18" charset="0"/>
                <a:cs typeface="Times New Roman" panose="02020603050405020304" pitchFamily="18" charset="0"/>
              </a:rPr>
              <a:t>11.5 Planning with state space</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11.6 Partial order planning</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11.7 Hierarchical planning</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11.8 Conditional planning</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11.9 Learning decision trees</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11.10 Ensemble learning</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11.11 Reinforcement learning</a:t>
            </a:r>
            <a:endParaRPr lang="en-US" sz="2000" dirty="0">
              <a:solidFill>
                <a:schemeClr val="bg1"/>
              </a:solidFill>
              <a:latin typeface="Times New Roman" panose="02020603050405020304" pitchFamily="18" charset="0"/>
              <a:ea typeface="Gill Sans"/>
              <a:cs typeface="Times New Roman" panose="02020603050405020304" pitchFamily="18" charset="0"/>
              <a:sym typeface="Gill Sans"/>
            </a:endParaRPr>
          </a:p>
        </p:txBody>
      </p:sp>
      <p:sp>
        <p:nvSpPr>
          <p:cNvPr id="4" name="Title 3">
            <a:extLst>
              <a:ext uri="{FF2B5EF4-FFF2-40B4-BE49-F238E27FC236}">
                <a16:creationId xmlns:a16="http://schemas.microsoft.com/office/drawing/2014/main" id="{3311E9D3-EE91-4772-9396-D52BCE36FB46}"/>
              </a:ext>
            </a:extLst>
          </p:cNvPr>
          <p:cNvSpPr>
            <a:spLocks noGrp="1"/>
          </p:cNvSpPr>
          <p:nvPr>
            <p:ph type="title"/>
          </p:nvPr>
        </p:nvSpPr>
        <p:spPr>
          <a:xfrm>
            <a:off x="3419060" y="365126"/>
            <a:ext cx="8653670" cy="602284"/>
          </a:xfrm>
        </p:spPr>
        <p:txBody>
          <a:bodyPr>
            <a:normAutofit/>
          </a:bodyPr>
          <a:lstStyle/>
          <a:p>
            <a:pPr algn="ctr"/>
            <a:r>
              <a:rPr lang="en-US" sz="3600" dirty="0">
                <a:solidFill>
                  <a:srgbClr val="0070C0"/>
                </a:solidFill>
                <a:latin typeface="Times New Roman" panose="02020603050405020304" pitchFamily="18" charset="0"/>
                <a:cs typeface="Times New Roman" panose="02020603050405020304" pitchFamily="18" charset="0"/>
              </a:rPr>
              <a:t>Planning with state space  </a:t>
            </a:r>
          </a:p>
        </p:txBody>
      </p:sp>
      <p:sp>
        <p:nvSpPr>
          <p:cNvPr id="3" name="Content Placeholder 2">
            <a:extLst>
              <a:ext uri="{FF2B5EF4-FFF2-40B4-BE49-F238E27FC236}">
                <a16:creationId xmlns:a16="http://schemas.microsoft.com/office/drawing/2014/main" id="{1A9895A5-E3E7-4478-89BF-9934EB49F975}"/>
              </a:ext>
            </a:extLst>
          </p:cNvPr>
          <p:cNvSpPr>
            <a:spLocks noGrp="1"/>
          </p:cNvSpPr>
          <p:nvPr>
            <p:ph idx="1"/>
          </p:nvPr>
        </p:nvSpPr>
        <p:spPr>
          <a:xfrm>
            <a:off x="3419059" y="967410"/>
            <a:ext cx="8653671" cy="5525464"/>
          </a:xfrm>
        </p:spPr>
        <p:txBody>
          <a:bodyPr>
            <a:noAutofit/>
          </a:bodyPr>
          <a:lstStyle/>
          <a:p>
            <a:pPr marL="0" indent="0">
              <a:buNone/>
            </a:pPr>
            <a:r>
              <a:rPr lang="en-US" sz="2400" dirty="0">
                <a:latin typeface="Times New Roman" panose="02020603050405020304" pitchFamily="18" charset="0"/>
                <a:cs typeface="Times New Roman" panose="02020603050405020304" pitchFamily="18" charset="0"/>
              </a:rPr>
              <a:t>3.</a:t>
            </a:r>
            <a:r>
              <a:rPr lang="en-US" sz="2400" i="1" dirty="0">
                <a:latin typeface="Times New Roman" panose="02020603050405020304" pitchFamily="18" charset="0"/>
                <a:cs typeface="Times New Roman" panose="02020603050405020304" pitchFamily="18" charset="0"/>
              </a:rPr>
              <a:t> Heuristic for State–Space Search</a:t>
            </a: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It turns out that neither forward nor backward search is efficient without a good heuristic function. A heuristic function estimates the distance from a state to the goal in strips planning. The cost of each action comes to be 1, so the distance is the number of actions. The basic idea is to look at the effects of action and at the goals that must be achieved and to guess how many actions are required to attain the goals.</a:t>
            </a:r>
          </a:p>
        </p:txBody>
      </p:sp>
      <p:sp>
        <p:nvSpPr>
          <p:cNvPr id="5" name="Footer Placeholder 4">
            <a:extLst>
              <a:ext uri="{FF2B5EF4-FFF2-40B4-BE49-F238E27FC236}">
                <a16:creationId xmlns:a16="http://schemas.microsoft.com/office/drawing/2014/main" id="{F36903F5-1409-43D3-973E-AA4F9E3B5406}"/>
              </a:ext>
            </a:extLst>
          </p:cNvPr>
          <p:cNvSpPr>
            <a:spLocks noGrp="1"/>
          </p:cNvSpPr>
          <p:nvPr>
            <p:ph type="ftr" sz="quarter" idx="11"/>
          </p:nvPr>
        </p:nvSpPr>
        <p:spPr/>
        <p:txBody>
          <a:bodyPr/>
          <a:lstStyle/>
          <a:p>
            <a:r>
              <a:rPr lang="en-IN"/>
              <a:t>Copyright © 2019 by Wiley India Pvt. Ltd., 4436/7, Ansari Road, Daryaganj, New Delhi-110002</a:t>
            </a:r>
            <a:endParaRPr lang="en-US"/>
          </a:p>
        </p:txBody>
      </p:sp>
    </p:spTree>
    <p:extLst>
      <p:ext uri="{BB962C8B-B14F-4D97-AF65-F5344CB8AC3E}">
        <p14:creationId xmlns:p14="http://schemas.microsoft.com/office/powerpoint/2010/main" val="7760076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a:extLst>
              <a:ext uri="{FF2B5EF4-FFF2-40B4-BE49-F238E27FC236}">
                <a16:creationId xmlns:a16="http://schemas.microsoft.com/office/drawing/2014/main" id="{B5F02CAA-9736-400F-A6C8-FF88A0931808}"/>
              </a:ext>
            </a:extLst>
          </p:cNvPr>
          <p:cNvSpPr>
            <a:spLocks noGrp="1" noChangeArrowheads="1"/>
          </p:cNvSpPr>
          <p:nvPr>
            <p:ph type="title"/>
          </p:nvPr>
        </p:nvSpPr>
        <p:spPr>
          <a:xfrm>
            <a:off x="3581398" y="365125"/>
            <a:ext cx="7772401" cy="772559"/>
          </a:xfrm>
        </p:spPr>
        <p:txBody>
          <a:bodyPr>
            <a:normAutofit/>
          </a:bodyPr>
          <a:lstStyle/>
          <a:p>
            <a:r>
              <a:rPr lang="en-US" altLang="en-US" sz="3600" dirty="0"/>
              <a:t>Planning vs. problem solving</a:t>
            </a:r>
          </a:p>
        </p:txBody>
      </p:sp>
      <p:sp>
        <p:nvSpPr>
          <p:cNvPr id="222211" name="Rectangle 3">
            <a:extLst>
              <a:ext uri="{FF2B5EF4-FFF2-40B4-BE49-F238E27FC236}">
                <a16:creationId xmlns:a16="http://schemas.microsoft.com/office/drawing/2014/main" id="{0880DA3C-1625-4930-A9C0-5AC9B79B5DC3}"/>
              </a:ext>
            </a:extLst>
          </p:cNvPr>
          <p:cNvSpPr>
            <a:spLocks noGrp="1" noChangeArrowheads="1"/>
          </p:cNvSpPr>
          <p:nvPr>
            <p:ph type="body" idx="1"/>
          </p:nvPr>
        </p:nvSpPr>
        <p:spPr>
          <a:xfrm>
            <a:off x="3581398" y="1137683"/>
            <a:ext cx="7772400" cy="4369981"/>
          </a:xfrm>
        </p:spPr>
        <p:txBody>
          <a:bodyPr>
            <a:normAutofit lnSpcReduction="10000"/>
          </a:bodyPr>
          <a:lstStyle/>
          <a:p>
            <a:r>
              <a:rPr lang="en-US" altLang="en-US" dirty="0"/>
              <a:t>Planning and problem solving methods can often solve the same sorts of problems</a:t>
            </a:r>
          </a:p>
          <a:p>
            <a:r>
              <a:rPr lang="en-US" altLang="en-US" dirty="0"/>
              <a:t>Planning is more powerful because of the representations and methods used</a:t>
            </a:r>
          </a:p>
          <a:p>
            <a:r>
              <a:rPr lang="en-US" altLang="en-US" dirty="0"/>
              <a:t>States, goals, and actions are decomposed into sets of sentences (usually in first-order logic)</a:t>
            </a:r>
          </a:p>
          <a:p>
            <a:r>
              <a:rPr lang="en-US" altLang="en-US" dirty="0"/>
              <a:t>Search often proceeds through </a:t>
            </a:r>
            <a:r>
              <a:rPr lang="en-US" altLang="en-US" i="1" dirty="0"/>
              <a:t>plan space</a:t>
            </a:r>
            <a:r>
              <a:rPr lang="en-US" altLang="en-US" dirty="0"/>
              <a:t> rather than </a:t>
            </a:r>
            <a:r>
              <a:rPr lang="en-US" altLang="en-US" i="1" dirty="0"/>
              <a:t>state space</a:t>
            </a:r>
            <a:r>
              <a:rPr lang="en-US" altLang="en-US" dirty="0"/>
              <a:t> (though there are also state-space planners)</a:t>
            </a:r>
          </a:p>
          <a:p>
            <a:r>
              <a:rPr lang="en-US" altLang="en-US" dirty="0" err="1"/>
              <a:t>Subgoals</a:t>
            </a:r>
            <a:r>
              <a:rPr lang="en-US" altLang="en-US" dirty="0"/>
              <a:t> can be planned independently, reducing the complexity of the planning problem</a:t>
            </a:r>
          </a:p>
        </p:txBody>
      </p:sp>
      <p:sp>
        <p:nvSpPr>
          <p:cNvPr id="5" name="Google Shape;142;p2">
            <a:extLst>
              <a:ext uri="{FF2B5EF4-FFF2-40B4-BE49-F238E27FC236}">
                <a16:creationId xmlns:a16="http://schemas.microsoft.com/office/drawing/2014/main" id="{44C4BDF1-FDC6-46B2-8BCC-F3A907BE1D04}"/>
              </a:ext>
            </a:extLst>
          </p:cNvPr>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11.1 Introduction</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11.2  </a:t>
            </a:r>
            <a:r>
              <a:rPr lang="en-US" sz="2000" dirty="0">
                <a:solidFill>
                  <a:schemeClr val="bg1"/>
                </a:solidFill>
                <a:latin typeface="Times New Roman" panose="02020603050405020304" pitchFamily="18" charset="0"/>
                <a:cs typeface="Times New Roman" panose="02020603050405020304" pitchFamily="18" charset="0"/>
              </a:rPr>
              <a:t>Language of planning problem </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11.3 Example of Air Cargo</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11.4 The spare tire problem</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11.5 Planning with state space</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11.6 Partial order planning</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11.7 Hierarchical planning</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11.8 Conditional planning</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11.9 Learning decision trees</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11.10 Ensemble learning</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11.11 Reinforcement learning</a:t>
            </a:r>
            <a:endParaRPr lang="en-US" sz="2000" dirty="0">
              <a:solidFill>
                <a:schemeClr val="bg1"/>
              </a:solidFill>
              <a:latin typeface="Times New Roman" panose="02020603050405020304" pitchFamily="18" charset="0"/>
              <a:ea typeface="Gill Sans"/>
              <a:cs typeface="Times New Roman" panose="02020603050405020304" pitchFamily="18" charset="0"/>
              <a:sym typeface="Gill Sans"/>
            </a:endParaRPr>
          </a:p>
        </p:txBody>
      </p:sp>
      <p:sp>
        <p:nvSpPr>
          <p:cNvPr id="2" name="Footer Placeholder 1">
            <a:extLst>
              <a:ext uri="{FF2B5EF4-FFF2-40B4-BE49-F238E27FC236}">
                <a16:creationId xmlns:a16="http://schemas.microsoft.com/office/drawing/2014/main" id="{02CBDE86-A5BB-4DB0-BA06-1A03A75A2574}"/>
              </a:ext>
            </a:extLst>
          </p:cNvPr>
          <p:cNvSpPr>
            <a:spLocks noGrp="1"/>
          </p:cNvSpPr>
          <p:nvPr>
            <p:ph type="ftr" sz="quarter" idx="11"/>
          </p:nvPr>
        </p:nvSpPr>
        <p:spPr>
          <a:xfrm>
            <a:off x="4038600" y="6492875"/>
            <a:ext cx="4114800" cy="365125"/>
          </a:xfrm>
        </p:spPr>
        <p:txBody>
          <a:bodyPr/>
          <a:lstStyle/>
          <a:p>
            <a:r>
              <a:rPr lang="en-IN" dirty="0"/>
              <a:t>Copyright © 2019 by Wiley India </a:t>
            </a:r>
            <a:r>
              <a:rPr lang="en-IN" dirty="0" err="1"/>
              <a:t>Pvt.</a:t>
            </a:r>
            <a:r>
              <a:rPr lang="en-IN" dirty="0"/>
              <a:t> Ltd., 4436/7, Ansari Road, </a:t>
            </a:r>
            <a:r>
              <a:rPr lang="en-IN" dirty="0" err="1"/>
              <a:t>Daryaganj</a:t>
            </a:r>
            <a:r>
              <a:rPr lang="en-IN" dirty="0"/>
              <a:t>, New Delhi-110002</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11.1 Introduction</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11.2  </a:t>
            </a:r>
            <a:r>
              <a:rPr lang="en-US" sz="2000" dirty="0">
                <a:solidFill>
                  <a:schemeClr val="bg1"/>
                </a:solidFill>
                <a:latin typeface="Times New Roman" panose="02020603050405020304" pitchFamily="18" charset="0"/>
                <a:cs typeface="Times New Roman" panose="02020603050405020304" pitchFamily="18" charset="0"/>
              </a:rPr>
              <a:t>Language of planning problem </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11.3 Example of Air Cargo</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11.4 The spare tire problem</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11.5 Planning with state space</a:t>
            </a:r>
          </a:p>
          <a:p>
            <a:pPr lvl="0">
              <a:lnSpc>
                <a:spcPct val="150000"/>
              </a:lnSpc>
            </a:pPr>
            <a:r>
              <a:rPr lang="en-US" sz="2000" b="1" dirty="0">
                <a:solidFill>
                  <a:srgbClr val="00B0F0"/>
                </a:solidFill>
                <a:latin typeface="Times New Roman" panose="02020603050405020304" pitchFamily="18" charset="0"/>
                <a:cs typeface="Times New Roman" panose="02020603050405020304" pitchFamily="18" charset="0"/>
              </a:rPr>
              <a:t>11.6 Partial order planning</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11.7 Hierarchical planning</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11.8 Conditional planning</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11.9 Learning decision trees</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11.10 Ensemble learning</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11.11 Reinforcement learning</a:t>
            </a:r>
            <a:endParaRPr lang="en-US" sz="2000" dirty="0">
              <a:solidFill>
                <a:schemeClr val="bg1"/>
              </a:solidFill>
              <a:latin typeface="Times New Roman" panose="02020603050405020304" pitchFamily="18" charset="0"/>
              <a:ea typeface="Gill Sans"/>
              <a:cs typeface="Times New Roman" panose="02020603050405020304" pitchFamily="18" charset="0"/>
              <a:sym typeface="Gill Sans"/>
            </a:endParaRPr>
          </a:p>
        </p:txBody>
      </p:sp>
      <p:sp>
        <p:nvSpPr>
          <p:cNvPr id="4" name="Title 3">
            <a:extLst>
              <a:ext uri="{FF2B5EF4-FFF2-40B4-BE49-F238E27FC236}">
                <a16:creationId xmlns:a16="http://schemas.microsoft.com/office/drawing/2014/main" id="{3311E9D3-EE91-4772-9396-D52BCE36FB46}"/>
              </a:ext>
            </a:extLst>
          </p:cNvPr>
          <p:cNvSpPr>
            <a:spLocks noGrp="1"/>
          </p:cNvSpPr>
          <p:nvPr>
            <p:ph type="title"/>
          </p:nvPr>
        </p:nvSpPr>
        <p:spPr>
          <a:xfrm>
            <a:off x="3419060" y="365126"/>
            <a:ext cx="8653670" cy="602284"/>
          </a:xfrm>
        </p:spPr>
        <p:txBody>
          <a:bodyPr>
            <a:normAutofit/>
          </a:bodyPr>
          <a:lstStyle/>
          <a:p>
            <a:pPr algn="ctr"/>
            <a:r>
              <a:rPr lang="en-US" sz="3600" dirty="0">
                <a:solidFill>
                  <a:srgbClr val="0070C0"/>
                </a:solidFill>
                <a:latin typeface="Times New Roman" panose="02020603050405020304" pitchFamily="18" charset="0"/>
                <a:cs typeface="Times New Roman" panose="02020603050405020304" pitchFamily="18" charset="0"/>
              </a:rPr>
              <a:t>Partial order planning</a:t>
            </a:r>
          </a:p>
        </p:txBody>
      </p:sp>
      <p:sp>
        <p:nvSpPr>
          <p:cNvPr id="3" name="Content Placeholder 2">
            <a:extLst>
              <a:ext uri="{FF2B5EF4-FFF2-40B4-BE49-F238E27FC236}">
                <a16:creationId xmlns:a16="http://schemas.microsoft.com/office/drawing/2014/main" id="{1A9895A5-E3E7-4478-89BF-9934EB49F975}"/>
              </a:ext>
            </a:extLst>
          </p:cNvPr>
          <p:cNvSpPr>
            <a:spLocks noGrp="1"/>
          </p:cNvSpPr>
          <p:nvPr>
            <p:ph idx="1"/>
          </p:nvPr>
        </p:nvSpPr>
        <p:spPr>
          <a:xfrm>
            <a:off x="3419059" y="967410"/>
            <a:ext cx="8653671" cy="5525464"/>
          </a:xfrm>
        </p:spPr>
        <p:txBody>
          <a:bodyPr>
            <a:noAutofit/>
          </a:bodyPr>
          <a:lstStyle/>
          <a:p>
            <a:r>
              <a:rPr lang="en-US" sz="2400" dirty="0">
                <a:latin typeface="Times New Roman" panose="02020603050405020304" pitchFamily="18" charset="0"/>
                <a:cs typeface="Times New Roman" panose="02020603050405020304" pitchFamily="18" charset="0"/>
              </a:rPr>
              <a:t>Any planning algorithm that can place two actions into a plan without specifying when comes first are called </a:t>
            </a:r>
            <a:r>
              <a:rPr lang="en-US" sz="2400" i="1" dirty="0">
                <a:latin typeface="Times New Roman" panose="02020603050405020304" pitchFamily="18" charset="0"/>
                <a:cs typeface="Times New Roman" panose="02020603050405020304" pitchFamily="18" charset="0"/>
              </a:rPr>
              <a:t>partial-order planner</a:t>
            </a:r>
            <a:r>
              <a:rPr lang="en-US" sz="2400" dirty="0">
                <a:latin typeface="Times New Roman" panose="02020603050405020304" pitchFamily="18" charset="0"/>
                <a:cs typeface="Times New Roman" panose="02020603050405020304" pitchFamily="18" charset="0"/>
              </a:rPr>
              <a:t>. The partial order solution corresponds to six possible total order plans; each of these is called a </a:t>
            </a:r>
            <a:r>
              <a:rPr lang="en-US" sz="2400" dirty="0" err="1">
                <a:latin typeface="Times New Roman" panose="02020603050405020304" pitchFamily="18" charset="0"/>
                <a:cs typeface="Times New Roman" panose="02020603050405020304" pitchFamily="18" charset="0"/>
              </a:rPr>
              <a:t>linearisation</a:t>
            </a:r>
            <a:r>
              <a:rPr lang="en-US" sz="2400" dirty="0">
                <a:latin typeface="Times New Roman" panose="02020603050405020304" pitchFamily="18" charset="0"/>
                <a:cs typeface="Times New Roman" panose="02020603050405020304" pitchFamily="18" charset="0"/>
              </a:rPr>
              <a:t> of the partial-order plan.</a:t>
            </a:r>
          </a:p>
        </p:txBody>
      </p:sp>
      <p:pic>
        <p:nvPicPr>
          <p:cNvPr id="5" name="Picture 4">
            <a:extLst>
              <a:ext uri="{FF2B5EF4-FFF2-40B4-BE49-F238E27FC236}">
                <a16:creationId xmlns:a16="http://schemas.microsoft.com/office/drawing/2014/main" id="{C29713E8-5630-4FF3-B66D-7C8E451AAD48}"/>
              </a:ext>
            </a:extLst>
          </p:cNvPr>
          <p:cNvPicPr>
            <a:picLocks noChangeAspect="1"/>
          </p:cNvPicPr>
          <p:nvPr/>
        </p:nvPicPr>
        <p:blipFill>
          <a:blip r:embed="rId3"/>
          <a:stretch>
            <a:fillRect/>
          </a:stretch>
        </p:blipFill>
        <p:spPr>
          <a:xfrm>
            <a:off x="4726469" y="2625724"/>
            <a:ext cx="6038850" cy="3867150"/>
          </a:xfrm>
          <a:prstGeom prst="rect">
            <a:avLst/>
          </a:prstGeom>
        </p:spPr>
      </p:pic>
      <p:sp>
        <p:nvSpPr>
          <p:cNvPr id="6" name="Footer Placeholder 5">
            <a:extLst>
              <a:ext uri="{FF2B5EF4-FFF2-40B4-BE49-F238E27FC236}">
                <a16:creationId xmlns:a16="http://schemas.microsoft.com/office/drawing/2014/main" id="{1B8AEDAC-9676-4AE7-B162-223EF4CDB356}"/>
              </a:ext>
            </a:extLst>
          </p:cNvPr>
          <p:cNvSpPr>
            <a:spLocks noGrp="1"/>
          </p:cNvSpPr>
          <p:nvPr>
            <p:ph type="ftr" sz="quarter" idx="11"/>
          </p:nvPr>
        </p:nvSpPr>
        <p:spPr>
          <a:xfrm>
            <a:off x="4113028" y="6492875"/>
            <a:ext cx="4114800" cy="365125"/>
          </a:xfrm>
        </p:spPr>
        <p:txBody>
          <a:bodyPr/>
          <a:lstStyle/>
          <a:p>
            <a:r>
              <a:rPr lang="en-IN" dirty="0"/>
              <a:t>Copyright © 2019 by Wiley India </a:t>
            </a:r>
            <a:r>
              <a:rPr lang="en-IN" dirty="0" err="1"/>
              <a:t>Pvt.</a:t>
            </a:r>
            <a:r>
              <a:rPr lang="en-IN" dirty="0"/>
              <a:t> Ltd., 4436/7, Ansari Road, </a:t>
            </a:r>
            <a:r>
              <a:rPr lang="en-IN" dirty="0" err="1"/>
              <a:t>Daryaganj</a:t>
            </a:r>
            <a:r>
              <a:rPr lang="en-IN" dirty="0"/>
              <a:t>, New Delhi-110002</a:t>
            </a:r>
            <a:endParaRPr lang="en-US" dirty="0"/>
          </a:p>
        </p:txBody>
      </p:sp>
    </p:spTree>
    <p:extLst>
      <p:ext uri="{BB962C8B-B14F-4D97-AF65-F5344CB8AC3E}">
        <p14:creationId xmlns:p14="http://schemas.microsoft.com/office/powerpoint/2010/main" val="367396837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11.1 Introduction</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11.2  </a:t>
            </a:r>
            <a:r>
              <a:rPr lang="en-US" sz="2000" dirty="0">
                <a:solidFill>
                  <a:schemeClr val="bg1"/>
                </a:solidFill>
                <a:latin typeface="Times New Roman" panose="02020603050405020304" pitchFamily="18" charset="0"/>
                <a:cs typeface="Times New Roman" panose="02020603050405020304" pitchFamily="18" charset="0"/>
              </a:rPr>
              <a:t>Language of planning problem </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11.3 Example of Air Cargo</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11.4 The spare tire problem</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11.5 Planning with state space</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11.6 Partial order planning</a:t>
            </a:r>
          </a:p>
          <a:p>
            <a:pPr lvl="0">
              <a:lnSpc>
                <a:spcPct val="150000"/>
              </a:lnSpc>
            </a:pPr>
            <a:r>
              <a:rPr lang="en-US" sz="2000" b="1" dirty="0">
                <a:solidFill>
                  <a:srgbClr val="00B0F0"/>
                </a:solidFill>
                <a:latin typeface="Times New Roman" panose="02020603050405020304" pitchFamily="18" charset="0"/>
                <a:cs typeface="Times New Roman" panose="02020603050405020304" pitchFamily="18" charset="0"/>
              </a:rPr>
              <a:t>11.7 Hierarchical planning</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11.8 Conditional planning</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11.9 Learning decision trees</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11.10 Ensemble learning</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11.11 Reinforcement learning</a:t>
            </a:r>
            <a:endParaRPr lang="en-US" sz="2000" dirty="0">
              <a:solidFill>
                <a:schemeClr val="bg1"/>
              </a:solidFill>
              <a:latin typeface="Times New Roman" panose="02020603050405020304" pitchFamily="18" charset="0"/>
              <a:ea typeface="Gill Sans"/>
              <a:cs typeface="Times New Roman" panose="02020603050405020304" pitchFamily="18" charset="0"/>
              <a:sym typeface="Gill Sans"/>
            </a:endParaRPr>
          </a:p>
        </p:txBody>
      </p:sp>
      <p:sp>
        <p:nvSpPr>
          <p:cNvPr id="4" name="Title 3">
            <a:extLst>
              <a:ext uri="{FF2B5EF4-FFF2-40B4-BE49-F238E27FC236}">
                <a16:creationId xmlns:a16="http://schemas.microsoft.com/office/drawing/2014/main" id="{3311E9D3-EE91-4772-9396-D52BCE36FB46}"/>
              </a:ext>
            </a:extLst>
          </p:cNvPr>
          <p:cNvSpPr>
            <a:spLocks noGrp="1"/>
          </p:cNvSpPr>
          <p:nvPr>
            <p:ph type="title"/>
          </p:nvPr>
        </p:nvSpPr>
        <p:spPr>
          <a:xfrm>
            <a:off x="3419060" y="365126"/>
            <a:ext cx="8653670" cy="602284"/>
          </a:xfrm>
        </p:spPr>
        <p:txBody>
          <a:bodyPr>
            <a:normAutofit/>
          </a:bodyPr>
          <a:lstStyle/>
          <a:p>
            <a:pPr algn="ctr"/>
            <a:r>
              <a:rPr lang="en-US" sz="3600" dirty="0">
                <a:solidFill>
                  <a:srgbClr val="0070C0"/>
                </a:solidFill>
                <a:latin typeface="Times New Roman" panose="02020603050405020304" pitchFamily="18" charset="0"/>
                <a:cs typeface="Times New Roman" panose="02020603050405020304" pitchFamily="18" charset="0"/>
              </a:rPr>
              <a:t>Hierarchical planning</a:t>
            </a:r>
          </a:p>
        </p:txBody>
      </p:sp>
      <p:sp>
        <p:nvSpPr>
          <p:cNvPr id="3" name="Content Placeholder 2">
            <a:extLst>
              <a:ext uri="{FF2B5EF4-FFF2-40B4-BE49-F238E27FC236}">
                <a16:creationId xmlns:a16="http://schemas.microsoft.com/office/drawing/2014/main" id="{1A9895A5-E3E7-4478-89BF-9934EB49F975}"/>
              </a:ext>
            </a:extLst>
          </p:cNvPr>
          <p:cNvSpPr>
            <a:spLocks noGrp="1"/>
          </p:cNvSpPr>
          <p:nvPr>
            <p:ph idx="1"/>
          </p:nvPr>
        </p:nvSpPr>
        <p:spPr>
          <a:xfrm>
            <a:off x="3419059" y="967410"/>
            <a:ext cx="8653671" cy="5525464"/>
          </a:xfrm>
        </p:spPr>
        <p:txBody>
          <a:bodyPr>
            <a:noAutofit/>
          </a:bodyPr>
          <a:lstStyle/>
          <a:p>
            <a:r>
              <a:rPr lang="en-US" sz="2400" dirty="0">
                <a:latin typeface="Times New Roman" panose="02020603050405020304" pitchFamily="18" charset="0"/>
                <a:cs typeface="Times New Roman" panose="02020603050405020304" pitchFamily="18" charset="0"/>
              </a:rPr>
              <a:t>In AI, the hierarchical task network (HTN) planning is an approach to automated planning in which the dependency among actions can be given in the form of hierarchically structured networks.</a:t>
            </a:r>
          </a:p>
          <a:p>
            <a:r>
              <a:rPr lang="en-US" sz="2400" dirty="0">
                <a:latin typeface="Times New Roman" panose="02020603050405020304" pitchFamily="18" charset="0"/>
                <a:cs typeface="Times New Roman" panose="02020603050405020304" pitchFamily="18" charset="0"/>
              </a:rPr>
              <a:t>Planning problems are specified in the hierarchical task network approach by providing a set of tasks, which can be:</a:t>
            </a:r>
          </a:p>
          <a:p>
            <a:pPr marL="0" indent="0">
              <a:buNone/>
            </a:pPr>
            <a:r>
              <a:rPr lang="en-US" sz="2400" b="1" dirty="0">
                <a:latin typeface="Times New Roman" panose="02020603050405020304" pitchFamily="18" charset="0"/>
                <a:cs typeface="Times New Roman" panose="02020603050405020304" pitchFamily="18" charset="0"/>
              </a:rPr>
              <a:t>1. </a:t>
            </a:r>
            <a:r>
              <a:rPr lang="en-US" sz="2400" dirty="0">
                <a:latin typeface="Times New Roman" panose="02020603050405020304" pitchFamily="18" charset="0"/>
                <a:cs typeface="Times New Roman" panose="02020603050405020304" pitchFamily="18" charset="0"/>
              </a:rPr>
              <a:t>Primitive tasks, which roughly correspond to the actions of STRIPS;</a:t>
            </a:r>
          </a:p>
          <a:p>
            <a:pPr marL="0" indent="0">
              <a:buNone/>
            </a:pPr>
            <a:r>
              <a:rPr lang="en-US" sz="2400" b="1" dirty="0">
                <a:latin typeface="Times New Roman" panose="02020603050405020304" pitchFamily="18" charset="0"/>
                <a:cs typeface="Times New Roman" panose="02020603050405020304" pitchFamily="18" charset="0"/>
              </a:rPr>
              <a:t>2. </a:t>
            </a:r>
            <a:r>
              <a:rPr lang="en-US" sz="2400" dirty="0">
                <a:latin typeface="Times New Roman" panose="02020603050405020304" pitchFamily="18" charset="0"/>
                <a:cs typeface="Times New Roman" panose="02020603050405020304" pitchFamily="18" charset="0"/>
              </a:rPr>
              <a:t>Compound tasks, which can be seen as composed of a set of simpler tasks;</a:t>
            </a:r>
          </a:p>
          <a:p>
            <a:pPr marL="0" indent="0">
              <a:buNone/>
            </a:pPr>
            <a:r>
              <a:rPr lang="en-US" sz="2400" b="1" dirty="0">
                <a:latin typeface="Times New Roman" panose="02020603050405020304" pitchFamily="18" charset="0"/>
                <a:cs typeface="Times New Roman" panose="02020603050405020304" pitchFamily="18" charset="0"/>
              </a:rPr>
              <a:t>3. </a:t>
            </a:r>
            <a:r>
              <a:rPr lang="en-US" sz="2400" dirty="0">
                <a:latin typeface="Times New Roman" panose="02020603050405020304" pitchFamily="18" charset="0"/>
                <a:cs typeface="Times New Roman" panose="02020603050405020304" pitchFamily="18" charset="0"/>
              </a:rPr>
              <a:t>Goal tasks, which roughly correspond to the goals of STRIPS, but are more general. A solution to an HTN problem is an executable sequence of primitive tasks that can be obtained from the initial task network by decomposing compound tasks into their set of simpler tasks and by inserting ordering constraints.</a:t>
            </a:r>
          </a:p>
        </p:txBody>
      </p:sp>
      <p:sp>
        <p:nvSpPr>
          <p:cNvPr id="5" name="Footer Placeholder 4">
            <a:extLst>
              <a:ext uri="{FF2B5EF4-FFF2-40B4-BE49-F238E27FC236}">
                <a16:creationId xmlns:a16="http://schemas.microsoft.com/office/drawing/2014/main" id="{9154981C-6942-4D96-B236-D33344109AD8}"/>
              </a:ext>
            </a:extLst>
          </p:cNvPr>
          <p:cNvSpPr>
            <a:spLocks noGrp="1"/>
          </p:cNvSpPr>
          <p:nvPr>
            <p:ph type="ftr" sz="quarter" idx="11"/>
          </p:nvPr>
        </p:nvSpPr>
        <p:spPr>
          <a:xfrm>
            <a:off x="4038600" y="6492875"/>
            <a:ext cx="4114800" cy="365125"/>
          </a:xfrm>
        </p:spPr>
        <p:txBody>
          <a:bodyPr/>
          <a:lstStyle/>
          <a:p>
            <a:r>
              <a:rPr lang="en-IN" dirty="0"/>
              <a:t>Copyright © 2019 by Wiley India </a:t>
            </a:r>
            <a:r>
              <a:rPr lang="en-IN" dirty="0" err="1"/>
              <a:t>Pvt.</a:t>
            </a:r>
            <a:r>
              <a:rPr lang="en-IN" dirty="0"/>
              <a:t> Ltd., 4436/7, Ansari Road, </a:t>
            </a:r>
            <a:r>
              <a:rPr lang="en-IN" dirty="0" err="1"/>
              <a:t>Daryaganj</a:t>
            </a:r>
            <a:r>
              <a:rPr lang="en-IN" dirty="0"/>
              <a:t>, New Delhi-110002</a:t>
            </a:r>
            <a:endParaRPr lang="en-US" dirty="0"/>
          </a:p>
        </p:txBody>
      </p:sp>
    </p:spTree>
    <p:extLst>
      <p:ext uri="{BB962C8B-B14F-4D97-AF65-F5344CB8AC3E}">
        <p14:creationId xmlns:p14="http://schemas.microsoft.com/office/powerpoint/2010/main" val="237515795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11.1 Introduction</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11.2  </a:t>
            </a:r>
            <a:r>
              <a:rPr lang="en-US" sz="2000" dirty="0">
                <a:solidFill>
                  <a:schemeClr val="bg1"/>
                </a:solidFill>
                <a:latin typeface="Times New Roman" panose="02020603050405020304" pitchFamily="18" charset="0"/>
                <a:cs typeface="Times New Roman" panose="02020603050405020304" pitchFamily="18" charset="0"/>
              </a:rPr>
              <a:t>Language of planning problem </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11.3 Example of Air Cargo</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11.4 The spare tire problem</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11.5 Planning with state space</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11.6 Partial order planning</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11.7 Hierarchical planning</a:t>
            </a:r>
          </a:p>
          <a:p>
            <a:pPr lvl="0">
              <a:lnSpc>
                <a:spcPct val="150000"/>
              </a:lnSpc>
            </a:pPr>
            <a:r>
              <a:rPr lang="en-US" sz="2000" b="1" dirty="0">
                <a:solidFill>
                  <a:srgbClr val="00B0F0"/>
                </a:solidFill>
                <a:latin typeface="Times New Roman" panose="02020603050405020304" pitchFamily="18" charset="0"/>
                <a:cs typeface="Times New Roman" panose="02020603050405020304" pitchFamily="18" charset="0"/>
              </a:rPr>
              <a:t>11.8 Conditional planning</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11.9 Learning decision trees</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11.10 Ensemble learning</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11.11 Reinforcement learning</a:t>
            </a:r>
            <a:endParaRPr lang="en-US" sz="2000" dirty="0">
              <a:solidFill>
                <a:schemeClr val="bg1"/>
              </a:solidFill>
              <a:latin typeface="Times New Roman" panose="02020603050405020304" pitchFamily="18" charset="0"/>
              <a:ea typeface="Gill Sans"/>
              <a:cs typeface="Times New Roman" panose="02020603050405020304" pitchFamily="18" charset="0"/>
              <a:sym typeface="Gill Sans"/>
            </a:endParaRPr>
          </a:p>
        </p:txBody>
      </p:sp>
      <p:sp>
        <p:nvSpPr>
          <p:cNvPr id="4" name="Title 3">
            <a:extLst>
              <a:ext uri="{FF2B5EF4-FFF2-40B4-BE49-F238E27FC236}">
                <a16:creationId xmlns:a16="http://schemas.microsoft.com/office/drawing/2014/main" id="{3311E9D3-EE91-4772-9396-D52BCE36FB46}"/>
              </a:ext>
            </a:extLst>
          </p:cNvPr>
          <p:cNvSpPr>
            <a:spLocks noGrp="1"/>
          </p:cNvSpPr>
          <p:nvPr>
            <p:ph type="title"/>
          </p:nvPr>
        </p:nvSpPr>
        <p:spPr>
          <a:xfrm>
            <a:off x="3419060" y="365126"/>
            <a:ext cx="8653670" cy="602284"/>
          </a:xfrm>
        </p:spPr>
        <p:txBody>
          <a:bodyPr>
            <a:normAutofit/>
          </a:bodyPr>
          <a:lstStyle/>
          <a:p>
            <a:pPr algn="ctr"/>
            <a:r>
              <a:rPr lang="en-US" sz="3600" dirty="0">
                <a:solidFill>
                  <a:srgbClr val="0070C0"/>
                </a:solidFill>
                <a:latin typeface="Times New Roman" panose="02020603050405020304" pitchFamily="18" charset="0"/>
                <a:cs typeface="Times New Roman" panose="02020603050405020304" pitchFamily="18" charset="0"/>
              </a:rPr>
              <a:t>Conditional planning</a:t>
            </a:r>
          </a:p>
        </p:txBody>
      </p:sp>
      <p:sp>
        <p:nvSpPr>
          <p:cNvPr id="3" name="Content Placeholder 2">
            <a:extLst>
              <a:ext uri="{FF2B5EF4-FFF2-40B4-BE49-F238E27FC236}">
                <a16:creationId xmlns:a16="http://schemas.microsoft.com/office/drawing/2014/main" id="{1A9895A5-E3E7-4478-89BF-9934EB49F975}"/>
              </a:ext>
            </a:extLst>
          </p:cNvPr>
          <p:cNvSpPr>
            <a:spLocks noGrp="1"/>
          </p:cNvSpPr>
          <p:nvPr>
            <p:ph idx="1"/>
          </p:nvPr>
        </p:nvSpPr>
        <p:spPr>
          <a:xfrm>
            <a:off x="3419059" y="967410"/>
            <a:ext cx="8653671" cy="5525464"/>
          </a:xfrm>
        </p:spPr>
        <p:txBody>
          <a:bodyPr>
            <a:noAutofit/>
          </a:bodyPr>
          <a:lstStyle/>
          <a:p>
            <a:pPr marL="0" indent="0">
              <a:buNone/>
            </a:pPr>
            <a:r>
              <a:rPr lang="en-US" sz="2400" dirty="0">
                <a:latin typeface="Times New Roman" panose="02020603050405020304" pitchFamily="18" charset="0"/>
                <a:cs typeface="Times New Roman" panose="02020603050405020304" pitchFamily="18" charset="0"/>
              </a:rPr>
              <a:t>Conditional planning is a method to deal with uncertainty by inspecting what is actually happening in the environment at the predetermined points in the plans. Conditional planning is simplest to explain the fully observable environments. So, the explanation will start with that case. The partially observable case is more difficult, but much interesting.</a:t>
            </a:r>
          </a:p>
          <a:p>
            <a:pPr marL="514350" indent="-514350">
              <a:buAutoNum type="arabicPeriod"/>
            </a:pPr>
            <a:r>
              <a:rPr lang="en-US" sz="2400" i="1" dirty="0">
                <a:latin typeface="Times New Roman" panose="02020603050405020304" pitchFamily="18" charset="0"/>
                <a:cs typeface="Times New Roman" panose="02020603050405020304" pitchFamily="18" charset="0"/>
              </a:rPr>
              <a:t>Conditional Planning in Fully Observable Environments</a:t>
            </a:r>
          </a:p>
          <a:p>
            <a:pPr marL="514350" indent="-514350">
              <a:buAutoNum type="arabicPeriod"/>
            </a:pPr>
            <a:r>
              <a:rPr lang="en-US" sz="2400" i="1" dirty="0">
                <a:latin typeface="Times New Roman" panose="02020603050405020304" pitchFamily="18" charset="0"/>
                <a:cs typeface="Times New Roman" panose="02020603050405020304" pitchFamily="18" charset="0"/>
              </a:rPr>
              <a:t>Conditional Planning in Partially Observable Environments</a:t>
            </a:r>
            <a:endParaRPr lang="en-US" sz="2400" dirty="0">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4DBE3AEA-C182-4668-8505-A5ABFCA6EB7D}"/>
              </a:ext>
            </a:extLst>
          </p:cNvPr>
          <p:cNvSpPr>
            <a:spLocks noGrp="1"/>
          </p:cNvSpPr>
          <p:nvPr>
            <p:ph type="ftr" sz="quarter" idx="11"/>
          </p:nvPr>
        </p:nvSpPr>
        <p:spPr>
          <a:xfrm>
            <a:off x="4038600" y="6492874"/>
            <a:ext cx="4114800" cy="365125"/>
          </a:xfrm>
        </p:spPr>
        <p:txBody>
          <a:bodyPr/>
          <a:lstStyle/>
          <a:p>
            <a:r>
              <a:rPr lang="en-IN" dirty="0"/>
              <a:t>Copyright © 2019 by Wiley India </a:t>
            </a:r>
            <a:r>
              <a:rPr lang="en-IN" dirty="0" err="1"/>
              <a:t>Pvt.</a:t>
            </a:r>
            <a:r>
              <a:rPr lang="en-IN" dirty="0"/>
              <a:t> Ltd., 4436/7, Ansari Road, </a:t>
            </a:r>
            <a:r>
              <a:rPr lang="en-IN" dirty="0" err="1"/>
              <a:t>Daryaganj</a:t>
            </a:r>
            <a:r>
              <a:rPr lang="en-IN" dirty="0"/>
              <a:t>, New Delhi-110002</a:t>
            </a:r>
            <a:endParaRPr lang="en-US" dirty="0"/>
          </a:p>
        </p:txBody>
      </p:sp>
    </p:spTree>
    <p:extLst>
      <p:ext uri="{BB962C8B-B14F-4D97-AF65-F5344CB8AC3E}">
        <p14:creationId xmlns:p14="http://schemas.microsoft.com/office/powerpoint/2010/main" val="391489326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11.1 Introduction</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11.2  </a:t>
            </a:r>
            <a:r>
              <a:rPr lang="en-US" sz="2000" dirty="0">
                <a:solidFill>
                  <a:schemeClr val="bg1"/>
                </a:solidFill>
                <a:latin typeface="Times New Roman" panose="02020603050405020304" pitchFamily="18" charset="0"/>
                <a:cs typeface="Times New Roman" panose="02020603050405020304" pitchFamily="18" charset="0"/>
              </a:rPr>
              <a:t>Language of planning problem </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11.3 Example of Air Cargo</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11.4 The spare tire problem</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11.5 Planning with state space</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11.6 Partial order planning</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11.7 Hierarchical planning</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11.8 Conditional planning</a:t>
            </a:r>
          </a:p>
          <a:p>
            <a:pPr lvl="0">
              <a:lnSpc>
                <a:spcPct val="150000"/>
              </a:lnSpc>
            </a:pPr>
            <a:r>
              <a:rPr lang="en-US" sz="2000" b="1" dirty="0">
                <a:solidFill>
                  <a:srgbClr val="00B0F0"/>
                </a:solidFill>
                <a:latin typeface="Times New Roman" panose="02020603050405020304" pitchFamily="18" charset="0"/>
                <a:cs typeface="Times New Roman" panose="02020603050405020304" pitchFamily="18" charset="0"/>
              </a:rPr>
              <a:t>11.9 Learning decision trees</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11.10 Ensemble learning</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11.11 Reinforcement learning</a:t>
            </a:r>
            <a:endParaRPr lang="en-US" sz="2000" dirty="0">
              <a:solidFill>
                <a:schemeClr val="bg1"/>
              </a:solidFill>
              <a:latin typeface="Times New Roman" panose="02020603050405020304" pitchFamily="18" charset="0"/>
              <a:ea typeface="Gill Sans"/>
              <a:cs typeface="Times New Roman" panose="02020603050405020304" pitchFamily="18" charset="0"/>
              <a:sym typeface="Gill Sans"/>
            </a:endParaRPr>
          </a:p>
        </p:txBody>
      </p:sp>
      <p:sp>
        <p:nvSpPr>
          <p:cNvPr id="4" name="Title 3">
            <a:extLst>
              <a:ext uri="{FF2B5EF4-FFF2-40B4-BE49-F238E27FC236}">
                <a16:creationId xmlns:a16="http://schemas.microsoft.com/office/drawing/2014/main" id="{3311E9D3-EE91-4772-9396-D52BCE36FB46}"/>
              </a:ext>
            </a:extLst>
          </p:cNvPr>
          <p:cNvSpPr>
            <a:spLocks noGrp="1"/>
          </p:cNvSpPr>
          <p:nvPr>
            <p:ph type="title"/>
          </p:nvPr>
        </p:nvSpPr>
        <p:spPr>
          <a:xfrm>
            <a:off x="3419060" y="365126"/>
            <a:ext cx="8653670" cy="602284"/>
          </a:xfrm>
        </p:spPr>
        <p:txBody>
          <a:bodyPr>
            <a:normAutofit/>
          </a:bodyPr>
          <a:lstStyle/>
          <a:p>
            <a:pPr algn="ctr"/>
            <a:r>
              <a:rPr lang="en-US" sz="3600" dirty="0">
                <a:solidFill>
                  <a:srgbClr val="0070C0"/>
                </a:solidFill>
                <a:latin typeface="Times New Roman" panose="02020603050405020304" pitchFamily="18" charset="0"/>
                <a:cs typeface="Times New Roman" panose="02020603050405020304" pitchFamily="18" charset="0"/>
              </a:rPr>
              <a:t>Learning decision trees</a:t>
            </a:r>
          </a:p>
        </p:txBody>
      </p:sp>
      <p:sp>
        <p:nvSpPr>
          <p:cNvPr id="3" name="Content Placeholder 2">
            <a:extLst>
              <a:ext uri="{FF2B5EF4-FFF2-40B4-BE49-F238E27FC236}">
                <a16:creationId xmlns:a16="http://schemas.microsoft.com/office/drawing/2014/main" id="{1A9895A5-E3E7-4478-89BF-9934EB49F975}"/>
              </a:ext>
            </a:extLst>
          </p:cNvPr>
          <p:cNvSpPr>
            <a:spLocks noGrp="1"/>
          </p:cNvSpPr>
          <p:nvPr>
            <p:ph idx="1"/>
          </p:nvPr>
        </p:nvSpPr>
        <p:spPr>
          <a:xfrm>
            <a:off x="3419059" y="967410"/>
            <a:ext cx="8653671" cy="5525464"/>
          </a:xfrm>
        </p:spPr>
        <p:txBody>
          <a:bodyPr>
            <a:noAutofit/>
          </a:bodyPr>
          <a:lstStyle/>
          <a:p>
            <a:r>
              <a:rPr lang="en-US" sz="2400" dirty="0">
                <a:latin typeface="Times New Roman" panose="02020603050405020304" pitchFamily="18" charset="0"/>
                <a:cs typeface="Times New Roman" panose="02020603050405020304" pitchFamily="18" charset="0"/>
              </a:rPr>
              <a:t>Decision tree induction is one of the simplest, and yet most successful forms of learning algorithm. It serves as a good introduction to the area of inductive learning, and it is easy to implement. The performance element is describes and then it is showed how to learn. </a:t>
            </a:r>
          </a:p>
          <a:p>
            <a:pPr marL="514350" indent="-514350">
              <a:buAutoNum type="arabicPeriod"/>
            </a:pPr>
            <a:r>
              <a:rPr lang="en-US" sz="2400" i="1" dirty="0">
                <a:latin typeface="Times New Roman" panose="02020603050405020304" pitchFamily="18" charset="0"/>
                <a:cs typeface="Times New Roman" panose="02020603050405020304" pitchFamily="18" charset="0"/>
              </a:rPr>
              <a:t>Decision Trees as Performance Elements</a:t>
            </a:r>
          </a:p>
          <a:p>
            <a:pPr marL="514350" indent="-514350">
              <a:buAutoNum type="arabicPeriod"/>
            </a:pPr>
            <a:r>
              <a:rPr lang="en-US" sz="2400" i="1" dirty="0">
                <a:latin typeface="Times New Roman" panose="02020603050405020304" pitchFamily="18" charset="0"/>
                <a:cs typeface="Times New Roman" panose="02020603050405020304" pitchFamily="18" charset="0"/>
              </a:rPr>
              <a:t>Expressiveness of Decision Trees</a:t>
            </a:r>
          </a:p>
          <a:p>
            <a:pPr marL="514350" indent="-514350">
              <a:buAutoNum type="arabicPeriod"/>
            </a:pPr>
            <a:r>
              <a:rPr lang="en-US" sz="2400" i="1" dirty="0">
                <a:latin typeface="Times New Roman" panose="02020603050405020304" pitchFamily="18" charset="0"/>
                <a:cs typeface="Times New Roman" panose="02020603050405020304" pitchFamily="18" charset="0"/>
              </a:rPr>
              <a:t>Inducing Decision Trees from Examples</a:t>
            </a:r>
            <a:endParaRPr lang="en-US" sz="2400" dirty="0">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E187BCE6-61AE-4966-9D05-D0BFA307212C}"/>
              </a:ext>
            </a:extLst>
          </p:cNvPr>
          <p:cNvSpPr>
            <a:spLocks noGrp="1"/>
          </p:cNvSpPr>
          <p:nvPr>
            <p:ph type="ftr" sz="quarter" idx="11"/>
          </p:nvPr>
        </p:nvSpPr>
        <p:spPr/>
        <p:txBody>
          <a:bodyPr/>
          <a:lstStyle/>
          <a:p>
            <a:r>
              <a:rPr lang="en-IN"/>
              <a:t>Copyright © 2019 by Wiley India Pvt. Ltd., 4436/7, Ansari Road, Daryaganj, New Delhi-110002</a:t>
            </a:r>
            <a:endParaRPr lang="en-US"/>
          </a:p>
        </p:txBody>
      </p:sp>
    </p:spTree>
    <p:extLst>
      <p:ext uri="{BB962C8B-B14F-4D97-AF65-F5344CB8AC3E}">
        <p14:creationId xmlns:p14="http://schemas.microsoft.com/office/powerpoint/2010/main" val="216890151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2">
            <a:extLst>
              <a:ext uri="{FF2B5EF4-FFF2-40B4-BE49-F238E27FC236}">
                <a16:creationId xmlns:a16="http://schemas.microsoft.com/office/drawing/2014/main" id="{408152DE-1CEC-454F-B2C9-2889F9587E21}"/>
              </a:ext>
            </a:extLst>
          </p:cNvPr>
          <p:cNvSpPr>
            <a:spLocks noGrp="1" noChangeArrowheads="1"/>
          </p:cNvSpPr>
          <p:nvPr>
            <p:ph type="title"/>
          </p:nvPr>
        </p:nvSpPr>
        <p:spPr>
          <a:xfrm>
            <a:off x="3774558" y="365125"/>
            <a:ext cx="7579242" cy="1325563"/>
          </a:xfrm>
        </p:spPr>
        <p:txBody>
          <a:bodyPr/>
          <a:lstStyle/>
          <a:p>
            <a:r>
              <a:rPr lang="en-US" altLang="en-US" sz="3600" dirty="0"/>
              <a:t>What is Learning</a:t>
            </a:r>
            <a:r>
              <a:rPr lang="en-US" altLang="en-US" dirty="0"/>
              <a:t>?</a:t>
            </a:r>
          </a:p>
        </p:txBody>
      </p:sp>
      <p:sp>
        <p:nvSpPr>
          <p:cNvPr id="276483" name="Rectangle 3">
            <a:extLst>
              <a:ext uri="{FF2B5EF4-FFF2-40B4-BE49-F238E27FC236}">
                <a16:creationId xmlns:a16="http://schemas.microsoft.com/office/drawing/2014/main" id="{DC015882-F85B-4C06-BB9A-07666F9DED49}"/>
              </a:ext>
            </a:extLst>
          </p:cNvPr>
          <p:cNvSpPr>
            <a:spLocks noGrp="1" noChangeArrowheads="1"/>
          </p:cNvSpPr>
          <p:nvPr>
            <p:ph type="body" idx="1"/>
          </p:nvPr>
        </p:nvSpPr>
        <p:spPr>
          <a:xfrm>
            <a:off x="3774558" y="1527913"/>
            <a:ext cx="7366591" cy="4351338"/>
          </a:xfrm>
        </p:spPr>
        <p:txBody>
          <a:bodyPr/>
          <a:lstStyle/>
          <a:p>
            <a:r>
              <a:rPr lang="en-US" altLang="en-US" dirty="0"/>
              <a:t>“Learning denotes changes in a system that ... enable a system to do the same task more efficiently the next time.” -- </a:t>
            </a:r>
            <a:r>
              <a:rPr lang="en-US" altLang="en-US" b="1" i="1" dirty="0">
                <a:solidFill>
                  <a:schemeClr val="accent2"/>
                </a:solidFill>
              </a:rPr>
              <a:t>Herbert Simon</a:t>
            </a:r>
            <a:r>
              <a:rPr lang="en-US" altLang="en-US" dirty="0"/>
              <a:t> </a:t>
            </a:r>
          </a:p>
          <a:p>
            <a:r>
              <a:rPr lang="en-US" altLang="en-US" dirty="0"/>
              <a:t>“Learning is constructing or modifying representations of what is being experienced.” -- </a:t>
            </a:r>
            <a:r>
              <a:rPr lang="en-US" altLang="en-US" b="1" i="1" dirty="0" err="1">
                <a:solidFill>
                  <a:schemeClr val="accent2"/>
                </a:solidFill>
              </a:rPr>
              <a:t>Ryszard</a:t>
            </a:r>
            <a:r>
              <a:rPr lang="en-US" altLang="en-US" b="1" i="1" dirty="0">
                <a:solidFill>
                  <a:schemeClr val="accent2"/>
                </a:solidFill>
              </a:rPr>
              <a:t> Michalski</a:t>
            </a:r>
            <a:r>
              <a:rPr lang="en-US" altLang="en-US" dirty="0"/>
              <a:t> </a:t>
            </a:r>
          </a:p>
          <a:p>
            <a:r>
              <a:rPr lang="en-US" altLang="en-US" dirty="0"/>
              <a:t>“Learning is making useful changes in our minds.” -- </a:t>
            </a:r>
            <a:r>
              <a:rPr lang="en-US" altLang="en-US" b="1" i="1" dirty="0">
                <a:solidFill>
                  <a:schemeClr val="accent2"/>
                </a:solidFill>
              </a:rPr>
              <a:t>Marvin Minsky </a:t>
            </a:r>
          </a:p>
        </p:txBody>
      </p:sp>
      <p:sp>
        <p:nvSpPr>
          <p:cNvPr id="5" name="Google Shape;142;p2">
            <a:extLst>
              <a:ext uri="{FF2B5EF4-FFF2-40B4-BE49-F238E27FC236}">
                <a16:creationId xmlns:a16="http://schemas.microsoft.com/office/drawing/2014/main" id="{085E5B93-F9CE-4E71-A20A-CD54DBBAAC77}"/>
              </a:ext>
            </a:extLst>
          </p:cNvPr>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11.1 Introduction</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11.2  </a:t>
            </a:r>
            <a:r>
              <a:rPr lang="en-US" sz="2000" dirty="0">
                <a:solidFill>
                  <a:schemeClr val="bg1"/>
                </a:solidFill>
                <a:latin typeface="Times New Roman" panose="02020603050405020304" pitchFamily="18" charset="0"/>
                <a:cs typeface="Times New Roman" panose="02020603050405020304" pitchFamily="18" charset="0"/>
              </a:rPr>
              <a:t>Language of planning problem </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11.3 Example of Air Cargo</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11.4 The spare tire problem</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11.5 Planning with state space</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11.6 Partial order planning</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11.7 Hierarchical planning</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11.8 Conditional planning</a:t>
            </a:r>
          </a:p>
          <a:p>
            <a:pPr lvl="0">
              <a:lnSpc>
                <a:spcPct val="150000"/>
              </a:lnSpc>
            </a:pPr>
            <a:r>
              <a:rPr lang="en-US" sz="2000" b="1" dirty="0">
                <a:solidFill>
                  <a:srgbClr val="00B0F0"/>
                </a:solidFill>
                <a:latin typeface="Times New Roman" panose="02020603050405020304" pitchFamily="18" charset="0"/>
                <a:cs typeface="Times New Roman" panose="02020603050405020304" pitchFamily="18" charset="0"/>
              </a:rPr>
              <a:t>11.9 Learning decision trees</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11.10 Ensemble learning</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11.11 Reinforcement learning</a:t>
            </a:r>
            <a:endParaRPr lang="en-US" sz="2000" dirty="0">
              <a:solidFill>
                <a:schemeClr val="bg1"/>
              </a:solidFill>
              <a:latin typeface="Times New Roman" panose="02020603050405020304" pitchFamily="18" charset="0"/>
              <a:ea typeface="Gill Sans"/>
              <a:cs typeface="Times New Roman" panose="02020603050405020304" pitchFamily="18" charset="0"/>
              <a:sym typeface="Gill Sans"/>
            </a:endParaRPr>
          </a:p>
        </p:txBody>
      </p:sp>
      <p:sp>
        <p:nvSpPr>
          <p:cNvPr id="2" name="Footer Placeholder 1">
            <a:extLst>
              <a:ext uri="{FF2B5EF4-FFF2-40B4-BE49-F238E27FC236}">
                <a16:creationId xmlns:a16="http://schemas.microsoft.com/office/drawing/2014/main" id="{4C0E8302-4257-4EA1-A31A-581A684ABDA9}"/>
              </a:ext>
            </a:extLst>
          </p:cNvPr>
          <p:cNvSpPr>
            <a:spLocks noGrp="1"/>
          </p:cNvSpPr>
          <p:nvPr>
            <p:ph type="ftr" sz="quarter" idx="11"/>
          </p:nvPr>
        </p:nvSpPr>
        <p:spPr/>
        <p:txBody>
          <a:bodyPr/>
          <a:lstStyle/>
          <a:p>
            <a:r>
              <a:rPr lang="en-IN"/>
              <a:t>Copyright © 2019 by Wiley India Pvt. Ltd., 4436/7, Ansari Road, Daryaganj, New Delhi-110002</a:t>
            </a:r>
            <a:endParaRPr 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Rectangle 2">
            <a:extLst>
              <a:ext uri="{FF2B5EF4-FFF2-40B4-BE49-F238E27FC236}">
                <a16:creationId xmlns:a16="http://schemas.microsoft.com/office/drawing/2014/main" id="{33103E46-CCFA-4334-8094-D21C146128B5}"/>
              </a:ext>
            </a:extLst>
          </p:cNvPr>
          <p:cNvSpPr>
            <a:spLocks noGrp="1" noChangeArrowheads="1"/>
          </p:cNvSpPr>
          <p:nvPr>
            <p:ph type="title"/>
          </p:nvPr>
        </p:nvSpPr>
        <p:spPr>
          <a:xfrm>
            <a:off x="3636334" y="136525"/>
            <a:ext cx="6048153" cy="1143000"/>
          </a:xfrm>
        </p:spPr>
        <p:txBody>
          <a:bodyPr>
            <a:normAutofit/>
          </a:bodyPr>
          <a:lstStyle/>
          <a:p>
            <a:r>
              <a:rPr lang="en-US" altLang="en-US" sz="3600" dirty="0"/>
              <a:t>Why Learn?</a:t>
            </a:r>
          </a:p>
        </p:txBody>
      </p:sp>
      <p:sp>
        <p:nvSpPr>
          <p:cNvPr id="277507" name="Rectangle 3">
            <a:extLst>
              <a:ext uri="{FF2B5EF4-FFF2-40B4-BE49-F238E27FC236}">
                <a16:creationId xmlns:a16="http://schemas.microsoft.com/office/drawing/2014/main" id="{6EF78935-034D-41EB-A3E9-520AA8778A39}"/>
              </a:ext>
            </a:extLst>
          </p:cNvPr>
          <p:cNvSpPr>
            <a:spLocks noGrp="1" noChangeArrowheads="1"/>
          </p:cNvSpPr>
          <p:nvPr>
            <p:ph type="body" idx="1"/>
          </p:nvPr>
        </p:nvSpPr>
        <p:spPr>
          <a:xfrm>
            <a:off x="3636334" y="1425575"/>
            <a:ext cx="8016950" cy="4953000"/>
          </a:xfrm>
        </p:spPr>
        <p:txBody>
          <a:bodyPr>
            <a:normAutofit fontScale="92500" lnSpcReduction="20000"/>
          </a:bodyPr>
          <a:lstStyle/>
          <a:p>
            <a:r>
              <a:rPr lang="en-US" altLang="en-US" dirty="0"/>
              <a:t>Understand and improve efficiency of human learning</a:t>
            </a:r>
          </a:p>
          <a:p>
            <a:pPr lvl="1"/>
            <a:r>
              <a:rPr lang="en-US" altLang="en-US" dirty="0"/>
              <a:t>Use to improve methods for teaching and tutoring people (e.g., better computer-aided instruction.)</a:t>
            </a:r>
          </a:p>
          <a:p>
            <a:r>
              <a:rPr lang="en-US" altLang="en-US" dirty="0"/>
              <a:t>Discover new things or structures that are unknown to humans</a:t>
            </a:r>
          </a:p>
          <a:p>
            <a:pPr lvl="1"/>
            <a:r>
              <a:rPr lang="en-US" altLang="en-US" dirty="0"/>
              <a:t>Example: Data mining, Knowledge Discovery in Databases</a:t>
            </a:r>
          </a:p>
          <a:p>
            <a:r>
              <a:rPr lang="en-US" altLang="en-US" dirty="0"/>
              <a:t>Fill in skeletal or incomplete specifications about a domain</a:t>
            </a:r>
          </a:p>
          <a:p>
            <a:pPr lvl="1"/>
            <a:r>
              <a:rPr lang="en-US" altLang="en-US" dirty="0"/>
              <a:t>Large, complex AI systems cannot be completely derived by hand and require dynamic updating to incorporate new information. </a:t>
            </a:r>
          </a:p>
          <a:p>
            <a:pPr lvl="1"/>
            <a:r>
              <a:rPr lang="en-US" altLang="en-US" dirty="0"/>
              <a:t>Learning new characteristics expands the domain or expertise and lessens the "brittleness" of the system </a:t>
            </a:r>
          </a:p>
          <a:p>
            <a:r>
              <a:rPr lang="en-US" altLang="en-US" dirty="0"/>
              <a:t>Build software agents that can adapt to their users, to other software agents, and to the changing environment.</a:t>
            </a:r>
          </a:p>
        </p:txBody>
      </p:sp>
      <p:sp>
        <p:nvSpPr>
          <p:cNvPr id="5" name="Google Shape;142;p2">
            <a:extLst>
              <a:ext uri="{FF2B5EF4-FFF2-40B4-BE49-F238E27FC236}">
                <a16:creationId xmlns:a16="http://schemas.microsoft.com/office/drawing/2014/main" id="{43AEB4CD-8AE7-4091-B82C-E41EE0721440}"/>
              </a:ext>
            </a:extLst>
          </p:cNvPr>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11.1 Introduction</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11.2  </a:t>
            </a:r>
            <a:r>
              <a:rPr lang="en-US" sz="2000" dirty="0">
                <a:solidFill>
                  <a:schemeClr val="bg1"/>
                </a:solidFill>
                <a:latin typeface="Times New Roman" panose="02020603050405020304" pitchFamily="18" charset="0"/>
                <a:cs typeface="Times New Roman" panose="02020603050405020304" pitchFamily="18" charset="0"/>
              </a:rPr>
              <a:t>Language of planning problem </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11.3 Example of Air Cargo</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11.4 The spare tire problem</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11.5 Planning with state space</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11.6 Partial order planning</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11.7 Hierarchical planning</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11.8 Conditional planning</a:t>
            </a:r>
          </a:p>
          <a:p>
            <a:pPr lvl="0">
              <a:lnSpc>
                <a:spcPct val="150000"/>
              </a:lnSpc>
            </a:pPr>
            <a:r>
              <a:rPr lang="en-US" sz="2000" b="1" dirty="0">
                <a:solidFill>
                  <a:srgbClr val="00B0F0"/>
                </a:solidFill>
                <a:latin typeface="Times New Roman" panose="02020603050405020304" pitchFamily="18" charset="0"/>
                <a:cs typeface="Times New Roman" panose="02020603050405020304" pitchFamily="18" charset="0"/>
              </a:rPr>
              <a:t>11.9 Learning decision trees</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11.10 Ensemble learning</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11.11 Reinforcement learning</a:t>
            </a:r>
            <a:endParaRPr lang="en-US" sz="2000" dirty="0">
              <a:solidFill>
                <a:schemeClr val="bg1"/>
              </a:solidFill>
              <a:latin typeface="Times New Roman" panose="02020603050405020304" pitchFamily="18" charset="0"/>
              <a:ea typeface="Gill Sans"/>
              <a:cs typeface="Times New Roman" panose="02020603050405020304" pitchFamily="18" charset="0"/>
              <a:sym typeface="Gill Sans"/>
            </a:endParaRPr>
          </a:p>
        </p:txBody>
      </p:sp>
      <p:sp>
        <p:nvSpPr>
          <p:cNvPr id="2" name="Footer Placeholder 1">
            <a:extLst>
              <a:ext uri="{FF2B5EF4-FFF2-40B4-BE49-F238E27FC236}">
                <a16:creationId xmlns:a16="http://schemas.microsoft.com/office/drawing/2014/main" id="{25BBD503-8383-4EA2-835B-063BF039A9EC}"/>
              </a:ext>
            </a:extLst>
          </p:cNvPr>
          <p:cNvSpPr>
            <a:spLocks noGrp="1"/>
          </p:cNvSpPr>
          <p:nvPr>
            <p:ph type="ftr" sz="quarter" idx="11"/>
          </p:nvPr>
        </p:nvSpPr>
        <p:spPr>
          <a:xfrm>
            <a:off x="4038600" y="6492875"/>
            <a:ext cx="4114800" cy="365125"/>
          </a:xfrm>
        </p:spPr>
        <p:txBody>
          <a:bodyPr/>
          <a:lstStyle/>
          <a:p>
            <a:r>
              <a:rPr lang="en-IN" dirty="0"/>
              <a:t>Copyright © 2019 by Wiley India </a:t>
            </a:r>
            <a:r>
              <a:rPr lang="en-IN" dirty="0" err="1"/>
              <a:t>Pvt.</a:t>
            </a:r>
            <a:r>
              <a:rPr lang="en-IN" dirty="0"/>
              <a:t> Ltd., 4436/7, Ansari Road, </a:t>
            </a:r>
            <a:r>
              <a:rPr lang="en-IN" dirty="0" err="1"/>
              <a:t>Daryaganj</a:t>
            </a:r>
            <a:r>
              <a:rPr lang="en-IN" dirty="0"/>
              <a:t>, New Delhi-110002</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2">
            <a:extLst>
              <a:ext uri="{FF2B5EF4-FFF2-40B4-BE49-F238E27FC236}">
                <a16:creationId xmlns:a16="http://schemas.microsoft.com/office/drawing/2014/main" id="{CA485310-3704-43A2-A6B2-A3646EF0430E}"/>
              </a:ext>
            </a:extLst>
          </p:cNvPr>
          <p:cNvSpPr>
            <a:spLocks noGrp="1" noChangeArrowheads="1"/>
          </p:cNvSpPr>
          <p:nvPr>
            <p:ph type="title"/>
          </p:nvPr>
        </p:nvSpPr>
        <p:spPr>
          <a:xfrm>
            <a:off x="3785190" y="136525"/>
            <a:ext cx="7643037" cy="1325563"/>
          </a:xfrm>
        </p:spPr>
        <p:txBody>
          <a:bodyPr/>
          <a:lstStyle/>
          <a:p>
            <a:r>
              <a:rPr lang="en-US" altLang="en-US" sz="3600" dirty="0"/>
              <a:t>A General Model of Learning Agents </a:t>
            </a:r>
          </a:p>
        </p:txBody>
      </p:sp>
      <p:pic>
        <p:nvPicPr>
          <p:cNvPr id="262148" name="Picture 4" descr="img1">
            <a:extLst>
              <a:ext uri="{FF2B5EF4-FFF2-40B4-BE49-F238E27FC236}">
                <a16:creationId xmlns:a16="http://schemas.microsoft.com/office/drawing/2014/main" id="{41F94015-4F44-4BC7-AFF2-B5A2F7495C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4799" y="1220418"/>
            <a:ext cx="7239000" cy="5010150"/>
          </a:xfrm>
          <a:prstGeom prst="rect">
            <a:avLst/>
          </a:prstGeom>
          <a:noFill/>
          <a:extLst>
            <a:ext uri="{909E8E84-426E-40DD-AFC4-6F175D3DCCD1}">
              <a14:hiddenFill xmlns:a14="http://schemas.microsoft.com/office/drawing/2010/main">
                <a:solidFill>
                  <a:srgbClr val="FFFFFF"/>
                </a:solidFill>
              </a14:hiddenFill>
            </a:ext>
          </a:extLst>
        </p:spPr>
      </p:pic>
      <p:sp>
        <p:nvSpPr>
          <p:cNvPr id="5" name="Google Shape;142;p2">
            <a:extLst>
              <a:ext uri="{FF2B5EF4-FFF2-40B4-BE49-F238E27FC236}">
                <a16:creationId xmlns:a16="http://schemas.microsoft.com/office/drawing/2014/main" id="{243E70AC-1EB1-4478-8FFA-121830401BC7}"/>
              </a:ext>
            </a:extLst>
          </p:cNvPr>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11.1 Introduction</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11.2  </a:t>
            </a:r>
            <a:r>
              <a:rPr lang="en-US" sz="2000" dirty="0">
                <a:solidFill>
                  <a:schemeClr val="bg1"/>
                </a:solidFill>
                <a:latin typeface="Times New Roman" panose="02020603050405020304" pitchFamily="18" charset="0"/>
                <a:cs typeface="Times New Roman" panose="02020603050405020304" pitchFamily="18" charset="0"/>
              </a:rPr>
              <a:t>Language of planning problem </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11.3 Example of Air Cargo</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11.4 The spare tire problem</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11.5 Planning with state space</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11.6 Partial order planning</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11.7 Hierarchical planning</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11.8 Conditional planning</a:t>
            </a:r>
          </a:p>
          <a:p>
            <a:pPr lvl="0">
              <a:lnSpc>
                <a:spcPct val="150000"/>
              </a:lnSpc>
            </a:pPr>
            <a:r>
              <a:rPr lang="en-US" sz="2000" b="1" dirty="0">
                <a:solidFill>
                  <a:srgbClr val="00B0F0"/>
                </a:solidFill>
                <a:latin typeface="Times New Roman" panose="02020603050405020304" pitchFamily="18" charset="0"/>
                <a:cs typeface="Times New Roman" panose="02020603050405020304" pitchFamily="18" charset="0"/>
              </a:rPr>
              <a:t>11.9 Learning decision trees</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11.10 Ensemble learning</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11.11 Reinforcement learning</a:t>
            </a:r>
            <a:endParaRPr lang="en-US" sz="2000" dirty="0">
              <a:solidFill>
                <a:schemeClr val="bg1"/>
              </a:solidFill>
              <a:latin typeface="Times New Roman" panose="02020603050405020304" pitchFamily="18" charset="0"/>
              <a:ea typeface="Gill Sans"/>
              <a:cs typeface="Times New Roman" panose="02020603050405020304" pitchFamily="18" charset="0"/>
              <a:sym typeface="Gill Sans"/>
            </a:endParaRPr>
          </a:p>
        </p:txBody>
      </p:sp>
      <p:sp>
        <p:nvSpPr>
          <p:cNvPr id="2" name="Footer Placeholder 1">
            <a:extLst>
              <a:ext uri="{FF2B5EF4-FFF2-40B4-BE49-F238E27FC236}">
                <a16:creationId xmlns:a16="http://schemas.microsoft.com/office/drawing/2014/main" id="{06F396DA-63E1-4021-8990-A7C4F0308263}"/>
              </a:ext>
            </a:extLst>
          </p:cNvPr>
          <p:cNvSpPr>
            <a:spLocks noGrp="1"/>
          </p:cNvSpPr>
          <p:nvPr>
            <p:ph type="ftr" sz="quarter" idx="11"/>
          </p:nvPr>
        </p:nvSpPr>
        <p:spPr/>
        <p:txBody>
          <a:bodyPr/>
          <a:lstStyle/>
          <a:p>
            <a:r>
              <a:rPr lang="en-IN"/>
              <a:t>Copyright © 2019 by Wiley India Pvt. Ltd., 4436/7, Ansari Road, Daryaganj, New Delhi-110002</a:t>
            </a:r>
            <a:endParaRPr 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2">
            <a:extLst>
              <a:ext uri="{FF2B5EF4-FFF2-40B4-BE49-F238E27FC236}">
                <a16:creationId xmlns:a16="http://schemas.microsoft.com/office/drawing/2014/main" id="{E7DB1332-08FC-4400-8FA3-D5D5268C86A8}"/>
              </a:ext>
            </a:extLst>
          </p:cNvPr>
          <p:cNvSpPr>
            <a:spLocks noGrp="1" noChangeArrowheads="1"/>
          </p:cNvSpPr>
          <p:nvPr>
            <p:ph type="title"/>
          </p:nvPr>
        </p:nvSpPr>
        <p:spPr>
          <a:xfrm>
            <a:off x="3487479" y="244474"/>
            <a:ext cx="7868094" cy="685800"/>
          </a:xfrm>
        </p:spPr>
        <p:txBody>
          <a:bodyPr>
            <a:noAutofit/>
          </a:bodyPr>
          <a:lstStyle/>
          <a:p>
            <a:r>
              <a:rPr lang="en-US" altLang="en-US" sz="3600" dirty="0"/>
              <a:t>Major Paradigms of Machine Learning</a:t>
            </a:r>
          </a:p>
        </p:txBody>
      </p:sp>
      <p:sp>
        <p:nvSpPr>
          <p:cNvPr id="278531" name="Rectangle 3">
            <a:extLst>
              <a:ext uri="{FF2B5EF4-FFF2-40B4-BE49-F238E27FC236}">
                <a16:creationId xmlns:a16="http://schemas.microsoft.com/office/drawing/2014/main" id="{B53D7D04-ADA7-44FD-ADFA-235EFD6E4CEF}"/>
              </a:ext>
            </a:extLst>
          </p:cNvPr>
          <p:cNvSpPr>
            <a:spLocks noGrp="1" noChangeArrowheads="1"/>
          </p:cNvSpPr>
          <p:nvPr>
            <p:ph type="body" idx="1"/>
          </p:nvPr>
        </p:nvSpPr>
        <p:spPr>
          <a:xfrm>
            <a:off x="3487479" y="1112837"/>
            <a:ext cx="8591107" cy="5181600"/>
          </a:xfrm>
        </p:spPr>
        <p:txBody>
          <a:bodyPr>
            <a:normAutofit fontScale="92500" lnSpcReduction="20000"/>
          </a:bodyPr>
          <a:lstStyle/>
          <a:p>
            <a:pPr>
              <a:lnSpc>
                <a:spcPct val="90000"/>
              </a:lnSpc>
            </a:pPr>
            <a:r>
              <a:rPr lang="en-US" altLang="en-US" b="1" dirty="0"/>
              <a:t>Rote Learning</a:t>
            </a:r>
            <a:r>
              <a:rPr lang="en-US" altLang="en-US" dirty="0"/>
              <a:t> -- One-to-one mapping from inputs to stored representation. "Learning by memorization.” Association-based storage and retrieval. </a:t>
            </a:r>
          </a:p>
          <a:p>
            <a:pPr>
              <a:lnSpc>
                <a:spcPct val="90000"/>
              </a:lnSpc>
            </a:pPr>
            <a:r>
              <a:rPr lang="en-US" altLang="en-US" b="1" dirty="0"/>
              <a:t>Clustering</a:t>
            </a:r>
            <a:endParaRPr lang="en-US" altLang="en-US" dirty="0"/>
          </a:p>
          <a:p>
            <a:pPr>
              <a:lnSpc>
                <a:spcPct val="90000"/>
              </a:lnSpc>
            </a:pPr>
            <a:r>
              <a:rPr lang="en-US" altLang="en-US" b="1" dirty="0"/>
              <a:t>Analogue -- </a:t>
            </a:r>
            <a:r>
              <a:rPr lang="en-US" altLang="en-US" dirty="0"/>
              <a:t>Determine correspondence between two different representations </a:t>
            </a:r>
          </a:p>
          <a:p>
            <a:pPr>
              <a:lnSpc>
                <a:spcPct val="90000"/>
              </a:lnSpc>
            </a:pPr>
            <a:r>
              <a:rPr lang="en-US" altLang="en-US" b="1" dirty="0"/>
              <a:t>Induction</a:t>
            </a:r>
            <a:r>
              <a:rPr lang="en-US" altLang="en-US" dirty="0"/>
              <a:t> -- Use specific examples to reach general conclusions</a:t>
            </a:r>
          </a:p>
          <a:p>
            <a:pPr>
              <a:lnSpc>
                <a:spcPct val="90000"/>
              </a:lnSpc>
            </a:pPr>
            <a:r>
              <a:rPr lang="en-US" altLang="en-US" b="1" dirty="0"/>
              <a:t>Discovery</a:t>
            </a:r>
            <a:r>
              <a:rPr lang="en-US" altLang="en-US" dirty="0"/>
              <a:t> -- Unsupervised, specific goal not given </a:t>
            </a:r>
          </a:p>
          <a:p>
            <a:pPr>
              <a:lnSpc>
                <a:spcPct val="90000"/>
              </a:lnSpc>
            </a:pPr>
            <a:r>
              <a:rPr lang="en-US" altLang="en-US" b="1" dirty="0"/>
              <a:t>Genetic Algorithms</a:t>
            </a:r>
          </a:p>
          <a:p>
            <a:pPr>
              <a:lnSpc>
                <a:spcPct val="90000"/>
              </a:lnSpc>
            </a:pPr>
            <a:r>
              <a:rPr lang="en-US" altLang="en-US" b="1" dirty="0"/>
              <a:t>Neural Networks</a:t>
            </a:r>
          </a:p>
          <a:p>
            <a:pPr>
              <a:lnSpc>
                <a:spcPct val="90000"/>
              </a:lnSpc>
            </a:pPr>
            <a:r>
              <a:rPr lang="en-US" altLang="en-US" b="1" dirty="0"/>
              <a:t>Reinforcement -- </a:t>
            </a:r>
            <a:r>
              <a:rPr lang="en-US" altLang="en-US" dirty="0"/>
              <a:t>Feedback (positive or negative reward) given at end of a sequence of steps.  </a:t>
            </a:r>
          </a:p>
          <a:p>
            <a:pPr lvl="1">
              <a:lnSpc>
                <a:spcPct val="90000"/>
              </a:lnSpc>
            </a:pPr>
            <a:r>
              <a:rPr lang="en-US" altLang="en-US" dirty="0"/>
              <a:t>Assign reward to steps by solving the </a:t>
            </a:r>
            <a:r>
              <a:rPr lang="en-US" altLang="en-US" dirty="0">
                <a:solidFill>
                  <a:schemeClr val="accent2"/>
                </a:solidFill>
              </a:rPr>
              <a:t>credit assignment</a:t>
            </a:r>
            <a:r>
              <a:rPr lang="en-US" altLang="en-US" dirty="0"/>
              <a:t> problem--which steps should receive credit or blame for a final result? </a:t>
            </a:r>
          </a:p>
          <a:p>
            <a:pPr>
              <a:lnSpc>
                <a:spcPct val="90000"/>
              </a:lnSpc>
            </a:pPr>
            <a:endParaRPr lang="en-US" altLang="en-US" dirty="0"/>
          </a:p>
        </p:txBody>
      </p:sp>
      <p:sp>
        <p:nvSpPr>
          <p:cNvPr id="5" name="Google Shape;142;p2">
            <a:extLst>
              <a:ext uri="{FF2B5EF4-FFF2-40B4-BE49-F238E27FC236}">
                <a16:creationId xmlns:a16="http://schemas.microsoft.com/office/drawing/2014/main" id="{A86683AC-A52F-4CEF-9D3C-AD5C64D3CF19}"/>
              </a:ext>
            </a:extLst>
          </p:cNvPr>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11.1 Introduction</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11.2  </a:t>
            </a:r>
            <a:r>
              <a:rPr lang="en-US" sz="2000" dirty="0">
                <a:solidFill>
                  <a:schemeClr val="bg1"/>
                </a:solidFill>
                <a:latin typeface="Times New Roman" panose="02020603050405020304" pitchFamily="18" charset="0"/>
                <a:cs typeface="Times New Roman" panose="02020603050405020304" pitchFamily="18" charset="0"/>
              </a:rPr>
              <a:t>Language of planning problem </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11.3 Example of Air Cargo</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11.4 The spare tire problem</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11.5 Planning with state space</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11.6 Partial order planning</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11.7 Hierarchical planning</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11.8 Conditional planning</a:t>
            </a:r>
          </a:p>
          <a:p>
            <a:pPr lvl="0">
              <a:lnSpc>
                <a:spcPct val="150000"/>
              </a:lnSpc>
            </a:pPr>
            <a:r>
              <a:rPr lang="en-US" sz="2000" b="1" dirty="0">
                <a:solidFill>
                  <a:srgbClr val="00B0F0"/>
                </a:solidFill>
                <a:latin typeface="Times New Roman" panose="02020603050405020304" pitchFamily="18" charset="0"/>
                <a:cs typeface="Times New Roman" panose="02020603050405020304" pitchFamily="18" charset="0"/>
              </a:rPr>
              <a:t>11.9 Learning decision trees</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11.10 Ensemble learning</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11.11 Reinforcement learning</a:t>
            </a:r>
            <a:endParaRPr lang="en-US" sz="2000" dirty="0">
              <a:solidFill>
                <a:schemeClr val="bg1"/>
              </a:solidFill>
              <a:latin typeface="Times New Roman" panose="02020603050405020304" pitchFamily="18" charset="0"/>
              <a:ea typeface="Gill Sans"/>
              <a:cs typeface="Times New Roman" panose="02020603050405020304" pitchFamily="18" charset="0"/>
              <a:sym typeface="Gill Sans"/>
            </a:endParaRPr>
          </a:p>
        </p:txBody>
      </p:sp>
      <p:sp>
        <p:nvSpPr>
          <p:cNvPr id="2" name="Footer Placeholder 1">
            <a:extLst>
              <a:ext uri="{FF2B5EF4-FFF2-40B4-BE49-F238E27FC236}">
                <a16:creationId xmlns:a16="http://schemas.microsoft.com/office/drawing/2014/main" id="{E4D736A3-EDB7-48DB-B43A-F37A02899D95}"/>
              </a:ext>
            </a:extLst>
          </p:cNvPr>
          <p:cNvSpPr>
            <a:spLocks noGrp="1"/>
          </p:cNvSpPr>
          <p:nvPr>
            <p:ph type="ftr" sz="quarter" idx="11"/>
          </p:nvPr>
        </p:nvSpPr>
        <p:spPr>
          <a:xfrm>
            <a:off x="4315047" y="6477000"/>
            <a:ext cx="4114800" cy="365125"/>
          </a:xfrm>
        </p:spPr>
        <p:txBody>
          <a:bodyPr/>
          <a:lstStyle/>
          <a:p>
            <a:r>
              <a:rPr lang="en-IN" dirty="0"/>
              <a:t>Copyright © 2019 by Wiley India </a:t>
            </a:r>
            <a:r>
              <a:rPr lang="en-IN" dirty="0" err="1"/>
              <a:t>Pvt.</a:t>
            </a:r>
            <a:r>
              <a:rPr lang="en-IN" dirty="0"/>
              <a:t> Ltd., 4436/7, Ansari Road, </a:t>
            </a:r>
            <a:r>
              <a:rPr lang="en-IN" dirty="0" err="1"/>
              <a:t>Daryaganj</a:t>
            </a:r>
            <a:r>
              <a:rPr lang="en-IN" dirty="0"/>
              <a:t>, New Delhi-110002</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Rectangle 2">
            <a:extLst>
              <a:ext uri="{FF2B5EF4-FFF2-40B4-BE49-F238E27FC236}">
                <a16:creationId xmlns:a16="http://schemas.microsoft.com/office/drawing/2014/main" id="{0EE18339-7DE0-4695-BEAA-9E569E32F666}"/>
              </a:ext>
            </a:extLst>
          </p:cNvPr>
          <p:cNvSpPr>
            <a:spLocks noGrp="1" noChangeArrowheads="1"/>
          </p:cNvSpPr>
          <p:nvPr>
            <p:ph type="title"/>
          </p:nvPr>
        </p:nvSpPr>
        <p:spPr>
          <a:xfrm>
            <a:off x="3466214" y="228600"/>
            <a:ext cx="8399720" cy="822325"/>
          </a:xfrm>
        </p:spPr>
        <p:txBody>
          <a:bodyPr>
            <a:normAutofit/>
          </a:bodyPr>
          <a:lstStyle/>
          <a:p>
            <a:r>
              <a:rPr lang="en-US" altLang="en-US" sz="3600" dirty="0"/>
              <a:t>The Inductive Learning Problem</a:t>
            </a:r>
          </a:p>
        </p:txBody>
      </p:sp>
      <p:sp>
        <p:nvSpPr>
          <p:cNvPr id="279555" name="Rectangle 3">
            <a:extLst>
              <a:ext uri="{FF2B5EF4-FFF2-40B4-BE49-F238E27FC236}">
                <a16:creationId xmlns:a16="http://schemas.microsoft.com/office/drawing/2014/main" id="{371F504E-77DA-4634-8676-2119647DAF39}"/>
              </a:ext>
            </a:extLst>
          </p:cNvPr>
          <p:cNvSpPr>
            <a:spLocks noGrp="1" noChangeArrowheads="1"/>
          </p:cNvSpPr>
          <p:nvPr>
            <p:ph type="body" idx="1"/>
          </p:nvPr>
        </p:nvSpPr>
        <p:spPr>
          <a:xfrm>
            <a:off x="3466214" y="1112837"/>
            <a:ext cx="7772400" cy="5181600"/>
          </a:xfrm>
        </p:spPr>
        <p:txBody>
          <a:bodyPr>
            <a:normAutofit fontScale="92500" lnSpcReduction="20000"/>
          </a:bodyPr>
          <a:lstStyle/>
          <a:p>
            <a:r>
              <a:rPr lang="en-US" altLang="en-US" dirty="0"/>
              <a:t>Induce rules that extrapolate from a given set of examples to make “accurate” predictions about future examples. </a:t>
            </a:r>
          </a:p>
          <a:p>
            <a:r>
              <a:rPr lang="en-US" altLang="en-US" dirty="0"/>
              <a:t>Supervised versus Unsupervised learning</a:t>
            </a:r>
          </a:p>
          <a:p>
            <a:pPr lvl="1"/>
            <a:r>
              <a:rPr lang="en-US" altLang="en-US" dirty="0"/>
              <a:t>Learn an unknown function f(X) = Y, where X is an input example and Y is the desired output. </a:t>
            </a:r>
          </a:p>
          <a:p>
            <a:pPr lvl="1"/>
            <a:r>
              <a:rPr lang="en-US" altLang="en-US" b="1" dirty="0"/>
              <a:t>Supervised learning</a:t>
            </a:r>
            <a:r>
              <a:rPr lang="en-US" altLang="en-US" dirty="0"/>
              <a:t> implies we are given a </a:t>
            </a:r>
            <a:r>
              <a:rPr lang="en-US" altLang="en-US" b="1" dirty="0"/>
              <a:t>training set</a:t>
            </a:r>
            <a:r>
              <a:rPr lang="en-US" altLang="en-US" dirty="0"/>
              <a:t> of (X, Y) pairs by a "teacher."</a:t>
            </a:r>
          </a:p>
          <a:p>
            <a:pPr lvl="1"/>
            <a:r>
              <a:rPr lang="en-US" altLang="en-US" b="1" dirty="0"/>
              <a:t>Unsupervised learning</a:t>
            </a:r>
            <a:r>
              <a:rPr lang="en-US" altLang="en-US" dirty="0"/>
              <a:t> means we are only given the </a:t>
            </a:r>
            <a:r>
              <a:rPr lang="en-US" altLang="en-US" dirty="0" err="1"/>
              <a:t>Xs</a:t>
            </a:r>
            <a:r>
              <a:rPr lang="en-US" altLang="en-US" dirty="0"/>
              <a:t> and some (ultimate) feedback function on our performance. </a:t>
            </a:r>
          </a:p>
          <a:p>
            <a:r>
              <a:rPr lang="en-US" altLang="en-US" dirty="0"/>
              <a:t>Concept learning or Classification</a:t>
            </a:r>
          </a:p>
          <a:p>
            <a:pPr lvl="1"/>
            <a:r>
              <a:rPr lang="en-US" altLang="en-US" dirty="0"/>
              <a:t>Given a set of examples of some concept/class/category, determine if a given example is an instance of the concept or not. </a:t>
            </a:r>
          </a:p>
          <a:p>
            <a:pPr lvl="1"/>
            <a:r>
              <a:rPr lang="en-US" altLang="en-US" dirty="0"/>
              <a:t>If it is an instance, we call it a positive example. </a:t>
            </a:r>
          </a:p>
          <a:p>
            <a:pPr lvl="1"/>
            <a:r>
              <a:rPr lang="en-US" altLang="en-US" dirty="0"/>
              <a:t>If it is not, it is called a negative example. </a:t>
            </a:r>
          </a:p>
        </p:txBody>
      </p:sp>
      <p:sp>
        <p:nvSpPr>
          <p:cNvPr id="5" name="Google Shape;142;p2">
            <a:extLst>
              <a:ext uri="{FF2B5EF4-FFF2-40B4-BE49-F238E27FC236}">
                <a16:creationId xmlns:a16="http://schemas.microsoft.com/office/drawing/2014/main" id="{D0E8AFCB-3FA1-45D9-A13F-CB8354495C5D}"/>
              </a:ext>
            </a:extLst>
          </p:cNvPr>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11.1 Introduction</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11.2  </a:t>
            </a:r>
            <a:r>
              <a:rPr lang="en-US" sz="2000" dirty="0">
                <a:solidFill>
                  <a:schemeClr val="bg1"/>
                </a:solidFill>
                <a:latin typeface="Times New Roman" panose="02020603050405020304" pitchFamily="18" charset="0"/>
                <a:cs typeface="Times New Roman" panose="02020603050405020304" pitchFamily="18" charset="0"/>
              </a:rPr>
              <a:t>Language of planning problem </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11.3 Example of Air Cargo</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11.4 The spare tire problem</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11.5 Planning with state space</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11.6 Partial order planning</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11.7 Hierarchical planning</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11.8 Conditional planning</a:t>
            </a:r>
          </a:p>
          <a:p>
            <a:pPr lvl="0">
              <a:lnSpc>
                <a:spcPct val="150000"/>
              </a:lnSpc>
            </a:pPr>
            <a:r>
              <a:rPr lang="en-US" sz="2000" b="1" dirty="0">
                <a:solidFill>
                  <a:srgbClr val="00B0F0"/>
                </a:solidFill>
                <a:latin typeface="Times New Roman" panose="02020603050405020304" pitchFamily="18" charset="0"/>
                <a:cs typeface="Times New Roman" panose="02020603050405020304" pitchFamily="18" charset="0"/>
              </a:rPr>
              <a:t>11.9 Learning decision trees</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11.10 Ensemble learning</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11.11 Reinforcement learning</a:t>
            </a:r>
            <a:endParaRPr lang="en-US" sz="2000" dirty="0">
              <a:solidFill>
                <a:schemeClr val="bg1"/>
              </a:solidFill>
              <a:latin typeface="Times New Roman" panose="02020603050405020304" pitchFamily="18" charset="0"/>
              <a:ea typeface="Gill Sans"/>
              <a:cs typeface="Times New Roman" panose="02020603050405020304" pitchFamily="18" charset="0"/>
              <a:sym typeface="Gill Sans"/>
            </a:endParaRPr>
          </a:p>
        </p:txBody>
      </p:sp>
      <p:sp>
        <p:nvSpPr>
          <p:cNvPr id="2" name="Footer Placeholder 1">
            <a:extLst>
              <a:ext uri="{FF2B5EF4-FFF2-40B4-BE49-F238E27FC236}">
                <a16:creationId xmlns:a16="http://schemas.microsoft.com/office/drawing/2014/main" id="{A7EDCAFC-84FB-499E-B959-BF0624FA1CA2}"/>
              </a:ext>
            </a:extLst>
          </p:cNvPr>
          <p:cNvSpPr>
            <a:spLocks noGrp="1"/>
          </p:cNvSpPr>
          <p:nvPr>
            <p:ph type="ftr" sz="quarter" idx="11"/>
          </p:nvPr>
        </p:nvSpPr>
        <p:spPr>
          <a:xfrm>
            <a:off x="4421372" y="6492875"/>
            <a:ext cx="4114800" cy="365125"/>
          </a:xfrm>
        </p:spPr>
        <p:txBody>
          <a:bodyPr/>
          <a:lstStyle/>
          <a:p>
            <a:r>
              <a:rPr lang="en-IN" dirty="0"/>
              <a:t>Copyright © 2019 by Wiley India </a:t>
            </a:r>
            <a:r>
              <a:rPr lang="en-IN" dirty="0" err="1"/>
              <a:t>Pvt.</a:t>
            </a:r>
            <a:r>
              <a:rPr lang="en-IN" dirty="0"/>
              <a:t> Ltd., 4436/7, Ansari Road, </a:t>
            </a:r>
            <a:r>
              <a:rPr lang="en-IN" dirty="0" err="1"/>
              <a:t>Daryaganj</a:t>
            </a:r>
            <a:r>
              <a:rPr lang="en-IN" dirty="0"/>
              <a:t>, New Delhi-110002</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2">
            <a:extLst>
              <a:ext uri="{FF2B5EF4-FFF2-40B4-BE49-F238E27FC236}">
                <a16:creationId xmlns:a16="http://schemas.microsoft.com/office/drawing/2014/main" id="{6D959560-5031-4ACD-AE5F-A2BE5BD0E86B}"/>
              </a:ext>
            </a:extLst>
          </p:cNvPr>
          <p:cNvSpPr>
            <a:spLocks noGrp="1" noChangeArrowheads="1"/>
          </p:cNvSpPr>
          <p:nvPr>
            <p:ph type="title"/>
          </p:nvPr>
        </p:nvSpPr>
        <p:spPr>
          <a:xfrm>
            <a:off x="3498111" y="320675"/>
            <a:ext cx="7494181" cy="1325563"/>
          </a:xfrm>
        </p:spPr>
        <p:txBody>
          <a:bodyPr>
            <a:normAutofit/>
          </a:bodyPr>
          <a:lstStyle/>
          <a:p>
            <a:r>
              <a:rPr lang="en-US" altLang="en-US" sz="3600" dirty="0"/>
              <a:t>Supervised Concept Learning</a:t>
            </a:r>
          </a:p>
        </p:txBody>
      </p:sp>
      <p:sp>
        <p:nvSpPr>
          <p:cNvPr id="282627" name="Rectangle 3">
            <a:extLst>
              <a:ext uri="{FF2B5EF4-FFF2-40B4-BE49-F238E27FC236}">
                <a16:creationId xmlns:a16="http://schemas.microsoft.com/office/drawing/2014/main" id="{12E97EEC-740B-44FD-B7D6-EA4BD402275C}"/>
              </a:ext>
            </a:extLst>
          </p:cNvPr>
          <p:cNvSpPr>
            <a:spLocks noGrp="1" noChangeArrowheads="1"/>
          </p:cNvSpPr>
          <p:nvPr>
            <p:ph type="body" idx="1"/>
          </p:nvPr>
        </p:nvSpPr>
        <p:spPr>
          <a:xfrm>
            <a:off x="3498111" y="1646238"/>
            <a:ext cx="7324060" cy="4351338"/>
          </a:xfrm>
        </p:spPr>
        <p:txBody>
          <a:bodyPr>
            <a:normAutofit lnSpcReduction="10000"/>
          </a:bodyPr>
          <a:lstStyle/>
          <a:p>
            <a:r>
              <a:rPr lang="en-US" altLang="en-US" dirty="0"/>
              <a:t>Given a training set of positive and negative examples of a concept</a:t>
            </a:r>
          </a:p>
          <a:p>
            <a:pPr lvl="1"/>
            <a:r>
              <a:rPr lang="en-US" altLang="en-US" sz="2200" dirty="0"/>
              <a:t>Usually each example has a set of features/attributes</a:t>
            </a:r>
          </a:p>
          <a:p>
            <a:r>
              <a:rPr lang="en-US" altLang="en-US" dirty="0"/>
              <a:t>Construct a description that will accurately classify whether future examples are positive or negative. </a:t>
            </a:r>
          </a:p>
          <a:p>
            <a:r>
              <a:rPr lang="en-US" altLang="en-US" dirty="0"/>
              <a:t>That is, learn some good estimate of function f given a training set {(x1, y1), (x2, y2), ..., (</a:t>
            </a:r>
            <a:r>
              <a:rPr lang="en-US" altLang="en-US" dirty="0" err="1"/>
              <a:t>xn</a:t>
            </a:r>
            <a:r>
              <a:rPr lang="en-US" altLang="en-US" dirty="0"/>
              <a:t>, </a:t>
            </a:r>
            <a:r>
              <a:rPr lang="en-US" altLang="en-US" dirty="0" err="1"/>
              <a:t>yn</a:t>
            </a:r>
            <a:r>
              <a:rPr lang="en-US" altLang="en-US" dirty="0"/>
              <a:t>)} where each </a:t>
            </a:r>
            <a:r>
              <a:rPr lang="en-US" altLang="en-US" dirty="0" err="1"/>
              <a:t>yi</a:t>
            </a:r>
            <a:r>
              <a:rPr lang="en-US" altLang="en-US" dirty="0"/>
              <a:t> is either + (positive) or - (negative). </a:t>
            </a:r>
          </a:p>
          <a:p>
            <a:pPr lvl="1"/>
            <a:r>
              <a:rPr lang="en-US" altLang="en-US" sz="2200" dirty="0"/>
              <a:t>f is a function of the features/attributes</a:t>
            </a:r>
          </a:p>
        </p:txBody>
      </p:sp>
      <p:sp>
        <p:nvSpPr>
          <p:cNvPr id="5" name="Google Shape;142;p2">
            <a:extLst>
              <a:ext uri="{FF2B5EF4-FFF2-40B4-BE49-F238E27FC236}">
                <a16:creationId xmlns:a16="http://schemas.microsoft.com/office/drawing/2014/main" id="{FBD75DFF-5C39-4100-97CC-24D546207368}"/>
              </a:ext>
            </a:extLst>
          </p:cNvPr>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11.1 Introduction</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11.2  </a:t>
            </a:r>
            <a:r>
              <a:rPr lang="en-US" sz="2000" dirty="0">
                <a:solidFill>
                  <a:schemeClr val="bg1"/>
                </a:solidFill>
                <a:latin typeface="Times New Roman" panose="02020603050405020304" pitchFamily="18" charset="0"/>
                <a:cs typeface="Times New Roman" panose="02020603050405020304" pitchFamily="18" charset="0"/>
              </a:rPr>
              <a:t>Language of planning problem </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11.3 Example of Air Cargo</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11.4 The spare tire problem</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11.5 Planning with state space</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11.6 Partial order planning</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11.7 Hierarchical planning</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11.8 Conditional planning</a:t>
            </a:r>
          </a:p>
          <a:p>
            <a:pPr lvl="0">
              <a:lnSpc>
                <a:spcPct val="150000"/>
              </a:lnSpc>
            </a:pPr>
            <a:r>
              <a:rPr lang="en-US" sz="2000" b="1" dirty="0">
                <a:solidFill>
                  <a:srgbClr val="00B0F0"/>
                </a:solidFill>
                <a:latin typeface="Times New Roman" panose="02020603050405020304" pitchFamily="18" charset="0"/>
                <a:cs typeface="Times New Roman" panose="02020603050405020304" pitchFamily="18" charset="0"/>
              </a:rPr>
              <a:t>11.9 Learning decision trees</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11.10 Ensemble learning</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11.11 Reinforcement learning</a:t>
            </a:r>
            <a:endParaRPr lang="en-US" sz="2000" dirty="0">
              <a:solidFill>
                <a:schemeClr val="bg1"/>
              </a:solidFill>
              <a:latin typeface="Times New Roman" panose="02020603050405020304" pitchFamily="18" charset="0"/>
              <a:ea typeface="Gill Sans"/>
              <a:cs typeface="Times New Roman" panose="02020603050405020304" pitchFamily="18" charset="0"/>
              <a:sym typeface="Gill Sans"/>
            </a:endParaRPr>
          </a:p>
        </p:txBody>
      </p:sp>
      <p:sp>
        <p:nvSpPr>
          <p:cNvPr id="2" name="Footer Placeholder 1">
            <a:extLst>
              <a:ext uri="{FF2B5EF4-FFF2-40B4-BE49-F238E27FC236}">
                <a16:creationId xmlns:a16="http://schemas.microsoft.com/office/drawing/2014/main" id="{625355CD-EAE0-43F7-B228-94449B8E5683}"/>
              </a:ext>
            </a:extLst>
          </p:cNvPr>
          <p:cNvSpPr>
            <a:spLocks noGrp="1"/>
          </p:cNvSpPr>
          <p:nvPr>
            <p:ph type="ftr" sz="quarter" idx="11"/>
          </p:nvPr>
        </p:nvSpPr>
        <p:spPr>
          <a:xfrm>
            <a:off x="4198089" y="6492875"/>
            <a:ext cx="4114800" cy="365125"/>
          </a:xfrm>
        </p:spPr>
        <p:txBody>
          <a:bodyPr/>
          <a:lstStyle/>
          <a:p>
            <a:r>
              <a:rPr lang="en-IN" dirty="0"/>
              <a:t>Copyright © 2019 by Wiley India </a:t>
            </a:r>
            <a:r>
              <a:rPr lang="en-IN" dirty="0" err="1"/>
              <a:t>Pvt.</a:t>
            </a:r>
            <a:r>
              <a:rPr lang="en-IN" dirty="0"/>
              <a:t> Ltd., 4436/7, Ansari Road, </a:t>
            </a:r>
            <a:r>
              <a:rPr lang="en-IN" dirty="0" err="1"/>
              <a:t>Daryaganj</a:t>
            </a:r>
            <a:r>
              <a:rPr lang="en-IN" dirty="0"/>
              <a:t>, New Delhi-110002</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a:extLst>
              <a:ext uri="{FF2B5EF4-FFF2-40B4-BE49-F238E27FC236}">
                <a16:creationId xmlns:a16="http://schemas.microsoft.com/office/drawing/2014/main" id="{E287B858-A5AF-4E9A-93B9-A4B96DC038A0}"/>
              </a:ext>
            </a:extLst>
          </p:cNvPr>
          <p:cNvSpPr>
            <a:spLocks noGrp="1" noChangeArrowheads="1"/>
          </p:cNvSpPr>
          <p:nvPr>
            <p:ph type="title"/>
          </p:nvPr>
        </p:nvSpPr>
        <p:spPr>
          <a:xfrm>
            <a:off x="3753292" y="403225"/>
            <a:ext cx="6111949" cy="1143000"/>
          </a:xfrm>
        </p:spPr>
        <p:txBody>
          <a:bodyPr>
            <a:normAutofit/>
          </a:bodyPr>
          <a:lstStyle/>
          <a:p>
            <a:r>
              <a:rPr lang="en-US" altLang="en-US" sz="3600" dirty="0"/>
              <a:t>Typical assumptions</a:t>
            </a:r>
          </a:p>
        </p:txBody>
      </p:sp>
      <p:sp>
        <p:nvSpPr>
          <p:cNvPr id="220163" name="Rectangle 3">
            <a:extLst>
              <a:ext uri="{FF2B5EF4-FFF2-40B4-BE49-F238E27FC236}">
                <a16:creationId xmlns:a16="http://schemas.microsoft.com/office/drawing/2014/main" id="{C66F203E-A43D-4F41-A369-CE0447C5506D}"/>
              </a:ext>
            </a:extLst>
          </p:cNvPr>
          <p:cNvSpPr>
            <a:spLocks noGrp="1" noChangeArrowheads="1"/>
          </p:cNvSpPr>
          <p:nvPr>
            <p:ph type="body" idx="1"/>
          </p:nvPr>
        </p:nvSpPr>
        <p:spPr>
          <a:xfrm>
            <a:off x="3753292" y="1546225"/>
            <a:ext cx="7793666" cy="4419600"/>
          </a:xfrm>
        </p:spPr>
        <p:txBody>
          <a:bodyPr>
            <a:normAutofit fontScale="92500" lnSpcReduction="20000"/>
          </a:bodyPr>
          <a:lstStyle/>
          <a:p>
            <a:r>
              <a:rPr lang="en-US" altLang="en-US" dirty="0"/>
              <a:t>Atomic time: Each action is indivisible </a:t>
            </a:r>
          </a:p>
          <a:p>
            <a:r>
              <a:rPr lang="en-US" altLang="en-US" dirty="0"/>
              <a:t>No concurrent actions are allowed  (though actions do not need to be ordered with respect to each other in the plan)</a:t>
            </a:r>
          </a:p>
          <a:p>
            <a:r>
              <a:rPr lang="en-US" altLang="en-US" dirty="0"/>
              <a:t>Deterministic actions: The result of actions are completely determined—there is no uncertainty in their effects </a:t>
            </a:r>
          </a:p>
          <a:p>
            <a:r>
              <a:rPr lang="en-US" altLang="en-US" dirty="0"/>
              <a:t>Agent is the sole cause of change in the world </a:t>
            </a:r>
          </a:p>
          <a:p>
            <a:r>
              <a:rPr lang="en-US" altLang="en-US" dirty="0"/>
              <a:t>Agent is omniscient: Has complete knowledge of the state of the world </a:t>
            </a:r>
          </a:p>
          <a:p>
            <a:r>
              <a:rPr lang="en-US" altLang="en-US" dirty="0"/>
              <a:t>Closed World Assumption: everything known to be true in the world is included in the state description. Anything not listed is false. </a:t>
            </a:r>
          </a:p>
        </p:txBody>
      </p:sp>
      <p:sp>
        <p:nvSpPr>
          <p:cNvPr id="5" name="Google Shape;142;p2">
            <a:extLst>
              <a:ext uri="{FF2B5EF4-FFF2-40B4-BE49-F238E27FC236}">
                <a16:creationId xmlns:a16="http://schemas.microsoft.com/office/drawing/2014/main" id="{97406383-85F2-490D-AE0A-7AC42BE195E1}"/>
              </a:ext>
            </a:extLst>
          </p:cNvPr>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11.1 Introduction</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11.2  </a:t>
            </a:r>
            <a:r>
              <a:rPr lang="en-US" sz="2000" dirty="0">
                <a:solidFill>
                  <a:schemeClr val="bg1"/>
                </a:solidFill>
                <a:latin typeface="Times New Roman" panose="02020603050405020304" pitchFamily="18" charset="0"/>
                <a:cs typeface="Times New Roman" panose="02020603050405020304" pitchFamily="18" charset="0"/>
              </a:rPr>
              <a:t>Language of planning problem </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11.3 Example of Air Cargo</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11.4 The spare tire problem</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11.5 Planning with state space</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11.6 Partial order planning</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11.7 Hierarchical planning</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11.8 Conditional planning</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11.9 Learning decision trees</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11.10 Ensemble learning</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11.11 Reinforcement learning</a:t>
            </a:r>
            <a:endParaRPr lang="en-US" sz="2000" dirty="0">
              <a:solidFill>
                <a:schemeClr val="bg1"/>
              </a:solidFill>
              <a:latin typeface="Times New Roman" panose="02020603050405020304" pitchFamily="18" charset="0"/>
              <a:ea typeface="Gill Sans"/>
              <a:cs typeface="Times New Roman" panose="02020603050405020304" pitchFamily="18" charset="0"/>
              <a:sym typeface="Gill Sans"/>
            </a:endParaRPr>
          </a:p>
        </p:txBody>
      </p:sp>
      <p:sp>
        <p:nvSpPr>
          <p:cNvPr id="2" name="Footer Placeholder 1">
            <a:extLst>
              <a:ext uri="{FF2B5EF4-FFF2-40B4-BE49-F238E27FC236}">
                <a16:creationId xmlns:a16="http://schemas.microsoft.com/office/drawing/2014/main" id="{C34EBDFF-0D48-4EC9-9990-37CA93B75001}"/>
              </a:ext>
            </a:extLst>
          </p:cNvPr>
          <p:cNvSpPr>
            <a:spLocks noGrp="1"/>
          </p:cNvSpPr>
          <p:nvPr>
            <p:ph type="ftr" sz="quarter" idx="11"/>
          </p:nvPr>
        </p:nvSpPr>
        <p:spPr>
          <a:xfrm>
            <a:off x="4134293" y="6492875"/>
            <a:ext cx="4114800" cy="365125"/>
          </a:xfrm>
        </p:spPr>
        <p:txBody>
          <a:bodyPr/>
          <a:lstStyle/>
          <a:p>
            <a:r>
              <a:rPr lang="en-IN" dirty="0"/>
              <a:t>Copyright © 2019 by Wiley India </a:t>
            </a:r>
            <a:r>
              <a:rPr lang="en-IN" dirty="0" err="1"/>
              <a:t>Pvt.</a:t>
            </a:r>
            <a:r>
              <a:rPr lang="en-IN" dirty="0"/>
              <a:t> Ltd., 4436/7, Ansari Road, </a:t>
            </a:r>
            <a:r>
              <a:rPr lang="en-IN" dirty="0" err="1"/>
              <a:t>Daryaganj</a:t>
            </a:r>
            <a:r>
              <a:rPr lang="en-IN" dirty="0"/>
              <a:t>, New Delhi-110002</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2">
            <a:extLst>
              <a:ext uri="{FF2B5EF4-FFF2-40B4-BE49-F238E27FC236}">
                <a16:creationId xmlns:a16="http://schemas.microsoft.com/office/drawing/2014/main" id="{C1CE23EA-0F42-4C96-8402-879D5C599BFB}"/>
              </a:ext>
            </a:extLst>
          </p:cNvPr>
          <p:cNvSpPr>
            <a:spLocks noGrp="1" noChangeArrowheads="1"/>
          </p:cNvSpPr>
          <p:nvPr>
            <p:ph type="title"/>
          </p:nvPr>
        </p:nvSpPr>
        <p:spPr>
          <a:xfrm>
            <a:off x="3444949" y="301330"/>
            <a:ext cx="7472916" cy="889518"/>
          </a:xfrm>
        </p:spPr>
        <p:txBody>
          <a:bodyPr>
            <a:normAutofit/>
          </a:bodyPr>
          <a:lstStyle/>
          <a:p>
            <a:r>
              <a:rPr lang="en-US" altLang="en-US" sz="3600" dirty="0"/>
              <a:t>Inductive Learning Framework</a:t>
            </a:r>
          </a:p>
        </p:txBody>
      </p:sp>
      <p:sp>
        <p:nvSpPr>
          <p:cNvPr id="286723" name="Rectangle 3">
            <a:extLst>
              <a:ext uri="{FF2B5EF4-FFF2-40B4-BE49-F238E27FC236}">
                <a16:creationId xmlns:a16="http://schemas.microsoft.com/office/drawing/2014/main" id="{3DA36EC5-E71E-44B5-AD8A-BA750A7AF7E9}"/>
              </a:ext>
            </a:extLst>
          </p:cNvPr>
          <p:cNvSpPr>
            <a:spLocks noGrp="1" noChangeArrowheads="1"/>
          </p:cNvSpPr>
          <p:nvPr>
            <p:ph type="body" idx="1"/>
          </p:nvPr>
        </p:nvSpPr>
        <p:spPr>
          <a:xfrm>
            <a:off x="3444949" y="1375145"/>
            <a:ext cx="8208335" cy="4495800"/>
          </a:xfrm>
        </p:spPr>
        <p:txBody>
          <a:bodyPr>
            <a:normAutofit fontScale="92500" lnSpcReduction="10000"/>
          </a:bodyPr>
          <a:lstStyle/>
          <a:p>
            <a:r>
              <a:rPr lang="en-US" altLang="en-US" dirty="0"/>
              <a:t>Raw input data from sensors are preprocessed to obtain a </a:t>
            </a:r>
            <a:r>
              <a:rPr lang="en-US" altLang="en-US" b="1" dirty="0">
                <a:solidFill>
                  <a:schemeClr val="accent2"/>
                </a:solidFill>
              </a:rPr>
              <a:t>feature vector</a:t>
            </a:r>
            <a:r>
              <a:rPr lang="en-US" altLang="en-US" dirty="0"/>
              <a:t>, X, that adequately describes </a:t>
            </a:r>
            <a:r>
              <a:rPr lang="en-US" altLang="en-US" dirty="0">
                <a:solidFill>
                  <a:schemeClr val="accent2"/>
                </a:solidFill>
              </a:rPr>
              <a:t>all </a:t>
            </a:r>
            <a:r>
              <a:rPr lang="en-US" altLang="en-US" dirty="0"/>
              <a:t>of the </a:t>
            </a:r>
            <a:r>
              <a:rPr lang="en-US" altLang="en-US" dirty="0">
                <a:solidFill>
                  <a:schemeClr val="accent2"/>
                </a:solidFill>
              </a:rPr>
              <a:t>relevant </a:t>
            </a:r>
            <a:r>
              <a:rPr lang="en-US" altLang="en-US" dirty="0"/>
              <a:t>features for classifying examples. </a:t>
            </a:r>
          </a:p>
          <a:p>
            <a:r>
              <a:rPr lang="en-US" altLang="en-US" dirty="0"/>
              <a:t>Each x is a list of (attribute, value) pairs. For example, </a:t>
            </a:r>
          </a:p>
          <a:p>
            <a:pPr lvl="1">
              <a:buFontTx/>
              <a:buNone/>
            </a:pPr>
            <a:r>
              <a:rPr lang="en-US" altLang="en-US" dirty="0"/>
              <a:t>X = [</a:t>
            </a:r>
            <a:r>
              <a:rPr lang="en-US" altLang="en-US" dirty="0" err="1"/>
              <a:t>Person:Sue</a:t>
            </a:r>
            <a:r>
              <a:rPr lang="en-US" altLang="en-US" dirty="0"/>
              <a:t>, </a:t>
            </a:r>
            <a:r>
              <a:rPr lang="en-US" altLang="en-US" dirty="0" err="1"/>
              <a:t>EyeColor:Brown</a:t>
            </a:r>
            <a:r>
              <a:rPr lang="en-US" altLang="en-US" dirty="0"/>
              <a:t>, </a:t>
            </a:r>
            <a:r>
              <a:rPr lang="en-US" altLang="en-US" dirty="0" err="1"/>
              <a:t>Age:Young</a:t>
            </a:r>
            <a:r>
              <a:rPr lang="en-US" altLang="en-US" dirty="0"/>
              <a:t>, </a:t>
            </a:r>
            <a:r>
              <a:rPr lang="en-US" altLang="en-US" dirty="0" err="1"/>
              <a:t>Sex:Female</a:t>
            </a:r>
            <a:r>
              <a:rPr lang="en-US" altLang="en-US" dirty="0"/>
              <a:t>] </a:t>
            </a:r>
          </a:p>
          <a:p>
            <a:r>
              <a:rPr lang="en-US" altLang="en-US" dirty="0"/>
              <a:t>The number and names of attributes (aka features) is fixed (positive, finite).</a:t>
            </a:r>
          </a:p>
          <a:p>
            <a:r>
              <a:rPr lang="en-US" altLang="en-US" dirty="0"/>
              <a:t>Each attribute has a fixed, finite number of possible values. </a:t>
            </a:r>
          </a:p>
          <a:p>
            <a:r>
              <a:rPr lang="en-US" altLang="en-US" dirty="0"/>
              <a:t>Each example can be interpreted as a point in an n-dimensional </a:t>
            </a:r>
            <a:r>
              <a:rPr lang="en-US" altLang="en-US" b="1" dirty="0">
                <a:solidFill>
                  <a:schemeClr val="accent2"/>
                </a:solidFill>
              </a:rPr>
              <a:t>feature space</a:t>
            </a:r>
            <a:r>
              <a:rPr lang="en-US" altLang="en-US" dirty="0"/>
              <a:t>, where n is the number of attributes. </a:t>
            </a:r>
          </a:p>
        </p:txBody>
      </p:sp>
      <p:sp>
        <p:nvSpPr>
          <p:cNvPr id="5" name="Google Shape;142;p2">
            <a:extLst>
              <a:ext uri="{FF2B5EF4-FFF2-40B4-BE49-F238E27FC236}">
                <a16:creationId xmlns:a16="http://schemas.microsoft.com/office/drawing/2014/main" id="{F64DB0D4-64A3-42DB-9F66-B5A41E44E435}"/>
              </a:ext>
            </a:extLst>
          </p:cNvPr>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11.1 Introduction</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11.2  </a:t>
            </a:r>
            <a:r>
              <a:rPr lang="en-US" sz="2000" dirty="0">
                <a:solidFill>
                  <a:schemeClr val="bg1"/>
                </a:solidFill>
                <a:latin typeface="Times New Roman" panose="02020603050405020304" pitchFamily="18" charset="0"/>
                <a:cs typeface="Times New Roman" panose="02020603050405020304" pitchFamily="18" charset="0"/>
              </a:rPr>
              <a:t>Language of planning problem </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11.3 Example of Air Cargo</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11.4 The spare tire problem</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11.5 Planning with state space</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11.6 Partial order planning</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11.7 Hierarchical planning</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11.8 Conditional planning</a:t>
            </a:r>
          </a:p>
          <a:p>
            <a:pPr lvl="0">
              <a:lnSpc>
                <a:spcPct val="150000"/>
              </a:lnSpc>
            </a:pPr>
            <a:r>
              <a:rPr lang="en-US" sz="2000" b="1" dirty="0">
                <a:solidFill>
                  <a:srgbClr val="00B0F0"/>
                </a:solidFill>
                <a:latin typeface="Times New Roman" panose="02020603050405020304" pitchFamily="18" charset="0"/>
                <a:cs typeface="Times New Roman" panose="02020603050405020304" pitchFamily="18" charset="0"/>
              </a:rPr>
              <a:t>11.9 Learning decision trees</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11.10 Ensemble learning</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11.11 Reinforcement learning</a:t>
            </a:r>
            <a:endParaRPr lang="en-US" sz="2000" dirty="0">
              <a:solidFill>
                <a:schemeClr val="bg1"/>
              </a:solidFill>
              <a:latin typeface="Times New Roman" panose="02020603050405020304" pitchFamily="18" charset="0"/>
              <a:ea typeface="Gill Sans"/>
              <a:cs typeface="Times New Roman" panose="02020603050405020304" pitchFamily="18" charset="0"/>
              <a:sym typeface="Gill Sans"/>
            </a:endParaRPr>
          </a:p>
        </p:txBody>
      </p:sp>
      <p:sp>
        <p:nvSpPr>
          <p:cNvPr id="2" name="Footer Placeholder 1">
            <a:extLst>
              <a:ext uri="{FF2B5EF4-FFF2-40B4-BE49-F238E27FC236}">
                <a16:creationId xmlns:a16="http://schemas.microsoft.com/office/drawing/2014/main" id="{02801723-9E36-4E6B-991C-54665E1995B3}"/>
              </a:ext>
            </a:extLst>
          </p:cNvPr>
          <p:cNvSpPr>
            <a:spLocks noGrp="1"/>
          </p:cNvSpPr>
          <p:nvPr>
            <p:ph type="ftr" sz="quarter" idx="11"/>
          </p:nvPr>
        </p:nvSpPr>
        <p:spPr>
          <a:xfrm>
            <a:off x="4134293" y="6492875"/>
            <a:ext cx="4114800" cy="365125"/>
          </a:xfrm>
        </p:spPr>
        <p:txBody>
          <a:bodyPr/>
          <a:lstStyle/>
          <a:p>
            <a:r>
              <a:rPr lang="en-IN" dirty="0"/>
              <a:t>Copyright © 2019 by Wiley India </a:t>
            </a:r>
            <a:r>
              <a:rPr lang="en-IN" dirty="0" err="1"/>
              <a:t>Pvt.</a:t>
            </a:r>
            <a:r>
              <a:rPr lang="en-IN" dirty="0"/>
              <a:t> Ltd., 4436/7, Ansari Road, </a:t>
            </a:r>
            <a:r>
              <a:rPr lang="en-IN" dirty="0" err="1"/>
              <a:t>Daryaganj</a:t>
            </a:r>
            <a:r>
              <a:rPr lang="en-IN" dirty="0"/>
              <a:t>, New Delhi-110002</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2">
            <a:extLst>
              <a:ext uri="{FF2B5EF4-FFF2-40B4-BE49-F238E27FC236}">
                <a16:creationId xmlns:a16="http://schemas.microsoft.com/office/drawing/2014/main" id="{A7F50E85-ECDF-46BA-A599-EA20E6875FB9}"/>
              </a:ext>
            </a:extLst>
          </p:cNvPr>
          <p:cNvSpPr>
            <a:spLocks noGrp="1" noChangeArrowheads="1"/>
          </p:cNvSpPr>
          <p:nvPr>
            <p:ph type="title"/>
          </p:nvPr>
        </p:nvSpPr>
        <p:spPr>
          <a:xfrm>
            <a:off x="3498109" y="295939"/>
            <a:ext cx="8357193" cy="1143000"/>
          </a:xfrm>
        </p:spPr>
        <p:txBody>
          <a:bodyPr>
            <a:normAutofit/>
          </a:bodyPr>
          <a:lstStyle/>
          <a:p>
            <a:r>
              <a:rPr lang="en-US" altLang="en-US" sz="3600" dirty="0"/>
              <a:t>Inductive Learning by </a:t>
            </a:r>
            <a:br>
              <a:rPr lang="en-US" altLang="en-US" sz="3600" dirty="0"/>
            </a:br>
            <a:r>
              <a:rPr lang="en-US" altLang="en-US" sz="3600" dirty="0">
                <a:solidFill>
                  <a:schemeClr val="accent2"/>
                </a:solidFill>
              </a:rPr>
              <a:t>Nearest-Neighbor</a:t>
            </a:r>
            <a:r>
              <a:rPr lang="en-US" altLang="en-US" sz="3600" dirty="0"/>
              <a:t> Classification</a:t>
            </a:r>
          </a:p>
        </p:txBody>
      </p:sp>
      <p:sp>
        <p:nvSpPr>
          <p:cNvPr id="283651" name="Rectangle 3">
            <a:extLst>
              <a:ext uri="{FF2B5EF4-FFF2-40B4-BE49-F238E27FC236}">
                <a16:creationId xmlns:a16="http://schemas.microsoft.com/office/drawing/2014/main" id="{E83496C1-E3D5-49B8-AAFF-04B663899BCD}"/>
              </a:ext>
            </a:extLst>
          </p:cNvPr>
          <p:cNvSpPr>
            <a:spLocks noGrp="1" noChangeArrowheads="1"/>
          </p:cNvSpPr>
          <p:nvPr>
            <p:ph type="body" idx="1"/>
          </p:nvPr>
        </p:nvSpPr>
        <p:spPr>
          <a:xfrm>
            <a:off x="3498109" y="1658180"/>
            <a:ext cx="8240234" cy="4351338"/>
          </a:xfrm>
        </p:spPr>
        <p:txBody>
          <a:bodyPr>
            <a:normAutofit fontScale="92500"/>
          </a:bodyPr>
          <a:lstStyle/>
          <a:p>
            <a:r>
              <a:rPr lang="en-US" altLang="en-US" dirty="0"/>
              <a:t>One simple approach to inductive learning is to save each training example as a point in feature space</a:t>
            </a:r>
          </a:p>
          <a:p>
            <a:r>
              <a:rPr lang="en-US" altLang="en-US" dirty="0"/>
              <a:t>Classify a new example by giving it the same classification (+ or -) as its nearest neighbor in Feature Space.</a:t>
            </a:r>
          </a:p>
          <a:p>
            <a:pPr lvl="1"/>
            <a:r>
              <a:rPr lang="en-US" altLang="en-US" dirty="0"/>
              <a:t>A variation involves computing a weighted sum of class of a set of neighbors where the weights correspond to distances</a:t>
            </a:r>
          </a:p>
          <a:p>
            <a:pPr lvl="1"/>
            <a:r>
              <a:rPr lang="en-US" altLang="en-US" dirty="0"/>
              <a:t>Another variation uses the center of class</a:t>
            </a:r>
          </a:p>
          <a:p>
            <a:r>
              <a:rPr lang="en-US" altLang="en-US" dirty="0"/>
              <a:t>The problem with this approach is that it doesn't necessarily generalize well if the examples are not well </a:t>
            </a:r>
            <a:r>
              <a:rPr lang="en-US" altLang="en-US" i="1" dirty="0"/>
              <a:t>"clustered."</a:t>
            </a:r>
            <a:r>
              <a:rPr lang="en-US" altLang="en-US" dirty="0"/>
              <a:t> </a:t>
            </a:r>
          </a:p>
        </p:txBody>
      </p:sp>
      <p:sp>
        <p:nvSpPr>
          <p:cNvPr id="5" name="Google Shape;142;p2">
            <a:extLst>
              <a:ext uri="{FF2B5EF4-FFF2-40B4-BE49-F238E27FC236}">
                <a16:creationId xmlns:a16="http://schemas.microsoft.com/office/drawing/2014/main" id="{A7BD9F3B-D091-4A0C-9264-18B2E3821186}"/>
              </a:ext>
            </a:extLst>
          </p:cNvPr>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11.1 Introduction</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11.2  </a:t>
            </a:r>
            <a:r>
              <a:rPr lang="en-US" sz="2000" dirty="0">
                <a:solidFill>
                  <a:schemeClr val="bg1"/>
                </a:solidFill>
                <a:latin typeface="Times New Roman" panose="02020603050405020304" pitchFamily="18" charset="0"/>
                <a:cs typeface="Times New Roman" panose="02020603050405020304" pitchFamily="18" charset="0"/>
              </a:rPr>
              <a:t>Language of planning problem </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11.3 Example of Air Cargo</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11.4 The spare tire problem</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11.5 Planning with state space</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11.6 Partial order planning</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11.7 Hierarchical planning</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11.8 Conditional planning</a:t>
            </a:r>
          </a:p>
          <a:p>
            <a:pPr lvl="0">
              <a:lnSpc>
                <a:spcPct val="150000"/>
              </a:lnSpc>
            </a:pPr>
            <a:r>
              <a:rPr lang="en-US" sz="2000" b="1" dirty="0">
                <a:solidFill>
                  <a:srgbClr val="00B0F0"/>
                </a:solidFill>
                <a:latin typeface="Times New Roman" panose="02020603050405020304" pitchFamily="18" charset="0"/>
                <a:cs typeface="Times New Roman" panose="02020603050405020304" pitchFamily="18" charset="0"/>
              </a:rPr>
              <a:t>11.9 Learning decision trees</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11.10 Ensemble learning</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11.11 Reinforcement learning</a:t>
            </a:r>
            <a:endParaRPr lang="en-US" sz="2000" dirty="0">
              <a:solidFill>
                <a:schemeClr val="bg1"/>
              </a:solidFill>
              <a:latin typeface="Times New Roman" panose="02020603050405020304" pitchFamily="18" charset="0"/>
              <a:ea typeface="Gill Sans"/>
              <a:cs typeface="Times New Roman" panose="02020603050405020304" pitchFamily="18" charset="0"/>
              <a:sym typeface="Gill Sans"/>
            </a:endParaRPr>
          </a:p>
        </p:txBody>
      </p:sp>
      <p:sp>
        <p:nvSpPr>
          <p:cNvPr id="2" name="Footer Placeholder 1">
            <a:extLst>
              <a:ext uri="{FF2B5EF4-FFF2-40B4-BE49-F238E27FC236}">
                <a16:creationId xmlns:a16="http://schemas.microsoft.com/office/drawing/2014/main" id="{6878DBF6-DE6B-41D7-B6F3-B832FDA698E5}"/>
              </a:ext>
            </a:extLst>
          </p:cNvPr>
          <p:cNvSpPr>
            <a:spLocks noGrp="1"/>
          </p:cNvSpPr>
          <p:nvPr>
            <p:ph type="ftr" sz="quarter" idx="11"/>
          </p:nvPr>
        </p:nvSpPr>
        <p:spPr>
          <a:xfrm>
            <a:off x="4336311" y="6492875"/>
            <a:ext cx="4114800" cy="365125"/>
          </a:xfrm>
        </p:spPr>
        <p:txBody>
          <a:bodyPr/>
          <a:lstStyle/>
          <a:p>
            <a:r>
              <a:rPr lang="en-IN" dirty="0"/>
              <a:t>Copyright © 2019 by Wiley India </a:t>
            </a:r>
            <a:r>
              <a:rPr lang="en-IN" dirty="0" err="1"/>
              <a:t>Pvt.</a:t>
            </a:r>
            <a:r>
              <a:rPr lang="en-IN" dirty="0"/>
              <a:t> Ltd., 4436/7, Ansari Road, </a:t>
            </a:r>
            <a:r>
              <a:rPr lang="en-IN" dirty="0" err="1"/>
              <a:t>Daryaganj</a:t>
            </a:r>
            <a:r>
              <a:rPr lang="en-IN" dirty="0"/>
              <a:t>, New Delhi-110002</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2">
            <a:extLst>
              <a:ext uri="{FF2B5EF4-FFF2-40B4-BE49-F238E27FC236}">
                <a16:creationId xmlns:a16="http://schemas.microsoft.com/office/drawing/2014/main" id="{A150CCDF-C394-41D2-979C-CD935D3AB614}"/>
              </a:ext>
            </a:extLst>
          </p:cNvPr>
          <p:cNvSpPr>
            <a:spLocks noGrp="1" noChangeArrowheads="1"/>
          </p:cNvSpPr>
          <p:nvPr>
            <p:ph type="title"/>
          </p:nvPr>
        </p:nvSpPr>
        <p:spPr>
          <a:xfrm>
            <a:off x="3568110" y="212725"/>
            <a:ext cx="7570381" cy="974726"/>
          </a:xfrm>
        </p:spPr>
        <p:txBody>
          <a:bodyPr>
            <a:normAutofit/>
          </a:bodyPr>
          <a:lstStyle/>
          <a:p>
            <a:r>
              <a:rPr lang="en-US" altLang="en-US" sz="3600" dirty="0"/>
              <a:t>Learning </a:t>
            </a:r>
            <a:r>
              <a:rPr lang="en-US" altLang="en-US" sz="3600" dirty="0">
                <a:solidFill>
                  <a:schemeClr val="accent2"/>
                </a:solidFill>
              </a:rPr>
              <a:t>Decision Trees</a:t>
            </a:r>
          </a:p>
        </p:txBody>
      </p:sp>
      <p:sp>
        <p:nvSpPr>
          <p:cNvPr id="287747" name="Rectangle 3">
            <a:extLst>
              <a:ext uri="{FF2B5EF4-FFF2-40B4-BE49-F238E27FC236}">
                <a16:creationId xmlns:a16="http://schemas.microsoft.com/office/drawing/2014/main" id="{03D24453-BE0E-40C6-A8A8-AC6924D91C23}"/>
              </a:ext>
            </a:extLst>
          </p:cNvPr>
          <p:cNvSpPr>
            <a:spLocks noGrp="1" noChangeArrowheads="1"/>
          </p:cNvSpPr>
          <p:nvPr>
            <p:ph type="body" idx="1"/>
          </p:nvPr>
        </p:nvSpPr>
        <p:spPr>
          <a:xfrm>
            <a:off x="3296092" y="1295400"/>
            <a:ext cx="3485707" cy="5105400"/>
          </a:xfrm>
        </p:spPr>
        <p:txBody>
          <a:bodyPr>
            <a:normAutofit fontScale="70000" lnSpcReduction="20000"/>
          </a:bodyPr>
          <a:lstStyle/>
          <a:p>
            <a:pPr marL="230188" indent="-230188"/>
            <a:r>
              <a:rPr lang="en-US" altLang="en-US" dirty="0"/>
              <a:t>Goal: Build a </a:t>
            </a:r>
            <a:r>
              <a:rPr lang="en-US" altLang="en-US" b="1" dirty="0"/>
              <a:t>decision tree</a:t>
            </a:r>
            <a:r>
              <a:rPr lang="en-US" altLang="en-US" dirty="0"/>
              <a:t> for classifying examples as positive or negative instances of a concept using supervised learning from a training set.</a:t>
            </a:r>
          </a:p>
          <a:p>
            <a:pPr marL="230188" indent="-230188"/>
            <a:r>
              <a:rPr lang="en-US" altLang="en-US" dirty="0"/>
              <a:t>A </a:t>
            </a:r>
            <a:r>
              <a:rPr lang="en-US" altLang="en-US" b="1" dirty="0"/>
              <a:t>decision tree</a:t>
            </a:r>
            <a:r>
              <a:rPr lang="en-US" altLang="en-US" dirty="0"/>
              <a:t> is a tree where</a:t>
            </a:r>
          </a:p>
          <a:p>
            <a:pPr marL="577850" lvl="1" indent="-233363"/>
            <a:r>
              <a:rPr lang="en-US" altLang="en-US" dirty="0"/>
              <a:t>each </a:t>
            </a:r>
            <a:r>
              <a:rPr lang="en-US" altLang="en-US" b="1" dirty="0">
                <a:solidFill>
                  <a:schemeClr val="accent2"/>
                </a:solidFill>
              </a:rPr>
              <a:t>non-leaf</a:t>
            </a:r>
            <a:r>
              <a:rPr lang="en-US" altLang="en-US" dirty="0"/>
              <a:t> node is associated with an attribute (feature)</a:t>
            </a:r>
          </a:p>
          <a:p>
            <a:pPr marL="577850" lvl="1" indent="-233363"/>
            <a:r>
              <a:rPr lang="en-US" altLang="en-US" dirty="0"/>
              <a:t>each </a:t>
            </a:r>
            <a:r>
              <a:rPr lang="en-US" altLang="en-US" b="1" dirty="0">
                <a:solidFill>
                  <a:schemeClr val="accent2"/>
                </a:solidFill>
              </a:rPr>
              <a:t>leaf</a:t>
            </a:r>
            <a:r>
              <a:rPr lang="en-US" altLang="en-US" dirty="0"/>
              <a:t> node is associated with a classification (+ or -)</a:t>
            </a:r>
          </a:p>
          <a:p>
            <a:pPr marL="577850" lvl="1" indent="-233363"/>
            <a:r>
              <a:rPr lang="en-US" altLang="en-US" dirty="0"/>
              <a:t>each </a:t>
            </a:r>
            <a:r>
              <a:rPr lang="en-US" altLang="en-US" b="1" dirty="0">
                <a:solidFill>
                  <a:schemeClr val="accent2"/>
                </a:solidFill>
              </a:rPr>
              <a:t>arc</a:t>
            </a:r>
            <a:r>
              <a:rPr lang="en-US" altLang="en-US" dirty="0"/>
              <a:t> is associated with one of the possible values of the attribute at the node where the arc is directed from. </a:t>
            </a:r>
          </a:p>
          <a:p>
            <a:pPr marL="230188" indent="-230188"/>
            <a:r>
              <a:rPr lang="en-US" altLang="en-US" dirty="0"/>
              <a:t>Generalization: allow for &gt;2 classes</a:t>
            </a:r>
          </a:p>
          <a:p>
            <a:pPr marL="577850" lvl="1" indent="-233363"/>
            <a:r>
              <a:rPr lang="en-US" altLang="en-US" dirty="0"/>
              <a:t>e.g., {sell, hold, buy}</a:t>
            </a:r>
          </a:p>
        </p:txBody>
      </p:sp>
      <p:grpSp>
        <p:nvGrpSpPr>
          <p:cNvPr id="287784" name="Group 40">
            <a:extLst>
              <a:ext uri="{FF2B5EF4-FFF2-40B4-BE49-F238E27FC236}">
                <a16:creationId xmlns:a16="http://schemas.microsoft.com/office/drawing/2014/main" id="{2AF1ED49-29C3-49B8-AC38-485C3CDE2DE4}"/>
              </a:ext>
            </a:extLst>
          </p:cNvPr>
          <p:cNvGrpSpPr>
            <a:grpSpLocks/>
          </p:cNvGrpSpPr>
          <p:nvPr/>
        </p:nvGrpSpPr>
        <p:grpSpPr bwMode="auto">
          <a:xfrm>
            <a:off x="7353300" y="1905000"/>
            <a:ext cx="3719513" cy="3048000"/>
            <a:chOff x="3168" y="1440"/>
            <a:chExt cx="2343" cy="1920"/>
          </a:xfrm>
        </p:grpSpPr>
        <p:sp>
          <p:nvSpPr>
            <p:cNvPr id="287758" name="Line 14">
              <a:extLst>
                <a:ext uri="{FF2B5EF4-FFF2-40B4-BE49-F238E27FC236}">
                  <a16:creationId xmlns:a16="http://schemas.microsoft.com/office/drawing/2014/main" id="{AC7CABC9-EB28-4580-B831-5A7DD8583985}"/>
                </a:ext>
              </a:extLst>
            </p:cNvPr>
            <p:cNvSpPr>
              <a:spLocks noChangeShapeType="1"/>
            </p:cNvSpPr>
            <p:nvPr/>
          </p:nvSpPr>
          <p:spPr bwMode="auto">
            <a:xfrm flipH="1">
              <a:off x="3504" y="1536"/>
              <a:ext cx="768" cy="62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dirty="0">
                <a:latin typeface="Times New Roman" panose="02020603050405020304" pitchFamily="18" charset="0"/>
              </a:endParaRPr>
            </a:p>
          </p:txBody>
        </p:sp>
        <p:sp>
          <p:nvSpPr>
            <p:cNvPr id="287759" name="Line 15">
              <a:extLst>
                <a:ext uri="{FF2B5EF4-FFF2-40B4-BE49-F238E27FC236}">
                  <a16:creationId xmlns:a16="http://schemas.microsoft.com/office/drawing/2014/main" id="{2DAC5806-E4EC-4250-A0CA-693DA766149B}"/>
                </a:ext>
              </a:extLst>
            </p:cNvPr>
            <p:cNvSpPr>
              <a:spLocks noChangeShapeType="1"/>
            </p:cNvSpPr>
            <p:nvPr/>
          </p:nvSpPr>
          <p:spPr bwMode="auto">
            <a:xfrm flipH="1">
              <a:off x="4224" y="1536"/>
              <a:ext cx="48" cy="62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dirty="0">
                <a:latin typeface="Times New Roman" panose="02020603050405020304" pitchFamily="18" charset="0"/>
              </a:endParaRPr>
            </a:p>
          </p:txBody>
        </p:sp>
        <p:sp>
          <p:nvSpPr>
            <p:cNvPr id="287760" name="Line 16">
              <a:extLst>
                <a:ext uri="{FF2B5EF4-FFF2-40B4-BE49-F238E27FC236}">
                  <a16:creationId xmlns:a16="http://schemas.microsoft.com/office/drawing/2014/main" id="{BC3C0DE3-6137-4FD4-AA95-6B5A27881DD5}"/>
                </a:ext>
              </a:extLst>
            </p:cNvPr>
            <p:cNvSpPr>
              <a:spLocks noChangeShapeType="1"/>
            </p:cNvSpPr>
            <p:nvPr/>
          </p:nvSpPr>
          <p:spPr bwMode="auto">
            <a:xfrm>
              <a:off x="4272" y="1536"/>
              <a:ext cx="768" cy="62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dirty="0">
                <a:latin typeface="Times New Roman" panose="02020603050405020304" pitchFamily="18" charset="0"/>
              </a:endParaRPr>
            </a:p>
          </p:txBody>
        </p:sp>
        <p:sp>
          <p:nvSpPr>
            <p:cNvPr id="287761" name="Line 17">
              <a:extLst>
                <a:ext uri="{FF2B5EF4-FFF2-40B4-BE49-F238E27FC236}">
                  <a16:creationId xmlns:a16="http://schemas.microsoft.com/office/drawing/2014/main" id="{B38ECB17-8BD1-40A3-9D63-551D7C3910C7}"/>
                </a:ext>
              </a:extLst>
            </p:cNvPr>
            <p:cNvSpPr>
              <a:spLocks noChangeShapeType="1"/>
            </p:cNvSpPr>
            <p:nvPr/>
          </p:nvSpPr>
          <p:spPr bwMode="auto">
            <a:xfrm flipH="1">
              <a:off x="3312" y="2160"/>
              <a:ext cx="240" cy="57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dirty="0">
                <a:latin typeface="Times New Roman" panose="02020603050405020304" pitchFamily="18" charset="0"/>
              </a:endParaRPr>
            </a:p>
          </p:txBody>
        </p:sp>
        <p:sp>
          <p:nvSpPr>
            <p:cNvPr id="287762" name="Line 18">
              <a:extLst>
                <a:ext uri="{FF2B5EF4-FFF2-40B4-BE49-F238E27FC236}">
                  <a16:creationId xmlns:a16="http://schemas.microsoft.com/office/drawing/2014/main" id="{B9F1B060-C5D8-4874-BAD2-B8661C70AB8E}"/>
                </a:ext>
              </a:extLst>
            </p:cNvPr>
            <p:cNvSpPr>
              <a:spLocks noChangeShapeType="1"/>
            </p:cNvSpPr>
            <p:nvPr/>
          </p:nvSpPr>
          <p:spPr bwMode="auto">
            <a:xfrm>
              <a:off x="3552" y="2208"/>
              <a:ext cx="144" cy="52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dirty="0">
                <a:latin typeface="Times New Roman" panose="02020603050405020304" pitchFamily="18" charset="0"/>
              </a:endParaRPr>
            </a:p>
          </p:txBody>
        </p:sp>
        <p:sp>
          <p:nvSpPr>
            <p:cNvPr id="287766" name="Line 22">
              <a:extLst>
                <a:ext uri="{FF2B5EF4-FFF2-40B4-BE49-F238E27FC236}">
                  <a16:creationId xmlns:a16="http://schemas.microsoft.com/office/drawing/2014/main" id="{576C5869-9715-4FF6-A9E4-9EB3C7D6BE86}"/>
                </a:ext>
              </a:extLst>
            </p:cNvPr>
            <p:cNvSpPr>
              <a:spLocks noChangeShapeType="1"/>
            </p:cNvSpPr>
            <p:nvPr/>
          </p:nvSpPr>
          <p:spPr bwMode="auto">
            <a:xfrm flipH="1">
              <a:off x="4416" y="2688"/>
              <a:ext cx="240" cy="57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dirty="0">
                <a:latin typeface="Times New Roman" panose="02020603050405020304" pitchFamily="18" charset="0"/>
              </a:endParaRPr>
            </a:p>
          </p:txBody>
        </p:sp>
        <p:sp>
          <p:nvSpPr>
            <p:cNvPr id="287767" name="Line 23">
              <a:extLst>
                <a:ext uri="{FF2B5EF4-FFF2-40B4-BE49-F238E27FC236}">
                  <a16:creationId xmlns:a16="http://schemas.microsoft.com/office/drawing/2014/main" id="{97F1045F-6315-423A-A7AF-60E88CFBDDF1}"/>
                </a:ext>
              </a:extLst>
            </p:cNvPr>
            <p:cNvSpPr>
              <a:spLocks noChangeShapeType="1"/>
            </p:cNvSpPr>
            <p:nvPr/>
          </p:nvSpPr>
          <p:spPr bwMode="auto">
            <a:xfrm>
              <a:off x="4656" y="2736"/>
              <a:ext cx="144" cy="52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dirty="0">
                <a:latin typeface="Times New Roman" panose="02020603050405020304" pitchFamily="18" charset="0"/>
              </a:endParaRPr>
            </a:p>
          </p:txBody>
        </p:sp>
        <p:sp>
          <p:nvSpPr>
            <p:cNvPr id="287769" name="Line 25">
              <a:extLst>
                <a:ext uri="{FF2B5EF4-FFF2-40B4-BE49-F238E27FC236}">
                  <a16:creationId xmlns:a16="http://schemas.microsoft.com/office/drawing/2014/main" id="{BD9BF9DD-E381-4477-8F8E-9F1189690CA7}"/>
                </a:ext>
              </a:extLst>
            </p:cNvPr>
            <p:cNvSpPr>
              <a:spLocks noChangeShapeType="1"/>
            </p:cNvSpPr>
            <p:nvPr/>
          </p:nvSpPr>
          <p:spPr bwMode="auto">
            <a:xfrm flipH="1">
              <a:off x="4656" y="2160"/>
              <a:ext cx="432" cy="52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dirty="0">
                <a:latin typeface="Times New Roman" panose="02020603050405020304" pitchFamily="18" charset="0"/>
              </a:endParaRPr>
            </a:p>
          </p:txBody>
        </p:sp>
        <p:sp>
          <p:nvSpPr>
            <p:cNvPr id="287770" name="Line 26">
              <a:extLst>
                <a:ext uri="{FF2B5EF4-FFF2-40B4-BE49-F238E27FC236}">
                  <a16:creationId xmlns:a16="http://schemas.microsoft.com/office/drawing/2014/main" id="{7BDB44E1-2A6B-4453-8252-A74870983E30}"/>
                </a:ext>
              </a:extLst>
            </p:cNvPr>
            <p:cNvSpPr>
              <a:spLocks noChangeShapeType="1"/>
            </p:cNvSpPr>
            <p:nvPr/>
          </p:nvSpPr>
          <p:spPr bwMode="auto">
            <a:xfrm>
              <a:off x="5088" y="2160"/>
              <a:ext cx="192" cy="52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dirty="0">
                <a:latin typeface="Times New Roman" panose="02020603050405020304" pitchFamily="18" charset="0"/>
              </a:endParaRPr>
            </a:p>
          </p:txBody>
        </p:sp>
        <p:sp>
          <p:nvSpPr>
            <p:cNvPr id="287750" name="Rectangle 6">
              <a:extLst>
                <a:ext uri="{FF2B5EF4-FFF2-40B4-BE49-F238E27FC236}">
                  <a16:creationId xmlns:a16="http://schemas.microsoft.com/office/drawing/2014/main" id="{CD556203-D3B9-49CF-8621-DC06BDF13AF8}"/>
                </a:ext>
              </a:extLst>
            </p:cNvPr>
            <p:cNvSpPr>
              <a:spLocks noChangeArrowheads="1"/>
            </p:cNvSpPr>
            <p:nvPr/>
          </p:nvSpPr>
          <p:spPr bwMode="auto">
            <a:xfrm>
              <a:off x="3936" y="1440"/>
              <a:ext cx="624" cy="240"/>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1" dirty="0">
                  <a:latin typeface="Times New Roman" panose="02020603050405020304" pitchFamily="18" charset="0"/>
                </a:rPr>
                <a:t>Color</a:t>
              </a:r>
            </a:p>
          </p:txBody>
        </p:sp>
        <p:sp>
          <p:nvSpPr>
            <p:cNvPr id="287751" name="Rectangle 7">
              <a:extLst>
                <a:ext uri="{FF2B5EF4-FFF2-40B4-BE49-F238E27FC236}">
                  <a16:creationId xmlns:a16="http://schemas.microsoft.com/office/drawing/2014/main" id="{42DD9583-DD2B-45C0-996C-10ABE94C147B}"/>
                </a:ext>
              </a:extLst>
            </p:cNvPr>
            <p:cNvSpPr>
              <a:spLocks noChangeArrowheads="1"/>
            </p:cNvSpPr>
            <p:nvPr/>
          </p:nvSpPr>
          <p:spPr bwMode="auto">
            <a:xfrm>
              <a:off x="4752" y="2064"/>
              <a:ext cx="624" cy="240"/>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1" dirty="0">
                  <a:latin typeface="Times New Roman" panose="02020603050405020304" pitchFamily="18" charset="0"/>
                </a:rPr>
                <a:t>Shape</a:t>
              </a:r>
            </a:p>
          </p:txBody>
        </p:sp>
        <p:sp>
          <p:nvSpPr>
            <p:cNvPr id="287752" name="Rectangle 8">
              <a:extLst>
                <a:ext uri="{FF2B5EF4-FFF2-40B4-BE49-F238E27FC236}">
                  <a16:creationId xmlns:a16="http://schemas.microsoft.com/office/drawing/2014/main" id="{6C4CF3BA-4FFC-4176-9EFA-6B6550FC88C7}"/>
                </a:ext>
              </a:extLst>
            </p:cNvPr>
            <p:cNvSpPr>
              <a:spLocks noChangeArrowheads="1"/>
            </p:cNvSpPr>
            <p:nvPr/>
          </p:nvSpPr>
          <p:spPr bwMode="auto">
            <a:xfrm>
              <a:off x="3216" y="2064"/>
              <a:ext cx="624" cy="240"/>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1" dirty="0">
                  <a:latin typeface="Times New Roman" panose="02020603050405020304" pitchFamily="18" charset="0"/>
                </a:rPr>
                <a:t>Size</a:t>
              </a:r>
            </a:p>
          </p:txBody>
        </p:sp>
        <p:sp>
          <p:nvSpPr>
            <p:cNvPr id="287755" name="Rectangle 11">
              <a:extLst>
                <a:ext uri="{FF2B5EF4-FFF2-40B4-BE49-F238E27FC236}">
                  <a16:creationId xmlns:a16="http://schemas.microsoft.com/office/drawing/2014/main" id="{AB2F4A72-7087-49F5-BFBC-2D935A46A925}"/>
                </a:ext>
              </a:extLst>
            </p:cNvPr>
            <p:cNvSpPr>
              <a:spLocks noChangeArrowheads="1"/>
            </p:cNvSpPr>
            <p:nvPr/>
          </p:nvSpPr>
          <p:spPr bwMode="auto">
            <a:xfrm>
              <a:off x="4080" y="2064"/>
              <a:ext cx="336" cy="240"/>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1" dirty="0">
                  <a:latin typeface="Times New Roman" panose="02020603050405020304" pitchFamily="18" charset="0"/>
                </a:rPr>
                <a:t>+</a:t>
              </a:r>
            </a:p>
          </p:txBody>
        </p:sp>
        <p:sp>
          <p:nvSpPr>
            <p:cNvPr id="287756" name="Rectangle 12">
              <a:extLst>
                <a:ext uri="{FF2B5EF4-FFF2-40B4-BE49-F238E27FC236}">
                  <a16:creationId xmlns:a16="http://schemas.microsoft.com/office/drawing/2014/main" id="{A5EBBA13-836F-4FE1-93B8-F4098C3B696C}"/>
                </a:ext>
              </a:extLst>
            </p:cNvPr>
            <p:cNvSpPr>
              <a:spLocks noChangeArrowheads="1"/>
            </p:cNvSpPr>
            <p:nvPr/>
          </p:nvSpPr>
          <p:spPr bwMode="auto">
            <a:xfrm>
              <a:off x="3552" y="2592"/>
              <a:ext cx="336" cy="240"/>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1" dirty="0">
                  <a:latin typeface="Times New Roman" panose="02020603050405020304" pitchFamily="18" charset="0"/>
                </a:rPr>
                <a:t>+</a:t>
              </a:r>
            </a:p>
          </p:txBody>
        </p:sp>
        <p:sp>
          <p:nvSpPr>
            <p:cNvPr id="287757" name="Rectangle 13">
              <a:extLst>
                <a:ext uri="{FF2B5EF4-FFF2-40B4-BE49-F238E27FC236}">
                  <a16:creationId xmlns:a16="http://schemas.microsoft.com/office/drawing/2014/main" id="{BFBACB32-17E2-459E-8CBB-67160D903CC7}"/>
                </a:ext>
              </a:extLst>
            </p:cNvPr>
            <p:cNvSpPr>
              <a:spLocks noChangeArrowheads="1"/>
            </p:cNvSpPr>
            <p:nvPr/>
          </p:nvSpPr>
          <p:spPr bwMode="auto">
            <a:xfrm>
              <a:off x="3168" y="2592"/>
              <a:ext cx="336" cy="240"/>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1" dirty="0">
                  <a:latin typeface="Times New Roman" panose="02020603050405020304" pitchFamily="18" charset="0"/>
                </a:rPr>
                <a:t>-</a:t>
              </a:r>
            </a:p>
          </p:txBody>
        </p:sp>
        <p:sp>
          <p:nvSpPr>
            <p:cNvPr id="287763" name="Rectangle 19">
              <a:extLst>
                <a:ext uri="{FF2B5EF4-FFF2-40B4-BE49-F238E27FC236}">
                  <a16:creationId xmlns:a16="http://schemas.microsoft.com/office/drawing/2014/main" id="{0DC3C8DD-352D-4277-AE38-DE67E8B95314}"/>
                </a:ext>
              </a:extLst>
            </p:cNvPr>
            <p:cNvSpPr>
              <a:spLocks noChangeArrowheads="1"/>
            </p:cNvSpPr>
            <p:nvPr/>
          </p:nvSpPr>
          <p:spPr bwMode="auto">
            <a:xfrm>
              <a:off x="4320" y="2592"/>
              <a:ext cx="624" cy="240"/>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1" dirty="0">
                  <a:latin typeface="Times New Roman" panose="02020603050405020304" pitchFamily="18" charset="0"/>
                </a:rPr>
                <a:t>Size</a:t>
              </a:r>
            </a:p>
          </p:txBody>
        </p:sp>
        <p:sp>
          <p:nvSpPr>
            <p:cNvPr id="287764" name="Rectangle 20">
              <a:extLst>
                <a:ext uri="{FF2B5EF4-FFF2-40B4-BE49-F238E27FC236}">
                  <a16:creationId xmlns:a16="http://schemas.microsoft.com/office/drawing/2014/main" id="{E62D3C0B-F524-45FD-87EF-94BB392EE497}"/>
                </a:ext>
              </a:extLst>
            </p:cNvPr>
            <p:cNvSpPr>
              <a:spLocks noChangeArrowheads="1"/>
            </p:cNvSpPr>
            <p:nvPr/>
          </p:nvSpPr>
          <p:spPr bwMode="auto">
            <a:xfrm>
              <a:off x="4656" y="3120"/>
              <a:ext cx="336" cy="240"/>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1" dirty="0">
                  <a:latin typeface="Times New Roman" panose="02020603050405020304" pitchFamily="18" charset="0"/>
                </a:rPr>
                <a:t>+</a:t>
              </a:r>
            </a:p>
          </p:txBody>
        </p:sp>
        <p:sp>
          <p:nvSpPr>
            <p:cNvPr id="287765" name="Rectangle 21">
              <a:extLst>
                <a:ext uri="{FF2B5EF4-FFF2-40B4-BE49-F238E27FC236}">
                  <a16:creationId xmlns:a16="http://schemas.microsoft.com/office/drawing/2014/main" id="{65A4D72A-80BD-4F89-A348-D81882D71BFB}"/>
                </a:ext>
              </a:extLst>
            </p:cNvPr>
            <p:cNvSpPr>
              <a:spLocks noChangeArrowheads="1"/>
            </p:cNvSpPr>
            <p:nvPr/>
          </p:nvSpPr>
          <p:spPr bwMode="auto">
            <a:xfrm>
              <a:off x="4272" y="3120"/>
              <a:ext cx="336" cy="240"/>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1" dirty="0">
                  <a:latin typeface="Times New Roman" panose="02020603050405020304" pitchFamily="18" charset="0"/>
                </a:rPr>
                <a:t>-</a:t>
              </a:r>
            </a:p>
          </p:txBody>
        </p:sp>
        <p:sp>
          <p:nvSpPr>
            <p:cNvPr id="287768" name="Rectangle 24">
              <a:extLst>
                <a:ext uri="{FF2B5EF4-FFF2-40B4-BE49-F238E27FC236}">
                  <a16:creationId xmlns:a16="http://schemas.microsoft.com/office/drawing/2014/main" id="{1FEEC211-AFD7-4011-8BBF-304D36127334}"/>
                </a:ext>
              </a:extLst>
            </p:cNvPr>
            <p:cNvSpPr>
              <a:spLocks noChangeArrowheads="1"/>
            </p:cNvSpPr>
            <p:nvPr/>
          </p:nvSpPr>
          <p:spPr bwMode="auto">
            <a:xfrm>
              <a:off x="5136" y="2592"/>
              <a:ext cx="336" cy="240"/>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1" dirty="0">
                  <a:latin typeface="Times New Roman" panose="02020603050405020304" pitchFamily="18" charset="0"/>
                </a:rPr>
                <a:t>+</a:t>
              </a:r>
            </a:p>
          </p:txBody>
        </p:sp>
        <p:sp>
          <p:nvSpPr>
            <p:cNvPr id="287771" name="Text Box 27">
              <a:extLst>
                <a:ext uri="{FF2B5EF4-FFF2-40B4-BE49-F238E27FC236}">
                  <a16:creationId xmlns:a16="http://schemas.microsoft.com/office/drawing/2014/main" id="{0337C0B0-E7F7-4CFB-9EC0-AD43CC43176F}"/>
                </a:ext>
              </a:extLst>
            </p:cNvPr>
            <p:cNvSpPr txBox="1">
              <a:spLocks noChangeArrowheads="1"/>
            </p:cNvSpPr>
            <p:nvPr/>
          </p:nvSpPr>
          <p:spPr bwMode="auto">
            <a:xfrm>
              <a:off x="4272" y="2832"/>
              <a:ext cx="30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latin typeface="Times New Roman" panose="02020603050405020304" pitchFamily="18" charset="0"/>
                </a:rPr>
                <a:t>big</a:t>
              </a:r>
            </a:p>
          </p:txBody>
        </p:sp>
        <p:sp>
          <p:nvSpPr>
            <p:cNvPr id="287772" name="Text Box 28">
              <a:extLst>
                <a:ext uri="{FF2B5EF4-FFF2-40B4-BE49-F238E27FC236}">
                  <a16:creationId xmlns:a16="http://schemas.microsoft.com/office/drawing/2014/main" id="{89AC5E6F-896E-4154-AB84-13BB776EADCB}"/>
                </a:ext>
              </a:extLst>
            </p:cNvPr>
            <p:cNvSpPr txBox="1">
              <a:spLocks noChangeArrowheads="1"/>
            </p:cNvSpPr>
            <p:nvPr/>
          </p:nvSpPr>
          <p:spPr bwMode="auto">
            <a:xfrm>
              <a:off x="3168" y="2361"/>
              <a:ext cx="30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latin typeface="Times New Roman" panose="02020603050405020304" pitchFamily="18" charset="0"/>
                </a:rPr>
                <a:t>big</a:t>
              </a:r>
            </a:p>
          </p:txBody>
        </p:sp>
        <p:sp>
          <p:nvSpPr>
            <p:cNvPr id="287774" name="Text Box 30">
              <a:extLst>
                <a:ext uri="{FF2B5EF4-FFF2-40B4-BE49-F238E27FC236}">
                  <a16:creationId xmlns:a16="http://schemas.microsoft.com/office/drawing/2014/main" id="{09785D07-7E35-43B9-AE09-99B71C24394A}"/>
                </a:ext>
              </a:extLst>
            </p:cNvPr>
            <p:cNvSpPr txBox="1">
              <a:spLocks noChangeArrowheads="1"/>
            </p:cNvSpPr>
            <p:nvPr/>
          </p:nvSpPr>
          <p:spPr bwMode="auto">
            <a:xfrm>
              <a:off x="3552" y="2361"/>
              <a:ext cx="42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latin typeface="Times New Roman" panose="02020603050405020304" pitchFamily="18" charset="0"/>
                </a:rPr>
                <a:t>small</a:t>
              </a:r>
            </a:p>
          </p:txBody>
        </p:sp>
        <p:sp>
          <p:nvSpPr>
            <p:cNvPr id="287775" name="Text Box 31">
              <a:extLst>
                <a:ext uri="{FF2B5EF4-FFF2-40B4-BE49-F238E27FC236}">
                  <a16:creationId xmlns:a16="http://schemas.microsoft.com/office/drawing/2014/main" id="{07696D83-7145-480B-BFDB-9FB818579C02}"/>
                </a:ext>
              </a:extLst>
            </p:cNvPr>
            <p:cNvSpPr txBox="1">
              <a:spLocks noChangeArrowheads="1"/>
            </p:cNvSpPr>
            <p:nvPr/>
          </p:nvSpPr>
          <p:spPr bwMode="auto">
            <a:xfrm>
              <a:off x="4656" y="2832"/>
              <a:ext cx="42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latin typeface="Times New Roman" panose="02020603050405020304" pitchFamily="18" charset="0"/>
                </a:rPr>
                <a:t>small</a:t>
              </a:r>
            </a:p>
          </p:txBody>
        </p:sp>
        <p:sp>
          <p:nvSpPr>
            <p:cNvPr id="287776" name="Text Box 32">
              <a:extLst>
                <a:ext uri="{FF2B5EF4-FFF2-40B4-BE49-F238E27FC236}">
                  <a16:creationId xmlns:a16="http://schemas.microsoft.com/office/drawing/2014/main" id="{D7A7F912-9517-461E-8693-DD410EB201DF}"/>
                </a:ext>
              </a:extLst>
            </p:cNvPr>
            <p:cNvSpPr txBox="1">
              <a:spLocks noChangeArrowheads="1"/>
            </p:cNvSpPr>
            <p:nvPr/>
          </p:nvSpPr>
          <p:spPr bwMode="auto">
            <a:xfrm>
              <a:off x="5040" y="2361"/>
              <a:ext cx="471"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latin typeface="Times New Roman" panose="02020603050405020304" pitchFamily="18" charset="0"/>
                </a:rPr>
                <a:t>round</a:t>
              </a:r>
            </a:p>
          </p:txBody>
        </p:sp>
        <p:sp>
          <p:nvSpPr>
            <p:cNvPr id="287777" name="Text Box 33">
              <a:extLst>
                <a:ext uri="{FF2B5EF4-FFF2-40B4-BE49-F238E27FC236}">
                  <a16:creationId xmlns:a16="http://schemas.microsoft.com/office/drawing/2014/main" id="{B25DBA79-90C4-4BB8-8BA3-780F3B047940}"/>
                </a:ext>
              </a:extLst>
            </p:cNvPr>
            <p:cNvSpPr txBox="1">
              <a:spLocks noChangeArrowheads="1"/>
            </p:cNvSpPr>
            <p:nvPr/>
          </p:nvSpPr>
          <p:spPr bwMode="auto">
            <a:xfrm>
              <a:off x="4560" y="2361"/>
              <a:ext cx="49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latin typeface="Times New Roman" panose="02020603050405020304" pitchFamily="18" charset="0"/>
                </a:rPr>
                <a:t>square</a:t>
              </a:r>
            </a:p>
          </p:txBody>
        </p:sp>
        <p:sp>
          <p:nvSpPr>
            <p:cNvPr id="287779" name="Text Box 35">
              <a:extLst>
                <a:ext uri="{FF2B5EF4-FFF2-40B4-BE49-F238E27FC236}">
                  <a16:creationId xmlns:a16="http://schemas.microsoft.com/office/drawing/2014/main" id="{1DB7C7A1-7D7B-4FAB-BB10-B2B9AB2C4A4C}"/>
                </a:ext>
              </a:extLst>
            </p:cNvPr>
            <p:cNvSpPr txBox="1">
              <a:spLocks noChangeArrowheads="1"/>
            </p:cNvSpPr>
            <p:nvPr/>
          </p:nvSpPr>
          <p:spPr bwMode="auto">
            <a:xfrm>
              <a:off x="4176" y="1776"/>
              <a:ext cx="31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latin typeface="Times New Roman" panose="02020603050405020304" pitchFamily="18" charset="0"/>
                </a:rPr>
                <a:t>red</a:t>
              </a:r>
            </a:p>
          </p:txBody>
        </p:sp>
        <p:sp>
          <p:nvSpPr>
            <p:cNvPr id="287780" name="Text Box 36">
              <a:extLst>
                <a:ext uri="{FF2B5EF4-FFF2-40B4-BE49-F238E27FC236}">
                  <a16:creationId xmlns:a16="http://schemas.microsoft.com/office/drawing/2014/main" id="{807B5D9A-0928-4AF1-956C-F9244FFB7F10}"/>
                </a:ext>
              </a:extLst>
            </p:cNvPr>
            <p:cNvSpPr txBox="1">
              <a:spLocks noChangeArrowheads="1"/>
            </p:cNvSpPr>
            <p:nvPr/>
          </p:nvSpPr>
          <p:spPr bwMode="auto">
            <a:xfrm>
              <a:off x="3456" y="1728"/>
              <a:ext cx="45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latin typeface="Times New Roman" panose="02020603050405020304" pitchFamily="18" charset="0"/>
                </a:rPr>
                <a:t>green</a:t>
              </a:r>
            </a:p>
          </p:txBody>
        </p:sp>
        <p:sp>
          <p:nvSpPr>
            <p:cNvPr id="287781" name="Text Box 37">
              <a:extLst>
                <a:ext uri="{FF2B5EF4-FFF2-40B4-BE49-F238E27FC236}">
                  <a16:creationId xmlns:a16="http://schemas.microsoft.com/office/drawing/2014/main" id="{350C27AB-F8CD-4F2E-8C68-364652A04F9C}"/>
                </a:ext>
              </a:extLst>
            </p:cNvPr>
            <p:cNvSpPr txBox="1">
              <a:spLocks noChangeArrowheads="1"/>
            </p:cNvSpPr>
            <p:nvPr/>
          </p:nvSpPr>
          <p:spPr bwMode="auto">
            <a:xfrm>
              <a:off x="4608" y="1728"/>
              <a:ext cx="37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latin typeface="Times New Roman" panose="02020603050405020304" pitchFamily="18" charset="0"/>
                </a:rPr>
                <a:t>blue</a:t>
              </a:r>
            </a:p>
          </p:txBody>
        </p:sp>
      </p:grpSp>
      <p:sp>
        <p:nvSpPr>
          <p:cNvPr id="34" name="Google Shape;142;p2">
            <a:extLst>
              <a:ext uri="{FF2B5EF4-FFF2-40B4-BE49-F238E27FC236}">
                <a16:creationId xmlns:a16="http://schemas.microsoft.com/office/drawing/2014/main" id="{44637C11-423C-42FF-B149-25878AC2156A}"/>
              </a:ext>
            </a:extLst>
          </p:cNvPr>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11.1 Introduction</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11.2  </a:t>
            </a:r>
            <a:r>
              <a:rPr lang="en-US" sz="2000" dirty="0">
                <a:solidFill>
                  <a:schemeClr val="bg1"/>
                </a:solidFill>
                <a:latin typeface="Times New Roman" panose="02020603050405020304" pitchFamily="18" charset="0"/>
                <a:cs typeface="Times New Roman" panose="02020603050405020304" pitchFamily="18" charset="0"/>
              </a:rPr>
              <a:t>Language of planning problem </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11.3 Example of Air Cargo</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11.4 The spare tire problem</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11.5 Planning with state space</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11.6 Partial order planning</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11.7 Hierarchical planning</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11.8 Conditional planning</a:t>
            </a:r>
          </a:p>
          <a:p>
            <a:pPr lvl="0">
              <a:lnSpc>
                <a:spcPct val="150000"/>
              </a:lnSpc>
            </a:pPr>
            <a:r>
              <a:rPr lang="en-US" sz="2000" b="1" dirty="0">
                <a:solidFill>
                  <a:srgbClr val="00B0F0"/>
                </a:solidFill>
                <a:latin typeface="Times New Roman" panose="02020603050405020304" pitchFamily="18" charset="0"/>
                <a:cs typeface="Times New Roman" panose="02020603050405020304" pitchFamily="18" charset="0"/>
              </a:rPr>
              <a:t>11.9 Learning decision trees</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11.10 Ensemble learning</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11.11 Reinforcement learning</a:t>
            </a:r>
            <a:endParaRPr lang="en-US" sz="2000" dirty="0">
              <a:solidFill>
                <a:schemeClr val="bg1"/>
              </a:solidFill>
              <a:latin typeface="Times New Roman" panose="02020603050405020304" pitchFamily="18" charset="0"/>
              <a:ea typeface="Gill Sans"/>
              <a:cs typeface="Times New Roman" panose="02020603050405020304" pitchFamily="18" charset="0"/>
              <a:sym typeface="Gill Sans"/>
            </a:endParaRPr>
          </a:p>
        </p:txBody>
      </p:sp>
      <p:sp>
        <p:nvSpPr>
          <p:cNvPr id="2" name="Footer Placeholder 1">
            <a:extLst>
              <a:ext uri="{FF2B5EF4-FFF2-40B4-BE49-F238E27FC236}">
                <a16:creationId xmlns:a16="http://schemas.microsoft.com/office/drawing/2014/main" id="{7D0A6DE9-E2F8-4F9B-BF09-ECA9B9981336}"/>
              </a:ext>
            </a:extLst>
          </p:cNvPr>
          <p:cNvSpPr>
            <a:spLocks noGrp="1"/>
          </p:cNvSpPr>
          <p:nvPr>
            <p:ph type="ftr" sz="quarter" idx="11"/>
          </p:nvPr>
        </p:nvSpPr>
        <p:spPr/>
        <p:txBody>
          <a:bodyPr/>
          <a:lstStyle/>
          <a:p>
            <a:r>
              <a:rPr lang="en-IN"/>
              <a:t>Copyright © 2019 by Wiley India Pvt. Ltd., 4436/7, Ansari Road, Daryaganj, New Delhi-110002</a:t>
            </a:r>
            <a:endParaRPr lang="en-US"/>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1026">
            <a:extLst>
              <a:ext uri="{FF2B5EF4-FFF2-40B4-BE49-F238E27FC236}">
                <a16:creationId xmlns:a16="http://schemas.microsoft.com/office/drawing/2014/main" id="{C654710F-2F72-4CC4-94DA-7FE37F89D67A}"/>
              </a:ext>
            </a:extLst>
          </p:cNvPr>
          <p:cNvSpPr>
            <a:spLocks noGrp="1" noChangeArrowheads="1"/>
          </p:cNvSpPr>
          <p:nvPr>
            <p:ph type="title"/>
          </p:nvPr>
        </p:nvSpPr>
        <p:spPr>
          <a:xfrm>
            <a:off x="3561906" y="237460"/>
            <a:ext cx="7641265" cy="751368"/>
          </a:xfrm>
        </p:spPr>
        <p:txBody>
          <a:bodyPr>
            <a:normAutofit/>
          </a:bodyPr>
          <a:lstStyle/>
          <a:p>
            <a:r>
              <a:rPr lang="en-US" altLang="en-US" sz="3600" dirty="0"/>
              <a:t>Preference Bias: Ockham's Razor</a:t>
            </a:r>
          </a:p>
        </p:txBody>
      </p:sp>
      <p:sp>
        <p:nvSpPr>
          <p:cNvPr id="284675" name="Rectangle 1027">
            <a:extLst>
              <a:ext uri="{FF2B5EF4-FFF2-40B4-BE49-F238E27FC236}">
                <a16:creationId xmlns:a16="http://schemas.microsoft.com/office/drawing/2014/main" id="{AC0D22A6-35EE-43F8-A7EE-57AC79B675D2}"/>
              </a:ext>
            </a:extLst>
          </p:cNvPr>
          <p:cNvSpPr>
            <a:spLocks noGrp="1" noChangeArrowheads="1"/>
          </p:cNvSpPr>
          <p:nvPr>
            <p:ph type="body" idx="1"/>
          </p:nvPr>
        </p:nvSpPr>
        <p:spPr>
          <a:xfrm>
            <a:off x="3561906" y="988828"/>
            <a:ext cx="7641265" cy="5105400"/>
          </a:xfrm>
        </p:spPr>
        <p:txBody>
          <a:bodyPr>
            <a:normAutofit fontScale="92500" lnSpcReduction="10000"/>
          </a:bodyPr>
          <a:lstStyle/>
          <a:p>
            <a:r>
              <a:rPr lang="en-US" altLang="en-US" dirty="0"/>
              <a:t>Aka </a:t>
            </a:r>
            <a:r>
              <a:rPr lang="en-US" altLang="en-US" dirty="0">
                <a:solidFill>
                  <a:schemeClr val="accent2"/>
                </a:solidFill>
              </a:rPr>
              <a:t>Occam’s Razor</a:t>
            </a:r>
            <a:r>
              <a:rPr lang="en-US" altLang="en-US" dirty="0"/>
              <a:t>, Law of Economy, or Law of Parsimony</a:t>
            </a:r>
          </a:p>
          <a:p>
            <a:r>
              <a:rPr lang="en-US" altLang="en-US" dirty="0"/>
              <a:t>Principle stated by William of Ockham (1285-1347/49), a scholastic, that </a:t>
            </a:r>
          </a:p>
          <a:p>
            <a:pPr lvl="1">
              <a:lnSpc>
                <a:spcPct val="90000"/>
              </a:lnSpc>
            </a:pPr>
            <a:r>
              <a:rPr lang="en-US" altLang="en-US" dirty="0"/>
              <a:t>“</a:t>
            </a:r>
            <a:r>
              <a:rPr lang="en-US" altLang="en-US" i="1" dirty="0"/>
              <a:t>non sunt </a:t>
            </a:r>
            <a:r>
              <a:rPr lang="en-US" altLang="en-US" i="1" dirty="0" err="1"/>
              <a:t>multiplicanda</a:t>
            </a:r>
            <a:r>
              <a:rPr lang="en-US" altLang="en-US" i="1" dirty="0"/>
              <a:t> entia </a:t>
            </a:r>
            <a:r>
              <a:rPr lang="en-US" altLang="en-US" i="1" dirty="0" err="1"/>
              <a:t>praeter</a:t>
            </a:r>
            <a:r>
              <a:rPr lang="en-US" altLang="en-US" i="1" dirty="0"/>
              <a:t> </a:t>
            </a:r>
            <a:r>
              <a:rPr lang="en-US" altLang="en-US" i="1" dirty="0" err="1"/>
              <a:t>necessitatem</a:t>
            </a:r>
            <a:r>
              <a:rPr lang="en-US" altLang="en-US" i="1" dirty="0"/>
              <a:t>” </a:t>
            </a:r>
            <a:endParaRPr lang="en-US" altLang="en-US" dirty="0"/>
          </a:p>
          <a:p>
            <a:pPr lvl="1">
              <a:lnSpc>
                <a:spcPct val="90000"/>
              </a:lnSpc>
            </a:pPr>
            <a:r>
              <a:rPr lang="en-US" altLang="en-US" dirty="0"/>
              <a:t>or, entities are not to be  multiplied beyond necessity. </a:t>
            </a:r>
          </a:p>
          <a:p>
            <a:r>
              <a:rPr lang="en-US" altLang="en-US" dirty="0">
                <a:solidFill>
                  <a:schemeClr val="accent2"/>
                </a:solidFill>
              </a:rPr>
              <a:t>The simplest explanation that is consistent with all observations is the best.</a:t>
            </a:r>
            <a:r>
              <a:rPr lang="en-US" altLang="en-US" dirty="0"/>
              <a:t> </a:t>
            </a:r>
          </a:p>
          <a:p>
            <a:r>
              <a:rPr lang="en-US" altLang="en-US" dirty="0"/>
              <a:t>Therefor, the smallest decision tree that correctly classifies all of the training examples is best. </a:t>
            </a:r>
          </a:p>
          <a:p>
            <a:r>
              <a:rPr lang="en-US" altLang="en-US" dirty="0"/>
              <a:t>Finding the provably smallest decision tree is NP-Hard, so instead of constructing the absolute smallest tree consistent with the training examples, construct one that is </a:t>
            </a:r>
            <a:r>
              <a:rPr lang="en-US" altLang="en-US" dirty="0">
                <a:solidFill>
                  <a:schemeClr val="accent2"/>
                </a:solidFill>
              </a:rPr>
              <a:t>pretty small</a:t>
            </a:r>
            <a:r>
              <a:rPr lang="en-US" altLang="en-US" dirty="0"/>
              <a:t>. </a:t>
            </a:r>
          </a:p>
        </p:txBody>
      </p:sp>
      <p:sp>
        <p:nvSpPr>
          <p:cNvPr id="5" name="Google Shape;142;p2">
            <a:extLst>
              <a:ext uri="{FF2B5EF4-FFF2-40B4-BE49-F238E27FC236}">
                <a16:creationId xmlns:a16="http://schemas.microsoft.com/office/drawing/2014/main" id="{F248A934-89B9-4B5B-9C04-5B42F86A9184}"/>
              </a:ext>
            </a:extLst>
          </p:cNvPr>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11.1 Introduction</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11.2  </a:t>
            </a:r>
            <a:r>
              <a:rPr lang="en-US" sz="2000" dirty="0">
                <a:solidFill>
                  <a:schemeClr val="bg1"/>
                </a:solidFill>
                <a:latin typeface="Times New Roman" panose="02020603050405020304" pitchFamily="18" charset="0"/>
                <a:cs typeface="Times New Roman" panose="02020603050405020304" pitchFamily="18" charset="0"/>
              </a:rPr>
              <a:t>Language of planning problem </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11.3 Example of Air Cargo</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11.4 The spare tire problem</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11.5 Planning with state space</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11.6 Partial order planning</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11.7 Hierarchical planning</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11.8 Conditional planning</a:t>
            </a:r>
          </a:p>
          <a:p>
            <a:pPr lvl="0">
              <a:lnSpc>
                <a:spcPct val="150000"/>
              </a:lnSpc>
            </a:pPr>
            <a:r>
              <a:rPr lang="en-US" sz="2000" b="1" dirty="0">
                <a:solidFill>
                  <a:srgbClr val="00B0F0"/>
                </a:solidFill>
                <a:latin typeface="Times New Roman" panose="02020603050405020304" pitchFamily="18" charset="0"/>
                <a:cs typeface="Times New Roman" panose="02020603050405020304" pitchFamily="18" charset="0"/>
              </a:rPr>
              <a:t>11.9 Learning decision trees</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11.10 Ensemble learning</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11.11 Reinforcement learning</a:t>
            </a:r>
            <a:endParaRPr lang="en-US" sz="2000" dirty="0">
              <a:solidFill>
                <a:schemeClr val="bg1"/>
              </a:solidFill>
              <a:latin typeface="Times New Roman" panose="02020603050405020304" pitchFamily="18" charset="0"/>
              <a:ea typeface="Gill Sans"/>
              <a:cs typeface="Times New Roman" panose="02020603050405020304" pitchFamily="18" charset="0"/>
              <a:sym typeface="Gill Sans"/>
            </a:endParaRPr>
          </a:p>
        </p:txBody>
      </p:sp>
      <p:sp>
        <p:nvSpPr>
          <p:cNvPr id="2" name="Footer Placeholder 1">
            <a:extLst>
              <a:ext uri="{FF2B5EF4-FFF2-40B4-BE49-F238E27FC236}">
                <a16:creationId xmlns:a16="http://schemas.microsoft.com/office/drawing/2014/main" id="{B995F6AC-C703-45C0-B36D-BEDE7953A333}"/>
              </a:ext>
            </a:extLst>
          </p:cNvPr>
          <p:cNvSpPr>
            <a:spLocks noGrp="1"/>
          </p:cNvSpPr>
          <p:nvPr>
            <p:ph type="ftr" sz="quarter" idx="11"/>
          </p:nvPr>
        </p:nvSpPr>
        <p:spPr/>
        <p:txBody>
          <a:bodyPr/>
          <a:lstStyle/>
          <a:p>
            <a:r>
              <a:rPr lang="en-IN"/>
              <a:t>Copyright © 2019 by Wiley India Pvt. Ltd., 4436/7, Ansari Road, Daryaganj, New Delhi-110002</a:t>
            </a:r>
            <a:endParaRPr lang="en-US"/>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2">
            <a:extLst>
              <a:ext uri="{FF2B5EF4-FFF2-40B4-BE49-F238E27FC236}">
                <a16:creationId xmlns:a16="http://schemas.microsoft.com/office/drawing/2014/main" id="{53245D87-E160-43F4-BED4-F129AAA37433}"/>
              </a:ext>
            </a:extLst>
          </p:cNvPr>
          <p:cNvSpPr>
            <a:spLocks noGrp="1" noChangeArrowheads="1"/>
          </p:cNvSpPr>
          <p:nvPr>
            <p:ph type="title"/>
          </p:nvPr>
        </p:nvSpPr>
        <p:spPr>
          <a:xfrm>
            <a:off x="3581400" y="136525"/>
            <a:ext cx="7825564" cy="723900"/>
          </a:xfrm>
        </p:spPr>
        <p:txBody>
          <a:bodyPr>
            <a:normAutofit/>
          </a:bodyPr>
          <a:lstStyle/>
          <a:p>
            <a:r>
              <a:rPr lang="en-US" altLang="en-US" sz="3600" dirty="0"/>
              <a:t>Inductive Learning and Bias</a:t>
            </a:r>
          </a:p>
        </p:txBody>
      </p:sp>
      <p:sp>
        <p:nvSpPr>
          <p:cNvPr id="263171" name="Rectangle 3">
            <a:extLst>
              <a:ext uri="{FF2B5EF4-FFF2-40B4-BE49-F238E27FC236}">
                <a16:creationId xmlns:a16="http://schemas.microsoft.com/office/drawing/2014/main" id="{89AAF8DE-52F6-4D7C-AC2D-B4D1BE69AFFE}"/>
              </a:ext>
            </a:extLst>
          </p:cNvPr>
          <p:cNvSpPr>
            <a:spLocks noGrp="1" noChangeArrowheads="1"/>
          </p:cNvSpPr>
          <p:nvPr>
            <p:ph type="body" idx="1"/>
          </p:nvPr>
        </p:nvSpPr>
        <p:spPr>
          <a:xfrm>
            <a:off x="3581400" y="3200400"/>
            <a:ext cx="8018721" cy="3155950"/>
          </a:xfrm>
        </p:spPr>
        <p:txBody>
          <a:bodyPr>
            <a:normAutofit fontScale="92500" lnSpcReduction="20000"/>
          </a:bodyPr>
          <a:lstStyle/>
          <a:p>
            <a:r>
              <a:rPr lang="en-US" altLang="en-US" dirty="0"/>
              <a:t>Suppose that we want to learn a function f(x) = y and we are given some sample (</a:t>
            </a:r>
            <a:r>
              <a:rPr lang="en-US" altLang="en-US" dirty="0" err="1"/>
              <a:t>x,y</a:t>
            </a:r>
            <a:r>
              <a:rPr lang="en-US" altLang="en-US" dirty="0"/>
              <a:t>) pairs, as in figure (a).</a:t>
            </a:r>
          </a:p>
          <a:p>
            <a:r>
              <a:rPr lang="en-US" altLang="en-US" dirty="0"/>
              <a:t>There are several hypotheses we could make about this function, e.g.: (b),  (c) and (d). </a:t>
            </a:r>
          </a:p>
          <a:p>
            <a:r>
              <a:rPr lang="en-US" altLang="en-US" dirty="0"/>
              <a:t>A preference for one over the others reveals the </a:t>
            </a:r>
            <a:r>
              <a:rPr lang="en-US" altLang="en-US" b="1" dirty="0">
                <a:solidFill>
                  <a:srgbClr val="FF0000"/>
                </a:solidFill>
              </a:rPr>
              <a:t>bias</a:t>
            </a:r>
            <a:r>
              <a:rPr lang="en-US" altLang="en-US" b="1" dirty="0"/>
              <a:t> </a:t>
            </a:r>
            <a:r>
              <a:rPr lang="en-US" altLang="en-US" dirty="0"/>
              <a:t>of our learning technique, e.g.:</a:t>
            </a:r>
          </a:p>
          <a:p>
            <a:pPr lvl="1">
              <a:lnSpc>
                <a:spcPct val="90000"/>
              </a:lnSpc>
            </a:pPr>
            <a:r>
              <a:rPr lang="en-US" altLang="en-US" dirty="0"/>
              <a:t>prefer piece-wise functions</a:t>
            </a:r>
          </a:p>
          <a:p>
            <a:pPr lvl="1">
              <a:lnSpc>
                <a:spcPct val="90000"/>
              </a:lnSpc>
            </a:pPr>
            <a:r>
              <a:rPr lang="en-US" altLang="en-US" dirty="0"/>
              <a:t>prefer a smooth function</a:t>
            </a:r>
          </a:p>
          <a:p>
            <a:pPr lvl="1">
              <a:lnSpc>
                <a:spcPct val="90000"/>
              </a:lnSpc>
            </a:pPr>
            <a:r>
              <a:rPr lang="en-US" altLang="en-US" dirty="0"/>
              <a:t>prefer a simple function and </a:t>
            </a:r>
            <a:r>
              <a:rPr lang="en-US" altLang="en-US" dirty="0">
                <a:solidFill>
                  <a:schemeClr val="accent2"/>
                </a:solidFill>
              </a:rPr>
              <a:t>treat outliers as noise</a:t>
            </a:r>
          </a:p>
        </p:txBody>
      </p:sp>
      <p:pic>
        <p:nvPicPr>
          <p:cNvPr id="263172" name="Picture 4" descr="img2">
            <a:extLst>
              <a:ext uri="{FF2B5EF4-FFF2-40B4-BE49-F238E27FC236}">
                <a16:creationId xmlns:a16="http://schemas.microsoft.com/office/drawing/2014/main" id="{D16FDDFF-8E96-4C4A-AD18-8C4984D261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32544" y="860425"/>
            <a:ext cx="8167577" cy="2324100"/>
          </a:xfrm>
          <a:prstGeom prst="rect">
            <a:avLst/>
          </a:prstGeom>
          <a:noFill/>
          <a:extLst>
            <a:ext uri="{909E8E84-426E-40DD-AFC4-6F175D3DCCD1}">
              <a14:hiddenFill xmlns:a14="http://schemas.microsoft.com/office/drawing/2010/main">
                <a:solidFill>
                  <a:srgbClr val="FFFFFF"/>
                </a:solidFill>
              </a14:hiddenFill>
            </a:ext>
          </a:extLst>
        </p:spPr>
      </p:pic>
      <p:sp>
        <p:nvSpPr>
          <p:cNvPr id="6" name="Google Shape;142;p2">
            <a:extLst>
              <a:ext uri="{FF2B5EF4-FFF2-40B4-BE49-F238E27FC236}">
                <a16:creationId xmlns:a16="http://schemas.microsoft.com/office/drawing/2014/main" id="{0707DE21-2E75-412F-B56E-4A4B30826437}"/>
              </a:ext>
            </a:extLst>
          </p:cNvPr>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11.1 Introduction</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11.2  </a:t>
            </a:r>
            <a:r>
              <a:rPr lang="en-US" sz="2000" dirty="0">
                <a:solidFill>
                  <a:schemeClr val="bg1"/>
                </a:solidFill>
                <a:latin typeface="Times New Roman" panose="02020603050405020304" pitchFamily="18" charset="0"/>
                <a:cs typeface="Times New Roman" panose="02020603050405020304" pitchFamily="18" charset="0"/>
              </a:rPr>
              <a:t>Language of planning problem </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11.3 Example of Air Cargo</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11.4 The spare tire problem</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11.5 Planning with state space</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11.6 Partial order planning</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11.7 Hierarchical planning</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11.8 Conditional planning</a:t>
            </a:r>
          </a:p>
          <a:p>
            <a:pPr lvl="0">
              <a:lnSpc>
                <a:spcPct val="150000"/>
              </a:lnSpc>
            </a:pPr>
            <a:r>
              <a:rPr lang="en-US" sz="2000" b="1" dirty="0">
                <a:solidFill>
                  <a:srgbClr val="00B0F0"/>
                </a:solidFill>
                <a:latin typeface="Times New Roman" panose="02020603050405020304" pitchFamily="18" charset="0"/>
                <a:cs typeface="Times New Roman" panose="02020603050405020304" pitchFamily="18" charset="0"/>
              </a:rPr>
              <a:t>11.9 Learning decision trees</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11.10 Ensemble learning</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11.11 Reinforcement learning</a:t>
            </a:r>
            <a:endParaRPr lang="en-US" sz="2000" dirty="0">
              <a:solidFill>
                <a:schemeClr val="bg1"/>
              </a:solidFill>
              <a:latin typeface="Times New Roman" panose="02020603050405020304" pitchFamily="18" charset="0"/>
              <a:ea typeface="Gill Sans"/>
              <a:cs typeface="Times New Roman" panose="02020603050405020304" pitchFamily="18" charset="0"/>
              <a:sym typeface="Gill Sans"/>
            </a:endParaRPr>
          </a:p>
        </p:txBody>
      </p:sp>
      <p:sp>
        <p:nvSpPr>
          <p:cNvPr id="2" name="Footer Placeholder 1">
            <a:extLst>
              <a:ext uri="{FF2B5EF4-FFF2-40B4-BE49-F238E27FC236}">
                <a16:creationId xmlns:a16="http://schemas.microsoft.com/office/drawing/2014/main" id="{735AB74F-483B-4E4F-87DC-503B08FD9DAE}"/>
              </a:ext>
            </a:extLst>
          </p:cNvPr>
          <p:cNvSpPr>
            <a:spLocks noGrp="1"/>
          </p:cNvSpPr>
          <p:nvPr>
            <p:ph type="ftr" sz="quarter" idx="11"/>
          </p:nvPr>
        </p:nvSpPr>
        <p:spPr/>
        <p:txBody>
          <a:bodyPr/>
          <a:lstStyle/>
          <a:p>
            <a:r>
              <a:rPr lang="en-IN"/>
              <a:t>Copyright © 2019 by Wiley India Pvt. Ltd., 4436/7, Ansari Road, Daryaganj, New Delhi-110002</a:t>
            </a:r>
            <a:endParaRPr lang="en-US"/>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Rectangle 2">
            <a:extLst>
              <a:ext uri="{FF2B5EF4-FFF2-40B4-BE49-F238E27FC236}">
                <a16:creationId xmlns:a16="http://schemas.microsoft.com/office/drawing/2014/main" id="{AABCB1E3-2603-46A6-8462-03AFFDEBEC86}"/>
              </a:ext>
            </a:extLst>
          </p:cNvPr>
          <p:cNvSpPr>
            <a:spLocks noGrp="1" noChangeArrowheads="1"/>
          </p:cNvSpPr>
          <p:nvPr>
            <p:ph type="title"/>
          </p:nvPr>
        </p:nvSpPr>
        <p:spPr>
          <a:xfrm>
            <a:off x="3381152" y="365126"/>
            <a:ext cx="7972648" cy="942680"/>
          </a:xfrm>
        </p:spPr>
        <p:txBody>
          <a:bodyPr>
            <a:normAutofit/>
          </a:bodyPr>
          <a:lstStyle/>
          <a:p>
            <a:r>
              <a:rPr lang="en-US" altLang="en-US" sz="3600" dirty="0"/>
              <a:t>R&amp;Ns Restaurant Domain</a:t>
            </a:r>
          </a:p>
        </p:txBody>
      </p:sp>
      <p:sp>
        <p:nvSpPr>
          <p:cNvPr id="301059" name="Rectangle 3">
            <a:extLst>
              <a:ext uri="{FF2B5EF4-FFF2-40B4-BE49-F238E27FC236}">
                <a16:creationId xmlns:a16="http://schemas.microsoft.com/office/drawing/2014/main" id="{F9F23B01-F994-4A5F-8F94-4881324FA25C}"/>
              </a:ext>
            </a:extLst>
          </p:cNvPr>
          <p:cNvSpPr>
            <a:spLocks noGrp="1" noChangeArrowheads="1"/>
          </p:cNvSpPr>
          <p:nvPr>
            <p:ph type="body" idx="1"/>
          </p:nvPr>
        </p:nvSpPr>
        <p:spPr>
          <a:xfrm>
            <a:off x="3381152" y="1307806"/>
            <a:ext cx="7972647" cy="4351338"/>
          </a:xfrm>
        </p:spPr>
        <p:txBody>
          <a:bodyPr>
            <a:normAutofit fontScale="92500" lnSpcReduction="10000"/>
          </a:bodyPr>
          <a:lstStyle/>
          <a:p>
            <a:pPr>
              <a:lnSpc>
                <a:spcPct val="90000"/>
              </a:lnSpc>
            </a:pPr>
            <a:r>
              <a:rPr lang="en-US" altLang="en-US" dirty="0"/>
              <a:t>Develop a decision tree to model the decision a patron makes when deciding whether or not to wait for a table at a restaurant.</a:t>
            </a:r>
          </a:p>
          <a:p>
            <a:pPr>
              <a:lnSpc>
                <a:spcPct val="90000"/>
              </a:lnSpc>
            </a:pPr>
            <a:r>
              <a:rPr lang="en-US" altLang="en-US" dirty="0"/>
              <a:t>Two classes: wait, leave</a:t>
            </a:r>
          </a:p>
          <a:p>
            <a:pPr>
              <a:lnSpc>
                <a:spcPct val="90000"/>
              </a:lnSpc>
            </a:pPr>
            <a:r>
              <a:rPr lang="en-US" altLang="en-US" dirty="0"/>
              <a:t>Ten attributes: alternative restaurant available?, bar in restaurant?, is it Friday?, are we hungry?, how full is the restaurant?, how expensive?, is it </a:t>
            </a:r>
            <a:r>
              <a:rPr lang="en-US" altLang="en-US" dirty="0" err="1"/>
              <a:t>raining?,do</a:t>
            </a:r>
            <a:r>
              <a:rPr lang="en-US" altLang="en-US" dirty="0"/>
              <a:t> we have a reservation?, what type of restaurant is it?, what's the purported waiting time?</a:t>
            </a:r>
          </a:p>
          <a:p>
            <a:pPr>
              <a:lnSpc>
                <a:spcPct val="90000"/>
              </a:lnSpc>
            </a:pPr>
            <a:r>
              <a:rPr lang="en-US" altLang="en-US" dirty="0"/>
              <a:t>Training set of 12 examples</a:t>
            </a:r>
          </a:p>
          <a:p>
            <a:pPr>
              <a:lnSpc>
                <a:spcPct val="90000"/>
              </a:lnSpc>
            </a:pPr>
            <a:r>
              <a:rPr lang="en-US" altLang="en-US" dirty="0"/>
              <a:t>~ 7000 possible cases </a:t>
            </a:r>
          </a:p>
        </p:txBody>
      </p:sp>
      <p:sp>
        <p:nvSpPr>
          <p:cNvPr id="5" name="Google Shape;142;p2">
            <a:extLst>
              <a:ext uri="{FF2B5EF4-FFF2-40B4-BE49-F238E27FC236}">
                <a16:creationId xmlns:a16="http://schemas.microsoft.com/office/drawing/2014/main" id="{1915D10D-E08A-41D8-9884-9436FE0BFE93}"/>
              </a:ext>
            </a:extLst>
          </p:cNvPr>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11.1 Introduction</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11.2  </a:t>
            </a:r>
            <a:r>
              <a:rPr lang="en-US" sz="2000" dirty="0">
                <a:solidFill>
                  <a:schemeClr val="bg1"/>
                </a:solidFill>
                <a:latin typeface="Times New Roman" panose="02020603050405020304" pitchFamily="18" charset="0"/>
                <a:cs typeface="Times New Roman" panose="02020603050405020304" pitchFamily="18" charset="0"/>
              </a:rPr>
              <a:t>Language of planning problem </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11.3 Example of Air Cargo</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11.4 The spare tire problem</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11.5 Planning with state space</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11.6 Partial order planning</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11.7 Hierarchical planning</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11.8 Conditional planning</a:t>
            </a:r>
          </a:p>
          <a:p>
            <a:pPr lvl="0">
              <a:lnSpc>
                <a:spcPct val="150000"/>
              </a:lnSpc>
            </a:pPr>
            <a:r>
              <a:rPr lang="en-US" sz="2000" b="1" dirty="0">
                <a:solidFill>
                  <a:srgbClr val="00B0F0"/>
                </a:solidFill>
                <a:latin typeface="Times New Roman" panose="02020603050405020304" pitchFamily="18" charset="0"/>
                <a:cs typeface="Times New Roman" panose="02020603050405020304" pitchFamily="18" charset="0"/>
              </a:rPr>
              <a:t>11.9 Learning decision trees</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11.10 Ensemble learning</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11.11 Reinforcement learning</a:t>
            </a:r>
            <a:endParaRPr lang="en-US" sz="2000" dirty="0">
              <a:solidFill>
                <a:schemeClr val="bg1"/>
              </a:solidFill>
              <a:latin typeface="Times New Roman" panose="02020603050405020304" pitchFamily="18" charset="0"/>
              <a:ea typeface="Gill Sans"/>
              <a:cs typeface="Times New Roman" panose="02020603050405020304" pitchFamily="18" charset="0"/>
              <a:sym typeface="Gill Sans"/>
            </a:endParaRPr>
          </a:p>
        </p:txBody>
      </p:sp>
      <p:sp>
        <p:nvSpPr>
          <p:cNvPr id="2" name="Footer Placeholder 1">
            <a:extLst>
              <a:ext uri="{FF2B5EF4-FFF2-40B4-BE49-F238E27FC236}">
                <a16:creationId xmlns:a16="http://schemas.microsoft.com/office/drawing/2014/main" id="{3FFD6224-E8CB-45FF-B21B-92DA2E7071E3}"/>
              </a:ext>
            </a:extLst>
          </p:cNvPr>
          <p:cNvSpPr>
            <a:spLocks noGrp="1"/>
          </p:cNvSpPr>
          <p:nvPr>
            <p:ph type="ftr" sz="quarter" idx="11"/>
          </p:nvPr>
        </p:nvSpPr>
        <p:spPr/>
        <p:txBody>
          <a:bodyPr/>
          <a:lstStyle/>
          <a:p>
            <a:r>
              <a:rPr lang="en-IN"/>
              <a:t>Copyright © 2019 by Wiley India Pvt. Ltd., 4436/7, Ansari Road, Daryaganj, New Delhi-110002</a:t>
            </a:r>
            <a:endParaRPr lang="en-US"/>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2">
            <a:extLst>
              <a:ext uri="{FF2B5EF4-FFF2-40B4-BE49-F238E27FC236}">
                <a16:creationId xmlns:a16="http://schemas.microsoft.com/office/drawing/2014/main" id="{FC4A5047-D13F-46E8-8C84-C02A374A7DF5}"/>
              </a:ext>
            </a:extLst>
          </p:cNvPr>
          <p:cNvSpPr>
            <a:spLocks noGrp="1" noChangeArrowheads="1"/>
          </p:cNvSpPr>
          <p:nvPr>
            <p:ph type="title"/>
          </p:nvPr>
        </p:nvSpPr>
        <p:spPr>
          <a:xfrm>
            <a:off x="3352800" y="201871"/>
            <a:ext cx="6101316" cy="1143000"/>
          </a:xfrm>
        </p:spPr>
        <p:txBody>
          <a:bodyPr>
            <a:normAutofit/>
          </a:bodyPr>
          <a:lstStyle/>
          <a:p>
            <a:r>
              <a:rPr lang="en-US" altLang="en-US" sz="3600" dirty="0"/>
              <a:t>A Training Set</a:t>
            </a:r>
          </a:p>
        </p:txBody>
      </p:sp>
      <p:pic>
        <p:nvPicPr>
          <p:cNvPr id="321539" name="Picture 3" descr="img5">
            <a:extLst>
              <a:ext uri="{FF2B5EF4-FFF2-40B4-BE49-F238E27FC236}">
                <a16:creationId xmlns:a16="http://schemas.microsoft.com/office/drawing/2014/main" id="{51E33532-56A2-4B58-BF5B-B4FD1027D5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800" y="1582479"/>
            <a:ext cx="8839200" cy="3930650"/>
          </a:xfrm>
          <a:prstGeom prst="rect">
            <a:avLst/>
          </a:prstGeom>
          <a:noFill/>
          <a:extLst>
            <a:ext uri="{909E8E84-426E-40DD-AFC4-6F175D3DCCD1}">
              <a14:hiddenFill xmlns:a14="http://schemas.microsoft.com/office/drawing/2010/main">
                <a:solidFill>
                  <a:srgbClr val="FFFFFF"/>
                </a:solidFill>
              </a14:hiddenFill>
            </a:ext>
          </a:extLst>
        </p:spPr>
      </p:pic>
      <p:sp>
        <p:nvSpPr>
          <p:cNvPr id="5" name="Google Shape;142;p2">
            <a:extLst>
              <a:ext uri="{FF2B5EF4-FFF2-40B4-BE49-F238E27FC236}">
                <a16:creationId xmlns:a16="http://schemas.microsoft.com/office/drawing/2014/main" id="{5C147C29-E17A-4174-A019-CE8F712CE1FA}"/>
              </a:ext>
            </a:extLst>
          </p:cNvPr>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11.1 Introduction</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11.2  </a:t>
            </a:r>
            <a:r>
              <a:rPr lang="en-US" sz="2000" dirty="0">
                <a:solidFill>
                  <a:schemeClr val="bg1"/>
                </a:solidFill>
                <a:latin typeface="Times New Roman" panose="02020603050405020304" pitchFamily="18" charset="0"/>
                <a:cs typeface="Times New Roman" panose="02020603050405020304" pitchFamily="18" charset="0"/>
              </a:rPr>
              <a:t>Language of planning problem </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11.3 Example of Air Cargo</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11.4 The spare tire problem</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11.5 Planning with state space</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11.6 Partial order planning</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11.7 Hierarchical planning</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11.8 Conditional planning</a:t>
            </a:r>
          </a:p>
          <a:p>
            <a:pPr lvl="0">
              <a:lnSpc>
                <a:spcPct val="150000"/>
              </a:lnSpc>
            </a:pPr>
            <a:r>
              <a:rPr lang="en-US" sz="2000" b="1" dirty="0">
                <a:solidFill>
                  <a:srgbClr val="00B0F0"/>
                </a:solidFill>
                <a:latin typeface="Times New Roman" panose="02020603050405020304" pitchFamily="18" charset="0"/>
                <a:cs typeface="Times New Roman" panose="02020603050405020304" pitchFamily="18" charset="0"/>
              </a:rPr>
              <a:t>11.9 Learning decision trees</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11.10 Ensemble learning</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11.11 Reinforcement learning</a:t>
            </a:r>
            <a:endParaRPr lang="en-US" sz="2000" dirty="0">
              <a:solidFill>
                <a:schemeClr val="bg1"/>
              </a:solidFill>
              <a:latin typeface="Times New Roman" panose="02020603050405020304" pitchFamily="18" charset="0"/>
              <a:ea typeface="Gill Sans"/>
              <a:cs typeface="Times New Roman" panose="02020603050405020304" pitchFamily="18" charset="0"/>
              <a:sym typeface="Gill Sans"/>
            </a:endParaRPr>
          </a:p>
        </p:txBody>
      </p:sp>
      <p:sp>
        <p:nvSpPr>
          <p:cNvPr id="2" name="Footer Placeholder 1">
            <a:extLst>
              <a:ext uri="{FF2B5EF4-FFF2-40B4-BE49-F238E27FC236}">
                <a16:creationId xmlns:a16="http://schemas.microsoft.com/office/drawing/2014/main" id="{796A7257-FDD1-4101-867E-CA5790795486}"/>
              </a:ext>
            </a:extLst>
          </p:cNvPr>
          <p:cNvSpPr>
            <a:spLocks noGrp="1"/>
          </p:cNvSpPr>
          <p:nvPr>
            <p:ph type="ftr" sz="quarter" idx="11"/>
          </p:nvPr>
        </p:nvSpPr>
        <p:spPr/>
        <p:txBody>
          <a:bodyPr/>
          <a:lstStyle/>
          <a:p>
            <a:r>
              <a:rPr lang="en-IN"/>
              <a:t>Copyright © 2019 by Wiley India Pvt. Ltd., 4436/7, Ansari Road, Daryaganj, New Delhi-110002</a:t>
            </a:r>
            <a:endParaRPr lang="en-US"/>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a:extLst>
              <a:ext uri="{FF2B5EF4-FFF2-40B4-BE49-F238E27FC236}">
                <a16:creationId xmlns:a16="http://schemas.microsoft.com/office/drawing/2014/main" id="{E9A59970-199A-4966-9623-D21BCB058716}"/>
              </a:ext>
            </a:extLst>
          </p:cNvPr>
          <p:cNvSpPr>
            <a:spLocks noGrp="1" noChangeArrowheads="1"/>
          </p:cNvSpPr>
          <p:nvPr>
            <p:ph type="title"/>
          </p:nvPr>
        </p:nvSpPr>
        <p:spPr>
          <a:xfrm>
            <a:off x="6826102" y="246063"/>
            <a:ext cx="3997842" cy="1143000"/>
          </a:xfrm>
        </p:spPr>
        <p:txBody>
          <a:bodyPr>
            <a:normAutofit/>
          </a:bodyPr>
          <a:lstStyle/>
          <a:p>
            <a:pPr algn="r"/>
            <a:r>
              <a:rPr lang="en-US" altLang="en-US" sz="3600" dirty="0"/>
              <a:t>A decision Tree</a:t>
            </a:r>
            <a:br>
              <a:rPr lang="en-US" altLang="en-US" sz="3600" dirty="0"/>
            </a:br>
            <a:r>
              <a:rPr lang="en-US" altLang="en-US" sz="3600" dirty="0"/>
              <a:t>from Introspection</a:t>
            </a:r>
          </a:p>
        </p:txBody>
      </p:sp>
      <p:pic>
        <p:nvPicPr>
          <p:cNvPr id="264196" name="Picture 4" descr="img4">
            <a:extLst>
              <a:ext uri="{FF2B5EF4-FFF2-40B4-BE49-F238E27FC236}">
                <a16:creationId xmlns:a16="http://schemas.microsoft.com/office/drawing/2014/main" id="{F1D96200-03B2-403F-95A2-5FA71A07C8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70521" y="817563"/>
            <a:ext cx="8208335" cy="5538787"/>
          </a:xfrm>
          <a:prstGeom prst="rect">
            <a:avLst/>
          </a:prstGeom>
          <a:noFill/>
          <a:extLst>
            <a:ext uri="{909E8E84-426E-40DD-AFC4-6F175D3DCCD1}">
              <a14:hiddenFill xmlns:a14="http://schemas.microsoft.com/office/drawing/2010/main">
                <a:solidFill>
                  <a:srgbClr val="FFFFFF"/>
                </a:solidFill>
              </a14:hiddenFill>
            </a:ext>
          </a:extLst>
        </p:spPr>
      </p:pic>
      <p:sp>
        <p:nvSpPr>
          <p:cNvPr id="5" name="Google Shape;142;p2">
            <a:extLst>
              <a:ext uri="{FF2B5EF4-FFF2-40B4-BE49-F238E27FC236}">
                <a16:creationId xmlns:a16="http://schemas.microsoft.com/office/drawing/2014/main" id="{022EB9F1-572E-4704-8C4E-06DE90D13F4B}"/>
              </a:ext>
            </a:extLst>
          </p:cNvPr>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11.1 Introduction</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11.2  </a:t>
            </a:r>
            <a:r>
              <a:rPr lang="en-US" sz="2000" dirty="0">
                <a:solidFill>
                  <a:schemeClr val="bg1"/>
                </a:solidFill>
                <a:latin typeface="Times New Roman" panose="02020603050405020304" pitchFamily="18" charset="0"/>
                <a:cs typeface="Times New Roman" panose="02020603050405020304" pitchFamily="18" charset="0"/>
              </a:rPr>
              <a:t>Language of planning problem </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11.3 Example of Air Cargo</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11.4 The spare tire problem</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11.5 Planning with state space</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11.6 Partial order planning</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11.7 Hierarchical planning</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11.8 Conditional planning</a:t>
            </a:r>
          </a:p>
          <a:p>
            <a:pPr lvl="0">
              <a:lnSpc>
                <a:spcPct val="150000"/>
              </a:lnSpc>
            </a:pPr>
            <a:r>
              <a:rPr lang="en-US" sz="2000" b="1" dirty="0">
                <a:solidFill>
                  <a:srgbClr val="00B0F0"/>
                </a:solidFill>
                <a:latin typeface="Times New Roman" panose="02020603050405020304" pitchFamily="18" charset="0"/>
                <a:cs typeface="Times New Roman" panose="02020603050405020304" pitchFamily="18" charset="0"/>
              </a:rPr>
              <a:t>11.9 Learning decision trees</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11.10 Ensemble learning</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11.11 Reinforcement learning</a:t>
            </a:r>
            <a:endParaRPr lang="en-US" sz="2000" dirty="0">
              <a:solidFill>
                <a:schemeClr val="bg1"/>
              </a:solidFill>
              <a:latin typeface="Times New Roman" panose="02020603050405020304" pitchFamily="18" charset="0"/>
              <a:ea typeface="Gill Sans"/>
              <a:cs typeface="Times New Roman" panose="02020603050405020304" pitchFamily="18" charset="0"/>
              <a:sym typeface="Gill Sans"/>
            </a:endParaRPr>
          </a:p>
        </p:txBody>
      </p:sp>
      <p:sp>
        <p:nvSpPr>
          <p:cNvPr id="2" name="Footer Placeholder 1">
            <a:extLst>
              <a:ext uri="{FF2B5EF4-FFF2-40B4-BE49-F238E27FC236}">
                <a16:creationId xmlns:a16="http://schemas.microsoft.com/office/drawing/2014/main" id="{DFFD5DDD-9681-44F0-905A-8F4A58036A0D}"/>
              </a:ext>
            </a:extLst>
          </p:cNvPr>
          <p:cNvSpPr>
            <a:spLocks noGrp="1"/>
          </p:cNvSpPr>
          <p:nvPr>
            <p:ph type="ftr" sz="quarter" idx="11"/>
          </p:nvPr>
        </p:nvSpPr>
        <p:spPr/>
        <p:txBody>
          <a:bodyPr/>
          <a:lstStyle/>
          <a:p>
            <a:r>
              <a:rPr lang="en-IN"/>
              <a:t>Copyright © 2019 by Wiley India Pvt. Ltd., 4436/7, Ansari Road, Daryaganj, New Delhi-110002</a:t>
            </a:r>
            <a:endParaRPr lang="en-US"/>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2" name="Rectangle 2050">
            <a:extLst>
              <a:ext uri="{FF2B5EF4-FFF2-40B4-BE49-F238E27FC236}">
                <a16:creationId xmlns:a16="http://schemas.microsoft.com/office/drawing/2014/main" id="{D95C3268-42C7-4CC3-B7B2-AFA2C7149B00}"/>
              </a:ext>
            </a:extLst>
          </p:cNvPr>
          <p:cNvSpPr>
            <a:spLocks noGrp="1" noChangeArrowheads="1"/>
          </p:cNvSpPr>
          <p:nvPr>
            <p:ph type="title"/>
          </p:nvPr>
        </p:nvSpPr>
        <p:spPr>
          <a:xfrm>
            <a:off x="2743200" y="152400"/>
            <a:ext cx="7772400" cy="1143000"/>
          </a:xfrm>
        </p:spPr>
        <p:txBody>
          <a:bodyPr>
            <a:normAutofit fontScale="90000"/>
          </a:bodyPr>
          <a:lstStyle/>
          <a:p>
            <a:pPr algn="r"/>
            <a:r>
              <a:rPr lang="en-US" altLang="en-US"/>
              <a:t>ID3 Induced </a:t>
            </a:r>
            <a:br>
              <a:rPr lang="en-US" altLang="en-US"/>
            </a:br>
            <a:r>
              <a:rPr lang="en-US" altLang="en-US"/>
              <a:t>Decision Tree</a:t>
            </a:r>
          </a:p>
        </p:txBody>
      </p:sp>
      <p:pic>
        <p:nvPicPr>
          <p:cNvPr id="322563" name="Picture 2051" descr="img8">
            <a:extLst>
              <a:ext uri="{FF2B5EF4-FFF2-40B4-BE49-F238E27FC236}">
                <a16:creationId xmlns:a16="http://schemas.microsoft.com/office/drawing/2014/main" id="{A5CA5862-6B09-4966-B0AC-F8F5631103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2665" y="400049"/>
            <a:ext cx="7559749" cy="6138863"/>
          </a:xfrm>
          <a:prstGeom prst="rect">
            <a:avLst/>
          </a:prstGeom>
          <a:noFill/>
          <a:extLst>
            <a:ext uri="{909E8E84-426E-40DD-AFC4-6F175D3DCCD1}">
              <a14:hiddenFill xmlns:a14="http://schemas.microsoft.com/office/drawing/2010/main">
                <a:solidFill>
                  <a:srgbClr val="FFFFFF"/>
                </a:solidFill>
              </a14:hiddenFill>
            </a:ext>
          </a:extLst>
        </p:spPr>
      </p:pic>
      <p:sp>
        <p:nvSpPr>
          <p:cNvPr id="5" name="Google Shape;142;p2">
            <a:extLst>
              <a:ext uri="{FF2B5EF4-FFF2-40B4-BE49-F238E27FC236}">
                <a16:creationId xmlns:a16="http://schemas.microsoft.com/office/drawing/2014/main" id="{DB96EE7A-1BF3-4B5A-B57B-BF9B6701D321}"/>
              </a:ext>
            </a:extLst>
          </p:cNvPr>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11.1 Introduction</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11.2  </a:t>
            </a:r>
            <a:r>
              <a:rPr lang="en-US" sz="2000" dirty="0">
                <a:solidFill>
                  <a:schemeClr val="bg1"/>
                </a:solidFill>
                <a:latin typeface="Times New Roman" panose="02020603050405020304" pitchFamily="18" charset="0"/>
                <a:cs typeface="Times New Roman" panose="02020603050405020304" pitchFamily="18" charset="0"/>
              </a:rPr>
              <a:t>Language of planning problem </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11.3 Example of Air Cargo</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11.4 The spare tire problem</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11.5 Planning with state space</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11.6 Partial order planning</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11.7 Hierarchical planning</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11.8 Conditional planning</a:t>
            </a:r>
          </a:p>
          <a:p>
            <a:pPr lvl="0">
              <a:lnSpc>
                <a:spcPct val="150000"/>
              </a:lnSpc>
            </a:pPr>
            <a:r>
              <a:rPr lang="en-US" sz="2000" b="1" dirty="0">
                <a:solidFill>
                  <a:srgbClr val="00B0F0"/>
                </a:solidFill>
                <a:latin typeface="Times New Roman" panose="02020603050405020304" pitchFamily="18" charset="0"/>
                <a:cs typeface="Times New Roman" panose="02020603050405020304" pitchFamily="18" charset="0"/>
              </a:rPr>
              <a:t>11.9 Learning decision trees</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11.10 Ensemble learning</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11.11 Reinforcement learning</a:t>
            </a:r>
            <a:endParaRPr lang="en-US" sz="2000" dirty="0">
              <a:solidFill>
                <a:schemeClr val="bg1"/>
              </a:solidFill>
              <a:latin typeface="Times New Roman" panose="02020603050405020304" pitchFamily="18" charset="0"/>
              <a:ea typeface="Gill Sans"/>
              <a:cs typeface="Times New Roman" panose="02020603050405020304" pitchFamily="18" charset="0"/>
              <a:sym typeface="Gill Sans"/>
            </a:endParaRPr>
          </a:p>
        </p:txBody>
      </p:sp>
      <p:sp>
        <p:nvSpPr>
          <p:cNvPr id="2" name="Footer Placeholder 1">
            <a:extLst>
              <a:ext uri="{FF2B5EF4-FFF2-40B4-BE49-F238E27FC236}">
                <a16:creationId xmlns:a16="http://schemas.microsoft.com/office/drawing/2014/main" id="{C01C7952-B659-4471-8325-CB769F8BFEBA}"/>
              </a:ext>
            </a:extLst>
          </p:cNvPr>
          <p:cNvSpPr>
            <a:spLocks noGrp="1"/>
          </p:cNvSpPr>
          <p:nvPr>
            <p:ph type="ftr" sz="quarter" idx="11"/>
          </p:nvPr>
        </p:nvSpPr>
        <p:spPr/>
        <p:txBody>
          <a:bodyPr/>
          <a:lstStyle/>
          <a:p>
            <a:r>
              <a:rPr lang="en-IN"/>
              <a:t>Copyright © 2019 by Wiley India Pvt. Ltd., 4436/7, Ansari Road, Daryaganj, New Delhi-110002</a:t>
            </a:r>
            <a:endParaRPr lang="en-US"/>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2">
            <a:extLst>
              <a:ext uri="{FF2B5EF4-FFF2-40B4-BE49-F238E27FC236}">
                <a16:creationId xmlns:a16="http://schemas.microsoft.com/office/drawing/2014/main" id="{42C7F426-E22A-4E95-A7F6-369DB91B88E4}"/>
              </a:ext>
            </a:extLst>
          </p:cNvPr>
          <p:cNvSpPr>
            <a:spLocks noGrp="1" noChangeArrowheads="1"/>
          </p:cNvSpPr>
          <p:nvPr>
            <p:ph type="title"/>
          </p:nvPr>
        </p:nvSpPr>
        <p:spPr>
          <a:xfrm>
            <a:off x="3666461" y="292396"/>
            <a:ext cx="7772400" cy="696432"/>
          </a:xfrm>
        </p:spPr>
        <p:txBody>
          <a:bodyPr>
            <a:normAutofit/>
          </a:bodyPr>
          <a:lstStyle/>
          <a:p>
            <a:r>
              <a:rPr lang="en-US" altLang="en-US" sz="3600" dirty="0"/>
              <a:t>ID3</a:t>
            </a:r>
          </a:p>
        </p:txBody>
      </p:sp>
      <p:sp>
        <p:nvSpPr>
          <p:cNvPr id="285699" name="Rectangle 3">
            <a:extLst>
              <a:ext uri="{FF2B5EF4-FFF2-40B4-BE49-F238E27FC236}">
                <a16:creationId xmlns:a16="http://schemas.microsoft.com/office/drawing/2014/main" id="{2594ADAD-9823-4269-8F07-82B03D09E448}"/>
              </a:ext>
            </a:extLst>
          </p:cNvPr>
          <p:cNvSpPr>
            <a:spLocks noGrp="1" noChangeArrowheads="1"/>
          </p:cNvSpPr>
          <p:nvPr>
            <p:ph type="body" idx="1"/>
          </p:nvPr>
        </p:nvSpPr>
        <p:spPr>
          <a:xfrm>
            <a:off x="3666461" y="1119889"/>
            <a:ext cx="7772400" cy="5105400"/>
          </a:xfrm>
        </p:spPr>
        <p:txBody>
          <a:bodyPr>
            <a:normAutofit fontScale="92500" lnSpcReduction="10000"/>
          </a:bodyPr>
          <a:lstStyle/>
          <a:p>
            <a:pPr>
              <a:lnSpc>
                <a:spcPct val="90000"/>
              </a:lnSpc>
            </a:pPr>
            <a:r>
              <a:rPr lang="en-US" altLang="en-US" dirty="0"/>
              <a:t>A </a:t>
            </a:r>
            <a:r>
              <a:rPr lang="en-US" altLang="en-US" dirty="0">
                <a:solidFill>
                  <a:schemeClr val="accent2"/>
                </a:solidFill>
              </a:rPr>
              <a:t>greedy algorithm</a:t>
            </a:r>
            <a:r>
              <a:rPr lang="en-US" altLang="en-US" dirty="0"/>
              <a:t> for Decision Tree Construction developed by Ross Quinlan, 1987 </a:t>
            </a:r>
          </a:p>
          <a:p>
            <a:pPr>
              <a:lnSpc>
                <a:spcPct val="90000"/>
              </a:lnSpc>
            </a:pPr>
            <a:r>
              <a:rPr lang="en-US" altLang="en-US" dirty="0"/>
              <a:t>Consider a smaller tree a better tree</a:t>
            </a:r>
          </a:p>
          <a:p>
            <a:pPr>
              <a:lnSpc>
                <a:spcPct val="90000"/>
              </a:lnSpc>
            </a:pPr>
            <a:r>
              <a:rPr lang="en-US" altLang="en-US" dirty="0"/>
              <a:t>Top-down construction of the decision tree by recursively selecting the "</a:t>
            </a:r>
            <a:r>
              <a:rPr lang="en-US" altLang="en-US" dirty="0">
                <a:solidFill>
                  <a:schemeClr val="accent2"/>
                </a:solidFill>
              </a:rPr>
              <a:t>best attribute</a:t>
            </a:r>
            <a:r>
              <a:rPr lang="en-US" altLang="en-US" dirty="0"/>
              <a:t>" to use at the current node in the tree, based on the examples belonging to this node. </a:t>
            </a:r>
          </a:p>
          <a:p>
            <a:pPr lvl="1">
              <a:lnSpc>
                <a:spcPct val="90000"/>
              </a:lnSpc>
            </a:pPr>
            <a:r>
              <a:rPr lang="en-US" altLang="en-US" dirty="0"/>
              <a:t>Once the attribute is selected for the current node, generate children nodes, one for each possible value of the selected attribute. </a:t>
            </a:r>
          </a:p>
          <a:p>
            <a:pPr lvl="1">
              <a:lnSpc>
                <a:spcPct val="90000"/>
              </a:lnSpc>
            </a:pPr>
            <a:r>
              <a:rPr lang="en-US" altLang="en-US" dirty="0"/>
              <a:t>Partition the examples of this node using the possible values of this attribute, and assign these subsets of the examples to the appropriate child node. </a:t>
            </a:r>
          </a:p>
          <a:p>
            <a:pPr lvl="1">
              <a:lnSpc>
                <a:spcPct val="90000"/>
              </a:lnSpc>
            </a:pPr>
            <a:r>
              <a:rPr lang="en-US" altLang="en-US" dirty="0"/>
              <a:t>Repeat for each child node until all examples associated with a node are either all positive or all negative. </a:t>
            </a:r>
          </a:p>
        </p:txBody>
      </p:sp>
      <p:sp>
        <p:nvSpPr>
          <p:cNvPr id="5" name="Google Shape;142;p2">
            <a:extLst>
              <a:ext uri="{FF2B5EF4-FFF2-40B4-BE49-F238E27FC236}">
                <a16:creationId xmlns:a16="http://schemas.microsoft.com/office/drawing/2014/main" id="{81BF522A-DFF9-4698-A8AE-6CF97A8F1C27}"/>
              </a:ext>
            </a:extLst>
          </p:cNvPr>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11.1 Introduction</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11.2  </a:t>
            </a:r>
            <a:r>
              <a:rPr lang="en-US" sz="2000" dirty="0">
                <a:solidFill>
                  <a:schemeClr val="bg1"/>
                </a:solidFill>
                <a:latin typeface="Times New Roman" panose="02020603050405020304" pitchFamily="18" charset="0"/>
                <a:cs typeface="Times New Roman" panose="02020603050405020304" pitchFamily="18" charset="0"/>
              </a:rPr>
              <a:t>Language of planning problem </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11.3 Example of Air Cargo</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11.4 The spare tire problem</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11.5 Planning with state space</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11.6 Partial order planning</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11.7 Hierarchical planning</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11.8 Conditional planning</a:t>
            </a:r>
          </a:p>
          <a:p>
            <a:pPr lvl="0">
              <a:lnSpc>
                <a:spcPct val="150000"/>
              </a:lnSpc>
            </a:pPr>
            <a:r>
              <a:rPr lang="en-US" sz="2000" b="1" dirty="0">
                <a:solidFill>
                  <a:srgbClr val="00B0F0"/>
                </a:solidFill>
                <a:latin typeface="Times New Roman" panose="02020603050405020304" pitchFamily="18" charset="0"/>
                <a:cs typeface="Times New Roman" panose="02020603050405020304" pitchFamily="18" charset="0"/>
              </a:rPr>
              <a:t>11.9 Learning decision trees</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11.10 Ensemble learning</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11.11 Reinforcement learning</a:t>
            </a:r>
            <a:endParaRPr lang="en-US" sz="2000" dirty="0">
              <a:solidFill>
                <a:schemeClr val="bg1"/>
              </a:solidFill>
              <a:latin typeface="Times New Roman" panose="02020603050405020304" pitchFamily="18" charset="0"/>
              <a:ea typeface="Gill Sans"/>
              <a:cs typeface="Times New Roman" panose="02020603050405020304" pitchFamily="18" charset="0"/>
              <a:sym typeface="Gill Sans"/>
            </a:endParaRPr>
          </a:p>
        </p:txBody>
      </p:sp>
      <p:sp>
        <p:nvSpPr>
          <p:cNvPr id="2" name="Footer Placeholder 1">
            <a:extLst>
              <a:ext uri="{FF2B5EF4-FFF2-40B4-BE49-F238E27FC236}">
                <a16:creationId xmlns:a16="http://schemas.microsoft.com/office/drawing/2014/main" id="{25930C6A-2892-4D2E-866F-EBC5EC4B078E}"/>
              </a:ext>
            </a:extLst>
          </p:cNvPr>
          <p:cNvSpPr>
            <a:spLocks noGrp="1"/>
          </p:cNvSpPr>
          <p:nvPr>
            <p:ph type="ftr" sz="quarter" idx="11"/>
          </p:nvPr>
        </p:nvSpPr>
        <p:spPr/>
        <p:txBody>
          <a:bodyPr/>
          <a:lstStyle/>
          <a:p>
            <a:r>
              <a:rPr lang="en-IN"/>
              <a:t>Copyright © 2019 by Wiley India Pvt. Ltd., 4436/7, Ansari Road, Daryaganj, New Delhi-110002</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a:extLst>
              <a:ext uri="{FF2B5EF4-FFF2-40B4-BE49-F238E27FC236}">
                <a16:creationId xmlns:a16="http://schemas.microsoft.com/office/drawing/2014/main" id="{AF6E1D29-D98D-4CAB-9F6E-D04ABFC36F2A}"/>
              </a:ext>
            </a:extLst>
          </p:cNvPr>
          <p:cNvSpPr>
            <a:spLocks noGrp="1" noChangeArrowheads="1"/>
          </p:cNvSpPr>
          <p:nvPr>
            <p:ph type="title"/>
          </p:nvPr>
        </p:nvSpPr>
        <p:spPr>
          <a:xfrm>
            <a:off x="3232298" y="228600"/>
            <a:ext cx="6749902" cy="1143000"/>
          </a:xfrm>
        </p:spPr>
        <p:txBody>
          <a:bodyPr>
            <a:normAutofit/>
          </a:bodyPr>
          <a:lstStyle/>
          <a:p>
            <a:r>
              <a:rPr lang="en-US" altLang="en-US" sz="3600" dirty="0"/>
              <a:t>Blocks world</a:t>
            </a:r>
          </a:p>
        </p:txBody>
      </p:sp>
      <p:sp>
        <p:nvSpPr>
          <p:cNvPr id="235523" name="Rectangle 3">
            <a:extLst>
              <a:ext uri="{FF2B5EF4-FFF2-40B4-BE49-F238E27FC236}">
                <a16:creationId xmlns:a16="http://schemas.microsoft.com/office/drawing/2014/main" id="{42DF20CF-32B3-42E3-958B-45FF6EA2511A}"/>
              </a:ext>
            </a:extLst>
          </p:cNvPr>
          <p:cNvSpPr>
            <a:spLocks noGrp="1" noChangeArrowheads="1"/>
          </p:cNvSpPr>
          <p:nvPr>
            <p:ph type="body" idx="1"/>
          </p:nvPr>
        </p:nvSpPr>
        <p:spPr>
          <a:xfrm>
            <a:off x="3342915" y="1299666"/>
            <a:ext cx="4335562" cy="4526976"/>
          </a:xfrm>
        </p:spPr>
        <p:txBody>
          <a:bodyPr>
            <a:normAutofit fontScale="55000" lnSpcReduction="20000"/>
          </a:bodyPr>
          <a:lstStyle/>
          <a:p>
            <a:pPr>
              <a:buFontTx/>
              <a:buNone/>
            </a:pPr>
            <a:r>
              <a:rPr lang="en-US" altLang="en-US" sz="3400" dirty="0"/>
              <a:t>The </a:t>
            </a:r>
            <a:r>
              <a:rPr lang="en-US" altLang="en-US" sz="3400" b="1" dirty="0"/>
              <a:t>blocks world </a:t>
            </a:r>
            <a:r>
              <a:rPr lang="en-US" altLang="en-US" sz="3400" dirty="0"/>
              <a:t>is a micro-world that consists of a table, a set of blocks and a robot hand.</a:t>
            </a:r>
          </a:p>
          <a:p>
            <a:pPr>
              <a:buFontTx/>
              <a:buNone/>
            </a:pPr>
            <a:r>
              <a:rPr lang="en-US" altLang="en-US" sz="3400" dirty="0"/>
              <a:t>Some domain constraints:</a:t>
            </a:r>
          </a:p>
          <a:p>
            <a:pPr lvl="1"/>
            <a:r>
              <a:rPr lang="en-US" altLang="en-US" sz="3400" dirty="0"/>
              <a:t>Only one block can be on another block</a:t>
            </a:r>
          </a:p>
          <a:p>
            <a:pPr lvl="1"/>
            <a:r>
              <a:rPr lang="en-US" altLang="en-US" sz="3400" dirty="0"/>
              <a:t>Any number of blocks can be on the table</a:t>
            </a:r>
          </a:p>
          <a:p>
            <a:pPr lvl="1"/>
            <a:r>
              <a:rPr lang="en-US" altLang="en-US" sz="3400" dirty="0"/>
              <a:t>The hand can only hold one block</a:t>
            </a:r>
          </a:p>
          <a:p>
            <a:pPr>
              <a:buFontTx/>
              <a:buNone/>
            </a:pPr>
            <a:r>
              <a:rPr lang="en-US" altLang="en-US" sz="3400" dirty="0"/>
              <a:t>Typical representation:</a:t>
            </a:r>
          </a:p>
          <a:p>
            <a:pPr lvl="1">
              <a:buFontTx/>
              <a:buNone/>
            </a:pPr>
            <a:r>
              <a:rPr lang="en-US" altLang="en-US" sz="3400" dirty="0" err="1"/>
              <a:t>ontable</a:t>
            </a:r>
            <a:r>
              <a:rPr lang="en-US" altLang="en-US" sz="3400" dirty="0"/>
              <a:t>(A)</a:t>
            </a:r>
          </a:p>
          <a:p>
            <a:pPr lvl="1">
              <a:buFontTx/>
              <a:buNone/>
            </a:pPr>
            <a:r>
              <a:rPr lang="en-US" altLang="en-US" sz="3400" dirty="0" err="1"/>
              <a:t>ontable</a:t>
            </a:r>
            <a:r>
              <a:rPr lang="en-US" altLang="en-US" sz="3400" dirty="0"/>
              <a:t>(C)</a:t>
            </a:r>
          </a:p>
          <a:p>
            <a:pPr lvl="1">
              <a:buFontTx/>
              <a:buNone/>
            </a:pPr>
            <a:r>
              <a:rPr lang="en-US" altLang="en-US" sz="3400" dirty="0"/>
              <a:t>on(B,A)</a:t>
            </a:r>
          </a:p>
          <a:p>
            <a:pPr lvl="1">
              <a:buFontTx/>
              <a:buNone/>
            </a:pPr>
            <a:r>
              <a:rPr lang="en-US" altLang="en-US" sz="3400" dirty="0" err="1"/>
              <a:t>handempty</a:t>
            </a:r>
            <a:endParaRPr lang="en-US" altLang="en-US" sz="3400" dirty="0"/>
          </a:p>
          <a:p>
            <a:pPr lvl="1">
              <a:buFontTx/>
              <a:buNone/>
            </a:pPr>
            <a:r>
              <a:rPr lang="en-US" altLang="en-US" sz="3400" dirty="0"/>
              <a:t>clear(B)</a:t>
            </a:r>
          </a:p>
          <a:p>
            <a:pPr lvl="1">
              <a:buFontTx/>
              <a:buNone/>
            </a:pPr>
            <a:r>
              <a:rPr lang="en-US" altLang="en-US" sz="3400" dirty="0"/>
              <a:t>clear(C)</a:t>
            </a:r>
          </a:p>
          <a:p>
            <a:pPr lvl="1">
              <a:buFontTx/>
              <a:buNone/>
            </a:pPr>
            <a:endParaRPr lang="en-US" altLang="en-US" dirty="0"/>
          </a:p>
          <a:p>
            <a:pPr>
              <a:buFontTx/>
              <a:buNone/>
            </a:pPr>
            <a:endParaRPr lang="en-US" altLang="en-US" dirty="0"/>
          </a:p>
          <a:p>
            <a:pPr>
              <a:buFontTx/>
              <a:buNone/>
            </a:pPr>
            <a:endParaRPr lang="en-US" altLang="en-US" dirty="0"/>
          </a:p>
        </p:txBody>
      </p:sp>
      <p:grpSp>
        <p:nvGrpSpPr>
          <p:cNvPr id="235534" name="Group 14">
            <a:extLst>
              <a:ext uri="{FF2B5EF4-FFF2-40B4-BE49-F238E27FC236}">
                <a16:creationId xmlns:a16="http://schemas.microsoft.com/office/drawing/2014/main" id="{34F17C58-EA23-464F-970B-3D64626A3332}"/>
              </a:ext>
            </a:extLst>
          </p:cNvPr>
          <p:cNvGrpSpPr>
            <a:grpSpLocks/>
          </p:cNvGrpSpPr>
          <p:nvPr/>
        </p:nvGrpSpPr>
        <p:grpSpPr bwMode="auto">
          <a:xfrm>
            <a:off x="8140995" y="2942728"/>
            <a:ext cx="3646488" cy="2471738"/>
            <a:chOff x="3312" y="2160"/>
            <a:chExt cx="2297" cy="1557"/>
          </a:xfrm>
        </p:grpSpPr>
        <p:sp>
          <p:nvSpPr>
            <p:cNvPr id="235524" name="Rectangle 4">
              <a:extLst>
                <a:ext uri="{FF2B5EF4-FFF2-40B4-BE49-F238E27FC236}">
                  <a16:creationId xmlns:a16="http://schemas.microsoft.com/office/drawing/2014/main" id="{E7E41110-CECF-4BD2-A76C-AD8C3F0BB7EC}"/>
                </a:ext>
              </a:extLst>
            </p:cNvPr>
            <p:cNvSpPr>
              <a:spLocks noChangeArrowheads="1"/>
            </p:cNvSpPr>
            <p:nvPr/>
          </p:nvSpPr>
          <p:spPr bwMode="auto">
            <a:xfrm>
              <a:off x="3312" y="3408"/>
              <a:ext cx="2256" cy="96"/>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dirty="0">
                <a:latin typeface="Times New Roman" panose="02020603050405020304" pitchFamily="18" charset="0"/>
              </a:endParaRPr>
            </a:p>
          </p:txBody>
        </p:sp>
        <p:sp>
          <p:nvSpPr>
            <p:cNvPr id="235525" name="Rectangle 5">
              <a:extLst>
                <a:ext uri="{FF2B5EF4-FFF2-40B4-BE49-F238E27FC236}">
                  <a16:creationId xmlns:a16="http://schemas.microsoft.com/office/drawing/2014/main" id="{F1FC36A4-FD78-4DE3-B976-A90DA23D69D2}"/>
                </a:ext>
              </a:extLst>
            </p:cNvPr>
            <p:cNvSpPr>
              <a:spLocks noChangeArrowheads="1"/>
            </p:cNvSpPr>
            <p:nvPr/>
          </p:nvSpPr>
          <p:spPr bwMode="auto">
            <a:xfrm>
              <a:off x="3600" y="3168"/>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1" dirty="0">
                  <a:latin typeface="Times New Roman" panose="02020603050405020304" pitchFamily="18" charset="0"/>
                </a:rPr>
                <a:t>A</a:t>
              </a:r>
            </a:p>
          </p:txBody>
        </p:sp>
        <p:sp>
          <p:nvSpPr>
            <p:cNvPr id="235527" name="Rectangle 7">
              <a:extLst>
                <a:ext uri="{FF2B5EF4-FFF2-40B4-BE49-F238E27FC236}">
                  <a16:creationId xmlns:a16="http://schemas.microsoft.com/office/drawing/2014/main" id="{C14F48C2-F2DB-43D5-85DB-6F29C2C99C0B}"/>
                </a:ext>
              </a:extLst>
            </p:cNvPr>
            <p:cNvSpPr>
              <a:spLocks noChangeArrowheads="1"/>
            </p:cNvSpPr>
            <p:nvPr/>
          </p:nvSpPr>
          <p:spPr bwMode="auto">
            <a:xfrm>
              <a:off x="3600" y="2928"/>
              <a:ext cx="240" cy="240"/>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1" dirty="0">
                  <a:latin typeface="Times New Roman" panose="02020603050405020304" pitchFamily="18" charset="0"/>
                </a:rPr>
                <a:t>B</a:t>
              </a:r>
            </a:p>
          </p:txBody>
        </p:sp>
        <p:sp>
          <p:nvSpPr>
            <p:cNvPr id="235528" name="Rectangle 8">
              <a:extLst>
                <a:ext uri="{FF2B5EF4-FFF2-40B4-BE49-F238E27FC236}">
                  <a16:creationId xmlns:a16="http://schemas.microsoft.com/office/drawing/2014/main" id="{4E526D36-6586-4133-903F-A7E412688230}"/>
                </a:ext>
              </a:extLst>
            </p:cNvPr>
            <p:cNvSpPr>
              <a:spLocks noChangeArrowheads="1"/>
            </p:cNvSpPr>
            <p:nvPr/>
          </p:nvSpPr>
          <p:spPr bwMode="auto">
            <a:xfrm>
              <a:off x="4032" y="3168"/>
              <a:ext cx="240" cy="24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1" dirty="0">
                  <a:latin typeface="Times New Roman" panose="02020603050405020304" pitchFamily="18" charset="0"/>
                </a:rPr>
                <a:t>C</a:t>
              </a:r>
            </a:p>
          </p:txBody>
        </p:sp>
        <p:grpSp>
          <p:nvGrpSpPr>
            <p:cNvPr id="235532" name="Group 12">
              <a:extLst>
                <a:ext uri="{FF2B5EF4-FFF2-40B4-BE49-F238E27FC236}">
                  <a16:creationId xmlns:a16="http://schemas.microsoft.com/office/drawing/2014/main" id="{D1FB28C6-F69C-4FC6-B7BE-6B10C00190B0}"/>
                </a:ext>
              </a:extLst>
            </p:cNvPr>
            <p:cNvGrpSpPr>
              <a:grpSpLocks/>
            </p:cNvGrpSpPr>
            <p:nvPr/>
          </p:nvGrpSpPr>
          <p:grpSpPr bwMode="auto">
            <a:xfrm>
              <a:off x="3888" y="2160"/>
              <a:ext cx="360" cy="627"/>
              <a:chOff x="3912" y="1872"/>
              <a:chExt cx="360" cy="627"/>
            </a:xfrm>
          </p:grpSpPr>
          <p:sp>
            <p:nvSpPr>
              <p:cNvPr id="235529" name="AutoShape 9">
                <a:extLst>
                  <a:ext uri="{FF2B5EF4-FFF2-40B4-BE49-F238E27FC236}">
                    <a16:creationId xmlns:a16="http://schemas.microsoft.com/office/drawing/2014/main" id="{55843A76-98A1-4214-A37B-770C36775C0E}"/>
                  </a:ext>
                </a:extLst>
              </p:cNvPr>
              <p:cNvSpPr>
                <a:spLocks/>
              </p:cNvSpPr>
              <p:nvPr/>
            </p:nvSpPr>
            <p:spPr bwMode="auto">
              <a:xfrm rot="16200000" flipV="1">
                <a:off x="3934" y="2162"/>
                <a:ext cx="315" cy="360"/>
              </a:xfrm>
              <a:prstGeom prst="rightBracket">
                <a:avLst>
                  <a:gd name="adj" fmla="val 9524"/>
                </a:avLst>
              </a:prstGeom>
              <a:noFill/>
              <a:ln w="571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dirty="0">
                  <a:latin typeface="Times New Roman" panose="02020603050405020304" pitchFamily="18" charset="0"/>
                </a:endParaRPr>
              </a:p>
            </p:txBody>
          </p:sp>
          <p:sp>
            <p:nvSpPr>
              <p:cNvPr id="235531" name="Line 11">
                <a:extLst>
                  <a:ext uri="{FF2B5EF4-FFF2-40B4-BE49-F238E27FC236}">
                    <a16:creationId xmlns:a16="http://schemas.microsoft.com/office/drawing/2014/main" id="{5A55387E-391F-4EFE-A53D-8B0AADBC9AC7}"/>
                  </a:ext>
                </a:extLst>
              </p:cNvPr>
              <p:cNvSpPr>
                <a:spLocks noChangeShapeType="1"/>
              </p:cNvSpPr>
              <p:nvPr/>
            </p:nvSpPr>
            <p:spPr bwMode="auto">
              <a:xfrm>
                <a:off x="4080" y="1872"/>
                <a:ext cx="0" cy="288"/>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dirty="0">
                  <a:latin typeface="Times New Roman" panose="02020603050405020304" pitchFamily="18" charset="0"/>
                </a:endParaRPr>
              </a:p>
            </p:txBody>
          </p:sp>
        </p:grpSp>
        <p:sp>
          <p:nvSpPr>
            <p:cNvPr id="235533" name="Text Box 13">
              <a:extLst>
                <a:ext uri="{FF2B5EF4-FFF2-40B4-BE49-F238E27FC236}">
                  <a16:creationId xmlns:a16="http://schemas.microsoft.com/office/drawing/2014/main" id="{9F2DAFAF-030D-4104-A233-D1828EEC90C6}"/>
                </a:ext>
              </a:extLst>
            </p:cNvPr>
            <p:cNvSpPr txBox="1">
              <a:spLocks noChangeArrowheads="1"/>
            </p:cNvSpPr>
            <p:nvPr/>
          </p:nvSpPr>
          <p:spPr bwMode="auto">
            <a:xfrm>
              <a:off x="5088" y="3504"/>
              <a:ext cx="521"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dirty="0">
                  <a:latin typeface="Times New Roman" panose="02020603050405020304" pitchFamily="18" charset="0"/>
                </a:rPr>
                <a:t>TABLE</a:t>
              </a:r>
            </a:p>
          </p:txBody>
        </p:sp>
      </p:grpSp>
      <p:sp>
        <p:nvSpPr>
          <p:cNvPr id="14" name="Google Shape;142;p2">
            <a:extLst>
              <a:ext uri="{FF2B5EF4-FFF2-40B4-BE49-F238E27FC236}">
                <a16:creationId xmlns:a16="http://schemas.microsoft.com/office/drawing/2014/main" id="{45A29195-BF70-4254-9F09-0CC799EF3092}"/>
              </a:ext>
            </a:extLst>
          </p:cNvPr>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11.1 Introduction</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11.2  </a:t>
            </a:r>
            <a:r>
              <a:rPr lang="en-US" sz="2000" dirty="0">
                <a:solidFill>
                  <a:schemeClr val="bg1"/>
                </a:solidFill>
                <a:latin typeface="Times New Roman" panose="02020603050405020304" pitchFamily="18" charset="0"/>
                <a:cs typeface="Times New Roman" panose="02020603050405020304" pitchFamily="18" charset="0"/>
              </a:rPr>
              <a:t>Language of planning problem </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11.3 Example of Air Cargo</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11.4 The spare tire problem</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11.5 Planning with state space</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11.6 Partial order planning</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11.7 Hierarchical planning</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11.8 Conditional planning</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11.9 Learning decision trees</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11.10 Ensemble learning</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11.11 Reinforcement learning</a:t>
            </a:r>
            <a:endParaRPr lang="en-US" sz="2000" dirty="0">
              <a:solidFill>
                <a:schemeClr val="bg1"/>
              </a:solidFill>
              <a:latin typeface="Times New Roman" panose="02020603050405020304" pitchFamily="18" charset="0"/>
              <a:ea typeface="Gill Sans"/>
              <a:cs typeface="Times New Roman" panose="02020603050405020304" pitchFamily="18" charset="0"/>
              <a:sym typeface="Gill Sans"/>
            </a:endParaRPr>
          </a:p>
        </p:txBody>
      </p:sp>
      <p:sp>
        <p:nvSpPr>
          <p:cNvPr id="2" name="Footer Placeholder 1">
            <a:extLst>
              <a:ext uri="{FF2B5EF4-FFF2-40B4-BE49-F238E27FC236}">
                <a16:creationId xmlns:a16="http://schemas.microsoft.com/office/drawing/2014/main" id="{A52B045B-4C83-4E0C-B71C-2616F595AE5D}"/>
              </a:ext>
            </a:extLst>
          </p:cNvPr>
          <p:cNvSpPr>
            <a:spLocks noGrp="1"/>
          </p:cNvSpPr>
          <p:nvPr>
            <p:ph type="ftr" sz="quarter" idx="11"/>
          </p:nvPr>
        </p:nvSpPr>
        <p:spPr>
          <a:xfrm>
            <a:off x="4113028" y="6492875"/>
            <a:ext cx="4114800" cy="365125"/>
          </a:xfrm>
        </p:spPr>
        <p:txBody>
          <a:bodyPr/>
          <a:lstStyle/>
          <a:p>
            <a:r>
              <a:rPr lang="en-IN" dirty="0"/>
              <a:t>Copyright © 2019 by Wiley India </a:t>
            </a:r>
            <a:r>
              <a:rPr lang="en-IN" dirty="0" err="1"/>
              <a:t>Pvt.</a:t>
            </a:r>
            <a:r>
              <a:rPr lang="en-IN" dirty="0"/>
              <a:t> Ltd., 4436/7, Ansari Road, </a:t>
            </a:r>
            <a:r>
              <a:rPr lang="en-IN" dirty="0" err="1"/>
              <a:t>Daryaganj</a:t>
            </a:r>
            <a:r>
              <a:rPr lang="en-IN" dirty="0"/>
              <a:t>, New Delhi-110002</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2">
            <a:extLst>
              <a:ext uri="{FF2B5EF4-FFF2-40B4-BE49-F238E27FC236}">
                <a16:creationId xmlns:a16="http://schemas.microsoft.com/office/drawing/2014/main" id="{163A290E-643E-4BC7-AA6C-99A58125CB84}"/>
              </a:ext>
            </a:extLst>
          </p:cNvPr>
          <p:cNvSpPr>
            <a:spLocks noGrp="1" noChangeArrowheads="1"/>
          </p:cNvSpPr>
          <p:nvPr>
            <p:ph type="title"/>
          </p:nvPr>
        </p:nvSpPr>
        <p:spPr>
          <a:xfrm>
            <a:off x="3487479" y="294167"/>
            <a:ext cx="8431619" cy="726559"/>
          </a:xfrm>
        </p:spPr>
        <p:txBody>
          <a:bodyPr/>
          <a:lstStyle/>
          <a:p>
            <a:r>
              <a:rPr lang="en-US" altLang="en-US" dirty="0"/>
              <a:t>Choosing the Best Attribute</a:t>
            </a:r>
          </a:p>
        </p:txBody>
      </p:sp>
      <p:sp>
        <p:nvSpPr>
          <p:cNvPr id="288771" name="Rectangle 3">
            <a:extLst>
              <a:ext uri="{FF2B5EF4-FFF2-40B4-BE49-F238E27FC236}">
                <a16:creationId xmlns:a16="http://schemas.microsoft.com/office/drawing/2014/main" id="{8E98CA2B-2190-4864-8977-6AD4C3DBCD90}"/>
              </a:ext>
            </a:extLst>
          </p:cNvPr>
          <p:cNvSpPr>
            <a:spLocks noGrp="1" noChangeArrowheads="1"/>
          </p:cNvSpPr>
          <p:nvPr>
            <p:ph type="body" idx="1"/>
          </p:nvPr>
        </p:nvSpPr>
        <p:spPr>
          <a:xfrm>
            <a:off x="3487479" y="1020726"/>
            <a:ext cx="7772400" cy="5252483"/>
          </a:xfrm>
        </p:spPr>
        <p:txBody>
          <a:bodyPr>
            <a:normAutofit lnSpcReduction="10000"/>
          </a:bodyPr>
          <a:lstStyle/>
          <a:p>
            <a:pPr>
              <a:lnSpc>
                <a:spcPct val="90000"/>
              </a:lnSpc>
            </a:pPr>
            <a:r>
              <a:rPr lang="en-US" altLang="en-US" sz="2600" dirty="0"/>
              <a:t>The key problem is choosing which attribute to split a given set of examples. </a:t>
            </a:r>
          </a:p>
          <a:p>
            <a:pPr>
              <a:lnSpc>
                <a:spcPct val="90000"/>
              </a:lnSpc>
            </a:pPr>
            <a:r>
              <a:rPr lang="en-US" altLang="en-US" sz="2600" dirty="0"/>
              <a:t>Some possibilities are:</a:t>
            </a:r>
          </a:p>
          <a:p>
            <a:pPr lvl="1">
              <a:lnSpc>
                <a:spcPct val="90000"/>
              </a:lnSpc>
            </a:pPr>
            <a:r>
              <a:rPr lang="en-US" altLang="en-US" b="1" dirty="0"/>
              <a:t>Random:</a:t>
            </a:r>
            <a:r>
              <a:rPr lang="en-US" altLang="en-US" dirty="0"/>
              <a:t> Select any attribute at random </a:t>
            </a:r>
          </a:p>
          <a:p>
            <a:pPr lvl="1">
              <a:lnSpc>
                <a:spcPct val="90000"/>
              </a:lnSpc>
            </a:pPr>
            <a:r>
              <a:rPr lang="en-US" altLang="en-US" b="1" dirty="0"/>
              <a:t>Least-Values:</a:t>
            </a:r>
            <a:r>
              <a:rPr lang="en-US" altLang="en-US" dirty="0"/>
              <a:t> Choose the attribute with the smallest number of possible values (</a:t>
            </a:r>
            <a:r>
              <a:rPr lang="en-US" altLang="en-US" dirty="0">
                <a:solidFill>
                  <a:schemeClr val="accent2"/>
                </a:solidFill>
              </a:rPr>
              <a:t>fewer branches</a:t>
            </a:r>
            <a:r>
              <a:rPr lang="en-US" altLang="en-US" dirty="0"/>
              <a:t>)</a:t>
            </a:r>
          </a:p>
          <a:p>
            <a:pPr lvl="1">
              <a:lnSpc>
                <a:spcPct val="90000"/>
              </a:lnSpc>
            </a:pPr>
            <a:r>
              <a:rPr lang="en-US" altLang="en-US" b="1" dirty="0"/>
              <a:t>Most-Values:</a:t>
            </a:r>
            <a:r>
              <a:rPr lang="en-US" altLang="en-US" dirty="0"/>
              <a:t> Choose the attribute with the largest number of possible values (</a:t>
            </a:r>
            <a:r>
              <a:rPr lang="en-US" altLang="en-US" dirty="0">
                <a:solidFill>
                  <a:schemeClr val="accent2"/>
                </a:solidFill>
              </a:rPr>
              <a:t>smaller subsets</a:t>
            </a:r>
            <a:r>
              <a:rPr lang="en-US" altLang="en-US" dirty="0"/>
              <a:t>)</a:t>
            </a:r>
          </a:p>
          <a:p>
            <a:pPr lvl="1">
              <a:lnSpc>
                <a:spcPct val="90000"/>
              </a:lnSpc>
            </a:pPr>
            <a:r>
              <a:rPr lang="en-US" altLang="en-US" b="1" dirty="0"/>
              <a:t>Max-Gain:</a:t>
            </a:r>
            <a:r>
              <a:rPr lang="en-US" altLang="en-US" dirty="0"/>
              <a:t> Choose the attribute that has the largest </a:t>
            </a:r>
            <a:r>
              <a:rPr lang="en-US" altLang="en-US" dirty="0">
                <a:solidFill>
                  <a:schemeClr val="accent2"/>
                </a:solidFill>
              </a:rPr>
              <a:t>expected information gain</a:t>
            </a:r>
            <a:r>
              <a:rPr lang="en-US" altLang="en-US" dirty="0"/>
              <a:t>, i.e. select attribute that will result in the smallest expected size of the subtrees rooted at its children. </a:t>
            </a:r>
          </a:p>
          <a:p>
            <a:pPr>
              <a:lnSpc>
                <a:spcPct val="90000"/>
              </a:lnSpc>
            </a:pPr>
            <a:r>
              <a:rPr lang="en-US" altLang="en-US" sz="2600" dirty="0"/>
              <a:t>The ID3 algorithm uses the </a:t>
            </a:r>
            <a:r>
              <a:rPr lang="en-US" altLang="en-US" sz="2600" dirty="0">
                <a:solidFill>
                  <a:schemeClr val="accent2"/>
                </a:solidFill>
              </a:rPr>
              <a:t>Max-Gain</a:t>
            </a:r>
            <a:r>
              <a:rPr lang="en-US" altLang="en-US" sz="2600" dirty="0"/>
              <a:t> method of selecting the best attribute. </a:t>
            </a:r>
          </a:p>
        </p:txBody>
      </p:sp>
      <p:sp>
        <p:nvSpPr>
          <p:cNvPr id="5" name="Google Shape;142;p2">
            <a:extLst>
              <a:ext uri="{FF2B5EF4-FFF2-40B4-BE49-F238E27FC236}">
                <a16:creationId xmlns:a16="http://schemas.microsoft.com/office/drawing/2014/main" id="{48D11C8F-86BC-4514-886D-E05CF8475118}"/>
              </a:ext>
            </a:extLst>
          </p:cNvPr>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11.1 Introduction</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11.2  </a:t>
            </a:r>
            <a:r>
              <a:rPr lang="en-US" sz="2000" dirty="0">
                <a:solidFill>
                  <a:schemeClr val="bg1"/>
                </a:solidFill>
                <a:latin typeface="Times New Roman" panose="02020603050405020304" pitchFamily="18" charset="0"/>
                <a:cs typeface="Times New Roman" panose="02020603050405020304" pitchFamily="18" charset="0"/>
              </a:rPr>
              <a:t>Language of planning problem </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11.3 Example of Air Cargo</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11.4 The spare tire problem</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11.5 Planning with state space</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11.6 Partial order planning</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11.7 Hierarchical planning</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11.8 Conditional planning</a:t>
            </a:r>
          </a:p>
          <a:p>
            <a:pPr lvl="0">
              <a:lnSpc>
                <a:spcPct val="150000"/>
              </a:lnSpc>
            </a:pPr>
            <a:r>
              <a:rPr lang="en-US" sz="2000" b="1" dirty="0">
                <a:solidFill>
                  <a:srgbClr val="00B0F0"/>
                </a:solidFill>
                <a:latin typeface="Times New Roman" panose="02020603050405020304" pitchFamily="18" charset="0"/>
                <a:cs typeface="Times New Roman" panose="02020603050405020304" pitchFamily="18" charset="0"/>
              </a:rPr>
              <a:t>11.9 Learning decision trees</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11.10 Ensemble learning</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11.11 Reinforcement learning</a:t>
            </a:r>
            <a:endParaRPr lang="en-US" sz="2000" dirty="0">
              <a:solidFill>
                <a:schemeClr val="bg1"/>
              </a:solidFill>
              <a:latin typeface="Times New Roman" panose="02020603050405020304" pitchFamily="18" charset="0"/>
              <a:ea typeface="Gill Sans"/>
              <a:cs typeface="Times New Roman" panose="02020603050405020304" pitchFamily="18" charset="0"/>
              <a:sym typeface="Gill Sans"/>
            </a:endParaRPr>
          </a:p>
        </p:txBody>
      </p:sp>
      <p:sp>
        <p:nvSpPr>
          <p:cNvPr id="2" name="Footer Placeholder 1">
            <a:extLst>
              <a:ext uri="{FF2B5EF4-FFF2-40B4-BE49-F238E27FC236}">
                <a16:creationId xmlns:a16="http://schemas.microsoft.com/office/drawing/2014/main" id="{D82A883A-6B25-4E38-85F4-564116A7392A}"/>
              </a:ext>
            </a:extLst>
          </p:cNvPr>
          <p:cNvSpPr>
            <a:spLocks noGrp="1"/>
          </p:cNvSpPr>
          <p:nvPr>
            <p:ph type="ftr" sz="quarter" idx="11"/>
          </p:nvPr>
        </p:nvSpPr>
        <p:spPr/>
        <p:txBody>
          <a:bodyPr/>
          <a:lstStyle/>
          <a:p>
            <a:r>
              <a:rPr lang="en-IN"/>
              <a:t>Copyright © 2019 by Wiley India Pvt. Ltd., 4436/7, Ansari Road, Daryaganj, New Delhi-110002</a:t>
            </a:r>
            <a:endParaRPr lang="en-US"/>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a:extLst>
              <a:ext uri="{FF2B5EF4-FFF2-40B4-BE49-F238E27FC236}">
                <a16:creationId xmlns:a16="http://schemas.microsoft.com/office/drawing/2014/main" id="{0FE2559E-EC1E-44D4-A392-C75A341A1F60}"/>
              </a:ext>
            </a:extLst>
          </p:cNvPr>
          <p:cNvSpPr>
            <a:spLocks noGrp="1" noChangeArrowheads="1"/>
          </p:cNvSpPr>
          <p:nvPr>
            <p:ph type="title"/>
          </p:nvPr>
        </p:nvSpPr>
        <p:spPr>
          <a:xfrm>
            <a:off x="3150781" y="611298"/>
            <a:ext cx="2590800" cy="6096000"/>
          </a:xfrm>
        </p:spPr>
        <p:txBody>
          <a:bodyPr>
            <a:normAutofit/>
          </a:bodyPr>
          <a:lstStyle/>
          <a:p>
            <a:r>
              <a:rPr lang="en-US" altLang="en-US" sz="3600" dirty="0"/>
              <a:t>Splitting Examples </a:t>
            </a:r>
            <a:br>
              <a:rPr lang="en-US" altLang="en-US" sz="3600" dirty="0"/>
            </a:br>
            <a:r>
              <a:rPr lang="en-US" altLang="en-US" sz="3600" dirty="0"/>
              <a:t>by Testing Attributes</a:t>
            </a:r>
          </a:p>
        </p:txBody>
      </p:sp>
      <p:pic>
        <p:nvPicPr>
          <p:cNvPr id="266244" name="Picture 4" descr="img6">
            <a:extLst>
              <a:ext uri="{FF2B5EF4-FFF2-40B4-BE49-F238E27FC236}">
                <a16:creationId xmlns:a16="http://schemas.microsoft.com/office/drawing/2014/main" id="{D8856B38-30F5-4E5D-A774-3AD633CE6E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81061" y="304800"/>
            <a:ext cx="5565775" cy="6324600"/>
          </a:xfrm>
          <a:prstGeom prst="rect">
            <a:avLst/>
          </a:prstGeom>
          <a:noFill/>
          <a:extLst>
            <a:ext uri="{909E8E84-426E-40DD-AFC4-6F175D3DCCD1}">
              <a14:hiddenFill xmlns:a14="http://schemas.microsoft.com/office/drawing/2010/main">
                <a:solidFill>
                  <a:srgbClr val="FFFFFF"/>
                </a:solidFill>
              </a14:hiddenFill>
            </a:ext>
          </a:extLst>
        </p:spPr>
      </p:pic>
      <p:sp>
        <p:nvSpPr>
          <p:cNvPr id="5" name="Google Shape;142;p2">
            <a:extLst>
              <a:ext uri="{FF2B5EF4-FFF2-40B4-BE49-F238E27FC236}">
                <a16:creationId xmlns:a16="http://schemas.microsoft.com/office/drawing/2014/main" id="{62A23D7F-D4A5-4374-A01A-53BDF59AFACC}"/>
              </a:ext>
            </a:extLst>
          </p:cNvPr>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11.1 Introduction</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11.2  </a:t>
            </a:r>
            <a:r>
              <a:rPr lang="en-US" sz="2000" dirty="0">
                <a:solidFill>
                  <a:schemeClr val="bg1"/>
                </a:solidFill>
                <a:latin typeface="Times New Roman" panose="02020603050405020304" pitchFamily="18" charset="0"/>
                <a:cs typeface="Times New Roman" panose="02020603050405020304" pitchFamily="18" charset="0"/>
              </a:rPr>
              <a:t>Language of planning problem </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11.3 Example of Air Cargo</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11.4 The spare tire problem</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11.5 Planning with state space</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11.6 Partial order planning</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11.7 Hierarchical planning</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11.8 Conditional planning</a:t>
            </a:r>
          </a:p>
          <a:p>
            <a:pPr lvl="0">
              <a:lnSpc>
                <a:spcPct val="150000"/>
              </a:lnSpc>
            </a:pPr>
            <a:r>
              <a:rPr lang="en-US" sz="2000" b="1" dirty="0">
                <a:solidFill>
                  <a:srgbClr val="00B0F0"/>
                </a:solidFill>
                <a:latin typeface="Times New Roman" panose="02020603050405020304" pitchFamily="18" charset="0"/>
                <a:cs typeface="Times New Roman" panose="02020603050405020304" pitchFamily="18" charset="0"/>
              </a:rPr>
              <a:t>11.9 Learning decision trees</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11.10 Ensemble learning</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11.11 Reinforcement learning</a:t>
            </a:r>
            <a:endParaRPr lang="en-US" sz="2000" dirty="0">
              <a:solidFill>
                <a:schemeClr val="bg1"/>
              </a:solidFill>
              <a:latin typeface="Times New Roman" panose="02020603050405020304" pitchFamily="18" charset="0"/>
              <a:ea typeface="Gill Sans"/>
              <a:cs typeface="Times New Roman" panose="02020603050405020304" pitchFamily="18" charset="0"/>
              <a:sym typeface="Gill Sans"/>
            </a:endParaRPr>
          </a:p>
        </p:txBody>
      </p:sp>
      <p:sp>
        <p:nvSpPr>
          <p:cNvPr id="2" name="Footer Placeholder 1">
            <a:extLst>
              <a:ext uri="{FF2B5EF4-FFF2-40B4-BE49-F238E27FC236}">
                <a16:creationId xmlns:a16="http://schemas.microsoft.com/office/drawing/2014/main" id="{84BE3B1A-E03B-4FD7-BD05-CE415000A56C}"/>
              </a:ext>
            </a:extLst>
          </p:cNvPr>
          <p:cNvSpPr>
            <a:spLocks noGrp="1"/>
          </p:cNvSpPr>
          <p:nvPr>
            <p:ph type="ftr" sz="quarter" idx="11"/>
          </p:nvPr>
        </p:nvSpPr>
        <p:spPr/>
        <p:txBody>
          <a:bodyPr/>
          <a:lstStyle/>
          <a:p>
            <a:r>
              <a:rPr lang="en-IN"/>
              <a:t>Copyright © 2019 by Wiley India Pvt. Ltd., 4436/7, Ansari Road, Daryaganj, New Delhi-110002</a:t>
            </a:r>
            <a:endParaRPr lang="en-US"/>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2">
            <a:extLst>
              <a:ext uri="{FF2B5EF4-FFF2-40B4-BE49-F238E27FC236}">
                <a16:creationId xmlns:a16="http://schemas.microsoft.com/office/drawing/2014/main" id="{BF031571-1A40-4167-BDF8-5D78A3F56860}"/>
              </a:ext>
            </a:extLst>
          </p:cNvPr>
          <p:cNvSpPr>
            <a:spLocks noGrp="1" noChangeArrowheads="1"/>
          </p:cNvSpPr>
          <p:nvPr>
            <p:ph type="title"/>
          </p:nvPr>
        </p:nvSpPr>
        <p:spPr>
          <a:xfrm>
            <a:off x="2743200" y="152400"/>
            <a:ext cx="7772400" cy="1143000"/>
          </a:xfrm>
        </p:spPr>
        <p:txBody>
          <a:bodyPr>
            <a:normAutofit fontScale="90000"/>
          </a:bodyPr>
          <a:lstStyle/>
          <a:p>
            <a:pPr algn="r"/>
            <a:r>
              <a:rPr lang="en-US" altLang="en-US"/>
              <a:t>ID3 Induced </a:t>
            </a:r>
            <a:br>
              <a:rPr lang="en-US" altLang="en-US"/>
            </a:br>
            <a:r>
              <a:rPr lang="en-US" altLang="en-US"/>
              <a:t>Decision Tree</a:t>
            </a:r>
          </a:p>
        </p:txBody>
      </p:sp>
      <p:pic>
        <p:nvPicPr>
          <p:cNvPr id="267268" name="Picture 4" descr="img8">
            <a:extLst>
              <a:ext uri="{FF2B5EF4-FFF2-40B4-BE49-F238E27FC236}">
                <a16:creationId xmlns:a16="http://schemas.microsoft.com/office/drawing/2014/main" id="{0DD0BEF3-CBF1-4C79-9D7C-00FBD19FC6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34317" y="719137"/>
            <a:ext cx="8458200" cy="6138863"/>
          </a:xfrm>
          <a:prstGeom prst="rect">
            <a:avLst/>
          </a:prstGeom>
          <a:noFill/>
          <a:extLst>
            <a:ext uri="{909E8E84-426E-40DD-AFC4-6F175D3DCCD1}">
              <a14:hiddenFill xmlns:a14="http://schemas.microsoft.com/office/drawing/2010/main">
                <a:solidFill>
                  <a:srgbClr val="FFFFFF"/>
                </a:solidFill>
              </a14:hiddenFill>
            </a:ext>
          </a:extLst>
        </p:spPr>
      </p:pic>
      <p:sp>
        <p:nvSpPr>
          <p:cNvPr id="5" name="Google Shape;142;p2">
            <a:extLst>
              <a:ext uri="{FF2B5EF4-FFF2-40B4-BE49-F238E27FC236}">
                <a16:creationId xmlns:a16="http://schemas.microsoft.com/office/drawing/2014/main" id="{D0B6FAE0-D4FC-44E5-8357-2AEE2E91E1BC}"/>
              </a:ext>
            </a:extLst>
          </p:cNvPr>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11.1 Introduction</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11.2  </a:t>
            </a:r>
            <a:r>
              <a:rPr lang="en-US" sz="2000" dirty="0">
                <a:solidFill>
                  <a:schemeClr val="bg1"/>
                </a:solidFill>
                <a:latin typeface="Times New Roman" panose="02020603050405020304" pitchFamily="18" charset="0"/>
                <a:cs typeface="Times New Roman" panose="02020603050405020304" pitchFamily="18" charset="0"/>
              </a:rPr>
              <a:t>Language of planning problem </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11.3 Example of Air Cargo</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11.4 The spare tire problem</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11.5 Planning with state space</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11.6 Partial order planning</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11.7 Hierarchical planning</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11.8 Conditional planning</a:t>
            </a:r>
          </a:p>
          <a:p>
            <a:pPr lvl="0">
              <a:lnSpc>
                <a:spcPct val="150000"/>
              </a:lnSpc>
            </a:pPr>
            <a:r>
              <a:rPr lang="en-US" sz="2000" b="1" dirty="0">
                <a:solidFill>
                  <a:srgbClr val="00B0F0"/>
                </a:solidFill>
                <a:latin typeface="Times New Roman" panose="02020603050405020304" pitchFamily="18" charset="0"/>
                <a:cs typeface="Times New Roman" panose="02020603050405020304" pitchFamily="18" charset="0"/>
              </a:rPr>
              <a:t>11.9 Learning decision trees</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11.10 Ensemble learning</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11.11 Reinforcement learning</a:t>
            </a:r>
            <a:endParaRPr lang="en-US" sz="2000" dirty="0">
              <a:solidFill>
                <a:schemeClr val="bg1"/>
              </a:solidFill>
              <a:latin typeface="Times New Roman" panose="02020603050405020304" pitchFamily="18" charset="0"/>
              <a:ea typeface="Gill Sans"/>
              <a:cs typeface="Times New Roman" panose="02020603050405020304" pitchFamily="18" charset="0"/>
              <a:sym typeface="Gill Sans"/>
            </a:endParaRPr>
          </a:p>
        </p:txBody>
      </p:sp>
      <p:sp>
        <p:nvSpPr>
          <p:cNvPr id="2" name="Footer Placeholder 1">
            <a:extLst>
              <a:ext uri="{FF2B5EF4-FFF2-40B4-BE49-F238E27FC236}">
                <a16:creationId xmlns:a16="http://schemas.microsoft.com/office/drawing/2014/main" id="{B1140519-B131-4386-B77B-B811B9B0F0D1}"/>
              </a:ext>
            </a:extLst>
          </p:cNvPr>
          <p:cNvSpPr>
            <a:spLocks noGrp="1"/>
          </p:cNvSpPr>
          <p:nvPr>
            <p:ph type="ftr" sz="quarter" idx="11"/>
          </p:nvPr>
        </p:nvSpPr>
        <p:spPr/>
        <p:txBody>
          <a:bodyPr/>
          <a:lstStyle/>
          <a:p>
            <a:r>
              <a:rPr lang="en-IN"/>
              <a:t>Copyright © 2019 by Wiley India Pvt. Ltd., 4436/7, Ansari Road, Daryaganj, New Delhi-110002</a:t>
            </a:r>
            <a:endParaRPr lang="en-US"/>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6" name="Rectangle 1026">
            <a:extLst>
              <a:ext uri="{FF2B5EF4-FFF2-40B4-BE49-F238E27FC236}">
                <a16:creationId xmlns:a16="http://schemas.microsoft.com/office/drawing/2014/main" id="{6EB0DED1-572C-4670-9AE0-99CA345B2A01}"/>
              </a:ext>
            </a:extLst>
          </p:cNvPr>
          <p:cNvSpPr>
            <a:spLocks noGrp="1" noChangeArrowheads="1"/>
          </p:cNvSpPr>
          <p:nvPr>
            <p:ph type="title"/>
          </p:nvPr>
        </p:nvSpPr>
        <p:spPr>
          <a:xfrm>
            <a:off x="3288118" y="136525"/>
            <a:ext cx="7772400" cy="724712"/>
          </a:xfrm>
        </p:spPr>
        <p:txBody>
          <a:bodyPr>
            <a:normAutofit/>
          </a:bodyPr>
          <a:lstStyle/>
          <a:p>
            <a:r>
              <a:rPr lang="en-US" altLang="en-US" sz="3600" dirty="0"/>
              <a:t>Another example: tennis anyone?</a:t>
            </a:r>
          </a:p>
        </p:txBody>
      </p:sp>
      <p:pic>
        <p:nvPicPr>
          <p:cNvPr id="313349" name="Picture 1029" descr="figure3">
            <a:extLst>
              <a:ext uri="{FF2B5EF4-FFF2-40B4-BE49-F238E27FC236}">
                <a16:creationId xmlns:a16="http://schemas.microsoft.com/office/drawing/2014/main" id="{EB6716E1-6606-4AE2-93C0-A58B0ABB99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8618" y="1023218"/>
            <a:ext cx="7391400" cy="5256213"/>
          </a:xfrm>
          <a:prstGeom prst="rect">
            <a:avLst/>
          </a:prstGeom>
          <a:noFill/>
          <a:extLst>
            <a:ext uri="{909E8E84-426E-40DD-AFC4-6F175D3DCCD1}">
              <a14:hiddenFill xmlns:a14="http://schemas.microsoft.com/office/drawing/2010/main">
                <a:solidFill>
                  <a:srgbClr val="FFFFFF"/>
                </a:solidFill>
              </a14:hiddenFill>
            </a:ext>
          </a:extLst>
        </p:spPr>
      </p:pic>
      <p:sp>
        <p:nvSpPr>
          <p:cNvPr id="5" name="Google Shape;142;p2">
            <a:extLst>
              <a:ext uri="{FF2B5EF4-FFF2-40B4-BE49-F238E27FC236}">
                <a16:creationId xmlns:a16="http://schemas.microsoft.com/office/drawing/2014/main" id="{05A52010-DD39-4914-B36B-C4DCF38929C1}"/>
              </a:ext>
            </a:extLst>
          </p:cNvPr>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11.1 Introduction</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11.2  </a:t>
            </a:r>
            <a:r>
              <a:rPr lang="en-US" sz="2000" dirty="0">
                <a:solidFill>
                  <a:schemeClr val="bg1"/>
                </a:solidFill>
                <a:latin typeface="Times New Roman" panose="02020603050405020304" pitchFamily="18" charset="0"/>
                <a:cs typeface="Times New Roman" panose="02020603050405020304" pitchFamily="18" charset="0"/>
              </a:rPr>
              <a:t>Language of planning problem </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11.3 Example of Air Cargo</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11.4 The spare tire problem</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11.5 Planning with state space</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11.6 Partial order planning</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11.7 Hierarchical planning</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11.8 Conditional planning</a:t>
            </a:r>
          </a:p>
          <a:p>
            <a:pPr lvl="0">
              <a:lnSpc>
                <a:spcPct val="150000"/>
              </a:lnSpc>
            </a:pPr>
            <a:r>
              <a:rPr lang="en-US" sz="2000" b="1" dirty="0">
                <a:solidFill>
                  <a:srgbClr val="00B0F0"/>
                </a:solidFill>
                <a:latin typeface="Times New Roman" panose="02020603050405020304" pitchFamily="18" charset="0"/>
                <a:cs typeface="Times New Roman" panose="02020603050405020304" pitchFamily="18" charset="0"/>
              </a:rPr>
              <a:t>11.9 Learning decision trees</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11.10 Ensemble learning</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11.11 Reinforcement learning</a:t>
            </a:r>
            <a:endParaRPr lang="en-US" sz="2000" dirty="0">
              <a:solidFill>
                <a:schemeClr val="bg1"/>
              </a:solidFill>
              <a:latin typeface="Times New Roman" panose="02020603050405020304" pitchFamily="18" charset="0"/>
              <a:ea typeface="Gill Sans"/>
              <a:cs typeface="Times New Roman" panose="02020603050405020304" pitchFamily="18" charset="0"/>
              <a:sym typeface="Gill Sans"/>
            </a:endParaRPr>
          </a:p>
        </p:txBody>
      </p:sp>
      <p:sp>
        <p:nvSpPr>
          <p:cNvPr id="2" name="Footer Placeholder 1">
            <a:extLst>
              <a:ext uri="{FF2B5EF4-FFF2-40B4-BE49-F238E27FC236}">
                <a16:creationId xmlns:a16="http://schemas.microsoft.com/office/drawing/2014/main" id="{F1C3F2DB-F08F-4438-BF88-FE0C0AFC57BB}"/>
              </a:ext>
            </a:extLst>
          </p:cNvPr>
          <p:cNvSpPr>
            <a:spLocks noGrp="1"/>
          </p:cNvSpPr>
          <p:nvPr>
            <p:ph type="ftr" sz="quarter" idx="11"/>
          </p:nvPr>
        </p:nvSpPr>
        <p:spPr/>
        <p:txBody>
          <a:bodyPr/>
          <a:lstStyle/>
          <a:p>
            <a:r>
              <a:rPr lang="en-IN"/>
              <a:t>Copyright © 2019 by Wiley India Pvt. Ltd., 4436/7, Ansari Road, Daryaganj, New Delhi-110002</a:t>
            </a:r>
            <a:endParaRPr lang="en-US"/>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Rectangle 2">
            <a:extLst>
              <a:ext uri="{FF2B5EF4-FFF2-40B4-BE49-F238E27FC236}">
                <a16:creationId xmlns:a16="http://schemas.microsoft.com/office/drawing/2014/main" id="{0412C566-603D-4C85-9F2D-5C3F99618BAB}"/>
              </a:ext>
            </a:extLst>
          </p:cNvPr>
          <p:cNvSpPr>
            <a:spLocks noGrp="1" noChangeArrowheads="1"/>
          </p:cNvSpPr>
          <p:nvPr>
            <p:ph type="title"/>
          </p:nvPr>
        </p:nvSpPr>
        <p:spPr>
          <a:xfrm>
            <a:off x="3530009" y="136525"/>
            <a:ext cx="5562600" cy="1143000"/>
          </a:xfrm>
        </p:spPr>
        <p:txBody>
          <a:bodyPr>
            <a:normAutofit/>
          </a:bodyPr>
          <a:lstStyle/>
          <a:p>
            <a:pPr algn="l"/>
            <a:r>
              <a:rPr lang="en-US" altLang="en-US" sz="3600" dirty="0"/>
              <a:t>Choosing the first split</a:t>
            </a:r>
          </a:p>
        </p:txBody>
      </p:sp>
      <p:pic>
        <p:nvPicPr>
          <p:cNvPr id="314371" name="Picture 3" descr="figure5">
            <a:extLst>
              <a:ext uri="{FF2B5EF4-FFF2-40B4-BE49-F238E27FC236}">
                <a16:creationId xmlns:a16="http://schemas.microsoft.com/office/drawing/2014/main" id="{FFDAB1AB-94F3-450C-9A26-B0FF9AE7A1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30009" y="1249362"/>
            <a:ext cx="8459788" cy="5106988"/>
          </a:xfrm>
          <a:prstGeom prst="rect">
            <a:avLst/>
          </a:prstGeom>
          <a:noFill/>
          <a:extLst>
            <a:ext uri="{909E8E84-426E-40DD-AFC4-6F175D3DCCD1}">
              <a14:hiddenFill xmlns:a14="http://schemas.microsoft.com/office/drawing/2010/main">
                <a:solidFill>
                  <a:srgbClr val="FFFFFF"/>
                </a:solidFill>
              </a14:hiddenFill>
            </a:ext>
          </a:extLst>
        </p:spPr>
      </p:pic>
      <p:sp>
        <p:nvSpPr>
          <p:cNvPr id="5" name="Google Shape;142;p2">
            <a:extLst>
              <a:ext uri="{FF2B5EF4-FFF2-40B4-BE49-F238E27FC236}">
                <a16:creationId xmlns:a16="http://schemas.microsoft.com/office/drawing/2014/main" id="{1DB61542-6D4C-4C84-95C0-3E3B84702A8A}"/>
              </a:ext>
            </a:extLst>
          </p:cNvPr>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11.1 Introduction</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11.2  </a:t>
            </a:r>
            <a:r>
              <a:rPr lang="en-US" sz="2000" dirty="0">
                <a:solidFill>
                  <a:schemeClr val="bg1"/>
                </a:solidFill>
                <a:latin typeface="Times New Roman" panose="02020603050405020304" pitchFamily="18" charset="0"/>
                <a:cs typeface="Times New Roman" panose="02020603050405020304" pitchFamily="18" charset="0"/>
              </a:rPr>
              <a:t>Language of planning problem </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11.3 Example of Air Cargo</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11.4 The spare tire problem</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11.5 Planning with state space</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11.6 Partial order planning</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11.7 Hierarchical planning</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11.8 Conditional planning</a:t>
            </a:r>
          </a:p>
          <a:p>
            <a:pPr lvl="0">
              <a:lnSpc>
                <a:spcPct val="150000"/>
              </a:lnSpc>
            </a:pPr>
            <a:r>
              <a:rPr lang="en-US" sz="2000" b="1" dirty="0">
                <a:solidFill>
                  <a:srgbClr val="00B0F0"/>
                </a:solidFill>
                <a:latin typeface="Times New Roman" panose="02020603050405020304" pitchFamily="18" charset="0"/>
                <a:cs typeface="Times New Roman" panose="02020603050405020304" pitchFamily="18" charset="0"/>
              </a:rPr>
              <a:t>11.9 Learning decision trees</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11.10 Ensemble learning</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11.11 Reinforcement learning</a:t>
            </a:r>
            <a:endParaRPr lang="en-US" sz="2000" dirty="0">
              <a:solidFill>
                <a:schemeClr val="bg1"/>
              </a:solidFill>
              <a:latin typeface="Times New Roman" panose="02020603050405020304" pitchFamily="18" charset="0"/>
              <a:ea typeface="Gill Sans"/>
              <a:cs typeface="Times New Roman" panose="02020603050405020304" pitchFamily="18" charset="0"/>
              <a:sym typeface="Gill Sans"/>
            </a:endParaRPr>
          </a:p>
        </p:txBody>
      </p:sp>
      <p:sp>
        <p:nvSpPr>
          <p:cNvPr id="2" name="Footer Placeholder 1">
            <a:extLst>
              <a:ext uri="{FF2B5EF4-FFF2-40B4-BE49-F238E27FC236}">
                <a16:creationId xmlns:a16="http://schemas.microsoft.com/office/drawing/2014/main" id="{CDF47828-DB25-484B-BE4B-3724DCE7C028}"/>
              </a:ext>
            </a:extLst>
          </p:cNvPr>
          <p:cNvSpPr>
            <a:spLocks noGrp="1"/>
          </p:cNvSpPr>
          <p:nvPr>
            <p:ph type="ftr" sz="quarter" idx="11"/>
          </p:nvPr>
        </p:nvSpPr>
        <p:spPr/>
        <p:txBody>
          <a:bodyPr/>
          <a:lstStyle/>
          <a:p>
            <a:r>
              <a:rPr lang="en-IN"/>
              <a:t>Copyright © 2019 by Wiley India Pvt. Ltd., 4436/7, Ansari Road, Daryaganj, New Delhi-110002</a:t>
            </a:r>
            <a:endParaRPr lang="en-US"/>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Rectangle 2">
            <a:extLst>
              <a:ext uri="{FF2B5EF4-FFF2-40B4-BE49-F238E27FC236}">
                <a16:creationId xmlns:a16="http://schemas.microsoft.com/office/drawing/2014/main" id="{9B4B095D-F68F-4F22-BFBE-7A458D36258B}"/>
              </a:ext>
            </a:extLst>
          </p:cNvPr>
          <p:cNvSpPr>
            <a:spLocks noGrp="1" noChangeArrowheads="1"/>
          </p:cNvSpPr>
          <p:nvPr>
            <p:ph type="title"/>
          </p:nvPr>
        </p:nvSpPr>
        <p:spPr>
          <a:xfrm>
            <a:off x="3348091" y="193306"/>
            <a:ext cx="8688734" cy="848685"/>
          </a:xfrm>
        </p:spPr>
        <p:txBody>
          <a:bodyPr>
            <a:normAutofit/>
          </a:bodyPr>
          <a:lstStyle/>
          <a:p>
            <a:r>
              <a:rPr lang="en-US" altLang="en-US" sz="3600" dirty="0"/>
              <a:t>Resulting Decision Tree</a:t>
            </a:r>
          </a:p>
        </p:txBody>
      </p:sp>
      <p:pic>
        <p:nvPicPr>
          <p:cNvPr id="316419" name="Picture 3" descr="figure6">
            <a:extLst>
              <a:ext uri="{FF2B5EF4-FFF2-40B4-BE49-F238E27FC236}">
                <a16:creationId xmlns:a16="http://schemas.microsoft.com/office/drawing/2014/main" id="{D50D5CDB-C24F-4EFD-9C19-0A4BC83800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00789" y="1278934"/>
            <a:ext cx="6383338" cy="4629150"/>
          </a:xfrm>
          <a:prstGeom prst="rect">
            <a:avLst/>
          </a:prstGeom>
          <a:noFill/>
          <a:extLst>
            <a:ext uri="{909E8E84-426E-40DD-AFC4-6F175D3DCCD1}">
              <a14:hiddenFill xmlns:a14="http://schemas.microsoft.com/office/drawing/2010/main">
                <a:solidFill>
                  <a:srgbClr val="FFFFFF"/>
                </a:solidFill>
              </a14:hiddenFill>
            </a:ext>
          </a:extLst>
        </p:spPr>
      </p:pic>
      <p:sp>
        <p:nvSpPr>
          <p:cNvPr id="5" name="Google Shape;142;p2">
            <a:extLst>
              <a:ext uri="{FF2B5EF4-FFF2-40B4-BE49-F238E27FC236}">
                <a16:creationId xmlns:a16="http://schemas.microsoft.com/office/drawing/2014/main" id="{FB350D38-16A5-4DE5-9224-7B7D796BF7A0}"/>
              </a:ext>
            </a:extLst>
          </p:cNvPr>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11.1 Introduction</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11.2  </a:t>
            </a:r>
            <a:r>
              <a:rPr lang="en-US" sz="2000" dirty="0">
                <a:solidFill>
                  <a:schemeClr val="bg1"/>
                </a:solidFill>
                <a:latin typeface="Times New Roman" panose="02020603050405020304" pitchFamily="18" charset="0"/>
                <a:cs typeface="Times New Roman" panose="02020603050405020304" pitchFamily="18" charset="0"/>
              </a:rPr>
              <a:t>Language of planning problem </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11.3 Example of Air Cargo</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11.4 The spare tire problem</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11.5 Planning with state space</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11.6 Partial order planning</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11.7 Hierarchical planning</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11.8 Conditional planning</a:t>
            </a:r>
          </a:p>
          <a:p>
            <a:pPr lvl="0">
              <a:lnSpc>
                <a:spcPct val="150000"/>
              </a:lnSpc>
            </a:pPr>
            <a:r>
              <a:rPr lang="en-US" sz="2000" b="1" dirty="0">
                <a:solidFill>
                  <a:srgbClr val="00B0F0"/>
                </a:solidFill>
                <a:latin typeface="Times New Roman" panose="02020603050405020304" pitchFamily="18" charset="0"/>
                <a:cs typeface="Times New Roman" panose="02020603050405020304" pitchFamily="18" charset="0"/>
              </a:rPr>
              <a:t>11.9 Learning decision trees</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11.10 Ensemble learning</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11.11 Reinforcement learning</a:t>
            </a:r>
            <a:endParaRPr lang="en-US" sz="2000" dirty="0">
              <a:solidFill>
                <a:schemeClr val="bg1"/>
              </a:solidFill>
              <a:latin typeface="Times New Roman" panose="02020603050405020304" pitchFamily="18" charset="0"/>
              <a:ea typeface="Gill Sans"/>
              <a:cs typeface="Times New Roman" panose="02020603050405020304" pitchFamily="18" charset="0"/>
              <a:sym typeface="Gill Sans"/>
            </a:endParaRPr>
          </a:p>
        </p:txBody>
      </p:sp>
      <p:sp>
        <p:nvSpPr>
          <p:cNvPr id="2" name="Footer Placeholder 1">
            <a:extLst>
              <a:ext uri="{FF2B5EF4-FFF2-40B4-BE49-F238E27FC236}">
                <a16:creationId xmlns:a16="http://schemas.microsoft.com/office/drawing/2014/main" id="{8A54D08B-EA16-4821-AB11-DCC71D1582F8}"/>
              </a:ext>
            </a:extLst>
          </p:cNvPr>
          <p:cNvSpPr>
            <a:spLocks noGrp="1"/>
          </p:cNvSpPr>
          <p:nvPr>
            <p:ph type="ftr" sz="quarter" idx="11"/>
          </p:nvPr>
        </p:nvSpPr>
        <p:spPr/>
        <p:txBody>
          <a:bodyPr/>
          <a:lstStyle/>
          <a:p>
            <a:r>
              <a:rPr lang="en-IN"/>
              <a:t>Copyright © 2019 by Wiley India Pvt. Ltd., 4436/7, Ansari Road, Daryaganj, New Delhi-110002</a:t>
            </a:r>
            <a:endParaRPr lang="en-US"/>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11.1 Introduction</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11.2  </a:t>
            </a:r>
            <a:r>
              <a:rPr lang="en-US" sz="2000" dirty="0">
                <a:solidFill>
                  <a:schemeClr val="bg1"/>
                </a:solidFill>
                <a:latin typeface="Times New Roman" panose="02020603050405020304" pitchFamily="18" charset="0"/>
                <a:cs typeface="Times New Roman" panose="02020603050405020304" pitchFamily="18" charset="0"/>
              </a:rPr>
              <a:t>Language of planning problem </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11.3 Example of Air Cargo</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11.4 The spare tire problem</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11.5 Planning with state space</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11.6 Partial order planning</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11.7 Hierarchical planning</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11.8 Conditional planning</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11.9 Learning decision trees</a:t>
            </a:r>
          </a:p>
          <a:p>
            <a:pPr lvl="0">
              <a:lnSpc>
                <a:spcPct val="150000"/>
              </a:lnSpc>
            </a:pPr>
            <a:r>
              <a:rPr lang="en-US" sz="2000" b="1" dirty="0">
                <a:solidFill>
                  <a:srgbClr val="00B0F0"/>
                </a:solidFill>
                <a:latin typeface="Times New Roman" panose="02020603050405020304" pitchFamily="18" charset="0"/>
                <a:cs typeface="Times New Roman" panose="02020603050405020304" pitchFamily="18" charset="0"/>
              </a:rPr>
              <a:t>11.10 Ensemble learning</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11.11 Reinforcement learning</a:t>
            </a:r>
            <a:endParaRPr lang="en-US" sz="2000" dirty="0">
              <a:solidFill>
                <a:schemeClr val="bg1"/>
              </a:solidFill>
              <a:latin typeface="Times New Roman" panose="02020603050405020304" pitchFamily="18" charset="0"/>
              <a:ea typeface="Gill Sans"/>
              <a:cs typeface="Times New Roman" panose="02020603050405020304" pitchFamily="18" charset="0"/>
              <a:sym typeface="Gill Sans"/>
            </a:endParaRPr>
          </a:p>
        </p:txBody>
      </p:sp>
      <p:sp>
        <p:nvSpPr>
          <p:cNvPr id="4" name="Title 3">
            <a:extLst>
              <a:ext uri="{FF2B5EF4-FFF2-40B4-BE49-F238E27FC236}">
                <a16:creationId xmlns:a16="http://schemas.microsoft.com/office/drawing/2014/main" id="{3311E9D3-EE91-4772-9396-D52BCE36FB46}"/>
              </a:ext>
            </a:extLst>
          </p:cNvPr>
          <p:cNvSpPr>
            <a:spLocks noGrp="1"/>
          </p:cNvSpPr>
          <p:nvPr>
            <p:ph type="title"/>
          </p:nvPr>
        </p:nvSpPr>
        <p:spPr>
          <a:xfrm>
            <a:off x="3419060" y="365126"/>
            <a:ext cx="8653670" cy="602284"/>
          </a:xfrm>
        </p:spPr>
        <p:txBody>
          <a:bodyPr>
            <a:normAutofit/>
          </a:bodyPr>
          <a:lstStyle/>
          <a:p>
            <a:pPr algn="ctr"/>
            <a:r>
              <a:rPr lang="en-US" sz="3600" dirty="0">
                <a:solidFill>
                  <a:srgbClr val="0070C0"/>
                </a:solidFill>
                <a:latin typeface="Times New Roman" panose="02020603050405020304" pitchFamily="18" charset="0"/>
                <a:cs typeface="Times New Roman" panose="02020603050405020304" pitchFamily="18" charset="0"/>
              </a:rPr>
              <a:t>Ensemble learning</a:t>
            </a:r>
          </a:p>
        </p:txBody>
      </p:sp>
      <p:sp>
        <p:nvSpPr>
          <p:cNvPr id="3" name="Content Placeholder 2">
            <a:extLst>
              <a:ext uri="{FF2B5EF4-FFF2-40B4-BE49-F238E27FC236}">
                <a16:creationId xmlns:a16="http://schemas.microsoft.com/office/drawing/2014/main" id="{1A9895A5-E3E7-4478-89BF-9934EB49F975}"/>
              </a:ext>
            </a:extLst>
          </p:cNvPr>
          <p:cNvSpPr>
            <a:spLocks noGrp="1"/>
          </p:cNvSpPr>
          <p:nvPr>
            <p:ph idx="1"/>
          </p:nvPr>
        </p:nvSpPr>
        <p:spPr>
          <a:xfrm>
            <a:off x="3419059" y="967410"/>
            <a:ext cx="8653671" cy="5525464"/>
          </a:xfrm>
        </p:spPr>
        <p:txBody>
          <a:bodyPr>
            <a:noAutofit/>
          </a:bodyPr>
          <a:lstStyle/>
          <a:p>
            <a:r>
              <a:rPr lang="en-US" sz="2400" dirty="0">
                <a:latin typeface="Times New Roman" panose="02020603050405020304" pitchFamily="18" charset="0"/>
                <a:cs typeface="Times New Roman" panose="02020603050405020304" pitchFamily="18" charset="0"/>
              </a:rPr>
              <a:t>So far we have looked at learning methods in which a single hypothesis, chosen from a hypothesis space, is used to make predictions. The idea of ensemble learning methods is to select a whole collection, or ensemble, of hypotheses from the hypothesis space and combine their predictions. For example, we might generate a hundred different decision trees from the same training set and have them vote on the best classification for a new example.</a:t>
            </a:r>
          </a:p>
          <a:p>
            <a:r>
              <a:rPr lang="en-US" sz="2400" dirty="0">
                <a:latin typeface="Times New Roman" panose="02020603050405020304" pitchFamily="18" charset="0"/>
                <a:cs typeface="Times New Roman" panose="02020603050405020304" pitchFamily="18" charset="0"/>
              </a:rPr>
              <a:t>Another way to think about the ensemble idea is as a generic way of enlarging the hypothesis space. That is, think of the ensemble itself as a hypothesis and the new hypothesis space as the set of all possible ensembles constructible from hypotheses in the original space.</a:t>
            </a:r>
            <a:endParaRPr lang="en-US" sz="2400" b="1" dirty="0">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39D69FD4-A97E-429B-B1BB-30D14B520045}"/>
              </a:ext>
            </a:extLst>
          </p:cNvPr>
          <p:cNvSpPr>
            <a:spLocks noGrp="1"/>
          </p:cNvSpPr>
          <p:nvPr>
            <p:ph type="ftr" sz="quarter" idx="11"/>
          </p:nvPr>
        </p:nvSpPr>
        <p:spPr/>
        <p:txBody>
          <a:bodyPr/>
          <a:lstStyle/>
          <a:p>
            <a:r>
              <a:rPr lang="en-IN"/>
              <a:t>Copyright © 2019 by Wiley India Pvt. Ltd., 4436/7, Ansari Road, Daryaganj, New Delhi-110002</a:t>
            </a:r>
            <a:endParaRPr lang="en-US"/>
          </a:p>
        </p:txBody>
      </p:sp>
    </p:spTree>
    <p:extLst>
      <p:ext uri="{BB962C8B-B14F-4D97-AF65-F5344CB8AC3E}">
        <p14:creationId xmlns:p14="http://schemas.microsoft.com/office/powerpoint/2010/main" val="227417682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11.1 Introduction</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11.2  </a:t>
            </a:r>
            <a:r>
              <a:rPr lang="en-US" sz="2000" dirty="0">
                <a:solidFill>
                  <a:schemeClr val="bg1"/>
                </a:solidFill>
                <a:latin typeface="Times New Roman" panose="02020603050405020304" pitchFamily="18" charset="0"/>
                <a:cs typeface="Times New Roman" panose="02020603050405020304" pitchFamily="18" charset="0"/>
              </a:rPr>
              <a:t>Language of planning problem </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11.3 Example of Air Cargo</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11.4 The spare tire problem</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11.5 Planning with state space</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11.6 Partial order planning</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11.7 Hierarchical planning</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11.8 Conditional planning</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11.9 Learning decision trees</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11.10 Ensemble learning</a:t>
            </a:r>
          </a:p>
          <a:p>
            <a:pPr lvl="0">
              <a:lnSpc>
                <a:spcPct val="150000"/>
              </a:lnSpc>
            </a:pPr>
            <a:r>
              <a:rPr lang="en-US" sz="2000" b="1" dirty="0">
                <a:solidFill>
                  <a:srgbClr val="00B0F0"/>
                </a:solidFill>
                <a:latin typeface="Times New Roman" panose="02020603050405020304" pitchFamily="18" charset="0"/>
                <a:cs typeface="Times New Roman" panose="02020603050405020304" pitchFamily="18" charset="0"/>
              </a:rPr>
              <a:t>11.11 Reinforcement learning</a:t>
            </a:r>
            <a:endParaRPr lang="en-US" sz="2000" b="1" dirty="0">
              <a:solidFill>
                <a:srgbClr val="00B0F0"/>
              </a:solidFill>
              <a:latin typeface="Times New Roman" panose="02020603050405020304" pitchFamily="18" charset="0"/>
              <a:ea typeface="Gill Sans"/>
              <a:cs typeface="Times New Roman" panose="02020603050405020304" pitchFamily="18" charset="0"/>
              <a:sym typeface="Gill Sans"/>
            </a:endParaRPr>
          </a:p>
        </p:txBody>
      </p:sp>
      <p:sp>
        <p:nvSpPr>
          <p:cNvPr id="4" name="Title 3">
            <a:extLst>
              <a:ext uri="{FF2B5EF4-FFF2-40B4-BE49-F238E27FC236}">
                <a16:creationId xmlns:a16="http://schemas.microsoft.com/office/drawing/2014/main" id="{3311E9D3-EE91-4772-9396-D52BCE36FB46}"/>
              </a:ext>
            </a:extLst>
          </p:cNvPr>
          <p:cNvSpPr>
            <a:spLocks noGrp="1"/>
          </p:cNvSpPr>
          <p:nvPr>
            <p:ph type="title"/>
          </p:nvPr>
        </p:nvSpPr>
        <p:spPr>
          <a:xfrm>
            <a:off x="3419060" y="365126"/>
            <a:ext cx="8653670" cy="602284"/>
          </a:xfrm>
        </p:spPr>
        <p:txBody>
          <a:bodyPr>
            <a:normAutofit/>
          </a:bodyPr>
          <a:lstStyle/>
          <a:p>
            <a:pPr algn="ctr"/>
            <a:r>
              <a:rPr lang="en-US" sz="3600" dirty="0">
                <a:solidFill>
                  <a:srgbClr val="0070C0"/>
                </a:solidFill>
                <a:latin typeface="Times New Roman" panose="02020603050405020304" pitchFamily="18" charset="0"/>
                <a:cs typeface="Times New Roman" panose="02020603050405020304" pitchFamily="18" charset="0"/>
              </a:rPr>
              <a:t>Reinforcement learning</a:t>
            </a:r>
          </a:p>
        </p:txBody>
      </p:sp>
      <p:sp>
        <p:nvSpPr>
          <p:cNvPr id="3" name="Content Placeholder 2">
            <a:extLst>
              <a:ext uri="{FF2B5EF4-FFF2-40B4-BE49-F238E27FC236}">
                <a16:creationId xmlns:a16="http://schemas.microsoft.com/office/drawing/2014/main" id="{1A9895A5-E3E7-4478-89BF-9934EB49F975}"/>
              </a:ext>
            </a:extLst>
          </p:cNvPr>
          <p:cNvSpPr>
            <a:spLocks noGrp="1"/>
          </p:cNvSpPr>
          <p:nvPr>
            <p:ph idx="1"/>
          </p:nvPr>
        </p:nvSpPr>
        <p:spPr>
          <a:xfrm>
            <a:off x="3419059" y="967410"/>
            <a:ext cx="8653671" cy="5525464"/>
          </a:xfrm>
        </p:spPr>
        <p:txBody>
          <a:bodyPr>
            <a:noAutofit/>
          </a:bodyPr>
          <a:lstStyle/>
          <a:p>
            <a:pPr marL="0" indent="0">
              <a:buNone/>
            </a:pPr>
            <a:r>
              <a:rPr lang="en-US" sz="2400" dirty="0">
                <a:latin typeface="Times New Roman" panose="02020603050405020304" pitchFamily="18" charset="0"/>
                <a:cs typeface="Times New Roman" panose="02020603050405020304" pitchFamily="18" charset="0"/>
              </a:rPr>
              <a:t>The problem is that: without some feedback about what is good and what is bad, the agent will have no grounds for deciding which move to make. The agent needs to know that something good has happened when it wins and that something bad has happened when it loses. This kind of feedback is called a </a:t>
            </a:r>
            <a:r>
              <a:rPr lang="en-US" sz="2400" i="1" dirty="0">
                <a:latin typeface="Times New Roman" panose="02020603050405020304" pitchFamily="18" charset="0"/>
                <a:cs typeface="Times New Roman" panose="02020603050405020304" pitchFamily="18" charset="0"/>
              </a:rPr>
              <a:t>reward</a:t>
            </a:r>
            <a:r>
              <a:rPr lang="en-US" sz="2400" dirty="0">
                <a:latin typeface="Times New Roman" panose="02020603050405020304" pitchFamily="18" charset="0"/>
                <a:cs typeface="Times New Roman" panose="02020603050405020304" pitchFamily="18" charset="0"/>
              </a:rPr>
              <a:t>, or </a:t>
            </a:r>
            <a:r>
              <a:rPr lang="en-US" sz="2400" i="1" dirty="0">
                <a:latin typeface="Times New Roman" panose="02020603050405020304" pitchFamily="18" charset="0"/>
                <a:cs typeface="Times New Roman" panose="02020603050405020304" pitchFamily="18" charset="0"/>
              </a:rPr>
              <a:t>reinforcement</a:t>
            </a:r>
            <a:r>
              <a:rPr lang="en-US" sz="2400" dirty="0">
                <a:latin typeface="Times New Roman" panose="02020603050405020304" pitchFamily="18" charset="0"/>
                <a:cs typeface="Times New Roman" panose="02020603050405020304" pitchFamily="18" charset="0"/>
              </a:rPr>
              <a:t>.</a:t>
            </a:r>
          </a:p>
          <a:p>
            <a:pPr marL="514350" indent="-514350">
              <a:buAutoNum type="arabicPeriod"/>
            </a:pPr>
            <a:r>
              <a:rPr lang="en-US" sz="2400" i="1" dirty="0">
                <a:latin typeface="Times New Roman" panose="02020603050405020304" pitchFamily="18" charset="0"/>
                <a:cs typeface="Times New Roman" panose="02020603050405020304" pitchFamily="18" charset="0"/>
              </a:rPr>
              <a:t>Passive Reinforcement Learning</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2. </a:t>
            </a:r>
            <a:r>
              <a:rPr lang="en-US" sz="2400" i="1" dirty="0">
                <a:latin typeface="Times New Roman" panose="02020603050405020304" pitchFamily="18" charset="0"/>
                <a:cs typeface="Times New Roman" panose="02020603050405020304" pitchFamily="18" charset="0"/>
              </a:rPr>
              <a:t>Direct Utility Estimation</a:t>
            </a:r>
          </a:p>
          <a:p>
            <a:pPr marL="0" indent="0">
              <a:buNone/>
            </a:pPr>
            <a:endParaRPr lang="en-US" dirty="0"/>
          </a:p>
        </p:txBody>
      </p:sp>
      <p:pic>
        <p:nvPicPr>
          <p:cNvPr id="5" name="Picture 4">
            <a:extLst>
              <a:ext uri="{FF2B5EF4-FFF2-40B4-BE49-F238E27FC236}">
                <a16:creationId xmlns:a16="http://schemas.microsoft.com/office/drawing/2014/main" id="{403C4C85-EE9E-4B07-B723-32C97CD0D888}"/>
              </a:ext>
            </a:extLst>
          </p:cNvPr>
          <p:cNvPicPr>
            <a:picLocks noChangeAspect="1"/>
          </p:cNvPicPr>
          <p:nvPr/>
        </p:nvPicPr>
        <p:blipFill>
          <a:blip r:embed="rId3"/>
          <a:stretch>
            <a:fillRect/>
          </a:stretch>
        </p:blipFill>
        <p:spPr>
          <a:xfrm>
            <a:off x="5155095" y="3220658"/>
            <a:ext cx="2822713" cy="1018968"/>
          </a:xfrm>
          <a:prstGeom prst="rect">
            <a:avLst/>
          </a:prstGeom>
        </p:spPr>
      </p:pic>
      <p:pic>
        <p:nvPicPr>
          <p:cNvPr id="6" name="Picture 5">
            <a:extLst>
              <a:ext uri="{FF2B5EF4-FFF2-40B4-BE49-F238E27FC236}">
                <a16:creationId xmlns:a16="http://schemas.microsoft.com/office/drawing/2014/main" id="{CD1F99C3-BE1E-41E9-ADDB-AF63247D96DD}"/>
              </a:ext>
            </a:extLst>
          </p:cNvPr>
          <p:cNvPicPr>
            <a:picLocks noChangeAspect="1"/>
          </p:cNvPicPr>
          <p:nvPr/>
        </p:nvPicPr>
        <p:blipFill>
          <a:blip r:embed="rId4"/>
          <a:stretch>
            <a:fillRect/>
          </a:stretch>
        </p:blipFill>
        <p:spPr>
          <a:xfrm>
            <a:off x="5261113" y="5180909"/>
            <a:ext cx="3114261" cy="709681"/>
          </a:xfrm>
          <a:prstGeom prst="rect">
            <a:avLst/>
          </a:prstGeom>
        </p:spPr>
      </p:pic>
      <p:sp>
        <p:nvSpPr>
          <p:cNvPr id="7" name="Footer Placeholder 6">
            <a:extLst>
              <a:ext uri="{FF2B5EF4-FFF2-40B4-BE49-F238E27FC236}">
                <a16:creationId xmlns:a16="http://schemas.microsoft.com/office/drawing/2014/main" id="{434863DF-EDF0-480B-8AE6-85D8FC514F05}"/>
              </a:ext>
            </a:extLst>
          </p:cNvPr>
          <p:cNvSpPr>
            <a:spLocks noGrp="1"/>
          </p:cNvSpPr>
          <p:nvPr>
            <p:ph type="ftr" sz="quarter" idx="11"/>
          </p:nvPr>
        </p:nvSpPr>
        <p:spPr/>
        <p:txBody>
          <a:bodyPr/>
          <a:lstStyle/>
          <a:p>
            <a:r>
              <a:rPr lang="en-IN"/>
              <a:t>Copyright © 2019 by Wiley India Pvt. Ltd., 4436/7, Ansari Road, Daryaganj, New Delhi-110002</a:t>
            </a:r>
            <a:endParaRPr lang="en-US"/>
          </a:p>
        </p:txBody>
      </p:sp>
    </p:spTree>
    <p:extLst>
      <p:ext uri="{BB962C8B-B14F-4D97-AF65-F5344CB8AC3E}">
        <p14:creationId xmlns:p14="http://schemas.microsoft.com/office/powerpoint/2010/main" val="75523756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11.1 Introduction</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11.2  </a:t>
            </a:r>
            <a:r>
              <a:rPr lang="en-US" sz="2000" dirty="0">
                <a:solidFill>
                  <a:schemeClr val="bg1"/>
                </a:solidFill>
                <a:latin typeface="Times New Roman" panose="02020603050405020304" pitchFamily="18" charset="0"/>
                <a:cs typeface="Times New Roman" panose="02020603050405020304" pitchFamily="18" charset="0"/>
              </a:rPr>
              <a:t>Language of planning problem </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11.3 Example of Air Cargo</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11.4 The spare tire problem</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11.5 Planning with state space</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11.6 Partial order planning</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11.7 Hierarchical planning</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11.8 Conditional planning</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11.9 Learning decision trees</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11.10 Ensemble learning</a:t>
            </a:r>
          </a:p>
          <a:p>
            <a:pPr lvl="0">
              <a:lnSpc>
                <a:spcPct val="150000"/>
              </a:lnSpc>
            </a:pPr>
            <a:r>
              <a:rPr lang="en-US" sz="2000" b="1" dirty="0">
                <a:solidFill>
                  <a:srgbClr val="00B0F0"/>
                </a:solidFill>
                <a:latin typeface="Times New Roman" panose="02020603050405020304" pitchFamily="18" charset="0"/>
                <a:cs typeface="Times New Roman" panose="02020603050405020304" pitchFamily="18" charset="0"/>
              </a:rPr>
              <a:t>11.11 Reinforcement learning</a:t>
            </a:r>
            <a:endParaRPr lang="en-US" sz="2000" b="1" dirty="0">
              <a:solidFill>
                <a:srgbClr val="00B0F0"/>
              </a:solidFill>
              <a:latin typeface="Times New Roman" panose="02020603050405020304" pitchFamily="18" charset="0"/>
              <a:ea typeface="Gill Sans"/>
              <a:cs typeface="Times New Roman" panose="02020603050405020304" pitchFamily="18" charset="0"/>
              <a:sym typeface="Gill Sans"/>
            </a:endParaRPr>
          </a:p>
        </p:txBody>
      </p:sp>
      <p:sp>
        <p:nvSpPr>
          <p:cNvPr id="4" name="Title 3">
            <a:extLst>
              <a:ext uri="{FF2B5EF4-FFF2-40B4-BE49-F238E27FC236}">
                <a16:creationId xmlns:a16="http://schemas.microsoft.com/office/drawing/2014/main" id="{3311E9D3-EE91-4772-9396-D52BCE36FB46}"/>
              </a:ext>
            </a:extLst>
          </p:cNvPr>
          <p:cNvSpPr>
            <a:spLocks noGrp="1"/>
          </p:cNvSpPr>
          <p:nvPr>
            <p:ph type="title"/>
          </p:nvPr>
        </p:nvSpPr>
        <p:spPr>
          <a:xfrm>
            <a:off x="3419060" y="365126"/>
            <a:ext cx="8653670" cy="602284"/>
          </a:xfrm>
        </p:spPr>
        <p:txBody>
          <a:bodyPr>
            <a:normAutofit/>
          </a:bodyPr>
          <a:lstStyle/>
          <a:p>
            <a:pPr algn="ctr"/>
            <a:r>
              <a:rPr lang="en-US" sz="3600" dirty="0">
                <a:solidFill>
                  <a:srgbClr val="0070C0"/>
                </a:solidFill>
                <a:latin typeface="Times New Roman" panose="02020603050405020304" pitchFamily="18" charset="0"/>
                <a:cs typeface="Times New Roman" panose="02020603050405020304" pitchFamily="18" charset="0"/>
              </a:rPr>
              <a:t>Reinforcement learning</a:t>
            </a:r>
          </a:p>
        </p:txBody>
      </p:sp>
      <p:sp>
        <p:nvSpPr>
          <p:cNvPr id="3" name="Content Placeholder 2">
            <a:extLst>
              <a:ext uri="{FF2B5EF4-FFF2-40B4-BE49-F238E27FC236}">
                <a16:creationId xmlns:a16="http://schemas.microsoft.com/office/drawing/2014/main" id="{1A9895A5-E3E7-4478-89BF-9934EB49F975}"/>
              </a:ext>
            </a:extLst>
          </p:cNvPr>
          <p:cNvSpPr>
            <a:spLocks noGrp="1"/>
          </p:cNvSpPr>
          <p:nvPr>
            <p:ph idx="1"/>
          </p:nvPr>
        </p:nvSpPr>
        <p:spPr>
          <a:xfrm>
            <a:off x="3419059" y="967410"/>
            <a:ext cx="8653671" cy="5525464"/>
          </a:xfrm>
        </p:spPr>
        <p:txBody>
          <a:bodyPr>
            <a:noAutofit/>
          </a:bodyPr>
          <a:lstStyle/>
          <a:p>
            <a:pPr marL="0" indent="0">
              <a:buNone/>
            </a:pPr>
            <a:r>
              <a:rPr lang="en-US" sz="2400" dirty="0">
                <a:latin typeface="Times New Roman" panose="02020603050405020304" pitchFamily="18" charset="0"/>
                <a:cs typeface="Times New Roman" panose="02020603050405020304" pitchFamily="18" charset="0"/>
              </a:rPr>
              <a:t>3. </a:t>
            </a:r>
            <a:r>
              <a:rPr lang="en-US" sz="2400" i="1" dirty="0">
                <a:latin typeface="Times New Roman" panose="02020603050405020304" pitchFamily="18" charset="0"/>
                <a:cs typeface="Times New Roman" panose="02020603050405020304" pitchFamily="18" charset="0"/>
              </a:rPr>
              <a:t>Adaptive Dynamic Programming: </a:t>
            </a:r>
            <a:r>
              <a:rPr lang="en-US" sz="2400" dirty="0">
                <a:latin typeface="Times New Roman" panose="02020603050405020304" pitchFamily="18" charset="0"/>
                <a:cs typeface="Times New Roman" panose="02020603050405020304" pitchFamily="18" charset="0"/>
              </a:rPr>
              <a:t>An adaptive dynamic programming (or ADP) agent works by learning the transition model of the environment as it goes along and solving the corresponding Markov decision process using a dynamic programming method.</a:t>
            </a:r>
          </a:p>
          <a:p>
            <a:pPr marL="0" indent="0">
              <a:buNone/>
            </a:pPr>
            <a:r>
              <a:rPr lang="en-US" sz="2400" dirty="0">
                <a:latin typeface="Times New Roman" panose="02020603050405020304" pitchFamily="18" charset="0"/>
                <a:cs typeface="Times New Roman" panose="02020603050405020304" pitchFamily="18" charset="0"/>
              </a:rPr>
              <a:t>4. </a:t>
            </a:r>
            <a:r>
              <a:rPr lang="en-US" sz="2400" i="1" dirty="0">
                <a:latin typeface="Times New Roman" panose="02020603050405020304" pitchFamily="18" charset="0"/>
                <a:cs typeface="Times New Roman" panose="02020603050405020304" pitchFamily="18" charset="0"/>
              </a:rPr>
              <a:t>Temporal Difference Learning</a:t>
            </a:r>
          </a:p>
          <a:p>
            <a:pPr marL="0" indent="0">
              <a:buNone/>
            </a:pPr>
            <a:endParaRPr lang="en-US" sz="2400" i="1" dirty="0">
              <a:latin typeface="Times New Roman" panose="02020603050405020304" pitchFamily="18" charset="0"/>
              <a:cs typeface="Times New Roman" panose="02020603050405020304" pitchFamily="18" charset="0"/>
            </a:endParaRPr>
          </a:p>
          <a:p>
            <a:pPr marL="0" indent="0">
              <a:buNone/>
            </a:pPr>
            <a:endParaRPr lang="en-US" sz="2400" i="1" dirty="0">
              <a:latin typeface="Times New Roman" panose="02020603050405020304" pitchFamily="18" charset="0"/>
              <a:cs typeface="Times New Roman" panose="02020603050405020304" pitchFamily="18" charset="0"/>
            </a:endParaRPr>
          </a:p>
          <a:p>
            <a:pPr marL="0" indent="0">
              <a:buNone/>
            </a:pPr>
            <a:endParaRPr lang="en-US" sz="2400" i="1" dirty="0">
              <a:latin typeface="Times New Roman" panose="02020603050405020304" pitchFamily="18" charset="0"/>
              <a:cs typeface="Times New Roman" panose="02020603050405020304" pitchFamily="18" charset="0"/>
            </a:endParaRPr>
          </a:p>
          <a:p>
            <a:pPr marL="0" indent="0">
              <a:buNone/>
            </a:pPr>
            <a:endParaRPr lang="en-US" sz="2400" i="1" dirty="0">
              <a:latin typeface="Times New Roman" panose="02020603050405020304" pitchFamily="18" charset="0"/>
              <a:cs typeface="Times New Roman" panose="02020603050405020304" pitchFamily="18" charset="0"/>
            </a:endParaRPr>
          </a:p>
          <a:p>
            <a:pPr marL="0" indent="0">
              <a:buNone/>
            </a:pPr>
            <a:r>
              <a:rPr lang="en-US" sz="2400" i="1" dirty="0">
                <a:latin typeface="Times New Roman" panose="02020603050405020304" pitchFamily="18" charset="0"/>
                <a:cs typeface="Times New Roman" panose="02020603050405020304" pitchFamily="18" charset="0"/>
              </a:rPr>
              <a:t>5. Active Reinforcement Learning</a:t>
            </a:r>
            <a:endParaRPr lang="en-US"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A3A62096-6279-4980-B360-235B00062DD1}"/>
              </a:ext>
            </a:extLst>
          </p:cNvPr>
          <p:cNvPicPr>
            <a:picLocks noChangeAspect="1"/>
          </p:cNvPicPr>
          <p:nvPr/>
        </p:nvPicPr>
        <p:blipFill>
          <a:blip r:embed="rId3"/>
          <a:stretch>
            <a:fillRect/>
          </a:stretch>
        </p:blipFill>
        <p:spPr>
          <a:xfrm>
            <a:off x="3419058" y="2912614"/>
            <a:ext cx="5454928" cy="702296"/>
          </a:xfrm>
          <a:prstGeom prst="rect">
            <a:avLst/>
          </a:prstGeom>
        </p:spPr>
      </p:pic>
      <p:sp>
        <p:nvSpPr>
          <p:cNvPr id="6" name="Rectangle 5">
            <a:extLst>
              <a:ext uri="{FF2B5EF4-FFF2-40B4-BE49-F238E27FC236}">
                <a16:creationId xmlns:a16="http://schemas.microsoft.com/office/drawing/2014/main" id="{46F28DA6-AB4C-4009-A7AD-BC1B5C2976DE}"/>
              </a:ext>
            </a:extLst>
          </p:cNvPr>
          <p:cNvSpPr/>
          <p:nvPr/>
        </p:nvSpPr>
        <p:spPr>
          <a:xfrm>
            <a:off x="3419058" y="3755529"/>
            <a:ext cx="4807726" cy="461665"/>
          </a:xfrm>
          <a:prstGeom prst="rect">
            <a:avLst/>
          </a:prstGeom>
        </p:spPr>
        <p:txBody>
          <a:bodyPr wrap="none">
            <a:spAutoFit/>
          </a:bodyPr>
          <a:lstStyle/>
          <a:p>
            <a:r>
              <a:rPr lang="en-US" sz="2400" dirty="0">
                <a:latin typeface="Times New Roman" panose="02020603050405020304" pitchFamily="18" charset="0"/>
                <a:cs typeface="Times New Roman" panose="02020603050405020304" pitchFamily="18" charset="0"/>
              </a:rPr>
              <a:t>Here, </a:t>
            </a:r>
            <a:r>
              <a:rPr lang="en-US" sz="2400" i="1" dirty="0">
                <a:latin typeface="Times New Roman" panose="02020603050405020304" pitchFamily="18" charset="0"/>
                <a:cs typeface="Times New Roman" panose="02020603050405020304" pitchFamily="18" charset="0"/>
              </a:rPr>
              <a:t>a </a:t>
            </a:r>
            <a:r>
              <a:rPr lang="en-US" sz="2400" dirty="0">
                <a:latin typeface="Times New Roman" panose="02020603050405020304" pitchFamily="18" charset="0"/>
                <a:cs typeface="Times New Roman" panose="02020603050405020304" pitchFamily="18" charset="0"/>
              </a:rPr>
              <a:t>is the learning rate parameter</a:t>
            </a:r>
            <a:r>
              <a:rPr lang="en-US" dirty="0">
                <a:latin typeface="AGaramond-Regular"/>
              </a:rPr>
              <a:t>.</a:t>
            </a:r>
            <a:endParaRPr lang="en-US" dirty="0">
              <a:latin typeface="Times New Roman" panose="02020603050405020304" pitchFamily="18" charset="0"/>
            </a:endParaRPr>
          </a:p>
        </p:txBody>
      </p:sp>
      <p:pic>
        <p:nvPicPr>
          <p:cNvPr id="7" name="Picture 6">
            <a:extLst>
              <a:ext uri="{FF2B5EF4-FFF2-40B4-BE49-F238E27FC236}">
                <a16:creationId xmlns:a16="http://schemas.microsoft.com/office/drawing/2014/main" id="{D0696FBC-7DD5-4AA8-BD5C-FCF458144E6A}"/>
              </a:ext>
            </a:extLst>
          </p:cNvPr>
          <p:cNvPicPr>
            <a:picLocks noChangeAspect="1"/>
          </p:cNvPicPr>
          <p:nvPr/>
        </p:nvPicPr>
        <p:blipFill>
          <a:blip r:embed="rId4"/>
          <a:stretch>
            <a:fillRect/>
          </a:stretch>
        </p:blipFill>
        <p:spPr>
          <a:xfrm>
            <a:off x="3622395" y="5156199"/>
            <a:ext cx="4123499" cy="734391"/>
          </a:xfrm>
          <a:prstGeom prst="rect">
            <a:avLst/>
          </a:prstGeom>
        </p:spPr>
      </p:pic>
      <p:sp>
        <p:nvSpPr>
          <p:cNvPr id="8" name="Footer Placeholder 7">
            <a:extLst>
              <a:ext uri="{FF2B5EF4-FFF2-40B4-BE49-F238E27FC236}">
                <a16:creationId xmlns:a16="http://schemas.microsoft.com/office/drawing/2014/main" id="{21026C3D-C69C-4CDB-B398-BB8D0644EB8E}"/>
              </a:ext>
            </a:extLst>
          </p:cNvPr>
          <p:cNvSpPr>
            <a:spLocks noGrp="1"/>
          </p:cNvSpPr>
          <p:nvPr>
            <p:ph type="ftr" sz="quarter" idx="11"/>
          </p:nvPr>
        </p:nvSpPr>
        <p:spPr/>
        <p:txBody>
          <a:bodyPr/>
          <a:lstStyle/>
          <a:p>
            <a:r>
              <a:rPr lang="en-IN"/>
              <a:t>Copyright © 2019 by Wiley India Pvt. Ltd., 4436/7, Ansari Road, Daryaganj, New Delhi-110002</a:t>
            </a:r>
            <a:endParaRPr lang="en-US"/>
          </a:p>
        </p:txBody>
      </p:sp>
    </p:spTree>
    <p:extLst>
      <p:ext uri="{BB962C8B-B14F-4D97-AF65-F5344CB8AC3E}">
        <p14:creationId xmlns:p14="http://schemas.microsoft.com/office/powerpoint/2010/main" val="306102709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6" name="Google Shape;136;p1"/>
          <p:cNvSpPr txBox="1"/>
          <p:nvPr/>
        </p:nvSpPr>
        <p:spPr>
          <a:xfrm>
            <a:off x="5233182" y="1802674"/>
            <a:ext cx="6958818" cy="5293716"/>
          </a:xfrm>
          <a:prstGeom prst="rect">
            <a:avLst/>
          </a:prstGeom>
          <a:noFill/>
          <a:ln>
            <a:noFill/>
          </a:ln>
        </p:spPr>
        <p:txBody>
          <a:bodyPr spcFirstLastPara="1" wrap="square" lIns="91425" tIns="45700" rIns="91425" bIns="45700" anchor="t" anchorCtr="0">
            <a:spAutoFit/>
          </a:bodyPr>
          <a:lstStyle/>
          <a:p>
            <a:pPr algn="ctr">
              <a:buSzPts val="2560"/>
            </a:pPr>
            <a:r>
              <a:rPr lang="en-US" sz="4000" b="1" dirty="0">
                <a:solidFill>
                  <a:srgbClr val="0070C0"/>
                </a:solidFill>
                <a:latin typeface="Times New Roman"/>
                <a:ea typeface="Times New Roman"/>
                <a:cs typeface="Times New Roman"/>
                <a:sym typeface="Times New Roman"/>
              </a:rPr>
              <a:t>Dr. </a:t>
            </a:r>
            <a:r>
              <a:rPr lang="en-US" sz="4000" b="1" dirty="0" err="1">
                <a:solidFill>
                  <a:srgbClr val="0070C0"/>
                </a:solidFill>
                <a:latin typeface="Times New Roman"/>
                <a:ea typeface="Times New Roman"/>
                <a:cs typeface="Times New Roman"/>
                <a:sym typeface="Times New Roman"/>
              </a:rPr>
              <a:t>Nilakshi</a:t>
            </a:r>
            <a:r>
              <a:rPr lang="en-US" sz="4000" b="1" dirty="0">
                <a:solidFill>
                  <a:srgbClr val="0070C0"/>
                </a:solidFill>
                <a:latin typeface="Times New Roman"/>
                <a:ea typeface="Times New Roman"/>
                <a:cs typeface="Times New Roman"/>
                <a:sym typeface="Times New Roman"/>
              </a:rPr>
              <a:t> Jain</a:t>
            </a:r>
            <a:br>
              <a:rPr lang="en-US" dirty="0">
                <a:latin typeface="Times New Roman"/>
                <a:ea typeface="Times New Roman"/>
                <a:cs typeface="Times New Roman"/>
                <a:sym typeface="Times New Roman"/>
              </a:rPr>
            </a:br>
            <a:r>
              <a:rPr lang="en-US" sz="4000" b="1" dirty="0">
                <a:solidFill>
                  <a:schemeClr val="dk1"/>
                </a:solidFill>
                <a:latin typeface="Times New Roman"/>
                <a:ea typeface="Times New Roman"/>
                <a:cs typeface="Times New Roman"/>
                <a:sym typeface="Times New Roman"/>
              </a:rPr>
              <a:t>Email ID : </a:t>
            </a:r>
            <a:r>
              <a:rPr lang="en-US" sz="4000" b="1" dirty="0">
                <a:solidFill>
                  <a:schemeClr val="dk1"/>
                </a:solidFill>
                <a:latin typeface="Times New Roman"/>
                <a:ea typeface="Times New Roman"/>
                <a:cs typeface="Times New Roman"/>
                <a:sym typeface="Times New Roman"/>
                <a:hlinkClick r:id="rId3"/>
              </a:rPr>
              <a:t>nilakshijain1986@gmail.com</a:t>
            </a:r>
            <a:br>
              <a:rPr lang="en-US" sz="4000" b="1" dirty="0">
                <a:solidFill>
                  <a:schemeClr val="dk1"/>
                </a:solidFill>
                <a:latin typeface="Times New Roman"/>
                <a:ea typeface="Times New Roman"/>
                <a:cs typeface="Times New Roman"/>
                <a:sym typeface="Times New Roman"/>
              </a:rPr>
            </a:br>
            <a:endParaRPr lang="en-US" sz="4000" b="1" dirty="0">
              <a:solidFill>
                <a:schemeClr val="dk1"/>
              </a:solidFill>
              <a:latin typeface="Times New Roman"/>
              <a:ea typeface="Times New Roman"/>
              <a:cs typeface="Times New Roman"/>
              <a:sym typeface="Times New Roman"/>
            </a:endParaRPr>
          </a:p>
          <a:p>
            <a:pPr algn="ctr">
              <a:buSzPts val="2560"/>
            </a:pPr>
            <a:br>
              <a:rPr lang="en-US" sz="4000" b="1" dirty="0">
                <a:solidFill>
                  <a:schemeClr val="dk1"/>
                </a:solidFill>
                <a:latin typeface="Times New Roman"/>
                <a:ea typeface="Times New Roman"/>
                <a:cs typeface="Times New Roman"/>
                <a:sym typeface="Times New Roman"/>
              </a:rPr>
            </a:br>
            <a:r>
              <a:rPr lang="en-US" sz="4000" b="1" dirty="0">
                <a:solidFill>
                  <a:schemeClr val="dk1"/>
                </a:solidFill>
                <a:latin typeface="Times New Roman"/>
                <a:ea typeface="Times New Roman"/>
                <a:cs typeface="Times New Roman"/>
                <a:sym typeface="Times New Roman"/>
              </a:rPr>
              <a:t>Thank you</a:t>
            </a:r>
          </a:p>
          <a:p>
            <a:pPr marL="0" marR="0" lvl="0" indent="0" algn="ctr" rtl="0">
              <a:spcBef>
                <a:spcPts val="0"/>
              </a:spcBef>
              <a:spcAft>
                <a:spcPts val="0"/>
              </a:spcAft>
              <a:buNone/>
            </a:pPr>
            <a:endParaRPr dirty="0">
              <a:latin typeface="Times New Roman" panose="02020603050405020304" pitchFamily="18" charset="0"/>
            </a:endParaRPr>
          </a:p>
          <a:p>
            <a:pPr marL="0" marR="0" lvl="0" indent="0" algn="l" rtl="0">
              <a:spcBef>
                <a:spcPts val="0"/>
              </a:spcBef>
              <a:spcAft>
                <a:spcPts val="0"/>
              </a:spcAft>
              <a:buNone/>
            </a:pPr>
            <a:r>
              <a:rPr lang="en-US" sz="4000" b="0" i="0" u="none" strike="noStrike" cap="none" dirty="0">
                <a:solidFill>
                  <a:schemeClr val="dk1"/>
                </a:solidFill>
                <a:latin typeface="Times New Roman"/>
                <a:ea typeface="Times New Roman"/>
                <a:cs typeface="Times New Roman"/>
                <a:sym typeface="Times New Roman"/>
              </a:rPr>
              <a:t> </a:t>
            </a:r>
            <a:endParaRPr dirty="0">
              <a:latin typeface="Times New Roman" panose="02020603050405020304" pitchFamily="18" charset="0"/>
            </a:endParaRPr>
          </a:p>
          <a:p>
            <a:pPr marL="0" marR="0" lvl="0" indent="0" algn="l" rtl="0">
              <a:spcBef>
                <a:spcPts val="0"/>
              </a:spcBef>
              <a:spcAft>
                <a:spcPts val="0"/>
              </a:spcAft>
              <a:buNone/>
            </a:pPr>
            <a:endParaRPr sz="4000" dirty="0">
              <a:solidFill>
                <a:schemeClr val="dk1"/>
              </a:solidFill>
              <a:latin typeface="Times New Roman"/>
              <a:ea typeface="Times New Roman"/>
              <a:cs typeface="Times New Roman"/>
              <a:sym typeface="Times New Roman"/>
            </a:endParaRPr>
          </a:p>
        </p:txBody>
      </p:sp>
      <p:pic>
        <p:nvPicPr>
          <p:cNvPr id="2050" name="Picture 2" descr="C:\Users\admin\Downloads\WhatsApp Image 2019-07-04 at 7.28.28 PM.jpeg"/>
          <p:cNvPicPr>
            <a:picLocks noChangeAspect="1" noChangeArrowheads="1"/>
          </p:cNvPicPr>
          <p:nvPr/>
        </p:nvPicPr>
        <p:blipFill>
          <a:blip r:embed="rId4"/>
          <a:srcRect/>
          <a:stretch>
            <a:fillRect/>
          </a:stretch>
        </p:blipFill>
        <p:spPr bwMode="auto">
          <a:xfrm>
            <a:off x="0" y="0"/>
            <a:ext cx="5266730" cy="6858000"/>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2">
            <a:extLst>
              <a:ext uri="{FF2B5EF4-FFF2-40B4-BE49-F238E27FC236}">
                <a16:creationId xmlns:a16="http://schemas.microsoft.com/office/drawing/2014/main" id="{57548FC3-E06B-4A28-B10A-50165ECEF846}"/>
              </a:ext>
            </a:extLst>
          </p:cNvPr>
          <p:cNvSpPr>
            <a:spLocks noGrp="1" noChangeArrowheads="1"/>
          </p:cNvSpPr>
          <p:nvPr>
            <p:ph type="title"/>
          </p:nvPr>
        </p:nvSpPr>
        <p:spPr>
          <a:xfrm>
            <a:off x="3625701" y="251618"/>
            <a:ext cx="7526079" cy="832903"/>
          </a:xfrm>
        </p:spPr>
        <p:txBody>
          <a:bodyPr>
            <a:normAutofit/>
          </a:bodyPr>
          <a:lstStyle/>
          <a:p>
            <a:r>
              <a:rPr lang="en-US" altLang="en-US" sz="3600" dirty="0"/>
              <a:t>General Problem Solver</a:t>
            </a:r>
          </a:p>
        </p:txBody>
      </p:sp>
      <p:sp>
        <p:nvSpPr>
          <p:cNvPr id="265219" name="Rectangle 3">
            <a:extLst>
              <a:ext uri="{FF2B5EF4-FFF2-40B4-BE49-F238E27FC236}">
                <a16:creationId xmlns:a16="http://schemas.microsoft.com/office/drawing/2014/main" id="{A31AC813-5B75-449E-93A8-1260CE4D7DD7}"/>
              </a:ext>
            </a:extLst>
          </p:cNvPr>
          <p:cNvSpPr>
            <a:spLocks noGrp="1" noChangeArrowheads="1"/>
          </p:cNvSpPr>
          <p:nvPr>
            <p:ph type="body" idx="1"/>
          </p:nvPr>
        </p:nvSpPr>
        <p:spPr>
          <a:xfrm>
            <a:off x="3625701" y="1164265"/>
            <a:ext cx="8059480" cy="4789968"/>
          </a:xfrm>
        </p:spPr>
        <p:txBody>
          <a:bodyPr>
            <a:normAutofit lnSpcReduction="10000"/>
          </a:bodyPr>
          <a:lstStyle/>
          <a:p>
            <a:pPr>
              <a:lnSpc>
                <a:spcPct val="90000"/>
              </a:lnSpc>
            </a:pPr>
            <a:r>
              <a:rPr lang="en-US" altLang="en-US" dirty="0"/>
              <a:t>The General Problem Solver (GPS) system was an early planner (Newell, Shaw, and Simon) </a:t>
            </a:r>
          </a:p>
          <a:p>
            <a:pPr>
              <a:lnSpc>
                <a:spcPct val="90000"/>
              </a:lnSpc>
            </a:pPr>
            <a:r>
              <a:rPr lang="en-US" altLang="en-US" dirty="0"/>
              <a:t>GPS generated actions that reduced the difference between some state and a goal state</a:t>
            </a:r>
          </a:p>
          <a:p>
            <a:pPr>
              <a:lnSpc>
                <a:spcPct val="90000"/>
              </a:lnSpc>
            </a:pPr>
            <a:r>
              <a:rPr lang="en-US" altLang="en-US" dirty="0"/>
              <a:t>GPS used Means-Ends Analysis</a:t>
            </a:r>
          </a:p>
          <a:p>
            <a:pPr lvl="1">
              <a:lnSpc>
                <a:spcPct val="90000"/>
              </a:lnSpc>
            </a:pPr>
            <a:r>
              <a:rPr lang="en-US" altLang="en-US" dirty="0"/>
              <a:t>Compare what is given or known with what is desired and select a reasonable thing to do next</a:t>
            </a:r>
          </a:p>
          <a:p>
            <a:pPr lvl="1">
              <a:lnSpc>
                <a:spcPct val="90000"/>
              </a:lnSpc>
            </a:pPr>
            <a:r>
              <a:rPr lang="en-US" altLang="en-US" dirty="0"/>
              <a:t>Use a table of differences to identify procedures to reduce types of differences</a:t>
            </a:r>
          </a:p>
          <a:p>
            <a:pPr>
              <a:lnSpc>
                <a:spcPct val="90000"/>
              </a:lnSpc>
            </a:pPr>
            <a:r>
              <a:rPr lang="en-US" altLang="en-US" dirty="0"/>
              <a:t>GPS was a state space planner: it operated in the domain of state space problems specified by an initial state, some goal states, and a set of operations</a:t>
            </a:r>
          </a:p>
        </p:txBody>
      </p:sp>
      <p:sp>
        <p:nvSpPr>
          <p:cNvPr id="5" name="Google Shape;142;p2">
            <a:extLst>
              <a:ext uri="{FF2B5EF4-FFF2-40B4-BE49-F238E27FC236}">
                <a16:creationId xmlns:a16="http://schemas.microsoft.com/office/drawing/2014/main" id="{4B1E044B-70D0-4891-9FB6-FC9C9BB5F155}"/>
              </a:ext>
            </a:extLst>
          </p:cNvPr>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11.1 Introduction</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11.2  </a:t>
            </a:r>
            <a:r>
              <a:rPr lang="en-US" sz="2000" dirty="0">
                <a:solidFill>
                  <a:schemeClr val="bg1"/>
                </a:solidFill>
                <a:latin typeface="Times New Roman" panose="02020603050405020304" pitchFamily="18" charset="0"/>
                <a:cs typeface="Times New Roman" panose="02020603050405020304" pitchFamily="18" charset="0"/>
              </a:rPr>
              <a:t>Language of planning problem </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11.3 Example of Air Cargo</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11.4 The spare tire problem</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11.5 Planning with state space</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11.6 Partial order planning</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11.7 Hierarchical planning</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11.8 Conditional planning</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11.9 Learning decision trees</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11.10 Ensemble learning</a:t>
            </a:r>
          </a:p>
          <a:p>
            <a:pPr lvl="0">
              <a:lnSpc>
                <a:spcPct val="150000"/>
              </a:lnSpc>
            </a:pPr>
            <a:r>
              <a:rPr lang="en-US" sz="2000" dirty="0">
                <a:solidFill>
                  <a:schemeClr val="bg1"/>
                </a:solidFill>
                <a:latin typeface="Times New Roman" panose="02020603050405020304" pitchFamily="18" charset="0"/>
                <a:cs typeface="Times New Roman" panose="02020603050405020304" pitchFamily="18" charset="0"/>
              </a:rPr>
              <a:t>11.11 Reinforcement learning</a:t>
            </a:r>
            <a:endParaRPr lang="en-US" sz="2000" dirty="0">
              <a:solidFill>
                <a:schemeClr val="bg1"/>
              </a:solidFill>
              <a:latin typeface="Times New Roman" panose="02020603050405020304" pitchFamily="18" charset="0"/>
              <a:ea typeface="Gill Sans"/>
              <a:cs typeface="Times New Roman" panose="02020603050405020304" pitchFamily="18" charset="0"/>
              <a:sym typeface="Gill Sans"/>
            </a:endParaRPr>
          </a:p>
        </p:txBody>
      </p:sp>
      <p:sp>
        <p:nvSpPr>
          <p:cNvPr id="2" name="Footer Placeholder 1">
            <a:extLst>
              <a:ext uri="{FF2B5EF4-FFF2-40B4-BE49-F238E27FC236}">
                <a16:creationId xmlns:a16="http://schemas.microsoft.com/office/drawing/2014/main" id="{11AB02BB-D3EE-4E33-B948-85AD2837D838}"/>
              </a:ext>
            </a:extLst>
          </p:cNvPr>
          <p:cNvSpPr>
            <a:spLocks noGrp="1"/>
          </p:cNvSpPr>
          <p:nvPr>
            <p:ph type="ftr" sz="quarter" idx="11"/>
          </p:nvPr>
        </p:nvSpPr>
        <p:spPr>
          <a:xfrm>
            <a:off x="4038600" y="6492875"/>
            <a:ext cx="4114800" cy="365125"/>
          </a:xfrm>
        </p:spPr>
        <p:txBody>
          <a:bodyPr/>
          <a:lstStyle/>
          <a:p>
            <a:r>
              <a:rPr lang="en-IN" dirty="0"/>
              <a:t>Copyright © 2019 by Wiley India </a:t>
            </a:r>
            <a:r>
              <a:rPr lang="en-IN" dirty="0" err="1"/>
              <a:t>Pvt.</a:t>
            </a:r>
            <a:r>
              <a:rPr lang="en-IN" dirty="0"/>
              <a:t> Ltd., 4436/7, Ansari Road, </a:t>
            </a:r>
            <a:r>
              <a:rPr lang="en-IN" dirty="0" err="1"/>
              <a:t>Daryaganj</a:t>
            </a:r>
            <a:r>
              <a:rPr lang="en-IN" dirty="0"/>
              <a:t>, New Delhi-110002</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223</TotalTime>
  <Words>10531</Words>
  <Application>Microsoft Office PowerPoint</Application>
  <PresentationFormat>Widescreen</PresentationFormat>
  <Paragraphs>1727</Paragraphs>
  <Slides>89</Slides>
  <Notes>22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89</vt:i4>
      </vt:variant>
    </vt:vector>
  </HeadingPairs>
  <TitlesOfParts>
    <vt:vector size="94" baseType="lpstr">
      <vt:lpstr>AGaramond-Regular</vt:lpstr>
      <vt:lpstr>Arial</vt:lpstr>
      <vt:lpstr>Symbol</vt:lpstr>
      <vt:lpstr>Times New Roman</vt:lpstr>
      <vt:lpstr>Office Theme</vt:lpstr>
      <vt:lpstr>PowerPoint Presentation</vt:lpstr>
      <vt:lpstr>Learning objectives.</vt:lpstr>
      <vt:lpstr>What is planning?</vt:lpstr>
      <vt:lpstr>Introduction </vt:lpstr>
      <vt:lpstr>Planning problem</vt:lpstr>
      <vt:lpstr>Planning vs. problem solving</vt:lpstr>
      <vt:lpstr>Typical assumptions</vt:lpstr>
      <vt:lpstr>Blocks world</vt:lpstr>
      <vt:lpstr>General Problem Solver</vt:lpstr>
      <vt:lpstr>Situation calculus planning</vt:lpstr>
      <vt:lpstr>Situation calculus</vt:lpstr>
      <vt:lpstr>Situation calculus II</vt:lpstr>
      <vt:lpstr>Situation calculus: Blocks world</vt:lpstr>
      <vt:lpstr>Situation calculus planning: Analysis</vt:lpstr>
      <vt:lpstr>Basic representations for planning</vt:lpstr>
      <vt:lpstr>Operator/action representation</vt:lpstr>
      <vt:lpstr>Blocks world operators</vt:lpstr>
      <vt:lpstr>Blocks world operators II</vt:lpstr>
      <vt:lpstr>STRIPS planning</vt:lpstr>
      <vt:lpstr>PowerPoint Presentation</vt:lpstr>
      <vt:lpstr>PowerPoint Presentation</vt:lpstr>
      <vt:lpstr>The original STRIPS system used a goal stack to control its search.</vt:lpstr>
      <vt:lpstr>The basic idea</vt:lpstr>
      <vt:lpstr>Stack Manipulation Rules I</vt:lpstr>
      <vt:lpstr>Stack Manipulation Rules II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final sequence is inefficient:</vt:lpstr>
      <vt:lpstr>PowerPoint Presentation</vt:lpstr>
      <vt:lpstr>PowerPoint Presentation</vt:lpstr>
      <vt:lpstr>Language of planning problem </vt:lpstr>
      <vt:lpstr>Example of Air Cargo</vt:lpstr>
      <vt:lpstr>Example of Air Cargo </vt:lpstr>
      <vt:lpstr>The spare tire problem</vt:lpstr>
      <vt:lpstr>The spare tire problem</vt:lpstr>
      <vt:lpstr>Planning with state space</vt:lpstr>
      <vt:lpstr>Planning with state space </vt:lpstr>
      <vt:lpstr>Planning with state space </vt:lpstr>
      <vt:lpstr>Planning with state space </vt:lpstr>
      <vt:lpstr>Planning with state space </vt:lpstr>
      <vt:lpstr>Planning with state space  </vt:lpstr>
      <vt:lpstr>Partial order planning</vt:lpstr>
      <vt:lpstr>Hierarchical planning</vt:lpstr>
      <vt:lpstr>Conditional planning</vt:lpstr>
      <vt:lpstr>Learning decision trees</vt:lpstr>
      <vt:lpstr>What is Learning?</vt:lpstr>
      <vt:lpstr>Why Learn?</vt:lpstr>
      <vt:lpstr>A General Model of Learning Agents </vt:lpstr>
      <vt:lpstr>Major Paradigms of Machine Learning</vt:lpstr>
      <vt:lpstr>The Inductive Learning Problem</vt:lpstr>
      <vt:lpstr>Supervised Concept Learning</vt:lpstr>
      <vt:lpstr>Inductive Learning Framework</vt:lpstr>
      <vt:lpstr>Inductive Learning by  Nearest-Neighbor Classification</vt:lpstr>
      <vt:lpstr>Learning Decision Trees</vt:lpstr>
      <vt:lpstr>Preference Bias: Ockham's Razor</vt:lpstr>
      <vt:lpstr>Inductive Learning and Bias</vt:lpstr>
      <vt:lpstr>R&amp;Ns Restaurant Domain</vt:lpstr>
      <vt:lpstr>A Training Set</vt:lpstr>
      <vt:lpstr>A decision Tree from Introspection</vt:lpstr>
      <vt:lpstr>ID3 Induced  Decision Tree</vt:lpstr>
      <vt:lpstr>ID3</vt:lpstr>
      <vt:lpstr>Choosing the Best Attribute</vt:lpstr>
      <vt:lpstr>Splitting Examples  by Testing Attributes</vt:lpstr>
      <vt:lpstr>ID3 Induced  Decision Tree</vt:lpstr>
      <vt:lpstr>Another example: tennis anyone?</vt:lpstr>
      <vt:lpstr>Choosing the first split</vt:lpstr>
      <vt:lpstr>Resulting Decision Tree</vt:lpstr>
      <vt:lpstr>Ensemble learning</vt:lpstr>
      <vt:lpstr>Reinforcement learning</vt:lpstr>
      <vt:lpstr>Reinforcement learning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lab402pc3</dc:creator>
  <cp:lastModifiedBy>Nilakshi</cp:lastModifiedBy>
  <cp:revision>33</cp:revision>
  <dcterms:created xsi:type="dcterms:W3CDTF">2019-07-20T08:09:15Z</dcterms:created>
  <dcterms:modified xsi:type="dcterms:W3CDTF">2019-07-26T09:02:14Z</dcterms:modified>
</cp:coreProperties>
</file>