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308" r:id="rId3"/>
    <p:sldId id="323" r:id="rId4"/>
    <p:sldId id="263" r:id="rId5"/>
    <p:sldId id="285" r:id="rId6"/>
    <p:sldId id="286" r:id="rId7"/>
    <p:sldId id="317" r:id="rId8"/>
    <p:sldId id="289" r:id="rId9"/>
    <p:sldId id="346" r:id="rId10"/>
    <p:sldId id="290" r:id="rId11"/>
    <p:sldId id="305" r:id="rId12"/>
    <p:sldId id="320" r:id="rId13"/>
    <p:sldId id="321" r:id="rId14"/>
    <p:sldId id="293" r:id="rId15"/>
    <p:sldId id="294" r:id="rId16"/>
    <p:sldId id="295" r:id="rId17"/>
    <p:sldId id="296" r:id="rId18"/>
    <p:sldId id="299" r:id="rId19"/>
    <p:sldId id="301" r:id="rId20"/>
    <p:sldId id="347" r:id="rId21"/>
    <p:sldId id="298" r:id="rId22"/>
    <p:sldId id="348" r:id="rId23"/>
    <p:sldId id="349" r:id="rId24"/>
    <p:sldId id="302" r:id="rId25"/>
    <p:sldId id="350" r:id="rId26"/>
    <p:sldId id="351" r:id="rId27"/>
    <p:sldId id="352" r:id="rId28"/>
    <p:sldId id="328" r:id="rId29"/>
    <p:sldId id="353" r:id="rId30"/>
    <p:sldId id="354" r:id="rId31"/>
    <p:sldId id="355" r:id="rId32"/>
    <p:sldId id="356" r:id="rId33"/>
    <p:sldId id="357" r:id="rId34"/>
    <p:sldId id="358" r:id="rId35"/>
    <p:sldId id="324" r:id="rId36"/>
    <p:sldId id="325" r:id="rId37"/>
    <p:sldId id="326" r:id="rId38"/>
    <p:sldId id="329" r:id="rId39"/>
    <p:sldId id="330" r:id="rId40"/>
    <p:sldId id="331" r:id="rId41"/>
    <p:sldId id="332" r:id="rId42"/>
    <p:sldId id="333" r:id="rId43"/>
    <p:sldId id="334" r:id="rId44"/>
    <p:sldId id="335" r:id="rId45"/>
    <p:sldId id="336" r:id="rId46"/>
    <p:sldId id="337" r:id="rId47"/>
    <p:sldId id="259" r:id="rId48"/>
    <p:sldId id="260" r:id="rId49"/>
    <p:sldId id="261" r:id="rId50"/>
    <p:sldId id="262" r:id="rId51"/>
    <p:sldId id="359" r:id="rId52"/>
    <p:sldId id="265" r:id="rId53"/>
    <p:sldId id="266" r:id="rId54"/>
    <p:sldId id="267" r:id="rId55"/>
    <p:sldId id="268" r:id="rId56"/>
    <p:sldId id="270" r:id="rId57"/>
    <p:sldId id="269" r:id="rId58"/>
    <p:sldId id="271" r:id="rId59"/>
    <p:sldId id="272" r:id="rId60"/>
    <p:sldId id="338" r:id="rId61"/>
    <p:sldId id="339" r:id="rId62"/>
    <p:sldId id="340" r:id="rId63"/>
    <p:sldId id="341" r:id="rId64"/>
    <p:sldId id="342" r:id="rId65"/>
    <p:sldId id="343" r:id="rId66"/>
    <p:sldId id="344" r:id="rId67"/>
    <p:sldId id="345" r:id="rId68"/>
    <p:sldId id="291"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3C2A0-08EB-4E08-928D-95AA7E3351CF}"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C5B21-BF0A-497D-8F3A-ACF7E5B27138}" type="slidenum">
              <a:rPr lang="en-US" smtClean="0"/>
              <a:t>‹#›</a:t>
            </a:fld>
            <a:endParaRPr lang="en-US"/>
          </a:p>
        </p:txBody>
      </p:sp>
    </p:spTree>
    <p:extLst>
      <p:ext uri="{BB962C8B-B14F-4D97-AF65-F5344CB8AC3E}">
        <p14:creationId xmlns:p14="http://schemas.microsoft.com/office/powerpoint/2010/main" val="338133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254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620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449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4509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772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4650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330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928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601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17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0967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974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5347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050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01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02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0938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61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317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20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14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A030-4914-419F-996B-AC560AD12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413457-B341-4AB4-90FB-D31407213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F92675-D9D3-49C6-80C5-51D50FDEB54C}"/>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5" name="Footer Placeholder 4">
            <a:extLst>
              <a:ext uri="{FF2B5EF4-FFF2-40B4-BE49-F238E27FC236}">
                <a16:creationId xmlns:a16="http://schemas.microsoft.com/office/drawing/2014/main" id="{0A4C962F-1AEF-42A0-AA5D-BE7C8C9BB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7DA77-7B71-4C85-A55C-72153D8E23B3}"/>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368109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5F61-38BD-465F-B3C0-DF59CE87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F256E1-9256-43FB-8969-2779329D4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7AE2E-6B63-4E6A-86F2-8BDD2335415A}"/>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5" name="Footer Placeholder 4">
            <a:extLst>
              <a:ext uri="{FF2B5EF4-FFF2-40B4-BE49-F238E27FC236}">
                <a16:creationId xmlns:a16="http://schemas.microsoft.com/office/drawing/2014/main" id="{7CBD6C42-CD4C-4ACA-9AC3-8AB9C09EC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FBDBE-DCC6-43E2-884F-D29A66A4B4CA}"/>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395632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206B21-A80E-483B-8FD3-D55B596318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45F355-533A-4C9A-9731-4BD5CD4E3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3D2EC-7B07-48F4-89B9-162AC6229F2C}"/>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5" name="Footer Placeholder 4">
            <a:extLst>
              <a:ext uri="{FF2B5EF4-FFF2-40B4-BE49-F238E27FC236}">
                <a16:creationId xmlns:a16="http://schemas.microsoft.com/office/drawing/2014/main" id="{11C7A1FB-B2E2-4EBC-A525-944118417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E9A74-01B5-4D87-9C21-40B7F4FBABDB}"/>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39651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82A0-B3BA-48DD-9D30-9BA98ADBB65A}"/>
              </a:ext>
            </a:extLst>
          </p:cNvPr>
          <p:cNvSpPr>
            <a:spLocks noGrp="1"/>
          </p:cNvSpPr>
          <p:nvPr>
            <p:ph type="title"/>
          </p:nvPr>
        </p:nvSpPr>
        <p:spPr>
          <a:xfrm>
            <a:off x="1534585" y="152400"/>
            <a:ext cx="10390716" cy="9906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E86E92-8A7D-4138-B9F5-8255D3D918AE}"/>
              </a:ext>
            </a:extLst>
          </p:cNvPr>
          <p:cNvSpPr>
            <a:spLocks noGrp="1"/>
          </p:cNvSpPr>
          <p:nvPr>
            <p:ph type="body" sz="half" idx="1"/>
          </p:nvPr>
        </p:nvSpPr>
        <p:spPr>
          <a:xfrm>
            <a:off x="1576917" y="1487488"/>
            <a:ext cx="5080000" cy="4760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CE37DE-C298-4502-AD2A-FA271B76019B}"/>
              </a:ext>
            </a:extLst>
          </p:cNvPr>
          <p:cNvSpPr>
            <a:spLocks noGrp="1"/>
          </p:cNvSpPr>
          <p:nvPr>
            <p:ph sz="half" idx="2"/>
          </p:nvPr>
        </p:nvSpPr>
        <p:spPr>
          <a:xfrm>
            <a:off x="6860117" y="1487488"/>
            <a:ext cx="5080000" cy="4760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47D066-15CC-4BAA-9903-11B9C4E26E06}"/>
              </a:ext>
            </a:extLst>
          </p:cNvPr>
          <p:cNvSpPr>
            <a:spLocks noGrp="1"/>
          </p:cNvSpPr>
          <p:nvPr>
            <p:ph type="dt" sz="half" idx="10"/>
          </p:nvPr>
        </p:nvSpPr>
        <p:spPr>
          <a:xfrm>
            <a:off x="1219200" y="6324600"/>
            <a:ext cx="2540000" cy="457200"/>
          </a:xfrm>
        </p:spPr>
        <p:txBody>
          <a:bodyPr/>
          <a:lstStyle>
            <a:lvl1pPr>
              <a:defRPr/>
            </a:lvl1pPr>
          </a:lstStyle>
          <a:p>
            <a:endParaRPr lang="ro-RO" altLang="en-US"/>
          </a:p>
        </p:txBody>
      </p:sp>
      <p:sp>
        <p:nvSpPr>
          <p:cNvPr id="6" name="Footer Placeholder 5">
            <a:extLst>
              <a:ext uri="{FF2B5EF4-FFF2-40B4-BE49-F238E27FC236}">
                <a16:creationId xmlns:a16="http://schemas.microsoft.com/office/drawing/2014/main" id="{DB3FD0B3-CE43-45FD-B50F-D86D7C2FF1AC}"/>
              </a:ext>
            </a:extLst>
          </p:cNvPr>
          <p:cNvSpPr>
            <a:spLocks noGrp="1"/>
          </p:cNvSpPr>
          <p:nvPr>
            <p:ph type="ftr" sz="quarter" idx="11"/>
          </p:nvPr>
        </p:nvSpPr>
        <p:spPr>
          <a:xfrm>
            <a:off x="4470400" y="6324600"/>
            <a:ext cx="3860800" cy="457200"/>
          </a:xfrm>
        </p:spPr>
        <p:txBody>
          <a:bodyPr/>
          <a:lstStyle>
            <a:lvl1pPr>
              <a:defRPr/>
            </a:lvl1pPr>
          </a:lstStyle>
          <a:p>
            <a:endParaRPr lang="ro-RO" altLang="en-US"/>
          </a:p>
        </p:txBody>
      </p:sp>
      <p:sp>
        <p:nvSpPr>
          <p:cNvPr id="7" name="Slide Number Placeholder 6">
            <a:extLst>
              <a:ext uri="{FF2B5EF4-FFF2-40B4-BE49-F238E27FC236}">
                <a16:creationId xmlns:a16="http://schemas.microsoft.com/office/drawing/2014/main" id="{219C1002-EBEC-40A5-83AD-74293BC83B83}"/>
              </a:ext>
            </a:extLst>
          </p:cNvPr>
          <p:cNvSpPr>
            <a:spLocks noGrp="1"/>
          </p:cNvSpPr>
          <p:nvPr>
            <p:ph type="sldNum" sz="quarter" idx="12"/>
          </p:nvPr>
        </p:nvSpPr>
        <p:spPr>
          <a:xfrm>
            <a:off x="9042400" y="6324600"/>
            <a:ext cx="2540000" cy="457200"/>
          </a:xfrm>
        </p:spPr>
        <p:txBody>
          <a:bodyPr/>
          <a:lstStyle>
            <a:lvl1pPr>
              <a:defRPr/>
            </a:lvl1pPr>
          </a:lstStyle>
          <a:p>
            <a:fld id="{53DF5516-5556-47E8-94AE-49F4F9BE7C6C}" type="slidenum">
              <a:rPr lang="ro-RO" altLang="en-US"/>
              <a:pPr/>
              <a:t>‹#›</a:t>
            </a:fld>
            <a:endParaRPr lang="ro-RO" altLang="en-US"/>
          </a:p>
        </p:txBody>
      </p:sp>
    </p:spTree>
    <p:extLst>
      <p:ext uri="{BB962C8B-B14F-4D97-AF65-F5344CB8AC3E}">
        <p14:creationId xmlns:p14="http://schemas.microsoft.com/office/powerpoint/2010/main" val="136579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26B3-74E1-4035-8C6C-B309CD619C03}"/>
              </a:ext>
            </a:extLst>
          </p:cNvPr>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C3EC11-73B4-402B-9E24-02427C0DFA7D}"/>
              </a:ext>
            </a:extLst>
          </p:cNvPr>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9689D9-7FAD-409B-BD7F-3A7B51C290D1}"/>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B6ED96C-E80C-4467-B8BE-B264489FDA4A}"/>
              </a:ext>
            </a:extLst>
          </p:cNvPr>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B26B238A-6FB8-4F6F-AD49-F09141767D4B}"/>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46DDA170-73E6-4EAC-9C1D-82068F8EB79C}"/>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E5E7A2F4-0F70-49E3-AF04-015305529C5B}"/>
              </a:ext>
            </a:extLst>
          </p:cNvPr>
          <p:cNvSpPr>
            <a:spLocks noGrp="1"/>
          </p:cNvSpPr>
          <p:nvPr>
            <p:ph type="sldNum" sz="quarter" idx="12"/>
          </p:nvPr>
        </p:nvSpPr>
        <p:spPr>
          <a:xfrm>
            <a:off x="8737600" y="6245225"/>
            <a:ext cx="2844800" cy="476250"/>
          </a:xfrm>
        </p:spPr>
        <p:txBody>
          <a:bodyPr/>
          <a:lstStyle>
            <a:lvl1pPr>
              <a:defRPr/>
            </a:lvl1pPr>
          </a:lstStyle>
          <a:p>
            <a:fld id="{EFB808BC-F92F-4C2B-89FB-E7E13F942B96}" type="slidenum">
              <a:rPr lang="en-US" altLang="en-US"/>
              <a:pPr/>
              <a:t>‹#›</a:t>
            </a:fld>
            <a:endParaRPr lang="en-US" altLang="en-US"/>
          </a:p>
        </p:txBody>
      </p:sp>
    </p:spTree>
    <p:extLst>
      <p:ext uri="{BB962C8B-B14F-4D97-AF65-F5344CB8AC3E}">
        <p14:creationId xmlns:p14="http://schemas.microsoft.com/office/powerpoint/2010/main" val="261510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FEE7-CA42-4030-8D06-A5118C8CF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EDAB8-8E3E-41FD-814F-1E17A9061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C4C91-961F-4598-88CC-F1383799B698}"/>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5" name="Footer Placeholder 4">
            <a:extLst>
              <a:ext uri="{FF2B5EF4-FFF2-40B4-BE49-F238E27FC236}">
                <a16:creationId xmlns:a16="http://schemas.microsoft.com/office/drawing/2014/main" id="{92FB641F-2B09-43D2-8F8C-BC46BC353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65295-96C5-404A-BC0A-EF17BF0AEEAA}"/>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165844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246F-D9DB-49B5-945A-D59810089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6BB1C-910A-492E-969F-39182A4F67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E774B8-6A34-43A1-BBF5-F5CEDFA2B20B}"/>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5" name="Footer Placeholder 4">
            <a:extLst>
              <a:ext uri="{FF2B5EF4-FFF2-40B4-BE49-F238E27FC236}">
                <a16:creationId xmlns:a16="http://schemas.microsoft.com/office/drawing/2014/main" id="{7D4AFB2F-92B1-4A04-9203-B59F36251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F2E63-C033-4659-A948-D1F3F4E088A9}"/>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338582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42D2-CA6B-418B-AF61-90D31F475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7AE8E-F63E-42B3-8417-BCC329675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5F9528-5705-4614-A1C5-7EAD0B95BF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8B33C6-4367-45E2-AE9B-1DE9B5195A26}"/>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6" name="Footer Placeholder 5">
            <a:extLst>
              <a:ext uri="{FF2B5EF4-FFF2-40B4-BE49-F238E27FC236}">
                <a16:creationId xmlns:a16="http://schemas.microsoft.com/office/drawing/2014/main" id="{D9E6F37D-4529-4578-92EF-C3EC9631C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E0D41-E314-455A-B737-3D5B469051B6}"/>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42194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5A78-CDBF-4FEC-8A53-B6A3619EA3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D5772F-6C10-4906-8C37-23831A14D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16AAF-ED75-4D1A-89A8-703E231C0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BD862A-F3EE-4161-B38F-155D93158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5A7E6-9720-40F6-8AB0-A2870453F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C6A8EC-64FB-4FDF-BA63-CCFE53CA80CF}"/>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8" name="Footer Placeholder 7">
            <a:extLst>
              <a:ext uri="{FF2B5EF4-FFF2-40B4-BE49-F238E27FC236}">
                <a16:creationId xmlns:a16="http://schemas.microsoft.com/office/drawing/2014/main" id="{C2179C66-C5C8-47EC-8E46-8899BBE258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A6738-869A-473E-B9A4-438757F2D903}"/>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231988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4A12-5219-4BA1-A100-27557FD377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FCAFF-C417-4E10-A131-94A9A747EDDE}"/>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4" name="Footer Placeholder 3">
            <a:extLst>
              <a:ext uri="{FF2B5EF4-FFF2-40B4-BE49-F238E27FC236}">
                <a16:creationId xmlns:a16="http://schemas.microsoft.com/office/drawing/2014/main" id="{A4DDE3EB-998F-4E5D-807F-2319D8C4C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D704AE-AFCE-44F3-8913-8F2E7F6A2A7A}"/>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67589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D0988-EA04-4E47-ACC9-D6E095C27F1F}"/>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3" name="Footer Placeholder 2">
            <a:extLst>
              <a:ext uri="{FF2B5EF4-FFF2-40B4-BE49-F238E27FC236}">
                <a16:creationId xmlns:a16="http://schemas.microsoft.com/office/drawing/2014/main" id="{E077B8CC-C215-4B04-950F-21AB91A71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BBB130-36AB-4AE6-A538-BE60055431E2}"/>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163954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067D-EB18-4BD9-A7E4-10E98DDDC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D744F0-9AB4-4BF1-B4D1-B4B56A0ACC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C6E03-8FA1-4A4A-9608-F93849B0E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1A438-3D0C-4E54-B30C-83429D9E47E8}"/>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6" name="Footer Placeholder 5">
            <a:extLst>
              <a:ext uri="{FF2B5EF4-FFF2-40B4-BE49-F238E27FC236}">
                <a16:creationId xmlns:a16="http://schemas.microsoft.com/office/drawing/2014/main" id="{F61CFA70-4A09-4321-B8F7-49540EB6A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C5BB7-BE10-4E51-8713-B0320434DD4F}"/>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82553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BF3A-F236-46BC-8BF8-306C5E05A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8481FE-F304-4C17-ADD8-D8EE37C1C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67F38B-ED37-46BD-BBE3-8450A6733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302DC-E890-44F2-B3CB-217B89DC2782}"/>
              </a:ext>
            </a:extLst>
          </p:cNvPr>
          <p:cNvSpPr>
            <a:spLocks noGrp="1"/>
          </p:cNvSpPr>
          <p:nvPr>
            <p:ph type="dt" sz="half" idx="10"/>
          </p:nvPr>
        </p:nvSpPr>
        <p:spPr/>
        <p:txBody>
          <a:bodyPr/>
          <a:lstStyle/>
          <a:p>
            <a:fld id="{6E8A113E-7C8E-45EF-8D92-B67C0E73D496}" type="datetimeFigureOut">
              <a:rPr lang="en-US" smtClean="0"/>
              <a:t>7/26/2019</a:t>
            </a:fld>
            <a:endParaRPr lang="en-US"/>
          </a:p>
        </p:txBody>
      </p:sp>
      <p:sp>
        <p:nvSpPr>
          <p:cNvPr id="6" name="Footer Placeholder 5">
            <a:extLst>
              <a:ext uri="{FF2B5EF4-FFF2-40B4-BE49-F238E27FC236}">
                <a16:creationId xmlns:a16="http://schemas.microsoft.com/office/drawing/2014/main" id="{B291D714-DF79-471B-8775-0F019F72C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0F0B5-22B0-4AFE-AA30-0F3E49596C55}"/>
              </a:ext>
            </a:extLst>
          </p:cNvPr>
          <p:cNvSpPr>
            <a:spLocks noGrp="1"/>
          </p:cNvSpPr>
          <p:nvPr>
            <p:ph type="sldNum" sz="quarter" idx="12"/>
          </p:nvPr>
        </p:nvSpPr>
        <p:spPr/>
        <p:txBody>
          <a:bodyPr/>
          <a:lstStyle/>
          <a:p>
            <a:fld id="{09165653-7864-423C-AED6-40A7B0AEBBF8}" type="slidenum">
              <a:rPr lang="en-US" smtClean="0"/>
              <a:t>‹#›</a:t>
            </a:fld>
            <a:endParaRPr lang="en-US"/>
          </a:p>
        </p:txBody>
      </p:sp>
    </p:spTree>
    <p:extLst>
      <p:ext uri="{BB962C8B-B14F-4D97-AF65-F5344CB8AC3E}">
        <p14:creationId xmlns:p14="http://schemas.microsoft.com/office/powerpoint/2010/main" val="37034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091742-89D9-42A7-B91F-82F2ABF53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8DDA2B-8DF3-459C-9BB9-E6E35D35C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5EBB2-C1B0-4F53-BD30-4B3B58F86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A113E-7C8E-45EF-8D92-B67C0E73D496}" type="datetimeFigureOut">
              <a:rPr lang="en-US" smtClean="0"/>
              <a:t>7/26/2019</a:t>
            </a:fld>
            <a:endParaRPr lang="en-US"/>
          </a:p>
        </p:txBody>
      </p:sp>
      <p:sp>
        <p:nvSpPr>
          <p:cNvPr id="5" name="Footer Placeholder 4">
            <a:extLst>
              <a:ext uri="{FF2B5EF4-FFF2-40B4-BE49-F238E27FC236}">
                <a16:creationId xmlns:a16="http://schemas.microsoft.com/office/drawing/2014/main" id="{69FEEA1B-F28D-40DB-9F3C-AC817E60D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A8F15-64E9-45C7-9E97-BA27D757D9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65653-7864-423C-AED6-40A7B0AEBBF8}" type="slidenum">
              <a:rPr lang="en-US" smtClean="0"/>
              <a:t>‹#›</a:t>
            </a:fld>
            <a:endParaRPr lang="en-US"/>
          </a:p>
        </p:txBody>
      </p:sp>
    </p:spTree>
    <p:extLst>
      <p:ext uri="{BB962C8B-B14F-4D97-AF65-F5344CB8AC3E}">
        <p14:creationId xmlns:p14="http://schemas.microsoft.com/office/powerpoint/2010/main" val="265275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19" Type="http://schemas.openxmlformats.org/officeDocument/2006/relationships/oleObject" Target="../embeddings/oleObject14.bin"/><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2.png"/><Relationship Id="rId5" Type="http://schemas.openxmlformats.org/officeDocument/2006/relationships/oleObject" Target="../embeddings/oleObject16.bin"/><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0"/>
            <a:ext cx="5104535" cy="6858000"/>
          </a:xfrm>
          <a:prstGeom prst="rect">
            <a:avLst/>
          </a:prstGeom>
          <a:noFill/>
          <a:ln>
            <a:noFill/>
          </a:ln>
        </p:spPr>
      </p:pic>
      <p:sp>
        <p:nvSpPr>
          <p:cNvPr id="136" name="Google Shape;136;p1"/>
          <p:cNvSpPr txBox="1"/>
          <p:nvPr/>
        </p:nvSpPr>
        <p:spPr>
          <a:xfrm>
            <a:off x="6035040" y="1802674"/>
            <a:ext cx="4937760"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Twelve</a:t>
            </a:r>
            <a:endParaRPr lang="en-US" sz="40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i="0" u="none" strike="noStrike" cap="none" dirty="0">
                <a:solidFill>
                  <a:schemeClr val="dk1"/>
                </a:solidFill>
                <a:latin typeface="Times New Roman"/>
                <a:ea typeface="Times New Roman"/>
                <a:cs typeface="Times New Roman"/>
                <a:sym typeface="Times New Roman"/>
              </a:rPr>
              <a:t>Uncertain Knowledge and Reasoning</a:t>
            </a:r>
            <a:endParaRPr lang="en-US" sz="4000" b="1" i="0" u="none" strike="noStrike" cap="none" dirty="0">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B944104F-2DE3-4B35-B41C-ED3BEEF74C6B}"/>
              </a:ext>
            </a:extLst>
          </p:cNvPr>
          <p:cNvSpPr>
            <a:spLocks noGrp="1" noChangeArrowheads="1"/>
          </p:cNvSpPr>
          <p:nvPr>
            <p:ph type="title"/>
          </p:nvPr>
        </p:nvSpPr>
        <p:spPr>
          <a:xfrm>
            <a:off x="3413050" y="152400"/>
            <a:ext cx="8512250" cy="990600"/>
          </a:xfrm>
        </p:spPr>
        <p:txBody>
          <a:bodyPr/>
          <a:lstStyle/>
          <a:p>
            <a:r>
              <a:rPr lang="en-US" altLang="en-US" sz="3600" b="1" dirty="0"/>
              <a:t>Bayes Theorem</a:t>
            </a:r>
            <a:endParaRPr lang="fr-FR" altLang="en-US" sz="3600" dirty="0">
              <a:cs typeface="Times New Roman" panose="02020603050405020304" pitchFamily="18" charset="0"/>
            </a:endParaRPr>
          </a:p>
        </p:txBody>
      </p:sp>
      <p:sp>
        <p:nvSpPr>
          <p:cNvPr id="107523" name="Rectangle 3">
            <a:extLst>
              <a:ext uri="{FF2B5EF4-FFF2-40B4-BE49-F238E27FC236}">
                <a16:creationId xmlns:a16="http://schemas.microsoft.com/office/drawing/2014/main" id="{90922BD5-73F2-487B-9761-48FF8B6D51F7}"/>
              </a:ext>
            </a:extLst>
          </p:cNvPr>
          <p:cNvSpPr>
            <a:spLocks noGrp="1" noChangeArrowheads="1"/>
          </p:cNvSpPr>
          <p:nvPr>
            <p:ph type="body" sz="half" idx="1"/>
          </p:nvPr>
        </p:nvSpPr>
        <p:spPr>
          <a:xfrm>
            <a:off x="3413050" y="1168400"/>
            <a:ext cx="6067499" cy="4760912"/>
          </a:xfrm>
        </p:spPr>
        <p:txBody>
          <a:bodyPr/>
          <a:lstStyle/>
          <a:p>
            <a:pPr algn="just">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		h</a:t>
            </a:r>
            <a:r>
              <a:rPr lang="en-US" altLang="en-US" sz="2400" baseline="-25000" dirty="0">
                <a:cs typeface="Times New Roman" panose="02020603050405020304" pitchFamily="18" charset="0"/>
                <a:sym typeface="Symbol" panose="05050102010706020507" pitchFamily="18" charset="2"/>
              </a:rPr>
              <a:t>i</a:t>
            </a:r>
            <a:r>
              <a:rPr lang="en-US" altLang="en-US" sz="2400" dirty="0">
                <a:cs typeface="Times New Roman" panose="02020603050405020304" pitchFamily="18" charset="0"/>
                <a:sym typeface="Symbol" panose="05050102010706020507" pitchFamily="18" charset="2"/>
              </a:rPr>
              <a:t> – hypotheses (</a:t>
            </a:r>
            <a:r>
              <a:rPr lang="en-US" altLang="en-US" sz="2400" dirty="0" err="1">
                <a:cs typeface="Times New Roman" panose="02020603050405020304" pitchFamily="18" charset="0"/>
                <a:sym typeface="Symbol" panose="05050102010706020507" pitchFamily="18" charset="2"/>
              </a:rPr>
              <a:t>i</a:t>
            </a:r>
            <a:r>
              <a:rPr lang="en-US" altLang="en-US" sz="2400" dirty="0">
                <a:cs typeface="Times New Roman" panose="02020603050405020304" pitchFamily="18" charset="0"/>
                <a:sym typeface="Symbol" panose="05050102010706020507" pitchFamily="18" charset="2"/>
              </a:rPr>
              <a:t>=1,k);</a:t>
            </a:r>
          </a:p>
          <a:p>
            <a:pPr algn="just">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		e</a:t>
            </a:r>
            <a:r>
              <a:rPr lang="en-US" altLang="en-US" sz="2400" baseline="-25000" dirty="0">
                <a:cs typeface="Times New Roman" panose="02020603050405020304" pitchFamily="18" charset="0"/>
                <a:sym typeface="Symbol" panose="05050102010706020507" pitchFamily="18" charset="2"/>
              </a:rPr>
              <a:t>1</a:t>
            </a:r>
            <a:r>
              <a:rPr lang="en-US" altLang="en-US" sz="2400" dirty="0">
                <a:cs typeface="Times New Roman" panose="02020603050405020304" pitchFamily="18" charset="0"/>
                <a:sym typeface="Symbol" panose="05050102010706020507" pitchFamily="18" charset="2"/>
              </a:rPr>
              <a:t>,…,</a:t>
            </a:r>
            <a:r>
              <a:rPr lang="en-US" altLang="en-US" sz="2400" dirty="0" err="1">
                <a:cs typeface="Times New Roman" panose="02020603050405020304" pitchFamily="18" charset="0"/>
                <a:sym typeface="Symbol" panose="05050102010706020507" pitchFamily="18" charset="2"/>
              </a:rPr>
              <a:t>e</a:t>
            </a:r>
            <a:r>
              <a:rPr lang="en-US" altLang="en-US" sz="2400" baseline="-25000" dirty="0" err="1">
                <a:cs typeface="Times New Roman" panose="02020603050405020304" pitchFamily="18" charset="0"/>
                <a:sym typeface="Symbol" panose="05050102010706020507" pitchFamily="18" charset="2"/>
              </a:rPr>
              <a:t>n</a:t>
            </a:r>
            <a:r>
              <a:rPr lang="en-US" altLang="en-US" sz="2400" dirty="0">
                <a:cs typeface="Times New Roman" panose="02020603050405020304" pitchFamily="18" charset="0"/>
                <a:sym typeface="Symbol" panose="05050102010706020507" pitchFamily="18" charset="2"/>
              </a:rPr>
              <a:t> - evidence</a:t>
            </a:r>
          </a:p>
          <a:p>
            <a:pPr algn="just">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		P(h</a:t>
            </a:r>
            <a:r>
              <a:rPr lang="en-US" altLang="en-US" sz="2400" baseline="-25000" dirty="0">
                <a:cs typeface="Times New Roman" panose="02020603050405020304" pitchFamily="18" charset="0"/>
                <a:sym typeface="Symbol" panose="05050102010706020507" pitchFamily="18" charset="2"/>
              </a:rPr>
              <a:t>i</a:t>
            </a:r>
            <a:r>
              <a:rPr lang="en-US" altLang="en-US" sz="2400" dirty="0">
                <a:cs typeface="Times New Roman" panose="02020603050405020304" pitchFamily="18" charset="0"/>
                <a:sym typeface="Symbol" panose="05050102010706020507" pitchFamily="18" charset="2"/>
              </a:rPr>
              <a:t>)</a:t>
            </a:r>
          </a:p>
          <a:p>
            <a:pPr algn="just">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		P(h</a:t>
            </a:r>
            <a:r>
              <a:rPr lang="en-US" altLang="en-US" sz="2400" baseline="-25000" dirty="0">
                <a:cs typeface="Times New Roman" panose="02020603050405020304" pitchFamily="18" charset="0"/>
                <a:sym typeface="Symbol" panose="05050102010706020507" pitchFamily="18" charset="2"/>
              </a:rPr>
              <a:t>i</a:t>
            </a:r>
            <a:r>
              <a:rPr lang="en-US" altLang="en-US" sz="2400" dirty="0">
                <a:cs typeface="Times New Roman" panose="02020603050405020304" pitchFamily="18" charset="0"/>
                <a:sym typeface="Symbol" panose="05050102010706020507" pitchFamily="18" charset="2"/>
              </a:rPr>
              <a:t> | e</a:t>
            </a:r>
            <a:r>
              <a:rPr lang="en-US" altLang="en-US" sz="2400" baseline="-25000" dirty="0">
                <a:cs typeface="Times New Roman" panose="02020603050405020304" pitchFamily="18" charset="0"/>
                <a:sym typeface="Symbol" panose="05050102010706020507" pitchFamily="18" charset="2"/>
              </a:rPr>
              <a:t>1</a:t>
            </a:r>
            <a:r>
              <a:rPr lang="en-US" altLang="en-US" sz="2400" dirty="0">
                <a:cs typeface="Times New Roman" panose="02020603050405020304" pitchFamily="18" charset="0"/>
                <a:sym typeface="Symbol" panose="05050102010706020507" pitchFamily="18" charset="2"/>
              </a:rPr>
              <a:t>,…,</a:t>
            </a:r>
            <a:r>
              <a:rPr lang="en-US" altLang="en-US" sz="2400" dirty="0" err="1">
                <a:cs typeface="Times New Roman" panose="02020603050405020304" pitchFamily="18" charset="0"/>
                <a:sym typeface="Symbol" panose="05050102010706020507" pitchFamily="18" charset="2"/>
              </a:rPr>
              <a:t>e</a:t>
            </a:r>
            <a:r>
              <a:rPr lang="en-US" altLang="en-US" sz="2400" baseline="-25000" dirty="0" err="1">
                <a:cs typeface="Times New Roman" panose="02020603050405020304" pitchFamily="18" charset="0"/>
                <a:sym typeface="Symbol" panose="05050102010706020507" pitchFamily="18" charset="2"/>
              </a:rPr>
              <a:t>n</a:t>
            </a:r>
            <a:r>
              <a:rPr lang="en-US" altLang="en-US" sz="2400" dirty="0">
                <a:cs typeface="Times New Roman" panose="02020603050405020304" pitchFamily="18" charset="0"/>
                <a:sym typeface="Symbol" panose="05050102010706020507" pitchFamily="18" charset="2"/>
              </a:rPr>
              <a:t>)</a:t>
            </a:r>
          </a:p>
          <a:p>
            <a:pPr algn="just">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		P(e</a:t>
            </a:r>
            <a:r>
              <a:rPr lang="en-US" altLang="en-US" sz="2400" baseline="-25000" dirty="0">
                <a:cs typeface="Times New Roman" panose="02020603050405020304" pitchFamily="18" charset="0"/>
                <a:sym typeface="Symbol" panose="05050102010706020507" pitchFamily="18" charset="2"/>
              </a:rPr>
              <a:t>1</a:t>
            </a:r>
            <a:r>
              <a:rPr lang="en-US" altLang="en-US" sz="2400" dirty="0">
                <a:cs typeface="Times New Roman" panose="02020603050405020304" pitchFamily="18" charset="0"/>
                <a:sym typeface="Symbol" panose="05050102010706020507" pitchFamily="18" charset="2"/>
              </a:rPr>
              <a:t>,…,</a:t>
            </a:r>
            <a:r>
              <a:rPr lang="en-US" altLang="en-US" sz="2400" dirty="0" err="1">
                <a:cs typeface="Times New Roman" panose="02020603050405020304" pitchFamily="18" charset="0"/>
                <a:sym typeface="Symbol" panose="05050102010706020507" pitchFamily="18" charset="2"/>
              </a:rPr>
              <a:t>e</a:t>
            </a:r>
            <a:r>
              <a:rPr lang="en-US" altLang="en-US" sz="2400" baseline="-25000" dirty="0" err="1">
                <a:cs typeface="Times New Roman" panose="02020603050405020304" pitchFamily="18" charset="0"/>
                <a:sym typeface="Symbol" panose="05050102010706020507" pitchFamily="18" charset="2"/>
              </a:rPr>
              <a:t>n</a:t>
            </a:r>
            <a:r>
              <a:rPr lang="en-US" altLang="en-US" sz="2400" dirty="0">
                <a:cs typeface="Times New Roman" panose="02020603050405020304" pitchFamily="18" charset="0"/>
                <a:sym typeface="Symbol" panose="05050102010706020507" pitchFamily="18" charset="2"/>
              </a:rPr>
              <a:t>| h</a:t>
            </a:r>
            <a:r>
              <a:rPr lang="en-US" altLang="en-US" sz="2400" baseline="-25000" dirty="0">
                <a:cs typeface="Times New Roman" panose="02020603050405020304" pitchFamily="18" charset="0"/>
                <a:sym typeface="Symbol" panose="05050102010706020507" pitchFamily="18" charset="2"/>
              </a:rPr>
              <a:t>i</a:t>
            </a:r>
            <a:r>
              <a:rPr lang="en-US" altLang="en-US" sz="2400" dirty="0">
                <a:cs typeface="Times New Roman" panose="02020603050405020304" pitchFamily="18" charset="0"/>
                <a:sym typeface="Symbol" panose="05050102010706020507" pitchFamily="18" charset="2"/>
              </a:rPr>
              <a:t>)</a:t>
            </a:r>
          </a:p>
          <a:p>
            <a:pPr algn="just">
              <a:buFont typeface="Wingdings" panose="05000000000000000000" pitchFamily="2" charset="2"/>
              <a:buNone/>
            </a:pPr>
            <a:endParaRPr lang="en-US" altLang="en-US" sz="2400" dirty="0">
              <a:cs typeface="Times New Roman" panose="02020603050405020304" pitchFamily="18" charset="0"/>
              <a:sym typeface="Symbol" panose="05050102010706020507" pitchFamily="18" charset="2"/>
            </a:endParaRPr>
          </a:p>
          <a:p>
            <a:pPr algn="just">
              <a:buFont typeface="Wingdings" panose="05000000000000000000" pitchFamily="2" charset="2"/>
              <a:buNone/>
            </a:pPr>
            <a:endParaRPr lang="en-US" altLang="en-US" sz="2400" dirty="0">
              <a:cs typeface="Times New Roman" panose="02020603050405020304" pitchFamily="18" charset="0"/>
              <a:sym typeface="Symbol" panose="05050102010706020507" pitchFamily="18" charset="2"/>
            </a:endParaRPr>
          </a:p>
          <a:p>
            <a:pPr algn="just">
              <a:buFont typeface="Wingdings" panose="05000000000000000000" pitchFamily="2" charset="2"/>
              <a:buNone/>
            </a:pPr>
            <a:endParaRPr lang="en-US" altLang="en-US" sz="2400" dirty="0">
              <a:cs typeface="Times New Roman" panose="02020603050405020304" pitchFamily="18" charset="0"/>
              <a:sym typeface="Symbol" panose="05050102010706020507" pitchFamily="18" charset="2"/>
            </a:endParaRPr>
          </a:p>
          <a:p>
            <a:pPr algn="just">
              <a:buFont typeface="Wingdings" panose="05000000000000000000" pitchFamily="2" charset="2"/>
              <a:buNone/>
            </a:pPr>
            <a:endParaRPr lang="en-US" altLang="en-US" sz="2400" dirty="0">
              <a:cs typeface="Times New Roman" panose="02020603050405020304" pitchFamily="18" charset="0"/>
              <a:sym typeface="Symbol" panose="05050102010706020507" pitchFamily="18" charset="2"/>
            </a:endParaRPr>
          </a:p>
        </p:txBody>
      </p:sp>
      <p:sp>
        <p:nvSpPr>
          <p:cNvPr id="107526" name="Rectangle 6">
            <a:extLst>
              <a:ext uri="{FF2B5EF4-FFF2-40B4-BE49-F238E27FC236}">
                <a16:creationId xmlns:a16="http://schemas.microsoft.com/office/drawing/2014/main" id="{618EDCDD-3EE9-4144-85DA-406286F46794}"/>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76CF70F1-39A2-4065-BA9E-C971A7137EFA}" type="slidenum">
              <a:rPr lang="ro-RO" altLang="en-US" sz="1400"/>
              <a:pPr algn="r"/>
              <a:t>10</a:t>
            </a:fld>
            <a:endParaRPr lang="ro-RO" altLang="en-US" sz="1400"/>
          </a:p>
        </p:txBody>
      </p:sp>
      <p:graphicFrame>
        <p:nvGraphicFramePr>
          <p:cNvPr id="107551" name="Object 31">
            <a:extLst>
              <a:ext uri="{FF2B5EF4-FFF2-40B4-BE49-F238E27FC236}">
                <a16:creationId xmlns:a16="http://schemas.microsoft.com/office/drawing/2014/main" id="{6401B23D-4040-4C13-9869-BEAE18E90903}"/>
              </a:ext>
            </a:extLst>
          </p:cNvPr>
          <p:cNvGraphicFramePr>
            <a:graphicFrameLocks noGrp="1" noChangeAspect="1"/>
          </p:cNvGraphicFramePr>
          <p:nvPr>
            <p:ph sz="half" idx="2"/>
            <p:extLst>
              <p:ext uri="{D42A27DB-BD31-4B8C-83A1-F6EECF244321}">
                <p14:modId xmlns:p14="http://schemas.microsoft.com/office/powerpoint/2010/main" val="3217062317"/>
              </p:ext>
            </p:extLst>
          </p:nvPr>
        </p:nvGraphicFramePr>
        <p:xfrm>
          <a:off x="3413050" y="3880072"/>
          <a:ext cx="8675687" cy="1628775"/>
        </p:xfrm>
        <a:graphic>
          <a:graphicData uri="http://schemas.openxmlformats.org/presentationml/2006/ole">
            <mc:AlternateContent xmlns:mc="http://schemas.openxmlformats.org/markup-compatibility/2006">
              <mc:Choice xmlns:v="urn:schemas-microsoft-com:vml" Requires="v">
                <p:oleObj spid="_x0000_s1036" r:id="rId3" imgW="3721100" imgH="698500" progId="Equation.3">
                  <p:embed/>
                </p:oleObj>
              </mc:Choice>
              <mc:Fallback>
                <p:oleObj r:id="rId3" imgW="3721100" imgH="698500" progId="Equation.3">
                  <p:embed/>
                  <p:pic>
                    <p:nvPicPr>
                      <p:cNvPr id="107551" name="Object 31">
                        <a:extLst>
                          <a:ext uri="{FF2B5EF4-FFF2-40B4-BE49-F238E27FC236}">
                            <a16:creationId xmlns:a16="http://schemas.microsoft.com/office/drawing/2014/main" id="{6401B23D-4040-4C13-9869-BEAE18E90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050" y="3880072"/>
                        <a:ext cx="8675687"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Google Shape;142;p2">
            <a:extLst>
              <a:ext uri="{FF2B5EF4-FFF2-40B4-BE49-F238E27FC236}">
                <a16:creationId xmlns:a16="http://schemas.microsoft.com/office/drawing/2014/main" id="{AF519D58-E314-4189-A0B6-001BDEC5BA1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F09CACF6-22CF-417C-9912-141951392FF1}"/>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5433A524-A1A1-4DD6-871D-0E7942397EE0}"/>
              </a:ext>
            </a:extLst>
          </p:cNvPr>
          <p:cNvSpPr>
            <a:spLocks noGrp="1" noChangeArrowheads="1"/>
          </p:cNvSpPr>
          <p:nvPr>
            <p:ph type="title"/>
          </p:nvPr>
        </p:nvSpPr>
        <p:spPr>
          <a:xfrm>
            <a:off x="3817088" y="299502"/>
            <a:ext cx="7688262" cy="990600"/>
          </a:xfrm>
        </p:spPr>
        <p:txBody>
          <a:bodyPr/>
          <a:lstStyle/>
          <a:p>
            <a:r>
              <a:rPr lang="en-US" altLang="en-US" sz="3600" b="1" dirty="0"/>
              <a:t>Bayes’ Theorem - </a:t>
            </a:r>
            <a:r>
              <a:rPr lang="en-US" altLang="en-US" sz="3600" b="1" dirty="0" err="1"/>
              <a:t>cont</a:t>
            </a:r>
            <a:endParaRPr lang="fr-FR" altLang="en-US" sz="3600" dirty="0">
              <a:cs typeface="Times New Roman" panose="02020603050405020304" pitchFamily="18" charset="0"/>
            </a:endParaRPr>
          </a:p>
        </p:txBody>
      </p:sp>
      <p:sp>
        <p:nvSpPr>
          <p:cNvPr id="122883" name="Rectangle 3">
            <a:extLst>
              <a:ext uri="{FF2B5EF4-FFF2-40B4-BE49-F238E27FC236}">
                <a16:creationId xmlns:a16="http://schemas.microsoft.com/office/drawing/2014/main" id="{8933112E-7FC4-4F1F-915D-37A0793406EC}"/>
              </a:ext>
            </a:extLst>
          </p:cNvPr>
          <p:cNvSpPr>
            <a:spLocks noGrp="1" noChangeArrowheads="1"/>
          </p:cNvSpPr>
          <p:nvPr>
            <p:ph type="body" idx="1"/>
          </p:nvPr>
        </p:nvSpPr>
        <p:spPr>
          <a:xfrm>
            <a:off x="3817088" y="1524000"/>
            <a:ext cx="6393712" cy="5181600"/>
          </a:xfrm>
        </p:spPr>
        <p:txBody>
          <a:bodyPr/>
          <a:lstStyle/>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If e</a:t>
            </a:r>
            <a:r>
              <a:rPr lang="en-US" altLang="en-US" baseline="-25000" dirty="0">
                <a:cs typeface="Times New Roman" panose="02020603050405020304" pitchFamily="18" charset="0"/>
                <a:sym typeface="Symbol" panose="05050102010706020507" pitchFamily="18" charset="2"/>
              </a:rPr>
              <a:t>1</a:t>
            </a:r>
            <a:r>
              <a:rPr lang="en-US" altLang="en-US" dirty="0">
                <a:cs typeface="Times New Roman" panose="02020603050405020304" pitchFamily="18" charset="0"/>
                <a:sym typeface="Symbol" panose="05050102010706020507" pitchFamily="18" charset="2"/>
              </a:rPr>
              <a:t>,…,</a:t>
            </a:r>
            <a:r>
              <a:rPr lang="en-US" altLang="en-US" dirty="0" err="1">
                <a:cs typeface="Times New Roman" panose="02020603050405020304" pitchFamily="18" charset="0"/>
                <a:sym typeface="Symbol" panose="05050102010706020507" pitchFamily="18" charset="2"/>
              </a:rPr>
              <a:t>e</a:t>
            </a:r>
            <a:r>
              <a:rPr lang="en-US" altLang="en-US" baseline="-25000" dirty="0" err="1">
                <a:cs typeface="Times New Roman" panose="02020603050405020304" pitchFamily="18" charset="0"/>
                <a:sym typeface="Symbol" panose="05050102010706020507" pitchFamily="18" charset="2"/>
              </a:rPr>
              <a:t>n</a:t>
            </a:r>
            <a:r>
              <a:rPr lang="en-US" altLang="en-US" dirty="0">
                <a:cs typeface="Times New Roman" panose="02020603050405020304" pitchFamily="18" charset="0"/>
                <a:sym typeface="Symbol" panose="05050102010706020507" pitchFamily="18" charset="2"/>
              </a:rPr>
              <a:t> are independent hypotheses then</a:t>
            </a:r>
          </a:p>
          <a:p>
            <a:pPr algn="just">
              <a:buFont typeface="Wingdings" panose="05000000000000000000" pitchFamily="2" charset="2"/>
              <a:buNone/>
            </a:pPr>
            <a:endParaRPr lang="en-US" altLang="en-US" dirty="0">
              <a:cs typeface="Times New Roman" panose="02020603050405020304" pitchFamily="18" charset="0"/>
              <a:sym typeface="Symbol" panose="05050102010706020507" pitchFamily="18" charset="2"/>
            </a:endParaRPr>
          </a:p>
          <a:p>
            <a:pPr algn="just">
              <a:buFont typeface="Wingdings" panose="05000000000000000000" pitchFamily="2" charset="2"/>
              <a:buNone/>
            </a:pPr>
            <a:endParaRPr lang="en-US" altLang="en-US" dirty="0">
              <a:cs typeface="Times New Roman" panose="02020603050405020304" pitchFamily="18" charset="0"/>
              <a:sym typeface="Symbol" panose="05050102010706020507" pitchFamily="18" charset="2"/>
            </a:endParaRPr>
          </a:p>
          <a:p>
            <a:pPr algn="just">
              <a:buFont typeface="Wingdings" panose="05000000000000000000" pitchFamily="2" charset="2"/>
              <a:buNone/>
            </a:pPr>
            <a:endParaRPr lang="en-US" altLang="en-US" dirty="0">
              <a:cs typeface="Times New Roman" panose="02020603050405020304" pitchFamily="18" charset="0"/>
              <a:sym typeface="Symbol" panose="05050102010706020507" pitchFamily="18" charset="2"/>
            </a:endParaRPr>
          </a:p>
          <a:p>
            <a:pPr algn="just">
              <a:buFont typeface="Wingdings" panose="05000000000000000000" pitchFamily="2" charset="2"/>
              <a:buNone/>
            </a:pPr>
            <a:endParaRPr lang="en-US" altLang="en-US" dirty="0">
              <a:cs typeface="Times New Roman" panose="02020603050405020304" pitchFamily="18" charset="0"/>
              <a:sym typeface="Symbol" panose="05050102010706020507" pitchFamily="18" charset="2"/>
            </a:endParaRPr>
          </a:p>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PROSPECTOR</a:t>
            </a:r>
            <a:endParaRPr lang="en-US" altLang="en-US" sz="3600" dirty="0">
              <a:cs typeface="Times New Roman" panose="02020603050405020304" pitchFamily="18" charset="0"/>
              <a:sym typeface="Symbol" panose="05050102010706020507" pitchFamily="18" charset="2"/>
            </a:endParaRPr>
          </a:p>
        </p:txBody>
      </p:sp>
      <p:sp>
        <p:nvSpPr>
          <p:cNvPr id="122886" name="Rectangle 6">
            <a:extLst>
              <a:ext uri="{FF2B5EF4-FFF2-40B4-BE49-F238E27FC236}">
                <a16:creationId xmlns:a16="http://schemas.microsoft.com/office/drawing/2014/main" id="{F98AF8EB-5203-4458-B6B0-9ED95567CDF8}"/>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B876EAC0-BC03-4C8B-9641-62A3D41559EE}" type="slidenum">
              <a:rPr lang="ro-RO" altLang="en-US" sz="1400"/>
              <a:pPr algn="r"/>
              <a:t>11</a:t>
            </a:fld>
            <a:endParaRPr lang="ro-RO" altLang="en-US" sz="1400"/>
          </a:p>
        </p:txBody>
      </p:sp>
      <p:graphicFrame>
        <p:nvGraphicFramePr>
          <p:cNvPr id="122889" name="Object 9">
            <a:extLst>
              <a:ext uri="{FF2B5EF4-FFF2-40B4-BE49-F238E27FC236}">
                <a16:creationId xmlns:a16="http://schemas.microsoft.com/office/drawing/2014/main" id="{A6593EC6-3A81-4936-92A4-AF6FCB39E73D}"/>
              </a:ext>
            </a:extLst>
          </p:cNvPr>
          <p:cNvGraphicFramePr>
            <a:graphicFrameLocks noChangeAspect="1"/>
          </p:cNvGraphicFramePr>
          <p:nvPr>
            <p:extLst>
              <p:ext uri="{D42A27DB-BD31-4B8C-83A1-F6EECF244321}">
                <p14:modId xmlns:p14="http://schemas.microsoft.com/office/powerpoint/2010/main" val="1304793309"/>
              </p:ext>
            </p:extLst>
          </p:nvPr>
        </p:nvGraphicFramePr>
        <p:xfrm>
          <a:off x="3549319" y="2753796"/>
          <a:ext cx="7921625" cy="520700"/>
        </p:xfrm>
        <a:graphic>
          <a:graphicData uri="http://schemas.openxmlformats.org/presentationml/2006/ole">
            <mc:AlternateContent xmlns:mc="http://schemas.openxmlformats.org/markup-compatibility/2006">
              <mc:Choice xmlns:v="urn:schemas-microsoft-com:vml" Requires="v">
                <p:oleObj spid="_x0000_s2060" name="Equation" r:id="rId3" imgW="3670200" imgH="241200" progId="Equation.3">
                  <p:embed/>
                </p:oleObj>
              </mc:Choice>
              <mc:Fallback>
                <p:oleObj name="Equation" r:id="rId3" imgW="3670200" imgH="241200" progId="Equation.3">
                  <p:embed/>
                  <p:pic>
                    <p:nvPicPr>
                      <p:cNvPr id="122889" name="Object 9">
                        <a:extLst>
                          <a:ext uri="{FF2B5EF4-FFF2-40B4-BE49-F238E27FC236}">
                            <a16:creationId xmlns:a16="http://schemas.microsoft.com/office/drawing/2014/main" id="{A6593EC6-3A81-4936-92A4-AF6FCB39E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319" y="2753796"/>
                        <a:ext cx="79216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Google Shape;142;p2">
            <a:extLst>
              <a:ext uri="{FF2B5EF4-FFF2-40B4-BE49-F238E27FC236}">
                <a16:creationId xmlns:a16="http://schemas.microsoft.com/office/drawing/2014/main" id="{00CC0E55-B580-46C6-AD01-37ED723A2B7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FE8640A8-626C-4245-B2A2-265F5B8351CB}"/>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6114D07B-53D4-4D23-B44D-29F16FE64D56}"/>
              </a:ext>
            </a:extLst>
          </p:cNvPr>
          <p:cNvSpPr>
            <a:spLocks noGrp="1" noChangeArrowheads="1"/>
          </p:cNvSpPr>
          <p:nvPr>
            <p:ph type="title"/>
          </p:nvPr>
        </p:nvSpPr>
        <p:spPr>
          <a:xfrm>
            <a:off x="3955054" y="152400"/>
            <a:ext cx="6712945" cy="990600"/>
          </a:xfrm>
        </p:spPr>
        <p:txBody>
          <a:bodyPr/>
          <a:lstStyle/>
          <a:p>
            <a:r>
              <a:rPr lang="en-US" altLang="en-US" sz="3600" b="1" dirty="0"/>
              <a:t> Inferences</a:t>
            </a:r>
            <a:endParaRPr lang="fr-FR" altLang="en-US" sz="3600" dirty="0">
              <a:cs typeface="Times New Roman" panose="02020603050405020304" pitchFamily="18" charset="0"/>
            </a:endParaRPr>
          </a:p>
        </p:txBody>
      </p:sp>
      <p:sp>
        <p:nvSpPr>
          <p:cNvPr id="142339" name="Rectangle 3">
            <a:extLst>
              <a:ext uri="{FF2B5EF4-FFF2-40B4-BE49-F238E27FC236}">
                <a16:creationId xmlns:a16="http://schemas.microsoft.com/office/drawing/2014/main" id="{7B338D9F-20EF-4335-A382-A5A53C92A967}"/>
              </a:ext>
            </a:extLst>
          </p:cNvPr>
          <p:cNvSpPr>
            <a:spLocks noGrp="1" noChangeArrowheads="1"/>
          </p:cNvSpPr>
          <p:nvPr>
            <p:ph type="body" idx="1"/>
          </p:nvPr>
        </p:nvSpPr>
        <p:spPr>
          <a:xfrm>
            <a:off x="4062413" y="1629578"/>
            <a:ext cx="8304882" cy="5076022"/>
          </a:xfrm>
        </p:spPr>
        <p:txBody>
          <a:bodyPr/>
          <a:lstStyle/>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a:t>
            </a:r>
            <a:r>
              <a:rPr lang="en-US" altLang="en-US" sz="2400" b="1" dirty="0">
                <a:solidFill>
                  <a:schemeClr val="hlink"/>
                </a:solidFill>
                <a:cs typeface="Times New Roman" panose="02020603050405020304" pitchFamily="18" charset="0"/>
                <a:sym typeface="Symbol" panose="05050102010706020507" pitchFamily="18" charset="2"/>
              </a:rPr>
              <a:t>Probability distribution		</a:t>
            </a:r>
            <a:r>
              <a:rPr lang="en-US" altLang="en-US" sz="2400" b="1" dirty="0">
                <a:solidFill>
                  <a:schemeClr val="folHlink"/>
                </a:solidFill>
                <a:latin typeface="Arial Black" panose="020B0A04020102020204" pitchFamily="34" charset="0"/>
                <a:cs typeface="Times New Roman" panose="02020603050405020304" pitchFamily="18" charset="0"/>
                <a:sym typeface="Symbol" panose="05050102010706020507" pitchFamily="18" charset="2"/>
              </a:rPr>
              <a:t>P</a:t>
            </a:r>
            <a:r>
              <a:rPr lang="en-US" altLang="en-US" sz="2400" b="1" dirty="0">
                <a:solidFill>
                  <a:schemeClr val="folHlink"/>
                </a:solidFill>
                <a:cs typeface="Times New Roman" panose="02020603050405020304" pitchFamily="18" charset="0"/>
                <a:sym typeface="Symbol" panose="05050102010706020507" pitchFamily="18" charset="2"/>
              </a:rPr>
              <a:t>(Cavity, Tooth)</a:t>
            </a:r>
          </a:p>
          <a:p>
            <a:pPr lvl="1"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Tooth		 Tooth</a:t>
            </a:r>
          </a:p>
          <a:p>
            <a:pPr lvl="1"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Cavity	0.04		0.06</a:t>
            </a:r>
          </a:p>
          <a:p>
            <a:pPr lvl="1"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Cavity 	0.01		0.89</a:t>
            </a:r>
          </a:p>
          <a:p>
            <a:pPr lvl="1" algn="just">
              <a:buFont typeface="Wingdings" panose="05000000000000000000" pitchFamily="2" charset="2"/>
              <a:buNone/>
            </a:pPr>
            <a:endParaRPr lang="en-US" altLang="en-US" dirty="0">
              <a:cs typeface="Times New Roman" panose="02020603050405020304" pitchFamily="18" charset="0"/>
              <a:sym typeface="Symbol" panose="05050102010706020507" pitchFamily="18" charset="2"/>
            </a:endParaRPr>
          </a:p>
          <a:p>
            <a:pPr lvl="1"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P(Cavity) = 0.04 + 0.06 = 0.1</a:t>
            </a:r>
          </a:p>
          <a:p>
            <a:pPr lvl="1"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P(Cavity  Tooth) = 0.04 + 0.01 + 0.06 = 0.11</a:t>
            </a:r>
          </a:p>
          <a:p>
            <a:pPr lvl="1"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P(Cavity | Tooth) = P(Cavity  Tooth) / P(Tooth) = 0.04 / 0.05 </a:t>
            </a:r>
          </a:p>
        </p:txBody>
      </p:sp>
      <p:sp>
        <p:nvSpPr>
          <p:cNvPr id="142340" name="Rectangle 4">
            <a:extLst>
              <a:ext uri="{FF2B5EF4-FFF2-40B4-BE49-F238E27FC236}">
                <a16:creationId xmlns:a16="http://schemas.microsoft.com/office/drawing/2014/main" id="{4134DCDA-22F7-4775-95B5-18A8F3AC84EA}"/>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2341" name="Rectangle 5">
            <a:extLst>
              <a:ext uri="{FF2B5EF4-FFF2-40B4-BE49-F238E27FC236}">
                <a16:creationId xmlns:a16="http://schemas.microsoft.com/office/drawing/2014/main" id="{787254D6-BE3C-4DBF-B576-9EF947617EEF}"/>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2342" name="Rectangle 6">
            <a:extLst>
              <a:ext uri="{FF2B5EF4-FFF2-40B4-BE49-F238E27FC236}">
                <a16:creationId xmlns:a16="http://schemas.microsoft.com/office/drawing/2014/main" id="{9DBBCE44-6FBE-4AAF-8D0E-2B27742CD18A}"/>
              </a:ext>
            </a:extLst>
          </p:cNvPr>
          <p:cNvSpPr>
            <a:spLocks noChangeArrowheads="1"/>
          </p:cNvSpPr>
          <p:nvPr/>
        </p:nvSpPr>
        <p:spPr bwMode="auto">
          <a:xfrm>
            <a:off x="573405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2343" name="Rectangle 7">
            <a:extLst>
              <a:ext uri="{FF2B5EF4-FFF2-40B4-BE49-F238E27FC236}">
                <a16:creationId xmlns:a16="http://schemas.microsoft.com/office/drawing/2014/main" id="{8346E280-E9EE-4DE5-BED7-94519DBBDEF6}"/>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2344" name="Rectangle 8">
            <a:extLst>
              <a:ext uri="{FF2B5EF4-FFF2-40B4-BE49-F238E27FC236}">
                <a16:creationId xmlns:a16="http://schemas.microsoft.com/office/drawing/2014/main" id="{31483750-0DE9-4FF3-BC92-56AFFED3687A}"/>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2345" name="Rectangle 9">
            <a:extLst>
              <a:ext uri="{FF2B5EF4-FFF2-40B4-BE49-F238E27FC236}">
                <a16:creationId xmlns:a16="http://schemas.microsoft.com/office/drawing/2014/main" id="{26F5AB0A-C8DC-4DC2-B0A4-F906697E7BDB}"/>
              </a:ext>
            </a:extLst>
          </p:cNvPr>
          <p:cNvSpPr>
            <a:spLocks noChangeArrowheads="1"/>
          </p:cNvSpPr>
          <p:nvPr/>
        </p:nvSpPr>
        <p:spPr bwMode="auto">
          <a:xfrm>
            <a:off x="53006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2346" name="Rectangle 10">
            <a:extLst>
              <a:ext uri="{FF2B5EF4-FFF2-40B4-BE49-F238E27FC236}">
                <a16:creationId xmlns:a16="http://schemas.microsoft.com/office/drawing/2014/main" id="{01EC0EDC-041F-4C4F-B97F-5F5FD44274BA}"/>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8E3EDA0E-987D-4711-A289-CC7A871BB616}" type="slidenum">
              <a:rPr lang="ro-RO" altLang="en-US" sz="1400"/>
              <a:pPr algn="r"/>
              <a:t>12</a:t>
            </a:fld>
            <a:endParaRPr lang="ro-RO" altLang="en-US" sz="1400"/>
          </a:p>
        </p:txBody>
      </p:sp>
      <p:sp>
        <p:nvSpPr>
          <p:cNvPr id="142347" name="Line 11">
            <a:extLst>
              <a:ext uri="{FF2B5EF4-FFF2-40B4-BE49-F238E27FC236}">
                <a16:creationId xmlns:a16="http://schemas.microsoft.com/office/drawing/2014/main" id="{656A8D67-DEB6-4F1B-BAD3-9108CFA97EF0}"/>
              </a:ext>
            </a:extLst>
          </p:cNvPr>
          <p:cNvSpPr>
            <a:spLocks noChangeShapeType="1"/>
          </p:cNvSpPr>
          <p:nvPr/>
        </p:nvSpPr>
        <p:spPr bwMode="auto">
          <a:xfrm>
            <a:off x="4614069" y="2465005"/>
            <a:ext cx="441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2348" name="Line 12">
            <a:extLst>
              <a:ext uri="{FF2B5EF4-FFF2-40B4-BE49-F238E27FC236}">
                <a16:creationId xmlns:a16="http://schemas.microsoft.com/office/drawing/2014/main" id="{6755D66F-2292-4F9F-9F34-E1CD99508619}"/>
              </a:ext>
            </a:extLst>
          </p:cNvPr>
          <p:cNvSpPr>
            <a:spLocks noChangeShapeType="1"/>
          </p:cNvSpPr>
          <p:nvPr/>
        </p:nvSpPr>
        <p:spPr bwMode="auto">
          <a:xfrm>
            <a:off x="5757863" y="2060575"/>
            <a:ext cx="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2349" name="Line 13">
            <a:extLst>
              <a:ext uri="{FF2B5EF4-FFF2-40B4-BE49-F238E27FC236}">
                <a16:creationId xmlns:a16="http://schemas.microsoft.com/office/drawing/2014/main" id="{A25FE437-87F5-48B0-8EF2-930C03F7C7BF}"/>
              </a:ext>
            </a:extLst>
          </p:cNvPr>
          <p:cNvSpPr>
            <a:spLocks noChangeShapeType="1"/>
          </p:cNvSpPr>
          <p:nvPr/>
        </p:nvSpPr>
        <p:spPr bwMode="auto">
          <a:xfrm>
            <a:off x="7347294" y="2060575"/>
            <a:ext cx="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2350" name="Line 14">
            <a:extLst>
              <a:ext uri="{FF2B5EF4-FFF2-40B4-BE49-F238E27FC236}">
                <a16:creationId xmlns:a16="http://schemas.microsoft.com/office/drawing/2014/main" id="{D7DBF5F7-B936-4EB1-A547-DB42222E966B}"/>
              </a:ext>
            </a:extLst>
          </p:cNvPr>
          <p:cNvSpPr>
            <a:spLocks noChangeShapeType="1"/>
          </p:cNvSpPr>
          <p:nvPr/>
        </p:nvSpPr>
        <p:spPr bwMode="auto">
          <a:xfrm>
            <a:off x="4382705" y="2852738"/>
            <a:ext cx="441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 name="Google Shape;142;p2">
            <a:extLst>
              <a:ext uri="{FF2B5EF4-FFF2-40B4-BE49-F238E27FC236}">
                <a16:creationId xmlns:a16="http://schemas.microsoft.com/office/drawing/2014/main" id="{D09BC80A-4CAB-420A-B265-1E78C4C1FE4E}"/>
              </a:ext>
            </a:extLst>
          </p:cNvPr>
          <p:cNvSpPr/>
          <p:nvPr/>
        </p:nvSpPr>
        <p:spPr>
          <a:xfrm>
            <a:off x="122776"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6" name="Rectangle 15">
            <a:extLst>
              <a:ext uri="{FF2B5EF4-FFF2-40B4-BE49-F238E27FC236}">
                <a16:creationId xmlns:a16="http://schemas.microsoft.com/office/drawing/2014/main" id="{F3C1A7B0-13E0-4C99-AE47-DD49A737DD86}"/>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EB5D3F37-9AF5-4B02-8586-824F882A3682}"/>
              </a:ext>
            </a:extLst>
          </p:cNvPr>
          <p:cNvSpPr>
            <a:spLocks noGrp="1" noChangeArrowheads="1"/>
          </p:cNvSpPr>
          <p:nvPr>
            <p:ph type="title"/>
          </p:nvPr>
        </p:nvSpPr>
        <p:spPr>
          <a:xfrm>
            <a:off x="3694225" y="245341"/>
            <a:ext cx="8704800" cy="990600"/>
          </a:xfrm>
        </p:spPr>
        <p:txBody>
          <a:bodyPr/>
          <a:lstStyle/>
          <a:p>
            <a:r>
              <a:rPr lang="en-US" altLang="en-US" sz="3600" b="1" dirty="0"/>
              <a:t>Inferences</a:t>
            </a:r>
            <a:endParaRPr lang="fr-FR" altLang="en-US" sz="3600" b="1" dirty="0"/>
          </a:p>
        </p:txBody>
      </p:sp>
      <p:sp>
        <p:nvSpPr>
          <p:cNvPr id="143363" name="Rectangle 3">
            <a:extLst>
              <a:ext uri="{FF2B5EF4-FFF2-40B4-BE49-F238E27FC236}">
                <a16:creationId xmlns:a16="http://schemas.microsoft.com/office/drawing/2014/main" id="{C53CD0B1-3F71-4AEE-A4EF-F00B831F5070}"/>
              </a:ext>
            </a:extLst>
          </p:cNvPr>
          <p:cNvSpPr>
            <a:spLocks noGrp="1" noChangeArrowheads="1"/>
          </p:cNvSpPr>
          <p:nvPr>
            <p:ph type="body" sz="half" idx="1"/>
          </p:nvPr>
        </p:nvSpPr>
        <p:spPr>
          <a:xfrm>
            <a:off x="3737547" y="3429000"/>
            <a:ext cx="7559675" cy="3240087"/>
          </a:xfrm>
        </p:spPr>
        <p:txBody>
          <a:bodyPr/>
          <a:lstStyle/>
          <a:p>
            <a:pPr algn="just">
              <a:lnSpc>
                <a:spcPct val="80000"/>
              </a:lnSpc>
              <a:buFont typeface="Wingdings" panose="05000000000000000000" pitchFamily="2" charset="2"/>
              <a:buNone/>
            </a:pPr>
            <a:r>
              <a:rPr lang="en-US" altLang="en-US" sz="1600" dirty="0">
                <a:cs typeface="Times New Roman" panose="02020603050405020304" pitchFamily="18" charset="0"/>
                <a:sym typeface="Symbol" panose="05050102010706020507" pitchFamily="18" charset="2"/>
              </a:rPr>
              <a:t>	</a:t>
            </a:r>
            <a:r>
              <a:rPr lang="en-US" altLang="en-US" sz="2200" b="1" dirty="0">
                <a:solidFill>
                  <a:schemeClr val="hlink"/>
                </a:solidFill>
                <a:cs typeface="Times New Roman" panose="02020603050405020304" pitchFamily="18" charset="0"/>
                <a:sym typeface="Symbol" panose="05050102010706020507" pitchFamily="18" charset="2"/>
              </a:rPr>
              <a:t>Probability distributions	</a:t>
            </a:r>
            <a:r>
              <a:rPr lang="en-US" altLang="en-US" sz="2200" b="1" dirty="0">
                <a:solidFill>
                  <a:schemeClr val="folHlink"/>
                </a:solidFill>
                <a:latin typeface="Arial Black" panose="020B0A04020102020204" pitchFamily="34" charset="0"/>
                <a:cs typeface="Times New Roman" panose="02020603050405020304" pitchFamily="18" charset="0"/>
                <a:sym typeface="Symbol" panose="05050102010706020507" pitchFamily="18" charset="2"/>
              </a:rPr>
              <a:t>P</a:t>
            </a:r>
            <a:r>
              <a:rPr lang="en-US" altLang="en-US" sz="2200" b="1" dirty="0">
                <a:solidFill>
                  <a:schemeClr val="folHlink"/>
                </a:solidFill>
                <a:cs typeface="Times New Roman" panose="02020603050405020304" pitchFamily="18" charset="0"/>
                <a:sym typeface="Symbol" panose="05050102010706020507" pitchFamily="18" charset="2"/>
              </a:rPr>
              <a:t>(Cavity, Tooth, Catch)</a:t>
            </a:r>
          </a:p>
          <a:p>
            <a:pPr algn="just">
              <a:lnSpc>
                <a:spcPct val="80000"/>
              </a:lnSpc>
              <a:buFont typeface="Wingdings" panose="05000000000000000000" pitchFamily="2" charset="2"/>
              <a:buNone/>
            </a:pPr>
            <a:endParaRPr lang="en-US" altLang="en-US" sz="2200" b="1" dirty="0">
              <a:solidFill>
                <a:schemeClr val="folHlink"/>
              </a:solidFill>
              <a:cs typeface="Times New Roman" panose="02020603050405020304" pitchFamily="18" charset="0"/>
              <a:sym typeface="Symbol" panose="05050102010706020507" pitchFamily="18" charset="2"/>
            </a:endParaRPr>
          </a:p>
          <a:p>
            <a:pPr lvl="1" algn="just">
              <a:lnSpc>
                <a:spcPct val="80000"/>
              </a:lnSpc>
              <a:spcAft>
                <a:spcPct val="20000"/>
              </a:spcAft>
              <a:buFont typeface="Wingdings" panose="05000000000000000000" pitchFamily="2" charset="2"/>
              <a:buNone/>
            </a:pPr>
            <a:r>
              <a:rPr lang="en-US" altLang="en-US" sz="2000" b="1" dirty="0">
                <a:cs typeface="Times New Roman" panose="02020603050405020304" pitchFamily="18" charset="0"/>
                <a:sym typeface="Symbol" panose="05050102010706020507" pitchFamily="18" charset="2"/>
              </a:rPr>
              <a:t>P(</a:t>
            </a:r>
            <a:r>
              <a:rPr lang="en-US" altLang="en-US" sz="2000" dirty="0">
                <a:cs typeface="Times New Roman" panose="02020603050405020304" pitchFamily="18" charset="0"/>
                <a:sym typeface="Symbol" panose="05050102010706020507" pitchFamily="18" charset="2"/>
              </a:rPr>
              <a:t>Cavity</a:t>
            </a:r>
            <a:r>
              <a:rPr lang="en-US" altLang="en-US" sz="2000" b="1"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sym typeface="Symbol" panose="05050102010706020507" pitchFamily="18" charset="2"/>
              </a:rPr>
              <a:t> = 0.108 + 0.012 + 0.72 + 0.008 = 0.2</a:t>
            </a:r>
          </a:p>
          <a:p>
            <a:pPr lvl="1" algn="just">
              <a:lnSpc>
                <a:spcPct val="80000"/>
              </a:lnSpc>
              <a:spcAft>
                <a:spcPct val="20000"/>
              </a:spcAft>
              <a:buFont typeface="Wingdings" panose="05000000000000000000" pitchFamily="2" charset="2"/>
              <a:buNone/>
            </a:pPr>
            <a:r>
              <a:rPr lang="en-US" altLang="en-US" sz="2000" b="1" dirty="0">
                <a:cs typeface="Times New Roman" panose="02020603050405020304" pitchFamily="18" charset="0"/>
                <a:sym typeface="Symbol" panose="05050102010706020507" pitchFamily="18" charset="2"/>
              </a:rPr>
              <a:t>P(</a:t>
            </a:r>
            <a:r>
              <a:rPr lang="en-US" altLang="en-US" sz="2000" dirty="0">
                <a:cs typeface="Times New Roman" panose="02020603050405020304" pitchFamily="18" charset="0"/>
                <a:sym typeface="Symbol" panose="05050102010706020507" pitchFamily="18" charset="2"/>
              </a:rPr>
              <a:t>Cavity</a:t>
            </a:r>
            <a:r>
              <a:rPr lang="en-US" altLang="en-US" sz="2000" b="1" dirty="0">
                <a:cs typeface="Times New Roman" panose="02020603050405020304" pitchFamily="18" charset="0"/>
                <a:sym typeface="Symbol" panose="05050102010706020507" pitchFamily="18" charset="2"/>
              </a:rPr>
              <a:t>  </a:t>
            </a:r>
            <a:r>
              <a:rPr lang="en-US" altLang="en-US" sz="2000" dirty="0">
                <a:cs typeface="Times New Roman" panose="02020603050405020304" pitchFamily="18" charset="0"/>
                <a:sym typeface="Symbol" panose="05050102010706020507" pitchFamily="18" charset="2"/>
              </a:rPr>
              <a:t>Tooth</a:t>
            </a:r>
            <a:r>
              <a:rPr lang="en-US" altLang="en-US" sz="2000" b="1"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sym typeface="Symbol" panose="05050102010706020507" pitchFamily="18" charset="2"/>
              </a:rPr>
              <a:t> = 0.108 + 0.012 + 0.072 + 0.008 + 0.016</a:t>
            </a:r>
          </a:p>
          <a:p>
            <a:pPr lvl="1" algn="just">
              <a:lnSpc>
                <a:spcPct val="80000"/>
              </a:lnSpc>
              <a:spcAft>
                <a:spcPct val="20000"/>
              </a:spcAft>
              <a:buFont typeface="Wingdings" panose="05000000000000000000" pitchFamily="2" charset="2"/>
              <a:buNone/>
            </a:pPr>
            <a:r>
              <a:rPr lang="en-US" altLang="en-US" sz="2000" dirty="0">
                <a:cs typeface="Times New Roman" panose="02020603050405020304" pitchFamily="18" charset="0"/>
                <a:sym typeface="Symbol" panose="05050102010706020507" pitchFamily="18" charset="2"/>
              </a:rPr>
              <a:t>+ 0.064 = 0.28</a:t>
            </a:r>
          </a:p>
          <a:p>
            <a:pPr lvl="1" algn="just">
              <a:lnSpc>
                <a:spcPct val="80000"/>
              </a:lnSpc>
              <a:spcAft>
                <a:spcPct val="20000"/>
              </a:spcAft>
              <a:buFont typeface="Wingdings" panose="05000000000000000000" pitchFamily="2" charset="2"/>
              <a:buNone/>
            </a:pPr>
            <a:r>
              <a:rPr lang="en-US" altLang="en-US" sz="2000" b="1" dirty="0">
                <a:cs typeface="Times New Roman" panose="02020603050405020304" pitchFamily="18" charset="0"/>
                <a:sym typeface="Symbol" panose="05050102010706020507" pitchFamily="18" charset="2"/>
              </a:rPr>
              <a:t>P(</a:t>
            </a:r>
            <a:r>
              <a:rPr lang="en-US" altLang="en-US" sz="2000" dirty="0">
                <a:cs typeface="Times New Roman" panose="02020603050405020304" pitchFamily="18" charset="0"/>
                <a:sym typeface="Symbol" panose="05050102010706020507" pitchFamily="18" charset="2"/>
              </a:rPr>
              <a:t>Cavity</a:t>
            </a:r>
            <a:r>
              <a:rPr lang="en-US" altLang="en-US" sz="2000" b="1" dirty="0">
                <a:cs typeface="Times New Roman" panose="02020603050405020304" pitchFamily="18" charset="0"/>
                <a:sym typeface="Symbol" panose="05050102010706020507" pitchFamily="18" charset="2"/>
              </a:rPr>
              <a:t> | </a:t>
            </a:r>
            <a:r>
              <a:rPr lang="en-US" altLang="en-US" sz="2000" dirty="0">
                <a:cs typeface="Times New Roman" panose="02020603050405020304" pitchFamily="18" charset="0"/>
                <a:sym typeface="Symbol" panose="05050102010706020507" pitchFamily="18" charset="2"/>
              </a:rPr>
              <a:t>Tooth</a:t>
            </a:r>
            <a:r>
              <a:rPr lang="en-US" altLang="en-US" sz="2000" b="1"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sym typeface="Symbol" panose="05050102010706020507" pitchFamily="18" charset="2"/>
              </a:rPr>
              <a:t> = P(Cavity  Tooth) / P(Tooth) = </a:t>
            </a:r>
          </a:p>
          <a:p>
            <a:pPr lvl="1" algn="just">
              <a:lnSpc>
                <a:spcPct val="80000"/>
              </a:lnSpc>
              <a:spcAft>
                <a:spcPct val="20000"/>
              </a:spcAft>
              <a:buFont typeface="Wingdings" panose="05000000000000000000" pitchFamily="2" charset="2"/>
              <a:buNone/>
            </a:pPr>
            <a:r>
              <a:rPr lang="en-US" altLang="en-US" sz="2000" dirty="0">
                <a:cs typeface="Times New Roman" panose="02020603050405020304" pitchFamily="18" charset="0"/>
                <a:sym typeface="Symbol" panose="05050102010706020507" pitchFamily="18" charset="2"/>
              </a:rPr>
              <a:t>[P(Cavity  Tooth  </a:t>
            </a:r>
            <a:r>
              <a:rPr lang="en-US" altLang="en-US" sz="2000" dirty="0"/>
              <a:t>Catch</a:t>
            </a:r>
            <a:r>
              <a:rPr lang="en-US" altLang="en-US" sz="2000" dirty="0">
                <a:cs typeface="Times New Roman" panose="02020603050405020304" pitchFamily="18" charset="0"/>
                <a:sym typeface="Symbol" panose="05050102010706020507" pitchFamily="18" charset="2"/>
              </a:rPr>
              <a:t>) + P(Cavity  Tooth  ~ </a:t>
            </a:r>
            <a:r>
              <a:rPr lang="en-US" altLang="en-US" sz="2000" dirty="0"/>
              <a:t>Catch</a:t>
            </a:r>
            <a:r>
              <a:rPr lang="en-US" altLang="en-US" sz="2000" dirty="0">
                <a:cs typeface="Times New Roman" panose="02020603050405020304" pitchFamily="18" charset="0"/>
                <a:sym typeface="Symbol" panose="05050102010706020507" pitchFamily="18" charset="2"/>
              </a:rPr>
              <a:t>)] * / P(Tooth) </a:t>
            </a:r>
          </a:p>
          <a:p>
            <a:pPr lvl="1" algn="just">
              <a:lnSpc>
                <a:spcPct val="80000"/>
              </a:lnSpc>
              <a:buFont typeface="Wingdings" panose="05000000000000000000" pitchFamily="2" charset="2"/>
              <a:buNone/>
            </a:pPr>
            <a:endParaRPr lang="en-US" altLang="en-US" sz="2000" dirty="0">
              <a:cs typeface="Times New Roman" panose="02020603050405020304" pitchFamily="18" charset="0"/>
              <a:sym typeface="Symbol" panose="05050102010706020507" pitchFamily="18" charset="2"/>
            </a:endParaRPr>
          </a:p>
        </p:txBody>
      </p:sp>
      <p:sp>
        <p:nvSpPr>
          <p:cNvPr id="143364" name="Rectangle 4">
            <a:extLst>
              <a:ext uri="{FF2B5EF4-FFF2-40B4-BE49-F238E27FC236}">
                <a16:creationId xmlns:a16="http://schemas.microsoft.com/office/drawing/2014/main" id="{28F1C116-4333-461A-B1DF-D57953AEDC20}"/>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3365" name="Rectangle 5">
            <a:extLst>
              <a:ext uri="{FF2B5EF4-FFF2-40B4-BE49-F238E27FC236}">
                <a16:creationId xmlns:a16="http://schemas.microsoft.com/office/drawing/2014/main" id="{0E935737-A8EB-4BFD-9F75-343AC63598DB}"/>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3366" name="Rectangle 6">
            <a:extLst>
              <a:ext uri="{FF2B5EF4-FFF2-40B4-BE49-F238E27FC236}">
                <a16:creationId xmlns:a16="http://schemas.microsoft.com/office/drawing/2014/main" id="{96E8224E-64E8-4301-97D1-9EFD9111D1A5}"/>
              </a:ext>
            </a:extLst>
          </p:cNvPr>
          <p:cNvSpPr>
            <a:spLocks noChangeArrowheads="1"/>
          </p:cNvSpPr>
          <p:nvPr/>
        </p:nvSpPr>
        <p:spPr bwMode="auto">
          <a:xfrm>
            <a:off x="573405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3367" name="Rectangle 7">
            <a:extLst>
              <a:ext uri="{FF2B5EF4-FFF2-40B4-BE49-F238E27FC236}">
                <a16:creationId xmlns:a16="http://schemas.microsoft.com/office/drawing/2014/main" id="{94D66377-DF4B-4D93-B6B1-0A817BB7A397}"/>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3368" name="Rectangle 8">
            <a:extLst>
              <a:ext uri="{FF2B5EF4-FFF2-40B4-BE49-F238E27FC236}">
                <a16:creationId xmlns:a16="http://schemas.microsoft.com/office/drawing/2014/main" id="{45077FAA-51FE-4FA3-9728-08ED42CDA377}"/>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3369" name="Rectangle 9">
            <a:extLst>
              <a:ext uri="{FF2B5EF4-FFF2-40B4-BE49-F238E27FC236}">
                <a16:creationId xmlns:a16="http://schemas.microsoft.com/office/drawing/2014/main" id="{FD6C254A-E92D-4BD0-A51F-3A24EC29D47A}"/>
              </a:ext>
            </a:extLst>
          </p:cNvPr>
          <p:cNvSpPr>
            <a:spLocks noChangeArrowheads="1"/>
          </p:cNvSpPr>
          <p:nvPr/>
        </p:nvSpPr>
        <p:spPr bwMode="auto">
          <a:xfrm>
            <a:off x="53006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3370" name="Rectangle 10">
            <a:extLst>
              <a:ext uri="{FF2B5EF4-FFF2-40B4-BE49-F238E27FC236}">
                <a16:creationId xmlns:a16="http://schemas.microsoft.com/office/drawing/2014/main" id="{33A83253-9077-4E47-9769-1A2748B74702}"/>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7DB24D86-1A71-4B78-833E-07EF3EFB5555}" type="slidenum">
              <a:rPr lang="ro-RO" altLang="en-US" sz="1400"/>
              <a:pPr algn="r"/>
              <a:t>13</a:t>
            </a:fld>
            <a:endParaRPr lang="ro-RO" altLang="en-US" sz="1400"/>
          </a:p>
        </p:txBody>
      </p:sp>
      <p:graphicFrame>
        <p:nvGraphicFramePr>
          <p:cNvPr id="143417" name="Group 57">
            <a:extLst>
              <a:ext uri="{FF2B5EF4-FFF2-40B4-BE49-F238E27FC236}">
                <a16:creationId xmlns:a16="http://schemas.microsoft.com/office/drawing/2014/main" id="{B6E00D85-01C6-4134-8FC9-9D1ABFD85E59}"/>
              </a:ext>
            </a:extLst>
          </p:cNvPr>
          <p:cNvGraphicFramePr>
            <a:graphicFrameLocks noGrp="1"/>
          </p:cNvGraphicFramePr>
          <p:nvPr>
            <p:ph sz="half" idx="2"/>
            <p:extLst>
              <p:ext uri="{D42A27DB-BD31-4B8C-83A1-F6EECF244321}">
                <p14:modId xmlns:p14="http://schemas.microsoft.com/office/powerpoint/2010/main" val="2503802487"/>
              </p:ext>
            </p:extLst>
          </p:nvPr>
        </p:nvGraphicFramePr>
        <p:xfrm>
          <a:off x="4114800" y="1250229"/>
          <a:ext cx="6553200" cy="1767840"/>
        </p:xfrm>
        <a:graphic>
          <a:graphicData uri="http://schemas.openxmlformats.org/drawingml/2006/table">
            <a:tbl>
              <a:tblPr/>
              <a:tblGrid>
                <a:gridCol w="1311275">
                  <a:extLst>
                    <a:ext uri="{9D8B030D-6E8A-4147-A177-3AD203B41FA5}">
                      <a16:colId xmlns:a16="http://schemas.microsoft.com/office/drawing/2014/main" val="13443631"/>
                    </a:ext>
                  </a:extLst>
                </a:gridCol>
                <a:gridCol w="1311275">
                  <a:extLst>
                    <a:ext uri="{9D8B030D-6E8A-4147-A177-3AD203B41FA5}">
                      <a16:colId xmlns:a16="http://schemas.microsoft.com/office/drawing/2014/main" val="3281419845"/>
                    </a:ext>
                  </a:extLst>
                </a:gridCol>
                <a:gridCol w="1308100">
                  <a:extLst>
                    <a:ext uri="{9D8B030D-6E8A-4147-A177-3AD203B41FA5}">
                      <a16:colId xmlns:a16="http://schemas.microsoft.com/office/drawing/2014/main" val="591203177"/>
                    </a:ext>
                  </a:extLst>
                </a:gridCol>
                <a:gridCol w="1311275">
                  <a:extLst>
                    <a:ext uri="{9D8B030D-6E8A-4147-A177-3AD203B41FA5}">
                      <a16:colId xmlns:a16="http://schemas.microsoft.com/office/drawing/2014/main" val="1454641804"/>
                    </a:ext>
                  </a:extLst>
                </a:gridCol>
                <a:gridCol w="1311275">
                  <a:extLst>
                    <a:ext uri="{9D8B030D-6E8A-4147-A177-3AD203B41FA5}">
                      <a16:colId xmlns:a16="http://schemas.microsoft.com/office/drawing/2014/main" val="888560514"/>
                    </a:ext>
                  </a:extLst>
                </a:gridCol>
              </a:tblGrid>
              <a:tr h="4143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Tooth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2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 </a:t>
                      </a: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Tooth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2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81867861"/>
                  </a:ext>
                </a:extLst>
              </a:tr>
              <a:tr h="4143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Catch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 Catch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Catch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 Catch</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85829017"/>
                  </a:ext>
                </a:extLst>
              </a:tr>
              <a:tr h="4127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Cavity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0.108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0.012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0.072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0.008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27213059"/>
                  </a:ext>
                </a:extLst>
              </a:tr>
              <a:tr h="4143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 </a:t>
                      </a:r>
                      <a:r>
                        <a:rPr kumimoji="0" lang="en-US" altLang="en-US" sz="2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Cavity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0.016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0.064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a:ln>
                            <a:noFill/>
                          </a:ln>
                          <a:solidFill>
                            <a:schemeClr val="tx1"/>
                          </a:solidFill>
                          <a:effectLst/>
                          <a:latin typeface="Times New Roman" panose="02020603050405020304" pitchFamily="18" charset="0"/>
                        </a:rPr>
                        <a:t>0.144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rPr>
                        <a:t>0.576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67322765"/>
                  </a:ext>
                </a:extLst>
              </a:tr>
            </a:tbl>
          </a:graphicData>
        </a:graphic>
      </p:graphicFrame>
      <p:sp>
        <p:nvSpPr>
          <p:cNvPr id="12" name="Google Shape;142;p2">
            <a:extLst>
              <a:ext uri="{FF2B5EF4-FFF2-40B4-BE49-F238E27FC236}">
                <a16:creationId xmlns:a16="http://schemas.microsoft.com/office/drawing/2014/main" id="{77F46381-6A6B-4B31-A66E-D58917321E37}"/>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3" name="Rectangle 12">
            <a:extLst>
              <a:ext uri="{FF2B5EF4-FFF2-40B4-BE49-F238E27FC236}">
                <a16:creationId xmlns:a16="http://schemas.microsoft.com/office/drawing/2014/main" id="{7AF7B84B-610A-4D86-A96B-8818105EBF1D}"/>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82D82F1-D018-43A4-BA28-D91D4541028E}"/>
              </a:ext>
            </a:extLst>
          </p:cNvPr>
          <p:cNvSpPr>
            <a:spLocks noGrp="1" noChangeArrowheads="1"/>
          </p:cNvSpPr>
          <p:nvPr>
            <p:ph type="title"/>
          </p:nvPr>
        </p:nvSpPr>
        <p:spPr>
          <a:xfrm>
            <a:off x="3738390" y="130366"/>
            <a:ext cx="6624810" cy="990600"/>
          </a:xfrm>
        </p:spPr>
        <p:txBody>
          <a:bodyPr/>
          <a:lstStyle/>
          <a:p>
            <a:r>
              <a:rPr lang="en-US" altLang="en-US" sz="4000" b="1" dirty="0">
                <a:solidFill>
                  <a:schemeClr val="hlink"/>
                </a:solidFill>
              </a:rPr>
              <a:t>2 </a:t>
            </a:r>
            <a:r>
              <a:rPr lang="en-US" altLang="en-US" sz="4000" b="1" dirty="0">
                <a:solidFill>
                  <a:schemeClr val="hlink"/>
                </a:solidFill>
                <a:cs typeface="Times New Roman" panose="02020603050405020304" pitchFamily="18" charset="0"/>
              </a:rPr>
              <a:t>Bayesian networks</a:t>
            </a:r>
            <a:endParaRPr lang="fr-FR" altLang="en-US" sz="4000" b="1" dirty="0">
              <a:solidFill>
                <a:schemeClr val="hlink"/>
              </a:solidFill>
              <a:cs typeface="Times New Roman" panose="02020603050405020304" pitchFamily="18" charset="0"/>
            </a:endParaRPr>
          </a:p>
        </p:txBody>
      </p:sp>
      <p:sp>
        <p:nvSpPr>
          <p:cNvPr id="110595" name="Rectangle 3">
            <a:extLst>
              <a:ext uri="{FF2B5EF4-FFF2-40B4-BE49-F238E27FC236}">
                <a16:creationId xmlns:a16="http://schemas.microsoft.com/office/drawing/2014/main" id="{D486AD7C-F478-416C-B64F-B971CFCE7C0A}"/>
              </a:ext>
            </a:extLst>
          </p:cNvPr>
          <p:cNvSpPr>
            <a:spLocks noGrp="1" noChangeArrowheads="1"/>
          </p:cNvSpPr>
          <p:nvPr>
            <p:ph type="body" idx="1"/>
          </p:nvPr>
        </p:nvSpPr>
        <p:spPr>
          <a:xfrm>
            <a:off x="3738390" y="1524000"/>
            <a:ext cx="6916757" cy="5181600"/>
          </a:xfrm>
        </p:spPr>
        <p:txBody>
          <a:bodyPr>
            <a:normAutofit lnSpcReduction="10000"/>
          </a:bodyPr>
          <a:lstStyle/>
          <a:p>
            <a:pPr algn="just"/>
            <a:r>
              <a:rPr lang="en-US" altLang="en-US" dirty="0">
                <a:cs typeface="Times New Roman" panose="02020603050405020304" pitchFamily="18" charset="0"/>
                <a:sym typeface="Symbol" panose="05050102010706020507" pitchFamily="18" charset="2"/>
              </a:rPr>
              <a:t>Represent dependencies among random variables</a:t>
            </a:r>
          </a:p>
          <a:p>
            <a:pPr algn="just"/>
            <a:r>
              <a:rPr lang="en-US" altLang="en-US" dirty="0">
                <a:cs typeface="Times New Roman" panose="02020603050405020304" pitchFamily="18" charset="0"/>
                <a:sym typeface="Symbol" panose="05050102010706020507" pitchFamily="18" charset="2"/>
              </a:rPr>
              <a:t>Give a short specification of conditional probability distribution</a:t>
            </a:r>
          </a:p>
          <a:p>
            <a:pPr algn="just"/>
            <a:r>
              <a:rPr lang="en-US" altLang="en-US" dirty="0">
                <a:cs typeface="Times New Roman" panose="02020603050405020304" pitchFamily="18" charset="0"/>
                <a:sym typeface="Symbol" panose="05050102010706020507" pitchFamily="18" charset="2"/>
              </a:rPr>
              <a:t>Many random variables are conditionally independent </a:t>
            </a:r>
          </a:p>
          <a:p>
            <a:pPr algn="just"/>
            <a:r>
              <a:rPr lang="en-US" altLang="en-US" dirty="0">
                <a:cs typeface="Times New Roman" panose="02020603050405020304" pitchFamily="18" charset="0"/>
                <a:sym typeface="Symbol" panose="05050102010706020507" pitchFamily="18" charset="2"/>
              </a:rPr>
              <a:t>Simplifies computations</a:t>
            </a:r>
          </a:p>
          <a:p>
            <a:pPr algn="just"/>
            <a:r>
              <a:rPr lang="en-US" altLang="en-US" dirty="0">
                <a:cs typeface="Times New Roman" panose="02020603050405020304" pitchFamily="18" charset="0"/>
                <a:sym typeface="Symbol" panose="05050102010706020507" pitchFamily="18" charset="2"/>
              </a:rPr>
              <a:t>Graphical representation</a:t>
            </a:r>
          </a:p>
          <a:p>
            <a:pPr algn="just"/>
            <a:r>
              <a:rPr lang="en-US" altLang="en-US" dirty="0">
                <a:cs typeface="Times New Roman" panose="02020603050405020304" pitchFamily="18" charset="0"/>
                <a:sym typeface="Symbol" panose="05050102010706020507" pitchFamily="18" charset="2"/>
              </a:rPr>
              <a:t>DAG – causal relationships among random variables</a:t>
            </a:r>
          </a:p>
          <a:p>
            <a:pPr algn="just"/>
            <a:r>
              <a:rPr lang="en-US" altLang="en-US" dirty="0">
                <a:cs typeface="Times New Roman" panose="02020603050405020304" pitchFamily="18" charset="0"/>
                <a:sym typeface="Symbol" panose="05050102010706020507" pitchFamily="18" charset="2"/>
              </a:rPr>
              <a:t>Allows inferences based on the network structure</a:t>
            </a:r>
          </a:p>
        </p:txBody>
      </p:sp>
      <p:sp>
        <p:nvSpPr>
          <p:cNvPr id="110596" name="Rectangle 4">
            <a:extLst>
              <a:ext uri="{FF2B5EF4-FFF2-40B4-BE49-F238E27FC236}">
                <a16:creationId xmlns:a16="http://schemas.microsoft.com/office/drawing/2014/main" id="{AB9FA7FC-21A7-4A85-B2EF-1253881E7619}"/>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0597" name="Rectangle 5">
            <a:extLst>
              <a:ext uri="{FF2B5EF4-FFF2-40B4-BE49-F238E27FC236}">
                <a16:creationId xmlns:a16="http://schemas.microsoft.com/office/drawing/2014/main" id="{38A77338-A0AA-422D-BC16-B4411FB069A5}"/>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0598" name="Rectangle 6">
            <a:extLst>
              <a:ext uri="{FF2B5EF4-FFF2-40B4-BE49-F238E27FC236}">
                <a16:creationId xmlns:a16="http://schemas.microsoft.com/office/drawing/2014/main" id="{7D5A7D14-E78E-4C63-B568-4F32F245218A}"/>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A8C25D5-C99B-4C29-A980-397747E5B13E}" type="slidenum">
              <a:rPr lang="ro-RO" altLang="en-US" sz="1400"/>
              <a:pPr algn="r"/>
              <a:t>14</a:t>
            </a:fld>
            <a:endParaRPr lang="ro-RO" altLang="en-US" sz="1400"/>
          </a:p>
        </p:txBody>
      </p:sp>
      <p:sp>
        <p:nvSpPr>
          <p:cNvPr id="7" name="Google Shape;142;p2">
            <a:extLst>
              <a:ext uri="{FF2B5EF4-FFF2-40B4-BE49-F238E27FC236}">
                <a16:creationId xmlns:a16="http://schemas.microsoft.com/office/drawing/2014/main" id="{FFBF4720-D94F-4783-A48E-7042AFAD442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03D6C134-B47B-40F1-A245-5A8AD81D3BBC}"/>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E86EB9B-77A0-4706-9733-FEBA727892EC}"/>
              </a:ext>
            </a:extLst>
          </p:cNvPr>
          <p:cNvSpPr>
            <a:spLocks noGrp="1" noChangeArrowheads="1"/>
          </p:cNvSpPr>
          <p:nvPr>
            <p:ph type="title"/>
          </p:nvPr>
        </p:nvSpPr>
        <p:spPr>
          <a:xfrm>
            <a:off x="3530581" y="228600"/>
            <a:ext cx="7688262" cy="990600"/>
          </a:xfrm>
        </p:spPr>
        <p:txBody>
          <a:bodyPr/>
          <a:lstStyle/>
          <a:p>
            <a:r>
              <a:rPr lang="en-US" altLang="en-US" sz="3600" b="1" dirty="0"/>
              <a:t>2.1 Definition of Bayesian networks</a:t>
            </a:r>
            <a:endParaRPr lang="fr-FR" altLang="en-US" sz="3600" b="1" dirty="0">
              <a:cs typeface="Times New Roman" panose="02020603050405020304" pitchFamily="18" charset="0"/>
            </a:endParaRPr>
          </a:p>
        </p:txBody>
      </p:sp>
      <p:sp>
        <p:nvSpPr>
          <p:cNvPr id="111619" name="Rectangle 3">
            <a:extLst>
              <a:ext uri="{FF2B5EF4-FFF2-40B4-BE49-F238E27FC236}">
                <a16:creationId xmlns:a16="http://schemas.microsoft.com/office/drawing/2014/main" id="{CE3E2A1D-480B-4354-AAA1-CCED5FBA8870}"/>
              </a:ext>
            </a:extLst>
          </p:cNvPr>
          <p:cNvSpPr>
            <a:spLocks noGrp="1" noChangeArrowheads="1"/>
          </p:cNvSpPr>
          <p:nvPr>
            <p:ph type="body" idx="1"/>
          </p:nvPr>
        </p:nvSpPr>
        <p:spPr>
          <a:xfrm>
            <a:off x="3530581" y="1447800"/>
            <a:ext cx="6949807" cy="5181600"/>
          </a:xfrm>
        </p:spPr>
        <p:txBody>
          <a:bodyPr>
            <a:normAutofit fontScale="92500" lnSpcReduction="10000"/>
          </a:bodyPr>
          <a:lstStyle/>
          <a:p>
            <a:pPr algn="just">
              <a:lnSpc>
                <a:spcPct val="80000"/>
              </a:lnSpc>
              <a:buFont typeface="Wingdings" panose="05000000000000000000" pitchFamily="2" charset="2"/>
              <a:buNone/>
            </a:pPr>
            <a:endParaRPr lang="en-US" altLang="en-US" sz="2400" dirty="0">
              <a:cs typeface="Times New Roman" panose="02020603050405020304" pitchFamily="18" charset="0"/>
              <a:sym typeface="Symbol" panose="05050102010706020507" pitchFamily="18" charset="2"/>
            </a:endParaRPr>
          </a:p>
          <a:p>
            <a:pPr algn="just">
              <a:lnSpc>
                <a:spcPct val="8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A BN is a DAG in which each node is annotated with quantitative probability information, namely:</a:t>
            </a:r>
          </a:p>
          <a:p>
            <a:pPr algn="just">
              <a:lnSpc>
                <a:spcPct val="80000"/>
              </a:lnSpc>
            </a:pPr>
            <a:r>
              <a:rPr lang="en-US" altLang="en-US" dirty="0">
                <a:cs typeface="Times New Roman" panose="02020603050405020304" pitchFamily="18" charset="0"/>
                <a:sym typeface="Symbol" panose="05050102010706020507" pitchFamily="18" charset="2"/>
              </a:rPr>
              <a:t>Nodes represent random variables (discrete or continuous)</a:t>
            </a:r>
          </a:p>
          <a:p>
            <a:pPr algn="just">
              <a:lnSpc>
                <a:spcPct val="80000"/>
              </a:lnSpc>
            </a:pPr>
            <a:r>
              <a:rPr lang="en-US" altLang="en-US" dirty="0">
                <a:cs typeface="Times New Roman" panose="02020603050405020304" pitchFamily="18" charset="0"/>
                <a:sym typeface="Symbol" panose="05050102010706020507" pitchFamily="18" charset="2"/>
              </a:rPr>
              <a:t>Directed links XY: X has a direct influence on Y, X is said to be a parent of Y</a:t>
            </a:r>
          </a:p>
          <a:p>
            <a:pPr algn="just">
              <a:lnSpc>
                <a:spcPct val="80000"/>
              </a:lnSpc>
            </a:pPr>
            <a:r>
              <a:rPr lang="en-US" altLang="en-US" dirty="0">
                <a:cs typeface="Times New Roman" panose="02020603050405020304" pitchFamily="18" charset="0"/>
                <a:sym typeface="Symbol" panose="05050102010706020507" pitchFamily="18" charset="2"/>
              </a:rPr>
              <a:t>each node X has an associated conditional probability table, </a:t>
            </a:r>
            <a:r>
              <a:rPr lang="en-US" altLang="en-US" b="1" dirty="0">
                <a:solidFill>
                  <a:schemeClr val="folHlink"/>
                </a:solidFill>
                <a:cs typeface="Times New Roman" panose="02020603050405020304" pitchFamily="18" charset="0"/>
                <a:sym typeface="Symbol" panose="05050102010706020507" pitchFamily="18" charset="2"/>
              </a:rPr>
              <a:t>P(X</a:t>
            </a:r>
            <a:r>
              <a:rPr lang="en-US" altLang="en-US" b="1" baseline="-25000" dirty="0">
                <a:solidFill>
                  <a:schemeClr val="folHlink"/>
                </a:solidFill>
                <a:cs typeface="Times New Roman" panose="02020603050405020304" pitchFamily="18" charset="0"/>
                <a:sym typeface="Symbol" panose="05050102010706020507" pitchFamily="18" charset="2"/>
              </a:rPr>
              <a:t>i</a:t>
            </a:r>
            <a:r>
              <a:rPr lang="en-US" altLang="en-US" b="1" dirty="0">
                <a:solidFill>
                  <a:schemeClr val="folHlink"/>
                </a:solidFill>
                <a:cs typeface="Times New Roman" panose="02020603050405020304" pitchFamily="18" charset="0"/>
                <a:sym typeface="Symbol" panose="05050102010706020507" pitchFamily="18" charset="2"/>
              </a:rPr>
              <a:t> | Parents(X</a:t>
            </a:r>
            <a:r>
              <a:rPr lang="en-US" altLang="en-US" b="1" baseline="-25000" dirty="0">
                <a:solidFill>
                  <a:schemeClr val="folHlink"/>
                </a:solidFill>
                <a:cs typeface="Times New Roman" panose="02020603050405020304" pitchFamily="18" charset="0"/>
                <a:sym typeface="Symbol" panose="05050102010706020507" pitchFamily="18" charset="2"/>
              </a:rPr>
              <a:t>i</a:t>
            </a:r>
            <a:r>
              <a:rPr lang="en-US" altLang="en-US" b="1" dirty="0">
                <a:solidFill>
                  <a:schemeClr val="folHlink"/>
                </a:solidFill>
                <a:cs typeface="Times New Roman" panose="02020603050405020304" pitchFamily="18" charset="0"/>
                <a:sym typeface="Symbol" panose="05050102010706020507" pitchFamily="18" charset="2"/>
              </a:rPr>
              <a:t>))</a:t>
            </a:r>
            <a:r>
              <a:rPr lang="en-US" altLang="en-US" dirty="0">
                <a:cs typeface="Times New Roman" panose="02020603050405020304" pitchFamily="18" charset="0"/>
                <a:sym typeface="Symbol" panose="05050102010706020507" pitchFamily="18" charset="2"/>
              </a:rPr>
              <a:t> that quantify the effects of the parents on the node</a:t>
            </a:r>
          </a:p>
          <a:p>
            <a:pPr algn="just">
              <a:lnSpc>
                <a:spcPct val="80000"/>
              </a:lnSpc>
            </a:pPr>
            <a:endParaRPr lang="en-US" altLang="en-US" dirty="0">
              <a:cs typeface="Times New Roman" panose="02020603050405020304" pitchFamily="18" charset="0"/>
              <a:sym typeface="Symbol" panose="05050102010706020507" pitchFamily="18" charset="2"/>
            </a:endParaRPr>
          </a:p>
          <a:p>
            <a:pPr algn="just">
              <a:lnSpc>
                <a:spcPct val="80000"/>
              </a:lnSpc>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Example: Weather, Cavity, Toothache, Catch</a:t>
            </a:r>
          </a:p>
          <a:p>
            <a:pPr algn="just">
              <a:lnSpc>
                <a:spcPct val="80000"/>
              </a:lnSpc>
            </a:pPr>
            <a:r>
              <a:rPr lang="en-US" altLang="en-US" sz="2400" dirty="0">
                <a:cs typeface="Times New Roman" panose="02020603050405020304" pitchFamily="18" charset="0"/>
                <a:sym typeface="Symbol" panose="05050102010706020507" pitchFamily="18" charset="2"/>
              </a:rPr>
              <a:t>Weather, Cavity  Toothache, Cavity  Catch</a:t>
            </a:r>
          </a:p>
        </p:txBody>
      </p:sp>
      <p:sp>
        <p:nvSpPr>
          <p:cNvPr id="111620" name="Rectangle 4">
            <a:extLst>
              <a:ext uri="{FF2B5EF4-FFF2-40B4-BE49-F238E27FC236}">
                <a16:creationId xmlns:a16="http://schemas.microsoft.com/office/drawing/2014/main" id="{73119BBB-A6FD-4F66-83A0-FEB9B1BC4EB7}"/>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1621" name="Rectangle 5">
            <a:extLst>
              <a:ext uri="{FF2B5EF4-FFF2-40B4-BE49-F238E27FC236}">
                <a16:creationId xmlns:a16="http://schemas.microsoft.com/office/drawing/2014/main" id="{DEB38030-1CC9-4F0D-B80E-C95083A28884}"/>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1622" name="Rectangle 6">
            <a:extLst>
              <a:ext uri="{FF2B5EF4-FFF2-40B4-BE49-F238E27FC236}">
                <a16:creationId xmlns:a16="http://schemas.microsoft.com/office/drawing/2014/main" id="{1195E909-6658-42CE-89B6-51FF14270C58}"/>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23017C7C-BDCA-429F-B341-9D5F97FB9274}" type="slidenum">
              <a:rPr lang="ro-RO" altLang="en-US" sz="1400"/>
              <a:pPr algn="r"/>
              <a:t>15</a:t>
            </a:fld>
            <a:endParaRPr lang="ro-RO" altLang="en-US" sz="1400"/>
          </a:p>
        </p:txBody>
      </p:sp>
      <p:sp>
        <p:nvSpPr>
          <p:cNvPr id="7" name="Google Shape;142;p2">
            <a:extLst>
              <a:ext uri="{FF2B5EF4-FFF2-40B4-BE49-F238E27FC236}">
                <a16:creationId xmlns:a16="http://schemas.microsoft.com/office/drawing/2014/main" id="{168EB49A-1B36-45DC-94C8-942173ADB28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DFAFCBB3-061F-4E0C-A960-610CC7C7E172}"/>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41EF22DB-9A6E-4BF0-9D56-C58A0C9CFB41}"/>
              </a:ext>
            </a:extLst>
          </p:cNvPr>
          <p:cNvSpPr>
            <a:spLocks noGrp="1" noChangeArrowheads="1"/>
          </p:cNvSpPr>
          <p:nvPr>
            <p:ph type="title"/>
          </p:nvPr>
        </p:nvSpPr>
        <p:spPr>
          <a:xfrm>
            <a:off x="2979738" y="152400"/>
            <a:ext cx="7688262" cy="990600"/>
          </a:xfrm>
        </p:spPr>
        <p:txBody>
          <a:bodyPr/>
          <a:lstStyle/>
          <a:p>
            <a:r>
              <a:rPr lang="en-US" altLang="en-US" sz="4000" b="1" dirty="0"/>
              <a:t>Bayesian network - example</a:t>
            </a:r>
            <a:endParaRPr lang="fr-FR" altLang="en-US" sz="4000" b="1" dirty="0">
              <a:cs typeface="Times New Roman" panose="02020603050405020304" pitchFamily="18" charset="0"/>
            </a:endParaRPr>
          </a:p>
        </p:txBody>
      </p:sp>
      <p:sp>
        <p:nvSpPr>
          <p:cNvPr id="112644" name="Rectangle 4">
            <a:extLst>
              <a:ext uri="{FF2B5EF4-FFF2-40B4-BE49-F238E27FC236}">
                <a16:creationId xmlns:a16="http://schemas.microsoft.com/office/drawing/2014/main" id="{B486892B-639A-48AC-8E58-6B4D53048E80}"/>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2645" name="Rectangle 5">
            <a:extLst>
              <a:ext uri="{FF2B5EF4-FFF2-40B4-BE49-F238E27FC236}">
                <a16:creationId xmlns:a16="http://schemas.microsoft.com/office/drawing/2014/main" id="{9AA50593-E6AE-456A-9E26-82719CE97088}"/>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2646" name="Rectangle 6">
            <a:extLst>
              <a:ext uri="{FF2B5EF4-FFF2-40B4-BE49-F238E27FC236}">
                <a16:creationId xmlns:a16="http://schemas.microsoft.com/office/drawing/2014/main" id="{C31B7CA4-CAEA-48C0-9D38-D54E74B21F37}"/>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FF43297F-C4B7-45AA-A5BD-6F0A02D23526}" type="slidenum">
              <a:rPr lang="ro-RO" altLang="en-US" sz="1400"/>
              <a:pPr algn="r"/>
              <a:t>16</a:t>
            </a:fld>
            <a:endParaRPr lang="ro-RO" altLang="en-US" sz="1400"/>
          </a:p>
        </p:txBody>
      </p:sp>
      <p:sp>
        <p:nvSpPr>
          <p:cNvPr id="112649" name="Text Box 9">
            <a:extLst>
              <a:ext uri="{FF2B5EF4-FFF2-40B4-BE49-F238E27FC236}">
                <a16:creationId xmlns:a16="http://schemas.microsoft.com/office/drawing/2014/main" id="{C055B660-FD05-4F1A-BB54-9BDE5E43C090}"/>
              </a:ext>
            </a:extLst>
          </p:cNvPr>
          <p:cNvSpPr txBox="1">
            <a:spLocks noChangeArrowheads="1"/>
          </p:cNvSpPr>
          <p:nvPr/>
        </p:nvSpPr>
        <p:spPr bwMode="auto">
          <a:xfrm>
            <a:off x="7824788" y="1700213"/>
            <a:ext cx="1248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Earthquake</a:t>
            </a:r>
          </a:p>
        </p:txBody>
      </p:sp>
      <p:sp>
        <p:nvSpPr>
          <p:cNvPr id="112650" name="Text Box 10">
            <a:extLst>
              <a:ext uri="{FF2B5EF4-FFF2-40B4-BE49-F238E27FC236}">
                <a16:creationId xmlns:a16="http://schemas.microsoft.com/office/drawing/2014/main" id="{79DCA24A-3B68-44EC-A6BC-8C96DC5163D4}"/>
              </a:ext>
            </a:extLst>
          </p:cNvPr>
          <p:cNvSpPr txBox="1">
            <a:spLocks noChangeArrowheads="1"/>
          </p:cNvSpPr>
          <p:nvPr/>
        </p:nvSpPr>
        <p:spPr bwMode="auto">
          <a:xfrm>
            <a:off x="6311900" y="287813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Alarm</a:t>
            </a:r>
          </a:p>
        </p:txBody>
      </p:sp>
      <p:sp>
        <p:nvSpPr>
          <p:cNvPr id="112651" name="Text Box 11">
            <a:extLst>
              <a:ext uri="{FF2B5EF4-FFF2-40B4-BE49-F238E27FC236}">
                <a16:creationId xmlns:a16="http://schemas.microsoft.com/office/drawing/2014/main" id="{54AEB305-2769-4FD5-89C7-2B97BD2D0751}"/>
              </a:ext>
            </a:extLst>
          </p:cNvPr>
          <p:cNvSpPr txBox="1">
            <a:spLocks noChangeArrowheads="1"/>
          </p:cNvSpPr>
          <p:nvPr/>
        </p:nvSpPr>
        <p:spPr bwMode="auto">
          <a:xfrm>
            <a:off x="4038600" y="3987800"/>
            <a:ext cx="1053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JohnCalls</a:t>
            </a:r>
          </a:p>
        </p:txBody>
      </p:sp>
      <p:sp>
        <p:nvSpPr>
          <p:cNvPr id="112652" name="Text Box 12">
            <a:extLst>
              <a:ext uri="{FF2B5EF4-FFF2-40B4-BE49-F238E27FC236}">
                <a16:creationId xmlns:a16="http://schemas.microsoft.com/office/drawing/2014/main" id="{BF7D341C-A8D7-4B8A-B34C-D3FF252AC2E5}"/>
              </a:ext>
            </a:extLst>
          </p:cNvPr>
          <p:cNvSpPr txBox="1">
            <a:spLocks noChangeArrowheads="1"/>
          </p:cNvSpPr>
          <p:nvPr/>
        </p:nvSpPr>
        <p:spPr bwMode="auto">
          <a:xfrm>
            <a:off x="7848601" y="3987801"/>
            <a:ext cx="1141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MaryCalls</a:t>
            </a:r>
          </a:p>
        </p:txBody>
      </p:sp>
      <p:sp>
        <p:nvSpPr>
          <p:cNvPr id="112648" name="Text Box 8">
            <a:extLst>
              <a:ext uri="{FF2B5EF4-FFF2-40B4-BE49-F238E27FC236}">
                <a16:creationId xmlns:a16="http://schemas.microsoft.com/office/drawing/2014/main" id="{B9BDC059-2AA4-4413-B648-222226EEB555}"/>
              </a:ext>
            </a:extLst>
          </p:cNvPr>
          <p:cNvSpPr txBox="1">
            <a:spLocks noChangeArrowheads="1"/>
          </p:cNvSpPr>
          <p:nvPr/>
        </p:nvSpPr>
        <p:spPr bwMode="auto">
          <a:xfrm>
            <a:off x="4727576" y="1628775"/>
            <a:ext cx="966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Burglary</a:t>
            </a:r>
          </a:p>
        </p:txBody>
      </p:sp>
      <p:sp>
        <p:nvSpPr>
          <p:cNvPr id="112653" name="Oval 13">
            <a:extLst>
              <a:ext uri="{FF2B5EF4-FFF2-40B4-BE49-F238E27FC236}">
                <a16:creationId xmlns:a16="http://schemas.microsoft.com/office/drawing/2014/main" id="{8FBEBC37-89AE-44C1-B5BA-D9EA51C8301A}"/>
              </a:ext>
            </a:extLst>
          </p:cNvPr>
          <p:cNvSpPr>
            <a:spLocks noChangeArrowheads="1"/>
          </p:cNvSpPr>
          <p:nvPr/>
        </p:nvSpPr>
        <p:spPr bwMode="auto">
          <a:xfrm>
            <a:off x="4656138" y="1557338"/>
            <a:ext cx="11557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54" name="Oval 14">
            <a:extLst>
              <a:ext uri="{FF2B5EF4-FFF2-40B4-BE49-F238E27FC236}">
                <a16:creationId xmlns:a16="http://schemas.microsoft.com/office/drawing/2014/main" id="{084B12BB-8856-46A2-9073-A3B62B720241}"/>
              </a:ext>
            </a:extLst>
          </p:cNvPr>
          <p:cNvSpPr>
            <a:spLocks noChangeArrowheads="1"/>
          </p:cNvSpPr>
          <p:nvPr/>
        </p:nvSpPr>
        <p:spPr bwMode="auto">
          <a:xfrm>
            <a:off x="7772400" y="1600200"/>
            <a:ext cx="14478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55" name="Oval 15">
            <a:extLst>
              <a:ext uri="{FF2B5EF4-FFF2-40B4-BE49-F238E27FC236}">
                <a16:creationId xmlns:a16="http://schemas.microsoft.com/office/drawing/2014/main" id="{6B86D5E5-4212-404E-8E22-6283B7E188DD}"/>
              </a:ext>
            </a:extLst>
          </p:cNvPr>
          <p:cNvSpPr>
            <a:spLocks noChangeArrowheads="1"/>
          </p:cNvSpPr>
          <p:nvPr/>
        </p:nvSpPr>
        <p:spPr bwMode="auto">
          <a:xfrm>
            <a:off x="6019800" y="2667000"/>
            <a:ext cx="1447800" cy="7620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56" name="Oval 16">
            <a:extLst>
              <a:ext uri="{FF2B5EF4-FFF2-40B4-BE49-F238E27FC236}">
                <a16:creationId xmlns:a16="http://schemas.microsoft.com/office/drawing/2014/main" id="{42399F56-2C23-47C9-8B58-A5E31E7D1248}"/>
              </a:ext>
            </a:extLst>
          </p:cNvPr>
          <p:cNvSpPr>
            <a:spLocks noChangeArrowheads="1"/>
          </p:cNvSpPr>
          <p:nvPr/>
        </p:nvSpPr>
        <p:spPr bwMode="auto">
          <a:xfrm>
            <a:off x="3733800" y="3886200"/>
            <a:ext cx="1752600" cy="609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57" name="Oval 17">
            <a:extLst>
              <a:ext uri="{FF2B5EF4-FFF2-40B4-BE49-F238E27FC236}">
                <a16:creationId xmlns:a16="http://schemas.microsoft.com/office/drawing/2014/main" id="{DF9C1D3A-8FB1-4CB6-BE6D-9E354984C368}"/>
              </a:ext>
            </a:extLst>
          </p:cNvPr>
          <p:cNvSpPr>
            <a:spLocks noChangeArrowheads="1"/>
          </p:cNvSpPr>
          <p:nvPr/>
        </p:nvSpPr>
        <p:spPr bwMode="auto">
          <a:xfrm>
            <a:off x="7543800" y="3810000"/>
            <a:ext cx="1752600" cy="6858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58" name="Text Box 18">
            <a:extLst>
              <a:ext uri="{FF2B5EF4-FFF2-40B4-BE49-F238E27FC236}">
                <a16:creationId xmlns:a16="http://schemas.microsoft.com/office/drawing/2014/main" id="{0052AA3A-1858-43DE-A7CE-4318358DCEE3}"/>
              </a:ext>
            </a:extLst>
          </p:cNvPr>
          <p:cNvSpPr txBox="1">
            <a:spLocks noChangeArrowheads="1"/>
          </p:cNvSpPr>
          <p:nvPr/>
        </p:nvSpPr>
        <p:spPr bwMode="auto">
          <a:xfrm>
            <a:off x="3886200" y="1524000"/>
            <a:ext cx="698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P(B)</a:t>
            </a:r>
          </a:p>
          <a:p>
            <a:r>
              <a:rPr lang="en-US" altLang="en-US">
                <a:latin typeface="Times New Roman" panose="02020603050405020304" pitchFamily="18" charset="0"/>
              </a:rPr>
              <a:t>0.001</a:t>
            </a:r>
          </a:p>
        </p:txBody>
      </p:sp>
      <p:sp>
        <p:nvSpPr>
          <p:cNvPr id="112659" name="Text Box 19">
            <a:extLst>
              <a:ext uri="{FF2B5EF4-FFF2-40B4-BE49-F238E27FC236}">
                <a16:creationId xmlns:a16="http://schemas.microsoft.com/office/drawing/2014/main" id="{AB071B33-A956-4E1B-9B02-F7E409E5D36A}"/>
              </a:ext>
            </a:extLst>
          </p:cNvPr>
          <p:cNvSpPr txBox="1">
            <a:spLocks noChangeArrowheads="1"/>
          </p:cNvSpPr>
          <p:nvPr/>
        </p:nvSpPr>
        <p:spPr bwMode="auto">
          <a:xfrm>
            <a:off x="9448800" y="1600200"/>
            <a:ext cx="698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P(E)</a:t>
            </a:r>
          </a:p>
          <a:p>
            <a:r>
              <a:rPr lang="en-US" altLang="en-US">
                <a:latin typeface="Times New Roman" panose="02020603050405020304" pitchFamily="18" charset="0"/>
              </a:rPr>
              <a:t>0.002</a:t>
            </a:r>
          </a:p>
        </p:txBody>
      </p:sp>
      <p:sp>
        <p:nvSpPr>
          <p:cNvPr id="112660" name="Text Box 20">
            <a:extLst>
              <a:ext uri="{FF2B5EF4-FFF2-40B4-BE49-F238E27FC236}">
                <a16:creationId xmlns:a16="http://schemas.microsoft.com/office/drawing/2014/main" id="{8389ABDA-A38D-4A2C-9062-30806330A8BA}"/>
              </a:ext>
            </a:extLst>
          </p:cNvPr>
          <p:cNvSpPr txBox="1">
            <a:spLocks noChangeArrowheads="1"/>
          </p:cNvSpPr>
          <p:nvPr/>
        </p:nvSpPr>
        <p:spPr bwMode="auto">
          <a:xfrm>
            <a:off x="4343400" y="2286001"/>
            <a:ext cx="14097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B   E   P(A)</a:t>
            </a:r>
          </a:p>
          <a:p>
            <a:r>
              <a:rPr lang="en-US" altLang="en-US">
                <a:latin typeface="Times New Roman" panose="02020603050405020304" pitchFamily="18" charset="0"/>
              </a:rPr>
              <a:t>T    T   0.95</a:t>
            </a:r>
          </a:p>
          <a:p>
            <a:r>
              <a:rPr lang="en-US" altLang="en-US">
                <a:latin typeface="Times New Roman" panose="02020603050405020304" pitchFamily="18" charset="0"/>
              </a:rPr>
              <a:t>T    F   0.94</a:t>
            </a:r>
          </a:p>
          <a:p>
            <a:r>
              <a:rPr lang="en-US" altLang="en-US">
                <a:latin typeface="Times New Roman" panose="02020603050405020304" pitchFamily="18" charset="0"/>
              </a:rPr>
              <a:t>F    T   0.29</a:t>
            </a:r>
          </a:p>
          <a:p>
            <a:r>
              <a:rPr lang="en-US" altLang="en-US">
                <a:latin typeface="Times New Roman" panose="02020603050405020304" pitchFamily="18" charset="0"/>
              </a:rPr>
              <a:t>F    F    0.001</a:t>
            </a:r>
          </a:p>
        </p:txBody>
      </p:sp>
      <p:sp>
        <p:nvSpPr>
          <p:cNvPr id="112662" name="Line 22">
            <a:extLst>
              <a:ext uri="{FF2B5EF4-FFF2-40B4-BE49-F238E27FC236}">
                <a16:creationId xmlns:a16="http://schemas.microsoft.com/office/drawing/2014/main" id="{23646124-C141-419D-82FF-FA165B9FE96C}"/>
              </a:ext>
            </a:extLst>
          </p:cNvPr>
          <p:cNvSpPr>
            <a:spLocks noChangeShapeType="1"/>
          </p:cNvSpPr>
          <p:nvPr/>
        </p:nvSpPr>
        <p:spPr bwMode="auto">
          <a:xfrm flipH="1">
            <a:off x="5334000" y="3429000"/>
            <a:ext cx="12192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63" name="Line 23">
            <a:extLst>
              <a:ext uri="{FF2B5EF4-FFF2-40B4-BE49-F238E27FC236}">
                <a16:creationId xmlns:a16="http://schemas.microsoft.com/office/drawing/2014/main" id="{C4F3307D-FD82-42EB-B620-0E660CA5F733}"/>
              </a:ext>
            </a:extLst>
          </p:cNvPr>
          <p:cNvSpPr>
            <a:spLocks noChangeShapeType="1"/>
          </p:cNvSpPr>
          <p:nvPr/>
        </p:nvSpPr>
        <p:spPr bwMode="auto">
          <a:xfrm>
            <a:off x="7010400" y="3429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64" name="Line 24">
            <a:extLst>
              <a:ext uri="{FF2B5EF4-FFF2-40B4-BE49-F238E27FC236}">
                <a16:creationId xmlns:a16="http://schemas.microsoft.com/office/drawing/2014/main" id="{6B9273FE-C689-4ABB-A0A0-CFC39904D887}"/>
              </a:ext>
            </a:extLst>
          </p:cNvPr>
          <p:cNvSpPr>
            <a:spLocks noChangeShapeType="1"/>
          </p:cNvSpPr>
          <p:nvPr/>
        </p:nvSpPr>
        <p:spPr bwMode="auto">
          <a:xfrm>
            <a:off x="5715000" y="1981200"/>
            <a:ext cx="7620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65" name="Line 25">
            <a:extLst>
              <a:ext uri="{FF2B5EF4-FFF2-40B4-BE49-F238E27FC236}">
                <a16:creationId xmlns:a16="http://schemas.microsoft.com/office/drawing/2014/main" id="{A107BC4E-F09C-4A4E-BD15-7065472A40AA}"/>
              </a:ext>
            </a:extLst>
          </p:cNvPr>
          <p:cNvSpPr>
            <a:spLocks noChangeShapeType="1"/>
          </p:cNvSpPr>
          <p:nvPr/>
        </p:nvSpPr>
        <p:spPr bwMode="auto">
          <a:xfrm flipH="1">
            <a:off x="7010400" y="2057400"/>
            <a:ext cx="1066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66" name="Text Box 26">
            <a:extLst>
              <a:ext uri="{FF2B5EF4-FFF2-40B4-BE49-F238E27FC236}">
                <a16:creationId xmlns:a16="http://schemas.microsoft.com/office/drawing/2014/main" id="{7F74010F-05FE-4E47-BD9A-81C589CD3D8E}"/>
              </a:ext>
            </a:extLst>
          </p:cNvPr>
          <p:cNvSpPr txBox="1">
            <a:spLocks noChangeArrowheads="1"/>
          </p:cNvSpPr>
          <p:nvPr/>
        </p:nvSpPr>
        <p:spPr bwMode="auto">
          <a:xfrm>
            <a:off x="2514600" y="3733800"/>
            <a:ext cx="939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A   P(J)</a:t>
            </a:r>
          </a:p>
          <a:p>
            <a:r>
              <a:rPr lang="en-US" altLang="en-US">
                <a:latin typeface="Times New Roman" panose="02020603050405020304" pitchFamily="18" charset="0"/>
              </a:rPr>
              <a:t>T    0.9</a:t>
            </a:r>
          </a:p>
          <a:p>
            <a:r>
              <a:rPr lang="en-US" altLang="en-US">
                <a:latin typeface="Times New Roman" panose="02020603050405020304" pitchFamily="18" charset="0"/>
              </a:rPr>
              <a:t>F    0.05</a:t>
            </a:r>
          </a:p>
        </p:txBody>
      </p:sp>
      <p:sp>
        <p:nvSpPr>
          <p:cNvPr id="112667" name="Text Box 27">
            <a:extLst>
              <a:ext uri="{FF2B5EF4-FFF2-40B4-BE49-F238E27FC236}">
                <a16:creationId xmlns:a16="http://schemas.microsoft.com/office/drawing/2014/main" id="{141D3B0D-B506-42AA-B6E9-4151142BC7D3}"/>
              </a:ext>
            </a:extLst>
          </p:cNvPr>
          <p:cNvSpPr txBox="1">
            <a:spLocks noChangeArrowheads="1"/>
          </p:cNvSpPr>
          <p:nvPr/>
        </p:nvSpPr>
        <p:spPr bwMode="auto">
          <a:xfrm>
            <a:off x="9372600" y="3657600"/>
            <a:ext cx="10287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A   P(M)</a:t>
            </a:r>
          </a:p>
          <a:p>
            <a:r>
              <a:rPr lang="en-US" altLang="en-US">
                <a:latin typeface="Times New Roman" panose="02020603050405020304" pitchFamily="18" charset="0"/>
              </a:rPr>
              <a:t>T    0.7</a:t>
            </a:r>
          </a:p>
          <a:p>
            <a:r>
              <a:rPr lang="en-US" altLang="en-US">
                <a:latin typeface="Times New Roman" panose="02020603050405020304" pitchFamily="18" charset="0"/>
              </a:rPr>
              <a:t>F    0.01</a:t>
            </a:r>
          </a:p>
        </p:txBody>
      </p:sp>
      <p:sp>
        <p:nvSpPr>
          <p:cNvPr id="112668" name="Text Box 28">
            <a:extLst>
              <a:ext uri="{FF2B5EF4-FFF2-40B4-BE49-F238E27FC236}">
                <a16:creationId xmlns:a16="http://schemas.microsoft.com/office/drawing/2014/main" id="{EBC96D92-3272-49EC-9B4A-A9F39D63C1A9}"/>
              </a:ext>
            </a:extLst>
          </p:cNvPr>
          <p:cNvSpPr txBox="1">
            <a:spLocks noChangeArrowheads="1"/>
          </p:cNvSpPr>
          <p:nvPr/>
        </p:nvSpPr>
        <p:spPr bwMode="auto">
          <a:xfrm>
            <a:off x="5245100" y="4965700"/>
            <a:ext cx="25273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B   E        P(A | B, E)</a:t>
            </a:r>
          </a:p>
          <a:p>
            <a:r>
              <a:rPr lang="en-US" altLang="en-US">
                <a:latin typeface="Times New Roman" panose="02020603050405020304" pitchFamily="18" charset="0"/>
              </a:rPr>
              <a:t>	T	F</a:t>
            </a:r>
          </a:p>
          <a:p>
            <a:r>
              <a:rPr lang="en-US" altLang="en-US">
                <a:latin typeface="Times New Roman" panose="02020603050405020304" pitchFamily="18" charset="0"/>
              </a:rPr>
              <a:t>T    T   0.95	0.05</a:t>
            </a:r>
          </a:p>
          <a:p>
            <a:r>
              <a:rPr lang="en-US" altLang="en-US">
                <a:latin typeface="Times New Roman" panose="02020603050405020304" pitchFamily="18" charset="0"/>
              </a:rPr>
              <a:t>T    F   0.94	0.06</a:t>
            </a:r>
          </a:p>
          <a:p>
            <a:r>
              <a:rPr lang="en-US" altLang="en-US">
                <a:latin typeface="Times New Roman" panose="02020603050405020304" pitchFamily="18" charset="0"/>
              </a:rPr>
              <a:t>F    T   0.29	0.71</a:t>
            </a:r>
          </a:p>
          <a:p>
            <a:r>
              <a:rPr lang="en-US" altLang="en-US">
                <a:latin typeface="Times New Roman" panose="02020603050405020304" pitchFamily="18" charset="0"/>
              </a:rPr>
              <a:t>F    F    0.001	0.999</a:t>
            </a:r>
          </a:p>
        </p:txBody>
      </p:sp>
      <p:sp>
        <p:nvSpPr>
          <p:cNvPr id="112669" name="Text Box 29">
            <a:extLst>
              <a:ext uri="{FF2B5EF4-FFF2-40B4-BE49-F238E27FC236}">
                <a16:creationId xmlns:a16="http://schemas.microsoft.com/office/drawing/2014/main" id="{9527D8D3-4049-4EF4-A040-6D8DCE66FBE6}"/>
              </a:ext>
            </a:extLst>
          </p:cNvPr>
          <p:cNvSpPr txBox="1">
            <a:spLocks noChangeArrowheads="1"/>
          </p:cNvSpPr>
          <p:nvPr/>
        </p:nvSpPr>
        <p:spPr bwMode="auto">
          <a:xfrm>
            <a:off x="2400300" y="5470524"/>
            <a:ext cx="248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latin typeface="Times New Roman" panose="02020603050405020304" pitchFamily="18" charset="0"/>
              </a:rPr>
              <a:t>Conditional probability</a:t>
            </a:r>
          </a:p>
          <a:p>
            <a:r>
              <a:rPr lang="en-US" altLang="en-US" b="1" dirty="0">
                <a:latin typeface="Times New Roman" panose="02020603050405020304" pitchFamily="18" charset="0"/>
              </a:rPr>
              <a:t>table</a:t>
            </a:r>
            <a:endParaRPr lang="en-US" altLang="en-US" dirty="0">
              <a:latin typeface="Times New Roman" panose="02020603050405020304" pitchFamily="18" charset="0"/>
            </a:endParaRPr>
          </a:p>
        </p:txBody>
      </p:sp>
      <p:sp>
        <p:nvSpPr>
          <p:cNvPr id="112670" name="Line 30">
            <a:extLst>
              <a:ext uri="{FF2B5EF4-FFF2-40B4-BE49-F238E27FC236}">
                <a16:creationId xmlns:a16="http://schemas.microsoft.com/office/drawing/2014/main" id="{B521300D-C7FA-4F25-BF2A-66B856E95226}"/>
              </a:ext>
            </a:extLst>
          </p:cNvPr>
          <p:cNvSpPr>
            <a:spLocks noChangeShapeType="1"/>
          </p:cNvSpPr>
          <p:nvPr/>
        </p:nvSpPr>
        <p:spPr bwMode="auto">
          <a:xfrm>
            <a:off x="4876800" y="5562600"/>
            <a:ext cx="2971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1" name="Line 31">
            <a:extLst>
              <a:ext uri="{FF2B5EF4-FFF2-40B4-BE49-F238E27FC236}">
                <a16:creationId xmlns:a16="http://schemas.microsoft.com/office/drawing/2014/main" id="{84DECFDB-90B3-489D-8318-7B50209AA93E}"/>
              </a:ext>
            </a:extLst>
          </p:cNvPr>
          <p:cNvSpPr>
            <a:spLocks noChangeShapeType="1"/>
          </p:cNvSpPr>
          <p:nvPr/>
        </p:nvSpPr>
        <p:spPr bwMode="auto">
          <a:xfrm>
            <a:off x="5791200" y="50292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2" name="Line 32">
            <a:extLst>
              <a:ext uri="{FF2B5EF4-FFF2-40B4-BE49-F238E27FC236}">
                <a16:creationId xmlns:a16="http://schemas.microsoft.com/office/drawing/2014/main" id="{CB870C93-DB39-4396-9CCC-FF5BE8B0BCC4}"/>
              </a:ext>
            </a:extLst>
          </p:cNvPr>
          <p:cNvSpPr>
            <a:spLocks noChangeShapeType="1"/>
          </p:cNvSpPr>
          <p:nvPr/>
        </p:nvSpPr>
        <p:spPr bwMode="auto">
          <a:xfrm>
            <a:off x="4343400" y="2590800"/>
            <a:ext cx="1295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3" name="Line 33">
            <a:extLst>
              <a:ext uri="{FF2B5EF4-FFF2-40B4-BE49-F238E27FC236}">
                <a16:creationId xmlns:a16="http://schemas.microsoft.com/office/drawing/2014/main" id="{FE203387-287B-41D4-B58C-228B89E453BD}"/>
              </a:ext>
            </a:extLst>
          </p:cNvPr>
          <p:cNvSpPr>
            <a:spLocks noChangeShapeType="1"/>
          </p:cNvSpPr>
          <p:nvPr/>
        </p:nvSpPr>
        <p:spPr bwMode="auto">
          <a:xfrm>
            <a:off x="5029200" y="2362200"/>
            <a:ext cx="0" cy="129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4" name="Line 34">
            <a:extLst>
              <a:ext uri="{FF2B5EF4-FFF2-40B4-BE49-F238E27FC236}">
                <a16:creationId xmlns:a16="http://schemas.microsoft.com/office/drawing/2014/main" id="{54790FF4-8449-4A8F-A1C4-3C4D24D85493}"/>
              </a:ext>
            </a:extLst>
          </p:cNvPr>
          <p:cNvSpPr>
            <a:spLocks noChangeShapeType="1"/>
          </p:cNvSpPr>
          <p:nvPr/>
        </p:nvSpPr>
        <p:spPr bwMode="auto">
          <a:xfrm>
            <a:off x="2514600" y="40386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5" name="Line 35">
            <a:extLst>
              <a:ext uri="{FF2B5EF4-FFF2-40B4-BE49-F238E27FC236}">
                <a16:creationId xmlns:a16="http://schemas.microsoft.com/office/drawing/2014/main" id="{D487FACF-1979-4EA4-9044-7CFD003BE573}"/>
              </a:ext>
            </a:extLst>
          </p:cNvPr>
          <p:cNvSpPr>
            <a:spLocks noChangeShapeType="1"/>
          </p:cNvSpPr>
          <p:nvPr/>
        </p:nvSpPr>
        <p:spPr bwMode="auto">
          <a:xfrm>
            <a:off x="2819400" y="38100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6" name="Line 36">
            <a:extLst>
              <a:ext uri="{FF2B5EF4-FFF2-40B4-BE49-F238E27FC236}">
                <a16:creationId xmlns:a16="http://schemas.microsoft.com/office/drawing/2014/main" id="{0F36C73F-F1DA-4B0B-B822-2F79C32E91F1}"/>
              </a:ext>
            </a:extLst>
          </p:cNvPr>
          <p:cNvSpPr>
            <a:spLocks noChangeShapeType="1"/>
          </p:cNvSpPr>
          <p:nvPr/>
        </p:nvSpPr>
        <p:spPr bwMode="auto">
          <a:xfrm>
            <a:off x="9372600" y="3962400"/>
            <a:ext cx="990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7" name="Line 37">
            <a:extLst>
              <a:ext uri="{FF2B5EF4-FFF2-40B4-BE49-F238E27FC236}">
                <a16:creationId xmlns:a16="http://schemas.microsoft.com/office/drawing/2014/main" id="{A4152183-07C9-4A60-A1EC-D267F6FCC951}"/>
              </a:ext>
            </a:extLst>
          </p:cNvPr>
          <p:cNvSpPr>
            <a:spLocks noChangeShapeType="1"/>
          </p:cNvSpPr>
          <p:nvPr/>
        </p:nvSpPr>
        <p:spPr bwMode="auto">
          <a:xfrm>
            <a:off x="9677400" y="37338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8" name="Line 38">
            <a:extLst>
              <a:ext uri="{FF2B5EF4-FFF2-40B4-BE49-F238E27FC236}">
                <a16:creationId xmlns:a16="http://schemas.microsoft.com/office/drawing/2014/main" id="{03C61535-1926-479B-AE7F-30EE5CF37CB1}"/>
              </a:ext>
            </a:extLst>
          </p:cNvPr>
          <p:cNvSpPr>
            <a:spLocks noChangeShapeType="1"/>
          </p:cNvSpPr>
          <p:nvPr/>
        </p:nvSpPr>
        <p:spPr bwMode="auto">
          <a:xfrm>
            <a:off x="3886200" y="18288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679" name="Line 39">
            <a:extLst>
              <a:ext uri="{FF2B5EF4-FFF2-40B4-BE49-F238E27FC236}">
                <a16:creationId xmlns:a16="http://schemas.microsoft.com/office/drawing/2014/main" id="{C880B0FE-7CC1-40BF-AAC2-75EF2ACCB1DD}"/>
              </a:ext>
            </a:extLst>
          </p:cNvPr>
          <p:cNvSpPr>
            <a:spLocks noChangeShapeType="1"/>
          </p:cNvSpPr>
          <p:nvPr/>
        </p:nvSpPr>
        <p:spPr bwMode="auto">
          <a:xfrm>
            <a:off x="9448800" y="19050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 name="Google Shape;142;p2">
            <a:extLst>
              <a:ext uri="{FF2B5EF4-FFF2-40B4-BE49-F238E27FC236}">
                <a16:creationId xmlns:a16="http://schemas.microsoft.com/office/drawing/2014/main" id="{5A45FCDC-5799-41A8-8053-B772E058B277}"/>
              </a:ext>
            </a:extLst>
          </p:cNvPr>
          <p:cNvSpPr/>
          <p:nvPr/>
        </p:nvSpPr>
        <p:spPr>
          <a:xfrm>
            <a:off x="0" y="0"/>
            <a:ext cx="2382838"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v</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38" name="Rectangle 37">
            <a:extLst>
              <a:ext uri="{FF2B5EF4-FFF2-40B4-BE49-F238E27FC236}">
                <a16:creationId xmlns:a16="http://schemas.microsoft.com/office/drawing/2014/main" id="{EF06F9C2-8B39-4C02-8DE8-8F5CA5524820}"/>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14F5C422-E182-43B1-9EB0-98530D6A01E7}"/>
              </a:ext>
            </a:extLst>
          </p:cNvPr>
          <p:cNvSpPr>
            <a:spLocks noGrp="1" noChangeArrowheads="1"/>
          </p:cNvSpPr>
          <p:nvPr>
            <p:ph type="title"/>
          </p:nvPr>
        </p:nvSpPr>
        <p:spPr>
          <a:xfrm>
            <a:off x="2979738" y="283370"/>
            <a:ext cx="7688262" cy="990600"/>
          </a:xfrm>
        </p:spPr>
        <p:txBody>
          <a:bodyPr/>
          <a:lstStyle/>
          <a:p>
            <a:r>
              <a:rPr lang="en-US" altLang="en-US" sz="3600" b="1" dirty="0"/>
              <a:t>2.2 </a:t>
            </a:r>
            <a:r>
              <a:rPr lang="en-US" altLang="en-US" sz="3600" b="1" dirty="0">
                <a:cs typeface="Times New Roman" panose="02020603050405020304" pitchFamily="18" charset="0"/>
              </a:rPr>
              <a:t>Bayesian network semantics</a:t>
            </a:r>
            <a:endParaRPr lang="fr-FR" altLang="en-US" sz="3600" b="1" dirty="0">
              <a:cs typeface="Times New Roman" panose="02020603050405020304" pitchFamily="18" charset="0"/>
            </a:endParaRPr>
          </a:p>
        </p:txBody>
      </p:sp>
      <p:sp>
        <p:nvSpPr>
          <p:cNvPr id="113667" name="Rectangle 3">
            <a:extLst>
              <a:ext uri="{FF2B5EF4-FFF2-40B4-BE49-F238E27FC236}">
                <a16:creationId xmlns:a16="http://schemas.microsoft.com/office/drawing/2014/main" id="{AE0458EC-AB28-410C-8380-E7D1D5AB1D1E}"/>
              </a:ext>
            </a:extLst>
          </p:cNvPr>
          <p:cNvSpPr>
            <a:spLocks noGrp="1" noChangeArrowheads="1"/>
          </p:cNvSpPr>
          <p:nvPr>
            <p:ph type="body" idx="1"/>
          </p:nvPr>
        </p:nvSpPr>
        <p:spPr>
          <a:xfrm>
            <a:off x="2979738" y="1624013"/>
            <a:ext cx="7522684" cy="4929187"/>
          </a:xfrm>
        </p:spPr>
        <p:txBody>
          <a:bodyPr/>
          <a:lstStyle/>
          <a:p>
            <a:pPr marL="533400" indent="-533400" algn="just">
              <a:buNone/>
            </a:pPr>
            <a:r>
              <a:rPr lang="en-US" altLang="en-US" dirty="0">
                <a:cs typeface="Times New Roman" panose="02020603050405020304" pitchFamily="18" charset="0"/>
                <a:sym typeface="Symbol" panose="05050102010706020507" pitchFamily="18" charset="2"/>
              </a:rPr>
              <a:t>A)   Represent a probability distribution</a:t>
            </a:r>
          </a:p>
          <a:p>
            <a:pPr marL="533400" indent="-533400" algn="just">
              <a:buNone/>
            </a:pPr>
            <a:r>
              <a:rPr lang="en-US" altLang="en-US" dirty="0">
                <a:cs typeface="Times New Roman" panose="02020603050405020304" pitchFamily="18" charset="0"/>
                <a:sym typeface="Symbol" panose="05050102010706020507" pitchFamily="18" charset="2"/>
              </a:rPr>
              <a:t>B) Specify conditional independence – build the network</a:t>
            </a:r>
          </a:p>
          <a:p>
            <a:pPr marL="533400" indent="-533400" algn="just">
              <a:buNone/>
            </a:pPr>
            <a:endParaRPr lang="en-US" altLang="en-US" dirty="0">
              <a:cs typeface="Times New Roman" panose="02020603050405020304" pitchFamily="18" charset="0"/>
              <a:sym typeface="Symbol" panose="05050102010706020507" pitchFamily="18" charset="2"/>
            </a:endParaRPr>
          </a:p>
          <a:p>
            <a:pPr marL="533400" indent="-533400" algn="just">
              <a:buNone/>
            </a:pPr>
            <a:r>
              <a:rPr lang="en-US" altLang="en-US" dirty="0">
                <a:cs typeface="Times New Roman" panose="02020603050405020304" pitchFamily="18" charset="0"/>
                <a:sym typeface="Symbol" panose="05050102010706020507" pitchFamily="18" charset="2"/>
              </a:rPr>
              <a:t>A) each value of the probability distribution can be computed as:</a:t>
            </a:r>
          </a:p>
          <a:p>
            <a:pPr marL="533400" indent="-533400" algn="just">
              <a:buNone/>
            </a:pPr>
            <a:r>
              <a:rPr lang="en-US" altLang="en-US" dirty="0">
                <a:cs typeface="Times New Roman" panose="02020603050405020304" pitchFamily="18" charset="0"/>
                <a:sym typeface="Symbol" panose="05050102010706020507" pitchFamily="18" charset="2"/>
              </a:rPr>
              <a:t>	</a:t>
            </a:r>
            <a:r>
              <a:rPr lang="en-US" altLang="en-US" b="1" dirty="0">
                <a:solidFill>
                  <a:schemeClr val="tx2"/>
                </a:solidFill>
                <a:cs typeface="Times New Roman" panose="02020603050405020304" pitchFamily="18" charset="0"/>
                <a:sym typeface="Symbol" panose="05050102010706020507" pitchFamily="18" charset="2"/>
              </a:rPr>
              <a:t>P(X</a:t>
            </a:r>
            <a:r>
              <a:rPr lang="en-US" altLang="en-US" b="1" baseline="-25000" dirty="0">
                <a:solidFill>
                  <a:schemeClr val="tx2"/>
                </a:solidFill>
                <a:cs typeface="Times New Roman" panose="02020603050405020304" pitchFamily="18" charset="0"/>
                <a:sym typeface="Symbol" panose="05050102010706020507" pitchFamily="18" charset="2"/>
              </a:rPr>
              <a:t>1</a:t>
            </a:r>
            <a:r>
              <a:rPr lang="en-US" altLang="en-US" b="1" dirty="0">
                <a:solidFill>
                  <a:schemeClr val="tx2"/>
                </a:solidFill>
                <a:cs typeface="Times New Roman" panose="02020603050405020304" pitchFamily="18" charset="0"/>
                <a:sym typeface="Symbol" panose="05050102010706020507" pitchFamily="18" charset="2"/>
              </a:rPr>
              <a:t>=x</a:t>
            </a:r>
            <a:r>
              <a:rPr lang="en-US" altLang="en-US" b="1" baseline="-25000" dirty="0">
                <a:solidFill>
                  <a:schemeClr val="tx2"/>
                </a:solidFill>
                <a:cs typeface="Times New Roman" panose="02020603050405020304" pitchFamily="18" charset="0"/>
                <a:sym typeface="Symbol" panose="05050102010706020507" pitchFamily="18" charset="2"/>
              </a:rPr>
              <a:t>1</a:t>
            </a:r>
            <a:r>
              <a:rPr lang="en-US" altLang="en-US" b="1" dirty="0">
                <a:solidFill>
                  <a:schemeClr val="tx2"/>
                </a:solidFill>
                <a:cs typeface="Times New Roman" panose="02020603050405020304" pitchFamily="18" charset="0"/>
                <a:sym typeface="Symbol" panose="05050102010706020507" pitchFamily="18" charset="2"/>
              </a:rPr>
              <a:t>  … </a:t>
            </a:r>
            <a:r>
              <a:rPr lang="en-US" altLang="en-US" b="1" dirty="0" err="1">
                <a:solidFill>
                  <a:schemeClr val="tx2"/>
                </a:solidFill>
                <a:cs typeface="Times New Roman" panose="02020603050405020304" pitchFamily="18" charset="0"/>
                <a:sym typeface="Symbol" panose="05050102010706020507" pitchFamily="18" charset="2"/>
              </a:rPr>
              <a:t>X</a:t>
            </a:r>
            <a:r>
              <a:rPr lang="en-US" altLang="en-US" b="1" baseline="-25000" dirty="0" err="1">
                <a:solidFill>
                  <a:schemeClr val="tx2"/>
                </a:solidFill>
                <a:cs typeface="Times New Roman" panose="02020603050405020304" pitchFamily="18" charset="0"/>
                <a:sym typeface="Symbol" panose="05050102010706020507" pitchFamily="18" charset="2"/>
              </a:rPr>
              <a:t>n</a:t>
            </a:r>
            <a:r>
              <a:rPr lang="en-US" altLang="en-US" b="1" dirty="0">
                <a:solidFill>
                  <a:schemeClr val="tx2"/>
                </a:solidFill>
                <a:cs typeface="Times New Roman" panose="02020603050405020304" pitchFamily="18" charset="0"/>
                <a:sym typeface="Symbol" panose="05050102010706020507" pitchFamily="18" charset="2"/>
              </a:rPr>
              <a:t>=</a:t>
            </a:r>
            <a:r>
              <a:rPr lang="en-US" altLang="en-US" b="1" dirty="0" err="1">
                <a:solidFill>
                  <a:schemeClr val="tx2"/>
                </a:solidFill>
                <a:cs typeface="Times New Roman" panose="02020603050405020304" pitchFamily="18" charset="0"/>
                <a:sym typeface="Symbol" panose="05050102010706020507" pitchFamily="18" charset="2"/>
              </a:rPr>
              <a:t>x</a:t>
            </a:r>
            <a:r>
              <a:rPr lang="en-US" altLang="en-US" b="1" baseline="-25000" dirty="0" err="1">
                <a:solidFill>
                  <a:schemeClr val="tx2"/>
                </a:solidFill>
                <a:cs typeface="Times New Roman" panose="02020603050405020304" pitchFamily="18" charset="0"/>
                <a:sym typeface="Symbol" panose="05050102010706020507" pitchFamily="18" charset="2"/>
              </a:rPr>
              <a:t>n</a:t>
            </a:r>
            <a:r>
              <a:rPr lang="en-US" altLang="en-US" b="1" dirty="0">
                <a:solidFill>
                  <a:schemeClr val="tx2"/>
                </a:solidFill>
                <a:cs typeface="Times New Roman" panose="02020603050405020304" pitchFamily="18" charset="0"/>
                <a:sym typeface="Symbol" panose="05050102010706020507" pitchFamily="18" charset="2"/>
              </a:rPr>
              <a:t>) = P(x</a:t>
            </a:r>
            <a:r>
              <a:rPr lang="en-US" altLang="en-US" b="1" baseline="-25000" dirty="0">
                <a:solidFill>
                  <a:schemeClr val="tx2"/>
                </a:solidFill>
                <a:cs typeface="Times New Roman" panose="02020603050405020304" pitchFamily="18" charset="0"/>
                <a:sym typeface="Symbol" panose="05050102010706020507" pitchFamily="18" charset="2"/>
              </a:rPr>
              <a:t>1</a:t>
            </a:r>
            <a:r>
              <a:rPr lang="en-US" altLang="en-US" b="1" dirty="0">
                <a:solidFill>
                  <a:schemeClr val="tx2"/>
                </a:solidFill>
                <a:cs typeface="Times New Roman" panose="02020603050405020304" pitchFamily="18" charset="0"/>
                <a:sym typeface="Symbol" panose="05050102010706020507" pitchFamily="18" charset="2"/>
              </a:rPr>
              <a:t>,…, </a:t>
            </a:r>
            <a:r>
              <a:rPr lang="en-US" altLang="en-US" b="1" dirty="0" err="1">
                <a:solidFill>
                  <a:schemeClr val="tx2"/>
                </a:solidFill>
                <a:cs typeface="Times New Roman" panose="02020603050405020304" pitchFamily="18" charset="0"/>
                <a:sym typeface="Symbol" panose="05050102010706020507" pitchFamily="18" charset="2"/>
              </a:rPr>
              <a:t>x</a:t>
            </a:r>
            <a:r>
              <a:rPr lang="en-US" altLang="en-US" b="1" baseline="-25000" dirty="0" err="1">
                <a:solidFill>
                  <a:schemeClr val="tx2"/>
                </a:solidFill>
                <a:cs typeface="Times New Roman" panose="02020603050405020304" pitchFamily="18" charset="0"/>
                <a:sym typeface="Symbol" panose="05050102010706020507" pitchFamily="18" charset="2"/>
              </a:rPr>
              <a:t>n</a:t>
            </a:r>
            <a:r>
              <a:rPr lang="en-US" altLang="en-US" b="1" dirty="0">
                <a:solidFill>
                  <a:schemeClr val="tx2"/>
                </a:solidFill>
                <a:cs typeface="Times New Roman" panose="02020603050405020304" pitchFamily="18" charset="0"/>
                <a:sym typeface="Symbol" panose="05050102010706020507" pitchFamily="18" charset="2"/>
              </a:rPr>
              <a:t>) =</a:t>
            </a:r>
          </a:p>
          <a:p>
            <a:pPr marL="533400" indent="-533400" algn="just">
              <a:buNone/>
            </a:pPr>
            <a:r>
              <a:rPr lang="en-US" altLang="en-US" b="1" dirty="0">
                <a:solidFill>
                  <a:schemeClr val="tx2"/>
                </a:solidFill>
                <a:cs typeface="Times New Roman" panose="02020603050405020304" pitchFamily="18" charset="0"/>
                <a:sym typeface="Symbol" panose="05050102010706020507" pitchFamily="18" charset="2"/>
              </a:rPr>
              <a:t>					</a:t>
            </a:r>
            <a:r>
              <a:rPr lang="en-US" altLang="en-US" b="1" baseline="-25000" dirty="0" err="1">
                <a:solidFill>
                  <a:schemeClr val="tx2"/>
                </a:solidFill>
                <a:cs typeface="Times New Roman" panose="02020603050405020304" pitchFamily="18" charset="0"/>
                <a:sym typeface="Symbol" panose="05050102010706020507" pitchFamily="18" charset="2"/>
              </a:rPr>
              <a:t>i</a:t>
            </a:r>
            <a:r>
              <a:rPr lang="en-US" altLang="en-US" b="1" baseline="-25000" dirty="0">
                <a:solidFill>
                  <a:schemeClr val="tx2"/>
                </a:solidFill>
                <a:cs typeface="Times New Roman" panose="02020603050405020304" pitchFamily="18" charset="0"/>
                <a:sym typeface="Symbol" panose="05050102010706020507" pitchFamily="18" charset="2"/>
              </a:rPr>
              <a:t>=1,n</a:t>
            </a:r>
            <a:r>
              <a:rPr lang="en-US" altLang="en-US" b="1" dirty="0">
                <a:solidFill>
                  <a:schemeClr val="tx2"/>
                </a:solidFill>
                <a:cs typeface="Times New Roman" panose="02020603050405020304" pitchFamily="18" charset="0"/>
                <a:sym typeface="Symbol" panose="05050102010706020507" pitchFamily="18" charset="2"/>
              </a:rPr>
              <a:t> P(x</a:t>
            </a:r>
            <a:r>
              <a:rPr lang="en-US" altLang="en-US" b="1" baseline="-25000" dirty="0">
                <a:solidFill>
                  <a:schemeClr val="tx2"/>
                </a:solidFill>
                <a:cs typeface="Times New Roman" panose="02020603050405020304" pitchFamily="18" charset="0"/>
                <a:sym typeface="Symbol" panose="05050102010706020507" pitchFamily="18" charset="2"/>
              </a:rPr>
              <a:t>i</a:t>
            </a:r>
            <a:r>
              <a:rPr lang="en-US" altLang="en-US" b="1" dirty="0">
                <a:solidFill>
                  <a:schemeClr val="tx2"/>
                </a:solidFill>
                <a:cs typeface="Times New Roman" panose="02020603050405020304" pitchFamily="18" charset="0"/>
                <a:sym typeface="Symbol" panose="05050102010706020507" pitchFamily="18" charset="2"/>
              </a:rPr>
              <a:t> | Parents(x</a:t>
            </a:r>
            <a:r>
              <a:rPr lang="en-US" altLang="en-US" b="1" baseline="-25000" dirty="0">
                <a:solidFill>
                  <a:schemeClr val="tx2"/>
                </a:solidFill>
                <a:cs typeface="Times New Roman" panose="02020603050405020304" pitchFamily="18" charset="0"/>
                <a:sym typeface="Symbol" panose="05050102010706020507" pitchFamily="18" charset="2"/>
              </a:rPr>
              <a:t>i</a:t>
            </a:r>
            <a:r>
              <a:rPr lang="en-US" altLang="en-US" b="1" dirty="0">
                <a:solidFill>
                  <a:schemeClr val="tx2"/>
                </a:solidFill>
                <a:cs typeface="Times New Roman" panose="02020603050405020304" pitchFamily="18" charset="0"/>
                <a:sym typeface="Symbol" panose="05050102010706020507" pitchFamily="18" charset="2"/>
              </a:rPr>
              <a:t>))</a:t>
            </a:r>
          </a:p>
          <a:p>
            <a:pPr marL="533400" indent="-533400" algn="just">
              <a:buNone/>
            </a:pPr>
            <a:r>
              <a:rPr lang="en-US" altLang="en-US" dirty="0">
                <a:cs typeface="Times New Roman" panose="02020603050405020304" pitchFamily="18" charset="0"/>
                <a:sym typeface="Symbol" panose="05050102010706020507" pitchFamily="18" charset="2"/>
              </a:rPr>
              <a:t>where Parents(xi) represent the specific values of Parents(Xi)</a:t>
            </a:r>
          </a:p>
        </p:txBody>
      </p:sp>
      <p:sp>
        <p:nvSpPr>
          <p:cNvPr id="113668" name="Rectangle 4">
            <a:extLst>
              <a:ext uri="{FF2B5EF4-FFF2-40B4-BE49-F238E27FC236}">
                <a16:creationId xmlns:a16="http://schemas.microsoft.com/office/drawing/2014/main" id="{A926D4AA-C7BD-4125-9FA6-9BE8E97D467E}"/>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3669" name="Rectangle 5">
            <a:extLst>
              <a:ext uri="{FF2B5EF4-FFF2-40B4-BE49-F238E27FC236}">
                <a16:creationId xmlns:a16="http://schemas.microsoft.com/office/drawing/2014/main" id="{F784024C-BC99-4E3C-B328-4BDBF5B61183}"/>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3670" name="Rectangle 6">
            <a:extLst>
              <a:ext uri="{FF2B5EF4-FFF2-40B4-BE49-F238E27FC236}">
                <a16:creationId xmlns:a16="http://schemas.microsoft.com/office/drawing/2014/main" id="{EE5040B4-95A3-4CB8-91B4-F8CF1636A5ED}"/>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FF38B8B8-8450-4F22-B3D1-32AD1C405CBD}" type="slidenum">
              <a:rPr lang="ro-RO" altLang="en-US" sz="1400"/>
              <a:pPr algn="r"/>
              <a:t>17</a:t>
            </a:fld>
            <a:endParaRPr lang="ro-RO" altLang="en-US" sz="1400"/>
          </a:p>
        </p:txBody>
      </p:sp>
      <p:sp>
        <p:nvSpPr>
          <p:cNvPr id="7" name="Google Shape;142;p2">
            <a:extLst>
              <a:ext uri="{FF2B5EF4-FFF2-40B4-BE49-F238E27FC236}">
                <a16:creationId xmlns:a16="http://schemas.microsoft.com/office/drawing/2014/main" id="{5F5AA1D5-10F8-495A-BA0D-E03D46AE9AD3}"/>
              </a:ext>
            </a:extLst>
          </p:cNvPr>
          <p:cNvSpPr/>
          <p:nvPr/>
        </p:nvSpPr>
        <p:spPr>
          <a:xfrm>
            <a:off x="0" y="0"/>
            <a:ext cx="2713038"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3897E383-7F3B-4106-9219-E41AA6093D07}"/>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79B0B5C-1121-4BE5-97EF-C67BBD545014}"/>
              </a:ext>
            </a:extLst>
          </p:cNvPr>
          <p:cNvSpPr>
            <a:spLocks noGrp="1" noChangeArrowheads="1"/>
          </p:cNvSpPr>
          <p:nvPr>
            <p:ph type="title"/>
          </p:nvPr>
        </p:nvSpPr>
        <p:spPr>
          <a:xfrm>
            <a:off x="2979738" y="228600"/>
            <a:ext cx="7688262" cy="990600"/>
          </a:xfrm>
        </p:spPr>
        <p:txBody>
          <a:bodyPr/>
          <a:lstStyle/>
          <a:p>
            <a:r>
              <a:rPr lang="en-US" altLang="en-US" sz="3600" b="1" dirty="0"/>
              <a:t>2.3 Building the network</a:t>
            </a:r>
            <a:endParaRPr lang="fr-FR" altLang="en-US" sz="3600" b="1" dirty="0">
              <a:cs typeface="Times New Roman" panose="02020603050405020304" pitchFamily="18" charset="0"/>
            </a:endParaRPr>
          </a:p>
        </p:txBody>
      </p:sp>
      <p:sp>
        <p:nvSpPr>
          <p:cNvPr id="116739" name="Rectangle 3">
            <a:extLst>
              <a:ext uri="{FF2B5EF4-FFF2-40B4-BE49-F238E27FC236}">
                <a16:creationId xmlns:a16="http://schemas.microsoft.com/office/drawing/2014/main" id="{12C36DCD-3EA9-46B0-B9F0-DABDB1A96950}"/>
              </a:ext>
            </a:extLst>
          </p:cNvPr>
          <p:cNvSpPr>
            <a:spLocks noGrp="1" noChangeArrowheads="1"/>
          </p:cNvSpPr>
          <p:nvPr>
            <p:ph type="body" idx="1"/>
          </p:nvPr>
        </p:nvSpPr>
        <p:spPr>
          <a:xfrm>
            <a:off x="2979738" y="1447800"/>
            <a:ext cx="8477804" cy="5181600"/>
          </a:xfrm>
        </p:spPr>
        <p:txBody>
          <a:bodyPr/>
          <a:lstStyle/>
          <a:p>
            <a:pPr algn="just">
              <a:lnSpc>
                <a:spcPct val="90000"/>
              </a:lnSpc>
              <a:buFont typeface="Wingdings" panose="05000000000000000000" pitchFamily="2" charset="2"/>
              <a:buNone/>
            </a:pPr>
            <a:endParaRPr lang="en-US" altLang="en-US" sz="2400" dirty="0">
              <a:cs typeface="Times New Roman" panose="02020603050405020304" pitchFamily="18" charset="0"/>
              <a:sym typeface="Symbol" panose="05050102010706020507" pitchFamily="18" charset="2"/>
            </a:endParaRPr>
          </a:p>
          <a:p>
            <a:pPr eaLnBrk="0" hangingPunct="0">
              <a:lnSpc>
                <a:spcPct val="90000"/>
              </a:lnSpc>
              <a:spcBef>
                <a:spcPct val="0"/>
              </a:spcBef>
              <a:spcAft>
                <a:spcPct val="30000"/>
              </a:spcAft>
              <a:buClrTx/>
              <a:buSzTx/>
              <a:buFontTx/>
              <a:buNone/>
            </a:pPr>
            <a:r>
              <a:rPr lang="en-US" altLang="en-US" sz="2400" b="1" dirty="0">
                <a:solidFill>
                  <a:schemeClr val="tx2"/>
                </a:solidFill>
                <a:cs typeface="Times New Roman" panose="02020603050405020304" pitchFamily="18" charset="0"/>
                <a:sym typeface="Symbol" panose="05050102010706020507" pitchFamily="18" charset="2"/>
              </a:rPr>
              <a:t>P(X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 … </a:t>
            </a:r>
            <a:r>
              <a:rPr lang="en-US" altLang="en-US" sz="2400" b="1" dirty="0" err="1">
                <a:solidFill>
                  <a:schemeClr val="tx2"/>
                </a:solidFill>
                <a:cs typeface="Times New Roman" panose="02020603050405020304" pitchFamily="18" charset="0"/>
                <a:sym typeface="Symbol" panose="05050102010706020507" pitchFamily="18" charset="2"/>
              </a:rPr>
              <a:t>X</a:t>
            </a:r>
            <a:r>
              <a:rPr lang="en-US" altLang="en-US" sz="2400" b="1" baseline="-25000" dirty="0" err="1">
                <a:solidFill>
                  <a:schemeClr val="tx2"/>
                </a:solidFill>
                <a:cs typeface="Times New Roman" panose="02020603050405020304" pitchFamily="18" charset="0"/>
                <a:sym typeface="Symbol" panose="05050102010706020507" pitchFamily="18" charset="2"/>
              </a:rPr>
              <a:t>n</a:t>
            </a:r>
            <a:r>
              <a:rPr lang="en-US" altLang="en-US" sz="2400" b="1" dirty="0">
                <a:solidFill>
                  <a:schemeClr val="tx2"/>
                </a:solidFill>
                <a:cs typeface="Times New Roman" panose="02020603050405020304" pitchFamily="18" charset="0"/>
                <a:sym typeface="Symbol" panose="05050102010706020507" pitchFamily="18" charset="2"/>
              </a:rPr>
              <a:t>=</a:t>
            </a:r>
            <a:r>
              <a:rPr lang="en-US" altLang="en-US" sz="2400" b="1" dirty="0" err="1">
                <a:solidFill>
                  <a:schemeClr val="tx2"/>
                </a:solidFill>
                <a:cs typeface="Times New Roman" panose="02020603050405020304" pitchFamily="18" charset="0"/>
                <a:sym typeface="Symbol" panose="05050102010706020507" pitchFamily="18" charset="2"/>
              </a:rPr>
              <a:t>x</a:t>
            </a:r>
            <a:r>
              <a:rPr lang="en-US" altLang="en-US" sz="2400" b="1" baseline="-25000" dirty="0" err="1">
                <a:solidFill>
                  <a:schemeClr val="tx2"/>
                </a:solidFill>
                <a:cs typeface="Times New Roman" panose="02020603050405020304" pitchFamily="18" charset="0"/>
                <a:sym typeface="Symbol" panose="05050102010706020507" pitchFamily="18" charset="2"/>
              </a:rPr>
              <a:t>n</a:t>
            </a:r>
            <a:r>
              <a:rPr lang="en-US" altLang="en-US" sz="2400" b="1" dirty="0">
                <a:solidFill>
                  <a:schemeClr val="tx2"/>
                </a:solidFill>
                <a:cs typeface="Times New Roman" panose="02020603050405020304" pitchFamily="18" charset="0"/>
                <a:sym typeface="Symbol" panose="05050102010706020507" pitchFamily="18" charset="2"/>
              </a:rPr>
              <a:t>) = P(x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a:t>
            </a:r>
            <a:r>
              <a:rPr lang="en-US" altLang="en-US" sz="2400" b="1" dirty="0" err="1">
                <a:solidFill>
                  <a:schemeClr val="tx2"/>
                </a:solidFill>
                <a:cs typeface="Times New Roman" panose="02020603050405020304" pitchFamily="18" charset="0"/>
                <a:sym typeface="Symbol" panose="05050102010706020507" pitchFamily="18" charset="2"/>
              </a:rPr>
              <a:t>x</a:t>
            </a:r>
            <a:r>
              <a:rPr lang="en-US" altLang="en-US" sz="2400" b="1" baseline="-25000" dirty="0" err="1">
                <a:solidFill>
                  <a:schemeClr val="tx2"/>
                </a:solidFill>
                <a:cs typeface="Times New Roman" panose="02020603050405020304" pitchFamily="18" charset="0"/>
                <a:sym typeface="Symbol" panose="05050102010706020507" pitchFamily="18" charset="2"/>
              </a:rPr>
              <a:t>n</a:t>
            </a:r>
            <a:r>
              <a:rPr lang="en-US" altLang="en-US" sz="2400" b="1" dirty="0">
                <a:solidFill>
                  <a:schemeClr val="tx2"/>
                </a:solidFill>
                <a:cs typeface="Times New Roman" panose="02020603050405020304" pitchFamily="18" charset="0"/>
                <a:sym typeface="Symbol" panose="05050102010706020507" pitchFamily="18" charset="2"/>
              </a:rPr>
              <a:t>) =</a:t>
            </a:r>
          </a:p>
          <a:p>
            <a:pPr eaLnBrk="0" hangingPunct="0">
              <a:lnSpc>
                <a:spcPct val="90000"/>
              </a:lnSpc>
              <a:spcBef>
                <a:spcPct val="0"/>
              </a:spcBef>
              <a:spcAft>
                <a:spcPct val="30000"/>
              </a:spcAft>
              <a:buClrTx/>
              <a:buSzTx/>
              <a:buFontTx/>
              <a:buNone/>
            </a:pPr>
            <a:r>
              <a:rPr lang="en-US" altLang="en-US" sz="2400" b="1" dirty="0">
                <a:solidFill>
                  <a:schemeClr val="tx2"/>
                </a:solidFill>
                <a:cs typeface="Times New Roman" panose="02020603050405020304" pitchFamily="18" charset="0"/>
                <a:sym typeface="Symbol" panose="05050102010706020507" pitchFamily="18" charset="2"/>
              </a:rPr>
              <a:t>P(</a:t>
            </a:r>
            <a:r>
              <a:rPr lang="en-US" altLang="en-US" sz="2400" b="1" dirty="0" err="1">
                <a:solidFill>
                  <a:schemeClr val="tx2"/>
                </a:solidFill>
                <a:cs typeface="Times New Roman" panose="02020603050405020304" pitchFamily="18" charset="0"/>
                <a:sym typeface="Symbol" panose="05050102010706020507" pitchFamily="18" charset="2"/>
              </a:rPr>
              <a:t>x</a:t>
            </a:r>
            <a:r>
              <a:rPr lang="en-US" altLang="en-US" sz="2400" b="1" baseline="-25000" dirty="0" err="1">
                <a:solidFill>
                  <a:schemeClr val="tx2"/>
                </a:solidFill>
                <a:cs typeface="Times New Roman" panose="02020603050405020304" pitchFamily="18" charset="0"/>
                <a:sym typeface="Symbol" panose="05050102010706020507" pitchFamily="18" charset="2"/>
              </a:rPr>
              <a:t>n</a:t>
            </a:r>
            <a:r>
              <a:rPr lang="en-US" altLang="en-US" sz="2400" b="1" dirty="0">
                <a:solidFill>
                  <a:schemeClr val="tx2"/>
                </a:solidFill>
                <a:cs typeface="Times New Roman" panose="02020603050405020304" pitchFamily="18" charset="0"/>
                <a:sym typeface="Symbol" panose="05050102010706020507" pitchFamily="18" charset="2"/>
              </a:rPr>
              <a:t> | x</a:t>
            </a:r>
            <a:r>
              <a:rPr lang="en-US" altLang="en-US" sz="2400" b="1" baseline="-25000" dirty="0">
                <a:solidFill>
                  <a:schemeClr val="tx2"/>
                </a:solidFill>
                <a:cs typeface="Times New Roman" panose="02020603050405020304" pitchFamily="18" charset="0"/>
                <a:sym typeface="Symbol" panose="05050102010706020507" pitchFamily="18" charset="2"/>
              </a:rPr>
              <a:t>n-1</a:t>
            </a:r>
            <a:r>
              <a:rPr lang="en-US" altLang="en-US" sz="2400" b="1" dirty="0">
                <a:solidFill>
                  <a:schemeClr val="tx2"/>
                </a:solidFill>
                <a:cs typeface="Times New Roman" panose="02020603050405020304" pitchFamily="18" charset="0"/>
                <a:sym typeface="Symbol" panose="05050102010706020507" pitchFamily="18" charset="2"/>
              </a:rPr>
              <a:t>,…, 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 P(x</a:t>
            </a:r>
            <a:r>
              <a:rPr lang="en-US" altLang="en-US" sz="2400" b="1" baseline="-25000" dirty="0">
                <a:solidFill>
                  <a:schemeClr val="tx2"/>
                </a:solidFill>
                <a:cs typeface="Times New Roman" panose="02020603050405020304" pitchFamily="18" charset="0"/>
                <a:sym typeface="Symbol" panose="05050102010706020507" pitchFamily="18" charset="2"/>
              </a:rPr>
              <a:t>n-1</a:t>
            </a:r>
            <a:r>
              <a:rPr lang="en-US" altLang="en-US" sz="2400" b="1" dirty="0">
                <a:solidFill>
                  <a:schemeClr val="tx2"/>
                </a:solidFill>
                <a:cs typeface="Times New Roman" panose="02020603050405020304" pitchFamily="18" charset="0"/>
                <a:sym typeface="Symbol" panose="05050102010706020507" pitchFamily="18" charset="2"/>
              </a:rPr>
              <a:t>,…, 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 … =</a:t>
            </a:r>
          </a:p>
          <a:p>
            <a:pPr eaLnBrk="0" hangingPunct="0">
              <a:lnSpc>
                <a:spcPct val="90000"/>
              </a:lnSpc>
              <a:spcBef>
                <a:spcPct val="0"/>
              </a:spcBef>
              <a:spcAft>
                <a:spcPct val="30000"/>
              </a:spcAft>
              <a:buClrTx/>
              <a:buSzTx/>
              <a:buFontTx/>
              <a:buNone/>
            </a:pPr>
            <a:r>
              <a:rPr lang="en-US" altLang="en-US" sz="2400" b="1" dirty="0">
                <a:solidFill>
                  <a:schemeClr val="tx2"/>
                </a:solidFill>
                <a:cs typeface="Times New Roman" panose="02020603050405020304" pitchFamily="18" charset="0"/>
                <a:sym typeface="Symbol" panose="05050102010706020507" pitchFamily="18" charset="2"/>
              </a:rPr>
              <a:t>P(</a:t>
            </a:r>
            <a:r>
              <a:rPr lang="en-US" altLang="en-US" sz="2400" b="1" dirty="0" err="1">
                <a:solidFill>
                  <a:schemeClr val="tx2"/>
                </a:solidFill>
                <a:cs typeface="Times New Roman" panose="02020603050405020304" pitchFamily="18" charset="0"/>
                <a:sym typeface="Symbol" panose="05050102010706020507" pitchFamily="18" charset="2"/>
              </a:rPr>
              <a:t>x</a:t>
            </a:r>
            <a:r>
              <a:rPr lang="en-US" altLang="en-US" sz="2400" b="1" baseline="-25000" dirty="0" err="1">
                <a:solidFill>
                  <a:schemeClr val="tx2"/>
                </a:solidFill>
                <a:cs typeface="Times New Roman" panose="02020603050405020304" pitchFamily="18" charset="0"/>
                <a:sym typeface="Symbol" panose="05050102010706020507" pitchFamily="18" charset="2"/>
              </a:rPr>
              <a:t>n</a:t>
            </a:r>
            <a:r>
              <a:rPr lang="en-US" altLang="en-US" sz="2400" b="1" dirty="0">
                <a:solidFill>
                  <a:schemeClr val="tx2"/>
                </a:solidFill>
                <a:cs typeface="Times New Roman" panose="02020603050405020304" pitchFamily="18" charset="0"/>
                <a:sym typeface="Symbol" panose="05050102010706020507" pitchFamily="18" charset="2"/>
              </a:rPr>
              <a:t> | x</a:t>
            </a:r>
            <a:r>
              <a:rPr lang="en-US" altLang="en-US" sz="2400" b="1" baseline="-25000" dirty="0">
                <a:solidFill>
                  <a:schemeClr val="tx2"/>
                </a:solidFill>
                <a:cs typeface="Times New Roman" panose="02020603050405020304" pitchFamily="18" charset="0"/>
                <a:sym typeface="Symbol" panose="05050102010706020507" pitchFamily="18" charset="2"/>
              </a:rPr>
              <a:t>n-1</a:t>
            </a:r>
            <a:r>
              <a:rPr lang="en-US" altLang="en-US" sz="2400" b="1" dirty="0">
                <a:solidFill>
                  <a:schemeClr val="tx2"/>
                </a:solidFill>
                <a:cs typeface="Times New Roman" panose="02020603050405020304" pitchFamily="18" charset="0"/>
                <a:sym typeface="Symbol" panose="05050102010706020507" pitchFamily="18" charset="2"/>
              </a:rPr>
              <a:t>,…, 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 P(x</a:t>
            </a:r>
            <a:r>
              <a:rPr lang="en-US" altLang="en-US" sz="2400" b="1" baseline="-25000" dirty="0">
                <a:solidFill>
                  <a:schemeClr val="tx2"/>
                </a:solidFill>
                <a:cs typeface="Times New Roman" panose="02020603050405020304" pitchFamily="18" charset="0"/>
                <a:sym typeface="Symbol" panose="05050102010706020507" pitchFamily="18" charset="2"/>
              </a:rPr>
              <a:t>n-1</a:t>
            </a:r>
            <a:r>
              <a:rPr lang="en-US" altLang="en-US" sz="2400" b="1" dirty="0">
                <a:solidFill>
                  <a:schemeClr val="tx2"/>
                </a:solidFill>
                <a:cs typeface="Times New Roman" panose="02020603050405020304" pitchFamily="18" charset="0"/>
                <a:sym typeface="Symbol" panose="05050102010706020507" pitchFamily="18" charset="2"/>
              </a:rPr>
              <a:t> | x</a:t>
            </a:r>
            <a:r>
              <a:rPr lang="en-US" altLang="en-US" sz="2400" b="1" baseline="-25000" dirty="0">
                <a:solidFill>
                  <a:schemeClr val="tx2"/>
                </a:solidFill>
                <a:cs typeface="Times New Roman" panose="02020603050405020304" pitchFamily="18" charset="0"/>
                <a:sym typeface="Symbol" panose="05050102010706020507" pitchFamily="18" charset="2"/>
              </a:rPr>
              <a:t>n-2</a:t>
            </a:r>
            <a:r>
              <a:rPr lang="en-US" altLang="en-US" sz="2400" b="1" dirty="0">
                <a:solidFill>
                  <a:schemeClr val="tx2"/>
                </a:solidFill>
                <a:cs typeface="Times New Roman" panose="02020603050405020304" pitchFamily="18" charset="0"/>
                <a:sym typeface="Symbol" panose="05050102010706020507" pitchFamily="18" charset="2"/>
              </a:rPr>
              <a:t>,…, 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 P(x</a:t>
            </a:r>
            <a:r>
              <a:rPr lang="en-US" altLang="en-US" sz="2400" b="1" baseline="-25000" dirty="0">
                <a:solidFill>
                  <a:schemeClr val="tx2"/>
                </a:solidFill>
                <a:cs typeface="Times New Roman" panose="02020603050405020304" pitchFamily="18" charset="0"/>
                <a:sym typeface="Symbol" panose="05050102010706020507" pitchFamily="18" charset="2"/>
              </a:rPr>
              <a:t>2</a:t>
            </a:r>
            <a:r>
              <a:rPr lang="en-US" altLang="en-US" sz="2400" b="1" dirty="0">
                <a:solidFill>
                  <a:schemeClr val="tx2"/>
                </a:solidFill>
                <a:cs typeface="Times New Roman" panose="02020603050405020304" pitchFamily="18" charset="0"/>
                <a:sym typeface="Symbol" panose="05050102010706020507" pitchFamily="18" charset="2"/>
              </a:rPr>
              <a:t>|x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 P(x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a:t>
            </a:r>
          </a:p>
          <a:p>
            <a:pPr eaLnBrk="0" hangingPunct="0">
              <a:lnSpc>
                <a:spcPct val="90000"/>
              </a:lnSpc>
              <a:spcBef>
                <a:spcPct val="0"/>
              </a:spcBef>
              <a:spcAft>
                <a:spcPct val="30000"/>
              </a:spcAft>
              <a:buClrTx/>
              <a:buSzTx/>
              <a:buFontTx/>
              <a:buNone/>
            </a:pPr>
            <a:r>
              <a:rPr lang="en-US" altLang="en-US" sz="2400" b="1" dirty="0">
                <a:solidFill>
                  <a:schemeClr val="tx2"/>
                </a:solidFill>
                <a:cs typeface="Times New Roman" panose="02020603050405020304" pitchFamily="18" charset="0"/>
                <a:sym typeface="Symbol" panose="05050102010706020507" pitchFamily="18" charset="2"/>
              </a:rPr>
              <a:t>			</a:t>
            </a:r>
            <a:r>
              <a:rPr lang="en-US" altLang="en-US" sz="2400" b="1" baseline="-25000" dirty="0" err="1">
                <a:solidFill>
                  <a:schemeClr val="tx2"/>
                </a:solidFill>
                <a:cs typeface="Times New Roman" panose="02020603050405020304" pitchFamily="18" charset="0"/>
                <a:sym typeface="Symbol" panose="05050102010706020507" pitchFamily="18" charset="2"/>
              </a:rPr>
              <a:t>i</a:t>
            </a:r>
            <a:r>
              <a:rPr lang="en-US" altLang="en-US" sz="2400" b="1" baseline="-25000" dirty="0">
                <a:solidFill>
                  <a:schemeClr val="tx2"/>
                </a:solidFill>
                <a:cs typeface="Times New Roman" panose="02020603050405020304" pitchFamily="18" charset="0"/>
                <a:sym typeface="Symbol" panose="05050102010706020507" pitchFamily="18" charset="2"/>
              </a:rPr>
              <a:t>=1,n</a:t>
            </a:r>
            <a:r>
              <a:rPr lang="en-US" altLang="en-US" sz="2400" b="1" dirty="0">
                <a:solidFill>
                  <a:schemeClr val="tx2"/>
                </a:solidFill>
                <a:cs typeface="Times New Roman" panose="02020603050405020304" pitchFamily="18" charset="0"/>
                <a:sym typeface="Symbol" panose="05050102010706020507" pitchFamily="18" charset="2"/>
              </a:rPr>
              <a:t> P(x</a:t>
            </a:r>
            <a:r>
              <a:rPr lang="en-US" altLang="en-US" sz="2400" b="1" baseline="-25000" dirty="0">
                <a:solidFill>
                  <a:schemeClr val="tx2"/>
                </a:solidFill>
                <a:cs typeface="Times New Roman" panose="02020603050405020304" pitchFamily="18" charset="0"/>
                <a:sym typeface="Symbol" panose="05050102010706020507" pitchFamily="18" charset="2"/>
              </a:rPr>
              <a:t>i</a:t>
            </a:r>
            <a:r>
              <a:rPr lang="en-US" altLang="en-US" sz="2400" b="1" dirty="0">
                <a:solidFill>
                  <a:schemeClr val="tx2"/>
                </a:solidFill>
                <a:cs typeface="Times New Roman" panose="02020603050405020304" pitchFamily="18" charset="0"/>
                <a:sym typeface="Symbol" panose="05050102010706020507" pitchFamily="18" charset="2"/>
              </a:rPr>
              <a:t> | x</a:t>
            </a:r>
            <a:r>
              <a:rPr lang="en-US" altLang="en-US" sz="2400" b="1" baseline="-25000" dirty="0">
                <a:solidFill>
                  <a:schemeClr val="tx2"/>
                </a:solidFill>
                <a:cs typeface="Times New Roman" panose="02020603050405020304" pitchFamily="18" charset="0"/>
                <a:sym typeface="Symbol" panose="05050102010706020507" pitchFamily="18" charset="2"/>
              </a:rPr>
              <a:t>i-1</a:t>
            </a:r>
            <a:r>
              <a:rPr lang="en-US" altLang="en-US" sz="2400" b="1" dirty="0">
                <a:solidFill>
                  <a:schemeClr val="tx2"/>
                </a:solidFill>
                <a:cs typeface="Times New Roman" panose="02020603050405020304" pitchFamily="18" charset="0"/>
                <a:sym typeface="Symbol" panose="05050102010706020507" pitchFamily="18" charset="2"/>
              </a:rPr>
              <a:t>,…, 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a:t>
            </a:r>
          </a:p>
          <a:p>
            <a:pPr eaLnBrk="0" hangingPunct="0">
              <a:lnSpc>
                <a:spcPct val="90000"/>
              </a:lnSpc>
              <a:spcBef>
                <a:spcPct val="0"/>
              </a:spcBef>
              <a:spcAft>
                <a:spcPct val="30000"/>
              </a:spcAft>
              <a:buClrTx/>
              <a:buSzTx/>
              <a:buFontTx/>
              <a:buNone/>
            </a:pPr>
            <a:endParaRPr lang="en-US" altLang="en-US" sz="2400" b="1" dirty="0">
              <a:solidFill>
                <a:schemeClr val="tx2"/>
              </a:solidFill>
              <a:cs typeface="Times New Roman" panose="02020603050405020304" pitchFamily="18" charset="0"/>
              <a:sym typeface="Symbol" panose="05050102010706020507" pitchFamily="18" charset="2"/>
            </a:endParaRPr>
          </a:p>
          <a:p>
            <a:pPr eaLnBrk="0" hangingPunct="0">
              <a:lnSpc>
                <a:spcPct val="90000"/>
              </a:lnSpc>
              <a:spcBef>
                <a:spcPct val="0"/>
              </a:spcBef>
              <a:spcAft>
                <a:spcPct val="30000"/>
              </a:spcAft>
              <a:buClrTx/>
              <a:buSzTx/>
              <a:buFontTx/>
              <a:buChar char="•"/>
            </a:pPr>
            <a:r>
              <a:rPr lang="en-US" altLang="en-US" sz="2400" dirty="0">
                <a:cs typeface="Times New Roman" panose="02020603050405020304" pitchFamily="18" charset="0"/>
                <a:sym typeface="Symbol" panose="05050102010706020507" pitchFamily="18" charset="2"/>
              </a:rPr>
              <a:t>We can see that </a:t>
            </a:r>
            <a:r>
              <a:rPr lang="en-US" altLang="en-US" sz="2400" b="1" dirty="0">
                <a:solidFill>
                  <a:schemeClr val="tx2"/>
                </a:solidFill>
                <a:cs typeface="Times New Roman" panose="02020603050405020304" pitchFamily="18" charset="0"/>
                <a:sym typeface="Symbol" panose="05050102010706020507" pitchFamily="18" charset="2"/>
              </a:rPr>
              <a:t>P(X</a:t>
            </a:r>
            <a:r>
              <a:rPr lang="en-US" altLang="en-US" sz="2400" b="1" baseline="-25000" dirty="0">
                <a:solidFill>
                  <a:schemeClr val="tx2"/>
                </a:solidFill>
                <a:cs typeface="Times New Roman" panose="02020603050405020304" pitchFamily="18" charset="0"/>
                <a:sym typeface="Symbol" panose="05050102010706020507" pitchFamily="18" charset="2"/>
              </a:rPr>
              <a:t>i</a:t>
            </a:r>
            <a:r>
              <a:rPr lang="en-US" altLang="en-US" sz="2400" b="1" dirty="0">
                <a:solidFill>
                  <a:schemeClr val="tx2"/>
                </a:solidFill>
                <a:cs typeface="Times New Roman" panose="02020603050405020304" pitchFamily="18" charset="0"/>
                <a:sym typeface="Symbol" panose="05050102010706020507" pitchFamily="18" charset="2"/>
              </a:rPr>
              <a:t> | X</a:t>
            </a:r>
            <a:r>
              <a:rPr lang="en-US" altLang="en-US" sz="2400" b="1" baseline="-25000" dirty="0">
                <a:solidFill>
                  <a:schemeClr val="tx2"/>
                </a:solidFill>
                <a:cs typeface="Times New Roman" panose="02020603050405020304" pitchFamily="18" charset="0"/>
                <a:sym typeface="Symbol" panose="05050102010706020507" pitchFamily="18" charset="2"/>
              </a:rPr>
              <a:t>i-1</a:t>
            </a:r>
            <a:r>
              <a:rPr lang="en-US" altLang="en-US" sz="2400" b="1" dirty="0">
                <a:solidFill>
                  <a:schemeClr val="tx2"/>
                </a:solidFill>
                <a:cs typeface="Times New Roman" panose="02020603050405020304" pitchFamily="18" charset="0"/>
                <a:sym typeface="Symbol" panose="05050102010706020507" pitchFamily="18" charset="2"/>
              </a:rPr>
              <a:t>,…, 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 = P(x</a:t>
            </a:r>
            <a:r>
              <a:rPr lang="en-US" altLang="en-US" sz="2400" b="1" baseline="-25000" dirty="0">
                <a:solidFill>
                  <a:schemeClr val="tx2"/>
                </a:solidFill>
                <a:cs typeface="Times New Roman" panose="02020603050405020304" pitchFamily="18" charset="0"/>
                <a:sym typeface="Symbol" panose="05050102010706020507" pitchFamily="18" charset="2"/>
              </a:rPr>
              <a:t>i</a:t>
            </a:r>
            <a:r>
              <a:rPr lang="en-US" altLang="en-US" sz="2400" b="1" dirty="0">
                <a:solidFill>
                  <a:schemeClr val="tx2"/>
                </a:solidFill>
                <a:cs typeface="Times New Roman" panose="02020603050405020304" pitchFamily="18" charset="0"/>
                <a:sym typeface="Symbol" panose="05050102010706020507" pitchFamily="18" charset="2"/>
              </a:rPr>
              <a:t> | Parents(X</a:t>
            </a:r>
            <a:r>
              <a:rPr lang="en-US" altLang="en-US" sz="2400" b="1" baseline="-25000" dirty="0">
                <a:solidFill>
                  <a:schemeClr val="tx2"/>
                </a:solidFill>
                <a:cs typeface="Times New Roman" panose="02020603050405020304" pitchFamily="18" charset="0"/>
                <a:sym typeface="Symbol" panose="05050102010706020507" pitchFamily="18" charset="2"/>
              </a:rPr>
              <a:t>i</a:t>
            </a:r>
            <a:r>
              <a:rPr lang="en-US" altLang="en-US" sz="2400" b="1" dirty="0">
                <a:solidFill>
                  <a:schemeClr val="tx2"/>
                </a:solidFill>
                <a:cs typeface="Times New Roman" panose="02020603050405020304" pitchFamily="18" charset="0"/>
                <a:sym typeface="Symbol" panose="05050102010706020507" pitchFamily="18" charset="2"/>
              </a:rPr>
              <a:t>))</a:t>
            </a:r>
            <a:r>
              <a:rPr lang="en-US" altLang="en-US" sz="2400" dirty="0">
                <a:cs typeface="Times New Roman" panose="02020603050405020304" pitchFamily="18" charset="0"/>
                <a:sym typeface="Symbol" panose="05050102010706020507" pitchFamily="18" charset="2"/>
              </a:rPr>
              <a:t> if</a:t>
            </a:r>
          </a:p>
          <a:p>
            <a:pPr eaLnBrk="0" hangingPunct="0">
              <a:lnSpc>
                <a:spcPct val="90000"/>
              </a:lnSpc>
              <a:spcBef>
                <a:spcPct val="0"/>
              </a:spcBef>
              <a:spcAft>
                <a:spcPct val="30000"/>
              </a:spcAft>
              <a:buClrTx/>
              <a:buSzTx/>
              <a:buFontTx/>
              <a:buNone/>
            </a:pPr>
            <a:r>
              <a:rPr lang="en-US" altLang="en-US" sz="2400" b="1" dirty="0">
                <a:solidFill>
                  <a:schemeClr val="tx2"/>
                </a:solidFill>
                <a:cs typeface="Times New Roman" panose="02020603050405020304" pitchFamily="18" charset="0"/>
                <a:sym typeface="Symbol" panose="05050102010706020507" pitchFamily="18" charset="2"/>
              </a:rPr>
              <a:t>				Parents(X</a:t>
            </a:r>
            <a:r>
              <a:rPr lang="en-US" altLang="en-US" sz="2400" b="1" baseline="-25000" dirty="0">
                <a:solidFill>
                  <a:schemeClr val="tx2"/>
                </a:solidFill>
                <a:cs typeface="Times New Roman" panose="02020603050405020304" pitchFamily="18" charset="0"/>
                <a:sym typeface="Symbol" panose="05050102010706020507" pitchFamily="18" charset="2"/>
              </a:rPr>
              <a:t>i</a:t>
            </a:r>
            <a:r>
              <a:rPr lang="en-US" altLang="en-US" sz="2400" b="1" dirty="0">
                <a:solidFill>
                  <a:schemeClr val="tx2"/>
                </a:solidFill>
                <a:cs typeface="Times New Roman" panose="02020603050405020304" pitchFamily="18" charset="0"/>
                <a:sym typeface="Symbol" panose="05050102010706020507" pitchFamily="18" charset="2"/>
              </a:rPr>
              <a:t>)  { X</a:t>
            </a:r>
            <a:r>
              <a:rPr lang="en-US" altLang="en-US" sz="2400" b="1" baseline="-25000" dirty="0">
                <a:solidFill>
                  <a:schemeClr val="tx2"/>
                </a:solidFill>
                <a:cs typeface="Times New Roman" panose="02020603050405020304" pitchFamily="18" charset="0"/>
                <a:sym typeface="Symbol" panose="05050102010706020507" pitchFamily="18" charset="2"/>
              </a:rPr>
              <a:t>i-1</a:t>
            </a:r>
            <a:r>
              <a:rPr lang="en-US" altLang="en-US" sz="2400" b="1" dirty="0">
                <a:solidFill>
                  <a:schemeClr val="tx2"/>
                </a:solidFill>
                <a:cs typeface="Times New Roman" panose="02020603050405020304" pitchFamily="18" charset="0"/>
                <a:sym typeface="Symbol" panose="05050102010706020507" pitchFamily="18" charset="2"/>
              </a:rPr>
              <a:t>,…, X</a:t>
            </a:r>
            <a:r>
              <a:rPr lang="en-US" altLang="en-US" sz="2400" b="1" baseline="-25000" dirty="0">
                <a:solidFill>
                  <a:schemeClr val="tx2"/>
                </a:solidFill>
                <a:cs typeface="Times New Roman" panose="02020603050405020304" pitchFamily="18" charset="0"/>
                <a:sym typeface="Symbol" panose="05050102010706020507" pitchFamily="18" charset="2"/>
              </a:rPr>
              <a:t>1</a:t>
            </a:r>
            <a:r>
              <a:rPr lang="en-US" altLang="en-US" sz="2400" b="1" dirty="0">
                <a:solidFill>
                  <a:schemeClr val="tx2"/>
                </a:solidFill>
                <a:cs typeface="Times New Roman" panose="02020603050405020304" pitchFamily="18" charset="0"/>
                <a:sym typeface="Symbol" panose="05050102010706020507" pitchFamily="18" charset="2"/>
              </a:rPr>
              <a:t>}</a:t>
            </a:r>
          </a:p>
          <a:p>
            <a:pPr eaLnBrk="0" hangingPunct="0">
              <a:lnSpc>
                <a:spcPct val="90000"/>
              </a:lnSpc>
              <a:spcBef>
                <a:spcPct val="0"/>
              </a:spcBef>
              <a:buClrTx/>
              <a:buSzTx/>
              <a:buFontTx/>
              <a:buChar char="•"/>
            </a:pPr>
            <a:r>
              <a:rPr lang="en-US" altLang="en-US" sz="2400" dirty="0">
                <a:cs typeface="Times New Roman" panose="02020603050405020304" pitchFamily="18" charset="0"/>
                <a:sym typeface="Symbol" panose="05050102010706020507" pitchFamily="18" charset="2"/>
              </a:rPr>
              <a:t>The condition may be satisfied by labeling the nodes in an order consistent with a DAG</a:t>
            </a:r>
          </a:p>
          <a:p>
            <a:pPr eaLnBrk="0" hangingPunct="0">
              <a:lnSpc>
                <a:spcPct val="90000"/>
              </a:lnSpc>
              <a:spcBef>
                <a:spcPct val="0"/>
              </a:spcBef>
              <a:buClrTx/>
              <a:buSzTx/>
              <a:buFontTx/>
              <a:buChar char="•"/>
            </a:pPr>
            <a:r>
              <a:rPr lang="en-US" altLang="en-US" sz="2400" dirty="0">
                <a:cs typeface="Times New Roman" panose="02020603050405020304" pitchFamily="18" charset="0"/>
                <a:sym typeface="Symbol" panose="05050102010706020507" pitchFamily="18" charset="2"/>
              </a:rPr>
              <a:t>Intuitively, the parents of a node X</a:t>
            </a:r>
            <a:r>
              <a:rPr lang="en-US" altLang="en-US" sz="2400" baseline="-25000" dirty="0">
                <a:cs typeface="Times New Roman" panose="02020603050405020304" pitchFamily="18" charset="0"/>
                <a:sym typeface="Symbol" panose="05050102010706020507" pitchFamily="18" charset="2"/>
              </a:rPr>
              <a:t>i</a:t>
            </a:r>
            <a:r>
              <a:rPr lang="en-US" altLang="en-US" sz="2400" dirty="0">
                <a:cs typeface="Times New Roman" panose="02020603050405020304" pitchFamily="18" charset="0"/>
                <a:sym typeface="Symbol" panose="05050102010706020507" pitchFamily="18" charset="2"/>
              </a:rPr>
              <a:t> must be all the nodes</a:t>
            </a:r>
          </a:p>
          <a:p>
            <a:pPr eaLnBrk="0" hangingPunct="0">
              <a:lnSpc>
                <a:spcPct val="90000"/>
              </a:lnSpc>
              <a:spcBef>
                <a:spcPct val="0"/>
              </a:spcBef>
              <a:buClrTx/>
              <a:buSzTx/>
              <a:buFontTx/>
              <a:buNone/>
            </a:pPr>
            <a:r>
              <a:rPr lang="en-US" altLang="en-US" sz="2400" dirty="0">
                <a:cs typeface="Times New Roman" panose="02020603050405020304" pitchFamily="18" charset="0"/>
                <a:sym typeface="Symbol" panose="05050102010706020507" pitchFamily="18" charset="2"/>
              </a:rPr>
              <a:t>	X</a:t>
            </a:r>
            <a:r>
              <a:rPr lang="en-US" altLang="en-US" sz="2400" baseline="-25000" dirty="0">
                <a:cs typeface="Times New Roman" panose="02020603050405020304" pitchFamily="18" charset="0"/>
                <a:sym typeface="Symbol" panose="05050102010706020507" pitchFamily="18" charset="2"/>
              </a:rPr>
              <a:t>i-1</a:t>
            </a:r>
            <a:r>
              <a:rPr lang="en-US" altLang="en-US" sz="2400" dirty="0">
                <a:cs typeface="Times New Roman" panose="02020603050405020304" pitchFamily="18" charset="0"/>
                <a:sym typeface="Symbol" panose="05050102010706020507" pitchFamily="18" charset="2"/>
              </a:rPr>
              <a:t>,…, X</a:t>
            </a:r>
            <a:r>
              <a:rPr lang="en-US" altLang="en-US" sz="2400" baseline="-25000" dirty="0">
                <a:cs typeface="Times New Roman" panose="02020603050405020304" pitchFamily="18" charset="0"/>
                <a:sym typeface="Symbol" panose="05050102010706020507" pitchFamily="18" charset="2"/>
              </a:rPr>
              <a:t>1</a:t>
            </a:r>
            <a:r>
              <a:rPr lang="en-US" altLang="en-US" sz="2400" dirty="0">
                <a:cs typeface="Times New Roman" panose="02020603050405020304" pitchFamily="18" charset="0"/>
                <a:sym typeface="Symbol" panose="05050102010706020507" pitchFamily="18" charset="2"/>
              </a:rPr>
              <a:t> which have a direct influence on X</a:t>
            </a:r>
            <a:r>
              <a:rPr lang="en-US" altLang="en-US" sz="2400" baseline="-25000" dirty="0">
                <a:cs typeface="Times New Roman" panose="02020603050405020304" pitchFamily="18" charset="0"/>
                <a:sym typeface="Symbol" panose="05050102010706020507" pitchFamily="18" charset="2"/>
              </a:rPr>
              <a:t>i</a:t>
            </a:r>
            <a:r>
              <a:rPr lang="en-US" altLang="en-US" sz="2400" dirty="0">
                <a:cs typeface="Times New Roman" panose="02020603050405020304" pitchFamily="18" charset="0"/>
                <a:sym typeface="Symbol" panose="05050102010706020507" pitchFamily="18" charset="2"/>
              </a:rPr>
              <a:t>.</a:t>
            </a:r>
          </a:p>
        </p:txBody>
      </p:sp>
      <p:sp>
        <p:nvSpPr>
          <p:cNvPr id="116740" name="Rectangle 4">
            <a:extLst>
              <a:ext uri="{FF2B5EF4-FFF2-40B4-BE49-F238E27FC236}">
                <a16:creationId xmlns:a16="http://schemas.microsoft.com/office/drawing/2014/main" id="{5ABC5753-15BF-4E16-BFE5-8AC3ECD03952}"/>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6741" name="Rectangle 5">
            <a:extLst>
              <a:ext uri="{FF2B5EF4-FFF2-40B4-BE49-F238E27FC236}">
                <a16:creationId xmlns:a16="http://schemas.microsoft.com/office/drawing/2014/main" id="{697C4685-D65A-446D-A8D2-4C1D851351B1}"/>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6742" name="Rectangle 6">
            <a:extLst>
              <a:ext uri="{FF2B5EF4-FFF2-40B4-BE49-F238E27FC236}">
                <a16:creationId xmlns:a16="http://schemas.microsoft.com/office/drawing/2014/main" id="{D53F4849-8AD3-46FE-85D2-ABEE2994D5FF}"/>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EE982CEC-C5BC-4BFC-9EE6-220475B44718}" type="slidenum">
              <a:rPr lang="ro-RO" altLang="en-US" sz="1400"/>
              <a:pPr algn="r"/>
              <a:t>18</a:t>
            </a:fld>
            <a:endParaRPr lang="ro-RO" altLang="en-US" sz="1400"/>
          </a:p>
        </p:txBody>
      </p:sp>
      <p:sp>
        <p:nvSpPr>
          <p:cNvPr id="7" name="Google Shape;142;p2">
            <a:extLst>
              <a:ext uri="{FF2B5EF4-FFF2-40B4-BE49-F238E27FC236}">
                <a16:creationId xmlns:a16="http://schemas.microsoft.com/office/drawing/2014/main" id="{8B594629-7B6C-42C1-B733-AB3536A39B59}"/>
              </a:ext>
            </a:extLst>
          </p:cNvPr>
          <p:cNvSpPr/>
          <p:nvPr/>
        </p:nvSpPr>
        <p:spPr>
          <a:xfrm>
            <a:off x="0" y="0"/>
            <a:ext cx="2713038"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249EE4CE-F233-4843-9B5A-A57FC5CBACCD}"/>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B9E8B19-B739-4FBB-B1D1-9481DDCAF65D}"/>
              </a:ext>
            </a:extLst>
          </p:cNvPr>
          <p:cNvSpPr>
            <a:spLocks noGrp="1" noChangeArrowheads="1"/>
          </p:cNvSpPr>
          <p:nvPr>
            <p:ph type="title"/>
          </p:nvPr>
        </p:nvSpPr>
        <p:spPr>
          <a:xfrm>
            <a:off x="3552615" y="322265"/>
            <a:ext cx="7688262" cy="990600"/>
          </a:xfrm>
        </p:spPr>
        <p:txBody>
          <a:bodyPr/>
          <a:lstStyle/>
          <a:p>
            <a:r>
              <a:rPr lang="en-US" altLang="en-US" sz="3600" b="1" dirty="0"/>
              <a:t>Building the network - </a:t>
            </a:r>
            <a:r>
              <a:rPr lang="en-US" altLang="en-US" sz="3600" b="1" dirty="0" err="1"/>
              <a:t>cont</a:t>
            </a:r>
            <a:endParaRPr lang="fr-FR" altLang="en-US" sz="3600" b="1" dirty="0"/>
          </a:p>
        </p:txBody>
      </p:sp>
      <p:sp>
        <p:nvSpPr>
          <p:cNvPr id="118787" name="Rectangle 3">
            <a:extLst>
              <a:ext uri="{FF2B5EF4-FFF2-40B4-BE49-F238E27FC236}">
                <a16:creationId xmlns:a16="http://schemas.microsoft.com/office/drawing/2014/main" id="{98CA000B-6748-417A-8EC0-3DDC4BA25BB1}"/>
              </a:ext>
            </a:extLst>
          </p:cNvPr>
          <p:cNvSpPr>
            <a:spLocks noGrp="1" noChangeArrowheads="1"/>
          </p:cNvSpPr>
          <p:nvPr>
            <p:ph type="body" idx="1"/>
          </p:nvPr>
        </p:nvSpPr>
        <p:spPr>
          <a:xfrm>
            <a:off x="3651767" y="1352548"/>
            <a:ext cx="7688262" cy="5183187"/>
          </a:xfrm>
        </p:spPr>
        <p:txBody>
          <a:bodyPr>
            <a:normAutofit lnSpcReduction="10000"/>
          </a:bodyPr>
          <a:lstStyle/>
          <a:p>
            <a:pPr algn="just">
              <a:lnSpc>
                <a:spcPct val="90000"/>
              </a:lnSpc>
              <a:buFont typeface="Wingdings" panose="05000000000000000000" pitchFamily="2" charset="2"/>
              <a:buNone/>
            </a:pPr>
            <a:endParaRPr lang="en-US" altLang="en-US" sz="2400" dirty="0">
              <a:cs typeface="Times New Roman" panose="02020603050405020304" pitchFamily="18" charset="0"/>
              <a:sym typeface="Symbol" panose="05050102010706020507" pitchFamily="18" charset="2"/>
            </a:endParaRPr>
          </a:p>
          <a:p>
            <a:pPr eaLnBrk="0" hangingPunct="0">
              <a:lnSpc>
                <a:spcPct val="90000"/>
              </a:lnSpc>
              <a:spcBef>
                <a:spcPct val="0"/>
              </a:spcBef>
              <a:spcAft>
                <a:spcPct val="20000"/>
              </a:spcAft>
              <a:buClrTx/>
              <a:buSzTx/>
              <a:buFontTx/>
              <a:buChar char="•"/>
            </a:pPr>
            <a:r>
              <a:rPr lang="en-US" altLang="en-US" sz="2400" dirty="0">
                <a:cs typeface="Times New Roman" panose="02020603050405020304" pitchFamily="18" charset="0"/>
                <a:sym typeface="Symbol" panose="05050102010706020507" pitchFamily="18" charset="2"/>
              </a:rPr>
              <a:t>Pick a set of random variables that describe the problem</a:t>
            </a:r>
          </a:p>
          <a:p>
            <a:pPr eaLnBrk="0" hangingPunct="0">
              <a:lnSpc>
                <a:spcPct val="90000"/>
              </a:lnSpc>
              <a:spcBef>
                <a:spcPct val="0"/>
              </a:spcBef>
              <a:spcAft>
                <a:spcPct val="20000"/>
              </a:spcAft>
              <a:buClrTx/>
              <a:buSzTx/>
              <a:buFontTx/>
              <a:buChar char="•"/>
            </a:pPr>
            <a:r>
              <a:rPr lang="en-US" altLang="en-US" sz="2400" dirty="0">
                <a:cs typeface="Times New Roman" panose="02020603050405020304" pitchFamily="18" charset="0"/>
                <a:sym typeface="Symbol" panose="05050102010706020507" pitchFamily="18" charset="2"/>
              </a:rPr>
              <a:t>Pick an ordering of those variables</a:t>
            </a:r>
          </a:p>
          <a:p>
            <a:pPr eaLnBrk="0" hangingPunct="0">
              <a:lnSpc>
                <a:spcPct val="90000"/>
              </a:lnSpc>
              <a:spcBef>
                <a:spcPct val="0"/>
              </a:spcBef>
              <a:spcAft>
                <a:spcPct val="20000"/>
              </a:spcAft>
              <a:buClrTx/>
              <a:buSzTx/>
              <a:buFontTx/>
              <a:buChar char="•"/>
            </a:pPr>
            <a:r>
              <a:rPr lang="en-US" altLang="en-US" sz="2400" b="1" dirty="0">
                <a:cs typeface="Times New Roman" panose="02020603050405020304" pitchFamily="18" charset="0"/>
                <a:sym typeface="Symbol" panose="05050102010706020507" pitchFamily="18" charset="2"/>
              </a:rPr>
              <a:t>while</a:t>
            </a:r>
            <a:r>
              <a:rPr lang="en-US" altLang="en-US" sz="2400" dirty="0">
                <a:cs typeface="Times New Roman" panose="02020603050405020304" pitchFamily="18" charset="0"/>
                <a:sym typeface="Symbol" panose="05050102010706020507" pitchFamily="18" charset="2"/>
              </a:rPr>
              <a:t> there are still variables </a:t>
            </a:r>
            <a:r>
              <a:rPr lang="en-US" altLang="en-US" sz="2400" b="1" dirty="0">
                <a:cs typeface="Times New Roman" panose="02020603050405020304" pitchFamily="18" charset="0"/>
                <a:sym typeface="Symbol" panose="05050102010706020507" pitchFamily="18" charset="2"/>
              </a:rPr>
              <a:t>repeat</a:t>
            </a:r>
          </a:p>
          <a:p>
            <a:pPr lvl="1" eaLnBrk="0" hangingPunct="0">
              <a:lnSpc>
                <a:spcPct val="90000"/>
              </a:lnSpc>
              <a:spcBef>
                <a:spcPct val="0"/>
              </a:spcBef>
              <a:spcAft>
                <a:spcPct val="20000"/>
              </a:spcAft>
              <a:buClrTx/>
              <a:buSzTx/>
              <a:buFontTx/>
              <a:buNone/>
            </a:pPr>
            <a:r>
              <a:rPr lang="en-US" altLang="en-US" dirty="0">
                <a:cs typeface="Times New Roman" panose="02020603050405020304" pitchFamily="18" charset="0"/>
                <a:sym typeface="Symbol" panose="05050102010706020507" pitchFamily="18" charset="2"/>
              </a:rPr>
              <a:t>(a) choose a variable X</a:t>
            </a:r>
            <a:r>
              <a:rPr lang="en-US" altLang="en-US" baseline="-25000" dirty="0">
                <a:cs typeface="Times New Roman" panose="02020603050405020304" pitchFamily="18" charset="0"/>
                <a:sym typeface="Symbol" panose="05050102010706020507" pitchFamily="18" charset="2"/>
              </a:rPr>
              <a:t>i</a:t>
            </a:r>
            <a:r>
              <a:rPr lang="en-US" altLang="en-US" dirty="0">
                <a:cs typeface="Times New Roman" panose="02020603050405020304" pitchFamily="18" charset="0"/>
                <a:sym typeface="Symbol" panose="05050102010706020507" pitchFamily="18" charset="2"/>
              </a:rPr>
              <a:t> and add a node associated to X</a:t>
            </a:r>
            <a:r>
              <a:rPr lang="en-US" altLang="en-US" baseline="-25000" dirty="0">
                <a:cs typeface="Times New Roman" panose="02020603050405020304" pitchFamily="18" charset="0"/>
                <a:sym typeface="Symbol" panose="05050102010706020507" pitchFamily="18" charset="2"/>
              </a:rPr>
              <a:t>i</a:t>
            </a:r>
          </a:p>
          <a:p>
            <a:pPr lvl="1" eaLnBrk="0" hangingPunct="0">
              <a:lnSpc>
                <a:spcPct val="90000"/>
              </a:lnSpc>
              <a:spcBef>
                <a:spcPct val="0"/>
              </a:spcBef>
              <a:spcAft>
                <a:spcPct val="20000"/>
              </a:spcAft>
              <a:buClrTx/>
              <a:buSzTx/>
              <a:buFontTx/>
              <a:buNone/>
            </a:pPr>
            <a:r>
              <a:rPr lang="en-US" altLang="en-US" dirty="0">
                <a:cs typeface="Times New Roman" panose="02020603050405020304" pitchFamily="18" charset="0"/>
                <a:sym typeface="Symbol" panose="05050102010706020507" pitchFamily="18" charset="2"/>
              </a:rPr>
              <a:t>(b) assign Parents(X</a:t>
            </a:r>
            <a:r>
              <a:rPr lang="en-US" altLang="en-US" baseline="-25000" dirty="0">
                <a:cs typeface="Times New Roman" panose="02020603050405020304" pitchFamily="18" charset="0"/>
                <a:sym typeface="Symbol" panose="05050102010706020507" pitchFamily="18" charset="2"/>
              </a:rPr>
              <a:t>i</a:t>
            </a:r>
            <a:r>
              <a:rPr lang="en-US" altLang="en-US" dirty="0">
                <a:cs typeface="Times New Roman" panose="02020603050405020304" pitchFamily="18" charset="0"/>
                <a:sym typeface="Symbol" panose="05050102010706020507" pitchFamily="18" charset="2"/>
              </a:rPr>
              <a:t>)  a minimal set of nodes that already exists in the network such that the conditional independence property is satisfied</a:t>
            </a:r>
          </a:p>
          <a:p>
            <a:pPr lvl="1" eaLnBrk="0" hangingPunct="0">
              <a:lnSpc>
                <a:spcPct val="90000"/>
              </a:lnSpc>
              <a:spcBef>
                <a:spcPct val="0"/>
              </a:spcBef>
              <a:spcAft>
                <a:spcPct val="20000"/>
              </a:spcAft>
              <a:buClrTx/>
              <a:buSzTx/>
              <a:buFontTx/>
              <a:buNone/>
            </a:pPr>
            <a:r>
              <a:rPr lang="en-US" altLang="en-US" dirty="0">
                <a:cs typeface="Times New Roman" panose="02020603050405020304" pitchFamily="18" charset="0"/>
                <a:sym typeface="Symbol" panose="05050102010706020507" pitchFamily="18" charset="2"/>
              </a:rPr>
              <a:t>(c) define the conditional probability table for X</a:t>
            </a:r>
            <a:r>
              <a:rPr lang="en-US" altLang="en-US" baseline="-25000" dirty="0">
                <a:cs typeface="Times New Roman" panose="02020603050405020304" pitchFamily="18" charset="0"/>
                <a:sym typeface="Symbol" panose="05050102010706020507" pitchFamily="18" charset="2"/>
              </a:rPr>
              <a:t>i</a:t>
            </a:r>
          </a:p>
          <a:p>
            <a:pPr eaLnBrk="0" hangingPunct="0">
              <a:lnSpc>
                <a:spcPct val="90000"/>
              </a:lnSpc>
              <a:spcBef>
                <a:spcPct val="0"/>
              </a:spcBef>
              <a:buClrTx/>
              <a:buSzTx/>
              <a:buFontTx/>
              <a:buChar char="•"/>
            </a:pPr>
            <a:endParaRPr lang="en-US" altLang="en-US" sz="2400" dirty="0">
              <a:cs typeface="Times New Roman" panose="02020603050405020304" pitchFamily="18" charset="0"/>
              <a:sym typeface="Symbol" panose="05050102010706020507" pitchFamily="18" charset="2"/>
            </a:endParaRPr>
          </a:p>
          <a:p>
            <a:pPr eaLnBrk="0" hangingPunct="0">
              <a:lnSpc>
                <a:spcPct val="90000"/>
              </a:lnSpc>
              <a:spcBef>
                <a:spcPct val="0"/>
              </a:spcBef>
              <a:spcAft>
                <a:spcPct val="20000"/>
              </a:spcAft>
              <a:buClrTx/>
              <a:buSzTx/>
              <a:buFontTx/>
              <a:buChar char="•"/>
            </a:pPr>
            <a:r>
              <a:rPr lang="en-US" altLang="en-US" sz="2400" dirty="0">
                <a:cs typeface="Times New Roman" panose="02020603050405020304" pitchFamily="18" charset="0"/>
                <a:sym typeface="Symbol" panose="05050102010706020507" pitchFamily="18" charset="2"/>
              </a:rPr>
              <a:t>Because each node is linked only to previous nodes </a:t>
            </a:r>
            <a:r>
              <a:rPr lang="en-US" altLang="en-US" b="1" dirty="0">
                <a:cs typeface="Times New Roman" panose="02020603050405020304" pitchFamily="18" charset="0"/>
                <a:sym typeface="Symbol" panose="05050102010706020507" pitchFamily="18" charset="2"/>
              </a:rPr>
              <a:t></a:t>
            </a:r>
            <a:r>
              <a:rPr lang="en-US" altLang="en-US" sz="2400" dirty="0">
                <a:cs typeface="Times New Roman" panose="02020603050405020304" pitchFamily="18" charset="0"/>
                <a:sym typeface="Symbol" panose="05050102010706020507" pitchFamily="18" charset="2"/>
              </a:rPr>
              <a:t> DAG</a:t>
            </a:r>
          </a:p>
          <a:p>
            <a:pPr eaLnBrk="0" hangingPunct="0">
              <a:lnSpc>
                <a:spcPct val="90000"/>
              </a:lnSpc>
              <a:spcBef>
                <a:spcPct val="0"/>
              </a:spcBef>
              <a:buClrTx/>
              <a:buSzTx/>
              <a:buFontTx/>
              <a:buChar char="•"/>
            </a:pPr>
            <a:r>
              <a:rPr lang="en-US" altLang="en-US" sz="2400" dirty="0">
                <a:cs typeface="Times New Roman" panose="02020603050405020304" pitchFamily="18" charset="0"/>
                <a:sym typeface="Symbol" panose="05050102010706020507" pitchFamily="18" charset="2"/>
              </a:rPr>
              <a:t>P(</a:t>
            </a:r>
            <a:r>
              <a:rPr lang="en-US" altLang="en-US" sz="2400" dirty="0" err="1">
                <a:cs typeface="Times New Roman" panose="02020603050405020304" pitchFamily="18" charset="0"/>
                <a:sym typeface="Symbol" panose="05050102010706020507" pitchFamily="18" charset="2"/>
              </a:rPr>
              <a:t>MaryCalls</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 </a:t>
            </a:r>
            <a:r>
              <a:rPr lang="en-US" altLang="en-US" sz="2400" dirty="0" err="1">
                <a:cs typeface="Times New Roman" panose="02020603050405020304" pitchFamily="18" charset="0"/>
                <a:sym typeface="Symbol" panose="05050102010706020507" pitchFamily="18" charset="2"/>
              </a:rPr>
              <a:t>JohnCals</a:t>
            </a:r>
            <a:r>
              <a:rPr lang="en-US" altLang="en-US" sz="2400" dirty="0">
                <a:cs typeface="Times New Roman" panose="02020603050405020304" pitchFamily="18" charset="0"/>
                <a:sym typeface="Symbol" panose="05050102010706020507" pitchFamily="18" charset="2"/>
              </a:rPr>
              <a:t>, Alarm, Burglary, Earthquake) = 				P(</a:t>
            </a:r>
            <a:r>
              <a:rPr lang="en-US" altLang="en-US" sz="2400" dirty="0" err="1">
                <a:cs typeface="Times New Roman" panose="02020603050405020304" pitchFamily="18" charset="0"/>
                <a:sym typeface="Symbol" panose="05050102010706020507" pitchFamily="18" charset="2"/>
              </a:rPr>
              <a:t>MaryCalls</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a:t>
            </a:r>
            <a:r>
              <a:rPr lang="en-US" altLang="en-US" sz="2400" dirty="0">
                <a:cs typeface="Times New Roman" panose="02020603050405020304" pitchFamily="18" charset="0"/>
                <a:sym typeface="Symbol" panose="05050102010706020507" pitchFamily="18" charset="2"/>
              </a:rPr>
              <a:t> Alarm)</a:t>
            </a:r>
          </a:p>
        </p:txBody>
      </p:sp>
      <p:sp>
        <p:nvSpPr>
          <p:cNvPr id="118788" name="Rectangle 4">
            <a:extLst>
              <a:ext uri="{FF2B5EF4-FFF2-40B4-BE49-F238E27FC236}">
                <a16:creationId xmlns:a16="http://schemas.microsoft.com/office/drawing/2014/main" id="{ACED71F6-50A4-4971-BF03-E91561DE96E8}"/>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8789" name="Rectangle 5">
            <a:extLst>
              <a:ext uri="{FF2B5EF4-FFF2-40B4-BE49-F238E27FC236}">
                <a16:creationId xmlns:a16="http://schemas.microsoft.com/office/drawing/2014/main" id="{11CDF98C-B546-4BE5-8E85-360A09692995}"/>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8790" name="Rectangle 6">
            <a:extLst>
              <a:ext uri="{FF2B5EF4-FFF2-40B4-BE49-F238E27FC236}">
                <a16:creationId xmlns:a16="http://schemas.microsoft.com/office/drawing/2014/main" id="{94E08A0C-33AF-489B-B4E7-5D42FCE5FAE1}"/>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B783B1D5-FF09-4C7D-8CC2-B42FB347667A}" type="slidenum">
              <a:rPr lang="ro-RO" altLang="en-US" sz="1400"/>
              <a:pPr algn="r"/>
              <a:t>19</a:t>
            </a:fld>
            <a:endParaRPr lang="ro-RO" altLang="en-US" sz="1400"/>
          </a:p>
        </p:txBody>
      </p:sp>
      <p:sp>
        <p:nvSpPr>
          <p:cNvPr id="7" name="Google Shape;142;p2">
            <a:extLst>
              <a:ext uri="{FF2B5EF4-FFF2-40B4-BE49-F238E27FC236}">
                <a16:creationId xmlns:a16="http://schemas.microsoft.com/office/drawing/2014/main" id="{74019238-0737-40A8-A996-40725E731483}"/>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BC2DAD5A-4A45-4E4C-A8C8-3D07A6E8EF7C}"/>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975652" y="1622378"/>
            <a:ext cx="7378149" cy="477395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Represent the problem in terms of probabilistic statement.</a:t>
            </a:r>
          </a:p>
          <a:p>
            <a:r>
              <a:rPr lang="en-US" sz="2400" dirty="0">
                <a:latin typeface="Times New Roman" panose="02020603050405020304" pitchFamily="18" charset="0"/>
                <a:cs typeface="Times New Roman" panose="02020603050405020304" pitchFamily="18" charset="0"/>
              </a:rPr>
              <a:t>Apply Bayes rule and product rule for inferencing.</a:t>
            </a:r>
          </a:p>
          <a:p>
            <a:r>
              <a:rPr lang="en-US" sz="2400" dirty="0">
                <a:latin typeface="Times New Roman" panose="02020603050405020304" pitchFamily="18" charset="0"/>
                <a:cs typeface="Times New Roman" panose="02020603050405020304" pitchFamily="18" charset="0"/>
              </a:rPr>
              <a:t>Represent problem using Bayes net.</a:t>
            </a:r>
          </a:p>
          <a:p>
            <a:r>
              <a:rPr lang="en-US" sz="2400" dirty="0">
                <a:latin typeface="Times New Roman" panose="02020603050405020304" pitchFamily="18" charset="0"/>
                <a:cs typeface="Times New Roman" panose="02020603050405020304" pitchFamily="18" charset="0"/>
              </a:rPr>
              <a:t>Perform probabilistic inference using Bayes net.</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BC08650-38A0-4B14-8F91-793FA97F3E20}"/>
              </a:ext>
            </a:extLst>
          </p:cNvPr>
          <p:cNvSpPr/>
          <p:nvPr/>
        </p:nvSpPr>
        <p:spPr>
          <a:xfrm>
            <a:off x="3220500" y="6488668"/>
            <a:ext cx="9157030" cy="276999"/>
          </a:xfrm>
          <a:prstGeom prst="rect">
            <a:avLst/>
          </a:prstGeom>
        </p:spPr>
        <p:txBody>
          <a:bodyPr wrap="square">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B0601941-53DA-4A55-AA7E-4890A283C2AF}"/>
              </a:ext>
            </a:extLst>
          </p:cNvPr>
          <p:cNvSpPr>
            <a:spLocks noGrp="1" noChangeArrowheads="1"/>
          </p:cNvSpPr>
          <p:nvPr>
            <p:ph type="title"/>
          </p:nvPr>
        </p:nvSpPr>
        <p:spPr>
          <a:xfrm>
            <a:off x="2979738" y="297771"/>
            <a:ext cx="7688262" cy="990600"/>
          </a:xfrm>
        </p:spPr>
        <p:txBody>
          <a:bodyPr/>
          <a:lstStyle/>
          <a:p>
            <a:r>
              <a:rPr lang="en-US" altLang="en-US" sz="3600" b="1"/>
              <a:t>Compactness of node ordering</a:t>
            </a:r>
            <a:endParaRPr lang="fr-FR" altLang="en-US" sz="3600" b="1"/>
          </a:p>
        </p:txBody>
      </p:sp>
      <p:sp>
        <p:nvSpPr>
          <p:cNvPr id="161795" name="Rectangle 3">
            <a:extLst>
              <a:ext uri="{FF2B5EF4-FFF2-40B4-BE49-F238E27FC236}">
                <a16:creationId xmlns:a16="http://schemas.microsoft.com/office/drawing/2014/main" id="{F9BB9505-8932-41EB-A14F-EA82B81792A3}"/>
              </a:ext>
            </a:extLst>
          </p:cNvPr>
          <p:cNvSpPr>
            <a:spLocks noGrp="1" noChangeArrowheads="1"/>
          </p:cNvSpPr>
          <p:nvPr>
            <p:ph type="body" idx="1"/>
          </p:nvPr>
        </p:nvSpPr>
        <p:spPr>
          <a:xfrm>
            <a:off x="2979738" y="1288371"/>
            <a:ext cx="8229600" cy="5183187"/>
          </a:xfrm>
        </p:spPr>
        <p:txBody>
          <a:bodyPr/>
          <a:lstStyle/>
          <a:p>
            <a:pPr algn="just">
              <a:lnSpc>
                <a:spcPct val="90000"/>
              </a:lnSpc>
              <a:buFont typeface="Wingdings" panose="05000000000000000000" pitchFamily="2" charset="2"/>
              <a:buNone/>
            </a:pPr>
            <a:endParaRPr lang="en-US" altLang="en-US" dirty="0">
              <a:cs typeface="Times New Roman" panose="02020603050405020304" pitchFamily="18" charset="0"/>
              <a:sym typeface="Symbol" panose="05050102010706020507" pitchFamily="18" charset="2"/>
            </a:endParaRPr>
          </a:p>
          <a:p>
            <a:pPr eaLnBrk="0" hangingPunct="0">
              <a:lnSpc>
                <a:spcPct val="90000"/>
              </a:lnSpc>
              <a:spcBef>
                <a:spcPct val="0"/>
              </a:spcBef>
              <a:spcAft>
                <a:spcPct val="20000"/>
              </a:spcAft>
              <a:buClrTx/>
              <a:buSzTx/>
              <a:buFontTx/>
              <a:buChar char="•"/>
            </a:pPr>
            <a:r>
              <a:rPr lang="en-US" altLang="en-US" dirty="0">
                <a:cs typeface="Times New Roman" panose="02020603050405020304" pitchFamily="18" charset="0"/>
                <a:sym typeface="Symbol" panose="05050102010706020507" pitchFamily="18" charset="2"/>
              </a:rPr>
              <a:t>Far more compact than a probability distribution</a:t>
            </a:r>
          </a:p>
          <a:p>
            <a:pPr eaLnBrk="0" hangingPunct="0">
              <a:lnSpc>
                <a:spcPct val="90000"/>
              </a:lnSpc>
              <a:spcBef>
                <a:spcPct val="0"/>
              </a:spcBef>
              <a:spcAft>
                <a:spcPct val="20000"/>
              </a:spcAft>
              <a:buClrTx/>
              <a:buSzTx/>
              <a:buFontTx/>
              <a:buChar char="•"/>
            </a:pPr>
            <a:r>
              <a:rPr lang="en-US" altLang="en-US" dirty="0">
                <a:cs typeface="Times New Roman" panose="02020603050405020304" pitchFamily="18" charset="0"/>
                <a:sym typeface="Symbol" panose="05050102010706020507" pitchFamily="18" charset="2"/>
              </a:rPr>
              <a:t>Example of </a:t>
            </a:r>
            <a:r>
              <a:rPr lang="en-US" altLang="en-US" b="1" dirty="0">
                <a:cs typeface="Times New Roman" panose="02020603050405020304" pitchFamily="18" charset="0"/>
                <a:sym typeface="Symbol" panose="05050102010706020507" pitchFamily="18" charset="2"/>
              </a:rPr>
              <a:t>locally structured system</a:t>
            </a:r>
            <a:r>
              <a:rPr lang="en-US" altLang="en-US" dirty="0">
                <a:cs typeface="Times New Roman" panose="02020603050405020304" pitchFamily="18" charset="0"/>
                <a:sym typeface="Symbol" panose="05050102010706020507" pitchFamily="18" charset="2"/>
              </a:rPr>
              <a:t> (or </a:t>
            </a:r>
            <a:r>
              <a:rPr lang="en-US" altLang="en-US" b="1" i="1" dirty="0">
                <a:cs typeface="Times New Roman" panose="02020603050405020304" pitchFamily="18" charset="0"/>
                <a:sym typeface="Symbol" panose="05050102010706020507" pitchFamily="18" charset="2"/>
              </a:rPr>
              <a:t>sparse</a:t>
            </a:r>
            <a:r>
              <a:rPr lang="en-US" altLang="en-US" dirty="0">
                <a:cs typeface="Times New Roman" panose="02020603050405020304" pitchFamily="18" charset="0"/>
                <a:sym typeface="Symbol" panose="05050102010706020507" pitchFamily="18" charset="2"/>
              </a:rPr>
              <a:t>): each component interacts directly only with a limited number of other components</a:t>
            </a:r>
          </a:p>
          <a:p>
            <a:pPr eaLnBrk="0" hangingPunct="0">
              <a:lnSpc>
                <a:spcPct val="90000"/>
              </a:lnSpc>
              <a:spcBef>
                <a:spcPct val="0"/>
              </a:spcBef>
              <a:spcAft>
                <a:spcPct val="20000"/>
              </a:spcAft>
              <a:buClrTx/>
              <a:buSzTx/>
              <a:buFontTx/>
              <a:buChar char="•"/>
            </a:pPr>
            <a:r>
              <a:rPr lang="en-US" altLang="en-US" dirty="0">
                <a:cs typeface="Times New Roman" panose="02020603050405020304" pitchFamily="18" charset="0"/>
                <a:sym typeface="Symbol" panose="05050102010706020507" pitchFamily="18" charset="2"/>
              </a:rPr>
              <a:t>Associated usually with a linear growth in complexity rather than with an exponential one</a:t>
            </a:r>
          </a:p>
          <a:p>
            <a:pPr eaLnBrk="0" hangingPunct="0">
              <a:lnSpc>
                <a:spcPct val="90000"/>
              </a:lnSpc>
              <a:spcBef>
                <a:spcPct val="0"/>
              </a:spcBef>
              <a:spcAft>
                <a:spcPct val="20000"/>
              </a:spcAft>
              <a:buClrTx/>
              <a:buSzTx/>
              <a:buFontTx/>
              <a:buChar char="•"/>
            </a:pPr>
            <a:r>
              <a:rPr lang="en-US" altLang="en-US" i="1" dirty="0">
                <a:solidFill>
                  <a:schemeClr val="hlink"/>
                </a:solidFill>
                <a:cs typeface="Times New Roman" panose="02020603050405020304" pitchFamily="18" charset="0"/>
                <a:sym typeface="Symbol" panose="05050102010706020507" pitchFamily="18" charset="2"/>
              </a:rPr>
              <a:t>The order of adding the nodes is important</a:t>
            </a:r>
          </a:p>
          <a:p>
            <a:pPr eaLnBrk="0" hangingPunct="0">
              <a:lnSpc>
                <a:spcPct val="90000"/>
              </a:lnSpc>
              <a:spcBef>
                <a:spcPct val="0"/>
              </a:spcBef>
              <a:spcAft>
                <a:spcPct val="20000"/>
              </a:spcAft>
              <a:buClrTx/>
              <a:buSzTx/>
              <a:buFontTx/>
              <a:buChar char="•"/>
            </a:pPr>
            <a:r>
              <a:rPr lang="en-US" altLang="en-US" dirty="0">
                <a:cs typeface="Times New Roman" panose="02020603050405020304" pitchFamily="18" charset="0"/>
                <a:sym typeface="Symbol" panose="05050102010706020507" pitchFamily="18" charset="2"/>
              </a:rPr>
              <a:t>The correct order in which to add nodes is to </a:t>
            </a:r>
            <a:r>
              <a:rPr lang="en-US" altLang="en-US" u="sng" dirty="0">
                <a:cs typeface="Times New Roman" panose="02020603050405020304" pitchFamily="18" charset="0"/>
                <a:sym typeface="Symbol" panose="05050102010706020507" pitchFamily="18" charset="2"/>
              </a:rPr>
              <a:t>add the “root causes” first</a:t>
            </a:r>
            <a:r>
              <a:rPr lang="en-US" altLang="en-US" dirty="0">
                <a:cs typeface="Times New Roman" panose="02020603050405020304" pitchFamily="18" charset="0"/>
                <a:sym typeface="Symbol" panose="05050102010706020507" pitchFamily="18" charset="2"/>
              </a:rPr>
              <a:t>, then the variables they influence, and so on, until we reach the leaves</a:t>
            </a:r>
          </a:p>
          <a:p>
            <a:pPr eaLnBrk="0" hangingPunct="0">
              <a:lnSpc>
                <a:spcPct val="90000"/>
              </a:lnSpc>
              <a:spcBef>
                <a:spcPct val="0"/>
              </a:spcBef>
              <a:spcAft>
                <a:spcPct val="20000"/>
              </a:spcAft>
              <a:buClrTx/>
              <a:buSzTx/>
              <a:buFontTx/>
              <a:buChar char="•"/>
            </a:pPr>
            <a:endParaRPr lang="en-US" altLang="en-US" dirty="0">
              <a:cs typeface="Times New Roman" panose="02020603050405020304" pitchFamily="18" charset="0"/>
              <a:sym typeface="Symbol" panose="05050102010706020507" pitchFamily="18" charset="2"/>
            </a:endParaRPr>
          </a:p>
        </p:txBody>
      </p:sp>
      <p:sp>
        <p:nvSpPr>
          <p:cNvPr id="161796" name="Rectangle 4">
            <a:extLst>
              <a:ext uri="{FF2B5EF4-FFF2-40B4-BE49-F238E27FC236}">
                <a16:creationId xmlns:a16="http://schemas.microsoft.com/office/drawing/2014/main" id="{6F726D10-052E-41B1-828D-7CF5A842A3B1}"/>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61797" name="Rectangle 5">
            <a:extLst>
              <a:ext uri="{FF2B5EF4-FFF2-40B4-BE49-F238E27FC236}">
                <a16:creationId xmlns:a16="http://schemas.microsoft.com/office/drawing/2014/main" id="{3055EBCC-8927-47DA-B55C-62B47AC1CD90}"/>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61798" name="Rectangle 6">
            <a:extLst>
              <a:ext uri="{FF2B5EF4-FFF2-40B4-BE49-F238E27FC236}">
                <a16:creationId xmlns:a16="http://schemas.microsoft.com/office/drawing/2014/main" id="{C5DFF0E6-AC58-474A-BD09-3993C0A4CDE1}"/>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F1588C64-0C00-4072-9A48-9CCDF4F9E832}" type="slidenum">
              <a:rPr lang="ro-RO" altLang="en-US" sz="1400"/>
              <a:pPr algn="r"/>
              <a:t>20</a:t>
            </a:fld>
            <a:endParaRPr lang="ro-RO" altLang="en-US" sz="1400"/>
          </a:p>
        </p:txBody>
      </p:sp>
      <p:sp>
        <p:nvSpPr>
          <p:cNvPr id="7" name="Google Shape;142;p2">
            <a:extLst>
              <a:ext uri="{FF2B5EF4-FFF2-40B4-BE49-F238E27FC236}">
                <a16:creationId xmlns:a16="http://schemas.microsoft.com/office/drawing/2014/main" id="{A11F32E5-4F9B-4C8F-8810-83C1743EB19B}"/>
              </a:ext>
            </a:extLst>
          </p:cNvPr>
          <p:cNvSpPr/>
          <p:nvPr/>
        </p:nvSpPr>
        <p:spPr>
          <a:xfrm>
            <a:off x="0" y="11017"/>
            <a:ext cx="2489812"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AE603534-3A2D-4246-86ED-8177B230D541}"/>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CA431AB-7AD8-4381-81B5-23974FA170EF}"/>
              </a:ext>
            </a:extLst>
          </p:cNvPr>
          <p:cNvSpPr>
            <a:spLocks noGrp="1" noChangeArrowheads="1"/>
          </p:cNvSpPr>
          <p:nvPr>
            <p:ph type="title"/>
          </p:nvPr>
        </p:nvSpPr>
        <p:spPr>
          <a:xfrm>
            <a:off x="2765364" y="183356"/>
            <a:ext cx="7688262" cy="990600"/>
          </a:xfrm>
        </p:spPr>
        <p:txBody>
          <a:bodyPr/>
          <a:lstStyle/>
          <a:p>
            <a:r>
              <a:rPr lang="en-US" altLang="en-US" sz="3600" b="1" dirty="0"/>
              <a:t>2.4 Probabilistic inferences</a:t>
            </a:r>
            <a:endParaRPr lang="fr-FR" altLang="en-US" sz="3600" b="1" dirty="0">
              <a:cs typeface="Times New Roman" panose="02020603050405020304" pitchFamily="18" charset="0"/>
            </a:endParaRPr>
          </a:p>
        </p:txBody>
      </p:sp>
      <p:sp>
        <p:nvSpPr>
          <p:cNvPr id="115715" name="Rectangle 3">
            <a:extLst>
              <a:ext uri="{FF2B5EF4-FFF2-40B4-BE49-F238E27FC236}">
                <a16:creationId xmlns:a16="http://schemas.microsoft.com/office/drawing/2014/main" id="{D1B59DC0-B78C-4A1E-A0A4-AAD52FF30278}"/>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5716" name="Rectangle 4">
            <a:extLst>
              <a:ext uri="{FF2B5EF4-FFF2-40B4-BE49-F238E27FC236}">
                <a16:creationId xmlns:a16="http://schemas.microsoft.com/office/drawing/2014/main" id="{6C513CE7-7761-45AF-9489-EEFCB5EBE88D}"/>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5717" name="Rectangle 5">
            <a:extLst>
              <a:ext uri="{FF2B5EF4-FFF2-40B4-BE49-F238E27FC236}">
                <a16:creationId xmlns:a16="http://schemas.microsoft.com/office/drawing/2014/main" id="{EFF32172-7843-4FC4-BE3A-7E74388E5DCA}"/>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27BBDAF9-0E69-4BC6-8158-4006EBF084D7}" type="slidenum">
              <a:rPr lang="ro-RO" altLang="en-US" sz="1400"/>
              <a:pPr algn="r"/>
              <a:t>21</a:t>
            </a:fld>
            <a:endParaRPr lang="ro-RO" altLang="en-US" sz="1400"/>
          </a:p>
        </p:txBody>
      </p:sp>
      <p:sp>
        <p:nvSpPr>
          <p:cNvPr id="115746" name="Text Box 34">
            <a:extLst>
              <a:ext uri="{FF2B5EF4-FFF2-40B4-BE49-F238E27FC236}">
                <a16:creationId xmlns:a16="http://schemas.microsoft.com/office/drawing/2014/main" id="{D4FBD808-1FEE-4216-ADE4-DBE1F9CF3D85}"/>
              </a:ext>
            </a:extLst>
          </p:cNvPr>
          <p:cNvSpPr txBox="1">
            <a:spLocks noChangeArrowheads="1"/>
          </p:cNvSpPr>
          <p:nvPr/>
        </p:nvSpPr>
        <p:spPr bwMode="auto">
          <a:xfrm>
            <a:off x="5029201" y="2605088"/>
            <a:ext cx="40636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sym typeface="Symbol" panose="05050102010706020507" pitchFamily="18" charset="2"/>
              </a:rPr>
              <a:t>P(A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sym typeface="Symbol" panose="05050102010706020507" pitchFamily="18" charset="2"/>
              </a:rPr>
              <a:t> V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sym typeface="Symbol" panose="05050102010706020507" pitchFamily="18" charset="2"/>
              </a:rPr>
              <a:t> B) = P(A) * P(V|A) * P(B|V)</a:t>
            </a:r>
          </a:p>
        </p:txBody>
      </p:sp>
      <p:grpSp>
        <p:nvGrpSpPr>
          <p:cNvPr id="115753" name="Group 41">
            <a:extLst>
              <a:ext uri="{FF2B5EF4-FFF2-40B4-BE49-F238E27FC236}">
                <a16:creationId xmlns:a16="http://schemas.microsoft.com/office/drawing/2014/main" id="{E7072789-772B-4732-A3F8-90C718945C09}"/>
              </a:ext>
            </a:extLst>
          </p:cNvPr>
          <p:cNvGrpSpPr>
            <a:grpSpLocks/>
          </p:cNvGrpSpPr>
          <p:nvPr/>
        </p:nvGrpSpPr>
        <p:grpSpPr bwMode="auto">
          <a:xfrm>
            <a:off x="3505200" y="3048000"/>
            <a:ext cx="685800" cy="533400"/>
            <a:chOff x="1200" y="1008"/>
            <a:chExt cx="624" cy="336"/>
          </a:xfrm>
        </p:grpSpPr>
        <p:sp>
          <p:nvSpPr>
            <p:cNvPr id="115754" name="Text Box 42">
              <a:extLst>
                <a:ext uri="{FF2B5EF4-FFF2-40B4-BE49-F238E27FC236}">
                  <a16:creationId xmlns:a16="http://schemas.microsoft.com/office/drawing/2014/main" id="{DFC88199-1569-44CF-BF50-400D07C6438B}"/>
                </a:ext>
              </a:extLst>
            </p:cNvPr>
            <p:cNvSpPr txBox="1">
              <a:spLocks noChangeArrowheads="1"/>
            </p:cNvSpPr>
            <p:nvPr/>
          </p:nvSpPr>
          <p:spPr bwMode="auto">
            <a:xfrm>
              <a:off x="1344" y="1056"/>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V</a:t>
              </a:r>
            </a:p>
          </p:txBody>
        </p:sp>
        <p:sp>
          <p:nvSpPr>
            <p:cNvPr id="115755" name="Oval 43">
              <a:extLst>
                <a:ext uri="{FF2B5EF4-FFF2-40B4-BE49-F238E27FC236}">
                  <a16:creationId xmlns:a16="http://schemas.microsoft.com/office/drawing/2014/main" id="{4038F445-1530-46C4-97A8-5ECF4455F7D0}"/>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5756" name="Group 44">
            <a:extLst>
              <a:ext uri="{FF2B5EF4-FFF2-40B4-BE49-F238E27FC236}">
                <a16:creationId xmlns:a16="http://schemas.microsoft.com/office/drawing/2014/main" id="{ED4DEFF5-7DD0-4F81-9724-ABEED402D643}"/>
              </a:ext>
            </a:extLst>
          </p:cNvPr>
          <p:cNvGrpSpPr>
            <a:grpSpLocks/>
          </p:cNvGrpSpPr>
          <p:nvPr/>
        </p:nvGrpSpPr>
        <p:grpSpPr bwMode="auto">
          <a:xfrm>
            <a:off x="2362200" y="3886200"/>
            <a:ext cx="685800" cy="533400"/>
            <a:chOff x="1200" y="1008"/>
            <a:chExt cx="624" cy="336"/>
          </a:xfrm>
        </p:grpSpPr>
        <p:sp>
          <p:nvSpPr>
            <p:cNvPr id="115757" name="Text Box 45">
              <a:extLst>
                <a:ext uri="{FF2B5EF4-FFF2-40B4-BE49-F238E27FC236}">
                  <a16:creationId xmlns:a16="http://schemas.microsoft.com/office/drawing/2014/main" id="{3A00696A-E342-4BD8-B9E7-D5C5A84993AE}"/>
                </a:ext>
              </a:extLst>
            </p:cNvPr>
            <p:cNvSpPr txBox="1">
              <a:spLocks noChangeArrowheads="1"/>
            </p:cNvSpPr>
            <p:nvPr/>
          </p:nvSpPr>
          <p:spPr bwMode="auto">
            <a:xfrm>
              <a:off x="1344" y="1056"/>
              <a:ext cx="3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a:t>
              </a:r>
            </a:p>
          </p:txBody>
        </p:sp>
        <p:sp>
          <p:nvSpPr>
            <p:cNvPr id="115758" name="Oval 46">
              <a:extLst>
                <a:ext uri="{FF2B5EF4-FFF2-40B4-BE49-F238E27FC236}">
                  <a16:creationId xmlns:a16="http://schemas.microsoft.com/office/drawing/2014/main" id="{5D21CE0B-566D-4D5E-A5A0-D9F87EDEE0BB}"/>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5759" name="Group 47">
            <a:extLst>
              <a:ext uri="{FF2B5EF4-FFF2-40B4-BE49-F238E27FC236}">
                <a16:creationId xmlns:a16="http://schemas.microsoft.com/office/drawing/2014/main" id="{074F6BF7-B1F2-48BF-85DD-42F4707A3500}"/>
              </a:ext>
            </a:extLst>
          </p:cNvPr>
          <p:cNvGrpSpPr>
            <a:grpSpLocks/>
          </p:cNvGrpSpPr>
          <p:nvPr/>
        </p:nvGrpSpPr>
        <p:grpSpPr bwMode="auto">
          <a:xfrm>
            <a:off x="4267200" y="5105400"/>
            <a:ext cx="685800" cy="533400"/>
            <a:chOff x="1200" y="1008"/>
            <a:chExt cx="624" cy="336"/>
          </a:xfrm>
        </p:grpSpPr>
        <p:sp>
          <p:nvSpPr>
            <p:cNvPr id="115760" name="Text Box 48">
              <a:extLst>
                <a:ext uri="{FF2B5EF4-FFF2-40B4-BE49-F238E27FC236}">
                  <a16:creationId xmlns:a16="http://schemas.microsoft.com/office/drawing/2014/main" id="{51583589-FDC7-4856-9B4C-0E17CC3F2548}"/>
                </a:ext>
              </a:extLst>
            </p:cNvPr>
            <p:cNvSpPr txBox="1">
              <a:spLocks noChangeArrowheads="1"/>
            </p:cNvSpPr>
            <p:nvPr/>
          </p:nvSpPr>
          <p:spPr bwMode="auto">
            <a:xfrm>
              <a:off x="1344" y="1056"/>
              <a:ext cx="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a:t>
              </a:r>
            </a:p>
          </p:txBody>
        </p:sp>
        <p:sp>
          <p:nvSpPr>
            <p:cNvPr id="115761" name="Oval 49">
              <a:extLst>
                <a:ext uri="{FF2B5EF4-FFF2-40B4-BE49-F238E27FC236}">
                  <a16:creationId xmlns:a16="http://schemas.microsoft.com/office/drawing/2014/main" id="{CD2407A4-30A1-401E-83D0-BDED8B2FA76D}"/>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5762" name="Group 50">
            <a:extLst>
              <a:ext uri="{FF2B5EF4-FFF2-40B4-BE49-F238E27FC236}">
                <a16:creationId xmlns:a16="http://schemas.microsoft.com/office/drawing/2014/main" id="{2457F433-FDC7-4996-B417-D2AEA733073C}"/>
              </a:ext>
            </a:extLst>
          </p:cNvPr>
          <p:cNvGrpSpPr>
            <a:grpSpLocks/>
          </p:cNvGrpSpPr>
          <p:nvPr/>
        </p:nvGrpSpPr>
        <p:grpSpPr bwMode="auto">
          <a:xfrm>
            <a:off x="4343400" y="3962400"/>
            <a:ext cx="685800" cy="533400"/>
            <a:chOff x="1200" y="1008"/>
            <a:chExt cx="624" cy="336"/>
          </a:xfrm>
        </p:grpSpPr>
        <p:sp>
          <p:nvSpPr>
            <p:cNvPr id="115763" name="Text Box 51">
              <a:extLst>
                <a:ext uri="{FF2B5EF4-FFF2-40B4-BE49-F238E27FC236}">
                  <a16:creationId xmlns:a16="http://schemas.microsoft.com/office/drawing/2014/main" id="{F5C8B735-EA06-4D42-8861-44ED13987CF1}"/>
                </a:ext>
              </a:extLst>
            </p:cNvPr>
            <p:cNvSpPr txBox="1">
              <a:spLocks noChangeArrowheads="1"/>
            </p:cNvSpPr>
            <p:nvPr/>
          </p:nvSpPr>
          <p:spPr bwMode="auto">
            <a:xfrm>
              <a:off x="1344" y="1056"/>
              <a:ext cx="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a:t>
              </a:r>
            </a:p>
          </p:txBody>
        </p:sp>
        <p:sp>
          <p:nvSpPr>
            <p:cNvPr id="115764" name="Oval 52">
              <a:extLst>
                <a:ext uri="{FF2B5EF4-FFF2-40B4-BE49-F238E27FC236}">
                  <a16:creationId xmlns:a16="http://schemas.microsoft.com/office/drawing/2014/main" id="{8AD8BA2C-AA17-43CC-BB5D-59E4C64D676E}"/>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5765" name="Group 53">
            <a:extLst>
              <a:ext uri="{FF2B5EF4-FFF2-40B4-BE49-F238E27FC236}">
                <a16:creationId xmlns:a16="http://schemas.microsoft.com/office/drawing/2014/main" id="{71512BBB-ED39-4F66-B694-016AE81AF367}"/>
              </a:ext>
            </a:extLst>
          </p:cNvPr>
          <p:cNvGrpSpPr>
            <a:grpSpLocks/>
          </p:cNvGrpSpPr>
          <p:nvPr/>
        </p:nvGrpSpPr>
        <p:grpSpPr bwMode="auto">
          <a:xfrm>
            <a:off x="3276600" y="5943600"/>
            <a:ext cx="685800" cy="533400"/>
            <a:chOff x="1200" y="1008"/>
            <a:chExt cx="624" cy="336"/>
          </a:xfrm>
        </p:grpSpPr>
        <p:sp>
          <p:nvSpPr>
            <p:cNvPr id="115766" name="Text Box 54">
              <a:extLst>
                <a:ext uri="{FF2B5EF4-FFF2-40B4-BE49-F238E27FC236}">
                  <a16:creationId xmlns:a16="http://schemas.microsoft.com/office/drawing/2014/main" id="{AAC95B5C-4BA9-4D00-BF26-289472DA0EDB}"/>
                </a:ext>
              </a:extLst>
            </p:cNvPr>
            <p:cNvSpPr txBox="1">
              <a:spLocks noChangeArrowheads="1"/>
            </p:cNvSpPr>
            <p:nvPr/>
          </p:nvSpPr>
          <p:spPr bwMode="auto">
            <a:xfrm>
              <a:off x="1344" y="1056"/>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V</a:t>
              </a:r>
            </a:p>
          </p:txBody>
        </p:sp>
        <p:sp>
          <p:nvSpPr>
            <p:cNvPr id="115767" name="Oval 55">
              <a:extLst>
                <a:ext uri="{FF2B5EF4-FFF2-40B4-BE49-F238E27FC236}">
                  <a16:creationId xmlns:a16="http://schemas.microsoft.com/office/drawing/2014/main" id="{131CC039-2690-4E67-BDFB-12DCCA2087C2}"/>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5768" name="Group 56">
            <a:extLst>
              <a:ext uri="{FF2B5EF4-FFF2-40B4-BE49-F238E27FC236}">
                <a16:creationId xmlns:a16="http://schemas.microsoft.com/office/drawing/2014/main" id="{2C326EC5-F97F-46B2-98ED-611156C128EE}"/>
              </a:ext>
            </a:extLst>
          </p:cNvPr>
          <p:cNvGrpSpPr>
            <a:grpSpLocks/>
          </p:cNvGrpSpPr>
          <p:nvPr/>
        </p:nvGrpSpPr>
        <p:grpSpPr bwMode="auto">
          <a:xfrm>
            <a:off x="2438400" y="5105400"/>
            <a:ext cx="685800" cy="533400"/>
            <a:chOff x="1200" y="1008"/>
            <a:chExt cx="624" cy="336"/>
          </a:xfrm>
        </p:grpSpPr>
        <p:sp>
          <p:nvSpPr>
            <p:cNvPr id="115769" name="Text Box 57">
              <a:extLst>
                <a:ext uri="{FF2B5EF4-FFF2-40B4-BE49-F238E27FC236}">
                  <a16:creationId xmlns:a16="http://schemas.microsoft.com/office/drawing/2014/main" id="{C100E4CC-7791-477C-8112-52C353B3C895}"/>
                </a:ext>
              </a:extLst>
            </p:cNvPr>
            <p:cNvSpPr txBox="1">
              <a:spLocks noChangeArrowheads="1"/>
            </p:cNvSpPr>
            <p:nvPr/>
          </p:nvSpPr>
          <p:spPr bwMode="auto">
            <a:xfrm>
              <a:off x="1344" y="1056"/>
              <a:ext cx="3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a:t>
              </a:r>
            </a:p>
          </p:txBody>
        </p:sp>
        <p:sp>
          <p:nvSpPr>
            <p:cNvPr id="115770" name="Oval 58">
              <a:extLst>
                <a:ext uri="{FF2B5EF4-FFF2-40B4-BE49-F238E27FC236}">
                  <a16:creationId xmlns:a16="http://schemas.microsoft.com/office/drawing/2014/main" id="{2DFEEDB2-B8EB-45AF-B8B7-AE58ABE250D2}"/>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5777" name="Group 65">
            <a:extLst>
              <a:ext uri="{FF2B5EF4-FFF2-40B4-BE49-F238E27FC236}">
                <a16:creationId xmlns:a16="http://schemas.microsoft.com/office/drawing/2014/main" id="{7628553F-61BE-4A10-A846-ABDA04E5604B}"/>
              </a:ext>
            </a:extLst>
          </p:cNvPr>
          <p:cNvGrpSpPr>
            <a:grpSpLocks/>
          </p:cNvGrpSpPr>
          <p:nvPr/>
        </p:nvGrpSpPr>
        <p:grpSpPr bwMode="auto">
          <a:xfrm>
            <a:off x="2705100" y="1666043"/>
            <a:ext cx="3352800" cy="533400"/>
            <a:chOff x="1008" y="1008"/>
            <a:chExt cx="2112" cy="336"/>
          </a:xfrm>
        </p:grpSpPr>
        <p:grpSp>
          <p:nvGrpSpPr>
            <p:cNvPr id="115722" name="Group 10">
              <a:extLst>
                <a:ext uri="{FF2B5EF4-FFF2-40B4-BE49-F238E27FC236}">
                  <a16:creationId xmlns:a16="http://schemas.microsoft.com/office/drawing/2014/main" id="{96C48D87-05FA-4C1C-A77E-A406428A6DB7}"/>
                </a:ext>
              </a:extLst>
            </p:cNvPr>
            <p:cNvGrpSpPr>
              <a:grpSpLocks/>
            </p:cNvGrpSpPr>
            <p:nvPr/>
          </p:nvGrpSpPr>
          <p:grpSpPr bwMode="auto">
            <a:xfrm>
              <a:off x="1008" y="1008"/>
              <a:ext cx="432" cy="336"/>
              <a:chOff x="1200" y="1008"/>
              <a:chExt cx="624" cy="336"/>
            </a:xfrm>
          </p:grpSpPr>
          <p:sp>
            <p:nvSpPr>
              <p:cNvPr id="115723" name="Text Box 11">
                <a:extLst>
                  <a:ext uri="{FF2B5EF4-FFF2-40B4-BE49-F238E27FC236}">
                    <a16:creationId xmlns:a16="http://schemas.microsoft.com/office/drawing/2014/main" id="{E218EEFC-B2B7-4D7C-9292-E1C3E99601C8}"/>
                  </a:ext>
                </a:extLst>
              </p:cNvPr>
              <p:cNvSpPr txBox="1">
                <a:spLocks noChangeArrowheads="1"/>
              </p:cNvSpPr>
              <p:nvPr/>
            </p:nvSpPr>
            <p:spPr bwMode="auto">
              <a:xfrm>
                <a:off x="1344" y="1056"/>
                <a:ext cx="3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a:t>
                </a:r>
              </a:p>
            </p:txBody>
          </p:sp>
          <p:sp>
            <p:nvSpPr>
              <p:cNvPr id="115724" name="Oval 12">
                <a:extLst>
                  <a:ext uri="{FF2B5EF4-FFF2-40B4-BE49-F238E27FC236}">
                    <a16:creationId xmlns:a16="http://schemas.microsoft.com/office/drawing/2014/main" id="{64F990A4-7DA8-470B-A81E-1574D9A11FCA}"/>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5747" name="Group 35">
              <a:extLst>
                <a:ext uri="{FF2B5EF4-FFF2-40B4-BE49-F238E27FC236}">
                  <a16:creationId xmlns:a16="http://schemas.microsoft.com/office/drawing/2014/main" id="{299124EF-A290-4D1E-9B8F-D67D2AE14846}"/>
                </a:ext>
              </a:extLst>
            </p:cNvPr>
            <p:cNvGrpSpPr>
              <a:grpSpLocks/>
            </p:cNvGrpSpPr>
            <p:nvPr/>
          </p:nvGrpSpPr>
          <p:grpSpPr bwMode="auto">
            <a:xfrm>
              <a:off x="1872" y="1008"/>
              <a:ext cx="432" cy="336"/>
              <a:chOff x="1200" y="1008"/>
              <a:chExt cx="624" cy="336"/>
            </a:xfrm>
          </p:grpSpPr>
          <p:sp>
            <p:nvSpPr>
              <p:cNvPr id="115748" name="Text Box 36">
                <a:extLst>
                  <a:ext uri="{FF2B5EF4-FFF2-40B4-BE49-F238E27FC236}">
                    <a16:creationId xmlns:a16="http://schemas.microsoft.com/office/drawing/2014/main" id="{E94BAEC7-FDE9-4BA8-B4EF-138AC0E3BD8D}"/>
                  </a:ext>
                </a:extLst>
              </p:cNvPr>
              <p:cNvSpPr txBox="1">
                <a:spLocks noChangeArrowheads="1"/>
              </p:cNvSpPr>
              <p:nvPr/>
            </p:nvSpPr>
            <p:spPr bwMode="auto">
              <a:xfrm>
                <a:off x="1344" y="1056"/>
                <a:ext cx="3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V</a:t>
                </a:r>
              </a:p>
            </p:txBody>
          </p:sp>
          <p:sp>
            <p:nvSpPr>
              <p:cNvPr id="115749" name="Oval 37">
                <a:extLst>
                  <a:ext uri="{FF2B5EF4-FFF2-40B4-BE49-F238E27FC236}">
                    <a16:creationId xmlns:a16="http://schemas.microsoft.com/office/drawing/2014/main" id="{7FCDE243-6CCC-4CBE-AC1C-66E5869BA564}"/>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5750" name="Group 38">
              <a:extLst>
                <a:ext uri="{FF2B5EF4-FFF2-40B4-BE49-F238E27FC236}">
                  <a16:creationId xmlns:a16="http://schemas.microsoft.com/office/drawing/2014/main" id="{449E072B-D2DD-4817-9817-A6C1C8278DA7}"/>
                </a:ext>
              </a:extLst>
            </p:cNvPr>
            <p:cNvGrpSpPr>
              <a:grpSpLocks/>
            </p:cNvGrpSpPr>
            <p:nvPr/>
          </p:nvGrpSpPr>
          <p:grpSpPr bwMode="auto">
            <a:xfrm>
              <a:off x="2688" y="1008"/>
              <a:ext cx="432" cy="336"/>
              <a:chOff x="1200" y="1008"/>
              <a:chExt cx="624" cy="336"/>
            </a:xfrm>
          </p:grpSpPr>
          <p:sp>
            <p:nvSpPr>
              <p:cNvPr id="115751" name="Text Box 39">
                <a:extLst>
                  <a:ext uri="{FF2B5EF4-FFF2-40B4-BE49-F238E27FC236}">
                    <a16:creationId xmlns:a16="http://schemas.microsoft.com/office/drawing/2014/main" id="{F34D4E1B-08F6-4DDE-9F08-6A20D6532EA9}"/>
                  </a:ext>
                </a:extLst>
              </p:cNvPr>
              <p:cNvSpPr txBox="1">
                <a:spLocks noChangeArrowheads="1"/>
              </p:cNvSpPr>
              <p:nvPr/>
            </p:nvSpPr>
            <p:spPr bwMode="auto">
              <a:xfrm>
                <a:off x="1344" y="1056"/>
                <a:ext cx="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a:t>
                </a:r>
              </a:p>
            </p:txBody>
          </p:sp>
          <p:sp>
            <p:nvSpPr>
              <p:cNvPr id="115752" name="Oval 40">
                <a:extLst>
                  <a:ext uri="{FF2B5EF4-FFF2-40B4-BE49-F238E27FC236}">
                    <a16:creationId xmlns:a16="http://schemas.microsoft.com/office/drawing/2014/main" id="{25ADE183-DE2F-45FB-A02B-71B777B164BE}"/>
                  </a:ext>
                </a:extLst>
              </p:cNvPr>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5771" name="Line 59">
              <a:extLst>
                <a:ext uri="{FF2B5EF4-FFF2-40B4-BE49-F238E27FC236}">
                  <a16:creationId xmlns:a16="http://schemas.microsoft.com/office/drawing/2014/main" id="{35B9C88C-ECB4-4FC1-86A6-50DD093DC08E}"/>
                </a:ext>
              </a:extLst>
            </p:cNvPr>
            <p:cNvSpPr>
              <a:spLocks noChangeShapeType="1"/>
            </p:cNvSpPr>
            <p:nvPr/>
          </p:nvSpPr>
          <p:spPr bwMode="auto">
            <a:xfrm>
              <a:off x="1440" y="1152"/>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5772" name="Line 60">
              <a:extLst>
                <a:ext uri="{FF2B5EF4-FFF2-40B4-BE49-F238E27FC236}">
                  <a16:creationId xmlns:a16="http://schemas.microsoft.com/office/drawing/2014/main" id="{229E109E-C2D9-4649-8F9E-6733C521EAF4}"/>
                </a:ext>
              </a:extLst>
            </p:cNvPr>
            <p:cNvSpPr>
              <a:spLocks noChangeShapeType="1"/>
            </p:cNvSpPr>
            <p:nvPr/>
          </p:nvSpPr>
          <p:spPr bwMode="auto">
            <a:xfrm>
              <a:off x="2304" y="1152"/>
              <a:ext cx="38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115773" name="Line 61">
            <a:extLst>
              <a:ext uri="{FF2B5EF4-FFF2-40B4-BE49-F238E27FC236}">
                <a16:creationId xmlns:a16="http://schemas.microsoft.com/office/drawing/2014/main" id="{AED635A7-954B-41C3-B9D7-695DD27BEE16}"/>
              </a:ext>
            </a:extLst>
          </p:cNvPr>
          <p:cNvSpPr>
            <a:spLocks noChangeShapeType="1"/>
          </p:cNvSpPr>
          <p:nvPr/>
        </p:nvSpPr>
        <p:spPr bwMode="auto">
          <a:xfrm flipH="1">
            <a:off x="2895600" y="35052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5774" name="Line 62">
            <a:extLst>
              <a:ext uri="{FF2B5EF4-FFF2-40B4-BE49-F238E27FC236}">
                <a16:creationId xmlns:a16="http://schemas.microsoft.com/office/drawing/2014/main" id="{DA7FEDE9-3213-4944-9C65-3BB958E6E6C3}"/>
              </a:ext>
            </a:extLst>
          </p:cNvPr>
          <p:cNvSpPr>
            <a:spLocks noChangeShapeType="1"/>
          </p:cNvSpPr>
          <p:nvPr/>
        </p:nvSpPr>
        <p:spPr bwMode="auto">
          <a:xfrm>
            <a:off x="4038600" y="3505200"/>
            <a:ext cx="4572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5775" name="Line 63">
            <a:extLst>
              <a:ext uri="{FF2B5EF4-FFF2-40B4-BE49-F238E27FC236}">
                <a16:creationId xmlns:a16="http://schemas.microsoft.com/office/drawing/2014/main" id="{FB4E3227-C98B-425B-9EDE-BAC606BB536E}"/>
              </a:ext>
            </a:extLst>
          </p:cNvPr>
          <p:cNvSpPr>
            <a:spLocks noChangeShapeType="1"/>
          </p:cNvSpPr>
          <p:nvPr/>
        </p:nvSpPr>
        <p:spPr bwMode="auto">
          <a:xfrm>
            <a:off x="2971800" y="5562600"/>
            <a:ext cx="381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5776" name="Line 64">
            <a:extLst>
              <a:ext uri="{FF2B5EF4-FFF2-40B4-BE49-F238E27FC236}">
                <a16:creationId xmlns:a16="http://schemas.microsoft.com/office/drawing/2014/main" id="{3173DF7E-6D1C-4F4D-A29C-73950506A31A}"/>
              </a:ext>
            </a:extLst>
          </p:cNvPr>
          <p:cNvSpPr>
            <a:spLocks noChangeShapeType="1"/>
          </p:cNvSpPr>
          <p:nvPr/>
        </p:nvSpPr>
        <p:spPr bwMode="auto">
          <a:xfrm flipH="1">
            <a:off x="3886200" y="5562600"/>
            <a:ext cx="5334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5778" name="Text Box 66">
            <a:extLst>
              <a:ext uri="{FF2B5EF4-FFF2-40B4-BE49-F238E27FC236}">
                <a16:creationId xmlns:a16="http://schemas.microsoft.com/office/drawing/2014/main" id="{DEF74492-E320-45A7-B2FC-E80C25F542E8}"/>
              </a:ext>
            </a:extLst>
          </p:cNvPr>
          <p:cNvSpPr txBox="1">
            <a:spLocks noChangeArrowheads="1"/>
          </p:cNvSpPr>
          <p:nvPr/>
        </p:nvSpPr>
        <p:spPr bwMode="auto">
          <a:xfrm>
            <a:off x="5257801" y="4419600"/>
            <a:ext cx="40636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cs typeface="Times New Roman" panose="02020603050405020304" pitchFamily="18" charset="0"/>
                <a:sym typeface="Symbol" panose="05050102010706020507" pitchFamily="18" charset="2"/>
              </a:rPr>
              <a:t>P(A </a:t>
            </a:r>
            <a:r>
              <a:rPr lang="en-US" altLang="en-US" sz="2800" b="1">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sym typeface="Symbol" panose="05050102010706020507" pitchFamily="18" charset="2"/>
              </a:rPr>
              <a:t> V </a:t>
            </a:r>
            <a:r>
              <a:rPr lang="en-US" altLang="en-US" sz="2800" b="1">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sym typeface="Symbol" panose="05050102010706020507" pitchFamily="18" charset="2"/>
              </a:rPr>
              <a:t> B) = P(V) * P(A|V) * P(B|V)</a:t>
            </a:r>
          </a:p>
        </p:txBody>
      </p:sp>
      <p:sp>
        <p:nvSpPr>
          <p:cNvPr id="115779" name="Text Box 67">
            <a:extLst>
              <a:ext uri="{FF2B5EF4-FFF2-40B4-BE49-F238E27FC236}">
                <a16:creationId xmlns:a16="http://schemas.microsoft.com/office/drawing/2014/main" id="{6D1B4BEC-C5A8-472F-972D-928F7D8FE73D}"/>
              </a:ext>
            </a:extLst>
          </p:cNvPr>
          <p:cNvSpPr txBox="1">
            <a:spLocks noChangeArrowheads="1"/>
          </p:cNvSpPr>
          <p:nvPr/>
        </p:nvSpPr>
        <p:spPr bwMode="auto">
          <a:xfrm>
            <a:off x="5029200" y="5867400"/>
            <a:ext cx="40620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cs typeface="Times New Roman" panose="02020603050405020304" pitchFamily="18" charset="0"/>
                <a:sym typeface="Symbol" panose="05050102010706020507" pitchFamily="18" charset="2"/>
              </a:rPr>
              <a:t>P(A </a:t>
            </a:r>
            <a:r>
              <a:rPr lang="en-US" altLang="en-US" sz="2800" b="1">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sym typeface="Symbol" panose="05050102010706020507" pitchFamily="18" charset="2"/>
              </a:rPr>
              <a:t> V </a:t>
            </a:r>
            <a:r>
              <a:rPr lang="en-US" altLang="en-US" sz="2800" b="1">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sym typeface="Symbol" panose="05050102010706020507" pitchFamily="18" charset="2"/>
              </a:rPr>
              <a:t> B) = P(A) * P(B) * P(V|A,B)</a:t>
            </a:r>
          </a:p>
        </p:txBody>
      </p:sp>
      <p:sp>
        <p:nvSpPr>
          <p:cNvPr id="43" name="Google Shape;142;p2">
            <a:extLst>
              <a:ext uri="{FF2B5EF4-FFF2-40B4-BE49-F238E27FC236}">
                <a16:creationId xmlns:a16="http://schemas.microsoft.com/office/drawing/2014/main" id="{3C5A3286-6C09-4EC2-B8AA-11EF313D044F}"/>
              </a:ext>
            </a:extLst>
          </p:cNvPr>
          <p:cNvSpPr/>
          <p:nvPr/>
        </p:nvSpPr>
        <p:spPr>
          <a:xfrm>
            <a:off x="0" y="0"/>
            <a:ext cx="2280138"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4" name="Rectangle 43">
            <a:extLst>
              <a:ext uri="{FF2B5EF4-FFF2-40B4-BE49-F238E27FC236}">
                <a16:creationId xmlns:a16="http://schemas.microsoft.com/office/drawing/2014/main" id="{50DF6A3F-8528-435F-8560-613C904806C8}"/>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13117520-2F2A-4997-A66D-354E5CB3858B}"/>
              </a:ext>
            </a:extLst>
          </p:cNvPr>
          <p:cNvSpPr>
            <a:spLocks noGrp="1" noChangeArrowheads="1"/>
          </p:cNvSpPr>
          <p:nvPr>
            <p:ph type="title"/>
          </p:nvPr>
        </p:nvSpPr>
        <p:spPr>
          <a:xfrm>
            <a:off x="2979738" y="152400"/>
            <a:ext cx="7688262" cy="990600"/>
          </a:xfrm>
        </p:spPr>
        <p:txBody>
          <a:bodyPr/>
          <a:lstStyle/>
          <a:p>
            <a:r>
              <a:rPr lang="en-US" altLang="en-US" sz="3600" b="1"/>
              <a:t>Probabilistic inferences</a:t>
            </a:r>
            <a:endParaRPr lang="fr-FR" altLang="en-US" sz="3600" b="1"/>
          </a:p>
        </p:txBody>
      </p:sp>
      <p:sp>
        <p:nvSpPr>
          <p:cNvPr id="159747" name="Rectangle 3">
            <a:extLst>
              <a:ext uri="{FF2B5EF4-FFF2-40B4-BE49-F238E27FC236}">
                <a16:creationId xmlns:a16="http://schemas.microsoft.com/office/drawing/2014/main" id="{2B057FA5-2FB2-4940-B951-F31C46ECAAA5}"/>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9748" name="Rectangle 4">
            <a:extLst>
              <a:ext uri="{FF2B5EF4-FFF2-40B4-BE49-F238E27FC236}">
                <a16:creationId xmlns:a16="http://schemas.microsoft.com/office/drawing/2014/main" id="{2DD5F8FE-1EA2-4675-B9CF-8C47D2DAEF9D}"/>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9749" name="Rectangle 5">
            <a:extLst>
              <a:ext uri="{FF2B5EF4-FFF2-40B4-BE49-F238E27FC236}">
                <a16:creationId xmlns:a16="http://schemas.microsoft.com/office/drawing/2014/main" id="{50E816EF-C25E-4EEA-ABF3-A9E3232A6D18}"/>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65E4BC2B-ACDA-435B-8670-A14B107A7F90}" type="slidenum">
              <a:rPr lang="ro-RO" altLang="en-US" sz="1400"/>
              <a:pPr algn="r"/>
              <a:t>22</a:t>
            </a:fld>
            <a:endParaRPr lang="ro-RO" altLang="en-US" sz="1400"/>
          </a:p>
        </p:txBody>
      </p:sp>
      <p:sp>
        <p:nvSpPr>
          <p:cNvPr id="159750" name="Text Box 6">
            <a:extLst>
              <a:ext uri="{FF2B5EF4-FFF2-40B4-BE49-F238E27FC236}">
                <a16:creationId xmlns:a16="http://schemas.microsoft.com/office/drawing/2014/main" id="{535EF4D8-1F99-483D-8E88-96115B773F89}"/>
              </a:ext>
            </a:extLst>
          </p:cNvPr>
          <p:cNvSpPr txBox="1">
            <a:spLocks noChangeArrowheads="1"/>
          </p:cNvSpPr>
          <p:nvPr/>
        </p:nvSpPr>
        <p:spPr bwMode="auto">
          <a:xfrm>
            <a:off x="7824788" y="1700213"/>
            <a:ext cx="1248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Earthquake</a:t>
            </a:r>
          </a:p>
        </p:txBody>
      </p:sp>
      <p:sp>
        <p:nvSpPr>
          <p:cNvPr id="159751" name="Text Box 7">
            <a:extLst>
              <a:ext uri="{FF2B5EF4-FFF2-40B4-BE49-F238E27FC236}">
                <a16:creationId xmlns:a16="http://schemas.microsoft.com/office/drawing/2014/main" id="{6A33202D-342C-4420-BF3E-1ED5D5920409}"/>
              </a:ext>
            </a:extLst>
          </p:cNvPr>
          <p:cNvSpPr txBox="1">
            <a:spLocks noChangeArrowheads="1"/>
          </p:cNvSpPr>
          <p:nvPr/>
        </p:nvSpPr>
        <p:spPr bwMode="auto">
          <a:xfrm>
            <a:off x="6311900" y="287813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Alarm</a:t>
            </a:r>
          </a:p>
        </p:txBody>
      </p:sp>
      <p:sp>
        <p:nvSpPr>
          <p:cNvPr id="159752" name="Text Box 8">
            <a:extLst>
              <a:ext uri="{FF2B5EF4-FFF2-40B4-BE49-F238E27FC236}">
                <a16:creationId xmlns:a16="http://schemas.microsoft.com/office/drawing/2014/main" id="{F1A74CFE-11B2-4E9F-A866-C35D3DBA297F}"/>
              </a:ext>
            </a:extLst>
          </p:cNvPr>
          <p:cNvSpPr txBox="1">
            <a:spLocks noChangeArrowheads="1"/>
          </p:cNvSpPr>
          <p:nvPr/>
        </p:nvSpPr>
        <p:spPr bwMode="auto">
          <a:xfrm>
            <a:off x="4038600" y="3987800"/>
            <a:ext cx="1053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JohnCalls</a:t>
            </a:r>
          </a:p>
        </p:txBody>
      </p:sp>
      <p:sp>
        <p:nvSpPr>
          <p:cNvPr id="159753" name="Text Box 9">
            <a:extLst>
              <a:ext uri="{FF2B5EF4-FFF2-40B4-BE49-F238E27FC236}">
                <a16:creationId xmlns:a16="http://schemas.microsoft.com/office/drawing/2014/main" id="{BDC03038-A544-441D-9B6B-05085E7EFB59}"/>
              </a:ext>
            </a:extLst>
          </p:cNvPr>
          <p:cNvSpPr txBox="1">
            <a:spLocks noChangeArrowheads="1"/>
          </p:cNvSpPr>
          <p:nvPr/>
        </p:nvSpPr>
        <p:spPr bwMode="auto">
          <a:xfrm>
            <a:off x="7848601" y="3987801"/>
            <a:ext cx="1141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MaryCalls</a:t>
            </a:r>
          </a:p>
        </p:txBody>
      </p:sp>
      <p:sp>
        <p:nvSpPr>
          <p:cNvPr id="159754" name="Text Box 10">
            <a:extLst>
              <a:ext uri="{FF2B5EF4-FFF2-40B4-BE49-F238E27FC236}">
                <a16:creationId xmlns:a16="http://schemas.microsoft.com/office/drawing/2014/main" id="{2DACA9A2-ACB6-4673-8D3C-7100036AE55F}"/>
              </a:ext>
            </a:extLst>
          </p:cNvPr>
          <p:cNvSpPr txBox="1">
            <a:spLocks noChangeArrowheads="1"/>
          </p:cNvSpPr>
          <p:nvPr/>
        </p:nvSpPr>
        <p:spPr bwMode="auto">
          <a:xfrm>
            <a:off x="4727576" y="1628775"/>
            <a:ext cx="966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Burglary</a:t>
            </a:r>
          </a:p>
        </p:txBody>
      </p:sp>
      <p:sp>
        <p:nvSpPr>
          <p:cNvPr id="159755" name="Oval 11">
            <a:extLst>
              <a:ext uri="{FF2B5EF4-FFF2-40B4-BE49-F238E27FC236}">
                <a16:creationId xmlns:a16="http://schemas.microsoft.com/office/drawing/2014/main" id="{18D5C9DB-26DF-4F44-B8DA-4D1C5FF57AF3}"/>
              </a:ext>
            </a:extLst>
          </p:cNvPr>
          <p:cNvSpPr>
            <a:spLocks noChangeArrowheads="1"/>
          </p:cNvSpPr>
          <p:nvPr/>
        </p:nvSpPr>
        <p:spPr bwMode="auto">
          <a:xfrm>
            <a:off x="4656138" y="1557338"/>
            <a:ext cx="11557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756" name="Oval 12">
            <a:extLst>
              <a:ext uri="{FF2B5EF4-FFF2-40B4-BE49-F238E27FC236}">
                <a16:creationId xmlns:a16="http://schemas.microsoft.com/office/drawing/2014/main" id="{FC4A2C8E-BF49-49AA-9962-E0A7C28E602D}"/>
              </a:ext>
            </a:extLst>
          </p:cNvPr>
          <p:cNvSpPr>
            <a:spLocks noChangeArrowheads="1"/>
          </p:cNvSpPr>
          <p:nvPr/>
        </p:nvSpPr>
        <p:spPr bwMode="auto">
          <a:xfrm>
            <a:off x="7772400" y="1600200"/>
            <a:ext cx="14478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757" name="Oval 13">
            <a:extLst>
              <a:ext uri="{FF2B5EF4-FFF2-40B4-BE49-F238E27FC236}">
                <a16:creationId xmlns:a16="http://schemas.microsoft.com/office/drawing/2014/main" id="{165AA30A-54E6-4316-B9B5-792BEDE03C4D}"/>
              </a:ext>
            </a:extLst>
          </p:cNvPr>
          <p:cNvSpPr>
            <a:spLocks noChangeArrowheads="1"/>
          </p:cNvSpPr>
          <p:nvPr/>
        </p:nvSpPr>
        <p:spPr bwMode="auto">
          <a:xfrm>
            <a:off x="6019800" y="2667000"/>
            <a:ext cx="1447800" cy="7620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758" name="Oval 14">
            <a:extLst>
              <a:ext uri="{FF2B5EF4-FFF2-40B4-BE49-F238E27FC236}">
                <a16:creationId xmlns:a16="http://schemas.microsoft.com/office/drawing/2014/main" id="{36533315-847B-4EA5-B7EA-9191D0AD62AE}"/>
              </a:ext>
            </a:extLst>
          </p:cNvPr>
          <p:cNvSpPr>
            <a:spLocks noChangeArrowheads="1"/>
          </p:cNvSpPr>
          <p:nvPr/>
        </p:nvSpPr>
        <p:spPr bwMode="auto">
          <a:xfrm>
            <a:off x="3733800" y="3886200"/>
            <a:ext cx="1752600" cy="609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759" name="Oval 15">
            <a:extLst>
              <a:ext uri="{FF2B5EF4-FFF2-40B4-BE49-F238E27FC236}">
                <a16:creationId xmlns:a16="http://schemas.microsoft.com/office/drawing/2014/main" id="{62F31C37-3D39-44CA-9758-18166DAC9330}"/>
              </a:ext>
            </a:extLst>
          </p:cNvPr>
          <p:cNvSpPr>
            <a:spLocks noChangeArrowheads="1"/>
          </p:cNvSpPr>
          <p:nvPr/>
        </p:nvSpPr>
        <p:spPr bwMode="auto">
          <a:xfrm>
            <a:off x="7543800" y="3810000"/>
            <a:ext cx="1752600" cy="6858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760" name="Text Box 16">
            <a:extLst>
              <a:ext uri="{FF2B5EF4-FFF2-40B4-BE49-F238E27FC236}">
                <a16:creationId xmlns:a16="http://schemas.microsoft.com/office/drawing/2014/main" id="{0BFD1884-6146-434D-89D1-BCEF2D055D61}"/>
              </a:ext>
            </a:extLst>
          </p:cNvPr>
          <p:cNvSpPr txBox="1">
            <a:spLocks noChangeArrowheads="1"/>
          </p:cNvSpPr>
          <p:nvPr/>
        </p:nvSpPr>
        <p:spPr bwMode="auto">
          <a:xfrm>
            <a:off x="3886200" y="1524000"/>
            <a:ext cx="698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P(B)</a:t>
            </a:r>
          </a:p>
          <a:p>
            <a:r>
              <a:rPr lang="en-US" altLang="en-US">
                <a:latin typeface="Times New Roman" panose="02020603050405020304" pitchFamily="18" charset="0"/>
              </a:rPr>
              <a:t>0.001</a:t>
            </a:r>
          </a:p>
        </p:txBody>
      </p:sp>
      <p:sp>
        <p:nvSpPr>
          <p:cNvPr id="159761" name="Text Box 17">
            <a:extLst>
              <a:ext uri="{FF2B5EF4-FFF2-40B4-BE49-F238E27FC236}">
                <a16:creationId xmlns:a16="http://schemas.microsoft.com/office/drawing/2014/main" id="{1B612FEC-8CB2-44D3-9FE3-F3CEF9745929}"/>
              </a:ext>
            </a:extLst>
          </p:cNvPr>
          <p:cNvSpPr txBox="1">
            <a:spLocks noChangeArrowheads="1"/>
          </p:cNvSpPr>
          <p:nvPr/>
        </p:nvSpPr>
        <p:spPr bwMode="auto">
          <a:xfrm>
            <a:off x="9448800" y="1600200"/>
            <a:ext cx="698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P(E)</a:t>
            </a:r>
          </a:p>
          <a:p>
            <a:r>
              <a:rPr lang="en-US" altLang="en-US">
                <a:latin typeface="Times New Roman" panose="02020603050405020304" pitchFamily="18" charset="0"/>
              </a:rPr>
              <a:t>0.002</a:t>
            </a:r>
          </a:p>
        </p:txBody>
      </p:sp>
      <p:sp>
        <p:nvSpPr>
          <p:cNvPr id="159762" name="Text Box 18">
            <a:extLst>
              <a:ext uri="{FF2B5EF4-FFF2-40B4-BE49-F238E27FC236}">
                <a16:creationId xmlns:a16="http://schemas.microsoft.com/office/drawing/2014/main" id="{A3E944E1-6207-45BC-A857-69D86F4F0097}"/>
              </a:ext>
            </a:extLst>
          </p:cNvPr>
          <p:cNvSpPr txBox="1">
            <a:spLocks noChangeArrowheads="1"/>
          </p:cNvSpPr>
          <p:nvPr/>
        </p:nvSpPr>
        <p:spPr bwMode="auto">
          <a:xfrm>
            <a:off x="4343400" y="2286001"/>
            <a:ext cx="14097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B   E   P(A)</a:t>
            </a:r>
          </a:p>
          <a:p>
            <a:r>
              <a:rPr lang="en-US" altLang="en-US">
                <a:latin typeface="Times New Roman" panose="02020603050405020304" pitchFamily="18" charset="0"/>
              </a:rPr>
              <a:t>T    T   0.95</a:t>
            </a:r>
          </a:p>
          <a:p>
            <a:r>
              <a:rPr lang="en-US" altLang="en-US">
                <a:latin typeface="Times New Roman" panose="02020603050405020304" pitchFamily="18" charset="0"/>
              </a:rPr>
              <a:t>T    F   0.94</a:t>
            </a:r>
          </a:p>
          <a:p>
            <a:r>
              <a:rPr lang="en-US" altLang="en-US">
                <a:latin typeface="Times New Roman" panose="02020603050405020304" pitchFamily="18" charset="0"/>
              </a:rPr>
              <a:t>F    T   0.29</a:t>
            </a:r>
          </a:p>
          <a:p>
            <a:r>
              <a:rPr lang="en-US" altLang="en-US">
                <a:latin typeface="Times New Roman" panose="02020603050405020304" pitchFamily="18" charset="0"/>
              </a:rPr>
              <a:t>F    F    0.001</a:t>
            </a:r>
          </a:p>
        </p:txBody>
      </p:sp>
      <p:sp>
        <p:nvSpPr>
          <p:cNvPr id="159763" name="Line 19">
            <a:extLst>
              <a:ext uri="{FF2B5EF4-FFF2-40B4-BE49-F238E27FC236}">
                <a16:creationId xmlns:a16="http://schemas.microsoft.com/office/drawing/2014/main" id="{0F027F66-3F57-4161-AFC5-837D226671C7}"/>
              </a:ext>
            </a:extLst>
          </p:cNvPr>
          <p:cNvSpPr>
            <a:spLocks noChangeShapeType="1"/>
          </p:cNvSpPr>
          <p:nvPr/>
        </p:nvSpPr>
        <p:spPr bwMode="auto">
          <a:xfrm flipH="1">
            <a:off x="5334000" y="3429000"/>
            <a:ext cx="12192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64" name="Line 20">
            <a:extLst>
              <a:ext uri="{FF2B5EF4-FFF2-40B4-BE49-F238E27FC236}">
                <a16:creationId xmlns:a16="http://schemas.microsoft.com/office/drawing/2014/main" id="{8713901F-E05A-4944-B9E9-4C58FB060C37}"/>
              </a:ext>
            </a:extLst>
          </p:cNvPr>
          <p:cNvSpPr>
            <a:spLocks noChangeShapeType="1"/>
          </p:cNvSpPr>
          <p:nvPr/>
        </p:nvSpPr>
        <p:spPr bwMode="auto">
          <a:xfrm>
            <a:off x="7010400" y="3429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65" name="Line 21">
            <a:extLst>
              <a:ext uri="{FF2B5EF4-FFF2-40B4-BE49-F238E27FC236}">
                <a16:creationId xmlns:a16="http://schemas.microsoft.com/office/drawing/2014/main" id="{3B1DB33A-9007-4BD7-BC4B-36B010BDEB9A}"/>
              </a:ext>
            </a:extLst>
          </p:cNvPr>
          <p:cNvSpPr>
            <a:spLocks noChangeShapeType="1"/>
          </p:cNvSpPr>
          <p:nvPr/>
        </p:nvSpPr>
        <p:spPr bwMode="auto">
          <a:xfrm>
            <a:off x="5715000" y="1981200"/>
            <a:ext cx="7620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66" name="Line 22">
            <a:extLst>
              <a:ext uri="{FF2B5EF4-FFF2-40B4-BE49-F238E27FC236}">
                <a16:creationId xmlns:a16="http://schemas.microsoft.com/office/drawing/2014/main" id="{E1794C99-51E2-4AF7-94AF-5D11D08ADADF}"/>
              </a:ext>
            </a:extLst>
          </p:cNvPr>
          <p:cNvSpPr>
            <a:spLocks noChangeShapeType="1"/>
          </p:cNvSpPr>
          <p:nvPr/>
        </p:nvSpPr>
        <p:spPr bwMode="auto">
          <a:xfrm flipH="1">
            <a:off x="7010400" y="2057400"/>
            <a:ext cx="1066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67" name="Text Box 23">
            <a:extLst>
              <a:ext uri="{FF2B5EF4-FFF2-40B4-BE49-F238E27FC236}">
                <a16:creationId xmlns:a16="http://schemas.microsoft.com/office/drawing/2014/main" id="{6CD348B1-601B-4FBA-8601-64564A33D63B}"/>
              </a:ext>
            </a:extLst>
          </p:cNvPr>
          <p:cNvSpPr txBox="1">
            <a:spLocks noChangeArrowheads="1"/>
          </p:cNvSpPr>
          <p:nvPr/>
        </p:nvSpPr>
        <p:spPr bwMode="auto">
          <a:xfrm>
            <a:off x="2624744" y="3684032"/>
            <a:ext cx="939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latin typeface="Times New Roman" panose="02020603050405020304" pitchFamily="18" charset="0"/>
              </a:rPr>
              <a:t>A   P(J)</a:t>
            </a:r>
          </a:p>
          <a:p>
            <a:r>
              <a:rPr lang="en-US" altLang="en-US" dirty="0">
                <a:latin typeface="Times New Roman" panose="02020603050405020304" pitchFamily="18" charset="0"/>
              </a:rPr>
              <a:t>T    0.9</a:t>
            </a:r>
          </a:p>
          <a:p>
            <a:r>
              <a:rPr lang="en-US" altLang="en-US" dirty="0">
                <a:latin typeface="Times New Roman" panose="02020603050405020304" pitchFamily="18" charset="0"/>
              </a:rPr>
              <a:t>F    0.05</a:t>
            </a:r>
          </a:p>
        </p:txBody>
      </p:sp>
      <p:sp>
        <p:nvSpPr>
          <p:cNvPr id="159768" name="Text Box 24">
            <a:extLst>
              <a:ext uri="{FF2B5EF4-FFF2-40B4-BE49-F238E27FC236}">
                <a16:creationId xmlns:a16="http://schemas.microsoft.com/office/drawing/2014/main" id="{064446F6-9CE4-4ABA-974A-8811B3470A40}"/>
              </a:ext>
            </a:extLst>
          </p:cNvPr>
          <p:cNvSpPr txBox="1">
            <a:spLocks noChangeArrowheads="1"/>
          </p:cNvSpPr>
          <p:nvPr/>
        </p:nvSpPr>
        <p:spPr bwMode="auto">
          <a:xfrm>
            <a:off x="9372600" y="3657600"/>
            <a:ext cx="10287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A   P(M)</a:t>
            </a:r>
          </a:p>
          <a:p>
            <a:r>
              <a:rPr lang="en-US" altLang="en-US">
                <a:latin typeface="Times New Roman" panose="02020603050405020304" pitchFamily="18" charset="0"/>
              </a:rPr>
              <a:t>T    0.7</a:t>
            </a:r>
          </a:p>
          <a:p>
            <a:r>
              <a:rPr lang="en-US" altLang="en-US">
                <a:latin typeface="Times New Roman" panose="02020603050405020304" pitchFamily="18" charset="0"/>
              </a:rPr>
              <a:t>F    0.01</a:t>
            </a:r>
          </a:p>
        </p:txBody>
      </p:sp>
      <p:sp>
        <p:nvSpPr>
          <p:cNvPr id="159773" name="Line 29">
            <a:extLst>
              <a:ext uri="{FF2B5EF4-FFF2-40B4-BE49-F238E27FC236}">
                <a16:creationId xmlns:a16="http://schemas.microsoft.com/office/drawing/2014/main" id="{0381BB28-D8E1-4EED-AFC3-D122E906F357}"/>
              </a:ext>
            </a:extLst>
          </p:cNvPr>
          <p:cNvSpPr>
            <a:spLocks noChangeShapeType="1"/>
          </p:cNvSpPr>
          <p:nvPr/>
        </p:nvSpPr>
        <p:spPr bwMode="auto">
          <a:xfrm>
            <a:off x="4343400" y="2590800"/>
            <a:ext cx="1295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74" name="Line 30">
            <a:extLst>
              <a:ext uri="{FF2B5EF4-FFF2-40B4-BE49-F238E27FC236}">
                <a16:creationId xmlns:a16="http://schemas.microsoft.com/office/drawing/2014/main" id="{A78218F7-DE0F-4D3A-BCAF-3B6CE13FAEBB}"/>
              </a:ext>
            </a:extLst>
          </p:cNvPr>
          <p:cNvSpPr>
            <a:spLocks noChangeShapeType="1"/>
          </p:cNvSpPr>
          <p:nvPr/>
        </p:nvSpPr>
        <p:spPr bwMode="auto">
          <a:xfrm>
            <a:off x="5029200" y="2362200"/>
            <a:ext cx="0" cy="129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75" name="Line 31">
            <a:extLst>
              <a:ext uri="{FF2B5EF4-FFF2-40B4-BE49-F238E27FC236}">
                <a16:creationId xmlns:a16="http://schemas.microsoft.com/office/drawing/2014/main" id="{4D72B5CB-EC67-459E-B37C-D2A9BB3817BB}"/>
              </a:ext>
            </a:extLst>
          </p:cNvPr>
          <p:cNvSpPr>
            <a:spLocks noChangeShapeType="1"/>
          </p:cNvSpPr>
          <p:nvPr/>
        </p:nvSpPr>
        <p:spPr bwMode="auto">
          <a:xfrm>
            <a:off x="2514600" y="40386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76" name="Line 32">
            <a:extLst>
              <a:ext uri="{FF2B5EF4-FFF2-40B4-BE49-F238E27FC236}">
                <a16:creationId xmlns:a16="http://schemas.microsoft.com/office/drawing/2014/main" id="{2C05F701-D0F0-49E7-9A92-E9AC2E60D551}"/>
              </a:ext>
            </a:extLst>
          </p:cNvPr>
          <p:cNvSpPr>
            <a:spLocks noChangeShapeType="1"/>
          </p:cNvSpPr>
          <p:nvPr/>
        </p:nvSpPr>
        <p:spPr bwMode="auto">
          <a:xfrm>
            <a:off x="2819400" y="38100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77" name="Line 33">
            <a:extLst>
              <a:ext uri="{FF2B5EF4-FFF2-40B4-BE49-F238E27FC236}">
                <a16:creationId xmlns:a16="http://schemas.microsoft.com/office/drawing/2014/main" id="{3A866E06-F80A-4D49-8EFA-B55B631C33C6}"/>
              </a:ext>
            </a:extLst>
          </p:cNvPr>
          <p:cNvSpPr>
            <a:spLocks noChangeShapeType="1"/>
          </p:cNvSpPr>
          <p:nvPr/>
        </p:nvSpPr>
        <p:spPr bwMode="auto">
          <a:xfrm>
            <a:off x="9372600" y="3962400"/>
            <a:ext cx="990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78" name="Line 34">
            <a:extLst>
              <a:ext uri="{FF2B5EF4-FFF2-40B4-BE49-F238E27FC236}">
                <a16:creationId xmlns:a16="http://schemas.microsoft.com/office/drawing/2014/main" id="{9F3167F9-B486-4B3D-B341-4BA1F2C2263D}"/>
              </a:ext>
            </a:extLst>
          </p:cNvPr>
          <p:cNvSpPr>
            <a:spLocks noChangeShapeType="1"/>
          </p:cNvSpPr>
          <p:nvPr/>
        </p:nvSpPr>
        <p:spPr bwMode="auto">
          <a:xfrm>
            <a:off x="9677400" y="37338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79" name="Line 35">
            <a:extLst>
              <a:ext uri="{FF2B5EF4-FFF2-40B4-BE49-F238E27FC236}">
                <a16:creationId xmlns:a16="http://schemas.microsoft.com/office/drawing/2014/main" id="{A6339048-8B01-47E7-8CB3-57D88E465059}"/>
              </a:ext>
            </a:extLst>
          </p:cNvPr>
          <p:cNvSpPr>
            <a:spLocks noChangeShapeType="1"/>
          </p:cNvSpPr>
          <p:nvPr/>
        </p:nvSpPr>
        <p:spPr bwMode="auto">
          <a:xfrm>
            <a:off x="3886200" y="18288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80" name="Line 36">
            <a:extLst>
              <a:ext uri="{FF2B5EF4-FFF2-40B4-BE49-F238E27FC236}">
                <a16:creationId xmlns:a16="http://schemas.microsoft.com/office/drawing/2014/main" id="{BAC60913-FC59-468A-B7AC-24D8F534021F}"/>
              </a:ext>
            </a:extLst>
          </p:cNvPr>
          <p:cNvSpPr>
            <a:spLocks noChangeShapeType="1"/>
          </p:cNvSpPr>
          <p:nvPr/>
        </p:nvSpPr>
        <p:spPr bwMode="auto">
          <a:xfrm>
            <a:off x="9448800" y="19050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9781" name="Text Box 37">
            <a:extLst>
              <a:ext uri="{FF2B5EF4-FFF2-40B4-BE49-F238E27FC236}">
                <a16:creationId xmlns:a16="http://schemas.microsoft.com/office/drawing/2014/main" id="{1CC01D48-485F-49BC-874D-94C3709175F9}"/>
              </a:ext>
            </a:extLst>
          </p:cNvPr>
          <p:cNvSpPr txBox="1">
            <a:spLocks noChangeArrowheads="1"/>
          </p:cNvSpPr>
          <p:nvPr/>
        </p:nvSpPr>
        <p:spPr bwMode="auto">
          <a:xfrm>
            <a:off x="2606675" y="5072856"/>
            <a:ext cx="72278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P(J  M  A B E ) =</a:t>
            </a:r>
          </a:p>
          <a:p>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P(J|A)* P(M|A)*P(A|B E )*P(B) P(E)=</a:t>
            </a:r>
          </a:p>
          <a:p>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0.9 * 0.7 * 0.001 * 0.999 * 0.998 = 0.00062 </a:t>
            </a:r>
          </a:p>
        </p:txBody>
      </p:sp>
      <p:sp>
        <p:nvSpPr>
          <p:cNvPr id="34" name="Google Shape;142;p2">
            <a:extLst>
              <a:ext uri="{FF2B5EF4-FFF2-40B4-BE49-F238E27FC236}">
                <a16:creationId xmlns:a16="http://schemas.microsoft.com/office/drawing/2014/main" id="{9DCB628C-EBFD-41E8-93F0-EF808B7352E4}"/>
              </a:ext>
            </a:extLst>
          </p:cNvPr>
          <p:cNvSpPr/>
          <p:nvPr/>
        </p:nvSpPr>
        <p:spPr>
          <a:xfrm>
            <a:off x="0" y="0"/>
            <a:ext cx="2382838"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35" name="Rectangle 34">
            <a:extLst>
              <a:ext uri="{FF2B5EF4-FFF2-40B4-BE49-F238E27FC236}">
                <a16:creationId xmlns:a16="http://schemas.microsoft.com/office/drawing/2014/main" id="{B4811552-1213-4B4A-B674-642CCEC7C172}"/>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1FEAD672-8977-4B0C-948A-10A63E9CCDD4}"/>
              </a:ext>
            </a:extLst>
          </p:cNvPr>
          <p:cNvSpPr>
            <a:spLocks noGrp="1" noChangeArrowheads="1"/>
          </p:cNvSpPr>
          <p:nvPr>
            <p:ph type="title"/>
          </p:nvPr>
        </p:nvSpPr>
        <p:spPr>
          <a:xfrm>
            <a:off x="2979738" y="152400"/>
            <a:ext cx="7688262" cy="990600"/>
          </a:xfrm>
        </p:spPr>
        <p:txBody>
          <a:bodyPr/>
          <a:lstStyle/>
          <a:p>
            <a:r>
              <a:rPr lang="en-US" altLang="en-US" sz="3600" b="1"/>
              <a:t>Probabilistic inferences</a:t>
            </a:r>
            <a:endParaRPr lang="fr-FR" altLang="en-US" sz="3600" b="1"/>
          </a:p>
        </p:txBody>
      </p:sp>
      <p:sp>
        <p:nvSpPr>
          <p:cNvPr id="160771" name="Rectangle 3">
            <a:extLst>
              <a:ext uri="{FF2B5EF4-FFF2-40B4-BE49-F238E27FC236}">
                <a16:creationId xmlns:a16="http://schemas.microsoft.com/office/drawing/2014/main" id="{622DEF4D-BF9C-4C4D-AD75-04FDFCA3E1D6}"/>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60772" name="Rectangle 4">
            <a:extLst>
              <a:ext uri="{FF2B5EF4-FFF2-40B4-BE49-F238E27FC236}">
                <a16:creationId xmlns:a16="http://schemas.microsoft.com/office/drawing/2014/main" id="{2701950B-6033-48AE-A253-DD3B1D88F498}"/>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60773" name="Rectangle 5">
            <a:extLst>
              <a:ext uri="{FF2B5EF4-FFF2-40B4-BE49-F238E27FC236}">
                <a16:creationId xmlns:a16="http://schemas.microsoft.com/office/drawing/2014/main" id="{0DCE5FE1-067C-4510-8485-D54500C1E115}"/>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A7ED56E4-9EB3-441F-86C9-478795FB2B2A}" type="slidenum">
              <a:rPr lang="ro-RO" altLang="en-US" sz="1400"/>
              <a:pPr algn="r"/>
              <a:t>23</a:t>
            </a:fld>
            <a:endParaRPr lang="ro-RO" altLang="en-US" sz="1400"/>
          </a:p>
        </p:txBody>
      </p:sp>
      <p:sp>
        <p:nvSpPr>
          <p:cNvPr id="160774" name="Text Box 6">
            <a:extLst>
              <a:ext uri="{FF2B5EF4-FFF2-40B4-BE49-F238E27FC236}">
                <a16:creationId xmlns:a16="http://schemas.microsoft.com/office/drawing/2014/main" id="{0441A0DD-BBA3-46AB-880D-6A3354D35178}"/>
              </a:ext>
            </a:extLst>
          </p:cNvPr>
          <p:cNvSpPr txBox="1">
            <a:spLocks noChangeArrowheads="1"/>
          </p:cNvSpPr>
          <p:nvPr/>
        </p:nvSpPr>
        <p:spPr bwMode="auto">
          <a:xfrm>
            <a:off x="7824788" y="1700213"/>
            <a:ext cx="1248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Earthquake</a:t>
            </a:r>
          </a:p>
        </p:txBody>
      </p:sp>
      <p:sp>
        <p:nvSpPr>
          <p:cNvPr id="160775" name="Text Box 7">
            <a:extLst>
              <a:ext uri="{FF2B5EF4-FFF2-40B4-BE49-F238E27FC236}">
                <a16:creationId xmlns:a16="http://schemas.microsoft.com/office/drawing/2014/main" id="{7729A9E5-6BDF-491E-9D2C-5A8C0C0BB237}"/>
              </a:ext>
            </a:extLst>
          </p:cNvPr>
          <p:cNvSpPr txBox="1">
            <a:spLocks noChangeArrowheads="1"/>
          </p:cNvSpPr>
          <p:nvPr/>
        </p:nvSpPr>
        <p:spPr bwMode="auto">
          <a:xfrm>
            <a:off x="6311900" y="287813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Alarm</a:t>
            </a:r>
          </a:p>
        </p:txBody>
      </p:sp>
      <p:sp>
        <p:nvSpPr>
          <p:cNvPr id="160776" name="Text Box 8">
            <a:extLst>
              <a:ext uri="{FF2B5EF4-FFF2-40B4-BE49-F238E27FC236}">
                <a16:creationId xmlns:a16="http://schemas.microsoft.com/office/drawing/2014/main" id="{33457481-E1AB-44B9-8D50-9CAD9122D067}"/>
              </a:ext>
            </a:extLst>
          </p:cNvPr>
          <p:cNvSpPr txBox="1">
            <a:spLocks noChangeArrowheads="1"/>
          </p:cNvSpPr>
          <p:nvPr/>
        </p:nvSpPr>
        <p:spPr bwMode="auto">
          <a:xfrm>
            <a:off x="4038600" y="3987800"/>
            <a:ext cx="1053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JohnCalls</a:t>
            </a:r>
          </a:p>
        </p:txBody>
      </p:sp>
      <p:sp>
        <p:nvSpPr>
          <p:cNvPr id="160777" name="Text Box 9">
            <a:extLst>
              <a:ext uri="{FF2B5EF4-FFF2-40B4-BE49-F238E27FC236}">
                <a16:creationId xmlns:a16="http://schemas.microsoft.com/office/drawing/2014/main" id="{D39CF359-0087-4FBA-97E7-3AC413A51842}"/>
              </a:ext>
            </a:extLst>
          </p:cNvPr>
          <p:cNvSpPr txBox="1">
            <a:spLocks noChangeArrowheads="1"/>
          </p:cNvSpPr>
          <p:nvPr/>
        </p:nvSpPr>
        <p:spPr bwMode="auto">
          <a:xfrm>
            <a:off x="7848601" y="3987801"/>
            <a:ext cx="1141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MaryCalls</a:t>
            </a:r>
          </a:p>
        </p:txBody>
      </p:sp>
      <p:sp>
        <p:nvSpPr>
          <p:cNvPr id="160778" name="Text Box 10">
            <a:extLst>
              <a:ext uri="{FF2B5EF4-FFF2-40B4-BE49-F238E27FC236}">
                <a16:creationId xmlns:a16="http://schemas.microsoft.com/office/drawing/2014/main" id="{A2B7CD75-F864-4A34-A3C7-98AFC9283EEF}"/>
              </a:ext>
            </a:extLst>
          </p:cNvPr>
          <p:cNvSpPr txBox="1">
            <a:spLocks noChangeArrowheads="1"/>
          </p:cNvSpPr>
          <p:nvPr/>
        </p:nvSpPr>
        <p:spPr bwMode="auto">
          <a:xfrm>
            <a:off x="4727576" y="1628775"/>
            <a:ext cx="966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Burglary</a:t>
            </a:r>
          </a:p>
        </p:txBody>
      </p:sp>
      <p:sp>
        <p:nvSpPr>
          <p:cNvPr id="160779" name="Oval 11">
            <a:extLst>
              <a:ext uri="{FF2B5EF4-FFF2-40B4-BE49-F238E27FC236}">
                <a16:creationId xmlns:a16="http://schemas.microsoft.com/office/drawing/2014/main" id="{425B739C-2709-4B24-AAA5-3EC3A5FE4BC7}"/>
              </a:ext>
            </a:extLst>
          </p:cNvPr>
          <p:cNvSpPr>
            <a:spLocks noChangeArrowheads="1"/>
          </p:cNvSpPr>
          <p:nvPr/>
        </p:nvSpPr>
        <p:spPr bwMode="auto">
          <a:xfrm>
            <a:off x="4656138" y="1557338"/>
            <a:ext cx="11557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0" name="Oval 12">
            <a:extLst>
              <a:ext uri="{FF2B5EF4-FFF2-40B4-BE49-F238E27FC236}">
                <a16:creationId xmlns:a16="http://schemas.microsoft.com/office/drawing/2014/main" id="{21E31F43-29DE-46F0-AD7B-19E5C34C56DD}"/>
              </a:ext>
            </a:extLst>
          </p:cNvPr>
          <p:cNvSpPr>
            <a:spLocks noChangeArrowheads="1"/>
          </p:cNvSpPr>
          <p:nvPr/>
        </p:nvSpPr>
        <p:spPr bwMode="auto">
          <a:xfrm>
            <a:off x="7772400" y="1600200"/>
            <a:ext cx="14478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1" name="Oval 13">
            <a:extLst>
              <a:ext uri="{FF2B5EF4-FFF2-40B4-BE49-F238E27FC236}">
                <a16:creationId xmlns:a16="http://schemas.microsoft.com/office/drawing/2014/main" id="{4AF54AD9-7A8B-4EA8-ABE3-0066E2720131}"/>
              </a:ext>
            </a:extLst>
          </p:cNvPr>
          <p:cNvSpPr>
            <a:spLocks noChangeArrowheads="1"/>
          </p:cNvSpPr>
          <p:nvPr/>
        </p:nvSpPr>
        <p:spPr bwMode="auto">
          <a:xfrm>
            <a:off x="6019800" y="2667000"/>
            <a:ext cx="1447800" cy="7620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2" name="Oval 14">
            <a:extLst>
              <a:ext uri="{FF2B5EF4-FFF2-40B4-BE49-F238E27FC236}">
                <a16:creationId xmlns:a16="http://schemas.microsoft.com/office/drawing/2014/main" id="{606EF970-7C11-4C6E-B44E-67F8325A1DA8}"/>
              </a:ext>
            </a:extLst>
          </p:cNvPr>
          <p:cNvSpPr>
            <a:spLocks noChangeArrowheads="1"/>
          </p:cNvSpPr>
          <p:nvPr/>
        </p:nvSpPr>
        <p:spPr bwMode="auto">
          <a:xfrm>
            <a:off x="3733800" y="3886200"/>
            <a:ext cx="1752600" cy="609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3" name="Oval 15">
            <a:extLst>
              <a:ext uri="{FF2B5EF4-FFF2-40B4-BE49-F238E27FC236}">
                <a16:creationId xmlns:a16="http://schemas.microsoft.com/office/drawing/2014/main" id="{BBE3C3AD-0F58-4AFE-8679-15E15BE533A8}"/>
              </a:ext>
            </a:extLst>
          </p:cNvPr>
          <p:cNvSpPr>
            <a:spLocks noChangeArrowheads="1"/>
          </p:cNvSpPr>
          <p:nvPr/>
        </p:nvSpPr>
        <p:spPr bwMode="auto">
          <a:xfrm>
            <a:off x="7543800" y="3810000"/>
            <a:ext cx="1752600" cy="6858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4" name="Text Box 16">
            <a:extLst>
              <a:ext uri="{FF2B5EF4-FFF2-40B4-BE49-F238E27FC236}">
                <a16:creationId xmlns:a16="http://schemas.microsoft.com/office/drawing/2014/main" id="{E2099367-7C5D-446D-B6FD-FF083984612E}"/>
              </a:ext>
            </a:extLst>
          </p:cNvPr>
          <p:cNvSpPr txBox="1">
            <a:spLocks noChangeArrowheads="1"/>
          </p:cNvSpPr>
          <p:nvPr/>
        </p:nvSpPr>
        <p:spPr bwMode="auto">
          <a:xfrm>
            <a:off x="3886200" y="1524000"/>
            <a:ext cx="698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P(B)</a:t>
            </a:r>
          </a:p>
          <a:p>
            <a:r>
              <a:rPr lang="en-US" altLang="en-US">
                <a:latin typeface="Times New Roman" panose="02020603050405020304" pitchFamily="18" charset="0"/>
              </a:rPr>
              <a:t>0.001</a:t>
            </a:r>
          </a:p>
        </p:txBody>
      </p:sp>
      <p:sp>
        <p:nvSpPr>
          <p:cNvPr id="160785" name="Text Box 17">
            <a:extLst>
              <a:ext uri="{FF2B5EF4-FFF2-40B4-BE49-F238E27FC236}">
                <a16:creationId xmlns:a16="http://schemas.microsoft.com/office/drawing/2014/main" id="{F8C1CE64-D702-4761-BC94-BA18EED3FBD3}"/>
              </a:ext>
            </a:extLst>
          </p:cNvPr>
          <p:cNvSpPr txBox="1">
            <a:spLocks noChangeArrowheads="1"/>
          </p:cNvSpPr>
          <p:nvPr/>
        </p:nvSpPr>
        <p:spPr bwMode="auto">
          <a:xfrm>
            <a:off x="9448800" y="1600200"/>
            <a:ext cx="698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P(E)</a:t>
            </a:r>
          </a:p>
          <a:p>
            <a:r>
              <a:rPr lang="en-US" altLang="en-US">
                <a:latin typeface="Times New Roman" panose="02020603050405020304" pitchFamily="18" charset="0"/>
              </a:rPr>
              <a:t>0.002</a:t>
            </a:r>
          </a:p>
        </p:txBody>
      </p:sp>
      <p:sp>
        <p:nvSpPr>
          <p:cNvPr id="160786" name="Text Box 18">
            <a:extLst>
              <a:ext uri="{FF2B5EF4-FFF2-40B4-BE49-F238E27FC236}">
                <a16:creationId xmlns:a16="http://schemas.microsoft.com/office/drawing/2014/main" id="{7B0C6194-310D-4573-AF02-0EAAF8C12D8F}"/>
              </a:ext>
            </a:extLst>
          </p:cNvPr>
          <p:cNvSpPr txBox="1">
            <a:spLocks noChangeArrowheads="1"/>
          </p:cNvSpPr>
          <p:nvPr/>
        </p:nvSpPr>
        <p:spPr bwMode="auto">
          <a:xfrm>
            <a:off x="4343400" y="2286001"/>
            <a:ext cx="14097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B   E   P(A)</a:t>
            </a:r>
          </a:p>
          <a:p>
            <a:r>
              <a:rPr lang="en-US" altLang="en-US">
                <a:latin typeface="Times New Roman" panose="02020603050405020304" pitchFamily="18" charset="0"/>
              </a:rPr>
              <a:t>T    T   0.95</a:t>
            </a:r>
          </a:p>
          <a:p>
            <a:r>
              <a:rPr lang="en-US" altLang="en-US">
                <a:latin typeface="Times New Roman" panose="02020603050405020304" pitchFamily="18" charset="0"/>
              </a:rPr>
              <a:t>T    F   0.94</a:t>
            </a:r>
          </a:p>
          <a:p>
            <a:r>
              <a:rPr lang="en-US" altLang="en-US">
                <a:latin typeface="Times New Roman" panose="02020603050405020304" pitchFamily="18" charset="0"/>
              </a:rPr>
              <a:t>F    T   0.29</a:t>
            </a:r>
          </a:p>
          <a:p>
            <a:r>
              <a:rPr lang="en-US" altLang="en-US">
                <a:latin typeface="Times New Roman" panose="02020603050405020304" pitchFamily="18" charset="0"/>
              </a:rPr>
              <a:t>F    F    0.001</a:t>
            </a:r>
          </a:p>
        </p:txBody>
      </p:sp>
      <p:sp>
        <p:nvSpPr>
          <p:cNvPr id="160787" name="Line 19">
            <a:extLst>
              <a:ext uri="{FF2B5EF4-FFF2-40B4-BE49-F238E27FC236}">
                <a16:creationId xmlns:a16="http://schemas.microsoft.com/office/drawing/2014/main" id="{D0951709-D3A0-44FB-90B3-C8902229B4C5}"/>
              </a:ext>
            </a:extLst>
          </p:cNvPr>
          <p:cNvSpPr>
            <a:spLocks noChangeShapeType="1"/>
          </p:cNvSpPr>
          <p:nvPr/>
        </p:nvSpPr>
        <p:spPr bwMode="auto">
          <a:xfrm flipH="1">
            <a:off x="5334000" y="3429000"/>
            <a:ext cx="12192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788" name="Line 20">
            <a:extLst>
              <a:ext uri="{FF2B5EF4-FFF2-40B4-BE49-F238E27FC236}">
                <a16:creationId xmlns:a16="http://schemas.microsoft.com/office/drawing/2014/main" id="{4EA92A03-615F-4EE3-B550-18E66BAE112C}"/>
              </a:ext>
            </a:extLst>
          </p:cNvPr>
          <p:cNvSpPr>
            <a:spLocks noChangeShapeType="1"/>
          </p:cNvSpPr>
          <p:nvPr/>
        </p:nvSpPr>
        <p:spPr bwMode="auto">
          <a:xfrm>
            <a:off x="7010400" y="34290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789" name="Line 21">
            <a:extLst>
              <a:ext uri="{FF2B5EF4-FFF2-40B4-BE49-F238E27FC236}">
                <a16:creationId xmlns:a16="http://schemas.microsoft.com/office/drawing/2014/main" id="{B255C2BC-B486-4AFF-A118-DFB7D1C802C5}"/>
              </a:ext>
            </a:extLst>
          </p:cNvPr>
          <p:cNvSpPr>
            <a:spLocks noChangeShapeType="1"/>
          </p:cNvSpPr>
          <p:nvPr/>
        </p:nvSpPr>
        <p:spPr bwMode="auto">
          <a:xfrm>
            <a:off x="5715000" y="1981200"/>
            <a:ext cx="7620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790" name="Line 22">
            <a:extLst>
              <a:ext uri="{FF2B5EF4-FFF2-40B4-BE49-F238E27FC236}">
                <a16:creationId xmlns:a16="http://schemas.microsoft.com/office/drawing/2014/main" id="{355A37C5-B8EE-4F3F-8E98-9404B546AB8B}"/>
              </a:ext>
            </a:extLst>
          </p:cNvPr>
          <p:cNvSpPr>
            <a:spLocks noChangeShapeType="1"/>
          </p:cNvSpPr>
          <p:nvPr/>
        </p:nvSpPr>
        <p:spPr bwMode="auto">
          <a:xfrm flipH="1">
            <a:off x="7010400" y="2057400"/>
            <a:ext cx="1066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791" name="Text Box 23">
            <a:extLst>
              <a:ext uri="{FF2B5EF4-FFF2-40B4-BE49-F238E27FC236}">
                <a16:creationId xmlns:a16="http://schemas.microsoft.com/office/drawing/2014/main" id="{FF93E3E1-BBA1-46ED-8DB3-D79EF279F9C5}"/>
              </a:ext>
            </a:extLst>
          </p:cNvPr>
          <p:cNvSpPr txBox="1">
            <a:spLocks noChangeArrowheads="1"/>
          </p:cNvSpPr>
          <p:nvPr/>
        </p:nvSpPr>
        <p:spPr bwMode="auto">
          <a:xfrm>
            <a:off x="2514600" y="3733800"/>
            <a:ext cx="939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A   P(J)</a:t>
            </a:r>
          </a:p>
          <a:p>
            <a:r>
              <a:rPr lang="en-US" altLang="en-US">
                <a:latin typeface="Times New Roman" panose="02020603050405020304" pitchFamily="18" charset="0"/>
              </a:rPr>
              <a:t>T    0.9</a:t>
            </a:r>
          </a:p>
          <a:p>
            <a:r>
              <a:rPr lang="en-US" altLang="en-US">
                <a:latin typeface="Times New Roman" panose="02020603050405020304" pitchFamily="18" charset="0"/>
              </a:rPr>
              <a:t>F    0.05</a:t>
            </a:r>
          </a:p>
        </p:txBody>
      </p:sp>
      <p:sp>
        <p:nvSpPr>
          <p:cNvPr id="160792" name="Text Box 24">
            <a:extLst>
              <a:ext uri="{FF2B5EF4-FFF2-40B4-BE49-F238E27FC236}">
                <a16:creationId xmlns:a16="http://schemas.microsoft.com/office/drawing/2014/main" id="{525907F4-0047-4FF3-8A09-6E961EC008D1}"/>
              </a:ext>
            </a:extLst>
          </p:cNvPr>
          <p:cNvSpPr txBox="1">
            <a:spLocks noChangeArrowheads="1"/>
          </p:cNvSpPr>
          <p:nvPr/>
        </p:nvSpPr>
        <p:spPr bwMode="auto">
          <a:xfrm>
            <a:off x="9372600" y="3657600"/>
            <a:ext cx="10287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Times New Roman" panose="02020603050405020304" pitchFamily="18" charset="0"/>
              </a:rPr>
              <a:t>A   P(M)</a:t>
            </a:r>
          </a:p>
          <a:p>
            <a:r>
              <a:rPr lang="en-US" altLang="en-US">
                <a:latin typeface="Times New Roman" panose="02020603050405020304" pitchFamily="18" charset="0"/>
              </a:rPr>
              <a:t>T    0.7</a:t>
            </a:r>
          </a:p>
          <a:p>
            <a:r>
              <a:rPr lang="en-US" altLang="en-US">
                <a:latin typeface="Times New Roman" panose="02020603050405020304" pitchFamily="18" charset="0"/>
              </a:rPr>
              <a:t>F    0.01</a:t>
            </a:r>
          </a:p>
        </p:txBody>
      </p:sp>
      <p:sp>
        <p:nvSpPr>
          <p:cNvPr id="160797" name="Line 29">
            <a:extLst>
              <a:ext uri="{FF2B5EF4-FFF2-40B4-BE49-F238E27FC236}">
                <a16:creationId xmlns:a16="http://schemas.microsoft.com/office/drawing/2014/main" id="{19644538-CDAA-48EB-9A02-0F28FA44A9C7}"/>
              </a:ext>
            </a:extLst>
          </p:cNvPr>
          <p:cNvSpPr>
            <a:spLocks noChangeShapeType="1"/>
          </p:cNvSpPr>
          <p:nvPr/>
        </p:nvSpPr>
        <p:spPr bwMode="auto">
          <a:xfrm>
            <a:off x="4343400" y="2590800"/>
            <a:ext cx="1295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798" name="Line 30">
            <a:extLst>
              <a:ext uri="{FF2B5EF4-FFF2-40B4-BE49-F238E27FC236}">
                <a16:creationId xmlns:a16="http://schemas.microsoft.com/office/drawing/2014/main" id="{873B1458-EF4C-4230-A214-C3F107D5289F}"/>
              </a:ext>
            </a:extLst>
          </p:cNvPr>
          <p:cNvSpPr>
            <a:spLocks noChangeShapeType="1"/>
          </p:cNvSpPr>
          <p:nvPr/>
        </p:nvSpPr>
        <p:spPr bwMode="auto">
          <a:xfrm>
            <a:off x="5029200" y="2362200"/>
            <a:ext cx="0" cy="129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799" name="Line 31">
            <a:extLst>
              <a:ext uri="{FF2B5EF4-FFF2-40B4-BE49-F238E27FC236}">
                <a16:creationId xmlns:a16="http://schemas.microsoft.com/office/drawing/2014/main" id="{6C9E6449-8173-4635-92E1-68351E402739}"/>
              </a:ext>
            </a:extLst>
          </p:cNvPr>
          <p:cNvSpPr>
            <a:spLocks noChangeShapeType="1"/>
          </p:cNvSpPr>
          <p:nvPr/>
        </p:nvSpPr>
        <p:spPr bwMode="auto">
          <a:xfrm>
            <a:off x="2514600" y="40386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800" name="Line 32">
            <a:extLst>
              <a:ext uri="{FF2B5EF4-FFF2-40B4-BE49-F238E27FC236}">
                <a16:creationId xmlns:a16="http://schemas.microsoft.com/office/drawing/2014/main" id="{CBA3138C-54A3-40D0-9A03-DB7BFC0BEFC5}"/>
              </a:ext>
            </a:extLst>
          </p:cNvPr>
          <p:cNvSpPr>
            <a:spLocks noChangeShapeType="1"/>
          </p:cNvSpPr>
          <p:nvPr/>
        </p:nvSpPr>
        <p:spPr bwMode="auto">
          <a:xfrm>
            <a:off x="2819400" y="38100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801" name="Line 33">
            <a:extLst>
              <a:ext uri="{FF2B5EF4-FFF2-40B4-BE49-F238E27FC236}">
                <a16:creationId xmlns:a16="http://schemas.microsoft.com/office/drawing/2014/main" id="{47210FB3-7704-4523-81C2-5720AEEAF8E5}"/>
              </a:ext>
            </a:extLst>
          </p:cNvPr>
          <p:cNvSpPr>
            <a:spLocks noChangeShapeType="1"/>
          </p:cNvSpPr>
          <p:nvPr/>
        </p:nvSpPr>
        <p:spPr bwMode="auto">
          <a:xfrm>
            <a:off x="9372600" y="3962400"/>
            <a:ext cx="990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802" name="Line 34">
            <a:extLst>
              <a:ext uri="{FF2B5EF4-FFF2-40B4-BE49-F238E27FC236}">
                <a16:creationId xmlns:a16="http://schemas.microsoft.com/office/drawing/2014/main" id="{65FCBC94-2560-4E53-A76B-31176141E82B}"/>
              </a:ext>
            </a:extLst>
          </p:cNvPr>
          <p:cNvSpPr>
            <a:spLocks noChangeShapeType="1"/>
          </p:cNvSpPr>
          <p:nvPr/>
        </p:nvSpPr>
        <p:spPr bwMode="auto">
          <a:xfrm>
            <a:off x="9677400" y="37338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803" name="Line 35">
            <a:extLst>
              <a:ext uri="{FF2B5EF4-FFF2-40B4-BE49-F238E27FC236}">
                <a16:creationId xmlns:a16="http://schemas.microsoft.com/office/drawing/2014/main" id="{7DF6E61B-E546-4012-826B-B4C62A70D22B}"/>
              </a:ext>
            </a:extLst>
          </p:cNvPr>
          <p:cNvSpPr>
            <a:spLocks noChangeShapeType="1"/>
          </p:cNvSpPr>
          <p:nvPr/>
        </p:nvSpPr>
        <p:spPr bwMode="auto">
          <a:xfrm>
            <a:off x="3886200" y="18288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804" name="Line 36">
            <a:extLst>
              <a:ext uri="{FF2B5EF4-FFF2-40B4-BE49-F238E27FC236}">
                <a16:creationId xmlns:a16="http://schemas.microsoft.com/office/drawing/2014/main" id="{520D9C11-66D2-4F25-AC2D-4F3C77C05924}"/>
              </a:ext>
            </a:extLst>
          </p:cNvPr>
          <p:cNvSpPr>
            <a:spLocks noChangeShapeType="1"/>
          </p:cNvSpPr>
          <p:nvPr/>
        </p:nvSpPr>
        <p:spPr bwMode="auto">
          <a:xfrm>
            <a:off x="9448800" y="19050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0805" name="Text Box 37">
            <a:extLst>
              <a:ext uri="{FF2B5EF4-FFF2-40B4-BE49-F238E27FC236}">
                <a16:creationId xmlns:a16="http://schemas.microsoft.com/office/drawing/2014/main" id="{A3AE137E-C5A8-48E6-9A74-A514BA72F41C}"/>
              </a:ext>
            </a:extLst>
          </p:cNvPr>
          <p:cNvSpPr txBox="1">
            <a:spLocks noChangeArrowheads="1"/>
          </p:cNvSpPr>
          <p:nvPr/>
        </p:nvSpPr>
        <p:spPr bwMode="auto">
          <a:xfrm>
            <a:off x="2286000" y="5029200"/>
            <a:ext cx="76152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Times New Roman" panose="02020603050405020304" pitchFamily="18" charset="0"/>
                <a:cs typeface="Times New Roman" panose="02020603050405020304" pitchFamily="18" charset="0"/>
                <a:sym typeface="Symbol" panose="05050102010706020507" pitchFamily="18" charset="2"/>
              </a:rPr>
              <a:t>P(A|B) = P(A|B,E) *</a:t>
            </a:r>
            <a:r>
              <a:rPr lang="en-US" altLang="en-US" sz="28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P(E|B)</a:t>
            </a:r>
            <a:r>
              <a:rPr lang="en-US" altLang="en-US" sz="2800" b="1">
                <a:latin typeface="Times New Roman" panose="02020603050405020304" pitchFamily="18" charset="0"/>
                <a:cs typeface="Times New Roman" panose="02020603050405020304" pitchFamily="18" charset="0"/>
                <a:sym typeface="Symbol" panose="05050102010706020507" pitchFamily="18" charset="2"/>
              </a:rPr>
              <a:t> + P(A| B,E)*</a:t>
            </a:r>
            <a:r>
              <a:rPr lang="en-US" altLang="en-US" sz="2800" b="1">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P(E|B)</a:t>
            </a:r>
          </a:p>
          <a:p>
            <a:r>
              <a:rPr lang="en-US" altLang="en-US" sz="2800" b="1">
                <a:latin typeface="Times New Roman" panose="02020603050405020304" pitchFamily="18" charset="0"/>
                <a:cs typeface="Times New Roman" panose="02020603050405020304" pitchFamily="18" charset="0"/>
                <a:sym typeface="Symbol" panose="05050102010706020507" pitchFamily="18" charset="2"/>
              </a:rPr>
              <a:t>=  P(A|B,E) *</a:t>
            </a:r>
            <a:r>
              <a:rPr lang="en-US" altLang="en-US" sz="2800" b="1">
                <a:solidFill>
                  <a:schemeClr val="tx2"/>
                </a:solidFill>
                <a:latin typeface="Times New Roman" panose="02020603050405020304" pitchFamily="18" charset="0"/>
                <a:cs typeface="Times New Roman" panose="02020603050405020304" pitchFamily="18" charset="0"/>
                <a:sym typeface="Symbol" panose="05050102010706020507" pitchFamily="18" charset="2"/>
              </a:rPr>
              <a:t>P(E)</a:t>
            </a:r>
            <a:r>
              <a:rPr lang="en-US" altLang="en-US" sz="2800" b="1">
                <a:latin typeface="Times New Roman" panose="02020603050405020304" pitchFamily="18" charset="0"/>
                <a:cs typeface="Times New Roman" panose="02020603050405020304" pitchFamily="18" charset="0"/>
                <a:sym typeface="Symbol" panose="05050102010706020507" pitchFamily="18" charset="2"/>
              </a:rPr>
              <a:t> + P(A| B,E)*</a:t>
            </a:r>
            <a:r>
              <a:rPr lang="en-US" altLang="en-US" sz="2800" b="1">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P(E)</a:t>
            </a:r>
          </a:p>
          <a:p>
            <a:r>
              <a:rPr lang="en-US" altLang="en-US" sz="2800" b="1">
                <a:latin typeface="Times New Roman" panose="02020603050405020304" pitchFamily="18" charset="0"/>
                <a:cs typeface="Times New Roman" panose="02020603050405020304" pitchFamily="18" charset="0"/>
                <a:sym typeface="Symbol" panose="05050102010706020507" pitchFamily="18" charset="2"/>
              </a:rPr>
              <a:t>= 0.95 * 0.002 + 0.94 * 0.998 = 0.94002</a:t>
            </a:r>
          </a:p>
        </p:txBody>
      </p:sp>
      <p:sp>
        <p:nvSpPr>
          <p:cNvPr id="34" name="Google Shape;142;p2">
            <a:extLst>
              <a:ext uri="{FF2B5EF4-FFF2-40B4-BE49-F238E27FC236}">
                <a16:creationId xmlns:a16="http://schemas.microsoft.com/office/drawing/2014/main" id="{36B966AA-7D46-4512-A30E-19387032A059}"/>
              </a:ext>
            </a:extLst>
          </p:cNvPr>
          <p:cNvSpPr/>
          <p:nvPr/>
        </p:nvSpPr>
        <p:spPr>
          <a:xfrm>
            <a:off x="0" y="0"/>
            <a:ext cx="22860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35" name="Rectangle 34">
            <a:extLst>
              <a:ext uri="{FF2B5EF4-FFF2-40B4-BE49-F238E27FC236}">
                <a16:creationId xmlns:a16="http://schemas.microsoft.com/office/drawing/2014/main" id="{D455212D-3298-4F7A-8917-F6F5370A10B1}"/>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AB0DD72-5ECB-475A-830E-8EB6163B37C1}"/>
              </a:ext>
            </a:extLst>
          </p:cNvPr>
          <p:cNvSpPr>
            <a:spLocks noGrp="1" noChangeArrowheads="1"/>
          </p:cNvSpPr>
          <p:nvPr>
            <p:ph type="title"/>
          </p:nvPr>
        </p:nvSpPr>
        <p:spPr>
          <a:xfrm>
            <a:off x="2979738" y="152400"/>
            <a:ext cx="7688262" cy="990600"/>
          </a:xfrm>
        </p:spPr>
        <p:txBody>
          <a:bodyPr/>
          <a:lstStyle/>
          <a:p>
            <a:r>
              <a:rPr lang="en-US" altLang="en-US" sz="3600" b="1"/>
              <a:t>2.5 Different types of inferences</a:t>
            </a:r>
            <a:endParaRPr lang="fr-FR" altLang="en-US" sz="3600" b="1">
              <a:cs typeface="Times New Roman" panose="02020603050405020304" pitchFamily="18" charset="0"/>
            </a:endParaRPr>
          </a:p>
        </p:txBody>
      </p:sp>
      <p:sp>
        <p:nvSpPr>
          <p:cNvPr id="119813" name="Rectangle 5">
            <a:extLst>
              <a:ext uri="{FF2B5EF4-FFF2-40B4-BE49-F238E27FC236}">
                <a16:creationId xmlns:a16="http://schemas.microsoft.com/office/drawing/2014/main" id="{8D47C32D-BC7F-48FB-9CF0-2601955C7C26}"/>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BC855C94-2C05-4CB3-9363-0444DC246A46}" type="slidenum">
              <a:rPr lang="ro-RO" altLang="en-US" sz="1400"/>
              <a:pPr algn="r"/>
              <a:t>24</a:t>
            </a:fld>
            <a:endParaRPr lang="ro-RO" altLang="en-US" sz="1400"/>
          </a:p>
        </p:txBody>
      </p:sp>
      <p:sp>
        <p:nvSpPr>
          <p:cNvPr id="119815" name="Text Box 7">
            <a:extLst>
              <a:ext uri="{FF2B5EF4-FFF2-40B4-BE49-F238E27FC236}">
                <a16:creationId xmlns:a16="http://schemas.microsoft.com/office/drawing/2014/main" id="{1310F3BE-2682-42A6-8C78-5D690F488DF5}"/>
              </a:ext>
            </a:extLst>
          </p:cNvPr>
          <p:cNvSpPr txBox="1">
            <a:spLocks noChangeArrowheads="1"/>
          </p:cNvSpPr>
          <p:nvPr/>
        </p:nvSpPr>
        <p:spPr bwMode="auto">
          <a:xfrm>
            <a:off x="7543800" y="2743201"/>
            <a:ext cx="833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Alarm</a:t>
            </a:r>
          </a:p>
        </p:txBody>
      </p:sp>
      <p:sp>
        <p:nvSpPr>
          <p:cNvPr id="119820" name="Oval 12">
            <a:extLst>
              <a:ext uri="{FF2B5EF4-FFF2-40B4-BE49-F238E27FC236}">
                <a16:creationId xmlns:a16="http://schemas.microsoft.com/office/drawing/2014/main" id="{926708D7-5486-4AFE-9C15-37310F9A1AD3}"/>
              </a:ext>
            </a:extLst>
          </p:cNvPr>
          <p:cNvSpPr>
            <a:spLocks noChangeArrowheads="1"/>
          </p:cNvSpPr>
          <p:nvPr/>
        </p:nvSpPr>
        <p:spPr bwMode="auto">
          <a:xfrm>
            <a:off x="6019800" y="1524000"/>
            <a:ext cx="9906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1" name="Oval 13">
            <a:extLst>
              <a:ext uri="{FF2B5EF4-FFF2-40B4-BE49-F238E27FC236}">
                <a16:creationId xmlns:a16="http://schemas.microsoft.com/office/drawing/2014/main" id="{CD657685-7CC8-407E-8597-717A0FA344B3}"/>
              </a:ext>
            </a:extLst>
          </p:cNvPr>
          <p:cNvSpPr>
            <a:spLocks noChangeArrowheads="1"/>
          </p:cNvSpPr>
          <p:nvPr/>
        </p:nvSpPr>
        <p:spPr bwMode="auto">
          <a:xfrm>
            <a:off x="9067800" y="1524000"/>
            <a:ext cx="14478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2" name="Oval 14">
            <a:extLst>
              <a:ext uri="{FF2B5EF4-FFF2-40B4-BE49-F238E27FC236}">
                <a16:creationId xmlns:a16="http://schemas.microsoft.com/office/drawing/2014/main" id="{608654E1-77C1-46E0-9E5B-5BA6DD6F5AE4}"/>
              </a:ext>
            </a:extLst>
          </p:cNvPr>
          <p:cNvSpPr>
            <a:spLocks noChangeArrowheads="1"/>
          </p:cNvSpPr>
          <p:nvPr/>
        </p:nvSpPr>
        <p:spPr bwMode="auto">
          <a:xfrm>
            <a:off x="7315200" y="2590800"/>
            <a:ext cx="1447800" cy="7620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3" name="Oval 15">
            <a:extLst>
              <a:ext uri="{FF2B5EF4-FFF2-40B4-BE49-F238E27FC236}">
                <a16:creationId xmlns:a16="http://schemas.microsoft.com/office/drawing/2014/main" id="{2A17BA19-57E4-45F4-9246-535DBE53627E}"/>
              </a:ext>
            </a:extLst>
          </p:cNvPr>
          <p:cNvSpPr>
            <a:spLocks noChangeArrowheads="1"/>
          </p:cNvSpPr>
          <p:nvPr/>
        </p:nvSpPr>
        <p:spPr bwMode="auto">
          <a:xfrm>
            <a:off x="5029200" y="3810000"/>
            <a:ext cx="1752600" cy="609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4" name="Oval 16">
            <a:extLst>
              <a:ext uri="{FF2B5EF4-FFF2-40B4-BE49-F238E27FC236}">
                <a16:creationId xmlns:a16="http://schemas.microsoft.com/office/drawing/2014/main" id="{92C09AF1-480F-41D7-94AA-B12EE8E7B50D}"/>
              </a:ext>
            </a:extLst>
          </p:cNvPr>
          <p:cNvSpPr>
            <a:spLocks noChangeArrowheads="1"/>
          </p:cNvSpPr>
          <p:nvPr/>
        </p:nvSpPr>
        <p:spPr bwMode="auto">
          <a:xfrm>
            <a:off x="8839200" y="3733800"/>
            <a:ext cx="1752600" cy="6858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8" name="Line 20">
            <a:extLst>
              <a:ext uri="{FF2B5EF4-FFF2-40B4-BE49-F238E27FC236}">
                <a16:creationId xmlns:a16="http://schemas.microsoft.com/office/drawing/2014/main" id="{FC9BB244-8F03-48D3-8AD3-C938F6F7E413}"/>
              </a:ext>
            </a:extLst>
          </p:cNvPr>
          <p:cNvSpPr>
            <a:spLocks noChangeShapeType="1"/>
          </p:cNvSpPr>
          <p:nvPr/>
        </p:nvSpPr>
        <p:spPr bwMode="auto">
          <a:xfrm flipH="1">
            <a:off x="6629400" y="3352800"/>
            <a:ext cx="12192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9829" name="Line 21">
            <a:extLst>
              <a:ext uri="{FF2B5EF4-FFF2-40B4-BE49-F238E27FC236}">
                <a16:creationId xmlns:a16="http://schemas.microsoft.com/office/drawing/2014/main" id="{BCF23F5A-727B-49E0-83B5-0E4CF23ED026}"/>
              </a:ext>
            </a:extLst>
          </p:cNvPr>
          <p:cNvSpPr>
            <a:spLocks noChangeShapeType="1"/>
          </p:cNvSpPr>
          <p:nvPr/>
        </p:nvSpPr>
        <p:spPr bwMode="auto">
          <a:xfrm>
            <a:off x="8305800" y="33528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9830" name="Line 22">
            <a:extLst>
              <a:ext uri="{FF2B5EF4-FFF2-40B4-BE49-F238E27FC236}">
                <a16:creationId xmlns:a16="http://schemas.microsoft.com/office/drawing/2014/main" id="{E437F102-20B2-4907-8308-E4ED92A04883}"/>
              </a:ext>
            </a:extLst>
          </p:cNvPr>
          <p:cNvSpPr>
            <a:spLocks noChangeShapeType="1"/>
          </p:cNvSpPr>
          <p:nvPr/>
        </p:nvSpPr>
        <p:spPr bwMode="auto">
          <a:xfrm>
            <a:off x="7010400" y="1905000"/>
            <a:ext cx="7620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9831" name="Line 23">
            <a:extLst>
              <a:ext uri="{FF2B5EF4-FFF2-40B4-BE49-F238E27FC236}">
                <a16:creationId xmlns:a16="http://schemas.microsoft.com/office/drawing/2014/main" id="{4BF08531-FC43-4D5A-8E73-7DCFB99896E1}"/>
              </a:ext>
            </a:extLst>
          </p:cNvPr>
          <p:cNvSpPr>
            <a:spLocks noChangeShapeType="1"/>
          </p:cNvSpPr>
          <p:nvPr/>
        </p:nvSpPr>
        <p:spPr bwMode="auto">
          <a:xfrm flipH="1">
            <a:off x="8305800" y="1981200"/>
            <a:ext cx="1066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9842" name="Text Box 34">
            <a:extLst>
              <a:ext uri="{FF2B5EF4-FFF2-40B4-BE49-F238E27FC236}">
                <a16:creationId xmlns:a16="http://schemas.microsoft.com/office/drawing/2014/main" id="{2803FCA0-7C4F-48F6-9852-A3C496C74DC0}"/>
              </a:ext>
            </a:extLst>
          </p:cNvPr>
          <p:cNvSpPr txBox="1">
            <a:spLocks noChangeArrowheads="1"/>
          </p:cNvSpPr>
          <p:nvPr/>
        </p:nvSpPr>
        <p:spPr bwMode="auto">
          <a:xfrm>
            <a:off x="3084918" y="4724400"/>
            <a:ext cx="721282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Intercausal inferences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(between cause and common effects)</a:t>
            </a:r>
          </a:p>
          <a:p>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P(Burglary | Alarm Earthquake)</a:t>
            </a:r>
          </a:p>
          <a:p>
            <a:r>
              <a:rPr lang="en-US" altLang="en-US"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Mixed inferences</a:t>
            </a:r>
          </a:p>
          <a:p>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P(Alarm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JohnCalls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Earthquake)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diag</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causal</a:t>
            </a:r>
          </a:p>
          <a:p>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P(Burglary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JohnCalls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 Earthquake)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diag</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intercausal</a:t>
            </a:r>
          </a:p>
        </p:txBody>
      </p:sp>
      <p:sp>
        <p:nvSpPr>
          <p:cNvPr id="119843" name="Text Box 35">
            <a:extLst>
              <a:ext uri="{FF2B5EF4-FFF2-40B4-BE49-F238E27FC236}">
                <a16:creationId xmlns:a16="http://schemas.microsoft.com/office/drawing/2014/main" id="{A284AF47-EF0A-4FFD-997E-9C6C61ED4C5E}"/>
              </a:ext>
            </a:extLst>
          </p:cNvPr>
          <p:cNvSpPr txBox="1">
            <a:spLocks noChangeArrowheads="1"/>
          </p:cNvSpPr>
          <p:nvPr/>
        </p:nvSpPr>
        <p:spPr bwMode="auto">
          <a:xfrm>
            <a:off x="2470667" y="1995487"/>
            <a:ext cx="52578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Diagnosis inferences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(effect  cause)</a:t>
            </a:r>
          </a:p>
          <a:p>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P(Burglary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JohnCalls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p>
          <a:p>
            <a:r>
              <a:rPr lang="en-US" altLang="en-US"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Causal inferences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(cause  effect) </a:t>
            </a:r>
          </a:p>
          <a:p>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P(</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JohnCalls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|Burglary),  	P(</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MaryCalls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Burgalry</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19844" name="Text Box 36">
            <a:extLst>
              <a:ext uri="{FF2B5EF4-FFF2-40B4-BE49-F238E27FC236}">
                <a16:creationId xmlns:a16="http://schemas.microsoft.com/office/drawing/2014/main" id="{B048AB13-09F6-46FB-BADA-DCD36D621FBA}"/>
              </a:ext>
            </a:extLst>
          </p:cNvPr>
          <p:cNvSpPr txBox="1">
            <a:spLocks noChangeArrowheads="1"/>
          </p:cNvSpPr>
          <p:nvPr/>
        </p:nvSpPr>
        <p:spPr bwMode="auto">
          <a:xfrm>
            <a:off x="9048750" y="1628775"/>
            <a:ext cx="1248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Earthquake</a:t>
            </a:r>
          </a:p>
        </p:txBody>
      </p:sp>
      <p:sp>
        <p:nvSpPr>
          <p:cNvPr id="119846" name="Text Box 38">
            <a:extLst>
              <a:ext uri="{FF2B5EF4-FFF2-40B4-BE49-F238E27FC236}">
                <a16:creationId xmlns:a16="http://schemas.microsoft.com/office/drawing/2014/main" id="{720DBA7A-AAD4-401F-A03C-1FE772EB2DD4}"/>
              </a:ext>
            </a:extLst>
          </p:cNvPr>
          <p:cNvSpPr txBox="1">
            <a:spLocks noChangeArrowheads="1"/>
          </p:cNvSpPr>
          <p:nvPr/>
        </p:nvSpPr>
        <p:spPr bwMode="auto">
          <a:xfrm>
            <a:off x="5262563" y="3916363"/>
            <a:ext cx="1053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JohnCalls</a:t>
            </a:r>
          </a:p>
        </p:txBody>
      </p:sp>
      <p:sp>
        <p:nvSpPr>
          <p:cNvPr id="119847" name="Text Box 39">
            <a:extLst>
              <a:ext uri="{FF2B5EF4-FFF2-40B4-BE49-F238E27FC236}">
                <a16:creationId xmlns:a16="http://schemas.microsoft.com/office/drawing/2014/main" id="{37708148-54A6-4C5F-BC01-AD6661300B7F}"/>
              </a:ext>
            </a:extLst>
          </p:cNvPr>
          <p:cNvSpPr txBox="1">
            <a:spLocks noChangeArrowheads="1"/>
          </p:cNvSpPr>
          <p:nvPr/>
        </p:nvSpPr>
        <p:spPr bwMode="auto">
          <a:xfrm>
            <a:off x="9072563" y="3916363"/>
            <a:ext cx="1141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MaryCalls</a:t>
            </a:r>
          </a:p>
        </p:txBody>
      </p:sp>
      <p:sp>
        <p:nvSpPr>
          <p:cNvPr id="119848" name="Text Box 40">
            <a:extLst>
              <a:ext uri="{FF2B5EF4-FFF2-40B4-BE49-F238E27FC236}">
                <a16:creationId xmlns:a16="http://schemas.microsoft.com/office/drawing/2014/main" id="{D5DABD63-46D0-4A3A-97C0-3E5C43F8E224}"/>
              </a:ext>
            </a:extLst>
          </p:cNvPr>
          <p:cNvSpPr txBox="1">
            <a:spLocks noChangeArrowheads="1"/>
          </p:cNvSpPr>
          <p:nvPr/>
        </p:nvSpPr>
        <p:spPr bwMode="auto">
          <a:xfrm>
            <a:off x="6024564" y="1628775"/>
            <a:ext cx="966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Burglary</a:t>
            </a:r>
          </a:p>
        </p:txBody>
      </p:sp>
      <p:sp>
        <p:nvSpPr>
          <p:cNvPr id="20" name="Google Shape;142;p2">
            <a:extLst>
              <a:ext uri="{FF2B5EF4-FFF2-40B4-BE49-F238E27FC236}">
                <a16:creationId xmlns:a16="http://schemas.microsoft.com/office/drawing/2014/main" id="{10261A13-5FBD-4AAC-BF1D-44BF4DBA227A}"/>
              </a:ext>
            </a:extLst>
          </p:cNvPr>
          <p:cNvSpPr/>
          <p:nvPr/>
        </p:nvSpPr>
        <p:spPr>
          <a:xfrm>
            <a:off x="0" y="0"/>
            <a:ext cx="2470667"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1" name="Rectangle 20">
            <a:extLst>
              <a:ext uri="{FF2B5EF4-FFF2-40B4-BE49-F238E27FC236}">
                <a16:creationId xmlns:a16="http://schemas.microsoft.com/office/drawing/2014/main" id="{54A1F1CC-13B5-4EA5-8229-F5CA5AD6E14F}"/>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593BDCD6-2CE2-4EFA-B9AC-4ABA866FB51F}"/>
              </a:ext>
            </a:extLst>
          </p:cNvPr>
          <p:cNvSpPr>
            <a:spLocks noGrp="1" noChangeArrowheads="1"/>
          </p:cNvSpPr>
          <p:nvPr>
            <p:ph type="title"/>
          </p:nvPr>
        </p:nvSpPr>
        <p:spPr>
          <a:xfrm>
            <a:off x="3380342" y="140732"/>
            <a:ext cx="7688262" cy="990600"/>
          </a:xfrm>
        </p:spPr>
        <p:txBody>
          <a:bodyPr/>
          <a:lstStyle/>
          <a:p>
            <a:r>
              <a:rPr lang="en-US" altLang="en-US" sz="4000" b="1" dirty="0">
                <a:solidFill>
                  <a:schemeClr val="hlink"/>
                </a:solidFill>
              </a:rPr>
              <a:t>3. Certainty factors</a:t>
            </a:r>
            <a:endParaRPr lang="fr-FR" altLang="en-US" sz="4000" b="1" dirty="0">
              <a:solidFill>
                <a:schemeClr val="hlink"/>
              </a:solidFill>
            </a:endParaRPr>
          </a:p>
        </p:txBody>
      </p:sp>
      <p:sp>
        <p:nvSpPr>
          <p:cNvPr id="147459" name="Rectangle 3">
            <a:extLst>
              <a:ext uri="{FF2B5EF4-FFF2-40B4-BE49-F238E27FC236}">
                <a16:creationId xmlns:a16="http://schemas.microsoft.com/office/drawing/2014/main" id="{486CEA2B-05EF-4AF3-BBB0-FEE0A505196C}"/>
              </a:ext>
            </a:extLst>
          </p:cNvPr>
          <p:cNvSpPr>
            <a:spLocks noGrp="1" noChangeArrowheads="1"/>
          </p:cNvSpPr>
          <p:nvPr>
            <p:ph type="body" idx="1"/>
          </p:nvPr>
        </p:nvSpPr>
        <p:spPr>
          <a:xfrm>
            <a:off x="3380342" y="1676400"/>
            <a:ext cx="8229600" cy="5181600"/>
          </a:xfrm>
        </p:spPr>
        <p:txBody>
          <a:bodyPr/>
          <a:lstStyle/>
          <a:p>
            <a:pPr algn="just">
              <a:lnSpc>
                <a:spcPct val="80000"/>
              </a:lnSpc>
            </a:pPr>
            <a:r>
              <a:rPr lang="en-US" altLang="en-US" dirty="0">
                <a:cs typeface="Times New Roman" panose="02020603050405020304" pitchFamily="18" charset="0"/>
                <a:sym typeface="Symbol" panose="05050102010706020507" pitchFamily="18" charset="2"/>
              </a:rPr>
              <a:t>The MYCIN model</a:t>
            </a:r>
          </a:p>
          <a:p>
            <a:pPr algn="just">
              <a:lnSpc>
                <a:spcPct val="80000"/>
              </a:lnSpc>
            </a:pPr>
            <a:r>
              <a:rPr lang="en-US" altLang="en-US" dirty="0">
                <a:cs typeface="Times New Roman" panose="02020603050405020304" pitchFamily="18" charset="0"/>
                <a:sym typeface="Symbol" panose="05050102010706020507" pitchFamily="18" charset="2"/>
              </a:rPr>
              <a:t>Certainty factors / Confidence coefficients (CF)</a:t>
            </a:r>
          </a:p>
          <a:p>
            <a:pPr algn="just">
              <a:lnSpc>
                <a:spcPct val="80000"/>
              </a:lnSpc>
            </a:pPr>
            <a:r>
              <a:rPr lang="en-US" altLang="en-US" dirty="0">
                <a:cs typeface="Times New Roman" panose="02020603050405020304" pitchFamily="18" charset="0"/>
                <a:sym typeface="Symbol" panose="05050102010706020507" pitchFamily="18" charset="2"/>
              </a:rPr>
              <a:t>Heuristic model of uncertain knowledge</a:t>
            </a:r>
          </a:p>
          <a:p>
            <a:pPr algn="just">
              <a:lnSpc>
                <a:spcPct val="80000"/>
              </a:lnSpc>
            </a:pPr>
            <a:r>
              <a:rPr lang="en-US" altLang="en-US" dirty="0">
                <a:cs typeface="Times New Roman" panose="02020603050405020304" pitchFamily="18" charset="0"/>
                <a:sym typeface="Symbol" panose="05050102010706020507" pitchFamily="18" charset="2"/>
              </a:rPr>
              <a:t>In MYCIN – two probabilistic functions to model the degree of belief and the degree of disbelief in a hypothesis</a:t>
            </a:r>
          </a:p>
          <a:p>
            <a:pPr lvl="1" algn="just">
              <a:lnSpc>
                <a:spcPct val="80000"/>
              </a:lnSpc>
            </a:pPr>
            <a:r>
              <a:rPr lang="en-US" altLang="en-US" i="1" dirty="0">
                <a:cs typeface="Times New Roman" panose="02020603050405020304" pitchFamily="18" charset="0"/>
                <a:sym typeface="Symbol" panose="05050102010706020507" pitchFamily="18" charset="2"/>
              </a:rPr>
              <a:t>function to measure the degree of belief</a:t>
            </a:r>
            <a:r>
              <a:rPr lang="en-US" altLang="en-US" dirty="0">
                <a:cs typeface="Times New Roman" panose="02020603050405020304" pitchFamily="18" charset="0"/>
                <a:sym typeface="Symbol" panose="05050102010706020507" pitchFamily="18" charset="2"/>
              </a:rPr>
              <a:t> - MB</a:t>
            </a:r>
          </a:p>
          <a:p>
            <a:pPr lvl="1" algn="just">
              <a:lnSpc>
                <a:spcPct val="80000"/>
              </a:lnSpc>
            </a:pPr>
            <a:r>
              <a:rPr lang="en-US" altLang="en-US" i="1" dirty="0">
                <a:cs typeface="Times New Roman" panose="02020603050405020304" pitchFamily="18" charset="0"/>
                <a:sym typeface="Symbol" panose="05050102010706020507" pitchFamily="18" charset="2"/>
              </a:rPr>
              <a:t>function to measure the degree of disbelief</a:t>
            </a:r>
            <a:r>
              <a:rPr lang="en-US" altLang="en-US" dirty="0">
                <a:cs typeface="Times New Roman" panose="02020603050405020304" pitchFamily="18" charset="0"/>
                <a:sym typeface="Symbol" panose="05050102010706020507" pitchFamily="18" charset="2"/>
              </a:rPr>
              <a:t> - MD</a:t>
            </a:r>
          </a:p>
          <a:p>
            <a:pPr algn="just">
              <a:lnSpc>
                <a:spcPct val="80000"/>
              </a:lnSpc>
            </a:pPr>
            <a:r>
              <a:rPr lang="en-US" altLang="en-US" b="1" dirty="0">
                <a:cs typeface="Times New Roman" panose="02020603050405020304" pitchFamily="18" charset="0"/>
                <a:sym typeface="Symbol" panose="05050102010706020507" pitchFamily="18" charset="2"/>
              </a:rPr>
              <a:t>MB[</a:t>
            </a:r>
            <a:r>
              <a:rPr lang="en-US" altLang="en-US" b="1" dirty="0" err="1">
                <a:cs typeface="Times New Roman" panose="02020603050405020304" pitchFamily="18" charset="0"/>
                <a:sym typeface="Symbol" panose="05050102010706020507" pitchFamily="18" charset="2"/>
              </a:rPr>
              <a:t>h,e</a:t>
            </a:r>
            <a:r>
              <a:rPr lang="en-US" altLang="en-US" b="1" dirty="0">
                <a:cs typeface="Times New Roman" panose="02020603050405020304" pitchFamily="18" charset="0"/>
                <a:sym typeface="Symbol" panose="05050102010706020507" pitchFamily="18" charset="2"/>
              </a:rPr>
              <a:t>]</a:t>
            </a:r>
            <a:r>
              <a:rPr lang="en-US" altLang="en-US" dirty="0">
                <a:cs typeface="Times New Roman" panose="02020603050405020304" pitchFamily="18" charset="0"/>
                <a:sym typeface="Symbol" panose="05050102010706020507" pitchFamily="18" charset="2"/>
              </a:rPr>
              <a:t> – how much the belief in </a:t>
            </a:r>
            <a:r>
              <a:rPr lang="en-US" altLang="en-US" b="1" dirty="0">
                <a:cs typeface="Times New Roman" panose="02020603050405020304" pitchFamily="18" charset="0"/>
                <a:sym typeface="Symbol" panose="05050102010706020507" pitchFamily="18" charset="2"/>
              </a:rPr>
              <a:t>h</a:t>
            </a:r>
            <a:r>
              <a:rPr lang="en-US" altLang="en-US" dirty="0">
                <a:cs typeface="Times New Roman" panose="02020603050405020304" pitchFamily="18" charset="0"/>
                <a:sym typeface="Symbol" panose="05050102010706020507" pitchFamily="18" charset="2"/>
              </a:rPr>
              <a:t> increases based on evidence </a:t>
            </a:r>
            <a:r>
              <a:rPr lang="en-US" altLang="en-US" b="1" dirty="0">
                <a:cs typeface="Times New Roman" panose="02020603050405020304" pitchFamily="18" charset="0"/>
                <a:sym typeface="Symbol" panose="05050102010706020507" pitchFamily="18" charset="2"/>
              </a:rPr>
              <a:t>e</a:t>
            </a:r>
          </a:p>
          <a:p>
            <a:pPr algn="just">
              <a:lnSpc>
                <a:spcPct val="80000"/>
              </a:lnSpc>
            </a:pPr>
            <a:r>
              <a:rPr lang="en-US" altLang="en-US" b="1" dirty="0">
                <a:cs typeface="Times New Roman" panose="02020603050405020304" pitchFamily="18" charset="0"/>
                <a:sym typeface="Symbol" panose="05050102010706020507" pitchFamily="18" charset="2"/>
              </a:rPr>
              <a:t>MD[</a:t>
            </a:r>
            <a:r>
              <a:rPr lang="en-US" altLang="en-US" b="1" dirty="0" err="1">
                <a:cs typeface="Times New Roman" panose="02020603050405020304" pitchFamily="18" charset="0"/>
                <a:sym typeface="Symbol" panose="05050102010706020507" pitchFamily="18" charset="2"/>
              </a:rPr>
              <a:t>h,e</a:t>
            </a:r>
            <a:r>
              <a:rPr lang="en-US" altLang="en-US" b="1" dirty="0">
                <a:cs typeface="Times New Roman" panose="02020603050405020304" pitchFamily="18" charset="0"/>
                <a:sym typeface="Symbol" panose="05050102010706020507" pitchFamily="18" charset="2"/>
              </a:rPr>
              <a:t>]</a:t>
            </a:r>
            <a:r>
              <a:rPr lang="en-US" altLang="en-US" dirty="0">
                <a:cs typeface="Times New Roman" panose="02020603050405020304" pitchFamily="18" charset="0"/>
                <a:sym typeface="Symbol" panose="05050102010706020507" pitchFamily="18" charset="2"/>
              </a:rPr>
              <a:t> - how much the disbelief in </a:t>
            </a:r>
            <a:r>
              <a:rPr lang="en-US" altLang="en-US" b="1" dirty="0">
                <a:cs typeface="Times New Roman" panose="02020603050405020304" pitchFamily="18" charset="0"/>
                <a:sym typeface="Symbol" panose="05050102010706020507" pitchFamily="18" charset="2"/>
              </a:rPr>
              <a:t>h</a:t>
            </a:r>
            <a:r>
              <a:rPr lang="en-US" altLang="en-US" dirty="0">
                <a:cs typeface="Times New Roman" panose="02020603050405020304" pitchFamily="18" charset="0"/>
                <a:sym typeface="Symbol" panose="05050102010706020507" pitchFamily="18" charset="2"/>
              </a:rPr>
              <a:t> increases based on evidence </a:t>
            </a:r>
            <a:r>
              <a:rPr lang="en-US" altLang="en-US" b="1" dirty="0">
                <a:cs typeface="Times New Roman" panose="02020603050405020304" pitchFamily="18" charset="0"/>
                <a:sym typeface="Symbol" panose="05050102010706020507" pitchFamily="18" charset="2"/>
              </a:rPr>
              <a:t>e</a:t>
            </a:r>
          </a:p>
          <a:p>
            <a:pPr algn="just">
              <a:lnSpc>
                <a:spcPct val="80000"/>
              </a:lnSpc>
            </a:pPr>
            <a:endParaRPr lang="en-US" altLang="en-US" dirty="0">
              <a:cs typeface="Times New Roman" panose="02020603050405020304" pitchFamily="18" charset="0"/>
              <a:sym typeface="Symbol" panose="05050102010706020507" pitchFamily="18" charset="2"/>
            </a:endParaRPr>
          </a:p>
        </p:txBody>
      </p:sp>
      <p:sp>
        <p:nvSpPr>
          <p:cNvPr id="147460" name="Rectangle 4">
            <a:extLst>
              <a:ext uri="{FF2B5EF4-FFF2-40B4-BE49-F238E27FC236}">
                <a16:creationId xmlns:a16="http://schemas.microsoft.com/office/drawing/2014/main" id="{5A643F21-B1B2-4286-B857-6F0653C6D318}"/>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7461" name="Rectangle 5">
            <a:extLst>
              <a:ext uri="{FF2B5EF4-FFF2-40B4-BE49-F238E27FC236}">
                <a16:creationId xmlns:a16="http://schemas.microsoft.com/office/drawing/2014/main" id="{FEFDBD4A-589B-42BA-9B98-246830700441}"/>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7462" name="Rectangle 6">
            <a:extLst>
              <a:ext uri="{FF2B5EF4-FFF2-40B4-BE49-F238E27FC236}">
                <a16:creationId xmlns:a16="http://schemas.microsoft.com/office/drawing/2014/main" id="{478FB8E1-66F7-49D0-A1CF-69776F19519F}"/>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E8F659FA-E301-4CE8-8ED6-4444161A5D94}" type="slidenum">
              <a:rPr lang="ro-RO" altLang="en-US" sz="1400"/>
              <a:pPr algn="r"/>
              <a:t>25</a:t>
            </a:fld>
            <a:endParaRPr lang="ro-RO" altLang="en-US" sz="1400"/>
          </a:p>
        </p:txBody>
      </p:sp>
      <p:sp>
        <p:nvSpPr>
          <p:cNvPr id="7" name="Google Shape;142;p2">
            <a:extLst>
              <a:ext uri="{FF2B5EF4-FFF2-40B4-BE49-F238E27FC236}">
                <a16:creationId xmlns:a16="http://schemas.microsoft.com/office/drawing/2014/main" id="{608B21B8-DF30-40F9-B35A-46BA4052370A}"/>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8" name="Rectangle 7">
            <a:extLst>
              <a:ext uri="{FF2B5EF4-FFF2-40B4-BE49-F238E27FC236}">
                <a16:creationId xmlns:a16="http://schemas.microsoft.com/office/drawing/2014/main" id="{0E29268C-5A6D-47FC-A558-69A9043576D1}"/>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6EAB84E-64D1-4977-9293-18E1F11DC79E}"/>
              </a:ext>
            </a:extLst>
          </p:cNvPr>
          <p:cNvSpPr>
            <a:spLocks noGrp="1" noChangeArrowheads="1"/>
          </p:cNvSpPr>
          <p:nvPr>
            <p:ph type="title"/>
          </p:nvPr>
        </p:nvSpPr>
        <p:spPr>
          <a:xfrm>
            <a:off x="3048001" y="222250"/>
            <a:ext cx="7688262" cy="990600"/>
          </a:xfrm>
        </p:spPr>
        <p:txBody>
          <a:bodyPr/>
          <a:lstStyle/>
          <a:p>
            <a:r>
              <a:rPr lang="en-US" altLang="en-US" sz="3600" b="1" dirty="0"/>
              <a:t>3.1 Belief functions</a:t>
            </a:r>
            <a:endParaRPr lang="fr-FR" altLang="en-US" sz="3600" b="1" dirty="0"/>
          </a:p>
        </p:txBody>
      </p:sp>
      <p:sp>
        <p:nvSpPr>
          <p:cNvPr id="148483" name="Rectangle 3">
            <a:extLst>
              <a:ext uri="{FF2B5EF4-FFF2-40B4-BE49-F238E27FC236}">
                <a16:creationId xmlns:a16="http://schemas.microsoft.com/office/drawing/2014/main" id="{0C1E6CBC-1E5F-465A-A70E-4EB89DE87540}"/>
              </a:ext>
            </a:extLst>
          </p:cNvPr>
          <p:cNvSpPr>
            <a:spLocks noGrp="1" noChangeArrowheads="1"/>
          </p:cNvSpPr>
          <p:nvPr>
            <p:ph type="body" idx="1"/>
          </p:nvPr>
        </p:nvSpPr>
        <p:spPr>
          <a:xfrm>
            <a:off x="3447199" y="4413250"/>
            <a:ext cx="8229600" cy="838200"/>
          </a:xfrm>
        </p:spPr>
        <p:txBody>
          <a:bodyPr/>
          <a:lstStyle/>
          <a:p>
            <a:pPr algn="just"/>
            <a:r>
              <a:rPr lang="en-US" altLang="en-US" sz="2400" i="1" dirty="0">
                <a:cs typeface="Times New Roman" panose="02020603050405020304" pitchFamily="18" charset="0"/>
                <a:sym typeface="Symbol" panose="05050102010706020507" pitchFamily="18" charset="2"/>
              </a:rPr>
              <a:t>Certainty factor</a:t>
            </a:r>
            <a:endParaRPr lang="en-US" altLang="en-US" sz="2400" dirty="0">
              <a:cs typeface="Times New Roman" panose="02020603050405020304" pitchFamily="18" charset="0"/>
              <a:sym typeface="Symbol" panose="05050102010706020507" pitchFamily="18" charset="2"/>
            </a:endParaRPr>
          </a:p>
        </p:txBody>
      </p:sp>
      <p:sp>
        <p:nvSpPr>
          <p:cNvPr id="148484" name="Rectangle 4">
            <a:extLst>
              <a:ext uri="{FF2B5EF4-FFF2-40B4-BE49-F238E27FC236}">
                <a16:creationId xmlns:a16="http://schemas.microsoft.com/office/drawing/2014/main" id="{B44D0C57-79A5-4C94-9842-522DA3553EAA}"/>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8485" name="Rectangle 5">
            <a:extLst>
              <a:ext uri="{FF2B5EF4-FFF2-40B4-BE49-F238E27FC236}">
                <a16:creationId xmlns:a16="http://schemas.microsoft.com/office/drawing/2014/main" id="{0E82D5F2-2F8A-419F-B3EC-51F432877C2B}"/>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8486" name="Rectangle 6">
            <a:extLst>
              <a:ext uri="{FF2B5EF4-FFF2-40B4-BE49-F238E27FC236}">
                <a16:creationId xmlns:a16="http://schemas.microsoft.com/office/drawing/2014/main" id="{5B10290B-1647-4AD3-AFB7-41F7F84D28DD}"/>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16D37C7F-7103-4231-A00B-A1F2C3D01638}" type="slidenum">
              <a:rPr lang="ro-RO" altLang="en-US" sz="1400"/>
              <a:pPr algn="r"/>
              <a:t>26</a:t>
            </a:fld>
            <a:endParaRPr lang="ro-RO" altLang="en-US" sz="1400"/>
          </a:p>
        </p:txBody>
      </p:sp>
      <p:sp>
        <p:nvSpPr>
          <p:cNvPr id="148487" name="Rectangle 7">
            <a:extLst>
              <a:ext uri="{FF2B5EF4-FFF2-40B4-BE49-F238E27FC236}">
                <a16:creationId xmlns:a16="http://schemas.microsoft.com/office/drawing/2014/main" id="{E0A759F6-2D00-432B-BA5D-8E0C84684341}"/>
              </a:ext>
            </a:extLst>
          </p:cNvPr>
          <p:cNvSpPr>
            <a:spLocks noChangeArrowheads="1"/>
          </p:cNvSpPr>
          <p:nvPr/>
        </p:nvSpPr>
        <p:spPr bwMode="auto">
          <a:xfrm>
            <a:off x="4229100"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8488" name="Object 8">
            <a:extLst>
              <a:ext uri="{FF2B5EF4-FFF2-40B4-BE49-F238E27FC236}">
                <a16:creationId xmlns:a16="http://schemas.microsoft.com/office/drawing/2014/main" id="{80B15217-E890-4071-8189-564B538E3A78}"/>
              </a:ext>
            </a:extLst>
          </p:cNvPr>
          <p:cNvGraphicFramePr>
            <a:graphicFrameLocks noChangeAspect="1"/>
          </p:cNvGraphicFramePr>
          <p:nvPr>
            <p:extLst>
              <p:ext uri="{D42A27DB-BD31-4B8C-83A1-F6EECF244321}">
                <p14:modId xmlns:p14="http://schemas.microsoft.com/office/powerpoint/2010/main" val="54263435"/>
              </p:ext>
            </p:extLst>
          </p:nvPr>
        </p:nvGraphicFramePr>
        <p:xfrm>
          <a:off x="3052763" y="1417637"/>
          <a:ext cx="5772150" cy="1081088"/>
        </p:xfrm>
        <a:graphic>
          <a:graphicData uri="http://schemas.openxmlformats.org/presentationml/2006/ole">
            <mc:AlternateContent xmlns:mc="http://schemas.openxmlformats.org/markup-compatibility/2006">
              <mc:Choice xmlns:v="urn:schemas-microsoft-com:vml" Requires="v">
                <p:oleObj spid="_x0000_s3104" name="Equation" r:id="rId3" imgW="3403440" imgH="634680" progId="Equation.3">
                  <p:embed/>
                </p:oleObj>
              </mc:Choice>
              <mc:Fallback>
                <p:oleObj name="Equation" r:id="rId3" imgW="3403440" imgH="634680" progId="Equation.3">
                  <p:embed/>
                  <p:pic>
                    <p:nvPicPr>
                      <p:cNvPr id="148488" name="Object 8">
                        <a:extLst>
                          <a:ext uri="{FF2B5EF4-FFF2-40B4-BE49-F238E27FC236}">
                            <a16:creationId xmlns:a16="http://schemas.microsoft.com/office/drawing/2014/main" id="{80B15217-E890-4071-8189-564B538E3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763" y="1417637"/>
                        <a:ext cx="577215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9" name="Rectangle 9">
            <a:extLst>
              <a:ext uri="{FF2B5EF4-FFF2-40B4-BE49-F238E27FC236}">
                <a16:creationId xmlns:a16="http://schemas.microsoft.com/office/drawing/2014/main" id="{DBF703BE-C808-48FD-85A1-91AC70319300}"/>
              </a:ext>
            </a:extLst>
          </p:cNvPr>
          <p:cNvSpPr>
            <a:spLocks noChangeArrowheads="1"/>
          </p:cNvSpPr>
          <p:nvPr/>
        </p:nvSpPr>
        <p:spPr bwMode="auto">
          <a:xfrm>
            <a:off x="4252913"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8490" name="Object 10">
            <a:extLst>
              <a:ext uri="{FF2B5EF4-FFF2-40B4-BE49-F238E27FC236}">
                <a16:creationId xmlns:a16="http://schemas.microsoft.com/office/drawing/2014/main" id="{F4024501-841D-4E15-8CB3-C571BA0FBD31}"/>
              </a:ext>
            </a:extLst>
          </p:cNvPr>
          <p:cNvGraphicFramePr>
            <a:graphicFrameLocks noChangeAspect="1"/>
          </p:cNvGraphicFramePr>
          <p:nvPr>
            <p:extLst>
              <p:ext uri="{D42A27DB-BD31-4B8C-83A1-F6EECF244321}">
                <p14:modId xmlns:p14="http://schemas.microsoft.com/office/powerpoint/2010/main" val="3109825691"/>
              </p:ext>
            </p:extLst>
          </p:nvPr>
        </p:nvGraphicFramePr>
        <p:xfrm>
          <a:off x="3199903" y="2690574"/>
          <a:ext cx="5649913" cy="1074738"/>
        </p:xfrm>
        <a:graphic>
          <a:graphicData uri="http://schemas.openxmlformats.org/presentationml/2006/ole">
            <mc:AlternateContent xmlns:mc="http://schemas.openxmlformats.org/markup-compatibility/2006">
              <mc:Choice xmlns:v="urn:schemas-microsoft-com:vml" Requires="v">
                <p:oleObj spid="_x0000_s3105" name="Equation" r:id="rId5" imgW="3352680" imgH="634680" progId="Equation.3">
                  <p:embed/>
                </p:oleObj>
              </mc:Choice>
              <mc:Fallback>
                <p:oleObj name="Equation" r:id="rId5" imgW="3352680" imgH="634680" progId="Equation.3">
                  <p:embed/>
                  <p:pic>
                    <p:nvPicPr>
                      <p:cNvPr id="148490" name="Object 10">
                        <a:extLst>
                          <a:ext uri="{FF2B5EF4-FFF2-40B4-BE49-F238E27FC236}">
                            <a16:creationId xmlns:a16="http://schemas.microsoft.com/office/drawing/2014/main" id="{F4024501-841D-4E15-8CB3-C571BA0FBD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9903" y="2690574"/>
                        <a:ext cx="5649913"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91" name="Object 11">
            <a:extLst>
              <a:ext uri="{FF2B5EF4-FFF2-40B4-BE49-F238E27FC236}">
                <a16:creationId xmlns:a16="http://schemas.microsoft.com/office/drawing/2014/main" id="{AFC52551-8B53-4A36-8A64-84C4BACD1F5C}"/>
              </a:ext>
            </a:extLst>
          </p:cNvPr>
          <p:cNvGraphicFramePr>
            <a:graphicFrameLocks noChangeAspect="1"/>
          </p:cNvGraphicFramePr>
          <p:nvPr/>
        </p:nvGraphicFramePr>
        <p:xfrm>
          <a:off x="3733800" y="5181601"/>
          <a:ext cx="3976688" cy="354013"/>
        </p:xfrm>
        <a:graphic>
          <a:graphicData uri="http://schemas.openxmlformats.org/presentationml/2006/ole">
            <mc:AlternateContent xmlns:mc="http://schemas.openxmlformats.org/markup-compatibility/2006">
              <mc:Choice xmlns:v="urn:schemas-microsoft-com:vml" Requires="v">
                <p:oleObj spid="_x0000_s3106" r:id="rId7" imgW="2031118" imgH="177723" progId="Equation.3">
                  <p:embed/>
                </p:oleObj>
              </mc:Choice>
              <mc:Fallback>
                <p:oleObj r:id="rId7" imgW="2031118" imgH="177723" progId="Equation.3">
                  <p:embed/>
                  <p:pic>
                    <p:nvPicPr>
                      <p:cNvPr id="148491" name="Object 11">
                        <a:extLst>
                          <a:ext uri="{FF2B5EF4-FFF2-40B4-BE49-F238E27FC236}">
                            <a16:creationId xmlns:a16="http://schemas.microsoft.com/office/drawing/2014/main" id="{AFC52551-8B53-4A36-8A64-84C4BACD1F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5181601"/>
                        <a:ext cx="3976688"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Google Shape;142;p2">
            <a:extLst>
              <a:ext uri="{FF2B5EF4-FFF2-40B4-BE49-F238E27FC236}">
                <a16:creationId xmlns:a16="http://schemas.microsoft.com/office/drawing/2014/main" id="{25962F6F-F700-4438-8476-0A48C8C5922B}"/>
              </a:ext>
            </a:extLst>
          </p:cNvPr>
          <p:cNvSpPr/>
          <p:nvPr/>
        </p:nvSpPr>
        <p:spPr>
          <a:xfrm>
            <a:off x="0" y="0"/>
            <a:ext cx="2864386"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3" name="Rectangle 12">
            <a:extLst>
              <a:ext uri="{FF2B5EF4-FFF2-40B4-BE49-F238E27FC236}">
                <a16:creationId xmlns:a16="http://schemas.microsoft.com/office/drawing/2014/main" id="{D26A5020-1AC0-4E86-AF02-C50964B3392F}"/>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3C8EC1C3-FBCA-46B0-95E1-B037E85D6DA9}"/>
              </a:ext>
            </a:extLst>
          </p:cNvPr>
          <p:cNvSpPr>
            <a:spLocks noGrp="1" noChangeArrowheads="1"/>
          </p:cNvSpPr>
          <p:nvPr>
            <p:ph type="title"/>
          </p:nvPr>
        </p:nvSpPr>
        <p:spPr>
          <a:xfrm>
            <a:off x="2674938" y="329923"/>
            <a:ext cx="7688262" cy="990600"/>
          </a:xfrm>
        </p:spPr>
        <p:txBody>
          <a:bodyPr/>
          <a:lstStyle/>
          <a:p>
            <a:r>
              <a:rPr lang="en-US" altLang="en-US" sz="4000" b="1" dirty="0"/>
              <a:t>Belief functions - features</a:t>
            </a:r>
            <a:endParaRPr lang="fr-FR" altLang="en-US" sz="4000" b="1" dirty="0"/>
          </a:p>
        </p:txBody>
      </p:sp>
      <p:sp>
        <p:nvSpPr>
          <p:cNvPr id="149507" name="Rectangle 3">
            <a:extLst>
              <a:ext uri="{FF2B5EF4-FFF2-40B4-BE49-F238E27FC236}">
                <a16:creationId xmlns:a16="http://schemas.microsoft.com/office/drawing/2014/main" id="{6F9AE072-8E28-4FB2-99AD-33065A6DE9AC}"/>
              </a:ext>
            </a:extLst>
          </p:cNvPr>
          <p:cNvSpPr>
            <a:spLocks noGrp="1" noChangeArrowheads="1"/>
          </p:cNvSpPr>
          <p:nvPr>
            <p:ph type="body" idx="1"/>
          </p:nvPr>
        </p:nvSpPr>
        <p:spPr>
          <a:xfrm>
            <a:off x="3429001" y="1752600"/>
            <a:ext cx="8229600" cy="4800600"/>
          </a:xfrm>
        </p:spPr>
        <p:txBody>
          <a:bodyPr/>
          <a:lstStyle/>
          <a:p>
            <a:pPr algn="just"/>
            <a:r>
              <a:rPr lang="en-US" altLang="en-US" sz="2400" i="1" dirty="0">
                <a:cs typeface="Times New Roman" panose="02020603050405020304" pitchFamily="18" charset="0"/>
                <a:sym typeface="Symbol" panose="05050102010706020507" pitchFamily="18" charset="2"/>
              </a:rPr>
              <a:t>Value range</a:t>
            </a:r>
            <a:endParaRPr lang="en-US" altLang="en-US" sz="2400" dirty="0">
              <a:cs typeface="Times New Roman" panose="02020603050405020304" pitchFamily="18" charset="0"/>
              <a:sym typeface="Symbol" panose="05050102010706020507" pitchFamily="18" charset="2"/>
            </a:endParaRPr>
          </a:p>
          <a:p>
            <a:pPr algn="just"/>
            <a:endParaRPr lang="en-US" altLang="en-US" sz="2400" dirty="0">
              <a:cs typeface="Times New Roman" panose="02020603050405020304" pitchFamily="18" charset="0"/>
              <a:sym typeface="Symbol" panose="05050102010706020507" pitchFamily="18" charset="2"/>
            </a:endParaRPr>
          </a:p>
          <a:p>
            <a:pPr algn="just"/>
            <a:endParaRPr lang="en-US" altLang="en-US" sz="2400" i="1" dirty="0">
              <a:cs typeface="Times New Roman" panose="02020603050405020304" pitchFamily="18" charset="0"/>
              <a:sym typeface="Symbol" panose="05050102010706020507" pitchFamily="18" charset="2"/>
            </a:endParaRPr>
          </a:p>
          <a:p>
            <a:pPr algn="just"/>
            <a:endParaRPr lang="en-US" altLang="en-US" sz="2400" dirty="0">
              <a:cs typeface="Times New Roman" panose="02020603050405020304" pitchFamily="18" charset="0"/>
              <a:sym typeface="Symbol" panose="05050102010706020507" pitchFamily="18" charset="2"/>
            </a:endParaRPr>
          </a:p>
          <a:p>
            <a:pPr algn="just"/>
            <a:r>
              <a:rPr lang="en-US" altLang="en-US" sz="2400" dirty="0">
                <a:cs typeface="Times New Roman" panose="02020603050405020304" pitchFamily="18" charset="0"/>
                <a:sym typeface="Symbol" panose="05050102010706020507" pitchFamily="18" charset="2"/>
              </a:rPr>
              <a:t>If h is sure, i.e. P(</a:t>
            </a:r>
            <a:r>
              <a:rPr lang="en-US" altLang="en-US" sz="2400" dirty="0" err="1">
                <a:cs typeface="Times New Roman" panose="02020603050405020304" pitchFamily="18" charset="0"/>
                <a:sym typeface="Symbol" panose="05050102010706020507" pitchFamily="18" charset="2"/>
              </a:rPr>
              <a:t>h|e</a:t>
            </a:r>
            <a:r>
              <a:rPr lang="en-US" altLang="en-US" sz="2400" dirty="0">
                <a:cs typeface="Times New Roman" panose="02020603050405020304" pitchFamily="18" charset="0"/>
                <a:sym typeface="Symbol" panose="05050102010706020507" pitchFamily="18" charset="2"/>
              </a:rPr>
              <a:t>) = 1, then</a:t>
            </a:r>
            <a:r>
              <a:rPr lang="fr-FR" altLang="en-US" sz="2400" dirty="0">
                <a:cs typeface="Times New Roman" panose="02020603050405020304" pitchFamily="18" charset="0"/>
                <a:sym typeface="Symbol" panose="05050102010706020507" pitchFamily="18" charset="2"/>
              </a:rPr>
              <a:t> </a:t>
            </a:r>
            <a:endParaRPr lang="en-US" altLang="en-US" sz="2400" dirty="0">
              <a:cs typeface="Times New Roman" panose="02020603050405020304" pitchFamily="18" charset="0"/>
              <a:sym typeface="Symbol" panose="05050102010706020507" pitchFamily="18" charset="2"/>
            </a:endParaRPr>
          </a:p>
          <a:p>
            <a:pPr algn="just"/>
            <a:endParaRPr lang="en-US" altLang="en-US" sz="2400" dirty="0">
              <a:cs typeface="Times New Roman" panose="02020603050405020304" pitchFamily="18" charset="0"/>
              <a:sym typeface="Symbol" panose="05050102010706020507" pitchFamily="18" charset="2"/>
            </a:endParaRPr>
          </a:p>
          <a:p>
            <a:pPr algn="just"/>
            <a:endParaRPr lang="en-US" altLang="en-US" sz="2400" dirty="0">
              <a:cs typeface="Times New Roman" panose="02020603050405020304" pitchFamily="18" charset="0"/>
              <a:sym typeface="Symbol" panose="05050102010706020507" pitchFamily="18" charset="2"/>
            </a:endParaRPr>
          </a:p>
          <a:p>
            <a:pPr algn="just"/>
            <a:r>
              <a:rPr lang="en-US" altLang="en-US" sz="2400" dirty="0">
                <a:cs typeface="Times New Roman" panose="02020603050405020304" pitchFamily="18" charset="0"/>
                <a:sym typeface="Symbol" panose="05050102010706020507" pitchFamily="18" charset="2"/>
              </a:rPr>
              <a:t>If the negation of h is sure, i.e. , P(</a:t>
            </a:r>
            <a:r>
              <a:rPr lang="en-US" altLang="en-US" sz="2400" dirty="0" err="1">
                <a:cs typeface="Times New Roman" panose="02020603050405020304" pitchFamily="18" charset="0"/>
                <a:sym typeface="Symbol" panose="05050102010706020507" pitchFamily="18" charset="2"/>
              </a:rPr>
              <a:t>h|e</a:t>
            </a:r>
            <a:r>
              <a:rPr lang="en-US" altLang="en-US" sz="2400" dirty="0">
                <a:cs typeface="Times New Roman" panose="02020603050405020304" pitchFamily="18" charset="0"/>
                <a:sym typeface="Symbol" panose="05050102010706020507" pitchFamily="18" charset="2"/>
              </a:rPr>
              <a:t>) = 0 then</a:t>
            </a:r>
            <a:endParaRPr lang="en-US" altLang="en-US" sz="2400" i="1" dirty="0">
              <a:cs typeface="Times New Roman" panose="02020603050405020304" pitchFamily="18" charset="0"/>
              <a:sym typeface="Symbol" panose="05050102010706020507" pitchFamily="18" charset="2"/>
            </a:endParaRPr>
          </a:p>
          <a:p>
            <a:pPr algn="just"/>
            <a:endParaRPr lang="en-US" altLang="en-US" sz="2400" i="1" dirty="0">
              <a:cs typeface="Times New Roman" panose="02020603050405020304" pitchFamily="18" charset="0"/>
              <a:sym typeface="Symbol" panose="05050102010706020507" pitchFamily="18" charset="2"/>
            </a:endParaRPr>
          </a:p>
          <a:p>
            <a:pPr algn="just"/>
            <a:endParaRPr lang="en-US" altLang="en-US" sz="2400" dirty="0">
              <a:cs typeface="Times New Roman" panose="02020603050405020304" pitchFamily="18" charset="0"/>
              <a:sym typeface="Symbol" panose="05050102010706020507" pitchFamily="18" charset="2"/>
            </a:endParaRPr>
          </a:p>
        </p:txBody>
      </p:sp>
      <p:sp>
        <p:nvSpPr>
          <p:cNvPr id="149508" name="Rectangle 4">
            <a:extLst>
              <a:ext uri="{FF2B5EF4-FFF2-40B4-BE49-F238E27FC236}">
                <a16:creationId xmlns:a16="http://schemas.microsoft.com/office/drawing/2014/main" id="{9443B279-B904-4E0F-9454-F5B0D3CF2191}"/>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9509" name="Rectangle 5">
            <a:extLst>
              <a:ext uri="{FF2B5EF4-FFF2-40B4-BE49-F238E27FC236}">
                <a16:creationId xmlns:a16="http://schemas.microsoft.com/office/drawing/2014/main" id="{A289C22A-BAD7-4808-A212-356132B9DB36}"/>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42060CF3-D86E-480A-8110-390B36C2EDA9}" type="slidenum">
              <a:rPr lang="ro-RO" altLang="en-US" sz="1400"/>
              <a:pPr algn="r"/>
              <a:t>27</a:t>
            </a:fld>
            <a:endParaRPr lang="ro-RO" altLang="en-US" sz="1400"/>
          </a:p>
        </p:txBody>
      </p:sp>
      <p:sp>
        <p:nvSpPr>
          <p:cNvPr id="149510" name="Rectangle 6">
            <a:extLst>
              <a:ext uri="{FF2B5EF4-FFF2-40B4-BE49-F238E27FC236}">
                <a16:creationId xmlns:a16="http://schemas.microsoft.com/office/drawing/2014/main" id="{5784026F-992E-4B97-9794-BFBC786B772A}"/>
              </a:ext>
            </a:extLst>
          </p:cNvPr>
          <p:cNvSpPr>
            <a:spLocks noChangeArrowheads="1"/>
          </p:cNvSpPr>
          <p:nvPr/>
        </p:nvSpPr>
        <p:spPr bwMode="auto">
          <a:xfrm>
            <a:off x="4229100"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9511" name="Rectangle 7">
            <a:extLst>
              <a:ext uri="{FF2B5EF4-FFF2-40B4-BE49-F238E27FC236}">
                <a16:creationId xmlns:a16="http://schemas.microsoft.com/office/drawing/2014/main" id="{28F1C319-CEC3-41B5-AD2F-107CB40F3E97}"/>
              </a:ext>
            </a:extLst>
          </p:cNvPr>
          <p:cNvSpPr>
            <a:spLocks noChangeArrowheads="1"/>
          </p:cNvSpPr>
          <p:nvPr/>
        </p:nvSpPr>
        <p:spPr bwMode="auto">
          <a:xfrm>
            <a:off x="4252913"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9512" name="Rectangle 8">
            <a:extLst>
              <a:ext uri="{FF2B5EF4-FFF2-40B4-BE49-F238E27FC236}">
                <a16:creationId xmlns:a16="http://schemas.microsoft.com/office/drawing/2014/main" id="{AE2EC8D3-0FA6-4192-93FA-964CE23AFE73}"/>
              </a:ext>
            </a:extLst>
          </p:cNvPr>
          <p:cNvSpPr>
            <a:spLocks noChangeArrowheads="1"/>
          </p:cNvSpPr>
          <p:nvPr/>
        </p:nvSpPr>
        <p:spPr bwMode="auto">
          <a:xfrm>
            <a:off x="508158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9513" name="Rectangle 9">
            <a:extLst>
              <a:ext uri="{FF2B5EF4-FFF2-40B4-BE49-F238E27FC236}">
                <a16:creationId xmlns:a16="http://schemas.microsoft.com/office/drawing/2014/main" id="{6DD7446B-9E85-4E5C-A6B6-41B94CBF94AF}"/>
              </a:ext>
            </a:extLst>
          </p:cNvPr>
          <p:cNvSpPr>
            <a:spLocks noChangeArrowheads="1"/>
          </p:cNvSpPr>
          <p:nvPr/>
        </p:nvSpPr>
        <p:spPr bwMode="auto">
          <a:xfrm>
            <a:off x="55626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9514" name="Object 10">
            <a:extLst>
              <a:ext uri="{FF2B5EF4-FFF2-40B4-BE49-F238E27FC236}">
                <a16:creationId xmlns:a16="http://schemas.microsoft.com/office/drawing/2014/main" id="{D68F7E62-F1BF-4401-B767-9C4C918AA292}"/>
              </a:ext>
            </a:extLst>
          </p:cNvPr>
          <p:cNvGraphicFramePr>
            <a:graphicFrameLocks noChangeAspect="1"/>
          </p:cNvGraphicFramePr>
          <p:nvPr>
            <p:extLst>
              <p:ext uri="{D42A27DB-BD31-4B8C-83A1-F6EECF244321}">
                <p14:modId xmlns:p14="http://schemas.microsoft.com/office/powerpoint/2010/main" val="3319406436"/>
              </p:ext>
            </p:extLst>
          </p:nvPr>
        </p:nvGraphicFramePr>
        <p:xfrm>
          <a:off x="2386014" y="2171815"/>
          <a:ext cx="1766888" cy="300038"/>
        </p:xfrm>
        <a:graphic>
          <a:graphicData uri="http://schemas.openxmlformats.org/presentationml/2006/ole">
            <mc:AlternateContent xmlns:mc="http://schemas.openxmlformats.org/markup-compatibility/2006">
              <mc:Choice xmlns:v="urn:schemas-microsoft-com:vml" Requires="v">
                <p:oleObj spid="_x0000_s4188" r:id="rId3" imgW="1066337" imgH="177723" progId="Equation.3">
                  <p:embed/>
                </p:oleObj>
              </mc:Choice>
              <mc:Fallback>
                <p:oleObj r:id="rId3" imgW="1066337" imgH="177723" progId="Equation.3">
                  <p:embed/>
                  <p:pic>
                    <p:nvPicPr>
                      <p:cNvPr id="149514" name="Object 10">
                        <a:extLst>
                          <a:ext uri="{FF2B5EF4-FFF2-40B4-BE49-F238E27FC236}">
                            <a16:creationId xmlns:a16="http://schemas.microsoft.com/office/drawing/2014/main" id="{D68F7E62-F1BF-4401-B767-9C4C918AA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014" y="2171815"/>
                        <a:ext cx="176688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5" name="Rectangle 11">
            <a:extLst>
              <a:ext uri="{FF2B5EF4-FFF2-40B4-BE49-F238E27FC236}">
                <a16:creationId xmlns:a16="http://schemas.microsoft.com/office/drawing/2014/main" id="{21EF625D-10DB-4ED0-AE8A-F6C98865E7E0}"/>
              </a:ext>
            </a:extLst>
          </p:cNvPr>
          <p:cNvSpPr>
            <a:spLocks noChangeArrowheads="1"/>
          </p:cNvSpPr>
          <p:nvPr/>
        </p:nvSpPr>
        <p:spPr bwMode="auto">
          <a:xfrm>
            <a:off x="555783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9516" name="Object 12">
            <a:extLst>
              <a:ext uri="{FF2B5EF4-FFF2-40B4-BE49-F238E27FC236}">
                <a16:creationId xmlns:a16="http://schemas.microsoft.com/office/drawing/2014/main" id="{0CC51A2E-0B9C-49B0-B1AA-442EC6D60976}"/>
              </a:ext>
            </a:extLst>
          </p:cNvPr>
          <p:cNvGraphicFramePr>
            <a:graphicFrameLocks noChangeAspect="1"/>
          </p:cNvGraphicFramePr>
          <p:nvPr/>
        </p:nvGraphicFramePr>
        <p:xfrm>
          <a:off x="4953001" y="2133600"/>
          <a:ext cx="1789113" cy="300038"/>
        </p:xfrm>
        <a:graphic>
          <a:graphicData uri="http://schemas.openxmlformats.org/presentationml/2006/ole">
            <mc:AlternateContent xmlns:mc="http://schemas.openxmlformats.org/markup-compatibility/2006">
              <mc:Choice xmlns:v="urn:schemas-microsoft-com:vml" Requires="v">
                <p:oleObj spid="_x0000_s4189" r:id="rId5" imgW="1079032" imgH="177723" progId="Equation.3">
                  <p:embed/>
                </p:oleObj>
              </mc:Choice>
              <mc:Fallback>
                <p:oleObj r:id="rId5" imgW="1079032" imgH="177723" progId="Equation.3">
                  <p:embed/>
                  <p:pic>
                    <p:nvPicPr>
                      <p:cNvPr id="149516" name="Object 12">
                        <a:extLst>
                          <a:ext uri="{FF2B5EF4-FFF2-40B4-BE49-F238E27FC236}">
                            <a16:creationId xmlns:a16="http://schemas.microsoft.com/office/drawing/2014/main" id="{0CC51A2E-0B9C-49B0-B1AA-442EC6D60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1" y="2133600"/>
                        <a:ext cx="1789113"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7" name="Rectangle 13">
            <a:extLst>
              <a:ext uri="{FF2B5EF4-FFF2-40B4-BE49-F238E27FC236}">
                <a16:creationId xmlns:a16="http://schemas.microsoft.com/office/drawing/2014/main" id="{8C4B8FC2-45D5-4CDC-8E00-415C5F0F3C75}"/>
              </a:ext>
            </a:extLst>
          </p:cNvPr>
          <p:cNvSpPr>
            <a:spLocks noChangeArrowheads="1"/>
          </p:cNvSpPr>
          <p:nvPr/>
        </p:nvSpPr>
        <p:spPr bwMode="auto">
          <a:xfrm>
            <a:off x="5548313"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9518" name="Object 14">
            <a:extLst>
              <a:ext uri="{FF2B5EF4-FFF2-40B4-BE49-F238E27FC236}">
                <a16:creationId xmlns:a16="http://schemas.microsoft.com/office/drawing/2014/main" id="{FF9C566A-EF27-40B5-9537-1F2620D8D452}"/>
              </a:ext>
            </a:extLst>
          </p:cNvPr>
          <p:cNvGraphicFramePr>
            <a:graphicFrameLocks noChangeAspect="1"/>
          </p:cNvGraphicFramePr>
          <p:nvPr/>
        </p:nvGraphicFramePr>
        <p:xfrm>
          <a:off x="7239000" y="2133600"/>
          <a:ext cx="1817688" cy="300038"/>
        </p:xfrm>
        <a:graphic>
          <a:graphicData uri="http://schemas.openxmlformats.org/presentationml/2006/ole">
            <mc:AlternateContent xmlns:mc="http://schemas.openxmlformats.org/markup-compatibility/2006">
              <mc:Choice xmlns:v="urn:schemas-microsoft-com:vml" Requires="v">
                <p:oleObj spid="_x0000_s4190" r:id="rId7" imgW="1091726" imgH="177723" progId="Equation.3">
                  <p:embed/>
                </p:oleObj>
              </mc:Choice>
              <mc:Fallback>
                <p:oleObj r:id="rId7" imgW="1091726" imgH="177723" progId="Equation.3">
                  <p:embed/>
                  <p:pic>
                    <p:nvPicPr>
                      <p:cNvPr id="149518" name="Object 14">
                        <a:extLst>
                          <a:ext uri="{FF2B5EF4-FFF2-40B4-BE49-F238E27FC236}">
                            <a16:creationId xmlns:a16="http://schemas.microsoft.com/office/drawing/2014/main" id="{FF9C566A-EF27-40B5-9537-1F2620D8D4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2133600"/>
                        <a:ext cx="181768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19" name="Rectangle 15">
            <a:extLst>
              <a:ext uri="{FF2B5EF4-FFF2-40B4-BE49-F238E27FC236}">
                <a16:creationId xmlns:a16="http://schemas.microsoft.com/office/drawing/2014/main" id="{7F41B50D-7007-49EC-A611-347ED3D1B817}"/>
              </a:ext>
            </a:extLst>
          </p:cNvPr>
          <p:cNvSpPr>
            <a:spLocks noChangeArrowheads="1"/>
          </p:cNvSpPr>
          <p:nvPr/>
        </p:nvSpPr>
        <p:spPr bwMode="auto">
          <a:xfrm>
            <a:off x="5329238"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9520" name="Object 16">
            <a:extLst>
              <a:ext uri="{FF2B5EF4-FFF2-40B4-BE49-F238E27FC236}">
                <a16:creationId xmlns:a16="http://schemas.microsoft.com/office/drawing/2014/main" id="{A34C5C77-9196-4000-A8D2-D1F4119880A4}"/>
              </a:ext>
            </a:extLst>
          </p:cNvPr>
          <p:cNvGraphicFramePr>
            <a:graphicFrameLocks noChangeAspect="1"/>
          </p:cNvGraphicFramePr>
          <p:nvPr/>
        </p:nvGraphicFramePr>
        <p:xfrm>
          <a:off x="2438401" y="3810000"/>
          <a:ext cx="2601913" cy="711200"/>
        </p:xfrm>
        <a:graphic>
          <a:graphicData uri="http://schemas.openxmlformats.org/presentationml/2006/ole">
            <mc:AlternateContent xmlns:mc="http://schemas.openxmlformats.org/markup-compatibility/2006">
              <mc:Choice xmlns:v="urn:schemas-microsoft-com:vml" Requires="v">
                <p:oleObj spid="_x0000_s4191" r:id="rId9" imgW="1536700" imgH="419100" progId="Equation.3">
                  <p:embed/>
                </p:oleObj>
              </mc:Choice>
              <mc:Fallback>
                <p:oleObj r:id="rId9" imgW="1536700" imgH="419100" progId="Equation.3">
                  <p:embed/>
                  <p:pic>
                    <p:nvPicPr>
                      <p:cNvPr id="149520" name="Object 16">
                        <a:extLst>
                          <a:ext uri="{FF2B5EF4-FFF2-40B4-BE49-F238E27FC236}">
                            <a16:creationId xmlns:a16="http://schemas.microsoft.com/office/drawing/2014/main" id="{A34C5C77-9196-4000-A8D2-D1F4119880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1" y="3810000"/>
                        <a:ext cx="2601913"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1" name="Object 17">
            <a:extLst>
              <a:ext uri="{FF2B5EF4-FFF2-40B4-BE49-F238E27FC236}">
                <a16:creationId xmlns:a16="http://schemas.microsoft.com/office/drawing/2014/main" id="{06AB9A95-D2D4-4B47-A37A-075255756920}"/>
              </a:ext>
            </a:extLst>
          </p:cNvPr>
          <p:cNvGraphicFramePr>
            <a:graphicFrameLocks noChangeAspect="1"/>
          </p:cNvGraphicFramePr>
          <p:nvPr/>
        </p:nvGraphicFramePr>
        <p:xfrm>
          <a:off x="5494338" y="3962400"/>
          <a:ext cx="1439862" cy="300038"/>
        </p:xfrm>
        <a:graphic>
          <a:graphicData uri="http://schemas.openxmlformats.org/presentationml/2006/ole">
            <mc:AlternateContent xmlns:mc="http://schemas.openxmlformats.org/markup-compatibility/2006">
              <mc:Choice xmlns:v="urn:schemas-microsoft-com:vml" Requires="v">
                <p:oleObj spid="_x0000_s4192" r:id="rId11" imgW="863225" imgH="177723" progId="Equation.3">
                  <p:embed/>
                </p:oleObj>
              </mc:Choice>
              <mc:Fallback>
                <p:oleObj r:id="rId11" imgW="863225" imgH="177723" progId="Equation.3">
                  <p:embed/>
                  <p:pic>
                    <p:nvPicPr>
                      <p:cNvPr id="149521" name="Object 17">
                        <a:extLst>
                          <a:ext uri="{FF2B5EF4-FFF2-40B4-BE49-F238E27FC236}">
                            <a16:creationId xmlns:a16="http://schemas.microsoft.com/office/drawing/2014/main" id="{06AB9A95-D2D4-4B47-A37A-0752557569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338" y="3962400"/>
                        <a:ext cx="1439862"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2" name="Rectangle 18">
            <a:extLst>
              <a:ext uri="{FF2B5EF4-FFF2-40B4-BE49-F238E27FC236}">
                <a16:creationId xmlns:a16="http://schemas.microsoft.com/office/drawing/2014/main" id="{CB4C9D1B-3F68-4914-B5B8-A3EB1E5050FE}"/>
              </a:ext>
            </a:extLst>
          </p:cNvPr>
          <p:cNvSpPr>
            <a:spLocks noChangeArrowheads="1"/>
          </p:cNvSpPr>
          <p:nvPr/>
        </p:nvSpPr>
        <p:spPr bwMode="auto">
          <a:xfrm>
            <a:off x="57150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9523" name="Object 19">
            <a:extLst>
              <a:ext uri="{FF2B5EF4-FFF2-40B4-BE49-F238E27FC236}">
                <a16:creationId xmlns:a16="http://schemas.microsoft.com/office/drawing/2014/main" id="{893A8091-79DC-41B9-B13B-01BEAECEA051}"/>
              </a:ext>
            </a:extLst>
          </p:cNvPr>
          <p:cNvGraphicFramePr>
            <a:graphicFrameLocks noChangeAspect="1"/>
          </p:cNvGraphicFramePr>
          <p:nvPr/>
        </p:nvGraphicFramePr>
        <p:xfrm>
          <a:off x="7543801" y="3962400"/>
          <a:ext cx="1266825" cy="300038"/>
        </p:xfrm>
        <a:graphic>
          <a:graphicData uri="http://schemas.openxmlformats.org/presentationml/2006/ole">
            <mc:AlternateContent xmlns:mc="http://schemas.openxmlformats.org/markup-compatibility/2006">
              <mc:Choice xmlns:v="urn:schemas-microsoft-com:vml" Requires="v">
                <p:oleObj spid="_x0000_s4193" r:id="rId13" imgW="761669" imgH="177723" progId="Equation.3">
                  <p:embed/>
                </p:oleObj>
              </mc:Choice>
              <mc:Fallback>
                <p:oleObj r:id="rId13" imgW="761669" imgH="177723" progId="Equation.3">
                  <p:embed/>
                  <p:pic>
                    <p:nvPicPr>
                      <p:cNvPr id="149523" name="Object 19">
                        <a:extLst>
                          <a:ext uri="{FF2B5EF4-FFF2-40B4-BE49-F238E27FC236}">
                            <a16:creationId xmlns:a16="http://schemas.microsoft.com/office/drawing/2014/main" id="{893A8091-79DC-41B9-B13B-01BEAECEA05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43801" y="3962400"/>
                        <a:ext cx="1266825"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4" name="Rectangle 20">
            <a:extLst>
              <a:ext uri="{FF2B5EF4-FFF2-40B4-BE49-F238E27FC236}">
                <a16:creationId xmlns:a16="http://schemas.microsoft.com/office/drawing/2014/main" id="{CE92601F-9E28-435A-8F2B-7D54EE649721}"/>
              </a:ext>
            </a:extLst>
          </p:cNvPr>
          <p:cNvSpPr>
            <a:spLocks noChangeArrowheads="1"/>
          </p:cNvSpPr>
          <p:nvPr/>
        </p:nvSpPr>
        <p:spPr bwMode="auto">
          <a:xfrm>
            <a:off x="56769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9525" name="Object 21">
            <a:extLst>
              <a:ext uri="{FF2B5EF4-FFF2-40B4-BE49-F238E27FC236}">
                <a16:creationId xmlns:a16="http://schemas.microsoft.com/office/drawing/2014/main" id="{06A5CE9C-E44E-4746-802A-71DC57101E87}"/>
              </a:ext>
            </a:extLst>
          </p:cNvPr>
          <p:cNvGraphicFramePr>
            <a:graphicFrameLocks noChangeAspect="1"/>
          </p:cNvGraphicFramePr>
          <p:nvPr/>
        </p:nvGraphicFramePr>
        <p:xfrm>
          <a:off x="2590800" y="5486400"/>
          <a:ext cx="1392238" cy="300038"/>
        </p:xfrm>
        <a:graphic>
          <a:graphicData uri="http://schemas.openxmlformats.org/presentationml/2006/ole">
            <mc:AlternateContent xmlns:mc="http://schemas.openxmlformats.org/markup-compatibility/2006">
              <mc:Choice xmlns:v="urn:schemas-microsoft-com:vml" Requires="v">
                <p:oleObj spid="_x0000_s4194" r:id="rId15" imgW="837836" imgH="177723" progId="Equation.3">
                  <p:embed/>
                </p:oleObj>
              </mc:Choice>
              <mc:Fallback>
                <p:oleObj r:id="rId15" imgW="837836" imgH="177723" progId="Equation.3">
                  <p:embed/>
                  <p:pic>
                    <p:nvPicPr>
                      <p:cNvPr id="149525" name="Object 21">
                        <a:extLst>
                          <a:ext uri="{FF2B5EF4-FFF2-40B4-BE49-F238E27FC236}">
                            <a16:creationId xmlns:a16="http://schemas.microsoft.com/office/drawing/2014/main" id="{06A5CE9C-E44E-4746-802A-71DC57101E8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 y="5486400"/>
                        <a:ext cx="139223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6" name="Object 22">
            <a:extLst>
              <a:ext uri="{FF2B5EF4-FFF2-40B4-BE49-F238E27FC236}">
                <a16:creationId xmlns:a16="http://schemas.microsoft.com/office/drawing/2014/main" id="{C1AB1605-79A5-4AC3-93BA-5CF382AC5D8C}"/>
              </a:ext>
            </a:extLst>
          </p:cNvPr>
          <p:cNvGraphicFramePr>
            <a:graphicFrameLocks noChangeAspect="1"/>
          </p:cNvGraphicFramePr>
          <p:nvPr/>
        </p:nvGraphicFramePr>
        <p:xfrm>
          <a:off x="4745039" y="5334000"/>
          <a:ext cx="2459037" cy="711200"/>
        </p:xfrm>
        <a:graphic>
          <a:graphicData uri="http://schemas.openxmlformats.org/presentationml/2006/ole">
            <mc:AlternateContent xmlns:mc="http://schemas.openxmlformats.org/markup-compatibility/2006">
              <mc:Choice xmlns:v="urn:schemas-microsoft-com:vml" Requires="v">
                <p:oleObj spid="_x0000_s4195" name="Equation" r:id="rId17" imgW="1447560" imgH="419040" progId="Equation.3">
                  <p:embed/>
                </p:oleObj>
              </mc:Choice>
              <mc:Fallback>
                <p:oleObj name="Equation" r:id="rId17" imgW="1447560" imgH="419040" progId="Equation.3">
                  <p:embed/>
                  <p:pic>
                    <p:nvPicPr>
                      <p:cNvPr id="149526" name="Object 22">
                        <a:extLst>
                          <a:ext uri="{FF2B5EF4-FFF2-40B4-BE49-F238E27FC236}">
                            <a16:creationId xmlns:a16="http://schemas.microsoft.com/office/drawing/2014/main" id="{C1AB1605-79A5-4AC3-93BA-5CF382AC5D8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5039" y="5334000"/>
                        <a:ext cx="245903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527" name="Rectangle 23">
            <a:extLst>
              <a:ext uri="{FF2B5EF4-FFF2-40B4-BE49-F238E27FC236}">
                <a16:creationId xmlns:a16="http://schemas.microsoft.com/office/drawing/2014/main" id="{0E8BA0BF-F2C5-4F38-899B-672587EA4C14}"/>
              </a:ext>
            </a:extLst>
          </p:cNvPr>
          <p:cNvSpPr>
            <a:spLocks noChangeArrowheads="1"/>
          </p:cNvSpPr>
          <p:nvPr/>
        </p:nvSpPr>
        <p:spPr bwMode="auto">
          <a:xfrm>
            <a:off x="565785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49528" name="Object 24">
            <a:extLst>
              <a:ext uri="{FF2B5EF4-FFF2-40B4-BE49-F238E27FC236}">
                <a16:creationId xmlns:a16="http://schemas.microsoft.com/office/drawing/2014/main" id="{02A1DC96-B2F5-4CA4-86FC-4E92FE19155D}"/>
              </a:ext>
            </a:extLst>
          </p:cNvPr>
          <p:cNvGraphicFramePr>
            <a:graphicFrameLocks noChangeAspect="1"/>
          </p:cNvGraphicFramePr>
          <p:nvPr/>
        </p:nvGraphicFramePr>
        <p:xfrm>
          <a:off x="7772401" y="5486400"/>
          <a:ext cx="1450975" cy="300038"/>
        </p:xfrm>
        <a:graphic>
          <a:graphicData uri="http://schemas.openxmlformats.org/presentationml/2006/ole">
            <mc:AlternateContent xmlns:mc="http://schemas.openxmlformats.org/markup-compatibility/2006">
              <mc:Choice xmlns:v="urn:schemas-microsoft-com:vml" Requires="v">
                <p:oleObj spid="_x0000_s4196" r:id="rId19" imgW="875920" imgH="177723" progId="Equation.3">
                  <p:embed/>
                </p:oleObj>
              </mc:Choice>
              <mc:Fallback>
                <p:oleObj r:id="rId19" imgW="875920" imgH="177723" progId="Equation.3">
                  <p:embed/>
                  <p:pic>
                    <p:nvPicPr>
                      <p:cNvPr id="149528" name="Object 24">
                        <a:extLst>
                          <a:ext uri="{FF2B5EF4-FFF2-40B4-BE49-F238E27FC236}">
                            <a16:creationId xmlns:a16="http://schemas.microsoft.com/office/drawing/2014/main" id="{02A1DC96-B2F5-4CA4-86FC-4E92FE19155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2401" y="5486400"/>
                        <a:ext cx="1450975"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Google Shape;142;p2">
            <a:extLst>
              <a:ext uri="{FF2B5EF4-FFF2-40B4-BE49-F238E27FC236}">
                <a16:creationId xmlns:a16="http://schemas.microsoft.com/office/drawing/2014/main" id="{285879BF-EA1F-4152-8FB7-ADF0919E198D}"/>
              </a:ext>
            </a:extLst>
          </p:cNvPr>
          <p:cNvSpPr/>
          <p:nvPr/>
        </p:nvSpPr>
        <p:spPr>
          <a:xfrm>
            <a:off x="0" y="0"/>
            <a:ext cx="2262187"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26" name="Rectangle 25">
            <a:extLst>
              <a:ext uri="{FF2B5EF4-FFF2-40B4-BE49-F238E27FC236}">
                <a16:creationId xmlns:a16="http://schemas.microsoft.com/office/drawing/2014/main" id="{5235CA86-F30C-4486-A192-D5E84F3FE451}"/>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20D4E50B-C75E-41BE-B3B5-C97D185D06CC}"/>
              </a:ext>
            </a:extLst>
          </p:cNvPr>
          <p:cNvSpPr>
            <a:spLocks noGrp="1" noChangeArrowheads="1"/>
          </p:cNvSpPr>
          <p:nvPr>
            <p:ph type="title"/>
          </p:nvPr>
        </p:nvSpPr>
        <p:spPr>
          <a:xfrm>
            <a:off x="3468150" y="219076"/>
            <a:ext cx="7688262" cy="990600"/>
          </a:xfrm>
        </p:spPr>
        <p:txBody>
          <a:bodyPr/>
          <a:lstStyle/>
          <a:p>
            <a:r>
              <a:rPr lang="en-US" altLang="en-US" sz="3600" b="1" dirty="0"/>
              <a:t>Example in MYCIN</a:t>
            </a:r>
            <a:endParaRPr lang="fr-FR" altLang="en-US" sz="3600" b="1" dirty="0"/>
          </a:p>
        </p:txBody>
      </p:sp>
      <p:sp>
        <p:nvSpPr>
          <p:cNvPr id="151555" name="Rectangle 3">
            <a:extLst>
              <a:ext uri="{FF2B5EF4-FFF2-40B4-BE49-F238E27FC236}">
                <a16:creationId xmlns:a16="http://schemas.microsoft.com/office/drawing/2014/main" id="{600C8624-1F21-44ED-BCE6-1FDB63F19C90}"/>
              </a:ext>
            </a:extLst>
          </p:cNvPr>
          <p:cNvSpPr>
            <a:spLocks noGrp="1" noChangeArrowheads="1"/>
          </p:cNvSpPr>
          <p:nvPr>
            <p:ph type="body" idx="1"/>
          </p:nvPr>
        </p:nvSpPr>
        <p:spPr>
          <a:xfrm>
            <a:off x="3472510" y="1480065"/>
            <a:ext cx="8414689" cy="4601245"/>
          </a:xfrm>
        </p:spPr>
        <p:txBody>
          <a:bodyPr>
            <a:normAutofit/>
          </a:bodyPr>
          <a:lstStyle/>
          <a:p>
            <a:pPr algn="just">
              <a:lnSpc>
                <a:spcPct val="90000"/>
              </a:lnSpc>
            </a:pPr>
            <a:r>
              <a:rPr lang="en-US" altLang="en-US" sz="2400" b="1" dirty="0">
                <a:cs typeface="Times New Roman" panose="02020603050405020304" pitchFamily="18" charset="0"/>
                <a:sym typeface="Symbol" panose="05050102010706020507" pitchFamily="18" charset="2"/>
              </a:rPr>
              <a:t>If  </a:t>
            </a:r>
            <a:r>
              <a:rPr lang="en-US" altLang="en-US" sz="2400" dirty="0">
                <a:cs typeface="Times New Roman" panose="02020603050405020304" pitchFamily="18" charset="0"/>
                <a:sym typeface="Symbol" panose="05050102010706020507" pitchFamily="18" charset="2"/>
              </a:rPr>
              <a:t>(1) the type of the organism is gram-positive, and</a:t>
            </a:r>
          </a:p>
          <a:p>
            <a:pPr algn="just">
              <a:lnSpc>
                <a:spcPct val="90000"/>
              </a:lnSpc>
            </a:pPr>
            <a:r>
              <a:rPr lang="en-US" altLang="en-US" sz="2400" dirty="0">
                <a:cs typeface="Times New Roman" panose="02020603050405020304" pitchFamily="18" charset="0"/>
                <a:sym typeface="Symbol" panose="05050102010706020507" pitchFamily="18" charset="2"/>
              </a:rPr>
              <a:t>     (2) the morphology of the organism is coccus, and</a:t>
            </a:r>
          </a:p>
          <a:p>
            <a:pPr algn="just">
              <a:lnSpc>
                <a:spcPct val="90000"/>
              </a:lnSpc>
            </a:pPr>
            <a:r>
              <a:rPr lang="en-US" altLang="en-US" sz="2400" dirty="0">
                <a:cs typeface="Times New Roman" panose="02020603050405020304" pitchFamily="18" charset="0"/>
                <a:sym typeface="Symbol" panose="05050102010706020507" pitchFamily="18" charset="2"/>
              </a:rPr>
              <a:t>     (3) the growth of the organism is chain</a:t>
            </a:r>
          </a:p>
          <a:p>
            <a:pPr algn="just">
              <a:lnSpc>
                <a:spcPct val="90000"/>
              </a:lnSpc>
            </a:pPr>
            <a:r>
              <a:rPr lang="en-US" altLang="en-US" sz="2400" b="1" dirty="0">
                <a:cs typeface="Times New Roman" panose="02020603050405020304" pitchFamily="18" charset="0"/>
                <a:sym typeface="Symbol" panose="05050102010706020507" pitchFamily="18" charset="2"/>
              </a:rPr>
              <a:t>then</a:t>
            </a:r>
            <a:r>
              <a:rPr lang="en-US" altLang="en-US" sz="2400" dirty="0">
                <a:cs typeface="Times New Roman" panose="02020603050405020304" pitchFamily="18" charset="0"/>
                <a:sym typeface="Symbol" panose="05050102010706020507" pitchFamily="18" charset="2"/>
              </a:rPr>
              <a:t>	 there is a strong evidence (0.7) that the identity of the organism is streptococcus</a:t>
            </a:r>
          </a:p>
          <a:p>
            <a:pPr algn="just">
              <a:lnSpc>
                <a:spcPct val="90000"/>
              </a:lnSpc>
            </a:pPr>
            <a:endParaRPr lang="en-US" altLang="en-US" sz="2400" dirty="0">
              <a:cs typeface="Times New Roman" panose="02020603050405020304" pitchFamily="18" charset="0"/>
              <a:sym typeface="Symbol" panose="05050102010706020507" pitchFamily="18" charset="2"/>
            </a:endParaRPr>
          </a:p>
          <a:p>
            <a:pPr algn="just">
              <a:lnSpc>
                <a:spcPct val="90000"/>
              </a:lnSpc>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Example of facts in MYCIN :</a:t>
            </a:r>
          </a:p>
          <a:p>
            <a:pPr algn="just">
              <a:lnSpc>
                <a:spcPct val="90000"/>
              </a:lnSpc>
            </a:pPr>
            <a:r>
              <a:rPr lang="en-US" altLang="en-US" sz="2400" dirty="0">
                <a:cs typeface="Times New Roman" panose="02020603050405020304" pitchFamily="18" charset="0"/>
                <a:sym typeface="Symbol" panose="05050102010706020507" pitchFamily="18" charset="2"/>
              </a:rPr>
              <a:t>(identity  organism-1  pseudomonas  0.8)</a:t>
            </a:r>
          </a:p>
          <a:p>
            <a:pPr algn="just">
              <a:lnSpc>
                <a:spcPct val="90000"/>
              </a:lnSpc>
            </a:pPr>
            <a:r>
              <a:rPr lang="en-US" altLang="en-US" sz="2400" dirty="0">
                <a:cs typeface="Times New Roman" panose="02020603050405020304" pitchFamily="18" charset="0"/>
                <a:sym typeface="Symbol" panose="05050102010706020507" pitchFamily="18" charset="2"/>
              </a:rPr>
              <a:t>(identity organism-2  </a:t>
            </a:r>
            <a:r>
              <a:rPr lang="en-US" altLang="en-US" sz="2400" dirty="0" err="1">
                <a:cs typeface="Times New Roman" panose="02020603050405020304" pitchFamily="18" charset="0"/>
                <a:sym typeface="Symbol" panose="05050102010706020507" pitchFamily="18" charset="2"/>
              </a:rPr>
              <a:t>e.coli</a:t>
            </a:r>
            <a:r>
              <a:rPr lang="en-US" altLang="en-US" sz="2400" dirty="0">
                <a:cs typeface="Times New Roman" panose="02020603050405020304" pitchFamily="18" charset="0"/>
                <a:sym typeface="Symbol" panose="05050102010706020507" pitchFamily="18" charset="2"/>
              </a:rPr>
              <a:t>  0.15)</a:t>
            </a:r>
          </a:p>
          <a:p>
            <a:pPr algn="just">
              <a:lnSpc>
                <a:spcPct val="90000"/>
              </a:lnSpc>
            </a:pPr>
            <a:r>
              <a:rPr lang="en-US" altLang="en-US" sz="2400" dirty="0">
                <a:cs typeface="Times New Roman" panose="02020603050405020304" pitchFamily="18" charset="0"/>
                <a:sym typeface="Symbol" panose="05050102010706020507" pitchFamily="18" charset="2"/>
              </a:rPr>
              <a:t>(morphology organism-2 coccus  1.0)</a:t>
            </a:r>
            <a:r>
              <a:rPr lang="fr-FR" altLang="en-US" sz="2400" dirty="0">
                <a:cs typeface="Times New Roman" panose="02020603050405020304" pitchFamily="18" charset="0"/>
                <a:sym typeface="Symbol" panose="05050102010706020507" pitchFamily="18" charset="2"/>
              </a:rPr>
              <a:t> </a:t>
            </a:r>
            <a:endParaRPr lang="en-US" altLang="en-US" sz="2400" dirty="0">
              <a:cs typeface="Times New Roman" panose="02020603050405020304" pitchFamily="18" charset="0"/>
              <a:sym typeface="Symbol" panose="05050102010706020507" pitchFamily="18" charset="2"/>
            </a:endParaRPr>
          </a:p>
        </p:txBody>
      </p:sp>
      <p:sp>
        <p:nvSpPr>
          <p:cNvPr id="151556" name="Rectangle 4">
            <a:extLst>
              <a:ext uri="{FF2B5EF4-FFF2-40B4-BE49-F238E27FC236}">
                <a16:creationId xmlns:a16="http://schemas.microsoft.com/office/drawing/2014/main" id="{42F3FA74-8B6E-498A-B79C-8FF1F1756135}"/>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57" name="Rectangle 5">
            <a:extLst>
              <a:ext uri="{FF2B5EF4-FFF2-40B4-BE49-F238E27FC236}">
                <a16:creationId xmlns:a16="http://schemas.microsoft.com/office/drawing/2014/main" id="{9BDCD588-B4BE-4B6B-8F5A-0F8EF4D2BE29}"/>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D9A177ED-20C5-45B6-A571-438D3BDB458D}" type="slidenum">
              <a:rPr lang="ro-RO" altLang="en-US" sz="1400"/>
              <a:pPr algn="r"/>
              <a:t>28</a:t>
            </a:fld>
            <a:endParaRPr lang="ro-RO" altLang="en-US" sz="1400"/>
          </a:p>
        </p:txBody>
      </p:sp>
      <p:sp>
        <p:nvSpPr>
          <p:cNvPr id="151558" name="Rectangle 6">
            <a:extLst>
              <a:ext uri="{FF2B5EF4-FFF2-40B4-BE49-F238E27FC236}">
                <a16:creationId xmlns:a16="http://schemas.microsoft.com/office/drawing/2014/main" id="{D4D4EB5C-4BB1-40F9-9172-4FBD70C17CCF}"/>
              </a:ext>
            </a:extLst>
          </p:cNvPr>
          <p:cNvSpPr>
            <a:spLocks noChangeArrowheads="1"/>
          </p:cNvSpPr>
          <p:nvPr/>
        </p:nvSpPr>
        <p:spPr bwMode="auto">
          <a:xfrm>
            <a:off x="4229100"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59" name="Rectangle 7">
            <a:extLst>
              <a:ext uri="{FF2B5EF4-FFF2-40B4-BE49-F238E27FC236}">
                <a16:creationId xmlns:a16="http://schemas.microsoft.com/office/drawing/2014/main" id="{C7711876-212D-4DD4-87DC-967ACC4D4D7F}"/>
              </a:ext>
            </a:extLst>
          </p:cNvPr>
          <p:cNvSpPr>
            <a:spLocks noChangeArrowheads="1"/>
          </p:cNvSpPr>
          <p:nvPr/>
        </p:nvSpPr>
        <p:spPr bwMode="auto">
          <a:xfrm>
            <a:off x="4252913"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60" name="Rectangle 8">
            <a:extLst>
              <a:ext uri="{FF2B5EF4-FFF2-40B4-BE49-F238E27FC236}">
                <a16:creationId xmlns:a16="http://schemas.microsoft.com/office/drawing/2014/main" id="{7CE61A07-9A4F-4A7C-8BB9-1CB61AA43FA1}"/>
              </a:ext>
            </a:extLst>
          </p:cNvPr>
          <p:cNvSpPr>
            <a:spLocks noChangeArrowheads="1"/>
          </p:cNvSpPr>
          <p:nvPr/>
        </p:nvSpPr>
        <p:spPr bwMode="auto">
          <a:xfrm>
            <a:off x="508158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61" name="Rectangle 9">
            <a:extLst>
              <a:ext uri="{FF2B5EF4-FFF2-40B4-BE49-F238E27FC236}">
                <a16:creationId xmlns:a16="http://schemas.microsoft.com/office/drawing/2014/main" id="{ADF2E03D-1A4E-4EFC-A69A-DA40FD6CF210}"/>
              </a:ext>
            </a:extLst>
          </p:cNvPr>
          <p:cNvSpPr>
            <a:spLocks noChangeArrowheads="1"/>
          </p:cNvSpPr>
          <p:nvPr/>
        </p:nvSpPr>
        <p:spPr bwMode="auto">
          <a:xfrm>
            <a:off x="55626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62" name="Rectangle 10">
            <a:extLst>
              <a:ext uri="{FF2B5EF4-FFF2-40B4-BE49-F238E27FC236}">
                <a16:creationId xmlns:a16="http://schemas.microsoft.com/office/drawing/2014/main" id="{6FD816D5-7714-4430-AEB7-4BAA4D26CF86}"/>
              </a:ext>
            </a:extLst>
          </p:cNvPr>
          <p:cNvSpPr>
            <a:spLocks noChangeArrowheads="1"/>
          </p:cNvSpPr>
          <p:nvPr/>
        </p:nvSpPr>
        <p:spPr bwMode="auto">
          <a:xfrm>
            <a:off x="555783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63" name="Rectangle 11">
            <a:extLst>
              <a:ext uri="{FF2B5EF4-FFF2-40B4-BE49-F238E27FC236}">
                <a16:creationId xmlns:a16="http://schemas.microsoft.com/office/drawing/2014/main" id="{8067CDE6-1AF0-4DBF-8259-67CF505BBE44}"/>
              </a:ext>
            </a:extLst>
          </p:cNvPr>
          <p:cNvSpPr>
            <a:spLocks noChangeArrowheads="1"/>
          </p:cNvSpPr>
          <p:nvPr/>
        </p:nvSpPr>
        <p:spPr bwMode="auto">
          <a:xfrm>
            <a:off x="5548313"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64" name="Rectangle 12">
            <a:extLst>
              <a:ext uri="{FF2B5EF4-FFF2-40B4-BE49-F238E27FC236}">
                <a16:creationId xmlns:a16="http://schemas.microsoft.com/office/drawing/2014/main" id="{610CA0D8-01DF-4506-A0F7-36BF42DEB480}"/>
              </a:ext>
            </a:extLst>
          </p:cNvPr>
          <p:cNvSpPr>
            <a:spLocks noChangeArrowheads="1"/>
          </p:cNvSpPr>
          <p:nvPr/>
        </p:nvSpPr>
        <p:spPr bwMode="auto">
          <a:xfrm>
            <a:off x="5329238"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65" name="Rectangle 13">
            <a:extLst>
              <a:ext uri="{FF2B5EF4-FFF2-40B4-BE49-F238E27FC236}">
                <a16:creationId xmlns:a16="http://schemas.microsoft.com/office/drawing/2014/main" id="{ECE22A6A-4068-4B0C-B735-50A694E1E2EB}"/>
              </a:ext>
            </a:extLst>
          </p:cNvPr>
          <p:cNvSpPr>
            <a:spLocks noChangeArrowheads="1"/>
          </p:cNvSpPr>
          <p:nvPr/>
        </p:nvSpPr>
        <p:spPr bwMode="auto">
          <a:xfrm>
            <a:off x="57150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66" name="Rectangle 14">
            <a:extLst>
              <a:ext uri="{FF2B5EF4-FFF2-40B4-BE49-F238E27FC236}">
                <a16:creationId xmlns:a16="http://schemas.microsoft.com/office/drawing/2014/main" id="{9BA9C61A-D498-40F4-B276-70EDB65434F9}"/>
              </a:ext>
            </a:extLst>
          </p:cNvPr>
          <p:cNvSpPr>
            <a:spLocks noChangeArrowheads="1"/>
          </p:cNvSpPr>
          <p:nvPr/>
        </p:nvSpPr>
        <p:spPr bwMode="auto">
          <a:xfrm>
            <a:off x="56769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1567" name="Rectangle 15">
            <a:extLst>
              <a:ext uri="{FF2B5EF4-FFF2-40B4-BE49-F238E27FC236}">
                <a16:creationId xmlns:a16="http://schemas.microsoft.com/office/drawing/2014/main" id="{163F08EA-F2E8-425B-902A-27AF298A7468}"/>
              </a:ext>
            </a:extLst>
          </p:cNvPr>
          <p:cNvSpPr>
            <a:spLocks noChangeArrowheads="1"/>
          </p:cNvSpPr>
          <p:nvPr/>
        </p:nvSpPr>
        <p:spPr bwMode="auto">
          <a:xfrm>
            <a:off x="565785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6" name="Google Shape;142;p2">
            <a:extLst>
              <a:ext uri="{FF2B5EF4-FFF2-40B4-BE49-F238E27FC236}">
                <a16:creationId xmlns:a16="http://schemas.microsoft.com/office/drawing/2014/main" id="{1BD242D5-B363-43CF-8981-672447BA145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7" name="Rectangle 16">
            <a:extLst>
              <a:ext uri="{FF2B5EF4-FFF2-40B4-BE49-F238E27FC236}">
                <a16:creationId xmlns:a16="http://schemas.microsoft.com/office/drawing/2014/main" id="{FECC2890-F9EA-4E07-8D12-BD7CA921AAFD}"/>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9C128726-CE55-4706-BB04-F295D1D21363}"/>
              </a:ext>
            </a:extLst>
          </p:cNvPr>
          <p:cNvSpPr>
            <a:spLocks noGrp="1" noChangeArrowheads="1"/>
          </p:cNvSpPr>
          <p:nvPr>
            <p:ph type="title"/>
          </p:nvPr>
        </p:nvSpPr>
        <p:spPr>
          <a:xfrm>
            <a:off x="3604353" y="208202"/>
            <a:ext cx="9440863" cy="990600"/>
          </a:xfrm>
        </p:spPr>
        <p:txBody>
          <a:bodyPr/>
          <a:lstStyle/>
          <a:p>
            <a:r>
              <a:rPr lang="en-US" altLang="en-US" sz="3600" b="1" dirty="0"/>
              <a:t>3.2 Combining belief functions</a:t>
            </a:r>
            <a:endParaRPr lang="fr-FR" altLang="en-US" sz="3600" b="1" dirty="0"/>
          </a:p>
        </p:txBody>
      </p:sp>
      <p:sp>
        <p:nvSpPr>
          <p:cNvPr id="152579" name="Rectangle 3">
            <a:extLst>
              <a:ext uri="{FF2B5EF4-FFF2-40B4-BE49-F238E27FC236}">
                <a16:creationId xmlns:a16="http://schemas.microsoft.com/office/drawing/2014/main" id="{91451F96-883C-4B49-9FD4-F6B302CB8160}"/>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0" name="Rectangle 4">
            <a:extLst>
              <a:ext uri="{FF2B5EF4-FFF2-40B4-BE49-F238E27FC236}">
                <a16:creationId xmlns:a16="http://schemas.microsoft.com/office/drawing/2014/main" id="{40A605CD-F0F7-4FB1-88A1-37CCC851CD89}"/>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65882C76-6E6B-40D3-8653-B2901C1CEB91}" type="slidenum">
              <a:rPr lang="ro-RO" altLang="en-US" sz="1400"/>
              <a:pPr algn="r"/>
              <a:t>29</a:t>
            </a:fld>
            <a:endParaRPr lang="ro-RO" altLang="en-US" sz="1400"/>
          </a:p>
        </p:txBody>
      </p:sp>
      <p:sp>
        <p:nvSpPr>
          <p:cNvPr id="152581" name="Rectangle 5">
            <a:extLst>
              <a:ext uri="{FF2B5EF4-FFF2-40B4-BE49-F238E27FC236}">
                <a16:creationId xmlns:a16="http://schemas.microsoft.com/office/drawing/2014/main" id="{CB8226B9-5419-44F3-BA06-A81AEF35EE05}"/>
              </a:ext>
            </a:extLst>
          </p:cNvPr>
          <p:cNvSpPr>
            <a:spLocks noChangeArrowheads="1"/>
          </p:cNvSpPr>
          <p:nvPr/>
        </p:nvSpPr>
        <p:spPr bwMode="auto">
          <a:xfrm>
            <a:off x="4229100"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2" name="Rectangle 6">
            <a:extLst>
              <a:ext uri="{FF2B5EF4-FFF2-40B4-BE49-F238E27FC236}">
                <a16:creationId xmlns:a16="http://schemas.microsoft.com/office/drawing/2014/main" id="{81960DC8-0125-4570-8C59-8C30D9C26096}"/>
              </a:ext>
            </a:extLst>
          </p:cNvPr>
          <p:cNvSpPr>
            <a:spLocks noChangeArrowheads="1"/>
          </p:cNvSpPr>
          <p:nvPr/>
        </p:nvSpPr>
        <p:spPr bwMode="auto">
          <a:xfrm>
            <a:off x="4252913"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3" name="Rectangle 7">
            <a:extLst>
              <a:ext uri="{FF2B5EF4-FFF2-40B4-BE49-F238E27FC236}">
                <a16:creationId xmlns:a16="http://schemas.microsoft.com/office/drawing/2014/main" id="{D2471808-3E4A-483F-8859-F866597D5136}"/>
              </a:ext>
            </a:extLst>
          </p:cNvPr>
          <p:cNvSpPr>
            <a:spLocks noChangeArrowheads="1"/>
          </p:cNvSpPr>
          <p:nvPr/>
        </p:nvSpPr>
        <p:spPr bwMode="auto">
          <a:xfrm>
            <a:off x="508158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4" name="Rectangle 8">
            <a:extLst>
              <a:ext uri="{FF2B5EF4-FFF2-40B4-BE49-F238E27FC236}">
                <a16:creationId xmlns:a16="http://schemas.microsoft.com/office/drawing/2014/main" id="{7F3D73C9-B273-4DB2-BABE-7AAAD7F419DC}"/>
              </a:ext>
            </a:extLst>
          </p:cNvPr>
          <p:cNvSpPr>
            <a:spLocks noChangeArrowheads="1"/>
          </p:cNvSpPr>
          <p:nvPr/>
        </p:nvSpPr>
        <p:spPr bwMode="auto">
          <a:xfrm>
            <a:off x="55626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5" name="Rectangle 9">
            <a:extLst>
              <a:ext uri="{FF2B5EF4-FFF2-40B4-BE49-F238E27FC236}">
                <a16:creationId xmlns:a16="http://schemas.microsoft.com/office/drawing/2014/main" id="{D9B09950-E582-461F-A510-45232ECC375E}"/>
              </a:ext>
            </a:extLst>
          </p:cNvPr>
          <p:cNvSpPr>
            <a:spLocks noChangeArrowheads="1"/>
          </p:cNvSpPr>
          <p:nvPr/>
        </p:nvSpPr>
        <p:spPr bwMode="auto">
          <a:xfrm>
            <a:off x="555783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6" name="Rectangle 10">
            <a:extLst>
              <a:ext uri="{FF2B5EF4-FFF2-40B4-BE49-F238E27FC236}">
                <a16:creationId xmlns:a16="http://schemas.microsoft.com/office/drawing/2014/main" id="{8AB65556-0DDB-4671-8963-B7ED850D1402}"/>
              </a:ext>
            </a:extLst>
          </p:cNvPr>
          <p:cNvSpPr>
            <a:spLocks noChangeArrowheads="1"/>
          </p:cNvSpPr>
          <p:nvPr/>
        </p:nvSpPr>
        <p:spPr bwMode="auto">
          <a:xfrm>
            <a:off x="5548313"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7" name="Rectangle 11">
            <a:extLst>
              <a:ext uri="{FF2B5EF4-FFF2-40B4-BE49-F238E27FC236}">
                <a16:creationId xmlns:a16="http://schemas.microsoft.com/office/drawing/2014/main" id="{553A17B5-47C2-4A76-A536-A1C32AE97356}"/>
              </a:ext>
            </a:extLst>
          </p:cNvPr>
          <p:cNvSpPr>
            <a:spLocks noChangeArrowheads="1"/>
          </p:cNvSpPr>
          <p:nvPr/>
        </p:nvSpPr>
        <p:spPr bwMode="auto">
          <a:xfrm>
            <a:off x="5329238"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8" name="Rectangle 12">
            <a:extLst>
              <a:ext uri="{FF2B5EF4-FFF2-40B4-BE49-F238E27FC236}">
                <a16:creationId xmlns:a16="http://schemas.microsoft.com/office/drawing/2014/main" id="{89755E82-CFC7-4E2B-AF45-F0C23CAD3866}"/>
              </a:ext>
            </a:extLst>
          </p:cNvPr>
          <p:cNvSpPr>
            <a:spLocks noChangeArrowheads="1"/>
          </p:cNvSpPr>
          <p:nvPr/>
        </p:nvSpPr>
        <p:spPr bwMode="auto">
          <a:xfrm>
            <a:off x="57150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89" name="Rectangle 13">
            <a:extLst>
              <a:ext uri="{FF2B5EF4-FFF2-40B4-BE49-F238E27FC236}">
                <a16:creationId xmlns:a16="http://schemas.microsoft.com/office/drawing/2014/main" id="{9B6AD519-E220-420D-8A9F-BF0B0007535F}"/>
              </a:ext>
            </a:extLst>
          </p:cNvPr>
          <p:cNvSpPr>
            <a:spLocks noChangeArrowheads="1"/>
          </p:cNvSpPr>
          <p:nvPr/>
        </p:nvSpPr>
        <p:spPr bwMode="auto">
          <a:xfrm>
            <a:off x="56769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90" name="Rectangle 14">
            <a:extLst>
              <a:ext uri="{FF2B5EF4-FFF2-40B4-BE49-F238E27FC236}">
                <a16:creationId xmlns:a16="http://schemas.microsoft.com/office/drawing/2014/main" id="{422E9DB8-6642-4117-873B-6021F35224B5}"/>
              </a:ext>
            </a:extLst>
          </p:cNvPr>
          <p:cNvSpPr>
            <a:spLocks noChangeArrowheads="1"/>
          </p:cNvSpPr>
          <p:nvPr/>
        </p:nvSpPr>
        <p:spPr bwMode="auto">
          <a:xfrm>
            <a:off x="565785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2591" name="Rectangle 15">
            <a:extLst>
              <a:ext uri="{FF2B5EF4-FFF2-40B4-BE49-F238E27FC236}">
                <a16:creationId xmlns:a16="http://schemas.microsoft.com/office/drawing/2014/main" id="{E9651CAE-2C4C-4A5F-B7A3-055BBED0F007}"/>
              </a:ext>
            </a:extLst>
          </p:cNvPr>
          <p:cNvSpPr>
            <a:spLocks noGrp="1" noChangeArrowheads="1"/>
          </p:cNvSpPr>
          <p:nvPr>
            <p:ph type="body" idx="1"/>
          </p:nvPr>
        </p:nvSpPr>
        <p:spPr>
          <a:xfrm>
            <a:off x="3604353" y="1432757"/>
            <a:ext cx="8497888" cy="4760912"/>
          </a:xfrm>
          <a:noFill/>
          <a:ln/>
        </p:spPr>
        <p:txBody>
          <a:bodyPr/>
          <a:lstStyle/>
          <a:p>
            <a:pPr algn="just">
              <a:buFont typeface="Wingdings" panose="05000000000000000000" pitchFamily="2" charset="2"/>
              <a:buNone/>
            </a:pPr>
            <a:r>
              <a:rPr lang="en-US" altLang="en-US" sz="3600" b="1" dirty="0">
                <a:solidFill>
                  <a:schemeClr val="hlink"/>
                </a:solidFill>
                <a:cs typeface="Times New Roman" panose="02020603050405020304" pitchFamily="18" charset="0"/>
                <a:sym typeface="Symbol" panose="05050102010706020507" pitchFamily="18" charset="2"/>
              </a:rPr>
              <a:t>(1) Incremental gathering of evidence</a:t>
            </a:r>
          </a:p>
          <a:p>
            <a:pPr algn="just"/>
            <a:r>
              <a:rPr lang="en-US" altLang="en-US" sz="3600" b="1" dirty="0">
                <a:solidFill>
                  <a:schemeClr val="hlink"/>
                </a:solidFill>
                <a:cs typeface="Times New Roman" panose="02020603050405020304" pitchFamily="18" charset="0"/>
                <a:sym typeface="Wingdings" panose="05000000000000000000" pitchFamily="2" charset="2"/>
              </a:rPr>
              <a:t> </a:t>
            </a:r>
            <a:r>
              <a:rPr lang="en-US" altLang="en-US" sz="2400" dirty="0">
                <a:cs typeface="Times New Roman" panose="02020603050405020304" pitchFamily="18" charset="0"/>
                <a:sym typeface="Wingdings" panose="05000000000000000000" pitchFamily="2" charset="2"/>
              </a:rPr>
              <a:t>The same attribute value, h, is obtained by two separate paths of inference, with two separate CFs</a:t>
            </a:r>
            <a:r>
              <a:rPr lang="fr-FR" altLang="en-US" sz="2400" dirty="0">
                <a:cs typeface="Times New Roman" panose="02020603050405020304" pitchFamily="18" charset="0"/>
                <a:sym typeface="Wingdings" panose="05000000000000000000" pitchFamily="2" charset="2"/>
              </a:rPr>
              <a:t> </a:t>
            </a:r>
            <a:r>
              <a:rPr lang="en-US" altLang="en-US" sz="2400" dirty="0">
                <a:cs typeface="Times New Roman" panose="02020603050405020304" pitchFamily="18" charset="0"/>
                <a:sym typeface="Wingdings" panose="05000000000000000000" pitchFamily="2" charset="2"/>
              </a:rPr>
              <a:t>: CF[h,s1] </a:t>
            </a:r>
            <a:r>
              <a:rPr lang="en-US" altLang="en-US" sz="2400" dirty="0" err="1">
                <a:cs typeface="Times New Roman" panose="02020603050405020304" pitchFamily="18" charset="0"/>
                <a:sym typeface="Wingdings" panose="05000000000000000000" pitchFamily="2" charset="2"/>
              </a:rPr>
              <a:t>si</a:t>
            </a:r>
            <a:r>
              <a:rPr lang="en-US" altLang="en-US" sz="2400" dirty="0">
                <a:cs typeface="Times New Roman" panose="02020603050405020304" pitchFamily="18" charset="0"/>
                <a:sym typeface="Wingdings" panose="05000000000000000000" pitchFamily="2" charset="2"/>
              </a:rPr>
              <a:t> CF[h,s2]</a:t>
            </a:r>
          </a:p>
          <a:p>
            <a:pPr algn="just"/>
            <a:r>
              <a:rPr lang="en-US" altLang="en-US" sz="2400" dirty="0">
                <a:cs typeface="Times New Roman" panose="02020603050405020304" pitchFamily="18" charset="0"/>
                <a:sym typeface="Wingdings" panose="05000000000000000000" pitchFamily="2" charset="2"/>
              </a:rPr>
              <a:t>The two different paths, corresponding to hypotheses s1 and s2 may be different </a:t>
            </a:r>
            <a:r>
              <a:rPr lang="en-US" altLang="en-US" sz="2400" dirty="0" err="1">
                <a:cs typeface="Times New Roman" panose="02020603050405020304" pitchFamily="18" charset="0"/>
                <a:sym typeface="Wingdings" panose="05000000000000000000" pitchFamily="2" charset="2"/>
              </a:rPr>
              <a:t>braches</a:t>
            </a:r>
            <a:r>
              <a:rPr lang="en-US" altLang="en-US" sz="2400" dirty="0">
                <a:cs typeface="Times New Roman" panose="02020603050405020304" pitchFamily="18" charset="0"/>
                <a:sym typeface="Wingdings" panose="05000000000000000000" pitchFamily="2" charset="2"/>
              </a:rPr>
              <a:t> of the search tree.</a:t>
            </a:r>
          </a:p>
          <a:p>
            <a:pPr algn="just"/>
            <a:endParaRPr lang="en-US" altLang="en-US" sz="2400" dirty="0">
              <a:cs typeface="Times New Roman" panose="02020603050405020304" pitchFamily="18" charset="0"/>
              <a:sym typeface="Wingdings" panose="05000000000000000000" pitchFamily="2" charset="2"/>
            </a:endParaRPr>
          </a:p>
          <a:p>
            <a:pPr algn="just"/>
            <a:r>
              <a:rPr lang="en-US" altLang="en-US" sz="2400" b="1" dirty="0">
                <a:solidFill>
                  <a:schemeClr val="folHlink"/>
                </a:solidFill>
                <a:cs typeface="Times New Roman" panose="02020603050405020304" pitchFamily="18" charset="0"/>
                <a:sym typeface="Wingdings" panose="05000000000000000000" pitchFamily="2" charset="2"/>
              </a:rPr>
              <a:t>CF[h, s1&amp;s2] = CF[h,s1] + CF[h,s2] – CF[h,s1]*CF[h,s2]</a:t>
            </a:r>
          </a:p>
          <a:p>
            <a:pPr algn="just"/>
            <a:r>
              <a:rPr lang="en-US" altLang="en-US" sz="2400" dirty="0">
                <a:cs typeface="Times New Roman" panose="02020603050405020304" pitchFamily="18" charset="0"/>
                <a:sym typeface="Symbol" panose="05050102010706020507" pitchFamily="18" charset="2"/>
              </a:rPr>
              <a:t>(identity  organism-1  pseudomonas  0.8)</a:t>
            </a:r>
          </a:p>
          <a:p>
            <a:pPr algn="just"/>
            <a:r>
              <a:rPr lang="en-US" altLang="en-US" sz="2400" dirty="0">
                <a:cs typeface="Times New Roman" panose="02020603050405020304" pitchFamily="18" charset="0"/>
                <a:sym typeface="Symbol" panose="05050102010706020507" pitchFamily="18" charset="2"/>
              </a:rPr>
              <a:t>(identity  organism-1  pseudomonas  0.7)</a:t>
            </a:r>
          </a:p>
        </p:txBody>
      </p:sp>
      <p:sp>
        <p:nvSpPr>
          <p:cNvPr id="16" name="Google Shape;142;p2">
            <a:extLst>
              <a:ext uri="{FF2B5EF4-FFF2-40B4-BE49-F238E27FC236}">
                <a16:creationId xmlns:a16="http://schemas.microsoft.com/office/drawing/2014/main" id="{FDDECE0D-01C1-48CF-8B73-C634B3F9B53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7" name="Rectangle 16">
            <a:extLst>
              <a:ext uri="{FF2B5EF4-FFF2-40B4-BE49-F238E27FC236}">
                <a16:creationId xmlns:a16="http://schemas.microsoft.com/office/drawing/2014/main" id="{0DC54190-D7EC-4729-AEB9-9633FA2F294B}"/>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Uncertainty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hangingPunct="0"/>
            <a:r>
              <a:rPr lang="en-US" sz="2400" i="1" dirty="0">
                <a:latin typeface="Times New Roman" panose="02020603050405020304" pitchFamily="18" charset="0"/>
                <a:cs typeface="Times New Roman" panose="02020603050405020304" pitchFamily="18" charset="0"/>
              </a:rPr>
              <a:t>Uncertainty </a:t>
            </a:r>
            <a:r>
              <a:rPr lang="en-US" sz="2400" dirty="0">
                <a:latin typeface="Times New Roman" panose="02020603050405020304" pitchFamily="18" charset="0"/>
                <a:cs typeface="Times New Roman" panose="02020603050405020304" pitchFamily="18" charset="0"/>
              </a:rPr>
              <a:t>can be defined as many of the simplifications that are possible with deductive inference are no</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longer valid. </a:t>
            </a:r>
          </a:p>
          <a:p>
            <a:r>
              <a:rPr lang="en-US" sz="2400" dirty="0">
                <a:latin typeface="Times New Roman" panose="02020603050405020304" pitchFamily="18" charset="0"/>
                <a:cs typeface="Times New Roman" panose="02020603050405020304" pitchFamily="18" charset="0"/>
              </a:rPr>
              <a:t>Uncertainty is unavoidable in everyday reasoning and in many real-world domains.</a:t>
            </a:r>
          </a:p>
          <a:p>
            <a:pPr marL="0" indent="0">
              <a:buNone/>
            </a:pPr>
            <a:r>
              <a:rPr lang="en-US" sz="2400" dirty="0">
                <a:latin typeface="Times New Roman" panose="02020603050405020304" pitchFamily="18" charset="0"/>
                <a:cs typeface="Times New Roman" panose="02020603050405020304" pitchFamily="18" charset="0"/>
              </a:rPr>
              <a:t>Sources of uncertainty</a:t>
            </a:r>
          </a:p>
          <a:p>
            <a:pPr lvl="0" hangingPunct="0"/>
            <a:r>
              <a:rPr lang="en-US" sz="2400" b="1" dirty="0">
                <a:latin typeface="Times New Roman" panose="02020603050405020304" pitchFamily="18" charset="0"/>
                <a:cs typeface="Times New Roman" panose="02020603050405020304" pitchFamily="18" charset="0"/>
              </a:rPr>
              <a:t>Imprecise knowledge: </a:t>
            </a:r>
            <a:r>
              <a:rPr lang="en-US" sz="2400" dirty="0">
                <a:latin typeface="Times New Roman" panose="02020603050405020304" pitchFamily="18" charset="0"/>
                <a:cs typeface="Times New Roman" panose="02020603050405020304" pitchFamily="18" charset="0"/>
              </a:rPr>
              <a:t>For example, the time that an event happened can be known only approximately.</a:t>
            </a:r>
          </a:p>
          <a:p>
            <a:pPr lvl="0" hangingPunct="0"/>
            <a:r>
              <a:rPr lang="en-US" sz="2400" b="1" dirty="0">
                <a:latin typeface="Times New Roman" panose="02020603050405020304" pitchFamily="18" charset="0"/>
                <a:cs typeface="Times New Roman" panose="02020603050405020304" pitchFamily="18" charset="0"/>
              </a:rPr>
              <a:t>Unreliable knowledge: </a:t>
            </a:r>
            <a:r>
              <a:rPr lang="en-US" sz="2400" dirty="0">
                <a:latin typeface="Times New Roman" panose="02020603050405020304" pitchFamily="18" charset="0"/>
                <a:cs typeface="Times New Roman" panose="02020603050405020304" pitchFamily="18" charset="0"/>
              </a:rPr>
              <a:t>For example, a measuring instrument can be biased or defective.</a:t>
            </a:r>
          </a:p>
          <a:p>
            <a:pPr marL="0" indent="0">
              <a:buNone/>
            </a:pPr>
            <a:r>
              <a:rPr lang="en-US" sz="2400" dirty="0">
                <a:latin typeface="Times New Roman" panose="02020603050405020304" pitchFamily="18" charset="0"/>
                <a:cs typeface="Times New Roman" panose="02020603050405020304" pitchFamily="18" charset="0"/>
              </a:rPr>
              <a:t>Reasons for uncertainty</a:t>
            </a:r>
          </a:p>
          <a:p>
            <a:pPr marL="457200" indent="-457200">
              <a:buFont typeface="+mj-lt"/>
              <a:buAutoNum type="arabicPeriod"/>
            </a:pPr>
            <a:r>
              <a:rPr lang="en-US" sz="2400" i="1" dirty="0">
                <a:latin typeface="Times New Roman" panose="02020603050405020304" pitchFamily="18" charset="0"/>
                <a:cs typeface="Times New Roman" panose="02020603050405020304" pitchFamily="18" charset="0"/>
              </a:rPr>
              <a:t>Laziness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1" dirty="0">
                <a:latin typeface="Times New Roman" panose="02020603050405020304" pitchFamily="18" charset="0"/>
                <a:cs typeface="Times New Roman" panose="02020603050405020304" pitchFamily="18" charset="0"/>
              </a:rPr>
              <a:t>Theoretical Ignorance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1" dirty="0">
                <a:latin typeface="Times New Roman" panose="02020603050405020304" pitchFamily="18" charset="0"/>
                <a:cs typeface="Times New Roman" panose="02020603050405020304" pitchFamily="18" charset="0"/>
              </a:rPr>
              <a:t>Practical Ignorance</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346799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F2B7D755-9836-4999-A626-2F979D5BFA43}"/>
              </a:ext>
            </a:extLst>
          </p:cNvPr>
          <p:cNvSpPr>
            <a:spLocks noGrp="1" noChangeArrowheads="1"/>
          </p:cNvSpPr>
          <p:nvPr>
            <p:ph type="title"/>
          </p:nvPr>
        </p:nvSpPr>
        <p:spPr>
          <a:xfrm>
            <a:off x="3439100" y="264558"/>
            <a:ext cx="9440863" cy="990600"/>
          </a:xfrm>
        </p:spPr>
        <p:txBody>
          <a:bodyPr/>
          <a:lstStyle/>
          <a:p>
            <a:r>
              <a:rPr lang="en-US" altLang="en-US" sz="3600" b="1" dirty="0"/>
              <a:t>Combining belief functions</a:t>
            </a:r>
            <a:endParaRPr lang="fr-FR" altLang="en-US" sz="3600" b="1" dirty="0"/>
          </a:p>
        </p:txBody>
      </p:sp>
      <p:sp>
        <p:nvSpPr>
          <p:cNvPr id="153603" name="Rectangle 3">
            <a:extLst>
              <a:ext uri="{FF2B5EF4-FFF2-40B4-BE49-F238E27FC236}">
                <a16:creationId xmlns:a16="http://schemas.microsoft.com/office/drawing/2014/main" id="{ED9A25B6-5AF8-4F4C-A1D1-4CD3E0CE7F4E}"/>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04" name="Rectangle 4">
            <a:extLst>
              <a:ext uri="{FF2B5EF4-FFF2-40B4-BE49-F238E27FC236}">
                <a16:creationId xmlns:a16="http://schemas.microsoft.com/office/drawing/2014/main" id="{A2A04EDC-B3CD-4D31-BD64-8A018637C8EF}"/>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7B8B3F0C-F5EE-4C70-9730-73FD1E62A6B3}" type="slidenum">
              <a:rPr lang="ro-RO" altLang="en-US" sz="1400"/>
              <a:pPr algn="r"/>
              <a:t>30</a:t>
            </a:fld>
            <a:endParaRPr lang="ro-RO" altLang="en-US" sz="1400"/>
          </a:p>
        </p:txBody>
      </p:sp>
      <p:sp>
        <p:nvSpPr>
          <p:cNvPr id="153605" name="Rectangle 5">
            <a:extLst>
              <a:ext uri="{FF2B5EF4-FFF2-40B4-BE49-F238E27FC236}">
                <a16:creationId xmlns:a16="http://schemas.microsoft.com/office/drawing/2014/main" id="{5935E2BA-2005-4922-B5F1-7CEF25382D5C}"/>
              </a:ext>
            </a:extLst>
          </p:cNvPr>
          <p:cNvSpPr>
            <a:spLocks noChangeArrowheads="1"/>
          </p:cNvSpPr>
          <p:nvPr/>
        </p:nvSpPr>
        <p:spPr bwMode="auto">
          <a:xfrm>
            <a:off x="4229100"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06" name="Rectangle 6">
            <a:extLst>
              <a:ext uri="{FF2B5EF4-FFF2-40B4-BE49-F238E27FC236}">
                <a16:creationId xmlns:a16="http://schemas.microsoft.com/office/drawing/2014/main" id="{6DE57087-E38F-427C-9954-B9978E4A9F77}"/>
              </a:ext>
            </a:extLst>
          </p:cNvPr>
          <p:cNvSpPr>
            <a:spLocks noChangeArrowheads="1"/>
          </p:cNvSpPr>
          <p:nvPr/>
        </p:nvSpPr>
        <p:spPr bwMode="auto">
          <a:xfrm>
            <a:off x="4252913"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07" name="Rectangle 7">
            <a:extLst>
              <a:ext uri="{FF2B5EF4-FFF2-40B4-BE49-F238E27FC236}">
                <a16:creationId xmlns:a16="http://schemas.microsoft.com/office/drawing/2014/main" id="{CD7FCBE7-18EB-4FD9-AAF6-022E4F797662}"/>
              </a:ext>
            </a:extLst>
          </p:cNvPr>
          <p:cNvSpPr>
            <a:spLocks noChangeArrowheads="1"/>
          </p:cNvSpPr>
          <p:nvPr/>
        </p:nvSpPr>
        <p:spPr bwMode="auto">
          <a:xfrm>
            <a:off x="508158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08" name="Rectangle 8">
            <a:extLst>
              <a:ext uri="{FF2B5EF4-FFF2-40B4-BE49-F238E27FC236}">
                <a16:creationId xmlns:a16="http://schemas.microsoft.com/office/drawing/2014/main" id="{36E52F93-2AC2-473A-A629-151897A05166}"/>
              </a:ext>
            </a:extLst>
          </p:cNvPr>
          <p:cNvSpPr>
            <a:spLocks noChangeArrowheads="1"/>
          </p:cNvSpPr>
          <p:nvPr/>
        </p:nvSpPr>
        <p:spPr bwMode="auto">
          <a:xfrm>
            <a:off x="55626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09" name="Rectangle 9">
            <a:extLst>
              <a:ext uri="{FF2B5EF4-FFF2-40B4-BE49-F238E27FC236}">
                <a16:creationId xmlns:a16="http://schemas.microsoft.com/office/drawing/2014/main" id="{35C7AB76-6306-4753-BFBB-AA6775D50B0E}"/>
              </a:ext>
            </a:extLst>
          </p:cNvPr>
          <p:cNvSpPr>
            <a:spLocks noChangeArrowheads="1"/>
          </p:cNvSpPr>
          <p:nvPr/>
        </p:nvSpPr>
        <p:spPr bwMode="auto">
          <a:xfrm>
            <a:off x="555783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10" name="Rectangle 10">
            <a:extLst>
              <a:ext uri="{FF2B5EF4-FFF2-40B4-BE49-F238E27FC236}">
                <a16:creationId xmlns:a16="http://schemas.microsoft.com/office/drawing/2014/main" id="{8350F00F-FEE5-4AA3-B757-DB4D02E07A60}"/>
              </a:ext>
            </a:extLst>
          </p:cNvPr>
          <p:cNvSpPr>
            <a:spLocks noChangeArrowheads="1"/>
          </p:cNvSpPr>
          <p:nvPr/>
        </p:nvSpPr>
        <p:spPr bwMode="auto">
          <a:xfrm>
            <a:off x="5548313"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11" name="Rectangle 11">
            <a:extLst>
              <a:ext uri="{FF2B5EF4-FFF2-40B4-BE49-F238E27FC236}">
                <a16:creationId xmlns:a16="http://schemas.microsoft.com/office/drawing/2014/main" id="{F92AC316-3243-4FD7-8172-0161CFA3969A}"/>
              </a:ext>
            </a:extLst>
          </p:cNvPr>
          <p:cNvSpPr>
            <a:spLocks noChangeArrowheads="1"/>
          </p:cNvSpPr>
          <p:nvPr/>
        </p:nvSpPr>
        <p:spPr bwMode="auto">
          <a:xfrm>
            <a:off x="5329238"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12" name="Rectangle 12">
            <a:extLst>
              <a:ext uri="{FF2B5EF4-FFF2-40B4-BE49-F238E27FC236}">
                <a16:creationId xmlns:a16="http://schemas.microsoft.com/office/drawing/2014/main" id="{51A73366-F647-464B-8888-3C3745AA0E16}"/>
              </a:ext>
            </a:extLst>
          </p:cNvPr>
          <p:cNvSpPr>
            <a:spLocks noChangeArrowheads="1"/>
          </p:cNvSpPr>
          <p:nvPr/>
        </p:nvSpPr>
        <p:spPr bwMode="auto">
          <a:xfrm>
            <a:off x="57150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13" name="Rectangle 13">
            <a:extLst>
              <a:ext uri="{FF2B5EF4-FFF2-40B4-BE49-F238E27FC236}">
                <a16:creationId xmlns:a16="http://schemas.microsoft.com/office/drawing/2014/main" id="{2FADF506-60A5-4036-A3A0-2198D3B3F892}"/>
              </a:ext>
            </a:extLst>
          </p:cNvPr>
          <p:cNvSpPr>
            <a:spLocks noChangeArrowheads="1"/>
          </p:cNvSpPr>
          <p:nvPr/>
        </p:nvSpPr>
        <p:spPr bwMode="auto">
          <a:xfrm>
            <a:off x="56769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14" name="Rectangle 14">
            <a:extLst>
              <a:ext uri="{FF2B5EF4-FFF2-40B4-BE49-F238E27FC236}">
                <a16:creationId xmlns:a16="http://schemas.microsoft.com/office/drawing/2014/main" id="{A1110B2E-8716-45BB-A8B7-8C91F1E33858}"/>
              </a:ext>
            </a:extLst>
          </p:cNvPr>
          <p:cNvSpPr>
            <a:spLocks noChangeArrowheads="1"/>
          </p:cNvSpPr>
          <p:nvPr/>
        </p:nvSpPr>
        <p:spPr bwMode="auto">
          <a:xfrm>
            <a:off x="565785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3615" name="Rectangle 15">
            <a:extLst>
              <a:ext uri="{FF2B5EF4-FFF2-40B4-BE49-F238E27FC236}">
                <a16:creationId xmlns:a16="http://schemas.microsoft.com/office/drawing/2014/main" id="{01A2D25D-C62A-440F-90B6-7A2662C14442}"/>
              </a:ext>
            </a:extLst>
          </p:cNvPr>
          <p:cNvSpPr>
            <a:spLocks noGrp="1" noChangeArrowheads="1"/>
          </p:cNvSpPr>
          <p:nvPr>
            <p:ph type="body" idx="1"/>
          </p:nvPr>
        </p:nvSpPr>
        <p:spPr>
          <a:xfrm>
            <a:off x="3474864" y="1428732"/>
            <a:ext cx="8497888" cy="4760912"/>
          </a:xfrm>
          <a:noFill/>
          <a:ln/>
        </p:spPr>
        <p:txBody>
          <a:bodyPr/>
          <a:lstStyle/>
          <a:p>
            <a:pPr algn="just">
              <a:buFont typeface="Wingdings" panose="05000000000000000000" pitchFamily="2" charset="2"/>
              <a:buNone/>
            </a:pPr>
            <a:r>
              <a:rPr lang="en-US" altLang="en-US" b="1" dirty="0">
                <a:solidFill>
                  <a:schemeClr val="hlink"/>
                </a:solidFill>
                <a:cs typeface="Times New Roman" panose="02020603050405020304" pitchFamily="18" charset="0"/>
                <a:sym typeface="Symbol" panose="05050102010706020507" pitchFamily="18" charset="2"/>
              </a:rPr>
              <a:t>(2) Conjunction of hypothesis</a:t>
            </a:r>
          </a:p>
          <a:p>
            <a:pPr algn="just"/>
            <a:r>
              <a:rPr lang="en-US" altLang="en-US" dirty="0">
                <a:cs typeface="Times New Roman" panose="02020603050405020304" pitchFamily="18" charset="0"/>
                <a:sym typeface="Wingdings" panose="05000000000000000000" pitchFamily="2" charset="2"/>
              </a:rPr>
              <a:t>Applied for computing the CF associated to the premises of a rule which ahs several conditions</a:t>
            </a:r>
          </a:p>
          <a:p>
            <a:pPr algn="just"/>
            <a:endParaRPr lang="en-US" altLang="en-US" dirty="0">
              <a:cs typeface="Times New Roman" panose="02020603050405020304" pitchFamily="18" charset="0"/>
              <a:sym typeface="Wingdings" panose="05000000000000000000" pitchFamily="2" charset="2"/>
            </a:endParaRPr>
          </a:p>
          <a:p>
            <a:pPr lvl="1" algn="just">
              <a:buFont typeface="Wingdings" panose="05000000000000000000" pitchFamily="2" charset="2"/>
              <a:buNone/>
            </a:pPr>
            <a:r>
              <a:rPr lang="en-US" altLang="en-US" b="1" dirty="0">
                <a:cs typeface="Times New Roman" panose="02020603050405020304" pitchFamily="18" charset="0"/>
                <a:sym typeface="Wingdings" panose="05000000000000000000" pitchFamily="2" charset="2"/>
              </a:rPr>
              <a:t>if</a:t>
            </a:r>
            <a:r>
              <a:rPr lang="en-US" altLang="en-US" dirty="0">
                <a:cs typeface="Times New Roman" panose="02020603050405020304" pitchFamily="18" charset="0"/>
                <a:sym typeface="Wingdings" panose="05000000000000000000" pitchFamily="2" charset="2"/>
              </a:rPr>
              <a:t> A = a1 and B = b1 </a:t>
            </a:r>
            <a:r>
              <a:rPr lang="en-US" altLang="en-US" b="1" dirty="0">
                <a:cs typeface="Times New Roman" panose="02020603050405020304" pitchFamily="18" charset="0"/>
                <a:sym typeface="Wingdings" panose="05000000000000000000" pitchFamily="2" charset="2"/>
              </a:rPr>
              <a:t>then</a:t>
            </a:r>
            <a:r>
              <a:rPr lang="en-US" altLang="en-US" dirty="0">
                <a:cs typeface="Times New Roman" panose="02020603050405020304" pitchFamily="18" charset="0"/>
                <a:sym typeface="Wingdings" panose="05000000000000000000" pitchFamily="2" charset="2"/>
              </a:rPr>
              <a:t> …</a:t>
            </a:r>
          </a:p>
          <a:p>
            <a:pPr lvl="1" algn="just">
              <a:buFont typeface="Wingdings" panose="05000000000000000000" pitchFamily="2" charset="2"/>
              <a:buNone/>
            </a:pPr>
            <a:r>
              <a:rPr lang="en-US" altLang="en-US" dirty="0">
                <a:cs typeface="Times New Roman" panose="02020603050405020304" pitchFamily="18" charset="0"/>
                <a:sym typeface="Wingdings" panose="05000000000000000000" pitchFamily="2" charset="2"/>
              </a:rPr>
              <a:t>WM: (A a1 h1 cf1)	(B b1 h2 cf2)</a:t>
            </a:r>
          </a:p>
          <a:p>
            <a:pPr algn="just"/>
            <a:endParaRPr lang="en-US" altLang="en-US" b="1" dirty="0">
              <a:solidFill>
                <a:schemeClr val="folHlink"/>
              </a:solidFill>
              <a:cs typeface="Times New Roman" panose="02020603050405020304" pitchFamily="18" charset="0"/>
              <a:sym typeface="Wingdings" panose="05000000000000000000" pitchFamily="2" charset="2"/>
            </a:endParaRPr>
          </a:p>
          <a:p>
            <a:pPr algn="just"/>
            <a:r>
              <a:rPr lang="en-US" altLang="en-US" b="1" dirty="0">
                <a:solidFill>
                  <a:schemeClr val="folHlink"/>
                </a:solidFill>
                <a:cs typeface="Times New Roman" panose="02020603050405020304" pitchFamily="18" charset="0"/>
                <a:sym typeface="Wingdings" panose="05000000000000000000" pitchFamily="2" charset="2"/>
              </a:rPr>
              <a:t>CF[h1&amp;h2, s] = min(CF[h1,s], CF[h2,s])</a:t>
            </a:r>
          </a:p>
          <a:p>
            <a:pPr algn="just"/>
            <a:endParaRPr lang="en-US" altLang="en-US" dirty="0">
              <a:cs typeface="Times New Roman" panose="02020603050405020304" pitchFamily="18" charset="0"/>
              <a:sym typeface="Symbol" panose="05050102010706020507" pitchFamily="18" charset="2"/>
            </a:endParaRPr>
          </a:p>
          <a:p>
            <a:pPr algn="just"/>
            <a:endParaRPr lang="en-US" altLang="en-US" dirty="0">
              <a:cs typeface="Times New Roman" panose="02020603050405020304" pitchFamily="18" charset="0"/>
              <a:sym typeface="Symbol" panose="05050102010706020507" pitchFamily="18" charset="2"/>
            </a:endParaRPr>
          </a:p>
        </p:txBody>
      </p:sp>
      <p:sp>
        <p:nvSpPr>
          <p:cNvPr id="16" name="Google Shape;142;p2">
            <a:extLst>
              <a:ext uri="{FF2B5EF4-FFF2-40B4-BE49-F238E27FC236}">
                <a16:creationId xmlns:a16="http://schemas.microsoft.com/office/drawing/2014/main" id="{D2627E5E-08FB-498E-8726-194E19A4970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7" name="Rectangle 16">
            <a:extLst>
              <a:ext uri="{FF2B5EF4-FFF2-40B4-BE49-F238E27FC236}">
                <a16:creationId xmlns:a16="http://schemas.microsoft.com/office/drawing/2014/main" id="{2BD7F4F2-06D9-4F75-93BA-1C51A101D54C}"/>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E605D02A-A3A1-4E3B-BE01-8CF66E20B225}"/>
              </a:ext>
            </a:extLst>
          </p:cNvPr>
          <p:cNvSpPr>
            <a:spLocks noGrp="1" noChangeArrowheads="1"/>
          </p:cNvSpPr>
          <p:nvPr>
            <p:ph type="title"/>
          </p:nvPr>
        </p:nvSpPr>
        <p:spPr>
          <a:xfrm>
            <a:off x="3461134" y="294482"/>
            <a:ext cx="9440863" cy="990600"/>
          </a:xfrm>
        </p:spPr>
        <p:txBody>
          <a:bodyPr/>
          <a:lstStyle/>
          <a:p>
            <a:r>
              <a:rPr lang="en-US" altLang="en-US" sz="3600" b="1" dirty="0"/>
              <a:t> Combining belief functions</a:t>
            </a:r>
            <a:endParaRPr lang="fr-FR" altLang="en-US" sz="3600" b="1" dirty="0"/>
          </a:p>
        </p:txBody>
      </p:sp>
      <p:sp>
        <p:nvSpPr>
          <p:cNvPr id="154627" name="Rectangle 3">
            <a:extLst>
              <a:ext uri="{FF2B5EF4-FFF2-40B4-BE49-F238E27FC236}">
                <a16:creationId xmlns:a16="http://schemas.microsoft.com/office/drawing/2014/main" id="{2DA524BB-1AAF-421A-A38F-211C7400AFEC}"/>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28" name="Rectangle 4">
            <a:extLst>
              <a:ext uri="{FF2B5EF4-FFF2-40B4-BE49-F238E27FC236}">
                <a16:creationId xmlns:a16="http://schemas.microsoft.com/office/drawing/2014/main" id="{DB7E3411-6019-445C-8AE9-70B1C626F1E5}"/>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DD03577-297B-4FA2-A107-4B63A9D3483C}" type="slidenum">
              <a:rPr lang="ro-RO" altLang="en-US" sz="1400"/>
              <a:pPr algn="r"/>
              <a:t>31</a:t>
            </a:fld>
            <a:endParaRPr lang="ro-RO" altLang="en-US" sz="1400"/>
          </a:p>
        </p:txBody>
      </p:sp>
      <p:sp>
        <p:nvSpPr>
          <p:cNvPr id="154629" name="Rectangle 5">
            <a:extLst>
              <a:ext uri="{FF2B5EF4-FFF2-40B4-BE49-F238E27FC236}">
                <a16:creationId xmlns:a16="http://schemas.microsoft.com/office/drawing/2014/main" id="{41FED150-9FAB-4919-ABDA-416B1347C65E}"/>
              </a:ext>
            </a:extLst>
          </p:cNvPr>
          <p:cNvSpPr>
            <a:spLocks noChangeArrowheads="1"/>
          </p:cNvSpPr>
          <p:nvPr/>
        </p:nvSpPr>
        <p:spPr bwMode="auto">
          <a:xfrm>
            <a:off x="4229100"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0" name="Rectangle 6">
            <a:extLst>
              <a:ext uri="{FF2B5EF4-FFF2-40B4-BE49-F238E27FC236}">
                <a16:creationId xmlns:a16="http://schemas.microsoft.com/office/drawing/2014/main" id="{1E37595D-4FB8-4CAE-A490-4B160AD962C6}"/>
              </a:ext>
            </a:extLst>
          </p:cNvPr>
          <p:cNvSpPr>
            <a:spLocks noChangeArrowheads="1"/>
          </p:cNvSpPr>
          <p:nvPr/>
        </p:nvSpPr>
        <p:spPr bwMode="auto">
          <a:xfrm>
            <a:off x="4252913"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1" name="Rectangle 7">
            <a:extLst>
              <a:ext uri="{FF2B5EF4-FFF2-40B4-BE49-F238E27FC236}">
                <a16:creationId xmlns:a16="http://schemas.microsoft.com/office/drawing/2014/main" id="{FDF07863-272A-44C9-8A58-CE9D5926F995}"/>
              </a:ext>
            </a:extLst>
          </p:cNvPr>
          <p:cNvSpPr>
            <a:spLocks noChangeArrowheads="1"/>
          </p:cNvSpPr>
          <p:nvPr/>
        </p:nvSpPr>
        <p:spPr bwMode="auto">
          <a:xfrm>
            <a:off x="508158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2" name="Rectangle 8">
            <a:extLst>
              <a:ext uri="{FF2B5EF4-FFF2-40B4-BE49-F238E27FC236}">
                <a16:creationId xmlns:a16="http://schemas.microsoft.com/office/drawing/2014/main" id="{9E2B54D4-9294-47CA-B156-A3CCFF12C1D9}"/>
              </a:ext>
            </a:extLst>
          </p:cNvPr>
          <p:cNvSpPr>
            <a:spLocks noChangeArrowheads="1"/>
          </p:cNvSpPr>
          <p:nvPr/>
        </p:nvSpPr>
        <p:spPr bwMode="auto">
          <a:xfrm>
            <a:off x="55626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3" name="Rectangle 9">
            <a:extLst>
              <a:ext uri="{FF2B5EF4-FFF2-40B4-BE49-F238E27FC236}">
                <a16:creationId xmlns:a16="http://schemas.microsoft.com/office/drawing/2014/main" id="{85477355-984A-4E9D-B4F0-3A5DD18F1B44}"/>
              </a:ext>
            </a:extLst>
          </p:cNvPr>
          <p:cNvSpPr>
            <a:spLocks noChangeArrowheads="1"/>
          </p:cNvSpPr>
          <p:nvPr/>
        </p:nvSpPr>
        <p:spPr bwMode="auto">
          <a:xfrm>
            <a:off x="555783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4" name="Rectangle 10">
            <a:extLst>
              <a:ext uri="{FF2B5EF4-FFF2-40B4-BE49-F238E27FC236}">
                <a16:creationId xmlns:a16="http://schemas.microsoft.com/office/drawing/2014/main" id="{4DC9ED8C-F266-4C9B-A235-0596BF7F36F5}"/>
              </a:ext>
            </a:extLst>
          </p:cNvPr>
          <p:cNvSpPr>
            <a:spLocks noChangeArrowheads="1"/>
          </p:cNvSpPr>
          <p:nvPr/>
        </p:nvSpPr>
        <p:spPr bwMode="auto">
          <a:xfrm>
            <a:off x="5548313"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5" name="Rectangle 11">
            <a:extLst>
              <a:ext uri="{FF2B5EF4-FFF2-40B4-BE49-F238E27FC236}">
                <a16:creationId xmlns:a16="http://schemas.microsoft.com/office/drawing/2014/main" id="{E5F83EBF-A0E5-4645-AA4E-9ECC3B040E89}"/>
              </a:ext>
            </a:extLst>
          </p:cNvPr>
          <p:cNvSpPr>
            <a:spLocks noChangeArrowheads="1"/>
          </p:cNvSpPr>
          <p:nvPr/>
        </p:nvSpPr>
        <p:spPr bwMode="auto">
          <a:xfrm>
            <a:off x="5329238"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6" name="Rectangle 12">
            <a:extLst>
              <a:ext uri="{FF2B5EF4-FFF2-40B4-BE49-F238E27FC236}">
                <a16:creationId xmlns:a16="http://schemas.microsoft.com/office/drawing/2014/main" id="{13D3EFCC-6931-4D54-930F-B84D41D6713F}"/>
              </a:ext>
            </a:extLst>
          </p:cNvPr>
          <p:cNvSpPr>
            <a:spLocks noChangeArrowheads="1"/>
          </p:cNvSpPr>
          <p:nvPr/>
        </p:nvSpPr>
        <p:spPr bwMode="auto">
          <a:xfrm>
            <a:off x="57150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7" name="Rectangle 13">
            <a:extLst>
              <a:ext uri="{FF2B5EF4-FFF2-40B4-BE49-F238E27FC236}">
                <a16:creationId xmlns:a16="http://schemas.microsoft.com/office/drawing/2014/main" id="{46CEBDBE-53D7-46BE-A614-A8E629FDA706}"/>
              </a:ext>
            </a:extLst>
          </p:cNvPr>
          <p:cNvSpPr>
            <a:spLocks noChangeArrowheads="1"/>
          </p:cNvSpPr>
          <p:nvPr/>
        </p:nvSpPr>
        <p:spPr bwMode="auto">
          <a:xfrm>
            <a:off x="56769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8" name="Rectangle 14">
            <a:extLst>
              <a:ext uri="{FF2B5EF4-FFF2-40B4-BE49-F238E27FC236}">
                <a16:creationId xmlns:a16="http://schemas.microsoft.com/office/drawing/2014/main" id="{2A4269D8-C77D-4635-A751-BFEC1EA9DABF}"/>
              </a:ext>
            </a:extLst>
          </p:cNvPr>
          <p:cNvSpPr>
            <a:spLocks noChangeArrowheads="1"/>
          </p:cNvSpPr>
          <p:nvPr/>
        </p:nvSpPr>
        <p:spPr bwMode="auto">
          <a:xfrm>
            <a:off x="565785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4639" name="Rectangle 15">
            <a:extLst>
              <a:ext uri="{FF2B5EF4-FFF2-40B4-BE49-F238E27FC236}">
                <a16:creationId xmlns:a16="http://schemas.microsoft.com/office/drawing/2014/main" id="{94CAD55D-83B3-4D34-89BE-34F7847B5EF8}"/>
              </a:ext>
            </a:extLst>
          </p:cNvPr>
          <p:cNvSpPr>
            <a:spLocks noGrp="1" noChangeArrowheads="1"/>
          </p:cNvSpPr>
          <p:nvPr>
            <p:ph type="body" idx="1"/>
          </p:nvPr>
        </p:nvSpPr>
        <p:spPr>
          <a:xfrm>
            <a:off x="3636674" y="1494833"/>
            <a:ext cx="8497888" cy="4760912"/>
          </a:xfrm>
          <a:noFill/>
          <a:ln/>
        </p:spPr>
        <p:txBody>
          <a:bodyPr/>
          <a:lstStyle/>
          <a:p>
            <a:pPr algn="just">
              <a:lnSpc>
                <a:spcPct val="80000"/>
              </a:lnSpc>
              <a:buFont typeface="Wingdings" panose="05000000000000000000" pitchFamily="2" charset="2"/>
              <a:buNone/>
            </a:pPr>
            <a:r>
              <a:rPr lang="en-US" altLang="en-US" b="1" dirty="0">
                <a:solidFill>
                  <a:schemeClr val="hlink"/>
                </a:solidFill>
                <a:cs typeface="Times New Roman" panose="02020603050405020304" pitchFamily="18" charset="0"/>
                <a:sym typeface="Symbol" panose="05050102010706020507" pitchFamily="18" charset="2"/>
              </a:rPr>
              <a:t>(3) Combining beliefs</a:t>
            </a:r>
          </a:p>
          <a:p>
            <a:pPr algn="just">
              <a:lnSpc>
                <a:spcPct val="80000"/>
              </a:lnSpc>
            </a:pPr>
            <a:r>
              <a:rPr lang="en-US" altLang="en-US" dirty="0">
                <a:cs typeface="Times New Roman" panose="02020603050405020304" pitchFamily="18" charset="0"/>
                <a:sym typeface="Wingdings" panose="05000000000000000000" pitchFamily="2" charset="2"/>
              </a:rPr>
              <a:t>An uncertain value is deduced based on a rule which has as input conditions based on uncertain values (may be obtained by applying other rules for example).</a:t>
            </a:r>
          </a:p>
          <a:p>
            <a:pPr algn="just">
              <a:lnSpc>
                <a:spcPct val="80000"/>
              </a:lnSpc>
            </a:pPr>
            <a:r>
              <a:rPr lang="en-US" altLang="en-US" dirty="0">
                <a:cs typeface="Times New Roman" panose="02020603050405020304" pitchFamily="18" charset="0"/>
                <a:sym typeface="Wingdings" panose="05000000000000000000" pitchFamily="2" charset="2"/>
              </a:rPr>
              <a:t>Allows the computation of the CF of the fact deduced by the rule based on the rule’s CF and the CF of the hypotheses</a:t>
            </a:r>
          </a:p>
          <a:p>
            <a:pPr algn="just">
              <a:lnSpc>
                <a:spcPct val="80000"/>
              </a:lnSpc>
            </a:pPr>
            <a:r>
              <a:rPr lang="en-US" altLang="en-US" dirty="0">
                <a:cs typeface="Times New Roman" panose="02020603050405020304" pitchFamily="18" charset="0"/>
                <a:sym typeface="Wingdings" panose="05000000000000000000" pitchFamily="2" charset="2"/>
              </a:rPr>
              <a:t>CF[</a:t>
            </a:r>
            <a:r>
              <a:rPr lang="en-US" altLang="en-US" dirty="0" err="1">
                <a:cs typeface="Times New Roman" panose="02020603050405020304" pitchFamily="18" charset="0"/>
                <a:sym typeface="Wingdings" panose="05000000000000000000" pitchFamily="2" charset="2"/>
              </a:rPr>
              <a:t>s,e</a:t>
            </a:r>
            <a:r>
              <a:rPr lang="en-US" altLang="en-US" dirty="0">
                <a:cs typeface="Times New Roman" panose="02020603050405020304" pitchFamily="18" charset="0"/>
                <a:sym typeface="Wingdings" panose="05000000000000000000" pitchFamily="2" charset="2"/>
              </a:rPr>
              <a:t>] – belief in a hypothesis </a:t>
            </a:r>
            <a:r>
              <a:rPr lang="en-US" altLang="en-US" b="1" dirty="0">
                <a:cs typeface="Times New Roman" panose="02020603050405020304" pitchFamily="18" charset="0"/>
                <a:sym typeface="Wingdings" panose="05000000000000000000" pitchFamily="2" charset="2"/>
              </a:rPr>
              <a:t>s</a:t>
            </a:r>
            <a:r>
              <a:rPr lang="en-US" altLang="en-US" dirty="0">
                <a:cs typeface="Times New Roman" panose="02020603050405020304" pitchFamily="18" charset="0"/>
                <a:sym typeface="Wingdings" panose="05000000000000000000" pitchFamily="2" charset="2"/>
              </a:rPr>
              <a:t> based on previous evidence </a:t>
            </a:r>
            <a:r>
              <a:rPr lang="en-US" altLang="en-US" b="1" dirty="0">
                <a:cs typeface="Times New Roman" panose="02020603050405020304" pitchFamily="18" charset="0"/>
                <a:sym typeface="Wingdings" panose="05000000000000000000" pitchFamily="2" charset="2"/>
              </a:rPr>
              <a:t>e</a:t>
            </a:r>
          </a:p>
          <a:p>
            <a:pPr algn="just">
              <a:lnSpc>
                <a:spcPct val="80000"/>
              </a:lnSpc>
            </a:pPr>
            <a:r>
              <a:rPr lang="en-US" altLang="en-US" dirty="0">
                <a:cs typeface="Times New Roman" panose="02020603050405020304" pitchFamily="18" charset="0"/>
                <a:sym typeface="Wingdings" panose="05000000000000000000" pitchFamily="2" charset="2"/>
              </a:rPr>
              <a:t>CF[</a:t>
            </a:r>
            <a:r>
              <a:rPr lang="en-US" altLang="en-US" dirty="0" err="1">
                <a:cs typeface="Times New Roman" panose="02020603050405020304" pitchFamily="18" charset="0"/>
                <a:sym typeface="Wingdings" panose="05000000000000000000" pitchFamily="2" charset="2"/>
              </a:rPr>
              <a:t>h,s</a:t>
            </a:r>
            <a:r>
              <a:rPr lang="en-US" altLang="en-US" dirty="0">
                <a:cs typeface="Times New Roman" panose="02020603050405020304" pitchFamily="18" charset="0"/>
                <a:sym typeface="Wingdings" panose="05000000000000000000" pitchFamily="2" charset="2"/>
              </a:rPr>
              <a:t>] - CF in </a:t>
            </a:r>
            <a:r>
              <a:rPr lang="en-US" altLang="en-US" b="1" dirty="0">
                <a:cs typeface="Times New Roman" panose="02020603050405020304" pitchFamily="18" charset="0"/>
                <a:sym typeface="Wingdings" panose="05000000000000000000" pitchFamily="2" charset="2"/>
              </a:rPr>
              <a:t>h</a:t>
            </a:r>
            <a:r>
              <a:rPr lang="en-US" altLang="en-US" dirty="0">
                <a:cs typeface="Times New Roman" panose="02020603050405020304" pitchFamily="18" charset="0"/>
                <a:sym typeface="Wingdings" panose="05000000000000000000" pitchFamily="2" charset="2"/>
              </a:rPr>
              <a:t> if </a:t>
            </a:r>
            <a:r>
              <a:rPr lang="en-US" altLang="en-US" b="1" dirty="0">
                <a:cs typeface="Times New Roman" panose="02020603050405020304" pitchFamily="18" charset="0"/>
                <a:sym typeface="Wingdings" panose="05000000000000000000" pitchFamily="2" charset="2"/>
              </a:rPr>
              <a:t>s</a:t>
            </a:r>
            <a:r>
              <a:rPr lang="en-US" altLang="en-US" dirty="0">
                <a:cs typeface="Times New Roman" panose="02020603050405020304" pitchFamily="18" charset="0"/>
                <a:sym typeface="Wingdings" panose="05000000000000000000" pitchFamily="2" charset="2"/>
              </a:rPr>
              <a:t> is sure</a:t>
            </a:r>
          </a:p>
          <a:p>
            <a:pPr algn="just">
              <a:lnSpc>
                <a:spcPct val="80000"/>
              </a:lnSpc>
            </a:pPr>
            <a:r>
              <a:rPr lang="en-US" altLang="en-US" dirty="0">
                <a:cs typeface="Times New Roman" panose="02020603050405020304" pitchFamily="18" charset="0"/>
                <a:sym typeface="Wingdings" panose="05000000000000000000" pitchFamily="2" charset="2"/>
              </a:rPr>
              <a:t>CF’[</a:t>
            </a:r>
            <a:r>
              <a:rPr lang="en-US" altLang="en-US" dirty="0" err="1">
                <a:cs typeface="Times New Roman" panose="02020603050405020304" pitchFamily="18" charset="0"/>
                <a:sym typeface="Wingdings" panose="05000000000000000000" pitchFamily="2" charset="2"/>
              </a:rPr>
              <a:t>h,s</a:t>
            </a:r>
            <a:r>
              <a:rPr lang="en-US" altLang="en-US" dirty="0">
                <a:cs typeface="Times New Roman" panose="02020603050405020304" pitchFamily="18" charset="0"/>
                <a:sym typeface="Wingdings" panose="05000000000000000000" pitchFamily="2" charset="2"/>
              </a:rPr>
              <a:t>] = CF[</a:t>
            </a:r>
            <a:r>
              <a:rPr lang="en-US" altLang="en-US" dirty="0" err="1">
                <a:cs typeface="Times New Roman" panose="02020603050405020304" pitchFamily="18" charset="0"/>
                <a:sym typeface="Wingdings" panose="05000000000000000000" pitchFamily="2" charset="2"/>
              </a:rPr>
              <a:t>h,s</a:t>
            </a:r>
            <a:r>
              <a:rPr lang="en-US" altLang="en-US" dirty="0">
                <a:cs typeface="Times New Roman" panose="02020603050405020304" pitchFamily="18" charset="0"/>
                <a:sym typeface="Wingdings" panose="05000000000000000000" pitchFamily="2" charset="2"/>
              </a:rPr>
              <a:t>] * CF [</a:t>
            </a:r>
            <a:r>
              <a:rPr lang="en-US" altLang="en-US" dirty="0" err="1">
                <a:cs typeface="Times New Roman" panose="02020603050405020304" pitchFamily="18" charset="0"/>
                <a:sym typeface="Wingdings" panose="05000000000000000000" pitchFamily="2" charset="2"/>
              </a:rPr>
              <a:t>s,e</a:t>
            </a:r>
            <a:r>
              <a:rPr lang="en-US" altLang="en-US" dirty="0">
                <a:cs typeface="Times New Roman" panose="02020603050405020304" pitchFamily="18" charset="0"/>
                <a:sym typeface="Wingdings" panose="05000000000000000000" pitchFamily="2" charset="2"/>
              </a:rPr>
              <a:t>]</a:t>
            </a:r>
          </a:p>
        </p:txBody>
      </p:sp>
      <p:sp>
        <p:nvSpPr>
          <p:cNvPr id="16" name="Google Shape;142;p2">
            <a:extLst>
              <a:ext uri="{FF2B5EF4-FFF2-40B4-BE49-F238E27FC236}">
                <a16:creationId xmlns:a16="http://schemas.microsoft.com/office/drawing/2014/main" id="{C3B39C7E-2562-4655-BA2D-31ACBE508859}"/>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7" name="Rectangle 16">
            <a:extLst>
              <a:ext uri="{FF2B5EF4-FFF2-40B4-BE49-F238E27FC236}">
                <a16:creationId xmlns:a16="http://schemas.microsoft.com/office/drawing/2014/main" id="{6CED14C8-A0A3-4DCC-93BB-73FF5E75BFD2}"/>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95EA33A8-0722-4C72-9ECC-4655DA79F5C0}"/>
              </a:ext>
            </a:extLst>
          </p:cNvPr>
          <p:cNvSpPr>
            <a:spLocks noGrp="1" noChangeArrowheads="1"/>
          </p:cNvSpPr>
          <p:nvPr>
            <p:ph type="title"/>
          </p:nvPr>
        </p:nvSpPr>
        <p:spPr>
          <a:xfrm>
            <a:off x="3461133" y="192088"/>
            <a:ext cx="9440863" cy="990600"/>
          </a:xfrm>
        </p:spPr>
        <p:txBody>
          <a:bodyPr/>
          <a:lstStyle/>
          <a:p>
            <a:r>
              <a:rPr lang="en-US" altLang="en-US" sz="3600" b="1" dirty="0"/>
              <a:t> Combining belief functions</a:t>
            </a:r>
            <a:endParaRPr lang="fr-FR" altLang="en-US" sz="3600" b="1" dirty="0"/>
          </a:p>
        </p:txBody>
      </p:sp>
      <p:sp>
        <p:nvSpPr>
          <p:cNvPr id="155651" name="Rectangle 3">
            <a:extLst>
              <a:ext uri="{FF2B5EF4-FFF2-40B4-BE49-F238E27FC236}">
                <a16:creationId xmlns:a16="http://schemas.microsoft.com/office/drawing/2014/main" id="{E7E979B3-C824-42A3-8830-BE5244631368}"/>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52" name="Rectangle 4">
            <a:extLst>
              <a:ext uri="{FF2B5EF4-FFF2-40B4-BE49-F238E27FC236}">
                <a16:creationId xmlns:a16="http://schemas.microsoft.com/office/drawing/2014/main" id="{327FD9EB-BAA9-4687-82F5-2B55FE58415F}"/>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847021B9-096E-48C3-8275-ECB861AD7F10}" type="slidenum">
              <a:rPr lang="ro-RO" altLang="en-US" sz="1400"/>
              <a:pPr algn="r"/>
              <a:t>32</a:t>
            </a:fld>
            <a:endParaRPr lang="ro-RO" altLang="en-US" sz="1400"/>
          </a:p>
        </p:txBody>
      </p:sp>
      <p:sp>
        <p:nvSpPr>
          <p:cNvPr id="155653" name="Rectangle 5">
            <a:extLst>
              <a:ext uri="{FF2B5EF4-FFF2-40B4-BE49-F238E27FC236}">
                <a16:creationId xmlns:a16="http://schemas.microsoft.com/office/drawing/2014/main" id="{1C09E56D-2ACB-4BB0-AF05-7B51C900E6D4}"/>
              </a:ext>
            </a:extLst>
          </p:cNvPr>
          <p:cNvSpPr>
            <a:spLocks noChangeArrowheads="1"/>
          </p:cNvSpPr>
          <p:nvPr/>
        </p:nvSpPr>
        <p:spPr bwMode="auto">
          <a:xfrm>
            <a:off x="4229100"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54" name="Rectangle 6">
            <a:extLst>
              <a:ext uri="{FF2B5EF4-FFF2-40B4-BE49-F238E27FC236}">
                <a16:creationId xmlns:a16="http://schemas.microsoft.com/office/drawing/2014/main" id="{C21854D5-CAC4-40AE-BE58-72D7C050CA4B}"/>
              </a:ext>
            </a:extLst>
          </p:cNvPr>
          <p:cNvSpPr>
            <a:spLocks noChangeArrowheads="1"/>
          </p:cNvSpPr>
          <p:nvPr/>
        </p:nvSpPr>
        <p:spPr bwMode="auto">
          <a:xfrm>
            <a:off x="4252913"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55" name="Rectangle 7">
            <a:extLst>
              <a:ext uri="{FF2B5EF4-FFF2-40B4-BE49-F238E27FC236}">
                <a16:creationId xmlns:a16="http://schemas.microsoft.com/office/drawing/2014/main" id="{D54A054B-DF4A-4B36-82A6-6CD4732DBAE6}"/>
              </a:ext>
            </a:extLst>
          </p:cNvPr>
          <p:cNvSpPr>
            <a:spLocks noChangeArrowheads="1"/>
          </p:cNvSpPr>
          <p:nvPr/>
        </p:nvSpPr>
        <p:spPr bwMode="auto">
          <a:xfrm>
            <a:off x="508158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56" name="Rectangle 8">
            <a:extLst>
              <a:ext uri="{FF2B5EF4-FFF2-40B4-BE49-F238E27FC236}">
                <a16:creationId xmlns:a16="http://schemas.microsoft.com/office/drawing/2014/main" id="{990E5CA1-863E-4AE9-B83C-4D8FB3267098}"/>
              </a:ext>
            </a:extLst>
          </p:cNvPr>
          <p:cNvSpPr>
            <a:spLocks noChangeArrowheads="1"/>
          </p:cNvSpPr>
          <p:nvPr/>
        </p:nvSpPr>
        <p:spPr bwMode="auto">
          <a:xfrm>
            <a:off x="55626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57" name="Rectangle 9">
            <a:extLst>
              <a:ext uri="{FF2B5EF4-FFF2-40B4-BE49-F238E27FC236}">
                <a16:creationId xmlns:a16="http://schemas.microsoft.com/office/drawing/2014/main" id="{8F0B5F28-9191-4BF2-8CBD-ED7F8F8B3931}"/>
              </a:ext>
            </a:extLst>
          </p:cNvPr>
          <p:cNvSpPr>
            <a:spLocks noChangeArrowheads="1"/>
          </p:cNvSpPr>
          <p:nvPr/>
        </p:nvSpPr>
        <p:spPr bwMode="auto">
          <a:xfrm>
            <a:off x="555783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58" name="Rectangle 10">
            <a:extLst>
              <a:ext uri="{FF2B5EF4-FFF2-40B4-BE49-F238E27FC236}">
                <a16:creationId xmlns:a16="http://schemas.microsoft.com/office/drawing/2014/main" id="{5DC33488-5DA9-4364-B213-30FD6A32E2F2}"/>
              </a:ext>
            </a:extLst>
          </p:cNvPr>
          <p:cNvSpPr>
            <a:spLocks noChangeArrowheads="1"/>
          </p:cNvSpPr>
          <p:nvPr/>
        </p:nvSpPr>
        <p:spPr bwMode="auto">
          <a:xfrm>
            <a:off x="5548313"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59" name="Rectangle 11">
            <a:extLst>
              <a:ext uri="{FF2B5EF4-FFF2-40B4-BE49-F238E27FC236}">
                <a16:creationId xmlns:a16="http://schemas.microsoft.com/office/drawing/2014/main" id="{0863671C-8A7F-4811-B155-126E00BF6AE5}"/>
              </a:ext>
            </a:extLst>
          </p:cNvPr>
          <p:cNvSpPr>
            <a:spLocks noChangeArrowheads="1"/>
          </p:cNvSpPr>
          <p:nvPr/>
        </p:nvSpPr>
        <p:spPr bwMode="auto">
          <a:xfrm>
            <a:off x="5329238"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60" name="Rectangle 12">
            <a:extLst>
              <a:ext uri="{FF2B5EF4-FFF2-40B4-BE49-F238E27FC236}">
                <a16:creationId xmlns:a16="http://schemas.microsoft.com/office/drawing/2014/main" id="{F9EABEC1-8AD7-45F4-9C32-69191C242EDE}"/>
              </a:ext>
            </a:extLst>
          </p:cNvPr>
          <p:cNvSpPr>
            <a:spLocks noChangeArrowheads="1"/>
          </p:cNvSpPr>
          <p:nvPr/>
        </p:nvSpPr>
        <p:spPr bwMode="auto">
          <a:xfrm>
            <a:off x="57150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61" name="Rectangle 13">
            <a:extLst>
              <a:ext uri="{FF2B5EF4-FFF2-40B4-BE49-F238E27FC236}">
                <a16:creationId xmlns:a16="http://schemas.microsoft.com/office/drawing/2014/main" id="{619CFF10-D86F-4753-B2DB-1C7A3315F59F}"/>
              </a:ext>
            </a:extLst>
          </p:cNvPr>
          <p:cNvSpPr>
            <a:spLocks noChangeArrowheads="1"/>
          </p:cNvSpPr>
          <p:nvPr/>
        </p:nvSpPr>
        <p:spPr bwMode="auto">
          <a:xfrm>
            <a:off x="56769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62" name="Rectangle 14">
            <a:extLst>
              <a:ext uri="{FF2B5EF4-FFF2-40B4-BE49-F238E27FC236}">
                <a16:creationId xmlns:a16="http://schemas.microsoft.com/office/drawing/2014/main" id="{0F24B617-35D7-4DD2-AC7D-56282D7C266B}"/>
              </a:ext>
            </a:extLst>
          </p:cNvPr>
          <p:cNvSpPr>
            <a:spLocks noChangeArrowheads="1"/>
          </p:cNvSpPr>
          <p:nvPr/>
        </p:nvSpPr>
        <p:spPr bwMode="auto">
          <a:xfrm>
            <a:off x="565785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5663" name="Rectangle 15">
            <a:extLst>
              <a:ext uri="{FF2B5EF4-FFF2-40B4-BE49-F238E27FC236}">
                <a16:creationId xmlns:a16="http://schemas.microsoft.com/office/drawing/2014/main" id="{451853DE-D62F-4E91-8214-BFE91303E2F9}"/>
              </a:ext>
            </a:extLst>
          </p:cNvPr>
          <p:cNvSpPr>
            <a:spLocks noGrp="1" noChangeArrowheads="1"/>
          </p:cNvSpPr>
          <p:nvPr>
            <p:ph type="body" idx="1"/>
          </p:nvPr>
        </p:nvSpPr>
        <p:spPr>
          <a:xfrm>
            <a:off x="3639600" y="1303576"/>
            <a:ext cx="8497888" cy="4760912"/>
          </a:xfrm>
          <a:noFill/>
          <a:ln/>
        </p:spPr>
        <p:txBody>
          <a:bodyPr/>
          <a:lstStyle/>
          <a:p>
            <a:pPr algn="just">
              <a:buFont typeface="Wingdings" panose="05000000000000000000" pitchFamily="2" charset="2"/>
              <a:buNone/>
            </a:pPr>
            <a:r>
              <a:rPr lang="en-US" altLang="en-US" b="1" dirty="0">
                <a:solidFill>
                  <a:schemeClr val="hlink"/>
                </a:solidFill>
                <a:cs typeface="Times New Roman" panose="02020603050405020304" pitchFamily="18" charset="0"/>
                <a:sym typeface="Symbol" panose="05050102010706020507" pitchFamily="18" charset="2"/>
              </a:rPr>
              <a:t>(3) Combining beliefs – </a:t>
            </a:r>
            <a:r>
              <a:rPr lang="en-US" altLang="en-US" b="1" dirty="0" err="1">
                <a:solidFill>
                  <a:schemeClr val="hlink"/>
                </a:solidFill>
                <a:cs typeface="Times New Roman" panose="02020603050405020304" pitchFamily="18" charset="0"/>
                <a:sym typeface="Symbol" panose="05050102010706020507" pitchFamily="18" charset="2"/>
              </a:rPr>
              <a:t>cont</a:t>
            </a:r>
            <a:endParaRPr lang="en-US" altLang="en-US" b="1" dirty="0">
              <a:solidFill>
                <a:schemeClr val="hlink"/>
              </a:solidFill>
              <a:cs typeface="Times New Roman" panose="02020603050405020304" pitchFamily="18" charset="0"/>
              <a:sym typeface="Symbol" panose="05050102010706020507" pitchFamily="18" charset="2"/>
            </a:endParaRPr>
          </a:p>
          <a:p>
            <a:pPr lvl="1" algn="just">
              <a:buFont typeface="Wingdings" panose="05000000000000000000" pitchFamily="2" charset="2"/>
              <a:buNone/>
            </a:pPr>
            <a:endParaRPr lang="en-US" altLang="en-US" b="1" dirty="0">
              <a:cs typeface="Times New Roman" panose="02020603050405020304" pitchFamily="18" charset="0"/>
              <a:sym typeface="Wingdings" panose="05000000000000000000" pitchFamily="2" charset="2"/>
            </a:endParaRPr>
          </a:p>
          <a:p>
            <a:pPr lvl="1" algn="just">
              <a:buFont typeface="Wingdings" panose="05000000000000000000" pitchFamily="2" charset="2"/>
              <a:buNone/>
            </a:pPr>
            <a:r>
              <a:rPr lang="en-US" altLang="en-US" b="1" dirty="0">
                <a:cs typeface="Times New Roman" panose="02020603050405020304" pitchFamily="18" charset="0"/>
                <a:sym typeface="Wingdings" panose="05000000000000000000" pitchFamily="2" charset="2"/>
              </a:rPr>
              <a:t>if</a:t>
            </a:r>
            <a:r>
              <a:rPr lang="en-US" altLang="en-US" dirty="0">
                <a:cs typeface="Times New Roman" panose="02020603050405020304" pitchFamily="18" charset="0"/>
                <a:sym typeface="Wingdings" panose="05000000000000000000" pitchFamily="2" charset="2"/>
              </a:rPr>
              <a:t> A = a1 and B = b1 </a:t>
            </a:r>
            <a:r>
              <a:rPr lang="en-US" altLang="en-US" b="1" dirty="0">
                <a:cs typeface="Times New Roman" panose="02020603050405020304" pitchFamily="18" charset="0"/>
                <a:sym typeface="Wingdings" panose="05000000000000000000" pitchFamily="2" charset="2"/>
              </a:rPr>
              <a:t>then</a:t>
            </a:r>
            <a:r>
              <a:rPr lang="en-US" altLang="en-US" dirty="0">
                <a:cs typeface="Times New Roman" panose="02020603050405020304" pitchFamily="18" charset="0"/>
                <a:sym typeface="Wingdings" panose="05000000000000000000" pitchFamily="2" charset="2"/>
              </a:rPr>
              <a:t> C = c1 0.7</a:t>
            </a:r>
          </a:p>
          <a:p>
            <a:pPr lvl="1" algn="just">
              <a:buFont typeface="Wingdings" panose="05000000000000000000" pitchFamily="2" charset="2"/>
              <a:buNone/>
            </a:pPr>
            <a:r>
              <a:rPr lang="en-US" altLang="en-US" dirty="0">
                <a:cs typeface="Times New Roman" panose="02020603050405020304" pitchFamily="18" charset="0"/>
                <a:sym typeface="Wingdings" panose="05000000000000000000" pitchFamily="2" charset="2"/>
              </a:rPr>
              <a:t>ML: (A a1 0.9)	(B  b1  0.6)</a:t>
            </a:r>
          </a:p>
          <a:p>
            <a:pPr lvl="1" algn="just">
              <a:buFont typeface="Wingdings" panose="05000000000000000000" pitchFamily="2" charset="2"/>
              <a:buNone/>
            </a:pPr>
            <a:endParaRPr lang="en-US" altLang="en-US" dirty="0">
              <a:cs typeface="Times New Roman" panose="02020603050405020304" pitchFamily="18" charset="0"/>
              <a:sym typeface="Wingdings" panose="05000000000000000000" pitchFamily="2" charset="2"/>
            </a:endParaRPr>
          </a:p>
          <a:p>
            <a:pPr lvl="1" algn="just">
              <a:buFont typeface="Wingdings" panose="05000000000000000000" pitchFamily="2" charset="2"/>
              <a:buNone/>
            </a:pPr>
            <a:r>
              <a:rPr lang="en-US" altLang="en-US" dirty="0">
                <a:cs typeface="Times New Roman" panose="02020603050405020304" pitchFamily="18" charset="0"/>
                <a:sym typeface="Wingdings" panose="05000000000000000000" pitchFamily="2" charset="2"/>
              </a:rPr>
              <a:t>CF(premises) = min(0.9, 0.6) = 0.6</a:t>
            </a:r>
          </a:p>
          <a:p>
            <a:pPr algn="just">
              <a:buFont typeface="Wingdings" panose="05000000000000000000" pitchFamily="2" charset="2"/>
              <a:buNone/>
            </a:pPr>
            <a:r>
              <a:rPr lang="en-US" altLang="en-US" b="1" dirty="0">
                <a:solidFill>
                  <a:schemeClr val="hlink"/>
                </a:solidFill>
                <a:cs typeface="Times New Roman" panose="02020603050405020304" pitchFamily="18" charset="0"/>
                <a:sym typeface="Symbol" panose="05050102010706020507" pitchFamily="18" charset="2"/>
              </a:rPr>
              <a:t>	</a:t>
            </a:r>
            <a:r>
              <a:rPr lang="en-US" altLang="en-US" sz="2400" b="1" dirty="0">
                <a:solidFill>
                  <a:schemeClr val="folHlink"/>
                </a:solidFill>
                <a:cs typeface="Times New Roman" panose="02020603050405020304" pitchFamily="18" charset="0"/>
                <a:sym typeface="Symbol" panose="05050102010706020507" pitchFamily="18" charset="2"/>
              </a:rPr>
              <a:t>CF (conclusion) = CF(premises) * CF(rule) = 0.6 * 0.7</a:t>
            </a:r>
          </a:p>
          <a:p>
            <a:pPr algn="just">
              <a:buFont typeface="Wingdings" panose="05000000000000000000" pitchFamily="2" charset="2"/>
              <a:buNone/>
            </a:pPr>
            <a:endParaRPr lang="en-US" altLang="en-US" sz="2400" b="1" dirty="0">
              <a:solidFill>
                <a:schemeClr val="folHlink"/>
              </a:solidFill>
              <a:cs typeface="Times New Roman" panose="02020603050405020304" pitchFamily="18" charset="0"/>
              <a:sym typeface="Symbol" panose="05050102010706020507" pitchFamily="18" charset="2"/>
            </a:endParaRPr>
          </a:p>
          <a:p>
            <a:pPr algn="just">
              <a:buFont typeface="Wingdings" panose="05000000000000000000" pitchFamily="2" charset="2"/>
              <a:buNone/>
            </a:pPr>
            <a:r>
              <a:rPr lang="en-US" altLang="en-US" sz="2400" b="1" dirty="0">
                <a:solidFill>
                  <a:schemeClr val="folHlink"/>
                </a:solidFill>
                <a:cs typeface="Times New Roman" panose="02020603050405020304" pitchFamily="18" charset="0"/>
                <a:sym typeface="Symbol" panose="05050102010706020507" pitchFamily="18" charset="2"/>
              </a:rPr>
              <a:t>	ML: (C  c1  0.42)</a:t>
            </a:r>
          </a:p>
        </p:txBody>
      </p:sp>
      <p:sp>
        <p:nvSpPr>
          <p:cNvPr id="16" name="Google Shape;142;p2">
            <a:extLst>
              <a:ext uri="{FF2B5EF4-FFF2-40B4-BE49-F238E27FC236}">
                <a16:creationId xmlns:a16="http://schemas.microsoft.com/office/drawing/2014/main" id="{683FC47E-8DD8-4D26-B08C-3F3BF4F9FCAA}"/>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7" name="Rectangle 16">
            <a:extLst>
              <a:ext uri="{FF2B5EF4-FFF2-40B4-BE49-F238E27FC236}">
                <a16:creationId xmlns:a16="http://schemas.microsoft.com/office/drawing/2014/main" id="{5DB52194-0F59-47F6-8D4C-EF84CE9157E2}"/>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A97729B8-C4F7-4FB2-819E-732920100116}"/>
              </a:ext>
            </a:extLst>
          </p:cNvPr>
          <p:cNvSpPr>
            <a:spLocks noGrp="1" noChangeArrowheads="1"/>
          </p:cNvSpPr>
          <p:nvPr>
            <p:ph type="title"/>
          </p:nvPr>
        </p:nvSpPr>
        <p:spPr>
          <a:xfrm>
            <a:off x="3637403" y="201336"/>
            <a:ext cx="7772400" cy="990600"/>
          </a:xfrm>
        </p:spPr>
        <p:txBody>
          <a:bodyPr/>
          <a:lstStyle/>
          <a:p>
            <a:r>
              <a:rPr lang="en-US" altLang="en-US" sz="3600" b="1" dirty="0"/>
              <a:t>  3.3 Limits of CF</a:t>
            </a:r>
            <a:endParaRPr lang="fr-FR" altLang="en-US" sz="3600" b="1" dirty="0"/>
          </a:p>
        </p:txBody>
      </p:sp>
      <p:sp>
        <p:nvSpPr>
          <p:cNvPr id="156675" name="Rectangle 3">
            <a:extLst>
              <a:ext uri="{FF2B5EF4-FFF2-40B4-BE49-F238E27FC236}">
                <a16:creationId xmlns:a16="http://schemas.microsoft.com/office/drawing/2014/main" id="{6F0B28A9-2C3E-4D4F-B1CC-8666CF07DDDA}"/>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76" name="Rectangle 4">
            <a:extLst>
              <a:ext uri="{FF2B5EF4-FFF2-40B4-BE49-F238E27FC236}">
                <a16:creationId xmlns:a16="http://schemas.microsoft.com/office/drawing/2014/main" id="{28006BE4-3BC8-4C75-AE22-F31374FF2EAA}"/>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972CE716-3836-4E9D-8C77-2A46555711CB}" type="slidenum">
              <a:rPr lang="ro-RO" altLang="en-US" sz="1400"/>
              <a:pPr algn="r"/>
              <a:t>33</a:t>
            </a:fld>
            <a:endParaRPr lang="ro-RO" altLang="en-US" sz="1400"/>
          </a:p>
        </p:txBody>
      </p:sp>
      <p:sp>
        <p:nvSpPr>
          <p:cNvPr id="156677" name="Rectangle 5">
            <a:extLst>
              <a:ext uri="{FF2B5EF4-FFF2-40B4-BE49-F238E27FC236}">
                <a16:creationId xmlns:a16="http://schemas.microsoft.com/office/drawing/2014/main" id="{BD38C4C5-9680-45F7-BB25-62EF0FA0514E}"/>
              </a:ext>
            </a:extLst>
          </p:cNvPr>
          <p:cNvSpPr>
            <a:spLocks noChangeArrowheads="1"/>
          </p:cNvSpPr>
          <p:nvPr/>
        </p:nvSpPr>
        <p:spPr bwMode="auto">
          <a:xfrm>
            <a:off x="4229100"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78" name="Rectangle 6">
            <a:extLst>
              <a:ext uri="{FF2B5EF4-FFF2-40B4-BE49-F238E27FC236}">
                <a16:creationId xmlns:a16="http://schemas.microsoft.com/office/drawing/2014/main" id="{1BD63B62-5D65-40D3-92D8-610626E91382}"/>
              </a:ext>
            </a:extLst>
          </p:cNvPr>
          <p:cNvSpPr>
            <a:spLocks noChangeArrowheads="1"/>
          </p:cNvSpPr>
          <p:nvPr/>
        </p:nvSpPr>
        <p:spPr bwMode="auto">
          <a:xfrm>
            <a:off x="4252913" y="31099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79" name="Rectangle 7">
            <a:extLst>
              <a:ext uri="{FF2B5EF4-FFF2-40B4-BE49-F238E27FC236}">
                <a16:creationId xmlns:a16="http://schemas.microsoft.com/office/drawing/2014/main" id="{76F947DA-911E-4F10-94CE-E4E07F27ACB9}"/>
              </a:ext>
            </a:extLst>
          </p:cNvPr>
          <p:cNvSpPr>
            <a:spLocks noChangeArrowheads="1"/>
          </p:cNvSpPr>
          <p:nvPr/>
        </p:nvSpPr>
        <p:spPr bwMode="auto">
          <a:xfrm>
            <a:off x="508158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80" name="Rectangle 8">
            <a:extLst>
              <a:ext uri="{FF2B5EF4-FFF2-40B4-BE49-F238E27FC236}">
                <a16:creationId xmlns:a16="http://schemas.microsoft.com/office/drawing/2014/main" id="{EB507B3A-C0E3-42E0-A6D9-D960E48D599A}"/>
              </a:ext>
            </a:extLst>
          </p:cNvPr>
          <p:cNvSpPr>
            <a:spLocks noChangeArrowheads="1"/>
          </p:cNvSpPr>
          <p:nvPr/>
        </p:nvSpPr>
        <p:spPr bwMode="auto">
          <a:xfrm>
            <a:off x="55626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81" name="Rectangle 9">
            <a:extLst>
              <a:ext uri="{FF2B5EF4-FFF2-40B4-BE49-F238E27FC236}">
                <a16:creationId xmlns:a16="http://schemas.microsoft.com/office/drawing/2014/main" id="{C4DC90A4-D299-4289-8E4C-35ADF8DC7656}"/>
              </a:ext>
            </a:extLst>
          </p:cNvPr>
          <p:cNvSpPr>
            <a:spLocks noChangeArrowheads="1"/>
          </p:cNvSpPr>
          <p:nvPr/>
        </p:nvSpPr>
        <p:spPr bwMode="auto">
          <a:xfrm>
            <a:off x="5557838"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82" name="Rectangle 10">
            <a:extLst>
              <a:ext uri="{FF2B5EF4-FFF2-40B4-BE49-F238E27FC236}">
                <a16:creationId xmlns:a16="http://schemas.microsoft.com/office/drawing/2014/main" id="{43FA43DA-9F16-4B3A-A451-15EF9F25D356}"/>
              </a:ext>
            </a:extLst>
          </p:cNvPr>
          <p:cNvSpPr>
            <a:spLocks noChangeArrowheads="1"/>
          </p:cNvSpPr>
          <p:nvPr/>
        </p:nvSpPr>
        <p:spPr bwMode="auto">
          <a:xfrm>
            <a:off x="5548313"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83" name="Rectangle 11">
            <a:extLst>
              <a:ext uri="{FF2B5EF4-FFF2-40B4-BE49-F238E27FC236}">
                <a16:creationId xmlns:a16="http://schemas.microsoft.com/office/drawing/2014/main" id="{258559D5-98DE-4323-AD4D-93460F8AD803}"/>
              </a:ext>
            </a:extLst>
          </p:cNvPr>
          <p:cNvSpPr>
            <a:spLocks noChangeArrowheads="1"/>
          </p:cNvSpPr>
          <p:nvPr/>
        </p:nvSpPr>
        <p:spPr bwMode="auto">
          <a:xfrm>
            <a:off x="5329238"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84" name="Rectangle 12">
            <a:extLst>
              <a:ext uri="{FF2B5EF4-FFF2-40B4-BE49-F238E27FC236}">
                <a16:creationId xmlns:a16="http://schemas.microsoft.com/office/drawing/2014/main" id="{50AE9D87-69D0-42FD-8946-187DE308BD67}"/>
              </a:ext>
            </a:extLst>
          </p:cNvPr>
          <p:cNvSpPr>
            <a:spLocks noChangeArrowheads="1"/>
          </p:cNvSpPr>
          <p:nvPr/>
        </p:nvSpPr>
        <p:spPr bwMode="auto">
          <a:xfrm>
            <a:off x="57150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85" name="Rectangle 13">
            <a:extLst>
              <a:ext uri="{FF2B5EF4-FFF2-40B4-BE49-F238E27FC236}">
                <a16:creationId xmlns:a16="http://schemas.microsoft.com/office/drawing/2014/main" id="{90CD5CA7-9394-4396-8E84-02167B75530F}"/>
              </a:ext>
            </a:extLst>
          </p:cNvPr>
          <p:cNvSpPr>
            <a:spLocks noChangeArrowheads="1"/>
          </p:cNvSpPr>
          <p:nvPr/>
        </p:nvSpPr>
        <p:spPr bwMode="auto">
          <a:xfrm>
            <a:off x="567690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86" name="Rectangle 14">
            <a:extLst>
              <a:ext uri="{FF2B5EF4-FFF2-40B4-BE49-F238E27FC236}">
                <a16:creationId xmlns:a16="http://schemas.microsoft.com/office/drawing/2014/main" id="{B6919978-5973-4F8C-9CE8-A1FDEF839127}"/>
              </a:ext>
            </a:extLst>
          </p:cNvPr>
          <p:cNvSpPr>
            <a:spLocks noChangeArrowheads="1"/>
          </p:cNvSpPr>
          <p:nvPr/>
        </p:nvSpPr>
        <p:spPr bwMode="auto">
          <a:xfrm>
            <a:off x="5657850" y="3338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6687" name="Rectangle 15">
            <a:extLst>
              <a:ext uri="{FF2B5EF4-FFF2-40B4-BE49-F238E27FC236}">
                <a16:creationId xmlns:a16="http://schemas.microsoft.com/office/drawing/2014/main" id="{A2437A0B-40FB-49FE-8D1D-797A67B4843B}"/>
              </a:ext>
            </a:extLst>
          </p:cNvPr>
          <p:cNvSpPr>
            <a:spLocks noGrp="1" noChangeArrowheads="1"/>
          </p:cNvSpPr>
          <p:nvPr>
            <p:ph type="body" idx="1"/>
          </p:nvPr>
        </p:nvSpPr>
        <p:spPr>
          <a:xfrm>
            <a:off x="3833813" y="1191936"/>
            <a:ext cx="7848600" cy="4760912"/>
          </a:xfrm>
          <a:noFill/>
          <a:ln/>
        </p:spPr>
        <p:txBody>
          <a:bodyPr/>
          <a:lstStyle/>
          <a:p>
            <a:pPr algn="just"/>
            <a:r>
              <a:rPr lang="en-US" altLang="en-US" sz="2400" dirty="0">
                <a:cs typeface="Times New Roman" panose="02020603050405020304" pitchFamily="18" charset="0"/>
                <a:sym typeface="Symbol" panose="05050102010706020507" pitchFamily="18" charset="2"/>
              </a:rPr>
              <a:t>CF of MYCIN assumes that that the hypothesis are sustained by independent evidence</a:t>
            </a:r>
          </a:p>
          <a:p>
            <a:pPr algn="just"/>
            <a:r>
              <a:rPr lang="en-US" altLang="en-US" sz="2400" dirty="0">
                <a:cs typeface="Times New Roman" panose="02020603050405020304" pitchFamily="18" charset="0"/>
                <a:sym typeface="Symbol" panose="05050102010706020507" pitchFamily="18" charset="2"/>
              </a:rPr>
              <a:t>An example shows what happens if this condition is violated</a:t>
            </a:r>
          </a:p>
          <a:p>
            <a:pPr algn="just">
              <a:buFont typeface="Wingdings" panose="05000000000000000000" pitchFamily="2" charset="2"/>
              <a:buNone/>
            </a:pPr>
            <a:endParaRPr lang="en-US" altLang="en-US" sz="2400" dirty="0">
              <a:cs typeface="Times New Roman" panose="02020603050405020304" pitchFamily="18" charset="0"/>
              <a:sym typeface="Symbol" panose="05050102010706020507" pitchFamily="18" charset="2"/>
            </a:endParaRPr>
          </a:p>
          <a:p>
            <a:pPr algn="just">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A:		The sprinkle functioned last night</a:t>
            </a:r>
          </a:p>
          <a:p>
            <a:pPr algn="just">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U:		The grass is wet in the morning</a:t>
            </a:r>
          </a:p>
          <a:p>
            <a:pPr algn="just">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P:		Last night it rained</a:t>
            </a:r>
          </a:p>
        </p:txBody>
      </p:sp>
      <p:sp>
        <p:nvSpPr>
          <p:cNvPr id="16" name="Google Shape;142;p2">
            <a:extLst>
              <a:ext uri="{FF2B5EF4-FFF2-40B4-BE49-F238E27FC236}">
                <a16:creationId xmlns:a16="http://schemas.microsoft.com/office/drawing/2014/main" id="{7EA2E7BC-219B-4002-B09E-02BF37614AC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7" name="Rectangle 16">
            <a:extLst>
              <a:ext uri="{FF2B5EF4-FFF2-40B4-BE49-F238E27FC236}">
                <a16:creationId xmlns:a16="http://schemas.microsoft.com/office/drawing/2014/main" id="{145C1163-5A1D-4380-9BC5-F2407F38AE3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a:extLst>
              <a:ext uri="{FF2B5EF4-FFF2-40B4-BE49-F238E27FC236}">
                <a16:creationId xmlns:a16="http://schemas.microsoft.com/office/drawing/2014/main" id="{BDE8137F-39D5-4DEE-854B-4272BDD0DB06}"/>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D0C0F814-8653-4D4C-97FD-802A501D03CD}" type="slidenum">
              <a:rPr lang="ro-RO" altLang="en-US" sz="1400"/>
              <a:pPr algn="r"/>
              <a:t>34</a:t>
            </a:fld>
            <a:endParaRPr lang="ro-RO" altLang="en-US" sz="1400"/>
          </a:p>
        </p:txBody>
      </p:sp>
      <p:sp>
        <p:nvSpPr>
          <p:cNvPr id="157711" name="Rectangle 15">
            <a:extLst>
              <a:ext uri="{FF2B5EF4-FFF2-40B4-BE49-F238E27FC236}">
                <a16:creationId xmlns:a16="http://schemas.microsoft.com/office/drawing/2014/main" id="{394E1BA5-ECA6-4FD6-B894-E3E44F47CC0B}"/>
              </a:ext>
            </a:extLst>
          </p:cNvPr>
          <p:cNvSpPr>
            <a:spLocks noGrp="1" noChangeArrowheads="1"/>
          </p:cNvSpPr>
          <p:nvPr>
            <p:ph type="body" idx="1"/>
          </p:nvPr>
        </p:nvSpPr>
        <p:spPr>
          <a:xfrm>
            <a:off x="3619297" y="932656"/>
            <a:ext cx="7981464" cy="4992687"/>
          </a:xfrm>
          <a:noFill/>
          <a:ln/>
        </p:spPr>
        <p:txBody>
          <a:bodyPr>
            <a:normAutofit fontScale="92500" lnSpcReduction="10000"/>
          </a:bodyPr>
          <a:lstStyle/>
          <a:p>
            <a:pPr algn="just">
              <a:lnSpc>
                <a:spcPct val="80000"/>
              </a:lnSpc>
              <a:buFont typeface="Wingdings" panose="05000000000000000000" pitchFamily="2" charset="2"/>
              <a:buNone/>
            </a:pPr>
            <a:r>
              <a:rPr lang="en-US" altLang="en-US" sz="1800" dirty="0">
                <a:cs typeface="Times New Roman" panose="02020603050405020304" pitchFamily="18" charset="0"/>
                <a:sym typeface="Symbol" panose="05050102010706020507" pitchFamily="18" charset="2"/>
              </a:rPr>
              <a:t>R1:	</a:t>
            </a:r>
            <a:r>
              <a:rPr lang="en-US" altLang="en-US" sz="1800" b="1" dirty="0">
                <a:cs typeface="Times New Roman" panose="02020603050405020304" pitchFamily="18" charset="0"/>
                <a:sym typeface="Symbol" panose="05050102010706020507" pitchFamily="18" charset="2"/>
              </a:rPr>
              <a:t>if</a:t>
            </a:r>
            <a:r>
              <a:rPr lang="en-US" altLang="en-US" sz="1800" dirty="0">
                <a:cs typeface="Times New Roman" panose="02020603050405020304" pitchFamily="18" charset="0"/>
                <a:sym typeface="Symbol" panose="05050102010706020507" pitchFamily="18" charset="2"/>
              </a:rPr>
              <a:t> the sprinkle functioned last night</a:t>
            </a:r>
          </a:p>
          <a:p>
            <a:pPr algn="just">
              <a:lnSpc>
                <a:spcPct val="80000"/>
              </a:lnSpc>
              <a:buFont typeface="Wingdings" panose="05000000000000000000" pitchFamily="2" charset="2"/>
              <a:buNone/>
            </a:pPr>
            <a:r>
              <a:rPr lang="en-US" altLang="en-US" sz="1800" b="1" dirty="0">
                <a:cs typeface="Times New Roman" panose="02020603050405020304" pitchFamily="18" charset="0"/>
                <a:sym typeface="Symbol" panose="05050102010706020507" pitchFamily="18" charset="2"/>
              </a:rPr>
              <a:t>		then</a:t>
            </a:r>
            <a:r>
              <a:rPr lang="en-US" altLang="en-US" sz="1800" dirty="0">
                <a:cs typeface="Times New Roman" panose="02020603050405020304" pitchFamily="18" charset="0"/>
                <a:sym typeface="Symbol" panose="05050102010706020507" pitchFamily="18" charset="2"/>
              </a:rPr>
              <a:t> there is a strong evidence (0.9) that the grass is wet in the morning</a:t>
            </a:r>
          </a:p>
          <a:p>
            <a:pPr algn="just">
              <a:lnSpc>
                <a:spcPct val="80000"/>
              </a:lnSpc>
              <a:buFont typeface="Wingdings" panose="05000000000000000000" pitchFamily="2" charset="2"/>
              <a:buNone/>
            </a:pPr>
            <a:r>
              <a:rPr lang="en-US" altLang="en-US" sz="1800" dirty="0">
                <a:cs typeface="Times New Roman" panose="02020603050405020304" pitchFamily="18" charset="0"/>
                <a:sym typeface="Symbol" panose="05050102010706020507" pitchFamily="18" charset="2"/>
              </a:rPr>
              <a:t>R2:	</a:t>
            </a:r>
            <a:r>
              <a:rPr lang="en-US" altLang="en-US" sz="1800" b="1" dirty="0">
                <a:cs typeface="Times New Roman" panose="02020603050405020304" pitchFamily="18" charset="0"/>
                <a:sym typeface="Symbol" panose="05050102010706020507" pitchFamily="18" charset="2"/>
              </a:rPr>
              <a:t>if</a:t>
            </a:r>
            <a:r>
              <a:rPr lang="en-US" altLang="en-US" sz="1800" dirty="0">
                <a:cs typeface="Times New Roman" panose="02020603050405020304" pitchFamily="18" charset="0"/>
                <a:sym typeface="Symbol" panose="05050102010706020507" pitchFamily="18" charset="2"/>
              </a:rPr>
              <a:t> the grass is wet in the morning</a:t>
            </a:r>
          </a:p>
          <a:p>
            <a:pPr algn="just">
              <a:lnSpc>
                <a:spcPct val="80000"/>
              </a:lnSpc>
              <a:buFont typeface="Wingdings" panose="05000000000000000000" pitchFamily="2" charset="2"/>
              <a:buNone/>
            </a:pPr>
            <a:r>
              <a:rPr lang="en-US" altLang="en-US" sz="1800" b="1" dirty="0">
                <a:cs typeface="Times New Roman" panose="02020603050405020304" pitchFamily="18" charset="0"/>
                <a:sym typeface="Symbol" panose="05050102010706020507" pitchFamily="18" charset="2"/>
              </a:rPr>
              <a:t>		then</a:t>
            </a:r>
            <a:r>
              <a:rPr lang="en-US" altLang="en-US" sz="1800" dirty="0">
                <a:cs typeface="Times New Roman" panose="02020603050405020304" pitchFamily="18" charset="0"/>
                <a:sym typeface="Symbol" panose="05050102010706020507" pitchFamily="18" charset="2"/>
              </a:rPr>
              <a:t> there is a strong evidence (0.8) that it rained last night</a:t>
            </a:r>
          </a:p>
          <a:p>
            <a:pPr>
              <a:lnSpc>
                <a:spcPct val="80000"/>
              </a:lnSpc>
            </a:pPr>
            <a:r>
              <a:rPr lang="en-US" altLang="en-US" sz="2000" dirty="0"/>
              <a:t>CF[U,A] = 0.9</a:t>
            </a:r>
          </a:p>
          <a:p>
            <a:pPr>
              <a:lnSpc>
                <a:spcPct val="80000"/>
              </a:lnSpc>
            </a:pPr>
            <a:r>
              <a:rPr lang="en-US" altLang="en-US" sz="2000" dirty="0"/>
              <a:t>therefore the evidence sprinkle sustains the hypothesis wet grass with CF = 0.9</a:t>
            </a:r>
          </a:p>
          <a:p>
            <a:pPr>
              <a:lnSpc>
                <a:spcPct val="80000"/>
              </a:lnSpc>
            </a:pPr>
            <a:endParaRPr lang="en-US" altLang="en-US" sz="2000" dirty="0"/>
          </a:p>
          <a:p>
            <a:pPr>
              <a:lnSpc>
                <a:spcPct val="80000"/>
              </a:lnSpc>
            </a:pPr>
            <a:r>
              <a:rPr lang="en-US" altLang="en-US" sz="2000" dirty="0"/>
              <a:t>CF[P,U] = 0.8</a:t>
            </a:r>
          </a:p>
          <a:p>
            <a:pPr>
              <a:lnSpc>
                <a:spcPct val="80000"/>
              </a:lnSpc>
            </a:pPr>
            <a:r>
              <a:rPr lang="en-US" altLang="en-US" sz="2000" dirty="0"/>
              <a:t>therefore the evidence wet grass sustains the hypothesis rain with CF = 0.8</a:t>
            </a:r>
          </a:p>
          <a:p>
            <a:pPr>
              <a:lnSpc>
                <a:spcPct val="80000"/>
              </a:lnSpc>
            </a:pPr>
            <a:endParaRPr lang="en-US" altLang="en-US" sz="2000" dirty="0"/>
          </a:p>
          <a:p>
            <a:pPr>
              <a:lnSpc>
                <a:spcPct val="80000"/>
              </a:lnSpc>
            </a:pPr>
            <a:r>
              <a:rPr lang="en-US" altLang="en-US" sz="2000" dirty="0"/>
              <a:t>CF[P,A] = 0.8 * 0.9 = 0.72</a:t>
            </a:r>
          </a:p>
          <a:p>
            <a:pPr>
              <a:lnSpc>
                <a:spcPct val="80000"/>
              </a:lnSpc>
            </a:pPr>
            <a:r>
              <a:rPr lang="en-US" altLang="en-US" sz="2000" dirty="0"/>
              <a:t>therefore the evidence sprinkle sustains the hypothesis rain with CF = 0.72</a:t>
            </a:r>
            <a:endParaRPr lang="en-US" altLang="en-US" sz="2000" b="1" dirty="0"/>
          </a:p>
          <a:p>
            <a:pPr algn="just">
              <a:lnSpc>
                <a:spcPct val="80000"/>
              </a:lnSpc>
              <a:buFont typeface="Wingdings" panose="05000000000000000000" pitchFamily="2" charset="2"/>
              <a:buNone/>
            </a:pPr>
            <a:endParaRPr lang="en-US" altLang="en-US" sz="1800" dirty="0">
              <a:cs typeface="Times New Roman" panose="02020603050405020304" pitchFamily="18" charset="0"/>
              <a:sym typeface="Symbol" panose="05050102010706020507" pitchFamily="18" charset="2"/>
            </a:endParaRPr>
          </a:p>
          <a:p>
            <a:pPr algn="just">
              <a:lnSpc>
                <a:spcPct val="80000"/>
              </a:lnSpc>
              <a:buFont typeface="Wingdings" panose="05000000000000000000" pitchFamily="2" charset="2"/>
              <a:buNone/>
            </a:pPr>
            <a:r>
              <a:rPr lang="en-US" altLang="en-US" sz="1800" dirty="0">
                <a:cs typeface="Times New Roman" panose="02020603050405020304" pitchFamily="18" charset="0"/>
                <a:sym typeface="Symbol" panose="05050102010706020507" pitchFamily="18" charset="2"/>
              </a:rPr>
              <a:t>Solutions</a:t>
            </a:r>
          </a:p>
        </p:txBody>
      </p:sp>
      <p:sp>
        <p:nvSpPr>
          <p:cNvPr id="5" name="Google Shape;142;p2">
            <a:extLst>
              <a:ext uri="{FF2B5EF4-FFF2-40B4-BE49-F238E27FC236}">
                <a16:creationId xmlns:a16="http://schemas.microsoft.com/office/drawing/2014/main" id="{B8F61998-CFB2-4B14-B68E-6D517CF0AAFF}"/>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284C37F0-7834-491E-A01E-BD62C5084513}"/>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12.2 </a:t>
            </a:r>
            <a:r>
              <a:rPr lang="en-US" sz="2000" b="1" dirty="0">
                <a:solidFill>
                  <a:srgbClr val="00B0F0"/>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Basic probability theorem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877209"/>
            <a:ext cx="8653671" cy="5613591"/>
          </a:xfrm>
        </p:spPr>
        <p:txBody>
          <a:bodyPr>
            <a:noAutofit/>
          </a:bodyPr>
          <a:lstStyle/>
          <a:p>
            <a:r>
              <a:rPr lang="en-US" sz="2400" i="1" dirty="0">
                <a:latin typeface="Times New Roman" panose="02020603050405020304" pitchFamily="18" charset="0"/>
                <a:cs typeface="Times New Roman" panose="02020603050405020304" pitchFamily="18" charset="0"/>
              </a:rPr>
              <a:t>Prior Probability: </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for the prior or unconditional probability that the proposition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true. Propositions can also include equalities involving so-called </a:t>
            </a:r>
            <a:r>
              <a:rPr lang="en-US" sz="2400" i="1" dirty="0">
                <a:latin typeface="Times New Roman" panose="02020603050405020304" pitchFamily="18" charset="0"/>
                <a:cs typeface="Times New Roman" panose="02020603050405020304" pitchFamily="18" charset="0"/>
              </a:rPr>
              <a:t>random variables.</a:t>
            </a:r>
            <a:r>
              <a:rPr lang="en-US" sz="2400" dirty="0">
                <a:latin typeface="Times New Roman" panose="02020603050405020304" pitchFamily="18" charset="0"/>
                <a:cs typeface="Times New Roman" panose="02020603050405020304" pitchFamily="18" charset="0"/>
              </a:rPr>
              <a:t> For example, if the cavity shows the proposition that a particular patient has a cavity,</a:t>
            </a:r>
          </a:p>
          <a:p>
            <a:pPr marL="0" indent="0">
              <a:buNone/>
            </a:pPr>
            <a:r>
              <a:rPr lang="en-US" sz="2400" dirty="0">
                <a:latin typeface="Times New Roman" panose="02020603050405020304" pitchFamily="18" charset="0"/>
                <a:cs typeface="Times New Roman" panose="02020603050405020304" pitchFamily="18" charset="0"/>
              </a:rPr>
              <a:t>	P(cavity) = 0.1</a:t>
            </a:r>
          </a:p>
          <a:p>
            <a:pPr hangingPunct="0"/>
            <a:r>
              <a:rPr lang="en-US" sz="2400" i="1" dirty="0">
                <a:latin typeface="Times New Roman" panose="02020603050405020304" pitchFamily="18" charset="0"/>
                <a:cs typeface="Times New Roman" panose="02020603050405020304" pitchFamily="18" charset="0"/>
              </a:rPr>
              <a:t>Conditional Probability: </a:t>
            </a:r>
            <a:r>
              <a:rPr lang="en-US" sz="2400" dirty="0">
                <a:latin typeface="Times New Roman" panose="02020603050405020304" pitchFamily="18" charset="0"/>
                <a:cs typeface="Times New Roman" panose="02020603050405020304" pitchFamily="18" charset="0"/>
              </a:rPr>
              <a:t>The notation used is P(</a:t>
            </a:r>
            <a:r>
              <a:rPr lang="en-US" sz="2400" i="1" dirty="0" err="1">
                <a:latin typeface="Times New Roman" panose="02020603050405020304" pitchFamily="18" charset="0"/>
                <a:cs typeface="Times New Roman" panose="02020603050405020304" pitchFamily="18" charset="0"/>
              </a:rPr>
              <a:t>a</a:t>
            </a:r>
            <a:r>
              <a:rPr lang="en-US" sz="2400" dirty="0" err="1">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where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are any given propositions. This is read as “the probability of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given that all we know is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For example,		P(</a:t>
            </a:r>
            <a:r>
              <a:rPr lang="en-US" sz="2400" dirty="0" err="1">
                <a:latin typeface="Times New Roman" panose="02020603050405020304" pitchFamily="18" charset="0"/>
                <a:cs typeface="Times New Roman" panose="02020603050405020304" pitchFamily="18" charset="0"/>
              </a:rPr>
              <a:t>cavity|toothache</a:t>
            </a:r>
            <a:r>
              <a:rPr lang="en-US" sz="2400" dirty="0">
                <a:latin typeface="Times New Roman" panose="02020603050405020304" pitchFamily="18" charset="0"/>
                <a:cs typeface="Times New Roman" panose="02020603050405020304" pitchFamily="18" charset="0"/>
              </a:rPr>
              <a:t>) = 0.8</a:t>
            </a:r>
          </a:p>
          <a:p>
            <a:r>
              <a:rPr lang="en-US" sz="2400" dirty="0">
                <a:latin typeface="Times New Roman" panose="02020603050405020304" pitchFamily="18" charset="0"/>
                <a:cs typeface="Times New Roman" panose="02020603050405020304" pitchFamily="18" charset="0"/>
              </a:rPr>
              <a:t>Joint probability: The random variables given are defined on a probability space, the joint probability distribution is a prob-ability distribution which provides the probability that each falls in any particular range or discrete set of values specified for that particular variable. This is known as a </a:t>
            </a:r>
            <a:r>
              <a:rPr lang="en-US" sz="2400" i="1" dirty="0">
                <a:latin typeface="Times New Roman" panose="02020603050405020304" pitchFamily="18" charset="0"/>
                <a:cs typeface="Times New Roman" panose="02020603050405020304" pitchFamily="18" charset="0"/>
              </a:rPr>
              <a:t>bivariate distribution</a:t>
            </a:r>
            <a:r>
              <a:rPr lang="en-US" sz="2400" dirty="0">
                <a:latin typeface="Times New Roman" panose="02020603050405020304" pitchFamily="18" charset="0"/>
                <a:cs typeface="Times New Roman" panose="02020603050405020304" pitchFamily="18" charset="0"/>
              </a:rPr>
              <a:t> in case of the solely two random variables</a:t>
            </a:r>
          </a:p>
          <a:p>
            <a:pPr marL="0" indent="0">
              <a:buNone/>
            </a:pPr>
            <a:endParaRPr lang="en-US" dirty="0"/>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3253613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12.3 </a:t>
            </a:r>
            <a:r>
              <a:rPr lang="en-US" sz="2000" b="1" dirty="0" err="1">
                <a:solidFill>
                  <a:srgbClr val="00B0F0"/>
                </a:solidFill>
                <a:latin typeface="Times New Roman" panose="02020603050405020304" pitchFamily="18" charset="0"/>
                <a:cs typeface="Times New Roman" panose="02020603050405020304" pitchFamily="18" charset="0"/>
              </a:rPr>
              <a:t>Baye’s</a:t>
            </a:r>
            <a:r>
              <a:rPr lang="en-US" sz="2000" b="1" dirty="0">
                <a:solidFill>
                  <a:srgbClr val="00B0F0"/>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err="1">
                <a:solidFill>
                  <a:srgbClr val="0070C0"/>
                </a:solidFill>
                <a:latin typeface="Times New Roman" panose="02020603050405020304" pitchFamily="18" charset="0"/>
                <a:cs typeface="Times New Roman" panose="02020603050405020304" pitchFamily="18" charset="0"/>
              </a:rPr>
              <a:t>Baye’s</a:t>
            </a:r>
            <a:r>
              <a:rPr lang="en-US" sz="2400" dirty="0">
                <a:solidFill>
                  <a:srgbClr val="0070C0"/>
                </a:solidFill>
                <a:latin typeface="Times New Roman" panose="02020603050405020304" pitchFamily="18" charset="0"/>
                <a:cs typeface="Times New Roman" panose="02020603050405020304" pitchFamily="18" charset="0"/>
              </a:rPr>
              <a:t> theorem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Product rule is in two forms due to the commutability of conjunction given as:</a:t>
            </a:r>
          </a:p>
          <a:p>
            <a:pPr marL="457200" lvl="1" indent="0">
              <a:buNone/>
            </a:pPr>
            <a:r>
              <a:rPr lang="en-US" dirty="0">
                <a:latin typeface="Times New Roman" panose="02020603050405020304" pitchFamily="18" charset="0"/>
                <a:cs typeface="Times New Roman" panose="02020603050405020304" pitchFamily="18" charset="0"/>
              </a:rPr>
              <a:t>	P(</a:t>
            </a:r>
            <a:r>
              <a:rPr lang="en-US" i="1"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P(</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	P(</a:t>
            </a:r>
            <a:r>
              <a:rPr lang="en-US" i="1"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P(</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Equating on right-hand side and dividing by P(</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we get: </a:t>
            </a:r>
          </a:p>
          <a:p>
            <a:pPr marL="0" indent="0">
              <a:buNone/>
            </a:pP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P(</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The aforementioned equation is known as </a:t>
            </a:r>
            <a:r>
              <a:rPr lang="en-US" sz="2400" i="1" dirty="0" err="1">
                <a:latin typeface="Times New Roman" panose="02020603050405020304" pitchFamily="18" charset="0"/>
                <a:cs typeface="Times New Roman" panose="02020603050405020304" pitchFamily="18" charset="0"/>
              </a:rPr>
              <a:t>Baye’s</a:t>
            </a:r>
            <a:r>
              <a:rPr lang="en-US" sz="2400" i="1" dirty="0">
                <a:latin typeface="Times New Roman" panose="02020603050405020304" pitchFamily="18" charset="0"/>
                <a:cs typeface="Times New Roman" panose="02020603050405020304" pitchFamily="18" charset="0"/>
              </a:rPr>
              <a:t> rule</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The general case of multivalued variables can be denoted in the P notation as given: </a:t>
            </a:r>
          </a:p>
          <a:p>
            <a:pPr marL="0" indent="0">
              <a:buNone/>
            </a:pP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2059572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12.3 </a:t>
            </a:r>
            <a:r>
              <a:rPr lang="en-US" sz="2000" b="1" dirty="0" err="1">
                <a:solidFill>
                  <a:srgbClr val="00B0F0"/>
                </a:solidFill>
                <a:latin typeface="Times New Roman" panose="02020603050405020304" pitchFamily="18" charset="0"/>
                <a:cs typeface="Times New Roman" panose="02020603050405020304" pitchFamily="18" charset="0"/>
              </a:rPr>
              <a:t>Baye’s</a:t>
            </a:r>
            <a:r>
              <a:rPr lang="en-US" sz="2000" b="1" dirty="0">
                <a:solidFill>
                  <a:srgbClr val="00B0F0"/>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err="1">
                <a:solidFill>
                  <a:srgbClr val="0070C0"/>
                </a:solidFill>
                <a:latin typeface="Times New Roman" panose="02020603050405020304" pitchFamily="18" charset="0"/>
                <a:cs typeface="Times New Roman" panose="02020603050405020304" pitchFamily="18" charset="0"/>
              </a:rPr>
              <a:t>Baye’s</a:t>
            </a:r>
            <a:r>
              <a:rPr lang="en-US" sz="2400" dirty="0">
                <a:solidFill>
                  <a:srgbClr val="0070C0"/>
                </a:solidFill>
                <a:latin typeface="Times New Roman" panose="02020603050405020304" pitchFamily="18" charset="0"/>
                <a:cs typeface="Times New Roman" panose="02020603050405020304" pitchFamily="18" charset="0"/>
              </a:rPr>
              <a:t> theorem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1215148"/>
            <a:ext cx="8653671" cy="5525464"/>
          </a:xfrm>
        </p:spPr>
        <p:txBody>
          <a:bodyPr>
            <a:noAutofit/>
          </a:bodyPr>
          <a:lstStyle/>
          <a:p>
            <a:pPr marL="0" indent="0">
              <a:buNone/>
            </a:pPr>
            <a:r>
              <a:rPr lang="en-US" sz="2400" dirty="0" err="1">
                <a:latin typeface="Times New Roman" panose="02020603050405020304" pitchFamily="18" charset="0"/>
                <a:cs typeface="Times New Roman" panose="02020603050405020304" pitchFamily="18" charset="0"/>
              </a:rPr>
              <a:t>Normalisation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general form of Bayes’ rule with </a:t>
            </a:r>
            <a:r>
              <a:rPr lang="en-US" sz="2400" dirty="0" err="1">
                <a:latin typeface="Times New Roman" panose="02020603050405020304" pitchFamily="18" charset="0"/>
                <a:cs typeface="Times New Roman" panose="02020603050405020304" pitchFamily="18" charset="0"/>
              </a:rPr>
              <a:t>normalisation</a:t>
            </a:r>
            <a:r>
              <a:rPr lang="en-US" sz="2400" dirty="0">
                <a:latin typeface="Times New Roman" panose="02020603050405020304" pitchFamily="18" charset="0"/>
                <a:cs typeface="Times New Roman" panose="02020603050405020304" pitchFamily="18" charset="0"/>
              </a:rPr>
              <a:t> is given as:</a:t>
            </a:r>
          </a:p>
          <a:p>
            <a:pPr marL="0" indent="0">
              <a:buNone/>
            </a:pP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P(</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where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the </a:t>
            </a:r>
            <a:r>
              <a:rPr lang="en-US" sz="2400" dirty="0" err="1">
                <a:latin typeface="Times New Roman" panose="02020603050405020304" pitchFamily="18" charset="0"/>
                <a:cs typeface="Times New Roman" panose="02020603050405020304" pitchFamily="18" charset="0"/>
              </a:rPr>
              <a:t>normalisation</a:t>
            </a:r>
            <a:r>
              <a:rPr lang="en-US" sz="2400" dirty="0">
                <a:latin typeface="Times New Roman" panose="02020603050405020304" pitchFamily="18" charset="0"/>
                <a:cs typeface="Times New Roman" panose="02020603050405020304" pitchFamily="18" charset="0"/>
              </a:rPr>
              <a:t> constant required to get the entries in P(</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sum to 1.</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3177089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12.4 </a:t>
            </a:r>
            <a:r>
              <a:rPr lang="en-US" sz="2000" b="1" dirty="0">
                <a:solidFill>
                  <a:srgbClr val="00B0F0"/>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Bayesians belief network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1321751"/>
            <a:ext cx="8653671" cy="5525464"/>
          </a:xfrm>
        </p:spPr>
        <p:txBody>
          <a:bodyPr>
            <a:noAutofit/>
          </a:bodyPr>
          <a:lstStyle/>
          <a:p>
            <a:r>
              <a:rPr lang="en-US" sz="2400" dirty="0">
                <a:latin typeface="Times New Roman" panose="02020603050405020304" pitchFamily="18" charset="0"/>
                <a:cs typeface="Times New Roman" panose="02020603050405020304" pitchFamily="18" charset="0"/>
              </a:rPr>
              <a:t>For modeling causes and effects in a wide variety of domains, Bayesians network proves to be powerful tools. These are compact networks of probabilities which capture the probabilistic relationship among variables, along with the historical information of their relationships. </a:t>
            </a:r>
          </a:p>
          <a:p>
            <a:r>
              <a:rPr lang="en-US" sz="2400" dirty="0">
                <a:latin typeface="Times New Roman" panose="02020603050405020304" pitchFamily="18" charset="0"/>
                <a:cs typeface="Times New Roman" panose="02020603050405020304" pitchFamily="18" charset="0"/>
              </a:rPr>
              <a:t>For modeling situation, Bayesians belief network proves to be very effective where a particular set of information is already known and incoming data is very much uncertain or might be unavailable partially</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1143571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12.4 </a:t>
            </a:r>
            <a:r>
              <a:rPr lang="en-US" sz="2000" b="1" dirty="0">
                <a:solidFill>
                  <a:srgbClr val="00B0F0"/>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Bayesians belief network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1225781"/>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For example, a new burglar alarm is installed at home. It is moderately reliable at detecting a burglary, but also responds on occasion to minor earthquakes. There are also two </a:t>
            </a:r>
            <a:r>
              <a:rPr lang="en-US" sz="2400" dirty="0" err="1">
                <a:latin typeface="Times New Roman" panose="02020603050405020304" pitchFamily="18" charset="0"/>
                <a:cs typeface="Times New Roman" panose="02020603050405020304" pitchFamily="18" charset="0"/>
              </a:rPr>
              <a:t>neighbours</a:t>
            </a:r>
            <a:r>
              <a:rPr lang="en-US" sz="2400" dirty="0">
                <a:latin typeface="Times New Roman" panose="02020603050405020304" pitchFamily="18" charset="0"/>
                <a:cs typeface="Times New Roman" panose="02020603050405020304" pitchFamily="18" charset="0"/>
              </a:rPr>
              <a:t> John and Marry, who have promised call at work when they hear the alarm. John calls always once he hears the alarm; however, he sometimes is confused with the telephone ringing and the alarm and gives a call then too. On the other hand, Marry likes loud music due to which she sometimes misses the alarm altogether. Provided with the evidence of who has or who has not given the call, we might get the help to estimate the probability of a burglar</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31858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a:extLst>
              <a:ext uri="{FF2B5EF4-FFF2-40B4-BE49-F238E27FC236}">
                <a16:creationId xmlns:a16="http://schemas.microsoft.com/office/drawing/2014/main" id="{0AA076C2-4700-4BD2-860A-116AAA99AD4D}"/>
              </a:ext>
            </a:extLst>
          </p:cNvPr>
          <p:cNvSpPr>
            <a:spLocks noGrp="1" noChangeArrowheads="1"/>
          </p:cNvSpPr>
          <p:nvPr>
            <p:ph type="title"/>
          </p:nvPr>
        </p:nvSpPr>
        <p:spPr>
          <a:xfrm>
            <a:off x="3634836" y="152400"/>
            <a:ext cx="6956964" cy="990600"/>
          </a:xfrm>
        </p:spPr>
        <p:txBody>
          <a:bodyPr>
            <a:normAutofit/>
          </a:bodyPr>
          <a:lstStyle/>
          <a:p>
            <a:r>
              <a:rPr lang="en-US" altLang="en-US" sz="3600" b="1" dirty="0">
                <a:solidFill>
                  <a:schemeClr val="hlink"/>
                </a:solidFill>
              </a:rPr>
              <a:t>1. </a:t>
            </a:r>
            <a:r>
              <a:rPr lang="en-US" altLang="en-US" sz="3600" b="1" dirty="0">
                <a:solidFill>
                  <a:schemeClr val="hlink"/>
                </a:solidFill>
                <a:cs typeface="Times New Roman" panose="02020603050405020304" pitchFamily="18" charset="0"/>
              </a:rPr>
              <a:t>Probability theory</a:t>
            </a:r>
            <a:endParaRPr lang="fr-FR" altLang="en-US" sz="3600" b="1" dirty="0">
              <a:solidFill>
                <a:schemeClr val="hlink"/>
              </a:solidFill>
              <a:cs typeface="Times New Roman" panose="02020603050405020304" pitchFamily="18" charset="0"/>
            </a:endParaRPr>
          </a:p>
        </p:txBody>
      </p:sp>
      <p:sp>
        <p:nvSpPr>
          <p:cNvPr id="10243" name="Rectangle 1027">
            <a:extLst>
              <a:ext uri="{FF2B5EF4-FFF2-40B4-BE49-F238E27FC236}">
                <a16:creationId xmlns:a16="http://schemas.microsoft.com/office/drawing/2014/main" id="{B2AB860B-5D5C-4E76-A685-7D84B2FC2A0C}"/>
              </a:ext>
            </a:extLst>
          </p:cNvPr>
          <p:cNvSpPr>
            <a:spLocks noGrp="1" noChangeArrowheads="1"/>
          </p:cNvSpPr>
          <p:nvPr>
            <p:ph type="body" idx="1"/>
          </p:nvPr>
        </p:nvSpPr>
        <p:spPr>
          <a:xfrm>
            <a:off x="3634836" y="1447800"/>
            <a:ext cx="6575963" cy="5181600"/>
          </a:xfrm>
        </p:spPr>
        <p:txBody>
          <a:bodyPr>
            <a:normAutofit fontScale="92500" lnSpcReduction="20000"/>
          </a:bodyPr>
          <a:lstStyle/>
          <a:p>
            <a:pPr algn="just">
              <a:lnSpc>
                <a:spcPct val="90000"/>
              </a:lnSpc>
              <a:buFont typeface="Wingdings" panose="05000000000000000000" pitchFamily="2" charset="2"/>
              <a:buNone/>
            </a:pPr>
            <a:r>
              <a:rPr lang="en-US" altLang="en-US" sz="3600" b="1" dirty="0">
                <a:solidFill>
                  <a:schemeClr val="tx2"/>
                </a:solidFill>
                <a:cs typeface="Times New Roman" panose="02020603050405020304" pitchFamily="18" charset="0"/>
              </a:rPr>
              <a:t>1.1 Uncertain knowledge</a:t>
            </a:r>
          </a:p>
          <a:p>
            <a:pPr algn="just">
              <a:lnSpc>
                <a:spcPct val="90000"/>
              </a:lnSpc>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p symptom(p, Toothache)  disease(</a:t>
            </a:r>
            <a:r>
              <a:rPr lang="en-US" altLang="en-US" sz="2400" dirty="0" err="1">
                <a:cs typeface="Times New Roman" panose="02020603050405020304" pitchFamily="18" charset="0"/>
                <a:sym typeface="Symbol" panose="05050102010706020507" pitchFamily="18" charset="2"/>
              </a:rPr>
              <a:t>p,cavity</a:t>
            </a:r>
            <a:r>
              <a:rPr lang="en-US" altLang="en-US" sz="2400" dirty="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p </a:t>
            </a:r>
            <a:r>
              <a:rPr lang="en-US" altLang="en-US" sz="2400" dirty="0" err="1">
                <a:cs typeface="Times New Roman" panose="02020603050405020304" pitchFamily="18" charset="0"/>
                <a:sym typeface="Symbol" panose="05050102010706020507" pitchFamily="18" charset="2"/>
              </a:rPr>
              <a:t>sympt</a:t>
            </a:r>
            <a:r>
              <a:rPr lang="en-US" altLang="en-US" sz="2400" dirty="0">
                <a:cs typeface="Times New Roman" panose="02020603050405020304" pitchFamily="18" charset="0"/>
                <a:sym typeface="Symbol" panose="05050102010706020507" pitchFamily="18" charset="2"/>
              </a:rPr>
              <a:t>(</a:t>
            </a:r>
            <a:r>
              <a:rPr lang="en-US" altLang="en-US" sz="2400" dirty="0" err="1">
                <a:cs typeface="Times New Roman" panose="02020603050405020304" pitchFamily="18" charset="0"/>
                <a:sym typeface="Symbol" panose="05050102010706020507" pitchFamily="18" charset="2"/>
              </a:rPr>
              <a:t>p,Toothache</a:t>
            </a:r>
            <a:r>
              <a:rPr lang="en-US" altLang="en-US" sz="2400" dirty="0">
                <a:cs typeface="Times New Roman" panose="02020603050405020304" pitchFamily="18" charset="0"/>
                <a:sym typeface="Symbol" panose="05050102010706020507" pitchFamily="18" charset="2"/>
              </a:rPr>
              <a:t>)  </a:t>
            </a:r>
          </a:p>
          <a:p>
            <a:pPr algn="just">
              <a:lnSpc>
                <a:spcPct val="90000"/>
              </a:lnSpc>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		disease(</a:t>
            </a:r>
            <a:r>
              <a:rPr lang="en-US" altLang="en-US" sz="2400" dirty="0" err="1">
                <a:cs typeface="Times New Roman" panose="02020603050405020304" pitchFamily="18" charset="0"/>
                <a:sym typeface="Symbol" panose="05050102010706020507" pitchFamily="18" charset="2"/>
              </a:rPr>
              <a:t>p,cavity</a:t>
            </a:r>
            <a:r>
              <a:rPr lang="en-US" altLang="en-US" sz="2400" dirty="0">
                <a:cs typeface="Times New Roman" panose="02020603050405020304" pitchFamily="18" charset="0"/>
                <a:sym typeface="Symbol" panose="05050102010706020507" pitchFamily="18" charset="2"/>
              </a:rPr>
              <a:t>)  disease(</a:t>
            </a:r>
            <a:r>
              <a:rPr lang="en-US" altLang="en-US" sz="2400" dirty="0" err="1">
                <a:cs typeface="Times New Roman" panose="02020603050405020304" pitchFamily="18" charset="0"/>
                <a:sym typeface="Symbol" panose="05050102010706020507" pitchFamily="18" charset="2"/>
              </a:rPr>
              <a:t>p,gum_disease</a:t>
            </a:r>
            <a:r>
              <a:rPr lang="en-US" altLang="en-US" sz="2400" dirty="0">
                <a:cs typeface="Times New Roman" panose="02020603050405020304" pitchFamily="18" charset="0"/>
                <a:sym typeface="Symbol" panose="05050102010706020507" pitchFamily="18" charset="2"/>
              </a:rPr>
              <a:t>) …</a:t>
            </a:r>
            <a:r>
              <a:rPr lang="fr-FR" altLang="en-US" dirty="0">
                <a:cs typeface="Times New Roman" panose="02020603050405020304" pitchFamily="18" charset="0"/>
              </a:rPr>
              <a:t> </a:t>
            </a:r>
          </a:p>
          <a:p>
            <a:pPr algn="just">
              <a:lnSpc>
                <a:spcPct val="90000"/>
              </a:lnSpc>
            </a:pPr>
            <a:r>
              <a:rPr lang="fr-FR" altLang="en-US" dirty="0">
                <a:cs typeface="Times New Roman" panose="02020603050405020304" pitchFamily="18" charset="0"/>
              </a:rPr>
              <a:t>PL</a:t>
            </a:r>
          </a:p>
          <a:p>
            <a:pPr algn="just">
              <a:lnSpc>
                <a:spcPct val="90000"/>
              </a:lnSpc>
              <a:buFont typeface="Wingdings" panose="05000000000000000000" pitchFamily="2" charset="2"/>
              <a:buNone/>
            </a:pPr>
            <a:r>
              <a:rPr lang="fr-FR" altLang="en-US" dirty="0">
                <a:cs typeface="Times New Roman" panose="02020603050405020304" pitchFamily="18" charset="0"/>
              </a:rPr>
              <a:t>- </a:t>
            </a:r>
            <a:r>
              <a:rPr lang="fr-FR" altLang="en-US" dirty="0" err="1">
                <a:cs typeface="Times New Roman" panose="02020603050405020304" pitchFamily="18" charset="0"/>
              </a:rPr>
              <a:t>laziness</a:t>
            </a:r>
            <a:endParaRPr lang="fr-FR" altLang="en-US" dirty="0">
              <a:cs typeface="Times New Roman" panose="02020603050405020304" pitchFamily="18" charset="0"/>
            </a:endParaRPr>
          </a:p>
          <a:p>
            <a:pPr algn="just">
              <a:lnSpc>
                <a:spcPct val="90000"/>
              </a:lnSpc>
              <a:buFont typeface="Wingdings" panose="05000000000000000000" pitchFamily="2" charset="2"/>
              <a:buNone/>
            </a:pPr>
            <a:r>
              <a:rPr lang="fr-FR" altLang="en-US" dirty="0">
                <a:cs typeface="Times New Roman" panose="02020603050405020304" pitchFamily="18" charset="0"/>
              </a:rPr>
              <a:t>- </a:t>
            </a:r>
            <a:r>
              <a:rPr lang="fr-FR" altLang="en-US" dirty="0" err="1">
                <a:cs typeface="Times New Roman" panose="02020603050405020304" pitchFamily="18" charset="0"/>
              </a:rPr>
              <a:t>theoretical</a:t>
            </a:r>
            <a:r>
              <a:rPr lang="fr-FR" altLang="en-US" dirty="0">
                <a:cs typeface="Times New Roman" panose="02020603050405020304" pitchFamily="18" charset="0"/>
              </a:rPr>
              <a:t> ignorance</a:t>
            </a:r>
          </a:p>
          <a:p>
            <a:pPr algn="just">
              <a:lnSpc>
                <a:spcPct val="90000"/>
              </a:lnSpc>
              <a:buFont typeface="Wingdings" panose="05000000000000000000" pitchFamily="2" charset="2"/>
              <a:buNone/>
            </a:pPr>
            <a:r>
              <a:rPr lang="fr-FR" altLang="en-US" dirty="0">
                <a:cs typeface="Times New Roman" panose="02020603050405020304" pitchFamily="18" charset="0"/>
              </a:rPr>
              <a:t>- </a:t>
            </a:r>
            <a:r>
              <a:rPr lang="fr-FR" altLang="en-US" dirty="0" err="1">
                <a:cs typeface="Times New Roman" panose="02020603050405020304" pitchFamily="18" charset="0"/>
              </a:rPr>
              <a:t>practical</a:t>
            </a:r>
            <a:r>
              <a:rPr lang="fr-FR" altLang="en-US" dirty="0">
                <a:cs typeface="Times New Roman" panose="02020603050405020304" pitchFamily="18" charset="0"/>
              </a:rPr>
              <a:t> ignorance</a:t>
            </a:r>
          </a:p>
          <a:p>
            <a:pPr algn="just">
              <a:lnSpc>
                <a:spcPct val="90000"/>
              </a:lnSpc>
            </a:pPr>
            <a:r>
              <a:rPr lang="fr-FR" altLang="en-US" dirty="0" err="1">
                <a:cs typeface="Times New Roman" panose="02020603050405020304" pitchFamily="18" charset="0"/>
              </a:rPr>
              <a:t>Probability</a:t>
            </a:r>
            <a:r>
              <a:rPr lang="fr-FR" altLang="en-US" dirty="0">
                <a:cs typeface="Times New Roman" panose="02020603050405020304" pitchFamily="18" charset="0"/>
              </a:rPr>
              <a:t> </a:t>
            </a:r>
            <a:r>
              <a:rPr lang="fr-FR" altLang="en-US" dirty="0" err="1">
                <a:cs typeface="Times New Roman" panose="02020603050405020304" pitchFamily="18" charset="0"/>
              </a:rPr>
              <a:t>theory</a:t>
            </a:r>
            <a:r>
              <a:rPr lang="fr-FR" altLang="en-US" dirty="0">
                <a:cs typeface="Times New Roman" panose="02020603050405020304" pitchFamily="18" charset="0"/>
              </a:rPr>
              <a:t> </a:t>
            </a:r>
            <a:r>
              <a:rPr lang="fr-FR" altLang="en-US" sz="2000" dirty="0">
                <a:cs typeface="Times New Roman" panose="02020603050405020304" pitchFamily="18" charset="0"/>
                <a:sym typeface="Wingdings" panose="05000000000000000000" pitchFamily="2" charset="2"/>
              </a:rPr>
              <a:t></a:t>
            </a:r>
            <a:r>
              <a:rPr lang="fr-FR" altLang="en-US" dirty="0">
                <a:cs typeface="Times New Roman" panose="02020603050405020304" pitchFamily="18" charset="0"/>
              </a:rPr>
              <a:t> </a:t>
            </a:r>
            <a:r>
              <a:rPr lang="fr-FR" altLang="en-US" dirty="0" err="1">
                <a:cs typeface="Times New Roman" panose="02020603050405020304" pitchFamily="18" charset="0"/>
              </a:rPr>
              <a:t>degree</a:t>
            </a:r>
            <a:r>
              <a:rPr lang="fr-FR" altLang="en-US" dirty="0">
                <a:cs typeface="Times New Roman" panose="02020603050405020304" pitchFamily="18" charset="0"/>
              </a:rPr>
              <a:t> of </a:t>
            </a:r>
            <a:r>
              <a:rPr lang="fr-FR" altLang="en-US" b="1" dirty="0" err="1">
                <a:solidFill>
                  <a:schemeClr val="tx2"/>
                </a:solidFill>
                <a:cs typeface="Times New Roman" panose="02020603050405020304" pitchFamily="18" charset="0"/>
              </a:rPr>
              <a:t>belief</a:t>
            </a:r>
            <a:r>
              <a:rPr lang="fr-FR" altLang="en-US" dirty="0">
                <a:cs typeface="Times New Roman" panose="02020603050405020304" pitchFamily="18" charset="0"/>
              </a:rPr>
              <a:t> or </a:t>
            </a:r>
            <a:r>
              <a:rPr lang="fr-FR" altLang="en-US" b="1" dirty="0" err="1">
                <a:solidFill>
                  <a:schemeClr val="tx2"/>
                </a:solidFill>
                <a:cs typeface="Times New Roman" panose="02020603050405020304" pitchFamily="18" charset="0"/>
              </a:rPr>
              <a:t>plausibility</a:t>
            </a:r>
            <a:r>
              <a:rPr lang="fr-FR" altLang="en-US" dirty="0">
                <a:cs typeface="Times New Roman" panose="02020603050405020304" pitchFamily="18" charset="0"/>
              </a:rPr>
              <a:t> of a </a:t>
            </a:r>
            <a:r>
              <a:rPr lang="fr-FR" altLang="en-US" dirty="0" err="1">
                <a:cs typeface="Times New Roman" panose="02020603050405020304" pitchFamily="18" charset="0"/>
              </a:rPr>
              <a:t>statement</a:t>
            </a:r>
            <a:r>
              <a:rPr lang="fr-FR" altLang="en-US" dirty="0">
                <a:cs typeface="Times New Roman" panose="02020603050405020304" pitchFamily="18" charset="0"/>
              </a:rPr>
              <a:t> – a </a:t>
            </a:r>
            <a:r>
              <a:rPr lang="fr-FR" altLang="en-US" dirty="0" err="1">
                <a:cs typeface="Times New Roman" panose="02020603050405020304" pitchFamily="18" charset="0"/>
              </a:rPr>
              <a:t>numerical</a:t>
            </a:r>
            <a:r>
              <a:rPr lang="fr-FR" altLang="en-US" dirty="0">
                <a:cs typeface="Times New Roman" panose="02020603050405020304" pitchFamily="18" charset="0"/>
              </a:rPr>
              <a:t> </a:t>
            </a:r>
            <a:r>
              <a:rPr lang="fr-FR" altLang="en-US" dirty="0" err="1">
                <a:cs typeface="Times New Roman" panose="02020603050405020304" pitchFamily="18" charset="0"/>
              </a:rPr>
              <a:t>measure</a:t>
            </a:r>
            <a:r>
              <a:rPr lang="fr-FR" altLang="en-US" dirty="0">
                <a:cs typeface="Times New Roman" panose="02020603050405020304" pitchFamily="18" charset="0"/>
              </a:rPr>
              <a:t> in [0,1]</a:t>
            </a:r>
          </a:p>
          <a:p>
            <a:pPr algn="just">
              <a:lnSpc>
                <a:spcPct val="90000"/>
              </a:lnSpc>
            </a:pPr>
            <a:r>
              <a:rPr lang="fr-FR" altLang="en-US" dirty="0" err="1">
                <a:cs typeface="Times New Roman" panose="02020603050405020304" pitchFamily="18" charset="0"/>
              </a:rPr>
              <a:t>Degree</a:t>
            </a:r>
            <a:r>
              <a:rPr lang="fr-FR" altLang="en-US" dirty="0">
                <a:cs typeface="Times New Roman" panose="02020603050405020304" pitchFamily="18" charset="0"/>
              </a:rPr>
              <a:t> of </a:t>
            </a:r>
            <a:r>
              <a:rPr lang="fr-FR" altLang="en-US" dirty="0" err="1">
                <a:cs typeface="Times New Roman" panose="02020603050405020304" pitchFamily="18" charset="0"/>
              </a:rPr>
              <a:t>truth</a:t>
            </a:r>
            <a:r>
              <a:rPr lang="fr-FR" altLang="en-US" dirty="0">
                <a:cs typeface="Times New Roman" panose="02020603050405020304" pitchFamily="18" charset="0"/>
              </a:rPr>
              <a:t> – </a:t>
            </a:r>
            <a:r>
              <a:rPr lang="fr-FR" altLang="en-US" dirty="0" err="1">
                <a:cs typeface="Times New Roman" panose="02020603050405020304" pitchFamily="18" charset="0"/>
              </a:rPr>
              <a:t>fuzzy</a:t>
            </a:r>
            <a:r>
              <a:rPr lang="fr-FR" altLang="en-US" dirty="0">
                <a:cs typeface="Times New Roman" panose="02020603050405020304" pitchFamily="18" charset="0"/>
              </a:rPr>
              <a:t> </a:t>
            </a:r>
            <a:r>
              <a:rPr lang="fr-FR" altLang="en-US" dirty="0" err="1">
                <a:cs typeface="Times New Roman" panose="02020603050405020304" pitchFamily="18" charset="0"/>
              </a:rPr>
              <a:t>logic</a:t>
            </a:r>
            <a:r>
              <a:rPr lang="fr-FR" altLang="en-US" dirty="0">
                <a:cs typeface="Times New Roman" panose="02020603050405020304" pitchFamily="18" charset="0"/>
              </a:rPr>
              <a:t> </a:t>
            </a:r>
            <a:r>
              <a:rPr lang="fr-FR" altLang="en-US" dirty="0">
                <a:cs typeface="Times New Roman" panose="02020603050405020304" pitchFamily="18" charset="0"/>
                <a:sym typeface="Symbol" panose="05050102010706020507" pitchFamily="18" charset="2"/>
              </a:rPr>
              <a:t> </a:t>
            </a:r>
            <a:r>
              <a:rPr lang="fr-FR" altLang="en-US" dirty="0" err="1">
                <a:cs typeface="Times New Roman" panose="02020603050405020304" pitchFamily="18" charset="0"/>
                <a:sym typeface="Symbol" panose="05050102010706020507" pitchFamily="18" charset="2"/>
              </a:rPr>
              <a:t>degree</a:t>
            </a:r>
            <a:r>
              <a:rPr lang="fr-FR" altLang="en-US" dirty="0">
                <a:cs typeface="Times New Roman" panose="02020603050405020304" pitchFamily="18" charset="0"/>
                <a:sym typeface="Symbol" panose="05050102010706020507" pitchFamily="18" charset="2"/>
              </a:rPr>
              <a:t> of </a:t>
            </a:r>
            <a:r>
              <a:rPr lang="fr-FR" altLang="en-US" dirty="0" err="1">
                <a:cs typeface="Times New Roman" panose="02020603050405020304" pitchFamily="18" charset="0"/>
                <a:sym typeface="Symbol" panose="05050102010706020507" pitchFamily="18" charset="2"/>
              </a:rPr>
              <a:t>belief</a:t>
            </a:r>
            <a:endParaRPr lang="fr-FR" altLang="en-US" dirty="0">
              <a:cs typeface="Times New Roman" panose="02020603050405020304" pitchFamily="18" charset="0"/>
              <a:sym typeface="Symbol" panose="05050102010706020507" pitchFamily="18" charset="2"/>
            </a:endParaRPr>
          </a:p>
        </p:txBody>
      </p:sp>
      <p:sp>
        <p:nvSpPr>
          <p:cNvPr id="10245" name="Rectangle 1029">
            <a:extLst>
              <a:ext uri="{FF2B5EF4-FFF2-40B4-BE49-F238E27FC236}">
                <a16:creationId xmlns:a16="http://schemas.microsoft.com/office/drawing/2014/main" id="{2AC51608-BE74-4691-81E5-FE86B731D977}"/>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47" name="Rectangle 1031">
            <a:extLst>
              <a:ext uri="{FF2B5EF4-FFF2-40B4-BE49-F238E27FC236}">
                <a16:creationId xmlns:a16="http://schemas.microsoft.com/office/drawing/2014/main" id="{98D5EA59-A520-4D7E-91E3-739F20921D95}"/>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49" name="Rectangle 1033">
            <a:extLst>
              <a:ext uri="{FF2B5EF4-FFF2-40B4-BE49-F238E27FC236}">
                <a16:creationId xmlns:a16="http://schemas.microsoft.com/office/drawing/2014/main" id="{2EA1C245-610D-48FF-A6F5-06E8856687E2}"/>
              </a:ext>
            </a:extLst>
          </p:cNvPr>
          <p:cNvSpPr>
            <a:spLocks noChangeArrowheads="1"/>
          </p:cNvSpPr>
          <p:nvPr/>
        </p:nvSpPr>
        <p:spPr bwMode="auto">
          <a:xfrm>
            <a:off x="573405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51" name="Rectangle 1035">
            <a:extLst>
              <a:ext uri="{FF2B5EF4-FFF2-40B4-BE49-F238E27FC236}">
                <a16:creationId xmlns:a16="http://schemas.microsoft.com/office/drawing/2014/main" id="{840F80CD-040F-485B-A37D-4A909F314914}"/>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53" name="Rectangle 1037">
            <a:extLst>
              <a:ext uri="{FF2B5EF4-FFF2-40B4-BE49-F238E27FC236}">
                <a16:creationId xmlns:a16="http://schemas.microsoft.com/office/drawing/2014/main" id="{973583E3-B92D-441E-B72E-A66A5ECA3D0C}"/>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55" name="Rectangle 1039">
            <a:extLst>
              <a:ext uri="{FF2B5EF4-FFF2-40B4-BE49-F238E27FC236}">
                <a16:creationId xmlns:a16="http://schemas.microsoft.com/office/drawing/2014/main" id="{D60F6B3A-9E29-44F9-8749-F614690C1E5A}"/>
              </a:ext>
            </a:extLst>
          </p:cNvPr>
          <p:cNvSpPr>
            <a:spLocks noChangeArrowheads="1"/>
          </p:cNvSpPr>
          <p:nvPr/>
        </p:nvSpPr>
        <p:spPr bwMode="auto">
          <a:xfrm>
            <a:off x="53006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56" name="Rectangle 1040">
            <a:extLst>
              <a:ext uri="{FF2B5EF4-FFF2-40B4-BE49-F238E27FC236}">
                <a16:creationId xmlns:a16="http://schemas.microsoft.com/office/drawing/2014/main" id="{AEDADDEB-D0B5-41BD-8066-9407FE9766BB}"/>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BB714FBC-E85A-41DE-9C97-7324C8BE7B2D}" type="slidenum">
              <a:rPr lang="ro-RO" altLang="en-US" sz="1400"/>
              <a:pPr algn="r"/>
              <a:t>4</a:t>
            </a:fld>
            <a:endParaRPr lang="ro-RO" altLang="en-US" sz="1400"/>
          </a:p>
        </p:txBody>
      </p:sp>
      <p:sp>
        <p:nvSpPr>
          <p:cNvPr id="11" name="Google Shape;142;p2">
            <a:extLst>
              <a:ext uri="{FF2B5EF4-FFF2-40B4-BE49-F238E27FC236}">
                <a16:creationId xmlns:a16="http://schemas.microsoft.com/office/drawing/2014/main" id="{49A31CFE-6FFE-43BE-95E3-C3F050D534B9}"/>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2" name="Rectangle 11">
            <a:extLst>
              <a:ext uri="{FF2B5EF4-FFF2-40B4-BE49-F238E27FC236}">
                <a16:creationId xmlns:a16="http://schemas.microsoft.com/office/drawing/2014/main" id="{524799D2-EB99-465C-85B9-75E5AF1E9502}"/>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12.4 </a:t>
            </a:r>
            <a:r>
              <a:rPr lang="en-US" sz="2000" b="1" dirty="0">
                <a:solidFill>
                  <a:srgbClr val="00B0F0"/>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Bayesians belief network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dirty="0"/>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41C8C71B-26DA-40C0-87ED-208EEB779248}"/>
              </a:ext>
            </a:extLst>
          </p:cNvPr>
          <p:cNvPicPr>
            <a:picLocks noChangeAspect="1"/>
          </p:cNvPicPr>
          <p:nvPr/>
        </p:nvPicPr>
        <p:blipFill>
          <a:blip r:embed="rId3"/>
          <a:stretch>
            <a:fillRect/>
          </a:stretch>
        </p:blipFill>
        <p:spPr>
          <a:xfrm>
            <a:off x="4861062" y="1321283"/>
            <a:ext cx="5769664" cy="3873570"/>
          </a:xfrm>
          <a:prstGeom prst="rect">
            <a:avLst/>
          </a:prstGeom>
        </p:spPr>
      </p:pic>
    </p:spTree>
    <p:extLst>
      <p:ext uri="{BB962C8B-B14F-4D97-AF65-F5344CB8AC3E}">
        <p14:creationId xmlns:p14="http://schemas.microsoft.com/office/powerpoint/2010/main" val="4144419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12.4 </a:t>
            </a:r>
            <a:r>
              <a:rPr lang="en-US" sz="2000" b="1" dirty="0">
                <a:solidFill>
                  <a:srgbClr val="00B0F0"/>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Bayesians belief network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dirty="0"/>
          </a:p>
          <a:p>
            <a:pPr marL="0" indent="0">
              <a:buNone/>
            </a:pPr>
            <a:r>
              <a:rPr lang="en-US" sz="2400" dirty="0">
                <a:latin typeface="Times New Roman" panose="02020603050405020304" pitchFamily="18" charset="0"/>
                <a:cs typeface="Times New Roman" panose="02020603050405020304" pitchFamily="18" charset="0"/>
              </a:rPr>
              <a:t>Semantics of Bayesians network</a:t>
            </a:r>
          </a:p>
          <a:p>
            <a:pPr marL="0" indent="0">
              <a:buNone/>
            </a:pPr>
            <a:r>
              <a:rPr lang="en-US" sz="2400" dirty="0">
                <a:latin typeface="Times New Roman" panose="02020603050405020304" pitchFamily="18" charset="0"/>
                <a:cs typeface="Times New Roman" panose="02020603050405020304" pitchFamily="18" charset="0"/>
              </a:rPr>
              <a:t>1. </a:t>
            </a:r>
            <a:r>
              <a:rPr lang="en-US" sz="2400" i="1" dirty="0">
                <a:latin typeface="Times New Roman" panose="02020603050405020304" pitchFamily="18" charset="0"/>
                <a:cs typeface="Times New Roman" panose="02020603050405020304" pitchFamily="18" charset="0"/>
              </a:rPr>
              <a:t>Representing Full-Joint Distribution</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514350" indent="-514350">
              <a:buAutoNum type="arabicPeriod" startAt="2"/>
            </a:pPr>
            <a:r>
              <a:rPr lang="en-US" sz="2400" i="1" dirty="0">
                <a:latin typeface="Times New Roman" panose="02020603050405020304" pitchFamily="18" charset="0"/>
                <a:cs typeface="Times New Roman" panose="02020603050405020304" pitchFamily="18" charset="0"/>
              </a:rPr>
              <a:t>Conditional Independence Relations in Bayesian Network</a:t>
            </a:r>
          </a:p>
          <a:p>
            <a:pPr marL="0" indent="0">
              <a:buNone/>
            </a:pPr>
            <a:r>
              <a:rPr lang="en-US" sz="2400" dirty="0">
                <a:latin typeface="Times New Roman" panose="02020603050405020304" pitchFamily="18" charset="0"/>
                <a:cs typeface="Times New Roman" panose="02020603050405020304" pitchFamily="18" charset="0"/>
              </a:rPr>
              <a:t>The preceding analysis depicts that the conditional independence of a node and its predecessors is expressed by the belief network. Given, its parents uses this independence to design a construction method for the network. In case of designing inference algorithms, </a:t>
            </a:r>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C7C17738-4D21-41E0-A662-AFC3B0AA4D04}"/>
              </a:ext>
            </a:extLst>
          </p:cNvPr>
          <p:cNvPicPr>
            <a:picLocks noChangeAspect="1"/>
          </p:cNvPicPr>
          <p:nvPr/>
        </p:nvPicPr>
        <p:blipFill>
          <a:blip r:embed="rId3"/>
          <a:stretch>
            <a:fillRect/>
          </a:stretch>
        </p:blipFill>
        <p:spPr>
          <a:xfrm>
            <a:off x="4704523" y="2460970"/>
            <a:ext cx="3445564" cy="838821"/>
          </a:xfrm>
          <a:prstGeom prst="rect">
            <a:avLst/>
          </a:prstGeom>
        </p:spPr>
      </p:pic>
    </p:spTree>
    <p:extLst>
      <p:ext uri="{BB962C8B-B14F-4D97-AF65-F5344CB8AC3E}">
        <p14:creationId xmlns:p14="http://schemas.microsoft.com/office/powerpoint/2010/main" val="1304446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12.4 </a:t>
            </a:r>
            <a:r>
              <a:rPr lang="en-US" sz="2000" b="1" dirty="0">
                <a:solidFill>
                  <a:srgbClr val="00B0F0"/>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Bayesians belief network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However, it is required to be aware of whether more general conditional independences hold. If a network is given, is it possible to “read off” whether a set of node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independent of another set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given a set of evidence nodes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The answer to this is yes, and the method is given by the notion of direct dependent separation or d-separation.</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2421017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12.4 </a:t>
            </a:r>
            <a:r>
              <a:rPr lang="en-US" sz="2000" b="1" dirty="0">
                <a:solidFill>
                  <a:srgbClr val="00B0F0"/>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Bayesians belief network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hangingPunct="0">
              <a:buNone/>
            </a:pPr>
            <a:r>
              <a:rPr lang="en-US" sz="2400" dirty="0">
                <a:latin typeface="Times New Roman" panose="02020603050405020304" pitchFamily="18" charset="0"/>
                <a:cs typeface="Times New Roman" panose="02020603050405020304" pitchFamily="18" charset="0"/>
              </a:rPr>
              <a:t>If all the undirected path from node in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to a node in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is d-separated by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then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are independent conditionally given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The definition of d-separation seems to be complicated. It is required to have an appeal to it several times in constructing our influence algorithms. Once this is done, however, the process of constructing and using belief networks does not engage any uses of d-separation. A set of nodes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d-separates two sets of nodes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if every undirected path from node in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to node in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blocked given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 path is blocked given a set of nodes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if there is a node </a:t>
            </a:r>
            <a:r>
              <a:rPr lang="en-US" sz="2400"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on the path for which one of the following three conditions hold:</a:t>
            </a:r>
          </a:p>
          <a:p>
            <a:pPr lvl="0" hangingPunct="0"/>
            <a:r>
              <a:rPr lang="en-US" sz="2400" i="1" dirty="0">
                <a:latin typeface="Times New Roman" panose="02020603050405020304" pitchFamily="18" charset="0"/>
                <a:cs typeface="Times New Roman" panose="02020603050405020304" pitchFamily="18" charset="0"/>
              </a:rPr>
              <a:t>Z </a:t>
            </a:r>
            <a:r>
              <a:rPr lang="en-US" sz="2400" dirty="0">
                <a:latin typeface="Times New Roman" panose="02020603050405020304" pitchFamily="18" charset="0"/>
                <a:cs typeface="Times New Roman" panose="02020603050405020304" pitchFamily="18" charset="0"/>
              </a:rPr>
              <a:t>is in</a:t>
            </a:r>
            <a:r>
              <a:rPr lang="en-US" sz="2400" i="1" dirty="0">
                <a:latin typeface="Times New Roman" panose="02020603050405020304" pitchFamily="18" charset="0"/>
                <a:cs typeface="Times New Roman" panose="02020603050405020304" pitchFamily="18" charset="0"/>
              </a:rPr>
              <a:t> E </a:t>
            </a:r>
            <a:r>
              <a:rPr lang="en-US" sz="2400" dirty="0">
                <a:latin typeface="Times New Roman" panose="02020603050405020304" pitchFamily="18" charset="0"/>
                <a:cs typeface="Times New Roman" panose="02020603050405020304" pitchFamily="18" charset="0"/>
              </a:rPr>
              <a:t>and</a:t>
            </a:r>
            <a:r>
              <a:rPr lang="en-US" sz="2400" i="1" dirty="0">
                <a:latin typeface="Times New Roman" panose="02020603050405020304" pitchFamily="18" charset="0"/>
                <a:cs typeface="Times New Roman" panose="02020603050405020304" pitchFamily="18" charset="0"/>
              </a:rPr>
              <a:t> Z </a:t>
            </a:r>
            <a:r>
              <a:rPr lang="en-US" sz="2400" dirty="0">
                <a:latin typeface="Times New Roman" panose="02020603050405020304" pitchFamily="18" charset="0"/>
                <a:cs typeface="Times New Roman" panose="02020603050405020304" pitchFamily="18" charset="0"/>
              </a:rPr>
              <a:t>has one arrow on the path leading in and one arrow out.</a:t>
            </a:r>
          </a:p>
          <a:p>
            <a:pPr lvl="0" hangingPunct="0"/>
            <a:r>
              <a:rPr lang="en-US" sz="2400" i="1" dirty="0">
                <a:latin typeface="Times New Roman" panose="02020603050405020304" pitchFamily="18" charset="0"/>
                <a:cs typeface="Times New Roman" panose="02020603050405020304" pitchFamily="18" charset="0"/>
              </a:rPr>
              <a:t>Z </a:t>
            </a:r>
            <a:r>
              <a:rPr lang="en-US" sz="2400" dirty="0">
                <a:latin typeface="Times New Roman" panose="02020603050405020304" pitchFamily="18" charset="0"/>
                <a:cs typeface="Times New Roman" panose="02020603050405020304" pitchFamily="18" charset="0"/>
              </a:rPr>
              <a:t>is in</a:t>
            </a:r>
            <a:r>
              <a:rPr lang="en-US" sz="2400" i="1" dirty="0">
                <a:latin typeface="Times New Roman" panose="02020603050405020304" pitchFamily="18" charset="0"/>
                <a:cs typeface="Times New Roman" panose="02020603050405020304" pitchFamily="18" charset="0"/>
              </a:rPr>
              <a:t> E </a:t>
            </a:r>
            <a:r>
              <a:rPr lang="en-US" sz="2400" dirty="0">
                <a:latin typeface="Times New Roman" panose="02020603050405020304" pitchFamily="18" charset="0"/>
                <a:cs typeface="Times New Roman" panose="02020603050405020304" pitchFamily="18" charset="0"/>
              </a:rPr>
              <a:t>and</a:t>
            </a:r>
            <a:r>
              <a:rPr lang="en-US" sz="2400" i="1" dirty="0">
                <a:latin typeface="Times New Roman" panose="02020603050405020304" pitchFamily="18" charset="0"/>
                <a:cs typeface="Times New Roman" panose="02020603050405020304" pitchFamily="18" charset="0"/>
              </a:rPr>
              <a:t> Z </a:t>
            </a:r>
            <a:r>
              <a:rPr lang="en-US" sz="2400" dirty="0">
                <a:latin typeface="Times New Roman" panose="02020603050405020304" pitchFamily="18" charset="0"/>
                <a:cs typeface="Times New Roman" panose="02020603050405020304" pitchFamily="18" charset="0"/>
              </a:rPr>
              <a:t>has both arrows leading out.</a:t>
            </a:r>
          </a:p>
          <a:p>
            <a:pPr lvl="0" hangingPunct="0"/>
            <a:r>
              <a:rPr lang="en-US" sz="2400" dirty="0">
                <a:latin typeface="Times New Roman" panose="02020603050405020304" pitchFamily="18" charset="0"/>
                <a:cs typeface="Times New Roman" panose="02020603050405020304" pitchFamily="18" charset="0"/>
              </a:rPr>
              <a:t>Neither </a:t>
            </a:r>
            <a:r>
              <a:rPr lang="en-US" sz="2400"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nor any descendent of </a:t>
            </a:r>
            <a:r>
              <a:rPr lang="en-US" sz="2400"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is in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and both the path arrows lead into </a:t>
            </a:r>
            <a:r>
              <a:rPr lang="en-US" sz="2400"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191654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12.4 </a:t>
            </a:r>
            <a:r>
              <a:rPr lang="en-US" sz="2000" b="1" dirty="0">
                <a:solidFill>
                  <a:srgbClr val="00B0F0"/>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Bayesians belief network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endParaRPr lang="en-US" dirty="0"/>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72B05FD4-AB07-4110-92AF-6A55CD6672CC}"/>
              </a:ext>
            </a:extLst>
          </p:cNvPr>
          <p:cNvPicPr>
            <a:picLocks noChangeAspect="1"/>
          </p:cNvPicPr>
          <p:nvPr/>
        </p:nvPicPr>
        <p:blipFill>
          <a:blip r:embed="rId3"/>
          <a:stretch>
            <a:fillRect/>
          </a:stretch>
        </p:blipFill>
        <p:spPr>
          <a:xfrm>
            <a:off x="4554604" y="1282630"/>
            <a:ext cx="6382580" cy="3792951"/>
          </a:xfrm>
          <a:prstGeom prst="rect">
            <a:avLst/>
          </a:prstGeom>
        </p:spPr>
      </p:pic>
    </p:spTree>
    <p:extLst>
      <p:ext uri="{BB962C8B-B14F-4D97-AF65-F5344CB8AC3E}">
        <p14:creationId xmlns:p14="http://schemas.microsoft.com/office/powerpoint/2010/main" val="2896924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Temporal model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Dynamic Bayesian Networks (DBNs) are directed graphical models of stochastic processes. They </a:t>
            </a:r>
            <a:r>
              <a:rPr lang="en-US" sz="2400" dirty="0" err="1">
                <a:latin typeface="Times New Roman" panose="02020603050405020304" pitchFamily="18" charset="0"/>
                <a:cs typeface="Times New Roman" panose="02020603050405020304" pitchFamily="18" charset="0"/>
              </a:rPr>
              <a:t>gener-alise</a:t>
            </a:r>
            <a:r>
              <a:rPr lang="en-US" sz="2400" dirty="0">
                <a:latin typeface="Times New Roman" panose="02020603050405020304" pitchFamily="18" charset="0"/>
                <a:cs typeface="Times New Roman" panose="02020603050405020304" pitchFamily="18" charset="0"/>
              </a:rPr>
              <a:t> hidden Markov models (HMMs) and linear dynamical systems (LDSs) by representing the hidden (and observed) state in terms of state variables, which can have complex interdependencies. The graphical structure provides an easy way to specify these conditional independencies, and hence to provide a compact parameterization of the model.</a:t>
            </a:r>
          </a:p>
          <a:p>
            <a:pPr marL="0" indent="0">
              <a:buNone/>
            </a:pPr>
            <a:r>
              <a:rPr lang="en-US" sz="2400" dirty="0">
                <a:latin typeface="Times New Roman" panose="02020603050405020304" pitchFamily="18" charset="0"/>
                <a:cs typeface="Times New Roman" panose="02020603050405020304" pitchFamily="18" charset="0"/>
              </a:rPr>
              <a:t>Types of temporal model:</a:t>
            </a:r>
          </a:p>
          <a:p>
            <a:pPr marL="514350" indent="-51435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Hidden </a:t>
            </a:r>
            <a:r>
              <a:rPr lang="en-US" sz="2400" dirty="0" err="1">
                <a:latin typeface="Times New Roman" panose="02020603050405020304" pitchFamily="18" charset="0"/>
                <a:cs typeface="Times New Roman" panose="02020603050405020304" pitchFamily="18" charset="0"/>
              </a:rPr>
              <a:t>Marvok</a:t>
            </a:r>
            <a:r>
              <a:rPr lang="en-US" sz="2400" dirty="0">
                <a:latin typeface="Times New Roman" panose="02020603050405020304" pitchFamily="18" charset="0"/>
                <a:cs typeface="Times New Roman" panose="02020603050405020304" pitchFamily="18" charset="0"/>
              </a:rPr>
              <a:t> models: The simplest kind of DBN is an HMM, which has one discrete hidden node and one discrete or continuous observed node per slice. We illustrate this as follows. As before, circles denote continuous nodes, squares denote discrete nodes, clear means hidden, and shaded means observed.</a:t>
            </a:r>
          </a:p>
          <a:p>
            <a:pPr marL="514350" indent="-514350">
              <a:buAutoNum type="arabicPeriod"/>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E7946016-1120-45CC-838E-1D4C5827A274}"/>
              </a:ext>
            </a:extLst>
          </p:cNvPr>
          <p:cNvPicPr>
            <a:picLocks noChangeAspect="1"/>
          </p:cNvPicPr>
          <p:nvPr/>
        </p:nvPicPr>
        <p:blipFill>
          <a:blip r:embed="rId3"/>
          <a:stretch>
            <a:fillRect/>
          </a:stretch>
        </p:blipFill>
        <p:spPr>
          <a:xfrm>
            <a:off x="4731026" y="5542776"/>
            <a:ext cx="4943061" cy="1038225"/>
          </a:xfrm>
          <a:prstGeom prst="rect">
            <a:avLst/>
          </a:prstGeom>
        </p:spPr>
      </p:pic>
    </p:spTree>
    <p:extLst>
      <p:ext uri="{BB962C8B-B14F-4D97-AF65-F5344CB8AC3E}">
        <p14:creationId xmlns:p14="http://schemas.microsoft.com/office/powerpoint/2010/main" val="3083991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Temporal model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Some common variants on HMMs are shown as follows:</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AA11EBC6-EFE6-4B14-9CED-3A199670233B}"/>
              </a:ext>
            </a:extLst>
          </p:cNvPr>
          <p:cNvPicPr>
            <a:picLocks noChangeAspect="1"/>
          </p:cNvPicPr>
          <p:nvPr/>
        </p:nvPicPr>
        <p:blipFill>
          <a:blip r:embed="rId3"/>
          <a:stretch>
            <a:fillRect/>
          </a:stretch>
        </p:blipFill>
        <p:spPr>
          <a:xfrm>
            <a:off x="3419058" y="1328235"/>
            <a:ext cx="8454890" cy="4803813"/>
          </a:xfrm>
          <a:prstGeom prst="rect">
            <a:avLst/>
          </a:prstGeom>
        </p:spPr>
      </p:pic>
    </p:spTree>
    <p:extLst>
      <p:ext uri="{BB962C8B-B14F-4D97-AF65-F5344CB8AC3E}">
        <p14:creationId xmlns:p14="http://schemas.microsoft.com/office/powerpoint/2010/main" val="1079982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DCBB97D3-2D03-4976-A775-A7C70CDF393B}"/>
              </a:ext>
            </a:extLst>
          </p:cNvPr>
          <p:cNvSpPr>
            <a:spLocks noGrp="1" noChangeArrowheads="1"/>
          </p:cNvSpPr>
          <p:nvPr>
            <p:ph type="title"/>
          </p:nvPr>
        </p:nvSpPr>
        <p:spPr>
          <a:xfrm>
            <a:off x="3455580" y="306536"/>
            <a:ext cx="8361900" cy="1143000"/>
          </a:xfrm>
        </p:spPr>
        <p:txBody>
          <a:bodyPr/>
          <a:lstStyle/>
          <a:p>
            <a:r>
              <a:rPr lang="en-US" altLang="en-US" dirty="0"/>
              <a:t>Andrei Markov</a:t>
            </a:r>
          </a:p>
        </p:txBody>
      </p:sp>
      <p:sp>
        <p:nvSpPr>
          <p:cNvPr id="7175" name="Rectangle 7">
            <a:extLst>
              <a:ext uri="{FF2B5EF4-FFF2-40B4-BE49-F238E27FC236}">
                <a16:creationId xmlns:a16="http://schemas.microsoft.com/office/drawing/2014/main" id="{A4D5228B-3174-4D8C-A3F6-0D5AD7EDE398}"/>
              </a:ext>
            </a:extLst>
          </p:cNvPr>
          <p:cNvSpPr>
            <a:spLocks noGrp="1" noChangeArrowheads="1"/>
          </p:cNvSpPr>
          <p:nvPr>
            <p:ph type="body" sz="half" idx="1"/>
          </p:nvPr>
        </p:nvSpPr>
        <p:spPr>
          <a:xfrm>
            <a:off x="3455580" y="1483518"/>
            <a:ext cx="6755219" cy="4525963"/>
          </a:xfrm>
        </p:spPr>
        <p:txBody>
          <a:bodyPr/>
          <a:lstStyle/>
          <a:p>
            <a:r>
              <a:rPr lang="en-US" altLang="en-US" dirty="0"/>
              <a:t>Russian statistician (1856 – 1922)</a:t>
            </a:r>
          </a:p>
          <a:p>
            <a:r>
              <a:rPr lang="en-US" altLang="en-US" dirty="0"/>
              <a:t>Studied temporal probability models</a:t>
            </a:r>
          </a:p>
          <a:p>
            <a:r>
              <a:rPr lang="en-US" altLang="en-US" dirty="0"/>
              <a:t>Markov assumption</a:t>
            </a:r>
          </a:p>
          <a:p>
            <a:pPr lvl="1"/>
            <a:r>
              <a:rPr lang="en-US" altLang="en-US" dirty="0" err="1"/>
              <a:t>State</a:t>
            </a:r>
            <a:r>
              <a:rPr lang="en-US" altLang="en-US" baseline="-25000" dirty="0" err="1"/>
              <a:t>t</a:t>
            </a:r>
            <a:r>
              <a:rPr lang="en-US" altLang="en-US" dirty="0"/>
              <a:t> depends only on a bounded subset of State</a:t>
            </a:r>
            <a:r>
              <a:rPr lang="en-US" altLang="en-US" baseline="-25000" dirty="0"/>
              <a:t>0:t-1</a:t>
            </a:r>
            <a:endParaRPr lang="en-US" altLang="en-US" dirty="0"/>
          </a:p>
          <a:p>
            <a:r>
              <a:rPr lang="en-US" altLang="en-US" dirty="0"/>
              <a:t>First-order Markov process</a:t>
            </a:r>
          </a:p>
          <a:p>
            <a:pPr lvl="1"/>
            <a:r>
              <a:rPr lang="en-US" altLang="en-US" dirty="0"/>
              <a:t>P(</a:t>
            </a:r>
            <a:r>
              <a:rPr lang="en-US" altLang="en-US" dirty="0" err="1"/>
              <a:t>State</a:t>
            </a:r>
            <a:r>
              <a:rPr lang="en-US" altLang="en-US" baseline="-25000" dirty="0" err="1"/>
              <a:t>t</a:t>
            </a:r>
            <a:r>
              <a:rPr lang="en-US" altLang="en-US" dirty="0"/>
              <a:t> | State</a:t>
            </a:r>
            <a:r>
              <a:rPr lang="en-US" altLang="en-US" baseline="-25000" dirty="0"/>
              <a:t>0:t-1</a:t>
            </a:r>
            <a:r>
              <a:rPr lang="en-US" altLang="en-US" dirty="0"/>
              <a:t>) = P(</a:t>
            </a:r>
            <a:r>
              <a:rPr lang="en-US" altLang="en-US" dirty="0" err="1"/>
              <a:t>State</a:t>
            </a:r>
            <a:r>
              <a:rPr lang="en-US" altLang="en-US" baseline="-25000" dirty="0" err="1"/>
              <a:t>t</a:t>
            </a:r>
            <a:r>
              <a:rPr lang="en-US" altLang="en-US" dirty="0"/>
              <a:t> | State</a:t>
            </a:r>
            <a:r>
              <a:rPr lang="en-US" altLang="en-US" baseline="-25000" dirty="0"/>
              <a:t>t-1</a:t>
            </a:r>
            <a:r>
              <a:rPr lang="en-US" altLang="en-US" dirty="0"/>
              <a:t>)</a:t>
            </a:r>
          </a:p>
          <a:p>
            <a:r>
              <a:rPr lang="en-US" altLang="en-US" dirty="0"/>
              <a:t>Second-order Markov process</a:t>
            </a:r>
          </a:p>
          <a:p>
            <a:pPr lvl="1"/>
            <a:r>
              <a:rPr lang="en-US" altLang="en-US" dirty="0"/>
              <a:t>P(</a:t>
            </a:r>
            <a:r>
              <a:rPr lang="en-US" altLang="en-US" dirty="0" err="1"/>
              <a:t>State</a:t>
            </a:r>
            <a:r>
              <a:rPr lang="en-US" altLang="en-US" baseline="-25000" dirty="0" err="1"/>
              <a:t>t</a:t>
            </a:r>
            <a:r>
              <a:rPr lang="en-US" altLang="en-US" dirty="0"/>
              <a:t> | State</a:t>
            </a:r>
            <a:r>
              <a:rPr lang="en-US" altLang="en-US" baseline="-25000" dirty="0"/>
              <a:t>0:t-1</a:t>
            </a:r>
            <a:r>
              <a:rPr lang="en-US" altLang="en-US" dirty="0"/>
              <a:t>) = P(</a:t>
            </a:r>
            <a:r>
              <a:rPr lang="en-US" altLang="en-US" dirty="0" err="1"/>
              <a:t>State</a:t>
            </a:r>
            <a:r>
              <a:rPr lang="en-US" altLang="en-US" baseline="-25000" dirty="0" err="1"/>
              <a:t>t</a:t>
            </a:r>
            <a:r>
              <a:rPr lang="en-US" altLang="en-US" dirty="0"/>
              <a:t> | State</a:t>
            </a:r>
            <a:r>
              <a:rPr lang="en-US" altLang="en-US" baseline="-25000" dirty="0"/>
              <a:t>t-2:t-1</a:t>
            </a:r>
            <a:r>
              <a:rPr lang="en-US" altLang="en-US" dirty="0"/>
              <a:t>)</a:t>
            </a:r>
          </a:p>
        </p:txBody>
      </p:sp>
      <p:graphicFrame>
        <p:nvGraphicFramePr>
          <p:cNvPr id="7176" name="Object 8">
            <a:extLst>
              <a:ext uri="{FF2B5EF4-FFF2-40B4-BE49-F238E27FC236}">
                <a16:creationId xmlns:a16="http://schemas.microsoft.com/office/drawing/2014/main" id="{2004B630-9458-47E5-955A-627FF720DC1E}"/>
              </a:ext>
            </a:extLst>
          </p:cNvPr>
          <p:cNvGraphicFramePr>
            <a:graphicFrameLocks noGrp="1" noChangeAspect="1"/>
          </p:cNvGraphicFramePr>
          <p:nvPr>
            <p:ph sz="quarter" idx="2"/>
          </p:nvPr>
        </p:nvGraphicFramePr>
        <p:xfrm>
          <a:off x="7239001" y="3746500"/>
          <a:ext cx="3254375" cy="292100"/>
        </p:xfrm>
        <a:graphic>
          <a:graphicData uri="http://schemas.openxmlformats.org/presentationml/2006/ole">
            <mc:AlternateContent xmlns:mc="http://schemas.openxmlformats.org/markup-compatibility/2006">
              <mc:Choice xmlns:v="urn:schemas-microsoft-com:vml" Requires="v">
                <p:oleObj spid="_x0000_s5138" name="Bitmap Image" r:id="rId3" imgW="2962689" imgH="266737" progId="Paint.Picture">
                  <p:embed/>
                </p:oleObj>
              </mc:Choice>
              <mc:Fallback>
                <p:oleObj name="Bitmap Image" r:id="rId3" imgW="2962689" imgH="266737" progId="Paint.Picture">
                  <p:embed/>
                  <p:pic>
                    <p:nvPicPr>
                      <p:cNvPr id="7176" name="Object 8">
                        <a:extLst>
                          <a:ext uri="{FF2B5EF4-FFF2-40B4-BE49-F238E27FC236}">
                            <a16:creationId xmlns:a16="http://schemas.microsoft.com/office/drawing/2014/main" id="{2004B630-9458-47E5-955A-627FF720DC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1" y="3746500"/>
                        <a:ext cx="325437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10">
            <a:extLst>
              <a:ext uri="{FF2B5EF4-FFF2-40B4-BE49-F238E27FC236}">
                <a16:creationId xmlns:a16="http://schemas.microsoft.com/office/drawing/2014/main" id="{3A74E6B6-916C-4A07-B380-102B8FB4C38D}"/>
              </a:ext>
            </a:extLst>
          </p:cNvPr>
          <p:cNvGraphicFramePr>
            <a:graphicFrameLocks noGrp="1" noChangeAspect="1"/>
          </p:cNvGraphicFramePr>
          <p:nvPr>
            <p:ph sz="quarter" idx="3"/>
          </p:nvPr>
        </p:nvGraphicFramePr>
        <p:xfrm>
          <a:off x="7246938" y="4572000"/>
          <a:ext cx="3344862" cy="401638"/>
        </p:xfrm>
        <a:graphic>
          <a:graphicData uri="http://schemas.openxmlformats.org/presentationml/2006/ole">
            <mc:AlternateContent xmlns:mc="http://schemas.openxmlformats.org/markup-compatibility/2006">
              <mc:Choice xmlns:v="urn:schemas-microsoft-com:vml" Requires="v">
                <p:oleObj spid="_x0000_s5139" name="Bitmap Image" r:id="rId5" imgW="3010320" imgH="361809" progId="Paint.Picture">
                  <p:embed/>
                </p:oleObj>
              </mc:Choice>
              <mc:Fallback>
                <p:oleObj name="Bitmap Image" r:id="rId5" imgW="3010320" imgH="361809" progId="Paint.Picture">
                  <p:embed/>
                  <p:pic>
                    <p:nvPicPr>
                      <p:cNvPr id="7178" name="Object 10">
                        <a:extLst>
                          <a:ext uri="{FF2B5EF4-FFF2-40B4-BE49-F238E27FC236}">
                            <a16:creationId xmlns:a16="http://schemas.microsoft.com/office/drawing/2014/main" id="{3A74E6B6-916C-4A07-B380-102B8FB4C3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938" y="4572000"/>
                        <a:ext cx="3344862"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Google Shape;142;p2">
            <a:extLst>
              <a:ext uri="{FF2B5EF4-FFF2-40B4-BE49-F238E27FC236}">
                <a16:creationId xmlns:a16="http://schemas.microsoft.com/office/drawing/2014/main" id="{36272F8A-CAFD-4EE2-9733-1D1BC6E1033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7" name="Rectangle 6">
            <a:extLst>
              <a:ext uri="{FF2B5EF4-FFF2-40B4-BE49-F238E27FC236}">
                <a16:creationId xmlns:a16="http://schemas.microsoft.com/office/drawing/2014/main" id="{B57DB44C-935B-4BAE-898A-BFE6BCA338F3}"/>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324F41D-2B35-4324-BC18-8E4BFF24470E}"/>
              </a:ext>
            </a:extLst>
          </p:cNvPr>
          <p:cNvSpPr>
            <a:spLocks noGrp="1" noChangeArrowheads="1"/>
          </p:cNvSpPr>
          <p:nvPr>
            <p:ph type="title"/>
          </p:nvPr>
        </p:nvSpPr>
        <p:spPr>
          <a:xfrm>
            <a:off x="3657599" y="290697"/>
            <a:ext cx="7366592" cy="1325563"/>
          </a:xfrm>
        </p:spPr>
        <p:txBody>
          <a:bodyPr/>
          <a:lstStyle/>
          <a:p>
            <a:r>
              <a:rPr lang="en-US" altLang="en-US" dirty="0"/>
              <a:t>Hidden Markov Model (HMM)</a:t>
            </a:r>
          </a:p>
        </p:txBody>
      </p:sp>
      <p:sp>
        <p:nvSpPr>
          <p:cNvPr id="9219" name="Rectangle 3">
            <a:extLst>
              <a:ext uri="{FF2B5EF4-FFF2-40B4-BE49-F238E27FC236}">
                <a16:creationId xmlns:a16="http://schemas.microsoft.com/office/drawing/2014/main" id="{676BE06E-2990-41A7-9971-9A5B632CBA70}"/>
              </a:ext>
            </a:extLst>
          </p:cNvPr>
          <p:cNvSpPr>
            <a:spLocks noGrp="1" noChangeArrowheads="1"/>
          </p:cNvSpPr>
          <p:nvPr>
            <p:ph type="body" idx="1"/>
          </p:nvPr>
        </p:nvSpPr>
        <p:spPr>
          <a:xfrm>
            <a:off x="3657599" y="1616260"/>
            <a:ext cx="7366591" cy="4351338"/>
          </a:xfrm>
        </p:spPr>
        <p:txBody>
          <a:bodyPr/>
          <a:lstStyle/>
          <a:p>
            <a:r>
              <a:rPr lang="en-US" altLang="en-US" dirty="0"/>
              <a:t>Evidence can be observed, but the state is hidden</a:t>
            </a:r>
          </a:p>
          <a:p>
            <a:r>
              <a:rPr lang="en-US" altLang="en-US" dirty="0"/>
              <a:t>Three components</a:t>
            </a:r>
          </a:p>
          <a:p>
            <a:pPr lvl="1"/>
            <a:r>
              <a:rPr lang="en-US" altLang="en-US" dirty="0"/>
              <a:t>Priors (initial state probabilities)</a:t>
            </a:r>
          </a:p>
          <a:p>
            <a:pPr lvl="1"/>
            <a:r>
              <a:rPr lang="en-US" altLang="en-US" dirty="0"/>
              <a:t>State transition model</a:t>
            </a:r>
          </a:p>
          <a:p>
            <a:pPr lvl="1"/>
            <a:r>
              <a:rPr lang="en-US" altLang="en-US" dirty="0"/>
              <a:t>Evidence observation model</a:t>
            </a:r>
          </a:p>
          <a:p>
            <a:r>
              <a:rPr lang="en-US" altLang="en-US" dirty="0"/>
              <a:t>Changes are assumed to be caused by a stationary process</a:t>
            </a:r>
          </a:p>
          <a:p>
            <a:pPr lvl="1"/>
            <a:r>
              <a:rPr lang="en-US" altLang="en-US" dirty="0"/>
              <a:t>The transition and observation models do not change</a:t>
            </a:r>
          </a:p>
        </p:txBody>
      </p:sp>
      <p:sp>
        <p:nvSpPr>
          <p:cNvPr id="4" name="Google Shape;142;p2">
            <a:extLst>
              <a:ext uri="{FF2B5EF4-FFF2-40B4-BE49-F238E27FC236}">
                <a16:creationId xmlns:a16="http://schemas.microsoft.com/office/drawing/2014/main" id="{C0E4B0F6-435C-40D4-9165-6BD360AB626A}"/>
              </a:ext>
            </a:extLst>
          </p:cNvPr>
          <p:cNvSpPr/>
          <p:nvPr/>
        </p:nvSpPr>
        <p:spPr>
          <a:xfrm>
            <a:off x="0" y="10633"/>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5" name="Rectangle 4">
            <a:extLst>
              <a:ext uri="{FF2B5EF4-FFF2-40B4-BE49-F238E27FC236}">
                <a16:creationId xmlns:a16="http://schemas.microsoft.com/office/drawing/2014/main" id="{4D2D1F58-138D-4214-9A48-1DB976B88F45}"/>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130EA58-3E36-43DD-BB6C-E0984CC546B7}"/>
              </a:ext>
            </a:extLst>
          </p:cNvPr>
          <p:cNvSpPr>
            <a:spLocks noGrp="1" noChangeArrowheads="1"/>
          </p:cNvSpPr>
          <p:nvPr>
            <p:ph type="title"/>
          </p:nvPr>
        </p:nvSpPr>
        <p:spPr>
          <a:xfrm>
            <a:off x="3944678" y="190500"/>
            <a:ext cx="10390716" cy="990600"/>
          </a:xfrm>
        </p:spPr>
        <p:txBody>
          <a:bodyPr/>
          <a:lstStyle/>
          <a:p>
            <a:r>
              <a:rPr lang="en-US" altLang="en-US" dirty="0"/>
              <a:t>Simple HMM</a:t>
            </a:r>
          </a:p>
        </p:txBody>
      </p:sp>
      <p:sp>
        <p:nvSpPr>
          <p:cNvPr id="12291" name="Rectangle 3">
            <a:extLst>
              <a:ext uri="{FF2B5EF4-FFF2-40B4-BE49-F238E27FC236}">
                <a16:creationId xmlns:a16="http://schemas.microsoft.com/office/drawing/2014/main" id="{72CB0D83-97FE-46AC-B710-75F91E38480F}"/>
              </a:ext>
            </a:extLst>
          </p:cNvPr>
          <p:cNvSpPr>
            <a:spLocks noGrp="1" noChangeArrowheads="1"/>
          </p:cNvSpPr>
          <p:nvPr>
            <p:ph type="body" sz="half" idx="1"/>
          </p:nvPr>
        </p:nvSpPr>
        <p:spPr>
          <a:xfrm>
            <a:off x="3944678" y="1445965"/>
            <a:ext cx="6342321" cy="4525963"/>
          </a:xfrm>
        </p:spPr>
        <p:txBody>
          <a:bodyPr/>
          <a:lstStyle/>
          <a:p>
            <a:r>
              <a:rPr lang="en-US" altLang="en-US" dirty="0"/>
              <a:t>Security guard resides in underground facility (with no way to see if it is raining)</a:t>
            </a:r>
          </a:p>
          <a:p>
            <a:r>
              <a:rPr lang="en-US" altLang="en-US" dirty="0"/>
              <a:t>Wants to determine the probability of rain given whether the director brings an umbrella</a:t>
            </a:r>
          </a:p>
          <a:p>
            <a:r>
              <a:rPr lang="en-US" altLang="en-US" dirty="0"/>
              <a:t>P(Rain</a:t>
            </a:r>
            <a:r>
              <a:rPr lang="en-US" altLang="en-US" baseline="-25000" dirty="0"/>
              <a:t>0</a:t>
            </a:r>
            <a:r>
              <a:rPr lang="en-US" altLang="en-US" dirty="0"/>
              <a:t> = t) = 0.50</a:t>
            </a:r>
          </a:p>
        </p:txBody>
      </p:sp>
      <p:graphicFrame>
        <p:nvGraphicFramePr>
          <p:cNvPr id="12292" name="Object 4">
            <a:extLst>
              <a:ext uri="{FF2B5EF4-FFF2-40B4-BE49-F238E27FC236}">
                <a16:creationId xmlns:a16="http://schemas.microsoft.com/office/drawing/2014/main" id="{A6B77311-62B0-4720-917B-03460806B2FC}"/>
              </a:ext>
            </a:extLst>
          </p:cNvPr>
          <p:cNvGraphicFramePr>
            <a:graphicFrameLocks noGrp="1" noChangeAspect="1"/>
          </p:cNvGraphicFramePr>
          <p:nvPr>
            <p:ph sz="half" idx="2"/>
          </p:nvPr>
        </p:nvGraphicFramePr>
        <p:xfrm>
          <a:off x="3200400" y="4186238"/>
          <a:ext cx="5410200" cy="1985962"/>
        </p:xfrm>
        <a:graphic>
          <a:graphicData uri="http://schemas.openxmlformats.org/presentationml/2006/ole">
            <mc:AlternateContent xmlns:mc="http://schemas.openxmlformats.org/markup-compatibility/2006">
              <mc:Choice xmlns:v="urn:schemas-microsoft-com:vml" Requires="v">
                <p:oleObj spid="_x0000_s6154" name="Bitmap Image" r:id="rId3" imgW="4695238" imgH="1724266" progId="Paint.Picture">
                  <p:embed/>
                </p:oleObj>
              </mc:Choice>
              <mc:Fallback>
                <p:oleObj name="Bitmap Image" r:id="rId3" imgW="4695238" imgH="1724266" progId="Paint.Picture">
                  <p:embed/>
                  <p:pic>
                    <p:nvPicPr>
                      <p:cNvPr id="12292" name="Object 4">
                        <a:extLst>
                          <a:ext uri="{FF2B5EF4-FFF2-40B4-BE49-F238E27FC236}">
                            <a16:creationId xmlns:a16="http://schemas.microsoft.com/office/drawing/2014/main" id="{A6B77311-62B0-4720-917B-03460806B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186238"/>
                        <a:ext cx="5410200"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Google Shape;142;p2">
            <a:extLst>
              <a:ext uri="{FF2B5EF4-FFF2-40B4-BE49-F238E27FC236}">
                <a16:creationId xmlns:a16="http://schemas.microsoft.com/office/drawing/2014/main" id="{C6B39759-772C-49EA-B9FB-A61D83F80F38}"/>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58AC3033-BA44-48BC-ACEA-279FDD23107E}"/>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1996FD78-E59E-4C8F-B5D1-78C88EFD4D1D}"/>
              </a:ext>
            </a:extLst>
          </p:cNvPr>
          <p:cNvSpPr>
            <a:spLocks noGrp="1" noChangeArrowheads="1"/>
          </p:cNvSpPr>
          <p:nvPr>
            <p:ph type="title"/>
          </p:nvPr>
        </p:nvSpPr>
        <p:spPr>
          <a:xfrm>
            <a:off x="3818856" y="228600"/>
            <a:ext cx="7688262" cy="990600"/>
          </a:xfrm>
        </p:spPr>
        <p:txBody>
          <a:bodyPr/>
          <a:lstStyle/>
          <a:p>
            <a:r>
              <a:rPr lang="en-US" altLang="en-US" sz="3600" b="1" dirty="0"/>
              <a:t>1.2 Definitions</a:t>
            </a:r>
            <a:endParaRPr lang="fr-FR" altLang="en-US" sz="3600" dirty="0">
              <a:cs typeface="Times New Roman" panose="02020603050405020304" pitchFamily="18" charset="0"/>
            </a:endParaRPr>
          </a:p>
        </p:txBody>
      </p:sp>
      <p:sp>
        <p:nvSpPr>
          <p:cNvPr id="102403" name="Rectangle 3">
            <a:extLst>
              <a:ext uri="{FF2B5EF4-FFF2-40B4-BE49-F238E27FC236}">
                <a16:creationId xmlns:a16="http://schemas.microsoft.com/office/drawing/2014/main" id="{78594F09-BA46-4864-B651-735CFFD28D5E}"/>
              </a:ext>
            </a:extLst>
          </p:cNvPr>
          <p:cNvSpPr>
            <a:spLocks noGrp="1" noChangeArrowheads="1"/>
          </p:cNvSpPr>
          <p:nvPr>
            <p:ph type="body" idx="1"/>
          </p:nvPr>
        </p:nvSpPr>
        <p:spPr>
          <a:xfrm>
            <a:off x="3839857" y="1219200"/>
            <a:ext cx="7154977" cy="5181600"/>
          </a:xfrm>
        </p:spPr>
        <p:txBody>
          <a:bodyPr>
            <a:normAutofit fontScale="92500"/>
          </a:bodyPr>
          <a:lstStyle/>
          <a:p>
            <a:pPr algn="just">
              <a:lnSpc>
                <a:spcPct val="90000"/>
              </a:lnSpc>
            </a:pPr>
            <a:r>
              <a:rPr lang="en-US" altLang="en-US" sz="2400" b="1" i="1" dirty="0">
                <a:cs typeface="Times New Roman" panose="02020603050405020304" pitchFamily="18" charset="0"/>
                <a:sym typeface="Symbol" panose="05050102010706020507" pitchFamily="18" charset="2"/>
              </a:rPr>
              <a:t>Unconditional or prior probability of A</a:t>
            </a:r>
            <a:r>
              <a:rPr lang="en-US" altLang="en-US" sz="2400" dirty="0">
                <a:cs typeface="Times New Roman" panose="02020603050405020304" pitchFamily="18" charset="0"/>
                <a:sym typeface="Symbol" panose="05050102010706020507" pitchFamily="18" charset="2"/>
              </a:rPr>
              <a:t> – the degree of belief in A in the absence of any other information – P(A)</a:t>
            </a:r>
          </a:p>
          <a:p>
            <a:pPr algn="just">
              <a:lnSpc>
                <a:spcPct val="90000"/>
              </a:lnSpc>
            </a:pPr>
            <a:r>
              <a:rPr lang="en-US" altLang="en-US" sz="2400" dirty="0">
                <a:cs typeface="Times New Roman" panose="02020603050405020304" pitchFamily="18" charset="0"/>
                <a:sym typeface="Symbol" panose="05050102010706020507" pitchFamily="18" charset="2"/>
              </a:rPr>
              <a:t>A –  random variable</a:t>
            </a:r>
          </a:p>
          <a:p>
            <a:pPr algn="just">
              <a:lnSpc>
                <a:spcPct val="90000"/>
              </a:lnSpc>
            </a:pPr>
            <a:r>
              <a:rPr lang="en-US" altLang="en-US" sz="2400" b="1" i="1" dirty="0">
                <a:cs typeface="Times New Roman" panose="02020603050405020304" pitchFamily="18" charset="0"/>
                <a:sym typeface="Symbol" panose="05050102010706020507" pitchFamily="18" charset="2"/>
              </a:rPr>
              <a:t>Probability distribution – </a:t>
            </a:r>
            <a:r>
              <a:rPr lang="en-US" altLang="en-US" sz="2400" b="1" dirty="0">
                <a:cs typeface="Times New Roman" panose="02020603050405020304" pitchFamily="18" charset="0"/>
                <a:sym typeface="Symbol" panose="05050102010706020507" pitchFamily="18" charset="2"/>
              </a:rPr>
              <a:t>P(A), P(A,B)</a:t>
            </a:r>
            <a:endParaRPr lang="en-US" altLang="en-US" sz="2400" dirty="0">
              <a:cs typeface="Times New Roman" panose="02020603050405020304" pitchFamily="18" charset="0"/>
              <a:sym typeface="Symbol" panose="05050102010706020507" pitchFamily="18" charset="2"/>
            </a:endParaRPr>
          </a:p>
          <a:p>
            <a:pPr algn="just">
              <a:lnSpc>
                <a:spcPct val="90000"/>
              </a:lnSpc>
              <a:buFont typeface="Wingdings" panose="05000000000000000000" pitchFamily="2" charset="2"/>
              <a:buNone/>
            </a:pPr>
            <a:r>
              <a:rPr lang="en-US" altLang="en-US" sz="2400" b="1" dirty="0">
                <a:solidFill>
                  <a:schemeClr val="accent2"/>
                </a:solidFill>
                <a:cs typeface="Times New Roman" panose="02020603050405020304" pitchFamily="18" charset="0"/>
                <a:sym typeface="Symbol" panose="05050102010706020507" pitchFamily="18" charset="2"/>
              </a:rPr>
              <a:t>Example</a:t>
            </a:r>
          </a:p>
          <a:p>
            <a:pPr lvl="1" algn="just">
              <a:lnSpc>
                <a:spcPct val="9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P(Weather = Sunny) = 0.1</a:t>
            </a:r>
          </a:p>
          <a:p>
            <a:pPr lvl="1" algn="just">
              <a:lnSpc>
                <a:spcPct val="9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P(Weather = Rain) = 0.7</a:t>
            </a:r>
          </a:p>
          <a:p>
            <a:pPr lvl="1" algn="just">
              <a:lnSpc>
                <a:spcPct val="9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P(Weather = Snow) = 0.2</a:t>
            </a:r>
          </a:p>
          <a:p>
            <a:pPr algn="just">
              <a:lnSpc>
                <a:spcPct val="90000"/>
              </a:lnSpc>
              <a:buFont typeface="Wingdings" panose="05000000000000000000" pitchFamily="2" charset="2"/>
              <a:buNone/>
            </a:pPr>
            <a:r>
              <a:rPr lang="en-US" altLang="en-US" sz="2400" dirty="0">
                <a:cs typeface="Times New Roman" panose="02020603050405020304" pitchFamily="18" charset="0"/>
                <a:sym typeface="Symbol" panose="05050102010706020507" pitchFamily="18" charset="2"/>
              </a:rPr>
              <a:t>	Weather – </a:t>
            </a:r>
            <a:r>
              <a:rPr lang="en-US" altLang="en-US" sz="2400" b="1" dirty="0">
                <a:solidFill>
                  <a:schemeClr val="folHlink"/>
                </a:solidFill>
                <a:cs typeface="Times New Roman" panose="02020603050405020304" pitchFamily="18" charset="0"/>
                <a:sym typeface="Symbol" panose="05050102010706020507" pitchFamily="18" charset="2"/>
              </a:rPr>
              <a:t>random variable</a:t>
            </a:r>
          </a:p>
          <a:p>
            <a:pPr algn="just">
              <a:lnSpc>
                <a:spcPct val="90000"/>
              </a:lnSpc>
            </a:pPr>
            <a:r>
              <a:rPr lang="en-US" altLang="en-US" sz="2400" b="1" dirty="0">
                <a:cs typeface="Times New Roman" panose="02020603050405020304" pitchFamily="18" charset="0"/>
                <a:sym typeface="Symbol" panose="05050102010706020507" pitchFamily="18" charset="2"/>
              </a:rPr>
              <a:t>P(Weather)</a:t>
            </a:r>
            <a:r>
              <a:rPr lang="en-US" altLang="en-US" sz="2400" dirty="0">
                <a:cs typeface="Times New Roman" panose="02020603050405020304" pitchFamily="18" charset="0"/>
                <a:sym typeface="Symbol" panose="05050102010706020507" pitchFamily="18" charset="2"/>
              </a:rPr>
              <a:t> = (0.1, 0.7, 0.2) – probability </a:t>
            </a:r>
            <a:r>
              <a:rPr lang="en-US" altLang="en-US" sz="2400" dirty="0" err="1">
                <a:cs typeface="Times New Roman" panose="02020603050405020304" pitchFamily="18" charset="0"/>
                <a:sym typeface="Symbol" panose="05050102010706020507" pitchFamily="18" charset="2"/>
              </a:rPr>
              <a:t>dsitribution</a:t>
            </a:r>
            <a:endParaRPr lang="en-US" altLang="en-US" sz="2400" b="1" i="1" dirty="0">
              <a:cs typeface="Times New Roman" panose="02020603050405020304" pitchFamily="18" charset="0"/>
              <a:sym typeface="Symbol" panose="05050102010706020507" pitchFamily="18" charset="2"/>
            </a:endParaRPr>
          </a:p>
          <a:p>
            <a:pPr algn="just">
              <a:lnSpc>
                <a:spcPct val="90000"/>
              </a:lnSpc>
            </a:pPr>
            <a:r>
              <a:rPr lang="en-US" altLang="en-US" sz="2400" b="1" i="1" dirty="0">
                <a:cs typeface="Times New Roman" panose="02020603050405020304" pitchFamily="18" charset="0"/>
                <a:sym typeface="Symbol" panose="05050102010706020507" pitchFamily="18" charset="2"/>
              </a:rPr>
              <a:t>Conditional probability – </a:t>
            </a:r>
            <a:r>
              <a:rPr lang="en-US" altLang="en-US" sz="2400" dirty="0">
                <a:cs typeface="Times New Roman" panose="02020603050405020304" pitchFamily="18" charset="0"/>
                <a:sym typeface="Symbol" panose="05050102010706020507" pitchFamily="18" charset="2"/>
              </a:rPr>
              <a:t>posterior – once the agent has obtained some evidence B for A - P(A|B)</a:t>
            </a:r>
          </a:p>
          <a:p>
            <a:pPr algn="just">
              <a:lnSpc>
                <a:spcPct val="90000"/>
              </a:lnSpc>
            </a:pPr>
            <a:r>
              <a:rPr lang="en-US" altLang="en-US" sz="2400" dirty="0">
                <a:cs typeface="Times New Roman" panose="02020603050405020304" pitchFamily="18" charset="0"/>
                <a:sym typeface="Symbol" panose="05050102010706020507" pitchFamily="18" charset="2"/>
              </a:rPr>
              <a:t>P(Cavity | Toothache) = 0.8</a:t>
            </a:r>
          </a:p>
          <a:p>
            <a:pPr algn="just">
              <a:lnSpc>
                <a:spcPct val="90000"/>
              </a:lnSpc>
              <a:buFont typeface="Wingdings" panose="05000000000000000000" pitchFamily="2" charset="2"/>
              <a:buNone/>
            </a:pPr>
            <a:endParaRPr lang="fr-FR" altLang="en-US" sz="2400" dirty="0">
              <a:cs typeface="Times New Roman" panose="02020603050405020304" pitchFamily="18" charset="0"/>
              <a:sym typeface="Symbol" panose="05050102010706020507" pitchFamily="18" charset="2"/>
            </a:endParaRPr>
          </a:p>
        </p:txBody>
      </p:sp>
      <p:sp>
        <p:nvSpPr>
          <p:cNvPr id="102404" name="Rectangle 4">
            <a:extLst>
              <a:ext uri="{FF2B5EF4-FFF2-40B4-BE49-F238E27FC236}">
                <a16:creationId xmlns:a16="http://schemas.microsoft.com/office/drawing/2014/main" id="{12D8C404-63E4-4553-8F67-72B29B8AE0D3}"/>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405" name="Rectangle 5">
            <a:extLst>
              <a:ext uri="{FF2B5EF4-FFF2-40B4-BE49-F238E27FC236}">
                <a16:creationId xmlns:a16="http://schemas.microsoft.com/office/drawing/2014/main" id="{4E25D028-6CAF-4EA5-83F6-E785E308311F}"/>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406" name="Rectangle 6">
            <a:extLst>
              <a:ext uri="{FF2B5EF4-FFF2-40B4-BE49-F238E27FC236}">
                <a16:creationId xmlns:a16="http://schemas.microsoft.com/office/drawing/2014/main" id="{DC5CFBC7-51F7-4461-B201-9718AA78CBCC}"/>
              </a:ext>
            </a:extLst>
          </p:cNvPr>
          <p:cNvSpPr>
            <a:spLocks noChangeArrowheads="1"/>
          </p:cNvSpPr>
          <p:nvPr/>
        </p:nvSpPr>
        <p:spPr bwMode="auto">
          <a:xfrm>
            <a:off x="573405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407" name="Rectangle 7">
            <a:extLst>
              <a:ext uri="{FF2B5EF4-FFF2-40B4-BE49-F238E27FC236}">
                <a16:creationId xmlns:a16="http://schemas.microsoft.com/office/drawing/2014/main" id="{44054124-FFD0-4536-B07B-0A34ECB83C45}"/>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408" name="Rectangle 8">
            <a:extLst>
              <a:ext uri="{FF2B5EF4-FFF2-40B4-BE49-F238E27FC236}">
                <a16:creationId xmlns:a16="http://schemas.microsoft.com/office/drawing/2014/main" id="{08985F55-AEF4-4F35-98FC-9B2FF3DA38F5}"/>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409" name="Rectangle 9">
            <a:extLst>
              <a:ext uri="{FF2B5EF4-FFF2-40B4-BE49-F238E27FC236}">
                <a16:creationId xmlns:a16="http://schemas.microsoft.com/office/drawing/2014/main" id="{7D791E6F-4D73-4643-A3C6-1BE375AAEE9E}"/>
              </a:ext>
            </a:extLst>
          </p:cNvPr>
          <p:cNvSpPr>
            <a:spLocks noChangeArrowheads="1"/>
          </p:cNvSpPr>
          <p:nvPr/>
        </p:nvSpPr>
        <p:spPr bwMode="auto">
          <a:xfrm>
            <a:off x="53006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2410" name="Rectangle 10">
            <a:extLst>
              <a:ext uri="{FF2B5EF4-FFF2-40B4-BE49-F238E27FC236}">
                <a16:creationId xmlns:a16="http://schemas.microsoft.com/office/drawing/2014/main" id="{004D7E13-1153-4168-80DF-7D2DB8959BDD}"/>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6A072E34-9DED-472E-92F1-8EAD0ACD3373}" type="slidenum">
              <a:rPr lang="ro-RO" altLang="en-US" sz="1400"/>
              <a:pPr algn="r"/>
              <a:t>5</a:t>
            </a:fld>
            <a:endParaRPr lang="ro-RO" altLang="en-US" sz="1400"/>
          </a:p>
        </p:txBody>
      </p:sp>
      <p:sp>
        <p:nvSpPr>
          <p:cNvPr id="11" name="Google Shape;142;p2">
            <a:extLst>
              <a:ext uri="{FF2B5EF4-FFF2-40B4-BE49-F238E27FC236}">
                <a16:creationId xmlns:a16="http://schemas.microsoft.com/office/drawing/2014/main" id="{065EC8DE-EDDB-40D7-B4E8-347EFAF7BE0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2" name="Rectangle 11">
            <a:extLst>
              <a:ext uri="{FF2B5EF4-FFF2-40B4-BE49-F238E27FC236}">
                <a16:creationId xmlns:a16="http://schemas.microsoft.com/office/drawing/2014/main" id="{2C29E7C2-66B1-4F39-AA91-F856271ADD65}"/>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D71F0D2-F29C-4A80-A92A-E41CABC1D581}"/>
              </a:ext>
            </a:extLst>
          </p:cNvPr>
          <p:cNvSpPr>
            <a:spLocks noGrp="1" noChangeArrowheads="1"/>
          </p:cNvSpPr>
          <p:nvPr>
            <p:ph type="title"/>
          </p:nvPr>
        </p:nvSpPr>
        <p:spPr>
          <a:xfrm>
            <a:off x="3508744" y="299024"/>
            <a:ext cx="8302256" cy="1325563"/>
          </a:xfrm>
        </p:spPr>
        <p:txBody>
          <a:bodyPr/>
          <a:lstStyle/>
          <a:p>
            <a:r>
              <a:rPr lang="en-US" altLang="en-US" dirty="0"/>
              <a:t>What can you do with an HMM?</a:t>
            </a:r>
          </a:p>
        </p:txBody>
      </p:sp>
      <p:sp>
        <p:nvSpPr>
          <p:cNvPr id="14339" name="Rectangle 3">
            <a:extLst>
              <a:ext uri="{FF2B5EF4-FFF2-40B4-BE49-F238E27FC236}">
                <a16:creationId xmlns:a16="http://schemas.microsoft.com/office/drawing/2014/main" id="{05AE80F5-3AFA-4250-98E7-F23BF8056173}"/>
              </a:ext>
            </a:extLst>
          </p:cNvPr>
          <p:cNvSpPr>
            <a:spLocks noGrp="1" noChangeArrowheads="1"/>
          </p:cNvSpPr>
          <p:nvPr>
            <p:ph type="body" idx="1"/>
          </p:nvPr>
        </p:nvSpPr>
        <p:spPr>
          <a:xfrm>
            <a:off x="3635438" y="1704439"/>
            <a:ext cx="7921256" cy="4351338"/>
          </a:xfrm>
        </p:spPr>
        <p:txBody>
          <a:bodyPr/>
          <a:lstStyle/>
          <a:p>
            <a:r>
              <a:rPr lang="en-US" altLang="en-US" dirty="0"/>
              <a:t>Filtering</a:t>
            </a:r>
          </a:p>
          <a:p>
            <a:pPr lvl="1"/>
            <a:r>
              <a:rPr lang="en-US" altLang="en-US" dirty="0"/>
              <a:t>P(</a:t>
            </a:r>
            <a:r>
              <a:rPr lang="en-US" altLang="en-US" dirty="0" err="1"/>
              <a:t>State</a:t>
            </a:r>
            <a:r>
              <a:rPr lang="en-US" altLang="en-US" baseline="-25000" dirty="0" err="1"/>
              <a:t>t</a:t>
            </a:r>
            <a:r>
              <a:rPr lang="en-US" altLang="en-US" dirty="0"/>
              <a:t> | Evidence</a:t>
            </a:r>
            <a:r>
              <a:rPr lang="en-US" altLang="en-US" baseline="-25000" dirty="0"/>
              <a:t>1:t</a:t>
            </a:r>
            <a:r>
              <a:rPr lang="en-US" altLang="en-US" dirty="0"/>
              <a:t>)</a:t>
            </a:r>
          </a:p>
          <a:p>
            <a:r>
              <a:rPr lang="en-US" altLang="en-US" dirty="0"/>
              <a:t>Prediction</a:t>
            </a:r>
          </a:p>
          <a:p>
            <a:pPr lvl="1"/>
            <a:r>
              <a:rPr lang="en-US" altLang="en-US" dirty="0"/>
              <a:t>P(</a:t>
            </a:r>
            <a:r>
              <a:rPr lang="en-US" altLang="en-US" dirty="0" err="1"/>
              <a:t>State</a:t>
            </a:r>
            <a:r>
              <a:rPr lang="en-US" altLang="en-US" baseline="-25000" dirty="0" err="1"/>
              <a:t>t+k</a:t>
            </a:r>
            <a:r>
              <a:rPr lang="en-US" altLang="en-US" dirty="0"/>
              <a:t> | Evidence</a:t>
            </a:r>
            <a:r>
              <a:rPr lang="en-US" altLang="en-US" baseline="-25000" dirty="0"/>
              <a:t>1:t</a:t>
            </a:r>
            <a:r>
              <a:rPr lang="en-US" altLang="en-US" dirty="0"/>
              <a:t>)</a:t>
            </a:r>
          </a:p>
          <a:p>
            <a:r>
              <a:rPr lang="en-US" altLang="en-US" dirty="0"/>
              <a:t>Smoothing</a:t>
            </a:r>
          </a:p>
          <a:p>
            <a:pPr lvl="1"/>
            <a:r>
              <a:rPr lang="en-US" altLang="en-US" dirty="0"/>
              <a:t>P(</a:t>
            </a:r>
            <a:r>
              <a:rPr lang="en-US" altLang="en-US" dirty="0" err="1"/>
              <a:t>State</a:t>
            </a:r>
            <a:r>
              <a:rPr lang="en-US" altLang="en-US" baseline="-25000" dirty="0" err="1"/>
              <a:t>k</a:t>
            </a:r>
            <a:r>
              <a:rPr lang="en-US" altLang="en-US" dirty="0"/>
              <a:t> | Evidence</a:t>
            </a:r>
            <a:r>
              <a:rPr lang="en-US" altLang="en-US" baseline="-25000" dirty="0"/>
              <a:t>1:t</a:t>
            </a:r>
            <a:r>
              <a:rPr lang="en-US" altLang="en-US" dirty="0"/>
              <a:t>)</a:t>
            </a:r>
          </a:p>
          <a:p>
            <a:r>
              <a:rPr lang="en-US" altLang="en-US" dirty="0"/>
              <a:t>Most likely explanation</a:t>
            </a:r>
          </a:p>
          <a:p>
            <a:pPr lvl="1"/>
            <a:r>
              <a:rPr lang="en-US" altLang="en-US" dirty="0"/>
              <a:t>argmax</a:t>
            </a:r>
            <a:r>
              <a:rPr lang="en-US" altLang="en-US" baseline="-25000" dirty="0"/>
              <a:t>State</a:t>
            </a:r>
            <a:r>
              <a:rPr lang="en-US" altLang="en-US" baseline="-50000" dirty="0"/>
              <a:t>1:t</a:t>
            </a:r>
            <a:r>
              <a:rPr lang="en-US" altLang="en-US" dirty="0"/>
              <a:t> P(State</a:t>
            </a:r>
            <a:r>
              <a:rPr lang="en-US" altLang="en-US" baseline="-25000" dirty="0"/>
              <a:t>1:t</a:t>
            </a:r>
            <a:r>
              <a:rPr lang="en-US" altLang="en-US" dirty="0"/>
              <a:t> | Evidence</a:t>
            </a:r>
            <a:r>
              <a:rPr lang="en-US" altLang="en-US" baseline="-25000" dirty="0"/>
              <a:t>1:t</a:t>
            </a:r>
            <a:r>
              <a:rPr lang="en-US" altLang="en-US" dirty="0"/>
              <a:t>)</a:t>
            </a:r>
          </a:p>
        </p:txBody>
      </p:sp>
      <p:sp>
        <p:nvSpPr>
          <p:cNvPr id="4" name="Google Shape;142;p2">
            <a:extLst>
              <a:ext uri="{FF2B5EF4-FFF2-40B4-BE49-F238E27FC236}">
                <a16:creationId xmlns:a16="http://schemas.microsoft.com/office/drawing/2014/main" id="{2E5EDFF2-DD29-48CF-95C4-1B61F6FBA595}"/>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5" name="Rectangle 4">
            <a:extLst>
              <a:ext uri="{FF2B5EF4-FFF2-40B4-BE49-F238E27FC236}">
                <a16:creationId xmlns:a16="http://schemas.microsoft.com/office/drawing/2014/main" id="{CEB55E21-D2E2-4AB1-B4B0-A4031CD90ECB}"/>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a:extLst>
              <a:ext uri="{FF2B5EF4-FFF2-40B4-BE49-F238E27FC236}">
                <a16:creationId xmlns:a16="http://schemas.microsoft.com/office/drawing/2014/main" id="{7A82B173-9604-4F21-8B49-9E70441E7F42}"/>
              </a:ext>
            </a:extLst>
          </p:cNvPr>
          <p:cNvSpPr>
            <a:spLocks noGrp="1" noChangeArrowheads="1"/>
          </p:cNvSpPr>
          <p:nvPr>
            <p:ph type="title"/>
          </p:nvPr>
        </p:nvSpPr>
        <p:spPr>
          <a:xfrm>
            <a:off x="3795822" y="236536"/>
            <a:ext cx="8129479" cy="990600"/>
          </a:xfrm>
        </p:spPr>
        <p:txBody>
          <a:bodyPr>
            <a:normAutofit fontScale="90000"/>
          </a:bodyPr>
          <a:lstStyle/>
          <a:p>
            <a:r>
              <a:rPr lang="en-US" altLang="en-US" sz="4000" dirty="0"/>
              <a:t>Filtering</a:t>
            </a:r>
            <a:br>
              <a:rPr lang="en-US" altLang="en-US" sz="4000" dirty="0"/>
            </a:br>
            <a:r>
              <a:rPr lang="en-US" altLang="en-US" sz="4000" dirty="0"/>
              <a:t>(the forward algorithm)</a:t>
            </a:r>
          </a:p>
        </p:txBody>
      </p:sp>
      <p:sp>
        <p:nvSpPr>
          <p:cNvPr id="16389" name="Rectangle 5">
            <a:extLst>
              <a:ext uri="{FF2B5EF4-FFF2-40B4-BE49-F238E27FC236}">
                <a16:creationId xmlns:a16="http://schemas.microsoft.com/office/drawing/2014/main" id="{B1747117-FC04-4410-BF77-534CD4C59076}"/>
              </a:ext>
            </a:extLst>
          </p:cNvPr>
          <p:cNvSpPr>
            <a:spLocks noGrp="1" noChangeArrowheads="1"/>
          </p:cNvSpPr>
          <p:nvPr>
            <p:ph type="body" sz="half" idx="1"/>
          </p:nvPr>
        </p:nvSpPr>
        <p:spPr>
          <a:xfrm>
            <a:off x="3795822" y="1677319"/>
            <a:ext cx="7419349" cy="4525963"/>
          </a:xfrm>
        </p:spPr>
        <p:txBody>
          <a:bodyPr>
            <a:normAutofit fontScale="92500" lnSpcReduction="20000"/>
          </a:bodyPr>
          <a:lstStyle/>
          <a:p>
            <a:pPr>
              <a:lnSpc>
                <a:spcPct val="80000"/>
              </a:lnSpc>
              <a:buFontTx/>
              <a:buNone/>
            </a:pPr>
            <a:r>
              <a:rPr lang="en-US" altLang="en-US" sz="1800" dirty="0"/>
              <a:t>P(Rain</a:t>
            </a:r>
            <a:r>
              <a:rPr lang="en-US" altLang="en-US" sz="1800" baseline="-25000" dirty="0"/>
              <a:t>1</a:t>
            </a:r>
            <a:r>
              <a:rPr lang="en-US" altLang="en-US" sz="1800" dirty="0"/>
              <a:t> = t)</a:t>
            </a:r>
          </a:p>
          <a:p>
            <a:pPr>
              <a:lnSpc>
                <a:spcPct val="80000"/>
              </a:lnSpc>
              <a:buFontTx/>
              <a:buNone/>
            </a:pPr>
            <a:r>
              <a:rPr lang="en-US" altLang="en-US" sz="1800" dirty="0"/>
              <a:t>	= </a:t>
            </a:r>
            <a:r>
              <a:rPr lang="el-GR" altLang="en-US" sz="1800" dirty="0">
                <a:cs typeface="Times New Roman" panose="02020603050405020304" pitchFamily="18" charset="0"/>
              </a:rPr>
              <a:t>Σ</a:t>
            </a:r>
            <a:r>
              <a:rPr lang="en-US" altLang="en-US" sz="1800" baseline="-25000" dirty="0">
                <a:cs typeface="Times New Roman" panose="02020603050405020304" pitchFamily="18" charset="0"/>
              </a:rPr>
              <a:t>Rain</a:t>
            </a:r>
            <a:r>
              <a:rPr lang="en-US" altLang="en-US" sz="1800" baseline="-50000" dirty="0">
                <a:cs typeface="Times New Roman" panose="02020603050405020304" pitchFamily="18" charset="0"/>
              </a:rPr>
              <a:t>0 </a:t>
            </a:r>
            <a:r>
              <a:rPr lang="en-US" altLang="en-US" sz="1800" dirty="0"/>
              <a:t>P(Rain</a:t>
            </a:r>
            <a:r>
              <a:rPr lang="en-US" altLang="en-US" sz="1800" baseline="-25000" dirty="0"/>
              <a:t>1 </a:t>
            </a:r>
            <a:r>
              <a:rPr lang="en-US" altLang="en-US" sz="1800" dirty="0"/>
              <a:t>= t | Rain</a:t>
            </a:r>
            <a:r>
              <a:rPr lang="en-US" altLang="en-US" sz="1800" baseline="-25000" dirty="0"/>
              <a:t>0</a:t>
            </a:r>
            <a:r>
              <a:rPr lang="en-US" altLang="en-US" sz="1800" dirty="0"/>
              <a:t>) P(Rain</a:t>
            </a:r>
            <a:r>
              <a:rPr lang="en-US" altLang="en-US" sz="1800" baseline="-25000" dirty="0"/>
              <a:t>0</a:t>
            </a:r>
            <a:r>
              <a:rPr lang="en-US" altLang="en-US" sz="1800" dirty="0"/>
              <a:t>)</a:t>
            </a:r>
          </a:p>
          <a:p>
            <a:pPr>
              <a:lnSpc>
                <a:spcPct val="80000"/>
              </a:lnSpc>
              <a:buFontTx/>
              <a:buNone/>
            </a:pPr>
            <a:r>
              <a:rPr lang="en-US" altLang="en-US" sz="1800" dirty="0"/>
              <a:t>	=0.70 * 0.50 + 0.30 * 0.50 = 0.50</a:t>
            </a:r>
          </a:p>
          <a:p>
            <a:pPr>
              <a:lnSpc>
                <a:spcPct val="80000"/>
              </a:lnSpc>
              <a:buFontTx/>
              <a:buNone/>
            </a:pPr>
            <a:endParaRPr lang="en-US" altLang="en-US" sz="1800" dirty="0"/>
          </a:p>
          <a:p>
            <a:pPr>
              <a:lnSpc>
                <a:spcPct val="80000"/>
              </a:lnSpc>
              <a:buFontTx/>
              <a:buNone/>
            </a:pPr>
            <a:r>
              <a:rPr lang="en-US" altLang="en-US" sz="1800" dirty="0"/>
              <a:t>P(Rain</a:t>
            </a:r>
            <a:r>
              <a:rPr lang="en-US" altLang="en-US" sz="1800" baseline="-25000" dirty="0"/>
              <a:t>1</a:t>
            </a:r>
            <a:r>
              <a:rPr lang="en-US" altLang="en-US" sz="1800" dirty="0"/>
              <a:t> = t | Umbrella</a:t>
            </a:r>
            <a:r>
              <a:rPr lang="en-US" altLang="en-US" sz="1800" baseline="-25000" dirty="0"/>
              <a:t>1</a:t>
            </a:r>
            <a:r>
              <a:rPr lang="en-US" altLang="en-US" sz="1800" dirty="0"/>
              <a:t> = t)</a:t>
            </a:r>
          </a:p>
          <a:p>
            <a:pPr>
              <a:lnSpc>
                <a:spcPct val="80000"/>
              </a:lnSpc>
              <a:buFontTx/>
              <a:buNone/>
            </a:pPr>
            <a:r>
              <a:rPr lang="en-US" altLang="en-US" sz="1800" dirty="0"/>
              <a:t>	= </a:t>
            </a:r>
            <a:r>
              <a:rPr lang="el-GR" altLang="en-US" sz="1800" dirty="0">
                <a:cs typeface="Times New Roman" panose="02020603050405020304" pitchFamily="18" charset="0"/>
              </a:rPr>
              <a:t>α</a:t>
            </a:r>
            <a:r>
              <a:rPr lang="en-US" altLang="en-US" sz="1800" dirty="0">
                <a:cs typeface="Times New Roman" panose="02020603050405020304" pitchFamily="18" charset="0"/>
              </a:rPr>
              <a:t> P(Umbrella</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 t | Rain</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 t) P(Rain</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 t)</a:t>
            </a:r>
          </a:p>
          <a:p>
            <a:pPr>
              <a:lnSpc>
                <a:spcPct val="80000"/>
              </a:lnSpc>
              <a:buFontTx/>
              <a:buNone/>
            </a:pPr>
            <a:r>
              <a:rPr lang="en-US" altLang="en-US" sz="1800" dirty="0">
                <a:cs typeface="Times New Roman" panose="02020603050405020304" pitchFamily="18" charset="0"/>
              </a:rPr>
              <a:t>	= </a:t>
            </a:r>
            <a:r>
              <a:rPr lang="el-GR" altLang="en-US" sz="1800" dirty="0">
                <a:cs typeface="Times New Roman" panose="02020603050405020304" pitchFamily="18" charset="0"/>
              </a:rPr>
              <a:t>α</a:t>
            </a:r>
            <a:r>
              <a:rPr lang="en-US" altLang="en-US" sz="1800" dirty="0">
                <a:cs typeface="Times New Roman" panose="02020603050405020304" pitchFamily="18" charset="0"/>
              </a:rPr>
              <a:t> * 0.90 * 0.50 = </a:t>
            </a:r>
            <a:r>
              <a:rPr lang="el-GR" altLang="en-US" sz="1800" dirty="0">
                <a:cs typeface="Times New Roman" panose="02020603050405020304" pitchFamily="18" charset="0"/>
              </a:rPr>
              <a:t>α</a:t>
            </a:r>
            <a:r>
              <a:rPr lang="en-US" altLang="en-US" sz="1800" dirty="0">
                <a:cs typeface="Times New Roman" panose="02020603050405020304" pitchFamily="18" charset="0"/>
              </a:rPr>
              <a:t> *0.45 ≈ 0.818</a:t>
            </a:r>
          </a:p>
          <a:p>
            <a:pPr>
              <a:lnSpc>
                <a:spcPct val="80000"/>
              </a:lnSpc>
              <a:buFontTx/>
              <a:buNone/>
            </a:pPr>
            <a:endParaRPr lang="en-US" altLang="en-US" sz="1800" dirty="0"/>
          </a:p>
          <a:p>
            <a:pPr>
              <a:lnSpc>
                <a:spcPct val="80000"/>
              </a:lnSpc>
              <a:buFontTx/>
              <a:buNone/>
            </a:pPr>
            <a:r>
              <a:rPr lang="en-US" altLang="en-US" sz="1800" dirty="0"/>
              <a:t>P(Rain</a:t>
            </a:r>
            <a:r>
              <a:rPr lang="en-US" altLang="en-US" sz="1800" baseline="-25000" dirty="0"/>
              <a:t>2</a:t>
            </a:r>
            <a:r>
              <a:rPr lang="en-US" altLang="en-US" sz="1800" dirty="0"/>
              <a:t> = t | Umbrella</a:t>
            </a:r>
            <a:r>
              <a:rPr lang="en-US" altLang="en-US" sz="1800" baseline="-25000" dirty="0"/>
              <a:t>1</a:t>
            </a:r>
            <a:r>
              <a:rPr lang="en-US" altLang="en-US" sz="1800" dirty="0"/>
              <a:t> = t)</a:t>
            </a:r>
          </a:p>
          <a:p>
            <a:pPr>
              <a:lnSpc>
                <a:spcPct val="80000"/>
              </a:lnSpc>
              <a:buFontTx/>
              <a:buNone/>
            </a:pPr>
            <a:r>
              <a:rPr lang="en-US" altLang="en-US" sz="1800" dirty="0"/>
              <a:t>	= </a:t>
            </a:r>
            <a:r>
              <a:rPr lang="el-GR" altLang="en-US" sz="1800" dirty="0">
                <a:cs typeface="Times New Roman" panose="02020603050405020304" pitchFamily="18" charset="0"/>
              </a:rPr>
              <a:t>Σ</a:t>
            </a:r>
            <a:r>
              <a:rPr lang="en-US" altLang="en-US" sz="1800" baseline="-25000" dirty="0">
                <a:cs typeface="Times New Roman" panose="02020603050405020304" pitchFamily="18" charset="0"/>
              </a:rPr>
              <a:t>Rain</a:t>
            </a:r>
            <a:r>
              <a:rPr lang="en-US" altLang="en-US" sz="1800" baseline="-50000" dirty="0">
                <a:cs typeface="Times New Roman" panose="02020603050405020304" pitchFamily="18" charset="0"/>
              </a:rPr>
              <a:t>1</a:t>
            </a:r>
            <a:r>
              <a:rPr lang="en-US" altLang="en-US" sz="1800" dirty="0">
                <a:cs typeface="Times New Roman" panose="02020603050405020304" pitchFamily="18" charset="0"/>
              </a:rPr>
              <a:t> P(Rain</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 t | Rain</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P(Rain</a:t>
            </a:r>
            <a:r>
              <a:rPr lang="en-US" altLang="en-US" sz="1800" baseline="-25000" dirty="0">
                <a:cs typeface="Times New Roman" panose="02020603050405020304" pitchFamily="18" charset="0"/>
              </a:rPr>
              <a:t>1 </a:t>
            </a:r>
            <a:r>
              <a:rPr lang="en-US" altLang="en-US" sz="1800" dirty="0">
                <a:cs typeface="Times New Roman" panose="02020603050405020304" pitchFamily="18" charset="0"/>
              </a:rPr>
              <a:t>| Umbrella</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 t)</a:t>
            </a:r>
          </a:p>
          <a:p>
            <a:pPr>
              <a:lnSpc>
                <a:spcPct val="80000"/>
              </a:lnSpc>
              <a:buFontTx/>
              <a:buNone/>
            </a:pPr>
            <a:r>
              <a:rPr lang="en-US" altLang="en-US" sz="1800" dirty="0">
                <a:cs typeface="Times New Roman" panose="02020603050405020304" pitchFamily="18" charset="0"/>
              </a:rPr>
              <a:t>	= 0.70 * 0.818 + 0.30 * 0.182 ≈ 0.627</a:t>
            </a:r>
          </a:p>
          <a:p>
            <a:pPr>
              <a:lnSpc>
                <a:spcPct val="80000"/>
              </a:lnSpc>
              <a:buFontTx/>
              <a:buNone/>
            </a:pPr>
            <a:endParaRPr lang="en-US" altLang="en-US" sz="1800" dirty="0"/>
          </a:p>
          <a:p>
            <a:pPr>
              <a:lnSpc>
                <a:spcPct val="80000"/>
              </a:lnSpc>
              <a:buFontTx/>
              <a:buNone/>
            </a:pPr>
            <a:r>
              <a:rPr lang="en-US" altLang="en-US" sz="1800" dirty="0"/>
              <a:t>P(Rain</a:t>
            </a:r>
            <a:r>
              <a:rPr lang="en-US" altLang="en-US" sz="1800" baseline="-25000" dirty="0"/>
              <a:t>2</a:t>
            </a:r>
            <a:r>
              <a:rPr lang="en-US" altLang="en-US" sz="1800" dirty="0"/>
              <a:t> = t | Umbrella</a:t>
            </a:r>
            <a:r>
              <a:rPr lang="en-US" altLang="en-US" sz="1800" baseline="-25000" dirty="0"/>
              <a:t>1</a:t>
            </a:r>
            <a:r>
              <a:rPr lang="en-US" altLang="en-US" sz="1800" dirty="0"/>
              <a:t> = t, Umbrella</a:t>
            </a:r>
            <a:r>
              <a:rPr lang="en-US" altLang="en-US" sz="1800" baseline="-25000" dirty="0"/>
              <a:t>2</a:t>
            </a:r>
            <a:r>
              <a:rPr lang="en-US" altLang="en-US" sz="1800" dirty="0"/>
              <a:t> = t)</a:t>
            </a:r>
          </a:p>
          <a:p>
            <a:pPr>
              <a:lnSpc>
                <a:spcPct val="80000"/>
              </a:lnSpc>
              <a:buFontTx/>
              <a:buNone/>
            </a:pPr>
            <a:r>
              <a:rPr lang="en-US" altLang="en-US" sz="1800" dirty="0">
                <a:cs typeface="Times New Roman" panose="02020603050405020304" pitchFamily="18" charset="0"/>
              </a:rPr>
              <a:t>	= </a:t>
            </a:r>
            <a:r>
              <a:rPr lang="el-GR" altLang="en-US" sz="1800" dirty="0">
                <a:cs typeface="Times New Roman" panose="02020603050405020304" pitchFamily="18" charset="0"/>
              </a:rPr>
              <a:t>α</a:t>
            </a:r>
            <a:r>
              <a:rPr lang="en-US" altLang="en-US" sz="1800" dirty="0">
                <a:cs typeface="Times New Roman" panose="02020603050405020304" pitchFamily="18" charset="0"/>
              </a:rPr>
              <a:t> P(Umbrella</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 t | Rain</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 t) P(Rain</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 t | Umbrella</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 t)</a:t>
            </a:r>
          </a:p>
          <a:p>
            <a:pPr>
              <a:lnSpc>
                <a:spcPct val="80000"/>
              </a:lnSpc>
              <a:buFontTx/>
              <a:buNone/>
            </a:pPr>
            <a:r>
              <a:rPr lang="en-US" altLang="en-US" sz="1800" dirty="0">
                <a:cs typeface="Times New Roman" panose="02020603050405020304" pitchFamily="18" charset="0"/>
              </a:rPr>
              <a:t>	= </a:t>
            </a:r>
            <a:r>
              <a:rPr lang="el-GR" altLang="en-US" sz="1800" dirty="0">
                <a:cs typeface="Times New Roman" panose="02020603050405020304" pitchFamily="18" charset="0"/>
              </a:rPr>
              <a:t>α</a:t>
            </a:r>
            <a:r>
              <a:rPr lang="en-US" altLang="en-US" sz="1800" dirty="0">
                <a:cs typeface="Times New Roman" panose="02020603050405020304" pitchFamily="18" charset="0"/>
              </a:rPr>
              <a:t> * 0.90 * 0.627 ≈ </a:t>
            </a:r>
            <a:r>
              <a:rPr lang="el-GR" altLang="en-US" sz="1800" dirty="0">
                <a:cs typeface="Times New Roman" panose="02020603050405020304" pitchFamily="18" charset="0"/>
              </a:rPr>
              <a:t>α</a:t>
            </a:r>
            <a:r>
              <a:rPr lang="en-US" altLang="en-US" sz="1800" dirty="0">
                <a:cs typeface="Times New Roman" panose="02020603050405020304" pitchFamily="18" charset="0"/>
              </a:rPr>
              <a:t> * 0.564 ≈ 0.883</a:t>
            </a:r>
          </a:p>
        </p:txBody>
      </p:sp>
      <p:graphicFrame>
        <p:nvGraphicFramePr>
          <p:cNvPr id="16390" name="Object 6">
            <a:extLst>
              <a:ext uri="{FF2B5EF4-FFF2-40B4-BE49-F238E27FC236}">
                <a16:creationId xmlns:a16="http://schemas.microsoft.com/office/drawing/2014/main" id="{52D13DC3-E3B3-4ADF-918C-E3D8DA95909F}"/>
              </a:ext>
            </a:extLst>
          </p:cNvPr>
          <p:cNvGraphicFramePr>
            <a:graphicFrameLocks noGrp="1" noChangeAspect="1"/>
          </p:cNvGraphicFramePr>
          <p:nvPr>
            <p:ph sz="half" idx="2"/>
          </p:nvPr>
        </p:nvGraphicFramePr>
        <p:xfrm>
          <a:off x="6873876" y="1447801"/>
          <a:ext cx="3336925" cy="1711325"/>
        </p:xfrm>
        <a:graphic>
          <a:graphicData uri="http://schemas.openxmlformats.org/presentationml/2006/ole">
            <mc:AlternateContent xmlns:mc="http://schemas.openxmlformats.org/markup-compatibility/2006">
              <mc:Choice xmlns:v="urn:schemas-microsoft-com:vml" Requires="v">
                <p:oleObj spid="_x0000_s7178" name="Bitmap Image" r:id="rId3" imgW="4734586" imgH="2429214" progId="Paint.Picture">
                  <p:embed/>
                </p:oleObj>
              </mc:Choice>
              <mc:Fallback>
                <p:oleObj name="Bitmap Image" r:id="rId3" imgW="4734586" imgH="2429214" progId="Paint.Picture">
                  <p:embed/>
                  <p:pic>
                    <p:nvPicPr>
                      <p:cNvPr id="16390" name="Object 6">
                        <a:extLst>
                          <a:ext uri="{FF2B5EF4-FFF2-40B4-BE49-F238E27FC236}">
                            <a16:creationId xmlns:a16="http://schemas.microsoft.com/office/drawing/2014/main" id="{52D13DC3-E3B3-4ADF-918C-E3D8DA959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876" y="1447801"/>
                        <a:ext cx="3336925"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Google Shape;142;p2">
            <a:extLst>
              <a:ext uri="{FF2B5EF4-FFF2-40B4-BE49-F238E27FC236}">
                <a16:creationId xmlns:a16="http://schemas.microsoft.com/office/drawing/2014/main" id="{018815F3-D1D4-403A-A0C3-4EAEC23C1712}"/>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5B01E918-9424-41AF-84C3-B6930DE75D0A}"/>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D5C2284-F6F9-4A18-95F5-C3412C3BE671}"/>
              </a:ext>
            </a:extLst>
          </p:cNvPr>
          <p:cNvSpPr>
            <a:spLocks noGrp="1" noChangeArrowheads="1"/>
          </p:cNvSpPr>
          <p:nvPr>
            <p:ph type="title"/>
          </p:nvPr>
        </p:nvSpPr>
        <p:spPr>
          <a:xfrm>
            <a:off x="3413050" y="152400"/>
            <a:ext cx="8778949" cy="990600"/>
          </a:xfrm>
        </p:spPr>
        <p:txBody>
          <a:bodyPr>
            <a:normAutofit fontScale="90000"/>
          </a:bodyPr>
          <a:lstStyle/>
          <a:p>
            <a:r>
              <a:rPr lang="en-US" altLang="en-US" sz="4000" dirty="0"/>
              <a:t>Smoothing</a:t>
            </a:r>
            <a:br>
              <a:rPr lang="en-US" altLang="en-US" sz="4000" dirty="0"/>
            </a:br>
            <a:r>
              <a:rPr lang="en-US" altLang="en-US" sz="4000" dirty="0"/>
              <a:t>(the forward-backward algorithm)</a:t>
            </a:r>
          </a:p>
        </p:txBody>
      </p:sp>
      <p:sp>
        <p:nvSpPr>
          <p:cNvPr id="21507" name="Rectangle 3">
            <a:extLst>
              <a:ext uri="{FF2B5EF4-FFF2-40B4-BE49-F238E27FC236}">
                <a16:creationId xmlns:a16="http://schemas.microsoft.com/office/drawing/2014/main" id="{4369B3D9-8875-4297-B082-8303BCABAA99}"/>
              </a:ext>
            </a:extLst>
          </p:cNvPr>
          <p:cNvSpPr>
            <a:spLocks noGrp="1" noChangeArrowheads="1"/>
          </p:cNvSpPr>
          <p:nvPr>
            <p:ph type="body" sz="half" idx="1"/>
          </p:nvPr>
        </p:nvSpPr>
        <p:spPr>
          <a:xfrm>
            <a:off x="3886200" y="1600201"/>
            <a:ext cx="6400800" cy="4525963"/>
          </a:xfrm>
        </p:spPr>
        <p:txBody>
          <a:bodyPr/>
          <a:lstStyle/>
          <a:p>
            <a:pPr>
              <a:buFontTx/>
              <a:buNone/>
            </a:pPr>
            <a:r>
              <a:rPr lang="en-US" altLang="en-US" sz="1800" dirty="0"/>
              <a:t>P(Umbrella</a:t>
            </a:r>
            <a:r>
              <a:rPr lang="en-US" altLang="en-US" sz="1800" baseline="-25000" dirty="0"/>
              <a:t>2</a:t>
            </a:r>
            <a:r>
              <a:rPr lang="en-US" altLang="en-US" sz="1800" dirty="0"/>
              <a:t> = t | Rain</a:t>
            </a:r>
            <a:r>
              <a:rPr lang="en-US" altLang="en-US" sz="1800" baseline="-25000" dirty="0"/>
              <a:t>1</a:t>
            </a:r>
            <a:r>
              <a:rPr lang="en-US" altLang="en-US" sz="1800" dirty="0"/>
              <a:t> = t)</a:t>
            </a:r>
          </a:p>
          <a:p>
            <a:pPr>
              <a:buFontTx/>
              <a:buNone/>
            </a:pPr>
            <a:r>
              <a:rPr lang="en-US" altLang="en-US" sz="1800" dirty="0"/>
              <a:t>    = </a:t>
            </a:r>
            <a:r>
              <a:rPr lang="el-GR" altLang="en-US" sz="1800" dirty="0">
                <a:cs typeface="Times New Roman" panose="02020603050405020304" pitchFamily="18" charset="0"/>
              </a:rPr>
              <a:t>Σ</a:t>
            </a:r>
            <a:r>
              <a:rPr lang="en-US" altLang="en-US" sz="1800" baseline="-25000" dirty="0">
                <a:cs typeface="Times New Roman" panose="02020603050405020304" pitchFamily="18" charset="0"/>
              </a:rPr>
              <a:t>Rain</a:t>
            </a:r>
            <a:r>
              <a:rPr lang="en-US" altLang="en-US" sz="1800" baseline="-50000" dirty="0">
                <a:cs typeface="Times New Roman" panose="02020603050405020304" pitchFamily="18" charset="0"/>
              </a:rPr>
              <a:t>2</a:t>
            </a:r>
            <a:r>
              <a:rPr lang="en-US" altLang="en-US" sz="1800" dirty="0">
                <a:cs typeface="Times New Roman" panose="02020603050405020304" pitchFamily="18" charset="0"/>
              </a:rPr>
              <a:t> P(Umbrella</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 t | Rain</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P(* | Rain</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P(Rain</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 Rain</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 t)</a:t>
            </a:r>
          </a:p>
          <a:p>
            <a:pPr>
              <a:buFontTx/>
              <a:buNone/>
            </a:pPr>
            <a:r>
              <a:rPr lang="en-US" altLang="en-US" sz="1800" dirty="0">
                <a:cs typeface="Times New Roman" panose="02020603050405020304" pitchFamily="18" charset="0"/>
              </a:rPr>
              <a:t>    = 0.9 * 1.0 * 0.7 + 0.2 * 1.0 * 0.3 = 0.69</a:t>
            </a:r>
          </a:p>
          <a:p>
            <a:pPr>
              <a:buFontTx/>
              <a:buNone/>
            </a:pPr>
            <a:r>
              <a:rPr lang="en-US" altLang="en-US" sz="1800" dirty="0"/>
              <a:t>P(Rain</a:t>
            </a:r>
            <a:r>
              <a:rPr lang="en-US" altLang="en-US" sz="1800" baseline="-25000" dirty="0"/>
              <a:t>1</a:t>
            </a:r>
            <a:r>
              <a:rPr lang="en-US" altLang="en-US" sz="1800" dirty="0"/>
              <a:t> = t | Umbrella</a:t>
            </a:r>
            <a:r>
              <a:rPr lang="en-US" altLang="en-US" sz="1800" baseline="-25000" dirty="0"/>
              <a:t>1</a:t>
            </a:r>
            <a:r>
              <a:rPr lang="en-US" altLang="en-US" sz="1800" dirty="0"/>
              <a:t> = t, Umbrella</a:t>
            </a:r>
            <a:r>
              <a:rPr lang="en-US" altLang="en-US" sz="1800" baseline="-25000" dirty="0"/>
              <a:t>2</a:t>
            </a:r>
            <a:r>
              <a:rPr lang="en-US" altLang="en-US" sz="1800" dirty="0"/>
              <a:t> = t)</a:t>
            </a:r>
          </a:p>
          <a:p>
            <a:pPr>
              <a:buFontTx/>
              <a:buNone/>
            </a:pPr>
            <a:r>
              <a:rPr lang="en-US" altLang="en-US" sz="1800" dirty="0">
                <a:cs typeface="Times New Roman" panose="02020603050405020304" pitchFamily="18" charset="0"/>
              </a:rPr>
              <a:t>    = </a:t>
            </a:r>
            <a:r>
              <a:rPr lang="el-GR" altLang="en-US" sz="1800" dirty="0">
                <a:cs typeface="Times New Roman" panose="02020603050405020304" pitchFamily="18" charset="0"/>
              </a:rPr>
              <a:t>α</a:t>
            </a:r>
            <a:r>
              <a:rPr lang="en-US" altLang="en-US" sz="1800" dirty="0">
                <a:cs typeface="Times New Roman" panose="02020603050405020304" pitchFamily="18" charset="0"/>
              </a:rPr>
              <a:t> * 0.818 * 0.69 ≈ </a:t>
            </a:r>
            <a:r>
              <a:rPr lang="el-GR" altLang="en-US" sz="1800" dirty="0">
                <a:cs typeface="Times New Roman" panose="02020603050405020304" pitchFamily="18" charset="0"/>
              </a:rPr>
              <a:t>α</a:t>
            </a:r>
            <a:r>
              <a:rPr lang="en-US" altLang="en-US" sz="1800" dirty="0">
                <a:cs typeface="Times New Roman" panose="02020603050405020304" pitchFamily="18" charset="0"/>
              </a:rPr>
              <a:t> * 0.56 ≈ 0.883</a:t>
            </a:r>
          </a:p>
        </p:txBody>
      </p:sp>
      <p:graphicFrame>
        <p:nvGraphicFramePr>
          <p:cNvPr id="21508" name="Object 4">
            <a:extLst>
              <a:ext uri="{FF2B5EF4-FFF2-40B4-BE49-F238E27FC236}">
                <a16:creationId xmlns:a16="http://schemas.microsoft.com/office/drawing/2014/main" id="{8C2BD659-F022-411F-87C3-C7B71C212F0A}"/>
              </a:ext>
            </a:extLst>
          </p:cNvPr>
          <p:cNvGraphicFramePr>
            <a:graphicFrameLocks noGrp="1" noChangeAspect="1"/>
          </p:cNvGraphicFramePr>
          <p:nvPr>
            <p:ph sz="half" idx="2"/>
          </p:nvPr>
        </p:nvGraphicFramePr>
        <p:xfrm>
          <a:off x="3886200" y="3448050"/>
          <a:ext cx="4038600" cy="2876550"/>
        </p:xfrm>
        <a:graphic>
          <a:graphicData uri="http://schemas.openxmlformats.org/presentationml/2006/ole">
            <mc:AlternateContent xmlns:mc="http://schemas.openxmlformats.org/markup-compatibility/2006">
              <mc:Choice xmlns:v="urn:schemas-microsoft-com:vml" Requires="v">
                <p:oleObj spid="_x0000_s8202" name="Bitmap Image" r:id="rId3" imgW="5028571" imgH="3580952" progId="Paint.Picture">
                  <p:embed/>
                </p:oleObj>
              </mc:Choice>
              <mc:Fallback>
                <p:oleObj name="Bitmap Image" r:id="rId3" imgW="5028571" imgH="3580952" progId="Paint.Picture">
                  <p:embed/>
                  <p:pic>
                    <p:nvPicPr>
                      <p:cNvPr id="21508" name="Object 4">
                        <a:extLst>
                          <a:ext uri="{FF2B5EF4-FFF2-40B4-BE49-F238E27FC236}">
                            <a16:creationId xmlns:a16="http://schemas.microsoft.com/office/drawing/2014/main" id="{8C2BD659-F022-411F-87C3-C7B71C212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448050"/>
                        <a:ext cx="40386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Google Shape;142;p2">
            <a:extLst>
              <a:ext uri="{FF2B5EF4-FFF2-40B4-BE49-F238E27FC236}">
                <a16:creationId xmlns:a16="http://schemas.microsoft.com/office/drawing/2014/main" id="{7FEE2B12-B8A6-4558-B02A-27C9D81BB25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D6A22AC2-D98A-4E9F-BA18-A6F1EE0DA4DC}"/>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96246D8-4C03-447F-ADC3-3F498098E5D4}"/>
              </a:ext>
            </a:extLst>
          </p:cNvPr>
          <p:cNvSpPr>
            <a:spLocks noGrp="1" noChangeArrowheads="1"/>
          </p:cNvSpPr>
          <p:nvPr>
            <p:ph type="title"/>
          </p:nvPr>
        </p:nvSpPr>
        <p:spPr>
          <a:xfrm>
            <a:off x="3434315" y="152400"/>
            <a:ext cx="8490985" cy="990600"/>
          </a:xfrm>
        </p:spPr>
        <p:txBody>
          <a:bodyPr>
            <a:normAutofit fontScale="90000"/>
          </a:bodyPr>
          <a:lstStyle/>
          <a:p>
            <a:r>
              <a:rPr lang="en-US" altLang="en-US" sz="4000" dirty="0"/>
              <a:t>Most Likely Explanation</a:t>
            </a:r>
            <a:br>
              <a:rPr lang="en-US" altLang="en-US" sz="4000" dirty="0"/>
            </a:br>
            <a:r>
              <a:rPr lang="en-US" altLang="en-US" sz="4000" dirty="0"/>
              <a:t>(the Viterbi algorithm)</a:t>
            </a:r>
          </a:p>
        </p:txBody>
      </p:sp>
      <p:sp>
        <p:nvSpPr>
          <p:cNvPr id="23555" name="Rectangle 3">
            <a:extLst>
              <a:ext uri="{FF2B5EF4-FFF2-40B4-BE49-F238E27FC236}">
                <a16:creationId xmlns:a16="http://schemas.microsoft.com/office/drawing/2014/main" id="{79AB0C99-E8EB-436F-BD6E-6337E1A95AB9}"/>
              </a:ext>
            </a:extLst>
          </p:cNvPr>
          <p:cNvSpPr>
            <a:spLocks noGrp="1" noChangeArrowheads="1"/>
          </p:cNvSpPr>
          <p:nvPr>
            <p:ph type="body" sz="half" idx="1"/>
          </p:nvPr>
        </p:nvSpPr>
        <p:spPr>
          <a:xfrm>
            <a:off x="4369980" y="1600201"/>
            <a:ext cx="6635871" cy="4525963"/>
          </a:xfrm>
        </p:spPr>
        <p:txBody>
          <a:bodyPr/>
          <a:lstStyle/>
          <a:p>
            <a:pPr>
              <a:buFontTx/>
              <a:buNone/>
            </a:pPr>
            <a:r>
              <a:rPr lang="en-US" altLang="en-US" sz="2000" dirty="0"/>
              <a:t>P(Rain</a:t>
            </a:r>
            <a:r>
              <a:rPr lang="en-US" altLang="en-US" sz="2000" baseline="-25000" dirty="0"/>
              <a:t>1</a:t>
            </a:r>
            <a:r>
              <a:rPr lang="en-US" altLang="en-US" sz="2000" dirty="0"/>
              <a:t> = t, Rain</a:t>
            </a:r>
            <a:r>
              <a:rPr lang="en-US" altLang="en-US" sz="2000" baseline="-25000" dirty="0"/>
              <a:t>2</a:t>
            </a:r>
            <a:r>
              <a:rPr lang="en-US" altLang="en-US" sz="2000" dirty="0"/>
              <a:t> = t | Umbrella</a:t>
            </a:r>
            <a:r>
              <a:rPr lang="en-US" altLang="en-US" sz="2000" baseline="-25000" dirty="0"/>
              <a:t>1</a:t>
            </a:r>
            <a:r>
              <a:rPr lang="en-US" altLang="en-US" sz="2000" dirty="0"/>
              <a:t> = t, Umbrella</a:t>
            </a:r>
            <a:r>
              <a:rPr lang="en-US" altLang="en-US" sz="2000" baseline="-25000" dirty="0"/>
              <a:t>2</a:t>
            </a:r>
            <a:r>
              <a:rPr lang="en-US" altLang="en-US" sz="2000" dirty="0"/>
              <a:t> = t)</a:t>
            </a:r>
          </a:p>
          <a:p>
            <a:pPr>
              <a:buFontTx/>
              <a:buNone/>
            </a:pPr>
            <a:r>
              <a:rPr lang="en-US" altLang="en-US" sz="2000" dirty="0"/>
              <a:t>    = P(Umbrella</a:t>
            </a:r>
            <a:r>
              <a:rPr lang="en-US" altLang="en-US" sz="2000" baseline="-25000" dirty="0"/>
              <a:t>1</a:t>
            </a:r>
            <a:r>
              <a:rPr lang="en-US" altLang="en-US" sz="2000" dirty="0"/>
              <a:t> = t | Rain</a:t>
            </a:r>
            <a:r>
              <a:rPr lang="en-US" altLang="en-US" sz="2000" baseline="-25000" dirty="0"/>
              <a:t>1</a:t>
            </a:r>
            <a:r>
              <a:rPr lang="en-US" altLang="en-US" sz="2000" dirty="0"/>
              <a:t> = t)</a:t>
            </a:r>
          </a:p>
          <a:p>
            <a:pPr>
              <a:buFontTx/>
              <a:buNone/>
            </a:pPr>
            <a:r>
              <a:rPr lang="en-US" altLang="en-US" sz="2000" dirty="0"/>
              <a:t>        * P(Rain</a:t>
            </a:r>
            <a:r>
              <a:rPr lang="en-US" altLang="en-US" sz="2000" baseline="-25000" dirty="0"/>
              <a:t>2</a:t>
            </a:r>
            <a:r>
              <a:rPr lang="en-US" altLang="en-US" sz="2000" dirty="0"/>
              <a:t> = t | Rain</a:t>
            </a:r>
            <a:r>
              <a:rPr lang="en-US" altLang="en-US" sz="2000" baseline="-25000" dirty="0"/>
              <a:t>1</a:t>
            </a:r>
            <a:r>
              <a:rPr lang="en-US" altLang="en-US" sz="2000" dirty="0"/>
              <a:t> = t)</a:t>
            </a:r>
          </a:p>
          <a:p>
            <a:pPr>
              <a:buFontTx/>
              <a:buNone/>
            </a:pPr>
            <a:r>
              <a:rPr lang="en-US" altLang="en-US" sz="2000" dirty="0"/>
              <a:t>        * P (Umbrella</a:t>
            </a:r>
            <a:r>
              <a:rPr lang="en-US" altLang="en-US" sz="2000" baseline="-25000" dirty="0"/>
              <a:t>2</a:t>
            </a:r>
            <a:r>
              <a:rPr lang="en-US" altLang="en-US" sz="2000" dirty="0"/>
              <a:t> = t | Rain</a:t>
            </a:r>
            <a:r>
              <a:rPr lang="en-US" altLang="en-US" sz="2000" baseline="-25000" dirty="0"/>
              <a:t>2</a:t>
            </a:r>
            <a:r>
              <a:rPr lang="en-US" altLang="en-US" sz="2000" dirty="0"/>
              <a:t> = t)</a:t>
            </a:r>
          </a:p>
          <a:p>
            <a:pPr>
              <a:buFontTx/>
              <a:buNone/>
            </a:pPr>
            <a:r>
              <a:rPr lang="en-US" altLang="en-US" sz="2000" dirty="0"/>
              <a:t>    = 0.818 * 0.70 * 0.90 </a:t>
            </a:r>
            <a:r>
              <a:rPr lang="en-US" altLang="en-US" sz="2000" dirty="0">
                <a:cs typeface="Times New Roman" panose="02020603050405020304" pitchFamily="18" charset="0"/>
              </a:rPr>
              <a:t>≈ 0.515</a:t>
            </a:r>
          </a:p>
        </p:txBody>
      </p:sp>
      <p:graphicFrame>
        <p:nvGraphicFramePr>
          <p:cNvPr id="23562" name="Object 10">
            <a:extLst>
              <a:ext uri="{FF2B5EF4-FFF2-40B4-BE49-F238E27FC236}">
                <a16:creationId xmlns:a16="http://schemas.microsoft.com/office/drawing/2014/main" id="{E5BF7D0C-651C-4E9C-8E3A-BA237A3EE2CB}"/>
              </a:ext>
            </a:extLst>
          </p:cNvPr>
          <p:cNvGraphicFramePr>
            <a:graphicFrameLocks noGrp="1" noChangeAspect="1"/>
          </p:cNvGraphicFramePr>
          <p:nvPr>
            <p:ph sz="half" idx="2"/>
            <p:extLst>
              <p:ext uri="{D42A27DB-BD31-4B8C-83A1-F6EECF244321}">
                <p14:modId xmlns:p14="http://schemas.microsoft.com/office/powerpoint/2010/main" val="398465378"/>
              </p:ext>
            </p:extLst>
          </p:nvPr>
        </p:nvGraphicFramePr>
        <p:xfrm>
          <a:off x="4524374" y="3522665"/>
          <a:ext cx="5686425" cy="3060700"/>
        </p:xfrm>
        <a:graphic>
          <a:graphicData uri="http://schemas.openxmlformats.org/presentationml/2006/ole">
            <mc:AlternateContent xmlns:mc="http://schemas.openxmlformats.org/markup-compatibility/2006">
              <mc:Choice xmlns:v="urn:schemas-microsoft-com:vml" Requires="v">
                <p:oleObj spid="_x0000_s9226" name="Bitmap Image" r:id="rId3" imgW="5715000" imgH="3076560" progId="Paint.Picture">
                  <p:embed/>
                </p:oleObj>
              </mc:Choice>
              <mc:Fallback>
                <p:oleObj name="Bitmap Image" r:id="rId3" imgW="5715000" imgH="3076560" progId="Paint.Picture">
                  <p:embed/>
                  <p:pic>
                    <p:nvPicPr>
                      <p:cNvPr id="23562" name="Object 10">
                        <a:extLst>
                          <a:ext uri="{FF2B5EF4-FFF2-40B4-BE49-F238E27FC236}">
                            <a16:creationId xmlns:a16="http://schemas.microsoft.com/office/drawing/2014/main" id="{E5BF7D0C-651C-4E9C-8E3A-BA237A3EE2CB}"/>
                          </a:ext>
                        </a:extLst>
                      </p:cNvPr>
                      <p:cNvPicPr>
                        <a:picLocks noChangeAspect="1" noChangeArrowheads="1"/>
                      </p:cNvPicPr>
                      <p:nvPr/>
                    </p:nvPicPr>
                    <p:blipFill>
                      <a:blip r:embed="rId4"/>
                      <a:srcRect/>
                      <a:stretch>
                        <a:fillRect/>
                      </a:stretch>
                    </p:blipFill>
                    <p:spPr bwMode="auto">
                      <a:xfrm>
                        <a:off x="4524374" y="3522665"/>
                        <a:ext cx="568642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Google Shape;142;p2">
            <a:extLst>
              <a:ext uri="{FF2B5EF4-FFF2-40B4-BE49-F238E27FC236}">
                <a16:creationId xmlns:a16="http://schemas.microsoft.com/office/drawing/2014/main" id="{9D97837E-8A7F-4DBB-A35A-1F4A039A3C86}"/>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5CBA5B14-8E8C-4D7B-896F-27365612911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276976-08DC-4168-A5C3-90D617DEDABF}"/>
              </a:ext>
            </a:extLst>
          </p:cNvPr>
          <p:cNvSpPr>
            <a:spLocks noGrp="1" noChangeArrowheads="1"/>
          </p:cNvSpPr>
          <p:nvPr>
            <p:ph type="title"/>
          </p:nvPr>
        </p:nvSpPr>
        <p:spPr>
          <a:xfrm>
            <a:off x="3551274" y="365125"/>
            <a:ext cx="7802526" cy="1325563"/>
          </a:xfrm>
        </p:spPr>
        <p:txBody>
          <a:bodyPr/>
          <a:lstStyle/>
          <a:p>
            <a:r>
              <a:rPr lang="en-US" altLang="en-US" sz="4000" dirty="0"/>
              <a:t>Speech Recognition</a:t>
            </a:r>
            <a:br>
              <a:rPr lang="en-US" altLang="en-US" sz="4000" dirty="0"/>
            </a:br>
            <a:r>
              <a:rPr lang="en-US" altLang="en-US" sz="4000" dirty="0"/>
              <a:t>(signal preprocessing)</a:t>
            </a:r>
          </a:p>
        </p:txBody>
      </p:sp>
      <p:graphicFrame>
        <p:nvGraphicFramePr>
          <p:cNvPr id="27652" name="Object 4">
            <a:extLst>
              <a:ext uri="{FF2B5EF4-FFF2-40B4-BE49-F238E27FC236}">
                <a16:creationId xmlns:a16="http://schemas.microsoft.com/office/drawing/2014/main" id="{ADD78E36-13F7-4C0E-8A7A-F5F68F5BA46E}"/>
              </a:ext>
            </a:extLst>
          </p:cNvPr>
          <p:cNvGraphicFramePr>
            <a:graphicFrameLocks noGrp="1" noChangeAspect="1"/>
          </p:cNvGraphicFramePr>
          <p:nvPr>
            <p:ph idx="1"/>
            <p:extLst>
              <p:ext uri="{D42A27DB-BD31-4B8C-83A1-F6EECF244321}">
                <p14:modId xmlns:p14="http://schemas.microsoft.com/office/powerpoint/2010/main" val="2984544585"/>
              </p:ext>
            </p:extLst>
          </p:nvPr>
        </p:nvGraphicFramePr>
        <p:xfrm>
          <a:off x="3551274" y="1839544"/>
          <a:ext cx="6837363" cy="4210050"/>
        </p:xfrm>
        <a:graphic>
          <a:graphicData uri="http://schemas.openxmlformats.org/presentationml/2006/ole">
            <mc:AlternateContent xmlns:mc="http://schemas.openxmlformats.org/markup-compatibility/2006">
              <mc:Choice xmlns:v="urn:schemas-microsoft-com:vml" Requires="v">
                <p:oleObj spid="_x0000_s10250" name="Bitmap Image" r:id="rId3" imgW="6838095" imgH="4210638" progId="Paint.Picture">
                  <p:embed/>
                </p:oleObj>
              </mc:Choice>
              <mc:Fallback>
                <p:oleObj name="Bitmap Image" r:id="rId3" imgW="6838095" imgH="4210638" progId="Paint.Picture">
                  <p:embed/>
                  <p:pic>
                    <p:nvPicPr>
                      <p:cNvPr id="27652" name="Object 4">
                        <a:extLst>
                          <a:ext uri="{FF2B5EF4-FFF2-40B4-BE49-F238E27FC236}">
                            <a16:creationId xmlns:a16="http://schemas.microsoft.com/office/drawing/2014/main" id="{ADD78E36-13F7-4C0E-8A7A-F5F68F5BA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1274" y="1839544"/>
                        <a:ext cx="6837363"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Google Shape;142;p2">
            <a:extLst>
              <a:ext uri="{FF2B5EF4-FFF2-40B4-BE49-F238E27FC236}">
                <a16:creationId xmlns:a16="http://schemas.microsoft.com/office/drawing/2014/main" id="{7BF3AE2E-D320-4CD7-86A1-04C0BF7CDBA9}"/>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5" name="Rectangle 4">
            <a:extLst>
              <a:ext uri="{FF2B5EF4-FFF2-40B4-BE49-F238E27FC236}">
                <a16:creationId xmlns:a16="http://schemas.microsoft.com/office/drawing/2014/main" id="{C3193F41-837C-43A8-8738-45FAD0D0ACFD}"/>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BBF26F2-CE8F-46EB-B7DE-1EFCACA64ADD}"/>
              </a:ext>
            </a:extLst>
          </p:cNvPr>
          <p:cNvSpPr>
            <a:spLocks noGrp="1" noChangeArrowheads="1"/>
          </p:cNvSpPr>
          <p:nvPr>
            <p:ph type="title"/>
          </p:nvPr>
        </p:nvSpPr>
        <p:spPr>
          <a:xfrm>
            <a:off x="3657600" y="365125"/>
            <a:ext cx="7696200" cy="1325563"/>
          </a:xfrm>
        </p:spPr>
        <p:txBody>
          <a:bodyPr/>
          <a:lstStyle/>
          <a:p>
            <a:r>
              <a:rPr lang="en-US" altLang="en-US" sz="4000" dirty="0"/>
              <a:t>Speech Recognition</a:t>
            </a:r>
            <a:br>
              <a:rPr lang="en-US" altLang="en-US" sz="4000" dirty="0"/>
            </a:br>
            <a:r>
              <a:rPr lang="en-US" altLang="en-US" sz="4000" dirty="0"/>
              <a:t>(models)</a:t>
            </a:r>
          </a:p>
        </p:txBody>
      </p:sp>
      <p:sp>
        <p:nvSpPr>
          <p:cNvPr id="29699" name="Rectangle 3">
            <a:extLst>
              <a:ext uri="{FF2B5EF4-FFF2-40B4-BE49-F238E27FC236}">
                <a16:creationId xmlns:a16="http://schemas.microsoft.com/office/drawing/2014/main" id="{D23397E5-ACBD-44BC-8C50-691CD910BFF6}"/>
              </a:ext>
            </a:extLst>
          </p:cNvPr>
          <p:cNvSpPr>
            <a:spLocks noGrp="1" noChangeArrowheads="1"/>
          </p:cNvSpPr>
          <p:nvPr>
            <p:ph type="body" idx="1"/>
          </p:nvPr>
        </p:nvSpPr>
        <p:spPr>
          <a:xfrm>
            <a:off x="3657600" y="2059541"/>
            <a:ext cx="7249633" cy="4351338"/>
          </a:xfrm>
        </p:spPr>
        <p:txBody>
          <a:bodyPr/>
          <a:lstStyle/>
          <a:p>
            <a:r>
              <a:rPr lang="en-US" altLang="en-US" sz="2400" dirty="0"/>
              <a:t>P(Words | Signal) = </a:t>
            </a:r>
            <a:r>
              <a:rPr lang="el-GR" altLang="en-US" sz="2400" dirty="0">
                <a:cs typeface="Times New Roman" panose="02020603050405020304" pitchFamily="18" charset="0"/>
              </a:rPr>
              <a:t>α</a:t>
            </a:r>
            <a:r>
              <a:rPr lang="en-US" altLang="en-US" sz="2400" dirty="0">
                <a:cs typeface="Times New Roman" panose="02020603050405020304" pitchFamily="18" charset="0"/>
              </a:rPr>
              <a:t> P(Signal | Words) P(Words)</a:t>
            </a:r>
          </a:p>
          <a:p>
            <a:endParaRPr lang="en-US" altLang="en-US" sz="2400" dirty="0">
              <a:cs typeface="Times New Roman" panose="02020603050405020304" pitchFamily="18" charset="0"/>
            </a:endParaRPr>
          </a:p>
          <a:p>
            <a:r>
              <a:rPr lang="en-US" altLang="en-US" sz="2400" dirty="0">
                <a:cs typeface="Times New Roman" panose="02020603050405020304" pitchFamily="18" charset="0"/>
              </a:rPr>
              <a:t>Decomposes into an acoustic model and a language model</a:t>
            </a:r>
          </a:p>
          <a:p>
            <a:pPr lvl="1"/>
            <a:r>
              <a:rPr lang="en-US" altLang="en-US" sz="2000" dirty="0">
                <a:cs typeface="Times New Roman" panose="02020603050405020304" pitchFamily="18" charset="0"/>
              </a:rPr>
              <a:t>Ceiling or Sealing</a:t>
            </a:r>
          </a:p>
          <a:p>
            <a:pPr lvl="1"/>
            <a:r>
              <a:rPr lang="en-US" altLang="en-US" sz="2000" dirty="0">
                <a:cs typeface="Times New Roman" panose="02020603050405020304" pitchFamily="18" charset="0"/>
              </a:rPr>
              <a:t>High ceiling or High sealing</a:t>
            </a:r>
          </a:p>
          <a:p>
            <a:endParaRPr lang="en-US" altLang="en-US" sz="2400" dirty="0">
              <a:cs typeface="Times New Roman" panose="02020603050405020304" pitchFamily="18" charset="0"/>
            </a:endParaRPr>
          </a:p>
          <a:p>
            <a:r>
              <a:rPr lang="en-US" altLang="en-US" sz="2400" dirty="0">
                <a:cs typeface="Times New Roman" panose="02020603050405020304" pitchFamily="18" charset="0"/>
              </a:rPr>
              <a:t>A state in a continuous speech HMM may be labeled with a phone, a phone state, and a word</a:t>
            </a:r>
          </a:p>
        </p:txBody>
      </p:sp>
      <p:sp>
        <p:nvSpPr>
          <p:cNvPr id="4" name="Google Shape;142;p2">
            <a:extLst>
              <a:ext uri="{FF2B5EF4-FFF2-40B4-BE49-F238E27FC236}">
                <a16:creationId xmlns:a16="http://schemas.microsoft.com/office/drawing/2014/main" id="{2C997278-F898-42A8-A12C-23B8275AFF5E}"/>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5" name="Rectangle 4">
            <a:extLst>
              <a:ext uri="{FF2B5EF4-FFF2-40B4-BE49-F238E27FC236}">
                <a16:creationId xmlns:a16="http://schemas.microsoft.com/office/drawing/2014/main" id="{ADBFB8E0-17FA-4A23-A0BC-62C7E7A24356}"/>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59B37F9C-9157-4C8A-95A6-3FA19302D301}"/>
              </a:ext>
            </a:extLst>
          </p:cNvPr>
          <p:cNvSpPr>
            <a:spLocks noGrp="1" noChangeArrowheads="1"/>
          </p:cNvSpPr>
          <p:nvPr>
            <p:ph type="title"/>
          </p:nvPr>
        </p:nvSpPr>
        <p:spPr>
          <a:xfrm>
            <a:off x="3741147" y="365125"/>
            <a:ext cx="8018461" cy="1325563"/>
          </a:xfrm>
        </p:spPr>
        <p:txBody>
          <a:bodyPr/>
          <a:lstStyle/>
          <a:p>
            <a:r>
              <a:rPr lang="en-US" altLang="en-US" sz="4000" dirty="0"/>
              <a:t>Speech Recognition</a:t>
            </a:r>
            <a:br>
              <a:rPr lang="en-US" altLang="en-US" sz="4000" dirty="0"/>
            </a:br>
            <a:r>
              <a:rPr lang="en-US" altLang="en-US" sz="4000" dirty="0"/>
              <a:t>(phones)</a:t>
            </a:r>
          </a:p>
        </p:txBody>
      </p:sp>
      <p:graphicFrame>
        <p:nvGraphicFramePr>
          <p:cNvPr id="32772" name="Object 4">
            <a:extLst>
              <a:ext uri="{FF2B5EF4-FFF2-40B4-BE49-F238E27FC236}">
                <a16:creationId xmlns:a16="http://schemas.microsoft.com/office/drawing/2014/main" id="{9CFAF72E-DA5E-4FDC-B232-290DFEBD45EF}"/>
              </a:ext>
            </a:extLst>
          </p:cNvPr>
          <p:cNvGraphicFramePr>
            <a:graphicFrameLocks noGrp="1" noChangeAspect="1"/>
          </p:cNvGraphicFramePr>
          <p:nvPr>
            <p:ph idx="4294967295"/>
            <p:extLst>
              <p:ext uri="{D42A27DB-BD31-4B8C-83A1-F6EECF244321}">
                <p14:modId xmlns:p14="http://schemas.microsoft.com/office/powerpoint/2010/main" val="2604480344"/>
              </p:ext>
            </p:extLst>
          </p:nvPr>
        </p:nvGraphicFramePr>
        <p:xfrm>
          <a:off x="3741148" y="3025775"/>
          <a:ext cx="7256462" cy="3286125"/>
        </p:xfrm>
        <a:graphic>
          <a:graphicData uri="http://schemas.openxmlformats.org/presentationml/2006/ole">
            <mc:AlternateContent xmlns:mc="http://schemas.openxmlformats.org/markup-compatibility/2006">
              <mc:Choice xmlns:v="urn:schemas-microsoft-com:vml" Requires="v">
                <p:oleObj spid="_x0000_s11274" name="Bitmap Image" r:id="rId3" imgW="7257960" imgH="3286080" progId="Paint.Picture">
                  <p:embed/>
                </p:oleObj>
              </mc:Choice>
              <mc:Fallback>
                <p:oleObj name="Bitmap Image" r:id="rId3" imgW="7257960" imgH="3286080" progId="Paint.Picture">
                  <p:embed/>
                  <p:pic>
                    <p:nvPicPr>
                      <p:cNvPr id="32772" name="Object 4">
                        <a:extLst>
                          <a:ext uri="{FF2B5EF4-FFF2-40B4-BE49-F238E27FC236}">
                            <a16:creationId xmlns:a16="http://schemas.microsoft.com/office/drawing/2014/main" id="{9CFAF72E-DA5E-4FDC-B232-290DFEBD45EF}"/>
                          </a:ext>
                        </a:extLst>
                      </p:cNvPr>
                      <p:cNvPicPr>
                        <a:picLocks noChangeAspect="1" noChangeArrowheads="1"/>
                      </p:cNvPicPr>
                      <p:nvPr/>
                    </p:nvPicPr>
                    <p:blipFill>
                      <a:blip r:embed="rId4"/>
                      <a:srcRect/>
                      <a:stretch>
                        <a:fillRect/>
                      </a:stretch>
                    </p:blipFill>
                    <p:spPr bwMode="auto">
                      <a:xfrm>
                        <a:off x="3741148" y="3025775"/>
                        <a:ext cx="7256462"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6" name="Rectangle 8">
            <a:extLst>
              <a:ext uri="{FF2B5EF4-FFF2-40B4-BE49-F238E27FC236}">
                <a16:creationId xmlns:a16="http://schemas.microsoft.com/office/drawing/2014/main" id="{5D781A94-C723-4DA6-8402-F9C75F2CD1E6}"/>
              </a:ext>
            </a:extLst>
          </p:cNvPr>
          <p:cNvSpPr>
            <a:spLocks noGrp="1" noChangeArrowheads="1"/>
          </p:cNvSpPr>
          <p:nvPr>
            <p:ph type="body" idx="1"/>
          </p:nvPr>
        </p:nvSpPr>
        <p:spPr>
          <a:xfrm>
            <a:off x="3220500" y="1825625"/>
            <a:ext cx="8133300" cy="4351338"/>
          </a:xfrm>
        </p:spPr>
        <p:txBody>
          <a:bodyPr/>
          <a:lstStyle/>
          <a:p>
            <a:r>
              <a:rPr lang="en-US" altLang="en-US" dirty="0"/>
              <a:t>Human languages use a limited repertoire of sounds</a:t>
            </a:r>
          </a:p>
        </p:txBody>
      </p:sp>
      <p:sp>
        <p:nvSpPr>
          <p:cNvPr id="5" name="Google Shape;142;p2">
            <a:extLst>
              <a:ext uri="{FF2B5EF4-FFF2-40B4-BE49-F238E27FC236}">
                <a16:creationId xmlns:a16="http://schemas.microsoft.com/office/drawing/2014/main" id="{4C15AA00-1AF5-4917-A9C4-604B3DAB848A}"/>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292CF4A1-5A1B-4D32-B6B3-70B954C3E5CF}"/>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976BB59-D61B-48E8-85B6-C45663D4C9AB}"/>
              </a:ext>
            </a:extLst>
          </p:cNvPr>
          <p:cNvSpPr>
            <a:spLocks noGrp="1" noChangeArrowheads="1"/>
          </p:cNvSpPr>
          <p:nvPr>
            <p:ph type="title"/>
          </p:nvPr>
        </p:nvSpPr>
        <p:spPr>
          <a:xfrm>
            <a:off x="3362266" y="365125"/>
            <a:ext cx="7991533" cy="1325563"/>
          </a:xfrm>
        </p:spPr>
        <p:txBody>
          <a:bodyPr/>
          <a:lstStyle/>
          <a:p>
            <a:r>
              <a:rPr lang="en-US" altLang="en-US" sz="4000" dirty="0"/>
              <a:t>Speech Recognition</a:t>
            </a:r>
            <a:br>
              <a:rPr lang="en-US" altLang="en-US" sz="4000" dirty="0"/>
            </a:br>
            <a:r>
              <a:rPr lang="en-US" altLang="en-US" sz="4000" dirty="0"/>
              <a:t>(phone model)</a:t>
            </a:r>
          </a:p>
        </p:txBody>
      </p:sp>
      <p:sp>
        <p:nvSpPr>
          <p:cNvPr id="30726" name="Rectangle 6">
            <a:extLst>
              <a:ext uri="{FF2B5EF4-FFF2-40B4-BE49-F238E27FC236}">
                <a16:creationId xmlns:a16="http://schemas.microsoft.com/office/drawing/2014/main" id="{96ED8061-7ABA-4BBD-9635-868079183866}"/>
              </a:ext>
            </a:extLst>
          </p:cNvPr>
          <p:cNvSpPr>
            <a:spLocks noGrp="1" noChangeArrowheads="1"/>
          </p:cNvSpPr>
          <p:nvPr>
            <p:ph type="body" sz="half" idx="1"/>
          </p:nvPr>
        </p:nvSpPr>
        <p:spPr>
          <a:xfrm>
            <a:off x="3799367" y="1690688"/>
            <a:ext cx="8229600" cy="4525963"/>
          </a:xfrm>
        </p:spPr>
        <p:txBody>
          <a:bodyPr/>
          <a:lstStyle/>
          <a:p>
            <a:r>
              <a:rPr lang="en-US" altLang="en-US" dirty="0"/>
              <a:t>Acoustic signal for [t]</a:t>
            </a:r>
          </a:p>
          <a:p>
            <a:pPr lvl="1"/>
            <a:r>
              <a:rPr lang="en-US" altLang="en-US" dirty="0"/>
              <a:t>Silent beginning</a:t>
            </a:r>
          </a:p>
          <a:p>
            <a:pPr lvl="1"/>
            <a:r>
              <a:rPr lang="en-US" altLang="en-US" dirty="0"/>
              <a:t>Small explosion in the middle</a:t>
            </a:r>
          </a:p>
          <a:p>
            <a:pPr lvl="1"/>
            <a:r>
              <a:rPr lang="en-US" altLang="en-US" dirty="0"/>
              <a:t>(Usually) Hissing at the end</a:t>
            </a:r>
          </a:p>
        </p:txBody>
      </p:sp>
      <p:graphicFrame>
        <p:nvGraphicFramePr>
          <p:cNvPr id="30724" name="Object 4">
            <a:extLst>
              <a:ext uri="{FF2B5EF4-FFF2-40B4-BE49-F238E27FC236}">
                <a16:creationId xmlns:a16="http://schemas.microsoft.com/office/drawing/2014/main" id="{B7A5EA56-00E2-4404-A617-1AA5081A7F88}"/>
              </a:ext>
            </a:extLst>
          </p:cNvPr>
          <p:cNvGraphicFramePr>
            <a:graphicFrameLocks noGrp="1" noChangeAspect="1"/>
          </p:cNvGraphicFramePr>
          <p:nvPr>
            <p:ph idx="4294967295"/>
            <p:extLst>
              <p:ext uri="{D42A27DB-BD31-4B8C-83A1-F6EECF244321}">
                <p14:modId xmlns:p14="http://schemas.microsoft.com/office/powerpoint/2010/main" val="343395554"/>
              </p:ext>
            </p:extLst>
          </p:nvPr>
        </p:nvGraphicFramePr>
        <p:xfrm>
          <a:off x="3657601" y="3429000"/>
          <a:ext cx="4616450" cy="3244850"/>
        </p:xfrm>
        <a:graphic>
          <a:graphicData uri="http://schemas.openxmlformats.org/presentationml/2006/ole">
            <mc:AlternateContent xmlns:mc="http://schemas.openxmlformats.org/markup-compatibility/2006">
              <mc:Choice xmlns:v="urn:schemas-microsoft-com:vml" Requires="v">
                <p:oleObj spid="_x0000_s12298" name="Bitmap Image" r:id="rId3" imgW="5772956" imgH="4057143" progId="Paint.Picture">
                  <p:embed/>
                </p:oleObj>
              </mc:Choice>
              <mc:Fallback>
                <p:oleObj name="Bitmap Image" r:id="rId3" imgW="5772956" imgH="4057143" progId="Paint.Picture">
                  <p:embed/>
                  <p:pic>
                    <p:nvPicPr>
                      <p:cNvPr id="30724" name="Object 4">
                        <a:extLst>
                          <a:ext uri="{FF2B5EF4-FFF2-40B4-BE49-F238E27FC236}">
                            <a16:creationId xmlns:a16="http://schemas.microsoft.com/office/drawing/2014/main" id="{B7A5EA56-00E2-4404-A617-1AA5081A7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3429000"/>
                        <a:ext cx="4616450" cy="324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Google Shape;142;p2">
            <a:extLst>
              <a:ext uri="{FF2B5EF4-FFF2-40B4-BE49-F238E27FC236}">
                <a16:creationId xmlns:a16="http://schemas.microsoft.com/office/drawing/2014/main" id="{F8F423A2-F85E-4A00-9461-D5FFAAE9330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C132F53F-94B1-4D01-AD17-A38CD0F0F2D0}"/>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5F636E6-9CFE-485A-AAEC-DECF694E3DF0}"/>
              </a:ext>
            </a:extLst>
          </p:cNvPr>
          <p:cNvSpPr>
            <a:spLocks noGrp="1" noChangeArrowheads="1"/>
          </p:cNvSpPr>
          <p:nvPr>
            <p:ph type="title"/>
          </p:nvPr>
        </p:nvSpPr>
        <p:spPr>
          <a:xfrm>
            <a:off x="3413050" y="365125"/>
            <a:ext cx="8229601" cy="1325563"/>
          </a:xfrm>
        </p:spPr>
        <p:txBody>
          <a:bodyPr/>
          <a:lstStyle/>
          <a:p>
            <a:r>
              <a:rPr lang="en-US" altLang="en-US" sz="4000" dirty="0"/>
              <a:t>Speech Recognition</a:t>
            </a:r>
            <a:br>
              <a:rPr lang="en-US" altLang="en-US" sz="4000" dirty="0"/>
            </a:br>
            <a:r>
              <a:rPr lang="en-US" altLang="en-US" sz="4000" dirty="0"/>
              <a:t>(</a:t>
            </a:r>
            <a:r>
              <a:rPr lang="en-US" altLang="en-US" sz="4000" dirty="0" err="1"/>
              <a:t>pronounciation</a:t>
            </a:r>
            <a:r>
              <a:rPr lang="en-US" altLang="en-US" sz="4000" dirty="0"/>
              <a:t> model)</a:t>
            </a:r>
          </a:p>
        </p:txBody>
      </p:sp>
      <p:sp>
        <p:nvSpPr>
          <p:cNvPr id="36870" name="Rectangle 6">
            <a:extLst>
              <a:ext uri="{FF2B5EF4-FFF2-40B4-BE49-F238E27FC236}">
                <a16:creationId xmlns:a16="http://schemas.microsoft.com/office/drawing/2014/main" id="{C3081B00-4F3F-41D6-A557-C16F91076633}"/>
              </a:ext>
            </a:extLst>
          </p:cNvPr>
          <p:cNvSpPr>
            <a:spLocks noGrp="1" noChangeArrowheads="1"/>
          </p:cNvSpPr>
          <p:nvPr>
            <p:ph type="body" idx="1"/>
          </p:nvPr>
        </p:nvSpPr>
        <p:spPr>
          <a:xfrm>
            <a:off x="3519377" y="1740435"/>
            <a:ext cx="7813158" cy="4351338"/>
          </a:xfrm>
        </p:spPr>
        <p:txBody>
          <a:bodyPr/>
          <a:lstStyle/>
          <a:p>
            <a:r>
              <a:rPr lang="en-US" altLang="en-US" dirty="0"/>
              <a:t>Coarticulation and dialect variations</a:t>
            </a:r>
          </a:p>
        </p:txBody>
      </p:sp>
      <p:graphicFrame>
        <p:nvGraphicFramePr>
          <p:cNvPr id="36868" name="Object 4">
            <a:extLst>
              <a:ext uri="{FF2B5EF4-FFF2-40B4-BE49-F238E27FC236}">
                <a16:creationId xmlns:a16="http://schemas.microsoft.com/office/drawing/2014/main" id="{8A25F624-01DD-4A6F-ABF3-DF548BDF58ED}"/>
              </a:ext>
            </a:extLst>
          </p:cNvPr>
          <p:cNvGraphicFramePr>
            <a:graphicFrameLocks noGrp="1" noChangeAspect="1"/>
          </p:cNvGraphicFramePr>
          <p:nvPr>
            <p:ph idx="4294967295"/>
            <p:extLst>
              <p:ext uri="{D42A27DB-BD31-4B8C-83A1-F6EECF244321}">
                <p14:modId xmlns:p14="http://schemas.microsoft.com/office/powerpoint/2010/main" val="1431511055"/>
              </p:ext>
            </p:extLst>
          </p:nvPr>
        </p:nvGraphicFramePr>
        <p:xfrm>
          <a:off x="5198214" y="2744529"/>
          <a:ext cx="6238875" cy="2343150"/>
        </p:xfrm>
        <a:graphic>
          <a:graphicData uri="http://schemas.openxmlformats.org/presentationml/2006/ole">
            <mc:AlternateContent xmlns:mc="http://schemas.openxmlformats.org/markup-compatibility/2006">
              <mc:Choice xmlns:v="urn:schemas-microsoft-com:vml" Requires="v">
                <p:oleObj spid="_x0000_s13322" name="Bitmap Image" r:id="rId3" imgW="6238095" imgH="2343477" progId="Paint.Picture">
                  <p:embed/>
                </p:oleObj>
              </mc:Choice>
              <mc:Fallback>
                <p:oleObj name="Bitmap Image" r:id="rId3" imgW="6238095" imgH="2343477" progId="Paint.Picture">
                  <p:embed/>
                  <p:pic>
                    <p:nvPicPr>
                      <p:cNvPr id="36868" name="Object 4">
                        <a:extLst>
                          <a:ext uri="{FF2B5EF4-FFF2-40B4-BE49-F238E27FC236}">
                            <a16:creationId xmlns:a16="http://schemas.microsoft.com/office/drawing/2014/main" id="{8A25F624-01DD-4A6F-ABF3-DF548BDF5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214" y="2744529"/>
                        <a:ext cx="62388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Google Shape;142;p2">
            <a:extLst>
              <a:ext uri="{FF2B5EF4-FFF2-40B4-BE49-F238E27FC236}">
                <a16:creationId xmlns:a16="http://schemas.microsoft.com/office/drawing/2014/main" id="{FEE3C42F-273D-4098-989C-30674C10276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005EECCB-3066-4BF3-8527-BE38518712DA}"/>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9FFA34E-9169-4AAC-95D4-4C3083096439}"/>
              </a:ext>
            </a:extLst>
          </p:cNvPr>
          <p:cNvSpPr>
            <a:spLocks noGrp="1" noChangeArrowheads="1"/>
          </p:cNvSpPr>
          <p:nvPr>
            <p:ph type="title"/>
          </p:nvPr>
        </p:nvSpPr>
        <p:spPr>
          <a:xfrm>
            <a:off x="3487478" y="365125"/>
            <a:ext cx="7866321" cy="1325563"/>
          </a:xfrm>
        </p:spPr>
        <p:txBody>
          <a:bodyPr/>
          <a:lstStyle/>
          <a:p>
            <a:r>
              <a:rPr lang="en-US" altLang="en-US" sz="4000" dirty="0"/>
              <a:t>Speech Recognition</a:t>
            </a:r>
            <a:br>
              <a:rPr lang="en-US" altLang="en-US" sz="4000" dirty="0"/>
            </a:br>
            <a:r>
              <a:rPr lang="en-US" altLang="en-US" sz="4000" dirty="0"/>
              <a:t>(language model)</a:t>
            </a:r>
          </a:p>
        </p:txBody>
      </p:sp>
      <p:sp>
        <p:nvSpPr>
          <p:cNvPr id="43011" name="Rectangle 3">
            <a:extLst>
              <a:ext uri="{FF2B5EF4-FFF2-40B4-BE49-F238E27FC236}">
                <a16:creationId xmlns:a16="http://schemas.microsoft.com/office/drawing/2014/main" id="{460E10CB-1CAD-49B0-BDF5-80DD16E61EB8}"/>
              </a:ext>
            </a:extLst>
          </p:cNvPr>
          <p:cNvSpPr>
            <a:spLocks noGrp="1" noChangeArrowheads="1"/>
          </p:cNvSpPr>
          <p:nvPr>
            <p:ph type="body" idx="1"/>
          </p:nvPr>
        </p:nvSpPr>
        <p:spPr>
          <a:xfrm>
            <a:off x="3577854" y="1857522"/>
            <a:ext cx="7685567" cy="4351338"/>
          </a:xfrm>
        </p:spPr>
        <p:txBody>
          <a:bodyPr/>
          <a:lstStyle/>
          <a:p>
            <a:endParaRPr lang="en-US" altLang="en-US" dirty="0"/>
          </a:p>
          <a:p>
            <a:r>
              <a:rPr lang="en-US" altLang="en-US" dirty="0"/>
              <a:t>Can be as simple as bigrams</a:t>
            </a:r>
          </a:p>
          <a:p>
            <a:pPr lvl="1">
              <a:buFontTx/>
              <a:buNone/>
            </a:pPr>
            <a:endParaRPr lang="en-US" altLang="en-US" dirty="0"/>
          </a:p>
          <a:p>
            <a:pPr lvl="1">
              <a:buFontTx/>
              <a:buNone/>
            </a:pPr>
            <a:r>
              <a:rPr lang="en-US" altLang="en-US" dirty="0"/>
              <a:t>P(</a:t>
            </a:r>
            <a:r>
              <a:rPr lang="en-US" altLang="en-US" dirty="0" err="1"/>
              <a:t>Word</a:t>
            </a:r>
            <a:r>
              <a:rPr lang="en-US" altLang="en-US" baseline="-25000" dirty="0" err="1"/>
              <a:t>i</a:t>
            </a:r>
            <a:r>
              <a:rPr lang="en-US" altLang="en-US" dirty="0"/>
              <a:t> | Word</a:t>
            </a:r>
            <a:r>
              <a:rPr lang="en-US" altLang="en-US" baseline="-25000" dirty="0"/>
              <a:t>1:i-1</a:t>
            </a:r>
            <a:r>
              <a:rPr lang="en-US" altLang="en-US" dirty="0"/>
              <a:t>) = P(</a:t>
            </a:r>
            <a:r>
              <a:rPr lang="en-US" altLang="en-US" dirty="0" err="1"/>
              <a:t>Word</a:t>
            </a:r>
            <a:r>
              <a:rPr lang="en-US" altLang="en-US" baseline="-25000" dirty="0" err="1"/>
              <a:t>i</a:t>
            </a:r>
            <a:r>
              <a:rPr lang="en-US" altLang="en-US" dirty="0"/>
              <a:t> | Word</a:t>
            </a:r>
            <a:r>
              <a:rPr lang="en-US" altLang="en-US" baseline="-25000" dirty="0"/>
              <a:t>i-1</a:t>
            </a:r>
            <a:r>
              <a:rPr lang="en-US" altLang="en-US" dirty="0"/>
              <a:t>)</a:t>
            </a:r>
          </a:p>
        </p:txBody>
      </p:sp>
      <p:sp>
        <p:nvSpPr>
          <p:cNvPr id="4" name="Google Shape;142;p2">
            <a:extLst>
              <a:ext uri="{FF2B5EF4-FFF2-40B4-BE49-F238E27FC236}">
                <a16:creationId xmlns:a16="http://schemas.microsoft.com/office/drawing/2014/main" id="{B03EAB5A-F19E-4A24-AD0F-077AFE686C7E}"/>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5" name="Rectangle 4">
            <a:extLst>
              <a:ext uri="{FF2B5EF4-FFF2-40B4-BE49-F238E27FC236}">
                <a16:creationId xmlns:a16="http://schemas.microsoft.com/office/drawing/2014/main" id="{8C2366B1-A34E-45CA-94BE-6E4EF7310FDC}"/>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973CB03-362F-4EC4-BC12-3F93877499A4}"/>
              </a:ext>
            </a:extLst>
          </p:cNvPr>
          <p:cNvSpPr>
            <a:spLocks noGrp="1" noChangeArrowheads="1"/>
          </p:cNvSpPr>
          <p:nvPr>
            <p:ph type="title"/>
          </p:nvPr>
        </p:nvSpPr>
        <p:spPr>
          <a:xfrm>
            <a:off x="3558448" y="152400"/>
            <a:ext cx="7109552" cy="990600"/>
          </a:xfrm>
        </p:spPr>
        <p:txBody>
          <a:bodyPr/>
          <a:lstStyle/>
          <a:p>
            <a:r>
              <a:rPr lang="en-US" altLang="en-US" sz="3600" b="1" dirty="0"/>
              <a:t>Definitions - </a:t>
            </a:r>
            <a:r>
              <a:rPr lang="en-US" altLang="en-US" sz="3600" b="1" dirty="0" err="1"/>
              <a:t>cont</a:t>
            </a:r>
            <a:endParaRPr lang="fr-FR" altLang="en-US" sz="3600" dirty="0">
              <a:cs typeface="Times New Roman" panose="02020603050405020304" pitchFamily="18" charset="0"/>
            </a:endParaRPr>
          </a:p>
        </p:txBody>
      </p:sp>
      <p:sp>
        <p:nvSpPr>
          <p:cNvPr id="103427" name="Rectangle 3">
            <a:extLst>
              <a:ext uri="{FF2B5EF4-FFF2-40B4-BE49-F238E27FC236}">
                <a16:creationId xmlns:a16="http://schemas.microsoft.com/office/drawing/2014/main" id="{70840957-A2A8-4993-9CD9-415A08DAFBEC}"/>
              </a:ext>
            </a:extLst>
          </p:cNvPr>
          <p:cNvSpPr>
            <a:spLocks noGrp="1" noChangeArrowheads="1"/>
          </p:cNvSpPr>
          <p:nvPr>
            <p:ph type="body" idx="1"/>
          </p:nvPr>
        </p:nvSpPr>
        <p:spPr>
          <a:xfrm>
            <a:off x="3470312" y="1447800"/>
            <a:ext cx="8086382" cy="5181600"/>
          </a:xfrm>
        </p:spPr>
        <p:txBody>
          <a:bodyPr/>
          <a:lstStyle/>
          <a:p>
            <a:pPr algn="just">
              <a:lnSpc>
                <a:spcPct val="90000"/>
              </a:lnSpc>
            </a:pPr>
            <a:r>
              <a:rPr lang="en-US" altLang="en-US" dirty="0">
                <a:cs typeface="Times New Roman" panose="02020603050405020304" pitchFamily="18" charset="0"/>
                <a:sym typeface="Symbol" panose="05050102010706020507" pitchFamily="18" charset="2"/>
              </a:rPr>
              <a:t>Axioms of probability</a:t>
            </a:r>
          </a:p>
          <a:p>
            <a:pPr algn="just">
              <a:lnSpc>
                <a:spcPct val="90000"/>
              </a:lnSpc>
            </a:pPr>
            <a:r>
              <a:rPr lang="en-US" altLang="en-US" b="1" i="1" dirty="0">
                <a:cs typeface="Times New Roman" panose="02020603050405020304" pitchFamily="18" charset="0"/>
                <a:sym typeface="Symbol" panose="05050102010706020507" pitchFamily="18" charset="2"/>
              </a:rPr>
              <a:t>The measure of the occurrence of an event (random variable) A</a:t>
            </a:r>
            <a:r>
              <a:rPr lang="en-US" altLang="en-US" dirty="0">
                <a:cs typeface="Times New Roman" panose="02020603050405020304" pitchFamily="18" charset="0"/>
                <a:sym typeface="Symbol" panose="05050102010706020507" pitchFamily="18" charset="2"/>
              </a:rPr>
              <a:t> – a function </a:t>
            </a:r>
            <a:r>
              <a:rPr lang="en-US" altLang="en-US" i="1" dirty="0">
                <a:cs typeface="Times New Roman" panose="02020603050405020304" pitchFamily="18" charset="0"/>
                <a:sym typeface="Symbol" panose="05050102010706020507" pitchFamily="18" charset="2"/>
              </a:rPr>
              <a:t>P:S  R</a:t>
            </a:r>
            <a:r>
              <a:rPr lang="en-US" altLang="en-US" dirty="0">
                <a:cs typeface="Times New Roman" panose="02020603050405020304" pitchFamily="18" charset="0"/>
                <a:sym typeface="Symbol" panose="05050102010706020507" pitchFamily="18" charset="2"/>
              </a:rPr>
              <a:t> satisfying the axioms:</a:t>
            </a:r>
          </a:p>
          <a:p>
            <a:pPr algn="just">
              <a:lnSpc>
                <a:spcPct val="90000"/>
              </a:lnSpc>
            </a:pPr>
            <a:r>
              <a:rPr lang="en-US" altLang="en-US" dirty="0">
                <a:cs typeface="Times New Roman" panose="02020603050405020304" pitchFamily="18" charset="0"/>
                <a:sym typeface="Symbol" panose="05050102010706020507" pitchFamily="18" charset="2"/>
              </a:rPr>
              <a:t>0  P(A)  1</a:t>
            </a:r>
          </a:p>
          <a:p>
            <a:pPr algn="just">
              <a:lnSpc>
                <a:spcPct val="90000"/>
              </a:lnSpc>
            </a:pPr>
            <a:r>
              <a:rPr lang="en-US" altLang="en-US" dirty="0">
                <a:cs typeface="Times New Roman" panose="02020603050405020304" pitchFamily="18" charset="0"/>
                <a:sym typeface="Symbol" panose="05050102010706020507" pitchFamily="18" charset="2"/>
              </a:rPr>
              <a:t>P(S) = 1 	( or P(true) = 1 and P(false) = 0)</a:t>
            </a:r>
          </a:p>
          <a:p>
            <a:pPr algn="just">
              <a:lnSpc>
                <a:spcPct val="90000"/>
              </a:lnSpc>
            </a:pPr>
            <a:r>
              <a:rPr lang="en-US" altLang="en-US" dirty="0">
                <a:cs typeface="Times New Roman" panose="02020603050405020304" pitchFamily="18" charset="0"/>
                <a:sym typeface="Symbol" panose="05050102010706020507" pitchFamily="18" charset="2"/>
              </a:rPr>
              <a:t>P(A  B) = P(A) + P(B) - P(A  B)</a:t>
            </a:r>
          </a:p>
          <a:p>
            <a:pPr algn="just">
              <a:lnSpc>
                <a:spcPct val="90000"/>
              </a:lnSpc>
            </a:pPr>
            <a:endParaRPr lang="en-US" altLang="en-US" dirty="0">
              <a:cs typeface="Times New Roman" panose="02020603050405020304" pitchFamily="18" charset="0"/>
              <a:sym typeface="Symbol" panose="05050102010706020507" pitchFamily="18" charset="2"/>
            </a:endParaRPr>
          </a:p>
          <a:p>
            <a:pPr algn="just">
              <a:lnSpc>
                <a:spcPct val="9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P(A  ~A) = P(A)+P(~A) –P(false) = P(true)</a:t>
            </a:r>
          </a:p>
          <a:p>
            <a:pPr algn="just">
              <a:lnSpc>
                <a:spcPct val="9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P(~A) = 1 – P(A)</a:t>
            </a:r>
          </a:p>
        </p:txBody>
      </p:sp>
      <p:sp>
        <p:nvSpPr>
          <p:cNvPr id="103428" name="Rectangle 4">
            <a:extLst>
              <a:ext uri="{FF2B5EF4-FFF2-40B4-BE49-F238E27FC236}">
                <a16:creationId xmlns:a16="http://schemas.microsoft.com/office/drawing/2014/main" id="{22368EF9-2CCE-4F18-90A6-AF3DB67B61F2}"/>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3429" name="Rectangle 5">
            <a:extLst>
              <a:ext uri="{FF2B5EF4-FFF2-40B4-BE49-F238E27FC236}">
                <a16:creationId xmlns:a16="http://schemas.microsoft.com/office/drawing/2014/main" id="{0CD31622-2A77-4F48-A5C4-FCB334712045}"/>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3430" name="Rectangle 6">
            <a:extLst>
              <a:ext uri="{FF2B5EF4-FFF2-40B4-BE49-F238E27FC236}">
                <a16:creationId xmlns:a16="http://schemas.microsoft.com/office/drawing/2014/main" id="{903DA891-E80C-4BD9-9278-2BBB0F4B0B2A}"/>
              </a:ext>
            </a:extLst>
          </p:cNvPr>
          <p:cNvSpPr>
            <a:spLocks noChangeArrowheads="1"/>
          </p:cNvSpPr>
          <p:nvPr/>
        </p:nvSpPr>
        <p:spPr bwMode="auto">
          <a:xfrm>
            <a:off x="573405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3431" name="Rectangle 7">
            <a:extLst>
              <a:ext uri="{FF2B5EF4-FFF2-40B4-BE49-F238E27FC236}">
                <a16:creationId xmlns:a16="http://schemas.microsoft.com/office/drawing/2014/main" id="{7FEA0773-5AE2-4154-AA33-E1069919A2DB}"/>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3432" name="Rectangle 8">
            <a:extLst>
              <a:ext uri="{FF2B5EF4-FFF2-40B4-BE49-F238E27FC236}">
                <a16:creationId xmlns:a16="http://schemas.microsoft.com/office/drawing/2014/main" id="{6E822C08-4354-4790-878F-E3DECE1ED741}"/>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3433" name="Rectangle 9">
            <a:extLst>
              <a:ext uri="{FF2B5EF4-FFF2-40B4-BE49-F238E27FC236}">
                <a16:creationId xmlns:a16="http://schemas.microsoft.com/office/drawing/2014/main" id="{A26FFD00-2D0F-43B1-8694-E16B0876E009}"/>
              </a:ext>
            </a:extLst>
          </p:cNvPr>
          <p:cNvSpPr>
            <a:spLocks noChangeArrowheads="1"/>
          </p:cNvSpPr>
          <p:nvPr/>
        </p:nvSpPr>
        <p:spPr bwMode="auto">
          <a:xfrm>
            <a:off x="53006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3434" name="Rectangle 10">
            <a:extLst>
              <a:ext uri="{FF2B5EF4-FFF2-40B4-BE49-F238E27FC236}">
                <a16:creationId xmlns:a16="http://schemas.microsoft.com/office/drawing/2014/main" id="{1CB6513A-AE58-4268-A86A-F691E40EA97D}"/>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146FB000-DBC2-46C2-948E-02471312A12C}" type="slidenum">
              <a:rPr lang="ro-RO" altLang="en-US" sz="1400"/>
              <a:pPr algn="r"/>
              <a:t>6</a:t>
            </a:fld>
            <a:endParaRPr lang="ro-RO" altLang="en-US" sz="1400"/>
          </a:p>
        </p:txBody>
      </p:sp>
      <p:sp>
        <p:nvSpPr>
          <p:cNvPr id="11" name="Google Shape;142;p2">
            <a:extLst>
              <a:ext uri="{FF2B5EF4-FFF2-40B4-BE49-F238E27FC236}">
                <a16:creationId xmlns:a16="http://schemas.microsoft.com/office/drawing/2014/main" id="{CF8A50CD-FD10-43E2-A26A-1EF43019DDB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2" name="Rectangle 11">
            <a:extLst>
              <a:ext uri="{FF2B5EF4-FFF2-40B4-BE49-F238E27FC236}">
                <a16:creationId xmlns:a16="http://schemas.microsoft.com/office/drawing/2014/main" id="{23DAA1BF-F2E2-49D5-B30B-A13B4079916D}"/>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12.5 </a:t>
            </a:r>
            <a:r>
              <a:rPr lang="en-US" sz="2000" b="1" dirty="0">
                <a:solidFill>
                  <a:srgbClr val="00B0F0"/>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Temporal model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2. Linear dynamical systems and Kalman filters:</a:t>
            </a:r>
          </a:p>
          <a:p>
            <a:pPr marL="0" indent="0">
              <a:buNone/>
            </a:pPr>
            <a:r>
              <a:rPr lang="en-US" sz="2400" dirty="0">
                <a:latin typeface="Times New Roman" panose="02020603050405020304" pitchFamily="18" charset="0"/>
                <a:cs typeface="Times New Roman" panose="02020603050405020304" pitchFamily="18" charset="0"/>
              </a:rPr>
              <a:t>An LDS has the same topology as an HMM, but all the nodes are assumed to have linear-Gaussian distributions, that is,</a:t>
            </a:r>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70537312-9C4C-4FFB-B2D7-12A8A487D72F}"/>
              </a:ext>
            </a:extLst>
          </p:cNvPr>
          <p:cNvPicPr>
            <a:picLocks noChangeAspect="1"/>
          </p:cNvPicPr>
          <p:nvPr/>
        </p:nvPicPr>
        <p:blipFill>
          <a:blip r:embed="rId3"/>
          <a:stretch>
            <a:fillRect/>
          </a:stretch>
        </p:blipFill>
        <p:spPr>
          <a:xfrm>
            <a:off x="4704522" y="2365513"/>
            <a:ext cx="5512904" cy="762000"/>
          </a:xfrm>
          <a:prstGeom prst="rect">
            <a:avLst/>
          </a:prstGeom>
        </p:spPr>
      </p:pic>
      <p:sp>
        <p:nvSpPr>
          <p:cNvPr id="6" name="Rectangle 5">
            <a:extLst>
              <a:ext uri="{FF2B5EF4-FFF2-40B4-BE49-F238E27FC236}">
                <a16:creationId xmlns:a16="http://schemas.microsoft.com/office/drawing/2014/main" id="{EF7D69EF-E201-4F9D-B514-6C612C64EA70}"/>
              </a:ext>
            </a:extLst>
          </p:cNvPr>
          <p:cNvSpPr/>
          <p:nvPr/>
        </p:nvSpPr>
        <p:spPr>
          <a:xfrm>
            <a:off x="3419057" y="3302967"/>
            <a:ext cx="8375377" cy="830997"/>
          </a:xfrm>
          <a:prstGeom prst="rect">
            <a:avLst/>
          </a:prstGeom>
        </p:spPr>
        <p:txBody>
          <a:bodyPr wrap="square">
            <a:spAutoFit/>
          </a:bodyPr>
          <a:lstStyle/>
          <a:p>
            <a:pPr marR="12700" hangingPunct="0"/>
            <a:r>
              <a:rPr lang="en-US" sz="2400" kern="100" dirty="0">
                <a:latin typeface="Times New Roman" panose="02020603050405020304" pitchFamily="18" charset="0"/>
                <a:ea typeface="SimSun" panose="02010600030101010101" pitchFamily="2" charset="-122"/>
              </a:rPr>
              <a:t>The Kalman filter is a way of doing online filtering in this model. Some simple variants of LDSs are as follows:</a:t>
            </a:r>
          </a:p>
        </p:txBody>
      </p:sp>
      <p:pic>
        <p:nvPicPr>
          <p:cNvPr id="7" name="Picture 6">
            <a:extLst>
              <a:ext uri="{FF2B5EF4-FFF2-40B4-BE49-F238E27FC236}">
                <a16:creationId xmlns:a16="http://schemas.microsoft.com/office/drawing/2014/main" id="{DBB39AA4-5832-40B0-A33E-1421AB4E5424}"/>
              </a:ext>
            </a:extLst>
          </p:cNvPr>
          <p:cNvPicPr>
            <a:picLocks noChangeAspect="1"/>
          </p:cNvPicPr>
          <p:nvPr/>
        </p:nvPicPr>
        <p:blipFill>
          <a:blip r:embed="rId4"/>
          <a:stretch>
            <a:fillRect/>
          </a:stretch>
        </p:blipFill>
        <p:spPr>
          <a:xfrm>
            <a:off x="3419058" y="4222091"/>
            <a:ext cx="8375376" cy="1998775"/>
          </a:xfrm>
          <a:prstGeom prst="rect">
            <a:avLst/>
          </a:prstGeom>
        </p:spPr>
      </p:pic>
    </p:spTree>
    <p:extLst>
      <p:ext uri="{BB962C8B-B14F-4D97-AF65-F5344CB8AC3E}">
        <p14:creationId xmlns:p14="http://schemas.microsoft.com/office/powerpoint/2010/main" val="11376180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12.6 </a:t>
            </a:r>
            <a:r>
              <a:rPr lang="en-US" sz="2000" b="1" dirty="0" err="1">
                <a:solidFill>
                  <a:srgbClr val="00B0F0"/>
                </a:solidFill>
                <a:latin typeface="Times New Roman" panose="02020603050405020304" pitchFamily="18" charset="0"/>
                <a:cs typeface="Times New Roman" panose="02020603050405020304" pitchFamily="18" charset="0"/>
              </a:rPr>
              <a:t>Marvok</a:t>
            </a:r>
            <a:r>
              <a:rPr lang="en-US" sz="2000" b="1" dirty="0">
                <a:solidFill>
                  <a:srgbClr val="00B0F0"/>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err="1">
                <a:solidFill>
                  <a:srgbClr val="0070C0"/>
                </a:solidFill>
                <a:latin typeface="Times New Roman" panose="02020603050405020304" pitchFamily="18" charset="0"/>
                <a:cs typeface="Times New Roman" panose="02020603050405020304" pitchFamily="18" charset="0"/>
              </a:rPr>
              <a:t>Marvok</a:t>
            </a:r>
            <a:r>
              <a:rPr lang="en-US" sz="2400" dirty="0">
                <a:solidFill>
                  <a:srgbClr val="0070C0"/>
                </a:solidFill>
                <a:latin typeface="Times New Roman" panose="02020603050405020304" pitchFamily="18" charset="0"/>
                <a:cs typeface="Times New Roman" panose="02020603050405020304" pitchFamily="18" charset="0"/>
              </a:rPr>
              <a:t> Decision Process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1011473"/>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Reinforcement learning is a type of Machine Learning. It allows machines and software agents to </a:t>
            </a:r>
            <a:r>
              <a:rPr lang="en-US" sz="2400" dirty="0" err="1">
                <a:latin typeface="Times New Roman" panose="02020603050405020304" pitchFamily="18" charset="0"/>
                <a:cs typeface="Times New Roman" panose="02020603050405020304" pitchFamily="18" charset="0"/>
              </a:rPr>
              <a:t>automaically</a:t>
            </a:r>
            <a:r>
              <a:rPr lang="en-US" sz="2400" dirty="0">
                <a:latin typeface="Times New Roman" panose="02020603050405020304" pitchFamily="18" charset="0"/>
                <a:cs typeface="Times New Roman" panose="02020603050405020304" pitchFamily="18" charset="0"/>
              </a:rPr>
              <a:t> determine the ideal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within a specific context in order to maximize its performance. Simple reward feedback is required for the agent to learn its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which is known as the </a:t>
            </a:r>
            <a:r>
              <a:rPr lang="en-US" sz="2400" i="1" dirty="0">
                <a:latin typeface="Times New Roman" panose="02020603050405020304" pitchFamily="18" charset="0"/>
                <a:cs typeface="Times New Roman" panose="02020603050405020304" pitchFamily="18" charset="0"/>
              </a:rPr>
              <a:t>reinforcement signal</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In the problem, an agent is supposed to decide the best action to select based on his current state. When this step is repeated, the problem is known as a </a:t>
            </a:r>
            <a:r>
              <a:rPr lang="en-US" sz="2400" i="1" dirty="0">
                <a:latin typeface="Times New Roman" panose="02020603050405020304" pitchFamily="18" charset="0"/>
                <a:cs typeface="Times New Roman" panose="02020603050405020304" pitchFamily="18" charset="0"/>
              </a:rPr>
              <a:t>Markov Decision Process</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An MDP model contains:</a:t>
            </a:r>
          </a:p>
          <a:p>
            <a:pPr lvl="0" hangingPunct="0"/>
            <a:r>
              <a:rPr lang="en-US" sz="2400" dirty="0">
                <a:latin typeface="Times New Roman" panose="02020603050405020304" pitchFamily="18" charset="0"/>
                <a:cs typeface="Times New Roman" panose="02020603050405020304" pitchFamily="18" charset="0"/>
              </a:rPr>
              <a:t>A set of possible world states S.</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A set of Models.</a:t>
            </a:r>
            <a:endParaRPr lang="en-US" dirty="0"/>
          </a:p>
          <a:p>
            <a:pPr marL="0" indent="0">
              <a:buNone/>
            </a:pPr>
            <a:endParaRPr lang="en-US"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32051498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12.6 </a:t>
            </a:r>
            <a:r>
              <a:rPr lang="en-US" sz="2000" b="1" dirty="0" err="1">
                <a:solidFill>
                  <a:srgbClr val="00B0F0"/>
                </a:solidFill>
                <a:latin typeface="Times New Roman" panose="02020603050405020304" pitchFamily="18" charset="0"/>
                <a:cs typeface="Times New Roman" panose="02020603050405020304" pitchFamily="18" charset="0"/>
              </a:rPr>
              <a:t>Marvok</a:t>
            </a:r>
            <a:r>
              <a:rPr lang="en-US" sz="2000" b="1" dirty="0">
                <a:solidFill>
                  <a:srgbClr val="00B0F0"/>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err="1">
                <a:solidFill>
                  <a:srgbClr val="0070C0"/>
                </a:solidFill>
                <a:latin typeface="Times New Roman" panose="02020603050405020304" pitchFamily="18" charset="0"/>
                <a:cs typeface="Times New Roman" panose="02020603050405020304" pitchFamily="18" charset="0"/>
              </a:rPr>
              <a:t>Marvok</a:t>
            </a:r>
            <a:r>
              <a:rPr lang="en-US" sz="2400" dirty="0">
                <a:solidFill>
                  <a:srgbClr val="0070C0"/>
                </a:solidFill>
                <a:latin typeface="Times New Roman" panose="02020603050405020304" pitchFamily="18" charset="0"/>
                <a:cs typeface="Times New Roman" panose="02020603050405020304" pitchFamily="18" charset="0"/>
              </a:rPr>
              <a:t> Decision Process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lvl="0" hangingPunct="0"/>
            <a:r>
              <a:rPr lang="en-US" sz="2400" dirty="0">
                <a:latin typeface="Times New Roman" panose="02020603050405020304" pitchFamily="18" charset="0"/>
                <a:cs typeface="Times New Roman" panose="02020603050405020304" pitchFamily="18" charset="0"/>
              </a:rPr>
              <a:t>A set of possible actions A.</a:t>
            </a:r>
          </a:p>
          <a:p>
            <a:pPr lvl="0" hangingPunct="0"/>
            <a:r>
              <a:rPr lang="en-US" sz="2400" dirty="0">
                <a:latin typeface="Times New Roman" panose="02020603050405020304" pitchFamily="18" charset="0"/>
                <a:cs typeface="Times New Roman" panose="02020603050405020304" pitchFamily="18" charset="0"/>
              </a:rPr>
              <a:t>A real valued reward function R(</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p>
          <a:p>
            <a:pPr lvl="0" hangingPunct="0"/>
            <a:r>
              <a:rPr lang="en-US" sz="2400" dirty="0">
                <a:latin typeface="Times New Roman" panose="02020603050405020304" pitchFamily="18" charset="0"/>
                <a:cs typeface="Times New Roman" panose="02020603050405020304" pitchFamily="18" charset="0"/>
              </a:rPr>
              <a:t>A policy is a solution to the MDP</a:t>
            </a:r>
            <a:endParaRPr lang="en-US" sz="2400"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6" name="Picture 5">
            <a:extLst>
              <a:ext uri="{FF2B5EF4-FFF2-40B4-BE49-F238E27FC236}">
                <a16:creationId xmlns:a16="http://schemas.microsoft.com/office/drawing/2014/main" id="{D248A486-8987-48C7-BAE5-A80E61CEADE6}"/>
              </a:ext>
            </a:extLst>
          </p:cNvPr>
          <p:cNvPicPr>
            <a:picLocks noChangeAspect="1"/>
          </p:cNvPicPr>
          <p:nvPr/>
        </p:nvPicPr>
        <p:blipFill>
          <a:blip r:embed="rId3"/>
          <a:stretch>
            <a:fillRect/>
          </a:stretch>
        </p:blipFill>
        <p:spPr>
          <a:xfrm>
            <a:off x="5113681" y="2546660"/>
            <a:ext cx="4545496" cy="2366963"/>
          </a:xfrm>
          <a:prstGeom prst="rect">
            <a:avLst/>
          </a:prstGeom>
        </p:spPr>
      </p:pic>
      <p:sp>
        <p:nvSpPr>
          <p:cNvPr id="8" name="Rectangle 7">
            <a:extLst>
              <a:ext uri="{FF2B5EF4-FFF2-40B4-BE49-F238E27FC236}">
                <a16:creationId xmlns:a16="http://schemas.microsoft.com/office/drawing/2014/main" id="{BB9F7E70-D300-4BCF-A7D9-8CFE2F3475BC}"/>
              </a:ext>
            </a:extLst>
          </p:cNvPr>
          <p:cNvSpPr/>
          <p:nvPr/>
        </p:nvSpPr>
        <p:spPr>
          <a:xfrm>
            <a:off x="3419057" y="5038821"/>
            <a:ext cx="8534403" cy="1200393"/>
          </a:xfrm>
          <a:prstGeom prst="rect">
            <a:avLst/>
          </a:prstGeom>
        </p:spPr>
        <p:txBody>
          <a:bodyPr wrap="square">
            <a:spAutoFit/>
          </a:bodyPr>
          <a:lstStyle/>
          <a:p>
            <a:r>
              <a:rPr lang="en-US" sz="2400" i="1" kern="100" dirty="0">
                <a:latin typeface="Times New Roman" panose="02020603050405020304" pitchFamily="18" charset="0"/>
                <a:ea typeface="SimSun" panose="02010600030101010101" pitchFamily="2" charset="-122"/>
                <a:cs typeface="Times New Roman" panose="02020603050405020304" pitchFamily="18" charset="0"/>
              </a:rPr>
              <a:t>What Is a State?</a:t>
            </a:r>
            <a:endParaRPr lang="en-US" sz="2400" kern="100" dirty="0">
              <a:latin typeface="Times New Roman" panose="02020603050405020304" pitchFamily="18" charset="0"/>
              <a:ea typeface="SimSun" panose="02010600030101010101" pitchFamily="2" charset="-122"/>
              <a:cs typeface="Times New Roman" panose="02020603050405020304" pitchFamily="18" charset="0"/>
            </a:endParaRPr>
          </a:p>
          <a:p>
            <a:pPr>
              <a:lnSpc>
                <a:spcPts val="40"/>
              </a:lnSpc>
            </a:pPr>
            <a:r>
              <a:rPr lang="en-US" sz="2400" kern="100" dirty="0">
                <a:latin typeface="Times New Roman" panose="02020603050405020304" pitchFamily="18" charset="0"/>
                <a:ea typeface="SimSun" panose="02010600030101010101" pitchFamily="2" charset="-122"/>
                <a:cs typeface="Times New Roman" panose="02020603050405020304" pitchFamily="18" charset="0"/>
              </a:rPr>
              <a:t> </a:t>
            </a:r>
          </a:p>
          <a:p>
            <a:r>
              <a:rPr lang="en-US" sz="2400" kern="100" dirty="0">
                <a:latin typeface="Times New Roman" panose="02020603050405020304" pitchFamily="18" charset="0"/>
                <a:ea typeface="SimSun" panose="02010600030101010101" pitchFamily="2" charset="-122"/>
                <a:cs typeface="Times New Roman" panose="02020603050405020304" pitchFamily="18" charset="0"/>
              </a:rPr>
              <a:t>A </a:t>
            </a:r>
            <a:r>
              <a:rPr lang="en-US" sz="2400" i="1" kern="100" dirty="0">
                <a:latin typeface="Times New Roman" panose="02020603050405020304" pitchFamily="18" charset="0"/>
                <a:ea typeface="SimSun" panose="02010600030101010101" pitchFamily="2" charset="-122"/>
                <a:cs typeface="Times New Roman" panose="02020603050405020304" pitchFamily="18" charset="0"/>
              </a:rPr>
              <a:t>state</a:t>
            </a:r>
            <a:r>
              <a:rPr lang="en-US" sz="2400" kern="100" dirty="0">
                <a:latin typeface="Times New Roman" panose="02020603050405020304" pitchFamily="18" charset="0"/>
                <a:ea typeface="SimSun" panose="02010600030101010101" pitchFamily="2" charset="-122"/>
                <a:cs typeface="Times New Roman" panose="02020603050405020304" pitchFamily="18" charset="0"/>
              </a:rPr>
              <a:t> is a set of tokens that represent every state that the agent can be in.</a:t>
            </a:r>
          </a:p>
        </p:txBody>
      </p:sp>
    </p:spTree>
    <p:extLst>
      <p:ext uri="{BB962C8B-B14F-4D97-AF65-F5344CB8AC3E}">
        <p14:creationId xmlns:p14="http://schemas.microsoft.com/office/powerpoint/2010/main" val="1768553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12.6 </a:t>
            </a:r>
            <a:r>
              <a:rPr lang="en-US" sz="2000" b="1" dirty="0" err="1">
                <a:solidFill>
                  <a:srgbClr val="00B0F0"/>
                </a:solidFill>
                <a:latin typeface="Times New Roman" panose="02020603050405020304" pitchFamily="18" charset="0"/>
                <a:cs typeface="Times New Roman" panose="02020603050405020304" pitchFamily="18" charset="0"/>
              </a:rPr>
              <a:t>Marvok</a:t>
            </a:r>
            <a:r>
              <a:rPr lang="en-US" sz="2000" b="1" dirty="0">
                <a:solidFill>
                  <a:srgbClr val="00B0F0"/>
                </a:solidFill>
                <a:latin typeface="Times New Roman" panose="02020603050405020304" pitchFamily="18" charset="0"/>
                <a:cs typeface="Times New Roman" panose="02020603050405020304" pitchFamily="18" charset="0"/>
              </a:rPr>
              <a:t> Decision Process</a:t>
            </a:r>
            <a:r>
              <a:rPr lang="en-US" sz="2000" dirty="0">
                <a:solidFill>
                  <a:schemeClr val="bg1"/>
                </a:solidFill>
                <a:latin typeface="Times New Roman" panose="02020603050405020304" pitchFamily="18" charset="0"/>
                <a:cs typeface="Times New Roman" panose="02020603050405020304" pitchFamily="18" charset="0"/>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err="1">
                <a:solidFill>
                  <a:srgbClr val="0070C0"/>
                </a:solidFill>
                <a:latin typeface="Times New Roman" panose="02020603050405020304" pitchFamily="18" charset="0"/>
                <a:cs typeface="Times New Roman" panose="02020603050405020304" pitchFamily="18" charset="0"/>
              </a:rPr>
              <a:t>Marvok</a:t>
            </a:r>
            <a:r>
              <a:rPr lang="en-US" sz="2400" dirty="0">
                <a:solidFill>
                  <a:srgbClr val="0070C0"/>
                </a:solidFill>
                <a:latin typeface="Times New Roman" panose="02020603050405020304" pitchFamily="18" charset="0"/>
                <a:cs typeface="Times New Roman" panose="02020603050405020304" pitchFamily="18" charset="0"/>
              </a:rPr>
              <a:t> Decision Process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1011320"/>
            <a:ext cx="8653671" cy="5525464"/>
          </a:xfrm>
        </p:spPr>
        <p:txBody>
          <a:bodyPr>
            <a:noAutofit/>
          </a:bodyPr>
          <a:lstStyle/>
          <a:p>
            <a:pPr marL="0" indent="0">
              <a:buNone/>
            </a:pPr>
            <a:r>
              <a:rPr lang="en-US" sz="2400" i="1" dirty="0">
                <a:latin typeface="Times New Roman" panose="02020603050405020304" pitchFamily="18" charset="0"/>
                <a:cs typeface="Times New Roman" panose="02020603050405020304" pitchFamily="18" charset="0"/>
              </a:rPr>
              <a:t>What Is a Model?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 </a:t>
            </a:r>
            <a:r>
              <a:rPr lang="en-US" sz="2400" i="1" dirty="0">
                <a:latin typeface="Times New Roman" panose="02020603050405020304" pitchFamily="18" charset="0"/>
                <a:cs typeface="Times New Roman" panose="02020603050405020304" pitchFamily="18" charset="0"/>
              </a:rPr>
              <a:t>model</a:t>
            </a:r>
            <a:r>
              <a:rPr lang="en-US" sz="2400" dirty="0">
                <a:latin typeface="Times New Roman" panose="02020603050405020304" pitchFamily="18" charset="0"/>
                <a:cs typeface="Times New Roman" panose="02020603050405020304" pitchFamily="18" charset="0"/>
              </a:rPr>
              <a:t> (sometimes called Transition Model) gives an action’s effect in a state</a:t>
            </a:r>
          </a:p>
          <a:p>
            <a:pPr marL="0" indent="0">
              <a:buNone/>
            </a:pPr>
            <a:r>
              <a:rPr lang="en-US" sz="2400" i="1" dirty="0">
                <a:latin typeface="Times New Roman" panose="02020603050405020304" pitchFamily="18" charset="0"/>
                <a:cs typeface="Times New Roman" panose="02020603050405020304" pitchFamily="18" charset="0"/>
              </a:rPr>
              <a:t>What Is an Action?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An </a:t>
            </a:r>
            <a:r>
              <a:rPr lang="en-US" sz="2400" i="1" dirty="0">
                <a:latin typeface="Times New Roman" panose="02020603050405020304" pitchFamily="18" charset="0"/>
                <a:cs typeface="Times New Roman" panose="02020603050405020304" pitchFamily="18" charset="0"/>
              </a:rPr>
              <a:t>action</a:t>
            </a:r>
            <a:r>
              <a:rPr lang="en-US" sz="2400" dirty="0">
                <a:latin typeface="Times New Roman" panose="02020603050405020304" pitchFamily="18" charset="0"/>
                <a:cs typeface="Times New Roman" panose="02020603050405020304" pitchFamily="18" charset="0"/>
              </a:rPr>
              <a:t> A is a set of all possible actions. A(</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defines the set of actions that can be taken being in state S.</a:t>
            </a:r>
          </a:p>
          <a:p>
            <a:pPr marL="0" indent="0">
              <a:buNone/>
            </a:pPr>
            <a:r>
              <a:rPr lang="en-US" sz="2400" i="1" dirty="0">
                <a:latin typeface="Times New Roman" panose="02020603050405020304" pitchFamily="18" charset="0"/>
                <a:cs typeface="Times New Roman" panose="02020603050405020304" pitchFamily="18" charset="0"/>
              </a:rPr>
              <a:t>What Is a Reward?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reward</a:t>
            </a:r>
            <a:r>
              <a:rPr lang="en-US" sz="2400" dirty="0">
                <a:latin typeface="Times New Roman" panose="02020603050405020304" pitchFamily="18" charset="0"/>
                <a:cs typeface="Times New Roman" panose="02020603050405020304" pitchFamily="18" charset="0"/>
              </a:rPr>
              <a:t> is a real-valued reward function. R(</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indicates the reward for simply being in the state S.</a:t>
            </a:r>
          </a:p>
          <a:p>
            <a:pPr marL="0" indent="0">
              <a:buNone/>
            </a:pPr>
            <a:r>
              <a:rPr lang="en-US" sz="2400" i="1" dirty="0">
                <a:latin typeface="Times New Roman" panose="02020603050405020304" pitchFamily="18" charset="0"/>
                <a:cs typeface="Times New Roman" panose="02020603050405020304" pitchFamily="18" charset="0"/>
              </a:rPr>
              <a:t>What Is a Policy?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policy</a:t>
            </a:r>
            <a:r>
              <a:rPr lang="en-US" sz="2400" dirty="0">
                <a:latin typeface="Times New Roman" panose="02020603050405020304" pitchFamily="18" charset="0"/>
                <a:cs typeface="Times New Roman" panose="02020603050405020304" pitchFamily="18" charset="0"/>
              </a:rPr>
              <a:t> is a solution to the MDP. A policy is a mapping from S to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It indicates the action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to be taken while in state S</a:t>
            </a:r>
            <a:r>
              <a:rPr lang="en-US" dirty="0"/>
              <a:t>.</a:t>
            </a:r>
          </a:p>
          <a:p>
            <a:pPr lvl="0" hangingPunct="0"/>
            <a:endParaRPr lang="en-US" sz="2400"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41478410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12.7 </a:t>
            </a:r>
            <a:r>
              <a:rPr lang="en-US" sz="2000" b="1" dirty="0">
                <a:solidFill>
                  <a:srgbClr val="00B0F0"/>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MDP Formulation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MDP consists of a tuple of five elements as follows:</a:t>
            </a:r>
          </a:p>
          <a:p>
            <a:pPr marL="457200" lvl="0" indent="-457200" hangingPunct="0">
              <a:buFont typeface="+mj-lt"/>
              <a:buAutoNum type="arabicPeriod"/>
            </a:pPr>
            <a:r>
              <a:rPr lang="en-US" sz="2400" b="1"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Set of states. At each time step the state of the environment is an element</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p>
          <a:p>
            <a:pPr marL="457200" lvl="0" indent="-457200" hangingPunct="0">
              <a:buFont typeface="+mj-lt"/>
              <a:buAutoNum type="arabicPeriod"/>
            </a:pP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Set of actions. At each time step the agent choses an action</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to perform.</a:t>
            </a:r>
          </a:p>
          <a:p>
            <a:pPr marL="457200" lvl="0" indent="-457200" hangingPunct="0">
              <a:buFont typeface="+mj-lt"/>
              <a:buAutoNum type="arabicPeriod"/>
            </a:pPr>
            <a:r>
              <a:rPr lang="en-US" sz="2400" b="1" dirty="0">
                <a:latin typeface="Times New Roman" panose="02020603050405020304" pitchFamily="18" charset="0"/>
                <a:cs typeface="Times New Roman" panose="02020603050405020304" pitchFamily="18" charset="0"/>
              </a:rPr>
              <a:t>p(s_{t + 1}</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s_t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a_t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State transition model that describes how the environment state changes when the user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performs an action a depending on the action a and the current state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p>
          <a:p>
            <a:pPr marL="0" indent="0" hangingPunct="0">
              <a:buNone/>
            </a:pPr>
            <a:r>
              <a:rPr lang="en-US" sz="2400" b="1" dirty="0">
                <a:latin typeface="Times New Roman" panose="02020603050405020304" pitchFamily="18" charset="0"/>
                <a:cs typeface="Times New Roman" panose="02020603050405020304" pitchFamily="18" charset="0"/>
              </a:rPr>
              <a:t>4. p(r_{t + 1}</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b="1" dirty="0" err="1">
                <a:latin typeface="Times New Roman" panose="02020603050405020304" pitchFamily="18" charset="0"/>
                <a:cs typeface="Times New Roman" panose="02020603050405020304" pitchFamily="18" charset="0"/>
              </a:rPr>
              <a:t>s_t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a_t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Reward model that describes the real-valued reward value that the agent receives from 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environment after performing an action. In MDP the reward value depends on the current state and the action performed.</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lvl="0" indent="0" hangingPunct="0">
              <a:buNone/>
            </a:pPr>
            <a:endParaRPr lang="en-US" sz="2400"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6059101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12.7 </a:t>
            </a:r>
            <a:r>
              <a:rPr lang="en-US" sz="2000" b="1" dirty="0">
                <a:solidFill>
                  <a:srgbClr val="00B0F0"/>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MDP Formulation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marL="0" indent="0" hangingPunct="0">
              <a:buNone/>
            </a:pPr>
            <a:r>
              <a:rPr lang="en-US" sz="2400" b="1" i="1" dirty="0">
                <a:latin typeface="Times New Roman" panose="02020603050405020304" pitchFamily="18" charset="0"/>
                <a:cs typeface="Times New Roman" panose="02020603050405020304" pitchFamily="18" charset="0"/>
              </a:rPr>
              <a:t>5. f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Discount factor that controls the importance of future rewards. We will describe it in more details</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later.</a:t>
            </a:r>
          </a:p>
          <a:p>
            <a:pPr marL="0" lvl="0" indent="0" hangingPunct="0">
              <a:buNone/>
            </a:pPr>
            <a:endParaRPr lang="en-US" sz="2400"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24210091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12.8 </a:t>
            </a:r>
            <a:r>
              <a:rPr lang="en-US" sz="2000" b="1" dirty="0">
                <a:solidFill>
                  <a:srgbClr val="00B0F0"/>
                </a:solidFill>
                <a:latin typeface="Times New Roman" panose="02020603050405020304" pitchFamily="18" charset="0"/>
                <a:cs typeface="Times New Roman" panose="02020603050405020304" pitchFamily="18" charset="0"/>
              </a:rPr>
              <a:t>Partially observable MDP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Partially observable MDP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54502" y="967410"/>
            <a:ext cx="8653671" cy="5525464"/>
          </a:xfrm>
        </p:spPr>
        <p:txBody>
          <a:bodyPr>
            <a:noAutofit/>
          </a:bodyPr>
          <a:lstStyle/>
          <a:p>
            <a:pPr marL="0" indent="0" hangingPunct="0">
              <a:buNone/>
            </a:pPr>
            <a:r>
              <a:rPr lang="en-US" sz="2400" dirty="0">
                <a:latin typeface="Times New Roman" panose="02020603050405020304" pitchFamily="18" charset="0"/>
                <a:cs typeface="Times New Roman" panose="02020603050405020304" pitchFamily="18" charset="0"/>
              </a:rPr>
              <a:t>A partially observable Markov decision process (POMDP) is a combination of an MDP and a hidden Markov model. Instead of assuming that the state is observable, we assume that there are some partial and/ or noisy observations of the state that the agent gets to observe before it has to act.</a:t>
            </a:r>
          </a:p>
          <a:p>
            <a:pPr marL="0" indent="0">
              <a:buNone/>
            </a:pPr>
            <a:r>
              <a:rPr lang="en-US" sz="2400" dirty="0">
                <a:latin typeface="Times New Roman" panose="02020603050405020304" pitchFamily="18" charset="0"/>
                <a:cs typeface="Times New Roman" panose="02020603050405020304" pitchFamily="18" charset="0"/>
              </a:rPr>
              <a:t>A POMDP consists of the following:</a:t>
            </a:r>
          </a:p>
          <a:p>
            <a:pPr lvl="0" hangingPunct="0"/>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 set of states of the world.</a:t>
            </a:r>
          </a:p>
          <a:p>
            <a:pPr lvl="0" hangingPunct="0"/>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 set of actions.</a:t>
            </a:r>
          </a:p>
          <a:p>
            <a:pPr lvl="0" hangingPunct="0"/>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 a set of possible observations.</a:t>
            </a:r>
          </a:p>
          <a:p>
            <a:pPr lvl="0" hangingPunct="0"/>
            <a:r>
              <a:rPr lang="en-US" sz="2400" i="1" dirty="0">
                <a:latin typeface="Times New Roman" panose="02020603050405020304" pitchFamily="18" charset="0"/>
                <a:cs typeface="Times New Roman" panose="02020603050405020304" pitchFamily="18" charset="0"/>
              </a:rPr>
              <a:t>P(S</a:t>
            </a:r>
            <a:r>
              <a:rPr lang="en-US" sz="2400" i="1" baseline="-25000" dirty="0">
                <a:latin typeface="Times New Roman" panose="02020603050405020304"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which gives the probability distribution of the starting state.</a:t>
            </a:r>
          </a:p>
          <a:p>
            <a:pPr lvl="0" hangingPunct="0"/>
            <a:r>
              <a:rPr lang="en-US" sz="2400" i="1" dirty="0">
                <a:latin typeface="Times New Roman" panose="02020603050405020304" pitchFamily="18" charset="0"/>
                <a:cs typeface="Times New Roman" panose="02020603050405020304" pitchFamily="18" charset="0"/>
              </a:rPr>
              <a:t>P(S</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|S, A)</a:t>
            </a:r>
            <a:r>
              <a:rPr lang="en-US" sz="2400" dirty="0">
                <a:latin typeface="Times New Roman" panose="02020603050405020304" pitchFamily="18" charset="0"/>
                <a:cs typeface="Times New Roman" panose="02020603050405020304" pitchFamily="18" charset="0"/>
              </a:rPr>
              <a:t>, which specifies the dynamics – the probability of getting to state</a:t>
            </a:r>
            <a:r>
              <a:rPr lang="en-US" sz="2400" i="1" dirty="0">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doing action</a:t>
            </a:r>
            <a:r>
              <a:rPr lang="en-US" sz="2400" i="1"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from</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state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p>
          <a:p>
            <a:pPr marL="0" lvl="0" indent="0" hangingPunct="0">
              <a:buNone/>
            </a:pPr>
            <a:endParaRPr lang="en-US" sz="2400"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extLst>
      <p:ext uri="{BB962C8B-B14F-4D97-AF65-F5344CB8AC3E}">
        <p14:creationId xmlns:p14="http://schemas.microsoft.com/office/powerpoint/2010/main" val="35709713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12.1 </a:t>
            </a:r>
            <a:r>
              <a:rPr lang="en-US" sz="2000" dirty="0">
                <a:solidFill>
                  <a:schemeClr val="bg1"/>
                </a:solidFill>
                <a:latin typeface="Times New Roman" panose="02020603050405020304" pitchFamily="18" charset="0"/>
                <a:cs typeface="Times New Roman" panose="02020603050405020304" pitchFamily="18" charset="0"/>
              </a:rPr>
              <a:t>Uncertainty</a:t>
            </a: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12.8 </a:t>
            </a:r>
            <a:r>
              <a:rPr lang="en-US" sz="2000" b="1" dirty="0">
                <a:solidFill>
                  <a:srgbClr val="00B0F0"/>
                </a:solidFill>
                <a:latin typeface="Times New Roman" panose="02020603050405020304" pitchFamily="18" charset="0"/>
                <a:cs typeface="Times New Roman" panose="02020603050405020304" pitchFamily="18" charset="0"/>
              </a:rPr>
              <a:t>Partially observable MDP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8653670"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Partially observable MDP  </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525464"/>
          </a:xfrm>
        </p:spPr>
        <p:txBody>
          <a:bodyPr>
            <a:noAutofit/>
          </a:bodyPr>
          <a:lstStyle/>
          <a:p>
            <a:pPr lvl="0" hangingPunct="0"/>
            <a:r>
              <a:rPr lang="en-US" sz="2400" i="1" dirty="0">
                <a:latin typeface="Times New Roman" panose="02020603050405020304" pitchFamily="18" charset="0"/>
                <a:cs typeface="Times New Roman" panose="02020603050405020304" pitchFamily="18" charset="0"/>
              </a:rPr>
              <a:t>R(S, A, S</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which gives the expected reward of starting in state</a:t>
            </a:r>
            <a:r>
              <a:rPr lang="en-US" sz="2400" i="1" dirty="0">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 doing action</a:t>
            </a:r>
            <a:r>
              <a:rPr lang="en-US" sz="2400" i="1" dirty="0">
                <a:latin typeface="Times New Roman" panose="02020603050405020304" pitchFamily="18" charset="0"/>
                <a:cs typeface="Times New Roman" panose="02020603050405020304" pitchFamily="18" charset="0"/>
              </a:rPr>
              <a:t> A</a:t>
            </a:r>
            <a:r>
              <a:rPr lang="en-US" sz="2400" dirty="0">
                <a:latin typeface="Times New Roman" panose="02020603050405020304" pitchFamily="18" charset="0"/>
                <a:cs typeface="Times New Roman" panose="02020603050405020304" pitchFamily="18" charset="0"/>
              </a:rPr>
              <a:t>, and transitioning to</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state </a:t>
            </a:r>
            <a:r>
              <a:rPr lang="en-US" sz="2400" i="1" dirty="0" err="1">
                <a:latin typeface="Times New Roman" panose="02020603050405020304" pitchFamily="18" charset="0"/>
                <a:cs typeface="Times New Roman" panose="02020603050405020304" pitchFamily="18" charset="0"/>
              </a:rPr>
              <a:t>S</a:t>
            </a:r>
            <a:r>
              <a:rPr lang="en-US" sz="2400" dirty="0" err="1">
                <a:latin typeface="Times New Roman" panose="02020603050405020304" pitchFamily="18" charset="0"/>
                <a:cs typeface="Times New Roman" panose="02020603050405020304" pitchFamily="18" charset="0"/>
              </a:rPr>
              <a:t>′and</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hangingPunct="0"/>
            <a:r>
              <a:rPr lang="en-US" sz="2400" i="1" dirty="0">
                <a:latin typeface="Times New Roman" panose="02020603050405020304" pitchFamily="18" charset="0"/>
                <a:cs typeface="Times New Roman" panose="02020603050405020304" pitchFamily="18" charset="0"/>
              </a:rPr>
              <a:t>P(O|S)</a:t>
            </a:r>
            <a:r>
              <a:rPr lang="en-US" sz="2400" dirty="0">
                <a:latin typeface="Times New Roman" panose="02020603050405020304" pitchFamily="18" charset="0"/>
                <a:cs typeface="Times New Roman" panose="02020603050405020304" pitchFamily="18" charset="0"/>
              </a:rPr>
              <a:t>, which gives the probability of observing</a:t>
            </a:r>
            <a:r>
              <a:rPr lang="en-US" sz="2400" i="1" dirty="0">
                <a:latin typeface="Times New Roman" panose="02020603050405020304" pitchFamily="18" charset="0"/>
                <a:cs typeface="Times New Roman" panose="02020603050405020304" pitchFamily="18" charset="0"/>
              </a:rPr>
              <a:t> O </a:t>
            </a:r>
            <a:r>
              <a:rPr lang="en-US" sz="2400" dirty="0">
                <a:latin typeface="Times New Roman" panose="02020603050405020304" pitchFamily="18" charset="0"/>
                <a:cs typeface="Times New Roman" panose="02020603050405020304" pitchFamily="18" charset="0"/>
              </a:rPr>
              <a:t>given the state is</a:t>
            </a:r>
            <a:r>
              <a:rPr lang="en-US" sz="2400" i="1" dirty="0">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a:t>
            </a:r>
          </a:p>
          <a:p>
            <a:pPr lvl="0" hangingPunct="0"/>
            <a:endParaRPr lang="en-US" sz="2400" dirty="0"/>
          </a:p>
        </p:txBody>
      </p:sp>
      <p:sp>
        <p:nvSpPr>
          <p:cNvPr id="2" name="Rectangle 1">
            <a:extLst>
              <a:ext uri="{FF2B5EF4-FFF2-40B4-BE49-F238E27FC236}">
                <a16:creationId xmlns:a16="http://schemas.microsoft.com/office/drawing/2014/main" id="{1F283C9F-F3E8-4235-86E6-508197EE4184}"/>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pic>
        <p:nvPicPr>
          <p:cNvPr id="5" name="Picture 4">
            <a:extLst>
              <a:ext uri="{FF2B5EF4-FFF2-40B4-BE49-F238E27FC236}">
                <a16:creationId xmlns:a16="http://schemas.microsoft.com/office/drawing/2014/main" id="{CAFF86CC-A8FB-4FFB-9A87-E00D8E311BEE}"/>
              </a:ext>
            </a:extLst>
          </p:cNvPr>
          <p:cNvPicPr>
            <a:picLocks noChangeAspect="1"/>
          </p:cNvPicPr>
          <p:nvPr/>
        </p:nvPicPr>
        <p:blipFill>
          <a:blip r:embed="rId3"/>
          <a:stretch>
            <a:fillRect/>
          </a:stretch>
        </p:blipFill>
        <p:spPr>
          <a:xfrm>
            <a:off x="4956313" y="2533649"/>
            <a:ext cx="4585251" cy="2727463"/>
          </a:xfrm>
          <a:prstGeom prst="rect">
            <a:avLst/>
          </a:prstGeom>
        </p:spPr>
      </p:pic>
    </p:spTree>
    <p:extLst>
      <p:ext uri="{BB962C8B-B14F-4D97-AF65-F5344CB8AC3E}">
        <p14:creationId xmlns:p14="http://schemas.microsoft.com/office/powerpoint/2010/main" val="3640306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C2602EE1-F820-4C68-8BBA-A79567CEAF6A}"/>
              </a:ext>
            </a:extLst>
          </p:cNvPr>
          <p:cNvSpPr>
            <a:spLocks noGrp="1" noChangeArrowheads="1"/>
          </p:cNvSpPr>
          <p:nvPr>
            <p:ph type="title"/>
          </p:nvPr>
        </p:nvSpPr>
        <p:spPr>
          <a:xfrm>
            <a:off x="3679634" y="152400"/>
            <a:ext cx="6988366" cy="990600"/>
          </a:xfrm>
        </p:spPr>
        <p:txBody>
          <a:bodyPr/>
          <a:lstStyle/>
          <a:p>
            <a:r>
              <a:rPr lang="en-US" altLang="en-US" sz="3600" b="1" dirty="0"/>
              <a:t>Definitions - </a:t>
            </a:r>
            <a:r>
              <a:rPr lang="en-US" altLang="en-US" sz="3600" b="1" dirty="0" err="1"/>
              <a:t>cont</a:t>
            </a:r>
            <a:endParaRPr lang="fr-FR" altLang="en-US" sz="3600" dirty="0">
              <a:cs typeface="Times New Roman" panose="02020603050405020304" pitchFamily="18" charset="0"/>
            </a:endParaRPr>
          </a:p>
        </p:txBody>
      </p:sp>
      <p:sp>
        <p:nvSpPr>
          <p:cNvPr id="137219" name="Rectangle 3">
            <a:extLst>
              <a:ext uri="{FF2B5EF4-FFF2-40B4-BE49-F238E27FC236}">
                <a16:creationId xmlns:a16="http://schemas.microsoft.com/office/drawing/2014/main" id="{F2177201-A281-4402-8B2D-A87AE1CECB52}"/>
              </a:ext>
            </a:extLst>
          </p:cNvPr>
          <p:cNvSpPr>
            <a:spLocks noGrp="1" noChangeArrowheads="1"/>
          </p:cNvSpPr>
          <p:nvPr>
            <p:ph type="body" idx="1"/>
          </p:nvPr>
        </p:nvSpPr>
        <p:spPr>
          <a:xfrm>
            <a:off x="3679633" y="1447800"/>
            <a:ext cx="7921127" cy="5181600"/>
          </a:xfrm>
        </p:spPr>
        <p:txBody>
          <a:bodyPr>
            <a:normAutofit/>
          </a:bodyPr>
          <a:lstStyle/>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A and B mutually exclusive </a:t>
            </a:r>
            <a:r>
              <a:rPr lang="fr-FR" altLang="en-US" sz="2400" dirty="0">
                <a:cs typeface="Times New Roman" panose="02020603050405020304" pitchFamily="18" charset="0"/>
                <a:sym typeface="Wingdings" panose="05000000000000000000" pitchFamily="2" charset="2"/>
              </a:rPr>
              <a:t></a:t>
            </a:r>
            <a:r>
              <a:rPr lang="en-US" altLang="en-US" dirty="0">
                <a:cs typeface="Times New Roman" panose="02020603050405020304" pitchFamily="18" charset="0"/>
                <a:sym typeface="Symbol" panose="05050102010706020507" pitchFamily="18" charset="2"/>
              </a:rPr>
              <a:t> P(A  B) = P(A) + P(B)</a:t>
            </a:r>
          </a:p>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P(e</a:t>
            </a:r>
            <a:r>
              <a:rPr lang="en-US" altLang="en-US" baseline="-25000" dirty="0">
                <a:cs typeface="Times New Roman" panose="02020603050405020304" pitchFamily="18" charset="0"/>
                <a:sym typeface="Symbol" panose="05050102010706020507" pitchFamily="18" charset="2"/>
              </a:rPr>
              <a:t>1</a:t>
            </a:r>
            <a:r>
              <a:rPr lang="en-US" altLang="en-US" dirty="0">
                <a:cs typeface="Times New Roman" panose="02020603050405020304" pitchFamily="18" charset="0"/>
                <a:sym typeface="Symbol" panose="05050102010706020507" pitchFamily="18" charset="2"/>
              </a:rPr>
              <a:t>  e</a:t>
            </a:r>
            <a:r>
              <a:rPr lang="en-US" altLang="en-US" baseline="-25000" dirty="0">
                <a:cs typeface="Times New Roman" panose="02020603050405020304" pitchFamily="18" charset="0"/>
                <a:sym typeface="Symbol" panose="05050102010706020507" pitchFamily="18" charset="2"/>
              </a:rPr>
              <a:t>2</a:t>
            </a:r>
            <a:r>
              <a:rPr lang="en-US" altLang="en-US" dirty="0">
                <a:cs typeface="Times New Roman" panose="02020603050405020304" pitchFamily="18" charset="0"/>
                <a:sym typeface="Symbol" panose="05050102010706020507" pitchFamily="18" charset="2"/>
              </a:rPr>
              <a:t>  e</a:t>
            </a:r>
            <a:r>
              <a:rPr lang="en-US" altLang="en-US" baseline="-25000" dirty="0">
                <a:cs typeface="Times New Roman" panose="02020603050405020304" pitchFamily="18" charset="0"/>
                <a:sym typeface="Symbol" panose="05050102010706020507" pitchFamily="18" charset="2"/>
              </a:rPr>
              <a:t>3</a:t>
            </a:r>
            <a:r>
              <a:rPr lang="en-US" altLang="en-US" dirty="0">
                <a:cs typeface="Times New Roman" panose="02020603050405020304" pitchFamily="18" charset="0"/>
                <a:sym typeface="Symbol" panose="05050102010706020507" pitchFamily="18" charset="2"/>
              </a:rPr>
              <a:t>  … </a:t>
            </a:r>
            <a:r>
              <a:rPr lang="en-US" altLang="en-US" dirty="0" err="1">
                <a:cs typeface="Times New Roman" panose="02020603050405020304" pitchFamily="18" charset="0"/>
                <a:sym typeface="Symbol" panose="05050102010706020507" pitchFamily="18" charset="2"/>
              </a:rPr>
              <a:t>e</a:t>
            </a:r>
            <a:r>
              <a:rPr lang="en-US" altLang="en-US" baseline="-25000" dirty="0" err="1">
                <a:cs typeface="Times New Roman" panose="02020603050405020304" pitchFamily="18" charset="0"/>
                <a:sym typeface="Symbol" panose="05050102010706020507" pitchFamily="18" charset="2"/>
              </a:rPr>
              <a:t>n</a:t>
            </a:r>
            <a:r>
              <a:rPr lang="en-US" altLang="en-US" dirty="0">
                <a:cs typeface="Times New Roman" panose="02020603050405020304" pitchFamily="18" charset="0"/>
                <a:sym typeface="Symbol" panose="05050102010706020507" pitchFamily="18" charset="2"/>
              </a:rPr>
              <a:t>) = P(e</a:t>
            </a:r>
            <a:r>
              <a:rPr lang="en-US" altLang="en-US" baseline="-25000" dirty="0">
                <a:cs typeface="Times New Roman" panose="02020603050405020304" pitchFamily="18" charset="0"/>
                <a:sym typeface="Symbol" panose="05050102010706020507" pitchFamily="18" charset="2"/>
              </a:rPr>
              <a:t>1</a:t>
            </a:r>
            <a:r>
              <a:rPr lang="en-US" altLang="en-US" dirty="0">
                <a:cs typeface="Times New Roman" panose="02020603050405020304" pitchFamily="18" charset="0"/>
                <a:sym typeface="Symbol" panose="05050102010706020507" pitchFamily="18" charset="2"/>
              </a:rPr>
              <a:t>) + P(e</a:t>
            </a:r>
            <a:r>
              <a:rPr lang="en-US" altLang="en-US" baseline="-25000" dirty="0">
                <a:cs typeface="Times New Roman" panose="02020603050405020304" pitchFamily="18" charset="0"/>
                <a:sym typeface="Symbol" panose="05050102010706020507" pitchFamily="18" charset="2"/>
              </a:rPr>
              <a:t>2</a:t>
            </a:r>
            <a:r>
              <a:rPr lang="en-US" altLang="en-US" dirty="0">
                <a:cs typeface="Times New Roman" panose="02020603050405020304" pitchFamily="18" charset="0"/>
                <a:sym typeface="Symbol" panose="05050102010706020507" pitchFamily="18" charset="2"/>
              </a:rPr>
              <a:t>) + P(e</a:t>
            </a:r>
            <a:r>
              <a:rPr lang="en-US" altLang="en-US" baseline="-25000" dirty="0">
                <a:cs typeface="Times New Roman" panose="02020603050405020304" pitchFamily="18" charset="0"/>
                <a:sym typeface="Symbol" panose="05050102010706020507" pitchFamily="18" charset="2"/>
              </a:rPr>
              <a:t>3</a:t>
            </a:r>
            <a:r>
              <a:rPr lang="en-US" altLang="en-US" dirty="0">
                <a:cs typeface="Times New Roman" panose="02020603050405020304" pitchFamily="18" charset="0"/>
                <a:sym typeface="Symbol" panose="05050102010706020507" pitchFamily="18" charset="2"/>
              </a:rPr>
              <a:t>) + …  + P(</a:t>
            </a:r>
            <a:r>
              <a:rPr lang="en-US" altLang="en-US" dirty="0" err="1">
                <a:cs typeface="Times New Roman" panose="02020603050405020304" pitchFamily="18" charset="0"/>
                <a:sym typeface="Symbol" panose="05050102010706020507" pitchFamily="18" charset="2"/>
              </a:rPr>
              <a:t>e</a:t>
            </a:r>
            <a:r>
              <a:rPr lang="en-US" altLang="en-US" baseline="-25000" dirty="0" err="1">
                <a:cs typeface="Times New Roman" panose="02020603050405020304" pitchFamily="18" charset="0"/>
                <a:sym typeface="Symbol" panose="05050102010706020507" pitchFamily="18" charset="2"/>
              </a:rPr>
              <a:t>n</a:t>
            </a:r>
            <a:r>
              <a:rPr lang="en-US" altLang="en-US" dirty="0">
                <a:cs typeface="Times New Roman" panose="02020603050405020304" pitchFamily="18" charset="0"/>
                <a:sym typeface="Symbol" panose="05050102010706020507" pitchFamily="18" charset="2"/>
              </a:rPr>
              <a:t>)</a:t>
            </a:r>
          </a:p>
          <a:p>
            <a:pPr algn="just">
              <a:buFont typeface="Wingdings" panose="05000000000000000000" pitchFamily="2" charset="2"/>
              <a:buNone/>
            </a:pPr>
            <a:endParaRPr lang="en-US" altLang="en-US" dirty="0">
              <a:cs typeface="Times New Roman" panose="02020603050405020304" pitchFamily="18" charset="0"/>
              <a:sym typeface="Symbol" panose="05050102010706020507" pitchFamily="18" charset="2"/>
            </a:endParaRPr>
          </a:p>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The probability of a proposition </a:t>
            </a:r>
            <a:r>
              <a:rPr lang="en-US" altLang="en-US" b="1" dirty="0">
                <a:cs typeface="Times New Roman" panose="02020603050405020304" pitchFamily="18" charset="0"/>
                <a:sym typeface="Symbol" panose="05050102010706020507" pitchFamily="18" charset="2"/>
              </a:rPr>
              <a:t>a</a:t>
            </a:r>
            <a:r>
              <a:rPr lang="en-US" altLang="en-US" dirty="0">
                <a:cs typeface="Times New Roman" panose="02020603050405020304" pitchFamily="18" charset="0"/>
                <a:sym typeface="Symbol" panose="05050102010706020507" pitchFamily="18" charset="2"/>
              </a:rPr>
              <a:t> is equal to the sum of the probabilities of the atomic events in which </a:t>
            </a:r>
            <a:r>
              <a:rPr lang="en-US" altLang="en-US" b="1" dirty="0">
                <a:cs typeface="Times New Roman" panose="02020603050405020304" pitchFamily="18" charset="0"/>
                <a:sym typeface="Symbol" panose="05050102010706020507" pitchFamily="18" charset="2"/>
              </a:rPr>
              <a:t>a</a:t>
            </a:r>
            <a:r>
              <a:rPr lang="en-US" altLang="en-US" dirty="0">
                <a:cs typeface="Times New Roman" panose="02020603050405020304" pitchFamily="18" charset="0"/>
                <a:sym typeface="Symbol" panose="05050102010706020507" pitchFamily="18" charset="2"/>
              </a:rPr>
              <a:t> holds</a:t>
            </a:r>
          </a:p>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e(a) – the set of atomic events in which </a:t>
            </a:r>
            <a:r>
              <a:rPr lang="en-US" altLang="en-US" b="1" dirty="0">
                <a:cs typeface="Times New Roman" panose="02020603050405020304" pitchFamily="18" charset="0"/>
                <a:sym typeface="Symbol" panose="05050102010706020507" pitchFamily="18" charset="2"/>
              </a:rPr>
              <a:t>a</a:t>
            </a:r>
            <a:r>
              <a:rPr lang="en-US" altLang="en-US" dirty="0">
                <a:cs typeface="Times New Roman" panose="02020603050405020304" pitchFamily="18" charset="0"/>
                <a:sym typeface="Symbol" panose="05050102010706020507" pitchFamily="18" charset="2"/>
              </a:rPr>
              <a:t> holds</a:t>
            </a:r>
            <a:endParaRPr lang="en-US" altLang="en-US" b="1" dirty="0">
              <a:cs typeface="Times New Roman" panose="02020603050405020304" pitchFamily="18" charset="0"/>
              <a:sym typeface="Symbol" panose="05050102010706020507" pitchFamily="18" charset="2"/>
            </a:endParaRPr>
          </a:p>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P(a) = 	P(</a:t>
            </a:r>
            <a:r>
              <a:rPr lang="en-US" altLang="en-US" dirty="0" err="1">
                <a:cs typeface="Times New Roman" panose="02020603050405020304" pitchFamily="18" charset="0"/>
                <a:sym typeface="Symbol" panose="05050102010706020507" pitchFamily="18" charset="2"/>
              </a:rPr>
              <a:t>e</a:t>
            </a:r>
            <a:r>
              <a:rPr lang="en-US" altLang="en-US" baseline="-25000" dirty="0" err="1">
                <a:cs typeface="Times New Roman" panose="02020603050405020304" pitchFamily="18" charset="0"/>
                <a:sym typeface="Symbol" panose="05050102010706020507" pitchFamily="18" charset="2"/>
              </a:rPr>
              <a:t>i</a:t>
            </a:r>
            <a:r>
              <a:rPr lang="en-US" altLang="en-US" dirty="0">
                <a:cs typeface="Times New Roman" panose="02020603050405020304" pitchFamily="18" charset="0"/>
                <a:sym typeface="Symbol" panose="05050102010706020507" pitchFamily="18" charset="2"/>
              </a:rPr>
              <a:t>)</a:t>
            </a:r>
          </a:p>
          <a:p>
            <a:pPr algn="just">
              <a:spcBef>
                <a:spcPct val="0"/>
              </a:spcBef>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a:t>
            </a:r>
            <a:r>
              <a:rPr lang="en-US" altLang="en-US" sz="2000" dirty="0" err="1">
                <a:cs typeface="Times New Roman" panose="02020603050405020304" pitchFamily="18" charset="0"/>
                <a:sym typeface="Symbol" panose="05050102010706020507" pitchFamily="18" charset="2"/>
              </a:rPr>
              <a:t>e</a:t>
            </a:r>
            <a:r>
              <a:rPr lang="en-US" altLang="en-US" sz="2000" baseline="-25000" dirty="0" err="1">
                <a:cs typeface="Times New Roman" panose="02020603050405020304" pitchFamily="18" charset="0"/>
                <a:sym typeface="Symbol" panose="05050102010706020507" pitchFamily="18" charset="2"/>
              </a:rPr>
              <a:t>i</a:t>
            </a:r>
            <a:r>
              <a:rPr lang="en-US" altLang="en-US" sz="2000" dirty="0" err="1">
                <a:cs typeface="Times New Roman" panose="02020603050405020304" pitchFamily="18" charset="0"/>
                <a:sym typeface="Symbol" panose="05050102010706020507" pitchFamily="18" charset="2"/>
              </a:rPr>
              <a:t>e</a:t>
            </a:r>
            <a:r>
              <a:rPr lang="en-US" altLang="en-US" sz="2000" dirty="0">
                <a:cs typeface="Times New Roman" panose="02020603050405020304" pitchFamily="18" charset="0"/>
                <a:sym typeface="Symbol" panose="05050102010706020507" pitchFamily="18" charset="2"/>
              </a:rPr>
              <a:t>(a)</a:t>
            </a:r>
          </a:p>
          <a:p>
            <a:pPr algn="just">
              <a:spcBef>
                <a:spcPct val="0"/>
              </a:spcBef>
              <a:buFont typeface="Wingdings" panose="05000000000000000000" pitchFamily="2" charset="2"/>
              <a:buNone/>
            </a:pPr>
            <a:endParaRPr lang="en-US" altLang="en-US" dirty="0">
              <a:cs typeface="Times New Roman" panose="02020603050405020304" pitchFamily="18" charset="0"/>
              <a:sym typeface="Symbol" panose="05050102010706020507" pitchFamily="18" charset="2"/>
            </a:endParaRPr>
          </a:p>
        </p:txBody>
      </p:sp>
      <p:sp>
        <p:nvSpPr>
          <p:cNvPr id="137220" name="Rectangle 4">
            <a:extLst>
              <a:ext uri="{FF2B5EF4-FFF2-40B4-BE49-F238E27FC236}">
                <a16:creationId xmlns:a16="http://schemas.microsoft.com/office/drawing/2014/main" id="{9FBD8A2E-8A10-4146-B228-F27139801087}"/>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37221" name="Rectangle 5">
            <a:extLst>
              <a:ext uri="{FF2B5EF4-FFF2-40B4-BE49-F238E27FC236}">
                <a16:creationId xmlns:a16="http://schemas.microsoft.com/office/drawing/2014/main" id="{5293A05F-BD1C-41A0-BE16-D757A1EA5F55}"/>
              </a:ext>
            </a:extLst>
          </p:cNvPr>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37222" name="Rectangle 6">
            <a:extLst>
              <a:ext uri="{FF2B5EF4-FFF2-40B4-BE49-F238E27FC236}">
                <a16:creationId xmlns:a16="http://schemas.microsoft.com/office/drawing/2014/main" id="{884BD499-6369-4E25-BA47-971B823076A5}"/>
              </a:ext>
            </a:extLst>
          </p:cNvPr>
          <p:cNvSpPr>
            <a:spLocks noChangeArrowheads="1"/>
          </p:cNvSpPr>
          <p:nvPr/>
        </p:nvSpPr>
        <p:spPr bwMode="auto">
          <a:xfrm>
            <a:off x="573405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37223" name="Rectangle 7">
            <a:extLst>
              <a:ext uri="{FF2B5EF4-FFF2-40B4-BE49-F238E27FC236}">
                <a16:creationId xmlns:a16="http://schemas.microsoft.com/office/drawing/2014/main" id="{85CB2B80-7517-486C-9F46-C99A4810EC3F}"/>
              </a:ext>
            </a:extLst>
          </p:cNvPr>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37224" name="Rectangle 8">
            <a:extLst>
              <a:ext uri="{FF2B5EF4-FFF2-40B4-BE49-F238E27FC236}">
                <a16:creationId xmlns:a16="http://schemas.microsoft.com/office/drawing/2014/main" id="{13D18D16-B5E3-4990-8C02-6398F8228D6A}"/>
              </a:ext>
            </a:extLst>
          </p:cNvPr>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37225" name="Rectangle 9">
            <a:extLst>
              <a:ext uri="{FF2B5EF4-FFF2-40B4-BE49-F238E27FC236}">
                <a16:creationId xmlns:a16="http://schemas.microsoft.com/office/drawing/2014/main" id="{905BDF86-767A-4F16-B414-16B952ED6F10}"/>
              </a:ext>
            </a:extLst>
          </p:cNvPr>
          <p:cNvSpPr>
            <a:spLocks noChangeArrowheads="1"/>
          </p:cNvSpPr>
          <p:nvPr/>
        </p:nvSpPr>
        <p:spPr bwMode="auto">
          <a:xfrm>
            <a:off x="53006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37226" name="Rectangle 10">
            <a:extLst>
              <a:ext uri="{FF2B5EF4-FFF2-40B4-BE49-F238E27FC236}">
                <a16:creationId xmlns:a16="http://schemas.microsoft.com/office/drawing/2014/main" id="{D26E159A-F797-4ADE-85DE-572AABF7DEC2}"/>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5D17DD63-352D-40B2-9FFE-6F7EC520216B}" type="slidenum">
              <a:rPr lang="ro-RO" altLang="en-US" sz="1400"/>
              <a:pPr algn="r"/>
              <a:t>7</a:t>
            </a:fld>
            <a:endParaRPr lang="ro-RO" altLang="en-US" sz="1400"/>
          </a:p>
        </p:txBody>
      </p:sp>
      <p:sp>
        <p:nvSpPr>
          <p:cNvPr id="11" name="Google Shape;142;p2">
            <a:extLst>
              <a:ext uri="{FF2B5EF4-FFF2-40B4-BE49-F238E27FC236}">
                <a16:creationId xmlns:a16="http://schemas.microsoft.com/office/drawing/2014/main" id="{2379BB9A-23F1-4831-A21E-C9513DB0237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12" name="Rectangle 11">
            <a:extLst>
              <a:ext uri="{FF2B5EF4-FFF2-40B4-BE49-F238E27FC236}">
                <a16:creationId xmlns:a16="http://schemas.microsoft.com/office/drawing/2014/main" id="{A1476BA7-35FB-4075-898C-CB9373A44BAF}"/>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98F5DBC-2937-4F10-A805-B18B9EA36701}"/>
              </a:ext>
            </a:extLst>
          </p:cNvPr>
          <p:cNvSpPr>
            <a:spLocks noGrp="1" noChangeArrowheads="1"/>
          </p:cNvSpPr>
          <p:nvPr>
            <p:ph type="title"/>
          </p:nvPr>
        </p:nvSpPr>
        <p:spPr>
          <a:xfrm>
            <a:off x="3880884" y="152400"/>
            <a:ext cx="6787116" cy="990600"/>
          </a:xfrm>
        </p:spPr>
        <p:txBody>
          <a:bodyPr/>
          <a:lstStyle/>
          <a:p>
            <a:r>
              <a:rPr lang="en-US" altLang="en-US" sz="3600" b="1" dirty="0"/>
              <a:t>1.3 Product rule</a:t>
            </a:r>
            <a:endParaRPr lang="fr-FR" altLang="en-US" sz="3600" dirty="0">
              <a:cs typeface="Times New Roman" panose="02020603050405020304" pitchFamily="18" charset="0"/>
            </a:endParaRPr>
          </a:p>
        </p:txBody>
      </p:sp>
      <p:sp>
        <p:nvSpPr>
          <p:cNvPr id="106499" name="Rectangle 3">
            <a:extLst>
              <a:ext uri="{FF2B5EF4-FFF2-40B4-BE49-F238E27FC236}">
                <a16:creationId xmlns:a16="http://schemas.microsoft.com/office/drawing/2014/main" id="{64C57ABF-1A8A-4A9B-A3B0-6A7C6867951E}"/>
              </a:ext>
            </a:extLst>
          </p:cNvPr>
          <p:cNvSpPr>
            <a:spLocks noGrp="1" noChangeArrowheads="1"/>
          </p:cNvSpPr>
          <p:nvPr>
            <p:ph type="body" idx="1"/>
          </p:nvPr>
        </p:nvSpPr>
        <p:spPr>
          <a:xfrm>
            <a:off x="3232297" y="1447800"/>
            <a:ext cx="8399721" cy="5181600"/>
          </a:xfrm>
        </p:spPr>
        <p:txBody>
          <a:bodyPr/>
          <a:lstStyle/>
          <a:p>
            <a:pPr algn="just">
              <a:lnSpc>
                <a:spcPct val="9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Conditional probabilities can be defined in terms of unconditional probabilities</a:t>
            </a:r>
          </a:p>
          <a:p>
            <a:pPr algn="just">
              <a:lnSpc>
                <a:spcPct val="90000"/>
              </a:lnSpc>
              <a:buFont typeface="Wingdings" panose="05000000000000000000" pitchFamily="2" charset="2"/>
              <a:buNone/>
            </a:pPr>
            <a:r>
              <a:rPr lang="en-US" altLang="en-US" b="1" i="1" dirty="0">
                <a:cs typeface="Times New Roman" panose="02020603050405020304" pitchFamily="18" charset="0"/>
                <a:sym typeface="Symbol" panose="05050102010706020507" pitchFamily="18" charset="2"/>
              </a:rPr>
              <a:t>The condition probability of the occurrence of</a:t>
            </a:r>
            <a:r>
              <a:rPr lang="en-US" altLang="en-US" dirty="0">
                <a:cs typeface="Times New Roman" panose="02020603050405020304" pitchFamily="18" charset="0"/>
                <a:sym typeface="Symbol" panose="05050102010706020507" pitchFamily="18" charset="2"/>
              </a:rPr>
              <a:t> </a:t>
            </a:r>
            <a:r>
              <a:rPr lang="en-US" altLang="en-US" b="1" dirty="0">
                <a:cs typeface="Times New Roman" panose="02020603050405020304" pitchFamily="18" charset="0"/>
                <a:sym typeface="Symbol" panose="05050102010706020507" pitchFamily="18" charset="2"/>
              </a:rPr>
              <a:t>A</a:t>
            </a:r>
            <a:r>
              <a:rPr lang="en-US" altLang="en-US" b="1" i="1" dirty="0">
                <a:cs typeface="Times New Roman" panose="02020603050405020304" pitchFamily="18" charset="0"/>
                <a:sym typeface="Symbol" panose="05050102010706020507" pitchFamily="18" charset="2"/>
              </a:rPr>
              <a:t> if event B occurs</a:t>
            </a:r>
          </a:p>
          <a:p>
            <a:pPr lvl="1" algn="just">
              <a:lnSpc>
                <a:spcPct val="90000"/>
              </a:lnSpc>
            </a:pPr>
            <a:r>
              <a:rPr lang="en-US" altLang="en-US" dirty="0">
                <a:cs typeface="Times New Roman" panose="02020603050405020304" pitchFamily="18" charset="0"/>
                <a:sym typeface="Symbol" panose="05050102010706020507" pitchFamily="18" charset="2"/>
              </a:rPr>
              <a:t>P(A|B) = P(A  B) / P(B)</a:t>
            </a:r>
          </a:p>
          <a:p>
            <a:pPr lvl="1" algn="just">
              <a:lnSpc>
                <a:spcPct val="9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This can be written also as:			</a:t>
            </a:r>
          </a:p>
          <a:p>
            <a:pPr lvl="1" algn="just">
              <a:lnSpc>
                <a:spcPct val="90000"/>
              </a:lnSpc>
            </a:pPr>
            <a:r>
              <a:rPr lang="en-US" altLang="en-US" dirty="0">
                <a:cs typeface="Times New Roman" panose="02020603050405020304" pitchFamily="18" charset="0"/>
                <a:sym typeface="Symbol" panose="05050102010706020507" pitchFamily="18" charset="2"/>
              </a:rPr>
              <a:t>P(A  B) = P(A|B) * P(B)</a:t>
            </a:r>
          </a:p>
          <a:p>
            <a:pPr lvl="1" algn="just">
              <a:lnSpc>
                <a:spcPct val="90000"/>
              </a:lnSpc>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For probability distributions</a:t>
            </a:r>
          </a:p>
          <a:p>
            <a:pPr lvl="1" algn="just">
              <a:lnSpc>
                <a:spcPct val="90000"/>
              </a:lnSpc>
            </a:pPr>
            <a:r>
              <a:rPr lang="en-US" altLang="en-US" dirty="0">
                <a:cs typeface="Times New Roman" panose="02020603050405020304" pitchFamily="18" charset="0"/>
                <a:sym typeface="Symbol" panose="05050102010706020507" pitchFamily="18" charset="2"/>
              </a:rPr>
              <a:t>P(A=a1  B=b1) = P(A=a1|B=b1) * P(B=b1)</a:t>
            </a:r>
          </a:p>
          <a:p>
            <a:pPr lvl="1" algn="just">
              <a:lnSpc>
                <a:spcPct val="90000"/>
              </a:lnSpc>
            </a:pPr>
            <a:r>
              <a:rPr lang="en-US" altLang="en-US" dirty="0">
                <a:cs typeface="Times New Roman" panose="02020603050405020304" pitchFamily="18" charset="0"/>
                <a:sym typeface="Symbol" panose="05050102010706020507" pitchFamily="18" charset="2"/>
              </a:rPr>
              <a:t>P(A=a1  B=b2) = P(A=a1|B=b2) * P(B=b2) ….</a:t>
            </a:r>
          </a:p>
          <a:p>
            <a:pPr lvl="1" algn="just">
              <a:lnSpc>
                <a:spcPct val="90000"/>
              </a:lnSpc>
            </a:pPr>
            <a:r>
              <a:rPr lang="en-US" altLang="en-US" b="1" dirty="0">
                <a:cs typeface="Times New Roman" panose="02020603050405020304" pitchFamily="18" charset="0"/>
                <a:sym typeface="Symbol" panose="05050102010706020507" pitchFamily="18" charset="2"/>
              </a:rPr>
              <a:t>P</a:t>
            </a:r>
            <a:r>
              <a:rPr lang="en-US" altLang="en-US" dirty="0">
                <a:cs typeface="Times New Roman" panose="02020603050405020304" pitchFamily="18" charset="0"/>
                <a:sym typeface="Symbol" panose="05050102010706020507" pitchFamily="18" charset="2"/>
              </a:rPr>
              <a:t>(X,Y) = </a:t>
            </a:r>
            <a:r>
              <a:rPr lang="en-US" altLang="en-US" b="1" dirty="0">
                <a:cs typeface="Times New Roman" panose="02020603050405020304" pitchFamily="18" charset="0"/>
                <a:sym typeface="Symbol" panose="05050102010706020507" pitchFamily="18" charset="2"/>
              </a:rPr>
              <a:t>P</a:t>
            </a:r>
            <a:r>
              <a:rPr lang="en-US" altLang="en-US" dirty="0">
                <a:cs typeface="Times New Roman" panose="02020603050405020304" pitchFamily="18" charset="0"/>
                <a:sym typeface="Symbol" panose="05050102010706020507" pitchFamily="18" charset="2"/>
              </a:rPr>
              <a:t>(X|Y)*</a:t>
            </a:r>
            <a:r>
              <a:rPr lang="en-US" altLang="en-US" b="1" dirty="0">
                <a:cs typeface="Times New Roman" panose="02020603050405020304" pitchFamily="18" charset="0"/>
                <a:sym typeface="Symbol" panose="05050102010706020507" pitchFamily="18" charset="2"/>
              </a:rPr>
              <a:t>P</a:t>
            </a:r>
            <a:r>
              <a:rPr lang="en-US" altLang="en-US" dirty="0">
                <a:cs typeface="Times New Roman" panose="02020603050405020304" pitchFamily="18" charset="0"/>
                <a:sym typeface="Symbol" panose="05050102010706020507" pitchFamily="18" charset="2"/>
              </a:rPr>
              <a:t>(Y)</a:t>
            </a:r>
          </a:p>
          <a:p>
            <a:pPr lvl="1" algn="just">
              <a:lnSpc>
                <a:spcPct val="90000"/>
              </a:lnSpc>
            </a:pPr>
            <a:endParaRPr lang="en-US" altLang="en-US" dirty="0">
              <a:cs typeface="Times New Roman" panose="02020603050405020304" pitchFamily="18" charset="0"/>
              <a:sym typeface="Symbol" panose="05050102010706020507" pitchFamily="18" charset="2"/>
            </a:endParaRPr>
          </a:p>
        </p:txBody>
      </p:sp>
      <p:sp>
        <p:nvSpPr>
          <p:cNvPr id="106506" name="Rectangle 10">
            <a:extLst>
              <a:ext uri="{FF2B5EF4-FFF2-40B4-BE49-F238E27FC236}">
                <a16:creationId xmlns:a16="http://schemas.microsoft.com/office/drawing/2014/main" id="{4BF4BF69-6665-4531-B2F3-FCBB7FA0F2F6}"/>
              </a:ext>
            </a:extLst>
          </p:cNvPr>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A07B76F3-7CEB-4E39-B716-F615F5EFB44F}" type="slidenum">
              <a:rPr lang="ro-RO" altLang="en-US" sz="1400"/>
              <a:pPr algn="r"/>
              <a:t>8</a:t>
            </a:fld>
            <a:endParaRPr lang="ro-RO" altLang="en-US" sz="1400"/>
          </a:p>
        </p:txBody>
      </p:sp>
      <p:sp>
        <p:nvSpPr>
          <p:cNvPr id="5" name="Google Shape;142;p2">
            <a:extLst>
              <a:ext uri="{FF2B5EF4-FFF2-40B4-BE49-F238E27FC236}">
                <a16:creationId xmlns:a16="http://schemas.microsoft.com/office/drawing/2014/main" id="{DD1358F9-6A70-462A-B2C9-1739F610CDB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6" name="Rectangle 5">
            <a:extLst>
              <a:ext uri="{FF2B5EF4-FFF2-40B4-BE49-F238E27FC236}">
                <a16:creationId xmlns:a16="http://schemas.microsoft.com/office/drawing/2014/main" id="{7121E919-A0E5-482B-99BE-02C5F60169CF}"/>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BDEC8765-0F6F-49DE-B13C-6BC6399186EE}"/>
              </a:ext>
            </a:extLst>
          </p:cNvPr>
          <p:cNvSpPr>
            <a:spLocks noGrp="1" noChangeArrowheads="1"/>
          </p:cNvSpPr>
          <p:nvPr>
            <p:ph type="title"/>
          </p:nvPr>
        </p:nvSpPr>
        <p:spPr>
          <a:xfrm>
            <a:off x="3572540" y="152400"/>
            <a:ext cx="7095460" cy="990600"/>
          </a:xfrm>
        </p:spPr>
        <p:txBody>
          <a:bodyPr/>
          <a:lstStyle/>
          <a:p>
            <a:r>
              <a:rPr lang="en-US" altLang="en-US" sz="3600" b="1" dirty="0"/>
              <a:t>Bayes’ rule and its use</a:t>
            </a:r>
            <a:endParaRPr lang="fr-FR" altLang="en-US" sz="3600" dirty="0">
              <a:cs typeface="Times New Roman" panose="02020603050405020304" pitchFamily="18" charset="0"/>
            </a:endParaRPr>
          </a:p>
        </p:txBody>
      </p:sp>
      <p:sp>
        <p:nvSpPr>
          <p:cNvPr id="146435" name="Rectangle 3">
            <a:extLst>
              <a:ext uri="{FF2B5EF4-FFF2-40B4-BE49-F238E27FC236}">
                <a16:creationId xmlns:a16="http://schemas.microsoft.com/office/drawing/2014/main" id="{283CC3B0-77A0-4580-BA06-7BF1528E24F6}"/>
              </a:ext>
            </a:extLst>
          </p:cNvPr>
          <p:cNvSpPr>
            <a:spLocks noGrp="1" noChangeArrowheads="1"/>
          </p:cNvSpPr>
          <p:nvPr>
            <p:ph type="body" idx="1"/>
          </p:nvPr>
        </p:nvSpPr>
        <p:spPr>
          <a:xfrm>
            <a:off x="3572540" y="1352107"/>
            <a:ext cx="6866860" cy="5181600"/>
          </a:xfrm>
        </p:spPr>
        <p:txBody>
          <a:bodyPr/>
          <a:lstStyle/>
          <a:p>
            <a:pPr algn="just">
              <a:buFont typeface="Wingdings" panose="05000000000000000000" pitchFamily="2" charset="2"/>
              <a:buNone/>
            </a:pPr>
            <a:r>
              <a:rPr lang="en-US" altLang="en-US" sz="4000" dirty="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P(A  B) = P(A|B) *P(B)</a:t>
            </a:r>
          </a:p>
          <a:p>
            <a:pPr algn="just">
              <a:buFont typeface="Wingdings" panose="05000000000000000000" pitchFamily="2" charset="2"/>
              <a:buNone/>
            </a:pPr>
            <a:r>
              <a:rPr lang="en-US" altLang="en-US" dirty="0">
                <a:cs typeface="Times New Roman" panose="02020603050405020304" pitchFamily="18" charset="0"/>
                <a:sym typeface="Symbol" panose="05050102010706020507" pitchFamily="18" charset="2"/>
              </a:rPr>
              <a:t>	P(A  B) = P(B|A) *P(A)</a:t>
            </a:r>
            <a:endParaRPr lang="en-US" altLang="en-US" sz="3500" b="1" dirty="0">
              <a:solidFill>
                <a:schemeClr val="folHlink"/>
              </a:solidFill>
              <a:cs typeface="Times New Roman" panose="02020603050405020304" pitchFamily="18" charset="0"/>
              <a:sym typeface="Symbol" panose="05050102010706020507" pitchFamily="18" charset="2"/>
            </a:endParaRPr>
          </a:p>
          <a:p>
            <a:pPr algn="just">
              <a:buFont typeface="Wingdings" panose="05000000000000000000" pitchFamily="2" charset="2"/>
              <a:buNone/>
            </a:pPr>
            <a:endParaRPr lang="en-US" altLang="en-US" sz="3500" dirty="0">
              <a:cs typeface="Times New Roman" panose="02020603050405020304" pitchFamily="18" charset="0"/>
              <a:sym typeface="Symbol" panose="05050102010706020507" pitchFamily="18" charset="2"/>
            </a:endParaRPr>
          </a:p>
          <a:p>
            <a:pPr algn="just">
              <a:buFont typeface="Wingdings" panose="05000000000000000000" pitchFamily="2" charset="2"/>
              <a:buNone/>
            </a:pPr>
            <a:r>
              <a:rPr lang="en-US" altLang="en-US" sz="3500" dirty="0">
                <a:cs typeface="Times New Roman" panose="02020603050405020304" pitchFamily="18" charset="0"/>
                <a:sym typeface="Symbol" panose="05050102010706020507" pitchFamily="18" charset="2"/>
              </a:rPr>
              <a:t>Bays’ rule (theorem)</a:t>
            </a:r>
          </a:p>
          <a:p>
            <a:pPr algn="just"/>
            <a:r>
              <a:rPr lang="en-US" altLang="en-US" sz="3500" dirty="0">
                <a:cs typeface="Times New Roman" panose="02020603050405020304" pitchFamily="18" charset="0"/>
                <a:sym typeface="Symbol" panose="05050102010706020507" pitchFamily="18" charset="2"/>
              </a:rPr>
              <a:t>P(B|A) = P(A | B) * P(B) / P(A)</a:t>
            </a:r>
          </a:p>
          <a:p>
            <a:pPr algn="just"/>
            <a:endParaRPr lang="en-US" altLang="en-US" sz="3500" b="1" dirty="0">
              <a:cs typeface="Times New Roman" panose="02020603050405020304" pitchFamily="18" charset="0"/>
              <a:sym typeface="Symbol" panose="05050102010706020507" pitchFamily="18" charset="2"/>
            </a:endParaRPr>
          </a:p>
          <a:p>
            <a:pPr algn="just"/>
            <a:r>
              <a:rPr lang="en-US" altLang="en-US" sz="3500" b="1" dirty="0">
                <a:cs typeface="Times New Roman" panose="02020603050405020304" pitchFamily="18" charset="0"/>
                <a:sym typeface="Symbol" panose="05050102010706020507" pitchFamily="18" charset="2"/>
              </a:rPr>
              <a:t>P</a:t>
            </a:r>
            <a:r>
              <a:rPr lang="en-US" altLang="en-US" sz="3500" dirty="0">
                <a:cs typeface="Times New Roman" panose="02020603050405020304" pitchFamily="18" charset="0"/>
                <a:sym typeface="Symbol" panose="05050102010706020507" pitchFamily="18" charset="2"/>
              </a:rPr>
              <a:t>(B|A) = </a:t>
            </a:r>
            <a:r>
              <a:rPr lang="en-US" altLang="en-US" sz="3500" b="1" dirty="0">
                <a:cs typeface="Times New Roman" panose="02020603050405020304" pitchFamily="18" charset="0"/>
                <a:sym typeface="Symbol" panose="05050102010706020507" pitchFamily="18" charset="2"/>
              </a:rPr>
              <a:t>P</a:t>
            </a:r>
            <a:r>
              <a:rPr lang="en-US" altLang="en-US" sz="3500" dirty="0">
                <a:cs typeface="Times New Roman" panose="02020603050405020304" pitchFamily="18" charset="0"/>
                <a:sym typeface="Symbol" panose="05050102010706020507" pitchFamily="18" charset="2"/>
              </a:rPr>
              <a:t>(A | B) * </a:t>
            </a:r>
            <a:r>
              <a:rPr lang="en-US" altLang="en-US" sz="3500" b="1" dirty="0">
                <a:cs typeface="Times New Roman" panose="02020603050405020304" pitchFamily="18" charset="0"/>
                <a:sym typeface="Symbol" panose="05050102010706020507" pitchFamily="18" charset="2"/>
              </a:rPr>
              <a:t>P</a:t>
            </a:r>
            <a:r>
              <a:rPr lang="en-US" altLang="en-US" sz="3500" dirty="0">
                <a:cs typeface="Times New Roman" panose="02020603050405020304" pitchFamily="18" charset="0"/>
                <a:sym typeface="Symbol" panose="05050102010706020507" pitchFamily="18" charset="2"/>
              </a:rPr>
              <a:t>(B) / </a:t>
            </a:r>
            <a:r>
              <a:rPr lang="en-US" altLang="en-US" sz="3500" b="1" dirty="0">
                <a:cs typeface="Times New Roman" panose="02020603050405020304" pitchFamily="18" charset="0"/>
                <a:sym typeface="Symbol" panose="05050102010706020507" pitchFamily="18" charset="2"/>
              </a:rPr>
              <a:t>P</a:t>
            </a:r>
            <a:r>
              <a:rPr lang="en-US" altLang="en-US" sz="3500" dirty="0">
                <a:cs typeface="Times New Roman" panose="02020603050405020304" pitchFamily="18" charset="0"/>
                <a:sym typeface="Symbol" panose="05050102010706020507" pitchFamily="18" charset="2"/>
              </a:rPr>
              <a:t>(A)</a:t>
            </a:r>
          </a:p>
          <a:p>
            <a:pPr lvl="1" algn="just"/>
            <a:endParaRPr lang="en-US" altLang="en-US" sz="4000" dirty="0">
              <a:cs typeface="Times New Roman" panose="02020603050405020304" pitchFamily="18" charset="0"/>
              <a:sym typeface="Symbol" panose="05050102010706020507" pitchFamily="18" charset="2"/>
            </a:endParaRPr>
          </a:p>
        </p:txBody>
      </p:sp>
      <p:sp>
        <p:nvSpPr>
          <p:cNvPr id="4" name="Google Shape;142;p2">
            <a:extLst>
              <a:ext uri="{FF2B5EF4-FFF2-40B4-BE49-F238E27FC236}">
                <a16:creationId xmlns:a16="http://schemas.microsoft.com/office/drawing/2014/main" id="{C9243C4F-301F-408C-BD67-3D3B780E372D}"/>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12.1 </a:t>
            </a:r>
            <a:r>
              <a:rPr lang="en-US" sz="2000" b="1" dirty="0">
                <a:solidFill>
                  <a:srgbClr val="00B0F0"/>
                </a:solidFill>
                <a:latin typeface="Times New Roman" panose="02020603050405020304" pitchFamily="18" charset="0"/>
                <a:cs typeface="Times New Roman" panose="02020603050405020304" pitchFamily="18" charset="0"/>
              </a:rPr>
              <a:t>Uncertainty</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12.2 </a:t>
            </a:r>
            <a:r>
              <a:rPr lang="en-US" sz="2000" dirty="0">
                <a:solidFill>
                  <a:schemeClr val="bg1"/>
                </a:solidFill>
                <a:latin typeface="Times New Roman" panose="02020603050405020304" pitchFamily="18" charset="0"/>
                <a:cs typeface="Times New Roman" panose="02020603050405020304" pitchFamily="18" charset="0"/>
              </a:rPr>
              <a:t>Basic probability theorem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12.3 </a:t>
            </a:r>
            <a:r>
              <a:rPr lang="en-US" sz="2000" dirty="0" err="1">
                <a:solidFill>
                  <a:schemeClr val="bg1"/>
                </a:solidFill>
                <a:latin typeface="Times New Roman" panose="02020603050405020304" pitchFamily="18" charset="0"/>
                <a:cs typeface="Times New Roman" panose="02020603050405020304" pitchFamily="18" charset="0"/>
              </a:rPr>
              <a:t>Baye’s</a:t>
            </a:r>
            <a:r>
              <a:rPr lang="en-US" sz="2000" dirty="0">
                <a:solidFill>
                  <a:schemeClr val="bg1"/>
                </a:solidFill>
                <a:latin typeface="Times New Roman" panose="02020603050405020304" pitchFamily="18" charset="0"/>
                <a:cs typeface="Times New Roman" panose="02020603050405020304" pitchFamily="18" charset="0"/>
              </a:rPr>
              <a:t> theorem</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12.4 </a:t>
            </a:r>
            <a:r>
              <a:rPr lang="en-US" sz="2000" dirty="0">
                <a:solidFill>
                  <a:schemeClr val="bg1"/>
                </a:solidFill>
                <a:latin typeface="Times New Roman" panose="02020603050405020304" pitchFamily="18" charset="0"/>
                <a:cs typeface="Times New Roman" panose="02020603050405020304" pitchFamily="18" charset="0"/>
              </a:rPr>
              <a:t>Bayesians belief network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12.5 </a:t>
            </a:r>
            <a:r>
              <a:rPr lang="en-US" sz="2000" dirty="0">
                <a:solidFill>
                  <a:schemeClr val="bg1"/>
                </a:solidFill>
                <a:latin typeface="Times New Roman" panose="02020603050405020304" pitchFamily="18" charset="0"/>
                <a:cs typeface="Times New Roman" panose="02020603050405020304" pitchFamily="18" charset="0"/>
              </a:rPr>
              <a:t>Temporal model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12.6 </a:t>
            </a:r>
            <a:r>
              <a:rPr lang="en-US" sz="2000" dirty="0" err="1">
                <a:solidFill>
                  <a:schemeClr val="bg1"/>
                </a:solidFill>
                <a:latin typeface="Times New Roman" panose="02020603050405020304" pitchFamily="18" charset="0"/>
                <a:cs typeface="Times New Roman" panose="02020603050405020304" pitchFamily="18" charset="0"/>
              </a:rPr>
              <a:t>Marvok</a:t>
            </a:r>
            <a:r>
              <a:rPr lang="en-US" sz="2000" dirty="0">
                <a:solidFill>
                  <a:schemeClr val="bg1"/>
                </a:solidFill>
                <a:latin typeface="Times New Roman" panose="02020603050405020304" pitchFamily="18" charset="0"/>
                <a:cs typeface="Times New Roman" panose="02020603050405020304" pitchFamily="18" charset="0"/>
              </a:rPr>
              <a:t> Decision Process </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12.7 </a:t>
            </a:r>
            <a:r>
              <a:rPr lang="en-US" sz="2000" dirty="0">
                <a:solidFill>
                  <a:schemeClr val="bg1"/>
                </a:solidFill>
                <a:latin typeface="Times New Roman" panose="02020603050405020304" pitchFamily="18" charset="0"/>
                <a:cs typeface="Times New Roman" panose="02020603050405020304" pitchFamily="18" charset="0"/>
              </a:rPr>
              <a:t>MDP Formulation</a:t>
            </a: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12.8 </a:t>
            </a:r>
            <a:r>
              <a:rPr lang="en-US" sz="2000" dirty="0">
                <a:solidFill>
                  <a:schemeClr val="bg1"/>
                </a:solidFill>
                <a:latin typeface="Times New Roman" panose="02020603050405020304" pitchFamily="18" charset="0"/>
                <a:cs typeface="Times New Roman" panose="02020603050405020304" pitchFamily="18" charset="0"/>
              </a:rPr>
              <a:t>Partially observable MDP </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p:txBody>
      </p:sp>
      <p:sp>
        <p:nvSpPr>
          <p:cNvPr id="5" name="Rectangle 4">
            <a:extLst>
              <a:ext uri="{FF2B5EF4-FFF2-40B4-BE49-F238E27FC236}">
                <a16:creationId xmlns:a16="http://schemas.microsoft.com/office/drawing/2014/main" id="{BE309FB7-B0E1-4670-B624-802DF9C45A67}"/>
              </a:ext>
            </a:extLst>
          </p:cNvPr>
          <p:cNvSpPr/>
          <p:nvPr/>
        </p:nvSpPr>
        <p:spPr>
          <a:xfrm>
            <a:off x="4338429" y="6581001"/>
            <a:ext cx="6096000" cy="276999"/>
          </a:xfrm>
          <a:prstGeom prst="rect">
            <a:avLst/>
          </a:prstGeom>
        </p:spPr>
        <p:txBody>
          <a:bodyPr>
            <a:spAutoFit/>
          </a:bodyPr>
          <a:lstStyle/>
          <a:p>
            <a:pPr algn="ctr"/>
            <a:r>
              <a:rPr lang="en-US" sz="1200" dirty="0">
                <a:solidFill>
                  <a:srgbClr val="B3A787"/>
                </a:solidFill>
                <a:latin typeface="Gill Sans"/>
              </a:rPr>
              <a:t>Copyright © 2019 by Wiley India Pvt. Ltd., 4436/7, Ansari Road, </a:t>
            </a:r>
            <a:r>
              <a:rPr lang="en-US" sz="1200" dirty="0" err="1">
                <a:solidFill>
                  <a:srgbClr val="B3A787"/>
                </a:solidFill>
                <a:latin typeface="Gill Sans"/>
              </a:rPr>
              <a:t>Daryaganj</a:t>
            </a:r>
            <a:r>
              <a:rPr lang="en-US" sz="1200" dirty="0">
                <a:solidFill>
                  <a:srgbClr val="B3A787"/>
                </a:solidFill>
                <a:latin typeface="Gill Sans"/>
              </a:rPr>
              <a:t>, New Delhi-110002</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5680</Words>
  <Application>Microsoft Office PowerPoint</Application>
  <PresentationFormat>Widescreen</PresentationFormat>
  <Paragraphs>1177</Paragraphs>
  <Slides>68</Slides>
  <Notes>24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68</vt:i4>
      </vt:variant>
    </vt:vector>
  </HeadingPairs>
  <TitlesOfParts>
    <vt:vector size="79" baseType="lpstr">
      <vt:lpstr>Arial</vt:lpstr>
      <vt:lpstr>Arial Black</vt:lpstr>
      <vt:lpstr>Calibri</vt:lpstr>
      <vt:lpstr>Calibri Light</vt:lpstr>
      <vt:lpstr>Gill Sans</vt:lpstr>
      <vt:lpstr>Times New Roman</vt:lpstr>
      <vt:lpstr>Wingdings</vt:lpstr>
      <vt:lpstr>Office Theme</vt:lpstr>
      <vt:lpstr>Equation.3</vt:lpstr>
      <vt:lpstr>Equation</vt:lpstr>
      <vt:lpstr>Bitmap Image</vt:lpstr>
      <vt:lpstr>PowerPoint Presentation</vt:lpstr>
      <vt:lpstr>Learning objectives.</vt:lpstr>
      <vt:lpstr>Uncertainty  </vt:lpstr>
      <vt:lpstr>1. Probability theory</vt:lpstr>
      <vt:lpstr>1.2 Definitions</vt:lpstr>
      <vt:lpstr>Definitions - cont</vt:lpstr>
      <vt:lpstr>Definitions - cont</vt:lpstr>
      <vt:lpstr>1.3 Product rule</vt:lpstr>
      <vt:lpstr>Bayes’ rule and its use</vt:lpstr>
      <vt:lpstr>Bayes Theorem</vt:lpstr>
      <vt:lpstr>Bayes’ Theorem - cont</vt:lpstr>
      <vt:lpstr> Inferences</vt:lpstr>
      <vt:lpstr>Inferences</vt:lpstr>
      <vt:lpstr>2 Bayesian networks</vt:lpstr>
      <vt:lpstr>2.1 Definition of Bayesian networks</vt:lpstr>
      <vt:lpstr>Bayesian network - example</vt:lpstr>
      <vt:lpstr>2.2 Bayesian network semantics</vt:lpstr>
      <vt:lpstr>2.3 Building the network</vt:lpstr>
      <vt:lpstr>Building the network - cont</vt:lpstr>
      <vt:lpstr>Compactness of node ordering</vt:lpstr>
      <vt:lpstr>2.4 Probabilistic inferences</vt:lpstr>
      <vt:lpstr>Probabilistic inferences</vt:lpstr>
      <vt:lpstr>Probabilistic inferences</vt:lpstr>
      <vt:lpstr>2.5 Different types of inferences</vt:lpstr>
      <vt:lpstr>3. Certainty factors</vt:lpstr>
      <vt:lpstr>3.1 Belief functions</vt:lpstr>
      <vt:lpstr>Belief functions - features</vt:lpstr>
      <vt:lpstr>Example in MYCIN</vt:lpstr>
      <vt:lpstr>3.2 Combining belief functions</vt:lpstr>
      <vt:lpstr>Combining belief functions</vt:lpstr>
      <vt:lpstr> Combining belief functions</vt:lpstr>
      <vt:lpstr> Combining belief functions</vt:lpstr>
      <vt:lpstr>  3.3 Limits of CF</vt:lpstr>
      <vt:lpstr>PowerPoint Presentation</vt:lpstr>
      <vt:lpstr>Basic probability theorem  </vt:lpstr>
      <vt:lpstr>Baye’s theorem</vt:lpstr>
      <vt:lpstr>Baye’s theorem </vt:lpstr>
      <vt:lpstr>Bayesians belief network </vt:lpstr>
      <vt:lpstr>Bayesians belief network  </vt:lpstr>
      <vt:lpstr>Bayesians belief network  </vt:lpstr>
      <vt:lpstr>Bayesians belief network  </vt:lpstr>
      <vt:lpstr>Bayesians belief network  </vt:lpstr>
      <vt:lpstr>Bayesians belief network  </vt:lpstr>
      <vt:lpstr>Bayesians belief network  </vt:lpstr>
      <vt:lpstr>Temporal model </vt:lpstr>
      <vt:lpstr>Temporal model  </vt:lpstr>
      <vt:lpstr>Andrei Markov</vt:lpstr>
      <vt:lpstr>Hidden Markov Model (HMM)</vt:lpstr>
      <vt:lpstr>Simple HMM</vt:lpstr>
      <vt:lpstr>What can you do with an HMM?</vt:lpstr>
      <vt:lpstr>Filtering (the forward algorithm)</vt:lpstr>
      <vt:lpstr>Smoothing (the forward-backward algorithm)</vt:lpstr>
      <vt:lpstr>Most Likely Explanation (the Viterbi algorithm)</vt:lpstr>
      <vt:lpstr>Speech Recognition (signal preprocessing)</vt:lpstr>
      <vt:lpstr>Speech Recognition (models)</vt:lpstr>
      <vt:lpstr>Speech Recognition (phones)</vt:lpstr>
      <vt:lpstr>Speech Recognition (phone model)</vt:lpstr>
      <vt:lpstr>Speech Recognition (pronounciation model)</vt:lpstr>
      <vt:lpstr>Speech Recognition (language model)</vt:lpstr>
      <vt:lpstr>Temporal model  </vt:lpstr>
      <vt:lpstr>Marvok Decision Process </vt:lpstr>
      <vt:lpstr>Marvok Decision Process  </vt:lpstr>
      <vt:lpstr>Marvok Decision Process  </vt:lpstr>
      <vt:lpstr>MDP Formulation</vt:lpstr>
      <vt:lpstr>MDP Formulation</vt:lpstr>
      <vt:lpstr>Partially observable MDP </vt:lpstr>
      <vt:lpstr>Partially observable MDP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38</cp:revision>
  <dcterms:created xsi:type="dcterms:W3CDTF">2019-07-21T05:06:00Z</dcterms:created>
  <dcterms:modified xsi:type="dcterms:W3CDTF">2019-07-26T09:08:44Z</dcterms:modified>
</cp:coreProperties>
</file>