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7" r:id="rId3"/>
    <p:sldId id="308" r:id="rId5"/>
    <p:sldId id="322" r:id="rId6"/>
    <p:sldId id="337" r:id="rId7"/>
    <p:sldId id="338" r:id="rId8"/>
    <p:sldId id="339" r:id="rId9"/>
    <p:sldId id="340" r:id="rId10"/>
    <p:sldId id="354" r:id="rId11"/>
    <p:sldId id="323" r:id="rId12"/>
    <p:sldId id="324" r:id="rId13"/>
    <p:sldId id="325" r:id="rId14"/>
    <p:sldId id="326" r:id="rId15"/>
    <p:sldId id="327" r:id="rId16"/>
    <p:sldId id="328" r:id="rId17"/>
    <p:sldId id="329" r:id="rId18"/>
    <p:sldId id="330" r:id="rId19"/>
    <p:sldId id="331" r:id="rId20"/>
    <p:sldId id="356" r:id="rId21"/>
    <p:sldId id="357" r:id="rId22"/>
    <p:sldId id="363" r:id="rId23"/>
    <p:sldId id="359" r:id="rId24"/>
    <p:sldId id="360" r:id="rId25"/>
    <p:sldId id="361" r:id="rId26"/>
    <p:sldId id="362" r:id="rId27"/>
    <p:sldId id="332" r:id="rId28"/>
    <p:sldId id="333" r:id="rId29"/>
    <p:sldId id="334" r:id="rId30"/>
    <p:sldId id="335" r:id="rId31"/>
    <p:sldId id="336"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59" autoAdjust="0"/>
    <p:restoredTop sz="86397" autoAdjust="0"/>
  </p:normalViewPr>
  <p:slideViewPr>
    <p:cSldViewPr snapToGrid="0">
      <p:cViewPr varScale="1">
        <p:scale>
          <a:sx n="63" d="100"/>
          <a:sy n="63" d="100"/>
        </p:scale>
        <p:origin x="-9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1F355D4D-413E-4CCD-A656-1C584F0F51D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7BBE64C1-EECE-4C05-B7C1-AB653FE4499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BE64C1-EECE-4C05-B7C1-AB653FE4499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CA2652F-E1ED-4153-9A32-13F23EC8A939}" type="datetime1">
              <a:rPr lang="en-US" smtClean="0"/>
            </a:fld>
            <a:endParaRPr lang="en-US"/>
          </a:p>
        </p:txBody>
      </p:sp>
      <p:sp>
        <p:nvSpPr>
          <p:cNvPr id="5" name="Footer Placeholder 4"/>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7D6748A-B348-4CD1-916B-83F55878345D}" type="datetime1">
              <a:rPr lang="en-US" smtClean="0"/>
            </a:fld>
            <a:endParaRPr lang="en-US"/>
          </a:p>
        </p:txBody>
      </p:sp>
      <p:sp>
        <p:nvSpPr>
          <p:cNvPr id="5" name="Footer Placeholder 4"/>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07CE9C5-5096-4F34-A749-6F7E50FAC02C}" type="datetime1">
              <a:rPr lang="en-US" smtClean="0"/>
            </a:fld>
            <a:endParaRPr lang="en-US"/>
          </a:p>
        </p:txBody>
      </p:sp>
      <p:sp>
        <p:nvSpPr>
          <p:cNvPr id="5" name="Footer Placeholder 4"/>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D5D75E9-EB7E-4527-A2EF-CA33678E88B9}" type="datetime1">
              <a:rPr lang="en-US" smtClean="0"/>
            </a:fld>
            <a:endParaRPr lang="en-US"/>
          </a:p>
        </p:txBody>
      </p:sp>
      <p:sp>
        <p:nvSpPr>
          <p:cNvPr id="5" name="Footer Placeholder 4"/>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DF7E3B-D1E7-4D67-BEE7-0D2B0E590D64}" type="datetime1">
              <a:rPr lang="en-US" smtClean="0"/>
            </a:fld>
            <a:endParaRPr lang="en-US"/>
          </a:p>
        </p:txBody>
      </p:sp>
      <p:sp>
        <p:nvSpPr>
          <p:cNvPr id="5" name="Footer Placeholder 4"/>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A63E1B6-9301-40FE-8B94-565601A69033}" type="datetime1">
              <a:rPr lang="en-US" smtClean="0"/>
            </a:fld>
            <a:endParaRPr lang="en-US"/>
          </a:p>
        </p:txBody>
      </p:sp>
      <p:sp>
        <p:nvSpPr>
          <p:cNvPr id="6" name="Footer Placeholder 5"/>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A923779-2B0F-4F89-A40D-ECADC56EAA75}" type="datetime1">
              <a:rPr lang="en-US" smtClean="0"/>
            </a:fld>
            <a:endParaRPr lang="en-US"/>
          </a:p>
        </p:txBody>
      </p:sp>
      <p:sp>
        <p:nvSpPr>
          <p:cNvPr id="8" name="Footer Placeholder 7"/>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9" name="Slide Number Placeholder 8"/>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C64A68C-9FEE-4999-A5EA-92E84860B298}" type="datetime1">
              <a:rPr lang="en-US" smtClean="0"/>
            </a:fld>
            <a:endParaRPr lang="en-US"/>
          </a:p>
        </p:txBody>
      </p:sp>
      <p:sp>
        <p:nvSpPr>
          <p:cNvPr id="4" name="Footer Placeholder 3"/>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5" name="Slide Number Placeholder 4"/>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02CF2-6247-4D60-94D9-159A430B4A11}" type="datetime1">
              <a:rPr lang="en-US" smtClean="0"/>
            </a:fld>
            <a:endParaRPr lang="en-US"/>
          </a:p>
        </p:txBody>
      </p:sp>
      <p:sp>
        <p:nvSpPr>
          <p:cNvPr id="3" name="Footer Placeholder 2"/>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4" name="Slide Number Placeholder 3"/>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DC282B-3705-4E0D-8D55-255EF9B8A880}" type="datetime1">
              <a:rPr lang="en-US" smtClean="0"/>
            </a:fld>
            <a:endParaRPr lang="en-US"/>
          </a:p>
        </p:txBody>
      </p:sp>
      <p:sp>
        <p:nvSpPr>
          <p:cNvPr id="6" name="Footer Placeholder 5"/>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18D53CE-0F92-42FA-86B0-43F38A430548}" type="datetime1">
              <a:rPr lang="en-US" smtClean="0"/>
            </a:fld>
            <a:endParaRPr lang="en-US"/>
          </a:p>
        </p:txBody>
      </p:sp>
      <p:sp>
        <p:nvSpPr>
          <p:cNvPr id="6" name="Footer Placeholder 5"/>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lstStyle/>
          <a:p>
            <a:fld id="{CABE4889-D0ED-4F2C-A8B0-01E23020A05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4216210A-3D95-4982-8033-6DF1E3F88A36}"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IN"/>
              <a:t>Copyright © 2019 by Wiley India Pvt. Ltd., 4436/7, Ansari Road, Daryaganj, New Delhi-110002</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CABE4889-D0ED-4F2C-A8B0-01E23020A05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hyperlink" Target="mailto:nilakshijain1986@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1"/>
          <a:srcRect/>
          <a:stretch>
            <a:fillRect/>
          </a:stretch>
        </p:blipFill>
        <p:spPr>
          <a:xfrm>
            <a:off x="0" y="220"/>
            <a:ext cx="5104535" cy="6858000"/>
          </a:xfrm>
          <a:prstGeom prst="rect">
            <a:avLst/>
          </a:prstGeom>
          <a:noFill/>
          <a:ln>
            <a:noFill/>
          </a:ln>
        </p:spPr>
      </p:pic>
      <p:sp>
        <p:nvSpPr>
          <p:cNvPr id="136" name="Google Shape;136;p1"/>
          <p:cNvSpPr txBox="1"/>
          <p:nvPr/>
        </p:nvSpPr>
        <p:spPr>
          <a:xfrm>
            <a:off x="6035040" y="1802674"/>
            <a:ext cx="4937760" cy="37856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Chapter Thirteen</a:t>
            </a:r>
            <a:endParaRPr lang="en-US" dirty="0">
              <a:latin typeface="Times New Roman" panose="02020603050405020304" pitchFamily="18" charset="0"/>
            </a:endParaRPr>
          </a:p>
          <a:p>
            <a:pPr marL="0" marR="0" lvl="0" indent="0" algn="ctr" rtl="0">
              <a:spcBef>
                <a:spcPts val="0"/>
              </a:spcBef>
              <a:spcAft>
                <a:spcPts val="0"/>
              </a:spcAft>
              <a:buNone/>
            </a:pPr>
            <a:endParaRPr lang="en-US" sz="4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4000" b="1" dirty="0">
                <a:solidFill>
                  <a:schemeClr val="dk1"/>
                </a:solidFill>
                <a:latin typeface="Times New Roman" panose="02020603050405020304"/>
                <a:cs typeface="Times New Roman" panose="02020603050405020304"/>
                <a:sym typeface="Times New Roman" panose="02020603050405020304"/>
              </a:rPr>
              <a:t>Natural language processing</a:t>
            </a:r>
            <a:endParaRPr lang="en-US" dirty="0">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13.2 Need of NLP</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Need of NLP</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Spell checking, keyword search, finding synonyms</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Extracting information from the websites such as product worth, dates, location, people or names of the company.</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Classifying the reading level of faculty texts and positive/negative sentiment of longer documents.</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Translation of machine.</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Spoken dialog systems.</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Complex question answering.</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13.3 Language model</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Language model</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hangingPunct="0"/>
            <a:r>
              <a:rPr lang="en-US" sz="2400" dirty="0">
                <a:latin typeface="Times New Roman" panose="02020603050405020304" pitchFamily="18" charset="0"/>
                <a:cs typeface="Times New Roman" panose="02020603050405020304" pitchFamily="18" charset="0"/>
              </a:rPr>
              <a:t>Data sparseness could be the major downside in building the models of the language. Most of the possible word sequences are not observed during the training. One answer is to create an idea that the likelihood of a word solely depends on the previous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words. This is referred to as associate degree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 model or unigram model, once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Additionally, the unigram model is referred to as the bag of words model. Estimating the relative chance of various phrases is helpful in the several linguistic communication process applications, especially those that generate text as an output.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Language modelling is employed in speech recognition, machine translation, part-of-speech tagging, parsing, optical character recognition, handwriting recognition, information retrieval and the other applications</a:t>
            </a:r>
            <a:r>
              <a:rPr lang="en-US" dirty="0"/>
              <a:t>.</a:t>
            </a:r>
            <a:endParaRPr lang="en-US" dirty="0"/>
          </a:p>
          <a:p>
            <a:endParaRPr lang="en-US" dirty="0"/>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13.3.1 Unigram model</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Language model</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Unigram model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 unigram model is evaluated as the combination of many one-state finite automata. It splits the chances of various terms in an exceeding context. For example, from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to </a:t>
            </a:r>
            <a:r>
              <a:rPr lang="en-US" sz="2400" i="1" dirty="0" err="1">
                <a:latin typeface="Times New Roman" panose="02020603050405020304" pitchFamily="18" charset="0"/>
                <a:cs typeface="Times New Roman" panose="02020603050405020304" pitchFamily="18" charset="0"/>
              </a:rPr>
              <a:t>P</a:t>
            </a:r>
            <a:r>
              <a:rPr lang="en-US" sz="2400" baseline="-25000" dirty="0" err="1">
                <a:latin typeface="Times New Roman" panose="02020603050405020304" pitchFamily="18" charset="0"/>
                <a:cs typeface="Times New Roman" panose="02020603050405020304" pitchFamily="18" charset="0"/>
              </a:rPr>
              <a:t>uni</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In this model, the probability of each word depends only on the own probability of the world in the document. So, we only have one-state finite automata as units. The automation itself contains a chance distribution over the complete vocabulary of the model, summing to 1. The following is an illustration of a unigram model of the document.</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13.3.1 Unigram model</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Language model</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4038600" y="967410"/>
            <a:ext cx="5257801" cy="3079845"/>
          </a:xfrm>
          <a:prstGeom prst="rect">
            <a:avLst/>
          </a:prstGeom>
        </p:spPr>
      </p:pic>
      <p:sp>
        <p:nvSpPr>
          <p:cNvPr id="5" name="Rectangle 4"/>
          <p:cNvSpPr/>
          <p:nvPr/>
        </p:nvSpPr>
        <p:spPr>
          <a:xfrm>
            <a:off x="3794760" y="4427150"/>
            <a:ext cx="6096000" cy="1133965"/>
          </a:xfrm>
          <a:prstGeom prst="rect">
            <a:avLst/>
          </a:prstGeom>
        </p:spPr>
        <p:txBody>
          <a:bodyPr>
            <a:spAutoFit/>
          </a:bodyPr>
          <a:lstStyle/>
          <a:p>
            <a:pPr algn="ctr"/>
            <a:r>
              <a:rPr lang="en-US" sz="2400" kern="100" dirty="0">
                <a:latin typeface="Times New Roman" panose="02020603050405020304" pitchFamily="18" charset="0"/>
                <a:ea typeface="SimSun" panose="02010600030101010101" pitchFamily="2" charset="-122"/>
                <a:cs typeface="Times New Roman" panose="02020603050405020304" pitchFamily="18" charset="0"/>
              </a:rPr>
              <a:t>The probability generated for specific query is calculated as:</a:t>
            </a:r>
            <a:endParaRPr lang="en-US" sz="2400" kern="100" dirty="0">
              <a:latin typeface="Times New Roman" panose="02020603050405020304" pitchFamily="18" charset="0"/>
              <a:ea typeface="SimSun" panose="02010600030101010101" pitchFamily="2" charset="-122"/>
              <a:cs typeface="Times New Roman" panose="02020603050405020304" pitchFamily="18" charset="0"/>
            </a:endParaRPr>
          </a:p>
          <a:p>
            <a:pPr algn="ctr">
              <a:lnSpc>
                <a:spcPts val="285"/>
              </a:lnSpc>
            </a:pPr>
            <a:r>
              <a:rPr lang="en-US" sz="2400" kern="1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kern="100" dirty="0">
              <a:latin typeface="Times New Roman" panose="02020603050405020304" pitchFamily="18" charset="0"/>
              <a:ea typeface="SimSun" panose="02010600030101010101" pitchFamily="2" charset="-122"/>
              <a:cs typeface="Times New Roman" panose="02020603050405020304" pitchFamily="18" charset="0"/>
            </a:endParaRPr>
          </a:p>
          <a:p>
            <a:pPr marL="1879600" algn="ctr">
              <a:lnSpc>
                <a:spcPts val="1955"/>
              </a:lnSpc>
            </a:pPr>
            <a:r>
              <a:rPr lang="en-US" sz="2400" kern="100" dirty="0">
                <a:latin typeface="Times New Roman" panose="02020603050405020304" pitchFamily="18" charset="0"/>
                <a:ea typeface="SimSun" panose="02010600030101010101" pitchFamily="2" charset="-122"/>
                <a:cs typeface="Times New Roman" panose="02020603050405020304" pitchFamily="18" charset="0"/>
              </a:rPr>
              <a:t>P (query) = </a:t>
            </a:r>
            <a:r>
              <a:rPr lang="en-US" sz="2400" kern="100" dirty="0" err="1">
                <a:latin typeface="Times New Roman" panose="02020603050405020304" pitchFamily="18" charset="0"/>
                <a:ea typeface="SimSun" panose="02010600030101010101" pitchFamily="2" charset="-122"/>
                <a:cs typeface="Times New Roman" panose="02020603050405020304" pitchFamily="18" charset="0"/>
              </a:rPr>
              <a:t>Π</a:t>
            </a:r>
            <a:r>
              <a:rPr lang="en-US" sz="2400" kern="100" baseline="-25000" dirty="0" err="1">
                <a:latin typeface="Times New Roman" panose="02020603050405020304" pitchFamily="18" charset="0"/>
                <a:ea typeface="SimSun" panose="02010600030101010101" pitchFamily="2" charset="-122"/>
                <a:cs typeface="Times New Roman" panose="02020603050405020304" pitchFamily="18" charset="0"/>
              </a:rPr>
              <a:t>term</a:t>
            </a:r>
            <a:r>
              <a:rPr lang="en-US" sz="2400" kern="100" baseline="-25000" dirty="0">
                <a:latin typeface="Times New Roman" panose="02020603050405020304" pitchFamily="18" charset="0"/>
                <a:ea typeface="SimSun" panose="02010600030101010101" pitchFamily="2" charset="-122"/>
                <a:cs typeface="Times New Roman" panose="02020603050405020304" pitchFamily="18" charset="0"/>
              </a:rPr>
              <a:t> in </a:t>
            </a:r>
            <a:r>
              <a:rPr lang="en-US" sz="2400" kern="100" baseline="-25000" dirty="0" err="1">
                <a:latin typeface="Times New Roman" panose="02020603050405020304" pitchFamily="18" charset="0"/>
                <a:ea typeface="SimSun" panose="02010600030101010101" pitchFamily="2" charset="-122"/>
                <a:cs typeface="Times New Roman" panose="02020603050405020304" pitchFamily="18" charset="0"/>
              </a:rPr>
              <a:t>query</a:t>
            </a:r>
            <a:r>
              <a:rPr lang="en-US" sz="2400" kern="100" dirty="0" err="1">
                <a:latin typeface="Times New Roman" panose="02020603050405020304" pitchFamily="18" charset="0"/>
                <a:ea typeface="SimSun" panose="02010600030101010101" pitchFamily="2" charset="-122"/>
                <a:cs typeface="Times New Roman" panose="02020603050405020304" pitchFamily="18" charset="0"/>
              </a:rPr>
              <a:t>P</a:t>
            </a:r>
            <a:r>
              <a:rPr lang="en-US" sz="2400" kern="100" dirty="0">
                <a:latin typeface="Times New Roman" panose="02020603050405020304" pitchFamily="18" charset="0"/>
                <a:ea typeface="SimSun" panose="02010600030101010101" pitchFamily="2" charset="-122"/>
                <a:cs typeface="Times New Roman" panose="02020603050405020304" pitchFamily="18" charset="0"/>
              </a:rPr>
              <a:t> (term</a:t>
            </a:r>
            <a:r>
              <a:rPr lang="en-US" kern="100" dirty="0">
                <a:latin typeface="Times New Roman" panose="02020603050405020304" pitchFamily="18" charset="0"/>
                <a:ea typeface="SimSun" panose="02010600030101010101" pitchFamily="2" charset="-122"/>
              </a:rPr>
              <a:t>)</a:t>
            </a:r>
            <a:endParaRPr lang="en-US" kern="100" dirty="0">
              <a:latin typeface="Times New Roman" panose="02020603050405020304" pitchFamily="18" charset="0"/>
              <a:ea typeface="SimSun" panose="02010600030101010101" pitchFamily="2" charset="-122"/>
            </a:endParaRPr>
          </a:p>
        </p:txBody>
      </p:sp>
      <p:sp>
        <p:nvSpPr>
          <p:cNvPr id="6" name="Footer Placeholder 5"/>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13.3.2 N-gram model</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Language model</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2. N-gram model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In an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 model, the probability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of observing sentence </a:t>
            </a:r>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is approximated as: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m</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Π</a:t>
            </a:r>
            <a:r>
              <a:rPr lang="el-GR" sz="2400" i="1" dirty="0">
                <a:latin typeface="Times New Roman" panose="02020603050405020304" pitchFamily="18" charset="0"/>
                <a:cs typeface="Times New Roman" panose="02020603050405020304" pitchFamily="18" charset="0"/>
              </a:rPr>
              <a:t> </a:t>
            </a:r>
            <a:r>
              <a:rPr lang="en-US" sz="2400" i="1" baseline="30000" dirty="0">
                <a:latin typeface="Times New Roman" panose="02020603050405020304" pitchFamily="18" charset="0"/>
                <a:cs typeface="Times New Roman" panose="02020603050405020304" pitchFamily="18" charset="0"/>
              </a:rPr>
              <a:t>m</a:t>
            </a:r>
            <a:r>
              <a:rPr lang="en-US" sz="2400" i="1" baseline="-25000"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P</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Π</a:t>
            </a:r>
            <a:r>
              <a:rPr lang="en-US" sz="2400" i="1" baseline="30000" dirty="0">
                <a:latin typeface="Times New Roman" panose="02020603050405020304" pitchFamily="18" charset="0"/>
                <a:cs typeface="Times New Roman" panose="02020603050405020304" pitchFamily="18" charset="0"/>
              </a:rPr>
              <a:t>m</a:t>
            </a:r>
            <a:r>
              <a:rPr lang="en-US" sz="2400" i="1" baseline="-25000"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P</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−(n−1)</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It is assumed that the probability of observing the </a:t>
            </a:r>
            <a:r>
              <a:rPr lang="en-US" sz="2400" i="1" dirty="0" err="1">
                <a:latin typeface="Times New Roman" panose="02020603050405020304" pitchFamily="18" charset="0"/>
                <a:cs typeface="Times New Roman" panose="02020603050405020304" pitchFamily="18" charset="0"/>
              </a:rPr>
              <a:t>i</a:t>
            </a:r>
            <a:r>
              <a:rPr lang="en-US" sz="24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word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with reference to the history of the preceding </a:t>
            </a:r>
            <a:r>
              <a:rPr lang="en-US" sz="2400" i="1"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 words can be approximated by the probability of observing it in the shortened context history of the</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preceding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−1 words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th order Markov Property). The conditional probability can be calculated from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 model frequency counts: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i="1" baseline="-25000"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a:t>
            </a:r>
            <a:r>
              <a:rPr lang="en-US" sz="2400" i="1" baseline="-25000" dirty="0" err="1">
                <a:latin typeface="Times New Roman" panose="02020603050405020304" pitchFamily="18" charset="0"/>
                <a:cs typeface="Times New Roman" panose="02020603050405020304" pitchFamily="18" charset="0"/>
              </a:rPr>
              <a:t>wi</a:t>
            </a:r>
            <a:r>
              <a:rPr lang="en-US" sz="2400" i="1"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baseline="-250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−1),... ,</a:t>
            </a:r>
            <a:r>
              <a:rPr lang="en-US" sz="2400" i="1" baseline="-25000" dirty="0" err="1">
                <a:latin typeface="Times New Roman" panose="02020603050405020304" pitchFamily="18" charset="0"/>
                <a:cs typeface="Times New Roman" panose="02020603050405020304" pitchFamily="18" charset="0"/>
              </a:rPr>
              <a:t>wi</a:t>
            </a:r>
            <a:r>
              <a:rPr lang="en-US" sz="2400" i="1"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Count (</a:t>
            </a:r>
            <a:r>
              <a:rPr lang="en-US" sz="2400" i="1" baseline="30000" dirty="0" err="1">
                <a:latin typeface="Times New Roman" panose="02020603050405020304" pitchFamily="18" charset="0"/>
                <a:cs typeface="Times New Roman" panose="02020603050405020304" pitchFamily="18" charset="0"/>
              </a:rPr>
              <a:t>w</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n</a:t>
            </a:r>
            <a:r>
              <a:rPr lang="en-US" sz="2400" dirty="0">
                <a:latin typeface="Times New Roman" panose="02020603050405020304" pitchFamily="18" charset="0"/>
                <a:cs typeface="Times New Roman" panose="02020603050405020304" pitchFamily="18" charset="0"/>
              </a:rPr>
              <a:t>−1)</a:t>
            </a:r>
            <a:r>
              <a:rPr lang="en-US" sz="2400" baseline="30000" dirty="0">
                <a:latin typeface="Times New Roman" panose="02020603050405020304" pitchFamily="18" charset="0"/>
                <a:cs typeface="Times New Roman" panose="02020603050405020304" pitchFamily="18" charset="0"/>
              </a:rPr>
              <a:t>,... ,</a:t>
            </a:r>
            <a:r>
              <a:rPr lang="en-US" sz="2400" i="1" baseline="30000" dirty="0" err="1">
                <a:latin typeface="Times New Roman" panose="02020603050405020304" pitchFamily="18" charset="0"/>
                <a:cs typeface="Times New Roman" panose="02020603050405020304" pitchFamily="18" charset="0"/>
              </a:rPr>
              <a:t>w</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a:t>
            </a:r>
            <a:r>
              <a:rPr lang="en-US" sz="2400" baseline="300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i="1" baseline="30000" dirty="0" err="1">
                <a:latin typeface="Times New Roman" panose="02020603050405020304" pitchFamily="18" charset="0"/>
                <a:cs typeface="Times New Roman" panose="02020603050405020304" pitchFamily="18" charset="0"/>
              </a:rPr>
              <a:t>w</a:t>
            </a:r>
            <a:r>
              <a:rPr lang="en-US" sz="2400"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Count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7147560" y="4983480"/>
            <a:ext cx="3398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13.3.2 N-gram model</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r</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Language model</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r>
              <a:rPr lang="en-US" sz="2400" dirty="0">
                <a:latin typeface="Times New Roman" panose="02020603050405020304" pitchFamily="18" charset="0"/>
                <a:cs typeface="Times New Roman" panose="02020603050405020304" pitchFamily="18" charset="0"/>
              </a:rPr>
              <a:t>The terms bigram and trigram language models denote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 models with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=2 and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=3, respectively. Typically, the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 model probabilities are not directly derived from the frequency counts, because the models derived this way have severe problems when confronted with any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-grams that have not been explicitly seen before.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Instead, some form of smoothing is also required, assigning some of the total prob-ability mass to the unseen words or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-grams. Various methods are used, from simple “add-one” smoothing (assign a count of 1 to unseen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-grams, as an uninformative prior) to more sophisticated models, such as good-turning discount or back-off models.</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13.4 Exponential</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Exponential</a:t>
            </a:r>
            <a:r>
              <a:rPr lang="en-US" sz="2400" dirty="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Maximum extropy language models encode the relationship between a word and the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 history using the feature functions. The equation is</a:t>
            </a:r>
            <a:endParaRPr lang="en-US" sz="2400" dirty="0">
              <a:latin typeface="Times New Roman" panose="02020603050405020304" pitchFamily="18" charset="0"/>
              <a:cs typeface="Times New Roman" panose="02020603050405020304" pitchFamily="18" charset="0"/>
            </a:endParaRPr>
          </a:p>
          <a:p>
            <a:pPr marL="0" indent="0">
              <a:buNone/>
            </a:pPr>
            <a:r>
              <a:rPr lang="pl-PL" sz="2400" i="1" baseline="30000" dirty="0">
                <a:latin typeface="Times New Roman" panose="02020603050405020304" pitchFamily="18" charset="0"/>
                <a:cs typeface="Times New Roman" panose="02020603050405020304" pitchFamily="18" charset="0"/>
              </a:rPr>
              <a:t>P</a:t>
            </a:r>
            <a:r>
              <a:rPr lang="pl-PL" sz="2400" dirty="0">
                <a:latin typeface="Times New Roman" panose="02020603050405020304" pitchFamily="18" charset="0"/>
                <a:cs typeface="Times New Roman" panose="02020603050405020304" pitchFamily="18" charset="0"/>
              </a:rPr>
              <a:t> </a:t>
            </a:r>
            <a:r>
              <a:rPr lang="pl-PL" sz="2400" baseline="30000" dirty="0">
                <a:latin typeface="Times New Roman" panose="02020603050405020304" pitchFamily="18" charset="0"/>
                <a:cs typeface="Times New Roman" panose="02020603050405020304" pitchFamily="18" charset="0"/>
              </a:rPr>
              <a:t>(</a:t>
            </a:r>
            <a:r>
              <a:rPr lang="pl-PL" sz="2400" i="1" baseline="30000" dirty="0">
                <a:latin typeface="Times New Roman" panose="02020603050405020304" pitchFamily="18" charset="0"/>
                <a:cs typeface="Times New Roman" panose="02020603050405020304" pitchFamily="18" charset="0"/>
              </a:rPr>
              <a:t>w</a:t>
            </a:r>
            <a:r>
              <a:rPr lang="pl-PL" sz="2400" dirty="0">
                <a:latin typeface="Times New Roman" panose="02020603050405020304" pitchFamily="18" charset="0"/>
                <a:cs typeface="Times New Roman" panose="02020603050405020304" pitchFamily="18" charset="0"/>
              </a:rPr>
              <a:t>1</a:t>
            </a:r>
            <a:r>
              <a:rPr lang="pl-PL" sz="2400" baseline="30000" dirty="0">
                <a:latin typeface="Times New Roman" panose="02020603050405020304" pitchFamily="18" charset="0"/>
                <a:cs typeface="Times New Roman" panose="02020603050405020304" pitchFamily="18" charset="0"/>
              </a:rPr>
              <a:t>,... ,</a:t>
            </a:r>
            <a:r>
              <a:rPr lang="pl-PL" sz="2400" i="1" baseline="30000" dirty="0">
                <a:latin typeface="Times New Roman" panose="02020603050405020304" pitchFamily="18" charset="0"/>
                <a:cs typeface="Times New Roman" panose="02020603050405020304" pitchFamily="18" charset="0"/>
              </a:rPr>
              <a:t>w</a:t>
            </a:r>
            <a:r>
              <a:rPr lang="pl-PL" sz="2400" i="1" dirty="0">
                <a:latin typeface="Times New Roman" panose="02020603050405020304" pitchFamily="18" charset="0"/>
                <a:cs typeface="Times New Roman" panose="02020603050405020304" pitchFamily="18" charset="0"/>
              </a:rPr>
              <a:t>m</a:t>
            </a:r>
            <a:r>
              <a:rPr lang="pl-PL" sz="2400" dirty="0">
                <a:latin typeface="Times New Roman" panose="02020603050405020304" pitchFamily="18" charset="0"/>
                <a:cs typeface="Times New Roman" panose="02020603050405020304" pitchFamily="18" charset="0"/>
              </a:rPr>
              <a:t> </a:t>
            </a:r>
            <a:r>
              <a:rPr lang="pl-PL" sz="2400" baseline="30000"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 </a:t>
            </a:r>
            <a:r>
              <a:rPr lang="pl-PL" sz="2400" baseline="30000"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 </a:t>
            </a:r>
            <a:r>
              <a:rPr lang="pl-PL" sz="2400" i="1" baseline="-25000" dirty="0">
                <a:latin typeface="Times New Roman" panose="02020603050405020304" pitchFamily="18" charset="0"/>
                <a:cs typeface="Times New Roman" panose="02020603050405020304" pitchFamily="18" charset="0"/>
              </a:rPr>
              <a:t>z</a:t>
            </a:r>
            <a:r>
              <a:rPr lang="pl-PL" sz="2400" dirty="0">
                <a:latin typeface="Times New Roman" panose="02020603050405020304" pitchFamily="18" charset="0"/>
                <a:cs typeface="Times New Roman" panose="02020603050405020304" pitchFamily="18" charset="0"/>
              </a:rPr>
              <a:t> </a:t>
            </a:r>
            <a:r>
              <a:rPr lang="pl-PL" sz="2400" baseline="-25000" dirty="0">
                <a:latin typeface="Times New Roman" panose="02020603050405020304" pitchFamily="18" charset="0"/>
                <a:cs typeface="Times New Roman" panose="02020603050405020304" pitchFamily="18" charset="0"/>
              </a:rPr>
              <a:t>(</a:t>
            </a:r>
            <a:r>
              <a:rPr lang="pl-PL" sz="2400" i="1" baseline="-25000" dirty="0">
                <a:latin typeface="Times New Roman" panose="02020603050405020304" pitchFamily="18" charset="0"/>
                <a:cs typeface="Times New Roman" panose="02020603050405020304" pitchFamily="18" charset="0"/>
              </a:rPr>
              <a:t>w</a:t>
            </a:r>
            <a:r>
              <a:rPr lang="pl-PL"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 </a:t>
            </a:r>
            <a:r>
              <a:rPr lang="pl-PL" sz="2400" baseline="-25000" dirty="0">
                <a:latin typeface="Times New Roman" panose="02020603050405020304" pitchFamily="18" charset="0"/>
                <a:cs typeface="Times New Roman" panose="02020603050405020304" pitchFamily="18" charset="0"/>
              </a:rPr>
              <a:t>,...</a:t>
            </a:r>
            <a:r>
              <a:rPr lang="pl-PL" sz="2400" baseline="30000" dirty="0">
                <a:latin typeface="Times New Roman" panose="02020603050405020304" pitchFamily="18" charset="0"/>
                <a:cs typeface="Times New Roman" panose="02020603050405020304" pitchFamily="18" charset="0"/>
              </a:rPr>
              <a:t>1</a:t>
            </a:r>
            <a:r>
              <a:rPr lang="pl-PL" sz="2400" baseline="-25000" dirty="0">
                <a:latin typeface="Times New Roman" panose="02020603050405020304" pitchFamily="18" charset="0"/>
                <a:cs typeface="Times New Roman" panose="02020603050405020304" pitchFamily="18" charset="0"/>
              </a:rPr>
              <a:t>,</a:t>
            </a:r>
            <a:r>
              <a:rPr lang="pl-PL" sz="2400" i="1" baseline="-25000" dirty="0">
                <a:latin typeface="Times New Roman" panose="02020603050405020304" pitchFamily="18" charset="0"/>
                <a:cs typeface="Times New Roman" panose="02020603050405020304" pitchFamily="18" charset="0"/>
              </a:rPr>
              <a:t>wm</a:t>
            </a:r>
            <a:r>
              <a:rPr lang="pl-PL"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 </a:t>
            </a:r>
            <a:r>
              <a:rPr lang="pl-PL" sz="2400" baseline="-25000" dirty="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 </a:t>
            </a:r>
            <a:r>
              <a:rPr lang="pl-PL" sz="2400" baseline="30000" dirty="0">
                <a:latin typeface="Times New Roman" panose="02020603050405020304" pitchFamily="18" charset="0"/>
                <a:cs typeface="Times New Roman" panose="02020603050405020304" pitchFamily="18" charset="0"/>
              </a:rPr>
              <a:t>exp (</a:t>
            </a:r>
            <a:r>
              <a:rPr lang="pl-PL" sz="2400" i="1" baseline="30000" dirty="0">
                <a:latin typeface="Times New Roman" panose="02020603050405020304" pitchFamily="18" charset="0"/>
                <a:cs typeface="Times New Roman" panose="02020603050405020304" pitchFamily="18" charset="0"/>
              </a:rPr>
              <a:t>aT</a:t>
            </a:r>
            <a:r>
              <a:rPr lang="pl-PL" sz="2400" dirty="0">
                <a:latin typeface="Times New Roman" panose="02020603050405020304" pitchFamily="18" charset="0"/>
                <a:cs typeface="Times New Roman" panose="02020603050405020304" pitchFamily="18" charset="0"/>
              </a:rPr>
              <a:t> </a:t>
            </a:r>
            <a:r>
              <a:rPr lang="pl-PL" sz="2400" i="1" baseline="30000" dirty="0">
                <a:latin typeface="Times New Roman" panose="02020603050405020304" pitchFamily="18" charset="0"/>
                <a:cs typeface="Times New Roman" panose="02020603050405020304" pitchFamily="18" charset="0"/>
              </a:rPr>
              <a:t>f</a:t>
            </a:r>
            <a:r>
              <a:rPr lang="pl-PL" sz="2400" dirty="0">
                <a:latin typeface="Times New Roman" panose="02020603050405020304" pitchFamily="18" charset="0"/>
                <a:cs typeface="Times New Roman" panose="02020603050405020304" pitchFamily="18" charset="0"/>
              </a:rPr>
              <a:t>  </a:t>
            </a:r>
            <a:r>
              <a:rPr lang="pl-PL" sz="2400" baseline="30000" dirty="0">
                <a:latin typeface="Times New Roman" panose="02020603050405020304" pitchFamily="18" charset="0"/>
                <a:cs typeface="Times New Roman" panose="02020603050405020304" pitchFamily="18" charset="0"/>
              </a:rPr>
              <a:t>(</a:t>
            </a:r>
            <a:r>
              <a:rPr lang="pl-PL" sz="2400" i="1" baseline="30000" dirty="0">
                <a:latin typeface="Times New Roman" panose="02020603050405020304" pitchFamily="18" charset="0"/>
                <a:cs typeface="Times New Roman" panose="02020603050405020304" pitchFamily="18" charset="0"/>
              </a:rPr>
              <a:t>w</a:t>
            </a:r>
            <a:r>
              <a:rPr lang="pl-PL" sz="2400" dirty="0">
                <a:latin typeface="Times New Roman" panose="02020603050405020304" pitchFamily="18" charset="0"/>
                <a:cs typeface="Times New Roman" panose="02020603050405020304" pitchFamily="18" charset="0"/>
              </a:rPr>
              <a:t>1</a:t>
            </a:r>
            <a:r>
              <a:rPr lang="pl-PL" sz="2400" baseline="30000" dirty="0">
                <a:latin typeface="Times New Roman" panose="02020603050405020304" pitchFamily="18" charset="0"/>
                <a:cs typeface="Times New Roman" panose="02020603050405020304" pitchFamily="18" charset="0"/>
              </a:rPr>
              <a:t>,... ,</a:t>
            </a:r>
            <a:r>
              <a:rPr lang="pl-PL" sz="2400" i="1" baseline="30000" dirty="0">
                <a:latin typeface="Times New Roman" panose="02020603050405020304" pitchFamily="18" charset="0"/>
                <a:cs typeface="Times New Roman" panose="02020603050405020304" pitchFamily="18" charset="0"/>
              </a:rPr>
              <a:t>w</a:t>
            </a:r>
            <a:r>
              <a:rPr lang="pl-PL" sz="2400" i="1" dirty="0">
                <a:latin typeface="Times New Roman" panose="02020603050405020304" pitchFamily="18" charset="0"/>
                <a:cs typeface="Times New Roman" panose="02020603050405020304" pitchFamily="18" charset="0"/>
              </a:rPr>
              <a:t>m</a:t>
            </a:r>
            <a:r>
              <a:rPr lang="pl-PL" sz="2400" dirty="0">
                <a:latin typeface="Times New Roman" panose="02020603050405020304" pitchFamily="18" charset="0"/>
                <a:cs typeface="Times New Roman" panose="02020603050405020304" pitchFamily="18" charset="0"/>
              </a:rPr>
              <a:t> </a:t>
            </a:r>
            <a:r>
              <a:rPr lang="pl-PL" sz="2400" baseline="30000" dirty="0">
                <a:latin typeface="Times New Roman" panose="02020603050405020304" pitchFamily="18" charset="0"/>
                <a:cs typeface="Times New Roman" panose="02020603050405020304" pitchFamily="18" charset="0"/>
              </a:rPr>
              <a:t>))</a:t>
            </a:r>
            <a:endParaRPr lang="pl-PL"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where </a:t>
            </a:r>
            <a:r>
              <a:rPr lang="en-US" sz="2400"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w</a:t>
            </a:r>
            <a:r>
              <a:rPr lang="en-US" sz="2400" i="1" baseline="-25000" dirty="0">
                <a:latin typeface="Times New Roman" panose="02020603050405020304" pitchFamily="18" charset="0"/>
                <a:cs typeface="Times New Roman" panose="02020603050405020304" pitchFamily="18" charset="0"/>
              </a:rPr>
              <a:t>m</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is the partition function,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given as the parameter vector, and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w</a:t>
            </a:r>
            <a:r>
              <a:rPr lang="en-US" sz="2400" i="1" baseline="-25000"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is the feature function. In the simplest case, the feature function is just an indicator of the </a:t>
            </a:r>
            <a:r>
              <a:rPr lang="en-US" sz="2400" dirty="0" err="1">
                <a:latin typeface="Times New Roman" panose="02020603050405020304" pitchFamily="18" charset="0"/>
                <a:cs typeface="Times New Roman" panose="02020603050405020304" pitchFamily="18" charset="0"/>
              </a:rPr>
              <a:t>pres-ence</a:t>
            </a:r>
            <a:r>
              <a:rPr lang="en-US" sz="2400" dirty="0">
                <a:latin typeface="Times New Roman" panose="02020603050405020304" pitchFamily="18" charset="0"/>
                <a:cs typeface="Times New Roman" panose="02020603050405020304" pitchFamily="18" charset="0"/>
              </a:rPr>
              <a:t> of a specific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-gram. It is helpful to use a priori on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or some form of </a:t>
            </a:r>
            <a:r>
              <a:rPr lang="en-US" sz="2400" dirty="0" err="1">
                <a:latin typeface="Times New Roman" panose="02020603050405020304" pitchFamily="18" charset="0"/>
                <a:cs typeface="Times New Roman" panose="02020603050405020304" pitchFamily="18" charset="0"/>
              </a:rPr>
              <a:t>regularisation</a:t>
            </a:r>
            <a:r>
              <a:rPr lang="en-US" sz="2400" dirty="0">
                <a:latin typeface="Times New Roman" panose="02020603050405020304" pitchFamily="18" charset="0"/>
                <a:cs typeface="Times New Roman" panose="02020603050405020304" pitchFamily="18" charset="0"/>
              </a:rPr>
              <a:t>. The log-bilinear model is another example of an exponential language model.</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5044440" y="2286000"/>
            <a:ext cx="16154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13.6.1 Lexical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r>
              <a:rPr lang="en-US" sz="3000" dirty="0">
                <a:solidFill>
                  <a:srgbClr val="0070C0"/>
                </a:solidFill>
                <a:latin typeface="Times New Roman" panose="02020603050405020304" pitchFamily="18" charset="0"/>
                <a:cs typeface="Times New Roman" panose="02020603050405020304" pitchFamily="18" charset="0"/>
              </a:rPr>
              <a:t>Natural language for communication</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457200" indent="-457200">
              <a:buFont typeface="+mj-lt"/>
              <a:buAutoNum type="arabicPeriod"/>
            </a:pPr>
            <a:r>
              <a:rPr lang="en-US" sz="2400" i="1" dirty="0">
                <a:latin typeface="Times New Roman" panose="02020603050405020304" pitchFamily="18" charset="0"/>
                <a:cs typeface="Times New Roman" panose="02020603050405020304" pitchFamily="18" charset="0"/>
              </a:rPr>
              <a:t>Text Embeddings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1" dirty="0">
                <a:latin typeface="Times New Roman" panose="02020603050405020304" pitchFamily="18" charset="0"/>
                <a:cs typeface="Times New Roman" panose="02020603050405020304" pitchFamily="18" charset="0"/>
              </a:rPr>
              <a:t>Dialogue and Conversation</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1" dirty="0">
                <a:latin typeface="Times New Roman" panose="02020603050405020304" pitchFamily="18" charset="0"/>
                <a:cs typeface="Times New Roman" panose="02020603050405020304" pitchFamily="18" charset="0"/>
              </a:rPr>
              <a:t>Sentiment Analysis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1" dirty="0">
                <a:latin typeface="Times New Roman" panose="02020603050405020304" pitchFamily="18" charset="0"/>
                <a:cs typeface="Times New Roman" panose="02020603050405020304" pitchFamily="18" charset="0"/>
              </a:rPr>
              <a:t>Text </a:t>
            </a:r>
            <a:r>
              <a:rPr lang="en-US" sz="2400" i="1" dirty="0" err="1">
                <a:latin typeface="Times New Roman" panose="02020603050405020304" pitchFamily="18" charset="0"/>
                <a:cs typeface="Times New Roman" panose="02020603050405020304" pitchFamily="18" charset="0"/>
              </a:rPr>
              <a:t>Summarisation</a:t>
            </a:r>
            <a:endParaRPr lang="en-US" sz="2400" dirty="0">
              <a:latin typeface="Times New Roman" panose="02020603050405020304" pitchFamily="18" charset="0"/>
              <a:cs typeface="Times New Roman" panose="02020603050405020304" pitchFamily="18" charset="0"/>
            </a:endParaRPr>
          </a:p>
          <a:p>
            <a:pPr marL="0" indent="0">
              <a:buNone/>
            </a:pPr>
            <a:r>
              <a:rPr lang="en-US" dirty="0"/>
              <a:t> </a:t>
            </a:r>
            <a:endParaRPr lang="en-US" dirty="0"/>
          </a:p>
          <a:p>
            <a:pPr marL="0" indent="0">
              <a:buNone/>
            </a:pPr>
            <a:r>
              <a:rPr lang="en-US" sz="3000" dirty="0">
                <a:solidFill>
                  <a:srgbClr val="0070C0"/>
                </a:solidFill>
                <a:latin typeface="Times New Roman" panose="02020603050405020304" pitchFamily="18" charset="0"/>
                <a:cs typeface="Times New Roman" panose="02020603050405020304" pitchFamily="18" charset="0"/>
              </a:rPr>
              <a:t>Syntactic analysis</a:t>
            </a:r>
            <a:endParaRPr lang="en-US" sz="24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Lexical analysis: Lexical analysis involves distinguishing and analyzing the structure of the words. Lexicon of a language implies that gathering of the words and phrases in a particular language. It also divides the whole chunk of text into paragraphs, sentences and words.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3977640" y="365125"/>
            <a:ext cx="7376160" cy="1325563"/>
          </a:xfrm>
        </p:spPr>
        <p:txBody>
          <a:bodyPr/>
          <a:lstStyle/>
          <a:p>
            <a:r>
              <a:rPr lang="en-US" dirty="0"/>
              <a:t>Syntactic Analysis</a:t>
            </a:r>
            <a:endParaRPr lang="en-US" dirty="0"/>
          </a:p>
        </p:txBody>
      </p:sp>
      <p:sp>
        <p:nvSpPr>
          <p:cNvPr id="26627" name="Rectangle 3"/>
          <p:cNvSpPr>
            <a:spLocks noGrp="1" noChangeArrowheads="1"/>
          </p:cNvSpPr>
          <p:nvPr>
            <p:ph idx="1"/>
          </p:nvPr>
        </p:nvSpPr>
        <p:spPr>
          <a:xfrm>
            <a:off x="3947160" y="1825625"/>
            <a:ext cx="7406640" cy="4351338"/>
          </a:xfrm>
        </p:spPr>
        <p:txBody>
          <a:bodyPr/>
          <a:lstStyle/>
          <a:p>
            <a:r>
              <a:rPr lang="en-US" sz="2400" dirty="0"/>
              <a:t>Rules of syntax (grammar) specify the possible organization of words in sentences and allows us to determine sentence’s structure(s)</a:t>
            </a:r>
            <a:endParaRPr lang="en-US" sz="2400" dirty="0"/>
          </a:p>
          <a:p>
            <a:pPr lvl="1"/>
            <a:r>
              <a:rPr lang="en-US" sz="2000" dirty="0"/>
              <a:t>“John saw Mary with a telescope”</a:t>
            </a:r>
            <a:endParaRPr lang="en-US" sz="2000" dirty="0"/>
          </a:p>
          <a:p>
            <a:pPr lvl="2"/>
            <a:r>
              <a:rPr lang="en-US" sz="1800" dirty="0"/>
              <a:t>John saw (Mary with a telescope)</a:t>
            </a:r>
            <a:endParaRPr lang="en-US" sz="1800" dirty="0"/>
          </a:p>
          <a:p>
            <a:pPr lvl="2"/>
            <a:r>
              <a:rPr lang="en-US" sz="1800" dirty="0"/>
              <a:t>John (saw Mary with a telescope)</a:t>
            </a:r>
            <a:endParaRPr lang="en-US" sz="1800" dirty="0"/>
          </a:p>
          <a:p>
            <a:r>
              <a:rPr lang="en-US" sz="2400" dirty="0"/>
              <a:t>Parsing: given a sentence and a grammar</a:t>
            </a:r>
            <a:endParaRPr lang="en-US" sz="2400" dirty="0"/>
          </a:p>
          <a:p>
            <a:pPr lvl="1"/>
            <a:r>
              <a:rPr lang="en-US" sz="2000" dirty="0"/>
              <a:t>Checks that the sentence is correct according with the grammar and if so returns a </a:t>
            </a:r>
            <a:r>
              <a:rPr lang="en-US" sz="2000" b="1" dirty="0"/>
              <a:t>parse tree</a:t>
            </a:r>
            <a:r>
              <a:rPr lang="en-US" sz="2000" dirty="0"/>
              <a:t> representing the structure of the sentence</a:t>
            </a:r>
            <a:endParaRPr lang="en-US" sz="2000" dirty="0"/>
          </a:p>
        </p:txBody>
      </p:sp>
      <p:sp>
        <p:nvSpPr>
          <p:cNvPr id="5" name="Footer Placeholder 4"/>
          <p:cNvSpPr>
            <a:spLocks noGrp="1"/>
          </p:cNvSpPr>
          <p:nvPr>
            <p:ph type="ftr" sz="quarter" idx="11"/>
          </p:nvPr>
        </p:nvSpPr>
        <p:spPr/>
        <p:txBody>
          <a:bodyPr/>
          <a:lstStyle/>
          <a:p>
            <a:r>
              <a:rPr lang="en-US"/>
              <a:t>NLP - Prof. Carolina Ruiz</a:t>
            </a:r>
            <a:endParaRPr lang="en-US"/>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 name="Footer Placeholder 2"/>
          <p:cNvSpPr>
            <a:spLocks noGrp="1"/>
          </p:cNvSpPr>
          <p:nvPr/>
        </p:nvSpPr>
        <p:spPr>
          <a:xfrm>
            <a:off x="494665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Times New Roman"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a:xfrm>
            <a:off x="3307080" y="365125"/>
            <a:ext cx="8046720" cy="1325563"/>
          </a:xfrm>
        </p:spPr>
        <p:txBody>
          <a:bodyPr/>
          <a:lstStyle/>
          <a:p>
            <a:r>
              <a:rPr lang="en-US" dirty="0">
                <a:latin typeface="Times New Roman" panose="02020603050405020304" pitchFamily="18" charset="0"/>
                <a:cs typeface="Times New Roman" panose="02020603050405020304" pitchFamily="18" charset="0"/>
              </a:rPr>
              <a:t>Syntactic Analysis - Grammar</a:t>
            </a:r>
            <a:endParaRPr lang="en-US" dirty="0">
              <a:latin typeface="Times New Roman" panose="02020603050405020304" pitchFamily="18" charset="0"/>
              <a:cs typeface="Times New Roman" panose="02020603050405020304" pitchFamily="18" charset="0"/>
            </a:endParaRPr>
          </a:p>
        </p:txBody>
      </p:sp>
      <p:sp>
        <p:nvSpPr>
          <p:cNvPr id="27651" name="Rectangle 3"/>
          <p:cNvSpPr>
            <a:spLocks noGrp="1" noChangeArrowheads="1"/>
          </p:cNvSpPr>
          <p:nvPr>
            <p:ph idx="1"/>
          </p:nvPr>
        </p:nvSpPr>
        <p:spPr>
          <a:xfrm>
            <a:off x="3322320" y="1825625"/>
            <a:ext cx="8031480" cy="4351338"/>
          </a:xfrm>
        </p:spPr>
        <p:txBody>
          <a:bodyPr/>
          <a:lstStyle/>
          <a:p>
            <a:r>
              <a:rPr lang="en-US" sz="2400" b="1" dirty="0">
                <a:cs typeface="Times New Roman" panose="02020603050405020304" pitchFamily="18" charset="0"/>
              </a:rPr>
              <a:t>sentence -&gt; </a:t>
            </a:r>
            <a:r>
              <a:rPr lang="en-US" sz="2400" b="1" dirty="0" err="1">
                <a:cs typeface="Times New Roman" panose="02020603050405020304" pitchFamily="18" charset="0"/>
              </a:rPr>
              <a:t>noun_phrase</a:t>
            </a:r>
            <a:r>
              <a:rPr lang="en-US" sz="2400" b="1" dirty="0">
                <a:cs typeface="Times New Roman" panose="02020603050405020304" pitchFamily="18" charset="0"/>
              </a:rPr>
              <a:t>, </a:t>
            </a:r>
            <a:r>
              <a:rPr lang="en-US" sz="2400" b="1" dirty="0" err="1">
                <a:cs typeface="Times New Roman" panose="02020603050405020304" pitchFamily="18" charset="0"/>
              </a:rPr>
              <a:t>verb_phrase</a:t>
            </a:r>
            <a:endParaRPr lang="en-US" sz="2400" b="1" dirty="0">
              <a:cs typeface="Times New Roman" panose="02020603050405020304" pitchFamily="18" charset="0"/>
            </a:endParaRPr>
          </a:p>
          <a:p>
            <a:r>
              <a:rPr lang="en-US" sz="2400" b="1" dirty="0" err="1">
                <a:cs typeface="Times New Roman" panose="02020603050405020304" pitchFamily="18" charset="0"/>
              </a:rPr>
              <a:t>noun_phrase</a:t>
            </a:r>
            <a:r>
              <a:rPr lang="en-US" sz="2400" b="1" dirty="0">
                <a:cs typeface="Times New Roman" panose="02020603050405020304" pitchFamily="18" charset="0"/>
              </a:rPr>
              <a:t> -&gt; </a:t>
            </a:r>
            <a:r>
              <a:rPr lang="en-US" sz="2400" b="1" dirty="0" err="1">
                <a:cs typeface="Times New Roman" panose="02020603050405020304" pitchFamily="18" charset="0"/>
              </a:rPr>
              <a:t>proper_noun</a:t>
            </a:r>
            <a:endParaRPr lang="en-US" sz="2400" b="1" dirty="0">
              <a:cs typeface="Times New Roman" panose="02020603050405020304" pitchFamily="18" charset="0"/>
            </a:endParaRPr>
          </a:p>
          <a:p>
            <a:r>
              <a:rPr lang="en-US" sz="2400" b="1" dirty="0" err="1">
                <a:cs typeface="Times New Roman" panose="02020603050405020304" pitchFamily="18" charset="0"/>
              </a:rPr>
              <a:t>noun_phrase</a:t>
            </a:r>
            <a:r>
              <a:rPr lang="en-US" sz="2400" b="1" dirty="0">
                <a:cs typeface="Times New Roman" panose="02020603050405020304" pitchFamily="18" charset="0"/>
              </a:rPr>
              <a:t> -&gt; determiner, noun</a:t>
            </a:r>
            <a:endParaRPr lang="en-US" sz="2400" b="1" dirty="0">
              <a:cs typeface="Times New Roman" panose="02020603050405020304" pitchFamily="18" charset="0"/>
            </a:endParaRPr>
          </a:p>
          <a:p>
            <a:r>
              <a:rPr lang="en-US" sz="2400" b="1" dirty="0" err="1">
                <a:cs typeface="Times New Roman" panose="02020603050405020304" pitchFamily="18" charset="0"/>
              </a:rPr>
              <a:t>verb_phrase</a:t>
            </a:r>
            <a:r>
              <a:rPr lang="en-US" sz="2400" b="1" dirty="0">
                <a:cs typeface="Times New Roman" panose="02020603050405020304" pitchFamily="18" charset="0"/>
              </a:rPr>
              <a:t> -&gt; verb, </a:t>
            </a:r>
            <a:r>
              <a:rPr lang="en-US" sz="2400" b="1" dirty="0" err="1">
                <a:cs typeface="Times New Roman" panose="02020603050405020304" pitchFamily="18" charset="0"/>
              </a:rPr>
              <a:t>noun_phrase</a:t>
            </a:r>
            <a:endParaRPr lang="en-US" sz="2400" b="1" dirty="0">
              <a:cs typeface="Times New Roman" panose="02020603050405020304" pitchFamily="18" charset="0"/>
            </a:endParaRPr>
          </a:p>
          <a:p>
            <a:r>
              <a:rPr lang="en-US" sz="2400" b="1" dirty="0" err="1">
                <a:cs typeface="Times New Roman" panose="02020603050405020304" pitchFamily="18" charset="0"/>
              </a:rPr>
              <a:t>proper_noun</a:t>
            </a:r>
            <a:r>
              <a:rPr lang="en-US" sz="2400" b="1" dirty="0">
                <a:cs typeface="Times New Roman" panose="02020603050405020304" pitchFamily="18" charset="0"/>
              </a:rPr>
              <a:t> -&gt; [</a:t>
            </a:r>
            <a:r>
              <a:rPr lang="en-US" sz="2400" b="1" dirty="0" err="1">
                <a:cs typeface="Times New Roman" panose="02020603050405020304" pitchFamily="18" charset="0"/>
              </a:rPr>
              <a:t>mary</a:t>
            </a:r>
            <a:r>
              <a:rPr lang="en-US" sz="2400" b="1" dirty="0">
                <a:cs typeface="Times New Roman" panose="02020603050405020304" pitchFamily="18" charset="0"/>
              </a:rPr>
              <a:t>]</a:t>
            </a:r>
            <a:endParaRPr lang="en-US" sz="2400" b="1" dirty="0">
              <a:cs typeface="Times New Roman" panose="02020603050405020304" pitchFamily="18" charset="0"/>
            </a:endParaRPr>
          </a:p>
          <a:p>
            <a:r>
              <a:rPr lang="en-US" sz="2400" b="1" dirty="0">
                <a:cs typeface="Times New Roman" panose="02020603050405020304" pitchFamily="18" charset="0"/>
              </a:rPr>
              <a:t>noun -&gt; [apple]</a:t>
            </a:r>
            <a:endParaRPr lang="en-US" sz="2400" b="1" dirty="0">
              <a:cs typeface="Times New Roman" panose="02020603050405020304" pitchFamily="18" charset="0"/>
            </a:endParaRPr>
          </a:p>
          <a:p>
            <a:r>
              <a:rPr lang="en-US" sz="2400" b="1" dirty="0">
                <a:cs typeface="Times New Roman" panose="02020603050405020304" pitchFamily="18" charset="0"/>
              </a:rPr>
              <a:t>verb -&gt; [ate]</a:t>
            </a:r>
            <a:endParaRPr lang="en-US" sz="2400" b="1" dirty="0">
              <a:cs typeface="Times New Roman" panose="02020603050405020304" pitchFamily="18" charset="0"/>
            </a:endParaRPr>
          </a:p>
          <a:p>
            <a:r>
              <a:rPr lang="en-US" sz="2400" b="1" dirty="0">
                <a:cs typeface="Times New Roman" panose="02020603050405020304" pitchFamily="18" charset="0"/>
              </a:rPr>
              <a:t>determiner -&gt; [the]</a:t>
            </a:r>
            <a:endParaRPr lang="en-US" sz="2400" b="1" dirty="0">
              <a:cs typeface="Times New Roman" panose="02020603050405020304" pitchFamily="18" charset="0"/>
            </a:endParaRP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 name="Footer Placeholder 2"/>
          <p:cNvSpPr>
            <a:spLocks noGrp="1"/>
          </p:cNvSpPr>
          <p:nvPr>
            <p:ph type="ftr" sz="quarter" idx="11"/>
          </p:nvPr>
        </p:nvSpPr>
        <p:spPr>
          <a:xfrm>
            <a:off x="4946650" y="6492875"/>
            <a:ext cx="4114800" cy="365125"/>
          </a:xfrm>
        </p:spPr>
        <p:txBody>
          <a:bodyPr/>
          <a:p>
            <a:r>
              <a:rPr lang="en-IN"/>
              <a:t>Copyright © 2019 by Wiley India Pvt. Ltd., 4436/7, Ansari Road, Daryaganj, New Delhi-110002</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Title 6"/>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Understand the basic concept of natural language processing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Apply natural language processing for communication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Learn various learning model</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0" y="365125"/>
            <a:ext cx="7940040" cy="1325563"/>
          </a:xfrm>
        </p:spPr>
        <p:txBody>
          <a:bodyPr/>
          <a:lstStyle/>
          <a:p>
            <a:r>
              <a:rPr lang="en-US" dirty="0" smtClean="0"/>
              <a:t>Syntactic Analysis - Parsing</a:t>
            </a:r>
            <a:endParaRPr lang="en-US" dirty="0"/>
          </a:p>
        </p:txBody>
      </p:sp>
      <p:sp>
        <p:nvSpPr>
          <p:cNvPr id="4" name="Footer Placeholder 3"/>
          <p:cNvSpPr>
            <a:spLocks noGrp="1"/>
          </p:cNvSpPr>
          <p:nvPr>
            <p:ph type="ftr" sz="quarter" idx="11"/>
          </p:nvPr>
        </p:nvSpPr>
        <p:spPr/>
        <p:txBody>
          <a:bodyPr/>
          <a:lstStyle/>
          <a:p>
            <a:r>
              <a:rPr lang="en-IN" smtClean="0"/>
              <a:t>Copyright © 2019 by Wiley India Pvt. Ltd., 4436/7, Ansari Road, Daryaganj, New Delhi-110002</a:t>
            </a:r>
            <a:endParaRPr lang="en-US"/>
          </a:p>
        </p:txBody>
      </p:sp>
      <p:pic>
        <p:nvPicPr>
          <p:cNvPr id="2050" name="Picture 2"/>
          <p:cNvPicPr>
            <a:picLocks noGrp="1" noChangeAspect="1" noChangeArrowheads="1"/>
          </p:cNvPicPr>
          <p:nvPr>
            <p:ph idx="1"/>
          </p:nvPr>
        </p:nvPicPr>
        <p:blipFill>
          <a:blip r:embed="rId1"/>
          <a:srcRect/>
          <a:stretch>
            <a:fillRect/>
          </a:stretch>
        </p:blipFill>
        <p:spPr bwMode="auto">
          <a:xfrm>
            <a:off x="4210685" y="1691005"/>
            <a:ext cx="6198235" cy="3350895"/>
          </a:xfrm>
          <a:prstGeom prst="rect">
            <a:avLst/>
          </a:prstGeom>
          <a:noFill/>
          <a:ln w="9525">
            <a:noFill/>
            <a:miter lim="800000"/>
            <a:headEnd/>
            <a:tailEnd/>
          </a:ln>
          <a:effectLst/>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a:xfrm>
            <a:off x="4145280" y="365125"/>
            <a:ext cx="7208520" cy="1325563"/>
          </a:xfrm>
        </p:spPr>
        <p:txBody>
          <a:bodyPr/>
          <a:lstStyle/>
          <a:p>
            <a:r>
              <a:rPr lang="en-US" sz="3200" dirty="0" smtClean="0">
                <a:latin typeface="Times New Roman" panose="02020603050405020304" pitchFamily="18" charset="0"/>
                <a:cs typeface="Times New Roman" panose="02020603050405020304" pitchFamily="18" charset="0"/>
              </a:rPr>
              <a:t>Syntactic Analysis – Complications (1)</a:t>
            </a:r>
            <a:endParaRPr lang="en-US" sz="3200" dirty="0">
              <a:latin typeface="Times New Roman" panose="02020603050405020304" pitchFamily="18" charset="0"/>
              <a:cs typeface="Times New Roman" panose="02020603050405020304" pitchFamily="18" charset="0"/>
            </a:endParaRPr>
          </a:p>
        </p:txBody>
      </p:sp>
      <p:sp>
        <p:nvSpPr>
          <p:cNvPr id="31747" name="Rectangle 3"/>
          <p:cNvSpPr>
            <a:spLocks noGrp="1" noChangeArrowheads="1"/>
          </p:cNvSpPr>
          <p:nvPr>
            <p:ph idx="1"/>
          </p:nvPr>
        </p:nvSpPr>
        <p:spPr>
          <a:xfrm>
            <a:off x="3759200" y="1556385"/>
            <a:ext cx="7593965" cy="4038600"/>
          </a:xfrm>
        </p:spPr>
        <p:txBody>
          <a:bodyPr>
            <a:normAutofit/>
          </a:bodyPr>
          <a:lstStyle/>
          <a:p>
            <a:pPr>
              <a:lnSpc>
                <a:spcPct val="90000"/>
              </a:lnSpc>
            </a:pPr>
            <a:r>
              <a:rPr lang="en-US" sz="2400" dirty="0">
                <a:cs typeface="Times New Roman" panose="02020603050405020304" pitchFamily="18" charset="0"/>
              </a:rPr>
              <a:t>Number (singular vs. plural) and gender</a:t>
            </a:r>
            <a:endParaRPr lang="en-US" sz="2400" dirty="0">
              <a:cs typeface="Times New Roman" panose="02020603050405020304" pitchFamily="18" charset="0"/>
            </a:endParaRPr>
          </a:p>
          <a:p>
            <a:pPr lvl="1">
              <a:lnSpc>
                <a:spcPct val="90000"/>
              </a:lnSpc>
            </a:pPr>
            <a:r>
              <a:rPr lang="en-US" sz="2400" b="1" dirty="0">
                <a:solidFill>
                  <a:srgbClr val="006600"/>
                </a:solidFill>
                <a:cs typeface="Times New Roman" panose="02020603050405020304" pitchFamily="18" charset="0"/>
              </a:rPr>
              <a:t>sentence-&gt; </a:t>
            </a:r>
            <a:r>
              <a:rPr lang="en-US" sz="2400" b="1" dirty="0" err="1">
                <a:solidFill>
                  <a:srgbClr val="006600"/>
                </a:solidFill>
                <a:cs typeface="Times New Roman" panose="02020603050405020304" pitchFamily="18" charset="0"/>
              </a:rPr>
              <a:t>noun_phrase</a:t>
            </a:r>
            <a:r>
              <a:rPr lang="en-US" sz="2400" b="1" dirty="0">
                <a:solidFill>
                  <a:srgbClr val="CC0000"/>
                </a:solidFill>
                <a:cs typeface="Times New Roman" panose="02020603050405020304" pitchFamily="18" charset="0"/>
              </a:rPr>
              <a:t>(n)</a:t>
            </a:r>
            <a:r>
              <a:rPr lang="en-US" sz="2400" b="1" dirty="0">
                <a:solidFill>
                  <a:srgbClr val="006600"/>
                </a:solidFill>
                <a:cs typeface="Times New Roman" panose="02020603050405020304" pitchFamily="18" charset="0"/>
              </a:rPr>
              <a:t>,</a:t>
            </a:r>
            <a:r>
              <a:rPr lang="en-US" sz="2400" b="1" dirty="0" err="1">
                <a:solidFill>
                  <a:srgbClr val="006600"/>
                </a:solidFill>
                <a:cs typeface="Times New Roman" panose="02020603050405020304" pitchFamily="18" charset="0"/>
              </a:rPr>
              <a:t>verb_phrase</a:t>
            </a:r>
            <a:r>
              <a:rPr lang="en-US" sz="2400" b="1" dirty="0">
                <a:solidFill>
                  <a:srgbClr val="CC0000"/>
                </a:solidFill>
                <a:cs typeface="Times New Roman" panose="02020603050405020304" pitchFamily="18" charset="0"/>
              </a:rPr>
              <a:t>(n)</a:t>
            </a:r>
            <a:endParaRPr lang="en-US" sz="2400" b="1" dirty="0">
              <a:solidFill>
                <a:srgbClr val="006600"/>
              </a:solidFill>
              <a:cs typeface="Times New Roman" panose="02020603050405020304" pitchFamily="18" charset="0"/>
            </a:endParaRPr>
          </a:p>
          <a:p>
            <a:pPr lvl="1">
              <a:lnSpc>
                <a:spcPct val="90000"/>
              </a:lnSpc>
            </a:pPr>
            <a:r>
              <a:rPr lang="en-US" sz="2400" b="1" dirty="0" err="1">
                <a:solidFill>
                  <a:srgbClr val="006600"/>
                </a:solidFill>
                <a:cs typeface="Times New Roman" panose="02020603050405020304" pitchFamily="18" charset="0"/>
              </a:rPr>
              <a:t>proper_noun</a:t>
            </a:r>
            <a:r>
              <a:rPr lang="en-US" sz="2400" b="1" dirty="0">
                <a:solidFill>
                  <a:srgbClr val="CC0000"/>
                </a:solidFill>
                <a:cs typeface="Times New Roman" panose="02020603050405020304" pitchFamily="18" charset="0"/>
              </a:rPr>
              <a:t>(s)</a:t>
            </a:r>
            <a:r>
              <a:rPr lang="en-US" sz="2400" b="1" dirty="0">
                <a:solidFill>
                  <a:srgbClr val="006600"/>
                </a:solidFill>
                <a:cs typeface="Times New Roman" panose="02020603050405020304" pitchFamily="18" charset="0"/>
              </a:rPr>
              <a:t> -&gt; [</a:t>
            </a:r>
            <a:r>
              <a:rPr lang="en-US" sz="2400" b="1" dirty="0" err="1">
                <a:solidFill>
                  <a:srgbClr val="006600"/>
                </a:solidFill>
                <a:cs typeface="Times New Roman" panose="02020603050405020304" pitchFamily="18" charset="0"/>
              </a:rPr>
              <a:t>mary</a:t>
            </a:r>
            <a:r>
              <a:rPr lang="en-US" sz="2400" b="1" dirty="0">
                <a:solidFill>
                  <a:srgbClr val="006600"/>
                </a:solidFill>
                <a:cs typeface="Times New Roman" panose="02020603050405020304" pitchFamily="18" charset="0"/>
              </a:rPr>
              <a:t>]</a:t>
            </a:r>
            <a:endParaRPr lang="en-US" sz="2400" b="1" dirty="0">
              <a:solidFill>
                <a:srgbClr val="006600"/>
              </a:solidFill>
              <a:cs typeface="Times New Roman" panose="02020603050405020304" pitchFamily="18" charset="0"/>
            </a:endParaRPr>
          </a:p>
          <a:p>
            <a:pPr lvl="1">
              <a:lnSpc>
                <a:spcPct val="90000"/>
              </a:lnSpc>
            </a:pPr>
            <a:r>
              <a:rPr lang="en-US" sz="2400" b="1" dirty="0">
                <a:solidFill>
                  <a:srgbClr val="006600"/>
                </a:solidFill>
                <a:cs typeface="Times New Roman" panose="02020603050405020304" pitchFamily="18" charset="0"/>
              </a:rPr>
              <a:t>noun</a:t>
            </a:r>
            <a:r>
              <a:rPr lang="en-US" sz="2400" b="1" dirty="0">
                <a:solidFill>
                  <a:srgbClr val="CC0000"/>
                </a:solidFill>
                <a:cs typeface="Times New Roman" panose="02020603050405020304" pitchFamily="18" charset="0"/>
              </a:rPr>
              <a:t>(p)</a:t>
            </a:r>
            <a:r>
              <a:rPr lang="en-US" sz="2400" b="1" dirty="0">
                <a:solidFill>
                  <a:srgbClr val="006600"/>
                </a:solidFill>
                <a:cs typeface="Times New Roman" panose="02020603050405020304" pitchFamily="18" charset="0"/>
              </a:rPr>
              <a:t> -&gt; [apples]</a:t>
            </a:r>
            <a:endParaRPr lang="en-US" sz="2400" b="1" dirty="0">
              <a:solidFill>
                <a:srgbClr val="006600"/>
              </a:solidFill>
              <a:cs typeface="Times New Roman" panose="02020603050405020304" pitchFamily="18" charset="0"/>
            </a:endParaRPr>
          </a:p>
          <a:p>
            <a:pPr>
              <a:lnSpc>
                <a:spcPct val="90000"/>
              </a:lnSpc>
            </a:pPr>
            <a:r>
              <a:rPr lang="en-US" sz="2400" dirty="0">
                <a:cs typeface="Times New Roman" panose="02020603050405020304" pitchFamily="18" charset="0"/>
              </a:rPr>
              <a:t>Adjective	</a:t>
            </a:r>
            <a:endParaRPr lang="en-US" sz="2400" dirty="0">
              <a:cs typeface="Times New Roman" panose="02020603050405020304" pitchFamily="18" charset="0"/>
            </a:endParaRPr>
          </a:p>
          <a:p>
            <a:pPr lvl="1">
              <a:lnSpc>
                <a:spcPct val="90000"/>
              </a:lnSpc>
            </a:pPr>
            <a:r>
              <a:rPr lang="en-US" sz="2400" b="1" dirty="0" err="1">
                <a:solidFill>
                  <a:srgbClr val="006600"/>
                </a:solidFill>
                <a:cs typeface="Times New Roman" panose="02020603050405020304" pitchFamily="18" charset="0"/>
              </a:rPr>
              <a:t>noun_phrase</a:t>
            </a:r>
            <a:r>
              <a:rPr lang="en-US" sz="2400" b="1" dirty="0">
                <a:solidFill>
                  <a:srgbClr val="006600"/>
                </a:solidFill>
                <a:cs typeface="Times New Roman" panose="02020603050405020304" pitchFamily="18" charset="0"/>
              </a:rPr>
              <a:t>-&gt; </a:t>
            </a:r>
            <a:r>
              <a:rPr lang="en-US" sz="2400" b="1" dirty="0" err="1">
                <a:solidFill>
                  <a:srgbClr val="006600"/>
                </a:solidFill>
                <a:cs typeface="Times New Roman" panose="02020603050405020304" pitchFamily="18" charset="0"/>
              </a:rPr>
              <a:t>determiner,adjectives,noun</a:t>
            </a:r>
            <a:endParaRPr lang="en-US" sz="2400" dirty="0">
              <a:solidFill>
                <a:srgbClr val="006600"/>
              </a:solidFill>
              <a:cs typeface="Times New Roman" panose="02020603050405020304" pitchFamily="18" charset="0"/>
            </a:endParaRPr>
          </a:p>
          <a:p>
            <a:pPr lvl="1">
              <a:lnSpc>
                <a:spcPct val="90000"/>
              </a:lnSpc>
            </a:pPr>
            <a:r>
              <a:rPr lang="en-US" sz="2400" dirty="0">
                <a:solidFill>
                  <a:srgbClr val="006600"/>
                </a:solidFill>
                <a:cs typeface="Times New Roman" panose="02020603050405020304" pitchFamily="18" charset="0"/>
              </a:rPr>
              <a:t>adjectives-&gt; adjective, adjectives</a:t>
            </a:r>
            <a:endParaRPr lang="en-US" sz="2400" dirty="0">
              <a:solidFill>
                <a:srgbClr val="006600"/>
              </a:solidFill>
              <a:cs typeface="Times New Roman" panose="02020603050405020304" pitchFamily="18" charset="0"/>
            </a:endParaRPr>
          </a:p>
          <a:p>
            <a:pPr lvl="1">
              <a:lnSpc>
                <a:spcPct val="90000"/>
              </a:lnSpc>
            </a:pPr>
            <a:r>
              <a:rPr lang="en-US" sz="2400" dirty="0">
                <a:solidFill>
                  <a:srgbClr val="006600"/>
                </a:solidFill>
                <a:cs typeface="Times New Roman" panose="02020603050405020304" pitchFamily="18" charset="0"/>
              </a:rPr>
              <a:t>adjective-&gt;[ferocious]</a:t>
            </a:r>
            <a:endParaRPr lang="en-US" sz="2400" dirty="0">
              <a:solidFill>
                <a:srgbClr val="006600"/>
              </a:solidFill>
              <a:cs typeface="Times New Roman" panose="02020603050405020304" pitchFamily="18" charset="0"/>
            </a:endParaRPr>
          </a:p>
          <a:p>
            <a:pPr>
              <a:lnSpc>
                <a:spcPct val="90000"/>
              </a:lnSpc>
            </a:pPr>
            <a:r>
              <a:rPr lang="en-US" sz="2400" dirty="0">
                <a:cs typeface="Times New Roman" panose="02020603050405020304" pitchFamily="18" charset="0"/>
              </a:rPr>
              <a:t>Adverbs, …</a:t>
            </a:r>
            <a:endParaRPr lang="en-US" dirty="0"/>
          </a:p>
          <a:p>
            <a:pPr lvl="1">
              <a:lnSpc>
                <a:spcPct val="90000"/>
              </a:lnSpc>
            </a:pPr>
            <a:endParaRPr lang="en-US" b="1" dirty="0">
              <a:latin typeface="Courier New" panose="02070309020205020404" pitchFamily="49" charset="0"/>
            </a:endParaRP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8" name="Footer Placeholder 7"/>
          <p:cNvSpPr>
            <a:spLocks noGrp="1"/>
          </p:cNvSpPr>
          <p:nvPr>
            <p:ph type="ftr" sz="quarter" idx="11"/>
          </p:nvPr>
        </p:nvSpPr>
        <p:spPr>
          <a:xfrm>
            <a:off x="4038600" y="6492875"/>
            <a:ext cx="4114800" cy="365125"/>
          </a:xfrm>
        </p:spPr>
        <p:txBody>
          <a:bodyPr/>
          <a:p>
            <a:r>
              <a:rPr lang="en-IN" smtClean="0"/>
              <a:t>Copyright © 2019 by Wiley India Pvt. Ltd., 4436/7, Ansari Road, Daryaganj, New Delhi-110002</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a:xfrm>
            <a:off x="4465320" y="365125"/>
            <a:ext cx="6888480" cy="1325563"/>
          </a:xfrm>
        </p:spPr>
        <p:txBody>
          <a:bodyPr/>
          <a:lstStyle/>
          <a:p>
            <a:r>
              <a:rPr lang="en-US" sz="3200" dirty="0">
                <a:latin typeface="Times New Roman" panose="02020603050405020304" pitchFamily="18" charset="0"/>
                <a:cs typeface="Times New Roman" panose="02020603050405020304" pitchFamily="18" charset="0"/>
              </a:rPr>
              <a:t>Syntactic Analysis – Complications (2)</a:t>
            </a:r>
            <a:endParaRPr lang="en-US" sz="3200" dirty="0">
              <a:latin typeface="Times New Roman" panose="02020603050405020304" pitchFamily="18" charset="0"/>
              <a:cs typeface="Times New Roman" panose="02020603050405020304" pitchFamily="18" charset="0"/>
            </a:endParaRPr>
          </a:p>
        </p:txBody>
      </p:sp>
      <p:sp>
        <p:nvSpPr>
          <p:cNvPr id="39939" name="Rectangle 3"/>
          <p:cNvSpPr>
            <a:spLocks noGrp="1" noChangeArrowheads="1"/>
          </p:cNvSpPr>
          <p:nvPr>
            <p:ph idx="1"/>
          </p:nvPr>
        </p:nvSpPr>
        <p:spPr>
          <a:xfrm>
            <a:off x="3774440" y="1691005"/>
            <a:ext cx="7579360" cy="4038600"/>
          </a:xfrm>
        </p:spPr>
        <p:txBody>
          <a:bodyPr/>
          <a:lstStyle/>
          <a:p>
            <a:r>
              <a:rPr lang="en-US" sz="2400" dirty="0"/>
              <a:t>Handling ambiguity </a:t>
            </a:r>
            <a:endParaRPr lang="en-US" sz="2400" dirty="0"/>
          </a:p>
          <a:p>
            <a:pPr lvl="1"/>
            <a:r>
              <a:rPr lang="en-US" sz="2400" dirty="0"/>
              <a:t>Syntactic ambiguity: </a:t>
            </a:r>
            <a:r>
              <a:rPr lang="en-US" sz="2400" dirty="0">
                <a:solidFill>
                  <a:srgbClr val="CC0000"/>
                </a:solidFill>
              </a:rPr>
              <a:t>“fruit flies like a banana”</a:t>
            </a:r>
            <a:endParaRPr lang="en-US" sz="2400" dirty="0">
              <a:solidFill>
                <a:srgbClr val="CC0000"/>
              </a:solidFill>
            </a:endParaRPr>
          </a:p>
          <a:p>
            <a:pPr lvl="1">
              <a:buFontTx/>
              <a:buNone/>
            </a:pPr>
            <a:endParaRPr lang="en-US" sz="2400" dirty="0"/>
          </a:p>
          <a:p>
            <a:r>
              <a:rPr lang="en-US" sz="2400" dirty="0"/>
              <a:t>Having to parse syntactically incorrect sentences</a:t>
            </a:r>
            <a:endParaRPr lang="en-US" sz="2400" dirty="0"/>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Footer Placeholder 3"/>
          <p:cNvSpPr>
            <a:spLocks noGrp="1"/>
          </p:cNvSpPr>
          <p:nvPr>
            <p:ph type="ftr" sz="quarter" idx="11"/>
          </p:nvPr>
        </p:nvSpPr>
        <p:spPr>
          <a:xfrm>
            <a:off x="4038600" y="6492875"/>
            <a:ext cx="4114800" cy="365125"/>
          </a:xfrm>
        </p:spPr>
        <p:txBody>
          <a:bodyPr/>
          <a:p>
            <a:r>
              <a:rPr lang="en-IN" smtClean="0"/>
              <a:t>Copyright © 2019 by Wiley India Pvt. Ltd., 4436/7, Ansari Road, Daryaganj, New Delhi-110002</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a:xfrm>
            <a:off x="3896360" y="240665"/>
            <a:ext cx="6400800" cy="1325563"/>
          </a:xfrm>
        </p:spPr>
        <p:txBody>
          <a:bodyPr/>
          <a:lstStyle/>
          <a:p>
            <a:r>
              <a:rPr lang="en-US" sz="3000" dirty="0">
                <a:latin typeface="Times New Roman" panose="02020603050405020304" pitchFamily="18" charset="0"/>
                <a:cs typeface="Times New Roman" panose="02020603050405020304" pitchFamily="18" charset="0"/>
              </a:rPr>
              <a:t>Semantic Analysis</a:t>
            </a:r>
            <a:endParaRPr lang="en-US" sz="3000" dirty="0">
              <a:latin typeface="Times New Roman" panose="02020603050405020304" pitchFamily="18" charset="0"/>
              <a:cs typeface="Times New Roman" panose="02020603050405020304" pitchFamily="18" charset="0"/>
            </a:endParaRPr>
          </a:p>
        </p:txBody>
      </p:sp>
      <p:sp>
        <p:nvSpPr>
          <p:cNvPr id="32771" name="Rectangle 3"/>
          <p:cNvSpPr>
            <a:spLocks noGrp="1" noChangeArrowheads="1"/>
          </p:cNvSpPr>
          <p:nvPr>
            <p:ph idx="1"/>
          </p:nvPr>
        </p:nvSpPr>
        <p:spPr>
          <a:xfrm>
            <a:off x="3773170" y="1566545"/>
            <a:ext cx="7967345" cy="3724275"/>
          </a:xfrm>
        </p:spPr>
        <p:txBody>
          <a:bodyPr>
            <a:normAutofit fontScale="90000" lnSpcReduction="10000"/>
          </a:bodyPr>
          <a:lstStyle/>
          <a:p>
            <a:pPr>
              <a:lnSpc>
                <a:spcPct val="90000"/>
              </a:lnSpc>
            </a:pPr>
            <a:r>
              <a:rPr lang="en-US" sz="2400" dirty="0">
                <a:cs typeface="Times New Roman" panose="02020603050405020304" pitchFamily="18" charset="0"/>
              </a:rPr>
              <a:t>Generates (partial) meaning/representation of the sentence from its syntactic structure(s)</a:t>
            </a:r>
            <a:endParaRPr lang="en-US" sz="2400" dirty="0">
              <a:cs typeface="Times New Roman" panose="02020603050405020304" pitchFamily="18" charset="0"/>
            </a:endParaRPr>
          </a:p>
          <a:p>
            <a:pPr>
              <a:lnSpc>
                <a:spcPct val="120000"/>
              </a:lnSpc>
            </a:pPr>
            <a:r>
              <a:rPr lang="en-US" sz="2400" dirty="0">
                <a:cs typeface="Times New Roman" panose="02020603050405020304" pitchFamily="18" charset="0"/>
                <a:sym typeface="Symbol" panose="05050102010706020507" pitchFamily="18" charset="2"/>
              </a:rPr>
              <a:t>Compositional semantics: meaning of the sentence from the meaning of its parts:</a:t>
            </a:r>
            <a:endParaRPr lang="en-US" sz="2400" dirty="0">
              <a:cs typeface="Times New Roman" panose="02020603050405020304" pitchFamily="18" charset="0"/>
              <a:sym typeface="Symbol" panose="05050102010706020507" pitchFamily="18" charset="2"/>
            </a:endParaRPr>
          </a:p>
          <a:p>
            <a:pPr lvl="1">
              <a:lnSpc>
                <a:spcPct val="90000"/>
              </a:lnSpc>
            </a:pPr>
            <a:r>
              <a:rPr lang="en-US" sz="2400" dirty="0">
                <a:solidFill>
                  <a:srgbClr val="006600"/>
                </a:solidFill>
                <a:cs typeface="Times New Roman" panose="02020603050405020304" pitchFamily="18" charset="0"/>
              </a:rPr>
              <a:t>Sentence: A tall man likes Mary</a:t>
            </a:r>
            <a:endParaRPr lang="en-US" sz="2400" dirty="0">
              <a:solidFill>
                <a:srgbClr val="006600"/>
              </a:solidFill>
              <a:cs typeface="Times New Roman" panose="02020603050405020304" pitchFamily="18" charset="0"/>
            </a:endParaRPr>
          </a:p>
          <a:p>
            <a:pPr lvl="1">
              <a:lnSpc>
                <a:spcPct val="90000"/>
              </a:lnSpc>
            </a:pPr>
            <a:r>
              <a:rPr lang="en-US" sz="2400" dirty="0">
                <a:solidFill>
                  <a:srgbClr val="006600"/>
                </a:solidFill>
                <a:cs typeface="Times New Roman" panose="02020603050405020304" pitchFamily="18" charset="0"/>
              </a:rPr>
              <a:t>Representation: </a:t>
            </a:r>
            <a:r>
              <a:rPr lang="en-US" sz="2400" dirty="0">
                <a:solidFill>
                  <a:srgbClr val="006600"/>
                </a:solidFill>
                <a:cs typeface="Times New Roman" panose="02020603050405020304" pitchFamily="18" charset="0"/>
                <a:sym typeface="Symbol" panose="05050102010706020507" pitchFamily="18" charset="2"/>
              </a:rPr>
              <a:t>x man(x) &amp; tall(x) &amp; likes(</a:t>
            </a:r>
            <a:r>
              <a:rPr lang="en-US" sz="2400" dirty="0" err="1">
                <a:solidFill>
                  <a:srgbClr val="006600"/>
                </a:solidFill>
                <a:cs typeface="Times New Roman" panose="02020603050405020304" pitchFamily="18" charset="0"/>
                <a:sym typeface="Symbol" panose="05050102010706020507" pitchFamily="18" charset="2"/>
              </a:rPr>
              <a:t>x,mary</a:t>
            </a:r>
            <a:r>
              <a:rPr lang="en-US" sz="2400" dirty="0">
                <a:solidFill>
                  <a:srgbClr val="006600"/>
                </a:solidFill>
                <a:cs typeface="Times New Roman" panose="02020603050405020304" pitchFamily="18" charset="0"/>
                <a:sym typeface="Symbol" panose="05050102010706020507" pitchFamily="18" charset="2"/>
              </a:rPr>
              <a:t>)</a:t>
            </a:r>
            <a:endParaRPr lang="en-US" sz="2400" dirty="0">
              <a:solidFill>
                <a:srgbClr val="006600"/>
              </a:solidFill>
              <a:cs typeface="Times New Roman" panose="02020603050405020304" pitchFamily="18" charset="0"/>
              <a:sym typeface="Symbol" panose="05050102010706020507" pitchFamily="18" charset="2"/>
            </a:endParaRPr>
          </a:p>
          <a:p>
            <a:pPr>
              <a:lnSpc>
                <a:spcPct val="90000"/>
              </a:lnSpc>
            </a:pPr>
            <a:r>
              <a:rPr lang="en-US" sz="2400" dirty="0">
                <a:cs typeface="Times New Roman" panose="02020603050405020304" pitchFamily="18" charset="0"/>
                <a:sym typeface="Symbol" panose="05050102010706020507" pitchFamily="18" charset="2"/>
              </a:rPr>
              <a:t>Grammar + Semantics</a:t>
            </a:r>
            <a:endParaRPr lang="en-US" sz="2400" dirty="0">
              <a:cs typeface="Times New Roman" panose="02020603050405020304" pitchFamily="18" charset="0"/>
              <a:sym typeface="Symbol" panose="05050102010706020507" pitchFamily="18" charset="2"/>
            </a:endParaRPr>
          </a:p>
          <a:p>
            <a:pPr lvl="1">
              <a:lnSpc>
                <a:spcPct val="90000"/>
              </a:lnSpc>
            </a:pPr>
            <a:r>
              <a:rPr lang="en-US" sz="2400" b="1" dirty="0">
                <a:solidFill>
                  <a:srgbClr val="006600"/>
                </a:solidFill>
                <a:cs typeface="Times New Roman" panose="02020603050405020304" pitchFamily="18" charset="0"/>
              </a:rPr>
              <a:t>Sentence </a:t>
            </a:r>
            <a:r>
              <a:rPr lang="en-US" sz="2400" b="1" dirty="0">
                <a:solidFill>
                  <a:srgbClr val="CC0000"/>
                </a:solidFill>
                <a:cs typeface="Times New Roman" panose="02020603050405020304" pitchFamily="18" charset="0"/>
              </a:rPr>
              <a:t>(</a:t>
            </a:r>
            <a:r>
              <a:rPr lang="en-US" sz="2400" b="1" dirty="0" err="1">
                <a:solidFill>
                  <a:srgbClr val="CC0000"/>
                </a:solidFill>
                <a:cs typeface="Times New Roman" panose="02020603050405020304" pitchFamily="18" charset="0"/>
              </a:rPr>
              <a:t>Smeaning</a:t>
            </a:r>
            <a:r>
              <a:rPr lang="en-US" sz="2400" b="1" dirty="0">
                <a:solidFill>
                  <a:srgbClr val="CC0000"/>
                </a:solidFill>
                <a:cs typeface="Times New Roman" panose="02020603050405020304" pitchFamily="18" charset="0"/>
              </a:rPr>
              <a:t>)</a:t>
            </a:r>
            <a:r>
              <a:rPr lang="en-US" sz="2400" b="1" dirty="0">
                <a:solidFill>
                  <a:srgbClr val="006600"/>
                </a:solidFill>
                <a:cs typeface="Times New Roman" panose="02020603050405020304" pitchFamily="18" charset="0"/>
              </a:rPr>
              <a:t>-&gt; </a:t>
            </a:r>
            <a:r>
              <a:rPr lang="en-US" sz="2400" b="1" dirty="0" err="1">
                <a:solidFill>
                  <a:srgbClr val="006600"/>
                </a:solidFill>
                <a:cs typeface="Times New Roman" panose="02020603050405020304" pitchFamily="18" charset="0"/>
              </a:rPr>
              <a:t>noun_phrase</a:t>
            </a:r>
            <a:r>
              <a:rPr lang="en-US" sz="2400" b="1" dirty="0">
                <a:solidFill>
                  <a:srgbClr val="CC0000"/>
                </a:solidFill>
                <a:cs typeface="Times New Roman" panose="02020603050405020304" pitchFamily="18" charset="0"/>
              </a:rPr>
              <a:t>(</a:t>
            </a:r>
            <a:r>
              <a:rPr lang="en-US" sz="2400" b="1" dirty="0" err="1">
                <a:solidFill>
                  <a:srgbClr val="CC0000"/>
                </a:solidFill>
                <a:cs typeface="Times New Roman" panose="02020603050405020304" pitchFamily="18" charset="0"/>
              </a:rPr>
              <a:t>NPmeaning</a:t>
            </a:r>
            <a:r>
              <a:rPr lang="en-US" sz="2400" b="1" dirty="0">
                <a:solidFill>
                  <a:srgbClr val="CC0000"/>
                </a:solidFill>
                <a:cs typeface="Times New Roman" panose="02020603050405020304" pitchFamily="18" charset="0"/>
              </a:rPr>
              <a:t>)</a:t>
            </a:r>
            <a:r>
              <a:rPr lang="en-US" sz="2400" b="1" dirty="0">
                <a:solidFill>
                  <a:srgbClr val="006600"/>
                </a:solidFill>
                <a:cs typeface="Times New Roman" panose="02020603050405020304" pitchFamily="18" charset="0"/>
              </a:rPr>
              <a:t>,</a:t>
            </a:r>
            <a:r>
              <a:rPr lang="en-US" sz="2400" b="1" dirty="0" err="1">
                <a:solidFill>
                  <a:srgbClr val="006600"/>
                </a:solidFill>
                <a:cs typeface="Times New Roman" panose="02020603050405020304" pitchFamily="18" charset="0"/>
              </a:rPr>
              <a:t>verb_phrase</a:t>
            </a:r>
            <a:r>
              <a:rPr lang="en-US" sz="2400" b="1" dirty="0">
                <a:solidFill>
                  <a:srgbClr val="CC0000"/>
                </a:solidFill>
                <a:cs typeface="Times New Roman" panose="02020603050405020304" pitchFamily="18" charset="0"/>
              </a:rPr>
              <a:t>(</a:t>
            </a:r>
            <a:r>
              <a:rPr lang="en-US" sz="2400" b="1" dirty="0" err="1">
                <a:solidFill>
                  <a:srgbClr val="CC0000"/>
                </a:solidFill>
                <a:cs typeface="Times New Roman" panose="02020603050405020304" pitchFamily="18" charset="0"/>
              </a:rPr>
              <a:t>VPmeaning</a:t>
            </a:r>
            <a:r>
              <a:rPr lang="en-US" sz="2400" b="1" dirty="0">
                <a:solidFill>
                  <a:srgbClr val="CC0000"/>
                </a:solidFill>
                <a:cs typeface="Times New Roman" panose="02020603050405020304" pitchFamily="18" charset="0"/>
              </a:rPr>
              <a:t>)</a:t>
            </a:r>
            <a:r>
              <a:rPr lang="en-US" sz="2400" b="1" dirty="0">
                <a:solidFill>
                  <a:srgbClr val="006600"/>
                </a:solidFill>
                <a:cs typeface="Times New Roman" panose="02020603050405020304" pitchFamily="18" charset="0"/>
              </a:rPr>
              <a:t>, combine</a:t>
            </a:r>
            <a:r>
              <a:rPr lang="en-US" sz="2400" b="1" dirty="0">
                <a:solidFill>
                  <a:srgbClr val="CC0000"/>
                </a:solidFill>
                <a:cs typeface="Times New Roman" panose="02020603050405020304" pitchFamily="18" charset="0"/>
              </a:rPr>
              <a:t>(</a:t>
            </a:r>
            <a:r>
              <a:rPr lang="en-US" sz="2400" b="1" dirty="0" err="1">
                <a:solidFill>
                  <a:srgbClr val="CC0000"/>
                </a:solidFill>
                <a:cs typeface="Times New Roman" panose="02020603050405020304" pitchFamily="18" charset="0"/>
              </a:rPr>
              <a:t>NPmeaning,VPmeaning,Smeaning</a:t>
            </a:r>
            <a:r>
              <a:rPr lang="en-US" sz="2000" b="1" dirty="0">
                <a:solidFill>
                  <a:srgbClr val="CC0000"/>
                </a:solidFill>
                <a:latin typeface="Courier New" panose="02070309020205020404" pitchFamily="49" charset="0"/>
              </a:rPr>
              <a:t>)</a:t>
            </a:r>
            <a:endParaRPr lang="en-US" sz="2000" dirty="0">
              <a:sym typeface="Symbol" panose="05050102010706020507" pitchFamily="18" charset="2"/>
            </a:endParaRPr>
          </a:p>
          <a:p>
            <a:pPr lvl="1">
              <a:lnSpc>
                <a:spcPct val="90000"/>
              </a:lnSpc>
              <a:buFontTx/>
              <a:buNone/>
            </a:pPr>
            <a:endParaRPr lang="en-US" sz="2000" dirty="0">
              <a:sym typeface="Symbol" panose="05050102010706020507" pitchFamily="18" charset="2"/>
            </a:endParaRP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Footer Placeholder 3"/>
          <p:cNvSpPr>
            <a:spLocks noGrp="1"/>
          </p:cNvSpPr>
          <p:nvPr>
            <p:ph type="ftr" sz="quarter" idx="11"/>
          </p:nvPr>
        </p:nvSpPr>
        <p:spPr>
          <a:xfrm>
            <a:off x="4946650" y="6507480"/>
            <a:ext cx="4114800" cy="365125"/>
          </a:xfrm>
        </p:spPr>
        <p:txBody>
          <a:bodyPr/>
          <a:p>
            <a:r>
              <a:rPr lang="en-IN"/>
              <a:t>Copyright © 2019 by Wiley India Pvt. Ltd., 4436/7, Ansari Road, Daryaganj, New Delhi-110002</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Grp="1" noChangeArrowheads="1"/>
          </p:cNvSpPr>
          <p:nvPr>
            <p:ph type="title"/>
          </p:nvPr>
        </p:nvSpPr>
        <p:spPr>
          <a:xfrm>
            <a:off x="5044440" y="365125"/>
            <a:ext cx="6309360" cy="1325563"/>
          </a:xfrm>
        </p:spPr>
        <p:txBody>
          <a:bodyPr/>
          <a:lstStyle/>
          <a:p>
            <a:r>
              <a:rPr lang="en-US" sz="3000" dirty="0">
                <a:latin typeface="Times New Roman" panose="02020603050405020304" pitchFamily="18" charset="0"/>
                <a:cs typeface="Times New Roman" panose="02020603050405020304" pitchFamily="18" charset="0"/>
              </a:rPr>
              <a:t>Semantic Analysis – Complications</a:t>
            </a:r>
            <a:endParaRPr lang="en-US" sz="3000" dirty="0">
              <a:latin typeface="Times New Roman" panose="02020603050405020304" pitchFamily="18" charset="0"/>
              <a:cs typeface="Times New Roman" panose="02020603050405020304" pitchFamily="18" charset="0"/>
            </a:endParaRPr>
          </a:p>
        </p:txBody>
      </p:sp>
      <p:sp>
        <p:nvSpPr>
          <p:cNvPr id="40963" name="Rectangle 3"/>
          <p:cNvSpPr>
            <a:spLocks noGrp="1" noChangeArrowheads="1"/>
          </p:cNvSpPr>
          <p:nvPr>
            <p:ph idx="1"/>
          </p:nvPr>
        </p:nvSpPr>
        <p:spPr>
          <a:xfrm>
            <a:off x="5334000" y="2286000"/>
            <a:ext cx="6451600" cy="4038600"/>
          </a:xfrm>
        </p:spPr>
        <p:txBody>
          <a:bodyPr/>
          <a:lstStyle/>
          <a:p>
            <a:r>
              <a:rPr lang="en-US" sz="2400" dirty="0"/>
              <a:t>Handling ambiguity </a:t>
            </a:r>
            <a:endParaRPr lang="en-US" sz="2400" dirty="0"/>
          </a:p>
          <a:p>
            <a:pPr lvl="1"/>
            <a:r>
              <a:rPr lang="en-US" sz="2400" dirty="0"/>
              <a:t>Semantic ambiguity: </a:t>
            </a:r>
            <a:r>
              <a:rPr lang="en-US" sz="2400" dirty="0">
                <a:solidFill>
                  <a:srgbClr val="CC0000"/>
                </a:solidFill>
              </a:rPr>
              <a:t>“I saw the prudential building flying into Boston”</a:t>
            </a:r>
            <a:endParaRPr lang="en-US" dirty="0">
              <a:solidFill>
                <a:srgbClr val="CC0000"/>
              </a:solidFill>
            </a:endParaRPr>
          </a:p>
          <a:p>
            <a:pPr lvl="1"/>
            <a:endParaRPr lang="en-US" b="1" dirty="0">
              <a:latin typeface="Courier New" panose="02070309020205020404" pitchFamily="49" charset="0"/>
            </a:endParaRP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 name="Footer Placeholder 2"/>
          <p:cNvSpPr>
            <a:spLocks noGrp="1"/>
          </p:cNvSpPr>
          <p:nvPr>
            <p:ph type="ftr" sz="quarter" idx="11"/>
          </p:nvPr>
        </p:nvSpPr>
        <p:spPr>
          <a:xfrm>
            <a:off x="4946650" y="6507480"/>
            <a:ext cx="4114800" cy="365125"/>
          </a:xfrm>
        </p:spPr>
        <p:txBody>
          <a:bodyPr/>
          <a:p>
            <a:r>
              <a:rPr lang="en-IN"/>
              <a:t>Copyright © 2019 by Wiley India Pvt. Ltd., 4436/7, Ansari Road, Daryaganj, New Delhi-110002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13.6.2 Parsing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Syntactic analysis</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2. Parsing: Parsing involves analysis of words within the sentence for the synchronic linguistics and composing words in a every manner showing the link among the words. The sentence such as “The faculty goes to boy” is rejected with virtue of the English grammar analyzer.</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2" name="Picture 1"/>
          <p:cNvPicPr>
            <a:picLocks noChangeAspect="1"/>
          </p:cNvPicPr>
          <p:nvPr/>
        </p:nvPicPr>
        <p:blipFill>
          <a:blip r:embed="rId1"/>
          <a:stretch>
            <a:fillRect/>
          </a:stretch>
        </p:blipFill>
        <p:spPr>
          <a:xfrm>
            <a:off x="5059680" y="2834640"/>
            <a:ext cx="4160520" cy="3209290"/>
          </a:xfrm>
          <a:prstGeom prst="rect">
            <a:avLst/>
          </a:prstGeom>
        </p:spPr>
      </p:pic>
      <p:sp>
        <p:nvSpPr>
          <p:cNvPr id="5" name="Footer Placeholder 4"/>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13.6.3 Semantic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Syntactic analysis</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6619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3. Semantic analysis: Sematic analysis attracts the precise which means for the text and the wordbook which implies from the text. The text is analyzed for the meaningfulness. It is performed by mapping syntactical structures and objects within the task domain. The linguistics analyzer also disregards certain sentence such as “hot ice-cream”.</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Discourse integration: The discourse integration means any sentence depending on the sentence simply before it. In addition, it raises concern which implies like that of a short succeeding sentence.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5. Pragmatic analysis: Throughout pragmatic analysis, what was said earlier is re-interpreted on what it truly meant. It involves deriving those aspects of language which exactly require real-world knowledge.</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13.7.1 </a:t>
            </a:r>
            <a:r>
              <a:rPr lang="en-US" sz="2000" b="1" dirty="0" err="1">
                <a:solidFill>
                  <a:srgbClr val="00B0F0"/>
                </a:solidFill>
                <a:latin typeface="Times New Roman" panose="02020603050405020304" pitchFamily="18" charset="0"/>
                <a:ea typeface="Gill Sans"/>
                <a:cs typeface="Times New Roman" panose="02020603050405020304" pitchFamily="18" charset="0"/>
                <a:sym typeface="Gill Sans"/>
              </a:rPr>
              <a:t>Argumented</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grammar</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198121"/>
            <a:ext cx="7934739" cy="602284"/>
          </a:xfrm>
        </p:spPr>
        <p:txBody>
          <a:bodyPr>
            <a:normAutofit/>
          </a:bodyPr>
          <a:lstStyle/>
          <a:p>
            <a:pPr algn="ctr"/>
            <a:r>
              <a:rPr lang="en-US" sz="3000" dirty="0">
                <a:solidFill>
                  <a:srgbClr val="0070C0"/>
                </a:solidFill>
                <a:latin typeface="Times New Roman" panose="02020603050405020304" pitchFamily="18" charset="0"/>
                <a:cs typeface="Times New Roman" panose="02020603050405020304" pitchFamily="18" charset="0"/>
              </a:rPr>
              <a:t>Implementation of syntactic analysis</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800405"/>
            <a:ext cx="8653671" cy="5692470"/>
          </a:xfrm>
        </p:spPr>
        <p:txBody>
          <a:bodyPr>
            <a:noAutofit/>
          </a:bodyPr>
          <a:lstStyle/>
          <a:p>
            <a:pPr marL="457200" indent="-457200">
              <a:buAutoNum type="arabicPeriod"/>
            </a:pPr>
            <a:r>
              <a:rPr lang="en-US" sz="2400" dirty="0" err="1">
                <a:latin typeface="Times New Roman" panose="02020603050405020304" pitchFamily="18" charset="0"/>
                <a:cs typeface="Times New Roman" panose="02020603050405020304" pitchFamily="18" charset="0"/>
              </a:rPr>
              <a:t>Argumented</a:t>
            </a:r>
            <a:r>
              <a:rPr lang="en-US" sz="2400" dirty="0">
                <a:latin typeface="Times New Roman" panose="02020603050405020304" pitchFamily="18" charset="0"/>
                <a:cs typeface="Times New Roman" panose="02020603050405020304" pitchFamily="18" charset="0"/>
              </a:rPr>
              <a:t> grammar: It is defined as the linguistics consisting of the rules with one image on the left-hand facet of the rewrite rules.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3858260" y="2072006"/>
          <a:ext cx="6731000" cy="1706880"/>
        </p:xfrm>
        <a:graphic>
          <a:graphicData uri="http://schemas.openxmlformats.org/drawingml/2006/table">
            <a:tbl>
              <a:tblPr>
                <a:tableStyleId>{5C22544A-7EE6-4342-B048-85BDC9FD1C3A}</a:tableStyleId>
              </a:tblPr>
              <a:tblGrid>
                <a:gridCol w="6731000"/>
              </a:tblGrid>
              <a:tr h="228600">
                <a:tc>
                  <a:txBody>
                    <a:bodyPr/>
                    <a:lstStyle/>
                    <a:p>
                      <a:pPr marL="190500" marR="0" algn="l">
                        <a:lnSpc>
                          <a:spcPts val="120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“The bird pecks the grains”</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152400">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Articles (DET) − a | an | the</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152400">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Nouns − bird | birds | grain | grains</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152400">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Noun phrase (NP) − Article + Noun | Article + Adjective + Noun = DET N | DET ADJ N Verbs −</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152400">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pecks | pecking | pecked</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152400">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Verb phrase (VP) − NP V | V NP</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152400">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Adjectives (ADJ) − beautiful | small | chirping</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bl>
          </a:graphicData>
        </a:graphic>
      </p:graphicFrame>
      <p:sp>
        <p:nvSpPr>
          <p:cNvPr id="7" name="Rectangle 6"/>
          <p:cNvSpPr/>
          <p:nvPr/>
        </p:nvSpPr>
        <p:spPr>
          <a:xfrm>
            <a:off x="3858260" y="3855360"/>
            <a:ext cx="6060169" cy="830997"/>
          </a:xfrm>
          <a:prstGeom prst="rect">
            <a:avLst/>
          </a:prstGeom>
        </p:spPr>
        <p:txBody>
          <a:bodyPr wrap="square">
            <a:spAutoFit/>
          </a:bodyPr>
          <a:lstStyle/>
          <a:p>
            <a:pPr algn="just"/>
            <a:r>
              <a:rPr lang="en-US" sz="2400" kern="100" dirty="0">
                <a:latin typeface="Times New Roman" panose="02020603050405020304" pitchFamily="18" charset="0"/>
                <a:ea typeface="SimSun" panose="02010600030101010101" pitchFamily="2" charset="-122"/>
              </a:rPr>
              <a:t>The rewrite rules for the sentence square measure are as follows</a:t>
            </a:r>
            <a:r>
              <a:rPr lang="en-US" kern="100" dirty="0">
                <a:latin typeface="Times New Roman" panose="02020603050405020304" pitchFamily="18" charset="0"/>
                <a:ea typeface="SimSun" panose="02010600030101010101" pitchFamily="2" charset="-122"/>
              </a:rPr>
              <a:t>:</a:t>
            </a:r>
            <a:endParaRPr lang="en-US" kern="100" dirty="0">
              <a:latin typeface="Times New Roman" panose="02020603050405020304" pitchFamily="18" charset="0"/>
              <a:ea typeface="SimSun" panose="02010600030101010101" pitchFamily="2" charset="-122"/>
            </a:endParaRPr>
          </a:p>
        </p:txBody>
      </p:sp>
      <p:graphicFrame>
        <p:nvGraphicFramePr>
          <p:cNvPr id="8" name="Table 7"/>
          <p:cNvGraphicFramePr>
            <a:graphicFrameLocks noGrp="1"/>
          </p:cNvGraphicFramePr>
          <p:nvPr/>
        </p:nvGraphicFramePr>
        <p:xfrm>
          <a:off x="3858260" y="4686357"/>
          <a:ext cx="6731000" cy="1806518"/>
        </p:xfrm>
        <a:graphic>
          <a:graphicData uri="http://schemas.openxmlformats.org/drawingml/2006/table">
            <a:tbl>
              <a:tblPr>
                <a:tableStyleId>{5C22544A-7EE6-4342-B048-85BDC9FD1C3A}</a:tableStyleId>
              </a:tblPr>
              <a:tblGrid>
                <a:gridCol w="6731000"/>
              </a:tblGrid>
              <a:tr h="258074">
                <a:tc>
                  <a:txBody>
                    <a:bodyPr/>
                    <a:lstStyle/>
                    <a:p>
                      <a:pPr marL="190500" marR="0" algn="l">
                        <a:lnSpc>
                          <a:spcPts val="121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S → NP VP</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258074">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NP → DET N | DET</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258074">
                <a:tc>
                  <a:txBody>
                    <a:bodyPr/>
                    <a:lstStyle/>
                    <a:p>
                      <a:pPr marL="190500" marR="0" algn="l">
                        <a:lnSpc>
                          <a:spcPts val="1195"/>
                        </a:lnSpc>
                        <a:spcBef>
                          <a:spcPts val="0"/>
                        </a:spcBef>
                        <a:spcAft>
                          <a:spcPts val="0"/>
                        </a:spcAft>
                      </a:pPr>
                      <a:r>
                        <a:rPr lang="pt-BR" sz="1200" kern="100" dirty="0">
                          <a:effectLst/>
                          <a:latin typeface="Times New Roman" panose="02020603050405020304" pitchFamily="18" charset="0"/>
                          <a:cs typeface="Times New Roman" panose="02020603050405020304" pitchFamily="18" charset="0"/>
                        </a:rPr>
                        <a:t>ADJ N VP → V NP</a:t>
                      </a:r>
                      <a:endParaRPr lang="pt-BR"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258074">
                <a:tc>
                  <a:txBody>
                    <a:bodyPr/>
                    <a:lstStyle/>
                    <a:p>
                      <a:pPr marL="190500" marR="0" algn="l">
                        <a:lnSpc>
                          <a:spcPts val="1195"/>
                        </a:lnSpc>
                        <a:spcBef>
                          <a:spcPts val="0"/>
                        </a:spcBef>
                        <a:spcAft>
                          <a:spcPts val="0"/>
                        </a:spcAft>
                      </a:pPr>
                      <a:r>
                        <a:rPr lang="en-US" sz="1200" kern="100" dirty="0" err="1">
                          <a:effectLst/>
                          <a:latin typeface="Times New Roman" panose="02020603050405020304" pitchFamily="18" charset="0"/>
                          <a:cs typeface="Times New Roman" panose="02020603050405020304" pitchFamily="18" charset="0"/>
                        </a:rPr>
                        <a:t>Lexocon</a:t>
                      </a:r>
                      <a:r>
                        <a:rPr lang="en-US" sz="1200" kern="100" dirty="0">
                          <a:effectLst/>
                          <a:latin typeface="Times New Roman" panose="02020603050405020304" pitchFamily="18" charset="0"/>
                          <a:cs typeface="Times New Roman" panose="02020603050405020304" pitchFamily="18" charset="0"/>
                        </a:rPr>
                        <a:t> − DET → a | the</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258074">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ADJ → beautiful | perching</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258074">
                <a:tc>
                  <a:txBody>
                    <a:bodyPr/>
                    <a:lstStyle/>
                    <a:p>
                      <a:pPr marL="190500" marR="0" algn="l">
                        <a:lnSpc>
                          <a:spcPts val="1195"/>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N → bird | birds | grain | grains</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r h="258074">
                <a:tc>
                  <a:txBody>
                    <a:bodyPr/>
                    <a:lstStyle/>
                    <a:p>
                      <a:pPr marL="190500" marR="0" algn="l">
                        <a:lnSpc>
                          <a:spcPts val="1210"/>
                        </a:lnSpc>
                        <a:spcBef>
                          <a:spcPts val="0"/>
                        </a:spcBef>
                        <a:spcAft>
                          <a:spcPts val="0"/>
                        </a:spcAft>
                      </a:pPr>
                      <a:r>
                        <a:rPr lang="en-US" sz="1200" kern="100" dirty="0">
                          <a:effectLst/>
                          <a:latin typeface="Times New Roman" panose="02020603050405020304" pitchFamily="18" charset="0"/>
                          <a:cs typeface="Times New Roman" panose="02020603050405020304" pitchFamily="18" charset="0"/>
                        </a:rPr>
                        <a:t>V → peck | pecks | pecking</a:t>
                      </a:r>
                      <a:endParaRPr lang="en-US" sz="1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nchor="b"/>
                </a:tc>
              </a:tr>
            </a:tbl>
          </a:graphicData>
        </a:graphic>
      </p:graphicFrame>
      <p:sp>
        <p:nvSpPr>
          <p:cNvPr id="2" name="Footer Placeholder 1"/>
          <p:cNvSpPr>
            <a:spLocks noGrp="1"/>
          </p:cNvSpPr>
          <p:nvPr>
            <p:ph type="ftr" sz="quarter" idx="11"/>
          </p:nvPr>
        </p:nvSpPr>
        <p:spPr>
          <a:xfrm>
            <a:off x="4946650" y="6492875"/>
            <a:ext cx="4114800" cy="365125"/>
          </a:xfrm>
        </p:spPr>
        <p:txBody>
          <a:bodyPr/>
          <a:lstStyle/>
          <a:p>
            <a:r>
              <a:rPr lang="en-IN"/>
              <a:t>Copyright © 2019 by Wiley India Pvt. Ltd., 4436/7, Ansari Road, Daryaganj, New Delhi-110002</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13.7.1 </a:t>
            </a:r>
            <a:r>
              <a:rPr lang="en-US" sz="2000" b="1" dirty="0" err="1">
                <a:solidFill>
                  <a:srgbClr val="00B0F0"/>
                </a:solidFill>
                <a:latin typeface="Times New Roman" panose="02020603050405020304" pitchFamily="18" charset="0"/>
                <a:ea typeface="Gill Sans"/>
                <a:cs typeface="Times New Roman" panose="02020603050405020304" pitchFamily="18" charset="0"/>
                <a:sym typeface="Gill Sans"/>
              </a:rPr>
              <a:t>Argumented</a:t>
            </a: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 grammar</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Implementation of syntactic analysis</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846195" y="1151255"/>
            <a:ext cx="7348220" cy="4601210"/>
          </a:xfrm>
          <a:prstGeom prst="rect">
            <a:avLst/>
          </a:prstGeom>
        </p:spPr>
      </p:pic>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13.7.2 Top-down parser</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r>
              <a:rPr lang="en-US" sz="3000" dirty="0">
                <a:solidFill>
                  <a:srgbClr val="0070C0"/>
                </a:solidFill>
                <a:latin typeface="Times New Roman" panose="02020603050405020304" pitchFamily="18" charset="0"/>
                <a:cs typeface="Times New Roman" panose="02020603050405020304" pitchFamily="18" charset="0"/>
              </a:rPr>
              <a:t>Implementation of syntactic analysis</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kern="100" dirty="0">
                <a:latin typeface="Times New Roman" panose="02020603050405020304" pitchFamily="18" charset="0"/>
                <a:ea typeface="SimSun" panose="02010600030101010101" pitchFamily="2" charset="-122"/>
              </a:rPr>
              <a:t>2. Top- down parser: In top–down parser, the computer program starts with the S image and makes an attempt to rewrite it into a sequence of terminal symbols matching the categories of the words within the input sentence until it consists entirely of the terminal symbols. These are then checked with the input sentence to verify if it is matched. In case it is not matched, the method is restarted with a distinct set of rules. This is perennial till a particular rule is found describing the structure of the sentence.</a:t>
            </a:r>
            <a:endParaRPr lang="en-US" sz="2400" kern="100" dirty="0">
              <a:latin typeface="Times New Roman" panose="02020603050405020304" pitchFamily="18" charset="0"/>
              <a:ea typeface="SimSun" panose="02010600030101010101" pitchFamily="2" charset="-122"/>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Introduction</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Natural language process (NLP) could be a subfield of engineering, data engineering, and artificial intelligence (AI) involved with the interactions between computers and human (natural) languages. Specifically, it is a way to program computers to method and analyze giant amounts of linguistic communication information.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With the increase of voice interfaces and chatbots, information science is one in every of the first necessary technologies of the data. It plays a vital role in the field of computer science.</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32161"/>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Dr. </a:t>
            </a:r>
            <a:r>
              <a:rPr lang="en-US" sz="4000" b="1" dirty="0" err="1">
                <a:solidFill>
                  <a:srgbClr val="0070C0"/>
                </a:solidFill>
                <a:latin typeface="Times New Roman" panose="02020603050405020304"/>
                <a:ea typeface="Times New Roman" panose="02020603050405020304"/>
                <a:cs typeface="Times New Roman" panose="02020603050405020304"/>
                <a:sym typeface="Times New Roman" panose="02020603050405020304"/>
              </a:rPr>
              <a:t>Nilakshi</a:t>
            </a:r>
            <a:r>
              <a:rPr lang="en-US" sz="4000"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 Jain</a:t>
            </a:r>
            <a:br>
              <a:rPr lang="en-US" dirty="0">
                <a:latin typeface="Times New Roman" panose="02020603050405020304"/>
                <a:ea typeface="Times New Roman" panose="02020603050405020304"/>
                <a:cs typeface="Times New Roman" panose="02020603050405020304"/>
                <a:sym typeface="Times New Roman" panose="02020603050405020304"/>
              </a:rPr>
            </a:br>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Email ID : </a:t>
            </a:r>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1"/>
              </a:rPr>
              <a:t>nilakshijain1986@gmail.com</a:t>
            </a:r>
            <a:b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SzPts val="2560"/>
            </a:pPr>
            <a:b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50" name="Picture 2" descr="C:\Users\admin\Downloads\WhatsApp Image 2019-07-04 at 7.28.28 PM.jpeg"/>
          <p:cNvPicPr>
            <a:picLocks noChangeAspect="1" noChangeArrowheads="1"/>
          </p:cNvPicPr>
          <p:nvPr/>
        </p:nvPicPr>
        <p:blipFill>
          <a:blip r:embed="rId2"/>
          <a:srcRect/>
          <a:stretch>
            <a:fillRect/>
          </a:stretch>
        </p:blipFill>
        <p:spPr bwMode="auto">
          <a:xfrm>
            <a:off x="0" y="0"/>
            <a:ext cx="526673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a:xfrm>
            <a:off x="3840480" y="365125"/>
            <a:ext cx="7513320" cy="1325563"/>
          </a:xfrm>
        </p:spPr>
        <p:txBody>
          <a:bodyPr>
            <a:normAutofit/>
          </a:bodyPr>
          <a:lstStyle/>
          <a:p>
            <a:r>
              <a:rPr lang="en-US" sz="2400" dirty="0">
                <a:latin typeface="Times New Roman" panose="02020603050405020304" pitchFamily="18" charset="0"/>
                <a:cs typeface="Times New Roman" panose="02020603050405020304" pitchFamily="18" charset="0"/>
              </a:rPr>
              <a:t>Communication </a:t>
            </a:r>
            <a:r>
              <a:rPr lang="en-US" sz="2400" dirty="0">
                <a:solidFill>
                  <a:schemeClr val="tx1"/>
                </a:solidFill>
                <a:latin typeface="Times New Roman" panose="02020603050405020304" pitchFamily="18" charset="0"/>
                <a:cs typeface="Times New Roman" panose="02020603050405020304" pitchFamily="18" charset="0"/>
              </a:rPr>
              <a:t>Typical communication episode</a:t>
            </a:r>
            <a:br>
              <a:rPr lang="en-US" sz="2400" b="0" dirty="0">
                <a:solidFill>
                  <a:schemeClr val="tx1"/>
                </a:solidFill>
                <a:latin typeface="Times New Roman" panose="02020603050405020304" pitchFamily="18" charset="0"/>
                <a:cs typeface="Times New Roman" panose="02020603050405020304" pitchFamily="18" charset="0"/>
              </a:rPr>
            </a:br>
            <a:r>
              <a:rPr lang="en-US" sz="2400" b="0" dirty="0">
                <a:solidFill>
                  <a:schemeClr val="tx1"/>
                </a:solidFill>
                <a:latin typeface="Times New Roman" panose="02020603050405020304" pitchFamily="18" charset="0"/>
                <a:cs typeface="Times New Roman" panose="02020603050405020304" pitchFamily="18" charset="0"/>
              </a:rPr>
              <a:t>S (speaker) wants to convey P (proposition) to H (hearer) using W (words in a formal or natural language)</a:t>
            </a:r>
            <a:endParaRPr lang="en-US" sz="2400" b="0" dirty="0">
              <a:solidFill>
                <a:schemeClr val="tx1"/>
              </a:solidFill>
              <a:latin typeface="Times New Roman" panose="02020603050405020304" pitchFamily="18" charset="0"/>
              <a:cs typeface="Times New Roman" panose="02020603050405020304" pitchFamily="18" charset="0"/>
            </a:endParaRPr>
          </a:p>
        </p:txBody>
      </p:sp>
      <p:sp>
        <p:nvSpPr>
          <p:cNvPr id="36867" name="Rectangle 3"/>
          <p:cNvSpPr>
            <a:spLocks noGrp="1" noChangeArrowheads="1"/>
          </p:cNvSpPr>
          <p:nvPr>
            <p:ph sz="half" idx="1"/>
          </p:nvPr>
        </p:nvSpPr>
        <p:spPr>
          <a:xfrm>
            <a:off x="4069080" y="1825625"/>
            <a:ext cx="3246120" cy="4351338"/>
          </a:xfrm>
        </p:spPr>
        <p:txBody>
          <a:bodyPr/>
          <a:lstStyle/>
          <a:p>
            <a:pPr marL="533400" indent="-53340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1. </a:t>
            </a:r>
            <a:r>
              <a:rPr lang="en-US" sz="2400" dirty="0">
                <a:solidFill>
                  <a:srgbClr val="006600"/>
                </a:solidFill>
                <a:latin typeface="Times New Roman" panose="02020603050405020304" pitchFamily="18" charset="0"/>
                <a:cs typeface="Times New Roman" panose="02020603050405020304" pitchFamily="18" charset="0"/>
              </a:rPr>
              <a:t>Speaker</a:t>
            </a:r>
            <a:endParaRPr lang="en-US" sz="2400" dirty="0">
              <a:solidFill>
                <a:srgbClr val="006600"/>
              </a:solidFill>
              <a:latin typeface="Times New Roman" panose="02020603050405020304" pitchFamily="18" charset="0"/>
              <a:cs typeface="Times New Roman" panose="02020603050405020304" pitchFamily="18" charset="0"/>
            </a:endParaRPr>
          </a:p>
          <a:p>
            <a:pPr marL="533400" indent="-533400"/>
            <a:r>
              <a:rPr lang="en-US" sz="2400" b="1" dirty="0">
                <a:latin typeface="Times New Roman" panose="02020603050405020304" pitchFamily="18" charset="0"/>
                <a:cs typeface="Times New Roman" panose="02020603050405020304" pitchFamily="18" charset="0"/>
              </a:rPr>
              <a:t>Intention:</a:t>
            </a:r>
            <a:r>
              <a:rPr lang="en-US" sz="2400" dirty="0">
                <a:latin typeface="Times New Roman" panose="02020603050405020304" pitchFamily="18" charset="0"/>
                <a:cs typeface="Times New Roman" panose="02020603050405020304" pitchFamily="18" charset="0"/>
              </a:rPr>
              <a:t> S wants H to believe P</a:t>
            </a:r>
            <a:endParaRPr lang="en-US" sz="2400" dirty="0">
              <a:latin typeface="Times New Roman" panose="02020603050405020304" pitchFamily="18" charset="0"/>
              <a:cs typeface="Times New Roman" panose="02020603050405020304" pitchFamily="18" charset="0"/>
            </a:endParaRPr>
          </a:p>
          <a:p>
            <a:pPr marL="533400" indent="-533400"/>
            <a:r>
              <a:rPr lang="en-US" sz="2400" b="1" dirty="0">
                <a:latin typeface="Times New Roman" panose="02020603050405020304" pitchFamily="18" charset="0"/>
                <a:cs typeface="Times New Roman" panose="02020603050405020304" pitchFamily="18" charset="0"/>
              </a:rPr>
              <a:t>Generation: </a:t>
            </a:r>
            <a:r>
              <a:rPr lang="en-US" sz="2400" dirty="0">
                <a:latin typeface="Times New Roman" panose="02020603050405020304" pitchFamily="18" charset="0"/>
                <a:cs typeface="Times New Roman" panose="02020603050405020304" pitchFamily="18" charset="0"/>
              </a:rPr>
              <a:t>S chooses words W</a:t>
            </a:r>
            <a:endParaRPr lang="en-US" sz="2400" dirty="0">
              <a:latin typeface="Times New Roman" panose="02020603050405020304" pitchFamily="18" charset="0"/>
              <a:cs typeface="Times New Roman" panose="02020603050405020304" pitchFamily="18" charset="0"/>
            </a:endParaRPr>
          </a:p>
          <a:p>
            <a:pPr marL="533400" indent="-533400"/>
            <a:r>
              <a:rPr lang="en-US" sz="2400" b="1" dirty="0">
                <a:latin typeface="Times New Roman" panose="02020603050405020304" pitchFamily="18" charset="0"/>
                <a:cs typeface="Times New Roman" panose="02020603050405020304" pitchFamily="18" charset="0"/>
              </a:rPr>
              <a:t>Synthesis: </a:t>
            </a:r>
            <a:r>
              <a:rPr lang="en-US" sz="2400" dirty="0">
                <a:latin typeface="Times New Roman" panose="02020603050405020304" pitchFamily="18" charset="0"/>
                <a:cs typeface="Times New Roman" panose="02020603050405020304" pitchFamily="18" charset="0"/>
              </a:rPr>
              <a:t>S utters words W</a:t>
            </a:r>
            <a:endParaRPr lang="en-US" sz="2000" b="1" dirty="0"/>
          </a:p>
          <a:p>
            <a:pPr marL="533400" indent="-533400">
              <a:buFont typeface="Wingdings" panose="05000000000000000000" pitchFamily="2" charset="2"/>
              <a:buNone/>
            </a:pPr>
            <a:endParaRPr lang="en-US" sz="2000" dirty="0"/>
          </a:p>
        </p:txBody>
      </p:sp>
      <p:sp>
        <p:nvSpPr>
          <p:cNvPr id="36868" name="Rectangle 4"/>
          <p:cNvSpPr>
            <a:spLocks noGrp="1" noChangeArrowheads="1"/>
          </p:cNvSpPr>
          <p:nvPr>
            <p:ph sz="half" idx="2"/>
          </p:nvPr>
        </p:nvSpPr>
        <p:spPr>
          <a:xfrm>
            <a:off x="7513320" y="1825625"/>
            <a:ext cx="3840480" cy="4351338"/>
          </a:xfrm>
        </p:spPr>
        <p:txBody>
          <a:bodyPr>
            <a:noAutofit/>
          </a:bodyPr>
          <a:lstStyle/>
          <a:p>
            <a:pPr marL="457200" indent="-457200">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2. </a:t>
            </a:r>
            <a:r>
              <a:rPr lang="en-US" sz="2400" dirty="0">
                <a:solidFill>
                  <a:srgbClr val="006600"/>
                </a:solidFill>
                <a:latin typeface="Times New Roman" panose="02020603050405020304" pitchFamily="18" charset="0"/>
                <a:cs typeface="Times New Roman" panose="02020603050405020304" pitchFamily="18" charset="0"/>
              </a:rPr>
              <a:t>Hearer</a:t>
            </a:r>
            <a:endParaRPr lang="en-US" sz="2400" dirty="0">
              <a:solidFill>
                <a:srgbClr val="006600"/>
              </a:solidFill>
              <a:latin typeface="Times New Roman" panose="02020603050405020304" pitchFamily="18" charset="0"/>
              <a:cs typeface="Times New Roman" panose="02020603050405020304" pitchFamily="18" charset="0"/>
            </a:endParaRPr>
          </a:p>
          <a:p>
            <a:pPr marL="457200" indent="-457200"/>
            <a:r>
              <a:rPr lang="en-US" sz="2400" b="1" dirty="0">
                <a:latin typeface="Times New Roman" panose="02020603050405020304" pitchFamily="18" charset="0"/>
                <a:cs typeface="Times New Roman" panose="02020603050405020304" pitchFamily="18" charset="0"/>
              </a:rPr>
              <a:t>Perception:</a:t>
            </a:r>
            <a:r>
              <a:rPr lang="en-US" sz="2400" dirty="0">
                <a:latin typeface="Times New Roman" panose="02020603050405020304" pitchFamily="18" charset="0"/>
                <a:cs typeface="Times New Roman" panose="02020603050405020304" pitchFamily="18" charset="0"/>
              </a:rPr>
              <a:t> H perceives words W” (ideally W” = W)</a:t>
            </a:r>
            <a:endParaRPr lang="en-US" sz="2400" dirty="0">
              <a:latin typeface="Times New Roman" panose="02020603050405020304" pitchFamily="18" charset="0"/>
              <a:cs typeface="Times New Roman" panose="02020603050405020304" pitchFamily="18" charset="0"/>
            </a:endParaRPr>
          </a:p>
          <a:p>
            <a:pPr marL="457200" indent="-457200"/>
            <a:r>
              <a:rPr lang="en-US" sz="2400" b="1" dirty="0">
                <a:latin typeface="Times New Roman" panose="02020603050405020304" pitchFamily="18" charset="0"/>
                <a:cs typeface="Times New Roman" panose="02020603050405020304" pitchFamily="18" charset="0"/>
              </a:rPr>
              <a:t>Analysis:</a:t>
            </a:r>
            <a:r>
              <a:rPr lang="en-US" sz="2400" dirty="0">
                <a:latin typeface="Times New Roman" panose="02020603050405020304" pitchFamily="18" charset="0"/>
                <a:cs typeface="Times New Roman" panose="02020603050405020304" pitchFamily="18" charset="0"/>
              </a:rPr>
              <a:t> H infers possible meanings P1,P2,…,</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for W”</a:t>
            </a:r>
            <a:endParaRPr lang="en-US" sz="2400" dirty="0">
              <a:latin typeface="Times New Roman" panose="02020603050405020304" pitchFamily="18" charset="0"/>
              <a:cs typeface="Times New Roman" panose="02020603050405020304" pitchFamily="18" charset="0"/>
            </a:endParaRPr>
          </a:p>
          <a:p>
            <a:pPr marL="457200" indent="-457200"/>
            <a:r>
              <a:rPr lang="en-US" sz="2400" b="1" dirty="0">
                <a:latin typeface="Times New Roman" panose="02020603050405020304" pitchFamily="18" charset="0"/>
                <a:cs typeface="Times New Roman" panose="02020603050405020304" pitchFamily="18" charset="0"/>
              </a:rPr>
              <a:t>Disambiguation:</a:t>
            </a:r>
            <a:r>
              <a:rPr lang="en-US" sz="2400" dirty="0">
                <a:latin typeface="Times New Roman" panose="02020603050405020304" pitchFamily="18" charset="0"/>
                <a:cs typeface="Times New Roman" panose="02020603050405020304" pitchFamily="18" charset="0"/>
              </a:rPr>
              <a:t> H infers that S intended to convey Pi (ideally Pi=P)</a:t>
            </a:r>
            <a:endParaRPr lang="en-US" sz="2400" dirty="0">
              <a:latin typeface="Times New Roman" panose="02020603050405020304" pitchFamily="18" charset="0"/>
              <a:cs typeface="Times New Roman" panose="02020603050405020304" pitchFamily="18" charset="0"/>
            </a:endParaRPr>
          </a:p>
          <a:p>
            <a:pPr marL="457200" indent="-457200"/>
            <a:r>
              <a:rPr lang="en-US" sz="2400" b="1" dirty="0">
                <a:latin typeface="Times New Roman" panose="02020603050405020304" pitchFamily="18" charset="0"/>
                <a:cs typeface="Times New Roman" panose="02020603050405020304" pitchFamily="18" charset="0"/>
              </a:rPr>
              <a:t>Incorporation:</a:t>
            </a:r>
            <a:r>
              <a:rPr lang="en-US" sz="2400" dirty="0">
                <a:latin typeface="Times New Roman" panose="02020603050405020304" pitchFamily="18" charset="0"/>
                <a:cs typeface="Times New Roman" panose="02020603050405020304" pitchFamily="18" charset="0"/>
              </a:rPr>
              <a:t> H decides to believe or disbelieve Pi</a:t>
            </a:r>
            <a:endParaRPr lang="en-US" sz="2400" b="1" dirty="0">
              <a:latin typeface="Times New Roman" panose="02020603050405020304" pitchFamily="18" charset="0"/>
              <a:cs typeface="Times New Roman" panose="02020603050405020304" pitchFamily="18" charset="0"/>
            </a:endParaRPr>
          </a:p>
          <a:p>
            <a:pPr marL="1257300" lvl="2" indent="-342900"/>
            <a:endParaRPr lang="en-US" sz="2400" b="1" dirty="0">
              <a:latin typeface="Times New Roman" panose="02020603050405020304" pitchFamily="18" charset="0"/>
              <a:cs typeface="Times New Roman" panose="02020603050405020304" pitchFamily="18" charset="0"/>
            </a:endParaRPr>
          </a:p>
        </p:txBody>
      </p:sp>
      <p:sp>
        <p:nvSpPr>
          <p:cNvPr id="7"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 name="Footer Placeholder 1"/>
          <p:cNvSpPr>
            <a:spLocks noGrp="1"/>
          </p:cNvSpPr>
          <p:nvPr>
            <p:ph type="ftr" sz="quarter" idx="11"/>
          </p:nvPr>
        </p:nvSpPr>
        <p:spPr>
          <a:xfrm>
            <a:off x="3398520" y="6492875"/>
            <a:ext cx="4114800" cy="365125"/>
          </a:xfrm>
        </p:spPr>
        <p:txBody>
          <a:bodyPr/>
          <a:p>
            <a:r>
              <a:rPr lang="en-IN"/>
              <a:t>Copyright © 2019 by Wiley India Pvt. Ltd., 4436/7, Ansari Road, Daryaganj, New Delhi-110002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3284220" y="379730"/>
            <a:ext cx="8488680" cy="1325563"/>
          </a:xfrm>
        </p:spPr>
        <p:txBody>
          <a:bodyPr/>
          <a:lstStyle/>
          <a:p>
            <a:r>
              <a:rPr lang="en-US" sz="3200" dirty="0"/>
              <a:t>Natural Language Processing (NLP)</a:t>
            </a:r>
            <a:endParaRPr lang="en-US" sz="3200" dirty="0"/>
          </a:p>
        </p:txBody>
      </p:sp>
      <p:sp>
        <p:nvSpPr>
          <p:cNvPr id="7171" name="Rectangle 3"/>
          <p:cNvSpPr>
            <a:spLocks noGrp="1" noChangeArrowheads="1"/>
          </p:cNvSpPr>
          <p:nvPr>
            <p:ph idx="1"/>
          </p:nvPr>
        </p:nvSpPr>
        <p:spPr>
          <a:xfrm>
            <a:off x="3703320" y="1825625"/>
            <a:ext cx="7650480" cy="4351338"/>
          </a:xfrm>
        </p:spPr>
        <p:txBody>
          <a:bodyPr/>
          <a:lstStyle/>
          <a:p>
            <a:pPr marL="533400" indent="-533400">
              <a:buFont typeface="Wingdings" panose="05000000000000000000" pitchFamily="2" charset="2"/>
              <a:buAutoNum type="arabicPeriod"/>
            </a:pPr>
            <a:r>
              <a:rPr lang="en-US" dirty="0"/>
              <a:t>Natural Language Understanding</a:t>
            </a:r>
            <a:endParaRPr lang="en-US" dirty="0"/>
          </a:p>
          <a:p>
            <a:pPr marL="914400" lvl="1" indent="-457200">
              <a:buFont typeface="Wingdings" panose="05000000000000000000" pitchFamily="2" charset="2"/>
              <a:buChar char="l"/>
            </a:pPr>
            <a:r>
              <a:rPr lang="en-US" dirty="0"/>
              <a:t>Taking some spoken/typed sentence and working out what it means</a:t>
            </a:r>
            <a:endParaRPr lang="en-US" dirty="0"/>
          </a:p>
          <a:p>
            <a:pPr marL="533400" indent="-533400">
              <a:lnSpc>
                <a:spcPct val="140000"/>
              </a:lnSpc>
              <a:buFont typeface="Wingdings" panose="05000000000000000000" pitchFamily="2" charset="2"/>
              <a:buAutoNum type="arabicPeriod"/>
            </a:pPr>
            <a:r>
              <a:rPr lang="en-US" dirty="0"/>
              <a:t>Natural Language Generation	</a:t>
            </a:r>
            <a:endParaRPr lang="en-US" dirty="0"/>
          </a:p>
          <a:p>
            <a:pPr marL="914400" lvl="1" indent="-457200">
              <a:buFont typeface="Wingdings" panose="05000000000000000000" pitchFamily="2" charset="2"/>
              <a:buChar char="l"/>
            </a:pPr>
            <a:r>
              <a:rPr lang="en-US" dirty="0"/>
              <a:t>Taking some formal representation of what you want to say and working out a way to express it in a natural (human) language (e.g., English)</a:t>
            </a:r>
            <a:endParaRPr lang="en-US" dirty="0"/>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 name="Footer Placeholder 2"/>
          <p:cNvSpPr>
            <a:spLocks noGrp="1"/>
          </p:cNvSpPr>
          <p:nvPr/>
        </p:nvSpPr>
        <p:spPr>
          <a:xfrm>
            <a:off x="4946650" y="650748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Times New Roman"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a:xfrm>
            <a:off x="3688080" y="365125"/>
            <a:ext cx="7665720" cy="1325563"/>
          </a:xfrm>
        </p:spPr>
        <p:txBody>
          <a:bodyPr/>
          <a:lstStyle/>
          <a:p>
            <a:r>
              <a:rPr lang="en-US" sz="3200" dirty="0">
                <a:latin typeface="Times New Roman" panose="02020603050405020304" pitchFamily="18" charset="0"/>
                <a:cs typeface="Times New Roman" panose="02020603050405020304" pitchFamily="18" charset="0"/>
              </a:rPr>
              <a:t>Applications of Nat. Lang. Processing</a:t>
            </a:r>
            <a:endParaRPr lang="en-US" sz="3200" dirty="0">
              <a:latin typeface="Times New Roman" panose="02020603050405020304" pitchFamily="18" charset="0"/>
              <a:cs typeface="Times New Roman" panose="02020603050405020304" pitchFamily="18" charset="0"/>
            </a:endParaRPr>
          </a:p>
        </p:txBody>
      </p:sp>
      <p:sp>
        <p:nvSpPr>
          <p:cNvPr id="38915" name="Rectangle 3"/>
          <p:cNvSpPr>
            <a:spLocks noGrp="1" noChangeArrowheads="1"/>
          </p:cNvSpPr>
          <p:nvPr>
            <p:ph idx="1"/>
          </p:nvPr>
        </p:nvSpPr>
        <p:spPr>
          <a:xfrm>
            <a:off x="3482340" y="1543685"/>
            <a:ext cx="8077200" cy="4038600"/>
          </a:xfrm>
        </p:spPr>
        <p:txBody>
          <a:bodyPr>
            <a:normAutofit lnSpcReduction="10000"/>
          </a:bodyPr>
          <a:lstStyle/>
          <a:p>
            <a:pPr>
              <a:lnSpc>
                <a:spcPct val="80000"/>
              </a:lnSpc>
            </a:pPr>
            <a:r>
              <a:rPr lang="en-US" sz="2400" dirty="0"/>
              <a:t>Machine Translation</a:t>
            </a:r>
            <a:endParaRPr lang="en-US" sz="2400" dirty="0"/>
          </a:p>
          <a:p>
            <a:pPr>
              <a:lnSpc>
                <a:spcPct val="80000"/>
              </a:lnSpc>
            </a:pPr>
            <a:r>
              <a:rPr lang="en-US" sz="2400" dirty="0"/>
              <a:t>Database Access</a:t>
            </a:r>
            <a:endParaRPr lang="en-US" sz="2400" dirty="0"/>
          </a:p>
          <a:p>
            <a:pPr>
              <a:lnSpc>
                <a:spcPct val="80000"/>
              </a:lnSpc>
            </a:pPr>
            <a:r>
              <a:rPr lang="en-US" sz="2400" dirty="0"/>
              <a:t>Information Retrieval</a:t>
            </a:r>
            <a:endParaRPr lang="en-US" sz="2400" dirty="0"/>
          </a:p>
          <a:p>
            <a:pPr lvl="1">
              <a:lnSpc>
                <a:spcPct val="80000"/>
              </a:lnSpc>
            </a:pPr>
            <a:r>
              <a:rPr lang="en-US" sz="2400" dirty="0"/>
              <a:t>Selecting from a set of documents the ones that are relevant to a query</a:t>
            </a:r>
            <a:endParaRPr lang="en-US" sz="2400" dirty="0"/>
          </a:p>
          <a:p>
            <a:pPr>
              <a:lnSpc>
                <a:spcPct val="80000"/>
              </a:lnSpc>
            </a:pPr>
            <a:r>
              <a:rPr lang="en-US" sz="2400" dirty="0"/>
              <a:t>Text Categorization</a:t>
            </a:r>
            <a:endParaRPr lang="en-US" sz="2400" dirty="0"/>
          </a:p>
          <a:p>
            <a:pPr lvl="1">
              <a:lnSpc>
                <a:spcPct val="80000"/>
              </a:lnSpc>
            </a:pPr>
            <a:r>
              <a:rPr lang="en-US" sz="2400" dirty="0"/>
              <a:t>Sorting text into fixed topic categories</a:t>
            </a:r>
            <a:endParaRPr lang="en-US" sz="2400" dirty="0"/>
          </a:p>
          <a:p>
            <a:pPr>
              <a:lnSpc>
                <a:spcPct val="80000"/>
              </a:lnSpc>
            </a:pPr>
            <a:r>
              <a:rPr lang="en-US" sz="2400" dirty="0"/>
              <a:t>Extracting data from text</a:t>
            </a:r>
            <a:endParaRPr lang="en-US" sz="2400" dirty="0"/>
          </a:p>
          <a:p>
            <a:pPr lvl="1">
              <a:lnSpc>
                <a:spcPct val="80000"/>
              </a:lnSpc>
            </a:pPr>
            <a:r>
              <a:rPr lang="en-US" sz="2400" dirty="0"/>
              <a:t>Converting unstructured text into structure data</a:t>
            </a:r>
            <a:endParaRPr lang="en-US" sz="2400" dirty="0"/>
          </a:p>
          <a:p>
            <a:pPr>
              <a:lnSpc>
                <a:spcPct val="80000"/>
              </a:lnSpc>
            </a:pPr>
            <a:r>
              <a:rPr lang="en-US" sz="2400" dirty="0"/>
              <a:t>Spoken language control systems</a:t>
            </a:r>
            <a:endParaRPr lang="en-US" sz="2400" dirty="0"/>
          </a:p>
          <a:p>
            <a:pPr>
              <a:lnSpc>
                <a:spcPct val="80000"/>
              </a:lnSpc>
            </a:pPr>
            <a:r>
              <a:rPr lang="en-US" sz="2400" dirty="0"/>
              <a:t>Spelling and grammar checkers</a:t>
            </a:r>
            <a:endParaRPr lang="en-US" sz="2400" dirty="0"/>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 name="Footer Placeholder 2"/>
          <p:cNvSpPr>
            <a:spLocks noGrp="1"/>
          </p:cNvSpPr>
          <p:nvPr/>
        </p:nvSpPr>
        <p:spPr>
          <a:xfrm>
            <a:off x="5165725"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Times New Roman"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Copyright © 2019 by Wiley India Pvt. Ltd., 4436/7, Ansari Road, Daryaganj, New Delhi-110002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3398520" y="174625"/>
            <a:ext cx="7955280" cy="1014095"/>
          </a:xfrm>
        </p:spPr>
        <p:txBody>
          <a:bodyPr/>
          <a:lstStyle/>
          <a:p>
            <a:r>
              <a:rPr lang="en-US" dirty="0">
                <a:latin typeface="Times New Roman" panose="02020603050405020304" pitchFamily="18" charset="0"/>
                <a:cs typeface="Times New Roman" panose="02020603050405020304" pitchFamily="18" charset="0"/>
              </a:rPr>
              <a:t>Natural language understanding</a:t>
            </a:r>
            <a:endParaRPr lang="en-US" dirty="0">
              <a:latin typeface="Times New Roman" panose="02020603050405020304" pitchFamily="18" charset="0"/>
              <a:cs typeface="Times New Roman" panose="02020603050405020304" pitchFamily="18" charset="0"/>
            </a:endParaRPr>
          </a:p>
        </p:txBody>
      </p:sp>
      <p:sp>
        <p:nvSpPr>
          <p:cNvPr id="8195" name="Rectangle 3"/>
          <p:cNvSpPr>
            <a:spLocks noGrp="1" noChangeArrowheads="1"/>
          </p:cNvSpPr>
          <p:nvPr>
            <p:ph idx="1"/>
          </p:nvPr>
        </p:nvSpPr>
        <p:spPr>
          <a:xfrm>
            <a:off x="3398520" y="1134745"/>
            <a:ext cx="6766560" cy="3659188"/>
          </a:xfrm>
        </p:spPr>
        <p:txBody>
          <a:bodyPr>
            <a:noAutofit/>
          </a:bodyPr>
          <a:lstStyle/>
          <a:p>
            <a:pPr>
              <a:lnSpc>
                <a:spcPct val="90000"/>
              </a:lnSpc>
              <a:buFont typeface="Wingdings" panose="05000000000000000000" pitchFamily="2" charset="2"/>
              <a:buNone/>
            </a:pPr>
            <a:r>
              <a:rPr lang="en-US" sz="2200" dirty="0">
                <a:solidFill>
                  <a:schemeClr val="tx2"/>
                </a:solidFill>
              </a:rPr>
              <a:t>Raw speech signal</a:t>
            </a:r>
            <a:endParaRPr lang="en-US" sz="2200" dirty="0">
              <a:solidFill>
                <a:schemeClr val="tx2"/>
              </a:solidFill>
            </a:endParaRPr>
          </a:p>
          <a:p>
            <a:pPr lvl="2">
              <a:lnSpc>
                <a:spcPct val="140000"/>
              </a:lnSpc>
            </a:pPr>
            <a:r>
              <a:rPr lang="en-US" sz="2200" b="1" dirty="0"/>
              <a:t>Speech recognition</a:t>
            </a:r>
            <a:endParaRPr lang="en-US" sz="2200" b="1" dirty="0"/>
          </a:p>
          <a:p>
            <a:pPr>
              <a:lnSpc>
                <a:spcPct val="90000"/>
              </a:lnSpc>
              <a:buFont typeface="Wingdings" panose="05000000000000000000" pitchFamily="2" charset="2"/>
              <a:buNone/>
            </a:pPr>
            <a:r>
              <a:rPr lang="en-US" sz="2200" dirty="0">
                <a:solidFill>
                  <a:schemeClr val="tx2"/>
                </a:solidFill>
              </a:rPr>
              <a:t>Sequence of words spoken</a:t>
            </a:r>
            <a:endParaRPr lang="en-US" sz="2200" dirty="0">
              <a:solidFill>
                <a:schemeClr val="tx2"/>
              </a:solidFill>
            </a:endParaRPr>
          </a:p>
          <a:p>
            <a:pPr lvl="2">
              <a:lnSpc>
                <a:spcPct val="130000"/>
              </a:lnSpc>
            </a:pPr>
            <a:r>
              <a:rPr lang="en-US" sz="2200" b="1" dirty="0"/>
              <a:t>Syntactic analysis</a:t>
            </a:r>
            <a:r>
              <a:rPr lang="en-US" sz="2200" dirty="0"/>
              <a:t> using knowledge of the grammar</a:t>
            </a:r>
            <a:endParaRPr lang="en-US" sz="2200" dirty="0"/>
          </a:p>
          <a:p>
            <a:pPr>
              <a:lnSpc>
                <a:spcPct val="90000"/>
              </a:lnSpc>
              <a:buFont typeface="Wingdings" panose="05000000000000000000" pitchFamily="2" charset="2"/>
              <a:buNone/>
            </a:pPr>
            <a:r>
              <a:rPr lang="en-US" sz="2200" dirty="0">
                <a:solidFill>
                  <a:schemeClr val="tx2"/>
                </a:solidFill>
              </a:rPr>
              <a:t>Structure of the sentence</a:t>
            </a:r>
            <a:endParaRPr lang="en-US" sz="2200" dirty="0">
              <a:solidFill>
                <a:schemeClr val="tx2"/>
              </a:solidFill>
            </a:endParaRPr>
          </a:p>
          <a:p>
            <a:pPr lvl="2">
              <a:lnSpc>
                <a:spcPct val="160000"/>
              </a:lnSpc>
            </a:pPr>
            <a:r>
              <a:rPr lang="en-US" sz="2200" b="1" dirty="0"/>
              <a:t>Semantic analysis</a:t>
            </a:r>
            <a:r>
              <a:rPr lang="en-US" sz="2200" dirty="0"/>
              <a:t> using info. about meaning of words</a:t>
            </a:r>
            <a:endParaRPr lang="en-US" sz="2200" b="1" dirty="0"/>
          </a:p>
          <a:p>
            <a:pPr>
              <a:lnSpc>
                <a:spcPct val="90000"/>
              </a:lnSpc>
              <a:buFont typeface="Wingdings" panose="05000000000000000000" pitchFamily="2" charset="2"/>
              <a:buNone/>
            </a:pPr>
            <a:r>
              <a:rPr lang="en-US" sz="2200" dirty="0">
                <a:solidFill>
                  <a:schemeClr val="tx2"/>
                </a:solidFill>
              </a:rPr>
              <a:t>Partial representation of meaning of sentence</a:t>
            </a:r>
            <a:endParaRPr lang="en-US" sz="2200" dirty="0">
              <a:solidFill>
                <a:schemeClr val="tx2"/>
              </a:solidFill>
            </a:endParaRPr>
          </a:p>
          <a:p>
            <a:pPr lvl="2">
              <a:lnSpc>
                <a:spcPct val="150000"/>
              </a:lnSpc>
            </a:pPr>
            <a:r>
              <a:rPr lang="en-US" sz="2200" b="1" dirty="0"/>
              <a:t>Pragmatic analysis</a:t>
            </a:r>
            <a:r>
              <a:rPr lang="en-US" sz="2200" dirty="0"/>
              <a:t> using info. about context</a:t>
            </a:r>
            <a:endParaRPr lang="en-US" sz="2200" b="1" dirty="0"/>
          </a:p>
          <a:p>
            <a:pPr>
              <a:lnSpc>
                <a:spcPct val="90000"/>
              </a:lnSpc>
              <a:buFont typeface="Wingdings" panose="05000000000000000000" pitchFamily="2" charset="2"/>
              <a:buNone/>
            </a:pPr>
            <a:r>
              <a:rPr lang="en-US" sz="2200" dirty="0">
                <a:solidFill>
                  <a:schemeClr val="tx2"/>
                </a:solidFill>
              </a:rPr>
              <a:t>Final representation of meaning of sentence</a:t>
            </a:r>
            <a:endParaRPr lang="en-US" sz="2200" dirty="0">
              <a:solidFill>
                <a:schemeClr val="tx2"/>
              </a:solidFill>
            </a:endParaRPr>
          </a:p>
        </p:txBody>
      </p:sp>
      <p:sp>
        <p:nvSpPr>
          <p:cNvPr id="8196" name="Line 4"/>
          <p:cNvSpPr>
            <a:spLocks noChangeShapeType="1"/>
          </p:cNvSpPr>
          <p:nvPr/>
        </p:nvSpPr>
        <p:spPr bwMode="auto">
          <a:xfrm>
            <a:off x="5176520" y="2773680"/>
            <a:ext cx="0" cy="381000"/>
          </a:xfrm>
          <a:prstGeom prst="line">
            <a:avLst/>
          </a:prstGeom>
          <a:noFill/>
          <a:ln w="25400">
            <a:solidFill>
              <a:schemeClr val="tx1"/>
            </a:solidFill>
            <a:round/>
            <a:tailEnd type="triangle" w="med" len="med"/>
          </a:ln>
          <a:effectLst/>
        </p:spPr>
        <p:txBody>
          <a:bodyPr/>
          <a:lstStyle/>
          <a:p>
            <a:endParaRPr lang="en-US">
              <a:latin typeface="Times New Roman" panose="02020603050405020304" pitchFamily="18" charset="0"/>
            </a:endParaRPr>
          </a:p>
        </p:txBody>
      </p:sp>
      <p:sp>
        <p:nvSpPr>
          <p:cNvPr id="8197" name="Line 5"/>
          <p:cNvSpPr>
            <a:spLocks noChangeShapeType="1"/>
          </p:cNvSpPr>
          <p:nvPr/>
        </p:nvSpPr>
        <p:spPr bwMode="auto">
          <a:xfrm>
            <a:off x="5207000" y="3550920"/>
            <a:ext cx="0" cy="381000"/>
          </a:xfrm>
          <a:prstGeom prst="line">
            <a:avLst/>
          </a:prstGeom>
          <a:noFill/>
          <a:ln w="25400">
            <a:solidFill>
              <a:schemeClr val="tx1"/>
            </a:solidFill>
            <a:round/>
            <a:tailEnd type="triangle" w="med" len="med"/>
          </a:ln>
          <a:effectLst/>
        </p:spPr>
        <p:txBody>
          <a:bodyPr/>
          <a:lstStyle/>
          <a:p>
            <a:endParaRPr lang="en-US">
              <a:latin typeface="Times New Roman" panose="02020603050405020304" pitchFamily="18" charset="0"/>
            </a:endParaRPr>
          </a:p>
        </p:txBody>
      </p:sp>
      <p:sp>
        <p:nvSpPr>
          <p:cNvPr id="8198" name="Line 6"/>
          <p:cNvSpPr>
            <a:spLocks noChangeShapeType="1"/>
          </p:cNvSpPr>
          <p:nvPr/>
        </p:nvSpPr>
        <p:spPr bwMode="auto">
          <a:xfrm>
            <a:off x="5222240" y="4312920"/>
            <a:ext cx="0" cy="381000"/>
          </a:xfrm>
          <a:prstGeom prst="line">
            <a:avLst/>
          </a:prstGeom>
          <a:noFill/>
          <a:ln w="25400">
            <a:solidFill>
              <a:schemeClr val="tx1"/>
            </a:solidFill>
            <a:round/>
            <a:tailEnd type="triangle" w="med" len="med"/>
          </a:ln>
          <a:effectLst/>
        </p:spPr>
        <p:txBody>
          <a:bodyPr/>
          <a:lstStyle/>
          <a:p>
            <a:endParaRPr lang="en-US">
              <a:latin typeface="Times New Roman" panose="02020603050405020304" pitchFamily="18" charset="0"/>
            </a:endParaRPr>
          </a:p>
        </p:txBody>
      </p:sp>
      <p:sp>
        <p:nvSpPr>
          <p:cNvPr id="8199" name="Line 7"/>
          <p:cNvSpPr>
            <a:spLocks noChangeShapeType="1"/>
          </p:cNvSpPr>
          <p:nvPr/>
        </p:nvSpPr>
        <p:spPr bwMode="auto">
          <a:xfrm>
            <a:off x="5252720" y="5303520"/>
            <a:ext cx="0" cy="381000"/>
          </a:xfrm>
          <a:prstGeom prst="line">
            <a:avLst/>
          </a:prstGeom>
          <a:noFill/>
          <a:ln w="25400">
            <a:solidFill>
              <a:schemeClr val="tx1"/>
            </a:solidFill>
            <a:round/>
            <a:tailEnd type="triangle" w="med" len="med"/>
          </a:ln>
          <a:effectLst/>
        </p:spPr>
        <p:txBody>
          <a:bodyPr/>
          <a:lstStyle/>
          <a:p>
            <a:endParaRPr lang="en-US">
              <a:latin typeface="Times New Roman" panose="02020603050405020304" pitchFamily="18" charset="0"/>
            </a:endParaRPr>
          </a:p>
        </p:txBody>
      </p:sp>
      <p:sp>
        <p:nvSpPr>
          <p:cNvPr id="10"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 name="Footer Placeholder 2"/>
          <p:cNvSpPr>
            <a:spLocks noGrp="1"/>
          </p:cNvSpPr>
          <p:nvPr/>
        </p:nvSpPr>
        <p:spPr>
          <a:xfrm>
            <a:off x="5489575"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Times New Roman" panose="020206030504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Copyright © 2019 by Wiley India Pvt. Ltd., 4436/7, Ansari Road, Daryaganj, New Delhi-110002</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825" y="201295"/>
            <a:ext cx="7620000" cy="1325563"/>
          </a:xfrm>
        </p:spPr>
        <p:txBody>
          <a:bodyPr>
            <a:normAutofit fontScale="90000"/>
          </a:bodyPr>
          <a:lstStyle/>
          <a:p>
            <a:r>
              <a:rPr lang="en-US" dirty="0" smtClean="0">
                <a:latin typeface="Times New Roman" panose="02020603050405020304" pitchFamily="18" charset="0"/>
                <a:cs typeface="Times New Roman" panose="02020603050405020304" pitchFamily="18" charset="0"/>
              </a:rPr>
              <a:t>Natural Language Understanding</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Copyright © 2019 by Wiley India Pvt. Ltd., 4436/7, Ansari Road, Daryaganj, New Delhi-110002</a:t>
            </a:r>
            <a:endParaRPr lang="en-US"/>
          </a:p>
        </p:txBody>
      </p:sp>
      <p:pic>
        <p:nvPicPr>
          <p:cNvPr id="1026" name="Picture 2"/>
          <p:cNvPicPr>
            <a:picLocks noChangeAspect="1" noChangeArrowheads="1"/>
          </p:cNvPicPr>
          <p:nvPr/>
        </p:nvPicPr>
        <p:blipFill>
          <a:blip r:embed="rId1"/>
          <a:srcRect/>
          <a:stretch>
            <a:fillRect/>
          </a:stretch>
        </p:blipFill>
        <p:spPr bwMode="auto">
          <a:xfrm>
            <a:off x="3425508" y="1527175"/>
            <a:ext cx="8235195" cy="4415790"/>
          </a:xfrm>
          <a:prstGeom prst="rect">
            <a:avLst/>
          </a:prstGeom>
          <a:noFill/>
          <a:ln w="9525">
            <a:noFill/>
            <a:miter lim="800000"/>
            <a:headEnd/>
            <a:tailEnd/>
          </a:ln>
          <a:effectLst/>
        </p:spPr>
      </p:pic>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13.1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13.2 Need of NLP</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 Language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13.3.1 Unigram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13.3.2 N-gram model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13.4 Exponential</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13.5 Natural language for communication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13.6.1 Lexical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13.6.2 Parsing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13.6.3 Semantic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13.6.4 Discourse integration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13.6.5 Pragmatic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 Implementation of syntactic analysis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13.7.1 </a:t>
            </a:r>
            <a:r>
              <a:rPr lang="en-US" sz="2000" dirty="0" err="1">
                <a:solidFill>
                  <a:schemeClr val="lt1"/>
                </a:solidFill>
                <a:latin typeface="Times New Roman" panose="02020603050405020304" pitchFamily="18" charset="0"/>
                <a:ea typeface="Gill Sans"/>
                <a:cs typeface="Times New Roman" panose="02020603050405020304" pitchFamily="18" charset="0"/>
                <a:sym typeface="Gill Sans"/>
              </a:rPr>
              <a:t>Argumented</a:t>
            </a: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 grammar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13.7.2 Top-down parser</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91238" y="1203960"/>
            <a:ext cx="7921642" cy="4686630"/>
          </a:xfrm>
          <a:prstGeom prst="rect">
            <a:avLst/>
          </a:prstGeom>
        </p:spPr>
      </p:pic>
      <p:sp>
        <p:nvSpPr>
          <p:cNvPr id="2" name="Footer Placeholder 1"/>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23527</Words>
  <Application>WPS Presentation</Application>
  <PresentationFormat>Custom</PresentationFormat>
  <Paragraphs>804</Paragraphs>
  <Slides>30</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Times New Roman</vt:lpstr>
      <vt:lpstr>Times New Roman</vt:lpstr>
      <vt:lpstr>Gill Sans</vt:lpstr>
      <vt:lpstr>Gill Sans MT</vt:lpstr>
      <vt:lpstr>Calibri</vt:lpstr>
      <vt:lpstr>Microsoft YaHei</vt:lpstr>
      <vt:lpstr>Arial Unicode MS</vt:lpstr>
      <vt:lpstr>Calibri Light</vt:lpstr>
      <vt:lpstr>Courier New</vt:lpstr>
      <vt:lpstr>Symbol</vt:lpstr>
      <vt:lpstr>Gill Sans</vt:lpstr>
      <vt:lpstr>Office Theme</vt:lpstr>
      <vt:lpstr>PowerPoint 演示文稿</vt:lpstr>
      <vt:lpstr>Learning objectives.</vt:lpstr>
      <vt:lpstr>Introduction</vt:lpstr>
      <vt:lpstr>Communication Typical communication episode S (speaker) wants to convey P (proposition) to H (hearer) using W (words in a formal or natural language)</vt:lpstr>
      <vt:lpstr>Natural Language Processing (NLP)</vt:lpstr>
      <vt:lpstr>Applications of Nat. Lang. Processing</vt:lpstr>
      <vt:lpstr>Natural language understanding</vt:lpstr>
      <vt:lpstr>Natural Language Understanding</vt:lpstr>
      <vt:lpstr>Introduction </vt:lpstr>
      <vt:lpstr>Need of NLP</vt:lpstr>
      <vt:lpstr>Language model</vt:lpstr>
      <vt:lpstr>Language model</vt:lpstr>
      <vt:lpstr>Language model</vt:lpstr>
      <vt:lpstr>Language model</vt:lpstr>
      <vt:lpstr>Language model</vt:lpstr>
      <vt:lpstr>Exponential </vt:lpstr>
      <vt:lpstr>Natural language for communication</vt:lpstr>
      <vt:lpstr>Syntactic Analysis</vt:lpstr>
      <vt:lpstr>Syntactic Analysis - Grammar</vt:lpstr>
      <vt:lpstr>Syntactic Analysis - Parsing</vt:lpstr>
      <vt:lpstr>Syntactic Analysis – Complications (1)</vt:lpstr>
      <vt:lpstr>Syntactic Analysis – Complications (2)</vt:lpstr>
      <vt:lpstr>Semantic Analysis</vt:lpstr>
      <vt:lpstr>Semantic Analysis – Complications</vt:lpstr>
      <vt:lpstr>Syntactic analysis</vt:lpstr>
      <vt:lpstr>Syntactic analysis</vt:lpstr>
      <vt:lpstr>Implementation of syntactic analysis</vt:lpstr>
      <vt:lpstr>Implementation of syntactic analysis</vt:lpstr>
      <vt:lpstr>Implementation of syntactic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natural language processing (nlp)</dc:title>
  <dc:creator>dhruti rupareliya</dc:creator>
  <cp:lastModifiedBy>DHRUTI RUPARELIYA</cp:lastModifiedBy>
  <cp:revision>35</cp:revision>
  <dcterms:created xsi:type="dcterms:W3CDTF">2019-06-30T08:01:00Z</dcterms:created>
  <dcterms:modified xsi:type="dcterms:W3CDTF">2019-07-25T17:14:04Z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