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08" r:id="rId3"/>
    <p:sldId id="305" r:id="rId4"/>
    <p:sldId id="484" r:id="rId5"/>
    <p:sldId id="485" r:id="rId6"/>
    <p:sldId id="486" r:id="rId7"/>
    <p:sldId id="530" r:id="rId8"/>
    <p:sldId id="535" r:id="rId9"/>
    <p:sldId id="531" r:id="rId10"/>
    <p:sldId id="532" r:id="rId11"/>
    <p:sldId id="533" r:id="rId12"/>
    <p:sldId id="534" r:id="rId13"/>
    <p:sldId id="488" r:id="rId14"/>
    <p:sldId id="489" r:id="rId15"/>
    <p:sldId id="492" r:id="rId16"/>
    <p:sldId id="490"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487" r:id="rId30"/>
    <p:sldId id="321" r:id="rId31"/>
    <p:sldId id="322"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900CD53E-248C-41FB-9205-FCA2688F0619}" type="datetimeFigureOut">
              <a:rPr lang="en-US" smtClean="0"/>
              <a:pPr/>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302E5A3B-FBF9-4CAD-9FAA-43AF8E0D4FA0}" type="slidenum">
              <a:rPr lang="en-US" smtClean="0"/>
              <a:pPr/>
              <a:t>‹#›</a:t>
            </a:fld>
            <a:endParaRPr lang="en-US" dirty="0"/>
          </a:p>
        </p:txBody>
      </p:sp>
    </p:spTree>
    <p:extLst>
      <p:ext uri="{BB962C8B-B14F-4D97-AF65-F5344CB8AC3E}">
        <p14:creationId xmlns:p14="http://schemas.microsoft.com/office/powerpoint/2010/main" val="361282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5AB643D7-7DEB-4481-9B94-A315C4CB584B}"/>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2DF7D940-1406-4061-AB2F-179C4FB5E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F570627A-3B07-44A7-A3EE-B871EEFA0C48}"/>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id="{7739DC9D-0531-4896-8154-C8BE724D2E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10628E04-C9F5-4EC3-B5B6-C595F1229C8E}"/>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BCF9C838-670A-49DD-B148-A231016F4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7">
            <a:extLst>
              <a:ext uri="{FF2B5EF4-FFF2-40B4-BE49-F238E27FC236}">
                <a16:creationId xmlns:a16="http://schemas.microsoft.com/office/drawing/2014/main" id="{11D9A35E-E49B-46EE-A48A-2FCC5A629C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26E02F4-574F-4B24-9EDD-36F0DCA9D6D6}" type="slidenum">
              <a:rPr lang="en-US" altLang="en-US" sz="1200" b="0">
                <a:solidFill>
                  <a:schemeClr val="tx1"/>
                </a:solidFill>
                <a:latin typeface="Times New Roman" panose="02020603050405020304" pitchFamily="18" charset="0"/>
              </a:rPr>
              <a:pPr/>
              <a:t>13</a:t>
            </a:fld>
            <a:endParaRPr lang="en-US" altLang="en-US" sz="1200" b="0">
              <a:solidFill>
                <a:schemeClr val="tx1"/>
              </a:solidFill>
              <a:latin typeface="Times New Roman" panose="02020603050405020304" pitchFamily="18" charset="0"/>
            </a:endParaRPr>
          </a:p>
        </p:txBody>
      </p:sp>
      <p:sp>
        <p:nvSpPr>
          <p:cNvPr id="260098" name="Rectangle 2">
            <a:extLst>
              <a:ext uri="{FF2B5EF4-FFF2-40B4-BE49-F238E27FC236}">
                <a16:creationId xmlns:a16="http://schemas.microsoft.com/office/drawing/2014/main" id="{B962A633-A927-4436-B17E-F0CBAD8E8005}"/>
              </a:ext>
            </a:extLst>
          </p:cNvPr>
          <p:cNvSpPr>
            <a:spLocks noGrp="1" noRot="1" noChangeAspect="1" noChangeArrowheads="1" noTextEdit="1"/>
          </p:cNvSpPr>
          <p:nvPr>
            <p:ph type="sldImg"/>
          </p:nvPr>
        </p:nvSpPr>
        <p:spPr>
          <a:ln cap="flat"/>
        </p:spPr>
      </p:sp>
      <p:sp>
        <p:nvSpPr>
          <p:cNvPr id="260102" name="Rectangle 6">
            <a:extLst>
              <a:ext uri="{FF2B5EF4-FFF2-40B4-BE49-F238E27FC236}">
                <a16:creationId xmlns:a16="http://schemas.microsoft.com/office/drawing/2014/main" id="{40D7D345-C107-4CA8-9F19-A56E414A3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7">
            <a:extLst>
              <a:ext uri="{FF2B5EF4-FFF2-40B4-BE49-F238E27FC236}">
                <a16:creationId xmlns:a16="http://schemas.microsoft.com/office/drawing/2014/main" id="{F5429D75-E549-4FF4-B503-26F4B2CDC6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B2D135B-B051-445B-9BA7-759026BB24E5}" type="slidenum">
              <a:rPr lang="en-US" altLang="en-US" sz="1200" b="0">
                <a:solidFill>
                  <a:schemeClr val="tx1"/>
                </a:solidFill>
                <a:latin typeface="Times New Roman" panose="02020603050405020304" pitchFamily="18" charset="0"/>
              </a:rPr>
              <a:pPr/>
              <a:t>14</a:t>
            </a:fld>
            <a:endParaRPr lang="en-US" altLang="en-US" sz="1200" b="0">
              <a:solidFill>
                <a:schemeClr val="tx1"/>
              </a:solidFill>
              <a:latin typeface="Times New Roman" panose="02020603050405020304" pitchFamily="18" charset="0"/>
            </a:endParaRPr>
          </a:p>
        </p:txBody>
      </p:sp>
      <p:sp>
        <p:nvSpPr>
          <p:cNvPr id="262146" name="Rectangle 2">
            <a:extLst>
              <a:ext uri="{FF2B5EF4-FFF2-40B4-BE49-F238E27FC236}">
                <a16:creationId xmlns:a16="http://schemas.microsoft.com/office/drawing/2014/main" id="{6177AD8B-6A49-443F-8320-C5F0694B5DAD}"/>
              </a:ext>
            </a:extLst>
          </p:cNvPr>
          <p:cNvSpPr>
            <a:spLocks noGrp="1" noRot="1" noChangeAspect="1" noChangeArrowheads="1" noTextEdit="1"/>
          </p:cNvSpPr>
          <p:nvPr>
            <p:ph type="sldImg"/>
          </p:nvPr>
        </p:nvSpPr>
        <p:spPr>
          <a:solidFill>
            <a:srgbClr val="FFFFFF"/>
          </a:solidFill>
          <a:ln cap="flat"/>
        </p:spPr>
      </p:sp>
      <p:sp>
        <p:nvSpPr>
          <p:cNvPr id="262150" name="Rectangle 6">
            <a:extLst>
              <a:ext uri="{FF2B5EF4-FFF2-40B4-BE49-F238E27FC236}">
                <a16:creationId xmlns:a16="http://schemas.microsoft.com/office/drawing/2014/main" id="{5223DFA4-AEF3-4B7D-8A72-9E7AD1879A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Image Placeholder 1">
            <a:extLst>
              <a:ext uri="{FF2B5EF4-FFF2-40B4-BE49-F238E27FC236}">
                <a16:creationId xmlns:a16="http://schemas.microsoft.com/office/drawing/2014/main" id="{B502B639-11A9-4B54-841F-9D3C1EF186A9}"/>
              </a:ext>
            </a:extLst>
          </p:cNvPr>
          <p:cNvSpPr>
            <a:spLocks noGrp="1" noRot="1" noChangeAspect="1"/>
          </p:cNvSpPr>
          <p:nvPr>
            <p:ph type="sldImg"/>
          </p:nvPr>
        </p:nvSpPr>
        <p:spPr>
          <a:ln/>
        </p:spPr>
      </p:sp>
      <p:sp>
        <p:nvSpPr>
          <p:cNvPr id="268291" name="Slide Number Placeholder 3">
            <a:extLst>
              <a:ext uri="{FF2B5EF4-FFF2-40B4-BE49-F238E27FC236}">
                <a16:creationId xmlns:a16="http://schemas.microsoft.com/office/drawing/2014/main" id="{1D6A9F91-9B7D-4823-8A90-EAF098D954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9EE4EC97-FFBB-4E11-BAD6-C55BC8DC67D1}" type="slidenum">
              <a:rPr lang="en-US" altLang="en-US" sz="1200" b="0">
                <a:solidFill>
                  <a:schemeClr val="tx1"/>
                </a:solidFill>
                <a:latin typeface="Times New Roman" panose="02020603050405020304" pitchFamily="18" charset="0"/>
              </a:rPr>
              <a:pPr/>
              <a:t>15</a:t>
            </a:fld>
            <a:endParaRPr lang="en-US" altLang="en-US" sz="1200" b="0">
              <a:solidFill>
                <a:schemeClr val="tx1"/>
              </a:solidFill>
              <a:latin typeface="Times New Roman" panose="02020603050405020304" pitchFamily="18" charset="0"/>
            </a:endParaRPr>
          </a:p>
        </p:txBody>
      </p:sp>
      <p:sp>
        <p:nvSpPr>
          <p:cNvPr id="268294" name="Rectangle 6">
            <a:extLst>
              <a:ext uri="{FF2B5EF4-FFF2-40B4-BE49-F238E27FC236}">
                <a16:creationId xmlns:a16="http://schemas.microsoft.com/office/drawing/2014/main" id="{EA80028E-9F8A-431B-ADDC-2A58DA5EDC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7">
            <a:extLst>
              <a:ext uri="{FF2B5EF4-FFF2-40B4-BE49-F238E27FC236}">
                <a16:creationId xmlns:a16="http://schemas.microsoft.com/office/drawing/2014/main" id="{40DA10D0-05AA-49C1-9D3D-FC53758AB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377352D2-2129-474F-BAFD-2DBD33D9F8D6}" type="slidenum">
              <a:rPr lang="en-US" altLang="en-US" sz="1200" b="0">
                <a:solidFill>
                  <a:schemeClr val="tx1"/>
                </a:solidFill>
                <a:latin typeface="Times New Roman" panose="02020603050405020304" pitchFamily="18" charset="0"/>
              </a:rPr>
              <a:pPr/>
              <a:t>16</a:t>
            </a:fld>
            <a:endParaRPr lang="en-US" altLang="en-US" sz="1200" b="0">
              <a:solidFill>
                <a:schemeClr val="tx1"/>
              </a:solidFill>
              <a:latin typeface="Times New Roman" panose="02020603050405020304" pitchFamily="18" charset="0"/>
            </a:endParaRPr>
          </a:p>
        </p:txBody>
      </p:sp>
      <p:sp>
        <p:nvSpPr>
          <p:cNvPr id="264194" name="Rectangle 2">
            <a:extLst>
              <a:ext uri="{FF2B5EF4-FFF2-40B4-BE49-F238E27FC236}">
                <a16:creationId xmlns:a16="http://schemas.microsoft.com/office/drawing/2014/main" id="{8E47A87A-2831-4170-9CC5-EFD4AA00C7A3}"/>
              </a:ext>
            </a:extLst>
          </p:cNvPr>
          <p:cNvSpPr>
            <a:spLocks noGrp="1" noRot="1" noChangeAspect="1" noChangeArrowheads="1" noTextEdit="1"/>
          </p:cNvSpPr>
          <p:nvPr>
            <p:ph type="sldImg"/>
          </p:nvPr>
        </p:nvSpPr>
        <p:spPr>
          <a:ln cap="flat"/>
        </p:spPr>
      </p:sp>
      <p:sp>
        <p:nvSpPr>
          <p:cNvPr id="264195" name="Rectangle 3">
            <a:extLst>
              <a:ext uri="{FF2B5EF4-FFF2-40B4-BE49-F238E27FC236}">
                <a16:creationId xmlns:a16="http://schemas.microsoft.com/office/drawing/2014/main" id="{06FBB9FB-CB06-4DAD-AE6A-C15C36243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66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88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05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440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960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1699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3076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481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7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0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147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940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7">
            <a:extLst>
              <a:ext uri="{FF2B5EF4-FFF2-40B4-BE49-F238E27FC236}">
                <a16:creationId xmlns:a16="http://schemas.microsoft.com/office/drawing/2014/main" id="{7A8F91F0-988A-4EA8-AA6C-652089BBC0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B229D797-4068-4BB1-B914-06E2BF071893}" type="slidenum">
              <a:rPr lang="en-US" altLang="en-US" sz="1200" b="0">
                <a:solidFill>
                  <a:schemeClr val="tx1"/>
                </a:solidFill>
                <a:latin typeface="Times New Roman" panose="02020603050405020304" pitchFamily="18" charset="0"/>
              </a:rPr>
              <a:pPr/>
              <a:t>29</a:t>
            </a:fld>
            <a:endParaRPr lang="en-US" altLang="en-US" sz="1200" b="0">
              <a:solidFill>
                <a:schemeClr val="tx1"/>
              </a:solidFill>
              <a:latin typeface="Times New Roman" panose="02020603050405020304" pitchFamily="18" charset="0"/>
            </a:endParaRPr>
          </a:p>
        </p:txBody>
      </p:sp>
      <p:sp>
        <p:nvSpPr>
          <p:cNvPr id="258050" name="Rectangle 2">
            <a:extLst>
              <a:ext uri="{FF2B5EF4-FFF2-40B4-BE49-F238E27FC236}">
                <a16:creationId xmlns:a16="http://schemas.microsoft.com/office/drawing/2014/main" id="{D54CFE4C-42E4-473E-B313-46E6051BA3ED}"/>
              </a:ext>
            </a:extLst>
          </p:cNvPr>
          <p:cNvSpPr>
            <a:spLocks noGrp="1" noRot="1" noChangeAspect="1" noChangeArrowheads="1" noTextEdit="1"/>
          </p:cNvSpPr>
          <p:nvPr>
            <p:ph type="sldImg"/>
          </p:nvPr>
        </p:nvSpPr>
        <p:spPr>
          <a:ln/>
        </p:spPr>
      </p:sp>
      <p:sp>
        <p:nvSpPr>
          <p:cNvPr id="258054" name="Rectangle 6">
            <a:extLst>
              <a:ext uri="{FF2B5EF4-FFF2-40B4-BE49-F238E27FC236}">
                <a16:creationId xmlns:a16="http://schemas.microsoft.com/office/drawing/2014/main" id="{CA936A0E-43B1-43B1-ADA9-B9CF0EBFE9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181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9287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99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7">
            <a:extLst>
              <a:ext uri="{FF2B5EF4-FFF2-40B4-BE49-F238E27FC236}">
                <a16:creationId xmlns:a16="http://schemas.microsoft.com/office/drawing/2014/main" id="{E283E9B4-56F9-4DAB-949A-4195E7F52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CCDB63D-76B9-4268-BD52-1FDE01275508}" type="slidenum">
              <a:rPr lang="en-US" altLang="en-US" sz="1200" b="0">
                <a:solidFill>
                  <a:schemeClr val="tx1"/>
                </a:solidFill>
                <a:latin typeface="Times New Roman" panose="02020603050405020304" pitchFamily="18" charset="0"/>
              </a:rPr>
              <a:pPr/>
              <a:t>4</a:t>
            </a:fld>
            <a:endParaRPr lang="en-US" altLang="en-US" sz="1200" b="0">
              <a:solidFill>
                <a:schemeClr val="tx1"/>
              </a:solidFill>
              <a:latin typeface="Times New Roman" panose="02020603050405020304" pitchFamily="18" charset="0"/>
            </a:endParaRPr>
          </a:p>
        </p:txBody>
      </p:sp>
      <p:sp>
        <p:nvSpPr>
          <p:cNvPr id="249858" name="Rectangle 2">
            <a:extLst>
              <a:ext uri="{FF2B5EF4-FFF2-40B4-BE49-F238E27FC236}">
                <a16:creationId xmlns:a16="http://schemas.microsoft.com/office/drawing/2014/main" id="{2A34D78A-00EB-4F46-8A45-1F9B992DCF7F}"/>
              </a:ext>
            </a:extLst>
          </p:cNvPr>
          <p:cNvSpPr>
            <a:spLocks noGrp="1" noRot="1" noChangeAspect="1" noChangeArrowheads="1" noTextEdit="1"/>
          </p:cNvSpPr>
          <p:nvPr>
            <p:ph type="sldImg"/>
          </p:nvPr>
        </p:nvSpPr>
        <p:spPr>
          <a:ln cap="flat"/>
        </p:spPr>
      </p:sp>
      <p:sp>
        <p:nvSpPr>
          <p:cNvPr id="249862" name="Rectangle 6">
            <a:extLst>
              <a:ext uri="{FF2B5EF4-FFF2-40B4-BE49-F238E27FC236}">
                <a16:creationId xmlns:a16="http://schemas.microsoft.com/office/drawing/2014/main" id="{5008F07E-E19A-47B0-813E-04F9EE339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7">
            <a:extLst>
              <a:ext uri="{FF2B5EF4-FFF2-40B4-BE49-F238E27FC236}">
                <a16:creationId xmlns:a16="http://schemas.microsoft.com/office/drawing/2014/main" id="{A0E8BC9B-E0A5-4099-AD2D-FE28A395E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62DF4620-EAA5-4F70-9DBF-B792C542C64C}" type="slidenum">
              <a:rPr lang="en-US" altLang="en-US" sz="1200" b="0">
                <a:solidFill>
                  <a:schemeClr val="tx1"/>
                </a:solidFill>
                <a:latin typeface="Times New Roman" panose="02020603050405020304" pitchFamily="18" charset="0"/>
              </a:rPr>
              <a:pPr/>
              <a:t>5</a:t>
            </a:fld>
            <a:endParaRPr lang="en-US" altLang="en-US" sz="1200" b="0">
              <a:solidFill>
                <a:schemeClr val="tx1"/>
              </a:solidFill>
              <a:latin typeface="Times New Roman" panose="02020603050405020304" pitchFamily="18" charset="0"/>
            </a:endParaRPr>
          </a:p>
        </p:txBody>
      </p:sp>
      <p:sp>
        <p:nvSpPr>
          <p:cNvPr id="252930" name="Rectangle 2">
            <a:extLst>
              <a:ext uri="{FF2B5EF4-FFF2-40B4-BE49-F238E27FC236}">
                <a16:creationId xmlns:a16="http://schemas.microsoft.com/office/drawing/2014/main" id="{9F995BB7-B173-4D8B-A94B-295C9711DA77}"/>
              </a:ext>
            </a:extLst>
          </p:cNvPr>
          <p:cNvSpPr>
            <a:spLocks noGrp="1" noRot="1" noChangeAspect="1" noChangeArrowheads="1" noTextEdit="1"/>
          </p:cNvSpPr>
          <p:nvPr>
            <p:ph type="sldImg"/>
          </p:nvPr>
        </p:nvSpPr>
        <p:spPr>
          <a:xfrm>
            <a:off x="382588" y="304800"/>
            <a:ext cx="6089650" cy="3425825"/>
          </a:xfrm>
          <a:ln cap="flat"/>
        </p:spPr>
      </p:sp>
      <p:sp>
        <p:nvSpPr>
          <p:cNvPr id="252934" name="Rectangle 6">
            <a:extLst>
              <a:ext uri="{FF2B5EF4-FFF2-40B4-BE49-F238E27FC236}">
                <a16:creationId xmlns:a16="http://schemas.microsoft.com/office/drawing/2014/main" id="{6CD866B6-49DD-40AB-8625-6DFFA113D6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7">
            <a:extLst>
              <a:ext uri="{FF2B5EF4-FFF2-40B4-BE49-F238E27FC236}">
                <a16:creationId xmlns:a16="http://schemas.microsoft.com/office/drawing/2014/main" id="{F7098A5B-5FDA-4434-8406-915D8950F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F6F714D7-8BB4-4F91-87B5-95E498F3992B}" type="slidenum">
              <a:rPr lang="en-US" altLang="en-US" sz="1200" b="0">
                <a:solidFill>
                  <a:schemeClr val="tx1"/>
                </a:solidFill>
                <a:latin typeface="Times New Roman" panose="02020603050405020304" pitchFamily="18" charset="0"/>
              </a:rPr>
              <a:pPr/>
              <a:t>6</a:t>
            </a:fld>
            <a:endParaRPr lang="en-US" altLang="en-US" sz="1200" b="0">
              <a:solidFill>
                <a:schemeClr val="tx1"/>
              </a:solidFill>
              <a:latin typeface="Times New Roman" panose="02020603050405020304" pitchFamily="18" charset="0"/>
            </a:endParaRPr>
          </a:p>
        </p:txBody>
      </p:sp>
      <p:sp>
        <p:nvSpPr>
          <p:cNvPr id="256002" name="Rectangle 2">
            <a:extLst>
              <a:ext uri="{FF2B5EF4-FFF2-40B4-BE49-F238E27FC236}">
                <a16:creationId xmlns:a16="http://schemas.microsoft.com/office/drawing/2014/main" id="{B7E82E04-21B0-4683-A849-DFA1B710B225}"/>
              </a:ext>
            </a:extLst>
          </p:cNvPr>
          <p:cNvSpPr>
            <a:spLocks noGrp="1" noRot="1" noChangeAspect="1" noChangeArrowheads="1" noTextEdit="1"/>
          </p:cNvSpPr>
          <p:nvPr>
            <p:ph type="sldImg"/>
          </p:nvPr>
        </p:nvSpPr>
        <p:spPr>
          <a:solidFill>
            <a:srgbClr val="FFFFFF"/>
          </a:solidFill>
          <a:ln cap="flat"/>
        </p:spPr>
      </p:sp>
      <p:sp>
        <p:nvSpPr>
          <p:cNvPr id="256003" name="Rectangle 3">
            <a:extLst>
              <a:ext uri="{FF2B5EF4-FFF2-40B4-BE49-F238E27FC236}">
                <a16:creationId xmlns:a16="http://schemas.microsoft.com/office/drawing/2014/main" id="{5624C96D-C973-4B4C-B26B-AA22F0DFB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4CDE6172-4E5E-4B0D-BDA4-3859D0B1D901}"/>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B70574EB-6435-4CE9-B1F5-FE0F3A7E19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66B742B8-8203-4587-8FE7-23FACCE017FF}"/>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8A096C13-E680-481B-804A-A8D0ECE03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57AFAE74-0142-4DA8-9FB6-027CA78FA39A}"/>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7D44D74D-02E9-4722-A48C-855A0545E4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B125-70A6-49E9-B161-75431A529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326717-AA14-42B5-A441-30AF4B2F6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FC9C4-764A-46EF-A4EF-717B183032D6}"/>
              </a:ext>
            </a:extLst>
          </p:cNvPr>
          <p:cNvSpPr>
            <a:spLocks noGrp="1"/>
          </p:cNvSpPr>
          <p:nvPr>
            <p:ph type="dt" sz="half" idx="10"/>
          </p:nvPr>
        </p:nvSpPr>
        <p:spPr/>
        <p:txBody>
          <a:bodyPr/>
          <a:lstStyle/>
          <a:p>
            <a:fld id="{F7BA9030-9701-4306-8389-636D53CD7180}" type="datetime1">
              <a:rPr lang="en-US" smtClean="0"/>
              <a:t>7/26/2019</a:t>
            </a:fld>
            <a:endParaRPr lang="en-US"/>
          </a:p>
        </p:txBody>
      </p:sp>
      <p:sp>
        <p:nvSpPr>
          <p:cNvPr id="5" name="Footer Placeholder 4">
            <a:extLst>
              <a:ext uri="{FF2B5EF4-FFF2-40B4-BE49-F238E27FC236}">
                <a16:creationId xmlns:a16="http://schemas.microsoft.com/office/drawing/2014/main" id="{7475B5C4-754B-4AB5-BFC6-9F0AF618064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A9CC027D-A1F1-4585-8FF2-D88E5857AB71}"/>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189232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880E-57AD-4E64-B915-01CB4E741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EB22F-A4A6-4622-A06C-BD496846C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7E3B6-18AE-47B2-99F3-D22AAB7F934D}"/>
              </a:ext>
            </a:extLst>
          </p:cNvPr>
          <p:cNvSpPr>
            <a:spLocks noGrp="1"/>
          </p:cNvSpPr>
          <p:nvPr>
            <p:ph type="dt" sz="half" idx="10"/>
          </p:nvPr>
        </p:nvSpPr>
        <p:spPr/>
        <p:txBody>
          <a:bodyPr/>
          <a:lstStyle/>
          <a:p>
            <a:fld id="{E87274EE-A68B-4F6E-B39F-7575738EC1D7}" type="datetime1">
              <a:rPr lang="en-US" smtClean="0"/>
              <a:t>7/26/2019</a:t>
            </a:fld>
            <a:endParaRPr lang="en-US"/>
          </a:p>
        </p:txBody>
      </p:sp>
      <p:sp>
        <p:nvSpPr>
          <p:cNvPr id="5" name="Footer Placeholder 4">
            <a:extLst>
              <a:ext uri="{FF2B5EF4-FFF2-40B4-BE49-F238E27FC236}">
                <a16:creationId xmlns:a16="http://schemas.microsoft.com/office/drawing/2014/main" id="{61EC1B6C-9F4F-4FC0-ACF7-2B2141A8DCB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763354AB-5475-4765-88CF-AB467FFD4526}"/>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32816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3F5ED-422C-44F3-8597-6967D6E67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6527D6-4B63-4C14-B0A6-88BC85232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8F0E7-D320-4F55-958E-F54287AAA6A9}"/>
              </a:ext>
            </a:extLst>
          </p:cNvPr>
          <p:cNvSpPr>
            <a:spLocks noGrp="1"/>
          </p:cNvSpPr>
          <p:nvPr>
            <p:ph type="dt" sz="half" idx="10"/>
          </p:nvPr>
        </p:nvSpPr>
        <p:spPr/>
        <p:txBody>
          <a:bodyPr/>
          <a:lstStyle/>
          <a:p>
            <a:fld id="{907E3E60-6F9B-484C-8980-78514ABA9967}" type="datetime1">
              <a:rPr lang="en-US" smtClean="0"/>
              <a:t>7/26/2019</a:t>
            </a:fld>
            <a:endParaRPr lang="en-US"/>
          </a:p>
        </p:txBody>
      </p:sp>
      <p:sp>
        <p:nvSpPr>
          <p:cNvPr id="5" name="Footer Placeholder 4">
            <a:extLst>
              <a:ext uri="{FF2B5EF4-FFF2-40B4-BE49-F238E27FC236}">
                <a16:creationId xmlns:a16="http://schemas.microsoft.com/office/drawing/2014/main" id="{E97A35B9-6AE5-4EEC-B241-A79A10B5C5D4}"/>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6DA05CF-03DC-40C4-944D-CF3A96FCBC64}"/>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221108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D766-AC39-4386-8911-204266A5F439}"/>
              </a:ext>
            </a:extLst>
          </p:cNvPr>
          <p:cNvSpPr>
            <a:spLocks noGrp="1"/>
          </p:cNvSpPr>
          <p:nvPr>
            <p:ph type="title"/>
          </p:nvPr>
        </p:nvSpPr>
        <p:spPr>
          <a:xfrm>
            <a:off x="1534585" y="250826"/>
            <a:ext cx="10390716" cy="1044575"/>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D66C4F21-1EC8-4188-871A-70CF38FA151F}"/>
              </a:ext>
            </a:extLst>
          </p:cNvPr>
          <p:cNvSpPr>
            <a:spLocks noGrp="1"/>
          </p:cNvSpPr>
          <p:nvPr>
            <p:ph type="tbl" idx="1"/>
          </p:nvPr>
        </p:nvSpPr>
        <p:spPr>
          <a:xfrm>
            <a:off x="1576917" y="1524000"/>
            <a:ext cx="10363200" cy="4800600"/>
          </a:xfrm>
        </p:spPr>
        <p:txBody>
          <a:bodyPr/>
          <a:lstStyle/>
          <a:p>
            <a:endParaRPr lang="en-IN"/>
          </a:p>
        </p:txBody>
      </p:sp>
    </p:spTree>
    <p:extLst>
      <p:ext uri="{BB962C8B-B14F-4D97-AF65-F5344CB8AC3E}">
        <p14:creationId xmlns:p14="http://schemas.microsoft.com/office/powerpoint/2010/main" val="101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9316-71B1-4FAA-B80E-38463F821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4EF37-8D32-46F4-9CC9-F4A11997D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83CF3-BE46-4EC1-914A-25421EAAC55F}"/>
              </a:ext>
            </a:extLst>
          </p:cNvPr>
          <p:cNvSpPr>
            <a:spLocks noGrp="1"/>
          </p:cNvSpPr>
          <p:nvPr>
            <p:ph type="dt" sz="half" idx="10"/>
          </p:nvPr>
        </p:nvSpPr>
        <p:spPr/>
        <p:txBody>
          <a:bodyPr/>
          <a:lstStyle/>
          <a:p>
            <a:fld id="{C51CFAAD-1E99-4E23-9749-E54881591715}" type="datetime1">
              <a:rPr lang="en-US" smtClean="0"/>
              <a:t>7/26/2019</a:t>
            </a:fld>
            <a:endParaRPr lang="en-US"/>
          </a:p>
        </p:txBody>
      </p:sp>
      <p:sp>
        <p:nvSpPr>
          <p:cNvPr id="5" name="Footer Placeholder 4">
            <a:extLst>
              <a:ext uri="{FF2B5EF4-FFF2-40B4-BE49-F238E27FC236}">
                <a16:creationId xmlns:a16="http://schemas.microsoft.com/office/drawing/2014/main" id="{FB707E51-553D-412E-A955-31ABBDDBB530}"/>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F48A3364-757F-4F12-8456-4C4B90378B58}"/>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401388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0D0-8FD8-45B9-81C9-BCB8BD2A8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D4C7B0-EBC6-4286-8DB3-065946D90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E1101-388D-4441-8419-82A57A9F7EBD}"/>
              </a:ext>
            </a:extLst>
          </p:cNvPr>
          <p:cNvSpPr>
            <a:spLocks noGrp="1"/>
          </p:cNvSpPr>
          <p:nvPr>
            <p:ph type="dt" sz="half" idx="10"/>
          </p:nvPr>
        </p:nvSpPr>
        <p:spPr/>
        <p:txBody>
          <a:bodyPr/>
          <a:lstStyle/>
          <a:p>
            <a:fld id="{4260D2E1-72CB-41E1-8942-569659F7BD35}" type="datetime1">
              <a:rPr lang="en-US" smtClean="0"/>
              <a:t>7/26/2019</a:t>
            </a:fld>
            <a:endParaRPr lang="en-US"/>
          </a:p>
        </p:txBody>
      </p:sp>
      <p:sp>
        <p:nvSpPr>
          <p:cNvPr id="5" name="Footer Placeholder 4">
            <a:extLst>
              <a:ext uri="{FF2B5EF4-FFF2-40B4-BE49-F238E27FC236}">
                <a16:creationId xmlns:a16="http://schemas.microsoft.com/office/drawing/2014/main" id="{E7860AA3-D6E3-4069-9325-385BE5A8D73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6" name="Slide Number Placeholder 5">
            <a:extLst>
              <a:ext uri="{FF2B5EF4-FFF2-40B4-BE49-F238E27FC236}">
                <a16:creationId xmlns:a16="http://schemas.microsoft.com/office/drawing/2014/main" id="{5B8C37F7-9A72-435E-89DF-3F90A5FAAE03}"/>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389634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1FCC-7554-4D50-8F37-AF46E268C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8BED0-7D7B-4B78-BB2A-9F5CA489A9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44AE6-21B4-4E60-A8C3-4306E53BC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406606-3D9E-49D9-AAB3-6A04D18A149D}"/>
              </a:ext>
            </a:extLst>
          </p:cNvPr>
          <p:cNvSpPr>
            <a:spLocks noGrp="1"/>
          </p:cNvSpPr>
          <p:nvPr>
            <p:ph type="dt" sz="half" idx="10"/>
          </p:nvPr>
        </p:nvSpPr>
        <p:spPr/>
        <p:txBody>
          <a:bodyPr/>
          <a:lstStyle/>
          <a:p>
            <a:fld id="{3E01DD1C-D38F-44A5-95B7-D5D7D1A12D84}" type="datetime1">
              <a:rPr lang="en-US" smtClean="0"/>
              <a:t>7/26/2019</a:t>
            </a:fld>
            <a:endParaRPr lang="en-US"/>
          </a:p>
        </p:txBody>
      </p:sp>
      <p:sp>
        <p:nvSpPr>
          <p:cNvPr id="6" name="Footer Placeholder 5">
            <a:extLst>
              <a:ext uri="{FF2B5EF4-FFF2-40B4-BE49-F238E27FC236}">
                <a16:creationId xmlns:a16="http://schemas.microsoft.com/office/drawing/2014/main" id="{606A9B70-4F5E-4BC8-9BEE-F673C582BDA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759E907A-EBB2-4085-A62D-31C27F995971}"/>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157922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EADE-BCD5-4996-9C3D-B03FB605F5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448A-EA0C-4D6D-A412-5A3629AFD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751BE-86C8-4647-A3AB-3B08DA491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38432-A1FB-444C-BE17-E454D6ED1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BEE4D-56F7-4D4D-8452-1F3F7CF9D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E3E769-43B6-49D0-9F01-89FEA57A042D}"/>
              </a:ext>
            </a:extLst>
          </p:cNvPr>
          <p:cNvSpPr>
            <a:spLocks noGrp="1"/>
          </p:cNvSpPr>
          <p:nvPr>
            <p:ph type="dt" sz="half" idx="10"/>
          </p:nvPr>
        </p:nvSpPr>
        <p:spPr/>
        <p:txBody>
          <a:bodyPr/>
          <a:lstStyle/>
          <a:p>
            <a:fld id="{B04B239E-F064-41EF-A365-80DCB1C28A68}" type="datetime1">
              <a:rPr lang="en-US" smtClean="0"/>
              <a:t>7/26/2019</a:t>
            </a:fld>
            <a:endParaRPr lang="en-US"/>
          </a:p>
        </p:txBody>
      </p:sp>
      <p:sp>
        <p:nvSpPr>
          <p:cNvPr id="8" name="Footer Placeholder 7">
            <a:extLst>
              <a:ext uri="{FF2B5EF4-FFF2-40B4-BE49-F238E27FC236}">
                <a16:creationId xmlns:a16="http://schemas.microsoft.com/office/drawing/2014/main" id="{15C0AD11-6949-4CEB-8845-3AD6F9C6C00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9" name="Slide Number Placeholder 8">
            <a:extLst>
              <a:ext uri="{FF2B5EF4-FFF2-40B4-BE49-F238E27FC236}">
                <a16:creationId xmlns:a16="http://schemas.microsoft.com/office/drawing/2014/main" id="{3BA096D9-085E-43AD-908C-B0E9B0A59D3D}"/>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226088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F295-2A2A-4FF0-B2B4-AB28647E3C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0CA0B6-1D06-441C-A852-F9C600754F91}"/>
              </a:ext>
            </a:extLst>
          </p:cNvPr>
          <p:cNvSpPr>
            <a:spLocks noGrp="1"/>
          </p:cNvSpPr>
          <p:nvPr>
            <p:ph type="dt" sz="half" idx="10"/>
          </p:nvPr>
        </p:nvSpPr>
        <p:spPr/>
        <p:txBody>
          <a:bodyPr/>
          <a:lstStyle/>
          <a:p>
            <a:fld id="{FB4A99A1-B894-4FB2-9948-CF3FDA2EB775}" type="datetime1">
              <a:rPr lang="en-US" smtClean="0"/>
              <a:t>7/26/2019</a:t>
            </a:fld>
            <a:endParaRPr lang="en-US"/>
          </a:p>
        </p:txBody>
      </p:sp>
      <p:sp>
        <p:nvSpPr>
          <p:cNvPr id="4" name="Footer Placeholder 3">
            <a:extLst>
              <a:ext uri="{FF2B5EF4-FFF2-40B4-BE49-F238E27FC236}">
                <a16:creationId xmlns:a16="http://schemas.microsoft.com/office/drawing/2014/main" id="{52AC33CD-8E7B-4B6F-A4E1-CA788F6AB835}"/>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5" name="Slide Number Placeholder 4">
            <a:extLst>
              <a:ext uri="{FF2B5EF4-FFF2-40B4-BE49-F238E27FC236}">
                <a16:creationId xmlns:a16="http://schemas.microsoft.com/office/drawing/2014/main" id="{9B462C25-B933-4258-B6D7-F1FF706E1C6E}"/>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1382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66EE5-12DB-4DC4-BC52-BC5FE4ACF592}"/>
              </a:ext>
            </a:extLst>
          </p:cNvPr>
          <p:cNvSpPr>
            <a:spLocks noGrp="1"/>
          </p:cNvSpPr>
          <p:nvPr>
            <p:ph type="dt" sz="half" idx="10"/>
          </p:nvPr>
        </p:nvSpPr>
        <p:spPr/>
        <p:txBody>
          <a:bodyPr/>
          <a:lstStyle/>
          <a:p>
            <a:fld id="{7817A731-838C-4693-8BA1-EAA992DAE9CA}" type="datetime1">
              <a:rPr lang="en-US" smtClean="0"/>
              <a:t>7/26/2019</a:t>
            </a:fld>
            <a:endParaRPr lang="en-US"/>
          </a:p>
        </p:txBody>
      </p:sp>
      <p:sp>
        <p:nvSpPr>
          <p:cNvPr id="3" name="Footer Placeholder 2">
            <a:extLst>
              <a:ext uri="{FF2B5EF4-FFF2-40B4-BE49-F238E27FC236}">
                <a16:creationId xmlns:a16="http://schemas.microsoft.com/office/drawing/2014/main" id="{447BD914-6FC1-4C11-A213-8E55162F651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4" name="Slide Number Placeholder 3">
            <a:extLst>
              <a:ext uri="{FF2B5EF4-FFF2-40B4-BE49-F238E27FC236}">
                <a16:creationId xmlns:a16="http://schemas.microsoft.com/office/drawing/2014/main" id="{5B5F1073-BB9A-42EB-A809-A671EC070784}"/>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219091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5FFB-4677-4B1C-A3F3-75D6407A6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06EB53-061B-434B-B68D-6DB2178E5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4AED7E-B422-4433-BD5C-F2BBAC90D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7A63C-2A57-4196-84B8-8680BC69E39D}"/>
              </a:ext>
            </a:extLst>
          </p:cNvPr>
          <p:cNvSpPr>
            <a:spLocks noGrp="1"/>
          </p:cNvSpPr>
          <p:nvPr>
            <p:ph type="dt" sz="half" idx="10"/>
          </p:nvPr>
        </p:nvSpPr>
        <p:spPr/>
        <p:txBody>
          <a:bodyPr/>
          <a:lstStyle/>
          <a:p>
            <a:fld id="{68A7FF80-0184-4701-8A45-9A3394ACD637}" type="datetime1">
              <a:rPr lang="en-US" smtClean="0"/>
              <a:t>7/26/2019</a:t>
            </a:fld>
            <a:endParaRPr lang="en-US"/>
          </a:p>
        </p:txBody>
      </p:sp>
      <p:sp>
        <p:nvSpPr>
          <p:cNvPr id="6" name="Footer Placeholder 5">
            <a:extLst>
              <a:ext uri="{FF2B5EF4-FFF2-40B4-BE49-F238E27FC236}">
                <a16:creationId xmlns:a16="http://schemas.microsoft.com/office/drawing/2014/main" id="{095E3B0F-9DA2-431C-A500-A30C69CF5FE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18036CA7-9E33-454A-A869-9E9A58EA3D6E}"/>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374967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6E88-F2D5-454E-BE52-CC93D2DC1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DD11B6-F47B-4A92-82C2-9980CFEAA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8939A-CC2F-416B-B636-E6FCBAEC9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CA2C3-B5A3-491D-A57A-468A61190620}"/>
              </a:ext>
            </a:extLst>
          </p:cNvPr>
          <p:cNvSpPr>
            <a:spLocks noGrp="1"/>
          </p:cNvSpPr>
          <p:nvPr>
            <p:ph type="dt" sz="half" idx="10"/>
          </p:nvPr>
        </p:nvSpPr>
        <p:spPr/>
        <p:txBody>
          <a:bodyPr/>
          <a:lstStyle/>
          <a:p>
            <a:fld id="{454353DE-4517-4717-AFCA-ACE64192765D}" type="datetime1">
              <a:rPr lang="en-US" smtClean="0"/>
              <a:t>7/26/2019</a:t>
            </a:fld>
            <a:endParaRPr lang="en-US"/>
          </a:p>
        </p:txBody>
      </p:sp>
      <p:sp>
        <p:nvSpPr>
          <p:cNvPr id="6" name="Footer Placeholder 5">
            <a:extLst>
              <a:ext uri="{FF2B5EF4-FFF2-40B4-BE49-F238E27FC236}">
                <a16:creationId xmlns:a16="http://schemas.microsoft.com/office/drawing/2014/main" id="{2C0197C0-B110-4891-9BC4-64610215D60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
        <p:nvSpPr>
          <p:cNvPr id="7" name="Slide Number Placeholder 6">
            <a:extLst>
              <a:ext uri="{FF2B5EF4-FFF2-40B4-BE49-F238E27FC236}">
                <a16:creationId xmlns:a16="http://schemas.microsoft.com/office/drawing/2014/main" id="{7F9CD7BA-BEEA-4F78-8A97-FA51AC852B29}"/>
              </a:ext>
            </a:extLst>
          </p:cNvPr>
          <p:cNvSpPr>
            <a:spLocks noGrp="1"/>
          </p:cNvSpPr>
          <p:nvPr>
            <p:ph type="sldNum" sz="quarter" idx="12"/>
          </p:nvPr>
        </p:nvSpPr>
        <p:spPr/>
        <p:txBody>
          <a:bodyPr/>
          <a:lstStyle/>
          <a:p>
            <a:fld id="{38100B1E-D1E4-41BB-ACF9-ACFF0AAF0DB8}" type="slidenum">
              <a:rPr lang="en-US" smtClean="0"/>
              <a:t>‹#›</a:t>
            </a:fld>
            <a:endParaRPr lang="en-US"/>
          </a:p>
        </p:txBody>
      </p:sp>
    </p:spTree>
    <p:extLst>
      <p:ext uri="{BB962C8B-B14F-4D97-AF65-F5344CB8AC3E}">
        <p14:creationId xmlns:p14="http://schemas.microsoft.com/office/powerpoint/2010/main" val="392394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E8FD1-05C3-4AF8-A32B-ED4BE6408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D09C931-25C3-459D-813B-06ECB08CC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D8E2BE-D406-4C01-B3B5-2A26F006B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53F38BEC-1A19-4079-AE4B-8DF0B189E969}" type="datetime1">
              <a:rPr lang="en-US" smtClean="0"/>
              <a:t>7/26/2019</a:t>
            </a:fld>
            <a:endParaRPr lang="en-US" dirty="0"/>
          </a:p>
        </p:txBody>
      </p:sp>
      <p:sp>
        <p:nvSpPr>
          <p:cNvPr id="5" name="Footer Placeholder 4">
            <a:extLst>
              <a:ext uri="{FF2B5EF4-FFF2-40B4-BE49-F238E27FC236}">
                <a16:creationId xmlns:a16="http://schemas.microsoft.com/office/drawing/2014/main" id="{6ECC3C71-6DD1-4530-AF03-135391990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
        <p:nvSpPr>
          <p:cNvPr id="6" name="Slide Number Placeholder 5">
            <a:extLst>
              <a:ext uri="{FF2B5EF4-FFF2-40B4-BE49-F238E27FC236}">
                <a16:creationId xmlns:a16="http://schemas.microsoft.com/office/drawing/2014/main" id="{2C3808B6-F9A2-4F1F-A127-CCADA1941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38100B1E-D1E4-41BB-ACF9-ACFF0AAF0DB8}" type="slidenum">
              <a:rPr lang="en-US" smtClean="0"/>
              <a:pPr/>
              <a:t>‹#›</a:t>
            </a:fld>
            <a:endParaRPr lang="en-US" dirty="0"/>
          </a:p>
        </p:txBody>
      </p:sp>
    </p:spTree>
    <p:extLst>
      <p:ext uri="{BB962C8B-B14F-4D97-AF65-F5344CB8AC3E}">
        <p14:creationId xmlns:p14="http://schemas.microsoft.com/office/powerpoint/2010/main" val="375771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mailto:nilakshijain1986@gmail.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p:nvPr/>
        </p:nvPicPr>
        <p:blipFill rotWithShape="1">
          <a:blip r:embed="rId3">
            <a:alphaModFix/>
          </a:blip>
          <a:srcRect/>
          <a:stretch/>
        </p:blipFill>
        <p:spPr>
          <a:xfrm>
            <a:off x="0" y="66260"/>
            <a:ext cx="5104535" cy="6858000"/>
          </a:xfrm>
          <a:prstGeom prst="rect">
            <a:avLst/>
          </a:prstGeom>
          <a:noFill/>
          <a:ln>
            <a:noFill/>
          </a:ln>
        </p:spPr>
      </p:pic>
      <p:sp>
        <p:nvSpPr>
          <p:cNvPr id="136" name="Google Shape;136;p1"/>
          <p:cNvSpPr txBox="1"/>
          <p:nvPr/>
        </p:nvSpPr>
        <p:spPr>
          <a:xfrm>
            <a:off x="6035040" y="1802674"/>
            <a:ext cx="4937760"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70C0"/>
                </a:solidFill>
                <a:latin typeface="Times New Roman"/>
                <a:ea typeface="Times New Roman"/>
                <a:cs typeface="Times New Roman"/>
                <a:sym typeface="Times New Roman"/>
              </a:rPr>
              <a:t>Chapter </a:t>
            </a:r>
            <a:r>
              <a:rPr lang="en-US" sz="4000" b="1" dirty="0">
                <a:solidFill>
                  <a:srgbClr val="0070C0"/>
                </a:solidFill>
                <a:latin typeface="Times New Roman"/>
                <a:ea typeface="Times New Roman"/>
                <a:cs typeface="Times New Roman"/>
                <a:sym typeface="Times New Roman"/>
              </a:rPr>
              <a:t>Fourteen</a:t>
            </a:r>
            <a:endParaRPr lang="en-US" dirty="0">
              <a:latin typeface="Times New Roman" panose="02020603050405020304" pitchFamily="18" charset="0"/>
            </a:endParaRPr>
          </a:p>
          <a:p>
            <a:pPr marL="0" marR="0" lvl="0" indent="0" algn="ctr" rtl="0">
              <a:spcBef>
                <a:spcPts val="0"/>
              </a:spcBef>
              <a:spcAft>
                <a:spcPts val="0"/>
              </a:spcAft>
              <a:buNone/>
            </a:pPr>
            <a:endParaRPr lang="en-US" sz="4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000" b="1" dirty="0">
                <a:solidFill>
                  <a:schemeClr val="dk1"/>
                </a:solidFill>
                <a:latin typeface="Times New Roman"/>
                <a:cs typeface="Times New Roman"/>
                <a:sym typeface="Times New Roman"/>
              </a:rPr>
              <a:t>Expert System</a:t>
            </a:r>
            <a:endParaRPr lang="en-US"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FE0B92D9-EC60-42E5-B75A-AC58CA6C04D0}"/>
              </a:ext>
            </a:extLst>
          </p:cNvPr>
          <p:cNvSpPr>
            <a:spLocks noGrp="1" noChangeArrowheads="1"/>
          </p:cNvSpPr>
          <p:nvPr>
            <p:ph type="title"/>
          </p:nvPr>
        </p:nvSpPr>
        <p:spPr>
          <a:xfrm>
            <a:off x="3530009" y="250826"/>
            <a:ext cx="8395292" cy="5678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Comparison of Conventional Systems and ES</a:t>
            </a:r>
          </a:p>
        </p:txBody>
      </p:sp>
      <p:graphicFrame>
        <p:nvGraphicFramePr>
          <p:cNvPr id="345122" name="Group 34">
            <a:extLst>
              <a:ext uri="{FF2B5EF4-FFF2-40B4-BE49-F238E27FC236}">
                <a16:creationId xmlns:a16="http://schemas.microsoft.com/office/drawing/2014/main" id="{8132C72E-1B15-4BF0-BEC7-63013B333D21}"/>
              </a:ext>
            </a:extLst>
          </p:cNvPr>
          <p:cNvGraphicFramePr>
            <a:graphicFrameLocks noGrp="1"/>
          </p:cNvGraphicFramePr>
          <p:nvPr>
            <p:ph type="tbl" idx="1"/>
            <p:extLst>
              <p:ext uri="{D42A27DB-BD31-4B8C-83A1-F6EECF244321}">
                <p14:modId xmlns:p14="http://schemas.microsoft.com/office/powerpoint/2010/main" val="846212468"/>
              </p:ext>
            </p:extLst>
          </p:nvPr>
        </p:nvGraphicFramePr>
        <p:xfrm>
          <a:off x="3530009" y="939666"/>
          <a:ext cx="7772400" cy="5135880"/>
        </p:xfrm>
        <a:graphic>
          <a:graphicData uri="http://schemas.openxmlformats.org/drawingml/2006/table">
            <a:tbl>
              <a:tblPr/>
              <a:tblGrid>
                <a:gridCol w="3886200">
                  <a:extLst>
                    <a:ext uri="{9D8B030D-6E8A-4147-A177-3AD203B41FA5}">
                      <a16:colId xmlns:a16="http://schemas.microsoft.com/office/drawing/2014/main" val="3541317989"/>
                    </a:ext>
                  </a:extLst>
                </a:gridCol>
                <a:gridCol w="3886200">
                  <a:extLst>
                    <a:ext uri="{9D8B030D-6E8A-4147-A177-3AD203B41FA5}">
                      <a16:colId xmlns:a16="http://schemas.microsoft.com/office/drawing/2014/main" val="4091466395"/>
                    </a:ext>
                  </a:extLst>
                </a:gridCol>
              </a:tblGrid>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Conventional Systems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dirty="0">
                          <a:ln>
                            <a:noFill/>
                          </a:ln>
                          <a:solidFill>
                            <a:schemeClr val="folHlink"/>
                          </a:solidFill>
                          <a:effectLst/>
                          <a:latin typeface="Tahoma" panose="020B0604030504040204" pitchFamily="34" charset="0"/>
                        </a:rPr>
                        <a:t>Expert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7167313"/>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Algorithmic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Heuristics and logic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6244258"/>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Large DB can be effectively manipulated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Large KB can be effectively manipulated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6505971"/>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Represent and use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Represent an use knowledge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2555547"/>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Efficiency is usually a major goal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Effectiveness is the major goal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8598878"/>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Deal with quantitative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Deals with qualitative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432076"/>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Capture, magnify, and distribute access to numeric data or 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Capture, magnify, and distribute access to judgment and knowledge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7751442"/>
                  </a:ext>
                </a:extLst>
              </a:tr>
            </a:tbl>
          </a:graphicData>
        </a:graphic>
      </p:graphicFrame>
      <p:sp>
        <p:nvSpPr>
          <p:cNvPr id="4" name="Google Shape;142;p2">
            <a:extLst>
              <a:ext uri="{FF2B5EF4-FFF2-40B4-BE49-F238E27FC236}">
                <a16:creationId xmlns:a16="http://schemas.microsoft.com/office/drawing/2014/main" id="{CF2111C7-CD11-405A-82ED-D0A858616FB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Rectangle 1">
            <a:extLst>
              <a:ext uri="{FF2B5EF4-FFF2-40B4-BE49-F238E27FC236}">
                <a16:creationId xmlns:a16="http://schemas.microsoft.com/office/drawing/2014/main" id="{1E661C02-CFCA-4D60-A416-1AF87A5B5214}"/>
              </a:ext>
            </a:extLst>
          </p:cNvPr>
          <p:cNvSpPr/>
          <p:nvPr/>
        </p:nvSpPr>
        <p:spPr>
          <a:xfrm>
            <a:off x="3622158" y="6284008"/>
            <a:ext cx="6096000" cy="646331"/>
          </a:xfrm>
          <a:prstGeom prst="rect">
            <a:avLst/>
          </a:prstGeom>
        </p:spPr>
        <p:txBody>
          <a:bodyPr>
            <a:spAutoFit/>
          </a:bodyPr>
          <a:lstStyle/>
          <a:p>
            <a:r>
              <a:rPr lang="en-IN" dirty="0">
                <a:latin typeface="Gill Sans "/>
              </a:rPr>
              <a:t>Copyright © 2019 by Wiley India </a:t>
            </a:r>
            <a:r>
              <a:rPr lang="en-IN" dirty="0" err="1">
                <a:latin typeface="Gill Sans "/>
              </a:rPr>
              <a:t>Pvt.</a:t>
            </a:r>
            <a:r>
              <a:rPr lang="en-IN" dirty="0">
                <a:latin typeface="Gill Sans "/>
              </a:rPr>
              <a:t> Ltd., 4436/7, Ansari Road, </a:t>
            </a:r>
            <a:r>
              <a:rPr lang="en-IN" dirty="0" err="1">
                <a:latin typeface="Gill Sans "/>
              </a:rPr>
              <a:t>Daryaganj</a:t>
            </a:r>
            <a:r>
              <a:rPr lang="en-IN" dirty="0">
                <a:latin typeface="Gill Sans "/>
              </a:rPr>
              <a:t>, New Delhi-110002</a:t>
            </a:r>
            <a:endParaRPr lang="en-US" dirty="0">
              <a:latin typeface="Gill Sans "/>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D20DC23B-E193-410C-9F25-A4E99C1B9DCB}"/>
              </a:ext>
            </a:extLst>
          </p:cNvPr>
          <p:cNvSpPr>
            <a:spLocks noGrp="1" noChangeArrowheads="1"/>
          </p:cNvSpPr>
          <p:nvPr>
            <p:ph type="title"/>
          </p:nvPr>
        </p:nvSpPr>
        <p:spPr>
          <a:xfrm>
            <a:off x="3390901" y="161154"/>
            <a:ext cx="10390716" cy="1044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Comparison of Human Experts and ES</a:t>
            </a:r>
          </a:p>
        </p:txBody>
      </p:sp>
      <p:graphicFrame>
        <p:nvGraphicFramePr>
          <p:cNvPr id="346168" name="Group 56">
            <a:extLst>
              <a:ext uri="{FF2B5EF4-FFF2-40B4-BE49-F238E27FC236}">
                <a16:creationId xmlns:a16="http://schemas.microsoft.com/office/drawing/2014/main" id="{2E2C5141-34EB-4040-B984-C3CEED28D11A}"/>
              </a:ext>
            </a:extLst>
          </p:cNvPr>
          <p:cNvGraphicFramePr>
            <a:graphicFrameLocks noGrp="1"/>
          </p:cNvGraphicFramePr>
          <p:nvPr>
            <p:ph type="tbl" idx="1"/>
            <p:extLst>
              <p:ext uri="{D42A27DB-BD31-4B8C-83A1-F6EECF244321}">
                <p14:modId xmlns:p14="http://schemas.microsoft.com/office/powerpoint/2010/main" val="1485537338"/>
              </p:ext>
            </p:extLst>
          </p:nvPr>
        </p:nvGraphicFramePr>
        <p:xfrm>
          <a:off x="3390901" y="1126239"/>
          <a:ext cx="8534400" cy="4815840"/>
        </p:xfrm>
        <a:graphic>
          <a:graphicData uri="http://schemas.openxmlformats.org/drawingml/2006/table">
            <a:tbl>
              <a:tblPr/>
              <a:tblGrid>
                <a:gridCol w="2705100">
                  <a:extLst>
                    <a:ext uri="{9D8B030D-6E8A-4147-A177-3AD203B41FA5}">
                      <a16:colId xmlns:a16="http://schemas.microsoft.com/office/drawing/2014/main" val="3260056990"/>
                    </a:ext>
                  </a:extLst>
                </a:gridCol>
                <a:gridCol w="2914650">
                  <a:extLst>
                    <a:ext uri="{9D8B030D-6E8A-4147-A177-3AD203B41FA5}">
                      <a16:colId xmlns:a16="http://schemas.microsoft.com/office/drawing/2014/main" val="3780296687"/>
                    </a:ext>
                  </a:extLst>
                </a:gridCol>
                <a:gridCol w="2914650">
                  <a:extLst>
                    <a:ext uri="{9D8B030D-6E8A-4147-A177-3AD203B41FA5}">
                      <a16:colId xmlns:a16="http://schemas.microsoft.com/office/drawing/2014/main" val="2189865452"/>
                    </a:ext>
                  </a:extLst>
                </a:gridCol>
              </a:tblGrid>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Human Experts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Expert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3307560"/>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Mortality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0863491"/>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Knowledge transfer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Difficult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Easy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7090851"/>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Knowledge documentation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Difficult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Easy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9258514"/>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Decision consistency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1679254"/>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Unit usage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220079"/>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Creativity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6041032"/>
                  </a:ext>
                </a:extLst>
              </a:tr>
            </a:tbl>
          </a:graphicData>
        </a:graphic>
      </p:graphicFrame>
      <p:sp>
        <p:nvSpPr>
          <p:cNvPr id="4" name="Google Shape;142;p2">
            <a:extLst>
              <a:ext uri="{FF2B5EF4-FFF2-40B4-BE49-F238E27FC236}">
                <a16:creationId xmlns:a16="http://schemas.microsoft.com/office/drawing/2014/main" id="{EA88BB1C-F3C4-40C1-8F17-2F589711E318}"/>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Rectangle 1">
            <a:extLst>
              <a:ext uri="{FF2B5EF4-FFF2-40B4-BE49-F238E27FC236}">
                <a16:creationId xmlns:a16="http://schemas.microsoft.com/office/drawing/2014/main" id="{98EDE6EF-77B2-4C0A-B361-DBD903D20C4E}"/>
              </a:ext>
            </a:extLst>
          </p:cNvPr>
          <p:cNvSpPr/>
          <p:nvPr/>
        </p:nvSpPr>
        <p:spPr>
          <a:xfrm>
            <a:off x="3786130" y="6241477"/>
            <a:ext cx="6096000" cy="646331"/>
          </a:xfrm>
          <a:prstGeom prst="rect">
            <a:avLst/>
          </a:prstGeom>
        </p:spPr>
        <p:txBody>
          <a:bodyPr>
            <a:spAutoFit/>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17B97180-29AE-4F44-A73F-C1E0CE8ECC6E}"/>
              </a:ext>
            </a:extLst>
          </p:cNvPr>
          <p:cNvSpPr>
            <a:spLocks noGrp="1" noChangeArrowheads="1"/>
          </p:cNvSpPr>
          <p:nvPr>
            <p:ph type="title"/>
          </p:nvPr>
        </p:nvSpPr>
        <p:spPr>
          <a:xfrm>
            <a:off x="3390899" y="250826"/>
            <a:ext cx="8534401" cy="6423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Comparison of Human Experts and ES</a:t>
            </a:r>
          </a:p>
        </p:txBody>
      </p:sp>
      <p:graphicFrame>
        <p:nvGraphicFramePr>
          <p:cNvPr id="347176" name="Group 40">
            <a:extLst>
              <a:ext uri="{FF2B5EF4-FFF2-40B4-BE49-F238E27FC236}">
                <a16:creationId xmlns:a16="http://schemas.microsoft.com/office/drawing/2014/main" id="{EFB6FE10-4233-4930-992F-6918EAEF7C38}"/>
              </a:ext>
            </a:extLst>
          </p:cNvPr>
          <p:cNvGraphicFramePr>
            <a:graphicFrameLocks noGrp="1"/>
          </p:cNvGraphicFramePr>
          <p:nvPr>
            <p:ph type="tbl" idx="1"/>
            <p:extLst>
              <p:ext uri="{D42A27DB-BD31-4B8C-83A1-F6EECF244321}">
                <p14:modId xmlns:p14="http://schemas.microsoft.com/office/powerpoint/2010/main" val="773191210"/>
              </p:ext>
            </p:extLst>
          </p:nvPr>
        </p:nvGraphicFramePr>
        <p:xfrm>
          <a:off x="3390900" y="1077432"/>
          <a:ext cx="8534400" cy="3459480"/>
        </p:xfrm>
        <a:graphic>
          <a:graphicData uri="http://schemas.openxmlformats.org/drawingml/2006/table">
            <a:tbl>
              <a:tblPr/>
              <a:tblGrid>
                <a:gridCol w="2705100">
                  <a:extLst>
                    <a:ext uri="{9D8B030D-6E8A-4147-A177-3AD203B41FA5}">
                      <a16:colId xmlns:a16="http://schemas.microsoft.com/office/drawing/2014/main" val="2478562156"/>
                    </a:ext>
                  </a:extLst>
                </a:gridCol>
                <a:gridCol w="2914650">
                  <a:extLst>
                    <a:ext uri="{9D8B030D-6E8A-4147-A177-3AD203B41FA5}">
                      <a16:colId xmlns:a16="http://schemas.microsoft.com/office/drawing/2014/main" val="1721941084"/>
                    </a:ext>
                  </a:extLst>
                </a:gridCol>
                <a:gridCol w="2914650">
                  <a:extLst>
                    <a:ext uri="{9D8B030D-6E8A-4147-A177-3AD203B41FA5}">
                      <a16:colId xmlns:a16="http://schemas.microsoft.com/office/drawing/2014/main" val="145639108"/>
                    </a:ext>
                  </a:extLst>
                </a:gridCol>
              </a:tblGrid>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dirty="0">
                          <a:ln>
                            <a:noFill/>
                          </a:ln>
                          <a:solidFill>
                            <a:schemeClr val="folHlink"/>
                          </a:solidFill>
                          <a:effectLst/>
                          <a:latin typeface="Tahoma" panose="020B0604030504040204" pitchFamily="34" charset="0"/>
                        </a:rPr>
                        <a:t>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Human Experts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Expert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5492846"/>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Adaptability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Medium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6566090"/>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Knowledge scope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Broad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Narrow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9325307"/>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Knowledge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Common sense and technical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Technical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0215481"/>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Knowledge content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Experience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Rules and symbolic models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5262049"/>
                  </a:ext>
                </a:extLst>
              </a:tr>
            </a:tbl>
          </a:graphicData>
        </a:graphic>
      </p:graphicFrame>
      <p:sp>
        <p:nvSpPr>
          <p:cNvPr id="4" name="Google Shape;142;p2">
            <a:extLst>
              <a:ext uri="{FF2B5EF4-FFF2-40B4-BE49-F238E27FC236}">
                <a16:creationId xmlns:a16="http://schemas.microsoft.com/office/drawing/2014/main" id="{562C7659-6994-414C-B1DC-2D7D3AA3A13E}"/>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Rectangle 1">
            <a:extLst>
              <a:ext uri="{FF2B5EF4-FFF2-40B4-BE49-F238E27FC236}">
                <a16:creationId xmlns:a16="http://schemas.microsoft.com/office/drawing/2014/main" id="{45BB4E7D-93C8-4BBE-88CD-C65E3B8681EC}"/>
              </a:ext>
            </a:extLst>
          </p:cNvPr>
          <p:cNvSpPr/>
          <p:nvPr/>
        </p:nvSpPr>
        <p:spPr>
          <a:xfrm>
            <a:off x="3728484" y="6211669"/>
            <a:ext cx="6096000" cy="646331"/>
          </a:xfrm>
          <a:prstGeom prst="rect">
            <a:avLst/>
          </a:prstGeom>
        </p:spPr>
        <p:txBody>
          <a:bodyPr>
            <a:spAutoFit/>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3" name="Picture 4">
            <a:extLst>
              <a:ext uri="{FF2B5EF4-FFF2-40B4-BE49-F238E27FC236}">
                <a16:creationId xmlns:a16="http://schemas.microsoft.com/office/drawing/2014/main" id="{0FA1C799-76CE-4E92-AB0A-99F2D04D5B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620713"/>
            <a:ext cx="69437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a:extLst>
              <a:ext uri="{FF2B5EF4-FFF2-40B4-BE49-F238E27FC236}">
                <a16:creationId xmlns:a16="http://schemas.microsoft.com/office/drawing/2014/main" id="{97DEBF16-0907-4345-AAA8-9A180FE7F196}"/>
              </a:ext>
            </a:extLst>
          </p:cNvPr>
          <p:cNvSpPr>
            <a:spLocks noGrp="1" noChangeArrowheads="1"/>
          </p:cNvSpPr>
          <p:nvPr>
            <p:ph type="title"/>
          </p:nvPr>
        </p:nvSpPr>
        <p:spPr>
          <a:xfrm>
            <a:off x="3425457" y="98425"/>
            <a:ext cx="3878263" cy="1044575"/>
          </a:xfrm>
        </p:spPr>
        <p:txBody>
          <a:bodyPr>
            <a:normAutofit fontScale="90000"/>
          </a:bodyPr>
          <a:lstStyle/>
          <a:p>
            <a:pPr eaLnBrk="1" hangingPunct="1">
              <a:defRPr/>
            </a:pPr>
            <a:r>
              <a:rPr lang="en-US" dirty="0"/>
              <a:t>Structures of Expert Systems</a:t>
            </a:r>
          </a:p>
        </p:txBody>
      </p:sp>
      <p:sp>
        <p:nvSpPr>
          <p:cNvPr id="259075" name="Rectangle 3">
            <a:extLst>
              <a:ext uri="{FF2B5EF4-FFF2-40B4-BE49-F238E27FC236}">
                <a16:creationId xmlns:a16="http://schemas.microsoft.com/office/drawing/2014/main" id="{9C264A89-D8BF-42BC-BBAA-89541E2D7DDF}"/>
              </a:ext>
            </a:extLst>
          </p:cNvPr>
          <p:cNvSpPr>
            <a:spLocks noGrp="1" noChangeArrowheads="1"/>
          </p:cNvSpPr>
          <p:nvPr>
            <p:ph type="body" idx="1"/>
          </p:nvPr>
        </p:nvSpPr>
        <p:spPr>
          <a:xfrm>
            <a:off x="4747437" y="4977809"/>
            <a:ext cx="2362200" cy="2057400"/>
          </a:xfrm>
        </p:spPr>
        <p:txBody>
          <a:bodyPr vert="horz" lIns="92075" tIns="46038" rIns="92075" bIns="46038" rtlCol="0">
            <a:normAutofit/>
          </a:bodyPr>
          <a:lstStyle/>
          <a:p>
            <a:pPr marL="346075" indent="-346075">
              <a:buSzPct val="70000"/>
              <a:buFont typeface="Tahoma" panose="020B0604030504040204" pitchFamily="34" charset="0"/>
              <a:buAutoNum type="arabicPeriod"/>
            </a:pPr>
            <a:r>
              <a:rPr lang="en-US" altLang="en-US" sz="2400" dirty="0">
                <a:solidFill>
                  <a:srgbClr val="FF3300"/>
                </a:solidFill>
              </a:rPr>
              <a:t>Development Environment </a:t>
            </a:r>
          </a:p>
          <a:p>
            <a:pPr marL="346075" indent="-346075">
              <a:buSzPct val="70000"/>
              <a:buFont typeface="Tahoma" panose="020B0604030504040204" pitchFamily="34" charset="0"/>
              <a:buAutoNum type="arabicPeriod"/>
            </a:pPr>
            <a:r>
              <a:rPr lang="en-US" altLang="en-US" sz="2400" dirty="0">
                <a:solidFill>
                  <a:srgbClr val="FF3300"/>
                </a:solidFill>
              </a:rPr>
              <a:t>Consultation (Runtime) Environment </a:t>
            </a:r>
          </a:p>
        </p:txBody>
      </p:sp>
      <p:sp>
        <p:nvSpPr>
          <p:cNvPr id="5" name="Google Shape;142;p2">
            <a:extLst>
              <a:ext uri="{FF2B5EF4-FFF2-40B4-BE49-F238E27FC236}">
                <a16:creationId xmlns:a16="http://schemas.microsoft.com/office/drawing/2014/main" id="{B46D25FC-A5B6-4F6A-B555-3E4F87E10DB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969509B1-571C-4AE4-BD53-F38042B5D52B}"/>
              </a:ext>
            </a:extLst>
          </p:cNvPr>
          <p:cNvSpPr>
            <a:spLocks noGrp="1"/>
          </p:cNvSpPr>
          <p:nvPr>
            <p:ph type="ftr" sz="quarter" idx="11"/>
          </p:nvPr>
        </p:nvSpPr>
        <p:spPr>
          <a:xfrm>
            <a:off x="3602665" y="6492875"/>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a:extLst>
              <a:ext uri="{FF2B5EF4-FFF2-40B4-BE49-F238E27FC236}">
                <a16:creationId xmlns:a16="http://schemas.microsoft.com/office/drawing/2014/main" id="{4BE8DA41-CC23-4B5C-9D15-0C79A784E132}"/>
              </a:ext>
            </a:extLst>
          </p:cNvPr>
          <p:cNvSpPr>
            <a:spLocks noGrp="1" noChangeArrowheads="1"/>
          </p:cNvSpPr>
          <p:nvPr>
            <p:ph type="title"/>
          </p:nvPr>
        </p:nvSpPr>
        <p:spPr>
          <a:xfrm>
            <a:off x="3583172" y="214312"/>
            <a:ext cx="7504814" cy="1325563"/>
          </a:xfrm>
        </p:spPr>
        <p:txBody>
          <a:bodyPr>
            <a:normAutofit/>
          </a:bodyPr>
          <a:lstStyle/>
          <a:p>
            <a:pPr eaLnBrk="1" hangingPunct="1">
              <a:defRPr/>
            </a:pPr>
            <a:r>
              <a:rPr lang="en-US" sz="3600" dirty="0"/>
              <a:t>Conceptual Architecture of a    Typical Expert Systems</a:t>
            </a:r>
          </a:p>
        </p:txBody>
      </p:sp>
      <p:pic>
        <p:nvPicPr>
          <p:cNvPr id="261122" name="Picture 3">
            <a:extLst>
              <a:ext uri="{FF2B5EF4-FFF2-40B4-BE49-F238E27FC236}">
                <a16:creationId xmlns:a16="http://schemas.microsoft.com/office/drawing/2014/main" id="{5C994C80-DCA1-4B9C-A1BC-96A0A9CCD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312" y="1768475"/>
            <a:ext cx="6400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142;p2">
            <a:extLst>
              <a:ext uri="{FF2B5EF4-FFF2-40B4-BE49-F238E27FC236}">
                <a16:creationId xmlns:a16="http://schemas.microsoft.com/office/drawing/2014/main" id="{23FBE585-DC1F-4747-AB2D-5900B276D8FC}"/>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7F160101-79B6-4DB9-9F65-16705C09407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4CCA35B6-810E-4373-A2F7-5BBC4DC31CE4}"/>
              </a:ext>
            </a:extLst>
          </p:cNvPr>
          <p:cNvSpPr>
            <a:spLocks noGrp="1" noChangeArrowheads="1"/>
          </p:cNvSpPr>
          <p:nvPr>
            <p:ph type="title"/>
          </p:nvPr>
        </p:nvSpPr>
        <p:spPr>
          <a:xfrm>
            <a:off x="3475074" y="209070"/>
            <a:ext cx="6465343" cy="832922"/>
          </a:xfrm>
        </p:spPr>
        <p:txBody>
          <a:bodyPr>
            <a:normAutofit/>
          </a:bodyPr>
          <a:lstStyle/>
          <a:p>
            <a:pPr eaLnBrk="1" hangingPunct="1">
              <a:defRPr/>
            </a:pPr>
            <a:r>
              <a:rPr lang="en-US" sz="3600" dirty="0"/>
              <a:t>Structure of ES</a:t>
            </a:r>
          </a:p>
        </p:txBody>
      </p:sp>
      <p:sp>
        <p:nvSpPr>
          <p:cNvPr id="267266" name="Rectangle 3">
            <a:extLst>
              <a:ext uri="{FF2B5EF4-FFF2-40B4-BE49-F238E27FC236}">
                <a16:creationId xmlns:a16="http://schemas.microsoft.com/office/drawing/2014/main" id="{7E03E438-27B8-4EB0-9D8F-E2D867C538CB}"/>
              </a:ext>
            </a:extLst>
          </p:cNvPr>
          <p:cNvSpPr>
            <a:spLocks noGrp="1" noChangeArrowheads="1"/>
          </p:cNvSpPr>
          <p:nvPr>
            <p:ph type="body" idx="1"/>
          </p:nvPr>
        </p:nvSpPr>
        <p:spPr>
          <a:xfrm>
            <a:off x="3475074" y="1041992"/>
            <a:ext cx="7696200" cy="4800600"/>
          </a:xfrm>
        </p:spPr>
        <p:txBody>
          <a:bodyPr/>
          <a:lstStyle/>
          <a:p>
            <a:pPr eaLnBrk="1" hangingPunct="1"/>
            <a:r>
              <a:rPr lang="en-US" altLang="en-US" sz="2000" b="1" dirty="0"/>
              <a:t>K</a:t>
            </a:r>
            <a:r>
              <a:rPr lang="en-US" altLang="ja-JP" sz="2000" b="1" dirty="0">
                <a:ea typeface="ＭＳ Ｐゴシック" panose="020B0600070205080204" pitchFamily="34" charset="-128"/>
              </a:rPr>
              <a:t>nowledge acquisition (KA)</a:t>
            </a:r>
            <a:r>
              <a:rPr lang="en-US" altLang="ja-JP" sz="2000" dirty="0">
                <a:ea typeface="ＭＳ Ｐゴシック" panose="020B0600070205080204" pitchFamily="34" charset="-128"/>
              </a:rPr>
              <a:t> </a:t>
            </a:r>
          </a:p>
          <a:p>
            <a:pPr eaLnBrk="1" hangingPunct="1">
              <a:buFontTx/>
              <a:buNone/>
            </a:pPr>
            <a:r>
              <a:rPr lang="en-US" altLang="ja-JP" sz="2000" dirty="0">
                <a:ea typeface="ＭＳ Ｐゴシック" panose="020B0600070205080204" pitchFamily="34" charset="-128"/>
              </a:rPr>
              <a:t>	The extraction and formulation of knowledge derived from various sources, especially from experts (elicitation)</a:t>
            </a:r>
          </a:p>
          <a:p>
            <a:pPr eaLnBrk="1" hangingPunct="1"/>
            <a:r>
              <a:rPr lang="en-US" altLang="en-US" sz="2000" b="1" dirty="0"/>
              <a:t>K</a:t>
            </a:r>
            <a:r>
              <a:rPr lang="en-US" altLang="ja-JP" sz="2000" b="1" dirty="0">
                <a:ea typeface="ＭＳ Ｐゴシック" panose="020B0600070205080204" pitchFamily="34" charset="-128"/>
              </a:rPr>
              <a:t>nowledge base</a:t>
            </a:r>
            <a:r>
              <a:rPr lang="en-US" altLang="ja-JP" sz="2000" dirty="0">
                <a:ea typeface="ＭＳ Ｐゴシック" panose="020B0600070205080204" pitchFamily="34" charset="-128"/>
              </a:rPr>
              <a:t> </a:t>
            </a:r>
          </a:p>
          <a:p>
            <a:pPr eaLnBrk="1" hangingPunct="1">
              <a:buFontTx/>
              <a:buNone/>
            </a:pPr>
            <a:r>
              <a:rPr lang="en-US" altLang="ja-JP" sz="2000" dirty="0">
                <a:ea typeface="ＭＳ Ｐゴシック" panose="020B0600070205080204" pitchFamily="34" charset="-128"/>
              </a:rPr>
              <a:t>	A collection of facts, rules, and procedures organized into schemas. The assembly of all the information and knowledge about a specific field of interest </a:t>
            </a:r>
          </a:p>
          <a:p>
            <a:pPr eaLnBrk="1" hangingPunct="1"/>
            <a:r>
              <a:rPr lang="en-US" altLang="en-US" sz="2000" b="1" dirty="0"/>
              <a:t>B</a:t>
            </a:r>
            <a:r>
              <a:rPr lang="en-US" altLang="ja-JP" sz="2000" b="1" dirty="0">
                <a:ea typeface="ＭＳ Ｐゴシック" panose="020B0600070205080204" pitchFamily="34" charset="-128"/>
              </a:rPr>
              <a:t>lackboard </a:t>
            </a:r>
            <a:r>
              <a:rPr lang="en-US" altLang="ja-JP" sz="2000" b="1" i="1" dirty="0">
                <a:ea typeface="ＭＳ Ｐゴシック" panose="020B0600070205080204" pitchFamily="34" charset="-128"/>
              </a:rPr>
              <a:t>(working memory)</a:t>
            </a:r>
          </a:p>
          <a:p>
            <a:pPr eaLnBrk="1" hangingPunct="1">
              <a:buFontTx/>
              <a:buNone/>
            </a:pPr>
            <a:r>
              <a:rPr lang="en-US" altLang="ja-JP" sz="2000" dirty="0">
                <a:ea typeface="ＭＳ Ｐゴシック" panose="020B0600070205080204" pitchFamily="34" charset="-128"/>
              </a:rPr>
              <a:t>	An area of working memory set aside for the description of a current problem and for recording intermediate results in an expert system </a:t>
            </a:r>
          </a:p>
          <a:p>
            <a:pPr eaLnBrk="1" hangingPunct="1"/>
            <a:r>
              <a:rPr lang="en-US" altLang="en-US" sz="2000" b="1" dirty="0"/>
              <a:t>E</a:t>
            </a:r>
            <a:r>
              <a:rPr lang="en-US" altLang="ja-JP" sz="2000" b="1" dirty="0">
                <a:ea typeface="ＭＳ Ｐゴシック" panose="020B0600070205080204" pitchFamily="34" charset="-128"/>
              </a:rPr>
              <a:t>xplanation subsystem</a:t>
            </a:r>
            <a:r>
              <a:rPr lang="en-US" altLang="ja-JP" sz="2000" dirty="0">
                <a:ea typeface="ＭＳ Ｐゴシック" panose="020B0600070205080204" pitchFamily="34" charset="-128"/>
              </a:rPr>
              <a:t> </a:t>
            </a:r>
            <a:r>
              <a:rPr lang="en-US" altLang="ja-JP" sz="2000" b="1" i="1" dirty="0">
                <a:ea typeface="ＭＳ Ｐゴシック" panose="020B0600070205080204" pitchFamily="34" charset="-128"/>
              </a:rPr>
              <a:t>(justifier)</a:t>
            </a:r>
          </a:p>
          <a:p>
            <a:pPr eaLnBrk="1" hangingPunct="1">
              <a:buFontTx/>
              <a:buNone/>
            </a:pPr>
            <a:r>
              <a:rPr lang="en-US" altLang="ja-JP" sz="2000" dirty="0">
                <a:ea typeface="ＭＳ Ｐゴシック" panose="020B0600070205080204" pitchFamily="34" charset="-128"/>
              </a:rPr>
              <a:t>	The component of an expert system that can explain the system’s reasoning and justify its conclusions </a:t>
            </a:r>
            <a:endParaRPr lang="en-US" altLang="en-US" sz="2000" dirty="0"/>
          </a:p>
          <a:p>
            <a:pPr eaLnBrk="1" hangingPunct="1">
              <a:buFontTx/>
              <a:buNone/>
            </a:pPr>
            <a:endParaRPr lang="en-US" altLang="en-US" sz="2000" dirty="0"/>
          </a:p>
        </p:txBody>
      </p:sp>
      <p:sp>
        <p:nvSpPr>
          <p:cNvPr id="4" name="Google Shape;142;p2">
            <a:extLst>
              <a:ext uri="{FF2B5EF4-FFF2-40B4-BE49-F238E27FC236}">
                <a16:creationId xmlns:a16="http://schemas.microsoft.com/office/drawing/2014/main" id="{FD2D904F-79F8-4579-A607-12E90BF8265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B6C540F5-AD5B-4852-BFA0-26D98F2BA06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3">
            <a:extLst>
              <a:ext uri="{FF2B5EF4-FFF2-40B4-BE49-F238E27FC236}">
                <a16:creationId xmlns:a16="http://schemas.microsoft.com/office/drawing/2014/main" id="{7473693F-C6F2-460C-AF5D-7202E6DCEE20}"/>
              </a:ext>
            </a:extLst>
          </p:cNvPr>
          <p:cNvSpPr>
            <a:spLocks noGrp="1" noChangeArrowheads="1"/>
          </p:cNvSpPr>
          <p:nvPr>
            <p:ph type="body" idx="1"/>
          </p:nvPr>
        </p:nvSpPr>
        <p:spPr>
          <a:xfrm>
            <a:off x="3444948" y="1065987"/>
            <a:ext cx="7908851" cy="4351338"/>
          </a:xfrm>
        </p:spPr>
        <p:txBody>
          <a:bodyPr vert="horz" lIns="92075" tIns="46038" rIns="92075" bIns="46038" rtlCol="0">
            <a:normAutofit lnSpcReduction="10000"/>
          </a:bodyPr>
          <a:lstStyle/>
          <a:p>
            <a:pPr eaLnBrk="1" hangingPunct="1">
              <a:lnSpc>
                <a:spcPct val="90000"/>
              </a:lnSpc>
              <a:buSzPct val="70000"/>
            </a:pPr>
            <a:r>
              <a:rPr lang="en-US" altLang="en-US" dirty="0"/>
              <a:t>Expert</a:t>
            </a:r>
          </a:p>
          <a:p>
            <a:pPr lvl="1" eaLnBrk="1" hangingPunct="1">
              <a:lnSpc>
                <a:spcPct val="90000"/>
              </a:lnSpc>
              <a:buSzPct val="70000"/>
            </a:pPr>
            <a:r>
              <a:rPr lang="en-US" altLang="en-US" dirty="0"/>
              <a:t>Has the special knowledge, judgment, experience and methods to </a:t>
            </a:r>
            <a:r>
              <a:rPr lang="en-US" altLang="en-US" dirty="0">
                <a:solidFill>
                  <a:srgbClr val="FF0000"/>
                </a:solidFill>
              </a:rPr>
              <a:t>give advice</a:t>
            </a:r>
            <a:r>
              <a:rPr lang="en-US" altLang="en-US" dirty="0"/>
              <a:t> and </a:t>
            </a:r>
            <a:r>
              <a:rPr lang="en-US" altLang="en-US" dirty="0">
                <a:solidFill>
                  <a:srgbClr val="FF0000"/>
                </a:solidFill>
              </a:rPr>
              <a:t>solve problems</a:t>
            </a:r>
            <a:endParaRPr lang="en-US" altLang="en-US" dirty="0"/>
          </a:p>
          <a:p>
            <a:pPr eaLnBrk="1" hangingPunct="1">
              <a:lnSpc>
                <a:spcPct val="90000"/>
              </a:lnSpc>
              <a:buSzPct val="70000"/>
            </a:pPr>
            <a:r>
              <a:rPr lang="en-US" altLang="en-US" dirty="0"/>
              <a:t>Knowledge Engineer</a:t>
            </a:r>
          </a:p>
          <a:p>
            <a:pPr lvl="1" eaLnBrk="1" hangingPunct="1">
              <a:lnSpc>
                <a:spcPct val="90000"/>
              </a:lnSpc>
              <a:buSzPct val="70000"/>
            </a:pPr>
            <a:r>
              <a:rPr lang="en-US" altLang="en-US" dirty="0"/>
              <a:t>Helps the expert(s) structure the problem area by interpreting and integrating human answers to questions, drawing analogies, posing counter examples, and enlightening conceptual difficulties</a:t>
            </a:r>
          </a:p>
          <a:p>
            <a:pPr eaLnBrk="1" hangingPunct="1">
              <a:lnSpc>
                <a:spcPct val="90000"/>
              </a:lnSpc>
              <a:buSzPct val="70000"/>
            </a:pPr>
            <a:r>
              <a:rPr lang="en-US" altLang="en-US" dirty="0"/>
              <a:t>User</a:t>
            </a:r>
          </a:p>
          <a:p>
            <a:pPr eaLnBrk="1" hangingPunct="1">
              <a:lnSpc>
                <a:spcPct val="90000"/>
              </a:lnSpc>
              <a:buSzPct val="70000"/>
            </a:pPr>
            <a:r>
              <a:rPr lang="en-US" altLang="en-US" dirty="0"/>
              <a:t>Others</a:t>
            </a:r>
          </a:p>
          <a:p>
            <a:pPr lvl="1" eaLnBrk="1" hangingPunct="1">
              <a:lnSpc>
                <a:spcPct val="90000"/>
              </a:lnSpc>
              <a:buSzPct val="70000"/>
            </a:pPr>
            <a:r>
              <a:rPr lang="en-US" altLang="en-US" dirty="0"/>
              <a:t>System Analyst, Builder, Support Staff, …</a:t>
            </a:r>
          </a:p>
        </p:txBody>
      </p:sp>
      <p:sp>
        <p:nvSpPr>
          <p:cNvPr id="117765" name="Rectangle 5">
            <a:extLst>
              <a:ext uri="{FF2B5EF4-FFF2-40B4-BE49-F238E27FC236}">
                <a16:creationId xmlns:a16="http://schemas.microsoft.com/office/drawing/2014/main" id="{DB1DF6BA-A9A3-4A78-92AF-2AAC85ED1BF1}"/>
              </a:ext>
            </a:extLst>
          </p:cNvPr>
          <p:cNvSpPr>
            <a:spLocks noGrp="1" noChangeArrowheads="1"/>
          </p:cNvSpPr>
          <p:nvPr>
            <p:ph type="title"/>
          </p:nvPr>
        </p:nvSpPr>
        <p:spPr>
          <a:xfrm>
            <a:off x="3444948" y="296086"/>
            <a:ext cx="6967870" cy="769901"/>
          </a:xfrm>
        </p:spPr>
        <p:txBody>
          <a:bodyPr>
            <a:normAutofit/>
          </a:bodyPr>
          <a:lstStyle/>
          <a:p>
            <a:pPr eaLnBrk="1" hangingPunct="1">
              <a:defRPr/>
            </a:pPr>
            <a:r>
              <a:rPr lang="en-US" sz="3600" dirty="0"/>
              <a:t>The Human Element in ES</a:t>
            </a:r>
          </a:p>
        </p:txBody>
      </p:sp>
      <p:sp>
        <p:nvSpPr>
          <p:cNvPr id="4" name="Google Shape;142;p2">
            <a:extLst>
              <a:ext uri="{FF2B5EF4-FFF2-40B4-BE49-F238E27FC236}">
                <a16:creationId xmlns:a16="http://schemas.microsoft.com/office/drawing/2014/main" id="{E66C98B4-A38A-48C9-9A54-91A6B381935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DC1AA067-6959-4000-890D-2138917DDE7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29692" y="446415"/>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 Few examples of ES:</a:t>
            </a:r>
          </a:p>
          <a:p>
            <a:pPr lvl="0"/>
            <a:r>
              <a:rPr lang="en-US" sz="2400" b="1" dirty="0">
                <a:latin typeface="Times New Roman" panose="02020603050405020304" pitchFamily="18" charset="0"/>
                <a:cs typeface="Times New Roman" panose="02020603050405020304" pitchFamily="18" charset="0"/>
              </a:rPr>
              <a:t>MYCIN: </a:t>
            </a:r>
            <a:r>
              <a:rPr lang="en-US" sz="2400" dirty="0">
                <a:latin typeface="Times New Roman" panose="02020603050405020304" pitchFamily="18" charset="0"/>
                <a:cs typeface="Times New Roman" panose="02020603050405020304" pitchFamily="18" charset="0"/>
              </a:rPr>
              <a:t>One of the earliest expert systems based on the backward chaining. It might determine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various bacteria that can cause severe infections and can also recommend drugs based on the weight of the person.</a:t>
            </a:r>
          </a:p>
          <a:p>
            <a:pPr lvl="0"/>
            <a:r>
              <a:rPr lang="en-US" sz="2400" b="1" dirty="0">
                <a:latin typeface="Times New Roman" panose="02020603050405020304" pitchFamily="18" charset="0"/>
                <a:cs typeface="Times New Roman" panose="02020603050405020304" pitchFamily="18" charset="0"/>
              </a:rPr>
              <a:t>DENDRAL: </a:t>
            </a:r>
            <a:r>
              <a:rPr lang="en-US" sz="2400" dirty="0">
                <a:latin typeface="Times New Roman" panose="02020603050405020304" pitchFamily="18" charset="0"/>
                <a:cs typeface="Times New Roman" panose="02020603050405020304" pitchFamily="18" charset="0"/>
              </a:rPr>
              <a:t>It was an AI-based ES used for the chemical analysis. It is used as a spectrographic data of</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substance to predict its molecular structure.</a:t>
            </a:r>
          </a:p>
          <a:p>
            <a:pPr lvl="0"/>
            <a:r>
              <a:rPr lang="en-US" sz="2400" b="1" dirty="0">
                <a:latin typeface="Times New Roman" panose="02020603050405020304" pitchFamily="18" charset="0"/>
                <a:cs typeface="Times New Roman" panose="02020603050405020304" pitchFamily="18" charset="0"/>
              </a:rPr>
              <a:t>R1/XCON: </a:t>
            </a:r>
            <a:r>
              <a:rPr lang="en-US" sz="2400" dirty="0">
                <a:latin typeface="Times New Roman" panose="02020603050405020304" pitchFamily="18" charset="0"/>
                <a:cs typeface="Times New Roman" panose="02020603050405020304" pitchFamily="18" charset="0"/>
              </a:rPr>
              <a:t>It could select specific software to generate a computer system wished by the user.</a:t>
            </a:r>
          </a:p>
          <a:p>
            <a:r>
              <a:rPr lang="en-US" sz="2400" b="1" dirty="0" err="1">
                <a:latin typeface="Times New Roman" panose="02020603050405020304" pitchFamily="18" charset="0"/>
                <a:cs typeface="Times New Roman" panose="02020603050405020304" pitchFamily="18" charset="0"/>
              </a:rPr>
              <a:t>CaDet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 clinical support system that could identify cancer in its early stages in the patients.</a:t>
            </a:r>
          </a:p>
          <a:p>
            <a:pPr lvl="0"/>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326BC66-E6BA-473C-B4E0-91EE2AB31FE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03523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Architecture of 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r>
              <a:rPr lang="en-US" sz="2400" dirty="0">
                <a:latin typeface="Times New Roman" panose="02020603050405020304" pitchFamily="18" charset="0"/>
                <a:cs typeface="Times New Roman" panose="02020603050405020304" pitchFamily="18" charset="0"/>
              </a:rPr>
              <a:t>The user interacts with the system through a user interface that simplified communications and hides much of the complexity, such as the internal structure of the rule base. </a:t>
            </a:r>
          </a:p>
          <a:p>
            <a:r>
              <a:rPr lang="en-US" sz="2400" dirty="0">
                <a:latin typeface="Times New Roman" panose="02020603050405020304" pitchFamily="18" charset="0"/>
                <a:cs typeface="Times New Roman" panose="02020603050405020304" pitchFamily="18" charset="0"/>
              </a:rPr>
              <a:t>Expert system interface employ a variety of user styles, including question-and-answer, menu-driven or graphics interfaces. </a:t>
            </a:r>
          </a:p>
          <a:p>
            <a:r>
              <a:rPr lang="en-US" sz="2400" dirty="0">
                <a:latin typeface="Times New Roman" panose="02020603050405020304" pitchFamily="18" charset="0"/>
                <a:cs typeface="Times New Roman" panose="02020603050405020304" pitchFamily="18" charset="0"/>
              </a:rPr>
              <a:t>The end decision on the interface type is a compromise between needs of the user and the requirement of the knowledge base and inferencing system. </a:t>
            </a:r>
          </a:p>
          <a:p>
            <a:r>
              <a:rPr lang="en-US" sz="2400" dirty="0">
                <a:latin typeface="Times New Roman" panose="02020603050405020304" pitchFamily="18" charset="0"/>
                <a:cs typeface="Times New Roman" panose="02020603050405020304" pitchFamily="18" charset="0"/>
              </a:rPr>
              <a:t>The heart of the ES is based on the knowledge, which contains the knowledge of a particular application domain. </a:t>
            </a:r>
          </a:p>
          <a:p>
            <a:r>
              <a:rPr lang="en-US" sz="2400" dirty="0">
                <a:latin typeface="Times New Roman" panose="02020603050405020304" pitchFamily="18" charset="0"/>
                <a:cs typeface="Times New Roman" panose="02020603050405020304" pitchFamily="18" charset="0"/>
              </a:rPr>
              <a:t>In a rule-based expert system, this knowledge is represented in the form of IF–THEN rules. The knowledge base has both general knowledge as well as case-specific information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6F339C58-0DBF-422D-BCD1-8493980F3C11}"/>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59329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Architecture of 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r>
              <a:rPr lang="en-US" sz="2400" dirty="0">
                <a:latin typeface="Times New Roman" panose="02020603050405020304" pitchFamily="18" charset="0"/>
                <a:cs typeface="Times New Roman" panose="02020603050405020304" pitchFamily="18" charset="0"/>
              </a:rPr>
              <a:t>The inference engine applies the knowledge to the solution of real problems. Essentially, it is an interpreter for the knowledge base. In the production system, the inference engine performs the recognize-act control cycle.</a:t>
            </a:r>
          </a:p>
          <a:p>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F2FAE48-9641-40D0-A5B4-5469C12969AD}"/>
              </a:ext>
            </a:extLst>
          </p:cNvPr>
          <p:cNvPicPr>
            <a:picLocks noChangeAspect="1"/>
          </p:cNvPicPr>
          <p:nvPr/>
        </p:nvPicPr>
        <p:blipFill>
          <a:blip r:embed="rId3"/>
          <a:stretch>
            <a:fillRect/>
          </a:stretch>
        </p:blipFill>
        <p:spPr>
          <a:xfrm>
            <a:off x="3776871" y="2569264"/>
            <a:ext cx="7354956" cy="3923610"/>
          </a:xfrm>
          <a:prstGeom prst="rect">
            <a:avLst/>
          </a:prstGeom>
        </p:spPr>
      </p:pic>
      <p:sp>
        <p:nvSpPr>
          <p:cNvPr id="5" name="Footer Placeholder 4">
            <a:extLst>
              <a:ext uri="{FF2B5EF4-FFF2-40B4-BE49-F238E27FC236}">
                <a16:creationId xmlns:a16="http://schemas.microsoft.com/office/drawing/2014/main" id="{C36A3F33-535A-41B5-94F7-6687656765BE}"/>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94953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7" name="Title 6">
            <a:extLst>
              <a:ext uri="{FF2B5EF4-FFF2-40B4-BE49-F238E27FC236}">
                <a16:creationId xmlns:a16="http://schemas.microsoft.com/office/drawing/2014/main" id="{C9769B76-C060-4310-B545-6AC92012547E}"/>
              </a:ext>
            </a:extLst>
          </p:cNvPr>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p>
        </p:txBody>
      </p:sp>
      <p:sp>
        <p:nvSpPr>
          <p:cNvPr id="8" name="Content Placeholder 7">
            <a:extLst>
              <a:ext uri="{FF2B5EF4-FFF2-40B4-BE49-F238E27FC236}">
                <a16:creationId xmlns:a16="http://schemas.microsoft.com/office/drawing/2014/main" id="{A6888F09-487F-430F-A5B8-1B2694F8DCE5}"/>
              </a:ext>
            </a:extLst>
          </p:cNvPr>
          <p:cNvSpPr>
            <a:spLocks noGrp="1"/>
          </p:cNvSpPr>
          <p:nvPr>
            <p:ph idx="1"/>
          </p:nvPr>
        </p:nvSpPr>
        <p:spPr>
          <a:xfrm>
            <a:off x="3975650" y="1825625"/>
            <a:ext cx="737814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After this chapter , students will be able to :</a:t>
            </a:r>
          </a:p>
          <a:p>
            <a:r>
              <a:rPr lang="en-US" sz="2400" dirty="0">
                <a:latin typeface="Times New Roman" panose="02020603050405020304" pitchFamily="18" charset="0"/>
                <a:cs typeface="Times New Roman" panose="02020603050405020304" pitchFamily="18" charset="0"/>
              </a:rPr>
              <a:t>Learn the meaning of an expert system</a:t>
            </a:r>
          </a:p>
          <a:p>
            <a:r>
              <a:rPr lang="en-US" sz="2400" dirty="0">
                <a:latin typeface="Times New Roman" panose="02020603050405020304" pitchFamily="18" charset="0"/>
                <a:cs typeface="Times New Roman" panose="02020603050405020304" pitchFamily="18" charset="0"/>
              </a:rPr>
              <a:t>Understand the problem domain and knowledge domain</a:t>
            </a:r>
          </a:p>
          <a:p>
            <a:r>
              <a:rPr lang="en-US" sz="2400" dirty="0">
                <a:latin typeface="Times New Roman" panose="02020603050405020304" pitchFamily="18" charset="0"/>
                <a:cs typeface="Times New Roman" panose="02020603050405020304" pitchFamily="18" charset="0"/>
              </a:rPr>
              <a:t>Learn the advantage of an expert system</a:t>
            </a:r>
          </a:p>
          <a:p>
            <a:r>
              <a:rPr lang="en-US" sz="2400" dirty="0">
                <a:latin typeface="Times New Roman" panose="02020603050405020304" pitchFamily="18" charset="0"/>
                <a:cs typeface="Times New Roman" panose="02020603050405020304" pitchFamily="18" charset="0"/>
              </a:rPr>
              <a:t>Understand the stages in development of an expert system</a:t>
            </a:r>
          </a:p>
          <a:p>
            <a:r>
              <a:rPr lang="en-US" sz="2400" dirty="0">
                <a:latin typeface="Times New Roman" panose="02020603050405020304" pitchFamily="18" charset="0"/>
                <a:cs typeface="Times New Roman" panose="02020603050405020304" pitchFamily="18" charset="0"/>
              </a:rPr>
              <a:t>Examine the general characteristic of an expert system</a:t>
            </a:r>
          </a:p>
          <a:p>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C365128-1ED7-488E-A859-72EA4B633AD5}"/>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Components of expert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457200" indent="-457200">
              <a:buFont typeface="Arial" panose="020B0604020202020204" pitchFamily="34" charset="0"/>
              <a:buAutoNum type="arabicPeriod"/>
            </a:pPr>
            <a:r>
              <a:rPr lang="en-US" sz="2400" b="1" dirty="0">
                <a:latin typeface="Times New Roman" panose="02020603050405020304" pitchFamily="18" charset="0"/>
                <a:cs typeface="Times New Roman" panose="02020603050405020304" pitchFamily="18" charset="0"/>
              </a:rPr>
              <a:t>Knowledge base</a:t>
            </a:r>
            <a:r>
              <a:rPr lang="en-US" sz="2400" dirty="0">
                <a:latin typeface="Times New Roman" panose="02020603050405020304" pitchFamily="18" charset="0"/>
                <a:cs typeface="Times New Roman" panose="02020603050405020304" pitchFamily="18" charset="0"/>
              </a:rPr>
              <a:t> :Knowledge base contains domain-specific and high-quality knowledge. Knowledge is required to exhibit intelligence. The success of any ES depends mainly on the collection of highly accurate and precise knowledge.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is knowledge? </a:t>
            </a:r>
          </a:p>
          <a:p>
            <a:pPr marL="0" indent="0">
              <a:buNone/>
            </a:pPr>
            <a:r>
              <a:rPr lang="en-US" sz="2400" dirty="0">
                <a:latin typeface="Times New Roman" panose="02020603050405020304" pitchFamily="18" charset="0"/>
                <a:cs typeface="Times New Roman" panose="02020603050405020304" pitchFamily="18" charset="0"/>
              </a:rPr>
              <a:t>Knowledge base contains domain-specific and high-quality knowledge. Knowledge is required to exhibit intelligence. The success of any ES depends mainly on the collection of highly accurate and precise knowledge.</a:t>
            </a:r>
          </a:p>
          <a:p>
            <a:pPr marL="0" indent="0">
              <a:buNone/>
            </a:pPr>
            <a:r>
              <a:rPr lang="en-US" sz="2400" dirty="0">
                <a:latin typeface="Times New Roman" panose="02020603050405020304" pitchFamily="18" charset="0"/>
                <a:cs typeface="Times New Roman" panose="02020603050405020304" pitchFamily="18" charset="0"/>
              </a:rPr>
              <a:t>Components of knowledge base</a:t>
            </a:r>
          </a:p>
          <a:p>
            <a:pPr marL="457200" indent="-457200">
              <a:buAutoNum type="arabicPeriod"/>
            </a:pPr>
            <a:r>
              <a:rPr lang="en-US" sz="2400" dirty="0">
                <a:latin typeface="Times New Roman" panose="02020603050405020304" pitchFamily="18" charset="0"/>
                <a:cs typeface="Times New Roman" panose="02020603050405020304" pitchFamily="18" charset="0"/>
              </a:rPr>
              <a:t>Factual knowledge</a:t>
            </a:r>
          </a:p>
          <a:p>
            <a:pPr marL="457200" indent="-457200">
              <a:buAutoNum type="arabicPeriod"/>
            </a:pPr>
            <a:r>
              <a:rPr lang="en-US" sz="2400" dirty="0">
                <a:latin typeface="Times New Roman" panose="02020603050405020304" pitchFamily="18" charset="0"/>
                <a:cs typeface="Times New Roman" panose="02020603050405020304" pitchFamily="18" charset="0"/>
              </a:rPr>
              <a:t>Heuristic knowledge</a:t>
            </a:r>
          </a:p>
        </p:txBody>
      </p:sp>
      <p:sp>
        <p:nvSpPr>
          <p:cNvPr id="2" name="Footer Placeholder 1">
            <a:extLst>
              <a:ext uri="{FF2B5EF4-FFF2-40B4-BE49-F238E27FC236}">
                <a16:creationId xmlns:a16="http://schemas.microsoft.com/office/drawing/2014/main" id="{53528CC9-EAFC-465D-AB1F-C9896A43832A}"/>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62727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Components of expert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Inference engine</a:t>
            </a:r>
            <a:r>
              <a:rPr lang="en-US" sz="2400" dirty="0">
                <a:latin typeface="Times New Roman" panose="02020603050405020304" pitchFamily="18" charset="0"/>
                <a:cs typeface="Times New Roman" panose="02020603050405020304" pitchFamily="18" charset="0"/>
              </a:rPr>
              <a:t>: Use of efficient procedures and rules by the inference engine is essential in deducting a correct, flawless solution. In the case of knowledge-based ES, the inference engine acquires and manipulates the knowledge from the knowledge base to arrive at a particular solution.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inference engine uses the following strategies: </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Forward chaining</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Backward chaining</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8ECAB8C-B754-42A4-843D-607F54713C38}"/>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66525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Components of expert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Forward chaining: Here, the inference engine follows the chain of conditions and derivations and finally gets the outcome. It considers all the facts and rules, and sorts them before deriving a solution. This strategy is followed for working on conclusion, result or effect. For example, prediction of share market status as an effect of changes in interest rates.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9346FA4-D4F2-4245-9164-4E7D4EA24567}"/>
              </a:ext>
            </a:extLst>
          </p:cNvPr>
          <p:cNvPicPr>
            <a:picLocks noChangeAspect="1"/>
          </p:cNvPicPr>
          <p:nvPr/>
        </p:nvPicPr>
        <p:blipFill>
          <a:blip r:embed="rId3"/>
          <a:stretch>
            <a:fillRect/>
          </a:stretch>
        </p:blipFill>
        <p:spPr>
          <a:xfrm>
            <a:off x="3419059" y="3307866"/>
            <a:ext cx="7934739" cy="2390569"/>
          </a:xfrm>
          <a:prstGeom prst="rect">
            <a:avLst/>
          </a:prstGeom>
        </p:spPr>
      </p:pic>
      <p:sp>
        <p:nvSpPr>
          <p:cNvPr id="5" name="Footer Placeholder 4">
            <a:extLst>
              <a:ext uri="{FF2B5EF4-FFF2-40B4-BE49-F238E27FC236}">
                <a16:creationId xmlns:a16="http://schemas.microsoft.com/office/drawing/2014/main" id="{160A3509-1754-4421-BD09-7F6BBDCA311D}"/>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98147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Components of expert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Backward chaining: On the basis of what has already happened, the inference engine tries to find which conditions could have happened in the past for this result. This strategy is followed for finding cause or reason. For example, diagnosis of blood cancer in humans.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E980669-953C-4B79-AE20-BA593EE36EC9}"/>
              </a:ext>
            </a:extLst>
          </p:cNvPr>
          <p:cNvPicPr>
            <a:picLocks noChangeAspect="1"/>
          </p:cNvPicPr>
          <p:nvPr/>
        </p:nvPicPr>
        <p:blipFill>
          <a:blip r:embed="rId3"/>
          <a:stretch>
            <a:fillRect/>
          </a:stretch>
        </p:blipFill>
        <p:spPr>
          <a:xfrm>
            <a:off x="3419059" y="2955235"/>
            <a:ext cx="7934739" cy="2544417"/>
          </a:xfrm>
          <a:prstGeom prst="rect">
            <a:avLst/>
          </a:prstGeom>
        </p:spPr>
      </p:pic>
      <p:sp>
        <p:nvSpPr>
          <p:cNvPr id="5" name="Footer Placeholder 4">
            <a:extLst>
              <a:ext uri="{FF2B5EF4-FFF2-40B4-BE49-F238E27FC236}">
                <a16:creationId xmlns:a16="http://schemas.microsoft.com/office/drawing/2014/main" id="{CA9A3D4D-73A9-46B6-9D87-9D905F404C97}"/>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84705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Components of expert system</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User interface</a:t>
            </a:r>
            <a:r>
              <a:rPr lang="en-US" sz="2400" dirty="0">
                <a:latin typeface="Times New Roman" panose="02020603050405020304" pitchFamily="18" charset="0"/>
                <a:cs typeface="Times New Roman" panose="02020603050405020304" pitchFamily="18" charset="0"/>
              </a:rPr>
              <a:t>: User interface provides interaction between user of the ES and the ES itself. The user interface makes it easy to trace the credibility of the deductions.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Requirements of Efficient ES User Interface</a:t>
            </a:r>
          </a:p>
          <a:p>
            <a:pPr lvl="0"/>
            <a:r>
              <a:rPr lang="en-US" sz="2400" dirty="0">
                <a:latin typeface="Times New Roman" panose="02020603050405020304" pitchFamily="18" charset="0"/>
                <a:cs typeface="Times New Roman" panose="02020603050405020304" pitchFamily="18" charset="0"/>
              </a:rPr>
              <a:t>It should help users to achieve their goals in the shortest possible way.</a:t>
            </a:r>
          </a:p>
          <a:p>
            <a:pPr lvl="0"/>
            <a:r>
              <a:rPr lang="en-US" sz="2400" dirty="0">
                <a:latin typeface="Times New Roman" panose="02020603050405020304" pitchFamily="18" charset="0"/>
                <a:cs typeface="Times New Roman" panose="02020603050405020304" pitchFamily="18" charset="0"/>
              </a:rPr>
              <a:t>It should be designed to work for the user’s existing or the desired work practices.</a:t>
            </a:r>
          </a:p>
          <a:p>
            <a:pPr lvl="0"/>
            <a:r>
              <a:rPr lang="en-US" sz="2400" dirty="0">
                <a:latin typeface="Times New Roman" panose="02020603050405020304" pitchFamily="18" charset="0"/>
                <a:cs typeface="Times New Roman" panose="02020603050405020304" pitchFamily="18" charset="0"/>
              </a:rPr>
              <a:t>Its technology should be adaptable to the requirements of the user; not the other way round.</a:t>
            </a:r>
          </a:p>
          <a:p>
            <a:pPr lvl="0"/>
            <a:r>
              <a:rPr lang="en-US" sz="2400" dirty="0">
                <a:latin typeface="Times New Roman" panose="02020603050405020304" pitchFamily="18" charset="0"/>
                <a:cs typeface="Times New Roman" panose="02020603050405020304" pitchFamily="18" charset="0"/>
              </a:rPr>
              <a:t>It should make efficient use of the user input.</a:t>
            </a: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C5BB389D-5DB1-46AC-82D3-59A8E41EB922}"/>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619839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Need and justification of 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lvl="0"/>
            <a:r>
              <a:rPr lang="en-US" sz="2400" b="1" dirty="0">
                <a:latin typeface="Times New Roman" panose="02020603050405020304" pitchFamily="18" charset="0"/>
                <a:cs typeface="Times New Roman" panose="02020603050405020304" pitchFamily="18" charset="0"/>
              </a:rPr>
              <a:t>Availability: </a:t>
            </a:r>
            <a:r>
              <a:rPr lang="en-US" sz="2400" dirty="0">
                <a:latin typeface="Times New Roman" panose="02020603050405020304" pitchFamily="18" charset="0"/>
                <a:cs typeface="Times New Roman" panose="02020603050405020304" pitchFamily="18" charset="0"/>
              </a:rPr>
              <a:t>They are easily available because of the mass production of software.</a:t>
            </a:r>
          </a:p>
          <a:p>
            <a:pPr lvl="0"/>
            <a:r>
              <a:rPr lang="en-US" sz="2400" b="1" dirty="0">
                <a:latin typeface="Times New Roman" panose="02020603050405020304" pitchFamily="18" charset="0"/>
                <a:cs typeface="Times New Roman" panose="02020603050405020304" pitchFamily="18" charset="0"/>
              </a:rPr>
              <a:t>Less production cost: </a:t>
            </a:r>
            <a:r>
              <a:rPr lang="en-US" sz="2400" dirty="0">
                <a:latin typeface="Times New Roman" panose="02020603050405020304" pitchFamily="18" charset="0"/>
                <a:cs typeface="Times New Roman" panose="02020603050405020304" pitchFamily="18" charset="0"/>
              </a:rPr>
              <a:t>Production cost is reasonable. This makes them affordable.</a:t>
            </a:r>
          </a:p>
          <a:p>
            <a:pPr lvl="0"/>
            <a:r>
              <a:rPr lang="en-US" sz="2400" b="1" dirty="0">
                <a:latin typeface="Times New Roman" panose="02020603050405020304" pitchFamily="18" charset="0"/>
                <a:cs typeface="Times New Roman" panose="02020603050405020304" pitchFamily="18" charset="0"/>
              </a:rPr>
              <a:t>Speed: </a:t>
            </a:r>
            <a:r>
              <a:rPr lang="en-US" sz="2400" dirty="0">
                <a:latin typeface="Times New Roman" panose="02020603050405020304" pitchFamily="18" charset="0"/>
                <a:cs typeface="Times New Roman" panose="02020603050405020304" pitchFamily="18" charset="0"/>
              </a:rPr>
              <a:t>They offer a great speed. They reduce the amount of work an individual puts in.</a:t>
            </a:r>
          </a:p>
          <a:p>
            <a:pPr lvl="0"/>
            <a:r>
              <a:rPr lang="en-US" sz="2400" b="1" dirty="0">
                <a:latin typeface="Times New Roman" panose="02020603050405020304" pitchFamily="18" charset="0"/>
                <a:cs typeface="Times New Roman" panose="02020603050405020304" pitchFamily="18" charset="0"/>
              </a:rPr>
              <a:t>Less error rate: </a:t>
            </a:r>
            <a:r>
              <a:rPr lang="en-US" sz="2400" dirty="0">
                <a:latin typeface="Times New Roman" panose="02020603050405020304" pitchFamily="18" charset="0"/>
                <a:cs typeface="Times New Roman" panose="02020603050405020304" pitchFamily="18" charset="0"/>
              </a:rPr>
              <a:t>Error rate is low as compared to that of the human errors.</a:t>
            </a:r>
          </a:p>
          <a:p>
            <a:pPr lvl="0"/>
            <a:r>
              <a:rPr lang="en-US" sz="2400" b="1" dirty="0">
                <a:latin typeface="Times New Roman" panose="02020603050405020304" pitchFamily="18" charset="0"/>
                <a:cs typeface="Times New Roman" panose="02020603050405020304" pitchFamily="18" charset="0"/>
              </a:rPr>
              <a:t>Reducing risk: </a:t>
            </a:r>
            <a:r>
              <a:rPr lang="en-US" sz="2400" dirty="0">
                <a:latin typeface="Times New Roman" panose="02020603050405020304" pitchFamily="18" charset="0"/>
                <a:cs typeface="Times New Roman" panose="02020603050405020304" pitchFamily="18" charset="0"/>
              </a:rPr>
              <a:t>They can work in the environment dangerous to humans.</a:t>
            </a:r>
          </a:p>
          <a:p>
            <a:pPr lvl="0"/>
            <a:r>
              <a:rPr lang="en-US" sz="2400" b="1" dirty="0">
                <a:latin typeface="Times New Roman" panose="02020603050405020304" pitchFamily="18" charset="0"/>
                <a:cs typeface="Times New Roman" panose="02020603050405020304" pitchFamily="18" charset="0"/>
              </a:rPr>
              <a:t>Steady response: </a:t>
            </a:r>
            <a:r>
              <a:rPr lang="en-US" sz="2400" dirty="0">
                <a:latin typeface="Times New Roman" panose="02020603050405020304" pitchFamily="18" charset="0"/>
                <a:cs typeface="Times New Roman" panose="02020603050405020304" pitchFamily="18" charset="0"/>
              </a:rPr>
              <a:t>They work steadily without getting motional, tensed or fatigued.</a:t>
            </a:r>
          </a:p>
          <a:p>
            <a:pPr lvl="0"/>
            <a:r>
              <a:rPr lang="en-US" sz="2400" dirty="0">
                <a:latin typeface="Times New Roman" panose="02020603050405020304" pitchFamily="18" charset="0"/>
                <a:cs typeface="Times New Roman" panose="02020603050405020304" pitchFamily="18" charset="0"/>
              </a:rPr>
              <a:t>Human experts are perishable but an ES is permanent.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534C51F-9C94-47BB-A3A7-F611947A645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47870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Knowledge representation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Knowledge illustration and reasoning (KR, KR², KR&amp;R) is that the field of AI dedicated to representing information concerning the globe in an exceedingly kind that a system will utilize to solve complicated tasks such as diagnosis of a medical condition or having a dialog in an exceedingly linguistic communication. </a:t>
            </a:r>
          </a:p>
          <a:p>
            <a:pPr marL="0" indent="0">
              <a:buNone/>
            </a:pPr>
            <a:r>
              <a:rPr lang="en-US" sz="3600" dirty="0">
                <a:solidFill>
                  <a:srgbClr val="0070C0"/>
                </a:solidFill>
                <a:latin typeface="Times New Roman" panose="02020603050405020304" pitchFamily="18" charset="0"/>
                <a:cs typeface="Times New Roman" panose="02020603050405020304" pitchFamily="18" charset="0"/>
              </a:rPr>
              <a:t>Knowledge acquisition method</a:t>
            </a:r>
          </a:p>
          <a:p>
            <a:pPr marL="0" indent="0">
              <a:buNone/>
            </a:pPr>
            <a:r>
              <a:rPr lang="en-US" sz="2400" dirty="0">
                <a:latin typeface="Times New Roman" panose="02020603050405020304" pitchFamily="18" charset="0"/>
                <a:cs typeface="Times New Roman" panose="02020603050405020304" pitchFamily="18" charset="0"/>
              </a:rPr>
              <a:t>The success of knowledge-based systems lies in the quality and extent of the knowledge available to the system. Acquiring and validating large groups of consistent, correlated knowledge is not a trivial problem. </a:t>
            </a:r>
          </a:p>
          <a:p>
            <a:pPr marL="0" indent="0">
              <a:buNone/>
            </a:pPr>
            <a:r>
              <a:rPr lang="en-US" sz="2400" dirty="0">
                <a:latin typeface="Times New Roman" panose="02020603050405020304" pitchFamily="18" charset="0"/>
                <a:cs typeface="Times New Roman" panose="02020603050405020304" pitchFamily="18" charset="0"/>
              </a:rPr>
              <a:t>This has provided the acquisition method a particularly necessary role within the style and implementation of those systems. Consequently, effective acquisition methods have become one of the principal challenges for the AI researches.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1D3E47C-BB8B-43CC-8F4E-D80CA32FC9B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3511722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Knowledge validation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Validation may be considered to be an important method within the whole knowledge-based system life cycle. A content incorporated into such systems needs to be verified or (more generally) valid. There are several approaches to develop specialized procedures and techniques. These are aimed toward reassuring the best level of data quality.</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47FCABE-726C-4549-91BC-9CF7A5FA0DA9}"/>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41351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Applications of ES</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Diagnosis and Troubleshooting of Devices and Systems of All Kinds</a:t>
            </a: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Planning and Scheduling</a:t>
            </a: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Configuration of Manufactured Objects from Subassemblies</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Financial Decision-Making</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 Knowledge Publishing</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Process Monitoring and Control</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i="1" dirty="0">
                <a:latin typeface="Times New Roman" panose="02020603050405020304" pitchFamily="18" charset="0"/>
                <a:cs typeface="Times New Roman" panose="02020603050405020304" pitchFamily="18" charset="0"/>
              </a:rPr>
              <a:t>Design and Manufacturing</a:t>
            </a:r>
            <a:endParaRPr lang="en-US" sz="2400"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2319F79-B08A-4764-9E01-742F622DCF9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687734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6DA0DCB8-AF20-430B-B1F7-CF79CF611857}"/>
              </a:ext>
            </a:extLst>
          </p:cNvPr>
          <p:cNvSpPr>
            <a:spLocks noGrp="1" noChangeArrowheads="1"/>
          </p:cNvSpPr>
          <p:nvPr>
            <p:ph type="title"/>
          </p:nvPr>
        </p:nvSpPr>
        <p:spPr>
          <a:xfrm>
            <a:off x="3817088" y="365126"/>
            <a:ext cx="7536712" cy="719396"/>
          </a:xfrm>
        </p:spPr>
        <p:txBody>
          <a:bodyPr>
            <a:normAutofit/>
          </a:bodyPr>
          <a:lstStyle/>
          <a:p>
            <a:pPr eaLnBrk="1" hangingPunct="1">
              <a:defRPr/>
            </a:pPr>
            <a:r>
              <a:rPr lang="en-US" sz="3600" dirty="0"/>
              <a:t>Applications of Expert Systems</a:t>
            </a:r>
          </a:p>
        </p:txBody>
      </p:sp>
      <p:sp>
        <p:nvSpPr>
          <p:cNvPr id="257026" name="Rectangle 3">
            <a:extLst>
              <a:ext uri="{FF2B5EF4-FFF2-40B4-BE49-F238E27FC236}">
                <a16:creationId xmlns:a16="http://schemas.microsoft.com/office/drawing/2014/main" id="{DAEB766E-7E70-4843-A2E8-AFB4F954D780}"/>
              </a:ext>
            </a:extLst>
          </p:cNvPr>
          <p:cNvSpPr>
            <a:spLocks noGrp="1" noChangeArrowheads="1"/>
          </p:cNvSpPr>
          <p:nvPr>
            <p:ph type="body" idx="1"/>
          </p:nvPr>
        </p:nvSpPr>
        <p:spPr>
          <a:xfrm>
            <a:off x="3817088" y="1190847"/>
            <a:ext cx="7878726" cy="5133753"/>
          </a:xfrm>
        </p:spPr>
        <p:txBody>
          <a:bodyPr>
            <a:normAutofit/>
          </a:bodyPr>
          <a:lstStyle/>
          <a:p>
            <a:pPr eaLnBrk="1" hangingPunct="1">
              <a:lnSpc>
                <a:spcPct val="80000"/>
              </a:lnSpc>
            </a:pPr>
            <a:r>
              <a:rPr lang="en-US" altLang="en-US" dirty="0"/>
              <a:t>DENDRAL</a:t>
            </a:r>
          </a:p>
          <a:p>
            <a:pPr lvl="1" eaLnBrk="1" hangingPunct="1">
              <a:lnSpc>
                <a:spcPct val="80000"/>
              </a:lnSpc>
            </a:pPr>
            <a:r>
              <a:rPr lang="en-US" altLang="en-US" dirty="0"/>
              <a:t>Applied knowledge (i.e., rule-based reasoning)</a:t>
            </a:r>
          </a:p>
          <a:p>
            <a:pPr lvl="1" eaLnBrk="1" hangingPunct="1">
              <a:lnSpc>
                <a:spcPct val="80000"/>
              </a:lnSpc>
            </a:pPr>
            <a:r>
              <a:rPr lang="en-US" altLang="en-US" dirty="0"/>
              <a:t>Deduced likely molecular structure of compounds</a:t>
            </a:r>
          </a:p>
          <a:p>
            <a:pPr eaLnBrk="1" hangingPunct="1">
              <a:lnSpc>
                <a:spcPct val="80000"/>
              </a:lnSpc>
            </a:pPr>
            <a:r>
              <a:rPr lang="en-US" altLang="en-US" dirty="0"/>
              <a:t>MYCIN</a:t>
            </a:r>
          </a:p>
          <a:p>
            <a:pPr lvl="1" eaLnBrk="1" hangingPunct="1">
              <a:lnSpc>
                <a:spcPct val="80000"/>
              </a:lnSpc>
            </a:pPr>
            <a:r>
              <a:rPr lang="en-US" altLang="en-US" dirty="0"/>
              <a:t>A rule-based expert system </a:t>
            </a:r>
          </a:p>
          <a:p>
            <a:pPr lvl="1" eaLnBrk="1" hangingPunct="1">
              <a:lnSpc>
                <a:spcPct val="80000"/>
              </a:lnSpc>
            </a:pPr>
            <a:r>
              <a:rPr lang="en-US" altLang="en-US" dirty="0"/>
              <a:t>Used for diagnosing and treating bacterial infections</a:t>
            </a:r>
          </a:p>
          <a:p>
            <a:pPr eaLnBrk="1" hangingPunct="1">
              <a:lnSpc>
                <a:spcPct val="80000"/>
              </a:lnSpc>
            </a:pPr>
            <a:r>
              <a:rPr lang="en-US" altLang="en-US" dirty="0"/>
              <a:t>XCON</a:t>
            </a:r>
          </a:p>
          <a:p>
            <a:pPr lvl="1" eaLnBrk="1" hangingPunct="1">
              <a:lnSpc>
                <a:spcPct val="80000"/>
              </a:lnSpc>
            </a:pPr>
            <a:r>
              <a:rPr lang="en-US" altLang="en-US" dirty="0"/>
              <a:t>A rule-based expert system</a:t>
            </a:r>
          </a:p>
          <a:p>
            <a:pPr lvl="1" eaLnBrk="1" hangingPunct="1">
              <a:lnSpc>
                <a:spcPct val="80000"/>
              </a:lnSpc>
            </a:pPr>
            <a:r>
              <a:rPr lang="en-US" altLang="en-US" dirty="0"/>
              <a:t>Used to determine the optimal information systems configuration </a:t>
            </a:r>
            <a:endParaRPr lang="en-US" altLang="en-US" sz="2000" dirty="0"/>
          </a:p>
          <a:p>
            <a:pPr eaLnBrk="1" hangingPunct="1">
              <a:lnSpc>
                <a:spcPct val="80000"/>
              </a:lnSpc>
            </a:pPr>
            <a:r>
              <a:rPr lang="en-US" altLang="en-US" dirty="0">
                <a:solidFill>
                  <a:srgbClr val="FF3300"/>
                </a:solidFill>
              </a:rPr>
              <a:t>Applications: </a:t>
            </a:r>
            <a:r>
              <a:rPr lang="en-US" altLang="en-US" sz="2600" dirty="0"/>
              <a:t>Credit analysis, Marketing, Finance, Manufacturing, Human resources, Science and Engineering, Education, …</a:t>
            </a:r>
          </a:p>
        </p:txBody>
      </p:sp>
      <p:sp>
        <p:nvSpPr>
          <p:cNvPr id="4" name="Google Shape;142;p2">
            <a:extLst>
              <a:ext uri="{FF2B5EF4-FFF2-40B4-BE49-F238E27FC236}">
                <a16:creationId xmlns:a16="http://schemas.microsoft.com/office/drawing/2014/main" id="{D5D8A4A7-C971-4A5D-8D86-DA5464D76A31}"/>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b="1" dirty="0">
                <a:solidFill>
                  <a:srgbClr val="00B0F0"/>
                </a:solidFill>
                <a:latin typeface="Times New Roman" panose="02020603050405020304" pitchFamily="18" charset="0"/>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5E6F68CB-5DD7-49BA-8F4A-C095DA90B8DF}"/>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10"/>
            <a:ext cx="8239540" cy="5331790"/>
          </a:xfrm>
        </p:spPr>
        <p:txBody>
          <a:bodyPr>
            <a:noAutofit/>
          </a:bodyPr>
          <a:lstStyle/>
          <a:p>
            <a:r>
              <a:rPr lang="en-US" sz="2400" dirty="0"/>
              <a:t>The most important applied area of artificial intelligence (AI) is the field of expert systems. </a:t>
            </a:r>
          </a:p>
          <a:p>
            <a:r>
              <a:rPr lang="en-US" sz="2400" dirty="0"/>
              <a:t>An expert system (ES) is a knowledge-based system that employs knowledge about its application domain and uses an inferencing (reason) procedure to solve problems that would otherwise need human competence or expertise. </a:t>
            </a:r>
          </a:p>
          <a:p>
            <a:r>
              <a:rPr lang="en-US" sz="2400" dirty="0"/>
              <a:t>The power of expert systems stems primarily from the specific knowledge about a narrow domain stored in the knowledge base of ES. </a:t>
            </a:r>
          </a:p>
          <a:p>
            <a:r>
              <a:rPr lang="en-US" sz="2400" i="1" dirty="0"/>
              <a:t>Expert systems </a:t>
            </a:r>
            <a:r>
              <a:rPr lang="en-US" sz="2400" dirty="0"/>
              <a:t>solve the real problems that would normally require a specialized human expert (such as</a:t>
            </a:r>
            <a:r>
              <a:rPr lang="en-US" sz="2400" i="1" dirty="0"/>
              <a:t> </a:t>
            </a:r>
            <a:r>
              <a:rPr lang="en-US" sz="2400" dirty="0"/>
              <a:t>a doctor or a lawyer).</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32ED6BA-F156-4187-B365-3A4F5AF8DE45}"/>
              </a:ext>
            </a:extLst>
          </p:cNvPr>
          <p:cNvSpPr>
            <a:spLocks noGrp="1"/>
          </p:cNvSpPr>
          <p:nvPr>
            <p:ph type="ftr" sz="quarter" idx="11"/>
          </p:nvPr>
        </p:nvSpPr>
        <p:spPr>
          <a:xfrm>
            <a:off x="4038600" y="6477289"/>
            <a:ext cx="4114800" cy="365125"/>
          </a:xfrm>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extLst>
      <p:ext uri="{BB962C8B-B14F-4D97-AF65-F5344CB8AC3E}">
        <p14:creationId xmlns:p14="http://schemas.microsoft.com/office/powerpoint/2010/main" val="1975704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Basic of prolog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60" y="967409"/>
            <a:ext cx="8239540" cy="5632173"/>
          </a:xfrm>
        </p:spPr>
        <p:txBody>
          <a:bodyPr>
            <a:noAutofit/>
          </a:bodyPr>
          <a:lstStyle/>
          <a:p>
            <a:r>
              <a:rPr lang="en-US" sz="2400" dirty="0">
                <a:latin typeface="Times New Roman" panose="02020603050405020304" pitchFamily="18" charset="0"/>
                <a:cs typeface="Times New Roman" panose="02020603050405020304" pitchFamily="18" charset="0"/>
              </a:rPr>
              <a:t>The details of building ES are represented in the book by the use of the Prolog code. There is small semantic gap between Prolog code and logical specification of a program. This means the description of a section of code and the codes are relatively similar. Because of the small semantic gap, the code examples are shorter and more concise than they might be with another language.</a:t>
            </a:r>
          </a:p>
          <a:p>
            <a:r>
              <a:rPr lang="en-US" sz="2400" dirty="0">
                <a:latin typeface="Times New Roman" panose="02020603050405020304" pitchFamily="18" charset="0"/>
                <a:cs typeface="Times New Roman" panose="02020603050405020304" pitchFamily="18" charset="0"/>
              </a:rPr>
              <a:t>The expressiveness of Prolog is because of the three major following features of the language: rule-based programming, built-in pattern matching and backtracking execution. </a:t>
            </a:r>
          </a:p>
          <a:p>
            <a:r>
              <a:rPr lang="en-US" dirty="0"/>
              <a:t> </a:t>
            </a:r>
            <a:r>
              <a:rPr lang="en-US" sz="2400" dirty="0">
                <a:latin typeface="Times New Roman" panose="02020603050405020304" pitchFamily="18" charset="0"/>
                <a:cs typeface="Times New Roman" panose="02020603050405020304" pitchFamily="18" charset="0"/>
              </a:rPr>
              <a:t>/* and */ are the comment delimiters</a:t>
            </a:r>
            <a:r>
              <a:rPr lang="en-US" dirty="0"/>
              <a:t>.</a:t>
            </a:r>
          </a:p>
          <a:p>
            <a:pPr marL="0" indent="0">
              <a:buNone/>
            </a:pPr>
            <a:r>
              <a:rPr lang="en-US" sz="2400" dirty="0">
                <a:latin typeface="Times New Roman" panose="02020603050405020304" pitchFamily="18" charset="0"/>
                <a:cs typeface="Times New Roman" panose="02020603050405020304" pitchFamily="18" charset="0"/>
              </a:rPr>
              <a:t>For example:</a:t>
            </a:r>
          </a:p>
          <a:p>
            <a:pPr marL="0" indent="0">
              <a:buNone/>
            </a:pPr>
            <a:r>
              <a:rPr lang="en-US" sz="2400" dirty="0" err="1">
                <a:latin typeface="Times New Roman" panose="02020603050405020304" pitchFamily="18" charset="0"/>
                <a:cs typeface="Times New Roman" panose="02020603050405020304" pitchFamily="18" charset="0"/>
              </a:rPr>
              <a:t>john_is_cold</a:t>
            </a:r>
            <a:r>
              <a:rPr lang="en-US" sz="2400" dirty="0">
                <a:latin typeface="Times New Roman" panose="02020603050405020304" pitchFamily="18" charset="0"/>
                <a:cs typeface="Times New Roman" panose="02020603050405020304" pitchFamily="18" charset="0"/>
              </a:rPr>
              <a:t>. 			/* john is cold */ </a:t>
            </a:r>
          </a:p>
          <a:p>
            <a:pPr marL="0" indent="0">
              <a:buNone/>
            </a:pPr>
            <a:r>
              <a:rPr lang="en-US" sz="2400" dirty="0" err="1">
                <a:latin typeface="Times New Roman" panose="02020603050405020304" pitchFamily="18" charset="0"/>
                <a:cs typeface="Times New Roman" panose="02020603050405020304" pitchFamily="18" charset="0"/>
              </a:rPr>
              <a:t>peter_footballer</a:t>
            </a:r>
            <a:r>
              <a:rPr lang="en-US" sz="2400" dirty="0">
                <a:latin typeface="Times New Roman" panose="02020603050405020304" pitchFamily="18" charset="0"/>
                <a:cs typeface="Times New Roman" panose="02020603050405020304" pitchFamily="18" charset="0"/>
              </a:rPr>
              <a:t>.			/* peter plays football */</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1A865F7-8C45-47AE-8323-2CD0C04FC0E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8364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4" name="Title 3">
            <a:extLst>
              <a:ext uri="{FF2B5EF4-FFF2-40B4-BE49-F238E27FC236}">
                <a16:creationId xmlns:a16="http://schemas.microsoft.com/office/drawing/2014/main" id="{3311E9D3-EE91-4772-9396-D52BCE36FB46}"/>
              </a:ext>
            </a:extLst>
          </p:cNvPr>
          <p:cNvSpPr>
            <a:spLocks noGrp="1"/>
          </p:cNvSpPr>
          <p:nvPr>
            <p:ph type="title"/>
          </p:nvPr>
        </p:nvSpPr>
        <p:spPr>
          <a:xfrm>
            <a:off x="3419060" y="365126"/>
            <a:ext cx="7934739" cy="602284"/>
          </a:xfrm>
        </p:spPr>
        <p:txBody>
          <a:bodyPr>
            <a:normAutofit/>
          </a:bodyPr>
          <a:lstStyle/>
          <a:p>
            <a:pPr algn="ctr"/>
            <a:r>
              <a:rPr lang="en-US" sz="3600" dirty="0">
                <a:solidFill>
                  <a:srgbClr val="0070C0"/>
                </a:solidFill>
                <a:latin typeface="Times New Roman" panose="02020603050405020304" pitchFamily="18" charset="0"/>
                <a:cs typeface="Times New Roman" panose="02020603050405020304" pitchFamily="18" charset="0"/>
              </a:rPr>
              <a:t>Application of prolog</a:t>
            </a:r>
          </a:p>
        </p:txBody>
      </p:sp>
      <p:sp>
        <p:nvSpPr>
          <p:cNvPr id="3" name="Content Placeholder 2">
            <a:extLst>
              <a:ext uri="{FF2B5EF4-FFF2-40B4-BE49-F238E27FC236}">
                <a16:creationId xmlns:a16="http://schemas.microsoft.com/office/drawing/2014/main" id="{1A9895A5-E3E7-4478-89BF-9934EB49F975}"/>
              </a:ext>
            </a:extLst>
          </p:cNvPr>
          <p:cNvSpPr>
            <a:spLocks noGrp="1"/>
          </p:cNvSpPr>
          <p:nvPr>
            <p:ph idx="1"/>
          </p:nvPr>
        </p:nvSpPr>
        <p:spPr>
          <a:xfrm>
            <a:off x="3419059" y="967410"/>
            <a:ext cx="8653671" cy="5331790"/>
          </a:xfrm>
        </p:spPr>
        <p:txBody>
          <a:bodyPr>
            <a:noAutofit/>
          </a:bodyPr>
          <a:lstStyle/>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Intelligent data–base retrieval</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Natural language understanding</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Expert systems</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Specification language</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Robot planning</a:t>
            </a:r>
          </a:p>
          <a:p>
            <a:pPr marL="514350" lvl="0" indent="-514350">
              <a:buFont typeface="+mj-lt"/>
              <a:buAutoNum type="arabicPeriod"/>
            </a:pPr>
            <a:r>
              <a:rPr lang="en-US" sz="2400" dirty="0">
                <a:latin typeface="Times New Roman" panose="02020603050405020304" pitchFamily="18" charset="0"/>
                <a:cs typeface="Times New Roman" panose="02020603050405020304" pitchFamily="18" charset="0"/>
              </a:rPr>
              <a:t>Automated reasoning</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Problem solving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28585F0-E2F9-4577-8D63-9DE4E180DE26}"/>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extLst>
      <p:ext uri="{BB962C8B-B14F-4D97-AF65-F5344CB8AC3E}">
        <p14:creationId xmlns:p14="http://schemas.microsoft.com/office/powerpoint/2010/main" val="1158968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5233182" y="1802674"/>
            <a:ext cx="6958818" cy="5293716"/>
          </a:xfrm>
          <a:prstGeom prst="rect">
            <a:avLst/>
          </a:prstGeom>
          <a:noFill/>
          <a:ln>
            <a:noFill/>
          </a:ln>
        </p:spPr>
        <p:txBody>
          <a:bodyPr spcFirstLastPara="1" wrap="square" lIns="91425" tIns="45700" rIns="91425" bIns="45700" anchor="t" anchorCtr="0">
            <a:spAutoFit/>
          </a:bodyPr>
          <a:lstStyle/>
          <a:p>
            <a:pPr algn="ctr">
              <a:buSzPts val="2560"/>
            </a:pPr>
            <a:r>
              <a:rPr lang="en-US" sz="4000" b="1" dirty="0">
                <a:solidFill>
                  <a:srgbClr val="0070C0"/>
                </a:solidFill>
                <a:latin typeface="Times New Roman"/>
                <a:ea typeface="Times New Roman"/>
                <a:cs typeface="Times New Roman"/>
                <a:sym typeface="Times New Roman"/>
              </a:rPr>
              <a:t>Dr. </a:t>
            </a:r>
            <a:r>
              <a:rPr lang="en-US" sz="4000" b="1" dirty="0" err="1">
                <a:solidFill>
                  <a:srgbClr val="0070C0"/>
                </a:solidFill>
                <a:latin typeface="Times New Roman"/>
                <a:ea typeface="Times New Roman"/>
                <a:cs typeface="Times New Roman"/>
                <a:sym typeface="Times New Roman"/>
              </a:rPr>
              <a:t>Nilakshi</a:t>
            </a:r>
            <a:r>
              <a:rPr lang="en-US" sz="4000" b="1" dirty="0">
                <a:solidFill>
                  <a:srgbClr val="0070C0"/>
                </a:solidFill>
                <a:latin typeface="Times New Roman"/>
                <a:ea typeface="Times New Roman"/>
                <a:cs typeface="Times New Roman"/>
                <a:sym typeface="Times New Roman"/>
              </a:rPr>
              <a:t> Jain</a:t>
            </a:r>
            <a:br>
              <a:rPr lang="en-US" dirty="0">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Email ID : </a:t>
            </a:r>
            <a:r>
              <a:rPr lang="en-US" sz="4000" b="1" dirty="0">
                <a:solidFill>
                  <a:schemeClr val="dk1"/>
                </a:solidFill>
                <a:latin typeface="Times New Roman"/>
                <a:ea typeface="Times New Roman"/>
                <a:cs typeface="Times New Roman"/>
                <a:sym typeface="Times New Roman"/>
                <a:hlinkClick r:id="rId3"/>
              </a:rPr>
              <a:t>nilakshijain1986@gmail.com</a:t>
            </a:r>
            <a:br>
              <a:rPr lang="en-US" sz="4000" b="1" dirty="0">
                <a:solidFill>
                  <a:schemeClr val="dk1"/>
                </a:solidFill>
                <a:latin typeface="Times New Roman"/>
                <a:ea typeface="Times New Roman"/>
                <a:cs typeface="Times New Roman"/>
                <a:sym typeface="Times New Roman"/>
              </a:rPr>
            </a:br>
            <a:endParaRPr lang="en-US" sz="4000" b="1" dirty="0">
              <a:solidFill>
                <a:schemeClr val="dk1"/>
              </a:solidFill>
              <a:latin typeface="Times New Roman"/>
              <a:ea typeface="Times New Roman"/>
              <a:cs typeface="Times New Roman"/>
              <a:sym typeface="Times New Roman"/>
            </a:endParaRPr>
          </a:p>
          <a:p>
            <a:pPr algn="ctr">
              <a:buSzPts val="2560"/>
            </a:pPr>
            <a:br>
              <a:rPr lang="en-US" sz="4000" b="1" dirty="0">
                <a:solidFill>
                  <a:schemeClr val="dk1"/>
                </a:solidFill>
                <a:latin typeface="Times New Roman"/>
                <a:ea typeface="Times New Roman"/>
                <a:cs typeface="Times New Roman"/>
                <a:sym typeface="Times New Roman"/>
              </a:rPr>
            </a:br>
            <a:r>
              <a:rPr lang="en-US" sz="4000" b="1" dirty="0">
                <a:solidFill>
                  <a:schemeClr val="dk1"/>
                </a:solidFill>
                <a:latin typeface="Times New Roman"/>
                <a:ea typeface="Times New Roman"/>
                <a:cs typeface="Times New Roman"/>
                <a:sym typeface="Times New Roman"/>
              </a:rPr>
              <a:t>Thank you</a:t>
            </a:r>
          </a:p>
          <a:p>
            <a:pPr marL="0" marR="0" lvl="0" indent="0" algn="ctr" rtl="0">
              <a:spcBef>
                <a:spcPts val="0"/>
              </a:spcBef>
              <a:spcAft>
                <a:spcPts val="0"/>
              </a:spcAft>
              <a:buNone/>
            </a:pPr>
            <a:endParaRPr dirty="0">
              <a:latin typeface="Times New Roman" panose="02020603050405020304" pitchFamily="18" charset="0"/>
            </a:endParaRPr>
          </a:p>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 </a:t>
            </a:r>
            <a:endParaRPr dirty="0">
              <a:latin typeface="Times New Roman" panose="02020603050405020304" pitchFamily="18" charset="0"/>
            </a:endParaRPr>
          </a:p>
          <a:p>
            <a:pPr marL="0" marR="0" lvl="0" indent="0" algn="l" rtl="0">
              <a:spcBef>
                <a:spcPts val="0"/>
              </a:spcBef>
              <a:spcAft>
                <a:spcPts val="0"/>
              </a:spcAft>
              <a:buNone/>
            </a:pPr>
            <a:endParaRPr sz="4000" dirty="0">
              <a:solidFill>
                <a:schemeClr val="dk1"/>
              </a:solidFill>
              <a:latin typeface="Times New Roman"/>
              <a:ea typeface="Times New Roman"/>
              <a:cs typeface="Times New Roman"/>
              <a:sym typeface="Times New Roman"/>
            </a:endParaRPr>
          </a:p>
        </p:txBody>
      </p:sp>
      <p:pic>
        <p:nvPicPr>
          <p:cNvPr id="2050" name="Picture 2" descr="C:\Users\admin\Downloads\WhatsApp Image 2019-07-04 at 7.28.28 PM.jpeg"/>
          <p:cNvPicPr>
            <a:picLocks noChangeAspect="1" noChangeArrowheads="1"/>
          </p:cNvPicPr>
          <p:nvPr/>
        </p:nvPicPr>
        <p:blipFill>
          <a:blip r:embed="rId4"/>
          <a:srcRect/>
          <a:stretch>
            <a:fillRect/>
          </a:stretch>
        </p:blipFill>
        <p:spPr bwMode="auto">
          <a:xfrm>
            <a:off x="0" y="0"/>
            <a:ext cx="526673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3">
            <a:extLst>
              <a:ext uri="{FF2B5EF4-FFF2-40B4-BE49-F238E27FC236}">
                <a16:creationId xmlns:a16="http://schemas.microsoft.com/office/drawing/2014/main" id="{ED66FDD0-E2FC-42C7-8A0F-0D1531326487}"/>
              </a:ext>
            </a:extLst>
          </p:cNvPr>
          <p:cNvSpPr>
            <a:spLocks noGrp="1" noChangeArrowheads="1"/>
          </p:cNvSpPr>
          <p:nvPr>
            <p:ph type="body" idx="1"/>
          </p:nvPr>
        </p:nvSpPr>
        <p:spPr>
          <a:xfrm>
            <a:off x="3359194" y="1316038"/>
            <a:ext cx="7961312" cy="4608513"/>
          </a:xfrm>
        </p:spPr>
        <p:txBody>
          <a:bodyPr vert="horz" lIns="92075" tIns="46038" rIns="92075" bIns="46038" rtlCol="0">
            <a:normAutofit lnSpcReduction="10000"/>
          </a:bodyPr>
          <a:lstStyle/>
          <a:p>
            <a:pPr eaLnBrk="1" hangingPunct="1">
              <a:lnSpc>
                <a:spcPct val="90000"/>
              </a:lnSpc>
              <a:buSzPct val="70000"/>
            </a:pPr>
            <a:r>
              <a:rPr lang="en-US" altLang="en-US" dirty="0"/>
              <a:t>Is a computer program that attempts to imitate expert’s reasoning processes and knowledge in solving specific problems</a:t>
            </a:r>
          </a:p>
          <a:p>
            <a:pPr eaLnBrk="1" hangingPunct="1">
              <a:lnSpc>
                <a:spcPct val="90000"/>
              </a:lnSpc>
              <a:buSzPct val="70000"/>
            </a:pPr>
            <a:r>
              <a:rPr lang="en-US" altLang="en-US" dirty="0">
                <a:solidFill>
                  <a:srgbClr val="CC0000"/>
                </a:solidFill>
              </a:rPr>
              <a:t>Most Popular Applied AI Technology</a:t>
            </a:r>
            <a:endParaRPr lang="en-US" altLang="en-US" dirty="0"/>
          </a:p>
          <a:p>
            <a:pPr lvl="1" eaLnBrk="1" hangingPunct="1">
              <a:lnSpc>
                <a:spcPct val="90000"/>
              </a:lnSpc>
            </a:pPr>
            <a:r>
              <a:rPr lang="en-US" altLang="en-US" dirty="0"/>
              <a:t>Enhance Productivity</a:t>
            </a:r>
          </a:p>
          <a:p>
            <a:pPr lvl="1" eaLnBrk="1" hangingPunct="1">
              <a:lnSpc>
                <a:spcPct val="90000"/>
              </a:lnSpc>
            </a:pPr>
            <a:r>
              <a:rPr lang="en-US" altLang="en-US" dirty="0"/>
              <a:t>Augment Work Forces</a:t>
            </a:r>
          </a:p>
          <a:p>
            <a:pPr eaLnBrk="1" hangingPunct="1">
              <a:lnSpc>
                <a:spcPct val="90000"/>
              </a:lnSpc>
              <a:buSzPct val="70000"/>
            </a:pPr>
            <a:r>
              <a:rPr lang="en-US" altLang="en-US" dirty="0"/>
              <a:t>Works best with narrow problem areas/tasks</a:t>
            </a:r>
          </a:p>
          <a:p>
            <a:pPr eaLnBrk="1" hangingPunct="1">
              <a:lnSpc>
                <a:spcPct val="90000"/>
              </a:lnSpc>
              <a:buSzPct val="70000"/>
            </a:pPr>
            <a:r>
              <a:rPr lang="en-US" altLang="en-US" dirty="0"/>
              <a:t>Expert systems do not replace experts, but</a:t>
            </a:r>
          </a:p>
          <a:p>
            <a:pPr lvl="1" eaLnBrk="1" hangingPunct="1">
              <a:lnSpc>
                <a:spcPct val="90000"/>
              </a:lnSpc>
            </a:pPr>
            <a:r>
              <a:rPr lang="en-US" altLang="en-US" dirty="0"/>
              <a:t>Make their knowledge and experience more widely available, and thus</a:t>
            </a:r>
          </a:p>
          <a:p>
            <a:pPr lvl="1" eaLnBrk="1" hangingPunct="1">
              <a:lnSpc>
                <a:spcPct val="90000"/>
              </a:lnSpc>
            </a:pPr>
            <a:r>
              <a:rPr lang="en-US" altLang="en-US" dirty="0"/>
              <a:t>Permit non-experts to work better</a:t>
            </a:r>
          </a:p>
        </p:txBody>
      </p:sp>
      <p:pic>
        <p:nvPicPr>
          <p:cNvPr id="248834" name="Picture 5">
            <a:extLst>
              <a:ext uri="{FF2B5EF4-FFF2-40B4-BE49-F238E27FC236}">
                <a16:creationId xmlns:a16="http://schemas.microsoft.com/office/drawing/2014/main" id="{84AE4A08-490E-4B67-B192-9179281A5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203200"/>
            <a:ext cx="16764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AE940D47-5CD1-41D7-8EDF-0D9552CD8537}"/>
              </a:ext>
            </a:extLst>
          </p:cNvPr>
          <p:cNvSpPr>
            <a:spLocks noGrp="1"/>
          </p:cNvSpPr>
          <p:nvPr>
            <p:ph type="title"/>
          </p:nvPr>
        </p:nvSpPr>
        <p:spPr>
          <a:xfrm>
            <a:off x="3392488" y="365125"/>
            <a:ext cx="7961312" cy="950913"/>
          </a:xfrm>
        </p:spPr>
        <p:txBody>
          <a:bodyPr/>
          <a:lstStyle/>
          <a:p>
            <a:pPr eaLnBrk="1" hangingPunct="1">
              <a:defRPr/>
            </a:pPr>
            <a:r>
              <a:rPr lang="en-US" dirty="0"/>
              <a:t>Expert Systems (ES)</a:t>
            </a:r>
          </a:p>
        </p:txBody>
      </p:sp>
      <p:sp>
        <p:nvSpPr>
          <p:cNvPr id="6" name="Google Shape;142;p2">
            <a:extLst>
              <a:ext uri="{FF2B5EF4-FFF2-40B4-BE49-F238E27FC236}">
                <a16:creationId xmlns:a16="http://schemas.microsoft.com/office/drawing/2014/main" id="{2F8C562B-B26E-4152-A266-B07DA2A6FA6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7BF93457-A383-462B-80E5-D80A9958212B}"/>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a:extLst>
              <a:ext uri="{FF2B5EF4-FFF2-40B4-BE49-F238E27FC236}">
                <a16:creationId xmlns:a16="http://schemas.microsoft.com/office/drawing/2014/main" id="{B5875D98-3CE5-46B1-A418-65B6B62244FF}"/>
              </a:ext>
            </a:extLst>
          </p:cNvPr>
          <p:cNvSpPr>
            <a:spLocks noGrp="1" noChangeArrowheads="1"/>
          </p:cNvSpPr>
          <p:nvPr>
            <p:ph type="body" idx="1"/>
          </p:nvPr>
        </p:nvSpPr>
        <p:spPr>
          <a:xfrm>
            <a:off x="3444949" y="1524000"/>
            <a:ext cx="7223051" cy="4494028"/>
          </a:xfrm>
        </p:spPr>
        <p:txBody>
          <a:bodyPr vert="horz" lIns="92075" tIns="46038" rIns="92075" bIns="46038" rtlCol="0">
            <a:normAutofit/>
          </a:bodyPr>
          <a:lstStyle/>
          <a:p>
            <a:pPr eaLnBrk="1" hangingPunct="1"/>
            <a:r>
              <a:rPr lang="en-US" altLang="en-US" b="1" dirty="0"/>
              <a:t>E</a:t>
            </a:r>
            <a:r>
              <a:rPr lang="en-US" altLang="ja-JP" b="1" dirty="0">
                <a:ea typeface="ＭＳ Ｐゴシック" panose="020B0600070205080204" pitchFamily="34" charset="-128"/>
              </a:rPr>
              <a:t>xpert </a:t>
            </a:r>
          </a:p>
          <a:p>
            <a:pPr eaLnBrk="1" hangingPunct="1">
              <a:buFontTx/>
              <a:buNone/>
            </a:pPr>
            <a:r>
              <a:rPr lang="en-US" altLang="ja-JP" sz="2400" dirty="0">
                <a:ea typeface="ＭＳ Ｐゴシック" panose="020B0600070205080204" pitchFamily="34" charset="-128"/>
              </a:rPr>
              <a:t>	A human being who has developed a high level of proficiency in making judgments in a specific domain</a:t>
            </a:r>
            <a:endParaRPr lang="en-US" altLang="en-US" sz="2400" dirty="0"/>
          </a:p>
          <a:p>
            <a:pPr eaLnBrk="1" hangingPunct="1">
              <a:buSzPct val="70000"/>
            </a:pPr>
            <a:r>
              <a:rPr lang="en-US" altLang="en-US" b="1" dirty="0"/>
              <a:t>Expertise</a:t>
            </a:r>
          </a:p>
          <a:p>
            <a:pPr marL="457200" lvl="1" indent="0">
              <a:buSzPct val="70000"/>
              <a:buNone/>
            </a:pPr>
            <a:r>
              <a:rPr lang="en-US" altLang="ja-JP" dirty="0">
                <a:ea typeface="ＭＳ Ｐゴシック" panose="020B0600070205080204" pitchFamily="34" charset="-128"/>
              </a:rPr>
              <a:t>The set of capabilities that underlines the performance of human experts, including </a:t>
            </a:r>
          </a:p>
          <a:p>
            <a:pPr marL="1257300" lvl="2">
              <a:buSzPct val="70000"/>
              <a:buFont typeface="Wingdings" panose="05000000000000000000" pitchFamily="2" charset="2"/>
              <a:buChar char="ü"/>
            </a:pPr>
            <a:r>
              <a:rPr lang="en-US" altLang="ja-JP" dirty="0">
                <a:ea typeface="ＭＳ Ｐゴシック" panose="020B0600070205080204" pitchFamily="34" charset="-128"/>
              </a:rPr>
              <a:t>extensive domain knowledge, </a:t>
            </a:r>
          </a:p>
          <a:p>
            <a:pPr marL="1257300" lvl="2">
              <a:buSzPct val="70000"/>
              <a:buFont typeface="Wingdings" panose="05000000000000000000" pitchFamily="2" charset="2"/>
              <a:buChar char="ü"/>
            </a:pPr>
            <a:r>
              <a:rPr lang="en-US" altLang="ja-JP" dirty="0">
                <a:ea typeface="ＭＳ Ｐゴシック" panose="020B0600070205080204" pitchFamily="34" charset="-128"/>
              </a:rPr>
              <a:t>heuristic rules that simplify and improve approaches to problem solving, </a:t>
            </a:r>
          </a:p>
          <a:p>
            <a:pPr marL="1257300" lvl="2">
              <a:buSzPct val="70000"/>
              <a:buFont typeface="Wingdings" panose="05000000000000000000" pitchFamily="2" charset="2"/>
              <a:buChar char="ü"/>
            </a:pPr>
            <a:r>
              <a:rPr lang="en-US" altLang="ja-JP" dirty="0">
                <a:ea typeface="ＭＳ Ｐゴシック" panose="020B0600070205080204" pitchFamily="34" charset="-128"/>
              </a:rPr>
              <a:t>meta-knowledge and meta-cognition, and </a:t>
            </a:r>
          </a:p>
          <a:p>
            <a:pPr marL="1257300" lvl="2">
              <a:buSzPct val="70000"/>
              <a:buFont typeface="Wingdings" panose="05000000000000000000" pitchFamily="2" charset="2"/>
              <a:buChar char="ü"/>
            </a:pPr>
            <a:r>
              <a:rPr lang="en-US" altLang="ja-JP" dirty="0">
                <a:ea typeface="ＭＳ Ｐゴシック" panose="020B0600070205080204" pitchFamily="34" charset="-128"/>
              </a:rPr>
              <a:t>compiled forms of behavior that afford great economy in a skilled performance</a:t>
            </a:r>
            <a:endParaRPr lang="en-US" altLang="en-US" sz="1600" dirty="0"/>
          </a:p>
        </p:txBody>
      </p:sp>
      <p:sp>
        <p:nvSpPr>
          <p:cNvPr id="76805" name="Rectangle 5">
            <a:extLst>
              <a:ext uri="{FF2B5EF4-FFF2-40B4-BE49-F238E27FC236}">
                <a16:creationId xmlns:a16="http://schemas.microsoft.com/office/drawing/2014/main" id="{A3F40DDC-1FF9-4D7A-AAAF-8DEA0514C247}"/>
              </a:ext>
            </a:extLst>
          </p:cNvPr>
          <p:cNvSpPr>
            <a:spLocks noGrp="1" noChangeArrowheads="1"/>
          </p:cNvSpPr>
          <p:nvPr>
            <p:ph type="title"/>
          </p:nvPr>
        </p:nvSpPr>
        <p:spPr>
          <a:xfrm>
            <a:off x="3351175" y="198437"/>
            <a:ext cx="8047074" cy="1325563"/>
          </a:xfrm>
        </p:spPr>
        <p:txBody>
          <a:bodyPr/>
          <a:lstStyle/>
          <a:p>
            <a:pPr eaLnBrk="1" hangingPunct="1">
              <a:defRPr/>
            </a:pPr>
            <a:r>
              <a:rPr lang="en-US" dirty="0"/>
              <a:t>Important Concepts in ES</a:t>
            </a:r>
          </a:p>
        </p:txBody>
      </p:sp>
      <p:pic>
        <p:nvPicPr>
          <p:cNvPr id="235525" name="Picture 6">
            <a:extLst>
              <a:ext uri="{FF2B5EF4-FFF2-40B4-BE49-F238E27FC236}">
                <a16:creationId xmlns:a16="http://schemas.microsoft.com/office/drawing/2014/main" id="{7165388D-7D37-4080-B39B-441734ECA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596" y="230372"/>
            <a:ext cx="901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22" name="Object 0">
            <a:extLst>
              <a:ext uri="{FF2B5EF4-FFF2-40B4-BE49-F238E27FC236}">
                <a16:creationId xmlns:a16="http://schemas.microsoft.com/office/drawing/2014/main" id="{708E03E2-D2A9-4204-B3A9-CD7FFCF9AFB8}"/>
              </a:ext>
            </a:extLst>
          </p:cNvPr>
          <p:cNvGraphicFramePr>
            <a:graphicFrameLocks noChangeAspect="1"/>
          </p:cNvGraphicFramePr>
          <p:nvPr>
            <p:extLst>
              <p:ext uri="{D42A27DB-BD31-4B8C-83A1-F6EECF244321}">
                <p14:modId xmlns:p14="http://schemas.microsoft.com/office/powerpoint/2010/main" val="1223521558"/>
              </p:ext>
            </p:extLst>
          </p:nvPr>
        </p:nvGraphicFramePr>
        <p:xfrm>
          <a:off x="10307636" y="1027906"/>
          <a:ext cx="1090613" cy="1600200"/>
        </p:xfrm>
        <a:graphic>
          <a:graphicData uri="http://schemas.openxmlformats.org/presentationml/2006/ole">
            <mc:AlternateContent xmlns:mc="http://schemas.openxmlformats.org/markup-compatibility/2006">
              <mc:Choice xmlns:v="urn:schemas-microsoft-com:vml" Requires="v">
                <p:oleObj spid="_x0000_s1032" name="Visio" r:id="rId5" imgW="718920" imgH="1055520" progId="">
                  <p:embed/>
                </p:oleObj>
              </mc:Choice>
              <mc:Fallback>
                <p:oleObj name="Visio" r:id="rId5" imgW="718920" imgH="1055520" progId="">
                  <p:embed/>
                  <p:pic>
                    <p:nvPicPr>
                      <p:cNvPr id="235522" name="Object 0">
                        <a:extLst>
                          <a:ext uri="{FF2B5EF4-FFF2-40B4-BE49-F238E27FC236}">
                            <a16:creationId xmlns:a16="http://schemas.microsoft.com/office/drawing/2014/main" id="{708E03E2-D2A9-4204-B3A9-CD7FFCF9AF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7636" y="1027906"/>
                        <a:ext cx="10906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Google Shape;142;p2">
            <a:extLst>
              <a:ext uri="{FF2B5EF4-FFF2-40B4-BE49-F238E27FC236}">
                <a16:creationId xmlns:a16="http://schemas.microsoft.com/office/drawing/2014/main" id="{8B36A9EC-FDB6-46E5-A327-DE26A276C344}"/>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A2C26B0B-9598-406C-B536-C883382A78F8}"/>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a:extLst>
              <a:ext uri="{FF2B5EF4-FFF2-40B4-BE49-F238E27FC236}">
                <a16:creationId xmlns:a16="http://schemas.microsoft.com/office/drawing/2014/main" id="{9BAD4A5C-E6A1-4972-9A1A-F1BC69A3FCEE}"/>
              </a:ext>
            </a:extLst>
          </p:cNvPr>
          <p:cNvSpPr>
            <a:spLocks noGrp="1" noChangeArrowheads="1"/>
          </p:cNvSpPr>
          <p:nvPr>
            <p:ph type="body" idx="1"/>
          </p:nvPr>
        </p:nvSpPr>
        <p:spPr>
          <a:xfrm>
            <a:off x="3413051" y="1524000"/>
            <a:ext cx="7254949" cy="4800600"/>
          </a:xfrm>
        </p:spPr>
        <p:txBody>
          <a:bodyPr vert="horz" lIns="92075" tIns="46038" rIns="92075" bIns="46038" rtlCol="0">
            <a:normAutofit lnSpcReduction="10000"/>
          </a:bodyPr>
          <a:lstStyle/>
          <a:p>
            <a:pPr eaLnBrk="1" hangingPunct="1">
              <a:lnSpc>
                <a:spcPct val="90000"/>
              </a:lnSpc>
              <a:buSzPct val="70000"/>
            </a:pPr>
            <a:r>
              <a:rPr lang="en-US" altLang="en-US" dirty="0"/>
              <a:t>Experts</a:t>
            </a:r>
          </a:p>
          <a:p>
            <a:pPr lvl="1" eaLnBrk="1" hangingPunct="1">
              <a:lnSpc>
                <a:spcPct val="90000"/>
              </a:lnSpc>
              <a:buSzPct val="70000"/>
            </a:pPr>
            <a:r>
              <a:rPr lang="en-US" altLang="en-US" dirty="0"/>
              <a:t>Degrees or levels of expertise</a:t>
            </a:r>
          </a:p>
          <a:p>
            <a:pPr lvl="1" eaLnBrk="1" hangingPunct="1">
              <a:lnSpc>
                <a:spcPct val="90000"/>
              </a:lnSpc>
              <a:buSzPct val="70000"/>
            </a:pPr>
            <a:r>
              <a:rPr lang="en-US" altLang="en-US" dirty="0"/>
              <a:t>Nonexperts outnumber experts often by 100 to 1</a:t>
            </a:r>
          </a:p>
          <a:p>
            <a:pPr eaLnBrk="1" hangingPunct="1">
              <a:lnSpc>
                <a:spcPct val="90000"/>
              </a:lnSpc>
              <a:buSzPct val="70000"/>
            </a:pPr>
            <a:r>
              <a:rPr lang="en-US" altLang="en-US" dirty="0"/>
              <a:t>Transferring Expertise</a:t>
            </a:r>
          </a:p>
          <a:p>
            <a:pPr lvl="1" eaLnBrk="1" hangingPunct="1">
              <a:lnSpc>
                <a:spcPct val="90000"/>
              </a:lnSpc>
              <a:buSzPct val="70000"/>
            </a:pPr>
            <a:r>
              <a:rPr lang="en-US" altLang="en-US" dirty="0"/>
              <a:t>From expert to computer to nonexperts via acquisition, representation, inferencing, transfer </a:t>
            </a:r>
          </a:p>
          <a:p>
            <a:pPr eaLnBrk="1" hangingPunct="1">
              <a:lnSpc>
                <a:spcPct val="90000"/>
              </a:lnSpc>
              <a:buSzPct val="70000"/>
            </a:pPr>
            <a:r>
              <a:rPr lang="en-US" altLang="en-US" dirty="0"/>
              <a:t>Inferencing </a:t>
            </a:r>
          </a:p>
          <a:p>
            <a:pPr lvl="1" eaLnBrk="1" hangingPunct="1">
              <a:lnSpc>
                <a:spcPct val="90000"/>
              </a:lnSpc>
              <a:buSzPct val="70000"/>
            </a:pPr>
            <a:r>
              <a:rPr lang="en-US" altLang="en-US" dirty="0"/>
              <a:t>Knowledge = Facts + Procedures (Rules)</a:t>
            </a:r>
          </a:p>
          <a:p>
            <a:pPr lvl="1" eaLnBrk="1" hangingPunct="1">
              <a:lnSpc>
                <a:spcPct val="90000"/>
              </a:lnSpc>
              <a:buSzPct val="70000"/>
            </a:pPr>
            <a:r>
              <a:rPr lang="en-US" altLang="en-US" dirty="0"/>
              <a:t>Reasoning/thinking performed by a computer</a:t>
            </a:r>
          </a:p>
          <a:p>
            <a:pPr eaLnBrk="1" hangingPunct="1">
              <a:lnSpc>
                <a:spcPct val="90000"/>
              </a:lnSpc>
              <a:buSzPct val="70000"/>
            </a:pPr>
            <a:r>
              <a:rPr lang="en-US" altLang="en-US" dirty="0"/>
              <a:t>Rules (IF … THEN …)</a:t>
            </a:r>
          </a:p>
          <a:p>
            <a:pPr eaLnBrk="1" hangingPunct="1">
              <a:lnSpc>
                <a:spcPct val="90000"/>
              </a:lnSpc>
              <a:buSzPct val="70000"/>
            </a:pPr>
            <a:r>
              <a:rPr lang="en-US" altLang="en-US" dirty="0"/>
              <a:t>Explanation Capability (Why? How?)</a:t>
            </a:r>
          </a:p>
        </p:txBody>
      </p:sp>
      <p:sp>
        <p:nvSpPr>
          <p:cNvPr id="1027" name="Rectangle 3">
            <a:extLst>
              <a:ext uri="{FF2B5EF4-FFF2-40B4-BE49-F238E27FC236}">
                <a16:creationId xmlns:a16="http://schemas.microsoft.com/office/drawing/2014/main" id="{6794ABEC-194D-4B71-B5DD-3213B45059EA}"/>
              </a:ext>
            </a:extLst>
          </p:cNvPr>
          <p:cNvSpPr>
            <a:spLocks noGrp="1" noChangeArrowheads="1"/>
          </p:cNvSpPr>
          <p:nvPr>
            <p:ph type="title"/>
          </p:nvPr>
        </p:nvSpPr>
        <p:spPr>
          <a:xfrm>
            <a:off x="3327990" y="232569"/>
            <a:ext cx="7823791" cy="1325563"/>
          </a:xfrm>
        </p:spPr>
        <p:txBody>
          <a:bodyPr/>
          <a:lstStyle/>
          <a:p>
            <a:pPr eaLnBrk="1" hangingPunct="1">
              <a:defRPr/>
            </a:pPr>
            <a:r>
              <a:rPr lang="en-US" dirty="0"/>
              <a:t>Important Concepts in ES</a:t>
            </a:r>
          </a:p>
        </p:txBody>
      </p:sp>
      <p:graphicFrame>
        <p:nvGraphicFramePr>
          <p:cNvPr id="236546" name="Object 1024">
            <a:extLst>
              <a:ext uri="{FF2B5EF4-FFF2-40B4-BE49-F238E27FC236}">
                <a16:creationId xmlns:a16="http://schemas.microsoft.com/office/drawing/2014/main" id="{695588C0-3EC9-4BC9-A3FF-EFF3D297F00C}"/>
              </a:ext>
            </a:extLst>
          </p:cNvPr>
          <p:cNvGraphicFramePr>
            <a:graphicFrameLocks/>
          </p:cNvGraphicFramePr>
          <p:nvPr>
            <p:extLst>
              <p:ext uri="{D42A27DB-BD31-4B8C-83A1-F6EECF244321}">
                <p14:modId xmlns:p14="http://schemas.microsoft.com/office/powerpoint/2010/main" val="3870337375"/>
              </p:ext>
            </p:extLst>
          </p:nvPr>
        </p:nvGraphicFramePr>
        <p:xfrm>
          <a:off x="10134599" y="1104900"/>
          <a:ext cx="1219200" cy="838200"/>
        </p:xfrm>
        <a:graphic>
          <a:graphicData uri="http://schemas.openxmlformats.org/presentationml/2006/ole">
            <mc:AlternateContent xmlns:mc="http://schemas.openxmlformats.org/markup-compatibility/2006">
              <mc:Choice xmlns:v="urn:schemas-microsoft-com:vml" Requires="v">
                <p:oleObj spid="_x0000_s2056" name="Clip" r:id="rId4" imgW="2180880" imgH="1563480" progId="">
                  <p:embed/>
                </p:oleObj>
              </mc:Choice>
              <mc:Fallback>
                <p:oleObj name="Clip" r:id="rId4" imgW="2180880" imgH="1563480" progId="">
                  <p:embed/>
                  <p:pic>
                    <p:nvPicPr>
                      <p:cNvPr id="236546" name="Object 1024">
                        <a:extLst>
                          <a:ext uri="{FF2B5EF4-FFF2-40B4-BE49-F238E27FC236}">
                            <a16:creationId xmlns:a16="http://schemas.microsoft.com/office/drawing/2014/main" id="{695588C0-3EC9-4BC9-A3FF-EFF3D297F00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4599" y="1104900"/>
                        <a:ext cx="1219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Google Shape;142;p2">
            <a:extLst>
              <a:ext uri="{FF2B5EF4-FFF2-40B4-BE49-F238E27FC236}">
                <a16:creationId xmlns:a16="http://schemas.microsoft.com/office/drawing/2014/main" id="{AA6C62C7-4555-47CD-AEFA-E51B89274CBB}"/>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693BCCC3-57C7-4CBC-A12B-6EDCD8B8A843}"/>
              </a:ext>
            </a:extLst>
          </p:cNvPr>
          <p:cNvSpPr>
            <a:spLocks noGrp="1"/>
          </p:cNvSpPr>
          <p:nvPr>
            <p:ph type="ftr" sz="quarter" idx="11"/>
          </p:nvPr>
        </p:nvSpPr>
        <p:spPr/>
        <p:txBody>
          <a:bodyPr/>
          <a:lstStyle/>
          <a:p>
            <a:r>
              <a:rPr lang="en-IN"/>
              <a:t>Copyright © 2019 by Wiley India Pvt. Ltd., 4436/7, Ansari Road, Daryaganj, New Delhi-110002</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68DE45E3-D309-492D-A8D8-68DE802C3956}"/>
              </a:ext>
            </a:extLst>
          </p:cNvPr>
          <p:cNvSpPr>
            <a:spLocks noGrp="1" noChangeArrowheads="1"/>
          </p:cNvSpPr>
          <p:nvPr>
            <p:ph type="title"/>
          </p:nvPr>
        </p:nvSpPr>
        <p:spPr>
          <a:xfrm>
            <a:off x="3391786" y="320675"/>
            <a:ext cx="7324060" cy="1325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Features of ES</a:t>
            </a:r>
          </a:p>
        </p:txBody>
      </p:sp>
      <p:sp>
        <p:nvSpPr>
          <p:cNvPr id="342019" name="Rectangle 3">
            <a:extLst>
              <a:ext uri="{FF2B5EF4-FFF2-40B4-BE49-F238E27FC236}">
                <a16:creationId xmlns:a16="http://schemas.microsoft.com/office/drawing/2014/main" id="{83D5FB39-111D-4E2D-8410-D747232A9E20}"/>
              </a:ext>
            </a:extLst>
          </p:cNvPr>
          <p:cNvSpPr>
            <a:spLocks noGrp="1" noChangeArrowheads="1"/>
          </p:cNvSpPr>
          <p:nvPr>
            <p:ph type="body" idx="1"/>
          </p:nvPr>
        </p:nvSpPr>
        <p:spPr>
          <a:xfrm>
            <a:off x="3391786" y="1527914"/>
            <a:ext cx="8027581" cy="4351338"/>
          </a:xfrm>
        </p:spPr>
        <p:txBody>
          <a:bodyPr/>
          <a:lstStyle/>
          <a:p>
            <a:r>
              <a:rPr lang="en-US" altLang="en-US" dirty="0"/>
              <a:t>Expertise</a:t>
            </a:r>
          </a:p>
          <a:p>
            <a:r>
              <a:rPr lang="en-US" altLang="en-US" dirty="0"/>
              <a:t>Symbolic reasoning</a:t>
            </a:r>
          </a:p>
          <a:p>
            <a:r>
              <a:rPr lang="en-US" altLang="en-US" dirty="0"/>
              <a:t>Deep knowledge – complex knowledge not easily found in non-experts</a:t>
            </a:r>
          </a:p>
          <a:p>
            <a:r>
              <a:rPr lang="en-US" altLang="en-US" dirty="0"/>
              <a:t>Self-knowledge – provide explanations</a:t>
            </a:r>
          </a:p>
        </p:txBody>
      </p:sp>
      <p:sp>
        <p:nvSpPr>
          <p:cNvPr id="4" name="Google Shape;142;p2">
            <a:extLst>
              <a:ext uri="{FF2B5EF4-FFF2-40B4-BE49-F238E27FC236}">
                <a16:creationId xmlns:a16="http://schemas.microsoft.com/office/drawing/2014/main" id="{280FFE4C-25E5-455D-887A-A963FBC84C20}"/>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2B6355AB-1500-4B04-83E4-23B4DFA5645B}"/>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A93C3E44-93D6-4648-B756-9F1203BC0F71}"/>
              </a:ext>
            </a:extLst>
          </p:cNvPr>
          <p:cNvSpPr>
            <a:spLocks noGrp="1" noChangeArrowheads="1"/>
          </p:cNvSpPr>
          <p:nvPr>
            <p:ph type="title"/>
          </p:nvPr>
        </p:nvSpPr>
        <p:spPr>
          <a:xfrm>
            <a:off x="3551274" y="258801"/>
            <a:ext cx="7153940" cy="10064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altLang="en-US" sz="3600" dirty="0"/>
              <a:t>Companies Using Expert Systems</a:t>
            </a:r>
          </a:p>
        </p:txBody>
      </p:sp>
      <p:sp>
        <p:nvSpPr>
          <p:cNvPr id="348163" name="Rectangle 3">
            <a:extLst>
              <a:ext uri="{FF2B5EF4-FFF2-40B4-BE49-F238E27FC236}">
                <a16:creationId xmlns:a16="http://schemas.microsoft.com/office/drawing/2014/main" id="{A7712701-D1EC-4FF5-B9D1-585787489716}"/>
              </a:ext>
            </a:extLst>
          </p:cNvPr>
          <p:cNvSpPr>
            <a:spLocks noGrp="1" noChangeArrowheads="1"/>
          </p:cNvSpPr>
          <p:nvPr>
            <p:ph type="body" idx="1"/>
          </p:nvPr>
        </p:nvSpPr>
        <p:spPr>
          <a:xfrm>
            <a:off x="3551274" y="1442853"/>
            <a:ext cx="7559749" cy="4351338"/>
          </a:xfrm>
        </p:spPr>
        <p:txBody>
          <a:bodyPr>
            <a:normAutofit/>
          </a:bodyPr>
          <a:lstStyle/>
          <a:p>
            <a:r>
              <a:rPr lang="en-US" altLang="en-US" dirty="0"/>
              <a:t>Customer support at Logitech</a:t>
            </a:r>
          </a:p>
          <a:p>
            <a:pPr lvl="1"/>
            <a:r>
              <a:rPr lang="en-US" altLang="en-US" dirty="0"/>
              <a:t>Many products web-based self-help </a:t>
            </a:r>
          </a:p>
          <a:p>
            <a:r>
              <a:rPr lang="en-US" altLang="en-US" dirty="0"/>
              <a:t>China’s Freight Train System</a:t>
            </a:r>
          </a:p>
          <a:p>
            <a:pPr lvl="1"/>
            <a:r>
              <a:rPr lang="en-US" altLang="en-US" dirty="0"/>
              <a:t>Allocate what and how much to load</a:t>
            </a:r>
          </a:p>
          <a:p>
            <a:r>
              <a:rPr lang="en-US" altLang="en-US" dirty="0" err="1"/>
              <a:t>EnvaPower</a:t>
            </a:r>
            <a:r>
              <a:rPr lang="en-US" altLang="en-US" dirty="0"/>
              <a:t> Market Forecaster</a:t>
            </a:r>
          </a:p>
          <a:p>
            <a:pPr lvl="1"/>
            <a:r>
              <a:rPr lang="en-US" altLang="en-US" dirty="0"/>
              <a:t>Electricity market forecaster</a:t>
            </a:r>
          </a:p>
          <a:p>
            <a:r>
              <a:rPr lang="en-US" altLang="en-US" dirty="0"/>
              <a:t>Rule-Based engine for mobile games</a:t>
            </a:r>
          </a:p>
          <a:p>
            <a:r>
              <a:rPr lang="en-US" altLang="en-US" dirty="0"/>
              <a:t>SEI Investment’s Financial Diagnosis System</a:t>
            </a:r>
          </a:p>
          <a:p>
            <a:pPr lvl="1"/>
            <a:r>
              <a:rPr lang="en-US" altLang="en-US" dirty="0"/>
              <a:t>Delivers “financial wellness” to clients</a:t>
            </a:r>
          </a:p>
        </p:txBody>
      </p:sp>
      <p:sp>
        <p:nvSpPr>
          <p:cNvPr id="4" name="Google Shape;142;p2">
            <a:extLst>
              <a:ext uri="{FF2B5EF4-FFF2-40B4-BE49-F238E27FC236}">
                <a16:creationId xmlns:a16="http://schemas.microsoft.com/office/drawing/2014/main" id="{438F10CA-EF5C-404C-9B8E-7EA2D60ED75A}"/>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Footer Placeholder 1">
            <a:extLst>
              <a:ext uri="{FF2B5EF4-FFF2-40B4-BE49-F238E27FC236}">
                <a16:creationId xmlns:a16="http://schemas.microsoft.com/office/drawing/2014/main" id="{C3EF6BFD-CE5D-45BA-BDCA-B162933C6668}"/>
              </a:ext>
            </a:extLst>
          </p:cNvPr>
          <p:cNvSpPr>
            <a:spLocks noGrp="1"/>
          </p:cNvSpPr>
          <p:nvPr>
            <p:ph type="ftr" sz="quarter" idx="11"/>
          </p:nvPr>
        </p:nvSpPr>
        <p:spPr/>
        <p:txBody>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Rectangle 4">
            <a:extLst>
              <a:ext uri="{FF2B5EF4-FFF2-40B4-BE49-F238E27FC236}">
                <a16:creationId xmlns:a16="http://schemas.microsoft.com/office/drawing/2014/main" id="{7EED3991-CE15-4276-A5C1-5EED6D4F82C3}"/>
              </a:ext>
            </a:extLst>
          </p:cNvPr>
          <p:cNvSpPr>
            <a:spLocks noGrp="1" noChangeArrowheads="1"/>
          </p:cNvSpPr>
          <p:nvPr>
            <p:ph type="title"/>
          </p:nvPr>
        </p:nvSpPr>
        <p:spPr>
          <a:xfrm>
            <a:off x="3514761" y="250826"/>
            <a:ext cx="8410539" cy="8017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Comparison of Conventional Systems and ES</a:t>
            </a:r>
          </a:p>
        </p:txBody>
      </p:sp>
      <p:graphicFrame>
        <p:nvGraphicFramePr>
          <p:cNvPr id="343080" name="Group 40">
            <a:extLst>
              <a:ext uri="{FF2B5EF4-FFF2-40B4-BE49-F238E27FC236}">
                <a16:creationId xmlns:a16="http://schemas.microsoft.com/office/drawing/2014/main" id="{0BC3B72A-27CA-4D13-A054-52C53B0DFE04}"/>
              </a:ext>
            </a:extLst>
          </p:cNvPr>
          <p:cNvGraphicFramePr>
            <a:graphicFrameLocks noGrp="1"/>
          </p:cNvGraphicFramePr>
          <p:nvPr>
            <p:ph type="tbl" idx="1"/>
            <p:extLst>
              <p:ext uri="{D42A27DB-BD31-4B8C-83A1-F6EECF244321}">
                <p14:modId xmlns:p14="http://schemas.microsoft.com/office/powerpoint/2010/main" val="701099559"/>
              </p:ext>
            </p:extLst>
          </p:nvPr>
        </p:nvGraphicFramePr>
        <p:xfrm>
          <a:off x="3514762" y="1213986"/>
          <a:ext cx="7772400" cy="4861560"/>
        </p:xfrm>
        <a:graphic>
          <a:graphicData uri="http://schemas.openxmlformats.org/drawingml/2006/table">
            <a:tbl>
              <a:tblPr/>
              <a:tblGrid>
                <a:gridCol w="3886200">
                  <a:extLst>
                    <a:ext uri="{9D8B030D-6E8A-4147-A177-3AD203B41FA5}">
                      <a16:colId xmlns:a16="http://schemas.microsoft.com/office/drawing/2014/main" val="2646766394"/>
                    </a:ext>
                  </a:extLst>
                </a:gridCol>
                <a:gridCol w="3886200">
                  <a:extLst>
                    <a:ext uri="{9D8B030D-6E8A-4147-A177-3AD203B41FA5}">
                      <a16:colId xmlns:a16="http://schemas.microsoft.com/office/drawing/2014/main" val="3386989913"/>
                    </a:ext>
                  </a:extLst>
                </a:gridCol>
              </a:tblGrid>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dirty="0">
                          <a:ln>
                            <a:noFill/>
                          </a:ln>
                          <a:solidFill>
                            <a:schemeClr val="folHlink"/>
                          </a:solidFill>
                          <a:effectLst/>
                          <a:latin typeface="Tahoma" panose="020B0604030504040204" pitchFamily="34" charset="0"/>
                        </a:rPr>
                        <a:t>Conventional Systems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800" b="0" i="0" u="none" strike="noStrike" cap="none" normalizeH="0" baseline="0">
                          <a:ln>
                            <a:noFill/>
                          </a:ln>
                          <a:solidFill>
                            <a:schemeClr val="folHlink"/>
                          </a:solidFill>
                          <a:effectLst/>
                          <a:latin typeface="Tahoma" panose="020B0604030504040204" pitchFamily="34" charset="0"/>
                        </a:rPr>
                        <a:t>Expert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489603"/>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Info and processing combined in 1 sequential program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Knowledge is separated from the processing (inference)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195691"/>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The program does not make mistakes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Program makes mistakes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1575496"/>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Do not explain why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Explanation is part of most 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192316"/>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Require all input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ES do not require all initial facts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0922399"/>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Changes in program are tedious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Changes in rules are easy to make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5617522"/>
                  </a:ext>
                </a:extLst>
              </a:tr>
              <a:tr h="685800">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folHlink"/>
                          </a:solidFill>
                          <a:effectLst/>
                          <a:latin typeface="Tahoma" panose="020B0604030504040204" pitchFamily="34" charset="0"/>
                        </a:rPr>
                        <a:t>System operates only when it is completed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folHlink"/>
                          </a:solidFill>
                          <a:latin typeface="Tahoma" panose="020B0604030504040204" pitchFamily="34" charset="0"/>
                        </a:defRPr>
                      </a:lvl1pPr>
                      <a:lvl2pPr eaLnBrk="0" hangingPunct="0">
                        <a:spcBef>
                          <a:spcPct val="20000"/>
                        </a:spcBef>
                        <a:buClr>
                          <a:schemeClr val="hlink"/>
                        </a:buClr>
                        <a:buSzPct val="55000"/>
                        <a:buFont typeface="Wingdings" panose="05000000000000000000" pitchFamily="2" charset="2"/>
                        <a:defRPr sz="2400">
                          <a:solidFill>
                            <a:schemeClr val="folHlink"/>
                          </a:solidFill>
                          <a:latin typeface="Tahoma" panose="020B0604030504040204" pitchFamily="34" charset="0"/>
                        </a:defRPr>
                      </a:lvl2pPr>
                      <a:lvl3pPr eaLnBrk="0" hangingPunct="0">
                        <a:spcBef>
                          <a:spcPct val="20000"/>
                        </a:spcBef>
                        <a:buClr>
                          <a:schemeClr val="folHlink"/>
                        </a:buClr>
                        <a:buSzPct val="50000"/>
                        <a:buFont typeface="Wingdings" panose="05000000000000000000" pitchFamily="2" charset="2"/>
                        <a:defRPr sz="2000">
                          <a:solidFill>
                            <a:schemeClr val="folHlink"/>
                          </a:solidFill>
                          <a:latin typeface="Tahoma" panose="020B0604030504040204" pitchFamily="34" charset="0"/>
                        </a:defRPr>
                      </a:lvl3pPr>
                      <a:lvl4pPr eaLnBrk="0" hangingPunct="0">
                        <a:spcBef>
                          <a:spcPct val="20000"/>
                        </a:spcBef>
                        <a:buClr>
                          <a:schemeClr val="accent2"/>
                        </a:buClr>
                        <a:buSzPct val="55000"/>
                        <a:buFont typeface="Wingdings" panose="05000000000000000000" pitchFamily="2" charset="2"/>
                        <a:defRPr>
                          <a:solidFill>
                            <a:schemeClr val="folHlink"/>
                          </a:solidFill>
                          <a:latin typeface="Tahoma" panose="020B0604030504040204" pitchFamily="34" charset="0"/>
                        </a:defRPr>
                      </a:lvl4pPr>
                      <a:lvl5pPr eaLnBrk="0" hangingPunct="0">
                        <a:spcBef>
                          <a:spcPct val="20000"/>
                        </a:spcBef>
                        <a:buClr>
                          <a:schemeClr val="accent1"/>
                        </a:buClr>
                        <a:buSzPct val="50000"/>
                        <a:buFont typeface="Wingdings" panose="05000000000000000000" pitchFamily="2" charset="2"/>
                        <a:defRPr>
                          <a:solidFill>
                            <a:schemeClr val="folHlink"/>
                          </a:solidFill>
                          <a:latin typeface="Tahoma" panose="020B0604030504040204" pitchFamily="34" charset="0"/>
                        </a:defRPr>
                      </a:lvl5pPr>
                      <a:lvl6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6pPr>
                      <a:lvl7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7pPr>
                      <a:lvl8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8pPr>
                      <a:lvl9pPr eaLnBrk="0" fontAlgn="base" hangingPunct="0">
                        <a:spcBef>
                          <a:spcPct val="20000"/>
                        </a:spcBef>
                        <a:spcAft>
                          <a:spcPct val="0"/>
                        </a:spcAft>
                        <a:buClr>
                          <a:schemeClr val="accent1"/>
                        </a:buClr>
                        <a:buSzPct val="50000"/>
                        <a:buFont typeface="Wingdings" panose="05000000000000000000" pitchFamily="2" charset="2"/>
                        <a:defRPr>
                          <a:solidFill>
                            <a:schemeClr val="folHlink"/>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dirty="0">
                          <a:ln>
                            <a:noFill/>
                          </a:ln>
                          <a:solidFill>
                            <a:schemeClr val="folHlink"/>
                          </a:solidFill>
                          <a:effectLst/>
                          <a:latin typeface="Tahoma" panose="020B0604030504040204" pitchFamily="34" charset="0"/>
                        </a:rPr>
                        <a:t>Can operate with only a few rules (prototype)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1627991"/>
                  </a:ext>
                </a:extLst>
              </a:tr>
            </a:tbl>
          </a:graphicData>
        </a:graphic>
      </p:graphicFrame>
      <p:sp>
        <p:nvSpPr>
          <p:cNvPr id="4" name="Google Shape;142;p2">
            <a:extLst>
              <a:ext uri="{FF2B5EF4-FFF2-40B4-BE49-F238E27FC236}">
                <a16:creationId xmlns:a16="http://schemas.microsoft.com/office/drawing/2014/main" id="{C94C40B7-DFAE-4E43-A758-FCC7227AD5BD}"/>
              </a:ext>
            </a:extLst>
          </p:cNvPr>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14.1 Introduction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14.2 Architecture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14.3 Components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14.4 Need and justification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14.5 Knowledge representation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14.6 Knowledge acquisition method</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14.7 Knowledge validation</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14.8 Application of ES</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14.9 Basic of Prolog</a:t>
            </a: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14.10 Application of Prolog</a:t>
            </a:r>
          </a:p>
        </p:txBody>
      </p:sp>
      <p:sp>
        <p:nvSpPr>
          <p:cNvPr id="2" name="Rectangle 1">
            <a:extLst>
              <a:ext uri="{FF2B5EF4-FFF2-40B4-BE49-F238E27FC236}">
                <a16:creationId xmlns:a16="http://schemas.microsoft.com/office/drawing/2014/main" id="{14CE435B-7ACE-45B7-8568-6FBC3F1BCAA1}"/>
              </a:ext>
            </a:extLst>
          </p:cNvPr>
          <p:cNvSpPr/>
          <p:nvPr/>
        </p:nvSpPr>
        <p:spPr>
          <a:xfrm>
            <a:off x="3514761" y="6236909"/>
            <a:ext cx="8410539" cy="646331"/>
          </a:xfrm>
          <a:prstGeom prst="rect">
            <a:avLst/>
          </a:prstGeom>
        </p:spPr>
        <p:txBody>
          <a:bodyPr wrap="square">
            <a:spAutoFit/>
          </a:bodyPr>
          <a:lstStyle/>
          <a:p>
            <a:r>
              <a:rPr lang="en-IN" dirty="0"/>
              <a:t>Copyright © 2019 by Wiley India </a:t>
            </a:r>
            <a:r>
              <a:rPr lang="en-IN" dirty="0" err="1"/>
              <a:t>Pvt.</a:t>
            </a:r>
            <a:r>
              <a:rPr lang="en-IN" dirty="0"/>
              <a:t> Ltd., 4436/7, Ansari Road, </a:t>
            </a:r>
            <a:r>
              <a:rPr lang="en-IN" dirty="0" err="1"/>
              <a:t>Daryaganj</a:t>
            </a:r>
            <a:r>
              <a:rPr lang="en-IN" dirty="0"/>
              <a:t>, New Delhi-110002</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3055</Words>
  <Application>Microsoft Office PowerPoint</Application>
  <PresentationFormat>Widescreen</PresentationFormat>
  <Paragraphs>583</Paragraphs>
  <Slides>32</Slides>
  <Notes>32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1" baseType="lpstr">
      <vt:lpstr>Arial</vt:lpstr>
      <vt:lpstr>Calibri</vt:lpstr>
      <vt:lpstr>Gill Sans </vt:lpstr>
      <vt:lpstr>Tahoma</vt:lpstr>
      <vt:lpstr>Times New Roman</vt:lpstr>
      <vt:lpstr>Wingdings</vt:lpstr>
      <vt:lpstr>Office Theme</vt:lpstr>
      <vt:lpstr>Visio</vt:lpstr>
      <vt:lpstr>Clip</vt:lpstr>
      <vt:lpstr>PowerPoint Presentation</vt:lpstr>
      <vt:lpstr>Learning objectives.</vt:lpstr>
      <vt:lpstr>Introduction</vt:lpstr>
      <vt:lpstr>Expert Systems (ES)</vt:lpstr>
      <vt:lpstr>Important Concepts in ES</vt:lpstr>
      <vt:lpstr>Important Concepts in ES</vt:lpstr>
      <vt:lpstr>Features of ES</vt:lpstr>
      <vt:lpstr>Companies Using Expert Systems</vt:lpstr>
      <vt:lpstr>Comparison of Conventional Systems and ES</vt:lpstr>
      <vt:lpstr>Comparison of Conventional Systems and ES</vt:lpstr>
      <vt:lpstr>Comparison of Human Experts and ES</vt:lpstr>
      <vt:lpstr>Comparison of Human Experts and ES</vt:lpstr>
      <vt:lpstr>Structures of Expert Systems</vt:lpstr>
      <vt:lpstr>Conceptual Architecture of a    Typical Expert Systems</vt:lpstr>
      <vt:lpstr>Structure of ES</vt:lpstr>
      <vt:lpstr>The Human Element in ES</vt:lpstr>
      <vt:lpstr>PowerPoint Presentation</vt:lpstr>
      <vt:lpstr>Architecture of ES</vt:lpstr>
      <vt:lpstr>Architecture of ES</vt:lpstr>
      <vt:lpstr>Components of expert system</vt:lpstr>
      <vt:lpstr>Components of expert system</vt:lpstr>
      <vt:lpstr>Components of expert system</vt:lpstr>
      <vt:lpstr>Components of expert system</vt:lpstr>
      <vt:lpstr>Components of expert system</vt:lpstr>
      <vt:lpstr>Need and justification of ES</vt:lpstr>
      <vt:lpstr>Knowledge representation</vt:lpstr>
      <vt:lpstr>Knowledge validation</vt:lpstr>
      <vt:lpstr>Applications of ES</vt:lpstr>
      <vt:lpstr>Applications of Expert Systems</vt:lpstr>
      <vt:lpstr>Basic of prolog</vt:lpstr>
      <vt:lpstr>Application of prolog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Nilakshi</cp:lastModifiedBy>
  <cp:revision>20</cp:revision>
  <dcterms:created xsi:type="dcterms:W3CDTF">2019-07-09T07:29:06Z</dcterms:created>
  <dcterms:modified xsi:type="dcterms:W3CDTF">2019-07-26T09:23:05Z</dcterms:modified>
</cp:coreProperties>
</file>