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7" r:id="rId2"/>
    <p:sldId id="258" r:id="rId3"/>
    <p:sldId id="292" r:id="rId4"/>
    <p:sldId id="293" r:id="rId5"/>
    <p:sldId id="294" r:id="rId6"/>
    <p:sldId id="295" r:id="rId7"/>
    <p:sldId id="296" r:id="rId8"/>
    <p:sldId id="297" r:id="rId9"/>
    <p:sldId id="298" r:id="rId10"/>
    <p:sldId id="299" r:id="rId11"/>
    <p:sldId id="300" r:id="rId12"/>
    <p:sldId id="301" r:id="rId13"/>
    <p:sldId id="302" r:id="rId14"/>
    <p:sldId id="303" r:id="rId15"/>
    <p:sldId id="304" r:id="rId16"/>
    <p:sldId id="305" r:id="rId17"/>
    <p:sldId id="306" r:id="rId18"/>
    <p:sldId id="29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0" d="100"/>
          <a:sy n="90" d="100"/>
        </p:scale>
        <p:origin x="57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D0F053-EA1A-4EB3-B84D-04ED22C5919D}" type="datetimeFigureOut">
              <a:rPr lang="en-US" smtClean="0"/>
              <a:t>7/26/2019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B8338E-D2E7-4B0E-9BEF-1085112FCC5A}" type="slidenum">
              <a:rPr lang="en-US" smtClean="0"/>
              <a:t>‹#›</a:t>
            </a:fld>
            <a:endParaRPr lang="en-US"/>
          </a:p>
        </p:txBody>
      </p:sp>
    </p:spTree>
    <p:extLst>
      <p:ext uri="{BB962C8B-B14F-4D97-AF65-F5344CB8AC3E}">
        <p14:creationId xmlns:p14="http://schemas.microsoft.com/office/powerpoint/2010/main" val="2446428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211288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92542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892926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91143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94340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817623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21815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455704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16145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004067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31865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06623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03104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9492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67348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F6193-1B26-40C7-87E1-7B89174BB7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65B540-8785-4123-8378-A6E53EE664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A7A62C-C470-431F-9126-20837BD8EBEF}"/>
              </a:ext>
            </a:extLst>
          </p:cNvPr>
          <p:cNvSpPr>
            <a:spLocks noGrp="1"/>
          </p:cNvSpPr>
          <p:nvPr>
            <p:ph type="dt" sz="half" idx="10"/>
          </p:nvPr>
        </p:nvSpPr>
        <p:spPr/>
        <p:txBody>
          <a:bodyPr/>
          <a:lstStyle/>
          <a:p>
            <a:fld id="{17BB524A-D33D-4C36-BE95-827B2C410FBF}" type="datetime1">
              <a:rPr lang="en-US" smtClean="0"/>
              <a:t>7/26/2019</a:t>
            </a:fld>
            <a:endParaRPr lang="en-US"/>
          </a:p>
        </p:txBody>
      </p:sp>
      <p:sp>
        <p:nvSpPr>
          <p:cNvPr id="5" name="Footer Placeholder 4">
            <a:extLst>
              <a:ext uri="{FF2B5EF4-FFF2-40B4-BE49-F238E27FC236}">
                <a16:creationId xmlns:a16="http://schemas.microsoft.com/office/drawing/2014/main" id="{42B585B3-5D33-4417-95A7-8468827B610E}"/>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
        <p:nvSpPr>
          <p:cNvPr id="6" name="Slide Number Placeholder 5">
            <a:extLst>
              <a:ext uri="{FF2B5EF4-FFF2-40B4-BE49-F238E27FC236}">
                <a16:creationId xmlns:a16="http://schemas.microsoft.com/office/drawing/2014/main" id="{BBC2F885-E82D-494A-BDAA-F4BE4A0488C6}"/>
              </a:ext>
            </a:extLst>
          </p:cNvPr>
          <p:cNvSpPr>
            <a:spLocks noGrp="1"/>
          </p:cNvSpPr>
          <p:nvPr>
            <p:ph type="sldNum" sz="quarter" idx="12"/>
          </p:nvPr>
        </p:nvSpPr>
        <p:spPr/>
        <p:txBody>
          <a:bodyPr/>
          <a:lstStyle/>
          <a:p>
            <a:fld id="{6D961270-634B-43E1-B149-DB3727CCFBDD}" type="slidenum">
              <a:rPr lang="en-US" smtClean="0"/>
              <a:t>‹#›</a:t>
            </a:fld>
            <a:endParaRPr lang="en-US"/>
          </a:p>
        </p:txBody>
      </p:sp>
    </p:spTree>
    <p:extLst>
      <p:ext uri="{BB962C8B-B14F-4D97-AF65-F5344CB8AC3E}">
        <p14:creationId xmlns:p14="http://schemas.microsoft.com/office/powerpoint/2010/main" val="1338668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456B8-0EBA-4528-895A-D50DC019258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7EB61D-71BA-490D-9683-53C0106822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0536B1-3305-4331-9880-D876352B865D}"/>
              </a:ext>
            </a:extLst>
          </p:cNvPr>
          <p:cNvSpPr>
            <a:spLocks noGrp="1"/>
          </p:cNvSpPr>
          <p:nvPr>
            <p:ph type="dt" sz="half" idx="10"/>
          </p:nvPr>
        </p:nvSpPr>
        <p:spPr/>
        <p:txBody>
          <a:bodyPr/>
          <a:lstStyle/>
          <a:p>
            <a:fld id="{33A5AE62-F4ED-4211-AA95-E7EDE634A4A7}" type="datetime1">
              <a:rPr lang="en-US" smtClean="0"/>
              <a:t>7/26/2019</a:t>
            </a:fld>
            <a:endParaRPr lang="en-US"/>
          </a:p>
        </p:txBody>
      </p:sp>
      <p:sp>
        <p:nvSpPr>
          <p:cNvPr id="5" name="Footer Placeholder 4">
            <a:extLst>
              <a:ext uri="{FF2B5EF4-FFF2-40B4-BE49-F238E27FC236}">
                <a16:creationId xmlns:a16="http://schemas.microsoft.com/office/drawing/2014/main" id="{DCF578E0-EA10-42B4-BC1F-4606E439501E}"/>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
        <p:nvSpPr>
          <p:cNvPr id="6" name="Slide Number Placeholder 5">
            <a:extLst>
              <a:ext uri="{FF2B5EF4-FFF2-40B4-BE49-F238E27FC236}">
                <a16:creationId xmlns:a16="http://schemas.microsoft.com/office/drawing/2014/main" id="{62D5C248-FF32-4A89-84E0-7D62E1213962}"/>
              </a:ext>
            </a:extLst>
          </p:cNvPr>
          <p:cNvSpPr>
            <a:spLocks noGrp="1"/>
          </p:cNvSpPr>
          <p:nvPr>
            <p:ph type="sldNum" sz="quarter" idx="12"/>
          </p:nvPr>
        </p:nvSpPr>
        <p:spPr/>
        <p:txBody>
          <a:bodyPr/>
          <a:lstStyle/>
          <a:p>
            <a:fld id="{6D961270-634B-43E1-B149-DB3727CCFBDD}" type="slidenum">
              <a:rPr lang="en-US" smtClean="0"/>
              <a:t>‹#›</a:t>
            </a:fld>
            <a:endParaRPr lang="en-US"/>
          </a:p>
        </p:txBody>
      </p:sp>
    </p:spTree>
    <p:extLst>
      <p:ext uri="{BB962C8B-B14F-4D97-AF65-F5344CB8AC3E}">
        <p14:creationId xmlns:p14="http://schemas.microsoft.com/office/powerpoint/2010/main" val="2585698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72638D-3970-47A4-99CC-DFBB0325EB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BAF2645-85C4-4ADF-ABAA-04C5CCBE3B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B22E92-2F91-47F1-B3C4-43E9D8BAC0C7}"/>
              </a:ext>
            </a:extLst>
          </p:cNvPr>
          <p:cNvSpPr>
            <a:spLocks noGrp="1"/>
          </p:cNvSpPr>
          <p:nvPr>
            <p:ph type="dt" sz="half" idx="10"/>
          </p:nvPr>
        </p:nvSpPr>
        <p:spPr/>
        <p:txBody>
          <a:bodyPr/>
          <a:lstStyle/>
          <a:p>
            <a:fld id="{E653C424-11C9-4EB7-AC81-F60883E4AB87}" type="datetime1">
              <a:rPr lang="en-US" smtClean="0"/>
              <a:t>7/26/2019</a:t>
            </a:fld>
            <a:endParaRPr lang="en-US"/>
          </a:p>
        </p:txBody>
      </p:sp>
      <p:sp>
        <p:nvSpPr>
          <p:cNvPr id="5" name="Footer Placeholder 4">
            <a:extLst>
              <a:ext uri="{FF2B5EF4-FFF2-40B4-BE49-F238E27FC236}">
                <a16:creationId xmlns:a16="http://schemas.microsoft.com/office/drawing/2014/main" id="{325CD20A-B843-4C1D-943F-EA8BE5C3A508}"/>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
        <p:nvSpPr>
          <p:cNvPr id="6" name="Slide Number Placeholder 5">
            <a:extLst>
              <a:ext uri="{FF2B5EF4-FFF2-40B4-BE49-F238E27FC236}">
                <a16:creationId xmlns:a16="http://schemas.microsoft.com/office/drawing/2014/main" id="{A8719641-5BE9-47C9-B284-33BA4B97E298}"/>
              </a:ext>
            </a:extLst>
          </p:cNvPr>
          <p:cNvSpPr>
            <a:spLocks noGrp="1"/>
          </p:cNvSpPr>
          <p:nvPr>
            <p:ph type="sldNum" sz="quarter" idx="12"/>
          </p:nvPr>
        </p:nvSpPr>
        <p:spPr/>
        <p:txBody>
          <a:bodyPr/>
          <a:lstStyle/>
          <a:p>
            <a:fld id="{6D961270-634B-43E1-B149-DB3727CCFBDD}" type="slidenum">
              <a:rPr lang="en-US" smtClean="0"/>
              <a:t>‹#›</a:t>
            </a:fld>
            <a:endParaRPr lang="en-US"/>
          </a:p>
        </p:txBody>
      </p:sp>
    </p:spTree>
    <p:extLst>
      <p:ext uri="{BB962C8B-B14F-4D97-AF65-F5344CB8AC3E}">
        <p14:creationId xmlns:p14="http://schemas.microsoft.com/office/powerpoint/2010/main" val="3060742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A57C3-1C05-4C88-9F06-F8A1B715E4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98910C-903A-4588-98D0-138D63A3DC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67F489-8316-41C6-A1DB-BE90B22AC46B}"/>
              </a:ext>
            </a:extLst>
          </p:cNvPr>
          <p:cNvSpPr>
            <a:spLocks noGrp="1"/>
          </p:cNvSpPr>
          <p:nvPr>
            <p:ph type="dt" sz="half" idx="10"/>
          </p:nvPr>
        </p:nvSpPr>
        <p:spPr/>
        <p:txBody>
          <a:bodyPr/>
          <a:lstStyle/>
          <a:p>
            <a:fld id="{44ACDA97-DEF2-47F1-8B8B-8F4E8E2E2CA0}" type="datetime1">
              <a:rPr lang="en-US" smtClean="0"/>
              <a:t>7/26/2019</a:t>
            </a:fld>
            <a:endParaRPr lang="en-US"/>
          </a:p>
        </p:txBody>
      </p:sp>
      <p:sp>
        <p:nvSpPr>
          <p:cNvPr id="5" name="Footer Placeholder 4">
            <a:extLst>
              <a:ext uri="{FF2B5EF4-FFF2-40B4-BE49-F238E27FC236}">
                <a16:creationId xmlns:a16="http://schemas.microsoft.com/office/drawing/2014/main" id="{A263BEFB-7D5D-4FBF-AB25-C7B5D9B2AAB8}"/>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
        <p:nvSpPr>
          <p:cNvPr id="6" name="Slide Number Placeholder 5">
            <a:extLst>
              <a:ext uri="{FF2B5EF4-FFF2-40B4-BE49-F238E27FC236}">
                <a16:creationId xmlns:a16="http://schemas.microsoft.com/office/drawing/2014/main" id="{EC94058E-FBEC-4BD6-91BC-BD17A93340D8}"/>
              </a:ext>
            </a:extLst>
          </p:cNvPr>
          <p:cNvSpPr>
            <a:spLocks noGrp="1"/>
          </p:cNvSpPr>
          <p:nvPr>
            <p:ph type="sldNum" sz="quarter" idx="12"/>
          </p:nvPr>
        </p:nvSpPr>
        <p:spPr/>
        <p:txBody>
          <a:bodyPr/>
          <a:lstStyle/>
          <a:p>
            <a:fld id="{6D961270-634B-43E1-B149-DB3727CCFBDD}" type="slidenum">
              <a:rPr lang="en-US" smtClean="0"/>
              <a:t>‹#›</a:t>
            </a:fld>
            <a:endParaRPr lang="en-US"/>
          </a:p>
        </p:txBody>
      </p:sp>
    </p:spTree>
    <p:extLst>
      <p:ext uri="{BB962C8B-B14F-4D97-AF65-F5344CB8AC3E}">
        <p14:creationId xmlns:p14="http://schemas.microsoft.com/office/powerpoint/2010/main" val="547686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76A8F-AE33-4B7C-88A5-9D9E160228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0A1CDEE-4398-48BF-B5EB-74D6E83C2D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195DC4-096F-4610-9BAD-8F13DC1BFDBA}"/>
              </a:ext>
            </a:extLst>
          </p:cNvPr>
          <p:cNvSpPr>
            <a:spLocks noGrp="1"/>
          </p:cNvSpPr>
          <p:nvPr>
            <p:ph type="dt" sz="half" idx="10"/>
          </p:nvPr>
        </p:nvSpPr>
        <p:spPr/>
        <p:txBody>
          <a:bodyPr/>
          <a:lstStyle/>
          <a:p>
            <a:fld id="{B061AFEB-8D30-4720-97FB-64FADC88A9E9}" type="datetime1">
              <a:rPr lang="en-US" smtClean="0"/>
              <a:t>7/26/2019</a:t>
            </a:fld>
            <a:endParaRPr lang="en-US"/>
          </a:p>
        </p:txBody>
      </p:sp>
      <p:sp>
        <p:nvSpPr>
          <p:cNvPr id="5" name="Footer Placeholder 4">
            <a:extLst>
              <a:ext uri="{FF2B5EF4-FFF2-40B4-BE49-F238E27FC236}">
                <a16:creationId xmlns:a16="http://schemas.microsoft.com/office/drawing/2014/main" id="{A44176F9-4A15-49B8-9DE8-C2EA5A788F0F}"/>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
        <p:nvSpPr>
          <p:cNvPr id="6" name="Slide Number Placeholder 5">
            <a:extLst>
              <a:ext uri="{FF2B5EF4-FFF2-40B4-BE49-F238E27FC236}">
                <a16:creationId xmlns:a16="http://schemas.microsoft.com/office/drawing/2014/main" id="{B5040199-04FB-4CC4-8BF4-111D7F01B412}"/>
              </a:ext>
            </a:extLst>
          </p:cNvPr>
          <p:cNvSpPr>
            <a:spLocks noGrp="1"/>
          </p:cNvSpPr>
          <p:nvPr>
            <p:ph type="sldNum" sz="quarter" idx="12"/>
          </p:nvPr>
        </p:nvSpPr>
        <p:spPr/>
        <p:txBody>
          <a:bodyPr/>
          <a:lstStyle/>
          <a:p>
            <a:fld id="{6D961270-634B-43E1-B149-DB3727CCFBDD}" type="slidenum">
              <a:rPr lang="en-US" smtClean="0"/>
              <a:t>‹#›</a:t>
            </a:fld>
            <a:endParaRPr lang="en-US"/>
          </a:p>
        </p:txBody>
      </p:sp>
    </p:spTree>
    <p:extLst>
      <p:ext uri="{BB962C8B-B14F-4D97-AF65-F5344CB8AC3E}">
        <p14:creationId xmlns:p14="http://schemas.microsoft.com/office/powerpoint/2010/main" val="2132313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1421C-B8D3-48C0-915C-12D67213FF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88A792-0BBD-479E-80F2-D8C5B75BA0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435BDD1-860F-492D-BF9A-1BE5BA544C4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747CA7C-B92B-45B7-A7D0-7289D2E14E36}"/>
              </a:ext>
            </a:extLst>
          </p:cNvPr>
          <p:cNvSpPr>
            <a:spLocks noGrp="1"/>
          </p:cNvSpPr>
          <p:nvPr>
            <p:ph type="dt" sz="half" idx="10"/>
          </p:nvPr>
        </p:nvSpPr>
        <p:spPr/>
        <p:txBody>
          <a:bodyPr/>
          <a:lstStyle/>
          <a:p>
            <a:fld id="{4570EEA4-2039-429C-BAE6-0D50F1C844C6}" type="datetime1">
              <a:rPr lang="en-US" smtClean="0"/>
              <a:t>7/26/2019</a:t>
            </a:fld>
            <a:endParaRPr lang="en-US"/>
          </a:p>
        </p:txBody>
      </p:sp>
      <p:sp>
        <p:nvSpPr>
          <p:cNvPr id="6" name="Footer Placeholder 5">
            <a:extLst>
              <a:ext uri="{FF2B5EF4-FFF2-40B4-BE49-F238E27FC236}">
                <a16:creationId xmlns:a16="http://schemas.microsoft.com/office/drawing/2014/main" id="{0BBEB060-5662-4335-95F7-5C5886141E9A}"/>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
        <p:nvSpPr>
          <p:cNvPr id="7" name="Slide Number Placeholder 6">
            <a:extLst>
              <a:ext uri="{FF2B5EF4-FFF2-40B4-BE49-F238E27FC236}">
                <a16:creationId xmlns:a16="http://schemas.microsoft.com/office/drawing/2014/main" id="{AFA89240-1C39-4E66-BAF1-62D877177CE7}"/>
              </a:ext>
            </a:extLst>
          </p:cNvPr>
          <p:cNvSpPr>
            <a:spLocks noGrp="1"/>
          </p:cNvSpPr>
          <p:nvPr>
            <p:ph type="sldNum" sz="quarter" idx="12"/>
          </p:nvPr>
        </p:nvSpPr>
        <p:spPr/>
        <p:txBody>
          <a:bodyPr/>
          <a:lstStyle/>
          <a:p>
            <a:fld id="{6D961270-634B-43E1-B149-DB3727CCFBDD}" type="slidenum">
              <a:rPr lang="en-US" smtClean="0"/>
              <a:t>‹#›</a:t>
            </a:fld>
            <a:endParaRPr lang="en-US"/>
          </a:p>
        </p:txBody>
      </p:sp>
    </p:spTree>
    <p:extLst>
      <p:ext uri="{BB962C8B-B14F-4D97-AF65-F5344CB8AC3E}">
        <p14:creationId xmlns:p14="http://schemas.microsoft.com/office/powerpoint/2010/main" val="3843531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3746A-A16B-4817-A19F-0720A7522D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47C9F8-FA6C-44EB-8E0F-6721DE0EBD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AE42F9-70FF-4278-A5DD-B9488152740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A8BFF3D-97FE-4004-821C-AF58C6A78B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89FE7A-AEC0-4F4D-B29D-B7D95724EF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4326269-53A4-4F15-89D2-2179AB143C2D}"/>
              </a:ext>
            </a:extLst>
          </p:cNvPr>
          <p:cNvSpPr>
            <a:spLocks noGrp="1"/>
          </p:cNvSpPr>
          <p:nvPr>
            <p:ph type="dt" sz="half" idx="10"/>
          </p:nvPr>
        </p:nvSpPr>
        <p:spPr/>
        <p:txBody>
          <a:bodyPr/>
          <a:lstStyle/>
          <a:p>
            <a:fld id="{A65BC976-D3D6-415F-B116-4A4432E5915E}" type="datetime1">
              <a:rPr lang="en-US" smtClean="0"/>
              <a:t>7/26/2019</a:t>
            </a:fld>
            <a:endParaRPr lang="en-US"/>
          </a:p>
        </p:txBody>
      </p:sp>
      <p:sp>
        <p:nvSpPr>
          <p:cNvPr id="8" name="Footer Placeholder 7">
            <a:extLst>
              <a:ext uri="{FF2B5EF4-FFF2-40B4-BE49-F238E27FC236}">
                <a16:creationId xmlns:a16="http://schemas.microsoft.com/office/drawing/2014/main" id="{F3FC7D62-487A-4CEA-AB1F-B7A815D034B5}"/>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
        <p:nvSpPr>
          <p:cNvPr id="9" name="Slide Number Placeholder 8">
            <a:extLst>
              <a:ext uri="{FF2B5EF4-FFF2-40B4-BE49-F238E27FC236}">
                <a16:creationId xmlns:a16="http://schemas.microsoft.com/office/drawing/2014/main" id="{6CE4CAFF-96D5-4A6D-AAAF-693DC5FF3353}"/>
              </a:ext>
            </a:extLst>
          </p:cNvPr>
          <p:cNvSpPr>
            <a:spLocks noGrp="1"/>
          </p:cNvSpPr>
          <p:nvPr>
            <p:ph type="sldNum" sz="quarter" idx="12"/>
          </p:nvPr>
        </p:nvSpPr>
        <p:spPr/>
        <p:txBody>
          <a:bodyPr/>
          <a:lstStyle/>
          <a:p>
            <a:fld id="{6D961270-634B-43E1-B149-DB3727CCFBDD}" type="slidenum">
              <a:rPr lang="en-US" smtClean="0"/>
              <a:t>‹#›</a:t>
            </a:fld>
            <a:endParaRPr lang="en-US"/>
          </a:p>
        </p:txBody>
      </p:sp>
    </p:spTree>
    <p:extLst>
      <p:ext uri="{BB962C8B-B14F-4D97-AF65-F5344CB8AC3E}">
        <p14:creationId xmlns:p14="http://schemas.microsoft.com/office/powerpoint/2010/main" val="3657320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0AB76-0EFE-468D-BC5F-C1CE34F6900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2222D57-635F-4706-8128-561D907A73A9}"/>
              </a:ext>
            </a:extLst>
          </p:cNvPr>
          <p:cNvSpPr>
            <a:spLocks noGrp="1"/>
          </p:cNvSpPr>
          <p:nvPr>
            <p:ph type="dt" sz="half" idx="10"/>
          </p:nvPr>
        </p:nvSpPr>
        <p:spPr/>
        <p:txBody>
          <a:bodyPr/>
          <a:lstStyle/>
          <a:p>
            <a:fld id="{63E51FE9-1369-45B0-844B-A07043916EE3}" type="datetime1">
              <a:rPr lang="en-US" smtClean="0"/>
              <a:t>7/26/2019</a:t>
            </a:fld>
            <a:endParaRPr lang="en-US"/>
          </a:p>
        </p:txBody>
      </p:sp>
      <p:sp>
        <p:nvSpPr>
          <p:cNvPr id="4" name="Footer Placeholder 3">
            <a:extLst>
              <a:ext uri="{FF2B5EF4-FFF2-40B4-BE49-F238E27FC236}">
                <a16:creationId xmlns:a16="http://schemas.microsoft.com/office/drawing/2014/main" id="{31156C77-6A53-4344-AD8E-C523E2473F12}"/>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
        <p:nvSpPr>
          <p:cNvPr id="5" name="Slide Number Placeholder 4">
            <a:extLst>
              <a:ext uri="{FF2B5EF4-FFF2-40B4-BE49-F238E27FC236}">
                <a16:creationId xmlns:a16="http://schemas.microsoft.com/office/drawing/2014/main" id="{21B3CAFA-3A4F-4894-BD27-1984AADFFE39}"/>
              </a:ext>
            </a:extLst>
          </p:cNvPr>
          <p:cNvSpPr>
            <a:spLocks noGrp="1"/>
          </p:cNvSpPr>
          <p:nvPr>
            <p:ph type="sldNum" sz="quarter" idx="12"/>
          </p:nvPr>
        </p:nvSpPr>
        <p:spPr/>
        <p:txBody>
          <a:bodyPr/>
          <a:lstStyle/>
          <a:p>
            <a:fld id="{6D961270-634B-43E1-B149-DB3727CCFBDD}" type="slidenum">
              <a:rPr lang="en-US" smtClean="0"/>
              <a:t>‹#›</a:t>
            </a:fld>
            <a:endParaRPr lang="en-US"/>
          </a:p>
        </p:txBody>
      </p:sp>
    </p:spTree>
    <p:extLst>
      <p:ext uri="{BB962C8B-B14F-4D97-AF65-F5344CB8AC3E}">
        <p14:creationId xmlns:p14="http://schemas.microsoft.com/office/powerpoint/2010/main" val="1154176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398C2D-60A5-4D69-823B-3D6D1839183F}"/>
              </a:ext>
            </a:extLst>
          </p:cNvPr>
          <p:cNvSpPr>
            <a:spLocks noGrp="1"/>
          </p:cNvSpPr>
          <p:nvPr>
            <p:ph type="dt" sz="half" idx="10"/>
          </p:nvPr>
        </p:nvSpPr>
        <p:spPr/>
        <p:txBody>
          <a:bodyPr/>
          <a:lstStyle/>
          <a:p>
            <a:fld id="{457882FA-59AE-4F31-8766-04FE07E4830C}" type="datetime1">
              <a:rPr lang="en-US" smtClean="0"/>
              <a:t>7/26/2019</a:t>
            </a:fld>
            <a:endParaRPr lang="en-US"/>
          </a:p>
        </p:txBody>
      </p:sp>
      <p:sp>
        <p:nvSpPr>
          <p:cNvPr id="3" name="Footer Placeholder 2">
            <a:extLst>
              <a:ext uri="{FF2B5EF4-FFF2-40B4-BE49-F238E27FC236}">
                <a16:creationId xmlns:a16="http://schemas.microsoft.com/office/drawing/2014/main" id="{8E4BD9F6-26CC-4447-B1C6-E2420ECDF78B}"/>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
        <p:nvSpPr>
          <p:cNvPr id="4" name="Slide Number Placeholder 3">
            <a:extLst>
              <a:ext uri="{FF2B5EF4-FFF2-40B4-BE49-F238E27FC236}">
                <a16:creationId xmlns:a16="http://schemas.microsoft.com/office/drawing/2014/main" id="{4FD5E5AE-E773-4C9C-A204-99AB88D5ECD4}"/>
              </a:ext>
            </a:extLst>
          </p:cNvPr>
          <p:cNvSpPr>
            <a:spLocks noGrp="1"/>
          </p:cNvSpPr>
          <p:nvPr>
            <p:ph type="sldNum" sz="quarter" idx="12"/>
          </p:nvPr>
        </p:nvSpPr>
        <p:spPr/>
        <p:txBody>
          <a:bodyPr/>
          <a:lstStyle/>
          <a:p>
            <a:fld id="{6D961270-634B-43E1-B149-DB3727CCFBDD}" type="slidenum">
              <a:rPr lang="en-US" smtClean="0"/>
              <a:t>‹#›</a:t>
            </a:fld>
            <a:endParaRPr lang="en-US"/>
          </a:p>
        </p:txBody>
      </p:sp>
    </p:spTree>
    <p:extLst>
      <p:ext uri="{BB962C8B-B14F-4D97-AF65-F5344CB8AC3E}">
        <p14:creationId xmlns:p14="http://schemas.microsoft.com/office/powerpoint/2010/main" val="3948879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7C253-B64E-433C-B46E-67B0BC8B86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826CC4F-0B06-4C5B-83D0-0E82CFA58E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6D210F1-64FE-4A4C-9A7C-819503BF4C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954A0E-7A0C-4814-8E31-43CAA08DE87E}"/>
              </a:ext>
            </a:extLst>
          </p:cNvPr>
          <p:cNvSpPr>
            <a:spLocks noGrp="1"/>
          </p:cNvSpPr>
          <p:nvPr>
            <p:ph type="dt" sz="half" idx="10"/>
          </p:nvPr>
        </p:nvSpPr>
        <p:spPr/>
        <p:txBody>
          <a:bodyPr/>
          <a:lstStyle/>
          <a:p>
            <a:fld id="{BCAD29F8-79A8-41AA-9672-6A280B5A360B}" type="datetime1">
              <a:rPr lang="en-US" smtClean="0"/>
              <a:t>7/26/2019</a:t>
            </a:fld>
            <a:endParaRPr lang="en-US"/>
          </a:p>
        </p:txBody>
      </p:sp>
      <p:sp>
        <p:nvSpPr>
          <p:cNvPr id="6" name="Footer Placeholder 5">
            <a:extLst>
              <a:ext uri="{FF2B5EF4-FFF2-40B4-BE49-F238E27FC236}">
                <a16:creationId xmlns:a16="http://schemas.microsoft.com/office/drawing/2014/main" id="{1568FC89-A013-4258-AF7A-4B3AA9509E23}"/>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
        <p:nvSpPr>
          <p:cNvPr id="7" name="Slide Number Placeholder 6">
            <a:extLst>
              <a:ext uri="{FF2B5EF4-FFF2-40B4-BE49-F238E27FC236}">
                <a16:creationId xmlns:a16="http://schemas.microsoft.com/office/drawing/2014/main" id="{25521EB4-7548-4AF0-8E60-4E1B4B053846}"/>
              </a:ext>
            </a:extLst>
          </p:cNvPr>
          <p:cNvSpPr>
            <a:spLocks noGrp="1"/>
          </p:cNvSpPr>
          <p:nvPr>
            <p:ph type="sldNum" sz="quarter" idx="12"/>
          </p:nvPr>
        </p:nvSpPr>
        <p:spPr/>
        <p:txBody>
          <a:bodyPr/>
          <a:lstStyle/>
          <a:p>
            <a:fld id="{6D961270-634B-43E1-B149-DB3727CCFBDD}" type="slidenum">
              <a:rPr lang="en-US" smtClean="0"/>
              <a:t>‹#›</a:t>
            </a:fld>
            <a:endParaRPr lang="en-US"/>
          </a:p>
        </p:txBody>
      </p:sp>
    </p:spTree>
    <p:extLst>
      <p:ext uri="{BB962C8B-B14F-4D97-AF65-F5344CB8AC3E}">
        <p14:creationId xmlns:p14="http://schemas.microsoft.com/office/powerpoint/2010/main" val="1162030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80CF6-5089-4E3E-9619-FD51F342BF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8384EF-C417-4DA6-85BF-A759D0E3A7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C0DB79A-DA15-4816-A00B-EABA116836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ADF21D-6E5A-4158-ADCA-00AF88FD1C3C}"/>
              </a:ext>
            </a:extLst>
          </p:cNvPr>
          <p:cNvSpPr>
            <a:spLocks noGrp="1"/>
          </p:cNvSpPr>
          <p:nvPr>
            <p:ph type="dt" sz="half" idx="10"/>
          </p:nvPr>
        </p:nvSpPr>
        <p:spPr/>
        <p:txBody>
          <a:bodyPr/>
          <a:lstStyle/>
          <a:p>
            <a:fld id="{6A1A5B62-F7C8-4D7F-891A-AC6A0D491006}" type="datetime1">
              <a:rPr lang="en-US" smtClean="0"/>
              <a:t>7/26/2019</a:t>
            </a:fld>
            <a:endParaRPr lang="en-US"/>
          </a:p>
        </p:txBody>
      </p:sp>
      <p:sp>
        <p:nvSpPr>
          <p:cNvPr id="6" name="Footer Placeholder 5">
            <a:extLst>
              <a:ext uri="{FF2B5EF4-FFF2-40B4-BE49-F238E27FC236}">
                <a16:creationId xmlns:a16="http://schemas.microsoft.com/office/drawing/2014/main" id="{1F44852F-BC59-411E-8128-5AA781A29C9D}"/>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
        <p:nvSpPr>
          <p:cNvPr id="7" name="Slide Number Placeholder 6">
            <a:extLst>
              <a:ext uri="{FF2B5EF4-FFF2-40B4-BE49-F238E27FC236}">
                <a16:creationId xmlns:a16="http://schemas.microsoft.com/office/drawing/2014/main" id="{213894B5-84FB-498D-BBAE-D7DE563349FE}"/>
              </a:ext>
            </a:extLst>
          </p:cNvPr>
          <p:cNvSpPr>
            <a:spLocks noGrp="1"/>
          </p:cNvSpPr>
          <p:nvPr>
            <p:ph type="sldNum" sz="quarter" idx="12"/>
          </p:nvPr>
        </p:nvSpPr>
        <p:spPr/>
        <p:txBody>
          <a:bodyPr/>
          <a:lstStyle/>
          <a:p>
            <a:fld id="{6D961270-634B-43E1-B149-DB3727CCFBDD}" type="slidenum">
              <a:rPr lang="en-US" smtClean="0"/>
              <a:t>‹#›</a:t>
            </a:fld>
            <a:endParaRPr lang="en-US"/>
          </a:p>
        </p:txBody>
      </p:sp>
    </p:spTree>
    <p:extLst>
      <p:ext uri="{BB962C8B-B14F-4D97-AF65-F5344CB8AC3E}">
        <p14:creationId xmlns:p14="http://schemas.microsoft.com/office/powerpoint/2010/main" val="1835322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575DEB-4BB2-4236-B17A-8DCCD8415F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5163A5-073E-4AED-983D-A5FD43DDCF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94150B-D610-4FAA-ACAC-C48800ED18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2CD28C-53AC-480D-A4C9-F9CD787E227A}" type="datetime1">
              <a:rPr lang="en-US" smtClean="0"/>
              <a:t>7/26/2019</a:t>
            </a:fld>
            <a:endParaRPr lang="en-US"/>
          </a:p>
        </p:txBody>
      </p:sp>
      <p:sp>
        <p:nvSpPr>
          <p:cNvPr id="5" name="Footer Placeholder 4">
            <a:extLst>
              <a:ext uri="{FF2B5EF4-FFF2-40B4-BE49-F238E27FC236}">
                <a16:creationId xmlns:a16="http://schemas.microsoft.com/office/drawing/2014/main" id="{C274F9B8-C194-4673-85BD-73C62FCB04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Copyright © 2019 by Wiley India Pvt. Ltd., 4436/7, Ansari Road, Daryaganj, New Delhi-110002</a:t>
            </a:r>
            <a:endParaRPr lang="en-US"/>
          </a:p>
        </p:txBody>
      </p:sp>
      <p:sp>
        <p:nvSpPr>
          <p:cNvPr id="6" name="Slide Number Placeholder 5">
            <a:extLst>
              <a:ext uri="{FF2B5EF4-FFF2-40B4-BE49-F238E27FC236}">
                <a16:creationId xmlns:a16="http://schemas.microsoft.com/office/drawing/2014/main" id="{32F09BD3-587E-41E0-A275-E1EF7DE70D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961270-634B-43E1-B149-DB3727CCFBDD}" type="slidenum">
              <a:rPr lang="en-US" smtClean="0"/>
              <a:t>‹#›</a:t>
            </a:fld>
            <a:endParaRPr lang="en-US"/>
          </a:p>
        </p:txBody>
      </p:sp>
    </p:spTree>
    <p:extLst>
      <p:ext uri="{BB962C8B-B14F-4D97-AF65-F5344CB8AC3E}">
        <p14:creationId xmlns:p14="http://schemas.microsoft.com/office/powerpoint/2010/main" val="2887061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mailto:nilakshijain1986@gmail.com"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pic>
        <p:nvPicPr>
          <p:cNvPr id="135" name="Google Shape;135;p1"/>
          <p:cNvPicPr preferRelativeResize="0"/>
          <p:nvPr/>
        </p:nvPicPr>
        <p:blipFill rotWithShape="1">
          <a:blip r:embed="rId3">
            <a:alphaModFix/>
          </a:blip>
          <a:srcRect/>
          <a:stretch/>
        </p:blipFill>
        <p:spPr>
          <a:xfrm>
            <a:off x="0" y="66260"/>
            <a:ext cx="5104535" cy="6858000"/>
          </a:xfrm>
          <a:prstGeom prst="rect">
            <a:avLst/>
          </a:prstGeom>
          <a:noFill/>
          <a:ln>
            <a:noFill/>
          </a:ln>
        </p:spPr>
      </p:pic>
      <p:sp>
        <p:nvSpPr>
          <p:cNvPr id="136" name="Google Shape;136;p1"/>
          <p:cNvSpPr txBox="1"/>
          <p:nvPr/>
        </p:nvSpPr>
        <p:spPr>
          <a:xfrm>
            <a:off x="6035040" y="1802674"/>
            <a:ext cx="4937760" cy="317005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b="1" i="0" u="none" strike="noStrike" cap="none" dirty="0">
                <a:solidFill>
                  <a:srgbClr val="0070C0"/>
                </a:solidFill>
                <a:latin typeface="Times New Roman"/>
                <a:ea typeface="Times New Roman"/>
                <a:cs typeface="Times New Roman"/>
                <a:sym typeface="Times New Roman"/>
              </a:rPr>
              <a:t>Chapter Fifteen</a:t>
            </a:r>
            <a:endParaRPr lang="en-US" dirty="0"/>
          </a:p>
          <a:p>
            <a:pPr marL="0" marR="0" lvl="0" indent="0" algn="ctr" rtl="0">
              <a:spcBef>
                <a:spcPts val="0"/>
              </a:spcBef>
              <a:spcAft>
                <a:spcPts val="0"/>
              </a:spcAft>
              <a:buNone/>
            </a:pPr>
            <a:endParaRPr lang="en-US" sz="4000" b="1" i="0" u="none" strike="noStrike" cap="none"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en-US" sz="4000" b="1" dirty="0">
                <a:solidFill>
                  <a:schemeClr val="dk1"/>
                </a:solidFill>
                <a:latin typeface="Times New Roman"/>
                <a:cs typeface="Times New Roman"/>
                <a:sym typeface="Times New Roman"/>
              </a:rPr>
              <a:t>Application</a:t>
            </a:r>
            <a:endParaRPr lang="en-US" dirty="0"/>
          </a:p>
          <a:p>
            <a:pPr marL="0" marR="0" lvl="0" indent="0" algn="l" rtl="0">
              <a:spcBef>
                <a:spcPts val="0"/>
              </a:spcBef>
              <a:spcAft>
                <a:spcPts val="0"/>
              </a:spcAft>
              <a:buNone/>
            </a:pPr>
            <a:r>
              <a:rPr lang="en-US" sz="4000" b="0" i="0" u="none" strike="noStrike" cap="none" dirty="0">
                <a:solidFill>
                  <a:schemeClr val="dk1"/>
                </a:solidFill>
                <a:latin typeface="Times New Roman"/>
                <a:ea typeface="Times New Roman"/>
                <a:cs typeface="Times New Roman"/>
                <a:sym typeface="Times New Roman"/>
              </a:rPr>
              <a:t> </a:t>
            </a:r>
            <a:endParaRPr dirty="0"/>
          </a:p>
          <a:p>
            <a:pPr marL="0" marR="0" lvl="0" indent="0" algn="l" rtl="0">
              <a:spcBef>
                <a:spcPts val="0"/>
              </a:spcBef>
              <a:spcAft>
                <a:spcPts val="0"/>
              </a:spcAft>
              <a:buNone/>
            </a:pPr>
            <a:endParaRPr sz="40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15.1 Introduction</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15.2 Category of application of AI</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15.3 Natural language processing</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15.3.1 Speech synthesis </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15.3.2 Speech recognition</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15.3.3 Natural language generation</a:t>
            </a:r>
          </a:p>
          <a:p>
            <a:pPr lvl="0"/>
            <a:r>
              <a:rPr lang="en-US" b="1" dirty="0">
                <a:solidFill>
                  <a:srgbClr val="00B0F0"/>
                </a:solidFill>
                <a:latin typeface="Times New Roman" panose="02020603050405020304" pitchFamily="18" charset="0"/>
                <a:ea typeface="Gill Sans"/>
                <a:cs typeface="Times New Roman" panose="02020603050405020304" pitchFamily="18" charset="0"/>
                <a:sym typeface="Gill Sans"/>
              </a:rPr>
              <a:t>15.4 Perception</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15.4.1 Visual perception</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15.4.2 Perception and reality </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15.5 Robotics</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15.5.1 What is robot?</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15.5.2 Parts of robot</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15.5.3 Robotic arm</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15.6 Artificial neural network</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15.7 AI trends in various sector</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15.8 Communication using TELL and ASK</a:t>
            </a:r>
          </a:p>
          <a:p>
            <a:pPr lvl="0"/>
            <a:endParaRPr lang="en-US" dirty="0">
              <a:solidFill>
                <a:schemeClr val="lt1"/>
              </a:solidFill>
              <a:latin typeface="Gill Sans"/>
              <a:ea typeface="Gill Sans"/>
              <a:cs typeface="Gill Sans"/>
              <a:sym typeface="Gill Sans"/>
            </a:endParaRPr>
          </a:p>
          <a:p>
            <a:pPr lvl="0"/>
            <a:endParaRPr lang="en-US" dirty="0">
              <a:solidFill>
                <a:schemeClr val="lt1"/>
              </a:solidFill>
              <a:latin typeface="Gill Sans"/>
              <a:ea typeface="Gill Sans"/>
              <a:cs typeface="Gill Sans"/>
              <a:sym typeface="Gill Sans"/>
            </a:endParaRP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32312" y="365126"/>
            <a:ext cx="7921487" cy="589032"/>
          </a:xfrm>
        </p:spPr>
        <p:txBody>
          <a:bodyPr>
            <a:normAutofit/>
          </a:bodyPr>
          <a:lstStyle/>
          <a:p>
            <a:pPr algn="ctr"/>
            <a:r>
              <a:rPr lang="en-US" sz="2400" dirty="0">
                <a:solidFill>
                  <a:srgbClr val="0070C0"/>
                </a:solidFill>
                <a:latin typeface="Times New Roman" panose="02020603050405020304" pitchFamily="18" charset="0"/>
                <a:cs typeface="Times New Roman" panose="02020603050405020304" pitchFamily="18" charset="0"/>
              </a:rPr>
              <a:t>Perception </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644123" y="951386"/>
            <a:ext cx="7921488" cy="5222805"/>
          </a:xfrm>
        </p:spPr>
        <p:txBody>
          <a:bodyPr>
            <a:normAutofit/>
          </a:bodyPr>
          <a:lstStyle/>
          <a:p>
            <a:pPr marL="0" indent="0">
              <a:buNone/>
            </a:pPr>
            <a:r>
              <a:rPr lang="en-US" dirty="0"/>
              <a:t>In Psychology and the Cognitive Sciences, perception is the process of acquiring, interpreting, selecting and </a:t>
            </a:r>
            <a:r>
              <a:rPr lang="en-US" dirty="0" err="1"/>
              <a:t>organising</a:t>
            </a:r>
            <a:r>
              <a:rPr lang="en-US" dirty="0"/>
              <a:t> sensory information. Essentially, methods of studying perception range are biological or psycho-logical approaches through the psychological approach to the certain abstract “thought experiments” of the mental philosophy.</a:t>
            </a:r>
          </a:p>
          <a:p>
            <a:pPr marL="0" indent="0">
              <a:buNone/>
            </a:pPr>
            <a:r>
              <a:rPr lang="en-US" dirty="0"/>
              <a:t>Categories of perception</a:t>
            </a:r>
          </a:p>
          <a:p>
            <a:pPr marL="514350" indent="-514350">
              <a:buAutoNum type="arabicPeriod"/>
            </a:pPr>
            <a:r>
              <a:rPr lang="en-US" dirty="0"/>
              <a:t>Internal</a:t>
            </a:r>
          </a:p>
          <a:p>
            <a:pPr marL="514350" indent="-514350">
              <a:buAutoNum type="arabicPeriod"/>
            </a:pPr>
            <a:r>
              <a:rPr lang="en-US" dirty="0"/>
              <a:t>External</a:t>
            </a:r>
          </a:p>
          <a:p>
            <a:pPr marL="0" indent="0">
              <a:buNone/>
            </a:pPr>
            <a:endParaRPr lang="en-US" dirty="0"/>
          </a:p>
          <a:p>
            <a:pPr marL="0" indent="0">
              <a:buNone/>
            </a:pPr>
            <a:endParaRPr lang="en-US" dirty="0"/>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8BE5C9A7-CAEF-4013-900C-C27FC2F9D008}"/>
              </a:ext>
            </a:extLst>
          </p:cNvPr>
          <p:cNvSpPr>
            <a:spLocks noGrp="1"/>
          </p:cNvSpPr>
          <p:nvPr>
            <p:ph type="ftr" sz="quarter" idx="11"/>
          </p:nvPr>
        </p:nvSpPr>
        <p:spPr>
          <a:xfrm>
            <a:off x="4186452" y="6395326"/>
            <a:ext cx="6413205" cy="365125"/>
          </a:xfrm>
        </p:spPr>
        <p:txBody>
          <a:bodyPr/>
          <a:lstStyle/>
          <a:p>
            <a:r>
              <a:rPr lang="en-IN" dirty="0"/>
              <a:t>Copyright © 2019 by Wiley India </a:t>
            </a:r>
            <a:r>
              <a:rPr lang="en-IN" dirty="0" err="1"/>
              <a:t>Pvt.</a:t>
            </a:r>
            <a:r>
              <a:rPr lang="en-IN" dirty="0"/>
              <a:t> Ltd., 4436/7, Ansari Road, </a:t>
            </a:r>
            <a:r>
              <a:rPr lang="en-IN" dirty="0" err="1"/>
              <a:t>Daryaganj</a:t>
            </a:r>
            <a:r>
              <a:rPr lang="en-IN" dirty="0"/>
              <a:t>, New Delhi-110002</a:t>
            </a:r>
            <a:endParaRPr lang="en-US" dirty="0"/>
          </a:p>
        </p:txBody>
      </p:sp>
    </p:spTree>
    <p:extLst>
      <p:ext uri="{BB962C8B-B14F-4D97-AF65-F5344CB8AC3E}">
        <p14:creationId xmlns:p14="http://schemas.microsoft.com/office/powerpoint/2010/main" val="1784328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15.1 Introduction</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15.2 Category of application of AI</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15.3 Natural language processing</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15.3.1 Speech synthesis </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15.3.2 Speech recognition</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15.3.3 Natural language generation</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15.4 Perception</a:t>
            </a:r>
          </a:p>
          <a:p>
            <a:pPr lvl="0"/>
            <a:r>
              <a:rPr lang="en-US" b="1" dirty="0">
                <a:solidFill>
                  <a:srgbClr val="00B0F0"/>
                </a:solidFill>
                <a:latin typeface="Times New Roman" panose="02020603050405020304" pitchFamily="18" charset="0"/>
                <a:ea typeface="Gill Sans"/>
                <a:cs typeface="Times New Roman" panose="02020603050405020304" pitchFamily="18" charset="0"/>
                <a:sym typeface="Gill Sans"/>
              </a:rPr>
              <a:t>15.4.1 Visual perception</a:t>
            </a:r>
          </a:p>
          <a:p>
            <a:pPr lvl="0"/>
            <a:r>
              <a:rPr lang="en-US" b="1" dirty="0">
                <a:solidFill>
                  <a:srgbClr val="00B0F0"/>
                </a:solidFill>
                <a:latin typeface="Times New Roman" panose="02020603050405020304" pitchFamily="18" charset="0"/>
                <a:ea typeface="Gill Sans"/>
                <a:cs typeface="Times New Roman" panose="02020603050405020304" pitchFamily="18" charset="0"/>
                <a:sym typeface="Gill Sans"/>
              </a:rPr>
              <a:t>15.4.2 Perception and reality </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15.5 Robotics</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15.5.1 What is robot?</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15.5.2 Parts of robot</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15.5.3 Robotic arm</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15.6 Artificial neural network</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15.7 AI trends in various sector</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15.8 Communication using TELL and ASK</a:t>
            </a:r>
          </a:p>
          <a:p>
            <a:pPr lvl="0"/>
            <a:endParaRPr lang="en-US" dirty="0">
              <a:solidFill>
                <a:schemeClr val="lt1"/>
              </a:solidFill>
              <a:latin typeface="Gill Sans"/>
              <a:ea typeface="Gill Sans"/>
              <a:cs typeface="Gill Sans"/>
              <a:sym typeface="Gill Sans"/>
            </a:endParaRPr>
          </a:p>
          <a:p>
            <a:pPr lvl="0"/>
            <a:endParaRPr lang="en-US" dirty="0">
              <a:solidFill>
                <a:schemeClr val="lt1"/>
              </a:solidFill>
              <a:latin typeface="Gill Sans"/>
              <a:ea typeface="Gill Sans"/>
              <a:cs typeface="Gill Sans"/>
              <a:sym typeface="Gill Sans"/>
            </a:endParaRP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379304" y="365125"/>
            <a:ext cx="7974496" cy="522771"/>
          </a:xfrm>
        </p:spPr>
        <p:txBody>
          <a:bodyPr>
            <a:normAutofit/>
          </a:bodyPr>
          <a:lstStyle/>
          <a:p>
            <a:r>
              <a:rPr lang="en-US" sz="2400" dirty="0">
                <a:solidFill>
                  <a:srgbClr val="0070C0"/>
                </a:solidFill>
                <a:latin typeface="Times New Roman" panose="02020603050405020304" pitchFamily="18" charset="0"/>
                <a:cs typeface="Times New Roman" panose="02020603050405020304" pitchFamily="18" charset="0"/>
              </a:rPr>
              <a:t>Visual perception</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379304" y="914401"/>
            <a:ext cx="7974496" cy="5196302"/>
          </a:xfrm>
        </p:spPr>
        <p:txBody>
          <a:bodyPr>
            <a:normAutofit/>
          </a:bodyPr>
          <a:lstStyle/>
          <a:p>
            <a:pPr marL="0" indent="0" algn="just">
              <a:buNone/>
            </a:pPr>
            <a:r>
              <a:rPr lang="en-US" sz="2400" i="1" dirty="0">
                <a:latin typeface="Times New Roman" panose="02020603050405020304" pitchFamily="18" charset="0"/>
                <a:cs typeface="Times New Roman" panose="02020603050405020304" pitchFamily="18" charset="0"/>
              </a:rPr>
              <a:t>Visual perception </a:t>
            </a:r>
            <a:r>
              <a:rPr lang="en-US" sz="2400" dirty="0">
                <a:latin typeface="Times New Roman" panose="02020603050405020304" pitchFamily="18" charset="0"/>
                <a:cs typeface="Times New Roman" panose="02020603050405020304" pitchFamily="18" charset="0"/>
              </a:rPr>
              <a:t>can be defined as one of the senses, consisting of the ability to detect light and interpret</a:t>
            </a:r>
            <a:r>
              <a:rPr lang="en-US" sz="2400" i="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(see). It is the perception known as </a:t>
            </a:r>
            <a:r>
              <a:rPr lang="en-US" sz="2400" i="1" dirty="0">
                <a:latin typeface="Times New Roman" panose="02020603050405020304" pitchFamily="18" charset="0"/>
                <a:cs typeface="Times New Roman" panose="02020603050405020304" pitchFamily="18" charset="0"/>
              </a:rPr>
              <a:t>sight</a:t>
            </a:r>
            <a:r>
              <a:rPr lang="en-US" sz="2400" dirty="0">
                <a:latin typeface="Times New Roman" panose="02020603050405020304" pitchFamily="18" charset="0"/>
                <a:cs typeface="Times New Roman" panose="02020603050405020304" pitchFamily="18" charset="0"/>
              </a:rPr>
              <a:t> or the </a:t>
            </a:r>
            <a:r>
              <a:rPr lang="en-US" sz="2400" i="1" dirty="0">
                <a:latin typeface="Times New Roman" panose="02020603050405020304" pitchFamily="18" charset="0"/>
                <a:cs typeface="Times New Roman" panose="02020603050405020304" pitchFamily="18" charset="0"/>
              </a:rPr>
              <a:t>naked eye vision</a:t>
            </a:r>
            <a:r>
              <a:rPr lang="en-US" sz="2400" dirty="0">
                <a:latin typeface="Times New Roman" panose="02020603050405020304" pitchFamily="18" charset="0"/>
                <a:cs typeface="Times New Roman" panose="02020603050405020304" pitchFamily="18" charset="0"/>
              </a:rPr>
              <a:t>. Vision has a specific sensory system and a visual system.</a:t>
            </a:r>
          </a:p>
          <a:p>
            <a:pPr marL="0" indent="0" algn="just">
              <a:buNone/>
            </a:pPr>
            <a:endParaRPr lang="en-US" sz="2400" dirty="0">
              <a:solidFill>
                <a:srgbClr val="0070C0"/>
              </a:solidFill>
              <a:latin typeface="Times New Roman" panose="02020603050405020304" pitchFamily="18" charset="0"/>
              <a:cs typeface="Times New Roman" panose="02020603050405020304" pitchFamily="18" charset="0"/>
            </a:endParaRPr>
          </a:p>
          <a:p>
            <a:pPr marL="0" indent="0" algn="just">
              <a:buNone/>
            </a:pPr>
            <a:r>
              <a:rPr lang="en-US" sz="2400" dirty="0">
                <a:solidFill>
                  <a:srgbClr val="0070C0"/>
                </a:solidFill>
                <a:latin typeface="Times New Roman" panose="02020603050405020304" pitchFamily="18" charset="0"/>
                <a:cs typeface="Times New Roman" panose="02020603050405020304" pitchFamily="18" charset="0"/>
              </a:rPr>
              <a:t>Perception and reality</a:t>
            </a:r>
          </a:p>
          <a:p>
            <a:pPr marL="0" indent="0" algn="just">
              <a:buNone/>
            </a:pPr>
            <a:r>
              <a:rPr lang="en-US" sz="2400" dirty="0">
                <a:latin typeface="Times New Roman" panose="02020603050405020304" pitchFamily="18" charset="0"/>
                <a:cs typeface="Times New Roman" panose="02020603050405020304" pitchFamily="18" charset="0"/>
              </a:rPr>
              <a:t>Many cognitive psychologist hold that, as humans move in the world, they create a model of how the world works. This implies that we sense the objective world, but our sensation map to percepts, and these percepts are provisional, the same sense that scientific hypotheses are provisional (cf. in the scientific method). As we acquire new information, our precepts shift. </a:t>
            </a:r>
          </a:p>
          <a:p>
            <a:pPr marL="0" indent="0" algn="just">
              <a:buNone/>
            </a:pPr>
            <a:endParaRPr lang="en-US" dirty="0"/>
          </a:p>
          <a:p>
            <a:pPr marL="0" indent="0" algn="just">
              <a:buNone/>
            </a:pPr>
            <a:endParaRPr lang="en-US" sz="2400" dirty="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09BF638C-9E76-45B0-BA97-BE7FB8E344E3}"/>
              </a:ext>
            </a:extLst>
          </p:cNvPr>
          <p:cNvSpPr>
            <a:spLocks noGrp="1"/>
          </p:cNvSpPr>
          <p:nvPr>
            <p:ph type="ftr" sz="quarter" idx="11"/>
          </p:nvPr>
        </p:nvSpPr>
        <p:spPr>
          <a:xfrm>
            <a:off x="4245010" y="6310312"/>
            <a:ext cx="6243084" cy="365125"/>
          </a:xfrm>
        </p:spPr>
        <p:txBody>
          <a:bodyPr/>
          <a:lstStyle/>
          <a:p>
            <a:r>
              <a:rPr lang="en-IN" dirty="0"/>
              <a:t>Copyright © 2019 by Wiley India </a:t>
            </a:r>
            <a:r>
              <a:rPr lang="en-IN" dirty="0" err="1"/>
              <a:t>Pvt.</a:t>
            </a:r>
            <a:r>
              <a:rPr lang="en-IN" dirty="0"/>
              <a:t> Ltd., 4436/7, Ansari Road, </a:t>
            </a:r>
            <a:r>
              <a:rPr lang="en-IN" dirty="0" err="1"/>
              <a:t>Daryaganj</a:t>
            </a:r>
            <a:r>
              <a:rPr lang="en-IN" dirty="0"/>
              <a:t>, New Delhi-110002</a:t>
            </a:r>
            <a:endParaRPr lang="en-US" dirty="0"/>
          </a:p>
        </p:txBody>
      </p:sp>
    </p:spTree>
    <p:extLst>
      <p:ext uri="{BB962C8B-B14F-4D97-AF65-F5344CB8AC3E}">
        <p14:creationId xmlns:p14="http://schemas.microsoft.com/office/powerpoint/2010/main" val="1631627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15.1 Introduction</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15.2 Category of application of AI</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15.3 Natural language processing</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15.3.1 Speech synthesis </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15.3.2 Speech recognition</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15.3.3 Natural language generation</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15.4 Perception</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15.4.1 Visual perception</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15.4.2 Perception and reality </a:t>
            </a:r>
          </a:p>
          <a:p>
            <a:pPr lvl="0"/>
            <a:r>
              <a:rPr lang="en-US" b="1" dirty="0">
                <a:solidFill>
                  <a:srgbClr val="00B0F0"/>
                </a:solidFill>
                <a:latin typeface="Times New Roman" panose="02020603050405020304" pitchFamily="18" charset="0"/>
                <a:ea typeface="Gill Sans"/>
                <a:cs typeface="Times New Roman" panose="02020603050405020304" pitchFamily="18" charset="0"/>
                <a:sym typeface="Gill Sans"/>
              </a:rPr>
              <a:t>15.5 Robotics</a:t>
            </a:r>
          </a:p>
          <a:p>
            <a:pPr lvl="0"/>
            <a:r>
              <a:rPr lang="en-US" b="1" dirty="0">
                <a:solidFill>
                  <a:srgbClr val="00B0F0"/>
                </a:solidFill>
                <a:latin typeface="Times New Roman" panose="02020603050405020304" pitchFamily="18" charset="0"/>
                <a:ea typeface="Gill Sans"/>
                <a:cs typeface="Times New Roman" panose="02020603050405020304" pitchFamily="18" charset="0"/>
                <a:sym typeface="Gill Sans"/>
              </a:rPr>
              <a:t>15.5.1 What is robot?</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15.5.2 Parts of robot</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15.5.3 Robotic arm</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15.6 Artificial neural network</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15.7 AI trends in various sector</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15.8 Communication using TELL and ASK</a:t>
            </a:r>
          </a:p>
          <a:p>
            <a:pPr lvl="0"/>
            <a:endParaRPr lang="en-US" dirty="0">
              <a:solidFill>
                <a:schemeClr val="lt1"/>
              </a:solidFill>
              <a:latin typeface="Gill Sans"/>
              <a:ea typeface="Gill Sans"/>
              <a:cs typeface="Gill Sans"/>
              <a:sym typeface="Gill Sans"/>
            </a:endParaRPr>
          </a:p>
          <a:p>
            <a:pPr lvl="0"/>
            <a:endParaRPr lang="en-US" dirty="0">
              <a:solidFill>
                <a:schemeClr val="lt1"/>
              </a:solidFill>
              <a:latin typeface="Gill Sans"/>
              <a:ea typeface="Gill Sans"/>
              <a:cs typeface="Gill Sans"/>
              <a:sym typeface="Gill Sans"/>
            </a:endParaRP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366052" y="365126"/>
            <a:ext cx="7987748" cy="628787"/>
          </a:xfrm>
        </p:spPr>
        <p:txBody>
          <a:bodyPr>
            <a:normAutofit/>
          </a:bodyPr>
          <a:lstStyle/>
          <a:p>
            <a:pPr algn="ctr"/>
            <a:r>
              <a:rPr lang="en-US" sz="2400" dirty="0">
                <a:solidFill>
                  <a:srgbClr val="0070C0"/>
                </a:solidFill>
                <a:latin typeface="Times New Roman" panose="02020603050405020304" pitchFamily="18" charset="0"/>
                <a:cs typeface="Times New Roman" panose="02020603050405020304" pitchFamily="18" charset="0"/>
              </a:rPr>
              <a:t>What is a robot?</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511604" y="998998"/>
            <a:ext cx="7987748" cy="5393635"/>
          </a:xfrm>
        </p:spPr>
        <p:txBody>
          <a:bodyPr>
            <a:normAutofit fontScale="92500" lnSpcReduction="20000"/>
          </a:bodyPr>
          <a:lstStyle/>
          <a:p>
            <a:pPr marL="0" indent="0" algn="just">
              <a:buNone/>
            </a:pPr>
            <a:r>
              <a:rPr lang="en-US" sz="2600" dirty="0">
                <a:latin typeface="Times New Roman" panose="02020603050405020304" pitchFamily="18" charset="0"/>
                <a:cs typeface="Times New Roman" panose="02020603050405020304" pitchFamily="18" charset="0"/>
              </a:rPr>
              <a:t>Joseph </a:t>
            </a:r>
            <a:r>
              <a:rPr lang="en-US" sz="2600" dirty="0" err="1">
                <a:latin typeface="Times New Roman" panose="02020603050405020304" pitchFamily="18" charset="0"/>
                <a:cs typeface="Times New Roman" panose="02020603050405020304" pitchFamily="18" charset="0"/>
              </a:rPr>
              <a:t>Engelberger</a:t>
            </a:r>
            <a:r>
              <a:rPr lang="en-US" sz="2600" dirty="0">
                <a:latin typeface="Times New Roman" panose="02020603050405020304" pitchFamily="18" charset="0"/>
                <a:cs typeface="Times New Roman" panose="02020603050405020304" pitchFamily="18" charset="0"/>
              </a:rPr>
              <a:t>, a pioneer in the industrial robotics, once remarked “I can’t Define robot, but I know one when I see one”. Considering all the different machines that people called robot, it can be observed that it is nearly impossible to come up with a comprehensive definition.</a:t>
            </a:r>
          </a:p>
          <a:p>
            <a:pPr marL="0" indent="0" algn="just">
              <a:buNone/>
            </a:pPr>
            <a:r>
              <a:rPr lang="en-US" sz="2600" dirty="0">
                <a:latin typeface="Times New Roman" panose="02020603050405020304" pitchFamily="18" charset="0"/>
                <a:cs typeface="Times New Roman" panose="02020603050405020304" pitchFamily="18" charset="0"/>
              </a:rPr>
              <a:t>Practically, robot is autonomous or semi-autonomous device, which performs its task either by direct human control. Partial control with human supervision is completely autonomously.</a:t>
            </a:r>
          </a:p>
          <a:p>
            <a:pPr marL="0" indent="0" algn="just">
              <a:buNone/>
            </a:pPr>
            <a:endParaRPr lang="en-US" sz="2600" dirty="0">
              <a:latin typeface="Times New Roman" panose="02020603050405020304" pitchFamily="18" charset="0"/>
              <a:cs typeface="Times New Roman" panose="02020603050405020304" pitchFamily="18" charset="0"/>
            </a:endParaRPr>
          </a:p>
          <a:p>
            <a:pPr marL="0" indent="0" algn="just">
              <a:buNone/>
            </a:pPr>
            <a:r>
              <a:rPr lang="en-US" sz="2600" b="1" dirty="0">
                <a:latin typeface="Times New Roman" panose="02020603050405020304" pitchFamily="18" charset="0"/>
                <a:cs typeface="Times New Roman" panose="02020603050405020304" pitchFamily="18" charset="0"/>
              </a:rPr>
              <a:t>For example:</a:t>
            </a:r>
          </a:p>
          <a:p>
            <a:pPr lvl="0" algn="just"/>
            <a:r>
              <a:rPr lang="en-US" sz="2600" dirty="0">
                <a:latin typeface="Times New Roman" panose="02020603050405020304" pitchFamily="18" charset="0"/>
                <a:cs typeface="Times New Roman" panose="02020603050405020304" pitchFamily="18" charset="0"/>
              </a:rPr>
              <a:t>R2D2 and C-3PO: The intelligent, speaking robots with loads of personality in the Star Wars movies.</a:t>
            </a:r>
          </a:p>
          <a:p>
            <a:pPr lvl="0" algn="just"/>
            <a:r>
              <a:rPr lang="en-US" sz="2600" dirty="0">
                <a:latin typeface="Times New Roman" panose="02020603050405020304" pitchFamily="18" charset="0"/>
                <a:cs typeface="Times New Roman" panose="02020603050405020304" pitchFamily="18" charset="0"/>
              </a:rPr>
              <a:t>Sony’s AIBO: A robotic dog who learns through human interaction.</a:t>
            </a:r>
          </a:p>
          <a:p>
            <a:pPr lvl="0" algn="just"/>
            <a:r>
              <a:rPr lang="en-US" sz="2600" dirty="0">
                <a:latin typeface="Times New Roman" panose="02020603050405020304" pitchFamily="18" charset="0"/>
                <a:cs typeface="Times New Roman" panose="02020603050405020304" pitchFamily="18" charset="0"/>
              </a:rPr>
              <a:t>Honda’s ASIMO: A robot that can walk on two legs like a person.</a:t>
            </a:r>
          </a:p>
          <a:p>
            <a:pPr marL="0" lvl="0" indent="0" algn="just">
              <a:buNone/>
            </a:pPr>
            <a:endParaRPr lang="en-US" sz="3100"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A9952452-69DD-4895-BCDF-E5AEFD55FAFF}"/>
              </a:ext>
            </a:extLst>
          </p:cNvPr>
          <p:cNvSpPr>
            <a:spLocks noGrp="1"/>
          </p:cNvSpPr>
          <p:nvPr>
            <p:ph type="ftr" sz="quarter" idx="11"/>
          </p:nvPr>
        </p:nvSpPr>
        <p:spPr>
          <a:xfrm>
            <a:off x="3985215" y="6310311"/>
            <a:ext cx="7040526" cy="365125"/>
          </a:xfrm>
        </p:spPr>
        <p:txBody>
          <a:bodyPr/>
          <a:lstStyle/>
          <a:p>
            <a:r>
              <a:rPr lang="en-IN"/>
              <a:t>Copyright © 2019 by Wiley India Pvt. Ltd., 4436/7, Ansari Road, Daryaganj, New Delhi-110002</a:t>
            </a:r>
            <a:endParaRPr lang="en-US"/>
          </a:p>
        </p:txBody>
      </p:sp>
    </p:spTree>
    <p:extLst>
      <p:ext uri="{BB962C8B-B14F-4D97-AF65-F5344CB8AC3E}">
        <p14:creationId xmlns:p14="http://schemas.microsoft.com/office/powerpoint/2010/main" val="9723580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15.1 Introduction</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15.2 Category of application of AI</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15.3 Natural language processing</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15.3.1 Speech synthesis </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15.3.2 Speech recognition</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15.3.3 Natural language generation</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15.4 Perception</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15.4.1 Visual perception</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15.4.2 Perception and reality </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15.5 Robotics</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15.5.1 What is robot?</a:t>
            </a:r>
          </a:p>
          <a:p>
            <a:pPr lvl="0"/>
            <a:r>
              <a:rPr lang="en-US" b="1" dirty="0">
                <a:solidFill>
                  <a:srgbClr val="00B0F0"/>
                </a:solidFill>
                <a:latin typeface="Times New Roman" panose="02020603050405020304" pitchFamily="18" charset="0"/>
                <a:ea typeface="Gill Sans"/>
                <a:cs typeface="Times New Roman" panose="02020603050405020304" pitchFamily="18" charset="0"/>
                <a:sym typeface="Gill Sans"/>
              </a:rPr>
              <a:t>15.5.2 Parts of robot</a:t>
            </a:r>
          </a:p>
          <a:p>
            <a:pPr lvl="0"/>
            <a:r>
              <a:rPr lang="en-US" b="1" dirty="0">
                <a:solidFill>
                  <a:srgbClr val="00B0F0"/>
                </a:solidFill>
                <a:latin typeface="Times New Roman" panose="02020603050405020304" pitchFamily="18" charset="0"/>
                <a:ea typeface="Gill Sans"/>
                <a:cs typeface="Times New Roman" panose="02020603050405020304" pitchFamily="18" charset="0"/>
                <a:sym typeface="Gill Sans"/>
              </a:rPr>
              <a:t>15.5.3 Robotic arm</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15.6 Artificial neural network</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15.7 AI trends in various sector</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15.8 Communication using TELL and ASK</a:t>
            </a:r>
          </a:p>
          <a:p>
            <a:pPr lvl="0"/>
            <a:endParaRPr lang="en-US" dirty="0">
              <a:solidFill>
                <a:schemeClr val="lt1"/>
              </a:solidFill>
              <a:latin typeface="Gill Sans"/>
              <a:ea typeface="Gill Sans"/>
              <a:cs typeface="Gill Sans"/>
              <a:sym typeface="Gill Sans"/>
            </a:endParaRPr>
          </a:p>
          <a:p>
            <a:pPr lvl="0"/>
            <a:endParaRPr lang="en-US" dirty="0">
              <a:solidFill>
                <a:schemeClr val="lt1"/>
              </a:solidFill>
              <a:latin typeface="Gill Sans"/>
              <a:ea typeface="Gill Sans"/>
              <a:cs typeface="Gill Sans"/>
              <a:sym typeface="Gill Sans"/>
            </a:endParaRP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379304" y="258801"/>
            <a:ext cx="7974496" cy="655292"/>
          </a:xfrm>
        </p:spPr>
        <p:txBody>
          <a:bodyPr>
            <a:normAutofit/>
          </a:bodyPr>
          <a:lstStyle/>
          <a:p>
            <a:r>
              <a:rPr lang="en-US" sz="2400" dirty="0">
                <a:solidFill>
                  <a:srgbClr val="0070C0"/>
                </a:solidFill>
                <a:latin typeface="Times New Roman" panose="02020603050405020304" pitchFamily="18" charset="0"/>
                <a:cs typeface="Times New Roman" panose="02020603050405020304" pitchFamily="18" charset="0"/>
              </a:rPr>
              <a:t>Parts of a robot </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74997" y="1017917"/>
            <a:ext cx="7974496" cy="5234609"/>
          </a:xfrm>
        </p:spPr>
        <p:txBody>
          <a:bodyPr>
            <a:normAutofit fontScale="85000" lnSpcReduction="20000"/>
          </a:bodyPr>
          <a:lstStyle/>
          <a:p>
            <a:pPr marL="0" indent="0" algn="just">
              <a:buNone/>
            </a:pPr>
            <a:r>
              <a:rPr lang="en-US" dirty="0">
                <a:latin typeface="Times New Roman" panose="02020603050405020304" pitchFamily="18" charset="0"/>
                <a:cs typeface="Times New Roman" panose="02020603050405020304" pitchFamily="18" charset="0"/>
              </a:rPr>
              <a:t>1.Controller</a:t>
            </a:r>
          </a:p>
          <a:p>
            <a:pPr marL="0" indent="0" algn="just">
              <a:buNone/>
            </a:pPr>
            <a:r>
              <a:rPr lang="en-US" dirty="0">
                <a:latin typeface="Times New Roman" panose="02020603050405020304" pitchFamily="18" charset="0"/>
                <a:cs typeface="Times New Roman" panose="02020603050405020304" pitchFamily="18" charset="0"/>
              </a:rPr>
              <a:t>2.Arm</a:t>
            </a:r>
          </a:p>
          <a:p>
            <a:pPr marL="0" indent="0" algn="just">
              <a:buNone/>
            </a:pPr>
            <a:r>
              <a:rPr lang="en-US" dirty="0">
                <a:latin typeface="Times New Roman" panose="02020603050405020304" pitchFamily="18" charset="0"/>
                <a:cs typeface="Times New Roman" panose="02020603050405020304" pitchFamily="18" charset="0"/>
              </a:rPr>
              <a:t>3. Drive</a:t>
            </a:r>
          </a:p>
          <a:p>
            <a:pPr marL="0" indent="0" algn="just">
              <a:buNone/>
            </a:pPr>
            <a:r>
              <a:rPr lang="en-US" dirty="0">
                <a:latin typeface="Times New Roman" panose="02020603050405020304" pitchFamily="18" charset="0"/>
                <a:cs typeface="Times New Roman" panose="02020603050405020304" pitchFamily="18" charset="0"/>
              </a:rPr>
              <a:t>4. End-effector</a:t>
            </a:r>
          </a:p>
          <a:p>
            <a:pPr marL="0" indent="0" algn="just">
              <a:buNone/>
            </a:pPr>
            <a:r>
              <a:rPr lang="en-US" dirty="0">
                <a:latin typeface="Times New Roman" panose="02020603050405020304" pitchFamily="18" charset="0"/>
                <a:cs typeface="Times New Roman" panose="02020603050405020304" pitchFamily="18" charset="0"/>
              </a:rPr>
              <a:t>5. Sensor</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solidFill>
                  <a:srgbClr val="0070C0"/>
                </a:solidFill>
                <a:latin typeface="Times New Roman" panose="02020603050405020304" pitchFamily="18" charset="0"/>
                <a:cs typeface="Times New Roman" panose="02020603050405020304" pitchFamily="18" charset="0"/>
              </a:rPr>
              <a:t>Robotic arm</a:t>
            </a:r>
          </a:p>
          <a:p>
            <a:pPr marL="0" indent="0" algn="just">
              <a:buNone/>
            </a:pPr>
            <a:r>
              <a:rPr lang="en-US" dirty="0">
                <a:latin typeface="Times New Roman" panose="02020603050405020304" pitchFamily="18" charset="0"/>
                <a:cs typeface="Times New Roman" panose="02020603050405020304" pitchFamily="18" charset="0"/>
              </a:rPr>
              <a:t>A typical robotic arm is made up of seven metal segments, joined by six joints. The computer controls the robot by rotating individual step motors connected to each joint (some larger arms use hydraulic or pneumatic). </a:t>
            </a:r>
          </a:p>
          <a:p>
            <a:pPr marL="0" indent="0" algn="just">
              <a:buNone/>
            </a:pPr>
            <a:r>
              <a:rPr lang="en-US" dirty="0">
                <a:latin typeface="Times New Roman" panose="02020603050405020304" pitchFamily="18" charset="0"/>
                <a:cs typeface="Times New Roman" panose="02020603050405020304" pitchFamily="18" charset="0"/>
              </a:rPr>
              <a:t>Unlike ordinary motors, step motors move in the exact increments. This allows the computer to move the arm very precisely, repeating exactly the same movement over and over again. The robot uses motion sensors to make sure it moves just the right amount.</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591A04C7-D820-4323-8B61-E8E92AADDA97}"/>
              </a:ext>
            </a:extLst>
          </p:cNvPr>
          <p:cNvSpPr>
            <a:spLocks noGrp="1"/>
          </p:cNvSpPr>
          <p:nvPr>
            <p:ph type="ftr" sz="quarter" idx="11"/>
          </p:nvPr>
        </p:nvSpPr>
        <p:spPr>
          <a:xfrm>
            <a:off x="3910084" y="6356350"/>
            <a:ext cx="7104321" cy="365125"/>
          </a:xfrm>
        </p:spPr>
        <p:txBody>
          <a:bodyPr/>
          <a:lstStyle/>
          <a:p>
            <a:r>
              <a:rPr lang="en-IN" dirty="0"/>
              <a:t>Copyright © 2019 by Wiley India </a:t>
            </a:r>
            <a:r>
              <a:rPr lang="en-IN" dirty="0" err="1"/>
              <a:t>Pvt.</a:t>
            </a:r>
            <a:r>
              <a:rPr lang="en-IN" dirty="0"/>
              <a:t> Ltd., 4436/7, Ansari Road, </a:t>
            </a:r>
            <a:r>
              <a:rPr lang="en-IN" dirty="0" err="1"/>
              <a:t>Daryaganj</a:t>
            </a:r>
            <a:r>
              <a:rPr lang="en-IN" dirty="0"/>
              <a:t>, New Delhi-110002</a:t>
            </a:r>
            <a:endParaRPr lang="en-US" dirty="0"/>
          </a:p>
        </p:txBody>
      </p:sp>
    </p:spTree>
    <p:extLst>
      <p:ext uri="{BB962C8B-B14F-4D97-AF65-F5344CB8AC3E}">
        <p14:creationId xmlns:p14="http://schemas.microsoft.com/office/powerpoint/2010/main" val="2039392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15.1 Introduction</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15.2 Category of application of AI</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15.3 Natural language processing</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15.3.1 Speech synthesis </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15.3.2 Speech recognition</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15.3.3 Natural language generation</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15.4 Perception</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15.4.1 Visual perception</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15.4.2 Perception and reality </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15.5 Robotics</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15.5.1 What is robot?</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15.5.2 Parts of robot</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15.5.3 Robotic arm</a:t>
            </a:r>
          </a:p>
          <a:p>
            <a:pPr lvl="0"/>
            <a:r>
              <a:rPr lang="en-US" b="1" dirty="0">
                <a:solidFill>
                  <a:srgbClr val="00B0F0"/>
                </a:solidFill>
                <a:latin typeface="Times New Roman" panose="02020603050405020304" pitchFamily="18" charset="0"/>
                <a:ea typeface="Gill Sans"/>
                <a:cs typeface="Times New Roman" panose="02020603050405020304" pitchFamily="18" charset="0"/>
                <a:sym typeface="Gill Sans"/>
              </a:rPr>
              <a:t>15.6 Artificial neural network</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15.7 AI trends in various sector</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15.8 Communication using TELL and ASK</a:t>
            </a:r>
          </a:p>
          <a:p>
            <a:pPr lvl="0"/>
            <a:endParaRPr lang="en-US" dirty="0">
              <a:solidFill>
                <a:schemeClr val="lt1"/>
              </a:solidFill>
              <a:latin typeface="Gill Sans"/>
              <a:ea typeface="Gill Sans"/>
              <a:cs typeface="Gill Sans"/>
              <a:sym typeface="Gill Sans"/>
            </a:endParaRPr>
          </a:p>
          <a:p>
            <a:pPr lvl="0"/>
            <a:endParaRPr lang="en-US" dirty="0">
              <a:solidFill>
                <a:schemeClr val="lt1"/>
              </a:solidFill>
              <a:latin typeface="Gill Sans"/>
              <a:ea typeface="Gill Sans"/>
              <a:cs typeface="Gill Sans"/>
              <a:sym typeface="Gill Sans"/>
            </a:endParaRP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366050" y="365126"/>
            <a:ext cx="7987749" cy="443258"/>
          </a:xfrm>
        </p:spPr>
        <p:txBody>
          <a:bodyPr>
            <a:normAutofit/>
          </a:bodyPr>
          <a:lstStyle/>
          <a:p>
            <a:pPr algn="ctr"/>
            <a:r>
              <a:rPr lang="en-US" sz="2400" dirty="0">
                <a:solidFill>
                  <a:srgbClr val="0070C0"/>
                </a:solidFill>
                <a:latin typeface="Times New Roman" panose="02020603050405020304" pitchFamily="18" charset="0"/>
                <a:cs typeface="Times New Roman" panose="02020603050405020304" pitchFamily="18" charset="0"/>
              </a:rPr>
              <a:t>Artificial neural network</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663762" y="1004094"/>
            <a:ext cx="7987750" cy="5156546"/>
          </a:xfrm>
        </p:spPr>
        <p:txBody>
          <a:bodyPr>
            <a:normAutofit fontScale="92500" lnSpcReduction="20000"/>
          </a:bodyPr>
          <a:lstStyle/>
          <a:p>
            <a:pPr algn="just"/>
            <a:r>
              <a:rPr lang="en-US" sz="2600" dirty="0">
                <a:latin typeface="Times New Roman" panose="02020603050405020304" pitchFamily="18" charset="0"/>
                <a:cs typeface="Times New Roman" panose="02020603050405020304" pitchFamily="18" charset="0"/>
              </a:rPr>
              <a:t>The neuron, or nerve cell, is the fundamental functional unit of all nervous system tissue including the brain. Each tissue consists of cell body, or soma, that contains a cell nucleus. Branching out from the cell body are a number of </a:t>
            </a:r>
            <a:r>
              <a:rPr lang="en-US" sz="2600" dirty="0" err="1">
                <a:latin typeface="Times New Roman" panose="02020603050405020304" pitchFamily="18" charset="0"/>
                <a:cs typeface="Times New Roman" panose="02020603050405020304" pitchFamily="18" charset="0"/>
              </a:rPr>
              <a:t>fibres</a:t>
            </a:r>
            <a:r>
              <a:rPr lang="en-US" sz="2600" dirty="0">
                <a:latin typeface="Times New Roman" panose="02020603050405020304" pitchFamily="18" charset="0"/>
                <a:cs typeface="Times New Roman" panose="02020603050405020304" pitchFamily="18" charset="0"/>
              </a:rPr>
              <a:t> known as </a:t>
            </a:r>
            <a:r>
              <a:rPr lang="en-US" sz="2600" i="1" dirty="0">
                <a:latin typeface="Times New Roman" panose="02020603050405020304" pitchFamily="18" charset="0"/>
                <a:cs typeface="Times New Roman" panose="02020603050405020304" pitchFamily="18" charset="0"/>
              </a:rPr>
              <a:t>dendrites</a:t>
            </a:r>
            <a:r>
              <a:rPr lang="en-US" sz="2600" dirty="0">
                <a:latin typeface="Times New Roman" panose="02020603050405020304" pitchFamily="18" charset="0"/>
                <a:cs typeface="Times New Roman" panose="02020603050405020304" pitchFamily="18" charset="0"/>
              </a:rPr>
              <a:t> and a single long </a:t>
            </a:r>
            <a:r>
              <a:rPr lang="en-US" sz="2600" dirty="0" err="1">
                <a:latin typeface="Times New Roman" panose="02020603050405020304" pitchFamily="18" charset="0"/>
                <a:cs typeface="Times New Roman" panose="02020603050405020304" pitchFamily="18" charset="0"/>
              </a:rPr>
              <a:t>fibre</a:t>
            </a:r>
            <a:r>
              <a:rPr lang="en-US" sz="2600" dirty="0">
                <a:latin typeface="Times New Roman" panose="02020603050405020304" pitchFamily="18" charset="0"/>
                <a:cs typeface="Times New Roman" panose="02020603050405020304" pitchFamily="18" charset="0"/>
              </a:rPr>
              <a:t> called the </a:t>
            </a:r>
            <a:r>
              <a:rPr lang="en-US" sz="2600" i="1" dirty="0">
                <a:latin typeface="Times New Roman" panose="02020603050405020304" pitchFamily="18" charset="0"/>
                <a:cs typeface="Times New Roman" panose="02020603050405020304" pitchFamily="18" charset="0"/>
              </a:rPr>
              <a:t>axon</a:t>
            </a:r>
            <a:r>
              <a:rPr lang="en-US" sz="2600" dirty="0">
                <a:latin typeface="Times New Roman" panose="02020603050405020304" pitchFamily="18" charset="0"/>
                <a:cs typeface="Times New Roman" panose="02020603050405020304" pitchFamily="18" charset="0"/>
              </a:rPr>
              <a:t>.</a:t>
            </a:r>
          </a:p>
          <a:p>
            <a:pPr algn="just"/>
            <a:r>
              <a:rPr lang="en-US" sz="2600" dirty="0">
                <a:latin typeface="Times New Roman" panose="02020603050405020304" pitchFamily="18" charset="0"/>
                <a:cs typeface="Times New Roman" panose="02020603050405020304" pitchFamily="18" charset="0"/>
              </a:rPr>
              <a:t> Each neuron is connected to the thousands of other neurons and communicates with them by electrochemical signals. Signals coming into neuron are received via junctions known as </a:t>
            </a:r>
            <a:r>
              <a:rPr lang="en-US" sz="2600" i="1" dirty="0">
                <a:latin typeface="Times New Roman" panose="02020603050405020304" pitchFamily="18" charset="0"/>
                <a:cs typeface="Times New Roman" panose="02020603050405020304" pitchFamily="18" charset="0"/>
              </a:rPr>
              <a:t>synapses</a:t>
            </a:r>
            <a:r>
              <a:rPr lang="en-US" sz="2600" dirty="0">
                <a:latin typeface="Times New Roman" panose="02020603050405020304" pitchFamily="18" charset="0"/>
                <a:cs typeface="Times New Roman" panose="02020603050405020304" pitchFamily="18" charset="0"/>
              </a:rPr>
              <a:t>. </a:t>
            </a:r>
          </a:p>
          <a:p>
            <a:pPr algn="just"/>
            <a:r>
              <a:rPr lang="en-US" sz="2600" dirty="0">
                <a:latin typeface="Times New Roman" panose="02020603050405020304" pitchFamily="18" charset="0"/>
                <a:cs typeface="Times New Roman" panose="02020603050405020304" pitchFamily="18" charset="0"/>
              </a:rPr>
              <a:t>These in turn are located at the end of branches of the neuron cell known as </a:t>
            </a:r>
            <a:r>
              <a:rPr lang="en-US" sz="2600" i="1" dirty="0">
                <a:latin typeface="Times New Roman" panose="02020603050405020304" pitchFamily="18" charset="0"/>
                <a:cs typeface="Times New Roman" panose="02020603050405020304" pitchFamily="18" charset="0"/>
              </a:rPr>
              <a:t>dendrites</a:t>
            </a:r>
            <a:r>
              <a:rPr lang="en-US" sz="2600" dirty="0">
                <a:latin typeface="Times New Roman" panose="02020603050405020304" pitchFamily="18" charset="0"/>
                <a:cs typeface="Times New Roman" panose="02020603050405020304" pitchFamily="18" charset="0"/>
              </a:rPr>
              <a:t>.</a:t>
            </a:r>
          </a:p>
          <a:p>
            <a:pPr algn="just"/>
            <a:r>
              <a:rPr lang="en-US" sz="2600" dirty="0">
                <a:latin typeface="Times New Roman" panose="02020603050405020304" pitchFamily="18" charset="0"/>
                <a:cs typeface="Times New Roman" panose="02020603050405020304" pitchFamily="18" charset="0"/>
              </a:rPr>
              <a:t>An artificial neuron is simply an electronically modelled biological neuron. </a:t>
            </a:r>
          </a:p>
          <a:p>
            <a:pPr algn="just"/>
            <a:r>
              <a:rPr lang="en-US" sz="2600" dirty="0">
                <a:latin typeface="Times New Roman" panose="02020603050405020304" pitchFamily="18" charset="0"/>
                <a:cs typeface="Times New Roman" panose="02020603050405020304" pitchFamily="18" charset="0"/>
              </a:rPr>
              <a:t>here are many different ways of connecting artificial neurons together to create a neural network, but this is restricted to one of the most common, which is called a </a:t>
            </a:r>
            <a:r>
              <a:rPr lang="en-US" sz="2600" i="1" dirty="0">
                <a:latin typeface="Times New Roman" panose="02020603050405020304" pitchFamily="18" charset="0"/>
                <a:cs typeface="Times New Roman" panose="02020603050405020304" pitchFamily="18" charset="0"/>
              </a:rPr>
              <a:t>feedforward</a:t>
            </a:r>
            <a:r>
              <a:rPr lang="en-US" sz="2600" dirty="0">
                <a:latin typeface="Times New Roman" panose="02020603050405020304" pitchFamily="18" charset="0"/>
                <a:cs typeface="Times New Roman" panose="02020603050405020304" pitchFamily="18" charset="0"/>
              </a:rPr>
              <a:t> </a:t>
            </a:r>
            <a:r>
              <a:rPr lang="en-US" sz="2600" i="1" dirty="0">
                <a:latin typeface="Times New Roman" panose="02020603050405020304" pitchFamily="18" charset="0"/>
                <a:cs typeface="Times New Roman" panose="02020603050405020304" pitchFamily="18" charset="0"/>
              </a:rPr>
              <a:t>network</a:t>
            </a:r>
            <a:r>
              <a:rPr lang="en-US" sz="2600" dirty="0">
                <a:latin typeface="Times New Roman" panose="02020603050405020304" pitchFamily="18" charset="0"/>
                <a:cs typeface="Times New Roman" panose="02020603050405020304" pitchFamily="18" charset="0"/>
              </a:rPr>
              <a:t>.</a:t>
            </a:r>
          </a:p>
          <a:p>
            <a:pPr algn="just"/>
            <a:endParaRPr lang="en-US" sz="2400" dirty="0">
              <a:latin typeface="Times New Roman" panose="02020603050405020304" pitchFamily="18" charset="0"/>
              <a:cs typeface="Times New Roman" panose="02020603050405020304" pitchFamily="18" charset="0"/>
            </a:endParaRPr>
          </a:p>
          <a:p>
            <a:pPr algn="just"/>
            <a:endParaRPr lang="en-US" dirty="0"/>
          </a:p>
          <a:p>
            <a:pPr marL="0" indent="0" algn="just">
              <a:buNone/>
            </a:pPr>
            <a:endParaRPr lang="en-US" sz="2400" dirty="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CFC5A5BB-CE31-47C0-B17E-3AF992D69FF5}"/>
              </a:ext>
            </a:extLst>
          </p:cNvPr>
          <p:cNvSpPr>
            <a:spLocks noGrp="1"/>
          </p:cNvSpPr>
          <p:nvPr>
            <p:ph type="ftr" sz="quarter" idx="11"/>
          </p:nvPr>
        </p:nvSpPr>
        <p:spPr>
          <a:xfrm>
            <a:off x="4153323" y="6356350"/>
            <a:ext cx="7008628" cy="365125"/>
          </a:xfrm>
        </p:spPr>
        <p:txBody>
          <a:bodyPr/>
          <a:lstStyle/>
          <a:p>
            <a:r>
              <a:rPr lang="en-IN" dirty="0"/>
              <a:t>Copyright © 2019 by Wiley India </a:t>
            </a:r>
            <a:r>
              <a:rPr lang="en-IN" dirty="0" err="1"/>
              <a:t>Pvt.</a:t>
            </a:r>
            <a:r>
              <a:rPr lang="en-IN" dirty="0"/>
              <a:t> Ltd., 4436/7, Ansari Road, </a:t>
            </a:r>
            <a:r>
              <a:rPr lang="en-IN" dirty="0" err="1"/>
              <a:t>Daryaganj</a:t>
            </a:r>
            <a:r>
              <a:rPr lang="en-IN" dirty="0"/>
              <a:t>, New Delhi-110002</a:t>
            </a:r>
            <a:endParaRPr lang="en-US" dirty="0"/>
          </a:p>
        </p:txBody>
      </p:sp>
    </p:spTree>
    <p:extLst>
      <p:ext uri="{BB962C8B-B14F-4D97-AF65-F5344CB8AC3E}">
        <p14:creationId xmlns:p14="http://schemas.microsoft.com/office/powerpoint/2010/main" val="2631488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15.1 Introduction</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15.2 Category of application of AI</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15.3 Natural language processing</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15.3.1 Speech synthesis </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15.3.2 Speech recognition</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15.3.3 Natural language generation</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15.4 Perception</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15.4.1 Visual perception</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15.4.2 Perception and reality </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15.5 Robotics</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15.5.1 What is robot?</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15.5.2 Parts of robot</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15.5.3 Robotic arm</a:t>
            </a:r>
          </a:p>
          <a:p>
            <a:pPr lvl="0"/>
            <a:r>
              <a:rPr lang="en-US" b="1" dirty="0">
                <a:solidFill>
                  <a:srgbClr val="00B0F0"/>
                </a:solidFill>
                <a:latin typeface="Times New Roman" panose="02020603050405020304" pitchFamily="18" charset="0"/>
                <a:ea typeface="Gill Sans"/>
                <a:cs typeface="Times New Roman" panose="02020603050405020304" pitchFamily="18" charset="0"/>
                <a:sym typeface="Gill Sans"/>
              </a:rPr>
              <a:t>15.6 Artificial neural network</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15.7 AI trends in various sector</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15.8 Communication using TELL and ASK</a:t>
            </a:r>
          </a:p>
          <a:p>
            <a:pPr lvl="0"/>
            <a:endParaRPr lang="en-US" dirty="0">
              <a:solidFill>
                <a:schemeClr val="lt1"/>
              </a:solidFill>
              <a:latin typeface="Gill Sans"/>
              <a:ea typeface="Gill Sans"/>
              <a:cs typeface="Gill Sans"/>
              <a:sym typeface="Gill Sans"/>
            </a:endParaRPr>
          </a:p>
          <a:p>
            <a:pPr lvl="0"/>
            <a:endParaRPr lang="en-US" dirty="0">
              <a:solidFill>
                <a:schemeClr val="lt1"/>
              </a:solidFill>
              <a:latin typeface="Gill Sans"/>
              <a:ea typeface="Gill Sans"/>
              <a:cs typeface="Gill Sans"/>
              <a:sym typeface="Gill Sans"/>
            </a:endParaRP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p:txBody>
          <a:bodyPr>
            <a:normAutofit/>
          </a:bodyPr>
          <a:lstStyle/>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EA4FFC2E-84BB-49A7-AE15-1BEA261F2D76}"/>
              </a:ext>
            </a:extLst>
          </p:cNvPr>
          <p:cNvPicPr>
            <a:picLocks noChangeAspect="1"/>
          </p:cNvPicPr>
          <p:nvPr/>
        </p:nvPicPr>
        <p:blipFill>
          <a:blip r:embed="rId3"/>
          <a:stretch>
            <a:fillRect/>
          </a:stretch>
        </p:blipFill>
        <p:spPr>
          <a:xfrm>
            <a:off x="4058700" y="688976"/>
            <a:ext cx="7033370" cy="4519128"/>
          </a:xfrm>
          <a:prstGeom prst="rect">
            <a:avLst/>
          </a:prstGeom>
        </p:spPr>
      </p:pic>
      <p:sp>
        <p:nvSpPr>
          <p:cNvPr id="4" name="Footer Placeholder 3">
            <a:extLst>
              <a:ext uri="{FF2B5EF4-FFF2-40B4-BE49-F238E27FC236}">
                <a16:creationId xmlns:a16="http://schemas.microsoft.com/office/drawing/2014/main" id="{705C20A7-7D0A-4126-99F5-5F32B1D07AD9}"/>
              </a:ext>
            </a:extLst>
          </p:cNvPr>
          <p:cNvSpPr>
            <a:spLocks noGrp="1"/>
          </p:cNvSpPr>
          <p:nvPr>
            <p:ph type="ftr" sz="quarter" idx="11"/>
          </p:nvPr>
        </p:nvSpPr>
        <p:spPr>
          <a:xfrm>
            <a:off x="4048650" y="6344753"/>
            <a:ext cx="7053470" cy="365125"/>
          </a:xfrm>
        </p:spPr>
        <p:txBody>
          <a:bodyPr/>
          <a:lstStyle/>
          <a:p>
            <a:r>
              <a:rPr lang="en-IN" dirty="0"/>
              <a:t>Copyright © 2019 by Wiley India </a:t>
            </a:r>
            <a:r>
              <a:rPr lang="en-IN" dirty="0" err="1"/>
              <a:t>Pvt.</a:t>
            </a:r>
            <a:r>
              <a:rPr lang="en-IN" dirty="0"/>
              <a:t> Ltd., 4436/7, Ansari Road, </a:t>
            </a:r>
            <a:r>
              <a:rPr lang="en-IN" dirty="0" err="1"/>
              <a:t>Daryaganj</a:t>
            </a:r>
            <a:r>
              <a:rPr lang="en-IN" dirty="0"/>
              <a:t>, New Delhi-110002</a:t>
            </a:r>
            <a:endParaRPr lang="en-US" dirty="0"/>
          </a:p>
        </p:txBody>
      </p:sp>
    </p:spTree>
    <p:extLst>
      <p:ext uri="{BB962C8B-B14F-4D97-AF65-F5344CB8AC3E}">
        <p14:creationId xmlns:p14="http://schemas.microsoft.com/office/powerpoint/2010/main" val="10916830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15.1 Introduction</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15.2 Category of application of AI</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15.3 Natural language processing</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15.3.1 Speech synthesis </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15.3.2 Speech recognition</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15.3.3 Natural language generation</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15.4 Perception</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15.4.1 Visual perception</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15.4.2 Perception and reality </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15.5 Robotics</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15.5.1 What is robot?</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15.5.2 Parts of robot</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15.5.3 Robotic arm</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15.6 Artificial neural network</a:t>
            </a:r>
          </a:p>
          <a:p>
            <a:pPr lvl="0"/>
            <a:r>
              <a:rPr lang="en-US" b="1" dirty="0">
                <a:solidFill>
                  <a:srgbClr val="00B0F0"/>
                </a:solidFill>
                <a:latin typeface="Times New Roman" panose="02020603050405020304" pitchFamily="18" charset="0"/>
                <a:ea typeface="Gill Sans"/>
                <a:cs typeface="Times New Roman" panose="02020603050405020304" pitchFamily="18" charset="0"/>
                <a:sym typeface="Gill Sans"/>
              </a:rPr>
              <a:t>15.7 AI trends in various sector</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15.8 Communication using TELL and ASK</a:t>
            </a:r>
          </a:p>
          <a:p>
            <a:pPr lvl="0"/>
            <a:endParaRPr lang="en-US" dirty="0">
              <a:solidFill>
                <a:schemeClr val="lt1"/>
              </a:solidFill>
              <a:latin typeface="Gill Sans"/>
              <a:ea typeface="Gill Sans"/>
              <a:cs typeface="Gill Sans"/>
              <a:sym typeface="Gill Sans"/>
            </a:endParaRPr>
          </a:p>
          <a:p>
            <a:pPr lvl="0"/>
            <a:endParaRPr lang="en-US" dirty="0">
              <a:solidFill>
                <a:schemeClr val="lt1"/>
              </a:solidFill>
              <a:latin typeface="Gill Sans"/>
              <a:ea typeface="Gill Sans"/>
              <a:cs typeface="Gill Sans"/>
              <a:sym typeface="Gill Sans"/>
            </a:endParaRP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0" y="365126"/>
            <a:ext cx="7934739" cy="602284"/>
          </a:xfrm>
        </p:spPr>
        <p:txBody>
          <a:bodyPr>
            <a:normAutofit/>
          </a:bodyPr>
          <a:lstStyle/>
          <a:p>
            <a:pPr algn="ctr"/>
            <a:r>
              <a:rPr lang="en-US" sz="2400" dirty="0">
                <a:solidFill>
                  <a:srgbClr val="0070C0"/>
                </a:solidFill>
                <a:latin typeface="Times New Roman" panose="02020603050405020304" pitchFamily="18" charset="0"/>
                <a:cs typeface="Times New Roman" panose="02020603050405020304" pitchFamily="18" charset="0"/>
              </a:rPr>
              <a:t>AI trends in various sector</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536018" y="1145692"/>
            <a:ext cx="7934740" cy="5032375"/>
          </a:xfrm>
        </p:spPr>
        <p:txBody>
          <a:bodyPr>
            <a:normAutofit/>
          </a:bodyPr>
          <a:lstStyle/>
          <a:p>
            <a:pPr marL="457200" indent="-457200">
              <a:buAutoNum type="arabicPeriod"/>
            </a:pPr>
            <a:r>
              <a:rPr lang="en-US" sz="2400" dirty="0">
                <a:latin typeface="Times New Roman" panose="02020603050405020304" pitchFamily="18" charset="0"/>
                <a:cs typeface="Times New Roman" panose="02020603050405020304" pitchFamily="18" charset="0"/>
              </a:rPr>
              <a:t>Health care</a:t>
            </a:r>
          </a:p>
          <a:p>
            <a:pPr marL="514350" indent="-514350">
              <a:buAutoNum type="arabicPeriod"/>
            </a:pPr>
            <a:r>
              <a:rPr lang="en-US" sz="2400" dirty="0">
                <a:latin typeface="Times New Roman" panose="02020603050405020304" pitchFamily="18" charset="0"/>
                <a:cs typeface="Times New Roman" panose="02020603050405020304" pitchFamily="18" charset="0"/>
              </a:rPr>
              <a:t>Entertainment</a:t>
            </a:r>
          </a:p>
          <a:p>
            <a:pPr marL="514350" indent="-514350">
              <a:buAutoNum type="arabicPeriod"/>
            </a:pPr>
            <a:r>
              <a:rPr lang="en-US" sz="2400" dirty="0">
                <a:latin typeface="Times New Roman" panose="02020603050405020304" pitchFamily="18" charset="0"/>
                <a:cs typeface="Times New Roman" panose="02020603050405020304" pitchFamily="18" charset="0"/>
              </a:rPr>
              <a:t>Finance</a:t>
            </a:r>
          </a:p>
          <a:p>
            <a:pPr marL="514350" indent="-514350">
              <a:buAutoNum type="arabicPeriod"/>
            </a:pPr>
            <a:r>
              <a:rPr lang="en-US" sz="2400" dirty="0">
                <a:latin typeface="Times New Roman" panose="02020603050405020304" pitchFamily="18" charset="0"/>
                <a:cs typeface="Times New Roman" panose="02020603050405020304" pitchFamily="18" charset="0"/>
              </a:rPr>
              <a:t>Data security</a:t>
            </a:r>
          </a:p>
          <a:p>
            <a:pPr marL="514350" indent="-514350">
              <a:buAutoNum type="arabicPeriod"/>
            </a:pPr>
            <a:r>
              <a:rPr lang="en-US" sz="2400" dirty="0">
                <a:latin typeface="Times New Roman" panose="02020603050405020304" pitchFamily="18" charset="0"/>
                <a:cs typeface="Times New Roman" panose="02020603050405020304" pitchFamily="18" charset="0"/>
              </a:rPr>
              <a:t>Manufacturing</a:t>
            </a:r>
          </a:p>
          <a:p>
            <a:pPr marL="514350" indent="-514350">
              <a:buAutoNum type="arabicPeriod"/>
            </a:pPr>
            <a:r>
              <a:rPr lang="en-US" sz="2400" dirty="0">
                <a:latin typeface="Times New Roman" panose="02020603050405020304" pitchFamily="18" charset="0"/>
                <a:cs typeface="Times New Roman" panose="02020603050405020304" pitchFamily="18" charset="0"/>
              </a:rPr>
              <a:t>Automotive industry</a:t>
            </a: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6ECB6F02-7D76-4E73-A358-D693620A6CB9}"/>
              </a:ext>
            </a:extLst>
          </p:cNvPr>
          <p:cNvSpPr>
            <a:spLocks noGrp="1"/>
          </p:cNvSpPr>
          <p:nvPr>
            <p:ph type="ftr" sz="quarter" idx="11"/>
          </p:nvPr>
        </p:nvSpPr>
        <p:spPr>
          <a:xfrm>
            <a:off x="3898605" y="6356349"/>
            <a:ext cx="7572153" cy="365125"/>
          </a:xfrm>
        </p:spPr>
        <p:txBody>
          <a:bodyPr/>
          <a:lstStyle/>
          <a:p>
            <a:r>
              <a:rPr lang="en-IN" dirty="0"/>
              <a:t>Copyright © 2019 by Wiley India </a:t>
            </a:r>
            <a:r>
              <a:rPr lang="en-IN" dirty="0" err="1"/>
              <a:t>Pvt.</a:t>
            </a:r>
            <a:r>
              <a:rPr lang="en-IN" dirty="0"/>
              <a:t> Ltd., 4436/7, Ansari Road, </a:t>
            </a:r>
            <a:r>
              <a:rPr lang="en-IN" dirty="0" err="1"/>
              <a:t>Daryaganj</a:t>
            </a:r>
            <a:r>
              <a:rPr lang="en-IN" dirty="0"/>
              <a:t>, New Delhi-110002</a:t>
            </a:r>
            <a:endParaRPr lang="en-US" dirty="0"/>
          </a:p>
        </p:txBody>
      </p:sp>
    </p:spTree>
    <p:extLst>
      <p:ext uri="{BB962C8B-B14F-4D97-AF65-F5344CB8AC3E}">
        <p14:creationId xmlns:p14="http://schemas.microsoft.com/office/powerpoint/2010/main" val="19757041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15.1 Introduction</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15.2 Category of application of AI</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15.3 Natural language processing</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15.3.1 Speech synthesis </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15.3.2 Speech recognition</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15.3.3 Natural language generation</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15.4 Perception</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15.4.1 Visual perception</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15.4.2 Perception and reality </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15.5 Robotics</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15.5.1 What is robot?</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15.5.2 Parts of robot</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15.5.3 Robotic arm</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15.6 Artificial neural network</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15.7 AI trends in various sector</a:t>
            </a:r>
          </a:p>
          <a:p>
            <a:pPr lvl="0"/>
            <a:r>
              <a:rPr lang="en-US" b="1" dirty="0">
                <a:solidFill>
                  <a:srgbClr val="00B0F0"/>
                </a:solidFill>
                <a:latin typeface="Times New Roman" panose="02020603050405020304" pitchFamily="18" charset="0"/>
                <a:ea typeface="Gill Sans"/>
                <a:cs typeface="Times New Roman" panose="02020603050405020304" pitchFamily="18" charset="0"/>
                <a:sym typeface="Gill Sans"/>
              </a:rPr>
              <a:t>15.8 Communication using TELL and ASK</a:t>
            </a:r>
          </a:p>
          <a:p>
            <a:pPr lvl="0"/>
            <a:endParaRPr lang="en-US" dirty="0">
              <a:solidFill>
                <a:schemeClr val="lt1"/>
              </a:solidFill>
              <a:latin typeface="Gill Sans"/>
              <a:ea typeface="Gill Sans"/>
              <a:cs typeface="Gill Sans"/>
              <a:sym typeface="Gill Sans"/>
            </a:endParaRPr>
          </a:p>
          <a:p>
            <a:pPr lvl="0"/>
            <a:endParaRPr lang="en-US" dirty="0">
              <a:solidFill>
                <a:schemeClr val="lt1"/>
              </a:solidFill>
              <a:latin typeface="Gill Sans"/>
              <a:ea typeface="Gill Sans"/>
              <a:cs typeface="Gill Sans"/>
              <a:sym typeface="Gill Sans"/>
            </a:endParaRP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379304" y="365126"/>
            <a:ext cx="7974496" cy="615536"/>
          </a:xfrm>
        </p:spPr>
        <p:txBody>
          <a:bodyPr>
            <a:normAutofit/>
          </a:bodyPr>
          <a:lstStyle/>
          <a:p>
            <a:pPr algn="ctr"/>
            <a:r>
              <a:rPr lang="en-US" sz="2400" dirty="0">
                <a:solidFill>
                  <a:srgbClr val="0070C0"/>
                </a:solidFill>
                <a:latin typeface="Times New Roman" panose="02020603050405020304" pitchFamily="18" charset="0"/>
                <a:cs typeface="Times New Roman" panose="02020603050405020304" pitchFamily="18" charset="0"/>
              </a:rPr>
              <a:t>Communication using TELL and ASK</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379304" y="1083454"/>
            <a:ext cx="7974496" cy="5196301"/>
          </a:xfrm>
        </p:spPr>
        <p:txBody>
          <a:bodyPr>
            <a:normAutofit/>
          </a:bodyPr>
          <a:lstStyle/>
          <a:p>
            <a:pPr algn="just"/>
            <a:r>
              <a:rPr lang="en-US" sz="2400" dirty="0">
                <a:latin typeface="Times New Roman" panose="02020603050405020304" pitchFamily="18" charset="0"/>
                <a:cs typeface="Times New Roman" panose="02020603050405020304" pitchFamily="18" charset="0"/>
              </a:rPr>
              <a:t>It is type of communication in which agents share the same internal representation language and also have an access to each other’s knowledge bases through TELL and ASK interface.</a:t>
            </a:r>
          </a:p>
          <a:p>
            <a:pPr algn="just"/>
            <a:r>
              <a:rPr lang="en-US" sz="2400" dirty="0">
                <a:latin typeface="Times New Roman" panose="02020603050405020304" pitchFamily="18" charset="0"/>
                <a:cs typeface="Times New Roman" panose="02020603050405020304" pitchFamily="18" charset="0"/>
              </a:rPr>
              <a:t>Agents A communicate with proposition P to B with TELL just as A would add P to its own knowledge based on TELL. Similarly, Agent A can find if Agent B is aware of Agent Q with ASK. This type of communication is known as telepathic communication</a:t>
            </a:r>
          </a:p>
          <a:p>
            <a:pPr marL="0" indent="0" algn="just">
              <a:buNone/>
            </a:pPr>
            <a:endParaRPr lang="en-US" sz="2400" dirty="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AB915A98-2A42-4569-83A3-FFA19731BDAF}"/>
              </a:ext>
            </a:extLst>
          </p:cNvPr>
          <p:cNvSpPr>
            <a:spLocks noGrp="1"/>
          </p:cNvSpPr>
          <p:nvPr>
            <p:ph type="ftr" sz="quarter" idx="11"/>
          </p:nvPr>
        </p:nvSpPr>
        <p:spPr>
          <a:xfrm>
            <a:off x="4102394" y="6325297"/>
            <a:ext cx="7061791" cy="365125"/>
          </a:xfrm>
        </p:spPr>
        <p:txBody>
          <a:bodyPr/>
          <a:lstStyle/>
          <a:p>
            <a:r>
              <a:rPr lang="en-IN" dirty="0"/>
              <a:t>Copyright © 2019 by Wiley India </a:t>
            </a:r>
            <a:r>
              <a:rPr lang="en-IN" dirty="0" err="1"/>
              <a:t>Pvt.</a:t>
            </a:r>
            <a:r>
              <a:rPr lang="en-IN" dirty="0"/>
              <a:t> Ltd., 4436/7, Ansari Road, </a:t>
            </a:r>
            <a:r>
              <a:rPr lang="en-IN" dirty="0" err="1"/>
              <a:t>Daryaganj</a:t>
            </a:r>
            <a:r>
              <a:rPr lang="en-IN" dirty="0"/>
              <a:t>, New Delhi-110002</a:t>
            </a:r>
            <a:endParaRPr lang="en-US" dirty="0"/>
          </a:p>
        </p:txBody>
      </p:sp>
    </p:spTree>
    <p:extLst>
      <p:ext uri="{BB962C8B-B14F-4D97-AF65-F5344CB8AC3E}">
        <p14:creationId xmlns:p14="http://schemas.microsoft.com/office/powerpoint/2010/main" val="2978204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6" name="Google Shape;136;p1"/>
          <p:cNvSpPr txBox="1"/>
          <p:nvPr/>
        </p:nvSpPr>
        <p:spPr>
          <a:xfrm>
            <a:off x="5233182" y="1802674"/>
            <a:ext cx="6958818" cy="5232161"/>
          </a:xfrm>
          <a:prstGeom prst="rect">
            <a:avLst/>
          </a:prstGeom>
          <a:noFill/>
          <a:ln>
            <a:noFill/>
          </a:ln>
        </p:spPr>
        <p:txBody>
          <a:bodyPr spcFirstLastPara="1" wrap="square" lIns="91425" tIns="45700" rIns="91425" bIns="45700" anchor="t" anchorCtr="0">
            <a:spAutoFit/>
          </a:bodyPr>
          <a:lstStyle/>
          <a:p>
            <a:pPr algn="ctr">
              <a:buSzPts val="2560"/>
            </a:pPr>
            <a:r>
              <a:rPr lang="en-US" sz="4000" b="1" dirty="0">
                <a:solidFill>
                  <a:srgbClr val="0070C0"/>
                </a:solidFill>
                <a:latin typeface="Times New Roman"/>
                <a:ea typeface="Times New Roman"/>
                <a:cs typeface="Times New Roman"/>
                <a:sym typeface="Times New Roman"/>
              </a:rPr>
              <a:t>Dr. </a:t>
            </a:r>
            <a:r>
              <a:rPr lang="en-US" sz="4000" b="1" dirty="0" err="1">
                <a:solidFill>
                  <a:srgbClr val="0070C0"/>
                </a:solidFill>
                <a:latin typeface="Times New Roman"/>
                <a:ea typeface="Times New Roman"/>
                <a:cs typeface="Times New Roman"/>
                <a:sym typeface="Times New Roman"/>
              </a:rPr>
              <a:t>Nilakshi</a:t>
            </a:r>
            <a:r>
              <a:rPr lang="en-US" sz="4000" b="1" dirty="0">
                <a:solidFill>
                  <a:srgbClr val="0070C0"/>
                </a:solidFill>
                <a:latin typeface="Times New Roman"/>
                <a:ea typeface="Times New Roman"/>
                <a:cs typeface="Times New Roman"/>
                <a:sym typeface="Times New Roman"/>
              </a:rPr>
              <a:t> Jain</a:t>
            </a:r>
            <a:br>
              <a:rPr lang="en-US" dirty="0">
                <a:latin typeface="Times New Roman"/>
                <a:ea typeface="Times New Roman"/>
                <a:cs typeface="Times New Roman"/>
                <a:sym typeface="Times New Roman"/>
              </a:rPr>
            </a:br>
            <a:r>
              <a:rPr lang="en-US" sz="4000" b="1" dirty="0">
                <a:solidFill>
                  <a:schemeClr val="dk1"/>
                </a:solidFill>
                <a:latin typeface="Times New Roman"/>
                <a:ea typeface="Times New Roman"/>
                <a:cs typeface="Times New Roman"/>
                <a:sym typeface="Times New Roman"/>
              </a:rPr>
              <a:t>Email ID : </a:t>
            </a:r>
            <a:r>
              <a:rPr lang="en-US" sz="4000" b="1" dirty="0">
                <a:solidFill>
                  <a:schemeClr val="dk1"/>
                </a:solidFill>
                <a:latin typeface="Times New Roman"/>
                <a:ea typeface="Times New Roman"/>
                <a:cs typeface="Times New Roman"/>
                <a:sym typeface="Times New Roman"/>
                <a:hlinkClick r:id="rId3"/>
              </a:rPr>
              <a:t>nilakshijain1986@gmail.com</a:t>
            </a:r>
            <a:br>
              <a:rPr lang="en-US" sz="4000" b="1" dirty="0">
                <a:solidFill>
                  <a:schemeClr val="dk1"/>
                </a:solidFill>
                <a:latin typeface="Times New Roman"/>
                <a:ea typeface="Times New Roman"/>
                <a:cs typeface="Times New Roman"/>
                <a:sym typeface="Times New Roman"/>
              </a:rPr>
            </a:br>
            <a:endParaRPr lang="en-US" sz="4000" b="1" dirty="0">
              <a:solidFill>
                <a:schemeClr val="dk1"/>
              </a:solidFill>
              <a:latin typeface="Times New Roman"/>
              <a:ea typeface="Times New Roman"/>
              <a:cs typeface="Times New Roman"/>
              <a:sym typeface="Times New Roman"/>
            </a:endParaRPr>
          </a:p>
          <a:p>
            <a:pPr algn="ctr">
              <a:buSzPts val="2560"/>
            </a:pPr>
            <a:br>
              <a:rPr lang="en-US" sz="4000" b="1" dirty="0">
                <a:solidFill>
                  <a:schemeClr val="dk1"/>
                </a:solidFill>
                <a:latin typeface="Times New Roman"/>
                <a:ea typeface="Times New Roman"/>
                <a:cs typeface="Times New Roman"/>
                <a:sym typeface="Times New Roman"/>
              </a:rPr>
            </a:br>
            <a:r>
              <a:rPr lang="en-US" sz="4000" b="1" dirty="0">
                <a:solidFill>
                  <a:schemeClr val="dk1"/>
                </a:solidFill>
                <a:latin typeface="Times New Roman"/>
                <a:ea typeface="Times New Roman"/>
                <a:cs typeface="Times New Roman"/>
                <a:sym typeface="Times New Roman"/>
              </a:rPr>
              <a:t>Thank you</a:t>
            </a:r>
          </a:p>
          <a:p>
            <a:pPr marL="0" marR="0" lvl="0" indent="0" algn="ctr" rtl="0">
              <a:spcBef>
                <a:spcPts val="0"/>
              </a:spcBef>
              <a:spcAft>
                <a:spcPts val="0"/>
              </a:spcAft>
              <a:buNone/>
            </a:pPr>
            <a:endParaRPr/>
          </a:p>
          <a:p>
            <a:pPr marL="0" marR="0" lvl="0" indent="0" algn="l" rtl="0">
              <a:spcBef>
                <a:spcPts val="0"/>
              </a:spcBef>
              <a:spcAft>
                <a:spcPts val="0"/>
              </a:spcAft>
              <a:buNone/>
            </a:pPr>
            <a:r>
              <a:rPr lang="en-US" sz="4000" b="0" i="0" u="none" strike="noStrike" cap="none" dirty="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endParaRPr sz="4000">
              <a:solidFill>
                <a:schemeClr val="dk1"/>
              </a:solidFill>
              <a:latin typeface="Times New Roman"/>
              <a:ea typeface="Times New Roman"/>
              <a:cs typeface="Times New Roman"/>
              <a:sym typeface="Times New Roman"/>
            </a:endParaRPr>
          </a:p>
        </p:txBody>
      </p:sp>
      <p:pic>
        <p:nvPicPr>
          <p:cNvPr id="2050" name="Picture 2" descr="C:\Users\admin\Downloads\WhatsApp Image 2019-07-04 at 7.28.28 PM.jpeg"/>
          <p:cNvPicPr>
            <a:picLocks noChangeAspect="1" noChangeArrowheads="1"/>
          </p:cNvPicPr>
          <p:nvPr/>
        </p:nvPicPr>
        <p:blipFill>
          <a:blip r:embed="rId4"/>
          <a:srcRect/>
          <a:stretch>
            <a:fillRect/>
          </a:stretch>
        </p:blipFill>
        <p:spPr bwMode="auto">
          <a:xfrm>
            <a:off x="0" y="0"/>
            <a:ext cx="5266730" cy="6858000"/>
          </a:xfrm>
          <a:prstGeom prst="rect">
            <a:avLst/>
          </a:prstGeom>
          <a:noFill/>
        </p:spPr>
      </p:pic>
      <p:sp>
        <p:nvSpPr>
          <p:cNvPr id="2" name="Footer Placeholder 1">
            <a:extLst>
              <a:ext uri="{FF2B5EF4-FFF2-40B4-BE49-F238E27FC236}">
                <a16:creationId xmlns:a16="http://schemas.microsoft.com/office/drawing/2014/main" id="{7F1F7CD2-46C1-4364-BA9A-09F2CC568E08}"/>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15.1 Introduction</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15.2 Category of application of AI</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15.3 Natural language processing</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15.3.1 Speech synthesis </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15.3.2 Speech recognition</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15.3.3 Natural language generation</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15.4 Perception</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15.4.1 Visual perception</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15.4.2 Perception and reality </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15.5 Robotics</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15.5.1 What is robot?</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15.5.2 Parts of robot</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15.5.3 Robotic arm</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15.6 Artificial neural network</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15.7 AI trends in various sector</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15.8 Communication using TELL and ASK</a:t>
            </a:r>
          </a:p>
        </p:txBody>
      </p:sp>
      <p:sp>
        <p:nvSpPr>
          <p:cNvPr id="7" name="Title 6">
            <a:extLst>
              <a:ext uri="{FF2B5EF4-FFF2-40B4-BE49-F238E27FC236}">
                <a16:creationId xmlns:a16="http://schemas.microsoft.com/office/drawing/2014/main" id="{C9769B76-C060-4310-B545-6AC92012547E}"/>
              </a:ext>
            </a:extLst>
          </p:cNvPr>
          <p:cNvSpPr>
            <a:spLocks noGrp="1"/>
          </p:cNvSpPr>
          <p:nvPr>
            <p:ph type="title"/>
          </p:nvPr>
        </p:nvSpPr>
        <p:spPr>
          <a:xfrm>
            <a:off x="3752368" y="320675"/>
            <a:ext cx="7378148" cy="1325563"/>
          </a:xfrm>
        </p:spPr>
        <p:txBody>
          <a:bodyPr>
            <a:normAutofit/>
          </a:bodyPr>
          <a:lstStyle/>
          <a:p>
            <a:pPr algn="ctr"/>
            <a:r>
              <a:rPr lang="en-US" sz="3200" b="1" dirty="0">
                <a:solidFill>
                  <a:srgbClr val="0070C0"/>
                </a:solidFill>
                <a:latin typeface="Times New Roman" panose="02020603050405020304" pitchFamily="18" charset="0"/>
                <a:cs typeface="Times New Roman" panose="02020603050405020304" pitchFamily="18" charset="0"/>
              </a:rPr>
              <a:t>Learning objectives.</a:t>
            </a:r>
          </a:p>
        </p:txBody>
      </p:sp>
      <p:sp>
        <p:nvSpPr>
          <p:cNvPr id="8" name="Content Placeholder 7">
            <a:extLst>
              <a:ext uri="{FF2B5EF4-FFF2-40B4-BE49-F238E27FC236}">
                <a16:creationId xmlns:a16="http://schemas.microsoft.com/office/drawing/2014/main" id="{A6888F09-487F-430F-A5B8-1B2694F8DCE5}"/>
              </a:ext>
            </a:extLst>
          </p:cNvPr>
          <p:cNvSpPr>
            <a:spLocks noGrp="1"/>
          </p:cNvSpPr>
          <p:nvPr>
            <p:ph idx="1"/>
          </p:nvPr>
        </p:nvSpPr>
        <p:spPr>
          <a:xfrm>
            <a:off x="3752368" y="1825625"/>
            <a:ext cx="7378149" cy="4351338"/>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After this chapter , students will be able to :</a:t>
            </a:r>
          </a:p>
          <a:p>
            <a:r>
              <a:rPr lang="en-US" sz="2400" dirty="0">
                <a:latin typeface="Times New Roman" panose="02020603050405020304" pitchFamily="18" charset="0"/>
                <a:cs typeface="Times New Roman" panose="02020603050405020304" pitchFamily="18" charset="0"/>
              </a:rPr>
              <a:t>Understand the various roles of artificial intelligence</a:t>
            </a:r>
          </a:p>
          <a:p>
            <a:r>
              <a:rPr lang="en-US" sz="2400" dirty="0">
                <a:latin typeface="Times New Roman" panose="02020603050405020304" pitchFamily="18" charset="0"/>
                <a:cs typeface="Times New Roman" panose="02020603050405020304" pitchFamily="18" charset="0"/>
              </a:rPr>
              <a:t>Learn the advantages of an artificial intelligence</a:t>
            </a:r>
          </a:p>
          <a:p>
            <a:r>
              <a:rPr lang="en-US" sz="2400" dirty="0">
                <a:latin typeface="Times New Roman" panose="02020603050405020304" pitchFamily="18" charset="0"/>
                <a:cs typeface="Times New Roman" panose="02020603050405020304" pitchFamily="18" charset="0"/>
              </a:rPr>
              <a:t> Understand the concept of perception </a:t>
            </a:r>
          </a:p>
        </p:txBody>
      </p:sp>
      <p:sp>
        <p:nvSpPr>
          <p:cNvPr id="2" name="Footer Placeholder 1">
            <a:extLst>
              <a:ext uri="{FF2B5EF4-FFF2-40B4-BE49-F238E27FC236}">
                <a16:creationId xmlns:a16="http://schemas.microsoft.com/office/drawing/2014/main" id="{A57A0D92-E61A-485E-AE59-854E5A8ADCD8}"/>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en-US" b="1" dirty="0">
                <a:solidFill>
                  <a:srgbClr val="00B0F0"/>
                </a:solidFill>
                <a:latin typeface="Times New Roman" panose="02020603050405020304" pitchFamily="18" charset="0"/>
                <a:ea typeface="Gill Sans"/>
                <a:cs typeface="Times New Roman" panose="02020603050405020304" pitchFamily="18" charset="0"/>
                <a:sym typeface="Gill Sans"/>
              </a:rPr>
              <a:t>15.1 Introduction</a:t>
            </a:r>
          </a:p>
          <a:p>
            <a:pPr marL="0" marR="0" lvl="0" indent="0" rtl="0">
              <a:spcBef>
                <a:spcPts val="0"/>
              </a:spcBef>
              <a:spcAft>
                <a:spcPts val="0"/>
              </a:spcAft>
              <a:buNone/>
            </a:pPr>
            <a:r>
              <a:rPr lang="en-US" sz="1800" dirty="0">
                <a:solidFill>
                  <a:schemeClr val="lt1"/>
                </a:solidFill>
                <a:latin typeface="Times New Roman" panose="02020603050405020304" pitchFamily="18" charset="0"/>
                <a:ea typeface="Gill Sans"/>
                <a:cs typeface="Times New Roman" panose="02020603050405020304" pitchFamily="18" charset="0"/>
                <a:sym typeface="Gill Sans"/>
              </a:rPr>
              <a:t>15.2 Category of application of AI</a:t>
            </a:r>
          </a:p>
          <a:p>
            <a:pPr marL="0" marR="0" lvl="0" indent="0" rtl="0">
              <a:spcBef>
                <a:spcPts val="0"/>
              </a:spcBef>
              <a:spcAft>
                <a:spcPts val="0"/>
              </a:spcAft>
              <a:buNone/>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15.3 Natural language processing</a:t>
            </a:r>
          </a:p>
          <a:p>
            <a:pPr marL="0" marR="0" lvl="0" indent="0" rtl="0">
              <a:spcBef>
                <a:spcPts val="0"/>
              </a:spcBef>
              <a:spcAft>
                <a:spcPts val="0"/>
              </a:spcAft>
              <a:buNone/>
            </a:pPr>
            <a:r>
              <a:rPr lang="en-US" sz="1800" dirty="0">
                <a:solidFill>
                  <a:schemeClr val="lt1"/>
                </a:solidFill>
                <a:latin typeface="Times New Roman" panose="02020603050405020304" pitchFamily="18" charset="0"/>
                <a:ea typeface="Gill Sans"/>
                <a:cs typeface="Times New Roman" panose="02020603050405020304" pitchFamily="18" charset="0"/>
                <a:sym typeface="Gill Sans"/>
              </a:rPr>
              <a:t>15.3.1 Speech synthesis </a:t>
            </a:r>
          </a:p>
          <a:p>
            <a:pPr marL="0" marR="0" lvl="0" indent="0" rtl="0">
              <a:spcBef>
                <a:spcPts val="0"/>
              </a:spcBef>
              <a:spcAft>
                <a:spcPts val="0"/>
              </a:spcAft>
              <a:buNone/>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15.3.2 Speech recognition</a:t>
            </a:r>
          </a:p>
          <a:p>
            <a:pPr marL="0" marR="0" lvl="0" indent="0" rtl="0">
              <a:spcBef>
                <a:spcPts val="0"/>
              </a:spcBef>
              <a:spcAft>
                <a:spcPts val="0"/>
              </a:spcAft>
              <a:buNone/>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15.3.3 Natural language generation</a:t>
            </a:r>
          </a:p>
          <a:p>
            <a:pPr marL="0" marR="0" lvl="0" indent="0" rtl="0">
              <a:spcBef>
                <a:spcPts val="0"/>
              </a:spcBef>
              <a:spcAft>
                <a:spcPts val="0"/>
              </a:spcAft>
              <a:buNone/>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15.4 Perception</a:t>
            </a:r>
          </a:p>
          <a:p>
            <a:pPr marL="0" marR="0" lvl="0" indent="0" rtl="0">
              <a:spcBef>
                <a:spcPts val="0"/>
              </a:spcBef>
              <a:spcAft>
                <a:spcPts val="0"/>
              </a:spcAft>
              <a:buNone/>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15.4.1 Visual perception</a:t>
            </a:r>
          </a:p>
          <a:p>
            <a:pPr marL="0" marR="0" lvl="0" indent="0" rtl="0">
              <a:spcBef>
                <a:spcPts val="0"/>
              </a:spcBef>
              <a:spcAft>
                <a:spcPts val="0"/>
              </a:spcAft>
              <a:buNone/>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15.4.2 Perception and reality </a:t>
            </a:r>
          </a:p>
          <a:p>
            <a:pPr marL="0" marR="0" lvl="0" indent="0" rtl="0">
              <a:spcBef>
                <a:spcPts val="0"/>
              </a:spcBef>
              <a:spcAft>
                <a:spcPts val="0"/>
              </a:spcAft>
              <a:buNone/>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15.5 Robotics</a:t>
            </a:r>
          </a:p>
          <a:p>
            <a:pPr marL="0" marR="0" lvl="0" indent="0" rtl="0">
              <a:spcBef>
                <a:spcPts val="0"/>
              </a:spcBef>
              <a:spcAft>
                <a:spcPts val="0"/>
              </a:spcAft>
              <a:buNone/>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15.5.1 What is robot?</a:t>
            </a:r>
          </a:p>
          <a:p>
            <a:pPr marL="0" marR="0" lvl="0" indent="0" rtl="0">
              <a:spcBef>
                <a:spcPts val="0"/>
              </a:spcBef>
              <a:spcAft>
                <a:spcPts val="0"/>
              </a:spcAft>
              <a:buNone/>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15.5.2 Parts of robot</a:t>
            </a:r>
          </a:p>
          <a:p>
            <a:pPr marL="0" marR="0" lvl="0" indent="0" rtl="0">
              <a:spcBef>
                <a:spcPts val="0"/>
              </a:spcBef>
              <a:spcAft>
                <a:spcPts val="0"/>
              </a:spcAft>
              <a:buNone/>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15.5.3 Robotic arm</a:t>
            </a:r>
          </a:p>
          <a:p>
            <a:pPr marL="0" marR="0" lvl="0" indent="0" rtl="0">
              <a:spcBef>
                <a:spcPts val="0"/>
              </a:spcBef>
              <a:spcAft>
                <a:spcPts val="0"/>
              </a:spcAft>
              <a:buNone/>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15.6 Artificial neural network</a:t>
            </a:r>
          </a:p>
          <a:p>
            <a:pPr marL="0" marR="0" lvl="0" indent="0" rtl="0">
              <a:spcBef>
                <a:spcPts val="0"/>
              </a:spcBef>
              <a:spcAft>
                <a:spcPts val="0"/>
              </a:spcAft>
              <a:buNone/>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15.7 AI trends in various sector</a:t>
            </a:r>
          </a:p>
          <a:p>
            <a:pPr marL="0" marR="0" lvl="0" indent="0" rtl="0">
              <a:spcBef>
                <a:spcPts val="0"/>
              </a:spcBef>
              <a:spcAft>
                <a:spcPts val="0"/>
              </a:spcAft>
              <a:buNone/>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15.8 Communication using TELL and ASK</a:t>
            </a:r>
          </a:p>
          <a:p>
            <a:pPr marL="0" marR="0" lvl="0" indent="0" rtl="0">
              <a:spcBef>
                <a:spcPts val="0"/>
              </a:spcBef>
              <a:spcAft>
                <a:spcPts val="0"/>
              </a:spcAft>
              <a:buNone/>
            </a:pPr>
            <a:endParaRPr lang="en-US" dirty="0">
              <a:solidFill>
                <a:schemeClr val="lt1"/>
              </a:solidFill>
              <a:latin typeface="Gill Sans"/>
              <a:ea typeface="Gill Sans"/>
              <a:cs typeface="Gill Sans"/>
              <a:sym typeface="Gill Sans"/>
            </a:endParaRPr>
          </a:p>
          <a:p>
            <a:pPr marL="0" marR="0" lvl="0" indent="0" rtl="0">
              <a:spcBef>
                <a:spcPts val="0"/>
              </a:spcBef>
              <a:spcAft>
                <a:spcPts val="0"/>
              </a:spcAft>
              <a:buNone/>
            </a:pPr>
            <a:endParaRPr lang="en-US" dirty="0">
              <a:solidFill>
                <a:schemeClr val="lt1"/>
              </a:solidFill>
              <a:latin typeface="Gill Sans"/>
              <a:ea typeface="Gill Sans"/>
              <a:cs typeface="Gill Sans"/>
              <a:sym typeface="Gill Sans"/>
            </a:endParaRPr>
          </a:p>
          <a:p>
            <a:pPr marL="0" marR="0" lvl="0" indent="0" rtl="0">
              <a:spcBef>
                <a:spcPts val="0"/>
              </a:spcBef>
              <a:spcAft>
                <a:spcPts val="0"/>
              </a:spcAft>
              <a:buNone/>
            </a:pPr>
            <a:endParaRPr sz="1800" dirty="0">
              <a:solidFill>
                <a:schemeClr val="lt1"/>
              </a:solidFill>
              <a:latin typeface="Gill Sans"/>
              <a:ea typeface="Gill Sans"/>
              <a:cs typeface="Gill Sans"/>
              <a:sym typeface="Gill Sans"/>
            </a:endParaRPr>
          </a:p>
        </p:txBody>
      </p:sp>
      <p:sp>
        <p:nvSpPr>
          <p:cNvPr id="7" name="Title 6">
            <a:extLst>
              <a:ext uri="{FF2B5EF4-FFF2-40B4-BE49-F238E27FC236}">
                <a16:creationId xmlns:a16="http://schemas.microsoft.com/office/drawing/2014/main" id="{C9769B76-C060-4310-B545-6AC92012547E}"/>
              </a:ext>
            </a:extLst>
          </p:cNvPr>
          <p:cNvSpPr>
            <a:spLocks noGrp="1"/>
          </p:cNvSpPr>
          <p:nvPr>
            <p:ph type="title"/>
          </p:nvPr>
        </p:nvSpPr>
        <p:spPr>
          <a:xfrm>
            <a:off x="3975652" y="365126"/>
            <a:ext cx="7378148" cy="628788"/>
          </a:xfrm>
        </p:spPr>
        <p:txBody>
          <a:bodyPr>
            <a:normAutofit fontScale="90000"/>
          </a:bodyPr>
          <a:lstStyle/>
          <a:p>
            <a:pPr algn="ctr"/>
            <a:r>
              <a:rPr lang="en-US" sz="2700" dirty="0">
                <a:solidFill>
                  <a:srgbClr val="0070C0"/>
                </a:solidFill>
                <a:latin typeface="Times New Roman" panose="02020603050405020304" pitchFamily="18" charset="0"/>
                <a:cs typeface="Times New Roman" panose="02020603050405020304" pitchFamily="18" charset="0"/>
              </a:rPr>
              <a:t>Introduction</a:t>
            </a:r>
            <a:br>
              <a:rPr lang="en-US" sz="2400" dirty="0">
                <a:solidFill>
                  <a:srgbClr val="0070C0"/>
                </a:solidFill>
                <a:latin typeface="Times New Roman" panose="02020603050405020304" pitchFamily="18" charset="0"/>
                <a:cs typeface="Times New Roman" panose="02020603050405020304" pitchFamily="18" charset="0"/>
              </a:rPr>
            </a:br>
            <a:endParaRPr lang="en-US" sz="2400" dirty="0">
              <a:solidFill>
                <a:srgbClr val="0070C0"/>
              </a:solidFill>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A6888F09-487F-430F-A5B8-1B2694F8DCE5}"/>
              </a:ext>
            </a:extLst>
          </p:cNvPr>
          <p:cNvSpPr>
            <a:spLocks noGrp="1"/>
          </p:cNvSpPr>
          <p:nvPr>
            <p:ph idx="1"/>
          </p:nvPr>
        </p:nvSpPr>
        <p:spPr>
          <a:xfrm>
            <a:off x="3639417" y="993914"/>
            <a:ext cx="7841973" cy="5183049"/>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Businesses that uses artificial intelligence (AI) and its related technology are to reveal new insights “will steal $1.2 trillion per annum from their less informed peers by 2020.” predicts the Forrester Research.</a:t>
            </a:r>
          </a:p>
          <a:p>
            <a:pPr marL="0" indent="0">
              <a:buNone/>
            </a:pPr>
            <a:r>
              <a:rPr lang="en-US" sz="2400" dirty="0">
                <a:latin typeface="Times New Roman" panose="02020603050405020304" pitchFamily="18" charset="0"/>
                <a:cs typeface="Times New Roman" panose="02020603050405020304" pitchFamily="18" charset="0"/>
              </a:rPr>
              <a:t>Recent advances in AI have been helped by the following three factors:</a:t>
            </a:r>
          </a:p>
          <a:p>
            <a:r>
              <a:rPr lang="en-US" sz="2400" dirty="0">
                <a:latin typeface="Times New Roman" panose="02020603050405020304" pitchFamily="18" charset="0"/>
                <a:cs typeface="Times New Roman" panose="02020603050405020304" pitchFamily="18" charset="0"/>
              </a:rPr>
              <a:t>Access to big data generated from e-commerce, businesses, governments, science, wearables and social media.</a:t>
            </a:r>
          </a:p>
          <a:p>
            <a:r>
              <a:rPr lang="en-US" sz="2400" dirty="0">
                <a:latin typeface="Times New Roman" panose="02020603050405020304" pitchFamily="18" charset="0"/>
                <a:cs typeface="Times New Roman" panose="02020603050405020304" pitchFamily="18" charset="0"/>
              </a:rPr>
              <a:t>Improvement in machine learning (ML) algorithms—because of the availability of large amounts of data.</a:t>
            </a:r>
          </a:p>
          <a:p>
            <a:r>
              <a:rPr lang="en-US" sz="2400" dirty="0">
                <a:latin typeface="Times New Roman" panose="02020603050405020304" pitchFamily="18" charset="0"/>
                <a:cs typeface="Times New Roman" panose="02020603050405020304" pitchFamily="18" charset="0"/>
              </a:rPr>
              <a:t>Greater computing power and the rise of cloud-based services—which helps run the sophisticated machine-learning algorithms.</a:t>
            </a: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FA31B947-BD73-4CE8-9A71-CA1DF46007E9}"/>
              </a:ext>
            </a:extLst>
          </p:cNvPr>
          <p:cNvSpPr>
            <a:spLocks noGrp="1"/>
          </p:cNvSpPr>
          <p:nvPr>
            <p:ph type="ftr" sz="quarter" idx="11"/>
          </p:nvPr>
        </p:nvSpPr>
        <p:spPr>
          <a:xfrm>
            <a:off x="4357114" y="6440626"/>
            <a:ext cx="6615223" cy="365125"/>
          </a:xfrm>
        </p:spPr>
        <p:txBody>
          <a:bodyPr/>
          <a:lstStyle/>
          <a:p>
            <a:r>
              <a:rPr lang="en-IN" dirty="0"/>
              <a:t>Copyright © 2019 by Wiley India </a:t>
            </a:r>
            <a:r>
              <a:rPr lang="en-IN" dirty="0" err="1"/>
              <a:t>Pvt.</a:t>
            </a:r>
            <a:r>
              <a:rPr lang="en-IN" dirty="0"/>
              <a:t> Ltd., 4436/7, Ansari Road, </a:t>
            </a:r>
            <a:r>
              <a:rPr lang="en-IN" dirty="0" err="1"/>
              <a:t>Daryaganj</a:t>
            </a:r>
            <a:r>
              <a:rPr lang="en-IN" dirty="0"/>
              <a:t>, New Delhi-110002</a:t>
            </a:r>
            <a:endParaRPr lang="en-US" dirty="0"/>
          </a:p>
        </p:txBody>
      </p:sp>
    </p:spTree>
    <p:extLst>
      <p:ext uri="{BB962C8B-B14F-4D97-AF65-F5344CB8AC3E}">
        <p14:creationId xmlns:p14="http://schemas.microsoft.com/office/powerpoint/2010/main" val="1292172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15.1 Introduction</a:t>
            </a:r>
          </a:p>
          <a:p>
            <a:pPr lvl="0"/>
            <a:r>
              <a:rPr lang="en-US" b="1" dirty="0">
                <a:solidFill>
                  <a:srgbClr val="00B0F0"/>
                </a:solidFill>
                <a:latin typeface="Times New Roman" panose="02020603050405020304" pitchFamily="18" charset="0"/>
                <a:ea typeface="Gill Sans"/>
                <a:cs typeface="Times New Roman" panose="02020603050405020304" pitchFamily="18" charset="0"/>
                <a:sym typeface="Gill Sans"/>
              </a:rPr>
              <a:t>15.2 Category of application of AI</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15.3 Natural language processing</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15.3.1 Speech synthesis </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15.3.2 Speech recognition</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15.3.3 Natural language generation</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15.4 Perception</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15.4.1 Visual perception</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15.4.2 Perception and reality </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15.5 Robotics</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15.5.1 What is robot?</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15.5.2 Parts of robot</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15.5.3 Robotic arm</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15.6 Artificial neural network</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15.7 AI trends in various sector</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15.8 Communication using TELL and ASK</a:t>
            </a:r>
          </a:p>
          <a:p>
            <a:pPr lvl="0"/>
            <a:endParaRPr lang="en-US" dirty="0">
              <a:solidFill>
                <a:schemeClr val="lt1"/>
              </a:solidFill>
              <a:latin typeface="Gill Sans"/>
              <a:ea typeface="Gill Sans"/>
              <a:cs typeface="Gill Sans"/>
              <a:sym typeface="Gill Sans"/>
            </a:endParaRPr>
          </a:p>
          <a:p>
            <a:pPr lvl="0"/>
            <a:endParaRPr lang="en-US" dirty="0">
              <a:solidFill>
                <a:schemeClr val="lt1"/>
              </a:solidFill>
              <a:latin typeface="Gill Sans"/>
              <a:ea typeface="Gill Sans"/>
              <a:cs typeface="Gill Sans"/>
              <a:sym typeface="Gill Sans"/>
            </a:endParaRPr>
          </a:p>
        </p:txBody>
      </p:sp>
      <p:sp>
        <p:nvSpPr>
          <p:cNvPr id="2" name="Title 1">
            <a:extLst>
              <a:ext uri="{FF2B5EF4-FFF2-40B4-BE49-F238E27FC236}">
                <a16:creationId xmlns:a16="http://schemas.microsoft.com/office/drawing/2014/main" id="{572D4E7A-8B23-413F-8553-BE6C2F90FDE6}"/>
              </a:ext>
            </a:extLst>
          </p:cNvPr>
          <p:cNvSpPr>
            <a:spLocks noGrp="1"/>
          </p:cNvSpPr>
          <p:nvPr>
            <p:ph type="title"/>
          </p:nvPr>
        </p:nvSpPr>
        <p:spPr>
          <a:xfrm>
            <a:off x="3763617" y="365126"/>
            <a:ext cx="7590182" cy="787814"/>
          </a:xfrm>
        </p:spPr>
        <p:txBody>
          <a:bodyPr>
            <a:normAutofit/>
          </a:bodyPr>
          <a:lstStyle/>
          <a:p>
            <a:pPr algn="ctr"/>
            <a:r>
              <a:rPr lang="en-US" sz="2400" dirty="0">
                <a:solidFill>
                  <a:srgbClr val="0070C0"/>
                </a:solidFill>
                <a:latin typeface="Times New Roman" panose="02020603050405020304" pitchFamily="18" charset="0"/>
                <a:cs typeface="Times New Roman" panose="02020603050405020304" pitchFamily="18" charset="0"/>
              </a:rPr>
              <a:t>Category of application of AI</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763617" y="1152940"/>
            <a:ext cx="7894984" cy="5024023"/>
          </a:xfrm>
        </p:spPr>
        <p:txBody>
          <a:bodyPr>
            <a:normAutofit fontScale="85000" lnSpcReduction="10000"/>
          </a:bodyPr>
          <a:lstStyle/>
          <a:p>
            <a:pPr marL="0" indent="0" algn="just">
              <a:buNone/>
            </a:pPr>
            <a:r>
              <a:rPr lang="en-US" dirty="0">
                <a:latin typeface="Times New Roman" panose="02020603050405020304" pitchFamily="18" charset="0"/>
                <a:cs typeface="Times New Roman" panose="02020603050405020304" pitchFamily="18" charset="0"/>
              </a:rPr>
              <a:t>AI applications can be grouped into the following five categories:</a:t>
            </a:r>
          </a:p>
          <a:p>
            <a:pPr marL="0" indent="0" algn="just">
              <a:buNone/>
            </a:pPr>
            <a:r>
              <a:rPr lang="en-US" b="1" dirty="0">
                <a:latin typeface="Times New Roman" panose="02020603050405020304" pitchFamily="18" charset="0"/>
                <a:cs typeface="Times New Roman" panose="02020603050405020304" pitchFamily="18" charset="0"/>
              </a:rPr>
              <a:t>Reasoning: </a:t>
            </a:r>
            <a:r>
              <a:rPr lang="en-US" dirty="0">
                <a:latin typeface="Times New Roman" panose="02020603050405020304" pitchFamily="18" charset="0"/>
                <a:cs typeface="Times New Roman" panose="02020603050405020304" pitchFamily="18" charset="0"/>
              </a:rPr>
              <a:t>The ability to solve problems through the logical deduction is known as</a:t>
            </a:r>
            <a:r>
              <a:rPr lang="en-US" b="1"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reasoning</a:t>
            </a:r>
            <a:r>
              <a:rPr lang="en-US" dirty="0">
                <a:latin typeface="Times New Roman" panose="02020603050405020304" pitchFamily="18" charset="0"/>
                <a:cs typeface="Times New Roman" panose="02020603050405020304" pitchFamily="18" charset="0"/>
              </a:rPr>
              <a:t>. For</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example, financial asset management, legal assessment, financial application processing, autonomous weapons systems and games.</a:t>
            </a:r>
          </a:p>
          <a:p>
            <a:pPr marL="0" indent="0" algn="just">
              <a:buNone/>
            </a:pPr>
            <a:r>
              <a:rPr lang="en-US" b="1" dirty="0">
                <a:latin typeface="Times New Roman" panose="02020603050405020304" pitchFamily="18" charset="0"/>
                <a:cs typeface="Times New Roman" panose="02020603050405020304" pitchFamily="18" charset="0"/>
              </a:rPr>
              <a:t>Knowledge: </a:t>
            </a:r>
            <a:r>
              <a:rPr lang="en-US" dirty="0">
                <a:latin typeface="Times New Roman" panose="02020603050405020304" pitchFamily="18" charset="0"/>
                <a:cs typeface="Times New Roman" panose="02020603050405020304" pitchFamily="18" charset="0"/>
              </a:rPr>
              <a:t>The ability to present knowledge about the world is termed as</a:t>
            </a:r>
            <a:r>
              <a:rPr lang="en-US" b="1"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knowledge</a:t>
            </a:r>
            <a:r>
              <a:rPr lang="en-US" dirty="0">
                <a:latin typeface="Times New Roman" panose="02020603050405020304" pitchFamily="18" charset="0"/>
                <a:cs typeface="Times New Roman" panose="02020603050405020304" pitchFamily="18" charset="0"/>
              </a:rPr>
              <a:t>. For example,</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financial market trading, purchase prediction, fraud prevention, drug creation, medical diagnosis and media recommendation.</a:t>
            </a:r>
          </a:p>
          <a:p>
            <a:pPr marL="0" indent="0" algn="just">
              <a:buNone/>
            </a:pPr>
            <a:r>
              <a:rPr lang="en-US" b="1" dirty="0">
                <a:latin typeface="Times New Roman" panose="02020603050405020304" pitchFamily="18" charset="0"/>
                <a:cs typeface="Times New Roman" panose="02020603050405020304" pitchFamily="18" charset="0"/>
              </a:rPr>
              <a:t>Planning: </a:t>
            </a:r>
            <a:r>
              <a:rPr lang="en-US" dirty="0">
                <a:latin typeface="Times New Roman" panose="02020603050405020304" pitchFamily="18" charset="0"/>
                <a:cs typeface="Times New Roman" panose="02020603050405020304" pitchFamily="18" charset="0"/>
              </a:rPr>
              <a:t>The</a:t>
            </a:r>
            <a:r>
              <a:rPr lang="en-US" b="1"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planning</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is the ability to set and achieve goals. For example, inventory management,</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demand forecasting, predictive maintenance, physical and digital network optimization, navigation, scheduling and logistics.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C47438A0-0B7D-479C-8909-431FE21F592F}"/>
              </a:ext>
            </a:extLst>
          </p:cNvPr>
          <p:cNvSpPr>
            <a:spLocks noGrp="1"/>
          </p:cNvSpPr>
          <p:nvPr>
            <p:ph type="ftr" sz="quarter" idx="11"/>
          </p:nvPr>
        </p:nvSpPr>
        <p:spPr>
          <a:xfrm>
            <a:off x="4360967" y="6310311"/>
            <a:ext cx="6700284" cy="365125"/>
          </a:xfrm>
        </p:spPr>
        <p:txBody>
          <a:bodyPr/>
          <a:lstStyle/>
          <a:p>
            <a:r>
              <a:rPr lang="en-IN" dirty="0"/>
              <a:t>Copyright © 2019 by Wiley India </a:t>
            </a:r>
            <a:r>
              <a:rPr lang="en-IN" dirty="0" err="1"/>
              <a:t>Pvt.</a:t>
            </a:r>
            <a:r>
              <a:rPr lang="en-IN" dirty="0"/>
              <a:t> Ltd., 4436/7, Ansari Road, </a:t>
            </a:r>
            <a:r>
              <a:rPr lang="en-IN" dirty="0" err="1"/>
              <a:t>Daryaganj</a:t>
            </a:r>
            <a:r>
              <a:rPr lang="en-IN" dirty="0"/>
              <a:t>, New Delhi-110002</a:t>
            </a:r>
            <a:endParaRPr lang="en-US" dirty="0"/>
          </a:p>
        </p:txBody>
      </p:sp>
    </p:spTree>
    <p:extLst>
      <p:ext uri="{BB962C8B-B14F-4D97-AF65-F5344CB8AC3E}">
        <p14:creationId xmlns:p14="http://schemas.microsoft.com/office/powerpoint/2010/main" val="1996029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15.1 Introduction</a:t>
            </a:r>
          </a:p>
          <a:p>
            <a:pPr lvl="0"/>
            <a:r>
              <a:rPr lang="en-US" b="1" dirty="0">
                <a:solidFill>
                  <a:srgbClr val="00B0F0"/>
                </a:solidFill>
                <a:latin typeface="Times New Roman" panose="02020603050405020304" pitchFamily="18" charset="0"/>
                <a:ea typeface="Gill Sans"/>
                <a:cs typeface="Times New Roman" panose="02020603050405020304" pitchFamily="18" charset="0"/>
                <a:sym typeface="Gill Sans"/>
              </a:rPr>
              <a:t>15.2 Category of application of AI</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15.3 Natural language processing</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15.3.1 Speech synthesis </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15.3.2 Speech recognition</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15.3.3 Natural language generation</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15.4 Perception</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15.4.1 Visual perception</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15.4.2 Perception and reality </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15.5 Robotics</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15.5.1 What is robot?</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15.5.2 Parts of robot</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15.5.3 Robotic arm</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15.6 Artificial neural network</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15.7 AI trends in various sector</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15.8 Communication using TELL and ASK</a:t>
            </a:r>
          </a:p>
          <a:p>
            <a:pPr lvl="0"/>
            <a:endParaRPr lang="en-US" dirty="0">
              <a:solidFill>
                <a:schemeClr val="lt1"/>
              </a:solidFill>
              <a:latin typeface="Gill Sans"/>
              <a:ea typeface="Gill Sans"/>
              <a:cs typeface="Gill Sans"/>
              <a:sym typeface="Gill Sans"/>
            </a:endParaRPr>
          </a:p>
          <a:p>
            <a:pPr lvl="0"/>
            <a:endParaRPr lang="en-US" dirty="0">
              <a:solidFill>
                <a:schemeClr val="lt1"/>
              </a:solidFill>
              <a:latin typeface="Gill Sans"/>
              <a:ea typeface="Gill Sans"/>
              <a:cs typeface="Gill Sans"/>
              <a:sym typeface="Gill Sans"/>
            </a:endParaRPr>
          </a:p>
        </p:txBody>
      </p:sp>
      <p:sp>
        <p:nvSpPr>
          <p:cNvPr id="5" name="Title 4">
            <a:extLst>
              <a:ext uri="{FF2B5EF4-FFF2-40B4-BE49-F238E27FC236}">
                <a16:creationId xmlns:a16="http://schemas.microsoft.com/office/drawing/2014/main" id="{7107AE78-46B1-4334-BF03-9080C24B264B}"/>
              </a:ext>
            </a:extLst>
          </p:cNvPr>
          <p:cNvSpPr>
            <a:spLocks noGrp="1"/>
          </p:cNvSpPr>
          <p:nvPr>
            <p:ph type="ctrTitle"/>
          </p:nvPr>
        </p:nvSpPr>
        <p:spPr>
          <a:xfrm>
            <a:off x="4356100" y="330201"/>
            <a:ext cx="6311900" cy="546100"/>
          </a:xfrm>
        </p:spPr>
        <p:txBody>
          <a:bodyPr>
            <a:normAutofit/>
          </a:bodyPr>
          <a:lstStyle/>
          <a:p>
            <a:r>
              <a:rPr lang="en-US" sz="2400" dirty="0">
                <a:solidFill>
                  <a:srgbClr val="0070C0"/>
                </a:solidFill>
                <a:latin typeface="Times New Roman" panose="02020603050405020304" pitchFamily="18" charset="0"/>
                <a:cs typeface="Times New Roman" panose="02020603050405020304" pitchFamily="18" charset="0"/>
              </a:rPr>
              <a:t>Category of application of AI</a:t>
            </a:r>
            <a:endParaRPr lang="en-US" sz="2400" dirty="0"/>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type="subTitle" idx="1"/>
          </p:nvPr>
        </p:nvSpPr>
        <p:spPr>
          <a:xfrm>
            <a:off x="3511698" y="1245486"/>
            <a:ext cx="8216900" cy="4203700"/>
          </a:xfrm>
        </p:spPr>
        <p:txBody>
          <a:bodyPr>
            <a:normAutofit/>
          </a:bodyPr>
          <a:lstStyle/>
          <a:p>
            <a:pPr lvl="0" algn="just"/>
            <a:r>
              <a:rPr lang="en-US" b="1" dirty="0">
                <a:latin typeface="Times New Roman" panose="02020603050405020304" pitchFamily="18" charset="0"/>
                <a:cs typeface="Times New Roman" panose="02020603050405020304" pitchFamily="18" charset="0"/>
              </a:rPr>
              <a:t>Communication: </a:t>
            </a:r>
            <a:r>
              <a:rPr lang="en-US" dirty="0">
                <a:latin typeface="Times New Roman" panose="02020603050405020304" pitchFamily="18" charset="0"/>
                <a:cs typeface="Times New Roman" panose="02020603050405020304" pitchFamily="18" charset="0"/>
              </a:rPr>
              <a:t>The ability to understand spoken and written language is known as</a:t>
            </a:r>
            <a:r>
              <a:rPr lang="en-US" b="1"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communication</a:t>
            </a:r>
            <a:r>
              <a:rPr lang="en-US" dirty="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For example, real-time translation of spoken and written languages, real-time transcription, intelligent assistants and voice control.</a:t>
            </a:r>
          </a:p>
          <a:p>
            <a:pPr algn="just"/>
            <a:r>
              <a:rPr lang="en-US" b="1" dirty="0">
                <a:latin typeface="Times New Roman" panose="02020603050405020304" pitchFamily="18" charset="0"/>
                <a:cs typeface="Times New Roman" panose="02020603050405020304" pitchFamily="18" charset="0"/>
              </a:rPr>
              <a:t> Perception: </a:t>
            </a:r>
            <a:r>
              <a:rPr lang="en-US" i="1" dirty="0">
                <a:latin typeface="Times New Roman" panose="02020603050405020304" pitchFamily="18" charset="0"/>
                <a:cs typeface="Times New Roman" panose="02020603050405020304" pitchFamily="18" charset="0"/>
              </a:rPr>
              <a:t>Perception</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is the ability to infer things about the world by sounds, images and other sensory</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inputs. For example, medical diagnosis, autonomous vehicles and surveillance.</a:t>
            </a:r>
          </a:p>
          <a:p>
            <a:pPr marL="0" indent="0" algn="l">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75713D85-E150-4E2E-A054-57B671FB36C8}"/>
              </a:ext>
            </a:extLst>
          </p:cNvPr>
          <p:cNvSpPr>
            <a:spLocks noGrp="1"/>
          </p:cNvSpPr>
          <p:nvPr>
            <p:ph type="ftr" sz="quarter" idx="11"/>
          </p:nvPr>
        </p:nvSpPr>
        <p:spPr>
          <a:xfrm>
            <a:off x="4392280" y="6345236"/>
            <a:ext cx="6455735" cy="365125"/>
          </a:xfrm>
        </p:spPr>
        <p:txBody>
          <a:bodyPr/>
          <a:lstStyle/>
          <a:p>
            <a:r>
              <a:rPr lang="en-IN" dirty="0"/>
              <a:t>Copyright © 2019 by Wiley India </a:t>
            </a:r>
            <a:r>
              <a:rPr lang="en-IN" dirty="0" err="1"/>
              <a:t>Pvt.</a:t>
            </a:r>
            <a:r>
              <a:rPr lang="en-IN" dirty="0"/>
              <a:t> Ltd., 4436/7, Ansari Road, </a:t>
            </a:r>
            <a:r>
              <a:rPr lang="en-IN" dirty="0" err="1"/>
              <a:t>Daryaganj</a:t>
            </a:r>
            <a:r>
              <a:rPr lang="en-IN" dirty="0"/>
              <a:t>, New Delhi-110002</a:t>
            </a:r>
            <a:endParaRPr lang="en-US" dirty="0"/>
          </a:p>
        </p:txBody>
      </p:sp>
    </p:spTree>
    <p:extLst>
      <p:ext uri="{BB962C8B-B14F-4D97-AF65-F5344CB8AC3E}">
        <p14:creationId xmlns:p14="http://schemas.microsoft.com/office/powerpoint/2010/main" val="95662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15.1 Introduction</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15.2 Category of application of AI</a:t>
            </a:r>
          </a:p>
          <a:p>
            <a:pPr lvl="0"/>
            <a:r>
              <a:rPr lang="en-US" b="1" dirty="0">
                <a:solidFill>
                  <a:srgbClr val="00B0F0"/>
                </a:solidFill>
                <a:latin typeface="Times New Roman" panose="02020603050405020304" pitchFamily="18" charset="0"/>
                <a:ea typeface="Gill Sans"/>
                <a:cs typeface="Times New Roman" panose="02020603050405020304" pitchFamily="18" charset="0"/>
                <a:sym typeface="Gill Sans"/>
              </a:rPr>
              <a:t>15.3 Natural language processing</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15.3.1 Speech synthesis </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15.3.2 Speech recognition</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15.3.3 Natural language generation</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15.4 Perception</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15.4.1 Visual perception</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15.4.2 Perception and reality </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15.5 Robotics</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15.5.1 What is robot?</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15.5.2 Parts of robot</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15.5.3 Robotic arm</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15.6 Artificial neural network</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15.7 AI trends in various sector</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15.8 Communication using TELL and ASK</a:t>
            </a:r>
          </a:p>
          <a:p>
            <a:pPr lvl="0"/>
            <a:endParaRPr lang="en-US" dirty="0">
              <a:solidFill>
                <a:schemeClr val="lt1"/>
              </a:solidFill>
              <a:latin typeface="Gill Sans"/>
              <a:ea typeface="Gill Sans"/>
              <a:cs typeface="Gill Sans"/>
              <a:sym typeface="Gill Sans"/>
            </a:endParaRPr>
          </a:p>
          <a:p>
            <a:pPr lvl="0"/>
            <a:endParaRPr lang="en-US" dirty="0">
              <a:solidFill>
                <a:schemeClr val="lt1"/>
              </a:solidFill>
              <a:latin typeface="Gill Sans"/>
              <a:ea typeface="Gill Sans"/>
              <a:cs typeface="Gill Sans"/>
              <a:sym typeface="Gill Sans"/>
            </a:endParaRP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0" y="365125"/>
            <a:ext cx="7934739" cy="779463"/>
          </a:xfrm>
        </p:spPr>
        <p:txBody>
          <a:bodyPr>
            <a:normAutofit/>
          </a:bodyPr>
          <a:lstStyle/>
          <a:p>
            <a:pPr algn="ctr"/>
            <a:r>
              <a:rPr lang="en-US" sz="2400" dirty="0">
                <a:solidFill>
                  <a:srgbClr val="0070C0"/>
                </a:solidFill>
                <a:latin typeface="Times New Roman" panose="02020603050405020304" pitchFamily="18" charset="0"/>
                <a:cs typeface="Times New Roman" panose="02020603050405020304" pitchFamily="18" charset="0"/>
              </a:rPr>
              <a:t>Natural language processing</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19059" y="1144588"/>
            <a:ext cx="8340549" cy="5032375"/>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Natural language processing (NLP) is a subfield of AI and linguistic. It studies the problems inherent in the processing and manipulation of the natural language and natural language understanding devoted towards making computers understand statements written in the human languages.</a:t>
            </a:r>
          </a:p>
          <a:p>
            <a:pPr marL="0" indent="0" algn="just">
              <a:buNone/>
            </a:pPr>
            <a:r>
              <a:rPr lang="en-US" sz="2400" dirty="0">
                <a:latin typeface="Times New Roman" panose="02020603050405020304" pitchFamily="18" charset="0"/>
                <a:cs typeface="Times New Roman" panose="02020603050405020304" pitchFamily="18" charset="0"/>
              </a:rPr>
              <a:t>Natural language understanding is sometimes referred to as an AI complete problem, because natural language recognition seems to require extensive knowledge about the outside world and the ability to manipulate it. The definition of understanding is one of the major problems in the natural language processing.</a:t>
            </a:r>
          </a:p>
          <a:p>
            <a:pPr marL="0" indent="0" algn="just">
              <a:buNone/>
            </a:pPr>
            <a:r>
              <a:rPr lang="en-US" sz="2400" dirty="0">
                <a:latin typeface="Times New Roman" panose="02020603050405020304" pitchFamily="18" charset="0"/>
                <a:cs typeface="Times New Roman" panose="02020603050405020304" pitchFamily="18" charset="0"/>
              </a:rPr>
              <a:t>The major task in NLP are as follows;</a:t>
            </a: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Text-to-speech</a:t>
            </a: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Natural language generation</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A5D50B6B-9290-4C70-AA15-1DA6BA74E344}"/>
              </a:ext>
            </a:extLst>
          </p:cNvPr>
          <p:cNvSpPr>
            <a:spLocks noGrp="1"/>
          </p:cNvSpPr>
          <p:nvPr>
            <p:ph type="ftr" sz="quarter" idx="11"/>
          </p:nvPr>
        </p:nvSpPr>
        <p:spPr>
          <a:xfrm>
            <a:off x="4334884" y="6310312"/>
            <a:ext cx="6508898" cy="365125"/>
          </a:xfrm>
        </p:spPr>
        <p:txBody>
          <a:bodyPr/>
          <a:lstStyle/>
          <a:p>
            <a:r>
              <a:rPr lang="en-IN" dirty="0"/>
              <a:t>Copyright © 2019 by Wiley India </a:t>
            </a:r>
            <a:r>
              <a:rPr lang="en-IN" dirty="0" err="1"/>
              <a:t>Pvt.</a:t>
            </a:r>
            <a:r>
              <a:rPr lang="en-IN" dirty="0"/>
              <a:t> Ltd., 4436/7, Ansari Road, </a:t>
            </a:r>
            <a:r>
              <a:rPr lang="en-IN" dirty="0" err="1"/>
              <a:t>Daryaganj</a:t>
            </a:r>
            <a:r>
              <a:rPr lang="en-IN" dirty="0"/>
              <a:t>, New Delhi-110002</a:t>
            </a:r>
            <a:endParaRPr lang="en-US" dirty="0"/>
          </a:p>
        </p:txBody>
      </p:sp>
    </p:spTree>
    <p:extLst>
      <p:ext uri="{BB962C8B-B14F-4D97-AF65-F5344CB8AC3E}">
        <p14:creationId xmlns:p14="http://schemas.microsoft.com/office/powerpoint/2010/main" val="4007205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15.1 Introduction</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15.2 Category of application of AI</a:t>
            </a:r>
          </a:p>
          <a:p>
            <a:pPr lvl="0"/>
            <a:r>
              <a:rPr lang="en-US" dirty="0">
                <a:solidFill>
                  <a:srgbClr val="00B0F0"/>
                </a:solidFill>
                <a:latin typeface="Times New Roman" panose="02020603050405020304" pitchFamily="18" charset="0"/>
                <a:ea typeface="Gill Sans"/>
                <a:cs typeface="Times New Roman" panose="02020603050405020304" pitchFamily="18" charset="0"/>
                <a:sym typeface="Gill Sans"/>
              </a:rPr>
              <a:t>15.3 Natural language processing</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15.3.1 Speech synthesis </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15.3.2 Speech recognition</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15.3.3 Natural language generation</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15.4 Perception</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15.4.1 Visual perception</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15.4.2 Perception and reality </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15.5 Robotics</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15.5.1 What is robot?</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15.5.2 Parts of robot</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15.5.3 Robotic arm</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15.6 Artificial neural network</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15.7 AI trends in various sector</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15.8 Communication using TELL and ASK</a:t>
            </a:r>
          </a:p>
          <a:p>
            <a:pPr lvl="0"/>
            <a:endParaRPr lang="en-US" dirty="0">
              <a:solidFill>
                <a:schemeClr val="lt1"/>
              </a:solidFill>
              <a:latin typeface="Gill Sans"/>
              <a:ea typeface="Gill Sans"/>
              <a:cs typeface="Gill Sans"/>
              <a:sym typeface="Gill Sans"/>
            </a:endParaRPr>
          </a:p>
          <a:p>
            <a:pPr lvl="0"/>
            <a:endParaRPr lang="en-US" dirty="0">
              <a:solidFill>
                <a:schemeClr val="lt1"/>
              </a:solidFill>
              <a:latin typeface="Gill Sans"/>
              <a:ea typeface="Gill Sans"/>
              <a:cs typeface="Gill Sans"/>
              <a:sym typeface="Gill Sans"/>
            </a:endParaRPr>
          </a:p>
        </p:txBody>
      </p:sp>
      <p:sp>
        <p:nvSpPr>
          <p:cNvPr id="5" name="Title 4">
            <a:extLst>
              <a:ext uri="{FF2B5EF4-FFF2-40B4-BE49-F238E27FC236}">
                <a16:creationId xmlns:a16="http://schemas.microsoft.com/office/drawing/2014/main" id="{C154AB71-6D4F-402C-BA2E-AA5CFA66AD72}"/>
              </a:ext>
            </a:extLst>
          </p:cNvPr>
          <p:cNvSpPr>
            <a:spLocks noGrp="1"/>
          </p:cNvSpPr>
          <p:nvPr>
            <p:ph type="ctrTitle"/>
          </p:nvPr>
        </p:nvSpPr>
        <p:spPr>
          <a:xfrm>
            <a:off x="3467100" y="290997"/>
            <a:ext cx="5524500" cy="520699"/>
          </a:xfrm>
        </p:spPr>
        <p:txBody>
          <a:bodyPr>
            <a:normAutofit/>
          </a:bodyPr>
          <a:lstStyle/>
          <a:p>
            <a:pPr algn="l"/>
            <a:r>
              <a:rPr lang="en-US" sz="2400" dirty="0">
                <a:solidFill>
                  <a:srgbClr val="0070C0"/>
                </a:solidFill>
                <a:latin typeface="Times New Roman" panose="02020603050405020304" pitchFamily="18" charset="0"/>
                <a:cs typeface="Times New Roman" panose="02020603050405020304" pitchFamily="18" charset="0"/>
              </a:rPr>
              <a:t>Natural language processing</a:t>
            </a:r>
            <a:endParaRPr lang="en-US" sz="2400" dirty="0"/>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type="subTitle" idx="1"/>
          </p:nvPr>
        </p:nvSpPr>
        <p:spPr>
          <a:xfrm>
            <a:off x="3467100" y="1104900"/>
            <a:ext cx="7200900" cy="4152900"/>
          </a:xfrm>
        </p:spPr>
        <p:txBody>
          <a:bodyPr>
            <a:normAutofit/>
          </a:bodyPr>
          <a:lstStyle/>
          <a:p>
            <a:pPr marL="0" lvl="0" indent="0" algn="l">
              <a:buNone/>
            </a:pPr>
            <a:r>
              <a:rPr lang="en-US" sz="2400" dirty="0">
                <a:latin typeface="Times New Roman" panose="02020603050405020304" pitchFamily="18" charset="0"/>
                <a:cs typeface="Times New Roman" panose="02020603050405020304" pitchFamily="18" charset="0"/>
              </a:rPr>
              <a:t>3. Question answering</a:t>
            </a:r>
          </a:p>
          <a:p>
            <a:pPr marL="0" lvl="0" indent="0" algn="l">
              <a:buNone/>
            </a:pPr>
            <a:r>
              <a:rPr lang="en-US" sz="2400" dirty="0">
                <a:latin typeface="Times New Roman" panose="02020603050405020304" pitchFamily="18" charset="0"/>
                <a:cs typeface="Times New Roman" panose="02020603050405020304" pitchFamily="18" charset="0"/>
              </a:rPr>
              <a:t>4. Information extraction</a:t>
            </a:r>
          </a:p>
          <a:p>
            <a:pPr marL="0" lvl="0" indent="0" algn="l">
              <a:buNone/>
            </a:pPr>
            <a:r>
              <a:rPr lang="en-US" sz="2400" dirty="0">
                <a:latin typeface="Times New Roman" panose="02020603050405020304" pitchFamily="18" charset="0"/>
                <a:cs typeface="Times New Roman" panose="02020603050405020304" pitchFamily="18" charset="0"/>
              </a:rPr>
              <a:t>5. Translation technology</a:t>
            </a:r>
          </a:p>
          <a:p>
            <a:pPr marL="0" lvl="0" indent="0" algn="l">
              <a:buNone/>
            </a:pPr>
            <a:r>
              <a:rPr lang="en-US" sz="2400" dirty="0">
                <a:latin typeface="Times New Roman" panose="02020603050405020304" pitchFamily="18" charset="0"/>
                <a:cs typeface="Times New Roman" panose="02020603050405020304" pitchFamily="18" charset="0"/>
              </a:rPr>
              <a:t>6. Speech recognition</a:t>
            </a:r>
          </a:p>
          <a:p>
            <a:pPr marL="0" lvl="0" indent="0" algn="l">
              <a:buNone/>
            </a:pPr>
            <a:r>
              <a:rPr lang="en-US" sz="2400" dirty="0">
                <a:latin typeface="Times New Roman" panose="02020603050405020304" pitchFamily="18" charset="0"/>
                <a:cs typeface="Times New Roman" panose="02020603050405020304" pitchFamily="18" charset="0"/>
              </a:rPr>
              <a:t>7. Machine translation</a:t>
            </a:r>
          </a:p>
          <a:p>
            <a:pPr marL="0" lvl="0" indent="0" algn="l">
              <a:buNone/>
            </a:pPr>
            <a:r>
              <a:rPr lang="en-US" sz="2400" dirty="0">
                <a:latin typeface="Times New Roman" panose="02020603050405020304" pitchFamily="18" charset="0"/>
                <a:cs typeface="Times New Roman" panose="02020603050405020304" pitchFamily="18" charset="0"/>
              </a:rPr>
              <a:t>8. Information retrieval</a:t>
            </a:r>
          </a:p>
          <a:p>
            <a:pPr marL="0" lvl="0" indent="0" algn="l">
              <a:buNone/>
            </a:pPr>
            <a:r>
              <a:rPr lang="en-US" sz="2400" dirty="0">
                <a:latin typeface="Times New Roman" panose="02020603050405020304" pitchFamily="18" charset="0"/>
                <a:cs typeface="Times New Roman" panose="02020603050405020304" pitchFamily="18" charset="0"/>
              </a:rPr>
              <a:t>9. Text roofing</a:t>
            </a:r>
          </a:p>
          <a:p>
            <a:pPr marL="0" indent="0" algn="l">
              <a:buNone/>
            </a:pPr>
            <a:r>
              <a:rPr lang="en-US" sz="2400" dirty="0">
                <a:latin typeface="Times New Roman" panose="02020603050405020304" pitchFamily="18" charset="0"/>
                <a:cs typeface="Times New Roman" panose="02020603050405020304" pitchFamily="18" charset="0"/>
              </a:rPr>
              <a:t>10. Automatic summarization</a:t>
            </a:r>
          </a:p>
          <a:p>
            <a:pPr marL="0" indent="0">
              <a:buNone/>
            </a:pPr>
            <a:endParaRPr lang="en-US" dirty="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115F5DF3-64B8-4179-8F72-C4F9B630723E}"/>
              </a:ext>
            </a:extLst>
          </p:cNvPr>
          <p:cNvSpPr>
            <a:spLocks noGrp="1"/>
          </p:cNvSpPr>
          <p:nvPr>
            <p:ph type="ftr" sz="quarter" idx="11"/>
          </p:nvPr>
        </p:nvSpPr>
        <p:spPr>
          <a:xfrm>
            <a:off x="3752850" y="6384440"/>
            <a:ext cx="6629400" cy="365125"/>
          </a:xfrm>
        </p:spPr>
        <p:txBody>
          <a:bodyPr/>
          <a:lstStyle/>
          <a:p>
            <a:r>
              <a:rPr lang="en-IN" dirty="0"/>
              <a:t>Copyright © 2019 by Wiley India </a:t>
            </a:r>
            <a:r>
              <a:rPr lang="en-IN" dirty="0" err="1"/>
              <a:t>Pvt.</a:t>
            </a:r>
            <a:r>
              <a:rPr lang="en-IN" dirty="0"/>
              <a:t> Ltd., 4436/7, Ansari Road, </a:t>
            </a:r>
            <a:r>
              <a:rPr lang="en-IN" dirty="0" err="1"/>
              <a:t>Daryaganj</a:t>
            </a:r>
            <a:r>
              <a:rPr lang="en-IN" dirty="0"/>
              <a:t>, New Delhi-110002</a:t>
            </a:r>
            <a:endParaRPr lang="en-US" dirty="0"/>
          </a:p>
        </p:txBody>
      </p:sp>
    </p:spTree>
    <p:extLst>
      <p:ext uri="{BB962C8B-B14F-4D97-AF65-F5344CB8AC3E}">
        <p14:creationId xmlns:p14="http://schemas.microsoft.com/office/powerpoint/2010/main" val="3580091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15.1 Introduction</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15.2 Category of application of AI</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15.3 Natural language processing</a:t>
            </a:r>
          </a:p>
          <a:p>
            <a:pPr lvl="0"/>
            <a:r>
              <a:rPr lang="en-US" b="1" dirty="0">
                <a:solidFill>
                  <a:srgbClr val="00B0F0"/>
                </a:solidFill>
                <a:latin typeface="Times New Roman" panose="02020603050405020304" pitchFamily="18" charset="0"/>
                <a:ea typeface="Gill Sans"/>
                <a:cs typeface="Times New Roman" panose="02020603050405020304" pitchFamily="18" charset="0"/>
                <a:sym typeface="Gill Sans"/>
              </a:rPr>
              <a:t>15.3.1 Speech synthesis </a:t>
            </a:r>
          </a:p>
          <a:p>
            <a:pPr lvl="0"/>
            <a:r>
              <a:rPr lang="en-US" b="1" dirty="0">
                <a:solidFill>
                  <a:srgbClr val="00B0F0"/>
                </a:solidFill>
                <a:latin typeface="Times New Roman" panose="02020603050405020304" pitchFamily="18" charset="0"/>
                <a:ea typeface="Gill Sans"/>
                <a:cs typeface="Times New Roman" panose="02020603050405020304" pitchFamily="18" charset="0"/>
                <a:sym typeface="Gill Sans"/>
              </a:rPr>
              <a:t>15.3.2 Speech recognition</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15.3.3 Natural language generation</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15.4 Perception</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15.4.1 Visual perception</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15.4.2 Perception and reality </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15.5 Robotics</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15.5.1 What is robot?</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15.5.2 Parts of robot</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15.5.3 Robotic arm</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15.6 Artificial neural network</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15.7 AI trends in various sector</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15.8 Communication using TELL and ASK</a:t>
            </a:r>
          </a:p>
          <a:p>
            <a:pPr lvl="0"/>
            <a:endParaRPr lang="en-US" dirty="0">
              <a:solidFill>
                <a:schemeClr val="lt1"/>
              </a:solidFill>
              <a:latin typeface="Gill Sans"/>
              <a:ea typeface="Gill Sans"/>
              <a:cs typeface="Gill Sans"/>
              <a:sym typeface="Gill Sans"/>
            </a:endParaRPr>
          </a:p>
          <a:p>
            <a:pPr lvl="0"/>
            <a:endParaRPr lang="en-US" dirty="0">
              <a:solidFill>
                <a:schemeClr val="lt1"/>
              </a:solidFill>
              <a:latin typeface="Gill Sans"/>
              <a:ea typeface="Gill Sans"/>
              <a:cs typeface="Gill Sans"/>
              <a:sym typeface="Gill Sans"/>
            </a:endParaRP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32312" y="365126"/>
            <a:ext cx="7921488" cy="456510"/>
          </a:xfrm>
        </p:spPr>
        <p:txBody>
          <a:bodyPr>
            <a:normAutofit/>
          </a:bodyPr>
          <a:lstStyle/>
          <a:p>
            <a:r>
              <a:rPr lang="en-US" sz="2400" dirty="0">
                <a:solidFill>
                  <a:srgbClr val="0070C0"/>
                </a:solidFill>
                <a:latin typeface="Times New Roman" panose="02020603050405020304" pitchFamily="18" charset="0"/>
                <a:cs typeface="Times New Roman" panose="02020603050405020304" pitchFamily="18" charset="0"/>
              </a:rPr>
              <a:t>Speech Synthesis </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32312" y="1003952"/>
            <a:ext cx="7921487" cy="5355327"/>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Speech sensor is the artificial production of the human speech. A system used for the purpose is thunder speech synthesizer, and can be implemented in the software Ace Hardware speech synthesis orphan call text-to-speech systems in reference to the ability to convert text into speech. </a:t>
            </a:r>
          </a:p>
          <a:p>
            <a:pPr marL="0" indent="0">
              <a:buNone/>
            </a:pPr>
            <a:endParaRPr lang="en-US" sz="2400" dirty="0">
              <a:solidFill>
                <a:srgbClr val="0070C0"/>
              </a:solidFill>
              <a:latin typeface="Times New Roman" panose="02020603050405020304" pitchFamily="18" charset="0"/>
              <a:cs typeface="Times New Roman" panose="02020603050405020304" pitchFamily="18" charset="0"/>
            </a:endParaRPr>
          </a:p>
          <a:p>
            <a:pPr marL="0" indent="0">
              <a:buNone/>
            </a:pPr>
            <a:r>
              <a:rPr lang="en-US" sz="2400" dirty="0">
                <a:solidFill>
                  <a:srgbClr val="0070C0"/>
                </a:solidFill>
                <a:latin typeface="Times New Roman" panose="02020603050405020304" pitchFamily="18" charset="0"/>
                <a:cs typeface="Times New Roman" panose="02020603050405020304" pitchFamily="18" charset="0"/>
              </a:rPr>
              <a:t>Speech Recognition</a:t>
            </a:r>
          </a:p>
          <a:p>
            <a:pPr marL="0" indent="0">
              <a:buNone/>
            </a:pPr>
            <a:r>
              <a:rPr lang="en-US" sz="2400" dirty="0">
                <a:latin typeface="Times New Roman" panose="02020603050405020304" pitchFamily="18" charset="0"/>
                <a:cs typeface="Times New Roman" panose="02020603050405020304" pitchFamily="18" charset="0"/>
              </a:rPr>
              <a:t>Speech recognition technology allows computers equipped with a source of sound input such as that of a microphone-to-internet human speech. For example, for the transcription, SN alternative method of inter-acting with a computer.</a:t>
            </a:r>
          </a:p>
          <a:p>
            <a:pPr marL="0" indent="0">
              <a:buNone/>
            </a:pPr>
            <a:r>
              <a:rPr lang="en-US" dirty="0"/>
              <a:t> </a:t>
            </a: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96D3D13E-392F-4BDD-A769-899B0B7B4C7E}"/>
              </a:ext>
            </a:extLst>
          </p:cNvPr>
          <p:cNvSpPr>
            <a:spLocks noGrp="1"/>
          </p:cNvSpPr>
          <p:nvPr>
            <p:ph type="ftr" sz="quarter" idx="11"/>
          </p:nvPr>
        </p:nvSpPr>
        <p:spPr>
          <a:xfrm>
            <a:off x="4102394" y="6359032"/>
            <a:ext cx="6189921" cy="365125"/>
          </a:xfrm>
        </p:spPr>
        <p:txBody>
          <a:bodyPr/>
          <a:lstStyle/>
          <a:p>
            <a:r>
              <a:rPr lang="en-IN"/>
              <a:t>Copyright © 2019 by Wiley India Pvt. Ltd., 4436/7, Ansari Road, Daryaganj, New Delhi-110002</a:t>
            </a:r>
            <a:endParaRPr lang="en-US"/>
          </a:p>
        </p:txBody>
      </p:sp>
    </p:spTree>
    <p:extLst>
      <p:ext uri="{BB962C8B-B14F-4D97-AF65-F5344CB8AC3E}">
        <p14:creationId xmlns:p14="http://schemas.microsoft.com/office/powerpoint/2010/main" val="997188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15.1 Introduction</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15.2 Category of application of AI</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15.3 Natural language processing</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15.3.1 Speech synthesis </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15.3.2 Speech recognition</a:t>
            </a:r>
          </a:p>
          <a:p>
            <a:pPr lvl="0"/>
            <a:r>
              <a:rPr lang="en-US" b="1" dirty="0">
                <a:solidFill>
                  <a:srgbClr val="00B0F0"/>
                </a:solidFill>
                <a:latin typeface="Times New Roman" panose="02020603050405020304" pitchFamily="18" charset="0"/>
                <a:ea typeface="Gill Sans"/>
                <a:cs typeface="Times New Roman" panose="02020603050405020304" pitchFamily="18" charset="0"/>
                <a:sym typeface="Gill Sans"/>
              </a:rPr>
              <a:t>15.3.3 Natural language generation</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15.4 Perception</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15.4.1 Visual perception</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15.4.2 Perception and reality </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15.5 Robotics</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15.5.1 What is robot?</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15.5.2 Parts of robot</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15.5.3 Robotic arm</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15.6 Artificial neural network</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15.7 AI trends in various sector</a:t>
            </a:r>
          </a:p>
          <a:p>
            <a:pPr lvl="0"/>
            <a:r>
              <a:rPr lang="en-US" dirty="0">
                <a:solidFill>
                  <a:schemeClr val="lt1"/>
                </a:solidFill>
                <a:latin typeface="Times New Roman" panose="02020603050405020304" pitchFamily="18" charset="0"/>
                <a:ea typeface="Gill Sans"/>
                <a:cs typeface="Times New Roman" panose="02020603050405020304" pitchFamily="18" charset="0"/>
                <a:sym typeface="Gill Sans"/>
              </a:rPr>
              <a:t>15.8 Communication using TELL and ASK</a:t>
            </a:r>
          </a:p>
          <a:p>
            <a:pPr lvl="0"/>
            <a:endParaRPr lang="en-US" dirty="0">
              <a:solidFill>
                <a:schemeClr val="lt1"/>
              </a:solidFill>
              <a:latin typeface="Gill Sans"/>
              <a:ea typeface="Gill Sans"/>
              <a:cs typeface="Gill Sans"/>
              <a:sym typeface="Gill Sans"/>
            </a:endParaRPr>
          </a:p>
          <a:p>
            <a:pPr lvl="0"/>
            <a:endParaRPr lang="en-US" dirty="0">
              <a:solidFill>
                <a:schemeClr val="lt1"/>
              </a:solidFill>
              <a:latin typeface="Gill Sans"/>
              <a:ea typeface="Gill Sans"/>
              <a:cs typeface="Gill Sans"/>
              <a:sym typeface="Gill Sans"/>
            </a:endParaRP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525078" y="365126"/>
            <a:ext cx="7828722" cy="602284"/>
          </a:xfrm>
        </p:spPr>
        <p:txBody>
          <a:bodyPr>
            <a:normAutofit/>
          </a:bodyPr>
          <a:lstStyle/>
          <a:p>
            <a:r>
              <a:rPr lang="en-US" sz="2400" dirty="0">
                <a:solidFill>
                  <a:srgbClr val="0070C0"/>
                </a:solidFill>
                <a:latin typeface="Times New Roman" panose="02020603050405020304" pitchFamily="18" charset="0"/>
                <a:cs typeface="Times New Roman" panose="02020603050405020304" pitchFamily="18" charset="0"/>
              </a:rPr>
              <a:t>Natural language generation</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525078" y="967410"/>
            <a:ext cx="7828722" cy="5209553"/>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Natural language generation is the natural language processing task of generating the natural language drum machine representation system such as the knowledge base or a logical form.</a:t>
            </a:r>
          </a:p>
          <a:p>
            <a:pPr marL="0" indent="0">
              <a:buNone/>
            </a:pPr>
            <a:r>
              <a:rPr lang="en-US" sz="2400" dirty="0">
                <a:latin typeface="Times New Roman" panose="02020603050405020304" pitchFamily="18" charset="0"/>
                <a:cs typeface="Times New Roman" panose="02020603050405020304" pitchFamily="18" charset="0"/>
              </a:rPr>
              <a:t>Stages</a:t>
            </a:r>
          </a:p>
          <a:p>
            <a:pPr marL="514350" indent="-514350">
              <a:buAutoNum type="arabicPeriod"/>
            </a:pPr>
            <a:r>
              <a:rPr lang="en-US" sz="2400" dirty="0">
                <a:latin typeface="Times New Roman" panose="02020603050405020304" pitchFamily="18" charset="0"/>
                <a:cs typeface="Times New Roman" panose="02020603050405020304" pitchFamily="18" charset="0"/>
              </a:rPr>
              <a:t>Content determination </a:t>
            </a:r>
          </a:p>
          <a:p>
            <a:pPr marL="514350" indent="-514350">
              <a:buAutoNum type="arabicPeriod"/>
            </a:pPr>
            <a:r>
              <a:rPr lang="en-US" sz="2400" dirty="0">
                <a:latin typeface="Times New Roman" panose="02020603050405020304" pitchFamily="18" charset="0"/>
                <a:cs typeface="Times New Roman" panose="02020603050405020304" pitchFamily="18" charset="0"/>
              </a:rPr>
              <a:t>Discourse planning</a:t>
            </a:r>
          </a:p>
          <a:p>
            <a:pPr marL="514350" indent="-514350">
              <a:buAutoNum type="arabicPeriod"/>
            </a:pPr>
            <a:r>
              <a:rPr lang="en-US" sz="2400" dirty="0">
                <a:latin typeface="Times New Roman" panose="02020603050405020304" pitchFamily="18" charset="0"/>
                <a:cs typeface="Times New Roman" panose="02020603050405020304" pitchFamily="18" charset="0"/>
              </a:rPr>
              <a:t>Sentence aggregation</a:t>
            </a:r>
          </a:p>
          <a:p>
            <a:pPr marL="514350" indent="-514350">
              <a:buAutoNum type="arabicPeriod"/>
            </a:pPr>
            <a:r>
              <a:rPr lang="en-US" sz="2400" dirty="0">
                <a:latin typeface="Times New Roman" panose="02020603050405020304" pitchFamily="18" charset="0"/>
                <a:cs typeface="Times New Roman" panose="02020603050405020304" pitchFamily="18" charset="0"/>
              </a:rPr>
              <a:t>Tickle </a:t>
            </a:r>
            <a:r>
              <a:rPr lang="en-US" sz="2400" dirty="0" err="1">
                <a:latin typeface="Times New Roman" panose="02020603050405020304" pitchFamily="18" charset="0"/>
                <a:cs typeface="Times New Roman" panose="02020603050405020304" pitchFamily="18" charset="0"/>
              </a:rPr>
              <a:t>assassing</a:t>
            </a:r>
            <a:endParaRPr lang="en-US" sz="2400" dirty="0">
              <a:latin typeface="Times New Roman" panose="02020603050405020304" pitchFamily="18" charset="0"/>
              <a:cs typeface="Times New Roman" panose="02020603050405020304" pitchFamily="18" charset="0"/>
            </a:endParaRPr>
          </a:p>
          <a:p>
            <a:pPr marL="514350" indent="-514350">
              <a:buAutoNum type="arabicPeriod"/>
            </a:pPr>
            <a:r>
              <a:rPr lang="en-US" sz="2400" dirty="0">
                <a:latin typeface="Times New Roman" panose="02020603050405020304" pitchFamily="18" charset="0"/>
                <a:cs typeface="Times New Roman" panose="02020603050405020304" pitchFamily="18" charset="0"/>
              </a:rPr>
              <a:t>Referring expression generation </a:t>
            </a:r>
          </a:p>
          <a:p>
            <a:pPr marL="514350" indent="-514350">
              <a:buFont typeface="Arial" panose="020B0604020202020204" pitchFamily="34" charset="0"/>
              <a:buAutoNum type="arabicPeriod"/>
            </a:pPr>
            <a:r>
              <a:rPr lang="en-US" sz="2400" dirty="0">
                <a:latin typeface="Times New Roman" panose="02020603050405020304" pitchFamily="18" charset="0"/>
                <a:cs typeface="Times New Roman" panose="02020603050405020304" pitchFamily="18" charset="0"/>
              </a:rPr>
              <a:t>Syntactic and morphological </a:t>
            </a:r>
            <a:r>
              <a:rPr lang="en-US" sz="2400" dirty="0" err="1">
                <a:latin typeface="Times New Roman" panose="02020603050405020304" pitchFamily="18" charset="0"/>
                <a:cs typeface="Times New Roman" panose="02020603050405020304" pitchFamily="18" charset="0"/>
              </a:rPr>
              <a:t>realisation</a:t>
            </a:r>
            <a:endParaRPr lang="en-US" sz="2400" dirty="0">
              <a:latin typeface="Times New Roman" panose="02020603050405020304" pitchFamily="18" charset="0"/>
              <a:cs typeface="Times New Roman" panose="02020603050405020304" pitchFamily="18" charset="0"/>
            </a:endParaRPr>
          </a:p>
          <a:p>
            <a:pPr marL="514350" indent="-514350">
              <a:buFont typeface="Arial" panose="020B0604020202020204" pitchFamily="34" charset="0"/>
              <a:buAutoNum type="arabicPeriod"/>
            </a:pPr>
            <a:r>
              <a:rPr lang="en-US" sz="2400" dirty="0">
                <a:latin typeface="Times New Roman" panose="02020603050405020304" pitchFamily="18" charset="0"/>
                <a:cs typeface="Times New Roman" panose="02020603050405020304" pitchFamily="18" charset="0"/>
              </a:rPr>
              <a:t>Orthographic </a:t>
            </a:r>
            <a:r>
              <a:rPr lang="en-US" sz="2400" dirty="0" err="1">
                <a:latin typeface="Times New Roman" panose="02020603050405020304" pitchFamily="18" charset="0"/>
                <a:cs typeface="Times New Roman" panose="02020603050405020304" pitchFamily="18" charset="0"/>
              </a:rPr>
              <a:t>realisation</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p>
        </p:txBody>
      </p:sp>
      <p:sp>
        <p:nvSpPr>
          <p:cNvPr id="2" name="Footer Placeholder 1">
            <a:extLst>
              <a:ext uri="{FF2B5EF4-FFF2-40B4-BE49-F238E27FC236}">
                <a16:creationId xmlns:a16="http://schemas.microsoft.com/office/drawing/2014/main" id="{6318AA1A-4372-4B1D-B7FE-7AFDD12FCBAD}"/>
              </a:ext>
            </a:extLst>
          </p:cNvPr>
          <p:cNvSpPr>
            <a:spLocks noGrp="1"/>
          </p:cNvSpPr>
          <p:nvPr>
            <p:ph type="ftr" sz="quarter" idx="11"/>
          </p:nvPr>
        </p:nvSpPr>
        <p:spPr>
          <a:xfrm>
            <a:off x="4083981" y="6310311"/>
            <a:ext cx="6710916" cy="365125"/>
          </a:xfrm>
        </p:spPr>
        <p:txBody>
          <a:bodyPr/>
          <a:lstStyle/>
          <a:p>
            <a:r>
              <a:rPr lang="en-IN" dirty="0"/>
              <a:t>Copyright © 2019 by Wiley India </a:t>
            </a:r>
            <a:r>
              <a:rPr lang="en-IN" dirty="0" err="1"/>
              <a:t>Pvt.</a:t>
            </a:r>
            <a:r>
              <a:rPr lang="en-IN" dirty="0"/>
              <a:t> Ltd., 4436/7, Ansari Road, </a:t>
            </a:r>
            <a:r>
              <a:rPr lang="en-IN" dirty="0" err="1"/>
              <a:t>Daryaganj</a:t>
            </a:r>
            <a:r>
              <a:rPr lang="en-IN" dirty="0"/>
              <a:t>, New Delhi-110002</a:t>
            </a:r>
            <a:endParaRPr lang="en-US" dirty="0"/>
          </a:p>
        </p:txBody>
      </p:sp>
    </p:spTree>
    <p:extLst>
      <p:ext uri="{BB962C8B-B14F-4D97-AF65-F5344CB8AC3E}">
        <p14:creationId xmlns:p14="http://schemas.microsoft.com/office/powerpoint/2010/main" val="23759389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318</TotalTime>
  <Words>2306</Words>
  <Application>Microsoft Office PowerPoint</Application>
  <PresentationFormat>Widescreen</PresentationFormat>
  <Paragraphs>381</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Gill Sans</vt:lpstr>
      <vt:lpstr>Times New Roman</vt:lpstr>
      <vt:lpstr>Office Theme</vt:lpstr>
      <vt:lpstr>PowerPoint Presentation</vt:lpstr>
      <vt:lpstr>Learning objectives.</vt:lpstr>
      <vt:lpstr>Introduction </vt:lpstr>
      <vt:lpstr>Category of application of AI</vt:lpstr>
      <vt:lpstr>Category of application of AI</vt:lpstr>
      <vt:lpstr>Natural language processing</vt:lpstr>
      <vt:lpstr>Natural language processing</vt:lpstr>
      <vt:lpstr>Speech Synthesis </vt:lpstr>
      <vt:lpstr>Natural language generation</vt:lpstr>
      <vt:lpstr>Perception </vt:lpstr>
      <vt:lpstr>Visual perception</vt:lpstr>
      <vt:lpstr>What is a robot?</vt:lpstr>
      <vt:lpstr>Parts of a robot </vt:lpstr>
      <vt:lpstr>Artificial neural network</vt:lpstr>
      <vt:lpstr>PowerPoint Presentation</vt:lpstr>
      <vt:lpstr>AI trends in various sector</vt:lpstr>
      <vt:lpstr>Communication using TELL and ASK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dhruti rupareliya</dc:creator>
  <cp:lastModifiedBy>nilakshi jain</cp:lastModifiedBy>
  <cp:revision>31</cp:revision>
  <dcterms:created xsi:type="dcterms:W3CDTF">2019-07-08T05:33:11Z</dcterms:created>
  <dcterms:modified xsi:type="dcterms:W3CDTF">2019-07-26T09:09:11Z</dcterms:modified>
</cp:coreProperties>
</file>