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308" r:id="rId3"/>
    <p:sldId id="278" r:id="rId4"/>
    <p:sldId id="279" r:id="rId5"/>
    <p:sldId id="280" r:id="rId6"/>
    <p:sldId id="259" r:id="rId7"/>
    <p:sldId id="320" r:id="rId8"/>
    <p:sldId id="266" r:id="rId9"/>
    <p:sldId id="267" r:id="rId10"/>
    <p:sldId id="268" r:id="rId11"/>
    <p:sldId id="269" r:id="rId12"/>
    <p:sldId id="271" r:id="rId13"/>
    <p:sldId id="272" r:id="rId14"/>
    <p:sldId id="284" r:id="rId15"/>
    <p:sldId id="292" r:id="rId16"/>
    <p:sldId id="293" r:id="rId17"/>
    <p:sldId id="273" r:id="rId18"/>
    <p:sldId id="283" r:id="rId19"/>
    <p:sldId id="274" r:id="rId20"/>
    <p:sldId id="282" r:id="rId21"/>
    <p:sldId id="285" r:id="rId22"/>
    <p:sldId id="286" r:id="rId23"/>
    <p:sldId id="287" r:id="rId24"/>
    <p:sldId id="288" r:id="rId25"/>
    <p:sldId id="281" r:id="rId26"/>
    <p:sldId id="294" r:id="rId27"/>
    <p:sldId id="295" r:id="rId28"/>
    <p:sldId id="296" r:id="rId29"/>
    <p:sldId id="275" r:id="rId30"/>
    <p:sldId id="276" r:id="rId31"/>
    <p:sldId id="277" r:id="rId32"/>
    <p:sldId id="305" r:id="rId33"/>
    <p:sldId id="306" r:id="rId34"/>
    <p:sldId id="309" r:id="rId35"/>
    <p:sldId id="310" r:id="rId36"/>
    <p:sldId id="311" r:id="rId37"/>
    <p:sldId id="312" r:id="rId38"/>
    <p:sldId id="313" r:id="rId39"/>
    <p:sldId id="314" r:id="rId40"/>
    <p:sldId id="315" r:id="rId41"/>
    <p:sldId id="316" r:id="rId42"/>
    <p:sldId id="317" r:id="rId43"/>
    <p:sldId id="318" r:id="rId44"/>
    <p:sldId id="319" r:id="rId45"/>
    <p:sldId id="289" r:id="rId46"/>
    <p:sldId id="290"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2DAFF-0636-45BC-8DC7-3C7AF7E78F0E}"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3876C-C76A-467E-8D1A-F7861173B031}" type="slidenum">
              <a:rPr lang="en-US" smtClean="0"/>
              <a:t>‹#›</a:t>
            </a:fld>
            <a:endParaRPr lang="en-US"/>
          </a:p>
        </p:txBody>
      </p:sp>
    </p:spTree>
    <p:extLst>
      <p:ext uri="{BB962C8B-B14F-4D97-AF65-F5344CB8AC3E}">
        <p14:creationId xmlns:p14="http://schemas.microsoft.com/office/powerpoint/2010/main" val="60774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19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9427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11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20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957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52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18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077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60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69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61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30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874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7787-D0E7-4E73-A2CF-C2082629F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CE982-605E-46FC-84EB-DC5EDC7F7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5081B-742A-40C8-B816-606733FBC1C8}"/>
              </a:ext>
            </a:extLst>
          </p:cNvPr>
          <p:cNvSpPr>
            <a:spLocks noGrp="1"/>
          </p:cNvSpPr>
          <p:nvPr>
            <p:ph type="dt" sz="half" idx="10"/>
          </p:nvPr>
        </p:nvSpPr>
        <p:spPr/>
        <p:txBody>
          <a:bodyPr/>
          <a:lstStyle/>
          <a:p>
            <a:fld id="{03CB362B-4CF4-4220-9636-E09DB4641A5E}" type="datetime1">
              <a:rPr lang="en-US" smtClean="0"/>
              <a:t>7/26/2019</a:t>
            </a:fld>
            <a:endParaRPr lang="en-US"/>
          </a:p>
        </p:txBody>
      </p:sp>
      <p:sp>
        <p:nvSpPr>
          <p:cNvPr id="5" name="Footer Placeholder 4">
            <a:extLst>
              <a:ext uri="{FF2B5EF4-FFF2-40B4-BE49-F238E27FC236}">
                <a16:creationId xmlns:a16="http://schemas.microsoft.com/office/drawing/2014/main" id="{120A2EB4-7F77-4AE6-BC3C-F710B6539C5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27ACFFED-C305-42FC-9DCA-58799D8875A8}"/>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392727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BD5F-DAC7-4C2C-9649-A323CEFD4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3F6D8-6DD8-475C-BACB-1C1A03B92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ED2DD-D632-40D4-9873-8579078570FE}"/>
              </a:ext>
            </a:extLst>
          </p:cNvPr>
          <p:cNvSpPr>
            <a:spLocks noGrp="1"/>
          </p:cNvSpPr>
          <p:nvPr>
            <p:ph type="dt" sz="half" idx="10"/>
          </p:nvPr>
        </p:nvSpPr>
        <p:spPr/>
        <p:txBody>
          <a:bodyPr/>
          <a:lstStyle/>
          <a:p>
            <a:fld id="{172B529A-EB81-4075-8C1A-53D3A548B4DB}" type="datetime1">
              <a:rPr lang="en-US" smtClean="0"/>
              <a:t>7/26/2019</a:t>
            </a:fld>
            <a:endParaRPr lang="en-US"/>
          </a:p>
        </p:txBody>
      </p:sp>
      <p:sp>
        <p:nvSpPr>
          <p:cNvPr id="5" name="Footer Placeholder 4">
            <a:extLst>
              <a:ext uri="{FF2B5EF4-FFF2-40B4-BE49-F238E27FC236}">
                <a16:creationId xmlns:a16="http://schemas.microsoft.com/office/drawing/2014/main" id="{76C25D35-D910-4C43-909B-6CF9B598B72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5E169E1-300A-452F-9805-E9CF8BF47168}"/>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290040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51994-10E0-4890-86BC-88ED88EE0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97C739-0EDA-4670-ABE1-F928F27F9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D749-F61C-43E0-BD86-0BDE759EF915}"/>
              </a:ext>
            </a:extLst>
          </p:cNvPr>
          <p:cNvSpPr>
            <a:spLocks noGrp="1"/>
          </p:cNvSpPr>
          <p:nvPr>
            <p:ph type="dt" sz="half" idx="10"/>
          </p:nvPr>
        </p:nvSpPr>
        <p:spPr/>
        <p:txBody>
          <a:bodyPr/>
          <a:lstStyle/>
          <a:p>
            <a:fld id="{E7CDF5C6-BB78-45F2-9E8F-0A5EA9E698C8}" type="datetime1">
              <a:rPr lang="en-US" smtClean="0"/>
              <a:t>7/26/2019</a:t>
            </a:fld>
            <a:endParaRPr lang="en-US"/>
          </a:p>
        </p:txBody>
      </p:sp>
      <p:sp>
        <p:nvSpPr>
          <p:cNvPr id="5" name="Footer Placeholder 4">
            <a:extLst>
              <a:ext uri="{FF2B5EF4-FFF2-40B4-BE49-F238E27FC236}">
                <a16:creationId xmlns:a16="http://schemas.microsoft.com/office/drawing/2014/main" id="{B10E9BA1-B5F9-4237-BEC5-52512D47F77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C804D252-CBAC-4DF0-BA2A-FC604299DE7A}"/>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354484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3ABB-6CD1-42C6-8DD9-A0201E7706E6}"/>
              </a:ext>
            </a:extLst>
          </p:cNvPr>
          <p:cNvSpPr>
            <a:spLocks noGrp="1"/>
          </p:cNvSpPr>
          <p:nvPr>
            <p:ph type="title"/>
          </p:nvPr>
        </p:nvSpPr>
        <p:spPr>
          <a:xfrm>
            <a:off x="914400" y="609600"/>
            <a:ext cx="103632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1F2E1-4AC0-47ED-A185-B9185D9C324C}"/>
              </a:ext>
            </a:extLst>
          </p:cNvPr>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a:extLst>
              <a:ext uri="{FF2B5EF4-FFF2-40B4-BE49-F238E27FC236}">
                <a16:creationId xmlns:a16="http://schemas.microsoft.com/office/drawing/2014/main" id="{9DC64C25-302F-4C89-BF5E-E27C70138787}"/>
              </a:ext>
            </a:extLst>
          </p:cNvPr>
          <p:cNvSpPr>
            <a:spLocks noGrp="1"/>
          </p:cNvSpPr>
          <p:nvPr>
            <p:ph type="clipArt" sz="half" idx="2"/>
          </p:nvPr>
        </p:nvSpPr>
        <p:spPr>
          <a:xfrm>
            <a:off x="6197600" y="1981200"/>
            <a:ext cx="5080000" cy="4114800"/>
          </a:xfrm>
        </p:spPr>
        <p:txBody>
          <a:bodyPr/>
          <a:lstStyle/>
          <a:p>
            <a:endParaRPr lang="en-IN"/>
          </a:p>
        </p:txBody>
      </p:sp>
      <p:sp>
        <p:nvSpPr>
          <p:cNvPr id="5" name="Date Placeholder 4">
            <a:extLst>
              <a:ext uri="{FF2B5EF4-FFF2-40B4-BE49-F238E27FC236}">
                <a16:creationId xmlns:a16="http://schemas.microsoft.com/office/drawing/2014/main" id="{8A4AAC81-387D-4B9D-98F1-937B98B4CB78}"/>
              </a:ext>
            </a:extLst>
          </p:cNvPr>
          <p:cNvSpPr>
            <a:spLocks noGrp="1"/>
          </p:cNvSpPr>
          <p:nvPr>
            <p:ph type="dt" sz="half" idx="10"/>
          </p:nvPr>
        </p:nvSpPr>
        <p:spPr>
          <a:xfrm>
            <a:off x="914400" y="6248400"/>
            <a:ext cx="2540000" cy="457200"/>
          </a:xfrm>
        </p:spPr>
        <p:txBody>
          <a:bodyPr/>
          <a:lstStyle>
            <a:lvl1pPr>
              <a:defRPr/>
            </a:lvl1pPr>
          </a:lstStyle>
          <a:p>
            <a:fld id="{85BE8F02-453B-44B9-BAF9-9EFC0A49B005}" type="datetime1">
              <a:rPr lang="en-US" altLang="en-US" smtClean="0"/>
              <a:t>7/26/2019</a:t>
            </a:fld>
            <a:endParaRPr lang="en-US" altLang="en-US"/>
          </a:p>
        </p:txBody>
      </p:sp>
      <p:sp>
        <p:nvSpPr>
          <p:cNvPr id="6" name="Footer Placeholder 5">
            <a:extLst>
              <a:ext uri="{FF2B5EF4-FFF2-40B4-BE49-F238E27FC236}">
                <a16:creationId xmlns:a16="http://schemas.microsoft.com/office/drawing/2014/main" id="{93757AA1-84CD-4317-895D-BEE92AA89458}"/>
              </a:ext>
            </a:extLst>
          </p:cNvPr>
          <p:cNvSpPr>
            <a:spLocks noGrp="1"/>
          </p:cNvSpPr>
          <p:nvPr>
            <p:ph type="ftr" sz="quarter" idx="11"/>
          </p:nvPr>
        </p:nvSpPr>
        <p:spPr>
          <a:xfrm>
            <a:off x="4165600" y="6248400"/>
            <a:ext cx="3860800" cy="457200"/>
          </a:xfrm>
        </p:spPr>
        <p:txBody>
          <a:bodyPr/>
          <a:lstStyle>
            <a:lvl1pPr>
              <a:defRPr/>
            </a:lvl1pPr>
          </a:lstStyle>
          <a:p>
            <a:r>
              <a:rPr lang="en-US" alt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FD16F0CD-E0C8-472A-9304-F11090BDD605}"/>
              </a:ext>
            </a:extLst>
          </p:cNvPr>
          <p:cNvSpPr>
            <a:spLocks noGrp="1"/>
          </p:cNvSpPr>
          <p:nvPr>
            <p:ph type="sldNum" sz="quarter" idx="12"/>
          </p:nvPr>
        </p:nvSpPr>
        <p:spPr>
          <a:xfrm>
            <a:off x="8737600" y="6248400"/>
            <a:ext cx="2540000" cy="457200"/>
          </a:xfrm>
        </p:spPr>
        <p:txBody>
          <a:bodyPr/>
          <a:lstStyle>
            <a:lvl1pPr>
              <a:defRPr/>
            </a:lvl1pPr>
          </a:lstStyle>
          <a:p>
            <a:fld id="{8A7945EB-B5CE-4C3B-893D-7DD85330B846}" type="slidenum">
              <a:rPr lang="en-US" altLang="en-US"/>
              <a:pPr/>
              <a:t>‹#›</a:t>
            </a:fld>
            <a:endParaRPr lang="en-US" altLang="en-US"/>
          </a:p>
        </p:txBody>
      </p:sp>
    </p:spTree>
    <p:extLst>
      <p:ext uri="{BB962C8B-B14F-4D97-AF65-F5344CB8AC3E}">
        <p14:creationId xmlns:p14="http://schemas.microsoft.com/office/powerpoint/2010/main" val="1133844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885B-3003-4D5B-B4D4-2C7F65030585}"/>
              </a:ext>
            </a:extLst>
          </p:cNvPr>
          <p:cNvSpPr>
            <a:spLocks noGrp="1"/>
          </p:cNvSpPr>
          <p:nvPr>
            <p:ph type="title"/>
          </p:nvPr>
        </p:nvSpPr>
        <p:spPr>
          <a:xfrm>
            <a:off x="914400" y="609600"/>
            <a:ext cx="10363200" cy="1143000"/>
          </a:xfrm>
        </p:spPr>
        <p:txBody>
          <a:bodyPr/>
          <a:lstStyle/>
          <a:p>
            <a:r>
              <a:rPr lang="en-US"/>
              <a:t>Click to edit Master title style</a:t>
            </a:r>
            <a:endParaRPr lang="en-IN"/>
          </a:p>
        </p:txBody>
      </p:sp>
      <p:sp>
        <p:nvSpPr>
          <p:cNvPr id="3" name="SmartArt Placeholder 2">
            <a:extLst>
              <a:ext uri="{FF2B5EF4-FFF2-40B4-BE49-F238E27FC236}">
                <a16:creationId xmlns:a16="http://schemas.microsoft.com/office/drawing/2014/main" id="{95F8DC2C-D21D-43CB-8F2B-9BB0337CF302}"/>
              </a:ext>
            </a:extLst>
          </p:cNvPr>
          <p:cNvSpPr>
            <a:spLocks noGrp="1"/>
          </p:cNvSpPr>
          <p:nvPr>
            <p:ph type="dgm" idx="1"/>
          </p:nvPr>
        </p:nvSpPr>
        <p:spPr>
          <a:xfrm>
            <a:off x="914400" y="1981200"/>
            <a:ext cx="10363200" cy="4114800"/>
          </a:xfrm>
        </p:spPr>
        <p:txBody>
          <a:bodyPr/>
          <a:lstStyle/>
          <a:p>
            <a:endParaRPr lang="en-IN"/>
          </a:p>
        </p:txBody>
      </p:sp>
      <p:sp>
        <p:nvSpPr>
          <p:cNvPr id="4" name="Date Placeholder 3">
            <a:extLst>
              <a:ext uri="{FF2B5EF4-FFF2-40B4-BE49-F238E27FC236}">
                <a16:creationId xmlns:a16="http://schemas.microsoft.com/office/drawing/2014/main" id="{79F157B9-0693-490E-96EC-F30A542F533A}"/>
              </a:ext>
            </a:extLst>
          </p:cNvPr>
          <p:cNvSpPr>
            <a:spLocks noGrp="1"/>
          </p:cNvSpPr>
          <p:nvPr>
            <p:ph type="dt" sz="half" idx="10"/>
          </p:nvPr>
        </p:nvSpPr>
        <p:spPr>
          <a:xfrm>
            <a:off x="914400" y="6248400"/>
            <a:ext cx="2540000" cy="457200"/>
          </a:xfrm>
        </p:spPr>
        <p:txBody>
          <a:bodyPr/>
          <a:lstStyle>
            <a:lvl1pPr>
              <a:defRPr/>
            </a:lvl1pPr>
          </a:lstStyle>
          <a:p>
            <a:fld id="{6BCF101D-EFB2-4F50-9854-4246BA0ED90D}" type="datetime1">
              <a:rPr lang="en-US" altLang="en-US" smtClean="0"/>
              <a:t>7/26/2019</a:t>
            </a:fld>
            <a:endParaRPr lang="en-US" altLang="en-US"/>
          </a:p>
        </p:txBody>
      </p:sp>
      <p:sp>
        <p:nvSpPr>
          <p:cNvPr id="5" name="Footer Placeholder 4">
            <a:extLst>
              <a:ext uri="{FF2B5EF4-FFF2-40B4-BE49-F238E27FC236}">
                <a16:creationId xmlns:a16="http://schemas.microsoft.com/office/drawing/2014/main" id="{99211842-725C-40F5-8357-6AAFC251F94D}"/>
              </a:ext>
            </a:extLst>
          </p:cNvPr>
          <p:cNvSpPr>
            <a:spLocks noGrp="1"/>
          </p:cNvSpPr>
          <p:nvPr>
            <p:ph type="ftr" sz="quarter" idx="11"/>
          </p:nvPr>
        </p:nvSpPr>
        <p:spPr>
          <a:xfrm>
            <a:off x="4165600" y="6248400"/>
            <a:ext cx="3860800" cy="457200"/>
          </a:xfrm>
        </p:spPr>
        <p:txBody>
          <a:bodyPr/>
          <a:lstStyle>
            <a:lvl1pPr>
              <a:defRPr/>
            </a:lvl1pPr>
          </a:lstStyle>
          <a:p>
            <a:r>
              <a:rPr lang="en-US" alt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AE225C91-D875-485F-908C-B8B1CF4E2EDA}"/>
              </a:ext>
            </a:extLst>
          </p:cNvPr>
          <p:cNvSpPr>
            <a:spLocks noGrp="1"/>
          </p:cNvSpPr>
          <p:nvPr>
            <p:ph type="sldNum" sz="quarter" idx="12"/>
          </p:nvPr>
        </p:nvSpPr>
        <p:spPr>
          <a:xfrm>
            <a:off x="8737600" y="6248400"/>
            <a:ext cx="2540000" cy="457200"/>
          </a:xfrm>
        </p:spPr>
        <p:txBody>
          <a:bodyPr/>
          <a:lstStyle>
            <a:lvl1pPr>
              <a:defRPr/>
            </a:lvl1pPr>
          </a:lstStyle>
          <a:p>
            <a:fld id="{6390FFE4-9F3F-4A7B-AB0A-72BD53BAA2B0}" type="slidenum">
              <a:rPr lang="en-US" altLang="en-US"/>
              <a:pPr/>
              <a:t>‹#›</a:t>
            </a:fld>
            <a:endParaRPr lang="en-US" altLang="en-US"/>
          </a:p>
        </p:txBody>
      </p:sp>
    </p:spTree>
    <p:extLst>
      <p:ext uri="{BB962C8B-B14F-4D97-AF65-F5344CB8AC3E}">
        <p14:creationId xmlns:p14="http://schemas.microsoft.com/office/powerpoint/2010/main" val="259048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248E-F181-43E3-980F-C5C2ED308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7EA59-CE11-4443-AA3E-874EC2F4D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FF8E2-3D46-4C87-A8D7-ED23856BB2D3}"/>
              </a:ext>
            </a:extLst>
          </p:cNvPr>
          <p:cNvSpPr>
            <a:spLocks noGrp="1"/>
          </p:cNvSpPr>
          <p:nvPr>
            <p:ph type="dt" sz="half" idx="10"/>
          </p:nvPr>
        </p:nvSpPr>
        <p:spPr/>
        <p:txBody>
          <a:bodyPr/>
          <a:lstStyle/>
          <a:p>
            <a:fld id="{2D7DE5D9-EC31-4135-A607-51F21184E613}" type="datetime1">
              <a:rPr lang="en-US" smtClean="0"/>
              <a:t>7/26/2019</a:t>
            </a:fld>
            <a:endParaRPr lang="en-US"/>
          </a:p>
        </p:txBody>
      </p:sp>
      <p:sp>
        <p:nvSpPr>
          <p:cNvPr id="5" name="Footer Placeholder 4">
            <a:extLst>
              <a:ext uri="{FF2B5EF4-FFF2-40B4-BE49-F238E27FC236}">
                <a16:creationId xmlns:a16="http://schemas.microsoft.com/office/drawing/2014/main" id="{D30F8457-D6F4-4254-A2EC-7A669104E73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0F6F537A-DF54-4C2C-A802-AAE708EBC041}"/>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112092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DD32-D11A-424A-8BF3-E7F827C25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E73D9-AD5A-478E-87C8-22597DDCD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240F5-2371-43C9-968D-DC2571F194C2}"/>
              </a:ext>
            </a:extLst>
          </p:cNvPr>
          <p:cNvSpPr>
            <a:spLocks noGrp="1"/>
          </p:cNvSpPr>
          <p:nvPr>
            <p:ph type="dt" sz="half" idx="10"/>
          </p:nvPr>
        </p:nvSpPr>
        <p:spPr/>
        <p:txBody>
          <a:bodyPr/>
          <a:lstStyle/>
          <a:p>
            <a:fld id="{1D55B0DA-38B4-4DA3-9B27-EBAF62358ECF}" type="datetime1">
              <a:rPr lang="en-US" smtClean="0"/>
              <a:t>7/26/2019</a:t>
            </a:fld>
            <a:endParaRPr lang="en-US"/>
          </a:p>
        </p:txBody>
      </p:sp>
      <p:sp>
        <p:nvSpPr>
          <p:cNvPr id="5" name="Footer Placeholder 4">
            <a:extLst>
              <a:ext uri="{FF2B5EF4-FFF2-40B4-BE49-F238E27FC236}">
                <a16:creationId xmlns:a16="http://schemas.microsoft.com/office/drawing/2014/main" id="{8C128A62-7535-4764-9CEA-0765A2709B2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DA23DD1C-5FE8-4247-A404-712FBAEFC99B}"/>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404336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7F16-E95D-49A1-A38E-D8CAF5694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E2CF9-93CF-4B66-8D59-9A41E596D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3CAFA1-3B8A-41C9-957C-C16192999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A6036-7C99-4357-9CC9-952C8C5B2A97}"/>
              </a:ext>
            </a:extLst>
          </p:cNvPr>
          <p:cNvSpPr>
            <a:spLocks noGrp="1"/>
          </p:cNvSpPr>
          <p:nvPr>
            <p:ph type="dt" sz="half" idx="10"/>
          </p:nvPr>
        </p:nvSpPr>
        <p:spPr/>
        <p:txBody>
          <a:bodyPr/>
          <a:lstStyle/>
          <a:p>
            <a:fld id="{3969A787-0054-456C-A06B-4BB3186CAD7C}" type="datetime1">
              <a:rPr lang="en-US" smtClean="0"/>
              <a:t>7/26/2019</a:t>
            </a:fld>
            <a:endParaRPr lang="en-US"/>
          </a:p>
        </p:txBody>
      </p:sp>
      <p:sp>
        <p:nvSpPr>
          <p:cNvPr id="6" name="Footer Placeholder 5">
            <a:extLst>
              <a:ext uri="{FF2B5EF4-FFF2-40B4-BE49-F238E27FC236}">
                <a16:creationId xmlns:a16="http://schemas.microsoft.com/office/drawing/2014/main" id="{81B0168E-B918-4B7F-98C3-CCBA73D4851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89D34859-E9ED-4047-9ED4-C5CB0150152E}"/>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271138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57E2-88B0-4BA1-A69E-DFAFD8BE3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3ECCE-253C-424A-A3E4-137876A88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7A57A-414A-4037-B62C-FB401DB6F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663DD-D0E3-4D37-B18B-AA105FC02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7F898-A818-4054-8A1D-7D2E7AA473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8177A-A44C-49CB-9298-BD2A7354E9F3}"/>
              </a:ext>
            </a:extLst>
          </p:cNvPr>
          <p:cNvSpPr>
            <a:spLocks noGrp="1"/>
          </p:cNvSpPr>
          <p:nvPr>
            <p:ph type="dt" sz="half" idx="10"/>
          </p:nvPr>
        </p:nvSpPr>
        <p:spPr/>
        <p:txBody>
          <a:bodyPr/>
          <a:lstStyle/>
          <a:p>
            <a:fld id="{01B4BDA5-77C2-44B6-9161-C032E9AA0856}" type="datetime1">
              <a:rPr lang="en-US" smtClean="0"/>
              <a:t>7/26/2019</a:t>
            </a:fld>
            <a:endParaRPr lang="en-US"/>
          </a:p>
        </p:txBody>
      </p:sp>
      <p:sp>
        <p:nvSpPr>
          <p:cNvPr id="8" name="Footer Placeholder 7">
            <a:extLst>
              <a:ext uri="{FF2B5EF4-FFF2-40B4-BE49-F238E27FC236}">
                <a16:creationId xmlns:a16="http://schemas.microsoft.com/office/drawing/2014/main" id="{65A57252-3A1E-4EAF-B941-07F30C7C41D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3232A567-BD16-4EE3-B603-9A32FAC5BED5}"/>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5212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8D4D-8EDE-4DBA-A13B-DDA5AD010F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2BF408-25F3-45E8-BE1E-0D5C6E1D119C}"/>
              </a:ext>
            </a:extLst>
          </p:cNvPr>
          <p:cNvSpPr>
            <a:spLocks noGrp="1"/>
          </p:cNvSpPr>
          <p:nvPr>
            <p:ph type="dt" sz="half" idx="10"/>
          </p:nvPr>
        </p:nvSpPr>
        <p:spPr/>
        <p:txBody>
          <a:bodyPr/>
          <a:lstStyle/>
          <a:p>
            <a:fld id="{0A5A546A-BA77-4370-8A17-896E67FC971F}" type="datetime1">
              <a:rPr lang="en-US" smtClean="0"/>
              <a:t>7/26/2019</a:t>
            </a:fld>
            <a:endParaRPr lang="en-US"/>
          </a:p>
        </p:txBody>
      </p:sp>
      <p:sp>
        <p:nvSpPr>
          <p:cNvPr id="4" name="Footer Placeholder 3">
            <a:extLst>
              <a:ext uri="{FF2B5EF4-FFF2-40B4-BE49-F238E27FC236}">
                <a16:creationId xmlns:a16="http://schemas.microsoft.com/office/drawing/2014/main" id="{68A63E49-EFBB-4814-8371-DA5A523BE71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78B73704-E5A4-4E32-BC8C-546B5D48E927}"/>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27880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F4BAD-4142-4E33-A8AF-E16AAEE4899F}"/>
              </a:ext>
            </a:extLst>
          </p:cNvPr>
          <p:cNvSpPr>
            <a:spLocks noGrp="1"/>
          </p:cNvSpPr>
          <p:nvPr>
            <p:ph type="dt" sz="half" idx="10"/>
          </p:nvPr>
        </p:nvSpPr>
        <p:spPr/>
        <p:txBody>
          <a:bodyPr/>
          <a:lstStyle/>
          <a:p>
            <a:fld id="{94736EB2-B932-494C-A6B8-2D2643E16274}" type="datetime1">
              <a:rPr lang="en-US" smtClean="0"/>
              <a:t>7/26/2019</a:t>
            </a:fld>
            <a:endParaRPr lang="en-US"/>
          </a:p>
        </p:txBody>
      </p:sp>
      <p:sp>
        <p:nvSpPr>
          <p:cNvPr id="3" name="Footer Placeholder 2">
            <a:extLst>
              <a:ext uri="{FF2B5EF4-FFF2-40B4-BE49-F238E27FC236}">
                <a16:creationId xmlns:a16="http://schemas.microsoft.com/office/drawing/2014/main" id="{17BF8156-406E-4D52-AA5F-250CF9CCD50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A8F93357-ACFD-4A03-BBD1-70E42BF5A2E9}"/>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61972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E18C-1A04-4D58-8323-0371D1206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15C27-C55D-4FDB-BA03-1C11681BA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555403-DCA5-4C4F-B25B-21993099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1A94D-4296-44C2-8514-C85479B706A9}"/>
              </a:ext>
            </a:extLst>
          </p:cNvPr>
          <p:cNvSpPr>
            <a:spLocks noGrp="1"/>
          </p:cNvSpPr>
          <p:nvPr>
            <p:ph type="dt" sz="half" idx="10"/>
          </p:nvPr>
        </p:nvSpPr>
        <p:spPr/>
        <p:txBody>
          <a:bodyPr/>
          <a:lstStyle/>
          <a:p>
            <a:fld id="{D3D12B4B-54CE-466B-A27A-303A202E3D3B}" type="datetime1">
              <a:rPr lang="en-US" smtClean="0"/>
              <a:t>7/26/2019</a:t>
            </a:fld>
            <a:endParaRPr lang="en-US"/>
          </a:p>
        </p:txBody>
      </p:sp>
      <p:sp>
        <p:nvSpPr>
          <p:cNvPr id="6" name="Footer Placeholder 5">
            <a:extLst>
              <a:ext uri="{FF2B5EF4-FFF2-40B4-BE49-F238E27FC236}">
                <a16:creationId xmlns:a16="http://schemas.microsoft.com/office/drawing/2014/main" id="{BF6EFAE9-0DAA-4651-839C-60D3DEF357C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12C05B98-8CCB-4F73-A633-0C8E01F8D612}"/>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237540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6499-BBA0-4920-8B18-7EC350F71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13F5D-76B0-4B01-8746-AC9983929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3DEC10-49CF-48B4-8291-FF1F9AC8F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94A7B-1EA5-4D72-87AF-1F746B76D90D}"/>
              </a:ext>
            </a:extLst>
          </p:cNvPr>
          <p:cNvSpPr>
            <a:spLocks noGrp="1"/>
          </p:cNvSpPr>
          <p:nvPr>
            <p:ph type="dt" sz="half" idx="10"/>
          </p:nvPr>
        </p:nvSpPr>
        <p:spPr/>
        <p:txBody>
          <a:bodyPr/>
          <a:lstStyle/>
          <a:p>
            <a:fld id="{7E331D5F-5072-4423-A74F-664FB196E4E9}" type="datetime1">
              <a:rPr lang="en-US" smtClean="0"/>
              <a:t>7/26/2019</a:t>
            </a:fld>
            <a:endParaRPr lang="en-US"/>
          </a:p>
        </p:txBody>
      </p:sp>
      <p:sp>
        <p:nvSpPr>
          <p:cNvPr id="6" name="Footer Placeholder 5">
            <a:extLst>
              <a:ext uri="{FF2B5EF4-FFF2-40B4-BE49-F238E27FC236}">
                <a16:creationId xmlns:a16="http://schemas.microsoft.com/office/drawing/2014/main" id="{60A6B398-7373-4B4C-AE3C-493ACB8C5A7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2984A9EA-3835-41FB-8ED2-BED25FC5B07C}"/>
              </a:ext>
            </a:extLst>
          </p:cNvPr>
          <p:cNvSpPr>
            <a:spLocks noGrp="1"/>
          </p:cNvSpPr>
          <p:nvPr>
            <p:ph type="sldNum" sz="quarter" idx="12"/>
          </p:nvPr>
        </p:nvSpPr>
        <p:spPr/>
        <p:txBody>
          <a:bodyPr/>
          <a:lstStyle/>
          <a:p>
            <a:fld id="{E793887C-21B1-486F-8D5E-D4B8116857FB}" type="slidenum">
              <a:rPr lang="en-US" smtClean="0"/>
              <a:t>‹#›</a:t>
            </a:fld>
            <a:endParaRPr lang="en-US"/>
          </a:p>
        </p:txBody>
      </p:sp>
    </p:spTree>
    <p:extLst>
      <p:ext uri="{BB962C8B-B14F-4D97-AF65-F5344CB8AC3E}">
        <p14:creationId xmlns:p14="http://schemas.microsoft.com/office/powerpoint/2010/main" val="344229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56ED1-31FE-4A32-BEC5-A385F8A70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DED68-1988-4A10-9216-AACF88BAB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5CF91-EFF5-4919-B085-11281E578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E465B-899A-4BEC-9756-BF22847EDE05}" type="datetime1">
              <a:rPr lang="en-US" smtClean="0"/>
              <a:t>7/26/2019</a:t>
            </a:fld>
            <a:endParaRPr lang="en-US"/>
          </a:p>
        </p:txBody>
      </p:sp>
      <p:sp>
        <p:nvSpPr>
          <p:cNvPr id="5" name="Footer Placeholder 4">
            <a:extLst>
              <a:ext uri="{FF2B5EF4-FFF2-40B4-BE49-F238E27FC236}">
                <a16:creationId xmlns:a16="http://schemas.microsoft.com/office/drawing/2014/main" id="{5A71B4F9-D9C5-46D5-998E-0599AC6C1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78435FC7-16B3-4A10-9B57-8B698EBB2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3887C-21B1-486F-8D5E-D4B8116857FB}" type="slidenum">
              <a:rPr lang="en-US" smtClean="0"/>
              <a:t>‹#›</a:t>
            </a:fld>
            <a:endParaRPr lang="en-US"/>
          </a:p>
        </p:txBody>
      </p:sp>
    </p:spTree>
    <p:extLst>
      <p:ext uri="{BB962C8B-B14F-4D97-AF65-F5344CB8AC3E}">
        <p14:creationId xmlns:p14="http://schemas.microsoft.com/office/powerpoint/2010/main" val="2808355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S</a:t>
            </a:r>
            <a:r>
              <a:rPr lang="en-US" sz="4000" b="1" dirty="0">
                <a:solidFill>
                  <a:srgbClr val="0070C0"/>
                </a:solidFill>
                <a:latin typeface="Times New Roman"/>
                <a:ea typeface="Times New Roman"/>
                <a:cs typeface="Times New Roman"/>
                <a:sym typeface="Times New Roman"/>
              </a:rPr>
              <a:t>ixteen</a:t>
            </a:r>
            <a:endParaRPr lang="en-US" dirty="0"/>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cs typeface="Times New Roman"/>
                <a:sym typeface="Times New Roman"/>
              </a:rPr>
              <a:t>Cognitive Computing</a:t>
            </a:r>
            <a:endParaRPr lang="en-US" dirty="0"/>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CDD14AF-49AC-4E9B-9034-CE44E2B1BEE2}"/>
              </a:ext>
            </a:extLst>
          </p:cNvPr>
          <p:cNvSpPr>
            <a:spLocks noGrp="1" noChangeArrowheads="1"/>
          </p:cNvSpPr>
          <p:nvPr>
            <p:ph type="title"/>
          </p:nvPr>
        </p:nvSpPr>
        <p:spPr>
          <a:xfrm>
            <a:off x="3709597" y="304800"/>
            <a:ext cx="6685500" cy="609600"/>
          </a:xfrm>
        </p:spPr>
        <p:txBody>
          <a:bodyPr>
            <a:normAutofit/>
          </a:bodyPr>
          <a:lstStyle/>
          <a:p>
            <a:r>
              <a:rPr lang="en-US" altLang="en-US" sz="2800" b="1" dirty="0">
                <a:latin typeface="Times New Roman" panose="02020603050405020304" pitchFamily="18" charset="0"/>
                <a:cs typeface="Times New Roman" panose="02020603050405020304" pitchFamily="18" charset="0"/>
              </a:rPr>
              <a:t>First Extreme: Biological Realism</a:t>
            </a:r>
          </a:p>
        </p:txBody>
      </p:sp>
      <p:sp>
        <p:nvSpPr>
          <p:cNvPr id="14339" name="Rectangle 3">
            <a:extLst>
              <a:ext uri="{FF2B5EF4-FFF2-40B4-BE49-F238E27FC236}">
                <a16:creationId xmlns:a16="http://schemas.microsoft.com/office/drawing/2014/main" id="{C81816FC-C71B-4131-8430-A8A2CFF5E59D}"/>
              </a:ext>
            </a:extLst>
          </p:cNvPr>
          <p:cNvSpPr>
            <a:spLocks noGrp="1" noChangeArrowheads="1"/>
          </p:cNvSpPr>
          <p:nvPr>
            <p:ph type="body" idx="1"/>
          </p:nvPr>
        </p:nvSpPr>
        <p:spPr>
          <a:xfrm>
            <a:off x="3709597" y="914400"/>
            <a:ext cx="7442791" cy="5181600"/>
          </a:xfrm>
        </p:spPr>
        <p:txBody>
          <a:bodyPr>
            <a:normAutofit/>
          </a:bodyPr>
          <a:lstStyle/>
          <a:p>
            <a:pPr algn="ct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The human brain is composed of on the order of </a:t>
            </a:r>
            <a:r>
              <a:rPr lang="en-US" altLang="en-US" sz="1800" b="1" dirty="0">
                <a:latin typeface="Times New Roman" panose="02020603050405020304" pitchFamily="18" charset="0"/>
                <a:cs typeface="Times New Roman" panose="02020603050405020304" pitchFamily="18" charset="0"/>
              </a:rPr>
              <a:t>10</a:t>
            </a:r>
            <a:r>
              <a:rPr lang="en-US" altLang="en-US" sz="1800" b="1" baseline="30000" dirty="0">
                <a:latin typeface="Times New Roman" panose="02020603050405020304" pitchFamily="18" charset="0"/>
                <a:cs typeface="Times New Roman" panose="02020603050405020304" pitchFamily="18" charset="0"/>
              </a:rPr>
              <a:t>10</a:t>
            </a:r>
            <a:r>
              <a:rPr lang="en-US" altLang="en-US" sz="1800" dirty="0">
                <a:latin typeface="Times New Roman" panose="02020603050405020304" pitchFamily="18" charset="0"/>
                <a:cs typeface="Times New Roman" panose="02020603050405020304" pitchFamily="18" charset="0"/>
              </a:rPr>
              <a:t> neurons, connected together with at least </a:t>
            </a:r>
            <a:r>
              <a:rPr lang="en-US" altLang="en-US" sz="1800" b="1" dirty="0">
                <a:latin typeface="Times New Roman" panose="02020603050405020304" pitchFamily="18" charset="0"/>
                <a:cs typeface="Times New Roman" panose="02020603050405020304" pitchFamily="18" charset="0"/>
              </a:rPr>
              <a:t>10</a:t>
            </a:r>
            <a:r>
              <a:rPr lang="en-US" altLang="en-US" sz="1800" b="1" baseline="30000" dirty="0">
                <a:latin typeface="Times New Roman" panose="02020603050405020304" pitchFamily="18" charset="0"/>
                <a:cs typeface="Times New Roman" panose="02020603050405020304" pitchFamily="18" charset="0"/>
              </a:rPr>
              <a:t>14</a:t>
            </a:r>
            <a:r>
              <a:rPr lang="en-US" altLang="en-US" sz="1800" dirty="0">
                <a:latin typeface="Times New Roman" panose="02020603050405020304" pitchFamily="18" charset="0"/>
                <a:cs typeface="Times New Roman" panose="02020603050405020304" pitchFamily="18" charset="0"/>
              </a:rPr>
              <a:t> neural connections. (Probably underestimates.) </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Biological neurons and their connections are </a:t>
            </a:r>
            <a:r>
              <a:rPr lang="en-US" altLang="en-US" sz="1800" b="1" dirty="0">
                <a:latin typeface="Times New Roman" panose="02020603050405020304" pitchFamily="18" charset="0"/>
                <a:cs typeface="Times New Roman" panose="02020603050405020304" pitchFamily="18" charset="0"/>
              </a:rPr>
              <a:t>extremely complex electrochemical structures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more realistic</a:t>
            </a:r>
            <a:r>
              <a:rPr lang="en-US" altLang="en-US" sz="1800" dirty="0">
                <a:latin typeface="Times New Roman" panose="02020603050405020304" pitchFamily="18" charset="0"/>
                <a:cs typeface="Times New Roman" panose="02020603050405020304" pitchFamily="18" charset="0"/>
              </a:rPr>
              <a:t> the neuron approximation </a:t>
            </a:r>
            <a:r>
              <a:rPr lang="en-US" altLang="en-US" sz="1800" b="1" dirty="0">
                <a:latin typeface="Times New Roman" panose="02020603050405020304" pitchFamily="18" charset="0"/>
                <a:cs typeface="Times New Roman" panose="02020603050405020304" pitchFamily="18" charset="0"/>
              </a:rPr>
              <a:t>the smaller</a:t>
            </a:r>
            <a:r>
              <a:rPr lang="en-US" altLang="en-US" sz="1800" dirty="0">
                <a:latin typeface="Times New Roman" panose="02020603050405020304" pitchFamily="18" charset="0"/>
                <a:cs typeface="Times New Roman" panose="02020603050405020304" pitchFamily="18" charset="0"/>
              </a:rPr>
              <a:t> the network that can be modeled. </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There is very good evidence that for cerebral cortex </a:t>
            </a:r>
            <a:r>
              <a:rPr lang="en-US" altLang="en-US" sz="1800" b="1" dirty="0">
                <a:latin typeface="Times New Roman" panose="02020603050405020304" pitchFamily="18" charset="0"/>
                <a:cs typeface="Times New Roman" panose="02020603050405020304" pitchFamily="18" charset="0"/>
              </a:rPr>
              <a:t>a bigger brain is a better brain.  </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b="1"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Projects that model neurons are of scientific interest.</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They are not large enough to model or simulate interesting cognition.  </a:t>
            </a:r>
          </a:p>
          <a:p>
            <a:pPr>
              <a:lnSpc>
                <a:spcPct val="90000"/>
              </a:lnSpc>
            </a:pPr>
            <a:endParaRPr lang="en-US" altLang="en-US" sz="1800" dirty="0"/>
          </a:p>
        </p:txBody>
      </p:sp>
      <p:sp>
        <p:nvSpPr>
          <p:cNvPr id="4" name="Google Shape;142;p2">
            <a:extLst>
              <a:ext uri="{FF2B5EF4-FFF2-40B4-BE49-F238E27FC236}">
                <a16:creationId xmlns:a16="http://schemas.microsoft.com/office/drawing/2014/main" id="{AC107AC5-3A85-4C33-ADC1-6DB0FC193A1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3B6C5E53-A177-4EC6-B4FB-D67F1482C75B}"/>
              </a:ext>
            </a:extLst>
          </p:cNvPr>
          <p:cNvSpPr>
            <a:spLocks noGrp="1"/>
          </p:cNvSpPr>
          <p:nvPr>
            <p:ph type="ftr" sz="quarter" idx="11"/>
          </p:nvPr>
        </p:nvSpPr>
        <p:spPr>
          <a:xfrm>
            <a:off x="3996069" y="6188075"/>
            <a:ext cx="6583326"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873C1BA-7BFF-4440-A993-1C17E7BD7ADD}"/>
              </a:ext>
            </a:extLst>
          </p:cNvPr>
          <p:cNvSpPr>
            <a:spLocks noGrp="1" noChangeArrowheads="1"/>
          </p:cNvSpPr>
          <p:nvPr>
            <p:ph type="title"/>
          </p:nvPr>
        </p:nvSpPr>
        <p:spPr>
          <a:xfrm>
            <a:off x="4038600" y="304800"/>
            <a:ext cx="5943600" cy="1219200"/>
          </a:xfrm>
        </p:spPr>
        <p:txBody>
          <a:bodyPr>
            <a:normAutofit fontScale="90000"/>
          </a:bodyPr>
          <a:lstStyle/>
          <a:p>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Neural Networks.</a:t>
            </a: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
        <p:nvSpPr>
          <p:cNvPr id="15363" name="Rectangle 3">
            <a:extLst>
              <a:ext uri="{FF2B5EF4-FFF2-40B4-BE49-F238E27FC236}">
                <a16:creationId xmlns:a16="http://schemas.microsoft.com/office/drawing/2014/main" id="{5C174434-9F2E-43B7-9E55-E534EEA9AE2C}"/>
              </a:ext>
            </a:extLst>
          </p:cNvPr>
          <p:cNvSpPr>
            <a:spLocks noGrp="1" noChangeArrowheads="1"/>
          </p:cNvSpPr>
          <p:nvPr>
            <p:ph type="body" sz="half" idx="1"/>
          </p:nvPr>
        </p:nvSpPr>
        <p:spPr>
          <a:xfrm>
            <a:off x="3540642" y="1295400"/>
            <a:ext cx="2174358" cy="5029200"/>
          </a:xfrm>
        </p:spPr>
        <p:txBody>
          <a:bodyPr>
            <a:normAutofit fontScale="85000" lnSpcReduction="10000"/>
          </a:bodyPr>
          <a:lstStyle/>
          <a:p>
            <a:pPr>
              <a:lnSpc>
                <a:spcPct val="90000"/>
              </a:lnSpc>
              <a:buFontTx/>
              <a:buNone/>
            </a:pPr>
            <a:r>
              <a:rPr lang="en-US" altLang="en-US" sz="24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The most successful brain inspired models are </a:t>
            </a:r>
            <a:r>
              <a:rPr lang="en-US" altLang="en-US" sz="1800" b="1" dirty="0">
                <a:latin typeface="Times New Roman" panose="02020603050405020304" pitchFamily="18" charset="0"/>
                <a:cs typeface="Times New Roman" panose="02020603050405020304" pitchFamily="18" charset="0"/>
              </a:rPr>
              <a:t>neural networks</a:t>
            </a: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They are built from simple approximations of biological neurons: nonlinear integration of many weighted inputs.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b="1" dirty="0">
                <a:latin typeface="Times New Roman" panose="02020603050405020304" pitchFamily="18" charset="0"/>
                <a:cs typeface="Times New Roman" panose="02020603050405020304" pitchFamily="18" charset="0"/>
              </a:rPr>
              <a:t>Throw out all the other biological detail.</a:t>
            </a:r>
          </a:p>
          <a:p>
            <a:pPr>
              <a:lnSpc>
                <a:spcPct val="90000"/>
              </a:lnSpc>
              <a:buFontTx/>
              <a:buNone/>
            </a:pPr>
            <a:endParaRPr lang="en-US" altLang="en-US" sz="2000" b="1"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b="1" i="1" dirty="0">
                <a:solidFill>
                  <a:schemeClr val="accent2"/>
                </a:solidFill>
                <a:latin typeface="Times New Roman" panose="02020603050405020304" pitchFamily="18" charset="0"/>
                <a:cs typeface="Times New Roman" panose="02020603050405020304" pitchFamily="18" charset="0"/>
              </a:rPr>
              <a:t>Cognitive computation is based on useful approximations.</a:t>
            </a:r>
            <a:endParaRPr lang="en-US" altLang="en-US" sz="2000" b="1" i="1" dirty="0">
              <a:solidFill>
                <a:schemeClr val="accent2"/>
              </a:solidFill>
              <a:latin typeface="Times New Roman" panose="02020603050405020304" pitchFamily="18" charset="0"/>
            </a:endParaRPr>
          </a:p>
        </p:txBody>
      </p:sp>
      <p:sp>
        <p:nvSpPr>
          <p:cNvPr id="15364" name="Rectangle 4">
            <a:extLst>
              <a:ext uri="{FF2B5EF4-FFF2-40B4-BE49-F238E27FC236}">
                <a16:creationId xmlns:a16="http://schemas.microsoft.com/office/drawing/2014/main" id="{91F63326-ECE1-481C-9FBB-5DBA07F1F4D4}"/>
              </a:ext>
            </a:extLst>
          </p:cNvPr>
          <p:cNvSpPr>
            <a:spLocks noChangeArrowheads="1"/>
          </p:cNvSpPr>
          <p:nvPr/>
        </p:nvSpPr>
        <p:spPr bwMode="auto">
          <a:xfrm>
            <a:off x="4038600" y="20145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15365" name="Picture 5" descr="Fig01_GenericUnit">
            <a:extLst>
              <a:ext uri="{FF2B5EF4-FFF2-40B4-BE49-F238E27FC236}">
                <a16:creationId xmlns:a16="http://schemas.microsoft.com/office/drawing/2014/main" id="{4D346AFC-A5B7-4D0D-95CB-70C4A9883054}"/>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943600" y="2233614"/>
            <a:ext cx="4343400" cy="2986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Google Shape;142;p2">
            <a:extLst>
              <a:ext uri="{FF2B5EF4-FFF2-40B4-BE49-F238E27FC236}">
                <a16:creationId xmlns:a16="http://schemas.microsoft.com/office/drawing/2014/main" id="{F2F645A0-3D3D-4314-9C25-8C275E91661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E2B81129-E276-4AA6-B896-046303CDEEF0}"/>
              </a:ext>
            </a:extLst>
          </p:cNvPr>
          <p:cNvSpPr>
            <a:spLocks noGrp="1"/>
          </p:cNvSpPr>
          <p:nvPr>
            <p:ph type="ftr" sz="quarter" idx="11"/>
          </p:nvPr>
        </p:nvSpPr>
        <p:spPr>
          <a:xfrm>
            <a:off x="4197498" y="6227135"/>
            <a:ext cx="6764670" cy="457200"/>
          </a:xfrm>
        </p:spPr>
        <p:txBody>
          <a:bodyPr/>
          <a:lstStyle/>
          <a:p>
            <a:r>
              <a:rPr lang="en-US" altLang="en-US" dirty="0"/>
              <a:t>Copyright © 2019 by Wiley India Pvt. Ltd., 4436/7, Ansari Road, </a:t>
            </a:r>
            <a:r>
              <a:rPr lang="en-US" altLang="en-US" dirty="0" err="1"/>
              <a:t>Daryaganj</a:t>
            </a:r>
            <a:r>
              <a:rPr lang="en-US" altLang="en-US" dirty="0"/>
              <a:t>, New Delhi-110002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C0B0EBB-9211-498E-B580-B049BDF1FB3F}"/>
              </a:ext>
            </a:extLst>
          </p:cNvPr>
          <p:cNvSpPr>
            <a:spLocks noGrp="1" noChangeArrowheads="1"/>
          </p:cNvSpPr>
          <p:nvPr>
            <p:ph type="title"/>
          </p:nvPr>
        </p:nvSpPr>
        <p:spPr>
          <a:xfrm>
            <a:off x="3370520" y="533400"/>
            <a:ext cx="8080745" cy="609600"/>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Second Extreme: Associatively Linked Networks</a:t>
            </a:r>
            <a:r>
              <a:rPr lang="en-US" altLang="en-US" sz="2800" dirty="0">
                <a:latin typeface="Times New Roman" panose="02020603050405020304" pitchFamily="18" charset="0"/>
                <a:cs typeface="Times New Roman" panose="02020603050405020304" pitchFamily="18" charset="0"/>
              </a:rPr>
              <a:t>.</a:t>
            </a:r>
          </a:p>
        </p:txBody>
      </p:sp>
      <p:sp>
        <p:nvSpPr>
          <p:cNvPr id="17411" name="Rectangle 3">
            <a:extLst>
              <a:ext uri="{FF2B5EF4-FFF2-40B4-BE49-F238E27FC236}">
                <a16:creationId xmlns:a16="http://schemas.microsoft.com/office/drawing/2014/main" id="{F07A2B44-B4FF-4D72-A977-4AA27C6D2354}"/>
              </a:ext>
            </a:extLst>
          </p:cNvPr>
          <p:cNvSpPr>
            <a:spLocks noGrp="1" noChangeArrowheads="1"/>
          </p:cNvSpPr>
          <p:nvPr>
            <p:ph type="body" sz="half" idx="1"/>
          </p:nvPr>
        </p:nvSpPr>
        <p:spPr>
          <a:xfrm>
            <a:off x="3636334" y="1308100"/>
            <a:ext cx="2876107" cy="4724400"/>
          </a:xfrm>
        </p:spPr>
        <p:txBody>
          <a:bodyPr>
            <a:normAutofit fontScale="92500" lnSpcReduction="10000"/>
          </a:bodyPr>
          <a:lstStyle/>
          <a:p>
            <a:pPr>
              <a:lnSpc>
                <a:spcPct val="90000"/>
              </a:lnSpc>
              <a:buFontTx/>
              <a:buNone/>
            </a:pPr>
            <a:r>
              <a:rPr lang="en-US" altLang="en-US" sz="2000" dirty="0">
                <a:latin typeface="Times New Roman" panose="02020603050405020304" pitchFamily="18" charset="0"/>
                <a:cs typeface="Times New Roman" panose="02020603050405020304" pitchFamily="18" charset="0"/>
              </a:rPr>
              <a:t> The second class of brain-like computing approximations is a basic part of computer science:</a:t>
            </a:r>
          </a:p>
          <a:p>
            <a:pPr>
              <a:lnSpc>
                <a:spcPct val="90000"/>
              </a:lnSpc>
              <a:buFontTx/>
              <a:buNone/>
            </a:pPr>
            <a:r>
              <a:rPr lang="en-US" altLang="en-US" sz="20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b="1" dirty="0">
                <a:latin typeface="Times New Roman" panose="02020603050405020304" pitchFamily="18" charset="0"/>
                <a:cs typeface="Times New Roman" panose="02020603050405020304" pitchFamily="18" charset="0"/>
              </a:rPr>
              <a:t>Associatively linked structures</a:t>
            </a:r>
            <a:r>
              <a:rPr lang="en-US" altLang="en-US" sz="20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dirty="0">
                <a:latin typeface="Times New Roman" panose="02020603050405020304" pitchFamily="18" charset="0"/>
                <a:cs typeface="Times New Roman" panose="02020603050405020304" pitchFamily="18" charset="0"/>
              </a:rPr>
              <a:t>One example of such a structure is a semantic network.  </a:t>
            </a:r>
          </a:p>
          <a:p>
            <a:pPr>
              <a:lnSpc>
                <a:spcPct val="9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a:latin typeface="Times New Roman" panose="02020603050405020304" pitchFamily="18" charset="0"/>
                <a:cs typeface="Times New Roman" panose="02020603050405020304" pitchFamily="18" charset="0"/>
              </a:rPr>
              <a:t>Such structures underlie most of the practically successful applications of artificial intelligence.</a:t>
            </a:r>
            <a:endParaRPr lang="en-US" altLang="en-US" sz="2000" dirty="0"/>
          </a:p>
        </p:txBody>
      </p:sp>
      <p:sp>
        <p:nvSpPr>
          <p:cNvPr id="17412" name="Rectangle 4">
            <a:extLst>
              <a:ext uri="{FF2B5EF4-FFF2-40B4-BE49-F238E27FC236}">
                <a16:creationId xmlns:a16="http://schemas.microsoft.com/office/drawing/2014/main" id="{64A7312B-E6F2-451C-B682-29BC8AD50D90}"/>
              </a:ext>
            </a:extLst>
          </p:cNvPr>
          <p:cNvSpPr>
            <a:spLocks noChangeArrowheads="1"/>
          </p:cNvSpPr>
          <p:nvPr/>
        </p:nvSpPr>
        <p:spPr bwMode="auto">
          <a:xfrm>
            <a:off x="4124325" y="1785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17413" name="Picture 5" descr="SemNetwork">
            <a:extLst>
              <a:ext uri="{FF2B5EF4-FFF2-40B4-BE49-F238E27FC236}">
                <a16:creationId xmlns:a16="http://schemas.microsoft.com/office/drawing/2014/main" id="{DF816F8D-1384-472B-BB68-E07DE2C1ADDA}"/>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324600" y="2057400"/>
            <a:ext cx="4114800" cy="3492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Google Shape;142;p2">
            <a:extLst>
              <a:ext uri="{FF2B5EF4-FFF2-40B4-BE49-F238E27FC236}">
                <a16:creationId xmlns:a16="http://schemas.microsoft.com/office/drawing/2014/main" id="{D1617134-FF79-4A31-8489-6A44ACB6C8F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A471BFF7-A6D5-48F7-AD6B-1DB500740219}"/>
              </a:ext>
            </a:extLst>
          </p:cNvPr>
          <p:cNvSpPr>
            <a:spLocks noGrp="1"/>
          </p:cNvSpPr>
          <p:nvPr>
            <p:ph type="ftr" sz="quarter" idx="11"/>
          </p:nvPr>
        </p:nvSpPr>
        <p:spPr>
          <a:xfrm>
            <a:off x="4165600" y="6248400"/>
            <a:ext cx="7115544" cy="457200"/>
          </a:xfrm>
        </p:spPr>
        <p:txBody>
          <a:bodyPr/>
          <a:lstStyle/>
          <a:p>
            <a:r>
              <a:rPr lang="en-US" altLang="en-US"/>
              <a:t>Copyright © 2019 by Wiley India Pvt. Ltd., 4436/7, Ansari Road, Daryaganj, New Delhi-110002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D956006-F068-4BCC-A741-68465B0A28BD}"/>
              </a:ext>
            </a:extLst>
          </p:cNvPr>
          <p:cNvSpPr>
            <a:spLocks noGrp="1" noChangeArrowheads="1"/>
          </p:cNvSpPr>
          <p:nvPr>
            <p:ph type="title"/>
          </p:nvPr>
        </p:nvSpPr>
        <p:spPr>
          <a:xfrm>
            <a:off x="3434316" y="381000"/>
            <a:ext cx="6471684" cy="609600"/>
          </a:xfrm>
        </p:spPr>
        <p:txBody>
          <a:bodyPr>
            <a:normAutofit/>
          </a:bodyPr>
          <a:lstStyle/>
          <a:p>
            <a:r>
              <a:rPr lang="en-US" altLang="en-US" sz="2800" b="1" dirty="0">
                <a:latin typeface="Times New Roman" panose="02020603050405020304" pitchFamily="18" charset="0"/>
                <a:cs typeface="Times New Roman" panose="02020603050405020304" pitchFamily="18" charset="0"/>
              </a:rPr>
              <a:t>Associatively Linked Networks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(2)</a:t>
            </a:r>
            <a:endParaRPr lang="en-US" altLang="en-US" dirty="0">
              <a:latin typeface="Times New Roman" panose="02020603050405020304" pitchFamily="18" charset="0"/>
              <a:cs typeface="Times New Roman" panose="02020603050405020304" pitchFamily="18" charset="0"/>
            </a:endParaRPr>
          </a:p>
        </p:txBody>
      </p:sp>
      <p:sp>
        <p:nvSpPr>
          <p:cNvPr id="18435" name="Rectangle 3">
            <a:extLst>
              <a:ext uri="{FF2B5EF4-FFF2-40B4-BE49-F238E27FC236}">
                <a16:creationId xmlns:a16="http://schemas.microsoft.com/office/drawing/2014/main" id="{4196944B-D503-4C32-BDEB-AA328ED781F1}"/>
              </a:ext>
            </a:extLst>
          </p:cNvPr>
          <p:cNvSpPr>
            <a:spLocks noGrp="1" noChangeArrowheads="1"/>
          </p:cNvSpPr>
          <p:nvPr>
            <p:ph type="body" idx="1"/>
          </p:nvPr>
        </p:nvSpPr>
        <p:spPr>
          <a:xfrm>
            <a:off x="3657599" y="1174750"/>
            <a:ext cx="7347098" cy="5181600"/>
          </a:xfrm>
        </p:spPr>
        <p:txBody>
          <a:bodyPr>
            <a:normAutofit lnSpcReduction="10000"/>
          </a:bodyPr>
          <a:lstStyle/>
          <a:p>
            <a:pPr>
              <a:lnSpc>
                <a:spcPct val="90000"/>
              </a:lnSpc>
              <a:buFontTx/>
              <a:buNone/>
            </a:pPr>
            <a:r>
              <a:rPr lang="en-US" altLang="en-US" sz="1800" dirty="0">
                <a:latin typeface="Times New Roman" panose="02020603050405020304" pitchFamily="18" charset="0"/>
                <a:cs typeface="Times New Roman" panose="02020603050405020304" pitchFamily="18" charset="0"/>
              </a:rPr>
              <a:t>The connection between the biological nervous system and such a structure is unclear.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Few believe that </a:t>
            </a:r>
            <a:r>
              <a:rPr lang="en-US" altLang="en-US" sz="1800" b="1" dirty="0">
                <a:latin typeface="Times New Roman" panose="02020603050405020304" pitchFamily="18" charset="0"/>
                <a:cs typeface="Times New Roman" panose="02020603050405020304" pitchFamily="18" charset="0"/>
              </a:rPr>
              <a:t>nodes </a:t>
            </a:r>
            <a:r>
              <a:rPr lang="en-US" altLang="en-US" sz="1800" dirty="0">
                <a:latin typeface="Times New Roman" panose="02020603050405020304" pitchFamily="18" charset="0"/>
                <a:cs typeface="Times New Roman" panose="02020603050405020304" pitchFamily="18" charset="0"/>
              </a:rPr>
              <a:t>in a semantic network correspond to single neurons or groups of neurons.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Nodes are composed of many parts and contain </a:t>
            </a:r>
            <a:r>
              <a:rPr lang="en-US" altLang="en-US" sz="1800" b="1" dirty="0">
                <a:latin typeface="Times New Roman" panose="02020603050405020304" pitchFamily="18" charset="0"/>
                <a:cs typeface="Times New Roman" panose="02020603050405020304" pitchFamily="18" charset="0"/>
              </a:rPr>
              <a:t>significant internal structure</a:t>
            </a: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Physiology (fMRI) shows that a complex cognitive structure – a word, for instance – gives rise to </a:t>
            </a:r>
            <a:r>
              <a:rPr lang="en-US" altLang="en-US" sz="1800" b="1" dirty="0">
                <a:latin typeface="Times New Roman" panose="02020603050405020304" pitchFamily="18" charset="0"/>
                <a:cs typeface="Times New Roman" panose="02020603050405020304" pitchFamily="18" charset="0"/>
              </a:rPr>
              <a:t>widely distributed cortical activation</a:t>
            </a: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Virtue of Linked Networks:  </a:t>
            </a:r>
            <a:r>
              <a:rPr lang="en-US" altLang="en-US" sz="1800" b="1" dirty="0">
                <a:latin typeface="Times New Roman" panose="02020603050405020304" pitchFamily="18" charset="0"/>
                <a:cs typeface="Times New Roman" panose="02020603050405020304" pitchFamily="18" charset="0"/>
              </a:rPr>
              <a:t>They have sparsely connected nodes. </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In practical systems, the </a:t>
            </a:r>
            <a:r>
              <a:rPr lang="en-US" altLang="en-US" sz="1800" b="1" dirty="0">
                <a:latin typeface="Times New Roman" panose="02020603050405020304" pitchFamily="18" charset="0"/>
                <a:cs typeface="Times New Roman" panose="02020603050405020304" pitchFamily="18" charset="0"/>
              </a:rPr>
              <a:t>number of links converging on a node</a:t>
            </a:r>
            <a:r>
              <a:rPr lang="en-US" altLang="en-US" sz="1800" dirty="0">
                <a:latin typeface="Times New Roman" panose="02020603050405020304" pitchFamily="18" charset="0"/>
                <a:cs typeface="Times New Roman" panose="02020603050405020304" pitchFamily="18" charset="0"/>
              </a:rPr>
              <a:t> range from one or two up to a dozen or so. </a:t>
            </a:r>
          </a:p>
        </p:txBody>
      </p:sp>
      <p:sp>
        <p:nvSpPr>
          <p:cNvPr id="4" name="Google Shape;142;p2">
            <a:extLst>
              <a:ext uri="{FF2B5EF4-FFF2-40B4-BE49-F238E27FC236}">
                <a16:creationId xmlns:a16="http://schemas.microsoft.com/office/drawing/2014/main" id="{A5604EA3-076C-4D35-8C54-6A47A8C8E6D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68413F5C-A2D5-4C1C-8FEE-B8599B7AFCB0}"/>
              </a:ext>
            </a:extLst>
          </p:cNvPr>
          <p:cNvSpPr>
            <a:spLocks noGrp="1"/>
          </p:cNvSpPr>
          <p:nvPr>
            <p:ph type="ftr" sz="quarter" idx="11"/>
          </p:nvPr>
        </p:nvSpPr>
        <p:spPr>
          <a:xfrm>
            <a:off x="3848099" y="6356350"/>
            <a:ext cx="6966097"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3A2E3B-E5D2-4626-AA11-1BC7B043D50B}"/>
              </a:ext>
            </a:extLst>
          </p:cNvPr>
          <p:cNvSpPr>
            <a:spLocks noGrp="1" noChangeArrowheads="1"/>
          </p:cNvSpPr>
          <p:nvPr>
            <p:ph type="title"/>
          </p:nvPr>
        </p:nvSpPr>
        <p:spPr>
          <a:xfrm>
            <a:off x="3923414" y="535172"/>
            <a:ext cx="6134987" cy="533400"/>
          </a:xfrm>
        </p:spPr>
        <p:txBody>
          <a:bodyPr>
            <a:normAutofit/>
          </a:bodyPr>
          <a:lstStyle/>
          <a:p>
            <a:r>
              <a:rPr lang="en-US" altLang="en-US" sz="3200" b="1" dirty="0">
                <a:latin typeface="Times New Roman" panose="02020603050405020304" pitchFamily="18" charset="0"/>
              </a:rPr>
              <a:t>Look at Some Examples</a:t>
            </a:r>
          </a:p>
        </p:txBody>
      </p:sp>
      <p:sp>
        <p:nvSpPr>
          <p:cNvPr id="31747" name="Rectangle 3">
            <a:extLst>
              <a:ext uri="{FF2B5EF4-FFF2-40B4-BE49-F238E27FC236}">
                <a16:creationId xmlns:a16="http://schemas.microsoft.com/office/drawing/2014/main" id="{60063A7B-E43E-4E2C-A312-2B86D1103BAF}"/>
              </a:ext>
            </a:extLst>
          </p:cNvPr>
          <p:cNvSpPr>
            <a:spLocks noGrp="1" noChangeArrowheads="1"/>
          </p:cNvSpPr>
          <p:nvPr>
            <p:ph type="body" idx="1"/>
          </p:nvPr>
        </p:nvSpPr>
        <p:spPr>
          <a:xfrm>
            <a:off x="3923414" y="1540761"/>
            <a:ext cx="7581014" cy="4343400"/>
          </a:xfrm>
        </p:spPr>
        <p:txBody>
          <a:bodyPr>
            <a:normAutofit/>
          </a:bodyPr>
          <a:lstStyle/>
          <a:p>
            <a:pPr>
              <a:buFontTx/>
              <a:buNone/>
            </a:pPr>
            <a:r>
              <a:rPr lang="en-US" altLang="en-US" sz="2400" dirty="0">
                <a:latin typeface="Times New Roman" panose="02020603050405020304" pitchFamily="18" charset="0"/>
              </a:rPr>
              <a:t>The brain (and cognitive computation) do things differently: </a:t>
            </a:r>
          </a:p>
          <a:p>
            <a:pPr>
              <a:buFontTx/>
              <a:buNone/>
            </a:pPr>
            <a:endParaRPr lang="en-US" altLang="en-US" sz="2400" dirty="0">
              <a:latin typeface="Times New Roman" panose="02020603050405020304" pitchFamily="18" charset="0"/>
            </a:endParaRPr>
          </a:p>
          <a:p>
            <a:pPr>
              <a:buFontTx/>
              <a:buNone/>
            </a:pPr>
            <a:r>
              <a:rPr lang="en-US" altLang="en-US" sz="2400" dirty="0">
                <a:latin typeface="Times New Roman" panose="02020603050405020304" pitchFamily="18" charset="0"/>
              </a:rPr>
              <a:t>If you build a brain expect to get </a:t>
            </a:r>
            <a:r>
              <a:rPr lang="en-US" altLang="en-US" sz="2400" b="1" dirty="0">
                <a:latin typeface="Times New Roman" panose="02020603050405020304" pitchFamily="18" charset="0"/>
              </a:rPr>
              <a:t>weaknesses</a:t>
            </a:r>
            <a:r>
              <a:rPr lang="en-US" altLang="en-US" sz="2400" dirty="0">
                <a:latin typeface="Times New Roman" panose="02020603050405020304" pitchFamily="18" charset="0"/>
              </a:rPr>
              <a:t> as well as </a:t>
            </a:r>
            <a:r>
              <a:rPr lang="en-US" altLang="en-US" sz="2400" b="1" dirty="0">
                <a:latin typeface="Times New Roman" panose="02020603050405020304" pitchFamily="18" charset="0"/>
              </a:rPr>
              <a:t>strengths</a:t>
            </a:r>
            <a:r>
              <a:rPr lang="en-US" altLang="en-US" sz="2400" dirty="0">
                <a:latin typeface="Times New Roman" panose="02020603050405020304" pitchFamily="18" charset="0"/>
              </a:rPr>
              <a:t>.</a:t>
            </a:r>
          </a:p>
          <a:p>
            <a:pPr>
              <a:buFontTx/>
              <a:buNone/>
            </a:pPr>
            <a:endParaRPr lang="en-US" altLang="en-US" sz="2400" dirty="0">
              <a:latin typeface="Times New Roman" panose="02020603050405020304" pitchFamily="18" charset="0"/>
            </a:endParaRPr>
          </a:p>
          <a:p>
            <a:pPr>
              <a:buFontTx/>
              <a:buNone/>
            </a:pPr>
            <a:r>
              <a:rPr lang="en-US" altLang="en-US" sz="2400" dirty="0">
                <a:latin typeface="Times New Roman" panose="02020603050405020304" pitchFamily="18" charset="0"/>
              </a:rPr>
              <a:t>Both strengths and weaknesses are </a:t>
            </a:r>
            <a:r>
              <a:rPr lang="en-US" altLang="en-US" sz="2400" b="1" dirty="0">
                <a:latin typeface="Times New Roman" panose="02020603050405020304" pitchFamily="18" charset="0"/>
              </a:rPr>
              <a:t>intrinsic to the hardware itself.</a:t>
            </a:r>
          </a:p>
          <a:p>
            <a:pPr>
              <a:buFontTx/>
              <a:buNone/>
            </a:pPr>
            <a:endParaRPr lang="en-US" altLang="en-US" sz="2400" b="1" dirty="0">
              <a:latin typeface="Times New Roman" panose="02020603050405020304" pitchFamily="18" charset="0"/>
            </a:endParaRPr>
          </a:p>
          <a:p>
            <a:pPr>
              <a:buFontTx/>
              <a:buNone/>
            </a:pPr>
            <a:r>
              <a:rPr lang="en-US" altLang="en-US" sz="2400" dirty="0">
                <a:latin typeface="Times New Roman" panose="02020603050405020304" pitchFamily="18" charset="0"/>
              </a:rPr>
              <a:t>Give a few examples. </a:t>
            </a:r>
          </a:p>
        </p:txBody>
      </p:sp>
      <p:sp>
        <p:nvSpPr>
          <p:cNvPr id="4" name="Google Shape;142;p2">
            <a:extLst>
              <a:ext uri="{FF2B5EF4-FFF2-40B4-BE49-F238E27FC236}">
                <a16:creationId xmlns:a16="http://schemas.microsoft.com/office/drawing/2014/main" id="{F2740F8E-C659-428E-BC1A-5F250714ED6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68080AA8-8EDC-4F36-8DCF-596AE6E8D507}"/>
              </a:ext>
            </a:extLst>
          </p:cNvPr>
          <p:cNvSpPr>
            <a:spLocks noGrp="1"/>
          </p:cNvSpPr>
          <p:nvPr>
            <p:ph type="ftr" sz="quarter" idx="11"/>
          </p:nvPr>
        </p:nvSpPr>
        <p:spPr>
          <a:xfrm>
            <a:off x="4027967" y="6173787"/>
            <a:ext cx="707242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a:extLst>
              <a:ext uri="{FF2B5EF4-FFF2-40B4-BE49-F238E27FC236}">
                <a16:creationId xmlns:a16="http://schemas.microsoft.com/office/drawing/2014/main" id="{08F9DCF2-2E80-4857-A4E4-A8D894119D01}"/>
              </a:ext>
            </a:extLst>
          </p:cNvPr>
          <p:cNvSpPr>
            <a:spLocks noGrp="1" noChangeArrowheads="1"/>
          </p:cNvSpPr>
          <p:nvPr>
            <p:ph type="title"/>
          </p:nvPr>
        </p:nvSpPr>
        <p:spPr>
          <a:xfrm>
            <a:off x="4038600" y="457200"/>
            <a:ext cx="6352953" cy="685800"/>
          </a:xfrm>
        </p:spPr>
        <p:txBody>
          <a:bodyPr>
            <a:normAutofit fontScale="90000"/>
          </a:bodyPr>
          <a:lstStyle/>
          <a:p>
            <a:r>
              <a:rPr lang="en-US" altLang="en-US" sz="3200" b="1" dirty="0">
                <a:latin typeface="Times New Roman" panose="02020603050405020304" pitchFamily="18" charset="0"/>
              </a:rPr>
              <a:t>Cognitive Strengths</a:t>
            </a:r>
            <a:r>
              <a:rPr lang="en-US" altLang="en-US" dirty="0"/>
              <a:t> </a:t>
            </a:r>
          </a:p>
        </p:txBody>
      </p:sp>
      <p:sp>
        <p:nvSpPr>
          <p:cNvPr id="43011" name="Rectangle 1027">
            <a:extLst>
              <a:ext uri="{FF2B5EF4-FFF2-40B4-BE49-F238E27FC236}">
                <a16:creationId xmlns:a16="http://schemas.microsoft.com/office/drawing/2014/main" id="{69F0F545-8254-40C1-91BF-AF4FCEDDCD58}"/>
              </a:ext>
            </a:extLst>
          </p:cNvPr>
          <p:cNvSpPr>
            <a:spLocks noGrp="1" noChangeArrowheads="1"/>
          </p:cNvSpPr>
          <p:nvPr>
            <p:ph type="body" idx="1"/>
          </p:nvPr>
        </p:nvSpPr>
        <p:spPr>
          <a:xfrm>
            <a:off x="4038600" y="1311275"/>
            <a:ext cx="7751135" cy="4876800"/>
          </a:xfrm>
        </p:spPr>
        <p:txBody>
          <a:bodyPr>
            <a:normAutofit/>
          </a:bodyPr>
          <a:lstStyle/>
          <a:p>
            <a:pPr>
              <a:buFontTx/>
              <a:buNone/>
            </a:pPr>
            <a:r>
              <a:rPr lang="en-US" altLang="en-US" sz="2400" b="1" dirty="0">
                <a:latin typeface="Times New Roman" panose="02020603050405020304" pitchFamily="18" charset="0"/>
              </a:rPr>
              <a:t>Strengths:</a:t>
            </a:r>
            <a:endParaRPr lang="en-US" altLang="en-US" sz="2400" dirty="0">
              <a:latin typeface="Times New Roman" panose="02020603050405020304" pitchFamily="18" charset="0"/>
            </a:endParaRPr>
          </a:p>
          <a:p>
            <a:r>
              <a:rPr lang="en-US" altLang="en-US" sz="2400" dirty="0">
                <a:latin typeface="Times New Roman" panose="02020603050405020304" pitchFamily="18" charset="0"/>
              </a:rPr>
              <a:t>Ability to </a:t>
            </a:r>
            <a:r>
              <a:rPr lang="en-US" altLang="en-US" sz="2400" b="1" dirty="0">
                <a:latin typeface="Times New Roman" panose="02020603050405020304" pitchFamily="18" charset="0"/>
              </a:rPr>
              <a:t>approximate</a:t>
            </a:r>
            <a:r>
              <a:rPr lang="en-US" altLang="en-US" sz="2400" dirty="0">
                <a:latin typeface="Times New Roman" panose="02020603050405020304" pitchFamily="18" charset="0"/>
              </a:rPr>
              <a:t> complex events in useful ways (using words, concepts).  </a:t>
            </a:r>
          </a:p>
          <a:p>
            <a:r>
              <a:rPr lang="en-US" altLang="en-US" sz="2400" dirty="0">
                <a:latin typeface="Times New Roman" panose="02020603050405020304" pitchFamily="18" charset="0"/>
              </a:rPr>
              <a:t>Ability to </a:t>
            </a:r>
            <a:r>
              <a:rPr lang="en-US" altLang="en-US" sz="2400" b="1" dirty="0">
                <a:latin typeface="Times New Roman" panose="02020603050405020304" pitchFamily="18" charset="0"/>
              </a:rPr>
              <a:t>integrate</a:t>
            </a:r>
            <a:r>
              <a:rPr lang="en-US" altLang="en-US" sz="2400" dirty="0">
                <a:latin typeface="Times New Roman" panose="02020603050405020304" pitchFamily="18" charset="0"/>
              </a:rPr>
              <a:t> information from many sources. </a:t>
            </a:r>
          </a:p>
          <a:p>
            <a:r>
              <a:rPr lang="en-US" altLang="en-US" sz="2400" dirty="0">
                <a:latin typeface="Times New Roman" panose="02020603050405020304" pitchFamily="18" charset="0"/>
              </a:rPr>
              <a:t>Effective </a:t>
            </a:r>
            <a:r>
              <a:rPr lang="en-US" altLang="en-US" sz="2400" b="1" dirty="0">
                <a:latin typeface="Times New Roman" panose="02020603050405020304" pitchFamily="18" charset="0"/>
              </a:rPr>
              <a:t>search</a:t>
            </a:r>
            <a:r>
              <a:rPr lang="en-US" altLang="en-US" sz="2400" dirty="0">
                <a:latin typeface="Times New Roman" panose="02020603050405020304" pitchFamily="18" charset="0"/>
              </a:rPr>
              <a:t> of a large memory, that is, </a:t>
            </a:r>
            <a:r>
              <a:rPr lang="en-US" altLang="en-US" sz="2400" b="1" dirty="0">
                <a:latin typeface="Times New Roman" panose="02020603050405020304" pitchFamily="18" charset="0"/>
              </a:rPr>
              <a:t>integration of past experience with the present situation</a:t>
            </a:r>
            <a:r>
              <a:rPr lang="en-US" altLang="en-US" sz="2400" dirty="0">
                <a:latin typeface="Times New Roman" panose="02020603050405020304" pitchFamily="18" charset="0"/>
              </a:rPr>
              <a:t>. </a:t>
            </a:r>
          </a:p>
          <a:p>
            <a:r>
              <a:rPr lang="en-US" altLang="en-US" sz="2400" dirty="0">
                <a:latin typeface="Times New Roman" panose="02020603050405020304" pitchFamily="18" charset="0"/>
              </a:rPr>
              <a:t>Tight </a:t>
            </a:r>
            <a:r>
              <a:rPr lang="en-US" altLang="en-US" sz="2400" b="1" dirty="0">
                <a:latin typeface="Times New Roman" panose="02020603050405020304" pitchFamily="18" charset="0"/>
              </a:rPr>
              <a:t>coupling</a:t>
            </a:r>
            <a:r>
              <a:rPr lang="en-US" altLang="en-US" sz="2400" dirty="0">
                <a:latin typeface="Times New Roman" panose="02020603050405020304" pitchFamily="18" charset="0"/>
              </a:rPr>
              <a:t> of higher-level cognition with perception </a:t>
            </a:r>
          </a:p>
          <a:p>
            <a:r>
              <a:rPr lang="en-US" altLang="en-US" sz="2400" dirty="0">
                <a:latin typeface="Times New Roman" panose="02020603050405020304" pitchFamily="18" charset="0"/>
              </a:rPr>
              <a:t>Non-logical processes such as “</a:t>
            </a:r>
            <a:r>
              <a:rPr lang="en-US" altLang="en-US" sz="2400" b="1" dirty="0">
                <a:latin typeface="Times New Roman" panose="02020603050405020304" pitchFamily="18" charset="0"/>
              </a:rPr>
              <a:t>intuition</a:t>
            </a:r>
            <a:r>
              <a:rPr lang="en-US" altLang="en-US" sz="2400" dirty="0">
                <a:latin typeface="Times New Roman" panose="02020603050405020304" pitchFamily="18" charset="0"/>
              </a:rPr>
              <a:t>” for prediction and understanding.</a:t>
            </a:r>
          </a:p>
        </p:txBody>
      </p:sp>
      <p:sp>
        <p:nvSpPr>
          <p:cNvPr id="4" name="Google Shape;142;p2">
            <a:extLst>
              <a:ext uri="{FF2B5EF4-FFF2-40B4-BE49-F238E27FC236}">
                <a16:creationId xmlns:a16="http://schemas.microsoft.com/office/drawing/2014/main" id="{68525742-8991-4CE1-A670-8B2830E4524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5E4093DB-7CE6-48A1-B118-8F12E0F3A4E6}"/>
              </a:ext>
            </a:extLst>
          </p:cNvPr>
          <p:cNvSpPr>
            <a:spLocks noGrp="1"/>
          </p:cNvSpPr>
          <p:nvPr>
            <p:ph type="ftr" sz="quarter" idx="11"/>
          </p:nvPr>
        </p:nvSpPr>
        <p:spPr>
          <a:xfrm>
            <a:off x="4038600" y="6356350"/>
            <a:ext cx="7231912"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91DF86-709E-46FF-ABF8-C0147985DFEF}"/>
              </a:ext>
            </a:extLst>
          </p:cNvPr>
          <p:cNvSpPr>
            <a:spLocks noGrp="1" noChangeArrowheads="1"/>
          </p:cNvSpPr>
          <p:nvPr>
            <p:ph type="title"/>
          </p:nvPr>
        </p:nvSpPr>
        <p:spPr>
          <a:xfrm>
            <a:off x="3721394" y="609600"/>
            <a:ext cx="6409660" cy="533400"/>
          </a:xfrm>
        </p:spPr>
        <p:txBody>
          <a:bodyPr>
            <a:normAutofit/>
          </a:bodyPr>
          <a:lstStyle/>
          <a:p>
            <a:r>
              <a:rPr lang="en-US" altLang="en-US" sz="3200" b="1" dirty="0">
                <a:latin typeface="Times New Roman" panose="02020603050405020304" pitchFamily="18" charset="0"/>
              </a:rPr>
              <a:t>Cognitive Weaknesses</a:t>
            </a:r>
          </a:p>
        </p:txBody>
      </p:sp>
      <p:sp>
        <p:nvSpPr>
          <p:cNvPr id="44035" name="Rectangle 3">
            <a:extLst>
              <a:ext uri="{FF2B5EF4-FFF2-40B4-BE49-F238E27FC236}">
                <a16:creationId xmlns:a16="http://schemas.microsoft.com/office/drawing/2014/main" id="{36EE8ADC-A1CC-4229-BC67-E337C7B0BDF1}"/>
              </a:ext>
            </a:extLst>
          </p:cNvPr>
          <p:cNvSpPr>
            <a:spLocks noGrp="1" noChangeArrowheads="1"/>
          </p:cNvSpPr>
          <p:nvPr>
            <p:ph type="body" idx="1"/>
          </p:nvPr>
        </p:nvSpPr>
        <p:spPr>
          <a:xfrm>
            <a:off x="3721394" y="1387475"/>
            <a:ext cx="7963787" cy="4724400"/>
          </a:xfrm>
        </p:spPr>
        <p:txBody>
          <a:bodyPr>
            <a:normAutofit/>
          </a:bodyPr>
          <a:lstStyle/>
          <a:p>
            <a:pPr>
              <a:lnSpc>
                <a:spcPct val="90000"/>
              </a:lnSpc>
              <a:buFontTx/>
              <a:buNone/>
            </a:pPr>
            <a:r>
              <a:rPr lang="en-US" altLang="en-US" sz="2400" b="1" dirty="0">
                <a:latin typeface="Times New Roman" panose="02020603050405020304" pitchFamily="18" charset="0"/>
              </a:rPr>
              <a:t>Weaknesses:</a:t>
            </a:r>
            <a:r>
              <a:rPr lang="en-US" altLang="en-US" sz="2400" dirty="0">
                <a:latin typeface="Times New Roman" panose="02020603050405020304" pitchFamily="18" charset="0"/>
              </a:rPr>
              <a:t> </a:t>
            </a:r>
          </a:p>
          <a:p>
            <a:pPr>
              <a:lnSpc>
                <a:spcPct val="90000"/>
              </a:lnSpc>
            </a:pPr>
            <a:r>
              <a:rPr lang="en-US" altLang="en-US" sz="2400" b="1" dirty="0">
                <a:latin typeface="Times New Roman" panose="02020603050405020304" pitchFamily="18" charset="0"/>
              </a:rPr>
              <a:t>High error rate</a:t>
            </a:r>
            <a:r>
              <a:rPr lang="en-US" altLang="en-US" sz="2400" dirty="0">
                <a:latin typeface="Times New Roman" panose="02020603050405020304" pitchFamily="18" charset="0"/>
              </a:rPr>
              <a:t>.</a:t>
            </a:r>
          </a:p>
          <a:p>
            <a:pPr>
              <a:lnSpc>
                <a:spcPct val="90000"/>
              </a:lnSpc>
            </a:pPr>
            <a:r>
              <a:rPr lang="en-US" altLang="en-US" sz="2400" b="1" dirty="0">
                <a:latin typeface="Times New Roman" panose="02020603050405020304" pitchFamily="18" charset="0"/>
              </a:rPr>
              <a:t>Slow</a:t>
            </a:r>
            <a:r>
              <a:rPr lang="en-US" altLang="en-US" sz="2400" dirty="0">
                <a:latin typeface="Times New Roman" panose="02020603050405020304" pitchFamily="18" charset="0"/>
              </a:rPr>
              <a:t> responses compared to silicon time scales.</a:t>
            </a:r>
          </a:p>
          <a:p>
            <a:pPr>
              <a:lnSpc>
                <a:spcPct val="90000"/>
              </a:lnSpc>
            </a:pPr>
            <a:r>
              <a:rPr lang="en-US" altLang="en-US" sz="2400" b="1" dirty="0" err="1">
                <a:latin typeface="Times New Roman" panose="02020603050405020304" pitchFamily="18" charset="0"/>
              </a:rPr>
              <a:t>Alogical</a:t>
            </a:r>
            <a:r>
              <a:rPr lang="en-US" altLang="en-US" sz="2400" dirty="0">
                <a:latin typeface="Times New Roman" panose="02020603050405020304" pitchFamily="18" charset="0"/>
              </a:rPr>
              <a:t> information processing, for example, </a:t>
            </a:r>
            <a:r>
              <a:rPr lang="en-US" altLang="en-US" sz="2400" b="1" dirty="0">
                <a:latin typeface="Times New Roman" panose="02020603050405020304" pitchFamily="18" charset="0"/>
              </a:rPr>
              <a:t>association</a:t>
            </a:r>
            <a:r>
              <a:rPr lang="en-US" altLang="en-US" sz="2400" dirty="0">
                <a:latin typeface="Times New Roman" panose="02020603050405020304" pitchFamily="18" charset="0"/>
              </a:rPr>
              <a:t>. </a:t>
            </a:r>
          </a:p>
          <a:p>
            <a:pPr>
              <a:lnSpc>
                <a:spcPct val="90000"/>
              </a:lnSpc>
              <a:buFontTx/>
              <a:buNone/>
            </a:pPr>
            <a:r>
              <a:rPr lang="en-US" altLang="en-US" sz="2400" dirty="0">
                <a:latin typeface="Times New Roman" panose="02020603050405020304" pitchFamily="18" charset="0"/>
              </a:rPr>
              <a:t>  One result: </a:t>
            </a:r>
            <a:r>
              <a:rPr lang="en-US" altLang="en-US" sz="2400" b="1" dirty="0">
                <a:latin typeface="Times New Roman" panose="02020603050405020304" pitchFamily="18" charset="0"/>
              </a:rPr>
              <a:t>Great difficulty with logic and formal reasoning.</a:t>
            </a:r>
          </a:p>
          <a:p>
            <a:pPr>
              <a:lnSpc>
                <a:spcPct val="90000"/>
              </a:lnSpc>
            </a:pPr>
            <a:r>
              <a:rPr lang="en-US" altLang="en-US" sz="2400" b="1" dirty="0">
                <a:latin typeface="Times New Roman" panose="02020603050405020304" pitchFamily="18" charset="0"/>
              </a:rPr>
              <a:t>Loss of detail</a:t>
            </a:r>
            <a:r>
              <a:rPr lang="en-US" altLang="en-US" sz="2400" dirty="0">
                <a:latin typeface="Times New Roman" panose="02020603050405020304" pitchFamily="18" charset="0"/>
              </a:rPr>
              <a:t> in memory storage.</a:t>
            </a:r>
          </a:p>
          <a:p>
            <a:pPr>
              <a:lnSpc>
                <a:spcPct val="90000"/>
              </a:lnSpc>
            </a:pPr>
            <a:r>
              <a:rPr lang="en-US" altLang="en-US" sz="2400" b="1" dirty="0">
                <a:latin typeface="Times New Roman" panose="02020603050405020304" pitchFamily="18" charset="0"/>
              </a:rPr>
              <a:t>Interference</a:t>
            </a:r>
            <a:r>
              <a:rPr lang="en-US" altLang="en-US" sz="2400" dirty="0">
                <a:latin typeface="Times New Roman" panose="02020603050405020304" pitchFamily="18" charset="0"/>
              </a:rPr>
              <a:t> from other memories. </a:t>
            </a:r>
          </a:p>
          <a:p>
            <a:pPr>
              <a:lnSpc>
                <a:spcPct val="90000"/>
              </a:lnSpc>
            </a:pPr>
            <a:r>
              <a:rPr lang="en-US" altLang="en-US" sz="2400" b="1" dirty="0">
                <a:latin typeface="Times New Roman" panose="02020603050405020304" pitchFamily="18" charset="0"/>
              </a:rPr>
              <a:t>Prejudice (jumping to conclusions)</a:t>
            </a:r>
            <a:r>
              <a:rPr lang="en-US" altLang="en-US" sz="2400" dirty="0">
                <a:latin typeface="Times New Roman" panose="02020603050405020304" pitchFamily="18" charset="0"/>
              </a:rPr>
              <a:t>. </a:t>
            </a:r>
          </a:p>
          <a:p>
            <a:pPr>
              <a:lnSpc>
                <a:spcPct val="90000"/>
              </a:lnSpc>
            </a:pPr>
            <a:r>
              <a:rPr lang="en-US" altLang="en-US" sz="2400" dirty="0">
                <a:latin typeface="Times New Roman" panose="02020603050405020304" pitchFamily="18" charset="0"/>
              </a:rPr>
              <a:t>Lack of </a:t>
            </a:r>
            <a:r>
              <a:rPr lang="en-US" altLang="en-US" sz="2400" b="1" dirty="0">
                <a:latin typeface="Times New Roman" panose="02020603050405020304" pitchFamily="18" charset="0"/>
              </a:rPr>
              <a:t>explanation </a:t>
            </a:r>
            <a:r>
              <a:rPr lang="en-US" altLang="en-US" sz="2400" dirty="0">
                <a:latin typeface="Times New Roman" panose="02020603050405020304" pitchFamily="18" charset="0"/>
              </a:rPr>
              <a:t>for actions.</a:t>
            </a:r>
          </a:p>
        </p:txBody>
      </p:sp>
      <p:sp>
        <p:nvSpPr>
          <p:cNvPr id="4" name="Google Shape;142;p2">
            <a:extLst>
              <a:ext uri="{FF2B5EF4-FFF2-40B4-BE49-F238E27FC236}">
                <a16:creationId xmlns:a16="http://schemas.microsoft.com/office/drawing/2014/main" id="{5C0A187C-5C5C-4149-B3CA-5327F23A7EE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37EA3496-DA37-49EA-8EF0-2D08E20F20D1}"/>
              </a:ext>
            </a:extLst>
          </p:cNvPr>
          <p:cNvSpPr>
            <a:spLocks noGrp="1"/>
          </p:cNvSpPr>
          <p:nvPr>
            <p:ph type="ftr" sz="quarter" idx="11"/>
          </p:nvPr>
        </p:nvSpPr>
        <p:spPr>
          <a:xfrm>
            <a:off x="4123660" y="6356350"/>
            <a:ext cx="6902302"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21A45B8-027A-4F3C-A112-5A7DC4C162C2}"/>
              </a:ext>
            </a:extLst>
          </p:cNvPr>
          <p:cNvSpPr>
            <a:spLocks noGrp="1" noChangeArrowheads="1"/>
          </p:cNvSpPr>
          <p:nvPr>
            <p:ph type="title"/>
          </p:nvPr>
        </p:nvSpPr>
        <p:spPr>
          <a:xfrm>
            <a:off x="3700130" y="666307"/>
            <a:ext cx="6547884" cy="381000"/>
          </a:xfrm>
        </p:spPr>
        <p:txBody>
          <a:bodyPr>
            <a:normAutofit fontScale="90000"/>
          </a:bodyPr>
          <a:lstStyle/>
          <a:p>
            <a:r>
              <a:rPr lang="en-US" altLang="en-US" sz="2800" b="1" dirty="0">
                <a:latin typeface="Times New Roman" panose="02020603050405020304" pitchFamily="18" charset="0"/>
              </a:rPr>
              <a:t>Example: Concepts</a:t>
            </a:r>
          </a:p>
        </p:txBody>
      </p:sp>
      <p:sp>
        <p:nvSpPr>
          <p:cNvPr id="19459" name="Rectangle 3">
            <a:extLst>
              <a:ext uri="{FF2B5EF4-FFF2-40B4-BE49-F238E27FC236}">
                <a16:creationId xmlns:a16="http://schemas.microsoft.com/office/drawing/2014/main" id="{26227277-02C6-4463-8B0D-499CE5E146AB}"/>
              </a:ext>
            </a:extLst>
          </p:cNvPr>
          <p:cNvSpPr>
            <a:spLocks noGrp="1" noChangeArrowheads="1"/>
          </p:cNvSpPr>
          <p:nvPr>
            <p:ph type="body" idx="1"/>
          </p:nvPr>
        </p:nvSpPr>
        <p:spPr>
          <a:xfrm>
            <a:off x="3700130" y="1447800"/>
            <a:ext cx="7804298" cy="4800600"/>
          </a:xfrm>
        </p:spPr>
        <p:txBody>
          <a:bodyPr>
            <a:normAutofit/>
          </a:bodyPr>
          <a:lstStyle/>
          <a:p>
            <a:pPr>
              <a:lnSpc>
                <a:spcPct val="90000"/>
              </a:lnSpc>
              <a:buFontTx/>
              <a:buNone/>
            </a:pPr>
            <a:r>
              <a:rPr lang="en-US" altLang="en-US" sz="24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400" b="1" dirty="0">
                <a:latin typeface="Times New Roman" panose="02020603050405020304" pitchFamily="18" charset="0"/>
                <a:cs typeface="Times New Roman" panose="02020603050405020304" pitchFamily="18" charset="0"/>
              </a:rPr>
              <a:t>Concepts</a:t>
            </a:r>
            <a:r>
              <a:rPr lang="en-US" altLang="en-US" sz="2400" dirty="0">
                <a:latin typeface="Times New Roman" panose="02020603050405020304" pitchFamily="18" charset="0"/>
                <a:cs typeface="Times New Roman" panose="02020603050405020304" pitchFamily="18" charset="0"/>
              </a:rPr>
              <a:t> are labels for a large class of members that may differ substantially from each other.  (For example, birds, tables, furniture.)</a:t>
            </a:r>
          </a:p>
          <a:p>
            <a:pPr>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a:lnSpc>
                <a:spcPct val="90000"/>
              </a:lnSpc>
              <a:buFontTx/>
              <a:buNone/>
            </a:pPr>
            <a:r>
              <a:rPr lang="en-US" altLang="en-US" sz="2400" dirty="0">
                <a:latin typeface="Times New Roman" panose="02020603050405020304" pitchFamily="18" charset="0"/>
                <a:cs typeface="Times New Roman" panose="02020603050405020304" pitchFamily="18" charset="0"/>
              </a:rPr>
              <a:t>Reason: In the real world, events never recur exactly but constantly change:</a:t>
            </a:r>
          </a:p>
          <a:p>
            <a:pPr>
              <a:lnSpc>
                <a:spcPct val="90000"/>
              </a:lnSpc>
              <a:buFontTx/>
              <a:buNone/>
            </a:pPr>
            <a:r>
              <a:rPr lang="en-US" altLang="en-US" sz="2400" dirty="0">
                <a:latin typeface="Times New Roman" panose="02020603050405020304" pitchFamily="18" charset="0"/>
                <a:cs typeface="Times New Roman" panose="02020603050405020304" pitchFamily="18" charset="0"/>
              </a:rPr>
              <a:t> </a:t>
            </a:r>
          </a:p>
          <a:p>
            <a:pPr>
              <a:lnSpc>
                <a:spcPct val="90000"/>
              </a:lnSpc>
              <a:buFontTx/>
              <a:buNone/>
            </a:pPr>
            <a:r>
              <a:rPr lang="en-US" altLang="en-US" sz="2400" b="1" dirty="0">
                <a:latin typeface="Times New Roman" panose="02020603050405020304" pitchFamily="18" charset="0"/>
                <a:cs typeface="Times New Roman" panose="02020603050405020304" pitchFamily="18" charset="0"/>
              </a:rPr>
              <a:t>Heraclitus</a:t>
            </a:r>
            <a:r>
              <a:rPr lang="en-US" altLang="en-US" sz="2400" dirty="0">
                <a:latin typeface="Times New Roman" panose="02020603050405020304" pitchFamily="18" charset="0"/>
                <a:cs typeface="Times New Roman" panose="02020603050405020304" pitchFamily="18" charset="0"/>
              </a:rPr>
              <a:t>:  </a:t>
            </a:r>
            <a:r>
              <a:rPr lang="en-US" altLang="en-US" sz="2400" b="1" i="1" dirty="0">
                <a:solidFill>
                  <a:schemeClr val="accent2"/>
                </a:solidFill>
                <a:latin typeface="Times New Roman" panose="02020603050405020304" pitchFamily="18" charset="0"/>
                <a:cs typeface="Times New Roman" panose="02020603050405020304" pitchFamily="18" charset="0"/>
              </a:rPr>
              <a:t>We never step twice into the same river</a:t>
            </a:r>
            <a:r>
              <a:rPr lang="en-US" altLang="en-US" sz="2400" b="1" dirty="0">
                <a:solidFill>
                  <a:schemeClr val="accent2"/>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(500 B.C.E.)</a:t>
            </a:r>
            <a:endParaRPr lang="en-US" altLang="en-US" sz="2400" b="1" dirty="0">
              <a:latin typeface="Times New Roman" panose="02020603050405020304" pitchFamily="18" charset="0"/>
              <a:cs typeface="Times New Roman" panose="02020603050405020304" pitchFamily="18" charset="0"/>
            </a:endParaRPr>
          </a:p>
          <a:p>
            <a:pPr>
              <a:lnSpc>
                <a:spcPct val="90000"/>
              </a:lnSpc>
              <a:buFontTx/>
              <a:buNone/>
            </a:pPr>
            <a:r>
              <a:rPr lang="en-US" altLang="en-US" sz="2400" dirty="0">
                <a:latin typeface="Times New Roman" panose="02020603050405020304" pitchFamily="18" charset="0"/>
                <a:cs typeface="Times New Roman" panose="02020603050405020304" pitchFamily="18" charset="0"/>
              </a:rPr>
              <a:t>  </a:t>
            </a:r>
          </a:p>
        </p:txBody>
      </p:sp>
      <p:sp>
        <p:nvSpPr>
          <p:cNvPr id="4" name="Google Shape;142;p2">
            <a:extLst>
              <a:ext uri="{FF2B5EF4-FFF2-40B4-BE49-F238E27FC236}">
                <a16:creationId xmlns:a16="http://schemas.microsoft.com/office/drawing/2014/main" id="{7054F5BB-B389-4CFB-A64D-BC2B6BAF28E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6E0DBEAB-7B15-4CC9-A276-DA154C640166}"/>
              </a:ext>
            </a:extLst>
          </p:cNvPr>
          <p:cNvSpPr>
            <a:spLocks noGrp="1"/>
          </p:cNvSpPr>
          <p:nvPr>
            <p:ph type="ftr" sz="quarter" idx="11"/>
          </p:nvPr>
        </p:nvSpPr>
        <p:spPr>
          <a:xfrm>
            <a:off x="4038599" y="6356350"/>
            <a:ext cx="7072423"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0CE30BE2-BB45-4C02-BCAA-5EE5E83DA718}"/>
              </a:ext>
            </a:extLst>
          </p:cNvPr>
          <p:cNvSpPr>
            <a:spLocks noGrp="1" noChangeArrowheads="1"/>
          </p:cNvSpPr>
          <p:nvPr>
            <p:ph type="title"/>
          </p:nvPr>
        </p:nvSpPr>
        <p:spPr>
          <a:xfrm>
            <a:off x="3604436" y="304800"/>
            <a:ext cx="6377763" cy="685800"/>
          </a:xfrm>
        </p:spPr>
        <p:txBody>
          <a:bodyPr/>
          <a:lstStyle/>
          <a:p>
            <a:r>
              <a:rPr lang="en-US" altLang="en-US" sz="3200" b="1" dirty="0">
                <a:latin typeface="Times New Roman" panose="02020603050405020304" pitchFamily="18" charset="0"/>
              </a:rPr>
              <a:t>Concepts as Distortions</a:t>
            </a:r>
          </a:p>
        </p:txBody>
      </p:sp>
      <p:sp>
        <p:nvSpPr>
          <p:cNvPr id="30723" name="Rectangle 1027">
            <a:extLst>
              <a:ext uri="{FF2B5EF4-FFF2-40B4-BE49-F238E27FC236}">
                <a16:creationId xmlns:a16="http://schemas.microsoft.com/office/drawing/2014/main" id="{2777FD34-33BA-43C3-A918-11DACF84AB2B}"/>
              </a:ext>
            </a:extLst>
          </p:cNvPr>
          <p:cNvSpPr>
            <a:spLocks noGrp="1" noChangeArrowheads="1"/>
          </p:cNvSpPr>
          <p:nvPr>
            <p:ph type="body" idx="1"/>
          </p:nvPr>
        </p:nvSpPr>
        <p:spPr>
          <a:xfrm>
            <a:off x="3656433" y="1174750"/>
            <a:ext cx="7453424" cy="5181600"/>
          </a:xfrm>
        </p:spPr>
        <p:txBody>
          <a:bodyPr>
            <a:normAutofit/>
          </a:bodyPr>
          <a:lstStyle/>
          <a:p>
            <a:pPr>
              <a:lnSpc>
                <a:spcPct val="90000"/>
              </a:lnSpc>
              <a:buFontTx/>
              <a:buNone/>
            </a:pPr>
            <a:r>
              <a:rPr lang="en-US" altLang="en-US" sz="2000" dirty="0">
                <a:latin typeface="Times New Roman" panose="02020603050405020304" pitchFamily="18" charset="0"/>
                <a:cs typeface="Times New Roman" panose="02020603050405020304" pitchFamily="18" charset="0"/>
              </a:rPr>
              <a:t>Humans use concepts in </a:t>
            </a:r>
            <a:r>
              <a:rPr lang="en-US" altLang="en-US" sz="2000" b="1" dirty="0">
                <a:latin typeface="Times New Roman" panose="02020603050405020304" pitchFamily="18" charset="0"/>
                <a:cs typeface="Times New Roman" panose="02020603050405020304" pitchFamily="18" charset="0"/>
              </a:rPr>
              <a:t>every aspect of cognition.</a:t>
            </a:r>
          </a:p>
          <a:p>
            <a:pPr>
              <a:lnSpc>
                <a:spcPct val="90000"/>
              </a:lnSpc>
            </a:pPr>
            <a:r>
              <a:rPr lang="en-US" altLang="en-US" sz="2000" dirty="0">
                <a:latin typeface="Times New Roman" panose="02020603050405020304" pitchFamily="18" charset="0"/>
                <a:cs typeface="Times New Roman" panose="02020603050405020304" pitchFamily="18" charset="0"/>
              </a:rPr>
              <a:t>In language a </a:t>
            </a:r>
            <a:r>
              <a:rPr lang="en-US" altLang="en-US" sz="2000" b="1" dirty="0">
                <a:latin typeface="Times New Roman" panose="02020603050405020304" pitchFamily="18" charset="0"/>
                <a:cs typeface="Times New Roman" panose="02020603050405020304" pitchFamily="18" charset="0"/>
              </a:rPr>
              <a:t>word or a small group of words</a:t>
            </a:r>
            <a:r>
              <a:rPr lang="en-US" altLang="en-US" sz="2000" dirty="0">
                <a:latin typeface="Times New Roman" panose="02020603050405020304" pitchFamily="18" charset="0"/>
                <a:cs typeface="Times New Roman" panose="02020603050405020304" pitchFamily="18" charset="0"/>
              </a:rPr>
              <a:t> forms a concept descriptor. </a:t>
            </a:r>
          </a:p>
          <a:p>
            <a:pPr>
              <a:lnSpc>
                <a:spcPct val="90000"/>
              </a:lnSpc>
            </a:pPr>
            <a:r>
              <a:rPr lang="en-US" altLang="en-US" sz="2000" dirty="0">
                <a:latin typeface="Times New Roman" panose="02020603050405020304" pitchFamily="18" charset="0"/>
                <a:cs typeface="Times New Roman" panose="02020603050405020304" pitchFamily="18" charset="0"/>
              </a:rPr>
              <a:t>Concepts have a </a:t>
            </a:r>
            <a:r>
              <a:rPr lang="en-US" altLang="en-US" sz="2000" b="1" dirty="0">
                <a:latin typeface="Times New Roman" panose="02020603050405020304" pitchFamily="18" charset="0"/>
                <a:cs typeface="Times New Roman" panose="02020603050405020304" pitchFamily="18" charset="0"/>
              </a:rPr>
              <a:t>rich internal structure</a:t>
            </a:r>
            <a:r>
              <a:rPr lang="en-US" altLang="en-US" sz="2000" dirty="0">
                <a:latin typeface="Times New Roman" panose="02020603050405020304" pitchFamily="18" charset="0"/>
                <a:cs typeface="Times New Roman" panose="02020603050405020304" pitchFamily="18" charset="0"/>
              </a:rPr>
              <a:t>: perceptual, associative, hierarchical.  </a:t>
            </a:r>
          </a:p>
          <a:p>
            <a:pPr>
              <a:lnSpc>
                <a:spcPct val="90000"/>
              </a:lnSpc>
            </a:pPr>
            <a:r>
              <a:rPr lang="en-US" altLang="en-US" sz="2000" dirty="0">
                <a:latin typeface="Times New Roman" panose="02020603050405020304" pitchFamily="18" charset="0"/>
                <a:cs typeface="Times New Roman" panose="02020603050405020304" pitchFamily="18" charset="0"/>
              </a:rPr>
              <a:t>Concepts are </a:t>
            </a:r>
            <a:r>
              <a:rPr lang="en-US" altLang="en-US" sz="2000" b="1" dirty="0">
                <a:latin typeface="Times New Roman" panose="02020603050405020304" pitchFamily="18" charset="0"/>
                <a:cs typeface="Times New Roman" panose="02020603050405020304" pitchFamily="18" charset="0"/>
              </a:rPr>
              <a:t>distortions</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simplifications</a:t>
            </a:r>
            <a:r>
              <a:rPr lang="en-US" altLang="en-US" sz="2000" dirty="0">
                <a:latin typeface="Times New Roman" panose="02020603050405020304" pitchFamily="18" charset="0"/>
                <a:cs typeface="Times New Roman" panose="02020603050405020304" pitchFamily="18" charset="0"/>
              </a:rPr>
              <a:t> of reality but are essential for dealing with a variable world. </a:t>
            </a:r>
          </a:p>
          <a:p>
            <a:pPr>
              <a:lnSpc>
                <a:spcPct val="90000"/>
              </a:lnSpc>
            </a:pPr>
            <a:r>
              <a:rPr lang="en-US" altLang="en-US" sz="2000" dirty="0">
                <a:latin typeface="Times New Roman" panose="02020603050405020304" pitchFamily="18" charset="0"/>
                <a:cs typeface="Times New Roman" panose="02020603050405020304" pitchFamily="18" charset="0"/>
              </a:rPr>
              <a:t>Perceptual systems are </a:t>
            </a:r>
            <a:r>
              <a:rPr lang="en-US" altLang="en-US" sz="2000" b="1" dirty="0">
                <a:latin typeface="Times New Roman" panose="02020603050405020304" pitchFamily="18" charset="0"/>
                <a:cs typeface="Times New Roman" panose="02020603050405020304" pitchFamily="18" charset="0"/>
              </a:rPr>
              <a:t>flooded</a:t>
            </a:r>
            <a:r>
              <a:rPr lang="en-US" altLang="en-US" sz="2000" dirty="0">
                <a:latin typeface="Times New Roman" panose="02020603050405020304" pitchFamily="18" charset="0"/>
                <a:cs typeface="Times New Roman" panose="02020603050405020304" pitchFamily="18" charset="0"/>
              </a:rPr>
              <a:t> with data. </a:t>
            </a:r>
          </a:p>
          <a:p>
            <a:pPr>
              <a:lnSpc>
                <a:spcPct val="90000"/>
              </a:lnSpc>
            </a:pPr>
            <a:r>
              <a:rPr lang="en-US" altLang="en-US" sz="2000" dirty="0">
                <a:latin typeface="Times New Roman" panose="02020603050405020304" pitchFamily="18" charset="0"/>
                <a:cs typeface="Times New Roman" panose="02020603050405020304" pitchFamily="18" charset="0"/>
              </a:rPr>
              <a:t>Throw 99.9% of it out:  A process of </a:t>
            </a:r>
            <a:r>
              <a:rPr lang="en-US" altLang="en-US" sz="2000" b="1" dirty="0">
                <a:latin typeface="Times New Roman" panose="02020603050405020304" pitchFamily="18" charset="0"/>
                <a:cs typeface="Times New Roman" panose="02020603050405020304" pitchFamily="18" charset="0"/>
              </a:rPr>
              <a:t>creative data destruction.</a:t>
            </a:r>
          </a:p>
          <a:p>
            <a:pPr>
              <a:lnSpc>
                <a:spcPct val="90000"/>
              </a:lnSpc>
            </a:pPr>
            <a:r>
              <a:rPr lang="en-US" altLang="en-US" sz="2000" dirty="0">
                <a:latin typeface="Times New Roman" panose="02020603050405020304" pitchFamily="18" charset="0"/>
                <a:cs typeface="Times New Roman" panose="02020603050405020304" pitchFamily="18" charset="0"/>
              </a:rPr>
              <a:t>Sometimes can </a:t>
            </a:r>
            <a:r>
              <a:rPr lang="en-US" altLang="en-US" sz="2000" b="1" dirty="0">
                <a:latin typeface="Times New Roman" panose="02020603050405020304" pitchFamily="18" charset="0"/>
                <a:cs typeface="Times New Roman" panose="02020603050405020304" pitchFamily="18" charset="0"/>
              </a:rPr>
              <a:t>describe the remainder</a:t>
            </a:r>
            <a:r>
              <a:rPr lang="en-US" altLang="en-US" sz="2000" dirty="0">
                <a:latin typeface="Times New Roman" panose="02020603050405020304" pitchFamily="18" charset="0"/>
                <a:cs typeface="Times New Roman" panose="02020603050405020304" pitchFamily="18" charset="0"/>
              </a:rPr>
              <a:t> with concepts</a:t>
            </a:r>
            <a:r>
              <a:rPr lang="en-US" altLang="en-US" sz="2000" b="1" dirty="0">
                <a:latin typeface="Times New Roman" panose="02020603050405020304" pitchFamily="18" charset="0"/>
                <a:cs typeface="Times New Roman" panose="02020603050405020304" pitchFamily="18" charset="0"/>
              </a:rPr>
              <a:t>.</a:t>
            </a:r>
          </a:p>
          <a:p>
            <a:pPr>
              <a:lnSpc>
                <a:spcPct val="90000"/>
              </a:lnSpc>
              <a:buFontTx/>
              <a:buNone/>
            </a:pPr>
            <a:r>
              <a:rPr lang="en-US" altLang="en-US" sz="2000" dirty="0">
                <a:latin typeface="Times New Roman" panose="02020603050405020304" pitchFamily="18" charset="0"/>
                <a:cs typeface="Times New Roman" panose="02020603050405020304" pitchFamily="18" charset="0"/>
              </a:rPr>
              <a:t>What is left is an adequate </a:t>
            </a:r>
            <a:r>
              <a:rPr lang="en-US" altLang="en-US" sz="2000" b="1" dirty="0">
                <a:latin typeface="Times New Roman" panose="02020603050405020304" pitchFamily="18" charset="0"/>
                <a:cs typeface="Times New Roman" panose="02020603050405020304" pitchFamily="18" charset="0"/>
              </a:rPr>
              <a:t>approximation</a:t>
            </a:r>
            <a:r>
              <a:rPr lang="en-US" altLang="en-US" sz="2000" dirty="0">
                <a:latin typeface="Times New Roman" panose="02020603050405020304" pitchFamily="18" charset="0"/>
                <a:cs typeface="Times New Roman" panose="02020603050405020304" pitchFamily="18" charset="0"/>
              </a:rPr>
              <a:t> of reality to be often</a:t>
            </a:r>
            <a:r>
              <a:rPr lang="en-US" altLang="en-US" sz="2000" b="1" dirty="0">
                <a:latin typeface="Times New Roman" panose="02020603050405020304" pitchFamily="18" charset="0"/>
                <a:cs typeface="Times New Roman" panose="02020603050405020304" pitchFamily="18" charset="0"/>
              </a:rPr>
              <a:t> “good enough” </a:t>
            </a:r>
            <a:r>
              <a:rPr lang="en-US" altLang="en-US" sz="2000" dirty="0">
                <a:latin typeface="Times New Roman" panose="02020603050405020304" pitchFamily="18" charset="0"/>
                <a:cs typeface="Times New Roman" panose="02020603050405020304" pitchFamily="18" charset="0"/>
              </a:rPr>
              <a:t>for dealing with the real world. (</a:t>
            </a:r>
            <a:r>
              <a:rPr lang="en-US" altLang="en-US" sz="2000" b="1" dirty="0">
                <a:latin typeface="Times New Roman" panose="02020603050405020304" pitchFamily="18" charset="0"/>
                <a:cs typeface="Times New Roman" panose="02020603050405020304" pitchFamily="18" charset="0"/>
              </a:rPr>
              <a:t>Dimensionality reduction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Lossy data compression</a:t>
            </a:r>
            <a:r>
              <a:rPr lang="en-US" altLang="en-US" sz="2000" dirty="0">
                <a:latin typeface="Times New Roman" panose="02020603050405020304" pitchFamily="18" charset="0"/>
                <a:cs typeface="Times New Roman" panose="02020603050405020304" pitchFamily="18" charset="0"/>
              </a:rPr>
              <a:t>.)</a:t>
            </a:r>
          </a:p>
        </p:txBody>
      </p:sp>
      <p:sp>
        <p:nvSpPr>
          <p:cNvPr id="4" name="Google Shape;142;p2">
            <a:extLst>
              <a:ext uri="{FF2B5EF4-FFF2-40B4-BE49-F238E27FC236}">
                <a16:creationId xmlns:a16="http://schemas.microsoft.com/office/drawing/2014/main" id="{E85D4555-C1FD-45FF-83E2-6F3B26EC73A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B89152E3-8BC7-4D55-ABA8-C789A3963BF8}"/>
              </a:ext>
            </a:extLst>
          </p:cNvPr>
          <p:cNvSpPr>
            <a:spLocks noGrp="1"/>
          </p:cNvSpPr>
          <p:nvPr>
            <p:ph type="ftr" sz="quarter" idx="11"/>
          </p:nvPr>
        </p:nvSpPr>
        <p:spPr>
          <a:xfrm>
            <a:off x="4096798" y="6301267"/>
            <a:ext cx="657269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9397012-48FF-47EC-BC17-1D3A498DE1F0}"/>
              </a:ext>
            </a:extLst>
          </p:cNvPr>
          <p:cNvSpPr>
            <a:spLocks noGrp="1" noChangeArrowheads="1"/>
          </p:cNvSpPr>
          <p:nvPr>
            <p:ph type="title"/>
          </p:nvPr>
        </p:nvSpPr>
        <p:spPr>
          <a:xfrm>
            <a:off x="3668233" y="441325"/>
            <a:ext cx="6761700" cy="533400"/>
          </a:xfrm>
        </p:spPr>
        <p:txBody>
          <a:bodyPr>
            <a:normAutofit/>
          </a:bodyPr>
          <a:lstStyle/>
          <a:p>
            <a:r>
              <a:rPr lang="en-US" altLang="en-US" sz="2800" b="1" dirty="0">
                <a:latin typeface="Times New Roman" panose="02020603050405020304" pitchFamily="18" charset="0"/>
              </a:rPr>
              <a:t>Example: Hierarchies in Concepts</a:t>
            </a:r>
          </a:p>
        </p:txBody>
      </p:sp>
      <p:sp>
        <p:nvSpPr>
          <p:cNvPr id="20483" name="Rectangle 3">
            <a:extLst>
              <a:ext uri="{FF2B5EF4-FFF2-40B4-BE49-F238E27FC236}">
                <a16:creationId xmlns:a16="http://schemas.microsoft.com/office/drawing/2014/main" id="{9AB86FE5-BC3B-41FF-A170-0D8448D4F0D3}"/>
              </a:ext>
            </a:extLst>
          </p:cNvPr>
          <p:cNvSpPr>
            <a:spLocks noGrp="1" noChangeArrowheads="1"/>
          </p:cNvSpPr>
          <p:nvPr>
            <p:ph type="body" idx="1"/>
          </p:nvPr>
        </p:nvSpPr>
        <p:spPr>
          <a:xfrm>
            <a:off x="3668233" y="1196975"/>
            <a:ext cx="6400800" cy="4953000"/>
          </a:xfrm>
        </p:spPr>
        <p:txBody>
          <a:bodyPr>
            <a:normAutofit/>
          </a:bodyPr>
          <a:lstStyle/>
          <a:p>
            <a:pPr>
              <a:buFontTx/>
              <a:buNone/>
            </a:pPr>
            <a:r>
              <a:rPr lang="en-US" altLang="en-US" sz="2000" dirty="0">
                <a:latin typeface="Times New Roman" panose="02020603050405020304" pitchFamily="18" charset="0"/>
                <a:cs typeface="Times New Roman" panose="02020603050405020304" pitchFamily="18" charset="0"/>
              </a:rPr>
              <a:t>One of the most useful computational properties of human concepts is that they often show a hierarchical structure.  </a:t>
            </a:r>
          </a:p>
          <a:p>
            <a:pPr>
              <a:buFontTx/>
              <a:buNone/>
            </a:pPr>
            <a:r>
              <a:rPr lang="en-US" altLang="en-US" sz="2000" dirty="0">
                <a:latin typeface="Times New Roman" panose="02020603050405020304" pitchFamily="18" charset="0"/>
                <a:cs typeface="Times New Roman" panose="02020603050405020304" pitchFamily="18" charset="0"/>
              </a:rPr>
              <a:t> </a:t>
            </a:r>
          </a:p>
          <a:p>
            <a:pPr>
              <a:buFontTx/>
              <a:buNone/>
            </a:pPr>
            <a:r>
              <a:rPr lang="en-US" altLang="en-US" sz="2000" dirty="0">
                <a:latin typeface="Times New Roman" panose="02020603050405020304" pitchFamily="18" charset="0"/>
                <a:cs typeface="Times New Roman" panose="02020603050405020304" pitchFamily="18" charset="0"/>
              </a:rPr>
              <a:t>Examples might be:</a:t>
            </a:r>
          </a:p>
          <a:p>
            <a:pPr>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b="1" dirty="0">
                <a:latin typeface="Times New Roman" panose="02020603050405020304" pitchFamily="18" charset="0"/>
                <a:cs typeface="Times New Roman" panose="02020603050405020304" pitchFamily="18" charset="0"/>
              </a:rPr>
              <a:t>animal &gt; bird &gt; canary &gt; </a:t>
            </a:r>
            <a:r>
              <a:rPr lang="en-US" altLang="en-US" sz="2000" b="1" dirty="0" err="1">
                <a:latin typeface="Times New Roman" panose="02020603050405020304" pitchFamily="18" charset="0"/>
                <a:cs typeface="Times New Roman" panose="02020603050405020304" pitchFamily="18" charset="0"/>
              </a:rPr>
              <a:t>Tweetie</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or</a:t>
            </a:r>
          </a:p>
          <a:p>
            <a:pPr>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b="1" dirty="0">
                <a:latin typeface="Times New Roman" panose="02020603050405020304" pitchFamily="18" charset="0"/>
                <a:cs typeface="Times New Roman" panose="02020603050405020304" pitchFamily="18" charset="0"/>
              </a:rPr>
              <a:t>artifact &gt; motor vehicle &gt; car &gt; Porsche &gt; 911.</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 </a:t>
            </a:r>
            <a:endParaRPr lang="en-US" altLang="en-US" sz="2000" dirty="0"/>
          </a:p>
        </p:txBody>
      </p:sp>
      <p:sp>
        <p:nvSpPr>
          <p:cNvPr id="4" name="Google Shape;142;p2">
            <a:extLst>
              <a:ext uri="{FF2B5EF4-FFF2-40B4-BE49-F238E27FC236}">
                <a16:creationId xmlns:a16="http://schemas.microsoft.com/office/drawing/2014/main" id="{06138DD4-DDF1-4559-9110-A1B478E0C34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6501C271-2B9C-4A82-92F8-97462C6C29B1}"/>
              </a:ext>
            </a:extLst>
          </p:cNvPr>
          <p:cNvSpPr>
            <a:spLocks noGrp="1"/>
          </p:cNvSpPr>
          <p:nvPr>
            <p:ph type="ftr" sz="quarter" idx="11"/>
          </p:nvPr>
        </p:nvSpPr>
        <p:spPr>
          <a:xfrm>
            <a:off x="4038599" y="6356350"/>
            <a:ext cx="6761699"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816163" y="212983"/>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667306" y="1538546"/>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concept of cognitive computing</a:t>
            </a:r>
          </a:p>
          <a:p>
            <a:r>
              <a:rPr lang="en-US" sz="2400" dirty="0">
                <a:latin typeface="Times New Roman" panose="02020603050405020304" pitchFamily="18" charset="0"/>
                <a:cs typeface="Times New Roman" panose="02020603050405020304" pitchFamily="18" charset="0"/>
              </a:rPr>
              <a:t>Comprehend the role of natural processing in cognitive system</a:t>
            </a:r>
          </a:p>
        </p:txBody>
      </p:sp>
      <p:sp>
        <p:nvSpPr>
          <p:cNvPr id="2" name="Footer Placeholder 1">
            <a:extLst>
              <a:ext uri="{FF2B5EF4-FFF2-40B4-BE49-F238E27FC236}">
                <a16:creationId xmlns:a16="http://schemas.microsoft.com/office/drawing/2014/main" id="{40AF2B3C-13A9-4A57-BA7E-13044CE7238A}"/>
              </a:ext>
            </a:extLst>
          </p:cNvPr>
          <p:cNvSpPr>
            <a:spLocks noGrp="1"/>
          </p:cNvSpPr>
          <p:nvPr>
            <p:ph type="ftr" sz="quarter" idx="11"/>
          </p:nvPr>
        </p:nvSpPr>
        <p:spPr>
          <a:xfrm>
            <a:off x="4266737" y="6279892"/>
            <a:ext cx="64770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77BC258-AE16-4618-A94B-938A334DF988}"/>
              </a:ext>
            </a:extLst>
          </p:cNvPr>
          <p:cNvSpPr>
            <a:spLocks noGrp="1" noChangeArrowheads="1"/>
          </p:cNvSpPr>
          <p:nvPr>
            <p:ph type="ctrTitle"/>
          </p:nvPr>
        </p:nvSpPr>
        <p:spPr>
          <a:xfrm>
            <a:off x="3978347" y="341202"/>
            <a:ext cx="6080052" cy="762000"/>
          </a:xfrm>
        </p:spPr>
        <p:txBody>
          <a:bodyPr anchor="ctr"/>
          <a:lstStyle/>
          <a:p>
            <a:r>
              <a:rPr lang="en-US" altLang="en-US" sz="3200" b="1" dirty="0">
                <a:latin typeface="Times New Roman" panose="02020603050405020304" pitchFamily="18" charset="0"/>
              </a:rPr>
              <a:t>Example: Ambiguity</a:t>
            </a:r>
          </a:p>
        </p:txBody>
      </p:sp>
      <p:sp>
        <p:nvSpPr>
          <p:cNvPr id="29699" name="Rectangle 3">
            <a:extLst>
              <a:ext uri="{FF2B5EF4-FFF2-40B4-BE49-F238E27FC236}">
                <a16:creationId xmlns:a16="http://schemas.microsoft.com/office/drawing/2014/main" id="{DE5D37DE-034A-4DB9-8CC4-E722EDA4365A}"/>
              </a:ext>
            </a:extLst>
          </p:cNvPr>
          <p:cNvSpPr>
            <a:spLocks noGrp="1" noChangeArrowheads="1"/>
          </p:cNvSpPr>
          <p:nvPr>
            <p:ph type="subTitle" idx="1"/>
          </p:nvPr>
        </p:nvSpPr>
        <p:spPr>
          <a:xfrm>
            <a:off x="3978347" y="1367576"/>
            <a:ext cx="6232451" cy="4724400"/>
          </a:xfrm>
        </p:spPr>
        <p:txBody>
          <a:bodyPr>
            <a:normAutofit/>
          </a:bodyPr>
          <a:lstStyle/>
          <a:p>
            <a:pPr marL="381000" indent="-381000" algn="l">
              <a:lnSpc>
                <a:spcPct val="80000"/>
              </a:lnSpc>
            </a:pPr>
            <a:r>
              <a:rPr lang="en-US" altLang="en-US" sz="2000" dirty="0">
                <a:latin typeface="Times New Roman" panose="02020603050405020304" pitchFamily="18" charset="0"/>
              </a:rPr>
              <a:t>However, language is highly </a:t>
            </a:r>
            <a:r>
              <a:rPr lang="en-US" altLang="en-US" sz="2000" b="1" dirty="0">
                <a:latin typeface="Times New Roman" panose="02020603050405020304" pitchFamily="18" charset="0"/>
              </a:rPr>
              <a:t>ambiguous</a:t>
            </a:r>
            <a:r>
              <a:rPr lang="en-US" altLang="en-US" sz="2000" dirty="0">
                <a:latin typeface="Times New Roman" panose="02020603050405020304" pitchFamily="18" charset="0"/>
              </a:rPr>
              <a:t> at all levels.</a:t>
            </a:r>
          </a:p>
          <a:p>
            <a:pPr marL="381000" indent="-381000" algn="l">
              <a:lnSpc>
                <a:spcPct val="80000"/>
              </a:lnSpc>
            </a:pPr>
            <a:endParaRPr lang="en-US" altLang="en-US" sz="2000" dirty="0">
              <a:latin typeface="Times New Roman" panose="02020603050405020304" pitchFamily="18" charset="0"/>
            </a:endParaRPr>
          </a:p>
          <a:p>
            <a:pPr marL="381000" indent="-381000" algn="l">
              <a:lnSpc>
                <a:spcPct val="80000"/>
              </a:lnSpc>
            </a:pPr>
            <a:r>
              <a:rPr lang="en-US" altLang="en-US" sz="2000" dirty="0">
                <a:latin typeface="Times New Roman" panose="02020603050405020304" pitchFamily="18" charset="0"/>
              </a:rPr>
              <a:t>This is a terrible way to design a communication system.</a:t>
            </a:r>
          </a:p>
          <a:p>
            <a:pPr marL="381000" indent="-381000" algn="l">
              <a:lnSpc>
                <a:spcPct val="80000"/>
              </a:lnSpc>
            </a:pPr>
            <a:endParaRPr lang="en-US" altLang="en-US" sz="2000" dirty="0">
              <a:latin typeface="Times New Roman" panose="02020603050405020304" pitchFamily="18" charset="0"/>
            </a:endParaRPr>
          </a:p>
          <a:p>
            <a:pPr marL="381000" indent="-381000" algn="l">
              <a:lnSpc>
                <a:spcPct val="80000"/>
              </a:lnSpc>
            </a:pPr>
            <a:r>
              <a:rPr lang="en-US" altLang="en-US" sz="2000" b="1" u="sng" dirty="0">
                <a:latin typeface="Times New Roman" panose="02020603050405020304" pitchFamily="18" charset="0"/>
              </a:rPr>
              <a:t>Word Ambiguity</a:t>
            </a:r>
            <a:r>
              <a:rPr lang="en-US" altLang="en-US" sz="2000" dirty="0">
                <a:latin typeface="Times New Roman" panose="02020603050405020304" pitchFamily="18" charset="0"/>
              </a:rPr>
              <a:t>:</a:t>
            </a:r>
          </a:p>
          <a:p>
            <a:pPr marL="381000" indent="-381000" algn="l">
              <a:lnSpc>
                <a:spcPct val="80000"/>
              </a:lnSpc>
            </a:pPr>
            <a:endParaRPr lang="en-US" altLang="en-US" sz="2000" dirty="0">
              <a:latin typeface="Times New Roman" panose="02020603050405020304" pitchFamily="18" charset="0"/>
            </a:endParaRPr>
          </a:p>
          <a:p>
            <a:pPr marL="381000" indent="-381000" algn="l">
              <a:lnSpc>
                <a:spcPct val="80000"/>
              </a:lnSpc>
            </a:pPr>
            <a:r>
              <a:rPr lang="en-US" altLang="en-US" sz="2000" b="1" dirty="0">
                <a:latin typeface="Times New Roman" panose="02020603050405020304" pitchFamily="18" charset="0"/>
              </a:rPr>
              <a:t>911</a:t>
            </a:r>
            <a:r>
              <a:rPr lang="en-US" altLang="en-US" sz="2000" dirty="0">
                <a:latin typeface="Times New Roman" panose="02020603050405020304" pitchFamily="18" charset="0"/>
              </a:rPr>
              <a:t> can be a</a:t>
            </a:r>
          </a:p>
          <a:p>
            <a:pPr marL="381000" indent="-381000" algn="l">
              <a:lnSpc>
                <a:spcPct val="80000"/>
              </a:lnSpc>
            </a:pPr>
            <a:endParaRPr lang="en-US" altLang="en-US" sz="2000" dirty="0">
              <a:latin typeface="Times New Roman" panose="02020603050405020304" pitchFamily="18" charset="0"/>
            </a:endParaRPr>
          </a:p>
          <a:p>
            <a:pPr marL="800100" lvl="1" indent="-342900" algn="l">
              <a:lnSpc>
                <a:spcPct val="80000"/>
              </a:lnSpc>
              <a:buFontTx/>
              <a:buChar char="–"/>
            </a:pPr>
            <a:r>
              <a:rPr lang="en-US" altLang="en-US" sz="1800" b="1" dirty="0">
                <a:latin typeface="Times New Roman" panose="02020603050405020304" pitchFamily="18" charset="0"/>
              </a:rPr>
              <a:t>Porsche</a:t>
            </a:r>
            <a:r>
              <a:rPr lang="en-US" altLang="en-US" sz="1800" dirty="0">
                <a:latin typeface="Times New Roman" panose="02020603050405020304" pitchFamily="18" charset="0"/>
              </a:rPr>
              <a:t> model</a:t>
            </a:r>
            <a:r>
              <a:rPr lang="en-US" altLang="en-US" sz="1800" b="1" dirty="0">
                <a:latin typeface="Times New Roman" panose="02020603050405020304" pitchFamily="18" charset="0"/>
              </a:rPr>
              <a:t> </a:t>
            </a:r>
          </a:p>
          <a:p>
            <a:pPr marL="800100" lvl="1" indent="-342900" algn="l">
              <a:lnSpc>
                <a:spcPct val="80000"/>
              </a:lnSpc>
              <a:buFontTx/>
              <a:buChar char="–"/>
            </a:pPr>
            <a:endParaRPr lang="en-US" altLang="en-US" sz="1800" b="1" dirty="0">
              <a:latin typeface="Times New Roman" panose="02020603050405020304" pitchFamily="18" charset="0"/>
            </a:endParaRPr>
          </a:p>
          <a:p>
            <a:pPr marL="800100" lvl="1" indent="-342900" algn="l">
              <a:lnSpc>
                <a:spcPct val="80000"/>
              </a:lnSpc>
              <a:buFontTx/>
              <a:buChar char="–"/>
            </a:pPr>
            <a:r>
              <a:rPr lang="en-US" altLang="en-US" sz="1800" b="1" dirty="0">
                <a:latin typeface="Times New Roman" panose="02020603050405020304" pitchFamily="18" charset="0"/>
              </a:rPr>
              <a:t>Emergency</a:t>
            </a:r>
            <a:r>
              <a:rPr lang="en-US" altLang="en-US" sz="1800" dirty="0">
                <a:latin typeface="Times New Roman" panose="02020603050405020304" pitchFamily="18" charset="0"/>
              </a:rPr>
              <a:t> number</a:t>
            </a:r>
          </a:p>
          <a:p>
            <a:pPr marL="800100" lvl="1" indent="-342900" algn="l">
              <a:lnSpc>
                <a:spcPct val="80000"/>
              </a:lnSpc>
              <a:buFontTx/>
              <a:buChar char="–"/>
            </a:pPr>
            <a:endParaRPr lang="en-US" altLang="en-US" sz="1800" b="1" dirty="0">
              <a:latin typeface="Times New Roman" panose="02020603050405020304" pitchFamily="18" charset="0"/>
            </a:endParaRPr>
          </a:p>
          <a:p>
            <a:pPr marL="800100" lvl="1" indent="-342900" algn="l">
              <a:lnSpc>
                <a:spcPct val="80000"/>
              </a:lnSpc>
              <a:buFontTx/>
              <a:buChar char="–"/>
            </a:pPr>
            <a:r>
              <a:rPr lang="en-US" altLang="en-US" sz="1800" b="1" dirty="0">
                <a:latin typeface="Times New Roman" panose="02020603050405020304" pitchFamily="18" charset="0"/>
              </a:rPr>
              <a:t>Date </a:t>
            </a:r>
            <a:r>
              <a:rPr lang="en-US" altLang="en-US" sz="1800" dirty="0">
                <a:latin typeface="Times New Roman" panose="02020603050405020304" pitchFamily="18" charset="0"/>
              </a:rPr>
              <a:t>of an important event </a:t>
            </a:r>
          </a:p>
        </p:txBody>
      </p:sp>
      <p:sp>
        <p:nvSpPr>
          <p:cNvPr id="4" name="Google Shape;142;p2">
            <a:extLst>
              <a:ext uri="{FF2B5EF4-FFF2-40B4-BE49-F238E27FC236}">
                <a16:creationId xmlns:a16="http://schemas.microsoft.com/office/drawing/2014/main" id="{1BF8AD49-F027-4FA6-9C40-DD33D3D2A88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CE0DB2D5-E423-41CC-9A12-DEC5D48EF59F}"/>
              </a:ext>
            </a:extLst>
          </p:cNvPr>
          <p:cNvSpPr>
            <a:spLocks noGrp="1"/>
          </p:cNvSpPr>
          <p:nvPr>
            <p:ph type="ftr" sz="quarter" idx="11"/>
          </p:nvPr>
        </p:nvSpPr>
        <p:spPr>
          <a:xfrm>
            <a:off x="4038600" y="6356350"/>
            <a:ext cx="8153400"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6E08AAF-44E2-465F-9FC1-5B83ACA4775F}"/>
              </a:ext>
            </a:extLst>
          </p:cNvPr>
          <p:cNvSpPr>
            <a:spLocks noGrp="1" noChangeArrowheads="1"/>
          </p:cNvSpPr>
          <p:nvPr>
            <p:ph type="title"/>
          </p:nvPr>
        </p:nvSpPr>
        <p:spPr>
          <a:xfrm>
            <a:off x="3721394" y="386317"/>
            <a:ext cx="6675474" cy="533400"/>
          </a:xfrm>
        </p:spPr>
        <p:txBody>
          <a:bodyPr>
            <a:normAutofit/>
          </a:bodyPr>
          <a:lstStyle/>
          <a:p>
            <a:r>
              <a:rPr lang="en-US" altLang="en-US" sz="3200" b="1" dirty="0">
                <a:latin typeface="Times New Roman" panose="02020603050405020304" pitchFamily="18" charset="0"/>
              </a:rPr>
              <a:t>Ambiguity</a:t>
            </a:r>
          </a:p>
        </p:txBody>
      </p:sp>
      <p:sp>
        <p:nvSpPr>
          <p:cNvPr id="32771" name="Rectangle 3">
            <a:extLst>
              <a:ext uri="{FF2B5EF4-FFF2-40B4-BE49-F238E27FC236}">
                <a16:creationId xmlns:a16="http://schemas.microsoft.com/office/drawing/2014/main" id="{AC999476-36BD-4402-8371-56ED631008D0}"/>
              </a:ext>
            </a:extLst>
          </p:cNvPr>
          <p:cNvSpPr>
            <a:spLocks noGrp="1" noChangeArrowheads="1"/>
          </p:cNvSpPr>
          <p:nvPr>
            <p:ph type="body" idx="1"/>
          </p:nvPr>
        </p:nvSpPr>
        <p:spPr>
          <a:xfrm>
            <a:off x="3721394" y="1174750"/>
            <a:ext cx="5846135" cy="5181600"/>
          </a:xfrm>
        </p:spPr>
        <p:txBody>
          <a:bodyPr>
            <a:normAutofit/>
          </a:bodyPr>
          <a:lstStyle/>
          <a:p>
            <a:pPr>
              <a:lnSpc>
                <a:spcPct val="90000"/>
              </a:lnSpc>
              <a:buFontTx/>
              <a:buNone/>
            </a:pPr>
            <a:r>
              <a:rPr lang="en-US" altLang="en-US" sz="2000" dirty="0">
                <a:latin typeface="Times New Roman" panose="02020603050405020304" pitchFamily="18" charset="0"/>
              </a:rPr>
              <a:t>Ambiguity may be bad only if you are interested in machine translation!  Or a lawyer! Or a philosopher!</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dirty="0">
                <a:latin typeface="Times New Roman" panose="02020603050405020304" pitchFamily="18" charset="0"/>
              </a:rPr>
              <a:t>Ambiguity was the downfall of early machine translation.</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dirty="0">
                <a:latin typeface="Times New Roman" panose="02020603050405020304" pitchFamily="18" charset="0"/>
              </a:rPr>
              <a:t>But: Real words almost always appear in a </a:t>
            </a:r>
            <a:r>
              <a:rPr lang="en-US" altLang="en-US" sz="2000" b="1" dirty="0">
                <a:latin typeface="Times New Roman" panose="02020603050405020304" pitchFamily="18" charset="0"/>
              </a:rPr>
              <a:t>context</a:t>
            </a:r>
            <a:r>
              <a:rPr lang="en-US" altLang="en-US" sz="2000" dirty="0">
                <a:latin typeface="Times New Roman" panose="02020603050405020304" pitchFamily="18" charset="0"/>
              </a:rPr>
              <a:t>. </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b="1" dirty="0">
                <a:latin typeface="Times New Roman" panose="02020603050405020304" pitchFamily="18" charset="0"/>
              </a:rPr>
              <a:t>Words and context work together</a:t>
            </a:r>
            <a:r>
              <a:rPr lang="en-US" altLang="en-US" sz="2000" dirty="0">
                <a:latin typeface="Times New Roman" panose="02020603050405020304" pitchFamily="18" charset="0"/>
              </a:rPr>
              <a:t> to make a powerful, very fast, effectively directed, memory access, integration, and interpretation system.</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dirty="0">
                <a:latin typeface="Times New Roman" panose="02020603050405020304" pitchFamily="18" charset="0"/>
              </a:rPr>
              <a:t>Nothing  artificial can come close to its performance!</a:t>
            </a:r>
          </a:p>
        </p:txBody>
      </p:sp>
      <p:sp>
        <p:nvSpPr>
          <p:cNvPr id="4" name="Google Shape;142;p2">
            <a:extLst>
              <a:ext uri="{FF2B5EF4-FFF2-40B4-BE49-F238E27FC236}">
                <a16:creationId xmlns:a16="http://schemas.microsoft.com/office/drawing/2014/main" id="{D8E16A09-4461-4F04-89AE-1B6A33EB274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DC9836AC-1219-4519-B734-8302DC8B4DBF}"/>
              </a:ext>
            </a:extLst>
          </p:cNvPr>
          <p:cNvSpPr>
            <a:spLocks noGrp="1"/>
          </p:cNvSpPr>
          <p:nvPr>
            <p:ph type="ftr" sz="quarter" idx="11"/>
          </p:nvPr>
        </p:nvSpPr>
        <p:spPr>
          <a:xfrm>
            <a:off x="4038599" y="6289120"/>
            <a:ext cx="6870405"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BA6A5AA-D0AA-4F1D-BAD4-554E7A29081C}"/>
              </a:ext>
            </a:extLst>
          </p:cNvPr>
          <p:cNvSpPr>
            <a:spLocks noGrp="1" noChangeArrowheads="1"/>
          </p:cNvSpPr>
          <p:nvPr>
            <p:ph type="title"/>
          </p:nvPr>
        </p:nvSpPr>
        <p:spPr>
          <a:xfrm>
            <a:off x="3581400" y="503274"/>
            <a:ext cx="6165112" cy="762000"/>
          </a:xfrm>
        </p:spPr>
        <p:txBody>
          <a:bodyPr/>
          <a:lstStyle/>
          <a:p>
            <a:r>
              <a:rPr lang="en-US" altLang="en-US" sz="3600" b="1" dirty="0">
                <a:latin typeface="Times New Roman" panose="02020603050405020304" pitchFamily="18" charset="0"/>
              </a:rPr>
              <a:t>911: Context 1</a:t>
            </a:r>
          </a:p>
        </p:txBody>
      </p:sp>
      <p:sp>
        <p:nvSpPr>
          <p:cNvPr id="35843" name="Rectangle 3">
            <a:extLst>
              <a:ext uri="{FF2B5EF4-FFF2-40B4-BE49-F238E27FC236}">
                <a16:creationId xmlns:a16="http://schemas.microsoft.com/office/drawing/2014/main" id="{D683E097-01FF-4F16-9B1D-3A2C64A925A3}"/>
              </a:ext>
            </a:extLst>
          </p:cNvPr>
          <p:cNvSpPr>
            <a:spLocks noGrp="1" noChangeArrowheads="1"/>
          </p:cNvSpPr>
          <p:nvPr>
            <p:ph type="body" idx="1"/>
          </p:nvPr>
        </p:nvSpPr>
        <p:spPr>
          <a:xfrm>
            <a:off x="3581400" y="1635143"/>
            <a:ext cx="7772400" cy="4351338"/>
          </a:xfrm>
        </p:spPr>
        <p:txBody>
          <a:bodyPr/>
          <a:lstStyle/>
          <a:p>
            <a:pPr>
              <a:buFontTx/>
              <a:buNone/>
            </a:pPr>
            <a:r>
              <a:rPr lang="en-US" altLang="en-US" b="1" dirty="0">
                <a:latin typeface="Times New Roman" panose="02020603050405020304" pitchFamily="18" charset="0"/>
              </a:rPr>
              <a:t>Car context</a:t>
            </a:r>
            <a:r>
              <a:rPr lang="en-US" altLang="en-US" dirty="0">
                <a:latin typeface="Times New Roman" panose="02020603050405020304" pitchFamily="18" charset="0"/>
              </a:rPr>
              <a:t>:</a:t>
            </a:r>
          </a:p>
          <a:p>
            <a:pPr>
              <a:buFontTx/>
              <a:buNone/>
            </a:pPr>
            <a:endParaRPr lang="en-US" altLang="en-US" dirty="0"/>
          </a:p>
          <a:p>
            <a:pPr>
              <a:buFontTx/>
              <a:buNone/>
            </a:pPr>
            <a:r>
              <a:rPr lang="en-US" altLang="en-US" dirty="0"/>
              <a:t> Vehicle      Porsche    German      </a:t>
            </a:r>
            <a:r>
              <a:rPr lang="en-US" altLang="en-US" dirty="0" err="1">
                <a:solidFill>
                  <a:srgbClr val="000000"/>
                </a:solidFill>
              </a:rPr>
              <a:t>Zuffenhausen</a:t>
            </a:r>
            <a:r>
              <a:rPr lang="en-US" altLang="en-US" dirty="0"/>
              <a:t>  </a:t>
            </a:r>
          </a:p>
          <a:p>
            <a:pPr>
              <a:buFontTx/>
              <a:buNone/>
            </a:pPr>
            <a:r>
              <a:rPr lang="en-US" altLang="en-US" dirty="0"/>
              <a:t>                               </a:t>
            </a:r>
            <a:r>
              <a:rPr lang="en-US" altLang="en-US" sz="6000" dirty="0">
                <a:solidFill>
                  <a:srgbClr val="FF0000"/>
                </a:solidFill>
              </a:rPr>
              <a:t>911</a:t>
            </a:r>
          </a:p>
          <a:p>
            <a:pPr>
              <a:buFontTx/>
              <a:buNone/>
            </a:pPr>
            <a:r>
              <a:rPr lang="en-US" altLang="en-US" dirty="0"/>
              <a:t>Sports Car         High Performance   Rear engine       </a:t>
            </a:r>
          </a:p>
        </p:txBody>
      </p:sp>
      <p:sp>
        <p:nvSpPr>
          <p:cNvPr id="4" name="Google Shape;142;p2">
            <a:extLst>
              <a:ext uri="{FF2B5EF4-FFF2-40B4-BE49-F238E27FC236}">
                <a16:creationId xmlns:a16="http://schemas.microsoft.com/office/drawing/2014/main" id="{32326B97-462E-4F20-8485-918ED427C09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73DB5E39-9FBB-41A6-B336-27E033765D4F}"/>
              </a:ext>
            </a:extLst>
          </p:cNvPr>
          <p:cNvSpPr>
            <a:spLocks noGrp="1"/>
          </p:cNvSpPr>
          <p:nvPr>
            <p:ph type="ftr" sz="quarter" idx="11"/>
          </p:nvPr>
        </p:nvSpPr>
        <p:spPr>
          <a:xfrm>
            <a:off x="4187455" y="6354726"/>
            <a:ext cx="630687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FAAE1835-3796-4FDC-8816-D678326E6FD5}"/>
              </a:ext>
            </a:extLst>
          </p:cNvPr>
          <p:cNvSpPr>
            <a:spLocks noGrp="1" noChangeArrowheads="1"/>
          </p:cNvSpPr>
          <p:nvPr>
            <p:ph type="title"/>
          </p:nvPr>
        </p:nvSpPr>
        <p:spPr>
          <a:xfrm>
            <a:off x="3944677" y="545805"/>
            <a:ext cx="6186377" cy="914400"/>
          </a:xfrm>
        </p:spPr>
        <p:txBody>
          <a:bodyPr/>
          <a:lstStyle/>
          <a:p>
            <a:r>
              <a:rPr lang="en-US" altLang="en-US" sz="3600" b="1" dirty="0">
                <a:latin typeface="Times New Roman" panose="02020603050405020304" pitchFamily="18" charset="0"/>
              </a:rPr>
              <a:t>911: Context 2</a:t>
            </a:r>
          </a:p>
        </p:txBody>
      </p:sp>
      <p:sp>
        <p:nvSpPr>
          <p:cNvPr id="36867" name="Rectangle 1027">
            <a:extLst>
              <a:ext uri="{FF2B5EF4-FFF2-40B4-BE49-F238E27FC236}">
                <a16:creationId xmlns:a16="http://schemas.microsoft.com/office/drawing/2014/main" id="{8B55C318-01AE-4B4C-A4D9-2BCB5F1B0A81}"/>
              </a:ext>
            </a:extLst>
          </p:cNvPr>
          <p:cNvSpPr>
            <a:spLocks noGrp="1" noChangeArrowheads="1"/>
          </p:cNvSpPr>
          <p:nvPr>
            <p:ph type="body" idx="1"/>
          </p:nvPr>
        </p:nvSpPr>
        <p:spPr>
          <a:xfrm>
            <a:off x="3944677" y="1732608"/>
            <a:ext cx="7153940" cy="4351338"/>
          </a:xfrm>
        </p:spPr>
        <p:txBody>
          <a:bodyPr/>
          <a:lstStyle/>
          <a:p>
            <a:pPr>
              <a:buFontTx/>
              <a:buNone/>
            </a:pPr>
            <a:r>
              <a:rPr lang="en-US" altLang="en-US" b="1" dirty="0">
                <a:latin typeface="Times New Roman" panose="02020603050405020304" pitchFamily="18" charset="0"/>
              </a:rPr>
              <a:t>Emergency</a:t>
            </a:r>
            <a:r>
              <a:rPr lang="en-US" altLang="en-US" dirty="0">
                <a:latin typeface="Times New Roman" panose="02020603050405020304" pitchFamily="18" charset="0"/>
              </a:rPr>
              <a:t> </a:t>
            </a:r>
            <a:r>
              <a:rPr lang="en-US" altLang="en-US" b="1" dirty="0">
                <a:latin typeface="Times New Roman" panose="02020603050405020304" pitchFamily="18" charset="0"/>
              </a:rPr>
              <a:t>context</a:t>
            </a:r>
            <a:r>
              <a:rPr lang="en-US" altLang="en-US" dirty="0">
                <a:latin typeface="Times New Roman" panose="02020603050405020304" pitchFamily="18" charset="0"/>
              </a:rPr>
              <a:t>:</a:t>
            </a:r>
          </a:p>
          <a:p>
            <a:pPr>
              <a:buFontTx/>
              <a:buNone/>
            </a:pPr>
            <a:endParaRPr lang="en-US" altLang="en-US" dirty="0"/>
          </a:p>
          <a:p>
            <a:pPr>
              <a:buFontTx/>
              <a:buNone/>
            </a:pPr>
            <a:r>
              <a:rPr lang="en-US" altLang="en-US" dirty="0"/>
              <a:t> Telephone     Emergency     Police    Danger      </a:t>
            </a:r>
          </a:p>
          <a:p>
            <a:pPr>
              <a:buFontTx/>
              <a:buNone/>
            </a:pPr>
            <a:r>
              <a:rPr lang="en-US" altLang="en-US" dirty="0"/>
              <a:t>                               </a:t>
            </a:r>
            <a:r>
              <a:rPr lang="en-US" altLang="en-US" sz="6000" dirty="0">
                <a:solidFill>
                  <a:srgbClr val="FF0000"/>
                </a:solidFill>
              </a:rPr>
              <a:t>911</a:t>
            </a:r>
          </a:p>
          <a:p>
            <a:pPr>
              <a:buFontTx/>
              <a:buNone/>
            </a:pPr>
            <a:r>
              <a:rPr lang="en-US" altLang="en-US" dirty="0"/>
              <a:t>  Fire      Ambulance    Quick response    TV News     </a:t>
            </a:r>
          </a:p>
          <a:p>
            <a:endParaRPr lang="en-US" altLang="en-US" dirty="0"/>
          </a:p>
        </p:txBody>
      </p:sp>
      <p:sp>
        <p:nvSpPr>
          <p:cNvPr id="4" name="Google Shape;142;p2">
            <a:extLst>
              <a:ext uri="{FF2B5EF4-FFF2-40B4-BE49-F238E27FC236}">
                <a16:creationId xmlns:a16="http://schemas.microsoft.com/office/drawing/2014/main" id="{D0FB1D64-6D03-43AB-93ED-ABED53DADD4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3E96EC9E-B8D1-4D87-A839-22535A00B7E5}"/>
              </a:ext>
            </a:extLst>
          </p:cNvPr>
          <p:cNvSpPr>
            <a:spLocks noGrp="1"/>
          </p:cNvSpPr>
          <p:nvPr>
            <p:ph type="ftr" sz="quarter" idx="11"/>
          </p:nvPr>
        </p:nvSpPr>
        <p:spPr>
          <a:xfrm>
            <a:off x="3991638" y="6287385"/>
            <a:ext cx="7060017"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FFB7B52-2537-4708-8B20-8DFC9FED47D4}"/>
              </a:ext>
            </a:extLst>
          </p:cNvPr>
          <p:cNvSpPr>
            <a:spLocks noGrp="1" noChangeArrowheads="1"/>
          </p:cNvSpPr>
          <p:nvPr>
            <p:ph type="title"/>
          </p:nvPr>
        </p:nvSpPr>
        <p:spPr>
          <a:xfrm>
            <a:off x="3848986" y="274637"/>
            <a:ext cx="7504814" cy="1325563"/>
          </a:xfrm>
        </p:spPr>
        <p:txBody>
          <a:bodyPr/>
          <a:lstStyle/>
          <a:p>
            <a:r>
              <a:rPr lang="en-US" altLang="en-US" sz="3600" b="1" dirty="0">
                <a:latin typeface="Times New Roman" panose="02020603050405020304" pitchFamily="18" charset="0"/>
              </a:rPr>
              <a:t>911: Context 3</a:t>
            </a:r>
          </a:p>
        </p:txBody>
      </p:sp>
      <p:sp>
        <p:nvSpPr>
          <p:cNvPr id="37891" name="Rectangle 3">
            <a:extLst>
              <a:ext uri="{FF2B5EF4-FFF2-40B4-BE49-F238E27FC236}">
                <a16:creationId xmlns:a16="http://schemas.microsoft.com/office/drawing/2014/main" id="{F7DCBE88-6EF2-45FC-B0B6-958B06FD21C8}"/>
              </a:ext>
            </a:extLst>
          </p:cNvPr>
          <p:cNvSpPr>
            <a:spLocks noGrp="1" noChangeArrowheads="1"/>
          </p:cNvSpPr>
          <p:nvPr>
            <p:ph type="body" idx="1"/>
          </p:nvPr>
        </p:nvSpPr>
        <p:spPr>
          <a:xfrm>
            <a:off x="3848986" y="1483242"/>
            <a:ext cx="7272670" cy="4724400"/>
          </a:xfrm>
        </p:spPr>
        <p:txBody>
          <a:bodyPr>
            <a:normAutofit/>
          </a:bodyPr>
          <a:lstStyle/>
          <a:p>
            <a:pPr>
              <a:lnSpc>
                <a:spcPct val="90000"/>
              </a:lnSpc>
              <a:buFontTx/>
              <a:buNone/>
            </a:pPr>
            <a:r>
              <a:rPr lang="en-US" altLang="en-US" b="1" dirty="0">
                <a:latin typeface="Times New Roman" panose="02020603050405020304" pitchFamily="18" charset="0"/>
              </a:rPr>
              <a:t>Terrorist</a:t>
            </a:r>
            <a:r>
              <a:rPr lang="en-US" altLang="en-US" dirty="0">
                <a:latin typeface="Times New Roman" panose="02020603050405020304" pitchFamily="18" charset="0"/>
              </a:rPr>
              <a:t> </a:t>
            </a:r>
            <a:r>
              <a:rPr lang="en-US" altLang="en-US" b="1" dirty="0">
                <a:latin typeface="Times New Roman" panose="02020603050405020304" pitchFamily="18" charset="0"/>
              </a:rPr>
              <a:t>context</a:t>
            </a:r>
            <a:r>
              <a:rPr lang="en-US" altLang="en-US" dirty="0">
                <a:latin typeface="Times New Roman" panose="02020603050405020304" pitchFamily="18" charset="0"/>
              </a:rPr>
              <a:t>: </a:t>
            </a:r>
            <a:endParaRPr lang="en-US" altLang="en-US" dirty="0"/>
          </a:p>
          <a:p>
            <a:pPr>
              <a:lnSpc>
                <a:spcPct val="90000"/>
              </a:lnSpc>
              <a:buFontTx/>
              <a:buNone/>
            </a:pPr>
            <a:r>
              <a:rPr lang="en-US" altLang="en-US" dirty="0"/>
              <a:t> September 11  Terrorism    New York   War    </a:t>
            </a:r>
          </a:p>
          <a:p>
            <a:pPr>
              <a:lnSpc>
                <a:spcPct val="90000"/>
              </a:lnSpc>
              <a:buFontTx/>
              <a:buNone/>
            </a:pPr>
            <a:r>
              <a:rPr lang="en-US" altLang="en-US" dirty="0"/>
              <a:t>                               </a:t>
            </a:r>
            <a:r>
              <a:rPr lang="en-US" altLang="en-US" sz="6000" dirty="0">
                <a:solidFill>
                  <a:srgbClr val="FF0000"/>
                </a:solidFill>
              </a:rPr>
              <a:t>911</a:t>
            </a:r>
          </a:p>
          <a:p>
            <a:pPr>
              <a:lnSpc>
                <a:spcPct val="90000"/>
              </a:lnSpc>
              <a:buFontTx/>
              <a:buNone/>
            </a:pPr>
            <a:r>
              <a:rPr lang="en-US" altLang="en-US" dirty="0"/>
              <a:t>  Disaster    Attack    Politics    Middle-East   News</a:t>
            </a:r>
          </a:p>
          <a:p>
            <a:pPr>
              <a:lnSpc>
                <a:spcPct val="90000"/>
              </a:lnSpc>
              <a:buFontTx/>
              <a:buNone/>
            </a:pPr>
            <a:endParaRPr lang="en-US" altLang="en-US" dirty="0"/>
          </a:p>
          <a:p>
            <a:pPr>
              <a:lnSpc>
                <a:spcPct val="90000"/>
              </a:lnSpc>
              <a:buFontTx/>
              <a:buNone/>
            </a:pPr>
            <a:r>
              <a:rPr lang="en-US" altLang="en-US" dirty="0">
                <a:latin typeface="Times New Roman" panose="02020603050405020304" pitchFamily="18" charset="0"/>
              </a:rPr>
              <a:t>This particular word context is </a:t>
            </a:r>
            <a:r>
              <a:rPr lang="en-US" altLang="en-US" b="1" dirty="0">
                <a:latin typeface="Times New Roman" panose="02020603050405020304" pitchFamily="18" charset="0"/>
              </a:rPr>
              <a:t>new</a:t>
            </a:r>
            <a:r>
              <a:rPr lang="en-US" altLang="en-US" dirty="0">
                <a:latin typeface="Times New Roman" panose="02020603050405020304" pitchFamily="18" charset="0"/>
              </a:rPr>
              <a:t>, showing the </a:t>
            </a:r>
            <a:r>
              <a:rPr lang="en-US" altLang="en-US" b="1" dirty="0">
                <a:latin typeface="Times New Roman" panose="02020603050405020304" pitchFamily="18" charset="0"/>
              </a:rPr>
              <a:t>flexibility</a:t>
            </a:r>
            <a:r>
              <a:rPr lang="en-US" altLang="en-US" dirty="0">
                <a:latin typeface="Times New Roman" panose="02020603050405020304" pitchFamily="18" charset="0"/>
              </a:rPr>
              <a:t> and </a:t>
            </a:r>
            <a:r>
              <a:rPr lang="en-US" altLang="en-US" b="1" dirty="0">
                <a:latin typeface="Times New Roman" panose="02020603050405020304" pitchFamily="18" charset="0"/>
              </a:rPr>
              <a:t>rapid learning</a:t>
            </a:r>
            <a:r>
              <a:rPr lang="en-US" altLang="en-US" dirty="0">
                <a:latin typeface="Times New Roman" panose="02020603050405020304" pitchFamily="18" charset="0"/>
              </a:rPr>
              <a:t> ability of the system. </a:t>
            </a:r>
          </a:p>
        </p:txBody>
      </p:sp>
      <p:sp>
        <p:nvSpPr>
          <p:cNvPr id="4" name="Google Shape;142;p2">
            <a:extLst>
              <a:ext uri="{FF2B5EF4-FFF2-40B4-BE49-F238E27FC236}">
                <a16:creationId xmlns:a16="http://schemas.microsoft.com/office/drawing/2014/main" id="{C9CAAB62-B4C7-400E-B3A0-3CB532FB9F9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5A9027CA-3BAF-4B9D-9C09-09CB3B22AFBA}"/>
              </a:ext>
            </a:extLst>
          </p:cNvPr>
          <p:cNvSpPr>
            <a:spLocks noGrp="1"/>
          </p:cNvSpPr>
          <p:nvPr>
            <p:ph type="ftr" sz="quarter" idx="11"/>
          </p:nvPr>
        </p:nvSpPr>
        <p:spPr>
          <a:xfrm>
            <a:off x="3943793" y="6218238"/>
            <a:ext cx="73152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3EC1919-B2DF-48F7-A55E-B1780F312BF9}"/>
              </a:ext>
            </a:extLst>
          </p:cNvPr>
          <p:cNvSpPr>
            <a:spLocks noGrp="1" noChangeArrowheads="1"/>
          </p:cNvSpPr>
          <p:nvPr>
            <p:ph type="title"/>
          </p:nvPr>
        </p:nvSpPr>
        <p:spPr>
          <a:xfrm>
            <a:off x="3593804" y="274637"/>
            <a:ext cx="7759995" cy="1325563"/>
          </a:xfrm>
        </p:spPr>
        <p:txBody>
          <a:bodyPr/>
          <a:lstStyle/>
          <a:p>
            <a:r>
              <a:rPr lang="en-US" altLang="en-US" sz="3200" b="1" dirty="0">
                <a:latin typeface="Times New Roman" panose="02020603050405020304" pitchFamily="18" charset="0"/>
              </a:rPr>
              <a:t>Example: Arithmetic</a:t>
            </a:r>
          </a:p>
        </p:txBody>
      </p:sp>
      <p:sp>
        <p:nvSpPr>
          <p:cNvPr id="27651" name="Rectangle 3">
            <a:extLst>
              <a:ext uri="{FF2B5EF4-FFF2-40B4-BE49-F238E27FC236}">
                <a16:creationId xmlns:a16="http://schemas.microsoft.com/office/drawing/2014/main" id="{93B9C1AA-A4DF-4F25-9BCB-D8A0D3E14A75}"/>
              </a:ext>
            </a:extLst>
          </p:cNvPr>
          <p:cNvSpPr>
            <a:spLocks noGrp="1" noChangeArrowheads="1"/>
          </p:cNvSpPr>
          <p:nvPr>
            <p:ph type="body" idx="1"/>
          </p:nvPr>
        </p:nvSpPr>
        <p:spPr>
          <a:xfrm>
            <a:off x="3623928" y="1605516"/>
            <a:ext cx="7759995" cy="4876800"/>
          </a:xfrm>
        </p:spPr>
        <p:txBody>
          <a:bodyPr/>
          <a:lstStyle/>
          <a:p>
            <a:pPr>
              <a:lnSpc>
                <a:spcPct val="90000"/>
              </a:lnSpc>
              <a:buFontTx/>
              <a:buNone/>
            </a:pPr>
            <a:r>
              <a:rPr lang="en-US" altLang="en-US" sz="2400" dirty="0">
                <a:latin typeface="Times New Roman" panose="02020603050405020304" pitchFamily="18" charset="0"/>
              </a:rPr>
              <a:t>Arithmetic is an important cognitive function, but: </a:t>
            </a:r>
          </a:p>
          <a:p>
            <a:pPr>
              <a:lnSpc>
                <a:spcPct val="90000"/>
              </a:lnSpc>
              <a:buFontTx/>
              <a:buNone/>
            </a:pPr>
            <a:endParaRPr lang="en-US" altLang="en-US" sz="2400" dirty="0">
              <a:latin typeface="Times New Roman" panose="02020603050405020304" pitchFamily="18" charset="0"/>
            </a:endParaRPr>
          </a:p>
          <a:p>
            <a:pPr>
              <a:lnSpc>
                <a:spcPct val="90000"/>
              </a:lnSpc>
              <a:buFontTx/>
              <a:buNone/>
            </a:pPr>
            <a:r>
              <a:rPr lang="en-US" altLang="en-US" sz="2400" b="1" dirty="0">
                <a:latin typeface="Times New Roman" panose="02020603050405020304" pitchFamily="18" charset="0"/>
              </a:rPr>
              <a:t>Done very differently by computers and humans!</a:t>
            </a:r>
          </a:p>
          <a:p>
            <a:pPr>
              <a:lnSpc>
                <a:spcPct val="90000"/>
              </a:lnSpc>
              <a:buFontTx/>
              <a:buNone/>
            </a:pPr>
            <a:r>
              <a:rPr lang="en-US" altLang="en-US" sz="2400" dirty="0">
                <a:latin typeface="Times New Roman" panose="02020603050405020304" pitchFamily="18" charset="0"/>
              </a:rPr>
              <a:t> </a:t>
            </a:r>
          </a:p>
          <a:p>
            <a:pPr>
              <a:lnSpc>
                <a:spcPct val="90000"/>
              </a:lnSpc>
              <a:buFontTx/>
              <a:buNone/>
            </a:pPr>
            <a:r>
              <a:rPr lang="en-US" altLang="en-US" sz="2400" dirty="0">
                <a:latin typeface="Times New Roman" panose="02020603050405020304" pitchFamily="18" charset="0"/>
              </a:rPr>
              <a:t>Digital computers compute the answers to arithmetic.  </a:t>
            </a:r>
          </a:p>
          <a:p>
            <a:pPr>
              <a:lnSpc>
                <a:spcPct val="90000"/>
              </a:lnSpc>
              <a:buFontTx/>
              <a:buNone/>
            </a:pPr>
            <a:endParaRPr lang="en-US" altLang="en-US" sz="2400" dirty="0">
              <a:latin typeface="Times New Roman" panose="02020603050405020304" pitchFamily="18" charset="0"/>
            </a:endParaRPr>
          </a:p>
          <a:p>
            <a:pPr>
              <a:lnSpc>
                <a:spcPct val="90000"/>
              </a:lnSpc>
              <a:buFontTx/>
              <a:buNone/>
            </a:pPr>
            <a:r>
              <a:rPr lang="en-US" altLang="en-US" sz="2400" dirty="0">
                <a:latin typeface="Times New Roman" panose="02020603050405020304" pitchFamily="18" charset="0"/>
              </a:rPr>
              <a:t>Humans estimate, perceive, and memorize the answers.</a:t>
            </a:r>
          </a:p>
          <a:p>
            <a:pPr>
              <a:lnSpc>
                <a:spcPct val="90000"/>
              </a:lnSpc>
              <a:buFontTx/>
              <a:buNone/>
            </a:pPr>
            <a:endParaRPr lang="en-US" altLang="en-US" sz="2400" dirty="0">
              <a:latin typeface="Times New Roman" panose="02020603050405020304" pitchFamily="18" charset="0"/>
            </a:endParaRPr>
          </a:p>
        </p:txBody>
      </p:sp>
      <p:sp>
        <p:nvSpPr>
          <p:cNvPr id="4" name="Google Shape;142;p2">
            <a:extLst>
              <a:ext uri="{FF2B5EF4-FFF2-40B4-BE49-F238E27FC236}">
                <a16:creationId xmlns:a16="http://schemas.microsoft.com/office/drawing/2014/main" id="{F64DA85A-0339-4E42-BB48-E8C535E2284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14B2A142-ACCF-433A-9D95-B0129AD87FAF}"/>
              </a:ext>
            </a:extLst>
          </p:cNvPr>
          <p:cNvSpPr>
            <a:spLocks noGrp="1"/>
          </p:cNvSpPr>
          <p:nvPr>
            <p:ph type="ftr" sz="quarter" idx="11"/>
          </p:nvPr>
        </p:nvSpPr>
        <p:spPr>
          <a:xfrm>
            <a:off x="3846325" y="6299753"/>
            <a:ext cx="731519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3380964-E577-4C87-923B-4BD40504900F}"/>
              </a:ext>
            </a:extLst>
          </p:cNvPr>
          <p:cNvSpPr>
            <a:spLocks noGrp="1" noChangeArrowheads="1"/>
          </p:cNvSpPr>
          <p:nvPr>
            <p:ph type="title"/>
          </p:nvPr>
        </p:nvSpPr>
        <p:spPr>
          <a:xfrm>
            <a:off x="3668232" y="295939"/>
            <a:ext cx="6542567" cy="1143000"/>
          </a:xfrm>
        </p:spPr>
        <p:txBody>
          <a:bodyPr>
            <a:normAutofit/>
          </a:bodyPr>
          <a:lstStyle/>
          <a:p>
            <a:r>
              <a:rPr lang="en-US" altLang="en-US" sz="3200" b="1" dirty="0">
                <a:latin typeface="Times New Roman" panose="02020603050405020304" pitchFamily="18" charset="0"/>
              </a:rPr>
              <a:t>Example: The Human Algorithm for Multiplication</a:t>
            </a:r>
          </a:p>
        </p:txBody>
      </p:sp>
      <p:sp>
        <p:nvSpPr>
          <p:cNvPr id="45059" name="Rectangle 3">
            <a:extLst>
              <a:ext uri="{FF2B5EF4-FFF2-40B4-BE49-F238E27FC236}">
                <a16:creationId xmlns:a16="http://schemas.microsoft.com/office/drawing/2014/main" id="{FD38C776-AB1B-42D4-B659-FF08B11956AF}"/>
              </a:ext>
            </a:extLst>
          </p:cNvPr>
          <p:cNvSpPr>
            <a:spLocks noGrp="1" noChangeArrowheads="1"/>
          </p:cNvSpPr>
          <p:nvPr>
            <p:ph type="body" idx="1"/>
          </p:nvPr>
        </p:nvSpPr>
        <p:spPr>
          <a:xfrm>
            <a:off x="3668232" y="1708150"/>
            <a:ext cx="7336466" cy="4648200"/>
          </a:xfrm>
        </p:spPr>
        <p:txBody>
          <a:bodyPr>
            <a:normAutofit/>
          </a:bodyPr>
          <a:lstStyle/>
          <a:p>
            <a:pPr>
              <a:lnSpc>
                <a:spcPct val="80000"/>
              </a:lnSpc>
              <a:buFontTx/>
              <a:buNone/>
            </a:pPr>
            <a:r>
              <a:rPr lang="en-US" altLang="en-US" dirty="0">
                <a:latin typeface="Times New Roman" panose="02020603050405020304" pitchFamily="18" charset="0"/>
              </a:rPr>
              <a:t>Conclusions from a long research project:</a:t>
            </a:r>
          </a:p>
          <a:p>
            <a:pPr>
              <a:lnSpc>
                <a:spcPct val="80000"/>
              </a:lnSpc>
              <a:buFontTx/>
              <a:buNone/>
            </a:pPr>
            <a:endParaRPr lang="en-US" altLang="en-US" dirty="0">
              <a:latin typeface="Times New Roman" panose="02020603050405020304" pitchFamily="18" charset="0"/>
            </a:endParaRPr>
          </a:p>
          <a:p>
            <a:pPr>
              <a:lnSpc>
                <a:spcPct val="80000"/>
              </a:lnSpc>
              <a:buFontTx/>
              <a:buNone/>
            </a:pPr>
            <a:r>
              <a:rPr lang="en-US" altLang="en-US" dirty="0">
                <a:latin typeface="Times New Roman" panose="02020603050405020304" pitchFamily="18" charset="0"/>
              </a:rPr>
              <a:t>The correct answer to a multiplication problem is:</a:t>
            </a:r>
          </a:p>
          <a:p>
            <a:pPr>
              <a:lnSpc>
                <a:spcPct val="80000"/>
              </a:lnSpc>
            </a:pPr>
            <a:endParaRPr lang="en-US" altLang="en-US" dirty="0">
              <a:latin typeface="Times New Roman" panose="02020603050405020304" pitchFamily="18" charset="0"/>
            </a:endParaRPr>
          </a:p>
          <a:p>
            <a:pPr>
              <a:lnSpc>
                <a:spcPct val="80000"/>
              </a:lnSpc>
              <a:buFontTx/>
              <a:buNone/>
            </a:pPr>
            <a:r>
              <a:rPr lang="en-US" altLang="en-US" dirty="0">
                <a:latin typeface="Times New Roman" panose="02020603050405020304" pitchFamily="18" charset="0"/>
                <a:cs typeface="Times New Roman" panose="02020603050405020304" pitchFamily="18" charset="0"/>
              </a:rPr>
              <a:t>	1.	</a:t>
            </a:r>
            <a:r>
              <a:rPr lang="en-US" altLang="en-US" b="1" dirty="0">
                <a:latin typeface="Times New Roman" panose="02020603050405020304" pitchFamily="18" charset="0"/>
              </a:rPr>
              <a:t>Familiar</a:t>
            </a:r>
            <a:r>
              <a:rPr lang="en-US" altLang="en-US" dirty="0">
                <a:latin typeface="Times New Roman" panose="02020603050405020304" pitchFamily="18" charset="0"/>
              </a:rPr>
              <a:t> (that is, a product number, an answer to </a:t>
            </a:r>
            <a:r>
              <a:rPr lang="en-US" altLang="en-US" b="1" dirty="0">
                <a:latin typeface="Times New Roman" panose="02020603050405020304" pitchFamily="18" charset="0"/>
              </a:rPr>
              <a:t>some</a:t>
            </a:r>
            <a:r>
              <a:rPr lang="en-US" altLang="en-US" dirty="0">
                <a:latin typeface="Times New Roman" panose="02020603050405020304" pitchFamily="18" charset="0"/>
              </a:rPr>
              <a:t> multiplication problem)</a:t>
            </a:r>
          </a:p>
          <a:p>
            <a:pPr>
              <a:lnSpc>
                <a:spcPct val="80000"/>
              </a:lnSpc>
              <a:buFontTx/>
              <a:buNone/>
            </a:pPr>
            <a:endParaRPr lang="en-US" altLang="en-US" dirty="0">
              <a:latin typeface="Times New Roman" panose="02020603050405020304" pitchFamily="18" charset="0"/>
            </a:endParaRPr>
          </a:p>
          <a:p>
            <a:pPr>
              <a:lnSpc>
                <a:spcPct val="80000"/>
              </a:lnSpc>
              <a:buFontTx/>
              <a:buNone/>
            </a:pPr>
            <a:r>
              <a:rPr lang="en-US" altLang="en-US" dirty="0">
                <a:latin typeface="Times New Roman" panose="02020603050405020304" pitchFamily="18" charset="0"/>
                <a:cs typeface="Times New Roman" panose="02020603050405020304" pitchFamily="18" charset="0"/>
              </a:rPr>
              <a:t>	2.	</a:t>
            </a:r>
            <a:r>
              <a:rPr lang="en-US" altLang="en-US" b="1" dirty="0">
                <a:latin typeface="Times New Roman" panose="02020603050405020304" pitchFamily="18" charset="0"/>
              </a:rPr>
              <a:t>About the right size</a:t>
            </a:r>
            <a:r>
              <a:rPr lang="en-US" altLang="en-US" dirty="0">
                <a:latin typeface="Times New Roman" panose="02020603050405020304" pitchFamily="18" charset="0"/>
              </a:rPr>
              <a:t>.</a:t>
            </a:r>
          </a:p>
        </p:txBody>
      </p:sp>
      <p:sp>
        <p:nvSpPr>
          <p:cNvPr id="4" name="Google Shape;142;p2">
            <a:extLst>
              <a:ext uri="{FF2B5EF4-FFF2-40B4-BE49-F238E27FC236}">
                <a16:creationId xmlns:a16="http://schemas.microsoft.com/office/drawing/2014/main" id="{9E99362A-9485-4DAB-AC14-2CD386121F0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C7CA906F-88FB-42F7-A774-B7CE993788A7}"/>
              </a:ext>
            </a:extLst>
          </p:cNvPr>
          <p:cNvSpPr>
            <a:spLocks noGrp="1"/>
          </p:cNvSpPr>
          <p:nvPr>
            <p:ph type="ftr" sz="quarter" idx="11"/>
          </p:nvPr>
        </p:nvSpPr>
        <p:spPr>
          <a:xfrm>
            <a:off x="3668232" y="6205649"/>
            <a:ext cx="7413830"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7015496-A333-4321-BB3F-91941499119F}"/>
              </a:ext>
            </a:extLst>
          </p:cNvPr>
          <p:cNvSpPr>
            <a:spLocks noGrp="1" noChangeArrowheads="1"/>
          </p:cNvSpPr>
          <p:nvPr>
            <p:ph type="title"/>
          </p:nvPr>
        </p:nvSpPr>
        <p:spPr>
          <a:xfrm>
            <a:off x="3723168" y="172039"/>
            <a:ext cx="7855688" cy="1325563"/>
          </a:xfrm>
        </p:spPr>
        <p:txBody>
          <a:bodyPr/>
          <a:lstStyle/>
          <a:p>
            <a:r>
              <a:rPr lang="en-US" altLang="en-US" sz="3200" b="1" dirty="0">
                <a:latin typeface="Times New Roman" panose="02020603050405020304" pitchFamily="18" charset="0"/>
              </a:rPr>
              <a:t>Example: The Human Algorithm for Multiplication</a:t>
            </a:r>
          </a:p>
        </p:txBody>
      </p:sp>
      <p:sp>
        <p:nvSpPr>
          <p:cNvPr id="46083" name="Rectangle 3">
            <a:extLst>
              <a:ext uri="{FF2B5EF4-FFF2-40B4-BE49-F238E27FC236}">
                <a16:creationId xmlns:a16="http://schemas.microsoft.com/office/drawing/2014/main" id="{6C18583B-ECF9-4EB8-A319-E69D8C80377E}"/>
              </a:ext>
            </a:extLst>
          </p:cNvPr>
          <p:cNvSpPr>
            <a:spLocks noGrp="1" noChangeArrowheads="1"/>
          </p:cNvSpPr>
          <p:nvPr>
            <p:ph type="body" idx="1"/>
          </p:nvPr>
        </p:nvSpPr>
        <p:spPr>
          <a:xfrm>
            <a:off x="3723168" y="1764100"/>
            <a:ext cx="7655442" cy="4114800"/>
          </a:xfrm>
        </p:spPr>
        <p:txBody>
          <a:bodyPr>
            <a:normAutofit/>
          </a:bodyPr>
          <a:lstStyle/>
          <a:p>
            <a:pPr>
              <a:lnSpc>
                <a:spcPct val="90000"/>
              </a:lnSpc>
              <a:buFontTx/>
              <a:buNone/>
            </a:pPr>
            <a:r>
              <a:rPr lang="en-US" altLang="en-US" dirty="0">
                <a:latin typeface="Times New Roman" panose="02020603050405020304" pitchFamily="18" charset="0"/>
              </a:rPr>
              <a:t>Arithmetic fact learning is a </a:t>
            </a:r>
            <a:r>
              <a:rPr lang="en-US" altLang="en-US" b="1" dirty="0">
                <a:latin typeface="Times New Roman" panose="02020603050405020304" pitchFamily="18" charset="0"/>
              </a:rPr>
              <a:t>memory</a:t>
            </a:r>
            <a:r>
              <a:rPr lang="en-US" altLang="en-US" dirty="0">
                <a:latin typeface="Times New Roman" panose="02020603050405020304" pitchFamily="18" charset="0"/>
              </a:rPr>
              <a:t> and </a:t>
            </a:r>
            <a:r>
              <a:rPr lang="en-US" altLang="en-US" b="1" dirty="0">
                <a:latin typeface="Times New Roman" panose="02020603050405020304" pitchFamily="18" charset="0"/>
              </a:rPr>
              <a:t>estimation</a:t>
            </a:r>
            <a:r>
              <a:rPr lang="en-US" altLang="en-US" dirty="0">
                <a:latin typeface="Times New Roman" panose="02020603050405020304" pitchFamily="18" charset="0"/>
              </a:rPr>
              <a:t> process.</a:t>
            </a:r>
          </a:p>
          <a:p>
            <a:pPr>
              <a:lnSpc>
                <a:spcPct val="90000"/>
              </a:lnSpc>
              <a:buFontTx/>
              <a:buNone/>
            </a:pPr>
            <a:endParaRPr lang="en-US" altLang="en-US" dirty="0">
              <a:latin typeface="Times New Roman" panose="02020603050405020304" pitchFamily="18" charset="0"/>
            </a:endParaRPr>
          </a:p>
          <a:p>
            <a:pPr>
              <a:lnSpc>
                <a:spcPct val="90000"/>
              </a:lnSpc>
              <a:buFontTx/>
              <a:buNone/>
            </a:pPr>
            <a:r>
              <a:rPr lang="en-US" altLang="en-US" dirty="0">
                <a:latin typeface="Times New Roman" panose="02020603050405020304" pitchFamily="18" charset="0"/>
              </a:rPr>
              <a:t>It is </a:t>
            </a:r>
            <a:r>
              <a:rPr lang="en-US" altLang="en-US" b="1" dirty="0">
                <a:latin typeface="Times New Roman" panose="02020603050405020304" pitchFamily="18" charset="0"/>
              </a:rPr>
              <a:t>not a true computation!</a:t>
            </a:r>
          </a:p>
          <a:p>
            <a:pPr>
              <a:lnSpc>
                <a:spcPct val="90000"/>
              </a:lnSpc>
              <a:buFontTx/>
              <a:buNone/>
            </a:pPr>
            <a:endParaRPr lang="en-US" altLang="en-US" b="1" dirty="0">
              <a:latin typeface="Times New Roman" panose="02020603050405020304" pitchFamily="18" charset="0"/>
            </a:endParaRPr>
          </a:p>
          <a:p>
            <a:pPr>
              <a:lnSpc>
                <a:spcPct val="90000"/>
              </a:lnSpc>
              <a:buFontTx/>
              <a:buNone/>
            </a:pPr>
            <a:r>
              <a:rPr lang="en-US" altLang="en-US" b="1" dirty="0">
                <a:latin typeface="Times New Roman" panose="02020603050405020304" pitchFamily="18" charset="0"/>
              </a:rPr>
              <a:t>Makes Predictions:</a:t>
            </a:r>
            <a:r>
              <a:rPr lang="en-US" altLang="en-US" dirty="0">
                <a:latin typeface="Times New Roman" panose="02020603050405020304" pitchFamily="18" charset="0"/>
              </a:rPr>
              <a:t>  </a:t>
            </a:r>
          </a:p>
          <a:p>
            <a:pPr>
              <a:lnSpc>
                <a:spcPct val="90000"/>
              </a:lnSpc>
            </a:pPr>
            <a:r>
              <a:rPr lang="en-US" altLang="en-US" dirty="0">
                <a:latin typeface="Times New Roman" panose="02020603050405020304" pitchFamily="18" charset="0"/>
              </a:rPr>
              <a:t>Rarely see 51 or 53 as errors.  </a:t>
            </a:r>
          </a:p>
          <a:p>
            <a:pPr>
              <a:lnSpc>
                <a:spcPct val="90000"/>
              </a:lnSpc>
            </a:pPr>
            <a:r>
              <a:rPr lang="en-US" altLang="en-US" dirty="0">
                <a:latin typeface="Times New Roman" panose="02020603050405020304" pitchFamily="18" charset="0"/>
              </a:rPr>
              <a:t>Never see 3 or 6 as answers to 6x9.</a:t>
            </a:r>
          </a:p>
        </p:txBody>
      </p:sp>
      <p:sp>
        <p:nvSpPr>
          <p:cNvPr id="4" name="Google Shape;142;p2">
            <a:extLst>
              <a:ext uri="{FF2B5EF4-FFF2-40B4-BE49-F238E27FC236}">
                <a16:creationId xmlns:a16="http://schemas.microsoft.com/office/drawing/2014/main" id="{6079EAF7-04D4-420A-B2CC-8949E017585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908E1572-3AA5-4383-8F47-9D2090E1E2C5}"/>
              </a:ext>
            </a:extLst>
          </p:cNvPr>
          <p:cNvSpPr>
            <a:spLocks noGrp="1"/>
          </p:cNvSpPr>
          <p:nvPr>
            <p:ph type="ftr" sz="quarter" idx="11"/>
          </p:nvPr>
        </p:nvSpPr>
        <p:spPr>
          <a:xfrm>
            <a:off x="3997842" y="6212811"/>
            <a:ext cx="7306340"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1B79B2C-904C-4295-BC0C-087DF421B6EC}"/>
              </a:ext>
            </a:extLst>
          </p:cNvPr>
          <p:cNvSpPr>
            <a:spLocks noGrp="1" noChangeArrowheads="1"/>
          </p:cNvSpPr>
          <p:nvPr>
            <p:ph type="ctrTitle"/>
          </p:nvPr>
        </p:nvSpPr>
        <p:spPr>
          <a:xfrm>
            <a:off x="3455581" y="501650"/>
            <a:ext cx="7772400" cy="609600"/>
          </a:xfrm>
        </p:spPr>
        <p:txBody>
          <a:bodyPr anchor="ctr"/>
          <a:lstStyle/>
          <a:p>
            <a:r>
              <a:rPr lang="en-US" altLang="en-US" sz="3200" b="1" dirty="0">
                <a:latin typeface="Times New Roman" panose="02020603050405020304" pitchFamily="18" charset="0"/>
              </a:rPr>
              <a:t>Example: Relationships</a:t>
            </a:r>
          </a:p>
        </p:txBody>
      </p:sp>
      <p:sp>
        <p:nvSpPr>
          <p:cNvPr id="47107" name="Rectangle 3">
            <a:extLst>
              <a:ext uri="{FF2B5EF4-FFF2-40B4-BE49-F238E27FC236}">
                <a16:creationId xmlns:a16="http://schemas.microsoft.com/office/drawing/2014/main" id="{7B8F9AA0-AE64-4627-B744-6B7A6A907E11}"/>
              </a:ext>
            </a:extLst>
          </p:cNvPr>
          <p:cNvSpPr>
            <a:spLocks noGrp="1" noChangeArrowheads="1"/>
          </p:cNvSpPr>
          <p:nvPr>
            <p:ph type="subTitle" idx="1"/>
          </p:nvPr>
        </p:nvSpPr>
        <p:spPr>
          <a:xfrm>
            <a:off x="3717851" y="1631950"/>
            <a:ext cx="7772400" cy="4724400"/>
          </a:xfrm>
        </p:spPr>
        <p:txBody>
          <a:bodyPr/>
          <a:lstStyle/>
          <a:p>
            <a:pPr algn="l"/>
            <a:r>
              <a:rPr lang="en-US" altLang="en-US" sz="2000" dirty="0">
                <a:latin typeface="Times New Roman" panose="02020603050405020304" pitchFamily="18" charset="0"/>
              </a:rPr>
              <a:t>In human perception and cognition computation, </a:t>
            </a:r>
            <a:r>
              <a:rPr lang="en-US" altLang="en-US" sz="2000" b="1" dirty="0">
                <a:latin typeface="Times New Roman" panose="02020603050405020304" pitchFamily="18" charset="0"/>
              </a:rPr>
              <a:t>relationships</a:t>
            </a:r>
            <a:r>
              <a:rPr lang="en-US" altLang="en-US" sz="2000" dirty="0">
                <a:latin typeface="Times New Roman" panose="02020603050405020304" pitchFamily="18" charset="0"/>
              </a:rPr>
              <a:t> are often more valuable than exact values.</a:t>
            </a:r>
          </a:p>
          <a:p>
            <a:pPr algn="l"/>
            <a:endParaRPr lang="en-US" altLang="en-US" sz="2000" dirty="0">
              <a:latin typeface="Times New Roman" panose="02020603050405020304" pitchFamily="18" charset="0"/>
            </a:endParaRPr>
          </a:p>
          <a:p>
            <a:pPr algn="l"/>
            <a:r>
              <a:rPr lang="en-US" altLang="en-US" sz="2000" dirty="0">
                <a:latin typeface="Times New Roman" panose="02020603050405020304" pitchFamily="18" charset="0"/>
              </a:rPr>
              <a:t>Relationships can be </a:t>
            </a:r>
            <a:r>
              <a:rPr lang="en-US" altLang="en-US" sz="2000" b="1" dirty="0">
                <a:latin typeface="Times New Roman" panose="02020603050405020304" pitchFamily="18" charset="0"/>
              </a:rPr>
              <a:t>more stable</a:t>
            </a:r>
            <a:r>
              <a:rPr lang="en-US" altLang="en-US" sz="2000" dirty="0">
                <a:latin typeface="Times New Roman" panose="02020603050405020304" pitchFamily="18" charset="0"/>
              </a:rPr>
              <a:t> than exact values of sensory quantities.</a:t>
            </a:r>
          </a:p>
          <a:p>
            <a:pPr algn="l"/>
            <a:endParaRPr lang="en-US" altLang="en-US" sz="2000" dirty="0">
              <a:latin typeface="Times New Roman" panose="02020603050405020304" pitchFamily="18" charset="0"/>
            </a:endParaRPr>
          </a:p>
          <a:p>
            <a:pPr algn="l"/>
            <a:r>
              <a:rPr lang="en-US" altLang="en-US" sz="2000" b="1" dirty="0">
                <a:latin typeface="Times New Roman" panose="02020603050405020304" pitchFamily="18" charset="0"/>
              </a:rPr>
              <a:t>Common perceptual invariances</a:t>
            </a:r>
            <a:r>
              <a:rPr lang="en-US" altLang="en-US" sz="2000" dirty="0">
                <a:latin typeface="Times New Roman" panose="02020603050405020304" pitchFamily="18" charset="0"/>
              </a:rPr>
              <a:t>:</a:t>
            </a:r>
          </a:p>
          <a:p>
            <a:pPr algn="l">
              <a:buFontTx/>
              <a:buChar char="•"/>
            </a:pPr>
            <a:r>
              <a:rPr lang="en-US" altLang="en-US" sz="2000" b="1" dirty="0">
                <a:latin typeface="Times New Roman" panose="02020603050405020304" pitchFamily="18" charset="0"/>
              </a:rPr>
              <a:t>Size</a:t>
            </a:r>
            <a:r>
              <a:rPr lang="en-US" altLang="en-US" sz="2000" dirty="0">
                <a:latin typeface="Times New Roman" panose="02020603050405020304" pitchFamily="18" charset="0"/>
              </a:rPr>
              <a:t> (distance).</a:t>
            </a:r>
          </a:p>
          <a:p>
            <a:pPr algn="l">
              <a:buFontTx/>
              <a:buChar char="•"/>
            </a:pPr>
            <a:r>
              <a:rPr lang="en-US" altLang="en-US" sz="2000" b="1" dirty="0">
                <a:latin typeface="Times New Roman" panose="02020603050405020304" pitchFamily="18" charset="0"/>
              </a:rPr>
              <a:t>Color</a:t>
            </a:r>
            <a:r>
              <a:rPr lang="en-US" altLang="en-US" sz="2000" dirty="0">
                <a:latin typeface="Times New Roman" panose="02020603050405020304" pitchFamily="18" charset="0"/>
              </a:rPr>
              <a:t> (with respect to illumination).</a:t>
            </a:r>
          </a:p>
          <a:p>
            <a:pPr algn="l">
              <a:buFontTx/>
              <a:buChar char="•"/>
            </a:pPr>
            <a:r>
              <a:rPr lang="en-US" altLang="en-US" sz="2000" b="1" dirty="0">
                <a:latin typeface="Times New Roman" panose="02020603050405020304" pitchFamily="18" charset="0"/>
              </a:rPr>
              <a:t>Objects</a:t>
            </a:r>
            <a:r>
              <a:rPr lang="en-US" altLang="en-US" sz="2000" dirty="0">
                <a:latin typeface="Times New Roman" panose="02020603050405020304" pitchFamily="18" charset="0"/>
              </a:rPr>
              <a:t> (with respect to orientation, some distortions)</a:t>
            </a:r>
          </a:p>
          <a:p>
            <a:pPr algn="l">
              <a:buFontTx/>
              <a:buChar char="•"/>
            </a:pPr>
            <a:r>
              <a:rPr lang="en-US" altLang="en-US" sz="2000" b="1" dirty="0">
                <a:latin typeface="Times New Roman" panose="02020603050405020304" pitchFamily="18" charset="0"/>
              </a:rPr>
              <a:t>Vocal tract length</a:t>
            </a:r>
            <a:r>
              <a:rPr lang="en-US" altLang="en-US" sz="2000" dirty="0">
                <a:latin typeface="Times New Roman" panose="02020603050405020304" pitchFamily="18" charset="0"/>
              </a:rPr>
              <a:t> (speaker independent speech).</a:t>
            </a:r>
          </a:p>
        </p:txBody>
      </p:sp>
      <p:sp>
        <p:nvSpPr>
          <p:cNvPr id="4" name="Google Shape;142;p2">
            <a:extLst>
              <a:ext uri="{FF2B5EF4-FFF2-40B4-BE49-F238E27FC236}">
                <a16:creationId xmlns:a16="http://schemas.microsoft.com/office/drawing/2014/main" id="{3144D025-3C50-4224-BF8A-FBD5F4BEF00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00842568-3FAB-4E11-A64D-0130EAA2CEE0}"/>
              </a:ext>
            </a:extLst>
          </p:cNvPr>
          <p:cNvSpPr>
            <a:spLocks noGrp="1"/>
          </p:cNvSpPr>
          <p:nvPr>
            <p:ph type="ftr" sz="quarter" idx="11"/>
          </p:nvPr>
        </p:nvSpPr>
        <p:spPr>
          <a:xfrm>
            <a:off x="3975690" y="6260657"/>
            <a:ext cx="6732181"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719398C-30B2-49A8-AA39-223D71B8FFCB}"/>
              </a:ext>
            </a:extLst>
          </p:cNvPr>
          <p:cNvSpPr>
            <a:spLocks noGrp="1" noChangeArrowheads="1"/>
          </p:cNvSpPr>
          <p:nvPr>
            <p:ph type="title"/>
          </p:nvPr>
        </p:nvSpPr>
        <p:spPr>
          <a:xfrm>
            <a:off x="3708991" y="460744"/>
            <a:ext cx="7620000" cy="1981200"/>
          </a:xfrm>
        </p:spPr>
        <p:txBody>
          <a:bodyPr/>
          <a:lstStyle/>
          <a:p>
            <a:r>
              <a:rPr lang="en-US" altLang="en-US" sz="2800" b="1" dirty="0">
                <a:latin typeface="Times New Roman" panose="02020603050405020304" pitchFamily="18" charset="0"/>
              </a:rPr>
              <a:t>Example: Relationships</a:t>
            </a:r>
            <a:br>
              <a:rPr lang="en-US" altLang="en-US" sz="2800" b="1" dirty="0">
                <a:latin typeface="Times New Roman" panose="02020603050405020304" pitchFamily="18" charset="0"/>
              </a:rPr>
            </a:br>
            <a:br>
              <a:rPr lang="en-US" altLang="en-US" sz="2800" b="1" dirty="0">
                <a:latin typeface="Times New Roman" panose="02020603050405020304" pitchFamily="18" charset="0"/>
              </a:rPr>
            </a:br>
            <a:r>
              <a:rPr lang="en-US" altLang="en-US" sz="2400" b="1" dirty="0">
                <a:latin typeface="Times New Roman" panose="02020603050405020304" pitchFamily="18" charset="0"/>
              </a:rPr>
              <a:t>Consider</a:t>
            </a:r>
            <a:r>
              <a:rPr lang="en-US" altLang="en-US" sz="2000" b="1" dirty="0">
                <a:latin typeface="Times New Roman" panose="02020603050405020304" pitchFamily="18" charset="0"/>
              </a:rPr>
              <a:t>:</a:t>
            </a:r>
          </a:p>
        </p:txBody>
      </p:sp>
      <p:pic>
        <p:nvPicPr>
          <p:cNvPr id="21507" name="Picture 3" descr="Ratio1">
            <a:extLst>
              <a:ext uri="{FF2B5EF4-FFF2-40B4-BE49-F238E27FC236}">
                <a16:creationId xmlns:a16="http://schemas.microsoft.com/office/drawing/2014/main" id="{29CB9A9D-F9B0-41C7-9F0A-172E667270E7}"/>
              </a:ext>
            </a:extLst>
          </p:cNvPr>
          <p:cNvPicPr>
            <a:picLocks noGrp="1" noChangeAspect="1" noChangeArrowheads="1"/>
          </p:cNvPicPr>
          <p:nvPr>
            <p:ph type="dgm" idx="1"/>
          </p:nvPr>
        </p:nvPicPr>
        <p:blipFill>
          <a:blip r:embed="rId2">
            <a:extLst>
              <a:ext uri="{28A0092B-C50C-407E-A947-70E740481C1C}">
                <a14:useLocalDpi xmlns:a14="http://schemas.microsoft.com/office/drawing/2010/main" val="0"/>
              </a:ext>
            </a:extLst>
          </a:blip>
          <a:srcRect l="-4990" t="62500"/>
          <a:stretch>
            <a:fillRect/>
          </a:stretch>
        </p:blipFill>
        <p:spPr>
          <a:xfrm>
            <a:off x="4792662" y="2849746"/>
            <a:ext cx="3233738" cy="149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Google Shape;142;p2">
            <a:extLst>
              <a:ext uri="{FF2B5EF4-FFF2-40B4-BE49-F238E27FC236}">
                <a16:creationId xmlns:a16="http://schemas.microsoft.com/office/drawing/2014/main" id="{600FCCFE-F512-48FE-86CA-C85D9575649F}"/>
              </a:ext>
            </a:extLst>
          </p:cNvPr>
          <p:cNvSpPr/>
          <p:nvPr/>
        </p:nvSpPr>
        <p:spPr>
          <a:xfrm>
            <a:off x="0" y="-1063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8A79F87D-BD3C-43E0-9D02-EF7676A0206A}"/>
              </a:ext>
            </a:extLst>
          </p:cNvPr>
          <p:cNvSpPr>
            <a:spLocks noGrp="1"/>
          </p:cNvSpPr>
          <p:nvPr>
            <p:ph type="ftr" sz="quarter" idx="11"/>
          </p:nvPr>
        </p:nvSpPr>
        <p:spPr>
          <a:xfrm>
            <a:off x="4165600" y="6248400"/>
            <a:ext cx="7073014" cy="457200"/>
          </a:xfrm>
        </p:spPr>
        <p:txBody>
          <a:bodyPr/>
          <a:lstStyle/>
          <a:p>
            <a:r>
              <a:rPr lang="en-US" altLang="en-US" dirty="0"/>
              <a:t>Copyright © 2019 by Wiley India Pvt. Ltd., 4436/7, Ansari Road, </a:t>
            </a:r>
            <a:r>
              <a:rPr lang="en-US" altLang="en-US" dirty="0" err="1"/>
              <a:t>Daryaganj</a:t>
            </a:r>
            <a:r>
              <a:rPr lang="en-US" altLang="en-US" dirty="0"/>
              <a:t>, New Delhi-110002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9DDB5261-D5A4-4BAA-8CEE-25B065A9E9AC}"/>
              </a:ext>
            </a:extLst>
          </p:cNvPr>
          <p:cNvSpPr>
            <a:spLocks noGrp="1" noChangeArrowheads="1"/>
          </p:cNvSpPr>
          <p:nvPr>
            <p:ph type="title"/>
          </p:nvPr>
        </p:nvSpPr>
        <p:spPr>
          <a:xfrm>
            <a:off x="3625702" y="381000"/>
            <a:ext cx="6280298" cy="1143000"/>
          </a:xfrm>
        </p:spPr>
        <p:txBody>
          <a:bodyPr>
            <a:normAutofit/>
          </a:bodyPr>
          <a:lstStyle/>
          <a:p>
            <a:r>
              <a:rPr lang="en-US" altLang="en-US" sz="3200" b="1" dirty="0">
                <a:latin typeface="Times New Roman" panose="02020603050405020304" pitchFamily="18" charset="0"/>
              </a:rPr>
              <a:t>Comparison of Silicon Computers and Carbon Computers</a:t>
            </a:r>
          </a:p>
        </p:txBody>
      </p:sp>
      <p:sp>
        <p:nvSpPr>
          <p:cNvPr id="24579" name="Rectangle 1027">
            <a:extLst>
              <a:ext uri="{FF2B5EF4-FFF2-40B4-BE49-F238E27FC236}">
                <a16:creationId xmlns:a16="http://schemas.microsoft.com/office/drawing/2014/main" id="{DB37CF43-9105-475A-83B2-BBE9584F83DB}"/>
              </a:ext>
            </a:extLst>
          </p:cNvPr>
          <p:cNvSpPr>
            <a:spLocks noGrp="1" noChangeArrowheads="1"/>
          </p:cNvSpPr>
          <p:nvPr>
            <p:ph type="body" idx="1"/>
          </p:nvPr>
        </p:nvSpPr>
        <p:spPr>
          <a:xfrm>
            <a:off x="3625702" y="1882775"/>
            <a:ext cx="7655442" cy="4114800"/>
          </a:xfrm>
        </p:spPr>
        <p:txBody>
          <a:bodyPr>
            <a:normAutofit/>
          </a:bodyPr>
          <a:lstStyle/>
          <a:p>
            <a:pPr>
              <a:buFontTx/>
              <a:buNone/>
            </a:pPr>
            <a:r>
              <a:rPr lang="en-US" altLang="en-US" b="1" u="sng" dirty="0">
                <a:latin typeface="Times New Roman" panose="02020603050405020304" pitchFamily="18" charset="0"/>
              </a:rPr>
              <a:t>Digital computers are</a:t>
            </a:r>
            <a:r>
              <a:rPr lang="en-US" altLang="en-US" u="sng" dirty="0">
                <a:latin typeface="Times New Roman" panose="02020603050405020304" pitchFamily="18" charset="0"/>
              </a:rPr>
              <a:t> </a:t>
            </a:r>
          </a:p>
          <a:p>
            <a:r>
              <a:rPr lang="en-US" altLang="en-US" dirty="0">
                <a:latin typeface="Times New Roman" panose="02020603050405020304" pitchFamily="18" charset="0"/>
              </a:rPr>
              <a:t>Made from </a:t>
            </a:r>
            <a:r>
              <a:rPr lang="en-US" altLang="en-US" b="1" dirty="0">
                <a:latin typeface="Times New Roman" panose="02020603050405020304" pitchFamily="18" charset="0"/>
              </a:rPr>
              <a:t>silicon</a:t>
            </a:r>
          </a:p>
          <a:p>
            <a:r>
              <a:rPr lang="en-US" altLang="en-US" b="1" dirty="0">
                <a:latin typeface="Times New Roman" panose="02020603050405020304" pitchFamily="18" charset="0"/>
              </a:rPr>
              <a:t>Accurate</a:t>
            </a:r>
            <a:r>
              <a:rPr lang="en-US" altLang="en-US" dirty="0">
                <a:latin typeface="Times New Roman" panose="02020603050405020304" pitchFamily="18" charset="0"/>
              </a:rPr>
              <a:t> (essentially no errors)</a:t>
            </a:r>
          </a:p>
          <a:p>
            <a:r>
              <a:rPr lang="en-US" altLang="en-US" b="1" dirty="0">
                <a:latin typeface="Times New Roman" panose="02020603050405020304" pitchFamily="18" charset="0"/>
              </a:rPr>
              <a:t>Fast</a:t>
            </a:r>
            <a:r>
              <a:rPr lang="en-US" altLang="en-US" dirty="0">
                <a:latin typeface="Times New Roman" panose="02020603050405020304" pitchFamily="18" charset="0"/>
              </a:rPr>
              <a:t> (nanoseconds)</a:t>
            </a:r>
          </a:p>
          <a:p>
            <a:r>
              <a:rPr lang="en-US" altLang="en-US" dirty="0">
                <a:latin typeface="Times New Roman" panose="02020603050405020304" pitchFamily="18" charset="0"/>
              </a:rPr>
              <a:t>Execute long chains of </a:t>
            </a:r>
            <a:r>
              <a:rPr lang="en-US" altLang="en-US" b="1" dirty="0">
                <a:latin typeface="Times New Roman" panose="02020603050405020304" pitchFamily="18" charset="0"/>
              </a:rPr>
              <a:t>serial logical</a:t>
            </a:r>
            <a:r>
              <a:rPr lang="en-US" altLang="en-US" dirty="0">
                <a:latin typeface="Times New Roman" panose="02020603050405020304" pitchFamily="18" charset="0"/>
              </a:rPr>
              <a:t> </a:t>
            </a:r>
            <a:r>
              <a:rPr lang="en-US" altLang="en-US" b="1" dirty="0">
                <a:latin typeface="Times New Roman" panose="02020603050405020304" pitchFamily="18" charset="0"/>
              </a:rPr>
              <a:t>operations</a:t>
            </a:r>
            <a:r>
              <a:rPr lang="en-US" altLang="en-US" dirty="0">
                <a:latin typeface="Times New Roman" panose="02020603050405020304" pitchFamily="18" charset="0"/>
              </a:rPr>
              <a:t> (billions)</a:t>
            </a:r>
          </a:p>
          <a:p>
            <a:r>
              <a:rPr lang="en-US" altLang="en-US" b="1" dirty="0">
                <a:latin typeface="Times New Roman" panose="02020603050405020304" pitchFamily="18" charset="0"/>
              </a:rPr>
              <a:t>Irritating to humans</a:t>
            </a:r>
          </a:p>
        </p:txBody>
      </p:sp>
      <p:sp>
        <p:nvSpPr>
          <p:cNvPr id="4" name="Google Shape;142;p2">
            <a:extLst>
              <a:ext uri="{FF2B5EF4-FFF2-40B4-BE49-F238E27FC236}">
                <a16:creationId xmlns:a16="http://schemas.microsoft.com/office/drawing/2014/main" id="{943DC8C7-28AC-449A-997C-3BA872F1CDD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AA090561-A596-4DC5-919C-13FCC92EF58E}"/>
              </a:ext>
            </a:extLst>
          </p:cNvPr>
          <p:cNvSpPr>
            <a:spLocks noGrp="1"/>
          </p:cNvSpPr>
          <p:nvPr>
            <p:ph type="ftr" sz="quarter" idx="11"/>
          </p:nvPr>
        </p:nvSpPr>
        <p:spPr>
          <a:xfrm>
            <a:off x="4091762" y="6294437"/>
            <a:ext cx="6955465"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0A5817A-0E94-4DF9-9912-0D6FEA424F1D}"/>
              </a:ext>
            </a:extLst>
          </p:cNvPr>
          <p:cNvSpPr>
            <a:spLocks noGrp="1" noChangeArrowheads="1"/>
          </p:cNvSpPr>
          <p:nvPr>
            <p:ph type="title"/>
          </p:nvPr>
        </p:nvSpPr>
        <p:spPr>
          <a:xfrm>
            <a:off x="3678865" y="368595"/>
            <a:ext cx="7772400" cy="762000"/>
          </a:xfrm>
        </p:spPr>
        <p:txBody>
          <a:bodyPr/>
          <a:lstStyle/>
          <a:p>
            <a:r>
              <a:rPr lang="en-US" altLang="en-US" sz="2800" b="1" dirty="0">
                <a:latin typeface="Times New Roman" panose="02020603050405020304" pitchFamily="18" charset="0"/>
              </a:rPr>
              <a:t>Which pair is most similar?</a:t>
            </a:r>
          </a:p>
        </p:txBody>
      </p:sp>
      <p:pic>
        <p:nvPicPr>
          <p:cNvPr id="22531" name="Picture 3" descr="Ratio2">
            <a:extLst>
              <a:ext uri="{FF2B5EF4-FFF2-40B4-BE49-F238E27FC236}">
                <a16:creationId xmlns:a16="http://schemas.microsoft.com/office/drawing/2014/main" id="{8F7E0589-8BA1-4919-9403-EE578EAE061C}"/>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t="28096"/>
          <a:stretch>
            <a:fillRect/>
          </a:stretch>
        </p:blipFill>
        <p:spPr>
          <a:xfrm>
            <a:off x="3971261" y="917945"/>
            <a:ext cx="7010400" cy="4505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Google Shape;142;p2">
            <a:extLst>
              <a:ext uri="{FF2B5EF4-FFF2-40B4-BE49-F238E27FC236}">
                <a16:creationId xmlns:a16="http://schemas.microsoft.com/office/drawing/2014/main" id="{D8D4EF84-CFD9-4D3D-BE5E-2BEA2F31474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32EF40F2-621B-49A4-B76C-D0332F01B40C}"/>
              </a:ext>
            </a:extLst>
          </p:cNvPr>
          <p:cNvSpPr>
            <a:spLocks noGrp="1"/>
          </p:cNvSpPr>
          <p:nvPr>
            <p:ph type="ftr" sz="quarter" idx="11"/>
          </p:nvPr>
        </p:nvSpPr>
        <p:spPr>
          <a:xfrm>
            <a:off x="4176232" y="6032205"/>
            <a:ext cx="7010399" cy="457200"/>
          </a:xfrm>
        </p:spPr>
        <p:txBody>
          <a:bodyPr/>
          <a:lstStyle/>
          <a:p>
            <a:r>
              <a:rPr lang="en-US" altLang="en-US"/>
              <a:t>Copyright © 2019 by Wiley India Pvt. Ltd., 4436/7, Ansari Road, Daryaganj, New Delhi-110002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7665B9A-4B81-4499-8AAF-51B468A2CB87}"/>
              </a:ext>
            </a:extLst>
          </p:cNvPr>
          <p:cNvSpPr>
            <a:spLocks noGrp="1" noChangeArrowheads="1"/>
          </p:cNvSpPr>
          <p:nvPr>
            <p:ph type="title"/>
          </p:nvPr>
        </p:nvSpPr>
        <p:spPr>
          <a:xfrm>
            <a:off x="3570767" y="495300"/>
            <a:ext cx="7772400" cy="304800"/>
          </a:xfrm>
        </p:spPr>
        <p:txBody>
          <a:bodyPr>
            <a:normAutofit fontScale="90000"/>
          </a:bodyPr>
          <a:lstStyle/>
          <a:p>
            <a:r>
              <a:rPr lang="en-US" altLang="en-US" sz="2400" b="1" dirty="0">
                <a:latin typeface="Times New Roman" panose="02020603050405020304" pitchFamily="18" charset="0"/>
              </a:rPr>
              <a:t>Experimental Results</a:t>
            </a:r>
          </a:p>
        </p:txBody>
      </p:sp>
      <p:sp>
        <p:nvSpPr>
          <p:cNvPr id="23555" name="Rectangle 3">
            <a:extLst>
              <a:ext uri="{FF2B5EF4-FFF2-40B4-BE49-F238E27FC236}">
                <a16:creationId xmlns:a16="http://schemas.microsoft.com/office/drawing/2014/main" id="{CE7A16F6-EFAB-474A-AC6E-05D0FB964181}"/>
              </a:ext>
            </a:extLst>
          </p:cNvPr>
          <p:cNvSpPr>
            <a:spLocks noGrp="1" noChangeArrowheads="1"/>
          </p:cNvSpPr>
          <p:nvPr>
            <p:ph type="body" idx="1"/>
          </p:nvPr>
        </p:nvSpPr>
        <p:spPr>
          <a:xfrm>
            <a:off x="3570767" y="1263502"/>
            <a:ext cx="8382000" cy="4800600"/>
          </a:xfrm>
        </p:spPr>
        <p:txBody>
          <a:bodyPr/>
          <a:lstStyle/>
          <a:p>
            <a:pPr>
              <a:buFontTx/>
              <a:buNone/>
            </a:pPr>
            <a:r>
              <a:rPr lang="en-US" altLang="en-US" sz="2000" dirty="0">
                <a:latin typeface="Times New Roman" panose="02020603050405020304" pitchFamily="18" charset="0"/>
              </a:rPr>
              <a:t>One pair has </a:t>
            </a:r>
            <a:r>
              <a:rPr lang="en-US" altLang="en-US" sz="2000" b="1" dirty="0">
                <a:latin typeface="Times New Roman" panose="02020603050405020304" pitchFamily="18" charset="0"/>
              </a:rPr>
              <a:t>high physical similarity</a:t>
            </a:r>
            <a:r>
              <a:rPr lang="en-US" altLang="en-US" sz="2000" dirty="0">
                <a:latin typeface="Times New Roman" panose="02020603050405020304" pitchFamily="18" charset="0"/>
              </a:rPr>
              <a:t> to the initial stimulus, that is, one half of the figure is identical.</a:t>
            </a:r>
          </a:p>
          <a:p>
            <a:pPr>
              <a:buFontTx/>
              <a:buNone/>
            </a:pPr>
            <a:endParaRPr lang="en-US" altLang="en-US" sz="2000" dirty="0">
              <a:latin typeface="Times New Roman" panose="02020603050405020304" pitchFamily="18" charset="0"/>
            </a:endParaRPr>
          </a:p>
          <a:p>
            <a:pPr>
              <a:buFontTx/>
              <a:buNone/>
            </a:pPr>
            <a:r>
              <a:rPr lang="en-US" altLang="en-US" sz="2000" dirty="0">
                <a:latin typeface="Times New Roman" panose="02020603050405020304" pitchFamily="18" charset="0"/>
              </a:rPr>
              <a:t>The other pair has </a:t>
            </a:r>
            <a:r>
              <a:rPr lang="en-US" altLang="en-US" sz="2000" b="1" dirty="0">
                <a:latin typeface="Times New Roman" panose="02020603050405020304" pitchFamily="18" charset="0"/>
              </a:rPr>
              <a:t>high relational similarity</a:t>
            </a:r>
            <a:r>
              <a:rPr lang="en-US" altLang="en-US" sz="2000" dirty="0">
                <a:latin typeface="Times New Roman" panose="02020603050405020304" pitchFamily="18" charset="0"/>
              </a:rPr>
              <a:t>, that is, they form a </a:t>
            </a:r>
            <a:r>
              <a:rPr lang="en-US" altLang="en-US" sz="2000" b="1" dirty="0">
                <a:latin typeface="Times New Roman" panose="02020603050405020304" pitchFamily="18" charset="0"/>
              </a:rPr>
              <a:t>pair</a:t>
            </a:r>
            <a:r>
              <a:rPr lang="en-US" altLang="en-US" sz="2000" dirty="0">
                <a:latin typeface="Times New Roman" panose="02020603050405020304" pitchFamily="18" charset="0"/>
              </a:rPr>
              <a:t> of identical figures.</a:t>
            </a:r>
          </a:p>
          <a:p>
            <a:pPr>
              <a:buFontTx/>
              <a:buNone/>
            </a:pPr>
            <a:endParaRPr lang="en-US" altLang="en-US" sz="2000" dirty="0">
              <a:latin typeface="Times New Roman" panose="02020603050405020304" pitchFamily="18" charset="0"/>
            </a:endParaRPr>
          </a:p>
          <a:p>
            <a:pPr>
              <a:buFontTx/>
              <a:buNone/>
            </a:pPr>
            <a:r>
              <a:rPr lang="en-US" altLang="en-US" sz="2000" b="1" dirty="0">
                <a:latin typeface="Times New Roman" panose="02020603050405020304" pitchFamily="18" charset="0"/>
              </a:rPr>
              <a:t>Adults</a:t>
            </a:r>
            <a:r>
              <a:rPr lang="en-US" altLang="en-US" sz="2000" dirty="0">
                <a:latin typeface="Times New Roman" panose="02020603050405020304" pitchFamily="18" charset="0"/>
              </a:rPr>
              <a:t> tend to choose relational similarity.</a:t>
            </a:r>
          </a:p>
          <a:p>
            <a:pPr>
              <a:buFontTx/>
              <a:buNone/>
            </a:pPr>
            <a:r>
              <a:rPr lang="en-US" altLang="en-US" sz="2000" b="1" dirty="0">
                <a:latin typeface="Times New Roman" panose="02020603050405020304" pitchFamily="18" charset="0"/>
              </a:rPr>
              <a:t>Children</a:t>
            </a:r>
            <a:r>
              <a:rPr lang="en-US" altLang="en-US" sz="2000" dirty="0">
                <a:latin typeface="Times New Roman" panose="02020603050405020304" pitchFamily="18" charset="0"/>
              </a:rPr>
              <a:t> tend to choose physical similarity.</a:t>
            </a:r>
          </a:p>
          <a:p>
            <a:pPr>
              <a:buFontTx/>
              <a:buNone/>
            </a:pPr>
            <a:endParaRPr lang="en-US" altLang="en-US" sz="2000" dirty="0">
              <a:latin typeface="Times New Roman" panose="02020603050405020304" pitchFamily="18" charset="0"/>
            </a:endParaRPr>
          </a:p>
          <a:p>
            <a:pPr>
              <a:buFontTx/>
              <a:buNone/>
            </a:pPr>
            <a:r>
              <a:rPr lang="en-US" altLang="en-US" sz="2000" b="1" dirty="0">
                <a:latin typeface="Times New Roman" panose="02020603050405020304" pitchFamily="18" charset="0"/>
              </a:rPr>
              <a:t>However</a:t>
            </a:r>
            <a:r>
              <a:rPr lang="en-US" altLang="en-US" sz="2000" dirty="0">
                <a:latin typeface="Times New Roman" panose="02020603050405020304" pitchFamily="18" charset="0"/>
              </a:rPr>
              <a:t>, It is easy to bias adults and children toward either relational or physical similarity.  Potentially a very </a:t>
            </a:r>
            <a:r>
              <a:rPr lang="en-US" altLang="en-US" sz="2000" b="1" dirty="0">
                <a:latin typeface="Times New Roman" panose="02020603050405020304" pitchFamily="18" charset="0"/>
              </a:rPr>
              <a:t>flexible</a:t>
            </a:r>
            <a:r>
              <a:rPr lang="en-US" altLang="en-US" sz="2000" dirty="0">
                <a:latin typeface="Times New Roman" panose="02020603050405020304" pitchFamily="18" charset="0"/>
              </a:rPr>
              <a:t> and </a:t>
            </a:r>
            <a:r>
              <a:rPr lang="en-US" altLang="en-US" sz="2000" b="1" dirty="0">
                <a:latin typeface="Times New Roman" panose="02020603050405020304" pitchFamily="18" charset="0"/>
              </a:rPr>
              <a:t>programmable</a:t>
            </a:r>
            <a:r>
              <a:rPr lang="en-US" altLang="en-US" sz="2000" dirty="0">
                <a:latin typeface="Times New Roman" panose="02020603050405020304" pitchFamily="18" charset="0"/>
              </a:rPr>
              <a:t> system.  </a:t>
            </a:r>
          </a:p>
          <a:p>
            <a:pPr>
              <a:buFontTx/>
              <a:buNone/>
            </a:pPr>
            <a:endParaRPr lang="en-US" altLang="en-US" sz="2000" dirty="0">
              <a:latin typeface="Times New Roman" panose="02020603050405020304" pitchFamily="18" charset="0"/>
            </a:endParaRPr>
          </a:p>
          <a:p>
            <a:pPr>
              <a:buFontTx/>
              <a:buNone/>
            </a:pPr>
            <a:endParaRPr lang="en-US" altLang="en-US" sz="2000" dirty="0">
              <a:latin typeface="Times New Roman" panose="02020603050405020304" pitchFamily="18" charset="0"/>
            </a:endParaRPr>
          </a:p>
        </p:txBody>
      </p:sp>
      <p:sp>
        <p:nvSpPr>
          <p:cNvPr id="4" name="Google Shape;142;p2">
            <a:extLst>
              <a:ext uri="{FF2B5EF4-FFF2-40B4-BE49-F238E27FC236}">
                <a16:creationId xmlns:a16="http://schemas.microsoft.com/office/drawing/2014/main" id="{245A89CE-976D-4BA4-875D-68E96AD9DCC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988C41D6-3FA3-4D90-BD0F-1AFC5D565E3A}"/>
              </a:ext>
            </a:extLst>
          </p:cNvPr>
          <p:cNvSpPr>
            <a:spLocks noGrp="1"/>
          </p:cNvSpPr>
          <p:nvPr>
            <p:ph type="ftr" sz="quarter" idx="11"/>
          </p:nvPr>
        </p:nvSpPr>
        <p:spPr>
          <a:xfrm>
            <a:off x="3846327" y="6344941"/>
            <a:ext cx="7221279"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280065"/>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882349"/>
            <a:ext cx="8239540" cy="533179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Cognitive computing (CC) and cognitive technologies prove to be the game changers for the forthcoming engineering systems and for the engineering practice and training. These are leading drivers for the knowledge automation work, and the establishment of cognitive products with the higher level of intelligence as compared to that of the present smart product.</a:t>
            </a:r>
          </a:p>
          <a:p>
            <a:pPr marL="0" indent="0" algn="just">
              <a:buNone/>
            </a:pPr>
            <a:r>
              <a:rPr lang="en-US" sz="2400" dirty="0">
                <a:latin typeface="Times New Roman" panose="02020603050405020304" pitchFamily="18" charset="0"/>
                <a:cs typeface="Times New Roman" panose="02020603050405020304" pitchFamily="18" charset="0"/>
              </a:rPr>
              <a:t>The cognitive assistants involve, individually or collectively, with humans through a combination of adaptive multimodal interfaces and progressive techniques of visualization and navigation. </a:t>
            </a:r>
          </a:p>
          <a:p>
            <a:pPr marL="0" indent="0" algn="just">
              <a:buNone/>
            </a:pPr>
            <a:r>
              <a:rPr lang="en-US" sz="2400" dirty="0">
                <a:latin typeface="Times New Roman" panose="02020603050405020304" pitchFamily="18" charset="0"/>
                <a:cs typeface="Times New Roman" panose="02020603050405020304" pitchFamily="18" charset="0"/>
              </a:rPr>
              <a:t>CC defines technology platforms that aids the scientific disciplines of artificial intelligence (AI) and signal process. These platforms envelops machine learning, reasoning, tongue process, speech recognition and vision (object recognition), human–computer interaction, dialog and narrative generation, among the alternative technologies.</a:t>
            </a:r>
          </a:p>
          <a:p>
            <a:pPr marL="0" indent="0" algn="just">
              <a:buNone/>
            </a:pPr>
            <a:br>
              <a:rPr lang="en-US" sz="2000" dirty="0"/>
            </a:b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E87B6BB-6EE8-4195-BA65-208F5C32C1F6}"/>
              </a:ext>
            </a:extLst>
          </p:cNvPr>
          <p:cNvSpPr>
            <a:spLocks noGrp="1"/>
          </p:cNvSpPr>
          <p:nvPr>
            <p:ph type="ftr" sz="quarter" idx="11"/>
          </p:nvPr>
        </p:nvSpPr>
        <p:spPr>
          <a:xfrm>
            <a:off x="4195775" y="6309836"/>
            <a:ext cx="6381307"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97570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275433"/>
            <a:ext cx="7934739"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What is cognitive computing?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7934740" cy="5209553"/>
          </a:xfrm>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CC systems avail processed models to simulate the human knowledge method to inspect solutions in an advanced things wherever the answers seem to be ambiguous and uncertain. While the term psychological feature computing is used interchangeably with computing (AI), CC overlaps with AI and engages several constant underlying technologies to power psychological feature applications, along with professional systems, neural networks, AI and video game (VR).</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Definition</a:t>
            </a:r>
          </a:p>
          <a:p>
            <a:pPr marL="0" indent="0" algn="just">
              <a:buNone/>
            </a:pPr>
            <a:r>
              <a:rPr lang="en-US" dirty="0">
                <a:latin typeface="Times New Roman" panose="02020603050405020304" pitchFamily="18" charset="0"/>
                <a:cs typeface="Times New Roman" panose="02020603050405020304" pitchFamily="18" charset="0"/>
              </a:rPr>
              <a:t>A computer with a brain that thinks and performs like a human being. Nothing is unattainable in this tech- </a:t>
            </a:r>
            <a:r>
              <a:rPr lang="en-US" dirty="0" err="1">
                <a:latin typeface="Times New Roman" panose="02020603050405020304" pitchFamily="18" charset="0"/>
                <a:cs typeface="Times New Roman" panose="02020603050405020304" pitchFamily="18" charset="0"/>
              </a:rPr>
              <a:t>nological</a:t>
            </a:r>
            <a:r>
              <a:rPr lang="en-US" dirty="0">
                <a:latin typeface="Times New Roman" panose="02020603050405020304" pitchFamily="18" charset="0"/>
                <a:cs typeface="Times New Roman" panose="02020603050405020304" pitchFamily="18" charset="0"/>
              </a:rPr>
              <a:t> revolution that proceeds to surprise us day after day! Nowadays, one can provide “eyes and a brain” to one’s computer: thus, one may be able to replace humans for the repetitive tasks and immensely facilitate our daily life. In present day, this approach is known as </a:t>
            </a:r>
            <a:r>
              <a:rPr lang="en-US" i="1" dirty="0">
                <a:latin typeface="Times New Roman" panose="02020603050405020304" pitchFamily="18" charset="0"/>
                <a:cs typeface="Times New Roman" panose="02020603050405020304" pitchFamily="18" charset="0"/>
              </a:rPr>
              <a:t>Cognitive Computing</a:t>
            </a:r>
            <a:r>
              <a:rPr lang="en-US" dirty="0">
                <a:latin typeface="Times New Roman" panose="02020603050405020304" pitchFamily="18" charset="0"/>
                <a:cs typeface="Times New Roman" panose="02020603050405020304" pitchFamily="18" charset="0"/>
              </a:rPr>
              <a:t>.</a:t>
            </a:r>
          </a:p>
          <a:p>
            <a:pPr marL="0" indent="0" algn="just">
              <a:buNone/>
            </a:pPr>
            <a:endParaRPr lang="en-US" dirty="0"/>
          </a:p>
        </p:txBody>
      </p:sp>
      <p:sp>
        <p:nvSpPr>
          <p:cNvPr id="2" name="Footer Placeholder 1">
            <a:extLst>
              <a:ext uri="{FF2B5EF4-FFF2-40B4-BE49-F238E27FC236}">
                <a16:creationId xmlns:a16="http://schemas.microsoft.com/office/drawing/2014/main" id="{E2B22E5F-205F-4ED0-BBF7-FB4A491B5FDA}"/>
              </a:ext>
            </a:extLst>
          </p:cNvPr>
          <p:cNvSpPr>
            <a:spLocks noGrp="1"/>
          </p:cNvSpPr>
          <p:nvPr>
            <p:ph type="ftr" sz="quarter" idx="11"/>
          </p:nvPr>
        </p:nvSpPr>
        <p:spPr>
          <a:xfrm>
            <a:off x="3940593" y="6266656"/>
            <a:ext cx="689167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569064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pic>
        <p:nvPicPr>
          <p:cNvPr id="2" name="Picture 1">
            <a:extLst>
              <a:ext uri="{FF2B5EF4-FFF2-40B4-BE49-F238E27FC236}">
                <a16:creationId xmlns:a16="http://schemas.microsoft.com/office/drawing/2014/main" id="{42E02E1D-55FD-4158-AB91-D3CB093D095E}"/>
              </a:ext>
            </a:extLst>
          </p:cNvPr>
          <p:cNvPicPr>
            <a:picLocks noChangeAspect="1"/>
          </p:cNvPicPr>
          <p:nvPr/>
        </p:nvPicPr>
        <p:blipFill>
          <a:blip r:embed="rId3"/>
          <a:stretch>
            <a:fillRect/>
          </a:stretch>
        </p:blipFill>
        <p:spPr>
          <a:xfrm>
            <a:off x="4168479" y="909232"/>
            <a:ext cx="6753225" cy="4337050"/>
          </a:xfrm>
          <a:prstGeom prst="rect">
            <a:avLst/>
          </a:prstGeom>
        </p:spPr>
      </p:pic>
      <p:sp>
        <p:nvSpPr>
          <p:cNvPr id="3" name="Footer Placeholder 2">
            <a:extLst>
              <a:ext uri="{FF2B5EF4-FFF2-40B4-BE49-F238E27FC236}">
                <a16:creationId xmlns:a16="http://schemas.microsoft.com/office/drawing/2014/main" id="{E9E14436-5C9B-4C9E-A291-F1F56137E9DF}"/>
              </a:ext>
            </a:extLst>
          </p:cNvPr>
          <p:cNvSpPr>
            <a:spLocks noGrp="1"/>
          </p:cNvSpPr>
          <p:nvPr>
            <p:ph type="ftr" sz="quarter" idx="11"/>
          </p:nvPr>
        </p:nvSpPr>
        <p:spPr>
          <a:xfrm>
            <a:off x="4051409" y="6303188"/>
            <a:ext cx="6987363" cy="365125"/>
          </a:xfrm>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2687356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1" y="185739"/>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How cognitive computing works?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1" y="967410"/>
            <a:ext cx="8393712" cy="5209553"/>
          </a:xfrm>
        </p:spPr>
        <p:txBody>
          <a:bodyPr>
            <a:normAutofit fontScale="92500"/>
          </a:bodyPr>
          <a:lstStyle/>
          <a:p>
            <a:pPr marL="0" indent="0" algn="just">
              <a:buNone/>
            </a:pPr>
            <a:r>
              <a:rPr lang="en-US" sz="2600" dirty="0">
                <a:latin typeface="Times New Roman" panose="02020603050405020304" pitchFamily="18" charset="0"/>
                <a:cs typeface="Times New Roman" panose="02020603050405020304" pitchFamily="18" charset="0"/>
              </a:rPr>
              <a:t>CC is a fusion of some of the most exciting technologies around, and it aims to make the best use of them.</a:t>
            </a:r>
          </a:p>
          <a:p>
            <a:pPr marL="0" indent="0" algn="just">
              <a:buNone/>
            </a:pPr>
            <a:r>
              <a:rPr lang="en-US" sz="2600" dirty="0">
                <a:latin typeface="Times New Roman" panose="02020603050405020304" pitchFamily="18" charset="0"/>
                <a:cs typeface="Times New Roman" panose="02020603050405020304" pitchFamily="18" charset="0"/>
              </a:rPr>
              <a:t>To  gain capabilities, psychological feature computing systems should have five key attributes, as recorded by the psychological feature computing association. These are as follows:</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Adaptive: The adaptive computing systems may learn as information changes and goals and requirements evolve. These may resolve ambiguity and tolerate unpredictability, and may be further engineered to feed on dynamic data in real time, or near real time.</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Interactive: The interactive computing systems will simply move with users so those users will outline their desires well. These may move additionally with various processors, devices and cloud services, in addition to folks.</a:t>
            </a:r>
          </a:p>
          <a:p>
            <a:pPr marL="514350" indent="-514350" algn="just">
              <a:buFont typeface="+mj-lt"/>
              <a:buAutoNum type="arabicPeriod"/>
            </a:pPr>
            <a:endParaRPr lang="en-US" dirty="0"/>
          </a:p>
          <a:p>
            <a:pPr marL="0" indent="0" algn="just">
              <a:buNone/>
            </a:pPr>
            <a:endParaRPr lang="en-US" dirty="0"/>
          </a:p>
        </p:txBody>
      </p:sp>
      <p:sp>
        <p:nvSpPr>
          <p:cNvPr id="2" name="Footer Placeholder 1">
            <a:extLst>
              <a:ext uri="{FF2B5EF4-FFF2-40B4-BE49-F238E27FC236}">
                <a16:creationId xmlns:a16="http://schemas.microsoft.com/office/drawing/2014/main" id="{B9E1F56B-80F0-44EB-91E7-2F8790ADA1A6}"/>
              </a:ext>
            </a:extLst>
          </p:cNvPr>
          <p:cNvSpPr>
            <a:spLocks noGrp="1"/>
          </p:cNvSpPr>
          <p:nvPr>
            <p:ph type="ftr" sz="quarter" idx="11"/>
          </p:nvPr>
        </p:nvSpPr>
        <p:spPr>
          <a:xfrm>
            <a:off x="3958317" y="6356350"/>
            <a:ext cx="73152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24000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92006" y="275433"/>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How cognitive computing works?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510670" cy="520955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3. Iterative and stateful: These will aid in the process, a haul by asking queries or further finding supply input if a haul statement is ambiguous or incomplete. These may “remember” previous interactions in an exceedingly method and come info that’s appropriate for the particular application at that time in time.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4. Contextual: These will perceive, identify and extract discourse components which means syntax, time, location, applicable domain, rules, user’s profile, process, task and goal. These may draw on multiple sources of data, as well as each structured and unstructured digital info, in addition to sensory inputs (visual, gestural, auditory, or sensor provided).</a:t>
            </a:r>
          </a:p>
          <a:p>
            <a:pPr marL="0" indent="0" algn="just">
              <a:buNone/>
            </a:pPr>
            <a:endParaRPr lang="en-US" dirty="0"/>
          </a:p>
        </p:txBody>
      </p:sp>
      <p:sp>
        <p:nvSpPr>
          <p:cNvPr id="2" name="Footer Placeholder 1">
            <a:extLst>
              <a:ext uri="{FF2B5EF4-FFF2-40B4-BE49-F238E27FC236}">
                <a16:creationId xmlns:a16="http://schemas.microsoft.com/office/drawing/2014/main" id="{5A609040-1B2E-44A2-964B-DC0408735E15}"/>
              </a:ext>
            </a:extLst>
          </p:cNvPr>
          <p:cNvSpPr>
            <a:spLocks noGrp="1"/>
          </p:cNvSpPr>
          <p:nvPr>
            <p:ph type="ftr" sz="quarter" idx="11"/>
          </p:nvPr>
        </p:nvSpPr>
        <p:spPr>
          <a:xfrm>
            <a:off x="4090337" y="6266656"/>
            <a:ext cx="7168116"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986327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524040" y="365944"/>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Cognitive computing Vs Artificial intelligence</a:t>
            </a:r>
          </a:p>
        </p:txBody>
      </p:sp>
      <p:pic>
        <p:nvPicPr>
          <p:cNvPr id="2" name="Picture 1">
            <a:extLst>
              <a:ext uri="{FF2B5EF4-FFF2-40B4-BE49-F238E27FC236}">
                <a16:creationId xmlns:a16="http://schemas.microsoft.com/office/drawing/2014/main" id="{CB96AAF8-336B-439E-8A34-8334280432E0}"/>
              </a:ext>
            </a:extLst>
          </p:cNvPr>
          <p:cNvPicPr>
            <a:picLocks noChangeAspect="1"/>
          </p:cNvPicPr>
          <p:nvPr/>
        </p:nvPicPr>
        <p:blipFill>
          <a:blip r:embed="rId3"/>
          <a:stretch>
            <a:fillRect/>
          </a:stretch>
        </p:blipFill>
        <p:spPr>
          <a:xfrm>
            <a:off x="4238915" y="1140785"/>
            <a:ext cx="6504990" cy="4870450"/>
          </a:xfrm>
          <a:prstGeom prst="rect">
            <a:avLst/>
          </a:prstGeom>
        </p:spPr>
      </p:pic>
      <p:sp>
        <p:nvSpPr>
          <p:cNvPr id="3" name="Footer Placeholder 2">
            <a:extLst>
              <a:ext uri="{FF2B5EF4-FFF2-40B4-BE49-F238E27FC236}">
                <a16:creationId xmlns:a16="http://schemas.microsoft.com/office/drawing/2014/main" id="{7C3B9BAA-61D9-49AD-9334-8A8491C6559B}"/>
              </a:ext>
            </a:extLst>
          </p:cNvPr>
          <p:cNvSpPr>
            <a:spLocks noGrp="1"/>
          </p:cNvSpPr>
          <p:nvPr>
            <p:ph type="ftr" sz="quarter" idx="11"/>
          </p:nvPr>
        </p:nvSpPr>
        <p:spPr>
          <a:xfrm>
            <a:off x="4088104" y="6309493"/>
            <a:ext cx="6806609" cy="365125"/>
          </a:xfrm>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561968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185739"/>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Foundation of cognitive computing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436242" cy="5209553"/>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Tabular era : The ﬁrst was the tabulating period (1890s–1940s), the early 1900 calculators and tabulating machines were made of mechanical systems and later of vacuum tubes.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Programmable era: The second era was the programmable era of computing (1950s–present), which ranged from vacuum tubes to microprocessors. Computing was effectively controlled by the programming furnished to the system.</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Cognitive computing era: The third era includes cognitive computing era (2011–future), where CC technology represented an intersection between neuroscience, supercomputing and nanotechnology. </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4A62052-9F0E-4CC1-97F0-BFF4E8E843A6}"/>
              </a:ext>
            </a:extLst>
          </p:cNvPr>
          <p:cNvSpPr>
            <a:spLocks noGrp="1"/>
          </p:cNvSpPr>
          <p:nvPr>
            <p:ph type="ftr" sz="quarter" idx="11"/>
          </p:nvPr>
        </p:nvSpPr>
        <p:spPr>
          <a:xfrm>
            <a:off x="4047806" y="6307136"/>
            <a:ext cx="717874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617678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Foundation of cognitive computing</a:t>
            </a:r>
          </a:p>
        </p:txBody>
      </p:sp>
      <p:pic>
        <p:nvPicPr>
          <p:cNvPr id="2" name="Content Placeholder 1">
            <a:extLst>
              <a:ext uri="{FF2B5EF4-FFF2-40B4-BE49-F238E27FC236}">
                <a16:creationId xmlns:a16="http://schemas.microsoft.com/office/drawing/2014/main" id="{BCA5BF15-8B1D-4203-8512-FA283090BC86}"/>
              </a:ext>
            </a:extLst>
          </p:cNvPr>
          <p:cNvPicPr>
            <a:picLocks noGrp="1" noChangeAspect="1"/>
          </p:cNvPicPr>
          <p:nvPr>
            <p:ph idx="1"/>
          </p:nvPr>
        </p:nvPicPr>
        <p:blipFill>
          <a:blip r:embed="rId3"/>
          <a:stretch>
            <a:fillRect/>
          </a:stretch>
        </p:blipFill>
        <p:spPr>
          <a:xfrm>
            <a:off x="3759201" y="1384300"/>
            <a:ext cx="7594598" cy="4025899"/>
          </a:xfrm>
          <a:prstGeom prst="rect">
            <a:avLst/>
          </a:prstGeom>
        </p:spPr>
      </p:pic>
      <p:sp>
        <p:nvSpPr>
          <p:cNvPr id="3" name="Footer Placeholder 2">
            <a:extLst>
              <a:ext uri="{FF2B5EF4-FFF2-40B4-BE49-F238E27FC236}">
                <a16:creationId xmlns:a16="http://schemas.microsoft.com/office/drawing/2014/main" id="{55FE16C9-1411-41CE-81B9-E71A02646F6D}"/>
              </a:ext>
            </a:extLst>
          </p:cNvPr>
          <p:cNvSpPr>
            <a:spLocks noGrp="1"/>
          </p:cNvSpPr>
          <p:nvPr>
            <p:ph type="ftr" sz="quarter" idx="11"/>
          </p:nvPr>
        </p:nvSpPr>
        <p:spPr>
          <a:xfrm>
            <a:off x="3898900" y="6228759"/>
            <a:ext cx="731519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23155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F1EFE6C6-D225-4589-B964-296F7C0D5840}"/>
              </a:ext>
            </a:extLst>
          </p:cNvPr>
          <p:cNvSpPr>
            <a:spLocks noGrp="1" noChangeArrowheads="1"/>
          </p:cNvSpPr>
          <p:nvPr>
            <p:ph type="title"/>
          </p:nvPr>
        </p:nvSpPr>
        <p:spPr>
          <a:xfrm>
            <a:off x="3785190" y="381000"/>
            <a:ext cx="6197009" cy="1143000"/>
          </a:xfrm>
        </p:spPr>
        <p:txBody>
          <a:bodyPr>
            <a:normAutofit/>
          </a:bodyPr>
          <a:lstStyle/>
          <a:p>
            <a:r>
              <a:rPr lang="en-US" altLang="en-US" sz="3200" b="1" dirty="0">
                <a:latin typeface="Times New Roman" panose="02020603050405020304" pitchFamily="18" charset="0"/>
              </a:rPr>
              <a:t>Comparison of Silicon Computers and Carbon Computers</a:t>
            </a:r>
          </a:p>
        </p:txBody>
      </p:sp>
      <p:sp>
        <p:nvSpPr>
          <p:cNvPr id="25603" name="Rectangle 1027">
            <a:extLst>
              <a:ext uri="{FF2B5EF4-FFF2-40B4-BE49-F238E27FC236}">
                <a16:creationId xmlns:a16="http://schemas.microsoft.com/office/drawing/2014/main" id="{0B3E87AE-CB5A-439D-909D-8A9F7C141E0D}"/>
              </a:ext>
            </a:extLst>
          </p:cNvPr>
          <p:cNvSpPr>
            <a:spLocks noGrp="1" noChangeArrowheads="1"/>
          </p:cNvSpPr>
          <p:nvPr>
            <p:ph type="body" idx="1"/>
          </p:nvPr>
        </p:nvSpPr>
        <p:spPr>
          <a:xfrm>
            <a:off x="3785190" y="1858926"/>
            <a:ext cx="8176438" cy="4495800"/>
          </a:xfrm>
        </p:spPr>
        <p:txBody>
          <a:bodyPr>
            <a:normAutofit/>
          </a:bodyPr>
          <a:lstStyle/>
          <a:p>
            <a:pPr>
              <a:buFontTx/>
              <a:buNone/>
            </a:pPr>
            <a:r>
              <a:rPr lang="en-US" altLang="en-US" b="1" u="sng" dirty="0">
                <a:latin typeface="Times New Roman" panose="02020603050405020304" pitchFamily="18" charset="0"/>
              </a:rPr>
              <a:t>Brains are</a:t>
            </a:r>
          </a:p>
          <a:p>
            <a:r>
              <a:rPr lang="en-US" altLang="en-US" dirty="0">
                <a:latin typeface="Times New Roman" panose="02020603050405020304" pitchFamily="18" charset="0"/>
              </a:rPr>
              <a:t>Made from </a:t>
            </a:r>
            <a:r>
              <a:rPr lang="en-US" altLang="en-US" b="1" dirty="0">
                <a:latin typeface="Times New Roman" panose="02020603050405020304" pitchFamily="18" charset="0"/>
              </a:rPr>
              <a:t>carbon compounds</a:t>
            </a:r>
            <a:r>
              <a:rPr lang="en-US" altLang="en-US" dirty="0">
                <a:latin typeface="Times New Roman" panose="02020603050405020304" pitchFamily="18" charset="0"/>
              </a:rPr>
              <a:t> </a:t>
            </a:r>
          </a:p>
          <a:p>
            <a:r>
              <a:rPr lang="en-US" altLang="en-US" b="1" dirty="0">
                <a:latin typeface="Times New Roman" panose="02020603050405020304" pitchFamily="18" charset="0"/>
              </a:rPr>
              <a:t>Inaccurate</a:t>
            </a:r>
            <a:r>
              <a:rPr lang="en-US" altLang="en-US" dirty="0">
                <a:latin typeface="Times New Roman" panose="02020603050405020304" pitchFamily="18" charset="0"/>
              </a:rPr>
              <a:t> (low precision, noisy)</a:t>
            </a:r>
          </a:p>
          <a:p>
            <a:r>
              <a:rPr lang="en-US" altLang="en-US" b="1" dirty="0">
                <a:latin typeface="Times New Roman" panose="02020603050405020304" pitchFamily="18" charset="0"/>
              </a:rPr>
              <a:t>Slow</a:t>
            </a:r>
            <a:r>
              <a:rPr lang="en-US" altLang="en-US" dirty="0">
                <a:latin typeface="Times New Roman" panose="02020603050405020304" pitchFamily="18" charset="0"/>
              </a:rPr>
              <a:t> (milliseconds, 10</a:t>
            </a:r>
            <a:r>
              <a:rPr lang="en-US" altLang="en-US" baseline="30000" dirty="0">
                <a:latin typeface="Times New Roman" panose="02020603050405020304" pitchFamily="18" charset="0"/>
              </a:rPr>
              <a:t>6</a:t>
            </a:r>
            <a:r>
              <a:rPr lang="en-US" altLang="en-US" dirty="0">
                <a:latin typeface="Times New Roman" panose="02020603050405020304" pitchFamily="18" charset="0"/>
              </a:rPr>
              <a:t> times slower)</a:t>
            </a:r>
          </a:p>
          <a:p>
            <a:r>
              <a:rPr lang="en-US" altLang="en-US" dirty="0">
                <a:latin typeface="Times New Roman" panose="02020603050405020304" pitchFamily="18" charset="0"/>
              </a:rPr>
              <a:t>Execute </a:t>
            </a:r>
            <a:r>
              <a:rPr lang="en-US" altLang="en-US" b="1" dirty="0">
                <a:latin typeface="Times New Roman" panose="02020603050405020304" pitchFamily="18" charset="0"/>
              </a:rPr>
              <a:t>short</a:t>
            </a:r>
            <a:r>
              <a:rPr lang="en-US" altLang="en-US" dirty="0">
                <a:latin typeface="Times New Roman" panose="02020603050405020304" pitchFamily="18" charset="0"/>
              </a:rPr>
              <a:t> chains of </a:t>
            </a:r>
            <a:r>
              <a:rPr lang="en-US" altLang="en-US" b="1" dirty="0">
                <a:latin typeface="Times New Roman" panose="02020603050405020304" pitchFamily="18" charset="0"/>
              </a:rPr>
              <a:t>parallel </a:t>
            </a:r>
            <a:r>
              <a:rPr lang="en-US" altLang="en-US" b="1" dirty="0" err="1">
                <a:latin typeface="Times New Roman" panose="02020603050405020304" pitchFamily="18" charset="0"/>
              </a:rPr>
              <a:t>alogical</a:t>
            </a:r>
            <a:r>
              <a:rPr lang="en-US" altLang="en-US" dirty="0">
                <a:latin typeface="Times New Roman" panose="02020603050405020304" pitchFamily="18" charset="0"/>
              </a:rPr>
              <a:t> </a:t>
            </a:r>
            <a:r>
              <a:rPr lang="en-US" altLang="en-US" b="1" dirty="0">
                <a:latin typeface="Times New Roman" panose="02020603050405020304" pitchFamily="18" charset="0"/>
              </a:rPr>
              <a:t>associative operations</a:t>
            </a:r>
            <a:r>
              <a:rPr lang="en-US" altLang="en-US" dirty="0">
                <a:latin typeface="Times New Roman" panose="02020603050405020304" pitchFamily="18" charset="0"/>
              </a:rPr>
              <a:t> (perhaps 10 operations)</a:t>
            </a:r>
          </a:p>
          <a:p>
            <a:r>
              <a:rPr lang="en-US" altLang="en-US" b="1" dirty="0">
                <a:latin typeface="Times New Roman" panose="02020603050405020304" pitchFamily="18" charset="0"/>
              </a:rPr>
              <a:t>Understandable to humans</a:t>
            </a:r>
            <a:endParaRPr lang="en-US" altLang="en-US" b="1" dirty="0"/>
          </a:p>
        </p:txBody>
      </p:sp>
      <p:sp>
        <p:nvSpPr>
          <p:cNvPr id="4" name="Google Shape;142;p2">
            <a:extLst>
              <a:ext uri="{FF2B5EF4-FFF2-40B4-BE49-F238E27FC236}">
                <a16:creationId xmlns:a16="http://schemas.microsoft.com/office/drawing/2014/main" id="{A1386E44-4151-4E66-A21D-1765D4C2B97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7FB1C2E5-2D60-43B7-A82B-220ACFE7A5E9}"/>
              </a:ext>
            </a:extLst>
          </p:cNvPr>
          <p:cNvSpPr>
            <a:spLocks noGrp="1"/>
          </p:cNvSpPr>
          <p:nvPr>
            <p:ph type="ftr" sz="quarter" idx="11"/>
          </p:nvPr>
        </p:nvSpPr>
        <p:spPr>
          <a:xfrm>
            <a:off x="4208720" y="6294437"/>
            <a:ext cx="6306879"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List of design principles of cognitive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716771" y="1146797"/>
            <a:ext cx="7934740" cy="5209553"/>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General cognitive design principle: According to Principle of Congruence, the structure and content of an image ought to correspond to the structure and content of the desired mental representation. On contrary to this, Principle of Apprehension states that the structure and content of a visualization should be readily and accurately perceived and comprehended. </a:t>
            </a:r>
          </a:p>
          <a:p>
            <a:pPr marL="0" indent="0" algn="just">
              <a:buNone/>
            </a:pPr>
            <a:r>
              <a:rPr lang="en-US" sz="2400" dirty="0">
                <a:latin typeface="Times New Roman" panose="02020603050405020304" pitchFamily="18" charset="0"/>
                <a:cs typeface="Times New Roman" panose="02020603050405020304" pitchFamily="18" charset="0"/>
              </a:rPr>
              <a:t>If individuals imagine animated events as sequences of discrete steps, it may be more effective to visualize events in steps rather than requiring the user to do the segmentation. For example, a sequence of stills may actually provide a more compatible cognitive match than an animation. A sequence of stills allows viewers to compare directly the state of the system at every necessary step.</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p>
          <a:p>
            <a:pPr marL="0" indent="0" algn="just">
              <a:buNone/>
            </a:pPr>
            <a:endParaRPr lang="en-US" dirty="0"/>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8DC66E1-E597-47B9-8E76-A68358F97601}"/>
              </a:ext>
            </a:extLst>
          </p:cNvPr>
          <p:cNvSpPr>
            <a:spLocks noGrp="1"/>
          </p:cNvSpPr>
          <p:nvPr>
            <p:ph type="ftr" sz="quarter" idx="11"/>
          </p:nvPr>
        </p:nvSpPr>
        <p:spPr>
          <a:xfrm>
            <a:off x="4318050" y="6353174"/>
            <a:ext cx="6732181"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131731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514753" y="343861"/>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List of design principles of cognitive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514753" y="1146797"/>
            <a:ext cx="8239540" cy="5209553"/>
          </a:xfrm>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2. Individualizing visualizations: The utility of many visualizations depends on their ability. Our vision is to mechanically make personalized visualizations using computer algorithms that instantiate principles of cognitive design. To do this, we need methods for uncovering principles cognitive design and methods for incorporating these principles into computer algorithms.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Assembly directions are representative of an outsized category of visualizations that features instructions on how to place something together and how to operate a complex system—as well as how complex systems, from hearts to corporate structures, function. For example, frescoes in Egyptian tombs show how crops are grown and harvested. Within each domain, we have selected to explore and develop examples which are likely to be familiar to the general public—for maps, route maps and systems, assembly instructions.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9E3F8A2-3360-48F7-80B7-D8BB2D76B4C5}"/>
              </a:ext>
            </a:extLst>
          </p:cNvPr>
          <p:cNvSpPr>
            <a:spLocks noGrp="1"/>
          </p:cNvSpPr>
          <p:nvPr>
            <p:ph type="ftr" sz="quarter" idx="11"/>
          </p:nvPr>
        </p:nvSpPr>
        <p:spPr>
          <a:xfrm>
            <a:off x="3976923" y="6356350"/>
            <a:ext cx="731519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554869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82856" y="290202"/>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List of design principles of cognitive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748669" y="1057103"/>
            <a:ext cx="7934740" cy="5209553"/>
          </a:xfrm>
        </p:spPr>
        <p:txBody>
          <a:bodyPr>
            <a:normAutofit fontScale="92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3. Revealing cognitive design principle: Visualizations that are congruent with the specified mental representations need techniques that reveal those internal mental representations. Cognitive psychology incorporates a giant bag of tricks for externalizing the internal. Reaction times are commonly used to this end. The reasoning typically goes as follows: if the mental representation has a certain format, the responses for the retrieval tasks congruent with that format should be quicker and additional correct than responses for formats that does not seem to be congruent with the format, as these require more onerous and time-consuming mental transformations</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For complex mental representations, more open-ended techniques maybe more revealing. One that we have adopted is to ask participants to construct descriptions and depictions for a given domain. This captures the natural way that communication occurs, and provides us with a rich set of data. </a:t>
            </a:r>
          </a:p>
          <a:p>
            <a:pPr marL="0" indent="0" algn="just">
              <a:buNone/>
            </a:pPr>
            <a:endParaRPr lang="en-US" dirty="0"/>
          </a:p>
        </p:txBody>
      </p:sp>
      <p:sp>
        <p:nvSpPr>
          <p:cNvPr id="2" name="Footer Placeholder 1">
            <a:extLst>
              <a:ext uri="{FF2B5EF4-FFF2-40B4-BE49-F238E27FC236}">
                <a16:creationId xmlns:a16="http://schemas.microsoft.com/office/drawing/2014/main" id="{47268DEA-F5A8-4974-B6CA-7282038929C4}"/>
              </a:ext>
            </a:extLst>
          </p:cNvPr>
          <p:cNvSpPr>
            <a:spLocks noGrp="1"/>
          </p:cNvSpPr>
          <p:nvPr>
            <p:ph type="ftr" sz="quarter" idx="11"/>
          </p:nvPr>
        </p:nvSpPr>
        <p:spPr>
          <a:xfrm>
            <a:off x="4251252" y="6266656"/>
            <a:ext cx="6179288"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555623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93488" y="343708"/>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Natural language in support of cognitive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617619" y="945992"/>
            <a:ext cx="7934740" cy="520955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Natural language is a product of human mind. It is the part of our overall cognitive make-up and relates  to perception, reasoning, imagination and, most importantly, to the experience of our body and the world around us.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main aim of cognitive linguistics is to define how the mind works. In fact, it would be completely odd to consider language as a self-contained module, since it was isolated from the people who utilize it in communicating meanings.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psychological experiments have demon- </a:t>
            </a:r>
            <a:r>
              <a:rPr lang="en-US" sz="2400" dirty="0" err="1">
                <a:latin typeface="Times New Roman" panose="02020603050405020304" pitchFamily="18" charset="0"/>
                <a:cs typeface="Times New Roman" panose="02020603050405020304" pitchFamily="18" charset="0"/>
              </a:rPr>
              <a:t>strated</a:t>
            </a:r>
            <a:r>
              <a:rPr lang="en-US" sz="2400" dirty="0">
                <a:latin typeface="Times New Roman" panose="02020603050405020304" pitchFamily="18" charset="0"/>
                <a:cs typeface="Times New Roman" panose="02020603050405020304" pitchFamily="18" charset="0"/>
              </a:rPr>
              <a:t> that human reasoning is completely diverse from the logical reasoning.</a:t>
            </a:r>
          </a:p>
          <a:p>
            <a:pPr marL="0" indent="0" algn="just">
              <a:buNone/>
            </a:pPr>
            <a:endParaRPr lang="en-US" dirty="0"/>
          </a:p>
          <a:p>
            <a:pPr marL="0" indent="0" algn="just">
              <a:buNone/>
            </a:pPr>
            <a:endParaRPr lang="en-US" dirty="0"/>
          </a:p>
        </p:txBody>
      </p:sp>
      <p:sp>
        <p:nvSpPr>
          <p:cNvPr id="2" name="Footer Placeholder 1">
            <a:extLst>
              <a:ext uri="{FF2B5EF4-FFF2-40B4-BE49-F238E27FC236}">
                <a16:creationId xmlns:a16="http://schemas.microsoft.com/office/drawing/2014/main" id="{159A7E55-1801-45FD-ACF0-B88B9F674C97}"/>
              </a:ext>
            </a:extLst>
          </p:cNvPr>
          <p:cNvSpPr>
            <a:spLocks noGrp="1"/>
          </p:cNvSpPr>
          <p:nvPr>
            <p:ph type="ftr" sz="quarter" idx="11"/>
          </p:nvPr>
        </p:nvSpPr>
        <p:spPr>
          <a:xfrm>
            <a:off x="4038599" y="6356350"/>
            <a:ext cx="711495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64306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1"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Natural language in support of cognitive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12960" cy="5167576"/>
          </a:xfrm>
        </p:spPr>
        <p:txBody>
          <a:bodyPr>
            <a:normAutofit fontScale="77500" lnSpcReduction="20000"/>
          </a:bodyPr>
          <a:lstStyle/>
          <a:p>
            <a:pPr marL="0" indent="0" algn="just">
              <a:buNone/>
            </a:pPr>
            <a:r>
              <a:rPr lang="en-US" b="1" dirty="0">
                <a:latin typeface="Times New Roman" panose="02020603050405020304" pitchFamily="18" charset="0"/>
                <a:cs typeface="Times New Roman" panose="02020603050405020304" pitchFamily="18" charset="0"/>
              </a:rPr>
              <a:t>For example:</a:t>
            </a:r>
          </a:p>
          <a:p>
            <a:pPr marL="0" indent="0" algn="just">
              <a:buNone/>
            </a:pPr>
            <a:r>
              <a:rPr lang="en-US" dirty="0">
                <a:latin typeface="Times New Roman" panose="02020603050405020304" pitchFamily="18" charset="0"/>
                <a:cs typeface="Times New Roman" panose="02020603050405020304" pitchFamily="18" charset="0"/>
              </a:rPr>
              <a:t>GIVEN: If Roger is a musician then Roger is a Bavarian</a:t>
            </a:r>
          </a:p>
          <a:p>
            <a:pPr marL="0" indent="0" algn="just">
              <a:buNone/>
            </a:pPr>
            <a:r>
              <a:rPr lang="en-US" dirty="0">
                <a:latin typeface="Times New Roman" panose="02020603050405020304" pitchFamily="18" charset="0"/>
                <a:cs typeface="Times New Roman" panose="02020603050405020304" pitchFamily="18" charset="0"/>
              </a:rPr>
              <a:t>SUPPOSE: Roger is not a Bavarian</a:t>
            </a:r>
          </a:p>
          <a:p>
            <a:pPr marL="0" indent="0" algn="just">
              <a:buNone/>
            </a:pPr>
            <a:r>
              <a:rPr lang="en-US" dirty="0">
                <a:latin typeface="Times New Roman" panose="02020603050405020304" pitchFamily="18" charset="0"/>
                <a:cs typeface="Times New Roman" panose="02020603050405020304" pitchFamily="18" charset="0"/>
              </a:rPr>
              <a:t>THEN:</a:t>
            </a:r>
          </a:p>
          <a:p>
            <a:pPr marL="457200" indent="-457200" algn="just">
              <a:buFont typeface="+mj-lt"/>
              <a:buAutoNum type="alphaLcParenR"/>
            </a:pPr>
            <a:r>
              <a:rPr lang="en-US" dirty="0">
                <a:latin typeface="Times New Roman" panose="02020603050405020304" pitchFamily="18" charset="0"/>
                <a:cs typeface="Times New Roman" panose="02020603050405020304" pitchFamily="18" charset="0"/>
              </a:rPr>
              <a:t>It must be the case that Roger is a musician</a:t>
            </a:r>
          </a:p>
          <a:p>
            <a:pPr marL="457200" indent="-457200" algn="just">
              <a:buFont typeface="+mj-lt"/>
              <a:buAutoNum type="alphaLcParenR"/>
            </a:pPr>
            <a:r>
              <a:rPr lang="en-US" dirty="0">
                <a:latin typeface="Times New Roman" panose="02020603050405020304" pitchFamily="18" charset="0"/>
                <a:cs typeface="Times New Roman" panose="02020603050405020304" pitchFamily="18" charset="0"/>
              </a:rPr>
              <a:t>May be Roger is a musician, may be he is not</a:t>
            </a:r>
          </a:p>
          <a:p>
            <a:pPr marL="457200" indent="-457200" algn="just">
              <a:buFont typeface="+mj-lt"/>
              <a:buAutoNum type="alphaLcParenR"/>
            </a:pPr>
            <a:r>
              <a:rPr lang="en-US" dirty="0">
                <a:latin typeface="Times New Roman" panose="02020603050405020304" pitchFamily="18" charset="0"/>
                <a:cs typeface="Times New Roman" panose="02020603050405020304" pitchFamily="18" charset="0"/>
              </a:rPr>
              <a:t>It must be the case that Roger is not a musician</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Logically, the problem related to the conditional reasoning along with the negation of a subsequent is known as </a:t>
            </a:r>
            <a:r>
              <a:rPr lang="en-US" i="1" dirty="0">
                <a:latin typeface="Times New Roman" panose="02020603050405020304" pitchFamily="18" charset="0"/>
                <a:cs typeface="Times New Roman" panose="02020603050405020304" pitchFamily="18" charset="0"/>
              </a:rPr>
              <a:t>modus tollens</a:t>
            </a:r>
            <a:r>
              <a:rPr lang="en-US" dirty="0">
                <a:latin typeface="Times New Roman" panose="02020603050405020304" pitchFamily="18" charset="0"/>
                <a:cs typeface="Times New Roman" panose="02020603050405020304" pitchFamily="18" charset="0"/>
              </a:rPr>
              <a:t>. This can be given by the formula: if </a:t>
            </a:r>
            <a:r>
              <a:rPr lang="en-US" i="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not </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therefore not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Most of us, justify on the basis of meaningfulness and not on the rules of logic. The peculiar information for musicians and Bavarians drive no sense in the world as are aware of it, and the abstract formula is completely ahead of our imagination.</a:t>
            </a:r>
          </a:p>
          <a:p>
            <a:pPr marL="0" indent="0" algn="just">
              <a:buNone/>
            </a:pPr>
            <a:endParaRPr lang="en-US" dirty="0"/>
          </a:p>
        </p:txBody>
      </p:sp>
      <p:sp>
        <p:nvSpPr>
          <p:cNvPr id="2" name="Footer Placeholder 1">
            <a:extLst>
              <a:ext uri="{FF2B5EF4-FFF2-40B4-BE49-F238E27FC236}">
                <a16:creationId xmlns:a16="http://schemas.microsoft.com/office/drawing/2014/main" id="{A4A96639-9371-4710-B1D1-69D2600CC1C8}"/>
              </a:ext>
            </a:extLst>
          </p:cNvPr>
          <p:cNvSpPr>
            <a:spLocks noGrp="1"/>
          </p:cNvSpPr>
          <p:nvPr>
            <p:ph type="ftr" sz="quarter" idx="11"/>
          </p:nvPr>
        </p:nvSpPr>
        <p:spPr>
          <a:xfrm>
            <a:off x="4158562" y="6310311"/>
            <a:ext cx="6455735"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964599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609CFFA-2205-4B88-AC30-63085498E5D6}"/>
              </a:ext>
            </a:extLst>
          </p:cNvPr>
          <p:cNvSpPr>
            <a:spLocks noGrp="1" noChangeArrowheads="1"/>
          </p:cNvSpPr>
          <p:nvPr>
            <p:ph type="title"/>
          </p:nvPr>
        </p:nvSpPr>
        <p:spPr>
          <a:xfrm>
            <a:off x="3615069" y="495300"/>
            <a:ext cx="6080051" cy="533400"/>
          </a:xfrm>
        </p:spPr>
        <p:txBody>
          <a:bodyPr>
            <a:normAutofit/>
          </a:bodyPr>
          <a:lstStyle/>
          <a:p>
            <a:r>
              <a:rPr lang="en-US" altLang="en-US" sz="3200" b="1" dirty="0">
                <a:latin typeface="Times New Roman" panose="02020603050405020304" pitchFamily="18" charset="0"/>
              </a:rPr>
              <a:t>Conclusions</a:t>
            </a:r>
          </a:p>
        </p:txBody>
      </p:sp>
      <p:sp>
        <p:nvSpPr>
          <p:cNvPr id="38915" name="Rectangle 3">
            <a:extLst>
              <a:ext uri="{FF2B5EF4-FFF2-40B4-BE49-F238E27FC236}">
                <a16:creationId xmlns:a16="http://schemas.microsoft.com/office/drawing/2014/main" id="{5E0FB1B0-1A96-4A78-B252-DEB94A1882FD}"/>
              </a:ext>
            </a:extLst>
          </p:cNvPr>
          <p:cNvSpPr>
            <a:spLocks noGrp="1" noChangeArrowheads="1"/>
          </p:cNvSpPr>
          <p:nvPr>
            <p:ph type="body" idx="1"/>
          </p:nvPr>
        </p:nvSpPr>
        <p:spPr>
          <a:xfrm>
            <a:off x="3615069" y="1292225"/>
            <a:ext cx="8676168" cy="4800600"/>
          </a:xfrm>
        </p:spPr>
        <p:txBody>
          <a:bodyPr>
            <a:normAutofit/>
          </a:bodyPr>
          <a:lstStyle/>
          <a:p>
            <a:pPr>
              <a:lnSpc>
                <a:spcPct val="90000"/>
              </a:lnSpc>
              <a:buFontTx/>
              <a:buNone/>
            </a:pPr>
            <a:r>
              <a:rPr lang="en-US" altLang="en-US" sz="2400" dirty="0">
                <a:latin typeface="Times New Roman" panose="02020603050405020304" pitchFamily="18" charset="0"/>
              </a:rPr>
              <a:t>Brains are very different in their basic </a:t>
            </a:r>
            <a:r>
              <a:rPr lang="en-US" altLang="en-US" sz="2400" b="1" dirty="0">
                <a:latin typeface="Times New Roman" panose="02020603050405020304" pitchFamily="18" charset="0"/>
              </a:rPr>
              <a:t>style</a:t>
            </a:r>
            <a:r>
              <a:rPr lang="en-US" altLang="en-US" sz="2400" dirty="0">
                <a:latin typeface="Times New Roman" panose="02020603050405020304" pitchFamily="18" charset="0"/>
              </a:rPr>
              <a:t> of computation than computers. </a:t>
            </a:r>
          </a:p>
          <a:p>
            <a:pPr>
              <a:lnSpc>
                <a:spcPct val="90000"/>
              </a:lnSpc>
            </a:pPr>
            <a:r>
              <a:rPr lang="en-US" altLang="en-US" sz="2400" dirty="0">
                <a:latin typeface="Times New Roman" panose="02020603050405020304" pitchFamily="18" charset="0"/>
              </a:rPr>
              <a:t>They work largely with </a:t>
            </a:r>
            <a:r>
              <a:rPr lang="en-US" altLang="en-US" sz="2400" b="1" dirty="0">
                <a:latin typeface="Times New Roman" panose="02020603050405020304" pitchFamily="18" charset="0"/>
              </a:rPr>
              <a:t>memory, sensory, and perceptually based</a:t>
            </a:r>
            <a:r>
              <a:rPr lang="en-US" altLang="en-US" sz="2400" dirty="0">
                <a:latin typeface="Times New Roman" panose="02020603050405020304" pitchFamily="18" charset="0"/>
              </a:rPr>
              <a:t> information. </a:t>
            </a:r>
          </a:p>
          <a:p>
            <a:pPr>
              <a:lnSpc>
                <a:spcPct val="90000"/>
              </a:lnSpc>
            </a:pPr>
            <a:r>
              <a:rPr lang="en-US" altLang="en-US" sz="2400" dirty="0">
                <a:latin typeface="Times New Roman" panose="02020603050405020304" pitchFamily="18" charset="0"/>
              </a:rPr>
              <a:t>They are </a:t>
            </a:r>
            <a:r>
              <a:rPr lang="en-US" altLang="en-US" sz="2400" b="1" dirty="0">
                <a:latin typeface="Times New Roman" panose="02020603050405020304" pitchFamily="18" charset="0"/>
              </a:rPr>
              <a:t>not logical</a:t>
            </a:r>
            <a:r>
              <a:rPr lang="en-US" altLang="en-US" sz="2400" dirty="0">
                <a:latin typeface="Times New Roman" panose="02020603050405020304" pitchFamily="18" charset="0"/>
              </a:rPr>
              <a:t>.</a:t>
            </a:r>
          </a:p>
          <a:p>
            <a:pPr>
              <a:lnSpc>
                <a:spcPct val="90000"/>
              </a:lnSpc>
            </a:pPr>
            <a:r>
              <a:rPr lang="en-US" altLang="en-US" sz="2400" dirty="0">
                <a:latin typeface="Times New Roman" panose="02020603050405020304" pitchFamily="18" charset="0"/>
              </a:rPr>
              <a:t>They </a:t>
            </a:r>
            <a:r>
              <a:rPr lang="en-US" altLang="en-US" sz="2400" b="1" dirty="0">
                <a:latin typeface="Times New Roman" panose="02020603050405020304" pitchFamily="18" charset="0"/>
              </a:rPr>
              <a:t>integrate information</a:t>
            </a:r>
            <a:r>
              <a:rPr lang="en-US" altLang="en-US" sz="2400" dirty="0">
                <a:latin typeface="Times New Roman" panose="02020603050405020304" pitchFamily="18" charset="0"/>
              </a:rPr>
              <a:t> from many sources.</a:t>
            </a:r>
          </a:p>
          <a:p>
            <a:pPr>
              <a:lnSpc>
                <a:spcPct val="90000"/>
              </a:lnSpc>
            </a:pPr>
            <a:r>
              <a:rPr lang="en-US" altLang="en-US" sz="2400" dirty="0">
                <a:latin typeface="Times New Roman" panose="02020603050405020304" pitchFamily="18" charset="0"/>
              </a:rPr>
              <a:t>They </a:t>
            </a:r>
            <a:r>
              <a:rPr lang="en-US" altLang="en-US" sz="2400" b="1" dirty="0">
                <a:latin typeface="Times New Roman" panose="02020603050405020304" pitchFamily="18" charset="0"/>
              </a:rPr>
              <a:t>approximate</a:t>
            </a:r>
            <a:r>
              <a:rPr lang="en-US" altLang="en-US" sz="2400" dirty="0">
                <a:latin typeface="Times New Roman" panose="02020603050405020304" pitchFamily="18" charset="0"/>
              </a:rPr>
              <a:t> a complex world using entities like </a:t>
            </a:r>
            <a:r>
              <a:rPr lang="en-US" altLang="en-US" sz="2400" b="1" dirty="0">
                <a:latin typeface="Times New Roman" panose="02020603050405020304" pitchFamily="18" charset="0"/>
              </a:rPr>
              <a:t>words and concepts</a:t>
            </a:r>
            <a:r>
              <a:rPr lang="en-US" altLang="en-US" sz="2400" dirty="0">
                <a:latin typeface="Times New Roman" panose="02020603050405020304" pitchFamily="18" charset="0"/>
              </a:rPr>
              <a:t>. </a:t>
            </a:r>
          </a:p>
          <a:p>
            <a:pPr>
              <a:lnSpc>
                <a:spcPct val="90000"/>
              </a:lnSpc>
            </a:pPr>
            <a:r>
              <a:rPr lang="en-US" altLang="en-US" sz="2400" dirty="0">
                <a:latin typeface="Times New Roman" panose="02020603050405020304" pitchFamily="18" charset="0"/>
              </a:rPr>
              <a:t>They work effectively with </a:t>
            </a:r>
            <a:r>
              <a:rPr lang="en-US" altLang="en-US" sz="2400" b="1" dirty="0">
                <a:latin typeface="Times New Roman" panose="02020603050405020304" pitchFamily="18" charset="0"/>
              </a:rPr>
              <a:t>relationships</a:t>
            </a:r>
            <a:r>
              <a:rPr lang="en-US" altLang="en-US" sz="2400" dirty="0">
                <a:latin typeface="Times New Roman" panose="02020603050405020304" pitchFamily="18" charset="0"/>
              </a:rPr>
              <a:t>.</a:t>
            </a:r>
          </a:p>
          <a:p>
            <a:pPr>
              <a:lnSpc>
                <a:spcPct val="90000"/>
              </a:lnSpc>
            </a:pPr>
            <a:r>
              <a:rPr lang="en-US" altLang="en-US" sz="2400" dirty="0">
                <a:latin typeface="Times New Roman" panose="02020603050405020304" pitchFamily="18" charset="0"/>
              </a:rPr>
              <a:t>They use </a:t>
            </a:r>
            <a:r>
              <a:rPr lang="en-US" altLang="en-US" sz="2400" b="1" dirty="0">
                <a:latin typeface="Times New Roman" panose="02020603050405020304" pitchFamily="18" charset="0"/>
              </a:rPr>
              <a:t>context </a:t>
            </a:r>
            <a:r>
              <a:rPr lang="en-US" altLang="en-US" sz="2400" dirty="0">
                <a:latin typeface="Times New Roman" panose="02020603050405020304" pitchFamily="18" charset="0"/>
              </a:rPr>
              <a:t>effectively.</a:t>
            </a:r>
          </a:p>
          <a:p>
            <a:pPr>
              <a:lnSpc>
                <a:spcPct val="90000"/>
              </a:lnSpc>
            </a:pPr>
            <a:r>
              <a:rPr lang="en-US" altLang="en-US" sz="2400" dirty="0">
                <a:latin typeface="Times New Roman" panose="02020603050405020304" pitchFamily="18" charset="0"/>
              </a:rPr>
              <a:t>They can work quickly and effectively with </a:t>
            </a:r>
            <a:r>
              <a:rPr lang="en-US" altLang="en-US" sz="2400" b="1" dirty="0">
                <a:latin typeface="Times New Roman" panose="02020603050405020304" pitchFamily="18" charset="0"/>
              </a:rPr>
              <a:t>very large memories</a:t>
            </a:r>
            <a:r>
              <a:rPr lang="en-US" altLang="en-US" sz="2400" dirty="0">
                <a:latin typeface="Times New Roman" panose="02020603050405020304" pitchFamily="18" charset="0"/>
              </a:rPr>
              <a:t>.</a:t>
            </a:r>
          </a:p>
        </p:txBody>
      </p:sp>
      <p:sp>
        <p:nvSpPr>
          <p:cNvPr id="4" name="Google Shape;142;p2">
            <a:extLst>
              <a:ext uri="{FF2B5EF4-FFF2-40B4-BE49-F238E27FC236}">
                <a16:creationId xmlns:a16="http://schemas.microsoft.com/office/drawing/2014/main" id="{D545009C-973D-46CE-967A-06EBE0C247E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F2EB7BBA-5221-42E7-ADA5-46A237373E95}"/>
              </a:ext>
            </a:extLst>
          </p:cNvPr>
          <p:cNvSpPr>
            <a:spLocks noGrp="1"/>
          </p:cNvSpPr>
          <p:nvPr>
            <p:ph type="ftr" sz="quarter" idx="11"/>
          </p:nvPr>
        </p:nvSpPr>
        <p:spPr>
          <a:xfrm>
            <a:off x="4059864" y="6271289"/>
            <a:ext cx="7210647"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413237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0D949FD-A539-4ED1-A420-C5F1B94D7EB6}"/>
              </a:ext>
            </a:extLst>
          </p:cNvPr>
          <p:cNvSpPr>
            <a:spLocks noGrp="1" noChangeArrowheads="1"/>
          </p:cNvSpPr>
          <p:nvPr>
            <p:ph type="title"/>
          </p:nvPr>
        </p:nvSpPr>
        <p:spPr>
          <a:xfrm>
            <a:off x="3785189" y="590107"/>
            <a:ext cx="6026888" cy="685800"/>
          </a:xfrm>
        </p:spPr>
        <p:txBody>
          <a:bodyPr/>
          <a:lstStyle/>
          <a:p>
            <a:r>
              <a:rPr lang="en-US" altLang="en-US" sz="3200" b="1" dirty="0">
                <a:latin typeface="Times New Roman" panose="02020603050405020304" pitchFamily="18" charset="0"/>
              </a:rPr>
              <a:t>Conclusions</a:t>
            </a:r>
          </a:p>
        </p:txBody>
      </p:sp>
      <p:sp>
        <p:nvSpPr>
          <p:cNvPr id="40963" name="Rectangle 3">
            <a:extLst>
              <a:ext uri="{FF2B5EF4-FFF2-40B4-BE49-F238E27FC236}">
                <a16:creationId xmlns:a16="http://schemas.microsoft.com/office/drawing/2014/main" id="{8328BED3-A86D-48C4-8138-B444A9DD5096}"/>
              </a:ext>
            </a:extLst>
          </p:cNvPr>
          <p:cNvSpPr>
            <a:spLocks noGrp="1" noChangeArrowheads="1"/>
          </p:cNvSpPr>
          <p:nvPr>
            <p:ph type="body" idx="1"/>
          </p:nvPr>
        </p:nvSpPr>
        <p:spPr>
          <a:xfrm>
            <a:off x="3785189" y="1467293"/>
            <a:ext cx="7995685" cy="4800600"/>
          </a:xfrm>
        </p:spPr>
        <p:txBody>
          <a:bodyPr>
            <a:normAutofit/>
          </a:bodyPr>
          <a:lstStyle/>
          <a:p>
            <a:r>
              <a:rPr lang="en-US" altLang="en-US" sz="2400" dirty="0">
                <a:latin typeface="Times New Roman" panose="02020603050405020304" pitchFamily="18" charset="0"/>
              </a:rPr>
              <a:t>Many of the these </a:t>
            </a:r>
            <a:r>
              <a:rPr lang="en-US" altLang="en-US" sz="2400" b="1" dirty="0">
                <a:latin typeface="Times New Roman" panose="02020603050405020304" pitchFamily="18" charset="0"/>
              </a:rPr>
              <a:t>style</a:t>
            </a:r>
            <a:r>
              <a:rPr lang="en-US" altLang="en-US" sz="2400" dirty="0">
                <a:latin typeface="Times New Roman" panose="02020603050405020304" pitchFamily="18" charset="0"/>
              </a:rPr>
              <a:t> differences arise from the necessities arising from </a:t>
            </a:r>
            <a:r>
              <a:rPr lang="en-US" altLang="en-US" sz="2400" b="1" dirty="0">
                <a:latin typeface="Times New Roman" panose="02020603050405020304" pitchFamily="18" charset="0"/>
              </a:rPr>
              <a:t>grossly different hardware</a:t>
            </a:r>
            <a:r>
              <a:rPr lang="en-US" altLang="en-US" sz="2400" dirty="0">
                <a:latin typeface="Times New Roman" panose="02020603050405020304" pitchFamily="18" charset="0"/>
              </a:rPr>
              <a:t>.  </a:t>
            </a:r>
          </a:p>
          <a:p>
            <a:r>
              <a:rPr lang="en-US" altLang="en-US" sz="2400" dirty="0">
                <a:latin typeface="Times New Roman" panose="02020603050405020304" pitchFamily="18" charset="0"/>
              </a:rPr>
              <a:t>They compute the different ways they do because </a:t>
            </a:r>
            <a:r>
              <a:rPr lang="en-US" altLang="en-US" sz="2400" b="1" dirty="0">
                <a:latin typeface="Times New Roman" panose="02020603050405020304" pitchFamily="18" charset="0"/>
              </a:rPr>
              <a:t>they have to</a:t>
            </a:r>
            <a:r>
              <a:rPr lang="en-US" altLang="en-US" sz="2400" dirty="0">
                <a:latin typeface="Times New Roman" panose="02020603050405020304" pitchFamily="18" charset="0"/>
              </a:rPr>
              <a:t>!</a:t>
            </a:r>
          </a:p>
          <a:p>
            <a:r>
              <a:rPr lang="en-US" altLang="en-US" sz="2400" dirty="0">
                <a:latin typeface="Times New Roman" panose="02020603050405020304" pitchFamily="18" charset="0"/>
              </a:rPr>
              <a:t>Brains and computers are </a:t>
            </a:r>
            <a:r>
              <a:rPr lang="en-US" altLang="en-US" sz="2400" b="1" dirty="0">
                <a:latin typeface="Times New Roman" panose="02020603050405020304" pitchFamily="18" charset="0"/>
              </a:rPr>
              <a:t>complementary</a:t>
            </a:r>
            <a:r>
              <a:rPr lang="en-US" altLang="en-US" sz="2400" dirty="0">
                <a:latin typeface="Times New Roman" panose="02020603050405020304" pitchFamily="18" charset="0"/>
              </a:rPr>
              <a:t> in their strengths and weaknesses.</a:t>
            </a:r>
          </a:p>
          <a:p>
            <a:r>
              <a:rPr lang="en-US" altLang="en-US" sz="2400" dirty="0">
                <a:latin typeface="Times New Roman" panose="02020603050405020304" pitchFamily="18" charset="0"/>
              </a:rPr>
              <a:t>But:  we already have </a:t>
            </a:r>
            <a:r>
              <a:rPr lang="en-US" altLang="en-US" sz="2400" b="1" dirty="0">
                <a:latin typeface="Times New Roman" panose="02020603050405020304" pitchFamily="18" charset="0"/>
              </a:rPr>
              <a:t>computer-like</a:t>
            </a:r>
            <a:r>
              <a:rPr lang="en-US" altLang="en-US" sz="2400" dirty="0">
                <a:latin typeface="Times New Roman" panose="02020603050405020304" pitchFamily="18" charset="0"/>
              </a:rPr>
              <a:t> computers.</a:t>
            </a:r>
          </a:p>
          <a:p>
            <a:r>
              <a:rPr lang="en-US" altLang="en-US" sz="2400" dirty="0">
                <a:latin typeface="Times New Roman" panose="02020603050405020304" pitchFamily="18" charset="0"/>
              </a:rPr>
              <a:t>If we want to do real </a:t>
            </a:r>
            <a:r>
              <a:rPr lang="en-US" altLang="en-US" sz="2400" b="1" dirty="0">
                <a:latin typeface="Times New Roman" panose="02020603050405020304" pitchFamily="18" charset="0"/>
              </a:rPr>
              <a:t>cognitive computation</a:t>
            </a:r>
            <a:r>
              <a:rPr lang="en-US" altLang="en-US" sz="2400" dirty="0">
                <a:latin typeface="Times New Roman" panose="02020603050405020304" pitchFamily="18" charset="0"/>
              </a:rPr>
              <a:t> we need to build </a:t>
            </a:r>
            <a:r>
              <a:rPr lang="en-US" altLang="en-US" sz="2400" b="1" dirty="0">
                <a:latin typeface="Times New Roman" panose="02020603050405020304" pitchFamily="18" charset="0"/>
              </a:rPr>
              <a:t>brain-like</a:t>
            </a:r>
            <a:r>
              <a:rPr lang="en-US" altLang="en-US" sz="2400" dirty="0">
                <a:latin typeface="Times New Roman" panose="02020603050405020304" pitchFamily="18" charset="0"/>
              </a:rPr>
              <a:t> computers!</a:t>
            </a:r>
          </a:p>
        </p:txBody>
      </p:sp>
      <p:sp>
        <p:nvSpPr>
          <p:cNvPr id="4" name="Google Shape;142;p2">
            <a:extLst>
              <a:ext uri="{FF2B5EF4-FFF2-40B4-BE49-F238E27FC236}">
                <a16:creationId xmlns:a16="http://schemas.microsoft.com/office/drawing/2014/main" id="{B48F39A8-81C8-46A3-9FC0-58781EBB166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6ED5228A-123A-431C-B35F-E4C871A1F91B}"/>
              </a:ext>
            </a:extLst>
          </p:cNvPr>
          <p:cNvSpPr>
            <a:spLocks noGrp="1"/>
          </p:cNvSpPr>
          <p:nvPr>
            <p:ph type="ftr" sz="quarter" idx="11"/>
          </p:nvPr>
        </p:nvSpPr>
        <p:spPr>
          <a:xfrm>
            <a:off x="4038599" y="6356350"/>
            <a:ext cx="740203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451841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F5E64D-1A33-4B63-B2D0-54545D28953B}"/>
              </a:ext>
            </a:extLst>
          </p:cNvPr>
          <p:cNvSpPr>
            <a:spLocks noGrp="1" noChangeArrowheads="1"/>
          </p:cNvSpPr>
          <p:nvPr>
            <p:ph type="title"/>
          </p:nvPr>
        </p:nvSpPr>
        <p:spPr>
          <a:xfrm>
            <a:off x="3646966" y="272903"/>
            <a:ext cx="8304029" cy="1143000"/>
          </a:xfrm>
        </p:spPr>
        <p:txBody>
          <a:bodyPr>
            <a:normAutofit/>
          </a:bodyPr>
          <a:lstStyle/>
          <a:p>
            <a:r>
              <a:rPr lang="en-US" altLang="en-US" sz="3200" b="1" dirty="0">
                <a:latin typeface="Times New Roman" panose="02020603050405020304" pitchFamily="18" charset="0"/>
              </a:rPr>
              <a:t>Performance of Silicon Computers and Carbon Computer</a:t>
            </a:r>
            <a:endParaRPr lang="en-US" altLang="en-US" dirty="0"/>
          </a:p>
        </p:txBody>
      </p:sp>
      <p:sp>
        <p:nvSpPr>
          <p:cNvPr id="26627" name="Rectangle 3">
            <a:extLst>
              <a:ext uri="{FF2B5EF4-FFF2-40B4-BE49-F238E27FC236}">
                <a16:creationId xmlns:a16="http://schemas.microsoft.com/office/drawing/2014/main" id="{BADA0618-9237-46EE-8F30-B4B3F110D9E0}"/>
              </a:ext>
            </a:extLst>
          </p:cNvPr>
          <p:cNvSpPr>
            <a:spLocks noGrp="1" noChangeArrowheads="1"/>
          </p:cNvSpPr>
          <p:nvPr>
            <p:ph type="body" idx="1"/>
          </p:nvPr>
        </p:nvSpPr>
        <p:spPr>
          <a:xfrm>
            <a:off x="3646966" y="1555750"/>
            <a:ext cx="7836196" cy="4800600"/>
          </a:xfrm>
        </p:spPr>
        <p:txBody>
          <a:bodyPr>
            <a:normAutofit lnSpcReduction="10000"/>
          </a:bodyPr>
          <a:lstStyle/>
          <a:p>
            <a:pPr>
              <a:lnSpc>
                <a:spcPct val="90000"/>
              </a:lnSpc>
              <a:buFontTx/>
              <a:buNone/>
            </a:pPr>
            <a:r>
              <a:rPr lang="en-US" altLang="en-US" sz="2000" b="1" dirty="0">
                <a:latin typeface="Times New Roman" panose="02020603050405020304" pitchFamily="18" charset="0"/>
              </a:rPr>
              <a:t>Huge disadvantage</a:t>
            </a:r>
            <a:r>
              <a:rPr lang="en-US" altLang="en-US" sz="2000" dirty="0">
                <a:latin typeface="Times New Roman" panose="02020603050405020304" pitchFamily="18" charset="0"/>
              </a:rPr>
              <a:t> for carbon:  more than </a:t>
            </a:r>
            <a:r>
              <a:rPr lang="en-US" altLang="en-US" sz="2000" b="1" dirty="0">
                <a:latin typeface="Times New Roman" panose="02020603050405020304" pitchFamily="18" charset="0"/>
              </a:rPr>
              <a:t>10</a:t>
            </a:r>
            <a:r>
              <a:rPr lang="en-US" altLang="en-US" sz="2000" b="1" baseline="30000" dirty="0">
                <a:latin typeface="Times New Roman" panose="02020603050405020304" pitchFamily="18" charset="0"/>
              </a:rPr>
              <a:t>12</a:t>
            </a:r>
            <a:r>
              <a:rPr lang="en-US" altLang="en-US" sz="2000" baseline="30000" dirty="0">
                <a:latin typeface="Times New Roman" panose="02020603050405020304" pitchFamily="18" charset="0"/>
              </a:rPr>
              <a:t> </a:t>
            </a:r>
            <a:r>
              <a:rPr lang="en-US" altLang="en-US" sz="2000" dirty="0">
                <a:latin typeface="Times New Roman" panose="02020603050405020304" pitchFamily="18" charset="0"/>
              </a:rPr>
              <a:t>in the product of speed and power.</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dirty="0">
                <a:latin typeface="Times New Roman" panose="02020603050405020304" pitchFamily="18" charset="0"/>
              </a:rPr>
              <a:t>But we do </a:t>
            </a:r>
            <a:r>
              <a:rPr lang="en-US" altLang="en-US" sz="2000" b="1" dirty="0">
                <a:latin typeface="Times New Roman" panose="02020603050405020304" pitchFamily="18" charset="0"/>
              </a:rPr>
              <a:t>better and faster</a:t>
            </a:r>
            <a:r>
              <a:rPr lang="en-US" altLang="en-US" sz="2000" dirty="0">
                <a:latin typeface="Times New Roman" panose="02020603050405020304" pitchFamily="18" charset="0"/>
              </a:rPr>
              <a:t> than them in many tasks: </a:t>
            </a:r>
          </a:p>
          <a:p>
            <a:pPr>
              <a:lnSpc>
                <a:spcPct val="90000"/>
              </a:lnSpc>
            </a:pPr>
            <a:r>
              <a:rPr lang="en-US" altLang="en-US" sz="2000" b="1" dirty="0">
                <a:latin typeface="Times New Roman" panose="02020603050405020304" pitchFamily="18" charset="0"/>
              </a:rPr>
              <a:t>speech recognition, </a:t>
            </a:r>
          </a:p>
          <a:p>
            <a:pPr>
              <a:lnSpc>
                <a:spcPct val="90000"/>
              </a:lnSpc>
            </a:pPr>
            <a:r>
              <a:rPr lang="en-US" altLang="en-US" sz="2000" b="1" dirty="0">
                <a:latin typeface="Times New Roman" panose="02020603050405020304" pitchFamily="18" charset="0"/>
              </a:rPr>
              <a:t>object recognition, </a:t>
            </a:r>
          </a:p>
          <a:p>
            <a:pPr>
              <a:lnSpc>
                <a:spcPct val="90000"/>
              </a:lnSpc>
            </a:pPr>
            <a:r>
              <a:rPr lang="en-US" altLang="en-US" sz="2000" b="1" dirty="0">
                <a:latin typeface="Times New Roman" panose="02020603050405020304" pitchFamily="18" charset="0"/>
              </a:rPr>
              <a:t>face recognition, </a:t>
            </a:r>
          </a:p>
          <a:p>
            <a:pPr>
              <a:lnSpc>
                <a:spcPct val="90000"/>
              </a:lnSpc>
            </a:pPr>
            <a:r>
              <a:rPr lang="en-US" altLang="en-US" sz="2000" b="1" dirty="0">
                <a:latin typeface="Times New Roman" panose="02020603050405020304" pitchFamily="18" charset="0"/>
              </a:rPr>
              <a:t>motor control</a:t>
            </a:r>
          </a:p>
          <a:p>
            <a:pPr>
              <a:lnSpc>
                <a:spcPct val="90000"/>
              </a:lnSpc>
            </a:pPr>
            <a:r>
              <a:rPr lang="en-US" altLang="en-US" sz="2000" b="1" dirty="0">
                <a:latin typeface="Times New Roman" panose="02020603050405020304" pitchFamily="18" charset="0"/>
              </a:rPr>
              <a:t>most complex memory functions, </a:t>
            </a:r>
          </a:p>
          <a:p>
            <a:pPr>
              <a:lnSpc>
                <a:spcPct val="90000"/>
              </a:lnSpc>
            </a:pPr>
            <a:r>
              <a:rPr lang="en-US" altLang="en-US" sz="2000" b="1" dirty="0">
                <a:latin typeface="Times New Roman" panose="02020603050405020304" pitchFamily="18" charset="0"/>
              </a:rPr>
              <a:t>information integration</a:t>
            </a:r>
            <a:r>
              <a:rPr lang="en-US" altLang="en-US" sz="2000" dirty="0">
                <a:latin typeface="Times New Roman" panose="02020603050405020304" pitchFamily="18" charset="0"/>
              </a:rPr>
              <a:t>.</a:t>
            </a:r>
          </a:p>
          <a:p>
            <a:pPr>
              <a:lnSpc>
                <a:spcPct val="90000"/>
              </a:lnSpc>
              <a:buFontTx/>
              <a:buNone/>
            </a:pPr>
            <a:endParaRPr lang="en-US" altLang="en-US" sz="2000" dirty="0">
              <a:latin typeface="Times New Roman" panose="02020603050405020304" pitchFamily="18" charset="0"/>
            </a:endParaRPr>
          </a:p>
          <a:p>
            <a:pPr>
              <a:lnSpc>
                <a:spcPct val="90000"/>
              </a:lnSpc>
              <a:buFontTx/>
              <a:buNone/>
            </a:pPr>
            <a:r>
              <a:rPr lang="en-US" altLang="en-US" sz="2000" dirty="0">
                <a:latin typeface="Times New Roman" panose="02020603050405020304" pitchFamily="18" charset="0"/>
              </a:rPr>
              <a:t>Implication:  Cognitive “software” uses </a:t>
            </a:r>
            <a:r>
              <a:rPr lang="en-US" altLang="en-US" sz="2000" b="1" dirty="0">
                <a:latin typeface="Times New Roman" panose="02020603050405020304" pitchFamily="18" charset="0"/>
              </a:rPr>
              <a:t>only a few but very powerful</a:t>
            </a:r>
            <a:r>
              <a:rPr lang="en-US" altLang="en-US" sz="2000" dirty="0">
                <a:latin typeface="Times New Roman" panose="02020603050405020304" pitchFamily="18" charset="0"/>
              </a:rPr>
              <a:t> elementary operations.</a:t>
            </a:r>
          </a:p>
        </p:txBody>
      </p:sp>
      <p:sp>
        <p:nvSpPr>
          <p:cNvPr id="4" name="Google Shape;142;p2">
            <a:extLst>
              <a:ext uri="{FF2B5EF4-FFF2-40B4-BE49-F238E27FC236}">
                <a16:creationId xmlns:a16="http://schemas.microsoft.com/office/drawing/2014/main" id="{43871335-A7C6-47C9-9D38-38DFD7B8620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E5AE6EEA-5151-4389-BF94-B55D2DED9B52}"/>
              </a:ext>
            </a:extLst>
          </p:cNvPr>
          <p:cNvSpPr>
            <a:spLocks noGrp="1"/>
          </p:cNvSpPr>
          <p:nvPr>
            <p:ph type="ftr" sz="quarter" idx="11"/>
          </p:nvPr>
        </p:nvSpPr>
        <p:spPr>
          <a:xfrm>
            <a:off x="4027966" y="6356350"/>
            <a:ext cx="677471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FC643F2-1A68-43D6-ACF7-B1AC019EEE8A}"/>
              </a:ext>
            </a:extLst>
          </p:cNvPr>
          <p:cNvSpPr>
            <a:spLocks noGrp="1" noChangeArrowheads="1"/>
          </p:cNvSpPr>
          <p:nvPr>
            <p:ph type="title"/>
          </p:nvPr>
        </p:nvSpPr>
        <p:spPr>
          <a:xfrm>
            <a:off x="3618612" y="304800"/>
            <a:ext cx="6363587" cy="533400"/>
          </a:xfrm>
        </p:spPr>
        <p:txBody>
          <a:bodyPr>
            <a:normAutofit fontScale="90000"/>
          </a:bodyPr>
          <a:lstStyle/>
          <a:p>
            <a:r>
              <a:rPr lang="en-US" altLang="en-US" sz="2800" b="1" dirty="0">
                <a:latin typeface="Times New Roman" panose="02020603050405020304" pitchFamily="18" charset="0"/>
                <a:cs typeface="Times New Roman" panose="02020603050405020304" pitchFamily="18" charset="0"/>
              </a:rPr>
              <a:t>Why Build a Brain-Like Computer?</a:t>
            </a:r>
            <a:r>
              <a:rPr lang="en-US" altLang="en-US" dirty="0"/>
              <a:t> </a:t>
            </a:r>
          </a:p>
        </p:txBody>
      </p:sp>
      <p:sp>
        <p:nvSpPr>
          <p:cNvPr id="5123" name="Rectangle 3">
            <a:extLst>
              <a:ext uri="{FF2B5EF4-FFF2-40B4-BE49-F238E27FC236}">
                <a16:creationId xmlns:a16="http://schemas.microsoft.com/office/drawing/2014/main" id="{14D38ABA-A4BA-4860-97F6-81CCE503B8A7}"/>
              </a:ext>
            </a:extLst>
          </p:cNvPr>
          <p:cNvSpPr>
            <a:spLocks noGrp="1" noChangeArrowheads="1"/>
          </p:cNvSpPr>
          <p:nvPr>
            <p:ph type="body" idx="1"/>
          </p:nvPr>
        </p:nvSpPr>
        <p:spPr>
          <a:xfrm>
            <a:off x="3618612" y="1250950"/>
            <a:ext cx="7517219" cy="5105400"/>
          </a:xfrm>
        </p:spPr>
        <p:txBody>
          <a:bodyPr>
            <a:normAutofit/>
          </a:bodyPr>
          <a:lstStyle/>
          <a:p>
            <a:pPr>
              <a:lnSpc>
                <a:spcPct val="80000"/>
              </a:lnSpc>
              <a:buFontTx/>
              <a:buNone/>
            </a:pPr>
            <a:r>
              <a:rPr lang="en-US" altLang="en-US" sz="2400" b="1" dirty="0">
                <a:latin typeface="Times New Roman" panose="02020603050405020304" pitchFamily="18" charset="0"/>
                <a:cs typeface="Times New Roman" panose="02020603050405020304" pitchFamily="18" charset="0"/>
              </a:rPr>
              <a:t>1. Engineering</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b="1"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b="1" dirty="0">
                <a:latin typeface="Times New Roman" panose="02020603050405020304" pitchFamily="18" charset="0"/>
                <a:cs typeface="Times New Roman" panose="02020603050405020304" pitchFamily="18" charset="0"/>
              </a:rPr>
              <a:t>Computers are all special purpose devices.</a:t>
            </a:r>
            <a:r>
              <a:rPr lang="en-US" altLang="en-US" sz="2000" dirty="0">
                <a:latin typeface="Times New Roman" panose="02020603050405020304" pitchFamily="18" charset="0"/>
                <a:cs typeface="Times New Roman" panose="02020603050405020304" pitchFamily="18" charset="0"/>
              </a:rPr>
              <a: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Many of the important practical computer applications of the next few decades will be </a:t>
            </a:r>
            <a:r>
              <a:rPr lang="en-US" altLang="en-US" sz="2000" b="1" dirty="0">
                <a:latin typeface="Times New Roman" panose="02020603050405020304" pitchFamily="18" charset="0"/>
                <a:cs typeface="Times New Roman" panose="02020603050405020304" pitchFamily="18" charset="0"/>
              </a:rPr>
              <a:t>cognitive:</a:t>
            </a:r>
            <a:r>
              <a:rPr lang="en-US" altLang="en-US" sz="2000" dirty="0">
                <a:latin typeface="Times New Roman" panose="02020603050405020304" pitchFamily="18" charset="0"/>
                <a:cs typeface="Times New Roman" panose="02020603050405020304" pitchFamily="18" charset="0"/>
              </a:rPr>
              <a: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t>
            </a:r>
          </a:p>
          <a:p>
            <a:pPr>
              <a:lnSpc>
                <a:spcPct val="80000"/>
              </a:lnSpc>
              <a:buFontTx/>
              <a:buNone/>
            </a:pPr>
            <a:r>
              <a:rPr lang="en-US" altLang="en-US" sz="2000" dirty="0">
                <a:latin typeface="Symbol" panose="05050102010706020507" pitchFamily="18" charset="2"/>
                <a:cs typeface="Times New Roman" panose="02020603050405020304" pitchFamily="18" charset="0"/>
              </a:rPr>
              <a:t>  ·</a:t>
            </a:r>
            <a:r>
              <a:rPr lang="en-US" altLang="en-US" sz="20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Language understanding. </a:t>
            </a:r>
          </a:p>
          <a:p>
            <a:pPr>
              <a:lnSpc>
                <a:spcPct val="80000"/>
              </a:lnSpc>
              <a:buFontTx/>
              <a:buNone/>
            </a:pPr>
            <a:r>
              <a:rPr lang="en-US" altLang="en-US" sz="2000" dirty="0">
                <a:latin typeface="Symbol" panose="05050102010706020507" pitchFamily="18" charset="2"/>
                <a:cs typeface="Times New Roman" panose="02020603050405020304" pitchFamily="18" charset="0"/>
              </a:rPr>
              <a:t>  ·</a:t>
            </a:r>
            <a:r>
              <a:rPr lang="en-US" altLang="en-US" sz="20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Internet search.</a:t>
            </a:r>
          </a:p>
          <a:p>
            <a:pPr>
              <a:lnSpc>
                <a:spcPct val="80000"/>
              </a:lnSpc>
              <a:buFontTx/>
              <a:buNone/>
            </a:pPr>
            <a:r>
              <a:rPr lang="en-US" altLang="en-US" sz="2000" dirty="0">
                <a:latin typeface="Symbol" panose="05050102010706020507" pitchFamily="18" charset="2"/>
                <a:cs typeface="Times New Roman" panose="02020603050405020304" pitchFamily="18" charset="0"/>
              </a:rPr>
              <a:t>  ·</a:t>
            </a:r>
            <a:r>
              <a:rPr lang="en-US" altLang="en-US" sz="20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Cognitive data mining.</a:t>
            </a:r>
          </a:p>
          <a:p>
            <a:pPr>
              <a:lnSpc>
                <a:spcPct val="80000"/>
              </a:lnSpc>
              <a:buFontTx/>
              <a:buNone/>
            </a:pPr>
            <a:r>
              <a:rPr lang="en-US" altLang="en-US" sz="2000" dirty="0">
                <a:latin typeface="Symbol" panose="05050102010706020507" pitchFamily="18" charset="2"/>
                <a:cs typeface="Times New Roman" panose="02020603050405020304" pitchFamily="18" charset="0"/>
              </a:rPr>
              <a:t>  ·</a:t>
            </a:r>
            <a:r>
              <a:rPr lang="en-US" altLang="en-US" sz="20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Decent human-computer interfaces.</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We feel it will be necessary to have a </a:t>
            </a:r>
            <a:r>
              <a:rPr lang="en-US" altLang="en-US" sz="2000" b="1" dirty="0">
                <a:latin typeface="Times New Roman" panose="02020603050405020304" pitchFamily="18" charset="0"/>
                <a:cs typeface="Times New Roman" panose="02020603050405020304" pitchFamily="18" charset="0"/>
              </a:rPr>
              <a:t>brain-like architecture</a:t>
            </a:r>
            <a:r>
              <a:rPr lang="en-US" altLang="en-US" sz="2000" dirty="0">
                <a:latin typeface="Times New Roman" panose="02020603050405020304" pitchFamily="18" charset="0"/>
                <a:cs typeface="Times New Roman" panose="02020603050405020304" pitchFamily="18" charset="0"/>
              </a:rPr>
              <a:t> to run these applications </a:t>
            </a:r>
            <a:r>
              <a:rPr lang="en-US" altLang="en-US" sz="2000" b="1" dirty="0">
                <a:latin typeface="Times New Roman" panose="02020603050405020304" pitchFamily="18" charset="0"/>
                <a:cs typeface="Times New Roman" panose="02020603050405020304" pitchFamily="18" charset="0"/>
              </a:rPr>
              <a:t>efficiently</a:t>
            </a:r>
            <a:r>
              <a:rPr lang="en-US" altLang="en-US" sz="1800" dirty="0">
                <a:latin typeface="Times New Roman" panose="02020603050405020304" pitchFamily="18" charset="0"/>
                <a:cs typeface="Times New Roman" panose="02020603050405020304" pitchFamily="18" charset="0"/>
              </a:rPr>
              <a:t>.</a:t>
            </a:r>
            <a:endParaRPr lang="en-US" altLang="en-US" sz="1800" dirty="0"/>
          </a:p>
        </p:txBody>
      </p:sp>
      <p:sp>
        <p:nvSpPr>
          <p:cNvPr id="4" name="Google Shape;142;p2">
            <a:extLst>
              <a:ext uri="{FF2B5EF4-FFF2-40B4-BE49-F238E27FC236}">
                <a16:creationId xmlns:a16="http://schemas.microsoft.com/office/drawing/2014/main" id="{A4BAD629-6575-46ED-837F-42F1FBA3A49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1EF62036-8B77-4B6F-980C-B9649DB728F3}"/>
              </a:ext>
            </a:extLst>
          </p:cNvPr>
          <p:cNvSpPr>
            <a:spLocks noGrp="1"/>
          </p:cNvSpPr>
          <p:nvPr>
            <p:ph type="ftr" sz="quarter" idx="11"/>
          </p:nvPr>
        </p:nvSpPr>
        <p:spPr>
          <a:xfrm>
            <a:off x="4069609" y="6356350"/>
            <a:ext cx="661522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C205D378-6274-4712-8E61-5F010EDD6552}"/>
              </a:ext>
            </a:extLst>
          </p:cNvPr>
          <p:cNvSpPr>
            <a:spLocks noGrp="1" noChangeArrowheads="1"/>
          </p:cNvSpPr>
          <p:nvPr>
            <p:ph type="subTitle" idx="1"/>
          </p:nvPr>
        </p:nvSpPr>
        <p:spPr>
          <a:xfrm>
            <a:off x="4031512" y="495300"/>
            <a:ext cx="7166344" cy="5867400"/>
          </a:xfrm>
        </p:spPr>
        <p:txBody>
          <a:bodyPr>
            <a:normAutofit/>
          </a:bodyPr>
          <a:lstStyle/>
          <a:p>
            <a:pPr algn="l"/>
            <a:r>
              <a:rPr lang="en-US" altLang="en-US" b="1" dirty="0">
                <a:latin typeface="Times New Roman" panose="02020603050405020304" pitchFamily="18" charset="0"/>
                <a:cs typeface="Times New Roman" panose="02020603050405020304" pitchFamily="18" charset="0"/>
              </a:rPr>
              <a:t>2. Kinship Recognition, Human Factors</a:t>
            </a:r>
            <a:r>
              <a:rPr lang="en-US" altLang="en-US" sz="2000" b="1"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l"/>
            <a:r>
              <a:rPr lang="en-US" altLang="en-US" sz="2000" dirty="0">
                <a:latin typeface="Times New Roman" panose="02020603050405020304" pitchFamily="18" charset="0"/>
                <a:cs typeface="Times New Roman" panose="02020603050405020304" pitchFamily="18" charset="0"/>
              </a:rPr>
              <a:t> </a:t>
            </a:r>
          </a:p>
          <a:p>
            <a:pPr algn="l"/>
            <a:r>
              <a:rPr lang="en-US" altLang="en-US" sz="2000" dirty="0">
                <a:latin typeface="Times New Roman" panose="02020603050405020304" pitchFamily="18" charset="0"/>
                <a:cs typeface="Times New Roman" panose="02020603050405020304" pitchFamily="18" charset="0"/>
              </a:rPr>
              <a:t>To be </a:t>
            </a:r>
            <a:r>
              <a:rPr lang="en-US" altLang="en-US" sz="2000" b="1" dirty="0">
                <a:latin typeface="Times New Roman" panose="02020603050405020304" pitchFamily="18" charset="0"/>
                <a:cs typeface="Times New Roman" panose="02020603050405020304" pitchFamily="18" charset="0"/>
              </a:rPr>
              <a:t>recognized </a:t>
            </a:r>
            <a:r>
              <a:rPr lang="en-US" altLang="en-US" sz="2000" dirty="0">
                <a:latin typeface="Times New Roman" panose="02020603050405020304" pitchFamily="18" charset="0"/>
                <a:cs typeface="Times New Roman" panose="02020603050405020304" pitchFamily="18" charset="0"/>
              </a:rPr>
              <a:t>as intelligent by humans, a machine has to have a somewhat human-like intelligence.</a:t>
            </a:r>
          </a:p>
          <a:p>
            <a:pPr algn="l"/>
            <a:endParaRPr lang="en-US" altLang="en-US" sz="2000" dirty="0">
              <a:latin typeface="Times New Roman" panose="02020603050405020304" pitchFamily="18" charset="0"/>
              <a:cs typeface="Times New Roman" panose="02020603050405020304" pitchFamily="18" charset="0"/>
            </a:endParaRPr>
          </a:p>
          <a:p>
            <a:pPr algn="l"/>
            <a:r>
              <a:rPr lang="en-US" altLang="en-US" sz="2000" dirty="0">
                <a:latin typeface="Times New Roman" panose="02020603050405020304" pitchFamily="18" charset="0"/>
                <a:cs typeface="Times New Roman" panose="02020603050405020304" pitchFamily="18" charset="0"/>
              </a:rPr>
              <a:t>There may be many kinds of intelligence, but we can only understand and communicate with one of them!</a:t>
            </a:r>
          </a:p>
          <a:p>
            <a:pPr algn="l"/>
            <a:endParaRPr lang="en-US" altLang="en-US" sz="2000" dirty="0">
              <a:latin typeface="Times New Roman" panose="02020603050405020304" pitchFamily="18" charset="0"/>
              <a:cs typeface="Times New Roman" panose="02020603050405020304" pitchFamily="18" charset="0"/>
            </a:endParaRPr>
          </a:p>
          <a:p>
            <a:pPr algn="l"/>
            <a:r>
              <a:rPr lang="en-US" altLang="en-US" sz="2000" dirty="0">
                <a:latin typeface="Times New Roman" panose="02020603050405020304" pitchFamily="18" charset="0"/>
                <a:cs typeface="Times New Roman" panose="02020603050405020304" pitchFamily="18" charset="0"/>
              </a:rPr>
              <a:t>Successful </a:t>
            </a:r>
            <a:r>
              <a:rPr lang="en-US" altLang="en-US" sz="2000" b="1" dirty="0">
                <a:latin typeface="Times New Roman" panose="02020603050405020304" pitchFamily="18" charset="0"/>
                <a:cs typeface="Times New Roman" panose="02020603050405020304" pitchFamily="18" charset="0"/>
              </a:rPr>
              <a:t>human-computer interactions</a:t>
            </a:r>
            <a:r>
              <a:rPr lang="en-US" altLang="en-US" sz="2000" dirty="0">
                <a:latin typeface="Times New Roman" panose="02020603050405020304" pitchFamily="18" charset="0"/>
                <a:cs typeface="Times New Roman" panose="02020603050405020304" pitchFamily="18" charset="0"/>
              </a:rPr>
              <a:t> will require a brain-like computer doing cognitive computation.</a:t>
            </a:r>
          </a:p>
          <a:p>
            <a:pPr algn="l"/>
            <a:endParaRPr lang="en-US" altLang="en-US" sz="2000" dirty="0">
              <a:latin typeface="Times New Roman" panose="02020603050405020304" pitchFamily="18" charset="0"/>
              <a:cs typeface="Times New Roman" panose="02020603050405020304" pitchFamily="18" charset="0"/>
            </a:endParaRPr>
          </a:p>
          <a:p>
            <a:pPr algn="l"/>
            <a:r>
              <a:rPr lang="en-US" altLang="en-US" sz="2000" i="1" dirty="0">
                <a:solidFill>
                  <a:schemeClr val="accent2"/>
                </a:solidFill>
                <a:latin typeface="Times New Roman" panose="02020603050405020304" pitchFamily="18" charset="0"/>
                <a:cs typeface="Times New Roman" panose="02020603050405020304" pitchFamily="18" charset="0"/>
              </a:rPr>
              <a:t>“</a:t>
            </a:r>
            <a:r>
              <a:rPr lang="en-US" altLang="en-US" sz="2000" b="1" i="1" dirty="0">
                <a:solidFill>
                  <a:schemeClr val="accent2"/>
                </a:solidFill>
                <a:latin typeface="Times New Roman" panose="02020603050405020304" pitchFamily="18" charset="0"/>
                <a:cs typeface="Times New Roman" panose="02020603050405020304" pitchFamily="18" charset="0"/>
              </a:rPr>
              <a:t>If oxen and horses had hands and could create works of art, horses would draw pictures of gods like horses and oxen, gods like oxen …”</a:t>
            </a:r>
          </a:p>
          <a:p>
            <a:pPr algn="l"/>
            <a:r>
              <a:rPr lang="en-US" altLang="en-US" sz="2000" dirty="0">
                <a:latin typeface="Times New Roman" panose="02020603050405020304" pitchFamily="18" charset="0"/>
                <a:cs typeface="Times New Roman" panose="02020603050405020304" pitchFamily="18" charset="0"/>
              </a:rPr>
              <a:t>                     Xenophanes (C. 530 B.C.E.)</a:t>
            </a:r>
          </a:p>
          <a:p>
            <a:pPr algn="l"/>
            <a:endParaRPr lang="en-US" altLang="en-US" sz="2000" dirty="0"/>
          </a:p>
        </p:txBody>
      </p:sp>
      <p:sp>
        <p:nvSpPr>
          <p:cNvPr id="4" name="Google Shape;142;p2">
            <a:extLst>
              <a:ext uri="{FF2B5EF4-FFF2-40B4-BE49-F238E27FC236}">
                <a16:creationId xmlns:a16="http://schemas.microsoft.com/office/drawing/2014/main" id="{B89775BD-4E00-4AD4-BF1B-FBE4CFB66B9E}"/>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C68BC3AF-13D9-4595-8994-94F4777024AB}"/>
              </a:ext>
            </a:extLst>
          </p:cNvPr>
          <p:cNvSpPr>
            <a:spLocks noGrp="1"/>
          </p:cNvSpPr>
          <p:nvPr>
            <p:ph type="ftr" sz="quarter" idx="11"/>
          </p:nvPr>
        </p:nvSpPr>
        <p:spPr>
          <a:xfrm>
            <a:off x="4275174" y="6362700"/>
            <a:ext cx="667901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DC0F7913-64EB-4A4A-B9FB-FDBC96DE3F10}"/>
              </a:ext>
            </a:extLst>
          </p:cNvPr>
          <p:cNvSpPr>
            <a:spLocks noGrp="1" noChangeArrowheads="1"/>
          </p:cNvSpPr>
          <p:nvPr>
            <p:ph type="body" idx="1"/>
          </p:nvPr>
        </p:nvSpPr>
        <p:spPr>
          <a:xfrm>
            <a:off x="4038600" y="370367"/>
            <a:ext cx="7262037" cy="5715000"/>
          </a:xfrm>
        </p:spPr>
        <p:txBody>
          <a:bodyPr>
            <a:normAutofit/>
          </a:bodyPr>
          <a:lstStyle/>
          <a:p>
            <a:pPr>
              <a:lnSpc>
                <a:spcPct val="90000"/>
              </a:lnSpc>
              <a:buFontTx/>
              <a:buNone/>
            </a:pPr>
            <a:r>
              <a:rPr lang="en-US" altLang="en-US" sz="2400" b="1" dirty="0">
                <a:latin typeface="Times New Roman" panose="02020603050405020304" pitchFamily="18" charset="0"/>
                <a:cs typeface="Times New Roman" panose="02020603050405020304" pitchFamily="18" charset="0"/>
              </a:rPr>
              <a:t>3. Personal</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It would be the ultimate cool gadget.</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b="1" dirty="0">
                <a:latin typeface="Times New Roman" panose="02020603050405020304" pitchFamily="18" charset="0"/>
                <a:cs typeface="Times New Roman" panose="02020603050405020304" pitchFamily="18" charset="0"/>
              </a:rPr>
              <a:t>A technological vision:</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In 2050 the personal computer you buy in Wal-Mart will have </a:t>
            </a:r>
            <a:r>
              <a:rPr lang="en-US" altLang="en-US" sz="1800" b="1" dirty="0">
                <a:latin typeface="Times New Roman" panose="02020603050405020304" pitchFamily="18" charset="0"/>
                <a:cs typeface="Times New Roman" panose="02020603050405020304" pitchFamily="18" charset="0"/>
              </a:rPr>
              <a:t>two CPU’s</a:t>
            </a:r>
            <a:r>
              <a:rPr lang="en-US" altLang="en-US" sz="1800" dirty="0">
                <a:latin typeface="Times New Roman" panose="02020603050405020304" pitchFamily="18" charset="0"/>
                <a:cs typeface="Times New Roman" panose="02020603050405020304" pitchFamily="18" charset="0"/>
              </a:rPr>
              <a:t> with very different architecture:</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b="1" dirty="0">
                <a:latin typeface="Times New Roman" panose="02020603050405020304" pitchFamily="18" charset="0"/>
                <a:cs typeface="Times New Roman" panose="02020603050405020304" pitchFamily="18" charset="0"/>
              </a:rPr>
              <a:t>First</a:t>
            </a:r>
            <a:r>
              <a:rPr lang="en-US" altLang="en-US" sz="1800" dirty="0">
                <a:latin typeface="Times New Roman" panose="02020603050405020304" pitchFamily="18" charset="0"/>
                <a:cs typeface="Times New Roman" panose="02020603050405020304" pitchFamily="18" charset="0"/>
              </a:rPr>
              <a:t>, a traditional </a:t>
            </a:r>
            <a:r>
              <a:rPr lang="en-US" altLang="en-US" sz="1800" b="1" dirty="0">
                <a:latin typeface="Times New Roman" panose="02020603050405020304" pitchFamily="18" charset="0"/>
                <a:cs typeface="Times New Roman" panose="02020603050405020304" pitchFamily="18" charset="0"/>
              </a:rPr>
              <a:t>von Neumann machine</a:t>
            </a:r>
            <a:r>
              <a:rPr lang="en-US" altLang="en-US" sz="1800" dirty="0">
                <a:latin typeface="Times New Roman" panose="02020603050405020304" pitchFamily="18" charset="0"/>
                <a:cs typeface="Times New Roman" panose="02020603050405020304" pitchFamily="18" charset="0"/>
              </a:rPr>
              <a:t> that runs spreadsheets, does word processing, keeps your calendar straight, etc.  What they do now.</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b="1" dirty="0">
                <a:latin typeface="Times New Roman" panose="02020603050405020304" pitchFamily="18" charset="0"/>
                <a:cs typeface="Times New Roman" panose="02020603050405020304" pitchFamily="18" charset="0"/>
              </a:rPr>
              <a:t>Second</a:t>
            </a:r>
            <a:r>
              <a:rPr lang="en-US" altLang="en-US" sz="1800" dirty="0">
                <a:latin typeface="Times New Roman" panose="02020603050405020304" pitchFamily="18" charset="0"/>
                <a:cs typeface="Times New Roman" panose="02020603050405020304" pitchFamily="18" charset="0"/>
              </a:rPr>
              <a:t>, a </a:t>
            </a:r>
            <a:r>
              <a:rPr lang="en-US" altLang="en-US" sz="1800" b="1" dirty="0">
                <a:latin typeface="Times New Roman" panose="02020603050405020304" pitchFamily="18" charset="0"/>
                <a:cs typeface="Times New Roman" panose="02020603050405020304" pitchFamily="18" charset="0"/>
              </a:rPr>
              <a:t>brain-like chip</a:t>
            </a: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 handle the interface with the von Neumann machine, </a:t>
            </a: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Give you the data that you need from the Web or your files (but didn’t think to ask for).</a:t>
            </a: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Be your silicon friend, guide, and confidant</a:t>
            </a:r>
            <a:r>
              <a:rPr lang="en-US" altLang="en-US" sz="1800" dirty="0">
                <a:latin typeface="Times New Roman" panose="02020603050405020304" pitchFamily="18" charset="0"/>
                <a:cs typeface="Times New Roman" panose="02020603050405020304" pitchFamily="18" charset="0"/>
              </a:rPr>
              <a:t>.</a:t>
            </a:r>
            <a:endParaRPr lang="en-US" altLang="en-US" sz="1800" dirty="0"/>
          </a:p>
        </p:txBody>
      </p:sp>
      <p:sp>
        <p:nvSpPr>
          <p:cNvPr id="4" name="Google Shape;142;p2">
            <a:extLst>
              <a:ext uri="{FF2B5EF4-FFF2-40B4-BE49-F238E27FC236}">
                <a16:creationId xmlns:a16="http://schemas.microsoft.com/office/drawing/2014/main" id="{68987CCF-E963-4D6F-AF6D-988C1A156BD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4E91EFBD-24C4-45DC-BFB6-098BA036F7CD}"/>
              </a:ext>
            </a:extLst>
          </p:cNvPr>
          <p:cNvSpPr>
            <a:spLocks noGrp="1"/>
          </p:cNvSpPr>
          <p:nvPr>
            <p:ph type="ftr" sz="quarter" idx="11"/>
          </p:nvPr>
        </p:nvSpPr>
        <p:spPr>
          <a:xfrm>
            <a:off x="4176822" y="6305070"/>
            <a:ext cx="6221819"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08BF8D9-7564-45DD-8FC8-DAE3DE49AFF0}"/>
              </a:ext>
            </a:extLst>
          </p:cNvPr>
          <p:cNvSpPr>
            <a:spLocks noGrp="1" noChangeArrowheads="1"/>
          </p:cNvSpPr>
          <p:nvPr>
            <p:ph type="title"/>
          </p:nvPr>
        </p:nvSpPr>
        <p:spPr>
          <a:xfrm>
            <a:off x="3625702" y="533400"/>
            <a:ext cx="6356498" cy="304800"/>
          </a:xfrm>
        </p:spPr>
        <p:txBody>
          <a:bodyPr>
            <a:normAutofit fontScale="90000"/>
          </a:bodyPr>
          <a:lstStyle/>
          <a:p>
            <a:r>
              <a:rPr lang="en-US" altLang="en-US" sz="3200" b="1" dirty="0">
                <a:latin typeface="Times New Roman" panose="02020603050405020304" pitchFamily="18" charset="0"/>
                <a:cs typeface="Times New Roman" panose="02020603050405020304" pitchFamily="18" charset="0"/>
              </a:rPr>
              <a:t>History: Technical Issues</a:t>
            </a:r>
            <a:endParaRPr lang="en-US" altLang="en-US" dirty="0">
              <a:latin typeface="Times New Roman" panose="02020603050405020304" pitchFamily="18" charset="0"/>
              <a:cs typeface="Times New Roman" panose="02020603050405020304" pitchFamily="18" charset="0"/>
            </a:endParaRPr>
          </a:p>
        </p:txBody>
      </p:sp>
      <p:sp>
        <p:nvSpPr>
          <p:cNvPr id="13315" name="Rectangle 3">
            <a:extLst>
              <a:ext uri="{FF2B5EF4-FFF2-40B4-BE49-F238E27FC236}">
                <a16:creationId xmlns:a16="http://schemas.microsoft.com/office/drawing/2014/main" id="{D2FABD75-805C-4C31-9A26-FAF878FE08F5}"/>
              </a:ext>
            </a:extLst>
          </p:cNvPr>
          <p:cNvSpPr>
            <a:spLocks noGrp="1" noChangeArrowheads="1"/>
          </p:cNvSpPr>
          <p:nvPr>
            <p:ph type="body" idx="1"/>
          </p:nvPr>
        </p:nvSpPr>
        <p:spPr>
          <a:xfrm>
            <a:off x="3753292" y="1143000"/>
            <a:ext cx="7442791" cy="5181600"/>
          </a:xfrm>
        </p:spPr>
        <p:txBody>
          <a:bodyPr>
            <a:normAutofit lnSpcReduction="10000"/>
          </a:bodyPr>
          <a:lstStyle/>
          <a:p>
            <a:pPr>
              <a:lnSpc>
                <a:spcPct val="90000"/>
              </a:lnSpc>
              <a:buFontTx/>
              <a:buNone/>
            </a:pPr>
            <a:r>
              <a:rPr lang="en-US" altLang="en-US" sz="1800" dirty="0">
                <a:latin typeface="Times New Roman" panose="02020603050405020304" pitchFamily="18" charset="0"/>
                <a:cs typeface="Times New Roman" panose="02020603050405020304" pitchFamily="18" charset="0"/>
              </a:rPr>
              <a:t>Many have proposed the construction of brain-like computers for cognitive computation.</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b="1" dirty="0">
                <a:latin typeface="Times New Roman" panose="02020603050405020304" pitchFamily="18" charset="0"/>
                <a:cs typeface="Times New Roman" panose="02020603050405020304" pitchFamily="18" charset="0"/>
              </a:rPr>
              <a:t>These attempts usually start with</a:t>
            </a:r>
          </a:p>
          <a:p>
            <a:pPr>
              <a:lnSpc>
                <a:spcPct val="90000"/>
              </a:lnSpc>
              <a:buFontTx/>
              <a:buNone/>
            </a:pPr>
            <a:r>
              <a:rPr lang="en-US" altLang="en-US" sz="1800" b="1"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massively parallel arrays of neural computing elements </a:t>
            </a: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elements based to some degree on biological neurons, </a:t>
            </a:r>
          </a:p>
          <a:p>
            <a:pPr>
              <a:lnSpc>
                <a:spcPct val="90000"/>
              </a:lnSpc>
              <a:buFontTx/>
              <a:buNone/>
            </a:pPr>
            <a:r>
              <a:rPr lang="en-US" altLang="en-US" sz="1800" dirty="0">
                <a:latin typeface="Symbol" panose="05050102010706020507" pitchFamily="18" charset="2"/>
                <a:cs typeface="Times New Roman" panose="02020603050405020304" pitchFamily="18" charset="0"/>
              </a:rPr>
              <a:t>·</a:t>
            </a:r>
            <a:r>
              <a:rPr lang="en-US" altLang="en-US" sz="1800" dirty="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layered 2-D anatomy of mammalian cerebral cortex.</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Such attempts have failed commercially.  </a:t>
            </a: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The early </a:t>
            </a:r>
            <a:r>
              <a:rPr lang="en-US" altLang="en-US" sz="1800" b="1" dirty="0">
                <a:latin typeface="Times New Roman" panose="02020603050405020304" pitchFamily="18" charset="0"/>
                <a:cs typeface="Times New Roman" panose="02020603050405020304" pitchFamily="18" charset="0"/>
              </a:rPr>
              <a:t>connection machines</a:t>
            </a:r>
            <a:r>
              <a:rPr lang="en-US" altLang="en-US" sz="1800" dirty="0">
                <a:latin typeface="Times New Roman" panose="02020603050405020304" pitchFamily="18" charset="0"/>
                <a:cs typeface="Times New Roman" panose="02020603050405020304" pitchFamily="18" charset="0"/>
              </a:rPr>
              <a:t> from </a:t>
            </a:r>
            <a:r>
              <a:rPr lang="en-US" altLang="en-US" sz="1800" b="1" dirty="0">
                <a:latin typeface="Times New Roman" panose="02020603050405020304" pitchFamily="18" charset="0"/>
                <a:cs typeface="Times New Roman" panose="02020603050405020304" pitchFamily="18" charset="0"/>
              </a:rPr>
              <a:t>Thinking </a:t>
            </a:r>
            <a:r>
              <a:rPr lang="en-US" altLang="en-US" sz="1800" b="1" dirty="0" err="1">
                <a:latin typeface="Times New Roman" panose="02020603050405020304" pitchFamily="18" charset="0"/>
                <a:cs typeface="Times New Roman" panose="02020603050405020304" pitchFamily="18" charset="0"/>
              </a:rPr>
              <a:t>Machines,Inc</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,(W.D. Hillis, </a:t>
            </a:r>
            <a:r>
              <a:rPr lang="en-US" altLang="en-US" sz="1800" i="1" dirty="0">
                <a:latin typeface="Times New Roman" panose="02020603050405020304" pitchFamily="18" charset="0"/>
                <a:cs typeface="Times New Roman" panose="02020603050405020304" pitchFamily="18" charset="0"/>
              </a:rPr>
              <a:t>The Connection Machine,</a:t>
            </a:r>
            <a:r>
              <a:rPr lang="en-US" altLang="en-US" sz="1800" dirty="0">
                <a:latin typeface="Times New Roman" panose="02020603050405020304" pitchFamily="18" charset="0"/>
                <a:cs typeface="Times New Roman" panose="02020603050405020304" pitchFamily="18" charset="0"/>
              </a:rPr>
              <a:t> 1987) was the most nearly successful commercially.  .</a:t>
            </a:r>
          </a:p>
          <a:p>
            <a:pPr>
              <a:lnSpc>
                <a:spcPct val="90000"/>
              </a:lnSpc>
              <a:buFontTx/>
              <a:buNone/>
            </a:pPr>
            <a:r>
              <a:rPr lang="en-US" altLang="en-US" sz="1800" dirty="0">
                <a:latin typeface="Times New Roman" panose="02020603050405020304" pitchFamily="18" charset="0"/>
                <a:cs typeface="Times New Roman" panose="02020603050405020304" pitchFamily="18" charset="0"/>
              </a:rPr>
              <a:t> </a:t>
            </a:r>
          </a:p>
          <a:p>
            <a:pPr>
              <a:lnSpc>
                <a:spcPct val="90000"/>
              </a:lnSpc>
              <a:buFontTx/>
              <a:buNone/>
            </a:pPr>
            <a:r>
              <a:rPr lang="en-US" altLang="en-US" sz="1800" b="1" dirty="0">
                <a:latin typeface="Times New Roman" panose="02020603050405020304" pitchFamily="18" charset="0"/>
                <a:cs typeface="Times New Roman" panose="02020603050405020304" pitchFamily="18" charset="0"/>
              </a:rPr>
              <a:t>Consider the extremes of computational brain models:</a:t>
            </a:r>
          </a:p>
          <a:p>
            <a:pPr>
              <a:lnSpc>
                <a:spcPct val="90000"/>
              </a:lnSpc>
            </a:pPr>
            <a:endParaRPr lang="en-US" altLang="en-US" sz="1800" dirty="0"/>
          </a:p>
        </p:txBody>
      </p:sp>
      <p:sp>
        <p:nvSpPr>
          <p:cNvPr id="4" name="Google Shape;142;p2">
            <a:extLst>
              <a:ext uri="{FF2B5EF4-FFF2-40B4-BE49-F238E27FC236}">
                <a16:creationId xmlns:a16="http://schemas.microsoft.com/office/drawing/2014/main" id="{2A324728-BA6F-466C-AAC8-7E3E0D8D247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b="1" dirty="0">
                <a:solidFill>
                  <a:srgbClr val="00B0F0"/>
                </a:solidFill>
                <a:latin typeface="Times New Roman" panose="02020603050405020304" pitchFamily="18" charset="0"/>
                <a:ea typeface="Gill Sans"/>
                <a:cs typeface="Times New Roman" panose="02020603050405020304" pitchFamily="18" charset="0"/>
                <a:sym typeface="Gill Sans"/>
              </a:rPr>
              <a:t>16.1 Introduction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16.2 What is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16.3 Definition</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16.4 How cognitive computing work?</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16.5 Cognitive computing Vs Artificial intelligence</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16.6 Foundation of cognitive computing</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16.8 List of design principles of cognitive system</a:t>
            </a:r>
          </a:p>
          <a:p>
            <a:pPr lvl="0">
              <a:lnSpc>
                <a:spcPct val="150000"/>
              </a:lnSpc>
            </a:pPr>
            <a:r>
              <a:rPr lang="en-US" dirty="0">
                <a:solidFill>
                  <a:schemeClr val="lt1"/>
                </a:solidFill>
                <a:latin typeface="Times New Roman" panose="02020603050405020304" pitchFamily="18" charset="0"/>
                <a:ea typeface="Gill Sans"/>
                <a:cs typeface="Times New Roman" panose="02020603050405020304" pitchFamily="18" charset="0"/>
                <a:sym typeface="Gill Sans"/>
              </a:rPr>
              <a:t>16.9  Natural language in support of cognitive system</a:t>
            </a:r>
          </a:p>
        </p:txBody>
      </p:sp>
      <p:sp>
        <p:nvSpPr>
          <p:cNvPr id="2" name="Footer Placeholder 1">
            <a:extLst>
              <a:ext uri="{FF2B5EF4-FFF2-40B4-BE49-F238E27FC236}">
                <a16:creationId xmlns:a16="http://schemas.microsoft.com/office/drawing/2014/main" id="{514BBE32-187D-4ACF-B381-5A0668EC3203}"/>
              </a:ext>
            </a:extLst>
          </p:cNvPr>
          <p:cNvSpPr>
            <a:spLocks noGrp="1"/>
          </p:cNvSpPr>
          <p:nvPr>
            <p:ph type="ftr" sz="quarter" idx="11"/>
          </p:nvPr>
        </p:nvSpPr>
        <p:spPr>
          <a:xfrm>
            <a:off x="3959740" y="6446837"/>
            <a:ext cx="7029893"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4680</Words>
  <Application>Microsoft Office PowerPoint</Application>
  <PresentationFormat>Widescreen</PresentationFormat>
  <Paragraphs>746</Paragraphs>
  <Slides>47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Symbol</vt:lpstr>
      <vt:lpstr>Times New Roman</vt:lpstr>
      <vt:lpstr>Office Theme</vt:lpstr>
      <vt:lpstr>PowerPoint Presentation</vt:lpstr>
      <vt:lpstr>Learning objectives.</vt:lpstr>
      <vt:lpstr>Comparison of Silicon Computers and Carbon Computers</vt:lpstr>
      <vt:lpstr>Comparison of Silicon Computers and Carbon Computers</vt:lpstr>
      <vt:lpstr>Performance of Silicon Computers and Carbon Computer</vt:lpstr>
      <vt:lpstr>Why Build a Brain-Like Computer? </vt:lpstr>
      <vt:lpstr>PowerPoint Presentation</vt:lpstr>
      <vt:lpstr>PowerPoint Presentation</vt:lpstr>
      <vt:lpstr>History: Technical Issues</vt:lpstr>
      <vt:lpstr>First Extreme: Biological Realism</vt:lpstr>
      <vt:lpstr>  Neural Networks. </vt:lpstr>
      <vt:lpstr> Second Extreme: Associatively Linked Networks.</vt:lpstr>
      <vt:lpstr>Associatively Linked Networks (2)</vt:lpstr>
      <vt:lpstr>Look at Some Examples</vt:lpstr>
      <vt:lpstr>Cognitive Strengths </vt:lpstr>
      <vt:lpstr>Cognitive Weaknesses</vt:lpstr>
      <vt:lpstr>Example: Concepts</vt:lpstr>
      <vt:lpstr>Concepts as Distortions</vt:lpstr>
      <vt:lpstr>Example: Hierarchies in Concepts</vt:lpstr>
      <vt:lpstr>Example: Ambiguity</vt:lpstr>
      <vt:lpstr>Ambiguity</vt:lpstr>
      <vt:lpstr>911: Context 1</vt:lpstr>
      <vt:lpstr>911: Context 2</vt:lpstr>
      <vt:lpstr>911: Context 3</vt:lpstr>
      <vt:lpstr>Example: Arithmetic</vt:lpstr>
      <vt:lpstr>Example: The Human Algorithm for Multiplication</vt:lpstr>
      <vt:lpstr>Example: The Human Algorithm for Multiplication</vt:lpstr>
      <vt:lpstr>Example: Relationships</vt:lpstr>
      <vt:lpstr>Example: Relationships  Consider:</vt:lpstr>
      <vt:lpstr>Which pair is most similar?</vt:lpstr>
      <vt:lpstr>Experimental Results</vt:lpstr>
      <vt:lpstr>Introduction</vt:lpstr>
      <vt:lpstr>What is cognitive computing?</vt:lpstr>
      <vt:lpstr>PowerPoint Presentation</vt:lpstr>
      <vt:lpstr>How cognitive computing works?</vt:lpstr>
      <vt:lpstr>How cognitive computing works?</vt:lpstr>
      <vt:lpstr>Cognitive computing Vs Artificial intelligence</vt:lpstr>
      <vt:lpstr>Foundation of cognitive computing</vt:lpstr>
      <vt:lpstr>Foundation of cognitive computing</vt:lpstr>
      <vt:lpstr>List of design principles of cognitive system</vt:lpstr>
      <vt:lpstr>List of design principles of cognitive system</vt:lpstr>
      <vt:lpstr>List of design principles of cognitive system</vt:lpstr>
      <vt:lpstr>Natural language in support of cognitive system</vt:lpstr>
      <vt:lpstr>Natural language in support of cognitive system</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27</cp:revision>
  <dcterms:created xsi:type="dcterms:W3CDTF">2019-07-09T04:46:11Z</dcterms:created>
  <dcterms:modified xsi:type="dcterms:W3CDTF">2019-07-26T09:55:41Z</dcterms:modified>
</cp:coreProperties>
</file>