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257" r:id="rId3"/>
    <p:sldId id="258" r:id="rId4"/>
    <p:sldId id="281" r:id="rId5"/>
    <p:sldId id="282" r:id="rId6"/>
    <p:sldId id="283" r:id="rId7"/>
    <p:sldId id="289" r:id="rId8"/>
    <p:sldId id="291" r:id="rId9"/>
    <p:sldId id="286" r:id="rId10"/>
    <p:sldId id="259" r:id="rId11"/>
    <p:sldId id="260" r:id="rId12"/>
    <p:sldId id="261" r:id="rId13"/>
    <p:sldId id="262" r:id="rId14"/>
    <p:sldId id="292" r:id="rId15"/>
    <p:sldId id="293" r:id="rId16"/>
    <p:sldId id="294" r:id="rId17"/>
    <p:sldId id="295" r:id="rId18"/>
    <p:sldId id="296" r:id="rId19"/>
    <p:sldId id="297" r:id="rId20"/>
    <p:sldId id="298" r:id="rId21"/>
    <p:sldId id="300" r:id="rId22"/>
    <p:sldId id="301" r:id="rId23"/>
    <p:sldId id="30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99" r:id="rId42"/>
    <p:sldId id="280"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m/pzkAaE20rrWHkIer0DHJYxiP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26" name="Google Shape;1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02" name="Google Shape;20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10" name="Google Shape;21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19" name="Google Shape;21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27" name="Google Shape;22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35" name="Google Shape;23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43" name="Google Shape;24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51" name="Google Shape;25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59" name="Google Shape;25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69" name="Google Shape;26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77" name="Google Shape;27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32" name="Google Shape;13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86" name="Google Shape;28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94" name="Google Shape;29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302" name="Google Shape;30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312" name="Google Shape;31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321" name="Google Shape;32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330" name="Google Shape;33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41" name="Google Shape;14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49" name="Google Shape;14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58" name="Google Shape;1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66" name="Google Shape;16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75" name="Google Shape;1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93" name="Google Shape;19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8"/>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8"/>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atin typeface="Times New Roman" panose="02020603050405020304" pitchFamily="18" charset="0"/>
                <a:cs typeface="Times New Roman" panose="02020603050405020304" pitchFamily="18" charset="0"/>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19" name="Google Shape;19;p8"/>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cxnSp>
        <p:nvCxnSpPr>
          <p:cNvPr id="22" name="Google Shape;22;p8"/>
          <p:cNvCxnSpPr/>
          <p:nvPr/>
        </p:nvCxnSpPr>
        <p:spPr>
          <a:xfrm rot="-5400000">
            <a:off x="-185517" y="1223433"/>
            <a:ext cx="504000" cy="0"/>
          </a:xfrm>
          <a:prstGeom prst="straightConnector1">
            <a:avLst/>
          </a:prstGeom>
          <a:noFill/>
          <a:ln w="127000" cap="sq" cmpd="sng">
            <a:solidFill>
              <a:schemeClr val="accent3"/>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rot="5400000">
            <a:off x="7437437" y="1981203"/>
            <a:ext cx="5851525" cy="2438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0" name="Google Shape;90;p18"/>
          <p:cNvSpPr txBox="1">
            <a:spLocks noGrp="1"/>
          </p:cNvSpPr>
          <p:nvPr>
            <p:ph type="body" idx="1"/>
          </p:nvPr>
        </p:nvSpPr>
        <p:spPr>
          <a:xfrm rot="5400000">
            <a:off x="2306637" y="-507996"/>
            <a:ext cx="5851525" cy="74168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atin typeface="Times New Roman" panose="02020603050405020304" pitchFamily="18" charset="0"/>
                <a:cs typeface="Times New Roman" panose="02020603050405020304" pitchFamily="18" charset="0"/>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91" name="Google Shape;91;p18"/>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8"/>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8"/>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Description and Conent">
  <p:cSld name="Title Description and Conent">
    <p:spTree>
      <p:nvGrpSpPr>
        <p:cNvPr id="1" name="Shape 94"/>
        <p:cNvGrpSpPr/>
        <p:nvPr/>
      </p:nvGrpSpPr>
      <p:grpSpPr>
        <a:xfrm>
          <a:off x="0" y="0"/>
          <a:ext cx="0" cy="0"/>
          <a:chOff x="0" y="0"/>
          <a:chExt cx="0" cy="0"/>
        </a:xfrm>
      </p:grpSpPr>
      <p:pic>
        <p:nvPicPr>
          <p:cNvPr id="95" name="Google Shape;95;p1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6" name="Google Shape;96;p19"/>
          <p:cNvSpPr txBox="1">
            <a:spLocks noGrp="1"/>
          </p:cNvSpPr>
          <p:nvPr>
            <p:ph type="title"/>
          </p:nvPr>
        </p:nvSpPr>
        <p:spPr>
          <a:xfrm>
            <a:off x="685801" y="609601"/>
            <a:ext cx="10840914" cy="1260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3000"/>
              <a:buFont typeface="Gill Sans"/>
              <a:buNone/>
              <a:defRPr sz="3000">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7" name="Google Shape;97;p19"/>
          <p:cNvSpPr txBox="1">
            <a:spLocks noGrp="1"/>
          </p:cNvSpPr>
          <p:nvPr>
            <p:ph type="body" idx="1"/>
          </p:nvPr>
        </p:nvSpPr>
        <p:spPr>
          <a:xfrm>
            <a:off x="685799" y="1881824"/>
            <a:ext cx="10840914" cy="103282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40"/>
              <a:buNone/>
              <a:defRPr sz="1800" b="0">
                <a:latin typeface="Times New Roman" panose="02020603050405020304" pitchFamily="18" charset="0"/>
                <a:cs typeface="Times New Roman" panose="02020603050405020304" pitchFamily="18" charset="0"/>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dirty="0"/>
          </a:p>
        </p:txBody>
      </p:sp>
      <p:sp>
        <p:nvSpPr>
          <p:cNvPr id="98" name="Google Shape;98;p19"/>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9"/>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9"/>
          <p:cNvSpPr txBox="1">
            <a:spLocks noGrp="1"/>
          </p:cNvSpPr>
          <p:nvPr>
            <p:ph type="body" idx="2"/>
          </p:nvPr>
        </p:nvSpPr>
        <p:spPr>
          <a:xfrm>
            <a:off x="1216192"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atin typeface="Times New Roman" panose="02020603050405020304" pitchFamily="18" charset="0"/>
                <a:cs typeface="Times New Roman" panose="02020603050405020304" pitchFamily="18" charset="0"/>
              </a:defRPr>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101" name="Google Shape;101;p19"/>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sp>
        <p:nvSpPr>
          <p:cNvPr id="102" name="Google Shape;102;p19"/>
          <p:cNvSpPr txBox="1">
            <a:spLocks noGrp="1"/>
          </p:cNvSpPr>
          <p:nvPr>
            <p:ph type="body" idx="3"/>
          </p:nvPr>
        </p:nvSpPr>
        <p:spPr>
          <a:xfrm>
            <a:off x="685799" y="2914650"/>
            <a:ext cx="10840914" cy="50212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600"/>
              </a:spcBef>
              <a:spcAft>
                <a:spcPts val="0"/>
              </a:spcAft>
              <a:buSzPts val="1440"/>
              <a:buNone/>
              <a:defRPr sz="1800" b="0">
                <a:latin typeface="Times New Roman" panose="02020603050405020304" pitchFamily="18" charset="0"/>
                <a:cs typeface="Times New Roman" panose="02020603050405020304" pitchFamily="18" charset="0"/>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dirty="0"/>
          </a:p>
        </p:txBody>
      </p:sp>
      <p:sp>
        <p:nvSpPr>
          <p:cNvPr id="103" name="Google Shape;103;p19"/>
          <p:cNvSpPr txBox="1">
            <a:spLocks noGrp="1"/>
          </p:cNvSpPr>
          <p:nvPr>
            <p:ph type="body" idx="4"/>
          </p:nvPr>
        </p:nvSpPr>
        <p:spPr>
          <a:xfrm>
            <a:off x="7465366"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atin typeface="Times New Roman" panose="02020603050405020304" pitchFamily="18" charset="0"/>
                <a:cs typeface="Times New Roman" panose="02020603050405020304" pitchFamily="18" charset="0"/>
              </a:defRPr>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104" name="Google Shape;104;p19"/>
          <p:cNvSpPr txBox="1">
            <a:spLocks noGrp="1"/>
          </p:cNvSpPr>
          <p:nvPr>
            <p:ph type="body" idx="5"/>
          </p:nvPr>
        </p:nvSpPr>
        <p:spPr>
          <a:xfrm>
            <a:off x="9548424"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atin typeface="Times New Roman" panose="02020603050405020304" pitchFamily="18" charset="0"/>
                <a:cs typeface="Times New Roman" panose="02020603050405020304" pitchFamily="18" charset="0"/>
              </a:defRPr>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105" name="Google Shape;105;p19"/>
          <p:cNvSpPr txBox="1">
            <a:spLocks noGrp="1"/>
          </p:cNvSpPr>
          <p:nvPr>
            <p:ph type="body" idx="6"/>
          </p:nvPr>
        </p:nvSpPr>
        <p:spPr>
          <a:xfrm>
            <a:off x="5382308"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atin typeface="Times New Roman" panose="02020603050405020304" pitchFamily="18" charset="0"/>
                <a:cs typeface="Times New Roman" panose="02020603050405020304" pitchFamily="18" charset="0"/>
              </a:defRPr>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106" name="Google Shape;106;p19"/>
          <p:cNvSpPr txBox="1">
            <a:spLocks noGrp="1"/>
          </p:cNvSpPr>
          <p:nvPr>
            <p:ph type="body" idx="7"/>
          </p:nvPr>
        </p:nvSpPr>
        <p:spPr>
          <a:xfrm>
            <a:off x="3299250"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atin typeface="Times New Roman" panose="02020603050405020304" pitchFamily="18" charset="0"/>
                <a:cs typeface="Times New Roman" panose="02020603050405020304" pitchFamily="18" charset="0"/>
              </a:defRPr>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cxnSp>
        <p:nvCxnSpPr>
          <p:cNvPr id="107" name="Google Shape;107;p19"/>
          <p:cNvCxnSpPr/>
          <p:nvPr/>
        </p:nvCxnSpPr>
        <p:spPr>
          <a:xfrm rot="-5400000">
            <a:off x="-185517" y="1242483"/>
            <a:ext cx="504000" cy="0"/>
          </a:xfrm>
          <a:prstGeom prst="straightConnector1">
            <a:avLst/>
          </a:prstGeom>
          <a:noFill/>
          <a:ln w="127000" cap="sq" cmpd="sng">
            <a:solidFill>
              <a:schemeClr val="accent3"/>
            </a:solidFill>
            <a:prstDash val="solid"/>
            <a:miter lim="800000"/>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08"/>
        <p:cNvGrpSpPr/>
        <p:nvPr/>
      </p:nvGrpSpPr>
      <p:grpSpPr>
        <a:xfrm>
          <a:off x="0" y="0"/>
          <a:ext cx="0" cy="0"/>
          <a:chOff x="0" y="0"/>
          <a:chExt cx="0" cy="0"/>
        </a:xfrm>
      </p:grpSpPr>
      <p:pic>
        <p:nvPicPr>
          <p:cNvPr id="109" name="Google Shape;109;p20" descr="Celestia-R1---OverlayContentHD.png"/>
          <p:cNvPicPr preferRelativeResize="0"/>
          <p:nvPr/>
        </p:nvPicPr>
        <p:blipFill rotWithShape="1">
          <a:blip r:embed="rId2">
            <a:alphaModFix/>
          </a:blip>
          <a:srcRect/>
          <a:stretch/>
        </p:blipFill>
        <p:spPr>
          <a:xfrm flipH="1">
            <a:off x="0" y="0"/>
            <a:ext cx="12188825" cy="6856214"/>
          </a:xfrm>
          <a:prstGeom prst="rect">
            <a:avLst/>
          </a:prstGeom>
          <a:noFill/>
          <a:ln>
            <a:noFill/>
          </a:ln>
        </p:spPr>
      </p:pic>
      <p:sp>
        <p:nvSpPr>
          <p:cNvPr id="110" name="Google Shape;110;p20"/>
          <p:cNvSpPr txBox="1">
            <a:spLocks noGrp="1"/>
          </p:cNvSpPr>
          <p:nvPr>
            <p:ph type="title"/>
          </p:nvPr>
        </p:nvSpPr>
        <p:spPr>
          <a:xfrm>
            <a:off x="1457326" y="995967"/>
            <a:ext cx="6238874" cy="1260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562214"/>
              </a:buClr>
              <a:buSzPts val="3000"/>
              <a:buFont typeface="Gill Sans"/>
              <a:buNone/>
              <a:defRPr sz="3000" b="0">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1" name="Google Shape;111;p20"/>
          <p:cNvSpPr>
            <a:spLocks noGrp="1"/>
          </p:cNvSpPr>
          <p:nvPr>
            <p:ph type="pic" idx="2"/>
          </p:nvPr>
        </p:nvSpPr>
        <p:spPr>
          <a:xfrm>
            <a:off x="8014200" y="995968"/>
            <a:ext cx="3492000" cy="4866064"/>
          </a:xfrm>
          <a:prstGeom prst="roundRect">
            <a:avLst>
              <a:gd name="adj" fmla="val 2371"/>
            </a:avLst>
          </a:prstGeom>
          <a:solidFill>
            <a:srgbClr val="ECE5D5"/>
          </a:solidFill>
          <a:ln w="28575" cap="sq" cmpd="sng">
            <a:solidFill>
              <a:srgbClr val="61161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t" anchorCtr="0">
            <a:normAutofit/>
          </a:bodyPr>
          <a:lstStyle>
            <a:lvl1pPr marR="0" lvl="0" algn="ctr" rtl="0">
              <a:lnSpc>
                <a:spcPct val="100000"/>
              </a:lnSpc>
              <a:spcBef>
                <a:spcPts val="600"/>
              </a:spcBef>
              <a:spcAft>
                <a:spcPts val="0"/>
              </a:spcAft>
              <a:buClr>
                <a:schemeClr val="accent1"/>
              </a:buClr>
              <a:buSzPts val="1280"/>
              <a:buFont typeface="Noto Sans Symbols"/>
              <a:buNone/>
              <a:defRPr sz="1600" b="0" i="0" u="none" strike="noStrike" cap="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R="0" lvl="1" algn="l" rtl="0">
              <a:lnSpc>
                <a:spcPct val="100000"/>
              </a:lnSpc>
              <a:spcBef>
                <a:spcPts val="550"/>
              </a:spcBef>
              <a:spcAft>
                <a:spcPts val="0"/>
              </a:spcAft>
              <a:buClr>
                <a:schemeClr val="accent1"/>
              </a:buClr>
              <a:buSzPts val="1600"/>
              <a:buFont typeface="Verdana"/>
              <a:buNone/>
              <a:defRPr sz="1600" b="0" i="0" u="none" strike="noStrike" cap="none">
                <a:solidFill>
                  <a:schemeClr val="dk1"/>
                </a:solidFill>
                <a:latin typeface="Gill Sans"/>
                <a:ea typeface="Gill Sans"/>
                <a:cs typeface="Gill Sans"/>
                <a:sym typeface="Gill Sans"/>
              </a:defRPr>
            </a:lvl2pPr>
            <a:lvl3pPr marR="0" lvl="2" algn="l" rtl="0">
              <a:lnSpc>
                <a:spcPct val="100000"/>
              </a:lnSpc>
              <a:spcBef>
                <a:spcPts val="320"/>
              </a:spcBef>
              <a:spcAft>
                <a:spcPts val="0"/>
              </a:spcAft>
              <a:buClr>
                <a:schemeClr val="accent2"/>
              </a:buClr>
              <a:buSzPts val="1600"/>
              <a:buFont typeface="Noto Sans Symbols"/>
              <a:buNone/>
              <a:defRPr sz="1600" b="0" i="0" u="none" strike="noStrike" cap="none">
                <a:solidFill>
                  <a:schemeClr val="dk1"/>
                </a:solidFill>
                <a:latin typeface="Gill Sans"/>
                <a:ea typeface="Gill Sans"/>
                <a:cs typeface="Gill Sans"/>
                <a:sym typeface="Gill Sans"/>
              </a:defRPr>
            </a:lvl3pPr>
            <a:lvl4pPr marR="0" lvl="3" algn="l" rtl="0">
              <a:lnSpc>
                <a:spcPct val="100000"/>
              </a:lnSpc>
              <a:spcBef>
                <a:spcPts val="320"/>
              </a:spcBef>
              <a:spcAft>
                <a:spcPts val="0"/>
              </a:spcAft>
              <a:buClr>
                <a:schemeClr val="accent3"/>
              </a:buClr>
              <a:buSzPts val="1600"/>
              <a:buFont typeface="Noto Sans Symbols"/>
              <a:buNone/>
              <a:defRPr sz="1600" b="0" i="0" u="none" strike="noStrike" cap="none">
                <a:solidFill>
                  <a:schemeClr val="dk1"/>
                </a:solidFill>
                <a:latin typeface="Gill Sans"/>
                <a:ea typeface="Gill Sans"/>
                <a:cs typeface="Gill Sans"/>
                <a:sym typeface="Gill Sans"/>
              </a:defRPr>
            </a:lvl4pPr>
            <a:lvl5pPr marR="0" lvl="4" algn="l" rtl="0">
              <a:lnSpc>
                <a:spcPct val="100000"/>
              </a:lnSpc>
              <a:spcBef>
                <a:spcPts val="320"/>
              </a:spcBef>
              <a:spcAft>
                <a:spcPts val="0"/>
              </a:spcAft>
              <a:buClr>
                <a:schemeClr val="accent4"/>
              </a:buClr>
              <a:buSzPts val="1600"/>
              <a:buFont typeface="Noto Sans Symbols"/>
              <a:buNone/>
              <a:defRPr sz="1600" b="0" i="0" u="none" strike="noStrike" cap="none">
                <a:solidFill>
                  <a:schemeClr val="dk1"/>
                </a:solidFill>
                <a:latin typeface="Gill Sans"/>
                <a:ea typeface="Gill Sans"/>
                <a:cs typeface="Gill Sans"/>
                <a:sym typeface="Gill Sans"/>
              </a:defRPr>
            </a:lvl5pPr>
            <a:lvl6pPr marR="0" lvl="5" algn="l" rtl="0">
              <a:lnSpc>
                <a:spcPct val="100000"/>
              </a:lnSpc>
              <a:spcBef>
                <a:spcPts val="320"/>
              </a:spcBef>
              <a:spcAft>
                <a:spcPts val="0"/>
              </a:spcAft>
              <a:buClr>
                <a:schemeClr val="accent5"/>
              </a:buClr>
              <a:buSzPts val="1600"/>
              <a:buFont typeface="Noto Sans Symbols"/>
              <a:buNone/>
              <a:defRPr sz="1600" b="0" i="0" u="none" strike="noStrike" cap="none">
                <a:solidFill>
                  <a:schemeClr val="dk1"/>
                </a:solidFill>
                <a:latin typeface="Gill Sans"/>
                <a:ea typeface="Gill Sans"/>
                <a:cs typeface="Gill Sans"/>
                <a:sym typeface="Gill Sans"/>
              </a:defRPr>
            </a:lvl6pPr>
            <a:lvl7pPr marR="0" lvl="6"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7pPr>
            <a:lvl8pPr marR="0" lvl="7"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8pPr>
            <a:lvl9pPr marR="0" lvl="8"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9pPr>
          </a:lstStyle>
          <a:p>
            <a:endParaRPr dirty="0"/>
          </a:p>
        </p:txBody>
      </p:sp>
      <p:sp>
        <p:nvSpPr>
          <p:cNvPr id="112" name="Google Shape;112;p20"/>
          <p:cNvSpPr txBox="1">
            <a:spLocks noGrp="1"/>
          </p:cNvSpPr>
          <p:nvPr>
            <p:ph type="body" idx="1"/>
          </p:nvPr>
        </p:nvSpPr>
        <p:spPr>
          <a:xfrm>
            <a:off x="1085849" y="2255967"/>
            <a:ext cx="6610351" cy="3476618"/>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600"/>
              </a:spcBef>
              <a:spcAft>
                <a:spcPts val="0"/>
              </a:spcAft>
              <a:buSzPts val="1440"/>
              <a:buNone/>
              <a:defRPr sz="1800">
                <a:latin typeface="Times New Roman" panose="02020603050405020304" pitchFamily="18" charset="0"/>
                <a:cs typeface="Times New Roman" panose="02020603050405020304" pitchFamily="18" charset="0"/>
              </a:defRPr>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dirty="0"/>
          </a:p>
        </p:txBody>
      </p:sp>
      <p:sp>
        <p:nvSpPr>
          <p:cNvPr id="113" name="Google Shape;113;p20"/>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Right with Caption">
  <p:cSld name="Picture Right with Caption">
    <p:spTree>
      <p:nvGrpSpPr>
        <p:cNvPr id="1" name="Shape 116"/>
        <p:cNvGrpSpPr/>
        <p:nvPr/>
      </p:nvGrpSpPr>
      <p:grpSpPr>
        <a:xfrm>
          <a:off x="0" y="0"/>
          <a:ext cx="0" cy="0"/>
          <a:chOff x="0" y="0"/>
          <a:chExt cx="0" cy="0"/>
        </a:xfrm>
      </p:grpSpPr>
      <p:pic>
        <p:nvPicPr>
          <p:cNvPr id="117" name="Google Shape;117;p21" descr="Celestia-R1---OverlayContentHD.png"/>
          <p:cNvPicPr preferRelativeResize="0"/>
          <p:nvPr/>
        </p:nvPicPr>
        <p:blipFill rotWithShape="1">
          <a:blip r:embed="rId2">
            <a:alphaModFix/>
          </a:blip>
          <a:srcRect/>
          <a:stretch/>
        </p:blipFill>
        <p:spPr>
          <a:xfrm flipH="1">
            <a:off x="0" y="0"/>
            <a:ext cx="12188825" cy="6856214"/>
          </a:xfrm>
          <a:prstGeom prst="rect">
            <a:avLst/>
          </a:prstGeom>
          <a:noFill/>
          <a:ln>
            <a:noFill/>
          </a:ln>
        </p:spPr>
      </p:pic>
      <p:sp>
        <p:nvSpPr>
          <p:cNvPr id="118" name="Google Shape;118;p21"/>
          <p:cNvSpPr txBox="1">
            <a:spLocks noGrp="1"/>
          </p:cNvSpPr>
          <p:nvPr>
            <p:ph type="title"/>
          </p:nvPr>
        </p:nvSpPr>
        <p:spPr>
          <a:xfrm>
            <a:off x="6657974" y="995968"/>
            <a:ext cx="4848225" cy="1260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3000"/>
              <a:buFont typeface="Gill Sans"/>
              <a:buNone/>
              <a:defRPr sz="3000" b="0">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9" name="Google Shape;119;p21"/>
          <p:cNvSpPr>
            <a:spLocks noGrp="1"/>
          </p:cNvSpPr>
          <p:nvPr>
            <p:ph type="pic" idx="2"/>
          </p:nvPr>
        </p:nvSpPr>
        <p:spPr>
          <a:xfrm>
            <a:off x="727574" y="914400"/>
            <a:ext cx="5749425" cy="4818185"/>
          </a:xfrm>
          <a:prstGeom prst="roundRect">
            <a:avLst>
              <a:gd name="adj" fmla="val 2371"/>
            </a:avLst>
          </a:prstGeom>
          <a:solidFill>
            <a:srgbClr val="ECE5D5"/>
          </a:solidFill>
          <a:ln w="28575" cap="sq" cmpd="sng">
            <a:solidFill>
              <a:srgbClr val="61161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t" anchorCtr="0">
            <a:normAutofit/>
          </a:bodyPr>
          <a:lstStyle>
            <a:lvl1pPr marR="0" lvl="0" algn="ctr" rtl="0">
              <a:lnSpc>
                <a:spcPct val="100000"/>
              </a:lnSpc>
              <a:spcBef>
                <a:spcPts val="600"/>
              </a:spcBef>
              <a:spcAft>
                <a:spcPts val="0"/>
              </a:spcAft>
              <a:buClr>
                <a:schemeClr val="accent1"/>
              </a:buClr>
              <a:buSzPts val="1280"/>
              <a:buFont typeface="Noto Sans Symbols"/>
              <a:buNone/>
              <a:defRPr sz="1600" b="0" i="0" u="none" strike="noStrike" cap="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R="0" lvl="1" algn="l" rtl="0">
              <a:lnSpc>
                <a:spcPct val="100000"/>
              </a:lnSpc>
              <a:spcBef>
                <a:spcPts val="550"/>
              </a:spcBef>
              <a:spcAft>
                <a:spcPts val="0"/>
              </a:spcAft>
              <a:buClr>
                <a:schemeClr val="accent1"/>
              </a:buClr>
              <a:buSzPts val="1600"/>
              <a:buFont typeface="Verdana"/>
              <a:buNone/>
              <a:defRPr sz="1600" b="0" i="0" u="none" strike="noStrike" cap="none">
                <a:solidFill>
                  <a:schemeClr val="dk1"/>
                </a:solidFill>
                <a:latin typeface="Gill Sans"/>
                <a:ea typeface="Gill Sans"/>
                <a:cs typeface="Gill Sans"/>
                <a:sym typeface="Gill Sans"/>
              </a:defRPr>
            </a:lvl2pPr>
            <a:lvl3pPr marR="0" lvl="2" algn="l" rtl="0">
              <a:lnSpc>
                <a:spcPct val="100000"/>
              </a:lnSpc>
              <a:spcBef>
                <a:spcPts val="320"/>
              </a:spcBef>
              <a:spcAft>
                <a:spcPts val="0"/>
              </a:spcAft>
              <a:buClr>
                <a:schemeClr val="accent2"/>
              </a:buClr>
              <a:buSzPts val="1600"/>
              <a:buFont typeface="Noto Sans Symbols"/>
              <a:buNone/>
              <a:defRPr sz="1600" b="0" i="0" u="none" strike="noStrike" cap="none">
                <a:solidFill>
                  <a:schemeClr val="dk1"/>
                </a:solidFill>
                <a:latin typeface="Gill Sans"/>
                <a:ea typeface="Gill Sans"/>
                <a:cs typeface="Gill Sans"/>
                <a:sym typeface="Gill Sans"/>
              </a:defRPr>
            </a:lvl3pPr>
            <a:lvl4pPr marR="0" lvl="3" algn="l" rtl="0">
              <a:lnSpc>
                <a:spcPct val="100000"/>
              </a:lnSpc>
              <a:spcBef>
                <a:spcPts val="320"/>
              </a:spcBef>
              <a:spcAft>
                <a:spcPts val="0"/>
              </a:spcAft>
              <a:buClr>
                <a:schemeClr val="accent3"/>
              </a:buClr>
              <a:buSzPts val="1600"/>
              <a:buFont typeface="Noto Sans Symbols"/>
              <a:buNone/>
              <a:defRPr sz="1600" b="0" i="0" u="none" strike="noStrike" cap="none">
                <a:solidFill>
                  <a:schemeClr val="dk1"/>
                </a:solidFill>
                <a:latin typeface="Gill Sans"/>
                <a:ea typeface="Gill Sans"/>
                <a:cs typeface="Gill Sans"/>
                <a:sym typeface="Gill Sans"/>
              </a:defRPr>
            </a:lvl4pPr>
            <a:lvl5pPr marR="0" lvl="4" algn="l" rtl="0">
              <a:lnSpc>
                <a:spcPct val="100000"/>
              </a:lnSpc>
              <a:spcBef>
                <a:spcPts val="320"/>
              </a:spcBef>
              <a:spcAft>
                <a:spcPts val="0"/>
              </a:spcAft>
              <a:buClr>
                <a:schemeClr val="accent4"/>
              </a:buClr>
              <a:buSzPts val="1600"/>
              <a:buFont typeface="Noto Sans Symbols"/>
              <a:buNone/>
              <a:defRPr sz="1600" b="0" i="0" u="none" strike="noStrike" cap="none">
                <a:solidFill>
                  <a:schemeClr val="dk1"/>
                </a:solidFill>
                <a:latin typeface="Gill Sans"/>
                <a:ea typeface="Gill Sans"/>
                <a:cs typeface="Gill Sans"/>
                <a:sym typeface="Gill Sans"/>
              </a:defRPr>
            </a:lvl5pPr>
            <a:lvl6pPr marR="0" lvl="5" algn="l" rtl="0">
              <a:lnSpc>
                <a:spcPct val="100000"/>
              </a:lnSpc>
              <a:spcBef>
                <a:spcPts val="320"/>
              </a:spcBef>
              <a:spcAft>
                <a:spcPts val="0"/>
              </a:spcAft>
              <a:buClr>
                <a:schemeClr val="accent5"/>
              </a:buClr>
              <a:buSzPts val="1600"/>
              <a:buFont typeface="Noto Sans Symbols"/>
              <a:buNone/>
              <a:defRPr sz="1600" b="0" i="0" u="none" strike="noStrike" cap="none">
                <a:solidFill>
                  <a:schemeClr val="dk1"/>
                </a:solidFill>
                <a:latin typeface="Gill Sans"/>
                <a:ea typeface="Gill Sans"/>
                <a:cs typeface="Gill Sans"/>
                <a:sym typeface="Gill Sans"/>
              </a:defRPr>
            </a:lvl6pPr>
            <a:lvl7pPr marR="0" lvl="6"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7pPr>
            <a:lvl8pPr marR="0" lvl="7"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8pPr>
            <a:lvl9pPr marR="0" lvl="8"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9pPr>
          </a:lstStyle>
          <a:p>
            <a:endParaRPr dirty="0"/>
          </a:p>
        </p:txBody>
      </p:sp>
      <p:sp>
        <p:nvSpPr>
          <p:cNvPr id="120" name="Google Shape;120;p21"/>
          <p:cNvSpPr txBox="1">
            <a:spLocks noGrp="1"/>
          </p:cNvSpPr>
          <p:nvPr>
            <p:ph type="body" idx="1"/>
          </p:nvPr>
        </p:nvSpPr>
        <p:spPr>
          <a:xfrm>
            <a:off x="6657974" y="2255968"/>
            <a:ext cx="4848225" cy="347661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440"/>
              <a:buNone/>
              <a:defRPr sz="1800">
                <a:latin typeface="Times New Roman" panose="02020603050405020304" pitchFamily="18" charset="0"/>
                <a:cs typeface="Times New Roman" panose="02020603050405020304" pitchFamily="18" charset="0"/>
              </a:defRPr>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dirty="0"/>
          </a:p>
        </p:txBody>
      </p:sp>
      <p:sp>
        <p:nvSpPr>
          <p:cNvPr id="121" name="Google Shape;121;p21"/>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1"/>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1"/>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9"/>
          <p:cNvSpPr txBox="1">
            <a:spLocks noGrp="1"/>
          </p:cNvSpPr>
          <p:nvPr>
            <p:ph type="ctrTitle"/>
          </p:nvPr>
        </p:nvSpPr>
        <p:spPr>
          <a:xfrm>
            <a:off x="1910080" y="359898"/>
            <a:ext cx="9875520" cy="147218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562214"/>
              </a:buClr>
              <a:buSzPts val="4300"/>
              <a:buFont typeface="Gill Sans"/>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5" name="Google Shape;25;p9"/>
          <p:cNvSpPr txBox="1">
            <a:spLocks noGrp="1"/>
          </p:cNvSpPr>
          <p:nvPr>
            <p:ph type="subTitle" idx="1"/>
          </p:nvPr>
        </p:nvSpPr>
        <p:spPr>
          <a:xfrm>
            <a:off x="1910080" y="1850064"/>
            <a:ext cx="987552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latin typeface="Times New Roman" panose="02020603050405020304" pitchFamily="18" charset="0"/>
                <a:cs typeface="Times New Roman" panose="02020603050405020304" pitchFamily="18" charset="0"/>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dirty="0"/>
          </a:p>
        </p:txBody>
      </p:sp>
      <p:sp>
        <p:nvSpPr>
          <p:cNvPr id="26" name="Google Shape;26;p9"/>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sp>
        <p:nvSpPr>
          <p:cNvPr id="29" name="Google Shape;29;p9"/>
          <p:cNvSpPr/>
          <p:nvPr/>
        </p:nvSpPr>
        <p:spPr>
          <a:xfrm>
            <a:off x="1228577" y="1413802"/>
            <a:ext cx="280416" cy="210312"/>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ea typeface="Gill Sans"/>
              <a:cs typeface="Times New Roman" panose="02020603050405020304" pitchFamily="18" charset="0"/>
              <a:sym typeface="Gill Sans"/>
            </a:endParaRPr>
          </a:p>
        </p:txBody>
      </p:sp>
      <p:sp>
        <p:nvSpPr>
          <p:cNvPr id="30" name="Google Shape;30;p9"/>
          <p:cNvSpPr/>
          <p:nvPr/>
        </p:nvSpPr>
        <p:spPr>
          <a:xfrm>
            <a:off x="1542901" y="1345016"/>
            <a:ext cx="85344"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15"/>
          <p:cNvSpPr/>
          <p:nvPr/>
        </p:nvSpPr>
        <p:spPr>
          <a:xfrm>
            <a:off x="1353312" y="0"/>
            <a:ext cx="10838688"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33" name="Google Shape;33;p15"/>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sp>
        <p:nvSpPr>
          <p:cNvPr id="36" name="Google Shape;36;p15"/>
          <p:cNvSpPr/>
          <p:nvPr/>
        </p:nvSpPr>
        <p:spPr>
          <a:xfrm>
            <a:off x="1353312" y="-54"/>
            <a:ext cx="97536" cy="6858054"/>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1"/>
          <p:cNvSpPr/>
          <p:nvPr/>
        </p:nvSpPr>
        <p:spPr>
          <a:xfrm>
            <a:off x="3043853" y="-54"/>
            <a:ext cx="9144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39" name="Google Shape;39;p11"/>
          <p:cNvSpPr txBox="1">
            <a:spLocks noGrp="1"/>
          </p:cNvSpPr>
          <p:nvPr>
            <p:ph type="title"/>
          </p:nvPr>
        </p:nvSpPr>
        <p:spPr>
          <a:xfrm>
            <a:off x="3437856" y="2600325"/>
            <a:ext cx="85344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0" name="Google Shape;40;p11"/>
          <p:cNvSpPr txBox="1">
            <a:spLocks noGrp="1"/>
          </p:cNvSpPr>
          <p:nvPr>
            <p:ph type="body" idx="1"/>
          </p:nvPr>
        </p:nvSpPr>
        <p:spPr>
          <a:xfrm>
            <a:off x="3437856" y="1066800"/>
            <a:ext cx="85344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latin typeface="Times New Roman" panose="02020603050405020304" pitchFamily="18" charset="0"/>
                <a:cs typeface="Times New Roman" panose="02020603050405020304" pitchFamily="18" charset="0"/>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41" name="Google Shape;41;p11"/>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sp>
        <p:nvSpPr>
          <p:cNvPr id="44" name="Google Shape;44;p11"/>
          <p:cNvSpPr/>
          <p:nvPr/>
        </p:nvSpPr>
        <p:spPr>
          <a:xfrm>
            <a:off x="3048000" y="0"/>
            <a:ext cx="101600" cy="6858054"/>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5" name="Google Shape;45;p11"/>
          <p:cNvSpPr/>
          <p:nvPr/>
        </p:nvSpPr>
        <p:spPr>
          <a:xfrm>
            <a:off x="2896428" y="2814656"/>
            <a:ext cx="280416" cy="210312"/>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ea typeface="Gill Sans"/>
              <a:cs typeface="Times New Roman" panose="02020603050405020304" pitchFamily="18" charset="0"/>
              <a:sym typeface="Gill Sans"/>
            </a:endParaRPr>
          </a:p>
        </p:txBody>
      </p:sp>
      <p:sp>
        <p:nvSpPr>
          <p:cNvPr id="46" name="Google Shape;46;p11"/>
          <p:cNvSpPr/>
          <p:nvPr/>
        </p:nvSpPr>
        <p:spPr>
          <a:xfrm>
            <a:off x="3210752" y="2745870"/>
            <a:ext cx="85344"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1914144" y="274320"/>
            <a:ext cx="999744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9" name="Google Shape;49;p12"/>
          <p:cNvSpPr txBox="1">
            <a:spLocks noGrp="1"/>
          </p:cNvSpPr>
          <p:nvPr>
            <p:ph type="body" idx="1"/>
          </p:nvPr>
        </p:nvSpPr>
        <p:spPr>
          <a:xfrm>
            <a:off x="1914144" y="1524000"/>
            <a:ext cx="48768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atin typeface="Times New Roman" panose="02020603050405020304" pitchFamily="18" charset="0"/>
                <a:cs typeface="Times New Roman" panose="02020603050405020304" pitchFamily="18" charset="0"/>
              </a:defRPr>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50" name="Google Shape;50;p12"/>
          <p:cNvSpPr txBox="1">
            <a:spLocks noGrp="1"/>
          </p:cNvSpPr>
          <p:nvPr>
            <p:ph type="body" idx="2"/>
          </p:nvPr>
        </p:nvSpPr>
        <p:spPr>
          <a:xfrm>
            <a:off x="7034784" y="1524000"/>
            <a:ext cx="48768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atin typeface="Times New Roman" panose="02020603050405020304" pitchFamily="18" charset="0"/>
                <a:cs typeface="Times New Roman" panose="02020603050405020304" pitchFamily="18" charset="0"/>
              </a:defRPr>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51" name="Google Shape;51;p12"/>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sp>
        <p:nvSpPr>
          <p:cNvPr id="54" name="Google Shape;54;p12"/>
          <p:cNvSpPr/>
          <p:nvPr/>
        </p:nvSpPr>
        <p:spPr>
          <a:xfrm>
            <a:off x="663356" y="1790228"/>
            <a:ext cx="10863358" cy="4080348"/>
          </a:xfrm>
          <a:prstGeom prst="roundRect">
            <a:avLst>
              <a:gd name="adj" fmla="val 2634"/>
            </a:avLst>
          </a:prstGeom>
          <a:solidFill>
            <a:schemeClr val="accent3">
              <a:alpha val="7529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cxnSp>
        <p:nvCxnSpPr>
          <p:cNvPr id="55" name="Google Shape;55;p12"/>
          <p:cNvCxnSpPr/>
          <p:nvPr/>
        </p:nvCxnSpPr>
        <p:spPr>
          <a:xfrm rot="10800000" flipH="1">
            <a:off x="57150" y="996911"/>
            <a:ext cx="3666" cy="491143"/>
          </a:xfrm>
          <a:prstGeom prst="straightConnector1">
            <a:avLst/>
          </a:prstGeom>
          <a:noFill/>
          <a:ln w="127000" cap="sq" cmpd="sng">
            <a:solidFill>
              <a:schemeClr val="accent3"/>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609600" y="5160336"/>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62214"/>
              </a:buClr>
              <a:buSzPts val="4500"/>
              <a:buFont typeface="Gill Sans"/>
              <a:buNone/>
              <a:defRPr sz="4500" b="1" cap="none">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8" name="Google Shape;58;p13"/>
          <p:cNvSpPr txBox="1">
            <a:spLocks noGrp="1"/>
          </p:cNvSpPr>
          <p:nvPr>
            <p:ph type="body" idx="1"/>
          </p:nvPr>
        </p:nvSpPr>
        <p:spPr>
          <a:xfrm>
            <a:off x="609600" y="328278"/>
            <a:ext cx="536448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latin typeface="Times New Roman" panose="02020603050405020304" pitchFamily="18" charset="0"/>
                <a:cs typeface="Times New Roman" panose="02020603050405020304" pitchFamily="18" charset="0"/>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59" name="Google Shape;59;p13"/>
          <p:cNvSpPr txBox="1">
            <a:spLocks noGrp="1"/>
          </p:cNvSpPr>
          <p:nvPr>
            <p:ph type="body" idx="2"/>
          </p:nvPr>
        </p:nvSpPr>
        <p:spPr>
          <a:xfrm>
            <a:off x="6217920" y="328278"/>
            <a:ext cx="536448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latin typeface="Times New Roman" panose="02020603050405020304" pitchFamily="18" charset="0"/>
                <a:cs typeface="Times New Roman" panose="02020603050405020304" pitchFamily="18" charset="0"/>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60" name="Google Shape;60;p13"/>
          <p:cNvSpPr txBox="1">
            <a:spLocks noGrp="1"/>
          </p:cNvSpPr>
          <p:nvPr>
            <p:ph type="body" idx="3"/>
          </p:nvPr>
        </p:nvSpPr>
        <p:spPr>
          <a:xfrm>
            <a:off x="609600" y="969336"/>
            <a:ext cx="536448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atin typeface="Times New Roman" panose="02020603050405020304" pitchFamily="18" charset="0"/>
                <a:cs typeface="Times New Roman" panose="02020603050405020304" pitchFamily="18" charset="0"/>
              </a:defRPr>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61" name="Google Shape;61;p13"/>
          <p:cNvSpPr txBox="1">
            <a:spLocks noGrp="1"/>
          </p:cNvSpPr>
          <p:nvPr>
            <p:ph type="body" idx="4"/>
          </p:nvPr>
        </p:nvSpPr>
        <p:spPr>
          <a:xfrm>
            <a:off x="6217920" y="969336"/>
            <a:ext cx="536448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atin typeface="Times New Roman" panose="02020603050405020304" pitchFamily="18" charset="0"/>
                <a:cs typeface="Times New Roman" panose="02020603050405020304" pitchFamily="18" charset="0"/>
              </a:defRPr>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62" name="Google Shape;62;p13"/>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pic>
        <p:nvPicPr>
          <p:cNvPr id="65" name="Google Shape;65;p1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cxnSp>
        <p:nvCxnSpPr>
          <p:cNvPr id="66" name="Google Shape;66;p13"/>
          <p:cNvCxnSpPr/>
          <p:nvPr/>
        </p:nvCxnSpPr>
        <p:spPr>
          <a:xfrm rot="10800000" flipH="1">
            <a:off x="57150" y="939761"/>
            <a:ext cx="3666" cy="491143"/>
          </a:xfrm>
          <a:prstGeom prst="straightConnector1">
            <a:avLst/>
          </a:prstGeom>
          <a:noFill/>
          <a:ln w="127000" cap="sq" cmpd="sng">
            <a:solidFill>
              <a:schemeClr val="accent3"/>
            </a:solidFill>
            <a:prstDash val="solid"/>
            <a:miter lim="800000"/>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1914144" y="274320"/>
            <a:ext cx="999744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9" name="Google Shape;69;p14"/>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7849195" y="1066800"/>
            <a:ext cx="3657600" cy="1981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562214"/>
              </a:buClr>
              <a:buSzPts val="2100"/>
              <a:buFont typeface="Gill Sans"/>
              <a:buNone/>
              <a:defRPr sz="2100" b="1">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4" name="Google Shape;74;p16"/>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sp>
        <p:nvSpPr>
          <p:cNvPr id="77" name="Google Shape;77;p16"/>
          <p:cNvSpPr/>
          <p:nvPr/>
        </p:nvSpPr>
        <p:spPr>
          <a:xfrm>
            <a:off x="1016000" y="1066800"/>
            <a:ext cx="6096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509"/>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dirty="0">
              <a:solidFill>
                <a:schemeClr val="dk1"/>
              </a:solidFill>
              <a:latin typeface="Times New Roman" panose="02020603050405020304" pitchFamily="18" charset="0"/>
              <a:ea typeface="Gill Sans"/>
              <a:cs typeface="Times New Roman" panose="02020603050405020304" pitchFamily="18" charset="0"/>
              <a:sym typeface="Gill Sans"/>
            </a:endParaRPr>
          </a:p>
        </p:txBody>
      </p:sp>
      <p:sp>
        <p:nvSpPr>
          <p:cNvPr id="78" name="Google Shape;78;p16"/>
          <p:cNvSpPr>
            <a:spLocks noGrp="1"/>
          </p:cNvSpPr>
          <p:nvPr>
            <p:ph type="pic" idx="2"/>
          </p:nvPr>
        </p:nvSpPr>
        <p:spPr>
          <a:xfrm>
            <a:off x="1117600" y="1143004"/>
            <a:ext cx="5892800" cy="3514531"/>
          </a:xfrm>
          <a:prstGeom prst="roundRect">
            <a:avLst>
              <a:gd name="adj" fmla="val 783"/>
            </a:avLst>
          </a:prstGeom>
          <a:solidFill>
            <a:schemeClr val="lt2"/>
          </a:solidFill>
          <a:ln>
            <a:noFill/>
          </a:ln>
        </p:spPr>
        <p:txBody>
          <a:bodyPr spcFirstLastPara="1" wrap="square" lIns="91425" tIns="274300" rIns="91425" bIns="45700" anchor="t" anchorCtr="0">
            <a:normAutofit/>
          </a:bodyPr>
          <a:lstStyle>
            <a:lvl1pPr marR="0" lvl="0" algn="l" rtl="0">
              <a:lnSpc>
                <a:spcPct val="100000"/>
              </a:lnSpc>
              <a:spcBef>
                <a:spcPts val="600"/>
              </a:spcBef>
              <a:spcAft>
                <a:spcPts val="0"/>
              </a:spcAft>
              <a:buClr>
                <a:schemeClr val="accent1"/>
              </a:buClr>
              <a:buSzPts val="2560"/>
              <a:buFont typeface="Noto Sans Symbols"/>
              <a:buNone/>
              <a:defRPr sz="3200" b="0" i="0" u="none" strike="noStrike" cap="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R="0" lvl="1"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R="0" lvl="2"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R="0" lvl="3"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R="0" lvl="4"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R="0" lvl="5"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dirty="0"/>
          </a:p>
        </p:txBody>
      </p:sp>
      <p:sp>
        <p:nvSpPr>
          <p:cNvPr id="79" name="Google Shape;79;p16"/>
          <p:cNvSpPr/>
          <p:nvPr/>
        </p:nvSpPr>
        <p:spPr>
          <a:xfrm rot="-2131329">
            <a:off x="528967" y="954341"/>
            <a:ext cx="914400" cy="204310"/>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80" name="Google Shape;80;p16"/>
          <p:cNvSpPr/>
          <p:nvPr/>
        </p:nvSpPr>
        <p:spPr>
          <a:xfrm rot="2103354" flipH="1">
            <a:off x="6671556" y="936786"/>
            <a:ext cx="865632" cy="204310"/>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81" name="Google Shape;81;p16"/>
          <p:cNvSpPr txBox="1">
            <a:spLocks noGrp="1"/>
          </p:cNvSpPr>
          <p:nvPr>
            <p:ph type="body" idx="1"/>
          </p:nvPr>
        </p:nvSpPr>
        <p:spPr>
          <a:xfrm>
            <a:off x="1117600" y="4800600"/>
            <a:ext cx="58928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latin typeface="Times New Roman" panose="02020603050405020304" pitchFamily="18" charset="0"/>
                <a:cs typeface="Times New Roman" panose="02020603050405020304" pitchFamily="18" charset="0"/>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4" name="Google Shape;84;p17"/>
          <p:cNvSpPr txBox="1">
            <a:spLocks noGrp="1"/>
          </p:cNvSpPr>
          <p:nvPr>
            <p:ph type="body" idx="1"/>
          </p:nvPr>
        </p:nvSpPr>
        <p:spPr>
          <a:xfrm rot="5400000">
            <a:off x="4512564" y="-1150620"/>
            <a:ext cx="4800600" cy="999744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atin typeface="Times New Roman" panose="02020603050405020304" pitchFamily="18" charset="0"/>
                <a:cs typeface="Times New Roman" panose="02020603050405020304" pitchFamily="18" charset="0"/>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dirty="0"/>
          </a:p>
        </p:txBody>
      </p:sp>
      <p:sp>
        <p:nvSpPr>
          <p:cNvPr id="85" name="Google Shape;85;p17"/>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D46A"/>
        </a:solidFill>
        <a:effectLst/>
      </p:bgPr>
    </p:bg>
    <p:spTree>
      <p:nvGrpSpPr>
        <p:cNvPr id="1" name="Shape 5"/>
        <p:cNvGrpSpPr/>
        <p:nvPr/>
      </p:nvGrpSpPr>
      <p:grpSpPr>
        <a:xfrm>
          <a:off x="0" y="0"/>
          <a:ext cx="0" cy="0"/>
          <a:chOff x="0" y="0"/>
          <a:chExt cx="0" cy="0"/>
        </a:xfrm>
      </p:grpSpPr>
      <p:sp>
        <p:nvSpPr>
          <p:cNvPr id="6" name="Google Shape;6;p7"/>
          <p:cNvSpPr/>
          <p:nvPr/>
        </p:nvSpPr>
        <p:spPr>
          <a:xfrm>
            <a:off x="-1087902" y="-815922"/>
            <a:ext cx="2185183" cy="1638887"/>
          </a:xfrm>
          <a:prstGeom prst="pie">
            <a:avLst>
              <a:gd name="adj1" fmla="val 0"/>
              <a:gd name="adj2" fmla="val 5402120"/>
            </a:avLst>
          </a:prstGeom>
          <a:solidFill>
            <a:srgbClr val="FEF9F3">
              <a:alpha val="32549"/>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7" name="Google Shape;7;p7"/>
          <p:cNvSpPr/>
          <p:nvPr/>
        </p:nvSpPr>
        <p:spPr>
          <a:xfrm>
            <a:off x="225089" y="21103"/>
            <a:ext cx="2269588"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8" name="Google Shape;8;p7"/>
          <p:cNvSpPr/>
          <p:nvPr/>
        </p:nvSpPr>
        <p:spPr>
          <a:xfrm rot="2315675">
            <a:off x="243842" y="1055077"/>
            <a:ext cx="1500956" cy="1102624"/>
          </a:xfrm>
          <a:prstGeom prst="donut">
            <a:avLst>
              <a:gd name="adj" fmla="val 11833"/>
            </a:avLst>
          </a:prstGeom>
          <a:gradFill>
            <a:gsLst>
              <a:gs pos="0">
                <a:srgbClr val="FEFBF4">
                  <a:alpha val="69411"/>
                </a:srgbClr>
              </a:gs>
              <a:gs pos="70000">
                <a:srgbClr val="FFFDF8">
                  <a:alpha val="54509"/>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9" name="Google Shape;9;p7"/>
          <p:cNvSpPr/>
          <p:nvPr/>
        </p:nvSpPr>
        <p:spPr>
          <a:xfrm>
            <a:off x="1350498" y="-54"/>
            <a:ext cx="10841503"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10" name="Google Shape;10;p7"/>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7"/>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dirty="0"/>
          </a:p>
        </p:txBody>
      </p:sp>
      <p:sp>
        <p:nvSpPr>
          <p:cNvPr id="12" name="Google Shape;12;p7"/>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lang="en-IN" dirty="0"/>
          </a:p>
        </p:txBody>
      </p:sp>
      <p:sp>
        <p:nvSpPr>
          <p:cNvPr id="13" name="Google Shape;13;p7"/>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lang="en-IN" dirty="0"/>
          </a:p>
        </p:txBody>
      </p:sp>
      <p:sp>
        <p:nvSpPr>
          <p:cNvPr id="14" name="Google Shape;14;p7"/>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Times New Roman" panose="02020603050405020304" pitchFamily="18" charset="0"/>
                <a:ea typeface="Times New Roman" panose="02020603050405020304" pitchFamily="18" charset="0"/>
                <a:cs typeface="Times New Roman" panose="02020603050405020304" pitchFamily="18" charset="0"/>
                <a:sym typeface="Gill San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fld id="{00000000-1234-1234-1234-123412341234}" type="slidenum">
              <a:rPr lang="en-US" smtClean="0"/>
              <a:pPr/>
              <a:t>‹#›</a:t>
            </a:fld>
            <a:endParaRPr lang="en-US" dirty="0"/>
          </a:p>
        </p:txBody>
      </p:sp>
      <p:sp>
        <p:nvSpPr>
          <p:cNvPr id="15" name="Google Shape;15;p7"/>
          <p:cNvSpPr/>
          <p:nvPr/>
        </p:nvSpPr>
        <p:spPr>
          <a:xfrm>
            <a:off x="1353312" y="-54"/>
            <a:ext cx="97536" cy="6858054"/>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txBox="1"/>
          <p:nvPr/>
        </p:nvSpPr>
        <p:spPr>
          <a:xfrm>
            <a:off x="6035040" y="1802674"/>
            <a:ext cx="4937760" cy="44011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70C0"/>
                </a:solidFill>
                <a:latin typeface="Times New Roman"/>
                <a:ea typeface="Times New Roman"/>
                <a:cs typeface="Times New Roman"/>
                <a:sym typeface="Times New Roman"/>
              </a:rPr>
              <a:t>Chapter Seventeen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Times New Roman"/>
                <a:ea typeface="Times New Roman"/>
                <a:cs typeface="Times New Roman"/>
                <a:sym typeface="Times New Roman"/>
              </a:rPr>
              <a:t>Introduction To Soft Computing And Fuzzy Logic</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dirty="0">
              <a:solidFill>
                <a:schemeClr val="dk1"/>
              </a:solidFill>
              <a:latin typeface="Times New Roman"/>
              <a:ea typeface="Times New Roman"/>
              <a:cs typeface="Times New Roman"/>
              <a:sym typeface="Times New Roman"/>
            </a:endParaRPr>
          </a:p>
        </p:txBody>
      </p:sp>
      <p:pic>
        <p:nvPicPr>
          <p:cNvPr id="129" name="Google Shape;129;p1" descr="C:\Users\admin\Downloads\WhatsApp Image 2019-07-04 at 7.28.28 PM.jpeg"/>
          <p:cNvPicPr preferRelativeResize="0"/>
          <p:nvPr/>
        </p:nvPicPr>
        <p:blipFill rotWithShape="1">
          <a:blip r:embed="rId3">
            <a:alphaModFix/>
          </a:blip>
          <a:srcRect/>
          <a:stretch/>
        </p:blipFill>
        <p:spPr>
          <a:xfrm>
            <a:off x="0" y="0"/>
            <a:ext cx="526673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152" name="Google Shape;152;p23"/>
          <p:cNvSpPr txBox="1"/>
          <p:nvPr/>
        </p:nvSpPr>
        <p:spPr>
          <a:xfrm>
            <a:off x="0" y="1"/>
            <a:ext cx="3220500" cy="674026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17.2 Soft Computing Vs Hard Computing</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17.3 Various types of Soft Computing and Hard Computing Techniques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17.4 Fuzzy Logic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53" name="Google Shape;153;p23"/>
          <p:cNvSpPr txBox="1">
            <a:spLocks noGrp="1"/>
          </p:cNvSpPr>
          <p:nvPr>
            <p:ph type="body" idx="1"/>
          </p:nvPr>
        </p:nvSpPr>
        <p:spPr>
          <a:xfrm>
            <a:off x="3404382" y="212211"/>
            <a:ext cx="8507202" cy="6357401"/>
          </a:xfrm>
          <a:prstGeom prst="rect">
            <a:avLst/>
          </a:prstGeom>
          <a:noFill/>
          <a:ln>
            <a:noFill/>
          </a:ln>
        </p:spPr>
        <p:txBody>
          <a:bodyPr spcFirstLastPara="1" wrap="square" lIns="91425" tIns="45700" rIns="91425" bIns="45700" anchor="t" anchorCtr="0">
            <a:normAutofit/>
          </a:bodyPr>
          <a:lstStyle/>
          <a:p>
            <a:pPr marL="137160" lvl="0" indent="0" algn="just" rtl="0">
              <a:lnSpc>
                <a:spcPct val="100000"/>
              </a:lnSpc>
              <a:spcBef>
                <a:spcPts val="600"/>
              </a:spcBef>
              <a:spcAft>
                <a:spcPts val="0"/>
              </a:spcAft>
              <a:buSzPts val="1440"/>
              <a:buNone/>
            </a:pPr>
            <a:endParaRPr sz="2600" dirty="0"/>
          </a:p>
          <a:p>
            <a:pPr marL="137160" lvl="0" indent="0" algn="ctr" rtl="0">
              <a:lnSpc>
                <a:spcPct val="100000"/>
              </a:lnSpc>
              <a:spcBef>
                <a:spcPts val="600"/>
              </a:spcBef>
              <a:spcAft>
                <a:spcPts val="0"/>
              </a:spcAft>
              <a:buSzPts val="1440"/>
              <a:buNone/>
            </a:pPr>
            <a:r>
              <a:rPr lang="en-US" sz="3600" dirty="0">
                <a:solidFill>
                  <a:srgbClr val="354369"/>
                </a:solidFill>
                <a:latin typeface="Times New Roman"/>
                <a:ea typeface="Times New Roman"/>
                <a:cs typeface="Times New Roman"/>
                <a:sym typeface="Times New Roman"/>
              </a:rPr>
              <a:t>Soft Computing Vs Hard Computing</a:t>
            </a:r>
            <a:endParaRPr sz="3600" dirty="0"/>
          </a:p>
          <a:p>
            <a:pPr marL="137160" lvl="0" indent="0" algn="ctr" rtl="0">
              <a:lnSpc>
                <a:spcPct val="100000"/>
              </a:lnSpc>
              <a:spcBef>
                <a:spcPts val="600"/>
              </a:spcBef>
              <a:spcAft>
                <a:spcPts val="0"/>
              </a:spcAft>
              <a:buSzPts val="1440"/>
              <a:buNone/>
            </a:pPr>
            <a:endParaRPr sz="2600" dirty="0">
              <a:solidFill>
                <a:srgbClr val="354369"/>
              </a:solidFill>
              <a:latin typeface="Times New Roman"/>
              <a:ea typeface="Times New Roman"/>
              <a:cs typeface="Times New Roman"/>
              <a:sym typeface="Times New Roman"/>
            </a:endParaRPr>
          </a:p>
          <a:p>
            <a:pPr marL="137160" lvl="0" indent="0" algn="just" rtl="0">
              <a:lnSpc>
                <a:spcPct val="100000"/>
              </a:lnSpc>
              <a:spcBef>
                <a:spcPts val="600"/>
              </a:spcBef>
              <a:spcAft>
                <a:spcPts val="0"/>
              </a:spcAft>
              <a:buSzPts val="1440"/>
              <a:buNone/>
            </a:pPr>
            <a:endParaRPr dirty="0"/>
          </a:p>
        </p:txBody>
      </p:sp>
      <p:sp>
        <p:nvSpPr>
          <p:cNvPr id="154" name="Google Shape;154;p23"/>
          <p:cNvSpPr txBox="1">
            <a:spLocks noGrp="1"/>
          </p:cNvSpPr>
          <p:nvPr>
            <p:ph type="ftr" idx="11"/>
          </p:nvPr>
        </p:nvSpPr>
        <p:spPr>
          <a:xfrm>
            <a:off x="4586068" y="6305550"/>
            <a:ext cx="6894732"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155" name="Google Shape;155;p23"/>
          <p:cNvPicPr preferRelativeResize="0"/>
          <p:nvPr/>
        </p:nvPicPr>
        <p:blipFill rotWithShape="1">
          <a:blip r:embed="rId3">
            <a:alphaModFix/>
          </a:blip>
          <a:srcRect/>
          <a:stretch/>
        </p:blipFill>
        <p:spPr>
          <a:xfrm>
            <a:off x="3770948" y="1584960"/>
            <a:ext cx="7811452" cy="44805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txBox="1">
            <a:spLocks noGrp="1"/>
          </p:cNvSpPr>
          <p:nvPr>
            <p:ph type="body" idx="1"/>
          </p:nvPr>
        </p:nvSpPr>
        <p:spPr>
          <a:xfrm>
            <a:off x="3418449" y="212211"/>
            <a:ext cx="8493135" cy="6315197"/>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00000"/>
              </a:lnSpc>
              <a:spcBef>
                <a:spcPts val="600"/>
              </a:spcBef>
              <a:spcAft>
                <a:spcPts val="0"/>
              </a:spcAft>
              <a:buSzPts val="1440"/>
              <a:buNone/>
            </a:pPr>
            <a:r>
              <a:rPr lang="en-US" sz="3600" b="1" dirty="0">
                <a:solidFill>
                  <a:srgbClr val="354369"/>
                </a:solidFill>
                <a:latin typeface="Times New Roman"/>
                <a:ea typeface="Times New Roman"/>
                <a:cs typeface="Times New Roman"/>
                <a:sym typeface="Times New Roman"/>
              </a:rPr>
              <a:t>Various types of Soft Computing and Hard Computing Techniques</a:t>
            </a:r>
            <a:endParaRPr sz="3600" dirty="0"/>
          </a:p>
          <a:p>
            <a:pPr marL="0" lvl="0" indent="0" algn="l" rtl="0">
              <a:lnSpc>
                <a:spcPct val="100000"/>
              </a:lnSpc>
              <a:spcBef>
                <a:spcPts val="600"/>
              </a:spcBef>
              <a:spcAft>
                <a:spcPts val="0"/>
              </a:spcAft>
              <a:buSzPts val="1440"/>
              <a:buNone/>
            </a:pPr>
            <a:r>
              <a:rPr lang="en-US" sz="2400" dirty="0">
                <a:solidFill>
                  <a:schemeClr val="dk1"/>
                </a:solidFill>
                <a:latin typeface="Times New Roman"/>
                <a:ea typeface="Times New Roman"/>
                <a:cs typeface="Times New Roman"/>
                <a:sym typeface="Times New Roman"/>
              </a:rPr>
              <a:t>The principle techniques of soft computing include the following:</a:t>
            </a:r>
            <a:endParaRPr dirty="0"/>
          </a:p>
          <a:p>
            <a:pPr marL="0" lvl="0" indent="0" algn="l" rtl="0">
              <a:lnSpc>
                <a:spcPct val="100000"/>
              </a:lnSpc>
              <a:spcBef>
                <a:spcPts val="600"/>
              </a:spcBef>
              <a:spcAft>
                <a:spcPts val="0"/>
              </a:spcAft>
              <a:buSzPts val="1440"/>
              <a:buNone/>
            </a:pPr>
            <a:r>
              <a:rPr lang="en-US" sz="2400" dirty="0">
                <a:solidFill>
                  <a:schemeClr val="dk1"/>
                </a:solidFill>
                <a:latin typeface="Times New Roman"/>
                <a:ea typeface="Times New Roman"/>
                <a:cs typeface="Times New Roman"/>
                <a:sym typeface="Times New Roman"/>
              </a:rPr>
              <a:t>1.NeuraL Network</a:t>
            </a:r>
            <a:endParaRPr dirty="0"/>
          </a:p>
          <a:p>
            <a:pPr marL="0" lvl="0" indent="0" algn="l" rtl="0">
              <a:lnSpc>
                <a:spcPct val="100000"/>
              </a:lnSpc>
              <a:spcBef>
                <a:spcPts val="600"/>
              </a:spcBef>
              <a:spcAft>
                <a:spcPts val="0"/>
              </a:spcAft>
              <a:buSzPts val="1440"/>
              <a:buNone/>
            </a:pPr>
            <a:r>
              <a:rPr lang="en-US" sz="2400" dirty="0">
                <a:solidFill>
                  <a:schemeClr val="dk1"/>
                </a:solidFill>
                <a:latin typeface="Times New Roman"/>
                <a:ea typeface="Times New Roman"/>
                <a:cs typeface="Times New Roman"/>
                <a:sym typeface="Times New Roman"/>
              </a:rPr>
              <a:t>2.Fuzzy logic</a:t>
            </a:r>
            <a:endParaRPr dirty="0"/>
          </a:p>
          <a:p>
            <a:pPr marL="0" lvl="0" indent="0" algn="l" rtl="0">
              <a:lnSpc>
                <a:spcPct val="100000"/>
              </a:lnSpc>
              <a:spcBef>
                <a:spcPts val="600"/>
              </a:spcBef>
              <a:spcAft>
                <a:spcPts val="0"/>
              </a:spcAft>
              <a:buSzPts val="1440"/>
              <a:buNone/>
            </a:pPr>
            <a:r>
              <a:rPr lang="en-US" sz="2400" dirty="0">
                <a:solidFill>
                  <a:schemeClr val="dk1"/>
                </a:solidFill>
                <a:latin typeface="Times New Roman"/>
                <a:ea typeface="Times New Roman"/>
                <a:cs typeface="Times New Roman"/>
                <a:sym typeface="Times New Roman"/>
              </a:rPr>
              <a:t>3.Genetic Algorithm</a:t>
            </a:r>
            <a:endParaRPr dirty="0"/>
          </a:p>
          <a:p>
            <a:pPr marL="0" lvl="0" indent="0" algn="l" rtl="0">
              <a:lnSpc>
                <a:spcPct val="100000"/>
              </a:lnSpc>
              <a:spcBef>
                <a:spcPts val="600"/>
              </a:spcBef>
              <a:spcAft>
                <a:spcPts val="0"/>
              </a:spcAft>
              <a:buSzPts val="1440"/>
              <a:buNone/>
            </a:pPr>
            <a:endParaRPr sz="2400" dirty="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SzPts val="1440"/>
              <a:buNone/>
            </a:pPr>
            <a:r>
              <a:rPr lang="en-US" sz="2400" u="sng" dirty="0">
                <a:solidFill>
                  <a:schemeClr val="dk1"/>
                </a:solidFill>
                <a:latin typeface="Times New Roman"/>
                <a:ea typeface="Times New Roman"/>
                <a:cs typeface="Times New Roman"/>
                <a:sym typeface="Times New Roman"/>
              </a:rPr>
              <a:t>1. Neural networks (NN)</a:t>
            </a:r>
            <a:r>
              <a:rPr lang="en-US" sz="2400" dirty="0">
                <a:solidFill>
                  <a:schemeClr val="dk1"/>
                </a:solidFill>
                <a:latin typeface="Times New Roman"/>
                <a:ea typeface="Times New Roman"/>
                <a:cs typeface="Times New Roman"/>
                <a:sym typeface="Times New Roman"/>
              </a:rPr>
              <a:t>-NNs are the information processing systems that are inspired by the way of the biological nervous system and brain works. Typically, NNs area unit is designed for the specific applications, such as pattern recognition, data recognition, image processing, stock exchange prediction , weather prediction, image compression and security and loan applications. The aim of NN is to bring the normal computers a bit nearer to working of a human brain.</a:t>
            </a:r>
            <a:endParaRPr dirty="0"/>
          </a:p>
          <a:p>
            <a:pPr marL="0" lvl="0" indent="0" algn="l" rtl="0">
              <a:lnSpc>
                <a:spcPct val="100000"/>
              </a:lnSpc>
              <a:spcBef>
                <a:spcPts val="600"/>
              </a:spcBef>
              <a:spcAft>
                <a:spcPts val="0"/>
              </a:spcAft>
              <a:buSzPts val="1440"/>
              <a:buNone/>
            </a:pPr>
            <a:endParaRPr sz="2400" dirty="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SzPts val="1440"/>
              <a:buNone/>
            </a:pPr>
            <a:endParaRPr sz="2600" dirty="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SzPts val="1440"/>
              <a:buNone/>
            </a:pPr>
            <a:endParaRPr sz="2400" dirty="0">
              <a:solidFill>
                <a:schemeClr val="dk1"/>
              </a:solidFill>
              <a:latin typeface="Times New Roman"/>
              <a:ea typeface="Times New Roman"/>
              <a:cs typeface="Times New Roman"/>
              <a:sym typeface="Times New Roman"/>
            </a:endParaRPr>
          </a:p>
        </p:txBody>
      </p:sp>
      <p:sp>
        <p:nvSpPr>
          <p:cNvPr id="161" name="Google Shape;161;p3"/>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162" name="Google Shape;162;p3"/>
          <p:cNvSpPr txBox="1"/>
          <p:nvPr/>
        </p:nvSpPr>
        <p:spPr>
          <a:xfrm>
            <a:off x="0" y="1"/>
            <a:ext cx="3301042" cy="715576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a:t>
            </a:r>
            <a:r>
              <a:rPr lang="en-US" sz="1800" b="0" i="0" u="none" strike="noStrike" cap="none" dirty="0">
                <a:solidFill>
                  <a:schemeClr val="lt1"/>
                </a:solidFill>
                <a:latin typeface="Times New Roman"/>
                <a:ea typeface="Times New Roman"/>
                <a:cs typeface="Times New Roman"/>
                <a:sym typeface="Times New Roman"/>
              </a:rPr>
              <a:t>Soft Computing versus Hard Computing </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17.3 Various types of Soft Computing and Hard Computing Techniques</a:t>
            </a:r>
            <a:br>
              <a:rPr lang="en-US" sz="1800" b="1" i="0" u="none" strike="noStrike" cap="none" dirty="0">
                <a:solidFill>
                  <a:srgbClr val="00B0F0"/>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17.4 Fuzzy Logic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63" name="Google Shape;163;p3"/>
          <p:cNvSpPr txBox="1">
            <a:spLocks noGrp="1"/>
          </p:cNvSpPr>
          <p:nvPr>
            <p:ph type="ftr" idx="11"/>
          </p:nvPr>
        </p:nvSpPr>
        <p:spPr>
          <a:xfrm>
            <a:off x="3995225" y="6305550"/>
            <a:ext cx="7485575"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169" name="Google Shape;169;p24"/>
          <p:cNvSpPr txBox="1"/>
          <p:nvPr/>
        </p:nvSpPr>
        <p:spPr>
          <a:xfrm>
            <a:off x="0" y="212211"/>
            <a:ext cx="3301042" cy="632476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 17.3 Various types of Soft Computing and Hard Computing Techniques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17.4 Fuzzy Logic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endParaRPr sz="1800" b="0" i="0" u="none" strike="noStrike" cap="none" dirty="0">
              <a:solidFill>
                <a:schemeClr val="lt1"/>
              </a:solidFill>
              <a:latin typeface="Times New Roman"/>
              <a:ea typeface="Times New Roman"/>
              <a:cs typeface="Times New Roman"/>
              <a:sym typeface="Times New Roman"/>
            </a:endParaRPr>
          </a:p>
        </p:txBody>
      </p:sp>
      <p:sp>
        <p:nvSpPr>
          <p:cNvPr id="170" name="Google Shape;170;p24"/>
          <p:cNvSpPr/>
          <p:nvPr/>
        </p:nvSpPr>
        <p:spPr>
          <a:xfrm>
            <a:off x="3615396" y="112542"/>
            <a:ext cx="7990449" cy="572460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C0C0C"/>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C0C0C"/>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C0C0C"/>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lang="en-US" sz="2400" b="0" i="0" u="sng"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dirty="0">
                <a:solidFill>
                  <a:schemeClr val="dk1"/>
                </a:solidFill>
                <a:latin typeface="Times New Roman"/>
                <a:ea typeface="Times New Roman"/>
                <a:cs typeface="Times New Roman"/>
                <a:sym typeface="Times New Roman"/>
              </a:rPr>
              <a:t>2. Fuzzy logic (FL)-</a:t>
            </a:r>
            <a:r>
              <a:rPr lang="en-US" sz="2400" b="0" i="0" u="none" strike="noStrike" cap="none" dirty="0">
                <a:solidFill>
                  <a:schemeClr val="dk1"/>
                </a:solidFill>
                <a:latin typeface="Times New Roman"/>
                <a:ea typeface="Times New Roman"/>
                <a:cs typeface="Times New Roman"/>
                <a:sym typeface="Times New Roman"/>
              </a:rPr>
              <a:t> The concept of fuzzy logic was introduced by </a:t>
            </a:r>
            <a:r>
              <a:rPr lang="en-US" sz="2400" b="0" i="0" u="none" strike="noStrike" cap="none" dirty="0" err="1">
                <a:solidFill>
                  <a:schemeClr val="dk1"/>
                </a:solidFill>
                <a:latin typeface="Times New Roman"/>
                <a:ea typeface="Times New Roman"/>
                <a:cs typeface="Times New Roman"/>
                <a:sym typeface="Times New Roman"/>
              </a:rPr>
              <a:t>Zade</a:t>
            </a:r>
            <a:r>
              <a:rPr lang="en-US" sz="2400" b="0" i="0" u="none" strike="noStrike" cap="none" dirty="0">
                <a:solidFill>
                  <a:schemeClr val="dk1"/>
                </a:solidFill>
                <a:latin typeface="Times New Roman"/>
                <a:ea typeface="Times New Roman"/>
                <a:cs typeface="Times New Roman"/>
                <a:sym typeface="Times New Roman"/>
              </a:rPr>
              <a:t> has a technique for representing human data that’s</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imprecise by nature. The fuzzification interface transforms the crisp input worth into a fuzzy linguistic worth. The fuzzification is always necessary in an exceedingly mathematical logic system since the input values from the existing sensors are forever crisp numerical values.</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C0C0C"/>
              </a:buClr>
              <a:buSzPts val="1400"/>
              <a:buFont typeface="Arial"/>
              <a:buNone/>
            </a:pPr>
            <a:r>
              <a:rPr lang="en-US" sz="1400" b="0" i="0" u="none" strike="noStrike" cap="none" dirty="0">
                <a:solidFill>
                  <a:srgbClr val="000000"/>
                </a:solidFill>
                <a:latin typeface="Times New Roman"/>
                <a:ea typeface="Times New Roman"/>
                <a:cs typeface="Times New Roman"/>
                <a:sym typeface="Times New Roman"/>
              </a:rPr>
              <a:t>							</a:t>
            </a:r>
            <a:r>
              <a:rPr lang="en-US" sz="1800" b="0" i="0" u="none" strike="noStrike" cap="none" dirty="0" err="1">
                <a:solidFill>
                  <a:schemeClr val="accent3"/>
                </a:solidFill>
                <a:latin typeface="Times New Roman"/>
                <a:ea typeface="Times New Roman"/>
                <a:cs typeface="Times New Roman"/>
                <a:sym typeface="Times New Roman"/>
              </a:rPr>
              <a:t>Cont</a:t>
            </a:r>
            <a:r>
              <a:rPr lang="en-US" sz="1800" b="0" i="0" u="none" strike="noStrike" cap="none" dirty="0">
                <a:solidFill>
                  <a:schemeClr val="accent3"/>
                </a:solidFill>
                <a:latin typeface="Times New Roman"/>
                <a:ea typeface="Times New Roman"/>
                <a:cs typeface="Times New Roman"/>
                <a:sym typeface="Times New Roman"/>
              </a:rPr>
              <a:t>….</a:t>
            </a:r>
            <a:endParaRPr sz="1800" b="0" i="0" u="none" strike="noStrike" cap="none" dirty="0">
              <a:solidFill>
                <a:schemeClr val="accent3"/>
              </a:solidFill>
              <a:latin typeface="Times New Roman"/>
              <a:ea typeface="Times New Roman"/>
              <a:cs typeface="Times New Roman"/>
              <a:sym typeface="Times New Roman"/>
            </a:endParaRPr>
          </a:p>
        </p:txBody>
      </p:sp>
      <p:sp>
        <p:nvSpPr>
          <p:cNvPr id="171" name="Google Shape;171;p24"/>
          <p:cNvSpPr/>
          <p:nvPr/>
        </p:nvSpPr>
        <p:spPr>
          <a:xfrm>
            <a:off x="3535680" y="198121"/>
            <a:ext cx="8168640"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dirty="0">
                <a:solidFill>
                  <a:srgbClr val="354369"/>
                </a:solidFill>
                <a:latin typeface="Times New Roman" panose="02020603050405020304" pitchFamily="18" charset="0"/>
                <a:ea typeface="Times New Roman"/>
                <a:cs typeface="Times New Roman" panose="02020603050405020304" pitchFamily="18" charset="0"/>
                <a:sym typeface="Times New Roman"/>
              </a:rPr>
              <a:t>Various types of Soft Computing and Hard Computing Techniques</a:t>
            </a:r>
            <a:endParaRPr sz="36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2400" b="0" i="0" u="none" strike="noStrike" cap="none" dirty="0">
              <a:solidFill>
                <a:srgbClr val="354369"/>
              </a:solidFill>
              <a:latin typeface="Times New Roman" panose="02020603050405020304" pitchFamily="18" charset="0"/>
              <a:cs typeface="Times New Roman" panose="02020603050405020304" pitchFamily="18" charset="0"/>
              <a:sym typeface="Arial"/>
            </a:endParaRPr>
          </a:p>
        </p:txBody>
      </p:sp>
      <p:sp>
        <p:nvSpPr>
          <p:cNvPr id="172" name="Google Shape;172;p24"/>
          <p:cNvSpPr txBox="1">
            <a:spLocks noGrp="1"/>
          </p:cNvSpPr>
          <p:nvPr>
            <p:ph type="ftr" idx="11"/>
          </p:nvPr>
        </p:nvSpPr>
        <p:spPr>
          <a:xfrm>
            <a:off x="4515729" y="6305550"/>
            <a:ext cx="6965071"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178" name="Google Shape;178;p4"/>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a:t>
            </a:r>
            <a:r>
              <a:rPr lang="en-US" sz="1800" b="0" i="0" u="none" strike="noStrike" cap="none" dirty="0">
                <a:solidFill>
                  <a:schemeClr val="lt1"/>
                </a:solidFill>
                <a:latin typeface="Times New Roman"/>
                <a:ea typeface="Times New Roman"/>
                <a:cs typeface="Times New Roman"/>
                <a:sym typeface="Times New Roman"/>
              </a:rPr>
              <a:t>Soft Computing versus Hard Computing </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17.3Various Types Of Soft Computing and Hard Computing Techniques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17.4 Fuzzy Logic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79" name="Google Shape;179;p4"/>
          <p:cNvSpPr/>
          <p:nvPr/>
        </p:nvSpPr>
        <p:spPr>
          <a:xfrm>
            <a:off x="3615396" y="112542"/>
            <a:ext cx="7990449" cy="68941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dirty="0">
                <a:solidFill>
                  <a:srgbClr val="354369"/>
                </a:solidFill>
                <a:latin typeface="Times New Roman" panose="02020603050405020304" pitchFamily="18" charset="0"/>
                <a:ea typeface="Times New Roman"/>
                <a:cs typeface="Times New Roman" panose="02020603050405020304" pitchFamily="18" charset="0"/>
                <a:sym typeface="Times New Roman"/>
              </a:rPr>
              <a:t>Various types of Soft Computing and Hard Computing Techniques</a:t>
            </a:r>
            <a:endParaRPr sz="3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200" b="0" i="0" u="sng" strike="noStrike" cap="none" dirty="0">
                <a:solidFill>
                  <a:schemeClr val="dk1"/>
                </a:solidFill>
                <a:latin typeface="Times New Roman"/>
                <a:ea typeface="Times New Roman"/>
                <a:cs typeface="Times New Roman"/>
                <a:sym typeface="Times New Roman"/>
              </a:rPr>
              <a:t>3.Genetic algorithms</a:t>
            </a:r>
            <a:r>
              <a:rPr lang="en-US" sz="2200" b="0" i="0" u="none" strike="noStrike" cap="none" dirty="0">
                <a:solidFill>
                  <a:schemeClr val="dk1"/>
                </a:solidFill>
                <a:latin typeface="Times New Roman"/>
                <a:ea typeface="Times New Roman"/>
                <a:cs typeface="Times New Roman"/>
                <a:sym typeface="Times New Roman"/>
              </a:rPr>
              <a:t> -are parts of the artificial intelligence and fuzzy computing. These are used mainly to solve various </a:t>
            </a:r>
            <a:r>
              <a:rPr lang="en-US" sz="2200" b="0" i="0" u="none" strike="noStrike" cap="none" dirty="0" err="1">
                <a:solidFill>
                  <a:schemeClr val="dk1"/>
                </a:solidFill>
                <a:latin typeface="Times New Roman"/>
                <a:ea typeface="Times New Roman"/>
                <a:cs typeface="Times New Roman"/>
                <a:sym typeface="Times New Roman"/>
              </a:rPr>
              <a:t>optimisation</a:t>
            </a:r>
            <a:r>
              <a:rPr lang="en-US" sz="2200" b="0" i="0" u="none" strike="noStrike" cap="none" dirty="0">
                <a:solidFill>
                  <a:schemeClr val="dk1"/>
                </a:solidFill>
                <a:latin typeface="Times New Roman"/>
                <a:ea typeface="Times New Roman"/>
                <a:cs typeface="Times New Roman"/>
                <a:sym typeface="Times New Roman"/>
              </a:rPr>
              <a:t>  problems encountered in the real-life applications.</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The basic processes in genetic algorithms are as follows:</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1. </a:t>
            </a:r>
            <a:r>
              <a:rPr lang="en-US" sz="2200" b="0" i="0" u="none" strike="noStrike" cap="none" dirty="0" err="1">
                <a:solidFill>
                  <a:schemeClr val="dk1"/>
                </a:solidFill>
                <a:latin typeface="Times New Roman"/>
                <a:ea typeface="Times New Roman"/>
                <a:cs typeface="Times New Roman"/>
                <a:sym typeface="Times New Roman"/>
              </a:rPr>
              <a:t>Initialisation</a:t>
            </a:r>
            <a:r>
              <a:rPr lang="en-US" sz="2200" b="0" i="0" u="none" strike="noStrike" cap="none" dirty="0">
                <a:solidFill>
                  <a:schemeClr val="dk1"/>
                </a:solidFill>
                <a:latin typeface="Times New Roman"/>
                <a:ea typeface="Times New Roman"/>
                <a:cs typeface="Times New Roman"/>
                <a:sym typeface="Times New Roman"/>
              </a:rPr>
              <a:t> , where an initial population is created randomly.</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2. Evaluation, where each member of the population is evaluated and the fitness of the individuals are</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assessed on the basis of how well these match with the required needs.</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3. Selection, where only the ones that fit the desired requirements are selected.</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4. Crossover, where new individuals are created by combining the best aspects of the existing individuals.</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At the end of this, it is expected to make people that square measure nearer to the required needs. The process is recurrent from the second step till a termination condition is reached finally.</a:t>
            </a:r>
            <a:endParaRPr dirty="0">
              <a:latin typeface="Times New Roman" panose="02020603050405020304" pitchFamily="18" charset="0"/>
              <a:cs typeface="Times New Roman" panose="02020603050405020304" pitchFamily="18" charset="0"/>
            </a:endParaRPr>
          </a:p>
          <a:p>
            <a:pPr marL="0" marR="0" lvl="0" indent="0" algn="r" rtl="0">
              <a:lnSpc>
                <a:spcPct val="100000"/>
              </a:lnSpc>
              <a:spcBef>
                <a:spcPts val="0"/>
              </a:spcBef>
              <a:spcAft>
                <a:spcPts val="0"/>
              </a:spcAft>
              <a:buClr>
                <a:srgbClr val="0C0C0C"/>
              </a:buClr>
              <a:buSzPts val="1400"/>
              <a:buFont typeface="Arial"/>
              <a:buNone/>
            </a:pPr>
            <a:r>
              <a:rPr lang="en-US" sz="1400" b="0" i="0" u="none" strike="noStrike" cap="none" dirty="0">
                <a:solidFill>
                  <a:srgbClr val="000000"/>
                </a:solidFill>
                <a:latin typeface="Times New Roman"/>
                <a:ea typeface="Times New Roman"/>
                <a:cs typeface="Times New Roman"/>
                <a:sym typeface="Times New Roman"/>
              </a:rPr>
              <a:t>	</a:t>
            </a:r>
            <a:r>
              <a:rPr lang="en-US" sz="1800" b="0" i="0" u="none" strike="noStrike" cap="none" dirty="0" err="1">
                <a:solidFill>
                  <a:schemeClr val="accent3"/>
                </a:solidFill>
                <a:latin typeface="Times New Roman"/>
                <a:ea typeface="Times New Roman"/>
                <a:cs typeface="Times New Roman"/>
                <a:sym typeface="Times New Roman"/>
              </a:rPr>
              <a:t>Cont</a:t>
            </a:r>
            <a:r>
              <a:rPr lang="en-US" sz="1800" b="0" i="0" u="none" strike="noStrike" cap="none" dirty="0">
                <a:solidFill>
                  <a:schemeClr val="accent3"/>
                </a:solidFill>
                <a:latin typeface="Times New Roman"/>
                <a:ea typeface="Times New Roman"/>
                <a:cs typeface="Times New Roman"/>
                <a:sym typeface="Times New Roman"/>
              </a:rPr>
              <a:t>….</a:t>
            </a:r>
            <a:endParaRPr sz="1800" b="0" i="0" u="none" strike="noStrike" cap="none" dirty="0">
              <a:solidFill>
                <a:schemeClr val="accent3"/>
              </a:solidFill>
              <a:latin typeface="Times New Roman"/>
              <a:ea typeface="Times New Roman"/>
              <a:cs typeface="Times New Roman"/>
              <a:sym typeface="Times New Roman"/>
            </a:endParaRPr>
          </a:p>
        </p:txBody>
      </p:sp>
      <p:sp>
        <p:nvSpPr>
          <p:cNvPr id="180" name="Google Shape;180;p4"/>
          <p:cNvSpPr txBox="1">
            <a:spLocks noGrp="1"/>
          </p:cNvSpPr>
          <p:nvPr>
            <p:ph type="ftr" idx="11"/>
          </p:nvPr>
        </p:nvSpPr>
        <p:spPr>
          <a:xfrm>
            <a:off x="4220308" y="6381750"/>
            <a:ext cx="7260492"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Ansari Road, </a:t>
            </a:r>
            <a:r>
              <a:rPr lang="en-US" dirty="0" err="1"/>
              <a:t>Daryaganj</a:t>
            </a:r>
            <a:r>
              <a:rPr lang="en-US" dirty="0"/>
              <a:t>, New Delhi-110002</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a:extLst>
              <a:ext uri="{FF2B5EF4-FFF2-40B4-BE49-F238E27FC236}">
                <a16:creationId xmlns:a16="http://schemas.microsoft.com/office/drawing/2014/main" id="{BA88DD9E-0F73-4D60-BACB-09E81E0D4689}"/>
              </a:ext>
            </a:extLst>
          </p:cNvPr>
          <p:cNvSpPr txBox="1">
            <a:spLocks noChangeArrowheads="1"/>
          </p:cNvSpPr>
          <p:nvPr/>
        </p:nvSpPr>
        <p:spPr bwMode="auto">
          <a:xfrm>
            <a:off x="3612444" y="381001"/>
            <a:ext cx="6141156"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b="1" dirty="0">
                <a:latin typeface="Times New Roman" panose="02020603050405020304" pitchFamily="18" charset="0"/>
                <a:cs typeface="Times New Roman" panose="02020603050405020304" pitchFamily="18" charset="0"/>
              </a:rPr>
              <a:t>Fuzzy Logic</a:t>
            </a:r>
            <a:endParaRPr lang="en-US" altLang="en-US" sz="4800" dirty="0">
              <a:latin typeface="Times New Roman" panose="02020603050405020304" pitchFamily="18" charset="0"/>
              <a:cs typeface="Times New Roman" panose="02020603050405020304" pitchFamily="18" charset="0"/>
            </a:endParaRPr>
          </a:p>
        </p:txBody>
      </p:sp>
      <p:sp>
        <p:nvSpPr>
          <p:cNvPr id="2053" name="Text Box 5">
            <a:extLst>
              <a:ext uri="{FF2B5EF4-FFF2-40B4-BE49-F238E27FC236}">
                <a16:creationId xmlns:a16="http://schemas.microsoft.com/office/drawing/2014/main" id="{86AD74A1-AAD1-473C-AD4E-E37B7011E390}"/>
              </a:ext>
            </a:extLst>
          </p:cNvPr>
          <p:cNvSpPr txBox="1">
            <a:spLocks noChangeArrowheads="1"/>
          </p:cNvSpPr>
          <p:nvPr/>
        </p:nvSpPr>
        <p:spPr bwMode="auto">
          <a:xfrm>
            <a:off x="3612444" y="1408290"/>
            <a:ext cx="7848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latin typeface="Times New Roman" panose="02020603050405020304" pitchFamily="18" charset="0"/>
                <a:cs typeface="Times New Roman" panose="02020603050405020304" pitchFamily="18" charset="0"/>
              </a:rPr>
              <a:t>Based on a system of non-digital (continuous &amp; fuzzy without crisp boundaries) set theory and rules.</a:t>
            </a:r>
          </a:p>
          <a:p>
            <a:r>
              <a:rPr lang="en-US" altLang="en-US" sz="2400" dirty="0">
                <a:latin typeface="Times New Roman" panose="02020603050405020304" pitchFamily="18" charset="0"/>
                <a:cs typeface="Times New Roman" panose="02020603050405020304" pitchFamily="18" charset="0"/>
              </a:rPr>
              <a:t>	Developed by </a:t>
            </a:r>
            <a:r>
              <a:rPr lang="en-US" altLang="en-US" sz="2400" dirty="0" err="1">
                <a:latin typeface="Times New Roman" panose="02020603050405020304" pitchFamily="18" charset="0"/>
                <a:cs typeface="Times New Roman" panose="02020603050405020304" pitchFamily="18" charset="0"/>
              </a:rPr>
              <a:t>Lotfi</a:t>
            </a:r>
            <a:r>
              <a:rPr lang="en-US" altLang="en-US" sz="2400" dirty="0">
                <a:latin typeface="Times New Roman" panose="02020603050405020304" pitchFamily="18" charset="0"/>
                <a:cs typeface="Times New Roman" panose="02020603050405020304" pitchFamily="18" charset="0"/>
              </a:rPr>
              <a:t> Zadeh in 1965</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Its advantage is its ability to deal with vague systems and its use of linguistic variables.</a:t>
            </a:r>
          </a:p>
          <a:p>
            <a:r>
              <a:rPr lang="en-US" altLang="en-US" sz="2400" dirty="0">
                <a:latin typeface="Times New Roman" panose="02020603050405020304" pitchFamily="18" charset="0"/>
                <a:cs typeface="Times New Roman" panose="02020603050405020304" pitchFamily="18" charset="0"/>
              </a:rPr>
              <a:t>An accurate quantitative model is not required to control a plant or determine appropriate action.</a:t>
            </a:r>
          </a:p>
          <a:p>
            <a:r>
              <a:rPr lang="en-US" altLang="en-US" sz="2400" dirty="0">
                <a:latin typeface="Times New Roman" panose="02020603050405020304" pitchFamily="18" charset="0"/>
                <a:cs typeface="Times New Roman" panose="02020603050405020304" pitchFamily="18" charset="0"/>
              </a:rPr>
              <a:t>Leads to faster and simpler program development of system controllers.</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It can be a decision support system tool for managers</a:t>
            </a:r>
          </a:p>
        </p:txBody>
      </p:sp>
      <p:sp>
        <p:nvSpPr>
          <p:cNvPr id="4" name="Google Shape;186;p5">
            <a:extLst>
              <a:ext uri="{FF2B5EF4-FFF2-40B4-BE49-F238E27FC236}">
                <a16:creationId xmlns:a16="http://schemas.microsoft.com/office/drawing/2014/main" id="{8706624D-5D15-47F7-9BAB-49A4F47BA3EA}"/>
              </a:ext>
            </a:extLst>
          </p:cNvPr>
          <p:cNvSpPr txBox="1"/>
          <p:nvPr/>
        </p:nvSpPr>
        <p:spPr>
          <a:xfrm>
            <a:off x="-29634" y="0"/>
            <a:ext cx="3443111" cy="7155765"/>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17.4 Fuzzy Logic</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678F6B3-53FF-47E8-B5FC-936AD44CD482}"/>
              </a:ext>
            </a:extLst>
          </p:cNvPr>
          <p:cNvSpPr/>
          <p:nvPr/>
        </p:nvSpPr>
        <p:spPr>
          <a:xfrm>
            <a:off x="4007555" y="6334780"/>
            <a:ext cx="6096000" cy="523220"/>
          </a:xfrm>
          <a:prstGeom prst="rect">
            <a:avLst/>
          </a:prstGeom>
        </p:spPr>
        <p:txBody>
          <a:bodyPr>
            <a:spAutoFit/>
          </a:bodyPr>
          <a:lstStyle/>
          <a:p>
            <a:pPr lvl="0">
              <a:buSzPts val="1400"/>
            </a:pPr>
            <a:r>
              <a:rPr lang="en-IN" dirty="0"/>
              <a:t>Copyright © 2019 by Wiley India </a:t>
            </a:r>
            <a:r>
              <a:rPr lang="en-IN" dirty="0" err="1"/>
              <a:t>Pvt.</a:t>
            </a:r>
            <a:r>
              <a:rPr lang="en-IN" dirty="0"/>
              <a:t> Ltd., 4436/7, Ansari Road, </a:t>
            </a:r>
            <a:r>
              <a:rPr lang="en-IN" dirty="0" err="1"/>
              <a:t>Daryaganj</a:t>
            </a:r>
            <a:r>
              <a:rPr lang="en-IN" dirty="0"/>
              <a:t>, New Delhi-110002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a:extLst>
              <a:ext uri="{FF2B5EF4-FFF2-40B4-BE49-F238E27FC236}">
                <a16:creationId xmlns:a16="http://schemas.microsoft.com/office/drawing/2014/main" id="{6BD55FE4-2340-4A26-A4A1-3219DF27475C}"/>
              </a:ext>
            </a:extLst>
          </p:cNvPr>
          <p:cNvSpPr txBox="1">
            <a:spLocks noChangeArrowheads="1"/>
          </p:cNvSpPr>
          <p:nvPr/>
        </p:nvSpPr>
        <p:spPr bwMode="auto">
          <a:xfrm>
            <a:off x="2901244" y="304801"/>
            <a:ext cx="7315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b="1" dirty="0">
                <a:latin typeface="Times New Roman" panose="02020603050405020304" pitchFamily="18" charset="0"/>
                <a:cs typeface="Times New Roman" panose="02020603050405020304" pitchFamily="18" charset="0"/>
              </a:rPr>
              <a:t>Fuzzy Logic Example</a:t>
            </a:r>
            <a:endParaRPr lang="en-US" altLang="en-US" sz="3600" dirty="0">
              <a:latin typeface="Times New Roman" panose="02020603050405020304" pitchFamily="18" charset="0"/>
              <a:cs typeface="Times New Roman" panose="02020603050405020304" pitchFamily="18" charset="0"/>
            </a:endParaRPr>
          </a:p>
        </p:txBody>
      </p:sp>
      <p:sp>
        <p:nvSpPr>
          <p:cNvPr id="3076" name="Text Box 4">
            <a:extLst>
              <a:ext uri="{FF2B5EF4-FFF2-40B4-BE49-F238E27FC236}">
                <a16:creationId xmlns:a16="http://schemas.microsoft.com/office/drawing/2014/main" id="{717F449A-F818-48C3-A4E6-1B308FFC81A7}"/>
              </a:ext>
            </a:extLst>
          </p:cNvPr>
          <p:cNvSpPr txBox="1">
            <a:spLocks noChangeArrowheads="1"/>
          </p:cNvSpPr>
          <p:nvPr/>
        </p:nvSpPr>
        <p:spPr bwMode="auto">
          <a:xfrm>
            <a:off x="3762375" y="1090967"/>
            <a:ext cx="7696200" cy="521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Times New Roman" panose="02020603050405020304" pitchFamily="18" charset="0"/>
                <a:cs typeface="Times New Roman" panose="02020603050405020304" pitchFamily="18" charset="0"/>
              </a:rPr>
              <a:t>Automotive Speed Controller</a:t>
            </a:r>
          </a:p>
          <a:p>
            <a:endParaRPr lang="en-US" altLang="en-US"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3 inputs:</a:t>
            </a:r>
          </a:p>
          <a:p>
            <a:r>
              <a:rPr lang="en-US" altLang="en-US" sz="2800" dirty="0">
                <a:latin typeface="Times New Roman" panose="02020603050405020304" pitchFamily="18" charset="0"/>
                <a:cs typeface="Times New Roman" panose="02020603050405020304" pitchFamily="18" charset="0"/>
              </a:rPr>
              <a:t>	speed (5 levels)</a:t>
            </a:r>
          </a:p>
          <a:p>
            <a:r>
              <a:rPr lang="en-US" altLang="en-US" sz="2800" dirty="0">
                <a:latin typeface="Times New Roman" panose="02020603050405020304" pitchFamily="18" charset="0"/>
                <a:cs typeface="Times New Roman" panose="02020603050405020304" pitchFamily="18" charset="0"/>
              </a:rPr>
              <a:t>	acceleration (3 levels)</a:t>
            </a:r>
          </a:p>
          <a:p>
            <a:r>
              <a:rPr lang="en-US" altLang="en-US" sz="2800" dirty="0">
                <a:latin typeface="Times New Roman" panose="02020603050405020304" pitchFamily="18" charset="0"/>
                <a:cs typeface="Times New Roman" panose="02020603050405020304" pitchFamily="18" charset="0"/>
              </a:rPr>
              <a:t>	distance to destination (3 levels)</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1 output:</a:t>
            </a:r>
          </a:p>
          <a:p>
            <a:r>
              <a:rPr lang="en-US" altLang="en-US" sz="2800" dirty="0">
                <a:latin typeface="Times New Roman" panose="02020603050405020304" pitchFamily="18" charset="0"/>
                <a:cs typeface="Times New Roman" panose="02020603050405020304" pitchFamily="18" charset="0"/>
              </a:rPr>
              <a:t>	power (fuel flow to engine)</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Set of rules to determine output based on input values</a:t>
            </a:r>
          </a:p>
        </p:txBody>
      </p:sp>
      <p:sp>
        <p:nvSpPr>
          <p:cNvPr id="4" name="Google Shape;186;p5">
            <a:extLst>
              <a:ext uri="{FF2B5EF4-FFF2-40B4-BE49-F238E27FC236}">
                <a16:creationId xmlns:a16="http://schemas.microsoft.com/office/drawing/2014/main" id="{90B8AED5-A2F3-4EF1-AF76-29D52FE5D7BC}"/>
              </a:ext>
            </a:extLst>
          </p:cNvPr>
          <p:cNvSpPr txBox="1"/>
          <p:nvPr/>
        </p:nvSpPr>
        <p:spPr>
          <a:xfrm>
            <a:off x="0" y="0"/>
            <a:ext cx="2901244" cy="7571263"/>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17.4 Fuzzy Logic</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6F470240-71F9-4F7F-981D-3D4E10199E09}"/>
              </a:ext>
            </a:extLst>
          </p:cNvPr>
          <p:cNvSpPr/>
          <p:nvPr/>
        </p:nvSpPr>
        <p:spPr>
          <a:xfrm>
            <a:off x="4007555" y="6334780"/>
            <a:ext cx="6096000" cy="523220"/>
          </a:xfrm>
          <a:prstGeom prst="rect">
            <a:avLst/>
          </a:prstGeom>
        </p:spPr>
        <p:txBody>
          <a:bodyPr>
            <a:spAutoFit/>
          </a:bodyPr>
          <a:lstStyle/>
          <a:p>
            <a:pPr lvl="0">
              <a:buSzPts val="1400"/>
            </a:pPr>
            <a:r>
              <a:rPr lang="en-IN" dirty="0"/>
              <a:t>Copyright © 2019 by Wiley India </a:t>
            </a:r>
            <a:r>
              <a:rPr lang="en-IN" dirty="0" err="1"/>
              <a:t>Pvt.</a:t>
            </a:r>
            <a:r>
              <a:rPr lang="en-IN" dirty="0"/>
              <a:t> Ltd., 4436/7, Ansari Road, </a:t>
            </a:r>
            <a:r>
              <a:rPr lang="en-IN" dirty="0" err="1"/>
              <a:t>Daryaganj</a:t>
            </a:r>
            <a:r>
              <a:rPr lang="en-IN" dirty="0"/>
              <a:t>, New Delhi-110002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a:extLst>
              <a:ext uri="{FF2B5EF4-FFF2-40B4-BE49-F238E27FC236}">
                <a16:creationId xmlns:a16="http://schemas.microsoft.com/office/drawing/2014/main" id="{A5603C41-8905-4708-8BE4-C2EC12C40A75}"/>
              </a:ext>
            </a:extLst>
          </p:cNvPr>
          <p:cNvSpPr txBox="1">
            <a:spLocks noChangeArrowheads="1"/>
          </p:cNvSpPr>
          <p:nvPr/>
        </p:nvSpPr>
        <p:spPr bwMode="auto">
          <a:xfrm>
            <a:off x="3116086" y="304801"/>
            <a:ext cx="66375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b="1" dirty="0">
                <a:latin typeface="Times New Roman" panose="02020603050405020304" pitchFamily="18" charset="0"/>
                <a:cs typeface="Times New Roman" panose="02020603050405020304" pitchFamily="18" charset="0"/>
              </a:rPr>
              <a:t>Fuzzy Logic Example</a:t>
            </a:r>
            <a:endParaRPr lang="en-US" altLang="en-US" sz="3600" dirty="0">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F44D5C49-8CB2-45DA-BF7C-CBB210D48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086" y="1381562"/>
            <a:ext cx="8105070" cy="452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Google Shape;186;p5">
            <a:extLst>
              <a:ext uri="{FF2B5EF4-FFF2-40B4-BE49-F238E27FC236}">
                <a16:creationId xmlns:a16="http://schemas.microsoft.com/office/drawing/2014/main" id="{7D6C0692-FAED-4BA9-BF1A-08A002190EF4}"/>
              </a:ext>
            </a:extLst>
          </p:cNvPr>
          <p:cNvSpPr txBox="1"/>
          <p:nvPr/>
        </p:nvSpPr>
        <p:spPr>
          <a:xfrm>
            <a:off x="0" y="0"/>
            <a:ext cx="2935111" cy="7571263"/>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17.4 Fuzzy Logic</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1157CAEB-1A2E-4CA5-8BFD-05823257A1D1}"/>
              </a:ext>
            </a:extLst>
          </p:cNvPr>
          <p:cNvSpPr/>
          <p:nvPr/>
        </p:nvSpPr>
        <p:spPr>
          <a:xfrm>
            <a:off x="4007555" y="6334780"/>
            <a:ext cx="6096000" cy="523220"/>
          </a:xfrm>
          <a:prstGeom prst="rect">
            <a:avLst/>
          </a:prstGeom>
        </p:spPr>
        <p:txBody>
          <a:bodyPr>
            <a:spAutoFit/>
          </a:bodyPr>
          <a:lstStyle/>
          <a:p>
            <a:pPr lvl="0">
              <a:buSzPts val="1400"/>
            </a:pPr>
            <a:r>
              <a:rPr lang="en-IN" dirty="0"/>
              <a:t>Copyright © 2019 by Wiley India </a:t>
            </a:r>
            <a:r>
              <a:rPr lang="en-IN" dirty="0" err="1"/>
              <a:t>Pvt.</a:t>
            </a:r>
            <a:r>
              <a:rPr lang="en-IN" dirty="0"/>
              <a:t> Ltd., 4436/7, Ansari Road, </a:t>
            </a:r>
            <a:r>
              <a:rPr lang="en-IN" dirty="0" err="1"/>
              <a:t>Daryaganj</a:t>
            </a:r>
            <a:r>
              <a:rPr lang="en-IN" dirty="0"/>
              <a:t>, New Delhi-110002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a:extLst>
              <a:ext uri="{FF2B5EF4-FFF2-40B4-BE49-F238E27FC236}">
                <a16:creationId xmlns:a16="http://schemas.microsoft.com/office/drawing/2014/main" id="{A0B02AC0-B279-46BB-B7C3-95F34D09B4DB}"/>
              </a:ext>
            </a:extLst>
          </p:cNvPr>
          <p:cNvSpPr txBox="1">
            <a:spLocks noChangeArrowheads="1"/>
          </p:cNvSpPr>
          <p:nvPr/>
        </p:nvSpPr>
        <p:spPr bwMode="auto">
          <a:xfrm>
            <a:off x="3095622" y="304801"/>
            <a:ext cx="66579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b="1" dirty="0">
                <a:latin typeface="Times New Roman" panose="02020603050405020304" pitchFamily="18" charset="0"/>
                <a:cs typeface="Times New Roman" panose="02020603050405020304" pitchFamily="18" charset="0"/>
              </a:rPr>
              <a:t>Fuzzy Logic Example</a:t>
            </a:r>
            <a:endParaRPr lang="en-US" altLang="en-US" sz="3600" dirty="0">
              <a:latin typeface="Times New Roman" panose="02020603050405020304" pitchFamily="18" charset="0"/>
              <a:cs typeface="Times New Roman" panose="02020603050405020304" pitchFamily="18" charset="0"/>
            </a:endParaRPr>
          </a:p>
        </p:txBody>
      </p:sp>
      <p:sp>
        <p:nvSpPr>
          <p:cNvPr id="5124" name="Text Box 4">
            <a:extLst>
              <a:ext uri="{FF2B5EF4-FFF2-40B4-BE49-F238E27FC236}">
                <a16:creationId xmlns:a16="http://schemas.microsoft.com/office/drawing/2014/main" id="{218A1324-77B3-4FF4-BA3A-58DC5B05032D}"/>
              </a:ext>
            </a:extLst>
          </p:cNvPr>
          <p:cNvSpPr txBox="1">
            <a:spLocks noChangeArrowheads="1"/>
          </p:cNvSpPr>
          <p:nvPr/>
        </p:nvSpPr>
        <p:spPr bwMode="auto">
          <a:xfrm>
            <a:off x="3095623" y="1514475"/>
            <a:ext cx="7315201"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b="1" dirty="0">
                <a:latin typeface="Times New Roman" panose="02020603050405020304" pitchFamily="18" charset="0"/>
                <a:cs typeface="Times New Roman" panose="02020603050405020304" pitchFamily="18" charset="0"/>
              </a:rPr>
              <a:t>Example Rules</a:t>
            </a:r>
          </a:p>
          <a:p>
            <a:endParaRPr lang="en-US" altLang="en-US"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IF speed is TOO SLOW and acceleration is DECELERATING, </a:t>
            </a:r>
          </a:p>
          <a:p>
            <a:r>
              <a:rPr lang="en-US" altLang="en-US" sz="2400" dirty="0">
                <a:latin typeface="Times New Roman" panose="02020603050405020304" pitchFamily="18" charset="0"/>
                <a:cs typeface="Times New Roman" panose="02020603050405020304" pitchFamily="18" charset="0"/>
              </a:rPr>
              <a:t>THEN INCREASE POWER GREATLY</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IF speed is SLOW and acceleration is DECREASING,</a:t>
            </a:r>
          </a:p>
          <a:p>
            <a:r>
              <a:rPr lang="en-US" altLang="en-US" sz="2400" dirty="0">
                <a:latin typeface="Times New Roman" panose="02020603050405020304" pitchFamily="18" charset="0"/>
                <a:cs typeface="Times New Roman" panose="02020603050405020304" pitchFamily="18" charset="0"/>
              </a:rPr>
              <a:t>THEN INCREASE POWER SLIGHTLY</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IF distance is CLOSE,</a:t>
            </a:r>
          </a:p>
          <a:p>
            <a:r>
              <a:rPr lang="en-US" altLang="en-US" sz="2400" dirty="0">
                <a:latin typeface="Times New Roman" panose="02020603050405020304" pitchFamily="18" charset="0"/>
                <a:cs typeface="Times New Roman" panose="02020603050405020304" pitchFamily="18" charset="0"/>
              </a:rPr>
              <a:t>THEN DECREASE POWER SLIGHTLY</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 . .</a:t>
            </a:r>
          </a:p>
        </p:txBody>
      </p:sp>
      <p:sp>
        <p:nvSpPr>
          <p:cNvPr id="4" name="Google Shape;186;p5">
            <a:extLst>
              <a:ext uri="{FF2B5EF4-FFF2-40B4-BE49-F238E27FC236}">
                <a16:creationId xmlns:a16="http://schemas.microsoft.com/office/drawing/2014/main" id="{BDC3FA27-9D14-42AA-A934-87ED3DD87123}"/>
              </a:ext>
            </a:extLst>
          </p:cNvPr>
          <p:cNvSpPr txBox="1"/>
          <p:nvPr/>
        </p:nvSpPr>
        <p:spPr>
          <a:xfrm>
            <a:off x="0" y="0"/>
            <a:ext cx="2935111" cy="7571263"/>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17.4 Fuzzy Logic</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9B5EB8E-42BF-4203-935D-EA0712468E44}"/>
              </a:ext>
            </a:extLst>
          </p:cNvPr>
          <p:cNvSpPr/>
          <p:nvPr/>
        </p:nvSpPr>
        <p:spPr>
          <a:xfrm>
            <a:off x="4007555" y="6334780"/>
            <a:ext cx="6096000" cy="523220"/>
          </a:xfrm>
          <a:prstGeom prst="rect">
            <a:avLst/>
          </a:prstGeom>
        </p:spPr>
        <p:txBody>
          <a:bodyPr>
            <a:spAutoFit/>
          </a:bodyPr>
          <a:lstStyle/>
          <a:p>
            <a:pPr lvl="0">
              <a:buSzPts val="1400"/>
            </a:pPr>
            <a:r>
              <a:rPr lang="en-IN" dirty="0"/>
              <a:t>Copyright © 2019 by Wiley India </a:t>
            </a:r>
            <a:r>
              <a:rPr lang="en-IN" dirty="0" err="1"/>
              <a:t>Pvt.</a:t>
            </a:r>
            <a:r>
              <a:rPr lang="en-IN" dirty="0"/>
              <a:t> Ltd., 4436/7, Ansari Road, </a:t>
            </a:r>
            <a:r>
              <a:rPr lang="en-IN" dirty="0" err="1"/>
              <a:t>Daryaganj</a:t>
            </a:r>
            <a:r>
              <a:rPr lang="en-IN" dirty="0"/>
              <a:t>, New Delhi-110002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Text Box 8">
            <a:extLst>
              <a:ext uri="{FF2B5EF4-FFF2-40B4-BE49-F238E27FC236}">
                <a16:creationId xmlns:a16="http://schemas.microsoft.com/office/drawing/2014/main" id="{6DC5FE5F-F9ED-4443-AC9D-02ED9A5C1662}"/>
              </a:ext>
            </a:extLst>
          </p:cNvPr>
          <p:cNvSpPr txBox="1">
            <a:spLocks noChangeArrowheads="1"/>
          </p:cNvSpPr>
          <p:nvPr/>
        </p:nvSpPr>
        <p:spPr bwMode="auto">
          <a:xfrm>
            <a:off x="3817937" y="1224658"/>
            <a:ext cx="592666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b="1" dirty="0">
                <a:latin typeface="Times New Roman" panose="02020603050405020304" pitchFamily="18" charset="0"/>
                <a:cs typeface="Times New Roman" panose="02020603050405020304" pitchFamily="18" charset="0"/>
              </a:rPr>
              <a:t>Output Determination</a:t>
            </a:r>
            <a:endParaRPr lang="en-US" altLang="en-US" sz="2800" dirty="0">
              <a:latin typeface="Times New Roman" panose="02020603050405020304" pitchFamily="18" charset="0"/>
              <a:cs typeface="Times New Roman" panose="02020603050405020304" pitchFamily="18" charset="0"/>
            </a:endParaRP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Degree of membership in an output fuzzy set now represents each fuzzy action.</a:t>
            </a:r>
          </a:p>
          <a:p>
            <a:r>
              <a:rPr lang="en-US" altLang="en-US" sz="2800" dirty="0">
                <a:latin typeface="Times New Roman" panose="02020603050405020304" pitchFamily="18" charset="0"/>
                <a:cs typeface="Times New Roman" panose="02020603050405020304" pitchFamily="18" charset="0"/>
              </a:rPr>
              <a:t>Fuzzy actions are combined to form a system output.</a:t>
            </a:r>
          </a:p>
        </p:txBody>
      </p:sp>
      <p:sp>
        <p:nvSpPr>
          <p:cNvPr id="6153" name="Text Box 9">
            <a:extLst>
              <a:ext uri="{FF2B5EF4-FFF2-40B4-BE49-F238E27FC236}">
                <a16:creationId xmlns:a16="http://schemas.microsoft.com/office/drawing/2014/main" id="{83CA62FF-3FF3-4F3E-9670-1595CBCCD756}"/>
              </a:ext>
            </a:extLst>
          </p:cNvPr>
          <p:cNvSpPr txBox="1">
            <a:spLocks noChangeArrowheads="1"/>
          </p:cNvSpPr>
          <p:nvPr/>
        </p:nvSpPr>
        <p:spPr bwMode="auto">
          <a:xfrm>
            <a:off x="3301042" y="304801"/>
            <a:ext cx="64525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b="1" dirty="0">
                <a:latin typeface="Times New Roman" panose="02020603050405020304" pitchFamily="18" charset="0"/>
                <a:cs typeface="Times New Roman" panose="02020603050405020304" pitchFamily="18" charset="0"/>
              </a:rPr>
              <a:t>Fuzzy Logic Example</a:t>
            </a:r>
            <a:endParaRPr lang="en-US" altLang="en-US" sz="3600" dirty="0">
              <a:latin typeface="Times New Roman" panose="02020603050405020304" pitchFamily="18" charset="0"/>
              <a:cs typeface="Times New Roman" panose="02020603050405020304" pitchFamily="18" charset="0"/>
            </a:endParaRPr>
          </a:p>
        </p:txBody>
      </p:sp>
      <p:pic>
        <p:nvPicPr>
          <p:cNvPr id="6154" name="Picture 10">
            <a:extLst>
              <a:ext uri="{FF2B5EF4-FFF2-40B4-BE49-F238E27FC236}">
                <a16:creationId xmlns:a16="http://schemas.microsoft.com/office/drawing/2014/main" id="{1894F260-33E9-46C8-8645-DB367FDA1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265" y="4651199"/>
            <a:ext cx="7823201" cy="178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Google Shape;186;p5">
            <a:extLst>
              <a:ext uri="{FF2B5EF4-FFF2-40B4-BE49-F238E27FC236}">
                <a16:creationId xmlns:a16="http://schemas.microsoft.com/office/drawing/2014/main" id="{2B824F83-3044-471B-BDE2-A9D05F10BC5D}"/>
              </a:ext>
            </a:extLst>
          </p:cNvPr>
          <p:cNvSpPr txBox="1"/>
          <p:nvPr/>
        </p:nvSpPr>
        <p:spPr>
          <a:xfrm>
            <a:off x="0" y="0"/>
            <a:ext cx="3301042" cy="7155765"/>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17.4 Fuzzy Logic</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6" name="Rectangle 5">
            <a:extLst>
              <a:ext uri="{FF2B5EF4-FFF2-40B4-BE49-F238E27FC236}">
                <a16:creationId xmlns:a16="http://schemas.microsoft.com/office/drawing/2014/main" id="{711512F4-3607-4E81-9342-D73329DDCC9C}"/>
              </a:ext>
            </a:extLst>
          </p:cNvPr>
          <p:cNvSpPr/>
          <p:nvPr/>
        </p:nvSpPr>
        <p:spPr>
          <a:xfrm>
            <a:off x="4007555" y="6334780"/>
            <a:ext cx="6096000" cy="523220"/>
          </a:xfrm>
          <a:prstGeom prst="rect">
            <a:avLst/>
          </a:prstGeom>
        </p:spPr>
        <p:txBody>
          <a:bodyPr>
            <a:spAutoFit/>
          </a:bodyPr>
          <a:lstStyle/>
          <a:p>
            <a:pPr lvl="0">
              <a:buSzPts val="1400"/>
            </a:pPr>
            <a:r>
              <a:rPr lang="en-IN" dirty="0"/>
              <a:t>Copyright © 2019 by Wiley India </a:t>
            </a:r>
            <a:r>
              <a:rPr lang="en-IN" dirty="0" err="1"/>
              <a:t>Pvt.</a:t>
            </a:r>
            <a:r>
              <a:rPr lang="en-IN" dirty="0"/>
              <a:t> Ltd., 4436/7, Ansari Road, </a:t>
            </a:r>
            <a:r>
              <a:rPr lang="en-IN" dirty="0" err="1"/>
              <a:t>Daryaganj</a:t>
            </a:r>
            <a:r>
              <a:rPr lang="en-IN" dirty="0"/>
              <a:t>, New Delhi-110002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a:extLst>
              <a:ext uri="{FF2B5EF4-FFF2-40B4-BE49-F238E27FC236}">
                <a16:creationId xmlns:a16="http://schemas.microsoft.com/office/drawing/2014/main" id="{F80B0B31-F31D-4779-AD98-84F15DA4699C}"/>
              </a:ext>
            </a:extLst>
          </p:cNvPr>
          <p:cNvSpPr txBox="1">
            <a:spLocks noChangeArrowheads="1"/>
          </p:cNvSpPr>
          <p:nvPr/>
        </p:nvSpPr>
        <p:spPr bwMode="auto">
          <a:xfrm>
            <a:off x="3431822" y="393158"/>
            <a:ext cx="53283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b="1" dirty="0">
                <a:latin typeface="Times New Roman" panose="02020603050405020304" pitchFamily="18" charset="0"/>
                <a:cs typeface="Times New Roman" panose="02020603050405020304" pitchFamily="18" charset="0"/>
              </a:rPr>
              <a:t>Fuzzy Logic Example</a:t>
            </a:r>
            <a:endParaRPr lang="en-US" altLang="en-US" sz="3600" dirty="0">
              <a:latin typeface="Times New Roman" panose="02020603050405020304" pitchFamily="18" charset="0"/>
              <a:cs typeface="Times New Roman" panose="02020603050405020304" pitchFamily="18" charset="0"/>
            </a:endParaRPr>
          </a:p>
        </p:txBody>
      </p:sp>
      <p:sp>
        <p:nvSpPr>
          <p:cNvPr id="7172" name="Text Box 4">
            <a:extLst>
              <a:ext uri="{FF2B5EF4-FFF2-40B4-BE49-F238E27FC236}">
                <a16:creationId xmlns:a16="http://schemas.microsoft.com/office/drawing/2014/main" id="{FABCAB75-542A-4344-9042-1EFEE4B91323}"/>
              </a:ext>
            </a:extLst>
          </p:cNvPr>
          <p:cNvSpPr txBox="1">
            <a:spLocks noChangeArrowheads="1"/>
          </p:cNvSpPr>
          <p:nvPr/>
        </p:nvSpPr>
        <p:spPr bwMode="auto">
          <a:xfrm>
            <a:off x="3826932" y="1128888"/>
            <a:ext cx="751840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b="1" dirty="0">
                <a:latin typeface="Times New Roman" panose="02020603050405020304" pitchFamily="18" charset="0"/>
                <a:cs typeface="Times New Roman" panose="02020603050405020304" pitchFamily="18" charset="0"/>
              </a:rPr>
              <a:t>Steps</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Fuzzification: determines an input's % membership in overlapping sets.</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Rules: determine outputs based on inputs and rules.</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Combination/Defuzzification: combine all fuzzy actions into a single fuzzy action and transform the single fuzzy action into a crisp, executable system output.  May use centroid of weighted sets.</a:t>
            </a:r>
          </a:p>
        </p:txBody>
      </p:sp>
      <p:sp>
        <p:nvSpPr>
          <p:cNvPr id="5" name="Google Shape;186;p5">
            <a:extLst>
              <a:ext uri="{FF2B5EF4-FFF2-40B4-BE49-F238E27FC236}">
                <a16:creationId xmlns:a16="http://schemas.microsoft.com/office/drawing/2014/main" id="{73D6646D-7688-45BA-9564-83600D82B413}"/>
              </a:ext>
            </a:extLst>
          </p:cNvPr>
          <p:cNvSpPr txBox="1"/>
          <p:nvPr/>
        </p:nvSpPr>
        <p:spPr>
          <a:xfrm>
            <a:off x="0" y="0"/>
            <a:ext cx="3301042" cy="7155765"/>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17.4 Fuzzy Logic</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6" name="Rectangle 5">
            <a:extLst>
              <a:ext uri="{FF2B5EF4-FFF2-40B4-BE49-F238E27FC236}">
                <a16:creationId xmlns:a16="http://schemas.microsoft.com/office/drawing/2014/main" id="{4A3C2D46-794D-425C-B0F3-C30B3EE016D6}"/>
              </a:ext>
            </a:extLst>
          </p:cNvPr>
          <p:cNvSpPr/>
          <p:nvPr/>
        </p:nvSpPr>
        <p:spPr>
          <a:xfrm>
            <a:off x="4007555" y="6334780"/>
            <a:ext cx="6096000" cy="523220"/>
          </a:xfrm>
          <a:prstGeom prst="rect">
            <a:avLst/>
          </a:prstGeom>
        </p:spPr>
        <p:txBody>
          <a:bodyPr>
            <a:spAutoFit/>
          </a:bodyPr>
          <a:lstStyle/>
          <a:p>
            <a:pPr lvl="0">
              <a:buSzPts val="1400"/>
            </a:pPr>
            <a:r>
              <a:rPr lang="en-IN" dirty="0"/>
              <a:t>Copyright © 2019 by Wiley India </a:t>
            </a:r>
            <a:r>
              <a:rPr lang="en-IN" dirty="0" err="1"/>
              <a:t>Pvt.</a:t>
            </a:r>
            <a:r>
              <a:rPr lang="en-IN" dirty="0"/>
              <a:t> Ltd., 4436/7, Ansari Road, </a:t>
            </a:r>
            <a:r>
              <a:rPr lang="en-IN" dirty="0" err="1"/>
              <a:t>Daryaganj</a:t>
            </a:r>
            <a:r>
              <a:rPr lang="en-IN" dirty="0"/>
              <a:t>, New Delhi-110002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
          <p:cNvSpPr txBox="1">
            <a:spLocks noGrp="1"/>
          </p:cNvSpPr>
          <p:nvPr>
            <p:ph type="ctrTitle"/>
          </p:nvPr>
        </p:nvSpPr>
        <p:spPr>
          <a:xfrm>
            <a:off x="4359214" y="1907177"/>
            <a:ext cx="7502933" cy="438088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562214"/>
              </a:buClr>
              <a:buSzPts val="2400"/>
              <a:buFont typeface="Times New Roman"/>
              <a:buNone/>
            </a:pPr>
            <a:br>
              <a:rPr lang="en-US" sz="2400" b="1" cap="none">
                <a:latin typeface="Times New Roman"/>
                <a:ea typeface="Times New Roman"/>
                <a:cs typeface="Times New Roman"/>
                <a:sym typeface="Times New Roman"/>
              </a:rPr>
            </a:br>
            <a:br>
              <a:rPr lang="en-US" sz="2400" b="1" cap="none">
                <a:latin typeface="Times New Roman"/>
                <a:ea typeface="Times New Roman"/>
                <a:cs typeface="Times New Roman"/>
                <a:sym typeface="Times New Roman"/>
              </a:rPr>
            </a:br>
            <a:br>
              <a:rPr lang="en-US" sz="2400" b="1" cap="none">
                <a:latin typeface="Times New Roman"/>
                <a:ea typeface="Times New Roman"/>
                <a:cs typeface="Times New Roman"/>
                <a:sym typeface="Times New Roman"/>
              </a:rPr>
            </a:br>
            <a:endParaRPr sz="3000" cap="none">
              <a:latin typeface="Times New Roman"/>
              <a:ea typeface="Times New Roman"/>
              <a:cs typeface="Times New Roman"/>
              <a:sym typeface="Times New Roman"/>
            </a:endParaRPr>
          </a:p>
        </p:txBody>
      </p:sp>
      <p:sp>
        <p:nvSpPr>
          <p:cNvPr id="135" name="Google Shape;135;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136" name="Google Shape;136;p2"/>
          <p:cNvSpPr txBox="1"/>
          <p:nvPr/>
        </p:nvSpPr>
        <p:spPr>
          <a:xfrm>
            <a:off x="0" y="0"/>
            <a:ext cx="3220500" cy="757126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a:solidFill>
                  <a:schemeClr val="lt1"/>
                </a:solidFill>
                <a:latin typeface="Times New Roman"/>
                <a:ea typeface="Times New Roman"/>
                <a:cs typeface="Times New Roman"/>
                <a:sym typeface="Times New Roman"/>
              </a:rPr>
              <a:t>17.1 Introduction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17.2 Soft Computing versus Hard Computing</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17.4 Fuzzy Logic</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17.5 Fuzzy Set versus Crisp Set</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17.6 Membership Function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17.7 Fuzzy Rules</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17.8 Fuzzy Reasoning</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17.9 Fuzzy Inference System</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17.10 Fuzzification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17.11 Defuzzification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17.12 Fuzzy Controllers</a:t>
            </a:r>
            <a:br>
              <a:rPr lang="en-US" sz="1800" b="1" i="0" u="none" strike="noStrike" cap="none">
                <a:solidFill>
                  <a:schemeClr val="lt1"/>
                </a:solidFill>
                <a:latin typeface="Times New Roman"/>
                <a:ea typeface="Times New Roman"/>
                <a:cs typeface="Times New Roman"/>
                <a:sym typeface="Times New Roman"/>
              </a:rPr>
            </a:br>
            <a:endParaRPr sz="1800" b="1" i="0" u="none" strike="noStrike" cap="none">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137" name="Google Shape;137;p2"/>
          <p:cNvSpPr txBox="1"/>
          <p:nvPr/>
        </p:nvSpPr>
        <p:spPr>
          <a:xfrm>
            <a:off x="3540034" y="0"/>
            <a:ext cx="8321040" cy="424727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dirty="0">
                <a:solidFill>
                  <a:srgbClr val="0070C0"/>
                </a:solidFill>
                <a:latin typeface="Times New Roman"/>
                <a:ea typeface="Times New Roman"/>
                <a:cs typeface="Times New Roman"/>
                <a:sym typeface="Times New Roman"/>
              </a:rPr>
              <a:t>Learning Objectives</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3000"/>
              <a:buFont typeface="Arial"/>
              <a:buNone/>
            </a:pPr>
            <a:br>
              <a:rPr lang="en-US" sz="3000" b="1" i="0" u="none" strike="noStrike" cap="none" dirty="0">
                <a:solidFill>
                  <a:schemeClr val="dk1"/>
                </a:solidFill>
                <a:latin typeface="Times New Roman"/>
                <a:ea typeface="Times New Roman"/>
                <a:cs typeface="Times New Roman"/>
                <a:sym typeface="Times New Roman"/>
              </a:rPr>
            </a:br>
            <a:r>
              <a:rPr lang="en-US" sz="30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a:solidFill>
                  <a:schemeClr val="dk1"/>
                </a:solidFill>
                <a:latin typeface="Times New Roman"/>
                <a:ea typeface="Times New Roman"/>
                <a:cs typeface="Times New Roman"/>
                <a:sym typeface="Times New Roman"/>
              </a:rPr>
              <a:t>After reading this chapter, students would be able to:</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3000"/>
              <a:buFont typeface="Arial"/>
              <a:buNone/>
            </a:pPr>
            <a:br>
              <a:rPr lang="en-US" sz="3000" b="0" i="0" u="none" strike="noStrike" cap="none" dirty="0">
                <a:solidFill>
                  <a:schemeClr val="dk1"/>
                </a:solidFill>
                <a:latin typeface="Times New Roman"/>
                <a:ea typeface="Times New Roman"/>
                <a:cs typeface="Times New Roman"/>
                <a:sym typeface="Times New Roman"/>
              </a:rPr>
            </a:br>
            <a:r>
              <a:rPr lang="en-US" sz="3000" b="0" i="0" u="none" strike="noStrike" cap="none" dirty="0">
                <a:solidFill>
                  <a:schemeClr val="dk1"/>
                </a:solidFill>
                <a:latin typeface="Times New Roman"/>
                <a:ea typeface="Times New Roman"/>
                <a:cs typeface="Times New Roman"/>
                <a:sym typeface="Times New Roman"/>
              </a:rPr>
              <a:t>• Understand the concept of soft computing and fuzzy logic</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3000"/>
              <a:buFont typeface="Arial"/>
              <a:buNone/>
            </a:pPr>
            <a:br>
              <a:rPr lang="en-US" sz="3000" b="0" i="0" u="none" strike="noStrike" cap="none" dirty="0">
                <a:solidFill>
                  <a:schemeClr val="dk1"/>
                </a:solidFill>
                <a:latin typeface="Times New Roman"/>
                <a:ea typeface="Times New Roman"/>
                <a:cs typeface="Times New Roman"/>
                <a:sym typeface="Times New Roman"/>
              </a:rPr>
            </a:br>
            <a:r>
              <a:rPr lang="en-US" sz="3000" b="0" i="0" u="none" strike="noStrike" cap="none" dirty="0">
                <a:solidFill>
                  <a:schemeClr val="dk1"/>
                </a:solidFill>
                <a:latin typeface="Times New Roman"/>
                <a:ea typeface="Times New Roman"/>
                <a:cs typeface="Times New Roman"/>
                <a:sym typeface="Times New Roman"/>
              </a:rPr>
              <a:t>• Apply fundamental of  fuzzy logic in the real-time application.</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38" name="Google Shape;138;p2"/>
          <p:cNvSpPr txBox="1">
            <a:spLocks noGrp="1"/>
          </p:cNvSpPr>
          <p:nvPr>
            <p:ph type="ftr" idx="11"/>
          </p:nvPr>
        </p:nvSpPr>
        <p:spPr>
          <a:xfrm>
            <a:off x="3573194" y="6305550"/>
            <a:ext cx="7907606"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Ansari Road, </a:t>
            </a:r>
            <a:r>
              <a:rPr lang="en-US" dirty="0" err="1"/>
              <a:t>Daryaganj</a:t>
            </a:r>
            <a:r>
              <a:rPr lang="en-US" dirty="0"/>
              <a:t>, New Delhi-110002</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a:extLst>
              <a:ext uri="{FF2B5EF4-FFF2-40B4-BE49-F238E27FC236}">
                <a16:creationId xmlns:a16="http://schemas.microsoft.com/office/drawing/2014/main" id="{3FA1844D-1A12-453E-94E5-B13CE401C7A7}"/>
              </a:ext>
            </a:extLst>
          </p:cNvPr>
          <p:cNvSpPr txBox="1">
            <a:spLocks noChangeArrowheads="1"/>
          </p:cNvSpPr>
          <p:nvPr/>
        </p:nvSpPr>
        <p:spPr bwMode="auto">
          <a:xfrm>
            <a:off x="3714042" y="304801"/>
            <a:ext cx="60395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b="1" dirty="0">
                <a:latin typeface="Times New Roman" panose="02020603050405020304" pitchFamily="18" charset="0"/>
                <a:cs typeface="Times New Roman" panose="02020603050405020304" pitchFamily="18" charset="0"/>
              </a:rPr>
              <a:t>Fuzzy Logic Example</a:t>
            </a:r>
            <a:endParaRPr lang="en-US" altLang="en-US" sz="4000" dirty="0">
              <a:latin typeface="Times New Roman" panose="02020603050405020304" pitchFamily="18" charset="0"/>
              <a:cs typeface="Times New Roman" panose="02020603050405020304" pitchFamily="18" charset="0"/>
            </a:endParaRPr>
          </a:p>
        </p:txBody>
      </p:sp>
      <p:sp>
        <p:nvSpPr>
          <p:cNvPr id="8196" name="Text Box 4">
            <a:extLst>
              <a:ext uri="{FF2B5EF4-FFF2-40B4-BE49-F238E27FC236}">
                <a16:creationId xmlns:a16="http://schemas.microsoft.com/office/drawing/2014/main" id="{8EEF7A8A-4D2D-46D5-ADD4-9299E4483865}"/>
              </a:ext>
            </a:extLst>
          </p:cNvPr>
          <p:cNvSpPr txBox="1">
            <a:spLocks noChangeArrowheads="1"/>
          </p:cNvSpPr>
          <p:nvPr/>
        </p:nvSpPr>
        <p:spPr bwMode="auto">
          <a:xfrm>
            <a:off x="3714043" y="1366839"/>
            <a:ext cx="662058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latin typeface="Times New Roman" panose="02020603050405020304" pitchFamily="18" charset="0"/>
                <a:cs typeface="Times New Roman" panose="02020603050405020304" pitchFamily="18" charset="0"/>
              </a:rPr>
              <a:t>Note there would be a total of 95 different rules for all combinations of inputs of 1, 2, or 3 at a time.</a:t>
            </a:r>
          </a:p>
          <a:p>
            <a:r>
              <a:rPr lang="en-US" altLang="en-US" sz="2400" dirty="0">
                <a:latin typeface="Times New Roman" panose="02020603050405020304" pitchFamily="18" charset="0"/>
                <a:cs typeface="Times New Roman" panose="02020603050405020304" pitchFamily="18" charset="0"/>
              </a:rPr>
              <a:t>	( 5x3x3 + 5x3 + 5x3 + 3x3 + 5 + 3 + 3 )</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In practice, a system won't require all the rules.</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System tweaked by adding or changing rules and by adjusting set boundaries.</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System performance can be very good but not usually optimized by traditional metrics (minimize RMS error).</a:t>
            </a:r>
          </a:p>
        </p:txBody>
      </p:sp>
      <p:sp>
        <p:nvSpPr>
          <p:cNvPr id="4" name="Google Shape;186;p5">
            <a:extLst>
              <a:ext uri="{FF2B5EF4-FFF2-40B4-BE49-F238E27FC236}">
                <a16:creationId xmlns:a16="http://schemas.microsoft.com/office/drawing/2014/main" id="{74F4F8E1-DCB7-4B08-8E69-C111C5AFF760}"/>
              </a:ext>
            </a:extLst>
          </p:cNvPr>
          <p:cNvSpPr txBox="1"/>
          <p:nvPr/>
        </p:nvSpPr>
        <p:spPr>
          <a:xfrm>
            <a:off x="0" y="0"/>
            <a:ext cx="3301042" cy="7155765"/>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17.4 Fuzzy Logic</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5A139211-89EE-4CA6-AE8A-E6FBF61B4BBA}"/>
              </a:ext>
            </a:extLst>
          </p:cNvPr>
          <p:cNvSpPr/>
          <p:nvPr/>
        </p:nvSpPr>
        <p:spPr>
          <a:xfrm>
            <a:off x="4007555" y="6334780"/>
            <a:ext cx="6096000" cy="523220"/>
          </a:xfrm>
          <a:prstGeom prst="rect">
            <a:avLst/>
          </a:prstGeom>
        </p:spPr>
        <p:txBody>
          <a:bodyPr>
            <a:spAutoFit/>
          </a:bodyPr>
          <a:lstStyle/>
          <a:p>
            <a:pPr lvl="0">
              <a:buSzPts val="1400"/>
            </a:pPr>
            <a:r>
              <a:rPr lang="en-IN" dirty="0"/>
              <a:t>Copyright © 2019 by Wiley India </a:t>
            </a:r>
            <a:r>
              <a:rPr lang="en-IN" dirty="0" err="1"/>
              <a:t>Pvt.</a:t>
            </a:r>
            <a:r>
              <a:rPr lang="en-IN" dirty="0"/>
              <a:t> Ltd., 4436/7, Ansari Road, </a:t>
            </a:r>
            <a:r>
              <a:rPr lang="en-IN" dirty="0" err="1"/>
              <a:t>Daryaganj</a:t>
            </a:r>
            <a:r>
              <a:rPr lang="en-IN" dirty="0"/>
              <a:t>, New Delhi-110002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88ADA411-487D-4B3B-B33B-E98F085C89EE}"/>
              </a:ext>
            </a:extLst>
          </p:cNvPr>
          <p:cNvSpPr txBox="1">
            <a:spLocks noChangeArrowheads="1"/>
          </p:cNvSpPr>
          <p:nvPr/>
        </p:nvSpPr>
        <p:spPr bwMode="auto">
          <a:xfrm>
            <a:off x="3093156" y="381001"/>
            <a:ext cx="71938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3600" b="1" dirty="0">
                <a:latin typeface="Times New Roman" panose="02020603050405020304" pitchFamily="18" charset="0"/>
                <a:cs typeface="Times New Roman" panose="02020603050405020304" pitchFamily="18" charset="0"/>
              </a:rPr>
              <a:t>Classical Feedback Control</a:t>
            </a:r>
          </a:p>
        </p:txBody>
      </p:sp>
      <p:pic>
        <p:nvPicPr>
          <p:cNvPr id="10245" name="Picture 5">
            <a:extLst>
              <a:ext uri="{FF2B5EF4-FFF2-40B4-BE49-F238E27FC236}">
                <a16:creationId xmlns:a16="http://schemas.microsoft.com/office/drawing/2014/main" id="{1E9DDFDE-790F-4A01-A90C-6955E0C7F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0" y="1736573"/>
            <a:ext cx="7676444" cy="320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Google Shape;186;p5">
            <a:extLst>
              <a:ext uri="{FF2B5EF4-FFF2-40B4-BE49-F238E27FC236}">
                <a16:creationId xmlns:a16="http://schemas.microsoft.com/office/drawing/2014/main" id="{B1B38F64-6F08-464C-A162-1B0A7B78AB01}"/>
              </a:ext>
            </a:extLst>
          </p:cNvPr>
          <p:cNvSpPr txBox="1"/>
          <p:nvPr/>
        </p:nvSpPr>
        <p:spPr>
          <a:xfrm>
            <a:off x="0" y="0"/>
            <a:ext cx="3251200" cy="7155765"/>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17.4 Fuzzy Logic</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0BCC49CB-9058-433C-9D88-9DB65D40C14C}"/>
              </a:ext>
            </a:extLst>
          </p:cNvPr>
          <p:cNvSpPr/>
          <p:nvPr/>
        </p:nvSpPr>
        <p:spPr>
          <a:xfrm>
            <a:off x="4007555" y="6334780"/>
            <a:ext cx="6096000" cy="523220"/>
          </a:xfrm>
          <a:prstGeom prst="rect">
            <a:avLst/>
          </a:prstGeom>
        </p:spPr>
        <p:txBody>
          <a:bodyPr>
            <a:spAutoFit/>
          </a:bodyPr>
          <a:lstStyle/>
          <a:p>
            <a:pPr lvl="0">
              <a:buSzPts val="1400"/>
            </a:pPr>
            <a:r>
              <a:rPr lang="en-IN" dirty="0"/>
              <a:t>Copyright © 2019 by Wiley India </a:t>
            </a:r>
            <a:r>
              <a:rPr lang="en-IN" dirty="0" err="1"/>
              <a:t>Pvt.</a:t>
            </a:r>
            <a:r>
              <a:rPr lang="en-IN" dirty="0"/>
              <a:t> Ltd., 4436/7, Ansari Road, </a:t>
            </a:r>
            <a:r>
              <a:rPr lang="en-IN" dirty="0" err="1"/>
              <a:t>Daryaganj</a:t>
            </a:r>
            <a:r>
              <a:rPr lang="en-IN" dirty="0"/>
              <a:t>, New Delhi-110002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69BF1D4-C491-4AA2-AE06-11472EC42993}"/>
              </a:ext>
            </a:extLst>
          </p:cNvPr>
          <p:cNvSpPr>
            <a:spLocks noGrp="1" noChangeArrowheads="1"/>
          </p:cNvSpPr>
          <p:nvPr>
            <p:ph type="title"/>
          </p:nvPr>
        </p:nvSpPr>
        <p:spPr>
          <a:xfrm>
            <a:off x="3172177" y="212211"/>
            <a:ext cx="7092244" cy="1143000"/>
          </a:xfrm>
        </p:spPr>
        <p:txBody>
          <a:bodyPr>
            <a:normAutofit/>
          </a:bodyPr>
          <a:lstStyle/>
          <a:p>
            <a:r>
              <a:rPr lang="en-US" altLang="en-US" sz="3600" b="1" dirty="0"/>
              <a:t>Modern Control</a:t>
            </a:r>
            <a:endParaRPr lang="en-US" altLang="en-US" sz="3600" dirty="0"/>
          </a:p>
        </p:txBody>
      </p:sp>
      <p:pic>
        <p:nvPicPr>
          <p:cNvPr id="11268" name="Picture 4">
            <a:extLst>
              <a:ext uri="{FF2B5EF4-FFF2-40B4-BE49-F238E27FC236}">
                <a16:creationId xmlns:a16="http://schemas.microsoft.com/office/drawing/2014/main" id="{4F5432BB-3F3A-42F0-8FEF-2BEA1A431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177" y="1351756"/>
            <a:ext cx="7552267" cy="4405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Google Shape;186;p5">
            <a:extLst>
              <a:ext uri="{FF2B5EF4-FFF2-40B4-BE49-F238E27FC236}">
                <a16:creationId xmlns:a16="http://schemas.microsoft.com/office/drawing/2014/main" id="{A8371D79-DB69-4FF6-97CD-FB6D4AF95769}"/>
              </a:ext>
            </a:extLst>
          </p:cNvPr>
          <p:cNvSpPr txBox="1"/>
          <p:nvPr/>
        </p:nvSpPr>
        <p:spPr>
          <a:xfrm>
            <a:off x="0" y="0"/>
            <a:ext cx="2980267" cy="7571263"/>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17.4 Fuzzy Logic</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B836B39-3082-414A-B8CE-194C9D979663}"/>
              </a:ext>
            </a:extLst>
          </p:cNvPr>
          <p:cNvSpPr/>
          <p:nvPr/>
        </p:nvSpPr>
        <p:spPr>
          <a:xfrm>
            <a:off x="4007555" y="6334780"/>
            <a:ext cx="6096000" cy="523220"/>
          </a:xfrm>
          <a:prstGeom prst="rect">
            <a:avLst/>
          </a:prstGeom>
        </p:spPr>
        <p:txBody>
          <a:bodyPr>
            <a:spAutoFit/>
          </a:bodyPr>
          <a:lstStyle/>
          <a:p>
            <a:pPr lvl="0">
              <a:buSzPts val="1400"/>
            </a:pPr>
            <a:r>
              <a:rPr lang="en-IN" dirty="0"/>
              <a:t>Copyright © 2019 by Wiley India </a:t>
            </a:r>
            <a:r>
              <a:rPr lang="en-IN" dirty="0" err="1"/>
              <a:t>Pvt.</a:t>
            </a:r>
            <a:r>
              <a:rPr lang="en-IN" dirty="0"/>
              <a:t> Ltd., 4436/7, Ansari Road, </a:t>
            </a:r>
            <a:r>
              <a:rPr lang="en-IN" dirty="0" err="1"/>
              <a:t>Daryaganj</a:t>
            </a:r>
            <a:r>
              <a:rPr lang="en-IN" dirty="0"/>
              <a:t>, New Delhi-110002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FC63F1E-D039-488D-8798-C835DBCA08DD}"/>
              </a:ext>
            </a:extLst>
          </p:cNvPr>
          <p:cNvSpPr>
            <a:spLocks noGrp="1" noChangeArrowheads="1"/>
          </p:cNvSpPr>
          <p:nvPr>
            <p:ph type="title"/>
          </p:nvPr>
        </p:nvSpPr>
        <p:spPr>
          <a:xfrm>
            <a:off x="3081867" y="237067"/>
            <a:ext cx="8039100" cy="1143000"/>
          </a:xfrm>
        </p:spPr>
        <p:txBody>
          <a:bodyPr>
            <a:normAutofit/>
          </a:bodyPr>
          <a:lstStyle/>
          <a:p>
            <a:r>
              <a:rPr lang="en-US" altLang="en-US" sz="3600" b="1" dirty="0"/>
              <a:t>Model Reference Adaptive Control</a:t>
            </a:r>
            <a:endParaRPr lang="en-US" altLang="en-US" sz="3600" dirty="0"/>
          </a:p>
        </p:txBody>
      </p:sp>
      <p:pic>
        <p:nvPicPr>
          <p:cNvPr id="12292" name="Picture 4">
            <a:extLst>
              <a:ext uri="{FF2B5EF4-FFF2-40B4-BE49-F238E27FC236}">
                <a16:creationId xmlns:a16="http://schemas.microsoft.com/office/drawing/2014/main" id="{0F333044-2D77-441A-8360-12893A0E8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867" y="1303867"/>
            <a:ext cx="8252003"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Google Shape;186;p5">
            <a:extLst>
              <a:ext uri="{FF2B5EF4-FFF2-40B4-BE49-F238E27FC236}">
                <a16:creationId xmlns:a16="http://schemas.microsoft.com/office/drawing/2014/main" id="{CC02ACFD-94EE-49D7-9694-2EB0DBC85495}"/>
              </a:ext>
            </a:extLst>
          </p:cNvPr>
          <p:cNvSpPr txBox="1"/>
          <p:nvPr/>
        </p:nvSpPr>
        <p:spPr>
          <a:xfrm>
            <a:off x="0" y="0"/>
            <a:ext cx="2923822" cy="7571263"/>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17.4 Fuzzy Logic</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970B345-B85E-439A-9740-9A9994358F30}"/>
              </a:ext>
            </a:extLst>
          </p:cNvPr>
          <p:cNvSpPr/>
          <p:nvPr/>
        </p:nvSpPr>
        <p:spPr>
          <a:xfrm>
            <a:off x="4007555" y="6334780"/>
            <a:ext cx="6096000" cy="523220"/>
          </a:xfrm>
          <a:prstGeom prst="rect">
            <a:avLst/>
          </a:prstGeom>
        </p:spPr>
        <p:txBody>
          <a:bodyPr>
            <a:spAutoFit/>
          </a:bodyPr>
          <a:lstStyle/>
          <a:p>
            <a:pPr lvl="0">
              <a:buSzPts val="1400"/>
            </a:pPr>
            <a:r>
              <a:rPr lang="en-IN" dirty="0"/>
              <a:t>Copyright © 2019 by Wiley India </a:t>
            </a:r>
            <a:r>
              <a:rPr lang="en-IN" dirty="0" err="1"/>
              <a:t>Pvt.</a:t>
            </a:r>
            <a:r>
              <a:rPr lang="en-IN" dirty="0"/>
              <a:t> Ltd., 4436/7, Ansari Road, </a:t>
            </a:r>
            <a:r>
              <a:rPr lang="en-IN" dirty="0" err="1"/>
              <a:t>Daryaganj</a:t>
            </a:r>
            <a:r>
              <a:rPr lang="en-IN" dirty="0"/>
              <a:t>, New Delhi-110002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186" name="Google Shape;186;p5"/>
          <p:cNvSpPr txBox="1"/>
          <p:nvPr/>
        </p:nvSpPr>
        <p:spPr>
          <a:xfrm>
            <a:off x="0" y="212211"/>
            <a:ext cx="3301042" cy="715576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17.4 Fuzzy Logic</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87" name="Google Shape;187;p5"/>
          <p:cNvSpPr txBox="1">
            <a:spLocks noGrp="1"/>
          </p:cNvSpPr>
          <p:nvPr>
            <p:ph type="body" idx="1"/>
          </p:nvPr>
        </p:nvSpPr>
        <p:spPr>
          <a:xfrm>
            <a:off x="3432516" y="212210"/>
            <a:ext cx="8539090" cy="6455875"/>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600"/>
              </a:spcBef>
              <a:spcAft>
                <a:spcPts val="0"/>
              </a:spcAft>
              <a:buSzPts val="1440"/>
              <a:buNone/>
            </a:pPr>
            <a:endParaRPr sz="2800" dirty="0">
              <a:solidFill>
                <a:schemeClr val="dk1"/>
              </a:solidFill>
              <a:latin typeface="Times New Roman"/>
              <a:ea typeface="Times New Roman"/>
              <a:cs typeface="Times New Roman"/>
              <a:sym typeface="Times New Roman"/>
            </a:endParaRPr>
          </a:p>
          <a:p>
            <a:pPr marL="0" lvl="0" indent="0" algn="just" rtl="0">
              <a:lnSpc>
                <a:spcPct val="100000"/>
              </a:lnSpc>
              <a:spcBef>
                <a:spcPts val="600"/>
              </a:spcBef>
              <a:spcAft>
                <a:spcPts val="0"/>
              </a:spcAft>
              <a:buSzPts val="1440"/>
              <a:buNone/>
            </a:pPr>
            <a:r>
              <a:rPr lang="en-US" sz="2200" dirty="0">
                <a:solidFill>
                  <a:schemeClr val="dk1"/>
                </a:solidFill>
                <a:latin typeface="Times New Roman"/>
                <a:ea typeface="Times New Roman"/>
                <a:cs typeface="Times New Roman"/>
                <a:sym typeface="Times New Roman"/>
              </a:rPr>
              <a:t>The word fuzzy refers to things that are vague. Any event, process or function that is changing continuously cannot always be defined as either true or false. This implies that it is required to define such activities in a fuzzy manner.</a:t>
            </a:r>
            <a:endParaRPr dirty="0"/>
          </a:p>
          <a:p>
            <a:pPr marL="0" lvl="0" indent="0" algn="just" rtl="0">
              <a:lnSpc>
                <a:spcPct val="100000"/>
              </a:lnSpc>
              <a:spcBef>
                <a:spcPts val="600"/>
              </a:spcBef>
              <a:spcAft>
                <a:spcPts val="0"/>
              </a:spcAft>
              <a:buSzPts val="1440"/>
              <a:buNone/>
            </a:pPr>
            <a:r>
              <a:rPr lang="en-US" sz="2200" dirty="0">
                <a:solidFill>
                  <a:schemeClr val="dk1"/>
                </a:solidFill>
                <a:latin typeface="Times New Roman"/>
                <a:ea typeface="Times New Roman"/>
                <a:cs typeface="Times New Roman"/>
                <a:sym typeface="Times New Roman"/>
              </a:rPr>
              <a:t>Fuzzy logic resembles human decision-making methodology. It deals with vague and imprecise information. This is gross oversimplification of the real-world issues and supported degrees of the truth instead the usual true/false or 1/0 such as the mathematical logic.	</a:t>
            </a:r>
            <a:endParaRPr sz="2200" dirty="0">
              <a:solidFill>
                <a:schemeClr val="dk1"/>
              </a:solidFill>
              <a:latin typeface="Times New Roman"/>
              <a:ea typeface="Times New Roman"/>
              <a:cs typeface="Times New Roman"/>
              <a:sym typeface="Times New Roman"/>
            </a:endParaRPr>
          </a:p>
          <a:p>
            <a:pPr marL="0" lvl="0" indent="0" algn="just" rtl="0">
              <a:lnSpc>
                <a:spcPct val="100000"/>
              </a:lnSpc>
              <a:spcBef>
                <a:spcPts val="600"/>
              </a:spcBef>
              <a:spcAft>
                <a:spcPts val="0"/>
              </a:spcAft>
              <a:buSzPts val="1440"/>
              <a:buNone/>
            </a:pPr>
            <a:endParaRPr sz="2400" dirty="0">
              <a:solidFill>
                <a:schemeClr val="dk1"/>
              </a:solidFill>
              <a:latin typeface="Times New Roman"/>
              <a:ea typeface="Times New Roman"/>
              <a:cs typeface="Times New Roman"/>
              <a:sym typeface="Times New Roman"/>
            </a:endParaRPr>
          </a:p>
          <a:p>
            <a:pPr marL="0" lvl="0" indent="0" algn="just" rtl="0">
              <a:lnSpc>
                <a:spcPct val="100000"/>
              </a:lnSpc>
              <a:spcBef>
                <a:spcPts val="600"/>
              </a:spcBef>
              <a:spcAft>
                <a:spcPts val="0"/>
              </a:spcAft>
              <a:buSzPts val="1440"/>
              <a:buNone/>
            </a:pPr>
            <a:r>
              <a:rPr lang="en-US" dirty="0">
                <a:solidFill>
                  <a:srgbClr val="00B0F0"/>
                </a:solidFill>
                <a:latin typeface="Times New Roman"/>
                <a:ea typeface="Times New Roman"/>
                <a:cs typeface="Times New Roman"/>
                <a:sym typeface="Times New Roman"/>
              </a:rPr>
              <a:t>								</a:t>
            </a:r>
            <a:endParaRPr sz="2100" dirty="0">
              <a:solidFill>
                <a:srgbClr val="00B0F0"/>
              </a:solidFill>
              <a:latin typeface="Times New Roman"/>
              <a:ea typeface="Times New Roman"/>
              <a:cs typeface="Times New Roman"/>
              <a:sym typeface="Times New Roman"/>
            </a:endParaRPr>
          </a:p>
        </p:txBody>
      </p:sp>
      <p:sp>
        <p:nvSpPr>
          <p:cNvPr id="188" name="Google Shape;188;p5"/>
          <p:cNvSpPr/>
          <p:nvPr/>
        </p:nvSpPr>
        <p:spPr>
          <a:xfrm>
            <a:off x="4569742" y="212210"/>
            <a:ext cx="5429955"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dirty="0">
                <a:solidFill>
                  <a:srgbClr val="354369"/>
                </a:solidFill>
                <a:latin typeface="Times New Roman"/>
                <a:ea typeface="Times New Roman"/>
                <a:cs typeface="Times New Roman"/>
                <a:sym typeface="Times New Roman"/>
              </a:rPr>
              <a:t>Fuzzy Logic</a:t>
            </a:r>
            <a:endParaRPr sz="3600" b="1" i="0" u="none" strike="noStrike" cap="none" dirty="0">
              <a:solidFill>
                <a:srgbClr val="354369"/>
              </a:solidFill>
              <a:latin typeface="Times New Roman"/>
              <a:ea typeface="Times New Roman"/>
              <a:cs typeface="Times New Roman"/>
              <a:sym typeface="Times New Roman"/>
            </a:endParaRPr>
          </a:p>
        </p:txBody>
      </p:sp>
      <p:sp>
        <p:nvSpPr>
          <p:cNvPr id="189" name="Google Shape;189;p5"/>
          <p:cNvSpPr txBox="1">
            <a:spLocks noGrp="1"/>
          </p:cNvSpPr>
          <p:nvPr>
            <p:ph type="ftr" idx="11"/>
          </p:nvPr>
        </p:nvSpPr>
        <p:spPr>
          <a:xfrm>
            <a:off x="4431323" y="6305550"/>
            <a:ext cx="7049477"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190" name="Google Shape;190;p5"/>
          <p:cNvPicPr preferRelativeResize="0"/>
          <p:nvPr/>
        </p:nvPicPr>
        <p:blipFill rotWithShape="1">
          <a:blip r:embed="rId3">
            <a:alphaModFix/>
          </a:blip>
          <a:srcRect/>
          <a:stretch/>
        </p:blipFill>
        <p:spPr>
          <a:xfrm>
            <a:off x="4312920" y="3810001"/>
            <a:ext cx="5943600" cy="271081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196" name="Google Shape;196;p25"/>
          <p:cNvSpPr txBox="1"/>
          <p:nvPr/>
        </p:nvSpPr>
        <p:spPr>
          <a:xfrm>
            <a:off x="0" y="0"/>
            <a:ext cx="3301042" cy="632476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17.4 Fuzzy Logic</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17.5 Fuzzy Set  versus Crisp Set</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endParaRPr dirty="0">
              <a:latin typeface="Times New Roman" panose="02020603050405020304" pitchFamily="18" charset="0"/>
              <a:cs typeface="Times New Roman" panose="02020603050405020304" pitchFamily="18" charset="0"/>
            </a:endParaRPr>
          </a:p>
        </p:txBody>
      </p:sp>
      <p:sp>
        <p:nvSpPr>
          <p:cNvPr id="197" name="Google Shape;197;p25"/>
          <p:cNvSpPr txBox="1">
            <a:spLocks noGrp="1"/>
          </p:cNvSpPr>
          <p:nvPr>
            <p:ph type="body" idx="1"/>
          </p:nvPr>
        </p:nvSpPr>
        <p:spPr>
          <a:xfrm>
            <a:off x="3432516" y="212211"/>
            <a:ext cx="8539090" cy="621672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600"/>
              </a:spcBef>
              <a:spcAft>
                <a:spcPts val="0"/>
              </a:spcAft>
              <a:buSzPts val="1440"/>
              <a:buNone/>
            </a:pPr>
            <a:r>
              <a:rPr lang="en-US" sz="3600" b="1" dirty="0">
                <a:solidFill>
                  <a:srgbClr val="354369"/>
                </a:solidFill>
                <a:latin typeface="Times New Roman"/>
                <a:ea typeface="Times New Roman"/>
                <a:cs typeface="Times New Roman"/>
                <a:sym typeface="Times New Roman"/>
              </a:rPr>
              <a:t>Fuzzy Set versus Crisp Set</a:t>
            </a:r>
            <a:endParaRPr sz="3600" b="1" dirty="0">
              <a:solidFill>
                <a:srgbClr val="354369"/>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1440"/>
              <a:buNone/>
            </a:pPr>
            <a:endParaRPr sz="2600" dirty="0">
              <a:solidFill>
                <a:schemeClr val="dk1"/>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1440"/>
              <a:buNone/>
            </a:pPr>
            <a:r>
              <a:rPr lang="en-US" sz="2800" dirty="0">
                <a:solidFill>
                  <a:schemeClr val="accent3"/>
                </a:solidFill>
                <a:latin typeface="Times New Roman"/>
                <a:ea typeface="Times New Roman"/>
                <a:cs typeface="Times New Roman"/>
                <a:sym typeface="Times New Roman"/>
              </a:rPr>
              <a:t>																</a:t>
            </a:r>
            <a:endParaRPr dirty="0"/>
          </a:p>
          <a:p>
            <a:pPr marL="0" lvl="0" indent="0" algn="l" rtl="0">
              <a:lnSpc>
                <a:spcPct val="90000"/>
              </a:lnSpc>
              <a:spcBef>
                <a:spcPts val="600"/>
              </a:spcBef>
              <a:spcAft>
                <a:spcPts val="0"/>
              </a:spcAft>
              <a:buSzPts val="1440"/>
              <a:buNone/>
            </a:pPr>
            <a:endParaRPr sz="2800" dirty="0">
              <a:solidFill>
                <a:schemeClr val="accent3"/>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1440"/>
              <a:buNone/>
            </a:pPr>
            <a:endParaRPr sz="2800" dirty="0">
              <a:solidFill>
                <a:schemeClr val="accent3"/>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1440"/>
              <a:buNone/>
            </a:pPr>
            <a:endParaRPr sz="2800" dirty="0">
              <a:solidFill>
                <a:schemeClr val="accent3"/>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1440"/>
              <a:buNone/>
            </a:pPr>
            <a:endParaRPr sz="2800" dirty="0">
              <a:solidFill>
                <a:schemeClr val="accent3"/>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1440"/>
              <a:buNone/>
            </a:pPr>
            <a:endParaRPr sz="2800" dirty="0">
              <a:solidFill>
                <a:schemeClr val="accent3"/>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1440"/>
              <a:buNone/>
            </a:pPr>
            <a:endParaRPr sz="2800" dirty="0">
              <a:solidFill>
                <a:schemeClr val="accent3"/>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1440"/>
              <a:buNone/>
            </a:pPr>
            <a:endParaRPr sz="2800" dirty="0">
              <a:solidFill>
                <a:schemeClr val="accent3"/>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1440"/>
              <a:buNone/>
            </a:pPr>
            <a:endParaRPr sz="2800" dirty="0">
              <a:solidFill>
                <a:schemeClr val="accent3"/>
              </a:solidFill>
              <a:latin typeface="Times New Roman"/>
              <a:ea typeface="Times New Roman"/>
              <a:cs typeface="Times New Roman"/>
              <a:sym typeface="Times New Roman"/>
            </a:endParaRPr>
          </a:p>
          <a:p>
            <a:pPr marL="0" lvl="0" indent="0" algn="r" rtl="0">
              <a:lnSpc>
                <a:spcPct val="90000"/>
              </a:lnSpc>
              <a:spcBef>
                <a:spcPts val="600"/>
              </a:spcBef>
              <a:spcAft>
                <a:spcPts val="0"/>
              </a:spcAft>
              <a:buSzPts val="1440"/>
              <a:buNone/>
            </a:pPr>
            <a:r>
              <a:rPr lang="en-US" sz="1800" dirty="0" err="1">
                <a:solidFill>
                  <a:schemeClr val="accent3"/>
                </a:solidFill>
                <a:latin typeface="Times New Roman"/>
                <a:ea typeface="Times New Roman"/>
                <a:cs typeface="Times New Roman"/>
                <a:sym typeface="Times New Roman"/>
              </a:rPr>
              <a:t>Cont</a:t>
            </a:r>
            <a:r>
              <a:rPr lang="en-US" sz="1800" dirty="0">
                <a:solidFill>
                  <a:schemeClr val="accent3"/>
                </a:solidFill>
                <a:latin typeface="Times New Roman"/>
                <a:ea typeface="Times New Roman"/>
                <a:cs typeface="Times New Roman"/>
                <a:sym typeface="Times New Roman"/>
              </a:rPr>
              <a:t>….</a:t>
            </a:r>
            <a:endParaRPr sz="1800" dirty="0">
              <a:solidFill>
                <a:schemeClr val="dk1"/>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1440"/>
              <a:buNone/>
            </a:pPr>
            <a:endParaRPr dirty="0">
              <a:latin typeface="Times New Roman"/>
              <a:ea typeface="Times New Roman"/>
              <a:cs typeface="Times New Roman"/>
              <a:sym typeface="Times New Roman"/>
            </a:endParaRPr>
          </a:p>
          <a:p>
            <a:pPr marL="0" lvl="0" indent="0" algn="l" rtl="0">
              <a:lnSpc>
                <a:spcPct val="90000"/>
              </a:lnSpc>
              <a:spcBef>
                <a:spcPts val="600"/>
              </a:spcBef>
              <a:spcAft>
                <a:spcPts val="0"/>
              </a:spcAft>
              <a:buSzPts val="1440"/>
              <a:buNone/>
            </a:pPr>
            <a:endParaRPr dirty="0">
              <a:solidFill>
                <a:srgbClr val="00B0F0"/>
              </a:solidFill>
              <a:latin typeface="Times New Roman"/>
              <a:ea typeface="Times New Roman"/>
              <a:cs typeface="Times New Roman"/>
              <a:sym typeface="Times New Roman"/>
            </a:endParaRPr>
          </a:p>
        </p:txBody>
      </p:sp>
      <p:sp>
        <p:nvSpPr>
          <p:cNvPr id="198" name="Google Shape;198;p25"/>
          <p:cNvSpPr txBox="1">
            <a:spLocks noGrp="1"/>
          </p:cNvSpPr>
          <p:nvPr>
            <p:ph type="ftr" idx="11"/>
          </p:nvPr>
        </p:nvSpPr>
        <p:spPr>
          <a:xfrm>
            <a:off x="4375052" y="6305550"/>
            <a:ext cx="7105748"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199" name="Google Shape;199;p25"/>
          <p:cNvPicPr preferRelativeResize="0"/>
          <p:nvPr/>
        </p:nvPicPr>
        <p:blipFill rotWithShape="1">
          <a:blip r:embed="rId3">
            <a:alphaModFix/>
          </a:blip>
          <a:srcRect/>
          <a:stretch/>
        </p:blipFill>
        <p:spPr>
          <a:xfrm>
            <a:off x="3376246" y="874553"/>
            <a:ext cx="8595360" cy="48920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05" name="Google Shape;205;p26"/>
          <p:cNvSpPr txBox="1"/>
          <p:nvPr/>
        </p:nvSpPr>
        <p:spPr>
          <a:xfrm>
            <a:off x="0" y="212211"/>
            <a:ext cx="3301042" cy="715576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17.4 Fuzzy Logic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17.5 Fuzzy Set versus Crisp Set</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206" name="Google Shape;206;p26"/>
          <p:cNvSpPr txBox="1">
            <a:spLocks noGrp="1"/>
          </p:cNvSpPr>
          <p:nvPr>
            <p:ph type="body" idx="1"/>
          </p:nvPr>
        </p:nvSpPr>
        <p:spPr>
          <a:xfrm>
            <a:off x="3432516" y="212211"/>
            <a:ext cx="8539090" cy="6216724"/>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600"/>
              </a:spcBef>
              <a:spcAft>
                <a:spcPts val="0"/>
              </a:spcAft>
              <a:buSzPts val="1440"/>
              <a:buNone/>
            </a:pPr>
            <a:r>
              <a:rPr lang="en-US" sz="3600" b="1" dirty="0">
                <a:solidFill>
                  <a:srgbClr val="354369"/>
                </a:solidFill>
                <a:latin typeface="Times New Roman"/>
                <a:ea typeface="Times New Roman"/>
                <a:cs typeface="Times New Roman"/>
                <a:sym typeface="Times New Roman"/>
              </a:rPr>
              <a:t>Fuzzy Set versus Crisp Set</a:t>
            </a:r>
            <a:endParaRPr sz="3600" b="1" dirty="0">
              <a:solidFill>
                <a:srgbClr val="354369"/>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1440"/>
              <a:buNone/>
            </a:pPr>
            <a:r>
              <a:rPr lang="en-US" sz="2405" dirty="0">
                <a:solidFill>
                  <a:schemeClr val="dk1"/>
                </a:solidFill>
                <a:latin typeface="Times New Roman"/>
                <a:ea typeface="Times New Roman"/>
                <a:cs typeface="Times New Roman"/>
                <a:sym typeface="Times New Roman"/>
              </a:rPr>
              <a:t>Fuzzy set and crisp set are the part of the distinct set theories, where the fuzzy set implements infinite-valued logic while crisp set employs bivalued logic. Previously, professional system principles were developed premised on the mathematical logic wherever crisp sets area unit is used.</a:t>
            </a:r>
            <a:endParaRPr dirty="0"/>
          </a:p>
          <a:p>
            <a:pPr marL="0" lvl="0" indent="0" algn="l" rtl="0">
              <a:lnSpc>
                <a:spcPct val="90000"/>
              </a:lnSpc>
              <a:spcBef>
                <a:spcPts val="600"/>
              </a:spcBef>
              <a:spcAft>
                <a:spcPts val="0"/>
              </a:spcAft>
              <a:buSzPts val="1440"/>
              <a:buNone/>
            </a:pPr>
            <a:r>
              <a:rPr lang="en-US" sz="2405" dirty="0">
                <a:solidFill>
                  <a:schemeClr val="dk1"/>
                </a:solidFill>
                <a:latin typeface="Times New Roman"/>
                <a:ea typeface="Times New Roman"/>
                <a:cs typeface="Times New Roman"/>
                <a:sym typeface="Times New Roman"/>
              </a:rPr>
              <a:t>But then scientists argued that human thinking does not perpetually follow crisp “Yes”/”No” logic, and it may be well-obscure, qualitative, uncertain, general or fuzzy in nature. This gave commencement to the development of the fuzzy set theory to imitate human thinking.</a:t>
            </a:r>
            <a:endParaRPr dirty="0"/>
          </a:p>
          <a:p>
            <a:pPr marL="0" lvl="0" indent="0" algn="l" rtl="0">
              <a:lnSpc>
                <a:spcPct val="90000"/>
              </a:lnSpc>
              <a:spcBef>
                <a:spcPts val="600"/>
              </a:spcBef>
              <a:spcAft>
                <a:spcPts val="0"/>
              </a:spcAft>
              <a:buSzPts val="1440"/>
              <a:buNone/>
            </a:pPr>
            <a:r>
              <a:rPr lang="en-US" sz="2405" dirty="0">
                <a:solidFill>
                  <a:schemeClr val="dk1"/>
                </a:solidFill>
                <a:latin typeface="Times New Roman"/>
                <a:ea typeface="Times New Roman"/>
                <a:cs typeface="Times New Roman"/>
                <a:sym typeface="Times New Roman"/>
              </a:rPr>
              <a:t>For an element in a universe comprising fuzzy sets can have a progressive transition among several</a:t>
            </a:r>
            <a:endParaRPr dirty="0"/>
          </a:p>
          <a:p>
            <a:pPr marL="0" lvl="0" indent="0" algn="l" rtl="0">
              <a:lnSpc>
                <a:spcPct val="90000"/>
              </a:lnSpc>
              <a:spcBef>
                <a:spcPts val="600"/>
              </a:spcBef>
              <a:spcAft>
                <a:spcPts val="0"/>
              </a:spcAft>
              <a:buSzPts val="1440"/>
              <a:buNone/>
            </a:pPr>
            <a:r>
              <a:rPr lang="en-US" sz="2405" dirty="0">
                <a:solidFill>
                  <a:schemeClr val="dk1"/>
                </a:solidFill>
                <a:latin typeface="Times New Roman"/>
                <a:ea typeface="Times New Roman"/>
                <a:cs typeface="Times New Roman"/>
                <a:sym typeface="Times New Roman"/>
              </a:rPr>
              <a:t>degrees of membership. Whereas in the crisp sets the transition for an element in the universe between</a:t>
            </a:r>
            <a:endParaRPr dirty="0"/>
          </a:p>
          <a:p>
            <a:pPr marL="0" lvl="0" indent="0" algn="l" rtl="0">
              <a:lnSpc>
                <a:spcPct val="90000"/>
              </a:lnSpc>
              <a:spcBef>
                <a:spcPts val="600"/>
              </a:spcBef>
              <a:spcAft>
                <a:spcPts val="0"/>
              </a:spcAft>
              <a:buSzPts val="1440"/>
              <a:buNone/>
            </a:pPr>
            <a:r>
              <a:rPr lang="en-US" sz="2405" dirty="0">
                <a:solidFill>
                  <a:schemeClr val="dk1"/>
                </a:solidFill>
                <a:latin typeface="Times New Roman"/>
                <a:ea typeface="Times New Roman"/>
                <a:cs typeface="Times New Roman"/>
                <a:sym typeface="Times New Roman"/>
              </a:rPr>
              <a:t>membership and non-membership in a given set is sudden and well-defined.</a:t>
            </a:r>
            <a:endParaRPr sz="2405" dirty="0">
              <a:solidFill>
                <a:schemeClr val="dk1"/>
              </a:solidFill>
              <a:latin typeface="Times New Roman"/>
              <a:ea typeface="Times New Roman"/>
              <a:cs typeface="Times New Roman"/>
              <a:sym typeface="Times New Roman"/>
            </a:endParaRPr>
          </a:p>
        </p:txBody>
      </p:sp>
      <p:sp>
        <p:nvSpPr>
          <p:cNvPr id="207" name="Google Shape;207;p26"/>
          <p:cNvSpPr txBox="1">
            <a:spLocks noGrp="1"/>
          </p:cNvSpPr>
          <p:nvPr>
            <p:ph type="ftr" idx="11"/>
          </p:nvPr>
        </p:nvSpPr>
        <p:spPr>
          <a:xfrm>
            <a:off x="3953022" y="6305550"/>
            <a:ext cx="7527778"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13" name="Google Shape;213;p27"/>
          <p:cNvSpPr txBox="1"/>
          <p:nvPr/>
        </p:nvSpPr>
        <p:spPr>
          <a:xfrm>
            <a:off x="0" y="30481"/>
            <a:ext cx="3215640" cy="632476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17.4 Fuzzy Logic</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17.5 </a:t>
            </a:r>
            <a:r>
              <a:rPr lang="en-US" sz="1800" b="0" i="0" u="none" strike="noStrike" cap="none" dirty="0">
                <a:solidFill>
                  <a:schemeClr val="lt1"/>
                </a:solidFill>
                <a:latin typeface="Times New Roman"/>
                <a:ea typeface="Times New Roman"/>
                <a:cs typeface="Times New Roman"/>
                <a:sym typeface="Times New Roman"/>
              </a:rPr>
              <a:t>Fuzzy Set versus Crisp Set</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17.6 Membership Function</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 </a:t>
            </a:r>
            <a:endParaRPr sz="1800" b="0" i="0" u="none" strike="noStrike" cap="none" dirty="0">
              <a:solidFill>
                <a:schemeClr val="lt1"/>
              </a:solidFill>
              <a:latin typeface="Times New Roman"/>
              <a:ea typeface="Times New Roman"/>
              <a:cs typeface="Times New Roman"/>
              <a:sym typeface="Times New Roman"/>
            </a:endParaRPr>
          </a:p>
        </p:txBody>
      </p:sp>
      <p:sp>
        <p:nvSpPr>
          <p:cNvPr id="214" name="Google Shape;214;p27"/>
          <p:cNvSpPr txBox="1">
            <a:spLocks noGrp="1"/>
          </p:cNvSpPr>
          <p:nvPr>
            <p:ph type="body" idx="1"/>
          </p:nvPr>
        </p:nvSpPr>
        <p:spPr>
          <a:xfrm>
            <a:off x="3460652" y="323557"/>
            <a:ext cx="8450932" cy="592484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600"/>
              </a:spcBef>
              <a:spcAft>
                <a:spcPts val="0"/>
              </a:spcAft>
              <a:buSzPts val="1440"/>
              <a:buNone/>
            </a:pPr>
            <a:r>
              <a:rPr lang="en-US" sz="3600" b="1" i="1" dirty="0">
                <a:solidFill>
                  <a:schemeClr val="dk1"/>
                </a:solidFill>
                <a:latin typeface="Times New Roman"/>
                <a:ea typeface="Times New Roman"/>
                <a:cs typeface="Times New Roman"/>
                <a:sym typeface="Times New Roman"/>
              </a:rPr>
              <a:t> </a:t>
            </a:r>
            <a:r>
              <a:rPr lang="en-US" sz="3600" b="1" dirty="0">
                <a:solidFill>
                  <a:srgbClr val="354369"/>
                </a:solidFill>
                <a:latin typeface="Times New Roman"/>
                <a:ea typeface="Times New Roman"/>
                <a:cs typeface="Times New Roman"/>
                <a:sym typeface="Times New Roman"/>
              </a:rPr>
              <a:t>Membership Function</a:t>
            </a:r>
            <a:endParaRPr sz="3600" dirty="0"/>
          </a:p>
          <a:p>
            <a:pPr marL="0" lvl="0" indent="0" algn="just" rtl="0">
              <a:lnSpc>
                <a:spcPct val="9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We already apprehend that symbolic logic isn’t logic that is fuzzy. However, logic that is accustomed describes the blurriness. This blurriness is best </a:t>
            </a:r>
            <a:r>
              <a:rPr lang="en-US" sz="2400" dirty="0" err="1">
                <a:solidFill>
                  <a:schemeClr val="dk2"/>
                </a:solidFill>
                <a:latin typeface="Times New Roman"/>
                <a:ea typeface="Times New Roman"/>
                <a:cs typeface="Times New Roman"/>
                <a:sym typeface="Times New Roman"/>
              </a:rPr>
              <a:t>characterised</a:t>
            </a:r>
            <a:r>
              <a:rPr lang="en-US" sz="2400" dirty="0">
                <a:solidFill>
                  <a:schemeClr val="dk2"/>
                </a:solidFill>
                <a:latin typeface="Times New Roman"/>
                <a:ea typeface="Times New Roman"/>
                <a:cs typeface="Times New Roman"/>
                <a:sym typeface="Times New Roman"/>
              </a:rPr>
              <a:t> by its membership operate. Alternatively, it can be said that membership operate represents the degree of truth in symbolic logic (Figure 17.2).</a:t>
            </a:r>
            <a:endParaRPr dirty="0"/>
          </a:p>
          <a:p>
            <a:pPr marL="0" lvl="0" indent="0" algn="just" rtl="0">
              <a:lnSpc>
                <a:spcPct val="90000"/>
              </a:lnSpc>
              <a:spcBef>
                <a:spcPts val="600"/>
              </a:spcBef>
              <a:spcAft>
                <a:spcPts val="0"/>
              </a:spcAft>
              <a:buSzPts val="1440"/>
              <a:buNone/>
            </a:pPr>
            <a:endParaRPr sz="2400" dirty="0">
              <a:solidFill>
                <a:schemeClr val="dk2"/>
              </a:solidFill>
              <a:latin typeface="Times New Roman"/>
              <a:ea typeface="Times New Roman"/>
              <a:cs typeface="Times New Roman"/>
              <a:sym typeface="Times New Roman"/>
            </a:endParaRPr>
          </a:p>
          <a:p>
            <a:pPr marL="0" lvl="0" indent="0" algn="just" rtl="0">
              <a:lnSpc>
                <a:spcPct val="90000"/>
              </a:lnSpc>
              <a:spcBef>
                <a:spcPts val="600"/>
              </a:spcBef>
              <a:spcAft>
                <a:spcPts val="0"/>
              </a:spcAft>
              <a:buSzPts val="1440"/>
              <a:buNone/>
            </a:pPr>
            <a:endParaRPr sz="2800" b="1" i="1" dirty="0">
              <a:solidFill>
                <a:schemeClr val="dk1"/>
              </a:solidFill>
              <a:latin typeface="Times New Roman"/>
              <a:ea typeface="Times New Roman"/>
              <a:cs typeface="Times New Roman"/>
              <a:sym typeface="Times New Roman"/>
            </a:endParaRPr>
          </a:p>
          <a:p>
            <a:pPr marL="3771900" lvl="8" indent="0" algn="just" rtl="0">
              <a:lnSpc>
                <a:spcPct val="90000"/>
              </a:lnSpc>
              <a:spcBef>
                <a:spcPts val="360"/>
              </a:spcBef>
              <a:spcAft>
                <a:spcPts val="0"/>
              </a:spcAft>
              <a:buSzPts val="1800"/>
              <a:buNone/>
            </a:pPr>
            <a:r>
              <a:rPr lang="en-US" sz="1400" dirty="0">
                <a:solidFill>
                  <a:schemeClr val="accent3"/>
                </a:solidFill>
                <a:latin typeface="Times New Roman"/>
                <a:ea typeface="Times New Roman"/>
                <a:cs typeface="Times New Roman"/>
                <a:sym typeface="Times New Roman"/>
              </a:rPr>
              <a:t>		</a:t>
            </a:r>
            <a:endParaRPr sz="1400" dirty="0">
              <a:solidFill>
                <a:schemeClr val="accent3"/>
              </a:solidFill>
              <a:latin typeface="Times New Roman"/>
              <a:ea typeface="Times New Roman"/>
              <a:cs typeface="Times New Roman"/>
              <a:sym typeface="Times New Roman"/>
            </a:endParaRPr>
          </a:p>
          <a:p>
            <a:pPr marL="3771900" lvl="8" indent="0" algn="just" rtl="0">
              <a:lnSpc>
                <a:spcPct val="90000"/>
              </a:lnSpc>
              <a:spcBef>
                <a:spcPts val="360"/>
              </a:spcBef>
              <a:spcAft>
                <a:spcPts val="0"/>
              </a:spcAft>
              <a:buSzPts val="1800"/>
              <a:buNone/>
            </a:pPr>
            <a:endParaRPr sz="1400" dirty="0">
              <a:solidFill>
                <a:schemeClr val="accent3"/>
              </a:solidFill>
              <a:latin typeface="Times New Roman"/>
              <a:ea typeface="Times New Roman"/>
              <a:cs typeface="Times New Roman"/>
              <a:sym typeface="Times New Roman"/>
            </a:endParaRPr>
          </a:p>
          <a:p>
            <a:pPr marL="3771900" lvl="8" indent="0" algn="just" rtl="0">
              <a:lnSpc>
                <a:spcPct val="90000"/>
              </a:lnSpc>
              <a:spcBef>
                <a:spcPts val="360"/>
              </a:spcBef>
              <a:spcAft>
                <a:spcPts val="0"/>
              </a:spcAft>
              <a:buSzPts val="1800"/>
              <a:buNone/>
            </a:pPr>
            <a:endParaRPr sz="1400" dirty="0">
              <a:solidFill>
                <a:schemeClr val="accent3"/>
              </a:solidFill>
              <a:latin typeface="Times New Roman"/>
              <a:ea typeface="Times New Roman"/>
              <a:cs typeface="Times New Roman"/>
              <a:sym typeface="Times New Roman"/>
            </a:endParaRPr>
          </a:p>
          <a:p>
            <a:pPr marL="3771900" lvl="8" indent="0" algn="just" rtl="0">
              <a:lnSpc>
                <a:spcPct val="90000"/>
              </a:lnSpc>
              <a:spcBef>
                <a:spcPts val="360"/>
              </a:spcBef>
              <a:spcAft>
                <a:spcPts val="0"/>
              </a:spcAft>
              <a:buSzPts val="1800"/>
              <a:buNone/>
            </a:pPr>
            <a:endParaRPr sz="1400" dirty="0">
              <a:solidFill>
                <a:schemeClr val="accent3"/>
              </a:solidFill>
              <a:latin typeface="Times New Roman"/>
              <a:ea typeface="Times New Roman"/>
              <a:cs typeface="Times New Roman"/>
              <a:sym typeface="Times New Roman"/>
            </a:endParaRPr>
          </a:p>
          <a:p>
            <a:pPr marL="3771900" lvl="8" indent="0" algn="just" rtl="0">
              <a:lnSpc>
                <a:spcPct val="90000"/>
              </a:lnSpc>
              <a:spcBef>
                <a:spcPts val="360"/>
              </a:spcBef>
              <a:spcAft>
                <a:spcPts val="0"/>
              </a:spcAft>
              <a:buSzPts val="1800"/>
              <a:buNone/>
            </a:pPr>
            <a:endParaRPr sz="1400" dirty="0">
              <a:solidFill>
                <a:schemeClr val="accent3"/>
              </a:solidFill>
              <a:latin typeface="Times New Roman"/>
              <a:ea typeface="Times New Roman"/>
              <a:cs typeface="Times New Roman"/>
              <a:sym typeface="Times New Roman"/>
            </a:endParaRPr>
          </a:p>
          <a:p>
            <a:pPr marL="3771900" lvl="8" indent="0" algn="just" rtl="0">
              <a:lnSpc>
                <a:spcPct val="90000"/>
              </a:lnSpc>
              <a:spcBef>
                <a:spcPts val="360"/>
              </a:spcBef>
              <a:spcAft>
                <a:spcPts val="0"/>
              </a:spcAft>
              <a:buSzPts val="1800"/>
              <a:buNone/>
            </a:pPr>
            <a:endParaRPr sz="1400" dirty="0">
              <a:solidFill>
                <a:schemeClr val="accent3"/>
              </a:solidFill>
              <a:latin typeface="Times New Roman"/>
              <a:ea typeface="Times New Roman"/>
              <a:cs typeface="Times New Roman"/>
              <a:sym typeface="Times New Roman"/>
            </a:endParaRPr>
          </a:p>
          <a:p>
            <a:pPr marL="3771900" lvl="8" indent="0" algn="just" rtl="0">
              <a:lnSpc>
                <a:spcPct val="90000"/>
              </a:lnSpc>
              <a:spcBef>
                <a:spcPts val="360"/>
              </a:spcBef>
              <a:spcAft>
                <a:spcPts val="0"/>
              </a:spcAft>
              <a:buSzPts val="1800"/>
              <a:buNone/>
            </a:pPr>
            <a:endParaRPr sz="1400" dirty="0">
              <a:solidFill>
                <a:schemeClr val="accent3"/>
              </a:solidFill>
              <a:latin typeface="Times New Roman"/>
              <a:ea typeface="Times New Roman"/>
              <a:cs typeface="Times New Roman"/>
              <a:sym typeface="Times New Roman"/>
            </a:endParaRPr>
          </a:p>
          <a:p>
            <a:pPr marL="3771900" lvl="8" indent="0" algn="just" rtl="0">
              <a:lnSpc>
                <a:spcPct val="90000"/>
              </a:lnSpc>
              <a:spcBef>
                <a:spcPts val="360"/>
              </a:spcBef>
              <a:spcAft>
                <a:spcPts val="0"/>
              </a:spcAft>
              <a:buSzPts val="1800"/>
              <a:buNone/>
            </a:pPr>
            <a:endParaRPr sz="1400" dirty="0">
              <a:solidFill>
                <a:schemeClr val="accent3"/>
              </a:solidFill>
              <a:latin typeface="Times New Roman"/>
              <a:ea typeface="Times New Roman"/>
              <a:cs typeface="Times New Roman"/>
              <a:sym typeface="Times New Roman"/>
            </a:endParaRPr>
          </a:p>
          <a:p>
            <a:pPr marL="3771900" lvl="8" indent="0" algn="just" rtl="0">
              <a:lnSpc>
                <a:spcPct val="90000"/>
              </a:lnSpc>
              <a:spcBef>
                <a:spcPts val="360"/>
              </a:spcBef>
              <a:spcAft>
                <a:spcPts val="0"/>
              </a:spcAft>
              <a:buSzPts val="1800"/>
              <a:buNone/>
            </a:pPr>
            <a:r>
              <a:rPr lang="en-US" sz="1400" dirty="0">
                <a:solidFill>
                  <a:schemeClr val="accent3"/>
                </a:solidFill>
                <a:latin typeface="Times New Roman"/>
                <a:ea typeface="Times New Roman"/>
                <a:cs typeface="Times New Roman"/>
                <a:sym typeface="Times New Roman"/>
              </a:rPr>
              <a:t>                                                                       </a:t>
            </a:r>
            <a:r>
              <a:rPr lang="en-US" sz="1400" dirty="0" err="1">
                <a:solidFill>
                  <a:srgbClr val="FF0000"/>
                </a:solidFill>
                <a:latin typeface="Times New Roman"/>
                <a:ea typeface="Times New Roman"/>
                <a:cs typeface="Times New Roman"/>
                <a:sym typeface="Times New Roman"/>
              </a:rPr>
              <a:t>Contd</a:t>
            </a:r>
            <a:r>
              <a:rPr lang="en-US" sz="1400" dirty="0">
                <a:solidFill>
                  <a:srgbClr val="FF0000"/>
                </a:solidFill>
                <a:latin typeface="Times New Roman"/>
                <a:ea typeface="Times New Roman"/>
                <a:cs typeface="Times New Roman"/>
                <a:sym typeface="Times New Roman"/>
              </a:rPr>
              <a:t>…</a:t>
            </a:r>
            <a:r>
              <a:rPr lang="en-US" sz="1400" dirty="0">
                <a:solidFill>
                  <a:schemeClr val="accent3"/>
                </a:solidFill>
                <a:latin typeface="Times New Roman"/>
                <a:ea typeface="Times New Roman"/>
                <a:cs typeface="Times New Roman"/>
                <a:sym typeface="Times New Roman"/>
              </a:rPr>
              <a:t>		</a:t>
            </a:r>
            <a:endParaRPr sz="1900" dirty="0">
              <a:latin typeface="Times New Roman"/>
              <a:ea typeface="Times New Roman"/>
              <a:cs typeface="Times New Roman"/>
              <a:sym typeface="Times New Roman"/>
            </a:endParaRPr>
          </a:p>
        </p:txBody>
      </p:sp>
      <p:sp>
        <p:nvSpPr>
          <p:cNvPr id="215" name="Google Shape;215;p27"/>
          <p:cNvSpPr txBox="1">
            <a:spLocks noGrp="1"/>
          </p:cNvSpPr>
          <p:nvPr>
            <p:ph type="ftr" idx="11"/>
          </p:nvPr>
        </p:nvSpPr>
        <p:spPr>
          <a:xfrm>
            <a:off x="3362178" y="6305550"/>
            <a:ext cx="8118622"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216" name="Google Shape;216;p27"/>
          <p:cNvPicPr preferRelativeResize="0"/>
          <p:nvPr/>
        </p:nvPicPr>
        <p:blipFill rotWithShape="1">
          <a:blip r:embed="rId3">
            <a:alphaModFix/>
          </a:blip>
          <a:srcRect/>
          <a:stretch/>
        </p:blipFill>
        <p:spPr>
          <a:xfrm>
            <a:off x="4998720" y="3063240"/>
            <a:ext cx="3947160" cy="26365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22" name="Google Shape;222;p28"/>
          <p:cNvSpPr txBox="1"/>
          <p:nvPr/>
        </p:nvSpPr>
        <p:spPr>
          <a:xfrm>
            <a:off x="0" y="1"/>
            <a:ext cx="3301042" cy="632476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17.4 Fuzzy Logic</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17.5 </a:t>
            </a:r>
            <a:r>
              <a:rPr lang="en-US" sz="1800" b="0" i="0" u="none" strike="noStrike" cap="none" dirty="0">
                <a:solidFill>
                  <a:schemeClr val="lt1"/>
                </a:solidFill>
                <a:latin typeface="Times New Roman"/>
                <a:ea typeface="Times New Roman"/>
                <a:cs typeface="Times New Roman"/>
                <a:sym typeface="Times New Roman"/>
              </a:rPr>
              <a:t>Fuzzy Set versus Crisp Set</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17.6 Membership Function</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 </a:t>
            </a:r>
            <a:endParaRPr sz="1800" b="0" i="0" u="none" strike="noStrike" cap="none" dirty="0">
              <a:solidFill>
                <a:schemeClr val="lt1"/>
              </a:solidFill>
              <a:latin typeface="Times New Roman"/>
              <a:ea typeface="Times New Roman"/>
              <a:cs typeface="Times New Roman"/>
              <a:sym typeface="Times New Roman"/>
            </a:endParaRPr>
          </a:p>
        </p:txBody>
      </p:sp>
      <p:sp>
        <p:nvSpPr>
          <p:cNvPr id="223" name="Google Shape;223;p28"/>
          <p:cNvSpPr txBox="1">
            <a:spLocks noGrp="1"/>
          </p:cNvSpPr>
          <p:nvPr>
            <p:ph type="body" idx="1"/>
          </p:nvPr>
        </p:nvSpPr>
        <p:spPr>
          <a:xfrm>
            <a:off x="3460652" y="323557"/>
            <a:ext cx="8450932" cy="5924843"/>
          </a:xfrm>
          <a:prstGeom prst="rect">
            <a:avLst/>
          </a:prstGeom>
          <a:noFill/>
          <a:ln>
            <a:noFill/>
          </a:ln>
        </p:spPr>
        <p:txBody>
          <a:bodyPr spcFirstLastPara="1" wrap="square" lIns="91425" tIns="45700" rIns="91425" bIns="45700" anchor="t" anchorCtr="0">
            <a:normAutofit/>
          </a:bodyPr>
          <a:lstStyle/>
          <a:p>
            <a:pPr marL="457200" lvl="0" indent="-320040" algn="ctr" rtl="0">
              <a:lnSpc>
                <a:spcPct val="100000"/>
              </a:lnSpc>
              <a:spcBef>
                <a:spcPts val="600"/>
              </a:spcBef>
              <a:spcAft>
                <a:spcPts val="0"/>
              </a:spcAft>
              <a:buSzPts val="1440"/>
              <a:buNone/>
            </a:pPr>
            <a:r>
              <a:rPr lang="en-US" sz="3600" b="1" i="1" dirty="0">
                <a:solidFill>
                  <a:srgbClr val="002060"/>
                </a:solidFill>
                <a:latin typeface="Times New Roman"/>
                <a:ea typeface="Times New Roman"/>
                <a:cs typeface="Times New Roman"/>
                <a:sym typeface="Times New Roman"/>
              </a:rPr>
              <a:t> </a:t>
            </a:r>
            <a:r>
              <a:rPr lang="en-US" sz="3600" b="1" dirty="0">
                <a:solidFill>
                  <a:srgbClr val="002060"/>
                </a:solidFill>
                <a:latin typeface="Times New Roman"/>
                <a:ea typeface="Times New Roman"/>
                <a:cs typeface="Times New Roman"/>
                <a:sym typeface="Times New Roman"/>
              </a:rPr>
              <a:t>Membership Function</a:t>
            </a:r>
            <a:endParaRPr sz="3600" dirty="0"/>
          </a:p>
          <a:p>
            <a:pPr marL="457200" lvl="0" indent="-320040" algn="l" rtl="0">
              <a:lnSpc>
                <a:spcPct val="100000"/>
              </a:lnSpc>
              <a:spcBef>
                <a:spcPts val="600"/>
              </a:spcBef>
              <a:spcAft>
                <a:spcPts val="0"/>
              </a:spcAft>
              <a:buSzPts val="1440"/>
              <a:buNone/>
            </a:pPr>
            <a:r>
              <a:rPr lang="en-US" sz="2400" dirty="0">
                <a:latin typeface="Times New Roman"/>
                <a:ea typeface="Times New Roman"/>
                <a:cs typeface="Times New Roman"/>
                <a:sym typeface="Times New Roman"/>
              </a:rPr>
              <a:t>Following are many small prints about the membership operate:</a:t>
            </a:r>
            <a:endParaRPr dirty="0"/>
          </a:p>
          <a:p>
            <a:pPr marL="457200" lvl="0" indent="-320040" algn="l" rtl="0">
              <a:lnSpc>
                <a:spcPct val="100000"/>
              </a:lnSpc>
              <a:spcBef>
                <a:spcPts val="600"/>
              </a:spcBef>
              <a:spcAft>
                <a:spcPts val="0"/>
              </a:spcAft>
              <a:buSzPts val="1440"/>
              <a:buNone/>
            </a:pPr>
            <a:r>
              <a:rPr lang="en-US" sz="2400" dirty="0">
                <a:latin typeface="Times New Roman"/>
                <a:ea typeface="Times New Roman"/>
                <a:cs typeface="Times New Roman"/>
                <a:sym typeface="Times New Roman"/>
              </a:rPr>
              <a:t>1. Membership functions were first introduced in 1965 by </a:t>
            </a:r>
            <a:r>
              <a:rPr lang="en-US" sz="2400" dirty="0" err="1">
                <a:latin typeface="Times New Roman"/>
                <a:ea typeface="Times New Roman"/>
                <a:cs typeface="Times New Roman"/>
                <a:sym typeface="Times New Roman"/>
              </a:rPr>
              <a:t>Lofti</a:t>
            </a:r>
            <a:r>
              <a:rPr lang="en-US" sz="2400" dirty="0">
                <a:latin typeface="Times New Roman"/>
                <a:ea typeface="Times New Roman"/>
                <a:cs typeface="Times New Roman"/>
                <a:sym typeface="Times New Roman"/>
              </a:rPr>
              <a:t> A.</a:t>
            </a:r>
            <a:endParaRPr dirty="0"/>
          </a:p>
          <a:p>
            <a:pPr marL="457200" lvl="0" indent="-320040" algn="l" rtl="0">
              <a:lnSpc>
                <a:spcPct val="100000"/>
              </a:lnSpc>
              <a:spcBef>
                <a:spcPts val="600"/>
              </a:spcBef>
              <a:spcAft>
                <a:spcPts val="0"/>
              </a:spcAft>
              <a:buSzPts val="1440"/>
              <a:buNone/>
            </a:pPr>
            <a:r>
              <a:rPr lang="en-US" sz="2400" dirty="0">
                <a:latin typeface="Times New Roman"/>
                <a:ea typeface="Times New Roman"/>
                <a:cs typeface="Times New Roman"/>
                <a:sym typeface="Times New Roman"/>
              </a:rPr>
              <a:t>2. Zadeh in his first research paper wrote about the “Fuzzy sets”.</a:t>
            </a:r>
            <a:endParaRPr dirty="0"/>
          </a:p>
          <a:p>
            <a:pPr marL="457200" lvl="0" indent="-320040" algn="l" rtl="0">
              <a:lnSpc>
                <a:spcPct val="100000"/>
              </a:lnSpc>
              <a:spcBef>
                <a:spcPts val="600"/>
              </a:spcBef>
              <a:spcAft>
                <a:spcPts val="0"/>
              </a:spcAft>
              <a:buSzPts val="1440"/>
              <a:buNone/>
            </a:pPr>
            <a:r>
              <a:rPr lang="en-US" sz="2400" dirty="0">
                <a:latin typeface="Times New Roman"/>
                <a:ea typeface="Times New Roman"/>
                <a:cs typeface="Times New Roman"/>
                <a:sym typeface="Times New Roman"/>
              </a:rPr>
              <a:t>3. Membership functions </a:t>
            </a:r>
            <a:r>
              <a:rPr lang="en-US" sz="2400" dirty="0" err="1">
                <a:latin typeface="Times New Roman"/>
                <a:ea typeface="Times New Roman"/>
                <a:cs typeface="Times New Roman"/>
                <a:sym typeface="Times New Roman"/>
              </a:rPr>
              <a:t>characterise</a:t>
            </a:r>
            <a:r>
              <a:rPr lang="en-US" sz="2400" dirty="0">
                <a:latin typeface="Times New Roman"/>
                <a:ea typeface="Times New Roman"/>
                <a:cs typeface="Times New Roman"/>
                <a:sym typeface="Times New Roman"/>
              </a:rPr>
              <a:t> blurriness (i.e., all the data in fuzzy set), whether or not the weather in fuzzy sets are separate or continuous.</a:t>
            </a:r>
            <a:endParaRPr dirty="0"/>
          </a:p>
          <a:p>
            <a:pPr marL="457200" lvl="0" indent="-320040" algn="l" rtl="0">
              <a:lnSpc>
                <a:spcPct val="100000"/>
              </a:lnSpc>
              <a:spcBef>
                <a:spcPts val="600"/>
              </a:spcBef>
              <a:spcAft>
                <a:spcPts val="0"/>
              </a:spcAft>
              <a:buSzPts val="1440"/>
              <a:buNone/>
            </a:pPr>
            <a:r>
              <a:rPr lang="en-US" sz="2400" dirty="0">
                <a:latin typeface="Times New Roman"/>
                <a:ea typeface="Times New Roman"/>
                <a:cs typeface="Times New Roman"/>
                <a:sym typeface="Times New Roman"/>
              </a:rPr>
              <a:t>4. Membership functions will be outlined as a way to unravel sensible issues by expertise instead of information.</a:t>
            </a:r>
            <a:endParaRPr dirty="0"/>
          </a:p>
          <a:p>
            <a:pPr marL="457200" lvl="0" indent="-320040" algn="l" rtl="0">
              <a:lnSpc>
                <a:spcPct val="100000"/>
              </a:lnSpc>
              <a:spcBef>
                <a:spcPts val="600"/>
              </a:spcBef>
              <a:spcAft>
                <a:spcPts val="0"/>
              </a:spcAft>
              <a:buSzPts val="1440"/>
              <a:buNone/>
            </a:pPr>
            <a:r>
              <a:rPr lang="en-US" sz="2400" dirty="0">
                <a:latin typeface="Times New Roman"/>
                <a:ea typeface="Times New Roman"/>
                <a:cs typeface="Times New Roman"/>
                <a:sym typeface="Times New Roman"/>
              </a:rPr>
              <a:t>5. Membership functions are represented by graphical forms.</a:t>
            </a:r>
            <a:endParaRPr dirty="0"/>
          </a:p>
          <a:p>
            <a:pPr marL="457200" lvl="0" indent="-320040" algn="l" rtl="0">
              <a:lnSpc>
                <a:spcPct val="100000"/>
              </a:lnSpc>
              <a:spcBef>
                <a:spcPts val="600"/>
              </a:spcBef>
              <a:spcAft>
                <a:spcPts val="0"/>
              </a:spcAft>
              <a:buSzPts val="1440"/>
              <a:buNone/>
            </a:pPr>
            <a:r>
              <a:rPr lang="en-US" sz="2400" dirty="0">
                <a:latin typeface="Times New Roman"/>
                <a:ea typeface="Times New Roman"/>
                <a:cs typeface="Times New Roman"/>
                <a:sym typeface="Times New Roman"/>
              </a:rPr>
              <a:t>6. Rules for defining fuzziness are fuzzy too.</a:t>
            </a:r>
            <a:endParaRPr dirty="0"/>
          </a:p>
          <a:p>
            <a:pPr marL="457200" lvl="0" indent="-320040" algn="l" rtl="0">
              <a:lnSpc>
                <a:spcPct val="100000"/>
              </a:lnSpc>
              <a:spcBef>
                <a:spcPts val="600"/>
              </a:spcBef>
              <a:spcAft>
                <a:spcPts val="0"/>
              </a:spcAft>
              <a:buSzPts val="1440"/>
              <a:buNone/>
            </a:pPr>
            <a:endParaRPr sz="2400" dirty="0">
              <a:latin typeface="Times New Roman"/>
              <a:ea typeface="Times New Roman"/>
              <a:cs typeface="Times New Roman"/>
              <a:sym typeface="Times New Roman"/>
            </a:endParaRPr>
          </a:p>
        </p:txBody>
      </p:sp>
      <p:sp>
        <p:nvSpPr>
          <p:cNvPr id="224" name="Google Shape;224;p28"/>
          <p:cNvSpPr txBox="1">
            <a:spLocks noGrp="1"/>
          </p:cNvSpPr>
          <p:nvPr>
            <p:ph type="ftr" idx="11"/>
          </p:nvPr>
        </p:nvSpPr>
        <p:spPr>
          <a:xfrm>
            <a:off x="3938954" y="6305550"/>
            <a:ext cx="7541846"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30" name="Google Shape;230;p29"/>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17.4 Fuzzy Logic Introduction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17.5 Fuzzy Set versus Crisp Set</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17.6 Membership Function </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 </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p:txBody>
      </p:sp>
      <p:sp>
        <p:nvSpPr>
          <p:cNvPr id="231" name="Google Shape;231;p29"/>
          <p:cNvSpPr txBox="1">
            <a:spLocks noGrp="1"/>
          </p:cNvSpPr>
          <p:nvPr>
            <p:ph type="body" idx="1"/>
          </p:nvPr>
        </p:nvSpPr>
        <p:spPr>
          <a:xfrm>
            <a:off x="3460652" y="323557"/>
            <a:ext cx="8450932" cy="5924843"/>
          </a:xfrm>
          <a:prstGeom prst="rect">
            <a:avLst/>
          </a:prstGeom>
          <a:noFill/>
          <a:ln>
            <a:noFill/>
          </a:ln>
        </p:spPr>
        <p:txBody>
          <a:bodyPr spcFirstLastPara="1" wrap="square" lIns="91425" tIns="45700" rIns="91425" bIns="45700" anchor="t" anchorCtr="0">
            <a:normAutofit/>
          </a:bodyPr>
          <a:lstStyle/>
          <a:p>
            <a:pPr marL="457200" lvl="0" indent="-320040" algn="ctr" rtl="0">
              <a:lnSpc>
                <a:spcPct val="100000"/>
              </a:lnSpc>
              <a:spcBef>
                <a:spcPts val="600"/>
              </a:spcBef>
              <a:spcAft>
                <a:spcPts val="0"/>
              </a:spcAft>
              <a:buSzPts val="1440"/>
              <a:buNone/>
            </a:pPr>
            <a:r>
              <a:rPr lang="en-US" sz="3600" b="1" dirty="0">
                <a:solidFill>
                  <a:srgbClr val="002060"/>
                </a:solidFill>
                <a:latin typeface="Times New Roman"/>
                <a:ea typeface="Times New Roman"/>
                <a:cs typeface="Times New Roman"/>
                <a:sym typeface="Times New Roman"/>
              </a:rPr>
              <a:t>Fuzzy Rules</a:t>
            </a:r>
            <a:endParaRPr sz="3600"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The power and flexibility of simple IF–THEN–ELSE logic rule is enhanced by adding linguistic parameter.</a:t>
            </a:r>
            <a:endParaRPr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Fuzzy rules are expressed in the following form:</a:t>
            </a:r>
            <a:endParaRPr dirty="0"/>
          </a:p>
          <a:p>
            <a:pPr marL="457200" lvl="0" indent="-320040" algn="l" rtl="0">
              <a:lnSpc>
                <a:spcPct val="100000"/>
              </a:lnSpc>
              <a:spcBef>
                <a:spcPts val="600"/>
              </a:spcBef>
              <a:spcAft>
                <a:spcPts val="0"/>
              </a:spcAft>
              <a:buSzPts val="1440"/>
              <a:buNone/>
            </a:pPr>
            <a:r>
              <a:rPr lang="en-US" sz="2400" b="1" dirty="0">
                <a:solidFill>
                  <a:schemeClr val="dk2"/>
                </a:solidFill>
                <a:latin typeface="Times New Roman"/>
                <a:ea typeface="Times New Roman"/>
                <a:cs typeface="Times New Roman"/>
                <a:sym typeface="Times New Roman"/>
              </a:rPr>
              <a:t>17.7.1 IF Variable IS Set THEN Action</a:t>
            </a:r>
            <a:endParaRPr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Example:</a:t>
            </a:r>
            <a:endParaRPr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1. IF temperature is very cold THEN switch off the air conditioner.</a:t>
            </a:r>
            <a:endParaRPr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2. IF temperature is normal THEN adjust the air conditioner.</a:t>
            </a:r>
            <a:endParaRPr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3. IF temperature is hot THEN switch on the air conditioner.</a:t>
            </a:r>
            <a:endParaRPr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17.7.2 Interpretation of Fuzzy IF–THEN Rule</a:t>
            </a:r>
            <a:endParaRPr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Fuzzy IF–THEN rules can be interpreted in following four ways:</a:t>
            </a:r>
            <a:endParaRPr dirty="0"/>
          </a:p>
          <a:p>
            <a:pPr marL="457200" lvl="0" indent="-320040" algn="r" rtl="0">
              <a:lnSpc>
                <a:spcPct val="100000"/>
              </a:lnSpc>
              <a:spcBef>
                <a:spcPts val="600"/>
              </a:spcBef>
              <a:spcAft>
                <a:spcPts val="0"/>
              </a:spcAft>
              <a:buSzPts val="1440"/>
              <a:buNone/>
            </a:pPr>
            <a:r>
              <a:rPr lang="en-US" sz="1600" b="1" dirty="0">
                <a:solidFill>
                  <a:srgbClr val="002060"/>
                </a:solidFill>
                <a:latin typeface="Times New Roman"/>
                <a:ea typeface="Times New Roman"/>
                <a:cs typeface="Times New Roman"/>
                <a:sym typeface="Times New Roman"/>
              </a:rPr>
              <a:t>                                                                        </a:t>
            </a:r>
            <a:r>
              <a:rPr lang="en-US" sz="1600" dirty="0" err="1">
                <a:solidFill>
                  <a:srgbClr val="FF0000"/>
                </a:solidFill>
                <a:latin typeface="Times New Roman"/>
                <a:ea typeface="Times New Roman"/>
                <a:cs typeface="Times New Roman"/>
                <a:sym typeface="Times New Roman"/>
              </a:rPr>
              <a:t>Contd</a:t>
            </a:r>
            <a:r>
              <a:rPr lang="en-US" sz="1600" dirty="0">
                <a:solidFill>
                  <a:srgbClr val="FF0000"/>
                </a:solidFill>
                <a:latin typeface="Times New Roman"/>
                <a:ea typeface="Times New Roman"/>
                <a:cs typeface="Times New Roman"/>
                <a:sym typeface="Times New Roman"/>
              </a:rPr>
              <a:t>…</a:t>
            </a:r>
            <a:endParaRPr sz="1600" b="1" dirty="0">
              <a:solidFill>
                <a:srgbClr val="002060"/>
              </a:solidFill>
              <a:latin typeface="Times New Roman"/>
              <a:ea typeface="Times New Roman"/>
              <a:cs typeface="Times New Roman"/>
              <a:sym typeface="Times New Roman"/>
            </a:endParaRPr>
          </a:p>
        </p:txBody>
      </p:sp>
      <p:sp>
        <p:nvSpPr>
          <p:cNvPr id="232" name="Google Shape;232;p29"/>
          <p:cNvSpPr txBox="1">
            <a:spLocks noGrp="1"/>
          </p:cNvSpPr>
          <p:nvPr>
            <p:ph type="ftr" idx="11"/>
          </p:nvPr>
        </p:nvSpPr>
        <p:spPr>
          <a:xfrm>
            <a:off x="3516923" y="6305550"/>
            <a:ext cx="7963877"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144" name="Google Shape;144;p22"/>
          <p:cNvSpPr txBox="1"/>
          <p:nvPr/>
        </p:nvSpPr>
        <p:spPr>
          <a:xfrm>
            <a:off x="0" y="1"/>
            <a:ext cx="3220500" cy="674026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rgbClr val="00B0F0"/>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17.2 Soft Computing versus Hard Computing </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17.3 Various types of Soft Computing and Hard Computing Techniques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17.4 Fuzzy Logic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45" name="Google Shape;145;p22"/>
          <p:cNvSpPr txBox="1">
            <a:spLocks noGrp="1"/>
          </p:cNvSpPr>
          <p:nvPr>
            <p:ph type="body" idx="1"/>
          </p:nvPr>
        </p:nvSpPr>
        <p:spPr>
          <a:xfrm>
            <a:off x="3404382" y="212211"/>
            <a:ext cx="8507202" cy="6357401"/>
          </a:xfrm>
          <a:prstGeom prst="rect">
            <a:avLst/>
          </a:prstGeom>
          <a:noFill/>
          <a:ln>
            <a:noFill/>
          </a:ln>
        </p:spPr>
        <p:txBody>
          <a:bodyPr spcFirstLastPara="1" wrap="square" lIns="91425" tIns="45700" rIns="91425" bIns="45700" anchor="t" anchorCtr="0">
            <a:normAutofit lnSpcReduction="10000"/>
          </a:bodyPr>
          <a:lstStyle/>
          <a:p>
            <a:pPr marL="137160" lvl="0" indent="0" algn="ctr" rtl="0">
              <a:lnSpc>
                <a:spcPct val="80000"/>
              </a:lnSpc>
              <a:spcBef>
                <a:spcPts val="600"/>
              </a:spcBef>
              <a:spcAft>
                <a:spcPts val="0"/>
              </a:spcAft>
              <a:buSzPts val="1440"/>
              <a:buNone/>
            </a:pPr>
            <a:r>
              <a:rPr lang="en-US" sz="3600" dirty="0">
                <a:solidFill>
                  <a:srgbClr val="354369"/>
                </a:solidFill>
                <a:latin typeface="Times New Roman"/>
                <a:ea typeface="Times New Roman"/>
                <a:cs typeface="Times New Roman"/>
                <a:sym typeface="Times New Roman"/>
              </a:rPr>
              <a:t>Introduction </a:t>
            </a:r>
            <a:endParaRPr sz="3600" dirty="0"/>
          </a:p>
          <a:p>
            <a:pPr marL="137160" lvl="0" indent="0" algn="just" rtl="0">
              <a:lnSpc>
                <a:spcPct val="80000"/>
              </a:lnSpc>
              <a:spcBef>
                <a:spcPts val="600"/>
              </a:spcBef>
              <a:spcAft>
                <a:spcPts val="0"/>
              </a:spcAft>
              <a:buSzPts val="1440"/>
              <a:buNone/>
            </a:pPr>
            <a:r>
              <a:rPr lang="en-US" sz="2200" dirty="0">
                <a:latin typeface="Times New Roman"/>
                <a:ea typeface="Times New Roman"/>
                <a:cs typeface="Times New Roman"/>
                <a:sym typeface="Times New Roman"/>
              </a:rPr>
              <a:t>Soft computing is the use of approximate calculations to produce in exact however usable solutions to complicated issues of machines. The approach allows solutions for the issues, which will either be unsolvable or too long to resolve with the current hardware. Typically, soft computing is termed as machine intelligence.</a:t>
            </a:r>
            <a:endParaRPr dirty="0"/>
          </a:p>
          <a:p>
            <a:pPr marL="137160" lvl="0" indent="0" algn="just" rtl="0">
              <a:lnSpc>
                <a:spcPct val="80000"/>
              </a:lnSpc>
              <a:spcBef>
                <a:spcPts val="600"/>
              </a:spcBef>
              <a:spcAft>
                <a:spcPts val="0"/>
              </a:spcAft>
              <a:buSzPts val="1440"/>
              <a:buNone/>
            </a:pPr>
            <a:r>
              <a:rPr lang="en-US" sz="2200" dirty="0">
                <a:latin typeface="Times New Roman"/>
                <a:ea typeface="Times New Roman"/>
                <a:cs typeface="Times New Roman"/>
                <a:sym typeface="Times New Roman"/>
              </a:rPr>
              <a:t>    Soft computing provides associate in nursing approach to the problem-solving exploitation, which suggests that aside from the computers. With the human mind as a task model, soft computing is tolerant of partial truths, uncertainty, inexactness and approximation. It does not behave like the ancient computing models. The tolerance of soft computing permits researchers to approach some issues that ancient computing method cannot.</a:t>
            </a:r>
            <a:endParaRPr dirty="0"/>
          </a:p>
          <a:p>
            <a:pPr marL="137160" lvl="0" indent="0" algn="just" rtl="0">
              <a:lnSpc>
                <a:spcPct val="80000"/>
              </a:lnSpc>
              <a:spcBef>
                <a:spcPts val="600"/>
              </a:spcBef>
              <a:spcAft>
                <a:spcPts val="0"/>
              </a:spcAft>
              <a:buSzPts val="1440"/>
              <a:buNone/>
            </a:pPr>
            <a:r>
              <a:rPr lang="en-US" sz="2200" dirty="0">
                <a:latin typeface="Times New Roman"/>
                <a:ea typeface="Times New Roman"/>
                <a:cs typeface="Times New Roman"/>
                <a:sym typeface="Times New Roman"/>
              </a:rPr>
              <a:t>     As a field of mathematical and PC study, soft computing has been around since the 1990s. The inspiration was the human mind’s ability to form real-world solutions to problems through approximation. Soft computing contrasts with the possibility, an approach that is used when there is not enough information available to solve a problem. In distinction, soft computing is used where the problem is not adequately specified for the use of conventional techniques of math and computer. Soft computing has varied real-world applications in domestic, industrial and industrial things.</a:t>
            </a:r>
            <a:endParaRPr sz="2200" dirty="0">
              <a:latin typeface="Times New Roman"/>
              <a:ea typeface="Times New Roman"/>
              <a:cs typeface="Times New Roman"/>
              <a:sym typeface="Times New Roman"/>
            </a:endParaRPr>
          </a:p>
          <a:p>
            <a:pPr marL="137160" lvl="0" indent="0" algn="just" rtl="0">
              <a:lnSpc>
                <a:spcPct val="80000"/>
              </a:lnSpc>
              <a:spcBef>
                <a:spcPts val="600"/>
              </a:spcBef>
              <a:spcAft>
                <a:spcPts val="0"/>
              </a:spcAft>
              <a:buSzPts val="1440"/>
              <a:buNone/>
            </a:pPr>
            <a:endParaRPr sz="2200" dirty="0"/>
          </a:p>
        </p:txBody>
      </p:sp>
      <p:sp>
        <p:nvSpPr>
          <p:cNvPr id="146" name="Google Shape;146;p22"/>
          <p:cNvSpPr txBox="1">
            <a:spLocks noGrp="1"/>
          </p:cNvSpPr>
          <p:nvPr>
            <p:ph type="ftr" idx="11"/>
          </p:nvPr>
        </p:nvSpPr>
        <p:spPr>
          <a:xfrm>
            <a:off x="3530991" y="6305550"/>
            <a:ext cx="7949809"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Ansari Road, </a:t>
            </a:r>
            <a:r>
              <a:rPr lang="en-US" dirty="0" err="1"/>
              <a:t>Daryaganj</a:t>
            </a:r>
            <a:r>
              <a:rPr lang="en-US" dirty="0"/>
              <a:t>, New Delhi-110002</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38" name="Google Shape;238;p30"/>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17.4 Fuzzy Logic</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17.5 Fuzzy Set versus Crisp Set</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17.6 Membership Function </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p:txBody>
      </p:sp>
      <p:sp>
        <p:nvSpPr>
          <p:cNvPr id="239" name="Google Shape;239;p30"/>
          <p:cNvSpPr txBox="1">
            <a:spLocks noGrp="1"/>
          </p:cNvSpPr>
          <p:nvPr>
            <p:ph type="body" idx="1"/>
          </p:nvPr>
        </p:nvSpPr>
        <p:spPr>
          <a:xfrm>
            <a:off x="3460652" y="323557"/>
            <a:ext cx="8450932" cy="592484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600"/>
              </a:spcBef>
              <a:spcAft>
                <a:spcPts val="0"/>
              </a:spcAft>
              <a:buSzPts val="1440"/>
              <a:buNone/>
            </a:pPr>
            <a:r>
              <a:rPr lang="en-US" sz="3600" b="1" dirty="0">
                <a:solidFill>
                  <a:srgbClr val="002060"/>
                </a:solidFill>
                <a:latin typeface="Times New Roman"/>
                <a:ea typeface="Times New Roman"/>
                <a:cs typeface="Times New Roman"/>
                <a:sym typeface="Times New Roman"/>
              </a:rPr>
              <a:t>Fuzzy Rules</a:t>
            </a:r>
            <a:endParaRPr sz="3600" dirty="0"/>
          </a:p>
          <a:p>
            <a:pPr marL="457200" lvl="0" indent="-320040" algn="l" rtl="0">
              <a:lnSpc>
                <a:spcPct val="100000"/>
              </a:lnSpc>
              <a:spcBef>
                <a:spcPts val="600"/>
              </a:spcBef>
              <a:spcAft>
                <a:spcPts val="0"/>
              </a:spcAft>
              <a:buSzPts val="1440"/>
              <a:buNone/>
            </a:pPr>
            <a:r>
              <a:rPr lang="en-US" sz="2400" b="1" dirty="0">
                <a:solidFill>
                  <a:schemeClr val="dk2"/>
                </a:solidFill>
                <a:latin typeface="Times New Roman"/>
                <a:ea typeface="Times New Roman"/>
                <a:cs typeface="Times New Roman"/>
                <a:sym typeface="Times New Roman"/>
              </a:rPr>
              <a:t>17.7.2.1 Assignment Statements</a:t>
            </a:r>
            <a:endParaRPr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These kinds of statements use “=” (equal to sign) for the purpose of assignment. These are of the following form:</a:t>
            </a:r>
            <a:endParaRPr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a = hello</a:t>
            </a:r>
            <a:endParaRPr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climate = summer</a:t>
            </a:r>
            <a:endParaRPr dirty="0"/>
          </a:p>
          <a:p>
            <a:pPr marL="457200" lvl="0" indent="-320040" algn="l" rtl="0">
              <a:lnSpc>
                <a:spcPct val="100000"/>
              </a:lnSpc>
              <a:spcBef>
                <a:spcPts val="600"/>
              </a:spcBef>
              <a:spcAft>
                <a:spcPts val="0"/>
              </a:spcAft>
              <a:buSzPts val="1440"/>
              <a:buNone/>
            </a:pPr>
            <a:r>
              <a:rPr lang="en-US" sz="2400" b="1" dirty="0">
                <a:solidFill>
                  <a:schemeClr val="dk2"/>
                </a:solidFill>
                <a:latin typeface="Times New Roman"/>
                <a:ea typeface="Times New Roman"/>
                <a:cs typeface="Times New Roman"/>
                <a:sym typeface="Times New Roman"/>
              </a:rPr>
              <a:t>17.7.2.2 Conditional Statements</a:t>
            </a:r>
            <a:endParaRPr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These kinds of statements use the “IF–THEN” rule base form for the purpose of condition. These are of the following forms:</a:t>
            </a:r>
            <a:endParaRPr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IF temperature is high THEN Climate is hot</a:t>
            </a:r>
            <a:endParaRPr dirty="0"/>
          </a:p>
          <a:p>
            <a:pPr marL="457200" lvl="0" indent="-320040" algn="l" rtl="0">
              <a:lnSpc>
                <a:spcPct val="100000"/>
              </a:lnSpc>
              <a:spcBef>
                <a:spcPts val="600"/>
              </a:spcBef>
              <a:spcAft>
                <a:spcPts val="0"/>
              </a:spcAft>
              <a:buSzPts val="1440"/>
              <a:buNone/>
            </a:pPr>
            <a:r>
              <a:rPr lang="en-US" sz="2400" dirty="0">
                <a:solidFill>
                  <a:schemeClr val="dk2"/>
                </a:solidFill>
                <a:latin typeface="Times New Roman"/>
                <a:ea typeface="Times New Roman"/>
                <a:cs typeface="Times New Roman"/>
                <a:sym typeface="Times New Roman"/>
              </a:rPr>
              <a:t>IF food is fresh THEN eat.</a:t>
            </a:r>
            <a:endParaRPr dirty="0"/>
          </a:p>
          <a:p>
            <a:pPr marL="0" lvl="0" indent="0" algn="l" rtl="0">
              <a:lnSpc>
                <a:spcPct val="100000"/>
              </a:lnSpc>
              <a:spcBef>
                <a:spcPts val="600"/>
              </a:spcBef>
              <a:spcAft>
                <a:spcPts val="0"/>
              </a:spcAft>
              <a:buSzPts val="1440"/>
              <a:buNone/>
            </a:pPr>
            <a:endParaRPr sz="2600" dirty="0">
              <a:solidFill>
                <a:schemeClr val="dk1"/>
              </a:solidFill>
              <a:latin typeface="Times New Roman"/>
              <a:ea typeface="Times New Roman"/>
              <a:cs typeface="Times New Roman"/>
              <a:sym typeface="Times New Roman"/>
            </a:endParaRPr>
          </a:p>
          <a:p>
            <a:pPr marL="3771900" lvl="8" indent="0" algn="just" rtl="0">
              <a:lnSpc>
                <a:spcPct val="100000"/>
              </a:lnSpc>
              <a:spcBef>
                <a:spcPts val="360"/>
              </a:spcBef>
              <a:spcAft>
                <a:spcPts val="0"/>
              </a:spcAft>
              <a:buSzPts val="1800"/>
              <a:buNone/>
            </a:pPr>
            <a:r>
              <a:rPr lang="en-US" sz="1600" dirty="0">
                <a:solidFill>
                  <a:schemeClr val="accent3"/>
                </a:solidFill>
                <a:latin typeface="Times New Roman"/>
                <a:ea typeface="Times New Roman"/>
                <a:cs typeface="Times New Roman"/>
                <a:sym typeface="Times New Roman"/>
              </a:rPr>
              <a:t>			</a:t>
            </a:r>
            <a:r>
              <a:rPr lang="en-US" sz="1600" dirty="0" err="1">
                <a:solidFill>
                  <a:srgbClr val="FF0000"/>
                </a:solidFill>
                <a:latin typeface="Times New Roman"/>
                <a:ea typeface="Times New Roman"/>
                <a:cs typeface="Times New Roman"/>
                <a:sym typeface="Times New Roman"/>
              </a:rPr>
              <a:t>Contd</a:t>
            </a:r>
            <a:r>
              <a:rPr lang="en-US" sz="1600" dirty="0">
                <a:solidFill>
                  <a:srgbClr val="FF0000"/>
                </a:solidFill>
                <a:latin typeface="Times New Roman"/>
                <a:ea typeface="Times New Roman"/>
                <a:cs typeface="Times New Roman"/>
                <a:sym typeface="Times New Roman"/>
              </a:rPr>
              <a:t>…</a:t>
            </a:r>
            <a:r>
              <a:rPr lang="en-US" sz="1600" dirty="0">
                <a:solidFill>
                  <a:schemeClr val="accent3"/>
                </a:solidFill>
                <a:latin typeface="Times New Roman"/>
                <a:ea typeface="Times New Roman"/>
                <a:cs typeface="Times New Roman"/>
                <a:sym typeface="Times New Roman"/>
              </a:rPr>
              <a:t>	</a:t>
            </a:r>
            <a:endParaRPr sz="1400" dirty="0">
              <a:latin typeface="Times New Roman"/>
              <a:ea typeface="Times New Roman"/>
              <a:cs typeface="Times New Roman"/>
              <a:sym typeface="Times New Roman"/>
            </a:endParaRPr>
          </a:p>
        </p:txBody>
      </p:sp>
      <p:sp>
        <p:nvSpPr>
          <p:cNvPr id="240" name="Google Shape;240;p30"/>
          <p:cNvSpPr txBox="1">
            <a:spLocks noGrp="1"/>
          </p:cNvSpPr>
          <p:nvPr>
            <p:ph type="ftr" idx="11"/>
          </p:nvPr>
        </p:nvSpPr>
        <p:spPr>
          <a:xfrm>
            <a:off x="3713871" y="6305550"/>
            <a:ext cx="7766929"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46" name="Google Shape;246;p31"/>
          <p:cNvSpPr txBox="1"/>
          <p:nvPr/>
        </p:nvSpPr>
        <p:spPr>
          <a:xfrm>
            <a:off x="0" y="212211"/>
            <a:ext cx="3301042" cy="632476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17.4 Fuzzy Logic</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17.5 Fuzzy Set versus Crisp Set</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17.6 Membership Function </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endParaRPr sz="1800" b="0" i="0" u="none" strike="noStrike" cap="none" dirty="0">
              <a:solidFill>
                <a:schemeClr val="lt1"/>
              </a:solidFill>
              <a:latin typeface="Times New Roman"/>
              <a:ea typeface="Times New Roman"/>
              <a:cs typeface="Times New Roman"/>
              <a:sym typeface="Times New Roman"/>
            </a:endParaRPr>
          </a:p>
        </p:txBody>
      </p:sp>
      <p:sp>
        <p:nvSpPr>
          <p:cNvPr id="247" name="Google Shape;247;p31"/>
          <p:cNvSpPr txBox="1">
            <a:spLocks noGrp="1"/>
          </p:cNvSpPr>
          <p:nvPr>
            <p:ph type="body" idx="1"/>
          </p:nvPr>
        </p:nvSpPr>
        <p:spPr>
          <a:xfrm>
            <a:off x="3460652" y="323557"/>
            <a:ext cx="8450932" cy="5924843"/>
          </a:xfrm>
          <a:prstGeom prst="rect">
            <a:avLst/>
          </a:prstGeom>
          <a:noFill/>
          <a:ln>
            <a:noFill/>
          </a:ln>
        </p:spPr>
        <p:txBody>
          <a:bodyPr spcFirstLastPara="1" wrap="square" lIns="91425" tIns="45700" rIns="91425" bIns="45700" anchor="t" anchorCtr="0">
            <a:normAutofit lnSpcReduction="10000"/>
          </a:bodyPr>
          <a:lstStyle/>
          <a:p>
            <a:pPr marL="457200" lvl="0" indent="-320040" algn="ctr" rtl="0">
              <a:lnSpc>
                <a:spcPct val="90000"/>
              </a:lnSpc>
              <a:spcBef>
                <a:spcPts val="600"/>
              </a:spcBef>
              <a:spcAft>
                <a:spcPts val="0"/>
              </a:spcAft>
              <a:buSzPts val="1440"/>
              <a:buNone/>
            </a:pPr>
            <a:r>
              <a:rPr lang="en-US" sz="3600" b="1" dirty="0">
                <a:solidFill>
                  <a:srgbClr val="002060"/>
                </a:solidFill>
                <a:latin typeface="Times New Roman"/>
                <a:ea typeface="Times New Roman"/>
                <a:cs typeface="Times New Roman"/>
                <a:sym typeface="Times New Roman"/>
              </a:rPr>
              <a:t>Fuzzy Rules</a:t>
            </a:r>
            <a:endParaRPr sz="3600" dirty="0"/>
          </a:p>
          <a:p>
            <a:pPr marL="457200" lvl="0" indent="-320040" algn="l" rtl="0">
              <a:lnSpc>
                <a:spcPct val="90000"/>
              </a:lnSpc>
              <a:spcBef>
                <a:spcPts val="600"/>
              </a:spcBef>
              <a:spcAft>
                <a:spcPts val="0"/>
              </a:spcAft>
              <a:buSzPts val="1440"/>
              <a:buNone/>
            </a:pPr>
            <a:r>
              <a:rPr lang="en-US" sz="2000" b="1" dirty="0">
                <a:solidFill>
                  <a:schemeClr val="dk2"/>
                </a:solidFill>
                <a:latin typeface="Times New Roman"/>
                <a:ea typeface="Times New Roman"/>
                <a:cs typeface="Times New Roman"/>
                <a:sym typeface="Times New Roman"/>
              </a:rPr>
              <a:t>17.7.2.3 Unconditional Statements</a:t>
            </a:r>
            <a:endParaRPr dirty="0"/>
          </a:p>
          <a:p>
            <a:pPr marL="457200" lvl="0" indent="-320040" algn="l" rtl="0">
              <a:lnSpc>
                <a:spcPct val="90000"/>
              </a:lnSpc>
              <a:spcBef>
                <a:spcPts val="600"/>
              </a:spcBef>
              <a:spcAft>
                <a:spcPts val="0"/>
              </a:spcAft>
              <a:buSzPts val="1440"/>
              <a:buNone/>
            </a:pPr>
            <a:r>
              <a:rPr lang="en-US" sz="2000" dirty="0">
                <a:solidFill>
                  <a:schemeClr val="dk2"/>
                </a:solidFill>
                <a:latin typeface="Times New Roman"/>
                <a:ea typeface="Times New Roman"/>
                <a:cs typeface="Times New Roman"/>
                <a:sym typeface="Times New Roman"/>
              </a:rPr>
              <a:t>These are of the following form:</a:t>
            </a:r>
            <a:endParaRPr dirty="0"/>
          </a:p>
          <a:p>
            <a:pPr marL="457200" lvl="0" indent="-320040" algn="l" rtl="0">
              <a:lnSpc>
                <a:spcPct val="90000"/>
              </a:lnSpc>
              <a:spcBef>
                <a:spcPts val="600"/>
              </a:spcBef>
              <a:spcAft>
                <a:spcPts val="0"/>
              </a:spcAft>
              <a:buSzPts val="1440"/>
              <a:buNone/>
            </a:pPr>
            <a:r>
              <a:rPr lang="en-US" sz="2000" dirty="0">
                <a:solidFill>
                  <a:schemeClr val="dk2"/>
                </a:solidFill>
                <a:latin typeface="Times New Roman"/>
                <a:ea typeface="Times New Roman"/>
                <a:cs typeface="Times New Roman"/>
                <a:sym typeface="Times New Roman"/>
              </a:rPr>
              <a:t>GOTO 10</a:t>
            </a:r>
            <a:endParaRPr dirty="0"/>
          </a:p>
          <a:p>
            <a:pPr marL="457200" lvl="0" indent="-320040" algn="l" rtl="0">
              <a:lnSpc>
                <a:spcPct val="90000"/>
              </a:lnSpc>
              <a:spcBef>
                <a:spcPts val="600"/>
              </a:spcBef>
              <a:spcAft>
                <a:spcPts val="0"/>
              </a:spcAft>
              <a:buSzPts val="1440"/>
              <a:buNone/>
            </a:pPr>
            <a:r>
              <a:rPr lang="en-US" sz="2000" dirty="0">
                <a:solidFill>
                  <a:schemeClr val="dk2"/>
                </a:solidFill>
                <a:latin typeface="Times New Roman"/>
                <a:ea typeface="Times New Roman"/>
                <a:cs typeface="Times New Roman"/>
                <a:sym typeface="Times New Roman"/>
              </a:rPr>
              <a:t>turn the Fan off</a:t>
            </a:r>
            <a:endParaRPr dirty="0"/>
          </a:p>
          <a:p>
            <a:pPr marL="457200" lvl="0" indent="-320040" algn="l" rtl="0">
              <a:lnSpc>
                <a:spcPct val="90000"/>
              </a:lnSpc>
              <a:spcBef>
                <a:spcPts val="600"/>
              </a:spcBef>
              <a:spcAft>
                <a:spcPts val="0"/>
              </a:spcAft>
              <a:buSzPts val="1440"/>
              <a:buNone/>
            </a:pPr>
            <a:r>
              <a:rPr lang="en-US" sz="2000" b="1" dirty="0">
                <a:solidFill>
                  <a:schemeClr val="dk2"/>
                </a:solidFill>
                <a:latin typeface="Times New Roman"/>
                <a:ea typeface="Times New Roman"/>
                <a:cs typeface="Times New Roman"/>
                <a:sym typeface="Times New Roman"/>
              </a:rPr>
              <a:t>17.7.2.4 Linguistic Variables</a:t>
            </a:r>
            <a:endParaRPr dirty="0"/>
          </a:p>
          <a:p>
            <a:pPr marL="457200" lvl="0" indent="-320040" algn="l" rtl="0">
              <a:lnSpc>
                <a:spcPct val="90000"/>
              </a:lnSpc>
              <a:spcBef>
                <a:spcPts val="600"/>
              </a:spcBef>
              <a:spcAft>
                <a:spcPts val="0"/>
              </a:spcAft>
              <a:buSzPts val="1440"/>
              <a:buNone/>
            </a:pPr>
            <a:r>
              <a:rPr lang="en-US" sz="2000" dirty="0">
                <a:solidFill>
                  <a:schemeClr val="dk2"/>
                </a:solidFill>
                <a:latin typeface="Times New Roman"/>
                <a:ea typeface="Times New Roman"/>
                <a:cs typeface="Times New Roman"/>
                <a:sym typeface="Times New Roman"/>
              </a:rPr>
              <a:t>We have studied that formal logic uses linguistic variables that square measure the words or sentences in a very tongue. For example, if we say temperature, it is a linguistic variable; the values of which are very hot or cold, slightly hot or cold, very warm, slightly warm, etc. The words very, slightly are the linguistic hedges.</a:t>
            </a:r>
            <a:endParaRPr dirty="0"/>
          </a:p>
          <a:p>
            <a:pPr marL="457200" lvl="0" indent="-320040" algn="l" rtl="0">
              <a:lnSpc>
                <a:spcPct val="90000"/>
              </a:lnSpc>
              <a:spcBef>
                <a:spcPts val="600"/>
              </a:spcBef>
              <a:spcAft>
                <a:spcPts val="0"/>
              </a:spcAft>
              <a:buSzPts val="1440"/>
              <a:buNone/>
            </a:pPr>
            <a:r>
              <a:rPr lang="en-US" sz="2000" b="1" dirty="0">
                <a:solidFill>
                  <a:schemeClr val="dk2"/>
                </a:solidFill>
                <a:latin typeface="Times New Roman"/>
                <a:ea typeface="Times New Roman"/>
                <a:cs typeface="Times New Roman"/>
                <a:sym typeface="Times New Roman"/>
              </a:rPr>
              <a:t>17.7.2.5 </a:t>
            </a:r>
            <a:r>
              <a:rPr lang="en-US" sz="2000" b="1" dirty="0" err="1">
                <a:solidFill>
                  <a:schemeClr val="dk2"/>
                </a:solidFill>
                <a:latin typeface="Times New Roman"/>
                <a:ea typeface="Times New Roman"/>
                <a:cs typeface="Times New Roman"/>
                <a:sym typeface="Times New Roman"/>
              </a:rPr>
              <a:t>Characterisation</a:t>
            </a:r>
            <a:r>
              <a:rPr lang="en-US" sz="2000" b="1" dirty="0">
                <a:solidFill>
                  <a:schemeClr val="dk2"/>
                </a:solidFill>
                <a:latin typeface="Times New Roman"/>
                <a:ea typeface="Times New Roman"/>
                <a:cs typeface="Times New Roman"/>
                <a:sym typeface="Times New Roman"/>
              </a:rPr>
              <a:t> of Linguistic Variable</a:t>
            </a:r>
            <a:endParaRPr dirty="0"/>
          </a:p>
          <a:p>
            <a:pPr marL="457200" lvl="0" indent="-320040" algn="l" rtl="0">
              <a:lnSpc>
                <a:spcPct val="90000"/>
              </a:lnSpc>
              <a:spcBef>
                <a:spcPts val="600"/>
              </a:spcBef>
              <a:spcAft>
                <a:spcPts val="0"/>
              </a:spcAft>
              <a:buSzPts val="1440"/>
              <a:buNone/>
            </a:pPr>
            <a:r>
              <a:rPr lang="en-US" sz="2000" dirty="0">
                <a:solidFill>
                  <a:schemeClr val="dk2"/>
                </a:solidFill>
                <a:latin typeface="Times New Roman"/>
                <a:ea typeface="Times New Roman"/>
                <a:cs typeface="Times New Roman"/>
                <a:sym typeface="Times New Roman"/>
              </a:rPr>
              <a:t>Following four terms </a:t>
            </a:r>
            <a:r>
              <a:rPr lang="en-US" sz="2000" dirty="0" err="1">
                <a:solidFill>
                  <a:schemeClr val="dk2"/>
                </a:solidFill>
                <a:latin typeface="Times New Roman"/>
                <a:ea typeface="Times New Roman"/>
                <a:cs typeface="Times New Roman"/>
                <a:sym typeface="Times New Roman"/>
              </a:rPr>
              <a:t>characterise</a:t>
            </a:r>
            <a:r>
              <a:rPr lang="en-US" sz="2000" dirty="0">
                <a:solidFill>
                  <a:schemeClr val="dk2"/>
                </a:solidFill>
                <a:latin typeface="Times New Roman"/>
                <a:ea typeface="Times New Roman"/>
                <a:cs typeface="Times New Roman"/>
                <a:sym typeface="Times New Roman"/>
              </a:rPr>
              <a:t> the linguistic variable:</a:t>
            </a:r>
            <a:endParaRPr dirty="0"/>
          </a:p>
          <a:p>
            <a:pPr marL="457200" lvl="0" indent="-320040" algn="l" rtl="0">
              <a:lnSpc>
                <a:spcPct val="90000"/>
              </a:lnSpc>
              <a:spcBef>
                <a:spcPts val="600"/>
              </a:spcBef>
              <a:spcAft>
                <a:spcPts val="0"/>
              </a:spcAft>
              <a:buSzPts val="1440"/>
              <a:buNone/>
            </a:pPr>
            <a:r>
              <a:rPr lang="en-US" sz="2000" dirty="0">
                <a:solidFill>
                  <a:schemeClr val="dk2"/>
                </a:solidFill>
                <a:latin typeface="Times New Roman"/>
                <a:ea typeface="Times New Roman"/>
                <a:cs typeface="Times New Roman"/>
                <a:sym typeface="Times New Roman"/>
              </a:rPr>
              <a:t>1. Name of the variable, generally represented by x.</a:t>
            </a:r>
            <a:endParaRPr dirty="0"/>
          </a:p>
          <a:p>
            <a:pPr marL="457200" lvl="0" indent="-320040" algn="l" rtl="0">
              <a:lnSpc>
                <a:spcPct val="90000"/>
              </a:lnSpc>
              <a:spcBef>
                <a:spcPts val="600"/>
              </a:spcBef>
              <a:spcAft>
                <a:spcPts val="0"/>
              </a:spcAft>
              <a:buSzPts val="1440"/>
              <a:buNone/>
            </a:pPr>
            <a:r>
              <a:rPr lang="en-US" sz="2000" dirty="0">
                <a:solidFill>
                  <a:schemeClr val="dk2"/>
                </a:solidFill>
                <a:latin typeface="Times New Roman"/>
                <a:ea typeface="Times New Roman"/>
                <a:cs typeface="Times New Roman"/>
                <a:sym typeface="Times New Roman"/>
              </a:rPr>
              <a:t>2. Term set of the variable, generally represented by t(x).</a:t>
            </a:r>
            <a:endParaRPr dirty="0"/>
          </a:p>
          <a:p>
            <a:pPr marL="457200" lvl="0" indent="-320040" algn="l" rtl="0">
              <a:lnSpc>
                <a:spcPct val="90000"/>
              </a:lnSpc>
              <a:spcBef>
                <a:spcPts val="600"/>
              </a:spcBef>
              <a:spcAft>
                <a:spcPts val="0"/>
              </a:spcAft>
              <a:buSzPts val="1440"/>
              <a:buNone/>
            </a:pPr>
            <a:r>
              <a:rPr lang="en-US" sz="2000" dirty="0">
                <a:solidFill>
                  <a:schemeClr val="dk2"/>
                </a:solidFill>
                <a:latin typeface="Times New Roman"/>
                <a:ea typeface="Times New Roman"/>
                <a:cs typeface="Times New Roman"/>
                <a:sym typeface="Times New Roman"/>
              </a:rPr>
              <a:t>3. Syntactic rules for generating the values of the variable x.</a:t>
            </a:r>
            <a:endParaRPr dirty="0"/>
          </a:p>
          <a:p>
            <a:pPr marL="457200" lvl="0" indent="-320040" algn="l" rtl="0">
              <a:lnSpc>
                <a:spcPct val="90000"/>
              </a:lnSpc>
              <a:spcBef>
                <a:spcPts val="600"/>
              </a:spcBef>
              <a:spcAft>
                <a:spcPts val="0"/>
              </a:spcAft>
              <a:buSzPts val="1440"/>
              <a:buNone/>
            </a:pPr>
            <a:r>
              <a:rPr lang="en-US" sz="2000" dirty="0">
                <a:solidFill>
                  <a:schemeClr val="dk2"/>
                </a:solidFill>
                <a:latin typeface="Times New Roman"/>
                <a:ea typeface="Times New Roman"/>
                <a:cs typeface="Times New Roman"/>
                <a:sym typeface="Times New Roman"/>
              </a:rPr>
              <a:t>4. Semantic rules for linking each price of x and its significance.</a:t>
            </a:r>
            <a:endParaRPr dirty="0"/>
          </a:p>
          <a:p>
            <a:pPr marL="457200" lvl="0" indent="-320040" algn="just" rtl="0">
              <a:lnSpc>
                <a:spcPct val="90000"/>
              </a:lnSpc>
              <a:spcBef>
                <a:spcPts val="600"/>
              </a:spcBef>
              <a:spcAft>
                <a:spcPts val="0"/>
              </a:spcAft>
              <a:buSzPts val="1440"/>
              <a:buNone/>
            </a:pPr>
            <a:endParaRPr sz="2400" dirty="0">
              <a:solidFill>
                <a:srgbClr val="002060"/>
              </a:solidFill>
              <a:latin typeface="Times New Roman"/>
              <a:ea typeface="Times New Roman"/>
              <a:cs typeface="Times New Roman"/>
              <a:sym typeface="Times New Roman"/>
            </a:endParaRPr>
          </a:p>
        </p:txBody>
      </p:sp>
      <p:sp>
        <p:nvSpPr>
          <p:cNvPr id="248" name="Google Shape;248;p31"/>
          <p:cNvSpPr txBox="1">
            <a:spLocks noGrp="1"/>
          </p:cNvSpPr>
          <p:nvPr>
            <p:ph type="ftr" idx="11"/>
          </p:nvPr>
        </p:nvSpPr>
        <p:spPr>
          <a:xfrm>
            <a:off x="3488788" y="6305550"/>
            <a:ext cx="7992012"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54" name="Google Shape;254;p32"/>
          <p:cNvSpPr txBox="1"/>
          <p:nvPr/>
        </p:nvSpPr>
        <p:spPr>
          <a:xfrm>
            <a:off x="0" y="212211"/>
            <a:ext cx="3301042" cy="632476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a:solidFill>
                  <a:schemeClr val="lt1"/>
                </a:solidFill>
                <a:latin typeface="Times New Roman"/>
                <a:ea typeface="Times New Roman"/>
                <a:cs typeface="Times New Roman"/>
                <a:sym typeface="Times New Roman"/>
              </a:rPr>
              <a:t>17.1 Introduction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17.2 Soft Computing versus Hard Computing</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17.4 Fuzzy Logic</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17.5 Fuzzy Set versus Crisp Set</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17.6 Membership Function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17.7 Fuzzy Rules </a:t>
            </a:r>
            <a:br>
              <a:rPr lang="en-US" sz="1800" b="0" i="0" u="none" strike="noStrike" cap="none">
                <a:solidFill>
                  <a:schemeClr val="lt1"/>
                </a:solidFill>
                <a:latin typeface="Times New Roman"/>
                <a:ea typeface="Times New Roman"/>
                <a:cs typeface="Times New Roman"/>
                <a:sym typeface="Times New Roman"/>
              </a:rPr>
            </a:br>
            <a:r>
              <a:rPr lang="en-US" sz="1800" b="1" i="0" u="none" strike="noStrike" cap="none">
                <a:solidFill>
                  <a:srgbClr val="00B0F0"/>
                </a:solidFill>
                <a:latin typeface="Times New Roman"/>
                <a:ea typeface="Times New Roman"/>
                <a:cs typeface="Times New Roman"/>
                <a:sym typeface="Times New Roman"/>
              </a:rPr>
              <a:t>17.8 Fuzzy Reasoning</a:t>
            </a:r>
            <a:br>
              <a:rPr lang="en-US" sz="1800" b="0"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17.9 Fuzzy Inference System</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17.10 Fuzzification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17.11 Defuzzification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17.12 Fuzzy Controllers</a:t>
            </a:r>
            <a:endParaRPr sz="1800" b="0" i="0" u="none" strike="noStrike" cap="none">
              <a:solidFill>
                <a:schemeClr val="lt1"/>
              </a:solidFill>
              <a:latin typeface="Times New Roman"/>
              <a:ea typeface="Times New Roman"/>
              <a:cs typeface="Times New Roman"/>
              <a:sym typeface="Times New Roman"/>
            </a:endParaRPr>
          </a:p>
        </p:txBody>
      </p:sp>
      <p:sp>
        <p:nvSpPr>
          <p:cNvPr id="255" name="Google Shape;255;p32"/>
          <p:cNvSpPr/>
          <p:nvPr/>
        </p:nvSpPr>
        <p:spPr>
          <a:xfrm>
            <a:off x="3383280" y="198120"/>
            <a:ext cx="8199120" cy="530910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dirty="0">
                <a:solidFill>
                  <a:srgbClr val="354369"/>
                </a:solidFill>
                <a:latin typeface="Times New Roman"/>
                <a:ea typeface="Times New Roman"/>
                <a:cs typeface="Times New Roman"/>
                <a:sym typeface="Times New Roman"/>
              </a:rPr>
              <a:t>Fuzzy Reasoning</a:t>
            </a:r>
            <a:endParaRPr sz="3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b="1" i="0" u="none" strike="noStrike" cap="none" dirty="0">
                <a:solidFill>
                  <a:srgbClr val="0C0C0C"/>
                </a:solidFill>
                <a:latin typeface="Times New Roman"/>
                <a:ea typeface="Times New Roman"/>
                <a:cs typeface="Times New Roman"/>
                <a:sym typeface="Times New Roman"/>
              </a:rPr>
              <a:t>17.8.1 Categorical Reasoning</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b="0" i="0" u="none" strike="noStrike" cap="none" dirty="0">
                <a:solidFill>
                  <a:srgbClr val="0C0C0C"/>
                </a:solidFill>
                <a:latin typeface="Times New Roman"/>
                <a:ea typeface="Times New Roman"/>
                <a:cs typeface="Times New Roman"/>
                <a:sym typeface="Times New Roman"/>
              </a:rPr>
              <a:t>In this mode of approximate reasoning, the antecedents, containing no fuzzy quantifiers and fuzzy chances,</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b="0" i="0" u="none" strike="noStrike" cap="none" dirty="0">
                <a:solidFill>
                  <a:srgbClr val="0C0C0C"/>
                </a:solidFill>
                <a:latin typeface="Times New Roman"/>
                <a:ea typeface="Times New Roman"/>
                <a:cs typeface="Times New Roman"/>
                <a:sym typeface="Times New Roman"/>
              </a:rPr>
              <a:t>square measure assumed to be in canonical kind.</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b="1" i="0" u="none" strike="noStrike" cap="none" dirty="0">
                <a:solidFill>
                  <a:srgbClr val="0C0C0C"/>
                </a:solidFill>
                <a:latin typeface="Times New Roman"/>
                <a:ea typeface="Times New Roman"/>
                <a:cs typeface="Times New Roman"/>
                <a:sym typeface="Times New Roman"/>
              </a:rPr>
              <a:t>17.8.2 Qualitative Reasoning</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b="0" i="0" u="none" strike="noStrike" cap="none" dirty="0">
                <a:solidFill>
                  <a:srgbClr val="0C0C0C"/>
                </a:solidFill>
                <a:latin typeface="Times New Roman"/>
                <a:ea typeface="Times New Roman"/>
                <a:cs typeface="Times New Roman"/>
                <a:sym typeface="Times New Roman"/>
              </a:rPr>
              <a:t>In this mode of approximate reasoning, the antecedents and consequents have fuzzy linguistic variables; the</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b="0" i="0" u="none" strike="noStrike" cap="none" dirty="0">
                <a:solidFill>
                  <a:srgbClr val="0C0C0C"/>
                </a:solidFill>
                <a:latin typeface="Times New Roman"/>
                <a:ea typeface="Times New Roman"/>
                <a:cs typeface="Times New Roman"/>
                <a:sym typeface="Times New Roman"/>
              </a:rPr>
              <a:t>input–output relationship of a system is expressed as a collection of fuzzy IF–THEN rules. This reasoning</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b="0" i="0" u="none" strike="noStrike" cap="none" dirty="0">
                <a:solidFill>
                  <a:srgbClr val="0C0C0C"/>
                </a:solidFill>
                <a:latin typeface="Times New Roman"/>
                <a:ea typeface="Times New Roman"/>
                <a:cs typeface="Times New Roman"/>
                <a:sym typeface="Times New Roman"/>
              </a:rPr>
              <a:t>is mainly used in control system analysis.</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b="0" i="0" u="none" strike="noStrike" cap="none" dirty="0">
                <a:solidFill>
                  <a:srgbClr val="0C0C0C"/>
                </a:solidFill>
                <a:latin typeface="Times New Roman"/>
                <a:ea typeface="Times New Roman"/>
                <a:cs typeface="Times New Roman"/>
                <a:sym typeface="Times New Roman"/>
              </a:rPr>
              <a:t>                                                                  </a:t>
            </a:r>
            <a:endParaRPr dirty="0">
              <a:latin typeface="Times New Roman" panose="02020603050405020304" pitchFamily="18" charset="0"/>
              <a:cs typeface="Times New Roman" panose="02020603050405020304" pitchFamily="18" charset="0"/>
            </a:endParaRPr>
          </a:p>
          <a:p>
            <a:pPr marL="0" marR="0" lvl="0" indent="0" algn="r" rtl="0">
              <a:lnSpc>
                <a:spcPct val="100000"/>
              </a:lnSpc>
              <a:spcBef>
                <a:spcPts val="0"/>
              </a:spcBef>
              <a:spcAft>
                <a:spcPts val="0"/>
              </a:spcAft>
              <a:buNone/>
            </a:pPr>
            <a:r>
              <a:rPr lang="en-US" sz="1600" b="0" i="0" u="none" strike="noStrike" cap="none" dirty="0" err="1">
                <a:solidFill>
                  <a:srgbClr val="FF0000"/>
                </a:solidFill>
                <a:latin typeface="Times New Roman"/>
                <a:ea typeface="Times New Roman"/>
                <a:cs typeface="Times New Roman"/>
                <a:sym typeface="Times New Roman"/>
              </a:rPr>
              <a:t>Contd</a:t>
            </a:r>
            <a:r>
              <a:rPr lang="en-US" sz="1600" b="0" i="0" u="none" strike="noStrike" cap="none" dirty="0">
                <a:solidFill>
                  <a:srgbClr val="FF0000"/>
                </a:solidFill>
                <a:latin typeface="Times New Roman"/>
                <a:ea typeface="Times New Roman"/>
                <a:cs typeface="Times New Roman"/>
                <a:sym typeface="Times New Roman"/>
              </a:rPr>
              <a:t>…</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2300" b="0" i="0" u="none" strike="noStrike" cap="none" dirty="0">
              <a:solidFill>
                <a:srgbClr val="0C0C0C"/>
              </a:solidFill>
              <a:latin typeface="Times New Roman"/>
              <a:ea typeface="Times New Roman"/>
              <a:cs typeface="Times New Roman"/>
              <a:sym typeface="Times New Roman"/>
            </a:endParaRPr>
          </a:p>
        </p:txBody>
      </p:sp>
      <p:sp>
        <p:nvSpPr>
          <p:cNvPr id="256" name="Google Shape;256;p32"/>
          <p:cNvSpPr txBox="1">
            <a:spLocks noGrp="1"/>
          </p:cNvSpPr>
          <p:nvPr>
            <p:ph type="ftr" idx="11"/>
          </p:nvPr>
        </p:nvSpPr>
        <p:spPr>
          <a:xfrm>
            <a:off x="3516923" y="6305550"/>
            <a:ext cx="7963877"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62" name="Google Shape;262;p33"/>
          <p:cNvSpPr txBox="1"/>
          <p:nvPr/>
        </p:nvSpPr>
        <p:spPr>
          <a:xfrm>
            <a:off x="0" y="212211"/>
            <a:ext cx="3301042" cy="632476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17.4 Fuzzy Logic</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17.5 Fuzzy Set versus Crisp Set</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17.6 Membership Function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17.7 Fuzzy Rules </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1" i="0" u="none" strike="noStrike" cap="none" dirty="0">
                <a:solidFill>
                  <a:srgbClr val="00B0F0"/>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17.9 Fuzzy Inference System</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17.10 Fuzzification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17.11 Defuzzification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17.12 Fuzzy Controllers</a:t>
            </a:r>
            <a:endParaRPr sz="1800" b="0" i="0" u="none" strike="noStrike" cap="none" dirty="0">
              <a:solidFill>
                <a:schemeClr val="lt1"/>
              </a:solidFill>
              <a:latin typeface="Times New Roman"/>
              <a:ea typeface="Times New Roman"/>
              <a:cs typeface="Times New Roman"/>
              <a:sym typeface="Times New Roman"/>
            </a:endParaRPr>
          </a:p>
        </p:txBody>
      </p:sp>
      <p:sp>
        <p:nvSpPr>
          <p:cNvPr id="263" name="Google Shape;263;p33"/>
          <p:cNvSpPr txBox="1">
            <a:spLocks noGrp="1"/>
          </p:cNvSpPr>
          <p:nvPr>
            <p:ph type="ftr" idx="11"/>
          </p:nvPr>
        </p:nvSpPr>
        <p:spPr>
          <a:xfrm>
            <a:off x="3657600" y="6305550"/>
            <a:ext cx="7823200"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
        <p:nvSpPr>
          <p:cNvPr id="264" name="Google Shape;264;p33"/>
          <p:cNvSpPr/>
          <p:nvPr/>
        </p:nvSpPr>
        <p:spPr>
          <a:xfrm>
            <a:off x="3489960" y="274320"/>
            <a:ext cx="8153400" cy="90793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dirty="0">
                <a:solidFill>
                  <a:srgbClr val="354369"/>
                </a:solidFill>
                <a:latin typeface="Times New Roman"/>
                <a:ea typeface="Times New Roman"/>
                <a:cs typeface="Times New Roman"/>
                <a:sym typeface="Times New Roman"/>
              </a:rPr>
              <a:t>Fuzzy Reasoning</a:t>
            </a:r>
            <a:endParaRPr sz="3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000" b="1" i="0" u="none" strike="noStrike" cap="none" dirty="0">
                <a:solidFill>
                  <a:srgbClr val="0C0C0C"/>
                </a:solidFill>
                <a:latin typeface="Times New Roman"/>
                <a:ea typeface="Times New Roman"/>
                <a:cs typeface="Times New Roman"/>
                <a:sym typeface="Times New Roman"/>
              </a:rPr>
              <a:t>17.8.3 Syllogistic Reasoning</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000" b="0" i="0" u="none" strike="noStrike" cap="none" dirty="0">
                <a:solidFill>
                  <a:srgbClr val="0C0C0C"/>
                </a:solidFill>
                <a:latin typeface="Times New Roman"/>
                <a:ea typeface="Times New Roman"/>
                <a:cs typeface="Times New Roman"/>
                <a:sym typeface="Times New Roman"/>
              </a:rPr>
              <a:t>In this mode of approximation reasoning, antecedents with fuzzy quantifiers are related to inference rules.</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000" b="0" i="0" u="none" strike="noStrike" cap="none" dirty="0">
                <a:solidFill>
                  <a:srgbClr val="0C0C0C"/>
                </a:solidFill>
                <a:latin typeface="Times New Roman"/>
                <a:ea typeface="Times New Roman"/>
                <a:cs typeface="Times New Roman"/>
                <a:sym typeface="Times New Roman"/>
              </a:rPr>
              <a:t>This is expressed as:</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2000" b="0" i="0" u="none" strike="noStrike" cap="none" dirty="0">
              <a:solidFill>
                <a:srgbClr val="35436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none" strike="noStrike" cap="none" dirty="0">
              <a:solidFill>
                <a:srgbClr val="35436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none" strike="noStrike" cap="none" dirty="0">
              <a:solidFill>
                <a:srgbClr val="35436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none" strike="noStrike" cap="none" dirty="0">
              <a:solidFill>
                <a:srgbClr val="35436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b="0" i="0" u="none" strike="noStrike" cap="none" dirty="0">
                <a:solidFill>
                  <a:srgbClr val="0C0C0C"/>
                </a:solidFill>
                <a:latin typeface="Times New Roman"/>
                <a:ea typeface="Times New Roman"/>
                <a:cs typeface="Times New Roman"/>
                <a:sym typeface="Times New Roman"/>
              </a:rPr>
              <a:t>Here A,B,C,D,E,F are the fuzzy predicates</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000" b="0" i="0" u="none" strike="noStrike" cap="none" dirty="0">
                <a:solidFill>
                  <a:srgbClr val="0C0C0C"/>
                </a:solidFill>
                <a:latin typeface="Times New Roman"/>
                <a:ea typeface="Times New Roman"/>
                <a:cs typeface="Times New Roman"/>
                <a:sym typeface="Times New Roman"/>
              </a:rPr>
              <a:t>S</a:t>
            </a:r>
            <a:r>
              <a:rPr lang="en-US" sz="2000" b="0" i="0" u="none" strike="noStrike" cap="none" baseline="-25000" dirty="0">
                <a:solidFill>
                  <a:srgbClr val="0C0C0C"/>
                </a:solidFill>
                <a:latin typeface="Times New Roman"/>
                <a:ea typeface="Times New Roman"/>
                <a:cs typeface="Times New Roman"/>
                <a:sym typeface="Times New Roman"/>
              </a:rPr>
              <a:t>1</a:t>
            </a:r>
            <a:r>
              <a:rPr lang="en-US" sz="2000" b="0" i="0" u="none" strike="noStrike" cap="none" dirty="0">
                <a:solidFill>
                  <a:srgbClr val="0C0C0C"/>
                </a:solidFill>
                <a:latin typeface="Times New Roman"/>
                <a:ea typeface="Times New Roman"/>
                <a:cs typeface="Times New Roman"/>
                <a:sym typeface="Times New Roman"/>
              </a:rPr>
              <a:t> and S</a:t>
            </a:r>
            <a:r>
              <a:rPr lang="en-US" sz="2000" b="0" i="0" u="none" strike="noStrike" cap="none" baseline="-25000" dirty="0">
                <a:solidFill>
                  <a:srgbClr val="0C0C0C"/>
                </a:solidFill>
                <a:latin typeface="Times New Roman"/>
                <a:ea typeface="Times New Roman"/>
                <a:cs typeface="Times New Roman"/>
                <a:sym typeface="Times New Roman"/>
              </a:rPr>
              <a:t>2</a:t>
            </a:r>
            <a:r>
              <a:rPr lang="en-US" sz="2000" b="0" i="0" u="none" strike="noStrike" cap="none" dirty="0">
                <a:solidFill>
                  <a:srgbClr val="0C0C0C"/>
                </a:solidFill>
                <a:latin typeface="Times New Roman"/>
                <a:ea typeface="Times New Roman"/>
                <a:cs typeface="Times New Roman"/>
                <a:sym typeface="Times New Roman"/>
              </a:rPr>
              <a:t> are given fuzzy </a:t>
            </a:r>
            <a:r>
              <a:rPr lang="en-US" sz="2000" b="0" i="0" u="none" strike="noStrike" cap="none" dirty="0" err="1">
                <a:solidFill>
                  <a:srgbClr val="0C0C0C"/>
                </a:solidFill>
                <a:latin typeface="Times New Roman"/>
                <a:ea typeface="Times New Roman"/>
                <a:cs typeface="Times New Roman"/>
                <a:sym typeface="Times New Roman"/>
              </a:rPr>
              <a:t>quatifier</a:t>
            </a:r>
            <a:r>
              <a:rPr lang="en-US" sz="2000" b="0" i="0" u="none" strike="noStrike" cap="none" dirty="0">
                <a:solidFill>
                  <a:srgbClr val="0C0C0C"/>
                </a:solidFill>
                <a:latin typeface="Times New Roman"/>
                <a:ea typeface="Times New Roman"/>
                <a:cs typeface="Times New Roman"/>
                <a:sym typeface="Times New Roman"/>
              </a:rPr>
              <a:t> and S</a:t>
            </a:r>
            <a:r>
              <a:rPr lang="en-US" sz="2000" b="0" i="0" u="none" strike="noStrike" cap="none" baseline="-25000" dirty="0">
                <a:solidFill>
                  <a:srgbClr val="0C0C0C"/>
                </a:solidFill>
                <a:latin typeface="Times New Roman"/>
                <a:ea typeface="Times New Roman"/>
                <a:cs typeface="Times New Roman"/>
                <a:sym typeface="Times New Roman"/>
              </a:rPr>
              <a:t>3</a:t>
            </a:r>
            <a:r>
              <a:rPr lang="en-US" sz="2000" b="0" i="0" u="none" strike="noStrike" cap="none" dirty="0">
                <a:solidFill>
                  <a:srgbClr val="0C0C0C"/>
                </a:solidFill>
                <a:latin typeface="Times New Roman"/>
                <a:ea typeface="Times New Roman"/>
                <a:cs typeface="Times New Roman"/>
                <a:sym typeface="Times New Roman"/>
              </a:rPr>
              <a:t> is the fuzzy quantifier to be decided.</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000" b="1" i="0" u="none" strike="noStrike" cap="none" dirty="0">
                <a:solidFill>
                  <a:srgbClr val="0C0C0C"/>
                </a:solidFill>
                <a:latin typeface="Times New Roman"/>
                <a:ea typeface="Times New Roman"/>
                <a:cs typeface="Times New Roman"/>
                <a:sym typeface="Times New Roman"/>
              </a:rPr>
              <a:t>17.8.4Dispositional Reasoning</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000" b="0" i="0" u="none" strike="noStrike" cap="none" dirty="0">
                <a:solidFill>
                  <a:srgbClr val="0C0C0C"/>
                </a:solidFill>
                <a:latin typeface="Times New Roman"/>
                <a:ea typeface="Times New Roman"/>
                <a:cs typeface="Times New Roman"/>
                <a:sym typeface="Times New Roman"/>
              </a:rPr>
              <a:t>In this mode of approximation reasoning, the antecedents are dispositions that may contain fuzzy quantifier “usually”. The quantifier “usually” links together dispositional and syllogistic reasoning. Hence it plays an important role. For example, the projection rule of  inference in dispositional reasoning can be given as: usually((L,M) is R) </a:t>
            </a:r>
            <a:fld id="{00000000-1234-1234-1234-123412341234}" type="slidenum">
              <a:rPr lang="en-US" sz="2000" b="0" i="0" u="none" strike="noStrike" cap="none">
                <a:solidFill>
                  <a:srgbClr val="0C0C0C"/>
                </a:solidFill>
                <a:latin typeface="Times New Roman"/>
                <a:ea typeface="Times New Roman"/>
                <a:cs typeface="Times New Roman"/>
                <a:sym typeface="Times New Roman"/>
              </a:rPr>
              <a:t>33</a:t>
            </a:fld>
            <a:r>
              <a:rPr lang="en-US" sz="2000" b="0" i="0" u="none" strike="noStrike" cap="none" dirty="0">
                <a:solidFill>
                  <a:srgbClr val="0C0C0C"/>
                </a:solidFill>
                <a:latin typeface="Times New Roman"/>
                <a:ea typeface="Times New Roman"/>
                <a:cs typeface="Times New Roman"/>
                <a:sym typeface="Times New Roman"/>
              </a:rPr>
              <a:t>→usually (L is [R↓L])</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b="0" i="0" u="none" strike="noStrike" cap="none" dirty="0">
                <a:solidFill>
                  <a:srgbClr val="0C0C0C"/>
                </a:solidFill>
                <a:latin typeface="Times New Roman"/>
                <a:ea typeface="Times New Roman"/>
                <a:cs typeface="Times New Roman"/>
                <a:sym typeface="Times New Roman"/>
              </a:rPr>
              <a:t> </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2400" b="0" i="0" u="none" strike="noStrike" cap="none" baseline="-25000" dirty="0">
              <a:solidFill>
                <a:srgbClr val="0C0C0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400" b="0" i="0" u="none" strike="noStrike" cap="none" baseline="-25000" dirty="0">
                <a:solidFill>
                  <a:srgbClr val="0C0C0C"/>
                </a:solidFill>
                <a:latin typeface="Times New Roman"/>
                <a:ea typeface="Times New Roman"/>
                <a:cs typeface="Times New Roman"/>
                <a:sym typeface="Times New Roman"/>
              </a:rPr>
              <a:t>   </a:t>
            </a:r>
            <a:endParaRPr sz="2400" b="0" i="0" u="none" strike="noStrike" cap="none" dirty="0">
              <a:solidFill>
                <a:srgbClr val="0C0C0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dirty="0">
              <a:solidFill>
                <a:srgbClr val="35436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dirty="0">
              <a:solidFill>
                <a:srgbClr val="35436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dirty="0">
              <a:solidFill>
                <a:srgbClr val="35436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dirty="0">
              <a:solidFill>
                <a:srgbClr val="35436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dirty="0">
              <a:solidFill>
                <a:srgbClr val="35436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dirty="0">
              <a:solidFill>
                <a:srgbClr val="354369"/>
              </a:solidFill>
              <a:latin typeface="Times New Roman"/>
              <a:ea typeface="Times New Roman"/>
              <a:cs typeface="Times New Roman"/>
              <a:sym typeface="Times New Roman"/>
            </a:endParaRPr>
          </a:p>
        </p:txBody>
      </p:sp>
      <p:pic>
        <p:nvPicPr>
          <p:cNvPr id="265" name="Google Shape;265;p33"/>
          <p:cNvPicPr preferRelativeResize="0"/>
          <p:nvPr/>
        </p:nvPicPr>
        <p:blipFill rotWithShape="1">
          <a:blip r:embed="rId3">
            <a:alphaModFix/>
          </a:blip>
          <a:srcRect/>
          <a:stretch/>
        </p:blipFill>
        <p:spPr>
          <a:xfrm>
            <a:off x="5638801" y="2348864"/>
            <a:ext cx="2484119" cy="1202055"/>
          </a:xfrm>
          <a:prstGeom prst="rect">
            <a:avLst/>
          </a:prstGeom>
          <a:noFill/>
          <a:ln>
            <a:noFill/>
          </a:ln>
        </p:spPr>
      </p:pic>
      <p:sp>
        <p:nvSpPr>
          <p:cNvPr id="266" name="Google Shape;266;p33"/>
          <p:cNvSpPr/>
          <p:nvPr/>
        </p:nvSpPr>
        <p:spPr>
          <a:xfrm>
            <a:off x="3672840" y="533400"/>
            <a:ext cx="54711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72" name="Google Shape;272;p34"/>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a:solidFill>
                  <a:schemeClr val="lt1"/>
                </a:solidFill>
                <a:latin typeface="Times New Roman"/>
                <a:ea typeface="Times New Roman"/>
                <a:cs typeface="Times New Roman"/>
                <a:sym typeface="Times New Roman"/>
              </a:rPr>
              <a:t>17.1 Introduction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17.2 Soft Computing versus Hard Computing</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17.4 Fuzzy Logic</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17.5 Fuzzy Set versus Crisp Set</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17.6 Membership Function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17.7 Fuzzy Rules</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17.8 Fuzzy Reasoning </a:t>
            </a:r>
            <a:br>
              <a:rPr lang="en-US" sz="1800" b="0" i="0" u="none" strike="noStrike" cap="none">
                <a:solidFill>
                  <a:schemeClr val="lt1"/>
                </a:solidFill>
                <a:latin typeface="Times New Roman"/>
                <a:ea typeface="Times New Roman"/>
                <a:cs typeface="Times New Roman"/>
                <a:sym typeface="Times New Roman"/>
              </a:rPr>
            </a:br>
            <a:r>
              <a:rPr lang="en-US" sz="1800" b="1" i="0" u="none" strike="noStrike" cap="none">
                <a:solidFill>
                  <a:srgbClr val="00B0F0"/>
                </a:solidFill>
                <a:latin typeface="Times New Roman"/>
                <a:ea typeface="Times New Roman"/>
                <a:cs typeface="Times New Roman"/>
                <a:sym typeface="Times New Roman"/>
              </a:rPr>
              <a:t>17.9 Fuzzy Inference System</a:t>
            </a:r>
            <a:br>
              <a:rPr lang="en-US" sz="1800" b="1" i="0" u="none" strike="noStrike" cap="none">
                <a:solidFill>
                  <a:srgbClr val="00B0F0"/>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17.10 Fuzzification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17.11 Defuzzification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17.12 Fuzzy Controllers</a:t>
            </a:r>
            <a:endParaRPr sz="1800" b="0" i="0" u="none" strike="noStrike" cap="none">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273" name="Google Shape;273;p34"/>
          <p:cNvSpPr txBox="1">
            <a:spLocks noGrp="1"/>
          </p:cNvSpPr>
          <p:nvPr>
            <p:ph type="body" idx="1"/>
          </p:nvPr>
        </p:nvSpPr>
        <p:spPr>
          <a:xfrm>
            <a:off x="3460652" y="323557"/>
            <a:ext cx="8450932" cy="6189785"/>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600"/>
              </a:spcBef>
              <a:spcAft>
                <a:spcPts val="0"/>
              </a:spcAft>
              <a:buSzPts val="1440"/>
              <a:buNone/>
            </a:pPr>
            <a:r>
              <a:rPr lang="en-US" sz="3600" b="1" dirty="0">
                <a:solidFill>
                  <a:srgbClr val="354369"/>
                </a:solidFill>
                <a:latin typeface="Times New Roman"/>
                <a:ea typeface="Times New Roman"/>
                <a:cs typeface="Times New Roman"/>
                <a:sym typeface="Times New Roman"/>
              </a:rPr>
              <a:t>Fuzzy Inference System</a:t>
            </a:r>
            <a:endParaRPr sz="3600" dirty="0">
              <a:solidFill>
                <a:srgbClr val="354369"/>
              </a:solidFill>
              <a:latin typeface="Times New Roman"/>
              <a:ea typeface="Times New Roman"/>
              <a:cs typeface="Times New Roman"/>
              <a:sym typeface="Times New Roman"/>
            </a:endParaRPr>
          </a:p>
          <a:p>
            <a:pPr marL="0" lvl="0" indent="0" algn="just" rtl="0">
              <a:lnSpc>
                <a:spcPct val="100000"/>
              </a:lnSpc>
              <a:spcBef>
                <a:spcPts val="600"/>
              </a:spcBef>
              <a:spcAft>
                <a:spcPts val="0"/>
              </a:spcAft>
              <a:buSzPts val="1440"/>
              <a:buNone/>
            </a:pPr>
            <a:r>
              <a:rPr lang="en-US" sz="2200" dirty="0">
                <a:solidFill>
                  <a:schemeClr val="dk1"/>
                </a:solidFill>
                <a:latin typeface="Times New Roman"/>
                <a:ea typeface="Times New Roman"/>
                <a:cs typeface="Times New Roman"/>
                <a:sym typeface="Times New Roman"/>
              </a:rPr>
              <a:t>Fuzzy inference system is the key unit of a fuzzy logic system having decision making as its primary work . It uses the “IF–THEN” rules along with connectors “OR” or “AND” for drawing essential decision rules.</a:t>
            </a:r>
            <a:endParaRPr dirty="0"/>
          </a:p>
          <a:p>
            <a:pPr marL="0" lvl="0" indent="0" algn="just" rtl="0">
              <a:lnSpc>
                <a:spcPct val="100000"/>
              </a:lnSpc>
              <a:spcBef>
                <a:spcPts val="600"/>
              </a:spcBef>
              <a:spcAft>
                <a:spcPts val="0"/>
              </a:spcAft>
              <a:buSzPts val="1440"/>
              <a:buNone/>
            </a:pPr>
            <a:r>
              <a:rPr lang="en-US" sz="2200" b="1" dirty="0">
                <a:solidFill>
                  <a:schemeClr val="dk1"/>
                </a:solidFill>
                <a:latin typeface="Times New Roman"/>
                <a:ea typeface="Times New Roman"/>
                <a:cs typeface="Times New Roman"/>
                <a:sym typeface="Times New Roman"/>
              </a:rPr>
              <a:t>17.9.1 Characteristic of Fuzzy Inference System</a:t>
            </a:r>
            <a:endParaRPr dirty="0"/>
          </a:p>
          <a:p>
            <a:pPr marL="0" lvl="0" indent="0" algn="just" rtl="0">
              <a:lnSpc>
                <a:spcPct val="100000"/>
              </a:lnSpc>
              <a:spcBef>
                <a:spcPts val="600"/>
              </a:spcBef>
              <a:spcAft>
                <a:spcPts val="0"/>
              </a:spcAft>
              <a:buSzPts val="1440"/>
              <a:buNone/>
            </a:pPr>
            <a:r>
              <a:rPr lang="en-US" sz="2200" dirty="0">
                <a:solidFill>
                  <a:schemeClr val="dk1"/>
                </a:solidFill>
                <a:latin typeface="Times New Roman"/>
                <a:ea typeface="Times New Roman"/>
                <a:cs typeface="Times New Roman"/>
                <a:sym typeface="Times New Roman"/>
              </a:rPr>
              <a:t>Following are some characteristics of the fuzzy interference system (FIS):</a:t>
            </a:r>
            <a:endParaRPr dirty="0"/>
          </a:p>
          <a:p>
            <a:pPr marL="0" lvl="0" indent="0" algn="just" rtl="0">
              <a:lnSpc>
                <a:spcPct val="100000"/>
              </a:lnSpc>
              <a:spcBef>
                <a:spcPts val="600"/>
              </a:spcBef>
              <a:spcAft>
                <a:spcPts val="0"/>
              </a:spcAft>
              <a:buSzPts val="1440"/>
              <a:buNone/>
            </a:pPr>
            <a:r>
              <a:rPr lang="en-US" sz="2200" dirty="0">
                <a:solidFill>
                  <a:schemeClr val="dk1"/>
                </a:solidFill>
                <a:latin typeface="Times New Roman"/>
                <a:ea typeface="Times New Roman"/>
                <a:cs typeface="Times New Roman"/>
                <a:sym typeface="Times New Roman"/>
              </a:rPr>
              <a:t>1. The output from FIS is always a fuzzy set irrespective of its input, which can be fuzzy or crisp.</a:t>
            </a:r>
            <a:endParaRPr dirty="0"/>
          </a:p>
          <a:p>
            <a:pPr marL="0" lvl="0" indent="0" algn="just" rtl="0">
              <a:lnSpc>
                <a:spcPct val="100000"/>
              </a:lnSpc>
              <a:spcBef>
                <a:spcPts val="600"/>
              </a:spcBef>
              <a:spcAft>
                <a:spcPts val="0"/>
              </a:spcAft>
              <a:buSzPts val="1440"/>
              <a:buNone/>
            </a:pPr>
            <a:r>
              <a:rPr lang="en-US" sz="2200" dirty="0">
                <a:solidFill>
                  <a:schemeClr val="dk1"/>
                </a:solidFill>
                <a:latin typeface="Times New Roman"/>
                <a:ea typeface="Times New Roman"/>
                <a:cs typeface="Times New Roman"/>
                <a:sym typeface="Times New Roman"/>
              </a:rPr>
              <a:t>2. It is necessary to own fuzzy output once it is used as a controller.</a:t>
            </a:r>
            <a:endParaRPr dirty="0"/>
          </a:p>
          <a:p>
            <a:pPr marL="0" lvl="0" indent="0" algn="just" rtl="0">
              <a:lnSpc>
                <a:spcPct val="100000"/>
              </a:lnSpc>
              <a:spcBef>
                <a:spcPts val="600"/>
              </a:spcBef>
              <a:spcAft>
                <a:spcPts val="0"/>
              </a:spcAft>
              <a:buSzPts val="1440"/>
              <a:buNone/>
            </a:pPr>
            <a:r>
              <a:rPr lang="en-US" sz="2200" dirty="0">
                <a:solidFill>
                  <a:schemeClr val="dk1"/>
                </a:solidFill>
                <a:latin typeface="Times New Roman"/>
                <a:ea typeface="Times New Roman"/>
                <a:cs typeface="Times New Roman"/>
                <a:sym typeface="Times New Roman"/>
              </a:rPr>
              <a:t>3. A defuzzification unit would be there with FIS to convert fuzzy variables into crisp variables. </a:t>
            </a:r>
            <a:endParaRPr dirty="0"/>
          </a:p>
          <a:p>
            <a:pPr marL="0" lvl="0" indent="0" algn="just" rtl="0">
              <a:lnSpc>
                <a:spcPct val="100000"/>
              </a:lnSpc>
              <a:spcBef>
                <a:spcPts val="600"/>
              </a:spcBef>
              <a:spcAft>
                <a:spcPts val="0"/>
              </a:spcAft>
              <a:buSzPts val="1440"/>
              <a:buNone/>
            </a:pPr>
            <a:endParaRPr sz="2600" b="1" dirty="0">
              <a:solidFill>
                <a:schemeClr val="dk1"/>
              </a:solidFill>
              <a:latin typeface="Times New Roman"/>
              <a:ea typeface="Times New Roman"/>
              <a:cs typeface="Times New Roman"/>
              <a:sym typeface="Times New Roman"/>
            </a:endParaRPr>
          </a:p>
          <a:p>
            <a:pPr marL="0" lvl="0" indent="0" algn="just" rtl="0">
              <a:lnSpc>
                <a:spcPct val="100000"/>
              </a:lnSpc>
              <a:spcBef>
                <a:spcPts val="600"/>
              </a:spcBef>
              <a:spcAft>
                <a:spcPts val="0"/>
              </a:spcAft>
              <a:buSzPts val="1440"/>
              <a:buNone/>
            </a:pPr>
            <a:endParaRPr sz="2600" dirty="0">
              <a:solidFill>
                <a:schemeClr val="dk1"/>
              </a:solidFill>
              <a:latin typeface="Times New Roman"/>
              <a:ea typeface="Times New Roman"/>
              <a:cs typeface="Times New Roman"/>
              <a:sym typeface="Times New Roman"/>
            </a:endParaRPr>
          </a:p>
          <a:p>
            <a:pPr marL="457200" lvl="0" indent="-228600" algn="just" rtl="0">
              <a:lnSpc>
                <a:spcPct val="100000"/>
              </a:lnSpc>
              <a:spcBef>
                <a:spcPts val="600"/>
              </a:spcBef>
              <a:spcAft>
                <a:spcPts val="0"/>
              </a:spcAft>
              <a:buSzPts val="1440"/>
              <a:buNone/>
            </a:pPr>
            <a:endParaRPr sz="2600" dirty="0">
              <a:latin typeface="Times New Roman"/>
              <a:ea typeface="Times New Roman"/>
              <a:cs typeface="Times New Roman"/>
              <a:sym typeface="Times New Roman"/>
            </a:endParaRPr>
          </a:p>
        </p:txBody>
      </p:sp>
      <p:sp>
        <p:nvSpPr>
          <p:cNvPr id="274" name="Google Shape;274;p34"/>
          <p:cNvSpPr txBox="1">
            <a:spLocks noGrp="1"/>
          </p:cNvSpPr>
          <p:nvPr>
            <p:ph type="ftr" idx="11"/>
          </p:nvPr>
        </p:nvSpPr>
        <p:spPr>
          <a:xfrm>
            <a:off x="3362178" y="6305550"/>
            <a:ext cx="8118622"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5"/>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80" name="Google Shape;280;p35"/>
          <p:cNvSpPr txBox="1"/>
          <p:nvPr/>
        </p:nvSpPr>
        <p:spPr>
          <a:xfrm>
            <a:off x="0" y="212211"/>
            <a:ext cx="3301042" cy="632476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a:solidFill>
                  <a:schemeClr val="lt1"/>
                </a:solidFill>
                <a:latin typeface="Times New Roman"/>
                <a:ea typeface="Times New Roman"/>
                <a:cs typeface="Times New Roman"/>
                <a:sym typeface="Times New Roman"/>
              </a:rPr>
              <a:t>17.1 Introduction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17.2 Soft Computing versus Hard Computing</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17.4 Fuzzy Logic</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17.5 Fuzzy Set versus Crisp Set</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17.6 Membership Function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17.7 Fuzzy Rules</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17.8 Fuzzy Reasoning </a:t>
            </a:r>
            <a:br>
              <a:rPr lang="en-US" sz="1800" b="0" i="0" u="none" strike="noStrike" cap="none">
                <a:solidFill>
                  <a:schemeClr val="lt1"/>
                </a:solidFill>
                <a:latin typeface="Times New Roman"/>
                <a:ea typeface="Times New Roman"/>
                <a:cs typeface="Times New Roman"/>
                <a:sym typeface="Times New Roman"/>
              </a:rPr>
            </a:br>
            <a:r>
              <a:rPr lang="en-US" sz="1800" b="1" i="0" u="none" strike="noStrike" cap="none">
                <a:solidFill>
                  <a:srgbClr val="00B0F0"/>
                </a:solidFill>
                <a:latin typeface="Times New Roman"/>
                <a:ea typeface="Times New Roman"/>
                <a:cs typeface="Times New Roman"/>
                <a:sym typeface="Times New Roman"/>
              </a:rPr>
              <a:t>17.9 Fuzzy Inference System</a:t>
            </a:r>
            <a:br>
              <a:rPr lang="en-US" sz="1800" b="0"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17.10 Fuzzification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17.11 Defuzzification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17.12 Fuzzy Controllers</a:t>
            </a:r>
            <a:endParaRPr sz="1800" b="0" i="0" u="none" strike="noStrike" cap="none">
              <a:solidFill>
                <a:schemeClr val="lt1"/>
              </a:solidFill>
              <a:latin typeface="Times New Roman"/>
              <a:ea typeface="Times New Roman"/>
              <a:cs typeface="Times New Roman"/>
              <a:sym typeface="Times New Roman"/>
            </a:endParaRPr>
          </a:p>
        </p:txBody>
      </p:sp>
      <p:sp>
        <p:nvSpPr>
          <p:cNvPr id="281" name="Google Shape;281;p35"/>
          <p:cNvSpPr txBox="1">
            <a:spLocks noGrp="1"/>
          </p:cNvSpPr>
          <p:nvPr>
            <p:ph type="body" idx="1"/>
          </p:nvPr>
        </p:nvSpPr>
        <p:spPr>
          <a:xfrm>
            <a:off x="3545058" y="168812"/>
            <a:ext cx="8646942" cy="6499274"/>
          </a:xfrm>
          <a:prstGeom prst="rect">
            <a:avLst/>
          </a:prstGeom>
          <a:noFill/>
          <a:ln>
            <a:noFill/>
          </a:ln>
        </p:spPr>
        <p:txBody>
          <a:bodyPr spcFirstLastPara="1" wrap="square" lIns="91425" tIns="45700" rIns="91425" bIns="45700" anchor="t" anchorCtr="0">
            <a:normAutofit lnSpcReduction="10000"/>
          </a:bodyPr>
          <a:lstStyle/>
          <a:p>
            <a:pPr marL="457200" lvl="0" indent="-320040" algn="ctr" rtl="0">
              <a:lnSpc>
                <a:spcPct val="90000"/>
              </a:lnSpc>
              <a:spcBef>
                <a:spcPts val="600"/>
              </a:spcBef>
              <a:spcAft>
                <a:spcPts val="0"/>
              </a:spcAft>
              <a:buSzPts val="1440"/>
              <a:buNone/>
            </a:pPr>
            <a:r>
              <a:rPr lang="en-US" sz="3600" b="1" dirty="0">
                <a:solidFill>
                  <a:srgbClr val="354369"/>
                </a:solidFill>
                <a:latin typeface="Times New Roman"/>
                <a:ea typeface="Times New Roman"/>
                <a:cs typeface="Times New Roman"/>
                <a:sym typeface="Times New Roman"/>
              </a:rPr>
              <a:t>Fuzzy Inference System</a:t>
            </a:r>
            <a:endParaRPr sz="3600" dirty="0">
              <a:solidFill>
                <a:srgbClr val="354369"/>
              </a:solidFill>
              <a:latin typeface="Times New Roman"/>
              <a:ea typeface="Times New Roman"/>
              <a:cs typeface="Times New Roman"/>
              <a:sym typeface="Times New Roman"/>
            </a:endParaRPr>
          </a:p>
          <a:p>
            <a:pPr marL="0" lvl="0" indent="0" algn="just" rtl="0">
              <a:lnSpc>
                <a:spcPct val="90000"/>
              </a:lnSpc>
              <a:spcBef>
                <a:spcPts val="600"/>
              </a:spcBef>
              <a:spcAft>
                <a:spcPts val="0"/>
              </a:spcAft>
              <a:buSzPts val="1440"/>
              <a:buNone/>
            </a:pPr>
            <a:r>
              <a:rPr lang="en-US" sz="2220" b="1" dirty="0">
                <a:solidFill>
                  <a:schemeClr val="dk1"/>
                </a:solidFill>
                <a:latin typeface="Times New Roman"/>
                <a:ea typeface="Times New Roman"/>
                <a:cs typeface="Times New Roman"/>
                <a:sym typeface="Times New Roman"/>
              </a:rPr>
              <a:t>17.9.2 Function Block of FIS</a:t>
            </a:r>
            <a:endParaRPr dirty="0"/>
          </a:p>
          <a:p>
            <a:pPr marL="0" lvl="0" indent="0" algn="just" rtl="0">
              <a:lnSpc>
                <a:spcPct val="90000"/>
              </a:lnSpc>
              <a:spcBef>
                <a:spcPts val="600"/>
              </a:spcBef>
              <a:spcAft>
                <a:spcPts val="0"/>
              </a:spcAft>
              <a:buSzPts val="1440"/>
              <a:buNone/>
            </a:pPr>
            <a:endParaRPr sz="2220" b="1" dirty="0">
              <a:solidFill>
                <a:schemeClr val="dk1"/>
              </a:solidFill>
              <a:latin typeface="Times New Roman"/>
              <a:ea typeface="Times New Roman"/>
              <a:cs typeface="Times New Roman"/>
              <a:sym typeface="Times New Roman"/>
            </a:endParaRPr>
          </a:p>
          <a:p>
            <a:pPr marL="0" lvl="0" indent="0" algn="just" rtl="0">
              <a:lnSpc>
                <a:spcPct val="90000"/>
              </a:lnSpc>
              <a:spcBef>
                <a:spcPts val="600"/>
              </a:spcBef>
              <a:spcAft>
                <a:spcPts val="0"/>
              </a:spcAft>
              <a:buSzPts val="1440"/>
              <a:buNone/>
            </a:pPr>
            <a:endParaRPr sz="2220" b="1" dirty="0">
              <a:solidFill>
                <a:schemeClr val="dk1"/>
              </a:solidFill>
              <a:latin typeface="Times New Roman"/>
              <a:ea typeface="Times New Roman"/>
              <a:cs typeface="Times New Roman"/>
              <a:sym typeface="Times New Roman"/>
            </a:endParaRPr>
          </a:p>
          <a:p>
            <a:pPr marL="0" lvl="0" indent="0" algn="just" rtl="0">
              <a:lnSpc>
                <a:spcPct val="90000"/>
              </a:lnSpc>
              <a:spcBef>
                <a:spcPts val="600"/>
              </a:spcBef>
              <a:spcAft>
                <a:spcPts val="0"/>
              </a:spcAft>
              <a:buSzPts val="1440"/>
              <a:buNone/>
            </a:pPr>
            <a:endParaRPr sz="2220" b="1" dirty="0">
              <a:solidFill>
                <a:schemeClr val="dk1"/>
              </a:solidFill>
              <a:latin typeface="Times New Roman"/>
              <a:ea typeface="Times New Roman"/>
              <a:cs typeface="Times New Roman"/>
              <a:sym typeface="Times New Roman"/>
            </a:endParaRPr>
          </a:p>
          <a:p>
            <a:pPr marL="0" lvl="0" indent="0" algn="just" rtl="0">
              <a:lnSpc>
                <a:spcPct val="90000"/>
              </a:lnSpc>
              <a:spcBef>
                <a:spcPts val="600"/>
              </a:spcBef>
              <a:spcAft>
                <a:spcPts val="0"/>
              </a:spcAft>
              <a:buSzPts val="1440"/>
              <a:buNone/>
            </a:pPr>
            <a:endParaRPr sz="2220" b="1" dirty="0">
              <a:solidFill>
                <a:schemeClr val="dk1"/>
              </a:solidFill>
              <a:latin typeface="Times New Roman"/>
              <a:ea typeface="Times New Roman"/>
              <a:cs typeface="Times New Roman"/>
              <a:sym typeface="Times New Roman"/>
            </a:endParaRPr>
          </a:p>
          <a:p>
            <a:pPr marL="0" lvl="0" indent="0" algn="just" rtl="0">
              <a:lnSpc>
                <a:spcPct val="90000"/>
              </a:lnSpc>
              <a:spcBef>
                <a:spcPts val="600"/>
              </a:spcBef>
              <a:spcAft>
                <a:spcPts val="0"/>
              </a:spcAft>
              <a:buSzPts val="1440"/>
              <a:buNone/>
            </a:pPr>
            <a:endParaRPr sz="2220" b="1" dirty="0">
              <a:solidFill>
                <a:schemeClr val="dk1"/>
              </a:solidFill>
              <a:latin typeface="Times New Roman"/>
              <a:ea typeface="Times New Roman"/>
              <a:cs typeface="Times New Roman"/>
              <a:sym typeface="Times New Roman"/>
            </a:endParaRPr>
          </a:p>
          <a:p>
            <a:pPr marL="0" lvl="0" indent="0" algn="just" rtl="0">
              <a:lnSpc>
                <a:spcPct val="90000"/>
              </a:lnSpc>
              <a:spcBef>
                <a:spcPts val="600"/>
              </a:spcBef>
              <a:spcAft>
                <a:spcPts val="0"/>
              </a:spcAft>
              <a:buSzPts val="1440"/>
              <a:buNone/>
            </a:pPr>
            <a:endParaRPr sz="2220" b="1" dirty="0">
              <a:solidFill>
                <a:schemeClr val="dk1"/>
              </a:solidFill>
              <a:latin typeface="Times New Roman"/>
              <a:ea typeface="Times New Roman"/>
              <a:cs typeface="Times New Roman"/>
              <a:sym typeface="Times New Roman"/>
            </a:endParaRPr>
          </a:p>
          <a:p>
            <a:pPr marL="0" lvl="0" indent="0" algn="just" rtl="0">
              <a:lnSpc>
                <a:spcPct val="90000"/>
              </a:lnSpc>
              <a:spcBef>
                <a:spcPts val="600"/>
              </a:spcBef>
              <a:spcAft>
                <a:spcPts val="0"/>
              </a:spcAft>
              <a:buSzPts val="1440"/>
              <a:buNone/>
            </a:pPr>
            <a:endParaRPr sz="2220" b="1" dirty="0">
              <a:solidFill>
                <a:schemeClr val="dk1"/>
              </a:solidFill>
              <a:latin typeface="Times New Roman"/>
              <a:ea typeface="Times New Roman"/>
              <a:cs typeface="Times New Roman"/>
              <a:sym typeface="Times New Roman"/>
            </a:endParaRPr>
          </a:p>
          <a:p>
            <a:pPr marL="0" lvl="0" indent="0" algn="just" rtl="0">
              <a:lnSpc>
                <a:spcPct val="90000"/>
              </a:lnSpc>
              <a:spcBef>
                <a:spcPts val="600"/>
              </a:spcBef>
              <a:spcAft>
                <a:spcPts val="0"/>
              </a:spcAft>
              <a:buSzPts val="1440"/>
              <a:buNone/>
            </a:pPr>
            <a:r>
              <a:rPr lang="en-US" sz="2220" b="1" dirty="0">
                <a:solidFill>
                  <a:schemeClr val="dk1"/>
                </a:solidFill>
                <a:latin typeface="Times New Roman"/>
                <a:ea typeface="Times New Roman"/>
                <a:cs typeface="Times New Roman"/>
                <a:sym typeface="Times New Roman"/>
              </a:rPr>
              <a:t>17.9.3 Working Of FIS- The working of FIS consists of following steps:</a:t>
            </a:r>
            <a:endParaRPr dirty="0"/>
          </a:p>
          <a:p>
            <a:pPr marL="0" lvl="0" indent="0" algn="just" rtl="0">
              <a:lnSpc>
                <a:spcPct val="90000"/>
              </a:lnSpc>
              <a:spcBef>
                <a:spcPts val="600"/>
              </a:spcBef>
              <a:spcAft>
                <a:spcPts val="0"/>
              </a:spcAft>
              <a:buSzPts val="1440"/>
              <a:buNone/>
            </a:pPr>
            <a:r>
              <a:rPr lang="en-US" sz="2220" dirty="0">
                <a:solidFill>
                  <a:schemeClr val="dk1"/>
                </a:solidFill>
                <a:latin typeface="Times New Roman"/>
                <a:ea typeface="Times New Roman"/>
                <a:cs typeface="Times New Roman"/>
                <a:sym typeface="Times New Roman"/>
              </a:rPr>
              <a:t>1. A fuzzification unit supports the appliance of various fuzzification strategies, and converts the crisp</a:t>
            </a:r>
            <a:endParaRPr dirty="0"/>
          </a:p>
          <a:p>
            <a:pPr marL="0" lvl="0" indent="0" algn="just" rtl="0">
              <a:lnSpc>
                <a:spcPct val="90000"/>
              </a:lnSpc>
              <a:spcBef>
                <a:spcPts val="600"/>
              </a:spcBef>
              <a:spcAft>
                <a:spcPts val="0"/>
              </a:spcAft>
              <a:buSzPts val="1440"/>
              <a:buNone/>
            </a:pPr>
            <a:r>
              <a:rPr lang="en-US" sz="2220" dirty="0">
                <a:solidFill>
                  <a:schemeClr val="dk1"/>
                </a:solidFill>
                <a:latin typeface="Times New Roman"/>
                <a:ea typeface="Times New Roman"/>
                <a:cs typeface="Times New Roman"/>
                <a:sym typeface="Times New Roman"/>
              </a:rPr>
              <a:t>input into fuzzy input.</a:t>
            </a:r>
            <a:endParaRPr dirty="0"/>
          </a:p>
          <a:p>
            <a:pPr marL="0" lvl="0" indent="0" algn="just" rtl="0">
              <a:lnSpc>
                <a:spcPct val="90000"/>
              </a:lnSpc>
              <a:spcBef>
                <a:spcPts val="600"/>
              </a:spcBef>
              <a:spcAft>
                <a:spcPts val="0"/>
              </a:spcAft>
              <a:buSzPts val="1440"/>
              <a:buNone/>
            </a:pPr>
            <a:r>
              <a:rPr lang="en-US" sz="2220" dirty="0">
                <a:solidFill>
                  <a:schemeClr val="dk1"/>
                </a:solidFill>
                <a:latin typeface="Times New Roman"/>
                <a:ea typeface="Times New Roman"/>
                <a:cs typeface="Times New Roman"/>
                <a:sym typeface="Times New Roman"/>
              </a:rPr>
              <a:t>2. A mental object: Assortment of rule base and information is made upon the conversion of crisp input</a:t>
            </a:r>
            <a:endParaRPr dirty="0"/>
          </a:p>
          <a:p>
            <a:pPr marL="0" lvl="0" indent="0" algn="just" rtl="0">
              <a:lnSpc>
                <a:spcPct val="90000"/>
              </a:lnSpc>
              <a:spcBef>
                <a:spcPts val="600"/>
              </a:spcBef>
              <a:spcAft>
                <a:spcPts val="0"/>
              </a:spcAft>
              <a:buSzPts val="1440"/>
              <a:buNone/>
            </a:pPr>
            <a:r>
              <a:rPr lang="en-US" sz="2220" dirty="0">
                <a:solidFill>
                  <a:schemeClr val="dk1"/>
                </a:solidFill>
                <a:latin typeface="Times New Roman"/>
                <a:ea typeface="Times New Roman"/>
                <a:cs typeface="Times New Roman"/>
                <a:sym typeface="Times New Roman"/>
              </a:rPr>
              <a:t>into fuzzy input.</a:t>
            </a:r>
            <a:endParaRPr dirty="0"/>
          </a:p>
          <a:p>
            <a:pPr marL="0" lvl="0" indent="0" algn="just" rtl="0">
              <a:lnSpc>
                <a:spcPct val="90000"/>
              </a:lnSpc>
              <a:spcBef>
                <a:spcPts val="600"/>
              </a:spcBef>
              <a:spcAft>
                <a:spcPts val="0"/>
              </a:spcAft>
              <a:buSzPts val="1440"/>
              <a:buNone/>
            </a:pPr>
            <a:r>
              <a:rPr lang="en-US" sz="2220" dirty="0">
                <a:solidFill>
                  <a:schemeClr val="dk1"/>
                </a:solidFill>
                <a:latin typeface="Times New Roman"/>
                <a:ea typeface="Times New Roman"/>
                <a:cs typeface="Times New Roman"/>
                <a:sym typeface="Times New Roman"/>
              </a:rPr>
              <a:t>The defuzzification unit fuzzy input is finally reborn into crisp output. </a:t>
            </a:r>
            <a:endParaRPr dirty="0"/>
          </a:p>
          <a:p>
            <a:pPr marL="457200" lvl="0" indent="-320040" algn="l" rtl="0">
              <a:lnSpc>
                <a:spcPct val="90000"/>
              </a:lnSpc>
              <a:spcBef>
                <a:spcPts val="600"/>
              </a:spcBef>
              <a:spcAft>
                <a:spcPts val="0"/>
              </a:spcAft>
              <a:buSzPts val="1440"/>
              <a:buNone/>
            </a:pPr>
            <a:endParaRPr sz="2220" dirty="0">
              <a:latin typeface="Times New Roman"/>
              <a:ea typeface="Times New Roman"/>
              <a:cs typeface="Times New Roman"/>
              <a:sym typeface="Times New Roman"/>
            </a:endParaRPr>
          </a:p>
          <a:p>
            <a:pPr marL="457200" lvl="0" indent="-228600" algn="l" rtl="0">
              <a:lnSpc>
                <a:spcPct val="90000"/>
              </a:lnSpc>
              <a:spcBef>
                <a:spcPts val="600"/>
              </a:spcBef>
              <a:spcAft>
                <a:spcPts val="0"/>
              </a:spcAft>
              <a:buSzPts val="1440"/>
              <a:buNone/>
            </a:pPr>
            <a:endParaRPr sz="2220" b="1" dirty="0">
              <a:latin typeface="Times New Roman"/>
              <a:ea typeface="Times New Roman"/>
              <a:cs typeface="Times New Roman"/>
              <a:sym typeface="Times New Roman"/>
            </a:endParaRPr>
          </a:p>
          <a:p>
            <a:pPr marL="457200" lvl="0" indent="-228600" algn="l" rtl="0">
              <a:lnSpc>
                <a:spcPct val="90000"/>
              </a:lnSpc>
              <a:spcBef>
                <a:spcPts val="600"/>
              </a:spcBef>
              <a:spcAft>
                <a:spcPts val="0"/>
              </a:spcAft>
              <a:buSzPts val="1440"/>
              <a:buNone/>
            </a:pPr>
            <a:endParaRPr sz="2220" b="1" dirty="0">
              <a:latin typeface="Times New Roman"/>
              <a:ea typeface="Times New Roman"/>
              <a:cs typeface="Times New Roman"/>
              <a:sym typeface="Times New Roman"/>
            </a:endParaRPr>
          </a:p>
          <a:p>
            <a:pPr marL="457200" lvl="0" indent="-228600" algn="l" rtl="0">
              <a:lnSpc>
                <a:spcPct val="90000"/>
              </a:lnSpc>
              <a:spcBef>
                <a:spcPts val="600"/>
              </a:spcBef>
              <a:spcAft>
                <a:spcPts val="0"/>
              </a:spcAft>
              <a:buSzPts val="1440"/>
              <a:buNone/>
            </a:pPr>
            <a:endParaRPr sz="2220" b="1" dirty="0">
              <a:latin typeface="Times New Roman"/>
              <a:ea typeface="Times New Roman"/>
              <a:cs typeface="Times New Roman"/>
              <a:sym typeface="Times New Roman"/>
            </a:endParaRPr>
          </a:p>
          <a:p>
            <a:pPr marL="457200" lvl="0" indent="-228600" algn="l" rtl="0">
              <a:lnSpc>
                <a:spcPct val="90000"/>
              </a:lnSpc>
              <a:spcBef>
                <a:spcPts val="600"/>
              </a:spcBef>
              <a:spcAft>
                <a:spcPts val="0"/>
              </a:spcAft>
              <a:buSzPts val="1440"/>
              <a:buNone/>
            </a:pPr>
            <a:endParaRPr sz="2220" b="1" dirty="0">
              <a:latin typeface="Times New Roman"/>
              <a:ea typeface="Times New Roman"/>
              <a:cs typeface="Times New Roman"/>
              <a:sym typeface="Times New Roman"/>
            </a:endParaRPr>
          </a:p>
          <a:p>
            <a:pPr marL="457200" lvl="0" indent="-228600" algn="l" rtl="0">
              <a:lnSpc>
                <a:spcPct val="90000"/>
              </a:lnSpc>
              <a:spcBef>
                <a:spcPts val="600"/>
              </a:spcBef>
              <a:spcAft>
                <a:spcPts val="0"/>
              </a:spcAft>
              <a:buSzPts val="1440"/>
              <a:buNone/>
            </a:pPr>
            <a:endParaRPr sz="2220" b="1" dirty="0">
              <a:latin typeface="Times New Roman"/>
              <a:ea typeface="Times New Roman"/>
              <a:cs typeface="Times New Roman"/>
              <a:sym typeface="Times New Roman"/>
            </a:endParaRPr>
          </a:p>
          <a:p>
            <a:pPr marL="457200" lvl="0" indent="-228600" algn="l" rtl="0">
              <a:lnSpc>
                <a:spcPct val="90000"/>
              </a:lnSpc>
              <a:spcBef>
                <a:spcPts val="600"/>
              </a:spcBef>
              <a:spcAft>
                <a:spcPts val="0"/>
              </a:spcAft>
              <a:buSzPts val="1440"/>
              <a:buNone/>
            </a:pPr>
            <a:endParaRPr sz="2220" b="1" dirty="0">
              <a:latin typeface="Times New Roman"/>
              <a:ea typeface="Times New Roman"/>
              <a:cs typeface="Times New Roman"/>
              <a:sym typeface="Times New Roman"/>
            </a:endParaRPr>
          </a:p>
          <a:p>
            <a:pPr marL="457200" lvl="0" indent="-228600" algn="l" rtl="0">
              <a:lnSpc>
                <a:spcPct val="90000"/>
              </a:lnSpc>
              <a:spcBef>
                <a:spcPts val="600"/>
              </a:spcBef>
              <a:spcAft>
                <a:spcPts val="0"/>
              </a:spcAft>
              <a:buSzPts val="1440"/>
              <a:buNone/>
            </a:pPr>
            <a:endParaRPr sz="2220" b="1" dirty="0">
              <a:latin typeface="Times New Roman"/>
              <a:ea typeface="Times New Roman"/>
              <a:cs typeface="Times New Roman"/>
              <a:sym typeface="Times New Roman"/>
            </a:endParaRPr>
          </a:p>
          <a:p>
            <a:pPr marL="457200" lvl="0" indent="-228600" algn="l" rtl="0">
              <a:lnSpc>
                <a:spcPct val="90000"/>
              </a:lnSpc>
              <a:spcBef>
                <a:spcPts val="600"/>
              </a:spcBef>
              <a:spcAft>
                <a:spcPts val="0"/>
              </a:spcAft>
              <a:buSzPts val="1440"/>
              <a:buNone/>
            </a:pPr>
            <a:endParaRPr sz="2220" b="1" dirty="0">
              <a:latin typeface="Times New Roman"/>
              <a:ea typeface="Times New Roman"/>
              <a:cs typeface="Times New Roman"/>
              <a:sym typeface="Times New Roman"/>
            </a:endParaRPr>
          </a:p>
          <a:p>
            <a:pPr marL="457200" lvl="0" indent="-228600" algn="l" rtl="0">
              <a:lnSpc>
                <a:spcPct val="90000"/>
              </a:lnSpc>
              <a:spcBef>
                <a:spcPts val="600"/>
              </a:spcBef>
              <a:spcAft>
                <a:spcPts val="0"/>
              </a:spcAft>
              <a:buSzPts val="1440"/>
              <a:buNone/>
            </a:pPr>
            <a:endParaRPr sz="2220" b="1" dirty="0">
              <a:latin typeface="Times New Roman"/>
              <a:ea typeface="Times New Roman"/>
              <a:cs typeface="Times New Roman"/>
              <a:sym typeface="Times New Roman"/>
            </a:endParaRPr>
          </a:p>
          <a:p>
            <a:pPr marL="457200" lvl="0" indent="-228600" algn="l" rtl="0">
              <a:lnSpc>
                <a:spcPct val="90000"/>
              </a:lnSpc>
              <a:spcBef>
                <a:spcPts val="600"/>
              </a:spcBef>
              <a:spcAft>
                <a:spcPts val="0"/>
              </a:spcAft>
              <a:buSzPts val="1440"/>
              <a:buNone/>
            </a:pPr>
            <a:endParaRPr sz="2220" b="1" dirty="0">
              <a:latin typeface="Times New Roman"/>
              <a:ea typeface="Times New Roman"/>
              <a:cs typeface="Times New Roman"/>
              <a:sym typeface="Times New Roman"/>
            </a:endParaRPr>
          </a:p>
          <a:p>
            <a:pPr marL="457200" lvl="0" indent="-228600" algn="l" rtl="0">
              <a:lnSpc>
                <a:spcPct val="90000"/>
              </a:lnSpc>
              <a:spcBef>
                <a:spcPts val="600"/>
              </a:spcBef>
              <a:spcAft>
                <a:spcPts val="0"/>
              </a:spcAft>
              <a:buSzPts val="1440"/>
              <a:buNone/>
            </a:pPr>
            <a:endParaRPr sz="2220" b="1" dirty="0">
              <a:latin typeface="Times New Roman"/>
              <a:ea typeface="Times New Roman"/>
              <a:cs typeface="Times New Roman"/>
              <a:sym typeface="Times New Roman"/>
            </a:endParaRPr>
          </a:p>
          <a:p>
            <a:pPr marL="457200" lvl="0" indent="-228600" algn="l" rtl="0">
              <a:lnSpc>
                <a:spcPct val="90000"/>
              </a:lnSpc>
              <a:spcBef>
                <a:spcPts val="600"/>
              </a:spcBef>
              <a:spcAft>
                <a:spcPts val="0"/>
              </a:spcAft>
              <a:buSzPts val="1440"/>
              <a:buNone/>
            </a:pPr>
            <a:endParaRPr sz="2220" b="1" dirty="0">
              <a:latin typeface="Times New Roman"/>
              <a:ea typeface="Times New Roman"/>
              <a:cs typeface="Times New Roman"/>
              <a:sym typeface="Times New Roman"/>
            </a:endParaRPr>
          </a:p>
          <a:p>
            <a:pPr marL="457200" lvl="0" indent="-228600" algn="l" rtl="0">
              <a:lnSpc>
                <a:spcPct val="90000"/>
              </a:lnSpc>
              <a:spcBef>
                <a:spcPts val="600"/>
              </a:spcBef>
              <a:spcAft>
                <a:spcPts val="0"/>
              </a:spcAft>
              <a:buSzPts val="1440"/>
              <a:buNone/>
            </a:pPr>
            <a:endParaRPr sz="2220" dirty="0">
              <a:latin typeface="Times New Roman"/>
              <a:ea typeface="Times New Roman"/>
              <a:cs typeface="Times New Roman"/>
              <a:sym typeface="Times New Roman"/>
            </a:endParaRPr>
          </a:p>
        </p:txBody>
      </p:sp>
      <p:sp>
        <p:nvSpPr>
          <p:cNvPr id="282" name="Google Shape;282;p35"/>
          <p:cNvSpPr txBox="1">
            <a:spLocks noGrp="1"/>
          </p:cNvSpPr>
          <p:nvPr>
            <p:ph type="ftr" idx="11"/>
          </p:nvPr>
        </p:nvSpPr>
        <p:spPr>
          <a:xfrm>
            <a:off x="3319975" y="6305550"/>
            <a:ext cx="8160825"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283" name="Google Shape;283;p35"/>
          <p:cNvPicPr preferRelativeResize="0"/>
          <p:nvPr/>
        </p:nvPicPr>
        <p:blipFill rotWithShape="1">
          <a:blip r:embed="rId3">
            <a:alphaModFix/>
          </a:blip>
          <a:srcRect/>
          <a:stretch/>
        </p:blipFill>
        <p:spPr>
          <a:xfrm>
            <a:off x="3625572" y="1106311"/>
            <a:ext cx="7620000" cy="242541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6"/>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89" name="Google Shape;289;p36"/>
          <p:cNvSpPr txBox="1"/>
          <p:nvPr/>
        </p:nvSpPr>
        <p:spPr>
          <a:xfrm>
            <a:off x="0" y="212211"/>
            <a:ext cx="3301042" cy="632476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a:solidFill>
                  <a:schemeClr val="lt1"/>
                </a:solidFill>
                <a:latin typeface="Times New Roman"/>
                <a:ea typeface="Times New Roman"/>
                <a:cs typeface="Times New Roman"/>
                <a:sym typeface="Times New Roman"/>
              </a:rPr>
              <a:t>17.1 Introduction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17.2 Soft Computing versus Hard Computing</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17.4 Fuzzy Logic</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17.5 Fuzzy Set versus Crisp Set</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17.6 Membership Function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17.7 Fuzzy Rules</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17.8 Fuzzy Reasoning</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17.9 Fuzzy Inference System</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rgbClr val="00B0F0"/>
                </a:solidFill>
                <a:latin typeface="Times New Roman"/>
                <a:ea typeface="Times New Roman"/>
                <a:cs typeface="Times New Roman"/>
                <a:sym typeface="Times New Roman"/>
              </a:rPr>
              <a:t>1.10 Fuzzification</a:t>
            </a:r>
            <a:br>
              <a:rPr lang="en-US" sz="1800" b="1" i="0" u="none" strike="noStrike" cap="none">
                <a:solidFill>
                  <a:srgbClr val="00B0F0"/>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17.11 Defuzzification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17.12 Fuzzy Controllers </a:t>
            </a:r>
            <a:endParaRPr sz="1800" b="0" i="0" u="none" strike="noStrike" cap="none">
              <a:solidFill>
                <a:schemeClr val="lt1"/>
              </a:solidFill>
              <a:latin typeface="Times New Roman"/>
              <a:ea typeface="Times New Roman"/>
              <a:cs typeface="Times New Roman"/>
              <a:sym typeface="Times New Roman"/>
            </a:endParaRPr>
          </a:p>
        </p:txBody>
      </p:sp>
      <p:sp>
        <p:nvSpPr>
          <p:cNvPr id="290" name="Google Shape;290;p36"/>
          <p:cNvSpPr txBox="1">
            <a:spLocks noGrp="1"/>
          </p:cNvSpPr>
          <p:nvPr>
            <p:ph type="body" idx="1"/>
          </p:nvPr>
        </p:nvSpPr>
        <p:spPr>
          <a:xfrm>
            <a:off x="3460652" y="323557"/>
            <a:ext cx="8450932" cy="6534443"/>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600"/>
              </a:spcBef>
              <a:spcAft>
                <a:spcPts val="0"/>
              </a:spcAft>
              <a:buSzPts val="1440"/>
              <a:buNone/>
            </a:pPr>
            <a:r>
              <a:rPr lang="en-US" sz="3600" b="1" dirty="0">
                <a:solidFill>
                  <a:srgbClr val="354369"/>
                </a:solidFill>
                <a:latin typeface="Times New Roman"/>
                <a:ea typeface="Times New Roman"/>
                <a:cs typeface="Times New Roman"/>
                <a:sym typeface="Times New Roman"/>
              </a:rPr>
              <a:t>Fuzzification</a:t>
            </a:r>
            <a:endParaRPr sz="3600" dirty="0">
              <a:solidFill>
                <a:srgbClr val="354369"/>
              </a:solidFill>
              <a:latin typeface="Times New Roman"/>
              <a:ea typeface="Times New Roman"/>
              <a:cs typeface="Times New Roman"/>
              <a:sym typeface="Times New Roman"/>
            </a:endParaRPr>
          </a:p>
          <a:p>
            <a:pPr marL="0" lvl="0" indent="0" algn="just" rtl="0">
              <a:lnSpc>
                <a:spcPct val="80000"/>
              </a:lnSpc>
              <a:spcBef>
                <a:spcPts val="600"/>
              </a:spcBef>
              <a:spcAft>
                <a:spcPts val="0"/>
              </a:spcAft>
              <a:buSzPts val="1440"/>
              <a:buNone/>
            </a:pPr>
            <a:r>
              <a:rPr lang="en-US" sz="2125" dirty="0">
                <a:solidFill>
                  <a:schemeClr val="dk1"/>
                </a:solidFill>
                <a:latin typeface="Times New Roman"/>
                <a:ea typeface="Times New Roman"/>
                <a:cs typeface="Times New Roman"/>
                <a:sym typeface="Times New Roman"/>
              </a:rPr>
              <a:t>It may be outlined because the method of </a:t>
            </a:r>
            <a:r>
              <a:rPr lang="en-US" sz="2125" dirty="0" err="1">
                <a:solidFill>
                  <a:schemeClr val="dk1"/>
                </a:solidFill>
                <a:latin typeface="Times New Roman"/>
                <a:ea typeface="Times New Roman"/>
                <a:cs typeface="Times New Roman"/>
                <a:sym typeface="Times New Roman"/>
              </a:rPr>
              <a:t>remodelling</a:t>
            </a:r>
            <a:r>
              <a:rPr lang="en-US" sz="2125" dirty="0">
                <a:solidFill>
                  <a:schemeClr val="dk1"/>
                </a:solidFill>
                <a:latin typeface="Times New Roman"/>
                <a:ea typeface="Times New Roman"/>
                <a:cs typeface="Times New Roman"/>
                <a:sym typeface="Times New Roman"/>
              </a:rPr>
              <a:t> a crisp set to a fuzzy set or a fuzzy set to fuzzier</a:t>
            </a:r>
            <a:endParaRPr dirty="0"/>
          </a:p>
          <a:p>
            <a:pPr marL="0" lvl="0" indent="0" algn="just" rtl="0">
              <a:lnSpc>
                <a:spcPct val="80000"/>
              </a:lnSpc>
              <a:spcBef>
                <a:spcPts val="600"/>
              </a:spcBef>
              <a:spcAft>
                <a:spcPts val="0"/>
              </a:spcAft>
              <a:buSzPts val="1440"/>
              <a:buNone/>
            </a:pPr>
            <a:r>
              <a:rPr lang="en-US" sz="2125" dirty="0">
                <a:solidFill>
                  <a:schemeClr val="dk1"/>
                </a:solidFill>
                <a:latin typeface="Times New Roman"/>
                <a:ea typeface="Times New Roman"/>
                <a:cs typeface="Times New Roman"/>
                <a:sym typeface="Times New Roman"/>
              </a:rPr>
              <a:t>set. Basically, this operation interprets correct crisp input values into linguistic variables. Following square</a:t>
            </a:r>
            <a:endParaRPr dirty="0"/>
          </a:p>
          <a:p>
            <a:pPr marL="0" lvl="0" indent="0" algn="just" rtl="0">
              <a:lnSpc>
                <a:spcPct val="80000"/>
              </a:lnSpc>
              <a:spcBef>
                <a:spcPts val="600"/>
              </a:spcBef>
              <a:spcAft>
                <a:spcPts val="0"/>
              </a:spcAft>
              <a:buSzPts val="1440"/>
              <a:buNone/>
            </a:pPr>
            <a:r>
              <a:rPr lang="en-US" sz="2125" dirty="0">
                <a:solidFill>
                  <a:schemeClr val="dk1"/>
                </a:solidFill>
                <a:latin typeface="Times New Roman"/>
                <a:ea typeface="Times New Roman"/>
                <a:cs typeface="Times New Roman"/>
                <a:sym typeface="Times New Roman"/>
              </a:rPr>
              <a:t>measure the two vital ways of fuzzification</a:t>
            </a:r>
            <a:endParaRPr sz="2125" dirty="0">
              <a:solidFill>
                <a:schemeClr val="dk1"/>
              </a:solidFill>
              <a:latin typeface="Times New Roman"/>
              <a:ea typeface="Times New Roman"/>
              <a:cs typeface="Times New Roman"/>
              <a:sym typeface="Times New Roman"/>
            </a:endParaRPr>
          </a:p>
          <a:p>
            <a:pPr marL="0" lvl="0" indent="0" algn="just" rtl="0">
              <a:lnSpc>
                <a:spcPct val="80000"/>
              </a:lnSpc>
              <a:spcBef>
                <a:spcPts val="600"/>
              </a:spcBef>
              <a:spcAft>
                <a:spcPts val="0"/>
              </a:spcAft>
              <a:buSzPts val="1440"/>
              <a:buNone/>
            </a:pPr>
            <a:r>
              <a:rPr lang="en-US" sz="2125" b="1" dirty="0">
                <a:solidFill>
                  <a:schemeClr val="dk1"/>
                </a:solidFill>
                <a:latin typeface="Times New Roman"/>
                <a:ea typeface="Times New Roman"/>
                <a:cs typeface="Times New Roman"/>
                <a:sym typeface="Times New Roman"/>
              </a:rPr>
              <a:t>17.10.1 Support Fuzzification (s-fuzzification) Method-</a:t>
            </a:r>
            <a:endParaRPr sz="2125" dirty="0">
              <a:solidFill>
                <a:schemeClr val="dk1"/>
              </a:solidFill>
              <a:latin typeface="Times New Roman"/>
              <a:ea typeface="Times New Roman"/>
              <a:cs typeface="Times New Roman"/>
              <a:sym typeface="Times New Roman"/>
            </a:endParaRPr>
          </a:p>
          <a:p>
            <a:pPr marL="0" lvl="0" indent="0" algn="just" rtl="0">
              <a:lnSpc>
                <a:spcPct val="80000"/>
              </a:lnSpc>
              <a:spcBef>
                <a:spcPts val="600"/>
              </a:spcBef>
              <a:spcAft>
                <a:spcPts val="0"/>
              </a:spcAft>
              <a:buSzPts val="1440"/>
              <a:buNone/>
            </a:pPr>
            <a:r>
              <a:rPr lang="en-US" sz="2125" dirty="0">
                <a:solidFill>
                  <a:schemeClr val="dk1"/>
                </a:solidFill>
                <a:latin typeface="Times New Roman"/>
                <a:ea typeface="Times New Roman"/>
                <a:cs typeface="Times New Roman"/>
                <a:sym typeface="Times New Roman"/>
              </a:rPr>
              <a:t>In this methodology, the fuzzified set will be expressed with the assistance of the subsequent relation:</a:t>
            </a:r>
            <a:endParaRPr dirty="0"/>
          </a:p>
          <a:p>
            <a:pPr marL="0" lvl="0" indent="0" algn="just" rtl="0">
              <a:lnSpc>
                <a:spcPct val="80000"/>
              </a:lnSpc>
              <a:spcBef>
                <a:spcPts val="600"/>
              </a:spcBef>
              <a:spcAft>
                <a:spcPts val="0"/>
              </a:spcAft>
              <a:buSzPts val="1440"/>
              <a:buNone/>
            </a:pPr>
            <a:r>
              <a:rPr lang="en-US" sz="2125" b="1" dirty="0">
                <a:solidFill>
                  <a:schemeClr val="dk1"/>
                </a:solidFill>
                <a:latin typeface="Times New Roman"/>
                <a:ea typeface="Times New Roman"/>
                <a:cs typeface="Times New Roman"/>
                <a:sym typeface="Times New Roman"/>
              </a:rPr>
              <a:t>Ã=</a:t>
            </a:r>
            <a:r>
              <a:rPr lang="en-US" sz="2125" b="1" dirty="0">
                <a:latin typeface="Times New Roman"/>
                <a:ea typeface="Times New Roman"/>
                <a:cs typeface="Times New Roman"/>
                <a:sym typeface="Times New Roman"/>
              </a:rPr>
              <a:t>μ</a:t>
            </a:r>
            <a:r>
              <a:rPr lang="en-US" sz="2125" b="1" baseline="-25000" dirty="0">
                <a:latin typeface="Times New Roman"/>
                <a:ea typeface="Times New Roman"/>
                <a:cs typeface="Times New Roman"/>
                <a:sym typeface="Times New Roman"/>
              </a:rPr>
              <a:t>1</a:t>
            </a:r>
            <a:r>
              <a:rPr lang="en-US" sz="2125" b="1" dirty="0">
                <a:latin typeface="Times New Roman"/>
                <a:ea typeface="Times New Roman"/>
                <a:cs typeface="Times New Roman"/>
                <a:sym typeface="Times New Roman"/>
              </a:rPr>
              <a:t>Q(x</a:t>
            </a:r>
            <a:r>
              <a:rPr lang="en-US" sz="2125" b="1" baseline="-25000" dirty="0">
                <a:latin typeface="Times New Roman"/>
                <a:ea typeface="Times New Roman"/>
                <a:cs typeface="Times New Roman"/>
                <a:sym typeface="Times New Roman"/>
              </a:rPr>
              <a:t>1</a:t>
            </a:r>
            <a:r>
              <a:rPr lang="en-US" sz="2125" b="1" dirty="0">
                <a:latin typeface="Times New Roman"/>
                <a:ea typeface="Times New Roman"/>
                <a:cs typeface="Times New Roman"/>
                <a:sym typeface="Times New Roman"/>
              </a:rPr>
              <a:t>)+μ</a:t>
            </a:r>
            <a:r>
              <a:rPr lang="en-US" sz="2125" b="1" baseline="-25000" dirty="0">
                <a:latin typeface="Times New Roman"/>
                <a:ea typeface="Times New Roman"/>
                <a:cs typeface="Times New Roman"/>
                <a:sym typeface="Times New Roman"/>
              </a:rPr>
              <a:t>2</a:t>
            </a:r>
            <a:r>
              <a:rPr lang="en-US" sz="2125" b="1" dirty="0">
                <a:latin typeface="Times New Roman"/>
                <a:ea typeface="Times New Roman"/>
                <a:cs typeface="Times New Roman"/>
                <a:sym typeface="Times New Roman"/>
              </a:rPr>
              <a:t> Q(x</a:t>
            </a:r>
            <a:r>
              <a:rPr lang="en-US" sz="2125" b="1" baseline="-25000" dirty="0">
                <a:latin typeface="Times New Roman"/>
                <a:ea typeface="Times New Roman"/>
                <a:cs typeface="Times New Roman"/>
                <a:sym typeface="Times New Roman"/>
              </a:rPr>
              <a:t>2</a:t>
            </a:r>
            <a:r>
              <a:rPr lang="en-US" sz="2125" b="1" dirty="0">
                <a:latin typeface="Times New Roman"/>
                <a:ea typeface="Times New Roman"/>
                <a:cs typeface="Times New Roman"/>
                <a:sym typeface="Times New Roman"/>
              </a:rPr>
              <a:t>)+…+ </a:t>
            </a:r>
            <a:r>
              <a:rPr lang="en-US" sz="2125" b="1" dirty="0" err="1">
                <a:latin typeface="Times New Roman"/>
                <a:ea typeface="Times New Roman"/>
                <a:cs typeface="Times New Roman"/>
                <a:sym typeface="Times New Roman"/>
              </a:rPr>
              <a:t>μ</a:t>
            </a:r>
            <a:r>
              <a:rPr lang="en-US" sz="2125" b="1" baseline="-25000" dirty="0" err="1">
                <a:latin typeface="Times New Roman"/>
                <a:ea typeface="Times New Roman"/>
                <a:cs typeface="Times New Roman"/>
                <a:sym typeface="Times New Roman"/>
              </a:rPr>
              <a:t>n</a:t>
            </a:r>
            <a:r>
              <a:rPr lang="en-US" sz="2125" b="1" baseline="-25000" dirty="0">
                <a:latin typeface="Times New Roman"/>
                <a:ea typeface="Times New Roman"/>
                <a:cs typeface="Times New Roman"/>
                <a:sym typeface="Times New Roman"/>
              </a:rPr>
              <a:t> </a:t>
            </a:r>
            <a:r>
              <a:rPr lang="en-US" sz="2125" b="1" dirty="0">
                <a:latin typeface="Times New Roman"/>
                <a:ea typeface="Times New Roman"/>
                <a:cs typeface="Times New Roman"/>
                <a:sym typeface="Times New Roman"/>
              </a:rPr>
              <a:t>Q(x</a:t>
            </a:r>
            <a:r>
              <a:rPr lang="en-US" sz="2125" b="1" baseline="-25000" dirty="0">
                <a:latin typeface="Times New Roman"/>
                <a:ea typeface="Times New Roman"/>
                <a:cs typeface="Times New Roman"/>
                <a:sym typeface="Times New Roman"/>
              </a:rPr>
              <a:t> n</a:t>
            </a:r>
            <a:r>
              <a:rPr lang="en-US" sz="2125" b="1" dirty="0">
                <a:latin typeface="Times New Roman"/>
                <a:ea typeface="Times New Roman"/>
                <a:cs typeface="Times New Roman"/>
                <a:sym typeface="Times New Roman"/>
              </a:rPr>
              <a:t>)</a:t>
            </a:r>
            <a:endParaRPr dirty="0"/>
          </a:p>
          <a:p>
            <a:pPr marL="0" lvl="0" indent="0" algn="just" rtl="0">
              <a:lnSpc>
                <a:spcPct val="80000"/>
              </a:lnSpc>
              <a:spcBef>
                <a:spcPts val="600"/>
              </a:spcBef>
              <a:spcAft>
                <a:spcPts val="0"/>
              </a:spcAft>
              <a:buSzPts val="1440"/>
              <a:buNone/>
            </a:pPr>
            <a:r>
              <a:rPr lang="en-US" sz="2125" dirty="0">
                <a:latin typeface="Times New Roman"/>
                <a:ea typeface="Times New Roman"/>
                <a:cs typeface="Times New Roman"/>
                <a:sym typeface="Times New Roman"/>
              </a:rPr>
              <a:t>Here, the fuzzy set Q(x</a:t>
            </a:r>
            <a:r>
              <a:rPr lang="en-US" sz="2125" baseline="-25000" dirty="0">
                <a:latin typeface="Times New Roman"/>
                <a:ea typeface="Times New Roman"/>
                <a:cs typeface="Times New Roman"/>
                <a:sym typeface="Times New Roman"/>
              </a:rPr>
              <a:t>i</a:t>
            </a:r>
            <a:r>
              <a:rPr lang="en-US" sz="2125" dirty="0">
                <a:latin typeface="Times New Roman"/>
                <a:ea typeface="Times New Roman"/>
                <a:cs typeface="Times New Roman"/>
                <a:sym typeface="Times New Roman"/>
              </a:rPr>
              <a:t>) is called kernel of fuzzification. This method is implemented by keeping </a:t>
            </a:r>
            <a:r>
              <a:rPr lang="en-US" sz="2125" dirty="0" err="1">
                <a:latin typeface="Times New Roman"/>
                <a:ea typeface="Times New Roman"/>
                <a:cs typeface="Times New Roman"/>
                <a:sym typeface="Times New Roman"/>
              </a:rPr>
              <a:t>μ</a:t>
            </a:r>
            <a:r>
              <a:rPr lang="en-US" sz="2125" baseline="-25000" dirty="0" err="1">
                <a:latin typeface="Times New Roman"/>
                <a:ea typeface="Times New Roman"/>
                <a:cs typeface="Times New Roman"/>
                <a:sym typeface="Times New Roman"/>
              </a:rPr>
              <a:t>i</a:t>
            </a:r>
            <a:r>
              <a:rPr lang="en-US" sz="2125" baseline="-25000" dirty="0">
                <a:latin typeface="Times New Roman"/>
                <a:ea typeface="Times New Roman"/>
                <a:cs typeface="Times New Roman"/>
                <a:sym typeface="Times New Roman"/>
              </a:rPr>
              <a:t> </a:t>
            </a:r>
            <a:r>
              <a:rPr lang="en-US" sz="2125" dirty="0">
                <a:latin typeface="Times New Roman"/>
                <a:ea typeface="Times New Roman"/>
                <a:cs typeface="Times New Roman"/>
                <a:sym typeface="Times New Roman"/>
              </a:rPr>
              <a:t> constant and x</a:t>
            </a:r>
            <a:r>
              <a:rPr lang="en-US" sz="2125" baseline="-25000" dirty="0">
                <a:latin typeface="Times New Roman"/>
                <a:ea typeface="Times New Roman"/>
                <a:cs typeface="Times New Roman"/>
                <a:sym typeface="Times New Roman"/>
              </a:rPr>
              <a:t>i</a:t>
            </a:r>
            <a:r>
              <a:rPr lang="en-US" sz="2125" dirty="0">
                <a:latin typeface="Times New Roman"/>
                <a:ea typeface="Times New Roman"/>
                <a:cs typeface="Times New Roman"/>
                <a:sym typeface="Times New Roman"/>
              </a:rPr>
              <a:t> being transformed to a fuzzy set Q(x</a:t>
            </a:r>
            <a:r>
              <a:rPr lang="en-US" sz="2125" baseline="-25000" dirty="0">
                <a:latin typeface="Times New Roman"/>
                <a:ea typeface="Times New Roman"/>
                <a:cs typeface="Times New Roman"/>
                <a:sym typeface="Times New Roman"/>
              </a:rPr>
              <a:t>i</a:t>
            </a:r>
            <a:r>
              <a:rPr lang="en-US" sz="2125" dirty="0">
                <a:latin typeface="Times New Roman"/>
                <a:ea typeface="Times New Roman"/>
                <a:cs typeface="Times New Roman"/>
                <a:sym typeface="Times New Roman"/>
              </a:rPr>
              <a:t>) Q(xi).</a:t>
            </a:r>
            <a:endParaRPr sz="2125" baseline="-25000" dirty="0">
              <a:solidFill>
                <a:schemeClr val="dk1"/>
              </a:solidFill>
              <a:latin typeface="Times New Roman"/>
              <a:ea typeface="Times New Roman"/>
              <a:cs typeface="Times New Roman"/>
              <a:sym typeface="Times New Roman"/>
            </a:endParaRPr>
          </a:p>
          <a:p>
            <a:pPr marL="0" lvl="0" indent="0" algn="just" rtl="0">
              <a:lnSpc>
                <a:spcPct val="80000"/>
              </a:lnSpc>
              <a:spcBef>
                <a:spcPts val="600"/>
              </a:spcBef>
              <a:spcAft>
                <a:spcPts val="0"/>
              </a:spcAft>
              <a:buSzPts val="1440"/>
              <a:buNone/>
            </a:pPr>
            <a:r>
              <a:rPr lang="en-US" sz="2375" b="1" dirty="0">
                <a:solidFill>
                  <a:schemeClr val="dk1"/>
                </a:solidFill>
                <a:latin typeface="Times New Roman"/>
                <a:ea typeface="Times New Roman"/>
                <a:cs typeface="Times New Roman"/>
                <a:sym typeface="Times New Roman"/>
              </a:rPr>
              <a:t>17.10.2 Grade Fuzzification Method</a:t>
            </a:r>
            <a:endParaRPr dirty="0"/>
          </a:p>
          <a:p>
            <a:pPr marL="0" lvl="0" indent="0" algn="just" rtl="0">
              <a:lnSpc>
                <a:spcPct val="80000"/>
              </a:lnSpc>
              <a:spcBef>
                <a:spcPts val="600"/>
              </a:spcBef>
              <a:spcAft>
                <a:spcPts val="0"/>
              </a:spcAft>
              <a:buSzPts val="1440"/>
              <a:buNone/>
            </a:pPr>
            <a:r>
              <a:rPr lang="en-US" sz="2375" dirty="0">
                <a:solidFill>
                  <a:schemeClr val="dk1"/>
                </a:solidFill>
                <a:latin typeface="Times New Roman"/>
                <a:ea typeface="Times New Roman"/>
                <a:cs typeface="Times New Roman"/>
                <a:sym typeface="Times New Roman"/>
              </a:rPr>
              <a:t>Grade fuzzification method is quite similar to the aforementioned method but the main difference is that it kept </a:t>
            </a:r>
            <a:r>
              <a:rPr lang="en-US" sz="2375" dirty="0">
                <a:latin typeface="Times New Roman"/>
                <a:ea typeface="Times New Roman"/>
                <a:cs typeface="Times New Roman"/>
                <a:sym typeface="Times New Roman"/>
              </a:rPr>
              <a:t>x</a:t>
            </a:r>
            <a:r>
              <a:rPr lang="en-US" sz="2375" baseline="-25000" dirty="0">
                <a:latin typeface="Times New Roman"/>
                <a:ea typeface="Times New Roman"/>
                <a:cs typeface="Times New Roman"/>
                <a:sym typeface="Times New Roman"/>
              </a:rPr>
              <a:t>i</a:t>
            </a:r>
            <a:r>
              <a:rPr lang="en-US" sz="2375" dirty="0">
                <a:latin typeface="Times New Roman"/>
                <a:ea typeface="Times New Roman"/>
                <a:cs typeface="Times New Roman"/>
                <a:sym typeface="Times New Roman"/>
              </a:rPr>
              <a:t>  constant  and </a:t>
            </a:r>
            <a:r>
              <a:rPr lang="en-US" sz="2375" dirty="0" err="1">
                <a:latin typeface="Times New Roman"/>
                <a:ea typeface="Times New Roman"/>
                <a:cs typeface="Times New Roman"/>
                <a:sym typeface="Times New Roman"/>
              </a:rPr>
              <a:t>μ</a:t>
            </a:r>
            <a:r>
              <a:rPr lang="en-US" sz="2375" baseline="-25000" dirty="0" err="1">
                <a:latin typeface="Times New Roman"/>
                <a:ea typeface="Times New Roman"/>
                <a:cs typeface="Times New Roman"/>
                <a:sym typeface="Times New Roman"/>
              </a:rPr>
              <a:t>i</a:t>
            </a:r>
            <a:r>
              <a:rPr lang="en-US" sz="2375" dirty="0">
                <a:latin typeface="Times New Roman"/>
                <a:ea typeface="Times New Roman"/>
                <a:cs typeface="Times New Roman"/>
                <a:sym typeface="Times New Roman"/>
              </a:rPr>
              <a:t> </a:t>
            </a:r>
            <a:r>
              <a:rPr lang="en-US" sz="2375" dirty="0">
                <a:solidFill>
                  <a:schemeClr val="dk1"/>
                </a:solidFill>
                <a:latin typeface="Times New Roman"/>
                <a:ea typeface="Times New Roman"/>
                <a:cs typeface="Times New Roman"/>
                <a:sym typeface="Times New Roman"/>
              </a:rPr>
              <a:t>is expressed as a fuzzy set. </a:t>
            </a:r>
            <a:r>
              <a:rPr lang="en-US" sz="1625" dirty="0">
                <a:solidFill>
                  <a:schemeClr val="dk1"/>
                </a:solidFill>
                <a:latin typeface="Times New Roman"/>
                <a:ea typeface="Times New Roman"/>
                <a:cs typeface="Times New Roman"/>
                <a:sym typeface="Times New Roman"/>
              </a:rPr>
              <a:t>																			</a:t>
            </a:r>
            <a:r>
              <a:rPr lang="en-US" sz="1750" dirty="0" err="1">
                <a:solidFill>
                  <a:schemeClr val="accent3"/>
                </a:solidFill>
                <a:latin typeface="Times New Roman"/>
                <a:ea typeface="Times New Roman"/>
                <a:cs typeface="Times New Roman"/>
                <a:sym typeface="Times New Roman"/>
              </a:rPr>
              <a:t>Cont</a:t>
            </a:r>
            <a:r>
              <a:rPr lang="en-US" sz="1750" dirty="0">
                <a:solidFill>
                  <a:schemeClr val="accent3"/>
                </a:solidFill>
                <a:latin typeface="Times New Roman"/>
                <a:ea typeface="Times New Roman"/>
                <a:cs typeface="Times New Roman"/>
                <a:sym typeface="Times New Roman"/>
              </a:rPr>
              <a:t>….</a:t>
            </a:r>
            <a:endParaRPr sz="1750" dirty="0"/>
          </a:p>
          <a:p>
            <a:pPr marL="0" lvl="0" indent="0" algn="l" rtl="0">
              <a:lnSpc>
                <a:spcPct val="80000"/>
              </a:lnSpc>
              <a:spcBef>
                <a:spcPts val="600"/>
              </a:spcBef>
              <a:spcAft>
                <a:spcPts val="0"/>
              </a:spcAft>
              <a:buSzPts val="1440"/>
              <a:buNone/>
            </a:pPr>
            <a:r>
              <a:rPr lang="en-US" sz="1625" dirty="0">
                <a:solidFill>
                  <a:schemeClr val="dk1"/>
                </a:solidFill>
                <a:latin typeface="Times New Roman"/>
                <a:ea typeface="Times New Roman"/>
                <a:cs typeface="Times New Roman"/>
                <a:sym typeface="Times New Roman"/>
              </a:rPr>
              <a:t>													</a:t>
            </a:r>
            <a:endParaRPr sz="1625" dirty="0">
              <a:solidFill>
                <a:schemeClr val="dk1"/>
              </a:solidFill>
              <a:latin typeface="Times New Roman"/>
              <a:ea typeface="Times New Roman"/>
              <a:cs typeface="Times New Roman"/>
              <a:sym typeface="Times New Roman"/>
            </a:endParaRPr>
          </a:p>
          <a:p>
            <a:pPr marL="0" lvl="0" indent="0" algn="l" rtl="0">
              <a:lnSpc>
                <a:spcPct val="80000"/>
              </a:lnSpc>
              <a:spcBef>
                <a:spcPts val="600"/>
              </a:spcBef>
              <a:spcAft>
                <a:spcPts val="0"/>
              </a:spcAft>
              <a:buSzPts val="1440"/>
              <a:buNone/>
            </a:pPr>
            <a:endParaRPr sz="1625" dirty="0">
              <a:solidFill>
                <a:schemeClr val="dk1"/>
              </a:solidFill>
              <a:latin typeface="Times New Roman"/>
              <a:ea typeface="Times New Roman"/>
              <a:cs typeface="Times New Roman"/>
              <a:sym typeface="Times New Roman"/>
            </a:endParaRPr>
          </a:p>
          <a:p>
            <a:pPr marL="0" lvl="0" indent="0" algn="l" rtl="0">
              <a:lnSpc>
                <a:spcPct val="80000"/>
              </a:lnSpc>
              <a:spcBef>
                <a:spcPts val="600"/>
              </a:spcBef>
              <a:spcAft>
                <a:spcPts val="0"/>
              </a:spcAft>
              <a:buSzPts val="1440"/>
              <a:buNone/>
            </a:pPr>
            <a:endParaRPr sz="1625" dirty="0">
              <a:solidFill>
                <a:schemeClr val="dk1"/>
              </a:solidFill>
              <a:latin typeface="Times New Roman"/>
              <a:ea typeface="Times New Roman"/>
              <a:cs typeface="Times New Roman"/>
              <a:sym typeface="Times New Roman"/>
            </a:endParaRPr>
          </a:p>
          <a:p>
            <a:pPr marL="0" lvl="0" indent="0" algn="l" rtl="0">
              <a:lnSpc>
                <a:spcPct val="80000"/>
              </a:lnSpc>
              <a:spcBef>
                <a:spcPts val="600"/>
              </a:spcBef>
              <a:spcAft>
                <a:spcPts val="0"/>
              </a:spcAft>
              <a:buSzPts val="1440"/>
              <a:buNone/>
            </a:pPr>
            <a:endParaRPr sz="1625" dirty="0">
              <a:solidFill>
                <a:schemeClr val="dk1"/>
              </a:solidFill>
              <a:latin typeface="Times New Roman"/>
              <a:ea typeface="Times New Roman"/>
              <a:cs typeface="Times New Roman"/>
              <a:sym typeface="Times New Roman"/>
            </a:endParaRPr>
          </a:p>
          <a:p>
            <a:pPr marL="457200" lvl="0" indent="-228600" algn="l" rtl="0">
              <a:lnSpc>
                <a:spcPct val="80000"/>
              </a:lnSpc>
              <a:spcBef>
                <a:spcPts val="600"/>
              </a:spcBef>
              <a:spcAft>
                <a:spcPts val="0"/>
              </a:spcAft>
              <a:buSzPts val="1440"/>
              <a:buNone/>
            </a:pPr>
            <a:endParaRPr sz="1625" dirty="0">
              <a:latin typeface="Times New Roman"/>
              <a:ea typeface="Times New Roman"/>
              <a:cs typeface="Times New Roman"/>
              <a:sym typeface="Times New Roman"/>
            </a:endParaRPr>
          </a:p>
        </p:txBody>
      </p:sp>
      <p:sp>
        <p:nvSpPr>
          <p:cNvPr id="291" name="Google Shape;291;p36"/>
          <p:cNvSpPr txBox="1">
            <a:spLocks noGrp="1"/>
          </p:cNvSpPr>
          <p:nvPr>
            <p:ph type="ftr" idx="11"/>
          </p:nvPr>
        </p:nvSpPr>
        <p:spPr>
          <a:xfrm>
            <a:off x="4375052" y="6305550"/>
            <a:ext cx="7105748"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97" name="Google Shape;297;p37"/>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17.4 Fuzzy Logic</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17.5 Fuzzy Set versus Crisp Set</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17.6 Membership Function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17.7 Fuzzy Rules</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17.8 Fuzzy Reasoning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17.9 Fuzzy Inference System</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17.10 Fuzzification </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1" i="0" u="none" strike="noStrike" cap="none" dirty="0">
                <a:solidFill>
                  <a:srgbClr val="00B0F0"/>
                </a:solidFill>
                <a:latin typeface="Times New Roman"/>
                <a:ea typeface="Times New Roman"/>
                <a:cs typeface="Times New Roman"/>
                <a:sym typeface="Times New Roman"/>
              </a:rPr>
              <a:t>17.11 Defuzzification</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17.12 Fuzzy Controllers</a:t>
            </a: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298" name="Google Shape;298;p37"/>
          <p:cNvSpPr txBox="1">
            <a:spLocks noGrp="1"/>
          </p:cNvSpPr>
          <p:nvPr>
            <p:ph type="body" idx="1"/>
          </p:nvPr>
        </p:nvSpPr>
        <p:spPr>
          <a:xfrm>
            <a:off x="3460652" y="323557"/>
            <a:ext cx="8450932" cy="5924843"/>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600"/>
              </a:spcBef>
              <a:spcAft>
                <a:spcPts val="0"/>
              </a:spcAft>
              <a:buSzPts val="1440"/>
              <a:buNone/>
            </a:pPr>
            <a:r>
              <a:rPr lang="en-US" sz="3600" b="1" dirty="0">
                <a:solidFill>
                  <a:srgbClr val="354369"/>
                </a:solidFill>
                <a:latin typeface="Times New Roman"/>
                <a:ea typeface="Times New Roman"/>
                <a:cs typeface="Times New Roman"/>
                <a:sym typeface="Times New Roman"/>
              </a:rPr>
              <a:t>Defuzzification</a:t>
            </a:r>
            <a:endParaRPr sz="3600" dirty="0">
              <a:solidFill>
                <a:srgbClr val="354369"/>
              </a:solidFill>
              <a:latin typeface="Times New Roman"/>
              <a:ea typeface="Times New Roman"/>
              <a:cs typeface="Times New Roman"/>
              <a:sym typeface="Times New Roman"/>
            </a:endParaRPr>
          </a:p>
          <a:p>
            <a:pPr marL="0" lvl="0" indent="0" algn="just" rtl="0">
              <a:lnSpc>
                <a:spcPct val="80000"/>
              </a:lnSpc>
              <a:spcBef>
                <a:spcPts val="600"/>
              </a:spcBef>
              <a:spcAft>
                <a:spcPts val="0"/>
              </a:spcAft>
              <a:buSzPts val="1440"/>
              <a:buNone/>
            </a:pPr>
            <a:r>
              <a:rPr lang="en-US" sz="2170" dirty="0">
                <a:solidFill>
                  <a:srgbClr val="0C0C0C"/>
                </a:solidFill>
                <a:latin typeface="Times New Roman"/>
                <a:ea typeface="Times New Roman"/>
                <a:cs typeface="Times New Roman"/>
                <a:sym typeface="Times New Roman"/>
              </a:rPr>
              <a:t>Defuzzification may be outlined because the method of reducing a fuzzy set into a crisp set or to convert a fuzzy member into a crisp member. We have already studied that the fuzzification method involves conversion from crisp quantities to fuzzy quantities.</a:t>
            </a:r>
            <a:endParaRPr dirty="0"/>
          </a:p>
          <a:p>
            <a:pPr marL="0" lvl="0" indent="0" algn="just" rtl="0">
              <a:lnSpc>
                <a:spcPct val="80000"/>
              </a:lnSpc>
              <a:spcBef>
                <a:spcPts val="600"/>
              </a:spcBef>
              <a:spcAft>
                <a:spcPts val="0"/>
              </a:spcAft>
              <a:buSzPts val="1440"/>
              <a:buNone/>
            </a:pPr>
            <a:r>
              <a:rPr lang="en-US" sz="2170" dirty="0">
                <a:solidFill>
                  <a:srgbClr val="0C0C0C"/>
                </a:solidFill>
                <a:latin typeface="Times New Roman"/>
                <a:ea typeface="Times New Roman"/>
                <a:cs typeface="Times New Roman"/>
                <a:sym typeface="Times New Roman"/>
              </a:rPr>
              <a:t>In a variety of engineering applications, it is necessary to </a:t>
            </a:r>
            <a:r>
              <a:rPr lang="en-US" sz="2170" dirty="0" err="1">
                <a:solidFill>
                  <a:srgbClr val="0C0C0C"/>
                </a:solidFill>
                <a:latin typeface="Times New Roman"/>
                <a:ea typeface="Times New Roman"/>
                <a:cs typeface="Times New Roman"/>
                <a:sym typeface="Times New Roman"/>
              </a:rPr>
              <a:t>defuzzify</a:t>
            </a:r>
            <a:r>
              <a:rPr lang="en-US" sz="2170" dirty="0">
                <a:solidFill>
                  <a:srgbClr val="0C0C0C"/>
                </a:solidFill>
                <a:latin typeface="Times New Roman"/>
                <a:ea typeface="Times New Roman"/>
                <a:cs typeface="Times New Roman"/>
                <a:sym typeface="Times New Roman"/>
              </a:rPr>
              <a:t> the result or rather “fuzzy result” so it should be regenerate to crisp result. Mathematically, the method of defuzzification is additionally known as “rounding it off”. The different strategies of defuzzification are represented below:</a:t>
            </a:r>
            <a:endParaRPr dirty="0"/>
          </a:p>
          <a:p>
            <a:pPr marL="0" lvl="0" indent="0" algn="l" rtl="0">
              <a:lnSpc>
                <a:spcPct val="80000"/>
              </a:lnSpc>
              <a:spcBef>
                <a:spcPts val="600"/>
              </a:spcBef>
              <a:spcAft>
                <a:spcPts val="0"/>
              </a:spcAft>
              <a:buSzPts val="1440"/>
              <a:buNone/>
            </a:pPr>
            <a:r>
              <a:rPr lang="en-US" sz="2170" b="1" dirty="0">
                <a:solidFill>
                  <a:srgbClr val="0C0C0C"/>
                </a:solidFill>
                <a:latin typeface="Times New Roman"/>
                <a:ea typeface="Times New Roman"/>
                <a:cs typeface="Times New Roman"/>
                <a:sym typeface="Times New Roman"/>
              </a:rPr>
              <a:t>17.11.1Max-Membership Method- </a:t>
            </a:r>
            <a:r>
              <a:rPr lang="en-US" sz="2170" dirty="0">
                <a:solidFill>
                  <a:srgbClr val="0C0C0C"/>
                </a:solidFill>
                <a:latin typeface="Times New Roman"/>
                <a:ea typeface="Times New Roman"/>
                <a:cs typeface="Times New Roman"/>
                <a:sym typeface="Times New Roman"/>
              </a:rPr>
              <a:t>Max–membership method technique is restricted to peak output functions and conjointly known as height technique.</a:t>
            </a:r>
            <a:endParaRPr dirty="0"/>
          </a:p>
          <a:p>
            <a:pPr marL="0" lvl="0" indent="0" algn="l" rtl="0">
              <a:lnSpc>
                <a:spcPct val="80000"/>
              </a:lnSpc>
              <a:spcBef>
                <a:spcPts val="600"/>
              </a:spcBef>
              <a:spcAft>
                <a:spcPts val="0"/>
              </a:spcAft>
              <a:buSzPts val="1440"/>
              <a:buNone/>
            </a:pPr>
            <a:r>
              <a:rPr lang="en-US" sz="2170" b="1" dirty="0">
                <a:solidFill>
                  <a:srgbClr val="0C0C0C"/>
                </a:solidFill>
                <a:latin typeface="Times New Roman"/>
                <a:ea typeface="Times New Roman"/>
                <a:cs typeface="Times New Roman"/>
                <a:sym typeface="Times New Roman"/>
              </a:rPr>
              <a:t>17.11.2 Max-Mean Membership Method-  </a:t>
            </a:r>
            <a:r>
              <a:rPr lang="en-US" sz="2170" dirty="0">
                <a:solidFill>
                  <a:srgbClr val="0C0C0C"/>
                </a:solidFill>
                <a:latin typeface="Times New Roman"/>
                <a:ea typeface="Times New Roman"/>
                <a:cs typeface="Times New Roman"/>
                <a:sym typeface="Times New Roman"/>
              </a:rPr>
              <a:t>This method is limited to peak output functions and also known as height method. Mathematically, it can</a:t>
            </a:r>
            <a:endParaRPr dirty="0"/>
          </a:p>
          <a:p>
            <a:pPr marL="0" lvl="0" indent="0" algn="l" rtl="0">
              <a:lnSpc>
                <a:spcPct val="80000"/>
              </a:lnSpc>
              <a:spcBef>
                <a:spcPts val="600"/>
              </a:spcBef>
              <a:spcAft>
                <a:spcPts val="0"/>
              </a:spcAft>
              <a:buSzPts val="1440"/>
              <a:buNone/>
            </a:pPr>
            <a:r>
              <a:rPr lang="en-US" sz="2170" dirty="0">
                <a:solidFill>
                  <a:srgbClr val="0C0C0C"/>
                </a:solidFill>
                <a:latin typeface="Times New Roman"/>
                <a:ea typeface="Times New Roman"/>
                <a:cs typeface="Times New Roman"/>
                <a:sym typeface="Times New Roman"/>
              </a:rPr>
              <a:t>be represented as follows:</a:t>
            </a:r>
            <a:endParaRPr dirty="0"/>
          </a:p>
          <a:p>
            <a:pPr marL="0" lvl="0" indent="0" algn="l" rtl="0">
              <a:lnSpc>
                <a:spcPct val="80000"/>
              </a:lnSpc>
              <a:spcBef>
                <a:spcPts val="600"/>
              </a:spcBef>
              <a:spcAft>
                <a:spcPts val="0"/>
              </a:spcAft>
              <a:buSzPts val="1440"/>
              <a:buNone/>
            </a:pPr>
            <a:r>
              <a:rPr lang="en-US" sz="2170" dirty="0" err="1">
                <a:solidFill>
                  <a:srgbClr val="0C0C0C"/>
                </a:solidFill>
                <a:latin typeface="Times New Roman"/>
                <a:ea typeface="Times New Roman"/>
                <a:cs typeface="Times New Roman"/>
                <a:sym typeface="Times New Roman"/>
              </a:rPr>
              <a:t>μ</a:t>
            </a:r>
            <a:r>
              <a:rPr lang="en-US" sz="2170" baseline="-25000" dirty="0" err="1">
                <a:solidFill>
                  <a:srgbClr val="0C0C0C"/>
                </a:solidFill>
                <a:latin typeface="Times New Roman"/>
                <a:ea typeface="Times New Roman"/>
                <a:cs typeface="Times New Roman"/>
                <a:sym typeface="Times New Roman"/>
              </a:rPr>
              <a:t>Ã</a:t>
            </a:r>
            <a:r>
              <a:rPr lang="en-US" sz="2170" baseline="-25000" dirty="0">
                <a:solidFill>
                  <a:srgbClr val="0C0C0C"/>
                </a:solidFill>
                <a:latin typeface="Times New Roman"/>
                <a:ea typeface="Times New Roman"/>
                <a:cs typeface="Times New Roman"/>
                <a:sym typeface="Times New Roman"/>
              </a:rPr>
              <a:t> </a:t>
            </a:r>
            <a:r>
              <a:rPr lang="en-US" sz="2170" dirty="0">
                <a:solidFill>
                  <a:srgbClr val="0C0C0C"/>
                </a:solidFill>
                <a:latin typeface="Times New Roman"/>
                <a:ea typeface="Times New Roman"/>
                <a:cs typeface="Times New Roman"/>
                <a:sym typeface="Times New Roman"/>
              </a:rPr>
              <a:t>(x*)&gt; </a:t>
            </a:r>
            <a:r>
              <a:rPr lang="en-US" sz="2170" dirty="0" err="1">
                <a:solidFill>
                  <a:srgbClr val="0C0C0C"/>
                </a:solidFill>
                <a:latin typeface="Times New Roman"/>
                <a:ea typeface="Times New Roman"/>
                <a:cs typeface="Times New Roman"/>
                <a:sym typeface="Times New Roman"/>
              </a:rPr>
              <a:t>μ</a:t>
            </a:r>
            <a:r>
              <a:rPr lang="en-US" sz="2170" baseline="-25000" dirty="0" err="1">
                <a:solidFill>
                  <a:srgbClr val="0C0C0C"/>
                </a:solidFill>
                <a:latin typeface="Times New Roman"/>
                <a:ea typeface="Times New Roman"/>
                <a:cs typeface="Times New Roman"/>
                <a:sym typeface="Times New Roman"/>
              </a:rPr>
              <a:t>Ã</a:t>
            </a:r>
            <a:r>
              <a:rPr lang="en-US" sz="2170" baseline="-25000" dirty="0">
                <a:solidFill>
                  <a:srgbClr val="0C0C0C"/>
                </a:solidFill>
                <a:latin typeface="Times New Roman"/>
                <a:ea typeface="Times New Roman"/>
                <a:cs typeface="Times New Roman"/>
                <a:sym typeface="Times New Roman"/>
              </a:rPr>
              <a:t> </a:t>
            </a:r>
            <a:r>
              <a:rPr lang="en-US" sz="2170" dirty="0">
                <a:solidFill>
                  <a:srgbClr val="0C0C0C"/>
                </a:solidFill>
                <a:latin typeface="Times New Roman"/>
                <a:ea typeface="Times New Roman"/>
                <a:cs typeface="Times New Roman"/>
                <a:sym typeface="Times New Roman"/>
              </a:rPr>
              <a:t>(x) for all x є X</a:t>
            </a:r>
            <a:endParaRPr sz="2170" baseline="-25000" dirty="0">
              <a:solidFill>
                <a:srgbClr val="0C0C0C"/>
              </a:solidFill>
              <a:latin typeface="Times New Roman"/>
              <a:ea typeface="Times New Roman"/>
              <a:cs typeface="Times New Roman"/>
              <a:sym typeface="Times New Roman"/>
            </a:endParaRPr>
          </a:p>
          <a:p>
            <a:pPr marL="0" lvl="0" indent="0" algn="l" rtl="0">
              <a:lnSpc>
                <a:spcPct val="80000"/>
              </a:lnSpc>
              <a:spcBef>
                <a:spcPts val="600"/>
              </a:spcBef>
              <a:spcAft>
                <a:spcPts val="0"/>
              </a:spcAft>
              <a:buSzPts val="1440"/>
              <a:buNone/>
            </a:pPr>
            <a:r>
              <a:rPr lang="en-US" sz="2170" dirty="0">
                <a:latin typeface="Times New Roman"/>
                <a:ea typeface="Times New Roman"/>
                <a:cs typeface="Times New Roman"/>
                <a:sym typeface="Times New Roman"/>
              </a:rPr>
              <a:t>Here</a:t>
            </a:r>
            <a:r>
              <a:rPr lang="en-US" sz="2170" dirty="0">
                <a:solidFill>
                  <a:srgbClr val="0C0C0C"/>
                </a:solidFill>
                <a:latin typeface="Times New Roman"/>
                <a:ea typeface="Times New Roman"/>
                <a:cs typeface="Times New Roman"/>
                <a:sym typeface="Times New Roman"/>
              </a:rPr>
              <a:t> x* is </a:t>
            </a:r>
            <a:r>
              <a:rPr lang="en-US" sz="2170" dirty="0" err="1">
                <a:solidFill>
                  <a:srgbClr val="0C0C0C"/>
                </a:solidFill>
                <a:latin typeface="Times New Roman"/>
                <a:ea typeface="Times New Roman"/>
                <a:cs typeface="Times New Roman"/>
                <a:sym typeface="Times New Roman"/>
              </a:rPr>
              <a:t>defuzzified</a:t>
            </a:r>
            <a:r>
              <a:rPr lang="en-US" sz="2170" dirty="0">
                <a:solidFill>
                  <a:srgbClr val="0C0C0C"/>
                </a:solidFill>
                <a:latin typeface="Times New Roman"/>
                <a:ea typeface="Times New Roman"/>
                <a:cs typeface="Times New Roman"/>
                <a:sym typeface="Times New Roman"/>
              </a:rPr>
              <a:t> output</a:t>
            </a:r>
            <a:endParaRPr dirty="0"/>
          </a:p>
        </p:txBody>
      </p:sp>
      <p:sp>
        <p:nvSpPr>
          <p:cNvPr id="299" name="Google Shape;299;p37"/>
          <p:cNvSpPr txBox="1">
            <a:spLocks noGrp="1"/>
          </p:cNvSpPr>
          <p:nvPr>
            <p:ph type="ftr" idx="11"/>
          </p:nvPr>
        </p:nvSpPr>
        <p:spPr>
          <a:xfrm>
            <a:off x="3404382" y="6305550"/>
            <a:ext cx="8076418"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8"/>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305" name="Google Shape;305;p38"/>
          <p:cNvSpPr txBox="1"/>
          <p:nvPr/>
        </p:nvSpPr>
        <p:spPr>
          <a:xfrm>
            <a:off x="0" y="212211"/>
            <a:ext cx="3301042" cy="715576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a:solidFill>
                  <a:schemeClr val="lt1"/>
                </a:solidFill>
                <a:latin typeface="Times New Roman"/>
                <a:ea typeface="Times New Roman"/>
                <a:cs typeface="Times New Roman"/>
                <a:sym typeface="Times New Roman"/>
              </a:rPr>
              <a:t>17.1 Introduction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17.2 Soft Computing versus Hard Computing</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17.4 Fuzzy Logic</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17.5 Fuzzy Set versus Crisp Set</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17.6 Membership Function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17.7 Fuzzy Rules</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17.8 Fuzzy Reasoning</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17.9 Fuzzy Inference System</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17.10 Fuzzification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17.11 Defuzzification </a:t>
            </a:r>
            <a:br>
              <a:rPr lang="en-US" sz="1800" b="0" i="0" u="none" strike="noStrike" cap="none">
                <a:solidFill>
                  <a:schemeClr val="lt1"/>
                </a:solidFill>
                <a:latin typeface="Times New Roman"/>
                <a:ea typeface="Times New Roman"/>
                <a:cs typeface="Times New Roman"/>
                <a:sym typeface="Times New Roman"/>
              </a:rPr>
            </a:br>
            <a:r>
              <a:rPr lang="en-US" sz="1800" b="1" i="0" u="none" strike="noStrike" cap="none">
                <a:solidFill>
                  <a:srgbClr val="00B0F0"/>
                </a:solidFill>
                <a:latin typeface="Times New Roman"/>
                <a:ea typeface="Times New Roman"/>
                <a:cs typeface="Times New Roman"/>
                <a:sym typeface="Times New Roman"/>
              </a:rPr>
              <a:t>17.11 Defuzzification</a:t>
            </a:r>
            <a:br>
              <a:rPr lang="en-US" sz="1800" b="0" i="0" u="none" strike="noStrike" cap="none">
                <a:solidFill>
                  <a:schemeClr val="lt1"/>
                </a:solidFill>
                <a:latin typeface="Times New Roman"/>
                <a:ea typeface="Times New Roman"/>
                <a:cs typeface="Times New Roman"/>
                <a:sym typeface="Times New Roman"/>
              </a:rPr>
            </a:br>
            <a:r>
              <a:rPr lang="en-US" sz="1800" b="0" i="0" u="none" strike="noStrike" cap="none">
                <a:solidFill>
                  <a:schemeClr val="lt1"/>
                </a:solidFill>
                <a:latin typeface="Times New Roman"/>
                <a:ea typeface="Times New Roman"/>
                <a:cs typeface="Times New Roman"/>
                <a:sym typeface="Times New Roman"/>
              </a:rPr>
              <a:t>17.12 Fuzzy Controllers</a:t>
            </a:r>
            <a:endParaRPr sz="1800" b="0" i="0" u="none" strike="noStrike" cap="none">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306" name="Google Shape;306;p38"/>
          <p:cNvSpPr txBox="1">
            <a:spLocks noGrp="1"/>
          </p:cNvSpPr>
          <p:nvPr>
            <p:ph type="body" idx="1"/>
          </p:nvPr>
        </p:nvSpPr>
        <p:spPr>
          <a:xfrm>
            <a:off x="3376246" y="0"/>
            <a:ext cx="8535338" cy="6248400"/>
          </a:xfrm>
          <a:prstGeom prst="rect">
            <a:avLst/>
          </a:prstGeom>
          <a:noFill/>
          <a:ln>
            <a:noFill/>
          </a:ln>
        </p:spPr>
        <p:txBody>
          <a:bodyPr spcFirstLastPara="1" wrap="square" lIns="91425" tIns="45700" rIns="91425" bIns="45700" anchor="t" anchorCtr="0">
            <a:normAutofit/>
          </a:bodyPr>
          <a:lstStyle/>
          <a:p>
            <a:pPr marL="457200" lvl="0" indent="-320040" algn="ctr" rtl="0">
              <a:lnSpc>
                <a:spcPct val="100000"/>
              </a:lnSpc>
              <a:spcBef>
                <a:spcPts val="600"/>
              </a:spcBef>
              <a:spcAft>
                <a:spcPts val="0"/>
              </a:spcAft>
              <a:buSzPts val="1440"/>
              <a:buNone/>
            </a:pPr>
            <a:r>
              <a:rPr lang="en-US" sz="3600" b="1" dirty="0">
                <a:solidFill>
                  <a:srgbClr val="002060"/>
                </a:solidFill>
                <a:latin typeface="Times New Roman"/>
                <a:ea typeface="Times New Roman"/>
                <a:cs typeface="Times New Roman"/>
                <a:sym typeface="Times New Roman"/>
              </a:rPr>
              <a:t>Defuzzification</a:t>
            </a:r>
            <a:endParaRPr sz="3600" dirty="0"/>
          </a:p>
          <a:p>
            <a:pPr marL="0" lvl="0" indent="0" algn="l" rtl="0">
              <a:lnSpc>
                <a:spcPct val="100000"/>
              </a:lnSpc>
              <a:spcBef>
                <a:spcPts val="600"/>
              </a:spcBef>
              <a:spcAft>
                <a:spcPts val="0"/>
              </a:spcAft>
              <a:buSzPts val="1440"/>
              <a:buNone/>
            </a:pPr>
            <a:r>
              <a:rPr lang="en-US" sz="2200" b="1" dirty="0">
                <a:solidFill>
                  <a:srgbClr val="0C0C0C"/>
                </a:solidFill>
                <a:latin typeface="Times New Roman"/>
                <a:ea typeface="Times New Roman"/>
                <a:cs typeface="Times New Roman"/>
                <a:sym typeface="Times New Roman"/>
              </a:rPr>
              <a:t>17.11.3 Centroid Method</a:t>
            </a:r>
            <a:r>
              <a:rPr lang="en-US" sz="2200" dirty="0">
                <a:solidFill>
                  <a:srgbClr val="0C0C0C"/>
                </a:solidFill>
                <a:latin typeface="Times New Roman"/>
                <a:ea typeface="Times New Roman"/>
                <a:cs typeface="Times New Roman"/>
                <a:sym typeface="Times New Roman"/>
              </a:rPr>
              <a:t>-This method is also known as the </a:t>
            </a:r>
            <a:r>
              <a:rPr lang="en-US" sz="2200" dirty="0" err="1">
                <a:solidFill>
                  <a:srgbClr val="0C0C0C"/>
                </a:solidFill>
                <a:latin typeface="Times New Roman"/>
                <a:ea typeface="Times New Roman"/>
                <a:cs typeface="Times New Roman"/>
                <a:sym typeface="Times New Roman"/>
              </a:rPr>
              <a:t>centre</a:t>
            </a:r>
            <a:r>
              <a:rPr lang="en-US" sz="2200" dirty="0">
                <a:solidFill>
                  <a:srgbClr val="0C0C0C"/>
                </a:solidFill>
                <a:latin typeface="Times New Roman"/>
                <a:ea typeface="Times New Roman"/>
                <a:cs typeface="Times New Roman"/>
                <a:sym typeface="Times New Roman"/>
              </a:rPr>
              <a:t> of area or the </a:t>
            </a:r>
            <a:r>
              <a:rPr lang="en-US" sz="2200" dirty="0" err="1">
                <a:solidFill>
                  <a:srgbClr val="0C0C0C"/>
                </a:solidFill>
                <a:latin typeface="Times New Roman"/>
                <a:ea typeface="Times New Roman"/>
                <a:cs typeface="Times New Roman"/>
                <a:sym typeface="Times New Roman"/>
              </a:rPr>
              <a:t>centre</a:t>
            </a:r>
            <a:r>
              <a:rPr lang="en-US" sz="2200" dirty="0">
                <a:solidFill>
                  <a:srgbClr val="0C0C0C"/>
                </a:solidFill>
                <a:latin typeface="Times New Roman"/>
                <a:ea typeface="Times New Roman"/>
                <a:cs typeface="Times New Roman"/>
                <a:sym typeface="Times New Roman"/>
              </a:rPr>
              <a:t> of gravity method. Mathematically, the </a:t>
            </a:r>
            <a:r>
              <a:rPr lang="en-US" sz="2200" dirty="0" err="1">
                <a:solidFill>
                  <a:srgbClr val="0C0C0C"/>
                </a:solidFill>
                <a:latin typeface="Times New Roman"/>
                <a:ea typeface="Times New Roman"/>
                <a:cs typeface="Times New Roman"/>
                <a:sym typeface="Times New Roman"/>
              </a:rPr>
              <a:t>defuzzified</a:t>
            </a:r>
            <a:r>
              <a:rPr lang="en-US" sz="2200" dirty="0">
                <a:solidFill>
                  <a:srgbClr val="0C0C0C"/>
                </a:solidFill>
                <a:latin typeface="Times New Roman"/>
                <a:ea typeface="Times New Roman"/>
                <a:cs typeface="Times New Roman"/>
                <a:sym typeface="Times New Roman"/>
              </a:rPr>
              <a:t> output x* will be represented as:</a:t>
            </a:r>
            <a:endParaRPr dirty="0"/>
          </a:p>
          <a:p>
            <a:pPr marL="0" lvl="0" indent="0" algn="l" rtl="0">
              <a:lnSpc>
                <a:spcPct val="100000"/>
              </a:lnSpc>
              <a:spcBef>
                <a:spcPts val="600"/>
              </a:spcBef>
              <a:spcAft>
                <a:spcPts val="0"/>
              </a:spcAft>
              <a:buSzPts val="1440"/>
              <a:buNone/>
            </a:pPr>
            <a:endParaRPr sz="2800" b="1" dirty="0">
              <a:solidFill>
                <a:srgbClr val="0C0C0C"/>
              </a:solidFill>
              <a:latin typeface="Times New Roman"/>
              <a:ea typeface="Times New Roman"/>
              <a:cs typeface="Times New Roman"/>
              <a:sym typeface="Times New Roman"/>
            </a:endParaRPr>
          </a:p>
          <a:p>
            <a:pPr marL="0" lvl="0" indent="0" algn="l" rtl="0">
              <a:lnSpc>
                <a:spcPct val="100000"/>
              </a:lnSpc>
              <a:spcBef>
                <a:spcPts val="600"/>
              </a:spcBef>
              <a:spcAft>
                <a:spcPts val="0"/>
              </a:spcAft>
              <a:buSzPts val="1440"/>
              <a:buNone/>
            </a:pPr>
            <a:endParaRPr sz="2800" b="1" dirty="0">
              <a:solidFill>
                <a:srgbClr val="0C0C0C"/>
              </a:solidFill>
              <a:latin typeface="Times New Roman"/>
              <a:ea typeface="Times New Roman"/>
              <a:cs typeface="Times New Roman"/>
              <a:sym typeface="Times New Roman"/>
            </a:endParaRPr>
          </a:p>
          <a:p>
            <a:pPr marL="0" lvl="0" indent="0" algn="l" rtl="0">
              <a:lnSpc>
                <a:spcPct val="100000"/>
              </a:lnSpc>
              <a:spcBef>
                <a:spcPts val="600"/>
              </a:spcBef>
              <a:spcAft>
                <a:spcPts val="0"/>
              </a:spcAft>
              <a:buSzPts val="1440"/>
              <a:buNone/>
            </a:pPr>
            <a:endParaRPr sz="2800" b="1" dirty="0">
              <a:solidFill>
                <a:srgbClr val="0C0C0C"/>
              </a:solidFill>
              <a:latin typeface="Times New Roman"/>
              <a:ea typeface="Times New Roman"/>
              <a:cs typeface="Times New Roman"/>
              <a:sym typeface="Times New Roman"/>
            </a:endParaRPr>
          </a:p>
          <a:p>
            <a:pPr marL="0" lvl="0" indent="0" algn="l" rtl="0">
              <a:lnSpc>
                <a:spcPct val="100000"/>
              </a:lnSpc>
              <a:spcBef>
                <a:spcPts val="600"/>
              </a:spcBef>
              <a:spcAft>
                <a:spcPts val="0"/>
              </a:spcAft>
              <a:buSzPts val="1440"/>
              <a:buNone/>
            </a:pPr>
            <a:r>
              <a:rPr lang="en-US" sz="2200" b="1" dirty="0">
                <a:solidFill>
                  <a:srgbClr val="0C0C0C"/>
                </a:solidFill>
                <a:latin typeface="Times New Roman"/>
                <a:ea typeface="Times New Roman"/>
                <a:cs typeface="Times New Roman"/>
                <a:sym typeface="Times New Roman"/>
              </a:rPr>
              <a:t>17.11.4 Weighted Average Method - </a:t>
            </a:r>
            <a:r>
              <a:rPr lang="en-US" sz="2200" dirty="0">
                <a:solidFill>
                  <a:srgbClr val="0C0C0C"/>
                </a:solidFill>
                <a:latin typeface="Times New Roman"/>
                <a:ea typeface="Times New Roman"/>
                <a:cs typeface="Times New Roman"/>
                <a:sym typeface="Times New Roman"/>
              </a:rPr>
              <a:t>In this method, each membership function is weighted by its maximum membership value. Mathematically, the </a:t>
            </a:r>
            <a:r>
              <a:rPr lang="en-US" sz="2200" dirty="0" err="1">
                <a:solidFill>
                  <a:srgbClr val="0C0C0C"/>
                </a:solidFill>
                <a:latin typeface="Times New Roman"/>
                <a:ea typeface="Times New Roman"/>
                <a:cs typeface="Times New Roman"/>
                <a:sym typeface="Times New Roman"/>
              </a:rPr>
              <a:t>defuzzified</a:t>
            </a:r>
            <a:r>
              <a:rPr lang="en-US" sz="2200" dirty="0">
                <a:solidFill>
                  <a:srgbClr val="0C0C0C"/>
                </a:solidFill>
                <a:latin typeface="Times New Roman"/>
                <a:ea typeface="Times New Roman"/>
                <a:cs typeface="Times New Roman"/>
                <a:sym typeface="Times New Roman"/>
              </a:rPr>
              <a:t> output x* will be represented as:</a:t>
            </a:r>
            <a:endParaRPr dirty="0"/>
          </a:p>
          <a:p>
            <a:pPr marL="0" lvl="0" indent="0" algn="l" rtl="0">
              <a:lnSpc>
                <a:spcPct val="100000"/>
              </a:lnSpc>
              <a:spcBef>
                <a:spcPts val="600"/>
              </a:spcBef>
              <a:spcAft>
                <a:spcPts val="0"/>
              </a:spcAft>
              <a:buSzPts val="1440"/>
              <a:buNone/>
            </a:pPr>
            <a:endParaRPr sz="2200" dirty="0">
              <a:solidFill>
                <a:srgbClr val="0C0C0C"/>
              </a:solidFill>
              <a:latin typeface="Times New Roman"/>
              <a:ea typeface="Times New Roman"/>
              <a:cs typeface="Times New Roman"/>
              <a:sym typeface="Times New Roman"/>
            </a:endParaRPr>
          </a:p>
          <a:p>
            <a:pPr marL="0" lvl="0" indent="0" algn="l" rtl="0">
              <a:lnSpc>
                <a:spcPct val="100000"/>
              </a:lnSpc>
              <a:spcBef>
                <a:spcPts val="600"/>
              </a:spcBef>
              <a:spcAft>
                <a:spcPts val="0"/>
              </a:spcAft>
              <a:buSzPts val="1440"/>
              <a:buNone/>
            </a:pPr>
            <a:endParaRPr sz="2800" b="1" dirty="0">
              <a:solidFill>
                <a:srgbClr val="0C0C0C"/>
              </a:solidFill>
              <a:latin typeface="Times New Roman"/>
              <a:ea typeface="Times New Roman"/>
              <a:cs typeface="Times New Roman"/>
              <a:sym typeface="Times New Roman"/>
            </a:endParaRPr>
          </a:p>
          <a:p>
            <a:pPr marL="0" lvl="0" indent="0" algn="l" rtl="0">
              <a:lnSpc>
                <a:spcPct val="100000"/>
              </a:lnSpc>
              <a:spcBef>
                <a:spcPts val="600"/>
              </a:spcBef>
              <a:spcAft>
                <a:spcPts val="0"/>
              </a:spcAft>
              <a:buSzPts val="1440"/>
              <a:buNone/>
            </a:pPr>
            <a:endParaRPr sz="2800" b="1" dirty="0">
              <a:solidFill>
                <a:srgbClr val="0C0C0C"/>
              </a:solidFill>
              <a:latin typeface="Times New Roman"/>
              <a:ea typeface="Times New Roman"/>
              <a:cs typeface="Times New Roman"/>
              <a:sym typeface="Times New Roman"/>
            </a:endParaRPr>
          </a:p>
          <a:p>
            <a:pPr marL="0" lvl="0" indent="0" algn="r" rtl="0">
              <a:lnSpc>
                <a:spcPct val="100000"/>
              </a:lnSpc>
              <a:spcBef>
                <a:spcPts val="600"/>
              </a:spcBef>
              <a:spcAft>
                <a:spcPts val="0"/>
              </a:spcAft>
              <a:buSzPts val="1440"/>
              <a:buNone/>
            </a:pPr>
            <a:r>
              <a:rPr lang="en-US" sz="1600" b="1" dirty="0" err="1">
                <a:solidFill>
                  <a:srgbClr val="FF0000"/>
                </a:solidFill>
                <a:latin typeface="Times New Roman"/>
                <a:ea typeface="Times New Roman"/>
                <a:cs typeface="Times New Roman"/>
                <a:sym typeface="Times New Roman"/>
              </a:rPr>
              <a:t>Contd</a:t>
            </a:r>
            <a:r>
              <a:rPr lang="en-US" sz="1600" b="1" dirty="0">
                <a:solidFill>
                  <a:srgbClr val="FF0000"/>
                </a:solidFill>
                <a:latin typeface="Times New Roman"/>
                <a:ea typeface="Times New Roman"/>
                <a:cs typeface="Times New Roman"/>
                <a:sym typeface="Times New Roman"/>
              </a:rPr>
              <a:t>…</a:t>
            </a:r>
            <a:endParaRPr dirty="0"/>
          </a:p>
          <a:p>
            <a:pPr marL="457200" lvl="0" indent="-320040" algn="l" rtl="0">
              <a:lnSpc>
                <a:spcPct val="100000"/>
              </a:lnSpc>
              <a:spcBef>
                <a:spcPts val="600"/>
              </a:spcBef>
              <a:spcAft>
                <a:spcPts val="0"/>
              </a:spcAft>
              <a:buSzPts val="1440"/>
              <a:buNone/>
            </a:pPr>
            <a:endParaRPr sz="2800" b="1" dirty="0">
              <a:solidFill>
                <a:srgbClr val="002060"/>
              </a:solidFill>
              <a:latin typeface="Times New Roman"/>
              <a:ea typeface="Times New Roman"/>
              <a:cs typeface="Times New Roman"/>
              <a:sym typeface="Times New Roman"/>
            </a:endParaRPr>
          </a:p>
        </p:txBody>
      </p:sp>
      <p:sp>
        <p:nvSpPr>
          <p:cNvPr id="307" name="Google Shape;307;p38"/>
          <p:cNvSpPr txBox="1">
            <a:spLocks noGrp="1"/>
          </p:cNvSpPr>
          <p:nvPr>
            <p:ph type="ftr" idx="11"/>
          </p:nvPr>
        </p:nvSpPr>
        <p:spPr>
          <a:xfrm>
            <a:off x="3348111" y="6305550"/>
            <a:ext cx="8132689"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308" name="Google Shape;308;p38"/>
          <p:cNvPicPr preferRelativeResize="0"/>
          <p:nvPr/>
        </p:nvPicPr>
        <p:blipFill rotWithShape="1">
          <a:blip r:embed="rId3">
            <a:alphaModFix/>
          </a:blip>
          <a:srcRect/>
          <a:stretch/>
        </p:blipFill>
        <p:spPr>
          <a:xfrm>
            <a:off x="4953000" y="1874521"/>
            <a:ext cx="2667000" cy="1097280"/>
          </a:xfrm>
          <a:prstGeom prst="rect">
            <a:avLst/>
          </a:prstGeom>
          <a:noFill/>
          <a:ln>
            <a:noFill/>
          </a:ln>
        </p:spPr>
      </p:pic>
      <p:pic>
        <p:nvPicPr>
          <p:cNvPr id="309" name="Google Shape;309;p38"/>
          <p:cNvPicPr preferRelativeResize="0"/>
          <p:nvPr/>
        </p:nvPicPr>
        <p:blipFill rotWithShape="1">
          <a:blip r:embed="rId4">
            <a:alphaModFix/>
          </a:blip>
          <a:srcRect/>
          <a:stretch/>
        </p:blipFill>
        <p:spPr>
          <a:xfrm>
            <a:off x="5349240" y="4343400"/>
            <a:ext cx="3566160" cy="105156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315" name="Google Shape;315;p39"/>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a:solidFill>
                  <a:schemeClr val="lt1"/>
                </a:solidFill>
                <a:latin typeface="Times New Roman"/>
                <a:ea typeface="Times New Roman"/>
                <a:cs typeface="Times New Roman"/>
                <a:sym typeface="Times New Roman"/>
              </a:rPr>
              <a:t>17.1 Introduction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17.2 Soft Computing versus Hard Computing</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17.4 Fuzzy Logic</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17.5 Fuzzy Set versus Crisp Set</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17.6 Membership Function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17.7 Fuzzy Rules</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17.8 Fuzzy Reasoning</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17.9 Fuzzy Inference System</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chemeClr val="lt1"/>
                </a:solidFill>
                <a:latin typeface="Times New Roman"/>
                <a:ea typeface="Times New Roman"/>
                <a:cs typeface="Times New Roman"/>
                <a:sym typeface="Times New Roman"/>
              </a:rPr>
              <a:t>17.10 Fuzzification</a:t>
            </a:r>
            <a:br>
              <a:rPr lang="en-US" sz="1800" b="1" i="0" u="none" strike="noStrike" cap="none">
                <a:solidFill>
                  <a:schemeClr val="lt1"/>
                </a:solidFill>
                <a:latin typeface="Times New Roman"/>
                <a:ea typeface="Times New Roman"/>
                <a:cs typeface="Times New Roman"/>
                <a:sym typeface="Times New Roman"/>
              </a:rPr>
            </a:br>
            <a:r>
              <a:rPr lang="en-US" sz="1800" b="1" i="0" u="none" strike="noStrike" cap="none">
                <a:solidFill>
                  <a:srgbClr val="00B0F0"/>
                </a:solidFill>
                <a:latin typeface="Times New Roman"/>
                <a:ea typeface="Times New Roman"/>
                <a:cs typeface="Times New Roman"/>
                <a:sym typeface="Times New Roman"/>
              </a:rPr>
              <a:t>17.11 Defuzzification</a:t>
            </a:r>
            <a:br>
              <a:rPr lang="en-US" sz="1800" b="0" i="0" u="none" strike="noStrike" cap="none">
                <a:solidFill>
                  <a:schemeClr val="lt1"/>
                </a:solidFill>
                <a:latin typeface="Times New Roman"/>
                <a:ea typeface="Times New Roman"/>
                <a:cs typeface="Times New Roman"/>
                <a:sym typeface="Times New Roman"/>
              </a:rPr>
            </a:br>
            <a:r>
              <a:rPr lang="en-US" sz="1800" b="0" i="0" u="none" strike="noStrike" cap="none">
                <a:solidFill>
                  <a:schemeClr val="lt1"/>
                </a:solidFill>
                <a:latin typeface="Times New Roman"/>
                <a:ea typeface="Times New Roman"/>
                <a:cs typeface="Times New Roman"/>
                <a:sym typeface="Times New Roman"/>
              </a:rPr>
              <a:t>17.12 Fuzzy Controllers</a:t>
            </a:r>
            <a:endParaRPr sz="1800" b="0" i="0" u="none" strike="noStrike" cap="none">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316" name="Google Shape;316;p39"/>
          <p:cNvSpPr txBox="1">
            <a:spLocks noGrp="1"/>
          </p:cNvSpPr>
          <p:nvPr>
            <p:ph type="body" idx="1"/>
          </p:nvPr>
        </p:nvSpPr>
        <p:spPr>
          <a:xfrm>
            <a:off x="3376246" y="0"/>
            <a:ext cx="8535338" cy="6248400"/>
          </a:xfrm>
          <a:prstGeom prst="rect">
            <a:avLst/>
          </a:prstGeom>
          <a:noFill/>
          <a:ln>
            <a:noFill/>
          </a:ln>
        </p:spPr>
        <p:txBody>
          <a:bodyPr spcFirstLastPara="1" wrap="square" lIns="91425" tIns="45700" rIns="91425" bIns="45700" anchor="t" anchorCtr="0">
            <a:normAutofit/>
          </a:bodyPr>
          <a:lstStyle/>
          <a:p>
            <a:pPr marL="457200" lvl="0" indent="-320040" algn="ctr" rtl="0">
              <a:lnSpc>
                <a:spcPct val="100000"/>
              </a:lnSpc>
              <a:spcBef>
                <a:spcPts val="600"/>
              </a:spcBef>
              <a:spcAft>
                <a:spcPts val="0"/>
              </a:spcAft>
              <a:buSzPts val="1440"/>
              <a:buNone/>
            </a:pPr>
            <a:r>
              <a:rPr lang="en-US" sz="3600" b="1" dirty="0">
                <a:solidFill>
                  <a:srgbClr val="00B0F0"/>
                </a:solidFill>
                <a:latin typeface="Times New Roman"/>
                <a:ea typeface="Times New Roman"/>
                <a:cs typeface="Times New Roman"/>
                <a:sym typeface="Times New Roman"/>
              </a:rPr>
              <a:t> </a:t>
            </a:r>
            <a:r>
              <a:rPr lang="en-US" sz="3600" b="1" dirty="0">
                <a:solidFill>
                  <a:srgbClr val="354369"/>
                </a:solidFill>
                <a:latin typeface="Times New Roman"/>
                <a:ea typeface="Times New Roman"/>
                <a:cs typeface="Times New Roman"/>
                <a:sym typeface="Times New Roman"/>
              </a:rPr>
              <a:t>Defuzzification</a:t>
            </a:r>
            <a:endParaRPr sz="3600" dirty="0"/>
          </a:p>
          <a:p>
            <a:pPr marL="457200" lvl="0" indent="-320040" algn="l" rtl="0">
              <a:lnSpc>
                <a:spcPct val="100000"/>
              </a:lnSpc>
              <a:spcBef>
                <a:spcPts val="600"/>
              </a:spcBef>
              <a:spcAft>
                <a:spcPts val="0"/>
              </a:spcAft>
              <a:buSzPts val="1440"/>
              <a:buNone/>
            </a:pPr>
            <a:r>
              <a:rPr lang="en-US" sz="2400" b="1" dirty="0">
                <a:solidFill>
                  <a:srgbClr val="354369"/>
                </a:solidFill>
                <a:latin typeface="Times New Roman"/>
                <a:ea typeface="Times New Roman"/>
                <a:cs typeface="Times New Roman"/>
                <a:sym typeface="Times New Roman"/>
              </a:rPr>
              <a:t>17.11.5 Mean-Max Method - </a:t>
            </a:r>
            <a:r>
              <a:rPr lang="en-US" sz="2400" dirty="0">
                <a:solidFill>
                  <a:srgbClr val="354369"/>
                </a:solidFill>
                <a:latin typeface="Times New Roman"/>
                <a:ea typeface="Times New Roman"/>
                <a:cs typeface="Times New Roman"/>
                <a:sym typeface="Times New Roman"/>
              </a:rPr>
              <a:t>This method is also known as the middle of the maxima. Mathematically, the </a:t>
            </a:r>
            <a:r>
              <a:rPr lang="en-US" sz="2400" dirty="0" err="1">
                <a:solidFill>
                  <a:srgbClr val="354369"/>
                </a:solidFill>
                <a:latin typeface="Times New Roman"/>
                <a:ea typeface="Times New Roman"/>
                <a:cs typeface="Times New Roman"/>
                <a:sym typeface="Times New Roman"/>
              </a:rPr>
              <a:t>defuzzified</a:t>
            </a:r>
            <a:r>
              <a:rPr lang="en-US" sz="2400" dirty="0">
                <a:solidFill>
                  <a:srgbClr val="354369"/>
                </a:solidFill>
                <a:latin typeface="Times New Roman"/>
                <a:ea typeface="Times New Roman"/>
                <a:cs typeface="Times New Roman"/>
                <a:sym typeface="Times New Roman"/>
              </a:rPr>
              <a:t> output x* will be represented as:</a:t>
            </a:r>
            <a:endParaRPr dirty="0"/>
          </a:p>
          <a:p>
            <a:pPr marL="457200" lvl="0" indent="-320040" algn="l" rtl="0">
              <a:lnSpc>
                <a:spcPct val="100000"/>
              </a:lnSpc>
              <a:spcBef>
                <a:spcPts val="600"/>
              </a:spcBef>
              <a:spcAft>
                <a:spcPts val="0"/>
              </a:spcAft>
              <a:buSzPts val="1440"/>
              <a:buNone/>
            </a:pPr>
            <a:endParaRPr sz="2800" dirty="0">
              <a:solidFill>
                <a:srgbClr val="354369"/>
              </a:solidFill>
              <a:latin typeface="Times New Roman"/>
              <a:ea typeface="Times New Roman"/>
              <a:cs typeface="Times New Roman"/>
              <a:sym typeface="Times New Roman"/>
            </a:endParaRPr>
          </a:p>
          <a:p>
            <a:pPr marL="457200" lvl="0" indent="-320040" algn="l" rtl="0">
              <a:lnSpc>
                <a:spcPct val="100000"/>
              </a:lnSpc>
              <a:spcBef>
                <a:spcPts val="600"/>
              </a:spcBef>
              <a:spcAft>
                <a:spcPts val="0"/>
              </a:spcAft>
              <a:buSzPts val="1440"/>
              <a:buNone/>
            </a:pPr>
            <a:endParaRPr sz="2800" dirty="0">
              <a:solidFill>
                <a:srgbClr val="354369"/>
              </a:solidFill>
              <a:latin typeface="Times New Roman"/>
              <a:ea typeface="Times New Roman"/>
              <a:cs typeface="Times New Roman"/>
              <a:sym typeface="Times New Roman"/>
            </a:endParaRPr>
          </a:p>
        </p:txBody>
      </p:sp>
      <p:sp>
        <p:nvSpPr>
          <p:cNvPr id="317" name="Google Shape;317;p39"/>
          <p:cNvSpPr txBox="1">
            <a:spLocks noGrp="1"/>
          </p:cNvSpPr>
          <p:nvPr>
            <p:ph type="ftr" idx="11"/>
          </p:nvPr>
        </p:nvSpPr>
        <p:spPr>
          <a:xfrm>
            <a:off x="3390314" y="6305550"/>
            <a:ext cx="8090486"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318" name="Google Shape;318;p39"/>
          <p:cNvPicPr preferRelativeResize="0"/>
          <p:nvPr/>
        </p:nvPicPr>
        <p:blipFill rotWithShape="1">
          <a:blip r:embed="rId3">
            <a:alphaModFix/>
          </a:blip>
          <a:srcRect/>
          <a:stretch/>
        </p:blipFill>
        <p:spPr>
          <a:xfrm>
            <a:off x="6111240" y="1965960"/>
            <a:ext cx="3063240" cy="15697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AE27FE8-8AF1-4A67-9E12-0D57BCDC82B3}"/>
              </a:ext>
            </a:extLst>
          </p:cNvPr>
          <p:cNvSpPr>
            <a:spLocks noGrp="1" noChangeArrowheads="1"/>
          </p:cNvSpPr>
          <p:nvPr>
            <p:ph type="title"/>
          </p:nvPr>
        </p:nvSpPr>
        <p:spPr>
          <a:xfrm>
            <a:off x="3488265" y="229483"/>
            <a:ext cx="8161867" cy="1143000"/>
          </a:xfrm>
          <a:noFill/>
          <a:ln/>
        </p:spPr>
        <p:txBody>
          <a:bodyPr/>
          <a:lstStyle/>
          <a:p>
            <a:r>
              <a:rPr lang="en-US" altLang="en-US" dirty="0"/>
              <a:t>What is Soft Computing?</a:t>
            </a:r>
          </a:p>
        </p:txBody>
      </p:sp>
      <p:sp>
        <p:nvSpPr>
          <p:cNvPr id="6147" name="Rectangle 3">
            <a:extLst>
              <a:ext uri="{FF2B5EF4-FFF2-40B4-BE49-F238E27FC236}">
                <a16:creationId xmlns:a16="http://schemas.microsoft.com/office/drawing/2014/main" id="{8C268460-DAC7-467B-8B20-D1B5DBA18E5C}"/>
              </a:ext>
            </a:extLst>
          </p:cNvPr>
          <p:cNvSpPr>
            <a:spLocks noGrp="1" noChangeArrowheads="1"/>
          </p:cNvSpPr>
          <p:nvPr>
            <p:ph type="body" idx="1"/>
          </p:nvPr>
        </p:nvSpPr>
        <p:spPr>
          <a:xfrm>
            <a:off x="3488265" y="1372483"/>
            <a:ext cx="7699024" cy="4457700"/>
          </a:xfrm>
          <a:noFill/>
          <a:ln/>
        </p:spPr>
        <p:txBody>
          <a:bodyPr>
            <a:normAutofit fontScale="85000" lnSpcReduction="10000"/>
          </a:bodyPr>
          <a:lstStyle/>
          <a:p>
            <a:r>
              <a:rPr lang="en-US" altLang="en-US" dirty="0"/>
              <a:t>Soft Computing is a field that currently includes</a:t>
            </a:r>
          </a:p>
          <a:p>
            <a:endParaRPr lang="en-US" altLang="en-US" sz="1200" dirty="0"/>
          </a:p>
          <a:p>
            <a:r>
              <a:rPr lang="en-US" altLang="en-US" dirty="0"/>
              <a:t>Fuzzy Logic</a:t>
            </a:r>
          </a:p>
          <a:p>
            <a:r>
              <a:rPr lang="en-US" altLang="en-US" dirty="0"/>
              <a:t>Neural Networks</a:t>
            </a:r>
          </a:p>
          <a:p>
            <a:r>
              <a:rPr lang="en-US" altLang="en-US" dirty="0"/>
              <a:t>Probabilistic Reasoning</a:t>
            </a:r>
            <a:r>
              <a:rPr lang="en-US" altLang="en-US" sz="1800" dirty="0"/>
              <a:t>(Genetic Algorithms, BBN),</a:t>
            </a:r>
            <a:r>
              <a:rPr lang="en-US" altLang="en-US" dirty="0"/>
              <a:t> and </a:t>
            </a:r>
          </a:p>
          <a:p>
            <a:r>
              <a:rPr lang="en-US" altLang="en-US" dirty="0"/>
              <a:t>Other related methodologies</a:t>
            </a:r>
          </a:p>
          <a:p>
            <a:pPr lvl="1"/>
            <a:r>
              <a:rPr lang="en-US" altLang="en-US" dirty="0">
                <a:latin typeface="Times New Roman" panose="02020603050405020304" pitchFamily="18" charset="0"/>
                <a:cs typeface="Times New Roman" panose="02020603050405020304" pitchFamily="18" charset="0"/>
              </a:rPr>
              <a:t>Case-Based Reasoning </a:t>
            </a:r>
          </a:p>
          <a:p>
            <a:pPr marL="137160" indent="0">
              <a:buNone/>
            </a:pPr>
            <a:endParaRPr lang="en-US" altLang="en-US" sz="1200" dirty="0"/>
          </a:p>
          <a:p>
            <a:r>
              <a:rPr lang="en-US" altLang="en-US" dirty="0"/>
              <a:t>Soft Computing combines knowledge, techniques, and methodologies from the sources above to create intelligent systems</a:t>
            </a:r>
          </a:p>
        </p:txBody>
      </p:sp>
      <p:sp>
        <p:nvSpPr>
          <p:cNvPr id="4" name="Google Shape;144;p22">
            <a:extLst>
              <a:ext uri="{FF2B5EF4-FFF2-40B4-BE49-F238E27FC236}">
                <a16:creationId xmlns:a16="http://schemas.microsoft.com/office/drawing/2014/main" id="{684D9AEE-48EA-4E4F-958D-83DDE6360583}"/>
              </a:ext>
            </a:extLst>
          </p:cNvPr>
          <p:cNvSpPr txBox="1"/>
          <p:nvPr/>
        </p:nvSpPr>
        <p:spPr>
          <a:xfrm>
            <a:off x="1" y="1"/>
            <a:ext cx="3025422" cy="7155765"/>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rgbClr val="00B0F0"/>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17.2 Soft Computing versus Hard Computing </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17.3 Various types of Soft Computing and Hard Computing Techniques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17.4 Fuzzy Logic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7" name="Google Shape;146;p22">
            <a:extLst>
              <a:ext uri="{FF2B5EF4-FFF2-40B4-BE49-F238E27FC236}">
                <a16:creationId xmlns:a16="http://schemas.microsoft.com/office/drawing/2014/main" id="{00540323-A955-4608-8132-154958332B94}"/>
              </a:ext>
            </a:extLst>
          </p:cNvPr>
          <p:cNvSpPr txBox="1">
            <a:spLocks noGrp="1"/>
          </p:cNvSpPr>
          <p:nvPr>
            <p:ph type="ftr" idx="11"/>
          </p:nvPr>
        </p:nvSpPr>
        <p:spPr>
          <a:xfrm>
            <a:off x="3530991" y="6305550"/>
            <a:ext cx="7949809"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Ansari Road, </a:t>
            </a:r>
            <a:r>
              <a:rPr lang="en-US" dirty="0" err="1"/>
              <a:t>Daryaganj</a:t>
            </a:r>
            <a:r>
              <a:rPr lang="en-US" dirty="0"/>
              <a:t>, New Delhi-110002</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0"/>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324" name="Google Shape;324;p40"/>
          <p:cNvSpPr txBox="1"/>
          <p:nvPr/>
        </p:nvSpPr>
        <p:spPr>
          <a:xfrm>
            <a:off x="0" y="212211"/>
            <a:ext cx="3301042" cy="674026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17.4 Fuzzy Logic</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17.5 Fuzzy Set versus Crisp Set</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17.6 Membership Function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17.7 Fuzzy Rules</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17.8 Fuzzy Reasoning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17.9 Fuzzy Inference System</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17.10 Fuzzification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17.11 Defuzzification </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1" i="0" u="none" strike="noStrike" cap="none" dirty="0">
                <a:solidFill>
                  <a:srgbClr val="00B0F0"/>
                </a:solidFill>
                <a:latin typeface="Times New Roman"/>
                <a:ea typeface="Times New Roman"/>
                <a:cs typeface="Times New Roman"/>
                <a:sym typeface="Times New Roman"/>
              </a:rPr>
              <a:t>17.12 Fuzzy Controllers</a:t>
            </a:r>
            <a:endParaRPr sz="1800" b="1" i="0" u="none" strike="noStrike" cap="none" dirty="0">
              <a:solidFill>
                <a:srgbClr val="00B0F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325" name="Google Shape;325;p40"/>
          <p:cNvSpPr txBox="1">
            <a:spLocks noGrp="1"/>
          </p:cNvSpPr>
          <p:nvPr>
            <p:ph type="body" idx="1"/>
          </p:nvPr>
        </p:nvSpPr>
        <p:spPr>
          <a:xfrm>
            <a:off x="3460652" y="1"/>
            <a:ext cx="8450932" cy="6668086"/>
          </a:xfrm>
          <a:prstGeom prst="rect">
            <a:avLst/>
          </a:prstGeom>
          <a:noFill/>
          <a:ln>
            <a:noFill/>
          </a:ln>
        </p:spPr>
        <p:txBody>
          <a:bodyPr spcFirstLastPara="1" wrap="square" lIns="91425" tIns="45700" rIns="91425" bIns="45700" anchor="t" anchorCtr="0">
            <a:normAutofit/>
          </a:bodyPr>
          <a:lstStyle/>
          <a:p>
            <a:pPr marL="457200" lvl="0" indent="-320040" algn="ctr" rtl="0">
              <a:lnSpc>
                <a:spcPct val="100000"/>
              </a:lnSpc>
              <a:spcBef>
                <a:spcPts val="600"/>
              </a:spcBef>
              <a:spcAft>
                <a:spcPts val="0"/>
              </a:spcAft>
              <a:buSzPts val="1440"/>
              <a:buNone/>
            </a:pPr>
            <a:r>
              <a:rPr lang="en-US" sz="3600" b="1" dirty="0">
                <a:solidFill>
                  <a:srgbClr val="354369"/>
                </a:solidFill>
                <a:latin typeface="Times New Roman"/>
                <a:ea typeface="Times New Roman"/>
                <a:cs typeface="Times New Roman"/>
                <a:sym typeface="Times New Roman"/>
              </a:rPr>
              <a:t>Fuzzy Controllers </a:t>
            </a:r>
            <a:endParaRPr sz="3600" dirty="0"/>
          </a:p>
          <a:p>
            <a:pPr marL="457200" lvl="0" indent="-320040" algn="l" rtl="0">
              <a:lnSpc>
                <a:spcPct val="100000"/>
              </a:lnSpc>
              <a:spcBef>
                <a:spcPts val="600"/>
              </a:spcBef>
              <a:spcAft>
                <a:spcPts val="0"/>
              </a:spcAft>
              <a:buSzPts val="1440"/>
              <a:buNone/>
            </a:pPr>
            <a:r>
              <a:rPr lang="en-US" sz="2200" dirty="0">
                <a:latin typeface="Times New Roman"/>
                <a:ea typeface="Times New Roman"/>
                <a:cs typeface="Times New Roman"/>
                <a:sym typeface="Times New Roman"/>
              </a:rPr>
              <a:t>Adaptive fuzzy controller is meant with some adjustable parameters beside associate degree embedded mechanism for adjusting them. Adaptive controller has been used for the performance of controller.</a:t>
            </a:r>
            <a:endParaRPr dirty="0"/>
          </a:p>
          <a:p>
            <a:pPr marL="457200" lvl="0" indent="-320040" algn="just" rtl="0">
              <a:lnSpc>
                <a:spcPct val="100000"/>
              </a:lnSpc>
              <a:spcBef>
                <a:spcPts val="600"/>
              </a:spcBef>
              <a:spcAft>
                <a:spcPts val="0"/>
              </a:spcAft>
              <a:buSzPts val="1440"/>
              <a:buNone/>
            </a:pPr>
            <a:r>
              <a:rPr lang="en-US" sz="2200" dirty="0">
                <a:latin typeface="Times New Roman"/>
                <a:ea typeface="Times New Roman"/>
                <a:cs typeface="Times New Roman"/>
                <a:sym typeface="Times New Roman"/>
              </a:rPr>
              <a:t>17.12.1 Basic Steps for Implementing Adaptive Algorithm</a:t>
            </a:r>
            <a:endParaRPr dirty="0"/>
          </a:p>
          <a:p>
            <a:pPr marL="457200" lvl="0" indent="-320040" algn="just" rtl="0">
              <a:lnSpc>
                <a:spcPct val="100000"/>
              </a:lnSpc>
              <a:spcBef>
                <a:spcPts val="600"/>
              </a:spcBef>
              <a:spcAft>
                <a:spcPts val="0"/>
              </a:spcAft>
              <a:buSzPts val="1440"/>
              <a:buNone/>
            </a:pPr>
            <a:r>
              <a:rPr lang="en-US" sz="2200" dirty="0">
                <a:latin typeface="Times New Roman"/>
                <a:ea typeface="Times New Roman"/>
                <a:cs typeface="Times New Roman"/>
                <a:sym typeface="Times New Roman"/>
              </a:rPr>
              <a:t>1. Collection of observable data</a:t>
            </a:r>
            <a:endParaRPr dirty="0"/>
          </a:p>
          <a:p>
            <a:pPr marL="457200" lvl="0" indent="-320040" algn="just" rtl="0">
              <a:lnSpc>
                <a:spcPct val="100000"/>
              </a:lnSpc>
              <a:spcBef>
                <a:spcPts val="600"/>
              </a:spcBef>
              <a:spcAft>
                <a:spcPts val="0"/>
              </a:spcAft>
              <a:buSzPts val="1440"/>
              <a:buNone/>
            </a:pPr>
            <a:r>
              <a:rPr lang="en-US" sz="2200" dirty="0">
                <a:latin typeface="Times New Roman"/>
                <a:ea typeface="Times New Roman"/>
                <a:cs typeface="Times New Roman"/>
                <a:sym typeface="Times New Roman"/>
              </a:rPr>
              <a:t>2. Adjustment of controller parameters</a:t>
            </a:r>
            <a:endParaRPr dirty="0"/>
          </a:p>
          <a:p>
            <a:pPr marL="457200" lvl="0" indent="-320040" algn="just" rtl="0">
              <a:lnSpc>
                <a:spcPct val="100000"/>
              </a:lnSpc>
              <a:spcBef>
                <a:spcPts val="600"/>
              </a:spcBef>
              <a:spcAft>
                <a:spcPts val="0"/>
              </a:spcAft>
              <a:buSzPts val="1440"/>
              <a:buNone/>
            </a:pPr>
            <a:r>
              <a:rPr lang="en-US" sz="2200" dirty="0">
                <a:latin typeface="Times New Roman"/>
                <a:ea typeface="Times New Roman"/>
                <a:cs typeface="Times New Roman"/>
                <a:sym typeface="Times New Roman"/>
              </a:rPr>
              <a:t>3. Improvement in performance of controller</a:t>
            </a:r>
            <a:endParaRPr dirty="0"/>
          </a:p>
          <a:p>
            <a:pPr marL="457200" lvl="0" indent="-320040" algn="just" rtl="0">
              <a:lnSpc>
                <a:spcPct val="100000"/>
              </a:lnSpc>
              <a:spcBef>
                <a:spcPts val="600"/>
              </a:spcBef>
              <a:spcAft>
                <a:spcPts val="0"/>
              </a:spcAft>
              <a:buSzPts val="1440"/>
              <a:buNone/>
            </a:pPr>
            <a:r>
              <a:rPr lang="en-US" sz="2200" dirty="0">
                <a:latin typeface="Times New Roman"/>
                <a:ea typeface="Times New Roman"/>
                <a:cs typeface="Times New Roman"/>
                <a:sym typeface="Times New Roman"/>
              </a:rPr>
              <a:t>17.12.2 Operational Concepts</a:t>
            </a:r>
            <a:endParaRPr dirty="0"/>
          </a:p>
          <a:p>
            <a:pPr marL="457200" lvl="0" indent="-320040" algn="just" rtl="0">
              <a:lnSpc>
                <a:spcPct val="100000"/>
              </a:lnSpc>
              <a:spcBef>
                <a:spcPts val="600"/>
              </a:spcBef>
              <a:spcAft>
                <a:spcPts val="0"/>
              </a:spcAft>
              <a:buSzPts val="1440"/>
              <a:buNone/>
            </a:pPr>
            <a:endParaRPr sz="2200" dirty="0">
              <a:latin typeface="Times New Roman"/>
              <a:ea typeface="Times New Roman"/>
              <a:cs typeface="Times New Roman"/>
              <a:sym typeface="Times New Roman"/>
            </a:endParaRPr>
          </a:p>
          <a:p>
            <a:pPr marL="457200" lvl="0" indent="-320040" algn="just" rtl="0">
              <a:lnSpc>
                <a:spcPct val="100000"/>
              </a:lnSpc>
              <a:spcBef>
                <a:spcPts val="600"/>
              </a:spcBef>
              <a:spcAft>
                <a:spcPts val="0"/>
              </a:spcAft>
              <a:buSzPts val="1440"/>
              <a:buNone/>
            </a:pPr>
            <a:endParaRPr sz="3600" dirty="0">
              <a:latin typeface="Times New Roman"/>
              <a:ea typeface="Times New Roman"/>
              <a:cs typeface="Times New Roman"/>
              <a:sym typeface="Times New Roman"/>
            </a:endParaRPr>
          </a:p>
        </p:txBody>
      </p:sp>
      <p:sp>
        <p:nvSpPr>
          <p:cNvPr id="326" name="Google Shape;326;p40"/>
          <p:cNvSpPr txBox="1">
            <a:spLocks noGrp="1"/>
          </p:cNvSpPr>
          <p:nvPr>
            <p:ph type="ftr" idx="11"/>
          </p:nvPr>
        </p:nvSpPr>
        <p:spPr>
          <a:xfrm>
            <a:off x="3446585" y="6305550"/>
            <a:ext cx="8034215"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327" name="Google Shape;327;p40"/>
          <p:cNvPicPr preferRelativeResize="0"/>
          <p:nvPr/>
        </p:nvPicPr>
        <p:blipFill rotWithShape="1">
          <a:blip r:embed="rId3">
            <a:alphaModFix/>
          </a:blip>
          <a:srcRect/>
          <a:stretch/>
        </p:blipFill>
        <p:spPr>
          <a:xfrm>
            <a:off x="4389120" y="3840480"/>
            <a:ext cx="5974080" cy="253174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a:extLst>
              <a:ext uri="{FF2B5EF4-FFF2-40B4-BE49-F238E27FC236}">
                <a16:creationId xmlns:a16="http://schemas.microsoft.com/office/drawing/2014/main" id="{82F11BA1-D636-45A0-96B7-0263F44103A1}"/>
              </a:ext>
            </a:extLst>
          </p:cNvPr>
          <p:cNvSpPr txBox="1">
            <a:spLocks noChangeArrowheads="1"/>
          </p:cNvSpPr>
          <p:nvPr/>
        </p:nvSpPr>
        <p:spPr bwMode="auto">
          <a:xfrm>
            <a:off x="3262490" y="304801"/>
            <a:ext cx="64911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b="1" dirty="0">
                <a:latin typeface="Times New Roman" panose="02020603050405020304" pitchFamily="18" charset="0"/>
                <a:cs typeface="Times New Roman" panose="02020603050405020304" pitchFamily="18" charset="0"/>
              </a:rPr>
              <a:t>Fuzzy Logic Summary</a:t>
            </a:r>
            <a:endParaRPr lang="en-US" altLang="en-US" sz="3600" dirty="0">
              <a:latin typeface="Times New Roman" panose="02020603050405020304" pitchFamily="18" charset="0"/>
              <a:cs typeface="Times New Roman" panose="02020603050405020304" pitchFamily="18" charset="0"/>
            </a:endParaRPr>
          </a:p>
        </p:txBody>
      </p:sp>
      <p:sp>
        <p:nvSpPr>
          <p:cNvPr id="9221" name="Text Box 5">
            <a:extLst>
              <a:ext uri="{FF2B5EF4-FFF2-40B4-BE49-F238E27FC236}">
                <a16:creationId xmlns:a16="http://schemas.microsoft.com/office/drawing/2014/main" id="{062DC56A-6995-49C1-B2EA-96362F99E642}"/>
              </a:ext>
            </a:extLst>
          </p:cNvPr>
          <p:cNvSpPr txBox="1">
            <a:spLocks noChangeArrowheads="1"/>
          </p:cNvSpPr>
          <p:nvPr/>
        </p:nvSpPr>
        <p:spPr bwMode="auto">
          <a:xfrm>
            <a:off x="3262490" y="1041754"/>
            <a:ext cx="79445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latin typeface="Times New Roman" panose="02020603050405020304" pitchFamily="18" charset="0"/>
                <a:cs typeface="Times New Roman" panose="02020603050405020304" pitchFamily="18" charset="0"/>
              </a:rPr>
              <a:t>Doesn't require an understanding of process but any knowledge will help formulate rules.</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Complicated systems may require several iterations to find a set of rules resulting in a stable system.</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Combining Neural Networks with fuzzy logic reduces time to establish rules by analyzing clusters of data.</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Possible applications: Master Production Schedule, Material Requirements Planning, Inventory Capacity Planning</a:t>
            </a:r>
          </a:p>
        </p:txBody>
      </p:sp>
      <p:sp>
        <p:nvSpPr>
          <p:cNvPr id="4" name="Google Shape;186;p5">
            <a:extLst>
              <a:ext uri="{FF2B5EF4-FFF2-40B4-BE49-F238E27FC236}">
                <a16:creationId xmlns:a16="http://schemas.microsoft.com/office/drawing/2014/main" id="{63EA3B59-284E-43AB-90F9-10BB84F0C8D1}"/>
              </a:ext>
            </a:extLst>
          </p:cNvPr>
          <p:cNvSpPr txBox="1"/>
          <p:nvPr/>
        </p:nvSpPr>
        <p:spPr>
          <a:xfrm>
            <a:off x="0" y="0"/>
            <a:ext cx="3149600" cy="7155765"/>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17.2 Soft Computing versus Hard Computing</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chemeClr val="lt1"/>
                </a:solidFill>
                <a:latin typeface="Times New Roman"/>
                <a:ea typeface="Times New Roman"/>
                <a:cs typeface="Times New Roman"/>
                <a:sym typeface="Times New Roman"/>
              </a:rPr>
              <a:t>17.3Various types of Soft Computing and Hard Computing Techniques</a:t>
            </a:r>
            <a:br>
              <a:rPr lang="en-US" sz="1800" b="0" i="0" u="none" strike="noStrike" cap="none" dirty="0">
                <a:solidFill>
                  <a:schemeClr val="lt1"/>
                </a:solidFill>
                <a:latin typeface="Times New Roman"/>
                <a:ea typeface="Times New Roman"/>
                <a:cs typeface="Times New Roman"/>
                <a:sym typeface="Times New Roman"/>
              </a:rPr>
            </a:br>
            <a:r>
              <a:rPr lang="en-US" sz="1800" i="0" u="none" strike="noStrike" cap="none" dirty="0">
                <a:solidFill>
                  <a:schemeClr val="bg1"/>
                </a:solidFill>
                <a:latin typeface="Times New Roman"/>
                <a:ea typeface="Times New Roman"/>
                <a:cs typeface="Times New Roman"/>
                <a:sym typeface="Times New Roman"/>
              </a:rPr>
              <a:t>17.4 Fuzzy Logic</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2D1FEC4-9E1B-40B8-B567-66A55D6AF70C}"/>
              </a:ext>
            </a:extLst>
          </p:cNvPr>
          <p:cNvSpPr/>
          <p:nvPr/>
        </p:nvSpPr>
        <p:spPr>
          <a:xfrm>
            <a:off x="4007555" y="6334780"/>
            <a:ext cx="6096000" cy="523220"/>
          </a:xfrm>
          <a:prstGeom prst="rect">
            <a:avLst/>
          </a:prstGeom>
        </p:spPr>
        <p:txBody>
          <a:bodyPr>
            <a:spAutoFit/>
          </a:bodyPr>
          <a:lstStyle/>
          <a:p>
            <a:pPr lvl="0">
              <a:buSzPts val="1400"/>
            </a:pPr>
            <a:r>
              <a:rPr lang="en-IN" dirty="0"/>
              <a:t>Copyright © 2019 by Wiley India </a:t>
            </a:r>
            <a:r>
              <a:rPr lang="en-IN" dirty="0" err="1"/>
              <a:t>Pvt.</a:t>
            </a:r>
            <a:r>
              <a:rPr lang="en-IN" dirty="0"/>
              <a:t> Ltd., 4436/7, Ansari Road, </a:t>
            </a:r>
            <a:r>
              <a:rPr lang="en-IN" dirty="0" err="1"/>
              <a:t>Daryaganj</a:t>
            </a:r>
            <a:r>
              <a:rPr lang="en-IN" dirty="0"/>
              <a:t>, New Delhi-110002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p:nvPr/>
        </p:nvSpPr>
        <p:spPr>
          <a:xfrm>
            <a:off x="5233182" y="1802674"/>
            <a:ext cx="6958818" cy="523216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Dr. Nilakshi Jain</a:t>
            </a:r>
            <a:br>
              <a:rPr lang="en-US" sz="1400" b="0" i="0" u="none" strike="noStrike" cap="none" dirty="0">
                <a:solidFill>
                  <a:srgbClr val="000000"/>
                </a:solidFill>
                <a:latin typeface="Times New Roman"/>
                <a:ea typeface="Times New Roman"/>
                <a:cs typeface="Times New Roman"/>
                <a:sym typeface="Times New Roman"/>
              </a:rPr>
            </a:br>
            <a:r>
              <a:rPr lang="en-US" sz="4000" b="1" i="0" u="none" strike="noStrike" cap="none" dirty="0">
                <a:solidFill>
                  <a:schemeClr val="dk1"/>
                </a:solidFill>
                <a:latin typeface="Times New Roman"/>
                <a:ea typeface="Times New Roman"/>
                <a:cs typeface="Times New Roman"/>
                <a:sym typeface="Times New Roman"/>
              </a:rPr>
              <a:t>Email ID : </a:t>
            </a:r>
            <a:r>
              <a:rPr lang="en-US" sz="4000" b="1" i="0" u="sng" strike="noStrike" cap="none" dirty="0">
                <a:solidFill>
                  <a:schemeClr val="dk1"/>
                </a:solidFill>
                <a:latin typeface="Times New Roman"/>
                <a:ea typeface="Times New Roman"/>
                <a:cs typeface="Times New Roman"/>
                <a:sym typeface="Times New Roman"/>
                <a:hlinkClick r:id="rId3"/>
              </a:rPr>
              <a:t>nilakshijain1986@gmail.com</a:t>
            </a:r>
            <a:br>
              <a:rPr lang="en-US" sz="4000" b="1" i="0" u="none" strike="noStrike" cap="none" dirty="0">
                <a:solidFill>
                  <a:schemeClr val="dk1"/>
                </a:solidFill>
                <a:latin typeface="Times New Roman"/>
                <a:ea typeface="Times New Roman"/>
                <a:cs typeface="Times New Roman"/>
                <a:sym typeface="Times New Roman"/>
              </a:rPr>
            </a:br>
            <a:endParaRPr sz="4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br>
              <a:rPr lang="en-US" sz="4000" b="1" i="0" u="none" strike="noStrike" cap="none" dirty="0">
                <a:solidFill>
                  <a:schemeClr val="dk1"/>
                </a:solidFill>
                <a:latin typeface="Times New Roman"/>
                <a:ea typeface="Times New Roman"/>
                <a:cs typeface="Times New Roman"/>
                <a:sym typeface="Times New Roman"/>
              </a:rPr>
            </a:br>
            <a:r>
              <a:rPr lang="en-US" sz="4000" b="1" i="0" u="none" strike="noStrike" cap="none" dirty="0">
                <a:solidFill>
                  <a:schemeClr val="dk1"/>
                </a:solidFill>
                <a:latin typeface="Times New Roman"/>
                <a:ea typeface="Times New Roman"/>
                <a:cs typeface="Times New Roman"/>
                <a:sym typeface="Times New Roman"/>
              </a:rPr>
              <a:t>Thank you</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dirty="0">
              <a:solidFill>
                <a:schemeClr val="dk1"/>
              </a:solidFill>
              <a:latin typeface="Times New Roman"/>
              <a:ea typeface="Times New Roman"/>
              <a:cs typeface="Times New Roman"/>
              <a:sym typeface="Times New Roman"/>
            </a:endParaRPr>
          </a:p>
        </p:txBody>
      </p:sp>
      <p:pic>
        <p:nvPicPr>
          <p:cNvPr id="333" name="Google Shape;333;p41" descr="C:\Users\admin\Downloads\WhatsApp Image 2019-07-04 at 7.28.28 PM.jpeg"/>
          <p:cNvPicPr preferRelativeResize="0"/>
          <p:nvPr/>
        </p:nvPicPr>
        <p:blipFill rotWithShape="1">
          <a:blip r:embed="rId4">
            <a:alphaModFix/>
          </a:blip>
          <a:srcRect/>
          <a:stretch/>
        </p:blipFill>
        <p:spPr>
          <a:xfrm>
            <a:off x="0" y="0"/>
            <a:ext cx="526673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C656FFD-183E-4C98-893D-D9AD806B3872}"/>
              </a:ext>
            </a:extLst>
          </p:cNvPr>
          <p:cNvSpPr>
            <a:spLocks noGrp="1" noChangeArrowheads="1"/>
          </p:cNvSpPr>
          <p:nvPr>
            <p:ph type="title"/>
          </p:nvPr>
        </p:nvSpPr>
        <p:spPr>
          <a:xfrm>
            <a:off x="3002844" y="274638"/>
            <a:ext cx="8908740" cy="1143000"/>
          </a:xfrm>
          <a:noFill/>
          <a:ln/>
        </p:spPr>
        <p:txBody>
          <a:bodyPr/>
          <a:lstStyle/>
          <a:p>
            <a:r>
              <a:rPr lang="en-US" altLang="en-US" dirty="0"/>
              <a:t>Why is this important?</a:t>
            </a:r>
          </a:p>
        </p:txBody>
      </p:sp>
      <p:sp>
        <p:nvSpPr>
          <p:cNvPr id="7171" name="Rectangle 3">
            <a:extLst>
              <a:ext uri="{FF2B5EF4-FFF2-40B4-BE49-F238E27FC236}">
                <a16:creationId xmlns:a16="http://schemas.microsoft.com/office/drawing/2014/main" id="{130AE297-5BE3-4EF5-9B23-F83E58C5B0D1}"/>
              </a:ext>
            </a:extLst>
          </p:cNvPr>
          <p:cNvSpPr>
            <a:spLocks noGrp="1" noChangeArrowheads="1"/>
          </p:cNvSpPr>
          <p:nvPr>
            <p:ph type="body" idx="1"/>
          </p:nvPr>
        </p:nvSpPr>
        <p:spPr>
          <a:xfrm>
            <a:off x="6462889" y="1600200"/>
            <a:ext cx="5334000" cy="4419600"/>
          </a:xfrm>
          <a:noFill/>
          <a:ln/>
        </p:spPr>
        <p:txBody>
          <a:bodyPr>
            <a:normAutofit fontScale="92500" lnSpcReduction="20000"/>
          </a:bodyPr>
          <a:lstStyle/>
          <a:p>
            <a:r>
              <a:rPr lang="en-US" altLang="en-US" dirty="0"/>
              <a:t>The information revolution going on is allowing us to automate information processing tasks which require intelligence much like the industrial revolution automated manufacturing tasks </a:t>
            </a:r>
          </a:p>
          <a:p>
            <a:r>
              <a:rPr lang="en-US" altLang="en-US" dirty="0"/>
              <a:t>“Soft Computing” techniques have already been applied successfully.</a:t>
            </a:r>
          </a:p>
        </p:txBody>
      </p:sp>
      <p:sp>
        <p:nvSpPr>
          <p:cNvPr id="7172" name="Rectangle 4">
            <a:extLst>
              <a:ext uri="{FF2B5EF4-FFF2-40B4-BE49-F238E27FC236}">
                <a16:creationId xmlns:a16="http://schemas.microsoft.com/office/drawing/2014/main" id="{E0A74A44-557D-461E-97DD-A486780BDD52}"/>
              </a:ext>
            </a:extLst>
          </p:cNvPr>
          <p:cNvSpPr>
            <a:spLocks noChangeArrowheads="1"/>
          </p:cNvSpPr>
          <p:nvPr/>
        </p:nvSpPr>
        <p:spPr bwMode="auto">
          <a:xfrm>
            <a:off x="3678768" y="1560009"/>
            <a:ext cx="2095500" cy="9017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a:lnSpc>
                <a:spcPct val="95000"/>
              </a:lnSpc>
              <a:spcBef>
                <a:spcPct val="30000"/>
              </a:spcBef>
              <a:defRPr sz="2600" b="1">
                <a:solidFill>
                  <a:srgbClr val="FDFF31"/>
                </a:solidFill>
                <a:latin typeface="Arial" panose="020B0604020202020204" pitchFamily="34" charset="0"/>
              </a:defRPr>
            </a:lvl1pPr>
            <a:lvl2pPr marL="685800" indent="-228600" algn="l">
              <a:lnSpc>
                <a:spcPct val="90000"/>
              </a:lnSpc>
              <a:spcBef>
                <a:spcPct val="30000"/>
              </a:spcBef>
              <a:buSzPct val="100000"/>
              <a:buChar char="•"/>
              <a:defRPr sz="2200" b="1">
                <a:solidFill>
                  <a:srgbClr val="FDFF31"/>
                </a:solidFill>
                <a:latin typeface="Arial" panose="020B0604020202020204" pitchFamily="34" charset="0"/>
              </a:defRPr>
            </a:lvl2pPr>
            <a:lvl3pPr marL="1143000" indent="-228600" algn="l">
              <a:lnSpc>
                <a:spcPct val="90000"/>
              </a:lnSpc>
              <a:spcBef>
                <a:spcPct val="30000"/>
              </a:spcBef>
              <a:buSzPct val="100000"/>
              <a:buChar char="-"/>
              <a:defRPr sz="2200">
                <a:solidFill>
                  <a:srgbClr val="FDFF31"/>
                </a:solidFill>
                <a:latin typeface="Arial" panose="020B0604020202020204" pitchFamily="34"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r>
              <a:rPr lang="en-US" altLang="en-US" dirty="0">
                <a:solidFill>
                  <a:srgbClr val="FF0000"/>
                </a:solidFill>
                <a:latin typeface="Times New Roman" panose="02020603050405020304" pitchFamily="18" charset="0"/>
                <a:cs typeface="Times New Roman" panose="02020603050405020304" pitchFamily="18" charset="0"/>
              </a:rPr>
              <a:t>Farming</a:t>
            </a:r>
          </a:p>
          <a:p>
            <a:r>
              <a:rPr lang="en-US" altLang="en-US" sz="2000" dirty="0">
                <a:solidFill>
                  <a:srgbClr val="00FF00"/>
                </a:solidFill>
                <a:latin typeface="Times New Roman" panose="02020603050405020304" pitchFamily="18" charset="0"/>
                <a:cs typeface="Times New Roman" panose="02020603050405020304" pitchFamily="18" charset="0"/>
              </a:rPr>
              <a:t>corn &amp; cows</a:t>
            </a:r>
            <a:endParaRPr lang="en-US" altLang="en-US" sz="2800" dirty="0">
              <a:latin typeface="Times New Roman" panose="02020603050405020304" pitchFamily="18" charset="0"/>
              <a:cs typeface="Times New Roman" panose="02020603050405020304" pitchFamily="18" charset="0"/>
            </a:endParaRPr>
          </a:p>
        </p:txBody>
      </p:sp>
      <p:sp>
        <p:nvSpPr>
          <p:cNvPr id="7173" name="Rectangle 5">
            <a:extLst>
              <a:ext uri="{FF2B5EF4-FFF2-40B4-BE49-F238E27FC236}">
                <a16:creationId xmlns:a16="http://schemas.microsoft.com/office/drawing/2014/main" id="{0DEDFC0D-5D48-4128-9628-2454920BB293}"/>
              </a:ext>
            </a:extLst>
          </p:cNvPr>
          <p:cNvSpPr>
            <a:spLocks noChangeArrowheads="1"/>
          </p:cNvSpPr>
          <p:nvPr/>
        </p:nvSpPr>
        <p:spPr bwMode="auto">
          <a:xfrm>
            <a:off x="3505200" y="3244850"/>
            <a:ext cx="2590800" cy="9144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a:lnSpc>
                <a:spcPct val="95000"/>
              </a:lnSpc>
              <a:spcBef>
                <a:spcPct val="30000"/>
              </a:spcBef>
              <a:defRPr sz="2600" b="1">
                <a:solidFill>
                  <a:srgbClr val="FDFF31"/>
                </a:solidFill>
                <a:latin typeface="Arial" panose="020B0604020202020204" pitchFamily="34" charset="0"/>
              </a:defRPr>
            </a:lvl1pPr>
            <a:lvl2pPr marL="685800" indent="-228600" algn="l">
              <a:lnSpc>
                <a:spcPct val="90000"/>
              </a:lnSpc>
              <a:spcBef>
                <a:spcPct val="30000"/>
              </a:spcBef>
              <a:buSzPct val="100000"/>
              <a:buChar char="•"/>
              <a:defRPr sz="2200" b="1">
                <a:solidFill>
                  <a:srgbClr val="FDFF31"/>
                </a:solidFill>
                <a:latin typeface="Arial" panose="020B0604020202020204" pitchFamily="34" charset="0"/>
              </a:defRPr>
            </a:lvl2pPr>
            <a:lvl3pPr marL="1143000" indent="-228600" algn="l">
              <a:lnSpc>
                <a:spcPct val="90000"/>
              </a:lnSpc>
              <a:spcBef>
                <a:spcPct val="30000"/>
              </a:spcBef>
              <a:buSzPct val="100000"/>
              <a:buChar char="-"/>
              <a:defRPr sz="2200">
                <a:solidFill>
                  <a:srgbClr val="FDFF31"/>
                </a:solidFill>
                <a:latin typeface="Arial" panose="020B0604020202020204" pitchFamily="34"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r>
              <a:rPr lang="en-US" altLang="en-US" dirty="0">
                <a:solidFill>
                  <a:srgbClr val="FF0000"/>
                </a:solidFill>
                <a:latin typeface="Times New Roman" panose="02020603050405020304" pitchFamily="18" charset="0"/>
                <a:cs typeface="Times New Roman" panose="02020603050405020304" pitchFamily="18" charset="0"/>
              </a:rPr>
              <a:t>Manufacturing</a:t>
            </a:r>
          </a:p>
          <a:p>
            <a:r>
              <a:rPr lang="en-US" altLang="en-US" sz="2000" dirty="0">
                <a:solidFill>
                  <a:srgbClr val="00FF00"/>
                </a:solidFill>
                <a:latin typeface="Times New Roman" panose="02020603050405020304" pitchFamily="18" charset="0"/>
                <a:cs typeface="Times New Roman" panose="02020603050405020304" pitchFamily="18" charset="0"/>
              </a:rPr>
              <a:t>chairs &amp; cars</a:t>
            </a:r>
            <a:endParaRPr lang="en-US" altLang="en-US" sz="2800" dirty="0">
              <a:latin typeface="Times New Roman" panose="02020603050405020304" pitchFamily="18" charset="0"/>
              <a:cs typeface="Times New Roman" panose="02020603050405020304" pitchFamily="18" charset="0"/>
            </a:endParaRPr>
          </a:p>
        </p:txBody>
      </p:sp>
      <p:sp>
        <p:nvSpPr>
          <p:cNvPr id="7174" name="Rectangle 6">
            <a:extLst>
              <a:ext uri="{FF2B5EF4-FFF2-40B4-BE49-F238E27FC236}">
                <a16:creationId xmlns:a16="http://schemas.microsoft.com/office/drawing/2014/main" id="{21ACFE4E-C2CA-411C-8802-993EE7E92863}"/>
              </a:ext>
            </a:extLst>
          </p:cNvPr>
          <p:cNvSpPr>
            <a:spLocks noChangeArrowheads="1"/>
          </p:cNvSpPr>
          <p:nvPr/>
        </p:nvSpPr>
        <p:spPr bwMode="auto">
          <a:xfrm>
            <a:off x="3429000" y="4967212"/>
            <a:ext cx="2667000" cy="9144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a:lnSpc>
                <a:spcPct val="95000"/>
              </a:lnSpc>
              <a:spcBef>
                <a:spcPct val="30000"/>
              </a:spcBef>
              <a:defRPr sz="2600" b="1">
                <a:solidFill>
                  <a:srgbClr val="FDFF31"/>
                </a:solidFill>
                <a:latin typeface="Arial" panose="020B0604020202020204" pitchFamily="34" charset="0"/>
              </a:defRPr>
            </a:lvl1pPr>
            <a:lvl2pPr marL="685800" indent="-228600" algn="l">
              <a:lnSpc>
                <a:spcPct val="90000"/>
              </a:lnSpc>
              <a:spcBef>
                <a:spcPct val="30000"/>
              </a:spcBef>
              <a:buSzPct val="100000"/>
              <a:buChar char="•"/>
              <a:defRPr sz="2200" b="1">
                <a:solidFill>
                  <a:srgbClr val="FDFF31"/>
                </a:solidFill>
                <a:latin typeface="Arial" panose="020B0604020202020204" pitchFamily="34" charset="0"/>
              </a:defRPr>
            </a:lvl2pPr>
            <a:lvl3pPr marL="1143000" indent="-228600" algn="l">
              <a:lnSpc>
                <a:spcPct val="90000"/>
              </a:lnSpc>
              <a:spcBef>
                <a:spcPct val="30000"/>
              </a:spcBef>
              <a:buSzPct val="100000"/>
              <a:buChar char="-"/>
              <a:defRPr sz="2200">
                <a:solidFill>
                  <a:srgbClr val="FDFF31"/>
                </a:solidFill>
                <a:latin typeface="Arial" panose="020B0604020202020204" pitchFamily="34"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r>
              <a:rPr lang="en-US" altLang="en-US" dirty="0">
                <a:solidFill>
                  <a:srgbClr val="FF0000"/>
                </a:solidFill>
                <a:latin typeface="Times New Roman" panose="02020603050405020304" pitchFamily="18" charset="0"/>
                <a:cs typeface="Times New Roman" panose="02020603050405020304" pitchFamily="18" charset="0"/>
              </a:rPr>
              <a:t>Service</a:t>
            </a:r>
          </a:p>
          <a:p>
            <a:r>
              <a:rPr lang="en-US" altLang="en-US" sz="2000" dirty="0">
                <a:solidFill>
                  <a:srgbClr val="00FF00"/>
                </a:solidFill>
                <a:latin typeface="Times New Roman" panose="02020603050405020304" pitchFamily="18" charset="0"/>
                <a:cs typeface="Times New Roman" panose="02020603050405020304" pitchFamily="18" charset="0"/>
              </a:rPr>
              <a:t>content and code</a:t>
            </a:r>
            <a:endParaRPr lang="en-US" altLang="en-US" sz="2800" dirty="0">
              <a:latin typeface="Times New Roman" panose="02020603050405020304" pitchFamily="18" charset="0"/>
              <a:cs typeface="Times New Roman" panose="02020603050405020304" pitchFamily="18" charset="0"/>
            </a:endParaRPr>
          </a:p>
        </p:txBody>
      </p:sp>
      <p:sp>
        <p:nvSpPr>
          <p:cNvPr id="7175" name="Line 7">
            <a:extLst>
              <a:ext uri="{FF2B5EF4-FFF2-40B4-BE49-F238E27FC236}">
                <a16:creationId xmlns:a16="http://schemas.microsoft.com/office/drawing/2014/main" id="{A16296D3-804F-4A5E-A1DE-20CF0B99FB01}"/>
              </a:ext>
            </a:extLst>
          </p:cNvPr>
          <p:cNvSpPr>
            <a:spLocks noChangeShapeType="1"/>
          </p:cNvSpPr>
          <p:nvPr/>
        </p:nvSpPr>
        <p:spPr bwMode="auto">
          <a:xfrm>
            <a:off x="4572000" y="2458887"/>
            <a:ext cx="0" cy="762000"/>
          </a:xfrm>
          <a:prstGeom prst="line">
            <a:avLst/>
          </a:prstGeom>
          <a:noFill/>
          <a:ln w="38100">
            <a:solidFill>
              <a:schemeClr val="accent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cs typeface="Times New Roman" panose="02020603050405020304" pitchFamily="18" charset="0"/>
            </a:endParaRPr>
          </a:p>
        </p:txBody>
      </p:sp>
      <p:sp>
        <p:nvSpPr>
          <p:cNvPr id="7176" name="Line 8">
            <a:extLst>
              <a:ext uri="{FF2B5EF4-FFF2-40B4-BE49-F238E27FC236}">
                <a16:creationId xmlns:a16="http://schemas.microsoft.com/office/drawing/2014/main" id="{AB33D883-8991-4725-B6C2-DE806887A1E5}"/>
              </a:ext>
            </a:extLst>
          </p:cNvPr>
          <p:cNvSpPr>
            <a:spLocks noChangeShapeType="1"/>
          </p:cNvSpPr>
          <p:nvPr/>
        </p:nvSpPr>
        <p:spPr bwMode="auto">
          <a:xfrm>
            <a:off x="4572000" y="4168660"/>
            <a:ext cx="0" cy="762000"/>
          </a:xfrm>
          <a:prstGeom prst="line">
            <a:avLst/>
          </a:prstGeom>
          <a:noFill/>
          <a:ln w="38100">
            <a:solidFill>
              <a:schemeClr val="accent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cs typeface="Times New Roman" panose="02020603050405020304" pitchFamily="18" charset="0"/>
            </a:endParaRPr>
          </a:p>
        </p:txBody>
      </p:sp>
      <p:sp>
        <p:nvSpPr>
          <p:cNvPr id="7177" name="Text Box 9">
            <a:extLst>
              <a:ext uri="{FF2B5EF4-FFF2-40B4-BE49-F238E27FC236}">
                <a16:creationId xmlns:a16="http://schemas.microsoft.com/office/drawing/2014/main" id="{B851B86D-7562-4365-A158-AEDF26161AB6}"/>
              </a:ext>
            </a:extLst>
          </p:cNvPr>
          <p:cNvSpPr txBox="1">
            <a:spLocks noChangeArrowheads="1"/>
          </p:cNvSpPr>
          <p:nvPr/>
        </p:nvSpPr>
        <p:spPr bwMode="auto">
          <a:xfrm>
            <a:off x="4922658" y="2667000"/>
            <a:ext cx="9829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rPr>
              <a:t>Industrial </a:t>
            </a:r>
          </a:p>
          <a:p>
            <a:r>
              <a:rPr lang="en-US" altLang="en-US" dirty="0">
                <a:latin typeface="Times New Roman" panose="02020603050405020304" pitchFamily="18" charset="0"/>
                <a:cs typeface="Times New Roman" panose="02020603050405020304" pitchFamily="18" charset="0"/>
              </a:rPr>
              <a:t>Revolution</a:t>
            </a:r>
          </a:p>
        </p:txBody>
      </p:sp>
      <p:sp>
        <p:nvSpPr>
          <p:cNvPr id="7178" name="Text Box 10">
            <a:extLst>
              <a:ext uri="{FF2B5EF4-FFF2-40B4-BE49-F238E27FC236}">
                <a16:creationId xmlns:a16="http://schemas.microsoft.com/office/drawing/2014/main" id="{83EB30A5-A2E6-4EA9-90F9-F2D3218BF365}"/>
              </a:ext>
            </a:extLst>
          </p:cNvPr>
          <p:cNvSpPr txBox="1">
            <a:spLocks noChangeArrowheads="1"/>
          </p:cNvSpPr>
          <p:nvPr/>
        </p:nvSpPr>
        <p:spPr bwMode="auto">
          <a:xfrm>
            <a:off x="4922658" y="4301621"/>
            <a:ext cx="10855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rPr>
              <a:t>Information </a:t>
            </a:r>
          </a:p>
          <a:p>
            <a:r>
              <a:rPr lang="en-US" altLang="en-US" dirty="0">
                <a:latin typeface="Times New Roman" panose="02020603050405020304" pitchFamily="18" charset="0"/>
                <a:cs typeface="Times New Roman" panose="02020603050405020304" pitchFamily="18" charset="0"/>
              </a:rPr>
              <a:t>Revolution</a:t>
            </a:r>
          </a:p>
        </p:txBody>
      </p:sp>
      <p:sp>
        <p:nvSpPr>
          <p:cNvPr id="11" name="Google Shape;144;p22">
            <a:extLst>
              <a:ext uri="{FF2B5EF4-FFF2-40B4-BE49-F238E27FC236}">
                <a16:creationId xmlns:a16="http://schemas.microsoft.com/office/drawing/2014/main" id="{9066A6C1-4948-4F29-B4CD-714A8E5D64CF}"/>
              </a:ext>
            </a:extLst>
          </p:cNvPr>
          <p:cNvSpPr txBox="1"/>
          <p:nvPr/>
        </p:nvSpPr>
        <p:spPr>
          <a:xfrm>
            <a:off x="5643" y="-66968"/>
            <a:ext cx="2914176" cy="7155765"/>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rgbClr val="00B0F0"/>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17.2 Soft Computing versus Hard Computing </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17.3 Various types of Soft Computing and Hard Computing Techniques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17.4 Fuzzy Logic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2" name="Rectangle 11">
            <a:extLst>
              <a:ext uri="{FF2B5EF4-FFF2-40B4-BE49-F238E27FC236}">
                <a16:creationId xmlns:a16="http://schemas.microsoft.com/office/drawing/2014/main" id="{C3DB2D2C-3546-4777-BF42-E16153E73560}"/>
              </a:ext>
            </a:extLst>
          </p:cNvPr>
          <p:cNvSpPr/>
          <p:nvPr/>
        </p:nvSpPr>
        <p:spPr>
          <a:xfrm>
            <a:off x="4007555" y="6334780"/>
            <a:ext cx="6096000" cy="523220"/>
          </a:xfrm>
          <a:prstGeom prst="rect">
            <a:avLst/>
          </a:prstGeom>
        </p:spPr>
        <p:txBody>
          <a:bodyPr>
            <a:spAutoFit/>
          </a:bodyPr>
          <a:lstStyle/>
          <a:p>
            <a:pPr lvl="0">
              <a:buSzPts val="1400"/>
            </a:pPr>
            <a:r>
              <a:rPr lang="en-IN" dirty="0">
                <a:latin typeface="Times New Roman" panose="02020603050405020304" pitchFamily="18" charset="0"/>
                <a:cs typeface="Times New Roman" panose="02020603050405020304" pitchFamily="18" charset="0"/>
              </a:rPr>
              <a:t>Copyright © 2019 by Wiley India </a:t>
            </a:r>
            <a:r>
              <a:rPr lang="en-IN" dirty="0" err="1">
                <a:latin typeface="Times New Roman" panose="02020603050405020304" pitchFamily="18" charset="0"/>
                <a:cs typeface="Times New Roman" panose="02020603050405020304" pitchFamily="18" charset="0"/>
              </a:rPr>
              <a:t>Pvt.</a:t>
            </a:r>
            <a:r>
              <a:rPr lang="en-IN" dirty="0">
                <a:latin typeface="Times New Roman" panose="02020603050405020304" pitchFamily="18" charset="0"/>
                <a:cs typeface="Times New Roman" panose="02020603050405020304" pitchFamily="18" charset="0"/>
              </a:rPr>
              <a:t> Ltd., 4436/7, Ansari Road, </a:t>
            </a:r>
            <a:r>
              <a:rPr lang="en-IN" dirty="0" err="1">
                <a:latin typeface="Times New Roman" panose="02020603050405020304" pitchFamily="18" charset="0"/>
                <a:cs typeface="Times New Roman" panose="02020603050405020304" pitchFamily="18" charset="0"/>
              </a:rPr>
              <a:t>Daryaganj</a:t>
            </a:r>
            <a:r>
              <a:rPr lang="en-IN" dirty="0">
                <a:latin typeface="Times New Roman" panose="02020603050405020304" pitchFamily="18" charset="0"/>
                <a:cs typeface="Times New Roman" panose="02020603050405020304" pitchFamily="18" charset="0"/>
              </a:rPr>
              <a:t>, New Delhi-110002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76EB3F6-602A-43CC-A01B-7D023A58AB75}"/>
              </a:ext>
            </a:extLst>
          </p:cNvPr>
          <p:cNvSpPr>
            <a:spLocks noGrp="1" noChangeArrowheads="1"/>
          </p:cNvSpPr>
          <p:nvPr>
            <p:ph type="title"/>
          </p:nvPr>
        </p:nvSpPr>
        <p:spPr>
          <a:xfrm>
            <a:off x="3578578" y="274638"/>
            <a:ext cx="5892800" cy="1143000"/>
          </a:xfrm>
          <a:noFill/>
          <a:ln/>
        </p:spPr>
        <p:txBody>
          <a:bodyPr/>
          <a:lstStyle/>
          <a:p>
            <a:r>
              <a:rPr lang="en-US" altLang="en-US" dirty="0"/>
              <a:t>Soft Computing</a:t>
            </a:r>
          </a:p>
        </p:txBody>
      </p:sp>
      <p:sp>
        <p:nvSpPr>
          <p:cNvPr id="8195" name="Rectangle 3">
            <a:extLst>
              <a:ext uri="{FF2B5EF4-FFF2-40B4-BE49-F238E27FC236}">
                <a16:creationId xmlns:a16="http://schemas.microsoft.com/office/drawing/2014/main" id="{9D55FF81-81D3-4ED1-9796-400B3FFB8CE6}"/>
              </a:ext>
            </a:extLst>
          </p:cNvPr>
          <p:cNvSpPr>
            <a:spLocks noGrp="1" noChangeArrowheads="1"/>
          </p:cNvSpPr>
          <p:nvPr>
            <p:ph type="body" idx="1"/>
          </p:nvPr>
        </p:nvSpPr>
        <p:spPr>
          <a:xfrm>
            <a:off x="3578578" y="1417638"/>
            <a:ext cx="4106333" cy="4457700"/>
          </a:xfrm>
          <a:noFill/>
          <a:ln/>
        </p:spPr>
        <p:txBody>
          <a:bodyPr>
            <a:normAutofit fontScale="62500" lnSpcReduction="20000"/>
          </a:bodyPr>
          <a:lstStyle/>
          <a:p>
            <a:r>
              <a:rPr lang="en-US" altLang="en-US" dirty="0"/>
              <a:t>“The essence of soft computing is that unlike the traditional, hard computing, soft computing is aimed at an accommodation with the pervasive imprecision of the real world. Thus, the guiding principle of soft computing is to exploit the tolerance for imprecision, uncertainty, and partial truth to achieve tractability, robustness, low solution cost, and better rapport with reality”</a:t>
            </a:r>
          </a:p>
          <a:p>
            <a:r>
              <a:rPr lang="en-US" altLang="en-US" dirty="0"/>
              <a:t>			- </a:t>
            </a:r>
            <a:r>
              <a:rPr lang="en-US" altLang="en-US" dirty="0" err="1"/>
              <a:t>Lotfi</a:t>
            </a:r>
            <a:r>
              <a:rPr lang="en-US" altLang="en-US" dirty="0"/>
              <a:t> Zadeh</a:t>
            </a:r>
          </a:p>
        </p:txBody>
      </p:sp>
      <p:pic>
        <p:nvPicPr>
          <p:cNvPr id="8196" name="Picture 4" descr="C:\Classes\Powerpoint\zadeh_small.gif">
            <a:extLst>
              <a:ext uri="{FF2B5EF4-FFF2-40B4-BE49-F238E27FC236}">
                <a16:creationId xmlns:a16="http://schemas.microsoft.com/office/drawing/2014/main" id="{85E185EF-D58C-4381-B32C-B6C4A6373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6177" y="1417638"/>
            <a:ext cx="2398889"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44;p22">
            <a:extLst>
              <a:ext uri="{FF2B5EF4-FFF2-40B4-BE49-F238E27FC236}">
                <a16:creationId xmlns:a16="http://schemas.microsoft.com/office/drawing/2014/main" id="{87430359-5624-45F4-A20D-78520FE4E70B}"/>
              </a:ext>
            </a:extLst>
          </p:cNvPr>
          <p:cNvSpPr txBox="1"/>
          <p:nvPr/>
        </p:nvSpPr>
        <p:spPr>
          <a:xfrm>
            <a:off x="-1" y="0"/>
            <a:ext cx="3251201" cy="6740266"/>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rgbClr val="00B0F0"/>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17.2 Soft Computing versus Hard Computing </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17.3 Various types of Soft Computing and Hard Computing Techniques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17.4 Fuzzy Logic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6" name="Rectangle 5">
            <a:extLst>
              <a:ext uri="{FF2B5EF4-FFF2-40B4-BE49-F238E27FC236}">
                <a16:creationId xmlns:a16="http://schemas.microsoft.com/office/drawing/2014/main" id="{86BD9BA1-A0CD-4179-9556-8681B41D9280}"/>
              </a:ext>
            </a:extLst>
          </p:cNvPr>
          <p:cNvSpPr/>
          <p:nvPr/>
        </p:nvSpPr>
        <p:spPr>
          <a:xfrm>
            <a:off x="4007555" y="6334780"/>
            <a:ext cx="6096000" cy="523220"/>
          </a:xfrm>
          <a:prstGeom prst="rect">
            <a:avLst/>
          </a:prstGeom>
        </p:spPr>
        <p:txBody>
          <a:bodyPr>
            <a:spAutoFit/>
          </a:bodyPr>
          <a:lstStyle/>
          <a:p>
            <a:pPr lvl="0">
              <a:buSzPts val="1400"/>
            </a:pPr>
            <a:r>
              <a:rPr lang="en-IN" dirty="0">
                <a:latin typeface="Times New Roman" panose="02020603050405020304" pitchFamily="18" charset="0"/>
                <a:cs typeface="Times New Roman" panose="02020603050405020304" pitchFamily="18" charset="0"/>
              </a:rPr>
              <a:t>Copyright © 2019 by Wiley India </a:t>
            </a:r>
            <a:r>
              <a:rPr lang="en-IN" dirty="0" err="1">
                <a:latin typeface="Times New Roman" panose="02020603050405020304" pitchFamily="18" charset="0"/>
                <a:cs typeface="Times New Roman" panose="02020603050405020304" pitchFamily="18" charset="0"/>
              </a:rPr>
              <a:t>Pvt.</a:t>
            </a:r>
            <a:r>
              <a:rPr lang="en-IN" dirty="0">
                <a:latin typeface="Times New Roman" panose="02020603050405020304" pitchFamily="18" charset="0"/>
                <a:cs typeface="Times New Roman" panose="02020603050405020304" pitchFamily="18" charset="0"/>
              </a:rPr>
              <a:t> Ltd., 4436/7, Ansari Road, </a:t>
            </a:r>
            <a:r>
              <a:rPr lang="en-IN" dirty="0" err="1">
                <a:latin typeface="Times New Roman" panose="02020603050405020304" pitchFamily="18" charset="0"/>
                <a:cs typeface="Times New Roman" panose="02020603050405020304" pitchFamily="18" charset="0"/>
              </a:rPr>
              <a:t>Daryaganj</a:t>
            </a:r>
            <a:r>
              <a:rPr lang="en-IN" dirty="0">
                <a:latin typeface="Times New Roman" panose="02020603050405020304" pitchFamily="18" charset="0"/>
                <a:cs typeface="Times New Roman" panose="02020603050405020304" pitchFamily="18" charset="0"/>
              </a:rPr>
              <a:t>, New Delhi-110002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5118822-2819-468B-961E-D6BB713A90CB}"/>
              </a:ext>
            </a:extLst>
          </p:cNvPr>
          <p:cNvSpPr>
            <a:spLocks noChangeArrowheads="1"/>
          </p:cNvSpPr>
          <p:nvPr/>
        </p:nvSpPr>
        <p:spPr bwMode="auto">
          <a:xfrm>
            <a:off x="3059288" y="666750"/>
            <a:ext cx="8060268" cy="80803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l">
              <a:lnSpc>
                <a:spcPct val="90000"/>
              </a:lnSpc>
              <a:defRPr sz="3400" b="1">
                <a:solidFill>
                  <a:srgbClr val="FFFFFF"/>
                </a:solidFill>
                <a:latin typeface="Arial" panose="020B0604020202020204" pitchFamily="34" charset="0"/>
              </a:defRPr>
            </a:lvl1pPr>
            <a:lvl2pPr algn="l">
              <a:lnSpc>
                <a:spcPct val="90000"/>
              </a:lnSpc>
              <a:defRPr sz="3400" b="1">
                <a:solidFill>
                  <a:srgbClr val="FFFFFF"/>
                </a:solidFill>
                <a:latin typeface="Arial" panose="020B0604020202020204" pitchFamily="34" charset="0"/>
              </a:defRPr>
            </a:lvl2pPr>
            <a:lvl3pPr algn="l">
              <a:lnSpc>
                <a:spcPct val="90000"/>
              </a:lnSpc>
              <a:defRPr sz="3400" b="1">
                <a:solidFill>
                  <a:srgbClr val="FFFFFF"/>
                </a:solidFill>
                <a:latin typeface="Arial" panose="020B0604020202020204" pitchFamily="34" charset="0"/>
              </a:defRPr>
            </a:lvl3pPr>
            <a:lvl4pPr algn="l">
              <a:lnSpc>
                <a:spcPct val="90000"/>
              </a:lnSpc>
              <a:defRPr sz="3400" b="1">
                <a:solidFill>
                  <a:srgbClr val="FFFFFF"/>
                </a:solidFill>
                <a:latin typeface="Arial" panose="020B0604020202020204" pitchFamily="34" charset="0"/>
              </a:defRPr>
            </a:lvl4pPr>
            <a:lvl5pPr algn="l">
              <a:lnSpc>
                <a:spcPct val="90000"/>
              </a:lnSpc>
              <a:defRPr sz="3400" b="1">
                <a:solidFill>
                  <a:srgbClr val="FFFFFF"/>
                </a:solidFill>
                <a:latin typeface="Arial" panose="020B0604020202020204" pitchFamily="34" charset="0"/>
              </a:defRPr>
            </a:lvl5pPr>
            <a:lvl6pPr marL="457200" eaLnBrk="0" fontAlgn="base" hangingPunct="0">
              <a:lnSpc>
                <a:spcPct val="90000"/>
              </a:lnSpc>
              <a:spcBef>
                <a:spcPct val="0"/>
              </a:spcBef>
              <a:spcAft>
                <a:spcPct val="0"/>
              </a:spcAft>
              <a:defRPr sz="3400" b="1">
                <a:solidFill>
                  <a:srgbClr val="FFFFFF"/>
                </a:solidFill>
                <a:latin typeface="Arial" panose="020B0604020202020204" pitchFamily="34" charset="0"/>
              </a:defRPr>
            </a:lvl6pPr>
            <a:lvl7pPr marL="914400" eaLnBrk="0" fontAlgn="base" hangingPunct="0">
              <a:lnSpc>
                <a:spcPct val="90000"/>
              </a:lnSpc>
              <a:spcBef>
                <a:spcPct val="0"/>
              </a:spcBef>
              <a:spcAft>
                <a:spcPct val="0"/>
              </a:spcAft>
              <a:defRPr sz="3400" b="1">
                <a:solidFill>
                  <a:srgbClr val="FFFFFF"/>
                </a:solidFill>
                <a:latin typeface="Arial" panose="020B0604020202020204" pitchFamily="34" charset="0"/>
              </a:defRPr>
            </a:lvl7pPr>
            <a:lvl8pPr marL="1371600" eaLnBrk="0" fontAlgn="base" hangingPunct="0">
              <a:lnSpc>
                <a:spcPct val="90000"/>
              </a:lnSpc>
              <a:spcBef>
                <a:spcPct val="0"/>
              </a:spcBef>
              <a:spcAft>
                <a:spcPct val="0"/>
              </a:spcAft>
              <a:defRPr sz="3400" b="1">
                <a:solidFill>
                  <a:srgbClr val="FFFFFF"/>
                </a:solidFill>
                <a:latin typeface="Arial" panose="020B0604020202020204" pitchFamily="34" charset="0"/>
              </a:defRPr>
            </a:lvl8pPr>
            <a:lvl9pPr marL="1828800" eaLnBrk="0" fontAlgn="base" hangingPunct="0">
              <a:lnSpc>
                <a:spcPct val="90000"/>
              </a:lnSpc>
              <a:spcBef>
                <a:spcPct val="0"/>
              </a:spcBef>
              <a:spcAft>
                <a:spcPct val="0"/>
              </a:spcAft>
              <a:defRPr sz="3400" b="1">
                <a:solidFill>
                  <a:srgbClr val="FFFFFF"/>
                </a:solidFill>
                <a:latin typeface="Arial" panose="020B0604020202020204" pitchFamily="34" charset="0"/>
              </a:defRPr>
            </a:lvl9pPr>
          </a:lstStyle>
          <a:p>
            <a:r>
              <a:rPr lang="en-US" altLang="en-US" dirty="0">
                <a:solidFill>
                  <a:schemeClr val="tx1"/>
                </a:solidFill>
                <a:latin typeface="Times New Roman" panose="02020603050405020304" pitchFamily="18" charset="0"/>
                <a:cs typeface="Times New Roman" panose="02020603050405020304" pitchFamily="18" charset="0"/>
              </a:rPr>
              <a:t>How does SC Relate to Other Fields</a:t>
            </a:r>
          </a:p>
        </p:txBody>
      </p:sp>
      <p:sp>
        <p:nvSpPr>
          <p:cNvPr id="25603" name="Text Box 3">
            <a:extLst>
              <a:ext uri="{FF2B5EF4-FFF2-40B4-BE49-F238E27FC236}">
                <a16:creationId xmlns:a16="http://schemas.microsoft.com/office/drawing/2014/main" id="{3B46253E-D1FA-4AD2-8BCF-E2EA25CE3B12}"/>
              </a:ext>
            </a:extLst>
          </p:cNvPr>
          <p:cNvSpPr txBox="1">
            <a:spLocks noChangeArrowheads="1"/>
          </p:cNvSpPr>
          <p:nvPr/>
        </p:nvSpPr>
        <p:spPr bwMode="auto">
          <a:xfrm>
            <a:off x="3271164" y="1573819"/>
            <a:ext cx="25026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cs typeface="Times New Roman" panose="02020603050405020304" pitchFamily="18" charset="0"/>
              </a:rPr>
              <a:t>What is an Expert System (ES)?</a:t>
            </a:r>
            <a:endParaRPr lang="en-US" altLang="en-US" dirty="0">
              <a:solidFill>
                <a:srgbClr val="FFFFFF"/>
              </a:solidFill>
              <a:latin typeface="Times New Roman" panose="02020603050405020304" pitchFamily="18" charset="0"/>
              <a:cs typeface="Times New Roman" panose="02020603050405020304" pitchFamily="18" charset="0"/>
            </a:endParaRPr>
          </a:p>
        </p:txBody>
      </p:sp>
      <p:pic>
        <p:nvPicPr>
          <p:cNvPr id="25606" name="Picture 6">
            <a:extLst>
              <a:ext uri="{FF2B5EF4-FFF2-40B4-BE49-F238E27FC236}">
                <a16:creationId xmlns:a16="http://schemas.microsoft.com/office/drawing/2014/main" id="{619D2F0A-42D4-4658-9631-361ED4E9E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9240" y="4494117"/>
            <a:ext cx="1295400"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7" name="Picture 7">
            <a:extLst>
              <a:ext uri="{FF2B5EF4-FFF2-40B4-BE49-F238E27FC236}">
                <a16:creationId xmlns:a16="http://schemas.microsoft.com/office/drawing/2014/main" id="{20F76B12-AA2F-4492-B333-742CCDDD6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922" y="2225690"/>
            <a:ext cx="1546522" cy="101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8" name="Text Box 8">
            <a:extLst>
              <a:ext uri="{FF2B5EF4-FFF2-40B4-BE49-F238E27FC236}">
                <a16:creationId xmlns:a16="http://schemas.microsoft.com/office/drawing/2014/main" id="{6B9DACEF-87F0-496A-B48C-68EF9E12F7B2}"/>
              </a:ext>
            </a:extLst>
          </p:cNvPr>
          <p:cNvSpPr txBox="1">
            <a:spLocks noChangeArrowheads="1"/>
          </p:cNvSpPr>
          <p:nvPr/>
        </p:nvSpPr>
        <p:spPr bwMode="auto">
          <a:xfrm>
            <a:off x="5565452" y="4069636"/>
            <a:ext cx="5245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rPr>
              <a:t>User</a:t>
            </a:r>
          </a:p>
        </p:txBody>
      </p:sp>
      <p:sp>
        <p:nvSpPr>
          <p:cNvPr id="25609" name="Text Box 9">
            <a:extLst>
              <a:ext uri="{FF2B5EF4-FFF2-40B4-BE49-F238E27FC236}">
                <a16:creationId xmlns:a16="http://schemas.microsoft.com/office/drawing/2014/main" id="{65ABF403-8329-4653-93EE-89DCD5FBB3F1}"/>
              </a:ext>
            </a:extLst>
          </p:cNvPr>
          <p:cNvSpPr txBox="1">
            <a:spLocks noChangeArrowheads="1"/>
          </p:cNvSpPr>
          <p:nvPr/>
        </p:nvSpPr>
        <p:spPr bwMode="auto">
          <a:xfrm>
            <a:off x="5311375" y="5577266"/>
            <a:ext cx="10134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rPr>
              <a:t>Knowledge</a:t>
            </a:r>
          </a:p>
          <a:p>
            <a:r>
              <a:rPr lang="en-US" altLang="en-US" dirty="0">
                <a:latin typeface="Times New Roman" panose="02020603050405020304" pitchFamily="18" charset="0"/>
                <a:cs typeface="Times New Roman" panose="02020603050405020304" pitchFamily="18" charset="0"/>
              </a:rPr>
              <a:t>Engineer</a:t>
            </a:r>
          </a:p>
        </p:txBody>
      </p:sp>
      <p:sp>
        <p:nvSpPr>
          <p:cNvPr id="25610" name="Rectangle 10">
            <a:extLst>
              <a:ext uri="{FF2B5EF4-FFF2-40B4-BE49-F238E27FC236}">
                <a16:creationId xmlns:a16="http://schemas.microsoft.com/office/drawing/2014/main" id="{7116FDF6-0232-4A11-972B-41475DFD0553}"/>
              </a:ext>
            </a:extLst>
          </p:cNvPr>
          <p:cNvSpPr>
            <a:spLocks noChangeArrowheads="1"/>
          </p:cNvSpPr>
          <p:nvPr/>
        </p:nvSpPr>
        <p:spPr bwMode="auto">
          <a:xfrm>
            <a:off x="7056967" y="4598285"/>
            <a:ext cx="1828800" cy="990600"/>
          </a:xfrm>
          <a:prstGeom prst="rect">
            <a:avLst/>
          </a:prstGeom>
          <a:noFill/>
          <a:ln w="28575">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latin typeface="Times New Roman" panose="02020603050405020304" pitchFamily="18" charset="0"/>
                <a:cs typeface="Times New Roman" panose="02020603050405020304" pitchFamily="18" charset="0"/>
              </a:rPr>
              <a:t>Knowledge </a:t>
            </a:r>
          </a:p>
          <a:p>
            <a:r>
              <a:rPr lang="en-US" altLang="en-US" dirty="0">
                <a:latin typeface="Times New Roman" panose="02020603050405020304" pitchFamily="18" charset="0"/>
                <a:cs typeface="Times New Roman" panose="02020603050405020304" pitchFamily="18" charset="0"/>
              </a:rPr>
              <a:t>Acquisition</a:t>
            </a:r>
          </a:p>
        </p:txBody>
      </p:sp>
      <p:sp>
        <p:nvSpPr>
          <p:cNvPr id="25611" name="AutoShape 11">
            <a:extLst>
              <a:ext uri="{FF2B5EF4-FFF2-40B4-BE49-F238E27FC236}">
                <a16:creationId xmlns:a16="http://schemas.microsoft.com/office/drawing/2014/main" id="{DAE98110-9565-4E3F-8FF6-DEDDC23B7028}"/>
              </a:ext>
            </a:extLst>
          </p:cNvPr>
          <p:cNvSpPr>
            <a:spLocks noChangeArrowheads="1"/>
          </p:cNvSpPr>
          <p:nvPr/>
        </p:nvSpPr>
        <p:spPr bwMode="auto">
          <a:xfrm>
            <a:off x="10134600" y="3276600"/>
            <a:ext cx="1219200" cy="2057400"/>
          </a:xfrm>
          <a:prstGeom prst="flowChartMagneticDisk">
            <a:avLst/>
          </a:prstGeom>
          <a:noFill/>
          <a:ln w="28575">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latin typeface="Times New Roman" panose="02020603050405020304" pitchFamily="18" charset="0"/>
                <a:cs typeface="Times New Roman" panose="02020603050405020304" pitchFamily="18" charset="0"/>
              </a:rPr>
              <a:t>KB</a:t>
            </a:r>
          </a:p>
          <a:p>
            <a:r>
              <a:rPr lang="en-US" altLang="en-US" dirty="0">
                <a:latin typeface="Times New Roman" panose="02020603050405020304" pitchFamily="18" charset="0"/>
                <a:cs typeface="Times New Roman" panose="02020603050405020304" pitchFamily="18" charset="0"/>
              </a:rPr>
              <a:t>rules</a:t>
            </a:r>
          </a:p>
          <a:p>
            <a:r>
              <a:rPr lang="en-US" altLang="en-US" dirty="0">
                <a:latin typeface="Times New Roman" panose="02020603050405020304" pitchFamily="18" charset="0"/>
                <a:cs typeface="Times New Roman" panose="02020603050405020304" pitchFamily="18" charset="0"/>
              </a:rPr>
              <a:t>facts</a:t>
            </a:r>
          </a:p>
        </p:txBody>
      </p:sp>
      <p:sp>
        <p:nvSpPr>
          <p:cNvPr id="25612" name="Text Box 12">
            <a:extLst>
              <a:ext uri="{FF2B5EF4-FFF2-40B4-BE49-F238E27FC236}">
                <a16:creationId xmlns:a16="http://schemas.microsoft.com/office/drawing/2014/main" id="{73BEC318-E8B7-4C06-A5E5-8F65C73A751D}"/>
              </a:ext>
            </a:extLst>
          </p:cNvPr>
          <p:cNvSpPr txBox="1">
            <a:spLocks noChangeArrowheads="1"/>
          </p:cNvSpPr>
          <p:nvPr/>
        </p:nvSpPr>
        <p:spPr bwMode="auto">
          <a:xfrm>
            <a:off x="6249894" y="2417350"/>
            <a:ext cx="94609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rPr>
              <a:t>Questions</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Responses</a:t>
            </a:r>
          </a:p>
        </p:txBody>
      </p:sp>
      <p:sp>
        <p:nvSpPr>
          <p:cNvPr id="25613" name="AutoShape 13">
            <a:extLst>
              <a:ext uri="{FF2B5EF4-FFF2-40B4-BE49-F238E27FC236}">
                <a16:creationId xmlns:a16="http://schemas.microsoft.com/office/drawing/2014/main" id="{D097684E-B381-4368-87FC-1620B75DDA3B}"/>
              </a:ext>
            </a:extLst>
          </p:cNvPr>
          <p:cNvSpPr>
            <a:spLocks noChangeArrowheads="1"/>
          </p:cNvSpPr>
          <p:nvPr/>
        </p:nvSpPr>
        <p:spPr bwMode="auto">
          <a:xfrm>
            <a:off x="7600245" y="2316423"/>
            <a:ext cx="1905000" cy="838200"/>
          </a:xfrm>
          <a:prstGeom prst="flowChartTerminator">
            <a:avLst/>
          </a:prstGeom>
          <a:noFill/>
          <a:ln w="28575">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latin typeface="Times New Roman" panose="02020603050405020304" pitchFamily="18" charset="0"/>
                <a:cs typeface="Times New Roman" panose="02020603050405020304" pitchFamily="18" charset="0"/>
              </a:rPr>
              <a:t>Inference </a:t>
            </a:r>
          </a:p>
          <a:p>
            <a:r>
              <a:rPr lang="en-US" altLang="en-US" dirty="0">
                <a:latin typeface="Times New Roman" panose="02020603050405020304" pitchFamily="18" charset="0"/>
                <a:cs typeface="Times New Roman" panose="02020603050405020304" pitchFamily="18" charset="0"/>
              </a:rPr>
              <a:t>Engine</a:t>
            </a:r>
          </a:p>
        </p:txBody>
      </p:sp>
      <p:sp>
        <p:nvSpPr>
          <p:cNvPr id="25614" name="Line 14">
            <a:extLst>
              <a:ext uri="{FF2B5EF4-FFF2-40B4-BE49-F238E27FC236}">
                <a16:creationId xmlns:a16="http://schemas.microsoft.com/office/drawing/2014/main" id="{235824B9-5DAC-48CA-B237-CD281F04C919}"/>
              </a:ext>
            </a:extLst>
          </p:cNvPr>
          <p:cNvSpPr>
            <a:spLocks noChangeShapeType="1"/>
          </p:cNvSpPr>
          <p:nvPr/>
        </p:nvSpPr>
        <p:spPr bwMode="auto">
          <a:xfrm>
            <a:off x="9505245" y="2819400"/>
            <a:ext cx="762000" cy="457200"/>
          </a:xfrm>
          <a:prstGeom prst="line">
            <a:avLst/>
          </a:prstGeom>
          <a:noFill/>
          <a:ln w="28575">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cs typeface="Times New Roman" panose="02020603050405020304" pitchFamily="18" charset="0"/>
            </a:endParaRPr>
          </a:p>
        </p:txBody>
      </p:sp>
      <p:sp>
        <p:nvSpPr>
          <p:cNvPr id="25615" name="Line 15">
            <a:extLst>
              <a:ext uri="{FF2B5EF4-FFF2-40B4-BE49-F238E27FC236}">
                <a16:creationId xmlns:a16="http://schemas.microsoft.com/office/drawing/2014/main" id="{F8CFA27A-DC9B-41B9-8C9A-AC4F8BB59788}"/>
              </a:ext>
            </a:extLst>
          </p:cNvPr>
          <p:cNvSpPr>
            <a:spLocks noChangeShapeType="1"/>
          </p:cNvSpPr>
          <p:nvPr/>
        </p:nvSpPr>
        <p:spPr bwMode="auto">
          <a:xfrm flipV="1">
            <a:off x="8933745" y="4598285"/>
            <a:ext cx="1143000" cy="2286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cs typeface="Times New Roman" panose="02020603050405020304" pitchFamily="18" charset="0"/>
            </a:endParaRPr>
          </a:p>
        </p:txBody>
      </p:sp>
      <p:sp>
        <p:nvSpPr>
          <p:cNvPr id="25616" name="Line 16">
            <a:extLst>
              <a:ext uri="{FF2B5EF4-FFF2-40B4-BE49-F238E27FC236}">
                <a16:creationId xmlns:a16="http://schemas.microsoft.com/office/drawing/2014/main" id="{B00944E1-A56F-4A40-B4D4-59D659A061D5}"/>
              </a:ext>
            </a:extLst>
          </p:cNvPr>
          <p:cNvSpPr>
            <a:spLocks noChangeShapeType="1"/>
          </p:cNvSpPr>
          <p:nvPr/>
        </p:nvSpPr>
        <p:spPr bwMode="auto">
          <a:xfrm>
            <a:off x="6523567" y="5192889"/>
            <a:ext cx="533400"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cs typeface="Times New Roman" panose="02020603050405020304" pitchFamily="18" charset="0"/>
            </a:endParaRPr>
          </a:p>
        </p:txBody>
      </p:sp>
      <p:sp>
        <p:nvSpPr>
          <p:cNvPr id="25617" name="Line 17">
            <a:extLst>
              <a:ext uri="{FF2B5EF4-FFF2-40B4-BE49-F238E27FC236}">
                <a16:creationId xmlns:a16="http://schemas.microsoft.com/office/drawing/2014/main" id="{1617F0F5-1EF2-4337-9797-23C120D8FF8F}"/>
              </a:ext>
            </a:extLst>
          </p:cNvPr>
          <p:cNvSpPr>
            <a:spLocks noChangeShapeType="1"/>
          </p:cNvSpPr>
          <p:nvPr/>
        </p:nvSpPr>
        <p:spPr bwMode="auto">
          <a:xfrm flipH="1">
            <a:off x="6028267" y="2731532"/>
            <a:ext cx="1524000" cy="0"/>
          </a:xfrm>
          <a:prstGeom prst="line">
            <a:avLst/>
          </a:prstGeom>
          <a:noFill/>
          <a:ln w="28575">
            <a:solidFill>
              <a:srgbClr val="00B05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cs typeface="Times New Roman" panose="02020603050405020304" pitchFamily="18" charset="0"/>
            </a:endParaRPr>
          </a:p>
        </p:txBody>
      </p:sp>
      <p:sp>
        <p:nvSpPr>
          <p:cNvPr id="16" name="Google Shape;144;p22">
            <a:extLst>
              <a:ext uri="{FF2B5EF4-FFF2-40B4-BE49-F238E27FC236}">
                <a16:creationId xmlns:a16="http://schemas.microsoft.com/office/drawing/2014/main" id="{3083F963-D5C8-402C-8785-A9ED5B874DBB}"/>
              </a:ext>
            </a:extLst>
          </p:cNvPr>
          <p:cNvSpPr txBox="1"/>
          <p:nvPr/>
        </p:nvSpPr>
        <p:spPr>
          <a:xfrm>
            <a:off x="-20264" y="-18343"/>
            <a:ext cx="2855101" cy="7155765"/>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rgbClr val="00B0F0"/>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17.2 Soft Computing versus Hard Computing </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17.3 Various types of Soft Computing and Hard Computing Techniques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17.4 Fuzzy Logic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7" name="Rectangle 16">
            <a:extLst>
              <a:ext uri="{FF2B5EF4-FFF2-40B4-BE49-F238E27FC236}">
                <a16:creationId xmlns:a16="http://schemas.microsoft.com/office/drawing/2014/main" id="{835B591F-ACCF-494C-9502-E5771652B746}"/>
              </a:ext>
            </a:extLst>
          </p:cNvPr>
          <p:cNvSpPr/>
          <p:nvPr/>
        </p:nvSpPr>
        <p:spPr>
          <a:xfrm>
            <a:off x="4007555" y="6334780"/>
            <a:ext cx="6096000" cy="523220"/>
          </a:xfrm>
          <a:prstGeom prst="rect">
            <a:avLst/>
          </a:prstGeom>
        </p:spPr>
        <p:txBody>
          <a:bodyPr>
            <a:spAutoFit/>
          </a:bodyPr>
          <a:lstStyle/>
          <a:p>
            <a:pPr lvl="0">
              <a:buSzPts val="1400"/>
            </a:pPr>
            <a:r>
              <a:rPr lang="en-IN" dirty="0">
                <a:latin typeface="Times New Roman" panose="02020603050405020304" pitchFamily="18" charset="0"/>
                <a:cs typeface="Times New Roman" panose="02020603050405020304" pitchFamily="18" charset="0"/>
              </a:rPr>
              <a:t>Copyright © 2019 by Wiley India </a:t>
            </a:r>
            <a:r>
              <a:rPr lang="en-IN" dirty="0" err="1">
                <a:latin typeface="Times New Roman" panose="02020603050405020304" pitchFamily="18" charset="0"/>
                <a:cs typeface="Times New Roman" panose="02020603050405020304" pitchFamily="18" charset="0"/>
              </a:rPr>
              <a:t>Pvt.</a:t>
            </a:r>
            <a:r>
              <a:rPr lang="en-IN" dirty="0">
                <a:latin typeface="Times New Roman" panose="02020603050405020304" pitchFamily="18" charset="0"/>
                <a:cs typeface="Times New Roman" panose="02020603050405020304" pitchFamily="18" charset="0"/>
              </a:rPr>
              <a:t> Ltd., 4436/7, Ansari Road, </a:t>
            </a:r>
            <a:r>
              <a:rPr lang="en-IN" dirty="0" err="1">
                <a:latin typeface="Times New Roman" panose="02020603050405020304" pitchFamily="18" charset="0"/>
                <a:cs typeface="Times New Roman" panose="02020603050405020304" pitchFamily="18" charset="0"/>
              </a:rPr>
              <a:t>Daryaganj</a:t>
            </a:r>
            <a:r>
              <a:rPr lang="en-IN" dirty="0">
                <a:latin typeface="Times New Roman" panose="02020603050405020304" pitchFamily="18" charset="0"/>
                <a:cs typeface="Times New Roman" panose="02020603050405020304" pitchFamily="18" charset="0"/>
              </a:rPr>
              <a:t>, New Delhi-110002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6CD3BBD-4AA5-46E1-AACC-D002628A279B}"/>
              </a:ext>
            </a:extLst>
          </p:cNvPr>
          <p:cNvSpPr>
            <a:spLocks noGrp="1" noChangeArrowheads="1"/>
          </p:cNvSpPr>
          <p:nvPr>
            <p:ph type="title"/>
          </p:nvPr>
        </p:nvSpPr>
        <p:spPr>
          <a:xfrm>
            <a:off x="2404532" y="274638"/>
            <a:ext cx="9507051" cy="1143000"/>
          </a:xfrm>
          <a:noFill/>
          <a:ln/>
        </p:spPr>
        <p:txBody>
          <a:bodyPr/>
          <a:lstStyle/>
          <a:p>
            <a:r>
              <a:rPr lang="en-US" altLang="en-US" dirty="0"/>
              <a:t>How does SC relate to other fields?</a:t>
            </a:r>
          </a:p>
        </p:txBody>
      </p:sp>
      <p:sp>
        <p:nvSpPr>
          <p:cNvPr id="17411" name="Oval 3">
            <a:extLst>
              <a:ext uri="{FF2B5EF4-FFF2-40B4-BE49-F238E27FC236}">
                <a16:creationId xmlns:a16="http://schemas.microsoft.com/office/drawing/2014/main" id="{3A765D95-617F-49E3-B4A6-07FAE0136A27}"/>
              </a:ext>
            </a:extLst>
          </p:cNvPr>
          <p:cNvSpPr>
            <a:spLocks noChangeArrowheads="1"/>
          </p:cNvSpPr>
          <p:nvPr/>
        </p:nvSpPr>
        <p:spPr bwMode="auto">
          <a:xfrm>
            <a:off x="3505200" y="1524000"/>
            <a:ext cx="2286000" cy="1790700"/>
          </a:xfrm>
          <a:prstGeom prst="ellipse">
            <a:avLst/>
          </a:prstGeom>
          <a:noFill/>
          <a:ln w="762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en-US" sz="3600" b="1" dirty="0">
                <a:solidFill>
                  <a:schemeClr val="hlink"/>
                </a:solidFill>
                <a:latin typeface="Times New Roman" panose="02020603050405020304" pitchFamily="18" charset="0"/>
                <a:cs typeface="Times New Roman" panose="02020603050405020304" pitchFamily="18" charset="0"/>
              </a:rPr>
              <a:t>AI</a:t>
            </a:r>
          </a:p>
        </p:txBody>
      </p:sp>
      <p:sp>
        <p:nvSpPr>
          <p:cNvPr id="17412" name="Oval 4">
            <a:extLst>
              <a:ext uri="{FF2B5EF4-FFF2-40B4-BE49-F238E27FC236}">
                <a16:creationId xmlns:a16="http://schemas.microsoft.com/office/drawing/2014/main" id="{D6054DCE-523C-4595-AE3B-92C065C90836}"/>
              </a:ext>
            </a:extLst>
          </p:cNvPr>
          <p:cNvSpPr>
            <a:spLocks noChangeArrowheads="1"/>
          </p:cNvSpPr>
          <p:nvPr/>
        </p:nvSpPr>
        <p:spPr bwMode="auto">
          <a:xfrm>
            <a:off x="4038600" y="2514600"/>
            <a:ext cx="4038600" cy="2933700"/>
          </a:xfrm>
          <a:prstGeom prst="ellipse">
            <a:avLst/>
          </a:prstGeom>
          <a:noFill/>
          <a:ln w="76200">
            <a:solidFill>
              <a:srgbClr val="FAFD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en-US" sz="3600" b="1" dirty="0">
                <a:latin typeface="Times New Roman" panose="02020603050405020304" pitchFamily="18" charset="0"/>
                <a:cs typeface="Times New Roman" panose="02020603050405020304" pitchFamily="18" charset="0"/>
              </a:rPr>
              <a:t>Soft Computing</a:t>
            </a:r>
          </a:p>
        </p:txBody>
      </p:sp>
      <p:sp>
        <p:nvSpPr>
          <p:cNvPr id="17413" name="Oval 5">
            <a:extLst>
              <a:ext uri="{FF2B5EF4-FFF2-40B4-BE49-F238E27FC236}">
                <a16:creationId xmlns:a16="http://schemas.microsoft.com/office/drawing/2014/main" id="{637E843F-3307-4F7C-8B8B-18572183FA25}"/>
              </a:ext>
            </a:extLst>
          </p:cNvPr>
          <p:cNvSpPr>
            <a:spLocks noChangeArrowheads="1"/>
          </p:cNvSpPr>
          <p:nvPr/>
        </p:nvSpPr>
        <p:spPr bwMode="auto">
          <a:xfrm>
            <a:off x="6293555" y="1485900"/>
            <a:ext cx="2324100" cy="1828800"/>
          </a:xfrm>
          <a:prstGeom prst="ellipse">
            <a:avLst/>
          </a:prstGeom>
          <a:noFill/>
          <a:ln w="762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en-US" sz="3600" b="1" dirty="0">
                <a:solidFill>
                  <a:srgbClr val="00FF00"/>
                </a:solidFill>
                <a:latin typeface="Times New Roman" panose="02020603050405020304" pitchFamily="18" charset="0"/>
                <a:cs typeface="Times New Roman" panose="02020603050405020304" pitchFamily="18" charset="0"/>
              </a:rPr>
              <a:t>Machine </a:t>
            </a:r>
          </a:p>
          <a:p>
            <a:r>
              <a:rPr lang="en-US" altLang="en-US" sz="3600" b="1" dirty="0">
                <a:solidFill>
                  <a:srgbClr val="00FF00"/>
                </a:solidFill>
                <a:latin typeface="Times New Roman" panose="02020603050405020304" pitchFamily="18" charset="0"/>
                <a:cs typeface="Times New Roman" panose="02020603050405020304" pitchFamily="18" charset="0"/>
              </a:rPr>
              <a:t>Learning</a:t>
            </a:r>
          </a:p>
        </p:txBody>
      </p:sp>
      <p:sp>
        <p:nvSpPr>
          <p:cNvPr id="17414" name="Rectangle 6">
            <a:extLst>
              <a:ext uri="{FF2B5EF4-FFF2-40B4-BE49-F238E27FC236}">
                <a16:creationId xmlns:a16="http://schemas.microsoft.com/office/drawing/2014/main" id="{7FA40735-7EA7-49DB-B130-B6A8A7E0BC3C}"/>
              </a:ext>
            </a:extLst>
          </p:cNvPr>
          <p:cNvSpPr>
            <a:spLocks noChangeArrowheads="1"/>
          </p:cNvSpPr>
          <p:nvPr/>
        </p:nvSpPr>
        <p:spPr bwMode="auto">
          <a:xfrm>
            <a:off x="2239963" y="1508125"/>
            <a:ext cx="1210268"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b="1" dirty="0">
                <a:solidFill>
                  <a:schemeClr val="hlink"/>
                </a:solidFill>
                <a:latin typeface="Times New Roman" panose="02020603050405020304" pitchFamily="18" charset="0"/>
                <a:cs typeface="Times New Roman" panose="02020603050405020304" pitchFamily="18" charset="0"/>
              </a:rPr>
              <a:t>symbolic</a:t>
            </a:r>
          </a:p>
          <a:p>
            <a:r>
              <a:rPr lang="en-US" altLang="en-US" b="1" dirty="0">
                <a:solidFill>
                  <a:schemeClr val="hlink"/>
                </a:solidFill>
                <a:latin typeface="Times New Roman" panose="02020603050405020304" pitchFamily="18" charset="0"/>
                <a:cs typeface="Times New Roman" panose="02020603050405020304" pitchFamily="18" charset="0"/>
              </a:rPr>
              <a:t>manipulation</a:t>
            </a:r>
          </a:p>
        </p:txBody>
      </p:sp>
      <p:sp>
        <p:nvSpPr>
          <p:cNvPr id="17415" name="Rectangle 7">
            <a:extLst>
              <a:ext uri="{FF2B5EF4-FFF2-40B4-BE49-F238E27FC236}">
                <a16:creationId xmlns:a16="http://schemas.microsoft.com/office/drawing/2014/main" id="{56A8D615-DE98-48DB-9C17-920171523AE1}"/>
              </a:ext>
            </a:extLst>
          </p:cNvPr>
          <p:cNvSpPr>
            <a:spLocks noChangeArrowheads="1"/>
          </p:cNvSpPr>
          <p:nvPr/>
        </p:nvSpPr>
        <p:spPr bwMode="auto">
          <a:xfrm>
            <a:off x="3565526" y="6080126"/>
            <a:ext cx="234840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b="1" dirty="0">
                <a:latin typeface="Times New Roman" panose="02020603050405020304" pitchFamily="18" charset="0"/>
                <a:cs typeface="Times New Roman" panose="02020603050405020304" pitchFamily="18" charset="0"/>
              </a:rPr>
              <a:t>uncertainty and imprecision</a:t>
            </a:r>
          </a:p>
        </p:txBody>
      </p:sp>
      <p:sp>
        <p:nvSpPr>
          <p:cNvPr id="17416" name="Rectangle 8">
            <a:extLst>
              <a:ext uri="{FF2B5EF4-FFF2-40B4-BE49-F238E27FC236}">
                <a16:creationId xmlns:a16="http://schemas.microsoft.com/office/drawing/2014/main" id="{730BEFA2-C228-4077-A395-F7293583A165}"/>
              </a:ext>
            </a:extLst>
          </p:cNvPr>
          <p:cNvSpPr>
            <a:spLocks noChangeArrowheads="1"/>
          </p:cNvSpPr>
          <p:nvPr/>
        </p:nvSpPr>
        <p:spPr bwMode="auto">
          <a:xfrm>
            <a:off x="8740775" y="1600200"/>
            <a:ext cx="1211870" cy="9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b="1" dirty="0">
                <a:solidFill>
                  <a:srgbClr val="00FF00"/>
                </a:solidFill>
                <a:latin typeface="Times New Roman" panose="02020603050405020304" pitchFamily="18" charset="0"/>
                <a:cs typeface="Times New Roman" panose="02020603050405020304" pitchFamily="18" charset="0"/>
              </a:rPr>
              <a:t>automatic </a:t>
            </a:r>
          </a:p>
          <a:p>
            <a:r>
              <a:rPr lang="en-US" altLang="en-US" b="1" dirty="0">
                <a:solidFill>
                  <a:srgbClr val="00FF00"/>
                </a:solidFill>
                <a:latin typeface="Times New Roman" panose="02020603050405020304" pitchFamily="18" charset="0"/>
                <a:cs typeface="Times New Roman" panose="02020603050405020304" pitchFamily="18" charset="0"/>
              </a:rPr>
              <a:t>improvement</a:t>
            </a:r>
          </a:p>
          <a:p>
            <a:r>
              <a:rPr lang="en-US" altLang="en-US" b="1" dirty="0">
                <a:solidFill>
                  <a:srgbClr val="00FF00"/>
                </a:solidFill>
                <a:latin typeface="Times New Roman" panose="02020603050405020304" pitchFamily="18" charset="0"/>
                <a:cs typeface="Times New Roman" panose="02020603050405020304" pitchFamily="18" charset="0"/>
              </a:rPr>
              <a:t>with</a:t>
            </a:r>
          </a:p>
          <a:p>
            <a:r>
              <a:rPr lang="en-US" altLang="en-US" b="1" dirty="0">
                <a:solidFill>
                  <a:srgbClr val="00FF00"/>
                </a:solidFill>
                <a:latin typeface="Times New Roman" panose="02020603050405020304" pitchFamily="18" charset="0"/>
                <a:cs typeface="Times New Roman" panose="02020603050405020304" pitchFamily="18" charset="0"/>
              </a:rPr>
              <a:t>experience</a:t>
            </a:r>
          </a:p>
        </p:txBody>
      </p:sp>
      <p:sp>
        <p:nvSpPr>
          <p:cNvPr id="17417" name="Oval 9">
            <a:extLst>
              <a:ext uri="{FF2B5EF4-FFF2-40B4-BE49-F238E27FC236}">
                <a16:creationId xmlns:a16="http://schemas.microsoft.com/office/drawing/2014/main" id="{C379AFDE-CBDC-4680-A0FA-9DB852BF3752}"/>
              </a:ext>
            </a:extLst>
          </p:cNvPr>
          <p:cNvSpPr>
            <a:spLocks noChangeArrowheads="1"/>
          </p:cNvSpPr>
          <p:nvPr/>
        </p:nvSpPr>
        <p:spPr bwMode="auto">
          <a:xfrm>
            <a:off x="2209800" y="3200400"/>
            <a:ext cx="2362200" cy="2286000"/>
          </a:xfrm>
          <a:prstGeom prst="ellipse">
            <a:avLst/>
          </a:prstGeom>
          <a:noFill/>
          <a:ln w="762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en-US" sz="3600" b="1" dirty="0">
                <a:solidFill>
                  <a:schemeClr val="accent1"/>
                </a:solidFill>
                <a:latin typeface="Times New Roman" panose="02020603050405020304" pitchFamily="18" charset="0"/>
                <a:cs typeface="Times New Roman" panose="02020603050405020304" pitchFamily="18" charset="0"/>
              </a:rPr>
              <a:t>Cognitive</a:t>
            </a:r>
            <a:endParaRPr lang="en-US" altLang="en-US" sz="3600" b="1" dirty="0">
              <a:solidFill>
                <a:schemeClr val="hlink"/>
              </a:solidFill>
              <a:latin typeface="Times New Roman" panose="02020603050405020304" pitchFamily="18" charset="0"/>
              <a:cs typeface="Times New Roman" panose="02020603050405020304" pitchFamily="18" charset="0"/>
            </a:endParaRPr>
          </a:p>
          <a:p>
            <a:r>
              <a:rPr lang="en-US" altLang="en-US" sz="3600" b="1" dirty="0">
                <a:solidFill>
                  <a:schemeClr val="accent1"/>
                </a:solidFill>
                <a:latin typeface="Times New Roman" panose="02020603050405020304" pitchFamily="18" charset="0"/>
                <a:cs typeface="Times New Roman" panose="02020603050405020304" pitchFamily="18" charset="0"/>
              </a:rPr>
              <a:t>Psychology</a:t>
            </a:r>
            <a:endParaRPr lang="en-US" altLang="en-US" sz="3600" b="1" dirty="0">
              <a:solidFill>
                <a:schemeClr val="hlink"/>
              </a:solidFill>
              <a:latin typeface="Times New Roman" panose="02020603050405020304" pitchFamily="18" charset="0"/>
              <a:cs typeface="Times New Roman" panose="02020603050405020304" pitchFamily="18" charset="0"/>
            </a:endParaRPr>
          </a:p>
        </p:txBody>
      </p:sp>
      <p:sp>
        <p:nvSpPr>
          <p:cNvPr id="17418" name="Text Box 10">
            <a:extLst>
              <a:ext uri="{FF2B5EF4-FFF2-40B4-BE49-F238E27FC236}">
                <a16:creationId xmlns:a16="http://schemas.microsoft.com/office/drawing/2014/main" id="{EE0451DB-2855-442E-B38E-9E5788BF1D2C}"/>
              </a:ext>
            </a:extLst>
          </p:cNvPr>
          <p:cNvSpPr txBox="1">
            <a:spLocks noChangeArrowheads="1"/>
          </p:cNvSpPr>
          <p:nvPr/>
        </p:nvSpPr>
        <p:spPr bwMode="auto">
          <a:xfrm>
            <a:off x="2292351" y="5486401"/>
            <a:ext cx="15520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chemeClr val="accent1"/>
                </a:solidFill>
                <a:latin typeface="Times New Roman" panose="02020603050405020304" pitchFamily="18" charset="0"/>
                <a:cs typeface="Times New Roman" panose="02020603050405020304" pitchFamily="18" charset="0"/>
              </a:rPr>
              <a:t>Study of the mind</a:t>
            </a:r>
            <a:endParaRPr lang="en-US" altLang="en-US" b="1" dirty="0">
              <a:latin typeface="Times New Roman" panose="02020603050405020304" pitchFamily="18" charset="0"/>
              <a:cs typeface="Times New Roman" panose="02020603050405020304" pitchFamily="18" charset="0"/>
            </a:endParaRPr>
          </a:p>
        </p:txBody>
      </p:sp>
      <p:sp>
        <p:nvSpPr>
          <p:cNvPr id="17419" name="Oval 11">
            <a:extLst>
              <a:ext uri="{FF2B5EF4-FFF2-40B4-BE49-F238E27FC236}">
                <a16:creationId xmlns:a16="http://schemas.microsoft.com/office/drawing/2014/main" id="{EDC53F30-48F0-4A1F-99CD-FC23A384D7A3}"/>
              </a:ext>
            </a:extLst>
          </p:cNvPr>
          <p:cNvSpPr>
            <a:spLocks noChangeArrowheads="1"/>
          </p:cNvSpPr>
          <p:nvPr/>
        </p:nvSpPr>
        <p:spPr bwMode="auto">
          <a:xfrm>
            <a:off x="7543800" y="3581400"/>
            <a:ext cx="2324100" cy="1828800"/>
          </a:xfrm>
          <a:prstGeom prst="ellipse">
            <a:avLst/>
          </a:prstGeom>
          <a:noFill/>
          <a:ln w="76200">
            <a:solidFill>
              <a:srgbClr val="FF92F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en-US" sz="3600" b="1" dirty="0">
                <a:solidFill>
                  <a:srgbClr val="FF92FB"/>
                </a:solidFill>
                <a:latin typeface="Times New Roman" panose="02020603050405020304" pitchFamily="18" charset="0"/>
                <a:cs typeface="Times New Roman" panose="02020603050405020304" pitchFamily="18" charset="0"/>
              </a:rPr>
              <a:t>Statistics</a:t>
            </a:r>
            <a:endParaRPr lang="en-US" altLang="en-US" sz="3600" b="1" dirty="0">
              <a:solidFill>
                <a:srgbClr val="00FF00"/>
              </a:solidFill>
              <a:latin typeface="Times New Roman" panose="02020603050405020304" pitchFamily="18" charset="0"/>
              <a:cs typeface="Times New Roman" panose="02020603050405020304" pitchFamily="18" charset="0"/>
            </a:endParaRPr>
          </a:p>
        </p:txBody>
      </p:sp>
      <p:sp>
        <p:nvSpPr>
          <p:cNvPr id="17420" name="Text Box 12">
            <a:extLst>
              <a:ext uri="{FF2B5EF4-FFF2-40B4-BE49-F238E27FC236}">
                <a16:creationId xmlns:a16="http://schemas.microsoft.com/office/drawing/2014/main" id="{0EB8BD34-1A93-4506-B602-BCCEE4AA253E}"/>
              </a:ext>
            </a:extLst>
          </p:cNvPr>
          <p:cNvSpPr txBox="1">
            <a:spLocks noChangeArrowheads="1"/>
          </p:cNvSpPr>
          <p:nvPr/>
        </p:nvSpPr>
        <p:spPr bwMode="auto">
          <a:xfrm>
            <a:off x="7685088" y="5410200"/>
            <a:ext cx="13740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FF92FB"/>
                </a:solidFill>
                <a:latin typeface="Times New Roman" panose="02020603050405020304" pitchFamily="18" charset="0"/>
                <a:cs typeface="Times New Roman" panose="02020603050405020304" pitchFamily="18" charset="0"/>
              </a:rPr>
              <a:t>Probability </a:t>
            </a:r>
          </a:p>
          <a:p>
            <a:r>
              <a:rPr lang="en-US" altLang="en-US" b="1" dirty="0">
                <a:solidFill>
                  <a:srgbClr val="FF92FB"/>
                </a:solidFill>
                <a:latin typeface="Times New Roman" panose="02020603050405020304" pitchFamily="18" charset="0"/>
                <a:cs typeface="Times New Roman" panose="02020603050405020304" pitchFamily="18" charset="0"/>
              </a:rPr>
              <a:t>(not possibility)</a:t>
            </a:r>
            <a:endParaRPr lang="en-US" altLang="en-US" dirty="0">
              <a:latin typeface="Times New Roman" panose="02020603050405020304" pitchFamily="18" charset="0"/>
              <a:cs typeface="Times New Roman" panose="02020603050405020304" pitchFamily="18" charset="0"/>
            </a:endParaRPr>
          </a:p>
        </p:txBody>
      </p:sp>
      <p:sp>
        <p:nvSpPr>
          <p:cNvPr id="13" name="Google Shape;144;p22">
            <a:extLst>
              <a:ext uri="{FF2B5EF4-FFF2-40B4-BE49-F238E27FC236}">
                <a16:creationId xmlns:a16="http://schemas.microsoft.com/office/drawing/2014/main" id="{D0D61328-59AC-4FFF-A628-2998FE57A357}"/>
              </a:ext>
            </a:extLst>
          </p:cNvPr>
          <p:cNvSpPr txBox="1"/>
          <p:nvPr/>
        </p:nvSpPr>
        <p:spPr>
          <a:xfrm>
            <a:off x="0" y="1"/>
            <a:ext cx="2124076" cy="10064253"/>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rgbClr val="00B0F0"/>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17.2 Soft Computing versus Hard Computing </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17.3 Various types of Soft Computing and Hard Computing Techniques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17.4 Fuzzy Logic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4" name="Rectangle 13">
            <a:extLst>
              <a:ext uri="{FF2B5EF4-FFF2-40B4-BE49-F238E27FC236}">
                <a16:creationId xmlns:a16="http://schemas.microsoft.com/office/drawing/2014/main" id="{4F84E5A4-E31B-4B6D-A571-2E1C1608FFFB}"/>
              </a:ext>
            </a:extLst>
          </p:cNvPr>
          <p:cNvSpPr/>
          <p:nvPr/>
        </p:nvSpPr>
        <p:spPr>
          <a:xfrm>
            <a:off x="4007555" y="6334780"/>
            <a:ext cx="6096000" cy="523220"/>
          </a:xfrm>
          <a:prstGeom prst="rect">
            <a:avLst/>
          </a:prstGeom>
        </p:spPr>
        <p:txBody>
          <a:bodyPr>
            <a:spAutoFit/>
          </a:bodyPr>
          <a:lstStyle/>
          <a:p>
            <a:pPr lvl="0">
              <a:buSzPts val="1400"/>
            </a:pPr>
            <a:r>
              <a:rPr lang="en-IN" dirty="0">
                <a:latin typeface="Times New Roman" panose="02020603050405020304" pitchFamily="18" charset="0"/>
                <a:cs typeface="Times New Roman" panose="02020603050405020304" pitchFamily="18" charset="0"/>
              </a:rPr>
              <a:t>Copyright © 2019 by Wiley India </a:t>
            </a:r>
            <a:r>
              <a:rPr lang="en-IN" dirty="0" err="1">
                <a:latin typeface="Times New Roman" panose="02020603050405020304" pitchFamily="18" charset="0"/>
                <a:cs typeface="Times New Roman" panose="02020603050405020304" pitchFamily="18" charset="0"/>
              </a:rPr>
              <a:t>Pvt.</a:t>
            </a:r>
            <a:r>
              <a:rPr lang="en-IN" dirty="0">
                <a:latin typeface="Times New Roman" panose="02020603050405020304" pitchFamily="18" charset="0"/>
                <a:cs typeface="Times New Roman" panose="02020603050405020304" pitchFamily="18" charset="0"/>
              </a:rPr>
              <a:t> Ltd., 4436/7, Ansari Road, </a:t>
            </a:r>
            <a:r>
              <a:rPr lang="en-IN" dirty="0" err="1">
                <a:latin typeface="Times New Roman" panose="02020603050405020304" pitchFamily="18" charset="0"/>
                <a:cs typeface="Times New Roman" panose="02020603050405020304" pitchFamily="18" charset="0"/>
              </a:rPr>
              <a:t>Daryaganj</a:t>
            </a:r>
            <a:r>
              <a:rPr lang="en-IN" dirty="0">
                <a:latin typeface="Times New Roman" panose="02020603050405020304" pitchFamily="18" charset="0"/>
                <a:cs typeface="Times New Roman" panose="02020603050405020304" pitchFamily="18" charset="0"/>
              </a:rPr>
              <a:t>, New Delhi-110002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95B74A3-22D4-426D-ADBF-BF2BFE5D2DD5}"/>
              </a:ext>
            </a:extLst>
          </p:cNvPr>
          <p:cNvSpPr>
            <a:spLocks noChangeArrowheads="1"/>
          </p:cNvSpPr>
          <p:nvPr/>
        </p:nvSpPr>
        <p:spPr bwMode="auto">
          <a:xfrm>
            <a:off x="2552700" y="666750"/>
            <a:ext cx="7607300" cy="80803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l">
              <a:lnSpc>
                <a:spcPct val="90000"/>
              </a:lnSpc>
              <a:defRPr sz="3400" b="1">
                <a:solidFill>
                  <a:srgbClr val="FFFFFF"/>
                </a:solidFill>
                <a:latin typeface="Arial" panose="020B0604020202020204" pitchFamily="34" charset="0"/>
              </a:defRPr>
            </a:lvl1pPr>
            <a:lvl2pPr algn="l">
              <a:lnSpc>
                <a:spcPct val="90000"/>
              </a:lnSpc>
              <a:defRPr sz="3400" b="1">
                <a:solidFill>
                  <a:srgbClr val="FFFFFF"/>
                </a:solidFill>
                <a:latin typeface="Arial" panose="020B0604020202020204" pitchFamily="34" charset="0"/>
              </a:defRPr>
            </a:lvl2pPr>
            <a:lvl3pPr algn="l">
              <a:lnSpc>
                <a:spcPct val="90000"/>
              </a:lnSpc>
              <a:defRPr sz="3400" b="1">
                <a:solidFill>
                  <a:srgbClr val="FFFFFF"/>
                </a:solidFill>
                <a:latin typeface="Arial" panose="020B0604020202020204" pitchFamily="34" charset="0"/>
              </a:defRPr>
            </a:lvl3pPr>
            <a:lvl4pPr algn="l">
              <a:lnSpc>
                <a:spcPct val="90000"/>
              </a:lnSpc>
              <a:defRPr sz="3400" b="1">
                <a:solidFill>
                  <a:srgbClr val="FFFFFF"/>
                </a:solidFill>
                <a:latin typeface="Arial" panose="020B0604020202020204" pitchFamily="34" charset="0"/>
              </a:defRPr>
            </a:lvl4pPr>
            <a:lvl5pPr algn="l">
              <a:lnSpc>
                <a:spcPct val="90000"/>
              </a:lnSpc>
              <a:defRPr sz="3400" b="1">
                <a:solidFill>
                  <a:srgbClr val="FFFFFF"/>
                </a:solidFill>
                <a:latin typeface="Arial" panose="020B0604020202020204" pitchFamily="34" charset="0"/>
              </a:defRPr>
            </a:lvl5pPr>
            <a:lvl6pPr marL="457200" eaLnBrk="0" fontAlgn="base" hangingPunct="0">
              <a:lnSpc>
                <a:spcPct val="90000"/>
              </a:lnSpc>
              <a:spcBef>
                <a:spcPct val="0"/>
              </a:spcBef>
              <a:spcAft>
                <a:spcPct val="0"/>
              </a:spcAft>
              <a:defRPr sz="3400" b="1">
                <a:solidFill>
                  <a:srgbClr val="FFFFFF"/>
                </a:solidFill>
                <a:latin typeface="Arial" panose="020B0604020202020204" pitchFamily="34" charset="0"/>
              </a:defRPr>
            </a:lvl6pPr>
            <a:lvl7pPr marL="914400" eaLnBrk="0" fontAlgn="base" hangingPunct="0">
              <a:lnSpc>
                <a:spcPct val="90000"/>
              </a:lnSpc>
              <a:spcBef>
                <a:spcPct val="0"/>
              </a:spcBef>
              <a:spcAft>
                <a:spcPct val="0"/>
              </a:spcAft>
              <a:defRPr sz="3400" b="1">
                <a:solidFill>
                  <a:srgbClr val="FFFFFF"/>
                </a:solidFill>
                <a:latin typeface="Arial" panose="020B0604020202020204" pitchFamily="34" charset="0"/>
              </a:defRPr>
            </a:lvl7pPr>
            <a:lvl8pPr marL="1371600" eaLnBrk="0" fontAlgn="base" hangingPunct="0">
              <a:lnSpc>
                <a:spcPct val="90000"/>
              </a:lnSpc>
              <a:spcBef>
                <a:spcPct val="0"/>
              </a:spcBef>
              <a:spcAft>
                <a:spcPct val="0"/>
              </a:spcAft>
              <a:defRPr sz="3400" b="1">
                <a:solidFill>
                  <a:srgbClr val="FFFFFF"/>
                </a:solidFill>
                <a:latin typeface="Arial" panose="020B0604020202020204" pitchFamily="34" charset="0"/>
              </a:defRPr>
            </a:lvl8pPr>
            <a:lvl9pPr marL="1828800" eaLnBrk="0" fontAlgn="base" hangingPunct="0">
              <a:lnSpc>
                <a:spcPct val="90000"/>
              </a:lnSpc>
              <a:spcBef>
                <a:spcPct val="0"/>
              </a:spcBef>
              <a:spcAft>
                <a:spcPct val="0"/>
              </a:spcAft>
              <a:defRPr sz="3400" b="1">
                <a:solidFill>
                  <a:srgbClr val="FFFFFF"/>
                </a:solidFill>
                <a:latin typeface="Arial" panose="020B0604020202020204" pitchFamily="34" charset="0"/>
              </a:defRPr>
            </a:lvl9pPr>
          </a:lstStyle>
          <a:p>
            <a:r>
              <a:rPr lang="en-US" altLang="en-US" dirty="0">
                <a:solidFill>
                  <a:schemeClr val="tx1"/>
                </a:solidFill>
                <a:latin typeface="Times New Roman" panose="02020603050405020304" pitchFamily="18" charset="0"/>
                <a:cs typeface="Times New Roman" panose="02020603050405020304" pitchFamily="18" charset="0"/>
              </a:rPr>
              <a:t>Soft Computing Characteristics</a:t>
            </a:r>
          </a:p>
        </p:txBody>
      </p:sp>
      <p:sp>
        <p:nvSpPr>
          <p:cNvPr id="20483" name="Text Box 3">
            <a:extLst>
              <a:ext uri="{FF2B5EF4-FFF2-40B4-BE49-F238E27FC236}">
                <a16:creationId xmlns:a16="http://schemas.microsoft.com/office/drawing/2014/main" id="{F1E39A64-63D8-4D14-A9A3-26F8292146F8}"/>
              </a:ext>
            </a:extLst>
          </p:cNvPr>
          <p:cNvSpPr txBox="1">
            <a:spLocks noChangeArrowheads="1"/>
          </p:cNvSpPr>
          <p:nvPr/>
        </p:nvSpPr>
        <p:spPr bwMode="auto">
          <a:xfrm>
            <a:off x="2716213" y="1752601"/>
            <a:ext cx="7162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dirty="0">
                <a:latin typeface="Times New Roman" panose="02020603050405020304" pitchFamily="18" charset="0"/>
                <a:cs typeface="Times New Roman" panose="02020603050405020304" pitchFamily="18" charset="0"/>
              </a:rPr>
              <a:t>Human Expertise (if-then rules, cases, conventional knowledge representations)</a:t>
            </a:r>
          </a:p>
        </p:txBody>
      </p:sp>
      <p:sp>
        <p:nvSpPr>
          <p:cNvPr id="20484" name="Text Box 4">
            <a:extLst>
              <a:ext uri="{FF2B5EF4-FFF2-40B4-BE49-F238E27FC236}">
                <a16:creationId xmlns:a16="http://schemas.microsoft.com/office/drawing/2014/main" id="{1F8996CA-91AE-437C-90E3-C06DFD4D53B0}"/>
              </a:ext>
            </a:extLst>
          </p:cNvPr>
          <p:cNvSpPr txBox="1">
            <a:spLocks noChangeArrowheads="1"/>
          </p:cNvSpPr>
          <p:nvPr/>
        </p:nvSpPr>
        <p:spPr bwMode="auto">
          <a:xfrm>
            <a:off x="2716213" y="2667001"/>
            <a:ext cx="58544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anose="02020603050405020304" pitchFamily="18" charset="0"/>
                <a:cs typeface="Times New Roman" panose="02020603050405020304" pitchFamily="18" charset="0"/>
              </a:rPr>
              <a:t>Biologically inspired computing models (NN)</a:t>
            </a:r>
          </a:p>
        </p:txBody>
      </p:sp>
      <p:sp>
        <p:nvSpPr>
          <p:cNvPr id="20485" name="Text Box 5">
            <a:extLst>
              <a:ext uri="{FF2B5EF4-FFF2-40B4-BE49-F238E27FC236}">
                <a16:creationId xmlns:a16="http://schemas.microsoft.com/office/drawing/2014/main" id="{AEAB6F02-9457-43E4-A6E2-07EEAE6A7DE1}"/>
              </a:ext>
            </a:extLst>
          </p:cNvPr>
          <p:cNvSpPr txBox="1">
            <a:spLocks noChangeArrowheads="1"/>
          </p:cNvSpPr>
          <p:nvPr/>
        </p:nvSpPr>
        <p:spPr bwMode="auto">
          <a:xfrm>
            <a:off x="2716213" y="3317876"/>
            <a:ext cx="70904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anose="02020603050405020304" pitchFamily="18" charset="0"/>
                <a:cs typeface="Times New Roman" panose="02020603050405020304" pitchFamily="18" charset="0"/>
              </a:rPr>
              <a:t>New optimization techniques (GA, simulated annealing</a:t>
            </a:r>
            <a:r>
              <a:rPr lang="en-US" altLang="en-US" dirty="0">
                <a:latin typeface="Times New Roman" panose="02020603050405020304" pitchFamily="18" charset="0"/>
                <a:cs typeface="Times New Roman" panose="02020603050405020304" pitchFamily="18" charset="0"/>
              </a:rPr>
              <a:t>)</a:t>
            </a:r>
          </a:p>
        </p:txBody>
      </p:sp>
      <p:sp>
        <p:nvSpPr>
          <p:cNvPr id="20486" name="Text Box 6">
            <a:extLst>
              <a:ext uri="{FF2B5EF4-FFF2-40B4-BE49-F238E27FC236}">
                <a16:creationId xmlns:a16="http://schemas.microsoft.com/office/drawing/2014/main" id="{F30302EA-2B85-4538-AAE7-BE5A4BE80ACB}"/>
              </a:ext>
            </a:extLst>
          </p:cNvPr>
          <p:cNvSpPr txBox="1">
            <a:spLocks noChangeArrowheads="1"/>
          </p:cNvSpPr>
          <p:nvPr/>
        </p:nvSpPr>
        <p:spPr bwMode="auto">
          <a:xfrm>
            <a:off x="2716213" y="4003676"/>
            <a:ext cx="41056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anose="02020603050405020304" pitchFamily="18" charset="0"/>
                <a:cs typeface="Times New Roman" panose="02020603050405020304" pitchFamily="18" charset="0"/>
              </a:rPr>
              <a:t>Model-free learning (NN, CBR</a:t>
            </a:r>
            <a:r>
              <a:rPr lang="en-US" altLang="en-US" dirty="0">
                <a:latin typeface="Times New Roman" panose="02020603050405020304" pitchFamily="18" charset="0"/>
                <a:cs typeface="Times New Roman" panose="02020603050405020304" pitchFamily="18" charset="0"/>
              </a:rPr>
              <a:t>)</a:t>
            </a:r>
          </a:p>
        </p:txBody>
      </p:sp>
      <p:sp>
        <p:nvSpPr>
          <p:cNvPr id="20487" name="Text Box 7">
            <a:extLst>
              <a:ext uri="{FF2B5EF4-FFF2-40B4-BE49-F238E27FC236}">
                <a16:creationId xmlns:a16="http://schemas.microsoft.com/office/drawing/2014/main" id="{973D5DBB-A6EA-40F5-A014-7CF7842108BA}"/>
              </a:ext>
            </a:extLst>
          </p:cNvPr>
          <p:cNvSpPr txBox="1">
            <a:spLocks noChangeArrowheads="1"/>
          </p:cNvSpPr>
          <p:nvPr/>
        </p:nvSpPr>
        <p:spPr bwMode="auto">
          <a:xfrm>
            <a:off x="2742585" y="4729262"/>
            <a:ext cx="6202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anose="02020603050405020304" pitchFamily="18" charset="0"/>
                <a:cs typeface="Times New Roman" panose="02020603050405020304" pitchFamily="18" charset="0"/>
              </a:rPr>
              <a:t>Fault tolerance (deletion of neuron, rule, or case)</a:t>
            </a:r>
          </a:p>
        </p:txBody>
      </p:sp>
      <p:sp>
        <p:nvSpPr>
          <p:cNvPr id="20488" name="Text Box 8">
            <a:extLst>
              <a:ext uri="{FF2B5EF4-FFF2-40B4-BE49-F238E27FC236}">
                <a16:creationId xmlns:a16="http://schemas.microsoft.com/office/drawing/2014/main" id="{489E7D2E-BDFA-43F3-A5A7-B7BE3E70ADBB}"/>
              </a:ext>
            </a:extLst>
          </p:cNvPr>
          <p:cNvSpPr txBox="1">
            <a:spLocks noChangeArrowheads="1"/>
          </p:cNvSpPr>
          <p:nvPr/>
        </p:nvSpPr>
        <p:spPr bwMode="auto">
          <a:xfrm>
            <a:off x="2716213" y="5451476"/>
            <a:ext cx="69429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anose="02020603050405020304" pitchFamily="18" charset="0"/>
                <a:cs typeface="Times New Roman" panose="02020603050405020304" pitchFamily="18" charset="0"/>
              </a:rPr>
              <a:t>Real-world applications (large scale with uncertainties</a:t>
            </a:r>
            <a:r>
              <a:rPr lang="en-US" altLang="en-US" dirty="0">
                <a:latin typeface="Times New Roman" panose="02020603050405020304" pitchFamily="18" charset="0"/>
                <a:cs typeface="Times New Roman" panose="02020603050405020304" pitchFamily="18" charset="0"/>
              </a:rPr>
              <a:t>)</a:t>
            </a:r>
          </a:p>
        </p:txBody>
      </p:sp>
      <p:sp>
        <p:nvSpPr>
          <p:cNvPr id="9" name="Google Shape;144;p22">
            <a:extLst>
              <a:ext uri="{FF2B5EF4-FFF2-40B4-BE49-F238E27FC236}">
                <a16:creationId xmlns:a16="http://schemas.microsoft.com/office/drawing/2014/main" id="{137A3EA6-44D2-44A4-9FD1-F62AF917248F}"/>
              </a:ext>
            </a:extLst>
          </p:cNvPr>
          <p:cNvSpPr txBox="1"/>
          <p:nvPr/>
        </p:nvSpPr>
        <p:spPr>
          <a:xfrm>
            <a:off x="0" y="1"/>
            <a:ext cx="2427111" cy="8402260"/>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rgbClr val="00B0F0"/>
                </a:solidFill>
                <a:latin typeface="Times New Roman"/>
                <a:ea typeface="Times New Roman"/>
                <a:cs typeface="Times New Roman"/>
                <a:sym typeface="Times New Roman"/>
              </a:rPr>
              <a:t>17.1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17.2 Soft Computing versus Hard Computing </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17.3 Various types of Soft Computing and Hard Computing Techniques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17.4 Fuzzy Logic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17.5 Fuzzy Set versus Crisp Set </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17.6 Membership Function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17.7 Fuzzy Rules</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17.8 Fuzzy Reasoning</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17.9 Fuzzy Inference System</a:t>
            </a:r>
            <a:br>
              <a:rPr lang="en-US" sz="1800" b="0"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17.10 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17.11 Defuzzification</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17.12 Fuzzy Controllers</a:t>
            </a:r>
            <a:endParaRPr sz="1800" b="0" i="0" u="none" strike="noStrike" cap="none" dirty="0">
              <a:solidFill>
                <a:schemeClr val="lt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0" name="Rectangle 9">
            <a:extLst>
              <a:ext uri="{FF2B5EF4-FFF2-40B4-BE49-F238E27FC236}">
                <a16:creationId xmlns:a16="http://schemas.microsoft.com/office/drawing/2014/main" id="{289588D4-629C-492C-A123-413136E57D5E}"/>
              </a:ext>
            </a:extLst>
          </p:cNvPr>
          <p:cNvSpPr/>
          <p:nvPr/>
        </p:nvSpPr>
        <p:spPr>
          <a:xfrm>
            <a:off x="4007555" y="6334780"/>
            <a:ext cx="6096000" cy="523220"/>
          </a:xfrm>
          <a:prstGeom prst="rect">
            <a:avLst/>
          </a:prstGeom>
        </p:spPr>
        <p:txBody>
          <a:bodyPr>
            <a:spAutoFit/>
          </a:bodyPr>
          <a:lstStyle/>
          <a:p>
            <a:pPr lvl="0">
              <a:buSzPts val="1400"/>
            </a:pPr>
            <a:r>
              <a:rPr lang="en-IN" dirty="0">
                <a:latin typeface="Times New Roman" panose="02020603050405020304" pitchFamily="18" charset="0"/>
                <a:cs typeface="Times New Roman" panose="02020603050405020304" pitchFamily="18" charset="0"/>
              </a:rPr>
              <a:t>Copyright © 2019 by Wiley India </a:t>
            </a:r>
            <a:r>
              <a:rPr lang="en-IN" dirty="0" err="1">
                <a:latin typeface="Times New Roman" panose="02020603050405020304" pitchFamily="18" charset="0"/>
                <a:cs typeface="Times New Roman" panose="02020603050405020304" pitchFamily="18" charset="0"/>
              </a:rPr>
              <a:t>Pvt.</a:t>
            </a:r>
            <a:r>
              <a:rPr lang="en-IN" dirty="0">
                <a:latin typeface="Times New Roman" panose="02020603050405020304" pitchFamily="18" charset="0"/>
                <a:cs typeface="Times New Roman" panose="02020603050405020304" pitchFamily="18" charset="0"/>
              </a:rPr>
              <a:t> Ltd., 4436/7, Ansari Road, </a:t>
            </a:r>
            <a:r>
              <a:rPr lang="en-IN" dirty="0" err="1">
                <a:latin typeface="Times New Roman" panose="02020603050405020304" pitchFamily="18" charset="0"/>
                <a:cs typeface="Times New Roman" panose="02020603050405020304" pitchFamily="18" charset="0"/>
              </a:rPr>
              <a:t>Daryaganj</a:t>
            </a:r>
            <a:r>
              <a:rPr lang="en-IN" dirty="0">
                <a:latin typeface="Times New Roman" panose="02020603050405020304" pitchFamily="18" charset="0"/>
                <a:cs typeface="Times New Roman" panose="02020603050405020304" pitchFamily="18" charset="0"/>
              </a:rPr>
              <a:t>, New Delhi-110002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0-#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4"/>
                                        </p:tgtEl>
                                        <p:attrNameLst>
                                          <p:attrName>style.visibility</p:attrName>
                                        </p:attrNameLst>
                                      </p:cBhvr>
                                      <p:to>
                                        <p:strVal val="visible"/>
                                      </p:to>
                                    </p:set>
                                    <p:anim calcmode="lin" valueType="num">
                                      <p:cBhvr additive="base">
                                        <p:cTn id="13" dur="500" fill="hold"/>
                                        <p:tgtEl>
                                          <p:spTgt spid="20484"/>
                                        </p:tgtEl>
                                        <p:attrNameLst>
                                          <p:attrName>ppt_x</p:attrName>
                                        </p:attrNameLst>
                                      </p:cBhvr>
                                      <p:tavLst>
                                        <p:tav tm="0">
                                          <p:val>
                                            <p:strVal val="0-#ppt_w/2"/>
                                          </p:val>
                                        </p:tav>
                                        <p:tav tm="100000">
                                          <p:val>
                                            <p:strVal val="#ppt_x"/>
                                          </p:val>
                                        </p:tav>
                                      </p:tavLst>
                                    </p:anim>
                                    <p:anim calcmode="lin" valueType="num">
                                      <p:cBhvr additive="base">
                                        <p:cTn id="14"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5"/>
                                        </p:tgtEl>
                                        <p:attrNameLst>
                                          <p:attrName>style.visibility</p:attrName>
                                        </p:attrNameLst>
                                      </p:cBhvr>
                                      <p:to>
                                        <p:strVal val="visible"/>
                                      </p:to>
                                    </p:set>
                                    <p:anim calcmode="lin" valueType="num">
                                      <p:cBhvr additive="base">
                                        <p:cTn id="19" dur="500" fill="hold"/>
                                        <p:tgtEl>
                                          <p:spTgt spid="20485"/>
                                        </p:tgtEl>
                                        <p:attrNameLst>
                                          <p:attrName>ppt_x</p:attrName>
                                        </p:attrNameLst>
                                      </p:cBhvr>
                                      <p:tavLst>
                                        <p:tav tm="0">
                                          <p:val>
                                            <p:strVal val="0-#ppt_w/2"/>
                                          </p:val>
                                        </p:tav>
                                        <p:tav tm="100000">
                                          <p:val>
                                            <p:strVal val="#ppt_x"/>
                                          </p:val>
                                        </p:tav>
                                      </p:tavLst>
                                    </p:anim>
                                    <p:anim calcmode="lin" valueType="num">
                                      <p:cBhvr additive="base">
                                        <p:cTn id="20" dur="500" fill="hold"/>
                                        <p:tgtEl>
                                          <p:spTgt spid="2048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486"/>
                                        </p:tgtEl>
                                        <p:attrNameLst>
                                          <p:attrName>style.visibility</p:attrName>
                                        </p:attrNameLst>
                                      </p:cBhvr>
                                      <p:to>
                                        <p:strVal val="visible"/>
                                      </p:to>
                                    </p:set>
                                    <p:anim calcmode="lin" valueType="num">
                                      <p:cBhvr additive="base">
                                        <p:cTn id="25" dur="500" fill="hold"/>
                                        <p:tgtEl>
                                          <p:spTgt spid="20486"/>
                                        </p:tgtEl>
                                        <p:attrNameLst>
                                          <p:attrName>ppt_x</p:attrName>
                                        </p:attrNameLst>
                                      </p:cBhvr>
                                      <p:tavLst>
                                        <p:tav tm="0">
                                          <p:val>
                                            <p:strVal val="0-#ppt_w/2"/>
                                          </p:val>
                                        </p:tav>
                                        <p:tav tm="100000">
                                          <p:val>
                                            <p:strVal val="#ppt_x"/>
                                          </p:val>
                                        </p:tav>
                                      </p:tavLst>
                                    </p:anim>
                                    <p:anim calcmode="lin" valueType="num">
                                      <p:cBhvr additive="base">
                                        <p:cTn id="26" dur="500" fill="hold"/>
                                        <p:tgtEl>
                                          <p:spTgt spid="2048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487"/>
                                        </p:tgtEl>
                                        <p:attrNameLst>
                                          <p:attrName>style.visibility</p:attrName>
                                        </p:attrNameLst>
                                      </p:cBhvr>
                                      <p:to>
                                        <p:strVal val="visible"/>
                                      </p:to>
                                    </p:set>
                                    <p:anim calcmode="lin" valueType="num">
                                      <p:cBhvr additive="base">
                                        <p:cTn id="31" dur="500" fill="hold"/>
                                        <p:tgtEl>
                                          <p:spTgt spid="20487"/>
                                        </p:tgtEl>
                                        <p:attrNameLst>
                                          <p:attrName>ppt_x</p:attrName>
                                        </p:attrNameLst>
                                      </p:cBhvr>
                                      <p:tavLst>
                                        <p:tav tm="0">
                                          <p:val>
                                            <p:strVal val="0-#ppt_w/2"/>
                                          </p:val>
                                        </p:tav>
                                        <p:tav tm="100000">
                                          <p:val>
                                            <p:strVal val="#ppt_x"/>
                                          </p:val>
                                        </p:tav>
                                      </p:tavLst>
                                    </p:anim>
                                    <p:anim calcmode="lin" valueType="num">
                                      <p:cBhvr additive="base">
                                        <p:cTn id="32"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488"/>
                                        </p:tgtEl>
                                        <p:attrNameLst>
                                          <p:attrName>style.visibility</p:attrName>
                                        </p:attrNameLst>
                                      </p:cBhvr>
                                      <p:to>
                                        <p:strVal val="visible"/>
                                      </p:to>
                                    </p:set>
                                    <p:anim calcmode="lin" valueType="num">
                                      <p:cBhvr additive="base">
                                        <p:cTn id="37" dur="500" fill="hold"/>
                                        <p:tgtEl>
                                          <p:spTgt spid="20488"/>
                                        </p:tgtEl>
                                        <p:attrNameLst>
                                          <p:attrName>ppt_x</p:attrName>
                                        </p:attrNameLst>
                                      </p:cBhvr>
                                      <p:tavLst>
                                        <p:tav tm="0">
                                          <p:val>
                                            <p:strVal val="0-#ppt_w/2"/>
                                          </p:val>
                                        </p:tav>
                                        <p:tav tm="100000">
                                          <p:val>
                                            <p:strVal val="#ppt_x"/>
                                          </p:val>
                                        </p:tav>
                                      </p:tavLst>
                                    </p:anim>
                                    <p:anim calcmode="lin" valueType="num">
                                      <p:cBhvr additive="base">
                                        <p:cTn id="38" dur="500" fill="hold"/>
                                        <p:tgtEl>
                                          <p:spTgt spid="204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P spid="20484" grpId="0" autoUpdateAnimBg="0"/>
      <p:bldP spid="20485" grpId="0" autoUpdateAnimBg="0"/>
      <p:bldP spid="20486" grpId="0" autoUpdateAnimBg="0"/>
      <p:bldP spid="20487" grpId="0" autoUpdateAnimBg="0"/>
      <p:bldP spid="20488" grpId="0" autoUpdateAnimBg="0"/>
    </p:bldLst>
  </p:timing>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2946</Words>
  <Application>Microsoft Office PowerPoint</Application>
  <PresentationFormat>Widescreen</PresentationFormat>
  <Paragraphs>538</Paragraphs>
  <Slides>42</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Gill Sans</vt:lpstr>
      <vt:lpstr>Noto Sans Symbols</vt:lpstr>
      <vt:lpstr>Times New Roman</vt:lpstr>
      <vt:lpstr>Verdana</vt:lpstr>
      <vt:lpstr>Solstice</vt:lpstr>
      <vt:lpstr>PowerPoint Presentation</vt:lpstr>
      <vt:lpstr>   </vt:lpstr>
      <vt:lpstr>PowerPoint Presentation</vt:lpstr>
      <vt:lpstr>What is Soft Computing?</vt:lpstr>
      <vt:lpstr>Why is this important?</vt:lpstr>
      <vt:lpstr>Soft Computing</vt:lpstr>
      <vt:lpstr>PowerPoint Presentation</vt:lpstr>
      <vt:lpstr>How does SC relate to other fields?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Modern Control</vt:lpstr>
      <vt:lpstr>Model Reference Adaptive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Nilakshi</cp:lastModifiedBy>
  <cp:revision>7</cp:revision>
  <dcterms:created xsi:type="dcterms:W3CDTF">2018-12-24T10:40:58Z</dcterms:created>
  <dcterms:modified xsi:type="dcterms:W3CDTF">2019-07-26T09:54:08Z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