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74"/>
  </p:notesMasterIdLst>
  <p:sldIdLst>
    <p:sldId id="256" r:id="rId2"/>
    <p:sldId id="257" r:id="rId3"/>
    <p:sldId id="258"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275" r:id="rId22"/>
    <p:sldId id="276" r:id="rId23"/>
    <p:sldId id="277" r:id="rId24"/>
    <p:sldId id="278" r:id="rId25"/>
    <p:sldId id="279" r:id="rId26"/>
    <p:sldId id="305" r:id="rId27"/>
    <p:sldId id="281" r:id="rId28"/>
    <p:sldId id="306" r:id="rId29"/>
    <p:sldId id="333" r:id="rId30"/>
    <p:sldId id="332" r:id="rId31"/>
    <p:sldId id="331" r:id="rId32"/>
    <p:sldId id="309" r:id="rId33"/>
    <p:sldId id="311" r:id="rId34"/>
    <p:sldId id="312"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29" r:id="rId50"/>
    <p:sldId id="330" r:id="rId51"/>
    <p:sldId id="259" r:id="rId52"/>
    <p:sldId id="260" r:id="rId53"/>
    <p:sldId id="261" r:id="rId54"/>
    <p:sldId id="262" r:id="rId55"/>
    <p:sldId id="263" r:id="rId56"/>
    <p:sldId id="264" r:id="rId57"/>
    <p:sldId id="265" r:id="rId58"/>
    <p:sldId id="266" r:id="rId59"/>
    <p:sldId id="267" r:id="rId60"/>
    <p:sldId id="268" r:id="rId61"/>
    <p:sldId id="269" r:id="rId62"/>
    <p:sldId id="270" r:id="rId63"/>
    <p:sldId id="271" r:id="rId64"/>
    <p:sldId id="272" r:id="rId65"/>
    <p:sldId id="273" r:id="rId66"/>
    <p:sldId id="274" r:id="rId67"/>
    <p:sldId id="282" r:id="rId68"/>
    <p:sldId id="284" r:id="rId69"/>
    <p:sldId id="285" r:id="rId70"/>
    <p:sldId id="286" r:id="rId71"/>
    <p:sldId id="287" r:id="rId72"/>
    <p:sldId id="280" r:id="rId73"/>
  </p:sldIdLst>
  <p:sldSz cx="12192000" cy="6858000"/>
  <p:notesSz cx="6858000" cy="9144000"/>
  <p:embeddedFontLst>
    <p:embeddedFont>
      <p:font typeface="Franklin Gothic Book" panose="020B0503020102020204" pitchFamily="34" charset="0"/>
      <p:regular r:id="rId75"/>
      <p:italic r:id="rId76"/>
    </p:embeddedFont>
    <p:embeddedFont>
      <p:font typeface="Gill Sans" panose="020B0604020202020204" charset="0"/>
      <p:regular r:id="rId77"/>
      <p:bold r:id="rId78"/>
    </p:embeddedFont>
    <p:embeddedFont>
      <p:font typeface="Perpetua" panose="02020502060401020303" pitchFamily="18" charset="0"/>
      <p:regular r:id="rId79"/>
      <p:bold r:id="rId80"/>
      <p:italic r:id="rId81"/>
      <p:boldItalic r:id="rId82"/>
    </p:embeddedFont>
    <p:embeddedFont>
      <p:font typeface="Verdana" panose="020B0604030504040204" pitchFamily="34" charset="0"/>
      <p:regular r:id="rId83"/>
      <p:bold r:id="rId84"/>
      <p:italic r:id="rId85"/>
      <p:boldItalic r:id="rId86"/>
    </p:embeddedFont>
    <p:embeddedFont>
      <p:font typeface="Wingdings 2" panose="05020102010507070707" pitchFamily="18" charset="2"/>
      <p:regular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48" autoAdjust="0"/>
  </p:normalViewPr>
  <p:slideViewPr>
    <p:cSldViewPr snapToGrid="0">
      <p:cViewPr varScale="1">
        <p:scale>
          <a:sx n="83" d="100"/>
          <a:sy n="83" d="100"/>
        </p:scale>
        <p:origin x="420"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2.fntdata"/><Relationship Id="rId84" Type="http://schemas.openxmlformats.org/officeDocument/2006/relationships/font" Target="fonts/font10.fntdata"/><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font" Target="fonts/font5.fntdata"/><Relationship Id="rId87"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8.fntdata"/><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26" name="Google Shape;1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CEF0E87A-7439-4B39-A6EF-FC4AA622DBE2}"/>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a:extLst>
              <a:ext uri="{FF2B5EF4-FFF2-40B4-BE49-F238E27FC236}">
                <a16:creationId xmlns:a16="http://schemas.microsoft.com/office/drawing/2014/main" id="{926B99DA-199F-411B-A7C4-F24418927C9C}"/>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33BD6630-1C1F-4ED4-BE3D-1F3FDA37B82C}"/>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a:extLst>
              <a:ext uri="{FF2B5EF4-FFF2-40B4-BE49-F238E27FC236}">
                <a16:creationId xmlns:a16="http://schemas.microsoft.com/office/drawing/2014/main" id="{88ED678C-DC8C-42E4-AD59-9A62ADAB92F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a:extLst>
              <a:ext uri="{FF2B5EF4-FFF2-40B4-BE49-F238E27FC236}">
                <a16:creationId xmlns:a16="http://schemas.microsoft.com/office/drawing/2014/main" id="{88057B1F-F9FB-497F-9496-3D4BF6CA8419}"/>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a:extLst>
              <a:ext uri="{FF2B5EF4-FFF2-40B4-BE49-F238E27FC236}">
                <a16:creationId xmlns:a16="http://schemas.microsoft.com/office/drawing/2014/main" id="{CD4EDFAB-F724-42AC-AA63-E44C1639DF5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4D094C46-525A-4FD4-8E2F-3AF36C97E96B}"/>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a:extLst>
              <a:ext uri="{FF2B5EF4-FFF2-40B4-BE49-F238E27FC236}">
                <a16:creationId xmlns:a16="http://schemas.microsoft.com/office/drawing/2014/main" id="{CC5B47B9-4A8E-4F26-99DA-5D8D56BFBDB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F2F269D3-B44C-4B9F-9E7F-D4F9FCD96EBC}"/>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28196F74-56B1-4460-BB21-335FBA621D8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a:extLst>
              <a:ext uri="{FF2B5EF4-FFF2-40B4-BE49-F238E27FC236}">
                <a16:creationId xmlns:a16="http://schemas.microsoft.com/office/drawing/2014/main" id="{F88C167F-B373-4557-B9A2-E910F9DDEEB2}"/>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a:extLst>
              <a:ext uri="{FF2B5EF4-FFF2-40B4-BE49-F238E27FC236}">
                <a16:creationId xmlns:a16="http://schemas.microsoft.com/office/drawing/2014/main" id="{857D62F6-B2B0-4583-AECE-15DAE0DAEA3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a:extLst>
              <a:ext uri="{FF2B5EF4-FFF2-40B4-BE49-F238E27FC236}">
                <a16:creationId xmlns:a16="http://schemas.microsoft.com/office/drawing/2014/main" id="{DB420D55-FD7D-41F5-94E2-6D0DF7BF7B37}"/>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a:extLst>
              <a:ext uri="{FF2B5EF4-FFF2-40B4-BE49-F238E27FC236}">
                <a16:creationId xmlns:a16="http://schemas.microsoft.com/office/drawing/2014/main" id="{11542681-D12D-4282-ACEC-B5366B2F7B2C}"/>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a:extLst>
              <a:ext uri="{FF2B5EF4-FFF2-40B4-BE49-F238E27FC236}">
                <a16:creationId xmlns:a16="http://schemas.microsoft.com/office/drawing/2014/main" id="{64F2229D-AD5C-465E-93C1-F86A25FB4785}"/>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a:extLst>
              <a:ext uri="{FF2B5EF4-FFF2-40B4-BE49-F238E27FC236}">
                <a16:creationId xmlns:a16="http://schemas.microsoft.com/office/drawing/2014/main" id="{DAFE2692-CA87-41F6-93FE-C76FA7BA1BC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a:extLst>
              <a:ext uri="{FF2B5EF4-FFF2-40B4-BE49-F238E27FC236}">
                <a16:creationId xmlns:a16="http://schemas.microsoft.com/office/drawing/2014/main" id="{804A37E0-E149-4FE1-9D15-09982DB98779}"/>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a:extLst>
              <a:ext uri="{FF2B5EF4-FFF2-40B4-BE49-F238E27FC236}">
                <a16:creationId xmlns:a16="http://schemas.microsoft.com/office/drawing/2014/main" id="{40086FC1-B552-4E6A-9E0C-6ABC10C7931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a:extLst>
              <a:ext uri="{FF2B5EF4-FFF2-40B4-BE49-F238E27FC236}">
                <a16:creationId xmlns:a16="http://schemas.microsoft.com/office/drawing/2014/main" id="{BA2BC9E3-A608-4603-B23D-44F72B90F3B3}"/>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Rectangle 2">
            <a:extLst>
              <a:ext uri="{FF2B5EF4-FFF2-40B4-BE49-F238E27FC236}">
                <a16:creationId xmlns:a16="http://schemas.microsoft.com/office/drawing/2014/main" id="{3AF191C6-E2FE-464B-A3F0-E1402752F13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32" name="Google Shape;13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a:extLst>
              <a:ext uri="{FF2B5EF4-FFF2-40B4-BE49-F238E27FC236}">
                <a16:creationId xmlns:a16="http://schemas.microsoft.com/office/drawing/2014/main" id="{00C1D358-E8F0-4571-BF48-D5917C46911D}"/>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a:extLst>
              <a:ext uri="{FF2B5EF4-FFF2-40B4-BE49-F238E27FC236}">
                <a16:creationId xmlns:a16="http://schemas.microsoft.com/office/drawing/2014/main" id="{101F9600-B22D-4C9F-A704-48239759535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a:extLst>
              <a:ext uri="{FF2B5EF4-FFF2-40B4-BE49-F238E27FC236}">
                <a16:creationId xmlns:a16="http://schemas.microsoft.com/office/drawing/2014/main" id="{E163F743-9CA0-42DE-9A25-65525F27DDB1}"/>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a:extLst>
              <a:ext uri="{FF2B5EF4-FFF2-40B4-BE49-F238E27FC236}">
                <a16:creationId xmlns:a16="http://schemas.microsoft.com/office/drawing/2014/main" id="{E23478A1-C706-41FB-BC4B-3A9120C9E4A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a:extLst>
              <a:ext uri="{FF2B5EF4-FFF2-40B4-BE49-F238E27FC236}">
                <a16:creationId xmlns:a16="http://schemas.microsoft.com/office/drawing/2014/main" id="{7710E758-811F-43CA-B7AB-C3E93A50A294}"/>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a:extLst>
              <a:ext uri="{FF2B5EF4-FFF2-40B4-BE49-F238E27FC236}">
                <a16:creationId xmlns:a16="http://schemas.microsoft.com/office/drawing/2014/main" id="{3ADFB228-C314-4D00-9A3F-D693860EC35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a:extLst>
              <a:ext uri="{FF2B5EF4-FFF2-40B4-BE49-F238E27FC236}">
                <a16:creationId xmlns:a16="http://schemas.microsoft.com/office/drawing/2014/main" id="{23CFA842-7815-4EDF-8161-B6B3F5053727}"/>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a:extLst>
              <a:ext uri="{FF2B5EF4-FFF2-40B4-BE49-F238E27FC236}">
                <a16:creationId xmlns:a16="http://schemas.microsoft.com/office/drawing/2014/main" id="{A62AB773-760B-45C3-87B6-7520AEDE4B3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a:extLst>
              <a:ext uri="{FF2B5EF4-FFF2-40B4-BE49-F238E27FC236}">
                <a16:creationId xmlns:a16="http://schemas.microsoft.com/office/drawing/2014/main" id="{2EEA2E8F-A3B6-4D17-9227-71DDDD716977}"/>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a:extLst>
              <a:ext uri="{FF2B5EF4-FFF2-40B4-BE49-F238E27FC236}">
                <a16:creationId xmlns:a16="http://schemas.microsoft.com/office/drawing/2014/main" id="{4A94AE2E-22FE-4B8C-B3BB-D573E687089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a:extLst>
              <a:ext uri="{FF2B5EF4-FFF2-40B4-BE49-F238E27FC236}">
                <a16:creationId xmlns:a16="http://schemas.microsoft.com/office/drawing/2014/main" id="{013C162C-80CD-4125-9271-F1044C177E69}"/>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Rectangle 2">
            <a:extLst>
              <a:ext uri="{FF2B5EF4-FFF2-40B4-BE49-F238E27FC236}">
                <a16:creationId xmlns:a16="http://schemas.microsoft.com/office/drawing/2014/main" id="{2B7B280D-2674-4F59-B4DC-6B13F675CD7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58BDFBE3-031B-440D-9BAE-4404EBDAB5A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Rectangle 2">
            <a:extLst>
              <a:ext uri="{FF2B5EF4-FFF2-40B4-BE49-F238E27FC236}">
                <a16:creationId xmlns:a16="http://schemas.microsoft.com/office/drawing/2014/main" id="{427DE5B0-2C7D-4C8E-8A56-78CE41AC006A}"/>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DBB74D8A-D438-49ED-8F8E-E584F2ED2748}"/>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AAFFC2F-19CA-404C-B6CA-61306E5D3B9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a:extLst>
              <a:ext uri="{FF2B5EF4-FFF2-40B4-BE49-F238E27FC236}">
                <a16:creationId xmlns:a16="http://schemas.microsoft.com/office/drawing/2014/main" id="{4B47D73F-1BDB-478B-AE72-16B8F110C87C}"/>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a:extLst>
              <a:ext uri="{FF2B5EF4-FFF2-40B4-BE49-F238E27FC236}">
                <a16:creationId xmlns:a16="http://schemas.microsoft.com/office/drawing/2014/main" id="{5F1BEF34-EED2-451C-87DE-DEA9FF5A916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a:extLst>
              <a:ext uri="{FF2B5EF4-FFF2-40B4-BE49-F238E27FC236}">
                <a16:creationId xmlns:a16="http://schemas.microsoft.com/office/drawing/2014/main" id="{67BB4F39-C39D-4603-80C5-FF98EC748ACF}"/>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a:extLst>
              <a:ext uri="{FF2B5EF4-FFF2-40B4-BE49-F238E27FC236}">
                <a16:creationId xmlns:a16="http://schemas.microsoft.com/office/drawing/2014/main" id="{BDDA884D-4098-4FD1-A22E-48175211898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41" name="Google Shape;1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D4245696-95A0-4988-A474-9BBA76E464BC}"/>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8F9B9536-99BB-4C12-B078-F40191E4EFE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840CDA7D-4E43-4564-89AA-5C45BA1512AB}"/>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3351F90F-1A2C-470D-82C1-4A9EE8333EF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7F034AB7-4AAE-4A2D-B42A-EB723CE7A44B}"/>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898A5C88-FCCC-4486-80EB-7E06447FEAB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4A192922-0E20-49F3-9C97-0BB553687728}"/>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45A6E34C-5D35-4DB6-952D-DEB664DBB2F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BCB2CDD7-9985-4066-99FD-5717EA73099A}"/>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02694D0C-8311-4DB5-BAA4-E1DB208004A7}"/>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a:extLst>
              <a:ext uri="{FF2B5EF4-FFF2-40B4-BE49-F238E27FC236}">
                <a16:creationId xmlns:a16="http://schemas.microsoft.com/office/drawing/2014/main" id="{EEB6616B-7C7A-40DE-8F8B-884D03B50C63}"/>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a:extLst>
              <a:ext uri="{FF2B5EF4-FFF2-40B4-BE49-F238E27FC236}">
                <a16:creationId xmlns:a16="http://schemas.microsoft.com/office/drawing/2014/main" id="{72DB0BD3-8A9F-4238-ACEC-218DC194C57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CE5286E3-9851-4E8F-B12D-F5FA6763CE9B}"/>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E84A87F2-3578-41C4-B6F8-3C0182D3544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61B8786C-82E8-42A3-9D7A-0C6B000691A7}"/>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05DDC514-DB1F-4A29-AB6D-D6E2C418D1E7}"/>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22B0DF4E-4723-4F81-B627-65FBFEE7B279}"/>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A65484B6-E434-4672-A95B-5237308ECC8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EEF50BDD-DD2D-4C7B-BE60-E60886F3E44F}"/>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28688D4D-3175-413F-BF4A-0AC077B4BA67}"/>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a:extLst>
              <a:ext uri="{FF2B5EF4-FFF2-40B4-BE49-F238E27FC236}">
                <a16:creationId xmlns:a16="http://schemas.microsoft.com/office/drawing/2014/main" id="{CDFED420-9D64-4426-9EE0-5B98F2924427}"/>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a:extLst>
              <a:ext uri="{FF2B5EF4-FFF2-40B4-BE49-F238E27FC236}">
                <a16:creationId xmlns:a16="http://schemas.microsoft.com/office/drawing/2014/main" id="{FC60CCEC-E404-470A-ADF5-70C3B051284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a:extLst>
              <a:ext uri="{FF2B5EF4-FFF2-40B4-BE49-F238E27FC236}">
                <a16:creationId xmlns:a16="http://schemas.microsoft.com/office/drawing/2014/main" id="{3ED6A331-7921-456B-BF3F-288A84CF4616}"/>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a:extLst>
              <a:ext uri="{FF2B5EF4-FFF2-40B4-BE49-F238E27FC236}">
                <a16:creationId xmlns:a16="http://schemas.microsoft.com/office/drawing/2014/main" id="{8F4671B8-ACC4-4B20-A54D-3867E492394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F031FD31-76EE-4626-9E7B-EF5035AA49BA}"/>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8AF713C-F92D-48F3-9697-BB8134933E2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14E6156E-24B3-41BA-94A2-69C767759B35}"/>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26C6F76A-8E68-4696-BE7A-6BDAD4B40D1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8A6712C4-ED7F-457A-9A48-54CC2A1D8A3A}"/>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E0809439-6B77-4E5E-9E41-653D36C9FFD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5BAA8FC3-7C90-4312-936D-191B1CB09839}"/>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BC29B0B6-EEA8-47CF-8FA9-9B4EDCE369E9}"/>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a:extLst>
              <a:ext uri="{FF2B5EF4-FFF2-40B4-BE49-F238E27FC236}">
                <a16:creationId xmlns:a16="http://schemas.microsoft.com/office/drawing/2014/main" id="{7BE3F7AB-E652-4479-8148-0954153A18B1}"/>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a:extLst>
              <a:ext uri="{FF2B5EF4-FFF2-40B4-BE49-F238E27FC236}">
                <a16:creationId xmlns:a16="http://schemas.microsoft.com/office/drawing/2014/main" id="{B0621E88-E2A4-42FC-9F36-88C7D4A65EB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69D9FECE-EABB-43CD-84C6-AEBE5AEB97A2}"/>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DFE4C915-789E-4BA0-A8F1-76AD0E62061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382E187E-3F60-4212-885A-C81A62CC5119}"/>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1328A1E-355D-4499-B99A-F9C238ADD18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57" name="Google Shape;1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a:extLst>
              <a:ext uri="{FF2B5EF4-FFF2-40B4-BE49-F238E27FC236}">
                <a16:creationId xmlns:a16="http://schemas.microsoft.com/office/drawing/2014/main" id="{020160E0-A510-4DDD-84A4-1BD81BBEB0C7}"/>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a:extLst>
              <a:ext uri="{FF2B5EF4-FFF2-40B4-BE49-F238E27FC236}">
                <a16:creationId xmlns:a16="http://schemas.microsoft.com/office/drawing/2014/main" id="{067D5C75-5032-4E03-B8F0-A7DEDDC0557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65" name="Google Shape;1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74" name="Google Shape;1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82" name="Google Shape;1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192" name="Google Shape;1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00" name="Google Shape;2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09" name="Google Shape;20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17" name="Google Shape;21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25" name="Google Shape;22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34" name="Google Shape;2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42" name="Google Shape;24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B8BE066C-8ACA-4780-826B-AD0670A3A70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a:extLst>
              <a:ext uri="{FF2B5EF4-FFF2-40B4-BE49-F238E27FC236}">
                <a16:creationId xmlns:a16="http://schemas.microsoft.com/office/drawing/2014/main" id="{948119EE-8F5B-484E-B4EF-48255D4F1D9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50" name="Google Shape;2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59" name="Google Shape;25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68" name="Google Shape;26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76" name="Google Shape;27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76" name="Google Shape;27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76050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76" name="Google Shape;27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55721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76" name="Google Shape;27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68912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76" name="Google Shape;27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83216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276" name="Google Shape;27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23736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p:txBody>
      </p:sp>
      <p:sp>
        <p:nvSpPr>
          <p:cNvPr id="327" name="Google Shape;32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C8854F1C-0B31-4B7A-A432-C739E2265722}"/>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a:extLst>
              <a:ext uri="{FF2B5EF4-FFF2-40B4-BE49-F238E27FC236}">
                <a16:creationId xmlns:a16="http://schemas.microsoft.com/office/drawing/2014/main" id="{48EBC524-52E2-4A11-9597-FACB3C32066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a:extLst>
              <a:ext uri="{FF2B5EF4-FFF2-40B4-BE49-F238E27FC236}">
                <a16:creationId xmlns:a16="http://schemas.microsoft.com/office/drawing/2014/main" id="{C1358B65-F9B2-415E-9DB6-F807B59B549A}"/>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a:extLst>
              <a:ext uri="{FF2B5EF4-FFF2-40B4-BE49-F238E27FC236}">
                <a16:creationId xmlns:a16="http://schemas.microsoft.com/office/drawing/2014/main" id="{774421C4-A9E5-45F5-B2C5-A2ADD5DAE30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9E5605E7-5310-4E66-8801-B34B87E00D01}"/>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a:extLst>
              <a:ext uri="{FF2B5EF4-FFF2-40B4-BE49-F238E27FC236}">
                <a16:creationId xmlns:a16="http://schemas.microsoft.com/office/drawing/2014/main" id="{01C4D965-240E-4F3A-B785-E2F95D94CA29}"/>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 name="Google Shape;19;p2"/>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2019 by Wiley India Pvt. Ltd., 4436/7, Ansari Road, Daryaganj, New Delhi-110002</a:t>
            </a:r>
            <a:endParaRPr/>
          </a:p>
        </p:txBody>
      </p:sp>
      <p:sp>
        <p:nvSpPr>
          <p:cNvPr id="21" name="Google Shape;21;p2"/>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cxnSp>
        <p:nvCxnSpPr>
          <p:cNvPr id="22" name="Google Shape;22;p2"/>
          <p:cNvCxnSpPr/>
          <p:nvPr/>
        </p:nvCxnSpPr>
        <p:spPr>
          <a:xfrm rot="-5400000">
            <a:off x="-185517" y="1223433"/>
            <a:ext cx="504000" cy="0"/>
          </a:xfrm>
          <a:prstGeom prst="straightConnector1">
            <a:avLst/>
          </a:prstGeom>
          <a:noFill/>
          <a:ln w="127000" cap="sq" cmpd="sng">
            <a:solidFill>
              <a:schemeClr val="accent3"/>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rot="5400000">
            <a:off x="7437437" y="1981203"/>
            <a:ext cx="5851525" cy="2438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1"/>
          <p:cNvSpPr txBox="1">
            <a:spLocks noGrp="1"/>
          </p:cNvSpPr>
          <p:nvPr>
            <p:ph type="body" idx="1"/>
          </p:nvPr>
        </p:nvSpPr>
        <p:spPr>
          <a:xfrm rot="5400000">
            <a:off x="2306637" y="-507996"/>
            <a:ext cx="5851525" cy="7416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1" name="Google Shape;91;p11"/>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2019 by Wiley India Pvt. Ltd., 4436/7, Ansari Road, Daryaganj, New Delhi-110002</a:t>
            </a:r>
            <a:endParaRPr/>
          </a:p>
        </p:txBody>
      </p:sp>
      <p:sp>
        <p:nvSpPr>
          <p:cNvPr id="93" name="Google Shape;93;p11"/>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Description and Conent">
  <p:cSld name="Title Description and Conent">
    <p:spTree>
      <p:nvGrpSpPr>
        <p:cNvPr id="1" name="Shape 94"/>
        <p:cNvGrpSpPr/>
        <p:nvPr/>
      </p:nvGrpSpPr>
      <p:grpSpPr>
        <a:xfrm>
          <a:off x="0" y="0"/>
          <a:ext cx="0" cy="0"/>
          <a:chOff x="0" y="0"/>
          <a:chExt cx="0" cy="0"/>
        </a:xfrm>
      </p:grpSpPr>
      <p:pic>
        <p:nvPicPr>
          <p:cNvPr id="95" name="Google Shape;95;p1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6" name="Google Shape;96;p12"/>
          <p:cNvSpPr txBox="1">
            <a:spLocks noGrp="1"/>
          </p:cNvSpPr>
          <p:nvPr>
            <p:ph type="title"/>
          </p:nvPr>
        </p:nvSpPr>
        <p:spPr>
          <a:xfrm>
            <a:off x="685801" y="609601"/>
            <a:ext cx="10840914" cy="1260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562214"/>
              </a:buClr>
              <a:buSzPts val="3000"/>
              <a:buFont typeface="Gill Sans"/>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2"/>
          <p:cNvSpPr txBox="1">
            <a:spLocks noGrp="1"/>
          </p:cNvSpPr>
          <p:nvPr>
            <p:ph type="body" idx="1"/>
          </p:nvPr>
        </p:nvSpPr>
        <p:spPr>
          <a:xfrm>
            <a:off x="685799" y="1881824"/>
            <a:ext cx="10840914" cy="103282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40"/>
              <a:buNone/>
              <a:defRPr sz="1800" b="0"/>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98" name="Google Shape;98;p12"/>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2019 by Wiley India Pvt. Ltd., 4436/7, Ansari Road, Daryaganj, New Delhi-110002</a:t>
            </a:r>
            <a:endParaRPr/>
          </a:p>
        </p:txBody>
      </p:sp>
      <p:sp>
        <p:nvSpPr>
          <p:cNvPr id="100" name="Google Shape;100;p12"/>
          <p:cNvSpPr txBox="1">
            <a:spLocks noGrp="1"/>
          </p:cNvSpPr>
          <p:nvPr>
            <p:ph type="body" idx="2"/>
          </p:nvPr>
        </p:nvSpPr>
        <p:spPr>
          <a:xfrm>
            <a:off x="1216192"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1" name="Google Shape;101;p12"/>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02" name="Google Shape;102;p12"/>
          <p:cNvSpPr txBox="1">
            <a:spLocks noGrp="1"/>
          </p:cNvSpPr>
          <p:nvPr>
            <p:ph type="body" idx="3"/>
          </p:nvPr>
        </p:nvSpPr>
        <p:spPr>
          <a:xfrm>
            <a:off x="685799" y="2914650"/>
            <a:ext cx="10840914" cy="50212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600"/>
              </a:spcBef>
              <a:spcAft>
                <a:spcPts val="0"/>
              </a:spcAft>
              <a:buSzPts val="1440"/>
              <a:buNone/>
              <a:defRPr sz="1800" b="0"/>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103" name="Google Shape;103;p12"/>
          <p:cNvSpPr txBox="1">
            <a:spLocks noGrp="1"/>
          </p:cNvSpPr>
          <p:nvPr>
            <p:ph type="body" idx="4"/>
          </p:nvPr>
        </p:nvSpPr>
        <p:spPr>
          <a:xfrm>
            <a:off x="7465366"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4" name="Google Shape;104;p12"/>
          <p:cNvSpPr txBox="1">
            <a:spLocks noGrp="1"/>
          </p:cNvSpPr>
          <p:nvPr>
            <p:ph type="body" idx="5"/>
          </p:nvPr>
        </p:nvSpPr>
        <p:spPr>
          <a:xfrm>
            <a:off x="9548424"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5" name="Google Shape;105;p12"/>
          <p:cNvSpPr txBox="1">
            <a:spLocks noGrp="1"/>
          </p:cNvSpPr>
          <p:nvPr>
            <p:ph type="body" idx="6"/>
          </p:nvPr>
        </p:nvSpPr>
        <p:spPr>
          <a:xfrm>
            <a:off x="5382308"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6" name="Google Shape;106;p12"/>
          <p:cNvSpPr txBox="1">
            <a:spLocks noGrp="1"/>
          </p:cNvSpPr>
          <p:nvPr>
            <p:ph type="body" idx="7"/>
          </p:nvPr>
        </p:nvSpPr>
        <p:spPr>
          <a:xfrm>
            <a:off x="3299250" y="3837470"/>
            <a:ext cx="1310050" cy="95900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960"/>
              <a:buNone/>
              <a:defRPr sz="1200"/>
            </a:lvl1pPr>
            <a:lvl2pPr marL="914400" lvl="1" indent="-342900" algn="l">
              <a:lnSpc>
                <a:spcPct val="100000"/>
              </a:lnSpc>
              <a:spcBef>
                <a:spcPts val="550"/>
              </a:spcBef>
              <a:spcAft>
                <a:spcPts val="0"/>
              </a:spcAft>
              <a:buSzPts val="1800"/>
              <a:buChar char="◦"/>
              <a:defRPr/>
            </a:lvl2pPr>
            <a:lvl3pPr marL="1371600" lvl="2" indent="-304800" algn="ctr">
              <a:lnSpc>
                <a:spcPct val="100000"/>
              </a:lnSpc>
              <a:spcBef>
                <a:spcPts val="240"/>
              </a:spcBef>
              <a:spcAft>
                <a:spcPts val="0"/>
              </a:spcAft>
              <a:buSzPts val="1200"/>
              <a:buChar char="●"/>
              <a:defRPr sz="1200"/>
            </a:lvl3pPr>
            <a:lvl4pPr marL="1828800" lvl="3" indent="-342900" algn="l">
              <a:lnSpc>
                <a:spcPct val="100000"/>
              </a:lnSpc>
              <a:spcBef>
                <a:spcPts val="360"/>
              </a:spcBef>
              <a:spcAft>
                <a:spcPts val="0"/>
              </a:spcAft>
              <a:buSzPts val="1800"/>
              <a:buChar char="●"/>
              <a:defRPr/>
            </a:lvl4pPr>
            <a:lvl5pPr marL="2286000" lvl="4" indent="-228600" algn="l">
              <a:lnSpc>
                <a:spcPct val="100000"/>
              </a:lnSpc>
              <a:spcBef>
                <a:spcPts val="400"/>
              </a:spcBef>
              <a:spcAft>
                <a:spcPts val="0"/>
              </a:spcAft>
              <a:buSzPts val="2000"/>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cxnSp>
        <p:nvCxnSpPr>
          <p:cNvPr id="107" name="Google Shape;107;p12"/>
          <p:cNvCxnSpPr/>
          <p:nvPr/>
        </p:nvCxnSpPr>
        <p:spPr>
          <a:xfrm rot="-5400000">
            <a:off x="-185517" y="1242483"/>
            <a:ext cx="504000" cy="0"/>
          </a:xfrm>
          <a:prstGeom prst="straightConnector1">
            <a:avLst/>
          </a:prstGeom>
          <a:noFill/>
          <a:ln w="127000" cap="sq" cmpd="sng">
            <a:solidFill>
              <a:schemeClr val="accent3"/>
            </a:solidFill>
            <a:prstDash val="solid"/>
            <a:miter lim="800000"/>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08"/>
        <p:cNvGrpSpPr/>
        <p:nvPr/>
      </p:nvGrpSpPr>
      <p:grpSpPr>
        <a:xfrm>
          <a:off x="0" y="0"/>
          <a:ext cx="0" cy="0"/>
          <a:chOff x="0" y="0"/>
          <a:chExt cx="0" cy="0"/>
        </a:xfrm>
      </p:grpSpPr>
      <p:pic>
        <p:nvPicPr>
          <p:cNvPr id="109" name="Google Shape;109;p13" descr="Celestia-R1---OverlayContentHD.png"/>
          <p:cNvPicPr preferRelativeResize="0"/>
          <p:nvPr/>
        </p:nvPicPr>
        <p:blipFill rotWithShape="1">
          <a:blip r:embed="rId2">
            <a:alphaModFix/>
          </a:blip>
          <a:srcRect/>
          <a:stretch/>
        </p:blipFill>
        <p:spPr>
          <a:xfrm flipH="1">
            <a:off x="0" y="0"/>
            <a:ext cx="12188825" cy="6856214"/>
          </a:xfrm>
          <a:prstGeom prst="rect">
            <a:avLst/>
          </a:prstGeom>
          <a:noFill/>
          <a:ln>
            <a:noFill/>
          </a:ln>
        </p:spPr>
      </p:pic>
      <p:sp>
        <p:nvSpPr>
          <p:cNvPr id="110" name="Google Shape;110;p13"/>
          <p:cNvSpPr txBox="1">
            <a:spLocks noGrp="1"/>
          </p:cNvSpPr>
          <p:nvPr>
            <p:ph type="title"/>
          </p:nvPr>
        </p:nvSpPr>
        <p:spPr>
          <a:xfrm>
            <a:off x="1457326" y="995967"/>
            <a:ext cx="6238874" cy="1260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562214"/>
              </a:buClr>
              <a:buSzPts val="3000"/>
              <a:buFont typeface="Gill Sans"/>
              <a:buNone/>
              <a:defRPr sz="3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3"/>
          <p:cNvSpPr>
            <a:spLocks noGrp="1"/>
          </p:cNvSpPr>
          <p:nvPr>
            <p:ph type="pic" idx="2"/>
          </p:nvPr>
        </p:nvSpPr>
        <p:spPr>
          <a:xfrm>
            <a:off x="8014200" y="995968"/>
            <a:ext cx="3492000" cy="4866064"/>
          </a:xfrm>
          <a:prstGeom prst="roundRect">
            <a:avLst>
              <a:gd name="adj" fmla="val 2371"/>
            </a:avLst>
          </a:prstGeom>
          <a:solidFill>
            <a:srgbClr val="ECE5D5"/>
          </a:solidFill>
          <a:ln w="28575" cap="sq" cmpd="sng">
            <a:solidFill>
              <a:srgbClr val="61161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lvl1pPr marR="0" lvl="0" algn="ctr" rtl="0">
              <a:lnSpc>
                <a:spcPct val="100000"/>
              </a:lnSpc>
              <a:spcBef>
                <a:spcPts val="600"/>
              </a:spcBef>
              <a:spcAft>
                <a:spcPts val="0"/>
              </a:spcAft>
              <a:buClr>
                <a:schemeClr val="accent1"/>
              </a:buClr>
              <a:buSzPts val="1280"/>
              <a:buFont typeface="Noto Sans Symbols"/>
              <a:buNone/>
              <a:defRPr sz="1600" b="0" i="0" u="none" strike="noStrike" cap="none">
                <a:solidFill>
                  <a:schemeClr val="dk1"/>
                </a:solidFill>
                <a:latin typeface="Gill Sans"/>
                <a:ea typeface="Gill Sans"/>
                <a:cs typeface="Gill Sans"/>
                <a:sym typeface="Gill Sans"/>
              </a:defRPr>
            </a:lvl1pPr>
            <a:lvl2pPr marR="0" lvl="1" algn="l" rtl="0">
              <a:lnSpc>
                <a:spcPct val="100000"/>
              </a:lnSpc>
              <a:spcBef>
                <a:spcPts val="550"/>
              </a:spcBef>
              <a:spcAft>
                <a:spcPts val="0"/>
              </a:spcAft>
              <a:buClr>
                <a:schemeClr val="accent1"/>
              </a:buClr>
              <a:buSzPts val="1600"/>
              <a:buFont typeface="Verdana"/>
              <a:buNone/>
              <a:defRPr sz="1600" b="0" i="0" u="none" strike="noStrike" cap="none">
                <a:solidFill>
                  <a:schemeClr val="dk1"/>
                </a:solidFill>
                <a:latin typeface="Gill Sans"/>
                <a:ea typeface="Gill Sans"/>
                <a:cs typeface="Gill Sans"/>
                <a:sym typeface="Gill Sans"/>
              </a:defRPr>
            </a:lvl2pPr>
            <a:lvl3pPr marR="0" lvl="2" algn="l" rtl="0">
              <a:lnSpc>
                <a:spcPct val="100000"/>
              </a:lnSpc>
              <a:spcBef>
                <a:spcPts val="320"/>
              </a:spcBef>
              <a:spcAft>
                <a:spcPts val="0"/>
              </a:spcAft>
              <a:buClr>
                <a:schemeClr val="accent2"/>
              </a:buClr>
              <a:buSzPts val="1600"/>
              <a:buFont typeface="Noto Sans Symbols"/>
              <a:buNone/>
              <a:defRPr sz="1600" b="0" i="0" u="none" strike="noStrike" cap="none">
                <a:solidFill>
                  <a:schemeClr val="dk1"/>
                </a:solidFill>
                <a:latin typeface="Gill Sans"/>
                <a:ea typeface="Gill Sans"/>
                <a:cs typeface="Gill Sans"/>
                <a:sym typeface="Gill Sans"/>
              </a:defRPr>
            </a:lvl3pPr>
            <a:lvl4pPr marR="0" lvl="3" algn="l" rtl="0">
              <a:lnSpc>
                <a:spcPct val="100000"/>
              </a:lnSpc>
              <a:spcBef>
                <a:spcPts val="320"/>
              </a:spcBef>
              <a:spcAft>
                <a:spcPts val="0"/>
              </a:spcAft>
              <a:buClr>
                <a:schemeClr val="accent3"/>
              </a:buClr>
              <a:buSzPts val="1600"/>
              <a:buFont typeface="Noto Sans Symbols"/>
              <a:buNone/>
              <a:defRPr sz="1600" b="0" i="0" u="none" strike="noStrike" cap="none">
                <a:solidFill>
                  <a:schemeClr val="dk1"/>
                </a:solidFill>
                <a:latin typeface="Gill Sans"/>
                <a:ea typeface="Gill Sans"/>
                <a:cs typeface="Gill Sans"/>
                <a:sym typeface="Gill Sans"/>
              </a:defRPr>
            </a:lvl4pPr>
            <a:lvl5pPr marR="0" lvl="4" algn="l" rtl="0">
              <a:lnSpc>
                <a:spcPct val="100000"/>
              </a:lnSpc>
              <a:spcBef>
                <a:spcPts val="320"/>
              </a:spcBef>
              <a:spcAft>
                <a:spcPts val="0"/>
              </a:spcAft>
              <a:buClr>
                <a:schemeClr val="accent4"/>
              </a:buClr>
              <a:buSzPts val="1600"/>
              <a:buFont typeface="Noto Sans Symbols"/>
              <a:buNone/>
              <a:defRPr sz="1600" b="0" i="0" u="none" strike="noStrike" cap="none">
                <a:solidFill>
                  <a:schemeClr val="dk1"/>
                </a:solidFill>
                <a:latin typeface="Gill Sans"/>
                <a:ea typeface="Gill Sans"/>
                <a:cs typeface="Gill Sans"/>
                <a:sym typeface="Gill Sans"/>
              </a:defRPr>
            </a:lvl5pPr>
            <a:lvl6pPr marR="0" lvl="5" algn="l" rtl="0">
              <a:lnSpc>
                <a:spcPct val="100000"/>
              </a:lnSpc>
              <a:spcBef>
                <a:spcPts val="320"/>
              </a:spcBef>
              <a:spcAft>
                <a:spcPts val="0"/>
              </a:spcAft>
              <a:buClr>
                <a:schemeClr val="accent5"/>
              </a:buClr>
              <a:buSzPts val="1600"/>
              <a:buFont typeface="Noto Sans Symbols"/>
              <a:buNone/>
              <a:defRPr sz="1600" b="0" i="0" u="none" strike="noStrike" cap="none">
                <a:solidFill>
                  <a:schemeClr val="dk1"/>
                </a:solidFill>
                <a:latin typeface="Gill Sans"/>
                <a:ea typeface="Gill Sans"/>
                <a:cs typeface="Gill Sans"/>
                <a:sym typeface="Gill Sans"/>
              </a:defRPr>
            </a:lvl6pPr>
            <a:lvl7pPr marR="0" lvl="6"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7pPr>
            <a:lvl8pPr marR="0" lvl="7"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8pPr>
            <a:lvl9pPr marR="0" lvl="8"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9pPr>
          </a:lstStyle>
          <a:p>
            <a:endParaRPr/>
          </a:p>
        </p:txBody>
      </p:sp>
      <p:sp>
        <p:nvSpPr>
          <p:cNvPr id="112" name="Google Shape;112;p13"/>
          <p:cNvSpPr txBox="1">
            <a:spLocks noGrp="1"/>
          </p:cNvSpPr>
          <p:nvPr>
            <p:ph type="body" idx="1"/>
          </p:nvPr>
        </p:nvSpPr>
        <p:spPr>
          <a:xfrm>
            <a:off x="1085849" y="2255967"/>
            <a:ext cx="6610351" cy="3476618"/>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600"/>
              </a:spcBef>
              <a:spcAft>
                <a:spcPts val="0"/>
              </a:spcAft>
              <a:buSzPts val="1440"/>
              <a:buNone/>
              <a:defRPr sz="18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113" name="Google Shape;113;p13"/>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3"/>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2019 by Wiley India Pvt. Ltd., 4436/7, Ansari Road, Daryaganj, New Delhi-110002</a:t>
            </a:r>
            <a:endParaRPr/>
          </a:p>
        </p:txBody>
      </p:sp>
      <p:sp>
        <p:nvSpPr>
          <p:cNvPr id="115" name="Google Shape;115;p13"/>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Right with Caption">
  <p:cSld name="Picture Right with Caption">
    <p:spTree>
      <p:nvGrpSpPr>
        <p:cNvPr id="1" name="Shape 116"/>
        <p:cNvGrpSpPr/>
        <p:nvPr/>
      </p:nvGrpSpPr>
      <p:grpSpPr>
        <a:xfrm>
          <a:off x="0" y="0"/>
          <a:ext cx="0" cy="0"/>
          <a:chOff x="0" y="0"/>
          <a:chExt cx="0" cy="0"/>
        </a:xfrm>
      </p:grpSpPr>
      <p:pic>
        <p:nvPicPr>
          <p:cNvPr id="117" name="Google Shape;117;p14" descr="Celestia-R1---OverlayContentHD.png"/>
          <p:cNvPicPr preferRelativeResize="0"/>
          <p:nvPr/>
        </p:nvPicPr>
        <p:blipFill rotWithShape="1">
          <a:blip r:embed="rId2">
            <a:alphaModFix/>
          </a:blip>
          <a:srcRect/>
          <a:stretch/>
        </p:blipFill>
        <p:spPr>
          <a:xfrm flipH="1">
            <a:off x="0" y="0"/>
            <a:ext cx="12188825" cy="6856214"/>
          </a:xfrm>
          <a:prstGeom prst="rect">
            <a:avLst/>
          </a:prstGeom>
          <a:noFill/>
          <a:ln>
            <a:noFill/>
          </a:ln>
        </p:spPr>
      </p:pic>
      <p:sp>
        <p:nvSpPr>
          <p:cNvPr id="118" name="Google Shape;118;p14"/>
          <p:cNvSpPr txBox="1">
            <a:spLocks noGrp="1"/>
          </p:cNvSpPr>
          <p:nvPr>
            <p:ph type="title"/>
          </p:nvPr>
        </p:nvSpPr>
        <p:spPr>
          <a:xfrm>
            <a:off x="6657974" y="995968"/>
            <a:ext cx="4848225" cy="1260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562214"/>
              </a:buClr>
              <a:buSzPts val="3000"/>
              <a:buFont typeface="Gill Sans"/>
              <a:buNone/>
              <a:defRPr sz="3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4"/>
          <p:cNvSpPr>
            <a:spLocks noGrp="1"/>
          </p:cNvSpPr>
          <p:nvPr>
            <p:ph type="pic" idx="2"/>
          </p:nvPr>
        </p:nvSpPr>
        <p:spPr>
          <a:xfrm>
            <a:off x="727574" y="914400"/>
            <a:ext cx="5749425" cy="4818185"/>
          </a:xfrm>
          <a:prstGeom prst="roundRect">
            <a:avLst>
              <a:gd name="adj" fmla="val 2371"/>
            </a:avLst>
          </a:prstGeom>
          <a:solidFill>
            <a:srgbClr val="ECE5D5"/>
          </a:solidFill>
          <a:ln w="28575" cap="sq" cmpd="sng">
            <a:solidFill>
              <a:srgbClr val="61161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lvl1pPr marR="0" lvl="0" algn="ctr" rtl="0">
              <a:lnSpc>
                <a:spcPct val="100000"/>
              </a:lnSpc>
              <a:spcBef>
                <a:spcPts val="600"/>
              </a:spcBef>
              <a:spcAft>
                <a:spcPts val="0"/>
              </a:spcAft>
              <a:buClr>
                <a:schemeClr val="accent1"/>
              </a:buClr>
              <a:buSzPts val="1280"/>
              <a:buFont typeface="Noto Sans Symbols"/>
              <a:buNone/>
              <a:defRPr sz="1600" b="0" i="0" u="none" strike="noStrike" cap="none">
                <a:solidFill>
                  <a:schemeClr val="dk1"/>
                </a:solidFill>
                <a:latin typeface="Gill Sans"/>
                <a:ea typeface="Gill Sans"/>
                <a:cs typeface="Gill Sans"/>
                <a:sym typeface="Gill Sans"/>
              </a:defRPr>
            </a:lvl1pPr>
            <a:lvl2pPr marR="0" lvl="1" algn="l" rtl="0">
              <a:lnSpc>
                <a:spcPct val="100000"/>
              </a:lnSpc>
              <a:spcBef>
                <a:spcPts val="550"/>
              </a:spcBef>
              <a:spcAft>
                <a:spcPts val="0"/>
              </a:spcAft>
              <a:buClr>
                <a:schemeClr val="accent1"/>
              </a:buClr>
              <a:buSzPts val="1600"/>
              <a:buFont typeface="Verdana"/>
              <a:buNone/>
              <a:defRPr sz="1600" b="0" i="0" u="none" strike="noStrike" cap="none">
                <a:solidFill>
                  <a:schemeClr val="dk1"/>
                </a:solidFill>
                <a:latin typeface="Gill Sans"/>
                <a:ea typeface="Gill Sans"/>
                <a:cs typeface="Gill Sans"/>
                <a:sym typeface="Gill Sans"/>
              </a:defRPr>
            </a:lvl2pPr>
            <a:lvl3pPr marR="0" lvl="2" algn="l" rtl="0">
              <a:lnSpc>
                <a:spcPct val="100000"/>
              </a:lnSpc>
              <a:spcBef>
                <a:spcPts val="320"/>
              </a:spcBef>
              <a:spcAft>
                <a:spcPts val="0"/>
              </a:spcAft>
              <a:buClr>
                <a:schemeClr val="accent2"/>
              </a:buClr>
              <a:buSzPts val="1600"/>
              <a:buFont typeface="Noto Sans Symbols"/>
              <a:buNone/>
              <a:defRPr sz="1600" b="0" i="0" u="none" strike="noStrike" cap="none">
                <a:solidFill>
                  <a:schemeClr val="dk1"/>
                </a:solidFill>
                <a:latin typeface="Gill Sans"/>
                <a:ea typeface="Gill Sans"/>
                <a:cs typeface="Gill Sans"/>
                <a:sym typeface="Gill Sans"/>
              </a:defRPr>
            </a:lvl3pPr>
            <a:lvl4pPr marR="0" lvl="3" algn="l" rtl="0">
              <a:lnSpc>
                <a:spcPct val="100000"/>
              </a:lnSpc>
              <a:spcBef>
                <a:spcPts val="320"/>
              </a:spcBef>
              <a:spcAft>
                <a:spcPts val="0"/>
              </a:spcAft>
              <a:buClr>
                <a:schemeClr val="accent3"/>
              </a:buClr>
              <a:buSzPts val="1600"/>
              <a:buFont typeface="Noto Sans Symbols"/>
              <a:buNone/>
              <a:defRPr sz="1600" b="0" i="0" u="none" strike="noStrike" cap="none">
                <a:solidFill>
                  <a:schemeClr val="dk1"/>
                </a:solidFill>
                <a:latin typeface="Gill Sans"/>
                <a:ea typeface="Gill Sans"/>
                <a:cs typeface="Gill Sans"/>
                <a:sym typeface="Gill Sans"/>
              </a:defRPr>
            </a:lvl4pPr>
            <a:lvl5pPr marR="0" lvl="4" algn="l" rtl="0">
              <a:lnSpc>
                <a:spcPct val="100000"/>
              </a:lnSpc>
              <a:spcBef>
                <a:spcPts val="320"/>
              </a:spcBef>
              <a:spcAft>
                <a:spcPts val="0"/>
              </a:spcAft>
              <a:buClr>
                <a:schemeClr val="accent4"/>
              </a:buClr>
              <a:buSzPts val="1600"/>
              <a:buFont typeface="Noto Sans Symbols"/>
              <a:buNone/>
              <a:defRPr sz="1600" b="0" i="0" u="none" strike="noStrike" cap="none">
                <a:solidFill>
                  <a:schemeClr val="dk1"/>
                </a:solidFill>
                <a:latin typeface="Gill Sans"/>
                <a:ea typeface="Gill Sans"/>
                <a:cs typeface="Gill Sans"/>
                <a:sym typeface="Gill Sans"/>
              </a:defRPr>
            </a:lvl5pPr>
            <a:lvl6pPr marR="0" lvl="5" algn="l" rtl="0">
              <a:lnSpc>
                <a:spcPct val="100000"/>
              </a:lnSpc>
              <a:spcBef>
                <a:spcPts val="320"/>
              </a:spcBef>
              <a:spcAft>
                <a:spcPts val="0"/>
              </a:spcAft>
              <a:buClr>
                <a:schemeClr val="accent5"/>
              </a:buClr>
              <a:buSzPts val="1600"/>
              <a:buFont typeface="Noto Sans Symbols"/>
              <a:buNone/>
              <a:defRPr sz="1600" b="0" i="0" u="none" strike="noStrike" cap="none">
                <a:solidFill>
                  <a:schemeClr val="dk1"/>
                </a:solidFill>
                <a:latin typeface="Gill Sans"/>
                <a:ea typeface="Gill Sans"/>
                <a:cs typeface="Gill Sans"/>
                <a:sym typeface="Gill Sans"/>
              </a:defRPr>
            </a:lvl6pPr>
            <a:lvl7pPr marR="0" lvl="6"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7pPr>
            <a:lvl8pPr marR="0" lvl="7"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8pPr>
            <a:lvl9pPr marR="0" lvl="8" algn="l" rtl="0">
              <a:lnSpc>
                <a:spcPct val="100000"/>
              </a:lnSpc>
              <a:spcBef>
                <a:spcPts val="320"/>
              </a:spcBef>
              <a:spcAft>
                <a:spcPts val="0"/>
              </a:spcAft>
              <a:buClr>
                <a:schemeClr val="accent6"/>
              </a:buClr>
              <a:buSzPts val="1600"/>
              <a:buFont typeface="Noto Sans Symbols"/>
              <a:buNone/>
              <a:defRPr sz="1600" b="0" i="0" u="none" strike="noStrike" cap="none">
                <a:solidFill>
                  <a:schemeClr val="dk1"/>
                </a:solidFill>
                <a:latin typeface="Gill Sans"/>
                <a:ea typeface="Gill Sans"/>
                <a:cs typeface="Gill Sans"/>
                <a:sym typeface="Gill Sans"/>
              </a:defRPr>
            </a:lvl9pPr>
          </a:lstStyle>
          <a:p>
            <a:endParaRPr/>
          </a:p>
        </p:txBody>
      </p:sp>
      <p:sp>
        <p:nvSpPr>
          <p:cNvPr id="120" name="Google Shape;120;p14"/>
          <p:cNvSpPr txBox="1">
            <a:spLocks noGrp="1"/>
          </p:cNvSpPr>
          <p:nvPr>
            <p:ph type="body" idx="1"/>
          </p:nvPr>
        </p:nvSpPr>
        <p:spPr>
          <a:xfrm>
            <a:off x="6657974" y="2255968"/>
            <a:ext cx="4848225" cy="347661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40"/>
              <a:buNone/>
              <a:defRPr sz="18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121" name="Google Shape;121;p14"/>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4"/>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2019 by Wiley India Pvt. Ltd., 4436/7, Ansari Road, Daryaganj, New Delhi-110002</a:t>
            </a:r>
            <a:endParaRPr/>
          </a:p>
        </p:txBody>
      </p:sp>
      <p:sp>
        <p:nvSpPr>
          <p:cNvPr id="123" name="Google Shape;123;p14"/>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3"/>
          <p:cNvSpPr txBox="1">
            <a:spLocks noGrp="1"/>
          </p:cNvSpPr>
          <p:nvPr>
            <p:ph type="ctrTitle"/>
          </p:nvPr>
        </p:nvSpPr>
        <p:spPr>
          <a:xfrm>
            <a:off x="1910080" y="359898"/>
            <a:ext cx="9875520" cy="147218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562214"/>
              </a:buClr>
              <a:buSzPts val="43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ubTitle" idx="1"/>
          </p:nvPr>
        </p:nvSpPr>
        <p:spPr>
          <a:xfrm>
            <a:off x="1910080" y="1850064"/>
            <a:ext cx="9875520" cy="1752600"/>
          </a:xfrm>
          <a:prstGeom prst="rect">
            <a:avLst/>
          </a:prstGeom>
          <a:noFill/>
          <a:ln>
            <a:noFill/>
          </a:ln>
        </p:spPr>
        <p:txBody>
          <a:bodyPr spcFirstLastPara="1" wrap="square" lIns="91425" tIns="0" rIns="91425" bIns="45700" anchor="t" anchorCtr="0">
            <a:no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6" name="Google Shape;26;p3"/>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2019 by Wiley India Pvt. Ltd., 4436/7, Ansari Road, Daryaganj, New Delhi-110002</a:t>
            </a:r>
            <a:endParaRPr/>
          </a:p>
        </p:txBody>
      </p:sp>
      <p:sp>
        <p:nvSpPr>
          <p:cNvPr id="28" name="Google Shape;28;p3"/>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9" name="Google Shape;29;p3"/>
          <p:cNvSpPr/>
          <p:nvPr/>
        </p:nvSpPr>
        <p:spPr>
          <a:xfrm>
            <a:off x="1228577" y="1413802"/>
            <a:ext cx="280416" cy="210312"/>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30" name="Google Shape;30;p3"/>
          <p:cNvSpPr/>
          <p:nvPr/>
        </p:nvSpPr>
        <p:spPr>
          <a:xfrm>
            <a:off x="1542901" y="1345016"/>
            <a:ext cx="85344"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
          <p:cNvSpPr/>
          <p:nvPr/>
        </p:nvSpPr>
        <p:spPr>
          <a:xfrm>
            <a:off x="3043853" y="-54"/>
            <a:ext cx="9144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33" name="Google Shape;33;p4"/>
          <p:cNvSpPr txBox="1">
            <a:spLocks noGrp="1"/>
          </p:cNvSpPr>
          <p:nvPr>
            <p:ph type="title"/>
          </p:nvPr>
        </p:nvSpPr>
        <p:spPr>
          <a:xfrm>
            <a:off x="3437856" y="2600325"/>
            <a:ext cx="8534400" cy="2286000"/>
          </a:xfrm>
          <a:prstGeom prst="rect">
            <a:avLst/>
          </a:prstGeom>
          <a:noFill/>
          <a:ln>
            <a:noFill/>
          </a:ln>
        </p:spPr>
        <p:txBody>
          <a:bodyPr spcFirstLastPara="1" wrap="square" lIns="91425" tIns="45700" rIns="91425" bIns="45700" anchor="t" anchorCtr="0">
            <a:noAutofit/>
          </a:bodyPr>
          <a:lstStyle>
            <a:lvl1pPr lvl="0" algn="l">
              <a:lnSpc>
                <a:spcPct val="112500"/>
              </a:lnSpc>
              <a:spcBef>
                <a:spcPts val="0"/>
              </a:spcBef>
              <a:spcAft>
                <a:spcPts val="0"/>
              </a:spcAft>
              <a:buClr>
                <a:srgbClr val="562214"/>
              </a:buClr>
              <a:buSzPts val="4000"/>
              <a:buFont typeface="Gill Sans"/>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3437856" y="1066800"/>
            <a:ext cx="8534400" cy="1509712"/>
          </a:xfrm>
          <a:prstGeom prst="rect">
            <a:avLst/>
          </a:prstGeom>
          <a:noFill/>
          <a:ln>
            <a:noFill/>
          </a:ln>
        </p:spPr>
        <p:txBody>
          <a:bodyPr spcFirstLastPara="1" wrap="square" lIns="91425" tIns="45700" rIns="91425" bIns="45700" anchor="b" anchorCtr="0">
            <a:no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5" name="Google Shape;35;p4"/>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2019 by Wiley India Pvt. Ltd., 4436/7, Ansari Road, Daryaganj, New Delhi-110002</a:t>
            </a:r>
            <a:endParaRPr/>
          </a:p>
        </p:txBody>
      </p:sp>
      <p:sp>
        <p:nvSpPr>
          <p:cNvPr id="37" name="Google Shape;37;p4"/>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38" name="Google Shape;38;p4"/>
          <p:cNvSpPr/>
          <p:nvPr/>
        </p:nvSpPr>
        <p:spPr>
          <a:xfrm>
            <a:off x="3048000" y="0"/>
            <a:ext cx="101600" cy="6858054"/>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39" name="Google Shape;39;p4"/>
          <p:cNvSpPr/>
          <p:nvPr/>
        </p:nvSpPr>
        <p:spPr>
          <a:xfrm>
            <a:off x="2896428" y="2814656"/>
            <a:ext cx="280416" cy="210312"/>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40" name="Google Shape;40;p4"/>
          <p:cNvSpPr/>
          <p:nvPr/>
        </p:nvSpPr>
        <p:spPr>
          <a:xfrm>
            <a:off x="3210752" y="2745870"/>
            <a:ext cx="85344"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1914144" y="274320"/>
            <a:ext cx="999744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body" idx="1"/>
          </p:nvPr>
        </p:nvSpPr>
        <p:spPr>
          <a:xfrm>
            <a:off x="1914144" y="1524000"/>
            <a:ext cx="4876800" cy="4663440"/>
          </a:xfrm>
          <a:prstGeom prst="rect">
            <a:avLst/>
          </a:prstGeom>
          <a:noFill/>
          <a:ln>
            <a:noFill/>
          </a:ln>
        </p:spPr>
        <p:txBody>
          <a:bodyPr spcFirstLastPara="1" wrap="square" lIns="91425" tIns="45700" rIns="91425" bIns="45700" anchor="t" anchorCtr="0">
            <a:no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4" name="Google Shape;44;p5"/>
          <p:cNvSpPr txBox="1">
            <a:spLocks noGrp="1"/>
          </p:cNvSpPr>
          <p:nvPr>
            <p:ph type="body" idx="2"/>
          </p:nvPr>
        </p:nvSpPr>
        <p:spPr>
          <a:xfrm>
            <a:off x="7034784" y="1524000"/>
            <a:ext cx="4876800" cy="4663440"/>
          </a:xfrm>
          <a:prstGeom prst="rect">
            <a:avLst/>
          </a:prstGeom>
          <a:noFill/>
          <a:ln>
            <a:noFill/>
          </a:ln>
        </p:spPr>
        <p:txBody>
          <a:bodyPr spcFirstLastPara="1" wrap="square" lIns="91425" tIns="45700" rIns="91425" bIns="45700" anchor="t" anchorCtr="0">
            <a:no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5" name="Google Shape;45;p5"/>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2019 by Wiley India Pvt. Ltd., 4436/7, Ansari Road, Daryaganj, New Delhi-110002</a:t>
            </a:r>
            <a:endParaRPr/>
          </a:p>
        </p:txBody>
      </p:sp>
      <p:sp>
        <p:nvSpPr>
          <p:cNvPr id="47" name="Google Shape;47;p5"/>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48" name="Google Shape;48;p5"/>
          <p:cNvSpPr/>
          <p:nvPr/>
        </p:nvSpPr>
        <p:spPr>
          <a:xfrm>
            <a:off x="663356" y="1790228"/>
            <a:ext cx="10863358" cy="4080348"/>
          </a:xfrm>
          <a:prstGeom prst="roundRect">
            <a:avLst>
              <a:gd name="adj" fmla="val 2634"/>
            </a:avLst>
          </a:prstGeom>
          <a:solidFill>
            <a:schemeClr val="accent3">
              <a:alpha val="7529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cxnSp>
        <p:nvCxnSpPr>
          <p:cNvPr id="49" name="Google Shape;49;p5"/>
          <p:cNvCxnSpPr/>
          <p:nvPr/>
        </p:nvCxnSpPr>
        <p:spPr>
          <a:xfrm rot="10800000" flipH="1">
            <a:off x="57150" y="996911"/>
            <a:ext cx="3666" cy="491143"/>
          </a:xfrm>
          <a:prstGeom prst="straightConnector1">
            <a:avLst/>
          </a:prstGeom>
          <a:noFill/>
          <a:ln w="127000" cap="sq" cmpd="sng">
            <a:solidFill>
              <a:schemeClr val="accent3"/>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609600" y="5160336"/>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562214"/>
              </a:buClr>
              <a:buSzPts val="4500"/>
              <a:buFont typeface="Gill Sans"/>
              <a:buNone/>
              <a:defRPr sz="45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609600" y="328278"/>
            <a:ext cx="536448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6"/>
          <p:cNvSpPr txBox="1">
            <a:spLocks noGrp="1"/>
          </p:cNvSpPr>
          <p:nvPr>
            <p:ph type="body" idx="2"/>
          </p:nvPr>
        </p:nvSpPr>
        <p:spPr>
          <a:xfrm>
            <a:off x="6217920" y="328278"/>
            <a:ext cx="536448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6"/>
          <p:cNvSpPr txBox="1">
            <a:spLocks noGrp="1"/>
          </p:cNvSpPr>
          <p:nvPr>
            <p:ph type="body" idx="3"/>
          </p:nvPr>
        </p:nvSpPr>
        <p:spPr>
          <a:xfrm>
            <a:off x="609600" y="969336"/>
            <a:ext cx="536448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6"/>
          <p:cNvSpPr txBox="1">
            <a:spLocks noGrp="1"/>
          </p:cNvSpPr>
          <p:nvPr>
            <p:ph type="body" idx="4"/>
          </p:nvPr>
        </p:nvSpPr>
        <p:spPr>
          <a:xfrm>
            <a:off x="6217920" y="969336"/>
            <a:ext cx="536448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6"/>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2019 by Wiley India Pvt. Ltd., 4436/7, Ansari Road, Daryaganj, New Delhi-110002</a:t>
            </a:r>
            <a:endParaRPr/>
          </a:p>
        </p:txBody>
      </p:sp>
      <p:sp>
        <p:nvSpPr>
          <p:cNvPr id="58" name="Google Shape;58;p6"/>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pic>
        <p:nvPicPr>
          <p:cNvPr id="59" name="Google Shape;59;p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cxnSp>
        <p:nvCxnSpPr>
          <p:cNvPr id="60" name="Google Shape;60;p6"/>
          <p:cNvCxnSpPr/>
          <p:nvPr/>
        </p:nvCxnSpPr>
        <p:spPr>
          <a:xfrm rot="10800000" flipH="1">
            <a:off x="57150" y="939761"/>
            <a:ext cx="3666" cy="491143"/>
          </a:xfrm>
          <a:prstGeom prst="straightConnector1">
            <a:avLst/>
          </a:prstGeom>
          <a:noFill/>
          <a:ln w="127000" cap="sq" cmpd="sng">
            <a:solidFill>
              <a:schemeClr val="accent3"/>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1914144" y="274320"/>
            <a:ext cx="999744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2019 by Wiley India Pvt. Ltd., 4436/7, Ansari Road, Daryaganj, New Delhi-110002</a:t>
            </a:r>
            <a:endParaRPr/>
          </a:p>
        </p:txBody>
      </p:sp>
      <p:sp>
        <p:nvSpPr>
          <p:cNvPr id="65" name="Google Shape;65;p7"/>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p:nvPr/>
        </p:nvSpPr>
        <p:spPr>
          <a:xfrm>
            <a:off x="1353312" y="0"/>
            <a:ext cx="10838688"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68" name="Google Shape;68;p8"/>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2019 by Wiley India Pvt. Ltd., 4436/7, Ansari Road, Daryaganj, New Delhi-110002</a:t>
            </a:r>
            <a:endParaRPr/>
          </a:p>
        </p:txBody>
      </p:sp>
      <p:sp>
        <p:nvSpPr>
          <p:cNvPr id="70" name="Google Shape;70;p8"/>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71" name="Google Shape;71;p8"/>
          <p:cNvSpPr/>
          <p:nvPr/>
        </p:nvSpPr>
        <p:spPr>
          <a:xfrm>
            <a:off x="1353312" y="-54"/>
            <a:ext cx="97536" cy="6858054"/>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7849195" y="1066800"/>
            <a:ext cx="3657600" cy="1981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562214"/>
              </a:buClr>
              <a:buSzPts val="2100"/>
              <a:buFont typeface="Gill Sans"/>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2019 by Wiley India Pvt. Ltd., 4436/7, Ansari Road, Daryaganj, New Delhi-110002</a:t>
            </a:r>
            <a:endParaRPr/>
          </a:p>
        </p:txBody>
      </p:sp>
      <p:sp>
        <p:nvSpPr>
          <p:cNvPr id="76" name="Google Shape;76;p9"/>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77" name="Google Shape;77;p9"/>
          <p:cNvSpPr/>
          <p:nvPr/>
        </p:nvSpPr>
        <p:spPr>
          <a:xfrm>
            <a:off x="1016000" y="1066800"/>
            <a:ext cx="6096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509"/>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78" name="Google Shape;78;p9"/>
          <p:cNvSpPr>
            <a:spLocks noGrp="1"/>
          </p:cNvSpPr>
          <p:nvPr>
            <p:ph type="pic" idx="2"/>
          </p:nvPr>
        </p:nvSpPr>
        <p:spPr>
          <a:xfrm>
            <a:off x="1117600" y="1143004"/>
            <a:ext cx="5892800" cy="3514531"/>
          </a:xfrm>
          <a:prstGeom prst="roundRect">
            <a:avLst>
              <a:gd name="adj" fmla="val 783"/>
            </a:avLst>
          </a:prstGeom>
          <a:solidFill>
            <a:schemeClr val="lt2"/>
          </a:solidFill>
          <a:ln>
            <a:noFill/>
          </a:ln>
        </p:spPr>
        <p:txBody>
          <a:bodyPr spcFirstLastPara="1" wrap="square" lIns="91425" tIns="274300" rIns="91425" bIns="45700" anchor="t" anchorCtr="0">
            <a:noAutofit/>
          </a:bodyPr>
          <a:lstStyle>
            <a:lvl1pPr marR="0" lvl="0" algn="l" rtl="0">
              <a:lnSpc>
                <a:spcPct val="100000"/>
              </a:lnSpc>
              <a:spcBef>
                <a:spcPts val="600"/>
              </a:spcBef>
              <a:spcAft>
                <a:spcPts val="0"/>
              </a:spcAft>
              <a:buClr>
                <a:schemeClr val="accent1"/>
              </a:buClr>
              <a:buSzPts val="2560"/>
              <a:buFont typeface="Noto Sans Symbols"/>
              <a:buNone/>
              <a:defRPr sz="3200" b="0" i="0" u="none" strike="noStrike" cap="none">
                <a:solidFill>
                  <a:schemeClr val="dk1"/>
                </a:solidFill>
                <a:latin typeface="Gill Sans"/>
                <a:ea typeface="Gill Sans"/>
                <a:cs typeface="Gill Sans"/>
                <a:sym typeface="Gill Sans"/>
              </a:defRPr>
            </a:lvl1pPr>
            <a:lvl2pPr marR="0" lvl="1"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R="0" lvl="2"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R="0" lvl="3"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R="0" lvl="4"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R="0" lvl="5"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79" name="Google Shape;79;p9"/>
          <p:cNvSpPr/>
          <p:nvPr/>
        </p:nvSpPr>
        <p:spPr>
          <a:xfrm rot="-2131329">
            <a:off x="528967" y="954341"/>
            <a:ext cx="914400" cy="204310"/>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0" name="Google Shape;80;p9"/>
          <p:cNvSpPr/>
          <p:nvPr/>
        </p:nvSpPr>
        <p:spPr>
          <a:xfrm rot="2103354" flipH="1">
            <a:off x="6671556" y="936786"/>
            <a:ext cx="865632" cy="204310"/>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1" name="Google Shape;81;p9"/>
          <p:cNvSpPr txBox="1">
            <a:spLocks noGrp="1"/>
          </p:cNvSpPr>
          <p:nvPr>
            <p:ph type="body" idx="1"/>
          </p:nvPr>
        </p:nvSpPr>
        <p:spPr>
          <a:xfrm>
            <a:off x="1117600" y="4800600"/>
            <a:ext cx="5892800" cy="762000"/>
          </a:xfrm>
          <a:prstGeom prst="rect">
            <a:avLst/>
          </a:prstGeom>
          <a:noFill/>
          <a:ln>
            <a:noFill/>
          </a:ln>
        </p:spPr>
        <p:txBody>
          <a:bodyPr spcFirstLastPara="1" wrap="square" lIns="91425" tIns="45700" rIns="91425" bIns="45700" anchor="ctr" anchorCtr="0">
            <a:no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0"/>
          <p:cNvSpPr txBox="1">
            <a:spLocks noGrp="1"/>
          </p:cNvSpPr>
          <p:nvPr>
            <p:ph type="body" idx="1"/>
          </p:nvPr>
        </p:nvSpPr>
        <p:spPr>
          <a:xfrm rot="5400000">
            <a:off x="4512564" y="-1150620"/>
            <a:ext cx="4800600" cy="999744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5" name="Google Shape;85;p10"/>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2019 by Wiley India Pvt. Ltd., 4436/7, Ansari Road, Daryaganj, New Delhi-110002</a:t>
            </a:r>
            <a:endParaRPr/>
          </a:p>
        </p:txBody>
      </p:sp>
      <p:sp>
        <p:nvSpPr>
          <p:cNvPr id="87" name="Google Shape;87;p10"/>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D46A"/>
        </a:solidFill>
        <a:effectLst/>
      </p:bgPr>
    </p:bg>
    <p:spTree>
      <p:nvGrpSpPr>
        <p:cNvPr id="1" name="Shape 5"/>
        <p:cNvGrpSpPr/>
        <p:nvPr/>
      </p:nvGrpSpPr>
      <p:grpSpPr>
        <a:xfrm>
          <a:off x="0" y="0"/>
          <a:ext cx="0" cy="0"/>
          <a:chOff x="0" y="0"/>
          <a:chExt cx="0" cy="0"/>
        </a:xfrm>
      </p:grpSpPr>
      <p:sp>
        <p:nvSpPr>
          <p:cNvPr id="6" name="Google Shape;6;p1"/>
          <p:cNvSpPr/>
          <p:nvPr/>
        </p:nvSpPr>
        <p:spPr>
          <a:xfrm>
            <a:off x="-1087902" y="-815922"/>
            <a:ext cx="2185183" cy="1638887"/>
          </a:xfrm>
          <a:prstGeom prst="pie">
            <a:avLst>
              <a:gd name="adj1" fmla="val 0"/>
              <a:gd name="adj2" fmla="val 5402120"/>
            </a:avLst>
          </a:prstGeom>
          <a:solidFill>
            <a:srgbClr val="FEF9F3">
              <a:alpha val="32549"/>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225089" y="21103"/>
            <a:ext cx="2269588"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2315675">
            <a:off x="243842" y="1055077"/>
            <a:ext cx="1500956" cy="1102624"/>
          </a:xfrm>
          <a:prstGeom prst="donut">
            <a:avLst>
              <a:gd name="adj" fmla="val 11833"/>
            </a:avLst>
          </a:prstGeom>
          <a:gradFill>
            <a:gsLst>
              <a:gs pos="0">
                <a:srgbClr val="FEFBF4">
                  <a:alpha val="69411"/>
                </a:srgbClr>
              </a:gs>
              <a:gs pos="70000">
                <a:srgbClr val="FFFDF8">
                  <a:alpha val="54509"/>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350498" y="-54"/>
            <a:ext cx="10841503"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r>
              <a:rPr lang="en-US"/>
              <a:t>Copyright © 2019 by Wiley India Pvt. Ltd., 4436/7, Ansari Road, Daryaganj, New Delhi-110002</a:t>
            </a:r>
            <a:endParaRPr/>
          </a:p>
        </p:txBody>
      </p:sp>
      <p:sp>
        <p:nvSpPr>
          <p:cNvPr id="14" name="Google Shape;14;p1"/>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5" name="Google Shape;15;p1"/>
          <p:cNvSpPr/>
          <p:nvPr/>
        </p:nvSpPr>
        <p:spPr>
          <a:xfrm>
            <a:off x="1353312" y="-54"/>
            <a:ext cx="97536" cy="6858054"/>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5"/>
          <p:cNvSpPr txBox="1"/>
          <p:nvPr/>
        </p:nvSpPr>
        <p:spPr>
          <a:xfrm>
            <a:off x="6035040" y="1802674"/>
            <a:ext cx="4937760" cy="3785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70C0"/>
                </a:solidFill>
                <a:latin typeface="Times New Roman"/>
                <a:ea typeface="Times New Roman"/>
                <a:cs typeface="Times New Roman"/>
                <a:sym typeface="Times New Roman"/>
              </a:rPr>
              <a:t>Chapter </a:t>
            </a:r>
            <a:r>
              <a:rPr lang="en-US" sz="4000" b="1" dirty="0">
                <a:solidFill>
                  <a:srgbClr val="0070C0"/>
                </a:solidFill>
                <a:latin typeface="Times New Roman"/>
                <a:ea typeface="Times New Roman"/>
                <a:cs typeface="Times New Roman"/>
                <a:sym typeface="Times New Roman"/>
              </a:rPr>
              <a:t>Eighteen</a:t>
            </a:r>
            <a:r>
              <a:rPr lang="en-US" sz="4000" b="1" i="0" u="none" strike="noStrike" cap="none" dirty="0">
                <a:solidFill>
                  <a:srgbClr val="0070C0"/>
                </a:solidFill>
                <a:latin typeface="Times New Roman"/>
                <a:ea typeface="Times New Roman"/>
                <a:cs typeface="Times New Roman"/>
                <a:sym typeface="Times New Roman"/>
              </a:rPr>
              <a:t>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dk1"/>
                </a:solidFill>
                <a:latin typeface="Times New Roman"/>
                <a:ea typeface="Times New Roman"/>
                <a:cs typeface="Times New Roman"/>
                <a:sym typeface="Times New Roman"/>
              </a:rPr>
              <a:t> Artificial Neural Network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dirty="0">
              <a:solidFill>
                <a:schemeClr val="dk1"/>
              </a:solidFill>
              <a:latin typeface="Times New Roman"/>
              <a:ea typeface="Times New Roman"/>
              <a:cs typeface="Times New Roman"/>
              <a:sym typeface="Times New Roman"/>
            </a:endParaRPr>
          </a:p>
        </p:txBody>
      </p:sp>
      <p:pic>
        <p:nvPicPr>
          <p:cNvPr id="129" name="Google Shape;129;p15" descr="C:\Users\admin\Downloads\WhatsApp Image 2019-07-04 at 7.28.28 PM.jpeg"/>
          <p:cNvPicPr preferRelativeResize="0"/>
          <p:nvPr/>
        </p:nvPicPr>
        <p:blipFill rotWithShape="1">
          <a:blip r:embed="rId3">
            <a:alphaModFix/>
          </a:blip>
          <a:srcRect/>
          <a:stretch/>
        </p:blipFill>
        <p:spPr>
          <a:xfrm>
            <a:off x="0" y="0"/>
            <a:ext cx="526673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F789230B-0926-4BA2-9126-264416FA1826}"/>
              </a:ext>
            </a:extLst>
          </p:cNvPr>
          <p:cNvSpPr txBox="1">
            <a:spLocks noChangeArrowheads="1"/>
          </p:cNvSpPr>
          <p:nvPr/>
        </p:nvSpPr>
        <p:spPr bwMode="auto">
          <a:xfrm>
            <a:off x="5079999" y="296170"/>
            <a:ext cx="6392333" cy="1247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US" sz="3600" dirty="0">
                <a:solidFill>
                  <a:srgbClr val="696464"/>
                </a:solidFill>
                <a:latin typeface="Franklin Gothic Book" panose="020B0503020102020204" pitchFamily="34" charset="0"/>
              </a:rPr>
              <a:t>History of Artificial Neural Networks</a:t>
            </a:r>
          </a:p>
        </p:txBody>
      </p:sp>
      <p:sp>
        <p:nvSpPr>
          <p:cNvPr id="15362" name="Text Box 2">
            <a:extLst>
              <a:ext uri="{FF2B5EF4-FFF2-40B4-BE49-F238E27FC236}">
                <a16:creationId xmlns:a16="http://schemas.microsoft.com/office/drawing/2014/main" id="{04E0451B-C51D-4C80-A28F-9433869D6BDC}"/>
              </a:ext>
            </a:extLst>
          </p:cNvPr>
          <p:cNvSpPr txBox="1">
            <a:spLocks noChangeArrowheads="1"/>
          </p:cNvSpPr>
          <p:nvPr/>
        </p:nvSpPr>
        <p:spPr bwMode="auto">
          <a:xfrm>
            <a:off x="4972756" y="1543756"/>
            <a:ext cx="7219244"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spcAft>
                <a:spcPts val="600"/>
              </a:spcAft>
            </a:pPr>
            <a:r>
              <a:rPr lang="en-GB" altLang="en-US" sz="2800" dirty="0">
                <a:latin typeface="Times New Roman" panose="02020603050405020304" pitchFamily="18" charset="0"/>
                <a:cs typeface="Times New Roman" panose="02020603050405020304" pitchFamily="18" charset="0"/>
              </a:rPr>
              <a:t>Since then, research on artificial neural networks has remained active, leading to many new network types, as well as hybrid algorithms and hardware for neural information processing.</a:t>
            </a:r>
          </a:p>
        </p:txBody>
      </p:sp>
      <p:sp>
        <p:nvSpPr>
          <p:cNvPr id="4" name="Google Shape;144;p17">
            <a:extLst>
              <a:ext uri="{FF2B5EF4-FFF2-40B4-BE49-F238E27FC236}">
                <a16:creationId xmlns:a16="http://schemas.microsoft.com/office/drawing/2014/main" id="{EE19B51C-F88F-4ACB-8F79-09135073D6AD}"/>
              </a:ext>
            </a:extLst>
          </p:cNvPr>
          <p:cNvSpPr txBox="1"/>
          <p:nvPr/>
        </p:nvSpPr>
        <p:spPr>
          <a:xfrm>
            <a:off x="0" y="0"/>
            <a:ext cx="3826933"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BECFFE31-F1AF-4412-A4B7-FE9E5EC908DA}"/>
              </a:ext>
            </a:extLst>
          </p:cNvPr>
          <p:cNvSpPr>
            <a:spLocks noGrp="1"/>
          </p:cNvSpPr>
          <p:nvPr>
            <p:ph type="ftr" idx="11"/>
          </p:nvPr>
        </p:nvSpPr>
        <p:spPr>
          <a:xfrm>
            <a:off x="5171720" y="6323705"/>
            <a:ext cx="6208889"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C873C01B-1114-424C-8D93-2A6EBB34E414}"/>
              </a:ext>
            </a:extLst>
          </p:cNvPr>
          <p:cNvSpPr txBox="1">
            <a:spLocks noChangeArrowheads="1"/>
          </p:cNvSpPr>
          <p:nvPr/>
        </p:nvSpPr>
        <p:spPr bwMode="auto">
          <a:xfrm>
            <a:off x="5350933" y="504451"/>
            <a:ext cx="6575779"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Artificial Neural Network</a:t>
            </a:r>
          </a:p>
        </p:txBody>
      </p:sp>
      <p:sp>
        <p:nvSpPr>
          <p:cNvPr id="16386" name="Text Box 2">
            <a:extLst>
              <a:ext uri="{FF2B5EF4-FFF2-40B4-BE49-F238E27FC236}">
                <a16:creationId xmlns:a16="http://schemas.microsoft.com/office/drawing/2014/main" id="{EA9F5760-F827-4602-8595-396B0A0D3534}"/>
              </a:ext>
            </a:extLst>
          </p:cNvPr>
          <p:cNvSpPr txBox="1">
            <a:spLocks noChangeArrowheads="1"/>
          </p:cNvSpPr>
          <p:nvPr/>
        </p:nvSpPr>
        <p:spPr bwMode="auto">
          <a:xfrm>
            <a:off x="5350933" y="1622778"/>
            <a:ext cx="6575778" cy="21720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600" dirty="0">
                <a:latin typeface="Times New Roman" panose="02020603050405020304" pitchFamily="18" charset="0"/>
                <a:cs typeface="Times New Roman" panose="02020603050405020304" pitchFamily="18" charset="0"/>
              </a:rPr>
              <a:t>An artificial neural network consists of a pool of simple processing units which communicate by sending signals to each other over a large number of weighted connections.</a:t>
            </a:r>
          </a:p>
          <a:p>
            <a:pPr>
              <a:spcBef>
                <a:spcPts val="575"/>
              </a:spcBef>
              <a:buClr>
                <a:srgbClr val="D34817"/>
              </a:buClr>
              <a:buSzPct val="85000"/>
            </a:pPr>
            <a:endParaRPr lang="en-GB" altLang="en-US" sz="2600" dirty="0">
              <a:latin typeface="Times New Roman" panose="02020603050405020304" pitchFamily="18" charset="0"/>
              <a:cs typeface="Times New Roman" panose="02020603050405020304" pitchFamily="18" charset="0"/>
            </a:endParaRPr>
          </a:p>
        </p:txBody>
      </p:sp>
      <p:sp>
        <p:nvSpPr>
          <p:cNvPr id="4" name="Google Shape;144;p17">
            <a:extLst>
              <a:ext uri="{FF2B5EF4-FFF2-40B4-BE49-F238E27FC236}">
                <a16:creationId xmlns:a16="http://schemas.microsoft.com/office/drawing/2014/main" id="{33DA238E-D71A-4C96-8489-05E74858DE33}"/>
              </a:ext>
            </a:extLst>
          </p:cNvPr>
          <p:cNvSpPr txBox="1"/>
          <p:nvPr/>
        </p:nvSpPr>
        <p:spPr>
          <a:xfrm>
            <a:off x="0" y="0"/>
            <a:ext cx="3838222"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1083A386-29A7-4064-91DB-AC36F1F5551B}"/>
              </a:ext>
            </a:extLst>
          </p:cNvPr>
          <p:cNvSpPr>
            <a:spLocks noGrp="1"/>
          </p:cNvSpPr>
          <p:nvPr>
            <p:ph type="ftr" idx="11"/>
          </p:nvPr>
        </p:nvSpPr>
        <p:spPr>
          <a:xfrm>
            <a:off x="5136444" y="6215239"/>
            <a:ext cx="6129867"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a:extLst>
              <a:ext uri="{FF2B5EF4-FFF2-40B4-BE49-F238E27FC236}">
                <a16:creationId xmlns:a16="http://schemas.microsoft.com/office/drawing/2014/main" id="{C7381A88-FBB8-4FE1-B4BA-A3E8F1284122}"/>
              </a:ext>
            </a:extLst>
          </p:cNvPr>
          <p:cNvSpPr txBox="1">
            <a:spLocks noChangeArrowheads="1"/>
          </p:cNvSpPr>
          <p:nvPr/>
        </p:nvSpPr>
        <p:spPr bwMode="auto">
          <a:xfrm>
            <a:off x="5102577" y="488223"/>
            <a:ext cx="6496756"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Artificial Neural Network</a:t>
            </a:r>
          </a:p>
        </p:txBody>
      </p:sp>
      <p:sp>
        <p:nvSpPr>
          <p:cNvPr id="17410" name="Text Box 2">
            <a:extLst>
              <a:ext uri="{FF2B5EF4-FFF2-40B4-BE49-F238E27FC236}">
                <a16:creationId xmlns:a16="http://schemas.microsoft.com/office/drawing/2014/main" id="{2D82702B-B9FE-4EA0-A0A7-BBB2DC450A8A}"/>
              </a:ext>
            </a:extLst>
          </p:cNvPr>
          <p:cNvSpPr txBox="1">
            <a:spLocks noChangeArrowheads="1"/>
          </p:cNvSpPr>
          <p:nvPr/>
        </p:nvSpPr>
        <p:spPr bwMode="auto">
          <a:xfrm>
            <a:off x="3962399" y="1529646"/>
            <a:ext cx="8376357" cy="5157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A set of major aspects of a parallel distributed model include:</a:t>
            </a:r>
          </a:p>
          <a:p>
            <a:pPr>
              <a:spcBef>
                <a:spcPts val="575"/>
              </a:spcBef>
              <a:buClr>
                <a:srgbClr val="D34817"/>
              </a:buClr>
              <a:buSzPct val="85000"/>
              <a:buFont typeface="Wingdings" panose="05000000000000000000" pitchFamily="2" charset="2"/>
              <a:buChar char=""/>
            </a:pPr>
            <a:r>
              <a:rPr lang="en-GB" altLang="en-US" sz="2000" dirty="0">
                <a:latin typeface="Times New Roman" panose="02020603050405020304" pitchFamily="18" charset="0"/>
                <a:cs typeface="Times New Roman" panose="02020603050405020304" pitchFamily="18" charset="0"/>
              </a:rPr>
              <a:t>a set of processing units (cells).</a:t>
            </a:r>
          </a:p>
          <a:p>
            <a:pPr>
              <a:spcBef>
                <a:spcPts val="575"/>
              </a:spcBef>
              <a:buClr>
                <a:srgbClr val="D34817"/>
              </a:buClr>
              <a:buSzPct val="85000"/>
              <a:buFont typeface="Wingdings" panose="05000000000000000000" pitchFamily="2" charset="2"/>
              <a:buChar char=""/>
            </a:pPr>
            <a:r>
              <a:rPr lang="en-GB" altLang="en-US" sz="2000" dirty="0">
                <a:latin typeface="Times New Roman" panose="02020603050405020304" pitchFamily="18" charset="0"/>
                <a:cs typeface="Times New Roman" panose="02020603050405020304" pitchFamily="18" charset="0"/>
              </a:rPr>
              <a:t>a state of activation for every unit, which equivalent to the output of the unit.</a:t>
            </a:r>
          </a:p>
          <a:p>
            <a:pPr>
              <a:spcBef>
                <a:spcPts val="575"/>
              </a:spcBef>
              <a:buClr>
                <a:srgbClr val="D34817"/>
              </a:buClr>
              <a:buSzPct val="85000"/>
              <a:buFont typeface="Wingdings" panose="05000000000000000000" pitchFamily="2" charset="2"/>
              <a:buChar char=""/>
            </a:pPr>
            <a:r>
              <a:rPr lang="en-GB" altLang="en-US" sz="2000" dirty="0">
                <a:latin typeface="Times New Roman" panose="02020603050405020304" pitchFamily="18" charset="0"/>
                <a:cs typeface="Times New Roman" panose="02020603050405020304" pitchFamily="18" charset="0"/>
              </a:rPr>
              <a:t>connections between the units. Generally each connection is defined by a weight.</a:t>
            </a:r>
          </a:p>
          <a:p>
            <a:pPr>
              <a:spcBef>
                <a:spcPts val="575"/>
              </a:spcBef>
              <a:buClr>
                <a:srgbClr val="D34817"/>
              </a:buClr>
              <a:buSzPct val="85000"/>
              <a:buFont typeface="Wingdings" panose="05000000000000000000" pitchFamily="2" charset="2"/>
              <a:buChar char=""/>
            </a:pPr>
            <a:r>
              <a:rPr lang="en-GB" altLang="en-US" sz="2000" dirty="0">
                <a:latin typeface="Times New Roman" panose="02020603050405020304" pitchFamily="18" charset="0"/>
                <a:cs typeface="Times New Roman" panose="02020603050405020304" pitchFamily="18" charset="0"/>
              </a:rPr>
              <a:t>a propagation rule, which determines the effective input of a unit from its external inputs.</a:t>
            </a:r>
          </a:p>
          <a:p>
            <a:pPr>
              <a:spcBef>
                <a:spcPts val="575"/>
              </a:spcBef>
              <a:buClr>
                <a:srgbClr val="D34817"/>
              </a:buClr>
              <a:buSzPct val="85000"/>
              <a:buFont typeface="Wingdings" panose="05000000000000000000" pitchFamily="2" charset="2"/>
              <a:buChar char=""/>
            </a:pPr>
            <a:r>
              <a:rPr lang="en-GB" altLang="en-US" sz="2000" dirty="0">
                <a:latin typeface="Times New Roman" panose="02020603050405020304" pitchFamily="18" charset="0"/>
                <a:cs typeface="Times New Roman" panose="02020603050405020304" pitchFamily="18" charset="0"/>
              </a:rPr>
              <a:t>an activation function, which determines the new level of activation based on the effective input and the current activation.</a:t>
            </a:r>
          </a:p>
          <a:p>
            <a:pPr>
              <a:spcBef>
                <a:spcPts val="575"/>
              </a:spcBef>
              <a:buClr>
                <a:srgbClr val="D34817"/>
              </a:buClr>
              <a:buSzPct val="85000"/>
              <a:buFont typeface="Wingdings" panose="05000000000000000000" pitchFamily="2" charset="2"/>
              <a:buChar char=""/>
            </a:pPr>
            <a:r>
              <a:rPr lang="en-GB" altLang="en-US" sz="2000" dirty="0">
                <a:latin typeface="Times New Roman" panose="02020603050405020304" pitchFamily="18" charset="0"/>
                <a:cs typeface="Times New Roman" panose="02020603050405020304" pitchFamily="18" charset="0"/>
              </a:rPr>
              <a:t>an external input for each unit.</a:t>
            </a:r>
          </a:p>
          <a:p>
            <a:pPr>
              <a:spcBef>
                <a:spcPts val="575"/>
              </a:spcBef>
              <a:buClr>
                <a:srgbClr val="D34817"/>
              </a:buClr>
              <a:buSzPct val="85000"/>
              <a:buFont typeface="Wingdings" panose="05000000000000000000" pitchFamily="2" charset="2"/>
              <a:buChar char=""/>
            </a:pPr>
            <a:r>
              <a:rPr lang="en-GB" altLang="en-US" sz="2000" dirty="0">
                <a:latin typeface="Times New Roman" panose="02020603050405020304" pitchFamily="18" charset="0"/>
                <a:cs typeface="Times New Roman" panose="02020603050405020304" pitchFamily="18" charset="0"/>
              </a:rPr>
              <a:t>a method for information gathering (the learning rule).</a:t>
            </a:r>
          </a:p>
          <a:p>
            <a:pPr>
              <a:spcBef>
                <a:spcPts val="575"/>
              </a:spcBef>
              <a:buClr>
                <a:srgbClr val="D34817"/>
              </a:buClr>
              <a:buSzPct val="85000"/>
              <a:buFont typeface="Wingdings" panose="05000000000000000000" pitchFamily="2" charset="2"/>
              <a:buChar char=""/>
            </a:pPr>
            <a:r>
              <a:rPr lang="en-GB" altLang="en-US" sz="2000" dirty="0">
                <a:latin typeface="Times New Roman" panose="02020603050405020304" pitchFamily="18" charset="0"/>
                <a:cs typeface="Times New Roman" panose="02020603050405020304" pitchFamily="18" charset="0"/>
              </a:rPr>
              <a:t>an environment within which the system must operate, providing input signals and _ if necessary _ error signals.</a:t>
            </a:r>
          </a:p>
          <a:p>
            <a:pPr>
              <a:spcBef>
                <a:spcPts val="575"/>
              </a:spcBef>
              <a:buClr>
                <a:srgbClr val="D34817"/>
              </a:buClr>
              <a:buSzPct val="85000"/>
            </a:pPr>
            <a:endParaRPr lang="en-GB" altLang="en-US" sz="2000" dirty="0">
              <a:latin typeface="Times New Roman" panose="02020603050405020304" pitchFamily="18" charset="0"/>
              <a:cs typeface="Times New Roman" panose="02020603050405020304" pitchFamily="18" charset="0"/>
            </a:endParaRPr>
          </a:p>
        </p:txBody>
      </p:sp>
      <p:sp>
        <p:nvSpPr>
          <p:cNvPr id="4" name="Google Shape;144;p17">
            <a:extLst>
              <a:ext uri="{FF2B5EF4-FFF2-40B4-BE49-F238E27FC236}">
                <a16:creationId xmlns:a16="http://schemas.microsoft.com/office/drawing/2014/main" id="{DA5DF476-799F-4837-B400-BA78BF686005}"/>
              </a:ext>
            </a:extLst>
          </p:cNvPr>
          <p:cNvSpPr txBox="1"/>
          <p:nvPr/>
        </p:nvSpPr>
        <p:spPr>
          <a:xfrm>
            <a:off x="-1" y="0"/>
            <a:ext cx="3815645"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4F3FC9CF-5734-4ABA-BDF8-61FAB1B50009}"/>
              </a:ext>
            </a:extLst>
          </p:cNvPr>
          <p:cNvSpPr>
            <a:spLocks noGrp="1"/>
          </p:cNvSpPr>
          <p:nvPr>
            <p:ph type="ftr" idx="11"/>
          </p:nvPr>
        </p:nvSpPr>
        <p:spPr>
          <a:xfrm>
            <a:off x="4961465" y="6258834"/>
            <a:ext cx="6378223" cy="476250"/>
          </a:xfrm>
        </p:spPr>
        <p:txBody>
          <a:bodyPr/>
          <a:lstStyle/>
          <a:p>
            <a:r>
              <a:rPr lang="en-US"/>
              <a:t>Copyright © 2019 by Wiley India Pvt. Ltd., 4436/7, Ansari Road, Daryaganj,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a:extLst>
              <a:ext uri="{FF2B5EF4-FFF2-40B4-BE49-F238E27FC236}">
                <a16:creationId xmlns:a16="http://schemas.microsoft.com/office/drawing/2014/main" id="{B3193898-D85E-4FB7-A4E5-892D17ECCC41}"/>
              </a:ext>
            </a:extLst>
          </p:cNvPr>
          <p:cNvSpPr txBox="1">
            <a:spLocks noChangeArrowheads="1"/>
          </p:cNvSpPr>
          <p:nvPr/>
        </p:nvSpPr>
        <p:spPr bwMode="auto">
          <a:xfrm>
            <a:off x="4035778" y="204413"/>
            <a:ext cx="91440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Computers vs. Neural Networks</a:t>
            </a:r>
          </a:p>
        </p:txBody>
      </p:sp>
      <p:sp>
        <p:nvSpPr>
          <p:cNvPr id="18434" name="Text Box 2">
            <a:extLst>
              <a:ext uri="{FF2B5EF4-FFF2-40B4-BE49-F238E27FC236}">
                <a16:creationId xmlns:a16="http://schemas.microsoft.com/office/drawing/2014/main" id="{C3E4FCE7-DF77-4BD7-82EC-E2B628C73326}"/>
              </a:ext>
            </a:extLst>
          </p:cNvPr>
          <p:cNvSpPr txBox="1">
            <a:spLocks noChangeArrowheads="1"/>
          </p:cNvSpPr>
          <p:nvPr/>
        </p:nvSpPr>
        <p:spPr bwMode="auto">
          <a:xfrm>
            <a:off x="4035778" y="1233312"/>
            <a:ext cx="8387644" cy="3972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D34817"/>
              </a:buClr>
              <a:buSzPct val="85000"/>
              <a:buFont typeface="Wingdings 2" panose="05020102010507070707" pitchFamily="18" charset="2"/>
              <a:buNone/>
            </a:pPr>
            <a:r>
              <a:rPr lang="en-GB" altLang="en-US" sz="2800" b="1" dirty="0">
                <a:solidFill>
                  <a:srgbClr val="0070C0"/>
                </a:solidFill>
                <a:latin typeface="Times New Roman" panose="02020603050405020304" pitchFamily="18" charset="0"/>
                <a:cs typeface="Times New Roman" panose="02020603050405020304" pitchFamily="18" charset="0"/>
              </a:rPr>
              <a:t>“Standard” Computers	          Neural Networks</a:t>
            </a:r>
          </a:p>
          <a:p>
            <a:pPr algn="ctr">
              <a:lnSpc>
                <a:spcPct val="100000"/>
              </a:lnSpc>
              <a:buClr>
                <a:srgbClr val="D34817"/>
              </a:buClr>
              <a:buSzPct val="85000"/>
              <a:buFont typeface="Wingdings 2" panose="05020102010507070707" pitchFamily="18" charset="2"/>
              <a:buNone/>
            </a:pPr>
            <a:endParaRPr lang="en-GB" altLang="en-US" sz="2800" b="1" dirty="0">
              <a:solidFill>
                <a:srgbClr val="00FFFF"/>
              </a:solidFill>
              <a:latin typeface="Times New Roman" panose="02020603050405020304" pitchFamily="18" charset="0"/>
              <a:cs typeface="Times New Roman" panose="02020603050405020304" pitchFamily="18" charset="0"/>
            </a:endParaRPr>
          </a:p>
          <a:p>
            <a:pPr>
              <a:lnSpc>
                <a:spcPct val="100000"/>
              </a:lnSpc>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 one CPU                               highly parallel processing</a:t>
            </a:r>
          </a:p>
          <a:p>
            <a:pPr algn="ctr">
              <a:lnSpc>
                <a:spcPct val="100000"/>
              </a:lnSpc>
              <a:buClr>
                <a:srgbClr val="D34817"/>
              </a:buClr>
              <a:buSzPct val="85000"/>
              <a:buFont typeface="Wingdings 2" panose="05020102010507070707" pitchFamily="18" charset="2"/>
              <a:buNone/>
            </a:pPr>
            <a:endParaRPr lang="en-GB" altLang="en-US" sz="2800" dirty="0">
              <a:latin typeface="Times New Roman" panose="02020603050405020304" pitchFamily="18" charset="0"/>
              <a:cs typeface="Times New Roman" panose="02020603050405020304" pitchFamily="18" charset="0"/>
            </a:endParaRPr>
          </a:p>
          <a:p>
            <a:pPr>
              <a:lnSpc>
                <a:spcPct val="100000"/>
              </a:lnSpc>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fast processing units		slow processing units</a:t>
            </a:r>
          </a:p>
          <a:p>
            <a:pPr algn="ctr">
              <a:lnSpc>
                <a:spcPct val="100000"/>
              </a:lnSpc>
              <a:buClr>
                <a:srgbClr val="D34817"/>
              </a:buClr>
              <a:buSzPct val="85000"/>
              <a:buFont typeface="Wingdings 2" panose="05020102010507070707" pitchFamily="18" charset="2"/>
              <a:buNone/>
            </a:pPr>
            <a:endParaRPr lang="en-GB" altLang="en-US" sz="2800" dirty="0">
              <a:latin typeface="Times New Roman" panose="02020603050405020304" pitchFamily="18" charset="0"/>
              <a:cs typeface="Times New Roman" panose="02020603050405020304" pitchFamily="18" charset="0"/>
            </a:endParaRPr>
          </a:p>
          <a:p>
            <a:pPr>
              <a:lnSpc>
                <a:spcPct val="100000"/>
              </a:lnSpc>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reliable units			unreliable units</a:t>
            </a:r>
          </a:p>
          <a:p>
            <a:pPr algn="ctr">
              <a:lnSpc>
                <a:spcPct val="100000"/>
              </a:lnSpc>
              <a:buClr>
                <a:srgbClr val="D34817"/>
              </a:buClr>
              <a:buSzPct val="85000"/>
              <a:buFont typeface="Wingdings 2" panose="05020102010507070707" pitchFamily="18" charset="2"/>
              <a:buNone/>
            </a:pPr>
            <a:endParaRPr lang="en-GB" altLang="en-US" sz="2800" dirty="0">
              <a:latin typeface="Times New Roman" panose="02020603050405020304" pitchFamily="18" charset="0"/>
              <a:cs typeface="Times New Roman" panose="02020603050405020304" pitchFamily="18" charset="0"/>
            </a:endParaRPr>
          </a:p>
          <a:p>
            <a:pPr>
              <a:lnSpc>
                <a:spcPct val="100000"/>
              </a:lnSpc>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static infrastructure		dynamic infrastructure</a:t>
            </a:r>
          </a:p>
        </p:txBody>
      </p:sp>
      <p:sp>
        <p:nvSpPr>
          <p:cNvPr id="4" name="Google Shape;144;p17">
            <a:extLst>
              <a:ext uri="{FF2B5EF4-FFF2-40B4-BE49-F238E27FC236}">
                <a16:creationId xmlns:a16="http://schemas.microsoft.com/office/drawing/2014/main" id="{4E58A2BD-5BE5-4D34-8578-9803ABE84E64}"/>
              </a:ext>
            </a:extLst>
          </p:cNvPr>
          <p:cNvSpPr txBox="1"/>
          <p:nvPr/>
        </p:nvSpPr>
        <p:spPr>
          <a:xfrm>
            <a:off x="-1" y="0"/>
            <a:ext cx="3725333"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477DB8C0-3F11-4570-94AE-575C3805BB95}"/>
              </a:ext>
            </a:extLst>
          </p:cNvPr>
          <p:cNvSpPr>
            <a:spLocks noGrp="1"/>
          </p:cNvSpPr>
          <p:nvPr>
            <p:ph type="ftr" idx="11"/>
          </p:nvPr>
        </p:nvSpPr>
        <p:spPr>
          <a:xfrm>
            <a:off x="4876800" y="6177337"/>
            <a:ext cx="6502400"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a:extLst>
              <a:ext uri="{FF2B5EF4-FFF2-40B4-BE49-F238E27FC236}">
                <a16:creationId xmlns:a16="http://schemas.microsoft.com/office/drawing/2014/main" id="{CC00B8F0-8BD2-49DE-9EB9-3B54649D85E4}"/>
              </a:ext>
            </a:extLst>
          </p:cNvPr>
          <p:cNvSpPr txBox="1">
            <a:spLocks noChangeArrowheads="1"/>
          </p:cNvSpPr>
          <p:nvPr/>
        </p:nvSpPr>
        <p:spPr bwMode="auto">
          <a:xfrm>
            <a:off x="3917244" y="159258"/>
            <a:ext cx="8161868"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Why Artificial Neural Networks?</a:t>
            </a:r>
          </a:p>
        </p:txBody>
      </p:sp>
      <p:sp>
        <p:nvSpPr>
          <p:cNvPr id="19458" name="Text Box 2">
            <a:extLst>
              <a:ext uri="{FF2B5EF4-FFF2-40B4-BE49-F238E27FC236}">
                <a16:creationId xmlns:a16="http://schemas.microsoft.com/office/drawing/2014/main" id="{1281E26C-813A-4683-A06B-E480CD7FB944}"/>
              </a:ext>
            </a:extLst>
          </p:cNvPr>
          <p:cNvSpPr txBox="1">
            <a:spLocks noChangeArrowheads="1"/>
          </p:cNvSpPr>
          <p:nvPr/>
        </p:nvSpPr>
        <p:spPr bwMode="auto">
          <a:xfrm>
            <a:off x="3838222" y="914400"/>
            <a:ext cx="8094134" cy="5265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639763" algn="l"/>
                <a:tab pos="1554163" algn="l"/>
                <a:tab pos="2468563" algn="l"/>
                <a:tab pos="3382963" algn="l"/>
                <a:tab pos="4297363" algn="l"/>
                <a:tab pos="5211763" algn="l"/>
                <a:tab pos="6126163" algn="l"/>
                <a:tab pos="7040563" algn="l"/>
                <a:tab pos="7954963" algn="l"/>
                <a:tab pos="8869363" algn="l"/>
                <a:tab pos="9783763" algn="l"/>
              </a:tabLst>
              <a:defRPr>
                <a:solidFill>
                  <a:srgbClr val="000000"/>
                </a:solidFill>
                <a:latin typeface="Perpetua" panose="02020502060401020303" pitchFamily="18" charset="0"/>
                <a:cs typeface="HG Mincho Light J" charset="0"/>
              </a:defRPr>
            </a:lvl1pPr>
            <a:lvl2pPr>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2pPr>
            <a:lvl3pPr>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3pPr>
            <a:lvl4pPr>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4pPr>
            <a:lvl5pPr>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9pPr>
          </a:lstStyle>
          <a:p>
            <a:pPr>
              <a:lnSpc>
                <a:spcPct val="100000"/>
              </a:lnSpc>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There are two basic reasons why we are interested in building artificial neural networks (ANNs):</a:t>
            </a:r>
          </a:p>
          <a:p>
            <a:pPr>
              <a:lnSpc>
                <a:spcPct val="100000"/>
              </a:lnSpc>
              <a:buClr>
                <a:srgbClr val="D34817"/>
              </a:buClr>
              <a:buSzPct val="85000"/>
              <a:buFont typeface="Wingdings 2" panose="05020102010507070707" pitchFamily="18" charset="2"/>
              <a:buNone/>
            </a:pPr>
            <a:endParaRPr lang="en-GB" altLang="en-US" sz="2800" dirty="0">
              <a:latin typeface="Times New Roman" panose="02020603050405020304" pitchFamily="18" charset="0"/>
              <a:cs typeface="Times New Roman" panose="02020603050405020304" pitchFamily="18" charset="0"/>
            </a:endParaRPr>
          </a:p>
          <a:p>
            <a:pPr>
              <a:lnSpc>
                <a:spcPct val="100000"/>
              </a:lnSpc>
              <a:buClr>
                <a:srgbClr val="D34817"/>
              </a:buClr>
              <a:buSzPct val="85000"/>
              <a:buFont typeface="Times New Roman" panose="02020603050405020304" pitchFamily="18" charset="0"/>
              <a:buChar char="•"/>
            </a:pPr>
            <a:r>
              <a:rPr lang="en-GB" altLang="en-US" sz="2800" dirty="0">
                <a:latin typeface="Times New Roman" panose="02020603050405020304" pitchFamily="18" charset="0"/>
                <a:cs typeface="Times New Roman" panose="02020603050405020304" pitchFamily="18" charset="0"/>
              </a:rPr>
              <a:t>  </a:t>
            </a:r>
            <a:r>
              <a:rPr lang="en-GB" altLang="en-US" sz="2800" b="1" dirty="0">
                <a:solidFill>
                  <a:srgbClr val="0070C0"/>
                </a:solidFill>
                <a:latin typeface="Times New Roman" panose="02020603050405020304" pitchFamily="18" charset="0"/>
                <a:cs typeface="Times New Roman" panose="02020603050405020304" pitchFamily="18" charset="0"/>
              </a:rPr>
              <a:t>Technical viewpoint:</a:t>
            </a:r>
            <a:r>
              <a:rPr lang="en-GB" altLang="en-US" sz="2800" dirty="0">
                <a:solidFill>
                  <a:srgbClr val="0070C0"/>
                </a:solidFill>
                <a:latin typeface="Times New Roman" panose="02020603050405020304" pitchFamily="18" charset="0"/>
                <a:cs typeface="Times New Roman" panose="02020603050405020304" pitchFamily="18" charset="0"/>
              </a:rPr>
              <a:t> </a:t>
            </a:r>
            <a:r>
              <a:rPr lang="en-GB" altLang="en-US" sz="2800" dirty="0">
                <a:latin typeface="Times New Roman" panose="02020603050405020304" pitchFamily="18" charset="0"/>
                <a:cs typeface="Times New Roman" panose="02020603050405020304" pitchFamily="18" charset="0"/>
              </a:rPr>
              <a:t>Some problems such as </a:t>
            </a:r>
            <a:br>
              <a:rPr lang="en-GB" altLang="en-US" sz="2800" dirty="0">
                <a:latin typeface="Times New Roman" panose="02020603050405020304" pitchFamily="18" charset="0"/>
                <a:cs typeface="Times New Roman" panose="02020603050405020304" pitchFamily="18" charset="0"/>
              </a:rPr>
            </a:br>
            <a:r>
              <a:rPr lang="en-GB" altLang="en-US" sz="2800" dirty="0">
                <a:latin typeface="Times New Roman" panose="02020603050405020304" pitchFamily="18" charset="0"/>
                <a:cs typeface="Times New Roman" panose="02020603050405020304" pitchFamily="18" charset="0"/>
              </a:rPr>
              <a:t>   character recognition or the prediction of future </a:t>
            </a:r>
            <a:br>
              <a:rPr lang="en-GB" altLang="en-US" sz="2800" dirty="0">
                <a:latin typeface="Times New Roman" panose="02020603050405020304" pitchFamily="18" charset="0"/>
                <a:cs typeface="Times New Roman" panose="02020603050405020304" pitchFamily="18" charset="0"/>
              </a:rPr>
            </a:br>
            <a:r>
              <a:rPr lang="en-GB" altLang="en-US" sz="2800" dirty="0">
                <a:latin typeface="Times New Roman" panose="02020603050405020304" pitchFamily="18" charset="0"/>
                <a:cs typeface="Times New Roman" panose="02020603050405020304" pitchFamily="18" charset="0"/>
              </a:rPr>
              <a:t>   states of a system require massively parallel and </a:t>
            </a:r>
            <a:br>
              <a:rPr lang="en-GB" altLang="en-US" sz="2800" dirty="0">
                <a:latin typeface="Times New Roman" panose="02020603050405020304" pitchFamily="18" charset="0"/>
                <a:cs typeface="Times New Roman" panose="02020603050405020304" pitchFamily="18" charset="0"/>
              </a:rPr>
            </a:br>
            <a:r>
              <a:rPr lang="en-GB" altLang="en-US" sz="2800" dirty="0">
                <a:latin typeface="Times New Roman" panose="02020603050405020304" pitchFamily="18" charset="0"/>
                <a:cs typeface="Times New Roman" panose="02020603050405020304" pitchFamily="18" charset="0"/>
              </a:rPr>
              <a:t>   adaptive processing.</a:t>
            </a:r>
          </a:p>
          <a:p>
            <a:pPr>
              <a:lnSpc>
                <a:spcPct val="100000"/>
              </a:lnSpc>
              <a:buClr>
                <a:srgbClr val="D34817"/>
              </a:buClr>
              <a:buSzPct val="85000"/>
              <a:buFont typeface="Wingdings 2" panose="05020102010507070707" pitchFamily="18" charset="2"/>
              <a:buNone/>
            </a:pPr>
            <a:endParaRPr lang="en-GB" altLang="en-US" sz="2800" dirty="0">
              <a:latin typeface="Times New Roman" panose="02020603050405020304" pitchFamily="18" charset="0"/>
              <a:cs typeface="Times New Roman" panose="02020603050405020304" pitchFamily="18" charset="0"/>
            </a:endParaRPr>
          </a:p>
          <a:p>
            <a:pPr>
              <a:lnSpc>
                <a:spcPct val="100000"/>
              </a:lnSpc>
              <a:buClr>
                <a:srgbClr val="D34817"/>
              </a:buClr>
              <a:buSzPct val="85000"/>
              <a:buFont typeface="Times New Roman" panose="02020603050405020304" pitchFamily="18" charset="0"/>
              <a:buChar char="•"/>
            </a:pPr>
            <a:r>
              <a:rPr lang="en-GB" altLang="en-US" sz="2800" dirty="0">
                <a:latin typeface="Times New Roman" panose="02020603050405020304" pitchFamily="18" charset="0"/>
                <a:cs typeface="Times New Roman" panose="02020603050405020304" pitchFamily="18" charset="0"/>
              </a:rPr>
              <a:t>  </a:t>
            </a:r>
            <a:r>
              <a:rPr lang="en-GB" altLang="en-US" sz="2800" b="1" dirty="0">
                <a:solidFill>
                  <a:srgbClr val="0070C0"/>
                </a:solidFill>
                <a:latin typeface="Times New Roman" panose="02020603050405020304" pitchFamily="18" charset="0"/>
                <a:cs typeface="Times New Roman" panose="02020603050405020304" pitchFamily="18" charset="0"/>
              </a:rPr>
              <a:t>Biological viewpoint:</a:t>
            </a:r>
            <a:r>
              <a:rPr lang="en-GB" altLang="en-US" sz="2800" dirty="0">
                <a:solidFill>
                  <a:srgbClr val="0070C0"/>
                </a:solidFill>
                <a:latin typeface="Times New Roman" panose="02020603050405020304" pitchFamily="18" charset="0"/>
                <a:cs typeface="Times New Roman" panose="02020603050405020304" pitchFamily="18" charset="0"/>
              </a:rPr>
              <a:t> </a:t>
            </a:r>
            <a:r>
              <a:rPr lang="en-GB" altLang="en-US" sz="2800" dirty="0">
                <a:latin typeface="Times New Roman" panose="02020603050405020304" pitchFamily="18" charset="0"/>
                <a:cs typeface="Times New Roman" panose="02020603050405020304" pitchFamily="18" charset="0"/>
              </a:rPr>
              <a:t>ANNs can be used to </a:t>
            </a:r>
            <a:br>
              <a:rPr lang="en-GB" altLang="en-US" sz="2800" dirty="0">
                <a:latin typeface="Times New Roman" panose="02020603050405020304" pitchFamily="18" charset="0"/>
                <a:cs typeface="Times New Roman" panose="02020603050405020304" pitchFamily="18" charset="0"/>
              </a:rPr>
            </a:br>
            <a:r>
              <a:rPr lang="en-GB" altLang="en-US" sz="2800" dirty="0">
                <a:latin typeface="Times New Roman" panose="02020603050405020304" pitchFamily="18" charset="0"/>
                <a:cs typeface="Times New Roman" panose="02020603050405020304" pitchFamily="18" charset="0"/>
              </a:rPr>
              <a:t>   replicate and simulate components of the human </a:t>
            </a:r>
            <a:br>
              <a:rPr lang="en-GB" altLang="en-US" sz="2800" dirty="0">
                <a:latin typeface="Times New Roman" panose="02020603050405020304" pitchFamily="18" charset="0"/>
                <a:cs typeface="Times New Roman" panose="02020603050405020304" pitchFamily="18" charset="0"/>
              </a:rPr>
            </a:br>
            <a:r>
              <a:rPr lang="en-GB" altLang="en-US" sz="2800" dirty="0">
                <a:latin typeface="Times New Roman" panose="02020603050405020304" pitchFamily="18" charset="0"/>
                <a:cs typeface="Times New Roman" panose="02020603050405020304" pitchFamily="18" charset="0"/>
              </a:rPr>
              <a:t>   (or animal) brain, thereby giving us insight into </a:t>
            </a:r>
            <a:br>
              <a:rPr lang="en-GB" altLang="en-US" sz="2800" dirty="0">
                <a:latin typeface="Times New Roman" panose="02020603050405020304" pitchFamily="18" charset="0"/>
                <a:cs typeface="Times New Roman" panose="02020603050405020304" pitchFamily="18" charset="0"/>
              </a:rPr>
            </a:br>
            <a:r>
              <a:rPr lang="en-GB" altLang="en-US" sz="2800" dirty="0">
                <a:latin typeface="Times New Roman" panose="02020603050405020304" pitchFamily="18" charset="0"/>
                <a:cs typeface="Times New Roman" panose="02020603050405020304" pitchFamily="18" charset="0"/>
              </a:rPr>
              <a:t>   natural information processing.</a:t>
            </a:r>
          </a:p>
        </p:txBody>
      </p:sp>
      <p:sp>
        <p:nvSpPr>
          <p:cNvPr id="4" name="Google Shape;144;p17">
            <a:extLst>
              <a:ext uri="{FF2B5EF4-FFF2-40B4-BE49-F238E27FC236}">
                <a16:creationId xmlns:a16="http://schemas.microsoft.com/office/drawing/2014/main" id="{08659E82-4FF5-4F1B-9DAA-5EF6D94B98A3}"/>
              </a:ext>
            </a:extLst>
          </p:cNvPr>
          <p:cNvSpPr txBox="1"/>
          <p:nvPr/>
        </p:nvSpPr>
        <p:spPr>
          <a:xfrm>
            <a:off x="-1" y="0"/>
            <a:ext cx="3691467"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B52549DF-5BED-4F43-BA81-8B5C814F65D2}"/>
              </a:ext>
            </a:extLst>
          </p:cNvPr>
          <p:cNvSpPr>
            <a:spLocks noGrp="1"/>
          </p:cNvSpPr>
          <p:nvPr>
            <p:ph type="ftr" idx="11"/>
          </p:nvPr>
        </p:nvSpPr>
        <p:spPr>
          <a:xfrm>
            <a:off x="4707467" y="6222492"/>
            <a:ext cx="6581422"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a:extLst>
              <a:ext uri="{FF2B5EF4-FFF2-40B4-BE49-F238E27FC236}">
                <a16:creationId xmlns:a16="http://schemas.microsoft.com/office/drawing/2014/main" id="{542CB172-67F3-4094-B1C5-9426F2810D14}"/>
              </a:ext>
            </a:extLst>
          </p:cNvPr>
          <p:cNvSpPr txBox="1">
            <a:spLocks noChangeArrowheads="1"/>
          </p:cNvSpPr>
          <p:nvPr/>
        </p:nvSpPr>
        <p:spPr bwMode="auto">
          <a:xfrm>
            <a:off x="4334932" y="159258"/>
            <a:ext cx="6626579"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Artificial Neural Networks</a:t>
            </a:r>
          </a:p>
        </p:txBody>
      </p:sp>
      <p:sp>
        <p:nvSpPr>
          <p:cNvPr id="20482" name="Text Box 2">
            <a:extLst>
              <a:ext uri="{FF2B5EF4-FFF2-40B4-BE49-F238E27FC236}">
                <a16:creationId xmlns:a16="http://schemas.microsoft.com/office/drawing/2014/main" id="{38B8F5A5-BC21-4528-B1E3-358797F200B2}"/>
              </a:ext>
            </a:extLst>
          </p:cNvPr>
          <p:cNvSpPr txBox="1">
            <a:spLocks noChangeArrowheads="1"/>
          </p:cNvSpPr>
          <p:nvPr/>
        </p:nvSpPr>
        <p:spPr bwMode="auto">
          <a:xfrm>
            <a:off x="4109155" y="1261534"/>
            <a:ext cx="8297334" cy="3972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336550" indent="-336550">
              <a:tabLst>
                <a:tab pos="976313" algn="l"/>
                <a:tab pos="1890713" algn="l"/>
                <a:tab pos="2805113" algn="l"/>
                <a:tab pos="3719513" algn="l"/>
                <a:tab pos="4633913" algn="l"/>
                <a:tab pos="5548313" algn="l"/>
                <a:tab pos="6462713" algn="l"/>
                <a:tab pos="7377113" algn="l"/>
                <a:tab pos="8291513" algn="l"/>
                <a:tab pos="9205913" algn="l"/>
                <a:tab pos="10120313" algn="l"/>
              </a:tabLst>
              <a:defRPr>
                <a:solidFill>
                  <a:srgbClr val="000000"/>
                </a:solidFill>
                <a:latin typeface="Perpetua" panose="02020502060401020303" pitchFamily="18" charset="0"/>
                <a:cs typeface="HG Mincho Light J" charset="0"/>
              </a:defRPr>
            </a:lvl1pPr>
            <a:lvl2pPr marL="736600" indent="-33655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2pPr>
            <a:lvl3pPr>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3pPr>
            <a:lvl4pPr>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4pPr>
            <a:lvl5pPr>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9pPr>
          </a:lstStyle>
          <a:p>
            <a:pPr>
              <a:lnSpc>
                <a:spcPct val="100000"/>
              </a:lnSpc>
              <a:buClr>
                <a:srgbClr val="D34817"/>
              </a:buClr>
              <a:buSzPct val="85000"/>
              <a:buFont typeface="Times New Roman" panose="02020603050405020304" pitchFamily="18" charset="0"/>
              <a:buChar char="•"/>
            </a:pPr>
            <a:r>
              <a:rPr lang="en-GB" altLang="en-US" sz="2800" dirty="0">
                <a:latin typeface="Times New Roman" panose="02020603050405020304" pitchFamily="18" charset="0"/>
                <a:cs typeface="Times New Roman" panose="02020603050405020304" pitchFamily="18" charset="0"/>
              </a:rPr>
              <a:t>The “building blocks” of neural networks are the </a:t>
            </a:r>
            <a:r>
              <a:rPr lang="en-GB" altLang="en-US" sz="2800" b="1" dirty="0">
                <a:solidFill>
                  <a:srgbClr val="0070C0"/>
                </a:solidFill>
                <a:latin typeface="Times New Roman" panose="02020603050405020304" pitchFamily="18" charset="0"/>
                <a:cs typeface="Times New Roman" panose="02020603050405020304" pitchFamily="18" charset="0"/>
              </a:rPr>
              <a:t>neurons</a:t>
            </a:r>
            <a:r>
              <a:rPr lang="en-GB" altLang="en-US" sz="2800" dirty="0">
                <a:latin typeface="Times New Roman" panose="02020603050405020304" pitchFamily="18" charset="0"/>
                <a:cs typeface="Times New Roman" panose="02020603050405020304" pitchFamily="18" charset="0"/>
              </a:rPr>
              <a:t>.</a:t>
            </a:r>
          </a:p>
          <a:p>
            <a:pPr lvl="1">
              <a:lnSpc>
                <a:spcPct val="100000"/>
              </a:lnSpc>
              <a:buClr>
                <a:srgbClr val="9B2D1F"/>
              </a:buClr>
              <a:buSzPct val="85000"/>
              <a:buFont typeface="Times New Roman" panose="02020603050405020304" pitchFamily="18" charset="0"/>
              <a:buChar char="•"/>
            </a:pPr>
            <a:r>
              <a:rPr lang="en-GB" altLang="en-US" dirty="0">
                <a:cs typeface="Times New Roman" panose="02020603050405020304" pitchFamily="18" charset="0"/>
              </a:rPr>
              <a:t>In technical systems, we also refer to them as </a:t>
            </a:r>
            <a:r>
              <a:rPr lang="en-GB" altLang="en-US" b="1" dirty="0">
                <a:solidFill>
                  <a:srgbClr val="0070C0"/>
                </a:solidFill>
                <a:cs typeface="Times New Roman" panose="02020603050405020304" pitchFamily="18" charset="0"/>
              </a:rPr>
              <a:t>units</a:t>
            </a:r>
            <a:r>
              <a:rPr lang="en-GB" altLang="en-US" dirty="0">
                <a:cs typeface="Times New Roman" panose="02020603050405020304" pitchFamily="18" charset="0"/>
              </a:rPr>
              <a:t> or </a:t>
            </a:r>
            <a:r>
              <a:rPr lang="en-GB" altLang="en-US" b="1" dirty="0">
                <a:solidFill>
                  <a:srgbClr val="0070C0"/>
                </a:solidFill>
                <a:cs typeface="Times New Roman" panose="02020603050405020304" pitchFamily="18" charset="0"/>
              </a:rPr>
              <a:t>nodes</a:t>
            </a:r>
            <a:r>
              <a:rPr lang="en-GB" altLang="en-US" dirty="0">
                <a:cs typeface="Times New Roman" panose="02020603050405020304" pitchFamily="18" charset="0"/>
              </a:rPr>
              <a:t>.</a:t>
            </a:r>
          </a:p>
          <a:p>
            <a:pPr>
              <a:lnSpc>
                <a:spcPct val="100000"/>
              </a:lnSpc>
              <a:buClr>
                <a:srgbClr val="D34817"/>
              </a:buClr>
              <a:buSzPct val="85000"/>
              <a:buFont typeface="Times New Roman" panose="02020603050405020304" pitchFamily="18" charset="0"/>
              <a:buChar char="•"/>
            </a:pPr>
            <a:r>
              <a:rPr lang="en-GB" altLang="en-US" sz="2800" dirty="0">
                <a:latin typeface="Times New Roman" panose="02020603050405020304" pitchFamily="18" charset="0"/>
                <a:cs typeface="Times New Roman" panose="02020603050405020304" pitchFamily="18" charset="0"/>
              </a:rPr>
              <a:t>Basically, each neuron</a:t>
            </a:r>
          </a:p>
          <a:p>
            <a:pPr lvl="1">
              <a:lnSpc>
                <a:spcPct val="100000"/>
              </a:lnSpc>
              <a:buClr>
                <a:srgbClr val="9B2D1F"/>
              </a:buClr>
              <a:buSzPct val="85000"/>
              <a:buFont typeface="Wingdings 2" panose="05020102010507070707" pitchFamily="18" charset="2"/>
              <a:buChar char=""/>
            </a:pPr>
            <a:r>
              <a:rPr lang="en-GB" altLang="en-US" dirty="0">
                <a:cs typeface="Times New Roman" panose="02020603050405020304" pitchFamily="18" charset="0"/>
              </a:rPr>
              <a:t>receives </a:t>
            </a:r>
            <a:r>
              <a:rPr lang="en-GB" altLang="en-US" b="1" dirty="0">
                <a:solidFill>
                  <a:srgbClr val="0070C0"/>
                </a:solidFill>
                <a:cs typeface="Times New Roman" panose="02020603050405020304" pitchFamily="18" charset="0"/>
              </a:rPr>
              <a:t>input</a:t>
            </a:r>
            <a:r>
              <a:rPr lang="en-GB" altLang="en-US" dirty="0">
                <a:solidFill>
                  <a:srgbClr val="0070C0"/>
                </a:solidFill>
                <a:cs typeface="Times New Roman" panose="02020603050405020304" pitchFamily="18" charset="0"/>
              </a:rPr>
              <a:t> </a:t>
            </a:r>
            <a:r>
              <a:rPr lang="en-GB" altLang="en-US" dirty="0">
                <a:cs typeface="Times New Roman" panose="02020603050405020304" pitchFamily="18" charset="0"/>
              </a:rPr>
              <a:t>from many other neurons.</a:t>
            </a:r>
          </a:p>
          <a:p>
            <a:pPr lvl="1">
              <a:lnSpc>
                <a:spcPct val="100000"/>
              </a:lnSpc>
              <a:buClr>
                <a:srgbClr val="9B2D1F"/>
              </a:buClr>
              <a:buSzPct val="85000"/>
              <a:buFont typeface="Wingdings 2" panose="05020102010507070707" pitchFamily="18" charset="2"/>
              <a:buChar char=""/>
            </a:pPr>
            <a:r>
              <a:rPr lang="en-GB" altLang="en-US" dirty="0">
                <a:cs typeface="Times New Roman" panose="02020603050405020304" pitchFamily="18" charset="0"/>
              </a:rPr>
              <a:t>changes its internal state (</a:t>
            </a:r>
            <a:r>
              <a:rPr lang="en-GB" altLang="en-US" b="1" dirty="0">
                <a:solidFill>
                  <a:srgbClr val="0070C0"/>
                </a:solidFill>
                <a:cs typeface="Times New Roman" panose="02020603050405020304" pitchFamily="18" charset="0"/>
              </a:rPr>
              <a:t>activation</a:t>
            </a:r>
            <a:r>
              <a:rPr lang="en-GB" altLang="en-US" dirty="0">
                <a:cs typeface="Times New Roman" panose="02020603050405020304" pitchFamily="18" charset="0"/>
              </a:rPr>
              <a:t>) based on the current input.</a:t>
            </a:r>
          </a:p>
          <a:p>
            <a:pPr lvl="1">
              <a:lnSpc>
                <a:spcPct val="100000"/>
              </a:lnSpc>
              <a:buClr>
                <a:srgbClr val="9B2D1F"/>
              </a:buClr>
              <a:buSzPct val="85000"/>
              <a:buFont typeface="Wingdings 2" panose="05020102010507070707" pitchFamily="18" charset="2"/>
              <a:buChar char=""/>
            </a:pPr>
            <a:r>
              <a:rPr lang="en-GB" altLang="en-US" dirty="0">
                <a:cs typeface="Times New Roman" panose="02020603050405020304" pitchFamily="18" charset="0"/>
              </a:rPr>
              <a:t>sends </a:t>
            </a:r>
            <a:r>
              <a:rPr lang="en-GB" altLang="en-US" b="1" dirty="0">
                <a:solidFill>
                  <a:srgbClr val="0070C0"/>
                </a:solidFill>
                <a:cs typeface="Times New Roman" panose="02020603050405020304" pitchFamily="18" charset="0"/>
              </a:rPr>
              <a:t>one output signal</a:t>
            </a:r>
            <a:r>
              <a:rPr lang="en-GB" altLang="en-US" dirty="0">
                <a:solidFill>
                  <a:srgbClr val="0070C0"/>
                </a:solidFill>
                <a:cs typeface="Times New Roman" panose="02020603050405020304" pitchFamily="18" charset="0"/>
              </a:rPr>
              <a:t> </a:t>
            </a:r>
            <a:r>
              <a:rPr lang="en-GB" altLang="en-US" dirty="0">
                <a:cs typeface="Times New Roman" panose="02020603050405020304" pitchFamily="18" charset="0"/>
              </a:rPr>
              <a:t>to many other neurons, possibly including its input neurons (recurrent network).</a:t>
            </a:r>
          </a:p>
        </p:txBody>
      </p:sp>
      <p:sp>
        <p:nvSpPr>
          <p:cNvPr id="4" name="Google Shape;144;p17">
            <a:extLst>
              <a:ext uri="{FF2B5EF4-FFF2-40B4-BE49-F238E27FC236}">
                <a16:creationId xmlns:a16="http://schemas.microsoft.com/office/drawing/2014/main" id="{5AA19D5B-29B1-410B-99CE-0EFBE12A0C16}"/>
              </a:ext>
            </a:extLst>
          </p:cNvPr>
          <p:cNvSpPr txBox="1"/>
          <p:nvPr/>
        </p:nvSpPr>
        <p:spPr>
          <a:xfrm>
            <a:off x="0" y="0"/>
            <a:ext cx="3860800"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6AB7F041-E941-4F2A-9D04-4607C4EF9E26}"/>
              </a:ext>
            </a:extLst>
          </p:cNvPr>
          <p:cNvSpPr>
            <a:spLocks noGrp="1"/>
          </p:cNvSpPr>
          <p:nvPr>
            <p:ph type="ftr" idx="11"/>
          </p:nvPr>
        </p:nvSpPr>
        <p:spPr>
          <a:xfrm>
            <a:off x="5046133" y="6305550"/>
            <a:ext cx="6434667"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a:extLst>
              <a:ext uri="{FF2B5EF4-FFF2-40B4-BE49-F238E27FC236}">
                <a16:creationId xmlns:a16="http://schemas.microsoft.com/office/drawing/2014/main" id="{08B23D75-2E54-4277-AD34-34052DD0CE20}"/>
              </a:ext>
            </a:extLst>
          </p:cNvPr>
          <p:cNvSpPr txBox="1">
            <a:spLocks noChangeArrowheads="1"/>
          </p:cNvSpPr>
          <p:nvPr/>
        </p:nvSpPr>
        <p:spPr bwMode="auto">
          <a:xfrm>
            <a:off x="4016022" y="235458"/>
            <a:ext cx="77724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Artificial Neural Networks</a:t>
            </a:r>
          </a:p>
        </p:txBody>
      </p:sp>
      <p:sp>
        <p:nvSpPr>
          <p:cNvPr id="21506" name="Text Box 2">
            <a:extLst>
              <a:ext uri="{FF2B5EF4-FFF2-40B4-BE49-F238E27FC236}">
                <a16:creationId xmlns:a16="http://schemas.microsoft.com/office/drawing/2014/main" id="{912F9CA5-E7F8-49B5-AFAD-9CBE2EFA8583}"/>
              </a:ext>
            </a:extLst>
          </p:cNvPr>
          <p:cNvSpPr txBox="1">
            <a:spLocks noChangeArrowheads="1"/>
          </p:cNvSpPr>
          <p:nvPr/>
        </p:nvSpPr>
        <p:spPr bwMode="auto">
          <a:xfrm>
            <a:off x="4560710" y="990601"/>
            <a:ext cx="7032979" cy="51358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336550" indent="-336550">
              <a:tabLst>
                <a:tab pos="976313" algn="l"/>
                <a:tab pos="1890713" algn="l"/>
                <a:tab pos="2805113" algn="l"/>
                <a:tab pos="3719513" algn="l"/>
                <a:tab pos="4633913" algn="l"/>
                <a:tab pos="5548313" algn="l"/>
                <a:tab pos="6462713" algn="l"/>
                <a:tab pos="7377113" algn="l"/>
                <a:tab pos="8291513" algn="l"/>
                <a:tab pos="9205913" algn="l"/>
                <a:tab pos="10120313" algn="l"/>
              </a:tabLst>
              <a:defRPr>
                <a:solidFill>
                  <a:srgbClr val="000000"/>
                </a:solidFill>
                <a:latin typeface="Perpetua" panose="02020502060401020303" pitchFamily="18" charset="0"/>
                <a:cs typeface="HG Mincho Light J" charset="0"/>
              </a:defRPr>
            </a:lvl1pPr>
            <a:lvl2pPr>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2pPr>
            <a:lvl3pPr>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3pPr>
            <a:lvl4pPr>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4pPr>
            <a:lvl5pPr>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9pPr>
          </a:lstStyle>
          <a:p>
            <a:pPr>
              <a:lnSpc>
                <a:spcPct val="90000"/>
              </a:lnSpc>
              <a:buClr>
                <a:srgbClr val="D34817"/>
              </a:buClr>
              <a:buSzPct val="85000"/>
              <a:buFont typeface="Times New Roman" panose="02020603050405020304" pitchFamily="18" charset="0"/>
              <a:buChar char="•"/>
            </a:pPr>
            <a:r>
              <a:rPr lang="en-GB" altLang="en-US" sz="2800" dirty="0">
                <a:latin typeface="Times New Roman" panose="02020603050405020304" pitchFamily="18" charset="0"/>
                <a:cs typeface="Times New Roman" panose="02020603050405020304" pitchFamily="18" charset="0"/>
              </a:rPr>
              <a:t>Information is transmitted as a series of electric impulses, so-called </a:t>
            </a:r>
            <a:r>
              <a:rPr lang="en-GB" altLang="en-US" sz="2800" b="1" dirty="0">
                <a:solidFill>
                  <a:srgbClr val="0070C0"/>
                </a:solidFill>
                <a:latin typeface="Times New Roman" panose="02020603050405020304" pitchFamily="18" charset="0"/>
                <a:cs typeface="Times New Roman" panose="02020603050405020304" pitchFamily="18" charset="0"/>
              </a:rPr>
              <a:t>spikes</a:t>
            </a:r>
            <a:r>
              <a:rPr lang="en-GB" altLang="en-US" sz="2800" dirty="0">
                <a:latin typeface="Times New Roman" panose="02020603050405020304" pitchFamily="18" charset="0"/>
                <a:cs typeface="Times New Roman" panose="02020603050405020304" pitchFamily="18" charset="0"/>
              </a:rPr>
              <a:t>.</a:t>
            </a:r>
          </a:p>
          <a:p>
            <a:pPr>
              <a:lnSpc>
                <a:spcPct val="90000"/>
              </a:lnSpc>
              <a:buClr>
                <a:srgbClr val="D34817"/>
              </a:buClr>
              <a:buSzPct val="85000"/>
              <a:buFont typeface="Wingdings 2" panose="05020102010507070707" pitchFamily="18" charset="2"/>
              <a:buNone/>
            </a:pPr>
            <a:endParaRPr lang="en-GB" altLang="en-US" sz="2800" dirty="0">
              <a:latin typeface="Times New Roman" panose="02020603050405020304" pitchFamily="18" charset="0"/>
              <a:cs typeface="Times New Roman" panose="02020603050405020304" pitchFamily="18" charset="0"/>
            </a:endParaRPr>
          </a:p>
          <a:p>
            <a:pPr>
              <a:lnSpc>
                <a:spcPct val="90000"/>
              </a:lnSpc>
              <a:buClr>
                <a:srgbClr val="D34817"/>
              </a:buClr>
              <a:buSzPct val="85000"/>
              <a:buFont typeface="Times New Roman" panose="02020603050405020304" pitchFamily="18" charset="0"/>
              <a:buChar char="•"/>
            </a:pPr>
            <a:r>
              <a:rPr lang="en-GB" altLang="en-US" sz="2800" dirty="0">
                <a:latin typeface="Times New Roman" panose="02020603050405020304" pitchFamily="18" charset="0"/>
                <a:cs typeface="Times New Roman" panose="02020603050405020304" pitchFamily="18" charset="0"/>
              </a:rPr>
              <a:t>The </a:t>
            </a:r>
            <a:r>
              <a:rPr lang="en-GB" altLang="en-US" sz="2800" b="1" dirty="0">
                <a:solidFill>
                  <a:srgbClr val="0070C0"/>
                </a:solidFill>
                <a:latin typeface="Times New Roman" panose="02020603050405020304" pitchFamily="18" charset="0"/>
                <a:cs typeface="Times New Roman" panose="02020603050405020304" pitchFamily="18" charset="0"/>
              </a:rPr>
              <a:t>frequency</a:t>
            </a:r>
            <a:r>
              <a:rPr lang="en-GB" altLang="en-US" sz="2800" dirty="0">
                <a:latin typeface="Times New Roman" panose="02020603050405020304" pitchFamily="18" charset="0"/>
                <a:cs typeface="Times New Roman" panose="02020603050405020304" pitchFamily="18" charset="0"/>
              </a:rPr>
              <a:t> and </a:t>
            </a:r>
            <a:r>
              <a:rPr lang="en-GB" altLang="en-US" sz="2800" b="1" dirty="0">
                <a:solidFill>
                  <a:srgbClr val="0070C0"/>
                </a:solidFill>
                <a:latin typeface="Times New Roman" panose="02020603050405020304" pitchFamily="18" charset="0"/>
                <a:cs typeface="Times New Roman" panose="02020603050405020304" pitchFamily="18" charset="0"/>
              </a:rPr>
              <a:t>phase</a:t>
            </a:r>
            <a:r>
              <a:rPr lang="en-GB" altLang="en-US" sz="2800" dirty="0">
                <a:latin typeface="Times New Roman" panose="02020603050405020304" pitchFamily="18" charset="0"/>
                <a:cs typeface="Times New Roman" panose="02020603050405020304" pitchFamily="18" charset="0"/>
              </a:rPr>
              <a:t> of these spikes encodes the information.</a:t>
            </a:r>
          </a:p>
          <a:p>
            <a:pPr>
              <a:lnSpc>
                <a:spcPct val="90000"/>
              </a:lnSpc>
              <a:buClr>
                <a:srgbClr val="D34817"/>
              </a:buClr>
              <a:buSzPct val="85000"/>
              <a:buFont typeface="Wingdings 2" panose="05020102010507070707" pitchFamily="18" charset="2"/>
              <a:buNone/>
            </a:pPr>
            <a:endParaRPr lang="en-GB" altLang="en-US" sz="2800" dirty="0">
              <a:latin typeface="Times New Roman" panose="02020603050405020304" pitchFamily="18" charset="0"/>
              <a:cs typeface="Times New Roman" panose="02020603050405020304" pitchFamily="18" charset="0"/>
            </a:endParaRPr>
          </a:p>
          <a:p>
            <a:pPr>
              <a:lnSpc>
                <a:spcPct val="90000"/>
              </a:lnSpc>
              <a:buClr>
                <a:srgbClr val="D34817"/>
              </a:buClr>
              <a:buSzPct val="85000"/>
              <a:buFont typeface="Times New Roman" panose="02020603050405020304" pitchFamily="18" charset="0"/>
              <a:buChar char="•"/>
            </a:pPr>
            <a:r>
              <a:rPr lang="en-GB" altLang="en-US" sz="2800" dirty="0">
                <a:latin typeface="Times New Roman" panose="02020603050405020304" pitchFamily="18" charset="0"/>
                <a:cs typeface="Times New Roman" panose="02020603050405020304" pitchFamily="18" charset="0"/>
              </a:rPr>
              <a:t>In biological systems, one neuron can be connected to as many as </a:t>
            </a:r>
            <a:r>
              <a:rPr lang="en-GB" altLang="en-US" sz="2800" b="1" dirty="0">
                <a:solidFill>
                  <a:srgbClr val="0070C0"/>
                </a:solidFill>
                <a:latin typeface="Times New Roman" panose="02020603050405020304" pitchFamily="18" charset="0"/>
                <a:cs typeface="Times New Roman" panose="02020603050405020304" pitchFamily="18" charset="0"/>
              </a:rPr>
              <a:t>10,000</a:t>
            </a:r>
            <a:r>
              <a:rPr lang="en-GB" altLang="en-US" sz="2800" dirty="0">
                <a:latin typeface="Times New Roman" panose="02020603050405020304" pitchFamily="18" charset="0"/>
                <a:cs typeface="Times New Roman" panose="02020603050405020304" pitchFamily="18" charset="0"/>
              </a:rPr>
              <a:t> other neurons.</a:t>
            </a:r>
            <a:br>
              <a:rPr lang="en-GB" altLang="en-US" sz="2800" dirty="0">
                <a:latin typeface="Times New Roman" panose="02020603050405020304" pitchFamily="18" charset="0"/>
                <a:cs typeface="Times New Roman" panose="02020603050405020304" pitchFamily="18" charset="0"/>
              </a:rPr>
            </a:br>
            <a:endParaRPr lang="en-GB" altLang="en-US" sz="2800" dirty="0">
              <a:latin typeface="Times New Roman" panose="02020603050405020304" pitchFamily="18" charset="0"/>
              <a:cs typeface="Times New Roman" panose="02020603050405020304" pitchFamily="18" charset="0"/>
            </a:endParaRPr>
          </a:p>
          <a:p>
            <a:pPr>
              <a:lnSpc>
                <a:spcPct val="90000"/>
              </a:lnSpc>
              <a:buClr>
                <a:srgbClr val="D34817"/>
              </a:buClr>
              <a:buSzPct val="85000"/>
              <a:buFont typeface="Times New Roman" panose="02020603050405020304" pitchFamily="18" charset="0"/>
              <a:buChar char="•"/>
            </a:pPr>
            <a:r>
              <a:rPr lang="en-GB" altLang="en-US" sz="2800" dirty="0">
                <a:latin typeface="Times New Roman" panose="02020603050405020304" pitchFamily="18" charset="0"/>
                <a:cs typeface="Times New Roman" panose="02020603050405020304" pitchFamily="18" charset="0"/>
              </a:rPr>
              <a:t>Usually, a neuron receives its information from other neurons in a confined area, its so-called </a:t>
            </a:r>
            <a:r>
              <a:rPr lang="en-GB" altLang="en-US" sz="2800" b="1" dirty="0">
                <a:solidFill>
                  <a:srgbClr val="0070C0"/>
                </a:solidFill>
                <a:latin typeface="Times New Roman" panose="02020603050405020304" pitchFamily="18" charset="0"/>
                <a:cs typeface="Times New Roman" panose="02020603050405020304" pitchFamily="18" charset="0"/>
              </a:rPr>
              <a:t>receptive field</a:t>
            </a:r>
            <a:r>
              <a:rPr lang="en-GB" altLang="en-US" sz="2800" dirty="0">
                <a:latin typeface="Times New Roman" panose="02020603050405020304" pitchFamily="18" charset="0"/>
                <a:cs typeface="Times New Roman" panose="02020603050405020304" pitchFamily="18" charset="0"/>
              </a:rPr>
              <a:t>.</a:t>
            </a:r>
          </a:p>
        </p:txBody>
      </p:sp>
      <p:sp>
        <p:nvSpPr>
          <p:cNvPr id="4" name="Google Shape;144;p17">
            <a:extLst>
              <a:ext uri="{FF2B5EF4-FFF2-40B4-BE49-F238E27FC236}">
                <a16:creationId xmlns:a16="http://schemas.microsoft.com/office/drawing/2014/main" id="{E6FB7485-5A23-4686-ABF2-6B049B95BE2D}"/>
              </a:ext>
            </a:extLst>
          </p:cNvPr>
          <p:cNvSpPr txBox="1"/>
          <p:nvPr/>
        </p:nvSpPr>
        <p:spPr>
          <a:xfrm>
            <a:off x="0" y="0"/>
            <a:ext cx="3736622"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0C413B03-F8BA-4089-A12C-59877D5F3026}"/>
              </a:ext>
            </a:extLst>
          </p:cNvPr>
          <p:cNvSpPr>
            <a:spLocks noGrp="1"/>
          </p:cNvSpPr>
          <p:nvPr>
            <p:ph type="ftr" idx="11"/>
          </p:nvPr>
        </p:nvSpPr>
        <p:spPr>
          <a:xfrm>
            <a:off x="4741333" y="6305550"/>
            <a:ext cx="6739467" cy="476250"/>
          </a:xfrm>
        </p:spPr>
        <p:txBody>
          <a:bodyPr/>
          <a:lstStyle/>
          <a:p>
            <a:r>
              <a:rPr lang="en-US"/>
              <a:t>Copyright © 2019 by Wiley India Pvt. Ltd., 4436/7, Ansari Road, Daryaganj,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a:extLst>
              <a:ext uri="{FF2B5EF4-FFF2-40B4-BE49-F238E27FC236}">
                <a16:creationId xmlns:a16="http://schemas.microsoft.com/office/drawing/2014/main" id="{CD1EDC67-4686-488F-9C2A-C25DF38AF229}"/>
              </a:ext>
            </a:extLst>
          </p:cNvPr>
          <p:cNvSpPr txBox="1">
            <a:spLocks noChangeArrowheads="1"/>
          </p:cNvSpPr>
          <p:nvPr/>
        </p:nvSpPr>
        <p:spPr bwMode="auto">
          <a:xfrm>
            <a:off x="4419600" y="133725"/>
            <a:ext cx="77724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How do ANNs work?</a:t>
            </a:r>
          </a:p>
        </p:txBody>
      </p:sp>
      <p:sp>
        <p:nvSpPr>
          <p:cNvPr id="22530" name="Text Box 2">
            <a:extLst>
              <a:ext uri="{FF2B5EF4-FFF2-40B4-BE49-F238E27FC236}">
                <a16:creationId xmlns:a16="http://schemas.microsoft.com/office/drawing/2014/main" id="{9B9CE7C7-B101-4B41-8F97-FCCD346DD788}"/>
              </a:ext>
            </a:extLst>
          </p:cNvPr>
          <p:cNvSpPr txBox="1">
            <a:spLocks noChangeArrowheads="1"/>
          </p:cNvSpPr>
          <p:nvPr/>
        </p:nvSpPr>
        <p:spPr bwMode="auto">
          <a:xfrm>
            <a:off x="3702756" y="825456"/>
            <a:ext cx="6657622" cy="398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An artificial neural network (ANN) is either a </a:t>
            </a:r>
            <a:r>
              <a:rPr lang="en-GB" altLang="en-US" sz="2800" dirty="0">
                <a:solidFill>
                  <a:srgbClr val="0070C0"/>
                </a:solidFill>
                <a:latin typeface="Times New Roman" panose="02020603050405020304" pitchFamily="18" charset="0"/>
                <a:cs typeface="Times New Roman" panose="02020603050405020304" pitchFamily="18" charset="0"/>
              </a:rPr>
              <a:t>hardware</a:t>
            </a:r>
            <a:r>
              <a:rPr lang="en-GB" altLang="en-US" sz="2800" b="1" dirty="0">
                <a:solidFill>
                  <a:srgbClr val="0070C0"/>
                </a:solidFill>
                <a:latin typeface="Times New Roman" panose="02020603050405020304" pitchFamily="18" charset="0"/>
                <a:cs typeface="Times New Roman" panose="02020603050405020304" pitchFamily="18" charset="0"/>
              </a:rPr>
              <a:t> </a:t>
            </a:r>
            <a:r>
              <a:rPr lang="en-GB" altLang="en-US" sz="2800" dirty="0">
                <a:solidFill>
                  <a:srgbClr val="0070C0"/>
                </a:solidFill>
                <a:latin typeface="Times New Roman" panose="02020603050405020304" pitchFamily="18" charset="0"/>
                <a:cs typeface="Times New Roman" panose="02020603050405020304" pitchFamily="18" charset="0"/>
              </a:rPr>
              <a:t>implementation</a:t>
            </a:r>
            <a:r>
              <a:rPr lang="en-GB" altLang="en-US" sz="2400" dirty="0">
                <a:latin typeface="Times New Roman" panose="02020603050405020304" pitchFamily="18" charset="0"/>
                <a:cs typeface="Times New Roman" panose="02020603050405020304" pitchFamily="18" charset="0"/>
              </a:rPr>
              <a:t> or a </a:t>
            </a:r>
            <a:r>
              <a:rPr lang="en-GB" altLang="en-US" sz="2800" dirty="0">
                <a:solidFill>
                  <a:srgbClr val="0070C0"/>
                </a:solidFill>
                <a:latin typeface="Times New Roman" panose="02020603050405020304" pitchFamily="18" charset="0"/>
                <a:cs typeface="Times New Roman" panose="02020603050405020304" pitchFamily="18" charset="0"/>
              </a:rPr>
              <a:t>computer program </a:t>
            </a:r>
            <a:r>
              <a:rPr lang="en-GB" altLang="en-US" sz="2400" dirty="0">
                <a:latin typeface="Times New Roman" panose="02020603050405020304" pitchFamily="18" charset="0"/>
                <a:cs typeface="Times New Roman" panose="02020603050405020304" pitchFamily="18" charset="0"/>
              </a:rPr>
              <a:t>which strives to simulate the information processing capabilities of its biological exemplar. ANNs are typically composed of a great number of interconnected artificial neurons. The artificial neurons are simplified models of their biological counterparts.</a:t>
            </a:r>
          </a:p>
          <a:p>
            <a:pPr>
              <a:spcBef>
                <a:spcPts val="575"/>
              </a:spcBef>
              <a:buClr>
                <a:srgbClr val="D34817"/>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ANN is a technique for solving problems by constructing software that works like our brains. </a:t>
            </a:r>
          </a:p>
        </p:txBody>
      </p:sp>
      <p:pic>
        <p:nvPicPr>
          <p:cNvPr id="22531" name="Picture 3">
            <a:extLst>
              <a:ext uri="{FF2B5EF4-FFF2-40B4-BE49-F238E27FC236}">
                <a16:creationId xmlns:a16="http://schemas.microsoft.com/office/drawing/2014/main" id="{F2A73429-BD95-41F9-AEA8-D6CAFCFCF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1244" y="4761133"/>
            <a:ext cx="2840995" cy="16164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Google Shape;144;p17">
            <a:extLst>
              <a:ext uri="{FF2B5EF4-FFF2-40B4-BE49-F238E27FC236}">
                <a16:creationId xmlns:a16="http://schemas.microsoft.com/office/drawing/2014/main" id="{8ED357C6-1FC0-444D-9E10-ABF01FD1047F}"/>
              </a:ext>
            </a:extLst>
          </p:cNvPr>
          <p:cNvSpPr txBox="1"/>
          <p:nvPr/>
        </p:nvSpPr>
        <p:spPr>
          <a:xfrm>
            <a:off x="0" y="0"/>
            <a:ext cx="3702756"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A125E6EE-2DEB-48D8-BBCE-545D03AA5764}"/>
              </a:ext>
            </a:extLst>
          </p:cNvPr>
          <p:cNvSpPr>
            <a:spLocks noGrp="1"/>
          </p:cNvSpPr>
          <p:nvPr>
            <p:ph type="ftr" idx="11"/>
          </p:nvPr>
        </p:nvSpPr>
        <p:spPr>
          <a:xfrm>
            <a:off x="4242719" y="6377561"/>
            <a:ext cx="7778044"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a:extLst>
              <a:ext uri="{FF2B5EF4-FFF2-40B4-BE49-F238E27FC236}">
                <a16:creationId xmlns:a16="http://schemas.microsoft.com/office/drawing/2014/main" id="{5E5F5D3B-4D12-45C3-B87D-83455ACCF052}"/>
              </a:ext>
            </a:extLst>
          </p:cNvPr>
          <p:cNvSpPr txBox="1">
            <a:spLocks noChangeArrowheads="1"/>
          </p:cNvSpPr>
          <p:nvPr/>
        </p:nvSpPr>
        <p:spPr bwMode="auto">
          <a:xfrm>
            <a:off x="4222044" y="159258"/>
            <a:ext cx="5760156"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How do our brains work?</a:t>
            </a:r>
          </a:p>
        </p:txBody>
      </p:sp>
      <p:sp>
        <p:nvSpPr>
          <p:cNvPr id="23554" name="Text Box 2">
            <a:extLst>
              <a:ext uri="{FF2B5EF4-FFF2-40B4-BE49-F238E27FC236}">
                <a16:creationId xmlns:a16="http://schemas.microsoft.com/office/drawing/2014/main" id="{D8FFA17C-092B-4A6C-B29A-DD5B8891789E}"/>
              </a:ext>
            </a:extLst>
          </p:cNvPr>
          <p:cNvSpPr txBox="1">
            <a:spLocks noChangeArrowheads="1"/>
          </p:cNvSpPr>
          <p:nvPr/>
        </p:nvSpPr>
        <p:spPr bwMode="auto">
          <a:xfrm>
            <a:off x="3431822" y="990600"/>
            <a:ext cx="7007578" cy="1069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marL="820738"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lvl="2">
              <a:spcBef>
                <a:spcPts val="375"/>
              </a:spcBef>
              <a:buClr>
                <a:srgbClr val="E6B1AB"/>
              </a:buClr>
              <a:buSzPct val="85000"/>
              <a:buFont typeface="Wingdings" panose="05000000000000000000" pitchFamily="2" charset="2"/>
              <a:buChar char=""/>
            </a:pPr>
            <a:r>
              <a:rPr lang="en-GB" altLang="en-US" sz="2000" dirty="0">
                <a:latin typeface="Perpetua" panose="02020502060401020303" pitchFamily="18" charset="0"/>
              </a:rPr>
              <a:t>The Brain is A massively parallel information processing system.</a:t>
            </a:r>
          </a:p>
          <a:p>
            <a:pPr lvl="2">
              <a:spcBef>
                <a:spcPts val="375"/>
              </a:spcBef>
              <a:buClr>
                <a:srgbClr val="E6B1AB"/>
              </a:buClr>
              <a:buSzPct val="85000"/>
              <a:buFont typeface="Wingdings" panose="05000000000000000000" pitchFamily="2" charset="2"/>
              <a:buChar char=""/>
            </a:pPr>
            <a:r>
              <a:rPr lang="en-GB" altLang="en-US" sz="2000" dirty="0">
                <a:latin typeface="Perpetua" panose="02020502060401020303" pitchFamily="18" charset="0"/>
              </a:rPr>
              <a:t>Our brains are a huge network of processing elements. A typical brain contains a network of 10 billion neurons.</a:t>
            </a:r>
          </a:p>
        </p:txBody>
      </p:sp>
      <p:pic>
        <p:nvPicPr>
          <p:cNvPr id="23555" name="Picture 3">
            <a:extLst>
              <a:ext uri="{FF2B5EF4-FFF2-40B4-BE49-F238E27FC236}">
                <a16:creationId xmlns:a16="http://schemas.microsoft.com/office/drawing/2014/main" id="{DADBF1A9-3A3D-4B32-976D-665F247C0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623" y="3050340"/>
            <a:ext cx="5562600" cy="2667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Google Shape;144;p17">
            <a:extLst>
              <a:ext uri="{FF2B5EF4-FFF2-40B4-BE49-F238E27FC236}">
                <a16:creationId xmlns:a16="http://schemas.microsoft.com/office/drawing/2014/main" id="{DAB644E2-0798-4E99-AAE4-93527A8E5DF0}"/>
              </a:ext>
            </a:extLst>
          </p:cNvPr>
          <p:cNvSpPr txBox="1"/>
          <p:nvPr/>
        </p:nvSpPr>
        <p:spPr>
          <a:xfrm>
            <a:off x="-1" y="0"/>
            <a:ext cx="3793067"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9B7414E6-C281-4183-BAF9-C193F7320CD3}"/>
              </a:ext>
            </a:extLst>
          </p:cNvPr>
          <p:cNvSpPr>
            <a:spLocks noGrp="1"/>
          </p:cNvSpPr>
          <p:nvPr>
            <p:ph type="ftr" idx="11"/>
          </p:nvPr>
        </p:nvSpPr>
        <p:spPr>
          <a:xfrm>
            <a:off x="4639734" y="6222492"/>
            <a:ext cx="6897511" cy="476250"/>
          </a:xfrm>
        </p:spPr>
        <p:txBody>
          <a:bodyPr/>
          <a:lstStyle/>
          <a:p>
            <a:r>
              <a:rPr lang="en-US"/>
              <a:t>Copyright © 2019 by Wiley India Pvt. Ltd., 4436/7, Ansari Road, Daryaganj,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a:extLst>
              <a:ext uri="{FF2B5EF4-FFF2-40B4-BE49-F238E27FC236}">
                <a16:creationId xmlns:a16="http://schemas.microsoft.com/office/drawing/2014/main" id="{70CE6A88-273D-4C41-A68F-023F331C4D5D}"/>
              </a:ext>
            </a:extLst>
          </p:cNvPr>
          <p:cNvSpPr txBox="1">
            <a:spLocks noChangeArrowheads="1"/>
          </p:cNvSpPr>
          <p:nvPr/>
        </p:nvSpPr>
        <p:spPr bwMode="auto">
          <a:xfrm>
            <a:off x="4783666" y="121729"/>
            <a:ext cx="77724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How do our brains work?</a:t>
            </a:r>
          </a:p>
        </p:txBody>
      </p:sp>
      <p:sp>
        <p:nvSpPr>
          <p:cNvPr id="24578" name="Text Box 2">
            <a:extLst>
              <a:ext uri="{FF2B5EF4-FFF2-40B4-BE49-F238E27FC236}">
                <a16:creationId xmlns:a16="http://schemas.microsoft.com/office/drawing/2014/main" id="{7683F189-CA5D-45BC-97BA-74370308E3AE}"/>
              </a:ext>
            </a:extLst>
          </p:cNvPr>
          <p:cNvSpPr txBox="1">
            <a:spLocks noChangeArrowheads="1"/>
          </p:cNvSpPr>
          <p:nvPr/>
        </p:nvSpPr>
        <p:spPr bwMode="auto">
          <a:xfrm>
            <a:off x="1752600" y="762001"/>
            <a:ext cx="86868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spcBef>
                <a:spcPts val="575"/>
              </a:spcBef>
              <a:buClr>
                <a:srgbClr val="D34817"/>
              </a:buClr>
              <a:buSzPct val="85000"/>
              <a:buFont typeface="Wingdings" panose="05000000000000000000" pitchFamily="2" charset="2"/>
              <a:buChar char=""/>
            </a:pPr>
            <a:r>
              <a:rPr lang="en-GB" altLang="en-US" sz="2800" dirty="0"/>
              <a:t>A processing element</a:t>
            </a:r>
          </a:p>
        </p:txBody>
      </p:sp>
      <p:pic>
        <p:nvPicPr>
          <p:cNvPr id="24579" name="Picture 3">
            <a:extLst>
              <a:ext uri="{FF2B5EF4-FFF2-40B4-BE49-F238E27FC236}">
                <a16:creationId xmlns:a16="http://schemas.microsoft.com/office/drawing/2014/main" id="{D13454BB-33D1-4C85-B90C-2242D25CC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178" y="1230060"/>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0" name="Text Box 4">
            <a:extLst>
              <a:ext uri="{FF2B5EF4-FFF2-40B4-BE49-F238E27FC236}">
                <a16:creationId xmlns:a16="http://schemas.microsoft.com/office/drawing/2014/main" id="{5C50B42C-9B6A-4306-8164-5D615767C193}"/>
              </a:ext>
            </a:extLst>
          </p:cNvPr>
          <p:cNvSpPr txBox="1">
            <a:spLocks noChangeArrowheads="1"/>
          </p:cNvSpPr>
          <p:nvPr/>
        </p:nvSpPr>
        <p:spPr bwMode="auto">
          <a:xfrm>
            <a:off x="2266244" y="4858130"/>
            <a:ext cx="817315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US" sz="2400" dirty="0">
                <a:latin typeface="Times New Roman" panose="02020603050405020304" pitchFamily="18" charset="0"/>
                <a:cs typeface="Times New Roman" panose="02020603050405020304" pitchFamily="18" charset="0"/>
              </a:rPr>
              <a:t>Dendrites: Input</a:t>
            </a:r>
          </a:p>
          <a:p>
            <a:pPr algn="ctr">
              <a:lnSpc>
                <a:spcPct val="100000"/>
              </a:lnSpc>
              <a:buFont typeface="Times New Roman" panose="02020603050405020304" pitchFamily="18" charset="0"/>
              <a:buNone/>
            </a:pPr>
            <a:r>
              <a:rPr lang="en-GB" altLang="en-US" sz="2400" dirty="0">
                <a:latin typeface="Times New Roman" panose="02020603050405020304" pitchFamily="18" charset="0"/>
                <a:cs typeface="Times New Roman" panose="02020603050405020304" pitchFamily="18" charset="0"/>
              </a:rPr>
              <a:t>Cell body: Processor</a:t>
            </a:r>
          </a:p>
          <a:p>
            <a:pPr algn="ctr">
              <a:lnSpc>
                <a:spcPct val="100000"/>
              </a:lnSpc>
              <a:buFont typeface="Times New Roman" panose="02020603050405020304" pitchFamily="18" charset="0"/>
              <a:buNone/>
            </a:pPr>
            <a:r>
              <a:rPr lang="en-GB" altLang="en-US" sz="2400" dirty="0">
                <a:latin typeface="Times New Roman" panose="02020603050405020304" pitchFamily="18" charset="0"/>
                <a:cs typeface="Times New Roman" panose="02020603050405020304" pitchFamily="18" charset="0"/>
              </a:rPr>
              <a:t>Synaptic: Link</a:t>
            </a:r>
          </a:p>
          <a:p>
            <a:pPr algn="ctr">
              <a:lnSpc>
                <a:spcPct val="100000"/>
              </a:lnSpc>
              <a:buFont typeface="Times New Roman" panose="02020603050405020304" pitchFamily="18" charset="0"/>
              <a:buNone/>
            </a:pPr>
            <a:r>
              <a:rPr lang="en-GB" altLang="en-US" sz="2400" dirty="0">
                <a:latin typeface="Times New Roman" panose="02020603050405020304" pitchFamily="18" charset="0"/>
                <a:cs typeface="Times New Roman" panose="02020603050405020304" pitchFamily="18" charset="0"/>
              </a:rPr>
              <a:t>Axon: Output</a:t>
            </a:r>
          </a:p>
          <a:p>
            <a:pPr algn="ctr">
              <a:lnSpc>
                <a:spcPct val="100000"/>
              </a:lnSpc>
            </a:pPr>
            <a:endParaRPr lang="en-GB" altLang="en-US" sz="2400" dirty="0"/>
          </a:p>
          <a:p>
            <a:pPr algn="ctr">
              <a:lnSpc>
                <a:spcPct val="100000"/>
              </a:lnSpc>
            </a:pPr>
            <a:endParaRPr lang="en-GB" altLang="en-US" sz="2400" dirty="0"/>
          </a:p>
          <a:p>
            <a:pPr algn="ctr">
              <a:lnSpc>
                <a:spcPct val="100000"/>
              </a:lnSpc>
            </a:pPr>
            <a:endParaRPr lang="en-GB" altLang="en-US" sz="2400" dirty="0"/>
          </a:p>
        </p:txBody>
      </p:sp>
      <p:sp>
        <p:nvSpPr>
          <p:cNvPr id="6" name="Google Shape;144;p17">
            <a:extLst>
              <a:ext uri="{FF2B5EF4-FFF2-40B4-BE49-F238E27FC236}">
                <a16:creationId xmlns:a16="http://schemas.microsoft.com/office/drawing/2014/main" id="{761EAE92-86BE-48A0-B425-13871133EC33}"/>
              </a:ext>
            </a:extLst>
          </p:cNvPr>
          <p:cNvSpPr txBox="1"/>
          <p:nvPr/>
        </p:nvSpPr>
        <p:spPr>
          <a:xfrm>
            <a:off x="-1" y="0"/>
            <a:ext cx="3708399"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688ECFCA-19AA-42B0-8405-E2D909E73E23}"/>
              </a:ext>
            </a:extLst>
          </p:cNvPr>
          <p:cNvSpPr>
            <a:spLocks noGrp="1"/>
          </p:cNvSpPr>
          <p:nvPr>
            <p:ph type="ftr" idx="11"/>
          </p:nvPr>
        </p:nvSpPr>
        <p:spPr>
          <a:xfrm>
            <a:off x="4569178" y="6381750"/>
            <a:ext cx="6795911"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6"/>
          <p:cNvSpPr txBox="1">
            <a:spLocks noGrp="1"/>
          </p:cNvSpPr>
          <p:nvPr>
            <p:ph type="ctrTitle"/>
          </p:nvPr>
        </p:nvSpPr>
        <p:spPr>
          <a:xfrm>
            <a:off x="4359214" y="1907177"/>
            <a:ext cx="7502933" cy="438088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562214"/>
              </a:buClr>
              <a:buSzPts val="2400"/>
              <a:buFont typeface="Times New Roman"/>
              <a:buNone/>
            </a:pPr>
            <a:br>
              <a:rPr lang="en-US" sz="2400" b="1" cap="none" dirty="0">
                <a:latin typeface="Times New Roman"/>
                <a:ea typeface="Times New Roman"/>
                <a:cs typeface="Times New Roman"/>
                <a:sym typeface="Times New Roman"/>
              </a:rPr>
            </a:br>
            <a:br>
              <a:rPr lang="en-US" sz="2400" b="1" cap="none" dirty="0">
                <a:latin typeface="Times New Roman"/>
                <a:ea typeface="Times New Roman"/>
                <a:cs typeface="Times New Roman"/>
                <a:sym typeface="Times New Roman"/>
              </a:rPr>
            </a:br>
            <a:br>
              <a:rPr lang="en-US" sz="2400" b="1" cap="none" dirty="0">
                <a:latin typeface="Times New Roman"/>
                <a:ea typeface="Times New Roman"/>
                <a:cs typeface="Times New Roman"/>
                <a:sym typeface="Times New Roman"/>
              </a:rPr>
            </a:br>
            <a:endParaRPr sz="3000" cap="none" dirty="0">
              <a:latin typeface="Times New Roman"/>
              <a:ea typeface="Times New Roman"/>
              <a:cs typeface="Times New Roman"/>
              <a:sym typeface="Times New Roman"/>
            </a:endParaRPr>
          </a:p>
        </p:txBody>
      </p:sp>
      <p:sp>
        <p:nvSpPr>
          <p:cNvPr id="135" name="Google Shape;135;p16"/>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37" name="Google Shape;137;p16"/>
          <p:cNvSpPr txBox="1"/>
          <p:nvPr/>
        </p:nvSpPr>
        <p:spPr>
          <a:xfrm>
            <a:off x="4617297" y="64911"/>
            <a:ext cx="6394188" cy="521546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dirty="0">
                <a:solidFill>
                  <a:srgbClr val="0070C0"/>
                </a:solidFill>
                <a:latin typeface="Times New Roman"/>
                <a:ea typeface="Times New Roman"/>
                <a:cs typeface="Times New Roman"/>
                <a:sym typeface="Times New Roman"/>
              </a:rPr>
              <a:t>Learning Objectives</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3000"/>
              <a:buFont typeface="Arial"/>
              <a:buNone/>
            </a:pPr>
            <a:br>
              <a:rPr lang="en-US" sz="3000" b="1" i="0" u="none" strike="noStrike" cap="none" dirty="0">
                <a:solidFill>
                  <a:schemeClr val="dk1"/>
                </a:solidFill>
                <a:latin typeface="Times New Roman"/>
                <a:ea typeface="Times New Roman"/>
                <a:cs typeface="Times New Roman"/>
                <a:sym typeface="Times New Roman"/>
              </a:rPr>
            </a:br>
            <a:r>
              <a:rPr lang="en-US" sz="30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a:solidFill>
                  <a:schemeClr val="dk1"/>
                </a:solidFill>
                <a:latin typeface="Times New Roman"/>
                <a:ea typeface="Times New Roman"/>
                <a:cs typeface="Times New Roman"/>
                <a:sym typeface="Times New Roman"/>
              </a:rPr>
              <a:t>After reading this chapter, students would be able to:</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3000"/>
              <a:buFont typeface="Arial"/>
              <a:buNone/>
            </a:pPr>
            <a:br>
              <a:rPr lang="en-US" sz="3000" b="0" i="0" u="none" strike="noStrike" cap="none" dirty="0">
                <a:solidFill>
                  <a:schemeClr val="dk1"/>
                </a:solidFill>
                <a:latin typeface="Times New Roman"/>
                <a:ea typeface="Times New Roman"/>
                <a:cs typeface="Times New Roman"/>
                <a:sym typeface="Times New Roman"/>
              </a:rPr>
            </a:br>
            <a:r>
              <a:rPr lang="en-US" sz="3000" b="0" i="0" u="none" strike="noStrike" cap="none" dirty="0">
                <a:solidFill>
                  <a:schemeClr val="dk1"/>
                </a:solidFill>
                <a:latin typeface="Times New Roman"/>
                <a:ea typeface="Times New Roman"/>
                <a:cs typeface="Times New Roman"/>
                <a:sym typeface="Times New Roman"/>
              </a:rPr>
              <a:t>• </a:t>
            </a:r>
            <a:r>
              <a:rPr lang="en-US" sz="3000" dirty="0">
                <a:solidFill>
                  <a:schemeClr val="dk1"/>
                </a:solidFill>
                <a:latin typeface="Times New Roman"/>
                <a:ea typeface="Times New Roman"/>
                <a:cs typeface="Times New Roman"/>
                <a:sym typeface="Times New Roman"/>
              </a:rPr>
              <a:t>Learn and understand different basic models of artificial neural networks and important terminologies of ANNs</a:t>
            </a:r>
            <a:r>
              <a:rPr lang="en-US" sz="30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3000"/>
              <a:buFont typeface="Arial"/>
              <a:buNone/>
            </a:pPr>
            <a:br>
              <a:rPr lang="en-US" sz="3000" b="0" i="0" u="none" strike="noStrike" cap="none" dirty="0">
                <a:solidFill>
                  <a:schemeClr val="dk1"/>
                </a:solidFill>
                <a:latin typeface="Times New Roman"/>
                <a:ea typeface="Times New Roman"/>
                <a:cs typeface="Times New Roman"/>
                <a:sym typeface="Times New Roman"/>
              </a:rPr>
            </a:br>
            <a:r>
              <a:rPr lang="en-US" sz="3000" b="0" i="0" u="none" strike="noStrike" cap="none" dirty="0">
                <a:solidFill>
                  <a:schemeClr val="dk1"/>
                </a:solidFill>
                <a:latin typeface="Times New Roman"/>
                <a:ea typeface="Times New Roman"/>
                <a:cs typeface="Times New Roman"/>
                <a:sym typeface="Times New Roman"/>
              </a:rPr>
              <a:t>• </a:t>
            </a:r>
            <a:r>
              <a:rPr lang="en-US" sz="3000" dirty="0">
                <a:solidFill>
                  <a:schemeClr val="dk1"/>
                </a:solidFill>
                <a:latin typeface="Times New Roman"/>
                <a:ea typeface="Times New Roman"/>
                <a:cs typeface="Times New Roman"/>
                <a:sym typeface="Times New Roman"/>
              </a:rPr>
              <a:t>Understand the concept of supervised learning and unsupervised learning</a:t>
            </a:r>
            <a:r>
              <a:rPr lang="en-US" sz="30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3000"/>
              <a:buFont typeface="Arial"/>
              <a:buNone/>
            </a:pPr>
            <a:br>
              <a:rPr lang="en-US" sz="3000" b="0" i="0" u="none" strike="noStrike" cap="none" dirty="0">
                <a:solidFill>
                  <a:schemeClr val="dk1"/>
                </a:solidFill>
                <a:latin typeface="Times New Roman"/>
                <a:ea typeface="Times New Roman"/>
                <a:cs typeface="Times New Roman"/>
                <a:sym typeface="Times New Roman"/>
              </a:rPr>
            </a:br>
            <a:r>
              <a:rPr lang="en-US" sz="3000" b="0" i="0" u="none" strike="noStrike" cap="none" dirty="0">
                <a:solidFill>
                  <a:schemeClr val="dk1"/>
                </a:solidFill>
                <a:latin typeface="Times New Roman"/>
                <a:ea typeface="Times New Roman"/>
                <a:cs typeface="Times New Roman"/>
                <a:sym typeface="Times New Roman"/>
              </a:rPr>
              <a:t>• </a:t>
            </a:r>
            <a:r>
              <a:rPr lang="en-US" sz="3000" dirty="0">
                <a:solidFill>
                  <a:schemeClr val="dk1"/>
                </a:solidFill>
                <a:latin typeface="Times New Roman"/>
                <a:ea typeface="Times New Roman"/>
                <a:cs typeface="Times New Roman"/>
                <a:sym typeface="Times New Roman"/>
              </a:rPr>
              <a:t>Read the fundamental of hybrid approach-Fuzzy Neural Systems</a:t>
            </a:r>
            <a:r>
              <a:rPr lang="en-US" sz="3000" b="0" i="0" u="none" strike="noStrike" cap="none" dirty="0">
                <a:solidFill>
                  <a:schemeClr val="dk1"/>
                </a:solidFill>
                <a:latin typeface="Times New Roman"/>
                <a:ea typeface="Times New Roman"/>
                <a:cs typeface="Times New Roman"/>
                <a:sym typeface="Times New Roman"/>
              </a:rPr>
              <a:t>.</a:t>
            </a:r>
            <a:endParaRPr sz="3000" b="0" i="0" u="none" strike="noStrike" cap="none" dirty="0">
              <a:solidFill>
                <a:schemeClr val="dk1"/>
              </a:solidFill>
              <a:latin typeface="Times New Roman"/>
              <a:ea typeface="Times New Roman"/>
              <a:cs typeface="Times New Roman"/>
              <a:sym typeface="Times New Roman"/>
            </a:endParaRPr>
          </a:p>
        </p:txBody>
      </p:sp>
      <p:sp>
        <p:nvSpPr>
          <p:cNvPr id="138" name="Google Shape;138;p16"/>
          <p:cNvSpPr txBox="1">
            <a:spLocks noGrp="1"/>
          </p:cNvSpPr>
          <p:nvPr>
            <p:ph type="ftr" idx="11"/>
          </p:nvPr>
        </p:nvSpPr>
        <p:spPr>
          <a:xfrm>
            <a:off x="4447610" y="6288066"/>
            <a:ext cx="7907606"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Copyright © 2019 by Wiley India Pvt. Ltd., 4436/7, Ansari Road, </a:t>
            </a:r>
            <a:r>
              <a:rPr lang="en-US" dirty="0" err="1"/>
              <a:t>Daryaganj</a:t>
            </a:r>
            <a:r>
              <a:rPr lang="en-US" dirty="0"/>
              <a:t>, New Delhi-110002</a:t>
            </a:r>
            <a:endParaRPr dirty="0"/>
          </a:p>
        </p:txBody>
      </p:sp>
      <p:sp>
        <p:nvSpPr>
          <p:cNvPr id="7" name="Google Shape;144;p17">
            <a:extLst>
              <a:ext uri="{FF2B5EF4-FFF2-40B4-BE49-F238E27FC236}">
                <a16:creationId xmlns:a16="http://schemas.microsoft.com/office/drawing/2014/main" id="{84BB7D50-4859-4631-9118-36280EBCAF34}"/>
              </a:ext>
            </a:extLst>
          </p:cNvPr>
          <p:cNvSpPr txBox="1"/>
          <p:nvPr/>
        </p:nvSpPr>
        <p:spPr>
          <a:xfrm>
            <a:off x="0" y="0"/>
            <a:ext cx="4064000" cy="68580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a:extLst>
              <a:ext uri="{FF2B5EF4-FFF2-40B4-BE49-F238E27FC236}">
                <a16:creationId xmlns:a16="http://schemas.microsoft.com/office/drawing/2014/main" id="{90C44365-C280-4D3E-9046-BDCA86B819C7}"/>
              </a:ext>
            </a:extLst>
          </p:cNvPr>
          <p:cNvSpPr txBox="1">
            <a:spLocks noChangeArrowheads="1"/>
          </p:cNvSpPr>
          <p:nvPr/>
        </p:nvSpPr>
        <p:spPr bwMode="auto">
          <a:xfrm>
            <a:off x="4590345" y="171957"/>
            <a:ext cx="77724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How do our brains work?</a:t>
            </a:r>
          </a:p>
        </p:txBody>
      </p:sp>
      <p:sp>
        <p:nvSpPr>
          <p:cNvPr id="25602" name="Text Box 2">
            <a:extLst>
              <a:ext uri="{FF2B5EF4-FFF2-40B4-BE49-F238E27FC236}">
                <a16:creationId xmlns:a16="http://schemas.microsoft.com/office/drawing/2014/main" id="{781A523F-0354-49FD-AAEF-C1FE0A80C532}"/>
              </a:ext>
            </a:extLst>
          </p:cNvPr>
          <p:cNvSpPr txBox="1">
            <a:spLocks noChangeArrowheads="1"/>
          </p:cNvSpPr>
          <p:nvPr/>
        </p:nvSpPr>
        <p:spPr bwMode="auto">
          <a:xfrm>
            <a:off x="1752600" y="762001"/>
            <a:ext cx="86868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spcBef>
                <a:spcPts val="575"/>
              </a:spcBef>
              <a:buClr>
                <a:srgbClr val="D34817"/>
              </a:buClr>
              <a:buSzPct val="85000"/>
              <a:buFont typeface="Wingdings" panose="05000000000000000000" pitchFamily="2" charset="2"/>
              <a:buChar char=""/>
            </a:pPr>
            <a:r>
              <a:rPr lang="en-GB" altLang="en-US" sz="2800" dirty="0"/>
              <a:t>A processing element</a:t>
            </a:r>
          </a:p>
        </p:txBody>
      </p:sp>
      <p:pic>
        <p:nvPicPr>
          <p:cNvPr id="25603" name="Picture 3">
            <a:extLst>
              <a:ext uri="{FF2B5EF4-FFF2-40B4-BE49-F238E27FC236}">
                <a16:creationId xmlns:a16="http://schemas.microsoft.com/office/drawing/2014/main" id="{D0BA23C2-8A19-4AFB-8FF8-DD88DBA18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245" y="1177101"/>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4" name="Text Box 4">
            <a:extLst>
              <a:ext uri="{FF2B5EF4-FFF2-40B4-BE49-F238E27FC236}">
                <a16:creationId xmlns:a16="http://schemas.microsoft.com/office/drawing/2014/main" id="{AC066222-4ACB-4EFE-A1E0-F3F7E725B816}"/>
              </a:ext>
            </a:extLst>
          </p:cNvPr>
          <p:cNvSpPr txBox="1">
            <a:spLocks noChangeArrowheads="1"/>
          </p:cNvSpPr>
          <p:nvPr/>
        </p:nvSpPr>
        <p:spPr bwMode="auto">
          <a:xfrm>
            <a:off x="4056945" y="5052952"/>
            <a:ext cx="8305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US" sz="2400" dirty="0">
                <a:latin typeface="Times New Roman" panose="02020603050405020304" pitchFamily="18" charset="0"/>
                <a:cs typeface="Times New Roman" panose="02020603050405020304" pitchFamily="18" charset="0"/>
              </a:rPr>
              <a:t>A neuron is connected to other neurons through about </a:t>
            </a:r>
            <a:r>
              <a:rPr lang="en-GB" altLang="en-US" sz="2400" i="1" dirty="0">
                <a:latin typeface="Times New Roman" panose="02020603050405020304" pitchFamily="18" charset="0"/>
                <a:cs typeface="Times New Roman" panose="02020603050405020304" pitchFamily="18" charset="0"/>
              </a:rPr>
              <a:t>10,000 synapses</a:t>
            </a:r>
          </a:p>
        </p:txBody>
      </p:sp>
      <p:sp>
        <p:nvSpPr>
          <p:cNvPr id="6" name="Google Shape;144;p17">
            <a:extLst>
              <a:ext uri="{FF2B5EF4-FFF2-40B4-BE49-F238E27FC236}">
                <a16:creationId xmlns:a16="http://schemas.microsoft.com/office/drawing/2014/main" id="{14C08610-DF0A-4951-A8EA-E6C5C1B44DF1}"/>
              </a:ext>
            </a:extLst>
          </p:cNvPr>
          <p:cNvSpPr txBox="1"/>
          <p:nvPr/>
        </p:nvSpPr>
        <p:spPr>
          <a:xfrm>
            <a:off x="-1" y="0"/>
            <a:ext cx="3866445"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81F46DF0-CD25-45F7-B390-08BDB2A006DF}"/>
              </a:ext>
            </a:extLst>
          </p:cNvPr>
          <p:cNvSpPr>
            <a:spLocks noGrp="1"/>
          </p:cNvSpPr>
          <p:nvPr>
            <p:ph type="ftr" idx="11"/>
          </p:nvPr>
        </p:nvSpPr>
        <p:spPr>
          <a:xfrm>
            <a:off x="4590345" y="6294261"/>
            <a:ext cx="6890455"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a:extLst>
              <a:ext uri="{FF2B5EF4-FFF2-40B4-BE49-F238E27FC236}">
                <a16:creationId xmlns:a16="http://schemas.microsoft.com/office/drawing/2014/main" id="{23647FCC-1F52-4049-B7F0-1BCB03FA1877}"/>
              </a:ext>
            </a:extLst>
          </p:cNvPr>
          <p:cNvSpPr txBox="1">
            <a:spLocks noChangeArrowheads="1"/>
          </p:cNvSpPr>
          <p:nvPr/>
        </p:nvSpPr>
        <p:spPr bwMode="auto">
          <a:xfrm>
            <a:off x="3934177" y="149182"/>
            <a:ext cx="77724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How do our brains work?</a:t>
            </a:r>
          </a:p>
        </p:txBody>
      </p:sp>
      <p:sp>
        <p:nvSpPr>
          <p:cNvPr id="26626" name="Text Box 2">
            <a:extLst>
              <a:ext uri="{FF2B5EF4-FFF2-40B4-BE49-F238E27FC236}">
                <a16:creationId xmlns:a16="http://schemas.microsoft.com/office/drawing/2014/main" id="{A626B02B-3411-4733-8677-6D90C8FFEEAD}"/>
              </a:ext>
            </a:extLst>
          </p:cNvPr>
          <p:cNvSpPr txBox="1">
            <a:spLocks noChangeArrowheads="1"/>
          </p:cNvSpPr>
          <p:nvPr/>
        </p:nvSpPr>
        <p:spPr bwMode="auto">
          <a:xfrm>
            <a:off x="3019777" y="651700"/>
            <a:ext cx="86868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spcBef>
                <a:spcPts val="575"/>
              </a:spcBef>
              <a:buClr>
                <a:srgbClr val="D34817"/>
              </a:buClr>
              <a:buSzPct val="85000"/>
              <a:buFont typeface="Wingdings" panose="05000000000000000000" pitchFamily="2" charset="2"/>
              <a:buChar char=""/>
            </a:pPr>
            <a:r>
              <a:rPr lang="en-GB" altLang="en-US" sz="2800" dirty="0"/>
              <a:t>A processing element</a:t>
            </a:r>
          </a:p>
        </p:txBody>
      </p:sp>
      <p:pic>
        <p:nvPicPr>
          <p:cNvPr id="26627" name="Picture 3">
            <a:extLst>
              <a:ext uri="{FF2B5EF4-FFF2-40B4-BE49-F238E27FC236}">
                <a16:creationId xmlns:a16="http://schemas.microsoft.com/office/drawing/2014/main" id="{2146CBB1-E710-41C1-879D-7EC8965DC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977" y="1239838"/>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28" name="Text Box 4">
            <a:extLst>
              <a:ext uri="{FF2B5EF4-FFF2-40B4-BE49-F238E27FC236}">
                <a16:creationId xmlns:a16="http://schemas.microsoft.com/office/drawing/2014/main" id="{AED46AA5-78D4-479D-8F86-01D92828DDC4}"/>
              </a:ext>
            </a:extLst>
          </p:cNvPr>
          <p:cNvSpPr txBox="1">
            <a:spLocks noChangeArrowheads="1"/>
          </p:cNvSpPr>
          <p:nvPr/>
        </p:nvSpPr>
        <p:spPr bwMode="auto">
          <a:xfrm>
            <a:off x="4023077" y="4880800"/>
            <a:ext cx="830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US" sz="2400" dirty="0">
                <a:latin typeface="Times New Roman" panose="02020603050405020304" pitchFamily="18" charset="0"/>
                <a:cs typeface="Times New Roman" panose="02020603050405020304" pitchFamily="18" charset="0"/>
              </a:rPr>
              <a:t>A neuron receives input from other neurons. Inputs are combined.</a:t>
            </a:r>
          </a:p>
        </p:txBody>
      </p:sp>
      <p:sp>
        <p:nvSpPr>
          <p:cNvPr id="6" name="Google Shape;144;p17">
            <a:extLst>
              <a:ext uri="{FF2B5EF4-FFF2-40B4-BE49-F238E27FC236}">
                <a16:creationId xmlns:a16="http://schemas.microsoft.com/office/drawing/2014/main" id="{4862174F-B0E5-4275-B3B2-64E6A4D3E018}"/>
              </a:ext>
            </a:extLst>
          </p:cNvPr>
          <p:cNvSpPr txBox="1"/>
          <p:nvPr/>
        </p:nvSpPr>
        <p:spPr>
          <a:xfrm>
            <a:off x="0" y="0"/>
            <a:ext cx="3759200"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BCD7FE68-4C28-4710-8ADA-3BEAD5FCEDAC}"/>
              </a:ext>
            </a:extLst>
          </p:cNvPr>
          <p:cNvSpPr>
            <a:spLocks noGrp="1"/>
          </p:cNvSpPr>
          <p:nvPr>
            <p:ph type="ftr" idx="11"/>
          </p:nvPr>
        </p:nvSpPr>
        <p:spPr>
          <a:xfrm>
            <a:off x="5283200" y="6305550"/>
            <a:ext cx="6197600"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a:extLst>
              <a:ext uri="{FF2B5EF4-FFF2-40B4-BE49-F238E27FC236}">
                <a16:creationId xmlns:a16="http://schemas.microsoft.com/office/drawing/2014/main" id="{292DBDA1-ACF2-471C-8CB1-1DC3472BDA67}"/>
              </a:ext>
            </a:extLst>
          </p:cNvPr>
          <p:cNvSpPr txBox="1">
            <a:spLocks noChangeArrowheads="1"/>
          </p:cNvSpPr>
          <p:nvPr/>
        </p:nvSpPr>
        <p:spPr bwMode="auto">
          <a:xfrm>
            <a:off x="3807177" y="241664"/>
            <a:ext cx="77724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How do our brains work?</a:t>
            </a:r>
          </a:p>
        </p:txBody>
      </p:sp>
      <p:sp>
        <p:nvSpPr>
          <p:cNvPr id="27650" name="Text Box 2">
            <a:extLst>
              <a:ext uri="{FF2B5EF4-FFF2-40B4-BE49-F238E27FC236}">
                <a16:creationId xmlns:a16="http://schemas.microsoft.com/office/drawing/2014/main" id="{A5FEE93A-2FF4-4277-A445-5AD420D70296}"/>
              </a:ext>
            </a:extLst>
          </p:cNvPr>
          <p:cNvSpPr txBox="1">
            <a:spLocks noChangeArrowheads="1"/>
          </p:cNvSpPr>
          <p:nvPr/>
        </p:nvSpPr>
        <p:spPr bwMode="auto">
          <a:xfrm>
            <a:off x="2892777" y="813656"/>
            <a:ext cx="86868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spcBef>
                <a:spcPts val="575"/>
              </a:spcBef>
              <a:buClr>
                <a:srgbClr val="D34817"/>
              </a:buClr>
              <a:buSzPct val="85000"/>
              <a:buFont typeface="Wingdings" panose="05000000000000000000" pitchFamily="2" charset="2"/>
              <a:buChar char=""/>
            </a:pPr>
            <a:r>
              <a:rPr lang="en-GB" altLang="en-US" sz="2800" dirty="0"/>
              <a:t>A processing element</a:t>
            </a:r>
          </a:p>
        </p:txBody>
      </p:sp>
      <p:pic>
        <p:nvPicPr>
          <p:cNvPr id="27651" name="Picture 3">
            <a:extLst>
              <a:ext uri="{FF2B5EF4-FFF2-40B4-BE49-F238E27FC236}">
                <a16:creationId xmlns:a16="http://schemas.microsoft.com/office/drawing/2014/main" id="{65EF087E-2A97-4323-B2A9-E36D9A2F6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1089" y="1409700"/>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2" name="Text Box 4">
            <a:extLst>
              <a:ext uri="{FF2B5EF4-FFF2-40B4-BE49-F238E27FC236}">
                <a16:creationId xmlns:a16="http://schemas.microsoft.com/office/drawing/2014/main" id="{1D9697AB-E0D0-426E-88A5-184D35B63900}"/>
              </a:ext>
            </a:extLst>
          </p:cNvPr>
          <p:cNvSpPr txBox="1">
            <a:spLocks noChangeArrowheads="1"/>
          </p:cNvSpPr>
          <p:nvPr/>
        </p:nvSpPr>
        <p:spPr bwMode="auto">
          <a:xfrm>
            <a:off x="3886200" y="5173135"/>
            <a:ext cx="8305800"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US" sz="2400" dirty="0">
                <a:latin typeface="Times New Roman" panose="02020603050405020304" pitchFamily="18" charset="0"/>
                <a:cs typeface="Times New Roman" panose="02020603050405020304" pitchFamily="18" charset="0"/>
              </a:rPr>
              <a:t>Once input exceeds a critical level, the neuron discharges a spike ‐ an electrical pulse that travels from the body, down the axon, to the next neuron(s)</a:t>
            </a:r>
          </a:p>
        </p:txBody>
      </p:sp>
      <p:sp>
        <p:nvSpPr>
          <p:cNvPr id="6" name="Google Shape;144;p17">
            <a:extLst>
              <a:ext uri="{FF2B5EF4-FFF2-40B4-BE49-F238E27FC236}">
                <a16:creationId xmlns:a16="http://schemas.microsoft.com/office/drawing/2014/main" id="{D79FB293-4460-48BE-AE97-39360A209888}"/>
              </a:ext>
            </a:extLst>
          </p:cNvPr>
          <p:cNvSpPr txBox="1"/>
          <p:nvPr/>
        </p:nvSpPr>
        <p:spPr>
          <a:xfrm>
            <a:off x="-1" y="0"/>
            <a:ext cx="3807177"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C5B722F1-9F92-4CE8-97F6-356B03D3B84C}"/>
              </a:ext>
            </a:extLst>
          </p:cNvPr>
          <p:cNvSpPr>
            <a:spLocks noGrp="1"/>
          </p:cNvSpPr>
          <p:nvPr>
            <p:ph type="ftr" idx="11"/>
          </p:nvPr>
        </p:nvSpPr>
        <p:spPr>
          <a:xfrm>
            <a:off x="5156200" y="6305550"/>
            <a:ext cx="6324600"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a:extLst>
              <a:ext uri="{FF2B5EF4-FFF2-40B4-BE49-F238E27FC236}">
                <a16:creationId xmlns:a16="http://schemas.microsoft.com/office/drawing/2014/main" id="{E9E8226B-59DC-4D31-A3CC-3FC59360D7D8}"/>
              </a:ext>
            </a:extLst>
          </p:cNvPr>
          <p:cNvSpPr txBox="1">
            <a:spLocks noChangeArrowheads="1"/>
          </p:cNvSpPr>
          <p:nvPr/>
        </p:nvSpPr>
        <p:spPr bwMode="auto">
          <a:xfrm>
            <a:off x="4492978" y="159258"/>
            <a:ext cx="5489222"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How do our brains work?</a:t>
            </a:r>
          </a:p>
        </p:txBody>
      </p:sp>
      <p:sp>
        <p:nvSpPr>
          <p:cNvPr id="28674" name="Text Box 2">
            <a:extLst>
              <a:ext uri="{FF2B5EF4-FFF2-40B4-BE49-F238E27FC236}">
                <a16:creationId xmlns:a16="http://schemas.microsoft.com/office/drawing/2014/main" id="{E5C30910-E2B3-4A10-A12C-EDA6746754DA}"/>
              </a:ext>
            </a:extLst>
          </p:cNvPr>
          <p:cNvSpPr txBox="1">
            <a:spLocks noChangeArrowheads="1"/>
          </p:cNvSpPr>
          <p:nvPr/>
        </p:nvSpPr>
        <p:spPr bwMode="auto">
          <a:xfrm>
            <a:off x="1752600" y="762001"/>
            <a:ext cx="86868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spcBef>
                <a:spcPts val="575"/>
              </a:spcBef>
              <a:buClr>
                <a:srgbClr val="D34817"/>
              </a:buClr>
              <a:buSzPct val="85000"/>
              <a:buFont typeface="Wingdings" panose="05000000000000000000" pitchFamily="2" charset="2"/>
              <a:buChar char=""/>
            </a:pPr>
            <a:r>
              <a:rPr lang="en-GB" altLang="en-US" sz="2800" dirty="0"/>
              <a:t>A processing element</a:t>
            </a:r>
          </a:p>
        </p:txBody>
      </p:sp>
      <p:pic>
        <p:nvPicPr>
          <p:cNvPr id="28675" name="Picture 3">
            <a:extLst>
              <a:ext uri="{FF2B5EF4-FFF2-40B4-BE49-F238E27FC236}">
                <a16:creationId xmlns:a16="http://schemas.microsoft.com/office/drawing/2014/main" id="{1DFB704C-A813-4E54-A57F-B40F329E2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711" y="1287402"/>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6" name="Text Box 4">
            <a:extLst>
              <a:ext uri="{FF2B5EF4-FFF2-40B4-BE49-F238E27FC236}">
                <a16:creationId xmlns:a16="http://schemas.microsoft.com/office/drawing/2014/main" id="{693D2F5B-8728-4051-B84C-F1C052A9AAB7}"/>
              </a:ext>
            </a:extLst>
          </p:cNvPr>
          <p:cNvSpPr txBox="1">
            <a:spLocks noChangeArrowheads="1"/>
          </p:cNvSpPr>
          <p:nvPr/>
        </p:nvSpPr>
        <p:spPr bwMode="auto">
          <a:xfrm>
            <a:off x="5449711" y="5157848"/>
            <a:ext cx="571782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US" sz="2400" dirty="0">
                <a:latin typeface="Times New Roman" panose="02020603050405020304" pitchFamily="18" charset="0"/>
                <a:cs typeface="Times New Roman" panose="02020603050405020304" pitchFamily="18" charset="0"/>
              </a:rPr>
              <a:t>The axon endings almost touch the dendrites or cell body of the next neuron.</a:t>
            </a:r>
          </a:p>
        </p:txBody>
      </p:sp>
      <p:sp>
        <p:nvSpPr>
          <p:cNvPr id="6" name="Google Shape;144;p17">
            <a:extLst>
              <a:ext uri="{FF2B5EF4-FFF2-40B4-BE49-F238E27FC236}">
                <a16:creationId xmlns:a16="http://schemas.microsoft.com/office/drawing/2014/main" id="{7E96753C-CDBA-4123-A84A-5B0B907A5E88}"/>
              </a:ext>
            </a:extLst>
          </p:cNvPr>
          <p:cNvSpPr txBox="1"/>
          <p:nvPr/>
        </p:nvSpPr>
        <p:spPr>
          <a:xfrm>
            <a:off x="-1" y="0"/>
            <a:ext cx="3725333"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60ED2999-3CCB-41A4-9684-F63ADFA352D4}"/>
              </a:ext>
            </a:extLst>
          </p:cNvPr>
          <p:cNvSpPr>
            <a:spLocks noGrp="1"/>
          </p:cNvSpPr>
          <p:nvPr>
            <p:ph type="ftr" idx="11"/>
          </p:nvPr>
        </p:nvSpPr>
        <p:spPr>
          <a:xfrm>
            <a:off x="5294489" y="6305550"/>
            <a:ext cx="6186311" cy="476250"/>
          </a:xfrm>
        </p:spPr>
        <p:txBody>
          <a:bodyPr/>
          <a:lstStyle/>
          <a:p>
            <a:r>
              <a:rPr lang="en-US"/>
              <a:t>Copyright © 2019 by Wiley India Pvt. Ltd., 4436/7, Ansari Road, Daryaganj,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a:extLst>
              <a:ext uri="{FF2B5EF4-FFF2-40B4-BE49-F238E27FC236}">
                <a16:creationId xmlns:a16="http://schemas.microsoft.com/office/drawing/2014/main" id="{350BDD88-C723-406D-9C3A-287777798134}"/>
              </a:ext>
            </a:extLst>
          </p:cNvPr>
          <p:cNvSpPr txBox="1">
            <a:spLocks noChangeArrowheads="1"/>
          </p:cNvSpPr>
          <p:nvPr/>
        </p:nvSpPr>
        <p:spPr bwMode="auto">
          <a:xfrm>
            <a:off x="4174066" y="104785"/>
            <a:ext cx="6189133"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How do our brains work?</a:t>
            </a:r>
          </a:p>
        </p:txBody>
      </p:sp>
      <p:sp>
        <p:nvSpPr>
          <p:cNvPr id="29698" name="Text Box 2">
            <a:extLst>
              <a:ext uri="{FF2B5EF4-FFF2-40B4-BE49-F238E27FC236}">
                <a16:creationId xmlns:a16="http://schemas.microsoft.com/office/drawing/2014/main" id="{E7E14098-D960-494E-8D39-F2FA4FB104AD}"/>
              </a:ext>
            </a:extLst>
          </p:cNvPr>
          <p:cNvSpPr txBox="1">
            <a:spLocks noChangeArrowheads="1"/>
          </p:cNvSpPr>
          <p:nvPr/>
        </p:nvSpPr>
        <p:spPr bwMode="auto">
          <a:xfrm>
            <a:off x="1752600" y="762001"/>
            <a:ext cx="86868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spcBef>
                <a:spcPts val="575"/>
              </a:spcBef>
              <a:buClr>
                <a:srgbClr val="D34817"/>
              </a:buClr>
              <a:buSzPct val="85000"/>
              <a:buFont typeface="Wingdings" panose="05000000000000000000" pitchFamily="2" charset="2"/>
              <a:buChar char=""/>
            </a:pPr>
            <a:r>
              <a:rPr lang="en-GB" altLang="en-US" sz="2800" dirty="0"/>
              <a:t>A processing element</a:t>
            </a:r>
          </a:p>
        </p:txBody>
      </p:sp>
      <p:pic>
        <p:nvPicPr>
          <p:cNvPr id="29699" name="Picture 3">
            <a:extLst>
              <a:ext uri="{FF2B5EF4-FFF2-40B4-BE49-F238E27FC236}">
                <a16:creationId xmlns:a16="http://schemas.microsoft.com/office/drawing/2014/main" id="{F1D8EAAF-4B78-4EBA-AE0B-07AA0BC4C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409700"/>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0" name="Text Box 4">
            <a:extLst>
              <a:ext uri="{FF2B5EF4-FFF2-40B4-BE49-F238E27FC236}">
                <a16:creationId xmlns:a16="http://schemas.microsoft.com/office/drawing/2014/main" id="{79C81B20-0B55-4451-821F-9EA951AAF396}"/>
              </a:ext>
            </a:extLst>
          </p:cNvPr>
          <p:cNvSpPr txBox="1">
            <a:spLocks noChangeArrowheads="1"/>
          </p:cNvSpPr>
          <p:nvPr/>
        </p:nvSpPr>
        <p:spPr bwMode="auto">
          <a:xfrm>
            <a:off x="5205589" y="5173133"/>
            <a:ext cx="5819422"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US" sz="2400" dirty="0">
                <a:latin typeface="Times New Roman" panose="02020603050405020304" pitchFamily="18" charset="0"/>
                <a:cs typeface="Times New Roman" panose="02020603050405020304" pitchFamily="18" charset="0"/>
              </a:rPr>
              <a:t>Transmission of an electrical signal from one neuron to the next is effected by neurotransmitters.</a:t>
            </a:r>
          </a:p>
        </p:txBody>
      </p:sp>
      <p:sp>
        <p:nvSpPr>
          <p:cNvPr id="6" name="Google Shape;144;p17">
            <a:extLst>
              <a:ext uri="{FF2B5EF4-FFF2-40B4-BE49-F238E27FC236}">
                <a16:creationId xmlns:a16="http://schemas.microsoft.com/office/drawing/2014/main" id="{B4B52DE9-A162-43BF-9341-B7A02E44A990}"/>
              </a:ext>
            </a:extLst>
          </p:cNvPr>
          <p:cNvSpPr txBox="1"/>
          <p:nvPr/>
        </p:nvSpPr>
        <p:spPr>
          <a:xfrm>
            <a:off x="0" y="0"/>
            <a:ext cx="3793066"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D53237AC-57EA-49EF-848F-0D09E04A1184}"/>
              </a:ext>
            </a:extLst>
          </p:cNvPr>
          <p:cNvSpPr>
            <a:spLocks noGrp="1"/>
          </p:cNvSpPr>
          <p:nvPr>
            <p:ph type="ftr" idx="11"/>
          </p:nvPr>
        </p:nvSpPr>
        <p:spPr>
          <a:xfrm>
            <a:off x="4730044" y="6305550"/>
            <a:ext cx="6750756" cy="476250"/>
          </a:xfrm>
        </p:spPr>
        <p:txBody>
          <a:bodyPr/>
          <a:lstStyle/>
          <a:p>
            <a:r>
              <a:rPr lang="en-US"/>
              <a:t>Copyright © 2019 by Wiley India Pvt. Ltd., 4436/7, Ansari Road, Daryaganj,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a:extLst>
              <a:ext uri="{FF2B5EF4-FFF2-40B4-BE49-F238E27FC236}">
                <a16:creationId xmlns:a16="http://schemas.microsoft.com/office/drawing/2014/main" id="{96BF6603-8EFC-4746-8278-91BA1440C818}"/>
              </a:ext>
            </a:extLst>
          </p:cNvPr>
          <p:cNvSpPr txBox="1">
            <a:spLocks noChangeArrowheads="1"/>
          </p:cNvSpPr>
          <p:nvPr/>
        </p:nvSpPr>
        <p:spPr bwMode="auto">
          <a:xfrm>
            <a:off x="4291189" y="29571"/>
            <a:ext cx="6403622"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How do our brains work?</a:t>
            </a:r>
          </a:p>
        </p:txBody>
      </p:sp>
      <p:sp>
        <p:nvSpPr>
          <p:cNvPr id="30722" name="Text Box 2">
            <a:extLst>
              <a:ext uri="{FF2B5EF4-FFF2-40B4-BE49-F238E27FC236}">
                <a16:creationId xmlns:a16="http://schemas.microsoft.com/office/drawing/2014/main" id="{6E11DC65-CC99-4A69-916C-59A1D0D5A464}"/>
              </a:ext>
            </a:extLst>
          </p:cNvPr>
          <p:cNvSpPr txBox="1">
            <a:spLocks noChangeArrowheads="1"/>
          </p:cNvSpPr>
          <p:nvPr/>
        </p:nvSpPr>
        <p:spPr bwMode="auto">
          <a:xfrm>
            <a:off x="1752600" y="762001"/>
            <a:ext cx="86868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spcBef>
                <a:spcPts val="575"/>
              </a:spcBef>
              <a:buClr>
                <a:srgbClr val="D34817"/>
              </a:buClr>
              <a:buSzPct val="85000"/>
              <a:buFont typeface="Wingdings" panose="05000000000000000000" pitchFamily="2" charset="2"/>
              <a:buChar char=""/>
            </a:pPr>
            <a:r>
              <a:rPr lang="en-GB" altLang="en-US" sz="2800" dirty="0"/>
              <a:t>A processing element</a:t>
            </a:r>
          </a:p>
        </p:txBody>
      </p:sp>
      <p:pic>
        <p:nvPicPr>
          <p:cNvPr id="30723" name="Picture 3">
            <a:extLst>
              <a:ext uri="{FF2B5EF4-FFF2-40B4-BE49-F238E27FC236}">
                <a16:creationId xmlns:a16="http://schemas.microsoft.com/office/drawing/2014/main" id="{C1C55A65-62A0-4808-8D36-2677AF980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267" y="1409700"/>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4" name="Text Box 4">
            <a:extLst>
              <a:ext uri="{FF2B5EF4-FFF2-40B4-BE49-F238E27FC236}">
                <a16:creationId xmlns:a16="http://schemas.microsoft.com/office/drawing/2014/main" id="{BC7FA1A7-F6A1-4A70-B3FC-A6DDB8FB2C0D}"/>
              </a:ext>
            </a:extLst>
          </p:cNvPr>
          <p:cNvSpPr txBox="1">
            <a:spLocks noChangeArrowheads="1"/>
          </p:cNvSpPr>
          <p:nvPr/>
        </p:nvSpPr>
        <p:spPr bwMode="auto">
          <a:xfrm>
            <a:off x="5528733" y="4971833"/>
            <a:ext cx="5435600" cy="1571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pPr>
            <a:r>
              <a:rPr lang="en-GB" altLang="en-US" sz="2400" dirty="0"/>
              <a:t>Neurotransmitters are chemicals which are released from the first neuron and which bind to the</a:t>
            </a:r>
          </a:p>
          <a:p>
            <a:pPr algn="ctr">
              <a:lnSpc>
                <a:spcPct val="100000"/>
              </a:lnSpc>
            </a:pPr>
            <a:r>
              <a:rPr lang="en-GB" altLang="en-US" sz="2400" dirty="0"/>
              <a:t>Second.</a:t>
            </a:r>
          </a:p>
        </p:txBody>
      </p:sp>
      <p:sp>
        <p:nvSpPr>
          <p:cNvPr id="6" name="Google Shape;144;p17">
            <a:extLst>
              <a:ext uri="{FF2B5EF4-FFF2-40B4-BE49-F238E27FC236}">
                <a16:creationId xmlns:a16="http://schemas.microsoft.com/office/drawing/2014/main" id="{62B63516-6B7D-4087-A4E4-7B5E4ECCB968}"/>
              </a:ext>
            </a:extLst>
          </p:cNvPr>
          <p:cNvSpPr txBox="1"/>
          <p:nvPr/>
        </p:nvSpPr>
        <p:spPr>
          <a:xfrm>
            <a:off x="0" y="0"/>
            <a:ext cx="3860800"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14340DA0-153E-49A3-B7FD-572D8B8D624D}"/>
              </a:ext>
            </a:extLst>
          </p:cNvPr>
          <p:cNvSpPr>
            <a:spLocks noGrp="1"/>
          </p:cNvSpPr>
          <p:nvPr>
            <p:ph type="ftr" idx="11"/>
          </p:nvPr>
        </p:nvSpPr>
        <p:spPr>
          <a:xfrm>
            <a:off x="5012266" y="6381750"/>
            <a:ext cx="6468533"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a:extLst>
              <a:ext uri="{FF2B5EF4-FFF2-40B4-BE49-F238E27FC236}">
                <a16:creationId xmlns:a16="http://schemas.microsoft.com/office/drawing/2014/main" id="{F5287341-232F-4C04-8BD2-C05D57DBB637}"/>
              </a:ext>
            </a:extLst>
          </p:cNvPr>
          <p:cNvSpPr txBox="1">
            <a:spLocks noChangeArrowheads="1"/>
          </p:cNvSpPr>
          <p:nvPr/>
        </p:nvSpPr>
        <p:spPr bwMode="auto">
          <a:xfrm>
            <a:off x="4495800" y="0"/>
            <a:ext cx="57150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How do our brains work?</a:t>
            </a:r>
          </a:p>
        </p:txBody>
      </p:sp>
      <p:sp>
        <p:nvSpPr>
          <p:cNvPr id="31746" name="Text Box 2">
            <a:extLst>
              <a:ext uri="{FF2B5EF4-FFF2-40B4-BE49-F238E27FC236}">
                <a16:creationId xmlns:a16="http://schemas.microsoft.com/office/drawing/2014/main" id="{C43075FA-C2ED-40C6-A2D1-4835460FD8B3}"/>
              </a:ext>
            </a:extLst>
          </p:cNvPr>
          <p:cNvSpPr txBox="1">
            <a:spLocks noChangeArrowheads="1"/>
          </p:cNvSpPr>
          <p:nvPr/>
        </p:nvSpPr>
        <p:spPr bwMode="auto">
          <a:xfrm>
            <a:off x="1752600" y="601586"/>
            <a:ext cx="86868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spcBef>
                <a:spcPts val="575"/>
              </a:spcBef>
              <a:buClr>
                <a:srgbClr val="D34817"/>
              </a:buClr>
              <a:buSzPct val="85000"/>
              <a:buFont typeface="Wingdings" panose="05000000000000000000" pitchFamily="2" charset="2"/>
              <a:buChar char=""/>
            </a:pPr>
            <a:r>
              <a:rPr lang="en-GB" altLang="en-US" sz="2800" dirty="0"/>
              <a:t>A processing element</a:t>
            </a:r>
          </a:p>
        </p:txBody>
      </p:sp>
      <p:pic>
        <p:nvPicPr>
          <p:cNvPr id="31747" name="Picture 3">
            <a:extLst>
              <a:ext uri="{FF2B5EF4-FFF2-40B4-BE49-F238E27FC236}">
                <a16:creationId xmlns:a16="http://schemas.microsoft.com/office/drawing/2014/main" id="{468E54D6-5F4D-49D6-830E-840E16B32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068319"/>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8" name="Text Box 4">
            <a:extLst>
              <a:ext uri="{FF2B5EF4-FFF2-40B4-BE49-F238E27FC236}">
                <a16:creationId xmlns:a16="http://schemas.microsoft.com/office/drawing/2014/main" id="{F85E84A5-8C10-4E7B-85C3-1AD236883FC5}"/>
              </a:ext>
            </a:extLst>
          </p:cNvPr>
          <p:cNvSpPr txBox="1">
            <a:spLocks noChangeArrowheads="1"/>
          </p:cNvSpPr>
          <p:nvPr/>
        </p:nvSpPr>
        <p:spPr bwMode="auto">
          <a:xfrm>
            <a:off x="4594578" y="4734069"/>
            <a:ext cx="5616222" cy="1571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US" sz="2400" dirty="0">
                <a:latin typeface="Times New Roman" panose="02020603050405020304" pitchFamily="18" charset="0"/>
                <a:cs typeface="Times New Roman" panose="02020603050405020304" pitchFamily="18" charset="0"/>
              </a:rPr>
              <a:t>This link is called a synapse. The strength of the signal that reaches the next neuron depends on factors such as the amount of neurotransmitter available.</a:t>
            </a:r>
          </a:p>
        </p:txBody>
      </p:sp>
      <p:sp>
        <p:nvSpPr>
          <p:cNvPr id="6" name="Google Shape;144;p17">
            <a:extLst>
              <a:ext uri="{FF2B5EF4-FFF2-40B4-BE49-F238E27FC236}">
                <a16:creationId xmlns:a16="http://schemas.microsoft.com/office/drawing/2014/main" id="{0B4D68F0-CA35-403F-BE38-404FDA7FE590}"/>
              </a:ext>
            </a:extLst>
          </p:cNvPr>
          <p:cNvSpPr txBox="1"/>
          <p:nvPr/>
        </p:nvSpPr>
        <p:spPr>
          <a:xfrm>
            <a:off x="0" y="0"/>
            <a:ext cx="3702756"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633EA9F5-D14C-4EDA-8D89-846311BB90D2}"/>
              </a:ext>
            </a:extLst>
          </p:cNvPr>
          <p:cNvSpPr>
            <a:spLocks noGrp="1"/>
          </p:cNvSpPr>
          <p:nvPr>
            <p:ph type="ftr" idx="11"/>
          </p:nvPr>
        </p:nvSpPr>
        <p:spPr>
          <a:xfrm>
            <a:off x="5074355" y="6320728"/>
            <a:ext cx="6237111"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a:extLst>
              <a:ext uri="{FF2B5EF4-FFF2-40B4-BE49-F238E27FC236}">
                <a16:creationId xmlns:a16="http://schemas.microsoft.com/office/drawing/2014/main" id="{BC172CA0-0B65-46D7-AE31-E765461BEC96}"/>
              </a:ext>
            </a:extLst>
          </p:cNvPr>
          <p:cNvSpPr txBox="1">
            <a:spLocks noChangeArrowheads="1"/>
          </p:cNvSpPr>
          <p:nvPr/>
        </p:nvSpPr>
        <p:spPr bwMode="auto">
          <a:xfrm>
            <a:off x="4075289" y="9882"/>
            <a:ext cx="5906911"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How do ANNs work?</a:t>
            </a:r>
          </a:p>
        </p:txBody>
      </p:sp>
      <p:pic>
        <p:nvPicPr>
          <p:cNvPr id="32770" name="Picture 2">
            <a:extLst>
              <a:ext uri="{FF2B5EF4-FFF2-40B4-BE49-F238E27FC236}">
                <a16:creationId xmlns:a16="http://schemas.microsoft.com/office/drawing/2014/main" id="{EE4233CB-7E61-4860-BBB4-84596FA6C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756" y="765025"/>
            <a:ext cx="74676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1" name="Text Box 3">
            <a:extLst>
              <a:ext uri="{FF2B5EF4-FFF2-40B4-BE49-F238E27FC236}">
                <a16:creationId xmlns:a16="http://schemas.microsoft.com/office/drawing/2014/main" id="{23F33383-4471-4118-95BB-AF814FBE4A31}"/>
              </a:ext>
            </a:extLst>
          </p:cNvPr>
          <p:cNvSpPr txBox="1">
            <a:spLocks noChangeArrowheads="1"/>
          </p:cNvSpPr>
          <p:nvPr/>
        </p:nvSpPr>
        <p:spPr bwMode="auto">
          <a:xfrm>
            <a:off x="4549422" y="5337025"/>
            <a:ext cx="5432778" cy="833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US" sz="2400" dirty="0">
                <a:latin typeface="Times New Roman" panose="02020603050405020304" pitchFamily="18" charset="0"/>
                <a:cs typeface="Times New Roman" panose="02020603050405020304" pitchFamily="18" charset="0"/>
              </a:rPr>
              <a:t>An artificial neuron is an imitation of a human neuron</a:t>
            </a:r>
          </a:p>
        </p:txBody>
      </p:sp>
      <p:sp>
        <p:nvSpPr>
          <p:cNvPr id="5" name="Google Shape;144;p17">
            <a:extLst>
              <a:ext uri="{FF2B5EF4-FFF2-40B4-BE49-F238E27FC236}">
                <a16:creationId xmlns:a16="http://schemas.microsoft.com/office/drawing/2014/main" id="{6A96DA62-503A-497E-918B-0535CF0D87DE}"/>
              </a:ext>
            </a:extLst>
          </p:cNvPr>
          <p:cNvSpPr txBox="1"/>
          <p:nvPr/>
        </p:nvSpPr>
        <p:spPr>
          <a:xfrm>
            <a:off x="0" y="0"/>
            <a:ext cx="3702756"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B5FFFFC7-50B1-44B2-AAFE-24B099C695FD}"/>
              </a:ext>
            </a:extLst>
          </p:cNvPr>
          <p:cNvSpPr>
            <a:spLocks noGrp="1"/>
          </p:cNvSpPr>
          <p:nvPr>
            <p:ph type="ftr" idx="11"/>
          </p:nvPr>
        </p:nvSpPr>
        <p:spPr>
          <a:xfrm>
            <a:off x="4639733" y="6305550"/>
            <a:ext cx="6841067"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a:extLst>
              <a:ext uri="{FF2B5EF4-FFF2-40B4-BE49-F238E27FC236}">
                <a16:creationId xmlns:a16="http://schemas.microsoft.com/office/drawing/2014/main" id="{1102FEE7-1236-424B-A74F-A17D5FE93DB4}"/>
              </a:ext>
            </a:extLst>
          </p:cNvPr>
          <p:cNvSpPr txBox="1">
            <a:spLocks noChangeArrowheads="1"/>
          </p:cNvSpPr>
          <p:nvPr/>
        </p:nvSpPr>
        <p:spPr bwMode="auto">
          <a:xfrm>
            <a:off x="4210756" y="159258"/>
            <a:ext cx="5771444"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How do ANNs work?</a:t>
            </a:r>
          </a:p>
        </p:txBody>
      </p:sp>
      <p:sp>
        <p:nvSpPr>
          <p:cNvPr id="33794" name="Text Box 2">
            <a:extLst>
              <a:ext uri="{FF2B5EF4-FFF2-40B4-BE49-F238E27FC236}">
                <a16:creationId xmlns:a16="http://schemas.microsoft.com/office/drawing/2014/main" id="{3598F9C2-4D15-45F6-8C9C-7B605AA3828D}"/>
              </a:ext>
            </a:extLst>
          </p:cNvPr>
          <p:cNvSpPr txBox="1">
            <a:spLocks noChangeArrowheads="1"/>
          </p:cNvSpPr>
          <p:nvPr/>
        </p:nvSpPr>
        <p:spPr bwMode="auto">
          <a:xfrm>
            <a:off x="3973688" y="914400"/>
            <a:ext cx="6465711" cy="833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pPr>
            <a:r>
              <a:rPr lang="en-GB" altLang="en-US" sz="2400" dirty="0">
                <a:latin typeface="Times New Roman" panose="02020603050405020304" pitchFamily="18" charset="0"/>
                <a:cs typeface="Times New Roman" panose="02020603050405020304" pitchFamily="18" charset="0"/>
              </a:rPr>
              <a:t>• Now, let us have a look at the model of an artificial neuron.</a:t>
            </a:r>
          </a:p>
        </p:txBody>
      </p:sp>
      <p:pic>
        <p:nvPicPr>
          <p:cNvPr id="33795" name="Picture 3">
            <a:extLst>
              <a:ext uri="{FF2B5EF4-FFF2-40B4-BE49-F238E27FC236}">
                <a16:creationId xmlns:a16="http://schemas.microsoft.com/office/drawing/2014/main" id="{DB13391B-8158-4581-A323-15358A706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688" y="1986845"/>
            <a:ext cx="8001000" cy="4495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Google Shape;144;p17">
            <a:extLst>
              <a:ext uri="{FF2B5EF4-FFF2-40B4-BE49-F238E27FC236}">
                <a16:creationId xmlns:a16="http://schemas.microsoft.com/office/drawing/2014/main" id="{4FC3F401-96D2-4860-8DEA-C704406136D3}"/>
              </a:ext>
            </a:extLst>
          </p:cNvPr>
          <p:cNvSpPr txBox="1"/>
          <p:nvPr/>
        </p:nvSpPr>
        <p:spPr>
          <a:xfrm>
            <a:off x="-1" y="0"/>
            <a:ext cx="3753557"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A6813635-8539-4762-896A-FD972A156256}"/>
              </a:ext>
            </a:extLst>
          </p:cNvPr>
          <p:cNvSpPr>
            <a:spLocks noGrp="1"/>
          </p:cNvSpPr>
          <p:nvPr>
            <p:ph type="ftr" idx="11"/>
          </p:nvPr>
        </p:nvSpPr>
        <p:spPr>
          <a:xfrm>
            <a:off x="5046133" y="6305550"/>
            <a:ext cx="6434667"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913FA7-5240-41D1-AD70-C745320EF2E4}"/>
              </a:ext>
            </a:extLst>
          </p:cNvPr>
          <p:cNvPicPr>
            <a:picLocks noChangeAspect="1"/>
          </p:cNvPicPr>
          <p:nvPr/>
        </p:nvPicPr>
        <p:blipFill>
          <a:blip r:embed="rId2"/>
          <a:stretch>
            <a:fillRect/>
          </a:stretch>
        </p:blipFill>
        <p:spPr>
          <a:xfrm>
            <a:off x="4076700" y="1023937"/>
            <a:ext cx="8115300" cy="4810125"/>
          </a:xfrm>
          <a:prstGeom prst="rect">
            <a:avLst/>
          </a:prstGeom>
        </p:spPr>
      </p:pic>
      <p:sp>
        <p:nvSpPr>
          <p:cNvPr id="3" name="Google Shape;144;p17">
            <a:extLst>
              <a:ext uri="{FF2B5EF4-FFF2-40B4-BE49-F238E27FC236}">
                <a16:creationId xmlns:a16="http://schemas.microsoft.com/office/drawing/2014/main" id="{4C4DD658-7EB0-41ED-BFF2-35ACE6B66207}"/>
              </a:ext>
            </a:extLst>
          </p:cNvPr>
          <p:cNvSpPr txBox="1"/>
          <p:nvPr/>
        </p:nvSpPr>
        <p:spPr>
          <a:xfrm>
            <a:off x="0" y="0"/>
            <a:ext cx="3759200"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4" name="Footer Placeholder 3">
            <a:extLst>
              <a:ext uri="{FF2B5EF4-FFF2-40B4-BE49-F238E27FC236}">
                <a16:creationId xmlns:a16="http://schemas.microsoft.com/office/drawing/2014/main" id="{ABD87E00-4EA9-4081-832F-450E90666E91}"/>
              </a:ext>
            </a:extLst>
          </p:cNvPr>
          <p:cNvSpPr>
            <a:spLocks noGrp="1"/>
          </p:cNvSpPr>
          <p:nvPr>
            <p:ph type="ftr" idx="11"/>
          </p:nvPr>
        </p:nvSpPr>
        <p:spPr>
          <a:xfrm>
            <a:off x="4989689" y="6305550"/>
            <a:ext cx="6491111" cy="476250"/>
          </a:xfrm>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333233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44" name="Google Shape;144;p17"/>
          <p:cNvSpPr txBox="1"/>
          <p:nvPr/>
        </p:nvSpPr>
        <p:spPr>
          <a:xfrm>
            <a:off x="-1" y="0"/>
            <a:ext cx="3530991" cy="7101900"/>
          </a:xfrm>
          <a:prstGeom prst="rect">
            <a:avLst/>
          </a:prstGeom>
          <a:noFill/>
          <a:ln>
            <a:noFill/>
          </a:ln>
        </p:spPr>
        <p:txBody>
          <a:bodyPr spcFirstLastPara="1" wrap="square" lIns="91425" tIns="45700" rIns="91425" bIns="45700" anchor="t" anchorCtr="0">
            <a:noAutofit/>
          </a:bodyPr>
          <a:lstStyle/>
          <a:p>
            <a:pPr lvl="0">
              <a:lnSpc>
                <a:spcPct val="150000"/>
              </a:lnSpc>
            </a:pPr>
            <a:endParaRPr sz="1800" b="0" i="0" u="none" strike="noStrike" cap="none" dirty="0">
              <a:solidFill>
                <a:schemeClr val="lt1"/>
              </a:solidFill>
              <a:latin typeface="Times New Roman"/>
              <a:ea typeface="Times New Roman"/>
              <a:cs typeface="Times New Roman"/>
              <a:sym typeface="Times New Roman"/>
            </a:endParaRPr>
          </a:p>
        </p:txBody>
      </p:sp>
      <p:sp>
        <p:nvSpPr>
          <p:cNvPr id="145" name="Google Shape;145;p17"/>
          <p:cNvSpPr txBox="1">
            <a:spLocks noGrp="1"/>
          </p:cNvSpPr>
          <p:nvPr>
            <p:ph type="body" idx="1"/>
          </p:nvPr>
        </p:nvSpPr>
        <p:spPr>
          <a:xfrm>
            <a:off x="4009919" y="72189"/>
            <a:ext cx="8182081" cy="6785811"/>
          </a:xfrm>
          <a:prstGeom prst="rect">
            <a:avLst/>
          </a:prstGeom>
          <a:noFill/>
          <a:ln>
            <a:noFill/>
          </a:ln>
        </p:spPr>
        <p:txBody>
          <a:bodyPr spcFirstLastPara="1" wrap="square" lIns="91425" tIns="45700" rIns="91425" bIns="45700" anchor="t" anchorCtr="0">
            <a:noAutofit/>
          </a:bodyPr>
          <a:lstStyle/>
          <a:p>
            <a:pPr marL="137160" lvl="0" indent="0" algn="ctr" rtl="0">
              <a:lnSpc>
                <a:spcPct val="100000"/>
              </a:lnSpc>
              <a:spcBef>
                <a:spcPts val="600"/>
              </a:spcBef>
              <a:spcAft>
                <a:spcPts val="0"/>
              </a:spcAft>
              <a:buSzPts val="1440"/>
              <a:buNone/>
            </a:pPr>
            <a:r>
              <a:rPr lang="en-US" sz="2600" b="1" dirty="0">
                <a:solidFill>
                  <a:srgbClr val="354369"/>
                </a:solidFill>
                <a:latin typeface="Times New Roman" pitchFamily="18" charset="0"/>
                <a:ea typeface="Times New Roman"/>
                <a:cs typeface="Times New Roman" pitchFamily="18" charset="0"/>
                <a:sym typeface="Times New Roman"/>
              </a:rPr>
              <a:t>Introduction </a:t>
            </a:r>
            <a:endParaRPr sz="2600" b="1" dirty="0">
              <a:latin typeface="Times New Roman" pitchFamily="18" charset="0"/>
              <a:cs typeface="Times New Roman" pitchFamily="18" charset="0"/>
            </a:endParaRPr>
          </a:p>
          <a:p>
            <a:pPr marL="137160" lvl="0" indent="0" algn="l" rtl="0">
              <a:lnSpc>
                <a:spcPct val="100000"/>
              </a:lnSpc>
              <a:spcBef>
                <a:spcPts val="600"/>
              </a:spcBef>
              <a:spcAft>
                <a:spcPts val="0"/>
              </a:spcAft>
              <a:buClr>
                <a:schemeClr val="dk1"/>
              </a:buClr>
              <a:buSzPts val="1100"/>
              <a:buFont typeface="Arial"/>
              <a:buNone/>
            </a:pPr>
            <a:r>
              <a:rPr lang="en-US" sz="2200" dirty="0">
                <a:latin typeface="Times New Roman" pitchFamily="18" charset="0"/>
                <a:ea typeface="Times New Roman"/>
                <a:cs typeface="Times New Roman" pitchFamily="18" charset="0"/>
                <a:sym typeface="Times New Roman"/>
              </a:rPr>
              <a:t>Dr. Robert Hecht-Nielsen, the inventor of the first neuro-computer, defines the neural network as “... a computing system made up of a number of simple, highly interconnected processing elements, which process information by their dynamic state response to external inputs.”</a:t>
            </a:r>
            <a:endParaRPr sz="2200" dirty="0">
              <a:latin typeface="Times New Roman" pitchFamily="18" charset="0"/>
              <a:ea typeface="Times New Roman"/>
              <a:cs typeface="Times New Roman" pitchFamily="18" charset="0"/>
              <a:sym typeface="Times New Roman"/>
            </a:endParaRPr>
          </a:p>
          <a:p>
            <a:pPr marL="137160" lvl="0" indent="0" algn="just" rtl="0">
              <a:lnSpc>
                <a:spcPct val="100000"/>
              </a:lnSpc>
              <a:spcBef>
                <a:spcPts val="600"/>
              </a:spcBef>
              <a:spcAft>
                <a:spcPts val="0"/>
              </a:spcAft>
              <a:buClr>
                <a:schemeClr val="dk1"/>
              </a:buClr>
              <a:buSzPts val="1100"/>
              <a:buFont typeface="Arial"/>
              <a:buNone/>
            </a:pPr>
            <a:r>
              <a:rPr lang="en-US" sz="2200" dirty="0">
                <a:latin typeface="Times New Roman" pitchFamily="18" charset="0"/>
                <a:ea typeface="Times New Roman"/>
                <a:cs typeface="Times New Roman" pitchFamily="18" charset="0"/>
                <a:sym typeface="Times New Roman"/>
              </a:rPr>
              <a:t>In data technology (IT), a system of hardware and/or software package patterned in the case of the operation</a:t>
            </a:r>
            <a:endParaRPr sz="2200" dirty="0">
              <a:latin typeface="Times New Roman" pitchFamily="18" charset="0"/>
              <a:ea typeface="Times New Roman"/>
              <a:cs typeface="Times New Roman" pitchFamily="18" charset="0"/>
              <a:sym typeface="Times New Roman"/>
            </a:endParaRPr>
          </a:p>
          <a:p>
            <a:pPr marL="137160" lvl="0" indent="0" algn="just" rtl="0">
              <a:lnSpc>
                <a:spcPct val="100000"/>
              </a:lnSpc>
              <a:spcBef>
                <a:spcPts val="600"/>
              </a:spcBef>
              <a:spcAft>
                <a:spcPts val="0"/>
              </a:spcAft>
              <a:buClr>
                <a:schemeClr val="dk1"/>
              </a:buClr>
              <a:buSzPts val="1100"/>
              <a:buFont typeface="Arial"/>
              <a:buNone/>
            </a:pPr>
            <a:r>
              <a:rPr lang="en-US" sz="2200" dirty="0">
                <a:latin typeface="Times New Roman" pitchFamily="18" charset="0"/>
                <a:ea typeface="Times New Roman"/>
                <a:cs typeface="Times New Roman" pitchFamily="18" charset="0"/>
                <a:sym typeface="Times New Roman"/>
              </a:rPr>
              <a:t>of neurons within the human brain might be termed as neural network.</a:t>
            </a:r>
            <a:endParaRPr sz="2200" dirty="0">
              <a:latin typeface="Times New Roman" pitchFamily="18" charset="0"/>
              <a:ea typeface="Times New Roman"/>
              <a:cs typeface="Times New Roman" pitchFamily="18" charset="0"/>
              <a:sym typeface="Times New Roman"/>
            </a:endParaRPr>
          </a:p>
          <a:p>
            <a:pPr marL="137160" lvl="0" indent="0" algn="just" rtl="0">
              <a:lnSpc>
                <a:spcPct val="100000"/>
              </a:lnSpc>
              <a:spcBef>
                <a:spcPts val="600"/>
              </a:spcBef>
              <a:spcAft>
                <a:spcPts val="0"/>
              </a:spcAft>
              <a:buClr>
                <a:schemeClr val="dk1"/>
              </a:buClr>
              <a:buSzPts val="1100"/>
              <a:buFont typeface="Arial"/>
              <a:buNone/>
            </a:pPr>
            <a:r>
              <a:rPr lang="en-US" sz="2200" dirty="0">
                <a:latin typeface="Times New Roman" pitchFamily="18" charset="0"/>
                <a:ea typeface="Times New Roman"/>
                <a:cs typeface="Times New Roman" pitchFamily="18" charset="0"/>
                <a:sym typeface="Times New Roman"/>
              </a:rPr>
              <a:t>Additionally, neural networks are also known as artificial neural networks. It is the square measure, a spread of deep learning technology which can be grouped under AI. Commercial applications of such technologies specialize typically in resolution-complicated signal process or pattern recognition issues . Since 2000, examples of major business applications embrace handwriting recognition for check process ,speech-to-text transcription, oil-exploration knowledge analysis, weather prediction and face recognition.</a:t>
            </a:r>
            <a:endParaRPr sz="2200" dirty="0">
              <a:latin typeface="Times New Roman" pitchFamily="18" charset="0"/>
              <a:ea typeface="Times New Roman"/>
              <a:cs typeface="Times New Roman" pitchFamily="18" charset="0"/>
              <a:sym typeface="Times New Roman"/>
            </a:endParaRPr>
          </a:p>
          <a:p>
            <a:pPr marL="137160" lvl="0" indent="0" algn="just" rtl="0">
              <a:lnSpc>
                <a:spcPct val="100000"/>
              </a:lnSpc>
              <a:spcBef>
                <a:spcPts val="600"/>
              </a:spcBef>
              <a:spcAft>
                <a:spcPts val="0"/>
              </a:spcAft>
              <a:buSzPts val="1440"/>
              <a:buNone/>
            </a:pPr>
            <a:endParaRPr sz="2200" dirty="0">
              <a:latin typeface="Times New Roman" pitchFamily="18" charset="0"/>
              <a:cs typeface="Times New Roman" pitchFamily="18" charset="0"/>
            </a:endParaRPr>
          </a:p>
          <a:p>
            <a:pPr marL="137160" lvl="0" indent="0" algn="just" rtl="0">
              <a:lnSpc>
                <a:spcPct val="100000"/>
              </a:lnSpc>
              <a:spcBef>
                <a:spcPts val="600"/>
              </a:spcBef>
              <a:spcAft>
                <a:spcPts val="0"/>
              </a:spcAft>
              <a:buSzPts val="1440"/>
              <a:buNone/>
            </a:pPr>
            <a:endParaRPr sz="2200" dirty="0">
              <a:latin typeface="Times New Roman" pitchFamily="18" charset="0"/>
              <a:cs typeface="Times New Roman" pitchFamily="18" charset="0"/>
            </a:endParaRPr>
          </a:p>
        </p:txBody>
      </p:sp>
      <p:sp>
        <p:nvSpPr>
          <p:cNvPr id="146" name="Google Shape;146;p17"/>
          <p:cNvSpPr txBox="1">
            <a:spLocks noGrp="1"/>
          </p:cNvSpPr>
          <p:nvPr>
            <p:ph type="ftr" idx="11"/>
          </p:nvPr>
        </p:nvSpPr>
        <p:spPr>
          <a:xfrm>
            <a:off x="4242191" y="6381750"/>
            <a:ext cx="7949809"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Copyright © 2019 by Wiley India Pvt. Ltd., 4436/7, Ansari Road, </a:t>
            </a:r>
            <a:r>
              <a:rPr lang="en-US" dirty="0" err="1"/>
              <a:t>Daryaganj</a:t>
            </a:r>
            <a:r>
              <a:rPr lang="en-US" dirty="0"/>
              <a:t>, New Delhi-110002</a:t>
            </a:r>
            <a:endParaRPr dirty="0"/>
          </a:p>
        </p:txBody>
      </p:sp>
      <p:sp>
        <p:nvSpPr>
          <p:cNvPr id="6" name="Google Shape;144;p17">
            <a:extLst>
              <a:ext uri="{FF2B5EF4-FFF2-40B4-BE49-F238E27FC236}">
                <a16:creationId xmlns:a16="http://schemas.microsoft.com/office/drawing/2014/main" id="{3AB93FD7-6BA3-4586-9252-2F92757503CB}"/>
              </a:ext>
            </a:extLst>
          </p:cNvPr>
          <p:cNvSpPr txBox="1"/>
          <p:nvPr/>
        </p:nvSpPr>
        <p:spPr>
          <a:xfrm>
            <a:off x="0" y="0"/>
            <a:ext cx="4009919" cy="68580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BDC2E5-6B20-46B0-8630-F8A193A13046}"/>
              </a:ext>
            </a:extLst>
          </p:cNvPr>
          <p:cNvPicPr>
            <a:picLocks noChangeAspect="1"/>
          </p:cNvPicPr>
          <p:nvPr/>
        </p:nvPicPr>
        <p:blipFill>
          <a:blip r:embed="rId2"/>
          <a:stretch>
            <a:fillRect/>
          </a:stretch>
        </p:blipFill>
        <p:spPr>
          <a:xfrm>
            <a:off x="4175831" y="819150"/>
            <a:ext cx="7791450" cy="5219700"/>
          </a:xfrm>
          <a:prstGeom prst="rect">
            <a:avLst/>
          </a:prstGeom>
        </p:spPr>
      </p:pic>
      <p:sp>
        <p:nvSpPr>
          <p:cNvPr id="3" name="Google Shape;144;p17">
            <a:extLst>
              <a:ext uri="{FF2B5EF4-FFF2-40B4-BE49-F238E27FC236}">
                <a16:creationId xmlns:a16="http://schemas.microsoft.com/office/drawing/2014/main" id="{3BD0F82B-F588-450A-AA06-E5C0C1A95504}"/>
              </a:ext>
            </a:extLst>
          </p:cNvPr>
          <p:cNvSpPr txBox="1"/>
          <p:nvPr/>
        </p:nvSpPr>
        <p:spPr>
          <a:xfrm>
            <a:off x="-1" y="0"/>
            <a:ext cx="3724275"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4" name="Footer Placeholder 3">
            <a:extLst>
              <a:ext uri="{FF2B5EF4-FFF2-40B4-BE49-F238E27FC236}">
                <a16:creationId xmlns:a16="http://schemas.microsoft.com/office/drawing/2014/main" id="{332E084E-4B87-423E-9D75-3DEA46C0F07B}"/>
              </a:ext>
            </a:extLst>
          </p:cNvPr>
          <p:cNvSpPr>
            <a:spLocks noGrp="1"/>
          </p:cNvSpPr>
          <p:nvPr>
            <p:ph type="ftr" idx="11"/>
          </p:nvPr>
        </p:nvSpPr>
        <p:spPr>
          <a:xfrm>
            <a:off x="4910667" y="6305550"/>
            <a:ext cx="6570133" cy="476250"/>
          </a:xfrm>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2629325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DC9F82-3F63-4478-9BCC-3AF644B437A0}"/>
              </a:ext>
            </a:extLst>
          </p:cNvPr>
          <p:cNvPicPr>
            <a:picLocks noChangeAspect="1"/>
          </p:cNvPicPr>
          <p:nvPr/>
        </p:nvPicPr>
        <p:blipFill>
          <a:blip r:embed="rId2"/>
          <a:stretch>
            <a:fillRect/>
          </a:stretch>
        </p:blipFill>
        <p:spPr>
          <a:xfrm>
            <a:off x="4378501" y="2126897"/>
            <a:ext cx="6505575" cy="4200525"/>
          </a:xfrm>
          <a:prstGeom prst="rect">
            <a:avLst/>
          </a:prstGeom>
        </p:spPr>
      </p:pic>
      <p:sp>
        <p:nvSpPr>
          <p:cNvPr id="3" name="Google Shape;144;p17">
            <a:extLst>
              <a:ext uri="{FF2B5EF4-FFF2-40B4-BE49-F238E27FC236}">
                <a16:creationId xmlns:a16="http://schemas.microsoft.com/office/drawing/2014/main" id="{AF1C2985-FF4B-4682-9821-C4C9B209CCD1}"/>
              </a:ext>
            </a:extLst>
          </p:cNvPr>
          <p:cNvSpPr txBox="1"/>
          <p:nvPr/>
        </p:nvSpPr>
        <p:spPr>
          <a:xfrm>
            <a:off x="-1" y="0"/>
            <a:ext cx="3725333"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4" name="Rectangle 3">
            <a:extLst>
              <a:ext uri="{FF2B5EF4-FFF2-40B4-BE49-F238E27FC236}">
                <a16:creationId xmlns:a16="http://schemas.microsoft.com/office/drawing/2014/main" id="{07258DAB-31FB-49A2-893F-98C64A486B69}"/>
              </a:ext>
            </a:extLst>
          </p:cNvPr>
          <p:cNvSpPr/>
          <p:nvPr/>
        </p:nvSpPr>
        <p:spPr>
          <a:xfrm>
            <a:off x="4978400" y="830590"/>
            <a:ext cx="6096000" cy="523220"/>
          </a:xfrm>
          <a:prstGeom prst="rect">
            <a:avLst/>
          </a:prstGeom>
        </p:spPr>
        <p:txBody>
          <a:bodyPr>
            <a:spAutoFit/>
          </a:bodyPr>
          <a:lstStyle/>
          <a:p>
            <a:pPr algn="ctr"/>
            <a:r>
              <a:rPr lang="en-GB" altLang="en-US" dirty="0">
                <a:latin typeface="Times New Roman" panose="02020603050405020304" pitchFamily="18" charset="0"/>
                <a:cs typeface="Times New Roman" panose="02020603050405020304" pitchFamily="18" charset="0"/>
              </a:rPr>
              <a:t>The signal is not passed down to the</a:t>
            </a:r>
          </a:p>
          <a:p>
            <a:pPr algn="ctr"/>
            <a:r>
              <a:rPr lang="en-GB" altLang="en-US" dirty="0">
                <a:latin typeface="Times New Roman" panose="02020603050405020304" pitchFamily="18" charset="0"/>
                <a:cs typeface="Times New Roman" panose="02020603050405020304" pitchFamily="18" charset="0"/>
              </a:rPr>
              <a:t>next neuron verbatim</a:t>
            </a:r>
          </a:p>
        </p:txBody>
      </p:sp>
      <p:sp>
        <p:nvSpPr>
          <p:cNvPr id="5" name="Rectangle 4">
            <a:extLst>
              <a:ext uri="{FF2B5EF4-FFF2-40B4-BE49-F238E27FC236}">
                <a16:creationId xmlns:a16="http://schemas.microsoft.com/office/drawing/2014/main" id="{65313DE7-BFEE-42AB-92BB-FBAC273B04EA}"/>
              </a:ext>
            </a:extLst>
          </p:cNvPr>
          <p:cNvSpPr/>
          <p:nvPr/>
        </p:nvSpPr>
        <p:spPr>
          <a:xfrm>
            <a:off x="6269188" y="407734"/>
            <a:ext cx="3328155" cy="523220"/>
          </a:xfrm>
          <a:prstGeom prst="rect">
            <a:avLst/>
          </a:prstGeom>
        </p:spPr>
        <p:txBody>
          <a:bodyPr wrap="none">
            <a:spAutoFit/>
          </a:bodyPr>
          <a:lstStyle/>
          <a:p>
            <a:pPr>
              <a:buClr>
                <a:srgbClr val="696464"/>
              </a:buClr>
            </a:pPr>
            <a:r>
              <a:rPr lang="en-GB" altLang="en-US" sz="2800" dirty="0">
                <a:solidFill>
                  <a:srgbClr val="696464"/>
                </a:solidFill>
                <a:latin typeface="Times New Roman" panose="02020603050405020304" pitchFamily="18" charset="0"/>
                <a:cs typeface="Times New Roman" panose="02020603050405020304" pitchFamily="18" charset="0"/>
              </a:rPr>
              <a:t>How do ANNs work?</a:t>
            </a:r>
          </a:p>
        </p:txBody>
      </p:sp>
      <p:sp>
        <p:nvSpPr>
          <p:cNvPr id="6" name="Footer Placeholder 5">
            <a:extLst>
              <a:ext uri="{FF2B5EF4-FFF2-40B4-BE49-F238E27FC236}">
                <a16:creationId xmlns:a16="http://schemas.microsoft.com/office/drawing/2014/main" id="{91668416-8FAF-41FD-8FD6-7EBCC7E90585}"/>
              </a:ext>
            </a:extLst>
          </p:cNvPr>
          <p:cNvSpPr>
            <a:spLocks noGrp="1"/>
          </p:cNvSpPr>
          <p:nvPr>
            <p:ph type="ftr" idx="11"/>
          </p:nvPr>
        </p:nvSpPr>
        <p:spPr>
          <a:xfrm>
            <a:off x="4378501" y="6305550"/>
            <a:ext cx="7102299" cy="476250"/>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1382110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a:extLst>
              <a:ext uri="{FF2B5EF4-FFF2-40B4-BE49-F238E27FC236}">
                <a16:creationId xmlns:a16="http://schemas.microsoft.com/office/drawing/2014/main" id="{EC996108-4654-4C28-8458-67E52CF20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755" y="1111956"/>
            <a:ext cx="6883400" cy="5867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0" name="Text Box 2">
            <a:extLst>
              <a:ext uri="{FF2B5EF4-FFF2-40B4-BE49-F238E27FC236}">
                <a16:creationId xmlns:a16="http://schemas.microsoft.com/office/drawing/2014/main" id="{0A85C488-68B7-421B-96E4-F688858CC3A2}"/>
              </a:ext>
            </a:extLst>
          </p:cNvPr>
          <p:cNvSpPr txBox="1">
            <a:spLocks noChangeArrowheads="1"/>
          </p:cNvSpPr>
          <p:nvPr/>
        </p:nvSpPr>
        <p:spPr bwMode="auto">
          <a:xfrm>
            <a:off x="3867244" y="407992"/>
            <a:ext cx="8324756" cy="112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3200" dirty="0">
                <a:solidFill>
                  <a:srgbClr val="696464"/>
                </a:solidFill>
                <a:latin typeface="Times New Roman" panose="02020603050405020304" pitchFamily="18" charset="0"/>
                <a:cs typeface="Times New Roman" panose="02020603050405020304" pitchFamily="18" charset="0"/>
              </a:rPr>
              <a:t>The output is a function of the input, that is affected by the weights, and the transfer functions</a:t>
            </a:r>
          </a:p>
        </p:txBody>
      </p:sp>
      <p:sp>
        <p:nvSpPr>
          <p:cNvPr id="4" name="Google Shape;144;p17">
            <a:extLst>
              <a:ext uri="{FF2B5EF4-FFF2-40B4-BE49-F238E27FC236}">
                <a16:creationId xmlns:a16="http://schemas.microsoft.com/office/drawing/2014/main" id="{C6ECA11B-BB57-405A-97A2-54EAF2923C9B}"/>
              </a:ext>
            </a:extLst>
          </p:cNvPr>
          <p:cNvSpPr txBox="1"/>
          <p:nvPr/>
        </p:nvSpPr>
        <p:spPr>
          <a:xfrm>
            <a:off x="-1" y="0"/>
            <a:ext cx="3725333"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79FDB321-E480-4448-BFFA-AADD2CCC1757}"/>
              </a:ext>
            </a:extLst>
          </p:cNvPr>
          <p:cNvSpPr>
            <a:spLocks noGrp="1"/>
          </p:cNvSpPr>
          <p:nvPr>
            <p:ph type="ftr" idx="11"/>
          </p:nvPr>
        </p:nvSpPr>
        <p:spPr>
          <a:xfrm>
            <a:off x="4920544" y="6450008"/>
            <a:ext cx="6479822"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a:extLst>
              <a:ext uri="{FF2B5EF4-FFF2-40B4-BE49-F238E27FC236}">
                <a16:creationId xmlns:a16="http://schemas.microsoft.com/office/drawing/2014/main" id="{CF912411-2509-42A6-9985-5A7238720C62}"/>
              </a:ext>
            </a:extLst>
          </p:cNvPr>
          <p:cNvSpPr txBox="1">
            <a:spLocks noChangeArrowheads="1"/>
          </p:cNvSpPr>
          <p:nvPr/>
        </p:nvSpPr>
        <p:spPr bwMode="auto">
          <a:xfrm>
            <a:off x="4842933" y="639918"/>
            <a:ext cx="6225822"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Artificial Neural Networks</a:t>
            </a:r>
          </a:p>
        </p:txBody>
      </p:sp>
      <p:sp>
        <p:nvSpPr>
          <p:cNvPr id="39938" name="Text Box 2">
            <a:extLst>
              <a:ext uri="{FF2B5EF4-FFF2-40B4-BE49-F238E27FC236}">
                <a16:creationId xmlns:a16="http://schemas.microsoft.com/office/drawing/2014/main" id="{939F74BC-0A6D-48C7-826A-B03474AA0A01}"/>
              </a:ext>
            </a:extLst>
          </p:cNvPr>
          <p:cNvSpPr txBox="1">
            <a:spLocks noChangeArrowheads="1"/>
          </p:cNvSpPr>
          <p:nvPr/>
        </p:nvSpPr>
        <p:spPr bwMode="auto">
          <a:xfrm>
            <a:off x="4842933" y="1981359"/>
            <a:ext cx="5367867" cy="2895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914400" indent="-4572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An ANN can:</a:t>
            </a:r>
          </a:p>
          <a:p>
            <a:pPr lvl="1">
              <a:spcBef>
                <a:spcPts val="375"/>
              </a:spcBef>
              <a:buClr>
                <a:srgbClr val="9B2D1F"/>
              </a:buClr>
              <a:buSzPct val="85000"/>
              <a:buFont typeface="Times New Roman" panose="02020603050405020304" pitchFamily="18" charset="0"/>
              <a:buAutoNum type="arabicPeriod"/>
            </a:pPr>
            <a:r>
              <a:rPr lang="en-GB" altLang="en-US" dirty="0">
                <a:cs typeface="Times New Roman" panose="02020603050405020304" pitchFamily="18" charset="0"/>
              </a:rPr>
              <a:t>compute </a:t>
            </a:r>
            <a:r>
              <a:rPr lang="en-GB" altLang="en-US" i="1" dirty="0">
                <a:cs typeface="Times New Roman" panose="02020603050405020304" pitchFamily="18" charset="0"/>
              </a:rPr>
              <a:t>any computable </a:t>
            </a:r>
            <a:r>
              <a:rPr lang="en-GB" altLang="en-US" dirty="0">
                <a:cs typeface="Times New Roman" panose="02020603050405020304" pitchFamily="18" charset="0"/>
              </a:rPr>
              <a:t>function, by the appropriate selection of the network topology and weights values.</a:t>
            </a:r>
          </a:p>
          <a:p>
            <a:pPr lvl="1">
              <a:spcBef>
                <a:spcPts val="375"/>
              </a:spcBef>
              <a:buClr>
                <a:srgbClr val="9B2D1F"/>
              </a:buClr>
              <a:buSzPct val="85000"/>
              <a:buFont typeface="Times New Roman" panose="02020603050405020304" pitchFamily="18" charset="0"/>
              <a:buAutoNum type="arabicPeriod"/>
            </a:pPr>
            <a:r>
              <a:rPr lang="en-GB" altLang="en-US" dirty="0">
                <a:cs typeface="Times New Roman" panose="02020603050405020304" pitchFamily="18" charset="0"/>
              </a:rPr>
              <a:t>learn from experience!</a:t>
            </a:r>
          </a:p>
          <a:p>
            <a:pPr lvl="1">
              <a:spcBef>
                <a:spcPts val="375"/>
              </a:spcBef>
              <a:buClr>
                <a:srgbClr val="9B2D1F"/>
              </a:buClr>
              <a:buSzPct val="85000"/>
              <a:buFont typeface="Wingdings" panose="05000000000000000000" pitchFamily="2" charset="2"/>
              <a:buChar char=""/>
            </a:pPr>
            <a:r>
              <a:rPr lang="en-GB" altLang="en-US" dirty="0">
                <a:cs typeface="Times New Roman" panose="02020603050405020304" pitchFamily="18" charset="0"/>
              </a:rPr>
              <a:t> Specifically, by trial‐and‐error</a:t>
            </a:r>
          </a:p>
        </p:txBody>
      </p:sp>
      <p:sp>
        <p:nvSpPr>
          <p:cNvPr id="4" name="Google Shape;144;p17">
            <a:extLst>
              <a:ext uri="{FF2B5EF4-FFF2-40B4-BE49-F238E27FC236}">
                <a16:creationId xmlns:a16="http://schemas.microsoft.com/office/drawing/2014/main" id="{40C8A618-ABFE-4C6B-ADF2-80370A4AB245}"/>
              </a:ext>
            </a:extLst>
          </p:cNvPr>
          <p:cNvSpPr txBox="1"/>
          <p:nvPr/>
        </p:nvSpPr>
        <p:spPr>
          <a:xfrm>
            <a:off x="0" y="0"/>
            <a:ext cx="3702756"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EA8A76E8-22A7-4D0B-B8DC-D4D75E4DCF4B}"/>
              </a:ext>
            </a:extLst>
          </p:cNvPr>
          <p:cNvSpPr>
            <a:spLocks noGrp="1"/>
          </p:cNvSpPr>
          <p:nvPr>
            <p:ph type="ftr" idx="11"/>
          </p:nvPr>
        </p:nvSpPr>
        <p:spPr>
          <a:xfrm>
            <a:off x="5147733" y="6305550"/>
            <a:ext cx="6333067"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a:extLst>
              <a:ext uri="{FF2B5EF4-FFF2-40B4-BE49-F238E27FC236}">
                <a16:creationId xmlns:a16="http://schemas.microsoft.com/office/drawing/2014/main" id="{713581B5-149E-413F-99F8-5C2D1E02AF87}"/>
              </a:ext>
            </a:extLst>
          </p:cNvPr>
          <p:cNvSpPr txBox="1">
            <a:spLocks noChangeArrowheads="1"/>
          </p:cNvSpPr>
          <p:nvPr/>
        </p:nvSpPr>
        <p:spPr bwMode="auto">
          <a:xfrm>
            <a:off x="4030133" y="504452"/>
            <a:ext cx="6180667"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Learning by trial‐and‐error</a:t>
            </a:r>
          </a:p>
        </p:txBody>
      </p:sp>
      <p:sp>
        <p:nvSpPr>
          <p:cNvPr id="40962" name="Text Box 2">
            <a:extLst>
              <a:ext uri="{FF2B5EF4-FFF2-40B4-BE49-F238E27FC236}">
                <a16:creationId xmlns:a16="http://schemas.microsoft.com/office/drawing/2014/main" id="{2B027E5C-80D4-43A3-A903-FADEB1B6703F}"/>
              </a:ext>
            </a:extLst>
          </p:cNvPr>
          <p:cNvSpPr txBox="1">
            <a:spLocks noChangeArrowheads="1"/>
          </p:cNvSpPr>
          <p:nvPr/>
        </p:nvSpPr>
        <p:spPr bwMode="auto">
          <a:xfrm>
            <a:off x="4030133" y="1478844"/>
            <a:ext cx="6304844" cy="50138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pPr>
            <a:r>
              <a:rPr lang="en-GB" altLang="en-US" sz="3600" dirty="0">
                <a:latin typeface="Times New Roman" panose="02020603050405020304" pitchFamily="18" charset="0"/>
                <a:cs typeface="Times New Roman" panose="02020603050405020304" pitchFamily="18" charset="0"/>
              </a:rPr>
              <a:t>Continuous process of:</a:t>
            </a:r>
          </a:p>
          <a:p>
            <a:pPr lvl="1">
              <a:spcBef>
                <a:spcPts val="375"/>
              </a:spcBef>
              <a:buClr>
                <a:srgbClr val="9B2D1F"/>
              </a:buClr>
              <a:buSzPct val="85000"/>
              <a:buFont typeface="Wingdings" panose="05000000000000000000" pitchFamily="2" charset="2"/>
              <a:buChar char=""/>
            </a:pPr>
            <a:r>
              <a:rPr lang="en-GB" altLang="en-US" sz="3600" dirty="0">
                <a:cs typeface="Times New Roman" panose="02020603050405020304" pitchFamily="18" charset="0"/>
              </a:rPr>
              <a:t>Trial:</a:t>
            </a:r>
          </a:p>
          <a:p>
            <a:pPr lvl="1">
              <a:spcBef>
                <a:spcPts val="375"/>
              </a:spcBef>
              <a:buClr>
                <a:srgbClr val="9B2D1F"/>
              </a:buClr>
              <a:buSzPct val="85000"/>
            </a:pPr>
            <a:r>
              <a:rPr lang="en-GB" altLang="en-US" dirty="0">
                <a:latin typeface="Perpetua" panose="02020502060401020303" pitchFamily="18" charset="0"/>
              </a:rPr>
              <a:t>Processing an input to produce an output (In terms of ANN: Compute the output function of a given input)</a:t>
            </a:r>
          </a:p>
          <a:p>
            <a:pPr lvl="1">
              <a:spcBef>
                <a:spcPts val="375"/>
              </a:spcBef>
              <a:buClr>
                <a:srgbClr val="9B2D1F"/>
              </a:buClr>
              <a:buSzPct val="85000"/>
              <a:buFont typeface="Wingdings" panose="05000000000000000000" pitchFamily="2" charset="2"/>
              <a:buChar char=""/>
            </a:pPr>
            <a:r>
              <a:rPr lang="en-GB" altLang="en-US" sz="3600" dirty="0">
                <a:cs typeface="Times New Roman" panose="02020603050405020304" pitchFamily="18" charset="0"/>
              </a:rPr>
              <a:t>Evaluate:</a:t>
            </a:r>
          </a:p>
          <a:p>
            <a:pPr>
              <a:spcBef>
                <a:spcPts val="575"/>
              </a:spcBef>
              <a:buClr>
                <a:srgbClr val="D34817"/>
              </a:buClr>
              <a:buSzPct val="85000"/>
            </a:pPr>
            <a:r>
              <a:rPr lang="en-GB" altLang="en-US" sz="3200" dirty="0"/>
              <a:t>Evaluating this output by </a:t>
            </a:r>
            <a:r>
              <a:rPr lang="en-GB" altLang="en-US" sz="2600" dirty="0"/>
              <a:t>comparing the actual output with the expected output.</a:t>
            </a:r>
          </a:p>
          <a:p>
            <a:pPr lvl="1">
              <a:spcBef>
                <a:spcPts val="375"/>
              </a:spcBef>
              <a:buClr>
                <a:srgbClr val="9B2D1F"/>
              </a:buClr>
              <a:buSzPct val="85000"/>
              <a:buFont typeface="Wingdings" panose="05000000000000000000" pitchFamily="2" charset="2"/>
              <a:buChar char=""/>
            </a:pPr>
            <a:r>
              <a:rPr lang="en-GB" altLang="en-US" sz="3600" dirty="0">
                <a:cs typeface="Times New Roman" panose="02020603050405020304" pitchFamily="18" charset="0"/>
              </a:rPr>
              <a:t>Adjust:</a:t>
            </a:r>
          </a:p>
          <a:p>
            <a:pPr lvl="1">
              <a:spcBef>
                <a:spcPts val="375"/>
              </a:spcBef>
              <a:buClr>
                <a:srgbClr val="9B2D1F"/>
              </a:buClr>
              <a:buSzPct val="85000"/>
            </a:pPr>
            <a:r>
              <a:rPr lang="en-GB" altLang="en-US" dirty="0">
                <a:latin typeface="Perpetua" panose="02020502060401020303" pitchFamily="18" charset="0"/>
              </a:rPr>
              <a:t>Adjust the </a:t>
            </a:r>
            <a:r>
              <a:rPr lang="en-GB" altLang="en-US" i="1" dirty="0">
                <a:latin typeface="Perpetua" panose="02020502060401020303" pitchFamily="18" charset="0"/>
              </a:rPr>
              <a:t>weights.</a:t>
            </a:r>
          </a:p>
        </p:txBody>
      </p:sp>
      <p:sp>
        <p:nvSpPr>
          <p:cNvPr id="4" name="Google Shape;144;p17">
            <a:extLst>
              <a:ext uri="{FF2B5EF4-FFF2-40B4-BE49-F238E27FC236}">
                <a16:creationId xmlns:a16="http://schemas.microsoft.com/office/drawing/2014/main" id="{CE0685E7-3B5E-4686-8EA8-767A4E13EE04}"/>
              </a:ext>
            </a:extLst>
          </p:cNvPr>
          <p:cNvSpPr txBox="1"/>
          <p:nvPr/>
        </p:nvSpPr>
        <p:spPr>
          <a:xfrm>
            <a:off x="0" y="0"/>
            <a:ext cx="3714044"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17E68030-6371-43E9-9610-5E77AE0F1353}"/>
              </a:ext>
            </a:extLst>
          </p:cNvPr>
          <p:cNvSpPr>
            <a:spLocks noGrp="1"/>
          </p:cNvSpPr>
          <p:nvPr>
            <p:ph type="ftr" idx="11"/>
          </p:nvPr>
        </p:nvSpPr>
        <p:spPr>
          <a:xfrm>
            <a:off x="5396089" y="6305550"/>
            <a:ext cx="6084711"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a:extLst>
              <a:ext uri="{FF2B5EF4-FFF2-40B4-BE49-F238E27FC236}">
                <a16:creationId xmlns:a16="http://schemas.microsoft.com/office/drawing/2014/main" id="{C442FF9D-06DE-4659-936F-6EE0820068BB}"/>
              </a:ext>
            </a:extLst>
          </p:cNvPr>
          <p:cNvSpPr txBox="1">
            <a:spLocks noChangeArrowheads="1"/>
          </p:cNvSpPr>
          <p:nvPr/>
        </p:nvSpPr>
        <p:spPr bwMode="auto">
          <a:xfrm>
            <a:off x="4741333" y="402851"/>
            <a:ext cx="5469467"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How it works?</a:t>
            </a:r>
          </a:p>
        </p:txBody>
      </p:sp>
      <p:sp>
        <p:nvSpPr>
          <p:cNvPr id="44034" name="Text Box 2">
            <a:extLst>
              <a:ext uri="{FF2B5EF4-FFF2-40B4-BE49-F238E27FC236}">
                <a16:creationId xmlns:a16="http://schemas.microsoft.com/office/drawing/2014/main" id="{BE766CE1-4B6F-4941-8B3E-027FE4869565}"/>
              </a:ext>
            </a:extLst>
          </p:cNvPr>
          <p:cNvSpPr txBox="1">
            <a:spLocks noChangeArrowheads="1"/>
          </p:cNvSpPr>
          <p:nvPr/>
        </p:nvSpPr>
        <p:spPr bwMode="auto">
          <a:xfrm>
            <a:off x="4741332" y="1157994"/>
            <a:ext cx="6920089" cy="4480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Set initial values of the weights randomly.</a:t>
            </a:r>
          </a:p>
          <a:p>
            <a:pPr>
              <a:spcBef>
                <a:spcPts val="575"/>
              </a:spcBef>
              <a:buClr>
                <a:srgbClr val="D34817"/>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Input: truth table of the XOR</a:t>
            </a:r>
          </a:p>
          <a:p>
            <a:pPr>
              <a:spcBef>
                <a:spcPts val="575"/>
              </a:spcBef>
              <a:buClr>
                <a:srgbClr val="D34817"/>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Do</a:t>
            </a:r>
          </a:p>
          <a:p>
            <a:pPr>
              <a:spcBef>
                <a:spcPts val="575"/>
              </a:spcBef>
              <a:buClr>
                <a:srgbClr val="D34817"/>
              </a:buClr>
              <a:buSzPct val="85000"/>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Read input (e.g. 0, and 0)</a:t>
            </a:r>
          </a:p>
          <a:p>
            <a:pPr>
              <a:spcBef>
                <a:spcPts val="575"/>
              </a:spcBef>
              <a:buClr>
                <a:srgbClr val="D34817"/>
              </a:buClr>
              <a:buSzPct val="85000"/>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Compute an output (e.g. 0.60543)</a:t>
            </a:r>
          </a:p>
          <a:p>
            <a:pPr>
              <a:spcBef>
                <a:spcPts val="575"/>
              </a:spcBef>
              <a:buClr>
                <a:srgbClr val="D34817"/>
              </a:buClr>
              <a:buSzPct val="85000"/>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Compare it to the expected output. (Diff= 0.60543)</a:t>
            </a:r>
          </a:p>
          <a:p>
            <a:pPr>
              <a:spcBef>
                <a:spcPts val="575"/>
              </a:spcBef>
              <a:buClr>
                <a:srgbClr val="D34817"/>
              </a:buClr>
              <a:buSzPct val="85000"/>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Modify the weights </a:t>
            </a:r>
            <a:r>
              <a:rPr lang="en-GB" altLang="en-US" sz="2400" i="1" dirty="0">
                <a:latin typeface="Times New Roman" panose="02020603050405020304" pitchFamily="18" charset="0"/>
                <a:cs typeface="Times New Roman" panose="02020603050405020304" pitchFamily="18" charset="0"/>
              </a:rPr>
              <a:t>accordingly.</a:t>
            </a:r>
          </a:p>
          <a:p>
            <a:pPr>
              <a:spcBef>
                <a:spcPts val="575"/>
              </a:spcBef>
              <a:buClr>
                <a:srgbClr val="D34817"/>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Loop until a condition is met</a:t>
            </a:r>
          </a:p>
          <a:p>
            <a:pPr>
              <a:spcBef>
                <a:spcPts val="575"/>
              </a:spcBef>
              <a:buClr>
                <a:srgbClr val="D34817"/>
              </a:buClr>
              <a:buSzPct val="85000"/>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Condition: certain number of iterations</a:t>
            </a:r>
          </a:p>
          <a:p>
            <a:pPr>
              <a:spcBef>
                <a:spcPts val="575"/>
              </a:spcBef>
              <a:buClr>
                <a:srgbClr val="D34817"/>
              </a:buClr>
              <a:buSzPct val="85000"/>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Condition: error threshold</a:t>
            </a:r>
          </a:p>
        </p:txBody>
      </p:sp>
      <p:sp>
        <p:nvSpPr>
          <p:cNvPr id="4" name="Google Shape;144;p17">
            <a:extLst>
              <a:ext uri="{FF2B5EF4-FFF2-40B4-BE49-F238E27FC236}">
                <a16:creationId xmlns:a16="http://schemas.microsoft.com/office/drawing/2014/main" id="{8833D264-B210-4323-B950-F6D3B1F1717B}"/>
              </a:ext>
            </a:extLst>
          </p:cNvPr>
          <p:cNvSpPr txBox="1"/>
          <p:nvPr/>
        </p:nvSpPr>
        <p:spPr>
          <a:xfrm>
            <a:off x="-1" y="0"/>
            <a:ext cx="3725333"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56FC92C7-B879-4A02-8A5F-FA6820C04DE5}"/>
              </a:ext>
            </a:extLst>
          </p:cNvPr>
          <p:cNvSpPr>
            <a:spLocks noGrp="1"/>
          </p:cNvSpPr>
          <p:nvPr>
            <p:ph type="ftr" idx="11"/>
          </p:nvPr>
        </p:nvSpPr>
        <p:spPr>
          <a:xfrm>
            <a:off x="5621867" y="6305550"/>
            <a:ext cx="5858933"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a:extLst>
              <a:ext uri="{FF2B5EF4-FFF2-40B4-BE49-F238E27FC236}">
                <a16:creationId xmlns:a16="http://schemas.microsoft.com/office/drawing/2014/main" id="{26AB4E6D-4134-455B-8148-24E679AC4215}"/>
              </a:ext>
            </a:extLst>
          </p:cNvPr>
          <p:cNvSpPr txBox="1">
            <a:spLocks noChangeArrowheads="1"/>
          </p:cNvSpPr>
          <p:nvPr/>
        </p:nvSpPr>
        <p:spPr bwMode="auto">
          <a:xfrm>
            <a:off x="3928533" y="389446"/>
            <a:ext cx="6395156"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Design Issues</a:t>
            </a:r>
          </a:p>
        </p:txBody>
      </p:sp>
      <p:sp>
        <p:nvSpPr>
          <p:cNvPr id="45058" name="Text Box 2">
            <a:extLst>
              <a:ext uri="{FF2B5EF4-FFF2-40B4-BE49-F238E27FC236}">
                <a16:creationId xmlns:a16="http://schemas.microsoft.com/office/drawing/2014/main" id="{08FE63B7-48FA-4AB9-AB52-5B320891947A}"/>
              </a:ext>
            </a:extLst>
          </p:cNvPr>
          <p:cNvSpPr txBox="1">
            <a:spLocks noChangeArrowheads="1"/>
          </p:cNvSpPr>
          <p:nvPr/>
        </p:nvSpPr>
        <p:spPr bwMode="auto">
          <a:xfrm>
            <a:off x="4216400" y="1144589"/>
            <a:ext cx="5593644" cy="48650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Initial weights (small random values ∈[‐1,1])</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Transfer function (How the inputs and the weights are combined to produce output?)</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Error estimation</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Weights adjusting</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Number of neurons</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Data representation</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Size of training set</a:t>
            </a:r>
          </a:p>
        </p:txBody>
      </p:sp>
      <p:sp>
        <p:nvSpPr>
          <p:cNvPr id="4" name="Google Shape;144;p17">
            <a:extLst>
              <a:ext uri="{FF2B5EF4-FFF2-40B4-BE49-F238E27FC236}">
                <a16:creationId xmlns:a16="http://schemas.microsoft.com/office/drawing/2014/main" id="{140BCE55-3872-4AAF-A07C-31E799C23045}"/>
              </a:ext>
            </a:extLst>
          </p:cNvPr>
          <p:cNvSpPr txBox="1"/>
          <p:nvPr/>
        </p:nvSpPr>
        <p:spPr>
          <a:xfrm>
            <a:off x="-1" y="0"/>
            <a:ext cx="3702755"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E4B8806B-30F0-493E-98E6-80EEB170FBF9}"/>
              </a:ext>
            </a:extLst>
          </p:cNvPr>
          <p:cNvSpPr>
            <a:spLocks noGrp="1"/>
          </p:cNvSpPr>
          <p:nvPr>
            <p:ph type="ftr" idx="11"/>
          </p:nvPr>
        </p:nvSpPr>
        <p:spPr>
          <a:xfrm>
            <a:off x="4538133" y="6305550"/>
            <a:ext cx="6942667"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a:extLst>
              <a:ext uri="{FF2B5EF4-FFF2-40B4-BE49-F238E27FC236}">
                <a16:creationId xmlns:a16="http://schemas.microsoft.com/office/drawing/2014/main" id="{CAD07948-FD70-4177-BD68-F32E34FE8AE3}"/>
              </a:ext>
            </a:extLst>
          </p:cNvPr>
          <p:cNvSpPr txBox="1">
            <a:spLocks noChangeArrowheads="1"/>
          </p:cNvSpPr>
          <p:nvPr/>
        </p:nvSpPr>
        <p:spPr bwMode="auto">
          <a:xfrm>
            <a:off x="3917244" y="662496"/>
            <a:ext cx="6293556"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US" sz="4000" dirty="0">
                <a:solidFill>
                  <a:srgbClr val="696464"/>
                </a:solidFill>
                <a:latin typeface="Franklin Gothic Book" panose="020B0503020102020204" pitchFamily="34" charset="0"/>
              </a:rPr>
              <a:t>Transfer Functions</a:t>
            </a:r>
          </a:p>
        </p:txBody>
      </p:sp>
      <p:sp>
        <p:nvSpPr>
          <p:cNvPr id="46082" name="Text Box 2">
            <a:extLst>
              <a:ext uri="{FF2B5EF4-FFF2-40B4-BE49-F238E27FC236}">
                <a16:creationId xmlns:a16="http://schemas.microsoft.com/office/drawing/2014/main" id="{EB42104E-486E-426B-8E47-3F8BD1E91E43}"/>
              </a:ext>
            </a:extLst>
          </p:cNvPr>
          <p:cNvSpPr txBox="1">
            <a:spLocks noChangeArrowheads="1"/>
          </p:cNvSpPr>
          <p:nvPr/>
        </p:nvSpPr>
        <p:spPr bwMode="auto">
          <a:xfrm>
            <a:off x="3917244" y="1371600"/>
            <a:ext cx="6293556" cy="4634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b="1" dirty="0">
                <a:solidFill>
                  <a:srgbClr val="0070C0"/>
                </a:solidFill>
                <a:latin typeface="Times New Roman" panose="02020603050405020304" pitchFamily="18" charset="0"/>
                <a:cs typeface="Times New Roman" panose="02020603050405020304" pitchFamily="18" charset="0"/>
              </a:rPr>
              <a:t>Linear: </a:t>
            </a:r>
            <a:r>
              <a:rPr lang="en-GB" altLang="en-US" sz="2800" dirty="0">
                <a:latin typeface="Times New Roman" panose="02020603050405020304" pitchFamily="18" charset="0"/>
                <a:cs typeface="Times New Roman" panose="02020603050405020304" pitchFamily="18" charset="0"/>
              </a:rPr>
              <a:t>The output is proportional to the total weighted input.</a:t>
            </a:r>
          </a:p>
          <a:p>
            <a:pPr>
              <a:spcBef>
                <a:spcPts val="575"/>
              </a:spcBef>
              <a:buClr>
                <a:srgbClr val="D34817"/>
              </a:buClr>
              <a:buSzPct val="85000"/>
              <a:buFont typeface="Wingdings 2" panose="05020102010507070707" pitchFamily="18" charset="2"/>
              <a:buChar char=""/>
            </a:pPr>
            <a:r>
              <a:rPr lang="en-GB" altLang="en-US" sz="2800" b="1" dirty="0">
                <a:solidFill>
                  <a:srgbClr val="0070C0"/>
                </a:solidFill>
                <a:latin typeface="Times New Roman" panose="02020603050405020304" pitchFamily="18" charset="0"/>
                <a:cs typeface="Times New Roman" panose="02020603050405020304" pitchFamily="18" charset="0"/>
              </a:rPr>
              <a:t>Threshold: </a:t>
            </a:r>
            <a:r>
              <a:rPr lang="en-GB" altLang="en-US" sz="2800" dirty="0">
                <a:latin typeface="Times New Roman" panose="02020603050405020304" pitchFamily="18" charset="0"/>
                <a:cs typeface="Times New Roman" panose="02020603050405020304" pitchFamily="18" charset="0"/>
              </a:rPr>
              <a:t>The output is set at one of two values, depending on whether the total weighted input is greater than or less than some threshold value.</a:t>
            </a:r>
          </a:p>
          <a:p>
            <a:pPr>
              <a:spcBef>
                <a:spcPts val="575"/>
              </a:spcBef>
              <a:buClr>
                <a:srgbClr val="D34817"/>
              </a:buClr>
              <a:buSzPct val="85000"/>
              <a:buFont typeface="Wingdings 2" panose="05020102010507070707" pitchFamily="18" charset="2"/>
              <a:buChar char=""/>
            </a:pPr>
            <a:r>
              <a:rPr lang="en-GB" altLang="en-US" sz="2800" b="1" dirty="0">
                <a:solidFill>
                  <a:srgbClr val="0070C0"/>
                </a:solidFill>
                <a:latin typeface="Times New Roman" panose="02020603050405020304" pitchFamily="18" charset="0"/>
                <a:cs typeface="Times New Roman" panose="02020603050405020304" pitchFamily="18" charset="0"/>
              </a:rPr>
              <a:t>Non‐linear: </a:t>
            </a:r>
            <a:r>
              <a:rPr lang="en-GB" altLang="en-US" sz="2800" dirty="0">
                <a:latin typeface="Times New Roman" panose="02020603050405020304" pitchFamily="18" charset="0"/>
                <a:cs typeface="Times New Roman" panose="02020603050405020304" pitchFamily="18" charset="0"/>
              </a:rPr>
              <a:t>The output varies continuously but not linearly as the input changes.</a:t>
            </a:r>
          </a:p>
          <a:p>
            <a:pPr>
              <a:spcBef>
                <a:spcPts val="575"/>
              </a:spcBef>
              <a:buClr>
                <a:srgbClr val="D34817"/>
              </a:buClr>
              <a:buSzPct val="85000"/>
            </a:pPr>
            <a:endParaRPr lang="en-GB" altLang="en-US" sz="2800" dirty="0">
              <a:latin typeface="Times New Roman" panose="02020603050405020304" pitchFamily="18" charset="0"/>
              <a:cs typeface="Times New Roman" panose="02020603050405020304" pitchFamily="18" charset="0"/>
            </a:endParaRPr>
          </a:p>
        </p:txBody>
      </p:sp>
      <p:sp>
        <p:nvSpPr>
          <p:cNvPr id="46083" name="Rectangle 3">
            <a:extLst>
              <a:ext uri="{FF2B5EF4-FFF2-40B4-BE49-F238E27FC236}">
                <a16:creationId xmlns:a16="http://schemas.microsoft.com/office/drawing/2014/main" id="{40F2E9BA-A49E-4114-8D5C-8E62ADB713F5}"/>
              </a:ext>
            </a:extLst>
          </p:cNvPr>
          <p:cNvSpPr>
            <a:spLocks noChangeArrowheads="1"/>
          </p:cNvSpPr>
          <p:nvPr/>
        </p:nvSpPr>
        <p:spPr bwMode="auto">
          <a:xfrm>
            <a:off x="152400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dirty="0">
              <a:latin typeface="Times New Roman" panose="02020603050405020304" pitchFamily="18" charset="0"/>
              <a:cs typeface="Times New Roman" panose="02020603050405020304" pitchFamily="18" charset="0"/>
            </a:endParaRPr>
          </a:p>
        </p:txBody>
      </p:sp>
      <p:sp>
        <p:nvSpPr>
          <p:cNvPr id="46084" name="Rectangle 4">
            <a:extLst>
              <a:ext uri="{FF2B5EF4-FFF2-40B4-BE49-F238E27FC236}">
                <a16:creationId xmlns:a16="http://schemas.microsoft.com/office/drawing/2014/main" id="{E2EA131A-7ADA-49A5-800D-CD29F8774FB2}"/>
              </a:ext>
            </a:extLst>
          </p:cNvPr>
          <p:cNvSpPr>
            <a:spLocks noChangeArrowheads="1"/>
          </p:cNvSpPr>
          <p:nvPr/>
        </p:nvSpPr>
        <p:spPr bwMode="auto">
          <a:xfrm>
            <a:off x="1524000" y="885825"/>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dirty="0">
              <a:latin typeface="Times New Roman" panose="02020603050405020304" pitchFamily="18" charset="0"/>
              <a:cs typeface="Times New Roman" panose="02020603050405020304" pitchFamily="18" charset="0"/>
            </a:endParaRPr>
          </a:p>
        </p:txBody>
      </p:sp>
      <p:sp>
        <p:nvSpPr>
          <p:cNvPr id="6" name="Google Shape;144;p17">
            <a:extLst>
              <a:ext uri="{FF2B5EF4-FFF2-40B4-BE49-F238E27FC236}">
                <a16:creationId xmlns:a16="http://schemas.microsoft.com/office/drawing/2014/main" id="{E41F3E31-D011-441D-B641-78BF1B305648}"/>
              </a:ext>
            </a:extLst>
          </p:cNvPr>
          <p:cNvSpPr txBox="1"/>
          <p:nvPr/>
        </p:nvSpPr>
        <p:spPr>
          <a:xfrm>
            <a:off x="0" y="0"/>
            <a:ext cx="3860800"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0DD16367-9AE8-45C0-A6FE-D435927055B6}"/>
              </a:ext>
            </a:extLst>
          </p:cNvPr>
          <p:cNvSpPr>
            <a:spLocks noGrp="1"/>
          </p:cNvSpPr>
          <p:nvPr>
            <p:ph type="ftr" idx="11"/>
          </p:nvPr>
        </p:nvSpPr>
        <p:spPr>
          <a:xfrm>
            <a:off x="4944533" y="6305550"/>
            <a:ext cx="6536267"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1">
            <a:extLst>
              <a:ext uri="{FF2B5EF4-FFF2-40B4-BE49-F238E27FC236}">
                <a16:creationId xmlns:a16="http://schemas.microsoft.com/office/drawing/2014/main" id="{3B9259D7-A3CA-466F-931B-23454F6F5D51}"/>
              </a:ext>
            </a:extLst>
          </p:cNvPr>
          <p:cNvSpPr txBox="1">
            <a:spLocks noChangeArrowheads="1"/>
          </p:cNvSpPr>
          <p:nvPr/>
        </p:nvSpPr>
        <p:spPr bwMode="auto">
          <a:xfrm>
            <a:off x="3736622" y="662496"/>
            <a:ext cx="6474178"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US" sz="4000" dirty="0">
                <a:solidFill>
                  <a:srgbClr val="696464"/>
                </a:solidFill>
                <a:latin typeface="Franklin Gothic Book" panose="020B0503020102020204" pitchFamily="34" charset="0"/>
              </a:rPr>
              <a:t>Error Estimation</a:t>
            </a:r>
          </a:p>
        </p:txBody>
      </p:sp>
      <p:sp>
        <p:nvSpPr>
          <p:cNvPr id="47106" name="Text Box 2">
            <a:extLst>
              <a:ext uri="{FF2B5EF4-FFF2-40B4-BE49-F238E27FC236}">
                <a16:creationId xmlns:a16="http://schemas.microsoft.com/office/drawing/2014/main" id="{9ADF8059-2961-4A21-A79A-147AFBF74503}"/>
              </a:ext>
            </a:extLst>
          </p:cNvPr>
          <p:cNvSpPr txBox="1">
            <a:spLocks noChangeArrowheads="1"/>
          </p:cNvSpPr>
          <p:nvPr/>
        </p:nvSpPr>
        <p:spPr bwMode="auto">
          <a:xfrm>
            <a:off x="4786488" y="1295400"/>
            <a:ext cx="5424311" cy="3110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The </a:t>
            </a:r>
            <a:r>
              <a:rPr lang="en-GB" altLang="en-US" sz="2800" b="1" dirty="0">
                <a:solidFill>
                  <a:srgbClr val="0070C0"/>
                </a:solidFill>
                <a:latin typeface="Times New Roman" panose="02020603050405020304" pitchFamily="18" charset="0"/>
                <a:cs typeface="Times New Roman" panose="02020603050405020304" pitchFamily="18" charset="0"/>
              </a:rPr>
              <a:t>root mean square error (RMSE) </a:t>
            </a:r>
            <a:r>
              <a:rPr lang="en-GB" altLang="en-US" sz="2800" dirty="0">
                <a:latin typeface="Times New Roman" panose="02020603050405020304" pitchFamily="18" charset="0"/>
                <a:cs typeface="Times New Roman" panose="02020603050405020304" pitchFamily="18" charset="0"/>
              </a:rPr>
              <a:t>is a frequently-used measure of the differences between values predicted by a model or an estimator and the values actually observed from the thing being </a:t>
            </a:r>
            <a:r>
              <a:rPr lang="en-GB" altLang="en-US" sz="2800" dirty="0" err="1">
                <a:latin typeface="Times New Roman" panose="02020603050405020304" pitchFamily="18" charset="0"/>
                <a:cs typeface="Times New Roman" panose="02020603050405020304" pitchFamily="18" charset="0"/>
              </a:rPr>
              <a:t>modeled</a:t>
            </a:r>
            <a:r>
              <a:rPr lang="en-GB" altLang="en-US" sz="2800" dirty="0">
                <a:latin typeface="Times New Roman" panose="02020603050405020304" pitchFamily="18" charset="0"/>
                <a:cs typeface="Times New Roman" panose="02020603050405020304" pitchFamily="18" charset="0"/>
              </a:rPr>
              <a:t> or estimated</a:t>
            </a:r>
          </a:p>
        </p:txBody>
      </p:sp>
      <p:sp>
        <p:nvSpPr>
          <p:cNvPr id="47107" name="Rectangle 3">
            <a:extLst>
              <a:ext uri="{FF2B5EF4-FFF2-40B4-BE49-F238E27FC236}">
                <a16:creationId xmlns:a16="http://schemas.microsoft.com/office/drawing/2014/main" id="{217F851C-0284-4F7E-B6A0-B11F898D7D03}"/>
              </a:ext>
            </a:extLst>
          </p:cNvPr>
          <p:cNvSpPr>
            <a:spLocks noChangeArrowheads="1"/>
          </p:cNvSpPr>
          <p:nvPr/>
        </p:nvSpPr>
        <p:spPr bwMode="auto">
          <a:xfrm>
            <a:off x="152400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dirty="0">
              <a:latin typeface="Times New Roman" panose="02020603050405020304" pitchFamily="18" charset="0"/>
              <a:cs typeface="Times New Roman" panose="02020603050405020304" pitchFamily="18" charset="0"/>
            </a:endParaRPr>
          </a:p>
        </p:txBody>
      </p:sp>
      <p:sp>
        <p:nvSpPr>
          <p:cNvPr id="5" name="Google Shape;144;p17">
            <a:extLst>
              <a:ext uri="{FF2B5EF4-FFF2-40B4-BE49-F238E27FC236}">
                <a16:creationId xmlns:a16="http://schemas.microsoft.com/office/drawing/2014/main" id="{D5C49E27-78C5-47DF-AEF1-F42D4AB4E022}"/>
              </a:ext>
            </a:extLst>
          </p:cNvPr>
          <p:cNvSpPr txBox="1"/>
          <p:nvPr/>
        </p:nvSpPr>
        <p:spPr>
          <a:xfrm>
            <a:off x="-1" y="0"/>
            <a:ext cx="3736621"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215C0931-8151-440D-8764-87B297F89504}"/>
              </a:ext>
            </a:extLst>
          </p:cNvPr>
          <p:cNvSpPr>
            <a:spLocks noGrp="1"/>
          </p:cNvSpPr>
          <p:nvPr>
            <p:ph type="ftr" idx="11"/>
          </p:nvPr>
        </p:nvSpPr>
        <p:spPr>
          <a:xfrm>
            <a:off x="5170311" y="6305550"/>
            <a:ext cx="6310489"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1">
            <a:extLst>
              <a:ext uri="{FF2B5EF4-FFF2-40B4-BE49-F238E27FC236}">
                <a16:creationId xmlns:a16="http://schemas.microsoft.com/office/drawing/2014/main" id="{3C87916C-DFFE-4CFB-9598-5B1CF59FAD5C}"/>
              </a:ext>
            </a:extLst>
          </p:cNvPr>
          <p:cNvSpPr txBox="1">
            <a:spLocks noChangeArrowheads="1"/>
          </p:cNvSpPr>
          <p:nvPr/>
        </p:nvSpPr>
        <p:spPr bwMode="auto">
          <a:xfrm>
            <a:off x="4504266" y="662496"/>
            <a:ext cx="5706533"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Weights Adjusting</a:t>
            </a:r>
          </a:p>
        </p:txBody>
      </p:sp>
      <p:sp>
        <p:nvSpPr>
          <p:cNvPr id="48130" name="Text Box 2">
            <a:extLst>
              <a:ext uri="{FF2B5EF4-FFF2-40B4-BE49-F238E27FC236}">
                <a16:creationId xmlns:a16="http://schemas.microsoft.com/office/drawing/2014/main" id="{143C8242-1CDE-4B2B-BC97-40E9F14F6F8D}"/>
              </a:ext>
            </a:extLst>
          </p:cNvPr>
          <p:cNvSpPr txBox="1">
            <a:spLocks noChangeArrowheads="1"/>
          </p:cNvSpPr>
          <p:nvPr/>
        </p:nvSpPr>
        <p:spPr bwMode="auto">
          <a:xfrm>
            <a:off x="4978400" y="1447801"/>
            <a:ext cx="5232400" cy="240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After each iteration, weights should be adjusted to minimize the error.</a:t>
            </a:r>
          </a:p>
          <a:p>
            <a:pPr>
              <a:spcBef>
                <a:spcPts val="575"/>
              </a:spcBef>
              <a:buClr>
                <a:srgbClr val="D34817"/>
              </a:buClr>
              <a:buSzPct val="85000"/>
            </a:pPr>
            <a:r>
              <a:rPr lang="en-GB" altLang="en-US" sz="2800" dirty="0">
                <a:latin typeface="Times New Roman" panose="02020603050405020304" pitchFamily="18" charset="0"/>
                <a:cs typeface="Times New Roman" panose="02020603050405020304" pitchFamily="18" charset="0"/>
              </a:rPr>
              <a:t>		– All possible weights</a:t>
            </a:r>
          </a:p>
          <a:p>
            <a:pPr>
              <a:spcBef>
                <a:spcPts val="575"/>
              </a:spcBef>
              <a:buClr>
                <a:srgbClr val="D34817"/>
              </a:buClr>
              <a:buSzPct val="85000"/>
            </a:pPr>
            <a:r>
              <a:rPr lang="en-GB" altLang="en-US" sz="2800" dirty="0">
                <a:latin typeface="Times New Roman" panose="02020603050405020304" pitchFamily="18" charset="0"/>
                <a:cs typeface="Times New Roman" panose="02020603050405020304" pitchFamily="18" charset="0"/>
              </a:rPr>
              <a:t>		– Back propagation</a:t>
            </a:r>
          </a:p>
        </p:txBody>
      </p:sp>
      <p:sp>
        <p:nvSpPr>
          <p:cNvPr id="4" name="Google Shape;144;p17">
            <a:extLst>
              <a:ext uri="{FF2B5EF4-FFF2-40B4-BE49-F238E27FC236}">
                <a16:creationId xmlns:a16="http://schemas.microsoft.com/office/drawing/2014/main" id="{2DECB924-2983-4FF1-9D4E-88A19ABC965C}"/>
              </a:ext>
            </a:extLst>
          </p:cNvPr>
          <p:cNvSpPr txBox="1"/>
          <p:nvPr/>
        </p:nvSpPr>
        <p:spPr>
          <a:xfrm>
            <a:off x="-1" y="0"/>
            <a:ext cx="3860799"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46DE4480-5D2E-4E21-BE04-7B0BB0708C8F}"/>
              </a:ext>
            </a:extLst>
          </p:cNvPr>
          <p:cNvSpPr>
            <a:spLocks noGrp="1"/>
          </p:cNvSpPr>
          <p:nvPr>
            <p:ph type="ftr" idx="11"/>
          </p:nvPr>
        </p:nvSpPr>
        <p:spPr>
          <a:xfrm>
            <a:off x="4605867" y="6305550"/>
            <a:ext cx="6874933"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a:extLst>
              <a:ext uri="{FF2B5EF4-FFF2-40B4-BE49-F238E27FC236}">
                <a16:creationId xmlns:a16="http://schemas.microsoft.com/office/drawing/2014/main" id="{941D9F49-8DB5-4541-B8AF-F1C640823F25}"/>
              </a:ext>
            </a:extLst>
          </p:cNvPr>
          <p:cNvSpPr txBox="1">
            <a:spLocks noChangeArrowheads="1"/>
          </p:cNvSpPr>
          <p:nvPr/>
        </p:nvSpPr>
        <p:spPr bwMode="auto">
          <a:xfrm>
            <a:off x="3962399" y="-159961"/>
            <a:ext cx="8229601" cy="13706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History of the Artificial Neural Networks</a:t>
            </a:r>
          </a:p>
        </p:txBody>
      </p:sp>
      <p:sp>
        <p:nvSpPr>
          <p:cNvPr id="9218" name="Text Box 2">
            <a:extLst>
              <a:ext uri="{FF2B5EF4-FFF2-40B4-BE49-F238E27FC236}">
                <a16:creationId xmlns:a16="http://schemas.microsoft.com/office/drawing/2014/main" id="{DB979BED-998A-4D9F-8A45-9DB78F95F716}"/>
              </a:ext>
            </a:extLst>
          </p:cNvPr>
          <p:cNvSpPr txBox="1">
            <a:spLocks noChangeArrowheads="1"/>
          </p:cNvSpPr>
          <p:nvPr/>
        </p:nvSpPr>
        <p:spPr bwMode="auto">
          <a:xfrm>
            <a:off x="3759200" y="876753"/>
            <a:ext cx="8077200" cy="23258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000" dirty="0">
                <a:latin typeface="Times New Roman" panose="02020603050405020304" pitchFamily="18" charset="0"/>
                <a:cs typeface="Times New Roman" panose="02020603050405020304" pitchFamily="18" charset="0"/>
              </a:rPr>
              <a:t>history of the ANNs stems from the 1940s, the decade of the first electronic computer. </a:t>
            </a:r>
          </a:p>
          <a:p>
            <a:pPr>
              <a:spcBef>
                <a:spcPts val="575"/>
              </a:spcBef>
              <a:buClr>
                <a:srgbClr val="D34817"/>
              </a:buClr>
              <a:buSzPct val="85000"/>
              <a:buFont typeface="Wingdings 2" panose="05020102010507070707" pitchFamily="18" charset="2"/>
              <a:buChar char=""/>
            </a:pPr>
            <a:r>
              <a:rPr lang="en-GB" altLang="en-US" sz="2000" dirty="0">
                <a:latin typeface="Times New Roman" panose="02020603050405020304" pitchFamily="18" charset="0"/>
                <a:cs typeface="Times New Roman" panose="02020603050405020304" pitchFamily="18" charset="0"/>
              </a:rPr>
              <a:t>However, the first important step took place in 1957 when Rosenblatt introduced the first concrete neural model, the perceptron. Rosenblatt also took part in constructing the first successful neurocomputer, the Mark I Perceptron. After this, the development of ANNs has proceeded as described in </a:t>
            </a:r>
            <a:r>
              <a:rPr lang="en-GB" altLang="en-US" sz="2000" i="1" dirty="0">
                <a:latin typeface="Times New Roman" panose="02020603050405020304" pitchFamily="18" charset="0"/>
                <a:cs typeface="Times New Roman" panose="02020603050405020304" pitchFamily="18" charset="0"/>
              </a:rPr>
              <a:t>Figure</a:t>
            </a:r>
            <a:r>
              <a:rPr lang="en-GB" altLang="en-US" sz="2000" dirty="0">
                <a:latin typeface="Times New Roman" panose="02020603050405020304" pitchFamily="18" charset="0"/>
                <a:cs typeface="Times New Roman" panose="02020603050405020304" pitchFamily="18" charset="0"/>
              </a:rPr>
              <a:t>.</a:t>
            </a:r>
          </a:p>
        </p:txBody>
      </p:sp>
      <p:pic>
        <p:nvPicPr>
          <p:cNvPr id="9219" name="Picture 3">
            <a:extLst>
              <a:ext uri="{FF2B5EF4-FFF2-40B4-BE49-F238E27FC236}">
                <a16:creationId xmlns:a16="http://schemas.microsoft.com/office/drawing/2014/main" id="{2705C90A-BFEE-43EC-AE05-E67CF5D2A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399" y="3114675"/>
            <a:ext cx="7848600" cy="3429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Google Shape;144;p17">
            <a:extLst>
              <a:ext uri="{FF2B5EF4-FFF2-40B4-BE49-F238E27FC236}">
                <a16:creationId xmlns:a16="http://schemas.microsoft.com/office/drawing/2014/main" id="{A6CA7BA8-F114-401F-B98C-1345CE0BDA50}"/>
              </a:ext>
            </a:extLst>
          </p:cNvPr>
          <p:cNvSpPr txBox="1"/>
          <p:nvPr/>
        </p:nvSpPr>
        <p:spPr>
          <a:xfrm>
            <a:off x="0" y="0"/>
            <a:ext cx="3759200"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C608336F-291F-4159-97C4-908B44801D3B}"/>
              </a:ext>
            </a:extLst>
          </p:cNvPr>
          <p:cNvSpPr>
            <a:spLocks noGrp="1"/>
          </p:cNvSpPr>
          <p:nvPr>
            <p:ph type="ftr" idx="11"/>
          </p:nvPr>
        </p:nvSpPr>
        <p:spPr>
          <a:xfrm>
            <a:off x="4882443" y="6381750"/>
            <a:ext cx="6389511"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1">
            <a:extLst>
              <a:ext uri="{FF2B5EF4-FFF2-40B4-BE49-F238E27FC236}">
                <a16:creationId xmlns:a16="http://schemas.microsoft.com/office/drawing/2014/main" id="{89610954-440E-47DE-B32F-BA9428F1593E}"/>
              </a:ext>
            </a:extLst>
          </p:cNvPr>
          <p:cNvSpPr txBox="1">
            <a:spLocks noChangeArrowheads="1"/>
          </p:cNvSpPr>
          <p:nvPr/>
        </p:nvSpPr>
        <p:spPr bwMode="auto">
          <a:xfrm>
            <a:off x="4018844" y="662496"/>
            <a:ext cx="6191956"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US" sz="4000" dirty="0">
                <a:solidFill>
                  <a:srgbClr val="696464"/>
                </a:solidFill>
                <a:latin typeface="Franklin Gothic Book" panose="020B0503020102020204" pitchFamily="34" charset="0"/>
              </a:rPr>
              <a:t>Back Propagation</a:t>
            </a:r>
          </a:p>
        </p:txBody>
      </p:sp>
      <p:sp>
        <p:nvSpPr>
          <p:cNvPr id="49154" name="Text Box 2">
            <a:extLst>
              <a:ext uri="{FF2B5EF4-FFF2-40B4-BE49-F238E27FC236}">
                <a16:creationId xmlns:a16="http://schemas.microsoft.com/office/drawing/2014/main" id="{F9B0B94B-EEF7-4939-8FD8-61ACDED4263B}"/>
              </a:ext>
            </a:extLst>
          </p:cNvPr>
          <p:cNvSpPr txBox="1">
            <a:spLocks noChangeArrowheads="1"/>
          </p:cNvSpPr>
          <p:nvPr/>
        </p:nvSpPr>
        <p:spPr bwMode="auto">
          <a:xfrm>
            <a:off x="4143022" y="1447801"/>
            <a:ext cx="6067778" cy="326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t>Back-propagation is an example of supervised learning is used at each layer to minimize the error between the layer’s response and the actual data</a:t>
            </a:r>
          </a:p>
          <a:p>
            <a:pPr>
              <a:spcBef>
                <a:spcPts val="575"/>
              </a:spcBef>
              <a:buClr>
                <a:srgbClr val="D34817"/>
              </a:buClr>
              <a:buSzPct val="85000"/>
              <a:buFont typeface="Wingdings 2" panose="05020102010507070707" pitchFamily="18" charset="2"/>
              <a:buChar char=""/>
            </a:pPr>
            <a:r>
              <a:rPr lang="en-GB" altLang="en-US" sz="2800" dirty="0"/>
              <a:t>The error at each hidden layer is an average of the evaluated error</a:t>
            </a:r>
          </a:p>
          <a:p>
            <a:pPr>
              <a:spcBef>
                <a:spcPts val="575"/>
              </a:spcBef>
              <a:buClr>
                <a:srgbClr val="D34817"/>
              </a:buClr>
              <a:buSzPct val="85000"/>
              <a:buFont typeface="Wingdings 2" panose="05020102010507070707" pitchFamily="18" charset="2"/>
              <a:buChar char=""/>
            </a:pPr>
            <a:r>
              <a:rPr lang="en-GB" altLang="en-US" sz="2800" dirty="0"/>
              <a:t>Hidden layer networks are trained this way</a:t>
            </a:r>
          </a:p>
        </p:txBody>
      </p:sp>
      <p:sp>
        <p:nvSpPr>
          <p:cNvPr id="4" name="Google Shape;144;p17">
            <a:extLst>
              <a:ext uri="{FF2B5EF4-FFF2-40B4-BE49-F238E27FC236}">
                <a16:creationId xmlns:a16="http://schemas.microsoft.com/office/drawing/2014/main" id="{975F4463-60D7-4353-9A5F-E92F1D306F9E}"/>
              </a:ext>
            </a:extLst>
          </p:cNvPr>
          <p:cNvSpPr txBox="1"/>
          <p:nvPr/>
        </p:nvSpPr>
        <p:spPr>
          <a:xfrm>
            <a:off x="0" y="0"/>
            <a:ext cx="3736622"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A09ABC6C-9835-4198-BF99-63D0D07C879F}"/>
              </a:ext>
            </a:extLst>
          </p:cNvPr>
          <p:cNvSpPr>
            <a:spLocks noGrp="1"/>
          </p:cNvSpPr>
          <p:nvPr>
            <p:ph type="ftr" idx="11"/>
          </p:nvPr>
        </p:nvSpPr>
        <p:spPr>
          <a:xfrm>
            <a:off x="5159022" y="6305550"/>
            <a:ext cx="6321778"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1">
            <a:extLst>
              <a:ext uri="{FF2B5EF4-FFF2-40B4-BE49-F238E27FC236}">
                <a16:creationId xmlns:a16="http://schemas.microsoft.com/office/drawing/2014/main" id="{034687C0-74E7-4D6A-AA0C-2EBE28AAA8FF}"/>
              </a:ext>
            </a:extLst>
          </p:cNvPr>
          <p:cNvSpPr txBox="1">
            <a:spLocks noChangeArrowheads="1"/>
          </p:cNvSpPr>
          <p:nvPr/>
        </p:nvSpPr>
        <p:spPr bwMode="auto">
          <a:xfrm>
            <a:off x="4244622" y="480864"/>
            <a:ext cx="6541911"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US" sz="4000" dirty="0">
                <a:solidFill>
                  <a:srgbClr val="696464"/>
                </a:solidFill>
                <a:latin typeface="Franklin Gothic Book" panose="020B0503020102020204" pitchFamily="34" charset="0"/>
              </a:rPr>
              <a:t>Back Propagation</a:t>
            </a:r>
          </a:p>
        </p:txBody>
      </p:sp>
      <p:sp>
        <p:nvSpPr>
          <p:cNvPr id="50178" name="Text Box 2">
            <a:extLst>
              <a:ext uri="{FF2B5EF4-FFF2-40B4-BE49-F238E27FC236}">
                <a16:creationId xmlns:a16="http://schemas.microsoft.com/office/drawing/2014/main" id="{C0BEDEBF-C9D5-44A9-BC71-979CAEBE5FCE}"/>
              </a:ext>
            </a:extLst>
          </p:cNvPr>
          <p:cNvSpPr txBox="1">
            <a:spLocks noChangeArrowheads="1"/>
          </p:cNvSpPr>
          <p:nvPr/>
        </p:nvSpPr>
        <p:spPr bwMode="auto">
          <a:xfrm>
            <a:off x="4244622" y="1109133"/>
            <a:ext cx="6372578" cy="4434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N is a neuron.</a:t>
            </a:r>
          </a:p>
          <a:p>
            <a:pPr>
              <a:spcBef>
                <a:spcPts val="575"/>
              </a:spcBef>
              <a:buClr>
                <a:srgbClr val="D34817"/>
              </a:buClr>
              <a:buSzPct val="85000"/>
              <a:buFont typeface="Wingdings 2" panose="05020102010507070707" pitchFamily="18" charset="2"/>
              <a:buChar char=""/>
            </a:pPr>
            <a:r>
              <a:rPr lang="en-GB" altLang="en-US" sz="2800" dirty="0" err="1">
                <a:latin typeface="Times New Roman" panose="02020603050405020304" pitchFamily="18" charset="0"/>
                <a:cs typeface="Times New Roman" panose="02020603050405020304" pitchFamily="18" charset="0"/>
              </a:rPr>
              <a:t>N</a:t>
            </a:r>
            <a:r>
              <a:rPr lang="en-GB" altLang="en-US" sz="2800" baseline="-25000" dirty="0" err="1">
                <a:latin typeface="Times New Roman" panose="02020603050405020304" pitchFamily="18" charset="0"/>
                <a:cs typeface="Times New Roman" panose="02020603050405020304" pitchFamily="18" charset="0"/>
              </a:rPr>
              <a:t>w</a:t>
            </a:r>
            <a:r>
              <a:rPr lang="en-GB" altLang="en-US" sz="2800" dirty="0">
                <a:latin typeface="Times New Roman" panose="02020603050405020304" pitchFamily="18" charset="0"/>
                <a:cs typeface="Times New Roman" panose="02020603050405020304" pitchFamily="18" charset="0"/>
              </a:rPr>
              <a:t> is one of N’s inputs weights</a:t>
            </a:r>
          </a:p>
          <a:p>
            <a:pPr>
              <a:spcBef>
                <a:spcPts val="575"/>
              </a:spcBef>
              <a:buClr>
                <a:srgbClr val="D34817"/>
              </a:buClr>
              <a:buSzPct val="85000"/>
              <a:buFont typeface="Wingdings 2" panose="05020102010507070707" pitchFamily="18" charset="2"/>
              <a:buChar char=""/>
            </a:pPr>
            <a:r>
              <a:rPr lang="en-GB" altLang="en-US" sz="2800" dirty="0" err="1"/>
              <a:t>N</a:t>
            </a:r>
            <a:r>
              <a:rPr lang="en-GB" altLang="en-US" sz="2800" baseline="-25000" dirty="0" err="1"/>
              <a:t>out</a:t>
            </a:r>
            <a:r>
              <a:rPr lang="en-GB" altLang="en-US" sz="2800" dirty="0">
                <a:latin typeface="Times New Roman" panose="02020603050405020304" pitchFamily="18" charset="0"/>
                <a:cs typeface="Times New Roman" panose="02020603050405020304" pitchFamily="18" charset="0"/>
              </a:rPr>
              <a:t> is N’s output.</a:t>
            </a:r>
          </a:p>
          <a:p>
            <a:pPr>
              <a:spcBef>
                <a:spcPts val="575"/>
              </a:spcBef>
              <a:buClr>
                <a:srgbClr val="D34817"/>
              </a:buClr>
              <a:buSzPct val="85000"/>
              <a:buFont typeface="Wingdings 2" panose="05020102010507070707" pitchFamily="18" charset="2"/>
              <a:buChar char=""/>
            </a:pPr>
            <a:r>
              <a:rPr lang="en-GB" altLang="en-US" sz="2800" dirty="0" err="1">
                <a:latin typeface="Times New Roman" panose="02020603050405020304" pitchFamily="18" charset="0"/>
                <a:cs typeface="Times New Roman" panose="02020603050405020304" pitchFamily="18" charset="0"/>
              </a:rPr>
              <a:t>N</a:t>
            </a:r>
            <a:r>
              <a:rPr lang="en-GB" altLang="en-US" sz="2800" baseline="-25000" dirty="0" err="1">
                <a:latin typeface="Times New Roman" panose="02020603050405020304" pitchFamily="18" charset="0"/>
                <a:cs typeface="Times New Roman" panose="02020603050405020304" pitchFamily="18" charset="0"/>
              </a:rPr>
              <a:t>w</a:t>
            </a:r>
            <a:r>
              <a:rPr lang="en-GB" altLang="en-US" sz="2800" baseline="-25000" dirty="0">
                <a:latin typeface="Times New Roman" panose="02020603050405020304" pitchFamily="18" charset="0"/>
                <a:cs typeface="Times New Roman" panose="02020603050405020304" pitchFamily="18" charset="0"/>
              </a:rPr>
              <a:t> </a:t>
            </a:r>
            <a:r>
              <a:rPr lang="en-GB" altLang="en-US" sz="2800" dirty="0">
                <a:latin typeface="Times New Roman" panose="02020603050405020304" pitchFamily="18" charset="0"/>
                <a:cs typeface="Times New Roman" panose="02020603050405020304" pitchFamily="18" charset="0"/>
              </a:rPr>
              <a:t>= </a:t>
            </a:r>
            <a:r>
              <a:rPr lang="en-GB" altLang="en-US" sz="2800" dirty="0" err="1">
                <a:latin typeface="Times New Roman" panose="02020603050405020304" pitchFamily="18" charset="0"/>
                <a:cs typeface="Times New Roman" panose="02020603050405020304" pitchFamily="18" charset="0"/>
              </a:rPr>
              <a:t>N</a:t>
            </a:r>
            <a:r>
              <a:rPr lang="en-GB" altLang="en-US" sz="2800" baseline="-25000" dirty="0" err="1">
                <a:latin typeface="Times New Roman" panose="02020603050405020304" pitchFamily="18" charset="0"/>
                <a:cs typeface="Times New Roman" panose="02020603050405020304" pitchFamily="18" charset="0"/>
              </a:rPr>
              <a:t>w</a:t>
            </a:r>
            <a:r>
              <a:rPr lang="en-GB" altLang="en-US" sz="2800" baseline="-25000" dirty="0">
                <a:latin typeface="Times New Roman" panose="02020603050405020304" pitchFamily="18" charset="0"/>
                <a:cs typeface="Times New Roman" panose="02020603050405020304" pitchFamily="18" charset="0"/>
              </a:rPr>
              <a:t> </a:t>
            </a:r>
            <a:r>
              <a:rPr lang="en-GB" altLang="en-US" sz="2800" dirty="0">
                <a:latin typeface="Times New Roman" panose="02020603050405020304" pitchFamily="18" charset="0"/>
                <a:cs typeface="Times New Roman" panose="02020603050405020304" pitchFamily="18" charset="0"/>
              </a:rPr>
              <a:t>+Δ </a:t>
            </a:r>
            <a:r>
              <a:rPr lang="en-GB" altLang="en-US" sz="2800" dirty="0" err="1">
                <a:latin typeface="Times New Roman" panose="02020603050405020304" pitchFamily="18" charset="0"/>
                <a:cs typeface="Times New Roman" panose="02020603050405020304" pitchFamily="18" charset="0"/>
              </a:rPr>
              <a:t>N</a:t>
            </a:r>
            <a:r>
              <a:rPr lang="en-GB" altLang="en-US" sz="2800" baseline="-25000" dirty="0" err="1">
                <a:latin typeface="Times New Roman" panose="02020603050405020304" pitchFamily="18" charset="0"/>
                <a:cs typeface="Times New Roman" panose="02020603050405020304" pitchFamily="18" charset="0"/>
              </a:rPr>
              <a:t>w</a:t>
            </a:r>
            <a:endParaRPr lang="en-GB" altLang="en-US" sz="2800" baseline="-25000" dirty="0">
              <a:latin typeface="Times New Roman" panose="02020603050405020304" pitchFamily="18" charset="0"/>
              <a:cs typeface="Times New Roman" panose="02020603050405020304" pitchFamily="18" charset="0"/>
            </a:endParaRP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Δ </a:t>
            </a:r>
            <a:r>
              <a:rPr lang="en-GB" altLang="en-US" sz="2800" dirty="0" err="1">
                <a:latin typeface="Times New Roman" panose="02020603050405020304" pitchFamily="18" charset="0"/>
                <a:cs typeface="Times New Roman" panose="02020603050405020304" pitchFamily="18" charset="0"/>
              </a:rPr>
              <a:t>N</a:t>
            </a:r>
            <a:r>
              <a:rPr lang="en-GB" altLang="en-US" sz="2800" baseline="-25000" dirty="0" err="1">
                <a:latin typeface="Times New Roman" panose="02020603050405020304" pitchFamily="18" charset="0"/>
                <a:cs typeface="Times New Roman" panose="02020603050405020304" pitchFamily="18" charset="0"/>
              </a:rPr>
              <a:t>w</a:t>
            </a:r>
            <a:r>
              <a:rPr lang="en-GB" altLang="en-US" sz="2800" dirty="0">
                <a:latin typeface="Times New Roman" panose="02020603050405020304" pitchFamily="18" charset="0"/>
                <a:cs typeface="Times New Roman" panose="02020603050405020304" pitchFamily="18" charset="0"/>
              </a:rPr>
              <a:t> =</a:t>
            </a:r>
            <a:r>
              <a:rPr lang="en-GB" altLang="en-US" sz="2800" b="1" dirty="0"/>
              <a:t> </a:t>
            </a:r>
            <a:r>
              <a:rPr lang="en-GB" altLang="en-US" sz="2800" dirty="0" err="1"/>
              <a:t>N</a:t>
            </a:r>
            <a:r>
              <a:rPr lang="en-GB" altLang="en-US" sz="2800" baseline="-25000" dirty="0" err="1"/>
              <a:t>out</a:t>
            </a:r>
            <a:r>
              <a:rPr lang="en-GB" altLang="en-US" sz="2800" b="1" baseline="-25000" dirty="0"/>
              <a:t> </a:t>
            </a:r>
            <a:r>
              <a:rPr lang="en-GB" altLang="en-US" sz="2800" dirty="0">
                <a:latin typeface="Times New Roman" panose="02020603050405020304" pitchFamily="18" charset="0"/>
                <a:cs typeface="Times New Roman" panose="02020603050405020304" pitchFamily="18" charset="0"/>
              </a:rPr>
              <a:t>* (1‐</a:t>
            </a:r>
            <a:r>
              <a:rPr lang="en-GB" altLang="en-US" sz="2800" dirty="0"/>
              <a:t> </a:t>
            </a:r>
            <a:r>
              <a:rPr lang="en-GB" altLang="en-US" sz="2800" dirty="0" err="1"/>
              <a:t>N</a:t>
            </a:r>
            <a:r>
              <a:rPr lang="en-GB" altLang="en-US" sz="2800" baseline="-25000" dirty="0" err="1"/>
              <a:t>out</a:t>
            </a:r>
            <a:r>
              <a:rPr lang="en-GB" altLang="en-US" sz="2800" dirty="0">
                <a:latin typeface="Times New Roman" panose="02020603050405020304" pitchFamily="18" charset="0"/>
                <a:cs typeface="Times New Roman" panose="02020603050405020304" pitchFamily="18" charset="0"/>
              </a:rPr>
              <a:t>)* </a:t>
            </a:r>
            <a:r>
              <a:rPr lang="en-GB" altLang="en-US" sz="2800" dirty="0" err="1"/>
              <a:t>N</a:t>
            </a:r>
            <a:r>
              <a:rPr lang="en-GB" altLang="en-US" sz="2800" baseline="-25000" dirty="0" err="1"/>
              <a:t>ErrorFactor</a:t>
            </a:r>
            <a:endParaRPr lang="en-GB" altLang="en-US" sz="2800" baseline="-25000" dirty="0"/>
          </a:p>
          <a:p>
            <a:pPr>
              <a:spcBef>
                <a:spcPts val="575"/>
              </a:spcBef>
              <a:buClr>
                <a:srgbClr val="D34817"/>
              </a:buClr>
              <a:buSzPct val="85000"/>
              <a:buFont typeface="Wingdings 2" panose="05020102010507070707" pitchFamily="18" charset="2"/>
              <a:buChar char=""/>
            </a:pPr>
            <a:r>
              <a:rPr lang="en-GB" altLang="en-US" sz="2800" dirty="0" err="1"/>
              <a:t>N</a:t>
            </a:r>
            <a:r>
              <a:rPr lang="en-GB" altLang="en-US" sz="2800" baseline="-25000" dirty="0" err="1"/>
              <a:t>ErrorFactor</a:t>
            </a:r>
            <a:r>
              <a:rPr lang="en-GB" altLang="en-US" sz="2800" baseline="-25000" dirty="0"/>
              <a:t> </a:t>
            </a:r>
            <a:r>
              <a:rPr lang="en-GB" altLang="en-US" sz="2800" dirty="0">
                <a:latin typeface="Times New Roman" panose="02020603050405020304" pitchFamily="18" charset="0"/>
                <a:cs typeface="Times New Roman" panose="02020603050405020304" pitchFamily="18" charset="0"/>
              </a:rPr>
              <a:t>=</a:t>
            </a:r>
            <a:r>
              <a:rPr lang="en-GB" altLang="en-US" sz="2800" dirty="0"/>
              <a:t> </a:t>
            </a:r>
            <a:r>
              <a:rPr lang="en-GB" altLang="en-US" sz="2800" dirty="0" err="1"/>
              <a:t>N</a:t>
            </a:r>
            <a:r>
              <a:rPr lang="en-GB" altLang="en-US" sz="2800" baseline="-25000" dirty="0" err="1"/>
              <a:t>ExpectedOutput</a:t>
            </a:r>
            <a:r>
              <a:rPr lang="en-GB" altLang="en-US" sz="2800" dirty="0">
                <a:latin typeface="Times New Roman" panose="02020603050405020304" pitchFamily="18" charset="0"/>
                <a:cs typeface="Times New Roman" panose="02020603050405020304" pitchFamily="18" charset="0"/>
              </a:rPr>
              <a:t> – </a:t>
            </a:r>
            <a:r>
              <a:rPr lang="en-GB" altLang="en-US" sz="2800" dirty="0" err="1"/>
              <a:t>N</a:t>
            </a:r>
            <a:r>
              <a:rPr lang="en-GB" altLang="en-US" sz="2800" baseline="-25000" dirty="0" err="1"/>
              <a:t>ActualOutput</a:t>
            </a:r>
            <a:endParaRPr lang="en-GB" altLang="en-US" sz="2800" baseline="-25000" dirty="0"/>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This works only for the last layer, as we can know the actual output, and the expected output.</a:t>
            </a:r>
          </a:p>
        </p:txBody>
      </p:sp>
      <p:sp>
        <p:nvSpPr>
          <p:cNvPr id="4" name="Google Shape;144;p17">
            <a:extLst>
              <a:ext uri="{FF2B5EF4-FFF2-40B4-BE49-F238E27FC236}">
                <a16:creationId xmlns:a16="http://schemas.microsoft.com/office/drawing/2014/main" id="{98503C8E-402A-4435-8A0D-D15F140C9EFA}"/>
              </a:ext>
            </a:extLst>
          </p:cNvPr>
          <p:cNvSpPr txBox="1"/>
          <p:nvPr/>
        </p:nvSpPr>
        <p:spPr>
          <a:xfrm>
            <a:off x="0" y="0"/>
            <a:ext cx="3838222"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13117B18-5AFF-4C91-9599-C89B9772AAA0}"/>
              </a:ext>
            </a:extLst>
          </p:cNvPr>
          <p:cNvSpPr>
            <a:spLocks noGrp="1"/>
          </p:cNvSpPr>
          <p:nvPr>
            <p:ph type="ftr" idx="11"/>
          </p:nvPr>
        </p:nvSpPr>
        <p:spPr>
          <a:xfrm>
            <a:off x="5108222" y="6305550"/>
            <a:ext cx="6372578"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a:extLst>
              <a:ext uri="{FF2B5EF4-FFF2-40B4-BE49-F238E27FC236}">
                <a16:creationId xmlns:a16="http://schemas.microsoft.com/office/drawing/2014/main" id="{5C600D2A-AB19-4AD2-BC2B-46205CFC15F6}"/>
              </a:ext>
            </a:extLst>
          </p:cNvPr>
          <p:cNvSpPr txBox="1">
            <a:spLocks noChangeArrowheads="1"/>
          </p:cNvSpPr>
          <p:nvPr/>
        </p:nvSpPr>
        <p:spPr bwMode="auto">
          <a:xfrm>
            <a:off x="4052710" y="159258"/>
            <a:ext cx="6282266"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Number of neurons</a:t>
            </a:r>
          </a:p>
        </p:txBody>
      </p:sp>
      <p:sp>
        <p:nvSpPr>
          <p:cNvPr id="51202" name="Text Box 2">
            <a:extLst>
              <a:ext uri="{FF2B5EF4-FFF2-40B4-BE49-F238E27FC236}">
                <a16:creationId xmlns:a16="http://schemas.microsoft.com/office/drawing/2014/main" id="{8A762216-1A0E-4FE5-BD4D-7EFD8A154123}"/>
              </a:ext>
            </a:extLst>
          </p:cNvPr>
          <p:cNvSpPr txBox="1">
            <a:spLocks noChangeArrowheads="1"/>
          </p:cNvSpPr>
          <p:nvPr/>
        </p:nvSpPr>
        <p:spPr bwMode="auto">
          <a:xfrm>
            <a:off x="3928533" y="914401"/>
            <a:ext cx="6406443" cy="4362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marL="820738"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Many neurons:</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Higher accuracy</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Slower</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Risk of over‐fitting</a:t>
            </a:r>
          </a:p>
          <a:p>
            <a:pPr lvl="2">
              <a:spcBef>
                <a:spcPts val="375"/>
              </a:spcBef>
              <a:buClr>
                <a:srgbClr val="E6B1AB"/>
              </a:buClr>
              <a:buSzPct val="85000"/>
              <a:buFont typeface="Wingdings 2" panose="05020102010507070707" pitchFamily="18" charset="2"/>
              <a:buChar char=""/>
            </a:pPr>
            <a:r>
              <a:rPr lang="en-GB" altLang="en-US" sz="2000" dirty="0">
                <a:cs typeface="Times New Roman" panose="02020603050405020304" pitchFamily="18" charset="0"/>
              </a:rPr>
              <a:t>Memorizing, rather than understanding</a:t>
            </a:r>
          </a:p>
          <a:p>
            <a:pPr lvl="2">
              <a:spcBef>
                <a:spcPts val="375"/>
              </a:spcBef>
              <a:buClr>
                <a:srgbClr val="E6B1AB"/>
              </a:buClr>
              <a:buSzPct val="85000"/>
              <a:buFont typeface="Wingdings 2" panose="05020102010507070707" pitchFamily="18" charset="2"/>
              <a:buChar char=""/>
            </a:pPr>
            <a:r>
              <a:rPr lang="en-GB" altLang="en-US" sz="2000" dirty="0">
                <a:cs typeface="Times New Roman" panose="02020603050405020304" pitchFamily="18" charset="0"/>
              </a:rPr>
              <a:t>The network will be useless with new problems.</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Few neurons:</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 Lower accuracy</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Inability to learn at all</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Optimal number.</a:t>
            </a:r>
          </a:p>
        </p:txBody>
      </p:sp>
      <p:sp>
        <p:nvSpPr>
          <p:cNvPr id="4" name="Google Shape;144;p17">
            <a:extLst>
              <a:ext uri="{FF2B5EF4-FFF2-40B4-BE49-F238E27FC236}">
                <a16:creationId xmlns:a16="http://schemas.microsoft.com/office/drawing/2014/main" id="{3785AA79-8B6D-47D7-803E-3B6C65B04671}"/>
              </a:ext>
            </a:extLst>
          </p:cNvPr>
          <p:cNvSpPr txBox="1"/>
          <p:nvPr/>
        </p:nvSpPr>
        <p:spPr>
          <a:xfrm>
            <a:off x="0" y="0"/>
            <a:ext cx="3804356"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F547230D-4F86-4A1A-B741-F236C425D4AE}"/>
              </a:ext>
            </a:extLst>
          </p:cNvPr>
          <p:cNvSpPr>
            <a:spLocks noGrp="1"/>
          </p:cNvSpPr>
          <p:nvPr>
            <p:ph type="ftr" idx="11"/>
          </p:nvPr>
        </p:nvSpPr>
        <p:spPr>
          <a:xfrm>
            <a:off x="4786489" y="6305550"/>
            <a:ext cx="6694311"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a:extLst>
              <a:ext uri="{FF2B5EF4-FFF2-40B4-BE49-F238E27FC236}">
                <a16:creationId xmlns:a16="http://schemas.microsoft.com/office/drawing/2014/main" id="{1B2DB2C1-BCF9-41D4-8A47-0A0621EBA029}"/>
              </a:ext>
            </a:extLst>
          </p:cNvPr>
          <p:cNvSpPr txBox="1">
            <a:spLocks noChangeArrowheads="1"/>
          </p:cNvSpPr>
          <p:nvPr/>
        </p:nvSpPr>
        <p:spPr bwMode="auto">
          <a:xfrm>
            <a:off x="3928532" y="662496"/>
            <a:ext cx="6282267"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Data representation</a:t>
            </a:r>
          </a:p>
        </p:txBody>
      </p:sp>
      <p:sp>
        <p:nvSpPr>
          <p:cNvPr id="52226" name="Text Box 2">
            <a:extLst>
              <a:ext uri="{FF2B5EF4-FFF2-40B4-BE49-F238E27FC236}">
                <a16:creationId xmlns:a16="http://schemas.microsoft.com/office/drawing/2014/main" id="{52DC616C-A302-4DF4-A4E6-1880796C0A76}"/>
              </a:ext>
            </a:extLst>
          </p:cNvPr>
          <p:cNvSpPr txBox="1">
            <a:spLocks noChangeArrowheads="1"/>
          </p:cNvSpPr>
          <p:nvPr/>
        </p:nvSpPr>
        <p:spPr bwMode="auto">
          <a:xfrm>
            <a:off x="4538132" y="1295400"/>
            <a:ext cx="5672667" cy="2813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Usually input/output data needs pre‐processing</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 Pictures</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 Pixel intensity</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Text:</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A pattern</a:t>
            </a:r>
          </a:p>
        </p:txBody>
      </p:sp>
      <p:sp>
        <p:nvSpPr>
          <p:cNvPr id="4" name="Google Shape;144;p17">
            <a:extLst>
              <a:ext uri="{FF2B5EF4-FFF2-40B4-BE49-F238E27FC236}">
                <a16:creationId xmlns:a16="http://schemas.microsoft.com/office/drawing/2014/main" id="{987F15DA-DBA8-45A9-8654-A27298A28B96}"/>
              </a:ext>
            </a:extLst>
          </p:cNvPr>
          <p:cNvSpPr txBox="1"/>
          <p:nvPr/>
        </p:nvSpPr>
        <p:spPr>
          <a:xfrm>
            <a:off x="0" y="0"/>
            <a:ext cx="3736622"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13CD1741-86BA-42A2-947F-367E70A34139}"/>
              </a:ext>
            </a:extLst>
          </p:cNvPr>
          <p:cNvSpPr>
            <a:spLocks noGrp="1"/>
          </p:cNvSpPr>
          <p:nvPr>
            <p:ph type="ftr" idx="11"/>
          </p:nvPr>
        </p:nvSpPr>
        <p:spPr>
          <a:xfrm>
            <a:off x="4989689" y="6305550"/>
            <a:ext cx="6491111"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a:extLst>
              <a:ext uri="{FF2B5EF4-FFF2-40B4-BE49-F238E27FC236}">
                <a16:creationId xmlns:a16="http://schemas.microsoft.com/office/drawing/2014/main" id="{74B2E3C4-3C35-4332-92A7-B4760AD33F0F}"/>
              </a:ext>
            </a:extLst>
          </p:cNvPr>
          <p:cNvSpPr txBox="1">
            <a:spLocks noChangeArrowheads="1"/>
          </p:cNvSpPr>
          <p:nvPr/>
        </p:nvSpPr>
        <p:spPr bwMode="auto">
          <a:xfrm>
            <a:off x="3691466" y="662496"/>
            <a:ext cx="6519333"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Size of training set</a:t>
            </a:r>
          </a:p>
        </p:txBody>
      </p:sp>
      <p:sp>
        <p:nvSpPr>
          <p:cNvPr id="53250" name="Text Box 2">
            <a:extLst>
              <a:ext uri="{FF2B5EF4-FFF2-40B4-BE49-F238E27FC236}">
                <a16:creationId xmlns:a16="http://schemas.microsoft.com/office/drawing/2014/main" id="{429D3B0D-9883-4AEF-861C-2C14AADD150F}"/>
              </a:ext>
            </a:extLst>
          </p:cNvPr>
          <p:cNvSpPr txBox="1">
            <a:spLocks noChangeArrowheads="1"/>
          </p:cNvSpPr>
          <p:nvPr/>
        </p:nvSpPr>
        <p:spPr bwMode="auto">
          <a:xfrm>
            <a:off x="4007555" y="1600201"/>
            <a:ext cx="7281333" cy="45418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No one‐fits‐all formula</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Over fitting can occur if a “good” training set is not chosen</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What constitutes a “good” training set?</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 Samples must represent the general population.</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Samples must contain members of each class.</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Samples in each class must contain a wide range of variations or noise effect.</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The size of the training set is related to the number of hidden neurons</a:t>
            </a:r>
          </a:p>
        </p:txBody>
      </p:sp>
      <p:sp>
        <p:nvSpPr>
          <p:cNvPr id="53251" name="Rectangle 3">
            <a:extLst>
              <a:ext uri="{FF2B5EF4-FFF2-40B4-BE49-F238E27FC236}">
                <a16:creationId xmlns:a16="http://schemas.microsoft.com/office/drawing/2014/main" id="{B069F66B-1B83-4964-ACD2-CFF852B53FCE}"/>
              </a:ext>
            </a:extLst>
          </p:cNvPr>
          <p:cNvSpPr>
            <a:spLocks noChangeArrowheads="1"/>
          </p:cNvSpPr>
          <p:nvPr/>
        </p:nvSpPr>
        <p:spPr bwMode="auto">
          <a:xfrm>
            <a:off x="152400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dirty="0">
              <a:latin typeface="Times New Roman" panose="02020603050405020304" pitchFamily="18" charset="0"/>
              <a:cs typeface="Times New Roman" panose="02020603050405020304" pitchFamily="18" charset="0"/>
            </a:endParaRPr>
          </a:p>
        </p:txBody>
      </p:sp>
      <p:sp>
        <p:nvSpPr>
          <p:cNvPr id="53252" name="Rectangle 4">
            <a:extLst>
              <a:ext uri="{FF2B5EF4-FFF2-40B4-BE49-F238E27FC236}">
                <a16:creationId xmlns:a16="http://schemas.microsoft.com/office/drawing/2014/main" id="{2A1E38E7-815D-437F-ADF1-D58D4A8271F8}"/>
              </a:ext>
            </a:extLst>
          </p:cNvPr>
          <p:cNvSpPr>
            <a:spLocks noChangeArrowheads="1"/>
          </p:cNvSpPr>
          <p:nvPr/>
        </p:nvSpPr>
        <p:spPr bwMode="auto">
          <a:xfrm>
            <a:off x="152400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dirty="0">
              <a:latin typeface="Times New Roman" panose="02020603050405020304" pitchFamily="18" charset="0"/>
              <a:cs typeface="Times New Roman" panose="02020603050405020304" pitchFamily="18" charset="0"/>
            </a:endParaRPr>
          </a:p>
        </p:txBody>
      </p:sp>
      <p:sp>
        <p:nvSpPr>
          <p:cNvPr id="53253" name="Rectangle 5">
            <a:extLst>
              <a:ext uri="{FF2B5EF4-FFF2-40B4-BE49-F238E27FC236}">
                <a16:creationId xmlns:a16="http://schemas.microsoft.com/office/drawing/2014/main" id="{9EC49999-318A-4516-B6FD-EEE65BBAA013}"/>
              </a:ext>
            </a:extLst>
          </p:cNvPr>
          <p:cNvSpPr>
            <a:spLocks noChangeArrowheads="1"/>
          </p:cNvSpPr>
          <p:nvPr/>
        </p:nvSpPr>
        <p:spPr bwMode="auto">
          <a:xfrm>
            <a:off x="152400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dirty="0">
              <a:latin typeface="Times New Roman" panose="02020603050405020304" pitchFamily="18" charset="0"/>
              <a:cs typeface="Times New Roman" panose="02020603050405020304" pitchFamily="18" charset="0"/>
            </a:endParaRPr>
          </a:p>
        </p:txBody>
      </p:sp>
      <p:sp>
        <p:nvSpPr>
          <p:cNvPr id="7" name="Google Shape;144;p17">
            <a:extLst>
              <a:ext uri="{FF2B5EF4-FFF2-40B4-BE49-F238E27FC236}">
                <a16:creationId xmlns:a16="http://schemas.microsoft.com/office/drawing/2014/main" id="{4028C291-36F1-4748-ABDC-ED89686D4428}"/>
              </a:ext>
            </a:extLst>
          </p:cNvPr>
          <p:cNvSpPr txBox="1"/>
          <p:nvPr/>
        </p:nvSpPr>
        <p:spPr>
          <a:xfrm>
            <a:off x="0" y="0"/>
            <a:ext cx="3691466"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2E4EF3D0-76AA-4683-8995-1AE54D9E5ACC}"/>
              </a:ext>
            </a:extLst>
          </p:cNvPr>
          <p:cNvSpPr>
            <a:spLocks noGrp="1"/>
          </p:cNvSpPr>
          <p:nvPr>
            <p:ph type="ftr" idx="11"/>
          </p:nvPr>
        </p:nvSpPr>
        <p:spPr>
          <a:xfrm>
            <a:off x="4876799" y="6324648"/>
            <a:ext cx="6524978"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a:extLst>
              <a:ext uri="{FF2B5EF4-FFF2-40B4-BE49-F238E27FC236}">
                <a16:creationId xmlns:a16="http://schemas.microsoft.com/office/drawing/2014/main" id="{9A8CD499-67A9-46A0-B62F-97822D930018}"/>
              </a:ext>
            </a:extLst>
          </p:cNvPr>
          <p:cNvSpPr txBox="1">
            <a:spLocks noChangeArrowheads="1"/>
          </p:cNvSpPr>
          <p:nvPr/>
        </p:nvSpPr>
        <p:spPr bwMode="auto">
          <a:xfrm>
            <a:off x="3860800" y="662496"/>
            <a:ext cx="63500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Learning Paradigms</a:t>
            </a:r>
          </a:p>
        </p:txBody>
      </p:sp>
      <p:sp>
        <p:nvSpPr>
          <p:cNvPr id="54274" name="Text Box 2">
            <a:extLst>
              <a:ext uri="{FF2B5EF4-FFF2-40B4-BE49-F238E27FC236}">
                <a16:creationId xmlns:a16="http://schemas.microsoft.com/office/drawing/2014/main" id="{E29F5765-CA1B-4C67-9E02-A0642847EADD}"/>
              </a:ext>
            </a:extLst>
          </p:cNvPr>
          <p:cNvSpPr txBox="1">
            <a:spLocks noChangeArrowheads="1"/>
          </p:cNvSpPr>
          <p:nvPr/>
        </p:nvSpPr>
        <p:spPr bwMode="auto">
          <a:xfrm>
            <a:off x="3860800" y="1447800"/>
            <a:ext cx="6350000" cy="1910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3600" dirty="0">
                <a:latin typeface="Times New Roman" panose="02020603050405020304" pitchFamily="18" charset="0"/>
                <a:cs typeface="Times New Roman" panose="02020603050405020304" pitchFamily="18" charset="0"/>
              </a:rPr>
              <a:t>Supervised learning</a:t>
            </a:r>
          </a:p>
          <a:p>
            <a:pPr>
              <a:spcBef>
                <a:spcPts val="575"/>
              </a:spcBef>
              <a:buClr>
                <a:srgbClr val="D34817"/>
              </a:buClr>
              <a:buSzPct val="85000"/>
              <a:buFont typeface="Wingdings 2" panose="05020102010507070707" pitchFamily="18" charset="2"/>
              <a:buChar char=""/>
            </a:pPr>
            <a:r>
              <a:rPr lang="en-GB" altLang="en-US" sz="3600" dirty="0">
                <a:latin typeface="Times New Roman" panose="02020603050405020304" pitchFamily="18" charset="0"/>
                <a:cs typeface="Times New Roman" panose="02020603050405020304" pitchFamily="18" charset="0"/>
              </a:rPr>
              <a:t>Unsupervised learning</a:t>
            </a:r>
          </a:p>
          <a:p>
            <a:pPr>
              <a:spcBef>
                <a:spcPts val="575"/>
              </a:spcBef>
              <a:buClr>
                <a:srgbClr val="D34817"/>
              </a:buClr>
              <a:buSzPct val="85000"/>
              <a:buFont typeface="Wingdings 2" panose="05020102010507070707" pitchFamily="18" charset="2"/>
              <a:buChar char=""/>
            </a:pPr>
            <a:r>
              <a:rPr lang="en-GB" altLang="en-US" sz="3600" dirty="0">
                <a:latin typeface="Times New Roman" panose="02020603050405020304" pitchFamily="18" charset="0"/>
                <a:cs typeface="Times New Roman" panose="02020603050405020304" pitchFamily="18" charset="0"/>
              </a:rPr>
              <a:t>Reinforcement learning</a:t>
            </a:r>
          </a:p>
        </p:txBody>
      </p:sp>
      <p:sp>
        <p:nvSpPr>
          <p:cNvPr id="4" name="Google Shape;144;p17">
            <a:extLst>
              <a:ext uri="{FF2B5EF4-FFF2-40B4-BE49-F238E27FC236}">
                <a16:creationId xmlns:a16="http://schemas.microsoft.com/office/drawing/2014/main" id="{63209AC1-1882-4F41-BE7C-B1520714113C}"/>
              </a:ext>
            </a:extLst>
          </p:cNvPr>
          <p:cNvSpPr txBox="1"/>
          <p:nvPr/>
        </p:nvSpPr>
        <p:spPr>
          <a:xfrm>
            <a:off x="-1" y="0"/>
            <a:ext cx="3747911"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DCA44D09-AE8C-4C05-8FE9-A79626114D3D}"/>
              </a:ext>
            </a:extLst>
          </p:cNvPr>
          <p:cNvSpPr>
            <a:spLocks noGrp="1"/>
          </p:cNvSpPr>
          <p:nvPr>
            <p:ph type="ftr" idx="11"/>
          </p:nvPr>
        </p:nvSpPr>
        <p:spPr>
          <a:xfrm>
            <a:off x="4662311" y="6195504"/>
            <a:ext cx="6491111"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1">
            <a:extLst>
              <a:ext uri="{FF2B5EF4-FFF2-40B4-BE49-F238E27FC236}">
                <a16:creationId xmlns:a16="http://schemas.microsoft.com/office/drawing/2014/main" id="{594A8B55-CDDB-4DDB-9BC1-64DC1E513047}"/>
              </a:ext>
            </a:extLst>
          </p:cNvPr>
          <p:cNvSpPr txBox="1">
            <a:spLocks noChangeArrowheads="1"/>
          </p:cNvSpPr>
          <p:nvPr/>
        </p:nvSpPr>
        <p:spPr bwMode="auto">
          <a:xfrm>
            <a:off x="3307644" y="718940"/>
            <a:ext cx="71628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US" sz="4000" dirty="0">
                <a:solidFill>
                  <a:srgbClr val="696464"/>
                </a:solidFill>
                <a:latin typeface="Franklin Gothic Book" panose="020B0503020102020204" pitchFamily="34" charset="0"/>
              </a:rPr>
              <a:t>Supervised learning</a:t>
            </a:r>
          </a:p>
        </p:txBody>
      </p:sp>
      <p:sp>
        <p:nvSpPr>
          <p:cNvPr id="55298" name="Text Box 2">
            <a:extLst>
              <a:ext uri="{FF2B5EF4-FFF2-40B4-BE49-F238E27FC236}">
                <a16:creationId xmlns:a16="http://schemas.microsoft.com/office/drawing/2014/main" id="{CEE5FED1-C939-4937-B049-3C7C35A43214}"/>
              </a:ext>
            </a:extLst>
          </p:cNvPr>
          <p:cNvSpPr txBox="1">
            <a:spLocks noChangeArrowheads="1"/>
          </p:cNvSpPr>
          <p:nvPr/>
        </p:nvSpPr>
        <p:spPr bwMode="auto">
          <a:xfrm>
            <a:off x="3443111" y="1371601"/>
            <a:ext cx="6767688" cy="326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t>This is what we have seen so far!</a:t>
            </a:r>
          </a:p>
          <a:p>
            <a:pPr>
              <a:spcBef>
                <a:spcPts val="575"/>
              </a:spcBef>
              <a:buClr>
                <a:srgbClr val="D34817"/>
              </a:buClr>
              <a:buSzPct val="85000"/>
              <a:buFont typeface="Wingdings 2" panose="05020102010507070707" pitchFamily="18" charset="2"/>
              <a:buChar char=""/>
            </a:pPr>
            <a:r>
              <a:rPr lang="en-GB" altLang="en-US" sz="2800" dirty="0"/>
              <a:t>A network is fed with a set of training samples (inputs and corresponding output), and it uses these samples to learn the general relationship between the inputs and the outputs.</a:t>
            </a:r>
          </a:p>
          <a:p>
            <a:pPr>
              <a:spcBef>
                <a:spcPts val="575"/>
              </a:spcBef>
              <a:buClr>
                <a:srgbClr val="D34817"/>
              </a:buClr>
              <a:buSzPct val="85000"/>
              <a:buFont typeface="Wingdings 2" panose="05020102010507070707" pitchFamily="18" charset="2"/>
              <a:buChar char=""/>
            </a:pPr>
            <a:r>
              <a:rPr lang="en-GB" altLang="en-US" sz="2800" dirty="0"/>
              <a:t>This relationship is represented by the values of the weights of the trained network.</a:t>
            </a:r>
          </a:p>
        </p:txBody>
      </p:sp>
      <p:sp>
        <p:nvSpPr>
          <p:cNvPr id="4" name="Google Shape;144;p17">
            <a:extLst>
              <a:ext uri="{FF2B5EF4-FFF2-40B4-BE49-F238E27FC236}">
                <a16:creationId xmlns:a16="http://schemas.microsoft.com/office/drawing/2014/main" id="{8E9BD91F-02E3-4732-B517-68476A1850E6}"/>
              </a:ext>
            </a:extLst>
          </p:cNvPr>
          <p:cNvSpPr txBox="1"/>
          <p:nvPr/>
        </p:nvSpPr>
        <p:spPr>
          <a:xfrm>
            <a:off x="0" y="0"/>
            <a:ext cx="3183466"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4BACBA4A-B7E3-4E03-835A-921A656EAE3D}"/>
              </a:ext>
            </a:extLst>
          </p:cNvPr>
          <p:cNvSpPr>
            <a:spLocks noGrp="1"/>
          </p:cNvSpPr>
          <p:nvPr>
            <p:ph type="ftr" idx="11"/>
          </p:nvPr>
        </p:nvSpPr>
        <p:spPr>
          <a:xfrm>
            <a:off x="4713112" y="6305550"/>
            <a:ext cx="6767688"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a:extLst>
              <a:ext uri="{FF2B5EF4-FFF2-40B4-BE49-F238E27FC236}">
                <a16:creationId xmlns:a16="http://schemas.microsoft.com/office/drawing/2014/main" id="{910536E8-492D-4FAC-B528-DAC4ABA0A57D}"/>
              </a:ext>
            </a:extLst>
          </p:cNvPr>
          <p:cNvSpPr txBox="1">
            <a:spLocks noChangeArrowheads="1"/>
          </p:cNvSpPr>
          <p:nvPr/>
        </p:nvSpPr>
        <p:spPr bwMode="auto">
          <a:xfrm>
            <a:off x="3770488" y="662496"/>
            <a:ext cx="6440312"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Unsupervised learning</a:t>
            </a:r>
          </a:p>
        </p:txBody>
      </p:sp>
      <p:sp>
        <p:nvSpPr>
          <p:cNvPr id="56322" name="Text Box 2">
            <a:extLst>
              <a:ext uri="{FF2B5EF4-FFF2-40B4-BE49-F238E27FC236}">
                <a16:creationId xmlns:a16="http://schemas.microsoft.com/office/drawing/2014/main" id="{BC25173D-BD70-41CC-BC1E-0FE421CF784C}"/>
              </a:ext>
            </a:extLst>
          </p:cNvPr>
          <p:cNvSpPr txBox="1">
            <a:spLocks noChangeArrowheads="1"/>
          </p:cNvSpPr>
          <p:nvPr/>
        </p:nvSpPr>
        <p:spPr bwMode="auto">
          <a:xfrm>
            <a:off x="3770488" y="1447800"/>
            <a:ext cx="6440311" cy="2813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t>No desired output is associated with the training data!</a:t>
            </a:r>
          </a:p>
          <a:p>
            <a:pPr>
              <a:spcBef>
                <a:spcPts val="575"/>
              </a:spcBef>
              <a:buClr>
                <a:srgbClr val="D34817"/>
              </a:buClr>
              <a:buSzPct val="85000"/>
              <a:buFont typeface="Wingdings 2" panose="05020102010507070707" pitchFamily="18" charset="2"/>
              <a:buChar char=""/>
            </a:pPr>
            <a:r>
              <a:rPr lang="en-GB" altLang="en-US" sz="2800" dirty="0"/>
              <a:t>Faster than supervised learning</a:t>
            </a:r>
          </a:p>
          <a:p>
            <a:pPr>
              <a:spcBef>
                <a:spcPts val="575"/>
              </a:spcBef>
              <a:buClr>
                <a:srgbClr val="D34817"/>
              </a:buClr>
              <a:buSzPct val="85000"/>
              <a:buFont typeface="Wingdings 2" panose="05020102010507070707" pitchFamily="18" charset="2"/>
              <a:buChar char=""/>
            </a:pPr>
            <a:r>
              <a:rPr lang="en-GB" altLang="en-US" sz="2800" dirty="0"/>
              <a:t>Used to find out </a:t>
            </a:r>
            <a:r>
              <a:rPr lang="en-GB" altLang="en-US" sz="2800" i="1" dirty="0"/>
              <a:t>structures within data:</a:t>
            </a:r>
          </a:p>
          <a:p>
            <a:pPr lvl="1">
              <a:spcBef>
                <a:spcPts val="375"/>
              </a:spcBef>
              <a:buClr>
                <a:srgbClr val="9B2D1F"/>
              </a:buClr>
              <a:buSzPct val="85000"/>
              <a:buFont typeface="Wingdings 2" panose="05020102010507070707" pitchFamily="18" charset="2"/>
              <a:buChar char=""/>
            </a:pPr>
            <a:r>
              <a:rPr lang="en-GB" altLang="en-US" dirty="0">
                <a:latin typeface="Perpetua" panose="02020502060401020303" pitchFamily="18" charset="0"/>
              </a:rPr>
              <a:t> Clustering</a:t>
            </a:r>
          </a:p>
          <a:p>
            <a:pPr lvl="1">
              <a:spcBef>
                <a:spcPts val="375"/>
              </a:spcBef>
              <a:buClr>
                <a:srgbClr val="9B2D1F"/>
              </a:buClr>
              <a:buSzPct val="85000"/>
              <a:buFont typeface="Wingdings 2" panose="05020102010507070707" pitchFamily="18" charset="2"/>
              <a:buChar char=""/>
            </a:pPr>
            <a:r>
              <a:rPr lang="en-GB" altLang="en-US" dirty="0">
                <a:latin typeface="Perpetua" panose="02020502060401020303" pitchFamily="18" charset="0"/>
              </a:rPr>
              <a:t> Compression</a:t>
            </a:r>
          </a:p>
        </p:txBody>
      </p:sp>
      <p:sp>
        <p:nvSpPr>
          <p:cNvPr id="4" name="Google Shape;144;p17">
            <a:extLst>
              <a:ext uri="{FF2B5EF4-FFF2-40B4-BE49-F238E27FC236}">
                <a16:creationId xmlns:a16="http://schemas.microsoft.com/office/drawing/2014/main" id="{09BBBD2E-727E-4999-BB48-47339FE847E0}"/>
              </a:ext>
            </a:extLst>
          </p:cNvPr>
          <p:cNvSpPr txBox="1"/>
          <p:nvPr/>
        </p:nvSpPr>
        <p:spPr>
          <a:xfrm>
            <a:off x="0" y="0"/>
            <a:ext cx="3770488"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C43149E9-CB86-4F03-AA3D-CABAF80DAF2F}"/>
              </a:ext>
            </a:extLst>
          </p:cNvPr>
          <p:cNvSpPr>
            <a:spLocks noGrp="1"/>
          </p:cNvSpPr>
          <p:nvPr>
            <p:ph type="ftr" idx="11"/>
          </p:nvPr>
        </p:nvSpPr>
        <p:spPr>
          <a:xfrm>
            <a:off x="4097867" y="6305550"/>
            <a:ext cx="7382933"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a:extLst>
              <a:ext uri="{FF2B5EF4-FFF2-40B4-BE49-F238E27FC236}">
                <a16:creationId xmlns:a16="http://schemas.microsoft.com/office/drawing/2014/main" id="{0A3BE452-837F-49D5-B132-ABD2A9F63919}"/>
              </a:ext>
            </a:extLst>
          </p:cNvPr>
          <p:cNvSpPr txBox="1">
            <a:spLocks noChangeArrowheads="1"/>
          </p:cNvSpPr>
          <p:nvPr/>
        </p:nvSpPr>
        <p:spPr bwMode="auto">
          <a:xfrm>
            <a:off x="3860800" y="662496"/>
            <a:ext cx="63500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Reinforcement learning</a:t>
            </a:r>
          </a:p>
        </p:txBody>
      </p:sp>
      <p:sp>
        <p:nvSpPr>
          <p:cNvPr id="57346" name="Text Box 2">
            <a:extLst>
              <a:ext uri="{FF2B5EF4-FFF2-40B4-BE49-F238E27FC236}">
                <a16:creationId xmlns:a16="http://schemas.microsoft.com/office/drawing/2014/main" id="{2B73DBC5-40C7-445C-A148-C7CEA289BAE1}"/>
              </a:ext>
            </a:extLst>
          </p:cNvPr>
          <p:cNvSpPr txBox="1">
            <a:spLocks noChangeArrowheads="1"/>
          </p:cNvSpPr>
          <p:nvPr/>
        </p:nvSpPr>
        <p:spPr bwMode="auto">
          <a:xfrm>
            <a:off x="4538132" y="1447801"/>
            <a:ext cx="5672667" cy="2895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Like supervised learning, but:</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Weights adjusting is not directly related to the error value.</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The error value is used to randomly, shuffle weights!</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Relatively slow learning due to ‘randomness’.</a:t>
            </a:r>
          </a:p>
        </p:txBody>
      </p:sp>
      <p:sp>
        <p:nvSpPr>
          <p:cNvPr id="4" name="Google Shape;144;p17">
            <a:extLst>
              <a:ext uri="{FF2B5EF4-FFF2-40B4-BE49-F238E27FC236}">
                <a16:creationId xmlns:a16="http://schemas.microsoft.com/office/drawing/2014/main" id="{F47589BD-7DFD-47DC-B403-72AEBF2EF68B}"/>
              </a:ext>
            </a:extLst>
          </p:cNvPr>
          <p:cNvSpPr txBox="1"/>
          <p:nvPr/>
        </p:nvSpPr>
        <p:spPr>
          <a:xfrm>
            <a:off x="-1" y="0"/>
            <a:ext cx="3860799"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560CE642-51A4-4A80-B6AD-39D5D054A017}"/>
              </a:ext>
            </a:extLst>
          </p:cNvPr>
          <p:cNvSpPr>
            <a:spLocks noGrp="1"/>
          </p:cNvSpPr>
          <p:nvPr>
            <p:ph type="ftr" idx="11"/>
          </p:nvPr>
        </p:nvSpPr>
        <p:spPr>
          <a:xfrm>
            <a:off x="5034844" y="6305550"/>
            <a:ext cx="6445956"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a:extLst>
              <a:ext uri="{FF2B5EF4-FFF2-40B4-BE49-F238E27FC236}">
                <a16:creationId xmlns:a16="http://schemas.microsoft.com/office/drawing/2014/main" id="{3F6C1574-BF1F-4F59-B92D-67C85C050B85}"/>
              </a:ext>
            </a:extLst>
          </p:cNvPr>
          <p:cNvSpPr txBox="1">
            <a:spLocks noChangeArrowheads="1"/>
          </p:cNvSpPr>
          <p:nvPr/>
        </p:nvSpPr>
        <p:spPr bwMode="auto">
          <a:xfrm>
            <a:off x="4154312" y="616457"/>
            <a:ext cx="6632222"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Applications Areas</a:t>
            </a:r>
          </a:p>
        </p:txBody>
      </p:sp>
      <p:sp>
        <p:nvSpPr>
          <p:cNvPr id="58370" name="Text Box 2">
            <a:extLst>
              <a:ext uri="{FF2B5EF4-FFF2-40B4-BE49-F238E27FC236}">
                <a16:creationId xmlns:a16="http://schemas.microsoft.com/office/drawing/2014/main" id="{0A864271-8B7C-4874-8A26-42B35A51E7BC}"/>
              </a:ext>
            </a:extLst>
          </p:cNvPr>
          <p:cNvSpPr txBox="1">
            <a:spLocks noChangeArrowheads="1"/>
          </p:cNvSpPr>
          <p:nvPr/>
        </p:nvSpPr>
        <p:spPr bwMode="auto">
          <a:xfrm>
            <a:off x="3804356" y="1371600"/>
            <a:ext cx="6406444" cy="4844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marL="820738"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600" dirty="0">
                <a:latin typeface="Times New Roman" panose="02020603050405020304" pitchFamily="18" charset="0"/>
                <a:cs typeface="Times New Roman" panose="02020603050405020304" pitchFamily="18" charset="0"/>
              </a:rPr>
              <a:t>Function approximation</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including time series prediction and </a:t>
            </a:r>
            <a:r>
              <a:rPr lang="en-GB" altLang="en-US" dirty="0" err="1">
                <a:cs typeface="Times New Roman" panose="02020603050405020304" pitchFamily="18" charset="0"/>
              </a:rPr>
              <a:t>modeling</a:t>
            </a:r>
            <a:r>
              <a:rPr lang="en-GB" altLang="en-US" dirty="0">
                <a:cs typeface="Times New Roman" panose="02020603050405020304" pitchFamily="18" charset="0"/>
              </a:rPr>
              <a:t>.</a:t>
            </a:r>
          </a:p>
          <a:p>
            <a:pPr>
              <a:spcBef>
                <a:spcPts val="575"/>
              </a:spcBef>
              <a:buClr>
                <a:srgbClr val="D34817"/>
              </a:buClr>
              <a:buSzPct val="85000"/>
              <a:buFont typeface="Wingdings 2" panose="05020102010507070707" pitchFamily="18" charset="2"/>
              <a:buChar char=""/>
            </a:pPr>
            <a:r>
              <a:rPr lang="en-GB" altLang="en-US" sz="2600" dirty="0">
                <a:latin typeface="Times New Roman" panose="02020603050405020304" pitchFamily="18" charset="0"/>
                <a:cs typeface="Times New Roman" panose="02020603050405020304" pitchFamily="18" charset="0"/>
              </a:rPr>
              <a:t>Classification</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including patterns and sequences recognition, novelty detection and sequential decision making.</a:t>
            </a:r>
          </a:p>
          <a:p>
            <a:pPr lvl="2">
              <a:spcBef>
                <a:spcPts val="375"/>
              </a:spcBef>
              <a:buClr>
                <a:srgbClr val="E6B1AB"/>
              </a:buClr>
              <a:buSzPct val="85000"/>
              <a:buFont typeface="Wingdings 2" panose="05020102010507070707" pitchFamily="18" charset="2"/>
              <a:buChar char=""/>
            </a:pPr>
            <a:r>
              <a:rPr lang="en-GB" altLang="en-US" sz="2000" dirty="0">
                <a:cs typeface="Times New Roman" panose="02020603050405020304" pitchFamily="18" charset="0"/>
              </a:rPr>
              <a:t>(radar systems, face identification, handwritten text recognition)</a:t>
            </a:r>
          </a:p>
          <a:p>
            <a:pPr>
              <a:spcBef>
                <a:spcPts val="575"/>
              </a:spcBef>
              <a:buClr>
                <a:srgbClr val="D34817"/>
              </a:buClr>
              <a:buSzPct val="85000"/>
              <a:buFont typeface="Wingdings 2" panose="05020102010507070707" pitchFamily="18" charset="2"/>
              <a:buChar char=""/>
            </a:pPr>
            <a:r>
              <a:rPr lang="en-GB" altLang="en-US" sz="2600" dirty="0">
                <a:latin typeface="Times New Roman" panose="02020603050405020304" pitchFamily="18" charset="0"/>
                <a:cs typeface="Times New Roman" panose="02020603050405020304" pitchFamily="18" charset="0"/>
              </a:rPr>
              <a:t>Data processing</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including filtering, clustering blinds source separation and compression.</a:t>
            </a:r>
          </a:p>
          <a:p>
            <a:pPr lvl="2">
              <a:spcBef>
                <a:spcPts val="375"/>
              </a:spcBef>
              <a:buClr>
                <a:srgbClr val="E6B1AB"/>
              </a:buClr>
              <a:buSzPct val="85000"/>
              <a:buFont typeface="Wingdings 2" panose="05020102010507070707" pitchFamily="18" charset="2"/>
              <a:buChar char=""/>
            </a:pPr>
            <a:r>
              <a:rPr lang="en-GB" altLang="en-US" sz="2000" dirty="0">
                <a:latin typeface="Perpetua" panose="02020502060401020303" pitchFamily="18" charset="0"/>
              </a:rPr>
              <a:t>(data mining, e-mail Spam filtering)</a:t>
            </a:r>
          </a:p>
        </p:txBody>
      </p:sp>
      <p:sp>
        <p:nvSpPr>
          <p:cNvPr id="4" name="Google Shape;144;p17">
            <a:extLst>
              <a:ext uri="{FF2B5EF4-FFF2-40B4-BE49-F238E27FC236}">
                <a16:creationId xmlns:a16="http://schemas.microsoft.com/office/drawing/2014/main" id="{DB4A9015-DDEA-46C6-BAD7-4E281A723E34}"/>
              </a:ext>
            </a:extLst>
          </p:cNvPr>
          <p:cNvSpPr txBox="1"/>
          <p:nvPr/>
        </p:nvSpPr>
        <p:spPr>
          <a:xfrm>
            <a:off x="-1" y="0"/>
            <a:ext cx="3725333"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6EE9048D-1B30-421E-A642-2A164EC7E976}"/>
              </a:ext>
            </a:extLst>
          </p:cNvPr>
          <p:cNvSpPr>
            <a:spLocks noGrp="1"/>
          </p:cNvSpPr>
          <p:nvPr>
            <p:ph type="ftr" idx="11"/>
          </p:nvPr>
        </p:nvSpPr>
        <p:spPr>
          <a:xfrm>
            <a:off x="5074356" y="6305550"/>
            <a:ext cx="6406444"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A25E0FAF-A0D5-4AB3-9A77-D3AE000174CB}"/>
              </a:ext>
            </a:extLst>
          </p:cNvPr>
          <p:cNvSpPr txBox="1">
            <a:spLocks noChangeArrowheads="1"/>
          </p:cNvSpPr>
          <p:nvPr/>
        </p:nvSpPr>
        <p:spPr bwMode="auto">
          <a:xfrm>
            <a:off x="4571999" y="-91048"/>
            <a:ext cx="8094134" cy="13706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History of the Artificial Neural Networks</a:t>
            </a:r>
          </a:p>
        </p:txBody>
      </p:sp>
      <p:sp>
        <p:nvSpPr>
          <p:cNvPr id="10242" name="Text Box 2">
            <a:extLst>
              <a:ext uri="{FF2B5EF4-FFF2-40B4-BE49-F238E27FC236}">
                <a16:creationId xmlns:a16="http://schemas.microsoft.com/office/drawing/2014/main" id="{B0E50E5B-EB2A-434E-83B6-5A57A1E31619}"/>
              </a:ext>
            </a:extLst>
          </p:cNvPr>
          <p:cNvSpPr txBox="1">
            <a:spLocks noChangeArrowheads="1"/>
          </p:cNvSpPr>
          <p:nvPr/>
        </p:nvSpPr>
        <p:spPr bwMode="auto">
          <a:xfrm>
            <a:off x="4064000" y="1089149"/>
            <a:ext cx="7636933" cy="2018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000" dirty="0">
                <a:latin typeface="Times New Roman" panose="02020603050405020304" pitchFamily="18" charset="0"/>
                <a:cs typeface="Times New Roman" panose="02020603050405020304" pitchFamily="18" charset="0"/>
              </a:rPr>
              <a:t>Rosenblatt's original perceptron model contained only one layer. From this, a multi-layered model was derived in 1960. At first, the use of the multi-layer perceptron (MLP) was complicated by the lack of a appropriate learning algorithm. </a:t>
            </a:r>
          </a:p>
          <a:p>
            <a:pPr>
              <a:spcBef>
                <a:spcPts val="575"/>
              </a:spcBef>
              <a:buClr>
                <a:srgbClr val="D34817"/>
              </a:buClr>
              <a:buSzPct val="85000"/>
              <a:buFont typeface="Wingdings 2" panose="05020102010507070707" pitchFamily="18" charset="2"/>
              <a:buChar char=""/>
            </a:pPr>
            <a:r>
              <a:rPr lang="en-GB" altLang="en-US" sz="2000" dirty="0">
                <a:latin typeface="Times New Roman" panose="02020603050405020304" pitchFamily="18" charset="0"/>
                <a:cs typeface="Times New Roman" panose="02020603050405020304" pitchFamily="18" charset="0"/>
              </a:rPr>
              <a:t>In 1974, </a:t>
            </a:r>
            <a:r>
              <a:rPr lang="en-GB" altLang="en-US" sz="2000" dirty="0" err="1">
                <a:latin typeface="Times New Roman" panose="02020603050405020304" pitchFamily="18" charset="0"/>
                <a:cs typeface="Times New Roman" panose="02020603050405020304" pitchFamily="18" charset="0"/>
              </a:rPr>
              <a:t>Werbos</a:t>
            </a:r>
            <a:r>
              <a:rPr lang="en-GB" altLang="en-US" sz="2000" dirty="0">
                <a:latin typeface="Times New Roman" panose="02020603050405020304" pitchFamily="18" charset="0"/>
                <a:cs typeface="Times New Roman" panose="02020603050405020304" pitchFamily="18" charset="0"/>
              </a:rPr>
              <a:t> came to introduce a so-called backpropagation algorithm for the three-layered perceptron network. </a:t>
            </a:r>
          </a:p>
        </p:txBody>
      </p:sp>
      <p:pic>
        <p:nvPicPr>
          <p:cNvPr id="10243" name="Picture 3">
            <a:extLst>
              <a:ext uri="{FF2B5EF4-FFF2-40B4-BE49-F238E27FC236}">
                <a16:creationId xmlns:a16="http://schemas.microsoft.com/office/drawing/2014/main" id="{6A90F607-B3C5-4328-8EFE-0C4EE0001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0" y="2991909"/>
            <a:ext cx="7848600" cy="3429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Google Shape;144;p17">
            <a:extLst>
              <a:ext uri="{FF2B5EF4-FFF2-40B4-BE49-F238E27FC236}">
                <a16:creationId xmlns:a16="http://schemas.microsoft.com/office/drawing/2014/main" id="{75FAA16E-5ACC-4D84-9536-878ABC29EE9C}"/>
              </a:ext>
            </a:extLst>
          </p:cNvPr>
          <p:cNvSpPr txBox="1"/>
          <p:nvPr/>
        </p:nvSpPr>
        <p:spPr>
          <a:xfrm>
            <a:off x="0" y="0"/>
            <a:ext cx="3736622"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2BB0C7F6-96EB-4341-B36A-AB0D54DF5F1A}"/>
              </a:ext>
            </a:extLst>
          </p:cNvPr>
          <p:cNvSpPr>
            <a:spLocks noGrp="1"/>
          </p:cNvSpPr>
          <p:nvPr>
            <p:ph type="ftr" idx="11"/>
          </p:nvPr>
        </p:nvSpPr>
        <p:spPr>
          <a:xfrm>
            <a:off x="4809067" y="6305550"/>
            <a:ext cx="6671733"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1">
            <a:extLst>
              <a:ext uri="{FF2B5EF4-FFF2-40B4-BE49-F238E27FC236}">
                <a16:creationId xmlns:a16="http://schemas.microsoft.com/office/drawing/2014/main" id="{EA9D3D72-B278-4960-8075-4FDE3266A0E5}"/>
              </a:ext>
            </a:extLst>
          </p:cNvPr>
          <p:cNvSpPr txBox="1">
            <a:spLocks noChangeArrowheads="1"/>
          </p:cNvSpPr>
          <p:nvPr/>
        </p:nvSpPr>
        <p:spPr bwMode="auto">
          <a:xfrm>
            <a:off x="4188178" y="662496"/>
            <a:ext cx="6587067"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Advantages / Disadvantages</a:t>
            </a:r>
          </a:p>
        </p:txBody>
      </p:sp>
      <p:sp>
        <p:nvSpPr>
          <p:cNvPr id="59394" name="Text Box 2">
            <a:extLst>
              <a:ext uri="{FF2B5EF4-FFF2-40B4-BE49-F238E27FC236}">
                <a16:creationId xmlns:a16="http://schemas.microsoft.com/office/drawing/2014/main" id="{E6BD2B2D-456B-437C-9B23-1FFF0847A3D3}"/>
              </a:ext>
            </a:extLst>
          </p:cNvPr>
          <p:cNvSpPr txBox="1">
            <a:spLocks noChangeArrowheads="1"/>
          </p:cNvSpPr>
          <p:nvPr/>
        </p:nvSpPr>
        <p:spPr bwMode="auto">
          <a:xfrm>
            <a:off x="4301067" y="1417639"/>
            <a:ext cx="6474178" cy="3864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600" dirty="0">
                <a:latin typeface="Times New Roman" panose="02020603050405020304" pitchFamily="18" charset="0"/>
                <a:cs typeface="Times New Roman" panose="02020603050405020304" pitchFamily="18" charset="0"/>
              </a:rPr>
              <a:t>Advantages</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Adapt to unknown situations</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Powerful, it can model complex functions.</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Ease of use, learns by example, and very little user domain‐specific expertise needed</a:t>
            </a:r>
          </a:p>
          <a:p>
            <a:pPr>
              <a:spcBef>
                <a:spcPts val="575"/>
              </a:spcBef>
              <a:buClr>
                <a:srgbClr val="D34817"/>
              </a:buClr>
              <a:buSzPct val="85000"/>
              <a:buFont typeface="Wingdings 2" panose="05020102010507070707" pitchFamily="18" charset="2"/>
              <a:buChar char=""/>
            </a:pPr>
            <a:r>
              <a:rPr lang="en-GB" altLang="en-US" sz="2600" dirty="0">
                <a:latin typeface="Times New Roman" panose="02020603050405020304" pitchFamily="18" charset="0"/>
                <a:cs typeface="Times New Roman" panose="02020603050405020304" pitchFamily="18" charset="0"/>
              </a:rPr>
              <a:t>Disadvantages</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Forgets</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Not exact</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Large complexity of the network structure</a:t>
            </a:r>
          </a:p>
        </p:txBody>
      </p:sp>
      <p:sp>
        <p:nvSpPr>
          <p:cNvPr id="4" name="Google Shape;144;p17">
            <a:extLst>
              <a:ext uri="{FF2B5EF4-FFF2-40B4-BE49-F238E27FC236}">
                <a16:creationId xmlns:a16="http://schemas.microsoft.com/office/drawing/2014/main" id="{64DE4BCA-506F-4403-BDDE-26BFDF4EAEC3}"/>
              </a:ext>
            </a:extLst>
          </p:cNvPr>
          <p:cNvSpPr txBox="1"/>
          <p:nvPr/>
        </p:nvSpPr>
        <p:spPr>
          <a:xfrm>
            <a:off x="-1" y="0"/>
            <a:ext cx="3747911"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06AFB4B8-04D4-44ED-8175-3E655CC2BEA2}"/>
              </a:ext>
            </a:extLst>
          </p:cNvPr>
          <p:cNvSpPr>
            <a:spLocks noGrp="1"/>
          </p:cNvSpPr>
          <p:nvPr>
            <p:ph type="ftr" idx="11"/>
          </p:nvPr>
        </p:nvSpPr>
        <p:spPr>
          <a:xfrm>
            <a:off x="4301067" y="6159541"/>
            <a:ext cx="6084711" cy="476250"/>
          </a:xfrm>
        </p:spPr>
        <p:txBody>
          <a:bodyPr/>
          <a:lstStyle/>
          <a:p>
            <a:r>
              <a:rPr lang="en-US"/>
              <a:t>Copyright © 2019 by Wiley India Pvt. Ltd., 4436/7, Ansari Road, Daryaganj,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2" name="Google Shape;152;p18"/>
          <p:cNvSpPr txBox="1"/>
          <p:nvPr/>
        </p:nvSpPr>
        <p:spPr>
          <a:xfrm>
            <a:off x="0" y="1"/>
            <a:ext cx="3220500" cy="674026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153" name="Google Shape;153;p18"/>
          <p:cNvSpPr txBox="1">
            <a:spLocks noGrp="1"/>
          </p:cNvSpPr>
          <p:nvPr>
            <p:ph type="body" idx="1"/>
          </p:nvPr>
        </p:nvSpPr>
        <p:spPr>
          <a:xfrm>
            <a:off x="3779833" y="186274"/>
            <a:ext cx="8507202" cy="6357401"/>
          </a:xfrm>
          <a:prstGeom prst="rect">
            <a:avLst/>
          </a:prstGeom>
          <a:noFill/>
          <a:ln>
            <a:noFill/>
          </a:ln>
        </p:spPr>
        <p:txBody>
          <a:bodyPr spcFirstLastPara="1" wrap="square" lIns="91425" tIns="45700" rIns="91425" bIns="45700" anchor="t" anchorCtr="0">
            <a:noAutofit/>
          </a:bodyPr>
          <a:lstStyle/>
          <a:p>
            <a:pPr marL="137160" lvl="0" indent="0" algn="ctr" rtl="0">
              <a:lnSpc>
                <a:spcPct val="100000"/>
              </a:lnSpc>
              <a:spcBef>
                <a:spcPts val="600"/>
              </a:spcBef>
              <a:spcAft>
                <a:spcPts val="0"/>
              </a:spcAft>
              <a:buSzPts val="1440"/>
              <a:buNone/>
            </a:pPr>
            <a:r>
              <a:rPr lang="en-US" sz="2600" b="1" dirty="0">
                <a:latin typeface="Times New Roman" pitchFamily="18" charset="0"/>
                <a:cs typeface="Times New Roman" pitchFamily="18" charset="0"/>
              </a:rPr>
              <a:t>Basic Models Of Artificial Neural Network</a:t>
            </a:r>
            <a:endParaRPr sz="2600" b="1" dirty="0">
              <a:latin typeface="Times New Roman" pitchFamily="18" charset="0"/>
              <a:cs typeface="Times New Roman" pitchFamily="18" charset="0"/>
            </a:endParaRPr>
          </a:p>
          <a:p>
            <a:pPr marL="137160" lvl="0" indent="0" rtl="0">
              <a:lnSpc>
                <a:spcPct val="100000"/>
              </a:lnSpc>
              <a:spcBef>
                <a:spcPts val="600"/>
              </a:spcBef>
              <a:spcAft>
                <a:spcPts val="0"/>
              </a:spcAft>
              <a:buClr>
                <a:schemeClr val="dk1"/>
              </a:buClr>
              <a:buSzPts val="1100"/>
              <a:buFont typeface="Arial"/>
              <a:buNone/>
            </a:pPr>
            <a:r>
              <a:rPr lang="en-US" sz="2400" dirty="0">
                <a:solidFill>
                  <a:schemeClr val="tx1">
                    <a:lumMod val="95000"/>
                    <a:lumOff val="5000"/>
                  </a:schemeClr>
                </a:solidFill>
                <a:latin typeface="Times New Roman"/>
                <a:ea typeface="Times New Roman"/>
                <a:cs typeface="Times New Roman"/>
                <a:sym typeface="Times New Roman"/>
              </a:rPr>
              <a:t>There are many different ANN model. Main ones include the following:</a:t>
            </a:r>
            <a:endParaRPr sz="2400" dirty="0">
              <a:solidFill>
                <a:schemeClr val="tx1">
                  <a:lumMod val="95000"/>
                  <a:lumOff val="5000"/>
                </a:schemeClr>
              </a:solidFill>
              <a:latin typeface="Times New Roman"/>
              <a:ea typeface="Times New Roman"/>
              <a:cs typeface="Times New Roman"/>
              <a:sym typeface="Times New Roman"/>
            </a:endParaRPr>
          </a:p>
          <a:p>
            <a:pPr marL="137160" lvl="0" indent="0">
              <a:buClr>
                <a:schemeClr val="dk1"/>
              </a:buClr>
              <a:buSzPts val="1100"/>
              <a:buNone/>
            </a:pPr>
            <a:r>
              <a:rPr lang="en-US" sz="2400" dirty="0">
                <a:solidFill>
                  <a:schemeClr val="tx1">
                    <a:lumMod val="95000"/>
                    <a:lumOff val="5000"/>
                  </a:schemeClr>
                </a:solidFill>
                <a:latin typeface="Times New Roman"/>
                <a:ea typeface="Times New Roman"/>
                <a:cs typeface="Times New Roman"/>
                <a:sym typeface="Times New Roman"/>
              </a:rPr>
              <a:t>1. Multilayer perceptron: It is a feed-forward ANN model. It maps set of input data onto a set of appropriate outputs.</a:t>
            </a:r>
            <a:endParaRPr sz="2400" dirty="0">
              <a:solidFill>
                <a:schemeClr val="tx1">
                  <a:lumMod val="95000"/>
                  <a:lumOff val="5000"/>
                </a:schemeClr>
              </a:solidFill>
              <a:latin typeface="Times New Roman"/>
              <a:ea typeface="Times New Roman"/>
              <a:cs typeface="Times New Roman"/>
              <a:sym typeface="Times New Roman"/>
            </a:endParaRPr>
          </a:p>
          <a:p>
            <a:pPr marL="137160" lvl="0" indent="0" rtl="0">
              <a:lnSpc>
                <a:spcPct val="100000"/>
              </a:lnSpc>
              <a:spcBef>
                <a:spcPts val="600"/>
              </a:spcBef>
              <a:spcAft>
                <a:spcPts val="0"/>
              </a:spcAft>
              <a:buClr>
                <a:schemeClr val="dk1"/>
              </a:buClr>
              <a:buSzPts val="1100"/>
              <a:buFont typeface="Arial"/>
              <a:buNone/>
            </a:pPr>
            <a:r>
              <a:rPr lang="en-US" sz="2400" dirty="0">
                <a:solidFill>
                  <a:schemeClr val="tx1">
                    <a:lumMod val="95000"/>
                    <a:lumOff val="5000"/>
                  </a:schemeClr>
                </a:solidFill>
                <a:latin typeface="Times New Roman"/>
                <a:ea typeface="Times New Roman"/>
                <a:cs typeface="Times New Roman"/>
                <a:sym typeface="Times New Roman"/>
              </a:rPr>
              <a:t>2. Radial basis function network: A radial basis function network is an ANN. It uses radial basis functions as activation functions.</a:t>
            </a:r>
            <a:endParaRPr sz="2400" dirty="0">
              <a:solidFill>
                <a:schemeClr val="tx1">
                  <a:lumMod val="95000"/>
                  <a:lumOff val="5000"/>
                </a:schemeClr>
              </a:solidFill>
              <a:latin typeface="Times New Roman"/>
              <a:ea typeface="Times New Roman"/>
              <a:cs typeface="Times New Roman"/>
              <a:sym typeface="Times New Roman"/>
            </a:endParaRPr>
          </a:p>
          <a:p>
            <a:pPr marL="137160" lvl="0" indent="0" rtl="0">
              <a:lnSpc>
                <a:spcPct val="100000"/>
              </a:lnSpc>
              <a:spcBef>
                <a:spcPts val="600"/>
              </a:spcBef>
              <a:spcAft>
                <a:spcPts val="0"/>
              </a:spcAft>
              <a:buClr>
                <a:schemeClr val="dk1"/>
              </a:buClr>
              <a:buSzPts val="1100"/>
              <a:buFont typeface="Arial"/>
              <a:buNone/>
            </a:pPr>
            <a:r>
              <a:rPr lang="en-US" sz="2400" dirty="0">
                <a:solidFill>
                  <a:schemeClr val="tx1">
                    <a:lumMod val="95000"/>
                    <a:lumOff val="5000"/>
                  </a:schemeClr>
                </a:solidFill>
                <a:latin typeface="Times New Roman"/>
                <a:ea typeface="Times New Roman"/>
                <a:cs typeface="Times New Roman"/>
                <a:sym typeface="Times New Roman"/>
              </a:rPr>
              <a:t>Both of the aforementioned models are being supervised by the learning networks used with one or</a:t>
            </a:r>
            <a:endParaRPr sz="2400" dirty="0">
              <a:solidFill>
                <a:schemeClr val="tx1">
                  <a:lumMod val="95000"/>
                  <a:lumOff val="5000"/>
                </a:schemeClr>
              </a:solidFill>
              <a:latin typeface="Times New Roman"/>
              <a:ea typeface="Times New Roman"/>
              <a:cs typeface="Times New Roman"/>
              <a:sym typeface="Times New Roman"/>
            </a:endParaRPr>
          </a:p>
          <a:p>
            <a:pPr marL="137160" lvl="0" indent="0" rtl="0">
              <a:lnSpc>
                <a:spcPct val="100000"/>
              </a:lnSpc>
              <a:spcBef>
                <a:spcPts val="600"/>
              </a:spcBef>
              <a:spcAft>
                <a:spcPts val="0"/>
              </a:spcAft>
              <a:buClr>
                <a:schemeClr val="dk1"/>
              </a:buClr>
              <a:buSzPts val="1100"/>
              <a:buFont typeface="Arial"/>
              <a:buNone/>
            </a:pPr>
            <a:r>
              <a:rPr lang="en-US" sz="2400" dirty="0">
                <a:solidFill>
                  <a:schemeClr val="tx1">
                    <a:lumMod val="95000"/>
                    <a:lumOff val="5000"/>
                  </a:schemeClr>
                </a:solidFill>
                <a:latin typeface="Times New Roman"/>
                <a:ea typeface="Times New Roman"/>
                <a:cs typeface="Times New Roman"/>
                <a:sym typeface="Times New Roman"/>
              </a:rPr>
              <a:t>more dependent variables at the output.</a:t>
            </a:r>
            <a:endParaRPr sz="2400" dirty="0">
              <a:solidFill>
                <a:schemeClr val="tx1">
                  <a:lumMod val="95000"/>
                  <a:lumOff val="5000"/>
                </a:schemeClr>
              </a:solidFill>
              <a:latin typeface="Times New Roman"/>
              <a:ea typeface="Times New Roman"/>
              <a:cs typeface="Times New Roman"/>
              <a:sym typeface="Times New Roman"/>
            </a:endParaRPr>
          </a:p>
          <a:p>
            <a:pPr marL="137160" lvl="0" indent="0" rtl="0">
              <a:lnSpc>
                <a:spcPct val="100000"/>
              </a:lnSpc>
              <a:spcBef>
                <a:spcPts val="600"/>
              </a:spcBef>
              <a:spcAft>
                <a:spcPts val="0"/>
              </a:spcAft>
              <a:buClr>
                <a:schemeClr val="dk1"/>
              </a:buClr>
              <a:buSzPts val="1100"/>
              <a:buFont typeface="Arial"/>
              <a:buNone/>
            </a:pPr>
            <a:r>
              <a:rPr lang="en-US" sz="2400" dirty="0">
                <a:solidFill>
                  <a:schemeClr val="tx1">
                    <a:lumMod val="95000"/>
                    <a:lumOff val="5000"/>
                  </a:schemeClr>
                </a:solidFill>
                <a:latin typeface="Times New Roman"/>
                <a:ea typeface="Times New Roman"/>
                <a:cs typeface="Times New Roman"/>
                <a:sym typeface="Times New Roman"/>
              </a:rPr>
              <a:t>3. The Kohonen network: It is an unsupervised learning network used for clustering</a:t>
            </a:r>
            <a:r>
              <a:rPr lang="en-US" sz="2400" dirty="0">
                <a:solidFill>
                  <a:srgbClr val="354369"/>
                </a:solidFill>
                <a:latin typeface="Times New Roman"/>
                <a:ea typeface="Times New Roman"/>
                <a:cs typeface="Times New Roman"/>
                <a:sym typeface="Times New Roman"/>
              </a:rPr>
              <a:t>.</a:t>
            </a:r>
            <a:endParaRPr sz="2400" dirty="0">
              <a:solidFill>
                <a:srgbClr val="354369"/>
              </a:solidFill>
              <a:latin typeface="Times New Roman"/>
              <a:ea typeface="Times New Roman"/>
              <a:cs typeface="Times New Roman"/>
              <a:sym typeface="Times New Roman"/>
            </a:endParaRPr>
          </a:p>
          <a:p>
            <a:pPr marL="137160" lvl="0" indent="0" rtl="0">
              <a:lnSpc>
                <a:spcPct val="100000"/>
              </a:lnSpc>
              <a:spcBef>
                <a:spcPts val="600"/>
              </a:spcBef>
              <a:spcAft>
                <a:spcPts val="0"/>
              </a:spcAft>
              <a:buSzPts val="1440"/>
              <a:buNone/>
            </a:pPr>
            <a:endParaRPr sz="2600" dirty="0">
              <a:solidFill>
                <a:srgbClr val="354369"/>
              </a:solidFill>
              <a:latin typeface="Times New Roman"/>
              <a:ea typeface="Times New Roman"/>
              <a:cs typeface="Times New Roman"/>
              <a:sym typeface="Times New Roman"/>
            </a:endParaRPr>
          </a:p>
        </p:txBody>
      </p:sp>
      <p:sp>
        <p:nvSpPr>
          <p:cNvPr id="154" name="Google Shape;154;p18"/>
          <p:cNvSpPr txBox="1">
            <a:spLocks noGrp="1"/>
          </p:cNvSpPr>
          <p:nvPr>
            <p:ph type="ftr" idx="11"/>
          </p:nvPr>
        </p:nvSpPr>
        <p:spPr>
          <a:xfrm>
            <a:off x="4586068" y="6305550"/>
            <a:ext cx="6894732"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
        <p:nvSpPr>
          <p:cNvPr id="6" name="Google Shape;144;p17">
            <a:extLst>
              <a:ext uri="{FF2B5EF4-FFF2-40B4-BE49-F238E27FC236}">
                <a16:creationId xmlns:a16="http://schemas.microsoft.com/office/drawing/2014/main" id="{E6C8F07B-3F1D-4EC8-8DE3-6FB3F85737F4}"/>
              </a:ext>
            </a:extLst>
          </p:cNvPr>
          <p:cNvSpPr txBox="1"/>
          <p:nvPr/>
        </p:nvSpPr>
        <p:spPr>
          <a:xfrm>
            <a:off x="0" y="0"/>
            <a:ext cx="3939822" cy="68580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i="0" u="none" strike="noStrike" cap="none" dirty="0">
                <a:solidFill>
                  <a:schemeClr val="bg1"/>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18.2 </a:t>
            </a:r>
            <a:r>
              <a:rPr lang="en-US" sz="1800" b="1" dirty="0">
                <a:solidFill>
                  <a:srgbClr val="00B0F0"/>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9"/>
          <p:cNvSpPr txBox="1">
            <a:spLocks noGrp="1"/>
          </p:cNvSpPr>
          <p:nvPr>
            <p:ph type="body" idx="1"/>
          </p:nvPr>
        </p:nvSpPr>
        <p:spPr>
          <a:xfrm>
            <a:off x="4333893" y="0"/>
            <a:ext cx="7588218" cy="569187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600"/>
              </a:spcBef>
              <a:spcAft>
                <a:spcPts val="0"/>
              </a:spcAft>
              <a:buSzPts val="1440"/>
              <a:buNone/>
            </a:pPr>
            <a:r>
              <a:rPr lang="en-US" sz="2600" b="1" dirty="0">
                <a:solidFill>
                  <a:srgbClr val="354369"/>
                </a:solidFill>
                <a:latin typeface="Times New Roman"/>
                <a:cs typeface="Times New Roman"/>
                <a:sym typeface="Times New Roman"/>
              </a:rPr>
              <a:t>First Artificial Neurons : McColloch-Pitts Model</a:t>
            </a:r>
            <a:endParaRPr b="1" dirty="0"/>
          </a:p>
          <a:p>
            <a:pPr marL="0" lvl="0" indent="0" algn="just">
              <a:spcBef>
                <a:spcPts val="1000"/>
              </a:spcBef>
              <a:buSzPts val="2080"/>
              <a:buNone/>
            </a:pPr>
            <a:r>
              <a:rPr lang="en-US" sz="2600" dirty="0">
                <a:latin typeface="Times New Roman"/>
                <a:ea typeface="Times New Roman"/>
                <a:cs typeface="Times New Roman"/>
                <a:sym typeface="Times New Roman"/>
              </a:rPr>
              <a:t>McCulloch–Pitts model was an exceptionally simple artificial neuron. The input received could either be zero or one, and the output might be zero or one. Also, each input might either be excitatory or inhibitory. Now, it was important to sum the inputs. If the input is one, and is excitatory in nature, one was added to it. And in case of output being one, and inhibitory, it subtracted one from the sum. This is performed for all the inputs, and the final received sum is calculated. Now, if the final sum received is less than the decided value, say T, then the output is zero. If in the aforementioned case, some other value is received, the output is a one. Graphical representation of McCulloch–Pitts model is shown in Figure 18.1. </a:t>
            </a:r>
          </a:p>
          <a:p>
            <a:pPr marL="0" lvl="0" indent="0" algn="r">
              <a:spcBef>
                <a:spcPts val="1000"/>
              </a:spcBef>
              <a:buSzPts val="2080"/>
              <a:buNone/>
            </a:pPr>
            <a:r>
              <a:rPr lang="en-US" sz="1600" dirty="0">
                <a:solidFill>
                  <a:srgbClr val="FF0000"/>
                </a:solidFill>
                <a:latin typeface="Times New Roman"/>
                <a:cs typeface="Times New Roman"/>
                <a:sym typeface="Times New Roman"/>
              </a:rPr>
              <a:t>Contd…</a:t>
            </a:r>
            <a:endParaRPr sz="1600" dirty="0">
              <a:solidFill>
                <a:srgbClr val="FF0000"/>
              </a:solidFill>
            </a:endParaRPr>
          </a:p>
          <a:p>
            <a:pPr marL="457200" lvl="0" indent="-228600" algn="just" rtl="0">
              <a:lnSpc>
                <a:spcPct val="100000"/>
              </a:lnSpc>
              <a:spcBef>
                <a:spcPts val="600"/>
              </a:spcBef>
              <a:spcAft>
                <a:spcPts val="0"/>
              </a:spcAft>
              <a:buSzPts val="1440"/>
              <a:buNone/>
            </a:pPr>
            <a:endParaRPr sz="2600" dirty="0">
              <a:latin typeface="Times New Roman"/>
              <a:ea typeface="Times New Roman"/>
              <a:cs typeface="Times New Roman"/>
              <a:sym typeface="Times New Roman"/>
            </a:endParaRPr>
          </a:p>
        </p:txBody>
      </p:sp>
      <p:sp>
        <p:nvSpPr>
          <p:cNvPr id="160" name="Google Shape;160;p19"/>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61" name="Google Shape;161;p19"/>
          <p:cNvSpPr txBox="1"/>
          <p:nvPr/>
        </p:nvSpPr>
        <p:spPr>
          <a:xfrm>
            <a:off x="0" y="0"/>
            <a:ext cx="3220528" cy="6952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162" name="Google Shape;162;p19"/>
          <p:cNvSpPr txBox="1">
            <a:spLocks noGrp="1"/>
          </p:cNvSpPr>
          <p:nvPr>
            <p:ph type="ftr" idx="11"/>
          </p:nvPr>
        </p:nvSpPr>
        <p:spPr>
          <a:xfrm>
            <a:off x="3995225" y="6305550"/>
            <a:ext cx="7485575"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
        <p:nvSpPr>
          <p:cNvPr id="6" name="Google Shape;144;p17">
            <a:extLst>
              <a:ext uri="{FF2B5EF4-FFF2-40B4-BE49-F238E27FC236}">
                <a16:creationId xmlns:a16="http://schemas.microsoft.com/office/drawing/2014/main" id="{FD4FB7FF-E014-44E6-B795-9ABD6461BF5F}"/>
              </a:ext>
            </a:extLst>
          </p:cNvPr>
          <p:cNvSpPr txBox="1"/>
          <p:nvPr/>
        </p:nvSpPr>
        <p:spPr>
          <a:xfrm>
            <a:off x="0" y="0"/>
            <a:ext cx="3995225" cy="68580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i="0" u="none" strike="noStrike" cap="none" dirty="0">
                <a:solidFill>
                  <a:schemeClr val="bg1"/>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b="1" dirty="0">
                <a:solidFill>
                  <a:srgbClr val="00B0F0"/>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p:nvPr/>
        </p:nvSpPr>
        <p:spPr>
          <a:xfrm>
            <a:off x="0" y="0"/>
            <a:ext cx="3615396"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68" name="Google Shape;168;p20"/>
          <p:cNvSpPr txBox="1"/>
          <p:nvPr/>
        </p:nvSpPr>
        <p:spPr>
          <a:xfrm>
            <a:off x="-42204" y="-115747"/>
            <a:ext cx="3615396" cy="728471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169" name="Google Shape;169;p20"/>
          <p:cNvSpPr/>
          <p:nvPr/>
        </p:nvSpPr>
        <p:spPr>
          <a:xfrm>
            <a:off x="3615396" y="112542"/>
            <a:ext cx="7990449" cy="5293757"/>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C0C0C"/>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C0C0C"/>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C0C0C"/>
              </a:buClr>
              <a:buSzPts val="2600"/>
              <a:buFont typeface="Arial"/>
              <a:buNone/>
            </a:pPr>
            <a:endParaRPr sz="26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C0C0C"/>
              </a:buClr>
              <a:buSzPts val="1400"/>
              <a:buFont typeface="Arial"/>
              <a:buNone/>
            </a:pPr>
            <a:r>
              <a:rPr lang="en-US" sz="1400" b="0" i="0" u="none" strike="noStrike" cap="none" dirty="0">
                <a:solidFill>
                  <a:srgbClr val="000000"/>
                </a:solidFill>
                <a:latin typeface="Times New Roman"/>
                <a:ea typeface="Times New Roman"/>
                <a:cs typeface="Times New Roman"/>
                <a:sym typeface="Times New Roman"/>
              </a:rPr>
              <a:t>							</a:t>
            </a:r>
            <a:endParaRPr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0C0C0C"/>
              </a:buClr>
              <a:buSzPts val="1400"/>
              <a:buFont typeface="Arial"/>
              <a:buNone/>
            </a:pPr>
            <a:r>
              <a:rPr lang="en-US" sz="1400" b="0" i="0" u="none" strike="noStrike" cap="none" dirty="0">
                <a:solidFill>
                  <a:srgbClr val="000000"/>
                </a:solidFill>
                <a:latin typeface="Times New Roman"/>
                <a:ea typeface="Times New Roman"/>
                <a:cs typeface="Times New Roman"/>
                <a:sym typeface="Times New Roman"/>
              </a:rPr>
              <a:t>						</a:t>
            </a:r>
            <a:r>
              <a:rPr lang="en-US" sz="1800" b="0" i="0" u="none" strike="noStrike" cap="none" dirty="0">
                <a:solidFill>
                  <a:schemeClr val="accent3"/>
                </a:solidFill>
                <a:latin typeface="Times New Roman"/>
                <a:ea typeface="Times New Roman"/>
                <a:cs typeface="Times New Roman"/>
                <a:sym typeface="Times New Roman"/>
              </a:rPr>
              <a:t>.</a:t>
            </a:r>
            <a:endParaRPr sz="1800" b="0" i="0" u="none" strike="noStrike" cap="none" dirty="0">
              <a:solidFill>
                <a:schemeClr val="accent3"/>
              </a:solidFill>
              <a:latin typeface="Times New Roman"/>
              <a:ea typeface="Times New Roman"/>
              <a:cs typeface="Times New Roman"/>
              <a:sym typeface="Times New Roman"/>
            </a:endParaRPr>
          </a:p>
        </p:txBody>
      </p:sp>
      <p:sp>
        <p:nvSpPr>
          <p:cNvPr id="170" name="Google Shape;170;p20"/>
          <p:cNvSpPr/>
          <p:nvPr/>
        </p:nvSpPr>
        <p:spPr>
          <a:xfrm>
            <a:off x="3459480" y="391235"/>
            <a:ext cx="8244840"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solidFill>
                  <a:srgbClr val="354369"/>
                </a:solidFill>
                <a:latin typeface="Times New Roman"/>
                <a:cs typeface="Times New Roman"/>
                <a:sym typeface="Times New Roman"/>
              </a:rPr>
              <a:t>First Artificial Neurons : McCulloch-Pitts Model</a:t>
            </a:r>
            <a:endParaRPr sz="2400" b="0" i="0" u="none" strike="noStrike" cap="none" dirty="0">
              <a:solidFill>
                <a:srgbClr val="354369"/>
              </a:solidFill>
              <a:latin typeface="Times New Roman" panose="02020603050405020304" pitchFamily="18" charset="0"/>
              <a:cs typeface="Times New Roman" panose="02020603050405020304" pitchFamily="18" charset="0"/>
              <a:sym typeface="Arial"/>
            </a:endParaRPr>
          </a:p>
        </p:txBody>
      </p:sp>
      <p:sp>
        <p:nvSpPr>
          <p:cNvPr id="171" name="Google Shape;171;p20"/>
          <p:cNvSpPr txBox="1">
            <a:spLocks noGrp="1"/>
          </p:cNvSpPr>
          <p:nvPr>
            <p:ph type="ftr" idx="11"/>
          </p:nvPr>
        </p:nvSpPr>
        <p:spPr>
          <a:xfrm>
            <a:off x="4515729" y="6305550"/>
            <a:ext cx="6965071"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1026" name="Picture 2"/>
          <p:cNvPicPr>
            <a:picLocks noChangeAspect="1" noChangeArrowheads="1"/>
          </p:cNvPicPr>
          <p:nvPr/>
        </p:nvPicPr>
        <p:blipFill>
          <a:blip r:embed="rId3"/>
          <a:srcRect/>
          <a:stretch>
            <a:fillRect/>
          </a:stretch>
        </p:blipFill>
        <p:spPr bwMode="auto">
          <a:xfrm>
            <a:off x="3657600" y="1219200"/>
            <a:ext cx="7604759" cy="4312920"/>
          </a:xfrm>
          <a:prstGeom prst="rect">
            <a:avLst/>
          </a:prstGeom>
          <a:noFill/>
          <a:ln w="9525">
            <a:noFill/>
            <a:miter lim="800000"/>
            <a:headEnd/>
            <a:tailEnd/>
          </a:ln>
        </p:spPr>
      </p:pic>
      <p:sp>
        <p:nvSpPr>
          <p:cNvPr id="8" name="Google Shape;144;p17">
            <a:extLst>
              <a:ext uri="{FF2B5EF4-FFF2-40B4-BE49-F238E27FC236}">
                <a16:creationId xmlns:a16="http://schemas.microsoft.com/office/drawing/2014/main" id="{88F3819C-AE21-4D88-88AE-8FAA7DF9B4FE}"/>
              </a:ext>
            </a:extLst>
          </p:cNvPr>
          <p:cNvSpPr txBox="1"/>
          <p:nvPr/>
        </p:nvSpPr>
        <p:spPr>
          <a:xfrm>
            <a:off x="0" y="0"/>
            <a:ext cx="4064000"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i="0" u="none" strike="noStrike" cap="none" dirty="0">
                <a:solidFill>
                  <a:schemeClr val="bg1"/>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b="1" dirty="0">
                <a:solidFill>
                  <a:srgbClr val="00B0F0"/>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77" name="Google Shape;177;p21"/>
          <p:cNvSpPr txBox="1"/>
          <p:nvPr/>
        </p:nvSpPr>
        <p:spPr>
          <a:xfrm>
            <a:off x="-1" y="-198120"/>
            <a:ext cx="3490351" cy="715059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178" name="Google Shape;178;p21"/>
          <p:cNvSpPr/>
          <p:nvPr/>
        </p:nvSpPr>
        <p:spPr>
          <a:xfrm>
            <a:off x="3900668" y="253246"/>
            <a:ext cx="7990449" cy="62478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C0C0C"/>
              </a:buClr>
              <a:buSzPts val="2600"/>
              <a:buFont typeface="Arial"/>
              <a:buNone/>
            </a:pPr>
            <a:r>
              <a:rPr lang="en-US" sz="2600" b="1" dirty="0">
                <a:solidFill>
                  <a:srgbClr val="354369"/>
                </a:solidFill>
                <a:latin typeface="Times New Roman"/>
                <a:ea typeface="Times New Roman"/>
                <a:cs typeface="Times New Roman"/>
                <a:sym typeface="Times New Roman"/>
              </a:rPr>
              <a:t>Neural Network Architecture</a:t>
            </a:r>
            <a:r>
              <a:rPr lang="en-US" sz="2600" b="1" i="0" u="none" strike="noStrike" cap="none" dirty="0">
                <a:solidFill>
                  <a:srgbClr val="354369"/>
                </a:solidFill>
                <a:latin typeface="Times New Roman"/>
                <a:ea typeface="Times New Roman"/>
                <a:cs typeface="Times New Roman"/>
                <a:sym typeface="Times New Roman"/>
              </a:rPr>
              <a:t> </a:t>
            </a:r>
            <a:endParaRPr b="1" dirty="0">
              <a:latin typeface="Times New Roman" panose="02020603050405020304" pitchFamily="18" charset="0"/>
              <a:cs typeface="Times New Roman" panose="02020603050405020304" pitchFamily="18" charset="0"/>
            </a:endParaRPr>
          </a:p>
          <a:p>
            <a:pPr lvl="0" algn="just">
              <a:buClr>
                <a:srgbClr val="0C0C0C"/>
              </a:buClr>
              <a:buSzPts val="2600"/>
            </a:pPr>
            <a:r>
              <a:rPr lang="en-US" sz="2600" b="1" dirty="0">
                <a:solidFill>
                  <a:schemeClr val="dk1"/>
                </a:solidFill>
                <a:latin typeface="Times New Roman"/>
                <a:ea typeface="Times New Roman"/>
                <a:cs typeface="Times New Roman"/>
                <a:sym typeface="Times New Roman"/>
              </a:rPr>
              <a:t>18.4.1 Feed-Forward Networks:</a:t>
            </a:r>
          </a:p>
          <a:p>
            <a:pPr lvl="0" algn="just">
              <a:buClr>
                <a:srgbClr val="0C0C0C"/>
              </a:buClr>
              <a:buSzPts val="2600"/>
            </a:pPr>
            <a:r>
              <a:rPr lang="en-US" sz="2600" dirty="0">
                <a:solidFill>
                  <a:schemeClr val="dk1"/>
                </a:solidFill>
                <a:latin typeface="Times New Roman"/>
                <a:ea typeface="Times New Roman"/>
                <a:cs typeface="Times New Roman"/>
                <a:sym typeface="Times New Roman"/>
              </a:rPr>
              <a:t>In a feed-forward network ANNs (Figure 18.4), signals travel only in one way, that is, from input to output.</a:t>
            </a:r>
          </a:p>
          <a:p>
            <a:pPr lvl="0" algn="just">
              <a:buClr>
                <a:srgbClr val="0C0C0C"/>
              </a:buClr>
              <a:buSzPts val="2600"/>
            </a:pPr>
            <a:endParaRPr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0C0C0C"/>
              </a:buClr>
              <a:buSzPts val="1400"/>
              <a:buFont typeface="Arial"/>
              <a:buNone/>
            </a:pPr>
            <a:endParaRPr sz="1400" b="0" i="0" u="none" strike="noStrike" cap="none" dirty="0">
              <a:solidFill>
                <a:srgbClr val="00B0F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600"/>
              <a:buFont typeface="Arial"/>
              <a:buNone/>
            </a:pPr>
            <a:endParaRPr lang="en-US" sz="26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600"/>
              <a:buFont typeface="Arial"/>
              <a:buNone/>
            </a:pPr>
            <a:endParaRPr lang="en-US" sz="2600" b="1"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600"/>
              <a:buFont typeface="Arial"/>
              <a:buNone/>
            </a:pPr>
            <a:endParaRPr lang="en-US" sz="26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600"/>
              <a:buFont typeface="Arial"/>
              <a:buNone/>
            </a:pPr>
            <a:endParaRPr lang="en-US" sz="2600" b="1"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600"/>
              <a:buFont typeface="Arial"/>
              <a:buNone/>
            </a:pPr>
            <a:endParaRPr lang="en-US" sz="26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B0F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C0C0C"/>
              </a:buClr>
              <a:buSzPts val="1400"/>
              <a:buFont typeface="Arial"/>
              <a:buNone/>
            </a:pPr>
            <a:r>
              <a:rPr lang="en-US" sz="1400" b="0" i="0" u="none" strike="noStrike" cap="none" dirty="0">
                <a:solidFill>
                  <a:srgbClr val="000000"/>
                </a:solidFill>
                <a:latin typeface="Times New Roman"/>
                <a:ea typeface="Times New Roman"/>
                <a:cs typeface="Times New Roman"/>
                <a:sym typeface="Times New Roman"/>
              </a:rPr>
              <a:t>							</a:t>
            </a:r>
            <a:endParaRPr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0C0C0C"/>
              </a:buClr>
              <a:buSzPts val="1400"/>
              <a:buFont typeface="Arial"/>
              <a:buNone/>
            </a:pPr>
            <a:r>
              <a:rPr lang="en-US" sz="1400" b="0" i="0" u="none" strike="noStrike" cap="none" dirty="0">
                <a:solidFill>
                  <a:srgbClr val="000000"/>
                </a:solidFill>
                <a:latin typeface="Times New Roman"/>
                <a:ea typeface="Times New Roman"/>
                <a:cs typeface="Times New Roman"/>
                <a:sym typeface="Times New Roman"/>
              </a:rPr>
              <a:t>							</a:t>
            </a:r>
          </a:p>
          <a:p>
            <a:pPr marL="0" marR="0" lvl="0" indent="0" algn="just" rtl="0">
              <a:lnSpc>
                <a:spcPct val="100000"/>
              </a:lnSpc>
              <a:spcBef>
                <a:spcPts val="0"/>
              </a:spcBef>
              <a:spcAft>
                <a:spcPts val="0"/>
              </a:spcAft>
              <a:buClr>
                <a:srgbClr val="0C0C0C"/>
              </a:buClr>
              <a:buSzPts val="1400"/>
              <a:buFont typeface="Arial"/>
              <a:buNone/>
            </a:pPr>
            <a:endParaRPr lang="en-US" dirty="0">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C0C0C"/>
              </a:buClr>
              <a:buSzPts val="1400"/>
              <a:buFont typeface="Arial"/>
              <a:buNone/>
            </a:pPr>
            <a:endParaRPr lang="en-US" sz="1800" b="0" i="0" u="none" strike="noStrike" cap="none" dirty="0">
              <a:solidFill>
                <a:schemeClr val="accent3"/>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C0C0C"/>
              </a:buClr>
              <a:buSzPts val="1400"/>
              <a:buFont typeface="Arial"/>
              <a:buNone/>
            </a:pPr>
            <a:endParaRPr lang="en-US" sz="1800" dirty="0">
              <a:solidFill>
                <a:schemeClr val="accent3"/>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C0C0C"/>
              </a:buClr>
              <a:buSzPts val="1400"/>
              <a:buFont typeface="Arial"/>
              <a:buNone/>
            </a:pPr>
            <a:endParaRPr lang="en-US" sz="1800" b="0" i="0" u="none" strike="noStrike" cap="none" dirty="0">
              <a:solidFill>
                <a:schemeClr val="accent3"/>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C0C0C"/>
              </a:buClr>
              <a:buSzPts val="1400"/>
              <a:buFont typeface="Arial"/>
              <a:buNone/>
            </a:pPr>
            <a:r>
              <a:rPr lang="en-US" sz="1800" b="0" i="0" u="none" strike="noStrike" cap="none" dirty="0">
                <a:solidFill>
                  <a:schemeClr val="accent3"/>
                </a:solidFill>
                <a:latin typeface="Times New Roman"/>
                <a:ea typeface="Times New Roman"/>
                <a:cs typeface="Times New Roman"/>
                <a:sym typeface="Times New Roman"/>
              </a:rPr>
              <a:t>Cont….</a:t>
            </a:r>
            <a:endParaRPr sz="1800" b="0" i="0" u="none" strike="noStrike" cap="none" dirty="0">
              <a:solidFill>
                <a:schemeClr val="accent3"/>
              </a:solidFill>
              <a:latin typeface="Times New Roman"/>
              <a:ea typeface="Times New Roman"/>
              <a:cs typeface="Times New Roman"/>
              <a:sym typeface="Times New Roman"/>
            </a:endParaRPr>
          </a:p>
        </p:txBody>
      </p:sp>
      <p:sp>
        <p:nvSpPr>
          <p:cNvPr id="179" name="Google Shape;179;p21"/>
          <p:cNvSpPr txBox="1">
            <a:spLocks noGrp="1"/>
          </p:cNvSpPr>
          <p:nvPr>
            <p:ph type="ftr" idx="11"/>
          </p:nvPr>
        </p:nvSpPr>
        <p:spPr>
          <a:xfrm>
            <a:off x="4220308" y="6305550"/>
            <a:ext cx="7260492"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2050" name="Picture 2"/>
          <p:cNvPicPr>
            <a:picLocks noChangeAspect="1" noChangeArrowheads="1"/>
          </p:cNvPicPr>
          <p:nvPr/>
        </p:nvPicPr>
        <p:blipFill>
          <a:blip r:embed="rId3"/>
          <a:srcRect/>
          <a:stretch>
            <a:fillRect/>
          </a:stretch>
        </p:blipFill>
        <p:spPr bwMode="auto">
          <a:xfrm>
            <a:off x="4602480" y="1996440"/>
            <a:ext cx="5257799" cy="3276600"/>
          </a:xfrm>
          <a:prstGeom prst="rect">
            <a:avLst/>
          </a:prstGeom>
          <a:noFill/>
          <a:ln w="9525">
            <a:noFill/>
            <a:miter lim="800000"/>
            <a:headEnd/>
            <a:tailEnd/>
          </a:ln>
        </p:spPr>
      </p:pic>
      <p:sp>
        <p:nvSpPr>
          <p:cNvPr id="7" name="Google Shape;144;p17">
            <a:extLst>
              <a:ext uri="{FF2B5EF4-FFF2-40B4-BE49-F238E27FC236}">
                <a16:creationId xmlns:a16="http://schemas.microsoft.com/office/drawing/2014/main" id="{815FAC99-2C23-4136-B99D-48B5A231C8CE}"/>
              </a:ext>
            </a:extLst>
          </p:cNvPr>
          <p:cNvSpPr txBox="1"/>
          <p:nvPr/>
        </p:nvSpPr>
        <p:spPr>
          <a:xfrm>
            <a:off x="0" y="0"/>
            <a:ext cx="3900668"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i="0" u="none" strike="noStrike" cap="none" dirty="0">
                <a:solidFill>
                  <a:schemeClr val="bg1"/>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b="1" dirty="0">
                <a:solidFill>
                  <a:srgbClr val="00B0F0"/>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p:nvPr/>
        </p:nvSpPr>
        <p:spPr>
          <a:xfrm>
            <a:off x="0" y="0"/>
            <a:ext cx="3867834"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85" name="Google Shape;185;p22"/>
          <p:cNvSpPr txBox="1"/>
          <p:nvPr/>
        </p:nvSpPr>
        <p:spPr>
          <a:xfrm>
            <a:off x="-1" y="0"/>
            <a:ext cx="3940517" cy="6952477"/>
          </a:xfrm>
          <a:prstGeom prst="rect">
            <a:avLst/>
          </a:prstGeom>
          <a:noFill/>
          <a:ln>
            <a:noFill/>
          </a:ln>
        </p:spPr>
        <p:txBody>
          <a:bodyPr spcFirstLastPara="1" wrap="square" lIns="91425" tIns="45700" rIns="91425" bIns="45700" anchor="t" anchorCtr="0">
            <a:noAutofit/>
          </a:bodyPr>
          <a:lstStyle/>
          <a:p>
            <a:pPr lvl="0">
              <a:lnSpc>
                <a:spcPct val="150000"/>
              </a:lnSpc>
            </a:pPr>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 18.3 First Artificial Neurons: McCulloch-Pitts Model </a:t>
            </a:r>
            <a:br>
              <a:rPr lang="en-US" sz="1800" dirty="0">
                <a:solidFill>
                  <a:schemeClr val="lt1"/>
                </a:solidFill>
                <a:latin typeface="Times New Roman"/>
                <a:ea typeface="Times New Roman"/>
                <a:cs typeface="Times New Roman"/>
                <a:sym typeface="Times New Roman"/>
              </a:rPr>
            </a:br>
            <a:r>
              <a:rPr lang="en-US" sz="1800" b="1" dirty="0">
                <a:solidFill>
                  <a:srgbClr val="00B0F0"/>
                </a:solidFill>
                <a:latin typeface="Times New Roman"/>
                <a:ea typeface="Times New Roman"/>
                <a:cs typeface="Times New Roman"/>
                <a:sym typeface="Times New Roman"/>
              </a:rPr>
              <a:t>18.4 Neural Network Architecture </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r>
              <a:rPr lang="en-US" sz="1800" b="1" i="0" u="none" strike="noStrike" cap="none" dirty="0">
                <a:solidFill>
                  <a:schemeClr val="lt1"/>
                </a:solidFill>
                <a:latin typeface="Times New Roman"/>
                <a:ea typeface="Times New Roman"/>
                <a:cs typeface="Times New Roman"/>
                <a:sym typeface="Times New Roman"/>
              </a:rPr>
              <a:t> </a:t>
            </a:r>
            <a:br>
              <a:rPr lang="en-US" sz="1800" b="1" i="0" u="none" strike="noStrike" cap="none" dirty="0">
                <a:solidFill>
                  <a:schemeClr val="lt1"/>
                </a:solidFill>
                <a:latin typeface="Times New Roman"/>
                <a:ea typeface="Times New Roman"/>
                <a:cs typeface="Times New Roman"/>
                <a:sym typeface="Times New Roman"/>
              </a:rPr>
            </a:b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186" name="Google Shape;186;p22"/>
          <p:cNvSpPr txBox="1">
            <a:spLocks noGrp="1"/>
          </p:cNvSpPr>
          <p:nvPr>
            <p:ph type="body" idx="1"/>
          </p:nvPr>
        </p:nvSpPr>
        <p:spPr>
          <a:xfrm>
            <a:off x="3867834" y="143045"/>
            <a:ext cx="8324166" cy="6257756"/>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600"/>
              </a:spcBef>
              <a:spcAft>
                <a:spcPts val="0"/>
              </a:spcAft>
              <a:buSzPts val="1440"/>
              <a:buNone/>
            </a:pPr>
            <a:endParaRPr sz="2380" dirty="0">
              <a:solidFill>
                <a:schemeClr val="dk1"/>
              </a:solidFill>
              <a:latin typeface="Times New Roman"/>
              <a:ea typeface="Times New Roman"/>
              <a:cs typeface="Times New Roman"/>
              <a:sym typeface="Times New Roman"/>
            </a:endParaRPr>
          </a:p>
          <a:p>
            <a:pPr marL="0" lvl="0" indent="0" algn="just">
              <a:lnSpc>
                <a:spcPct val="80000"/>
              </a:lnSpc>
              <a:buNone/>
            </a:pPr>
            <a:r>
              <a:rPr lang="en-US" sz="2400" b="1" dirty="0">
                <a:latin typeface="Times New Roman"/>
                <a:ea typeface="Times New Roman"/>
                <a:cs typeface="Times New Roman"/>
                <a:sym typeface="Times New Roman"/>
              </a:rPr>
              <a:t>18.4.2 Feedback Networks</a:t>
            </a:r>
          </a:p>
          <a:p>
            <a:pPr marL="0" lvl="0" indent="0" algn="just">
              <a:lnSpc>
                <a:spcPct val="80000"/>
              </a:lnSpc>
              <a:buNone/>
            </a:pPr>
            <a:r>
              <a:rPr lang="en-US" sz="2400" dirty="0">
                <a:latin typeface="Times New Roman"/>
                <a:ea typeface="Times New Roman"/>
                <a:cs typeface="Times New Roman"/>
                <a:sym typeface="Times New Roman"/>
              </a:rPr>
              <a:t>Feedback networks (Figure 18.4) might have signals driving in both the directions by introduction of loops in the network. Feedback networks are too much powerful and might get complicated (Figure 18.5). The feedback networks are dynamic; however, their state changes frequently these reach the point of equilibrium</a:t>
            </a:r>
            <a:r>
              <a:rPr lang="en-US" sz="2400" dirty="0">
                <a:solidFill>
                  <a:schemeClr val="dk1"/>
                </a:solidFill>
                <a:latin typeface="Times New Roman"/>
                <a:ea typeface="Times New Roman"/>
                <a:cs typeface="Times New Roman"/>
                <a:sym typeface="Times New Roman"/>
              </a:rPr>
              <a:t>.</a:t>
            </a:r>
          </a:p>
          <a:p>
            <a:pPr marL="0" lvl="0" indent="0" algn="just">
              <a:lnSpc>
                <a:spcPct val="80000"/>
              </a:lnSpc>
              <a:buNone/>
            </a:pPr>
            <a:endParaRPr dirty="0"/>
          </a:p>
          <a:p>
            <a:pPr marL="0" lvl="0" indent="0" algn="just" rtl="0">
              <a:lnSpc>
                <a:spcPct val="80000"/>
              </a:lnSpc>
              <a:spcBef>
                <a:spcPts val="600"/>
              </a:spcBef>
              <a:spcAft>
                <a:spcPts val="0"/>
              </a:spcAft>
              <a:buSzPts val="1440"/>
              <a:buNone/>
            </a:pPr>
            <a:r>
              <a:rPr lang="en-US" sz="2380" dirty="0">
                <a:solidFill>
                  <a:schemeClr val="dk1"/>
                </a:solidFill>
                <a:latin typeface="Times New Roman"/>
                <a:ea typeface="Times New Roman"/>
                <a:cs typeface="Times New Roman"/>
                <a:sym typeface="Times New Roman"/>
              </a:rPr>
              <a:t>	</a:t>
            </a:r>
            <a:endParaRPr dirty="0"/>
          </a:p>
          <a:p>
            <a:pPr marL="0" lvl="0" indent="0" algn="just" rtl="0">
              <a:lnSpc>
                <a:spcPct val="80000"/>
              </a:lnSpc>
              <a:spcBef>
                <a:spcPts val="600"/>
              </a:spcBef>
              <a:spcAft>
                <a:spcPts val="0"/>
              </a:spcAft>
              <a:buSzPts val="1440"/>
              <a:buNone/>
            </a:pPr>
            <a:r>
              <a:rPr lang="en-US" sz="2720" dirty="0">
                <a:solidFill>
                  <a:srgbClr val="00B0F0"/>
                </a:solidFill>
                <a:latin typeface="Times New Roman"/>
                <a:ea typeface="Times New Roman"/>
                <a:cs typeface="Times New Roman"/>
                <a:sym typeface="Times New Roman"/>
              </a:rPr>
              <a:t>								</a:t>
            </a:r>
            <a:r>
              <a:rPr lang="en-US" sz="2720" dirty="0">
                <a:solidFill>
                  <a:schemeClr val="accent3"/>
                </a:solidFill>
                <a:latin typeface="Times New Roman"/>
                <a:ea typeface="Times New Roman"/>
                <a:cs typeface="Times New Roman"/>
                <a:sym typeface="Times New Roman"/>
              </a:rPr>
              <a:t> </a:t>
            </a:r>
          </a:p>
          <a:p>
            <a:pPr marL="0" lvl="0" indent="0" algn="just" rtl="0">
              <a:lnSpc>
                <a:spcPct val="80000"/>
              </a:lnSpc>
              <a:spcBef>
                <a:spcPts val="600"/>
              </a:spcBef>
              <a:spcAft>
                <a:spcPts val="0"/>
              </a:spcAft>
              <a:buSzPts val="1440"/>
              <a:buNone/>
            </a:pPr>
            <a:endParaRPr lang="en-US" sz="2720" dirty="0">
              <a:solidFill>
                <a:schemeClr val="accent3"/>
              </a:solidFill>
              <a:latin typeface="Times New Roman"/>
              <a:ea typeface="Times New Roman"/>
              <a:cs typeface="Times New Roman"/>
              <a:sym typeface="Times New Roman"/>
            </a:endParaRPr>
          </a:p>
          <a:p>
            <a:pPr marL="0" lvl="0" indent="0" algn="just" rtl="0">
              <a:lnSpc>
                <a:spcPct val="80000"/>
              </a:lnSpc>
              <a:spcBef>
                <a:spcPts val="600"/>
              </a:spcBef>
              <a:spcAft>
                <a:spcPts val="0"/>
              </a:spcAft>
              <a:buSzPts val="1440"/>
              <a:buNone/>
            </a:pPr>
            <a:endParaRPr lang="en-US" sz="2720" dirty="0">
              <a:solidFill>
                <a:schemeClr val="accent3"/>
              </a:solidFill>
              <a:latin typeface="Times New Roman"/>
              <a:ea typeface="Times New Roman"/>
              <a:cs typeface="Times New Roman"/>
              <a:sym typeface="Times New Roman"/>
            </a:endParaRPr>
          </a:p>
          <a:p>
            <a:pPr marL="0" lvl="0" indent="0" algn="just" rtl="0">
              <a:lnSpc>
                <a:spcPct val="80000"/>
              </a:lnSpc>
              <a:spcBef>
                <a:spcPts val="600"/>
              </a:spcBef>
              <a:spcAft>
                <a:spcPts val="0"/>
              </a:spcAft>
              <a:buSzPts val="1440"/>
              <a:buNone/>
            </a:pPr>
            <a:endParaRPr lang="en-US" sz="2720" dirty="0">
              <a:solidFill>
                <a:schemeClr val="accent3"/>
              </a:solidFill>
              <a:latin typeface="Times New Roman"/>
              <a:ea typeface="Times New Roman"/>
              <a:cs typeface="Times New Roman"/>
              <a:sym typeface="Times New Roman"/>
            </a:endParaRPr>
          </a:p>
          <a:p>
            <a:pPr marL="0" lvl="0" indent="0" algn="just" rtl="0">
              <a:lnSpc>
                <a:spcPct val="80000"/>
              </a:lnSpc>
              <a:spcBef>
                <a:spcPts val="600"/>
              </a:spcBef>
              <a:spcAft>
                <a:spcPts val="0"/>
              </a:spcAft>
              <a:buSzPts val="1440"/>
              <a:buNone/>
            </a:pPr>
            <a:endParaRPr lang="en-US" sz="2720" dirty="0">
              <a:solidFill>
                <a:schemeClr val="accent3"/>
              </a:solidFill>
              <a:latin typeface="Times New Roman"/>
              <a:ea typeface="Times New Roman"/>
              <a:cs typeface="Times New Roman"/>
              <a:sym typeface="Times New Roman"/>
            </a:endParaRPr>
          </a:p>
          <a:p>
            <a:pPr marL="0" lvl="0" indent="0" algn="just" rtl="0">
              <a:lnSpc>
                <a:spcPct val="80000"/>
              </a:lnSpc>
              <a:spcBef>
                <a:spcPts val="600"/>
              </a:spcBef>
              <a:spcAft>
                <a:spcPts val="0"/>
              </a:spcAft>
              <a:buSzPts val="1440"/>
              <a:buNone/>
            </a:pPr>
            <a:endParaRPr lang="en-US" sz="2720" dirty="0">
              <a:solidFill>
                <a:schemeClr val="accent3"/>
              </a:solidFill>
              <a:latin typeface="Times New Roman"/>
              <a:ea typeface="Times New Roman"/>
              <a:cs typeface="Times New Roman"/>
              <a:sym typeface="Times New Roman"/>
            </a:endParaRPr>
          </a:p>
          <a:p>
            <a:pPr marL="0" lvl="0" indent="0" algn="just" rtl="0">
              <a:lnSpc>
                <a:spcPct val="80000"/>
              </a:lnSpc>
              <a:spcBef>
                <a:spcPts val="600"/>
              </a:spcBef>
              <a:spcAft>
                <a:spcPts val="0"/>
              </a:spcAft>
              <a:buSzPts val="1440"/>
              <a:buNone/>
            </a:pPr>
            <a:endParaRPr lang="en-US" sz="2720" dirty="0">
              <a:solidFill>
                <a:schemeClr val="accent3"/>
              </a:solidFill>
              <a:latin typeface="Times New Roman"/>
              <a:ea typeface="Times New Roman"/>
              <a:cs typeface="Times New Roman"/>
              <a:sym typeface="Times New Roman"/>
            </a:endParaRPr>
          </a:p>
          <a:p>
            <a:pPr marL="0" lvl="0" indent="0" algn="r" rtl="0">
              <a:lnSpc>
                <a:spcPct val="80000"/>
              </a:lnSpc>
              <a:spcBef>
                <a:spcPts val="600"/>
              </a:spcBef>
              <a:spcAft>
                <a:spcPts val="0"/>
              </a:spcAft>
              <a:buSzPts val="1440"/>
              <a:buNone/>
            </a:pPr>
            <a:r>
              <a:rPr lang="en-US" sz="1785" dirty="0">
                <a:solidFill>
                  <a:schemeClr val="accent3"/>
                </a:solidFill>
                <a:latin typeface="Times New Roman"/>
                <a:ea typeface="Times New Roman"/>
                <a:cs typeface="Times New Roman"/>
                <a:sym typeface="Times New Roman"/>
              </a:rPr>
              <a:t>Cont….</a:t>
            </a:r>
            <a:endParaRPr sz="1785" dirty="0">
              <a:solidFill>
                <a:srgbClr val="00B0F0"/>
              </a:solidFill>
              <a:latin typeface="Times New Roman"/>
              <a:ea typeface="Times New Roman"/>
              <a:cs typeface="Times New Roman"/>
              <a:sym typeface="Times New Roman"/>
            </a:endParaRPr>
          </a:p>
        </p:txBody>
      </p:sp>
      <p:sp>
        <p:nvSpPr>
          <p:cNvPr id="188" name="Google Shape;188;p22"/>
          <p:cNvSpPr/>
          <p:nvPr/>
        </p:nvSpPr>
        <p:spPr>
          <a:xfrm>
            <a:off x="5204070" y="259081"/>
            <a:ext cx="46330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solidFill>
                  <a:srgbClr val="354369"/>
                </a:solidFill>
                <a:latin typeface="Times New Roman"/>
                <a:ea typeface="Times New Roman"/>
                <a:cs typeface="Times New Roman"/>
                <a:sym typeface="Times New Roman"/>
              </a:rPr>
              <a:t>Neural Network Architecture</a:t>
            </a:r>
            <a:endParaRPr sz="2400" b="1" i="0" u="none" strike="noStrike" cap="none" dirty="0">
              <a:solidFill>
                <a:srgbClr val="354369"/>
              </a:solidFill>
              <a:latin typeface="Times New Roman"/>
              <a:ea typeface="Times New Roman"/>
              <a:cs typeface="Times New Roman"/>
              <a:sym typeface="Times New Roman"/>
            </a:endParaRPr>
          </a:p>
        </p:txBody>
      </p:sp>
      <p:sp>
        <p:nvSpPr>
          <p:cNvPr id="189" name="Google Shape;189;p22"/>
          <p:cNvSpPr txBox="1">
            <a:spLocks noGrp="1"/>
          </p:cNvSpPr>
          <p:nvPr>
            <p:ph type="ftr" idx="11"/>
          </p:nvPr>
        </p:nvSpPr>
        <p:spPr>
          <a:xfrm>
            <a:off x="4431323" y="6305550"/>
            <a:ext cx="7049477"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3074" name="Picture 2"/>
          <p:cNvPicPr>
            <a:picLocks noChangeAspect="1" noChangeArrowheads="1"/>
          </p:cNvPicPr>
          <p:nvPr/>
        </p:nvPicPr>
        <p:blipFill>
          <a:blip r:embed="rId3"/>
          <a:srcRect/>
          <a:stretch>
            <a:fillRect/>
          </a:stretch>
        </p:blipFill>
        <p:spPr bwMode="auto">
          <a:xfrm>
            <a:off x="4358640" y="2758441"/>
            <a:ext cx="5547360" cy="3794759"/>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p:nvPr/>
        </p:nvSpPr>
        <p:spPr>
          <a:xfrm>
            <a:off x="-1" y="0"/>
            <a:ext cx="397089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95" name="Google Shape;195;p23"/>
          <p:cNvSpPr txBox="1"/>
          <p:nvPr/>
        </p:nvSpPr>
        <p:spPr>
          <a:xfrm>
            <a:off x="0" y="0"/>
            <a:ext cx="3970897" cy="6952477"/>
          </a:xfrm>
          <a:prstGeom prst="rect">
            <a:avLst/>
          </a:prstGeom>
          <a:no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 18.3 First Artificial Neurons: McCulloch-Pitts Model </a:t>
            </a:r>
            <a:br>
              <a:rPr lang="en-US" sz="1800" dirty="0">
                <a:solidFill>
                  <a:schemeClr val="lt1"/>
                </a:solidFill>
                <a:latin typeface="Times New Roman"/>
                <a:ea typeface="Times New Roman"/>
                <a:cs typeface="Times New Roman"/>
                <a:sym typeface="Times New Roman"/>
              </a:rPr>
            </a:br>
            <a:r>
              <a:rPr lang="en-US" sz="1800" b="1" dirty="0">
                <a:solidFill>
                  <a:srgbClr val="00B0F0"/>
                </a:solidFill>
                <a:latin typeface="Times New Roman"/>
                <a:ea typeface="Times New Roman"/>
                <a:cs typeface="Times New Roman"/>
                <a:sym typeface="Times New Roman"/>
              </a:rPr>
              <a:t>18.4 Neural Network Architecture </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r>
              <a:rPr lang="en-US" sz="1800" b="1" dirty="0">
                <a:solidFill>
                  <a:schemeClr val="lt1"/>
                </a:solidFill>
                <a:latin typeface="Times New Roman"/>
                <a:ea typeface="Times New Roman"/>
                <a:cs typeface="Times New Roman"/>
                <a:sym typeface="Times New Roman"/>
              </a:rPr>
              <a:t> </a:t>
            </a:r>
            <a:br>
              <a:rPr lang="en-US" sz="1800" b="1"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p:txBody>
      </p:sp>
      <p:sp>
        <p:nvSpPr>
          <p:cNvPr id="196" name="Google Shape;196;p23"/>
          <p:cNvSpPr txBox="1">
            <a:spLocks noGrp="1"/>
          </p:cNvSpPr>
          <p:nvPr>
            <p:ph type="body" idx="1"/>
          </p:nvPr>
        </p:nvSpPr>
        <p:spPr>
          <a:xfrm>
            <a:off x="3970897" y="189062"/>
            <a:ext cx="7997325" cy="536678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600"/>
              </a:spcBef>
              <a:spcAft>
                <a:spcPts val="0"/>
              </a:spcAft>
              <a:buSzPts val="1440"/>
              <a:buNone/>
            </a:pPr>
            <a:r>
              <a:rPr lang="en-US" sz="2600" b="1" dirty="0">
                <a:solidFill>
                  <a:srgbClr val="354369"/>
                </a:solidFill>
                <a:latin typeface="Times New Roman"/>
                <a:cs typeface="Times New Roman"/>
                <a:sym typeface="Times New Roman"/>
              </a:rPr>
              <a:t>Neural Network Architecture</a:t>
            </a:r>
            <a:endParaRPr dirty="0"/>
          </a:p>
          <a:p>
            <a:pPr marL="0" lvl="0" indent="0">
              <a:buNone/>
            </a:pPr>
            <a:r>
              <a:rPr lang="en-US" sz="2200" b="1" dirty="0">
                <a:latin typeface="Times New Roman"/>
                <a:ea typeface="Times New Roman"/>
                <a:cs typeface="Times New Roman"/>
                <a:sym typeface="Times New Roman"/>
              </a:rPr>
              <a:t>18.4.3 Network Layers</a:t>
            </a:r>
          </a:p>
          <a:p>
            <a:pPr marL="0" lvl="0" indent="0">
              <a:buNone/>
            </a:pPr>
            <a:r>
              <a:rPr lang="en-US" sz="2200" dirty="0">
                <a:latin typeface="Times New Roman"/>
                <a:ea typeface="Times New Roman"/>
                <a:cs typeface="Times New Roman"/>
                <a:sym typeface="Times New Roman"/>
              </a:rPr>
              <a:t>The most common type of ANN has the following three groups, or layers, of units: a layer of input units is connected to a layer of hidden units, which is further connected to a layer of output units.</a:t>
            </a:r>
          </a:p>
          <a:p>
            <a:pPr marL="0" lvl="0" indent="0">
              <a:buNone/>
            </a:pPr>
            <a:r>
              <a:rPr lang="en-US" sz="2200" dirty="0">
                <a:latin typeface="Times New Roman"/>
                <a:ea typeface="Times New Roman"/>
                <a:cs typeface="Times New Roman"/>
                <a:sym typeface="Times New Roman"/>
              </a:rPr>
              <a:t>1. The activity performed by the input units shows the raw information fed into the network.</a:t>
            </a:r>
          </a:p>
          <a:p>
            <a:pPr marL="0" lvl="0" indent="0">
              <a:buNone/>
            </a:pPr>
            <a:r>
              <a:rPr lang="en-US" sz="2200" dirty="0">
                <a:latin typeface="Times New Roman"/>
                <a:ea typeface="Times New Roman"/>
                <a:cs typeface="Times New Roman"/>
                <a:sym typeface="Times New Roman"/>
              </a:rPr>
              <a:t>2. The activities of the input units determine the activity of each hidden unit and the weights on the connections between the input and the hidden units.</a:t>
            </a:r>
          </a:p>
          <a:p>
            <a:pPr marL="0" lvl="0" indent="0">
              <a:buNone/>
            </a:pPr>
            <a:r>
              <a:rPr lang="en-US" sz="2200" dirty="0">
                <a:latin typeface="Times New Roman"/>
                <a:ea typeface="Times New Roman"/>
                <a:cs typeface="Times New Roman"/>
                <a:sym typeface="Times New Roman"/>
              </a:rPr>
              <a:t>3. The activity of the hidden units and the weights between the hidden and output units depend on the behaviour of the output units.</a:t>
            </a:r>
          </a:p>
          <a:p>
            <a:pPr marL="0" lvl="0" indent="0">
              <a:buNone/>
            </a:pPr>
            <a:r>
              <a:rPr lang="en-US" sz="2200" dirty="0">
                <a:solidFill>
                  <a:schemeClr val="dk1"/>
                </a:solidFill>
                <a:latin typeface="Times New Roman"/>
                <a:ea typeface="Times New Roman"/>
                <a:cs typeface="Times New Roman"/>
                <a:sym typeface="Times New Roman"/>
              </a:rPr>
              <a:t> </a:t>
            </a:r>
            <a:r>
              <a:rPr lang="en-US" sz="2200" b="1" dirty="0">
                <a:latin typeface="Times New Roman"/>
                <a:ea typeface="Times New Roman"/>
                <a:cs typeface="Times New Roman"/>
                <a:sym typeface="Times New Roman"/>
              </a:rPr>
              <a:t>18.4.4 Perceptrons</a:t>
            </a:r>
          </a:p>
          <a:p>
            <a:pPr marL="0" lvl="0" indent="0">
              <a:buNone/>
            </a:pPr>
            <a:r>
              <a:rPr lang="en-US" sz="2200" dirty="0">
                <a:latin typeface="Times New Roman"/>
                <a:ea typeface="Times New Roman"/>
                <a:cs typeface="Times New Roman"/>
                <a:sym typeface="Times New Roman"/>
              </a:rPr>
              <a:t>The significant work on neural nets in the 60s undergoes the heading known as perceptrons . It is a term coined by Frank Rosenblatt.</a:t>
            </a:r>
          </a:p>
          <a:p>
            <a:pPr marL="0" lvl="0" indent="0">
              <a:buNone/>
            </a:pPr>
            <a:r>
              <a:rPr lang="en-US" sz="2400" dirty="0">
                <a:solidFill>
                  <a:schemeClr val="accent3"/>
                </a:solidFill>
                <a:latin typeface="Times New Roman"/>
                <a:ea typeface="Times New Roman"/>
                <a:cs typeface="Times New Roman"/>
                <a:sym typeface="Times New Roman"/>
              </a:rPr>
              <a:t>	    </a:t>
            </a:r>
            <a:r>
              <a:rPr lang="en-US" sz="2800" dirty="0">
                <a:solidFill>
                  <a:schemeClr val="accent3"/>
                </a:solidFill>
                <a:latin typeface="Times New Roman"/>
                <a:ea typeface="Times New Roman"/>
                <a:cs typeface="Times New Roman"/>
                <a:sym typeface="Times New Roman"/>
              </a:rPr>
              <a:t>                                                            </a:t>
            </a:r>
            <a:r>
              <a:rPr lang="en-US" sz="1800" dirty="0">
                <a:solidFill>
                  <a:schemeClr val="accent3"/>
                </a:solidFill>
                <a:latin typeface="Times New Roman"/>
                <a:ea typeface="Times New Roman"/>
                <a:cs typeface="Times New Roman"/>
                <a:sym typeface="Times New Roman"/>
              </a:rPr>
              <a:t>Cont….</a:t>
            </a:r>
            <a:endParaRPr sz="1800" dirty="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SzPts val="1440"/>
              <a:buNone/>
            </a:pPr>
            <a:endParaRPr dirty="0">
              <a:latin typeface="Times New Roman"/>
              <a:ea typeface="Times New Roman"/>
              <a:cs typeface="Times New Roman"/>
              <a:sym typeface="Times New Roman"/>
            </a:endParaRPr>
          </a:p>
          <a:p>
            <a:pPr marL="0" lvl="0" indent="0" algn="l" rtl="0">
              <a:lnSpc>
                <a:spcPct val="100000"/>
              </a:lnSpc>
              <a:spcBef>
                <a:spcPts val="600"/>
              </a:spcBef>
              <a:spcAft>
                <a:spcPts val="0"/>
              </a:spcAft>
              <a:buSzPts val="1440"/>
              <a:buNone/>
            </a:pPr>
            <a:endParaRPr dirty="0">
              <a:solidFill>
                <a:srgbClr val="00B0F0"/>
              </a:solidFill>
              <a:latin typeface="Times New Roman"/>
              <a:ea typeface="Times New Roman"/>
              <a:cs typeface="Times New Roman"/>
              <a:sym typeface="Times New Roman"/>
            </a:endParaRPr>
          </a:p>
        </p:txBody>
      </p:sp>
      <p:sp>
        <p:nvSpPr>
          <p:cNvPr id="197" name="Google Shape;197;p23"/>
          <p:cNvSpPr txBox="1">
            <a:spLocks noGrp="1"/>
          </p:cNvSpPr>
          <p:nvPr>
            <p:ph type="ftr" idx="11"/>
          </p:nvPr>
        </p:nvSpPr>
        <p:spPr>
          <a:xfrm>
            <a:off x="4375052" y="6305550"/>
            <a:ext cx="7105748"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Copyright © 2019 by Wiley India Pvt. Ltd., 4436/7, </a:t>
            </a:r>
            <a:r>
              <a:rPr lang="en-US" dirty="0" err="1"/>
              <a:t>Ansari</a:t>
            </a:r>
            <a:r>
              <a:rPr lang="en-US" dirty="0"/>
              <a:t> Road, </a:t>
            </a:r>
            <a:r>
              <a:rPr lang="en-US" dirty="0" err="1"/>
              <a:t>Daryaganj</a:t>
            </a:r>
            <a:r>
              <a:rPr lang="en-US" dirty="0"/>
              <a:t>, New Delhi-110002</a:t>
            </a: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p:nvPr/>
        </p:nvSpPr>
        <p:spPr>
          <a:xfrm>
            <a:off x="0" y="0"/>
            <a:ext cx="3953022"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03" name="Google Shape;203;p24"/>
          <p:cNvSpPr txBox="1"/>
          <p:nvPr/>
        </p:nvSpPr>
        <p:spPr>
          <a:xfrm>
            <a:off x="0" y="1"/>
            <a:ext cx="3953022" cy="6858000"/>
          </a:xfrm>
          <a:prstGeom prst="rect">
            <a:avLst/>
          </a:prstGeom>
          <a:noFill/>
          <a:ln>
            <a:noFill/>
          </a:ln>
        </p:spPr>
        <p:txBody>
          <a:bodyPr spcFirstLastPara="1" wrap="square" lIns="91425" tIns="45700" rIns="91425" bIns="45700" anchor="t" anchorCtr="0">
            <a:noAutofit/>
          </a:bodyPr>
          <a:lstStyle/>
          <a:p>
            <a:pPr lvl="0">
              <a:lnSpc>
                <a:spcPct val="150000"/>
              </a:lnSpc>
            </a:pPr>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 18.3 First Artificial Neurons: McCulloch-Pitts Model </a:t>
            </a:r>
            <a:br>
              <a:rPr lang="en-US" sz="1800" dirty="0">
                <a:solidFill>
                  <a:schemeClr val="lt1"/>
                </a:solidFill>
                <a:latin typeface="Times New Roman"/>
                <a:ea typeface="Times New Roman"/>
                <a:cs typeface="Times New Roman"/>
                <a:sym typeface="Times New Roman"/>
              </a:rPr>
            </a:br>
            <a:r>
              <a:rPr lang="en-US" sz="1800" b="1" dirty="0">
                <a:solidFill>
                  <a:srgbClr val="00B0F0"/>
                </a:solidFill>
                <a:latin typeface="Times New Roman"/>
                <a:ea typeface="Times New Roman"/>
                <a:cs typeface="Times New Roman"/>
                <a:sym typeface="Times New Roman"/>
              </a:rPr>
              <a:t>18.4 Neural Network Architecture </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r>
              <a:rPr lang="en-US" sz="1800" b="1" dirty="0">
                <a:solidFill>
                  <a:schemeClr val="lt1"/>
                </a:solidFill>
                <a:latin typeface="Times New Roman"/>
                <a:ea typeface="Times New Roman"/>
                <a:cs typeface="Times New Roman"/>
                <a:sym typeface="Times New Roman"/>
              </a:rPr>
              <a:t> </a:t>
            </a:r>
            <a:endParaRPr sz="1800" b="0" i="0" u="none" strike="noStrike" cap="none" dirty="0">
              <a:solidFill>
                <a:schemeClr val="lt1"/>
              </a:solidFill>
              <a:latin typeface="Times New Roman"/>
              <a:ea typeface="Times New Roman"/>
              <a:cs typeface="Times New Roman"/>
              <a:sym typeface="Times New Roman"/>
            </a:endParaRPr>
          </a:p>
        </p:txBody>
      </p:sp>
      <p:sp>
        <p:nvSpPr>
          <p:cNvPr id="204" name="Google Shape;204;p24"/>
          <p:cNvSpPr txBox="1">
            <a:spLocks noGrp="1"/>
          </p:cNvSpPr>
          <p:nvPr>
            <p:ph type="body" idx="1"/>
          </p:nvPr>
        </p:nvSpPr>
        <p:spPr>
          <a:xfrm>
            <a:off x="4247077" y="76200"/>
            <a:ext cx="7944923" cy="503875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600"/>
              </a:spcBef>
              <a:spcAft>
                <a:spcPts val="0"/>
              </a:spcAft>
              <a:buSzPts val="1440"/>
              <a:buNone/>
            </a:pPr>
            <a:r>
              <a:rPr lang="en-US" sz="2600" b="1" dirty="0">
                <a:solidFill>
                  <a:srgbClr val="354369"/>
                </a:solidFill>
                <a:latin typeface="Times New Roman"/>
                <a:ea typeface="Times New Roman"/>
                <a:cs typeface="Times New Roman"/>
                <a:sym typeface="Times New Roman"/>
              </a:rPr>
              <a:t>Neural Network Architecture</a:t>
            </a:r>
            <a:endParaRPr sz="2600" b="1" dirty="0">
              <a:solidFill>
                <a:srgbClr val="354369"/>
              </a:solidFill>
              <a:latin typeface="Times New Roman"/>
              <a:ea typeface="Times New Roman"/>
              <a:cs typeface="Times New Roman"/>
              <a:sym typeface="Times New Roman"/>
            </a:endParaRPr>
          </a:p>
          <a:p>
            <a:pPr marL="0" lvl="0" indent="0">
              <a:buNone/>
            </a:pPr>
            <a:r>
              <a:rPr lang="en-US" sz="2000" b="1" dirty="0">
                <a:latin typeface="Times New Roman"/>
                <a:ea typeface="Times New Roman"/>
                <a:cs typeface="Times New Roman"/>
                <a:sym typeface="Times New Roman"/>
              </a:rPr>
              <a:t>18.4.4 Perceptrons</a:t>
            </a:r>
          </a:p>
          <a:p>
            <a:pPr marL="0" lvl="0" indent="0">
              <a:buNone/>
            </a:pPr>
            <a:r>
              <a:rPr lang="en-US" sz="2000" dirty="0">
                <a:latin typeface="Times New Roman"/>
                <a:ea typeface="Times New Roman"/>
                <a:cs typeface="Times New Roman"/>
                <a:sym typeface="Times New Roman"/>
              </a:rPr>
              <a:t>The perceptron (Figure 18.6) turns out to be an MCP model (neuron with weighted inputs) with some additional, fixed, preprocessing. Units labeled A</a:t>
            </a:r>
            <a:r>
              <a:rPr lang="en-US" sz="2000" baseline="-25000" dirty="0">
                <a:latin typeface="Times New Roman"/>
                <a:ea typeface="Times New Roman"/>
                <a:cs typeface="Times New Roman"/>
                <a:sym typeface="Times New Roman"/>
              </a:rPr>
              <a:t>1</a:t>
            </a:r>
            <a:r>
              <a:rPr lang="en-US" sz="2000" dirty="0">
                <a:latin typeface="Times New Roman"/>
                <a:ea typeface="Times New Roman"/>
                <a:cs typeface="Times New Roman"/>
                <a:sym typeface="Times New Roman"/>
              </a:rPr>
              <a:t>, A</a:t>
            </a:r>
            <a:r>
              <a:rPr lang="en-US" sz="2000" baseline="-25000" dirty="0">
                <a:latin typeface="Times New Roman"/>
                <a:ea typeface="Times New Roman"/>
                <a:cs typeface="Times New Roman"/>
                <a:sym typeface="Times New Roman"/>
              </a:rPr>
              <a:t>2</a:t>
            </a:r>
            <a:r>
              <a:rPr lang="en-US" sz="2000" dirty="0">
                <a:latin typeface="Times New Roman"/>
                <a:ea typeface="Times New Roman"/>
                <a:cs typeface="Times New Roman"/>
                <a:sym typeface="Times New Roman"/>
              </a:rPr>
              <a:t>, A</a:t>
            </a:r>
            <a:r>
              <a:rPr lang="en-US" sz="2000" baseline="-25000" dirty="0">
                <a:latin typeface="Times New Roman"/>
                <a:ea typeface="Times New Roman"/>
                <a:cs typeface="Times New Roman"/>
                <a:sym typeface="Times New Roman"/>
              </a:rPr>
              <a:t>j</a:t>
            </a:r>
            <a:r>
              <a:rPr lang="en-US" sz="2000" dirty="0">
                <a:latin typeface="Times New Roman"/>
                <a:ea typeface="Times New Roman"/>
                <a:cs typeface="Times New Roman"/>
                <a:sym typeface="Times New Roman"/>
              </a:rPr>
              <a:t>, A</a:t>
            </a:r>
            <a:r>
              <a:rPr lang="en-US" sz="2000" baseline="-25000" dirty="0">
                <a:latin typeface="Times New Roman"/>
                <a:ea typeface="Times New Roman"/>
                <a:cs typeface="Times New Roman"/>
                <a:sym typeface="Times New Roman"/>
              </a:rPr>
              <a:t>p</a:t>
            </a:r>
            <a:r>
              <a:rPr lang="en-US" sz="2000" dirty="0">
                <a:latin typeface="Times New Roman"/>
                <a:ea typeface="Times New Roman"/>
                <a:cs typeface="Times New Roman"/>
                <a:sym typeface="Times New Roman"/>
              </a:rPr>
              <a:t> are called association units and these perform the task of extracting specific and localised featured from the input images . Perceptrons mimic the general idea behind the mammalian visual system. These were majorly used in the pattern recognition although capabilities of these extended a lot more.</a:t>
            </a:r>
          </a:p>
          <a:p>
            <a:pPr marL="0" lvl="0" indent="0">
              <a:buNone/>
            </a:pPr>
            <a:endParaRPr sz="2400" dirty="0"/>
          </a:p>
          <a:p>
            <a:pPr marL="0" lvl="0" indent="0" algn="r" rtl="0">
              <a:lnSpc>
                <a:spcPct val="100000"/>
              </a:lnSpc>
              <a:spcBef>
                <a:spcPts val="600"/>
              </a:spcBef>
              <a:spcAft>
                <a:spcPts val="0"/>
              </a:spcAft>
              <a:buSzPts val="1440"/>
              <a:buNone/>
            </a:pPr>
            <a:endParaRPr lang="en-US" sz="1600" dirty="0">
              <a:solidFill>
                <a:srgbClr val="FF0000"/>
              </a:solidFill>
              <a:latin typeface="Times New Roman" pitchFamily="18" charset="0"/>
              <a:cs typeface="Times New Roman" pitchFamily="18" charset="0"/>
              <a:sym typeface="Times New Roman"/>
            </a:endParaRPr>
          </a:p>
          <a:p>
            <a:pPr marL="0" lvl="0" indent="0" algn="r" rtl="0">
              <a:lnSpc>
                <a:spcPct val="100000"/>
              </a:lnSpc>
              <a:spcBef>
                <a:spcPts val="600"/>
              </a:spcBef>
              <a:spcAft>
                <a:spcPts val="0"/>
              </a:spcAft>
              <a:buSzPts val="1440"/>
              <a:buNone/>
            </a:pPr>
            <a:endParaRPr lang="en-US" sz="1600" dirty="0">
              <a:solidFill>
                <a:srgbClr val="FF0000"/>
              </a:solidFill>
              <a:latin typeface="Times New Roman" pitchFamily="18" charset="0"/>
              <a:cs typeface="Times New Roman" pitchFamily="18" charset="0"/>
              <a:sym typeface="Times New Roman"/>
            </a:endParaRPr>
          </a:p>
          <a:p>
            <a:pPr marL="0" lvl="0" indent="0" algn="r" rtl="0">
              <a:lnSpc>
                <a:spcPct val="100000"/>
              </a:lnSpc>
              <a:spcBef>
                <a:spcPts val="600"/>
              </a:spcBef>
              <a:spcAft>
                <a:spcPts val="0"/>
              </a:spcAft>
              <a:buSzPts val="1440"/>
              <a:buNone/>
            </a:pPr>
            <a:endParaRPr lang="en-US" sz="1600" dirty="0">
              <a:solidFill>
                <a:srgbClr val="FF0000"/>
              </a:solidFill>
              <a:latin typeface="Times New Roman" pitchFamily="18" charset="0"/>
              <a:cs typeface="Times New Roman" pitchFamily="18" charset="0"/>
              <a:sym typeface="Times New Roman"/>
            </a:endParaRPr>
          </a:p>
          <a:p>
            <a:pPr marL="0" lvl="0" indent="0" algn="r" rtl="0">
              <a:lnSpc>
                <a:spcPct val="100000"/>
              </a:lnSpc>
              <a:spcBef>
                <a:spcPts val="600"/>
              </a:spcBef>
              <a:spcAft>
                <a:spcPts val="0"/>
              </a:spcAft>
              <a:buSzPts val="1440"/>
              <a:buNone/>
            </a:pPr>
            <a:endParaRPr lang="en-US" sz="1600" dirty="0">
              <a:solidFill>
                <a:srgbClr val="FF0000"/>
              </a:solidFill>
              <a:latin typeface="Times New Roman" pitchFamily="18" charset="0"/>
              <a:cs typeface="Times New Roman" pitchFamily="18" charset="0"/>
              <a:sym typeface="Times New Roman"/>
            </a:endParaRPr>
          </a:p>
          <a:p>
            <a:pPr marL="0" lvl="0" indent="0" algn="r" rtl="0">
              <a:lnSpc>
                <a:spcPct val="100000"/>
              </a:lnSpc>
              <a:spcBef>
                <a:spcPts val="600"/>
              </a:spcBef>
              <a:spcAft>
                <a:spcPts val="0"/>
              </a:spcAft>
              <a:buSzPts val="1440"/>
              <a:buNone/>
            </a:pPr>
            <a:endParaRPr lang="en-US" sz="1600" dirty="0">
              <a:solidFill>
                <a:srgbClr val="FF0000"/>
              </a:solidFill>
              <a:latin typeface="Times New Roman" pitchFamily="18" charset="0"/>
              <a:cs typeface="Times New Roman" pitchFamily="18" charset="0"/>
              <a:sym typeface="Times New Roman"/>
            </a:endParaRPr>
          </a:p>
          <a:p>
            <a:pPr marL="0" lvl="0" indent="0" algn="r" rtl="0">
              <a:lnSpc>
                <a:spcPct val="100000"/>
              </a:lnSpc>
              <a:spcBef>
                <a:spcPts val="600"/>
              </a:spcBef>
              <a:spcAft>
                <a:spcPts val="0"/>
              </a:spcAft>
              <a:buSzPts val="1440"/>
              <a:buNone/>
            </a:pPr>
            <a:endParaRPr lang="en-US" sz="1600" dirty="0">
              <a:solidFill>
                <a:srgbClr val="FF0000"/>
              </a:solidFill>
              <a:latin typeface="Times New Roman" pitchFamily="18" charset="0"/>
              <a:cs typeface="Times New Roman" pitchFamily="18" charset="0"/>
              <a:sym typeface="Times New Roman"/>
            </a:endParaRPr>
          </a:p>
          <a:p>
            <a:pPr marL="0" lvl="0" indent="0" algn="r" rtl="0">
              <a:lnSpc>
                <a:spcPct val="100000"/>
              </a:lnSpc>
              <a:spcBef>
                <a:spcPts val="600"/>
              </a:spcBef>
              <a:spcAft>
                <a:spcPts val="0"/>
              </a:spcAft>
              <a:buSzPts val="1440"/>
              <a:buNone/>
            </a:pPr>
            <a:endParaRPr lang="en-US" sz="1600" dirty="0">
              <a:solidFill>
                <a:srgbClr val="FF0000"/>
              </a:solidFill>
              <a:latin typeface="Times New Roman" pitchFamily="18" charset="0"/>
              <a:cs typeface="Times New Roman" pitchFamily="18" charset="0"/>
              <a:sym typeface="Times New Roman"/>
            </a:endParaRPr>
          </a:p>
          <a:p>
            <a:pPr marL="0" lvl="0" indent="0" algn="r" rtl="0">
              <a:lnSpc>
                <a:spcPct val="100000"/>
              </a:lnSpc>
              <a:spcBef>
                <a:spcPts val="600"/>
              </a:spcBef>
              <a:spcAft>
                <a:spcPts val="0"/>
              </a:spcAft>
              <a:buSzPts val="1440"/>
              <a:buNone/>
            </a:pPr>
            <a:endParaRPr lang="en-US" sz="1600" dirty="0">
              <a:solidFill>
                <a:srgbClr val="FF0000"/>
              </a:solidFill>
              <a:latin typeface="Times New Roman" pitchFamily="18" charset="0"/>
              <a:cs typeface="Times New Roman" pitchFamily="18" charset="0"/>
              <a:sym typeface="Times New Roman"/>
            </a:endParaRPr>
          </a:p>
          <a:p>
            <a:pPr marL="0" lvl="0" indent="0" algn="r" rtl="0">
              <a:lnSpc>
                <a:spcPct val="100000"/>
              </a:lnSpc>
              <a:spcBef>
                <a:spcPts val="600"/>
              </a:spcBef>
              <a:spcAft>
                <a:spcPts val="0"/>
              </a:spcAft>
              <a:buSzPts val="1440"/>
              <a:buNone/>
            </a:pPr>
            <a:endParaRPr sz="1600" dirty="0">
              <a:solidFill>
                <a:srgbClr val="FF0000"/>
              </a:solidFill>
              <a:latin typeface="Times New Roman" pitchFamily="18" charset="0"/>
              <a:cs typeface="Times New Roman" pitchFamily="18" charset="0"/>
              <a:sym typeface="Times New Roman"/>
            </a:endParaRPr>
          </a:p>
          <a:p>
            <a:pPr marL="0" lvl="0" indent="0" algn="l" rtl="0">
              <a:lnSpc>
                <a:spcPct val="100000"/>
              </a:lnSpc>
              <a:spcBef>
                <a:spcPts val="600"/>
              </a:spcBef>
              <a:spcAft>
                <a:spcPts val="0"/>
              </a:spcAft>
              <a:buSzPts val="1440"/>
              <a:buNone/>
            </a:pPr>
            <a:endParaRPr dirty="0">
              <a:solidFill>
                <a:srgbClr val="00B0F0"/>
              </a:solidFill>
              <a:latin typeface="Times New Roman"/>
              <a:ea typeface="Times New Roman"/>
              <a:cs typeface="Times New Roman"/>
              <a:sym typeface="Times New Roman"/>
            </a:endParaRPr>
          </a:p>
        </p:txBody>
      </p:sp>
      <p:sp>
        <p:nvSpPr>
          <p:cNvPr id="206" name="Google Shape;206;p24"/>
          <p:cNvSpPr txBox="1">
            <a:spLocks noGrp="1"/>
          </p:cNvSpPr>
          <p:nvPr>
            <p:ph type="ftr" idx="11"/>
          </p:nvPr>
        </p:nvSpPr>
        <p:spPr>
          <a:xfrm>
            <a:off x="3953022" y="6305550"/>
            <a:ext cx="7527778"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5122" name="Picture 2"/>
          <p:cNvPicPr>
            <a:picLocks noChangeAspect="1" noChangeArrowheads="1"/>
          </p:cNvPicPr>
          <p:nvPr/>
        </p:nvPicPr>
        <p:blipFill>
          <a:blip r:embed="rId3"/>
          <a:srcRect/>
          <a:stretch>
            <a:fillRect/>
          </a:stretch>
        </p:blipFill>
        <p:spPr bwMode="auto">
          <a:xfrm>
            <a:off x="4419600" y="3153727"/>
            <a:ext cx="5974080" cy="3389948"/>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p:nvPr/>
        </p:nvSpPr>
        <p:spPr>
          <a:xfrm>
            <a:off x="0" y="0"/>
            <a:ext cx="392381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12" name="Google Shape;212;p25"/>
          <p:cNvSpPr txBox="1"/>
          <p:nvPr/>
        </p:nvSpPr>
        <p:spPr>
          <a:xfrm>
            <a:off x="-1" y="0"/>
            <a:ext cx="3923817" cy="6952477"/>
          </a:xfrm>
          <a:prstGeom prst="rect">
            <a:avLst/>
          </a:prstGeom>
          <a:noFill/>
          <a:ln>
            <a:noFill/>
          </a:ln>
        </p:spPr>
        <p:txBody>
          <a:bodyPr spcFirstLastPara="1" wrap="square" lIns="91425" tIns="45700" rIns="91425" bIns="45700" anchor="t" anchorCtr="0">
            <a:noAutofit/>
          </a:bodyPr>
          <a:lstStyle/>
          <a:p>
            <a:pPr lvl="0">
              <a:lnSpc>
                <a:spcPct val="150000"/>
              </a:lnSpc>
            </a:pPr>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 18.3 First Artificial Neurons: McCulloch-Pitts Model</a:t>
            </a:r>
            <a:r>
              <a:rPr lang="en-US" sz="1800" b="1" i="0" u="none" strike="noStrike" cap="none" dirty="0">
                <a:solidFill>
                  <a:schemeClr val="lt1"/>
                </a:solidFill>
                <a:latin typeface="Times New Roman"/>
                <a:ea typeface="Times New Roman"/>
                <a:cs typeface="Times New Roman"/>
                <a:sym typeface="Times New Roman"/>
              </a:rPr>
              <a:t> </a:t>
            </a:r>
          </a:p>
          <a:p>
            <a:pPr lvl="0">
              <a:lnSpc>
                <a:spcPct val="150000"/>
              </a:lnSpc>
            </a:pPr>
            <a:r>
              <a:rPr lang="en-US" sz="1800" dirty="0">
                <a:solidFill>
                  <a:schemeClr val="lt1"/>
                </a:solidFill>
                <a:latin typeface="Times New Roman"/>
                <a:ea typeface="Times New Roman"/>
                <a:cs typeface="Times New Roman"/>
                <a:sym typeface="Times New Roman"/>
              </a:rPr>
              <a:t>18.4 Neural Network Architecture </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18.5 Single Layer Feed-Forward ANN</a:t>
            </a:r>
            <a:br>
              <a:rPr lang="en-US" sz="1800" b="0"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r>
              <a:rPr lang="en-US" sz="1800" b="0" i="0" u="none" strike="noStrike" cap="none" dirty="0">
                <a:solidFill>
                  <a:schemeClr val="lt1"/>
                </a:solidFill>
                <a:latin typeface="Times New Roman"/>
                <a:ea typeface="Times New Roman"/>
                <a:cs typeface="Times New Roman"/>
                <a:sym typeface="Times New Roman"/>
              </a:rPr>
              <a:t> </a:t>
            </a:r>
            <a:endParaRPr sz="1800" b="0" i="0" u="none" strike="noStrike" cap="none" dirty="0">
              <a:solidFill>
                <a:schemeClr val="lt1"/>
              </a:solidFill>
              <a:latin typeface="Times New Roman"/>
              <a:ea typeface="Times New Roman"/>
              <a:cs typeface="Times New Roman"/>
              <a:sym typeface="Times New Roman"/>
            </a:endParaRPr>
          </a:p>
        </p:txBody>
      </p:sp>
      <p:sp>
        <p:nvSpPr>
          <p:cNvPr id="213" name="Google Shape;213;p25"/>
          <p:cNvSpPr txBox="1">
            <a:spLocks noGrp="1"/>
          </p:cNvSpPr>
          <p:nvPr>
            <p:ph type="body" idx="1"/>
          </p:nvPr>
        </p:nvSpPr>
        <p:spPr>
          <a:xfrm>
            <a:off x="4124028" y="311984"/>
            <a:ext cx="7928837" cy="5220716"/>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600"/>
              </a:spcBef>
              <a:spcAft>
                <a:spcPts val="0"/>
              </a:spcAft>
              <a:buSzPts val="1440"/>
              <a:buNone/>
            </a:pPr>
            <a:r>
              <a:rPr lang="en-US" sz="2800" b="1" dirty="0">
                <a:solidFill>
                  <a:srgbClr val="002060"/>
                </a:solidFill>
                <a:latin typeface="Times New Roman"/>
                <a:ea typeface="Times New Roman"/>
                <a:cs typeface="Times New Roman"/>
                <a:sym typeface="Times New Roman"/>
              </a:rPr>
              <a:t>Single Layer Feed-Forward ANN</a:t>
            </a:r>
          </a:p>
          <a:p>
            <a:pPr marL="0" lvl="0" indent="0" algn="just">
              <a:lnSpc>
                <a:spcPct val="90000"/>
              </a:lnSpc>
              <a:buNone/>
            </a:pPr>
            <a:r>
              <a:rPr lang="en-US" sz="2400" dirty="0">
                <a:latin typeface="Times New Roman"/>
                <a:ea typeface="Times New Roman"/>
                <a:cs typeface="Times New Roman"/>
                <a:sym typeface="Times New Roman"/>
              </a:rPr>
              <a:t>A feed-forward neural network is an ANN in which connections between the units do not form a cycle. Also, it is too much different from the recurrent neural networks.</a:t>
            </a:r>
          </a:p>
          <a:p>
            <a:pPr marL="0" lvl="0" indent="0" algn="just">
              <a:lnSpc>
                <a:spcPct val="90000"/>
              </a:lnSpc>
              <a:buNone/>
            </a:pPr>
            <a:r>
              <a:rPr lang="en-US" sz="2400" dirty="0">
                <a:latin typeface="Times New Roman"/>
                <a:ea typeface="Times New Roman"/>
                <a:cs typeface="Times New Roman"/>
                <a:sym typeface="Times New Roman"/>
              </a:rPr>
              <a:t>The first and simplest type of ANN devised was the feed-forward neural network. In this types of network, the movement of information is in one direction only, that is, forward, from the input nodes through the hidden nodes (if any) and to the output nodes. No cycles or loops can be found in the network.</a:t>
            </a:r>
          </a:p>
          <a:p>
            <a:pPr marL="0" lvl="0" indent="0" algn="just">
              <a:lnSpc>
                <a:spcPct val="90000"/>
              </a:lnSpc>
              <a:buNone/>
            </a:pPr>
            <a:r>
              <a:rPr lang="en-US" sz="2400" dirty="0">
                <a:latin typeface="Times New Roman"/>
                <a:ea typeface="Times New Roman"/>
                <a:cs typeface="Times New Roman"/>
                <a:sym typeface="Times New Roman"/>
              </a:rPr>
              <a:t>The simplest type of neural network is a single-layer perceptron network, which has a single layer of output nodes and the inputs are directly fed into the outputs by a series of weights. Therefore, it can be said to be the simplest kind of feed-forward network. </a:t>
            </a:r>
            <a:endParaRPr sz="2400" dirty="0">
              <a:latin typeface="Times New Roman"/>
              <a:ea typeface="Times New Roman"/>
              <a:cs typeface="Times New Roman"/>
              <a:sym typeface="Times New Roman"/>
            </a:endParaRPr>
          </a:p>
        </p:txBody>
      </p:sp>
      <p:sp>
        <p:nvSpPr>
          <p:cNvPr id="214" name="Google Shape;214;p25"/>
          <p:cNvSpPr txBox="1">
            <a:spLocks noGrp="1"/>
          </p:cNvSpPr>
          <p:nvPr>
            <p:ph type="ftr" idx="11"/>
          </p:nvPr>
        </p:nvSpPr>
        <p:spPr>
          <a:xfrm>
            <a:off x="4124028" y="6307891"/>
            <a:ext cx="8118622"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Copyright © 2019 by Wiley India Pvt. Ltd., 4436/7, Ansari Road, </a:t>
            </a:r>
            <a:r>
              <a:rPr lang="en-US" dirty="0" err="1"/>
              <a:t>Daryaganj</a:t>
            </a:r>
            <a:r>
              <a:rPr lang="en-US" dirty="0"/>
              <a:t>, New Delhi-110002</a:t>
            </a: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p:nvPr/>
        </p:nvSpPr>
        <p:spPr>
          <a:xfrm>
            <a:off x="0" y="0"/>
            <a:ext cx="3938954"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20" name="Google Shape;220;p26"/>
          <p:cNvSpPr txBox="1"/>
          <p:nvPr/>
        </p:nvSpPr>
        <p:spPr>
          <a:xfrm>
            <a:off x="0" y="-170677"/>
            <a:ext cx="3938954" cy="6952477"/>
          </a:xfrm>
          <a:prstGeom prst="rect">
            <a:avLst/>
          </a:prstGeom>
          <a:noFill/>
          <a:ln>
            <a:noFill/>
          </a:ln>
        </p:spPr>
        <p:txBody>
          <a:bodyPr spcFirstLastPara="1" wrap="square" lIns="91425" tIns="45700" rIns="91425" bIns="45700" anchor="t" anchorCtr="0">
            <a:noAutofit/>
          </a:bodyPr>
          <a:lstStyle/>
          <a:p>
            <a:pPr lvl="0">
              <a:lnSpc>
                <a:spcPct val="150000"/>
              </a:lnSpc>
            </a:pPr>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r>
              <a:rPr lang="en-US" sz="1800" b="1" i="0" u="none" strike="noStrike" cap="none" dirty="0">
                <a:solidFill>
                  <a:schemeClr val="lt1"/>
                </a:solidFill>
                <a:latin typeface="Times New Roman"/>
                <a:ea typeface="Times New Roman"/>
                <a:cs typeface="Times New Roman"/>
                <a:sym typeface="Times New Roman"/>
              </a:rPr>
              <a:t> Introduction</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18.6 Multilayer Feed-Forward ANN</a:t>
            </a:r>
            <a:br>
              <a:rPr lang="en-US" sz="1800" b="0"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br>
              <a:rPr lang="en-US" sz="1800" b="0" i="0" u="none" strike="noStrike" cap="none" dirty="0">
                <a:solidFill>
                  <a:schemeClr val="lt1"/>
                </a:solidFill>
                <a:latin typeface="Times New Roman"/>
                <a:ea typeface="Times New Roman"/>
                <a:cs typeface="Times New Roman"/>
                <a:sym typeface="Times New Roman"/>
              </a:rPr>
            </a:br>
            <a:endParaRPr sz="1800" b="0" i="0" u="none" strike="noStrike" cap="none" dirty="0">
              <a:solidFill>
                <a:schemeClr val="lt1"/>
              </a:solidFill>
              <a:latin typeface="Times New Roman"/>
              <a:ea typeface="Times New Roman"/>
              <a:cs typeface="Times New Roman"/>
              <a:sym typeface="Times New Roman"/>
            </a:endParaRPr>
          </a:p>
        </p:txBody>
      </p:sp>
      <p:sp>
        <p:nvSpPr>
          <p:cNvPr id="221" name="Google Shape;221;p26"/>
          <p:cNvSpPr txBox="1">
            <a:spLocks noGrp="1"/>
          </p:cNvSpPr>
          <p:nvPr>
            <p:ph type="body" idx="1"/>
          </p:nvPr>
        </p:nvSpPr>
        <p:spPr>
          <a:xfrm>
            <a:off x="3938954" y="0"/>
            <a:ext cx="8253046" cy="5717894"/>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600"/>
              </a:spcBef>
              <a:spcAft>
                <a:spcPts val="0"/>
              </a:spcAft>
              <a:buSzPts val="1440"/>
              <a:buNone/>
            </a:pPr>
            <a:r>
              <a:rPr lang="en-US" sz="2800" b="1" dirty="0">
                <a:solidFill>
                  <a:srgbClr val="002060"/>
                </a:solidFill>
                <a:latin typeface="Times New Roman"/>
                <a:ea typeface="Times New Roman"/>
                <a:cs typeface="Times New Roman"/>
                <a:sym typeface="Times New Roman"/>
              </a:rPr>
              <a:t>Multilayer Feed-Forward ANN</a:t>
            </a:r>
          </a:p>
          <a:p>
            <a:pPr marL="0" lvl="0" indent="0" algn="just">
              <a:buNone/>
            </a:pPr>
            <a:r>
              <a:rPr lang="en-US" sz="2800" dirty="0">
                <a:latin typeface="Times New Roman"/>
                <a:ea typeface="Times New Roman"/>
                <a:cs typeface="Times New Roman"/>
                <a:sym typeface="Times New Roman"/>
              </a:rPr>
              <a:t>An interconnection of perceptrons in which data and calculations flow in a single direction, that is, from the</a:t>
            </a:r>
          </a:p>
          <a:p>
            <a:pPr marL="0" lvl="0" indent="0" algn="just">
              <a:buNone/>
            </a:pPr>
            <a:r>
              <a:rPr lang="en-US" sz="2800" dirty="0">
                <a:latin typeface="Times New Roman"/>
                <a:ea typeface="Times New Roman"/>
                <a:cs typeface="Times New Roman"/>
                <a:sym typeface="Times New Roman"/>
              </a:rPr>
              <a:t>input data to the outputs is known as multilayer feed-forward neural network. The number of layers in a neural</a:t>
            </a:r>
          </a:p>
          <a:p>
            <a:pPr marL="0" lvl="0" indent="0" algn="just">
              <a:buNone/>
            </a:pPr>
            <a:r>
              <a:rPr lang="en-US" sz="2800" dirty="0">
                <a:latin typeface="Times New Roman"/>
                <a:ea typeface="Times New Roman"/>
                <a:cs typeface="Times New Roman"/>
                <a:sym typeface="Times New Roman"/>
              </a:rPr>
              <a:t>network is equivalent to the number of layers of perceptrons. The simplest of the neural network is defined to be the one with a single input layer and an output layer of perceptrons. The network in Figure 18.7</a:t>
            </a:r>
          </a:p>
          <a:p>
            <a:pPr marL="0" lvl="0" indent="0">
              <a:buNone/>
            </a:pPr>
            <a:r>
              <a:rPr lang="en-US" sz="2800" dirty="0">
                <a:latin typeface="Times New Roman"/>
                <a:ea typeface="Times New Roman"/>
                <a:cs typeface="Times New Roman"/>
                <a:sym typeface="Times New Roman"/>
              </a:rPr>
              <a:t>represents this kind of network. This is technically indicated to be a one-layer feed-forward network with two outputs since the output layer is the only layer with an activation calculation</a:t>
            </a:r>
            <a:r>
              <a:rPr lang="en-US" sz="1600" dirty="0">
                <a:latin typeface="Times New Roman"/>
                <a:ea typeface="Times New Roman"/>
                <a:cs typeface="Times New Roman"/>
                <a:sym typeface="Times New Roman"/>
              </a:rPr>
              <a:t>.                                                                 </a:t>
            </a:r>
            <a:r>
              <a:rPr lang="en-US" sz="1600" dirty="0">
                <a:solidFill>
                  <a:srgbClr val="FF0000"/>
                </a:solidFill>
                <a:latin typeface="Times New Roman"/>
                <a:ea typeface="Times New Roman"/>
                <a:cs typeface="Times New Roman"/>
                <a:sym typeface="Times New Roman"/>
              </a:rPr>
              <a:t>Contd…</a:t>
            </a:r>
            <a:r>
              <a:rPr lang="en-US" sz="1600" dirty="0">
                <a:latin typeface="Times New Roman"/>
                <a:ea typeface="Times New Roman"/>
                <a:cs typeface="Times New Roman"/>
                <a:sym typeface="Times New Roman"/>
              </a:rPr>
              <a:t>                          </a:t>
            </a:r>
            <a:endParaRPr sz="1600" dirty="0"/>
          </a:p>
          <a:p>
            <a:pPr marL="0" lvl="0" indent="0" algn="just" rtl="0">
              <a:lnSpc>
                <a:spcPct val="100000"/>
              </a:lnSpc>
              <a:spcBef>
                <a:spcPts val="600"/>
              </a:spcBef>
              <a:spcAft>
                <a:spcPts val="0"/>
              </a:spcAft>
              <a:buSzPts val="1440"/>
              <a:buNone/>
            </a:pPr>
            <a:endParaRPr dirty="0"/>
          </a:p>
          <a:p>
            <a:pPr marL="457200" lvl="0" indent="-228600" algn="l" rtl="0">
              <a:lnSpc>
                <a:spcPct val="100000"/>
              </a:lnSpc>
              <a:spcBef>
                <a:spcPts val="600"/>
              </a:spcBef>
              <a:spcAft>
                <a:spcPts val="0"/>
              </a:spcAft>
              <a:buSzPts val="1440"/>
              <a:buNone/>
            </a:pPr>
            <a:r>
              <a:rPr lang="en-US" sz="2600" dirty="0">
                <a:latin typeface="Times New Roman"/>
                <a:ea typeface="Times New Roman"/>
                <a:cs typeface="Times New Roman"/>
                <a:sym typeface="Times New Roman"/>
              </a:rPr>
              <a:t>   </a:t>
            </a:r>
            <a:endParaRPr sz="2600" dirty="0">
              <a:latin typeface="Times New Roman"/>
              <a:ea typeface="Times New Roman"/>
              <a:cs typeface="Times New Roman"/>
              <a:sym typeface="Times New Roman"/>
            </a:endParaRPr>
          </a:p>
        </p:txBody>
      </p:sp>
      <p:sp>
        <p:nvSpPr>
          <p:cNvPr id="222" name="Google Shape;222;p26"/>
          <p:cNvSpPr txBox="1">
            <a:spLocks noGrp="1"/>
          </p:cNvSpPr>
          <p:nvPr>
            <p:ph type="ftr" idx="11"/>
          </p:nvPr>
        </p:nvSpPr>
        <p:spPr>
          <a:xfrm>
            <a:off x="3938954" y="6305550"/>
            <a:ext cx="7541846"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C5B5DA8E-2E1F-4E02-817D-4BE26DFB5AAF}"/>
              </a:ext>
            </a:extLst>
          </p:cNvPr>
          <p:cNvSpPr txBox="1">
            <a:spLocks noChangeArrowheads="1"/>
          </p:cNvSpPr>
          <p:nvPr/>
        </p:nvSpPr>
        <p:spPr bwMode="auto">
          <a:xfrm>
            <a:off x="3646311" y="99350"/>
            <a:ext cx="9008533"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History of the Artificial Neural Networks</a:t>
            </a:r>
          </a:p>
        </p:txBody>
      </p:sp>
      <p:sp>
        <p:nvSpPr>
          <p:cNvPr id="11266" name="Text Box 2">
            <a:extLst>
              <a:ext uri="{FF2B5EF4-FFF2-40B4-BE49-F238E27FC236}">
                <a16:creationId xmlns:a16="http://schemas.microsoft.com/office/drawing/2014/main" id="{F37DFC59-76AD-459A-8A04-9B9908609EB9}"/>
              </a:ext>
            </a:extLst>
          </p:cNvPr>
          <p:cNvSpPr txBox="1">
            <a:spLocks noChangeArrowheads="1"/>
          </p:cNvSpPr>
          <p:nvPr/>
        </p:nvSpPr>
        <p:spPr bwMode="auto">
          <a:xfrm>
            <a:off x="4058356" y="718385"/>
            <a:ext cx="7659511" cy="2710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000" dirty="0">
                <a:latin typeface="Times New Roman" panose="02020603050405020304" pitchFamily="18" charset="0"/>
                <a:cs typeface="Times New Roman" panose="02020603050405020304" pitchFamily="18" charset="0"/>
              </a:rPr>
              <a:t>in 1986, The application area of the MLP networks remained rather limited until the breakthrough when a general back propagation algorithm for a multi-layered perceptron was introduced by </a:t>
            </a:r>
            <a:r>
              <a:rPr lang="en-GB" altLang="en-US" sz="2000" dirty="0" err="1">
                <a:latin typeface="Times New Roman" panose="02020603050405020304" pitchFamily="18" charset="0"/>
                <a:cs typeface="Times New Roman" panose="02020603050405020304" pitchFamily="18" charset="0"/>
              </a:rPr>
              <a:t>Rummelhart</a:t>
            </a:r>
            <a:r>
              <a:rPr lang="en-GB" altLang="en-US" sz="2000" dirty="0">
                <a:latin typeface="Times New Roman" panose="02020603050405020304" pitchFamily="18" charset="0"/>
                <a:cs typeface="Times New Roman" panose="02020603050405020304" pitchFamily="18" charset="0"/>
              </a:rPr>
              <a:t> and </a:t>
            </a:r>
            <a:r>
              <a:rPr lang="en-GB" altLang="en-US" sz="2000" dirty="0" err="1">
                <a:latin typeface="Times New Roman" panose="02020603050405020304" pitchFamily="18" charset="0"/>
                <a:cs typeface="Times New Roman" panose="02020603050405020304" pitchFamily="18" charset="0"/>
              </a:rPr>
              <a:t>Mclelland</a:t>
            </a:r>
            <a:r>
              <a:rPr lang="en-GB" altLang="en-US" sz="2000" dirty="0">
                <a:latin typeface="Times New Roman" panose="02020603050405020304" pitchFamily="18" charset="0"/>
                <a:cs typeface="Times New Roman" panose="02020603050405020304" pitchFamily="18" charset="0"/>
              </a:rPr>
              <a:t>.</a:t>
            </a:r>
          </a:p>
          <a:p>
            <a:pPr>
              <a:spcBef>
                <a:spcPts val="575"/>
              </a:spcBef>
              <a:buClr>
                <a:srgbClr val="D34817"/>
              </a:buClr>
              <a:buSzPct val="85000"/>
              <a:buFont typeface="Wingdings 2" panose="05020102010507070707" pitchFamily="18" charset="2"/>
              <a:buChar char=""/>
            </a:pPr>
            <a:r>
              <a:rPr lang="en-GB" altLang="en-US" sz="2000" dirty="0">
                <a:latin typeface="Times New Roman" panose="02020603050405020304" pitchFamily="18" charset="0"/>
                <a:cs typeface="Times New Roman" panose="02020603050405020304" pitchFamily="18" charset="0"/>
              </a:rPr>
              <a:t>in 1982, Hopfield brought out his idea of a neural network. Unlike the neurons in MLP, the Hopfield network consists of only one layer whose neurons are fully connected with each other. </a:t>
            </a:r>
          </a:p>
          <a:p>
            <a:pPr>
              <a:spcBef>
                <a:spcPts val="575"/>
              </a:spcBef>
              <a:buClr>
                <a:srgbClr val="D34817"/>
              </a:buClr>
              <a:buSzPct val="85000"/>
            </a:pPr>
            <a:endParaRPr lang="en-GB" altLang="en-US" sz="2000" dirty="0">
              <a:latin typeface="Times New Roman" panose="02020603050405020304" pitchFamily="18" charset="0"/>
              <a:cs typeface="Times New Roman" panose="02020603050405020304" pitchFamily="18" charset="0"/>
            </a:endParaRPr>
          </a:p>
        </p:txBody>
      </p:sp>
      <p:pic>
        <p:nvPicPr>
          <p:cNvPr id="11267" name="Picture 3">
            <a:extLst>
              <a:ext uri="{FF2B5EF4-FFF2-40B4-BE49-F238E27FC236}">
                <a16:creationId xmlns:a16="http://schemas.microsoft.com/office/drawing/2014/main" id="{A2361DBE-AD5B-4C83-83C9-5B28BBF51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811" y="3050117"/>
            <a:ext cx="7848600" cy="3429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Google Shape;144;p17">
            <a:extLst>
              <a:ext uri="{FF2B5EF4-FFF2-40B4-BE49-F238E27FC236}">
                <a16:creationId xmlns:a16="http://schemas.microsoft.com/office/drawing/2014/main" id="{FB12FFD9-A60B-4AB1-AABA-22DD21EC8CB4}"/>
              </a:ext>
            </a:extLst>
          </p:cNvPr>
          <p:cNvSpPr txBox="1"/>
          <p:nvPr/>
        </p:nvSpPr>
        <p:spPr>
          <a:xfrm>
            <a:off x="0" y="0"/>
            <a:ext cx="3763433"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46AC855B-A183-4169-B8C2-FC236FAA9E58}"/>
              </a:ext>
            </a:extLst>
          </p:cNvPr>
          <p:cNvSpPr>
            <a:spLocks noGrp="1"/>
          </p:cNvSpPr>
          <p:nvPr>
            <p:ph type="ftr" idx="11"/>
          </p:nvPr>
        </p:nvSpPr>
        <p:spPr>
          <a:xfrm>
            <a:off x="4707466" y="6378356"/>
            <a:ext cx="6705600"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p:nvPr/>
        </p:nvSpPr>
        <p:spPr>
          <a:xfrm>
            <a:off x="-1" y="0"/>
            <a:ext cx="3981691"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28" name="Google Shape;228;p27"/>
          <p:cNvSpPr txBox="1"/>
          <p:nvPr/>
        </p:nvSpPr>
        <p:spPr>
          <a:xfrm>
            <a:off x="0" y="-159102"/>
            <a:ext cx="3981690" cy="6952477"/>
          </a:xfrm>
          <a:prstGeom prst="rect">
            <a:avLst/>
          </a:prstGeom>
          <a:noFill/>
          <a:ln>
            <a:noFill/>
          </a:ln>
        </p:spPr>
        <p:txBody>
          <a:bodyPr spcFirstLastPara="1" wrap="square" lIns="91425" tIns="45700" rIns="91425" bIns="45700" anchor="t" anchorCtr="0">
            <a:noAutofit/>
          </a:bodyPr>
          <a:lstStyle/>
          <a:p>
            <a:pPr lvl="0">
              <a:lnSpc>
                <a:spcPct val="150000"/>
              </a:lnSpc>
            </a:pPr>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r>
              <a:rPr lang="en-US" sz="1800" b="1" dirty="0">
                <a:solidFill>
                  <a:schemeClr val="lt1"/>
                </a:solidFill>
                <a:latin typeface="Times New Roman"/>
                <a:ea typeface="Times New Roman"/>
                <a:cs typeface="Times New Roman"/>
                <a:sym typeface="Times New Roman"/>
              </a:rPr>
              <a:t> Introduction</a:t>
            </a:r>
            <a:br>
              <a:rPr lang="en-US" sz="1800" dirty="0">
                <a:solidFill>
                  <a:schemeClr val="lt1"/>
                </a:solidFill>
                <a:latin typeface="Times New Roman"/>
                <a:ea typeface="Times New Roman"/>
                <a:cs typeface="Times New Roman"/>
                <a:sym typeface="Times New Roman"/>
              </a:rPr>
            </a:br>
            <a:r>
              <a:rPr lang="en-US" sz="1800" b="1" dirty="0">
                <a:solidFill>
                  <a:srgbClr val="00B0F0"/>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29" name="Google Shape;229;p27"/>
          <p:cNvSpPr txBox="1">
            <a:spLocks noGrp="1"/>
          </p:cNvSpPr>
          <p:nvPr>
            <p:ph type="body" idx="1"/>
          </p:nvPr>
        </p:nvSpPr>
        <p:spPr>
          <a:xfrm>
            <a:off x="3460652" y="323557"/>
            <a:ext cx="8450932" cy="5924843"/>
          </a:xfrm>
          <a:prstGeom prst="rect">
            <a:avLst/>
          </a:prstGeom>
          <a:noFill/>
          <a:ln>
            <a:noFill/>
          </a:ln>
        </p:spPr>
        <p:txBody>
          <a:bodyPr spcFirstLastPara="1" wrap="square" lIns="91425" tIns="45700" rIns="91425" bIns="45700" anchor="t" anchorCtr="0">
            <a:noAutofit/>
          </a:bodyPr>
          <a:lstStyle/>
          <a:p>
            <a:pPr marL="457200" lvl="0" indent="-228600" algn="ctr" rtl="0">
              <a:lnSpc>
                <a:spcPct val="100000"/>
              </a:lnSpc>
              <a:spcBef>
                <a:spcPts val="600"/>
              </a:spcBef>
              <a:spcAft>
                <a:spcPts val="0"/>
              </a:spcAft>
              <a:buSzPts val="1440"/>
              <a:buNone/>
            </a:pPr>
            <a:r>
              <a:rPr lang="en-US" sz="2600" b="1" dirty="0">
                <a:solidFill>
                  <a:srgbClr val="002060"/>
                </a:solidFill>
                <a:latin typeface="Times New Roman"/>
                <a:ea typeface="Times New Roman"/>
                <a:cs typeface="Times New Roman"/>
                <a:sym typeface="Times New Roman"/>
              </a:rPr>
              <a:t>Multilayer Feed-Forward ANN</a:t>
            </a:r>
          </a:p>
          <a:p>
            <a:pPr marL="457200" lvl="0" indent="-228600" rtl="0">
              <a:lnSpc>
                <a:spcPct val="100000"/>
              </a:lnSpc>
              <a:spcBef>
                <a:spcPts val="600"/>
              </a:spcBef>
              <a:spcAft>
                <a:spcPts val="0"/>
              </a:spcAft>
              <a:buSzPts val="1440"/>
              <a:buNone/>
            </a:pPr>
            <a:endParaRPr sz="2600" b="1" dirty="0">
              <a:solidFill>
                <a:srgbClr val="002060"/>
              </a:solidFill>
              <a:latin typeface="Times New Roman"/>
              <a:ea typeface="Times New Roman"/>
              <a:cs typeface="Times New Roman"/>
              <a:sym typeface="Times New Roman"/>
            </a:endParaRPr>
          </a:p>
        </p:txBody>
      </p:sp>
      <p:sp>
        <p:nvSpPr>
          <p:cNvPr id="231" name="Google Shape;231;p27"/>
          <p:cNvSpPr txBox="1">
            <a:spLocks noGrp="1"/>
          </p:cNvSpPr>
          <p:nvPr>
            <p:ph type="ftr" idx="11"/>
          </p:nvPr>
        </p:nvSpPr>
        <p:spPr>
          <a:xfrm>
            <a:off x="4141956" y="6246109"/>
            <a:ext cx="7963877"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6146" name="Picture 2"/>
          <p:cNvPicPr>
            <a:picLocks noChangeAspect="1" noChangeArrowheads="1"/>
          </p:cNvPicPr>
          <p:nvPr/>
        </p:nvPicPr>
        <p:blipFill>
          <a:blip r:embed="rId3"/>
          <a:srcRect/>
          <a:stretch>
            <a:fillRect/>
          </a:stretch>
        </p:blipFill>
        <p:spPr bwMode="auto">
          <a:xfrm>
            <a:off x="4312920" y="1143000"/>
            <a:ext cx="7056119" cy="455676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p:nvPr/>
        </p:nvSpPr>
        <p:spPr>
          <a:xfrm>
            <a:off x="0" y="0"/>
            <a:ext cx="3766742"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7" name="Google Shape;237;p28"/>
          <p:cNvSpPr txBox="1"/>
          <p:nvPr/>
        </p:nvSpPr>
        <p:spPr>
          <a:xfrm>
            <a:off x="0" y="0"/>
            <a:ext cx="3954214" cy="6952477"/>
          </a:xfrm>
          <a:prstGeom prst="rect">
            <a:avLst/>
          </a:prstGeom>
          <a:noFill/>
          <a:ln>
            <a:noFill/>
          </a:ln>
        </p:spPr>
        <p:txBody>
          <a:bodyPr spcFirstLastPara="1" wrap="square" lIns="91425" tIns="45700" rIns="91425" bIns="45700" anchor="t" anchorCtr="0">
            <a:noAutofit/>
          </a:bodyPr>
          <a:lstStyle/>
          <a:p>
            <a:pPr lvl="0">
              <a:lnSpc>
                <a:spcPct val="150000"/>
              </a:lnSpc>
            </a:pPr>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 </a:t>
            </a:r>
            <a:br>
              <a:rPr lang="en-US" sz="1800" b="0" i="0" u="none" strike="noStrike" cap="none" dirty="0">
                <a:solidFill>
                  <a:schemeClr val="lt1"/>
                </a:solidFill>
                <a:latin typeface="Times New Roman"/>
                <a:ea typeface="Times New Roman"/>
                <a:cs typeface="Times New Roman"/>
                <a:sym typeface="Times New Roman"/>
              </a:rPr>
            </a:br>
            <a:r>
              <a:rPr lang="en-US" sz="1800" b="1" dirty="0">
                <a:solidFill>
                  <a:srgbClr val="00B0F0"/>
                </a:solidFill>
                <a:latin typeface="Times New Roman"/>
                <a:ea typeface="Times New Roman"/>
                <a:cs typeface="Times New Roman"/>
                <a:sym typeface="Times New Roman"/>
              </a:rPr>
              <a:t>18</a:t>
            </a:r>
            <a:r>
              <a:rPr lang="en-US" sz="1800" b="1" i="0" u="none" strike="noStrike" cap="none" dirty="0">
                <a:solidFill>
                  <a:srgbClr val="00B0F0"/>
                </a:solidFill>
                <a:latin typeface="Times New Roman"/>
                <a:ea typeface="Times New Roman"/>
                <a:cs typeface="Times New Roman"/>
                <a:sym typeface="Times New Roman"/>
              </a:rPr>
              <a:t>.7 Activation Function </a:t>
            </a:r>
            <a:br>
              <a:rPr lang="en-US" sz="1800" b="0"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38" name="Google Shape;238;p28"/>
          <p:cNvSpPr txBox="1">
            <a:spLocks noGrp="1"/>
          </p:cNvSpPr>
          <p:nvPr>
            <p:ph type="body" idx="1"/>
          </p:nvPr>
        </p:nvSpPr>
        <p:spPr>
          <a:xfrm>
            <a:off x="3752574" y="323558"/>
            <a:ext cx="8183480" cy="5591106"/>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600"/>
              </a:spcBef>
              <a:spcAft>
                <a:spcPts val="0"/>
              </a:spcAft>
              <a:buSzPts val="1440"/>
              <a:buNone/>
            </a:pPr>
            <a:r>
              <a:rPr lang="en-US" sz="2800" b="1" dirty="0">
                <a:solidFill>
                  <a:srgbClr val="354369"/>
                </a:solidFill>
                <a:latin typeface="Times New Roman"/>
                <a:ea typeface="Times New Roman"/>
                <a:cs typeface="Times New Roman"/>
                <a:sym typeface="Times New Roman"/>
              </a:rPr>
              <a:t>Activation Function</a:t>
            </a:r>
            <a:endParaRPr sz="2800" b="1" dirty="0">
              <a:solidFill>
                <a:srgbClr val="354369"/>
              </a:solidFill>
              <a:latin typeface="Times New Roman"/>
              <a:ea typeface="Times New Roman"/>
              <a:cs typeface="Times New Roman"/>
              <a:sym typeface="Times New Roman"/>
            </a:endParaRPr>
          </a:p>
          <a:p>
            <a:pPr marL="0" lvl="0" indent="0" algn="just">
              <a:lnSpc>
                <a:spcPct val="90000"/>
              </a:lnSpc>
              <a:buNone/>
            </a:pPr>
            <a:r>
              <a:rPr lang="en-US" sz="2405" dirty="0">
                <a:latin typeface="Times New Roman"/>
                <a:ea typeface="Times New Roman"/>
                <a:cs typeface="Times New Roman"/>
                <a:sym typeface="Times New Roman"/>
              </a:rPr>
              <a:t>In activation functions single-layer feed-forward neural network, the inputs of the network are straightforward connected to the perceptrons of output layer, Z</a:t>
            </a:r>
            <a:r>
              <a:rPr lang="en-US" sz="2405" baseline="-25000" dirty="0">
                <a:latin typeface="Times New Roman"/>
                <a:ea typeface="Times New Roman"/>
                <a:cs typeface="Times New Roman"/>
                <a:sym typeface="Times New Roman"/>
              </a:rPr>
              <a:t>1</a:t>
            </a:r>
            <a:r>
              <a:rPr lang="en-US" sz="2405" dirty="0">
                <a:latin typeface="Times New Roman"/>
                <a:ea typeface="Times New Roman"/>
                <a:cs typeface="Times New Roman"/>
                <a:sym typeface="Times New Roman"/>
              </a:rPr>
              <a:t> and Z</a:t>
            </a:r>
            <a:r>
              <a:rPr lang="en-US" sz="2405" baseline="-25000" dirty="0">
                <a:latin typeface="Times New Roman"/>
                <a:ea typeface="Times New Roman"/>
                <a:cs typeface="Times New Roman"/>
                <a:sym typeface="Times New Roman"/>
              </a:rPr>
              <a:t>2</a:t>
            </a:r>
            <a:r>
              <a:rPr lang="en-US" sz="2405" dirty="0">
                <a:latin typeface="Times New Roman"/>
                <a:ea typeface="Times New Roman"/>
                <a:cs typeface="Times New Roman"/>
                <a:sym typeface="Times New Roman"/>
              </a:rPr>
              <a:t>. The output perceptrons use activation functions, g</a:t>
            </a:r>
            <a:r>
              <a:rPr lang="en-US" sz="2405" baseline="-25000" dirty="0">
                <a:latin typeface="Times New Roman"/>
                <a:ea typeface="Times New Roman"/>
                <a:cs typeface="Times New Roman"/>
                <a:sym typeface="Times New Roman"/>
              </a:rPr>
              <a:t>1</a:t>
            </a:r>
            <a:r>
              <a:rPr lang="en-US" sz="2405" dirty="0">
                <a:latin typeface="Times New Roman"/>
                <a:ea typeface="Times New Roman"/>
                <a:cs typeface="Times New Roman"/>
                <a:sym typeface="Times New Roman"/>
              </a:rPr>
              <a:t> and g</a:t>
            </a:r>
            <a:r>
              <a:rPr lang="en-US" sz="2405" baseline="-25000" dirty="0">
                <a:latin typeface="Times New Roman"/>
                <a:ea typeface="Times New Roman"/>
                <a:cs typeface="Times New Roman"/>
                <a:sym typeface="Times New Roman"/>
              </a:rPr>
              <a:t>2</a:t>
            </a:r>
            <a:r>
              <a:rPr lang="en-US" sz="2405" dirty="0">
                <a:latin typeface="Times New Roman"/>
                <a:ea typeface="Times New Roman"/>
                <a:cs typeface="Times New Roman"/>
                <a:sym typeface="Times New Roman"/>
              </a:rPr>
              <a:t>, to generate the outputs, Y</a:t>
            </a:r>
            <a:r>
              <a:rPr lang="en-US" sz="2405" baseline="-25000" dirty="0">
                <a:latin typeface="Times New Roman"/>
                <a:ea typeface="Times New Roman"/>
                <a:cs typeface="Times New Roman"/>
                <a:sym typeface="Times New Roman"/>
              </a:rPr>
              <a:t>1</a:t>
            </a:r>
            <a:r>
              <a:rPr lang="en-US" sz="2405" dirty="0">
                <a:latin typeface="Times New Roman"/>
                <a:ea typeface="Times New Roman"/>
                <a:cs typeface="Times New Roman"/>
                <a:sym typeface="Times New Roman"/>
              </a:rPr>
              <a:t> and Y</a:t>
            </a:r>
            <a:r>
              <a:rPr lang="en-US" sz="2405" baseline="-25000" dirty="0">
                <a:latin typeface="Times New Roman"/>
                <a:ea typeface="Times New Roman"/>
                <a:cs typeface="Times New Roman"/>
                <a:sym typeface="Times New Roman"/>
              </a:rPr>
              <a:t>2</a:t>
            </a:r>
            <a:r>
              <a:rPr lang="en-US" sz="2405" dirty="0">
                <a:latin typeface="Times New Roman"/>
                <a:ea typeface="Times New Roman"/>
                <a:cs typeface="Times New Roman"/>
                <a:sym typeface="Times New Roman"/>
              </a:rPr>
              <a:t>.</a:t>
            </a:r>
          </a:p>
          <a:p>
            <a:pPr marL="0" lvl="0" indent="0" algn="just">
              <a:lnSpc>
                <a:spcPct val="90000"/>
              </a:lnSpc>
              <a:buNone/>
            </a:pPr>
            <a:r>
              <a:rPr lang="en-US" sz="2405" dirty="0">
                <a:latin typeface="Times New Roman"/>
                <a:ea typeface="Times New Roman"/>
                <a:cs typeface="Times New Roman"/>
                <a:sym typeface="Times New Roman"/>
              </a:rPr>
              <a:t>As,</a:t>
            </a:r>
          </a:p>
          <a:p>
            <a:pPr marL="0" lvl="0" indent="0" algn="just">
              <a:lnSpc>
                <a:spcPct val="90000"/>
              </a:lnSpc>
              <a:buNone/>
            </a:pPr>
            <a:endParaRPr dirty="0"/>
          </a:p>
          <a:p>
            <a:pPr marL="0" lvl="0" indent="0" algn="ctr" rtl="0">
              <a:lnSpc>
                <a:spcPct val="90000"/>
              </a:lnSpc>
              <a:spcBef>
                <a:spcPts val="600"/>
              </a:spcBef>
              <a:spcAft>
                <a:spcPts val="0"/>
              </a:spcAft>
              <a:buSzPts val="1440"/>
              <a:buNone/>
            </a:pPr>
            <a:r>
              <a:rPr lang="en-US" sz="2400" dirty="0">
                <a:latin typeface="Times New Roman" pitchFamily="18" charset="0"/>
                <a:cs typeface="Times New Roman" pitchFamily="18" charset="0"/>
              </a:rPr>
              <a:t>and</a:t>
            </a:r>
            <a:endParaRPr sz="2400" dirty="0">
              <a:latin typeface="Times New Roman" pitchFamily="18" charset="0"/>
              <a:cs typeface="Times New Roman" pitchFamily="18" charset="0"/>
            </a:endParaRPr>
          </a:p>
          <a:p>
            <a:pPr marL="0" lvl="0" indent="0" algn="just" rtl="0">
              <a:lnSpc>
                <a:spcPct val="90000"/>
              </a:lnSpc>
              <a:spcBef>
                <a:spcPts val="600"/>
              </a:spcBef>
              <a:spcAft>
                <a:spcPts val="0"/>
              </a:spcAft>
              <a:buSzPts val="1440"/>
              <a:buNone/>
            </a:pPr>
            <a:r>
              <a:rPr lang="en-US" sz="2405" dirty="0">
                <a:solidFill>
                  <a:schemeClr val="dk1"/>
                </a:solidFill>
                <a:latin typeface="Times New Roman"/>
                <a:ea typeface="Times New Roman"/>
                <a:cs typeface="Times New Roman"/>
                <a:sym typeface="Times New Roman"/>
              </a:rPr>
              <a:t> </a:t>
            </a:r>
            <a:endParaRPr dirty="0"/>
          </a:p>
          <a:p>
            <a:pPr marL="3771900" lvl="8" indent="0" algn="just" rtl="0">
              <a:lnSpc>
                <a:spcPct val="90000"/>
              </a:lnSpc>
              <a:spcBef>
                <a:spcPts val="360"/>
              </a:spcBef>
              <a:spcAft>
                <a:spcPts val="0"/>
              </a:spcAft>
              <a:buSzPts val="1800"/>
              <a:buNone/>
            </a:pPr>
            <a:r>
              <a:rPr lang="en-US" sz="1480" dirty="0">
                <a:solidFill>
                  <a:schemeClr val="accent3"/>
                </a:solidFill>
                <a:latin typeface="Times New Roman"/>
                <a:ea typeface="Times New Roman"/>
                <a:cs typeface="Times New Roman"/>
                <a:sym typeface="Times New Roman"/>
              </a:rPr>
              <a:t>				</a:t>
            </a:r>
            <a:endParaRPr sz="1295" dirty="0">
              <a:latin typeface="Times New Roman"/>
              <a:ea typeface="Times New Roman"/>
              <a:cs typeface="Times New Roman"/>
              <a:sym typeface="Times New Roman"/>
            </a:endParaRPr>
          </a:p>
        </p:txBody>
      </p:sp>
      <p:sp>
        <p:nvSpPr>
          <p:cNvPr id="239" name="Google Shape;239;p28"/>
          <p:cNvSpPr txBox="1">
            <a:spLocks noGrp="1"/>
          </p:cNvSpPr>
          <p:nvPr>
            <p:ph type="ftr" idx="11"/>
          </p:nvPr>
        </p:nvSpPr>
        <p:spPr>
          <a:xfrm>
            <a:off x="4169125" y="6195445"/>
            <a:ext cx="7766929"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Copyright © 2019 by Wiley India Pvt. Ltd., 4436/7, Ansari Road, </a:t>
            </a:r>
            <a:r>
              <a:rPr lang="en-US" dirty="0" err="1"/>
              <a:t>Daryaganj</a:t>
            </a:r>
            <a:r>
              <a:rPr lang="en-US" dirty="0"/>
              <a:t>, New Delhi-110002</a:t>
            </a:r>
            <a:endParaRPr dirty="0"/>
          </a:p>
        </p:txBody>
      </p:sp>
      <p:pic>
        <p:nvPicPr>
          <p:cNvPr id="7170" name="Picture 2"/>
          <p:cNvPicPr>
            <a:picLocks noChangeAspect="1" noChangeArrowheads="1"/>
          </p:cNvPicPr>
          <p:nvPr/>
        </p:nvPicPr>
        <p:blipFill>
          <a:blip r:embed="rId3"/>
          <a:srcRect/>
          <a:stretch>
            <a:fillRect/>
          </a:stretch>
        </p:blipFill>
        <p:spPr bwMode="auto">
          <a:xfrm>
            <a:off x="3954214" y="3119111"/>
            <a:ext cx="3529012" cy="1705927"/>
          </a:xfrm>
          <a:prstGeom prst="rect">
            <a:avLst/>
          </a:prstGeom>
          <a:noFill/>
          <a:ln w="9525">
            <a:noFill/>
            <a:miter lim="800000"/>
            <a:headEnd/>
            <a:tailEnd/>
          </a:ln>
        </p:spPr>
      </p:pic>
      <p:pic>
        <p:nvPicPr>
          <p:cNvPr id="7171" name="Picture 3"/>
          <p:cNvPicPr>
            <a:picLocks noChangeAspect="1" noChangeArrowheads="1"/>
          </p:cNvPicPr>
          <p:nvPr/>
        </p:nvPicPr>
        <p:blipFill>
          <a:blip r:embed="rId4"/>
          <a:srcRect/>
          <a:stretch>
            <a:fillRect/>
          </a:stretch>
        </p:blipFill>
        <p:spPr bwMode="auto">
          <a:xfrm>
            <a:off x="8957757" y="2889498"/>
            <a:ext cx="2790825" cy="117348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9"/>
          <p:cNvSpPr/>
          <p:nvPr/>
        </p:nvSpPr>
        <p:spPr>
          <a:xfrm>
            <a:off x="-1" y="0"/>
            <a:ext cx="4057443"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45" name="Google Shape;245;p29"/>
          <p:cNvSpPr txBox="1"/>
          <p:nvPr/>
        </p:nvSpPr>
        <p:spPr>
          <a:xfrm>
            <a:off x="-1" y="15240"/>
            <a:ext cx="3946967" cy="6952477"/>
          </a:xfrm>
          <a:prstGeom prst="rect">
            <a:avLst/>
          </a:prstGeom>
          <a:noFill/>
          <a:ln>
            <a:noFill/>
          </a:ln>
        </p:spPr>
        <p:txBody>
          <a:bodyPr spcFirstLastPara="1" wrap="square" lIns="91425" tIns="45700" rIns="91425" bIns="45700" anchor="t" anchorCtr="0">
            <a:noAutofit/>
          </a:bodyPr>
          <a:lstStyle/>
          <a:p>
            <a:pPr lvl="0">
              <a:lnSpc>
                <a:spcPct val="150000"/>
              </a:lnSpc>
            </a:pPr>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 </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18.8 Supervised Learning</a:t>
            </a:r>
            <a:br>
              <a:rPr lang="en-US" sz="1800" b="0"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r>
              <a:rPr lang="en-US" sz="1800" b="0" i="0" u="none" strike="noStrike" cap="none" dirty="0">
                <a:solidFill>
                  <a:schemeClr val="lt1"/>
                </a:solidFill>
                <a:latin typeface="Times New Roman"/>
                <a:ea typeface="Times New Roman"/>
                <a:cs typeface="Times New Roman"/>
                <a:sym typeface="Times New Roman"/>
              </a:rPr>
              <a:t> </a:t>
            </a:r>
            <a:endParaRPr sz="1800" b="0" i="0" u="none" strike="noStrike" cap="none" dirty="0">
              <a:solidFill>
                <a:schemeClr val="lt1"/>
              </a:solidFill>
              <a:latin typeface="Times New Roman"/>
              <a:ea typeface="Times New Roman"/>
              <a:cs typeface="Times New Roman"/>
              <a:sym typeface="Times New Roman"/>
            </a:endParaRPr>
          </a:p>
        </p:txBody>
      </p:sp>
      <p:sp>
        <p:nvSpPr>
          <p:cNvPr id="246" name="Google Shape;246;p29"/>
          <p:cNvSpPr txBox="1">
            <a:spLocks noGrp="1"/>
          </p:cNvSpPr>
          <p:nvPr>
            <p:ph type="body" idx="1"/>
          </p:nvPr>
        </p:nvSpPr>
        <p:spPr>
          <a:xfrm>
            <a:off x="4057443" y="242536"/>
            <a:ext cx="8134557" cy="5683704"/>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600"/>
              </a:spcBef>
              <a:spcAft>
                <a:spcPts val="0"/>
              </a:spcAft>
              <a:buSzPts val="1440"/>
              <a:buNone/>
            </a:pPr>
            <a:r>
              <a:rPr lang="en-US" sz="2800" b="1" dirty="0">
                <a:solidFill>
                  <a:srgbClr val="0070C0"/>
                </a:solidFill>
                <a:latin typeface="Times New Roman"/>
                <a:ea typeface="Times New Roman"/>
                <a:cs typeface="Times New Roman"/>
                <a:sym typeface="Times New Roman"/>
              </a:rPr>
              <a:t>Supervised Learning</a:t>
            </a:r>
            <a:endParaRPr sz="2800" b="1" dirty="0">
              <a:solidFill>
                <a:srgbClr val="0070C0"/>
              </a:solidFill>
              <a:latin typeface="Times New Roman"/>
              <a:ea typeface="Times New Roman"/>
              <a:cs typeface="Times New Roman"/>
              <a:sym typeface="Times New Roman"/>
            </a:endParaRPr>
          </a:p>
          <a:p>
            <a:pPr marL="0" lvl="0" indent="0">
              <a:buNone/>
            </a:pPr>
            <a:r>
              <a:rPr lang="en-US" sz="2400" dirty="0">
                <a:latin typeface="Times New Roman"/>
                <a:ea typeface="Times New Roman"/>
                <a:cs typeface="Times New Roman"/>
                <a:sym typeface="Times New Roman"/>
              </a:rPr>
              <a:t>In supervised learning, the inputs and the outputs both are given. Then, the network processes the inputs and compares its resulting outputs against the desired outputs. Errors are propagated back through the system, causing the system to  accommodate the weights controlling the network. This process happens repeatedly as the weights are constantly tweaked. The set of data enabling the training is known as the training set. During the training of a network, same set of data is processed numerous times as the connection weights are ever refined . Currently, the commercial network development packages supplies the tools to get an understanding of  how well an ANN is converging on the ability to assume the correct answer. These tools are helpful in allowing the training process to be held for days, and stopping only once the system reaches some statistically desired point, or accuracy.</a:t>
            </a:r>
            <a:endParaRPr sz="2400" dirty="0"/>
          </a:p>
        </p:txBody>
      </p:sp>
      <p:sp>
        <p:nvSpPr>
          <p:cNvPr id="247" name="Google Shape;247;p29"/>
          <p:cNvSpPr txBox="1">
            <a:spLocks noGrp="1"/>
          </p:cNvSpPr>
          <p:nvPr>
            <p:ph type="ftr" idx="11"/>
          </p:nvPr>
        </p:nvSpPr>
        <p:spPr>
          <a:xfrm>
            <a:off x="4623107" y="6168776"/>
            <a:ext cx="7992012"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Copyright © 2019 by Wiley India Pvt. Ltd., 4436/7, </a:t>
            </a:r>
            <a:r>
              <a:rPr lang="en-US" dirty="0" err="1"/>
              <a:t>Ansari</a:t>
            </a:r>
            <a:r>
              <a:rPr lang="en-US" dirty="0"/>
              <a:t> Road, </a:t>
            </a:r>
            <a:r>
              <a:rPr lang="en-US" dirty="0" err="1"/>
              <a:t>Daryaganj</a:t>
            </a:r>
            <a:r>
              <a:rPr lang="en-US" dirty="0"/>
              <a:t>, New Delhi-110002</a:t>
            </a: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0"/>
          <p:cNvSpPr/>
          <p:nvPr/>
        </p:nvSpPr>
        <p:spPr>
          <a:xfrm>
            <a:off x="0" y="0"/>
            <a:ext cx="3958542"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53" name="Google Shape;253;p30"/>
          <p:cNvSpPr txBox="1"/>
          <p:nvPr/>
        </p:nvSpPr>
        <p:spPr>
          <a:xfrm>
            <a:off x="-1" y="0"/>
            <a:ext cx="3958541" cy="6952477"/>
          </a:xfrm>
          <a:prstGeom prst="rect">
            <a:avLst/>
          </a:prstGeom>
          <a:noFill/>
          <a:ln>
            <a:noFill/>
          </a:ln>
        </p:spPr>
        <p:txBody>
          <a:bodyPr spcFirstLastPara="1" wrap="square" lIns="91425" tIns="45700" rIns="91425" bIns="45700" anchor="t" anchorCtr="0">
            <a:noAutofit/>
          </a:bodyPr>
          <a:lstStyle/>
          <a:p>
            <a:pPr lvl="0">
              <a:lnSpc>
                <a:spcPct val="150000"/>
              </a:lnSpc>
            </a:pPr>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r>
              <a:rPr lang="en-US" sz="1800" b="1" i="0" u="none" strike="noStrike" cap="none" dirty="0">
                <a:solidFill>
                  <a:schemeClr val="lt1"/>
                </a:solidFill>
                <a:latin typeface="Times New Roman"/>
                <a:ea typeface="Times New Roman"/>
                <a:cs typeface="Times New Roman"/>
                <a:sym typeface="Times New Roman"/>
              </a:rPr>
              <a:t> </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18.9 Delta Learning Rule</a:t>
            </a:r>
            <a:br>
              <a:rPr lang="en-US" sz="1800" b="0"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 </a:t>
            </a:r>
            <a:endParaRPr sz="1800" b="0" i="0" u="none" strike="noStrike" cap="none" dirty="0">
              <a:solidFill>
                <a:schemeClr val="lt1"/>
              </a:solidFill>
              <a:latin typeface="Times New Roman"/>
              <a:ea typeface="Times New Roman"/>
              <a:cs typeface="Times New Roman"/>
              <a:sym typeface="Times New Roman"/>
            </a:endParaRPr>
          </a:p>
        </p:txBody>
      </p:sp>
      <p:sp>
        <p:nvSpPr>
          <p:cNvPr id="255" name="Google Shape;255;p30"/>
          <p:cNvSpPr/>
          <p:nvPr/>
        </p:nvSpPr>
        <p:spPr>
          <a:xfrm>
            <a:off x="4094480" y="76200"/>
            <a:ext cx="8097520" cy="57027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solidFill>
                  <a:srgbClr val="354369"/>
                </a:solidFill>
                <a:latin typeface="Times New Roman"/>
                <a:cs typeface="Times New Roman"/>
                <a:sym typeface="Times New Roman"/>
              </a:rPr>
              <a:t>Delta Learning Rule</a:t>
            </a:r>
          </a:p>
          <a:p>
            <a:pPr lvl="0" algn="just"/>
            <a:r>
              <a:rPr lang="en-US" sz="2400" dirty="0">
                <a:solidFill>
                  <a:schemeClr val="tx1">
                    <a:lumMod val="95000"/>
                    <a:lumOff val="5000"/>
                  </a:schemeClr>
                </a:solidFill>
                <a:latin typeface="Times New Roman"/>
                <a:cs typeface="Times New Roman"/>
                <a:sym typeface="Times New Roman"/>
              </a:rPr>
              <a:t>Widrow and Hoff developed the delta rule, which is proves to be among the most common learning rules. It also depends on supervised learning. According to this rule, the modification in sympatric weight of a node is equivalent to the multiplication of error and the input. The delta rule can be represented as:</a:t>
            </a:r>
          </a:p>
          <a:p>
            <a:pPr lvl="0" algn="just"/>
            <a:endParaRPr lang="en-US" sz="2400" dirty="0">
              <a:solidFill>
                <a:schemeClr val="tx1">
                  <a:lumMod val="95000"/>
                  <a:lumOff val="5000"/>
                </a:schemeClr>
              </a:solidFill>
              <a:latin typeface="Times New Roman"/>
              <a:cs typeface="Times New Roman"/>
              <a:sym typeface="Times New Roman"/>
            </a:endParaRPr>
          </a:p>
          <a:p>
            <a:pPr lvl="0"/>
            <a:endParaRPr lang="en-US" sz="2400" dirty="0">
              <a:solidFill>
                <a:schemeClr val="tx1">
                  <a:lumMod val="95000"/>
                  <a:lumOff val="5000"/>
                </a:schemeClr>
              </a:solidFill>
              <a:latin typeface="Times New Roman"/>
              <a:cs typeface="Times New Roman"/>
              <a:sym typeface="Times New Roman"/>
            </a:endParaRPr>
          </a:p>
          <a:p>
            <a:pPr lvl="0"/>
            <a:r>
              <a:rPr lang="en-US" sz="2400" dirty="0">
                <a:solidFill>
                  <a:schemeClr val="tx1">
                    <a:lumMod val="95000"/>
                    <a:lumOff val="5000"/>
                  </a:schemeClr>
                </a:solidFill>
                <a:latin typeface="Times New Roman" pitchFamily="18" charset="0"/>
                <a:cs typeface="Times New Roman" pitchFamily="18" charset="0"/>
              </a:rPr>
              <a:t>For a given input vector, compare the output vector which is the right answer. If the difference is zero, no learning takes place; otherwise, it adjusts its weights to minimise this difference. The change in weight from u</a:t>
            </a:r>
            <a:r>
              <a:rPr lang="en-US" sz="2400" baseline="-25000" dirty="0">
                <a:solidFill>
                  <a:schemeClr val="tx1">
                    <a:lumMod val="95000"/>
                    <a:lumOff val="5000"/>
                  </a:schemeClr>
                </a:solidFill>
                <a:latin typeface="Times New Roman" pitchFamily="18" charset="0"/>
                <a:cs typeface="Times New Roman" pitchFamily="18" charset="0"/>
              </a:rPr>
              <a:t>i</a:t>
            </a:r>
            <a:r>
              <a:rPr lang="en-US" sz="2400" dirty="0">
                <a:solidFill>
                  <a:schemeClr val="tx1">
                    <a:lumMod val="95000"/>
                    <a:lumOff val="5000"/>
                  </a:schemeClr>
                </a:solidFill>
                <a:latin typeface="Times New Roman" pitchFamily="18" charset="0"/>
                <a:cs typeface="Times New Roman" pitchFamily="18" charset="0"/>
              </a:rPr>
              <a:t> to u</a:t>
            </a:r>
            <a:r>
              <a:rPr lang="en-US" sz="2400" baseline="-25000" dirty="0">
                <a:solidFill>
                  <a:schemeClr val="tx1">
                    <a:lumMod val="95000"/>
                    <a:lumOff val="5000"/>
                  </a:schemeClr>
                </a:solidFill>
                <a:latin typeface="Times New Roman" pitchFamily="18" charset="0"/>
                <a:cs typeface="Times New Roman" pitchFamily="18" charset="0"/>
              </a:rPr>
              <a:t>j</a:t>
            </a:r>
            <a:r>
              <a:rPr lang="en-US" sz="2400" dirty="0">
                <a:solidFill>
                  <a:schemeClr val="tx1">
                    <a:lumMod val="95000"/>
                    <a:lumOff val="5000"/>
                  </a:schemeClr>
                </a:solidFill>
                <a:latin typeface="Times New Roman" pitchFamily="18" charset="0"/>
                <a:cs typeface="Times New Roman" pitchFamily="18" charset="0"/>
              </a:rPr>
              <a:t> is represented as:</a:t>
            </a:r>
          </a:p>
          <a:p>
            <a:pPr lvl="0"/>
            <a:endParaRPr lang="en-US" sz="2400" dirty="0">
              <a:solidFill>
                <a:schemeClr val="tx1">
                  <a:lumMod val="95000"/>
                  <a:lumOff val="5000"/>
                </a:schemeClr>
              </a:solidFill>
              <a:latin typeface="Times New Roman" pitchFamily="18" charset="0"/>
              <a:cs typeface="Times New Roman" pitchFamily="18" charset="0"/>
            </a:endParaRPr>
          </a:p>
          <a:p>
            <a:pPr lvl="0"/>
            <a:endParaRPr lang="en-US" sz="2400" dirty="0">
              <a:solidFill>
                <a:schemeClr val="tx1">
                  <a:lumMod val="95000"/>
                  <a:lumOff val="5000"/>
                </a:schemeClr>
              </a:solidFill>
              <a:latin typeface="Times New Roman" pitchFamily="18" charset="0"/>
              <a:cs typeface="Times New Roman" pitchFamily="18" charset="0"/>
            </a:endParaRPr>
          </a:p>
          <a:p>
            <a:pPr lvl="0"/>
            <a:r>
              <a:rPr lang="en-US" sz="2400" dirty="0">
                <a:solidFill>
                  <a:schemeClr val="tx1">
                    <a:lumMod val="95000"/>
                    <a:lumOff val="5000"/>
                  </a:schemeClr>
                </a:solidFill>
                <a:latin typeface="Times New Roman" pitchFamily="18" charset="0"/>
                <a:cs typeface="Times New Roman" pitchFamily="18" charset="0"/>
              </a:rPr>
              <a:t>where r is the learning rate, a</a:t>
            </a:r>
            <a:r>
              <a:rPr lang="en-US" sz="2400" baseline="-25000" dirty="0">
                <a:solidFill>
                  <a:schemeClr val="tx1">
                    <a:lumMod val="95000"/>
                    <a:lumOff val="5000"/>
                  </a:schemeClr>
                </a:solidFill>
                <a:latin typeface="Times New Roman" pitchFamily="18" charset="0"/>
                <a:cs typeface="Times New Roman" pitchFamily="18" charset="0"/>
              </a:rPr>
              <a:t>i</a:t>
            </a:r>
            <a:r>
              <a:rPr lang="en-US" sz="2400" dirty="0">
                <a:solidFill>
                  <a:schemeClr val="tx1">
                    <a:lumMod val="95000"/>
                    <a:lumOff val="5000"/>
                  </a:schemeClr>
                </a:solidFill>
                <a:latin typeface="Times New Roman" pitchFamily="18" charset="0"/>
                <a:cs typeface="Times New Roman" pitchFamily="18" charset="0"/>
              </a:rPr>
              <a:t> is the activation of u</a:t>
            </a:r>
            <a:r>
              <a:rPr lang="en-US" sz="2400" baseline="-25000" dirty="0">
                <a:solidFill>
                  <a:schemeClr val="tx1">
                    <a:lumMod val="95000"/>
                    <a:lumOff val="5000"/>
                  </a:schemeClr>
                </a:solidFill>
                <a:latin typeface="Times New Roman" pitchFamily="18" charset="0"/>
                <a:cs typeface="Times New Roman" pitchFamily="18" charset="0"/>
              </a:rPr>
              <a:t>i</a:t>
            </a:r>
            <a:r>
              <a:rPr lang="en-US" sz="2400" dirty="0">
                <a:solidFill>
                  <a:schemeClr val="tx1">
                    <a:lumMod val="95000"/>
                    <a:lumOff val="5000"/>
                  </a:schemeClr>
                </a:solidFill>
                <a:latin typeface="Times New Roman" pitchFamily="18" charset="0"/>
                <a:cs typeface="Times New Roman" pitchFamily="18" charset="0"/>
              </a:rPr>
              <a:t> and e</a:t>
            </a:r>
            <a:r>
              <a:rPr lang="en-US" sz="2400" baseline="-25000" dirty="0">
                <a:solidFill>
                  <a:schemeClr val="tx1">
                    <a:lumMod val="95000"/>
                    <a:lumOff val="5000"/>
                  </a:schemeClr>
                </a:solidFill>
                <a:latin typeface="Times New Roman" pitchFamily="18" charset="0"/>
                <a:cs typeface="Times New Roman" pitchFamily="18" charset="0"/>
              </a:rPr>
              <a:t>j </a:t>
            </a:r>
            <a:r>
              <a:rPr lang="en-US" sz="2400" dirty="0">
                <a:solidFill>
                  <a:schemeClr val="tx1">
                    <a:lumMod val="95000"/>
                    <a:lumOff val="5000"/>
                  </a:schemeClr>
                </a:solidFill>
                <a:latin typeface="Times New Roman" pitchFamily="18" charset="0"/>
                <a:cs typeface="Times New Roman" pitchFamily="18" charset="0"/>
              </a:rPr>
              <a:t>is the difference between the expected output and the actual output of u</a:t>
            </a:r>
            <a:r>
              <a:rPr lang="en-US" sz="2400" baseline="-25000" dirty="0">
                <a:solidFill>
                  <a:schemeClr val="tx1">
                    <a:lumMod val="95000"/>
                    <a:lumOff val="5000"/>
                  </a:schemeClr>
                </a:solidFill>
                <a:latin typeface="Times New Roman" pitchFamily="18" charset="0"/>
                <a:cs typeface="Times New Roman" pitchFamily="18" charset="0"/>
              </a:rPr>
              <a:t>j.</a:t>
            </a:r>
          </a:p>
          <a:p>
            <a:pPr lvl="0"/>
            <a:endParaRPr lang="en-US" sz="2400" dirty="0">
              <a:solidFill>
                <a:schemeClr val="tx1">
                  <a:lumMod val="95000"/>
                  <a:lumOff val="5000"/>
                </a:schemeClr>
              </a:solidFill>
              <a:latin typeface="Times New Roman" pitchFamily="18" charset="0"/>
              <a:cs typeface="Times New Roman" pitchFamily="18" charset="0"/>
            </a:endParaRPr>
          </a:p>
          <a:p>
            <a:pPr lvl="0"/>
            <a:endParaRPr lang="en-US" sz="2400" b="0" i="0" u="none" strike="noStrike" cap="none" dirty="0">
              <a:solidFill>
                <a:schemeClr val="tx1">
                  <a:lumMod val="95000"/>
                  <a:lumOff val="5000"/>
                </a:schemeClr>
              </a:solidFill>
              <a:latin typeface="Times New Roman" pitchFamily="18" charset="0"/>
              <a:cs typeface="Times New Roman" pitchFamily="18" charset="0"/>
              <a:sym typeface="Arial"/>
            </a:endParaRPr>
          </a:p>
          <a:p>
            <a:pPr lvl="0"/>
            <a:endParaRPr lang="en-US" sz="2400" dirty="0">
              <a:solidFill>
                <a:schemeClr val="tx1">
                  <a:lumMod val="95000"/>
                  <a:lumOff val="5000"/>
                </a:schemeClr>
              </a:solidFill>
              <a:latin typeface="Times New Roman" pitchFamily="18" charset="0"/>
              <a:cs typeface="Times New Roman" pitchFamily="18" charset="0"/>
            </a:endParaRPr>
          </a:p>
          <a:p>
            <a:pPr lvl="0"/>
            <a:endParaRPr sz="2400" b="0" i="0" u="none" strike="noStrike" cap="none" dirty="0">
              <a:solidFill>
                <a:schemeClr val="tx1">
                  <a:lumMod val="95000"/>
                  <a:lumOff val="5000"/>
                </a:schemeClr>
              </a:solidFill>
              <a:latin typeface="Times New Roman" pitchFamily="18" charset="0"/>
              <a:cs typeface="Times New Roman" pitchFamily="18" charset="0"/>
              <a:sym typeface="Arial"/>
            </a:endParaRPr>
          </a:p>
        </p:txBody>
      </p:sp>
      <p:sp>
        <p:nvSpPr>
          <p:cNvPr id="256" name="Google Shape;256;p30"/>
          <p:cNvSpPr txBox="1">
            <a:spLocks noGrp="1"/>
          </p:cNvSpPr>
          <p:nvPr>
            <p:ph type="ftr" idx="11"/>
          </p:nvPr>
        </p:nvSpPr>
        <p:spPr>
          <a:xfrm>
            <a:off x="4361875" y="6305550"/>
            <a:ext cx="7963877"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Copyright © 2019 by Wiley India Pvt. Ltd., 4436/7, </a:t>
            </a:r>
            <a:r>
              <a:rPr lang="en-US" dirty="0" err="1"/>
              <a:t>Ansari</a:t>
            </a:r>
            <a:r>
              <a:rPr lang="en-US" dirty="0"/>
              <a:t> Road, </a:t>
            </a:r>
            <a:r>
              <a:rPr lang="en-US" dirty="0" err="1"/>
              <a:t>Daryaganj</a:t>
            </a:r>
            <a:r>
              <a:rPr lang="en-US" dirty="0"/>
              <a:t>, New Delhi-110002</a:t>
            </a:r>
            <a:endParaRPr dirty="0"/>
          </a:p>
        </p:txBody>
      </p:sp>
      <p:pic>
        <p:nvPicPr>
          <p:cNvPr id="8194" name="Picture 2"/>
          <p:cNvPicPr>
            <a:picLocks noChangeAspect="1" noChangeArrowheads="1"/>
          </p:cNvPicPr>
          <p:nvPr/>
        </p:nvPicPr>
        <p:blipFill>
          <a:blip r:embed="rId3"/>
          <a:srcRect/>
          <a:stretch>
            <a:fillRect/>
          </a:stretch>
        </p:blipFill>
        <p:spPr bwMode="auto">
          <a:xfrm>
            <a:off x="5623560" y="2636520"/>
            <a:ext cx="3154680" cy="502920"/>
          </a:xfrm>
          <a:prstGeom prst="rect">
            <a:avLst/>
          </a:prstGeom>
          <a:noFill/>
          <a:ln w="9525">
            <a:noFill/>
            <a:miter lim="800000"/>
            <a:headEnd/>
            <a:tailEnd/>
          </a:ln>
        </p:spPr>
      </p:pic>
      <p:pic>
        <p:nvPicPr>
          <p:cNvPr id="8195" name="Picture 3"/>
          <p:cNvPicPr>
            <a:picLocks noChangeAspect="1" noChangeArrowheads="1"/>
          </p:cNvPicPr>
          <p:nvPr/>
        </p:nvPicPr>
        <p:blipFill>
          <a:blip r:embed="rId4"/>
          <a:srcRect/>
          <a:stretch>
            <a:fillRect/>
          </a:stretch>
        </p:blipFill>
        <p:spPr bwMode="auto">
          <a:xfrm>
            <a:off x="5867401" y="4804410"/>
            <a:ext cx="2667000" cy="59055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p:nvPr/>
        </p:nvSpPr>
        <p:spPr>
          <a:xfrm>
            <a:off x="0" y="0"/>
            <a:ext cx="380822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62" name="Google Shape;262;p31"/>
          <p:cNvSpPr txBox="1"/>
          <p:nvPr/>
        </p:nvSpPr>
        <p:spPr>
          <a:xfrm>
            <a:off x="-1" y="0"/>
            <a:ext cx="3930705" cy="6952477"/>
          </a:xfrm>
          <a:prstGeom prst="rect">
            <a:avLst/>
          </a:prstGeom>
          <a:noFill/>
          <a:ln>
            <a:noFill/>
          </a:ln>
        </p:spPr>
        <p:txBody>
          <a:bodyPr spcFirstLastPara="1" wrap="square" lIns="91425" tIns="45700" rIns="91425" bIns="45700" anchor="t" anchorCtr="0">
            <a:noAutofit/>
          </a:bodyPr>
          <a:lstStyle/>
          <a:p>
            <a:pPr lvl="0">
              <a:lnSpc>
                <a:spcPct val="150000"/>
              </a:lnSpc>
            </a:pPr>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r>
              <a:rPr lang="en-US" sz="1800" b="1" i="0" u="none" strike="noStrike" cap="none" dirty="0">
                <a:solidFill>
                  <a:schemeClr val="lt1"/>
                </a:solidFill>
                <a:latin typeface="Times New Roman"/>
                <a:ea typeface="Times New Roman"/>
                <a:cs typeface="Times New Roman"/>
                <a:sym typeface="Times New Roman"/>
              </a:rPr>
              <a:t> </a:t>
            </a:r>
            <a:br>
              <a:rPr lang="en-US" sz="1800" b="0" i="0" u="none" strike="noStrike" cap="none" dirty="0">
                <a:solidFill>
                  <a:schemeClr val="lt1"/>
                </a:solidFill>
                <a:latin typeface="Times New Roman"/>
                <a:ea typeface="Times New Roman"/>
                <a:cs typeface="Times New Roman"/>
                <a:sym typeface="Times New Roman"/>
              </a:rPr>
            </a:br>
            <a:r>
              <a:rPr lang="en-US" sz="1800" b="1" i="0" u="none" strike="noStrike" cap="none" dirty="0">
                <a:solidFill>
                  <a:srgbClr val="00B0F0"/>
                </a:solidFill>
                <a:latin typeface="Times New Roman"/>
                <a:ea typeface="Times New Roman"/>
                <a:cs typeface="Times New Roman"/>
                <a:sym typeface="Times New Roman"/>
              </a:rPr>
              <a:t>18.10 Back Propagation Algorithm </a:t>
            </a:r>
          </a:p>
          <a:p>
            <a:pPr>
              <a:lnSpc>
                <a:spcPct val="150000"/>
              </a:lnSpc>
            </a:pP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263" name="Google Shape;263;p31"/>
          <p:cNvSpPr txBox="1">
            <a:spLocks noGrp="1"/>
          </p:cNvSpPr>
          <p:nvPr>
            <p:ph type="body" idx="1"/>
          </p:nvPr>
        </p:nvSpPr>
        <p:spPr>
          <a:xfrm>
            <a:off x="3808220" y="331120"/>
            <a:ext cx="8244060" cy="6001472"/>
          </a:xfrm>
          <a:prstGeom prst="rect">
            <a:avLst/>
          </a:prstGeom>
          <a:noFill/>
          <a:ln>
            <a:noFill/>
          </a:ln>
        </p:spPr>
        <p:txBody>
          <a:bodyPr spcFirstLastPara="1" wrap="square" lIns="91425" tIns="45700" rIns="91425" bIns="45700" anchor="t" anchorCtr="0">
            <a:noAutofit/>
          </a:bodyPr>
          <a:lstStyle/>
          <a:p>
            <a:pPr algn="just">
              <a:buNone/>
            </a:pPr>
            <a:r>
              <a:rPr lang="en-US" sz="2200" dirty="0">
                <a:latin typeface="Times New Roman" pitchFamily="18" charset="0"/>
                <a:cs typeface="Times New Roman" pitchFamily="18" charset="0"/>
              </a:rPr>
              <a:t>A supervised learning algorithm is known as back propagation, which is used for training multi-layer perceptrons (ANNs). The Back propagation algorithm find the minimum value of the error function in weight space using a technique known as the delta rule or gradient descent. The weight that reduces the error function is next treated to be a solution to the learning problem.</a:t>
            </a:r>
          </a:p>
          <a:p>
            <a:pPr algn="just">
              <a:buNone/>
            </a:pPr>
            <a:r>
              <a:rPr lang="en-US" sz="2200" b="1" dirty="0">
                <a:latin typeface="Times New Roman" pitchFamily="18" charset="0"/>
                <a:cs typeface="Times New Roman" pitchFamily="18" charset="0"/>
              </a:rPr>
              <a:t>18.10.1 Why Back propagation is Needed</a:t>
            </a:r>
          </a:p>
          <a:p>
            <a:pPr algn="just">
              <a:buNone/>
            </a:pPr>
            <a:r>
              <a:rPr lang="en-US" sz="2200" dirty="0">
                <a:latin typeface="Times New Roman" pitchFamily="18" charset="0"/>
                <a:cs typeface="Times New Roman" pitchFamily="18" charset="0"/>
              </a:rPr>
              <a:t>1. Calculating the error: How far is the model output from the actual output.</a:t>
            </a:r>
          </a:p>
          <a:p>
            <a:pPr algn="just">
              <a:buNone/>
            </a:pPr>
            <a:r>
              <a:rPr lang="en-US" sz="2200" dirty="0">
                <a:latin typeface="Times New Roman" pitchFamily="18" charset="0"/>
                <a:cs typeface="Times New Roman" pitchFamily="18" charset="0"/>
              </a:rPr>
              <a:t>2. Minimum error: It needs to be checked if the error is reduced or not.</a:t>
            </a:r>
          </a:p>
          <a:p>
            <a:pPr algn="just">
              <a:buNone/>
            </a:pPr>
            <a:r>
              <a:rPr lang="en-US" sz="2200" dirty="0">
                <a:latin typeface="Times New Roman" pitchFamily="18" charset="0"/>
                <a:cs typeface="Times New Roman" pitchFamily="18" charset="0"/>
              </a:rPr>
              <a:t>3. Updating the parameters: In case of the huge error the parameters (weights and biases) are updated. The error is checked again. The process is repeated unless the error is reduced.</a:t>
            </a:r>
          </a:p>
          <a:p>
            <a:pPr algn="just">
              <a:buNone/>
            </a:pPr>
            <a:r>
              <a:rPr lang="en-US" sz="2200" dirty="0">
                <a:latin typeface="Times New Roman" pitchFamily="18" charset="0"/>
                <a:cs typeface="Times New Roman" pitchFamily="18" charset="0"/>
              </a:rPr>
              <a:t>4. Model is ready to make a prediction: Once the error is reduced, some inputs can be fed to the model which will further produce the output.                                                                          </a:t>
            </a:r>
            <a:r>
              <a:rPr lang="en-US" sz="1600" dirty="0">
                <a:solidFill>
                  <a:srgbClr val="FF0000"/>
                </a:solidFill>
                <a:latin typeface="Times New Roman" pitchFamily="18" charset="0"/>
                <a:cs typeface="Times New Roman" pitchFamily="18" charset="0"/>
              </a:rPr>
              <a:t>Contd…</a:t>
            </a:r>
            <a:endParaRPr sz="2200" dirty="0">
              <a:latin typeface="Times New Roman" pitchFamily="18" charset="0"/>
              <a:cs typeface="Times New Roman" pitchFamily="18" charset="0"/>
            </a:endParaRPr>
          </a:p>
        </p:txBody>
      </p:sp>
      <p:sp>
        <p:nvSpPr>
          <p:cNvPr id="264" name="Google Shape;264;p31"/>
          <p:cNvSpPr/>
          <p:nvPr/>
        </p:nvSpPr>
        <p:spPr>
          <a:xfrm>
            <a:off x="3498947" y="0"/>
            <a:ext cx="8168640" cy="66637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dirty="0">
                <a:solidFill>
                  <a:srgbClr val="354369"/>
                </a:solidFill>
                <a:latin typeface="Times New Roman"/>
                <a:ea typeface="Times New Roman"/>
                <a:cs typeface="Times New Roman"/>
                <a:sym typeface="Times New Roman"/>
              </a:rPr>
              <a:t>Back Propagation Algorithm</a:t>
            </a:r>
          </a:p>
          <a:p>
            <a:pPr marL="0" marR="0" lvl="0" indent="0" rtl="0">
              <a:lnSpc>
                <a:spcPct val="100000"/>
              </a:lnSpc>
              <a:spcBef>
                <a:spcPts val="0"/>
              </a:spcBef>
              <a:spcAft>
                <a:spcPts val="0"/>
              </a:spcAft>
              <a:buClr>
                <a:srgbClr val="000000"/>
              </a:buClr>
              <a:buSzPts val="2400"/>
              <a:buFont typeface="Arial"/>
              <a:buNone/>
            </a:pPr>
            <a:endParaRPr sz="2400" b="0" i="0" u="none" strike="noStrike" cap="none" dirty="0">
              <a:solidFill>
                <a:srgbClr val="354369"/>
              </a:solidFill>
              <a:latin typeface="Times New Roman"/>
              <a:ea typeface="Times New Roman"/>
              <a:cs typeface="Times New Roman"/>
              <a:sym typeface="Times New Roman"/>
            </a:endParaRPr>
          </a:p>
        </p:txBody>
      </p:sp>
      <p:sp>
        <p:nvSpPr>
          <p:cNvPr id="265" name="Google Shape;265;p31"/>
          <p:cNvSpPr txBox="1">
            <a:spLocks noGrp="1"/>
          </p:cNvSpPr>
          <p:nvPr>
            <p:ph type="ftr" idx="11"/>
          </p:nvPr>
        </p:nvSpPr>
        <p:spPr>
          <a:xfrm>
            <a:off x="4363765" y="6284606"/>
            <a:ext cx="7795065"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Copyright © 2019 by Wiley India Pvt. Ltd., 4436/7, </a:t>
            </a:r>
            <a:r>
              <a:rPr lang="en-US" dirty="0" err="1"/>
              <a:t>Ansari</a:t>
            </a:r>
            <a:r>
              <a:rPr lang="en-US" dirty="0"/>
              <a:t> Road, </a:t>
            </a:r>
            <a:r>
              <a:rPr lang="en-US" dirty="0" err="1"/>
              <a:t>Daryaganj</a:t>
            </a:r>
            <a:r>
              <a:rPr lang="en-US" dirty="0"/>
              <a:t>, New Delhi-110002</a:t>
            </a: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2"/>
          <p:cNvSpPr/>
          <p:nvPr/>
        </p:nvSpPr>
        <p:spPr>
          <a:xfrm>
            <a:off x="-1" y="0"/>
            <a:ext cx="4016415"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71" name="Google Shape;271;p32"/>
          <p:cNvSpPr txBox="1"/>
          <p:nvPr/>
        </p:nvSpPr>
        <p:spPr>
          <a:xfrm>
            <a:off x="0" y="0"/>
            <a:ext cx="4016414" cy="6952477"/>
          </a:xfrm>
          <a:prstGeom prst="rect">
            <a:avLst/>
          </a:prstGeom>
          <a:noFill/>
          <a:ln>
            <a:noFill/>
          </a:ln>
        </p:spPr>
        <p:txBody>
          <a:bodyPr spcFirstLastPara="1" wrap="square" lIns="91425" tIns="45700" rIns="91425" bIns="45700" anchor="t" anchorCtr="0">
            <a:noAutofit/>
          </a:bodyPr>
          <a:lstStyle/>
          <a:p>
            <a:pPr lvl="0">
              <a:lnSpc>
                <a:spcPct val="150000"/>
              </a:lnSpc>
            </a:pPr>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r>
              <a:rPr lang="en-US" sz="1800" b="1" dirty="0">
                <a:solidFill>
                  <a:schemeClr val="lt1"/>
                </a:solidFill>
                <a:latin typeface="Times New Roman"/>
                <a:ea typeface="Times New Roman"/>
                <a:cs typeface="Times New Roman"/>
                <a:sym typeface="Times New Roman"/>
              </a:rPr>
              <a:t> </a:t>
            </a:r>
            <a:br>
              <a:rPr lang="en-US" sz="1800" dirty="0">
                <a:solidFill>
                  <a:schemeClr val="lt1"/>
                </a:solidFill>
                <a:latin typeface="Times New Roman"/>
                <a:ea typeface="Times New Roman"/>
                <a:cs typeface="Times New Roman"/>
                <a:sym typeface="Times New Roman"/>
              </a:rPr>
            </a:br>
            <a:r>
              <a:rPr lang="en-US" sz="1800" b="1" dirty="0">
                <a:solidFill>
                  <a:srgbClr val="00B0F0"/>
                </a:solidFill>
                <a:latin typeface="Times New Roman"/>
                <a:ea typeface="Times New Roman"/>
                <a:cs typeface="Times New Roman"/>
                <a:sym typeface="Times New Roman"/>
              </a:rPr>
              <a:t>18.10 Back Propagation Algorithm </a:t>
            </a:r>
          </a:p>
          <a:p>
            <a:pPr>
              <a:lnSpc>
                <a:spcPct val="150000"/>
              </a:lnSpc>
            </a:pP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r>
              <a:rPr lang="en-US" sz="1800" b="1" i="0" u="none" strike="noStrike" cap="none" dirty="0">
                <a:solidFill>
                  <a:schemeClr val="lt1"/>
                </a:solidFill>
                <a:latin typeface="Times New Roman"/>
                <a:ea typeface="Times New Roman"/>
                <a:cs typeface="Times New Roman"/>
                <a:sym typeface="Times New Roman"/>
              </a:rPr>
              <a:t> </a:t>
            </a:r>
            <a:endParaRPr sz="1800" b="0" i="0" u="none" strike="noStrike" cap="none" dirty="0">
              <a:solidFill>
                <a:schemeClr val="lt1"/>
              </a:solidFill>
              <a:latin typeface="Times New Roman"/>
              <a:ea typeface="Times New Roman"/>
              <a:cs typeface="Times New Roman"/>
              <a:sym typeface="Times New Roman"/>
            </a:endParaRPr>
          </a:p>
        </p:txBody>
      </p:sp>
      <p:sp>
        <p:nvSpPr>
          <p:cNvPr id="272" name="Google Shape;272;p32"/>
          <p:cNvSpPr txBox="1">
            <a:spLocks noGrp="1"/>
          </p:cNvSpPr>
          <p:nvPr>
            <p:ph type="body" idx="1"/>
          </p:nvPr>
        </p:nvSpPr>
        <p:spPr>
          <a:xfrm>
            <a:off x="3460652" y="323557"/>
            <a:ext cx="8450932" cy="618978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600"/>
              </a:spcBef>
              <a:spcAft>
                <a:spcPts val="0"/>
              </a:spcAft>
              <a:buSzPts val="1440"/>
              <a:buNone/>
            </a:pPr>
            <a:r>
              <a:rPr lang="en-US" sz="2590" b="1" dirty="0">
                <a:solidFill>
                  <a:srgbClr val="354369"/>
                </a:solidFill>
                <a:latin typeface="Times New Roman"/>
                <a:ea typeface="Times New Roman"/>
                <a:cs typeface="Times New Roman"/>
                <a:sym typeface="Times New Roman"/>
              </a:rPr>
              <a:t>Back Propagation Algorithm</a:t>
            </a:r>
            <a:endParaRPr sz="2405" dirty="0">
              <a:solidFill>
                <a:srgbClr val="354369"/>
              </a:solidFill>
              <a:latin typeface="Times New Roman"/>
              <a:ea typeface="Times New Roman"/>
              <a:cs typeface="Times New Roman"/>
              <a:sym typeface="Times New Roman"/>
            </a:endParaRPr>
          </a:p>
          <a:p>
            <a:pPr marL="0" lvl="0" indent="0" algn="just" rtl="0">
              <a:lnSpc>
                <a:spcPct val="90000"/>
              </a:lnSpc>
              <a:spcBef>
                <a:spcPts val="600"/>
              </a:spcBef>
              <a:spcAft>
                <a:spcPts val="0"/>
              </a:spcAft>
              <a:buSzPts val="1440"/>
              <a:buNone/>
            </a:pPr>
            <a:endParaRPr dirty="0"/>
          </a:p>
          <a:p>
            <a:pPr marL="457200" lvl="0" indent="-228600" algn="just" rtl="0">
              <a:lnSpc>
                <a:spcPct val="90000"/>
              </a:lnSpc>
              <a:spcBef>
                <a:spcPts val="600"/>
              </a:spcBef>
              <a:spcAft>
                <a:spcPts val="0"/>
              </a:spcAft>
              <a:buSzPts val="1440"/>
              <a:buNone/>
            </a:pPr>
            <a:endParaRPr sz="2405" dirty="0">
              <a:latin typeface="Times New Roman"/>
              <a:ea typeface="Times New Roman"/>
              <a:cs typeface="Times New Roman"/>
              <a:sym typeface="Times New Roman"/>
            </a:endParaRPr>
          </a:p>
        </p:txBody>
      </p:sp>
      <p:sp>
        <p:nvSpPr>
          <p:cNvPr id="273" name="Google Shape;273;p32"/>
          <p:cNvSpPr txBox="1">
            <a:spLocks noGrp="1"/>
          </p:cNvSpPr>
          <p:nvPr>
            <p:ph type="ftr" idx="11"/>
          </p:nvPr>
        </p:nvSpPr>
        <p:spPr>
          <a:xfrm>
            <a:off x="4519646" y="6260417"/>
            <a:ext cx="8118622"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9218" name="Picture 2"/>
          <p:cNvPicPr>
            <a:picLocks noChangeAspect="1" noChangeArrowheads="1"/>
          </p:cNvPicPr>
          <p:nvPr/>
        </p:nvPicPr>
        <p:blipFill>
          <a:blip r:embed="rId3"/>
          <a:srcRect/>
          <a:stretch>
            <a:fillRect/>
          </a:stretch>
        </p:blipFill>
        <p:spPr bwMode="auto">
          <a:xfrm>
            <a:off x="4073377" y="941658"/>
            <a:ext cx="8112931" cy="4879624"/>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p:nvPr/>
        </p:nvSpPr>
        <p:spPr>
          <a:xfrm>
            <a:off x="0" y="0"/>
            <a:ext cx="3402957"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79" name="Google Shape;279;p33"/>
          <p:cNvSpPr txBox="1"/>
          <p:nvPr/>
        </p:nvSpPr>
        <p:spPr>
          <a:xfrm>
            <a:off x="-1" y="0"/>
            <a:ext cx="2963119" cy="6952477"/>
          </a:xfrm>
          <a:prstGeom prst="rect">
            <a:avLst/>
          </a:prstGeom>
          <a:noFill/>
          <a:ln>
            <a:noFill/>
          </a:ln>
        </p:spPr>
        <p:txBody>
          <a:bodyPr spcFirstLastPara="1" wrap="square" lIns="91425" tIns="45700" rIns="91425" bIns="45700" anchor="t" anchorCtr="0">
            <a:noAutofit/>
          </a:bodyPr>
          <a:lstStyle/>
          <a:p>
            <a:pPr lvl="0"/>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t>
            </a:r>
            <a:endParaRPr lang="en-US" sz="1800" b="1" dirty="0">
              <a:solidFill>
                <a:schemeClr val="lt1"/>
              </a:solidFill>
              <a:latin typeface="Times New Roman"/>
              <a:ea typeface="Times New Roman"/>
              <a:cs typeface="Times New Roman"/>
              <a:sym typeface="Times New Roman"/>
            </a:endParaRPr>
          </a:p>
          <a:p>
            <a:pPr lvl="0"/>
            <a:r>
              <a:rPr lang="en-US" sz="1800" b="1" i="0" u="none" strike="noStrike" cap="none" dirty="0">
                <a:solidFill>
                  <a:srgbClr val="00B0F0"/>
                </a:solidFill>
                <a:latin typeface="Times New Roman"/>
                <a:ea typeface="Times New Roman"/>
                <a:cs typeface="Times New Roman"/>
                <a:sym typeface="Times New Roman"/>
              </a:rPr>
              <a:t>18.11 Unsupervised Learning</a:t>
            </a:r>
            <a:endParaRPr lang="en-US" sz="1800" dirty="0">
              <a:solidFill>
                <a:schemeClr val="lt1"/>
              </a:solidFill>
              <a:latin typeface="Times New Roman"/>
              <a:ea typeface="Times New Roman"/>
              <a:cs typeface="Times New Roman"/>
              <a:sym typeface="Times New Roman"/>
            </a:endParaRPr>
          </a:p>
          <a:p>
            <a:pPr lvl="0"/>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280" name="Google Shape;280;p33"/>
          <p:cNvSpPr txBox="1">
            <a:spLocks noGrp="1"/>
          </p:cNvSpPr>
          <p:nvPr>
            <p:ph type="body" idx="1"/>
          </p:nvPr>
        </p:nvSpPr>
        <p:spPr>
          <a:xfrm>
            <a:off x="3950172" y="330773"/>
            <a:ext cx="7935742" cy="5514442"/>
          </a:xfrm>
          <a:prstGeom prst="rect">
            <a:avLst/>
          </a:prstGeom>
          <a:noFill/>
          <a:ln>
            <a:noFill/>
          </a:ln>
        </p:spPr>
        <p:txBody>
          <a:bodyPr spcFirstLastPara="1" wrap="square" lIns="91425" tIns="45700" rIns="91425" bIns="45700" anchor="t" anchorCtr="0">
            <a:noAutofit/>
          </a:bodyPr>
          <a:lstStyle/>
          <a:p>
            <a:pPr marL="457200" lvl="0" indent="-320040" algn="ctr" rtl="0">
              <a:lnSpc>
                <a:spcPct val="100000"/>
              </a:lnSpc>
              <a:spcBef>
                <a:spcPts val="600"/>
              </a:spcBef>
              <a:spcAft>
                <a:spcPts val="0"/>
              </a:spcAft>
              <a:buSzPts val="1440"/>
              <a:buNone/>
            </a:pPr>
            <a:r>
              <a:rPr lang="en-US" sz="2400" b="1" dirty="0">
                <a:solidFill>
                  <a:srgbClr val="354369"/>
                </a:solidFill>
                <a:latin typeface="Times New Roman"/>
                <a:ea typeface="Times New Roman"/>
                <a:cs typeface="Times New Roman"/>
                <a:sym typeface="Times New Roman"/>
              </a:rPr>
              <a:t>Unsupervised Learning</a:t>
            </a:r>
            <a:endParaRPr sz="2400" dirty="0">
              <a:solidFill>
                <a:srgbClr val="354369"/>
              </a:solidFill>
              <a:latin typeface="Times New Roman"/>
              <a:ea typeface="Times New Roman"/>
              <a:cs typeface="Times New Roman"/>
              <a:sym typeface="Times New Roman"/>
            </a:endParaRPr>
          </a:p>
          <a:p>
            <a:pPr lvl="0">
              <a:buNone/>
            </a:pPr>
            <a:endParaRPr lang="en-US" sz="2400" dirty="0">
              <a:latin typeface="Times New Roman"/>
              <a:ea typeface="Times New Roman"/>
              <a:cs typeface="Times New Roman"/>
              <a:sym typeface="Times New Roman"/>
            </a:endParaRPr>
          </a:p>
          <a:p>
            <a:pPr lvl="0">
              <a:buNone/>
            </a:pPr>
            <a:r>
              <a:rPr lang="en-US" sz="2400" dirty="0">
                <a:latin typeface="Times New Roman"/>
                <a:ea typeface="Times New Roman"/>
                <a:cs typeface="Times New Roman"/>
                <a:sym typeface="Times New Roman"/>
              </a:rPr>
              <a:t>The other type of training is known as unsupervised training. The network is provided with the desired outputs in the unsupervised training. The system is responsible for deciding the features used by it to group the input data. This kind of data is generally known as self-organisation or adaption. </a:t>
            </a:r>
            <a:endParaRPr dirty="0"/>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dirty="0">
              <a:latin typeface="Times New Roman"/>
              <a:ea typeface="Times New Roman"/>
              <a:cs typeface="Times New Roman"/>
              <a:sym typeface="Times New Roman"/>
            </a:endParaRPr>
          </a:p>
        </p:txBody>
      </p:sp>
      <p:sp>
        <p:nvSpPr>
          <p:cNvPr id="282" name="Google Shape;282;p33"/>
          <p:cNvSpPr txBox="1">
            <a:spLocks noGrp="1"/>
          </p:cNvSpPr>
          <p:nvPr>
            <p:ph type="ftr" idx="11"/>
          </p:nvPr>
        </p:nvSpPr>
        <p:spPr>
          <a:xfrm>
            <a:off x="3837630" y="6289102"/>
            <a:ext cx="8160825"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Copyright © 2019 by Wiley India Pvt. Ltd., 4436/7, Ansari Road, </a:t>
            </a:r>
            <a:r>
              <a:rPr lang="en-US" dirty="0" err="1"/>
              <a:t>Daryaganj</a:t>
            </a:r>
            <a:r>
              <a:rPr lang="en-US" dirty="0"/>
              <a:t>, New Delhi-110002</a:t>
            </a: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79" name="Google Shape;279;p33"/>
          <p:cNvSpPr txBox="1"/>
          <p:nvPr/>
        </p:nvSpPr>
        <p:spPr>
          <a:xfrm>
            <a:off x="0" y="0"/>
            <a:ext cx="3215640" cy="6952477"/>
          </a:xfrm>
          <a:prstGeom prst="rect">
            <a:avLst/>
          </a:prstGeom>
          <a:noFill/>
          <a:ln>
            <a:noFill/>
          </a:ln>
        </p:spPr>
        <p:txBody>
          <a:bodyPr spcFirstLastPara="1" wrap="square" lIns="91425" tIns="45700" rIns="91425" bIns="45700" anchor="t" anchorCtr="0">
            <a:noAutofit/>
          </a:bodyPr>
          <a:lstStyle/>
          <a:p>
            <a:pPr lvl="0"/>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cs typeface="Times New Roman"/>
                <a:sym typeface="Times New Roman"/>
              </a:rPr>
              <a:t>18.10 Back propagation </a:t>
            </a:r>
          </a:p>
          <a:p>
            <a:pPr lvl="0"/>
            <a:r>
              <a:rPr lang="en-US" sz="1800" dirty="0">
                <a:solidFill>
                  <a:schemeClr val="lt1"/>
                </a:solidFill>
                <a:latin typeface="Times New Roman"/>
                <a:cs typeface="Times New Roman"/>
                <a:sym typeface="Times New Roman"/>
              </a:rPr>
              <a:t>18.11 Unsupervised Learning</a:t>
            </a:r>
          </a:p>
          <a:p>
            <a:pPr lvl="0"/>
            <a:r>
              <a:rPr lang="en-US" sz="1800" b="1" dirty="0">
                <a:solidFill>
                  <a:srgbClr val="00B0F0"/>
                </a:solidFill>
                <a:latin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a:t>
            </a:r>
            <a:r>
              <a:rPr lang="en-US" sz="1800" dirty="0">
                <a:solidFill>
                  <a:schemeClr val="lt1"/>
                </a:solidFill>
                <a:latin typeface="Times New Roman"/>
                <a:cs typeface="Times New Roman"/>
                <a:sym typeface="Times New Roman"/>
              </a:rPr>
              <a:t>Systems</a:t>
            </a:r>
            <a:endParaRPr sz="1800" dirty="0">
              <a:solidFill>
                <a:schemeClr val="lt1"/>
              </a:solidFill>
              <a:latin typeface="Times New Roman"/>
              <a:cs typeface="Times New Roman"/>
            </a:endParaRPr>
          </a:p>
          <a:p>
            <a:pPr marL="0" marR="0" lvl="0" indent="0" algn="l" rtl="0">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280" name="Google Shape;280;p33"/>
          <p:cNvSpPr txBox="1">
            <a:spLocks noGrp="1"/>
          </p:cNvSpPr>
          <p:nvPr>
            <p:ph type="body" idx="1"/>
          </p:nvPr>
        </p:nvSpPr>
        <p:spPr>
          <a:xfrm>
            <a:off x="3545058" y="168812"/>
            <a:ext cx="8646942" cy="6499274"/>
          </a:xfrm>
          <a:prstGeom prst="rect">
            <a:avLst/>
          </a:prstGeom>
          <a:noFill/>
          <a:ln>
            <a:noFill/>
          </a:ln>
        </p:spPr>
        <p:txBody>
          <a:bodyPr spcFirstLastPara="1" wrap="square" lIns="91425" tIns="45700" rIns="91425" bIns="45700" anchor="t" anchorCtr="0">
            <a:noAutofit/>
          </a:bodyPr>
          <a:lstStyle/>
          <a:p>
            <a:pPr lvl="0">
              <a:buNone/>
            </a:pPr>
            <a:r>
              <a:rPr lang="en-US" sz="2400" b="1" dirty="0">
                <a:solidFill>
                  <a:srgbClr val="00B0F0"/>
                </a:solidFill>
                <a:latin typeface="Times New Roman"/>
                <a:cs typeface="Times New Roman"/>
                <a:sym typeface="Times New Roman"/>
              </a:rPr>
              <a:t>Self-</a:t>
            </a:r>
            <a:r>
              <a:rPr lang="en-US" sz="2400" b="1" dirty="0" err="1">
                <a:solidFill>
                  <a:srgbClr val="00B0F0"/>
                </a:solidFill>
                <a:latin typeface="Times New Roman"/>
                <a:cs typeface="Times New Roman"/>
                <a:sym typeface="Times New Roman"/>
              </a:rPr>
              <a:t>Organising</a:t>
            </a:r>
            <a:r>
              <a:rPr lang="en-US" sz="2400" b="1" dirty="0">
                <a:solidFill>
                  <a:srgbClr val="00B0F0"/>
                </a:solidFill>
                <a:latin typeface="Times New Roman"/>
                <a:cs typeface="Times New Roman"/>
                <a:sym typeface="Times New Roman"/>
              </a:rPr>
              <a:t> Maps </a:t>
            </a:r>
            <a:endParaRPr lang="en-US" sz="2400" dirty="0">
              <a:latin typeface="Times New Roman"/>
              <a:ea typeface="Times New Roman"/>
              <a:cs typeface="Times New Roman"/>
              <a:sym typeface="Times New Roman"/>
            </a:endParaRPr>
          </a:p>
          <a:p>
            <a:pPr marL="137160" indent="0">
              <a:buNone/>
            </a:pPr>
            <a:endParaRPr lang="en-US" sz="2400" dirty="0"/>
          </a:p>
          <a:p>
            <a:pPr marL="137160" indent="0">
              <a:buNone/>
            </a:pPr>
            <a:r>
              <a:rPr lang="en-US" sz="2400" dirty="0"/>
              <a:t>The Self-Organizing Map is one of the most popular neural network models. It belongs to the category of competitive learning networks. The Self-Organizing Map is based on unsupervised learning, which means that no human intervention is needed during the learning and that little needs to be known about the characteristics of the input data. </a:t>
            </a:r>
            <a:endParaRPr lang="en-IN" sz="2400" dirty="0"/>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dirty="0">
              <a:latin typeface="Times New Roman"/>
              <a:ea typeface="Times New Roman"/>
              <a:cs typeface="Times New Roman"/>
              <a:sym typeface="Times New Roman"/>
            </a:endParaRPr>
          </a:p>
        </p:txBody>
      </p:sp>
      <p:sp>
        <p:nvSpPr>
          <p:cNvPr id="282" name="Google Shape;282;p33"/>
          <p:cNvSpPr txBox="1">
            <a:spLocks noGrp="1"/>
          </p:cNvSpPr>
          <p:nvPr>
            <p:ph type="ftr" idx="11"/>
          </p:nvPr>
        </p:nvSpPr>
        <p:spPr>
          <a:xfrm>
            <a:off x="3319975" y="6305550"/>
            <a:ext cx="8160825"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6" name="Picture 5" descr="figure283">
            <a:extLst>
              <a:ext uri="{FF2B5EF4-FFF2-40B4-BE49-F238E27FC236}">
                <a16:creationId xmlns:a16="http://schemas.microsoft.com/office/drawing/2014/main" id="{98DC3602-8CEB-497D-8DB6-47799DCE84EB}"/>
              </a:ext>
            </a:extLst>
          </p:cNvPr>
          <p:cNvPicPr/>
          <p:nvPr/>
        </p:nvPicPr>
        <p:blipFill>
          <a:blip r:embed="rId3"/>
          <a:srcRect/>
          <a:stretch>
            <a:fillRect/>
          </a:stretch>
        </p:blipFill>
        <p:spPr bwMode="auto">
          <a:xfrm>
            <a:off x="4797522" y="3816961"/>
            <a:ext cx="5205730" cy="1938655"/>
          </a:xfrm>
          <a:prstGeom prst="rect">
            <a:avLst/>
          </a:prstGeom>
          <a:noFill/>
          <a:ln w="9525">
            <a:noFill/>
            <a:miter lim="800000"/>
            <a:headEnd/>
            <a:tailEnd/>
          </a:ln>
        </p:spPr>
      </p:pic>
    </p:spTree>
    <p:extLst>
      <p:ext uri="{BB962C8B-B14F-4D97-AF65-F5344CB8AC3E}">
        <p14:creationId xmlns:p14="http://schemas.microsoft.com/office/powerpoint/2010/main" val="34663343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79" name="Google Shape;279;p33"/>
          <p:cNvSpPr txBox="1"/>
          <p:nvPr/>
        </p:nvSpPr>
        <p:spPr>
          <a:xfrm>
            <a:off x="0" y="0"/>
            <a:ext cx="3215640" cy="6952477"/>
          </a:xfrm>
          <a:prstGeom prst="rect">
            <a:avLst/>
          </a:prstGeom>
          <a:noFill/>
          <a:ln>
            <a:noFill/>
          </a:ln>
        </p:spPr>
        <p:txBody>
          <a:bodyPr spcFirstLastPara="1" wrap="square" lIns="91425" tIns="45700" rIns="91425" bIns="45700" anchor="t" anchorCtr="0">
            <a:noAutofit/>
          </a:bodyPr>
          <a:lstStyle/>
          <a:p>
            <a:pPr lvl="0"/>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cs typeface="Times New Roman"/>
                <a:sym typeface="Times New Roman"/>
              </a:rPr>
              <a:t>18.10 Back propagation </a:t>
            </a:r>
          </a:p>
          <a:p>
            <a:pPr lvl="0"/>
            <a:r>
              <a:rPr lang="en-US" sz="1800" dirty="0">
                <a:solidFill>
                  <a:schemeClr val="lt1"/>
                </a:solidFill>
                <a:latin typeface="Times New Roman"/>
                <a:cs typeface="Times New Roman"/>
                <a:sym typeface="Times New Roman"/>
              </a:rPr>
              <a:t>18.11 Unsupervised Learning</a:t>
            </a:r>
          </a:p>
          <a:p>
            <a:pPr lvl="0"/>
            <a:r>
              <a:rPr lang="en-US" sz="1800" dirty="0">
                <a:solidFill>
                  <a:schemeClr val="lt1"/>
                </a:solidFill>
                <a:latin typeface="Times New Roman"/>
                <a:cs typeface="Times New Roman"/>
                <a:sym typeface="Times New Roman"/>
              </a:rPr>
              <a:t>18.12 Self-</a:t>
            </a:r>
            <a:r>
              <a:rPr lang="en-US" sz="1800" dirty="0" err="1">
                <a:solidFill>
                  <a:schemeClr val="lt1"/>
                </a:solidFill>
                <a:latin typeface="Times New Roman"/>
                <a:cs typeface="Times New Roman"/>
                <a:sym typeface="Times New Roman"/>
              </a:rPr>
              <a:t>Organising</a:t>
            </a:r>
            <a:r>
              <a:rPr lang="en-US" sz="1800" dirty="0">
                <a:solidFill>
                  <a:schemeClr val="lt1"/>
                </a:solidFill>
                <a:latin typeface="Times New Roman"/>
                <a:cs typeface="Times New Roman"/>
                <a:sym typeface="Times New Roman"/>
              </a:rPr>
              <a:t> Maps</a:t>
            </a:r>
            <a:br>
              <a:rPr lang="en-US" sz="1800" dirty="0">
                <a:solidFill>
                  <a:schemeClr val="lt1"/>
                </a:solidFill>
                <a:latin typeface="Times New Roman"/>
                <a:ea typeface="Times New Roman"/>
                <a:cs typeface="Times New Roman"/>
                <a:sym typeface="Times New Roman"/>
              </a:rPr>
            </a:br>
            <a:r>
              <a:rPr lang="en-US" sz="1800" b="1" dirty="0">
                <a:solidFill>
                  <a:srgbClr val="00B0F0"/>
                </a:solidFill>
                <a:latin typeface="Times New Roman"/>
                <a:cs typeface="Times New Roman"/>
                <a:sym typeface="Times New Roman"/>
              </a:rPr>
              <a:t>18.13 Hybrid Approach : Fuzzy Neural Systems</a:t>
            </a:r>
            <a:endParaRPr sz="1800" b="1" dirty="0">
              <a:solidFill>
                <a:srgbClr val="00B0F0"/>
              </a:solidFill>
              <a:latin typeface="Times New Roman"/>
              <a:cs typeface="Times New Roman"/>
            </a:endParaRPr>
          </a:p>
          <a:p>
            <a:pPr marL="0" marR="0" lvl="0" indent="0" algn="l" rtl="0">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280" name="Google Shape;280;p33"/>
          <p:cNvSpPr txBox="1">
            <a:spLocks noGrp="1"/>
          </p:cNvSpPr>
          <p:nvPr>
            <p:ph type="body" idx="1"/>
          </p:nvPr>
        </p:nvSpPr>
        <p:spPr>
          <a:xfrm>
            <a:off x="3545058" y="168812"/>
            <a:ext cx="8646942" cy="6499274"/>
          </a:xfrm>
          <a:prstGeom prst="rect">
            <a:avLst/>
          </a:prstGeom>
          <a:noFill/>
          <a:ln>
            <a:noFill/>
          </a:ln>
        </p:spPr>
        <p:txBody>
          <a:bodyPr spcFirstLastPara="1" wrap="square" lIns="91425" tIns="45700" rIns="91425" bIns="45700" anchor="t" anchorCtr="0">
            <a:noAutofit/>
          </a:bodyPr>
          <a:lstStyle/>
          <a:p>
            <a:pPr marL="137160" indent="0">
              <a:buNone/>
            </a:pPr>
            <a:r>
              <a:rPr lang="en-US" sz="2400" dirty="0">
                <a:solidFill>
                  <a:srgbClr val="0070C0"/>
                </a:solidFill>
                <a:latin typeface="Times New Roman" panose="02020603050405020304" pitchFamily="18" charset="0"/>
                <a:cs typeface="Times New Roman" panose="02020603050405020304" pitchFamily="18" charset="0"/>
              </a:rPr>
              <a:t>Fuzzy neural system</a:t>
            </a:r>
          </a:p>
          <a:p>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fuzzy </a:t>
            </a:r>
            <a:r>
              <a:rPr lang="en-US" sz="2400" dirty="0">
                <a:latin typeface="Times New Roman" panose="02020603050405020304" pitchFamily="18" charset="0"/>
                <a:cs typeface="Times New Roman" panose="02020603050405020304" pitchFamily="18" charset="0"/>
              </a:rPr>
              <a:t>neural network (FNN) or </a:t>
            </a:r>
            <a:r>
              <a:rPr lang="en-US" sz="2400" i="1" dirty="0">
                <a:latin typeface="Times New Roman" panose="02020603050405020304" pitchFamily="18" charset="0"/>
                <a:cs typeface="Times New Roman" panose="02020603050405020304" pitchFamily="18" charset="0"/>
              </a:rPr>
              <a:t>neuro-fuzzy system </a:t>
            </a:r>
            <a:r>
              <a:rPr lang="en-US" sz="2400" dirty="0">
                <a:latin typeface="Times New Roman" panose="02020603050405020304" pitchFamily="18" charset="0"/>
                <a:cs typeface="Times New Roman" panose="02020603050405020304" pitchFamily="18" charset="0"/>
              </a:rPr>
              <a:t>is a learning machine that identifies the parameters of a fuzzy system (fuzzy sets, fuzzy rules) by exploiting approximation techniques from the neural networks.</a:t>
            </a:r>
          </a:p>
          <a:p>
            <a:pPr marL="457200" lvl="0" indent="-228600" algn="l" rtl="0">
              <a:lnSpc>
                <a:spcPct val="100000"/>
              </a:lnSpc>
              <a:spcBef>
                <a:spcPts val="600"/>
              </a:spcBef>
              <a:spcAft>
                <a:spcPts val="0"/>
              </a:spcAft>
              <a:buSzPts val="1440"/>
              <a:buNone/>
            </a:pPr>
            <a:r>
              <a:rPr lang="en-US" sz="2400" b="1" dirty="0">
                <a:latin typeface="Times New Roman" panose="02020603050405020304" pitchFamily="18" charset="0"/>
                <a:ea typeface="Times New Roman"/>
                <a:cs typeface="Times New Roman" panose="02020603050405020304" pitchFamily="18" charset="0"/>
                <a:sym typeface="Times New Roman"/>
              </a:rPr>
              <a:t>Comparison between fuzzy network and neural system</a:t>
            </a:r>
          </a:p>
          <a:p>
            <a:pPr marL="457200" lvl="0" indent="-228600" algn="l" rtl="0">
              <a:lnSpc>
                <a:spcPct val="100000"/>
              </a:lnSpc>
              <a:spcBef>
                <a:spcPts val="600"/>
              </a:spcBef>
              <a:spcAft>
                <a:spcPts val="0"/>
              </a:spcAft>
              <a:buSzPts val="1440"/>
              <a:buNone/>
            </a:pPr>
            <a:r>
              <a:rPr lang="en-US" sz="2400" b="1" dirty="0">
                <a:latin typeface="Times New Roman"/>
                <a:ea typeface="Times New Roman"/>
                <a:cs typeface="Times New Roman"/>
                <a:sym typeface="Times New Roman"/>
              </a:rPr>
              <a:t> </a:t>
            </a: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dirty="0">
              <a:latin typeface="Times New Roman"/>
              <a:ea typeface="Times New Roman"/>
              <a:cs typeface="Times New Roman"/>
              <a:sym typeface="Times New Roman"/>
            </a:endParaRPr>
          </a:p>
        </p:txBody>
      </p:sp>
      <p:sp>
        <p:nvSpPr>
          <p:cNvPr id="282" name="Google Shape;282;p33"/>
          <p:cNvSpPr txBox="1">
            <a:spLocks noGrp="1"/>
          </p:cNvSpPr>
          <p:nvPr>
            <p:ph type="ftr" idx="11"/>
          </p:nvPr>
        </p:nvSpPr>
        <p:spPr>
          <a:xfrm>
            <a:off x="3319975" y="6305550"/>
            <a:ext cx="8160825"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pic>
        <p:nvPicPr>
          <p:cNvPr id="4" name="Picture 3">
            <a:extLst>
              <a:ext uri="{FF2B5EF4-FFF2-40B4-BE49-F238E27FC236}">
                <a16:creationId xmlns:a16="http://schemas.microsoft.com/office/drawing/2014/main" id="{3143803E-0546-42AD-88D0-692EBB29942C}"/>
              </a:ext>
            </a:extLst>
          </p:cNvPr>
          <p:cNvPicPr>
            <a:picLocks noChangeAspect="1"/>
          </p:cNvPicPr>
          <p:nvPr/>
        </p:nvPicPr>
        <p:blipFill>
          <a:blip r:embed="rId3"/>
          <a:stretch>
            <a:fillRect/>
          </a:stretch>
        </p:blipFill>
        <p:spPr>
          <a:xfrm>
            <a:off x="4535904" y="2976813"/>
            <a:ext cx="6220327" cy="2280987"/>
          </a:xfrm>
          <a:prstGeom prst="rect">
            <a:avLst/>
          </a:prstGeom>
        </p:spPr>
      </p:pic>
    </p:spTree>
    <p:extLst>
      <p:ext uri="{BB962C8B-B14F-4D97-AF65-F5344CB8AC3E}">
        <p14:creationId xmlns:p14="http://schemas.microsoft.com/office/powerpoint/2010/main" val="17233219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79" name="Google Shape;279;p33"/>
          <p:cNvSpPr txBox="1"/>
          <p:nvPr/>
        </p:nvSpPr>
        <p:spPr>
          <a:xfrm>
            <a:off x="0" y="0"/>
            <a:ext cx="3215640" cy="6952477"/>
          </a:xfrm>
          <a:prstGeom prst="rect">
            <a:avLst/>
          </a:prstGeom>
          <a:noFill/>
          <a:ln>
            <a:noFill/>
          </a:ln>
        </p:spPr>
        <p:txBody>
          <a:bodyPr spcFirstLastPara="1" wrap="square" lIns="91425" tIns="45700" rIns="91425" bIns="45700" anchor="t" anchorCtr="0">
            <a:noAutofit/>
          </a:bodyPr>
          <a:lstStyle/>
          <a:p>
            <a:pPr lvl="0"/>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cs typeface="Times New Roman"/>
                <a:sym typeface="Times New Roman"/>
              </a:rPr>
              <a:t>18.10 Back propagation </a:t>
            </a:r>
          </a:p>
          <a:p>
            <a:pPr lvl="0"/>
            <a:r>
              <a:rPr lang="en-US" sz="1800" dirty="0">
                <a:solidFill>
                  <a:schemeClr val="lt1"/>
                </a:solidFill>
                <a:latin typeface="Times New Roman"/>
                <a:cs typeface="Times New Roman"/>
                <a:sym typeface="Times New Roman"/>
              </a:rPr>
              <a:t>18.11 Unsupervised Learning</a:t>
            </a:r>
          </a:p>
          <a:p>
            <a:pPr lvl="0"/>
            <a:r>
              <a:rPr lang="en-US" sz="1800" dirty="0">
                <a:solidFill>
                  <a:schemeClr val="lt1"/>
                </a:solidFill>
                <a:latin typeface="Times New Roman"/>
                <a:cs typeface="Times New Roman"/>
                <a:sym typeface="Times New Roman"/>
              </a:rPr>
              <a:t>18.12 Self-</a:t>
            </a:r>
            <a:r>
              <a:rPr lang="en-US" sz="1800" dirty="0" err="1">
                <a:solidFill>
                  <a:schemeClr val="lt1"/>
                </a:solidFill>
                <a:latin typeface="Times New Roman"/>
                <a:cs typeface="Times New Roman"/>
                <a:sym typeface="Times New Roman"/>
              </a:rPr>
              <a:t>Organising</a:t>
            </a:r>
            <a:r>
              <a:rPr lang="en-US" sz="1800" dirty="0">
                <a:solidFill>
                  <a:schemeClr val="lt1"/>
                </a:solidFill>
                <a:latin typeface="Times New Roman"/>
                <a:cs typeface="Times New Roman"/>
                <a:sym typeface="Times New Roman"/>
              </a:rPr>
              <a:t> Maps</a:t>
            </a:r>
            <a:br>
              <a:rPr lang="en-US" sz="1800" dirty="0">
                <a:solidFill>
                  <a:schemeClr val="lt1"/>
                </a:solidFill>
                <a:latin typeface="Times New Roman"/>
                <a:ea typeface="Times New Roman"/>
                <a:cs typeface="Times New Roman"/>
                <a:sym typeface="Times New Roman"/>
              </a:rPr>
            </a:br>
            <a:r>
              <a:rPr lang="en-US" sz="1800" b="1" dirty="0">
                <a:solidFill>
                  <a:srgbClr val="00B0F0"/>
                </a:solidFill>
                <a:latin typeface="Times New Roman"/>
                <a:cs typeface="Times New Roman"/>
                <a:sym typeface="Times New Roman"/>
              </a:rPr>
              <a:t>18.13 Hybrid Approach : Fuzzy Neural Systems</a:t>
            </a:r>
            <a:endParaRPr sz="1800" b="1" dirty="0">
              <a:solidFill>
                <a:srgbClr val="00B0F0"/>
              </a:solidFill>
              <a:latin typeface="Times New Roman"/>
              <a:cs typeface="Times New Roman"/>
            </a:endParaRPr>
          </a:p>
          <a:p>
            <a:pPr marL="0" marR="0" lvl="0" indent="0" algn="l" rtl="0">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280" name="Google Shape;280;p33"/>
          <p:cNvSpPr txBox="1">
            <a:spLocks noGrp="1"/>
          </p:cNvSpPr>
          <p:nvPr>
            <p:ph type="body" idx="1"/>
          </p:nvPr>
        </p:nvSpPr>
        <p:spPr>
          <a:xfrm>
            <a:off x="3545058" y="168812"/>
            <a:ext cx="8646942" cy="6499274"/>
          </a:xfrm>
          <a:prstGeom prst="rect">
            <a:avLst/>
          </a:prstGeom>
          <a:noFill/>
          <a:ln>
            <a:noFill/>
          </a:ln>
        </p:spPr>
        <p:txBody>
          <a:bodyPr spcFirstLastPara="1" wrap="square" lIns="91425" tIns="45700" rIns="91425" bIns="45700" anchor="t" anchorCtr="0">
            <a:noAutofit/>
          </a:bodyPr>
          <a:lstStyle/>
          <a:p>
            <a:pPr marL="137160" indent="0">
              <a:buNone/>
            </a:pPr>
            <a:r>
              <a:rPr lang="en-US" sz="2400" dirty="0">
                <a:solidFill>
                  <a:srgbClr val="0070C0"/>
                </a:solidFill>
                <a:latin typeface="Times New Roman" panose="02020603050405020304" pitchFamily="18" charset="0"/>
                <a:cs typeface="Times New Roman" panose="02020603050405020304" pitchFamily="18" charset="0"/>
              </a:rPr>
              <a:t>Characteristics </a:t>
            </a:r>
          </a:p>
          <a:p>
            <a:pPr marL="137160" indent="0">
              <a:buNone/>
            </a:pPr>
            <a:r>
              <a:rPr lang="en-US" sz="2400" dirty="0">
                <a:solidFill>
                  <a:schemeClr val="tx1"/>
                </a:solidFill>
                <a:latin typeface="Times New Roman" panose="02020603050405020304" pitchFamily="18" charset="0"/>
                <a:cs typeface="Times New Roman" panose="02020603050405020304" pitchFamily="18" charset="0"/>
              </a:rPr>
              <a:t>1</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neuro-fuzzy system is on the basis of an underlying fuzzy system is trained by means of a data-driven earning method obtained from the neural network theory. This heuristic takes into account only the local information to cause local changes in the fundamental fuzzy system.</a:t>
            </a:r>
          </a:p>
          <a:p>
            <a:pPr marL="137160" indent="0">
              <a:buNone/>
            </a:pPr>
            <a:r>
              <a:rPr lang="en-US" sz="2400" b="1"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It can also be represented as a set of fuzzy rules at any time of the learning process, that is, before, during and after.</a:t>
            </a:r>
          </a:p>
          <a:p>
            <a:pPr marL="137160" indent="0">
              <a:buNone/>
            </a:pPr>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Thus, the system might be </a:t>
            </a:r>
            <a:r>
              <a:rPr lang="en-US" sz="2400" dirty="0" err="1">
                <a:latin typeface="Times New Roman" panose="02020603050405020304" pitchFamily="18" charset="0"/>
                <a:cs typeface="Times New Roman" panose="02020603050405020304" pitchFamily="18" charset="0"/>
              </a:rPr>
              <a:t>initialised</a:t>
            </a:r>
            <a:r>
              <a:rPr lang="en-US" sz="2400" dirty="0">
                <a:latin typeface="Times New Roman" panose="02020603050405020304" pitchFamily="18" charset="0"/>
                <a:cs typeface="Times New Roman" panose="02020603050405020304" pitchFamily="18" charset="0"/>
              </a:rPr>
              <a:t> with or without a prior knowledge with respect to the fuzzy rules.</a:t>
            </a:r>
          </a:p>
          <a:p>
            <a:pPr marL="137160" indent="0">
              <a:buNone/>
            </a:pPr>
            <a:r>
              <a:rPr lang="en-US" sz="2400" b="1"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The learning procedure is constrained to ensure the semantic properties of the underlying fuzzy system.</a:t>
            </a:r>
          </a:p>
          <a:p>
            <a:pPr marL="137160" indent="0">
              <a:buNone/>
            </a:pPr>
            <a:r>
              <a:rPr lang="en-US" sz="2400" b="1"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A neuro-fuzzy system approximates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-dimensional unknown function.</a:t>
            </a:r>
          </a:p>
          <a:p>
            <a:pPr marL="137160" indent="0">
              <a:buNone/>
            </a:pPr>
            <a:endParaRPr lang="en-US" sz="2400" dirty="0">
              <a:latin typeface="Times New Roman" panose="02020603050405020304" pitchFamily="18" charset="0"/>
              <a:cs typeface="Times New Roman" panose="02020603050405020304" pitchFamily="18" charset="0"/>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dirty="0">
              <a:latin typeface="Times New Roman"/>
              <a:ea typeface="Times New Roman"/>
              <a:cs typeface="Times New Roman"/>
              <a:sym typeface="Times New Roman"/>
            </a:endParaRPr>
          </a:p>
        </p:txBody>
      </p:sp>
      <p:sp>
        <p:nvSpPr>
          <p:cNvPr id="282" name="Google Shape;282;p33"/>
          <p:cNvSpPr txBox="1">
            <a:spLocks noGrp="1"/>
          </p:cNvSpPr>
          <p:nvPr>
            <p:ph type="ftr" idx="11"/>
          </p:nvPr>
        </p:nvSpPr>
        <p:spPr>
          <a:xfrm>
            <a:off x="3319975" y="6305550"/>
            <a:ext cx="8160825"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Copyright © 2019 by Wiley India Pvt. Ltd., 4436/7, Ansari Road, </a:t>
            </a:r>
            <a:r>
              <a:rPr lang="en-US" dirty="0" err="1"/>
              <a:t>Daryaganj</a:t>
            </a:r>
            <a:r>
              <a:rPr lang="en-US" dirty="0"/>
              <a:t>, New Delhi-110002</a:t>
            </a:r>
            <a:endParaRPr dirty="0"/>
          </a:p>
        </p:txBody>
      </p:sp>
    </p:spTree>
    <p:extLst>
      <p:ext uri="{BB962C8B-B14F-4D97-AF65-F5344CB8AC3E}">
        <p14:creationId xmlns:p14="http://schemas.microsoft.com/office/powerpoint/2010/main" val="161753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a:extLst>
              <a:ext uri="{FF2B5EF4-FFF2-40B4-BE49-F238E27FC236}">
                <a16:creationId xmlns:a16="http://schemas.microsoft.com/office/drawing/2014/main" id="{491492A9-7C5F-46E9-A2BD-C1818C6F7BF9}"/>
              </a:ext>
            </a:extLst>
          </p:cNvPr>
          <p:cNvSpPr txBox="1">
            <a:spLocks noChangeArrowheads="1"/>
          </p:cNvSpPr>
          <p:nvPr/>
        </p:nvSpPr>
        <p:spPr bwMode="auto">
          <a:xfrm>
            <a:off x="3589865" y="117729"/>
            <a:ext cx="9810045"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History of the Artificial Neural Networks</a:t>
            </a:r>
          </a:p>
        </p:txBody>
      </p:sp>
      <p:sp>
        <p:nvSpPr>
          <p:cNvPr id="12290" name="Text Box 2">
            <a:extLst>
              <a:ext uri="{FF2B5EF4-FFF2-40B4-BE49-F238E27FC236}">
                <a16:creationId xmlns:a16="http://schemas.microsoft.com/office/drawing/2014/main" id="{A31C1ABB-CA8E-42F1-96E0-9DFDDD6E5228}"/>
              </a:ext>
            </a:extLst>
          </p:cNvPr>
          <p:cNvSpPr txBox="1">
            <a:spLocks noChangeArrowheads="1"/>
          </p:cNvSpPr>
          <p:nvPr/>
        </p:nvSpPr>
        <p:spPr bwMode="auto">
          <a:xfrm>
            <a:off x="3747911" y="872872"/>
            <a:ext cx="8229600" cy="1017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000" dirty="0">
                <a:latin typeface="Times New Roman" panose="02020603050405020304" pitchFamily="18" charset="0"/>
                <a:cs typeface="Times New Roman" panose="02020603050405020304" pitchFamily="18" charset="0"/>
              </a:rPr>
              <a:t>Since then, new versions of the Hopfield network have been developed. The Boltzmann machine has been influenced by both the Hopfield network and the MLP.</a:t>
            </a:r>
          </a:p>
        </p:txBody>
      </p:sp>
      <p:pic>
        <p:nvPicPr>
          <p:cNvPr id="12291" name="Picture 3">
            <a:extLst>
              <a:ext uri="{FF2B5EF4-FFF2-40B4-BE49-F238E27FC236}">
                <a16:creationId xmlns:a16="http://schemas.microsoft.com/office/drawing/2014/main" id="{0CA5164C-EDF6-483C-BA9A-608667DF1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7911" y="2383633"/>
            <a:ext cx="7848600" cy="3429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Google Shape;144;p17">
            <a:extLst>
              <a:ext uri="{FF2B5EF4-FFF2-40B4-BE49-F238E27FC236}">
                <a16:creationId xmlns:a16="http://schemas.microsoft.com/office/drawing/2014/main" id="{09CF7B5F-22AE-4AE3-BC57-3F8264530A2D}"/>
              </a:ext>
            </a:extLst>
          </p:cNvPr>
          <p:cNvSpPr txBox="1"/>
          <p:nvPr/>
        </p:nvSpPr>
        <p:spPr>
          <a:xfrm>
            <a:off x="-1" y="0"/>
            <a:ext cx="3747912"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8C72FC59-6DA8-46BB-931D-7538F8FFD95E}"/>
              </a:ext>
            </a:extLst>
          </p:cNvPr>
          <p:cNvSpPr>
            <a:spLocks noGrp="1"/>
          </p:cNvSpPr>
          <p:nvPr>
            <p:ph type="ftr" idx="11"/>
          </p:nvPr>
        </p:nvSpPr>
        <p:spPr>
          <a:xfrm>
            <a:off x="4752622" y="6305550"/>
            <a:ext cx="6728178"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79" name="Google Shape;279;p33"/>
          <p:cNvSpPr txBox="1"/>
          <p:nvPr/>
        </p:nvSpPr>
        <p:spPr>
          <a:xfrm>
            <a:off x="0" y="0"/>
            <a:ext cx="3215640" cy="6952477"/>
          </a:xfrm>
          <a:prstGeom prst="rect">
            <a:avLst/>
          </a:prstGeom>
          <a:noFill/>
          <a:ln>
            <a:noFill/>
          </a:ln>
        </p:spPr>
        <p:txBody>
          <a:bodyPr spcFirstLastPara="1" wrap="square" lIns="91425" tIns="45700" rIns="91425" bIns="45700" anchor="t" anchorCtr="0">
            <a:noAutofit/>
          </a:bodyPr>
          <a:lstStyle/>
          <a:p>
            <a:pPr lvl="0"/>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cs typeface="Times New Roman"/>
                <a:sym typeface="Times New Roman"/>
              </a:rPr>
              <a:t>18.10 Back propagation </a:t>
            </a:r>
          </a:p>
          <a:p>
            <a:pPr lvl="0"/>
            <a:r>
              <a:rPr lang="en-US" sz="1800" dirty="0">
                <a:solidFill>
                  <a:schemeClr val="lt1"/>
                </a:solidFill>
                <a:latin typeface="Times New Roman"/>
                <a:cs typeface="Times New Roman"/>
                <a:sym typeface="Times New Roman"/>
              </a:rPr>
              <a:t>18.11 Unsupervised Learning</a:t>
            </a:r>
          </a:p>
          <a:p>
            <a:pPr lvl="0"/>
            <a:r>
              <a:rPr lang="en-US" sz="1800" dirty="0">
                <a:solidFill>
                  <a:schemeClr val="lt1"/>
                </a:solidFill>
                <a:latin typeface="Times New Roman"/>
                <a:cs typeface="Times New Roman"/>
                <a:sym typeface="Times New Roman"/>
              </a:rPr>
              <a:t>18.12 Self-</a:t>
            </a:r>
            <a:r>
              <a:rPr lang="en-US" sz="1800" dirty="0" err="1">
                <a:solidFill>
                  <a:schemeClr val="lt1"/>
                </a:solidFill>
                <a:latin typeface="Times New Roman"/>
                <a:cs typeface="Times New Roman"/>
                <a:sym typeface="Times New Roman"/>
              </a:rPr>
              <a:t>Organising</a:t>
            </a:r>
            <a:r>
              <a:rPr lang="en-US" sz="1800" dirty="0">
                <a:solidFill>
                  <a:schemeClr val="lt1"/>
                </a:solidFill>
                <a:latin typeface="Times New Roman"/>
                <a:cs typeface="Times New Roman"/>
                <a:sym typeface="Times New Roman"/>
              </a:rPr>
              <a:t> Maps</a:t>
            </a:r>
            <a:br>
              <a:rPr lang="en-US" sz="1800" dirty="0">
                <a:solidFill>
                  <a:schemeClr val="lt1"/>
                </a:solidFill>
                <a:latin typeface="Times New Roman"/>
                <a:ea typeface="Times New Roman"/>
                <a:cs typeface="Times New Roman"/>
                <a:sym typeface="Times New Roman"/>
              </a:rPr>
            </a:br>
            <a:r>
              <a:rPr lang="en-US" sz="1800" b="1" dirty="0">
                <a:solidFill>
                  <a:srgbClr val="00B0F0"/>
                </a:solidFill>
                <a:latin typeface="Times New Roman"/>
                <a:cs typeface="Times New Roman"/>
                <a:sym typeface="Times New Roman"/>
              </a:rPr>
              <a:t>18.13 Hybrid Approach : Fuzzy Neural Systems</a:t>
            </a:r>
            <a:endParaRPr sz="1800" b="1" dirty="0">
              <a:solidFill>
                <a:srgbClr val="00B0F0"/>
              </a:solidFill>
              <a:latin typeface="Times New Roman"/>
              <a:cs typeface="Times New Roman"/>
            </a:endParaRPr>
          </a:p>
          <a:p>
            <a:pPr marL="0" marR="0" lvl="0" indent="0" algn="l" rtl="0">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280" name="Google Shape;280;p33"/>
          <p:cNvSpPr txBox="1">
            <a:spLocks noGrp="1"/>
          </p:cNvSpPr>
          <p:nvPr>
            <p:ph type="body" idx="1"/>
          </p:nvPr>
        </p:nvSpPr>
        <p:spPr>
          <a:xfrm>
            <a:off x="3545058" y="168812"/>
            <a:ext cx="8646942" cy="6499274"/>
          </a:xfrm>
          <a:prstGeom prst="rect">
            <a:avLst/>
          </a:prstGeom>
          <a:noFill/>
          <a:ln>
            <a:noFill/>
          </a:ln>
        </p:spPr>
        <p:txBody>
          <a:bodyPr spcFirstLastPara="1" wrap="square" lIns="91425" tIns="45700" rIns="91425" bIns="45700" anchor="t" anchorCtr="0">
            <a:noAutofit/>
          </a:bodyPr>
          <a:lstStyle/>
          <a:p>
            <a:pPr marL="137160" indent="0">
              <a:buNone/>
            </a:pPr>
            <a:r>
              <a:rPr lang="en-US" sz="2400" dirty="0">
                <a:solidFill>
                  <a:srgbClr val="0070C0"/>
                </a:solidFill>
                <a:latin typeface="Times New Roman" panose="02020603050405020304" pitchFamily="18" charset="0"/>
                <a:cs typeface="Times New Roman" panose="02020603050405020304" pitchFamily="18" charset="0"/>
              </a:rPr>
              <a:t>Characteristics </a:t>
            </a:r>
          </a:p>
          <a:p>
            <a:pPr marL="137160" indent="0">
              <a:buNone/>
            </a:pPr>
            <a:r>
              <a:rPr lang="en-US" sz="2400" dirty="0">
                <a:latin typeface="Times New Roman" panose="02020603050405020304" pitchFamily="18" charset="0"/>
                <a:cs typeface="Times New Roman" panose="02020603050405020304" pitchFamily="18" charset="0"/>
              </a:rPr>
              <a:t>Thus, the fuzzy rules can be interpreted as the vague prototypes of the training data.</a:t>
            </a:r>
          </a:p>
          <a:p>
            <a:pPr marL="137160" indent="0">
              <a:buNone/>
            </a:pPr>
            <a:r>
              <a:rPr lang="en-US" sz="2400" b="1" dirty="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A neuro-fuzzy system is represented as a special three-layer feedforward neural network </a:t>
            </a:r>
          </a:p>
          <a:p>
            <a:pPr marL="137160" indent="0">
              <a:buNone/>
            </a:pPr>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The first layer corresponds to the input variables.</a:t>
            </a:r>
          </a:p>
          <a:p>
            <a:pPr marL="137160" indent="0">
              <a:buNone/>
            </a:pPr>
            <a:r>
              <a:rPr lang="en-US" sz="2400" b="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The second layer is symbolic of the fuzzy rules.</a:t>
            </a:r>
          </a:p>
          <a:p>
            <a:pPr marL="137160" indent="0">
              <a:buNone/>
            </a:pPr>
            <a:r>
              <a:rPr lang="en-US" sz="2400" b="1" dirty="0">
                <a:latin typeface="Times New Roman" panose="02020603050405020304" pitchFamily="18" charset="0"/>
                <a:cs typeface="Times New Roman" panose="02020603050405020304" pitchFamily="18" charset="0"/>
              </a:rPr>
              <a:t>(c) </a:t>
            </a:r>
            <a:r>
              <a:rPr lang="en-US" sz="2400" dirty="0">
                <a:latin typeface="Times New Roman" panose="02020603050405020304" pitchFamily="18" charset="0"/>
                <a:cs typeface="Times New Roman" panose="02020603050405020304" pitchFamily="18" charset="0"/>
              </a:rPr>
              <a:t>The third layer shows the output variables.</a:t>
            </a:r>
          </a:p>
          <a:p>
            <a:pPr marL="137160" indent="0">
              <a:buNone/>
            </a:pPr>
            <a:r>
              <a:rPr lang="en-US" sz="2400" b="1" dirty="0">
                <a:latin typeface="Times New Roman" panose="02020603050405020304" pitchFamily="18" charset="0"/>
                <a:cs typeface="Times New Roman" panose="02020603050405020304" pitchFamily="18" charset="0"/>
              </a:rPr>
              <a:t>(d) </a:t>
            </a:r>
            <a:r>
              <a:rPr lang="en-US" sz="2400" dirty="0">
                <a:latin typeface="Times New Roman" panose="02020603050405020304" pitchFamily="18" charset="0"/>
                <a:cs typeface="Times New Roman" panose="02020603050405020304" pitchFamily="18" charset="0"/>
              </a:rPr>
              <a:t>The fuzzy sets are converted as (fuzzy) connection weights.</a:t>
            </a:r>
          </a:p>
          <a:p>
            <a:pPr marL="137160" indent="0">
              <a:buNone/>
            </a:pPr>
            <a:r>
              <a:rPr lang="en-US" sz="2400" b="1" dirty="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rPr>
              <a:t>Some approaches also use five layers, where the fuzzy sets are encoded in the units of the second and the fourth layer, respectively. However, these models can be transformed into three-layer architecture.</a:t>
            </a: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dirty="0">
              <a:latin typeface="Times New Roman"/>
              <a:ea typeface="Times New Roman"/>
              <a:cs typeface="Times New Roman"/>
              <a:sym typeface="Times New Roman"/>
            </a:endParaRPr>
          </a:p>
        </p:txBody>
      </p:sp>
      <p:sp>
        <p:nvSpPr>
          <p:cNvPr id="282" name="Google Shape;282;p33"/>
          <p:cNvSpPr txBox="1">
            <a:spLocks noGrp="1"/>
          </p:cNvSpPr>
          <p:nvPr>
            <p:ph type="ftr" idx="11"/>
          </p:nvPr>
        </p:nvSpPr>
        <p:spPr>
          <a:xfrm>
            <a:off x="3319975" y="6305550"/>
            <a:ext cx="8160825"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Tree>
    <p:extLst>
      <p:ext uri="{BB962C8B-B14F-4D97-AF65-F5344CB8AC3E}">
        <p14:creationId xmlns:p14="http://schemas.microsoft.com/office/powerpoint/2010/main" val="35389324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p:nvPr/>
        </p:nvSpPr>
        <p:spPr>
          <a:xfrm>
            <a:off x="0" y="0"/>
            <a:ext cx="3220528"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79" name="Google Shape;279;p33"/>
          <p:cNvSpPr txBox="1"/>
          <p:nvPr/>
        </p:nvSpPr>
        <p:spPr>
          <a:xfrm>
            <a:off x="0" y="0"/>
            <a:ext cx="3215640" cy="6952477"/>
          </a:xfrm>
          <a:prstGeom prst="rect">
            <a:avLst/>
          </a:prstGeom>
          <a:noFill/>
          <a:ln>
            <a:noFill/>
          </a:ln>
        </p:spPr>
        <p:txBody>
          <a:bodyPr spcFirstLastPara="1" wrap="square" lIns="91425" tIns="45700" rIns="91425" bIns="45700" anchor="t" anchorCtr="0">
            <a:noAutofit/>
          </a:bodyPr>
          <a:lstStyle/>
          <a:p>
            <a:pPr lvl="0"/>
            <a:r>
              <a:rPr lang="en-US" sz="1800" dirty="0">
                <a:solidFill>
                  <a:schemeClr val="lt1"/>
                </a:solidFill>
                <a:latin typeface="Times New Roman"/>
                <a:ea typeface="Times New Roman"/>
                <a:cs typeface="Times New Roman"/>
                <a:sym typeface="Times New Roman"/>
              </a:rPr>
              <a:t>18.1 Introduction</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18.2 Basic Models of Artificial Neural Networks</a:t>
            </a:r>
            <a:br>
              <a:rPr lang="en-US" sz="1800" b="1"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cs typeface="Times New Roman"/>
                <a:sym typeface="Times New Roman"/>
              </a:rPr>
              <a:t>18.10 Back propagation </a:t>
            </a:r>
          </a:p>
          <a:p>
            <a:pPr lvl="0"/>
            <a:r>
              <a:rPr lang="en-US" sz="1800" dirty="0">
                <a:solidFill>
                  <a:schemeClr val="lt1"/>
                </a:solidFill>
                <a:latin typeface="Times New Roman"/>
                <a:cs typeface="Times New Roman"/>
                <a:sym typeface="Times New Roman"/>
              </a:rPr>
              <a:t>18.11 Unsupervised Learning</a:t>
            </a:r>
          </a:p>
          <a:p>
            <a:pPr lvl="0"/>
            <a:r>
              <a:rPr lang="en-US" sz="1800" dirty="0">
                <a:solidFill>
                  <a:schemeClr val="lt1"/>
                </a:solidFill>
                <a:latin typeface="Times New Roman"/>
                <a:cs typeface="Times New Roman"/>
                <a:sym typeface="Times New Roman"/>
              </a:rPr>
              <a:t>18.12 Self-</a:t>
            </a:r>
            <a:r>
              <a:rPr lang="en-US" sz="1800" dirty="0" err="1">
                <a:solidFill>
                  <a:schemeClr val="lt1"/>
                </a:solidFill>
                <a:latin typeface="Times New Roman"/>
                <a:cs typeface="Times New Roman"/>
                <a:sym typeface="Times New Roman"/>
              </a:rPr>
              <a:t>Organising</a:t>
            </a:r>
            <a:r>
              <a:rPr lang="en-US" sz="1800" dirty="0">
                <a:solidFill>
                  <a:schemeClr val="lt1"/>
                </a:solidFill>
                <a:latin typeface="Times New Roman"/>
                <a:cs typeface="Times New Roman"/>
                <a:sym typeface="Times New Roman"/>
              </a:rPr>
              <a:t> Maps</a:t>
            </a:r>
            <a:br>
              <a:rPr lang="en-US" sz="1800" dirty="0">
                <a:solidFill>
                  <a:schemeClr val="lt1"/>
                </a:solidFill>
                <a:latin typeface="Times New Roman"/>
                <a:ea typeface="Times New Roman"/>
                <a:cs typeface="Times New Roman"/>
                <a:sym typeface="Times New Roman"/>
              </a:rPr>
            </a:br>
            <a:r>
              <a:rPr lang="en-US" sz="1800" b="1" dirty="0">
                <a:solidFill>
                  <a:srgbClr val="00B0F0"/>
                </a:solidFill>
                <a:latin typeface="Times New Roman"/>
                <a:cs typeface="Times New Roman"/>
                <a:sym typeface="Times New Roman"/>
              </a:rPr>
              <a:t>18.13 Hybrid Approach : Fuzzy Neural Systems</a:t>
            </a:r>
            <a:endParaRPr sz="1800" b="1" dirty="0">
              <a:solidFill>
                <a:srgbClr val="00B0F0"/>
              </a:solidFill>
              <a:latin typeface="Times New Roman"/>
              <a:cs typeface="Times New Roman"/>
            </a:endParaRPr>
          </a:p>
          <a:p>
            <a:pPr marL="0" marR="0" lvl="0" indent="0" algn="l" rtl="0">
              <a:spcBef>
                <a:spcPts val="0"/>
              </a:spcBef>
              <a:spcAft>
                <a:spcPts val="0"/>
              </a:spcAft>
              <a:buClr>
                <a:srgbClr val="000000"/>
              </a:buClr>
              <a:buSzPts val="1800"/>
              <a:buFont typeface="Arial"/>
              <a:buNone/>
            </a:pPr>
            <a:endParaRPr sz="1800" b="0" i="0" u="none" strike="noStrike" cap="none" dirty="0">
              <a:solidFill>
                <a:schemeClr val="lt1"/>
              </a:solidFill>
              <a:latin typeface="Times New Roman"/>
              <a:ea typeface="Times New Roman"/>
              <a:cs typeface="Times New Roman"/>
              <a:sym typeface="Times New Roman"/>
            </a:endParaRPr>
          </a:p>
        </p:txBody>
      </p:sp>
      <p:sp>
        <p:nvSpPr>
          <p:cNvPr id="280" name="Google Shape;280;p33"/>
          <p:cNvSpPr txBox="1">
            <a:spLocks noGrp="1"/>
          </p:cNvSpPr>
          <p:nvPr>
            <p:ph type="body" idx="1"/>
          </p:nvPr>
        </p:nvSpPr>
        <p:spPr>
          <a:xfrm>
            <a:off x="3545058" y="168812"/>
            <a:ext cx="8646942" cy="6499274"/>
          </a:xfrm>
          <a:prstGeom prst="rect">
            <a:avLst/>
          </a:prstGeom>
          <a:noFill/>
          <a:ln>
            <a:noFill/>
          </a:ln>
        </p:spPr>
        <p:txBody>
          <a:bodyPr spcFirstLastPara="1" wrap="square" lIns="91425" tIns="45700" rIns="91425" bIns="45700" anchor="t" anchorCtr="0">
            <a:noAutofit/>
          </a:bodyPr>
          <a:lstStyle/>
          <a:p>
            <a:pPr marL="137160" indent="0">
              <a:buNone/>
            </a:pPr>
            <a:r>
              <a:rPr lang="en-US" sz="2400" dirty="0">
                <a:solidFill>
                  <a:srgbClr val="0070C0"/>
                </a:solidFill>
                <a:latin typeface="Times New Roman" panose="02020603050405020304" pitchFamily="18" charset="0"/>
                <a:cs typeface="Times New Roman" panose="02020603050405020304" pitchFamily="18" charset="0"/>
              </a:rPr>
              <a:t>Characteristics </a:t>
            </a:r>
          </a:p>
          <a:p>
            <a:pPr marL="137160" indent="0">
              <a:buNone/>
            </a:pPr>
            <a:r>
              <a:rPr lang="en-US" sz="2400" dirty="0">
                <a:latin typeface="Times New Roman" panose="02020603050405020304" pitchFamily="18" charset="0"/>
                <a:cs typeface="Times New Roman" panose="02020603050405020304" pitchFamily="18" charset="0"/>
              </a:rPr>
              <a:t>Types of FNNs</a:t>
            </a:r>
          </a:p>
          <a:p>
            <a:pPr marL="594360" indent="-457200">
              <a:buAutoNum type="arabicPeriod"/>
            </a:pPr>
            <a:r>
              <a:rPr lang="en-US" sz="2400" dirty="0">
                <a:latin typeface="Times New Roman" panose="02020603050405020304" pitchFamily="18" charset="0"/>
                <a:cs typeface="Times New Roman" panose="02020603050405020304" pitchFamily="18" charset="0"/>
              </a:rPr>
              <a:t>Cooperative</a:t>
            </a:r>
          </a:p>
          <a:p>
            <a:pPr marL="594360" indent="-457200">
              <a:buAutoNum type="arabicPeriod"/>
            </a:pPr>
            <a:r>
              <a:rPr lang="en-US" sz="2400" dirty="0">
                <a:latin typeface="Times New Roman" panose="02020603050405020304" pitchFamily="18" charset="0"/>
                <a:cs typeface="Times New Roman" panose="02020603050405020304" pitchFamily="18" charset="0"/>
              </a:rPr>
              <a:t>Concurrent</a:t>
            </a:r>
          </a:p>
          <a:p>
            <a:pPr marL="594360" indent="-457200">
              <a:buAutoNum type="arabicPeriod"/>
            </a:pPr>
            <a:r>
              <a:rPr lang="en-US" sz="2400" dirty="0">
                <a:latin typeface="Times New Roman" panose="02020603050405020304" pitchFamily="18" charset="0"/>
                <a:cs typeface="Times New Roman" panose="02020603050405020304" pitchFamily="18" charset="0"/>
              </a:rPr>
              <a:t>Hybrid</a:t>
            </a:r>
          </a:p>
          <a:p>
            <a:pPr marL="137160" indent="0">
              <a:buNone/>
            </a:pPr>
            <a:endParaRPr lang="en-US" sz="2400" dirty="0"/>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b="1" dirty="0">
              <a:latin typeface="Times New Roman"/>
              <a:ea typeface="Times New Roman"/>
              <a:cs typeface="Times New Roman"/>
              <a:sym typeface="Times New Roman"/>
            </a:endParaRPr>
          </a:p>
          <a:p>
            <a:pPr marL="457200" lvl="0" indent="-228600" algn="l" rtl="0">
              <a:lnSpc>
                <a:spcPct val="100000"/>
              </a:lnSpc>
              <a:spcBef>
                <a:spcPts val="600"/>
              </a:spcBef>
              <a:spcAft>
                <a:spcPts val="0"/>
              </a:spcAft>
              <a:buSzPts val="1440"/>
              <a:buNone/>
            </a:pPr>
            <a:endParaRPr sz="2400" dirty="0">
              <a:latin typeface="Times New Roman"/>
              <a:ea typeface="Times New Roman"/>
              <a:cs typeface="Times New Roman"/>
              <a:sym typeface="Times New Roman"/>
            </a:endParaRPr>
          </a:p>
        </p:txBody>
      </p:sp>
      <p:sp>
        <p:nvSpPr>
          <p:cNvPr id="282" name="Google Shape;282;p33"/>
          <p:cNvSpPr txBox="1">
            <a:spLocks noGrp="1"/>
          </p:cNvSpPr>
          <p:nvPr>
            <p:ph type="ftr" idx="11"/>
          </p:nvPr>
        </p:nvSpPr>
        <p:spPr>
          <a:xfrm>
            <a:off x="3319975" y="6305550"/>
            <a:ext cx="8160825" cy="4762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Copyright © 2019 by Wiley India Pvt. Ltd., 4436/7, Ansari Road, Daryaganj, New Delhi-110002</a:t>
            </a:r>
            <a:endParaRPr/>
          </a:p>
        </p:txBody>
      </p:sp>
    </p:spTree>
    <p:extLst>
      <p:ext uri="{BB962C8B-B14F-4D97-AF65-F5344CB8AC3E}">
        <p14:creationId xmlns:p14="http://schemas.microsoft.com/office/powerpoint/2010/main" val="11657330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p:nvPr/>
        </p:nvSpPr>
        <p:spPr>
          <a:xfrm>
            <a:off x="5233182" y="1802674"/>
            <a:ext cx="6958818" cy="52321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000" b="1" i="0" u="none" strike="noStrike" cap="none" dirty="0">
                <a:solidFill>
                  <a:srgbClr val="0070C0"/>
                </a:solidFill>
                <a:latin typeface="Times New Roman"/>
                <a:ea typeface="Times New Roman"/>
                <a:cs typeface="Times New Roman"/>
                <a:sym typeface="Times New Roman"/>
              </a:rPr>
              <a:t>Dr. Nilakshi Jain</a:t>
            </a:r>
            <a:br>
              <a:rPr lang="en-US" sz="1400" b="0" i="0" u="none" strike="noStrike" cap="none" dirty="0">
                <a:solidFill>
                  <a:srgbClr val="000000"/>
                </a:solidFill>
                <a:latin typeface="Times New Roman"/>
                <a:ea typeface="Times New Roman"/>
                <a:cs typeface="Times New Roman"/>
                <a:sym typeface="Times New Roman"/>
              </a:rPr>
            </a:br>
            <a:r>
              <a:rPr lang="en-US" sz="4000" b="1" i="0" u="none" strike="noStrike" cap="none" dirty="0">
                <a:solidFill>
                  <a:schemeClr val="dk1"/>
                </a:solidFill>
                <a:latin typeface="Times New Roman"/>
                <a:ea typeface="Times New Roman"/>
                <a:cs typeface="Times New Roman"/>
                <a:sym typeface="Times New Roman"/>
              </a:rPr>
              <a:t>Email ID : </a:t>
            </a:r>
            <a:r>
              <a:rPr lang="en-US" sz="4000" b="1" i="0" u="sng" strike="noStrike" cap="none" dirty="0">
                <a:solidFill>
                  <a:schemeClr val="hlink"/>
                </a:solidFill>
                <a:latin typeface="Times New Roman"/>
                <a:ea typeface="Times New Roman"/>
                <a:cs typeface="Times New Roman"/>
                <a:sym typeface="Times New Roman"/>
                <a:hlinkClick r:id="rId3"/>
              </a:rPr>
              <a:t>nilakshijain1986@gmail.com</a:t>
            </a:r>
            <a:br>
              <a:rPr lang="en-US" sz="4000" b="1" i="0" u="none" strike="noStrike" cap="none" dirty="0">
                <a:solidFill>
                  <a:schemeClr val="dk1"/>
                </a:solidFill>
                <a:latin typeface="Times New Roman"/>
                <a:ea typeface="Times New Roman"/>
                <a:cs typeface="Times New Roman"/>
                <a:sym typeface="Times New Roman"/>
              </a:rPr>
            </a:br>
            <a:endParaRPr sz="4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br>
              <a:rPr lang="en-US" sz="4000" b="1" i="0" u="none" strike="noStrike" cap="none" dirty="0">
                <a:solidFill>
                  <a:schemeClr val="dk1"/>
                </a:solidFill>
                <a:latin typeface="Times New Roman"/>
                <a:ea typeface="Times New Roman"/>
                <a:cs typeface="Times New Roman"/>
                <a:sym typeface="Times New Roman"/>
              </a:rPr>
            </a:br>
            <a:r>
              <a:rPr lang="en-US" sz="4000" b="1" i="0" u="none" strike="noStrike" cap="none" dirty="0">
                <a:solidFill>
                  <a:schemeClr val="dk1"/>
                </a:solidFill>
                <a:latin typeface="Times New Roman"/>
                <a:ea typeface="Times New Roman"/>
                <a:cs typeface="Times New Roman"/>
                <a:sym typeface="Times New Roman"/>
              </a:rPr>
              <a:t>Thank you</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dirty="0">
              <a:solidFill>
                <a:schemeClr val="dk1"/>
              </a:solidFill>
              <a:latin typeface="Times New Roman"/>
              <a:ea typeface="Times New Roman"/>
              <a:cs typeface="Times New Roman"/>
              <a:sym typeface="Times New Roman"/>
            </a:endParaRPr>
          </a:p>
        </p:txBody>
      </p:sp>
      <p:pic>
        <p:nvPicPr>
          <p:cNvPr id="330" name="Google Shape;330;p39" descr="C:\Users\admin\Downloads\WhatsApp Image 2019-07-04 at 7.28.28 PM.jpeg"/>
          <p:cNvPicPr preferRelativeResize="0"/>
          <p:nvPr/>
        </p:nvPicPr>
        <p:blipFill rotWithShape="1">
          <a:blip r:embed="rId4">
            <a:alphaModFix/>
          </a:blip>
          <a:srcRect/>
          <a:stretch/>
        </p:blipFill>
        <p:spPr>
          <a:xfrm>
            <a:off x="0" y="0"/>
            <a:ext cx="526673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ABE94043-DE3B-487B-8490-D1DAA6C9A4B1}"/>
              </a:ext>
            </a:extLst>
          </p:cNvPr>
          <p:cNvSpPr txBox="1">
            <a:spLocks noChangeArrowheads="1"/>
          </p:cNvSpPr>
          <p:nvPr/>
        </p:nvSpPr>
        <p:spPr bwMode="auto">
          <a:xfrm>
            <a:off x="3668888" y="186267"/>
            <a:ext cx="9776179"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History of the Artificial Neural Networks</a:t>
            </a:r>
          </a:p>
        </p:txBody>
      </p:sp>
      <p:sp>
        <p:nvSpPr>
          <p:cNvPr id="13314" name="Text Box 2">
            <a:extLst>
              <a:ext uri="{FF2B5EF4-FFF2-40B4-BE49-F238E27FC236}">
                <a16:creationId xmlns:a16="http://schemas.microsoft.com/office/drawing/2014/main" id="{BBBD64C5-B00E-4FC8-89F0-B30DABB3D3C8}"/>
              </a:ext>
            </a:extLst>
          </p:cNvPr>
          <p:cNvSpPr txBox="1">
            <a:spLocks noChangeArrowheads="1"/>
          </p:cNvSpPr>
          <p:nvPr/>
        </p:nvSpPr>
        <p:spPr bwMode="auto">
          <a:xfrm>
            <a:off x="3962400" y="1083012"/>
            <a:ext cx="8229600" cy="2018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000" dirty="0">
                <a:latin typeface="Times New Roman" panose="02020603050405020304" pitchFamily="18" charset="0"/>
                <a:cs typeface="Times New Roman" panose="02020603050405020304" pitchFamily="18" charset="0"/>
              </a:rPr>
              <a:t>in 1988, Radial Basis Function (RBF) networks were first introduced by </a:t>
            </a:r>
            <a:r>
              <a:rPr lang="en-GB" altLang="en-US" sz="2000" dirty="0" err="1">
                <a:latin typeface="Times New Roman" panose="02020603050405020304" pitchFamily="18" charset="0"/>
                <a:cs typeface="Times New Roman" panose="02020603050405020304" pitchFamily="18" charset="0"/>
              </a:rPr>
              <a:t>Broomhead</a:t>
            </a:r>
            <a:r>
              <a:rPr lang="en-GB" altLang="en-US" sz="2000" dirty="0">
                <a:latin typeface="Times New Roman" panose="02020603050405020304" pitchFamily="18" charset="0"/>
                <a:cs typeface="Times New Roman" panose="02020603050405020304" pitchFamily="18" charset="0"/>
              </a:rPr>
              <a:t> &amp; Lowe. Although the basic idea of RBF was developed 30 years ago under the name method of potential function, the work by </a:t>
            </a:r>
            <a:r>
              <a:rPr lang="en-GB" altLang="en-US" sz="2000" dirty="0" err="1">
                <a:latin typeface="Times New Roman" panose="02020603050405020304" pitchFamily="18" charset="0"/>
                <a:cs typeface="Times New Roman" panose="02020603050405020304" pitchFamily="18" charset="0"/>
              </a:rPr>
              <a:t>Broomhead</a:t>
            </a:r>
            <a:r>
              <a:rPr lang="en-GB" altLang="en-US" sz="2000" dirty="0">
                <a:latin typeface="Times New Roman" panose="02020603050405020304" pitchFamily="18" charset="0"/>
                <a:cs typeface="Times New Roman" panose="02020603050405020304" pitchFamily="18" charset="0"/>
              </a:rPr>
              <a:t> &amp; Lowe opened a new frontier in the neural network community.</a:t>
            </a:r>
          </a:p>
          <a:p>
            <a:pPr>
              <a:spcBef>
                <a:spcPts val="575"/>
              </a:spcBef>
              <a:buClr>
                <a:srgbClr val="D34817"/>
              </a:buClr>
              <a:buSzPct val="85000"/>
            </a:pPr>
            <a:endParaRPr lang="en-GB" altLang="en-US" sz="2000" dirty="0">
              <a:latin typeface="Times New Roman" panose="02020603050405020304" pitchFamily="18" charset="0"/>
              <a:cs typeface="Times New Roman" panose="02020603050405020304" pitchFamily="18" charset="0"/>
            </a:endParaRPr>
          </a:p>
        </p:txBody>
      </p:sp>
      <p:pic>
        <p:nvPicPr>
          <p:cNvPr id="13315" name="Picture 3">
            <a:extLst>
              <a:ext uri="{FF2B5EF4-FFF2-40B4-BE49-F238E27FC236}">
                <a16:creationId xmlns:a16="http://schemas.microsoft.com/office/drawing/2014/main" id="{02D6A2C1-D3BB-4E66-A926-EB94EEC8C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660863"/>
            <a:ext cx="7848600" cy="3429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Google Shape;144;p17">
            <a:extLst>
              <a:ext uri="{FF2B5EF4-FFF2-40B4-BE49-F238E27FC236}">
                <a16:creationId xmlns:a16="http://schemas.microsoft.com/office/drawing/2014/main" id="{7C43C06D-595A-4B07-993A-D8944466E5F2}"/>
              </a:ext>
            </a:extLst>
          </p:cNvPr>
          <p:cNvSpPr txBox="1"/>
          <p:nvPr/>
        </p:nvSpPr>
        <p:spPr>
          <a:xfrm>
            <a:off x="-1" y="0"/>
            <a:ext cx="3691467"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8CA16D13-8C37-4324-ADC8-4BA0AA8D4565}"/>
              </a:ext>
            </a:extLst>
          </p:cNvPr>
          <p:cNvSpPr>
            <a:spLocks noGrp="1"/>
          </p:cNvSpPr>
          <p:nvPr>
            <p:ph type="ftr" idx="11"/>
          </p:nvPr>
        </p:nvSpPr>
        <p:spPr>
          <a:xfrm>
            <a:off x="4752622" y="6294261"/>
            <a:ext cx="6649156"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ED3E0E40-27A8-4DE1-84F9-DD7A60303615}"/>
              </a:ext>
            </a:extLst>
          </p:cNvPr>
          <p:cNvSpPr txBox="1">
            <a:spLocks noChangeArrowheads="1"/>
          </p:cNvSpPr>
          <p:nvPr/>
        </p:nvSpPr>
        <p:spPr bwMode="auto">
          <a:xfrm>
            <a:off x="3674533" y="72574"/>
            <a:ext cx="9381067"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History of the Artificial Neural Networks</a:t>
            </a:r>
          </a:p>
        </p:txBody>
      </p:sp>
      <p:sp>
        <p:nvSpPr>
          <p:cNvPr id="14338" name="Text Box 2">
            <a:extLst>
              <a:ext uri="{FF2B5EF4-FFF2-40B4-BE49-F238E27FC236}">
                <a16:creationId xmlns:a16="http://schemas.microsoft.com/office/drawing/2014/main" id="{E3F9E98F-67F5-44B1-9642-F161469509B0}"/>
              </a:ext>
            </a:extLst>
          </p:cNvPr>
          <p:cNvSpPr txBox="1">
            <a:spLocks noChangeArrowheads="1"/>
          </p:cNvSpPr>
          <p:nvPr/>
        </p:nvSpPr>
        <p:spPr bwMode="auto">
          <a:xfrm>
            <a:off x="3674533" y="1035757"/>
            <a:ext cx="8229600" cy="1633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000" dirty="0">
                <a:latin typeface="Times New Roman" panose="02020603050405020304" pitchFamily="18" charset="0"/>
                <a:cs typeface="Times New Roman" panose="02020603050405020304" pitchFamily="18" charset="0"/>
              </a:rPr>
              <a:t>in 1982, A totally unique kind of network model is the Self-Organizing</a:t>
            </a:r>
            <a:r>
              <a:rPr lang="en-GB" altLang="en-US" sz="2000" dirty="0">
                <a:solidFill>
                  <a:srgbClr val="0D0D0D"/>
                </a:solidFill>
                <a:latin typeface="Times New Roman" panose="02020603050405020304" pitchFamily="18" charset="0"/>
                <a:cs typeface="Times New Roman" panose="02020603050405020304" pitchFamily="18" charset="0"/>
              </a:rPr>
              <a:t> Map </a:t>
            </a:r>
            <a:r>
              <a:rPr lang="en-GB" altLang="en-US" sz="2000" dirty="0">
                <a:latin typeface="Times New Roman" panose="02020603050405020304" pitchFamily="18" charset="0"/>
                <a:cs typeface="Times New Roman" panose="02020603050405020304" pitchFamily="18" charset="0"/>
              </a:rPr>
              <a:t>(SOM) introduced by </a:t>
            </a:r>
            <a:r>
              <a:rPr lang="en-GB" altLang="en-US" sz="2000" dirty="0" err="1">
                <a:latin typeface="Times New Roman" panose="02020603050405020304" pitchFamily="18" charset="0"/>
                <a:cs typeface="Times New Roman" panose="02020603050405020304" pitchFamily="18" charset="0"/>
              </a:rPr>
              <a:t>Kohonen</a:t>
            </a:r>
            <a:r>
              <a:rPr lang="en-GB" altLang="en-US" sz="2000" dirty="0">
                <a:latin typeface="Times New Roman" panose="02020603050405020304" pitchFamily="18" charset="0"/>
                <a:cs typeface="Times New Roman" panose="02020603050405020304" pitchFamily="18" charset="0"/>
              </a:rPr>
              <a:t>. SOM is a certain kind of topological map which organizes itself based on the input patterns that it is trained with. The SOM originated from the LVQ (Learning Vector Quantization) network the underlying idea of which was also </a:t>
            </a:r>
            <a:r>
              <a:rPr lang="en-GB" altLang="en-US" sz="2000" dirty="0" err="1">
                <a:latin typeface="Times New Roman" panose="02020603050405020304" pitchFamily="18" charset="0"/>
                <a:cs typeface="Times New Roman" panose="02020603050405020304" pitchFamily="18" charset="0"/>
              </a:rPr>
              <a:t>Kohonen's</a:t>
            </a:r>
            <a:r>
              <a:rPr lang="en-GB" altLang="en-US" sz="2000" dirty="0">
                <a:latin typeface="Times New Roman" panose="02020603050405020304" pitchFamily="18" charset="0"/>
                <a:cs typeface="Times New Roman" panose="02020603050405020304" pitchFamily="18" charset="0"/>
              </a:rPr>
              <a:t> in 1972.</a:t>
            </a:r>
          </a:p>
        </p:txBody>
      </p:sp>
      <p:pic>
        <p:nvPicPr>
          <p:cNvPr id="14339" name="Picture 3">
            <a:extLst>
              <a:ext uri="{FF2B5EF4-FFF2-40B4-BE49-F238E27FC236}">
                <a16:creationId xmlns:a16="http://schemas.microsoft.com/office/drawing/2014/main" id="{AF29EDF4-1470-4EC5-85D7-C95543F99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033" y="2772852"/>
            <a:ext cx="7848600" cy="3429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Google Shape;144;p17">
            <a:extLst>
              <a:ext uri="{FF2B5EF4-FFF2-40B4-BE49-F238E27FC236}">
                <a16:creationId xmlns:a16="http://schemas.microsoft.com/office/drawing/2014/main" id="{A18892A9-5D32-4963-BD38-07BAEA396B3B}"/>
              </a:ext>
            </a:extLst>
          </p:cNvPr>
          <p:cNvSpPr txBox="1"/>
          <p:nvPr/>
        </p:nvSpPr>
        <p:spPr>
          <a:xfrm>
            <a:off x="0" y="0"/>
            <a:ext cx="3781778" cy="7101900"/>
          </a:xfrm>
          <a:prstGeom prst="rect">
            <a:avLst/>
          </a:prstGeom>
          <a:solidFill>
            <a:schemeClr val="tx1"/>
          </a:solidFill>
          <a:ln>
            <a:noFill/>
          </a:ln>
        </p:spPr>
        <p:txBody>
          <a:bodyPr spcFirstLastPara="1" wrap="square" lIns="91425" tIns="45700" rIns="91425" bIns="45700" anchor="t" anchorCtr="0">
            <a:noAutofit/>
          </a:bodyPr>
          <a:lstStyle/>
          <a:p>
            <a:pPr lvl="0">
              <a:lnSpc>
                <a:spcPct val="150000"/>
              </a:lnSpc>
            </a:pPr>
            <a:r>
              <a:rPr lang="en-US" sz="1800" b="1" i="0" u="none" strike="noStrike" cap="none" dirty="0">
                <a:solidFill>
                  <a:srgbClr val="00B0F0"/>
                </a:solidFill>
                <a:latin typeface="Times New Roman"/>
                <a:ea typeface="Times New Roman"/>
                <a:cs typeface="Times New Roman"/>
                <a:sym typeface="Times New Roman"/>
              </a:rPr>
              <a:t>18.1 Introduction</a:t>
            </a:r>
            <a:br>
              <a:rPr lang="en-US" sz="1800" b="1" i="0" u="none" strike="noStrike" cap="none" dirty="0">
                <a:solidFill>
                  <a:schemeClr val="lt1"/>
                </a:solidFill>
                <a:latin typeface="Times New Roman"/>
                <a:ea typeface="Times New Roman"/>
                <a:cs typeface="Times New Roman"/>
                <a:sym typeface="Times New Roman"/>
              </a:rPr>
            </a:br>
            <a:r>
              <a:rPr lang="en-US" sz="1800" b="0" i="0" u="none" strike="noStrike" cap="none" dirty="0">
                <a:solidFill>
                  <a:schemeClr val="lt1"/>
                </a:solidFill>
                <a:latin typeface="Times New Roman"/>
                <a:ea typeface="Times New Roman"/>
                <a:cs typeface="Times New Roman"/>
                <a:sym typeface="Times New Roman"/>
              </a:rPr>
              <a:t>18.2 </a:t>
            </a:r>
            <a:r>
              <a:rPr lang="en-US" sz="1800" dirty="0">
                <a:solidFill>
                  <a:schemeClr val="lt1"/>
                </a:solidFill>
                <a:latin typeface="Times New Roman"/>
                <a:ea typeface="Times New Roman"/>
                <a:cs typeface="Times New Roman"/>
                <a:sym typeface="Times New Roman"/>
              </a:rPr>
              <a:t>Basic Models of Artificial Neural Networks</a:t>
            </a:r>
            <a:br>
              <a:rPr lang="en-US" sz="1800" b="1" i="0" u="none" strike="noStrike" cap="none"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18.3 First Artificial Neurons: McCulloch-Pitts Model</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18.4 Neural Network Architecture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18.5 Single-Layer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18.6 Multilayer Feed-forward ANN</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18.7 Activation Functions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18.8 Supervised Learning</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18.9 Delta Learning Rule</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18.10 Back propagation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18.11 Unsupervised Learning Algorithm</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18.12 Self-Organising Maps</a:t>
            </a:r>
            <a:br>
              <a:rPr lang="en-US" sz="1800" dirty="0">
                <a:solidFill>
                  <a:schemeClr val="lt1"/>
                </a:solidFill>
                <a:latin typeface="Times New Roman"/>
                <a:ea typeface="Times New Roman"/>
                <a:cs typeface="Times New Roman"/>
                <a:sym typeface="Times New Roman"/>
              </a:rPr>
            </a:br>
            <a:r>
              <a:rPr lang="en-US" sz="1800" dirty="0">
                <a:solidFill>
                  <a:schemeClr val="lt1"/>
                </a:solidFill>
                <a:latin typeface="Times New Roman"/>
                <a:ea typeface="Times New Roman"/>
                <a:cs typeface="Times New Roman"/>
                <a:sym typeface="Times New Roman"/>
              </a:rPr>
              <a:t>18.13 Hybrid Approach : Fuzzy Neural Systems</a:t>
            </a:r>
            <a:endParaRPr sz="1800" b="0" i="0" u="none" strike="noStrike" cap="none" dirty="0">
              <a:solidFill>
                <a:schemeClr val="lt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72680A4E-B2D1-4D5A-AC5B-9AD95BC26C97}"/>
              </a:ext>
            </a:extLst>
          </p:cNvPr>
          <p:cNvSpPr>
            <a:spLocks noGrp="1"/>
          </p:cNvSpPr>
          <p:nvPr>
            <p:ph type="ftr" idx="11"/>
          </p:nvPr>
        </p:nvSpPr>
        <p:spPr>
          <a:xfrm>
            <a:off x="4797778" y="6309176"/>
            <a:ext cx="6479822" cy="476250"/>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4156</Words>
  <Application>Microsoft Office PowerPoint</Application>
  <PresentationFormat>Widescreen</PresentationFormat>
  <Paragraphs>596</Paragraphs>
  <Slides>72</Slides>
  <Notes>69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Franklin Gothic Book</vt:lpstr>
      <vt:lpstr>Times New Roman</vt:lpstr>
      <vt:lpstr>Wingdings</vt:lpstr>
      <vt:lpstr>Perpetua</vt:lpstr>
      <vt:lpstr>Gill Sans</vt:lpstr>
      <vt:lpstr>Verdana</vt:lpstr>
      <vt:lpstr>Wingdings 2</vt:lpstr>
      <vt:lpstr>Arial</vt:lpstr>
      <vt:lpstr>Noto Sans Symbols</vt:lpstr>
      <vt:lpstr>Solstice</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Nilakshi</cp:lastModifiedBy>
  <cp:revision>42</cp:revision>
  <dcterms:modified xsi:type="dcterms:W3CDTF">2019-07-26T10:00:47Z</dcterms:modified>
</cp:coreProperties>
</file>