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83" r:id="rId4"/>
    <p:sldId id="262" r:id="rId5"/>
    <p:sldId id="258" r:id="rId6"/>
    <p:sldId id="282" r:id="rId7"/>
    <p:sldId id="259" r:id="rId8"/>
    <p:sldId id="260" r:id="rId9"/>
    <p:sldId id="263" r:id="rId10"/>
    <p:sldId id="264" r:id="rId11"/>
    <p:sldId id="265" r:id="rId12"/>
    <p:sldId id="266" r:id="rId13"/>
    <p:sldId id="279" r:id="rId14"/>
    <p:sldId id="267" r:id="rId15"/>
    <p:sldId id="269" r:id="rId16"/>
    <p:sldId id="278" r:id="rId17"/>
    <p:sldId id="271" r:id="rId18"/>
    <p:sldId id="272" r:id="rId19"/>
    <p:sldId id="273" r:id="rId20"/>
    <p:sldId id="274" r:id="rId21"/>
    <p:sldId id="275" r:id="rId22"/>
    <p:sldId id="276" r:id="rId23"/>
    <p:sldId id="280" r:id="rId24"/>
    <p:sldId id="277" r:id="rId25"/>
    <p:sldId id="28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8" roundtripDataSignature="AMtx7mggSERplyGwh8N6jyCHG6nF9UPF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61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898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13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13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1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100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3989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629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73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723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15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7093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553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553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94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87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87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78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8"/>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8"/>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21" name="Google Shape;21;p8"/>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cxnSp>
        <p:nvCxnSpPr>
          <p:cNvPr id="22" name="Google Shape;22;p8"/>
          <p:cNvCxnSpPr/>
          <p:nvPr/>
        </p:nvCxnSpPr>
        <p:spPr>
          <a:xfrm rot="-5400000">
            <a:off x="-185517" y="1223433"/>
            <a:ext cx="504000" cy="0"/>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rot="5400000">
            <a:off x="7437437" y="1981203"/>
            <a:ext cx="5851525" cy="2438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8"/>
          <p:cNvSpPr txBox="1">
            <a:spLocks noGrp="1"/>
          </p:cNvSpPr>
          <p:nvPr>
            <p:ph type="body" idx="1"/>
          </p:nvPr>
        </p:nvSpPr>
        <p:spPr>
          <a:xfrm rot="5400000">
            <a:off x="2306637" y="-507996"/>
            <a:ext cx="5851525" cy="74168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8" name="Google Shape;98;p18"/>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8"/>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100" name="Google Shape;100;p18"/>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Description and Conent">
  <p:cSld name="Title Description and Conent">
    <p:spTree>
      <p:nvGrpSpPr>
        <p:cNvPr id="1" name="Shape 101"/>
        <p:cNvGrpSpPr/>
        <p:nvPr/>
      </p:nvGrpSpPr>
      <p:grpSpPr>
        <a:xfrm>
          <a:off x="0" y="0"/>
          <a:ext cx="0" cy="0"/>
          <a:chOff x="0" y="0"/>
          <a:chExt cx="0" cy="0"/>
        </a:xfrm>
      </p:grpSpPr>
      <p:pic>
        <p:nvPicPr>
          <p:cNvPr id="102" name="Google Shape;102;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19"/>
          <p:cNvSpPr txBox="1">
            <a:spLocks noGrp="1"/>
          </p:cNvSpPr>
          <p:nvPr>
            <p:ph type="title"/>
          </p:nvPr>
        </p:nvSpPr>
        <p:spPr>
          <a:xfrm>
            <a:off x="685801" y="609601"/>
            <a:ext cx="10840914" cy="1260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3000"/>
              <a:buFont typeface="Gill Sans"/>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9"/>
          <p:cNvSpPr txBox="1">
            <a:spLocks noGrp="1"/>
          </p:cNvSpPr>
          <p:nvPr>
            <p:ph type="body" idx="1"/>
          </p:nvPr>
        </p:nvSpPr>
        <p:spPr>
          <a:xfrm>
            <a:off x="685799" y="1881824"/>
            <a:ext cx="10840914" cy="103282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40"/>
              <a:buNone/>
              <a:defRPr sz="1800" b="0"/>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5" name="Google Shape;105;p19"/>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107" name="Google Shape;107;p19"/>
          <p:cNvSpPr txBox="1">
            <a:spLocks noGrp="1"/>
          </p:cNvSpPr>
          <p:nvPr>
            <p:ph type="body" idx="2"/>
          </p:nvPr>
        </p:nvSpPr>
        <p:spPr>
          <a:xfrm>
            <a:off x="1216192"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8" name="Google Shape;108;p19"/>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09" name="Google Shape;109;p19"/>
          <p:cNvSpPr txBox="1">
            <a:spLocks noGrp="1"/>
          </p:cNvSpPr>
          <p:nvPr>
            <p:ph type="body" idx="3"/>
          </p:nvPr>
        </p:nvSpPr>
        <p:spPr>
          <a:xfrm>
            <a:off x="685799" y="2914650"/>
            <a:ext cx="10840914" cy="50212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440"/>
              <a:buNone/>
              <a:defRPr sz="1800" b="0"/>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10" name="Google Shape;110;p19"/>
          <p:cNvSpPr txBox="1">
            <a:spLocks noGrp="1"/>
          </p:cNvSpPr>
          <p:nvPr>
            <p:ph type="body" idx="4"/>
          </p:nvPr>
        </p:nvSpPr>
        <p:spPr>
          <a:xfrm>
            <a:off x="7465366"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1" name="Google Shape;111;p19"/>
          <p:cNvSpPr txBox="1">
            <a:spLocks noGrp="1"/>
          </p:cNvSpPr>
          <p:nvPr>
            <p:ph type="body" idx="5"/>
          </p:nvPr>
        </p:nvSpPr>
        <p:spPr>
          <a:xfrm>
            <a:off x="9548424"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2" name="Google Shape;112;p19"/>
          <p:cNvSpPr txBox="1">
            <a:spLocks noGrp="1"/>
          </p:cNvSpPr>
          <p:nvPr>
            <p:ph type="body" idx="6"/>
          </p:nvPr>
        </p:nvSpPr>
        <p:spPr>
          <a:xfrm>
            <a:off x="5382308"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3" name="Google Shape;113;p19"/>
          <p:cNvSpPr txBox="1">
            <a:spLocks noGrp="1"/>
          </p:cNvSpPr>
          <p:nvPr>
            <p:ph type="body" idx="7"/>
          </p:nvPr>
        </p:nvSpPr>
        <p:spPr>
          <a:xfrm>
            <a:off x="3299250"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cxnSp>
        <p:nvCxnSpPr>
          <p:cNvPr id="114" name="Google Shape;114;p19"/>
          <p:cNvCxnSpPr/>
          <p:nvPr/>
        </p:nvCxnSpPr>
        <p:spPr>
          <a:xfrm rot="-5400000">
            <a:off x="-185517" y="1242483"/>
            <a:ext cx="504000" cy="0"/>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15"/>
        <p:cNvGrpSpPr/>
        <p:nvPr/>
      </p:nvGrpSpPr>
      <p:grpSpPr>
        <a:xfrm>
          <a:off x="0" y="0"/>
          <a:ext cx="0" cy="0"/>
          <a:chOff x="0" y="0"/>
          <a:chExt cx="0" cy="0"/>
        </a:xfrm>
      </p:grpSpPr>
      <p:pic>
        <p:nvPicPr>
          <p:cNvPr id="116" name="Google Shape;116;p20" descr="Celestia-R1---OverlayContentHD.png"/>
          <p:cNvPicPr preferRelativeResize="0"/>
          <p:nvPr/>
        </p:nvPicPr>
        <p:blipFill rotWithShape="1">
          <a:blip r:embed="rId2">
            <a:alphaModFix/>
          </a:blip>
          <a:srcRect/>
          <a:stretch/>
        </p:blipFill>
        <p:spPr>
          <a:xfrm flipH="1">
            <a:off x="0" y="0"/>
            <a:ext cx="12188825" cy="6856214"/>
          </a:xfrm>
          <a:prstGeom prst="rect">
            <a:avLst/>
          </a:prstGeom>
          <a:noFill/>
          <a:ln>
            <a:noFill/>
          </a:ln>
        </p:spPr>
      </p:pic>
      <p:sp>
        <p:nvSpPr>
          <p:cNvPr id="117" name="Google Shape;117;p20"/>
          <p:cNvSpPr txBox="1">
            <a:spLocks noGrp="1"/>
          </p:cNvSpPr>
          <p:nvPr>
            <p:ph type="title"/>
          </p:nvPr>
        </p:nvSpPr>
        <p:spPr>
          <a:xfrm>
            <a:off x="1457326" y="995967"/>
            <a:ext cx="6238874" cy="1260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562214"/>
              </a:buClr>
              <a:buSzPts val="3000"/>
              <a:buFont typeface="Gill Sans"/>
              <a:buNone/>
              <a:defRPr sz="3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0"/>
          <p:cNvSpPr>
            <a:spLocks noGrp="1"/>
          </p:cNvSpPr>
          <p:nvPr>
            <p:ph type="pic" idx="2"/>
          </p:nvPr>
        </p:nvSpPr>
        <p:spPr>
          <a:xfrm>
            <a:off x="8014200" y="995968"/>
            <a:ext cx="3492000" cy="4866064"/>
          </a:xfrm>
          <a:prstGeom prst="roundRect">
            <a:avLst>
              <a:gd name="adj" fmla="val 2371"/>
            </a:avLst>
          </a:prstGeom>
          <a:solidFill>
            <a:srgbClr val="ECE5D5"/>
          </a:solidFill>
          <a:ln w="28575" cap="sq" cmpd="sng">
            <a:solidFill>
              <a:srgbClr val="61161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rmAutofit/>
          </a:bodyPr>
          <a:lstStyle>
            <a:lvl1pPr marR="0" lvl="0" algn="ctr" rtl="0">
              <a:lnSpc>
                <a:spcPct val="100000"/>
              </a:lnSpc>
              <a:spcBef>
                <a:spcPts val="600"/>
              </a:spcBef>
              <a:spcAft>
                <a:spcPts val="0"/>
              </a:spcAft>
              <a:buClr>
                <a:schemeClr val="accent1"/>
              </a:buClr>
              <a:buSzPts val="1280"/>
              <a:buFont typeface="Noto Sans Symbols"/>
              <a:buNone/>
              <a:defRPr sz="16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1600"/>
              <a:buFont typeface="Verdana"/>
              <a:buNone/>
              <a:defRPr sz="1600" b="0" i="0" u="none" strike="noStrike" cap="none">
                <a:solidFill>
                  <a:schemeClr val="dk1"/>
                </a:solidFill>
                <a:latin typeface="Gill Sans"/>
                <a:ea typeface="Gill Sans"/>
                <a:cs typeface="Gill Sans"/>
                <a:sym typeface="Gill Sans"/>
              </a:defRPr>
            </a:lvl2pPr>
            <a:lvl3pPr marR="0" lvl="2" algn="l" rtl="0">
              <a:lnSpc>
                <a:spcPct val="100000"/>
              </a:lnSpc>
              <a:spcBef>
                <a:spcPts val="320"/>
              </a:spcBef>
              <a:spcAft>
                <a:spcPts val="0"/>
              </a:spcAft>
              <a:buClr>
                <a:schemeClr val="accent2"/>
              </a:buClr>
              <a:buSzPts val="1600"/>
              <a:buFont typeface="Noto Sans Symbols"/>
              <a:buNone/>
              <a:defRPr sz="1600" b="0" i="0" u="none" strike="noStrike" cap="none">
                <a:solidFill>
                  <a:schemeClr val="dk1"/>
                </a:solidFill>
                <a:latin typeface="Gill Sans"/>
                <a:ea typeface="Gill Sans"/>
                <a:cs typeface="Gill Sans"/>
                <a:sym typeface="Gill Sans"/>
              </a:defRPr>
            </a:lvl3pPr>
            <a:lvl4pPr marR="0" lvl="3" algn="l" rtl="0">
              <a:lnSpc>
                <a:spcPct val="100000"/>
              </a:lnSpc>
              <a:spcBef>
                <a:spcPts val="320"/>
              </a:spcBef>
              <a:spcAft>
                <a:spcPts val="0"/>
              </a:spcAft>
              <a:buClr>
                <a:schemeClr val="accent3"/>
              </a:buClr>
              <a:buSzPts val="1600"/>
              <a:buFont typeface="Noto Sans Symbols"/>
              <a:buNone/>
              <a:defRPr sz="1600" b="0" i="0" u="none" strike="noStrike" cap="none">
                <a:solidFill>
                  <a:schemeClr val="dk1"/>
                </a:solidFill>
                <a:latin typeface="Gill Sans"/>
                <a:ea typeface="Gill Sans"/>
                <a:cs typeface="Gill Sans"/>
                <a:sym typeface="Gill Sans"/>
              </a:defRPr>
            </a:lvl4pPr>
            <a:lvl5pPr marR="0" lvl="4" algn="l" rtl="0">
              <a:lnSpc>
                <a:spcPct val="100000"/>
              </a:lnSpc>
              <a:spcBef>
                <a:spcPts val="320"/>
              </a:spcBef>
              <a:spcAft>
                <a:spcPts val="0"/>
              </a:spcAft>
              <a:buClr>
                <a:schemeClr val="accent4"/>
              </a:buClr>
              <a:buSzPts val="1600"/>
              <a:buFont typeface="Noto Sans Symbols"/>
              <a:buNone/>
              <a:defRPr sz="1600" b="0" i="0" u="none" strike="noStrike" cap="none">
                <a:solidFill>
                  <a:schemeClr val="dk1"/>
                </a:solidFill>
                <a:latin typeface="Gill Sans"/>
                <a:ea typeface="Gill Sans"/>
                <a:cs typeface="Gill Sans"/>
                <a:sym typeface="Gill Sans"/>
              </a:defRPr>
            </a:lvl5pPr>
            <a:lvl6pPr marR="0" lvl="5" algn="l" rtl="0">
              <a:lnSpc>
                <a:spcPct val="100000"/>
              </a:lnSpc>
              <a:spcBef>
                <a:spcPts val="320"/>
              </a:spcBef>
              <a:spcAft>
                <a:spcPts val="0"/>
              </a:spcAft>
              <a:buClr>
                <a:schemeClr val="accent5"/>
              </a:buClr>
              <a:buSzPts val="1600"/>
              <a:buFont typeface="Noto Sans Symbols"/>
              <a:buNone/>
              <a:defRPr sz="1600" b="0" i="0" u="none" strike="noStrike" cap="none">
                <a:solidFill>
                  <a:schemeClr val="dk1"/>
                </a:solidFill>
                <a:latin typeface="Gill Sans"/>
                <a:ea typeface="Gill Sans"/>
                <a:cs typeface="Gill Sans"/>
                <a:sym typeface="Gill Sans"/>
              </a:defRPr>
            </a:lvl6pPr>
            <a:lvl7pPr marR="0" lvl="6"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7pPr>
            <a:lvl8pPr marR="0" lvl="7"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8pPr>
            <a:lvl9pPr marR="0" lvl="8"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9pPr>
          </a:lstStyle>
          <a:p>
            <a:endParaRPr/>
          </a:p>
        </p:txBody>
      </p:sp>
      <p:sp>
        <p:nvSpPr>
          <p:cNvPr id="119" name="Google Shape;119;p20"/>
          <p:cNvSpPr txBox="1">
            <a:spLocks noGrp="1"/>
          </p:cNvSpPr>
          <p:nvPr>
            <p:ph type="body" idx="1"/>
          </p:nvPr>
        </p:nvSpPr>
        <p:spPr>
          <a:xfrm>
            <a:off x="1085849" y="2255967"/>
            <a:ext cx="6610351" cy="347661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1440"/>
              <a:buNone/>
              <a:defRPr sz="18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20" name="Google Shape;120;p20"/>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0"/>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122" name="Google Shape;122;p20"/>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Right with Caption">
  <p:cSld name="Picture Right with Caption">
    <p:spTree>
      <p:nvGrpSpPr>
        <p:cNvPr id="1" name="Shape 123"/>
        <p:cNvGrpSpPr/>
        <p:nvPr/>
      </p:nvGrpSpPr>
      <p:grpSpPr>
        <a:xfrm>
          <a:off x="0" y="0"/>
          <a:ext cx="0" cy="0"/>
          <a:chOff x="0" y="0"/>
          <a:chExt cx="0" cy="0"/>
        </a:xfrm>
      </p:grpSpPr>
      <p:pic>
        <p:nvPicPr>
          <p:cNvPr id="124" name="Google Shape;124;p21" descr="Celestia-R1---OverlayContentHD.png"/>
          <p:cNvPicPr preferRelativeResize="0"/>
          <p:nvPr/>
        </p:nvPicPr>
        <p:blipFill rotWithShape="1">
          <a:blip r:embed="rId2">
            <a:alphaModFix/>
          </a:blip>
          <a:srcRect/>
          <a:stretch/>
        </p:blipFill>
        <p:spPr>
          <a:xfrm flipH="1">
            <a:off x="0" y="0"/>
            <a:ext cx="12188825" cy="6856214"/>
          </a:xfrm>
          <a:prstGeom prst="rect">
            <a:avLst/>
          </a:prstGeom>
          <a:noFill/>
          <a:ln>
            <a:noFill/>
          </a:ln>
        </p:spPr>
      </p:pic>
      <p:sp>
        <p:nvSpPr>
          <p:cNvPr id="125" name="Google Shape;125;p21"/>
          <p:cNvSpPr txBox="1">
            <a:spLocks noGrp="1"/>
          </p:cNvSpPr>
          <p:nvPr>
            <p:ph type="title"/>
          </p:nvPr>
        </p:nvSpPr>
        <p:spPr>
          <a:xfrm>
            <a:off x="6657974" y="995968"/>
            <a:ext cx="4848225" cy="1260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3000"/>
              <a:buFont typeface="Gill Sans"/>
              <a:buNone/>
              <a:defRPr sz="3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1"/>
          <p:cNvSpPr>
            <a:spLocks noGrp="1"/>
          </p:cNvSpPr>
          <p:nvPr>
            <p:ph type="pic" idx="2"/>
          </p:nvPr>
        </p:nvSpPr>
        <p:spPr>
          <a:xfrm>
            <a:off x="727574" y="914400"/>
            <a:ext cx="5749425" cy="4818185"/>
          </a:xfrm>
          <a:prstGeom prst="roundRect">
            <a:avLst>
              <a:gd name="adj" fmla="val 2371"/>
            </a:avLst>
          </a:prstGeom>
          <a:solidFill>
            <a:srgbClr val="ECE5D5"/>
          </a:solidFill>
          <a:ln w="28575" cap="sq" cmpd="sng">
            <a:solidFill>
              <a:srgbClr val="61161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rmAutofit/>
          </a:bodyPr>
          <a:lstStyle>
            <a:lvl1pPr marR="0" lvl="0" algn="ctr" rtl="0">
              <a:lnSpc>
                <a:spcPct val="100000"/>
              </a:lnSpc>
              <a:spcBef>
                <a:spcPts val="600"/>
              </a:spcBef>
              <a:spcAft>
                <a:spcPts val="0"/>
              </a:spcAft>
              <a:buClr>
                <a:schemeClr val="accent1"/>
              </a:buClr>
              <a:buSzPts val="1280"/>
              <a:buFont typeface="Noto Sans Symbols"/>
              <a:buNone/>
              <a:defRPr sz="16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1600"/>
              <a:buFont typeface="Verdana"/>
              <a:buNone/>
              <a:defRPr sz="1600" b="0" i="0" u="none" strike="noStrike" cap="none">
                <a:solidFill>
                  <a:schemeClr val="dk1"/>
                </a:solidFill>
                <a:latin typeface="Gill Sans"/>
                <a:ea typeface="Gill Sans"/>
                <a:cs typeface="Gill Sans"/>
                <a:sym typeface="Gill Sans"/>
              </a:defRPr>
            </a:lvl2pPr>
            <a:lvl3pPr marR="0" lvl="2" algn="l" rtl="0">
              <a:lnSpc>
                <a:spcPct val="100000"/>
              </a:lnSpc>
              <a:spcBef>
                <a:spcPts val="320"/>
              </a:spcBef>
              <a:spcAft>
                <a:spcPts val="0"/>
              </a:spcAft>
              <a:buClr>
                <a:schemeClr val="accent2"/>
              </a:buClr>
              <a:buSzPts val="1600"/>
              <a:buFont typeface="Noto Sans Symbols"/>
              <a:buNone/>
              <a:defRPr sz="1600" b="0" i="0" u="none" strike="noStrike" cap="none">
                <a:solidFill>
                  <a:schemeClr val="dk1"/>
                </a:solidFill>
                <a:latin typeface="Gill Sans"/>
                <a:ea typeface="Gill Sans"/>
                <a:cs typeface="Gill Sans"/>
                <a:sym typeface="Gill Sans"/>
              </a:defRPr>
            </a:lvl3pPr>
            <a:lvl4pPr marR="0" lvl="3" algn="l" rtl="0">
              <a:lnSpc>
                <a:spcPct val="100000"/>
              </a:lnSpc>
              <a:spcBef>
                <a:spcPts val="320"/>
              </a:spcBef>
              <a:spcAft>
                <a:spcPts val="0"/>
              </a:spcAft>
              <a:buClr>
                <a:schemeClr val="accent3"/>
              </a:buClr>
              <a:buSzPts val="1600"/>
              <a:buFont typeface="Noto Sans Symbols"/>
              <a:buNone/>
              <a:defRPr sz="1600" b="0" i="0" u="none" strike="noStrike" cap="none">
                <a:solidFill>
                  <a:schemeClr val="dk1"/>
                </a:solidFill>
                <a:latin typeface="Gill Sans"/>
                <a:ea typeface="Gill Sans"/>
                <a:cs typeface="Gill Sans"/>
                <a:sym typeface="Gill Sans"/>
              </a:defRPr>
            </a:lvl4pPr>
            <a:lvl5pPr marR="0" lvl="4" algn="l" rtl="0">
              <a:lnSpc>
                <a:spcPct val="100000"/>
              </a:lnSpc>
              <a:spcBef>
                <a:spcPts val="320"/>
              </a:spcBef>
              <a:spcAft>
                <a:spcPts val="0"/>
              </a:spcAft>
              <a:buClr>
                <a:schemeClr val="accent4"/>
              </a:buClr>
              <a:buSzPts val="1600"/>
              <a:buFont typeface="Noto Sans Symbols"/>
              <a:buNone/>
              <a:defRPr sz="1600" b="0" i="0" u="none" strike="noStrike" cap="none">
                <a:solidFill>
                  <a:schemeClr val="dk1"/>
                </a:solidFill>
                <a:latin typeface="Gill Sans"/>
                <a:ea typeface="Gill Sans"/>
                <a:cs typeface="Gill Sans"/>
                <a:sym typeface="Gill Sans"/>
              </a:defRPr>
            </a:lvl5pPr>
            <a:lvl6pPr marR="0" lvl="5" algn="l" rtl="0">
              <a:lnSpc>
                <a:spcPct val="100000"/>
              </a:lnSpc>
              <a:spcBef>
                <a:spcPts val="320"/>
              </a:spcBef>
              <a:spcAft>
                <a:spcPts val="0"/>
              </a:spcAft>
              <a:buClr>
                <a:schemeClr val="accent5"/>
              </a:buClr>
              <a:buSzPts val="1600"/>
              <a:buFont typeface="Noto Sans Symbols"/>
              <a:buNone/>
              <a:defRPr sz="1600" b="0" i="0" u="none" strike="noStrike" cap="none">
                <a:solidFill>
                  <a:schemeClr val="dk1"/>
                </a:solidFill>
                <a:latin typeface="Gill Sans"/>
                <a:ea typeface="Gill Sans"/>
                <a:cs typeface="Gill Sans"/>
                <a:sym typeface="Gill Sans"/>
              </a:defRPr>
            </a:lvl6pPr>
            <a:lvl7pPr marR="0" lvl="6"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7pPr>
            <a:lvl8pPr marR="0" lvl="7"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8pPr>
            <a:lvl9pPr marR="0" lvl="8"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9pPr>
          </a:lstStyle>
          <a:p>
            <a:endParaRPr/>
          </a:p>
        </p:txBody>
      </p:sp>
      <p:sp>
        <p:nvSpPr>
          <p:cNvPr id="127" name="Google Shape;127;p21"/>
          <p:cNvSpPr txBox="1">
            <a:spLocks noGrp="1"/>
          </p:cNvSpPr>
          <p:nvPr>
            <p:ph type="body" idx="1"/>
          </p:nvPr>
        </p:nvSpPr>
        <p:spPr>
          <a:xfrm>
            <a:off x="6657974" y="2255968"/>
            <a:ext cx="4848225" cy="347661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440"/>
              <a:buNone/>
              <a:defRPr sz="18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28" name="Google Shape;128;p2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130" name="Google Shape;130;p2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9"/>
          <p:cNvSpPr txBox="1">
            <a:spLocks noGrp="1"/>
          </p:cNvSpPr>
          <p:nvPr>
            <p:ph type="ctrTitle"/>
          </p:nvPr>
        </p:nvSpPr>
        <p:spPr>
          <a:xfrm>
            <a:off x="1910080" y="359898"/>
            <a:ext cx="987552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subTitle" idx="1"/>
          </p:nvPr>
        </p:nvSpPr>
        <p:spPr>
          <a:xfrm>
            <a:off x="1910080" y="1850064"/>
            <a:ext cx="987552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6" name="Google Shape;26;p9"/>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28" name="Google Shape;28;p9"/>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9" name="Google Shape;29;p9"/>
          <p:cNvSpPr/>
          <p:nvPr/>
        </p:nvSpPr>
        <p:spPr>
          <a:xfrm>
            <a:off x="1228577" y="1413802"/>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30" name="Google Shape;30;p9"/>
          <p:cNvSpPr/>
          <p:nvPr/>
        </p:nvSpPr>
        <p:spPr>
          <a:xfrm>
            <a:off x="1542901" y="1345016"/>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1"/>
          <p:cNvSpPr/>
          <p:nvPr/>
        </p:nvSpPr>
        <p:spPr>
          <a:xfrm>
            <a:off x="3043853" y="-54"/>
            <a:ext cx="9144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0" name="Google Shape;40;p11"/>
          <p:cNvSpPr txBox="1">
            <a:spLocks noGrp="1"/>
          </p:cNvSpPr>
          <p:nvPr>
            <p:ph type="title"/>
          </p:nvPr>
        </p:nvSpPr>
        <p:spPr>
          <a:xfrm>
            <a:off x="3437856" y="2600325"/>
            <a:ext cx="85344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3437856" y="1066800"/>
            <a:ext cx="85344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1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44" name="Google Shape;44;p1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5" name="Google Shape;45;p11"/>
          <p:cNvSpPr/>
          <p:nvPr/>
        </p:nvSpPr>
        <p:spPr>
          <a:xfrm>
            <a:off x="3048000" y="0"/>
            <a:ext cx="1016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6" name="Google Shape;46;p11"/>
          <p:cNvSpPr/>
          <p:nvPr/>
        </p:nvSpPr>
        <p:spPr>
          <a:xfrm>
            <a:off x="2896428" y="2814656"/>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7" name="Google Shape;47;p11"/>
          <p:cNvSpPr/>
          <p:nvPr/>
        </p:nvSpPr>
        <p:spPr>
          <a:xfrm>
            <a:off x="3210752" y="2745870"/>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2"/>
          <p:cNvSpPr txBox="1">
            <a:spLocks noGrp="1"/>
          </p:cNvSpPr>
          <p:nvPr>
            <p:ph type="body" idx="1"/>
          </p:nvPr>
        </p:nvSpPr>
        <p:spPr>
          <a:xfrm>
            <a:off x="1914144" y="1524000"/>
            <a:ext cx="48768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1" name="Google Shape;51;p12"/>
          <p:cNvSpPr txBox="1">
            <a:spLocks noGrp="1"/>
          </p:cNvSpPr>
          <p:nvPr>
            <p:ph type="body" idx="2"/>
          </p:nvPr>
        </p:nvSpPr>
        <p:spPr>
          <a:xfrm>
            <a:off x="7034784" y="1524000"/>
            <a:ext cx="48768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12"/>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54" name="Google Shape;54;p12"/>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55" name="Google Shape;55;p12"/>
          <p:cNvSpPr/>
          <p:nvPr/>
        </p:nvSpPr>
        <p:spPr>
          <a:xfrm>
            <a:off x="663356" y="1790228"/>
            <a:ext cx="10863358" cy="4080348"/>
          </a:xfrm>
          <a:prstGeom prst="roundRect">
            <a:avLst>
              <a:gd name="adj" fmla="val 2634"/>
            </a:avLst>
          </a:prstGeom>
          <a:solidFill>
            <a:schemeClr val="accent3">
              <a:alpha val="7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56" name="Google Shape;56;p12"/>
          <p:cNvCxnSpPr/>
          <p:nvPr/>
        </p:nvCxnSpPr>
        <p:spPr>
          <a:xfrm rot="10800000" flipH="1">
            <a:off x="57150" y="996911"/>
            <a:ext cx="3666" cy="491143"/>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09600" y="5160336"/>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3"/>
          <p:cNvSpPr txBox="1">
            <a:spLocks noGrp="1"/>
          </p:cNvSpPr>
          <p:nvPr>
            <p:ph type="body" idx="1"/>
          </p:nvPr>
        </p:nvSpPr>
        <p:spPr>
          <a:xfrm>
            <a:off x="60960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13"/>
          <p:cNvSpPr txBox="1">
            <a:spLocks noGrp="1"/>
          </p:cNvSpPr>
          <p:nvPr>
            <p:ph type="body" idx="2"/>
          </p:nvPr>
        </p:nvSpPr>
        <p:spPr>
          <a:xfrm>
            <a:off x="621792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13"/>
          <p:cNvSpPr txBox="1">
            <a:spLocks noGrp="1"/>
          </p:cNvSpPr>
          <p:nvPr>
            <p:ph type="body" idx="3"/>
          </p:nvPr>
        </p:nvSpPr>
        <p:spPr>
          <a:xfrm>
            <a:off x="60960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13"/>
          <p:cNvSpPr txBox="1">
            <a:spLocks noGrp="1"/>
          </p:cNvSpPr>
          <p:nvPr>
            <p:ph type="body" idx="4"/>
          </p:nvPr>
        </p:nvSpPr>
        <p:spPr>
          <a:xfrm>
            <a:off x="621792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13"/>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65" name="Google Shape;65;p13"/>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66" name="Google Shape;66;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cxnSp>
        <p:nvCxnSpPr>
          <p:cNvPr id="67" name="Google Shape;67;p13"/>
          <p:cNvCxnSpPr/>
          <p:nvPr/>
        </p:nvCxnSpPr>
        <p:spPr>
          <a:xfrm rot="10800000" flipH="1">
            <a:off x="57150" y="939761"/>
            <a:ext cx="3666" cy="491143"/>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72" name="Google Shape;72;p14"/>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5"/>
          <p:cNvSpPr/>
          <p:nvPr/>
        </p:nvSpPr>
        <p:spPr>
          <a:xfrm>
            <a:off x="1353312" y="0"/>
            <a:ext cx="10838688"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75" name="Google Shape;75;p15"/>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77" name="Google Shape;77;p15"/>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78" name="Google Shape;78;p15"/>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7849195" y="1066800"/>
            <a:ext cx="36576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83" name="Google Shape;83;p16"/>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84" name="Google Shape;84;p16"/>
          <p:cNvSpPr/>
          <p:nvPr/>
        </p:nvSpPr>
        <p:spPr>
          <a:xfrm>
            <a:off x="1016000" y="1066800"/>
            <a:ext cx="6096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5" name="Google Shape;85;p16"/>
          <p:cNvSpPr>
            <a:spLocks noGrp="1"/>
          </p:cNvSpPr>
          <p:nvPr>
            <p:ph type="pic" idx="2"/>
          </p:nvPr>
        </p:nvSpPr>
        <p:spPr>
          <a:xfrm>
            <a:off x="1117600" y="1143004"/>
            <a:ext cx="5892800" cy="3514531"/>
          </a:xfrm>
          <a:prstGeom prst="roundRect">
            <a:avLst>
              <a:gd name="adj" fmla="val 783"/>
            </a:avLst>
          </a:prstGeom>
          <a:solidFill>
            <a:schemeClr val="lt2"/>
          </a:solidFill>
          <a:ln>
            <a:noFill/>
          </a:ln>
        </p:spPr>
        <p:txBody>
          <a:bodyPr spcFirstLastPara="1" wrap="square" lIns="91425" tIns="274300" rIns="91425" bIns="45700" anchor="t" anchorCtr="0">
            <a:normAutofit/>
          </a:bodyPr>
          <a:lstStyle>
            <a:lvl1pPr marR="0" lvl="0" algn="l" rtl="0">
              <a:lnSpc>
                <a:spcPct val="100000"/>
              </a:lnSpc>
              <a:spcBef>
                <a:spcPts val="600"/>
              </a:spcBef>
              <a:spcAft>
                <a:spcPts val="0"/>
              </a:spcAft>
              <a:buClr>
                <a:schemeClr val="accent1"/>
              </a:buClr>
              <a:buSzPts val="2560"/>
              <a:buFont typeface="Noto Sans Symbols"/>
              <a:buNone/>
              <a:defRPr sz="32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R="0" lvl="2"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R="0" lvl="3"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R="0" lvl="4"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86" name="Google Shape;86;p16"/>
          <p:cNvSpPr/>
          <p:nvPr/>
        </p:nvSpPr>
        <p:spPr>
          <a:xfrm rot="-2131329">
            <a:off x="528967" y="954341"/>
            <a:ext cx="9144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16"/>
          <p:cNvSpPr/>
          <p:nvPr/>
        </p:nvSpPr>
        <p:spPr>
          <a:xfrm rot="2103354" flipH="1">
            <a:off x="6671556" y="936786"/>
            <a:ext cx="865632"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8" name="Google Shape;88;p16"/>
          <p:cNvSpPr txBox="1">
            <a:spLocks noGrp="1"/>
          </p:cNvSpPr>
          <p:nvPr>
            <p:ph type="body" idx="1"/>
          </p:nvPr>
        </p:nvSpPr>
        <p:spPr>
          <a:xfrm>
            <a:off x="1117600" y="4800600"/>
            <a:ext cx="58928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body" idx="1"/>
          </p:nvPr>
        </p:nvSpPr>
        <p:spPr>
          <a:xfrm rot="5400000">
            <a:off x="4512564" y="-1150620"/>
            <a:ext cx="4800600" cy="999744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17"/>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Copyright © 2019 by Wiley India Pvt. Ltd., 4436/7, Ansari Road, Daryaganj, New Delhi-110002</a:t>
            </a:r>
            <a:endParaRPr/>
          </a:p>
        </p:txBody>
      </p:sp>
      <p:sp>
        <p:nvSpPr>
          <p:cNvPr id="94" name="Google Shape;94;p17"/>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46A"/>
        </a:solidFill>
        <a:effectLst/>
      </p:bgPr>
    </p:bg>
    <p:spTree>
      <p:nvGrpSpPr>
        <p:cNvPr id="1" name="Shape 5"/>
        <p:cNvGrpSpPr/>
        <p:nvPr/>
      </p:nvGrpSpPr>
      <p:grpSpPr>
        <a:xfrm>
          <a:off x="0" y="0"/>
          <a:ext cx="0" cy="0"/>
          <a:chOff x="0" y="0"/>
          <a:chExt cx="0" cy="0"/>
        </a:xfrm>
      </p:grpSpPr>
      <p:sp>
        <p:nvSpPr>
          <p:cNvPr id="6" name="Google Shape;6;p7"/>
          <p:cNvSpPr/>
          <p:nvPr/>
        </p:nvSpPr>
        <p:spPr>
          <a:xfrm>
            <a:off x="-1087902" y="-815922"/>
            <a:ext cx="2185183"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7"/>
          <p:cNvSpPr/>
          <p:nvPr/>
        </p:nvSpPr>
        <p:spPr>
          <a:xfrm>
            <a:off x="225089" y="21103"/>
            <a:ext cx="2269588"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7"/>
          <p:cNvSpPr/>
          <p:nvPr/>
        </p:nvSpPr>
        <p:spPr>
          <a:xfrm rot="2315675">
            <a:off x="243842" y="1055077"/>
            <a:ext cx="1500956"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7"/>
          <p:cNvSpPr/>
          <p:nvPr/>
        </p:nvSpPr>
        <p:spPr>
          <a:xfrm>
            <a:off x="1350498" y="-54"/>
            <a:ext cx="10841503"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7"/>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7"/>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r>
              <a:rPr lang="en-US"/>
              <a:t>Copyright © 2019 by Wiley India Pvt. Ltd., 4436/7, Ansari Road, Daryaganj, New Delhi-110002</a:t>
            </a:r>
            <a:endParaRPr/>
          </a:p>
        </p:txBody>
      </p:sp>
      <p:sp>
        <p:nvSpPr>
          <p:cNvPr id="14" name="Google Shape;14;p7"/>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5" name="Google Shape;15;p7"/>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6035040" y="1802674"/>
            <a:ext cx="4937760" cy="37856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a:solidFill>
                  <a:srgbClr val="0070C0"/>
                </a:solidFill>
                <a:latin typeface="Times New Roman"/>
                <a:ea typeface="Times New Roman"/>
                <a:cs typeface="Times New Roman"/>
                <a:sym typeface="Times New Roman"/>
              </a:rPr>
              <a:t>Chapter One </a:t>
            </a:r>
            <a:endParaRPr/>
          </a:p>
          <a:p>
            <a:pPr marL="0" marR="0" lvl="0" indent="0" algn="ctr" rtl="0">
              <a:spcBef>
                <a:spcPts val="0"/>
              </a:spcBef>
              <a:spcAft>
                <a:spcPts val="0"/>
              </a:spcAft>
              <a:buNone/>
            </a:pPr>
            <a:endParaRPr sz="40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i="0" u="none" strike="noStrike" cap="none">
                <a:solidFill>
                  <a:schemeClr val="dk1"/>
                </a:solidFill>
                <a:latin typeface="Times New Roman"/>
                <a:ea typeface="Times New Roman"/>
                <a:cs typeface="Times New Roman"/>
                <a:sym typeface="Times New Roman"/>
              </a:rPr>
              <a:t>Introduction to Artificial Intelligence</a:t>
            </a:r>
            <a:endParaRPr/>
          </a:p>
          <a:p>
            <a:pPr marL="0" marR="0" lvl="0" indent="0" algn="l" rtl="0">
              <a:spcBef>
                <a:spcPts val="0"/>
              </a:spcBef>
              <a:spcAft>
                <a:spcPts val="0"/>
              </a:spcAft>
              <a:buNone/>
            </a:pPr>
            <a:r>
              <a:rPr lang="en-US" sz="4000" b="0" i="0" u="none" strike="noStrike" cap="none">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pic>
        <p:nvPicPr>
          <p:cNvPr id="1026" name="Picture 2" descr="C:\Users\admin\Downloads\WhatsApp Image 2019-07-04 at 7.28.28 PM.jpeg"/>
          <p:cNvPicPr>
            <a:picLocks noChangeAspect="1" noChangeArrowheads="1"/>
          </p:cNvPicPr>
          <p:nvPr/>
        </p:nvPicPr>
        <p:blipFill>
          <a:blip r:embed="rId3"/>
          <a:srcRect/>
          <a:stretch>
            <a:fillRect/>
          </a:stretch>
        </p:blipFill>
        <p:spPr bwMode="auto">
          <a:xfrm>
            <a:off x="0" y="0"/>
            <a:ext cx="5266730"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12" name="Title 3">
            <a:extLst>
              <a:ext uri="{FF2B5EF4-FFF2-40B4-BE49-F238E27FC236}">
                <a16:creationId xmlns:a16="http://schemas.microsoft.com/office/drawing/2014/main" id="{52C6DE09-7345-46D9-A106-20103B04E2D2}"/>
              </a:ext>
            </a:extLst>
          </p:cNvPr>
          <p:cNvSpPr>
            <a:spLocks noGrp="1"/>
          </p:cNvSpPr>
          <p:nvPr>
            <p:ph type="body" idx="1"/>
          </p:nvPr>
        </p:nvSpPr>
        <p:spPr>
          <a:xfrm>
            <a:off x="3432516" y="212211"/>
            <a:ext cx="8539090" cy="6216724"/>
          </a:xfrm>
        </p:spPr>
        <p:txBody>
          <a:bodyPr>
            <a:normAutofit/>
          </a:bodyPr>
          <a:lstStyle/>
          <a:p>
            <a:pPr marL="0" indent="0" algn="ctr">
              <a:buNone/>
            </a:pPr>
            <a:r>
              <a:rPr lang="en-US" sz="2600" dirty="0">
                <a:solidFill>
                  <a:schemeClr val="accent3"/>
                </a:solidFill>
                <a:latin typeface="Times New Roman" panose="02020603050405020304" pitchFamily="18" charset="0"/>
                <a:cs typeface="Times New Roman" panose="02020603050405020304" pitchFamily="18" charset="0"/>
              </a:rPr>
              <a:t>A general solution to an unstructured problem</a:t>
            </a:r>
            <a:endParaRPr lang="en-US" sz="2600" b="1" dirty="0">
              <a:solidFill>
                <a:schemeClr val="accent3"/>
              </a:solidFill>
              <a:latin typeface="Times New Roman" panose="02020603050405020304" pitchFamily="18" charset="0"/>
              <a:cs typeface="Times New Roman" panose="02020603050405020304" pitchFamily="18" charset="0"/>
            </a:endParaRPr>
          </a:p>
          <a:p>
            <a:pPr marL="0" indent="0" hangingPunct="0">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hangingPunct="0">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hangingPunct="0">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hangingPunct="0">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hangingPunct="0">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hangingPunct="0">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2600" b="1" dirty="0">
                <a:solidFill>
                  <a:schemeClr val="tx1"/>
                </a:solidFill>
                <a:latin typeface="Times New Roman" panose="02020603050405020304" pitchFamily="18" charset="0"/>
                <a:cs typeface="Times New Roman" panose="02020603050405020304" pitchFamily="18" charset="0"/>
              </a:rPr>
              <a:t>Knowledge base: </a:t>
            </a:r>
            <a:r>
              <a:rPr lang="en-US" sz="2600" dirty="0">
                <a:solidFill>
                  <a:schemeClr val="tx1"/>
                </a:solidFill>
                <a:latin typeface="Times New Roman" panose="02020603050405020304" pitchFamily="18" charset="0"/>
                <a:cs typeface="Times New Roman" panose="02020603050405020304" pitchFamily="18" charset="0"/>
              </a:rPr>
              <a:t>It is the collection of facts (static data) as well as rules. Unlike database, Knowledge Base</a:t>
            </a:r>
            <a:r>
              <a:rPr lang="en-US" sz="2600" b="1"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does not store only static data.  </a:t>
            </a:r>
          </a:p>
          <a:p>
            <a:pPr marL="0" indent="0">
              <a:buNone/>
            </a:pPr>
            <a:r>
              <a:rPr lang="en-US" sz="2600" b="1" dirty="0">
                <a:solidFill>
                  <a:schemeClr val="tx1"/>
                </a:solidFill>
                <a:latin typeface="Times New Roman" panose="02020603050405020304" pitchFamily="18" charset="0"/>
                <a:cs typeface="Times New Roman" panose="02020603050405020304" pitchFamily="18" charset="0"/>
              </a:rPr>
              <a:t>Inference engine: </a:t>
            </a:r>
            <a:r>
              <a:rPr lang="en-US" sz="2600" dirty="0">
                <a:solidFill>
                  <a:schemeClr val="tx1"/>
                </a:solidFill>
                <a:latin typeface="Times New Roman" panose="02020603050405020304" pitchFamily="18" charset="0"/>
                <a:cs typeface="Times New Roman" panose="02020603050405020304" pitchFamily="18" charset="0"/>
              </a:rPr>
              <a:t>It is used to prove a goal (new fact) from the given facts and rules in the knowledge base.</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A4E1569-051D-40C4-91E9-DB5EE75E94D7}"/>
              </a:ext>
            </a:extLst>
          </p:cNvPr>
          <p:cNvPicPr>
            <a:picLocks noChangeAspect="1"/>
          </p:cNvPicPr>
          <p:nvPr/>
        </p:nvPicPr>
        <p:blipFill>
          <a:blip r:embed="rId3"/>
          <a:stretch>
            <a:fillRect/>
          </a:stretch>
        </p:blipFill>
        <p:spPr>
          <a:xfrm>
            <a:off x="3432516" y="1019687"/>
            <a:ext cx="8539090" cy="2300886"/>
          </a:xfrm>
          <a:prstGeom prst="rect">
            <a:avLst/>
          </a:prstGeom>
        </p:spPr>
      </p:pic>
      <p:sp>
        <p:nvSpPr>
          <p:cNvPr id="7" name="Footer Placeholder 6"/>
          <p:cNvSpPr>
            <a:spLocks noGrp="1"/>
          </p:cNvSpPr>
          <p:nvPr>
            <p:ph type="ftr" idx="11"/>
          </p:nvPr>
        </p:nvSpPr>
        <p:spPr>
          <a:xfrm>
            <a:off x="3953022" y="6305550"/>
            <a:ext cx="7527778"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23776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323557"/>
            <a:ext cx="8450932" cy="5924843"/>
          </a:xfrm>
        </p:spPr>
        <p:txBody>
          <a:bodyPr>
            <a:normAutofit lnSpcReduction="10000"/>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According to the father of Artificial Intelligence, John McCarthy,  </a:t>
            </a:r>
            <a:r>
              <a:rPr lang="en-US" sz="2800" dirty="0">
                <a:solidFill>
                  <a:schemeClr val="accent3"/>
                </a:solidFill>
                <a:latin typeface="Times New Roman" panose="02020603050405020304" pitchFamily="18" charset="0"/>
                <a:cs typeface="Times New Roman" panose="02020603050405020304" pitchFamily="18" charset="0"/>
              </a:rPr>
              <a:t>AI is </a:t>
            </a:r>
            <a:r>
              <a:rPr lang="en-US" sz="2800" b="1" i="1" dirty="0">
                <a:solidFill>
                  <a:schemeClr val="accent3"/>
                </a:solidFill>
                <a:latin typeface="Times New Roman" panose="02020603050405020304" pitchFamily="18" charset="0"/>
                <a:cs typeface="Times New Roman" panose="02020603050405020304" pitchFamily="18" charset="0"/>
              </a:rPr>
              <a:t>The science and engineering of making intelligent machines, especially intelligent programs.</a:t>
            </a:r>
          </a:p>
          <a:p>
            <a:pPr marL="0" indent="0" algn="just">
              <a:buNone/>
            </a:pPr>
            <a:endParaRPr lang="en-US" sz="2800" b="1" i="1" dirty="0">
              <a:solidFill>
                <a:schemeClr val="accent3"/>
              </a:solidFill>
              <a:latin typeface="Times New Roman" panose="02020603050405020304" pitchFamily="18" charset="0"/>
              <a:cs typeface="Times New Roman" panose="02020603050405020304" pitchFamily="18" charset="0"/>
            </a:endParaRPr>
          </a:p>
          <a:p>
            <a:pPr marL="0" indent="0" algn="just">
              <a:buNone/>
            </a:pPr>
            <a:r>
              <a:rPr lang="en-US" sz="2800" b="1" i="1" dirty="0">
                <a:solidFill>
                  <a:schemeClr val="accent3"/>
                </a:solidFill>
                <a:latin typeface="Times New Roman" panose="02020603050405020304" pitchFamily="18" charset="0"/>
                <a:cs typeface="Times New Roman" panose="02020603050405020304" pitchFamily="18" charset="0"/>
              </a:rPr>
              <a:t>The study of mental facilities through the use of computational models. -</a:t>
            </a:r>
            <a:r>
              <a:rPr lang="en-US" sz="2800" b="1" i="1" dirty="0" err="1">
                <a:solidFill>
                  <a:schemeClr val="accent3"/>
                </a:solidFill>
                <a:latin typeface="Times New Roman" panose="02020603050405020304" pitchFamily="18" charset="0"/>
                <a:cs typeface="Times New Roman" panose="02020603050405020304" pitchFamily="18" charset="0"/>
              </a:rPr>
              <a:t>Charniak</a:t>
            </a:r>
            <a:r>
              <a:rPr lang="en-US" sz="2800" b="1" i="1" dirty="0">
                <a:solidFill>
                  <a:schemeClr val="accent3"/>
                </a:solidFill>
                <a:latin typeface="Times New Roman" panose="02020603050405020304" pitchFamily="18" charset="0"/>
                <a:cs typeface="Times New Roman" panose="02020603050405020304" pitchFamily="18" charset="0"/>
              </a:rPr>
              <a:t> and McDermott, 1985</a:t>
            </a:r>
          </a:p>
          <a:p>
            <a:pPr marL="0" indent="0" algn="just">
              <a:buNone/>
            </a:pPr>
            <a:endParaRPr lang="en-US" sz="2800" b="1" i="1" dirty="0">
              <a:solidFill>
                <a:schemeClr val="accent3"/>
              </a:solidFill>
              <a:latin typeface="Times New Roman" panose="02020603050405020304" pitchFamily="18" charset="0"/>
              <a:cs typeface="Times New Roman" panose="02020603050405020304" pitchFamily="18" charset="0"/>
            </a:endParaRPr>
          </a:p>
          <a:p>
            <a:pPr marL="0" indent="0" algn="just">
              <a:buNone/>
            </a:pPr>
            <a:r>
              <a:rPr lang="en-US" sz="2800" b="1" i="1" dirty="0">
                <a:solidFill>
                  <a:schemeClr val="accent3"/>
                </a:solidFill>
                <a:latin typeface="Times New Roman" panose="02020603050405020304" pitchFamily="18" charset="0"/>
                <a:cs typeface="Times New Roman" panose="02020603050405020304" pitchFamily="18" charset="0"/>
              </a:rPr>
              <a:t>The scientific understanding of the mechanisms underlying thought and their intelligent behavior and their embodiment in machines. -American Association of Artificial Intelligent (AAAI)</a:t>
            </a:r>
          </a:p>
          <a:p>
            <a:pPr marL="0" indent="0" algn="just">
              <a:buNone/>
            </a:pPr>
            <a:r>
              <a:rPr lang="en-US" sz="2800" b="1" i="1" dirty="0">
                <a:solidFill>
                  <a:schemeClr val="accent3"/>
                </a:solidFill>
                <a:latin typeface="Times New Roman" panose="02020603050405020304" pitchFamily="18" charset="0"/>
                <a:cs typeface="Times New Roman" panose="02020603050405020304" pitchFamily="18" charset="0"/>
              </a:rPr>
              <a:t> </a:t>
            </a:r>
          </a:p>
          <a:p>
            <a:pPr marL="3771900" lvl="8" indent="0" algn="just">
              <a:buNone/>
            </a:pPr>
            <a:r>
              <a:rPr lang="en-US" sz="1400" dirty="0">
                <a:solidFill>
                  <a:schemeClr val="accent3"/>
                </a:solidFill>
                <a:latin typeface="Times New Roman"/>
                <a:ea typeface="Times New Roman"/>
                <a:cs typeface="Times New Roman"/>
                <a:sym typeface="Times New Roman"/>
              </a:rPr>
              <a:t>				</a:t>
            </a:r>
            <a:r>
              <a:rPr lang="en-US" sz="1900" dirty="0" err="1">
                <a:solidFill>
                  <a:schemeClr val="accent3"/>
                </a:solidFill>
                <a:latin typeface="Times New Roman"/>
                <a:ea typeface="Times New Roman"/>
                <a:cs typeface="Times New Roman"/>
                <a:sym typeface="Times New Roman"/>
              </a:rPr>
              <a:t>Cont</a:t>
            </a:r>
            <a:r>
              <a:rPr lang="en-US" sz="1900" dirty="0">
                <a:solidFill>
                  <a:schemeClr val="accent3"/>
                </a:solidFill>
                <a:latin typeface="Times New Roman"/>
                <a:ea typeface="Times New Roman"/>
                <a:cs typeface="Times New Roman"/>
                <a:sym typeface="Times New Roman"/>
              </a:rPr>
              <a:t>….</a:t>
            </a:r>
            <a:endParaRPr lang="en-US" sz="19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362178" y="6305550"/>
            <a:ext cx="8118622"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314297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323557"/>
            <a:ext cx="8450932" cy="5924843"/>
          </a:xfrm>
        </p:spPr>
        <p:txBody>
          <a:bodyPr>
            <a:normAutofit/>
          </a:bodyPr>
          <a:lstStyle/>
          <a:p>
            <a:pPr marL="0" indent="0" algn="just" hangingPunct="0">
              <a:buNone/>
            </a:pPr>
            <a:r>
              <a:rPr lang="en-US" sz="2800" dirty="0">
                <a:solidFill>
                  <a:schemeClr val="tx1"/>
                </a:solidFill>
                <a:latin typeface="Times New Roman" panose="02020603050405020304" pitchFamily="18" charset="0"/>
                <a:cs typeface="Times New Roman" panose="02020603050405020304" pitchFamily="18" charset="0"/>
              </a:rPr>
              <a:t>Some definitions measure success in terms of human performance, whereas some measure against ideal concept of intelligence, that is, rationality. </a:t>
            </a:r>
          </a:p>
          <a:p>
            <a:pPr marL="0" indent="0" algn="just" hangingPunct="0">
              <a:buNone/>
            </a:pPr>
            <a:r>
              <a:rPr lang="en-US" sz="2800" dirty="0">
                <a:solidFill>
                  <a:schemeClr val="tx1"/>
                </a:solidFill>
                <a:latin typeface="Times New Roman" panose="02020603050405020304" pitchFamily="18" charset="0"/>
                <a:cs typeface="Times New Roman" panose="02020603050405020304" pitchFamily="18" charset="0"/>
              </a:rPr>
              <a:t>   </a:t>
            </a:r>
          </a:p>
          <a:p>
            <a:pPr marL="0" indent="0" algn="just" hangingPunct="0">
              <a:buNone/>
            </a:pPr>
            <a:r>
              <a:rPr lang="en-US" sz="2800" dirty="0">
                <a:solidFill>
                  <a:schemeClr val="tx1"/>
                </a:solidFill>
                <a:latin typeface="Times New Roman" panose="02020603050405020304" pitchFamily="18" charset="0"/>
                <a:cs typeface="Times New Roman" panose="02020603050405020304" pitchFamily="18" charset="0"/>
              </a:rPr>
              <a:t>A system is rational if it does right things. This gives four possible goals to peruse AI:</a:t>
            </a:r>
          </a:p>
          <a:p>
            <a:pPr marL="0" lvl="0" indent="0" algn="just" hangingPunct="0">
              <a:buNone/>
            </a:pPr>
            <a:r>
              <a:rPr lang="en-US" sz="2800" dirty="0">
                <a:solidFill>
                  <a:schemeClr val="tx1"/>
                </a:solidFill>
                <a:latin typeface="Times New Roman" panose="02020603050405020304" pitchFamily="18" charset="0"/>
                <a:cs typeface="Times New Roman" panose="02020603050405020304" pitchFamily="18" charset="0"/>
              </a:rPr>
              <a:t>1. System that reasons (thinks) like human</a:t>
            </a:r>
            <a:r>
              <a:rPr lang="en-US" sz="2800" b="1" dirty="0">
                <a:solidFill>
                  <a:schemeClr val="tx1"/>
                </a:solidFill>
                <a:latin typeface="Times New Roman" panose="02020603050405020304" pitchFamily="18" charset="0"/>
                <a:cs typeface="Times New Roman" panose="02020603050405020304" pitchFamily="18" charset="0"/>
              </a:rPr>
              <a:t> </a:t>
            </a:r>
          </a:p>
          <a:p>
            <a:pPr marL="0" indent="0" algn="just" hangingPunct="0">
              <a:buNone/>
            </a:pPr>
            <a:r>
              <a:rPr lang="en-US" sz="2800" dirty="0">
                <a:solidFill>
                  <a:schemeClr val="tx1"/>
                </a:solidFill>
                <a:latin typeface="Times New Roman" panose="02020603050405020304" pitchFamily="18" charset="0"/>
                <a:cs typeface="Times New Roman" panose="02020603050405020304" pitchFamily="18" charset="0"/>
              </a:rPr>
              <a:t>2. System that reasons (thinks) rationally</a:t>
            </a:r>
          </a:p>
          <a:p>
            <a:pPr marL="0" indent="0" algn="just" hangingPunct="0">
              <a:buNone/>
            </a:pPr>
            <a:r>
              <a:rPr lang="en-US" sz="2800" dirty="0">
                <a:solidFill>
                  <a:schemeClr val="tx1"/>
                </a:solidFill>
                <a:latin typeface="Times New Roman" panose="02020603050405020304" pitchFamily="18" charset="0"/>
                <a:cs typeface="Times New Roman" panose="02020603050405020304" pitchFamily="18" charset="0"/>
              </a:rPr>
              <a:t>3. System that acts like human</a:t>
            </a:r>
          </a:p>
          <a:p>
            <a:pPr marL="0" indent="0" algn="just" hangingPunct="0">
              <a:buNone/>
            </a:pPr>
            <a:r>
              <a:rPr lang="en-US" sz="2800" dirty="0">
                <a:solidFill>
                  <a:schemeClr val="tx1"/>
                </a:solidFill>
                <a:latin typeface="Times New Roman" panose="02020603050405020304" pitchFamily="18" charset="0"/>
                <a:cs typeface="Times New Roman" panose="02020603050405020304" pitchFamily="18" charset="0"/>
              </a:rPr>
              <a:t>4. System that acts rationally</a:t>
            </a:r>
          </a:p>
          <a:p>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938954" y="6305550"/>
            <a:ext cx="7541846"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51633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3516923" y="543937"/>
            <a:ext cx="8313932" cy="5676241"/>
          </a:xfrm>
          <a:prstGeom prst="rect">
            <a:avLst/>
          </a:prstGeom>
          <a:noFill/>
          <a:ln w="9525">
            <a:noFill/>
            <a:miter lim="800000"/>
            <a:headEnd/>
            <a:tailEnd/>
          </a:ln>
          <a:effectLst/>
        </p:spPr>
      </p:pic>
      <p:sp>
        <p:nvSpPr>
          <p:cNvPr id="7" name="Footer Placeholder 6"/>
          <p:cNvSpPr>
            <a:spLocks noGrp="1"/>
          </p:cNvSpPr>
          <p:nvPr>
            <p:ph type="ftr" idx="11"/>
          </p:nvPr>
        </p:nvSpPr>
        <p:spPr>
          <a:xfrm>
            <a:off x="3516923" y="6305550"/>
            <a:ext cx="7963877"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51633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323557"/>
            <a:ext cx="8450932" cy="5924843"/>
          </a:xfrm>
        </p:spPr>
        <p:txBody>
          <a:bodyPr>
            <a:normAutofit fontScale="92500" lnSpcReduction="10000"/>
          </a:bodyPr>
          <a:lstStyle/>
          <a:p>
            <a:pPr marL="0" indent="0" algn="ctr" hangingPunct="0">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Scientific goal </a:t>
            </a:r>
          </a:p>
          <a:p>
            <a:pPr marL="0" indent="0" algn="just" hangingPunct="0">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hangingPunct="0">
              <a:buNone/>
            </a:pPr>
            <a:r>
              <a:rPr lang="en-US" sz="2600" dirty="0">
                <a:solidFill>
                  <a:schemeClr val="tx1"/>
                </a:solidFill>
                <a:latin typeface="Times New Roman" panose="02020603050405020304" pitchFamily="18" charset="0"/>
                <a:cs typeface="Times New Roman" panose="02020603050405020304" pitchFamily="18" charset="0"/>
              </a:rPr>
              <a:t>Scientific goal is to determine which ideas about knowledge representation, learning, rule systems, search, and so on, explain various sorts of real intelligence (e.g., implementation of Expert Systems which exhibit intelligent behavior, learn, demonstrate, explain, and advice its users).</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Engineering goal</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Engineering goal is to solve real-world problems by using AI techniques, such as knowledge representation, learning, rule systems, search, and so on. For example, implementation of Human Intelligence in Machines, which means creating systems that understand, think, learn, and behave like humans.</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a:t>
            </a:r>
          </a:p>
          <a:p>
            <a:pPr marL="3771900" lvl="8" indent="0" algn="just">
              <a:buNone/>
            </a:pPr>
            <a:r>
              <a:rPr lang="en-US" sz="1600" dirty="0">
                <a:solidFill>
                  <a:schemeClr val="accent3"/>
                </a:solidFill>
                <a:latin typeface="Times New Roman"/>
                <a:ea typeface="Times New Roman"/>
                <a:cs typeface="Times New Roman"/>
                <a:sym typeface="Times New Roman"/>
              </a:rPr>
              <a:t>				</a:t>
            </a:r>
            <a:endParaRPr lang="en-US" sz="14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713871" y="6305550"/>
            <a:ext cx="7766929"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85032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323557"/>
            <a:ext cx="8450932" cy="5924843"/>
          </a:xfrm>
        </p:spPr>
        <p:txBody>
          <a:bodyPr>
            <a:normAutofit/>
          </a:bodyPr>
          <a:lstStyle/>
          <a:p>
            <a:pPr marL="0" indent="0" algn="ctr">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History of AI can be explained mainly in six groups</a:t>
            </a:r>
          </a:p>
          <a:p>
            <a:pPr marL="0" indent="0">
              <a:buNone/>
            </a:pPr>
            <a:r>
              <a:rPr lang="en-US" sz="2600" dirty="0">
                <a:solidFill>
                  <a:schemeClr val="tx1"/>
                </a:solidFill>
                <a:latin typeface="Times New Roman" panose="02020603050405020304" pitchFamily="18" charset="0"/>
                <a:cs typeface="Times New Roman" panose="02020603050405020304" pitchFamily="18" charset="0"/>
              </a:rPr>
              <a:t> </a:t>
            </a:r>
          </a:p>
          <a:p>
            <a:pPr marL="0" lvl="0" indent="0" hangingPunct="0">
              <a:buNone/>
            </a:pPr>
            <a:r>
              <a:rPr lang="en-US" sz="2600" b="1" dirty="0">
                <a:solidFill>
                  <a:schemeClr val="tx1"/>
                </a:solidFill>
                <a:latin typeface="Times New Roman" panose="02020603050405020304" pitchFamily="18" charset="0"/>
                <a:cs typeface="Times New Roman" panose="02020603050405020304" pitchFamily="18" charset="0"/>
              </a:rPr>
              <a:t>1. Beginning: </a:t>
            </a:r>
            <a:r>
              <a:rPr lang="en-US" sz="2600" dirty="0">
                <a:solidFill>
                  <a:schemeClr val="tx1"/>
                </a:solidFill>
                <a:latin typeface="Times New Roman" panose="02020603050405020304" pitchFamily="18" charset="0"/>
                <a:cs typeface="Times New Roman" panose="02020603050405020304" pitchFamily="18" charset="0"/>
              </a:rPr>
              <a:t>1943–1952</a:t>
            </a:r>
          </a:p>
          <a:p>
            <a:pPr marL="0" indent="0">
              <a:buNone/>
            </a:pPr>
            <a:r>
              <a:rPr lang="en-US" sz="2600" dirty="0">
                <a:solidFill>
                  <a:schemeClr val="tx1"/>
                </a:solidFill>
                <a:latin typeface="Times New Roman" panose="02020603050405020304" pitchFamily="18" charset="0"/>
                <a:cs typeface="Times New Roman" panose="02020603050405020304" pitchFamily="18" charset="0"/>
              </a:rPr>
              <a:t>2. </a:t>
            </a:r>
            <a:r>
              <a:rPr lang="en-US" sz="2600" b="1" dirty="0">
                <a:solidFill>
                  <a:schemeClr val="tx1"/>
                </a:solidFill>
                <a:latin typeface="Times New Roman" panose="02020603050405020304" pitchFamily="18" charset="0"/>
                <a:cs typeface="Times New Roman" panose="02020603050405020304" pitchFamily="18" charset="0"/>
              </a:rPr>
              <a:t>1952–1969: </a:t>
            </a:r>
            <a:r>
              <a:rPr lang="en-US" sz="2600" dirty="0">
                <a:solidFill>
                  <a:schemeClr val="tx1"/>
                </a:solidFill>
                <a:latin typeface="Times New Roman" panose="02020603050405020304" pitchFamily="18" charset="0"/>
                <a:cs typeface="Times New Roman" panose="02020603050405020304" pitchFamily="18" charset="0"/>
              </a:rPr>
              <a:t>Early enthusiasm, high hopes – ELIZA chatterbot</a:t>
            </a:r>
          </a:p>
          <a:p>
            <a:pPr marL="0" lvl="0" indent="0" hangingPunct="0">
              <a:buNone/>
            </a:pPr>
            <a:r>
              <a:rPr lang="en-US" sz="2600" b="1" dirty="0">
                <a:solidFill>
                  <a:schemeClr val="tx1"/>
                </a:solidFill>
                <a:latin typeface="Times New Roman" panose="02020603050405020304" pitchFamily="18" charset="0"/>
                <a:cs typeface="Times New Roman" panose="02020603050405020304" pitchFamily="18" charset="0"/>
              </a:rPr>
              <a:t>3. 1952–1969: </a:t>
            </a:r>
            <a:r>
              <a:rPr lang="en-US" sz="2600" dirty="0">
                <a:solidFill>
                  <a:schemeClr val="tx1"/>
                </a:solidFill>
                <a:latin typeface="Times New Roman" panose="02020603050405020304" pitchFamily="18" charset="0"/>
                <a:cs typeface="Times New Roman" panose="02020603050405020304" pitchFamily="18" charset="0"/>
              </a:rPr>
              <a:t>Sobering up</a:t>
            </a:r>
          </a:p>
          <a:p>
            <a:pPr marL="0" lvl="0" indent="0" hangingPunct="0">
              <a:buNone/>
            </a:pPr>
            <a:r>
              <a:rPr lang="en-US" sz="2600" b="1" dirty="0">
                <a:solidFill>
                  <a:schemeClr val="tx1"/>
                </a:solidFill>
                <a:latin typeface="Times New Roman" panose="02020603050405020304" pitchFamily="18" charset="0"/>
                <a:cs typeface="Times New Roman" panose="02020603050405020304" pitchFamily="18" charset="0"/>
              </a:rPr>
              <a:t>4. 1970–1979: </a:t>
            </a:r>
            <a:r>
              <a:rPr lang="en-US" sz="2600" dirty="0">
                <a:solidFill>
                  <a:schemeClr val="tx1"/>
                </a:solidFill>
                <a:latin typeface="Times New Roman" panose="02020603050405020304" pitchFamily="18" charset="0"/>
                <a:cs typeface="Times New Roman" panose="02020603050405020304" pitchFamily="18" charset="0"/>
              </a:rPr>
              <a:t>Knowledge-based systems</a:t>
            </a:r>
          </a:p>
          <a:p>
            <a:pPr marL="0" lvl="0" indent="0" hangingPunct="0">
              <a:buNone/>
            </a:pPr>
            <a:r>
              <a:rPr lang="en-US" sz="2600" b="1" dirty="0">
                <a:solidFill>
                  <a:schemeClr val="tx1"/>
                </a:solidFill>
                <a:latin typeface="Times New Roman" panose="02020603050405020304" pitchFamily="18" charset="0"/>
                <a:cs typeface="Times New Roman" panose="02020603050405020304" pitchFamily="18" charset="0"/>
              </a:rPr>
              <a:t>5. 1980–2010: </a:t>
            </a:r>
            <a:r>
              <a:rPr lang="en-US" sz="2600" dirty="0">
                <a:solidFill>
                  <a:schemeClr val="tx1"/>
                </a:solidFill>
                <a:latin typeface="Times New Roman" panose="02020603050405020304" pitchFamily="18" charset="0"/>
                <a:cs typeface="Times New Roman" panose="02020603050405020304" pitchFamily="18" charset="0"/>
              </a:rPr>
              <a:t>(AI becomes an industry – era of Intelligent Agents, Machine Learning, Robotics)</a:t>
            </a:r>
          </a:p>
          <a:p>
            <a:pPr marL="0" lvl="0" indent="0" hangingPunct="0">
              <a:buNone/>
            </a:pPr>
            <a:r>
              <a:rPr lang="en-US" sz="2600" b="1" dirty="0">
                <a:solidFill>
                  <a:schemeClr val="tx1"/>
                </a:solidFill>
                <a:latin typeface="Times New Roman" panose="02020603050405020304" pitchFamily="18" charset="0"/>
                <a:cs typeface="Times New Roman" panose="02020603050405020304" pitchFamily="18" charset="0"/>
              </a:rPr>
              <a:t>6. 2010–till date: </a:t>
            </a:r>
            <a:r>
              <a:rPr lang="en-US" sz="2600" dirty="0">
                <a:solidFill>
                  <a:schemeClr val="tx1"/>
                </a:solidFill>
                <a:latin typeface="Times New Roman" panose="02020603050405020304" pitchFamily="18" charset="0"/>
                <a:cs typeface="Times New Roman" panose="02020603050405020304" pitchFamily="18" charset="0"/>
              </a:rPr>
              <a:t>(era of Deep Learning)</a:t>
            </a:r>
          </a:p>
          <a:p>
            <a:pPr marL="0" indent="0">
              <a:buNone/>
            </a:pPr>
            <a:r>
              <a:rPr lang="en-US" sz="2600" dirty="0">
                <a:solidFill>
                  <a:schemeClr val="tx1"/>
                </a:solidFill>
                <a:latin typeface="Times New Roman" panose="02020603050405020304" pitchFamily="18" charset="0"/>
                <a:cs typeface="Times New Roman" panose="02020603050405020304" pitchFamily="18" charset="0"/>
              </a:rPr>
              <a:t> </a:t>
            </a:r>
          </a:p>
          <a:p>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488788" y="6305550"/>
            <a:ext cx="7992012"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417321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pic>
        <p:nvPicPr>
          <p:cNvPr id="2050" name="Picture 2"/>
          <p:cNvPicPr>
            <a:picLocks noChangeAspect="1" noChangeArrowheads="1"/>
          </p:cNvPicPr>
          <p:nvPr/>
        </p:nvPicPr>
        <p:blipFill>
          <a:blip r:embed="rId3"/>
          <a:srcRect/>
          <a:stretch>
            <a:fillRect/>
          </a:stretch>
        </p:blipFill>
        <p:spPr bwMode="auto">
          <a:xfrm>
            <a:off x="3484560" y="682283"/>
            <a:ext cx="8601319" cy="5894363"/>
          </a:xfrm>
          <a:prstGeom prst="rect">
            <a:avLst/>
          </a:prstGeom>
          <a:noFill/>
          <a:ln w="9525">
            <a:noFill/>
            <a:miter lim="800000"/>
            <a:headEnd/>
            <a:tailEnd/>
          </a:ln>
          <a:effectLst/>
        </p:spPr>
      </p:pic>
      <p:sp>
        <p:nvSpPr>
          <p:cNvPr id="7" name="Rectangle 6"/>
          <p:cNvSpPr/>
          <p:nvPr/>
        </p:nvSpPr>
        <p:spPr>
          <a:xfrm>
            <a:off x="5120640" y="281354"/>
            <a:ext cx="5329160" cy="461665"/>
          </a:xfrm>
          <a:prstGeom prst="rect">
            <a:avLst/>
          </a:prstGeom>
        </p:spPr>
        <p:txBody>
          <a:bodyPr wrap="square">
            <a:spAutoFit/>
          </a:bodyPr>
          <a:lstStyle/>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Branches or sub-area of AI</a:t>
            </a:r>
            <a:endParaRPr lang="en-US" sz="2400" dirty="0">
              <a:solidFill>
                <a:schemeClr val="accent6">
                  <a:lumMod val="75000"/>
                </a:schemeClr>
              </a:solidFill>
            </a:endParaRPr>
          </a:p>
        </p:txBody>
      </p:sp>
      <p:sp>
        <p:nvSpPr>
          <p:cNvPr id="8" name="Footer Placeholder 7"/>
          <p:cNvSpPr>
            <a:spLocks noGrp="1"/>
          </p:cNvSpPr>
          <p:nvPr>
            <p:ph type="ftr" idx="11"/>
          </p:nvPr>
        </p:nvSpPr>
        <p:spPr>
          <a:xfrm>
            <a:off x="3516923" y="6305550"/>
            <a:ext cx="7963877"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319134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6" name="Text Placeholder 5"/>
          <p:cNvSpPr>
            <a:spLocks noGrp="1"/>
          </p:cNvSpPr>
          <p:nvPr>
            <p:ph type="body" idx="1"/>
          </p:nvPr>
        </p:nvSpPr>
        <p:spPr>
          <a:xfrm>
            <a:off x="3601328" y="1237956"/>
            <a:ext cx="8310255" cy="5620043"/>
          </a:xfrm>
        </p:spPr>
        <p:txBody>
          <a:bodyPr numCol="2">
            <a:noAutofit/>
          </a:bodyPr>
          <a:lstStyle/>
          <a:p>
            <a:pPr>
              <a:buFont typeface="Wingdings" pitchFamily="2" charset="2"/>
              <a:buChar char="Ø"/>
            </a:pPr>
            <a:r>
              <a:rPr lang="en-US" sz="2400" dirty="0">
                <a:latin typeface="Times New Roman" pitchFamily="18" charset="0"/>
                <a:cs typeface="Times New Roman" pitchFamily="18" charset="0"/>
              </a:rPr>
              <a:t>Game playing</a:t>
            </a:r>
          </a:p>
          <a:p>
            <a:pPr>
              <a:buFont typeface="Wingdings" pitchFamily="2" charset="2"/>
              <a:buChar char="Ø"/>
            </a:pPr>
            <a:r>
              <a:rPr lang="en-US" sz="2400" dirty="0">
                <a:latin typeface="Times New Roman" pitchFamily="18" charset="0"/>
                <a:cs typeface="Times New Roman" pitchFamily="18" charset="0"/>
              </a:rPr>
              <a:t>Mathematics</a:t>
            </a:r>
          </a:p>
          <a:p>
            <a:pPr>
              <a:buFont typeface="Wingdings" pitchFamily="2" charset="2"/>
              <a:buChar char="Ø"/>
            </a:pPr>
            <a:r>
              <a:rPr lang="en-US" sz="2400" dirty="0">
                <a:latin typeface="Times New Roman" pitchFamily="18" charset="0"/>
                <a:cs typeface="Times New Roman" pitchFamily="18" charset="0"/>
              </a:rPr>
              <a:t>Autonomous control</a:t>
            </a:r>
          </a:p>
          <a:p>
            <a:pPr>
              <a:buFont typeface="Wingdings" pitchFamily="2" charset="2"/>
              <a:buChar char="Ø"/>
            </a:pPr>
            <a:r>
              <a:rPr lang="en-US" sz="2400" dirty="0">
                <a:latin typeface="Times New Roman" pitchFamily="18" charset="0"/>
                <a:cs typeface="Times New Roman" pitchFamily="18" charset="0"/>
              </a:rPr>
              <a:t>Diagnosis</a:t>
            </a:r>
          </a:p>
          <a:p>
            <a:pPr>
              <a:buFont typeface="Wingdings" pitchFamily="2" charset="2"/>
              <a:buChar char="Ø"/>
            </a:pPr>
            <a:r>
              <a:rPr lang="en-US" sz="2400" dirty="0">
                <a:latin typeface="Times New Roman" pitchFamily="18" charset="0"/>
                <a:cs typeface="Times New Roman" pitchFamily="18" charset="0"/>
              </a:rPr>
              <a:t> Logistics planning</a:t>
            </a:r>
          </a:p>
          <a:p>
            <a:pPr>
              <a:buFont typeface="Wingdings" pitchFamily="2" charset="2"/>
              <a:buChar char="Ø"/>
            </a:pPr>
            <a:r>
              <a:rPr lang="en-US" sz="2400" dirty="0">
                <a:latin typeface="Times New Roman" pitchFamily="18" charset="0"/>
                <a:cs typeface="Times New Roman" pitchFamily="18" charset="0"/>
              </a:rPr>
              <a:t>Autonomous planning and scheduling</a:t>
            </a:r>
          </a:p>
          <a:p>
            <a:pPr>
              <a:buFont typeface="Wingdings" pitchFamily="2" charset="2"/>
              <a:buChar char="Ø"/>
            </a:pPr>
            <a:r>
              <a:rPr lang="en-US" sz="2400" dirty="0">
                <a:latin typeface="Times New Roman" pitchFamily="18" charset="0"/>
                <a:cs typeface="Times New Roman" pitchFamily="18" charset="0"/>
              </a:rPr>
              <a:t>Language understanding and problem solving</a:t>
            </a:r>
          </a:p>
          <a:p>
            <a:pPr>
              <a:buFont typeface="Wingdings" pitchFamily="2" charset="2"/>
              <a:buChar char="Ø"/>
            </a:pPr>
            <a:r>
              <a:rPr lang="en-US" sz="2400" dirty="0">
                <a:latin typeface="Times New Roman" pitchFamily="18" charset="0"/>
                <a:cs typeface="Times New Roman" pitchFamily="18" charset="0"/>
              </a:rPr>
              <a:t>Robotics</a:t>
            </a:r>
          </a:p>
          <a:p>
            <a:pPr>
              <a:buFont typeface="Wingdings" pitchFamily="2" charset="2"/>
              <a:buChar char="Ø"/>
            </a:pPr>
            <a:r>
              <a:rPr lang="en-US" sz="2400" dirty="0">
                <a:latin typeface="Times New Roman" pitchFamily="18" charset="0"/>
                <a:cs typeface="Times New Roman" pitchFamily="18" charset="0"/>
              </a:rPr>
              <a:t>Natural Language Generation</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Speech recognition</a:t>
            </a:r>
          </a:p>
          <a:p>
            <a:pPr>
              <a:buFont typeface="Wingdings" pitchFamily="2" charset="2"/>
              <a:buChar char="Ø"/>
            </a:pPr>
            <a:r>
              <a:rPr lang="en-US" sz="2400" dirty="0">
                <a:latin typeface="Times New Roman" pitchFamily="18" charset="0"/>
                <a:cs typeface="Times New Roman" pitchFamily="18" charset="0"/>
              </a:rPr>
              <a:t>Virtual agents</a:t>
            </a:r>
          </a:p>
          <a:p>
            <a:pPr>
              <a:buFont typeface="Wingdings" pitchFamily="2" charset="2"/>
              <a:buChar char="Ø"/>
            </a:pPr>
            <a:r>
              <a:rPr lang="en-US" sz="2400" dirty="0">
                <a:latin typeface="Times New Roman" pitchFamily="18" charset="0"/>
                <a:cs typeface="Times New Roman" pitchFamily="18" charset="0"/>
              </a:rPr>
              <a:t>Text analytics and NLP</a:t>
            </a:r>
          </a:p>
          <a:p>
            <a:pPr>
              <a:buFont typeface="Wingdings" pitchFamily="2" charset="2"/>
              <a:buChar char="Ø"/>
            </a:pPr>
            <a:r>
              <a:rPr lang="en-US" sz="2400" dirty="0">
                <a:latin typeface="Times New Roman" pitchFamily="18" charset="0"/>
                <a:cs typeface="Times New Roman" pitchFamily="18" charset="0"/>
              </a:rPr>
              <a:t>Robotic process automation</a:t>
            </a:r>
          </a:p>
          <a:p>
            <a:pPr>
              <a:buFont typeface="Wingdings" pitchFamily="2" charset="2"/>
              <a:buChar char="Ø"/>
            </a:pPr>
            <a:r>
              <a:rPr lang="en-US" sz="2400" dirty="0">
                <a:latin typeface="Times New Roman" pitchFamily="18" charset="0"/>
                <a:cs typeface="Times New Roman" pitchFamily="18" charset="0"/>
              </a:rPr>
              <a:t>Biometrics</a:t>
            </a:r>
          </a:p>
          <a:p>
            <a:pPr>
              <a:buFont typeface="Wingdings" pitchFamily="2" charset="2"/>
              <a:buChar char="Ø"/>
            </a:pPr>
            <a:r>
              <a:rPr lang="en-US" sz="2400" dirty="0">
                <a:latin typeface="Times New Roman" pitchFamily="18" charset="0"/>
                <a:cs typeface="Times New Roman" pitchFamily="18" charset="0"/>
              </a:rPr>
              <a:t>Deep learning platforms</a:t>
            </a:r>
          </a:p>
          <a:p>
            <a:pPr>
              <a:buFont typeface="Wingdings" pitchFamily="2" charset="2"/>
              <a:buChar char="Ø"/>
            </a:pPr>
            <a:r>
              <a:rPr lang="en-US" sz="2400" dirty="0">
                <a:latin typeface="Times New Roman" pitchFamily="18" charset="0"/>
                <a:cs typeface="Times New Roman" pitchFamily="18" charset="0"/>
              </a:rPr>
              <a:t>Decision management</a:t>
            </a:r>
          </a:p>
          <a:p>
            <a:pPr>
              <a:buFont typeface="Wingdings" pitchFamily="2" charset="2"/>
              <a:buChar char="Ø"/>
            </a:pPr>
            <a:r>
              <a:rPr lang="en-US" sz="2400" dirty="0">
                <a:latin typeface="Times New Roman" pitchFamily="18" charset="0"/>
                <a:cs typeface="Times New Roman" pitchFamily="18" charset="0"/>
              </a:rPr>
              <a:t>AI-optimized hardware</a:t>
            </a:r>
          </a:p>
          <a:p>
            <a:pPr>
              <a:buFont typeface="Wingdings" pitchFamily="2" charset="2"/>
              <a:buChar char="Ø"/>
            </a:pPr>
            <a:r>
              <a:rPr lang="en-US" sz="2400" dirty="0">
                <a:latin typeface="Times New Roman" pitchFamily="18" charset="0"/>
                <a:cs typeface="Times New Roman" pitchFamily="18" charset="0"/>
              </a:rPr>
              <a:t>Machine-learning platforms</a:t>
            </a:r>
          </a:p>
        </p:txBody>
      </p:sp>
      <p:sp>
        <p:nvSpPr>
          <p:cNvPr id="7" name="Rectangle 6"/>
          <p:cNvSpPr/>
          <p:nvPr/>
        </p:nvSpPr>
        <p:spPr>
          <a:xfrm>
            <a:off x="5627077" y="194288"/>
            <a:ext cx="3657599" cy="461665"/>
          </a:xfrm>
          <a:prstGeom prst="rect">
            <a:avLst/>
          </a:prstGeom>
        </p:spPr>
        <p:txBody>
          <a:bodyPr wrap="square">
            <a:spAutoFit/>
          </a:bodyPr>
          <a:lstStyle/>
          <a:p>
            <a:pPr algn="ctr">
              <a:buNone/>
            </a:pPr>
            <a:r>
              <a:rPr lang="en-US" sz="2400" b="1" dirty="0">
                <a:solidFill>
                  <a:schemeClr val="accent3"/>
                </a:solidFill>
                <a:latin typeface="Times New Roman" panose="02020603050405020304" pitchFamily="18" charset="0"/>
                <a:cs typeface="Times New Roman" panose="02020603050405020304" pitchFamily="18" charset="0"/>
              </a:rPr>
              <a:t>Applications of AI</a:t>
            </a:r>
            <a:endParaRPr lang="en-US" sz="2400" dirty="0">
              <a:solidFill>
                <a:schemeClr val="accent3"/>
              </a:solidFill>
              <a:latin typeface="Times New Roman" pitchFamily="18" charset="0"/>
              <a:cs typeface="Times New Roman" pitchFamily="18" charset="0"/>
            </a:endParaRPr>
          </a:p>
        </p:txBody>
      </p:sp>
      <p:sp>
        <p:nvSpPr>
          <p:cNvPr id="9" name="Footer Placeholder 8"/>
          <p:cNvSpPr>
            <a:spLocks noGrp="1"/>
          </p:cNvSpPr>
          <p:nvPr>
            <p:ph type="ftr" idx="11"/>
          </p:nvPr>
        </p:nvSpPr>
        <p:spPr>
          <a:xfrm>
            <a:off x="3685735" y="6305550"/>
            <a:ext cx="7795065"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316073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1.11 Categorization of AI</a:t>
            </a:r>
            <a:br>
              <a:rPr lang="en-US" sz="1800" b="1" dirty="0">
                <a:solidFill>
                  <a:srgbClr val="00B0F0"/>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323557"/>
            <a:ext cx="8450932" cy="6189785"/>
          </a:xfrm>
        </p:spPr>
        <p:txBody>
          <a:bodyPr>
            <a:normAutofit fontScale="92500" lnSpcReduction="10000"/>
          </a:bodyPr>
          <a:lstStyle/>
          <a:p>
            <a:pPr marL="0" indent="0" algn="ctr">
              <a:buNone/>
            </a:pPr>
            <a:r>
              <a:rPr lang="en-US" sz="2800" b="1" dirty="0">
                <a:solidFill>
                  <a:schemeClr val="accent3"/>
                </a:solidFill>
                <a:latin typeface="Times New Roman" panose="02020603050405020304" pitchFamily="18" charset="0"/>
                <a:cs typeface="Times New Roman" panose="02020603050405020304" pitchFamily="18" charset="0"/>
              </a:rPr>
              <a:t>Categorization of AI</a:t>
            </a:r>
            <a:endParaRPr lang="en-US" sz="2600" dirty="0">
              <a:solidFill>
                <a:schemeClr val="accent3"/>
              </a:solidFill>
              <a:latin typeface="Times New Roman" panose="02020603050405020304" pitchFamily="18" charset="0"/>
              <a:cs typeface="Times New Roman" panose="02020603050405020304" pitchFamily="18" charset="0"/>
            </a:endParaRPr>
          </a:p>
          <a:p>
            <a:pPr marL="0" indent="0" algn="just">
              <a:buNone/>
            </a:pPr>
            <a:r>
              <a:rPr lang="en-US" sz="2600" b="1" dirty="0">
                <a:solidFill>
                  <a:schemeClr val="tx1"/>
                </a:solidFill>
                <a:latin typeface="Times New Roman" panose="02020603050405020304" pitchFamily="18" charset="0"/>
                <a:cs typeface="Times New Roman" panose="02020603050405020304" pitchFamily="18" charset="0"/>
              </a:rPr>
              <a:t>1. Sensing </a:t>
            </a:r>
            <a:r>
              <a:rPr lang="en-US" sz="2600" dirty="0">
                <a:solidFill>
                  <a:schemeClr val="tx1"/>
                </a:solidFill>
                <a:latin typeface="Times New Roman" panose="02020603050405020304" pitchFamily="18" charset="0"/>
                <a:cs typeface="Times New Roman" panose="02020603050405020304" pitchFamily="18" charset="0"/>
              </a:rPr>
              <a:t>- Through the sensor taking in data about the world which includes: In speech recognition filtering out the noise and then recognizing specific words from the input speech. Some examples of other sensors are robotics, sonar, accelerometers, balance detection, etc.</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600" b="1" dirty="0">
                <a:solidFill>
                  <a:schemeClr val="tx1"/>
                </a:solidFill>
                <a:latin typeface="Times New Roman" panose="02020603050405020304" pitchFamily="18" charset="0"/>
                <a:cs typeface="Times New Roman" panose="02020603050405020304" pitchFamily="18" charset="0"/>
              </a:rPr>
              <a:t>2. Reasoning- </a:t>
            </a:r>
            <a:r>
              <a:rPr lang="en-US" sz="2600" dirty="0">
                <a:solidFill>
                  <a:schemeClr val="tx1"/>
                </a:solidFill>
                <a:latin typeface="Times New Roman" panose="02020603050405020304" pitchFamily="18" charset="0"/>
                <a:cs typeface="Times New Roman" panose="02020603050405020304" pitchFamily="18" charset="0"/>
              </a:rPr>
              <a:t>Reasoning is thinking or process the data sensed by the sensor. In logic-based inference, reasoning is deciding that something is true because, logically, it must be true. In evidence-based inference, reasoning is deciding that something is true based on the weight of evidence at hand.</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600" b="1" dirty="0">
                <a:solidFill>
                  <a:schemeClr val="tx1"/>
                </a:solidFill>
                <a:latin typeface="Times New Roman" panose="02020603050405020304" pitchFamily="18" charset="0"/>
                <a:cs typeface="Times New Roman" panose="02020603050405020304" pitchFamily="18" charset="0"/>
              </a:rPr>
              <a:t>3. Acting- </a:t>
            </a:r>
            <a:r>
              <a:rPr lang="en-US" sz="2600" dirty="0">
                <a:solidFill>
                  <a:schemeClr val="tx1"/>
                </a:solidFill>
                <a:latin typeface="Times New Roman" panose="02020603050405020304" pitchFamily="18" charset="0"/>
                <a:cs typeface="Times New Roman" panose="02020603050405020304" pitchFamily="18" charset="0"/>
              </a:rPr>
              <a:t>On the basis of input and reasoning, acting is generating and controlling actions in the environment. In robotic control, action is moving and managing the different effectors that move you about the world.</a:t>
            </a:r>
          </a:p>
          <a:p>
            <a:pPr algn="just"/>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362178" y="6305550"/>
            <a:ext cx="8118622"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18316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7" name="Text Placeholder 6"/>
          <p:cNvSpPr>
            <a:spLocks noGrp="1"/>
          </p:cNvSpPr>
          <p:nvPr>
            <p:ph type="body" idx="1"/>
          </p:nvPr>
        </p:nvSpPr>
        <p:spPr>
          <a:xfrm>
            <a:off x="3545058" y="168812"/>
            <a:ext cx="8646942" cy="6499274"/>
          </a:xfrm>
        </p:spPr>
        <p:txBody>
          <a:bodyPr>
            <a:normAutofit/>
          </a:bodyPr>
          <a:lstStyle/>
          <a:p>
            <a:pPr algn="ctr">
              <a:buNone/>
            </a:pPr>
            <a:r>
              <a:rPr lang="en-US" sz="2400" b="1" dirty="0">
                <a:solidFill>
                  <a:schemeClr val="accent3"/>
                </a:solidFill>
                <a:latin typeface="Times New Roman" panose="02020603050405020304" pitchFamily="18" charset="0"/>
                <a:cs typeface="Times New Roman" panose="02020603050405020304" pitchFamily="18" charset="0"/>
              </a:rPr>
              <a:t>Components of AI</a:t>
            </a:r>
            <a:endParaRPr lang="en-US" sz="2400" dirty="0">
              <a:solidFill>
                <a:schemeClr val="accent3"/>
              </a:solidFill>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In  AI, the intelligence is intangible which is composed of mainly five techniques as follows </a:t>
            </a:r>
          </a:p>
          <a:p>
            <a:pPr>
              <a:buFont typeface="Wingdings" pitchFamily="2" charset="2"/>
              <a:buChar char="Ø"/>
            </a:pPr>
            <a:r>
              <a:rPr lang="en-US" sz="2400" b="1" dirty="0">
                <a:solidFill>
                  <a:schemeClr val="accent3"/>
                </a:solidFill>
                <a:latin typeface="Times New Roman" pitchFamily="18" charset="0"/>
                <a:cs typeface="Times New Roman" pitchFamily="18" charset="0"/>
              </a:rPr>
              <a:t>Reasoning</a:t>
            </a:r>
          </a:p>
          <a:p>
            <a:pPr>
              <a:buFont typeface="Wingdings" pitchFamily="2" charset="2"/>
              <a:buChar char="Ø"/>
            </a:pPr>
            <a:r>
              <a:rPr lang="en-US" sz="2400" b="1" dirty="0">
                <a:solidFill>
                  <a:schemeClr val="accent3"/>
                </a:solidFill>
                <a:latin typeface="Times New Roman" pitchFamily="18" charset="0"/>
                <a:cs typeface="Times New Roman" pitchFamily="18" charset="0"/>
              </a:rPr>
              <a:t>Learning</a:t>
            </a:r>
          </a:p>
          <a:p>
            <a:pPr>
              <a:buFont typeface="Wingdings" pitchFamily="2" charset="2"/>
              <a:buChar char="Ø"/>
            </a:pPr>
            <a:r>
              <a:rPr lang="en-US" sz="2400" b="1" dirty="0">
                <a:solidFill>
                  <a:schemeClr val="accent3"/>
                </a:solidFill>
                <a:latin typeface="Times New Roman" pitchFamily="18" charset="0"/>
                <a:cs typeface="Times New Roman" pitchFamily="18" charset="0"/>
              </a:rPr>
              <a:t>Problem solving</a:t>
            </a:r>
          </a:p>
          <a:p>
            <a:pPr>
              <a:buFont typeface="Wingdings" pitchFamily="2" charset="2"/>
              <a:buChar char="Ø"/>
            </a:pPr>
            <a:r>
              <a:rPr lang="en-US" sz="2400" b="1" dirty="0">
                <a:solidFill>
                  <a:schemeClr val="accent3"/>
                </a:solidFill>
                <a:latin typeface="Times New Roman" pitchFamily="18" charset="0"/>
                <a:cs typeface="Times New Roman" pitchFamily="18" charset="0"/>
              </a:rPr>
              <a:t>Perception</a:t>
            </a:r>
          </a:p>
          <a:p>
            <a:pPr>
              <a:buFont typeface="Wingdings" pitchFamily="2" charset="2"/>
              <a:buChar char="Ø"/>
            </a:pPr>
            <a:r>
              <a:rPr lang="en-US" sz="2400" b="1" dirty="0">
                <a:solidFill>
                  <a:schemeClr val="accent3"/>
                </a:solidFill>
                <a:latin typeface="Times New Roman" pitchFamily="18" charset="0"/>
                <a:cs typeface="Times New Roman" pitchFamily="18" charset="0"/>
              </a:rPr>
              <a:t>Linguistic intelligence</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3445611" y="3756074"/>
            <a:ext cx="8260271" cy="2912012"/>
          </a:xfrm>
          <a:prstGeom prst="rect">
            <a:avLst/>
          </a:prstGeom>
          <a:noFill/>
          <a:ln w="9525">
            <a:noFill/>
            <a:miter lim="800000"/>
            <a:headEnd/>
            <a:tailEnd/>
          </a:ln>
          <a:effectLst/>
        </p:spPr>
      </p:pic>
      <p:sp>
        <p:nvSpPr>
          <p:cNvPr id="8" name="Footer Placeholder 7"/>
          <p:cNvSpPr>
            <a:spLocks noGrp="1"/>
          </p:cNvSpPr>
          <p:nvPr>
            <p:ph type="ftr" idx="11"/>
          </p:nvPr>
        </p:nvSpPr>
        <p:spPr>
          <a:xfrm>
            <a:off x="3319975" y="6305550"/>
            <a:ext cx="8160825"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25190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ctrTitle"/>
          </p:nvPr>
        </p:nvSpPr>
        <p:spPr>
          <a:xfrm>
            <a:off x="4359214" y="1907177"/>
            <a:ext cx="7502933" cy="438088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562214"/>
              </a:buClr>
              <a:buSzPts val="2400"/>
              <a:buFont typeface="Times New Roman"/>
              <a:buNone/>
            </a:pPr>
            <a:br>
              <a:rPr lang="en-US" sz="2400" b="1" cap="none">
                <a:latin typeface="Times New Roman"/>
                <a:ea typeface="Times New Roman"/>
                <a:cs typeface="Times New Roman"/>
                <a:sym typeface="Times New Roman"/>
              </a:rPr>
            </a:br>
            <a:br>
              <a:rPr lang="en-US" sz="2400" b="1" cap="none">
                <a:latin typeface="Times New Roman"/>
                <a:ea typeface="Times New Roman"/>
                <a:cs typeface="Times New Roman"/>
                <a:sym typeface="Times New Roman"/>
              </a:rPr>
            </a:br>
            <a:br>
              <a:rPr lang="en-US" sz="2400" b="1" cap="none">
                <a:latin typeface="Times New Roman"/>
                <a:ea typeface="Times New Roman"/>
                <a:cs typeface="Times New Roman"/>
                <a:sym typeface="Times New Roman"/>
              </a:rPr>
            </a:br>
            <a:endParaRPr sz="3000" cap="none">
              <a:latin typeface="Times New Roman"/>
              <a:ea typeface="Times New Roman"/>
              <a:cs typeface="Times New Roman"/>
              <a:sym typeface="Times New Roman"/>
            </a:endParaRPr>
          </a:p>
        </p:txBody>
      </p:sp>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6952477"/>
          </a:xfrm>
          <a:prstGeom prst="rect">
            <a:avLst/>
          </a:prstGeom>
          <a:noFill/>
          <a:ln>
            <a:noFill/>
          </a:ln>
        </p:spPr>
        <p:txBody>
          <a:bodyPr spcFirstLastPara="1" wrap="square" lIns="91425" tIns="45700" rIns="91425" bIns="45700" anchor="t" anchorCtr="0">
            <a:spAutoFit/>
          </a:bodyPr>
          <a:lstStyle/>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144" name="Google Shape;144;p2"/>
          <p:cNvSpPr txBox="1"/>
          <p:nvPr/>
        </p:nvSpPr>
        <p:spPr>
          <a:xfrm>
            <a:off x="3540034" y="0"/>
            <a:ext cx="8321040" cy="60939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0070C0"/>
                </a:solidFill>
                <a:latin typeface="Times New Roman"/>
                <a:ea typeface="Times New Roman"/>
                <a:cs typeface="Times New Roman"/>
                <a:sym typeface="Times New Roman"/>
              </a:rPr>
              <a:t>Learning Objectives</a:t>
            </a:r>
            <a:endParaRPr/>
          </a:p>
          <a:p>
            <a:pPr marL="0" marR="0" lvl="0" indent="0" algn="just" rtl="0">
              <a:spcBef>
                <a:spcPts val="0"/>
              </a:spcBef>
              <a:spcAft>
                <a:spcPts val="0"/>
              </a:spcAft>
              <a:buNone/>
            </a:pPr>
            <a:br>
              <a:rPr lang="en-US" sz="3000" b="1">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After reading this chapter, students would be able to:</a:t>
            </a:r>
            <a:endParaRPr/>
          </a:p>
          <a:p>
            <a:pPr marL="0" marR="0" lvl="0" indent="0" algn="just" rtl="0">
              <a:spcBef>
                <a:spcPts val="0"/>
              </a:spcBef>
              <a:spcAft>
                <a:spcPts val="0"/>
              </a:spcAft>
              <a:buNone/>
            </a:pPr>
            <a:br>
              <a:rPr lang="en-US" sz="3000">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 Understand the concept of Artificial Intelligence</a:t>
            </a:r>
            <a:br>
              <a:rPr lang="en-US" sz="3000">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and its effect on prevalent technologies.</a:t>
            </a:r>
            <a:endParaRPr/>
          </a:p>
          <a:p>
            <a:pPr marL="0" marR="0" lvl="0" indent="0" algn="just" rtl="0">
              <a:spcBef>
                <a:spcPts val="0"/>
              </a:spcBef>
              <a:spcAft>
                <a:spcPts val="0"/>
              </a:spcAft>
              <a:buNone/>
            </a:pPr>
            <a:br>
              <a:rPr lang="en-US" sz="3000">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 Interpret and apply solution based on the type</a:t>
            </a:r>
            <a:br>
              <a:rPr lang="en-US" sz="3000">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of problems.</a:t>
            </a:r>
            <a:endParaRPr/>
          </a:p>
          <a:p>
            <a:pPr marL="0" marR="0" lvl="0" indent="0" algn="just" rtl="0">
              <a:spcBef>
                <a:spcPts val="0"/>
              </a:spcBef>
              <a:spcAft>
                <a:spcPts val="0"/>
              </a:spcAft>
              <a:buNone/>
            </a:pPr>
            <a:br>
              <a:rPr lang="en-US" sz="3000">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 Develop a general appreciation of the goals,</a:t>
            </a:r>
            <a:br>
              <a:rPr lang="en-US" sz="3000">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subareas, achievements, and difficulties of</a:t>
            </a:r>
            <a:br>
              <a:rPr lang="en-US" sz="3000">
                <a:solidFill>
                  <a:schemeClr val="dk1"/>
                </a:solidFill>
                <a:latin typeface="Times New Roman"/>
                <a:ea typeface="Times New Roman"/>
                <a:cs typeface="Times New Roman"/>
                <a:sym typeface="Times New Roman"/>
              </a:rPr>
            </a:br>
            <a:r>
              <a:rPr lang="en-US" sz="3000">
                <a:solidFill>
                  <a:schemeClr val="dk1"/>
                </a:solidFill>
                <a:latin typeface="Times New Roman"/>
                <a:ea typeface="Times New Roman"/>
                <a:cs typeface="Times New Roman"/>
                <a:sym typeface="Times New Roman"/>
              </a:rPr>
              <a:t>Artificial Intelligence.</a:t>
            </a:r>
            <a:endParaRPr sz="3000">
              <a:solidFill>
                <a:schemeClr val="dk1"/>
              </a:solidFill>
              <a:latin typeface="Times New Roman"/>
              <a:ea typeface="Times New Roman"/>
              <a:cs typeface="Times New Roman"/>
              <a:sym typeface="Times New Roman"/>
            </a:endParaRPr>
          </a:p>
        </p:txBody>
      </p:sp>
      <p:sp>
        <p:nvSpPr>
          <p:cNvPr id="7" name="Footer Placeholder 6"/>
          <p:cNvSpPr>
            <a:spLocks noGrp="1"/>
          </p:cNvSpPr>
          <p:nvPr>
            <p:ph type="ftr" idx="11"/>
          </p:nvPr>
        </p:nvSpPr>
        <p:spPr>
          <a:xfrm>
            <a:off x="3573194" y="6305550"/>
            <a:ext cx="7907606"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1.12 Components of AI</a:t>
            </a:r>
            <a:br>
              <a:rPr lang="en-US" sz="1800" b="1" dirty="0">
                <a:solidFill>
                  <a:srgbClr val="00B0F0"/>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323557"/>
            <a:ext cx="8450932" cy="6534443"/>
          </a:xfrm>
        </p:spPr>
        <p:txBody>
          <a:bodyPr>
            <a:normAutofit fontScale="77500" lnSpcReduction="20000"/>
          </a:bodyPr>
          <a:lstStyle/>
          <a:p>
            <a:pPr marL="0" indent="0" algn="ctr">
              <a:buNone/>
            </a:pPr>
            <a:r>
              <a:rPr lang="en-US" sz="2800" b="1" dirty="0">
                <a:solidFill>
                  <a:schemeClr val="accent3"/>
                </a:solidFill>
                <a:latin typeface="Times New Roman" panose="02020603050405020304" pitchFamily="18" charset="0"/>
                <a:cs typeface="Times New Roman" panose="02020603050405020304" pitchFamily="18" charset="0"/>
              </a:rPr>
              <a:t>Components of AI</a:t>
            </a:r>
            <a:endParaRPr lang="en-US" sz="2800" dirty="0">
              <a:solidFill>
                <a:schemeClr val="accent3"/>
              </a:solidFill>
              <a:latin typeface="Times New Roman" pitchFamily="18" charset="0"/>
              <a:cs typeface="Times New Roman" pitchFamily="18" charset="0"/>
            </a:endParaRPr>
          </a:p>
          <a:p>
            <a:pPr marL="0" indent="0" algn="just">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1</a:t>
            </a:r>
            <a:r>
              <a:rPr lang="en-US" sz="3100" b="1" dirty="0">
                <a:solidFill>
                  <a:schemeClr val="tx1"/>
                </a:solidFill>
                <a:latin typeface="Times New Roman" panose="02020603050405020304" pitchFamily="18" charset="0"/>
                <a:cs typeface="Times New Roman" panose="02020603050405020304" pitchFamily="18" charset="0"/>
              </a:rPr>
              <a:t>. Reasoning- </a:t>
            </a:r>
            <a:r>
              <a:rPr lang="en-US" sz="3100" dirty="0">
                <a:solidFill>
                  <a:schemeClr val="tx1"/>
                </a:solidFill>
                <a:latin typeface="Times New Roman" panose="02020603050405020304" pitchFamily="18" charset="0"/>
                <a:cs typeface="Times New Roman" panose="02020603050405020304" pitchFamily="18" charset="0"/>
              </a:rPr>
              <a:t>Reasoning is the set of processes that enables an intelligent system to help or to provide basis for actions, making decisions, and prediction. Reasoning is of two types: Inductive Reasoning and Deductive Reasoning.</a:t>
            </a:r>
          </a:p>
          <a:p>
            <a:pPr marL="0" indent="0" algn="just">
              <a:buNone/>
            </a:pPr>
            <a:endParaRPr lang="en-US" sz="31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100" b="1" dirty="0">
                <a:solidFill>
                  <a:schemeClr val="tx1"/>
                </a:solidFill>
                <a:latin typeface="Times New Roman" panose="02020603050405020304" pitchFamily="18" charset="0"/>
                <a:cs typeface="Times New Roman" panose="02020603050405020304" pitchFamily="18" charset="0"/>
              </a:rPr>
              <a:t>2. Learning- </a:t>
            </a:r>
            <a:r>
              <a:rPr lang="en-US" sz="3100" dirty="0">
                <a:solidFill>
                  <a:schemeClr val="tx1"/>
                </a:solidFill>
                <a:latin typeface="Times New Roman" panose="02020603050405020304" pitchFamily="18" charset="0"/>
                <a:cs typeface="Times New Roman" panose="02020603050405020304" pitchFamily="18" charset="0"/>
              </a:rPr>
              <a:t>Learning is the process of gaining knowledge by understanding, practicing, being taught, or experiencing one thing. Learning enhances the awareness of any topic. </a:t>
            </a:r>
          </a:p>
          <a:p>
            <a:pPr marL="0" indent="0" algn="just">
              <a:buNone/>
            </a:pPr>
            <a:endParaRPr lang="en-US" sz="31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100" b="1" dirty="0">
                <a:solidFill>
                  <a:schemeClr val="tx1"/>
                </a:solidFill>
                <a:latin typeface="Times New Roman" panose="02020603050405020304" pitchFamily="18" charset="0"/>
                <a:cs typeface="Times New Roman" panose="02020603050405020304" pitchFamily="18" charset="0"/>
              </a:rPr>
              <a:t>3. Problem solving- </a:t>
            </a:r>
            <a:r>
              <a:rPr lang="en-US" sz="3100" dirty="0">
                <a:solidFill>
                  <a:schemeClr val="tx1"/>
                </a:solidFill>
                <a:latin typeface="Times New Roman" panose="02020603050405020304" pitchFamily="18" charset="0"/>
                <a:cs typeface="Times New Roman" panose="02020603050405020304" pitchFamily="18" charset="0"/>
              </a:rPr>
              <a:t>Problem solving is the method during which one perceives and tries to make a desired answer from a present state of affairs by taking some path, that is blocked by known or unknown hurdles. </a:t>
            </a:r>
          </a:p>
          <a:p>
            <a:pPr marL="0" indent="0">
              <a:buNone/>
            </a:pPr>
            <a:r>
              <a:rPr lang="en-US" sz="3100"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																									</a:t>
            </a:r>
            <a:r>
              <a:rPr lang="en-US" sz="2800" dirty="0">
                <a:solidFill>
                  <a:schemeClr val="accent3"/>
                </a:solidFill>
                <a:latin typeface="Times New Roman"/>
                <a:ea typeface="Times New Roman"/>
                <a:cs typeface="Times New Roman"/>
                <a:sym typeface="Times New Roman"/>
              </a:rPr>
              <a:t>Cont….</a:t>
            </a:r>
            <a:endParaRPr lang="en-US" sz="2800" dirty="0"/>
          </a:p>
          <a:p>
            <a:pPr marL="0" indent="0">
              <a:buNone/>
            </a:pPr>
            <a:r>
              <a:rPr lang="en-US" sz="2600"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sz="26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indent="0">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600" dirty="0">
              <a:solidFill>
                <a:schemeClr val="tx1"/>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4375052" y="6305550"/>
            <a:ext cx="7105748"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304154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323557"/>
            <a:ext cx="8450932" cy="5924843"/>
          </a:xfrm>
        </p:spPr>
        <p:txBody>
          <a:bodyPr>
            <a:normAutofit/>
          </a:bodyPr>
          <a:lstStyle/>
          <a:p>
            <a:pPr marL="0" indent="0" algn="ctr">
              <a:buNone/>
            </a:pPr>
            <a:r>
              <a:rPr lang="en-US" sz="2800" b="1" dirty="0">
                <a:solidFill>
                  <a:schemeClr val="accent6">
                    <a:lumMod val="75000"/>
                  </a:schemeClr>
                </a:solidFill>
                <a:latin typeface="Times New Roman" panose="02020603050405020304" pitchFamily="18" charset="0"/>
                <a:cs typeface="Times New Roman" panose="02020603050405020304" pitchFamily="18" charset="0"/>
              </a:rPr>
              <a:t>Components of AI</a:t>
            </a:r>
            <a:endParaRPr lang="en-US" sz="2800" dirty="0">
              <a:solidFill>
                <a:schemeClr val="accent6">
                  <a:lumMod val="75000"/>
                </a:schemeClr>
              </a:solidFill>
              <a:latin typeface="Times New Roman" pitchFamily="18" charset="0"/>
              <a:cs typeface="Times New Roman" pitchFamily="18" charset="0"/>
            </a:endParaRPr>
          </a:p>
          <a:p>
            <a:pPr marL="0" indent="0" algn="just">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600" b="1" dirty="0">
                <a:solidFill>
                  <a:schemeClr val="tx1"/>
                </a:solidFill>
                <a:latin typeface="Times New Roman" panose="02020603050405020304" pitchFamily="18" charset="0"/>
                <a:cs typeface="Times New Roman" panose="02020603050405020304" pitchFamily="18" charset="0"/>
              </a:rPr>
              <a:t>4. Perception- </a:t>
            </a:r>
            <a:r>
              <a:rPr lang="en-US" sz="2600" dirty="0">
                <a:solidFill>
                  <a:schemeClr val="tx1"/>
                </a:solidFill>
                <a:latin typeface="Times New Roman" panose="02020603050405020304" pitchFamily="18" charset="0"/>
                <a:cs typeface="Times New Roman" panose="02020603050405020304" pitchFamily="18" charset="0"/>
              </a:rPr>
              <a:t>Perception is the method of acquiring, decoding, selecting, and organizing sensory data. Perception presumes sensing. Within the domain of AI, perception mechanism puts the info acquired by the sensors along in a very meaningful manner.</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600" b="1" dirty="0">
                <a:solidFill>
                  <a:schemeClr val="tx1"/>
                </a:solidFill>
                <a:latin typeface="Times New Roman" panose="02020603050405020304" pitchFamily="18" charset="0"/>
                <a:cs typeface="Times New Roman" panose="02020603050405020304" pitchFamily="18" charset="0"/>
              </a:rPr>
              <a:t>5. Linguistic intelligence- </a:t>
            </a:r>
            <a:r>
              <a:rPr lang="en-US" sz="2600" dirty="0">
                <a:solidFill>
                  <a:schemeClr val="tx1"/>
                </a:solidFill>
                <a:latin typeface="Times New Roman" panose="02020603050405020304" pitchFamily="18" charset="0"/>
                <a:cs typeface="Times New Roman" panose="02020603050405020304" pitchFamily="18" charset="0"/>
              </a:rPr>
              <a:t>Linguistic intelligence is one’s ability to use, comprehend, speak, and write the verbal and written language. It is important in interpersonal communication.</a:t>
            </a:r>
          </a:p>
          <a:p>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404382" y="6305550"/>
            <a:ext cx="8076418"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162782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6" name="Text Placeholder 5"/>
          <p:cNvSpPr>
            <a:spLocks noGrp="1"/>
          </p:cNvSpPr>
          <p:nvPr>
            <p:ph type="body" idx="1"/>
          </p:nvPr>
        </p:nvSpPr>
        <p:spPr>
          <a:xfrm>
            <a:off x="3376246" y="0"/>
            <a:ext cx="8535338" cy="6248400"/>
          </a:xfrm>
        </p:spPr>
        <p:txBody>
          <a:bodyPr>
            <a:normAutofit/>
          </a:bodyPr>
          <a:lstStyle/>
          <a:p>
            <a:pPr algn="ctr">
              <a:buNone/>
            </a:pPr>
            <a:r>
              <a:rPr lang="en-US" sz="2800" dirty="0">
                <a:solidFill>
                  <a:schemeClr val="accent6">
                    <a:lumMod val="75000"/>
                  </a:schemeClr>
                </a:solidFill>
                <a:latin typeface="Times New Roman" pitchFamily="18" charset="0"/>
                <a:cs typeface="Times New Roman" pitchFamily="18" charset="0"/>
              </a:rPr>
              <a:t>One name “Artificial Intelligence” for many trends</a:t>
            </a:r>
            <a:r>
              <a:rPr lang="en-US" sz="2800" dirty="0">
                <a:latin typeface="Times New Roman" pitchFamily="18" charset="0"/>
                <a:cs typeface="Times New Roman" pitchFamily="18" charset="0"/>
              </a:rPr>
              <a:t>.</a:t>
            </a:r>
          </a:p>
        </p:txBody>
      </p:sp>
      <p:pic>
        <p:nvPicPr>
          <p:cNvPr id="4098" name="Picture 2"/>
          <p:cNvPicPr>
            <a:picLocks noChangeAspect="1" noChangeArrowheads="1"/>
          </p:cNvPicPr>
          <p:nvPr/>
        </p:nvPicPr>
        <p:blipFill>
          <a:blip r:embed="rId3"/>
          <a:srcRect/>
          <a:stretch>
            <a:fillRect/>
          </a:stretch>
        </p:blipFill>
        <p:spPr bwMode="auto">
          <a:xfrm>
            <a:off x="3377362" y="706169"/>
            <a:ext cx="8609426" cy="5570806"/>
          </a:xfrm>
          <a:prstGeom prst="rect">
            <a:avLst/>
          </a:prstGeom>
          <a:noFill/>
          <a:ln w="9525">
            <a:noFill/>
            <a:miter lim="800000"/>
            <a:headEnd/>
            <a:tailEnd/>
          </a:ln>
          <a:effectLst/>
        </p:spPr>
      </p:pic>
      <p:sp>
        <p:nvSpPr>
          <p:cNvPr id="8" name="Footer Placeholder 7"/>
          <p:cNvSpPr>
            <a:spLocks noGrp="1"/>
          </p:cNvSpPr>
          <p:nvPr>
            <p:ph type="ftr" idx="11"/>
          </p:nvPr>
        </p:nvSpPr>
        <p:spPr>
          <a:xfrm>
            <a:off x="3348111" y="6305550"/>
            <a:ext cx="8132689"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30922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6" name="Text Placeholder 5"/>
          <p:cNvSpPr>
            <a:spLocks noGrp="1"/>
          </p:cNvSpPr>
          <p:nvPr>
            <p:ph type="body" idx="1"/>
          </p:nvPr>
        </p:nvSpPr>
        <p:spPr>
          <a:xfrm>
            <a:off x="3376246" y="0"/>
            <a:ext cx="8535338" cy="6248400"/>
          </a:xfrm>
        </p:spPr>
        <p:txBody>
          <a:bodyPr>
            <a:normAutofit/>
          </a:bodyPr>
          <a:lstStyle/>
          <a:p>
            <a:pPr algn="ctr">
              <a:buNone/>
            </a:pPr>
            <a:r>
              <a:rPr lang="en-US" sz="2400" b="1" dirty="0">
                <a:solidFill>
                  <a:srgbClr val="00B0F0"/>
                </a:solidFill>
                <a:latin typeface="Times New Roman" panose="02020603050405020304" pitchFamily="18" charset="0"/>
                <a:cs typeface="Times New Roman" panose="02020603050405020304" pitchFamily="18" charset="0"/>
              </a:rPr>
              <a:t> </a:t>
            </a:r>
            <a:r>
              <a:rPr lang="en-US" sz="2400" b="1" dirty="0">
                <a:solidFill>
                  <a:schemeClr val="accent6">
                    <a:lumMod val="75000"/>
                  </a:schemeClr>
                </a:solidFill>
                <a:latin typeface="Times New Roman" panose="02020603050405020304" pitchFamily="18" charset="0"/>
                <a:cs typeface="Times New Roman" panose="02020603050405020304" pitchFamily="18" charset="0"/>
              </a:rPr>
              <a:t>Trends in AI</a:t>
            </a:r>
            <a:endParaRPr lang="en-US" sz="2400" dirty="0">
              <a:solidFill>
                <a:schemeClr val="accent6">
                  <a:lumMod val="75000"/>
                </a:schemeClr>
              </a:solidFill>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There is a large array of applications where AI is serving common people in their day-to-day lives which can be grouped into the following categories.</a:t>
            </a:r>
          </a:p>
        </p:txBody>
      </p:sp>
      <p:pic>
        <p:nvPicPr>
          <p:cNvPr id="5122" name="Picture 2"/>
          <p:cNvPicPr>
            <a:picLocks noChangeAspect="1" noChangeArrowheads="1"/>
          </p:cNvPicPr>
          <p:nvPr/>
        </p:nvPicPr>
        <p:blipFill>
          <a:blip r:embed="rId3"/>
          <a:srcRect/>
          <a:stretch>
            <a:fillRect/>
          </a:stretch>
        </p:blipFill>
        <p:spPr bwMode="auto">
          <a:xfrm>
            <a:off x="3391428" y="2224953"/>
            <a:ext cx="8595360" cy="3899975"/>
          </a:xfrm>
          <a:prstGeom prst="rect">
            <a:avLst/>
          </a:prstGeom>
          <a:noFill/>
          <a:ln w="9525">
            <a:noFill/>
            <a:miter lim="800000"/>
            <a:headEnd/>
            <a:tailEnd/>
          </a:ln>
          <a:effectLst/>
        </p:spPr>
      </p:pic>
      <p:sp>
        <p:nvSpPr>
          <p:cNvPr id="8" name="Footer Placeholder 7"/>
          <p:cNvSpPr>
            <a:spLocks noGrp="1"/>
          </p:cNvSpPr>
          <p:nvPr>
            <p:ph type="ftr" idx="11"/>
          </p:nvPr>
        </p:nvSpPr>
        <p:spPr>
          <a:xfrm>
            <a:off x="3390314" y="6305550"/>
            <a:ext cx="8090486"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309229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7155765"/>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2ECEBE7-6328-4862-B743-1D405EAE68DB}"/>
              </a:ext>
            </a:extLst>
          </p:cNvPr>
          <p:cNvSpPr>
            <a:spLocks noGrp="1"/>
          </p:cNvSpPr>
          <p:nvPr>
            <p:ph type="body" idx="1"/>
          </p:nvPr>
        </p:nvSpPr>
        <p:spPr>
          <a:xfrm>
            <a:off x="3460652" y="1"/>
            <a:ext cx="8450932" cy="6668086"/>
          </a:xfrm>
        </p:spPr>
        <p:txBody>
          <a:bodyPr>
            <a:normAutofit fontScale="77500" lnSpcReduction="20000"/>
          </a:bodyPr>
          <a:lstStyle/>
          <a:p>
            <a:pPr algn="ctr">
              <a:buNone/>
            </a:pPr>
            <a:r>
              <a:rPr lang="en-US" sz="2800" b="1" dirty="0">
                <a:solidFill>
                  <a:schemeClr val="accent6">
                    <a:lumMod val="75000"/>
                  </a:schemeClr>
                </a:solidFill>
                <a:latin typeface="Times New Roman" panose="02020603050405020304" pitchFamily="18" charset="0"/>
                <a:cs typeface="Times New Roman" panose="02020603050405020304" pitchFamily="18" charset="0"/>
              </a:rPr>
              <a:t>AI Programming languages </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AI could be a branch of engineering, which essentially aims for creating computers which may think intelligently in a similar manner the intelligent humans think (Using these programming languages, various AI problems have been solved as shown in Appendix A Lab Experiments).</a:t>
            </a:r>
          </a:p>
          <a:p>
            <a:pPr algn="just">
              <a:buNone/>
            </a:pPr>
            <a:r>
              <a:rPr lang="en-US" sz="2800" dirty="0">
                <a:latin typeface="Times New Roman" pitchFamily="18" charset="0"/>
                <a:cs typeface="Times New Roman" pitchFamily="18" charset="0"/>
              </a:rPr>
              <a:t>A number of programming languages exist that are used to build AI systems. General programming languages, such as C++, R, Java, Python, and LISP (List Processing) are frequently used, because these are the languages with which most computer scientists have got experience. </a:t>
            </a:r>
          </a:p>
          <a:p>
            <a:pPr algn="just">
              <a:buNone/>
            </a:pPr>
            <a:r>
              <a:rPr lang="en-US" sz="2800" dirty="0">
                <a:latin typeface="Times New Roman" pitchFamily="18" charset="0"/>
                <a:cs typeface="Times New Roman" pitchFamily="18" charset="0"/>
              </a:rPr>
              <a:t>Here are some languages that are most typically used for creating the AI projects:</a:t>
            </a:r>
            <a:endParaRPr lang="en-US" sz="2800" dirty="0">
              <a:solidFill>
                <a:schemeClr val="tx1"/>
              </a:solidFill>
              <a:latin typeface="Times New Roman" pitchFamily="18" charset="0"/>
              <a:cs typeface="Times New Roman" pitchFamily="18" charset="0"/>
            </a:endParaRPr>
          </a:p>
          <a:p>
            <a:pPr marL="514350" indent="-514350">
              <a:buFont typeface="Wingdings"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marL="514350" indent="-514350">
              <a:buFont typeface="Wingdings"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PROLOG</a:t>
            </a:r>
          </a:p>
          <a:p>
            <a:pPr marL="514350" indent="-514350">
              <a:buFont typeface="Wingdings"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 LISP</a:t>
            </a:r>
          </a:p>
          <a:p>
            <a:pPr marL="514350" indent="-514350">
              <a:buFont typeface="Wingdings"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 R</a:t>
            </a:r>
          </a:p>
          <a:p>
            <a:pPr marL="514350" indent="-514350">
              <a:buFont typeface="Wingdings"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 Python</a:t>
            </a:r>
          </a:p>
          <a:p>
            <a:pPr marL="514350" indent="-514350">
              <a:buFont typeface="Wingdings"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Java</a:t>
            </a:r>
          </a:p>
          <a:p>
            <a:pPr marL="514350" indent="-514350">
              <a:buFont typeface="Wingdings"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C++</a:t>
            </a:r>
          </a:p>
          <a:p>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446585" y="6305550"/>
            <a:ext cx="8034215"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150977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1"/>
            <a:ext cx="3220500"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rgbClr val="00B0F0"/>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5" name="Text Placeholder 4">
            <a:extLst>
              <a:ext uri="{FF2B5EF4-FFF2-40B4-BE49-F238E27FC236}">
                <a16:creationId xmlns:a16="http://schemas.microsoft.com/office/drawing/2014/main" id="{45E85BCD-ED69-4B70-803E-C8B417961E1B}"/>
              </a:ext>
            </a:extLst>
          </p:cNvPr>
          <p:cNvSpPr>
            <a:spLocks noGrp="1"/>
          </p:cNvSpPr>
          <p:nvPr>
            <p:ph type="body" idx="1"/>
          </p:nvPr>
        </p:nvSpPr>
        <p:spPr>
          <a:xfrm>
            <a:off x="3404382" y="212211"/>
            <a:ext cx="8507202" cy="6357401"/>
          </a:xfrm>
        </p:spPr>
        <p:txBody>
          <a:bodyPr>
            <a:normAutofit fontScale="92500"/>
          </a:bodyPr>
          <a:lstStyle/>
          <a:p>
            <a:pPr marL="137160" indent="0" algn="ctr">
              <a:buNone/>
            </a:pPr>
            <a:r>
              <a:rPr lang="en-US" sz="2600" kern="1200" dirty="0">
                <a:solidFill>
                  <a:schemeClr val="accent6">
                    <a:lumMod val="75000"/>
                  </a:schemeClr>
                </a:solidFill>
                <a:latin typeface="Times New Roman" panose="02020603050405020304" pitchFamily="18" charset="0"/>
                <a:cs typeface="Times New Roman" panose="02020603050405020304" pitchFamily="18" charset="0"/>
              </a:rPr>
              <a:t>Introduction </a:t>
            </a:r>
          </a:p>
          <a:p>
            <a:pPr algn="just">
              <a:buNone/>
            </a:pPr>
            <a:r>
              <a:rPr lang="en-US" sz="2600" kern="1200" dirty="0">
                <a:solidFill>
                  <a:schemeClr val="tx1"/>
                </a:solidFill>
                <a:latin typeface="Times New Roman" panose="02020603050405020304" pitchFamily="18" charset="0"/>
                <a:cs typeface="Times New Roman" panose="02020603050405020304" pitchFamily="18" charset="0"/>
              </a:rPr>
              <a:t>In Information Communication Technology, AI has done some amazing changes which we didn’t even think of. Nearly everywhere we look today, we see intelligent systems talking to us like “Hello .......</a:t>
            </a:r>
            <a:r>
              <a:rPr lang="en-US" sz="2600" kern="1200" dirty="0" err="1">
                <a:solidFill>
                  <a:schemeClr val="tx1"/>
                </a:solidFill>
                <a:latin typeface="Times New Roman" panose="02020603050405020304" pitchFamily="18" charset="0"/>
                <a:cs typeface="Times New Roman" panose="02020603050405020304" pitchFamily="18" charset="0"/>
              </a:rPr>
              <a:t>Siri</a:t>
            </a:r>
            <a:r>
              <a:rPr lang="en-US" sz="2600" kern="1200" dirty="0">
                <a:solidFill>
                  <a:schemeClr val="tx1"/>
                </a:solidFill>
                <a:latin typeface="Times New Roman" panose="02020603050405020304" pitchFamily="18" charset="0"/>
                <a:cs typeface="Times New Roman" panose="02020603050405020304" pitchFamily="18" charset="0"/>
              </a:rPr>
              <a:t> :)” or offering recommendations through Netflix and Amazon or by providing financial advice by Schwab’s Intelligent Portfolio, even for winning game shows IBM’s Watson helps and more interesting is watching sci-fi movies which uses AI. </a:t>
            </a:r>
            <a:r>
              <a:rPr lang="en-US" sz="2600" kern="1200" dirty="0">
                <a:solidFill>
                  <a:schemeClr val="accent6">
                    <a:lumMod val="75000"/>
                  </a:schemeClr>
                </a:solidFill>
                <a:latin typeface="Times New Roman" panose="02020603050405020304" pitchFamily="18" charset="0"/>
                <a:cs typeface="Times New Roman" panose="02020603050405020304" pitchFamily="18" charset="0"/>
              </a:rPr>
              <a:t>AI </a:t>
            </a:r>
            <a:r>
              <a:rPr lang="en-US" sz="2600" kern="1200" dirty="0">
                <a:solidFill>
                  <a:schemeClr val="tx1"/>
                </a:solidFill>
                <a:latin typeface="Times New Roman" panose="02020603050405020304" pitchFamily="18" charset="0"/>
                <a:cs typeface="Times New Roman" panose="02020603050405020304" pitchFamily="18" charset="0"/>
              </a:rPr>
              <a:t>can be defined as an approach of creating an automatic robot, or a system, or a software, having intelligence same as humans and perform task with the same efficiency as human do. </a:t>
            </a:r>
          </a:p>
          <a:p>
            <a:pPr algn="just">
              <a:buNone/>
            </a:pPr>
            <a:endParaRPr lang="en-US" sz="2600" kern="1200" dirty="0">
              <a:solidFill>
                <a:schemeClr val="tx1"/>
              </a:solidFill>
              <a:latin typeface="Times New Roman" panose="02020603050405020304" pitchFamily="18" charset="0"/>
              <a:cs typeface="Times New Roman" panose="02020603050405020304" pitchFamily="18" charset="0"/>
            </a:endParaRPr>
          </a:p>
          <a:p>
            <a:pPr algn="just">
              <a:buNone/>
            </a:pPr>
            <a:r>
              <a:rPr lang="en-US" sz="2600" kern="1200" dirty="0">
                <a:solidFill>
                  <a:schemeClr val="tx1"/>
                </a:solidFill>
                <a:latin typeface="Times New Roman" panose="02020603050405020304" pitchFamily="18" charset="0"/>
                <a:cs typeface="Times New Roman" panose="02020603050405020304" pitchFamily="18" charset="0"/>
              </a:rPr>
              <a:t>But in order to classify machine as “having its own intelligence,” first we should understand the concept of Intelligence.</a:t>
            </a:r>
          </a:p>
          <a:p>
            <a:pPr marL="137160" indent="0" algn="just">
              <a:buNone/>
            </a:pPr>
            <a:endParaRPr lang="en-US" sz="2600" dirty="0"/>
          </a:p>
          <a:p>
            <a:pPr marL="137160" indent="0" algn="just">
              <a:buNone/>
            </a:pPr>
            <a:endParaRPr lang="en-US" dirty="0"/>
          </a:p>
        </p:txBody>
      </p:sp>
      <p:sp>
        <p:nvSpPr>
          <p:cNvPr id="7" name="Footer Placeholder 6"/>
          <p:cNvSpPr>
            <a:spLocks noGrp="1"/>
          </p:cNvSpPr>
          <p:nvPr>
            <p:ph type="ftr" idx="11"/>
          </p:nvPr>
        </p:nvSpPr>
        <p:spPr>
          <a:xfrm>
            <a:off x="3530991" y="6305550"/>
            <a:ext cx="7949809"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57030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1"/>
            <a:ext cx="3220500"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5" name="Text Placeholder 4">
            <a:extLst>
              <a:ext uri="{FF2B5EF4-FFF2-40B4-BE49-F238E27FC236}">
                <a16:creationId xmlns:a16="http://schemas.microsoft.com/office/drawing/2014/main" id="{45E85BCD-ED69-4B70-803E-C8B417961E1B}"/>
              </a:ext>
            </a:extLst>
          </p:cNvPr>
          <p:cNvSpPr>
            <a:spLocks noGrp="1"/>
          </p:cNvSpPr>
          <p:nvPr>
            <p:ph type="body" idx="1"/>
          </p:nvPr>
        </p:nvSpPr>
        <p:spPr>
          <a:xfrm>
            <a:off x="3404382" y="212211"/>
            <a:ext cx="8507202" cy="6357401"/>
          </a:xfrm>
        </p:spPr>
        <p:txBody>
          <a:bodyPr/>
          <a:lstStyle/>
          <a:p>
            <a:pPr marL="137160" indent="0" algn="just">
              <a:buNone/>
            </a:pPr>
            <a:endParaRPr lang="en-US" sz="2600" dirty="0"/>
          </a:p>
          <a:p>
            <a:pPr marL="137160" lvl="0" indent="0" algn="ctr" defTabSz="457200">
              <a:buNone/>
              <a:defRPr/>
            </a:pPr>
            <a:r>
              <a:rPr lang="en-US" sz="2600" kern="1200" dirty="0">
                <a:solidFill>
                  <a:schemeClr val="accent6">
                    <a:lumMod val="75000"/>
                  </a:schemeClr>
                </a:solidFill>
                <a:latin typeface="Times New Roman" panose="02020603050405020304" pitchFamily="18" charset="0"/>
                <a:cs typeface="Times New Roman" panose="02020603050405020304" pitchFamily="18" charset="0"/>
              </a:rPr>
              <a:t>Intelligence</a:t>
            </a:r>
          </a:p>
          <a:p>
            <a:pPr marL="0" lvl="0" indent="0" algn="just" defTabSz="457200">
              <a:spcBef>
                <a:spcPts val="1000"/>
              </a:spcBef>
              <a:buSzPct val="80000"/>
              <a:buNone/>
              <a:defRPr/>
            </a:pPr>
            <a:r>
              <a:rPr lang="en-US" sz="2600" kern="1200" dirty="0">
                <a:solidFill>
                  <a:schemeClr val="tx1"/>
                </a:solidFill>
                <a:latin typeface="Times New Roman" panose="02020603050405020304" pitchFamily="18" charset="0"/>
                <a:cs typeface="Times New Roman" panose="02020603050405020304" pitchFamily="18" charset="0"/>
              </a:rPr>
              <a:t>Intelligence is the process or a part of the power to attain goals within the world. Different types and degrees of intelligence occur in folks (people), several animals, and a few machines. Intelligence is employed to resolve issues or solve problems.</a:t>
            </a:r>
          </a:p>
          <a:p>
            <a:pPr marL="137160" indent="0" algn="just">
              <a:buNone/>
            </a:pPr>
            <a:endParaRPr lang="en-US" dirty="0"/>
          </a:p>
        </p:txBody>
      </p:sp>
      <p:sp>
        <p:nvSpPr>
          <p:cNvPr id="7" name="Footer Placeholder 6"/>
          <p:cNvSpPr>
            <a:spLocks noGrp="1"/>
          </p:cNvSpPr>
          <p:nvPr>
            <p:ph type="ftr" idx="11"/>
          </p:nvPr>
        </p:nvSpPr>
        <p:spPr>
          <a:xfrm>
            <a:off x="4586068" y="6305550"/>
            <a:ext cx="6894732"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57030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2" name="Text Placeholder 1">
            <a:extLst>
              <a:ext uri="{FF2B5EF4-FFF2-40B4-BE49-F238E27FC236}">
                <a16:creationId xmlns:a16="http://schemas.microsoft.com/office/drawing/2014/main" id="{DAB7AD50-5C01-46FE-A418-27EC28FB87B5}"/>
              </a:ext>
            </a:extLst>
          </p:cNvPr>
          <p:cNvSpPr>
            <a:spLocks noGrp="1"/>
          </p:cNvSpPr>
          <p:nvPr>
            <p:ph type="body" idx="1"/>
          </p:nvPr>
        </p:nvSpPr>
        <p:spPr>
          <a:xfrm>
            <a:off x="3418449" y="212211"/>
            <a:ext cx="8493135" cy="6315197"/>
          </a:xfrm>
        </p:spPr>
        <p:txBody>
          <a:bodyPr>
            <a:normAutofit/>
          </a:bodyPr>
          <a:lstStyle/>
          <a:p>
            <a:pPr marL="0" indent="0" algn="ctr">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What is Problem?</a:t>
            </a:r>
          </a:p>
          <a:p>
            <a:pPr marL="0" lvl="0" indent="0" algn="just" defTabSz="457200">
              <a:spcBef>
                <a:spcPts val="1000"/>
              </a:spcBef>
              <a:buSzPct val="80000"/>
              <a:buNone/>
              <a:defRPr/>
            </a:pPr>
            <a:r>
              <a:rPr lang="en-US" sz="2600" kern="1200" dirty="0">
                <a:solidFill>
                  <a:schemeClr val="tx1"/>
                </a:solidFill>
                <a:latin typeface="Times New Roman" panose="02020603050405020304" pitchFamily="18" charset="0"/>
                <a:cs typeface="Times New Roman" panose="02020603050405020304" pitchFamily="18" charset="0"/>
              </a:rPr>
              <a:t>In general, a problem is an obstacle that makes it troublesome/difficult to attain a desired goal, objective, or purpose. It refers to a state of affairs, condition, or issue that is however unresolved. In an exceedingly broader sense, a problem exists once an individual become tuned in to important distinction between what really is and what is desired. Each problem has an answer or solution.</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What is a Solution?</a:t>
            </a:r>
          </a:p>
          <a:p>
            <a:pPr marL="0" indent="0" algn="just" hangingPunct="0">
              <a:buNone/>
            </a:pPr>
            <a:r>
              <a:rPr lang="en-US" sz="2600" kern="1200" dirty="0">
                <a:solidFill>
                  <a:schemeClr val="accent3"/>
                </a:solidFill>
                <a:latin typeface="Times New Roman" panose="02020603050405020304" pitchFamily="18" charset="0"/>
                <a:cs typeface="Times New Roman" panose="02020603050405020304" pitchFamily="18" charset="0"/>
              </a:rPr>
              <a:t>A procedure that makes the problem navigation towards the goal is called </a:t>
            </a:r>
            <a:r>
              <a:rPr lang="en-US" sz="2600" i="1" kern="1200" dirty="0">
                <a:solidFill>
                  <a:schemeClr val="accent3"/>
                </a:solidFill>
                <a:latin typeface="Times New Roman" panose="02020603050405020304" pitchFamily="18" charset="0"/>
                <a:cs typeface="Times New Roman" panose="02020603050405020304" pitchFamily="18" charset="0"/>
              </a:rPr>
              <a:t>solution</a:t>
            </a:r>
            <a:r>
              <a:rPr lang="en-US" sz="2600" kern="1200" dirty="0">
                <a:solidFill>
                  <a:schemeClr val="accent3"/>
                </a:solidFill>
                <a:latin typeface="Times New Roman" panose="02020603050405020304" pitchFamily="18" charset="0"/>
                <a:cs typeface="Times New Roman" panose="02020603050405020304" pitchFamily="18" charset="0"/>
              </a:rPr>
              <a:t>. </a:t>
            </a:r>
            <a:r>
              <a:rPr lang="en-US" sz="2600" kern="1200" dirty="0">
                <a:solidFill>
                  <a:schemeClr val="tx1"/>
                </a:solidFill>
                <a:latin typeface="Times New Roman" panose="02020603050405020304" pitchFamily="18" charset="0"/>
                <a:cs typeface="Times New Roman" panose="02020603050405020304" pitchFamily="18" charset="0"/>
              </a:rPr>
              <a:t>It can be algorithm or a hard-core implementation to achieve the goal defined by the problem.</a:t>
            </a:r>
          </a:p>
          <a:p>
            <a:pPr algn="just"/>
            <a:endParaRPr lang="en-US" sz="2600" dirty="0">
              <a:latin typeface="Times New Roman" panose="02020603050405020304" pitchFamily="18" charset="0"/>
              <a:cs typeface="Times New Roman" panose="02020603050405020304" pitchFamily="18" charset="0"/>
            </a:endParaRPr>
          </a:p>
        </p:txBody>
      </p:sp>
      <p:sp>
        <p:nvSpPr>
          <p:cNvPr id="150" name="Google Shape;150;p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51" name="Google Shape;151;p3"/>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1.3 What is Problem?</a:t>
            </a:r>
            <a:br>
              <a:rPr lang="en-US" sz="1800" b="1" dirty="0">
                <a:solidFill>
                  <a:srgbClr val="00B0F0"/>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1.4 What is a solution?</a:t>
            </a:r>
            <a:br>
              <a:rPr lang="en-US" sz="1800" b="1" dirty="0">
                <a:solidFill>
                  <a:srgbClr val="00B0F0"/>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6" name="Footer Placeholder 5"/>
          <p:cNvSpPr>
            <a:spLocks noGrp="1"/>
          </p:cNvSpPr>
          <p:nvPr>
            <p:ph type="ftr" idx="11"/>
          </p:nvPr>
        </p:nvSpPr>
        <p:spPr>
          <a:xfrm>
            <a:off x="3995225" y="6305550"/>
            <a:ext cx="7485575"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4"/>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59" name="Google Shape;159;p4"/>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0F9F5BFC-3ED1-494E-B7E0-3D2AFA7826D9}"/>
              </a:ext>
            </a:extLst>
          </p:cNvPr>
          <p:cNvSpPr/>
          <p:nvPr/>
        </p:nvSpPr>
        <p:spPr>
          <a:xfrm>
            <a:off x="3615396" y="112542"/>
            <a:ext cx="7990449" cy="5293757"/>
          </a:xfrm>
          <a:prstGeom prst="rect">
            <a:avLst/>
          </a:prstGeom>
        </p:spPr>
        <p:txBody>
          <a:bodyPr wrap="square">
            <a:spAutoFit/>
          </a:bodyPr>
          <a:lstStyle/>
          <a:p>
            <a:pPr marL="0" indent="0" algn="just">
              <a:buClr>
                <a:schemeClr val="tx1">
                  <a:lumMod val="95000"/>
                  <a:lumOff val="5000"/>
                </a:schemeClr>
              </a:buClr>
              <a:buNone/>
            </a:pPr>
            <a:endParaRPr lang="en-US" sz="2800" dirty="0">
              <a:solidFill>
                <a:schemeClr val="tx1"/>
              </a:solidFill>
              <a:latin typeface="Times New Roman" pitchFamily="18" charset="0"/>
              <a:cs typeface="Times New Roman" pitchFamily="18" charset="0"/>
            </a:endParaRPr>
          </a:p>
          <a:p>
            <a:pPr marL="0" indent="0" algn="just">
              <a:buClr>
                <a:schemeClr val="tx1">
                  <a:lumMod val="95000"/>
                  <a:lumOff val="5000"/>
                </a:schemeClr>
              </a:buClr>
              <a:buNone/>
            </a:pPr>
            <a:endParaRPr lang="en-US" sz="2800" dirty="0">
              <a:solidFill>
                <a:schemeClr val="tx1"/>
              </a:solidFill>
              <a:latin typeface="Times New Roman" pitchFamily="18" charset="0"/>
              <a:cs typeface="Times New Roman" pitchFamily="18" charset="0"/>
            </a:endParaRPr>
          </a:p>
          <a:p>
            <a:pPr marL="0" indent="0" algn="just">
              <a:buClr>
                <a:schemeClr val="tx1">
                  <a:lumMod val="95000"/>
                  <a:lumOff val="5000"/>
                </a:schemeClr>
              </a:buClr>
              <a:buNone/>
            </a:pPr>
            <a:endParaRPr lang="en-US" sz="2800" dirty="0">
              <a:solidFill>
                <a:schemeClr val="tx1"/>
              </a:solidFill>
              <a:latin typeface="Times New Roman" pitchFamily="18" charset="0"/>
              <a:cs typeface="Times New Roman" pitchFamily="18" charset="0"/>
            </a:endParaRPr>
          </a:p>
          <a:p>
            <a:pPr marL="0" indent="0" algn="just">
              <a:buClr>
                <a:schemeClr val="tx1">
                  <a:lumMod val="95000"/>
                  <a:lumOff val="5000"/>
                </a:schemeClr>
              </a:buClr>
              <a:buNone/>
            </a:pPr>
            <a:r>
              <a:rPr lang="en-US" sz="2800" dirty="0">
                <a:latin typeface="Times New Roman" pitchFamily="18" charset="0"/>
                <a:cs typeface="Times New Roman" pitchFamily="18" charset="0"/>
              </a:rPr>
              <a:t>Depending on the way in which the problems are solved, problems are classified into the following types: </a:t>
            </a:r>
          </a:p>
          <a:p>
            <a:pPr marL="0" indent="0" algn="just">
              <a:buClr>
                <a:schemeClr val="tx1">
                  <a:lumMod val="95000"/>
                  <a:lumOff val="5000"/>
                </a:schemeClr>
              </a:buClr>
              <a:buNone/>
            </a:pPr>
            <a:endParaRPr lang="en-US" sz="2800" dirty="0">
              <a:solidFill>
                <a:schemeClr val="tx1"/>
              </a:solidFill>
              <a:latin typeface="Times New Roman" pitchFamily="18" charset="0"/>
              <a:cs typeface="Times New Roman" pitchFamily="18" charset="0"/>
            </a:endParaRPr>
          </a:p>
          <a:p>
            <a:pPr marL="0" indent="0" algn="just">
              <a:buClr>
                <a:schemeClr val="tx1">
                  <a:lumMod val="95000"/>
                  <a:lumOff val="5000"/>
                </a:schemeClr>
              </a:buClr>
              <a:buNone/>
            </a:pPr>
            <a:endParaRPr lang="en-US" sz="2800" dirty="0">
              <a:solidFill>
                <a:schemeClr val="tx1"/>
              </a:solidFill>
              <a:latin typeface="Times New Roman" pitchFamily="18" charset="0"/>
              <a:cs typeface="Times New Roman" pitchFamily="18" charset="0"/>
            </a:endParaRPr>
          </a:p>
          <a:p>
            <a:pPr marL="0" indent="0" algn="just">
              <a:buClr>
                <a:schemeClr val="tx1">
                  <a:lumMod val="95000"/>
                  <a:lumOff val="5000"/>
                </a:schemeClr>
              </a:buClr>
              <a:buNone/>
            </a:pPr>
            <a:r>
              <a:rPr lang="en-US" sz="2800" dirty="0">
                <a:solidFill>
                  <a:schemeClr val="tx1"/>
                </a:solidFill>
                <a:latin typeface="Times New Roman" pitchFamily="18" charset="0"/>
                <a:cs typeface="Times New Roman" pitchFamily="18" charset="0"/>
              </a:rPr>
              <a:t>1. Structured problem</a:t>
            </a:r>
          </a:p>
          <a:p>
            <a:pPr marL="0" indent="0" algn="just">
              <a:buClr>
                <a:schemeClr val="tx1">
                  <a:lumMod val="95000"/>
                  <a:lumOff val="5000"/>
                </a:schemeClr>
              </a:buClr>
              <a:buNone/>
            </a:pPr>
            <a:r>
              <a:rPr lang="en-US" sz="2800" dirty="0">
                <a:solidFill>
                  <a:schemeClr val="tx1"/>
                </a:solidFill>
                <a:latin typeface="Times New Roman" pitchFamily="18" charset="0"/>
                <a:cs typeface="Times New Roman" pitchFamily="18" charset="0"/>
              </a:rPr>
              <a:t>2. Unstructured problem</a:t>
            </a:r>
          </a:p>
          <a:p>
            <a:pPr marL="0" indent="0" algn="just">
              <a:buClr>
                <a:schemeClr val="tx1">
                  <a:lumMod val="95000"/>
                  <a:lumOff val="5000"/>
                </a:schemeClr>
              </a:buClr>
              <a:buNone/>
            </a:pPr>
            <a:endParaRPr lang="en-US" sz="2600" dirty="0">
              <a:solidFill>
                <a:schemeClr val="tx1"/>
              </a:solidFill>
              <a:latin typeface="Times New Roman" pitchFamily="18" charset="0"/>
              <a:cs typeface="Times New Roman" pitchFamily="18" charset="0"/>
            </a:endParaRPr>
          </a:p>
          <a:p>
            <a:pPr marL="0" indent="0" algn="just">
              <a:buClr>
                <a:schemeClr val="tx1">
                  <a:lumMod val="95000"/>
                  <a:lumOff val="5000"/>
                </a:schemeClr>
              </a:buClr>
              <a:buNone/>
            </a:pPr>
            <a:r>
              <a:rPr lang="en-US" dirty="0">
                <a:latin typeface="Times New Roman"/>
                <a:ea typeface="Times New Roman"/>
                <a:cs typeface="Times New Roman"/>
                <a:sym typeface="Times New Roman"/>
              </a:rPr>
              <a:t>							</a:t>
            </a:r>
          </a:p>
          <a:p>
            <a:pPr marL="0" indent="0" algn="just">
              <a:buClr>
                <a:schemeClr val="tx1">
                  <a:lumMod val="95000"/>
                  <a:lumOff val="5000"/>
                </a:schemeClr>
              </a:buClr>
              <a:buNone/>
            </a:pPr>
            <a:r>
              <a:rPr lang="en-US" dirty="0">
                <a:latin typeface="Times New Roman"/>
                <a:ea typeface="Times New Roman"/>
                <a:cs typeface="Times New Roman"/>
                <a:sym typeface="Times New Roman"/>
              </a:rPr>
              <a:t>							</a:t>
            </a:r>
            <a:r>
              <a:rPr lang="en-US" sz="1800" dirty="0" err="1">
                <a:solidFill>
                  <a:schemeClr val="accent3"/>
                </a:solidFill>
                <a:latin typeface="Times New Roman"/>
                <a:ea typeface="Times New Roman"/>
                <a:cs typeface="Times New Roman"/>
                <a:sym typeface="Times New Roman"/>
              </a:rPr>
              <a:t>Cont</a:t>
            </a:r>
            <a:r>
              <a:rPr lang="en-US" sz="1800" dirty="0">
                <a:solidFill>
                  <a:schemeClr val="accent3"/>
                </a:solidFill>
                <a:latin typeface="Times New Roman"/>
                <a:ea typeface="Times New Roman"/>
                <a:cs typeface="Times New Roman"/>
                <a:sym typeface="Times New Roman"/>
              </a:rPr>
              <a:t>….</a:t>
            </a:r>
            <a:endParaRPr lang="en-US" sz="1800" dirty="0">
              <a:solidFill>
                <a:schemeClr val="accent3"/>
              </a:solidFill>
              <a:latin typeface="Times New Roman" panose="02020603050405020304" pitchFamily="18" charset="0"/>
              <a:cs typeface="Times New Roman" panose="02020603050405020304" pitchFamily="18" charset="0"/>
            </a:endParaRPr>
          </a:p>
        </p:txBody>
      </p:sp>
      <p:sp>
        <p:nvSpPr>
          <p:cNvPr id="5" name="Rectangle 4"/>
          <p:cNvSpPr/>
          <p:nvPr/>
        </p:nvSpPr>
        <p:spPr>
          <a:xfrm>
            <a:off x="5486400" y="391235"/>
            <a:ext cx="5033741" cy="461665"/>
          </a:xfrm>
          <a:prstGeom prst="rect">
            <a:avLst/>
          </a:prstGeom>
        </p:spPr>
        <p:txBody>
          <a:bodyPr wrap="square">
            <a:spAutoFit/>
          </a:bodyPr>
          <a:lstStyle/>
          <a:p>
            <a:pPr algn="ctr"/>
            <a:r>
              <a:rPr lang="en-US" sz="2400" b="1" dirty="0">
                <a:solidFill>
                  <a:schemeClr val="accent3"/>
                </a:solidFill>
                <a:latin typeface="Times New Roman" panose="02020603050405020304" pitchFamily="18" charset="0"/>
                <a:cs typeface="Times New Roman" panose="02020603050405020304" pitchFamily="18" charset="0"/>
              </a:rPr>
              <a:t>Types of  Problem and Solution</a:t>
            </a:r>
            <a:endParaRPr lang="en-US" sz="2400" dirty="0">
              <a:solidFill>
                <a:schemeClr val="accent3"/>
              </a:solidFill>
            </a:endParaRPr>
          </a:p>
        </p:txBody>
      </p:sp>
      <p:sp>
        <p:nvSpPr>
          <p:cNvPr id="7" name="Footer Placeholder 6"/>
          <p:cNvSpPr>
            <a:spLocks noGrp="1"/>
          </p:cNvSpPr>
          <p:nvPr>
            <p:ph type="ftr" idx="11"/>
          </p:nvPr>
        </p:nvSpPr>
        <p:spPr>
          <a:xfrm>
            <a:off x="4515729" y="6305550"/>
            <a:ext cx="6965071"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4"/>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59" name="Google Shape;159;p4"/>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0F9F5BFC-3ED1-494E-B7E0-3D2AFA7826D9}"/>
              </a:ext>
            </a:extLst>
          </p:cNvPr>
          <p:cNvSpPr/>
          <p:nvPr/>
        </p:nvSpPr>
        <p:spPr>
          <a:xfrm>
            <a:off x="3615396" y="112542"/>
            <a:ext cx="7990449" cy="6247864"/>
          </a:xfrm>
          <a:prstGeom prst="rect">
            <a:avLst/>
          </a:prstGeom>
        </p:spPr>
        <p:txBody>
          <a:bodyPr wrap="square">
            <a:spAutoFit/>
          </a:bodyPr>
          <a:lstStyle/>
          <a:p>
            <a:pPr marL="0" indent="0" algn="ctr">
              <a:buClr>
                <a:schemeClr val="tx1">
                  <a:lumMod val="95000"/>
                  <a:lumOff val="5000"/>
                </a:schemeClr>
              </a:buClr>
              <a:buNone/>
            </a:pPr>
            <a:r>
              <a:rPr lang="en-US" sz="2600" dirty="0">
                <a:solidFill>
                  <a:schemeClr val="accent3"/>
                </a:solidFill>
                <a:latin typeface="Times New Roman" panose="02020603050405020304" pitchFamily="18" charset="0"/>
                <a:cs typeface="Times New Roman" panose="02020603050405020304" pitchFamily="18" charset="0"/>
              </a:rPr>
              <a:t>Structured problem </a:t>
            </a:r>
          </a:p>
          <a:p>
            <a:pPr marL="0" indent="0" algn="just">
              <a:buClr>
                <a:schemeClr val="tx1">
                  <a:lumMod val="95000"/>
                  <a:lumOff val="5000"/>
                </a:schemeClr>
              </a:buClr>
              <a:buNone/>
            </a:pPr>
            <a:r>
              <a:rPr lang="en-US" sz="2600" dirty="0">
                <a:solidFill>
                  <a:schemeClr val="tx1"/>
                </a:solidFill>
                <a:latin typeface="Times New Roman" panose="02020603050405020304" pitchFamily="18" charset="0"/>
                <a:cs typeface="Times New Roman" panose="02020603050405020304" pitchFamily="18" charset="0"/>
              </a:rPr>
              <a:t>Structural problems are the ones for which there exists a specific algorithm to achieve the goal. The same algorithm is run against variety input data still giving a guarantee of the problem being solved. </a:t>
            </a:r>
            <a:r>
              <a:rPr lang="en-US" sz="2600" dirty="0">
                <a:solidFill>
                  <a:schemeClr val="accent3"/>
                </a:solidFill>
                <a:latin typeface="Times New Roman" panose="02020603050405020304" pitchFamily="18" charset="0"/>
                <a:cs typeface="Times New Roman" panose="02020603050405020304" pitchFamily="18" charset="0"/>
              </a:rPr>
              <a:t>Since the structure of the solution (that is in the algorithm) remains the same, even if the input data changes, these problems are called </a:t>
            </a:r>
            <a:r>
              <a:rPr lang="en-US" sz="2600" i="1" dirty="0">
                <a:solidFill>
                  <a:schemeClr val="accent3"/>
                </a:solidFill>
                <a:latin typeface="Times New Roman" panose="02020603050405020304" pitchFamily="18" charset="0"/>
                <a:cs typeface="Times New Roman" panose="02020603050405020304" pitchFamily="18" charset="0"/>
              </a:rPr>
              <a:t>structured problems</a:t>
            </a:r>
            <a:r>
              <a:rPr lang="en-US" dirty="0">
                <a:solidFill>
                  <a:schemeClr val="accent3"/>
                </a:solidFill>
                <a:latin typeface="Times New Roman" panose="02020603050405020304" pitchFamily="18" charset="0"/>
                <a:cs typeface="Times New Roman" panose="02020603050405020304" pitchFamily="18" charset="0"/>
              </a:rPr>
              <a:t>.</a:t>
            </a:r>
          </a:p>
          <a:p>
            <a:pPr marL="0" indent="0" algn="just">
              <a:buClr>
                <a:schemeClr val="tx1">
                  <a:lumMod val="95000"/>
                  <a:lumOff val="5000"/>
                </a:schemeClr>
              </a:buClr>
              <a:buNone/>
            </a:pPr>
            <a:endParaRPr lang="en-US" dirty="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600" b="1" dirty="0">
                <a:solidFill>
                  <a:schemeClr val="tx1"/>
                </a:solidFill>
                <a:latin typeface="Times New Roman" panose="02020603050405020304" pitchFamily="18" charset="0"/>
                <a:cs typeface="Times New Roman" panose="02020603050405020304" pitchFamily="18" charset="0"/>
              </a:rPr>
              <a:t>For example-</a:t>
            </a:r>
          </a:p>
          <a:p>
            <a:pPr algn="just"/>
            <a:r>
              <a:rPr lang="en-US" sz="2600" dirty="0">
                <a:solidFill>
                  <a:schemeClr val="tx1"/>
                </a:solidFill>
                <a:latin typeface="Times New Roman" panose="02020603050405020304" pitchFamily="18" charset="0"/>
                <a:cs typeface="Times New Roman" panose="02020603050405020304" pitchFamily="18" charset="0"/>
              </a:rPr>
              <a:t>To sort the students according to their total marks, the details about the students may be stored in the database, the sort algorithm will then get the details of students from the database and will solve the problem.</a:t>
            </a:r>
          </a:p>
          <a:p>
            <a:pPr marL="0" indent="0" algn="just">
              <a:buNone/>
            </a:pPr>
            <a:endParaRPr lang="en-US" dirty="0">
              <a:solidFill>
                <a:srgbClr val="00B0F0"/>
              </a:solidFill>
              <a:latin typeface="Times New Roman" panose="02020603050405020304" pitchFamily="18" charset="0"/>
              <a:cs typeface="Times New Roman" panose="02020603050405020304" pitchFamily="18" charset="0"/>
            </a:endParaRPr>
          </a:p>
          <a:p>
            <a:pPr marL="0" indent="0" algn="just">
              <a:buClr>
                <a:schemeClr val="tx1">
                  <a:lumMod val="95000"/>
                  <a:lumOff val="5000"/>
                </a:schemeClr>
              </a:buClr>
              <a:buNone/>
            </a:pPr>
            <a:r>
              <a:rPr lang="en-US" dirty="0">
                <a:latin typeface="Times New Roman"/>
                <a:ea typeface="Times New Roman"/>
                <a:cs typeface="Times New Roman"/>
                <a:sym typeface="Times New Roman"/>
              </a:rPr>
              <a:t>							</a:t>
            </a:r>
          </a:p>
          <a:p>
            <a:pPr marL="0" indent="0" algn="just">
              <a:buClr>
                <a:schemeClr val="tx1">
                  <a:lumMod val="95000"/>
                  <a:lumOff val="5000"/>
                </a:schemeClr>
              </a:buClr>
              <a:buNone/>
            </a:pPr>
            <a:r>
              <a:rPr lang="en-US" dirty="0">
                <a:latin typeface="Times New Roman"/>
                <a:ea typeface="Times New Roman"/>
                <a:cs typeface="Times New Roman"/>
                <a:sym typeface="Times New Roman"/>
              </a:rPr>
              <a:t>							</a:t>
            </a:r>
            <a:r>
              <a:rPr lang="en-US" sz="1800" dirty="0" err="1">
                <a:solidFill>
                  <a:schemeClr val="accent3"/>
                </a:solidFill>
                <a:latin typeface="Times New Roman"/>
                <a:ea typeface="Times New Roman"/>
                <a:cs typeface="Times New Roman"/>
                <a:sym typeface="Times New Roman"/>
              </a:rPr>
              <a:t>Cont</a:t>
            </a:r>
            <a:r>
              <a:rPr lang="en-US" sz="1800" dirty="0">
                <a:solidFill>
                  <a:schemeClr val="accent3"/>
                </a:solidFill>
                <a:latin typeface="Times New Roman"/>
                <a:ea typeface="Times New Roman"/>
                <a:cs typeface="Times New Roman"/>
                <a:sym typeface="Times New Roman"/>
              </a:rPr>
              <a:t>….</a:t>
            </a:r>
            <a:endParaRPr lang="en-US" sz="1800" dirty="0">
              <a:solidFill>
                <a:schemeClr val="accent3"/>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4220308" y="6305550"/>
            <a:ext cx="7260492"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12" name="Title 3">
            <a:extLst>
              <a:ext uri="{FF2B5EF4-FFF2-40B4-BE49-F238E27FC236}">
                <a16:creationId xmlns:a16="http://schemas.microsoft.com/office/drawing/2014/main" id="{52C6DE09-7345-46D9-A106-20103B04E2D2}"/>
              </a:ext>
            </a:extLst>
          </p:cNvPr>
          <p:cNvSpPr>
            <a:spLocks noGrp="1"/>
          </p:cNvSpPr>
          <p:nvPr>
            <p:ph type="body" idx="1"/>
          </p:nvPr>
        </p:nvSpPr>
        <p:spPr>
          <a:xfrm>
            <a:off x="3432516" y="212210"/>
            <a:ext cx="8539090" cy="6455875"/>
          </a:xfrm>
        </p:spPr>
        <p:txBody>
          <a:bodyPr>
            <a:normAutofit fontScale="85000" lnSpcReduction="20000"/>
          </a:bodyPr>
          <a:lstStyle/>
          <a:p>
            <a:pPr marL="0" indent="0" algn="just">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solidFill>
              <a:latin typeface="Times New Roman" panose="02020603050405020304" pitchFamily="18" charset="0"/>
              <a:cs typeface="Times New Roman" panose="02020603050405020304" pitchFamily="18" charset="0"/>
            </a:endParaRPr>
          </a:p>
          <a:p>
            <a:pPr algn="just"/>
            <a:endParaRPr lang="en-US" sz="2800" dirty="0">
              <a:solidFill>
                <a:schemeClr val="tx1"/>
              </a:solidFill>
              <a:latin typeface="Times New Roman" panose="02020603050405020304" pitchFamily="18" charset="0"/>
              <a:cs typeface="Times New Roman" panose="02020603050405020304" pitchFamily="18" charset="0"/>
            </a:endParaRPr>
          </a:p>
          <a:p>
            <a:pPr algn="just"/>
            <a:endParaRPr lang="en-US" sz="2800" dirty="0">
              <a:solidFill>
                <a:schemeClr val="tx1"/>
              </a:solidFill>
              <a:latin typeface="Times New Roman" panose="02020603050405020304" pitchFamily="18" charset="0"/>
              <a:cs typeface="Times New Roman" panose="02020603050405020304" pitchFamily="18" charset="0"/>
            </a:endParaRPr>
          </a:p>
          <a:p>
            <a:pPr algn="just"/>
            <a:endParaRPr lang="en-US" sz="2800" dirty="0">
              <a:solidFill>
                <a:schemeClr val="tx1"/>
              </a:solidFill>
              <a:latin typeface="Times New Roman" panose="02020603050405020304" pitchFamily="18" charset="0"/>
              <a:cs typeface="Times New Roman" panose="02020603050405020304" pitchFamily="18" charset="0"/>
            </a:endParaRPr>
          </a:p>
          <a:p>
            <a:pPr algn="just"/>
            <a:endParaRPr lang="en-US" sz="28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Back end: </a:t>
            </a:r>
            <a:r>
              <a:rPr lang="en-US" sz="2800" dirty="0">
                <a:solidFill>
                  <a:schemeClr val="tx1"/>
                </a:solidFill>
                <a:latin typeface="Times New Roman" panose="02020603050405020304" pitchFamily="18" charset="0"/>
                <a:cs typeface="Times New Roman" panose="02020603050405020304" pitchFamily="18" charset="0"/>
              </a:rPr>
              <a:t>Backend is a unit which can store data in static fashion. Static data is nothing but a fact (e.g., a</a:t>
            </a:r>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backend can be a database system or a file system).</a:t>
            </a:r>
          </a:p>
          <a:p>
            <a:pPr marL="0" indent="0" algn="just">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Front end: </a:t>
            </a:r>
            <a:r>
              <a:rPr lang="en-US" sz="2800" dirty="0">
                <a:solidFill>
                  <a:schemeClr val="tx1"/>
                </a:solidFill>
                <a:latin typeface="Times New Roman" panose="02020603050405020304" pitchFamily="18" charset="0"/>
                <a:cs typeface="Times New Roman" panose="02020603050405020304" pitchFamily="18" charset="0"/>
              </a:rPr>
              <a:t>Front end is a unit that provides user interface and performs the complete business logic. It can</a:t>
            </a:r>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be a program written in any programming language, such as C, C++, Java, etc. As a result, a user interacts with the front end of the system to access the backend.</a:t>
            </a:r>
          </a:p>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a:solidFill>
                  <a:schemeClr val="accent3"/>
                </a:solidFill>
                <a:latin typeface="Times New Roman"/>
                <a:ea typeface="Times New Roman"/>
                <a:cs typeface="Times New Roman"/>
                <a:sym typeface="Times New Roman"/>
              </a:rPr>
              <a:t> </a:t>
            </a:r>
            <a:r>
              <a:rPr lang="en-US" sz="2100" dirty="0" err="1">
                <a:solidFill>
                  <a:schemeClr val="accent3"/>
                </a:solidFill>
                <a:latin typeface="Times New Roman"/>
                <a:ea typeface="Times New Roman"/>
                <a:cs typeface="Times New Roman"/>
                <a:sym typeface="Times New Roman"/>
              </a:rPr>
              <a:t>Cont</a:t>
            </a:r>
            <a:r>
              <a:rPr lang="en-US" sz="2100" dirty="0">
                <a:solidFill>
                  <a:schemeClr val="accent3"/>
                </a:solidFill>
                <a:latin typeface="Times New Roman"/>
                <a:ea typeface="Times New Roman"/>
                <a:cs typeface="Times New Roman"/>
                <a:sym typeface="Times New Roman"/>
              </a:rPr>
              <a:t>….</a:t>
            </a:r>
            <a:endParaRPr lang="en-US" sz="2100" dirty="0">
              <a:solidFill>
                <a:srgbClr val="00B0F0"/>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ECE6E75-4CBB-48F1-9106-8865BF22CB10}"/>
              </a:ext>
            </a:extLst>
          </p:cNvPr>
          <p:cNvPicPr>
            <a:picLocks noChangeAspect="1"/>
          </p:cNvPicPr>
          <p:nvPr/>
        </p:nvPicPr>
        <p:blipFill>
          <a:blip r:embed="rId3"/>
          <a:stretch>
            <a:fillRect/>
          </a:stretch>
        </p:blipFill>
        <p:spPr>
          <a:xfrm>
            <a:off x="3352002" y="996697"/>
            <a:ext cx="8619604" cy="2040014"/>
          </a:xfrm>
          <a:prstGeom prst="rect">
            <a:avLst/>
          </a:prstGeom>
        </p:spPr>
      </p:pic>
      <p:sp>
        <p:nvSpPr>
          <p:cNvPr id="6" name="Rectangle 5"/>
          <p:cNvSpPr/>
          <p:nvPr/>
        </p:nvSpPr>
        <p:spPr>
          <a:xfrm>
            <a:off x="5204070" y="419370"/>
            <a:ext cx="4633000" cy="461665"/>
          </a:xfrm>
          <a:prstGeom prst="rect">
            <a:avLst/>
          </a:prstGeom>
        </p:spPr>
        <p:txBody>
          <a:bodyPr wrap="none">
            <a:spAutoFit/>
          </a:bodyPr>
          <a:lstStyle/>
          <a:p>
            <a:pPr algn="ctr"/>
            <a:r>
              <a:rPr lang="en-US" sz="2400" dirty="0">
                <a:solidFill>
                  <a:schemeClr val="accent3"/>
                </a:solidFill>
                <a:latin typeface="Times New Roman" pitchFamily="18" charset="0"/>
                <a:cs typeface="Times New Roman" pitchFamily="18" charset="0"/>
              </a:rPr>
              <a:t>General solution structured problem</a:t>
            </a:r>
          </a:p>
        </p:txBody>
      </p:sp>
      <p:sp>
        <p:nvSpPr>
          <p:cNvPr id="8" name="Footer Placeholder 7"/>
          <p:cNvSpPr>
            <a:spLocks noGrp="1"/>
          </p:cNvSpPr>
          <p:nvPr>
            <p:ph type="ftr" idx="11"/>
          </p:nvPr>
        </p:nvSpPr>
        <p:spPr>
          <a:xfrm>
            <a:off x="4431323" y="6305550"/>
            <a:ext cx="7049477" cy="476250"/>
          </a:xfrm>
        </p:spPr>
        <p:txBody>
          <a:bodyPr/>
          <a:lstStyle/>
          <a:p>
            <a:r>
              <a:rPr lang="en-US"/>
              <a:t>Copyright © 2019 by Wiley India Pvt. Ltd., 4436/7, Ansari Road, Daryaganj, New Delhi-110002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6" name="Google Shape;166;p5"/>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1.1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1.2 What is AI?</a:t>
            </a:r>
            <a:br>
              <a:rPr lang="en-US" sz="1800" b="1"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1.3 What is Problem?</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1.4 What is a solution?</a:t>
            </a: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rgbClr val="00B0F0"/>
                </a:solidFill>
                <a:latin typeface="Times New Roman" panose="02020603050405020304" pitchFamily="18" charset="0"/>
                <a:cs typeface="Times New Roman" panose="02020603050405020304" pitchFamily="18" charset="0"/>
              </a:rPr>
              <a:t>1.5 Types of  Problem and Solution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1.6 Definitions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1.7 Goals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1.8 History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1.9 Branches or sub-area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1.10 Applications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1.11 Categorization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1.12 Components of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1.13 Trends in AI</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1.14 AI Programming languages</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12" name="Title 3">
            <a:extLst>
              <a:ext uri="{FF2B5EF4-FFF2-40B4-BE49-F238E27FC236}">
                <a16:creationId xmlns:a16="http://schemas.microsoft.com/office/drawing/2014/main" id="{52C6DE09-7345-46D9-A106-20103B04E2D2}"/>
              </a:ext>
            </a:extLst>
          </p:cNvPr>
          <p:cNvSpPr>
            <a:spLocks noGrp="1"/>
          </p:cNvSpPr>
          <p:nvPr>
            <p:ph type="body" idx="1"/>
          </p:nvPr>
        </p:nvSpPr>
        <p:spPr>
          <a:xfrm>
            <a:off x="3432516" y="212211"/>
            <a:ext cx="8539090" cy="6216724"/>
          </a:xfrm>
        </p:spPr>
        <p:txBody>
          <a:bodyPr>
            <a:normAutofit/>
          </a:bodyPr>
          <a:lstStyle/>
          <a:p>
            <a:pPr marL="0" indent="0" algn="ctr" hangingPunct="0">
              <a:buNone/>
            </a:pPr>
            <a:r>
              <a:rPr lang="en-US" sz="2600" b="1" dirty="0">
                <a:solidFill>
                  <a:schemeClr val="accent3"/>
                </a:solidFill>
                <a:latin typeface="Times New Roman" panose="02020603050405020304" pitchFamily="18" charset="0"/>
                <a:cs typeface="Times New Roman" panose="02020603050405020304" pitchFamily="18" charset="0"/>
              </a:rPr>
              <a:t>Unstructured problem</a:t>
            </a:r>
          </a:p>
          <a:p>
            <a:pPr marL="0" indent="0" hangingPunct="0">
              <a:buNone/>
            </a:pPr>
            <a:r>
              <a:rPr lang="en-US" sz="2600" dirty="0">
                <a:solidFill>
                  <a:schemeClr val="tx1"/>
                </a:solidFill>
                <a:latin typeface="Times New Roman" panose="02020603050405020304" pitchFamily="18" charset="0"/>
                <a:cs typeface="Times New Roman" panose="02020603050405020304" pitchFamily="18" charset="0"/>
              </a:rPr>
              <a:t>Unstructured problems are the problems for which there does not exist a specific algorithm to achieve the goal. What step to take to achieve the goal depends on what is the current state of the problem. AI is an attempt to make a computer to solve unstructured problems.</a:t>
            </a:r>
          </a:p>
          <a:p>
            <a:pPr marL="0" indent="0" hangingPunct="0">
              <a:buNone/>
            </a:pPr>
            <a:r>
              <a:rPr lang="en-US" sz="2600" b="1" dirty="0">
                <a:solidFill>
                  <a:schemeClr val="tx1"/>
                </a:solidFill>
                <a:latin typeface="Times New Roman" panose="02020603050405020304" pitchFamily="18" charset="0"/>
                <a:cs typeface="Times New Roman" panose="02020603050405020304" pitchFamily="18" charset="0"/>
              </a:rPr>
              <a:t>For example-</a:t>
            </a:r>
          </a:p>
          <a:p>
            <a:pPr marL="0" indent="0" hangingPunct="0">
              <a:buNone/>
            </a:pPr>
            <a:r>
              <a:rPr lang="en-US" sz="2600" dirty="0">
                <a:solidFill>
                  <a:schemeClr val="tx1"/>
                </a:solidFill>
                <a:latin typeface="Times New Roman" panose="02020603050405020304" pitchFamily="18" charset="0"/>
                <a:cs typeface="Times New Roman" panose="02020603050405020304" pitchFamily="18" charset="0"/>
              </a:rPr>
              <a:t> A problem of playing chess or a problem to write a program to perform heart surgery, etc., are unstructured problems, because there does not exist any specific algorithm to solve it. Such problems are solved using a Knowledge Base </a:t>
            </a:r>
          </a:p>
          <a:p>
            <a:pPr marL="0" indent="0" hangingPunct="0">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2800" dirty="0">
                <a:solidFill>
                  <a:schemeClr val="accent3"/>
                </a:solidFill>
                <a:latin typeface="Times New Roman"/>
                <a:ea typeface="Times New Roman"/>
                <a:cs typeface="Times New Roman"/>
                <a:sym typeface="Times New Roman"/>
              </a:rPr>
              <a:t>																</a:t>
            </a:r>
            <a:r>
              <a:rPr lang="en-US" sz="1800" dirty="0" err="1">
                <a:solidFill>
                  <a:schemeClr val="accent3"/>
                </a:solidFill>
                <a:latin typeface="Times New Roman"/>
                <a:ea typeface="Times New Roman"/>
                <a:cs typeface="Times New Roman"/>
                <a:sym typeface="Times New Roman"/>
              </a:rPr>
              <a:t>Cont</a:t>
            </a:r>
            <a:r>
              <a:rPr lang="en-US" sz="1800" dirty="0">
                <a:solidFill>
                  <a:schemeClr val="accent3"/>
                </a:solidFill>
                <a:latin typeface="Times New Roman"/>
                <a:ea typeface="Times New Roman"/>
                <a:cs typeface="Times New Roman"/>
                <a:sym typeface="Times New Roman"/>
              </a:rPr>
              <a:t>….</a:t>
            </a:r>
            <a:endParaRPr lang="en-US" sz="1800" dirty="0">
              <a:solidFill>
                <a:schemeClr val="tx1"/>
              </a:solidFill>
              <a:latin typeface="Times New Roman" panose="02020603050405020304" pitchFamily="18" charset="0"/>
              <a:cs typeface="Times New Roman" panose="02020603050405020304" pitchFamily="18" charset="0"/>
            </a:endParaRPr>
          </a:p>
          <a:p>
            <a:pPr marL="0" indent="0" hangingPunc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4375052" y="6305550"/>
            <a:ext cx="7105748" cy="476250"/>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569060714"/>
      </p:ext>
    </p:extLst>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1706</Words>
  <Application>Microsoft Office PowerPoint</Application>
  <PresentationFormat>Widescreen</PresentationFormat>
  <Paragraphs>228</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Gill Sans</vt:lpstr>
      <vt:lpstr>Noto Sans Symbols</vt:lpstr>
      <vt:lpstr>Times New Roman</vt:lpstr>
      <vt:lpstr>Verdana</vt:lpstr>
      <vt:lpstr>Wingdings</vt:lpstr>
      <vt:lpstr>Solstice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Nilakshi</cp:lastModifiedBy>
  <cp:revision>26</cp:revision>
  <dcterms:created xsi:type="dcterms:W3CDTF">2018-12-24T10:40:58Z</dcterms:created>
  <dcterms:modified xsi:type="dcterms:W3CDTF">2019-07-25T07:56:51Z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