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259" r:id="rId4"/>
    <p:sldId id="260" r:id="rId5"/>
    <p:sldId id="262" r:id="rId6"/>
    <p:sldId id="261" r:id="rId7"/>
    <p:sldId id="263" r:id="rId8"/>
    <p:sldId id="264" r:id="rId9"/>
    <p:sldId id="265" r:id="rId10"/>
    <p:sldId id="266" r:id="rId11"/>
    <p:sldId id="267" r:id="rId12"/>
    <p:sldId id="268" r:id="rId13"/>
    <p:sldId id="270" r:id="rId14"/>
    <p:sldId id="271" r:id="rId15"/>
    <p:sldId id="269" r:id="rId16"/>
    <p:sldId id="272" r:id="rId17"/>
    <p:sldId id="273" r:id="rId18"/>
    <p:sldId id="274" r:id="rId19"/>
    <p:sldId id="29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4" r:id="rId33"/>
    <p:sldId id="295" r:id="rId34"/>
    <p:sldId id="287" r:id="rId35"/>
    <p:sldId id="288" r:id="rId36"/>
    <p:sldId id="289"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2A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16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95DA0-E843-4E14-A166-3A75B0755D44}" type="datetimeFigureOut">
              <a:rPr lang="en-US" smtClean="0"/>
              <a:pPr/>
              <a:t>7/25/2019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E1405-E019-4083-92A8-FB50F7796727}" type="slidenum">
              <a:rPr lang="en-US" smtClean="0"/>
              <a:pPr/>
              <a:t>‹#›</a:t>
            </a:fld>
            <a:endParaRPr lang="en-US"/>
          </a:p>
        </p:txBody>
      </p:sp>
    </p:spTree>
    <p:extLst>
      <p:ext uri="{BB962C8B-B14F-4D97-AF65-F5344CB8AC3E}">
        <p14:creationId xmlns:p14="http://schemas.microsoft.com/office/powerpoint/2010/main" val="126400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0739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981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646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140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2324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656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1693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955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6922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5603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8936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7824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2087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817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7311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404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1926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3438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2678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3242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919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156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8168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81682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81682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836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721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9346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1177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995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9196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3593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5117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8811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E3E53-61CC-4583-9B28-DC791F7A32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3ADF81-0A1F-4C96-B8D7-596BD5C6C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4D3C36-DB82-4C86-8416-AB74E6CC548B}"/>
              </a:ext>
            </a:extLst>
          </p:cNvPr>
          <p:cNvSpPr>
            <a:spLocks noGrp="1"/>
          </p:cNvSpPr>
          <p:nvPr>
            <p:ph type="dt" sz="half" idx="10"/>
          </p:nvPr>
        </p:nvSpPr>
        <p:spPr/>
        <p:txBody>
          <a:bodyPr/>
          <a:lstStyle/>
          <a:p>
            <a:fld id="{B4E4FA3B-FACF-4EDC-8BE8-5603835D3190}" type="datetime1">
              <a:rPr lang="en-US" smtClean="0"/>
              <a:pPr/>
              <a:t>7/25/2019</a:t>
            </a:fld>
            <a:endParaRPr lang="en-US"/>
          </a:p>
        </p:txBody>
      </p:sp>
      <p:sp>
        <p:nvSpPr>
          <p:cNvPr id="5" name="Footer Placeholder 4">
            <a:extLst>
              <a:ext uri="{FF2B5EF4-FFF2-40B4-BE49-F238E27FC236}">
                <a16:creationId xmlns:a16="http://schemas.microsoft.com/office/drawing/2014/main" id="{13D0678C-184A-4112-AA0A-00B735492863}"/>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C31867EA-8533-43E2-809B-22F372F78E7C}"/>
              </a:ext>
            </a:extLst>
          </p:cNvPr>
          <p:cNvSpPr>
            <a:spLocks noGrp="1"/>
          </p:cNvSpPr>
          <p:nvPr>
            <p:ph type="sldNum" sz="quarter" idx="12"/>
          </p:nvPr>
        </p:nvSpPr>
        <p:spPr/>
        <p:txBody>
          <a:bodyPr/>
          <a:lstStyle/>
          <a:p>
            <a:fld id="{7782E83E-8157-4BD5-918F-5200800562A1}" type="slidenum">
              <a:rPr lang="en-US" smtClean="0"/>
              <a:pPr/>
              <a:t>‹#›</a:t>
            </a:fld>
            <a:endParaRPr lang="en-US"/>
          </a:p>
        </p:txBody>
      </p:sp>
    </p:spTree>
    <p:extLst>
      <p:ext uri="{BB962C8B-B14F-4D97-AF65-F5344CB8AC3E}">
        <p14:creationId xmlns:p14="http://schemas.microsoft.com/office/powerpoint/2010/main" val="342242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A4BE-7C42-4AA6-B079-D3A74331D5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741AEE-3C31-486D-B680-C7372110F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4807E-61F1-42EB-B70F-621586FEAC7D}"/>
              </a:ext>
            </a:extLst>
          </p:cNvPr>
          <p:cNvSpPr>
            <a:spLocks noGrp="1"/>
          </p:cNvSpPr>
          <p:nvPr>
            <p:ph type="dt" sz="half" idx="10"/>
          </p:nvPr>
        </p:nvSpPr>
        <p:spPr/>
        <p:txBody>
          <a:bodyPr/>
          <a:lstStyle/>
          <a:p>
            <a:fld id="{D998548E-759E-476C-BCD6-A9402FD212D8}" type="datetime1">
              <a:rPr lang="en-US" smtClean="0"/>
              <a:pPr/>
              <a:t>7/25/2019</a:t>
            </a:fld>
            <a:endParaRPr lang="en-US"/>
          </a:p>
        </p:txBody>
      </p:sp>
      <p:sp>
        <p:nvSpPr>
          <p:cNvPr id="5" name="Footer Placeholder 4">
            <a:extLst>
              <a:ext uri="{FF2B5EF4-FFF2-40B4-BE49-F238E27FC236}">
                <a16:creationId xmlns:a16="http://schemas.microsoft.com/office/drawing/2014/main" id="{FE0335F4-7D44-4422-B739-50E8E38F0529}"/>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AA7572E0-8DA6-42CD-8ECD-A2DC7A694351}"/>
              </a:ext>
            </a:extLst>
          </p:cNvPr>
          <p:cNvSpPr>
            <a:spLocks noGrp="1"/>
          </p:cNvSpPr>
          <p:nvPr>
            <p:ph type="sldNum" sz="quarter" idx="12"/>
          </p:nvPr>
        </p:nvSpPr>
        <p:spPr/>
        <p:txBody>
          <a:bodyPr/>
          <a:lstStyle/>
          <a:p>
            <a:fld id="{7782E83E-8157-4BD5-918F-5200800562A1}" type="slidenum">
              <a:rPr lang="en-US" smtClean="0"/>
              <a:pPr/>
              <a:t>‹#›</a:t>
            </a:fld>
            <a:endParaRPr lang="en-US"/>
          </a:p>
        </p:txBody>
      </p:sp>
    </p:spTree>
    <p:extLst>
      <p:ext uri="{BB962C8B-B14F-4D97-AF65-F5344CB8AC3E}">
        <p14:creationId xmlns:p14="http://schemas.microsoft.com/office/powerpoint/2010/main" val="237045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110A2E-F2CF-4821-B356-E80BA7B872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5A8A8D-3755-4C9F-A1ED-C9781EA8A4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A71D2-A3C5-4DF0-8256-E486B5D88DEA}"/>
              </a:ext>
            </a:extLst>
          </p:cNvPr>
          <p:cNvSpPr>
            <a:spLocks noGrp="1"/>
          </p:cNvSpPr>
          <p:nvPr>
            <p:ph type="dt" sz="half" idx="10"/>
          </p:nvPr>
        </p:nvSpPr>
        <p:spPr/>
        <p:txBody>
          <a:bodyPr/>
          <a:lstStyle/>
          <a:p>
            <a:fld id="{31280EB2-4CF5-48B7-9BDE-EA63B0C90F0F}" type="datetime1">
              <a:rPr lang="en-US" smtClean="0"/>
              <a:pPr/>
              <a:t>7/25/2019</a:t>
            </a:fld>
            <a:endParaRPr lang="en-US"/>
          </a:p>
        </p:txBody>
      </p:sp>
      <p:sp>
        <p:nvSpPr>
          <p:cNvPr id="5" name="Footer Placeholder 4">
            <a:extLst>
              <a:ext uri="{FF2B5EF4-FFF2-40B4-BE49-F238E27FC236}">
                <a16:creationId xmlns:a16="http://schemas.microsoft.com/office/drawing/2014/main" id="{630A0DA5-9BC8-4005-B171-C72E3FBBD9BE}"/>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6D2341EE-EA7A-41C6-B357-556F05804D4D}"/>
              </a:ext>
            </a:extLst>
          </p:cNvPr>
          <p:cNvSpPr>
            <a:spLocks noGrp="1"/>
          </p:cNvSpPr>
          <p:nvPr>
            <p:ph type="sldNum" sz="quarter" idx="12"/>
          </p:nvPr>
        </p:nvSpPr>
        <p:spPr/>
        <p:txBody>
          <a:bodyPr/>
          <a:lstStyle/>
          <a:p>
            <a:fld id="{7782E83E-8157-4BD5-918F-5200800562A1}" type="slidenum">
              <a:rPr lang="en-US" smtClean="0"/>
              <a:pPr/>
              <a:t>‹#›</a:t>
            </a:fld>
            <a:endParaRPr lang="en-US"/>
          </a:p>
        </p:txBody>
      </p:sp>
    </p:spTree>
    <p:extLst>
      <p:ext uri="{BB962C8B-B14F-4D97-AF65-F5344CB8AC3E}">
        <p14:creationId xmlns:p14="http://schemas.microsoft.com/office/powerpoint/2010/main" val="324524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AF2D-9323-46E2-978E-B8E1529476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62A96D-B1EC-4D45-90A6-F6FB711A3A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07236-6BBD-476C-AE54-243156ED4BAD}"/>
              </a:ext>
            </a:extLst>
          </p:cNvPr>
          <p:cNvSpPr>
            <a:spLocks noGrp="1"/>
          </p:cNvSpPr>
          <p:nvPr>
            <p:ph type="dt" sz="half" idx="10"/>
          </p:nvPr>
        </p:nvSpPr>
        <p:spPr/>
        <p:txBody>
          <a:bodyPr/>
          <a:lstStyle/>
          <a:p>
            <a:fld id="{1E00A689-1950-431F-A306-A8C575336A7C}" type="datetime1">
              <a:rPr lang="en-US" smtClean="0"/>
              <a:pPr/>
              <a:t>7/25/2019</a:t>
            </a:fld>
            <a:endParaRPr lang="en-US"/>
          </a:p>
        </p:txBody>
      </p:sp>
      <p:sp>
        <p:nvSpPr>
          <p:cNvPr id="5" name="Footer Placeholder 4">
            <a:extLst>
              <a:ext uri="{FF2B5EF4-FFF2-40B4-BE49-F238E27FC236}">
                <a16:creationId xmlns:a16="http://schemas.microsoft.com/office/drawing/2014/main" id="{8979CA02-D9F9-43DF-8421-8D9763B96DA5}"/>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9F606582-8BC5-4E2A-BC30-4FD31F28F7AA}"/>
              </a:ext>
            </a:extLst>
          </p:cNvPr>
          <p:cNvSpPr>
            <a:spLocks noGrp="1"/>
          </p:cNvSpPr>
          <p:nvPr>
            <p:ph type="sldNum" sz="quarter" idx="12"/>
          </p:nvPr>
        </p:nvSpPr>
        <p:spPr/>
        <p:txBody>
          <a:bodyPr/>
          <a:lstStyle/>
          <a:p>
            <a:fld id="{7782E83E-8157-4BD5-918F-5200800562A1}" type="slidenum">
              <a:rPr lang="en-US" smtClean="0"/>
              <a:pPr/>
              <a:t>‹#›</a:t>
            </a:fld>
            <a:endParaRPr lang="en-US"/>
          </a:p>
        </p:txBody>
      </p:sp>
    </p:spTree>
    <p:extLst>
      <p:ext uri="{BB962C8B-B14F-4D97-AF65-F5344CB8AC3E}">
        <p14:creationId xmlns:p14="http://schemas.microsoft.com/office/powerpoint/2010/main" val="243362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D719-7E69-4BFF-AF0D-A6DEAC857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9F6730-35E7-4C31-9BCD-8D68746191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3C276E-B521-4FE0-A21B-2F673C5C145E}"/>
              </a:ext>
            </a:extLst>
          </p:cNvPr>
          <p:cNvSpPr>
            <a:spLocks noGrp="1"/>
          </p:cNvSpPr>
          <p:nvPr>
            <p:ph type="dt" sz="half" idx="10"/>
          </p:nvPr>
        </p:nvSpPr>
        <p:spPr/>
        <p:txBody>
          <a:bodyPr/>
          <a:lstStyle/>
          <a:p>
            <a:fld id="{7BA542CD-1A40-49FE-8072-BB040638D246}" type="datetime1">
              <a:rPr lang="en-US" smtClean="0"/>
              <a:pPr/>
              <a:t>7/25/2019</a:t>
            </a:fld>
            <a:endParaRPr lang="en-US"/>
          </a:p>
        </p:txBody>
      </p:sp>
      <p:sp>
        <p:nvSpPr>
          <p:cNvPr id="5" name="Footer Placeholder 4">
            <a:extLst>
              <a:ext uri="{FF2B5EF4-FFF2-40B4-BE49-F238E27FC236}">
                <a16:creationId xmlns:a16="http://schemas.microsoft.com/office/drawing/2014/main" id="{619E42B9-959D-4C9F-A19A-25C029D0A0AA}"/>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BC555B73-FA7F-4B4F-A535-1D64A1AB59EE}"/>
              </a:ext>
            </a:extLst>
          </p:cNvPr>
          <p:cNvSpPr>
            <a:spLocks noGrp="1"/>
          </p:cNvSpPr>
          <p:nvPr>
            <p:ph type="sldNum" sz="quarter" idx="12"/>
          </p:nvPr>
        </p:nvSpPr>
        <p:spPr/>
        <p:txBody>
          <a:bodyPr/>
          <a:lstStyle/>
          <a:p>
            <a:fld id="{7782E83E-8157-4BD5-918F-5200800562A1}" type="slidenum">
              <a:rPr lang="en-US" smtClean="0"/>
              <a:pPr/>
              <a:t>‹#›</a:t>
            </a:fld>
            <a:endParaRPr lang="en-US"/>
          </a:p>
        </p:txBody>
      </p:sp>
    </p:spTree>
    <p:extLst>
      <p:ext uri="{BB962C8B-B14F-4D97-AF65-F5344CB8AC3E}">
        <p14:creationId xmlns:p14="http://schemas.microsoft.com/office/powerpoint/2010/main" val="222304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EBE3-EAED-49A9-A881-BC6ABDAAD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13279-C3B9-4B37-B85C-3B8737AED3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16278B-4835-4137-AF98-FF2A1AEC18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71D784-2892-4BE8-B09B-4A51AD4BBFED}"/>
              </a:ext>
            </a:extLst>
          </p:cNvPr>
          <p:cNvSpPr>
            <a:spLocks noGrp="1"/>
          </p:cNvSpPr>
          <p:nvPr>
            <p:ph type="dt" sz="half" idx="10"/>
          </p:nvPr>
        </p:nvSpPr>
        <p:spPr/>
        <p:txBody>
          <a:bodyPr/>
          <a:lstStyle/>
          <a:p>
            <a:fld id="{9624AC00-9380-4FDD-BBAD-8BBCE9A4A0CB}" type="datetime1">
              <a:rPr lang="en-US" smtClean="0"/>
              <a:pPr/>
              <a:t>7/25/2019</a:t>
            </a:fld>
            <a:endParaRPr lang="en-US"/>
          </a:p>
        </p:txBody>
      </p:sp>
      <p:sp>
        <p:nvSpPr>
          <p:cNvPr id="6" name="Footer Placeholder 5">
            <a:extLst>
              <a:ext uri="{FF2B5EF4-FFF2-40B4-BE49-F238E27FC236}">
                <a16:creationId xmlns:a16="http://schemas.microsoft.com/office/drawing/2014/main" id="{B19C718A-B539-47C0-AF3B-5ACC2FE125A3}"/>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7" name="Slide Number Placeholder 6">
            <a:extLst>
              <a:ext uri="{FF2B5EF4-FFF2-40B4-BE49-F238E27FC236}">
                <a16:creationId xmlns:a16="http://schemas.microsoft.com/office/drawing/2014/main" id="{FDC00DFF-78EA-4F56-948E-1E6F64E8FEDF}"/>
              </a:ext>
            </a:extLst>
          </p:cNvPr>
          <p:cNvSpPr>
            <a:spLocks noGrp="1"/>
          </p:cNvSpPr>
          <p:nvPr>
            <p:ph type="sldNum" sz="quarter" idx="12"/>
          </p:nvPr>
        </p:nvSpPr>
        <p:spPr/>
        <p:txBody>
          <a:bodyPr/>
          <a:lstStyle/>
          <a:p>
            <a:fld id="{7782E83E-8157-4BD5-918F-5200800562A1}" type="slidenum">
              <a:rPr lang="en-US" smtClean="0"/>
              <a:pPr/>
              <a:t>‹#›</a:t>
            </a:fld>
            <a:endParaRPr lang="en-US"/>
          </a:p>
        </p:txBody>
      </p:sp>
    </p:spTree>
    <p:extLst>
      <p:ext uri="{BB962C8B-B14F-4D97-AF65-F5344CB8AC3E}">
        <p14:creationId xmlns:p14="http://schemas.microsoft.com/office/powerpoint/2010/main" val="413674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0D0D-9454-4DB4-800E-F09110C3F3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5CFE66-BAB3-436E-9D01-1F1BF16A6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7EB0DB-DB47-4429-9472-94CEBD5DE8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0DBDAE-78AF-42C3-8916-75D9EF3A2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F8D39D-286F-4C53-97D9-C365AA86D1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77AAF0-73D3-425A-9BF4-FDF9F89EEB06}"/>
              </a:ext>
            </a:extLst>
          </p:cNvPr>
          <p:cNvSpPr>
            <a:spLocks noGrp="1"/>
          </p:cNvSpPr>
          <p:nvPr>
            <p:ph type="dt" sz="half" idx="10"/>
          </p:nvPr>
        </p:nvSpPr>
        <p:spPr/>
        <p:txBody>
          <a:bodyPr/>
          <a:lstStyle/>
          <a:p>
            <a:fld id="{27A9535A-AF6B-4CA4-9FA6-93A4FB57A6B3}" type="datetime1">
              <a:rPr lang="en-US" smtClean="0"/>
              <a:pPr/>
              <a:t>7/25/2019</a:t>
            </a:fld>
            <a:endParaRPr lang="en-US"/>
          </a:p>
        </p:txBody>
      </p:sp>
      <p:sp>
        <p:nvSpPr>
          <p:cNvPr id="8" name="Footer Placeholder 7">
            <a:extLst>
              <a:ext uri="{FF2B5EF4-FFF2-40B4-BE49-F238E27FC236}">
                <a16:creationId xmlns:a16="http://schemas.microsoft.com/office/drawing/2014/main" id="{EFA8F6F9-5267-4945-AB84-BCA104611B2B}"/>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9" name="Slide Number Placeholder 8">
            <a:extLst>
              <a:ext uri="{FF2B5EF4-FFF2-40B4-BE49-F238E27FC236}">
                <a16:creationId xmlns:a16="http://schemas.microsoft.com/office/drawing/2014/main" id="{B899F153-533E-44A4-8D35-404588B6758B}"/>
              </a:ext>
            </a:extLst>
          </p:cNvPr>
          <p:cNvSpPr>
            <a:spLocks noGrp="1"/>
          </p:cNvSpPr>
          <p:nvPr>
            <p:ph type="sldNum" sz="quarter" idx="12"/>
          </p:nvPr>
        </p:nvSpPr>
        <p:spPr/>
        <p:txBody>
          <a:bodyPr/>
          <a:lstStyle/>
          <a:p>
            <a:fld id="{7782E83E-8157-4BD5-918F-5200800562A1}" type="slidenum">
              <a:rPr lang="en-US" smtClean="0"/>
              <a:pPr/>
              <a:t>‹#›</a:t>
            </a:fld>
            <a:endParaRPr lang="en-US"/>
          </a:p>
        </p:txBody>
      </p:sp>
    </p:spTree>
    <p:extLst>
      <p:ext uri="{BB962C8B-B14F-4D97-AF65-F5344CB8AC3E}">
        <p14:creationId xmlns:p14="http://schemas.microsoft.com/office/powerpoint/2010/main" val="179644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302B-8613-486F-9D86-D0BEE0F3D7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0AB7F5-922F-41D7-816C-41EF93FDA4F9}"/>
              </a:ext>
            </a:extLst>
          </p:cNvPr>
          <p:cNvSpPr>
            <a:spLocks noGrp="1"/>
          </p:cNvSpPr>
          <p:nvPr>
            <p:ph type="dt" sz="half" idx="10"/>
          </p:nvPr>
        </p:nvSpPr>
        <p:spPr/>
        <p:txBody>
          <a:bodyPr/>
          <a:lstStyle/>
          <a:p>
            <a:fld id="{7AFD2D3C-743B-4883-9135-82F359835530}" type="datetime1">
              <a:rPr lang="en-US" smtClean="0"/>
              <a:pPr/>
              <a:t>7/25/2019</a:t>
            </a:fld>
            <a:endParaRPr lang="en-US"/>
          </a:p>
        </p:txBody>
      </p:sp>
      <p:sp>
        <p:nvSpPr>
          <p:cNvPr id="4" name="Footer Placeholder 3">
            <a:extLst>
              <a:ext uri="{FF2B5EF4-FFF2-40B4-BE49-F238E27FC236}">
                <a16:creationId xmlns:a16="http://schemas.microsoft.com/office/drawing/2014/main" id="{E92BF495-B8F3-4E54-9CEB-712632558705}"/>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5" name="Slide Number Placeholder 4">
            <a:extLst>
              <a:ext uri="{FF2B5EF4-FFF2-40B4-BE49-F238E27FC236}">
                <a16:creationId xmlns:a16="http://schemas.microsoft.com/office/drawing/2014/main" id="{2D60BE39-487E-427D-ACB0-8DD47BC34819}"/>
              </a:ext>
            </a:extLst>
          </p:cNvPr>
          <p:cNvSpPr>
            <a:spLocks noGrp="1"/>
          </p:cNvSpPr>
          <p:nvPr>
            <p:ph type="sldNum" sz="quarter" idx="12"/>
          </p:nvPr>
        </p:nvSpPr>
        <p:spPr/>
        <p:txBody>
          <a:bodyPr/>
          <a:lstStyle/>
          <a:p>
            <a:fld id="{7782E83E-8157-4BD5-918F-5200800562A1}" type="slidenum">
              <a:rPr lang="en-US" smtClean="0"/>
              <a:pPr/>
              <a:t>‹#›</a:t>
            </a:fld>
            <a:endParaRPr lang="en-US"/>
          </a:p>
        </p:txBody>
      </p:sp>
    </p:spTree>
    <p:extLst>
      <p:ext uri="{BB962C8B-B14F-4D97-AF65-F5344CB8AC3E}">
        <p14:creationId xmlns:p14="http://schemas.microsoft.com/office/powerpoint/2010/main" val="155811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EFD30E-0976-453D-A527-E4715DD83A2D}"/>
              </a:ext>
            </a:extLst>
          </p:cNvPr>
          <p:cNvSpPr>
            <a:spLocks noGrp="1"/>
          </p:cNvSpPr>
          <p:nvPr>
            <p:ph type="dt" sz="half" idx="10"/>
          </p:nvPr>
        </p:nvSpPr>
        <p:spPr/>
        <p:txBody>
          <a:bodyPr/>
          <a:lstStyle/>
          <a:p>
            <a:fld id="{70881A44-CD22-456E-8BED-AA5388F2FD37}" type="datetime1">
              <a:rPr lang="en-US" smtClean="0"/>
              <a:pPr/>
              <a:t>7/25/2019</a:t>
            </a:fld>
            <a:endParaRPr lang="en-US"/>
          </a:p>
        </p:txBody>
      </p:sp>
      <p:sp>
        <p:nvSpPr>
          <p:cNvPr id="3" name="Footer Placeholder 2">
            <a:extLst>
              <a:ext uri="{FF2B5EF4-FFF2-40B4-BE49-F238E27FC236}">
                <a16:creationId xmlns:a16="http://schemas.microsoft.com/office/drawing/2014/main" id="{1229596D-8364-4923-AFF0-9EB5C4C53AAF}"/>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4" name="Slide Number Placeholder 3">
            <a:extLst>
              <a:ext uri="{FF2B5EF4-FFF2-40B4-BE49-F238E27FC236}">
                <a16:creationId xmlns:a16="http://schemas.microsoft.com/office/drawing/2014/main" id="{F36182D4-6A3E-4559-823E-650E2AD05C79}"/>
              </a:ext>
            </a:extLst>
          </p:cNvPr>
          <p:cNvSpPr>
            <a:spLocks noGrp="1"/>
          </p:cNvSpPr>
          <p:nvPr>
            <p:ph type="sldNum" sz="quarter" idx="12"/>
          </p:nvPr>
        </p:nvSpPr>
        <p:spPr/>
        <p:txBody>
          <a:bodyPr/>
          <a:lstStyle/>
          <a:p>
            <a:fld id="{7782E83E-8157-4BD5-918F-5200800562A1}" type="slidenum">
              <a:rPr lang="en-US" smtClean="0"/>
              <a:pPr/>
              <a:t>‹#›</a:t>
            </a:fld>
            <a:endParaRPr lang="en-US"/>
          </a:p>
        </p:txBody>
      </p:sp>
    </p:spTree>
    <p:extLst>
      <p:ext uri="{BB962C8B-B14F-4D97-AF65-F5344CB8AC3E}">
        <p14:creationId xmlns:p14="http://schemas.microsoft.com/office/powerpoint/2010/main" val="409701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22F5-85B3-4D4E-BA24-D10C239A7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A6DB08-4445-41F1-8C56-583531B4E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C2A387-0268-47CF-B07D-61A84DB81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7BC15-49A5-4BAC-A98A-91B5CA3468D8}"/>
              </a:ext>
            </a:extLst>
          </p:cNvPr>
          <p:cNvSpPr>
            <a:spLocks noGrp="1"/>
          </p:cNvSpPr>
          <p:nvPr>
            <p:ph type="dt" sz="half" idx="10"/>
          </p:nvPr>
        </p:nvSpPr>
        <p:spPr/>
        <p:txBody>
          <a:bodyPr/>
          <a:lstStyle/>
          <a:p>
            <a:fld id="{FAC62DA3-1FF2-440A-A031-BC9CC3E7BC61}" type="datetime1">
              <a:rPr lang="en-US" smtClean="0"/>
              <a:pPr/>
              <a:t>7/25/2019</a:t>
            </a:fld>
            <a:endParaRPr lang="en-US"/>
          </a:p>
        </p:txBody>
      </p:sp>
      <p:sp>
        <p:nvSpPr>
          <p:cNvPr id="6" name="Footer Placeholder 5">
            <a:extLst>
              <a:ext uri="{FF2B5EF4-FFF2-40B4-BE49-F238E27FC236}">
                <a16:creationId xmlns:a16="http://schemas.microsoft.com/office/drawing/2014/main" id="{EFBCE939-F6EF-4F43-BA0B-B0CEAC2DE56A}"/>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7" name="Slide Number Placeholder 6">
            <a:extLst>
              <a:ext uri="{FF2B5EF4-FFF2-40B4-BE49-F238E27FC236}">
                <a16:creationId xmlns:a16="http://schemas.microsoft.com/office/drawing/2014/main" id="{E3E34C09-4BC9-4421-AC42-BC12533A590E}"/>
              </a:ext>
            </a:extLst>
          </p:cNvPr>
          <p:cNvSpPr>
            <a:spLocks noGrp="1"/>
          </p:cNvSpPr>
          <p:nvPr>
            <p:ph type="sldNum" sz="quarter" idx="12"/>
          </p:nvPr>
        </p:nvSpPr>
        <p:spPr/>
        <p:txBody>
          <a:bodyPr/>
          <a:lstStyle/>
          <a:p>
            <a:fld id="{7782E83E-8157-4BD5-918F-5200800562A1}" type="slidenum">
              <a:rPr lang="en-US" smtClean="0"/>
              <a:pPr/>
              <a:t>‹#›</a:t>
            </a:fld>
            <a:endParaRPr lang="en-US"/>
          </a:p>
        </p:txBody>
      </p:sp>
    </p:spTree>
    <p:extLst>
      <p:ext uri="{BB962C8B-B14F-4D97-AF65-F5344CB8AC3E}">
        <p14:creationId xmlns:p14="http://schemas.microsoft.com/office/powerpoint/2010/main" val="315307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352E-E2E8-4670-8702-6C7126057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555ADD-31D4-41CB-BEEA-7B5F46412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E4D6E0-0871-46A4-AAED-6CC17838C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6AA76-FDEB-4B75-A91E-B9CAAD193EE5}"/>
              </a:ext>
            </a:extLst>
          </p:cNvPr>
          <p:cNvSpPr>
            <a:spLocks noGrp="1"/>
          </p:cNvSpPr>
          <p:nvPr>
            <p:ph type="dt" sz="half" idx="10"/>
          </p:nvPr>
        </p:nvSpPr>
        <p:spPr/>
        <p:txBody>
          <a:bodyPr/>
          <a:lstStyle/>
          <a:p>
            <a:fld id="{D8D94CD1-FBAA-457D-8A71-8D4DEF5DE750}" type="datetime1">
              <a:rPr lang="en-US" smtClean="0"/>
              <a:pPr/>
              <a:t>7/25/2019</a:t>
            </a:fld>
            <a:endParaRPr lang="en-US"/>
          </a:p>
        </p:txBody>
      </p:sp>
      <p:sp>
        <p:nvSpPr>
          <p:cNvPr id="6" name="Footer Placeholder 5">
            <a:extLst>
              <a:ext uri="{FF2B5EF4-FFF2-40B4-BE49-F238E27FC236}">
                <a16:creationId xmlns:a16="http://schemas.microsoft.com/office/drawing/2014/main" id="{0183F759-86EA-4210-B5D8-31095D78ABDB}"/>
              </a:ext>
            </a:extLst>
          </p:cNvPr>
          <p:cNvSpPr>
            <a:spLocks noGrp="1"/>
          </p:cNvSpPr>
          <p:nvPr>
            <p:ph type="ftr" sz="quarter" idx="11"/>
          </p:nvPr>
        </p:nvSpPr>
        <p:spPr/>
        <p:txBody>
          <a:bodyPr/>
          <a:lstStyle/>
          <a:p>
            <a:r>
              <a:rPr lang="en-US"/>
              <a:t>Copyright © 2019 by Wiley India Pvt. Ltd., 4436/7, Ansari Road, Daryaganj, New Delhi-110002</a:t>
            </a:r>
          </a:p>
        </p:txBody>
      </p:sp>
      <p:sp>
        <p:nvSpPr>
          <p:cNvPr id="7" name="Slide Number Placeholder 6">
            <a:extLst>
              <a:ext uri="{FF2B5EF4-FFF2-40B4-BE49-F238E27FC236}">
                <a16:creationId xmlns:a16="http://schemas.microsoft.com/office/drawing/2014/main" id="{92971227-04E0-40CD-BF62-4AD5BE231CF8}"/>
              </a:ext>
            </a:extLst>
          </p:cNvPr>
          <p:cNvSpPr>
            <a:spLocks noGrp="1"/>
          </p:cNvSpPr>
          <p:nvPr>
            <p:ph type="sldNum" sz="quarter" idx="12"/>
          </p:nvPr>
        </p:nvSpPr>
        <p:spPr/>
        <p:txBody>
          <a:bodyPr/>
          <a:lstStyle/>
          <a:p>
            <a:fld id="{7782E83E-8157-4BD5-918F-5200800562A1}" type="slidenum">
              <a:rPr lang="en-US" smtClean="0"/>
              <a:pPr/>
              <a:t>‹#›</a:t>
            </a:fld>
            <a:endParaRPr lang="en-US"/>
          </a:p>
        </p:txBody>
      </p:sp>
    </p:spTree>
    <p:extLst>
      <p:ext uri="{BB962C8B-B14F-4D97-AF65-F5344CB8AC3E}">
        <p14:creationId xmlns:p14="http://schemas.microsoft.com/office/powerpoint/2010/main" val="53390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C42057-61AF-4642-AB64-978862EE9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3227FB-6158-4BC5-B191-7D40E5E477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A7B753-76BC-4E5F-AB98-4E4216D8C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EB59A-4D55-490B-8705-9220F6FE365C}" type="datetime1">
              <a:rPr lang="en-US" smtClean="0"/>
              <a:pPr/>
              <a:t>7/25/2019</a:t>
            </a:fld>
            <a:endParaRPr lang="en-US"/>
          </a:p>
        </p:txBody>
      </p:sp>
      <p:sp>
        <p:nvSpPr>
          <p:cNvPr id="5" name="Footer Placeholder 4">
            <a:extLst>
              <a:ext uri="{FF2B5EF4-FFF2-40B4-BE49-F238E27FC236}">
                <a16:creationId xmlns:a16="http://schemas.microsoft.com/office/drawing/2014/main" id="{C9D7B26F-8D31-4E10-AF1C-D36C9B9C10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2019 by Wiley India Pvt. Ltd., 4436/7, Ansari Road, Daryaganj, New Delhi-110002</a:t>
            </a:r>
          </a:p>
        </p:txBody>
      </p:sp>
      <p:sp>
        <p:nvSpPr>
          <p:cNvPr id="6" name="Slide Number Placeholder 5">
            <a:extLst>
              <a:ext uri="{FF2B5EF4-FFF2-40B4-BE49-F238E27FC236}">
                <a16:creationId xmlns:a16="http://schemas.microsoft.com/office/drawing/2014/main" id="{29A5882B-6587-415F-B5C5-0609B4264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2E83E-8157-4BD5-918F-5200800562A1}" type="slidenum">
              <a:rPr lang="en-US" smtClean="0"/>
              <a:pPr/>
              <a:t>‹#›</a:t>
            </a:fld>
            <a:endParaRPr lang="en-US"/>
          </a:p>
        </p:txBody>
      </p:sp>
    </p:spTree>
    <p:extLst>
      <p:ext uri="{BB962C8B-B14F-4D97-AF65-F5344CB8AC3E}">
        <p14:creationId xmlns:p14="http://schemas.microsoft.com/office/powerpoint/2010/main" val="319092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mailto:nilakshijain1986@gmail.com"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
          <p:cNvPicPr preferRelativeResize="0"/>
          <p:nvPr/>
        </p:nvPicPr>
        <p:blipFill rotWithShape="1">
          <a:blip r:embed="rId3">
            <a:alphaModFix/>
          </a:blip>
          <a:srcRect/>
          <a:stretch/>
        </p:blipFill>
        <p:spPr>
          <a:xfrm>
            <a:off x="0" y="26504"/>
            <a:ext cx="5104535" cy="6858000"/>
          </a:xfrm>
          <a:prstGeom prst="rect">
            <a:avLst/>
          </a:prstGeom>
          <a:noFill/>
          <a:ln>
            <a:noFill/>
          </a:ln>
        </p:spPr>
      </p:pic>
      <p:sp>
        <p:nvSpPr>
          <p:cNvPr id="136" name="Google Shape;136;p1"/>
          <p:cNvSpPr txBox="1"/>
          <p:nvPr/>
        </p:nvSpPr>
        <p:spPr>
          <a:xfrm>
            <a:off x="6035040" y="1802674"/>
            <a:ext cx="4937760" cy="31700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dirty="0">
                <a:solidFill>
                  <a:srgbClr val="0070C0"/>
                </a:solidFill>
                <a:latin typeface="Times New Roman"/>
                <a:ea typeface="Times New Roman"/>
                <a:cs typeface="Times New Roman"/>
                <a:sym typeface="Times New Roman"/>
              </a:rPr>
              <a:t>Chapter </a:t>
            </a:r>
            <a:r>
              <a:rPr lang="en-US" sz="4000" b="1" dirty="0">
                <a:solidFill>
                  <a:srgbClr val="0070C0"/>
                </a:solidFill>
                <a:latin typeface="Times New Roman"/>
                <a:ea typeface="Times New Roman"/>
                <a:cs typeface="Times New Roman"/>
                <a:sym typeface="Times New Roman"/>
              </a:rPr>
              <a:t>Two</a:t>
            </a:r>
            <a:endParaRPr lang="en-US" dirty="0"/>
          </a:p>
          <a:p>
            <a:pPr marL="0" marR="0" lvl="0" indent="0" algn="ctr" rtl="0">
              <a:spcBef>
                <a:spcPts val="0"/>
              </a:spcBef>
              <a:spcAft>
                <a:spcPts val="0"/>
              </a:spcAft>
              <a:buNone/>
            </a:pPr>
            <a:endParaRPr lang="en-US" sz="4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000" b="1" i="0" u="none" strike="noStrike" cap="none" dirty="0">
                <a:solidFill>
                  <a:schemeClr val="dk1"/>
                </a:solidFill>
                <a:latin typeface="Times New Roman"/>
                <a:ea typeface="Times New Roman"/>
                <a:cs typeface="Times New Roman"/>
                <a:sym typeface="Times New Roman"/>
              </a:rPr>
              <a:t>Intelligent Agents</a:t>
            </a:r>
            <a:endParaRPr lang="en-US" dirty="0"/>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571263"/>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2.2 Structure of Agent</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2.2.3 Attributes of  Agen</a:t>
            </a:r>
            <a:r>
              <a:rPr lang="en-US" dirty="0">
                <a:solidFill>
                  <a:schemeClr val="bg1"/>
                </a:solidFill>
                <a:latin typeface="Times New Roman" panose="02020603050405020304" pitchFamily="18" charset="0"/>
                <a:cs typeface="Times New Roman" panose="02020603050405020304" pitchFamily="18" charset="0"/>
              </a:rPr>
              <a:t>ts</a:t>
            </a:r>
            <a:endParaRPr lang="en-US" sz="18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2.3.1 Rat</a:t>
            </a:r>
            <a:r>
              <a:rPr lang="en-US" dirty="0">
                <a:solidFill>
                  <a:schemeClr val="bg1"/>
                </a:solidFill>
                <a:latin typeface="Times New Roman" panose="02020603050405020304" pitchFamily="18" charset="0"/>
                <a:cs typeface="Times New Roman" panose="02020603050405020304" pitchFamily="18" charset="0"/>
              </a:rPr>
              <a:t>ional Agent</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2.3.2 </a:t>
            </a:r>
            <a:r>
              <a:rPr lang="en-US" dirty="0">
                <a:solidFill>
                  <a:schemeClr val="bg1"/>
                </a:solidFill>
                <a:latin typeface="Times New Roman" panose="02020603050405020304" pitchFamily="18" charset="0"/>
                <a:cs typeface="Times New Roman" panose="02020603050405020304" pitchFamily="18" charset="0"/>
              </a:rPr>
              <a:t>Ideal rational agent</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2.3.</a:t>
            </a:r>
            <a:r>
              <a:rPr lang="en-US" dirty="0">
                <a:solidFill>
                  <a:schemeClr val="bg1"/>
                </a:solidFill>
                <a:latin typeface="Times New Roman" panose="02020603050405020304" pitchFamily="18" charset="0"/>
                <a:cs typeface="Times New Roman" panose="02020603050405020304" pitchFamily="18" charset="0"/>
              </a:rPr>
              <a:t>3 Autonomy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2.4 </a:t>
            </a:r>
            <a:r>
              <a:rPr lang="en-US" dirty="0">
                <a:solidFill>
                  <a:schemeClr val="bg1"/>
                </a:solidFill>
                <a:latin typeface="Times New Roman" panose="02020603050405020304" pitchFamily="18" charset="0"/>
                <a:cs typeface="Times New Roman" panose="02020603050405020304" pitchFamily="18" charset="0"/>
              </a:rPr>
              <a:t>Types of Agent</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a:lnSpc>
                <a:spcPct val="150000"/>
              </a:lnSpc>
            </a:pPr>
            <a:endParaRPr lang="en-US" sz="1800" dirty="0">
              <a:solidFill>
                <a:schemeClr val="bg1"/>
              </a:solidFill>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lgn="ctr">
              <a:buNone/>
            </a:pPr>
            <a:r>
              <a:rPr lang="en-US" sz="2400" dirty="0">
                <a:solidFill>
                  <a:schemeClr val="accent5">
                    <a:lumMod val="75000"/>
                  </a:schemeClr>
                </a:solidFill>
                <a:latin typeface="Times New Roman" panose="02020603050405020304" pitchFamily="18" charset="0"/>
                <a:cs typeface="Times New Roman" panose="02020603050405020304" pitchFamily="18" charset="0"/>
              </a:rPr>
              <a:t>Structure of agent</a:t>
            </a:r>
          </a:p>
          <a:p>
            <a:pPr marL="0" indent="0">
              <a:buNone/>
            </a:pPr>
            <a:r>
              <a:rPr lang="en-US" sz="2400" dirty="0">
                <a:latin typeface="Times New Roman" panose="02020603050405020304" pitchFamily="18" charset="0"/>
                <a:cs typeface="Times New Roman" panose="02020603050405020304" pitchFamily="18" charset="0"/>
              </a:rPr>
              <a:t>The structure of agent can be represented as: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Agent= Architecture + Agent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Program where,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Architecture : The machinery that an agent executes 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Agent program: An implementation of  an agent function</a:t>
            </a:r>
          </a:p>
        </p:txBody>
      </p:sp>
      <p:sp>
        <p:nvSpPr>
          <p:cNvPr id="5" name="Footer Placeholder 4"/>
          <p:cNvSpPr>
            <a:spLocks noGrp="1"/>
          </p:cNvSpPr>
          <p:nvPr>
            <p:ph type="ftr" sz="quarter" idx="11"/>
          </p:nvPr>
        </p:nvSpPr>
        <p:spPr>
          <a:xfrm>
            <a:off x="4280144" y="6492875"/>
            <a:ext cx="6689651"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427137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lgn="ctr">
              <a:buNone/>
            </a:pPr>
            <a:r>
              <a:rPr lang="en-US" sz="2400" dirty="0">
                <a:solidFill>
                  <a:schemeClr val="accent5">
                    <a:lumMod val="75000"/>
                  </a:schemeClr>
                </a:solidFill>
                <a:latin typeface="Times New Roman" panose="02020603050405020304" pitchFamily="18" charset="0"/>
                <a:cs typeface="Times New Roman" panose="02020603050405020304" pitchFamily="18" charset="0"/>
              </a:rPr>
              <a:t>PAGE</a:t>
            </a:r>
          </a:p>
          <a:p>
            <a:pPr marL="0" indent="0">
              <a:buNone/>
            </a:pPr>
            <a:r>
              <a:rPr lang="en-US" sz="2400" dirty="0">
                <a:latin typeface="Times New Roman" panose="02020603050405020304" pitchFamily="18" charset="0"/>
                <a:cs typeface="Times New Roman" panose="02020603050405020304" pitchFamily="18" charset="0"/>
              </a:rPr>
              <a:t>While designing the intelligent systems, there are following four main factors to be considered</a:t>
            </a:r>
          </a:p>
          <a:p>
            <a:endParaRPr lang="en-US" sz="2400" b="1" dirty="0">
              <a:latin typeface="Times New Roman" panose="02020603050405020304" pitchFamily="18" charset="0"/>
              <a:cs typeface="Times New Roman" panose="02020603050405020304" pitchFamily="18" charset="0"/>
            </a:endParaRPr>
          </a:p>
          <a:p>
            <a:r>
              <a:rPr lang="en-US" sz="2400" b="1" dirty="0">
                <a:solidFill>
                  <a:srgbClr val="D62A2A"/>
                </a:solidFill>
                <a:latin typeface="Times New Roman" panose="02020603050405020304" pitchFamily="18" charset="0"/>
                <a:cs typeface="Times New Roman" panose="02020603050405020304" pitchFamily="18" charset="0"/>
              </a:rPr>
              <a:t>P, Percepts: </a:t>
            </a:r>
            <a:r>
              <a:rPr lang="en-US" sz="2400" dirty="0">
                <a:solidFill>
                  <a:srgbClr val="D62A2A"/>
                </a:solidFill>
                <a:latin typeface="Times New Roman" panose="02020603050405020304" pitchFamily="18" charset="0"/>
                <a:cs typeface="Times New Roman" panose="02020603050405020304" pitchFamily="18" charset="0"/>
              </a:rPr>
              <a:t>The inputs to the AI system.</a:t>
            </a:r>
          </a:p>
          <a:p>
            <a:endParaRPr lang="en-US" sz="2400" dirty="0">
              <a:solidFill>
                <a:srgbClr val="D62A2A"/>
              </a:solidFill>
              <a:latin typeface="Times New Roman" panose="02020603050405020304" pitchFamily="18" charset="0"/>
              <a:cs typeface="Times New Roman" panose="02020603050405020304" pitchFamily="18" charset="0"/>
            </a:endParaRPr>
          </a:p>
          <a:p>
            <a:r>
              <a:rPr lang="en-US" sz="2400" dirty="0">
                <a:solidFill>
                  <a:srgbClr val="D62A2A"/>
                </a:solidFill>
                <a:latin typeface="Times New Roman" panose="02020603050405020304" pitchFamily="18" charset="0"/>
                <a:cs typeface="Times New Roman" panose="02020603050405020304" pitchFamily="18" charset="0"/>
              </a:rPr>
              <a:t>   </a:t>
            </a:r>
            <a:r>
              <a:rPr lang="en-US" sz="2400" b="1" dirty="0">
                <a:solidFill>
                  <a:srgbClr val="D62A2A"/>
                </a:solidFill>
                <a:latin typeface="Times New Roman" panose="02020603050405020304" pitchFamily="18" charset="0"/>
                <a:cs typeface="Times New Roman" panose="02020603050405020304" pitchFamily="18" charset="0"/>
              </a:rPr>
              <a:t>A, Actions: </a:t>
            </a:r>
            <a:r>
              <a:rPr lang="en-US" sz="2400" dirty="0">
                <a:solidFill>
                  <a:srgbClr val="D62A2A"/>
                </a:solidFill>
                <a:latin typeface="Times New Roman" panose="02020603050405020304" pitchFamily="18" charset="0"/>
                <a:cs typeface="Times New Roman" panose="02020603050405020304" pitchFamily="18" charset="0"/>
              </a:rPr>
              <a:t>The outputs of the AI system.</a:t>
            </a:r>
          </a:p>
          <a:p>
            <a:endParaRPr lang="en-US" sz="2400" dirty="0">
              <a:solidFill>
                <a:srgbClr val="D62A2A"/>
              </a:solidFill>
              <a:latin typeface="Times New Roman" panose="02020603050405020304" pitchFamily="18" charset="0"/>
              <a:cs typeface="Times New Roman" panose="02020603050405020304" pitchFamily="18" charset="0"/>
            </a:endParaRPr>
          </a:p>
          <a:p>
            <a:r>
              <a:rPr lang="en-US" sz="2400" dirty="0">
                <a:solidFill>
                  <a:srgbClr val="D62A2A"/>
                </a:solidFill>
                <a:latin typeface="Times New Roman" panose="02020603050405020304" pitchFamily="18" charset="0"/>
                <a:cs typeface="Times New Roman" panose="02020603050405020304" pitchFamily="18" charset="0"/>
              </a:rPr>
              <a:t>   </a:t>
            </a:r>
            <a:r>
              <a:rPr lang="en-US" sz="2400" b="1" dirty="0">
                <a:solidFill>
                  <a:srgbClr val="D62A2A"/>
                </a:solidFill>
                <a:latin typeface="Times New Roman" panose="02020603050405020304" pitchFamily="18" charset="0"/>
                <a:cs typeface="Times New Roman" panose="02020603050405020304" pitchFamily="18" charset="0"/>
              </a:rPr>
              <a:t>G, Goals: </a:t>
            </a:r>
            <a:r>
              <a:rPr lang="en-US" sz="2400" dirty="0">
                <a:solidFill>
                  <a:srgbClr val="D62A2A"/>
                </a:solidFill>
                <a:latin typeface="Times New Roman" panose="02020603050405020304" pitchFamily="18" charset="0"/>
                <a:cs typeface="Times New Roman" panose="02020603050405020304" pitchFamily="18" charset="0"/>
              </a:rPr>
              <a:t>What the agent is expected to achieve.</a:t>
            </a:r>
          </a:p>
          <a:p>
            <a:endParaRPr lang="en-US" sz="2400" dirty="0">
              <a:solidFill>
                <a:srgbClr val="D62A2A"/>
              </a:solidFill>
              <a:latin typeface="Times New Roman" panose="02020603050405020304" pitchFamily="18" charset="0"/>
              <a:cs typeface="Times New Roman" panose="02020603050405020304" pitchFamily="18" charset="0"/>
            </a:endParaRPr>
          </a:p>
          <a:p>
            <a:r>
              <a:rPr lang="en-US" sz="2400" dirty="0">
                <a:solidFill>
                  <a:srgbClr val="D62A2A"/>
                </a:solidFill>
                <a:latin typeface="Times New Roman" panose="02020603050405020304" pitchFamily="18" charset="0"/>
                <a:cs typeface="Times New Roman" panose="02020603050405020304" pitchFamily="18" charset="0"/>
              </a:rPr>
              <a:t>   </a:t>
            </a:r>
            <a:r>
              <a:rPr lang="en-US" sz="2400" b="1" dirty="0">
                <a:solidFill>
                  <a:srgbClr val="D62A2A"/>
                </a:solidFill>
                <a:latin typeface="Times New Roman" panose="02020603050405020304" pitchFamily="18" charset="0"/>
                <a:cs typeface="Times New Roman" panose="02020603050405020304" pitchFamily="18" charset="0"/>
              </a:rPr>
              <a:t>E, Environment: </a:t>
            </a:r>
            <a:r>
              <a:rPr lang="en-US" sz="2400" dirty="0">
                <a:solidFill>
                  <a:srgbClr val="D62A2A"/>
                </a:solidFill>
                <a:latin typeface="Times New Roman" panose="02020603050405020304" pitchFamily="18" charset="0"/>
                <a:cs typeface="Times New Roman" panose="02020603050405020304" pitchFamily="18" charset="0"/>
              </a:rPr>
              <a:t>What the agent is interacting with one</a:t>
            </a:r>
            <a:r>
              <a:rPr lang="en-US" sz="2400" dirty="0">
                <a:latin typeface="Times New Roman" panose="02020603050405020304" pitchFamily="18" charset="0"/>
                <a:cs typeface="Times New Roman" panose="02020603050405020304" pitchFamily="18" charset="0"/>
              </a:rPr>
              <a:t>.</a:t>
            </a: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397102" y="6486939"/>
            <a:ext cx="6455735"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211878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graphicFrame>
        <p:nvGraphicFramePr>
          <p:cNvPr id="2" name="Content Placeholder 1">
            <a:extLst>
              <a:ext uri="{FF2B5EF4-FFF2-40B4-BE49-F238E27FC236}">
                <a16:creationId xmlns:a16="http://schemas.microsoft.com/office/drawing/2014/main" id="{53FF86AE-5B80-4FF6-87E9-8F19BACE98ED}"/>
              </a:ext>
            </a:extLst>
          </p:cNvPr>
          <p:cNvGraphicFramePr>
            <a:graphicFrameLocks noGrp="1"/>
          </p:cNvGraphicFramePr>
          <p:nvPr>
            <p:ph idx="1"/>
            <p:extLst>
              <p:ext uri="{D42A27DB-BD31-4B8C-83A1-F6EECF244321}">
                <p14:modId xmlns:p14="http://schemas.microsoft.com/office/powerpoint/2010/main" val="776390991"/>
              </p:ext>
            </p:extLst>
          </p:nvPr>
        </p:nvGraphicFramePr>
        <p:xfrm>
          <a:off x="3425687" y="3"/>
          <a:ext cx="8592141" cy="6768784"/>
        </p:xfrm>
        <a:graphic>
          <a:graphicData uri="http://schemas.openxmlformats.org/drawingml/2006/table">
            <a:tbl>
              <a:tblPr>
                <a:tableStyleId>{5C22544A-7EE6-4342-B048-85BDC9FD1C3A}</a:tableStyleId>
              </a:tblPr>
              <a:tblGrid>
                <a:gridCol w="1551358">
                  <a:extLst>
                    <a:ext uri="{9D8B030D-6E8A-4147-A177-3AD203B41FA5}">
                      <a16:colId xmlns:a16="http://schemas.microsoft.com/office/drawing/2014/main" val="2703380071"/>
                    </a:ext>
                  </a:extLst>
                </a:gridCol>
                <a:gridCol w="1730362">
                  <a:extLst>
                    <a:ext uri="{9D8B030D-6E8A-4147-A177-3AD203B41FA5}">
                      <a16:colId xmlns:a16="http://schemas.microsoft.com/office/drawing/2014/main" val="1825157909"/>
                    </a:ext>
                  </a:extLst>
                </a:gridCol>
                <a:gridCol w="1849698">
                  <a:extLst>
                    <a:ext uri="{9D8B030D-6E8A-4147-A177-3AD203B41FA5}">
                      <a16:colId xmlns:a16="http://schemas.microsoft.com/office/drawing/2014/main" val="124750432"/>
                    </a:ext>
                  </a:extLst>
                </a:gridCol>
                <a:gridCol w="1670694">
                  <a:extLst>
                    <a:ext uri="{9D8B030D-6E8A-4147-A177-3AD203B41FA5}">
                      <a16:colId xmlns:a16="http://schemas.microsoft.com/office/drawing/2014/main" val="3214660282"/>
                    </a:ext>
                  </a:extLst>
                </a:gridCol>
                <a:gridCol w="1790029">
                  <a:extLst>
                    <a:ext uri="{9D8B030D-6E8A-4147-A177-3AD203B41FA5}">
                      <a16:colId xmlns:a16="http://schemas.microsoft.com/office/drawing/2014/main" val="3799084769"/>
                    </a:ext>
                  </a:extLst>
                </a:gridCol>
              </a:tblGrid>
              <a:tr h="353498">
                <a:tc>
                  <a:txBody>
                    <a:bodyPr/>
                    <a:lstStyle/>
                    <a:p>
                      <a:pPr marL="50800" marR="0" algn="l">
                        <a:lnSpc>
                          <a:spcPts val="1145"/>
                        </a:lnSpc>
                        <a:spcBef>
                          <a:spcPts val="0"/>
                        </a:spcBef>
                        <a:spcAft>
                          <a:spcPts val="0"/>
                        </a:spcAft>
                      </a:pPr>
                      <a:r>
                        <a:rPr lang="en-US" sz="2000" b="1" kern="100" dirty="0">
                          <a:effectLst/>
                          <a:latin typeface="Times New Roman" panose="02020603050405020304" pitchFamily="18" charset="0"/>
                          <a:cs typeface="Times New Roman" panose="02020603050405020304" pitchFamily="18" charset="0"/>
                        </a:rPr>
                        <a:t>Agent type</a:t>
                      </a:r>
                      <a:endParaRPr lang="en-US" sz="2000" b="1"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88900" marR="0" algn="l">
                        <a:lnSpc>
                          <a:spcPts val="1145"/>
                        </a:lnSpc>
                        <a:spcBef>
                          <a:spcPts val="0"/>
                        </a:spcBef>
                        <a:spcAft>
                          <a:spcPts val="0"/>
                        </a:spcAft>
                      </a:pPr>
                      <a:r>
                        <a:rPr lang="en-US" sz="2000" b="1" kern="100">
                          <a:effectLst/>
                          <a:latin typeface="Times New Roman" panose="02020603050405020304" pitchFamily="18" charset="0"/>
                          <a:cs typeface="Times New Roman" panose="02020603050405020304" pitchFamily="18" charset="0"/>
                        </a:rPr>
                        <a:t>Percepts</a:t>
                      </a:r>
                      <a:endParaRPr lang="en-US" sz="20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76200" marR="0" algn="l">
                        <a:lnSpc>
                          <a:spcPts val="1145"/>
                        </a:lnSpc>
                        <a:spcBef>
                          <a:spcPts val="0"/>
                        </a:spcBef>
                        <a:spcAft>
                          <a:spcPts val="0"/>
                        </a:spcAft>
                      </a:pPr>
                      <a:r>
                        <a:rPr lang="en-US" sz="2000" b="1" kern="100">
                          <a:effectLst/>
                          <a:latin typeface="Times New Roman" panose="02020603050405020304" pitchFamily="18" charset="0"/>
                          <a:cs typeface="Times New Roman" panose="02020603050405020304" pitchFamily="18" charset="0"/>
                        </a:rPr>
                        <a:t>Actions</a:t>
                      </a:r>
                      <a:endParaRPr lang="en-US" sz="20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63500" marR="0" algn="l">
                        <a:lnSpc>
                          <a:spcPts val="1145"/>
                        </a:lnSpc>
                        <a:spcBef>
                          <a:spcPts val="0"/>
                        </a:spcBef>
                        <a:spcAft>
                          <a:spcPts val="0"/>
                        </a:spcAft>
                      </a:pPr>
                      <a:r>
                        <a:rPr lang="en-US" sz="2000" b="1" kern="100">
                          <a:effectLst/>
                          <a:latin typeface="Times New Roman" panose="02020603050405020304" pitchFamily="18" charset="0"/>
                          <a:cs typeface="Times New Roman" panose="02020603050405020304" pitchFamily="18" charset="0"/>
                        </a:rPr>
                        <a:t>Goals</a:t>
                      </a:r>
                      <a:endParaRPr lang="en-US" sz="2000" b="1" kern="10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01600" marR="0" algn="l">
                        <a:lnSpc>
                          <a:spcPts val="1145"/>
                        </a:lnSpc>
                        <a:spcBef>
                          <a:spcPts val="0"/>
                        </a:spcBef>
                        <a:spcAft>
                          <a:spcPts val="0"/>
                        </a:spcAft>
                      </a:pPr>
                      <a:r>
                        <a:rPr lang="en-US" sz="2000" b="1" kern="100" dirty="0">
                          <a:effectLst/>
                          <a:latin typeface="Times New Roman" panose="02020603050405020304" pitchFamily="18" charset="0"/>
                          <a:cs typeface="Times New Roman" panose="02020603050405020304" pitchFamily="18" charset="0"/>
                        </a:rPr>
                        <a:t>Environment</a:t>
                      </a:r>
                      <a:endParaRPr lang="en-US" sz="2000" b="1"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extLst>
                  <a:ext uri="{0D108BD9-81ED-4DB2-BD59-A6C34878D82A}">
                    <a16:rowId xmlns:a16="http://schemas.microsoft.com/office/drawing/2014/main" val="3165870261"/>
                  </a:ext>
                </a:extLst>
              </a:tr>
              <a:tr h="1118762">
                <a:tc>
                  <a:txBody>
                    <a:bodyPr/>
                    <a:lstStyle/>
                    <a:p>
                      <a:pPr marL="762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Medical</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762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diagnostic</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762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system</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143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Symptoms, test</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143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results, patient’s</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143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answers</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016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Questions,</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016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test requests,</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016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treatments, referrals</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889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Healthy patients,</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88900" marR="0" algn="ctr">
                        <a:lnSpc>
                          <a:spcPct val="100000"/>
                        </a:lnSpc>
                        <a:spcBef>
                          <a:spcPts val="0"/>
                        </a:spcBef>
                        <a:spcAft>
                          <a:spcPts val="0"/>
                        </a:spcAft>
                      </a:pPr>
                      <a:r>
                        <a:rPr lang="en-US" sz="1800" kern="100" dirty="0" err="1">
                          <a:effectLst/>
                          <a:latin typeface="Times New Roman" panose="02020603050405020304" pitchFamily="18" charset="0"/>
                          <a:cs typeface="Times New Roman" panose="02020603050405020304" pitchFamily="18" charset="0"/>
                        </a:rPr>
                        <a:t>minimise</a:t>
                      </a:r>
                      <a:r>
                        <a:rPr lang="en-US" sz="1800" kern="100" dirty="0">
                          <a:effectLst/>
                          <a:latin typeface="Times New Roman" panose="02020603050405020304" pitchFamily="18" charset="0"/>
                          <a:cs typeface="Times New Roman" panose="02020603050405020304" pitchFamily="18" charset="0"/>
                        </a:rPr>
                        <a:t> the</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889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costs</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270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Patient, hospital,</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270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staff</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extLst>
                  <a:ext uri="{0D108BD9-81ED-4DB2-BD59-A6C34878D82A}">
                    <a16:rowId xmlns:a16="http://schemas.microsoft.com/office/drawing/2014/main" val="1917097295"/>
                  </a:ext>
                </a:extLst>
              </a:tr>
              <a:tr h="1197358">
                <a:tc>
                  <a:txBody>
                    <a:bodyPr/>
                    <a:lstStyle/>
                    <a:p>
                      <a:pPr marL="762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Satellite image</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762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analysis system</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143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Pixels of varying</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143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intensity and</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14300" marR="0" algn="ctr">
                        <a:lnSpc>
                          <a:spcPct val="100000"/>
                        </a:lnSpc>
                        <a:spcBef>
                          <a:spcPts val="0"/>
                        </a:spcBef>
                        <a:spcAft>
                          <a:spcPts val="0"/>
                        </a:spcAft>
                      </a:pPr>
                      <a:r>
                        <a:rPr lang="en-US" sz="1800" kern="100" dirty="0" err="1">
                          <a:effectLst/>
                          <a:latin typeface="Times New Roman" panose="02020603050405020304" pitchFamily="18" charset="0"/>
                          <a:cs typeface="Times New Roman" panose="02020603050405020304" pitchFamily="18" charset="0"/>
                        </a:rPr>
                        <a:t>colour</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016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Display a</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01600" marR="0" algn="ctr">
                        <a:lnSpc>
                          <a:spcPct val="100000"/>
                        </a:lnSpc>
                        <a:spcBef>
                          <a:spcPts val="0"/>
                        </a:spcBef>
                        <a:spcAft>
                          <a:spcPts val="0"/>
                        </a:spcAft>
                      </a:pPr>
                      <a:r>
                        <a:rPr lang="en-US" sz="1800" kern="100" dirty="0" err="1">
                          <a:effectLst/>
                          <a:latin typeface="Times New Roman" panose="02020603050405020304" pitchFamily="18" charset="0"/>
                          <a:cs typeface="Times New Roman" panose="02020603050405020304" pitchFamily="18" charset="0"/>
                        </a:rPr>
                        <a:t>categorisation</a:t>
                      </a:r>
                      <a:r>
                        <a:rPr lang="en-US" sz="1800" kern="100" dirty="0">
                          <a:effectLst/>
                          <a:latin typeface="Times New Roman" panose="02020603050405020304" pitchFamily="18" charset="0"/>
                          <a:cs typeface="Times New Roman" panose="02020603050405020304" pitchFamily="18" charset="0"/>
                        </a:rPr>
                        <a:t> of</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016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the scene</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889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Correct image</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88900" marR="0" algn="ctr">
                        <a:lnSpc>
                          <a:spcPct val="100000"/>
                        </a:lnSpc>
                        <a:spcBef>
                          <a:spcPts val="0"/>
                        </a:spcBef>
                        <a:spcAft>
                          <a:spcPts val="0"/>
                        </a:spcAft>
                      </a:pPr>
                      <a:r>
                        <a:rPr lang="en-US" sz="1800" kern="100" dirty="0" err="1">
                          <a:effectLst/>
                          <a:latin typeface="Times New Roman" panose="02020603050405020304" pitchFamily="18" charset="0"/>
                          <a:cs typeface="Times New Roman" panose="02020603050405020304" pitchFamily="18" charset="0"/>
                        </a:rPr>
                        <a:t>categorisation</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270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Images from</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270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orbiting satellite</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extLst>
                  <a:ext uri="{0D108BD9-81ED-4DB2-BD59-A6C34878D82A}">
                    <a16:rowId xmlns:a16="http://schemas.microsoft.com/office/drawing/2014/main" val="2069747595"/>
                  </a:ext>
                </a:extLst>
              </a:tr>
              <a:tr h="1197358">
                <a:tc>
                  <a:txBody>
                    <a:bodyPr/>
                    <a:lstStyle/>
                    <a:p>
                      <a:pPr marL="762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Part-picking</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762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robot</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14300" marR="0" algn="ctr" defTabSz="914400" rtl="0" eaLnBrk="1" latinLnBrk="0" hangingPunct="1">
                        <a:lnSpc>
                          <a:spcPct val="100000"/>
                        </a:lnSpc>
                        <a:spcBef>
                          <a:spcPts val="0"/>
                        </a:spcBef>
                        <a:spcAft>
                          <a:spcPts val="0"/>
                        </a:spcAft>
                      </a:pPr>
                      <a:r>
                        <a:rPr lang="en-US" sz="1800" kern="100" dirty="0">
                          <a:solidFill>
                            <a:schemeClr val="dk1"/>
                          </a:solidFill>
                          <a:effectLst/>
                          <a:latin typeface="Times New Roman" panose="02020603050405020304" pitchFamily="18" charset="0"/>
                          <a:ea typeface="+mn-ea"/>
                          <a:cs typeface="Times New Roman" panose="02020603050405020304" pitchFamily="18" charset="0"/>
                        </a:rPr>
                        <a:t>Pixels of varying</a:t>
                      </a:r>
                    </a:p>
                    <a:p>
                      <a:pPr marL="114300" marR="0" algn="ctr" defTabSz="914400" rtl="0" eaLnBrk="1" latinLnBrk="0" hangingPunct="1">
                        <a:lnSpc>
                          <a:spcPct val="100000"/>
                        </a:lnSpc>
                        <a:spcBef>
                          <a:spcPts val="0"/>
                        </a:spcBef>
                        <a:spcAft>
                          <a:spcPts val="0"/>
                        </a:spcAft>
                      </a:pPr>
                      <a:r>
                        <a:rPr lang="en-US" sz="1800" kern="100" dirty="0">
                          <a:solidFill>
                            <a:schemeClr val="dk1"/>
                          </a:solidFill>
                          <a:effectLst/>
                          <a:latin typeface="Times New Roman" panose="02020603050405020304" pitchFamily="18" charset="0"/>
                          <a:ea typeface="+mn-ea"/>
                          <a:cs typeface="Times New Roman" panose="02020603050405020304" pitchFamily="18" charset="0"/>
                        </a:rPr>
                        <a:t>intensity and</a:t>
                      </a:r>
                    </a:p>
                    <a:p>
                      <a:pPr marL="114300" marR="0" algn="ctr" defTabSz="914400" rtl="0" eaLnBrk="1" latinLnBrk="0" hangingPunct="1">
                        <a:lnSpc>
                          <a:spcPct val="100000"/>
                        </a:lnSpc>
                        <a:spcBef>
                          <a:spcPts val="0"/>
                        </a:spcBef>
                        <a:spcAft>
                          <a:spcPts val="0"/>
                        </a:spcAft>
                      </a:pPr>
                      <a:r>
                        <a:rPr lang="en-US" sz="1800" kern="100" dirty="0" err="1">
                          <a:solidFill>
                            <a:schemeClr val="dk1"/>
                          </a:solidFill>
                          <a:effectLst/>
                          <a:latin typeface="Times New Roman" panose="02020603050405020304" pitchFamily="18" charset="0"/>
                          <a:ea typeface="+mn-ea"/>
                          <a:cs typeface="Times New Roman" panose="02020603050405020304" pitchFamily="18" charset="0"/>
                        </a:rPr>
                        <a:t>colour</a:t>
                      </a:r>
                      <a:endParaRPr lang="en-US" sz="1800" kern="100" dirty="0">
                        <a:solidFill>
                          <a:schemeClr val="dk1"/>
                        </a:solidFill>
                        <a:effectLst/>
                        <a:latin typeface="Times New Roman" panose="02020603050405020304" pitchFamily="18" charset="0"/>
                        <a:ea typeface="+mn-ea"/>
                        <a:cs typeface="Times New Roman" panose="02020603050405020304" pitchFamily="18" charset="0"/>
                      </a:endParaRPr>
                    </a:p>
                  </a:txBody>
                  <a:tcPr anchor="b"/>
                </a:tc>
                <a:tc>
                  <a:txBody>
                    <a:bodyPr/>
                    <a:lstStyle/>
                    <a:p>
                      <a:pPr marL="1016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Pick up parts and</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016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sort them into bins</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889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Place parts into</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889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correct bins</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270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Conveyor belt</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270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with parts, bins</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extLst>
                  <a:ext uri="{0D108BD9-81ED-4DB2-BD59-A6C34878D82A}">
                    <a16:rowId xmlns:a16="http://schemas.microsoft.com/office/drawing/2014/main" val="1377535493"/>
                  </a:ext>
                </a:extLst>
              </a:tr>
              <a:tr h="1118762">
                <a:tc>
                  <a:txBody>
                    <a:bodyPr/>
                    <a:lstStyle/>
                    <a:p>
                      <a:pPr marL="762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Refinery</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762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controller</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143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Temperature,</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143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pressure and</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143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chemical readings</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016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Open and close</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016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valves, adjust</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1016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temperature</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88900" marR="0" algn="ctr">
                        <a:lnSpc>
                          <a:spcPct val="100000"/>
                        </a:lnSpc>
                        <a:spcBef>
                          <a:spcPts val="0"/>
                        </a:spcBef>
                        <a:spcAft>
                          <a:spcPts val="0"/>
                        </a:spcAft>
                      </a:pPr>
                      <a:r>
                        <a:rPr lang="en-US" sz="1800" kern="100" dirty="0" err="1">
                          <a:effectLst/>
                          <a:latin typeface="Times New Roman" panose="02020603050405020304" pitchFamily="18" charset="0"/>
                          <a:cs typeface="Times New Roman" panose="02020603050405020304" pitchFamily="18" charset="0"/>
                        </a:rPr>
                        <a:t>Maximise</a:t>
                      </a:r>
                      <a:r>
                        <a:rPr lang="en-US" sz="1800" kern="100" dirty="0">
                          <a:effectLst/>
                          <a:latin typeface="Times New Roman" panose="02020603050405020304" pitchFamily="18" charset="0"/>
                          <a:cs typeface="Times New Roman" panose="02020603050405020304" pitchFamily="18" charset="0"/>
                        </a:rPr>
                        <a:t> purity,</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889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yield, safety</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270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Refinery, staff</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extLst>
                  <a:ext uri="{0D108BD9-81ED-4DB2-BD59-A6C34878D82A}">
                    <a16:rowId xmlns:a16="http://schemas.microsoft.com/office/drawing/2014/main" val="557578483"/>
                  </a:ext>
                </a:extLst>
              </a:tr>
              <a:tr h="471686">
                <a:tc>
                  <a:txBody>
                    <a:bodyPr/>
                    <a:lstStyle/>
                    <a:p>
                      <a:pPr marL="76200" marR="0" algn="ctr">
                        <a:lnSpc>
                          <a:spcPct val="100000"/>
                        </a:lnSpc>
                        <a:spcBef>
                          <a:spcPts val="0"/>
                        </a:spcBef>
                        <a:spcAft>
                          <a:spcPts val="0"/>
                        </a:spcAft>
                      </a:pPr>
                      <a:r>
                        <a:rPr lang="en-US" sz="1800" kern="100">
                          <a:effectLst/>
                          <a:latin typeface="Times New Roman" panose="02020603050405020304" pitchFamily="18" charset="0"/>
                          <a:cs typeface="Times New Roman" panose="02020603050405020304" pitchFamily="18" charset="0"/>
                        </a:rPr>
                        <a:t>Interactive</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14300" marR="0" algn="ctr">
                        <a:lnSpc>
                          <a:spcPct val="100000"/>
                        </a:lnSpc>
                        <a:spcBef>
                          <a:spcPts val="0"/>
                        </a:spcBef>
                        <a:spcAft>
                          <a:spcPts val="0"/>
                        </a:spcAft>
                      </a:pPr>
                      <a:r>
                        <a:rPr lang="en-US" sz="1800" kern="100">
                          <a:effectLst/>
                          <a:latin typeface="Times New Roman" panose="02020603050405020304" pitchFamily="18" charset="0"/>
                          <a:cs typeface="Times New Roman" panose="02020603050405020304" pitchFamily="18" charset="0"/>
                        </a:rPr>
                        <a:t>Typed words</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01600" marR="0" algn="ctr">
                        <a:lnSpc>
                          <a:spcPct val="100000"/>
                        </a:lnSpc>
                        <a:spcBef>
                          <a:spcPts val="0"/>
                        </a:spcBef>
                        <a:spcAft>
                          <a:spcPts val="0"/>
                        </a:spcAft>
                      </a:pPr>
                      <a:r>
                        <a:rPr lang="en-US" sz="1800" kern="100">
                          <a:effectLst/>
                          <a:latin typeface="Times New Roman" panose="02020603050405020304" pitchFamily="18" charset="0"/>
                          <a:cs typeface="Times New Roman" panose="02020603050405020304" pitchFamily="18" charset="0"/>
                        </a:rPr>
                        <a:t>Display exercises,</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88900" marR="0" algn="ctr">
                        <a:lnSpc>
                          <a:spcPct val="100000"/>
                        </a:lnSpc>
                        <a:spcBef>
                          <a:spcPts val="0"/>
                        </a:spcBef>
                        <a:spcAft>
                          <a:spcPts val="0"/>
                        </a:spcAft>
                      </a:pPr>
                      <a:r>
                        <a:rPr lang="en-US" sz="1800" kern="100" dirty="0" err="1">
                          <a:effectLst/>
                          <a:latin typeface="Times New Roman" panose="02020603050405020304" pitchFamily="18" charset="0"/>
                          <a:cs typeface="Times New Roman" panose="02020603050405020304" pitchFamily="18" charset="0"/>
                        </a:rPr>
                        <a:t>Maximise</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27000" marR="0" algn="ctr">
                        <a:lnSpc>
                          <a:spcPct val="100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Set of students,</a:t>
                      </a: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extLst>
                  <a:ext uri="{0D108BD9-81ED-4DB2-BD59-A6C34878D82A}">
                    <a16:rowId xmlns:a16="http://schemas.microsoft.com/office/drawing/2014/main" val="2757718787"/>
                  </a:ext>
                </a:extLst>
              </a:tr>
              <a:tr h="471686">
                <a:tc>
                  <a:txBody>
                    <a:bodyPr/>
                    <a:lstStyle/>
                    <a:p>
                      <a:pPr marL="76200" marR="0" algn="ctr">
                        <a:lnSpc>
                          <a:spcPct val="100000"/>
                        </a:lnSpc>
                        <a:spcBef>
                          <a:spcPts val="0"/>
                        </a:spcBef>
                        <a:spcAft>
                          <a:spcPts val="0"/>
                        </a:spcAft>
                      </a:pP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kern="100">
                          <a:effectLst/>
                          <a:latin typeface="Times New Roman" panose="02020603050405020304" pitchFamily="18" charset="0"/>
                          <a:cs typeface="Times New Roman" panose="02020603050405020304" pitchFamily="18" charset="0"/>
                        </a:rPr>
                        <a:t> </a:t>
                      </a:r>
                      <a:endParaRPr lang="en-US" sz="18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01600" marR="0" algn="ctr">
                        <a:lnSpc>
                          <a:spcPct val="100000"/>
                        </a:lnSpc>
                        <a:spcBef>
                          <a:spcPts val="0"/>
                        </a:spcBef>
                        <a:spcAft>
                          <a:spcPts val="0"/>
                        </a:spcAft>
                      </a:pP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88900" marR="0" algn="ctr">
                        <a:lnSpc>
                          <a:spcPct val="100000"/>
                        </a:lnSpc>
                        <a:spcBef>
                          <a:spcPts val="0"/>
                        </a:spcBef>
                        <a:spcAft>
                          <a:spcPts val="0"/>
                        </a:spcAft>
                      </a:pP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marL="127000" marR="0" algn="ctr">
                        <a:lnSpc>
                          <a:spcPct val="100000"/>
                        </a:lnSpc>
                        <a:spcBef>
                          <a:spcPts val="0"/>
                        </a:spcBef>
                        <a:spcAft>
                          <a:spcPts val="0"/>
                        </a:spcAft>
                      </a:pPr>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extLst>
                  <a:ext uri="{0D108BD9-81ED-4DB2-BD59-A6C34878D82A}">
                    <a16:rowId xmlns:a16="http://schemas.microsoft.com/office/drawing/2014/main" val="1537129930"/>
                  </a:ext>
                </a:extLst>
              </a:tr>
            </a:tbl>
          </a:graphicData>
        </a:graphic>
      </p:graphicFrame>
      <p:sp>
        <p:nvSpPr>
          <p:cNvPr id="5" name="Footer Placeholder 4"/>
          <p:cNvSpPr>
            <a:spLocks noGrp="1"/>
          </p:cNvSpPr>
          <p:nvPr>
            <p:ph type="ftr" sz="quarter" idx="11"/>
          </p:nvPr>
        </p:nvSpPr>
        <p:spPr>
          <a:xfrm>
            <a:off x="4648061" y="6586224"/>
            <a:ext cx="6147391" cy="365125"/>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2548702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lgn="ctr">
              <a:buNone/>
            </a:pPr>
            <a:r>
              <a:rPr lang="en-US" sz="2400" dirty="0">
                <a:solidFill>
                  <a:schemeClr val="accent5">
                    <a:lumMod val="75000"/>
                  </a:schemeClr>
                </a:solidFill>
                <a:latin typeface="Times New Roman" panose="02020603050405020304" pitchFamily="18" charset="0"/>
                <a:cs typeface="Times New Roman" panose="02020603050405020304" pitchFamily="18" charset="0"/>
              </a:rPr>
              <a:t>Agent program</a:t>
            </a:r>
          </a:p>
          <a:p>
            <a:pPr marL="0" indent="0" algn="just">
              <a:buNone/>
            </a:pPr>
            <a:r>
              <a:rPr lang="en-US" sz="2400" dirty="0">
                <a:latin typeface="Times New Roman" panose="02020603050405020304" pitchFamily="18" charset="0"/>
                <a:cs typeface="Times New Roman" panose="02020603050405020304" pitchFamily="18" charset="0"/>
              </a:rPr>
              <a:t>The skeleton of the IAs accept the percept’s from the environment and actions are generated.</a:t>
            </a:r>
          </a:p>
          <a:p>
            <a:pPr marL="0" indent="0" algn="just">
              <a:buNone/>
            </a:pPr>
            <a:r>
              <a:rPr lang="en-US" sz="2400" dirty="0">
                <a:latin typeface="Times New Roman" panose="02020603050405020304" pitchFamily="18" charset="0"/>
                <a:cs typeface="Times New Roman" panose="02020603050405020304" pitchFamily="18" charset="0"/>
              </a:rPr>
              <a:t>Firstly, although </a:t>
            </a:r>
            <a:r>
              <a:rPr lang="en-US" sz="2400" i="1" dirty="0">
                <a:latin typeface="Times New Roman" panose="02020603050405020304" pitchFamily="18" charset="0"/>
                <a:cs typeface="Times New Roman" panose="02020603050405020304" pitchFamily="18" charset="0"/>
              </a:rPr>
              <a:t>agent mapping</a:t>
            </a:r>
            <a:r>
              <a:rPr lang="en-US" sz="2400" dirty="0">
                <a:latin typeface="Times New Roman" panose="02020603050405020304" pitchFamily="18" charset="0"/>
                <a:cs typeface="Times New Roman" panose="02020603050405020304" pitchFamily="18" charset="0"/>
              </a:rPr>
              <a:t> is defined as the function from the percept sequence to actions, the agent mapping accepts only a single percept as its input</a:t>
            </a:r>
          </a:p>
          <a:p>
            <a:pPr marL="0" indent="0" algn="just">
              <a:buNone/>
            </a:pPr>
            <a:r>
              <a:rPr lang="en-US" sz="2400" dirty="0">
                <a:latin typeface="Times New Roman" panose="02020603050405020304" pitchFamily="18" charset="0"/>
                <a:cs typeface="Times New Roman" panose="02020603050405020304" pitchFamily="18" charset="0"/>
              </a:rPr>
              <a:t>Secondly, the measure of goal or performance is not the part of skeleton program, since the performance measure is enforced externally to understand the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of an agent, and it is also often possible to attain high performance without an explicit knowledge of measuring the performance.</a:t>
            </a: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Copyright © 2019 by Wiley India Pvt. Ltd., 4436/7, Ansari Road, Daryaganj, New Delhi-110002</a:t>
            </a:r>
          </a:p>
        </p:txBody>
      </p:sp>
    </p:spTree>
    <p:extLst>
      <p:ext uri="{BB962C8B-B14F-4D97-AF65-F5344CB8AC3E}">
        <p14:creationId xmlns:p14="http://schemas.microsoft.com/office/powerpoint/2010/main" val="221313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lgn="ctr">
              <a:buNone/>
            </a:pPr>
            <a:r>
              <a:rPr lang="en-US" sz="2400" dirty="0">
                <a:solidFill>
                  <a:schemeClr val="accent5">
                    <a:lumMod val="75000"/>
                  </a:schemeClr>
                </a:solidFill>
                <a:latin typeface="Times New Roman" panose="02020603050405020304" pitchFamily="18" charset="0"/>
                <a:cs typeface="Times New Roman" panose="02020603050405020304" pitchFamily="18" charset="0"/>
              </a:rPr>
              <a:t>Agent program</a:t>
            </a:r>
          </a:p>
          <a:p>
            <a:pPr marL="0" indent="0">
              <a:buNone/>
            </a:pPr>
            <a:r>
              <a:rPr lang="en-US" sz="2400" dirty="0">
                <a:latin typeface="Times New Roman" panose="02020603050405020304" pitchFamily="18" charset="0"/>
                <a:cs typeface="Times New Roman" panose="02020603050405020304" pitchFamily="18" charset="0"/>
              </a:rPr>
              <a:t>On each invocation, the memory of the agent is updated to mirror the new percept, the best action selected and the fact that the action was taken is also stored inside the memory. The memory persists from one invocation to the next.</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B41EBA-3CA8-4AE7-9A56-987DE1D25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6140" y="2411878"/>
            <a:ext cx="7831571" cy="2723647"/>
          </a:xfrm>
          <a:prstGeom prst="rect">
            <a:avLst/>
          </a:prstGeom>
        </p:spPr>
      </p:pic>
      <p:sp>
        <p:nvSpPr>
          <p:cNvPr id="6" name="Footer Placeholder 5"/>
          <p:cNvSpPr>
            <a:spLocks noGrp="1"/>
          </p:cNvSpPr>
          <p:nvPr>
            <p:ph type="ftr" sz="quarter" idx="11"/>
          </p:nvPr>
        </p:nvSpPr>
        <p:spPr>
          <a:xfrm>
            <a:off x="4392671" y="6486939"/>
            <a:ext cx="6838507"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1595192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fontScale="92500" lnSpcReduction="20000"/>
          </a:bodyPr>
          <a:lstStyle/>
          <a:p>
            <a:pPr marL="0" lvl="0" indent="0" algn="ctr" hangingPunct="0">
              <a:buNone/>
            </a:pPr>
            <a:r>
              <a:rPr lang="en-US" sz="2600" dirty="0">
                <a:solidFill>
                  <a:srgbClr val="D62A2A"/>
                </a:solidFill>
                <a:latin typeface="Times New Roman" panose="02020603050405020304" pitchFamily="18" charset="0"/>
                <a:cs typeface="Times New Roman" panose="02020603050405020304" pitchFamily="18" charset="0"/>
              </a:rPr>
              <a:t>Attributes of agent</a:t>
            </a:r>
          </a:p>
          <a:p>
            <a:pPr marL="0" lvl="0" indent="0" hangingPunct="0">
              <a:buNone/>
            </a:pPr>
            <a:r>
              <a:rPr lang="en-US" sz="2600" b="1" dirty="0">
                <a:solidFill>
                  <a:srgbClr val="D62A2A"/>
                </a:solidFill>
                <a:latin typeface="Times New Roman" panose="02020603050405020304" pitchFamily="18" charset="0"/>
                <a:cs typeface="Times New Roman" panose="02020603050405020304" pitchFamily="18" charset="0"/>
              </a:rPr>
              <a:t>Autonomy: </a:t>
            </a:r>
            <a:r>
              <a:rPr lang="en-US" sz="2600" dirty="0">
                <a:latin typeface="Times New Roman" panose="02020603050405020304" pitchFamily="18" charset="0"/>
                <a:cs typeface="Times New Roman" panose="02020603050405020304" pitchFamily="18" charset="0"/>
              </a:rPr>
              <a:t>Agent work without the direct interference of the people or others and have some kind of</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control over their action and the internal state.</a:t>
            </a:r>
            <a:r>
              <a:rPr lang="en-US" sz="2600" b="1"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0" lvl="0" indent="0" hangingPunct="0">
              <a:buNone/>
            </a:pPr>
            <a:r>
              <a:rPr lang="en-US" sz="2600" b="1" dirty="0">
                <a:solidFill>
                  <a:srgbClr val="D62A2A"/>
                </a:solidFill>
                <a:latin typeface="Times New Roman" panose="02020603050405020304" pitchFamily="18" charset="0"/>
                <a:cs typeface="Times New Roman" panose="02020603050405020304" pitchFamily="18" charset="0"/>
              </a:rPr>
              <a:t>Social ability: </a:t>
            </a:r>
            <a:r>
              <a:rPr lang="en-US" sz="2600" dirty="0">
                <a:latin typeface="Times New Roman" panose="02020603050405020304" pitchFamily="18" charset="0"/>
                <a:cs typeface="Times New Roman" panose="02020603050405020304" pitchFamily="18" charset="0"/>
              </a:rPr>
              <a:t>Agent’s interface with different agents and human by the means or specific likeness of</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agent communication language.</a:t>
            </a:r>
          </a:p>
          <a:p>
            <a:pPr marL="0" indent="0">
              <a:buNone/>
            </a:pPr>
            <a:r>
              <a:rPr lang="en-US" sz="2600" b="1" dirty="0">
                <a:latin typeface="Times New Roman" panose="02020603050405020304" pitchFamily="18" charset="0"/>
                <a:cs typeface="Times New Roman" panose="02020603050405020304" pitchFamily="18" charset="0"/>
              </a:rPr>
              <a:t> </a:t>
            </a:r>
            <a:r>
              <a:rPr lang="en-US" sz="2600" b="1" dirty="0">
                <a:solidFill>
                  <a:srgbClr val="D62A2A"/>
                </a:solidFill>
                <a:latin typeface="Times New Roman" panose="02020603050405020304" pitchFamily="18" charset="0"/>
                <a:cs typeface="Times New Roman" panose="02020603050405020304" pitchFamily="18" charset="0"/>
              </a:rPr>
              <a:t>Reactivity: </a:t>
            </a:r>
            <a:r>
              <a:rPr lang="en-US" sz="2600" dirty="0">
                <a:latin typeface="Times New Roman" panose="02020603050405020304" pitchFamily="18" charset="0"/>
                <a:cs typeface="Times New Roman" panose="02020603050405020304" pitchFamily="18" charset="0"/>
              </a:rPr>
              <a:t>Agents perceive their condition which might include the physical world, client by the</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means of graphical user interface, an accumulation of agent.</a:t>
            </a:r>
            <a:r>
              <a:rPr lang="en-US" sz="2600" b="1"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0" lvl="0" indent="0" hangingPunct="0">
              <a:buNone/>
            </a:pPr>
            <a:r>
              <a:rPr lang="en-US" sz="2600" b="1" dirty="0">
                <a:solidFill>
                  <a:srgbClr val="D62A2A"/>
                </a:solidFill>
                <a:latin typeface="Times New Roman" panose="02020603050405020304" pitchFamily="18" charset="0"/>
                <a:cs typeface="Times New Roman" panose="02020603050405020304" pitchFamily="18" charset="0"/>
              </a:rPr>
              <a:t>Proactively: </a:t>
            </a:r>
            <a:r>
              <a:rPr lang="en-US" sz="2600" dirty="0">
                <a:latin typeface="Times New Roman" panose="02020603050405020304" pitchFamily="18" charset="0"/>
                <a:cs typeface="Times New Roman" panose="02020603050405020304" pitchFamily="18" charset="0"/>
              </a:rPr>
              <a:t>Agents do not simply act in response to their environment; but these are able to exhibit</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goal–director behavior by taking initiative.</a:t>
            </a:r>
          </a:p>
          <a:p>
            <a:pPr marL="0" indent="0">
              <a:buNone/>
            </a:pPr>
            <a:r>
              <a:rPr lang="en-US" sz="2600" b="1" dirty="0">
                <a:latin typeface="Times New Roman" panose="02020603050405020304" pitchFamily="18" charset="0"/>
                <a:cs typeface="Times New Roman" panose="02020603050405020304" pitchFamily="18" charset="0"/>
              </a:rPr>
              <a:t> </a:t>
            </a:r>
            <a:r>
              <a:rPr lang="en-US" sz="2600" b="1" dirty="0">
                <a:solidFill>
                  <a:srgbClr val="D62A2A"/>
                </a:solidFill>
                <a:latin typeface="Times New Roman" panose="02020603050405020304" pitchFamily="18" charset="0"/>
                <a:cs typeface="Times New Roman" panose="02020603050405020304" pitchFamily="18" charset="0"/>
              </a:rPr>
              <a:t>Goal orienteer: </a:t>
            </a:r>
            <a:r>
              <a:rPr lang="en-US" sz="2600" dirty="0">
                <a:latin typeface="Times New Roman" panose="02020603050405020304" pitchFamily="18" charset="0"/>
                <a:cs typeface="Times New Roman" panose="02020603050405020304" pitchFamily="18" charset="0"/>
              </a:rPr>
              <a:t>An agent is efficient of handling complex high-level tasks. The decision for how such</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 task is best split into smaller subtasks, and in which order and manner these subtasks should be composed by the agents itself.</a:t>
            </a:r>
          </a:p>
          <a:p>
            <a:pPr marL="0" indent="0">
              <a:buNone/>
            </a:pPr>
            <a:r>
              <a:rPr lang="en-US" sz="2600" b="1"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5567570" y="6486939"/>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3386792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2.3 Rationality</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lgn="just">
              <a:buNone/>
            </a:pPr>
            <a:r>
              <a:rPr lang="en-US" sz="2400" i="1" dirty="0">
                <a:solidFill>
                  <a:schemeClr val="accent5">
                    <a:lumMod val="75000"/>
                  </a:schemeClr>
                </a:solidFill>
                <a:latin typeface="Times New Roman" panose="02020603050405020304" pitchFamily="18" charset="0"/>
                <a:cs typeface="Times New Roman" panose="02020603050405020304" pitchFamily="18" charset="0"/>
              </a:rPr>
              <a:t>Rationality</a:t>
            </a:r>
          </a:p>
          <a:p>
            <a:pPr marL="0" indent="0" algn="just">
              <a:buNone/>
            </a:pPr>
            <a:r>
              <a:rPr lang="en-US" sz="2400" i="1" dirty="0">
                <a:latin typeface="Times New Roman" panose="02020603050405020304" pitchFamily="18" charset="0"/>
                <a:cs typeface="Times New Roman" panose="02020603050405020304" pitchFamily="18" charset="0"/>
              </a:rPr>
              <a:t>Rationality </a:t>
            </a:r>
            <a:r>
              <a:rPr lang="en-US" sz="2400" dirty="0">
                <a:latin typeface="Times New Roman" panose="02020603050405020304" pitchFamily="18" charset="0"/>
                <a:cs typeface="Times New Roman" panose="02020603050405020304" pitchFamily="18" charset="0"/>
              </a:rPr>
              <a:t>is defined as the only status of being sensible and with great judgmental feeling. Rationality</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only related to the expected activities or actions and this results relying on what the IA has viewed. </a:t>
            </a:r>
          </a:p>
          <a:p>
            <a:pPr marL="0" indent="0" algn="just">
              <a:buNone/>
            </a:pPr>
            <a:r>
              <a:rPr lang="en-US" sz="2400" dirty="0">
                <a:latin typeface="Times New Roman" panose="02020603050405020304" pitchFamily="18" charset="0"/>
                <a:cs typeface="Times New Roman" panose="02020603050405020304" pitchFamily="18" charset="0"/>
              </a:rPr>
              <a:t>Performing activities with the point of obtaining the valuable data is said to be a critical piece of rationality.</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solidFill>
                  <a:schemeClr val="accent5">
                    <a:lumMod val="75000"/>
                  </a:schemeClr>
                </a:solidFill>
                <a:latin typeface="Times New Roman" panose="02020603050405020304" pitchFamily="18" charset="0"/>
                <a:cs typeface="Times New Roman" panose="02020603050405020304" pitchFamily="18" charset="0"/>
              </a:rPr>
              <a:t>Rational Agent</a:t>
            </a:r>
          </a:p>
          <a:p>
            <a:pPr marL="0" indent="0" algn="just">
              <a:buNone/>
            </a:pPr>
            <a:r>
              <a:rPr lang="en-US" sz="2400" dirty="0">
                <a:latin typeface="Times New Roman" panose="02020603050405020304" pitchFamily="18" charset="0"/>
                <a:cs typeface="Times New Roman" panose="02020603050405020304" pitchFamily="18" charset="0"/>
              </a:rPr>
              <a:t>A right action is always performed by a rational agent, where the right action is equivalent to the action that causes the agent to be most successful in the given percept sequence. The problem the agent solves is </a:t>
            </a:r>
            <a:r>
              <a:rPr lang="en-US" sz="2400" dirty="0" err="1">
                <a:latin typeface="Times New Roman" panose="02020603050405020304" pitchFamily="18" charset="0"/>
                <a:cs typeface="Times New Roman" panose="02020603050405020304" pitchFamily="18" charset="0"/>
              </a:rPr>
              <a:t>characterised</a:t>
            </a:r>
            <a:r>
              <a:rPr lang="en-US" sz="2400" dirty="0">
                <a:latin typeface="Times New Roman" panose="02020603050405020304" pitchFamily="18" charset="0"/>
                <a:cs typeface="Times New Roman" panose="02020603050405020304" pitchFamily="18" charset="0"/>
              </a:rPr>
              <a:t> by the performance measure, environment, actuators and sensors (</a:t>
            </a:r>
            <a:r>
              <a:rPr lang="en-US" sz="2400" i="1" dirty="0">
                <a:latin typeface="Times New Roman" panose="02020603050405020304" pitchFamily="18" charset="0"/>
                <a:cs typeface="Times New Roman" panose="02020603050405020304" pitchFamily="18" charset="0"/>
              </a:rPr>
              <a:t>PEAS</a:t>
            </a:r>
            <a:r>
              <a:rPr lang="en-US" sz="2400" dirty="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6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5665382" y="6486939"/>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628415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lgn="ctr">
              <a:buNone/>
            </a:pPr>
            <a:r>
              <a:rPr lang="en-US" sz="2400" dirty="0">
                <a:solidFill>
                  <a:schemeClr val="accent5">
                    <a:lumMod val="75000"/>
                  </a:schemeClr>
                </a:solidFill>
                <a:latin typeface="Times New Roman" panose="02020603050405020304" pitchFamily="18" charset="0"/>
                <a:cs typeface="Times New Roman" panose="02020603050405020304" pitchFamily="18" charset="0"/>
              </a:rPr>
              <a:t>Rational agent</a:t>
            </a:r>
          </a:p>
          <a:p>
            <a:pPr marL="0" indent="0">
              <a:buNone/>
            </a:pPr>
            <a:r>
              <a:rPr lang="en-US" sz="2400" dirty="0">
                <a:latin typeface="Times New Roman" panose="02020603050405020304" pitchFamily="18" charset="0"/>
                <a:cs typeface="Times New Roman" panose="02020603050405020304" pitchFamily="18" charset="0"/>
              </a:rPr>
              <a:t>Rationality of an agent depends on mainly on the following four parameters: </a:t>
            </a:r>
          </a:p>
          <a:p>
            <a:pPr lvl="0" hangingPunct="0"/>
            <a:r>
              <a:rPr lang="en-US" sz="2400" dirty="0">
                <a:latin typeface="Times New Roman" panose="02020603050405020304" pitchFamily="18" charset="0"/>
                <a:cs typeface="Times New Roman" panose="02020603050405020304" pitchFamily="18" charset="0"/>
              </a:rPr>
              <a:t>The degree of success that is determined by the performance measures.</a:t>
            </a:r>
          </a:p>
          <a:p>
            <a:pPr lvl="0" hangingPunct="0"/>
            <a:r>
              <a:rPr lang="en-US" sz="2400" dirty="0">
                <a:latin typeface="Times New Roman" panose="02020603050405020304" pitchFamily="18" charset="0"/>
                <a:cs typeface="Times New Roman" panose="02020603050405020304" pitchFamily="18" charset="0"/>
              </a:rPr>
              <a:t>The percept sequence of the agent that have been perceived till date.</a:t>
            </a:r>
          </a:p>
          <a:p>
            <a:pPr lvl="0" hangingPunct="0"/>
            <a:r>
              <a:rPr lang="en-US" sz="2400" dirty="0">
                <a:latin typeface="Times New Roman" panose="02020603050405020304" pitchFamily="18" charset="0"/>
                <a:cs typeface="Times New Roman" panose="02020603050405020304" pitchFamily="18" charset="0"/>
              </a:rPr>
              <a:t>Prior knowledge of the environment that is gained by an agent till date.</a:t>
            </a:r>
          </a:p>
          <a:p>
            <a:pPr lvl="0" hangingPunct="0"/>
            <a:r>
              <a:rPr lang="en-US" sz="2400" dirty="0">
                <a:latin typeface="Times New Roman" panose="02020603050405020304" pitchFamily="18" charset="0"/>
                <a:cs typeface="Times New Roman" panose="02020603050405020304" pitchFamily="18" charset="0"/>
              </a:rPr>
              <a:t>The actions that the agent might perform in the environment.</a:t>
            </a: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5567570" y="6486939"/>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1317696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2.3.2 Ideal rational agent</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458817" y="344557"/>
            <a:ext cx="7752522" cy="6254338"/>
          </a:xfrm>
        </p:spPr>
        <p:txBody>
          <a:bodyPr>
            <a:normAutofit/>
          </a:bodyPr>
          <a:lstStyle/>
          <a:p>
            <a:pPr marL="0" indent="0" algn="just">
              <a:buNone/>
            </a:pPr>
            <a:r>
              <a:rPr lang="en-US" sz="2400" dirty="0">
                <a:solidFill>
                  <a:schemeClr val="accent5">
                    <a:lumMod val="75000"/>
                  </a:schemeClr>
                </a:solidFill>
                <a:latin typeface="Times New Roman" panose="02020603050405020304" pitchFamily="18" charset="0"/>
                <a:cs typeface="Times New Roman" panose="02020603050405020304" pitchFamily="18" charset="0"/>
              </a:rPr>
              <a:t>Ideal rational agent</a:t>
            </a:r>
          </a:p>
          <a:p>
            <a:pPr marL="0" indent="0" algn="just" hangingPunct="0">
              <a:buNone/>
            </a:pPr>
            <a:r>
              <a:rPr lang="en-US" sz="2400" dirty="0">
                <a:latin typeface="Times New Roman" panose="02020603050405020304" pitchFamily="18" charset="0"/>
                <a:cs typeface="Times New Roman" panose="02020603050405020304" pitchFamily="18" charset="0"/>
              </a:rPr>
              <a:t>An ideal rational agent is the one, which is competent enough of performing expected actions to expand its performance measure, on the basis of the following:</a:t>
            </a:r>
          </a:p>
          <a:p>
            <a:pPr algn="just"/>
            <a:r>
              <a:rPr lang="en-US" sz="2400" dirty="0">
                <a:latin typeface="Times New Roman" panose="02020603050405020304" pitchFamily="18" charset="0"/>
                <a:cs typeface="Times New Roman" panose="02020603050405020304" pitchFamily="18" charset="0"/>
              </a:rPr>
              <a:t> Its percept sequence.</a:t>
            </a:r>
          </a:p>
          <a:p>
            <a:pPr lvl="0" algn="just" hangingPunct="0"/>
            <a:r>
              <a:rPr lang="en-US" sz="2400" dirty="0">
                <a:latin typeface="Times New Roman" panose="02020603050405020304" pitchFamily="18" charset="0"/>
                <a:cs typeface="Times New Roman" panose="02020603050405020304" pitchFamily="18" charset="0"/>
              </a:rPr>
              <a:t>Its built-in knowledge base.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solidFill>
                  <a:schemeClr val="accent5">
                    <a:lumMod val="75000"/>
                  </a:schemeClr>
                </a:solidFill>
                <a:latin typeface="Times New Roman" panose="02020603050405020304" pitchFamily="18" charset="0"/>
                <a:cs typeface="Times New Roman" panose="02020603050405020304" pitchFamily="18" charset="0"/>
              </a:rPr>
              <a:t>Autonomy</a:t>
            </a:r>
          </a:p>
          <a:p>
            <a:pPr marL="0" indent="0" algn="just">
              <a:buNone/>
            </a:pPr>
            <a:r>
              <a:rPr lang="en-US" sz="2400" dirty="0">
                <a:latin typeface="Times New Roman" panose="02020603050405020304" pitchFamily="18" charset="0"/>
                <a:cs typeface="Times New Roman" panose="02020603050405020304" pitchFamily="18" charset="0"/>
              </a:rPr>
              <a:t>If the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of the system is determined by its own experience, the system is known as </a:t>
            </a:r>
            <a:r>
              <a:rPr lang="en-US" sz="2400" i="1" dirty="0">
                <a:latin typeface="Times New Roman" panose="02020603050405020304" pitchFamily="18" charset="0"/>
                <a:cs typeface="Times New Roman" panose="02020603050405020304" pitchFamily="18" charset="0"/>
              </a:rPr>
              <a:t>autonomous</a:t>
            </a:r>
            <a:r>
              <a:rPr lang="en-US" sz="2400" dirty="0">
                <a:latin typeface="Times New Roman" panose="02020603050405020304" pitchFamily="18" charset="0"/>
                <a:cs typeface="Times New Roman" panose="02020603050405020304" pitchFamily="18" charset="0"/>
              </a:rPr>
              <a:t>. When the agent has very less experience, it will be required to act in a random manner unless some assistance is provided either by the designer or the programmer. An actual autonomous IAs would be able to successfully and efficiently show all types of the environ-</a:t>
            </a:r>
            <a:r>
              <a:rPr lang="en-US" sz="2400" dirty="0" err="1">
                <a:latin typeface="Times New Roman" panose="02020603050405020304" pitchFamily="18" charset="0"/>
                <a:cs typeface="Times New Roman" panose="02020603050405020304" pitchFamily="18" charset="0"/>
              </a:rPr>
              <a:t>ments</a:t>
            </a:r>
            <a:r>
              <a:rPr lang="en-US" sz="2400" dirty="0">
                <a:latin typeface="Times New Roman" panose="02020603050405020304" pitchFamily="18" charset="0"/>
                <a:cs typeface="Times New Roman" panose="02020603050405020304" pitchFamily="18" charset="0"/>
              </a:rPr>
              <a:t>, given sufficient time to adapt. </a:t>
            </a:r>
          </a:p>
          <a:p>
            <a:pPr marL="0" indent="0" algn="just">
              <a:buNone/>
            </a:pPr>
            <a:endParaRPr lang="en-US" dirty="0"/>
          </a:p>
          <a:p>
            <a:pPr algn="just"/>
            <a:endParaRPr lang="en-US" dirty="0"/>
          </a:p>
          <a:p>
            <a:pPr marL="0" indent="0" algn="just">
              <a:buNone/>
            </a:pPr>
            <a:endParaRPr lang="en-US" sz="26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5277678"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165190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2" name="Title 1">
            <a:extLst>
              <a:ext uri="{FF2B5EF4-FFF2-40B4-BE49-F238E27FC236}">
                <a16:creationId xmlns:a16="http://schemas.microsoft.com/office/drawing/2014/main" id="{6A495287-9640-4DAC-BFB2-92A12C5AC028}"/>
              </a:ext>
            </a:extLst>
          </p:cNvPr>
          <p:cNvSpPr>
            <a:spLocks noGrp="1"/>
          </p:cNvSpPr>
          <p:nvPr>
            <p:ph type="title"/>
          </p:nvPr>
        </p:nvSpPr>
        <p:spPr>
          <a:xfrm>
            <a:off x="3591338" y="365125"/>
            <a:ext cx="7762461" cy="986597"/>
          </a:xfrm>
        </p:spPr>
        <p:txBody>
          <a:bodyPr>
            <a:normAutofit/>
          </a:bodyPr>
          <a:lstStyle/>
          <a:p>
            <a:pPr algn="ctr"/>
            <a:r>
              <a:rPr lang="en-US" sz="2400" dirty="0">
                <a:solidFill>
                  <a:schemeClr val="accent5">
                    <a:lumMod val="75000"/>
                  </a:schemeClr>
                </a:solidFill>
                <a:latin typeface="Times New Roman" panose="02020603050405020304" pitchFamily="18" charset="0"/>
                <a:cs typeface="Times New Roman" panose="02020603050405020304" pitchFamily="18" charset="0"/>
              </a:rPr>
              <a:t>Types of agents </a:t>
            </a: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710608" y="1219200"/>
            <a:ext cx="7643191" cy="4957763"/>
          </a:xfrm>
        </p:spPr>
        <p:txBody>
          <a:bodyPr>
            <a:normAutofit/>
          </a:bodyPr>
          <a:lstStyle/>
          <a:p>
            <a:pPr marL="514350" indent="-514350">
              <a:buAutoNum type="arabicPeriod"/>
            </a:pPr>
            <a:r>
              <a:rPr lang="en-US" sz="2400" dirty="0">
                <a:latin typeface="Times New Roman" panose="02020603050405020304" pitchFamily="18" charset="0"/>
                <a:cs typeface="Times New Roman" panose="02020603050405020304" pitchFamily="18" charset="0"/>
              </a:rPr>
              <a:t>Simple reflex agent</a:t>
            </a:r>
          </a:p>
          <a:p>
            <a:pPr marL="514350" indent="-514350">
              <a:buAutoNum type="arabicPeriod"/>
            </a:pPr>
            <a:r>
              <a:rPr lang="en-US" sz="2400" dirty="0">
                <a:latin typeface="Times New Roman" panose="02020603050405020304" pitchFamily="18" charset="0"/>
                <a:cs typeface="Times New Roman" panose="02020603050405020304" pitchFamily="18" charset="0"/>
              </a:rPr>
              <a:t>Model based agent</a:t>
            </a:r>
          </a:p>
          <a:p>
            <a:pPr marL="514350" indent="-514350">
              <a:buAutoNum type="arabicPeriod"/>
            </a:pPr>
            <a:r>
              <a:rPr lang="en-US" sz="2400" dirty="0">
                <a:latin typeface="Times New Roman" panose="02020603050405020304" pitchFamily="18" charset="0"/>
                <a:cs typeface="Times New Roman" panose="02020603050405020304" pitchFamily="18" charset="0"/>
              </a:rPr>
              <a:t>Goal based agent</a:t>
            </a:r>
          </a:p>
          <a:p>
            <a:pPr marL="514350" indent="-514350">
              <a:buAutoNum type="arabicPeriod"/>
            </a:pPr>
            <a:r>
              <a:rPr lang="en-US" sz="2400" dirty="0">
                <a:latin typeface="Times New Roman" panose="02020603050405020304" pitchFamily="18" charset="0"/>
                <a:cs typeface="Times New Roman" panose="02020603050405020304" pitchFamily="18" charset="0"/>
              </a:rPr>
              <a:t>Utility based agent</a:t>
            </a:r>
          </a:p>
          <a:p>
            <a:pPr marL="514350" indent="-514350">
              <a:buAutoNum type="arabicPeriod"/>
            </a:pPr>
            <a:r>
              <a:rPr lang="en-US" sz="2400" dirty="0">
                <a:latin typeface="Times New Roman" panose="02020603050405020304" pitchFamily="18" charset="0"/>
                <a:cs typeface="Times New Roman" panose="02020603050405020304" pitchFamily="18" charset="0"/>
              </a:rPr>
              <a:t>Learning agent</a:t>
            </a:r>
          </a:p>
          <a:p>
            <a:pPr marL="514350" indent="-514350">
              <a:buAutoNum type="arabicPeriod"/>
            </a:pPr>
            <a:endParaRPr lang="en-US" dirty="0"/>
          </a:p>
        </p:txBody>
      </p:sp>
      <p:sp>
        <p:nvSpPr>
          <p:cNvPr id="6" name="Footer Placeholder 5"/>
          <p:cNvSpPr>
            <a:spLocks noGrp="1"/>
          </p:cNvSpPr>
          <p:nvPr>
            <p:ph type="ftr" sz="quarter" idx="11"/>
          </p:nvPr>
        </p:nvSpPr>
        <p:spPr>
          <a:xfrm>
            <a:off x="5474803"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3527574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7" name="Title 6">
            <a:extLst>
              <a:ext uri="{FF2B5EF4-FFF2-40B4-BE49-F238E27FC236}">
                <a16:creationId xmlns:a16="http://schemas.microsoft.com/office/drawing/2014/main" id="{C9769B76-C060-4310-B545-6AC92012547E}"/>
              </a:ext>
            </a:extLst>
          </p:cNvPr>
          <p:cNvSpPr>
            <a:spLocks noGrp="1"/>
          </p:cNvSpPr>
          <p:nvPr>
            <p:ph type="title"/>
          </p:nvPr>
        </p:nvSpPr>
        <p:spPr>
          <a:xfrm>
            <a:off x="3975652" y="365125"/>
            <a:ext cx="7378148" cy="1325563"/>
          </a:xfrm>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Learning objectives.</a:t>
            </a: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975650" y="1825625"/>
            <a:ext cx="7378149"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this chapter , students will be able to :</a:t>
            </a:r>
          </a:p>
          <a:p>
            <a:r>
              <a:rPr lang="en-US" sz="2400" dirty="0">
                <a:latin typeface="Times New Roman" panose="02020603050405020304" pitchFamily="18" charset="0"/>
                <a:cs typeface="Times New Roman" panose="02020603050405020304" pitchFamily="18" charset="0"/>
              </a:rPr>
              <a:t>Understand the concept of artificial intelligent agent</a:t>
            </a:r>
          </a:p>
          <a:p>
            <a:r>
              <a:rPr lang="en-US" sz="2400" dirty="0">
                <a:latin typeface="Times New Roman" panose="02020603050405020304" pitchFamily="18" charset="0"/>
                <a:cs typeface="Times New Roman" panose="02020603050405020304" pitchFamily="18" charset="0"/>
              </a:rPr>
              <a:t>Understand the basic concept of rationality</a:t>
            </a:r>
          </a:p>
          <a:p>
            <a:r>
              <a:rPr lang="en-US" sz="2400" dirty="0">
                <a:latin typeface="Times New Roman" panose="02020603050405020304" pitchFamily="18" charset="0"/>
                <a:cs typeface="Times New Roman" panose="02020603050405020304" pitchFamily="18" charset="0"/>
              </a:rPr>
              <a:t>Interpret and apply fundamental of type of agent on current problems related to artificial intelligence.</a:t>
            </a:r>
          </a:p>
        </p:txBody>
      </p:sp>
      <p:sp>
        <p:nvSpPr>
          <p:cNvPr id="6" name="Footer Placeholder 5"/>
          <p:cNvSpPr>
            <a:spLocks noGrp="1"/>
          </p:cNvSpPr>
          <p:nvPr>
            <p:ph type="ftr" sz="quarter" idx="11"/>
          </p:nvPr>
        </p:nvSpPr>
        <p:spPr>
          <a:xfrm>
            <a:off x="4133828" y="6492875"/>
            <a:ext cx="7061791" cy="365125"/>
          </a:xfrm>
        </p:spPr>
        <p:txBody>
          <a:bodyPr/>
          <a:lstStyle/>
          <a:p>
            <a:r>
              <a:rPr lang="en-US" dirty="0"/>
              <a:t>Copyright © 2019 by Wiley India Pvt. Ltd., 4436/7, Ansari Road, </a:t>
            </a:r>
            <a:r>
              <a:rPr lang="en-US" dirty="0" err="1"/>
              <a:t>Daryaganj</a:t>
            </a:r>
            <a:r>
              <a:rPr lang="en-US" dirty="0"/>
              <a:t>, New Delhi-110002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6294782"/>
          </a:xfrm>
        </p:spPr>
        <p:txBody>
          <a:bodyPr>
            <a:normAutofit fontScale="85000" lnSpcReduction="20000"/>
          </a:bodyPr>
          <a:lstStyle/>
          <a:p>
            <a:pPr marL="0" indent="0" algn="ctr">
              <a:buNone/>
            </a:pPr>
            <a:r>
              <a:rPr lang="en-US" b="1" dirty="0">
                <a:solidFill>
                  <a:srgbClr val="D62A2A"/>
                </a:solidFill>
                <a:latin typeface="Times New Roman" panose="02020603050405020304" pitchFamily="18" charset="0"/>
                <a:cs typeface="Times New Roman" panose="02020603050405020304" pitchFamily="18" charset="0"/>
              </a:rPr>
              <a:t> </a:t>
            </a:r>
            <a:r>
              <a:rPr lang="en-US" dirty="0">
                <a:solidFill>
                  <a:srgbClr val="D62A2A"/>
                </a:solidFill>
                <a:latin typeface="Times New Roman" panose="02020603050405020304" pitchFamily="18" charset="0"/>
                <a:cs typeface="Times New Roman" panose="02020603050405020304" pitchFamily="18" charset="0"/>
              </a:rPr>
              <a:t>Types of agent</a:t>
            </a:r>
          </a:p>
          <a:p>
            <a:pPr marL="0" indent="0" hangingPunct="0">
              <a:buNone/>
            </a:pPr>
            <a:r>
              <a:rPr lang="en-US" b="1" dirty="0">
                <a:solidFill>
                  <a:srgbClr val="D62A2A"/>
                </a:solidFill>
                <a:latin typeface="Times New Roman" panose="02020603050405020304" pitchFamily="18" charset="0"/>
                <a:cs typeface="Times New Roman" panose="02020603050405020304" pitchFamily="18" charset="0"/>
              </a:rPr>
              <a:t>1. Simple reflex agent</a:t>
            </a:r>
          </a:p>
          <a:p>
            <a:pPr marL="0" indent="0" hangingPunct="0">
              <a:buNone/>
            </a:pPr>
            <a:r>
              <a:rPr lang="en-US" dirty="0">
                <a:latin typeface="Times New Roman" panose="02020603050405020304" pitchFamily="18" charset="0"/>
                <a:cs typeface="Times New Roman" panose="02020603050405020304" pitchFamily="18" charset="0"/>
              </a:rPr>
              <a:t>Simple reflex agent is said to be the simplest kind of agent. These agents select an action based on the current percept ignoring the rest of the percept history.</a:t>
            </a:r>
          </a:p>
          <a:p>
            <a:pPr marL="0" indent="0">
              <a:buNone/>
            </a:pPr>
            <a:r>
              <a:rPr lang="en-US" dirty="0">
                <a:latin typeface="Times New Roman" panose="02020603050405020304" pitchFamily="18" charset="0"/>
                <a:cs typeface="Times New Roman" panose="02020603050405020304" pitchFamily="18" charset="0"/>
              </a:rPr>
              <a:t> These percept to action mapping which is known as </a:t>
            </a:r>
            <a:r>
              <a:rPr lang="en-US" i="1" dirty="0">
                <a:latin typeface="Times New Roman" panose="02020603050405020304" pitchFamily="18" charset="0"/>
                <a:cs typeface="Times New Roman" panose="02020603050405020304" pitchFamily="18" charset="0"/>
              </a:rPr>
              <a:t>condition-action rules</a:t>
            </a:r>
            <a:r>
              <a:rPr lang="en-US" dirty="0">
                <a:latin typeface="Times New Roman" panose="02020603050405020304" pitchFamily="18" charset="0"/>
                <a:cs typeface="Times New Roman" panose="02020603050405020304" pitchFamily="18" charset="0"/>
              </a:rPr>
              <a:t> (so-called </a:t>
            </a:r>
            <a:r>
              <a:rPr lang="en-US" i="1" dirty="0">
                <a:latin typeface="Times New Roman" panose="02020603050405020304" pitchFamily="18" charset="0"/>
                <a:cs typeface="Times New Roman" panose="02020603050405020304" pitchFamily="18" charset="0"/>
              </a:rPr>
              <a:t>situation–action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rules, productions, or if–then rules) </a:t>
            </a:r>
            <a:r>
              <a:rPr lang="en-US" dirty="0">
                <a:latin typeface="Times New Roman" panose="02020603050405020304" pitchFamily="18" charset="0"/>
                <a:cs typeface="Times New Roman" panose="02020603050405020304" pitchFamily="18" charset="0"/>
              </a:rPr>
              <a:t>in the simple reflex agent. It can be represented as follows:</a:t>
            </a:r>
          </a:p>
          <a:p>
            <a:pPr marL="0"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if </a:t>
            </a:r>
            <a:r>
              <a:rPr lang="en-US" i="1" dirty="0">
                <a:latin typeface="Times New Roman" panose="02020603050405020304" pitchFamily="18" charset="0"/>
                <a:cs typeface="Times New Roman" panose="02020603050405020304" pitchFamily="18" charset="0"/>
              </a:rPr>
              <a:t>{set of percepts}</a:t>
            </a:r>
            <a:r>
              <a:rPr lang="en-US" b="1" dirty="0">
                <a:latin typeface="Times New Roman" panose="02020603050405020304" pitchFamily="18" charset="0"/>
                <a:cs typeface="Times New Roman" panose="02020603050405020304" pitchFamily="18" charset="0"/>
              </a:rPr>
              <a:t> then </a:t>
            </a:r>
            <a:r>
              <a:rPr lang="en-US" i="1" dirty="0">
                <a:latin typeface="Times New Roman" panose="02020603050405020304" pitchFamily="18" charset="0"/>
                <a:cs typeface="Times New Roman" panose="02020603050405020304" pitchFamily="18" charset="0"/>
              </a:rPr>
              <a:t>{set of actions}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For example,</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if </a:t>
            </a:r>
            <a:r>
              <a:rPr lang="en-US" i="1" dirty="0">
                <a:latin typeface="Times New Roman" panose="02020603050405020304" pitchFamily="18" charset="0"/>
                <a:cs typeface="Times New Roman" panose="02020603050405020304" pitchFamily="18" charset="0"/>
              </a:rPr>
              <a:t>it is raining</a:t>
            </a:r>
            <a:r>
              <a:rPr lang="en-US" b="1" dirty="0">
                <a:latin typeface="Times New Roman" panose="02020603050405020304" pitchFamily="18" charset="0"/>
                <a:cs typeface="Times New Roman" panose="02020603050405020304" pitchFamily="18" charset="0"/>
              </a:rPr>
              <a:t> then </a:t>
            </a:r>
            <a:r>
              <a:rPr lang="en-US" i="1" dirty="0">
                <a:latin typeface="Times New Roman" panose="02020603050405020304" pitchFamily="18" charset="0"/>
                <a:cs typeface="Times New Roman" panose="02020603050405020304" pitchFamily="18" charset="0"/>
              </a:rPr>
              <a:t>put up umbrella</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or</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if </a:t>
            </a:r>
            <a:r>
              <a:rPr lang="en-US" i="1" dirty="0" err="1">
                <a:latin typeface="Times New Roman" panose="02020603050405020304" pitchFamily="18" charset="0"/>
                <a:cs typeface="Times New Roman" panose="02020603050405020304" pitchFamily="18" charset="0"/>
              </a:rPr>
              <a:t>carin</a:t>
            </a:r>
            <a:r>
              <a:rPr lang="en-US" i="1" dirty="0">
                <a:latin typeface="Times New Roman" panose="02020603050405020304" pitchFamily="18" charset="0"/>
                <a:cs typeface="Times New Roman" panose="02020603050405020304" pitchFamily="18" charset="0"/>
              </a:rPr>
              <a:t> front is breaking</a:t>
            </a:r>
            <a:r>
              <a:rPr lang="en-US" b="1" dirty="0">
                <a:latin typeface="Times New Roman" panose="02020603050405020304" pitchFamily="18" charset="0"/>
                <a:cs typeface="Times New Roman" panose="02020603050405020304" pitchFamily="18" charset="0"/>
              </a:rPr>
              <a:t> then </a:t>
            </a:r>
            <a:r>
              <a:rPr lang="en-US" i="1" dirty="0">
                <a:latin typeface="Times New Roman" panose="02020603050405020304" pitchFamily="18" charset="0"/>
                <a:cs typeface="Times New Roman" panose="02020603050405020304" pitchFamily="18" charset="0"/>
              </a:rPr>
              <a:t>initiate breaking</a:t>
            </a:r>
            <a:endParaRPr lang="en-US"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5567570" y="6483280"/>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3273028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16626" y="1825625"/>
            <a:ext cx="7537174" cy="4351338"/>
          </a:xfrm>
        </p:spPr>
        <p:txBody>
          <a:bodyPr>
            <a:normAutofit/>
          </a:bodyPr>
          <a:lstStyle/>
          <a:p>
            <a:pPr marL="0" indent="0">
              <a:buNone/>
            </a:pPr>
            <a:r>
              <a:rPr lang="en-US" b="1" dirty="0"/>
              <a:t> </a:t>
            </a:r>
            <a:endParaRPr lang="en-US" dirty="0"/>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C88342D-133B-45EF-BE15-179F0A494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2839" y="3608387"/>
            <a:ext cx="7144747" cy="2402094"/>
          </a:xfrm>
          <a:prstGeom prst="rect">
            <a:avLst/>
          </a:prstGeom>
        </p:spPr>
      </p:pic>
      <p:sp>
        <p:nvSpPr>
          <p:cNvPr id="2" name="TextBox 1">
            <a:extLst>
              <a:ext uri="{FF2B5EF4-FFF2-40B4-BE49-F238E27FC236}">
                <a16:creationId xmlns:a16="http://schemas.microsoft.com/office/drawing/2014/main" id="{6D1A3951-8DB8-4905-91B9-40F601A99872}"/>
              </a:ext>
            </a:extLst>
          </p:cNvPr>
          <p:cNvSpPr txBox="1"/>
          <p:nvPr/>
        </p:nvSpPr>
        <p:spPr>
          <a:xfrm>
            <a:off x="5368784" y="5942311"/>
            <a:ext cx="4432855"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Code for simple reflex agent</a:t>
            </a:r>
          </a:p>
        </p:txBody>
      </p:sp>
      <p:sp>
        <p:nvSpPr>
          <p:cNvPr id="9" name="Footer Placeholder 8"/>
          <p:cNvSpPr>
            <a:spLocks noGrp="1"/>
          </p:cNvSpPr>
          <p:nvPr>
            <p:ph type="ftr" sz="quarter" idx="11"/>
          </p:nvPr>
        </p:nvSpPr>
        <p:spPr>
          <a:xfrm>
            <a:off x="5527811" y="6492875"/>
            <a:ext cx="4114800" cy="365125"/>
          </a:xfrm>
        </p:spPr>
        <p:txBody>
          <a:bodyPr/>
          <a:lstStyle/>
          <a:p>
            <a:r>
              <a:rPr lang="en-US" dirty="0"/>
              <a:t>Copyright © 2019 by Wiley India Pvt. Ltd., 4436/7, Ansari Road, </a:t>
            </a:r>
            <a:r>
              <a:rPr lang="en-US" dirty="0" err="1"/>
              <a:t>Daryaganj</a:t>
            </a:r>
            <a:r>
              <a:rPr lang="en-US" dirty="0"/>
              <a:t>, New Delhi-110002</a:t>
            </a:r>
          </a:p>
        </p:txBody>
      </p:sp>
      <p:pic>
        <p:nvPicPr>
          <p:cNvPr id="1026" name="Picture 13"/>
          <p:cNvPicPr>
            <a:picLocks noChangeAspect="1" noChangeArrowheads="1"/>
          </p:cNvPicPr>
          <p:nvPr/>
        </p:nvPicPr>
        <p:blipFill>
          <a:blip r:embed="rId4"/>
          <a:srcRect/>
          <a:stretch>
            <a:fillRect/>
          </a:stretch>
        </p:blipFill>
        <p:spPr bwMode="auto">
          <a:xfrm>
            <a:off x="4012838" y="241300"/>
            <a:ext cx="7066287" cy="3187700"/>
          </a:xfrm>
          <a:prstGeom prst="rect">
            <a:avLst/>
          </a:prstGeom>
          <a:noFill/>
          <a:ln w="9525">
            <a:noFill/>
            <a:miter lim="800000"/>
            <a:headEnd/>
            <a:tailEnd/>
          </a:ln>
        </p:spPr>
      </p:pic>
    </p:spTree>
    <p:extLst>
      <p:ext uri="{BB962C8B-B14F-4D97-AF65-F5344CB8AC3E}">
        <p14:creationId xmlns:p14="http://schemas.microsoft.com/office/powerpoint/2010/main" val="3783320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684104" y="384313"/>
            <a:ext cx="7669696" cy="5792650"/>
          </a:xfrm>
        </p:spPr>
        <p:txBody>
          <a:bodyPr>
            <a:normAutofit/>
          </a:bodyPr>
          <a:lstStyle/>
          <a:p>
            <a:pPr marL="0" indent="0" algn="ctr">
              <a:buNone/>
            </a:pPr>
            <a:r>
              <a:rPr lang="en-US" b="1" dirty="0"/>
              <a:t> </a:t>
            </a:r>
            <a:r>
              <a:rPr lang="en-US" sz="2400" dirty="0">
                <a:solidFill>
                  <a:schemeClr val="accent5">
                    <a:lumMod val="75000"/>
                  </a:schemeClr>
                </a:solidFill>
                <a:latin typeface="Times New Roman" panose="02020603050405020304" pitchFamily="18" charset="0"/>
                <a:cs typeface="Times New Roman" panose="02020603050405020304" pitchFamily="18" charset="0"/>
              </a:rPr>
              <a:t>Limitations</a:t>
            </a:r>
          </a:p>
          <a:p>
            <a:pPr lvl="0" hangingPunct="0"/>
            <a:r>
              <a:rPr lang="en-US" sz="2400" dirty="0">
                <a:latin typeface="Times New Roman" panose="02020603050405020304" pitchFamily="18" charset="0"/>
                <a:cs typeface="Times New Roman" panose="02020603050405020304" pitchFamily="18" charset="0"/>
              </a:rPr>
              <a:t>Intelligence level in these agents is very limited.</a:t>
            </a:r>
          </a:p>
          <a:p>
            <a:pPr lvl="0" hangingPunct="0"/>
            <a:r>
              <a:rPr lang="en-US" sz="2400" dirty="0">
                <a:latin typeface="Times New Roman" panose="02020603050405020304" pitchFamily="18" charset="0"/>
                <a:cs typeface="Times New Roman" panose="02020603050405020304" pitchFamily="18" charset="0"/>
              </a:rPr>
              <a:t>It works only in a fully observable environment.</a:t>
            </a:r>
          </a:p>
          <a:p>
            <a:pPr lvl="0" hangingPunct="0"/>
            <a:r>
              <a:rPr lang="en-US" sz="2400" dirty="0">
                <a:latin typeface="Times New Roman" panose="02020603050405020304" pitchFamily="18" charset="0"/>
                <a:cs typeface="Times New Roman" panose="02020603050405020304" pitchFamily="18" charset="0"/>
              </a:rPr>
              <a:t>It does not hold any knowledge or information of </a:t>
            </a:r>
            <a:r>
              <a:rPr lang="en-US" sz="2400" dirty="0" err="1">
                <a:latin typeface="Times New Roman" panose="02020603050405020304" pitchFamily="18" charset="0"/>
                <a:cs typeface="Times New Roman" panose="02020603050405020304" pitchFamily="18" charset="0"/>
              </a:rPr>
              <a:t>nonperceptual</a:t>
            </a:r>
            <a:r>
              <a:rPr lang="en-US" sz="2400" dirty="0">
                <a:latin typeface="Times New Roman" panose="02020603050405020304" pitchFamily="18" charset="0"/>
                <a:cs typeface="Times New Roman" panose="02020603050405020304" pitchFamily="18" charset="0"/>
              </a:rPr>
              <a:t> parts of state.</a:t>
            </a:r>
          </a:p>
          <a:p>
            <a:pPr lvl="0" hangingPunct="0"/>
            <a:r>
              <a:rPr lang="en-US" sz="2400" dirty="0">
                <a:latin typeface="Times New Roman" panose="02020603050405020304" pitchFamily="18" charset="0"/>
                <a:cs typeface="Times New Roman" panose="02020603050405020304" pitchFamily="18" charset="0"/>
              </a:rPr>
              <a:t>Because of the static knowledge based; it’s usually too big to generate and store.</a:t>
            </a:r>
          </a:p>
          <a:p>
            <a:pPr lvl="0" hangingPunct="0"/>
            <a:r>
              <a:rPr lang="en-US" sz="2400" dirty="0">
                <a:latin typeface="Times New Roman" panose="02020603050405020304" pitchFamily="18" charset="0"/>
                <a:cs typeface="Times New Roman" panose="02020603050405020304" pitchFamily="18" charset="0"/>
              </a:rPr>
              <a:t>If any change in the environment happens, the collection of the rules are required to be updated.</a:t>
            </a: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5461552" y="6473687"/>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405419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405808" y="331304"/>
            <a:ext cx="7947991" cy="6080129"/>
          </a:xfrm>
        </p:spPr>
        <p:txBody>
          <a:bodyPr>
            <a:normAutofit/>
          </a:bodyPr>
          <a:lstStyle/>
          <a:p>
            <a:pPr marL="0" indent="0">
              <a:buNone/>
            </a:pPr>
            <a:r>
              <a:rPr lang="en-US" sz="2400" b="1" dirty="0">
                <a:solidFill>
                  <a:srgbClr val="D62A2A"/>
                </a:solidFill>
                <a:latin typeface="Times New Roman" panose="02020603050405020304" pitchFamily="18" charset="0"/>
                <a:cs typeface="Times New Roman" panose="02020603050405020304" pitchFamily="18" charset="0"/>
              </a:rPr>
              <a:t> 2. Model based agent</a:t>
            </a:r>
            <a:endParaRPr lang="en-US" sz="2400" dirty="0">
              <a:solidFill>
                <a:srgbClr val="D62A2A"/>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Model-based agent is known as </a:t>
            </a:r>
            <a:r>
              <a:rPr lang="en-US" sz="2400" i="1" dirty="0">
                <a:latin typeface="Times New Roman" panose="02020603050405020304" pitchFamily="18" charset="0"/>
                <a:cs typeface="Times New Roman" panose="02020603050405020304" pitchFamily="18" charset="0"/>
              </a:rPr>
              <a:t>Reflex agents with an internal state.</a:t>
            </a:r>
            <a:r>
              <a:rPr lang="en-US" sz="2400" dirty="0">
                <a:latin typeface="Times New Roman" panose="02020603050405020304" pitchFamily="18" charset="0"/>
                <a:cs typeface="Times New Roman" panose="02020603050405020304" pitchFamily="18" charset="0"/>
              </a:rPr>
              <a:t> One problem with the simple reflex agents is that their activities are dependent of the recent data provided by their sensors. On the off chance that a reflex agent could monitor its past states (that is, keep up a portrayal or “model” of its history in the world), and understand about the development of the world. </a:t>
            </a: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5322403" y="6492263"/>
            <a:ext cx="4114800" cy="365125"/>
          </a:xfrm>
        </p:spPr>
        <p:txBody>
          <a:bodyPr/>
          <a:lstStyle/>
          <a:p>
            <a:r>
              <a:rPr lang="en-US" dirty="0"/>
              <a:t>Copyright © 2019 by Wiley India Pvt. Ltd., 4436/7, Ansari Road, </a:t>
            </a:r>
            <a:r>
              <a:rPr lang="en-US" dirty="0" err="1"/>
              <a:t>Daryaganj</a:t>
            </a:r>
            <a:r>
              <a:rPr lang="en-US" dirty="0"/>
              <a:t>, New Delhi-110002</a:t>
            </a:r>
          </a:p>
        </p:txBody>
      </p:sp>
      <p:pic>
        <p:nvPicPr>
          <p:cNvPr id="2050" name="Picture 16"/>
          <p:cNvPicPr>
            <a:picLocks noChangeAspect="1" noChangeArrowheads="1"/>
          </p:cNvPicPr>
          <p:nvPr/>
        </p:nvPicPr>
        <p:blipFill>
          <a:blip r:embed="rId3"/>
          <a:srcRect/>
          <a:stretch>
            <a:fillRect/>
          </a:stretch>
        </p:blipFill>
        <p:spPr bwMode="auto">
          <a:xfrm>
            <a:off x="4715692" y="2939143"/>
            <a:ext cx="5734050" cy="3397250"/>
          </a:xfrm>
          <a:prstGeom prst="rect">
            <a:avLst/>
          </a:prstGeom>
          <a:noFill/>
          <a:ln w="9525">
            <a:noFill/>
            <a:miter lim="800000"/>
            <a:headEnd/>
            <a:tailEnd/>
          </a:ln>
        </p:spPr>
      </p:pic>
    </p:spTree>
    <p:extLst>
      <p:ext uri="{BB962C8B-B14F-4D97-AF65-F5344CB8AC3E}">
        <p14:creationId xmlns:p14="http://schemas.microsoft.com/office/powerpoint/2010/main" val="2538142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buNone/>
            </a:pPr>
            <a:r>
              <a:rPr lang="en-US" b="1" dirty="0"/>
              <a:t> </a:t>
            </a:r>
            <a:endParaRPr lang="en-US" dirty="0"/>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176C8A2-B029-40AE-A736-B80E3A387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6140" y="559007"/>
            <a:ext cx="7192379" cy="3864137"/>
          </a:xfrm>
          <a:prstGeom prst="rect">
            <a:avLst/>
          </a:prstGeom>
        </p:spPr>
      </p:pic>
      <p:sp>
        <p:nvSpPr>
          <p:cNvPr id="2" name="TextBox 1">
            <a:extLst>
              <a:ext uri="{FF2B5EF4-FFF2-40B4-BE49-F238E27FC236}">
                <a16:creationId xmlns:a16="http://schemas.microsoft.com/office/drawing/2014/main" id="{2673DED8-3EBC-45C8-B6B1-E2C8DF4C2195}"/>
              </a:ext>
            </a:extLst>
          </p:cNvPr>
          <p:cNvSpPr txBox="1"/>
          <p:nvPr/>
        </p:nvSpPr>
        <p:spPr>
          <a:xfrm>
            <a:off x="5819241" y="4423144"/>
            <a:ext cx="3346175"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Code for model based agent</a:t>
            </a:r>
          </a:p>
        </p:txBody>
      </p:sp>
      <p:sp>
        <p:nvSpPr>
          <p:cNvPr id="7" name="Footer Placeholder 6"/>
          <p:cNvSpPr>
            <a:spLocks noGrp="1"/>
          </p:cNvSpPr>
          <p:nvPr>
            <p:ph type="ftr" sz="quarter" idx="11"/>
          </p:nvPr>
        </p:nvSpPr>
        <p:spPr>
          <a:xfrm>
            <a:off x="5254485" y="6480825"/>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3130406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458818" y="397565"/>
            <a:ext cx="7894982" cy="5779398"/>
          </a:xfrm>
        </p:spPr>
        <p:txBody>
          <a:bodyPr>
            <a:normAutofit/>
          </a:bodyPr>
          <a:lstStyle/>
          <a:p>
            <a:pPr marL="0" indent="0">
              <a:buNone/>
            </a:pPr>
            <a:r>
              <a:rPr lang="en-US" sz="2400" b="1" dirty="0">
                <a:solidFill>
                  <a:srgbClr val="D62A2A"/>
                </a:solidFill>
                <a:latin typeface="Times New Roman" panose="02020603050405020304" pitchFamily="18" charset="0"/>
                <a:cs typeface="Times New Roman" panose="02020603050405020304" pitchFamily="18" charset="0"/>
              </a:rPr>
              <a:t> 3. Goal based </a:t>
            </a:r>
          </a:p>
          <a:p>
            <a:pPr marL="0" indent="0">
              <a:buNone/>
            </a:pPr>
            <a:r>
              <a:rPr lang="en-US" sz="2400" dirty="0">
                <a:latin typeface="Times New Roman" panose="02020603050405020304" pitchFamily="18" charset="0"/>
                <a:cs typeface="Times New Roman" panose="02020603050405020304" pitchFamily="18" charset="0"/>
              </a:rPr>
              <a:t>Indeed, even with the expanded information of the current situation of the world given by an agent’s internal state, the agent may not, in any case, have enough data to reveal to it. The proper action for the agent will regularly depend upon its goals .Thus, it must be provided with some goal information.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r>
              <a:rPr lang="en-US" dirty="0"/>
              <a:t> </a:t>
            </a: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5463363" y="6460435"/>
            <a:ext cx="4114800" cy="365125"/>
          </a:xfrm>
        </p:spPr>
        <p:txBody>
          <a:bodyPr/>
          <a:lstStyle/>
          <a:p>
            <a:r>
              <a:rPr lang="en-US" dirty="0"/>
              <a:t>Copyright © 2019 by Wiley India Pvt. Ltd., 4436/7, Ansari Road, </a:t>
            </a:r>
            <a:r>
              <a:rPr lang="en-US" dirty="0" err="1"/>
              <a:t>Daryaganj</a:t>
            </a:r>
            <a:r>
              <a:rPr lang="en-US" dirty="0"/>
              <a:t>, New Delhi-110002</a:t>
            </a:r>
          </a:p>
        </p:txBody>
      </p:sp>
      <p:pic>
        <p:nvPicPr>
          <p:cNvPr id="3074" name="Picture 19"/>
          <p:cNvPicPr>
            <a:picLocks noChangeAspect="1" noChangeArrowheads="1"/>
          </p:cNvPicPr>
          <p:nvPr/>
        </p:nvPicPr>
        <p:blipFill>
          <a:blip r:embed="rId3"/>
          <a:srcRect/>
          <a:stretch>
            <a:fillRect/>
          </a:stretch>
        </p:blipFill>
        <p:spPr bwMode="auto">
          <a:xfrm>
            <a:off x="3880883" y="2666342"/>
            <a:ext cx="7145079" cy="3585602"/>
          </a:xfrm>
          <a:prstGeom prst="rect">
            <a:avLst/>
          </a:prstGeom>
          <a:noFill/>
          <a:ln w="9525">
            <a:noFill/>
            <a:miter lim="800000"/>
            <a:headEnd/>
            <a:tailEnd/>
          </a:ln>
        </p:spPr>
      </p:pic>
    </p:spTree>
    <p:extLst>
      <p:ext uri="{BB962C8B-B14F-4D97-AF65-F5344CB8AC3E}">
        <p14:creationId xmlns:p14="http://schemas.microsoft.com/office/powerpoint/2010/main" val="3196135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b="1" dirty="0">
                <a:solidFill>
                  <a:srgbClr val="00B0F0"/>
                </a:solidFill>
                <a:latin typeface="Times New Roman" panose="02020603050405020304" pitchFamily="18" charset="0"/>
                <a:cs typeface="Times New Roman" panose="02020603050405020304" pitchFamily="18" charset="0"/>
              </a:rPr>
              <a:t>.4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buNone/>
            </a:pPr>
            <a:r>
              <a:rPr lang="en-US" b="1" dirty="0"/>
              <a:t> </a:t>
            </a:r>
            <a:endParaRPr lang="en-US" dirty="0"/>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6C7AAC3-5D07-4FA1-8B48-6E1E4BA8D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6140" y="508620"/>
            <a:ext cx="7587023" cy="3286539"/>
          </a:xfrm>
          <a:prstGeom prst="rect">
            <a:avLst/>
          </a:prstGeom>
        </p:spPr>
      </p:pic>
      <p:sp>
        <p:nvSpPr>
          <p:cNvPr id="6" name="TextBox 5">
            <a:extLst>
              <a:ext uri="{FF2B5EF4-FFF2-40B4-BE49-F238E27FC236}">
                <a16:creationId xmlns:a16="http://schemas.microsoft.com/office/drawing/2014/main" id="{284537E0-8E03-4847-BEFE-30C64422D15D}"/>
              </a:ext>
            </a:extLst>
          </p:cNvPr>
          <p:cNvSpPr txBox="1"/>
          <p:nvPr/>
        </p:nvSpPr>
        <p:spPr>
          <a:xfrm>
            <a:off x="5867476" y="3795159"/>
            <a:ext cx="3147392"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Code for goal based agent </a:t>
            </a:r>
          </a:p>
        </p:txBody>
      </p:sp>
      <p:sp>
        <p:nvSpPr>
          <p:cNvPr id="7" name="Footer Placeholder 6"/>
          <p:cNvSpPr>
            <a:spLocks noGrp="1"/>
          </p:cNvSpPr>
          <p:nvPr>
            <p:ph type="ftr" sz="quarter" idx="11"/>
          </p:nvPr>
        </p:nvSpPr>
        <p:spPr>
          <a:xfrm>
            <a:off x="5632251" y="6486939"/>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1826725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432314" y="278296"/>
            <a:ext cx="7921486" cy="5898667"/>
          </a:xfrm>
        </p:spPr>
        <p:txBody>
          <a:bodyPr>
            <a:normAutofit/>
          </a:bodyPr>
          <a:lstStyle/>
          <a:p>
            <a:pPr marL="0" indent="0">
              <a:buNone/>
            </a:pPr>
            <a:r>
              <a:rPr lang="en-US" sz="2400" b="1" dirty="0">
                <a:solidFill>
                  <a:srgbClr val="D62A2A"/>
                </a:solidFill>
                <a:latin typeface="Times New Roman" panose="02020603050405020304" pitchFamily="18" charset="0"/>
                <a:cs typeface="Times New Roman" panose="02020603050405020304" pitchFamily="18" charset="0"/>
              </a:rPr>
              <a:t>4. Utility based agent</a:t>
            </a:r>
          </a:p>
          <a:p>
            <a:pPr marL="0" indent="0">
              <a:buNone/>
            </a:pPr>
            <a:r>
              <a:rPr lang="en-US" sz="2400" dirty="0">
                <a:latin typeface="Times New Roman" panose="02020603050405020304" pitchFamily="18" charset="0"/>
                <a:cs typeface="Times New Roman" panose="02020603050405020304" pitchFamily="18" charset="0"/>
              </a:rPr>
              <a:t>Goals individually are insufficient to produce top high-quality behavior. Frequently, there are numerous groupings of actions that can bring about a similar goal being accomplished. Given proper criteria, it might be conceivable to pick ‘best’ sequence of actions from a number that all result in the goal being achieved.</a:t>
            </a:r>
          </a:p>
          <a:p>
            <a:pPr marL="0" indent="0">
              <a:buNone/>
            </a:pPr>
            <a:r>
              <a:rPr lang="en-US" sz="2400" dirty="0">
                <a:latin typeface="Times New Roman" panose="02020603050405020304" pitchFamily="18" charset="0"/>
                <a:cs typeface="Times New Roman" panose="02020603050405020304" pitchFamily="18" charset="0"/>
              </a:rPr>
              <a:t>Any utility-based agent can be depicted as having an utility capacity that maps a state, or grouping of states, on to a genuine number that speaks to its utility or convenience or usefulness.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5335657"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522239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buNone/>
            </a:pPr>
            <a:r>
              <a:rPr lang="en-US" b="1" dirty="0"/>
              <a:t> </a:t>
            </a:r>
            <a:endParaRPr lang="en-US" dirty="0"/>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29D96E-4FF1-484A-8D93-79498E8081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469" y="3823054"/>
            <a:ext cx="8516981" cy="2247377"/>
          </a:xfrm>
          <a:prstGeom prst="rect">
            <a:avLst/>
          </a:prstGeom>
        </p:spPr>
      </p:pic>
      <p:sp>
        <p:nvSpPr>
          <p:cNvPr id="6" name="TextBox 5">
            <a:extLst>
              <a:ext uri="{FF2B5EF4-FFF2-40B4-BE49-F238E27FC236}">
                <a16:creationId xmlns:a16="http://schemas.microsoft.com/office/drawing/2014/main" id="{54B1B24B-C8A3-4E65-B642-53D1A4BA245D}"/>
              </a:ext>
            </a:extLst>
          </p:cNvPr>
          <p:cNvSpPr txBox="1"/>
          <p:nvPr/>
        </p:nvSpPr>
        <p:spPr>
          <a:xfrm>
            <a:off x="6006101" y="5962941"/>
            <a:ext cx="3498574"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Code for utility based agent</a:t>
            </a:r>
          </a:p>
        </p:txBody>
      </p:sp>
      <p:sp>
        <p:nvSpPr>
          <p:cNvPr id="9" name="Footer Placeholder 8"/>
          <p:cNvSpPr>
            <a:spLocks noGrp="1"/>
          </p:cNvSpPr>
          <p:nvPr>
            <p:ph type="ftr" sz="quarter" idx="11"/>
          </p:nvPr>
        </p:nvSpPr>
        <p:spPr>
          <a:xfrm>
            <a:off x="5315447" y="6469583"/>
            <a:ext cx="4114800" cy="365125"/>
          </a:xfrm>
        </p:spPr>
        <p:txBody>
          <a:bodyPr/>
          <a:lstStyle/>
          <a:p>
            <a:r>
              <a:rPr lang="en-US" dirty="0"/>
              <a:t>Copyright © 2019 by Wiley India Pvt. Ltd., 4436/7, Ansari Road, </a:t>
            </a:r>
            <a:r>
              <a:rPr lang="en-US" dirty="0" err="1"/>
              <a:t>Daryaganj</a:t>
            </a:r>
            <a:r>
              <a:rPr lang="en-US" dirty="0"/>
              <a:t>, New Delhi-110002</a:t>
            </a:r>
          </a:p>
        </p:txBody>
      </p:sp>
      <p:pic>
        <p:nvPicPr>
          <p:cNvPr id="4098" name="Picture 22"/>
          <p:cNvPicPr>
            <a:picLocks noChangeAspect="1" noChangeArrowheads="1"/>
          </p:cNvPicPr>
          <p:nvPr/>
        </p:nvPicPr>
        <p:blipFill>
          <a:blip r:embed="rId4"/>
          <a:srcRect/>
          <a:stretch>
            <a:fillRect/>
          </a:stretch>
        </p:blipFill>
        <p:spPr bwMode="auto">
          <a:xfrm>
            <a:off x="3422469" y="153869"/>
            <a:ext cx="8516982" cy="3605348"/>
          </a:xfrm>
          <a:prstGeom prst="rect">
            <a:avLst/>
          </a:prstGeom>
          <a:noFill/>
          <a:ln w="9525">
            <a:noFill/>
            <a:miter lim="800000"/>
            <a:headEnd/>
            <a:tailEnd/>
          </a:ln>
        </p:spPr>
      </p:pic>
    </p:spTree>
    <p:extLst>
      <p:ext uri="{BB962C8B-B14F-4D97-AF65-F5344CB8AC3E}">
        <p14:creationId xmlns:p14="http://schemas.microsoft.com/office/powerpoint/2010/main" val="2534235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472069" y="248616"/>
            <a:ext cx="7947991" cy="4351338"/>
          </a:xfrm>
        </p:spPr>
        <p:txBody>
          <a:bodyPr>
            <a:normAutofit/>
          </a:bodyPr>
          <a:lstStyle/>
          <a:p>
            <a:pPr marL="0" indent="0">
              <a:buNone/>
            </a:pPr>
            <a:r>
              <a:rPr lang="en-US" sz="2400" b="1" dirty="0">
                <a:solidFill>
                  <a:srgbClr val="D62A2A"/>
                </a:solidFill>
                <a:latin typeface="Times New Roman" panose="02020603050405020304" pitchFamily="18" charset="0"/>
                <a:cs typeface="Times New Roman" panose="02020603050405020304" pitchFamily="18" charset="0"/>
              </a:rPr>
              <a:t>5. Learning agent</a:t>
            </a:r>
          </a:p>
          <a:p>
            <a:pPr marL="0" indent="0">
              <a:buNone/>
            </a:pPr>
            <a:r>
              <a:rPr lang="en-US" sz="2400" dirty="0">
                <a:latin typeface="Times New Roman" panose="02020603050405020304" pitchFamily="18" charset="0"/>
                <a:cs typeface="Times New Roman" panose="02020603050405020304" pitchFamily="18" charset="0"/>
              </a:rPr>
              <a:t>By actively exploring and experimenting with their environment, the most powerful agents are able to learn. A learning agent can be further divided into the four conceptual components </a:t>
            </a:r>
          </a:p>
          <a:p>
            <a:pPr marL="0" indent="0">
              <a:buNone/>
            </a:pP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5388664" y="6426821"/>
            <a:ext cx="4114800" cy="365125"/>
          </a:xfrm>
        </p:spPr>
        <p:txBody>
          <a:bodyPr/>
          <a:lstStyle/>
          <a:p>
            <a:r>
              <a:rPr lang="en-US" dirty="0"/>
              <a:t>Copyright © 2019 by Wiley India Pvt. Ltd., 4436/7, Ansari Road, </a:t>
            </a:r>
            <a:r>
              <a:rPr lang="en-US" dirty="0" err="1"/>
              <a:t>Daryaganj</a:t>
            </a:r>
            <a:r>
              <a:rPr lang="en-US" dirty="0"/>
              <a:t>, New Delhi-110002</a:t>
            </a:r>
          </a:p>
        </p:txBody>
      </p:sp>
      <p:pic>
        <p:nvPicPr>
          <p:cNvPr id="5122" name="Picture 25"/>
          <p:cNvPicPr>
            <a:picLocks noChangeAspect="1" noChangeArrowheads="1"/>
          </p:cNvPicPr>
          <p:nvPr/>
        </p:nvPicPr>
        <p:blipFill>
          <a:blip r:embed="rId3"/>
          <a:srcRect/>
          <a:stretch>
            <a:fillRect/>
          </a:stretch>
        </p:blipFill>
        <p:spPr bwMode="auto">
          <a:xfrm>
            <a:off x="3722913" y="2076994"/>
            <a:ext cx="7850777" cy="3854087"/>
          </a:xfrm>
          <a:prstGeom prst="rect">
            <a:avLst/>
          </a:prstGeom>
          <a:noFill/>
          <a:ln w="9525">
            <a:noFill/>
            <a:miter lim="800000"/>
            <a:headEnd/>
            <a:tailEnd/>
          </a:ln>
        </p:spPr>
      </p:pic>
    </p:spTree>
    <p:extLst>
      <p:ext uri="{BB962C8B-B14F-4D97-AF65-F5344CB8AC3E}">
        <p14:creationId xmlns:p14="http://schemas.microsoft.com/office/powerpoint/2010/main" val="319590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a:t>
            </a:r>
            <a:r>
              <a:rPr lang="en-US" sz="1800" b="1" dirty="0">
                <a:solidFill>
                  <a:srgbClr val="00B0F0"/>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lgn="ctr">
              <a:buNone/>
            </a:pPr>
            <a:r>
              <a:rPr lang="en-US" sz="2400" b="1" dirty="0">
                <a:solidFill>
                  <a:schemeClr val="accent5">
                    <a:lumMod val="75000"/>
                  </a:schemeClr>
                </a:solidFill>
                <a:latin typeface="Times New Roman" panose="02020603050405020304" pitchFamily="18" charset="0"/>
                <a:cs typeface="Times New Roman" panose="02020603050405020304" pitchFamily="18" charset="0"/>
              </a:rPr>
              <a:t>Intelligent systems</a:t>
            </a:r>
          </a:p>
          <a:p>
            <a:pPr marL="0" indent="0" algn="just" hangingPunct="0">
              <a:buNone/>
            </a:pPr>
            <a:endParaRPr lang="en-US" sz="2400" dirty="0">
              <a:latin typeface="Times New Roman" panose="02020603050405020304" pitchFamily="18" charset="0"/>
              <a:cs typeface="Times New Roman" panose="02020603050405020304" pitchFamily="18" charset="0"/>
            </a:endParaRPr>
          </a:p>
          <a:p>
            <a:pPr marL="0" indent="0" algn="just" hangingPunct="0">
              <a:buNone/>
            </a:pPr>
            <a:endParaRPr lang="en-US" sz="2400" dirty="0">
              <a:latin typeface="Times New Roman" panose="02020603050405020304" pitchFamily="18" charset="0"/>
              <a:cs typeface="Times New Roman" panose="02020603050405020304" pitchFamily="18" charset="0"/>
            </a:endParaRPr>
          </a:p>
          <a:p>
            <a:pPr marL="0" indent="0" algn="just" hangingPunct="0">
              <a:buNone/>
            </a:pPr>
            <a:r>
              <a:rPr lang="en-US" sz="2400" dirty="0">
                <a:latin typeface="Times New Roman" panose="02020603050405020304" pitchFamily="18" charset="0"/>
                <a:cs typeface="Times New Roman" panose="02020603050405020304" pitchFamily="18" charset="0"/>
              </a:rPr>
              <a:t>Intelligent systems are the frameworks or a system that may show a type of knowledge. This knowledge was made by preparing the framework with information, however, not utilizing the explicit programming. For example, a less complex smart framework/system could be the Gmail spam classifier.</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dirty="0"/>
              <a:t>					</a:t>
            </a:r>
            <a:r>
              <a:rPr lang="en-US" sz="1800" dirty="0">
                <a:latin typeface="Times New Roman" panose="02020603050405020304" pitchFamily="18" charset="0"/>
                <a:cs typeface="Times New Roman" panose="02020603050405020304" pitchFamily="18" charset="0"/>
              </a:rPr>
              <a:t>	</a:t>
            </a: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349256" y="6486939"/>
            <a:ext cx="6551428"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377068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571263"/>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lgn="ctr">
              <a:buNone/>
            </a:pPr>
            <a:r>
              <a:rPr lang="en-US" b="1" dirty="0"/>
              <a:t> </a:t>
            </a:r>
            <a:r>
              <a:rPr lang="en-US" sz="2400" dirty="0">
                <a:solidFill>
                  <a:schemeClr val="accent5">
                    <a:lumMod val="75000"/>
                  </a:schemeClr>
                </a:solidFill>
                <a:latin typeface="Times New Roman" panose="02020603050405020304" pitchFamily="18" charset="0"/>
                <a:cs typeface="Times New Roman" panose="02020603050405020304" pitchFamily="18" charset="0"/>
              </a:rPr>
              <a:t>Environment and its properties</a:t>
            </a:r>
          </a:p>
          <a:p>
            <a:pPr marL="0" indent="0">
              <a:buNone/>
            </a:pPr>
            <a:r>
              <a:rPr lang="en-US" sz="2400" b="1" dirty="0">
                <a:solidFill>
                  <a:srgbClr val="D62A2A"/>
                </a:solidFill>
                <a:latin typeface="Times New Roman" panose="02020603050405020304" pitchFamily="18" charset="0"/>
                <a:cs typeface="Times New Roman" panose="02020603050405020304" pitchFamily="18" charset="0"/>
              </a:rPr>
              <a:t>1.</a:t>
            </a:r>
            <a:r>
              <a:rPr lang="en-US" sz="2400" i="1" dirty="0">
                <a:solidFill>
                  <a:srgbClr val="D62A2A"/>
                </a:solidFill>
                <a:latin typeface="Times New Roman" panose="02020603050405020304" pitchFamily="18" charset="0"/>
                <a:cs typeface="Times New Roman" panose="02020603050405020304" pitchFamily="18" charset="0"/>
              </a:rPr>
              <a:t> Accessible and Inaccessible Environments</a:t>
            </a:r>
            <a:endParaRPr lang="en-US" sz="2400" dirty="0">
              <a:solidFill>
                <a:srgbClr val="D62A2A"/>
              </a:solidFill>
              <a:latin typeface="Times New Roman" panose="02020603050405020304" pitchFamily="18" charset="0"/>
              <a:cs typeface="Times New Roman" panose="02020603050405020304" pitchFamily="18" charset="0"/>
            </a:endParaRPr>
          </a:p>
          <a:p>
            <a:pPr marL="0" indent="0">
              <a:buNone/>
            </a:pPr>
            <a:r>
              <a:rPr lang="en-US" sz="2400" dirty="0">
                <a:solidFill>
                  <a:srgbClr val="D62A2A"/>
                </a:solidFill>
                <a:latin typeface="Times New Roman" panose="02020603050405020304" pitchFamily="18" charset="0"/>
                <a:cs typeface="Times New Roman" panose="02020603050405020304" pitchFamily="18" charset="0"/>
              </a:rPr>
              <a:t>2. </a:t>
            </a:r>
            <a:r>
              <a:rPr lang="en-US" sz="2400" i="1" dirty="0">
                <a:solidFill>
                  <a:srgbClr val="D62A2A"/>
                </a:solidFill>
                <a:latin typeface="Times New Roman" panose="02020603050405020304" pitchFamily="18" charset="0"/>
                <a:cs typeface="Times New Roman" panose="02020603050405020304" pitchFamily="18" charset="0"/>
              </a:rPr>
              <a:t>Deterministic Environment and Nondeterministic Environment </a:t>
            </a:r>
          </a:p>
          <a:p>
            <a:pPr marL="0" indent="0">
              <a:buNone/>
            </a:pPr>
            <a:r>
              <a:rPr lang="en-US" sz="2400" i="1" dirty="0">
                <a:solidFill>
                  <a:srgbClr val="D62A2A"/>
                </a:solidFill>
                <a:latin typeface="Times New Roman" panose="02020603050405020304" pitchFamily="18" charset="0"/>
                <a:cs typeface="Times New Roman" panose="02020603050405020304" pitchFamily="18" charset="0"/>
              </a:rPr>
              <a:t>3. Episodic and </a:t>
            </a:r>
            <a:r>
              <a:rPr lang="en-US" sz="2400" i="1" dirty="0" err="1">
                <a:solidFill>
                  <a:srgbClr val="D62A2A"/>
                </a:solidFill>
                <a:latin typeface="Times New Roman" panose="02020603050405020304" pitchFamily="18" charset="0"/>
                <a:cs typeface="Times New Roman" panose="02020603050405020304" pitchFamily="18" charset="0"/>
              </a:rPr>
              <a:t>Nonepisodic</a:t>
            </a:r>
            <a:r>
              <a:rPr lang="en-US" sz="2400" i="1" dirty="0">
                <a:solidFill>
                  <a:srgbClr val="D62A2A"/>
                </a:solidFill>
                <a:latin typeface="Times New Roman" panose="02020603050405020304" pitchFamily="18" charset="0"/>
                <a:cs typeface="Times New Roman" panose="02020603050405020304" pitchFamily="18" charset="0"/>
              </a:rPr>
              <a:t> Environment</a:t>
            </a:r>
          </a:p>
          <a:p>
            <a:pPr marL="0" indent="0">
              <a:buNone/>
            </a:pPr>
            <a:r>
              <a:rPr lang="en-US" sz="2400" i="1" dirty="0">
                <a:solidFill>
                  <a:srgbClr val="D62A2A"/>
                </a:solidFill>
                <a:latin typeface="Times New Roman" panose="02020603050405020304" pitchFamily="18" charset="0"/>
                <a:cs typeface="Times New Roman" panose="02020603050405020304" pitchFamily="18" charset="0"/>
              </a:rPr>
              <a:t>4. Static versus Dynamic Environment</a:t>
            </a:r>
          </a:p>
          <a:p>
            <a:pPr marL="0" indent="0">
              <a:buNone/>
            </a:pPr>
            <a:r>
              <a:rPr lang="en-US" sz="2400" i="1" dirty="0">
                <a:solidFill>
                  <a:srgbClr val="D62A2A"/>
                </a:solidFill>
                <a:latin typeface="Times New Roman" panose="02020603050405020304" pitchFamily="18" charset="0"/>
                <a:cs typeface="Times New Roman" panose="02020603050405020304" pitchFamily="18" charset="0"/>
              </a:rPr>
              <a:t>5. Discrete versus Continuous Environment</a:t>
            </a:r>
          </a:p>
          <a:p>
            <a:pPr marL="0" indent="0">
              <a:buNone/>
            </a:pPr>
            <a:r>
              <a:rPr lang="en-US" sz="2400" i="1" dirty="0">
                <a:solidFill>
                  <a:srgbClr val="D62A2A"/>
                </a:solidFill>
                <a:latin typeface="Times New Roman" panose="02020603050405020304" pitchFamily="18" charset="0"/>
                <a:cs typeface="Times New Roman" panose="02020603050405020304" pitchFamily="18" charset="0"/>
              </a:rPr>
              <a:t>6. </a:t>
            </a:r>
            <a:r>
              <a:rPr lang="fr-FR" sz="2400" i="1" dirty="0">
                <a:solidFill>
                  <a:srgbClr val="D62A2A"/>
                </a:solidFill>
                <a:latin typeface="Times New Roman" panose="02020603050405020304" pitchFamily="18" charset="0"/>
                <a:cs typeface="Times New Roman" panose="02020603050405020304" pitchFamily="18" charset="0"/>
              </a:rPr>
              <a:t>Single Agent versus </a:t>
            </a:r>
            <a:r>
              <a:rPr lang="fr-FR" sz="2400" i="1" dirty="0" err="1">
                <a:solidFill>
                  <a:srgbClr val="D62A2A"/>
                </a:solidFill>
                <a:latin typeface="Times New Roman" panose="02020603050405020304" pitchFamily="18" charset="0"/>
                <a:cs typeface="Times New Roman" panose="02020603050405020304" pitchFamily="18" charset="0"/>
              </a:rPr>
              <a:t>Multiagent</a:t>
            </a:r>
            <a:r>
              <a:rPr lang="fr-FR" sz="2400" i="1" dirty="0">
                <a:solidFill>
                  <a:srgbClr val="D62A2A"/>
                </a:solidFill>
                <a:latin typeface="Times New Roman" panose="02020603050405020304" pitchFamily="18" charset="0"/>
                <a:cs typeface="Times New Roman" panose="02020603050405020304" pitchFamily="18" charset="0"/>
              </a:rPr>
              <a:t> </a:t>
            </a:r>
            <a:r>
              <a:rPr lang="fr-FR" sz="2400" i="1" dirty="0" err="1">
                <a:solidFill>
                  <a:srgbClr val="D62A2A"/>
                </a:solidFill>
                <a:latin typeface="Times New Roman" panose="02020603050405020304" pitchFamily="18" charset="0"/>
                <a:cs typeface="Times New Roman" panose="02020603050405020304" pitchFamily="18" charset="0"/>
              </a:rPr>
              <a:t>Environment</a:t>
            </a:r>
            <a:endParaRPr lang="en-US" sz="2400" dirty="0">
              <a:solidFill>
                <a:srgbClr val="D62A2A"/>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5567570" y="6486939"/>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3713466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571263"/>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buNone/>
            </a:pPr>
            <a:r>
              <a:rPr lang="en-US" b="1" dirty="0"/>
              <a:t> </a:t>
            </a:r>
            <a:endParaRPr lang="en-US" dirty="0"/>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5567570" y="6486939"/>
            <a:ext cx="4114800" cy="365125"/>
          </a:xfrm>
        </p:spPr>
        <p:txBody>
          <a:bodyPr/>
          <a:lstStyle/>
          <a:p>
            <a:r>
              <a:rPr lang="en-US" dirty="0"/>
              <a:t>Copyright © 2019 by Wiley India Pvt. Ltd., 4436/7, Ansari Road, </a:t>
            </a:r>
            <a:r>
              <a:rPr lang="en-US" dirty="0" err="1"/>
              <a:t>Daryaganj</a:t>
            </a:r>
            <a:r>
              <a:rPr lang="en-US" dirty="0"/>
              <a:t>, New Delhi-110002</a:t>
            </a:r>
          </a:p>
        </p:txBody>
      </p:sp>
      <p:graphicFrame>
        <p:nvGraphicFramePr>
          <p:cNvPr id="7" name="Table 6"/>
          <p:cNvGraphicFramePr>
            <a:graphicFrameLocks noGrp="1"/>
          </p:cNvGraphicFramePr>
          <p:nvPr/>
        </p:nvGraphicFramePr>
        <p:xfrm>
          <a:off x="3370216" y="169816"/>
          <a:ext cx="8569236" cy="6169838"/>
        </p:xfrm>
        <a:graphic>
          <a:graphicData uri="http://schemas.openxmlformats.org/drawingml/2006/table">
            <a:tbl>
              <a:tblPr/>
              <a:tblGrid>
                <a:gridCol w="4284618">
                  <a:extLst>
                    <a:ext uri="{9D8B030D-6E8A-4147-A177-3AD203B41FA5}">
                      <a16:colId xmlns:a16="http://schemas.microsoft.com/office/drawing/2014/main" val="20000"/>
                    </a:ext>
                  </a:extLst>
                </a:gridCol>
                <a:gridCol w="4284618">
                  <a:extLst>
                    <a:ext uri="{9D8B030D-6E8A-4147-A177-3AD203B41FA5}">
                      <a16:colId xmlns:a16="http://schemas.microsoft.com/office/drawing/2014/main" val="20001"/>
                    </a:ext>
                  </a:extLst>
                </a:gridCol>
              </a:tblGrid>
              <a:tr h="1067422">
                <a:tc>
                  <a:txBody>
                    <a:bodyPr/>
                    <a:lstStyle/>
                    <a:p>
                      <a:pPr marL="0" marR="0" algn="ctr">
                        <a:lnSpc>
                          <a:spcPct val="150000"/>
                        </a:lnSpc>
                        <a:spcBef>
                          <a:spcPts val="0"/>
                        </a:spcBef>
                        <a:spcAft>
                          <a:spcPts val="0"/>
                        </a:spcAft>
                      </a:pPr>
                      <a:r>
                        <a:rPr lang="en-IN" sz="1600" b="1" dirty="0">
                          <a:solidFill>
                            <a:srgbClr val="FFFFFF"/>
                          </a:solidFill>
                          <a:latin typeface="Times New Roman" pitchFamily="18" charset="0"/>
                          <a:ea typeface="Times New Roman"/>
                          <a:cs typeface="Times New Roman" pitchFamily="18" charset="0"/>
                        </a:rPr>
                        <a:t>Environment Types-I :</a:t>
                      </a:r>
                      <a:endParaRPr lang="en-US" sz="1600" dirty="0">
                        <a:latin typeface="Times New Roman" pitchFamily="18" charset="0"/>
                        <a:ea typeface="Times New Roman"/>
                        <a:cs typeface="Times New Roman" pitchFamily="18" charset="0"/>
                      </a:endParaRPr>
                    </a:p>
                    <a:p>
                      <a:pPr marL="0" marR="0" algn="ctr">
                        <a:lnSpc>
                          <a:spcPct val="150000"/>
                        </a:lnSpc>
                        <a:spcBef>
                          <a:spcPts val="0"/>
                        </a:spcBef>
                        <a:spcAft>
                          <a:spcPts val="0"/>
                        </a:spcAft>
                      </a:pPr>
                      <a:r>
                        <a:rPr lang="en-IN" sz="1600" b="1" dirty="0">
                          <a:solidFill>
                            <a:srgbClr val="FFFFFF"/>
                          </a:solidFill>
                          <a:latin typeface="Times New Roman" pitchFamily="18" charset="0"/>
                          <a:ea typeface="Times New Roman"/>
                          <a:cs typeface="Times New Roman" pitchFamily="18" charset="0"/>
                        </a:rPr>
                        <a:t>Fully observable (accessible) vs. partially observable (inaccessible)</a:t>
                      </a:r>
                      <a:endParaRPr lang="en-US" sz="1600" dirty="0">
                        <a:latin typeface="Times New Roman" pitchFamily="18" charset="0"/>
                        <a:ea typeface="Times New Roman"/>
                        <a:cs typeface="Times New Roman" pitchFamily="18" charset="0"/>
                      </a:endParaRPr>
                    </a:p>
                  </a:txBody>
                  <a:tcPr marL="28620" marR="286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DD4"/>
                    </a:solidFill>
                  </a:tcPr>
                </a:tc>
                <a:tc>
                  <a:txBody>
                    <a:bodyPr/>
                    <a:lstStyle/>
                    <a:p>
                      <a:pPr marL="0" marR="0" algn="ctr">
                        <a:lnSpc>
                          <a:spcPct val="150000"/>
                        </a:lnSpc>
                        <a:spcBef>
                          <a:spcPts val="0"/>
                        </a:spcBef>
                        <a:spcAft>
                          <a:spcPts val="0"/>
                        </a:spcAft>
                      </a:pPr>
                      <a:r>
                        <a:rPr lang="en-IN" sz="1600" b="1">
                          <a:solidFill>
                            <a:srgbClr val="FFFFFF"/>
                          </a:solidFill>
                          <a:latin typeface="Times New Roman" pitchFamily="18" charset="0"/>
                          <a:ea typeface="Times New Roman"/>
                          <a:cs typeface="Times New Roman" pitchFamily="18" charset="0"/>
                        </a:rPr>
                        <a:t>Environment Types-II: Deterministic vs. stochastic (non-deterministic)</a:t>
                      </a:r>
                      <a:endParaRPr lang="en-US" sz="1600">
                        <a:latin typeface="Times New Roman" pitchFamily="18" charset="0"/>
                        <a:ea typeface="Times New Roman"/>
                        <a:cs typeface="Times New Roman" pitchFamily="18" charset="0"/>
                      </a:endParaRPr>
                    </a:p>
                  </a:txBody>
                  <a:tcPr marL="28620" marR="286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DD4"/>
                    </a:solidFill>
                  </a:tcPr>
                </a:tc>
                <a:extLst>
                  <a:ext uri="{0D108BD9-81ED-4DB2-BD59-A6C34878D82A}">
                    <a16:rowId xmlns:a16="http://schemas.microsoft.com/office/drawing/2014/main" val="10000"/>
                  </a:ext>
                </a:extLst>
              </a:tr>
              <a:tr h="5003541">
                <a:tc>
                  <a:txBody>
                    <a:bodyPr/>
                    <a:lstStyle/>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   Fully observable if agents sensors detect all aspects of environment relevant to choice of action </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Could be partially observable due to noisy, inaccurate or missing sensors, or inability to measure everything that is needed</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  Model can keep track of what was sensed previously, cannot be sensed now, but is probably still true.</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 Often, if other agents are involved, their intentions are not observable, but their actions are </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  </a:t>
                      </a:r>
                      <a:r>
                        <a:rPr lang="en-IN" sz="1500" dirty="0" err="1">
                          <a:latin typeface="Times New Roman" pitchFamily="18" charset="0"/>
                          <a:ea typeface="Times New Roman"/>
                          <a:cs typeface="Times New Roman" pitchFamily="18" charset="0"/>
                        </a:rPr>
                        <a:t>E.g</a:t>
                      </a:r>
                      <a:r>
                        <a:rPr lang="en-IN" sz="1500" dirty="0">
                          <a:latin typeface="Times New Roman" pitchFamily="18" charset="0"/>
                          <a:ea typeface="Times New Roman"/>
                          <a:cs typeface="Times New Roman" pitchFamily="18" charset="0"/>
                        </a:rPr>
                        <a:t> chess – the board is fully observable, as are opponent’s moves.</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    Driving – what is around the next bend is not observable (yet).</a:t>
                      </a:r>
                      <a:endParaRPr lang="en-US" sz="1500" dirty="0">
                        <a:latin typeface="Times New Roman" pitchFamily="18" charset="0"/>
                        <a:ea typeface="Times New Roman"/>
                        <a:cs typeface="Times New Roman" pitchFamily="18" charset="0"/>
                      </a:endParaRPr>
                    </a:p>
                  </a:txBody>
                  <a:tcPr marL="28620" marR="286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         Deterministic = the next state of the environment is completely predictable from the current state and the action executed by the agent</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  Stochastic = the next state has some uncertainty associated with it</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 Uncertainty could come from randomness, lack of a good environment model, or lack of complete sensor coverage </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Strategic environment if the environment is deterministic except for the actions of other agents</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Examples: </a:t>
                      </a:r>
                      <a:br>
                        <a:rPr lang="en-IN" sz="1500" dirty="0">
                          <a:latin typeface="Times New Roman" pitchFamily="18" charset="0"/>
                          <a:ea typeface="Times New Roman"/>
                          <a:cs typeface="Times New Roman" pitchFamily="18" charset="0"/>
                        </a:rPr>
                      </a:br>
                      <a:r>
                        <a:rPr lang="en-IN" sz="1500" dirty="0">
                          <a:latin typeface="Times New Roman" pitchFamily="18" charset="0"/>
                          <a:ea typeface="Times New Roman"/>
                          <a:cs typeface="Times New Roman" pitchFamily="18" charset="0"/>
                        </a:rPr>
                        <a:t>Non-deterministic environment: physical world: Robot on Mars Deterministic environment: Tic </a:t>
                      </a:r>
                      <a:r>
                        <a:rPr lang="en-IN" sz="1500" dirty="0" err="1">
                          <a:latin typeface="Times New Roman" pitchFamily="18" charset="0"/>
                          <a:ea typeface="Times New Roman"/>
                          <a:cs typeface="Times New Roman" pitchFamily="18" charset="0"/>
                        </a:rPr>
                        <a:t>Tac</a:t>
                      </a:r>
                      <a:r>
                        <a:rPr lang="en-IN" sz="1500" dirty="0">
                          <a:latin typeface="Times New Roman" pitchFamily="18" charset="0"/>
                          <a:ea typeface="Times New Roman"/>
                          <a:cs typeface="Times New Roman" pitchFamily="18" charset="0"/>
                        </a:rPr>
                        <a:t> Toe game </a:t>
                      </a:r>
                      <a:endParaRPr lang="en-US" sz="1500" dirty="0">
                        <a:latin typeface="Times New Roman" pitchFamily="18" charset="0"/>
                        <a:ea typeface="Times New Roman"/>
                        <a:cs typeface="Times New Roman" pitchFamily="18" charset="0"/>
                      </a:endParaRPr>
                    </a:p>
                  </a:txBody>
                  <a:tcPr marL="28620" marR="286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56582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571263"/>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buNone/>
            </a:pPr>
            <a:r>
              <a:rPr lang="en-US" b="1" dirty="0"/>
              <a:t> </a:t>
            </a:r>
            <a:endParaRPr lang="en-US" dirty="0"/>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5567570" y="6435665"/>
            <a:ext cx="4114800" cy="365125"/>
          </a:xfrm>
        </p:spPr>
        <p:txBody>
          <a:bodyPr/>
          <a:lstStyle/>
          <a:p>
            <a:r>
              <a:rPr lang="en-US"/>
              <a:t>Copyright © 2019 by Wiley India Pvt. Ltd., 4436/7, Ansari Road, Daryaganj, New Delhi-110002</a:t>
            </a:r>
          </a:p>
        </p:txBody>
      </p:sp>
      <p:graphicFrame>
        <p:nvGraphicFramePr>
          <p:cNvPr id="7" name="Table 6"/>
          <p:cNvGraphicFramePr>
            <a:graphicFrameLocks noGrp="1"/>
          </p:cNvGraphicFramePr>
          <p:nvPr/>
        </p:nvGraphicFramePr>
        <p:xfrm>
          <a:off x="3644536" y="156754"/>
          <a:ext cx="8373294" cy="6247167"/>
        </p:xfrm>
        <a:graphic>
          <a:graphicData uri="http://schemas.openxmlformats.org/drawingml/2006/table">
            <a:tbl>
              <a:tblPr/>
              <a:tblGrid>
                <a:gridCol w="4186647">
                  <a:extLst>
                    <a:ext uri="{9D8B030D-6E8A-4147-A177-3AD203B41FA5}">
                      <a16:colId xmlns:a16="http://schemas.microsoft.com/office/drawing/2014/main" val="20000"/>
                    </a:ext>
                  </a:extLst>
                </a:gridCol>
                <a:gridCol w="4186647">
                  <a:extLst>
                    <a:ext uri="{9D8B030D-6E8A-4147-A177-3AD203B41FA5}">
                      <a16:colId xmlns:a16="http://schemas.microsoft.com/office/drawing/2014/main" val="20001"/>
                    </a:ext>
                  </a:extLst>
                </a:gridCol>
              </a:tblGrid>
              <a:tr h="801851">
                <a:tc>
                  <a:txBody>
                    <a:bodyPr/>
                    <a:lstStyle/>
                    <a:p>
                      <a:pPr marL="0" marR="0" algn="ctr">
                        <a:lnSpc>
                          <a:spcPct val="150000"/>
                        </a:lnSpc>
                        <a:spcBef>
                          <a:spcPts val="0"/>
                        </a:spcBef>
                        <a:spcAft>
                          <a:spcPts val="0"/>
                        </a:spcAft>
                      </a:pPr>
                      <a:r>
                        <a:rPr lang="en-IN" sz="1500" b="1" dirty="0">
                          <a:solidFill>
                            <a:srgbClr val="FFFFFF"/>
                          </a:solidFill>
                          <a:latin typeface="Times New Roman" pitchFamily="18" charset="0"/>
                          <a:ea typeface="Times New Roman"/>
                          <a:cs typeface="Times New Roman" pitchFamily="18" charset="0"/>
                        </a:rPr>
                        <a:t>Environment Types-III : Episodic vs. sequential</a:t>
                      </a:r>
                      <a:endParaRPr lang="en-US" sz="1500" dirty="0">
                        <a:latin typeface="Times New Roman" pitchFamily="18" charset="0"/>
                        <a:ea typeface="Times New Roman"/>
                        <a:cs typeface="Times New Roman" pitchFamily="18" charset="0"/>
                      </a:endParaRPr>
                    </a:p>
                  </a:txBody>
                  <a:tcPr marL="28620" marR="286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DD4"/>
                    </a:solidFill>
                  </a:tcPr>
                </a:tc>
                <a:tc>
                  <a:txBody>
                    <a:bodyPr/>
                    <a:lstStyle/>
                    <a:p>
                      <a:pPr marL="0" marR="0" algn="ctr">
                        <a:lnSpc>
                          <a:spcPct val="150000"/>
                        </a:lnSpc>
                        <a:spcBef>
                          <a:spcPts val="0"/>
                        </a:spcBef>
                        <a:spcAft>
                          <a:spcPts val="0"/>
                        </a:spcAft>
                      </a:pPr>
                      <a:r>
                        <a:rPr lang="en-IN" sz="1500" b="1">
                          <a:solidFill>
                            <a:srgbClr val="FFFFFF"/>
                          </a:solidFill>
                          <a:latin typeface="Times New Roman" pitchFamily="18" charset="0"/>
                          <a:ea typeface="Times New Roman"/>
                          <a:cs typeface="Times New Roman" pitchFamily="18" charset="0"/>
                        </a:rPr>
                        <a:t>Environment Types-IV: Discrete vs. continuous</a:t>
                      </a:r>
                      <a:endParaRPr lang="en-US" sz="1500">
                        <a:latin typeface="Times New Roman" pitchFamily="18" charset="0"/>
                        <a:ea typeface="Times New Roman"/>
                        <a:cs typeface="Times New Roman" pitchFamily="18" charset="0"/>
                      </a:endParaRPr>
                    </a:p>
                  </a:txBody>
                  <a:tcPr marL="28620" marR="286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DD4"/>
                    </a:solidFill>
                  </a:tcPr>
                </a:tc>
                <a:extLst>
                  <a:ext uri="{0D108BD9-81ED-4DB2-BD59-A6C34878D82A}">
                    <a16:rowId xmlns:a16="http://schemas.microsoft.com/office/drawing/2014/main" val="10000"/>
                  </a:ext>
                </a:extLst>
              </a:tr>
              <a:tr h="5154766">
                <a:tc>
                  <a:txBody>
                    <a:bodyPr/>
                    <a:lstStyle/>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The agent's experience is divided into atomic  "episodes" (each episode consists of the agent perceiving and then performing a single action) and the choice of action in each episode depends only on the episode itself</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 Sequential if current decisions affect future decisions, or rely on previous ones </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  Examples of episodic are expert advice systems – an episode is a single question and answer </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Most environments (and agents) are sequential </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  Many are both – a number of episodes containing a number of sequential steps to a conclusion  </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Examples: </a:t>
                      </a:r>
                      <a:br>
                        <a:rPr lang="en-IN" sz="1500" dirty="0">
                          <a:latin typeface="Times New Roman" pitchFamily="18" charset="0"/>
                          <a:ea typeface="Times New Roman"/>
                          <a:cs typeface="Times New Roman" pitchFamily="18" charset="0"/>
                        </a:rPr>
                      </a:br>
                      <a:r>
                        <a:rPr lang="en-IN" sz="1500" dirty="0">
                          <a:latin typeface="Times New Roman" pitchFamily="18" charset="0"/>
                          <a:ea typeface="Times New Roman"/>
                          <a:cs typeface="Times New Roman" pitchFamily="18" charset="0"/>
                        </a:rPr>
                        <a:t>Episodic environment: mail sorting system Non-episodic environment: chess game </a:t>
                      </a:r>
                      <a:endParaRPr lang="en-US" sz="1500" dirty="0">
                        <a:latin typeface="Times New Roman" pitchFamily="18" charset="0"/>
                        <a:ea typeface="Times New Roman"/>
                        <a:cs typeface="Times New Roman" pitchFamily="18" charset="0"/>
                      </a:endParaRPr>
                    </a:p>
                  </a:txBody>
                  <a:tcPr marL="28620" marR="286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Discrete = time moves in fixed steps, usually with one measurement per step (and perhaps one action, but could be no action). E.g. a game of chess</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Continuous = Signals constantly coming into sensors, actions continually changing. E.g. driving a car</a:t>
                      </a:r>
                      <a:endParaRPr lang="en-US" sz="1500" dirty="0">
                        <a:latin typeface="Times New Roman" pitchFamily="18" charset="0"/>
                        <a:ea typeface="Times New Roman"/>
                        <a:cs typeface="Times New Roman" pitchFamily="18" charset="0"/>
                      </a:endParaRPr>
                    </a:p>
                  </a:txBody>
                  <a:tcPr marL="28620" marR="286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56582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571263"/>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buNone/>
            </a:pPr>
            <a:r>
              <a:rPr lang="en-US" b="1" dirty="0"/>
              <a:t> </a:t>
            </a:r>
            <a:endParaRPr lang="en-US" dirty="0"/>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5567570" y="6492875"/>
            <a:ext cx="4114800" cy="365125"/>
          </a:xfrm>
        </p:spPr>
        <p:txBody>
          <a:bodyPr/>
          <a:lstStyle/>
          <a:p>
            <a:r>
              <a:rPr lang="en-US" dirty="0"/>
              <a:t>Copyright © 2019 by Wiley India Pvt. Ltd., 4436/7, Ansari Road, </a:t>
            </a:r>
            <a:r>
              <a:rPr lang="en-US" dirty="0" err="1"/>
              <a:t>Daryaganj</a:t>
            </a:r>
            <a:r>
              <a:rPr lang="en-US" dirty="0"/>
              <a:t>, New Delhi-110002</a:t>
            </a:r>
          </a:p>
        </p:txBody>
      </p:sp>
      <p:graphicFrame>
        <p:nvGraphicFramePr>
          <p:cNvPr id="7" name="Table 6"/>
          <p:cNvGraphicFramePr>
            <a:graphicFrameLocks noGrp="1"/>
          </p:cNvGraphicFramePr>
          <p:nvPr/>
        </p:nvGraphicFramePr>
        <p:xfrm>
          <a:off x="3331027" y="169816"/>
          <a:ext cx="8647612" cy="6048103"/>
        </p:xfrm>
        <a:graphic>
          <a:graphicData uri="http://schemas.openxmlformats.org/drawingml/2006/table">
            <a:tbl>
              <a:tblPr/>
              <a:tblGrid>
                <a:gridCol w="4323806">
                  <a:extLst>
                    <a:ext uri="{9D8B030D-6E8A-4147-A177-3AD203B41FA5}">
                      <a16:colId xmlns:a16="http://schemas.microsoft.com/office/drawing/2014/main" val="20000"/>
                    </a:ext>
                  </a:extLst>
                </a:gridCol>
                <a:gridCol w="4323806">
                  <a:extLst>
                    <a:ext uri="{9D8B030D-6E8A-4147-A177-3AD203B41FA5}">
                      <a16:colId xmlns:a16="http://schemas.microsoft.com/office/drawing/2014/main" val="20001"/>
                    </a:ext>
                  </a:extLst>
                </a:gridCol>
              </a:tblGrid>
              <a:tr h="1095481">
                <a:tc>
                  <a:txBody>
                    <a:bodyPr/>
                    <a:lstStyle/>
                    <a:p>
                      <a:pPr marL="0" marR="0" algn="ctr">
                        <a:lnSpc>
                          <a:spcPct val="150000"/>
                        </a:lnSpc>
                        <a:spcBef>
                          <a:spcPts val="0"/>
                        </a:spcBef>
                        <a:spcAft>
                          <a:spcPts val="0"/>
                        </a:spcAft>
                      </a:pPr>
                      <a:r>
                        <a:rPr lang="en-IN" sz="1500" b="1" dirty="0">
                          <a:solidFill>
                            <a:srgbClr val="FFFFFF"/>
                          </a:solidFill>
                          <a:latin typeface="Times New Roman" pitchFamily="18" charset="0"/>
                          <a:ea typeface="Times New Roman"/>
                          <a:cs typeface="Times New Roman" pitchFamily="18" charset="0"/>
                        </a:rPr>
                        <a:t>Environment types-V:</a:t>
                      </a:r>
                      <a:endParaRPr lang="en-US" sz="1500" dirty="0">
                        <a:latin typeface="Times New Roman" pitchFamily="18" charset="0"/>
                        <a:ea typeface="Times New Roman"/>
                        <a:cs typeface="Times New Roman" pitchFamily="18" charset="0"/>
                      </a:endParaRPr>
                    </a:p>
                    <a:p>
                      <a:pPr marL="0" marR="0" algn="ctr">
                        <a:lnSpc>
                          <a:spcPct val="150000"/>
                        </a:lnSpc>
                        <a:spcBef>
                          <a:spcPts val="0"/>
                        </a:spcBef>
                        <a:spcAft>
                          <a:spcPts val="0"/>
                        </a:spcAft>
                      </a:pPr>
                      <a:r>
                        <a:rPr lang="en-IN" sz="1500" b="1" dirty="0">
                          <a:solidFill>
                            <a:srgbClr val="FFFFFF"/>
                          </a:solidFill>
                          <a:latin typeface="Times New Roman" pitchFamily="18" charset="0"/>
                          <a:ea typeface="Times New Roman"/>
                          <a:cs typeface="Times New Roman" pitchFamily="18" charset="0"/>
                        </a:rPr>
                        <a:t>Static vs. dynamic:</a:t>
                      </a:r>
                      <a:endParaRPr lang="en-US" sz="1500" dirty="0">
                        <a:latin typeface="Times New Roman" pitchFamily="18" charset="0"/>
                        <a:ea typeface="Times New Roman"/>
                        <a:cs typeface="Times New Roman" pitchFamily="18" charset="0"/>
                      </a:endParaRPr>
                    </a:p>
                  </a:txBody>
                  <a:tcPr marL="28620" marR="286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DD4"/>
                    </a:solidFill>
                  </a:tcPr>
                </a:tc>
                <a:tc>
                  <a:txBody>
                    <a:bodyPr/>
                    <a:lstStyle/>
                    <a:p>
                      <a:pPr marL="0" marR="0" algn="ctr">
                        <a:lnSpc>
                          <a:spcPct val="150000"/>
                        </a:lnSpc>
                        <a:spcBef>
                          <a:spcPts val="0"/>
                        </a:spcBef>
                        <a:spcAft>
                          <a:spcPts val="0"/>
                        </a:spcAft>
                      </a:pPr>
                      <a:r>
                        <a:rPr lang="en-IN" sz="1500" b="1">
                          <a:solidFill>
                            <a:srgbClr val="FFFFFF"/>
                          </a:solidFill>
                          <a:latin typeface="Times New Roman" pitchFamily="18" charset="0"/>
                          <a:ea typeface="Times New Roman"/>
                          <a:cs typeface="Times New Roman" pitchFamily="18" charset="0"/>
                        </a:rPr>
                        <a:t>Environment types-VI</a:t>
                      </a:r>
                      <a:endParaRPr lang="en-US" sz="1500">
                        <a:latin typeface="Times New Roman" pitchFamily="18" charset="0"/>
                        <a:ea typeface="Times New Roman"/>
                        <a:cs typeface="Times New Roman" pitchFamily="18" charset="0"/>
                      </a:endParaRPr>
                    </a:p>
                    <a:p>
                      <a:pPr marL="0" marR="0" algn="ctr">
                        <a:lnSpc>
                          <a:spcPct val="150000"/>
                        </a:lnSpc>
                        <a:spcBef>
                          <a:spcPts val="0"/>
                        </a:spcBef>
                        <a:spcAft>
                          <a:spcPts val="0"/>
                        </a:spcAft>
                      </a:pPr>
                      <a:r>
                        <a:rPr lang="en-IN" sz="1500" b="1">
                          <a:solidFill>
                            <a:srgbClr val="FFFFFF"/>
                          </a:solidFill>
                          <a:latin typeface="Times New Roman" pitchFamily="18" charset="0"/>
                          <a:ea typeface="Times New Roman"/>
                          <a:cs typeface="Times New Roman" pitchFamily="18" charset="0"/>
                        </a:rPr>
                        <a:t>Single agent vs. multi agent:</a:t>
                      </a:r>
                      <a:endParaRPr lang="en-US" sz="1500">
                        <a:latin typeface="Times New Roman" pitchFamily="18" charset="0"/>
                        <a:ea typeface="Times New Roman"/>
                        <a:cs typeface="Times New Roman" pitchFamily="18" charset="0"/>
                      </a:endParaRPr>
                    </a:p>
                  </a:txBody>
                  <a:tcPr marL="28620" marR="286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DD4"/>
                    </a:solidFill>
                  </a:tcPr>
                </a:tc>
                <a:extLst>
                  <a:ext uri="{0D108BD9-81ED-4DB2-BD59-A6C34878D82A}">
                    <a16:rowId xmlns:a16="http://schemas.microsoft.com/office/drawing/2014/main" val="10000"/>
                  </a:ext>
                </a:extLst>
              </a:tr>
              <a:tr h="4952622">
                <a:tc>
                  <a:txBody>
                    <a:bodyPr/>
                    <a:lstStyle/>
                    <a:p>
                      <a:pPr marL="342900" marR="0" lvl="0" indent="-342900">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Dynamic if the environment may change over time. Static if nothing (other than the agent) in the environment changes</a:t>
                      </a:r>
                      <a:endParaRPr lang="en-US" sz="1500" dirty="0">
                        <a:latin typeface="Times New Roman" pitchFamily="18" charset="0"/>
                        <a:ea typeface="Times New Roman"/>
                        <a:cs typeface="Times New Roman" pitchFamily="18" charset="0"/>
                      </a:endParaRPr>
                    </a:p>
                    <a:p>
                      <a:pPr marL="342900" marR="0" lvl="0" indent="-342900">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Other agents in an environment make it dynamic</a:t>
                      </a:r>
                      <a:endParaRPr lang="en-US" sz="1500" dirty="0">
                        <a:latin typeface="Times New Roman" pitchFamily="18" charset="0"/>
                        <a:ea typeface="Times New Roman"/>
                        <a:cs typeface="Times New Roman" pitchFamily="18" charset="0"/>
                      </a:endParaRPr>
                    </a:p>
                    <a:p>
                      <a:pPr marL="342900" marR="0" lvl="0" indent="-342900">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The goal might also change over time</a:t>
                      </a:r>
                      <a:endParaRPr lang="en-US" sz="1500" dirty="0">
                        <a:latin typeface="Times New Roman" pitchFamily="18" charset="0"/>
                        <a:ea typeface="Times New Roman"/>
                        <a:cs typeface="Times New Roman" pitchFamily="18" charset="0"/>
                      </a:endParaRPr>
                    </a:p>
                    <a:p>
                      <a:pPr marL="342900" marR="0" lvl="0" indent="-342900">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Not dynamic if the agent moves from one part of an environment to another, though it has a very similar effect</a:t>
                      </a:r>
                      <a:endParaRPr lang="en-US" sz="1500" dirty="0">
                        <a:latin typeface="Times New Roman" pitchFamily="18" charset="0"/>
                        <a:ea typeface="Times New Roman"/>
                        <a:cs typeface="Times New Roman" pitchFamily="18" charset="0"/>
                      </a:endParaRPr>
                    </a:p>
                    <a:p>
                      <a:pPr marL="342900" marR="0" lvl="0" indent="-342900">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E.g. – Playing football, other players make it dynamic, mowing a lawn is static (unless there is a cat…), expert systems usually static (unless knowledge changes)</a:t>
                      </a:r>
                      <a:endParaRPr lang="en-US" sz="1500" dirty="0">
                        <a:latin typeface="Times New Roman" pitchFamily="18" charset="0"/>
                        <a:ea typeface="Times New Roman"/>
                        <a:cs typeface="Times New Roman" pitchFamily="18" charset="0"/>
                      </a:endParaRPr>
                    </a:p>
                  </a:txBody>
                  <a:tcPr marL="28620" marR="286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An agent operating by itself in an environment is single agent!</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Multi agent is when other agents are present!</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 A strict definition of an other agent is anything that changes from step to step. A stronger definition is that it must sense and act</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Competitive or co-operative Multi-agent environments </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 Human users are an example of another agent in a system</a:t>
                      </a:r>
                      <a:endParaRPr lang="en-US" sz="1500" dirty="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Blip>
                          <a:blip r:embed="rId3"/>
                        </a:buBlip>
                      </a:pPr>
                      <a:r>
                        <a:rPr lang="en-IN" sz="1500" dirty="0">
                          <a:latin typeface="Times New Roman" pitchFamily="18" charset="0"/>
                          <a:ea typeface="Times New Roman"/>
                          <a:cs typeface="Times New Roman" pitchFamily="18" charset="0"/>
                        </a:rPr>
                        <a:t>E.g. Other players in a football team (or opposing team), wind and waves in a sailing agent, other cars in a taxi driver</a:t>
                      </a:r>
                      <a:endParaRPr lang="en-US" sz="1500" dirty="0">
                        <a:latin typeface="Times New Roman" pitchFamily="18" charset="0"/>
                        <a:ea typeface="Times New Roman"/>
                        <a:cs typeface="Times New Roman" pitchFamily="18" charset="0"/>
                      </a:endParaRPr>
                    </a:p>
                  </a:txBody>
                  <a:tcPr marL="28620" marR="286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56582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571263"/>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buNone/>
            </a:pPr>
            <a:r>
              <a:rPr lang="en-US" b="1" dirty="0"/>
              <a:t> </a:t>
            </a:r>
            <a:endParaRPr lang="en-US" dirty="0"/>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5325140" y="6534259"/>
            <a:ext cx="4114800" cy="365125"/>
          </a:xfrm>
        </p:spPr>
        <p:txBody>
          <a:bodyPr/>
          <a:lstStyle/>
          <a:p>
            <a:r>
              <a:rPr lang="en-US" dirty="0"/>
              <a:t>Copyright © 2019 by Wiley India Pvt. Ltd., 4436/7, Ansari Road, </a:t>
            </a:r>
            <a:r>
              <a:rPr lang="en-US" dirty="0" err="1"/>
              <a:t>Daryaganj</a:t>
            </a:r>
            <a:r>
              <a:rPr lang="en-US" dirty="0"/>
              <a:t>, New Delhi-110002</a:t>
            </a:r>
          </a:p>
        </p:txBody>
      </p:sp>
      <p:graphicFrame>
        <p:nvGraphicFramePr>
          <p:cNvPr id="9" name="Table 8"/>
          <p:cNvGraphicFramePr>
            <a:graphicFrameLocks noGrp="1"/>
          </p:cNvGraphicFramePr>
          <p:nvPr>
            <p:extLst>
              <p:ext uri="{D42A27DB-BD31-4B8C-83A1-F6EECF244321}">
                <p14:modId xmlns:p14="http://schemas.microsoft.com/office/powerpoint/2010/main" val="2284936060"/>
              </p:ext>
            </p:extLst>
          </p:nvPr>
        </p:nvGraphicFramePr>
        <p:xfrm>
          <a:off x="3434316" y="159490"/>
          <a:ext cx="8367824" cy="6220045"/>
        </p:xfrm>
        <a:graphic>
          <a:graphicData uri="http://schemas.openxmlformats.org/drawingml/2006/table">
            <a:tbl>
              <a:tblPr/>
              <a:tblGrid>
                <a:gridCol w="1315564">
                  <a:extLst>
                    <a:ext uri="{9D8B030D-6E8A-4147-A177-3AD203B41FA5}">
                      <a16:colId xmlns:a16="http://schemas.microsoft.com/office/drawing/2014/main" val="20000"/>
                    </a:ext>
                  </a:extLst>
                </a:gridCol>
                <a:gridCol w="1201484">
                  <a:extLst>
                    <a:ext uri="{9D8B030D-6E8A-4147-A177-3AD203B41FA5}">
                      <a16:colId xmlns:a16="http://schemas.microsoft.com/office/drawing/2014/main" val="20001"/>
                    </a:ext>
                  </a:extLst>
                </a:gridCol>
                <a:gridCol w="1401578">
                  <a:extLst>
                    <a:ext uri="{9D8B030D-6E8A-4147-A177-3AD203B41FA5}">
                      <a16:colId xmlns:a16="http://schemas.microsoft.com/office/drawing/2014/main" val="20002"/>
                    </a:ext>
                  </a:extLst>
                </a:gridCol>
                <a:gridCol w="1137199">
                  <a:extLst>
                    <a:ext uri="{9D8B030D-6E8A-4147-A177-3AD203B41FA5}">
                      <a16:colId xmlns:a16="http://schemas.microsoft.com/office/drawing/2014/main" val="20003"/>
                    </a:ext>
                  </a:extLst>
                </a:gridCol>
                <a:gridCol w="1085590">
                  <a:extLst>
                    <a:ext uri="{9D8B030D-6E8A-4147-A177-3AD203B41FA5}">
                      <a16:colId xmlns:a16="http://schemas.microsoft.com/office/drawing/2014/main" val="20004"/>
                    </a:ext>
                  </a:extLst>
                </a:gridCol>
                <a:gridCol w="1138103">
                  <a:extLst>
                    <a:ext uri="{9D8B030D-6E8A-4147-A177-3AD203B41FA5}">
                      <a16:colId xmlns:a16="http://schemas.microsoft.com/office/drawing/2014/main" val="20005"/>
                    </a:ext>
                  </a:extLst>
                </a:gridCol>
                <a:gridCol w="1088306">
                  <a:extLst>
                    <a:ext uri="{9D8B030D-6E8A-4147-A177-3AD203B41FA5}">
                      <a16:colId xmlns:a16="http://schemas.microsoft.com/office/drawing/2014/main" val="20006"/>
                    </a:ext>
                  </a:extLst>
                </a:gridCol>
              </a:tblGrid>
              <a:tr h="759512">
                <a:tc>
                  <a:txBody>
                    <a:bodyPr/>
                    <a:lstStyle/>
                    <a:p>
                      <a:pPr marL="0" marR="0" algn="ctr">
                        <a:lnSpc>
                          <a:spcPct val="115000"/>
                        </a:lnSpc>
                        <a:spcBef>
                          <a:spcPts val="0"/>
                        </a:spcBef>
                        <a:spcAft>
                          <a:spcPts val="0"/>
                        </a:spcAft>
                      </a:pPr>
                      <a:endParaRPr lang="en-US" sz="1800" dirty="0">
                        <a:latin typeface="Times New Roman" pitchFamily="18" charset="0"/>
                        <a:ea typeface="Times New Roman"/>
                        <a:cs typeface="Times New Roman" pitchFamily="18" charset="0"/>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IN" sz="1500" b="1" dirty="0">
                          <a:solidFill>
                            <a:srgbClr val="FFFFFF"/>
                          </a:solidFill>
                          <a:latin typeface="Times New Roman" pitchFamily="18" charset="0"/>
                          <a:ea typeface="Times New Roman"/>
                          <a:cs typeface="Times New Roman" pitchFamily="18" charset="0"/>
                        </a:rPr>
                        <a:t>Fully observable?</a:t>
                      </a:r>
                      <a:endParaRPr lang="en-US" sz="1500" dirty="0">
                        <a:latin typeface="Times New Roman" pitchFamily="18" charset="0"/>
                        <a:ea typeface="Times New Roman"/>
                        <a:cs typeface="Times New Roman" pitchFamily="18" charset="0"/>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IN" sz="1500" b="1" dirty="0">
                          <a:solidFill>
                            <a:srgbClr val="FFFFFF"/>
                          </a:solidFill>
                          <a:latin typeface="Times New Roman" pitchFamily="18" charset="0"/>
                          <a:ea typeface="Times New Roman"/>
                          <a:cs typeface="Times New Roman" pitchFamily="18" charset="0"/>
                        </a:rPr>
                        <a:t>Deterministic?</a:t>
                      </a:r>
                      <a:endParaRPr lang="en-US" sz="1500" dirty="0">
                        <a:latin typeface="Times New Roman" pitchFamily="18" charset="0"/>
                        <a:ea typeface="Times New Roman"/>
                        <a:cs typeface="Times New Roman" pitchFamily="18" charset="0"/>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IN" sz="1500" b="1">
                          <a:solidFill>
                            <a:srgbClr val="FFFFFF"/>
                          </a:solidFill>
                          <a:latin typeface="Times New Roman" pitchFamily="18" charset="0"/>
                          <a:ea typeface="Times New Roman"/>
                          <a:cs typeface="Times New Roman" pitchFamily="18" charset="0"/>
                        </a:rPr>
                        <a:t>Episodic?</a:t>
                      </a:r>
                      <a:endParaRPr lang="en-US" sz="1500">
                        <a:latin typeface="Times New Roman" pitchFamily="18" charset="0"/>
                        <a:ea typeface="Times New Roman"/>
                        <a:cs typeface="Times New Roman" pitchFamily="18" charset="0"/>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IN" sz="1500" b="1">
                          <a:solidFill>
                            <a:srgbClr val="FFFFFF"/>
                          </a:solidFill>
                          <a:latin typeface="Times New Roman" pitchFamily="18" charset="0"/>
                          <a:ea typeface="Times New Roman"/>
                          <a:cs typeface="Times New Roman" pitchFamily="18" charset="0"/>
                        </a:rPr>
                        <a:t>Static?</a:t>
                      </a:r>
                      <a:endParaRPr lang="en-US" sz="1500">
                        <a:latin typeface="Times New Roman" pitchFamily="18" charset="0"/>
                        <a:ea typeface="Times New Roman"/>
                        <a:cs typeface="Times New Roman" pitchFamily="18" charset="0"/>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IN" sz="1500" b="1">
                          <a:solidFill>
                            <a:srgbClr val="FFFFFF"/>
                          </a:solidFill>
                          <a:latin typeface="Times New Roman" pitchFamily="18" charset="0"/>
                          <a:ea typeface="Times New Roman"/>
                          <a:cs typeface="Times New Roman" pitchFamily="18" charset="0"/>
                        </a:rPr>
                        <a:t>Discrete?</a:t>
                      </a:r>
                      <a:endParaRPr lang="en-US" sz="1500">
                        <a:latin typeface="Times New Roman" pitchFamily="18" charset="0"/>
                        <a:ea typeface="Times New Roman"/>
                        <a:cs typeface="Times New Roman" pitchFamily="18" charset="0"/>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IN" sz="1500" b="1" dirty="0">
                          <a:solidFill>
                            <a:srgbClr val="FFFFFF"/>
                          </a:solidFill>
                          <a:latin typeface="Times New Roman" pitchFamily="18" charset="0"/>
                          <a:ea typeface="Times New Roman"/>
                          <a:cs typeface="Times New Roman" pitchFamily="18" charset="0"/>
                        </a:rPr>
                        <a:t>Single agent?</a:t>
                      </a:r>
                      <a:endParaRPr lang="en-US" sz="1500" dirty="0">
                        <a:latin typeface="Times New Roman" pitchFamily="18" charset="0"/>
                        <a:ea typeface="Times New Roman"/>
                        <a:cs typeface="Times New Roman" pitchFamily="18" charset="0"/>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414278">
                <a:tc>
                  <a:txBody>
                    <a:bodyPr/>
                    <a:lstStyle/>
                    <a:p>
                      <a:pPr marL="0" marR="0" algn="ctr">
                        <a:lnSpc>
                          <a:spcPct val="115000"/>
                        </a:lnSpc>
                        <a:spcBef>
                          <a:spcPts val="0"/>
                        </a:spcBef>
                        <a:spcAft>
                          <a:spcPts val="0"/>
                        </a:spcAft>
                      </a:pPr>
                      <a:r>
                        <a:rPr lang="en-IN" sz="1800" b="1">
                          <a:solidFill>
                            <a:srgbClr val="FFFFFF"/>
                          </a:solidFill>
                          <a:latin typeface="Times New Roman" pitchFamily="18" charset="0"/>
                          <a:ea typeface="Times New Roman"/>
                          <a:cs typeface="Times New Roman" pitchFamily="18" charset="0"/>
                        </a:rPr>
                        <a:t>Solitaire</a:t>
                      </a:r>
                      <a:endParaRPr lang="en-US" sz="1800">
                        <a:latin typeface="Times New Roman" pitchFamily="18" charset="0"/>
                        <a:ea typeface="Times New Roman"/>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800" dirty="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627600">
                <a:tc>
                  <a:txBody>
                    <a:bodyPr/>
                    <a:lstStyle/>
                    <a:p>
                      <a:pPr marL="0" marR="0" algn="ctr">
                        <a:lnSpc>
                          <a:spcPct val="115000"/>
                        </a:lnSpc>
                        <a:spcBef>
                          <a:spcPts val="0"/>
                        </a:spcBef>
                        <a:spcAft>
                          <a:spcPts val="0"/>
                        </a:spcAft>
                      </a:pPr>
                      <a:r>
                        <a:rPr lang="en-IN" sz="1800" b="1">
                          <a:solidFill>
                            <a:srgbClr val="FFFFFF"/>
                          </a:solidFill>
                          <a:latin typeface="Times New Roman" pitchFamily="18" charset="0"/>
                          <a:ea typeface="Times New Roman"/>
                          <a:cs typeface="Times New Roman" pitchFamily="18" charset="0"/>
                        </a:rPr>
                        <a:t>Backgammon</a:t>
                      </a:r>
                      <a:endParaRPr lang="en-US" sz="18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7600">
                <a:tc>
                  <a:txBody>
                    <a:bodyPr/>
                    <a:lstStyle/>
                    <a:p>
                      <a:pPr marL="0" marR="0" algn="ctr">
                        <a:lnSpc>
                          <a:spcPct val="115000"/>
                        </a:lnSpc>
                        <a:spcBef>
                          <a:spcPts val="0"/>
                        </a:spcBef>
                        <a:spcAft>
                          <a:spcPts val="0"/>
                        </a:spcAft>
                      </a:pPr>
                      <a:r>
                        <a:rPr lang="en-IN" sz="1800" b="1">
                          <a:solidFill>
                            <a:srgbClr val="FFFFFF"/>
                          </a:solidFill>
                          <a:latin typeface="Times New Roman" pitchFamily="18" charset="0"/>
                          <a:ea typeface="Times New Roman"/>
                          <a:cs typeface="Times New Roman" pitchFamily="18" charset="0"/>
                        </a:rPr>
                        <a:t>Taxi driving</a:t>
                      </a:r>
                      <a:endParaRPr lang="en-US" sz="1800">
                        <a:latin typeface="Times New Roman" pitchFamily="18" charset="0"/>
                        <a:ea typeface="Times New Roman"/>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dirty="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3"/>
                  </a:ext>
                </a:extLst>
              </a:tr>
              <a:tr h="759512">
                <a:tc>
                  <a:txBody>
                    <a:bodyPr/>
                    <a:lstStyle/>
                    <a:p>
                      <a:pPr marL="0" marR="0" algn="ctr">
                        <a:lnSpc>
                          <a:spcPct val="115000"/>
                        </a:lnSpc>
                        <a:spcBef>
                          <a:spcPts val="0"/>
                        </a:spcBef>
                        <a:spcAft>
                          <a:spcPts val="0"/>
                        </a:spcAft>
                      </a:pPr>
                      <a:r>
                        <a:rPr lang="en-IN" sz="1800" b="1">
                          <a:solidFill>
                            <a:srgbClr val="FFFFFF"/>
                          </a:solidFill>
                          <a:latin typeface="Times New Roman" pitchFamily="18" charset="0"/>
                          <a:ea typeface="Times New Roman"/>
                          <a:cs typeface="Times New Roman" pitchFamily="18" charset="0"/>
                        </a:rPr>
                        <a:t>Internet shopping</a:t>
                      </a:r>
                      <a:endParaRPr lang="en-US" sz="18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dirty="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dirty="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59512">
                <a:tc>
                  <a:txBody>
                    <a:bodyPr/>
                    <a:lstStyle/>
                    <a:p>
                      <a:pPr marL="0" marR="0" algn="ctr">
                        <a:lnSpc>
                          <a:spcPct val="115000"/>
                        </a:lnSpc>
                        <a:spcBef>
                          <a:spcPts val="0"/>
                        </a:spcBef>
                        <a:spcAft>
                          <a:spcPts val="0"/>
                        </a:spcAft>
                      </a:pPr>
                      <a:r>
                        <a:rPr lang="en-IN" sz="1800" b="1">
                          <a:solidFill>
                            <a:srgbClr val="FFFFFF"/>
                          </a:solidFill>
                          <a:latin typeface="Times New Roman" pitchFamily="18" charset="0"/>
                          <a:ea typeface="Times New Roman"/>
                          <a:cs typeface="Times New Roman" pitchFamily="18" charset="0"/>
                        </a:rPr>
                        <a:t>Medical diagnosis</a:t>
                      </a:r>
                      <a:endParaRPr lang="en-US" sz="1800">
                        <a:latin typeface="Times New Roman" pitchFamily="18" charset="0"/>
                        <a:ea typeface="Times New Roman"/>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dirty="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dirty="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dirty="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5"/>
                  </a:ext>
                </a:extLst>
              </a:tr>
              <a:tr h="759512">
                <a:tc>
                  <a:txBody>
                    <a:bodyPr/>
                    <a:lstStyle/>
                    <a:p>
                      <a:pPr marL="0" marR="0" algn="ctr">
                        <a:lnSpc>
                          <a:spcPct val="115000"/>
                        </a:lnSpc>
                        <a:spcBef>
                          <a:spcPts val="0"/>
                        </a:spcBef>
                        <a:spcAft>
                          <a:spcPts val="0"/>
                        </a:spcAft>
                      </a:pPr>
                      <a:r>
                        <a:rPr lang="en-IN" sz="1800" b="1">
                          <a:solidFill>
                            <a:srgbClr val="FFFFFF"/>
                          </a:solidFill>
                          <a:latin typeface="Times New Roman" pitchFamily="18" charset="0"/>
                          <a:ea typeface="Times New Roman"/>
                          <a:cs typeface="Times New Roman" pitchFamily="18" charset="0"/>
                        </a:rPr>
                        <a:t>Crossword puzzle</a:t>
                      </a:r>
                      <a:endParaRPr lang="en-US" sz="1800">
                        <a:latin typeface="Times New Roman" pitchFamily="18" charset="0"/>
                        <a:ea typeface="Times New Roman"/>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dirty="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dirty="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53007">
                <a:tc>
                  <a:txBody>
                    <a:bodyPr/>
                    <a:lstStyle/>
                    <a:p>
                      <a:pPr marL="0" marR="0" algn="ctr">
                        <a:lnSpc>
                          <a:spcPct val="115000"/>
                        </a:lnSpc>
                        <a:spcBef>
                          <a:spcPts val="0"/>
                        </a:spcBef>
                        <a:spcAft>
                          <a:spcPts val="0"/>
                        </a:spcAft>
                      </a:pPr>
                      <a:r>
                        <a:rPr lang="en-IN" sz="1800" b="1">
                          <a:solidFill>
                            <a:srgbClr val="FFFFFF"/>
                          </a:solidFill>
                          <a:latin typeface="Times New Roman" pitchFamily="18" charset="0"/>
                          <a:ea typeface="Times New Roman"/>
                          <a:cs typeface="Times New Roman" pitchFamily="18" charset="0"/>
                        </a:rPr>
                        <a:t>English tutor</a:t>
                      </a:r>
                      <a:endParaRPr lang="en-US" sz="1800">
                        <a:latin typeface="Times New Roman" pitchFamily="18" charset="0"/>
                        <a:ea typeface="Times New Roman"/>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dirty="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1000"/>
                        </a:spcAft>
                      </a:pPr>
                      <a:r>
                        <a:rPr lang="en-US" sz="1800" dirty="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7"/>
                  </a:ext>
                </a:extLst>
              </a:tr>
              <a:tr h="759512">
                <a:tc>
                  <a:txBody>
                    <a:bodyPr/>
                    <a:lstStyle/>
                    <a:p>
                      <a:pPr marL="0" marR="0" algn="ctr">
                        <a:lnSpc>
                          <a:spcPct val="115000"/>
                        </a:lnSpc>
                        <a:spcBef>
                          <a:spcPts val="0"/>
                        </a:spcBef>
                        <a:spcAft>
                          <a:spcPts val="0"/>
                        </a:spcAft>
                      </a:pPr>
                      <a:r>
                        <a:rPr lang="en-IN" sz="1800" b="1">
                          <a:solidFill>
                            <a:srgbClr val="FFFFFF"/>
                          </a:solidFill>
                          <a:latin typeface="Times New Roman" pitchFamily="18" charset="0"/>
                          <a:ea typeface="Times New Roman"/>
                          <a:cs typeface="Times New Roman" pitchFamily="18" charset="0"/>
                        </a:rPr>
                        <a:t>Image analysis</a:t>
                      </a:r>
                      <a:endParaRPr lang="en-US" sz="1800">
                        <a:latin typeface="Times New Roman" pitchFamily="18" charset="0"/>
                        <a:ea typeface="Times New Roman"/>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latin typeface="Times New Roman" pitchFamily="18" charset="0"/>
                          <a:ea typeface="Times New Roman"/>
                          <a:cs typeface="Times New Roman" pitchFamily="18" charset="0"/>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dirty="0">
                          <a:latin typeface="Times New Roman" pitchFamily="18" charset="0"/>
                          <a:ea typeface="Times New Roman"/>
                          <a:cs typeface="Times New Roman" pitchFamily="18" charset="0"/>
                        </a:rPr>
                        <a:t>Yes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70209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571263"/>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a:lnSpc>
                <a:spcPct val="150000"/>
              </a:lnSpc>
            </a:pPr>
            <a:endParaRPr lang="en-US" sz="1800" dirty="0">
              <a:solidFill>
                <a:srgbClr val="00B0F0"/>
              </a:solidFill>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5" name="Title 4">
            <a:extLst>
              <a:ext uri="{FF2B5EF4-FFF2-40B4-BE49-F238E27FC236}">
                <a16:creationId xmlns:a16="http://schemas.microsoft.com/office/drawing/2014/main" id="{B2FCC109-1EDA-4A88-903B-CE3D6EA54269}"/>
              </a:ext>
            </a:extLst>
          </p:cNvPr>
          <p:cNvSpPr>
            <a:spLocks noGrp="1"/>
          </p:cNvSpPr>
          <p:nvPr>
            <p:ph type="ctrTitle"/>
          </p:nvPr>
        </p:nvSpPr>
        <p:spPr>
          <a:xfrm>
            <a:off x="3988904" y="291549"/>
            <a:ext cx="6679096" cy="335468"/>
          </a:xfrm>
        </p:spPr>
        <p:txBody>
          <a:bodyPr>
            <a:normAutofit fontScale="90000"/>
          </a:bodyPr>
          <a:lstStyle/>
          <a:p>
            <a:r>
              <a:rPr lang="en-US" sz="2400" dirty="0">
                <a:solidFill>
                  <a:schemeClr val="accent5">
                    <a:lumMod val="75000"/>
                  </a:schemeClr>
                </a:solidFill>
                <a:latin typeface="Times New Roman" panose="02020603050405020304" pitchFamily="18" charset="0"/>
                <a:cs typeface="Times New Roman" panose="02020603050405020304" pitchFamily="18" charset="0"/>
              </a:rPr>
              <a:t>PEAS for Agent </a:t>
            </a:r>
          </a:p>
        </p:txBody>
      </p:sp>
      <p:sp>
        <p:nvSpPr>
          <p:cNvPr id="9" name="Footer Placeholder 8"/>
          <p:cNvSpPr>
            <a:spLocks noGrp="1"/>
          </p:cNvSpPr>
          <p:nvPr>
            <p:ph type="ftr" sz="quarter" idx="11"/>
          </p:nvPr>
        </p:nvSpPr>
        <p:spPr>
          <a:xfrm>
            <a:off x="5271052" y="6476190"/>
            <a:ext cx="4114800" cy="365125"/>
          </a:xfrm>
        </p:spPr>
        <p:txBody>
          <a:bodyPr/>
          <a:lstStyle/>
          <a:p>
            <a:r>
              <a:rPr lang="en-US" dirty="0"/>
              <a:t>Copyright © 2019 by Wiley India Pvt. Ltd., 4436/7, Ansari Road, </a:t>
            </a:r>
            <a:r>
              <a:rPr lang="en-US" dirty="0" err="1"/>
              <a:t>Daryaganj</a:t>
            </a:r>
            <a:r>
              <a:rPr lang="en-US" dirty="0"/>
              <a:t>, New Delhi-110002</a:t>
            </a:r>
          </a:p>
        </p:txBody>
      </p:sp>
      <p:graphicFrame>
        <p:nvGraphicFramePr>
          <p:cNvPr id="10" name="Table 9"/>
          <p:cNvGraphicFramePr>
            <a:graphicFrameLocks noGrp="1"/>
          </p:cNvGraphicFramePr>
          <p:nvPr>
            <p:extLst>
              <p:ext uri="{D42A27DB-BD31-4B8C-83A1-F6EECF244321}">
                <p14:modId xmlns:p14="http://schemas.microsoft.com/office/powerpoint/2010/main" val="4036140503"/>
              </p:ext>
            </p:extLst>
          </p:nvPr>
        </p:nvGraphicFramePr>
        <p:xfrm>
          <a:off x="3521504" y="767443"/>
          <a:ext cx="4010296" cy="3339374"/>
        </p:xfrm>
        <a:graphic>
          <a:graphicData uri="http://schemas.openxmlformats.org/drawingml/2006/table">
            <a:tbl>
              <a:tblPr/>
              <a:tblGrid>
                <a:gridCol w="1386112">
                  <a:extLst>
                    <a:ext uri="{9D8B030D-6E8A-4147-A177-3AD203B41FA5}">
                      <a16:colId xmlns:a16="http://schemas.microsoft.com/office/drawing/2014/main" val="20000"/>
                    </a:ext>
                  </a:extLst>
                </a:gridCol>
                <a:gridCol w="2624184">
                  <a:extLst>
                    <a:ext uri="{9D8B030D-6E8A-4147-A177-3AD203B41FA5}">
                      <a16:colId xmlns:a16="http://schemas.microsoft.com/office/drawing/2014/main" val="20001"/>
                    </a:ext>
                  </a:extLst>
                </a:gridCol>
              </a:tblGrid>
              <a:tr h="292134">
                <a:tc gridSpan="2">
                  <a:txBody>
                    <a:bodyPr/>
                    <a:lstStyle/>
                    <a:p>
                      <a:pPr marL="0" marR="0" algn="ctr">
                        <a:lnSpc>
                          <a:spcPct val="150000"/>
                        </a:lnSpc>
                        <a:spcBef>
                          <a:spcPts val="0"/>
                        </a:spcBef>
                      </a:pPr>
                      <a:r>
                        <a:rPr lang="en-US" sz="1400" b="1" dirty="0">
                          <a:solidFill>
                            <a:srgbClr val="FFFFFF"/>
                          </a:solidFill>
                          <a:latin typeface="Times New Roman" pitchFamily="18" charset="0"/>
                          <a:ea typeface="Times New Roman"/>
                          <a:cs typeface="Times New Roman" pitchFamily="18" charset="0"/>
                        </a:rPr>
                        <a:t>PEAS Descriptors for automated Taxi Driver</a:t>
                      </a: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extLst>
                  <a:ext uri="{0D108BD9-81ED-4DB2-BD59-A6C34878D82A}">
                    <a16:rowId xmlns:a16="http://schemas.microsoft.com/office/drawing/2014/main" val="10000"/>
                  </a:ext>
                </a:extLst>
              </a:tr>
              <a:tr h="584265">
                <a:tc>
                  <a:txBody>
                    <a:bodyPr/>
                    <a:lstStyle/>
                    <a:p>
                      <a:pPr marL="0" marR="0" algn="just">
                        <a:lnSpc>
                          <a:spcPct val="150000"/>
                        </a:lnSpc>
                        <a:spcBef>
                          <a:spcPts val="0"/>
                        </a:spcBef>
                      </a:pPr>
                      <a:r>
                        <a:rPr lang="en-IN" sz="1400" b="1" dirty="0">
                          <a:solidFill>
                            <a:srgbClr val="FFFFFF"/>
                          </a:solidFill>
                          <a:latin typeface="Times New Roman" pitchFamily="18" charset="0"/>
                          <a:ea typeface="Times New Roman"/>
                          <a:cs typeface="Times New Roman" pitchFamily="18" charset="0"/>
                        </a:rPr>
                        <a:t>Performance Measure</a:t>
                      </a: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just">
                        <a:lnSpc>
                          <a:spcPct val="150000"/>
                        </a:lnSpc>
                        <a:spcBef>
                          <a:spcPts val="0"/>
                        </a:spcBef>
                      </a:pPr>
                      <a:r>
                        <a:rPr lang="en-IN" sz="1400" b="1" dirty="0">
                          <a:solidFill>
                            <a:srgbClr val="282625"/>
                          </a:solidFill>
                          <a:latin typeface="Times New Roman" pitchFamily="18" charset="0"/>
                          <a:ea typeface="Times New Roman"/>
                          <a:cs typeface="Times New Roman" pitchFamily="18" charset="0"/>
                        </a:rPr>
                        <a:t>Safety, time, legal drive, comfort</a:t>
                      </a: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584265">
                <a:tc>
                  <a:txBody>
                    <a:bodyPr/>
                    <a:lstStyle/>
                    <a:p>
                      <a:pPr marL="0" marR="0" algn="just">
                        <a:lnSpc>
                          <a:spcPct val="150000"/>
                        </a:lnSpc>
                        <a:spcBef>
                          <a:spcPts val="0"/>
                        </a:spcBef>
                      </a:pPr>
                      <a:r>
                        <a:rPr lang="en-IN" sz="1400" b="1" dirty="0">
                          <a:solidFill>
                            <a:srgbClr val="FFFFFF"/>
                          </a:solidFill>
                          <a:latin typeface="Times New Roman" pitchFamily="18" charset="0"/>
                          <a:ea typeface="Times New Roman"/>
                          <a:cs typeface="Times New Roman" pitchFamily="18" charset="0"/>
                        </a:rPr>
                        <a:t>Environment</a:t>
                      </a: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just">
                        <a:lnSpc>
                          <a:spcPct val="150000"/>
                        </a:lnSpc>
                        <a:spcBef>
                          <a:spcPts val="0"/>
                        </a:spcBef>
                      </a:pPr>
                      <a:r>
                        <a:rPr lang="en-IN" sz="1400" b="1" dirty="0">
                          <a:solidFill>
                            <a:srgbClr val="282625"/>
                          </a:solidFill>
                          <a:latin typeface="Times New Roman" pitchFamily="18" charset="0"/>
                          <a:ea typeface="Times New Roman"/>
                          <a:cs typeface="Times New Roman" pitchFamily="18" charset="0"/>
                        </a:rPr>
                        <a:t>Roads, other cars, pedestrians, road signs</a:t>
                      </a: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84265">
                <a:tc>
                  <a:txBody>
                    <a:bodyPr/>
                    <a:lstStyle/>
                    <a:p>
                      <a:pPr marL="0" marR="0" algn="just">
                        <a:lnSpc>
                          <a:spcPct val="150000"/>
                        </a:lnSpc>
                        <a:spcBef>
                          <a:spcPts val="0"/>
                        </a:spcBef>
                      </a:pPr>
                      <a:r>
                        <a:rPr lang="en-IN" sz="1400" b="1">
                          <a:solidFill>
                            <a:srgbClr val="FFFFFF"/>
                          </a:solidFill>
                          <a:latin typeface="Times New Roman" pitchFamily="18" charset="0"/>
                          <a:ea typeface="Times New Roman"/>
                          <a:cs typeface="Times New Roman" pitchFamily="18" charset="0"/>
                        </a:rPr>
                        <a:t>Actuators</a:t>
                      </a:r>
                      <a:endParaRPr lang="en-US" sz="14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just">
                        <a:lnSpc>
                          <a:spcPct val="150000"/>
                        </a:lnSpc>
                        <a:spcBef>
                          <a:spcPts val="0"/>
                        </a:spcBef>
                      </a:pPr>
                      <a:r>
                        <a:rPr lang="en-IN" sz="1400" b="1" dirty="0">
                          <a:solidFill>
                            <a:srgbClr val="282625"/>
                          </a:solidFill>
                          <a:latin typeface="Times New Roman" pitchFamily="18" charset="0"/>
                          <a:ea typeface="Times New Roman"/>
                          <a:cs typeface="Times New Roman" pitchFamily="18" charset="0"/>
                        </a:rPr>
                        <a:t>Steering, accelerator, brake, signal, horn</a:t>
                      </a: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3"/>
                  </a:ext>
                </a:extLst>
              </a:tr>
              <a:tr h="1168532">
                <a:tc>
                  <a:txBody>
                    <a:bodyPr/>
                    <a:lstStyle/>
                    <a:p>
                      <a:pPr marL="0" marR="0" algn="just">
                        <a:lnSpc>
                          <a:spcPct val="150000"/>
                        </a:lnSpc>
                        <a:spcBef>
                          <a:spcPts val="0"/>
                        </a:spcBef>
                      </a:pPr>
                      <a:r>
                        <a:rPr lang="en-IN" sz="1400" b="1">
                          <a:solidFill>
                            <a:srgbClr val="FFFFFF"/>
                          </a:solidFill>
                          <a:latin typeface="Times New Roman" pitchFamily="18" charset="0"/>
                          <a:ea typeface="Times New Roman"/>
                          <a:cs typeface="Times New Roman" pitchFamily="18" charset="0"/>
                        </a:rPr>
                        <a:t>Sensors</a:t>
                      </a:r>
                      <a:endParaRPr lang="en-US" sz="14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just">
                        <a:lnSpc>
                          <a:spcPct val="150000"/>
                        </a:lnSpc>
                        <a:spcBef>
                          <a:spcPts val="0"/>
                        </a:spcBef>
                      </a:pPr>
                      <a:r>
                        <a:rPr lang="en-IN" sz="1400" b="1" dirty="0">
                          <a:solidFill>
                            <a:srgbClr val="282625"/>
                          </a:solidFill>
                          <a:latin typeface="Times New Roman" pitchFamily="18" charset="0"/>
                          <a:ea typeface="Times New Roman"/>
                          <a:cs typeface="Times New Roman" pitchFamily="18" charset="0"/>
                        </a:rPr>
                        <a:t>Camera, sonar, GPS, Speedometer, odometer, accelerometer, engine sensors, keyboard</a:t>
                      </a: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33563218"/>
              </p:ext>
            </p:extLst>
          </p:nvPr>
        </p:nvGraphicFramePr>
        <p:xfrm>
          <a:off x="8107174" y="767443"/>
          <a:ext cx="3840480" cy="3264599"/>
        </p:xfrm>
        <a:graphic>
          <a:graphicData uri="http://schemas.openxmlformats.org/drawingml/2006/table">
            <a:tbl>
              <a:tblPr/>
              <a:tblGrid>
                <a:gridCol w="1480863">
                  <a:extLst>
                    <a:ext uri="{9D8B030D-6E8A-4147-A177-3AD203B41FA5}">
                      <a16:colId xmlns:a16="http://schemas.microsoft.com/office/drawing/2014/main" val="20000"/>
                    </a:ext>
                  </a:extLst>
                </a:gridCol>
                <a:gridCol w="2359617">
                  <a:extLst>
                    <a:ext uri="{9D8B030D-6E8A-4147-A177-3AD203B41FA5}">
                      <a16:colId xmlns:a16="http://schemas.microsoft.com/office/drawing/2014/main" val="20001"/>
                    </a:ext>
                  </a:extLst>
                </a:gridCol>
              </a:tblGrid>
              <a:tr h="217062">
                <a:tc gridSpan="2">
                  <a:txBody>
                    <a:bodyPr/>
                    <a:lstStyle/>
                    <a:p>
                      <a:pPr marL="0" marR="0" algn="ctr">
                        <a:lnSpc>
                          <a:spcPct val="115000"/>
                        </a:lnSpc>
                        <a:spcBef>
                          <a:spcPts val="0"/>
                        </a:spcBef>
                        <a:spcAft>
                          <a:spcPts val="1000"/>
                        </a:spcAft>
                      </a:pPr>
                      <a:r>
                        <a:rPr lang="en-IN" sz="1400" b="1" dirty="0">
                          <a:solidFill>
                            <a:srgbClr val="FFFFFF"/>
                          </a:solidFill>
                          <a:latin typeface="Times New Roman" pitchFamily="18" charset="0"/>
                          <a:ea typeface="Times New Roman"/>
                          <a:cs typeface="Times New Roman" pitchFamily="18" charset="0"/>
                        </a:rPr>
                        <a:t>PEAS for vacuum cleaner</a:t>
                      </a:r>
                      <a:endParaRPr lang="en-US" sz="1400" dirty="0">
                        <a:latin typeface="Times New Roman" pitchFamily="18" charset="0"/>
                        <a:ea typeface="Times New Roman"/>
                        <a:cs typeface="Times New Roman" pitchFamily="18" charset="0"/>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extLst>
                  <a:ext uri="{0D108BD9-81ED-4DB2-BD59-A6C34878D82A}">
                    <a16:rowId xmlns:a16="http://schemas.microsoft.com/office/drawing/2014/main" val="10000"/>
                  </a:ext>
                </a:extLst>
              </a:tr>
              <a:tr h="868244">
                <a:tc>
                  <a:txBody>
                    <a:bodyPr/>
                    <a:lstStyle/>
                    <a:p>
                      <a:pPr marL="0" marR="0" algn="just">
                        <a:lnSpc>
                          <a:spcPct val="150000"/>
                        </a:lnSpc>
                        <a:spcBef>
                          <a:spcPts val="0"/>
                        </a:spcBef>
                      </a:pPr>
                      <a:r>
                        <a:rPr lang="en-IN" sz="1400" b="1">
                          <a:solidFill>
                            <a:srgbClr val="FFFFFF"/>
                          </a:solidFill>
                          <a:latin typeface="Times New Roman" pitchFamily="18" charset="0"/>
                          <a:ea typeface="Times New Roman"/>
                          <a:cs typeface="Times New Roman" pitchFamily="18" charset="0"/>
                        </a:rPr>
                        <a:t>Performance Measure</a:t>
                      </a:r>
                      <a:endParaRPr lang="en-US" sz="14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1000"/>
                        </a:spcAft>
                      </a:pPr>
                      <a:r>
                        <a:rPr lang="en-IN" sz="1400">
                          <a:latin typeface="Times New Roman" pitchFamily="18" charset="0"/>
                          <a:ea typeface="Times New Roman"/>
                          <a:cs typeface="Times New Roman" pitchFamily="18" charset="0"/>
                        </a:rPr>
                        <a:t>cleanness, efficiency: distance traveled to clean, battery life, security</a:t>
                      </a:r>
                      <a:endParaRPr lang="en-US" sz="14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651184">
                <a:tc>
                  <a:txBody>
                    <a:bodyPr/>
                    <a:lstStyle/>
                    <a:p>
                      <a:pPr marL="0" marR="0" algn="just">
                        <a:lnSpc>
                          <a:spcPct val="150000"/>
                        </a:lnSpc>
                        <a:spcBef>
                          <a:spcPts val="0"/>
                        </a:spcBef>
                      </a:pPr>
                      <a:r>
                        <a:rPr lang="en-IN" sz="1400" b="1">
                          <a:solidFill>
                            <a:srgbClr val="FFFFFF"/>
                          </a:solidFill>
                          <a:latin typeface="Times New Roman" pitchFamily="18" charset="0"/>
                          <a:ea typeface="Times New Roman"/>
                          <a:cs typeface="Times New Roman" pitchFamily="18" charset="0"/>
                        </a:rPr>
                        <a:t>Environment</a:t>
                      </a:r>
                      <a:endParaRPr lang="en-US" sz="14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1000"/>
                        </a:spcAft>
                      </a:pPr>
                      <a:r>
                        <a:rPr lang="en-IN" sz="1400" dirty="0">
                          <a:latin typeface="Times New Roman" pitchFamily="18" charset="0"/>
                          <a:ea typeface="Times New Roman"/>
                          <a:cs typeface="Times New Roman" pitchFamily="18" charset="0"/>
                        </a:rPr>
                        <a:t>room, table, wood floor, carpet, different obstacles</a:t>
                      </a: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51184">
                <a:tc>
                  <a:txBody>
                    <a:bodyPr/>
                    <a:lstStyle/>
                    <a:p>
                      <a:pPr marL="0" marR="0" algn="just">
                        <a:lnSpc>
                          <a:spcPct val="150000"/>
                        </a:lnSpc>
                        <a:spcBef>
                          <a:spcPts val="0"/>
                        </a:spcBef>
                      </a:pPr>
                      <a:r>
                        <a:rPr lang="en-IN" sz="1400" b="1">
                          <a:solidFill>
                            <a:srgbClr val="FFFFFF"/>
                          </a:solidFill>
                          <a:latin typeface="Times New Roman" pitchFamily="18" charset="0"/>
                          <a:ea typeface="Times New Roman"/>
                          <a:cs typeface="Times New Roman" pitchFamily="18" charset="0"/>
                        </a:rPr>
                        <a:t>Actuators</a:t>
                      </a:r>
                      <a:endParaRPr lang="en-US" sz="14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1000"/>
                        </a:spcAft>
                      </a:pPr>
                      <a:r>
                        <a:rPr lang="en-IN" sz="1400" dirty="0">
                          <a:latin typeface="Times New Roman" pitchFamily="18" charset="0"/>
                          <a:ea typeface="Times New Roman"/>
                          <a:cs typeface="Times New Roman" pitchFamily="18" charset="0"/>
                        </a:rPr>
                        <a:t>wheels, different brushes, vacuum extractor</a:t>
                      </a: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3"/>
                  </a:ext>
                </a:extLst>
              </a:tr>
              <a:tr h="868244">
                <a:tc>
                  <a:txBody>
                    <a:bodyPr/>
                    <a:lstStyle/>
                    <a:p>
                      <a:pPr marL="0" marR="0" algn="just">
                        <a:lnSpc>
                          <a:spcPct val="150000"/>
                        </a:lnSpc>
                        <a:spcBef>
                          <a:spcPts val="0"/>
                        </a:spcBef>
                      </a:pPr>
                      <a:r>
                        <a:rPr lang="en-IN" sz="1400" b="1" dirty="0">
                          <a:solidFill>
                            <a:srgbClr val="FFFFFF"/>
                          </a:solidFill>
                          <a:latin typeface="Times New Roman" pitchFamily="18" charset="0"/>
                          <a:ea typeface="Times New Roman"/>
                          <a:cs typeface="Times New Roman" pitchFamily="18" charset="0"/>
                        </a:rPr>
                        <a:t>Sensors</a:t>
                      </a: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1000"/>
                        </a:spcAft>
                      </a:pPr>
                      <a:r>
                        <a:rPr lang="en-IN" sz="1400" dirty="0">
                          <a:latin typeface="Times New Roman" pitchFamily="18" charset="0"/>
                          <a:ea typeface="Times New Roman"/>
                          <a:cs typeface="Times New Roman" pitchFamily="18" charset="0"/>
                        </a:rPr>
                        <a:t>camera, dirt detection sensor, cliff sensor, bump sensors, infrared wall sensors</a:t>
                      </a:r>
                      <a:endParaRPr lang="en-US" sz="14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6145" name="Picture 4"/>
          <p:cNvPicPr>
            <a:picLocks noChangeAspect="1" noChangeArrowheads="1"/>
          </p:cNvPicPr>
          <p:nvPr/>
        </p:nvPicPr>
        <p:blipFill>
          <a:blip r:embed="rId3"/>
          <a:srcRect/>
          <a:stretch>
            <a:fillRect/>
          </a:stretch>
        </p:blipFill>
        <p:spPr bwMode="auto">
          <a:xfrm>
            <a:off x="8420987" y="4338961"/>
            <a:ext cx="3220500" cy="1905085"/>
          </a:xfrm>
          <a:prstGeom prst="rect">
            <a:avLst/>
          </a:prstGeom>
          <a:noFill/>
          <a:ln w="9525">
            <a:noFill/>
            <a:miter lim="800000"/>
            <a:headEnd/>
            <a:tailEnd/>
          </a:ln>
        </p:spPr>
      </p:pic>
      <p:pic>
        <p:nvPicPr>
          <p:cNvPr id="6146" name="Picture 1"/>
          <p:cNvPicPr>
            <a:picLocks noChangeAspect="1" noChangeArrowheads="1"/>
          </p:cNvPicPr>
          <p:nvPr/>
        </p:nvPicPr>
        <p:blipFill>
          <a:blip r:embed="rId4"/>
          <a:srcRect/>
          <a:stretch>
            <a:fillRect/>
          </a:stretch>
        </p:blipFill>
        <p:spPr bwMode="auto">
          <a:xfrm>
            <a:off x="3916402" y="4338961"/>
            <a:ext cx="3220500" cy="2004307"/>
          </a:xfrm>
          <a:prstGeom prst="rect">
            <a:avLst/>
          </a:prstGeom>
          <a:noFill/>
          <a:ln w="9525">
            <a:noFill/>
            <a:miter lim="800000"/>
            <a:headEnd/>
            <a:tailEnd/>
          </a:ln>
        </p:spPr>
      </p:pic>
    </p:spTree>
    <p:extLst>
      <p:ext uri="{BB962C8B-B14F-4D97-AF65-F5344CB8AC3E}">
        <p14:creationId xmlns:p14="http://schemas.microsoft.com/office/powerpoint/2010/main" val="3081956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571263"/>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b="1" dirty="0">
                <a:solidFill>
                  <a:srgbClr val="00B0F0"/>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419062" y="357809"/>
            <a:ext cx="7934738" cy="5819154"/>
          </a:xfrm>
        </p:spPr>
        <p:txBody>
          <a:bodyPr>
            <a:normAutofit/>
          </a:bodyPr>
          <a:lstStyle/>
          <a:p>
            <a:pPr marL="0" indent="0" algn="ctr">
              <a:buNone/>
            </a:pPr>
            <a:r>
              <a:rPr lang="en-US" sz="2400" dirty="0">
                <a:solidFill>
                  <a:srgbClr val="D62A2A"/>
                </a:solidFill>
                <a:latin typeface="Times New Roman" panose="02020603050405020304" pitchFamily="18" charset="0"/>
                <a:cs typeface="Times New Roman" panose="02020603050405020304" pitchFamily="18" charset="0"/>
              </a:rPr>
              <a:t>Intelligent agent application</a:t>
            </a:r>
          </a:p>
          <a:p>
            <a:pPr marL="0" indent="0">
              <a:buNone/>
            </a:pPr>
            <a:r>
              <a:rPr lang="en-US" sz="2400" dirty="0">
                <a:latin typeface="Times New Roman" panose="02020603050405020304" pitchFamily="18" charset="0"/>
                <a:cs typeface="Times New Roman" panose="02020603050405020304" pitchFamily="18" charset="0"/>
              </a:rPr>
              <a:t>1. Systems and network management</a:t>
            </a:r>
          </a:p>
          <a:p>
            <a:pPr marL="0" indent="0">
              <a:buNone/>
            </a:pPr>
            <a:r>
              <a:rPr lang="en-US" sz="2400" dirty="0">
                <a:latin typeface="Times New Roman" panose="02020603050405020304" pitchFamily="18" charset="0"/>
                <a:cs typeface="Times New Roman" panose="02020603050405020304" pitchFamily="18" charset="0"/>
              </a:rPr>
              <a:t>2. Information access and management</a:t>
            </a:r>
          </a:p>
          <a:p>
            <a:pPr marL="0" indent="0">
              <a:buNone/>
            </a:pPr>
            <a:r>
              <a:rPr lang="en-US" sz="2400" dirty="0">
                <a:latin typeface="Times New Roman" panose="02020603050405020304" pitchFamily="18" charset="0"/>
                <a:cs typeface="Times New Roman" panose="02020603050405020304" pitchFamily="18" charset="0"/>
              </a:rPr>
              <a:t>3. Work flow and administrative management</a:t>
            </a:r>
          </a:p>
          <a:p>
            <a:pPr marL="0" indent="0">
              <a:buNone/>
            </a:pPr>
            <a:r>
              <a:rPr lang="en-US" sz="2400" dirty="0">
                <a:latin typeface="Times New Roman" panose="02020603050405020304" pitchFamily="18" charset="0"/>
                <a:cs typeface="Times New Roman" panose="02020603050405020304" pitchFamily="18" charset="0"/>
              </a:rPr>
              <a:t>4. Customer help desk </a:t>
            </a:r>
          </a:p>
          <a:p>
            <a:pPr marL="0" indent="0">
              <a:buNone/>
            </a:pPr>
            <a:r>
              <a:rPr lang="en-US" sz="2400" dirty="0">
                <a:latin typeface="Times New Roman" panose="02020603050405020304" pitchFamily="18" charset="0"/>
                <a:cs typeface="Times New Roman" panose="02020603050405020304" pitchFamily="18" charset="0"/>
              </a:rPr>
              <a:t>5. Personal shopping assistant</a:t>
            </a: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5329031" y="6492875"/>
            <a:ext cx="4114800"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1012481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5233182" y="1802674"/>
            <a:ext cx="6958818" cy="5232161"/>
          </a:xfrm>
          <a:prstGeom prst="rect">
            <a:avLst/>
          </a:prstGeom>
          <a:noFill/>
          <a:ln>
            <a:noFill/>
          </a:ln>
        </p:spPr>
        <p:txBody>
          <a:bodyPr spcFirstLastPara="1" wrap="square" lIns="91425" tIns="45700" rIns="91425" bIns="45700" anchor="t" anchorCtr="0">
            <a:spAutoFit/>
          </a:bodyPr>
          <a:lstStyle/>
          <a:p>
            <a:pPr algn="ctr">
              <a:buSzPts val="2560"/>
            </a:pPr>
            <a:r>
              <a:rPr lang="en-US" sz="4000" b="1" dirty="0">
                <a:solidFill>
                  <a:srgbClr val="0070C0"/>
                </a:solidFill>
                <a:latin typeface="Times New Roman"/>
                <a:ea typeface="Times New Roman"/>
                <a:cs typeface="Times New Roman"/>
                <a:sym typeface="Times New Roman"/>
              </a:rPr>
              <a:t>Dr. </a:t>
            </a:r>
            <a:r>
              <a:rPr lang="en-US" sz="4000" b="1" dirty="0" err="1">
                <a:solidFill>
                  <a:srgbClr val="0070C0"/>
                </a:solidFill>
                <a:latin typeface="Times New Roman"/>
                <a:ea typeface="Times New Roman"/>
                <a:cs typeface="Times New Roman"/>
                <a:sym typeface="Times New Roman"/>
              </a:rPr>
              <a:t>Nilakshi</a:t>
            </a:r>
            <a:r>
              <a:rPr lang="en-US" sz="4000" b="1" dirty="0">
                <a:solidFill>
                  <a:srgbClr val="0070C0"/>
                </a:solidFill>
                <a:latin typeface="Times New Roman"/>
                <a:ea typeface="Times New Roman"/>
                <a:cs typeface="Times New Roman"/>
                <a:sym typeface="Times New Roman"/>
              </a:rPr>
              <a:t> Jain</a:t>
            </a:r>
            <a:br>
              <a:rPr lang="en-US" dirty="0">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Email ID : </a:t>
            </a:r>
            <a:r>
              <a:rPr lang="en-US" sz="4000" b="1" dirty="0">
                <a:solidFill>
                  <a:schemeClr val="dk1"/>
                </a:solidFill>
                <a:latin typeface="Times New Roman"/>
                <a:ea typeface="Times New Roman"/>
                <a:cs typeface="Times New Roman"/>
                <a:sym typeface="Times New Roman"/>
                <a:hlinkClick r:id="rId3"/>
              </a:rPr>
              <a:t>nilakshijain1986@gmail.com</a:t>
            </a:r>
            <a:br>
              <a:rPr lang="en-US" sz="4000" b="1" dirty="0">
                <a:solidFill>
                  <a:schemeClr val="dk1"/>
                </a:solidFill>
                <a:latin typeface="Times New Roman"/>
                <a:ea typeface="Times New Roman"/>
                <a:cs typeface="Times New Roman"/>
                <a:sym typeface="Times New Roman"/>
              </a:rPr>
            </a:br>
            <a:endParaRPr lang="en-US" sz="4000" b="1" dirty="0">
              <a:solidFill>
                <a:schemeClr val="dk1"/>
              </a:solidFill>
              <a:latin typeface="Times New Roman"/>
              <a:ea typeface="Times New Roman"/>
              <a:cs typeface="Times New Roman"/>
              <a:sym typeface="Times New Roman"/>
            </a:endParaRPr>
          </a:p>
          <a:p>
            <a:pPr algn="ctr">
              <a:buSzPts val="2560"/>
            </a:pPr>
            <a:br>
              <a:rPr lang="en-US" sz="4000" b="1" dirty="0">
                <a:solidFill>
                  <a:schemeClr val="dk1"/>
                </a:solidFill>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Thank you</a:t>
            </a:r>
          </a:p>
          <a:p>
            <a:pPr marL="0" marR="0" lvl="0" indent="0" algn="ctr" rtl="0">
              <a:spcBef>
                <a:spcPts val="0"/>
              </a:spcBef>
              <a:spcAft>
                <a:spcPts val="0"/>
              </a:spcAft>
              <a:buNone/>
            </a:pPr>
            <a:endParaRPr/>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4000">
              <a:solidFill>
                <a:schemeClr val="dk1"/>
              </a:solidFill>
              <a:latin typeface="Times New Roman"/>
              <a:ea typeface="Times New Roman"/>
              <a:cs typeface="Times New Roman"/>
              <a:sym typeface="Times New Roman"/>
            </a:endParaRPr>
          </a:p>
        </p:txBody>
      </p:sp>
      <p:pic>
        <p:nvPicPr>
          <p:cNvPr id="2050" name="Picture 2" descr="C:\Users\admin\Downloads\WhatsApp Image 2019-07-04 at 7.28.28 PM.jpeg"/>
          <p:cNvPicPr>
            <a:picLocks noChangeAspect="1" noChangeArrowheads="1"/>
          </p:cNvPicPr>
          <p:nvPr/>
        </p:nvPicPr>
        <p:blipFill>
          <a:blip r:embed="rId4"/>
          <a:srcRect/>
          <a:stretch>
            <a:fillRect/>
          </a:stretch>
        </p:blipFill>
        <p:spPr bwMode="auto">
          <a:xfrm>
            <a:off x="0" y="0"/>
            <a:ext cx="5266730"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571263"/>
          </a:xfrm>
          <a:prstGeom prst="rect">
            <a:avLst/>
          </a:prstGeom>
          <a:noFill/>
          <a:ln>
            <a:noFill/>
          </a:ln>
        </p:spPr>
        <p:txBody>
          <a:bodyPr spcFirstLastPara="1" wrap="square" lIns="91425" tIns="45700" rIns="91425" bIns="45700" anchor="t" anchorCtr="0">
            <a:spAutoFit/>
          </a:bodyPr>
          <a:lstStyle/>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a:t>
            </a:r>
            <a:r>
              <a:rPr lang="en-US" sz="1800" b="1" dirty="0">
                <a:solidFill>
                  <a:srgbClr val="00B0F0"/>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a:lnSpc>
                <a:spcPct val="150000"/>
              </a:lnSpc>
            </a:pPr>
            <a:endParaRPr lang="en-US" sz="1800" dirty="0">
              <a:solidFill>
                <a:schemeClr val="bg1"/>
              </a:solidFill>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lgn="ctr">
              <a:buNone/>
            </a:pPr>
            <a:r>
              <a:rPr lang="en-US" sz="2400" b="1" dirty="0">
                <a:solidFill>
                  <a:srgbClr val="0070C0"/>
                </a:solidFill>
                <a:latin typeface="Times New Roman" panose="02020603050405020304" pitchFamily="18" charset="0"/>
                <a:cs typeface="Times New Roman" panose="02020603050405020304" pitchFamily="18" charset="0"/>
              </a:rPr>
              <a:t>Intelligent agent</a:t>
            </a:r>
          </a:p>
          <a:p>
            <a:pPr marL="0" indent="0" algn="just">
              <a:buNone/>
            </a:pPr>
            <a:r>
              <a:rPr lang="en-US" sz="2400" dirty="0">
                <a:solidFill>
                  <a:srgbClr val="D62A2A"/>
                </a:solidFill>
                <a:latin typeface="Times New Roman" panose="02020603050405020304" pitchFamily="18" charset="0"/>
                <a:cs typeface="Times New Roman" panose="02020603050405020304" pitchFamily="18" charset="0"/>
              </a:rPr>
              <a:t>An agent is defined something that sees (perceives) and acts in an environment. IAs perform task that will be beneficial for the business procedure, PC application or a person</a:t>
            </a:r>
            <a:r>
              <a:rPr lang="en-US" sz="2400" dirty="0">
                <a:latin typeface="Times New Roman" panose="02020603050405020304" pitchFamily="18" charset="0"/>
                <a:cs typeface="Times New Roman" panose="02020603050405020304" pitchFamily="18" charset="0"/>
              </a:rPr>
              <a:t>. </a:t>
            </a:r>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srcRect/>
          <a:stretch>
            <a:fillRect/>
          </a:stretch>
        </p:blipFill>
        <p:spPr bwMode="auto">
          <a:xfrm>
            <a:off x="3478854" y="2239008"/>
            <a:ext cx="7855571" cy="207000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3896140" y="4297679"/>
            <a:ext cx="8085910" cy="2070008"/>
          </a:xfrm>
          <a:prstGeom prst="rect">
            <a:avLst/>
          </a:prstGeom>
          <a:noFill/>
          <a:ln w="9525">
            <a:noFill/>
            <a:miter lim="800000"/>
            <a:headEnd/>
            <a:tailEnd/>
          </a:ln>
          <a:effectLst/>
        </p:spPr>
      </p:pic>
      <p:sp>
        <p:nvSpPr>
          <p:cNvPr id="9" name="Footer Placeholder 8"/>
          <p:cNvSpPr>
            <a:spLocks noGrp="1"/>
          </p:cNvSpPr>
          <p:nvPr>
            <p:ph type="ftr" sz="quarter" idx="11"/>
          </p:nvPr>
        </p:nvSpPr>
        <p:spPr>
          <a:xfrm>
            <a:off x="3226525" y="6486939"/>
            <a:ext cx="8360228" cy="365125"/>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167455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b="1" dirty="0">
                <a:solidFill>
                  <a:srgbClr val="00B0F0"/>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985289"/>
          </a:xfrm>
        </p:spPr>
        <p:txBody>
          <a:bodyPr>
            <a:noAutofit/>
          </a:bodyPr>
          <a:lstStyle/>
          <a:p>
            <a:pPr marL="0" lvl="0" indent="0" algn="ctr" hangingPunct="0">
              <a:buNone/>
            </a:pPr>
            <a:r>
              <a:rPr lang="en-US" sz="2400" dirty="0">
                <a:solidFill>
                  <a:schemeClr val="accent5">
                    <a:lumMod val="75000"/>
                  </a:schemeClr>
                </a:solidFill>
                <a:latin typeface="Times New Roman" panose="02020603050405020304" pitchFamily="18" charset="0"/>
                <a:cs typeface="Times New Roman" panose="02020603050405020304" pitchFamily="18" charset="0"/>
              </a:rPr>
              <a:t>Agent terminology</a:t>
            </a:r>
            <a:endParaRPr lang="en-US" sz="2400" b="1" dirty="0">
              <a:latin typeface="Times New Roman" panose="02020603050405020304" pitchFamily="18" charset="0"/>
              <a:cs typeface="Times New Roman" panose="02020603050405020304" pitchFamily="18" charset="0"/>
            </a:endParaRPr>
          </a:p>
          <a:p>
            <a:pPr lvl="0" hangingPunct="0"/>
            <a:r>
              <a:rPr lang="en-US" sz="2400" b="1" dirty="0">
                <a:latin typeface="Times New Roman" panose="02020603050405020304" pitchFamily="18" charset="0"/>
                <a:cs typeface="Times New Roman" panose="02020603050405020304" pitchFamily="18" charset="0"/>
              </a:rPr>
              <a:t>Performance measure of agent: </a:t>
            </a:r>
            <a:r>
              <a:rPr lang="en-US" sz="2400" dirty="0">
                <a:latin typeface="Times New Roman" panose="02020603050405020304" pitchFamily="18" charset="0"/>
                <a:cs typeface="Times New Roman" panose="02020603050405020304" pitchFamily="18" charset="0"/>
              </a:rPr>
              <a:t>It is the criteria determining the success of an agent.</a:t>
            </a: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0" hangingPunct="0"/>
            <a:r>
              <a:rPr lang="en-US" sz="2400" b="1" dirty="0" err="1">
                <a:latin typeface="Times New Roman" panose="02020603050405020304" pitchFamily="18" charset="0"/>
                <a:cs typeface="Times New Roman" panose="02020603050405020304" pitchFamily="18" charset="0"/>
              </a:rPr>
              <a:t>Behaviour</a:t>
            </a:r>
            <a:r>
              <a:rPr lang="en-US" sz="2400" b="1" dirty="0">
                <a:latin typeface="Times New Roman" panose="02020603050405020304" pitchFamily="18" charset="0"/>
                <a:cs typeface="Times New Roman" panose="02020603050405020304" pitchFamily="18" charset="0"/>
              </a:rPr>
              <a:t>/action of agent: </a:t>
            </a:r>
            <a:r>
              <a:rPr lang="en-US" sz="2400" dirty="0">
                <a:latin typeface="Times New Roman" panose="02020603050405020304" pitchFamily="18" charset="0"/>
                <a:cs typeface="Times New Roman" panose="02020603050405020304" pitchFamily="18" charset="0"/>
              </a:rPr>
              <a:t>It is the action performed by an agent after any specified sequence of the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percepts.</a:t>
            </a:r>
          </a:p>
          <a:p>
            <a:pPr lvl="0" hangingPunct="0"/>
            <a:r>
              <a:rPr lang="en-US" sz="2400" b="1" dirty="0">
                <a:latin typeface="Times New Roman" panose="02020603050405020304" pitchFamily="18" charset="0"/>
                <a:cs typeface="Times New Roman" panose="02020603050405020304" pitchFamily="18" charset="0"/>
              </a:rPr>
              <a:t>Percept: </a:t>
            </a:r>
            <a:r>
              <a:rPr lang="en-US" sz="2400" dirty="0">
                <a:latin typeface="Times New Roman" panose="02020603050405020304" pitchFamily="18" charset="0"/>
                <a:cs typeface="Times New Roman" panose="02020603050405020304" pitchFamily="18" charset="0"/>
              </a:rPr>
              <a:t>It is defined as an agent’s perceptual inputs at a specified instance.</a:t>
            </a:r>
          </a:p>
          <a:p>
            <a:pPr lvl="0" hangingPunct="0"/>
            <a:r>
              <a:rPr lang="en-US" sz="2400" b="1" dirty="0">
                <a:latin typeface="Times New Roman" panose="02020603050405020304" pitchFamily="18" charset="0"/>
                <a:cs typeface="Times New Roman" panose="02020603050405020304" pitchFamily="18" charset="0"/>
              </a:rPr>
              <a:t>Percept sequence: </a:t>
            </a:r>
            <a:r>
              <a:rPr lang="en-US" sz="2400" dirty="0">
                <a:latin typeface="Times New Roman" panose="02020603050405020304" pitchFamily="18" charset="0"/>
                <a:cs typeface="Times New Roman" panose="02020603050405020304" pitchFamily="18" charset="0"/>
              </a:rPr>
              <a:t>It is defined as the history of everything that an agent has perceived till date.</a:t>
            </a:r>
          </a:p>
          <a:p>
            <a:pPr lvl="0" hangingPunct="0"/>
            <a:r>
              <a:rPr lang="en-US" sz="2400" b="1" dirty="0">
                <a:latin typeface="Times New Roman" panose="02020603050405020304" pitchFamily="18" charset="0"/>
                <a:cs typeface="Times New Roman" panose="02020603050405020304" pitchFamily="18" charset="0"/>
              </a:rPr>
              <a:t>Agent function</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defined as a map from the precept sequence to an action.</a:t>
            </a:r>
          </a:p>
          <a:p>
            <a:pPr marL="0" indent="0">
              <a:buNone/>
            </a:pPr>
            <a:r>
              <a:rPr lang="en-US" sz="2400" dirty="0">
                <a:latin typeface="Times New Roman" panose="02020603050405020304" pitchFamily="18" charset="0"/>
                <a:cs typeface="Times New Roman" panose="02020603050405020304" pitchFamily="18" charset="0"/>
              </a:rPr>
              <a:t>	</a:t>
            </a:r>
            <a:r>
              <a:rPr lang="en-US" sz="2400" dirty="0">
                <a:solidFill>
                  <a:srgbClr val="D62A2A"/>
                </a:solidFill>
                <a:latin typeface="Times New Roman" panose="02020603050405020304" pitchFamily="18" charset="0"/>
                <a:cs typeface="Times New Roman" panose="02020603050405020304" pitchFamily="18" charset="0"/>
              </a:rPr>
              <a:t>	</a:t>
            </a:r>
            <a:r>
              <a:rPr lang="en-US" sz="2400" b="1" dirty="0">
                <a:solidFill>
                  <a:srgbClr val="D62A2A"/>
                </a:solidFill>
                <a:latin typeface="Times New Roman" panose="02020603050405020304" pitchFamily="18" charset="0"/>
                <a:cs typeface="Times New Roman" panose="02020603050405020304" pitchFamily="18" charset="0"/>
              </a:rPr>
              <a:t>Agent function, </a:t>
            </a:r>
            <a:r>
              <a:rPr lang="en-US" sz="2400" b="1" i="1" dirty="0">
                <a:solidFill>
                  <a:srgbClr val="D62A2A"/>
                </a:solidFill>
                <a:latin typeface="Times New Roman" panose="02020603050405020304" pitchFamily="18" charset="0"/>
                <a:cs typeface="Times New Roman" panose="02020603050405020304" pitchFamily="18" charset="0"/>
              </a:rPr>
              <a:t>a</a:t>
            </a:r>
            <a:r>
              <a:rPr lang="en-US" sz="2400" b="1" dirty="0">
                <a:solidFill>
                  <a:srgbClr val="D62A2A"/>
                </a:solidFill>
                <a:latin typeface="Times New Roman" panose="02020603050405020304" pitchFamily="18" charset="0"/>
                <a:cs typeface="Times New Roman" panose="02020603050405020304" pitchFamily="18" charset="0"/>
              </a:rPr>
              <a:t> = </a:t>
            </a:r>
            <a:r>
              <a:rPr lang="en-US" sz="2400" b="1" i="1" dirty="0">
                <a:solidFill>
                  <a:srgbClr val="D62A2A"/>
                </a:solidFill>
                <a:latin typeface="Times New Roman" panose="02020603050405020304" pitchFamily="18" charset="0"/>
                <a:cs typeface="Times New Roman" panose="02020603050405020304" pitchFamily="18" charset="0"/>
              </a:rPr>
              <a:t>F</a:t>
            </a:r>
            <a:r>
              <a:rPr lang="en-US" sz="2400" b="1" dirty="0">
                <a:solidFill>
                  <a:srgbClr val="D62A2A"/>
                </a:solidFill>
                <a:latin typeface="Times New Roman" panose="02020603050405020304" pitchFamily="18" charset="0"/>
                <a:cs typeface="Times New Roman" panose="02020603050405020304" pitchFamily="18" charset="0"/>
              </a:rPr>
              <a:t>(</a:t>
            </a:r>
            <a:r>
              <a:rPr lang="en-US" sz="2400" b="1" i="1" dirty="0">
                <a:solidFill>
                  <a:srgbClr val="D62A2A"/>
                </a:solidFill>
                <a:latin typeface="Times New Roman" panose="02020603050405020304" pitchFamily="18" charset="0"/>
                <a:cs typeface="Times New Roman" panose="02020603050405020304" pitchFamily="18" charset="0"/>
              </a:rPr>
              <a:t>p</a:t>
            </a:r>
            <a:r>
              <a:rPr lang="en-US" sz="2400" b="1" dirty="0">
                <a:solidFill>
                  <a:srgbClr val="D62A2A"/>
                </a:solidFill>
                <a:latin typeface="Times New Roman" panose="02020603050405020304" pitchFamily="18" charset="0"/>
                <a:cs typeface="Times New Roman" panose="02020603050405020304" pitchFamily="18" charset="0"/>
              </a:rPr>
              <a:t>)</a:t>
            </a:r>
          </a:p>
          <a:p>
            <a:pPr>
              <a:buNone/>
            </a:pPr>
            <a:r>
              <a:rPr lang="en-US" sz="2400" dirty="0">
                <a:latin typeface="Times New Roman" panose="02020603050405020304" pitchFamily="18" charset="0"/>
                <a:cs typeface="Times New Roman" panose="02020603050405020304" pitchFamily="18" charset="0"/>
              </a:rPr>
              <a:t>where </a:t>
            </a:r>
            <a:r>
              <a:rPr lang="en-US" sz="2400" i="1" dirty="0">
                <a:latin typeface="Times New Roman" panose="02020603050405020304" pitchFamily="18" charset="0"/>
                <a:cs typeface="Times New Roman" panose="02020603050405020304" pitchFamily="18" charset="0"/>
              </a:rPr>
              <a:t>p is the current percept, a is the action carried out, and F is the agent function.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038599" y="6356350"/>
            <a:ext cx="7704909" cy="365125"/>
          </a:xfrm>
        </p:spPr>
        <p:txBody>
          <a:bodyPr/>
          <a:lstStyle/>
          <a:p>
            <a:r>
              <a:rPr lang="en-US" dirty="0"/>
              <a:t>Copyright © 2019 by Wiley India Pvt. Ltd., 4436/7, </a:t>
            </a:r>
            <a:r>
              <a:rPr lang="en-US" dirty="0" err="1"/>
              <a:t>Ansari</a:t>
            </a:r>
            <a:r>
              <a:rPr lang="en-US" dirty="0"/>
              <a:t> Road, </a:t>
            </a:r>
            <a:r>
              <a:rPr lang="en-US" dirty="0" err="1"/>
              <a:t>Daryaganj</a:t>
            </a:r>
            <a:r>
              <a:rPr lang="en-US" dirty="0"/>
              <a:t>, New Delhi-110002</a:t>
            </a:r>
          </a:p>
        </p:txBody>
      </p:sp>
    </p:spTree>
    <p:extLst>
      <p:ext uri="{BB962C8B-B14F-4D97-AF65-F5344CB8AC3E}">
        <p14:creationId xmlns:p14="http://schemas.microsoft.com/office/powerpoint/2010/main" val="900863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b="1" dirty="0">
                <a:solidFill>
                  <a:srgbClr val="00B0F0"/>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lgn="ctr" hangingPunct="0">
              <a:buNone/>
            </a:pPr>
            <a:r>
              <a:rPr lang="en-US" sz="2400" dirty="0">
                <a:latin typeface="Times New Roman" panose="02020603050405020304" pitchFamily="18" charset="0"/>
                <a:cs typeface="Times New Roman" panose="02020603050405020304" pitchFamily="18" charset="0"/>
              </a:rPr>
              <a:t>	</a:t>
            </a:r>
            <a:r>
              <a:rPr lang="en-US" sz="2400" dirty="0">
                <a:solidFill>
                  <a:schemeClr val="accent5">
                    <a:lumMod val="75000"/>
                  </a:schemeClr>
                </a:solidFill>
                <a:latin typeface="Times New Roman" panose="02020603050405020304" pitchFamily="18" charset="0"/>
                <a:cs typeface="Times New Roman" panose="02020603050405020304" pitchFamily="18" charset="0"/>
              </a:rPr>
              <a:t>Agent terminology</a:t>
            </a:r>
            <a:r>
              <a:rPr lang="en-US" sz="2400" dirty="0">
                <a:latin typeface="Times New Roman" panose="02020603050405020304" pitchFamily="18" charset="0"/>
                <a:cs typeface="Times New Roman" panose="02020603050405020304" pitchFamily="18" charset="0"/>
              </a:rPr>
              <a:t>	</a:t>
            </a:r>
          </a:p>
          <a:p>
            <a:pPr marL="0" indent="0" hangingPunct="0">
              <a:buNone/>
            </a:pPr>
            <a:r>
              <a:rPr lang="en-US" sz="2400" dirty="0">
                <a:latin typeface="Times New Roman" panose="02020603050405020304" pitchFamily="18" charset="0"/>
                <a:cs typeface="Times New Roman" panose="02020603050405020304" pitchFamily="18" charset="0"/>
              </a:rPr>
              <a:t>where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is the current percept,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is the action carried out, and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 is the agent function. </a:t>
            </a:r>
            <a:r>
              <a:rPr lang="en-US" sz="2400" i="1" dirty="0">
                <a:latin typeface="Times New Roman" panose="02020603050405020304" pitchFamily="18" charset="0"/>
                <a:cs typeface="Times New Roman" panose="02020603050405020304" pitchFamily="18" charset="0"/>
              </a:rPr>
              <a:t>F </a:t>
            </a:r>
            <a:r>
              <a:rPr lang="en-US" sz="2400" dirty="0">
                <a:latin typeface="Times New Roman" panose="02020603050405020304" pitchFamily="18" charset="0"/>
                <a:cs typeface="Times New Roman" panose="02020603050405020304" pitchFamily="18" charset="0"/>
              </a:rPr>
              <a:t>maps precepts to actions</a:t>
            </a:r>
          </a:p>
          <a:p>
            <a:pPr marL="0" indent="0">
              <a:buNone/>
            </a:pPr>
            <a:r>
              <a:rPr lang="en-US" sz="2400" dirty="0">
                <a:latin typeface="Times New Roman" panose="02020603050405020304" pitchFamily="18" charset="0"/>
                <a:cs typeface="Times New Roman" panose="02020603050405020304" pitchFamily="18" charset="0"/>
              </a:rPr>
              <a:t> 	</a:t>
            </a:r>
            <a:r>
              <a:rPr lang="en-US" sz="2400" i="1" dirty="0">
                <a:solidFill>
                  <a:srgbClr val="D62A2A"/>
                </a:solidFill>
                <a:latin typeface="Times New Roman" panose="02020603050405020304" pitchFamily="18" charset="0"/>
                <a:cs typeface="Times New Roman" panose="02020603050405020304" pitchFamily="18" charset="0"/>
              </a:rPr>
              <a:t>F </a:t>
            </a:r>
            <a:r>
              <a:rPr lang="en-US" sz="2400" dirty="0">
                <a:solidFill>
                  <a:srgbClr val="D62A2A"/>
                </a:solidFill>
                <a:latin typeface="Times New Roman" panose="02020603050405020304" pitchFamily="18" charset="0"/>
                <a:cs typeface="Times New Roman" panose="02020603050405020304" pitchFamily="18" charset="0"/>
              </a:rPr>
              <a:t>:</a:t>
            </a:r>
            <a:r>
              <a:rPr lang="en-US" sz="2400" i="1" dirty="0">
                <a:solidFill>
                  <a:srgbClr val="D62A2A"/>
                </a:solidFill>
                <a:latin typeface="Times New Roman" panose="02020603050405020304" pitchFamily="18" charset="0"/>
                <a:cs typeface="Times New Roman" panose="02020603050405020304" pitchFamily="18" charset="0"/>
              </a:rPr>
              <a:t>P </a:t>
            </a:r>
            <a:r>
              <a:rPr lang="en-US" sz="2400" dirty="0">
                <a:solidFill>
                  <a:srgbClr val="D62A2A"/>
                </a:solidFill>
                <a:latin typeface="Times New Roman" panose="02020603050405020304" pitchFamily="18" charset="0"/>
                <a:cs typeface="Times New Roman" panose="02020603050405020304" pitchFamily="18" charset="0"/>
              </a:rPr>
              <a:t>→</a:t>
            </a:r>
            <a:r>
              <a:rPr lang="en-US" sz="2400" i="1" dirty="0">
                <a:solidFill>
                  <a:srgbClr val="D62A2A"/>
                </a:solidFill>
                <a:latin typeface="Times New Roman" panose="02020603050405020304" pitchFamily="18" charset="0"/>
                <a:cs typeface="Times New Roman" panose="02020603050405020304" pitchFamily="18" charset="0"/>
              </a:rPr>
              <a:t> A</a:t>
            </a:r>
            <a:endParaRPr lang="en-US" sz="2400" dirty="0">
              <a:solidFill>
                <a:srgbClr val="D62A2A"/>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where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is the set of all precepts, and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is the set of all actions. </a:t>
            </a:r>
          </a:p>
          <a:p>
            <a:pPr marL="0" indent="0">
              <a:buNone/>
            </a:pPr>
            <a:r>
              <a:rPr lang="en-US" sz="2400" dirty="0">
                <a:latin typeface="Times New Roman" panose="02020603050405020304" pitchFamily="18" charset="0"/>
                <a:cs typeface="Times New Roman" panose="02020603050405020304" pitchFamily="18" charset="0"/>
              </a:rPr>
              <a:t>Generally, an action may be dependent of all the precepts observed, not only the current percept, </a:t>
            </a:r>
          </a:p>
          <a:p>
            <a:pPr marL="0" indent="0">
              <a:buNone/>
            </a:pPr>
            <a:r>
              <a:rPr lang="en-US" sz="2400" i="1" dirty="0">
                <a:latin typeface="Times New Roman" panose="02020603050405020304" pitchFamily="18" charset="0"/>
                <a:cs typeface="Times New Roman" panose="02020603050405020304" pitchFamily="18" charset="0"/>
              </a:rPr>
              <a:t>	</a:t>
            </a:r>
            <a:r>
              <a:rPr lang="en-US" sz="2400" i="1" dirty="0" err="1">
                <a:solidFill>
                  <a:srgbClr val="D62A2A"/>
                </a:solidFill>
                <a:latin typeface="Times New Roman" panose="02020603050405020304" pitchFamily="18" charset="0"/>
                <a:cs typeface="Times New Roman" panose="02020603050405020304" pitchFamily="18" charset="0"/>
              </a:rPr>
              <a:t>a</a:t>
            </a:r>
            <a:r>
              <a:rPr lang="en-US" sz="2400" i="1" baseline="-25000" dirty="0" err="1">
                <a:solidFill>
                  <a:srgbClr val="D62A2A"/>
                </a:solidFill>
                <a:latin typeface="Times New Roman" panose="02020603050405020304" pitchFamily="18" charset="0"/>
                <a:cs typeface="Times New Roman" panose="02020603050405020304" pitchFamily="18" charset="0"/>
              </a:rPr>
              <a:t>k</a:t>
            </a:r>
            <a:r>
              <a:rPr lang="en-US" sz="2400" i="1" dirty="0">
                <a:solidFill>
                  <a:srgbClr val="D62A2A"/>
                </a:solidFill>
                <a:latin typeface="Times New Roman" panose="02020603050405020304" pitchFamily="18" charset="0"/>
                <a:cs typeface="Times New Roman" panose="02020603050405020304" pitchFamily="18" charset="0"/>
              </a:rPr>
              <a:t> </a:t>
            </a:r>
            <a:r>
              <a:rPr lang="en-US" sz="2400" dirty="0">
                <a:solidFill>
                  <a:srgbClr val="D62A2A"/>
                </a:solidFill>
                <a:latin typeface="Times New Roman" panose="02020603050405020304" pitchFamily="18" charset="0"/>
                <a:cs typeface="Times New Roman" panose="02020603050405020304" pitchFamily="18" charset="0"/>
              </a:rPr>
              <a:t>=</a:t>
            </a:r>
            <a:r>
              <a:rPr lang="en-US" sz="2400" i="1" dirty="0">
                <a:solidFill>
                  <a:srgbClr val="D62A2A"/>
                </a:solidFill>
                <a:latin typeface="Times New Roman" panose="02020603050405020304" pitchFamily="18" charset="0"/>
                <a:cs typeface="Times New Roman" panose="02020603050405020304" pitchFamily="18" charset="0"/>
              </a:rPr>
              <a:t> F</a:t>
            </a:r>
            <a:r>
              <a:rPr lang="en-US" sz="2400" dirty="0">
                <a:solidFill>
                  <a:srgbClr val="D62A2A"/>
                </a:solidFill>
                <a:latin typeface="Times New Roman" panose="02020603050405020304" pitchFamily="18" charset="0"/>
                <a:cs typeface="Times New Roman" panose="02020603050405020304" pitchFamily="18" charset="0"/>
              </a:rPr>
              <a:t>( </a:t>
            </a:r>
            <a:r>
              <a:rPr lang="en-US" sz="2400" i="1" dirty="0">
                <a:solidFill>
                  <a:srgbClr val="D62A2A"/>
                </a:solidFill>
                <a:latin typeface="Times New Roman" panose="02020603050405020304" pitchFamily="18" charset="0"/>
                <a:cs typeface="Times New Roman" panose="02020603050405020304" pitchFamily="18" charset="0"/>
              </a:rPr>
              <a:t>p</a:t>
            </a:r>
            <a:r>
              <a:rPr lang="en-US" sz="2400" baseline="-25000" dirty="0">
                <a:solidFill>
                  <a:srgbClr val="D62A2A"/>
                </a:solidFill>
                <a:latin typeface="Times New Roman" panose="02020603050405020304" pitchFamily="18" charset="0"/>
                <a:cs typeface="Times New Roman" panose="02020603050405020304" pitchFamily="18" charset="0"/>
              </a:rPr>
              <a:t>0</a:t>
            </a:r>
            <a:r>
              <a:rPr lang="en-US" sz="2400" i="1" dirty="0">
                <a:solidFill>
                  <a:srgbClr val="D62A2A"/>
                </a:solidFill>
                <a:latin typeface="Times New Roman" panose="02020603050405020304" pitchFamily="18" charset="0"/>
                <a:cs typeface="Times New Roman" panose="02020603050405020304" pitchFamily="18" charset="0"/>
              </a:rPr>
              <a:t> p</a:t>
            </a:r>
            <a:r>
              <a:rPr lang="en-US" sz="2400" baseline="-25000" dirty="0">
                <a:solidFill>
                  <a:srgbClr val="D62A2A"/>
                </a:solidFill>
                <a:latin typeface="Times New Roman" panose="02020603050405020304" pitchFamily="18" charset="0"/>
                <a:cs typeface="Times New Roman" panose="02020603050405020304" pitchFamily="18" charset="0"/>
              </a:rPr>
              <a:t>1</a:t>
            </a:r>
            <a:r>
              <a:rPr lang="en-US" sz="2400" i="1" dirty="0">
                <a:solidFill>
                  <a:srgbClr val="D62A2A"/>
                </a:solidFill>
                <a:latin typeface="Times New Roman" panose="02020603050405020304" pitchFamily="18" charset="0"/>
                <a:cs typeface="Times New Roman" panose="02020603050405020304" pitchFamily="18" charset="0"/>
              </a:rPr>
              <a:t> p</a:t>
            </a:r>
            <a:r>
              <a:rPr lang="en-US" sz="2400" baseline="-25000" dirty="0">
                <a:solidFill>
                  <a:srgbClr val="D62A2A"/>
                </a:solidFill>
                <a:latin typeface="Times New Roman" panose="02020603050405020304" pitchFamily="18" charset="0"/>
                <a:cs typeface="Times New Roman" panose="02020603050405020304" pitchFamily="18" charset="0"/>
              </a:rPr>
              <a:t>2</a:t>
            </a:r>
            <a:r>
              <a:rPr lang="en-US" sz="2400" i="1" dirty="0">
                <a:solidFill>
                  <a:srgbClr val="D62A2A"/>
                </a:solidFill>
                <a:latin typeface="Times New Roman" panose="02020603050405020304" pitchFamily="18" charset="0"/>
                <a:cs typeface="Times New Roman" panose="02020603050405020304" pitchFamily="18" charset="0"/>
              </a:rPr>
              <a:t> </a:t>
            </a:r>
            <a:r>
              <a:rPr lang="en-US" sz="2400" dirty="0">
                <a:solidFill>
                  <a:srgbClr val="D62A2A"/>
                </a:solidFill>
                <a:latin typeface="Times New Roman" panose="02020603050405020304" pitchFamily="18" charset="0"/>
                <a:cs typeface="Times New Roman" panose="02020603050405020304" pitchFamily="18" charset="0"/>
              </a:rPr>
              <a:t>…</a:t>
            </a:r>
            <a:r>
              <a:rPr lang="en-US" sz="2400" i="1" dirty="0">
                <a:solidFill>
                  <a:srgbClr val="D62A2A"/>
                </a:solidFill>
                <a:latin typeface="Times New Roman" panose="02020603050405020304" pitchFamily="18" charset="0"/>
                <a:cs typeface="Times New Roman" panose="02020603050405020304" pitchFamily="18" charset="0"/>
              </a:rPr>
              <a:t> p</a:t>
            </a:r>
            <a:r>
              <a:rPr lang="en-US" sz="2400" i="1" baseline="-25000" dirty="0">
                <a:solidFill>
                  <a:srgbClr val="D62A2A"/>
                </a:solidFill>
                <a:latin typeface="Times New Roman" panose="02020603050405020304" pitchFamily="18" charset="0"/>
                <a:cs typeface="Times New Roman" panose="02020603050405020304" pitchFamily="18" charset="0"/>
              </a:rPr>
              <a:t>k</a:t>
            </a:r>
            <a:r>
              <a:rPr lang="en-US" sz="2400" baseline="-25000" dirty="0">
                <a:solidFill>
                  <a:srgbClr val="D62A2A"/>
                </a:solidFill>
                <a:latin typeface="Times New Roman" panose="02020603050405020304" pitchFamily="18" charset="0"/>
                <a:cs typeface="Times New Roman" panose="02020603050405020304" pitchFamily="18" charset="0"/>
              </a:rPr>
              <a:t> </a:t>
            </a:r>
            <a:r>
              <a:rPr lang="en-US" sz="2400" dirty="0">
                <a:solidFill>
                  <a:srgbClr val="D62A2A"/>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Where </a:t>
            </a:r>
            <a:r>
              <a:rPr lang="en-US" sz="2400" i="1" dirty="0">
                <a:latin typeface="Times New Roman" panose="02020603050405020304" pitchFamily="18" charset="0"/>
                <a:cs typeface="Times New Roman" panose="02020603050405020304" pitchFamily="18" charset="0"/>
              </a:rPr>
              <a:t>p</a:t>
            </a:r>
            <a:r>
              <a:rPr lang="en-US" sz="2400" baseline="-25000" dirty="0">
                <a:latin typeface="Times New Roman" panose="02020603050405020304" pitchFamily="18" charset="0"/>
                <a:cs typeface="Times New Roman" panose="02020603050405020304" pitchFamily="18" charset="0"/>
              </a:rPr>
              <a:t>0</a:t>
            </a:r>
            <a:r>
              <a:rPr lang="en-US" sz="2400" i="1" dirty="0">
                <a:latin typeface="Times New Roman" panose="02020603050405020304" pitchFamily="18" charset="0"/>
                <a:cs typeface="Times New Roman" panose="02020603050405020304" pitchFamily="18" charset="0"/>
              </a:rPr>
              <a:t> , p</a:t>
            </a:r>
            <a:r>
              <a:rPr lang="en-US" sz="2400" baseline="-25000" dirty="0">
                <a:latin typeface="Times New Roman" panose="02020603050405020304" pitchFamily="18" charset="0"/>
                <a:cs typeface="Times New Roman" panose="02020603050405020304" pitchFamily="18" charset="0"/>
              </a:rPr>
              <a:t>1, </a:t>
            </a:r>
            <a:r>
              <a:rPr lang="en-US" sz="2400" i="1" dirty="0">
                <a:latin typeface="Times New Roman" panose="02020603050405020304" pitchFamily="18" charset="0"/>
                <a:cs typeface="Times New Roman" panose="02020603050405020304" pitchFamily="18" charset="0"/>
              </a:rPr>
              <a:t> p</a:t>
            </a:r>
            <a:r>
              <a:rPr lang="en-US" sz="2400" baseline="-25000" dirty="0">
                <a:latin typeface="Times New Roman" panose="020206030504050203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,p</a:t>
            </a:r>
            <a:r>
              <a:rPr lang="en-US" sz="2400" i="1" baseline="-25000"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is the sequence of percepts recorded till date, </a:t>
            </a:r>
            <a:r>
              <a:rPr lang="en-US" sz="2400" i="1" dirty="0" err="1">
                <a:latin typeface="Times New Roman" panose="02020603050405020304" pitchFamily="18" charset="0"/>
                <a:cs typeface="Times New Roman" panose="02020603050405020304" pitchFamily="18" charset="0"/>
              </a:rPr>
              <a:t>a</a:t>
            </a:r>
            <a:r>
              <a:rPr lang="en-US" sz="2400" i="1" baseline="-25000" dirty="0" err="1">
                <a:latin typeface="Times New Roman" panose="02020603050405020304" pitchFamily="18" charset="0"/>
                <a:cs typeface="Times New Roman" panose="02020603050405020304" pitchFamily="18" charset="0"/>
              </a:rPr>
              <a:t>k</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resulting action carried out and F now maps percept sequences to action</a:t>
            </a:r>
          </a:p>
          <a:p>
            <a:pPr marL="0" indent="0">
              <a:buNone/>
            </a:pPr>
            <a:r>
              <a:rPr lang="en-US" sz="2400" i="1" dirty="0">
                <a:latin typeface="Times New Roman" panose="02020603050405020304" pitchFamily="18" charset="0"/>
                <a:cs typeface="Times New Roman" panose="02020603050405020304" pitchFamily="18" charset="0"/>
              </a:rPr>
              <a:t>	</a:t>
            </a:r>
            <a:r>
              <a:rPr lang="en-US" sz="2400" i="1" dirty="0">
                <a:solidFill>
                  <a:srgbClr val="D62A2A"/>
                </a:solidFill>
                <a:latin typeface="Times New Roman" panose="02020603050405020304" pitchFamily="18" charset="0"/>
                <a:cs typeface="Times New Roman" panose="02020603050405020304" pitchFamily="18" charset="0"/>
              </a:rPr>
              <a:t>	F </a:t>
            </a:r>
            <a:r>
              <a:rPr lang="en-US" sz="2400" dirty="0">
                <a:solidFill>
                  <a:srgbClr val="D62A2A"/>
                </a:solidFill>
                <a:latin typeface="Times New Roman" panose="02020603050405020304" pitchFamily="18" charset="0"/>
                <a:cs typeface="Times New Roman" panose="02020603050405020304" pitchFamily="18" charset="0"/>
              </a:rPr>
              <a:t>:</a:t>
            </a:r>
            <a:r>
              <a:rPr lang="en-US" sz="2400" i="1" dirty="0">
                <a:solidFill>
                  <a:srgbClr val="D62A2A"/>
                </a:solidFill>
                <a:latin typeface="Times New Roman" panose="02020603050405020304" pitchFamily="18" charset="0"/>
                <a:cs typeface="Times New Roman" panose="02020603050405020304" pitchFamily="18" charset="0"/>
              </a:rPr>
              <a:t>P </a:t>
            </a:r>
            <a:r>
              <a:rPr lang="en-US" sz="2400" dirty="0">
                <a:solidFill>
                  <a:srgbClr val="D62A2A"/>
                </a:solidFill>
                <a:latin typeface="Times New Roman" panose="02020603050405020304" pitchFamily="18" charset="0"/>
                <a:cs typeface="Times New Roman" panose="02020603050405020304" pitchFamily="18" charset="0"/>
              </a:rPr>
              <a:t>*</a:t>
            </a:r>
            <a:r>
              <a:rPr lang="en-US" sz="2400" i="1" dirty="0">
                <a:solidFill>
                  <a:srgbClr val="D62A2A"/>
                </a:solidFill>
                <a:latin typeface="Times New Roman" panose="02020603050405020304" pitchFamily="18" charset="0"/>
                <a:cs typeface="Times New Roman" panose="02020603050405020304" pitchFamily="18" charset="0"/>
              </a:rPr>
              <a:t> </a:t>
            </a:r>
            <a:r>
              <a:rPr lang="en-US" sz="2400" dirty="0">
                <a:solidFill>
                  <a:srgbClr val="D62A2A"/>
                </a:solidFill>
                <a:latin typeface="Times New Roman" panose="02020603050405020304" pitchFamily="18" charset="0"/>
                <a:cs typeface="Times New Roman" panose="02020603050405020304" pitchFamily="18" charset="0"/>
              </a:rPr>
              <a:t>→</a:t>
            </a:r>
            <a:r>
              <a:rPr lang="en-US" sz="2400" i="1" dirty="0">
                <a:solidFill>
                  <a:srgbClr val="D62A2A"/>
                </a:solidFill>
                <a:latin typeface="Times New Roman" panose="02020603050405020304" pitchFamily="18" charset="0"/>
                <a:cs typeface="Times New Roman" panose="02020603050405020304" pitchFamily="18" charset="0"/>
              </a:rPr>
              <a:t> A</a:t>
            </a:r>
            <a:endParaRPr lang="en-US" sz="2400" dirty="0">
              <a:solidFill>
                <a:srgbClr val="D62A2A"/>
              </a:solidFill>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423684" y="6492875"/>
            <a:ext cx="6402572"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2296577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b="1" dirty="0">
                <a:solidFill>
                  <a:srgbClr val="00B0F0"/>
                </a:solidFill>
                <a:latin typeface="Times New Roman" panose="02020603050405020304" pitchFamily="18" charset="0"/>
                <a:cs typeface="Times New Roman" panose="02020603050405020304" pitchFamily="18" charset="0"/>
              </a:rPr>
              <a:t>2</a:t>
            </a:r>
            <a:r>
              <a:rPr lang="en-US" b="1" dirty="0">
                <a:solidFill>
                  <a:srgbClr val="00B0F0"/>
                </a:solidFill>
                <a:latin typeface="Times New Roman" panose="02020603050405020304" pitchFamily="18" charset="0"/>
                <a:cs typeface="Times New Roman" panose="02020603050405020304" pitchFamily="18" charset="0"/>
              </a:rPr>
              <a:t>.1.2 Environment of Problem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6281530"/>
          </a:xfrm>
        </p:spPr>
        <p:txBody>
          <a:bodyPr>
            <a:normAutofit/>
          </a:bodyPr>
          <a:lstStyle/>
          <a:p>
            <a:pPr marL="0" indent="0" algn="ctr" hangingPunct="0">
              <a:buNone/>
            </a:pPr>
            <a:r>
              <a:rPr lang="en-US" sz="2400" dirty="0">
                <a:solidFill>
                  <a:schemeClr val="accent5">
                    <a:lumMod val="75000"/>
                  </a:schemeClr>
                </a:solidFill>
                <a:latin typeface="Times New Roman" panose="02020603050405020304" pitchFamily="18" charset="0"/>
                <a:cs typeface="Times New Roman" panose="02020603050405020304" pitchFamily="18" charset="0"/>
              </a:rPr>
              <a:t>Environment of problem</a:t>
            </a:r>
          </a:p>
          <a:p>
            <a:pPr marL="0" indent="0" hangingPunct="0">
              <a:buNone/>
            </a:pPr>
            <a:r>
              <a:rPr lang="en-US" sz="2400" dirty="0">
                <a:latin typeface="Times New Roman" panose="02020603050405020304" pitchFamily="18" charset="0"/>
                <a:cs typeface="Times New Roman" panose="02020603050405020304" pitchFamily="18" charset="0"/>
              </a:rPr>
              <a:t>The vacuum agent perceives in which square it is in and if there is dirt in the square. It may choose to move left, right or suck up the dirt or do nothing. On the basis of the aforementioned task, one of the very simple functions of the agent is the following: If the current square is dirty then suck, otherwise move to other square. Hence, we can write:</a:t>
            </a:r>
          </a:p>
          <a:p>
            <a:pPr marL="0" indent="0">
              <a:buNone/>
            </a:pPr>
            <a:r>
              <a:rPr lang="en-US" sz="2400" dirty="0">
                <a:latin typeface="Times New Roman" panose="02020603050405020304" pitchFamily="18" charset="0"/>
                <a:cs typeface="Times New Roman" panose="02020603050405020304" pitchFamily="18" charset="0"/>
              </a:rPr>
              <a:t> Precepts: location and status, e.g., [A, Dirty]</a:t>
            </a:r>
          </a:p>
          <a:p>
            <a:pPr marL="0" indent="0">
              <a:buNone/>
            </a:pPr>
            <a:r>
              <a:rPr lang="en-US" sz="2400" dirty="0">
                <a:latin typeface="Times New Roman" panose="02020603050405020304" pitchFamily="18" charset="0"/>
                <a:cs typeface="Times New Roman" panose="02020603050405020304" pitchFamily="18" charset="0"/>
              </a:rPr>
              <a:t> Actions: left, right, suck and no-op (Do Nothing)</a:t>
            </a:r>
          </a:p>
          <a:p>
            <a:pPr marL="0" indent="0" hangingPunc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104C42E-4E03-49B9-B2DB-806679C2F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6140" y="3817088"/>
            <a:ext cx="7457659" cy="2339163"/>
          </a:xfrm>
          <a:prstGeom prst="rect">
            <a:avLst/>
          </a:prstGeom>
        </p:spPr>
      </p:pic>
      <p:sp>
        <p:nvSpPr>
          <p:cNvPr id="6" name="Footer Placeholder 5"/>
          <p:cNvSpPr>
            <a:spLocks noGrp="1"/>
          </p:cNvSpPr>
          <p:nvPr>
            <p:ph type="ftr" sz="quarter" idx="11"/>
          </p:nvPr>
        </p:nvSpPr>
        <p:spPr>
          <a:xfrm>
            <a:off x="4306725" y="6470028"/>
            <a:ext cx="6636488"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184293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896140" y="371061"/>
            <a:ext cx="7457660" cy="5805902"/>
          </a:xfrm>
        </p:spPr>
        <p:txBody>
          <a:bodyPr>
            <a:normAutofit/>
          </a:bodyPr>
          <a:lstStyle/>
          <a:p>
            <a:pPr marL="0" indent="0" algn="ctr">
              <a:buNone/>
            </a:pPr>
            <a:r>
              <a:rPr lang="en-US" sz="2400" dirty="0">
                <a:solidFill>
                  <a:schemeClr val="accent5">
                    <a:lumMod val="75000"/>
                  </a:schemeClr>
                </a:solidFill>
                <a:latin typeface="Times New Roman" panose="02020603050405020304" pitchFamily="18" charset="0"/>
                <a:cs typeface="Times New Roman" panose="02020603050405020304" pitchFamily="18" charset="0"/>
              </a:rPr>
              <a:t>Vacuum cleaner problem</a:t>
            </a:r>
          </a:p>
          <a:p>
            <a:pPr marL="0" indent="0">
              <a:buNone/>
            </a:pPr>
            <a:r>
              <a:rPr lang="en-US" sz="2400" dirty="0">
                <a:latin typeface="Times New Roman" panose="02020603050405020304" pitchFamily="18" charset="0"/>
                <a:cs typeface="Times New Roman" panose="02020603050405020304" pitchFamily="18" charset="0"/>
              </a:rPr>
              <a:t>Performance measure of vacuum cleaner agent: All the rooms are well cleaned.</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/action of agent: Left, right, suck and no-op (Doing nothing).</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Percept: Location and status, for example, [A, Dirty].</a:t>
            </a:r>
          </a:p>
          <a:p>
            <a:pPr marL="0" indent="0">
              <a:buNone/>
            </a:pPr>
            <a:r>
              <a:rPr lang="en-US" sz="2400" b="1" kern="100" dirty="0">
                <a:latin typeface="Times New Roman" panose="02020603050405020304" pitchFamily="18" charset="0"/>
                <a:ea typeface="SimSun" panose="02010600030101010101" pitchFamily="2" charset="-122"/>
              </a:rPr>
              <a:t>Agent function: </a:t>
            </a:r>
            <a:r>
              <a:rPr lang="en-US" sz="2400" kern="100" dirty="0">
                <a:latin typeface="Times New Roman" panose="02020603050405020304" pitchFamily="18" charset="0"/>
                <a:ea typeface="SimSun" panose="02010600030101010101" pitchFamily="2" charset="-122"/>
              </a:rPr>
              <a:t>Mapping of precept sequence to an action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a:xfrm>
            <a:off x="4258879" y="6486939"/>
            <a:ext cx="6732181" cy="365125"/>
          </a:xfrm>
        </p:spPr>
        <p:txBody>
          <a:bodyPr/>
          <a:lstStyle/>
          <a:p>
            <a:r>
              <a:rPr lang="en-US" dirty="0"/>
              <a:t>Copyright © 2019 by Wiley India Pvt. Ltd., 4436/7, Ansari Road, </a:t>
            </a:r>
            <a:r>
              <a:rPr lang="en-US" dirty="0" err="1"/>
              <a:t>Daryaganj</a:t>
            </a:r>
            <a:r>
              <a:rPr lang="en-US" dirty="0"/>
              <a:t>, New Delhi-110002</a:t>
            </a:r>
          </a:p>
        </p:txBody>
      </p:sp>
    </p:spTree>
    <p:extLst>
      <p:ext uri="{BB962C8B-B14F-4D97-AF65-F5344CB8AC3E}">
        <p14:creationId xmlns:p14="http://schemas.microsoft.com/office/powerpoint/2010/main" val="222050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3" name="Google Shape;143;p2"/>
          <p:cNvSpPr txBox="1"/>
          <p:nvPr/>
        </p:nvSpPr>
        <p:spPr>
          <a:xfrm>
            <a:off x="0" y="0"/>
            <a:ext cx="3220500" cy="7155765"/>
          </a:xfrm>
          <a:prstGeom prst="rect">
            <a:avLst/>
          </a:prstGeom>
          <a:noFill/>
          <a:ln>
            <a:noFill/>
          </a:ln>
        </p:spPr>
        <p:txBody>
          <a:bodyPr spcFirstLastPara="1" wrap="square" lIns="91425" tIns="45700" rIns="91425" bIns="45700" anchor="t" anchorCtr="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2</a:t>
            </a:r>
            <a:r>
              <a:rPr lang="en-US" sz="1800" dirty="0">
                <a:solidFill>
                  <a:schemeClr val="bg1"/>
                </a:solidFill>
                <a:latin typeface="Times New Roman" panose="02020603050405020304" pitchFamily="18" charset="0"/>
                <a:cs typeface="Times New Roman" panose="02020603050405020304" pitchFamily="18" charset="0"/>
              </a:rPr>
              <a:t>.1 Introduction</a:t>
            </a:r>
            <a:br>
              <a:rPr lang="en-US" sz="1800" b="1"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2.1.1 Agent Terminology</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.1.2 Environment of Problem</a:t>
            </a:r>
          </a:p>
          <a:p>
            <a:pPr>
              <a:lnSpc>
                <a:spcPct val="150000"/>
              </a:lnSpc>
            </a:pPr>
            <a:r>
              <a:rPr lang="en-US" b="1" dirty="0">
                <a:solidFill>
                  <a:srgbClr val="00B0F0"/>
                </a:solidFill>
                <a:latin typeface="Times New Roman" panose="02020603050405020304" pitchFamily="18" charset="0"/>
                <a:cs typeface="Times New Roman" panose="02020603050405020304" pitchFamily="18" charset="0"/>
              </a:rPr>
              <a:t>2.1.3 Vacuum cleaner problem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 Structure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2.2.1 PAGE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2.2.2 Agent program</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2.2.3 Attributes of  Agents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 Rationality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2.3.1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2.3.2 Ideal rational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2.3.3 Autonomy</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2.4 Types of Agent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2.5 Environment and properties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2.6 PEAS for Agent</a:t>
            </a:r>
          </a:p>
          <a:p>
            <a:pPr>
              <a:lnSpc>
                <a:spcPct val="150000"/>
              </a:lnSpc>
            </a:pPr>
            <a:r>
              <a:rPr lang="en-US" dirty="0">
                <a:solidFill>
                  <a:schemeClr val="lt1"/>
                </a:solidFill>
                <a:latin typeface="Times New Roman"/>
                <a:ea typeface="Times New Roman"/>
                <a:cs typeface="Times New Roman"/>
                <a:sym typeface="Times New Roman"/>
              </a:rPr>
              <a:t>2.7 Intelligent agent application</a:t>
            </a:r>
          </a:p>
          <a:p>
            <a:pPr marL="0" marR="0" lvl="0" indent="0" algn="l" rtl="0">
              <a:lnSpc>
                <a:spcPct val="150000"/>
              </a:lnSpc>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
        <p:nvSpPr>
          <p:cNvPr id="2" name="Title 1">
            <a:extLst>
              <a:ext uri="{FF2B5EF4-FFF2-40B4-BE49-F238E27FC236}">
                <a16:creationId xmlns:a16="http://schemas.microsoft.com/office/drawing/2014/main" id="{8D9163E0-1800-445B-AEA8-D8DB968C56F8}"/>
              </a:ext>
            </a:extLst>
          </p:cNvPr>
          <p:cNvSpPr>
            <a:spLocks noGrp="1"/>
          </p:cNvSpPr>
          <p:nvPr>
            <p:ph type="ctrTitle"/>
          </p:nvPr>
        </p:nvSpPr>
        <p:spPr>
          <a:xfrm>
            <a:off x="2286947" y="0"/>
            <a:ext cx="9144000" cy="528818"/>
          </a:xfrm>
        </p:spPr>
        <p:txBody>
          <a:bodyPr>
            <a:normAutofit/>
          </a:bodyPr>
          <a:lstStyle/>
          <a:p>
            <a:r>
              <a:rPr lang="en-US" sz="2400" dirty="0">
                <a:solidFill>
                  <a:schemeClr val="accent5">
                    <a:lumMod val="75000"/>
                  </a:schemeClr>
                </a:solidFill>
                <a:latin typeface="Times New Roman" panose="02020603050405020304" pitchFamily="18" charset="0"/>
                <a:cs typeface="Times New Roman" panose="02020603050405020304" pitchFamily="18" charset="0"/>
              </a:rPr>
              <a:t>Vacuum cleaner problem</a:t>
            </a: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type="subTitle" idx="1"/>
          </p:nvPr>
        </p:nvSpPr>
        <p:spPr/>
        <p:txBody>
          <a:bodyPr>
            <a:normAutofit/>
          </a:bodyPr>
          <a:lstStyle/>
          <a:p>
            <a:pPr marL="0" indent="0">
              <a:buNone/>
            </a:pPr>
            <a:endParaRPr lang="en-US" dirty="0"/>
          </a:p>
          <a:p>
            <a:pPr marL="0" indent="0">
              <a:buNone/>
            </a:pPr>
            <a:endParaRPr lang="en-US" sz="26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FCC044E0-E3D0-4690-AED5-0EA4892B72BC}"/>
              </a:ext>
            </a:extLst>
          </p:cNvPr>
          <p:cNvGraphicFramePr>
            <a:graphicFrameLocks noGrp="1"/>
          </p:cNvGraphicFramePr>
          <p:nvPr>
            <p:extLst>
              <p:ext uri="{D42A27DB-BD31-4B8C-83A1-F6EECF244321}">
                <p14:modId xmlns:p14="http://schemas.microsoft.com/office/powerpoint/2010/main" val="893140579"/>
              </p:ext>
            </p:extLst>
          </p:nvPr>
        </p:nvGraphicFramePr>
        <p:xfrm>
          <a:off x="3896139" y="1000759"/>
          <a:ext cx="6316870" cy="4921574"/>
        </p:xfrm>
        <a:graphic>
          <a:graphicData uri="http://schemas.openxmlformats.org/drawingml/2006/table">
            <a:tbl>
              <a:tblPr firstRow="1" bandRow="1">
                <a:tableStyleId>{073A0DAA-6AF3-43AB-8588-CEC1D06C72B9}</a:tableStyleId>
              </a:tblPr>
              <a:tblGrid>
                <a:gridCol w="3158435">
                  <a:extLst>
                    <a:ext uri="{9D8B030D-6E8A-4147-A177-3AD203B41FA5}">
                      <a16:colId xmlns:a16="http://schemas.microsoft.com/office/drawing/2014/main" val="3368154244"/>
                    </a:ext>
                  </a:extLst>
                </a:gridCol>
                <a:gridCol w="3158435">
                  <a:extLst>
                    <a:ext uri="{9D8B030D-6E8A-4147-A177-3AD203B41FA5}">
                      <a16:colId xmlns:a16="http://schemas.microsoft.com/office/drawing/2014/main" val="1004098513"/>
                    </a:ext>
                  </a:extLst>
                </a:gridCol>
              </a:tblGrid>
              <a:tr h="428729">
                <a:tc>
                  <a:txBody>
                    <a:bodyPr/>
                    <a:lstStyle/>
                    <a:p>
                      <a:r>
                        <a:rPr lang="en-US" dirty="0"/>
                        <a:t>Percept sequence</a:t>
                      </a:r>
                    </a:p>
                  </a:txBody>
                  <a:tcPr/>
                </a:tc>
                <a:tc>
                  <a:txBody>
                    <a:bodyPr/>
                    <a:lstStyle/>
                    <a:p>
                      <a:r>
                        <a:rPr lang="en-US" dirty="0"/>
                        <a:t>Action</a:t>
                      </a:r>
                    </a:p>
                  </a:txBody>
                  <a:tcPr/>
                </a:tc>
                <a:extLst>
                  <a:ext uri="{0D108BD9-81ED-4DB2-BD59-A6C34878D82A}">
                    <a16:rowId xmlns:a16="http://schemas.microsoft.com/office/drawing/2014/main" val="1189117127"/>
                  </a:ext>
                </a:extLst>
              </a:tr>
              <a:tr h="4580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dk1"/>
                          </a:solidFill>
                          <a:effectLst/>
                          <a:latin typeface="Times New Roman" panose="02020603050405020304" pitchFamily="18" charset="0"/>
                          <a:ea typeface="+mn-ea"/>
                          <a:cs typeface="Times New Roman" panose="02020603050405020304" pitchFamily="18" charset="0"/>
                        </a:rPr>
                        <a:t>[A, Clean]</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dirty="0"/>
                        <a:t>Right </a:t>
                      </a:r>
                    </a:p>
                  </a:txBody>
                  <a:tcPr/>
                </a:tc>
                <a:extLst>
                  <a:ext uri="{0D108BD9-81ED-4DB2-BD59-A6C34878D82A}">
                    <a16:rowId xmlns:a16="http://schemas.microsoft.com/office/drawing/2014/main" val="2506745231"/>
                  </a:ext>
                </a:extLst>
              </a:tr>
              <a:tr h="4580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dk1"/>
                          </a:solidFill>
                          <a:effectLst/>
                          <a:latin typeface="Times New Roman" panose="02020603050405020304" pitchFamily="18" charset="0"/>
                          <a:ea typeface="+mn-ea"/>
                          <a:cs typeface="Times New Roman" panose="02020603050405020304" pitchFamily="18" charset="0"/>
                        </a:rPr>
                        <a:t>[A, Dirty]</a:t>
                      </a:r>
                      <a:endParaRPr lang="en-US" sz="2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dirty="0"/>
                        <a:t>Suck</a:t>
                      </a:r>
                    </a:p>
                  </a:txBody>
                  <a:tcPr/>
                </a:tc>
                <a:extLst>
                  <a:ext uri="{0D108BD9-81ED-4DB2-BD59-A6C34878D82A}">
                    <a16:rowId xmlns:a16="http://schemas.microsoft.com/office/drawing/2014/main" val="1073125208"/>
                  </a:ext>
                </a:extLst>
              </a:tr>
              <a:tr h="458094">
                <a:tc>
                  <a:txBody>
                    <a:bodyPr/>
                    <a:lstStyle/>
                    <a:p>
                      <a:pPr marL="76200" marR="0" algn="ctr">
                        <a:spcBef>
                          <a:spcPts val="0"/>
                        </a:spcBef>
                        <a:spcAft>
                          <a:spcPts val="0"/>
                        </a:spcAft>
                      </a:pPr>
                      <a:r>
                        <a:rPr lang="en-US" sz="2000" b="1" kern="100" dirty="0">
                          <a:effectLst/>
                          <a:latin typeface="Times New Roman" panose="02020603050405020304" pitchFamily="18" charset="0"/>
                          <a:ea typeface="SimSun" panose="02010600030101010101" pitchFamily="2" charset="-122"/>
                          <a:cs typeface="Times New Roman" panose="02020603050405020304" pitchFamily="18" charset="0"/>
                        </a:rPr>
                        <a:t>[B, Clean]</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algn="ctr"/>
                      <a:r>
                        <a:rPr lang="en-US" dirty="0"/>
                        <a:t>Left</a:t>
                      </a:r>
                    </a:p>
                  </a:txBody>
                  <a:tcPr/>
                </a:tc>
                <a:extLst>
                  <a:ext uri="{0D108BD9-81ED-4DB2-BD59-A6C34878D82A}">
                    <a16:rowId xmlns:a16="http://schemas.microsoft.com/office/drawing/2014/main" val="3670386294"/>
                  </a:ext>
                </a:extLst>
              </a:tr>
              <a:tr h="458094">
                <a:tc>
                  <a:txBody>
                    <a:bodyPr/>
                    <a:lstStyle/>
                    <a:p>
                      <a:pPr marL="76200" marR="0" algn="ctr">
                        <a:spcBef>
                          <a:spcPts val="0"/>
                        </a:spcBef>
                        <a:spcAft>
                          <a:spcPts val="0"/>
                        </a:spcAft>
                      </a:pPr>
                      <a:r>
                        <a:rPr lang="en-US" sz="2000" b="1" kern="100" dirty="0">
                          <a:effectLst/>
                          <a:latin typeface="Times New Roman" panose="02020603050405020304" pitchFamily="18" charset="0"/>
                          <a:ea typeface="SimSun" panose="02010600030101010101" pitchFamily="2" charset="-122"/>
                          <a:cs typeface="Times New Roman" panose="02020603050405020304" pitchFamily="18" charset="0"/>
                        </a:rPr>
                        <a:t>[B, Dirty]</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algn="ctr"/>
                      <a:r>
                        <a:rPr lang="en-US" dirty="0"/>
                        <a:t>Suck</a:t>
                      </a:r>
                    </a:p>
                  </a:txBody>
                  <a:tcPr/>
                </a:tc>
                <a:extLst>
                  <a:ext uri="{0D108BD9-81ED-4DB2-BD59-A6C34878D82A}">
                    <a16:rowId xmlns:a16="http://schemas.microsoft.com/office/drawing/2014/main" val="978269331"/>
                  </a:ext>
                </a:extLst>
              </a:tr>
              <a:tr h="458094">
                <a:tc>
                  <a:txBody>
                    <a:bodyPr/>
                    <a:lstStyle/>
                    <a:p>
                      <a:pPr marL="76200" marR="0" algn="ctr">
                        <a:spcBef>
                          <a:spcPts val="0"/>
                        </a:spcBef>
                        <a:spcAft>
                          <a:spcPts val="0"/>
                        </a:spcAft>
                      </a:pPr>
                      <a:r>
                        <a:rPr lang="en-US" sz="2000" b="1" kern="100" dirty="0">
                          <a:effectLst/>
                          <a:latin typeface="Times New Roman" panose="02020603050405020304" pitchFamily="18" charset="0"/>
                          <a:ea typeface="SimSun" panose="02010600030101010101" pitchFamily="2" charset="-122"/>
                          <a:cs typeface="Times New Roman" panose="02020603050405020304" pitchFamily="18" charset="0"/>
                        </a:rPr>
                        <a:t>[A, Dirty], [A, Clean]</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algn="ctr"/>
                      <a:r>
                        <a:rPr lang="en-US" dirty="0"/>
                        <a:t>Right</a:t>
                      </a:r>
                    </a:p>
                  </a:txBody>
                  <a:tcPr/>
                </a:tc>
                <a:extLst>
                  <a:ext uri="{0D108BD9-81ED-4DB2-BD59-A6C34878D82A}">
                    <a16:rowId xmlns:a16="http://schemas.microsoft.com/office/drawing/2014/main" val="260473636"/>
                  </a:ext>
                </a:extLst>
              </a:tr>
              <a:tr h="458094">
                <a:tc>
                  <a:txBody>
                    <a:bodyPr/>
                    <a:lstStyle/>
                    <a:p>
                      <a:pPr marL="76200" marR="0" algn="ctr">
                        <a:spcBef>
                          <a:spcPts val="0"/>
                        </a:spcBef>
                        <a:spcAft>
                          <a:spcPts val="0"/>
                        </a:spcAft>
                      </a:pPr>
                      <a:r>
                        <a:rPr lang="en-US" sz="2000" b="1" kern="100" dirty="0">
                          <a:effectLst/>
                          <a:latin typeface="Times New Roman" panose="02020603050405020304" pitchFamily="18" charset="0"/>
                          <a:ea typeface="SimSun" panose="02010600030101010101" pitchFamily="2" charset="-122"/>
                          <a:cs typeface="Times New Roman" panose="02020603050405020304" pitchFamily="18" charset="0"/>
                        </a:rPr>
                        <a:t>[A, Clean], [B, Dirty]</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algn="ctr"/>
                      <a:r>
                        <a:rPr lang="en-US" dirty="0"/>
                        <a:t>Suck</a:t>
                      </a:r>
                    </a:p>
                  </a:txBody>
                  <a:tcPr/>
                </a:tc>
                <a:extLst>
                  <a:ext uri="{0D108BD9-81ED-4DB2-BD59-A6C34878D82A}">
                    <a16:rowId xmlns:a16="http://schemas.microsoft.com/office/drawing/2014/main" val="767557409"/>
                  </a:ext>
                </a:extLst>
              </a:tr>
              <a:tr h="458094">
                <a:tc>
                  <a:txBody>
                    <a:bodyPr/>
                    <a:lstStyle/>
                    <a:p>
                      <a:pPr marL="76200" marR="0" algn="ctr">
                        <a:spcBef>
                          <a:spcPts val="0"/>
                        </a:spcBef>
                        <a:spcAft>
                          <a:spcPts val="0"/>
                        </a:spcAft>
                      </a:pPr>
                      <a:r>
                        <a:rPr lang="en-US" sz="2000" b="1" kern="100" dirty="0">
                          <a:effectLst/>
                          <a:latin typeface="Times New Roman" panose="02020603050405020304" pitchFamily="18" charset="0"/>
                          <a:ea typeface="SimSun" panose="02010600030101010101" pitchFamily="2" charset="-122"/>
                          <a:cs typeface="Times New Roman" panose="02020603050405020304" pitchFamily="18" charset="0"/>
                        </a:rPr>
                        <a:t>[B, Dirty], [B, Clean]</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algn="ctr"/>
                      <a:r>
                        <a:rPr lang="en-US" dirty="0"/>
                        <a:t>Left</a:t>
                      </a:r>
                    </a:p>
                  </a:txBody>
                  <a:tcPr/>
                </a:tc>
                <a:extLst>
                  <a:ext uri="{0D108BD9-81ED-4DB2-BD59-A6C34878D82A}">
                    <a16:rowId xmlns:a16="http://schemas.microsoft.com/office/drawing/2014/main" val="2422182406"/>
                  </a:ext>
                </a:extLst>
              </a:tr>
              <a:tr h="428729">
                <a:tc>
                  <a:txBody>
                    <a:bodyPr/>
                    <a:lstStyle/>
                    <a:p>
                      <a:pPr marL="76200" marR="0" algn="ctr">
                        <a:lnSpc>
                          <a:spcPts val="1200"/>
                        </a:lnSpc>
                        <a:spcBef>
                          <a:spcPts val="0"/>
                        </a:spcBef>
                        <a:spcAft>
                          <a:spcPts val="0"/>
                        </a:spcAft>
                      </a:pPr>
                      <a:r>
                        <a:rPr lang="en-US" sz="2000" b="1" kern="100" dirty="0">
                          <a:effectLst/>
                          <a:latin typeface="Times New Roman" panose="02020603050405020304" pitchFamily="18" charset="0"/>
                          <a:ea typeface="SimSun" panose="02010600030101010101" pitchFamily="2" charset="-122"/>
                          <a:cs typeface="Times New Roman" panose="02020603050405020304" pitchFamily="18" charset="0"/>
                        </a:rPr>
                        <a:t>[B, Clean], [A, Dirty]</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algn="ctr"/>
                      <a:r>
                        <a:rPr lang="en-US" dirty="0"/>
                        <a:t>Suck</a:t>
                      </a:r>
                    </a:p>
                  </a:txBody>
                  <a:tcPr/>
                </a:tc>
                <a:extLst>
                  <a:ext uri="{0D108BD9-81ED-4DB2-BD59-A6C34878D82A}">
                    <a16:rowId xmlns:a16="http://schemas.microsoft.com/office/drawing/2014/main" val="3631871627"/>
                  </a:ext>
                </a:extLst>
              </a:tr>
              <a:tr h="428729">
                <a:tc>
                  <a:txBody>
                    <a:bodyPr/>
                    <a:lstStyle/>
                    <a:p>
                      <a:pPr marL="76200" marR="0" algn="ctr">
                        <a:lnSpc>
                          <a:spcPts val="1200"/>
                        </a:lnSpc>
                        <a:spcBef>
                          <a:spcPts val="0"/>
                        </a:spcBef>
                        <a:spcAft>
                          <a:spcPts val="0"/>
                        </a:spcAft>
                      </a:pPr>
                      <a:r>
                        <a:rPr lang="en-US" sz="2000" b="1" kern="100" dirty="0">
                          <a:effectLst/>
                          <a:latin typeface="Times New Roman" panose="02020603050405020304" pitchFamily="18" charset="0"/>
                          <a:ea typeface="SimSun" panose="02010600030101010101" pitchFamily="2" charset="-122"/>
                          <a:cs typeface="Times New Roman" panose="02020603050405020304" pitchFamily="18" charset="0"/>
                        </a:rPr>
                        <a:t>[A, Clean], [B, Clean]</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algn="ctr"/>
                      <a:r>
                        <a:rPr lang="en-US" dirty="0"/>
                        <a:t>No-op</a:t>
                      </a:r>
                    </a:p>
                  </a:txBody>
                  <a:tcPr/>
                </a:tc>
                <a:extLst>
                  <a:ext uri="{0D108BD9-81ED-4DB2-BD59-A6C34878D82A}">
                    <a16:rowId xmlns:a16="http://schemas.microsoft.com/office/drawing/2014/main" val="2977581813"/>
                  </a:ext>
                </a:extLst>
              </a:tr>
              <a:tr h="428729">
                <a:tc>
                  <a:txBody>
                    <a:bodyPr/>
                    <a:lstStyle/>
                    <a:p>
                      <a:pPr marL="76200" marR="0" algn="ctr">
                        <a:lnSpc>
                          <a:spcPts val="1200"/>
                        </a:lnSpc>
                        <a:spcBef>
                          <a:spcPts val="0"/>
                        </a:spcBef>
                        <a:spcAft>
                          <a:spcPts val="0"/>
                        </a:spcAft>
                      </a:pPr>
                      <a:r>
                        <a:rPr lang="en-US" sz="2000" b="1" kern="100" dirty="0">
                          <a:effectLst/>
                          <a:latin typeface="Times New Roman" panose="02020603050405020304" pitchFamily="18" charset="0"/>
                          <a:ea typeface="SimSun" panose="02010600030101010101" pitchFamily="2" charset="-122"/>
                          <a:cs typeface="Times New Roman" panose="02020603050405020304" pitchFamily="18" charset="0"/>
                        </a:rPr>
                        <a:t>[B, Clean], [A, Clean]</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c>
                  <a:txBody>
                    <a:bodyPr/>
                    <a:lstStyle/>
                    <a:p>
                      <a:pPr algn="ctr"/>
                      <a:r>
                        <a:rPr lang="en-US" dirty="0"/>
                        <a:t>No-op</a:t>
                      </a:r>
                    </a:p>
                  </a:txBody>
                  <a:tcPr/>
                </a:tc>
                <a:extLst>
                  <a:ext uri="{0D108BD9-81ED-4DB2-BD59-A6C34878D82A}">
                    <a16:rowId xmlns:a16="http://schemas.microsoft.com/office/drawing/2014/main" val="49799409"/>
                  </a:ext>
                </a:extLst>
              </a:tr>
            </a:tbl>
          </a:graphicData>
        </a:graphic>
      </p:graphicFrame>
      <p:sp>
        <p:nvSpPr>
          <p:cNvPr id="9" name="Footer Placeholder 8"/>
          <p:cNvSpPr>
            <a:spLocks noGrp="1"/>
          </p:cNvSpPr>
          <p:nvPr>
            <p:ph type="ftr" sz="quarter" idx="11"/>
          </p:nvPr>
        </p:nvSpPr>
        <p:spPr>
          <a:xfrm>
            <a:off x="3608739" y="6492875"/>
            <a:ext cx="6891670" cy="365125"/>
          </a:xfrm>
        </p:spPr>
        <p:txBody>
          <a:bodyPr/>
          <a:lstStyle/>
          <a:p>
            <a:r>
              <a:rPr lang="en-US" dirty="0"/>
              <a:t>Copyright © 2019 by Wiley India Pvt. Ltd., 4436/7, Ansari Road, </a:t>
            </a:r>
            <a:r>
              <a:rPr lang="en-US" dirty="0" err="1"/>
              <a:t>Daryaganj</a:t>
            </a:r>
            <a:r>
              <a:rPr lang="en-US" dirty="0"/>
              <a:t>, New Delhi-110002</a:t>
            </a:r>
          </a:p>
        </p:txBody>
      </p:sp>
      <p:sp>
        <p:nvSpPr>
          <p:cNvPr id="10" name="Rectangle 9"/>
          <p:cNvSpPr/>
          <p:nvPr/>
        </p:nvSpPr>
        <p:spPr>
          <a:xfrm>
            <a:off x="3896139" y="474002"/>
            <a:ext cx="2464136"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Percept sequence  </a:t>
            </a:r>
          </a:p>
        </p:txBody>
      </p:sp>
    </p:spTree>
    <p:extLst>
      <p:ext uri="{BB962C8B-B14F-4D97-AF65-F5344CB8AC3E}">
        <p14:creationId xmlns:p14="http://schemas.microsoft.com/office/powerpoint/2010/main" val="1042977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2465</Words>
  <Application>Microsoft Office PowerPoint</Application>
  <PresentationFormat>Widescreen</PresentationFormat>
  <Paragraphs>944</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Gill Sans</vt:lpstr>
      <vt:lpstr>Symbol</vt:lpstr>
      <vt:lpstr>Times New Roman</vt:lpstr>
      <vt:lpstr>Office Theme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Vacuum cleaner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agents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PEAS for Agent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dhruti rupareliya</dc:creator>
  <cp:lastModifiedBy>Nilakshi</cp:lastModifiedBy>
  <cp:revision>47</cp:revision>
  <dcterms:created xsi:type="dcterms:W3CDTF">2019-07-02T07:04:56Z</dcterms:created>
  <dcterms:modified xsi:type="dcterms:W3CDTF">2019-07-25T08:16:02Z</dcterms:modified>
</cp:coreProperties>
</file>