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308" r:id="rId3"/>
    <p:sldId id="323" r:id="rId4"/>
    <p:sldId id="324" r:id="rId5"/>
    <p:sldId id="325" r:id="rId6"/>
    <p:sldId id="326" r:id="rId7"/>
    <p:sldId id="327" r:id="rId8"/>
    <p:sldId id="328" r:id="rId9"/>
    <p:sldId id="329" r:id="rId10"/>
    <p:sldId id="330" r:id="rId11"/>
    <p:sldId id="337" r:id="rId12"/>
    <p:sldId id="338" r:id="rId13"/>
    <p:sldId id="331" r:id="rId14"/>
    <p:sldId id="332" r:id="rId15"/>
    <p:sldId id="340" r:id="rId16"/>
    <p:sldId id="346" r:id="rId17"/>
    <p:sldId id="341" r:id="rId18"/>
    <p:sldId id="345" r:id="rId19"/>
    <p:sldId id="347" r:id="rId20"/>
    <p:sldId id="375" r:id="rId21"/>
    <p:sldId id="348" r:id="rId22"/>
    <p:sldId id="366" r:id="rId23"/>
    <p:sldId id="367" r:id="rId24"/>
    <p:sldId id="368" r:id="rId25"/>
    <p:sldId id="369" r:id="rId26"/>
    <p:sldId id="371" r:id="rId27"/>
    <p:sldId id="370" r:id="rId28"/>
    <p:sldId id="372" r:id="rId29"/>
    <p:sldId id="374" r:id="rId30"/>
    <p:sldId id="377" r:id="rId31"/>
    <p:sldId id="378" r:id="rId32"/>
    <p:sldId id="333" r:id="rId33"/>
    <p:sldId id="334" r:id="rId34"/>
    <p:sldId id="349" r:id="rId35"/>
    <p:sldId id="350" r:id="rId36"/>
    <p:sldId id="351" r:id="rId37"/>
    <p:sldId id="352" r:id="rId38"/>
    <p:sldId id="353" r:id="rId39"/>
    <p:sldId id="354" r:id="rId40"/>
    <p:sldId id="360" r:id="rId41"/>
    <p:sldId id="361" r:id="rId42"/>
    <p:sldId id="357" r:id="rId43"/>
    <p:sldId id="358" r:id="rId44"/>
    <p:sldId id="359" r:id="rId45"/>
    <p:sldId id="362" r:id="rId46"/>
    <p:sldId id="363" r:id="rId47"/>
    <p:sldId id="364" r:id="rId48"/>
    <p:sldId id="365" r:id="rId49"/>
    <p:sldId id="335" r:id="rId50"/>
    <p:sldId id="336"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7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6E23E6-FE7E-4868-8446-C965B71476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0604A4-A6E4-4DD0-8BDF-52B296431E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C97A60-B494-406A-A43E-ACEC020F2082}" type="datetimeFigureOut">
              <a:rPr lang="en-US" smtClean="0"/>
              <a:pPr/>
              <a:t>7/25/2019</a:t>
            </a:fld>
            <a:endParaRPr lang="en-US"/>
          </a:p>
        </p:txBody>
      </p:sp>
      <p:sp>
        <p:nvSpPr>
          <p:cNvPr id="4" name="Footer Placeholder 3">
            <a:extLst>
              <a:ext uri="{FF2B5EF4-FFF2-40B4-BE49-F238E27FC236}">
                <a16:creationId xmlns:a16="http://schemas.microsoft.com/office/drawing/2014/main" id="{F85F46F4-B8D4-4711-8658-48F0EA3014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D9EF64-E588-45EA-937C-04BE8DD408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9C470-9CC9-4DE0-83F3-FFDEBE798AAD}" type="slidenum">
              <a:rPr lang="en-US" smtClean="0"/>
              <a:pPr/>
              <a:t>‹#›</a:t>
            </a:fld>
            <a:endParaRPr lang="en-US"/>
          </a:p>
        </p:txBody>
      </p:sp>
    </p:spTree>
    <p:extLst>
      <p:ext uri="{BB962C8B-B14F-4D97-AF65-F5344CB8AC3E}">
        <p14:creationId xmlns:p14="http://schemas.microsoft.com/office/powerpoint/2010/main" val="2798745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555F0-6DAE-471D-975E-267B2E6FAD3F}" type="datetimeFigureOut">
              <a:rPr lang="en-US" smtClean="0"/>
              <a:pPr/>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149B8-D097-449E-82F6-8F09AF46B1BE}" type="slidenum">
              <a:rPr lang="en-US" smtClean="0"/>
              <a:pPr/>
              <a:t>‹#›</a:t>
            </a:fld>
            <a:endParaRPr lang="en-US"/>
          </a:p>
        </p:txBody>
      </p:sp>
    </p:spTree>
    <p:extLst>
      <p:ext uri="{BB962C8B-B14F-4D97-AF65-F5344CB8AC3E}">
        <p14:creationId xmlns:p14="http://schemas.microsoft.com/office/powerpoint/2010/main" val="112578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89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890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89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71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71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71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a:t>Our vacuum cleaner world that we have looked at earlier.</a:t>
            </a:r>
          </a:p>
        </p:txBody>
      </p:sp>
      <p:sp>
        <p:nvSpPr>
          <p:cNvPr id="86020" name="Slide Number Placeholder 3"/>
          <p:cNvSpPr>
            <a:spLocks noGrp="1"/>
          </p:cNvSpPr>
          <p:nvPr>
            <p:ph type="sldNum" sz="quarter" idx="5"/>
          </p:nvPr>
        </p:nvSpPr>
        <p:spPr>
          <a:noFill/>
        </p:spPr>
        <p:txBody>
          <a:bodyPr/>
          <a:lstStyle/>
          <a:p>
            <a:fld id="{AC2BEA2A-2952-4EB1-B738-AEE3EA26673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a:t>Our vacuum cleaner world that we have looked at earlier.</a:t>
            </a:r>
          </a:p>
        </p:txBody>
      </p:sp>
      <p:sp>
        <p:nvSpPr>
          <p:cNvPr id="86020" name="Slide Number Placeholder 3"/>
          <p:cNvSpPr>
            <a:spLocks noGrp="1"/>
          </p:cNvSpPr>
          <p:nvPr>
            <p:ph type="sldNum" sz="quarter" idx="5"/>
          </p:nvPr>
        </p:nvSpPr>
        <p:spPr>
          <a:noFill/>
        </p:spPr>
        <p:txBody>
          <a:bodyPr/>
          <a:lstStyle/>
          <a:p>
            <a:fld id="{AC2BEA2A-2952-4EB1-B738-AEE3EA26673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a:t>Our vacuum cleaner world that we have looked at earlier.</a:t>
            </a:r>
          </a:p>
        </p:txBody>
      </p:sp>
      <p:sp>
        <p:nvSpPr>
          <p:cNvPr id="86020" name="Slide Number Placeholder 3"/>
          <p:cNvSpPr>
            <a:spLocks noGrp="1"/>
          </p:cNvSpPr>
          <p:nvPr>
            <p:ph type="sldNum" sz="quarter" idx="5"/>
          </p:nvPr>
        </p:nvSpPr>
        <p:spPr>
          <a:noFill/>
        </p:spPr>
        <p:txBody>
          <a:bodyPr/>
          <a:lstStyle/>
          <a:p>
            <a:fld id="{AC2BEA2A-2952-4EB1-B738-AEE3EA26673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a:t>Our vacuum cleaner world that we have looked at earlier.</a:t>
            </a:r>
          </a:p>
        </p:txBody>
      </p:sp>
      <p:sp>
        <p:nvSpPr>
          <p:cNvPr id="86020" name="Slide Number Placeholder 3"/>
          <p:cNvSpPr>
            <a:spLocks noGrp="1"/>
          </p:cNvSpPr>
          <p:nvPr>
            <p:ph type="sldNum" sz="quarter" idx="5"/>
          </p:nvPr>
        </p:nvSpPr>
        <p:spPr>
          <a:noFill/>
        </p:spPr>
        <p:txBody>
          <a:bodyPr/>
          <a:lstStyle/>
          <a:p>
            <a:fld id="{AC2BEA2A-2952-4EB1-B738-AEE3EA26673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55506-8F4A-42A1-99CB-D76316BFD9AA}" type="slidenum">
              <a:rPr lang="en-US"/>
              <a:pPr/>
              <a:t>30</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F9B70-C1D9-40EC-B9B7-F1F3521165E6}" type="slidenum">
              <a:rPr lang="en-US"/>
              <a:pPr/>
              <a:t>31</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890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082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66B3F08-14D1-40ED-B89E-A6C74D8CC0D2}" type="slidenum">
              <a:rPr lang="en-US" smtClean="0"/>
              <a:pPr/>
              <a:t>37</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907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43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01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47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20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99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17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51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87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DE05-A4D9-42D1-B9B5-FC5FEDC25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87EA7-B91E-48DE-AAA7-12AB978B6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C484FC-6B93-4616-9EEB-8F91D396083A}"/>
              </a:ext>
            </a:extLst>
          </p:cNvPr>
          <p:cNvSpPr>
            <a:spLocks noGrp="1"/>
          </p:cNvSpPr>
          <p:nvPr>
            <p:ph type="dt" sz="half" idx="10"/>
          </p:nvPr>
        </p:nvSpPr>
        <p:spPr/>
        <p:txBody>
          <a:bodyPr/>
          <a:lstStyle/>
          <a:p>
            <a:fld id="{4798B618-735A-481E-A556-5215CDCA99FF}" type="datetime1">
              <a:rPr lang="en-US" smtClean="0"/>
              <a:t>7/25/2019</a:t>
            </a:fld>
            <a:endParaRPr lang="en-US"/>
          </a:p>
        </p:txBody>
      </p:sp>
      <p:sp>
        <p:nvSpPr>
          <p:cNvPr id="5" name="Footer Placeholder 4">
            <a:extLst>
              <a:ext uri="{FF2B5EF4-FFF2-40B4-BE49-F238E27FC236}">
                <a16:creationId xmlns:a16="http://schemas.microsoft.com/office/drawing/2014/main" id="{B8476D8C-2873-48DF-8471-8B63B0D4C57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4E86D97A-FC5F-4FD0-A639-18E3982681D2}"/>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62324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EA8A-12C3-4586-85AA-554572BCA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A14F9-F5E3-49FD-B2D0-4B201C186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37D51-633E-49F4-A070-F3F8866EBFA7}"/>
              </a:ext>
            </a:extLst>
          </p:cNvPr>
          <p:cNvSpPr>
            <a:spLocks noGrp="1"/>
          </p:cNvSpPr>
          <p:nvPr>
            <p:ph type="dt" sz="half" idx="10"/>
          </p:nvPr>
        </p:nvSpPr>
        <p:spPr/>
        <p:txBody>
          <a:bodyPr/>
          <a:lstStyle/>
          <a:p>
            <a:fld id="{9C5124F5-DE41-44B3-A1A2-2B1F6C70C725}" type="datetime1">
              <a:rPr lang="en-US" smtClean="0"/>
              <a:t>7/25/2019</a:t>
            </a:fld>
            <a:endParaRPr lang="en-US"/>
          </a:p>
        </p:txBody>
      </p:sp>
      <p:sp>
        <p:nvSpPr>
          <p:cNvPr id="5" name="Footer Placeholder 4">
            <a:extLst>
              <a:ext uri="{FF2B5EF4-FFF2-40B4-BE49-F238E27FC236}">
                <a16:creationId xmlns:a16="http://schemas.microsoft.com/office/drawing/2014/main" id="{19A2FC57-6E90-499A-A6DE-6CFF5689D57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B86DF209-7065-4FA6-A861-2ED9CD7F3AB0}"/>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165047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623B7-2E97-4B89-9F4D-A0612A7619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8B610-095E-4AA8-B1B6-709C34A23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7213D-CDE3-499D-8B51-E30E4CE56875}"/>
              </a:ext>
            </a:extLst>
          </p:cNvPr>
          <p:cNvSpPr>
            <a:spLocks noGrp="1"/>
          </p:cNvSpPr>
          <p:nvPr>
            <p:ph type="dt" sz="half" idx="10"/>
          </p:nvPr>
        </p:nvSpPr>
        <p:spPr/>
        <p:txBody>
          <a:bodyPr/>
          <a:lstStyle/>
          <a:p>
            <a:fld id="{6D26A9A6-0309-45A5-990F-804BEB531DCA}" type="datetime1">
              <a:rPr lang="en-US" smtClean="0"/>
              <a:t>7/25/2019</a:t>
            </a:fld>
            <a:endParaRPr lang="en-US"/>
          </a:p>
        </p:txBody>
      </p:sp>
      <p:sp>
        <p:nvSpPr>
          <p:cNvPr id="5" name="Footer Placeholder 4">
            <a:extLst>
              <a:ext uri="{FF2B5EF4-FFF2-40B4-BE49-F238E27FC236}">
                <a16:creationId xmlns:a16="http://schemas.microsoft.com/office/drawing/2014/main" id="{FBDF46FF-F624-458B-A6FD-7D7A7DDB62A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3AE0ACE0-BFF9-4EEB-A87D-D548B4C196E0}"/>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308770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FDD6-678E-4261-9F79-6A2CD6597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69F09-8E6F-412A-92C8-09DCA3AE6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3F366-F040-482C-97F2-A1ED22820BC4}"/>
              </a:ext>
            </a:extLst>
          </p:cNvPr>
          <p:cNvSpPr>
            <a:spLocks noGrp="1"/>
          </p:cNvSpPr>
          <p:nvPr>
            <p:ph type="dt" sz="half" idx="10"/>
          </p:nvPr>
        </p:nvSpPr>
        <p:spPr/>
        <p:txBody>
          <a:bodyPr/>
          <a:lstStyle/>
          <a:p>
            <a:fld id="{989FAAAA-04A6-4877-B76F-B35E3D90CCCF}" type="datetime1">
              <a:rPr lang="en-US" smtClean="0"/>
              <a:t>7/25/2019</a:t>
            </a:fld>
            <a:endParaRPr lang="en-US"/>
          </a:p>
        </p:txBody>
      </p:sp>
      <p:sp>
        <p:nvSpPr>
          <p:cNvPr id="5" name="Footer Placeholder 4">
            <a:extLst>
              <a:ext uri="{FF2B5EF4-FFF2-40B4-BE49-F238E27FC236}">
                <a16:creationId xmlns:a16="http://schemas.microsoft.com/office/drawing/2014/main" id="{F3CEA590-8696-4A3B-AB1C-327CAEED0A0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89AAB43-9311-4337-A65D-6EE3CB77E4F1}"/>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107403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3393-D081-4335-A1F0-9D562BAF8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4EBD2-FB87-4D2B-9D37-C9C66E82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DD196-0EB4-4FE8-87BF-4863F7EADA42}"/>
              </a:ext>
            </a:extLst>
          </p:cNvPr>
          <p:cNvSpPr>
            <a:spLocks noGrp="1"/>
          </p:cNvSpPr>
          <p:nvPr>
            <p:ph type="dt" sz="half" idx="10"/>
          </p:nvPr>
        </p:nvSpPr>
        <p:spPr/>
        <p:txBody>
          <a:bodyPr/>
          <a:lstStyle/>
          <a:p>
            <a:fld id="{A706AB0D-004F-4121-90B1-E17E44B334C7}" type="datetime1">
              <a:rPr lang="en-US" smtClean="0"/>
              <a:t>7/25/2019</a:t>
            </a:fld>
            <a:endParaRPr lang="en-US"/>
          </a:p>
        </p:txBody>
      </p:sp>
      <p:sp>
        <p:nvSpPr>
          <p:cNvPr id="5" name="Footer Placeholder 4">
            <a:extLst>
              <a:ext uri="{FF2B5EF4-FFF2-40B4-BE49-F238E27FC236}">
                <a16:creationId xmlns:a16="http://schemas.microsoft.com/office/drawing/2014/main" id="{68DFB5E7-6492-4DF5-992A-26C0DB4E1FC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4EF9356D-9B56-4D78-85A6-F00D141F6D45}"/>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346890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A3F1-50FB-4AB5-9616-B350F0386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0AC6B-C740-4656-974E-3AF714DD8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0F6B2-2043-4CA4-BE49-EA43903A5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65A71-83F4-4347-9415-F4B8EFCE231F}"/>
              </a:ext>
            </a:extLst>
          </p:cNvPr>
          <p:cNvSpPr>
            <a:spLocks noGrp="1"/>
          </p:cNvSpPr>
          <p:nvPr>
            <p:ph type="dt" sz="half" idx="10"/>
          </p:nvPr>
        </p:nvSpPr>
        <p:spPr/>
        <p:txBody>
          <a:bodyPr/>
          <a:lstStyle/>
          <a:p>
            <a:fld id="{0CA37571-777F-4CEC-B61C-F9F48D13B446}" type="datetime1">
              <a:rPr lang="en-US" smtClean="0"/>
              <a:t>7/25/2019</a:t>
            </a:fld>
            <a:endParaRPr lang="en-US"/>
          </a:p>
        </p:txBody>
      </p:sp>
      <p:sp>
        <p:nvSpPr>
          <p:cNvPr id="6" name="Footer Placeholder 5">
            <a:extLst>
              <a:ext uri="{FF2B5EF4-FFF2-40B4-BE49-F238E27FC236}">
                <a16:creationId xmlns:a16="http://schemas.microsoft.com/office/drawing/2014/main" id="{C34AC844-CE42-4971-8041-9692019ACAD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DB523044-7ADA-4E43-936C-07B84EA614AB}"/>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241825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A427-DDDE-4728-9306-735AA8FD0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07E11-0BFF-415A-88A5-8BE6EA896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5C42E-6EED-4A40-BE1C-FE5063B4C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DBF30-61C0-4A4F-ACB6-C2626A152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07F29-124E-43B6-B653-C529D56E32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8D5B3-323D-4D8D-8290-5AF903BDC6EB}"/>
              </a:ext>
            </a:extLst>
          </p:cNvPr>
          <p:cNvSpPr>
            <a:spLocks noGrp="1"/>
          </p:cNvSpPr>
          <p:nvPr>
            <p:ph type="dt" sz="half" idx="10"/>
          </p:nvPr>
        </p:nvSpPr>
        <p:spPr/>
        <p:txBody>
          <a:bodyPr/>
          <a:lstStyle/>
          <a:p>
            <a:fld id="{413AB40A-7034-488E-A221-E82D1F17F01E}" type="datetime1">
              <a:rPr lang="en-US" smtClean="0"/>
              <a:t>7/25/2019</a:t>
            </a:fld>
            <a:endParaRPr lang="en-US"/>
          </a:p>
        </p:txBody>
      </p:sp>
      <p:sp>
        <p:nvSpPr>
          <p:cNvPr id="8" name="Footer Placeholder 7">
            <a:extLst>
              <a:ext uri="{FF2B5EF4-FFF2-40B4-BE49-F238E27FC236}">
                <a16:creationId xmlns:a16="http://schemas.microsoft.com/office/drawing/2014/main" id="{E927F3F0-059C-490E-B573-44F24E6210C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ABFF6152-45F7-49BA-BEE9-3C562914D6F0}"/>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32635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C7EF-5846-4021-914B-950FFE9CA1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2774F-0247-410B-8E0A-6CEBDA10FE98}"/>
              </a:ext>
            </a:extLst>
          </p:cNvPr>
          <p:cNvSpPr>
            <a:spLocks noGrp="1"/>
          </p:cNvSpPr>
          <p:nvPr>
            <p:ph type="dt" sz="half" idx="10"/>
          </p:nvPr>
        </p:nvSpPr>
        <p:spPr/>
        <p:txBody>
          <a:bodyPr/>
          <a:lstStyle/>
          <a:p>
            <a:fld id="{D99DC3CF-B8D7-4E21-BEE9-A4E3A8F08CA6}" type="datetime1">
              <a:rPr lang="en-US" smtClean="0"/>
              <a:t>7/25/2019</a:t>
            </a:fld>
            <a:endParaRPr lang="en-US"/>
          </a:p>
        </p:txBody>
      </p:sp>
      <p:sp>
        <p:nvSpPr>
          <p:cNvPr id="4" name="Footer Placeholder 3">
            <a:extLst>
              <a:ext uri="{FF2B5EF4-FFF2-40B4-BE49-F238E27FC236}">
                <a16:creationId xmlns:a16="http://schemas.microsoft.com/office/drawing/2014/main" id="{F8531C78-C705-4F3C-91B0-E2C21873F2D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45126F54-087C-4C6B-9B6A-41FD36CC7B77}"/>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167792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A3F84-A6D0-4A55-83AC-A5456264A7FF}"/>
              </a:ext>
            </a:extLst>
          </p:cNvPr>
          <p:cNvSpPr>
            <a:spLocks noGrp="1"/>
          </p:cNvSpPr>
          <p:nvPr>
            <p:ph type="dt" sz="half" idx="10"/>
          </p:nvPr>
        </p:nvSpPr>
        <p:spPr/>
        <p:txBody>
          <a:bodyPr/>
          <a:lstStyle/>
          <a:p>
            <a:fld id="{EBDA75EA-CC5E-41DE-9FEB-6C959A5611A1}" type="datetime1">
              <a:rPr lang="en-US" smtClean="0"/>
              <a:t>7/25/2019</a:t>
            </a:fld>
            <a:endParaRPr lang="en-US"/>
          </a:p>
        </p:txBody>
      </p:sp>
      <p:sp>
        <p:nvSpPr>
          <p:cNvPr id="3" name="Footer Placeholder 2">
            <a:extLst>
              <a:ext uri="{FF2B5EF4-FFF2-40B4-BE49-F238E27FC236}">
                <a16:creationId xmlns:a16="http://schemas.microsoft.com/office/drawing/2014/main" id="{221A1A02-2637-4687-94F4-3AB43F52BCB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E0F7DE2A-3CB8-4713-A036-BF26D9827666}"/>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286022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898A-323D-407C-BD57-F1DE542EB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66718-9F6D-4ED5-8873-E3DD072C9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450A2-6B81-4ACF-A938-D8CFBD343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7D7EC-63B1-4810-8901-C79D80F9FE63}"/>
              </a:ext>
            </a:extLst>
          </p:cNvPr>
          <p:cNvSpPr>
            <a:spLocks noGrp="1"/>
          </p:cNvSpPr>
          <p:nvPr>
            <p:ph type="dt" sz="half" idx="10"/>
          </p:nvPr>
        </p:nvSpPr>
        <p:spPr/>
        <p:txBody>
          <a:bodyPr/>
          <a:lstStyle/>
          <a:p>
            <a:fld id="{E3AA5E9F-C7D6-4406-91CB-118CF8D57379}" type="datetime1">
              <a:rPr lang="en-US" smtClean="0"/>
              <a:t>7/25/2019</a:t>
            </a:fld>
            <a:endParaRPr lang="en-US"/>
          </a:p>
        </p:txBody>
      </p:sp>
      <p:sp>
        <p:nvSpPr>
          <p:cNvPr id="6" name="Footer Placeholder 5">
            <a:extLst>
              <a:ext uri="{FF2B5EF4-FFF2-40B4-BE49-F238E27FC236}">
                <a16:creationId xmlns:a16="http://schemas.microsoft.com/office/drawing/2014/main" id="{59979419-DCF3-45CA-9A38-8F7A01445E9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260E631F-B8E1-43C1-8A0A-1216D511E5B4}"/>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414991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EB6-809A-406D-851C-992CAEA44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BC61F-271E-49A5-846A-09B9C9885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D2FD9-860D-4520-8C2C-5EED5AC8B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E4919-C863-46CD-B0C8-B6F5FD3E2F4A}"/>
              </a:ext>
            </a:extLst>
          </p:cNvPr>
          <p:cNvSpPr>
            <a:spLocks noGrp="1"/>
          </p:cNvSpPr>
          <p:nvPr>
            <p:ph type="dt" sz="half" idx="10"/>
          </p:nvPr>
        </p:nvSpPr>
        <p:spPr/>
        <p:txBody>
          <a:bodyPr/>
          <a:lstStyle/>
          <a:p>
            <a:fld id="{54AFD1F4-286E-42F2-B35B-2FCDD62900CD}" type="datetime1">
              <a:rPr lang="en-US" smtClean="0"/>
              <a:t>7/25/2019</a:t>
            </a:fld>
            <a:endParaRPr lang="en-US"/>
          </a:p>
        </p:txBody>
      </p:sp>
      <p:sp>
        <p:nvSpPr>
          <p:cNvPr id="6" name="Footer Placeholder 5">
            <a:extLst>
              <a:ext uri="{FF2B5EF4-FFF2-40B4-BE49-F238E27FC236}">
                <a16:creationId xmlns:a16="http://schemas.microsoft.com/office/drawing/2014/main" id="{8007C083-9A0F-4E38-9875-F3701416FD2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6EA4B96E-B2E0-4FF1-90F4-F89F827F1197}"/>
              </a:ext>
            </a:extLst>
          </p:cNvPr>
          <p:cNvSpPr>
            <a:spLocks noGrp="1"/>
          </p:cNvSpPr>
          <p:nvPr>
            <p:ph type="sldNum" sz="quarter" idx="12"/>
          </p:nvPr>
        </p:nvSpPr>
        <p:spPr/>
        <p:txBody>
          <a:bodyPr/>
          <a:lstStyle/>
          <a:p>
            <a:fld id="{25EB90A0-D45D-4624-AAE8-320296E20C85}" type="slidenum">
              <a:rPr lang="en-US" smtClean="0"/>
              <a:pPr/>
              <a:t>‹#›</a:t>
            </a:fld>
            <a:endParaRPr lang="en-US"/>
          </a:p>
        </p:txBody>
      </p:sp>
    </p:spTree>
    <p:extLst>
      <p:ext uri="{BB962C8B-B14F-4D97-AF65-F5344CB8AC3E}">
        <p14:creationId xmlns:p14="http://schemas.microsoft.com/office/powerpoint/2010/main" val="186047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47DAF-7523-4C07-94F3-7321BC8F9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980F0-8C1C-4DF6-8BC2-1683D1457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5D85B-475B-4200-87C3-933F87398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9045C-AD32-45C5-A098-EFBAA74BC4B3}" type="datetime1">
              <a:rPr lang="en-US" smtClean="0"/>
              <a:t>7/25/2019</a:t>
            </a:fld>
            <a:endParaRPr lang="en-US"/>
          </a:p>
        </p:txBody>
      </p:sp>
      <p:sp>
        <p:nvSpPr>
          <p:cNvPr id="5" name="Footer Placeholder 4">
            <a:extLst>
              <a:ext uri="{FF2B5EF4-FFF2-40B4-BE49-F238E27FC236}">
                <a16:creationId xmlns:a16="http://schemas.microsoft.com/office/drawing/2014/main" id="{2129B4C6-F667-448E-AA99-069358A65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9971C3E-06F8-40C4-A902-4AEF552AE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B90A0-D45D-4624-AAE8-320296E20C85}" type="slidenum">
              <a:rPr lang="en-US" smtClean="0"/>
              <a:pPr/>
              <a:t>‹#›</a:t>
            </a:fld>
            <a:endParaRPr lang="en-US"/>
          </a:p>
        </p:txBody>
      </p:sp>
    </p:spTree>
    <p:extLst>
      <p:ext uri="{BB962C8B-B14F-4D97-AF65-F5344CB8AC3E}">
        <p14:creationId xmlns:p14="http://schemas.microsoft.com/office/powerpoint/2010/main" val="4204028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Three</a:t>
            </a:r>
            <a:endParaRPr lang="en-US" sz="40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Problem Solving</a:t>
            </a:r>
            <a:endParaRPr lang="en-US" sz="4000" b="1" i="0" u="none" strike="noStrike" cap="non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itchFamily="18" charset="0"/>
                <a:cs typeface="Times New Roman" pitchFamily="18" charset="0"/>
              </a:rPr>
              <a:t>Problem definition</a:t>
            </a:r>
            <a:r>
              <a:rPr lang="en-US" sz="2400" dirty="0">
                <a:latin typeface="Times New Roman" pitchFamily="18" charset="0"/>
                <a:cs typeface="Times New Roman" pitchFamily="18" charset="0"/>
              </a:rPr>
              <a:t>: You have given two jugs one with capacity of four gallons and other with capacity of</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three gallons none is having any measuring marks on it. There is the pump that can be used to fill water in jug.</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Problem formulation Steps: </a:t>
            </a:r>
          </a:p>
          <a:p>
            <a:r>
              <a:rPr lang="en-US" sz="2400" b="1" dirty="0">
                <a:latin typeface="Times New Roman" pitchFamily="18" charset="0"/>
                <a:cs typeface="Times New Roman" pitchFamily="18" charset="0"/>
              </a:rPr>
              <a:t>1. Describe the states</a:t>
            </a:r>
          </a:p>
          <a:p>
            <a:r>
              <a:rPr lang="en-US" sz="2400" b="1" dirty="0">
                <a:latin typeface="Times New Roman" pitchFamily="18" charset="0"/>
                <a:cs typeface="Times New Roman" pitchFamily="18" charset="0"/>
              </a:rPr>
              <a:t>2. Identify the initial state</a:t>
            </a:r>
          </a:p>
          <a:p>
            <a:r>
              <a:rPr lang="en-US" sz="2400" b="1" dirty="0">
                <a:latin typeface="Times New Roman" pitchFamily="18" charset="0"/>
                <a:cs typeface="Times New Roman" pitchFamily="18" charset="0"/>
              </a:rPr>
              <a:t>3. Identify the goal state</a:t>
            </a:r>
          </a:p>
          <a:p>
            <a:r>
              <a:rPr lang="en-US" sz="2400" b="1" dirty="0">
                <a:latin typeface="Times New Roman" pitchFamily="18" charset="0"/>
                <a:cs typeface="Times New Roman" pitchFamily="18" charset="0"/>
              </a:rPr>
              <a:t>4. Identify set of rules (all possible actions)</a:t>
            </a:r>
          </a:p>
          <a:p>
            <a:r>
              <a:rPr lang="en-US" sz="2400" b="1" dirty="0">
                <a:latin typeface="Times New Roman" pitchFamily="18" charset="0"/>
                <a:cs typeface="Times New Roman" pitchFamily="18" charset="0"/>
              </a:rPr>
              <a:t>5. Find the solution path in the state space</a:t>
            </a:r>
            <a:endParaRPr lang="en-US" sz="2400" dirty="0">
              <a:latin typeface="Times New Roman" pitchFamily="18" charset="0"/>
              <a:cs typeface="Times New Roman" pitchFamily="18" charset="0"/>
            </a:endParaRPr>
          </a:p>
          <a:p>
            <a:pPr hangingPunct="0"/>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C4BDD12A-936C-4331-88E2-732CA629E2B6}"/>
              </a:ext>
            </a:extLst>
          </p:cNvPr>
          <p:cNvPicPr>
            <a:picLocks noChangeAspect="1"/>
          </p:cNvPicPr>
          <p:nvPr/>
        </p:nvPicPr>
        <p:blipFill>
          <a:blip r:embed="rId3"/>
          <a:stretch>
            <a:fillRect/>
          </a:stretch>
        </p:blipFill>
        <p:spPr>
          <a:xfrm>
            <a:off x="5762075" y="2129183"/>
            <a:ext cx="3061253" cy="1600959"/>
          </a:xfrm>
          <a:prstGeom prst="rect">
            <a:avLst/>
          </a:prstGeom>
        </p:spPr>
      </p:pic>
    </p:spTree>
    <p:extLst>
      <p:ext uri="{BB962C8B-B14F-4D97-AF65-F5344CB8AC3E}">
        <p14:creationId xmlns:p14="http://schemas.microsoft.com/office/powerpoint/2010/main" val="104216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Solution: Now, we need to solve the problem such that there is two gallons of water in four gallons of jug. </a:t>
            </a:r>
            <a:r>
              <a:rPr lang="en-US" sz="2400" dirty="0">
                <a:latin typeface="Times New Roman" panose="02020603050405020304" pitchFamily="18" charset="0"/>
                <a:cs typeface="Times New Roman" panose="02020603050405020304" pitchFamily="18" charset="0"/>
              </a:rPr>
              <a:t>We will have to keep track of the amount of water in each of the jugs after we perform a particular action. Hence, we should represent the state such that it reflects the amount of water in each of the individual jugs.</a:t>
            </a:r>
          </a:p>
          <a:p>
            <a:r>
              <a:rPr lang="en-US" sz="2400" b="1" dirty="0">
                <a:latin typeface="Times New Roman" panose="02020603050405020304" pitchFamily="18" charset="0"/>
                <a:cs typeface="Times New Roman" panose="02020603050405020304" pitchFamily="18" charset="0"/>
              </a:rPr>
              <a:t>Representation of state: For the aforementioned problem, the state can be described as ordered pair of </a:t>
            </a:r>
            <a:r>
              <a:rPr lang="en-US" sz="2400" dirty="0">
                <a:latin typeface="Times New Roman" panose="02020603050405020304" pitchFamily="18" charset="0"/>
                <a:cs typeface="Times New Roman" panose="02020603050405020304" pitchFamily="18" charset="0"/>
              </a:rPr>
              <a:t>integer (</a:t>
            </a:r>
            <a:r>
              <a:rPr lang="en-US" sz="2400" i="1" dirty="0">
                <a:latin typeface="Times New Roman" panose="02020603050405020304" pitchFamily="18" charset="0"/>
                <a:cs typeface="Times New Roman" panose="02020603050405020304" pitchFamily="18" charset="0"/>
              </a:rPr>
              <a:t>x, y) such that ‘x’ is the amount of water in four gallon of jug, hence ‘x’ can take values 0, 1, 2, 3, 4 </a:t>
            </a:r>
            <a:r>
              <a:rPr lang="en-US" sz="2400" dirty="0">
                <a:latin typeface="Times New Roman" panose="02020603050405020304" pitchFamily="18" charset="0"/>
                <a:cs typeface="Times New Roman" panose="02020603050405020304" pitchFamily="18" charset="0"/>
              </a:rPr>
              <a:t>gallons. (</a:t>
            </a:r>
            <a:r>
              <a:rPr lang="en-US" sz="2400" b="1" dirty="0">
                <a:latin typeface="Times New Roman" panose="02020603050405020304" pitchFamily="18" charset="0"/>
                <a:cs typeface="Times New Roman" panose="02020603050405020304" pitchFamily="18" charset="0"/>
              </a:rPr>
              <a:t>Note: Since ‘</a:t>
            </a:r>
            <a:r>
              <a:rPr lang="en-US" sz="2400" b="1" i="1" dirty="0">
                <a:latin typeface="Times New Roman" panose="02020603050405020304" pitchFamily="18" charset="0"/>
                <a:cs typeface="Times New Roman" panose="02020603050405020304" pitchFamily="18" charset="0"/>
              </a:rPr>
              <a:t>x’ is the amount of water in four gallon of jug, the jug can be empty, i.e. has 0 </a:t>
            </a:r>
            <a:r>
              <a:rPr lang="en-US" sz="2400" b="1" i="1" dirty="0" err="1">
                <a:latin typeface="Times New Roman" panose="02020603050405020304" pitchFamily="18" charset="0"/>
                <a:cs typeface="Times New Roman" panose="02020603050405020304" pitchFamily="18" charset="0"/>
              </a:rPr>
              <a:t>gallons</a:t>
            </a:r>
            <a:r>
              <a:rPr lang="en-US" sz="2400" dirty="0" err="1">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water or can have 1/2/3/4 gallons of water, respectively). ‘</a:t>
            </a:r>
            <a:r>
              <a:rPr lang="en-US" sz="2400" i="1" dirty="0">
                <a:latin typeface="Times New Roman" panose="02020603050405020304" pitchFamily="18" charset="0"/>
                <a:cs typeface="Times New Roman" panose="02020603050405020304" pitchFamily="18" charset="0"/>
              </a:rPr>
              <a:t>y’ is the amount of water in three gallons of jug. </a:t>
            </a:r>
            <a:r>
              <a:rPr lang="en-US" sz="2400" dirty="0">
                <a:latin typeface="Times New Roman" panose="02020603050405020304" pitchFamily="18" charset="0"/>
                <a:cs typeface="Times New Roman" panose="02020603050405020304" pitchFamily="18" charset="0"/>
              </a:rPr>
              <a:t>Similarly </a:t>
            </a:r>
            <a:r>
              <a:rPr lang="en-US" sz="2400" i="1" dirty="0">
                <a:latin typeface="Times New Roman" panose="02020603050405020304" pitchFamily="18" charset="0"/>
                <a:cs typeface="Times New Roman" panose="02020603050405020304" pitchFamily="18" charset="0"/>
              </a:rPr>
              <a:t>y can take values as 0, 1, 2, 3 ...</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04216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b="1" dirty="0">
                <a:latin typeface="Times New Roman" panose="02020603050405020304" pitchFamily="18" charset="0"/>
                <a:cs typeface="Times New Roman" panose="02020603050405020304" pitchFamily="18" charset="0"/>
              </a:rPr>
              <a:t>Initial state: Initially, we assume that both the jugs are empty. That is both the jugs contain zero gallons of </a:t>
            </a:r>
            <a:r>
              <a:rPr lang="en-US" sz="2400" dirty="0">
                <a:latin typeface="Times New Roman" panose="02020603050405020304" pitchFamily="18" charset="0"/>
                <a:cs typeface="Times New Roman" panose="02020603050405020304" pitchFamily="18" charset="0"/>
              </a:rPr>
              <a:t>water. This initial situation (also called as initial state) can be represented using state representation notation as follows:</a:t>
            </a:r>
          </a:p>
          <a:p>
            <a:r>
              <a:rPr lang="en-US" sz="2400" dirty="0">
                <a:latin typeface="Times New Roman" panose="02020603050405020304" pitchFamily="18" charset="0"/>
                <a:cs typeface="Times New Roman" panose="02020603050405020304" pitchFamily="18" charset="0"/>
              </a:rPr>
              <a:t>SI = (0, 0) Note that initial state is represented by SI.</a:t>
            </a:r>
          </a:p>
          <a:p>
            <a:r>
              <a:rPr lang="en-US" sz="2400" b="1" dirty="0">
                <a:latin typeface="Times New Roman" panose="02020603050405020304" pitchFamily="18" charset="0"/>
                <a:cs typeface="Times New Roman" panose="02020603050405020304" pitchFamily="18" charset="0"/>
              </a:rPr>
              <a:t>Goal state: We need two gallons of water in four gallons of jug as the goal but there can be any amount of </a:t>
            </a:r>
            <a:r>
              <a:rPr lang="en-US" sz="2400" dirty="0">
                <a:latin typeface="Times New Roman" panose="02020603050405020304" pitchFamily="18" charset="0"/>
                <a:cs typeface="Times New Roman" panose="02020603050405020304" pitchFamily="18" charset="0"/>
              </a:rPr>
              <a:t>water in three gallons of jug. Hence goal state is the set of states. </a:t>
            </a:r>
          </a:p>
          <a:p>
            <a:r>
              <a:rPr lang="it-IT" sz="2400" dirty="0">
                <a:latin typeface="Times New Roman" panose="02020603050405020304" pitchFamily="18" charset="0"/>
                <a:cs typeface="Times New Roman" panose="02020603050405020304" pitchFamily="18" charset="0"/>
              </a:rPr>
              <a:t>SG = {(2, 0), (2, 1), (2, 2), (2, 3)}</a:t>
            </a:r>
          </a:p>
          <a:p>
            <a:r>
              <a:rPr lang="en-US" sz="2400" dirty="0">
                <a:latin typeface="Times New Roman" panose="02020603050405020304" pitchFamily="18" charset="0"/>
                <a:cs typeface="Times New Roman" panose="02020603050405020304" pitchFamily="18" charset="0"/>
              </a:rPr>
              <a:t>This notation indicates that there must be two gallons of water in four gallons of jug but there can be 0/1/2/3 gallons of water in three gallons of jug which we are not concerned. Hence, goal state represented by SG is set of states as shown. Hence, as the goal the agent can achieve any one of the states that belongs to this set.</a:t>
            </a: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04216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b="1" dirty="0"/>
              <a:t>Set of rules: Now, we write set of rules that will be applied to current state so as to change the current state </a:t>
            </a:r>
            <a:r>
              <a:rPr lang="en-US" sz="2400" dirty="0"/>
              <a:t>and go to the next state. To write these set of rules one has to simply think of </a:t>
            </a:r>
            <a:r>
              <a:rPr lang="en-US" sz="2400" b="1" dirty="0"/>
              <a:t>all possible combinations </a:t>
            </a:r>
            <a:r>
              <a:rPr lang="en-US" sz="2400" dirty="0"/>
              <a:t>that can occur,</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Rule 1: Fill in 4G Jug completely</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(4,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&lt; 4)</a:t>
            </a:r>
          </a:p>
          <a:p>
            <a:pPr marL="0" indent="0">
              <a:buNone/>
            </a:pPr>
            <a:r>
              <a:rPr lang="en-US" sz="2400" b="1" dirty="0">
                <a:latin typeface="Times New Roman" panose="02020603050405020304" pitchFamily="18" charset="0"/>
                <a:cs typeface="Times New Roman" panose="02020603050405020304" pitchFamily="18" charset="0"/>
              </a:rPr>
              <a:t>Rule 2: Fill in 3G Jug completely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&lt; 3)</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Rule 3: Pour some water from 4G Jug to ground</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&gt; 0)</a:t>
            </a:r>
          </a:p>
          <a:p>
            <a:pPr marL="0" indent="0">
              <a:buNone/>
            </a:pPr>
            <a:r>
              <a:rPr lang="en-US" sz="2400" b="1" dirty="0">
                <a:latin typeface="Times New Roman" panose="02020603050405020304" pitchFamily="18" charset="0"/>
                <a:cs typeface="Times New Roman" panose="02020603050405020304" pitchFamily="18" charset="0"/>
              </a:rPr>
              <a:t>Rule 4: Pour some water from 3G jug to ground</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&gt; 0)</a:t>
            </a:r>
          </a:p>
          <a:p>
            <a:pPr marL="0" indent="0">
              <a:buNone/>
            </a:pPr>
            <a:r>
              <a:rPr lang="en-US" sz="2400" b="1" dirty="0">
                <a:latin typeface="Times New Roman" panose="02020603050405020304" pitchFamily="18" charset="0"/>
                <a:cs typeface="Times New Roman" panose="02020603050405020304" pitchFamily="18" charset="0"/>
              </a:rPr>
              <a:t>Rule 5: Empty 4G jug</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(0,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&gt; 0)</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246910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Rule 6: Empty 3G jug</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0) if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&gt; 0) </a:t>
            </a:r>
          </a:p>
          <a:p>
            <a:pPr marL="0" indent="0">
              <a:buNone/>
            </a:pPr>
            <a:r>
              <a:rPr lang="en-US" sz="2400" b="1" dirty="0">
                <a:latin typeface="Times New Roman" panose="02020603050405020304" pitchFamily="18" charset="0"/>
                <a:cs typeface="Times New Roman" panose="02020603050405020304" pitchFamily="18" charset="0"/>
              </a:rPr>
              <a:t>Rule 7: Pour some water from 3G jug to 4G jug until 4G jug is FULL</a:t>
            </a:r>
            <a:r>
              <a:rPr lang="en-US" sz="2400" dirty="0">
                <a:latin typeface="Times New Roman" panose="02020603050405020304" pitchFamily="18" charset="0"/>
                <a:cs typeface="Times New Roman" panose="02020603050405020304" pitchFamily="18" charset="0"/>
              </a:rPr>
              <a:t> </a:t>
            </a: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(4,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(4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&gt; 0) and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4</a:t>
            </a:r>
          </a:p>
          <a:p>
            <a:pPr marL="0" indent="0">
              <a:buNone/>
            </a:pPr>
            <a:r>
              <a:rPr lang="en-US" sz="2400" b="1" dirty="0">
                <a:latin typeface="Times New Roman" panose="02020603050405020304" pitchFamily="18" charset="0"/>
                <a:cs typeface="Times New Roman" panose="02020603050405020304" pitchFamily="18" charset="0"/>
              </a:rPr>
              <a:t>Rule 8: Pour some water from 4G jug to 3G jug until 3G jug is FULL</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(3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3) if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&gt; 0) and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3</a:t>
            </a:r>
          </a:p>
          <a:p>
            <a:pPr marL="0" indent="0">
              <a:buNone/>
            </a:pPr>
            <a:r>
              <a:rPr lang="en-US" sz="2400" b="1" dirty="0">
                <a:latin typeface="Times New Roman" panose="02020603050405020304" pitchFamily="18" charset="0"/>
                <a:cs typeface="Times New Roman" panose="02020603050405020304" pitchFamily="18" charset="0"/>
              </a:rPr>
              <a:t>Rule 9: Pour all water from 3G jug to 4G jug</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0) if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&gt; 0) and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4</a:t>
            </a:r>
          </a:p>
          <a:p>
            <a:pPr marL="0" indent="0">
              <a:buNone/>
            </a:pPr>
            <a:r>
              <a:rPr lang="en-US" sz="2400" b="1" dirty="0">
                <a:latin typeface="Times New Roman" panose="02020603050405020304" pitchFamily="18" charset="0"/>
                <a:cs typeface="Times New Roman" panose="02020603050405020304" pitchFamily="18" charset="0"/>
              </a:rPr>
              <a:t>Rule 10: Pour all water from 4G jug to 3G jug</a:t>
            </a:r>
            <a:r>
              <a:rPr lang="en-US" sz="2400" dirty="0">
                <a:latin typeface="Times New Roman" panose="02020603050405020304" pitchFamily="18" charset="0"/>
                <a:cs typeface="Times New Roman" panose="02020603050405020304" pitchFamily="18" charset="0"/>
              </a:rPr>
              <a:t> </a:t>
            </a:r>
          </a:p>
          <a:p>
            <a:pPr marL="0" indent="0" hangingPunc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(0,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&gt; 0) and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3</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408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510500" y="0"/>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Water Jug Problem</a:t>
            </a: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1026" name="Picture 2"/>
          <p:cNvPicPr>
            <a:picLocks noGrp="1" noChangeAspect="1" noChangeArrowheads="1"/>
          </p:cNvPicPr>
          <p:nvPr>
            <p:ph idx="1"/>
          </p:nvPr>
        </p:nvPicPr>
        <p:blipFill>
          <a:blip r:embed="rId3"/>
          <a:srcRect/>
          <a:stretch>
            <a:fillRect/>
          </a:stretch>
        </p:blipFill>
        <p:spPr bwMode="auto">
          <a:xfrm>
            <a:off x="4127864" y="3631693"/>
            <a:ext cx="6962502" cy="3226308"/>
          </a:xfrm>
          <a:prstGeom prst="rect">
            <a:avLst/>
          </a:prstGeom>
          <a:noFill/>
          <a:ln w="9525">
            <a:noFill/>
            <a:miter lim="800000"/>
            <a:headEnd/>
            <a:tailEnd/>
          </a:ln>
          <a:effectLst/>
        </p:spPr>
      </p:pic>
      <p:sp>
        <p:nvSpPr>
          <p:cNvPr id="7" name="Rectangle 6"/>
          <p:cNvSpPr/>
          <p:nvPr/>
        </p:nvSpPr>
        <p:spPr>
          <a:xfrm>
            <a:off x="3317966" y="584704"/>
            <a:ext cx="8874034" cy="3046988"/>
          </a:xfrm>
          <a:prstGeom prst="rect">
            <a:avLst/>
          </a:prstGeom>
        </p:spPr>
        <p:txBody>
          <a:bodyPr wrap="square">
            <a:spAutoFit/>
          </a:bodyPr>
          <a:lstStyle/>
          <a:p>
            <a:r>
              <a:rPr lang="en-US" sz="2400" dirty="0">
                <a:latin typeface="Times New Roman" pitchFamily="18" charset="0"/>
                <a:cs typeface="Times New Roman" pitchFamily="18" charset="0"/>
              </a:rPr>
              <a:t>we will apply these set of rules to the initial state to generate the goal state. These set of rules will be applied to each state until we reach the goal. Hence, we generate a tree which represents all the possible states in the problem, and this is called as </a:t>
            </a:r>
            <a:r>
              <a:rPr lang="en-US" sz="2400" i="1" dirty="0">
                <a:latin typeface="Times New Roman" pitchFamily="18" charset="0"/>
                <a:cs typeface="Times New Roman" pitchFamily="18" charset="0"/>
              </a:rPr>
              <a:t>state space. In a state space, we will find a path </a:t>
            </a:r>
            <a:r>
              <a:rPr lang="en-US" sz="2400" dirty="0">
                <a:latin typeface="Times New Roman" pitchFamily="18" charset="0"/>
                <a:cs typeface="Times New Roman" pitchFamily="18" charset="0"/>
              </a:rPr>
              <a:t>to the goal this is called a </a:t>
            </a:r>
            <a:r>
              <a:rPr lang="en-US" sz="2400" i="1" dirty="0">
                <a:latin typeface="Times New Roman" pitchFamily="18" charset="0"/>
                <a:cs typeface="Times New Roman" pitchFamily="18" charset="0"/>
              </a:rPr>
              <a:t>solution path. Solution path is found from state space by state space search. </a:t>
            </a:r>
            <a:r>
              <a:rPr lang="en-US" sz="2400" dirty="0">
                <a:latin typeface="Times New Roman" pitchFamily="18" charset="0"/>
                <a:cs typeface="Times New Roman" pitchFamily="18" charset="0"/>
              </a:rPr>
              <a:t>This approach of solution is called as </a:t>
            </a:r>
            <a:r>
              <a:rPr lang="en-US" sz="2400" i="1" dirty="0">
                <a:latin typeface="Times New Roman" pitchFamily="18" charset="0"/>
                <a:cs typeface="Times New Roman" pitchFamily="18" charset="0"/>
              </a:rPr>
              <a:t>state-space approach. </a:t>
            </a:r>
            <a:r>
              <a:rPr lang="en-US" sz="2400" b="1" dirty="0">
                <a:latin typeface="Times New Roman" pitchFamily="18" charset="0"/>
                <a:cs typeface="Times New Roman" pitchFamily="18" charset="0"/>
              </a:rPr>
              <a:t>Solution Tree: To represent all the possible states in the state space.</a:t>
            </a:r>
            <a:endParaRPr lang="en-US" sz="2400" dirty="0">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id="{85FA13DE-AC77-4748-848C-AB4A59084CF9}"/>
              </a:ext>
            </a:extLst>
          </p:cNvPr>
          <p:cNvSpPr>
            <a:spLocks noGrp="1"/>
          </p:cNvSpPr>
          <p:nvPr>
            <p:ph type="ftr" sz="quarter" idx="11"/>
          </p:nvPr>
        </p:nvSpPr>
        <p:spPr>
          <a:xfrm>
            <a:off x="5246135"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408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53542" y="365125"/>
            <a:ext cx="8164287" cy="846987"/>
          </a:xfrm>
        </p:spPr>
        <p:txBody>
          <a:bodyPr/>
          <a:lstStyle/>
          <a:p>
            <a:pPr eaLnBrk="1" hangingPunct="1"/>
            <a:r>
              <a:rPr lang="en-US" sz="4000" dirty="0">
                <a:latin typeface="Times New Roman" panose="02020603050405020304" pitchFamily="18" charset="0"/>
                <a:cs typeface="Times New Roman" panose="02020603050405020304" pitchFamily="18" charset="0"/>
              </a:rPr>
              <a:t>Vacuum world state</a:t>
            </a:r>
          </a:p>
        </p:txBody>
      </p:sp>
      <p:sp>
        <p:nvSpPr>
          <p:cNvPr id="15364" name="Rectangle 3"/>
          <p:cNvSpPr>
            <a:spLocks noGrp="1" noChangeArrowheads="1"/>
          </p:cNvSpPr>
          <p:nvPr>
            <p:ph type="body" idx="1"/>
          </p:nvPr>
        </p:nvSpPr>
        <p:spPr>
          <a:xfrm>
            <a:off x="3657600" y="1600200"/>
            <a:ext cx="7924799" cy="4724400"/>
          </a:xfrm>
        </p:spPr>
        <p:txBody>
          <a:bodyPr>
            <a:normAutofit lnSpcReduction="10000"/>
          </a:bodyPr>
          <a:lstStyle/>
          <a:p>
            <a:pPr eaLnBrk="1" hangingPunct="1">
              <a:lnSpc>
                <a:spcPct val="90000"/>
              </a:lnSpc>
            </a:pPr>
            <a:endParaRPr lang="en-US" sz="3600" dirty="0"/>
          </a:p>
          <a:p>
            <a:pPr eaLnBrk="1" hangingPunct="1">
              <a:lnSpc>
                <a:spcPct val="90000"/>
              </a:lnSpc>
            </a:pPr>
            <a:endParaRPr lang="en-US" sz="3600" dirty="0"/>
          </a:p>
          <a:p>
            <a:pPr lvl="1" eaLnBrk="1" hangingPunct="1">
              <a:lnSpc>
                <a:spcPct val="90000"/>
              </a:lnSpc>
              <a:buNone/>
            </a:pPr>
            <a:endParaRPr lang="en-US" sz="3200" dirty="0"/>
          </a:p>
          <a:p>
            <a:pPr lvl="1" eaLnBrk="1" hangingPunct="1">
              <a:lnSpc>
                <a:spcPct val="90000"/>
              </a:lnSpc>
            </a:pPr>
            <a:endParaRPr lang="en-US" sz="3200" dirty="0"/>
          </a:p>
          <a:p>
            <a:pPr eaLnBrk="1" hangingPunct="1">
              <a:lnSpc>
                <a:spcPct val="90000"/>
              </a:lnSpc>
            </a:pPr>
            <a:endParaRPr 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sz="2400" u="sng" dirty="0">
                <a:latin typeface="Times New Roman" panose="02020603050405020304" pitchFamily="18" charset="0"/>
                <a:cs typeface="Times New Roman" panose="02020603050405020304" pitchFamily="18" charset="0"/>
              </a:rPr>
              <a:t>states?</a:t>
            </a:r>
          </a:p>
          <a:p>
            <a:pPr eaLnBrk="1" hangingPunct="1">
              <a:lnSpc>
                <a:spcPct val="90000"/>
              </a:lnSpc>
            </a:pPr>
            <a:r>
              <a:rPr lang="en-US" sz="2400" u="sng" dirty="0">
                <a:latin typeface="Times New Roman" panose="02020603050405020304" pitchFamily="18" charset="0"/>
                <a:cs typeface="Times New Roman" panose="02020603050405020304" pitchFamily="18" charset="0"/>
              </a:rPr>
              <a:t>Initial state?</a:t>
            </a:r>
          </a:p>
          <a:p>
            <a:pPr eaLnBrk="1" hangingPunct="1">
              <a:lnSpc>
                <a:spcPct val="90000"/>
              </a:lnSpc>
            </a:pPr>
            <a:r>
              <a:rPr lang="en-US" sz="2400" u="sng" dirty="0">
                <a:latin typeface="Times New Roman" panose="02020603050405020304" pitchFamily="18" charset="0"/>
                <a:cs typeface="Times New Roman" panose="02020603050405020304" pitchFamily="18" charset="0"/>
              </a:rPr>
              <a:t>actions?</a:t>
            </a:r>
          </a:p>
          <a:p>
            <a:pPr eaLnBrk="1" hangingPunct="1">
              <a:lnSpc>
                <a:spcPct val="90000"/>
              </a:lnSpc>
            </a:pPr>
            <a:r>
              <a:rPr lang="en-US" sz="2400" u="sng" dirty="0">
                <a:latin typeface="Times New Roman" panose="02020603050405020304" pitchFamily="18" charset="0"/>
                <a:cs typeface="Times New Roman" panose="02020603050405020304" pitchFamily="18" charset="0"/>
              </a:rPr>
              <a:t>goal test?</a:t>
            </a:r>
          </a:p>
          <a:p>
            <a:pPr eaLnBrk="1" hangingPunct="1">
              <a:lnSpc>
                <a:spcPct val="90000"/>
              </a:lnSpc>
            </a:pPr>
            <a:r>
              <a:rPr lang="en-US" sz="2400" u="sng" dirty="0">
                <a:latin typeface="Times New Roman" panose="02020603050405020304" pitchFamily="18" charset="0"/>
                <a:cs typeface="Times New Roman" panose="02020603050405020304" pitchFamily="18" charset="0"/>
              </a:rPr>
              <a:t>path cost?</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b) Vacuum Cleaner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pic>
        <p:nvPicPr>
          <p:cNvPr id="2050" name="Picture 2"/>
          <p:cNvPicPr>
            <a:picLocks noChangeAspect="1" noChangeArrowheads="1"/>
          </p:cNvPicPr>
          <p:nvPr/>
        </p:nvPicPr>
        <p:blipFill>
          <a:blip r:embed="rId3"/>
          <a:srcRect/>
          <a:stretch>
            <a:fillRect/>
          </a:stretch>
        </p:blipFill>
        <p:spPr bwMode="auto">
          <a:xfrm>
            <a:off x="5709685" y="1089985"/>
            <a:ext cx="5717052" cy="3171825"/>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D3AB12BE-8B8F-4D6D-A22F-5BFFF7A9E120}"/>
              </a:ext>
            </a:extLst>
          </p:cNvPr>
          <p:cNvSpPr>
            <a:spLocks noGrp="1"/>
          </p:cNvSpPr>
          <p:nvPr>
            <p:ph type="ftr" sz="quarter" idx="11"/>
          </p:nvPr>
        </p:nvSpPr>
        <p:spPr>
          <a:xfrm>
            <a:off x="5562599" y="653012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53542" y="365126"/>
            <a:ext cx="8164287" cy="655600"/>
          </a:xfrm>
        </p:spPr>
        <p:txBody>
          <a:bodyPr/>
          <a:lstStyle/>
          <a:p>
            <a:pPr eaLnBrk="1" hangingPunct="1"/>
            <a:r>
              <a:rPr lang="en-US" sz="4000" dirty="0">
                <a:latin typeface="Times New Roman" panose="02020603050405020304" pitchFamily="18" charset="0"/>
                <a:cs typeface="Times New Roman" panose="02020603050405020304" pitchFamily="18" charset="0"/>
              </a:rPr>
              <a:t>Vacuum world state space graph</a:t>
            </a:r>
          </a:p>
        </p:txBody>
      </p:sp>
      <p:sp>
        <p:nvSpPr>
          <p:cNvPr id="15364" name="Rectangle 3"/>
          <p:cNvSpPr>
            <a:spLocks noGrp="1" noChangeArrowheads="1"/>
          </p:cNvSpPr>
          <p:nvPr>
            <p:ph type="body" idx="1"/>
          </p:nvPr>
        </p:nvSpPr>
        <p:spPr>
          <a:xfrm>
            <a:off x="3657600" y="1600200"/>
            <a:ext cx="7924799" cy="4724400"/>
          </a:xfrm>
        </p:spPr>
        <p:txBody>
          <a:bodyPr>
            <a:normAutofit lnSpcReduction="10000"/>
          </a:bodyPr>
          <a:lstStyle/>
          <a:p>
            <a:pPr eaLnBrk="1" hangingPunct="1">
              <a:lnSpc>
                <a:spcPct val="90000"/>
              </a:lnSpc>
            </a:pPr>
            <a:endParaRPr lang="en-US" sz="3600" dirty="0"/>
          </a:p>
          <a:p>
            <a:pPr eaLnBrk="1" hangingPunct="1">
              <a:lnSpc>
                <a:spcPct val="90000"/>
              </a:lnSpc>
            </a:pPr>
            <a:endParaRPr lang="en-US" sz="3600" dirty="0"/>
          </a:p>
          <a:p>
            <a:pPr lvl="1" eaLnBrk="1" hangingPunct="1">
              <a:lnSpc>
                <a:spcPct val="90000"/>
              </a:lnSpc>
            </a:pPr>
            <a:endParaRPr lang="en-US" sz="3200" dirty="0"/>
          </a:p>
          <a:p>
            <a:pPr lvl="1" eaLnBrk="1" hangingPunct="1">
              <a:lnSpc>
                <a:spcPct val="90000"/>
              </a:lnSpc>
            </a:pPr>
            <a:endParaRPr lang="en-US" sz="3200" dirty="0"/>
          </a:p>
          <a:p>
            <a:pPr eaLnBrk="1" hangingPunct="1">
              <a:lnSpc>
                <a:spcPct val="90000"/>
              </a:lnSpc>
            </a:pPr>
            <a:endParaRPr lang="en-US" sz="3600" dirty="0"/>
          </a:p>
          <a:p>
            <a:pPr eaLnBrk="1" hangingPunct="1">
              <a:lnSpc>
                <a:spcPct val="90000"/>
              </a:lnSpc>
            </a:pPr>
            <a:r>
              <a:rPr lang="en-US" sz="2400" u="sng" dirty="0">
                <a:latin typeface="Times New Roman" panose="02020603050405020304" pitchFamily="18" charset="0"/>
                <a:cs typeface="Times New Roman" panose="02020603050405020304" pitchFamily="18" charset="0"/>
              </a:rPr>
              <a:t>states?</a:t>
            </a:r>
          </a:p>
          <a:p>
            <a:pPr eaLnBrk="1" hangingPunct="1">
              <a:lnSpc>
                <a:spcPct val="90000"/>
              </a:lnSpc>
            </a:pPr>
            <a:r>
              <a:rPr lang="en-US" sz="2400" u="sng" dirty="0">
                <a:latin typeface="Times New Roman" panose="02020603050405020304" pitchFamily="18" charset="0"/>
                <a:cs typeface="Times New Roman" panose="02020603050405020304" pitchFamily="18" charset="0"/>
              </a:rPr>
              <a:t>Initial state?</a:t>
            </a:r>
          </a:p>
          <a:p>
            <a:pPr eaLnBrk="1" hangingPunct="1">
              <a:lnSpc>
                <a:spcPct val="90000"/>
              </a:lnSpc>
            </a:pPr>
            <a:r>
              <a:rPr lang="en-US" sz="2400" u="sng" dirty="0">
                <a:latin typeface="Times New Roman" panose="02020603050405020304" pitchFamily="18" charset="0"/>
                <a:cs typeface="Times New Roman" panose="02020603050405020304" pitchFamily="18" charset="0"/>
              </a:rPr>
              <a:t>actions?</a:t>
            </a:r>
          </a:p>
          <a:p>
            <a:pPr eaLnBrk="1" hangingPunct="1">
              <a:lnSpc>
                <a:spcPct val="90000"/>
              </a:lnSpc>
            </a:pPr>
            <a:r>
              <a:rPr lang="en-US" sz="2400" u="sng" dirty="0">
                <a:latin typeface="Times New Roman" panose="02020603050405020304" pitchFamily="18" charset="0"/>
                <a:cs typeface="Times New Roman" panose="02020603050405020304" pitchFamily="18" charset="0"/>
              </a:rPr>
              <a:t>goal test?</a:t>
            </a:r>
          </a:p>
          <a:p>
            <a:pPr eaLnBrk="1" hangingPunct="1">
              <a:lnSpc>
                <a:spcPct val="90000"/>
              </a:lnSpc>
            </a:pPr>
            <a:r>
              <a:rPr lang="en-US" sz="2400" u="sng" dirty="0">
                <a:latin typeface="Times New Roman" panose="02020603050405020304" pitchFamily="18" charset="0"/>
                <a:cs typeface="Times New Roman" panose="02020603050405020304" pitchFamily="18" charset="0"/>
              </a:rPr>
              <a:t>path cost?</a:t>
            </a:r>
          </a:p>
        </p:txBody>
      </p:sp>
      <p:pic>
        <p:nvPicPr>
          <p:cNvPr id="15365" name="Picture 4" descr="vacuum2-paths"/>
          <p:cNvPicPr>
            <a:picLocks noChangeAspect="1" noChangeArrowheads="1"/>
          </p:cNvPicPr>
          <p:nvPr/>
        </p:nvPicPr>
        <p:blipFill>
          <a:blip r:embed="rId3"/>
          <a:srcRect/>
          <a:stretch>
            <a:fillRect/>
          </a:stretch>
        </p:blipFill>
        <p:spPr bwMode="auto">
          <a:xfrm>
            <a:off x="3498112" y="1052476"/>
            <a:ext cx="8389088" cy="3041059"/>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b) Vacuum Cleaner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7C035334-78F5-40C1-951B-FB22FD48DC05}"/>
              </a:ext>
            </a:extLst>
          </p:cNvPr>
          <p:cNvSpPr>
            <a:spLocks noGrp="1"/>
          </p:cNvSpPr>
          <p:nvPr>
            <p:ph type="ftr" sz="quarter" idx="11"/>
          </p:nvPr>
        </p:nvSpPr>
        <p:spPr>
          <a:xfrm>
            <a:off x="5878285" y="6507199"/>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657600" y="271168"/>
            <a:ext cx="8164287" cy="538642"/>
          </a:xfrm>
        </p:spPr>
        <p:txBody>
          <a:bodyPr>
            <a:normAutofit fontScale="90000"/>
          </a:bodyPr>
          <a:lstStyle/>
          <a:p>
            <a:pPr eaLnBrk="1" hangingPunct="1"/>
            <a:r>
              <a:rPr lang="en-US" sz="4000" dirty="0"/>
              <a:t>Vacuum world state space graph</a:t>
            </a:r>
          </a:p>
        </p:txBody>
      </p:sp>
      <p:sp>
        <p:nvSpPr>
          <p:cNvPr id="15364" name="Rectangle 3"/>
          <p:cNvSpPr>
            <a:spLocks noGrp="1" noChangeArrowheads="1"/>
          </p:cNvSpPr>
          <p:nvPr>
            <p:ph type="body" idx="1"/>
          </p:nvPr>
        </p:nvSpPr>
        <p:spPr>
          <a:xfrm>
            <a:off x="3657600" y="1594884"/>
            <a:ext cx="7924799" cy="4729716"/>
          </a:xfrm>
        </p:spPr>
        <p:txBody>
          <a:bodyPr>
            <a:normAutofit fontScale="92500" lnSpcReduction="20000"/>
          </a:bodyPr>
          <a:lstStyle/>
          <a:p>
            <a:pPr eaLnBrk="1" hangingPunct="1">
              <a:lnSpc>
                <a:spcPct val="90000"/>
              </a:lnSpc>
            </a:pPr>
            <a:endParaRPr lang="en-US" sz="3600" dirty="0"/>
          </a:p>
          <a:p>
            <a:pPr eaLnBrk="1" hangingPunct="1">
              <a:lnSpc>
                <a:spcPct val="90000"/>
              </a:lnSpc>
            </a:pPr>
            <a:endParaRPr lang="en-US" sz="3600" dirty="0"/>
          </a:p>
          <a:p>
            <a:pPr lvl="1" eaLnBrk="1" hangingPunct="1">
              <a:lnSpc>
                <a:spcPct val="90000"/>
              </a:lnSpc>
            </a:pPr>
            <a:endParaRPr lang="en-US" sz="3200" dirty="0"/>
          </a:p>
          <a:p>
            <a:pPr lvl="1" eaLnBrk="1" hangingPunct="1">
              <a:lnSpc>
                <a:spcPct val="90000"/>
              </a:lnSpc>
            </a:pPr>
            <a:endParaRPr lang="en-US" sz="3200" dirty="0"/>
          </a:p>
          <a:p>
            <a:pPr eaLnBrk="1" hangingPunct="1">
              <a:lnSpc>
                <a:spcPct val="90000"/>
              </a:lnSpc>
            </a:pPr>
            <a:endParaRPr lang="en-US" sz="3600" dirty="0"/>
          </a:p>
          <a:p>
            <a:endParaRPr lang="en-US" sz="2400" dirty="0"/>
          </a:p>
          <a:p>
            <a:r>
              <a:rPr lang="en-US" sz="2600" u="sng" dirty="0">
                <a:latin typeface="Times New Roman" pitchFamily="18" charset="0"/>
                <a:cs typeface="Times New Roman" pitchFamily="18" charset="0"/>
              </a:rPr>
              <a:t>states?</a:t>
            </a:r>
            <a:r>
              <a:rPr lang="en-US" sz="2600" dirty="0">
                <a:latin typeface="Times New Roman" pitchFamily="18" charset="0"/>
                <a:cs typeface="Times New Roman" pitchFamily="18" charset="0"/>
              </a:rPr>
              <a:t> integer dirt and robot location</a:t>
            </a:r>
          </a:p>
          <a:p>
            <a:r>
              <a:rPr lang="en-US" sz="2600" u="sng" dirty="0">
                <a:latin typeface="Times New Roman" pitchFamily="18" charset="0"/>
                <a:cs typeface="Times New Roman" pitchFamily="18" charset="0"/>
              </a:rPr>
              <a:t>Initial state? </a:t>
            </a:r>
            <a:r>
              <a:rPr lang="en-US" sz="2600" dirty="0">
                <a:latin typeface="Times New Roman" pitchFamily="18" charset="0"/>
                <a:cs typeface="Times New Roman" pitchFamily="18" charset="0"/>
              </a:rPr>
              <a:t>Dirt in both locations and the vacuum cleaner in one of them </a:t>
            </a:r>
            <a:endParaRPr lang="en-US" sz="2600" u="sng" dirty="0">
              <a:latin typeface="Times New Roman" pitchFamily="18" charset="0"/>
              <a:cs typeface="Times New Roman" pitchFamily="18" charset="0"/>
            </a:endParaRPr>
          </a:p>
          <a:p>
            <a:r>
              <a:rPr lang="en-US" sz="2600" u="sng" dirty="0">
                <a:latin typeface="Times New Roman" pitchFamily="18" charset="0"/>
                <a:cs typeface="Times New Roman" pitchFamily="18" charset="0"/>
              </a:rPr>
              <a:t>actions?</a:t>
            </a: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Left</a:t>
            </a: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Right</a:t>
            </a: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Suck</a:t>
            </a:r>
            <a:endParaRPr lang="en-US" sz="2600" u="sng" dirty="0">
              <a:latin typeface="Times New Roman" pitchFamily="18" charset="0"/>
              <a:cs typeface="Times New Roman" pitchFamily="18" charset="0"/>
            </a:endParaRPr>
          </a:p>
          <a:p>
            <a:r>
              <a:rPr lang="en-US" sz="2600" u="sng" dirty="0">
                <a:latin typeface="Times New Roman" pitchFamily="18" charset="0"/>
                <a:cs typeface="Times New Roman" pitchFamily="18" charset="0"/>
              </a:rPr>
              <a:t>goal test?</a:t>
            </a:r>
            <a:r>
              <a:rPr lang="en-US" sz="2600" dirty="0">
                <a:latin typeface="Times New Roman" pitchFamily="18" charset="0"/>
                <a:cs typeface="Times New Roman" pitchFamily="18" charset="0"/>
              </a:rPr>
              <a:t> no dirt at all locations</a:t>
            </a:r>
            <a:endParaRPr lang="en-US" sz="2600" u="sng" dirty="0">
              <a:latin typeface="Times New Roman" pitchFamily="18" charset="0"/>
              <a:cs typeface="Times New Roman" pitchFamily="18" charset="0"/>
            </a:endParaRPr>
          </a:p>
          <a:p>
            <a:r>
              <a:rPr lang="en-US" sz="2600" u="sng" dirty="0">
                <a:latin typeface="Times New Roman" pitchFamily="18" charset="0"/>
                <a:cs typeface="Times New Roman" pitchFamily="18" charset="0"/>
              </a:rPr>
              <a:t>path cost?</a:t>
            </a:r>
            <a:r>
              <a:rPr lang="en-US" sz="2600" dirty="0">
                <a:latin typeface="Times New Roman" pitchFamily="18" charset="0"/>
                <a:cs typeface="Times New Roman" pitchFamily="18" charset="0"/>
              </a:rPr>
              <a:t> 1 per action</a:t>
            </a:r>
          </a:p>
        </p:txBody>
      </p:sp>
      <p:pic>
        <p:nvPicPr>
          <p:cNvPr id="15365" name="Picture 4" descr="vacuum2-paths"/>
          <p:cNvPicPr>
            <a:picLocks noChangeAspect="1" noChangeArrowheads="1"/>
          </p:cNvPicPr>
          <p:nvPr/>
        </p:nvPicPr>
        <p:blipFill>
          <a:blip r:embed="rId3"/>
          <a:srcRect/>
          <a:stretch>
            <a:fillRect/>
          </a:stretch>
        </p:blipFill>
        <p:spPr bwMode="auto">
          <a:xfrm>
            <a:off x="3816349" y="956783"/>
            <a:ext cx="7607300" cy="2743200"/>
          </a:xfrm>
          <a:prstGeom prst="rect">
            <a:avLst/>
          </a:prstGeom>
          <a:noFill/>
          <a:ln w="9525">
            <a:noFill/>
            <a:miter lim="800000"/>
            <a:headEnd/>
            <a:tailEnd/>
          </a:ln>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b) Vacuum Cleaner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A361F896-79B1-41F9-A2E7-5487279A13C1}"/>
              </a:ext>
            </a:extLst>
          </p:cNvPr>
          <p:cNvSpPr>
            <a:spLocks noGrp="1"/>
          </p:cNvSpPr>
          <p:nvPr>
            <p:ph type="ftr" sz="quarter" idx="11"/>
          </p:nvPr>
        </p:nvSpPr>
        <p:spPr>
          <a:xfrm>
            <a:off x="568234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53542" y="365125"/>
            <a:ext cx="8164287" cy="1325563"/>
          </a:xfrm>
        </p:spPr>
        <p:txBody>
          <a:bodyPr/>
          <a:lstStyle/>
          <a:p>
            <a:r>
              <a:rPr lang="en-US" sz="4000" b="1" dirty="0">
                <a:solidFill>
                  <a:srgbClr val="00B0F0"/>
                </a:solidFill>
                <a:latin typeface="Times New Roman" panose="02020603050405020304" pitchFamily="18" charset="0"/>
                <a:cs typeface="Times New Roman" panose="02020603050405020304" pitchFamily="18" charset="0"/>
              </a:rPr>
              <a:t>Missionaries and Cannibals</a:t>
            </a:r>
            <a:endParaRPr lang="en-US" sz="4000" dirty="0"/>
          </a:p>
        </p:txBody>
      </p:sp>
      <p:sp>
        <p:nvSpPr>
          <p:cNvPr id="15364" name="Rectangle 3"/>
          <p:cNvSpPr>
            <a:spLocks noGrp="1" noChangeArrowheads="1"/>
          </p:cNvSpPr>
          <p:nvPr>
            <p:ph type="body" idx="1"/>
          </p:nvPr>
        </p:nvSpPr>
        <p:spPr>
          <a:xfrm>
            <a:off x="3657600" y="1600200"/>
            <a:ext cx="7924799" cy="4724400"/>
          </a:xfrm>
        </p:spPr>
        <p:txBody>
          <a:bodyPr>
            <a:normAutofit/>
          </a:bodyPr>
          <a:lstStyle/>
          <a:p>
            <a:pPr eaLnBrk="1" hangingPunct="1">
              <a:lnSpc>
                <a:spcPct val="90000"/>
              </a:lnSpc>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Three missionaries and three cannibals are on one side of a river that they wish to cross. </a:t>
            </a:r>
          </a:p>
          <a:p>
            <a:r>
              <a:rPr lang="en-US" sz="2400" dirty="0">
                <a:latin typeface="Times New Roman" pitchFamily="18" charset="0"/>
                <a:cs typeface="Times New Roman" pitchFamily="18" charset="0"/>
              </a:rPr>
              <a:t> A boat is available that can hold at most two people and at least one. </a:t>
            </a:r>
          </a:p>
          <a:p>
            <a:r>
              <a:rPr lang="en-US" sz="2400" dirty="0">
                <a:latin typeface="Times New Roman" pitchFamily="18" charset="0"/>
                <a:cs typeface="Times New Roman" pitchFamily="18" charset="0"/>
              </a:rPr>
              <a:t>You must never leave a group of missionaries outnumbered by cannibals on the same bank. </a:t>
            </a:r>
          </a:p>
          <a:p>
            <a:r>
              <a:rPr lang="en-US" sz="2400" dirty="0">
                <a:latin typeface="Times New Roman" pitchFamily="18" charset="0"/>
                <a:cs typeface="Times New Roman" pitchFamily="18" charset="0"/>
              </a:rPr>
              <a:t>Find an action sequence that brings everyone safely to the opposite bank.</a:t>
            </a:r>
          </a:p>
          <a:p>
            <a:pPr lvl="1" eaLnBrk="1" hangingPunct="1">
              <a:lnSpc>
                <a:spcPct val="90000"/>
              </a:lnSpc>
            </a:pPr>
            <a:endParaRPr lang="en-US" dirty="0">
              <a:latin typeface="Times New Roman" pitchFamily="18" charset="0"/>
              <a:cs typeface="Times New Roman" pitchFamily="18" charset="0"/>
            </a:endParaRPr>
          </a:p>
          <a:p>
            <a:pPr lvl="1" eaLnBrk="1" hangingPunct="1">
              <a:lnSpc>
                <a:spcPct val="90000"/>
              </a:lnSpc>
            </a:pPr>
            <a:endParaRPr lang="en-US" dirty="0">
              <a:latin typeface="Times New Roman" pitchFamily="18" charset="0"/>
              <a:cs typeface="Times New Roman" pitchFamily="18" charset="0"/>
            </a:endParaRPr>
          </a:p>
          <a:p>
            <a:pPr eaLnBrk="1" hangingPunct="1">
              <a:lnSpc>
                <a:spcPct val="90000"/>
              </a:lnSpc>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c) Missionaries and Cannibals</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F5F8A09E-8F31-47BB-93E1-68417EAA2399}"/>
              </a:ext>
            </a:extLst>
          </p:cNvPr>
          <p:cNvSpPr>
            <a:spLocks noGrp="1"/>
          </p:cNvSpPr>
          <p:nvPr>
            <p:ph type="ftr" sz="quarter" idx="11"/>
          </p:nvPr>
        </p:nvSpPr>
        <p:spPr>
          <a:xfrm>
            <a:off x="5562599" y="648047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endParaRPr lang="en-US" sz="2000"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endParaRPr lang="en-US" sz="2000"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sz="2000" dirty="0">
                <a:solidFill>
                  <a:schemeClr val="bg1"/>
                </a:solidFill>
                <a:latin typeface="Times New Roman" panose="02020603050405020304" pitchFamily="18" charset="0"/>
                <a:cs typeface="Times New Roman" panose="02020603050405020304" pitchFamily="18" charset="0"/>
              </a:rPr>
              <a:t>Structure of problem solving agent</a:t>
            </a:r>
          </a:p>
          <a:p>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sz="2000"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sz="2000" dirty="0">
                <a:solidFill>
                  <a:schemeClr val="bg1"/>
                </a:solidFill>
                <a:latin typeface="Times New Roman" panose="02020603050405020304" pitchFamily="18" charset="0"/>
                <a:cs typeface="Times New Roman" panose="02020603050405020304" pitchFamily="18" charset="0"/>
              </a:rPr>
              <a:t>3.4 Problem Formulation </a:t>
            </a:r>
          </a:p>
          <a:p>
            <a:r>
              <a:rPr lang="en-US" sz="2000" dirty="0">
                <a:solidFill>
                  <a:schemeClr val="bg1"/>
                </a:solidFill>
                <a:latin typeface="Times New Roman" panose="02020603050405020304" pitchFamily="18" charset="0"/>
                <a:cs typeface="Times New Roman" panose="02020603050405020304" pitchFamily="18" charset="0"/>
              </a:rPr>
              <a:t>3.5 State-space Representation</a:t>
            </a:r>
          </a:p>
          <a:p>
            <a:r>
              <a:rPr lang="en-US" sz="2000"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sz="2000"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sz="2000"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sz="2000" dirty="0">
                <a:solidFill>
                  <a:schemeClr val="bg1"/>
                </a:solidFill>
                <a:latin typeface="Times New Roman" panose="02020603050405020304" pitchFamily="18" charset="0"/>
                <a:cs typeface="Times New Roman" panose="02020603050405020304" pitchFamily="18" charset="0"/>
              </a:rPr>
              <a:t>3.9 Searching</a:t>
            </a:r>
          </a:p>
          <a:p>
            <a:r>
              <a:rPr lang="en-US" sz="2000" dirty="0">
                <a:solidFill>
                  <a:schemeClr val="bg1"/>
                </a:solidFill>
                <a:latin typeface="Times New Roman" panose="02020603050405020304" pitchFamily="18" charset="0"/>
                <a:cs typeface="Times New Roman" panose="02020603050405020304" pitchFamily="18" charset="0"/>
              </a:rPr>
              <a:t>3.10 Features of problem</a:t>
            </a:r>
          </a:p>
          <a:p>
            <a:r>
              <a:rPr lang="en-US" sz="2000" dirty="0">
                <a:solidFill>
                  <a:schemeClr val="bg1"/>
                </a:solidFill>
                <a:latin typeface="Times New Roman" panose="02020603050405020304" pitchFamily="18" charset="0"/>
                <a:cs typeface="Times New Roman" panose="02020603050405020304" pitchFamily="18" charset="0"/>
              </a:rPr>
              <a:t>3.11 Types of Searches</a:t>
            </a:r>
          </a:p>
          <a:p>
            <a:pPr lvl="0"/>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82885" y="1388303"/>
            <a:ext cx="7378149" cy="4773957"/>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After this chapter , students will be able to :</a:t>
            </a:r>
          </a:p>
          <a:p>
            <a:pPr algn="just"/>
            <a:r>
              <a:rPr lang="en-US" sz="2400" dirty="0">
                <a:latin typeface="Times New Roman" panose="02020603050405020304" pitchFamily="18" charset="0"/>
                <a:cs typeface="Times New Roman" panose="02020603050405020304" pitchFamily="18" charset="0"/>
              </a:rPr>
              <a:t>Be familiar with terminology used in problem solving.</a:t>
            </a:r>
          </a:p>
          <a:p>
            <a:pPr algn="just"/>
            <a:r>
              <a:rPr lang="en-US" sz="2400" dirty="0">
                <a:latin typeface="Times New Roman" panose="02020603050405020304" pitchFamily="18" charset="0"/>
                <a:cs typeface="Times New Roman" panose="02020603050405020304" pitchFamily="18" charset="0"/>
              </a:rPr>
              <a:t>Read and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important historical and current problems addressing AI.</a:t>
            </a:r>
          </a:p>
          <a:p>
            <a:pPr algn="just"/>
            <a:r>
              <a:rPr lang="en-US" sz="2400" dirty="0">
                <a:latin typeface="Times New Roman" panose="02020603050405020304" pitchFamily="18" charset="0"/>
                <a:cs typeface="Times New Roman" panose="02020603050405020304" pitchFamily="18" charset="0"/>
              </a:rPr>
              <a:t>Demonstrate a strategy for using skills in problem solving over an extended period of time.</a:t>
            </a:r>
          </a:p>
          <a:p>
            <a:pPr algn="just"/>
            <a:r>
              <a:rPr lang="en-US" sz="2400" dirty="0">
                <a:latin typeface="Times New Roman" panose="02020603050405020304" pitchFamily="18" charset="0"/>
                <a:cs typeface="Times New Roman" panose="02020603050405020304" pitchFamily="18" charset="0"/>
              </a:rPr>
              <a:t>Monitor progress and adapt the strategy as necessary, to attain the quality of outcomes required when dealing with the problems.</a:t>
            </a:r>
          </a:p>
          <a:p>
            <a:pPr algn="just"/>
            <a:r>
              <a:rPr lang="en-US" sz="2400" dirty="0">
                <a:latin typeface="Times New Roman" panose="02020603050405020304" pitchFamily="18" charset="0"/>
                <a:cs typeface="Times New Roman" panose="02020603050405020304" pitchFamily="18" charset="0"/>
              </a:rPr>
              <a:t>Evaluate this overall strategy and present the outcomes from the work using a variety of methods.</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BC08650-38A0-4B14-8F91-793FA97F3E20}"/>
              </a:ext>
            </a:extLst>
          </p:cNvPr>
          <p:cNvSpPr/>
          <p:nvPr/>
        </p:nvSpPr>
        <p:spPr>
          <a:xfrm>
            <a:off x="3220500" y="6488668"/>
            <a:ext cx="9157030" cy="276999"/>
          </a:xfrm>
          <a:prstGeom prst="rect">
            <a:avLst/>
          </a:prstGeom>
        </p:spPr>
        <p:txBody>
          <a:bodyPr wrap="square">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982" y="365126"/>
            <a:ext cx="7408817" cy="644968"/>
          </a:xfrm>
        </p:spPr>
        <p:txBody>
          <a:bodyPr>
            <a:normAutofit fontScale="90000"/>
          </a:bodyPr>
          <a:lstStyle/>
          <a:p>
            <a:r>
              <a:rPr lang="en-US" dirty="0"/>
              <a:t>Missionaries and Cannibals</a:t>
            </a:r>
          </a:p>
        </p:txBody>
      </p:sp>
      <p:sp>
        <p:nvSpPr>
          <p:cNvPr id="3" name="Content Placeholder 2"/>
          <p:cNvSpPr>
            <a:spLocks noGrp="1"/>
          </p:cNvSpPr>
          <p:nvPr>
            <p:ph idx="1"/>
          </p:nvPr>
        </p:nvSpPr>
        <p:spPr>
          <a:xfrm>
            <a:off x="3836227" y="1145142"/>
            <a:ext cx="6964680" cy="5138700"/>
          </a:xfrm>
        </p:spPr>
        <p:txBody>
          <a:bodyPr>
            <a:normAutofit/>
          </a:bodyPr>
          <a:lstStyle/>
          <a:p>
            <a:r>
              <a:rPr lang="en-US" sz="2400" b="1" dirty="0">
                <a:latin typeface="Times New Roman" panose="02020603050405020304" pitchFamily="18" charset="0"/>
                <a:cs typeface="Times New Roman" panose="02020603050405020304" pitchFamily="18" charset="0"/>
              </a:rPr>
              <a:t>Goal</a:t>
            </a:r>
            <a:r>
              <a:rPr lang="en-US" sz="2400" dirty="0">
                <a:latin typeface="Times New Roman" panose="02020603050405020304" pitchFamily="18" charset="0"/>
                <a:cs typeface="Times New Roman" panose="02020603050405020304" pitchFamily="18" charset="0"/>
              </a:rPr>
              <a:t>: Move all the missionaries and cannibals across the river. </a:t>
            </a:r>
          </a:p>
          <a:p>
            <a:r>
              <a:rPr lang="en-US" sz="2400" b="1" dirty="0">
                <a:latin typeface="Times New Roman" panose="02020603050405020304" pitchFamily="18" charset="0"/>
                <a:cs typeface="Times New Roman" panose="02020603050405020304" pitchFamily="18" charset="0"/>
              </a:rPr>
              <a:t>Constraint:</a:t>
            </a:r>
            <a:r>
              <a:rPr lang="en-US" sz="2400" dirty="0">
                <a:latin typeface="Times New Roman" panose="02020603050405020304" pitchFamily="18" charset="0"/>
                <a:cs typeface="Times New Roman" panose="02020603050405020304" pitchFamily="18" charset="0"/>
              </a:rPr>
              <a:t> Missionaries can never be outnumbered by cannibals on either side of river, or else the missionaries are killed. </a:t>
            </a:r>
          </a:p>
          <a:p>
            <a:r>
              <a:rPr lang="en-US" sz="2400" b="1" dirty="0">
                <a:latin typeface="Times New Roman" panose="02020603050405020304" pitchFamily="18" charset="0"/>
                <a:cs typeface="Times New Roman" panose="02020603050405020304" pitchFamily="18" charset="0"/>
              </a:rPr>
              <a:t>State:</a:t>
            </a:r>
            <a:r>
              <a:rPr lang="en-US" sz="2400" dirty="0">
                <a:latin typeface="Times New Roman" panose="02020603050405020304" pitchFamily="18" charset="0"/>
                <a:cs typeface="Times New Roman" panose="02020603050405020304" pitchFamily="18" charset="0"/>
              </a:rPr>
              <a:t> configuration of missionaries and cannibals and boat on each side of river.</a:t>
            </a:r>
          </a:p>
          <a:p>
            <a:r>
              <a:rPr lang="en-US" sz="2400" b="1" dirty="0">
                <a:latin typeface="Times New Roman" panose="02020603050405020304" pitchFamily="18" charset="0"/>
                <a:cs typeface="Times New Roman" panose="02020603050405020304" pitchFamily="18" charset="0"/>
              </a:rPr>
              <a:t>Initial State:</a:t>
            </a:r>
            <a:r>
              <a:rPr lang="en-US" sz="2400" dirty="0">
                <a:latin typeface="Times New Roman" panose="02020603050405020304" pitchFamily="18" charset="0"/>
                <a:cs typeface="Times New Roman" panose="02020603050405020304" pitchFamily="18" charset="0"/>
              </a:rPr>
              <a:t>  3 missionaries, 3 cannibals and the boat are on the near bank</a:t>
            </a:r>
          </a:p>
          <a:p>
            <a:r>
              <a:rPr lang="en-US" sz="2400" b="1" dirty="0">
                <a:latin typeface="Times New Roman" panose="02020603050405020304" pitchFamily="18" charset="0"/>
                <a:cs typeface="Times New Roman" panose="02020603050405020304" pitchFamily="18" charset="0"/>
              </a:rPr>
              <a:t>Operators:</a:t>
            </a:r>
            <a:r>
              <a:rPr lang="en-US" sz="2400" dirty="0">
                <a:latin typeface="Times New Roman" panose="02020603050405020304" pitchFamily="18" charset="0"/>
                <a:cs typeface="Times New Roman" panose="02020603050405020304" pitchFamily="18" charset="0"/>
              </a:rPr>
              <a:t> Move boat containing some set of occupants across the river (in either direction) to the other side.</a:t>
            </a:r>
          </a:p>
          <a:p>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c) Missionaries and Cannibals</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5" name="Footer Placeholder 4">
            <a:extLst>
              <a:ext uri="{FF2B5EF4-FFF2-40B4-BE49-F238E27FC236}">
                <a16:creationId xmlns:a16="http://schemas.microsoft.com/office/drawing/2014/main" id="{34364A15-63AF-424C-B0DB-8B4436F293E0}"/>
              </a:ext>
            </a:extLst>
          </p:cNvPr>
          <p:cNvSpPr>
            <a:spLocks noGrp="1"/>
          </p:cNvSpPr>
          <p:nvPr>
            <p:ph type="ftr" sz="quarter" idx="11"/>
          </p:nvPr>
        </p:nvSpPr>
        <p:spPr>
          <a:xfrm>
            <a:off x="5420832" y="6482243"/>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54640" y="222068"/>
            <a:ext cx="7981685" cy="6426925"/>
          </a:xfrm>
          <a:prstGeom prst="rect">
            <a:avLst/>
          </a:prstGeom>
          <a:noFill/>
          <a:ln w="9525">
            <a:noFill/>
            <a:miter lim="800000"/>
            <a:headEnd/>
            <a:tailEnd/>
          </a:ln>
          <a:effectLst/>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c) Missionaries and Cannibals</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78A3747A-4904-42FF-AA8A-1C2392F3463B}"/>
              </a:ext>
            </a:extLst>
          </p:cNvPr>
          <p:cNvSpPr>
            <a:spLocks noGrp="1"/>
          </p:cNvSpPr>
          <p:nvPr>
            <p:ph type="ftr" sz="quarter" idx="11"/>
          </p:nvPr>
        </p:nvSpPr>
        <p:spPr>
          <a:xfrm>
            <a:off x="5303874" y="646643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594" y="365126"/>
            <a:ext cx="7905206" cy="528009"/>
          </a:xfrm>
        </p:spPr>
        <p:txBody>
          <a:bodyPr>
            <a:normAutofit fontScale="90000"/>
          </a:bodyPr>
          <a:lstStyle/>
          <a:p>
            <a:r>
              <a:rPr lang="en-US" dirty="0" err="1">
                <a:latin typeface="Times New Roman" panose="02020603050405020304" pitchFamily="18" charset="0"/>
                <a:cs typeface="Times New Roman" panose="02020603050405020304" pitchFamily="18" charset="0"/>
              </a:rPr>
              <a:t>Wumpus</a:t>
            </a:r>
            <a:r>
              <a:rPr lang="en-US" dirty="0">
                <a:latin typeface="Times New Roman" panose="02020603050405020304" pitchFamily="18" charset="0"/>
                <a:cs typeface="Times New Roman" panose="02020603050405020304" pitchFamily="18" charset="0"/>
              </a:rPr>
              <a:t> World Problem </a:t>
            </a:r>
          </a:p>
        </p:txBody>
      </p:sp>
      <p:pic>
        <p:nvPicPr>
          <p:cNvPr id="1026" name="Picture 2"/>
          <p:cNvPicPr>
            <a:picLocks noGrp="1" noChangeAspect="1" noChangeArrowheads="1"/>
          </p:cNvPicPr>
          <p:nvPr>
            <p:ph idx="1"/>
          </p:nvPr>
        </p:nvPicPr>
        <p:blipFill>
          <a:blip r:embed="rId2"/>
          <a:srcRect/>
          <a:stretch>
            <a:fillRect/>
          </a:stretch>
        </p:blipFill>
        <p:spPr bwMode="auto">
          <a:xfrm>
            <a:off x="7981230" y="1287419"/>
            <a:ext cx="4210770" cy="3656721"/>
          </a:xfrm>
          <a:prstGeom prst="rect">
            <a:avLst/>
          </a:prstGeom>
          <a:noFill/>
          <a:ln w="9525">
            <a:noFill/>
            <a:miter lim="800000"/>
            <a:headEnd/>
            <a:tailEnd/>
          </a:ln>
          <a:effectLst/>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6" name="Rectangle 5"/>
          <p:cNvSpPr/>
          <p:nvPr/>
        </p:nvSpPr>
        <p:spPr>
          <a:xfrm>
            <a:off x="3383279" y="1287419"/>
            <a:ext cx="4650378" cy="563231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Problem definition: </a:t>
            </a: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wumpus</a:t>
            </a:r>
            <a:r>
              <a:rPr lang="en-US" sz="2400" dirty="0">
                <a:latin typeface="Times New Roman" panose="02020603050405020304" pitchFamily="18" charset="0"/>
                <a:cs typeface="Times New Roman" panose="02020603050405020304" pitchFamily="18" charset="0"/>
              </a:rPr>
              <a:t> world problem comprises of a 4 × 4 grid with the heap of gold in one of the squares. An agent enters the grid and the aim is to find the heap of gold.</a:t>
            </a:r>
          </a:p>
          <a:p>
            <a:pPr algn="just"/>
            <a:r>
              <a:rPr lang="en-US" sz="2400" b="1" dirty="0">
                <a:latin typeface="Times New Roman" panose="02020603050405020304" pitchFamily="18" charset="0"/>
                <a:cs typeface="Times New Roman" panose="02020603050405020304" pitchFamily="18" charset="0"/>
              </a:rPr>
              <a:t>The Hurdles: </a:t>
            </a:r>
            <a:r>
              <a:rPr lang="en-US" sz="2400" dirty="0">
                <a:latin typeface="Times New Roman" panose="02020603050405020304" pitchFamily="18" charset="0"/>
                <a:cs typeface="Times New Roman" panose="02020603050405020304" pitchFamily="18" charset="0"/>
              </a:rPr>
              <a:t>The grid has live </a:t>
            </a:r>
            <a:r>
              <a:rPr lang="en-US" sz="2400" dirty="0" err="1">
                <a:latin typeface="Times New Roman" panose="02020603050405020304" pitchFamily="18" charset="0"/>
                <a:cs typeface="Times New Roman" panose="02020603050405020304" pitchFamily="18" charset="0"/>
              </a:rPr>
              <a:t>wumpus</a:t>
            </a:r>
            <a:r>
              <a:rPr lang="en-US" sz="2400" dirty="0">
                <a:latin typeface="Times New Roman" panose="02020603050405020304" pitchFamily="18" charset="0"/>
                <a:cs typeface="Times New Roman" panose="02020603050405020304" pitchFamily="18" charset="0"/>
              </a:rPr>
              <a:t> in one of the squares. The agent is eaten up by the </a:t>
            </a:r>
            <a:r>
              <a:rPr lang="en-US" sz="2400" dirty="0" err="1">
                <a:latin typeface="Times New Roman" panose="02020603050405020304" pitchFamily="18" charset="0"/>
                <a:cs typeface="Times New Roman" panose="02020603050405020304" pitchFamily="18" charset="0"/>
              </a:rPr>
              <a:t>wumpus</a:t>
            </a:r>
            <a:r>
              <a:rPr lang="en-US" sz="2400" dirty="0">
                <a:latin typeface="Times New Roman" panose="02020603050405020304" pitchFamily="18" charset="0"/>
                <a:cs typeface="Times New Roman" panose="02020603050405020304" pitchFamily="18" charset="0"/>
              </a:rPr>
              <a:t> if enters the </a:t>
            </a:r>
            <a:r>
              <a:rPr lang="en-US" sz="2400" dirty="0" err="1">
                <a:latin typeface="Times New Roman" panose="02020603050405020304" pitchFamily="18" charset="0"/>
                <a:cs typeface="Times New Roman" panose="02020603050405020304" pitchFamily="18" charset="0"/>
              </a:rPr>
              <a:t>wumpus</a:t>
            </a:r>
            <a:r>
              <a:rPr lang="en-US" sz="2400" dirty="0">
                <a:latin typeface="Times New Roman" panose="02020603050405020304" pitchFamily="18" charset="0"/>
                <a:cs typeface="Times New Roman" panose="02020603050405020304" pitchFamily="18" charset="0"/>
              </a:rPr>
              <a:t> square also there are pits in some square and agent dies falling into pits the agent enters any of these squares. Also, there exist walls in between some of the cells.</a:t>
            </a:r>
          </a:p>
        </p:txBody>
      </p:sp>
      <p:sp>
        <p:nvSpPr>
          <p:cNvPr id="3" name="Footer Placeholder 2">
            <a:extLst>
              <a:ext uri="{FF2B5EF4-FFF2-40B4-BE49-F238E27FC236}">
                <a16:creationId xmlns:a16="http://schemas.microsoft.com/office/drawing/2014/main" id="{B78103A1-6E5B-47FB-985A-88521AFB351F}"/>
              </a:ext>
            </a:extLst>
          </p:cNvPr>
          <p:cNvSpPr>
            <a:spLocks noGrp="1"/>
          </p:cNvSpPr>
          <p:nvPr>
            <p:ph type="ftr" sz="quarter" idx="11"/>
          </p:nvPr>
        </p:nvSpPr>
        <p:spPr>
          <a:xfrm>
            <a:off x="5343797"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090" y="365125"/>
            <a:ext cx="8009709" cy="921415"/>
          </a:xfrm>
        </p:spPr>
        <p:txBody>
          <a:bodyPr>
            <a:normAutofit fontScale="90000"/>
          </a:bodyPr>
          <a:lstStyle/>
          <a:p>
            <a:r>
              <a:rPr lang="en-US" dirty="0">
                <a:latin typeface="Times New Roman" panose="02020603050405020304" pitchFamily="18" charset="0"/>
                <a:cs typeface="Times New Roman" panose="02020603050405020304" pitchFamily="18" charset="0"/>
              </a:rPr>
              <a:t>Agent in a </a:t>
            </a:r>
            <a:r>
              <a:rPr lang="en-US" dirty="0" err="1">
                <a:latin typeface="Times New Roman" panose="02020603050405020304" pitchFamily="18" charset="0"/>
                <a:cs typeface="Times New Roman" panose="02020603050405020304" pitchFamily="18" charset="0"/>
              </a:rPr>
              <a:t>Wumpus</a:t>
            </a:r>
            <a:r>
              <a:rPr lang="en-US" dirty="0">
                <a:latin typeface="Times New Roman" panose="02020603050405020304" pitchFamily="18" charset="0"/>
                <a:cs typeface="Times New Roman" panose="02020603050405020304" pitchFamily="18" charset="0"/>
              </a:rPr>
              <a:t> world: </a:t>
            </a:r>
            <a:r>
              <a:rPr lang="en-US" dirty="0">
                <a:solidFill>
                  <a:srgbClr val="FF0000"/>
                </a:solidFill>
                <a:latin typeface="Times New Roman" panose="02020603050405020304" pitchFamily="18" charset="0"/>
                <a:cs typeface="Times New Roman" panose="02020603050405020304" pitchFamily="18" charset="0"/>
              </a:rPr>
              <a:t>Percepts</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3344089" y="1145140"/>
            <a:ext cx="8009709" cy="5138701"/>
          </a:xfrm>
        </p:spPr>
        <p:txBody>
          <a:bodyPr>
            <a:noAutofit/>
          </a:bodyPr>
          <a:lstStyle/>
          <a:p>
            <a:r>
              <a:rPr lang="en-US" sz="2400" dirty="0">
                <a:solidFill>
                  <a:srgbClr val="FF0000"/>
                </a:solidFill>
                <a:latin typeface="Times New Roman" panose="02020603050405020304" pitchFamily="18" charset="0"/>
                <a:cs typeface="Times New Roman" panose="02020603050405020304" pitchFamily="18" charset="0"/>
              </a:rPr>
              <a:t>The agent perceives</a:t>
            </a:r>
            <a:r>
              <a:rPr lang="en-US" sz="2400"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a </a:t>
            </a:r>
            <a:r>
              <a:rPr lang="en-US" dirty="0">
                <a:solidFill>
                  <a:schemeClr val="accent2"/>
                </a:solidFill>
                <a:latin typeface="Times New Roman" panose="02020603050405020304" pitchFamily="18" charset="0"/>
                <a:cs typeface="Times New Roman" panose="02020603050405020304" pitchFamily="18" charset="0"/>
              </a:rPr>
              <a:t>stench</a:t>
            </a:r>
            <a:r>
              <a:rPr lang="en-US" dirty="0">
                <a:latin typeface="Times New Roman" panose="02020603050405020304" pitchFamily="18" charset="0"/>
                <a:cs typeface="Times New Roman" panose="02020603050405020304" pitchFamily="18" charset="0"/>
              </a:rPr>
              <a:t> in the square containing the </a:t>
            </a:r>
            <a:r>
              <a:rPr lang="en-US" dirty="0" err="1">
                <a:latin typeface="Times New Roman" panose="02020603050405020304" pitchFamily="18" charset="0"/>
                <a:cs typeface="Times New Roman" panose="02020603050405020304" pitchFamily="18" charset="0"/>
              </a:rPr>
              <a:t>wumpus</a:t>
            </a:r>
            <a:r>
              <a:rPr lang="en-US" dirty="0">
                <a:latin typeface="Times New Roman" panose="02020603050405020304" pitchFamily="18" charset="0"/>
                <a:cs typeface="Times New Roman" panose="02020603050405020304" pitchFamily="18" charset="0"/>
              </a:rPr>
              <a:t> and in the adjacent squares (not diagonally) </a:t>
            </a:r>
          </a:p>
          <a:p>
            <a:pPr lvl="1"/>
            <a:r>
              <a:rPr lang="en-US" dirty="0">
                <a:latin typeface="Times New Roman" panose="02020603050405020304" pitchFamily="18" charset="0"/>
                <a:cs typeface="Times New Roman" panose="02020603050405020304" pitchFamily="18" charset="0"/>
              </a:rPr>
              <a:t>a </a:t>
            </a:r>
            <a:r>
              <a:rPr lang="en-US" dirty="0">
                <a:solidFill>
                  <a:schemeClr val="accent2"/>
                </a:solidFill>
                <a:latin typeface="Times New Roman" panose="02020603050405020304" pitchFamily="18" charset="0"/>
                <a:cs typeface="Times New Roman" panose="02020603050405020304" pitchFamily="18" charset="0"/>
              </a:rPr>
              <a:t>breeze</a:t>
            </a:r>
            <a:r>
              <a:rPr lang="en-US" dirty="0">
                <a:latin typeface="Times New Roman" panose="02020603050405020304" pitchFamily="18" charset="0"/>
                <a:cs typeface="Times New Roman" panose="02020603050405020304" pitchFamily="18" charset="0"/>
              </a:rPr>
              <a:t> in the squares adjacent to a pit</a:t>
            </a:r>
          </a:p>
          <a:p>
            <a:pPr lvl="1"/>
            <a:r>
              <a:rPr lang="en-US" dirty="0">
                <a:latin typeface="Times New Roman" panose="02020603050405020304" pitchFamily="18" charset="0"/>
                <a:cs typeface="Times New Roman" panose="02020603050405020304" pitchFamily="18" charset="0"/>
              </a:rPr>
              <a:t>a </a:t>
            </a:r>
            <a:r>
              <a:rPr lang="en-US" dirty="0">
                <a:solidFill>
                  <a:schemeClr val="accent2"/>
                </a:solidFill>
                <a:latin typeface="Times New Roman" panose="02020603050405020304" pitchFamily="18" charset="0"/>
                <a:cs typeface="Times New Roman" panose="02020603050405020304" pitchFamily="18" charset="0"/>
              </a:rPr>
              <a:t>glitter</a:t>
            </a:r>
            <a:r>
              <a:rPr lang="en-US" dirty="0">
                <a:latin typeface="Times New Roman" panose="02020603050405020304" pitchFamily="18" charset="0"/>
                <a:cs typeface="Times New Roman" panose="02020603050405020304" pitchFamily="18" charset="0"/>
              </a:rPr>
              <a:t> in the square where the gold is</a:t>
            </a:r>
          </a:p>
          <a:p>
            <a:pPr lvl="1"/>
            <a:r>
              <a:rPr lang="en-US" dirty="0">
                <a:latin typeface="Times New Roman" panose="02020603050405020304" pitchFamily="18" charset="0"/>
                <a:cs typeface="Times New Roman" panose="02020603050405020304" pitchFamily="18" charset="0"/>
              </a:rPr>
              <a:t>a </a:t>
            </a:r>
            <a:r>
              <a:rPr lang="en-US" dirty="0">
                <a:solidFill>
                  <a:schemeClr val="accent2"/>
                </a:solidFill>
                <a:latin typeface="Times New Roman" panose="02020603050405020304" pitchFamily="18" charset="0"/>
                <a:cs typeface="Times New Roman" panose="02020603050405020304" pitchFamily="18" charset="0"/>
              </a:rPr>
              <a:t>bump</a:t>
            </a:r>
            <a:r>
              <a:rPr lang="en-US" dirty="0">
                <a:latin typeface="Times New Roman" panose="02020603050405020304" pitchFamily="18" charset="0"/>
                <a:cs typeface="Times New Roman" panose="02020603050405020304" pitchFamily="18" charset="0"/>
              </a:rPr>
              <a:t>, if it walks into a wall</a:t>
            </a:r>
          </a:p>
          <a:p>
            <a:pPr lvl="1"/>
            <a:r>
              <a:rPr lang="en-US" dirty="0">
                <a:latin typeface="Times New Roman" panose="02020603050405020304" pitchFamily="18" charset="0"/>
                <a:cs typeface="Times New Roman" panose="02020603050405020304" pitchFamily="18" charset="0"/>
              </a:rPr>
              <a:t>a </a:t>
            </a:r>
            <a:r>
              <a:rPr lang="en-US" dirty="0">
                <a:solidFill>
                  <a:schemeClr val="accent2"/>
                </a:solidFill>
                <a:latin typeface="Times New Roman" panose="02020603050405020304" pitchFamily="18" charset="0"/>
                <a:cs typeface="Times New Roman" panose="02020603050405020304" pitchFamily="18" charset="0"/>
              </a:rPr>
              <a:t>woeful scream</a:t>
            </a:r>
            <a:r>
              <a:rPr lang="en-US" dirty="0">
                <a:latin typeface="Times New Roman" panose="02020603050405020304" pitchFamily="18" charset="0"/>
                <a:cs typeface="Times New Roman" panose="02020603050405020304" pitchFamily="18" charset="0"/>
              </a:rPr>
              <a:t> everywhere in the cave, if the </a:t>
            </a:r>
            <a:r>
              <a:rPr lang="en-US" dirty="0" err="1">
                <a:latin typeface="Times New Roman" panose="02020603050405020304" pitchFamily="18" charset="0"/>
                <a:cs typeface="Times New Roman" panose="02020603050405020304" pitchFamily="18" charset="0"/>
              </a:rPr>
              <a:t>wumpus</a:t>
            </a:r>
            <a:r>
              <a:rPr lang="en-US" dirty="0">
                <a:latin typeface="Times New Roman" panose="02020603050405020304" pitchFamily="18" charset="0"/>
                <a:cs typeface="Times New Roman" panose="02020603050405020304" pitchFamily="18" charset="0"/>
              </a:rPr>
              <a:t> is killed</a:t>
            </a:r>
          </a:p>
          <a:p>
            <a:r>
              <a:rPr lang="en-US" sz="2400" dirty="0">
                <a:latin typeface="Times New Roman" panose="02020603050405020304" pitchFamily="18" charset="0"/>
                <a:cs typeface="Times New Roman" panose="02020603050405020304" pitchFamily="18" charset="0"/>
              </a:rPr>
              <a:t>The percepts will be given as a </a:t>
            </a:r>
            <a:r>
              <a:rPr lang="en-US" sz="2400" dirty="0">
                <a:solidFill>
                  <a:srgbClr val="FF0000"/>
                </a:solidFill>
                <a:latin typeface="Times New Roman" panose="02020603050405020304" pitchFamily="18" charset="0"/>
                <a:cs typeface="Times New Roman" panose="02020603050405020304" pitchFamily="18" charset="0"/>
              </a:rPr>
              <a:t>five-symbol list</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If there is a stench, and a breeze, but no glitter, no bump, and no scream, the percept is  </a:t>
            </a:r>
          </a:p>
          <a:p>
            <a:pPr lvl="2">
              <a:buFontTx/>
              <a:buNone/>
            </a:pPr>
            <a:r>
              <a:rPr lang="en-US" sz="2400" dirty="0">
                <a:latin typeface="Times New Roman" panose="02020603050405020304" pitchFamily="18" charset="0"/>
                <a:cs typeface="Times New Roman" panose="02020603050405020304" pitchFamily="18" charset="0"/>
              </a:rPr>
              <a:t>[Stench, Breeze, None, None, None] </a:t>
            </a:r>
          </a:p>
          <a:p>
            <a:r>
              <a:rPr lang="en-US" sz="2400" dirty="0">
                <a:solidFill>
                  <a:schemeClr val="accent2"/>
                </a:solidFill>
                <a:latin typeface="Times New Roman" panose="02020603050405020304" pitchFamily="18" charset="0"/>
                <a:cs typeface="Times New Roman" panose="02020603050405020304" pitchFamily="18" charset="0"/>
              </a:rPr>
              <a:t>The agent can not perceive its own location</a:t>
            </a:r>
            <a:r>
              <a:rPr lang="en-US" sz="2400" dirty="0">
                <a:latin typeface="Times New Roman" panose="02020603050405020304" pitchFamily="18" charset="0"/>
                <a:cs typeface="Times New Roman" panose="02020603050405020304" pitchFamily="18" charset="0"/>
              </a:rPr>
              <a:t>.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5" name="Footer Placeholder 4">
            <a:extLst>
              <a:ext uri="{FF2B5EF4-FFF2-40B4-BE49-F238E27FC236}">
                <a16:creationId xmlns:a16="http://schemas.microsoft.com/office/drawing/2014/main" id="{B4787D73-6169-4AC0-9345-DFD1A185E719}"/>
              </a:ext>
            </a:extLst>
          </p:cNvPr>
          <p:cNvSpPr>
            <a:spLocks noGrp="1"/>
          </p:cNvSpPr>
          <p:nvPr>
            <p:ph type="ftr" sz="quarter" idx="11"/>
          </p:nvPr>
        </p:nvSpPr>
        <p:spPr>
          <a:xfrm>
            <a:off x="542083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216" y="180753"/>
            <a:ext cx="7983583" cy="963835"/>
          </a:xfrm>
        </p:spPr>
        <p:txBody>
          <a:bodyPr>
            <a:normAutofit fontScale="90000"/>
          </a:bodyPr>
          <a:lstStyle/>
          <a:p>
            <a:r>
              <a:rPr lang="en-US" dirty="0">
                <a:solidFill>
                  <a:schemeClr val="accent2"/>
                </a:solidFill>
                <a:latin typeface="Times New Roman" panose="02020603050405020304" pitchFamily="18" charset="0"/>
                <a:cs typeface="Times New Roman" panose="02020603050405020304" pitchFamily="18" charset="0"/>
              </a:rPr>
              <a:t>The actions of the agent in </a:t>
            </a:r>
            <a:r>
              <a:rPr lang="en-US" dirty="0" err="1">
                <a:solidFill>
                  <a:schemeClr val="accent2"/>
                </a:solidFill>
                <a:latin typeface="Times New Roman" panose="02020603050405020304" pitchFamily="18" charset="0"/>
                <a:cs typeface="Times New Roman" panose="02020603050405020304" pitchFamily="18" charset="0"/>
              </a:rPr>
              <a:t>Wumpus</a:t>
            </a:r>
            <a:r>
              <a:rPr lang="en-US" dirty="0">
                <a:solidFill>
                  <a:schemeClr val="accent2"/>
                </a:solidFill>
                <a:latin typeface="Times New Roman" panose="02020603050405020304" pitchFamily="18" charset="0"/>
                <a:cs typeface="Times New Roman" panose="02020603050405020304" pitchFamily="18" charset="0"/>
              </a:rPr>
              <a:t> game 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70216" y="1368425"/>
            <a:ext cx="8127274" cy="5202496"/>
          </a:xfrm>
        </p:spPr>
        <p:txBody>
          <a:bodyPr>
            <a:normAutofit fontScale="62500" lnSpcReduction="20000"/>
          </a:bodyPr>
          <a:lstStyle/>
          <a:p>
            <a:r>
              <a:rPr lang="en-US" sz="3800" b="1" dirty="0">
                <a:solidFill>
                  <a:srgbClr val="FF0000"/>
                </a:solidFill>
                <a:latin typeface="Times New Roman" panose="02020603050405020304" pitchFamily="18" charset="0"/>
                <a:cs typeface="Times New Roman" panose="02020603050405020304" pitchFamily="18" charset="0"/>
              </a:rPr>
              <a:t>go forward</a:t>
            </a:r>
            <a:r>
              <a:rPr lang="en-US" sz="3800" b="1" dirty="0">
                <a:latin typeface="Times New Roman" panose="02020603050405020304" pitchFamily="18" charset="0"/>
                <a:cs typeface="Times New Roman" panose="02020603050405020304" pitchFamily="18" charset="0"/>
              </a:rPr>
              <a:t> </a:t>
            </a:r>
          </a:p>
          <a:p>
            <a:r>
              <a:rPr lang="en-US" sz="3800" b="1" dirty="0">
                <a:solidFill>
                  <a:srgbClr val="FF0000"/>
                </a:solidFill>
                <a:latin typeface="Times New Roman" panose="02020603050405020304" pitchFamily="18" charset="0"/>
                <a:cs typeface="Times New Roman" panose="02020603050405020304" pitchFamily="18" charset="0"/>
              </a:rPr>
              <a:t>turn right</a:t>
            </a:r>
            <a:r>
              <a:rPr lang="en-US" sz="3800" dirty="0">
                <a:latin typeface="Times New Roman" panose="02020603050405020304" pitchFamily="18" charset="0"/>
                <a:cs typeface="Times New Roman" panose="02020603050405020304" pitchFamily="18" charset="0"/>
              </a:rPr>
              <a:t> 90 degrees</a:t>
            </a:r>
          </a:p>
          <a:p>
            <a:r>
              <a:rPr lang="en-US" sz="3800" b="1" dirty="0">
                <a:solidFill>
                  <a:srgbClr val="FF0000"/>
                </a:solidFill>
                <a:latin typeface="Times New Roman" panose="02020603050405020304" pitchFamily="18" charset="0"/>
                <a:cs typeface="Times New Roman" panose="02020603050405020304" pitchFamily="18" charset="0"/>
              </a:rPr>
              <a:t>turn left</a:t>
            </a:r>
            <a:r>
              <a:rPr lang="en-US" sz="3800" dirty="0">
                <a:latin typeface="Times New Roman" panose="02020603050405020304" pitchFamily="18" charset="0"/>
                <a:cs typeface="Times New Roman" panose="02020603050405020304" pitchFamily="18" charset="0"/>
              </a:rPr>
              <a:t> 90 degrees</a:t>
            </a:r>
          </a:p>
          <a:p>
            <a:r>
              <a:rPr lang="en-US" sz="3800" b="1" dirty="0">
                <a:solidFill>
                  <a:srgbClr val="FF0000"/>
                </a:solidFill>
                <a:latin typeface="Times New Roman" panose="02020603050405020304" pitchFamily="18" charset="0"/>
                <a:cs typeface="Times New Roman" panose="02020603050405020304" pitchFamily="18" charset="0"/>
              </a:rPr>
              <a:t>grab</a:t>
            </a:r>
            <a:r>
              <a:rPr lang="en-US" sz="3800" dirty="0">
                <a:latin typeface="Times New Roman" panose="02020603050405020304" pitchFamily="18" charset="0"/>
                <a:cs typeface="Times New Roman" panose="02020603050405020304" pitchFamily="18" charset="0"/>
              </a:rPr>
              <a:t> means pick up an object that is in the same square as the agent</a:t>
            </a:r>
          </a:p>
          <a:p>
            <a:r>
              <a:rPr lang="en-US" sz="3800" b="1" dirty="0">
                <a:solidFill>
                  <a:srgbClr val="FF0000"/>
                </a:solidFill>
                <a:latin typeface="Times New Roman" panose="02020603050405020304" pitchFamily="18" charset="0"/>
                <a:cs typeface="Times New Roman" panose="02020603050405020304" pitchFamily="18" charset="0"/>
              </a:rPr>
              <a:t>shoot</a:t>
            </a:r>
            <a:r>
              <a:rPr lang="en-US" sz="3800" dirty="0">
                <a:latin typeface="Times New Roman" panose="02020603050405020304" pitchFamily="18" charset="0"/>
                <a:cs typeface="Times New Roman" panose="02020603050405020304" pitchFamily="18" charset="0"/>
              </a:rPr>
              <a:t> means fire an arrow in a straight line in the direction the agent is looking. </a:t>
            </a:r>
          </a:p>
          <a:p>
            <a:pPr lvl="1"/>
            <a:r>
              <a:rPr lang="en-US" sz="3800" dirty="0">
                <a:latin typeface="Times New Roman" panose="02020603050405020304" pitchFamily="18" charset="0"/>
                <a:cs typeface="Times New Roman" panose="02020603050405020304" pitchFamily="18" charset="0"/>
              </a:rPr>
              <a:t>The arrow continues until it either hits and kills the </a:t>
            </a:r>
            <a:r>
              <a:rPr lang="en-US" sz="3800" dirty="0" err="1">
                <a:latin typeface="Times New Roman" panose="02020603050405020304" pitchFamily="18" charset="0"/>
                <a:cs typeface="Times New Roman" panose="02020603050405020304" pitchFamily="18" charset="0"/>
              </a:rPr>
              <a:t>wumpus</a:t>
            </a:r>
            <a:r>
              <a:rPr lang="en-US" sz="3800" dirty="0">
                <a:latin typeface="Times New Roman" panose="02020603050405020304" pitchFamily="18" charset="0"/>
                <a:cs typeface="Times New Roman" panose="02020603050405020304" pitchFamily="18" charset="0"/>
              </a:rPr>
              <a:t> or hits the wall. </a:t>
            </a:r>
          </a:p>
          <a:p>
            <a:pPr lvl="1"/>
            <a:r>
              <a:rPr lang="en-US" sz="3800" dirty="0">
                <a:latin typeface="Times New Roman" panose="02020603050405020304" pitchFamily="18" charset="0"/>
                <a:cs typeface="Times New Roman" panose="02020603050405020304" pitchFamily="18" charset="0"/>
              </a:rPr>
              <a:t>The agent has only one arrow. </a:t>
            </a:r>
          </a:p>
          <a:p>
            <a:pPr lvl="1"/>
            <a:r>
              <a:rPr lang="en-US" sz="3800" dirty="0">
                <a:latin typeface="Times New Roman" panose="02020603050405020304" pitchFamily="18" charset="0"/>
                <a:cs typeface="Times New Roman" panose="02020603050405020304" pitchFamily="18" charset="0"/>
              </a:rPr>
              <a:t>Only the first shot has any effect. </a:t>
            </a:r>
          </a:p>
          <a:p>
            <a:r>
              <a:rPr lang="en-US" sz="3800" b="1" dirty="0">
                <a:solidFill>
                  <a:srgbClr val="FF0000"/>
                </a:solidFill>
                <a:latin typeface="Times New Roman" panose="02020603050405020304" pitchFamily="18" charset="0"/>
                <a:cs typeface="Times New Roman" panose="02020603050405020304" pitchFamily="18" charset="0"/>
              </a:rPr>
              <a:t>climb</a:t>
            </a:r>
            <a:r>
              <a:rPr lang="en-US" sz="3800" dirty="0">
                <a:latin typeface="Times New Roman" panose="02020603050405020304" pitchFamily="18" charset="0"/>
                <a:cs typeface="Times New Roman" panose="02020603050405020304" pitchFamily="18" charset="0"/>
              </a:rPr>
              <a:t> is used to leave the cave. </a:t>
            </a:r>
          </a:p>
          <a:p>
            <a:pPr lvl="1"/>
            <a:r>
              <a:rPr lang="en-US" sz="3800" dirty="0">
                <a:latin typeface="Times New Roman" panose="02020603050405020304" pitchFamily="18" charset="0"/>
                <a:cs typeface="Times New Roman" panose="02020603050405020304" pitchFamily="18" charset="0"/>
              </a:rPr>
              <a:t>Only effective in start field. </a:t>
            </a:r>
          </a:p>
          <a:p>
            <a:r>
              <a:rPr lang="en-US" sz="3800" b="1" dirty="0">
                <a:solidFill>
                  <a:srgbClr val="FF0000"/>
                </a:solidFill>
                <a:latin typeface="Times New Roman" panose="02020603050405020304" pitchFamily="18" charset="0"/>
                <a:cs typeface="Times New Roman" panose="02020603050405020304" pitchFamily="18" charset="0"/>
              </a:rPr>
              <a:t>die</a:t>
            </a:r>
            <a:r>
              <a:rPr lang="en-US" sz="3800" dirty="0">
                <a:latin typeface="Times New Roman" panose="02020603050405020304" pitchFamily="18" charset="0"/>
                <a:cs typeface="Times New Roman" panose="02020603050405020304" pitchFamily="18" charset="0"/>
              </a:rPr>
              <a:t>, if the agent enters a square with a pit or a live </a:t>
            </a:r>
            <a:r>
              <a:rPr lang="en-US" sz="3800" dirty="0" err="1">
                <a:latin typeface="Times New Roman" panose="02020603050405020304" pitchFamily="18" charset="0"/>
                <a:cs typeface="Times New Roman" panose="02020603050405020304" pitchFamily="18" charset="0"/>
              </a:rPr>
              <a:t>wumpus</a:t>
            </a:r>
            <a:r>
              <a:rPr lang="en-US" sz="3800" dirty="0">
                <a:latin typeface="Times New Roman" panose="02020603050405020304" pitchFamily="18" charset="0"/>
                <a:cs typeface="Times New Roman" panose="02020603050405020304" pitchFamily="18" charset="0"/>
              </a:rPr>
              <a:t>.</a:t>
            </a:r>
          </a:p>
          <a:p>
            <a:pPr lvl="1"/>
            <a:r>
              <a:rPr lang="en-US" sz="3800" dirty="0">
                <a:latin typeface="Times New Roman" panose="02020603050405020304" pitchFamily="18" charset="0"/>
                <a:cs typeface="Times New Roman" panose="02020603050405020304" pitchFamily="18" charset="0"/>
              </a:rPr>
              <a:t> (No take-backs!)</a:t>
            </a:r>
          </a:p>
          <a:p>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5" name="Footer Placeholder 4">
            <a:extLst>
              <a:ext uri="{FF2B5EF4-FFF2-40B4-BE49-F238E27FC236}">
                <a16:creationId xmlns:a16="http://schemas.microsoft.com/office/drawing/2014/main" id="{6D7DA4DF-B1F7-4D23-8039-19AA467FE19D}"/>
              </a:ext>
            </a:extLst>
          </p:cNvPr>
          <p:cNvSpPr>
            <a:spLocks noGrp="1"/>
          </p:cNvSpPr>
          <p:nvPr>
            <p:ph type="ftr" sz="quarter" idx="11"/>
          </p:nvPr>
        </p:nvSpPr>
        <p:spPr>
          <a:xfrm>
            <a:off x="5633483" y="649468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808552" y="193158"/>
            <a:ext cx="8104235" cy="79744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The agent’s  goal</a:t>
            </a:r>
          </a:p>
        </p:txBody>
      </p:sp>
      <p:sp>
        <p:nvSpPr>
          <p:cNvPr id="6" name="Rectangle 3"/>
          <p:cNvSpPr txBox="1">
            <a:spLocks noChangeArrowheads="1"/>
          </p:cNvSpPr>
          <p:nvPr/>
        </p:nvSpPr>
        <p:spPr>
          <a:xfrm>
            <a:off x="3768826" y="1371600"/>
            <a:ext cx="8183688" cy="44958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agent’s goal is to </a:t>
            </a:r>
            <a:r>
              <a:rPr kumimoji="0" lang="en-US"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find the gold</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and </a:t>
            </a:r>
            <a:r>
              <a:rPr kumimoji="0" lang="en-US"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bring it back to the start</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 quickly as possible, </a:t>
            </a:r>
            <a:r>
              <a:rPr kumimoji="0" lang="en-US" sz="2400" b="0"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without getting killed</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1000 points reward for climbing out of the cave with the gold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 point deducted for every action taken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10000 points penalty for getting killed</a:t>
            </a:r>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0F3B7018-2ECF-4212-B2B1-14B59B833996}"/>
              </a:ext>
            </a:extLst>
          </p:cNvPr>
          <p:cNvSpPr>
            <a:spLocks noGrp="1"/>
          </p:cNvSpPr>
          <p:nvPr>
            <p:ph type="ftr" sz="quarter" idx="11"/>
          </p:nvPr>
        </p:nvSpPr>
        <p:spPr>
          <a:xfrm>
            <a:off x="5271977" y="6482279"/>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762103" y="351592"/>
            <a:ext cx="7774577" cy="646332"/>
          </a:xfrm>
        </p:spPr>
        <p:txBody>
          <a:bodyPr>
            <a:normAutofit fontScale="90000"/>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Wumpus</a:t>
            </a:r>
            <a:r>
              <a:rPr lang="en-US" dirty="0">
                <a:latin typeface="Times New Roman" panose="02020603050405020304" pitchFamily="18" charset="0"/>
                <a:cs typeface="Times New Roman" panose="02020603050405020304" pitchFamily="18" charset="0"/>
              </a:rPr>
              <a:t> agent’s first step</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pic>
        <p:nvPicPr>
          <p:cNvPr id="2050" name="Picture 2"/>
          <p:cNvPicPr>
            <a:picLocks noChangeAspect="1" noChangeArrowheads="1"/>
          </p:cNvPicPr>
          <p:nvPr/>
        </p:nvPicPr>
        <p:blipFill>
          <a:blip r:embed="rId2"/>
          <a:srcRect/>
          <a:stretch>
            <a:fillRect/>
          </a:stretch>
        </p:blipFill>
        <p:spPr bwMode="auto">
          <a:xfrm>
            <a:off x="3929013" y="1380257"/>
            <a:ext cx="6924675" cy="1905000"/>
          </a:xfrm>
          <a:prstGeom prst="rect">
            <a:avLst/>
          </a:prstGeom>
          <a:noFill/>
          <a:ln w="9525">
            <a:noFill/>
            <a:miter lim="800000"/>
            <a:headEnd/>
            <a:tailEnd/>
          </a:ln>
          <a:effectLst/>
        </p:spPr>
      </p:pic>
      <p:sp>
        <p:nvSpPr>
          <p:cNvPr id="7" name="Rectangle 6"/>
          <p:cNvSpPr/>
          <p:nvPr/>
        </p:nvSpPr>
        <p:spPr>
          <a:xfrm>
            <a:off x="3762103" y="3353759"/>
            <a:ext cx="8242663"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For the grid shown earlier, we explore it till the agent reaches the square-containing gold and give the final solutions and steps.</a:t>
            </a:r>
          </a:p>
        </p:txBody>
      </p:sp>
      <p:pic>
        <p:nvPicPr>
          <p:cNvPr id="2051" name="Picture 3"/>
          <p:cNvPicPr>
            <a:picLocks noChangeAspect="1" noChangeArrowheads="1"/>
          </p:cNvPicPr>
          <p:nvPr/>
        </p:nvPicPr>
        <p:blipFill>
          <a:blip r:embed="rId3"/>
          <a:srcRect/>
          <a:stretch>
            <a:fillRect/>
          </a:stretch>
        </p:blipFill>
        <p:spPr bwMode="auto">
          <a:xfrm>
            <a:off x="3500846" y="4184756"/>
            <a:ext cx="8691154" cy="2463799"/>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BDEB4F39-DD9B-490B-9D2E-AC07DA3FD72B}"/>
              </a:ext>
            </a:extLst>
          </p:cNvPr>
          <p:cNvSpPr>
            <a:spLocks noGrp="1"/>
          </p:cNvSpPr>
          <p:nvPr>
            <p:ph type="ftr" sz="quarter" idx="11"/>
          </p:nvPr>
        </p:nvSpPr>
        <p:spPr>
          <a:xfrm>
            <a:off x="5240079"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pic>
        <p:nvPicPr>
          <p:cNvPr id="3074" name="Picture 2"/>
          <p:cNvPicPr>
            <a:picLocks noChangeAspect="1" noChangeArrowheads="1"/>
          </p:cNvPicPr>
          <p:nvPr/>
        </p:nvPicPr>
        <p:blipFill>
          <a:blip r:embed="rId2"/>
          <a:srcRect/>
          <a:stretch>
            <a:fillRect/>
          </a:stretch>
        </p:blipFill>
        <p:spPr bwMode="auto">
          <a:xfrm>
            <a:off x="3330211" y="441428"/>
            <a:ext cx="8338186" cy="2752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78368" y="3597172"/>
            <a:ext cx="8441871" cy="281940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72C5E3C7-8FDD-4AB3-BB1B-ACB484F29E58}"/>
              </a:ext>
            </a:extLst>
          </p:cNvPr>
          <p:cNvSpPr>
            <a:spLocks noGrp="1"/>
          </p:cNvSpPr>
          <p:nvPr>
            <p:ph type="ftr" sz="quarter" idx="11"/>
          </p:nvPr>
        </p:nvSpPr>
        <p:spPr>
          <a:xfrm>
            <a:off x="544190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pic>
        <p:nvPicPr>
          <p:cNvPr id="4098" name="Picture 2"/>
          <p:cNvPicPr>
            <a:picLocks noGrp="1" noChangeAspect="1" noChangeArrowheads="1"/>
          </p:cNvPicPr>
          <p:nvPr>
            <p:ph idx="1"/>
          </p:nvPr>
        </p:nvPicPr>
        <p:blipFill>
          <a:blip r:embed="rId2"/>
          <a:srcRect/>
          <a:stretch>
            <a:fillRect/>
          </a:stretch>
        </p:blipFill>
        <p:spPr bwMode="auto">
          <a:xfrm>
            <a:off x="3365409" y="279763"/>
            <a:ext cx="8670396" cy="265482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510318" y="2789681"/>
            <a:ext cx="8670396" cy="38481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95F024EE-1FF5-46A4-B0B7-5735464B718A}"/>
              </a:ext>
            </a:extLst>
          </p:cNvPr>
          <p:cNvSpPr>
            <a:spLocks noGrp="1"/>
          </p:cNvSpPr>
          <p:nvPr>
            <p:ph type="ftr" sz="quarter" idx="11"/>
          </p:nvPr>
        </p:nvSpPr>
        <p:spPr>
          <a:xfrm>
            <a:off x="5112489"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650" y="365126"/>
            <a:ext cx="8101149" cy="751294"/>
          </a:xfrm>
        </p:spPr>
        <p:txBody>
          <a:bodyPr/>
          <a:lstStyle/>
          <a:p>
            <a:r>
              <a:rPr lang="en-US" dirty="0">
                <a:solidFill>
                  <a:srgbClr val="FF0000"/>
                </a:solidFill>
                <a:latin typeface="Times New Roman" panose="02020603050405020304" pitchFamily="18" charset="0"/>
                <a:cs typeface="Times New Roman" panose="02020603050405020304" pitchFamily="18" charset="0"/>
              </a:rPr>
              <a:t>Final Goal </a:t>
            </a:r>
          </a:p>
        </p:txBody>
      </p:sp>
      <p:pic>
        <p:nvPicPr>
          <p:cNvPr id="5122" name="Picture 2"/>
          <p:cNvPicPr>
            <a:picLocks noGrp="1" noChangeAspect="1" noChangeArrowheads="1"/>
          </p:cNvPicPr>
          <p:nvPr>
            <p:ph idx="1"/>
          </p:nvPr>
        </p:nvPicPr>
        <p:blipFill>
          <a:blip r:embed="rId2"/>
          <a:srcRect/>
          <a:stretch>
            <a:fillRect/>
          </a:stretch>
        </p:blipFill>
        <p:spPr bwMode="auto">
          <a:xfrm>
            <a:off x="3928374" y="1440396"/>
            <a:ext cx="6947921" cy="191804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928374" y="4043920"/>
            <a:ext cx="6947921" cy="1771785"/>
          </a:xfrm>
          <a:prstGeom prst="rect">
            <a:avLst/>
          </a:prstGeom>
          <a:noFill/>
          <a:ln w="9525">
            <a:noFill/>
            <a:miter lim="800000"/>
            <a:headEnd/>
            <a:tailEnd/>
          </a:ln>
          <a:effectLst/>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d) </a:t>
            </a:r>
            <a:r>
              <a:rPr lang="en-US" b="1" dirty="0" err="1">
                <a:solidFill>
                  <a:srgbClr val="00B0F0"/>
                </a:solidFill>
                <a:latin typeface="Times New Roman" panose="02020603050405020304" pitchFamily="18" charset="0"/>
                <a:cs typeface="Times New Roman" panose="02020603050405020304" pitchFamily="18" charset="0"/>
              </a:rPr>
              <a:t>Wumpus</a:t>
            </a:r>
            <a:r>
              <a:rPr lang="en-US" b="1" dirty="0">
                <a:solidFill>
                  <a:srgbClr val="00B0F0"/>
                </a:solidFill>
                <a:latin typeface="Times New Roman" panose="02020603050405020304" pitchFamily="18" charset="0"/>
                <a:cs typeface="Times New Roman" panose="02020603050405020304" pitchFamily="18" charset="0"/>
              </a:rPr>
              <a:t> World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3" name="Footer Placeholder 2">
            <a:extLst>
              <a:ext uri="{FF2B5EF4-FFF2-40B4-BE49-F238E27FC236}">
                <a16:creationId xmlns:a16="http://schemas.microsoft.com/office/drawing/2014/main" id="{224D6AFD-1169-4457-B7E6-E2F461247398}"/>
              </a:ext>
            </a:extLst>
          </p:cNvPr>
          <p:cNvSpPr>
            <a:spLocks noGrp="1"/>
          </p:cNvSpPr>
          <p:nvPr>
            <p:ph type="ftr" sz="quarter" idx="11"/>
          </p:nvPr>
        </p:nvSpPr>
        <p:spPr>
          <a:xfrm>
            <a:off x="5245824"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 Artificial Intelligence (AI), the term </a:t>
            </a:r>
            <a:r>
              <a:rPr lang="en-US" sz="2400" i="1" dirty="0">
                <a:latin typeface="Times New Roman" panose="02020603050405020304" pitchFamily="18" charset="0"/>
                <a:cs typeface="Times New Roman" panose="02020603050405020304" pitchFamily="18" charset="0"/>
              </a:rPr>
              <a:t>problem solving</a:t>
            </a:r>
            <a:r>
              <a:rPr lang="en-US" sz="2400" dirty="0">
                <a:latin typeface="Times New Roman" panose="02020603050405020304" pitchFamily="18" charset="0"/>
                <a:cs typeface="Times New Roman" panose="02020603050405020304" pitchFamily="18" charset="0"/>
              </a:rPr>
              <a:t> is given to the analysis of how computers can be made to find solutions in well-circumscribed domains. Since puzzles and games have explicit rules, these are often used to explore ideas in AI (whether the insights thus gained will transfer to less formal domains is another issue). A good example of a problem-solving domain is the “Tower of </a:t>
            </a:r>
            <a:r>
              <a:rPr lang="en-US" sz="2400" dirty="0" err="1">
                <a:latin typeface="Times New Roman" panose="02020603050405020304" pitchFamily="18" charset="0"/>
                <a:cs typeface="Times New Roman" panose="02020603050405020304" pitchFamily="18" charset="0"/>
              </a:rPr>
              <a:t>Hanal</a:t>
            </a:r>
            <a:r>
              <a:rPr lang="en-US" sz="2400" dirty="0">
                <a:latin typeface="Times New Roman" panose="02020603050405020304" pitchFamily="18" charset="0"/>
                <a:cs typeface="Times New Roman" panose="02020603050405020304" pitchFamily="18" charset="0"/>
              </a:rPr>
              <a:t>” puzzle</a:t>
            </a:r>
          </a:p>
          <a:p>
            <a:pPr marL="0" indent="0">
              <a:buNone/>
            </a:pPr>
            <a:r>
              <a:rPr lang="en-US" sz="2400" i="1" dirty="0">
                <a:solidFill>
                  <a:srgbClr val="C00000"/>
                </a:solidFill>
                <a:latin typeface="Times New Roman" panose="02020603050405020304" pitchFamily="18" charset="0"/>
                <a:cs typeface="Times New Roman" panose="02020603050405020304" pitchFamily="18" charset="0"/>
              </a:rPr>
              <a:t>Problem solving </a:t>
            </a:r>
            <a:r>
              <a:rPr lang="en-US" sz="2400" dirty="0">
                <a:solidFill>
                  <a:srgbClr val="C00000"/>
                </a:solidFill>
                <a:latin typeface="Times New Roman" panose="02020603050405020304" pitchFamily="18" charset="0"/>
                <a:cs typeface="Times New Roman" panose="02020603050405020304" pitchFamily="18" charset="0"/>
              </a:rPr>
              <a:t>is defined as the way in which an agent finds a sequence of actions that achieves its goals,</a:t>
            </a:r>
            <a:r>
              <a:rPr lang="en-US" sz="2400" i="1" dirty="0">
                <a:solidFill>
                  <a:srgbClr val="C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when no single action will do.</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Problem formulation usually requires abstracting away real-world details to define a state space that can feasibly be explored. This step of abstraction is performed by an agent called as a </a:t>
            </a:r>
            <a:r>
              <a:rPr lang="en-US" sz="2400" i="1" dirty="0">
                <a:solidFill>
                  <a:srgbClr val="C00000"/>
                </a:solidFill>
                <a:latin typeface="Times New Roman" panose="02020603050405020304" pitchFamily="18" charset="0"/>
                <a:cs typeface="Times New Roman" panose="02020603050405020304" pitchFamily="18" charset="0"/>
              </a:rPr>
              <a:t>problem-solving agent</a:t>
            </a:r>
            <a:r>
              <a:rPr lang="en-US" dirty="0"/>
              <a:t>.</a:t>
            </a:r>
          </a:p>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4679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0" y="228600"/>
            <a:ext cx="6705600" cy="1143000"/>
          </a:xfrm>
        </p:spPr>
        <p:txBody>
          <a:bodyPr/>
          <a:lstStyle/>
          <a:p>
            <a:r>
              <a:rPr lang="en-US" dirty="0" err="1"/>
              <a:t>Cryptarithmetic</a:t>
            </a:r>
            <a:endParaRPr lang="en-US" dirty="0"/>
          </a:p>
        </p:txBody>
      </p:sp>
      <p:sp>
        <p:nvSpPr>
          <p:cNvPr id="18435" name="Rectangle 3"/>
          <p:cNvSpPr>
            <a:spLocks noGrp="1" noChangeArrowheads="1"/>
          </p:cNvSpPr>
          <p:nvPr>
            <p:ph type="body" idx="1"/>
          </p:nvPr>
        </p:nvSpPr>
        <p:spPr>
          <a:xfrm>
            <a:off x="4101736" y="1752600"/>
            <a:ext cx="7175863" cy="4876800"/>
          </a:xfrm>
        </p:spPr>
        <p:txBody>
          <a:bodyPr/>
          <a:lstStyle/>
          <a:p>
            <a:r>
              <a:rPr lang="en-US" dirty="0"/>
              <a:t>Find an assignment of digits (0, ..., 9) to letters so that a given arithmetic expression is true.  examples: SEND + MORE = MONEY and</a:t>
            </a:r>
          </a:p>
          <a:p>
            <a:pPr lvl="2">
              <a:buFontTx/>
              <a:buNone/>
            </a:pPr>
            <a:r>
              <a:rPr lang="en-US" sz="1600" dirty="0">
                <a:latin typeface="Courier" pitchFamily="49" charset="0"/>
              </a:rPr>
              <a:t> </a:t>
            </a:r>
            <a:r>
              <a:rPr lang="en-US" sz="1600" b="1" dirty="0">
                <a:latin typeface="Courier" pitchFamily="49" charset="0"/>
              </a:rPr>
              <a:t>FORTY     Solution:  29786    </a:t>
            </a:r>
          </a:p>
          <a:p>
            <a:pPr lvl="2">
              <a:buFontTx/>
              <a:buNone/>
            </a:pPr>
            <a:r>
              <a:rPr lang="en-US" sz="1600" b="1" dirty="0">
                <a:latin typeface="Courier" pitchFamily="49" charset="0"/>
              </a:rPr>
              <a:t>+  TEN                  850</a:t>
            </a:r>
          </a:p>
          <a:p>
            <a:pPr lvl="2">
              <a:buFontTx/>
              <a:buNone/>
            </a:pPr>
            <a:r>
              <a:rPr lang="en-US" sz="1600" b="1" dirty="0">
                <a:latin typeface="Courier" pitchFamily="49" charset="0"/>
              </a:rPr>
              <a:t>+  TEN                  850</a:t>
            </a:r>
          </a:p>
          <a:p>
            <a:pPr lvl="2">
              <a:buFontTx/>
              <a:buNone/>
            </a:pPr>
            <a:r>
              <a:rPr lang="en-US" sz="1600" b="1" dirty="0">
                <a:latin typeface="Courier" pitchFamily="49" charset="0"/>
              </a:rPr>
              <a:t> -----                -----</a:t>
            </a:r>
          </a:p>
          <a:p>
            <a:pPr lvl="2">
              <a:buFontTx/>
              <a:buNone/>
            </a:pPr>
            <a:r>
              <a:rPr lang="en-US" sz="1600" b="1" dirty="0">
                <a:latin typeface="Courier" pitchFamily="49" charset="0"/>
              </a:rPr>
              <a:t> SIXTY                31486</a:t>
            </a:r>
          </a:p>
          <a:p>
            <a:pPr lvl="2">
              <a:buFontTx/>
              <a:buNone/>
            </a:pPr>
            <a:r>
              <a:rPr lang="en-US" sz="1600" b="1" dirty="0">
                <a:latin typeface="Courier" pitchFamily="49" charset="0"/>
              </a:rPr>
              <a:t>F=2, O=9, R=7, etc.</a:t>
            </a:r>
            <a:endParaRPr lang="en-US" b="1" dirty="0"/>
          </a:p>
          <a:p>
            <a:pPr>
              <a:buFontTx/>
              <a:buNone/>
            </a:pPr>
            <a:endParaRPr lang="en-US"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e) Crypt Arithmetic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1D5CF88D-75D5-43EB-9DB9-D4B37FCFDBA9}"/>
              </a:ext>
            </a:extLst>
          </p:cNvPr>
          <p:cNvSpPr>
            <a:spLocks noGrp="1"/>
          </p:cNvSpPr>
          <p:nvPr>
            <p:ph type="ftr" sz="quarter" idx="11"/>
          </p:nvPr>
        </p:nvSpPr>
        <p:spPr>
          <a:xfrm>
            <a:off x="5335772"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944983" y="228600"/>
            <a:ext cx="7332616" cy="672737"/>
          </a:xfrm>
        </p:spPr>
        <p:txBody>
          <a:bodyPr>
            <a:normAutofit fontScale="90000"/>
          </a:bodyPr>
          <a:lstStyle/>
          <a:p>
            <a:r>
              <a:rPr lang="en-US" dirty="0" err="1"/>
              <a:t>Cryptarithmetic</a:t>
            </a:r>
            <a:endParaRPr lang="en-US" dirty="0"/>
          </a:p>
        </p:txBody>
      </p:sp>
      <p:sp>
        <p:nvSpPr>
          <p:cNvPr id="148483" name="Rectangle 3"/>
          <p:cNvSpPr>
            <a:spLocks noGrp="1" noChangeArrowheads="1"/>
          </p:cNvSpPr>
          <p:nvPr>
            <p:ph type="body" idx="1"/>
          </p:nvPr>
        </p:nvSpPr>
        <p:spPr>
          <a:xfrm>
            <a:off x="3487784" y="931817"/>
            <a:ext cx="7393576" cy="2542903"/>
          </a:xfrm>
          <a:ln>
            <a:solidFill>
              <a:schemeClr val="tx1"/>
            </a:solidFill>
          </a:ln>
        </p:spPr>
        <p:txBody>
          <a:bodyPr/>
          <a:lstStyle/>
          <a:p>
            <a:pPr marL="0" indent="0">
              <a:buFontTx/>
              <a:buNone/>
            </a:pPr>
            <a:r>
              <a:rPr lang="en-US" sz="2000" dirty="0"/>
              <a:t>Find an assignment of digits to letters so that a given arithmetic expression is true.  examples: SEND + MORE = MONEY and</a:t>
            </a:r>
          </a:p>
          <a:p>
            <a:pPr lvl="2">
              <a:buFontTx/>
              <a:buNone/>
            </a:pPr>
            <a:r>
              <a:rPr lang="en-US" sz="1400" dirty="0">
                <a:latin typeface="Courier" pitchFamily="49" charset="0"/>
              </a:rPr>
              <a:t> </a:t>
            </a:r>
            <a:r>
              <a:rPr lang="en-US" sz="1400" b="1" dirty="0">
                <a:latin typeface="Courier" pitchFamily="49" charset="0"/>
              </a:rPr>
              <a:t>FORTY     Solution:  29786    </a:t>
            </a:r>
          </a:p>
          <a:p>
            <a:pPr lvl="2">
              <a:buFontTx/>
              <a:buNone/>
            </a:pPr>
            <a:r>
              <a:rPr lang="en-US" sz="1400" b="1" dirty="0">
                <a:latin typeface="Courier" pitchFamily="49" charset="0"/>
              </a:rPr>
              <a:t>+  TEN                  850</a:t>
            </a:r>
          </a:p>
          <a:p>
            <a:pPr lvl="2">
              <a:buFontTx/>
              <a:buNone/>
            </a:pPr>
            <a:r>
              <a:rPr lang="en-US" sz="1400" b="1" dirty="0">
                <a:latin typeface="Courier" pitchFamily="49" charset="0"/>
              </a:rPr>
              <a:t>+  TEN                  850</a:t>
            </a:r>
          </a:p>
          <a:p>
            <a:pPr lvl="2">
              <a:buFontTx/>
              <a:buNone/>
            </a:pPr>
            <a:r>
              <a:rPr lang="en-US" sz="1400" b="1" dirty="0">
                <a:latin typeface="Courier" pitchFamily="49" charset="0"/>
              </a:rPr>
              <a:t> -----                -----</a:t>
            </a:r>
          </a:p>
          <a:p>
            <a:pPr lvl="2">
              <a:buFontTx/>
              <a:buNone/>
            </a:pPr>
            <a:r>
              <a:rPr lang="en-US" sz="1400" b="1" dirty="0">
                <a:latin typeface="Courier" pitchFamily="49" charset="0"/>
              </a:rPr>
              <a:t> SIXTY                31486</a:t>
            </a:r>
          </a:p>
          <a:p>
            <a:pPr lvl="2">
              <a:buFontTx/>
              <a:buNone/>
            </a:pPr>
            <a:r>
              <a:rPr lang="en-US" sz="1400" b="1" dirty="0">
                <a:latin typeface="Courier" pitchFamily="49" charset="0"/>
              </a:rPr>
              <a:t>F=2, O=9, R=7, etc.</a:t>
            </a:r>
            <a:endParaRPr lang="en-US" sz="1600" b="1" dirty="0"/>
          </a:p>
        </p:txBody>
      </p:sp>
      <p:sp>
        <p:nvSpPr>
          <p:cNvPr id="148484" name="Rectangle 4"/>
          <p:cNvSpPr>
            <a:spLocks noChangeArrowheads="1"/>
          </p:cNvSpPr>
          <p:nvPr/>
        </p:nvSpPr>
        <p:spPr bwMode="auto">
          <a:xfrm>
            <a:off x="3409406" y="1447800"/>
            <a:ext cx="8242662" cy="4025537"/>
          </a:xfrm>
          <a:prstGeom prst="rect">
            <a:avLst/>
          </a:prstGeom>
          <a:noFill/>
          <a:ln w="9525">
            <a:noFill/>
            <a:miter lim="800000"/>
            <a:headEnd/>
            <a:tailEnd/>
          </a:ln>
          <a:effectLst/>
        </p:spPr>
        <p:txBody>
          <a:bodyPr/>
          <a:lstStyle/>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endParaRPr lang="en-US" b="1" dirty="0"/>
          </a:p>
          <a:p>
            <a:pPr marL="225425" indent="-225425">
              <a:spcBef>
                <a:spcPct val="20000"/>
              </a:spcBef>
              <a:buFontTx/>
              <a:buChar char="•"/>
            </a:pPr>
            <a:r>
              <a:rPr lang="en-US" b="1" dirty="0">
                <a:solidFill>
                  <a:schemeClr val="accent2">
                    <a:lumMod val="75000"/>
                  </a:schemeClr>
                </a:solidFill>
              </a:rPr>
              <a:t>State:  </a:t>
            </a:r>
            <a:r>
              <a:rPr lang="en-US" dirty="0">
                <a:solidFill>
                  <a:schemeClr val="accent2">
                    <a:lumMod val="75000"/>
                  </a:schemeClr>
                </a:solidFill>
              </a:rPr>
              <a:t>mapping from letters to digits</a:t>
            </a:r>
          </a:p>
          <a:p>
            <a:pPr marL="225425" indent="-225425">
              <a:spcBef>
                <a:spcPct val="20000"/>
              </a:spcBef>
              <a:buFontTx/>
              <a:buChar char="•"/>
            </a:pPr>
            <a:r>
              <a:rPr lang="en-US" b="1" dirty="0">
                <a:solidFill>
                  <a:schemeClr val="accent2">
                    <a:lumMod val="75000"/>
                  </a:schemeClr>
                </a:solidFill>
              </a:rPr>
              <a:t>Initial State:  </a:t>
            </a:r>
            <a:r>
              <a:rPr lang="en-US" dirty="0">
                <a:solidFill>
                  <a:schemeClr val="accent2">
                    <a:lumMod val="75000"/>
                  </a:schemeClr>
                </a:solidFill>
              </a:rPr>
              <a:t>empty mapping</a:t>
            </a:r>
          </a:p>
          <a:p>
            <a:pPr marL="225425" indent="-225425">
              <a:spcBef>
                <a:spcPct val="20000"/>
              </a:spcBef>
              <a:buFontTx/>
              <a:buChar char="•"/>
            </a:pPr>
            <a:r>
              <a:rPr lang="en-US" b="1" dirty="0">
                <a:solidFill>
                  <a:schemeClr val="accent2">
                    <a:lumMod val="75000"/>
                  </a:schemeClr>
                </a:solidFill>
              </a:rPr>
              <a:t>Operators:  </a:t>
            </a:r>
            <a:r>
              <a:rPr lang="en-US" dirty="0">
                <a:solidFill>
                  <a:schemeClr val="accent2">
                    <a:lumMod val="75000"/>
                  </a:schemeClr>
                </a:solidFill>
              </a:rPr>
              <a:t>assign a digit to a letter</a:t>
            </a:r>
          </a:p>
          <a:p>
            <a:pPr marL="225425" indent="-225425">
              <a:spcBef>
                <a:spcPct val="20000"/>
              </a:spcBef>
              <a:buFontTx/>
              <a:buChar char="•"/>
            </a:pPr>
            <a:r>
              <a:rPr lang="en-US" b="1" dirty="0">
                <a:solidFill>
                  <a:schemeClr val="accent2">
                    <a:lumMod val="75000"/>
                  </a:schemeClr>
                </a:solidFill>
              </a:rPr>
              <a:t>Goal Test:  </a:t>
            </a:r>
            <a:r>
              <a:rPr lang="en-US" dirty="0">
                <a:solidFill>
                  <a:schemeClr val="accent2">
                    <a:lumMod val="75000"/>
                  </a:schemeClr>
                </a:solidFill>
              </a:rPr>
              <a:t>whether the expression is true given the </a:t>
            </a:r>
            <a:r>
              <a:rPr lang="en-US" u="sng" dirty="0">
                <a:solidFill>
                  <a:schemeClr val="accent2">
                    <a:lumMod val="75000"/>
                  </a:schemeClr>
                </a:solidFill>
              </a:rPr>
              <a:t>complete</a:t>
            </a:r>
            <a:r>
              <a:rPr lang="en-US" dirty="0">
                <a:solidFill>
                  <a:schemeClr val="accent2">
                    <a:lumMod val="75000"/>
                  </a:schemeClr>
                </a:solidFill>
              </a:rPr>
              <a:t> mapping</a:t>
            </a:r>
          </a:p>
          <a:p>
            <a:pPr marL="225425" indent="-225425">
              <a:spcBef>
                <a:spcPct val="20000"/>
              </a:spcBef>
              <a:buFontTx/>
              <a:buChar char="•"/>
            </a:pPr>
            <a:endParaRPr lang="en-US" sz="1600" dirty="0"/>
          </a:p>
          <a:p>
            <a:pPr marL="225425" indent="-225425">
              <a:spcBef>
                <a:spcPct val="20000"/>
              </a:spcBef>
              <a:buFontTx/>
              <a:buChar char="•"/>
            </a:pPr>
            <a:endParaRPr lang="en-US" sz="1600" dirty="0"/>
          </a:p>
          <a:p>
            <a:pPr marL="225425" indent="-225425">
              <a:spcBef>
                <a:spcPct val="20000"/>
              </a:spcBef>
            </a:pPr>
            <a:r>
              <a:rPr lang="en-US" sz="1800" dirty="0"/>
              <a:t>	Note: In this problem, the solution is NOT a sequence of actions that transforms the initial state into the goal state; rather, the solution is a goal node that includes an assignment of a digit to each letter in the given problem.</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b="1" dirty="0">
                <a:solidFill>
                  <a:srgbClr val="00B0F0"/>
                </a:solidFill>
                <a:latin typeface="Times New Roman" panose="02020603050405020304" pitchFamily="18" charset="0"/>
                <a:cs typeface="Times New Roman" panose="02020603050405020304" pitchFamily="18" charset="0"/>
              </a:rPr>
              <a:t>3.7 Problem formulation of the  e) Crypt Arithmetic Problem </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5EF0C1A0-FBA0-4853-B7D2-451450DC52F7}"/>
              </a:ext>
            </a:extLst>
          </p:cNvPr>
          <p:cNvSpPr>
            <a:spLocks noGrp="1"/>
          </p:cNvSpPr>
          <p:nvPr>
            <p:ph type="ftr" sz="quarter" idx="11"/>
          </p:nvPr>
        </p:nvSpPr>
        <p:spPr>
          <a:xfrm>
            <a:off x="5293242"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b="1" dirty="0">
                <a:solidFill>
                  <a:srgbClr val="00B0F0"/>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Difference between Conventional Problem and AI Problem  </a:t>
            </a: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33B21371-C7F9-45D1-B59A-B26DCA25EF38}"/>
              </a:ext>
            </a:extLst>
          </p:cNvPr>
          <p:cNvPicPr>
            <a:picLocks noChangeAspect="1"/>
          </p:cNvPicPr>
          <p:nvPr/>
        </p:nvPicPr>
        <p:blipFill>
          <a:blip r:embed="rId3"/>
          <a:stretch>
            <a:fillRect/>
          </a:stretch>
        </p:blipFill>
        <p:spPr>
          <a:xfrm>
            <a:off x="3419058" y="967409"/>
            <a:ext cx="8653670" cy="3511825"/>
          </a:xfrm>
          <a:prstGeom prst="rect">
            <a:avLst/>
          </a:prstGeom>
        </p:spPr>
      </p:pic>
      <p:pic>
        <p:nvPicPr>
          <p:cNvPr id="6" name="Picture 5">
            <a:extLst>
              <a:ext uri="{FF2B5EF4-FFF2-40B4-BE49-F238E27FC236}">
                <a16:creationId xmlns:a16="http://schemas.microsoft.com/office/drawing/2014/main" id="{3A9F947E-7F28-4FB5-85EB-7BAD12FCCF7A}"/>
              </a:ext>
            </a:extLst>
          </p:cNvPr>
          <p:cNvPicPr>
            <a:picLocks noChangeAspect="1"/>
          </p:cNvPicPr>
          <p:nvPr/>
        </p:nvPicPr>
        <p:blipFill>
          <a:blip r:embed="rId4"/>
          <a:stretch>
            <a:fillRect/>
          </a:stretch>
        </p:blipFill>
        <p:spPr>
          <a:xfrm>
            <a:off x="4638261" y="4479234"/>
            <a:ext cx="5796168" cy="2013640"/>
          </a:xfrm>
          <a:prstGeom prst="rect">
            <a:avLst/>
          </a:prstGeom>
        </p:spPr>
      </p:pic>
    </p:spTree>
    <p:extLst>
      <p:ext uri="{BB962C8B-B14F-4D97-AF65-F5344CB8AC3E}">
        <p14:creationId xmlns:p14="http://schemas.microsoft.com/office/powerpoint/2010/main" val="4259629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Searching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Given the representation of a domain in the terms just described, a number of techniques can be applied to find solution.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Generate and Test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Random Search</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Search Spaces</a:t>
            </a: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474710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06686" y="365125"/>
            <a:ext cx="6847114" cy="1325563"/>
          </a:xfrm>
        </p:spPr>
        <p:txBody>
          <a:bodyPr/>
          <a:lstStyle/>
          <a:p>
            <a:pPr eaLnBrk="1" hangingPunct="1"/>
            <a:r>
              <a:rPr lang="en-US" sz="4000" b="1" dirty="0">
                <a:solidFill>
                  <a:schemeClr val="accent2"/>
                </a:solidFill>
                <a:latin typeface="Times New Roman" pitchFamily="18" charset="0"/>
                <a:cs typeface="Times New Roman" pitchFamily="18" charset="0"/>
              </a:rPr>
              <a:t>Assumptions in Basic Search</a:t>
            </a:r>
          </a:p>
        </p:txBody>
      </p:sp>
      <p:sp>
        <p:nvSpPr>
          <p:cNvPr id="20484" name="Rectangle 3"/>
          <p:cNvSpPr>
            <a:spLocks noGrp="1" noChangeArrowheads="1"/>
          </p:cNvSpPr>
          <p:nvPr>
            <p:ph type="body" idx="1"/>
          </p:nvPr>
        </p:nvSpPr>
        <p:spPr>
          <a:xfrm>
            <a:off x="4258490" y="1600200"/>
            <a:ext cx="7323909" cy="2590800"/>
          </a:xfrm>
        </p:spPr>
        <p:txBody>
          <a:bodyPr/>
          <a:lstStyle/>
          <a:p>
            <a:pPr eaLnBrk="1" hangingPunct="1">
              <a:buClr>
                <a:srgbClr val="0000FF"/>
              </a:buClr>
              <a:buFont typeface="Wingdings" pitchFamily="2" charset="2"/>
              <a:buChar char="§"/>
            </a:pPr>
            <a:r>
              <a:rPr lang="en-US" dirty="0">
                <a:latin typeface="Comic Sans MS" pitchFamily="66" charset="0"/>
              </a:rPr>
              <a:t>The world is </a:t>
            </a:r>
            <a:r>
              <a:rPr lang="en-US" dirty="0">
                <a:solidFill>
                  <a:schemeClr val="hlink"/>
                </a:solidFill>
                <a:latin typeface="Comic Sans MS" pitchFamily="66" charset="0"/>
              </a:rPr>
              <a:t>static</a:t>
            </a:r>
          </a:p>
          <a:p>
            <a:pPr eaLnBrk="1" hangingPunct="1">
              <a:buClr>
                <a:srgbClr val="0000FF"/>
              </a:buClr>
              <a:buFont typeface="Wingdings" pitchFamily="2" charset="2"/>
              <a:buChar char="§"/>
            </a:pPr>
            <a:r>
              <a:rPr lang="en-US" dirty="0">
                <a:latin typeface="Comic Sans MS" pitchFamily="66" charset="0"/>
              </a:rPr>
              <a:t>The world is </a:t>
            </a:r>
            <a:r>
              <a:rPr lang="en-US" dirty="0" err="1">
                <a:solidFill>
                  <a:schemeClr val="hlink"/>
                </a:solidFill>
                <a:latin typeface="Comic Sans MS" pitchFamily="66" charset="0"/>
              </a:rPr>
              <a:t>discretizable</a:t>
            </a:r>
            <a:endParaRPr lang="en-US" dirty="0">
              <a:solidFill>
                <a:schemeClr val="hlink"/>
              </a:solidFill>
              <a:latin typeface="Comic Sans MS" pitchFamily="66" charset="0"/>
            </a:endParaRPr>
          </a:p>
          <a:p>
            <a:pPr eaLnBrk="1" hangingPunct="1">
              <a:buClr>
                <a:srgbClr val="0000FF"/>
              </a:buClr>
              <a:buFont typeface="Wingdings" pitchFamily="2" charset="2"/>
              <a:buChar char="§"/>
            </a:pPr>
            <a:r>
              <a:rPr lang="en-US" dirty="0">
                <a:latin typeface="Comic Sans MS" pitchFamily="66" charset="0"/>
              </a:rPr>
              <a:t>The world is </a:t>
            </a:r>
            <a:r>
              <a:rPr lang="en-US" dirty="0">
                <a:solidFill>
                  <a:schemeClr val="hlink"/>
                </a:solidFill>
                <a:latin typeface="Comic Sans MS" pitchFamily="66" charset="0"/>
              </a:rPr>
              <a:t>observable</a:t>
            </a:r>
          </a:p>
          <a:p>
            <a:pPr eaLnBrk="1" hangingPunct="1">
              <a:buClr>
                <a:srgbClr val="0000FF"/>
              </a:buClr>
              <a:buFont typeface="Wingdings" pitchFamily="2" charset="2"/>
              <a:buChar char="§"/>
            </a:pPr>
            <a:r>
              <a:rPr lang="en-US" dirty="0">
                <a:latin typeface="Comic Sans MS" pitchFamily="66" charset="0"/>
              </a:rPr>
              <a:t>The actions are </a:t>
            </a:r>
            <a:r>
              <a:rPr lang="en-US" dirty="0">
                <a:solidFill>
                  <a:schemeClr val="hlink"/>
                </a:solidFill>
                <a:latin typeface="Comic Sans MS" pitchFamily="66" charset="0"/>
              </a:rPr>
              <a:t>deterministic</a:t>
            </a:r>
          </a:p>
          <a:p>
            <a:pPr eaLnBrk="1" hangingPunct="1">
              <a:buClr>
                <a:srgbClr val="0000FF"/>
              </a:buClr>
              <a:buFont typeface="Wingdings" pitchFamily="2" charset="2"/>
              <a:buNone/>
            </a:pPr>
            <a:endParaRPr lang="en-US" dirty="0">
              <a:latin typeface="Comic Sans MS" pitchFamily="66" charset="0"/>
            </a:endParaRPr>
          </a:p>
          <a:p>
            <a:pPr eaLnBrk="1" hangingPunct="1">
              <a:buClr>
                <a:srgbClr val="0000FF"/>
              </a:buClr>
              <a:buFont typeface="Wingdings" pitchFamily="2" charset="2"/>
              <a:buNone/>
            </a:pPr>
            <a:endParaRPr lang="en-US" dirty="0">
              <a:latin typeface="Comic Sans MS" pitchFamily="66" charset="0"/>
            </a:endParaRPr>
          </a:p>
        </p:txBody>
      </p:sp>
      <p:sp>
        <p:nvSpPr>
          <p:cNvPr id="20485" name="Text Box 4"/>
          <p:cNvSpPr txBox="1">
            <a:spLocks noChangeArrowheads="1"/>
          </p:cNvSpPr>
          <p:nvPr/>
        </p:nvSpPr>
        <p:spPr bwMode="auto">
          <a:xfrm>
            <a:off x="3604438" y="3766458"/>
            <a:ext cx="7796534" cy="1569660"/>
          </a:xfrm>
          <a:prstGeom prst="rect">
            <a:avLst/>
          </a:prstGeom>
          <a:noFill/>
          <a:ln w="9525">
            <a:noFill/>
            <a:miter lim="800000"/>
            <a:headEnd/>
            <a:tailEnd/>
          </a:ln>
        </p:spPr>
        <p:txBody>
          <a:bodyPr wrap="square">
            <a:spAutoFit/>
          </a:bodyPr>
          <a:lstStyle/>
          <a:p>
            <a:r>
              <a:rPr lang="en-US" sz="3200" dirty="0">
                <a:solidFill>
                  <a:srgbClr val="990033"/>
                </a:solidFill>
                <a:latin typeface="Comic Sans MS" pitchFamily="66" charset="0"/>
              </a:rPr>
              <a:t>But many of these assumptions can be</a:t>
            </a:r>
          </a:p>
          <a:p>
            <a:r>
              <a:rPr lang="en-US" sz="3200" dirty="0">
                <a:solidFill>
                  <a:srgbClr val="990033"/>
                </a:solidFill>
                <a:latin typeface="Comic Sans MS" pitchFamily="66" charset="0"/>
              </a:rPr>
              <a:t>removed, and search still remains an </a:t>
            </a:r>
          </a:p>
          <a:p>
            <a:r>
              <a:rPr lang="en-US" sz="3200" dirty="0">
                <a:solidFill>
                  <a:srgbClr val="990033"/>
                </a:solidFill>
                <a:latin typeface="Comic Sans MS" pitchFamily="66" charset="0"/>
              </a:rPr>
              <a:t>important problem-solving tool.</a:t>
            </a:r>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6F5C75FB-4CA6-4FBB-8E01-1E4F7B807999}"/>
              </a:ext>
            </a:extLst>
          </p:cNvPr>
          <p:cNvSpPr>
            <a:spLocks noGrp="1"/>
          </p:cNvSpPr>
          <p:nvPr>
            <p:ph type="ftr" sz="quarter" idx="11"/>
          </p:nvPr>
        </p:nvSpPr>
        <p:spPr>
          <a:xfrm>
            <a:off x="5622852"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728754" y="365125"/>
            <a:ext cx="6625046" cy="1325563"/>
          </a:xfrm>
        </p:spPr>
        <p:txBody>
          <a:bodyPr/>
          <a:lstStyle/>
          <a:p>
            <a:pPr eaLnBrk="1" hangingPunct="1"/>
            <a:r>
              <a:rPr lang="en-US" dirty="0"/>
              <a:t>Searching the state</a:t>
            </a:r>
          </a:p>
        </p:txBody>
      </p:sp>
      <p:sp>
        <p:nvSpPr>
          <p:cNvPr id="21508" name="Rectangle 3"/>
          <p:cNvSpPr>
            <a:spLocks noGrp="1" noChangeArrowheads="1"/>
          </p:cNvSpPr>
          <p:nvPr>
            <p:ph type="body" idx="1"/>
          </p:nvPr>
        </p:nvSpPr>
        <p:spPr>
          <a:xfrm>
            <a:off x="4284616" y="1825625"/>
            <a:ext cx="7069183" cy="4351338"/>
          </a:xfrm>
        </p:spPr>
        <p:txBody>
          <a:bodyPr/>
          <a:lstStyle/>
          <a:p>
            <a:pPr eaLnBrk="1" hangingPunct="1"/>
            <a:r>
              <a:rPr lang="en-US" dirty="0"/>
              <a:t>So far we have talked about how a problem can be looked at so as to form search problems.</a:t>
            </a:r>
          </a:p>
          <a:p>
            <a:pPr eaLnBrk="1" hangingPunct="1"/>
            <a:r>
              <a:rPr lang="en-US" dirty="0"/>
              <a:t>How do we actually do the search?</a:t>
            </a:r>
          </a:p>
          <a:p>
            <a:pPr eaLnBrk="1" hangingPunct="1"/>
            <a:r>
              <a:rPr lang="en-US" dirty="0"/>
              <a:t>(Do search-algorithm slides…)</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9A66E4E3-B4B8-46A6-AAC8-3FE0BE5B7F82}"/>
              </a:ext>
            </a:extLst>
          </p:cNvPr>
          <p:cNvSpPr>
            <a:spLocks noGrp="1"/>
          </p:cNvSpPr>
          <p:nvPr>
            <p:ph type="ftr" sz="quarter" idx="11"/>
          </p:nvPr>
        </p:nvSpPr>
        <p:spPr>
          <a:xfrm>
            <a:off x="545273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859382" y="533400"/>
            <a:ext cx="6723017" cy="1143000"/>
          </a:xfrm>
        </p:spPr>
        <p:txBody>
          <a:bodyPr>
            <a:normAutofit fontScale="90000"/>
          </a:bodyPr>
          <a:lstStyle/>
          <a:p>
            <a:pPr eaLnBrk="1" hangingPunct="1"/>
            <a:r>
              <a:rPr lang="en-US" sz="4000" b="1" dirty="0">
                <a:solidFill>
                  <a:schemeClr val="accent2"/>
                </a:solidFill>
                <a:latin typeface="Comic Sans MS" pitchFamily="66" charset="0"/>
              </a:rPr>
              <a:t>Simple Problem-Solving-Agent Agent Algorithm</a:t>
            </a:r>
          </a:p>
        </p:txBody>
      </p:sp>
      <p:sp>
        <p:nvSpPr>
          <p:cNvPr id="22532" name="Rectangle 3"/>
          <p:cNvSpPr>
            <a:spLocks noGrp="1" noChangeArrowheads="1"/>
          </p:cNvSpPr>
          <p:nvPr>
            <p:ph type="body" idx="1"/>
          </p:nvPr>
        </p:nvSpPr>
        <p:spPr>
          <a:xfrm>
            <a:off x="4715690" y="2667000"/>
            <a:ext cx="6765109" cy="2743200"/>
          </a:xfrm>
        </p:spPr>
        <p:txBody>
          <a:bodyPr>
            <a:normAutofit lnSpcReduction="10000"/>
          </a:bodyPr>
          <a:lstStyle/>
          <a:p>
            <a:pPr marL="609600" indent="-609600" eaLnBrk="1" hangingPunct="1">
              <a:lnSpc>
                <a:spcPct val="90000"/>
              </a:lnSpc>
              <a:buClr>
                <a:srgbClr val="0033CC"/>
              </a:buClr>
              <a:buFont typeface="Wingdings" pitchFamily="2" charset="2"/>
              <a:buAutoNum type="arabicPeriod"/>
            </a:pPr>
            <a:r>
              <a:rPr lang="en-US" sz="2800" dirty="0">
                <a:latin typeface="Comic Sans MS" pitchFamily="66" charset="0"/>
              </a:rPr>
              <a:t>s</a:t>
            </a:r>
            <a:r>
              <a:rPr lang="en-US" sz="2800" baseline="-25000" dirty="0">
                <a:latin typeface="Comic Sans MS" pitchFamily="66" charset="0"/>
              </a:rPr>
              <a:t>0</a:t>
            </a:r>
            <a:r>
              <a:rPr lang="en-US" sz="2800" dirty="0">
                <a:latin typeface="Comic Sans MS" pitchFamily="66" charset="0"/>
              </a:rPr>
              <a:t> </a:t>
            </a:r>
            <a:r>
              <a:rPr lang="en-US" sz="2800" dirty="0">
                <a:latin typeface="Comic Sans MS" pitchFamily="66" charset="0"/>
                <a:sym typeface="Wingdings" pitchFamily="2" charset="2"/>
              </a:rPr>
              <a:t> sense/read state</a:t>
            </a:r>
          </a:p>
          <a:p>
            <a:pPr marL="609600" indent="-609600" eaLnBrk="1" hangingPunct="1">
              <a:lnSpc>
                <a:spcPct val="90000"/>
              </a:lnSpc>
              <a:buClr>
                <a:srgbClr val="0033CC"/>
              </a:buClr>
              <a:buFont typeface="Wingdings" pitchFamily="2" charset="2"/>
              <a:buAutoNum type="arabicPeriod"/>
            </a:pPr>
            <a:r>
              <a:rPr lang="en-US" sz="2800" dirty="0">
                <a:latin typeface="Comic Sans MS" pitchFamily="66" charset="0"/>
                <a:sym typeface="Wingdings" pitchFamily="2" charset="2"/>
              </a:rPr>
              <a:t>GOAL?  select/read goal test</a:t>
            </a:r>
          </a:p>
          <a:p>
            <a:pPr marL="609600" indent="-609600" eaLnBrk="1" hangingPunct="1">
              <a:lnSpc>
                <a:spcPct val="90000"/>
              </a:lnSpc>
              <a:buClr>
                <a:srgbClr val="0033CC"/>
              </a:buClr>
              <a:buFont typeface="Wingdings" pitchFamily="2" charset="2"/>
              <a:buAutoNum type="arabicPeriod"/>
            </a:pPr>
            <a:r>
              <a:rPr lang="en-US" sz="2800" dirty="0">
                <a:latin typeface="Comic Sans MS" pitchFamily="66" charset="0"/>
                <a:sym typeface="Wingdings" pitchFamily="2" charset="2"/>
              </a:rPr>
              <a:t>SUCCESSORS  read successor function</a:t>
            </a:r>
          </a:p>
          <a:p>
            <a:pPr marL="609600" indent="-609600" eaLnBrk="1" hangingPunct="1">
              <a:lnSpc>
                <a:spcPct val="90000"/>
              </a:lnSpc>
              <a:buClr>
                <a:srgbClr val="0033CC"/>
              </a:buClr>
              <a:buFont typeface="Wingdings" pitchFamily="2" charset="2"/>
              <a:buAutoNum type="arabicPeriod"/>
            </a:pPr>
            <a:r>
              <a:rPr lang="en-US" sz="2800" dirty="0">
                <a:latin typeface="Comic Sans MS" pitchFamily="66" charset="0"/>
                <a:sym typeface="Wingdings" pitchFamily="2" charset="2"/>
              </a:rPr>
              <a:t>solution  </a:t>
            </a:r>
            <a:r>
              <a:rPr lang="en-US" sz="2800" b="1" dirty="0">
                <a:solidFill>
                  <a:srgbClr val="990033"/>
                </a:solidFill>
                <a:latin typeface="Comic Sans MS" pitchFamily="66" charset="0"/>
                <a:sym typeface="Wingdings" pitchFamily="2" charset="2"/>
              </a:rPr>
              <a:t>search</a:t>
            </a:r>
            <a:r>
              <a:rPr lang="en-US" sz="2800" dirty="0">
                <a:latin typeface="Comic Sans MS" pitchFamily="66" charset="0"/>
                <a:sym typeface="Wingdings" pitchFamily="2" charset="2"/>
              </a:rPr>
              <a:t>(s</a:t>
            </a:r>
            <a:r>
              <a:rPr lang="en-US" sz="2800" baseline="-25000" dirty="0">
                <a:latin typeface="Comic Sans MS" pitchFamily="66" charset="0"/>
                <a:sym typeface="Wingdings" pitchFamily="2" charset="2"/>
              </a:rPr>
              <a:t>0</a:t>
            </a:r>
            <a:r>
              <a:rPr lang="en-US" sz="2800" dirty="0">
                <a:latin typeface="Comic Sans MS" pitchFamily="66" charset="0"/>
                <a:sym typeface="Wingdings" pitchFamily="2" charset="2"/>
              </a:rPr>
              <a:t>, G, </a:t>
            </a:r>
            <a:r>
              <a:rPr lang="en-US" sz="2800" dirty="0" err="1">
                <a:latin typeface="Comic Sans MS" pitchFamily="66" charset="0"/>
                <a:sym typeface="Wingdings" pitchFamily="2" charset="2"/>
              </a:rPr>
              <a:t>Succ</a:t>
            </a:r>
            <a:r>
              <a:rPr lang="en-US" sz="2800" dirty="0">
                <a:latin typeface="Comic Sans MS" pitchFamily="66" charset="0"/>
                <a:sym typeface="Wingdings" pitchFamily="2" charset="2"/>
              </a:rPr>
              <a:t>) </a:t>
            </a:r>
          </a:p>
          <a:p>
            <a:pPr marL="609600" indent="-609600" eaLnBrk="1" hangingPunct="1">
              <a:lnSpc>
                <a:spcPct val="90000"/>
              </a:lnSpc>
              <a:buClr>
                <a:srgbClr val="0033CC"/>
              </a:buClr>
              <a:buFont typeface="Wingdings" pitchFamily="2" charset="2"/>
              <a:buAutoNum type="arabicPeriod"/>
            </a:pPr>
            <a:r>
              <a:rPr lang="en-US" sz="2800" dirty="0">
                <a:latin typeface="Comic Sans MS" pitchFamily="66" charset="0"/>
                <a:sym typeface="Wingdings" pitchFamily="2" charset="2"/>
              </a:rPr>
              <a:t>perform(solution)</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093DE61C-ABD0-4FF0-ADC6-7E2E1FAB6FF1}"/>
              </a:ext>
            </a:extLst>
          </p:cNvPr>
          <p:cNvSpPr>
            <a:spLocks noGrp="1"/>
          </p:cNvSpPr>
          <p:nvPr>
            <p:ph type="ftr" sz="quarter" idx="11"/>
          </p:nvPr>
        </p:nvSpPr>
        <p:spPr>
          <a:xfrm>
            <a:off x="5463363" y="648047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8335924" y="1540171"/>
            <a:ext cx="3149600" cy="3810000"/>
          </a:xfrm>
          <a:prstGeom prst="rect">
            <a:avLst/>
          </a:prstGeom>
          <a:solidFill>
            <a:srgbClr val="FFFFD3"/>
          </a:solidFill>
          <a:ln w="9525">
            <a:solidFill>
              <a:schemeClr val="tx1"/>
            </a:solidFill>
            <a:miter lim="800000"/>
            <a:headEnd/>
            <a:tailEnd/>
          </a:ln>
        </p:spPr>
        <p:txBody>
          <a:bodyPr wrap="none" anchor="ctr"/>
          <a:lstStyle/>
          <a:p>
            <a:pPr algn="ctr"/>
            <a:endParaRPr lang="en-US"/>
          </a:p>
        </p:txBody>
      </p:sp>
      <p:sp>
        <p:nvSpPr>
          <p:cNvPr id="23556" name="Rectangle 3"/>
          <p:cNvSpPr>
            <a:spLocks noGrp="1" noChangeArrowheads="1"/>
          </p:cNvSpPr>
          <p:nvPr>
            <p:ph type="title"/>
          </p:nvPr>
        </p:nvSpPr>
        <p:spPr>
          <a:xfrm>
            <a:off x="3944982" y="365125"/>
            <a:ext cx="7408817" cy="1325563"/>
          </a:xfrm>
        </p:spPr>
        <p:txBody>
          <a:bodyPr/>
          <a:lstStyle/>
          <a:p>
            <a:pPr eaLnBrk="1" hangingPunct="1"/>
            <a:r>
              <a:rPr lang="en-US" sz="4000" b="1" dirty="0">
                <a:solidFill>
                  <a:schemeClr val="accent2"/>
                </a:solidFill>
                <a:latin typeface="Comic Sans MS" pitchFamily="66" charset="0"/>
              </a:rPr>
              <a:t>Searching the State Space</a:t>
            </a:r>
          </a:p>
        </p:txBody>
      </p:sp>
      <p:grpSp>
        <p:nvGrpSpPr>
          <p:cNvPr id="2" name="Group 4"/>
          <p:cNvGrpSpPr>
            <a:grpSpLocks/>
          </p:cNvGrpSpPr>
          <p:nvPr/>
        </p:nvGrpSpPr>
        <p:grpSpPr bwMode="auto">
          <a:xfrm>
            <a:off x="3805356" y="1690688"/>
            <a:ext cx="4081176" cy="3962400"/>
            <a:chOff x="288" y="1392"/>
            <a:chExt cx="3532" cy="2496"/>
          </a:xfrm>
        </p:grpSpPr>
        <p:sp>
          <p:nvSpPr>
            <p:cNvPr id="23584" name="Oval 5"/>
            <p:cNvSpPr>
              <a:spLocks noChangeArrowheads="1"/>
            </p:cNvSpPr>
            <p:nvPr/>
          </p:nvSpPr>
          <p:spPr bwMode="auto">
            <a:xfrm>
              <a:off x="288" y="212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85" name="Oval 6"/>
            <p:cNvSpPr>
              <a:spLocks noChangeArrowheads="1"/>
            </p:cNvSpPr>
            <p:nvPr/>
          </p:nvSpPr>
          <p:spPr bwMode="auto">
            <a:xfrm>
              <a:off x="508" y="3168"/>
              <a:ext cx="96" cy="96"/>
            </a:xfrm>
            <a:prstGeom prst="ellipse">
              <a:avLst/>
            </a:prstGeom>
            <a:solidFill>
              <a:srgbClr val="CC9900"/>
            </a:solidFill>
            <a:ln w="9525">
              <a:solidFill>
                <a:srgbClr val="CC9900"/>
              </a:solidFill>
              <a:round/>
              <a:headEnd/>
              <a:tailEnd/>
            </a:ln>
          </p:spPr>
          <p:txBody>
            <a:bodyPr wrap="none" anchor="ctr"/>
            <a:lstStyle/>
            <a:p>
              <a:endParaRPr lang="en-US"/>
            </a:p>
          </p:txBody>
        </p:sp>
        <p:sp>
          <p:nvSpPr>
            <p:cNvPr id="23586" name="Oval 7"/>
            <p:cNvSpPr>
              <a:spLocks noChangeArrowheads="1"/>
            </p:cNvSpPr>
            <p:nvPr/>
          </p:nvSpPr>
          <p:spPr bwMode="auto">
            <a:xfrm>
              <a:off x="844" y="177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87" name="Oval 8"/>
            <p:cNvSpPr>
              <a:spLocks noChangeArrowheads="1"/>
            </p:cNvSpPr>
            <p:nvPr/>
          </p:nvSpPr>
          <p:spPr bwMode="auto">
            <a:xfrm>
              <a:off x="1900" y="2784"/>
              <a:ext cx="96" cy="96"/>
            </a:xfrm>
            <a:prstGeom prst="ellipse">
              <a:avLst/>
            </a:prstGeom>
            <a:solidFill>
              <a:srgbClr val="0033CC"/>
            </a:solidFill>
            <a:ln w="9525">
              <a:solidFill>
                <a:srgbClr val="0033CC"/>
              </a:solidFill>
              <a:round/>
              <a:headEnd/>
              <a:tailEnd/>
            </a:ln>
          </p:spPr>
          <p:txBody>
            <a:bodyPr wrap="none" anchor="ctr"/>
            <a:lstStyle/>
            <a:p>
              <a:endParaRPr lang="en-US"/>
            </a:p>
          </p:txBody>
        </p:sp>
        <p:sp>
          <p:nvSpPr>
            <p:cNvPr id="23588" name="Oval 9"/>
            <p:cNvSpPr>
              <a:spLocks noChangeArrowheads="1"/>
            </p:cNvSpPr>
            <p:nvPr/>
          </p:nvSpPr>
          <p:spPr bwMode="auto">
            <a:xfrm>
              <a:off x="1276" y="369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89" name="Oval 10"/>
            <p:cNvSpPr>
              <a:spLocks noChangeArrowheads="1"/>
            </p:cNvSpPr>
            <p:nvPr/>
          </p:nvSpPr>
          <p:spPr bwMode="auto">
            <a:xfrm>
              <a:off x="2380" y="2784"/>
              <a:ext cx="96" cy="96"/>
            </a:xfrm>
            <a:prstGeom prst="ellipse">
              <a:avLst/>
            </a:prstGeom>
            <a:solidFill>
              <a:schemeClr val="folHlink"/>
            </a:solidFill>
            <a:ln w="9525">
              <a:solidFill>
                <a:schemeClr val="folHlink"/>
              </a:solidFill>
              <a:round/>
              <a:headEnd/>
              <a:tailEnd/>
            </a:ln>
          </p:spPr>
          <p:txBody>
            <a:bodyPr wrap="none" anchor="ctr"/>
            <a:lstStyle/>
            <a:p>
              <a:endParaRPr lang="en-US"/>
            </a:p>
          </p:txBody>
        </p:sp>
        <p:sp>
          <p:nvSpPr>
            <p:cNvPr id="23590" name="Oval 11"/>
            <p:cNvSpPr>
              <a:spLocks noChangeArrowheads="1"/>
            </p:cNvSpPr>
            <p:nvPr/>
          </p:nvSpPr>
          <p:spPr bwMode="auto">
            <a:xfrm>
              <a:off x="892" y="249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1" name="Oval 12"/>
            <p:cNvSpPr>
              <a:spLocks noChangeArrowheads="1"/>
            </p:cNvSpPr>
            <p:nvPr/>
          </p:nvSpPr>
          <p:spPr bwMode="auto">
            <a:xfrm>
              <a:off x="2428" y="235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2" name="Oval 13"/>
            <p:cNvSpPr>
              <a:spLocks noChangeArrowheads="1"/>
            </p:cNvSpPr>
            <p:nvPr/>
          </p:nvSpPr>
          <p:spPr bwMode="auto">
            <a:xfrm>
              <a:off x="412" y="37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3" name="Oval 14"/>
            <p:cNvSpPr>
              <a:spLocks noChangeArrowheads="1"/>
            </p:cNvSpPr>
            <p:nvPr/>
          </p:nvSpPr>
          <p:spPr bwMode="auto">
            <a:xfrm>
              <a:off x="940"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4" name="Oval 15"/>
            <p:cNvSpPr>
              <a:spLocks noChangeArrowheads="1"/>
            </p:cNvSpPr>
            <p:nvPr/>
          </p:nvSpPr>
          <p:spPr bwMode="auto">
            <a:xfrm>
              <a:off x="2524" y="182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5" name="Oval 16"/>
            <p:cNvSpPr>
              <a:spLocks noChangeArrowheads="1"/>
            </p:cNvSpPr>
            <p:nvPr/>
          </p:nvSpPr>
          <p:spPr bwMode="auto">
            <a:xfrm>
              <a:off x="2956" y="3264"/>
              <a:ext cx="96" cy="96"/>
            </a:xfrm>
            <a:prstGeom prst="ellipse">
              <a:avLst/>
            </a:prstGeom>
            <a:solidFill>
              <a:srgbClr val="FF33CC"/>
            </a:solidFill>
            <a:ln w="9525">
              <a:solidFill>
                <a:srgbClr val="FF33CC"/>
              </a:solidFill>
              <a:round/>
              <a:headEnd/>
              <a:tailEnd/>
            </a:ln>
          </p:spPr>
          <p:txBody>
            <a:bodyPr wrap="none" anchor="ctr"/>
            <a:lstStyle/>
            <a:p>
              <a:endParaRPr lang="en-US"/>
            </a:p>
          </p:txBody>
        </p:sp>
        <p:sp>
          <p:nvSpPr>
            <p:cNvPr id="23596" name="Oval 17"/>
            <p:cNvSpPr>
              <a:spLocks noChangeArrowheads="1"/>
            </p:cNvSpPr>
            <p:nvPr/>
          </p:nvSpPr>
          <p:spPr bwMode="auto">
            <a:xfrm>
              <a:off x="1708" y="3648"/>
              <a:ext cx="96" cy="96"/>
            </a:xfrm>
            <a:prstGeom prst="ellipse">
              <a:avLst/>
            </a:prstGeom>
            <a:solidFill>
              <a:srgbClr val="FF0000"/>
            </a:solidFill>
            <a:ln w="9525">
              <a:solidFill>
                <a:srgbClr val="FF0000"/>
              </a:solidFill>
              <a:round/>
              <a:headEnd/>
              <a:tailEnd/>
            </a:ln>
          </p:spPr>
          <p:txBody>
            <a:bodyPr wrap="none" anchor="ctr"/>
            <a:lstStyle/>
            <a:p>
              <a:endParaRPr lang="en-US"/>
            </a:p>
          </p:txBody>
        </p:sp>
        <p:sp>
          <p:nvSpPr>
            <p:cNvPr id="23597" name="Oval 18"/>
            <p:cNvSpPr>
              <a:spLocks noChangeArrowheads="1"/>
            </p:cNvSpPr>
            <p:nvPr/>
          </p:nvSpPr>
          <p:spPr bwMode="auto">
            <a:xfrm>
              <a:off x="2428" y="3504"/>
              <a:ext cx="96" cy="96"/>
            </a:xfrm>
            <a:prstGeom prst="ellipse">
              <a:avLst/>
            </a:prstGeom>
            <a:solidFill>
              <a:srgbClr val="990033"/>
            </a:solidFill>
            <a:ln w="9525">
              <a:solidFill>
                <a:srgbClr val="990033"/>
              </a:solidFill>
              <a:round/>
              <a:headEnd/>
              <a:tailEnd/>
            </a:ln>
          </p:spPr>
          <p:txBody>
            <a:bodyPr wrap="none" anchor="ctr"/>
            <a:lstStyle/>
            <a:p>
              <a:endParaRPr lang="en-US"/>
            </a:p>
          </p:txBody>
        </p:sp>
        <p:sp>
          <p:nvSpPr>
            <p:cNvPr id="23598" name="Oval 19"/>
            <p:cNvSpPr>
              <a:spLocks noChangeArrowheads="1"/>
            </p:cNvSpPr>
            <p:nvPr/>
          </p:nvSpPr>
          <p:spPr bwMode="auto">
            <a:xfrm>
              <a:off x="1324" y="283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599" name="Oval 20"/>
            <p:cNvSpPr>
              <a:spLocks noChangeArrowheads="1"/>
            </p:cNvSpPr>
            <p:nvPr/>
          </p:nvSpPr>
          <p:spPr bwMode="auto">
            <a:xfrm>
              <a:off x="1468" y="201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0" name="Oval 21"/>
            <p:cNvSpPr>
              <a:spLocks noChangeArrowheads="1"/>
            </p:cNvSpPr>
            <p:nvPr/>
          </p:nvSpPr>
          <p:spPr bwMode="auto">
            <a:xfrm>
              <a:off x="1900" y="2304"/>
              <a:ext cx="96" cy="96"/>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23601" name="Oval 22"/>
            <p:cNvSpPr>
              <a:spLocks noChangeArrowheads="1"/>
            </p:cNvSpPr>
            <p:nvPr/>
          </p:nvSpPr>
          <p:spPr bwMode="auto">
            <a:xfrm>
              <a:off x="2092" y="196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2" name="Oval 23"/>
            <p:cNvSpPr>
              <a:spLocks noChangeArrowheads="1"/>
            </p:cNvSpPr>
            <p:nvPr/>
          </p:nvSpPr>
          <p:spPr bwMode="auto">
            <a:xfrm>
              <a:off x="2092" y="13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3" name="Oval 24"/>
            <p:cNvSpPr>
              <a:spLocks noChangeArrowheads="1"/>
            </p:cNvSpPr>
            <p:nvPr/>
          </p:nvSpPr>
          <p:spPr bwMode="auto">
            <a:xfrm>
              <a:off x="1516" y="340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4" name="Oval 25"/>
            <p:cNvSpPr>
              <a:spLocks noChangeArrowheads="1"/>
            </p:cNvSpPr>
            <p:nvPr/>
          </p:nvSpPr>
          <p:spPr bwMode="auto">
            <a:xfrm>
              <a:off x="3724" y="17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5" name="Oval 26"/>
            <p:cNvSpPr>
              <a:spLocks noChangeArrowheads="1"/>
            </p:cNvSpPr>
            <p:nvPr/>
          </p:nvSpPr>
          <p:spPr bwMode="auto">
            <a:xfrm>
              <a:off x="2860" y="196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6" name="Oval 27"/>
            <p:cNvSpPr>
              <a:spLocks noChangeArrowheads="1"/>
            </p:cNvSpPr>
            <p:nvPr/>
          </p:nvSpPr>
          <p:spPr bwMode="auto">
            <a:xfrm>
              <a:off x="3196" y="187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7" name="Oval 28"/>
            <p:cNvSpPr>
              <a:spLocks noChangeArrowheads="1"/>
            </p:cNvSpPr>
            <p:nvPr/>
          </p:nvSpPr>
          <p:spPr bwMode="auto">
            <a:xfrm>
              <a:off x="3436" y="220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08" name="Oval 29"/>
            <p:cNvSpPr>
              <a:spLocks noChangeArrowheads="1"/>
            </p:cNvSpPr>
            <p:nvPr/>
          </p:nvSpPr>
          <p:spPr bwMode="auto">
            <a:xfrm>
              <a:off x="3472" y="3268"/>
              <a:ext cx="96" cy="96"/>
            </a:xfrm>
            <a:prstGeom prst="ellipse">
              <a:avLst/>
            </a:prstGeom>
            <a:solidFill>
              <a:schemeClr val="bg2"/>
            </a:solidFill>
            <a:ln w="9525">
              <a:solidFill>
                <a:schemeClr val="bg2"/>
              </a:solidFill>
              <a:round/>
              <a:headEnd/>
              <a:tailEnd/>
            </a:ln>
          </p:spPr>
          <p:txBody>
            <a:bodyPr wrap="none" anchor="ctr"/>
            <a:lstStyle/>
            <a:p>
              <a:endParaRPr lang="en-US"/>
            </a:p>
          </p:txBody>
        </p:sp>
        <p:sp>
          <p:nvSpPr>
            <p:cNvPr id="23609" name="Oval 30"/>
            <p:cNvSpPr>
              <a:spLocks noChangeArrowheads="1"/>
            </p:cNvSpPr>
            <p:nvPr/>
          </p:nvSpPr>
          <p:spPr bwMode="auto">
            <a:xfrm>
              <a:off x="3052" y="2592"/>
              <a:ext cx="96" cy="96"/>
            </a:xfrm>
            <a:prstGeom prst="ellipse">
              <a:avLst/>
            </a:prstGeom>
            <a:solidFill>
              <a:srgbClr val="009900"/>
            </a:solidFill>
            <a:ln w="9525">
              <a:solidFill>
                <a:srgbClr val="009900"/>
              </a:solidFill>
              <a:round/>
              <a:headEnd/>
              <a:tailEnd/>
            </a:ln>
          </p:spPr>
          <p:txBody>
            <a:bodyPr wrap="none" anchor="ctr"/>
            <a:lstStyle/>
            <a:p>
              <a:endParaRPr lang="en-US"/>
            </a:p>
          </p:txBody>
        </p:sp>
        <p:sp>
          <p:nvSpPr>
            <p:cNvPr id="23610" name="Oval 31"/>
            <p:cNvSpPr>
              <a:spLocks noChangeArrowheads="1"/>
            </p:cNvSpPr>
            <p:nvPr/>
          </p:nvSpPr>
          <p:spPr bwMode="auto">
            <a:xfrm>
              <a:off x="3340" y="264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3611" name="Line 32"/>
            <p:cNvSpPr>
              <a:spLocks noChangeShapeType="1"/>
            </p:cNvSpPr>
            <p:nvPr/>
          </p:nvSpPr>
          <p:spPr bwMode="auto">
            <a:xfrm flipV="1">
              <a:off x="456" y="3260"/>
              <a:ext cx="92" cy="532"/>
            </a:xfrm>
            <a:prstGeom prst="line">
              <a:avLst/>
            </a:prstGeom>
            <a:noFill/>
            <a:ln w="9525">
              <a:solidFill>
                <a:schemeClr val="tx1"/>
              </a:solidFill>
              <a:round/>
              <a:headEnd/>
              <a:tailEnd type="triangle" w="med" len="med"/>
            </a:ln>
          </p:spPr>
          <p:txBody>
            <a:bodyPr wrap="none"/>
            <a:lstStyle/>
            <a:p>
              <a:endParaRPr lang="en-US"/>
            </a:p>
          </p:txBody>
        </p:sp>
        <p:sp>
          <p:nvSpPr>
            <p:cNvPr id="23612" name="Line 33"/>
            <p:cNvSpPr>
              <a:spLocks noChangeShapeType="1"/>
            </p:cNvSpPr>
            <p:nvPr/>
          </p:nvSpPr>
          <p:spPr bwMode="auto">
            <a:xfrm flipV="1">
              <a:off x="492" y="3352"/>
              <a:ext cx="468" cy="456"/>
            </a:xfrm>
            <a:prstGeom prst="line">
              <a:avLst/>
            </a:prstGeom>
            <a:noFill/>
            <a:ln w="9525">
              <a:solidFill>
                <a:schemeClr val="tx1"/>
              </a:solidFill>
              <a:round/>
              <a:headEnd/>
              <a:tailEnd type="triangle" w="med" len="med"/>
            </a:ln>
          </p:spPr>
          <p:txBody>
            <a:bodyPr wrap="none"/>
            <a:lstStyle/>
            <a:p>
              <a:endParaRPr lang="en-US"/>
            </a:p>
          </p:txBody>
        </p:sp>
        <p:sp>
          <p:nvSpPr>
            <p:cNvPr id="23613" name="Line 34"/>
            <p:cNvSpPr>
              <a:spLocks noChangeShapeType="1"/>
            </p:cNvSpPr>
            <p:nvPr/>
          </p:nvSpPr>
          <p:spPr bwMode="auto">
            <a:xfrm flipV="1">
              <a:off x="504" y="3476"/>
              <a:ext cx="1012" cy="364"/>
            </a:xfrm>
            <a:prstGeom prst="line">
              <a:avLst/>
            </a:prstGeom>
            <a:noFill/>
            <a:ln w="9525">
              <a:solidFill>
                <a:schemeClr val="tx1"/>
              </a:solidFill>
              <a:round/>
              <a:headEnd/>
              <a:tailEnd type="triangle" w="med" len="med"/>
            </a:ln>
          </p:spPr>
          <p:txBody>
            <a:bodyPr wrap="none"/>
            <a:lstStyle/>
            <a:p>
              <a:endParaRPr lang="en-US"/>
            </a:p>
          </p:txBody>
        </p:sp>
        <p:sp>
          <p:nvSpPr>
            <p:cNvPr id="23614" name="Line 35"/>
            <p:cNvSpPr>
              <a:spLocks noChangeShapeType="1"/>
            </p:cNvSpPr>
            <p:nvPr/>
          </p:nvSpPr>
          <p:spPr bwMode="auto">
            <a:xfrm flipH="1">
              <a:off x="1352" y="3496"/>
              <a:ext cx="180" cy="208"/>
            </a:xfrm>
            <a:prstGeom prst="line">
              <a:avLst/>
            </a:prstGeom>
            <a:noFill/>
            <a:ln w="9525">
              <a:solidFill>
                <a:schemeClr val="tx1"/>
              </a:solidFill>
              <a:round/>
              <a:headEnd/>
              <a:tailEnd type="triangle" w="med" len="med"/>
            </a:ln>
          </p:spPr>
          <p:txBody>
            <a:bodyPr wrap="none"/>
            <a:lstStyle/>
            <a:p>
              <a:endParaRPr lang="en-US"/>
            </a:p>
          </p:txBody>
        </p:sp>
        <p:sp>
          <p:nvSpPr>
            <p:cNvPr id="23615" name="Line 36"/>
            <p:cNvSpPr>
              <a:spLocks noChangeShapeType="1"/>
            </p:cNvSpPr>
            <p:nvPr/>
          </p:nvSpPr>
          <p:spPr bwMode="auto">
            <a:xfrm>
              <a:off x="1596" y="3488"/>
              <a:ext cx="136" cy="168"/>
            </a:xfrm>
            <a:prstGeom prst="line">
              <a:avLst/>
            </a:prstGeom>
            <a:noFill/>
            <a:ln w="9525">
              <a:solidFill>
                <a:schemeClr val="tx1"/>
              </a:solidFill>
              <a:round/>
              <a:headEnd/>
              <a:tailEnd type="triangle" w="med" len="med"/>
            </a:ln>
          </p:spPr>
          <p:txBody>
            <a:bodyPr wrap="none"/>
            <a:lstStyle/>
            <a:p>
              <a:endParaRPr lang="en-US"/>
            </a:p>
          </p:txBody>
        </p:sp>
        <p:sp>
          <p:nvSpPr>
            <p:cNvPr id="23616" name="Line 37"/>
            <p:cNvSpPr>
              <a:spLocks noChangeShapeType="1"/>
            </p:cNvSpPr>
            <p:nvPr/>
          </p:nvSpPr>
          <p:spPr bwMode="auto">
            <a:xfrm flipV="1">
              <a:off x="1796" y="3564"/>
              <a:ext cx="636" cy="116"/>
            </a:xfrm>
            <a:prstGeom prst="line">
              <a:avLst/>
            </a:prstGeom>
            <a:noFill/>
            <a:ln w="9525">
              <a:solidFill>
                <a:schemeClr val="tx1"/>
              </a:solidFill>
              <a:round/>
              <a:headEnd/>
              <a:tailEnd type="triangle" w="med" len="med"/>
            </a:ln>
          </p:spPr>
          <p:txBody>
            <a:bodyPr wrap="none"/>
            <a:lstStyle/>
            <a:p>
              <a:endParaRPr lang="en-US"/>
            </a:p>
          </p:txBody>
        </p:sp>
        <p:sp>
          <p:nvSpPr>
            <p:cNvPr id="23617" name="Line 38"/>
            <p:cNvSpPr>
              <a:spLocks noChangeShapeType="1"/>
            </p:cNvSpPr>
            <p:nvPr/>
          </p:nvSpPr>
          <p:spPr bwMode="auto">
            <a:xfrm flipV="1">
              <a:off x="1764" y="2876"/>
              <a:ext cx="176" cy="776"/>
            </a:xfrm>
            <a:prstGeom prst="line">
              <a:avLst/>
            </a:prstGeom>
            <a:noFill/>
            <a:ln w="9525">
              <a:solidFill>
                <a:schemeClr val="tx1"/>
              </a:solidFill>
              <a:round/>
              <a:headEnd/>
              <a:tailEnd type="triangle" w="med" len="med"/>
            </a:ln>
          </p:spPr>
          <p:txBody>
            <a:bodyPr wrap="none"/>
            <a:lstStyle/>
            <a:p>
              <a:endParaRPr lang="en-US"/>
            </a:p>
          </p:txBody>
        </p:sp>
        <p:sp>
          <p:nvSpPr>
            <p:cNvPr id="23618" name="Line 39"/>
            <p:cNvSpPr>
              <a:spLocks noChangeShapeType="1"/>
            </p:cNvSpPr>
            <p:nvPr/>
          </p:nvSpPr>
          <p:spPr bwMode="auto">
            <a:xfrm flipH="1" flipV="1">
              <a:off x="2428" y="2880"/>
              <a:ext cx="48" cy="624"/>
            </a:xfrm>
            <a:prstGeom prst="line">
              <a:avLst/>
            </a:prstGeom>
            <a:noFill/>
            <a:ln w="9525">
              <a:solidFill>
                <a:schemeClr val="tx1"/>
              </a:solidFill>
              <a:round/>
              <a:headEnd/>
              <a:tailEnd type="triangle" w="med" len="med"/>
            </a:ln>
          </p:spPr>
          <p:txBody>
            <a:bodyPr wrap="none"/>
            <a:lstStyle/>
            <a:p>
              <a:endParaRPr lang="en-US"/>
            </a:p>
          </p:txBody>
        </p:sp>
        <p:sp>
          <p:nvSpPr>
            <p:cNvPr id="23619" name="Line 40"/>
            <p:cNvSpPr>
              <a:spLocks noChangeShapeType="1"/>
            </p:cNvSpPr>
            <p:nvPr/>
          </p:nvSpPr>
          <p:spPr bwMode="auto">
            <a:xfrm flipV="1">
              <a:off x="2524" y="3336"/>
              <a:ext cx="440" cy="200"/>
            </a:xfrm>
            <a:prstGeom prst="line">
              <a:avLst/>
            </a:prstGeom>
            <a:noFill/>
            <a:ln w="9525">
              <a:solidFill>
                <a:schemeClr val="tx1"/>
              </a:solidFill>
              <a:round/>
              <a:headEnd/>
              <a:tailEnd type="triangle" w="med" len="med"/>
            </a:ln>
          </p:spPr>
          <p:txBody>
            <a:bodyPr wrap="none"/>
            <a:lstStyle/>
            <a:p>
              <a:endParaRPr lang="en-US"/>
            </a:p>
          </p:txBody>
        </p:sp>
        <p:sp>
          <p:nvSpPr>
            <p:cNvPr id="23620" name="Line 41"/>
            <p:cNvSpPr>
              <a:spLocks noChangeShapeType="1"/>
            </p:cNvSpPr>
            <p:nvPr/>
          </p:nvSpPr>
          <p:spPr bwMode="auto">
            <a:xfrm flipH="1" flipV="1">
              <a:off x="944" y="2592"/>
              <a:ext cx="40" cy="668"/>
            </a:xfrm>
            <a:prstGeom prst="line">
              <a:avLst/>
            </a:prstGeom>
            <a:noFill/>
            <a:ln w="9525">
              <a:solidFill>
                <a:schemeClr val="tx1"/>
              </a:solidFill>
              <a:round/>
              <a:headEnd/>
              <a:tailEnd type="triangle" w="med" len="med"/>
            </a:ln>
          </p:spPr>
          <p:txBody>
            <a:bodyPr wrap="none"/>
            <a:lstStyle/>
            <a:p>
              <a:endParaRPr lang="en-US"/>
            </a:p>
          </p:txBody>
        </p:sp>
        <p:sp>
          <p:nvSpPr>
            <p:cNvPr id="23621" name="Line 42"/>
            <p:cNvSpPr>
              <a:spLocks noChangeShapeType="1"/>
            </p:cNvSpPr>
            <p:nvPr/>
          </p:nvSpPr>
          <p:spPr bwMode="auto">
            <a:xfrm flipH="1">
              <a:off x="1024" y="2920"/>
              <a:ext cx="320" cy="360"/>
            </a:xfrm>
            <a:prstGeom prst="line">
              <a:avLst/>
            </a:prstGeom>
            <a:noFill/>
            <a:ln w="9525">
              <a:solidFill>
                <a:schemeClr val="tx1"/>
              </a:solidFill>
              <a:round/>
              <a:headEnd/>
              <a:tailEnd type="triangle" w="med" len="med"/>
            </a:ln>
          </p:spPr>
          <p:txBody>
            <a:bodyPr wrap="none"/>
            <a:lstStyle/>
            <a:p>
              <a:endParaRPr lang="en-US"/>
            </a:p>
          </p:txBody>
        </p:sp>
        <p:sp>
          <p:nvSpPr>
            <p:cNvPr id="23622" name="Line 43"/>
            <p:cNvSpPr>
              <a:spLocks noChangeShapeType="1"/>
            </p:cNvSpPr>
            <p:nvPr/>
          </p:nvSpPr>
          <p:spPr bwMode="auto">
            <a:xfrm>
              <a:off x="1388" y="2924"/>
              <a:ext cx="164" cy="488"/>
            </a:xfrm>
            <a:prstGeom prst="line">
              <a:avLst/>
            </a:prstGeom>
            <a:noFill/>
            <a:ln w="9525">
              <a:solidFill>
                <a:schemeClr val="tx1"/>
              </a:solidFill>
              <a:round/>
              <a:headEnd/>
              <a:tailEnd type="triangle" w="med" len="med"/>
            </a:ln>
          </p:spPr>
          <p:txBody>
            <a:bodyPr wrap="none"/>
            <a:lstStyle/>
            <a:p>
              <a:endParaRPr lang="en-US"/>
            </a:p>
          </p:txBody>
        </p:sp>
        <p:sp>
          <p:nvSpPr>
            <p:cNvPr id="23623" name="Line 44"/>
            <p:cNvSpPr>
              <a:spLocks noChangeShapeType="1"/>
            </p:cNvSpPr>
            <p:nvPr/>
          </p:nvSpPr>
          <p:spPr bwMode="auto">
            <a:xfrm flipV="1">
              <a:off x="1416" y="2836"/>
              <a:ext cx="480" cy="32"/>
            </a:xfrm>
            <a:prstGeom prst="line">
              <a:avLst/>
            </a:prstGeom>
            <a:noFill/>
            <a:ln w="9525">
              <a:solidFill>
                <a:schemeClr val="tx1"/>
              </a:solidFill>
              <a:round/>
              <a:headEnd/>
              <a:tailEnd type="triangle" w="med" len="med"/>
            </a:ln>
          </p:spPr>
          <p:txBody>
            <a:bodyPr wrap="none"/>
            <a:lstStyle/>
            <a:p>
              <a:endParaRPr lang="en-US"/>
            </a:p>
          </p:txBody>
        </p:sp>
        <p:sp>
          <p:nvSpPr>
            <p:cNvPr id="23624" name="Line 45"/>
            <p:cNvSpPr>
              <a:spLocks noChangeShapeType="1"/>
            </p:cNvSpPr>
            <p:nvPr/>
          </p:nvSpPr>
          <p:spPr bwMode="auto">
            <a:xfrm flipV="1">
              <a:off x="3500" y="1816"/>
              <a:ext cx="244" cy="392"/>
            </a:xfrm>
            <a:prstGeom prst="line">
              <a:avLst/>
            </a:prstGeom>
            <a:noFill/>
            <a:ln w="9525">
              <a:solidFill>
                <a:schemeClr val="tx1"/>
              </a:solidFill>
              <a:round/>
              <a:headEnd/>
              <a:tailEnd type="triangle" w="med" len="med"/>
            </a:ln>
          </p:spPr>
          <p:txBody>
            <a:bodyPr wrap="none"/>
            <a:lstStyle/>
            <a:p>
              <a:endParaRPr lang="en-US"/>
            </a:p>
          </p:txBody>
        </p:sp>
        <p:sp>
          <p:nvSpPr>
            <p:cNvPr id="23625" name="Line 46"/>
            <p:cNvSpPr>
              <a:spLocks noChangeShapeType="1"/>
            </p:cNvSpPr>
            <p:nvPr/>
          </p:nvSpPr>
          <p:spPr bwMode="auto">
            <a:xfrm flipH="1">
              <a:off x="3292" y="1780"/>
              <a:ext cx="432" cy="120"/>
            </a:xfrm>
            <a:prstGeom prst="line">
              <a:avLst/>
            </a:prstGeom>
            <a:noFill/>
            <a:ln w="9525">
              <a:solidFill>
                <a:schemeClr val="tx1"/>
              </a:solidFill>
              <a:round/>
              <a:headEnd/>
              <a:tailEnd type="triangle" w="med" len="med"/>
            </a:ln>
          </p:spPr>
          <p:txBody>
            <a:bodyPr wrap="none"/>
            <a:lstStyle/>
            <a:p>
              <a:endParaRPr lang="en-US"/>
            </a:p>
          </p:txBody>
        </p:sp>
        <p:sp>
          <p:nvSpPr>
            <p:cNvPr id="23626" name="Line 47"/>
            <p:cNvSpPr>
              <a:spLocks noChangeShapeType="1"/>
            </p:cNvSpPr>
            <p:nvPr/>
          </p:nvSpPr>
          <p:spPr bwMode="auto">
            <a:xfrm flipH="1" flipV="1">
              <a:off x="2180" y="1456"/>
              <a:ext cx="1548" cy="296"/>
            </a:xfrm>
            <a:prstGeom prst="line">
              <a:avLst/>
            </a:prstGeom>
            <a:noFill/>
            <a:ln w="9525">
              <a:solidFill>
                <a:schemeClr val="tx1"/>
              </a:solidFill>
              <a:round/>
              <a:headEnd/>
              <a:tailEnd type="triangle" w="med" len="med"/>
            </a:ln>
          </p:spPr>
          <p:txBody>
            <a:bodyPr wrap="none"/>
            <a:lstStyle/>
            <a:p>
              <a:endParaRPr lang="en-US"/>
            </a:p>
          </p:txBody>
        </p:sp>
        <p:sp>
          <p:nvSpPr>
            <p:cNvPr id="23627" name="Line 48"/>
            <p:cNvSpPr>
              <a:spLocks noChangeShapeType="1"/>
            </p:cNvSpPr>
            <p:nvPr/>
          </p:nvSpPr>
          <p:spPr bwMode="auto">
            <a:xfrm flipV="1">
              <a:off x="1944" y="2392"/>
              <a:ext cx="0" cy="384"/>
            </a:xfrm>
            <a:prstGeom prst="line">
              <a:avLst/>
            </a:prstGeom>
            <a:noFill/>
            <a:ln w="9525">
              <a:solidFill>
                <a:schemeClr val="tx1"/>
              </a:solidFill>
              <a:round/>
              <a:headEnd/>
              <a:tailEnd type="triangle" w="med" len="med"/>
            </a:ln>
          </p:spPr>
          <p:txBody>
            <a:bodyPr wrap="none"/>
            <a:lstStyle/>
            <a:p>
              <a:endParaRPr lang="en-US"/>
            </a:p>
          </p:txBody>
        </p:sp>
        <p:sp>
          <p:nvSpPr>
            <p:cNvPr id="23628" name="Line 49"/>
            <p:cNvSpPr>
              <a:spLocks noChangeShapeType="1"/>
            </p:cNvSpPr>
            <p:nvPr/>
          </p:nvSpPr>
          <p:spPr bwMode="auto">
            <a:xfrm>
              <a:off x="1996" y="2356"/>
              <a:ext cx="432" cy="32"/>
            </a:xfrm>
            <a:prstGeom prst="line">
              <a:avLst/>
            </a:prstGeom>
            <a:noFill/>
            <a:ln w="9525">
              <a:solidFill>
                <a:schemeClr val="tx1"/>
              </a:solidFill>
              <a:round/>
              <a:headEnd/>
              <a:tailEnd type="triangle" w="med" len="med"/>
            </a:ln>
          </p:spPr>
          <p:txBody>
            <a:bodyPr wrap="none"/>
            <a:lstStyle/>
            <a:p>
              <a:endParaRPr lang="en-US"/>
            </a:p>
          </p:txBody>
        </p:sp>
        <p:sp>
          <p:nvSpPr>
            <p:cNvPr id="23629" name="Line 50"/>
            <p:cNvSpPr>
              <a:spLocks noChangeShapeType="1"/>
            </p:cNvSpPr>
            <p:nvPr/>
          </p:nvSpPr>
          <p:spPr bwMode="auto">
            <a:xfrm flipV="1">
              <a:off x="1960" y="2052"/>
              <a:ext cx="148" cy="248"/>
            </a:xfrm>
            <a:prstGeom prst="line">
              <a:avLst/>
            </a:prstGeom>
            <a:noFill/>
            <a:ln w="9525">
              <a:solidFill>
                <a:schemeClr val="tx1"/>
              </a:solidFill>
              <a:round/>
              <a:headEnd/>
              <a:tailEnd type="triangle" w="med" len="med"/>
            </a:ln>
          </p:spPr>
          <p:txBody>
            <a:bodyPr wrap="none"/>
            <a:lstStyle/>
            <a:p>
              <a:endParaRPr lang="en-US"/>
            </a:p>
          </p:txBody>
        </p:sp>
        <p:sp>
          <p:nvSpPr>
            <p:cNvPr id="23630" name="Line 51"/>
            <p:cNvSpPr>
              <a:spLocks noChangeShapeType="1"/>
            </p:cNvSpPr>
            <p:nvPr/>
          </p:nvSpPr>
          <p:spPr bwMode="auto">
            <a:xfrm flipV="1">
              <a:off x="2128" y="1488"/>
              <a:ext cx="12" cy="480"/>
            </a:xfrm>
            <a:prstGeom prst="line">
              <a:avLst/>
            </a:prstGeom>
            <a:noFill/>
            <a:ln w="9525">
              <a:solidFill>
                <a:schemeClr val="tx1"/>
              </a:solidFill>
              <a:round/>
              <a:headEnd/>
              <a:tailEnd type="triangle" w="med" len="med"/>
            </a:ln>
          </p:spPr>
          <p:txBody>
            <a:bodyPr wrap="none"/>
            <a:lstStyle/>
            <a:p>
              <a:endParaRPr lang="en-US"/>
            </a:p>
          </p:txBody>
        </p:sp>
        <p:sp>
          <p:nvSpPr>
            <p:cNvPr id="23631" name="Line 52"/>
            <p:cNvSpPr>
              <a:spLocks noChangeShapeType="1"/>
            </p:cNvSpPr>
            <p:nvPr/>
          </p:nvSpPr>
          <p:spPr bwMode="auto">
            <a:xfrm>
              <a:off x="2164" y="1480"/>
              <a:ext cx="380" cy="360"/>
            </a:xfrm>
            <a:prstGeom prst="line">
              <a:avLst/>
            </a:prstGeom>
            <a:noFill/>
            <a:ln w="9525">
              <a:solidFill>
                <a:schemeClr val="tx1"/>
              </a:solidFill>
              <a:round/>
              <a:headEnd/>
              <a:tailEnd type="triangle" w="med" len="med"/>
            </a:ln>
          </p:spPr>
          <p:txBody>
            <a:bodyPr wrap="none"/>
            <a:lstStyle/>
            <a:p>
              <a:endParaRPr lang="en-US"/>
            </a:p>
          </p:txBody>
        </p:sp>
        <p:sp>
          <p:nvSpPr>
            <p:cNvPr id="23632" name="Line 53"/>
            <p:cNvSpPr>
              <a:spLocks noChangeShapeType="1"/>
            </p:cNvSpPr>
            <p:nvPr/>
          </p:nvSpPr>
          <p:spPr bwMode="auto">
            <a:xfrm>
              <a:off x="2156" y="1488"/>
              <a:ext cx="308" cy="868"/>
            </a:xfrm>
            <a:prstGeom prst="line">
              <a:avLst/>
            </a:prstGeom>
            <a:noFill/>
            <a:ln w="9525">
              <a:solidFill>
                <a:schemeClr val="tx1"/>
              </a:solidFill>
              <a:round/>
              <a:headEnd/>
              <a:tailEnd type="triangle" w="med" len="med"/>
            </a:ln>
          </p:spPr>
          <p:txBody>
            <a:bodyPr wrap="none"/>
            <a:lstStyle/>
            <a:p>
              <a:endParaRPr lang="en-US"/>
            </a:p>
          </p:txBody>
        </p:sp>
        <p:sp>
          <p:nvSpPr>
            <p:cNvPr id="23633" name="Line 54"/>
            <p:cNvSpPr>
              <a:spLocks noChangeShapeType="1"/>
            </p:cNvSpPr>
            <p:nvPr/>
          </p:nvSpPr>
          <p:spPr bwMode="auto">
            <a:xfrm flipV="1">
              <a:off x="2512" y="2056"/>
              <a:ext cx="364" cy="320"/>
            </a:xfrm>
            <a:prstGeom prst="line">
              <a:avLst/>
            </a:prstGeom>
            <a:noFill/>
            <a:ln w="9525">
              <a:solidFill>
                <a:schemeClr val="tx1"/>
              </a:solidFill>
              <a:round/>
              <a:headEnd/>
              <a:tailEnd type="triangle" w="med" len="med"/>
            </a:ln>
          </p:spPr>
          <p:txBody>
            <a:bodyPr wrap="none"/>
            <a:lstStyle/>
            <a:p>
              <a:endParaRPr lang="en-US"/>
            </a:p>
          </p:txBody>
        </p:sp>
        <p:sp>
          <p:nvSpPr>
            <p:cNvPr id="23634" name="Line 55"/>
            <p:cNvSpPr>
              <a:spLocks noChangeShapeType="1"/>
            </p:cNvSpPr>
            <p:nvPr/>
          </p:nvSpPr>
          <p:spPr bwMode="auto">
            <a:xfrm flipH="1" flipV="1">
              <a:off x="2188" y="2016"/>
              <a:ext cx="672" cy="4"/>
            </a:xfrm>
            <a:prstGeom prst="line">
              <a:avLst/>
            </a:prstGeom>
            <a:noFill/>
            <a:ln w="9525">
              <a:solidFill>
                <a:schemeClr val="tx1"/>
              </a:solidFill>
              <a:round/>
              <a:headEnd/>
              <a:tailEnd type="triangle" w="med" len="med"/>
            </a:ln>
          </p:spPr>
          <p:txBody>
            <a:bodyPr wrap="none"/>
            <a:lstStyle/>
            <a:p>
              <a:endParaRPr lang="en-US"/>
            </a:p>
          </p:txBody>
        </p:sp>
        <p:sp>
          <p:nvSpPr>
            <p:cNvPr id="23635" name="Line 56"/>
            <p:cNvSpPr>
              <a:spLocks noChangeShapeType="1"/>
            </p:cNvSpPr>
            <p:nvPr/>
          </p:nvSpPr>
          <p:spPr bwMode="auto">
            <a:xfrm>
              <a:off x="2616" y="1888"/>
              <a:ext cx="252" cy="104"/>
            </a:xfrm>
            <a:prstGeom prst="line">
              <a:avLst/>
            </a:prstGeom>
            <a:noFill/>
            <a:ln w="9525">
              <a:solidFill>
                <a:schemeClr val="tx1"/>
              </a:solidFill>
              <a:round/>
              <a:headEnd/>
              <a:tailEnd type="triangle" w="med" len="med"/>
            </a:ln>
          </p:spPr>
          <p:txBody>
            <a:bodyPr wrap="none"/>
            <a:lstStyle/>
            <a:p>
              <a:endParaRPr lang="en-US"/>
            </a:p>
          </p:txBody>
        </p:sp>
        <p:sp>
          <p:nvSpPr>
            <p:cNvPr id="23636" name="Line 57"/>
            <p:cNvSpPr>
              <a:spLocks noChangeShapeType="1"/>
            </p:cNvSpPr>
            <p:nvPr/>
          </p:nvSpPr>
          <p:spPr bwMode="auto">
            <a:xfrm>
              <a:off x="2612" y="1856"/>
              <a:ext cx="584" cy="56"/>
            </a:xfrm>
            <a:prstGeom prst="line">
              <a:avLst/>
            </a:prstGeom>
            <a:noFill/>
            <a:ln w="9525">
              <a:solidFill>
                <a:schemeClr val="tx1"/>
              </a:solidFill>
              <a:round/>
              <a:headEnd/>
              <a:tailEnd type="triangle" w="med" len="med"/>
            </a:ln>
          </p:spPr>
          <p:txBody>
            <a:bodyPr wrap="none"/>
            <a:lstStyle/>
            <a:p>
              <a:endParaRPr lang="en-US"/>
            </a:p>
          </p:txBody>
        </p:sp>
        <p:sp>
          <p:nvSpPr>
            <p:cNvPr id="23637" name="Line 58"/>
            <p:cNvSpPr>
              <a:spLocks noChangeShapeType="1"/>
            </p:cNvSpPr>
            <p:nvPr/>
          </p:nvSpPr>
          <p:spPr bwMode="auto">
            <a:xfrm flipV="1">
              <a:off x="3136" y="2288"/>
              <a:ext cx="308" cy="324"/>
            </a:xfrm>
            <a:prstGeom prst="line">
              <a:avLst/>
            </a:prstGeom>
            <a:noFill/>
            <a:ln w="9525">
              <a:solidFill>
                <a:schemeClr val="tx1"/>
              </a:solidFill>
              <a:round/>
              <a:headEnd/>
              <a:tailEnd type="triangle" w="med" len="med"/>
            </a:ln>
          </p:spPr>
          <p:txBody>
            <a:bodyPr wrap="none"/>
            <a:lstStyle/>
            <a:p>
              <a:endParaRPr lang="en-US"/>
            </a:p>
          </p:txBody>
        </p:sp>
        <p:sp>
          <p:nvSpPr>
            <p:cNvPr id="23638" name="Line 59"/>
            <p:cNvSpPr>
              <a:spLocks noChangeShapeType="1"/>
            </p:cNvSpPr>
            <p:nvPr/>
          </p:nvSpPr>
          <p:spPr bwMode="auto">
            <a:xfrm flipH="1">
              <a:off x="2456" y="1968"/>
              <a:ext cx="780" cy="832"/>
            </a:xfrm>
            <a:prstGeom prst="line">
              <a:avLst/>
            </a:prstGeom>
            <a:noFill/>
            <a:ln w="9525">
              <a:solidFill>
                <a:schemeClr val="tx1"/>
              </a:solidFill>
              <a:round/>
              <a:headEnd/>
              <a:tailEnd type="triangle" w="med" len="med"/>
            </a:ln>
          </p:spPr>
          <p:txBody>
            <a:bodyPr wrap="none"/>
            <a:lstStyle/>
            <a:p>
              <a:endParaRPr lang="en-US"/>
            </a:p>
          </p:txBody>
        </p:sp>
        <p:sp>
          <p:nvSpPr>
            <p:cNvPr id="23639" name="Line 60"/>
            <p:cNvSpPr>
              <a:spLocks noChangeShapeType="1"/>
            </p:cNvSpPr>
            <p:nvPr/>
          </p:nvSpPr>
          <p:spPr bwMode="auto">
            <a:xfrm flipH="1">
              <a:off x="3104" y="1964"/>
              <a:ext cx="144" cy="628"/>
            </a:xfrm>
            <a:prstGeom prst="line">
              <a:avLst/>
            </a:prstGeom>
            <a:noFill/>
            <a:ln w="9525">
              <a:solidFill>
                <a:schemeClr val="tx1"/>
              </a:solidFill>
              <a:round/>
              <a:headEnd/>
              <a:tailEnd type="triangle" w="med" len="med"/>
            </a:ln>
          </p:spPr>
          <p:txBody>
            <a:bodyPr wrap="none"/>
            <a:lstStyle/>
            <a:p>
              <a:endParaRPr lang="en-US"/>
            </a:p>
          </p:txBody>
        </p:sp>
        <p:sp>
          <p:nvSpPr>
            <p:cNvPr id="23640" name="Line 61"/>
            <p:cNvSpPr>
              <a:spLocks noChangeShapeType="1"/>
            </p:cNvSpPr>
            <p:nvPr/>
          </p:nvSpPr>
          <p:spPr bwMode="auto">
            <a:xfrm flipH="1">
              <a:off x="3012" y="2688"/>
              <a:ext cx="72" cy="572"/>
            </a:xfrm>
            <a:prstGeom prst="line">
              <a:avLst/>
            </a:prstGeom>
            <a:noFill/>
            <a:ln w="9525">
              <a:solidFill>
                <a:schemeClr val="tx1"/>
              </a:solidFill>
              <a:round/>
              <a:headEnd/>
              <a:tailEnd type="triangle" w="med" len="med"/>
            </a:ln>
          </p:spPr>
          <p:txBody>
            <a:bodyPr wrap="none"/>
            <a:lstStyle/>
            <a:p>
              <a:endParaRPr lang="en-US"/>
            </a:p>
          </p:txBody>
        </p:sp>
        <p:sp>
          <p:nvSpPr>
            <p:cNvPr id="23641" name="Line 62"/>
            <p:cNvSpPr>
              <a:spLocks noChangeShapeType="1"/>
            </p:cNvSpPr>
            <p:nvPr/>
          </p:nvSpPr>
          <p:spPr bwMode="auto">
            <a:xfrm>
              <a:off x="3136" y="2672"/>
              <a:ext cx="360" cy="596"/>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3642" name="Line 63"/>
            <p:cNvSpPr>
              <a:spLocks noChangeShapeType="1"/>
            </p:cNvSpPr>
            <p:nvPr/>
          </p:nvSpPr>
          <p:spPr bwMode="auto">
            <a:xfrm>
              <a:off x="3148" y="2640"/>
              <a:ext cx="196" cy="36"/>
            </a:xfrm>
            <a:prstGeom prst="line">
              <a:avLst/>
            </a:prstGeom>
            <a:noFill/>
            <a:ln w="9525">
              <a:solidFill>
                <a:schemeClr val="tx1"/>
              </a:solidFill>
              <a:round/>
              <a:headEnd/>
              <a:tailEnd type="triangle" w="med" len="med"/>
            </a:ln>
          </p:spPr>
          <p:txBody>
            <a:bodyPr wrap="none"/>
            <a:lstStyle/>
            <a:p>
              <a:endParaRPr lang="en-US"/>
            </a:p>
          </p:txBody>
        </p:sp>
        <p:sp>
          <p:nvSpPr>
            <p:cNvPr id="23643" name="Line 64"/>
            <p:cNvSpPr>
              <a:spLocks noChangeShapeType="1"/>
            </p:cNvSpPr>
            <p:nvPr/>
          </p:nvSpPr>
          <p:spPr bwMode="auto">
            <a:xfrm>
              <a:off x="888" y="1872"/>
              <a:ext cx="48" cy="620"/>
            </a:xfrm>
            <a:prstGeom prst="line">
              <a:avLst/>
            </a:prstGeom>
            <a:noFill/>
            <a:ln w="9525">
              <a:solidFill>
                <a:schemeClr val="tx1"/>
              </a:solidFill>
              <a:round/>
              <a:headEnd/>
              <a:tailEnd type="triangle" w="med" len="med"/>
            </a:ln>
          </p:spPr>
          <p:txBody>
            <a:bodyPr wrap="none"/>
            <a:lstStyle/>
            <a:p>
              <a:endParaRPr lang="en-US"/>
            </a:p>
          </p:txBody>
        </p:sp>
        <p:sp>
          <p:nvSpPr>
            <p:cNvPr id="23644" name="Line 65"/>
            <p:cNvSpPr>
              <a:spLocks noChangeShapeType="1"/>
            </p:cNvSpPr>
            <p:nvPr/>
          </p:nvSpPr>
          <p:spPr bwMode="auto">
            <a:xfrm>
              <a:off x="368" y="2200"/>
              <a:ext cx="524" cy="324"/>
            </a:xfrm>
            <a:prstGeom prst="line">
              <a:avLst/>
            </a:prstGeom>
            <a:noFill/>
            <a:ln w="9525">
              <a:solidFill>
                <a:schemeClr val="tx1"/>
              </a:solidFill>
              <a:round/>
              <a:headEnd/>
              <a:tailEnd type="triangle" w="med" len="med"/>
            </a:ln>
          </p:spPr>
          <p:txBody>
            <a:bodyPr wrap="none"/>
            <a:lstStyle/>
            <a:p>
              <a:endParaRPr lang="en-US"/>
            </a:p>
          </p:txBody>
        </p:sp>
        <p:sp>
          <p:nvSpPr>
            <p:cNvPr id="23645" name="Line 66"/>
            <p:cNvSpPr>
              <a:spLocks noChangeShapeType="1"/>
            </p:cNvSpPr>
            <p:nvPr/>
          </p:nvSpPr>
          <p:spPr bwMode="auto">
            <a:xfrm flipH="1">
              <a:off x="976" y="2096"/>
              <a:ext cx="500" cy="416"/>
            </a:xfrm>
            <a:prstGeom prst="line">
              <a:avLst/>
            </a:prstGeom>
            <a:noFill/>
            <a:ln w="9525">
              <a:solidFill>
                <a:schemeClr val="tx1"/>
              </a:solidFill>
              <a:round/>
              <a:headEnd/>
              <a:tailEnd type="triangle" w="med" len="med"/>
            </a:ln>
          </p:spPr>
          <p:txBody>
            <a:bodyPr wrap="none"/>
            <a:lstStyle/>
            <a:p>
              <a:endParaRPr lang="en-US"/>
            </a:p>
          </p:txBody>
        </p:sp>
        <p:sp>
          <p:nvSpPr>
            <p:cNvPr id="23646" name="Line 67"/>
            <p:cNvSpPr>
              <a:spLocks noChangeShapeType="1"/>
            </p:cNvSpPr>
            <p:nvPr/>
          </p:nvSpPr>
          <p:spPr bwMode="auto">
            <a:xfrm flipH="1">
              <a:off x="932" y="1444"/>
              <a:ext cx="1160" cy="360"/>
            </a:xfrm>
            <a:prstGeom prst="line">
              <a:avLst/>
            </a:prstGeom>
            <a:noFill/>
            <a:ln w="9525">
              <a:solidFill>
                <a:schemeClr val="tx1"/>
              </a:solidFill>
              <a:round/>
              <a:headEnd/>
              <a:tailEnd type="triangle" w="med" len="med"/>
            </a:ln>
          </p:spPr>
          <p:txBody>
            <a:bodyPr wrap="none"/>
            <a:lstStyle/>
            <a:p>
              <a:endParaRPr lang="en-US"/>
            </a:p>
          </p:txBody>
        </p:sp>
        <p:sp>
          <p:nvSpPr>
            <p:cNvPr id="23647" name="Line 68"/>
            <p:cNvSpPr>
              <a:spLocks noChangeShapeType="1"/>
            </p:cNvSpPr>
            <p:nvPr/>
          </p:nvSpPr>
          <p:spPr bwMode="auto">
            <a:xfrm flipH="1">
              <a:off x="368" y="1848"/>
              <a:ext cx="480" cy="284"/>
            </a:xfrm>
            <a:prstGeom prst="line">
              <a:avLst/>
            </a:prstGeom>
            <a:noFill/>
            <a:ln w="9525">
              <a:solidFill>
                <a:schemeClr val="tx1"/>
              </a:solidFill>
              <a:round/>
              <a:headEnd/>
              <a:tailEnd type="triangle" w="med" len="med"/>
            </a:ln>
          </p:spPr>
          <p:txBody>
            <a:bodyPr wrap="none"/>
            <a:lstStyle/>
            <a:p>
              <a:endParaRPr lang="en-US"/>
            </a:p>
          </p:txBody>
        </p:sp>
        <p:sp>
          <p:nvSpPr>
            <p:cNvPr id="23648" name="Line 69"/>
            <p:cNvSpPr>
              <a:spLocks noChangeShapeType="1"/>
            </p:cNvSpPr>
            <p:nvPr/>
          </p:nvSpPr>
          <p:spPr bwMode="auto">
            <a:xfrm flipV="1">
              <a:off x="384" y="2064"/>
              <a:ext cx="1080" cy="100"/>
            </a:xfrm>
            <a:prstGeom prst="line">
              <a:avLst/>
            </a:prstGeom>
            <a:noFill/>
            <a:ln w="9525">
              <a:solidFill>
                <a:schemeClr val="tx1"/>
              </a:solidFill>
              <a:round/>
              <a:headEnd/>
              <a:tailEnd type="triangle" w="med" len="med"/>
            </a:ln>
          </p:spPr>
          <p:txBody>
            <a:bodyPr wrap="none"/>
            <a:lstStyle/>
            <a:p>
              <a:endParaRPr lang="en-US"/>
            </a:p>
          </p:txBody>
        </p:sp>
        <p:sp>
          <p:nvSpPr>
            <p:cNvPr id="23649" name="Line 70"/>
            <p:cNvSpPr>
              <a:spLocks noChangeShapeType="1"/>
            </p:cNvSpPr>
            <p:nvPr/>
          </p:nvSpPr>
          <p:spPr bwMode="auto">
            <a:xfrm>
              <a:off x="340" y="2216"/>
              <a:ext cx="200" cy="956"/>
            </a:xfrm>
            <a:prstGeom prst="line">
              <a:avLst/>
            </a:prstGeom>
            <a:noFill/>
            <a:ln w="9525">
              <a:solidFill>
                <a:schemeClr val="tx1"/>
              </a:solidFill>
              <a:round/>
              <a:headEnd/>
              <a:tailEnd type="triangle" w="med" len="med"/>
            </a:ln>
          </p:spPr>
          <p:txBody>
            <a:bodyPr wrap="none"/>
            <a:lstStyle/>
            <a:p>
              <a:endParaRPr lang="en-US"/>
            </a:p>
          </p:txBody>
        </p:sp>
        <p:sp>
          <p:nvSpPr>
            <p:cNvPr id="23650" name="Line 71"/>
            <p:cNvSpPr>
              <a:spLocks noChangeShapeType="1"/>
            </p:cNvSpPr>
            <p:nvPr/>
          </p:nvSpPr>
          <p:spPr bwMode="auto">
            <a:xfrm>
              <a:off x="1548" y="2096"/>
              <a:ext cx="360" cy="220"/>
            </a:xfrm>
            <a:prstGeom prst="line">
              <a:avLst/>
            </a:prstGeom>
            <a:noFill/>
            <a:ln w="9525">
              <a:solidFill>
                <a:schemeClr val="tx1"/>
              </a:solidFill>
              <a:round/>
              <a:headEnd/>
              <a:tailEnd type="triangle" w="med" len="med"/>
            </a:ln>
          </p:spPr>
          <p:txBody>
            <a:bodyPr wrap="none"/>
            <a:lstStyle/>
            <a:p>
              <a:endParaRPr lang="en-US"/>
            </a:p>
          </p:txBody>
        </p:sp>
        <p:sp>
          <p:nvSpPr>
            <p:cNvPr id="23651" name="Line 72"/>
            <p:cNvSpPr>
              <a:spLocks noChangeShapeType="1"/>
            </p:cNvSpPr>
            <p:nvPr/>
          </p:nvSpPr>
          <p:spPr bwMode="auto">
            <a:xfrm>
              <a:off x="984" y="2560"/>
              <a:ext cx="928" cy="244"/>
            </a:xfrm>
            <a:prstGeom prst="line">
              <a:avLst/>
            </a:prstGeom>
            <a:noFill/>
            <a:ln w="9525">
              <a:solidFill>
                <a:schemeClr val="tx1"/>
              </a:solidFill>
              <a:round/>
              <a:headEnd/>
              <a:tailEnd type="triangle" w="med" len="med"/>
            </a:ln>
          </p:spPr>
          <p:txBody>
            <a:bodyPr wrap="none"/>
            <a:lstStyle/>
            <a:p>
              <a:endParaRPr lang="en-US"/>
            </a:p>
          </p:txBody>
        </p:sp>
        <p:sp>
          <p:nvSpPr>
            <p:cNvPr id="23652" name="Line 73"/>
            <p:cNvSpPr>
              <a:spLocks noChangeShapeType="1"/>
            </p:cNvSpPr>
            <p:nvPr/>
          </p:nvSpPr>
          <p:spPr bwMode="auto">
            <a:xfrm flipV="1">
              <a:off x="1992" y="2824"/>
              <a:ext cx="388" cy="12"/>
            </a:xfrm>
            <a:prstGeom prst="line">
              <a:avLst/>
            </a:prstGeom>
            <a:noFill/>
            <a:ln w="9525">
              <a:solidFill>
                <a:schemeClr val="tx1"/>
              </a:solidFill>
              <a:round/>
              <a:headEnd/>
              <a:tailEnd type="triangle" w="med" len="med"/>
            </a:ln>
          </p:spPr>
          <p:txBody>
            <a:bodyPr wrap="none"/>
            <a:lstStyle/>
            <a:p>
              <a:endParaRPr lang="en-US"/>
            </a:p>
          </p:txBody>
        </p:sp>
        <p:sp>
          <p:nvSpPr>
            <p:cNvPr id="23653" name="Line 74"/>
            <p:cNvSpPr>
              <a:spLocks noChangeShapeType="1"/>
            </p:cNvSpPr>
            <p:nvPr/>
          </p:nvSpPr>
          <p:spPr bwMode="auto">
            <a:xfrm flipH="1">
              <a:off x="1788" y="2872"/>
              <a:ext cx="612" cy="784"/>
            </a:xfrm>
            <a:prstGeom prst="line">
              <a:avLst/>
            </a:prstGeom>
            <a:noFill/>
            <a:ln w="9525">
              <a:solidFill>
                <a:schemeClr val="tx1"/>
              </a:solidFill>
              <a:round/>
              <a:headEnd/>
              <a:tailEnd type="triangle" w="med" len="med"/>
            </a:ln>
          </p:spPr>
          <p:txBody>
            <a:bodyPr wrap="none"/>
            <a:lstStyle/>
            <a:p>
              <a:endParaRPr lang="en-US"/>
            </a:p>
          </p:txBody>
        </p:sp>
        <p:sp>
          <p:nvSpPr>
            <p:cNvPr id="23654" name="Line 75"/>
            <p:cNvSpPr>
              <a:spLocks noChangeShapeType="1"/>
            </p:cNvSpPr>
            <p:nvPr/>
          </p:nvSpPr>
          <p:spPr bwMode="auto">
            <a:xfrm flipH="1">
              <a:off x="600" y="2848"/>
              <a:ext cx="1788" cy="352"/>
            </a:xfrm>
            <a:prstGeom prst="line">
              <a:avLst/>
            </a:prstGeom>
            <a:noFill/>
            <a:ln w="9525">
              <a:solidFill>
                <a:schemeClr val="tx1"/>
              </a:solidFill>
              <a:round/>
              <a:headEnd/>
              <a:tailEnd type="triangle" w="med" len="med"/>
            </a:ln>
          </p:spPr>
          <p:txBody>
            <a:bodyPr wrap="none"/>
            <a:lstStyle/>
            <a:p>
              <a:endParaRPr lang="en-US"/>
            </a:p>
          </p:txBody>
        </p:sp>
        <p:sp>
          <p:nvSpPr>
            <p:cNvPr id="23655" name="Line 76"/>
            <p:cNvSpPr>
              <a:spLocks noChangeShapeType="1"/>
            </p:cNvSpPr>
            <p:nvPr/>
          </p:nvSpPr>
          <p:spPr bwMode="auto">
            <a:xfrm>
              <a:off x="2504" y="2440"/>
              <a:ext cx="468" cy="832"/>
            </a:xfrm>
            <a:prstGeom prst="line">
              <a:avLst/>
            </a:prstGeom>
            <a:noFill/>
            <a:ln w="9525">
              <a:solidFill>
                <a:schemeClr val="tx1"/>
              </a:solidFill>
              <a:round/>
              <a:headEnd/>
              <a:tailEnd type="triangle" w="med" len="med"/>
            </a:ln>
          </p:spPr>
          <p:txBody>
            <a:bodyPr wrap="none"/>
            <a:lstStyle/>
            <a:p>
              <a:endParaRPr lang="en-US"/>
            </a:p>
          </p:txBody>
        </p:sp>
        <p:sp>
          <p:nvSpPr>
            <p:cNvPr id="23656" name="Line 77"/>
            <p:cNvSpPr>
              <a:spLocks noChangeShapeType="1"/>
            </p:cNvSpPr>
            <p:nvPr/>
          </p:nvSpPr>
          <p:spPr bwMode="auto">
            <a:xfrm>
              <a:off x="3044" y="3288"/>
              <a:ext cx="424" cy="28"/>
            </a:xfrm>
            <a:prstGeom prst="line">
              <a:avLst/>
            </a:prstGeom>
            <a:noFill/>
            <a:ln w="9525">
              <a:solidFill>
                <a:schemeClr val="tx1"/>
              </a:solidFill>
              <a:round/>
              <a:headEnd/>
              <a:tailEnd type="triangle" w="med" len="med"/>
            </a:ln>
          </p:spPr>
          <p:txBody>
            <a:bodyPr wrap="none"/>
            <a:lstStyle/>
            <a:p>
              <a:endParaRPr lang="en-US"/>
            </a:p>
          </p:txBody>
        </p:sp>
      </p:grpSp>
      <p:sp>
        <p:nvSpPr>
          <p:cNvPr id="23558" name="Oval 78"/>
          <p:cNvSpPr>
            <a:spLocks noChangeArrowheads="1"/>
          </p:cNvSpPr>
          <p:nvPr/>
        </p:nvSpPr>
        <p:spPr bwMode="auto">
          <a:xfrm>
            <a:off x="9652000" y="1828800"/>
            <a:ext cx="203200" cy="152400"/>
          </a:xfrm>
          <a:prstGeom prst="ellipse">
            <a:avLst/>
          </a:prstGeom>
          <a:solidFill>
            <a:srgbClr val="FF0000"/>
          </a:solidFill>
          <a:ln w="9525">
            <a:solidFill>
              <a:srgbClr val="FF0000"/>
            </a:solidFill>
            <a:round/>
            <a:headEnd/>
            <a:tailEnd/>
          </a:ln>
        </p:spPr>
        <p:txBody>
          <a:bodyPr wrap="none" anchor="ctr"/>
          <a:lstStyle/>
          <a:p>
            <a:endParaRPr lang="en-US"/>
          </a:p>
        </p:txBody>
      </p:sp>
      <p:sp>
        <p:nvSpPr>
          <p:cNvPr id="23559" name="Line 79"/>
          <p:cNvSpPr>
            <a:spLocks noChangeShapeType="1"/>
          </p:cNvSpPr>
          <p:nvPr/>
        </p:nvSpPr>
        <p:spPr bwMode="auto">
          <a:xfrm>
            <a:off x="9753600" y="1828800"/>
            <a:ext cx="0" cy="0"/>
          </a:xfrm>
          <a:prstGeom prst="line">
            <a:avLst/>
          </a:prstGeom>
          <a:noFill/>
          <a:ln w="9525">
            <a:solidFill>
              <a:schemeClr val="tx1"/>
            </a:solidFill>
            <a:round/>
            <a:headEnd/>
            <a:tailEnd type="triangle" w="med" len="med"/>
          </a:ln>
        </p:spPr>
        <p:txBody>
          <a:bodyPr wrap="none"/>
          <a:lstStyle/>
          <a:p>
            <a:endParaRPr lang="en-US"/>
          </a:p>
        </p:txBody>
      </p:sp>
      <p:sp>
        <p:nvSpPr>
          <p:cNvPr id="23560" name="Line 80"/>
          <p:cNvSpPr>
            <a:spLocks noChangeShapeType="1"/>
          </p:cNvSpPr>
          <p:nvPr/>
        </p:nvSpPr>
        <p:spPr bwMode="auto">
          <a:xfrm flipH="1">
            <a:off x="9144000" y="1981200"/>
            <a:ext cx="609600" cy="609600"/>
          </a:xfrm>
          <a:prstGeom prst="line">
            <a:avLst/>
          </a:prstGeom>
          <a:noFill/>
          <a:ln w="9525">
            <a:solidFill>
              <a:schemeClr val="tx1"/>
            </a:solidFill>
            <a:round/>
            <a:headEnd/>
            <a:tailEnd type="triangle" w="med" len="med"/>
          </a:ln>
        </p:spPr>
        <p:txBody>
          <a:bodyPr wrap="none"/>
          <a:lstStyle/>
          <a:p>
            <a:endParaRPr lang="en-US"/>
          </a:p>
        </p:txBody>
      </p:sp>
      <p:sp>
        <p:nvSpPr>
          <p:cNvPr id="23561" name="Line 81"/>
          <p:cNvSpPr>
            <a:spLocks noChangeShapeType="1"/>
          </p:cNvSpPr>
          <p:nvPr/>
        </p:nvSpPr>
        <p:spPr bwMode="auto">
          <a:xfrm>
            <a:off x="9753600" y="1981200"/>
            <a:ext cx="609600" cy="609600"/>
          </a:xfrm>
          <a:prstGeom prst="line">
            <a:avLst/>
          </a:prstGeom>
          <a:noFill/>
          <a:ln w="9525">
            <a:solidFill>
              <a:schemeClr val="tx1"/>
            </a:solidFill>
            <a:round/>
            <a:headEnd/>
            <a:tailEnd type="triangle" w="med" len="med"/>
          </a:ln>
        </p:spPr>
        <p:txBody>
          <a:bodyPr wrap="none"/>
          <a:lstStyle/>
          <a:p>
            <a:endParaRPr lang="en-US"/>
          </a:p>
        </p:txBody>
      </p:sp>
      <p:sp>
        <p:nvSpPr>
          <p:cNvPr id="23562" name="Oval 82"/>
          <p:cNvSpPr>
            <a:spLocks noChangeArrowheads="1"/>
          </p:cNvSpPr>
          <p:nvPr/>
        </p:nvSpPr>
        <p:spPr bwMode="auto">
          <a:xfrm>
            <a:off x="9042400" y="2590800"/>
            <a:ext cx="203200" cy="152400"/>
          </a:xfrm>
          <a:prstGeom prst="ellipse">
            <a:avLst/>
          </a:prstGeom>
          <a:solidFill>
            <a:srgbClr val="0033CC"/>
          </a:solidFill>
          <a:ln w="9525">
            <a:solidFill>
              <a:srgbClr val="0033CC"/>
            </a:solidFill>
            <a:round/>
            <a:headEnd/>
            <a:tailEnd/>
          </a:ln>
        </p:spPr>
        <p:txBody>
          <a:bodyPr wrap="none" anchor="ctr"/>
          <a:lstStyle/>
          <a:p>
            <a:endParaRPr lang="en-US"/>
          </a:p>
        </p:txBody>
      </p:sp>
      <p:sp>
        <p:nvSpPr>
          <p:cNvPr id="23563" name="Oval 83"/>
          <p:cNvSpPr>
            <a:spLocks noChangeArrowheads="1"/>
          </p:cNvSpPr>
          <p:nvPr/>
        </p:nvSpPr>
        <p:spPr bwMode="auto">
          <a:xfrm>
            <a:off x="10261600" y="2590800"/>
            <a:ext cx="203200" cy="152400"/>
          </a:xfrm>
          <a:prstGeom prst="ellipse">
            <a:avLst/>
          </a:prstGeom>
          <a:solidFill>
            <a:srgbClr val="990033"/>
          </a:solidFill>
          <a:ln w="9525">
            <a:solidFill>
              <a:srgbClr val="990033"/>
            </a:solidFill>
            <a:round/>
            <a:headEnd/>
            <a:tailEnd/>
          </a:ln>
        </p:spPr>
        <p:txBody>
          <a:bodyPr wrap="none" anchor="ctr"/>
          <a:lstStyle/>
          <a:p>
            <a:endParaRPr lang="en-US"/>
          </a:p>
        </p:txBody>
      </p:sp>
      <p:grpSp>
        <p:nvGrpSpPr>
          <p:cNvPr id="3" name="Group 84"/>
          <p:cNvGrpSpPr>
            <a:grpSpLocks/>
          </p:cNvGrpSpPr>
          <p:nvPr/>
        </p:nvGrpSpPr>
        <p:grpSpPr bwMode="auto">
          <a:xfrm>
            <a:off x="8839200" y="2743200"/>
            <a:ext cx="609600" cy="609600"/>
            <a:chOff x="4176" y="1728"/>
            <a:chExt cx="288" cy="384"/>
          </a:xfrm>
        </p:grpSpPr>
        <p:sp>
          <p:nvSpPr>
            <p:cNvPr id="23582" name="Line 85"/>
            <p:cNvSpPr>
              <a:spLocks noChangeShapeType="1"/>
            </p:cNvSpPr>
            <p:nvPr/>
          </p:nvSpPr>
          <p:spPr bwMode="auto">
            <a:xfrm flipH="1">
              <a:off x="4176" y="1728"/>
              <a:ext cx="144" cy="384"/>
            </a:xfrm>
            <a:prstGeom prst="line">
              <a:avLst/>
            </a:prstGeom>
            <a:noFill/>
            <a:ln w="9525">
              <a:solidFill>
                <a:schemeClr val="tx1"/>
              </a:solidFill>
              <a:round/>
              <a:headEnd/>
              <a:tailEnd type="triangle" w="med" len="med"/>
            </a:ln>
          </p:spPr>
          <p:txBody>
            <a:bodyPr wrap="none"/>
            <a:lstStyle/>
            <a:p>
              <a:endParaRPr lang="en-US"/>
            </a:p>
          </p:txBody>
        </p:sp>
        <p:sp>
          <p:nvSpPr>
            <p:cNvPr id="23583" name="Line 86"/>
            <p:cNvSpPr>
              <a:spLocks noChangeShapeType="1"/>
            </p:cNvSpPr>
            <p:nvPr/>
          </p:nvSpPr>
          <p:spPr bwMode="auto">
            <a:xfrm>
              <a:off x="4320" y="1728"/>
              <a:ext cx="144" cy="384"/>
            </a:xfrm>
            <a:prstGeom prst="line">
              <a:avLst/>
            </a:prstGeom>
            <a:noFill/>
            <a:ln w="9525">
              <a:solidFill>
                <a:schemeClr val="tx1"/>
              </a:solidFill>
              <a:round/>
              <a:headEnd/>
              <a:tailEnd type="triangle" w="med" len="med"/>
            </a:ln>
          </p:spPr>
          <p:txBody>
            <a:bodyPr wrap="none"/>
            <a:lstStyle/>
            <a:p>
              <a:endParaRPr lang="en-US"/>
            </a:p>
          </p:txBody>
        </p:sp>
      </p:grpSp>
      <p:sp>
        <p:nvSpPr>
          <p:cNvPr id="23565" name="Line 87"/>
          <p:cNvSpPr>
            <a:spLocks noChangeShapeType="1"/>
          </p:cNvSpPr>
          <p:nvPr/>
        </p:nvSpPr>
        <p:spPr bwMode="auto">
          <a:xfrm flipH="1">
            <a:off x="10058400" y="2743200"/>
            <a:ext cx="304800" cy="609600"/>
          </a:xfrm>
          <a:prstGeom prst="line">
            <a:avLst/>
          </a:prstGeom>
          <a:noFill/>
          <a:ln w="9525">
            <a:solidFill>
              <a:schemeClr val="tx1"/>
            </a:solidFill>
            <a:round/>
            <a:headEnd/>
            <a:tailEnd type="triangle" w="med" len="med"/>
          </a:ln>
        </p:spPr>
        <p:txBody>
          <a:bodyPr wrap="none"/>
          <a:lstStyle/>
          <a:p>
            <a:endParaRPr lang="en-US"/>
          </a:p>
        </p:txBody>
      </p:sp>
      <p:sp>
        <p:nvSpPr>
          <p:cNvPr id="23566" name="Line 88"/>
          <p:cNvSpPr>
            <a:spLocks noChangeShapeType="1"/>
          </p:cNvSpPr>
          <p:nvPr/>
        </p:nvSpPr>
        <p:spPr bwMode="auto">
          <a:xfrm>
            <a:off x="10363200" y="2743200"/>
            <a:ext cx="406400" cy="609600"/>
          </a:xfrm>
          <a:prstGeom prst="line">
            <a:avLst/>
          </a:prstGeom>
          <a:noFill/>
          <a:ln w="9525">
            <a:solidFill>
              <a:schemeClr val="tx1"/>
            </a:solidFill>
            <a:round/>
            <a:headEnd/>
            <a:tailEnd type="triangle" w="med" len="med"/>
          </a:ln>
        </p:spPr>
        <p:txBody>
          <a:bodyPr wrap="none"/>
          <a:lstStyle/>
          <a:p>
            <a:endParaRPr lang="en-US"/>
          </a:p>
        </p:txBody>
      </p:sp>
      <p:sp>
        <p:nvSpPr>
          <p:cNvPr id="23567" name="Oval 89"/>
          <p:cNvSpPr>
            <a:spLocks noChangeArrowheads="1"/>
          </p:cNvSpPr>
          <p:nvPr/>
        </p:nvSpPr>
        <p:spPr bwMode="auto">
          <a:xfrm>
            <a:off x="8737600" y="3352800"/>
            <a:ext cx="203200" cy="152400"/>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23568" name="Oval 90"/>
          <p:cNvSpPr>
            <a:spLocks noChangeArrowheads="1"/>
          </p:cNvSpPr>
          <p:nvPr/>
        </p:nvSpPr>
        <p:spPr bwMode="auto">
          <a:xfrm>
            <a:off x="9347200" y="3352800"/>
            <a:ext cx="203200" cy="152400"/>
          </a:xfrm>
          <a:prstGeom prst="ellipse">
            <a:avLst/>
          </a:prstGeom>
          <a:solidFill>
            <a:schemeClr val="folHlink"/>
          </a:solidFill>
          <a:ln w="9525">
            <a:solidFill>
              <a:schemeClr val="folHlink"/>
            </a:solidFill>
            <a:round/>
            <a:headEnd/>
            <a:tailEnd/>
          </a:ln>
        </p:spPr>
        <p:txBody>
          <a:bodyPr wrap="none" anchor="ctr"/>
          <a:lstStyle/>
          <a:p>
            <a:endParaRPr lang="en-US"/>
          </a:p>
        </p:txBody>
      </p:sp>
      <p:sp>
        <p:nvSpPr>
          <p:cNvPr id="23569" name="Oval 91"/>
          <p:cNvSpPr>
            <a:spLocks noChangeArrowheads="1"/>
          </p:cNvSpPr>
          <p:nvPr/>
        </p:nvSpPr>
        <p:spPr bwMode="auto">
          <a:xfrm>
            <a:off x="10668000" y="3352800"/>
            <a:ext cx="203200" cy="152400"/>
          </a:xfrm>
          <a:prstGeom prst="ellipse">
            <a:avLst/>
          </a:prstGeom>
          <a:solidFill>
            <a:srgbClr val="FF33CC"/>
          </a:solidFill>
          <a:ln w="9525">
            <a:solidFill>
              <a:srgbClr val="FF33CC"/>
            </a:solidFill>
            <a:round/>
            <a:headEnd/>
            <a:tailEnd/>
          </a:ln>
        </p:spPr>
        <p:txBody>
          <a:bodyPr wrap="none" anchor="ctr"/>
          <a:lstStyle/>
          <a:p>
            <a:endParaRPr lang="en-US"/>
          </a:p>
        </p:txBody>
      </p:sp>
      <p:sp>
        <p:nvSpPr>
          <p:cNvPr id="23570" name="Oval 92"/>
          <p:cNvSpPr>
            <a:spLocks noChangeArrowheads="1"/>
          </p:cNvSpPr>
          <p:nvPr/>
        </p:nvSpPr>
        <p:spPr bwMode="auto">
          <a:xfrm>
            <a:off x="9956800" y="3352800"/>
            <a:ext cx="203200" cy="152400"/>
          </a:xfrm>
          <a:prstGeom prst="ellipse">
            <a:avLst/>
          </a:prstGeom>
          <a:solidFill>
            <a:schemeClr val="folHlink"/>
          </a:solidFill>
          <a:ln w="9525">
            <a:solidFill>
              <a:schemeClr val="folHlink"/>
            </a:solidFill>
            <a:round/>
            <a:headEnd/>
            <a:tailEnd/>
          </a:ln>
        </p:spPr>
        <p:txBody>
          <a:bodyPr wrap="none" anchor="ctr"/>
          <a:lstStyle/>
          <a:p>
            <a:endParaRPr lang="en-US"/>
          </a:p>
        </p:txBody>
      </p:sp>
      <p:grpSp>
        <p:nvGrpSpPr>
          <p:cNvPr id="4" name="Group 93"/>
          <p:cNvGrpSpPr>
            <a:grpSpLocks/>
          </p:cNvGrpSpPr>
          <p:nvPr/>
        </p:nvGrpSpPr>
        <p:grpSpPr bwMode="auto">
          <a:xfrm>
            <a:off x="9144000" y="3505200"/>
            <a:ext cx="609600" cy="609600"/>
            <a:chOff x="4176" y="1728"/>
            <a:chExt cx="288" cy="384"/>
          </a:xfrm>
        </p:grpSpPr>
        <p:sp>
          <p:nvSpPr>
            <p:cNvPr id="23580" name="Line 94"/>
            <p:cNvSpPr>
              <a:spLocks noChangeShapeType="1"/>
            </p:cNvSpPr>
            <p:nvPr/>
          </p:nvSpPr>
          <p:spPr bwMode="auto">
            <a:xfrm flipH="1">
              <a:off x="4176" y="1728"/>
              <a:ext cx="144" cy="384"/>
            </a:xfrm>
            <a:prstGeom prst="line">
              <a:avLst/>
            </a:prstGeom>
            <a:noFill/>
            <a:ln w="9525">
              <a:solidFill>
                <a:schemeClr val="tx1"/>
              </a:solidFill>
              <a:round/>
              <a:headEnd/>
              <a:tailEnd type="triangle" w="med" len="med"/>
            </a:ln>
          </p:spPr>
          <p:txBody>
            <a:bodyPr wrap="none"/>
            <a:lstStyle/>
            <a:p>
              <a:endParaRPr lang="en-US"/>
            </a:p>
          </p:txBody>
        </p:sp>
        <p:sp>
          <p:nvSpPr>
            <p:cNvPr id="23581" name="Line 95"/>
            <p:cNvSpPr>
              <a:spLocks noChangeShapeType="1"/>
            </p:cNvSpPr>
            <p:nvPr/>
          </p:nvSpPr>
          <p:spPr bwMode="auto">
            <a:xfrm>
              <a:off x="4320" y="1728"/>
              <a:ext cx="144" cy="384"/>
            </a:xfrm>
            <a:prstGeom prst="line">
              <a:avLst/>
            </a:prstGeom>
            <a:noFill/>
            <a:ln w="9525">
              <a:solidFill>
                <a:schemeClr val="tx1"/>
              </a:solidFill>
              <a:round/>
              <a:headEnd/>
              <a:tailEnd type="triangle" w="med" len="med"/>
            </a:ln>
          </p:spPr>
          <p:txBody>
            <a:bodyPr wrap="none"/>
            <a:lstStyle/>
            <a:p>
              <a:endParaRPr lang="en-US"/>
            </a:p>
          </p:txBody>
        </p:sp>
      </p:grpSp>
      <p:sp>
        <p:nvSpPr>
          <p:cNvPr id="23572" name="Line 96"/>
          <p:cNvSpPr>
            <a:spLocks noChangeShapeType="1"/>
          </p:cNvSpPr>
          <p:nvPr/>
        </p:nvSpPr>
        <p:spPr bwMode="auto">
          <a:xfrm>
            <a:off x="10769600" y="3505200"/>
            <a:ext cx="0" cy="609600"/>
          </a:xfrm>
          <a:prstGeom prst="line">
            <a:avLst/>
          </a:prstGeom>
          <a:noFill/>
          <a:ln w="9525">
            <a:solidFill>
              <a:schemeClr val="tx1"/>
            </a:solidFill>
            <a:round/>
            <a:headEnd/>
            <a:tailEnd type="triangle" w="med" len="med"/>
          </a:ln>
        </p:spPr>
        <p:txBody>
          <a:bodyPr wrap="none"/>
          <a:lstStyle/>
          <a:p>
            <a:endParaRPr lang="en-US"/>
          </a:p>
        </p:txBody>
      </p:sp>
      <p:sp>
        <p:nvSpPr>
          <p:cNvPr id="23573" name="Oval 97"/>
          <p:cNvSpPr>
            <a:spLocks noChangeArrowheads="1"/>
          </p:cNvSpPr>
          <p:nvPr/>
        </p:nvSpPr>
        <p:spPr bwMode="auto">
          <a:xfrm>
            <a:off x="9652000" y="4114800"/>
            <a:ext cx="203200" cy="152400"/>
          </a:xfrm>
          <a:prstGeom prst="ellipse">
            <a:avLst/>
          </a:prstGeom>
          <a:solidFill>
            <a:srgbClr val="FF0000"/>
          </a:solidFill>
          <a:ln w="9525">
            <a:solidFill>
              <a:srgbClr val="FF0000"/>
            </a:solidFill>
            <a:round/>
            <a:headEnd/>
            <a:tailEnd/>
          </a:ln>
        </p:spPr>
        <p:txBody>
          <a:bodyPr wrap="none" anchor="ctr"/>
          <a:lstStyle/>
          <a:p>
            <a:endParaRPr lang="en-US"/>
          </a:p>
        </p:txBody>
      </p:sp>
      <p:sp>
        <p:nvSpPr>
          <p:cNvPr id="23574" name="Oval 98"/>
          <p:cNvSpPr>
            <a:spLocks noChangeArrowheads="1"/>
          </p:cNvSpPr>
          <p:nvPr/>
        </p:nvSpPr>
        <p:spPr bwMode="auto">
          <a:xfrm>
            <a:off x="9042400" y="4114800"/>
            <a:ext cx="203200" cy="152400"/>
          </a:xfrm>
          <a:prstGeom prst="ellipse">
            <a:avLst/>
          </a:prstGeom>
          <a:solidFill>
            <a:srgbClr val="CC9900"/>
          </a:solidFill>
          <a:ln w="9525">
            <a:solidFill>
              <a:srgbClr val="CC9900"/>
            </a:solidFill>
            <a:round/>
            <a:headEnd/>
            <a:tailEnd/>
          </a:ln>
        </p:spPr>
        <p:txBody>
          <a:bodyPr wrap="none" anchor="ctr"/>
          <a:lstStyle/>
          <a:p>
            <a:endParaRPr lang="en-US"/>
          </a:p>
        </p:txBody>
      </p:sp>
      <p:sp>
        <p:nvSpPr>
          <p:cNvPr id="23575" name="Oval 99"/>
          <p:cNvSpPr>
            <a:spLocks noChangeArrowheads="1"/>
          </p:cNvSpPr>
          <p:nvPr/>
        </p:nvSpPr>
        <p:spPr bwMode="auto">
          <a:xfrm>
            <a:off x="10668000" y="4114800"/>
            <a:ext cx="203200" cy="152400"/>
          </a:xfrm>
          <a:prstGeom prst="ellipse">
            <a:avLst/>
          </a:prstGeom>
          <a:solidFill>
            <a:schemeClr val="bg2"/>
          </a:solidFill>
          <a:ln w="9525">
            <a:solidFill>
              <a:schemeClr val="bg2"/>
            </a:solidFill>
            <a:round/>
            <a:headEnd/>
            <a:tailEnd/>
          </a:ln>
        </p:spPr>
        <p:txBody>
          <a:bodyPr wrap="none" anchor="ctr"/>
          <a:lstStyle/>
          <a:p>
            <a:endParaRPr lang="en-US"/>
          </a:p>
        </p:txBody>
      </p:sp>
      <p:sp>
        <p:nvSpPr>
          <p:cNvPr id="23576" name="Line 100"/>
          <p:cNvSpPr>
            <a:spLocks noChangeShapeType="1"/>
          </p:cNvSpPr>
          <p:nvPr/>
        </p:nvSpPr>
        <p:spPr bwMode="auto">
          <a:xfrm>
            <a:off x="10769600" y="4267200"/>
            <a:ext cx="0" cy="609600"/>
          </a:xfrm>
          <a:prstGeom prst="line">
            <a:avLst/>
          </a:prstGeom>
          <a:noFill/>
          <a:ln w="9525">
            <a:solidFill>
              <a:schemeClr val="tx1"/>
            </a:solidFill>
            <a:round/>
            <a:headEnd/>
            <a:tailEnd type="triangle" w="med" len="med"/>
          </a:ln>
        </p:spPr>
        <p:txBody>
          <a:bodyPr wrap="none"/>
          <a:lstStyle/>
          <a:p>
            <a:endParaRPr lang="en-US"/>
          </a:p>
        </p:txBody>
      </p:sp>
      <p:sp>
        <p:nvSpPr>
          <p:cNvPr id="23577" name="Oval 101"/>
          <p:cNvSpPr>
            <a:spLocks noChangeArrowheads="1"/>
          </p:cNvSpPr>
          <p:nvPr/>
        </p:nvSpPr>
        <p:spPr bwMode="auto">
          <a:xfrm>
            <a:off x="10668000" y="4876800"/>
            <a:ext cx="203200" cy="152400"/>
          </a:xfrm>
          <a:prstGeom prst="ellipse">
            <a:avLst/>
          </a:prstGeom>
          <a:solidFill>
            <a:srgbClr val="009900"/>
          </a:solidFill>
          <a:ln w="9525">
            <a:solidFill>
              <a:srgbClr val="009900"/>
            </a:solidFill>
            <a:round/>
            <a:headEnd/>
            <a:tailEnd/>
          </a:ln>
        </p:spPr>
        <p:txBody>
          <a:bodyPr wrap="none" anchor="ctr"/>
          <a:lstStyle/>
          <a:p>
            <a:endParaRPr lang="en-US"/>
          </a:p>
        </p:txBody>
      </p:sp>
      <p:sp>
        <p:nvSpPr>
          <p:cNvPr id="23578" name="Text Box 102"/>
          <p:cNvSpPr txBox="1">
            <a:spLocks noChangeArrowheads="1"/>
          </p:cNvSpPr>
          <p:nvPr/>
        </p:nvSpPr>
        <p:spPr bwMode="auto">
          <a:xfrm>
            <a:off x="8229600" y="4953001"/>
            <a:ext cx="1494320" cy="369332"/>
          </a:xfrm>
          <a:prstGeom prst="rect">
            <a:avLst/>
          </a:prstGeom>
          <a:noFill/>
          <a:ln w="9525">
            <a:noFill/>
            <a:miter lim="800000"/>
            <a:headEnd/>
            <a:tailEnd/>
          </a:ln>
        </p:spPr>
        <p:txBody>
          <a:bodyPr wrap="none">
            <a:spAutoFit/>
          </a:bodyPr>
          <a:lstStyle/>
          <a:p>
            <a:r>
              <a:rPr lang="en-US">
                <a:latin typeface="Comic Sans MS" pitchFamily="66" charset="0"/>
              </a:rPr>
              <a:t>Search tree</a:t>
            </a:r>
          </a:p>
        </p:txBody>
      </p:sp>
      <p:sp>
        <p:nvSpPr>
          <p:cNvPr id="217191" name="Text Box 103"/>
          <p:cNvSpPr txBox="1">
            <a:spLocks noChangeArrowheads="1"/>
          </p:cNvSpPr>
          <p:nvPr/>
        </p:nvSpPr>
        <p:spPr bwMode="auto">
          <a:xfrm>
            <a:off x="7452070" y="5443169"/>
            <a:ext cx="4470400" cy="701675"/>
          </a:xfrm>
          <a:prstGeom prst="rect">
            <a:avLst/>
          </a:prstGeom>
          <a:noFill/>
          <a:ln w="9525">
            <a:noFill/>
            <a:miter lim="800000"/>
            <a:headEnd/>
            <a:tailEnd/>
          </a:ln>
        </p:spPr>
        <p:txBody>
          <a:bodyPr>
            <a:spAutoFit/>
          </a:bodyPr>
          <a:lstStyle/>
          <a:p>
            <a:pPr algn="ctr">
              <a:buClr>
                <a:srgbClr val="0033CC"/>
              </a:buClr>
              <a:buFont typeface="Wingdings" pitchFamily="2" charset="2"/>
              <a:buNone/>
            </a:pPr>
            <a:r>
              <a:rPr lang="en-US" sz="2000" dirty="0">
                <a:latin typeface="Comic Sans MS" pitchFamily="66" charset="0"/>
              </a:rPr>
              <a:t>Note that some states are visited multiple times</a:t>
            </a:r>
          </a:p>
        </p:txBody>
      </p:sp>
      <p:sp>
        <p:nvSpPr>
          <p:cNvPr id="10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5" name="Footer Placeholder 4">
            <a:extLst>
              <a:ext uri="{FF2B5EF4-FFF2-40B4-BE49-F238E27FC236}">
                <a16:creationId xmlns:a16="http://schemas.microsoft.com/office/drawing/2014/main" id="{D98B08E9-6430-4997-A3EB-1DEA5FE3A609}"/>
              </a:ext>
            </a:extLst>
          </p:cNvPr>
          <p:cNvSpPr>
            <a:spLocks noGrp="1"/>
          </p:cNvSpPr>
          <p:nvPr>
            <p:ph type="ftr" sz="quarter" idx="11"/>
          </p:nvPr>
        </p:nvSpPr>
        <p:spPr>
          <a:xfrm>
            <a:off x="4997182" y="646216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9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391786" y="365125"/>
            <a:ext cx="7962014" cy="1325563"/>
          </a:xfrm>
        </p:spPr>
        <p:txBody>
          <a:bodyPr/>
          <a:lstStyle/>
          <a:p>
            <a:pPr eaLnBrk="1" hangingPunct="1"/>
            <a:r>
              <a:rPr lang="en-US" sz="4000" b="1" dirty="0">
                <a:solidFill>
                  <a:schemeClr val="accent2"/>
                </a:solidFill>
                <a:latin typeface="Comic Sans MS" pitchFamily="66" charset="0"/>
              </a:rPr>
              <a:t>Basic Search Concepts</a:t>
            </a:r>
          </a:p>
        </p:txBody>
      </p:sp>
      <p:sp>
        <p:nvSpPr>
          <p:cNvPr id="24580" name="Rectangle 3"/>
          <p:cNvSpPr>
            <a:spLocks noGrp="1" noChangeArrowheads="1"/>
          </p:cNvSpPr>
          <p:nvPr>
            <p:ph type="body" idx="1"/>
          </p:nvPr>
        </p:nvSpPr>
        <p:spPr>
          <a:xfrm>
            <a:off x="4650376" y="1825625"/>
            <a:ext cx="6703423" cy="4351338"/>
          </a:xfrm>
        </p:spPr>
        <p:txBody>
          <a:bodyPr/>
          <a:lstStyle/>
          <a:p>
            <a:pPr eaLnBrk="1" hangingPunct="1">
              <a:buClr>
                <a:srgbClr val="0033CC"/>
              </a:buClr>
              <a:buFont typeface="Wingdings" pitchFamily="2" charset="2"/>
              <a:buChar char="§"/>
            </a:pPr>
            <a:r>
              <a:rPr lang="en-US" dirty="0">
                <a:latin typeface="Comic Sans MS" pitchFamily="66" charset="0"/>
              </a:rPr>
              <a:t>Search tree</a:t>
            </a:r>
          </a:p>
          <a:p>
            <a:pPr eaLnBrk="1" hangingPunct="1">
              <a:buClr>
                <a:srgbClr val="0033CC"/>
              </a:buClr>
              <a:buFont typeface="Wingdings" pitchFamily="2" charset="2"/>
              <a:buChar char="§"/>
            </a:pPr>
            <a:r>
              <a:rPr lang="en-US" dirty="0">
                <a:latin typeface="Comic Sans MS" pitchFamily="66" charset="0"/>
              </a:rPr>
              <a:t>Search node </a:t>
            </a:r>
          </a:p>
          <a:p>
            <a:pPr eaLnBrk="1" hangingPunct="1">
              <a:buClr>
                <a:srgbClr val="0033CC"/>
              </a:buClr>
              <a:buFont typeface="Wingdings" pitchFamily="2" charset="2"/>
              <a:buChar char="§"/>
            </a:pPr>
            <a:r>
              <a:rPr lang="en-US" dirty="0">
                <a:latin typeface="Comic Sans MS" pitchFamily="66" charset="0"/>
              </a:rPr>
              <a:t>Node expansion</a:t>
            </a:r>
          </a:p>
          <a:p>
            <a:pPr eaLnBrk="1" hangingPunct="1">
              <a:buClr>
                <a:srgbClr val="0033CC"/>
              </a:buClr>
              <a:buFont typeface="Wingdings" pitchFamily="2" charset="2"/>
              <a:buChar char="§"/>
            </a:pPr>
            <a:r>
              <a:rPr lang="en-US" dirty="0">
                <a:latin typeface="Comic Sans MS" pitchFamily="66" charset="0"/>
              </a:rPr>
              <a:t>Fringe of search tree</a:t>
            </a:r>
          </a:p>
          <a:p>
            <a:pPr eaLnBrk="1" hangingPunct="1">
              <a:buClr>
                <a:srgbClr val="0033CC"/>
              </a:buClr>
              <a:buFont typeface="Wingdings" pitchFamily="2" charset="2"/>
              <a:buChar char="§"/>
            </a:pPr>
            <a:r>
              <a:rPr lang="en-US" dirty="0">
                <a:solidFill>
                  <a:srgbClr val="990033"/>
                </a:solidFill>
                <a:latin typeface="Comic Sans MS" pitchFamily="66" charset="0"/>
              </a:rPr>
              <a:t>Search strategy</a:t>
            </a:r>
            <a:r>
              <a:rPr lang="en-US" dirty="0">
                <a:latin typeface="Comic Sans MS" pitchFamily="66" charset="0"/>
              </a:rPr>
              <a:t>: At each stage it determines which node to expand</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810E4D31-5A11-47E7-B9CD-02FAC917CE7F}"/>
              </a:ext>
            </a:extLst>
          </p:cNvPr>
          <p:cNvSpPr>
            <a:spLocks noGrp="1"/>
          </p:cNvSpPr>
          <p:nvPr>
            <p:ph type="ftr" sz="quarter" idx="11"/>
          </p:nvPr>
        </p:nvSpPr>
        <p:spPr>
          <a:xfrm>
            <a:off x="5123121"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918856" y="365126"/>
            <a:ext cx="7434943" cy="910782"/>
          </a:xfrm>
        </p:spPr>
        <p:txBody>
          <a:bodyPr/>
          <a:lstStyle/>
          <a:p>
            <a:pPr eaLnBrk="1" hangingPunct="1"/>
            <a:r>
              <a:rPr lang="en-US" sz="4000" b="1" dirty="0">
                <a:solidFill>
                  <a:schemeClr val="accent2"/>
                </a:solidFill>
                <a:latin typeface="Comic Sans MS" pitchFamily="66" charset="0"/>
              </a:rPr>
              <a:t>Search Nodes </a:t>
            </a:r>
            <a:r>
              <a:rPr lang="en-US" sz="4000" b="1" dirty="0">
                <a:solidFill>
                  <a:schemeClr val="accent2"/>
                </a:solidFill>
                <a:latin typeface="Comic Sans MS" pitchFamily="66" charset="0"/>
                <a:cs typeface="Times New Roman" pitchFamily="18" charset="0"/>
                <a:sym typeface="Symbol" pitchFamily="18" charset="2"/>
              </a:rPr>
              <a:t></a:t>
            </a:r>
            <a:r>
              <a:rPr lang="en-US" sz="4000" b="1" dirty="0">
                <a:solidFill>
                  <a:schemeClr val="accent2"/>
                </a:solidFill>
                <a:latin typeface="Comic Sans MS" pitchFamily="66" charset="0"/>
              </a:rPr>
              <a:t> States</a:t>
            </a:r>
          </a:p>
        </p:txBody>
      </p:sp>
      <p:pic>
        <p:nvPicPr>
          <p:cNvPr id="1026" name="Picture 2"/>
          <p:cNvPicPr>
            <a:picLocks noChangeAspect="1" noChangeArrowheads="1"/>
          </p:cNvPicPr>
          <p:nvPr/>
        </p:nvPicPr>
        <p:blipFill>
          <a:blip r:embed="rId2"/>
          <a:srcRect/>
          <a:stretch>
            <a:fillRect/>
          </a:stretch>
        </p:blipFill>
        <p:spPr bwMode="auto">
          <a:xfrm>
            <a:off x="3593806" y="1371629"/>
            <a:ext cx="8257244" cy="4503011"/>
          </a:xfrm>
          <a:prstGeom prst="rect">
            <a:avLst/>
          </a:prstGeom>
          <a:noFill/>
          <a:ln w="9525">
            <a:noFill/>
            <a:miter lim="800000"/>
            <a:headEnd/>
            <a:tailEnd/>
          </a:ln>
          <a:effectLst/>
        </p:spPr>
      </p:pic>
      <p:sp>
        <p:nvSpPr>
          <p:cNvPr id="13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8B8973F0-010E-45E2-BD1F-CF1DB5BD8B7B}"/>
              </a:ext>
            </a:extLst>
          </p:cNvPr>
          <p:cNvSpPr>
            <a:spLocks noGrp="1"/>
          </p:cNvSpPr>
          <p:nvPr>
            <p:ph type="ftr" sz="quarter" idx="11"/>
          </p:nvPr>
        </p:nvSpPr>
        <p:spPr>
          <a:xfrm>
            <a:off x="5229446"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3.2 </a:t>
            </a:r>
            <a:r>
              <a:rPr lang="en-US" b="1" dirty="0">
                <a:solidFill>
                  <a:srgbClr val="00B0F0"/>
                </a:solidFill>
                <a:latin typeface="Times New Roman" panose="02020603050405020304" pitchFamily="18" charset="0"/>
                <a:cs typeface="Times New Roman" panose="02020603050405020304" pitchFamily="18" charset="0"/>
              </a:rPr>
              <a:t>Structure of problem solving agent</a:t>
            </a:r>
          </a:p>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3.3 </a:t>
            </a:r>
            <a:r>
              <a:rPr lang="en-US" b="1" dirty="0">
                <a:solidFill>
                  <a:srgbClr val="00B0F0"/>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Structure of problem solving agent</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457200" lvl="0" indent="-457200" hangingPunct="0">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Goal state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state that describes the objective that the agent is trying to achieve is called as the goal state of the agent.</a:t>
            </a:r>
          </a:p>
          <a:p>
            <a:pPr marL="457200" indent="-457200">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Action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there is a transition between the world states an action is said to be performed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Steps in problem solving by problem solving agent</a:t>
            </a:r>
          </a:p>
          <a:p>
            <a:pPr marL="457200" indent="-457200">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Goal formulation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 the basis of the current situation and agent’s performance measure, it is the first step in problem solving. Agent’s task is to find out sequence of actions that will get it to the goal state. Goals help </a:t>
            </a:r>
            <a:r>
              <a:rPr lang="en-US" sz="2400" dirty="0" err="1">
                <a:latin typeface="Times New Roman" panose="02020603050405020304" pitchFamily="18" charset="0"/>
                <a:cs typeface="Times New Roman" panose="02020603050405020304" pitchFamily="18" charset="0"/>
              </a:rPr>
              <a:t>organise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by limiting the objectives the agent is trying to achieve.</a:t>
            </a:r>
          </a:p>
          <a:p>
            <a:pPr marL="457200" indent="-457200">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Problem formulation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 process of deciding what actions and states to consider given a goal.</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83661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920" y="365125"/>
            <a:ext cx="7421880" cy="1325563"/>
          </a:xfrm>
        </p:spPr>
        <p:txBody>
          <a:bodyPr/>
          <a:lstStyle/>
          <a:p>
            <a:r>
              <a:rPr lang="en-US" b="1" dirty="0">
                <a:solidFill>
                  <a:schemeClr val="accent2"/>
                </a:solidFill>
                <a:latin typeface="Comic Sans MS" pitchFamily="66" charset="0"/>
              </a:rPr>
              <a:t>Search Nodes </a:t>
            </a:r>
            <a:r>
              <a:rPr lang="en-US" b="1" dirty="0">
                <a:solidFill>
                  <a:schemeClr val="accent2"/>
                </a:solidFill>
                <a:latin typeface="Comic Sans MS" pitchFamily="66" charset="0"/>
                <a:cs typeface="Times New Roman" pitchFamily="18" charset="0"/>
                <a:sym typeface="Symbol" pitchFamily="18" charset="2"/>
              </a:rPr>
              <a:t></a:t>
            </a:r>
            <a:r>
              <a:rPr lang="en-US" b="1" dirty="0">
                <a:solidFill>
                  <a:schemeClr val="accent2"/>
                </a:solidFill>
                <a:latin typeface="Comic Sans MS" pitchFamily="66" charset="0"/>
              </a:rPr>
              <a:t> States</a:t>
            </a:r>
            <a:endParaRPr lang="en-US" dirty="0"/>
          </a:p>
        </p:txBody>
      </p:sp>
      <p:pic>
        <p:nvPicPr>
          <p:cNvPr id="2050" name="Picture 2"/>
          <p:cNvPicPr>
            <a:picLocks noChangeAspect="1" noChangeArrowheads="1"/>
          </p:cNvPicPr>
          <p:nvPr/>
        </p:nvPicPr>
        <p:blipFill>
          <a:blip r:embed="rId2"/>
          <a:srcRect/>
          <a:stretch>
            <a:fillRect/>
          </a:stretch>
        </p:blipFill>
        <p:spPr bwMode="auto">
          <a:xfrm>
            <a:off x="3931920" y="1690688"/>
            <a:ext cx="7604406" cy="4093424"/>
          </a:xfrm>
          <a:prstGeom prst="rect">
            <a:avLst/>
          </a:prstGeom>
          <a:noFill/>
          <a:ln w="9525">
            <a:noFill/>
            <a:miter lim="800000"/>
            <a:headEnd/>
            <a:tailEnd/>
          </a:ln>
          <a:effectLst/>
        </p:spPr>
      </p:pic>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3" name="Footer Placeholder 2">
            <a:extLst>
              <a:ext uri="{FF2B5EF4-FFF2-40B4-BE49-F238E27FC236}">
                <a16:creationId xmlns:a16="http://schemas.microsoft.com/office/drawing/2014/main" id="{C66ABEAE-4594-4BE7-8E20-E00B2DCFF842}"/>
              </a:ext>
            </a:extLst>
          </p:cNvPr>
          <p:cNvSpPr>
            <a:spLocks noGrp="1"/>
          </p:cNvSpPr>
          <p:nvPr>
            <p:ph type="ftr" sz="quarter" idx="11"/>
          </p:nvPr>
        </p:nvSpPr>
        <p:spPr>
          <a:xfrm>
            <a:off x="558546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776" y="325936"/>
            <a:ext cx="8075023" cy="928325"/>
          </a:xfrm>
        </p:spPr>
        <p:txBody>
          <a:bodyPr/>
          <a:lstStyle/>
          <a:p>
            <a:r>
              <a:rPr lang="en-US" b="1" dirty="0">
                <a:solidFill>
                  <a:schemeClr val="accent2"/>
                </a:solidFill>
                <a:latin typeface="Comic Sans MS" pitchFamily="66" charset="0"/>
              </a:rPr>
              <a:t>Data Structure of a Node</a:t>
            </a:r>
            <a:endParaRPr lang="en-US" dirty="0"/>
          </a:p>
        </p:txBody>
      </p:sp>
      <p:pic>
        <p:nvPicPr>
          <p:cNvPr id="3074" name="Picture 2"/>
          <p:cNvPicPr>
            <a:picLocks noChangeAspect="1" noChangeArrowheads="1"/>
          </p:cNvPicPr>
          <p:nvPr/>
        </p:nvPicPr>
        <p:blipFill>
          <a:blip r:embed="rId2"/>
          <a:srcRect/>
          <a:stretch>
            <a:fillRect/>
          </a:stretch>
        </p:blipFill>
        <p:spPr bwMode="auto">
          <a:xfrm>
            <a:off x="3515949" y="1531008"/>
            <a:ext cx="7837850" cy="3795984"/>
          </a:xfrm>
          <a:prstGeom prst="rect">
            <a:avLst/>
          </a:prstGeom>
          <a:noFill/>
          <a:ln w="9525">
            <a:noFill/>
            <a:miter lim="800000"/>
            <a:headEnd/>
            <a:tailEnd/>
          </a:ln>
          <a:effectLst/>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6" name="Rectangle 5"/>
          <p:cNvSpPr/>
          <p:nvPr/>
        </p:nvSpPr>
        <p:spPr>
          <a:xfrm>
            <a:off x="3647743" y="5603739"/>
            <a:ext cx="7374879" cy="754053"/>
          </a:xfrm>
          <a:prstGeom prst="rect">
            <a:avLst/>
          </a:prstGeom>
        </p:spPr>
        <p:txBody>
          <a:bodyPr wrap="square">
            <a:spAutoFit/>
          </a:bodyPr>
          <a:lstStyle/>
          <a:p>
            <a:r>
              <a:rPr lang="en-US" dirty="0">
                <a:solidFill>
                  <a:srgbClr val="996600"/>
                </a:solidFill>
                <a:latin typeface="Comic Sans MS" pitchFamily="66" charset="0"/>
              </a:rPr>
              <a:t>Depth of a node N  = length of path from root to N</a:t>
            </a:r>
          </a:p>
          <a:p>
            <a:endParaRPr lang="en-US" sz="700" dirty="0">
              <a:solidFill>
                <a:srgbClr val="996600"/>
              </a:solidFill>
              <a:latin typeface="Comic Sans MS" pitchFamily="66" charset="0"/>
            </a:endParaRPr>
          </a:p>
          <a:p>
            <a:r>
              <a:rPr lang="en-US" dirty="0">
                <a:solidFill>
                  <a:srgbClr val="996600"/>
                </a:solidFill>
                <a:latin typeface="Comic Sans MS" pitchFamily="66" charset="0"/>
              </a:rPr>
              <a:t>(Depth of the root = 0) </a:t>
            </a:r>
          </a:p>
        </p:txBody>
      </p:sp>
      <p:sp>
        <p:nvSpPr>
          <p:cNvPr id="3" name="Footer Placeholder 2">
            <a:extLst>
              <a:ext uri="{FF2B5EF4-FFF2-40B4-BE49-F238E27FC236}">
                <a16:creationId xmlns:a16="http://schemas.microsoft.com/office/drawing/2014/main" id="{16DD6752-2B0B-43D2-B1BB-541A5EA48F78}"/>
              </a:ext>
            </a:extLst>
          </p:cNvPr>
          <p:cNvSpPr>
            <a:spLocks noGrp="1"/>
          </p:cNvSpPr>
          <p:nvPr>
            <p:ph type="ftr" sz="quarter" idx="11"/>
          </p:nvPr>
        </p:nvSpPr>
        <p:spPr>
          <a:xfrm>
            <a:off x="5038061" y="6492397"/>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40480" y="365125"/>
            <a:ext cx="7513320" cy="1325563"/>
          </a:xfrm>
        </p:spPr>
        <p:txBody>
          <a:bodyPr/>
          <a:lstStyle/>
          <a:p>
            <a:pPr eaLnBrk="1" hangingPunct="1"/>
            <a:r>
              <a:rPr lang="en-US" sz="4000" b="1" dirty="0">
                <a:solidFill>
                  <a:schemeClr val="accent2"/>
                </a:solidFill>
                <a:latin typeface="Comic Sans MS" pitchFamily="66" charset="0"/>
              </a:rPr>
              <a:t>Node expansion</a:t>
            </a:r>
          </a:p>
        </p:txBody>
      </p:sp>
      <p:sp>
        <p:nvSpPr>
          <p:cNvPr id="28676" name="Rectangle 3"/>
          <p:cNvSpPr>
            <a:spLocks noGrp="1" noChangeArrowheads="1"/>
          </p:cNvSpPr>
          <p:nvPr>
            <p:ph type="body" idx="1"/>
          </p:nvPr>
        </p:nvSpPr>
        <p:spPr>
          <a:xfrm>
            <a:off x="3540034" y="1600201"/>
            <a:ext cx="8143966" cy="4525963"/>
          </a:xfrm>
        </p:spPr>
        <p:txBody>
          <a:bodyPr/>
          <a:lstStyle/>
          <a:p>
            <a:pPr marL="609600" indent="-609600" eaLnBrk="1" hangingPunct="1">
              <a:buFontTx/>
              <a:buNone/>
            </a:pPr>
            <a:r>
              <a:rPr lang="en-US" dirty="0">
                <a:latin typeface="Comic Sans MS" pitchFamily="66" charset="0"/>
              </a:rPr>
              <a:t>	The </a:t>
            </a:r>
            <a:r>
              <a:rPr lang="en-US" dirty="0">
                <a:solidFill>
                  <a:srgbClr val="990033"/>
                </a:solidFill>
                <a:latin typeface="Comic Sans MS" pitchFamily="66" charset="0"/>
              </a:rPr>
              <a:t>expansion</a:t>
            </a:r>
            <a:r>
              <a:rPr lang="en-US" dirty="0">
                <a:latin typeface="Comic Sans MS" pitchFamily="66" charset="0"/>
              </a:rPr>
              <a:t> of a node N of the search tree consists of:</a:t>
            </a:r>
          </a:p>
          <a:p>
            <a:pPr marL="1311275" lvl="1" indent="-587375" eaLnBrk="1" hangingPunct="1">
              <a:buClr>
                <a:srgbClr val="0033CC"/>
              </a:buClr>
              <a:buFontTx/>
              <a:buAutoNum type="arabicParenR"/>
            </a:pPr>
            <a:r>
              <a:rPr lang="en-US" sz="3200" dirty="0">
                <a:latin typeface="Comic Sans MS" pitchFamily="66" charset="0"/>
              </a:rPr>
              <a:t>Evaluating the successor function on </a:t>
            </a:r>
            <a:r>
              <a:rPr lang="en-US" dirty="0">
                <a:latin typeface="Comic Sans MS" pitchFamily="66" charset="0"/>
                <a:cs typeface="Times New Roman" pitchFamily="18" charset="0"/>
              </a:rPr>
              <a:t>STATE</a:t>
            </a:r>
            <a:r>
              <a:rPr lang="en-US" sz="3200" dirty="0">
                <a:latin typeface="Comic Sans MS" pitchFamily="66" charset="0"/>
              </a:rPr>
              <a:t>(N)</a:t>
            </a:r>
          </a:p>
          <a:p>
            <a:pPr marL="1311275" lvl="1" indent="-587375" eaLnBrk="1" hangingPunct="1">
              <a:buClr>
                <a:srgbClr val="0033CC"/>
              </a:buClr>
              <a:buFontTx/>
              <a:buAutoNum type="arabicParenR"/>
            </a:pPr>
            <a:r>
              <a:rPr lang="en-US" sz="3200" dirty="0">
                <a:latin typeface="Comic Sans MS" pitchFamily="66" charset="0"/>
              </a:rPr>
              <a:t>Generating a child of N for each state returned by the function</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C8AD849F-FE50-4EAD-A21B-66CFAB2FFD1D}"/>
              </a:ext>
            </a:extLst>
          </p:cNvPr>
          <p:cNvSpPr>
            <a:spLocks noGrp="1"/>
          </p:cNvSpPr>
          <p:nvPr>
            <p:ph type="ftr" sz="quarter" idx="11"/>
          </p:nvPr>
        </p:nvSpPr>
        <p:spPr>
          <a:xfrm>
            <a:off x="5554617"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27862" y="365125"/>
            <a:ext cx="7225937" cy="1325563"/>
          </a:xfrm>
        </p:spPr>
        <p:txBody>
          <a:bodyPr/>
          <a:lstStyle/>
          <a:p>
            <a:pPr eaLnBrk="1" hangingPunct="1"/>
            <a:r>
              <a:rPr lang="en-US" sz="4000" b="1" dirty="0">
                <a:solidFill>
                  <a:schemeClr val="accent2"/>
                </a:solidFill>
                <a:latin typeface="Comic Sans MS" pitchFamily="66" charset="0"/>
              </a:rPr>
              <a:t>Fringe and Search Strategy</a:t>
            </a:r>
          </a:p>
        </p:txBody>
      </p:sp>
      <p:sp>
        <p:nvSpPr>
          <p:cNvPr id="29700" name="Rectangle 3"/>
          <p:cNvSpPr>
            <a:spLocks noGrp="1" noChangeArrowheads="1"/>
          </p:cNvSpPr>
          <p:nvPr>
            <p:ph type="body" idx="1"/>
          </p:nvPr>
        </p:nvSpPr>
        <p:spPr>
          <a:xfrm>
            <a:off x="3683726" y="1600200"/>
            <a:ext cx="8101874" cy="4876800"/>
          </a:xfrm>
        </p:spPr>
        <p:txBody>
          <a:bodyPr/>
          <a:lstStyle/>
          <a:p>
            <a:pPr eaLnBrk="1" hangingPunct="1">
              <a:buClr>
                <a:srgbClr val="0033CC"/>
              </a:buClr>
              <a:buFont typeface="Wingdings" pitchFamily="2" charset="2"/>
              <a:buChar char="§"/>
            </a:pPr>
            <a:r>
              <a:rPr lang="en-US" dirty="0">
                <a:latin typeface="Comic Sans MS" pitchFamily="66" charset="0"/>
              </a:rPr>
              <a:t>The </a:t>
            </a:r>
            <a:r>
              <a:rPr lang="en-US" dirty="0">
                <a:solidFill>
                  <a:srgbClr val="990033"/>
                </a:solidFill>
                <a:latin typeface="Comic Sans MS" pitchFamily="66" charset="0"/>
              </a:rPr>
              <a:t>fringe</a:t>
            </a:r>
            <a:r>
              <a:rPr lang="en-US" dirty="0">
                <a:latin typeface="Comic Sans MS" pitchFamily="66" charset="0"/>
              </a:rPr>
              <a:t> is the set of all search nodes that haven’t been expanded yet </a:t>
            </a:r>
          </a:p>
          <a:p>
            <a:pPr eaLnBrk="1" hangingPunct="1">
              <a:buClr>
                <a:srgbClr val="0033CC"/>
              </a:buClr>
              <a:buFont typeface="Wingdings" pitchFamily="2" charset="2"/>
              <a:buNone/>
            </a:pPr>
            <a:r>
              <a:rPr lang="en-US" sz="2800" dirty="0">
                <a:solidFill>
                  <a:srgbClr val="333333"/>
                </a:solidFill>
                <a:latin typeface="Comic Sans MS" pitchFamily="66" charset="0"/>
              </a:rPr>
              <a:t>	</a:t>
            </a:r>
            <a:endParaRPr lang="en-US" sz="2800" dirty="0">
              <a:solidFill>
                <a:srgbClr val="4D4D4D"/>
              </a:solidFill>
              <a:latin typeface="Comic Sans MS" pitchFamily="66" charset="0"/>
            </a:endParaRPr>
          </a:p>
        </p:txBody>
      </p:sp>
      <p:grpSp>
        <p:nvGrpSpPr>
          <p:cNvPr id="2" name="Group 136"/>
          <p:cNvGrpSpPr>
            <a:grpSpLocks/>
          </p:cNvGrpSpPr>
          <p:nvPr/>
        </p:nvGrpSpPr>
        <p:grpSpPr bwMode="auto">
          <a:xfrm>
            <a:off x="4271555" y="2558142"/>
            <a:ext cx="5279813" cy="3830167"/>
            <a:chOff x="768" y="1728"/>
            <a:chExt cx="4376" cy="2606"/>
          </a:xfrm>
        </p:grpSpPr>
        <p:sp>
          <p:nvSpPr>
            <p:cNvPr id="29703" name="Freeform 135"/>
            <p:cNvSpPr>
              <a:spLocks/>
            </p:cNvSpPr>
            <p:nvPr/>
          </p:nvSpPr>
          <p:spPr bwMode="auto">
            <a:xfrm>
              <a:off x="2640" y="1947"/>
              <a:ext cx="2504" cy="902"/>
            </a:xfrm>
            <a:custGeom>
              <a:avLst/>
              <a:gdLst>
                <a:gd name="T0" fmla="*/ 1157 w 2888"/>
                <a:gd name="T1" fmla="*/ 651 h 1024"/>
                <a:gd name="T2" fmla="*/ 1783 w 2888"/>
                <a:gd name="T3" fmla="*/ 651 h 1024"/>
                <a:gd name="T4" fmla="*/ 1752 w 2888"/>
                <a:gd name="T5" fmla="*/ 421 h 1024"/>
                <a:gd name="T6" fmla="*/ 1408 w 2888"/>
                <a:gd name="T7" fmla="*/ 421 h 1024"/>
                <a:gd name="T8" fmla="*/ 1032 w 2888"/>
                <a:gd name="T9" fmla="*/ 421 h 1024"/>
                <a:gd name="T10" fmla="*/ 251 w 2888"/>
                <a:gd name="T11" fmla="*/ 61 h 1024"/>
                <a:gd name="T12" fmla="*/ 62 w 2888"/>
                <a:gd name="T13" fmla="*/ 61 h 1024"/>
                <a:gd name="T14" fmla="*/ 31 w 2888"/>
                <a:gd name="T15" fmla="*/ 192 h 1024"/>
                <a:gd name="T16" fmla="*/ 251 w 2888"/>
                <a:gd name="T17" fmla="*/ 355 h 1024"/>
                <a:gd name="T18" fmla="*/ 1157 w 2888"/>
                <a:gd name="T19" fmla="*/ 651 h 10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88"/>
                <a:gd name="T31" fmla="*/ 0 h 1024"/>
                <a:gd name="T32" fmla="*/ 2888 w 2888"/>
                <a:gd name="T33" fmla="*/ 1024 h 10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88" h="1024">
                  <a:moveTo>
                    <a:pt x="1776" y="952"/>
                  </a:moveTo>
                  <a:cubicBezTo>
                    <a:pt x="2168" y="1024"/>
                    <a:pt x="2584" y="1008"/>
                    <a:pt x="2736" y="952"/>
                  </a:cubicBezTo>
                  <a:cubicBezTo>
                    <a:pt x="2888" y="896"/>
                    <a:pt x="2784" y="672"/>
                    <a:pt x="2688" y="616"/>
                  </a:cubicBezTo>
                  <a:cubicBezTo>
                    <a:pt x="2592" y="560"/>
                    <a:pt x="2344" y="616"/>
                    <a:pt x="2160" y="616"/>
                  </a:cubicBezTo>
                  <a:cubicBezTo>
                    <a:pt x="1976" y="616"/>
                    <a:pt x="1880" y="704"/>
                    <a:pt x="1584" y="616"/>
                  </a:cubicBezTo>
                  <a:cubicBezTo>
                    <a:pt x="1288" y="528"/>
                    <a:pt x="632" y="176"/>
                    <a:pt x="384" y="88"/>
                  </a:cubicBezTo>
                  <a:cubicBezTo>
                    <a:pt x="136" y="0"/>
                    <a:pt x="152" y="56"/>
                    <a:pt x="96" y="88"/>
                  </a:cubicBezTo>
                  <a:cubicBezTo>
                    <a:pt x="40" y="120"/>
                    <a:pt x="0" y="208"/>
                    <a:pt x="48" y="280"/>
                  </a:cubicBezTo>
                  <a:cubicBezTo>
                    <a:pt x="96" y="352"/>
                    <a:pt x="96" y="408"/>
                    <a:pt x="384" y="520"/>
                  </a:cubicBezTo>
                  <a:cubicBezTo>
                    <a:pt x="672" y="632"/>
                    <a:pt x="1384" y="880"/>
                    <a:pt x="1776" y="952"/>
                  </a:cubicBezTo>
                  <a:close/>
                </a:path>
              </a:pathLst>
            </a:custGeom>
            <a:solidFill>
              <a:srgbClr val="C0C0C0"/>
            </a:solidFill>
            <a:ln w="38100" cmpd="sng">
              <a:solidFill>
                <a:schemeClr val="tx1"/>
              </a:solidFill>
              <a:round/>
              <a:headEnd/>
              <a:tailEnd/>
            </a:ln>
          </p:spPr>
          <p:txBody>
            <a:bodyPr wrap="none"/>
            <a:lstStyle/>
            <a:p>
              <a:endParaRPr lang="en-US"/>
            </a:p>
          </p:txBody>
        </p:sp>
        <p:grpSp>
          <p:nvGrpSpPr>
            <p:cNvPr id="3" name="Group 5"/>
            <p:cNvGrpSpPr>
              <a:grpSpLocks/>
            </p:cNvGrpSpPr>
            <p:nvPr/>
          </p:nvGrpSpPr>
          <p:grpSpPr bwMode="auto">
            <a:xfrm>
              <a:off x="768" y="1728"/>
              <a:ext cx="2996" cy="870"/>
              <a:chOff x="624" y="1056"/>
              <a:chExt cx="3456" cy="987"/>
            </a:xfrm>
          </p:grpSpPr>
          <p:grpSp>
            <p:nvGrpSpPr>
              <p:cNvPr id="4" name="Group 6"/>
              <p:cNvGrpSpPr>
                <a:grpSpLocks/>
              </p:cNvGrpSpPr>
              <p:nvPr/>
            </p:nvGrpSpPr>
            <p:grpSpPr bwMode="auto">
              <a:xfrm>
                <a:off x="624" y="1152"/>
                <a:ext cx="784" cy="891"/>
                <a:chOff x="768" y="1152"/>
                <a:chExt cx="1178" cy="1336"/>
              </a:xfrm>
            </p:grpSpPr>
            <p:sp>
              <p:nvSpPr>
                <p:cNvPr id="29817" name="Rectangle 7"/>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en-US"/>
                </a:p>
              </p:txBody>
            </p:sp>
            <p:sp>
              <p:nvSpPr>
                <p:cNvPr id="29818" name="Rectangle 8"/>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19" name="Rectangle 9"/>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0" name="Rectangle 10"/>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1" name="Rectangle 11"/>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2" name="Rectangle 12"/>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3" name="Rectangle 13"/>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4" name="Rectangle 14"/>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5" name="Rectangle 15"/>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26" name="Text Box 16"/>
                <p:cNvSpPr txBox="1">
                  <a:spLocks noChangeArrowheads="1"/>
                </p:cNvSpPr>
                <p:nvPr/>
              </p:nvSpPr>
              <p:spPr bwMode="auto">
                <a:xfrm>
                  <a:off x="1249" y="2025"/>
                  <a:ext cx="276" cy="463"/>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827" name="Text Box 17"/>
                <p:cNvSpPr txBox="1">
                  <a:spLocks noChangeArrowheads="1"/>
                </p:cNvSpPr>
                <p:nvPr/>
              </p:nvSpPr>
              <p:spPr bwMode="auto">
                <a:xfrm>
                  <a:off x="1249" y="1259"/>
                  <a:ext cx="314" cy="463"/>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828" name="Text Box 18"/>
                <p:cNvSpPr txBox="1">
                  <a:spLocks noChangeArrowheads="1"/>
                </p:cNvSpPr>
                <p:nvPr/>
              </p:nvSpPr>
              <p:spPr bwMode="auto">
                <a:xfrm>
                  <a:off x="862" y="1643"/>
                  <a:ext cx="389" cy="459"/>
                </a:xfrm>
                <a:prstGeom prst="rect">
                  <a:avLst/>
                </a:prstGeom>
                <a:noFill/>
                <a:ln w="9525">
                  <a:noFill/>
                  <a:miter lim="800000"/>
                  <a:headEnd/>
                  <a:tailEnd/>
                </a:ln>
              </p:spPr>
              <p:txBody>
                <a:bodyPr>
                  <a:spAutoFit/>
                </a:bodyPr>
                <a:lstStyle/>
                <a:p>
                  <a:r>
                    <a:rPr lang="en-US" sz="2000">
                      <a:latin typeface="Comic Sans MS" pitchFamily="66" charset="0"/>
                    </a:rPr>
                    <a:t>3</a:t>
                  </a:r>
                </a:p>
              </p:txBody>
            </p:sp>
            <p:sp>
              <p:nvSpPr>
                <p:cNvPr id="29829" name="Text Box 19"/>
                <p:cNvSpPr txBox="1">
                  <a:spLocks noChangeArrowheads="1"/>
                </p:cNvSpPr>
                <p:nvPr/>
              </p:nvSpPr>
              <p:spPr bwMode="auto">
                <a:xfrm>
                  <a:off x="1249" y="1643"/>
                  <a:ext cx="314" cy="463"/>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830" name="Text Box 20"/>
                <p:cNvSpPr txBox="1">
                  <a:spLocks noChangeArrowheads="1"/>
                </p:cNvSpPr>
                <p:nvPr/>
              </p:nvSpPr>
              <p:spPr bwMode="auto">
                <a:xfrm>
                  <a:off x="861" y="2024"/>
                  <a:ext cx="314" cy="463"/>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831" name="Text Box 21"/>
                <p:cNvSpPr txBox="1">
                  <a:spLocks noChangeArrowheads="1"/>
                </p:cNvSpPr>
                <p:nvPr/>
              </p:nvSpPr>
              <p:spPr bwMode="auto">
                <a:xfrm>
                  <a:off x="1632" y="2024"/>
                  <a:ext cx="314" cy="463"/>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832" name="Text Box 22"/>
                <p:cNvSpPr txBox="1">
                  <a:spLocks noChangeArrowheads="1"/>
                </p:cNvSpPr>
                <p:nvPr/>
              </p:nvSpPr>
              <p:spPr bwMode="auto">
                <a:xfrm>
                  <a:off x="1632" y="1643"/>
                  <a:ext cx="314" cy="463"/>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833" name="Text Box 23"/>
                <p:cNvSpPr txBox="1">
                  <a:spLocks noChangeArrowheads="1"/>
                </p:cNvSpPr>
                <p:nvPr/>
              </p:nvSpPr>
              <p:spPr bwMode="auto">
                <a:xfrm>
                  <a:off x="861" y="1259"/>
                  <a:ext cx="314" cy="463"/>
                </a:xfrm>
                <a:prstGeom prst="rect">
                  <a:avLst/>
                </a:prstGeom>
                <a:noFill/>
                <a:ln w="9525">
                  <a:noFill/>
                  <a:miter lim="800000"/>
                  <a:headEnd/>
                  <a:tailEnd/>
                </a:ln>
              </p:spPr>
              <p:txBody>
                <a:bodyPr wrap="none">
                  <a:spAutoFit/>
                </a:bodyPr>
                <a:lstStyle/>
                <a:p>
                  <a:r>
                    <a:rPr lang="en-US" sz="2000">
                      <a:latin typeface="Comic Sans MS" pitchFamily="66" charset="0"/>
                    </a:rPr>
                    <a:t>8</a:t>
                  </a:r>
                </a:p>
              </p:txBody>
            </p:sp>
          </p:grpSp>
          <p:grpSp>
            <p:nvGrpSpPr>
              <p:cNvPr id="5" name="Group 24"/>
              <p:cNvGrpSpPr>
                <a:grpSpLocks/>
              </p:cNvGrpSpPr>
              <p:nvPr/>
            </p:nvGrpSpPr>
            <p:grpSpPr bwMode="auto">
              <a:xfrm>
                <a:off x="1392" y="1056"/>
                <a:ext cx="2688" cy="480"/>
                <a:chOff x="1392" y="1056"/>
                <a:chExt cx="2688" cy="480"/>
              </a:xfrm>
            </p:grpSpPr>
            <p:sp>
              <p:nvSpPr>
                <p:cNvPr id="29815" name="Oval 25"/>
                <p:cNvSpPr>
                  <a:spLocks noChangeArrowheads="1"/>
                </p:cNvSpPr>
                <p:nvPr/>
              </p:nvSpPr>
              <p:spPr bwMode="auto">
                <a:xfrm>
                  <a:off x="3936" y="1056"/>
                  <a:ext cx="144" cy="144"/>
                </a:xfrm>
                <a:prstGeom prst="ellipse">
                  <a:avLst/>
                </a:prstGeom>
                <a:solidFill>
                  <a:srgbClr val="3366FF"/>
                </a:solidFill>
                <a:ln w="28575">
                  <a:solidFill>
                    <a:srgbClr val="3366FF"/>
                  </a:solidFill>
                  <a:round/>
                  <a:headEnd/>
                  <a:tailEnd/>
                </a:ln>
              </p:spPr>
              <p:txBody>
                <a:bodyPr wrap="none" anchor="ctr"/>
                <a:lstStyle/>
                <a:p>
                  <a:endParaRPr lang="en-US"/>
                </a:p>
              </p:txBody>
            </p:sp>
            <p:sp>
              <p:nvSpPr>
                <p:cNvPr id="29816" name="Line 26"/>
                <p:cNvSpPr>
                  <a:spLocks noChangeShapeType="1"/>
                </p:cNvSpPr>
                <p:nvPr/>
              </p:nvSpPr>
              <p:spPr bwMode="auto">
                <a:xfrm flipH="1">
                  <a:off x="1392" y="1152"/>
                  <a:ext cx="2544" cy="384"/>
                </a:xfrm>
                <a:prstGeom prst="line">
                  <a:avLst/>
                </a:prstGeom>
                <a:noFill/>
                <a:ln w="9525">
                  <a:solidFill>
                    <a:srgbClr val="3366FF"/>
                  </a:solidFill>
                  <a:round/>
                  <a:headEnd/>
                  <a:tailEnd type="triangle" w="med" len="med"/>
                </a:ln>
              </p:spPr>
              <p:txBody>
                <a:bodyPr wrap="none"/>
                <a:lstStyle/>
                <a:p>
                  <a:endParaRPr lang="en-US"/>
                </a:p>
              </p:txBody>
            </p:sp>
          </p:grpSp>
        </p:grpSp>
        <p:grpSp>
          <p:nvGrpSpPr>
            <p:cNvPr id="6" name="Group 27"/>
            <p:cNvGrpSpPr>
              <a:grpSpLocks/>
            </p:cNvGrpSpPr>
            <p:nvPr/>
          </p:nvGrpSpPr>
          <p:grpSpPr bwMode="auto">
            <a:xfrm>
              <a:off x="768" y="1855"/>
              <a:ext cx="3828" cy="2479"/>
              <a:chOff x="624" y="1200"/>
              <a:chExt cx="4416" cy="2812"/>
            </a:xfrm>
          </p:grpSpPr>
          <p:grpSp>
            <p:nvGrpSpPr>
              <p:cNvPr id="7" name="Group 28"/>
              <p:cNvGrpSpPr>
                <a:grpSpLocks/>
              </p:cNvGrpSpPr>
              <p:nvPr/>
            </p:nvGrpSpPr>
            <p:grpSpPr bwMode="auto">
              <a:xfrm>
                <a:off x="1008" y="3121"/>
                <a:ext cx="797" cy="891"/>
                <a:chOff x="2112" y="2688"/>
                <a:chExt cx="1172" cy="1336"/>
              </a:xfrm>
            </p:grpSpPr>
            <p:sp>
              <p:nvSpPr>
                <p:cNvPr id="29796" name="Rectangle 29"/>
                <p:cNvSpPr>
                  <a:spLocks noChangeArrowheads="1"/>
                </p:cNvSpPr>
                <p:nvPr/>
              </p:nvSpPr>
              <p:spPr bwMode="auto">
                <a:xfrm>
                  <a:off x="2112" y="2688"/>
                  <a:ext cx="1152" cy="1152"/>
                </a:xfrm>
                <a:prstGeom prst="rect">
                  <a:avLst/>
                </a:prstGeom>
                <a:noFill/>
                <a:ln w="57150">
                  <a:solidFill>
                    <a:schemeClr val="tx1"/>
                  </a:solidFill>
                  <a:miter lim="800000"/>
                  <a:headEnd/>
                  <a:tailEnd/>
                </a:ln>
              </p:spPr>
              <p:txBody>
                <a:bodyPr wrap="none" anchor="ctr"/>
                <a:lstStyle/>
                <a:p>
                  <a:endParaRPr lang="en-US"/>
                </a:p>
              </p:txBody>
            </p:sp>
            <p:sp>
              <p:nvSpPr>
                <p:cNvPr id="29797" name="Rectangle 30"/>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98" name="Rectangle 31"/>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99" name="Rectangle 32"/>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0" name="Rectangle 33"/>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1" name="Rectangle 34"/>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2" name="Rectangle 35"/>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3" name="Rectangle 36"/>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4" name="Rectangle 37"/>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805" name="Text Box 38"/>
                <p:cNvSpPr txBox="1">
                  <a:spLocks noChangeArrowheads="1"/>
                </p:cNvSpPr>
                <p:nvPr/>
              </p:nvSpPr>
              <p:spPr bwMode="auto">
                <a:xfrm>
                  <a:off x="2592" y="3561"/>
                  <a:ext cx="270" cy="463"/>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806" name="Text Box 39"/>
                <p:cNvSpPr txBox="1">
                  <a:spLocks noChangeArrowheads="1"/>
                </p:cNvSpPr>
                <p:nvPr/>
              </p:nvSpPr>
              <p:spPr bwMode="auto">
                <a:xfrm>
                  <a:off x="2975" y="2793"/>
                  <a:ext cx="308" cy="463"/>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807" name="Text Box 40"/>
                <p:cNvSpPr txBox="1">
                  <a:spLocks noChangeArrowheads="1"/>
                </p:cNvSpPr>
                <p:nvPr/>
              </p:nvSpPr>
              <p:spPr bwMode="auto">
                <a:xfrm>
                  <a:off x="2205" y="3177"/>
                  <a:ext cx="308" cy="463"/>
                </a:xfrm>
                <a:prstGeom prst="rect">
                  <a:avLst/>
                </a:prstGeom>
                <a:noFill/>
                <a:ln w="9525">
                  <a:noFill/>
                  <a:miter lim="800000"/>
                  <a:headEnd/>
                  <a:tailEnd/>
                </a:ln>
              </p:spPr>
              <p:txBody>
                <a:bodyPr wrap="none">
                  <a:spAutoFit/>
                </a:bodyPr>
                <a:lstStyle/>
                <a:p>
                  <a:r>
                    <a:rPr lang="en-US" sz="2000">
                      <a:latin typeface="Comic Sans MS" pitchFamily="66" charset="0"/>
                    </a:rPr>
                    <a:t>3</a:t>
                  </a:r>
                </a:p>
              </p:txBody>
            </p:sp>
            <p:sp>
              <p:nvSpPr>
                <p:cNvPr id="29808" name="Text Box 41"/>
                <p:cNvSpPr txBox="1">
                  <a:spLocks noChangeArrowheads="1"/>
                </p:cNvSpPr>
                <p:nvPr/>
              </p:nvSpPr>
              <p:spPr bwMode="auto">
                <a:xfrm>
                  <a:off x="2592" y="3177"/>
                  <a:ext cx="308" cy="463"/>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809" name="Text Box 42"/>
                <p:cNvSpPr txBox="1">
                  <a:spLocks noChangeArrowheads="1"/>
                </p:cNvSpPr>
                <p:nvPr/>
              </p:nvSpPr>
              <p:spPr bwMode="auto">
                <a:xfrm>
                  <a:off x="2205" y="3558"/>
                  <a:ext cx="308" cy="463"/>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810" name="Text Box 43"/>
                <p:cNvSpPr txBox="1">
                  <a:spLocks noChangeArrowheads="1"/>
                </p:cNvSpPr>
                <p:nvPr/>
              </p:nvSpPr>
              <p:spPr bwMode="auto">
                <a:xfrm>
                  <a:off x="2975" y="3558"/>
                  <a:ext cx="308" cy="463"/>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811" name="Text Box 44"/>
                <p:cNvSpPr txBox="1">
                  <a:spLocks noChangeArrowheads="1"/>
                </p:cNvSpPr>
                <p:nvPr/>
              </p:nvSpPr>
              <p:spPr bwMode="auto">
                <a:xfrm>
                  <a:off x="2976" y="3177"/>
                  <a:ext cx="308" cy="463"/>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812" name="Text Box 45"/>
                <p:cNvSpPr txBox="1">
                  <a:spLocks noChangeArrowheads="1"/>
                </p:cNvSpPr>
                <p:nvPr/>
              </p:nvSpPr>
              <p:spPr bwMode="auto">
                <a:xfrm>
                  <a:off x="2207" y="2793"/>
                  <a:ext cx="308" cy="463"/>
                </a:xfrm>
                <a:prstGeom prst="rect">
                  <a:avLst/>
                </a:prstGeom>
                <a:noFill/>
                <a:ln w="9525">
                  <a:noFill/>
                  <a:miter lim="800000"/>
                  <a:headEnd/>
                  <a:tailEnd/>
                </a:ln>
              </p:spPr>
              <p:txBody>
                <a:bodyPr wrap="none">
                  <a:spAutoFit/>
                </a:bodyPr>
                <a:lstStyle/>
                <a:p>
                  <a:r>
                    <a:rPr lang="en-US" sz="2000">
                      <a:latin typeface="Comic Sans MS" pitchFamily="66" charset="0"/>
                    </a:rPr>
                    <a:t>8</a:t>
                  </a:r>
                </a:p>
              </p:txBody>
            </p:sp>
          </p:grpSp>
          <p:grpSp>
            <p:nvGrpSpPr>
              <p:cNvPr id="8" name="Group 46"/>
              <p:cNvGrpSpPr>
                <a:grpSpLocks/>
              </p:cNvGrpSpPr>
              <p:nvPr/>
            </p:nvGrpSpPr>
            <p:grpSpPr bwMode="auto">
              <a:xfrm>
                <a:off x="624" y="2112"/>
                <a:ext cx="797" cy="891"/>
                <a:chOff x="2112" y="1152"/>
                <a:chExt cx="1174" cy="1336"/>
              </a:xfrm>
            </p:grpSpPr>
            <p:sp>
              <p:nvSpPr>
                <p:cNvPr id="29779" name="Rectangle 47"/>
                <p:cNvSpPr>
                  <a:spLocks noChangeArrowheads="1"/>
                </p:cNvSpPr>
                <p:nvPr/>
              </p:nvSpPr>
              <p:spPr bwMode="auto">
                <a:xfrm>
                  <a:off x="2112" y="1152"/>
                  <a:ext cx="1152" cy="1152"/>
                </a:xfrm>
                <a:prstGeom prst="rect">
                  <a:avLst/>
                </a:prstGeom>
                <a:noFill/>
                <a:ln w="57150">
                  <a:solidFill>
                    <a:schemeClr val="tx1"/>
                  </a:solidFill>
                  <a:miter lim="800000"/>
                  <a:headEnd/>
                  <a:tailEnd/>
                </a:ln>
              </p:spPr>
              <p:txBody>
                <a:bodyPr wrap="none" anchor="ctr"/>
                <a:lstStyle/>
                <a:p>
                  <a:endParaRPr lang="en-US"/>
                </a:p>
              </p:txBody>
            </p:sp>
            <p:sp>
              <p:nvSpPr>
                <p:cNvPr id="29780" name="Rectangle 48"/>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1" name="Rectangle 49"/>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2" name="Rectangle 50"/>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3" name="Rectangle 51"/>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4" name="Rectangle 52"/>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5" name="Rectangle 53"/>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6" name="Rectangle 54"/>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7" name="Rectangle 55"/>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88" name="Text Box 56"/>
                <p:cNvSpPr txBox="1">
                  <a:spLocks noChangeArrowheads="1"/>
                </p:cNvSpPr>
                <p:nvPr/>
              </p:nvSpPr>
              <p:spPr bwMode="auto">
                <a:xfrm>
                  <a:off x="2593" y="2025"/>
                  <a:ext cx="271" cy="463"/>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789" name="Text Box 57"/>
                <p:cNvSpPr txBox="1">
                  <a:spLocks noChangeArrowheads="1"/>
                </p:cNvSpPr>
                <p:nvPr/>
              </p:nvSpPr>
              <p:spPr bwMode="auto">
                <a:xfrm>
                  <a:off x="2593" y="1259"/>
                  <a:ext cx="308" cy="463"/>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790" name="Text Box 58"/>
                <p:cNvSpPr txBox="1">
                  <a:spLocks noChangeArrowheads="1"/>
                </p:cNvSpPr>
                <p:nvPr/>
              </p:nvSpPr>
              <p:spPr bwMode="auto">
                <a:xfrm>
                  <a:off x="2205" y="1642"/>
                  <a:ext cx="308" cy="463"/>
                </a:xfrm>
                <a:prstGeom prst="rect">
                  <a:avLst/>
                </a:prstGeom>
                <a:noFill/>
                <a:ln w="9525">
                  <a:noFill/>
                  <a:miter lim="800000"/>
                  <a:headEnd/>
                  <a:tailEnd/>
                </a:ln>
              </p:spPr>
              <p:txBody>
                <a:bodyPr wrap="none">
                  <a:spAutoFit/>
                </a:bodyPr>
                <a:lstStyle/>
                <a:p>
                  <a:r>
                    <a:rPr lang="en-US" sz="2000">
                      <a:latin typeface="Comic Sans MS" pitchFamily="66" charset="0"/>
                    </a:rPr>
                    <a:t>3</a:t>
                  </a:r>
                </a:p>
              </p:txBody>
            </p:sp>
            <p:sp>
              <p:nvSpPr>
                <p:cNvPr id="29791" name="Text Box 59"/>
                <p:cNvSpPr txBox="1">
                  <a:spLocks noChangeArrowheads="1"/>
                </p:cNvSpPr>
                <p:nvPr/>
              </p:nvSpPr>
              <p:spPr bwMode="auto">
                <a:xfrm>
                  <a:off x="2593" y="1642"/>
                  <a:ext cx="308" cy="463"/>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792" name="Text Box 60"/>
                <p:cNvSpPr txBox="1">
                  <a:spLocks noChangeArrowheads="1"/>
                </p:cNvSpPr>
                <p:nvPr/>
              </p:nvSpPr>
              <p:spPr bwMode="auto">
                <a:xfrm>
                  <a:off x="2205" y="2024"/>
                  <a:ext cx="308" cy="463"/>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793" name="Text Box 61"/>
                <p:cNvSpPr txBox="1">
                  <a:spLocks noChangeArrowheads="1"/>
                </p:cNvSpPr>
                <p:nvPr/>
              </p:nvSpPr>
              <p:spPr bwMode="auto">
                <a:xfrm>
                  <a:off x="2978" y="2024"/>
                  <a:ext cx="308" cy="463"/>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794" name="Text Box 62"/>
                <p:cNvSpPr txBox="1">
                  <a:spLocks noChangeArrowheads="1"/>
                </p:cNvSpPr>
                <p:nvPr/>
              </p:nvSpPr>
              <p:spPr bwMode="auto">
                <a:xfrm>
                  <a:off x="2973" y="1259"/>
                  <a:ext cx="308" cy="463"/>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795" name="Text Box 63"/>
                <p:cNvSpPr txBox="1">
                  <a:spLocks noChangeArrowheads="1"/>
                </p:cNvSpPr>
                <p:nvPr/>
              </p:nvSpPr>
              <p:spPr bwMode="auto">
                <a:xfrm>
                  <a:off x="2206" y="1259"/>
                  <a:ext cx="308" cy="463"/>
                </a:xfrm>
                <a:prstGeom prst="rect">
                  <a:avLst/>
                </a:prstGeom>
                <a:noFill/>
                <a:ln w="9525">
                  <a:noFill/>
                  <a:miter lim="800000"/>
                  <a:headEnd/>
                  <a:tailEnd/>
                </a:ln>
              </p:spPr>
              <p:txBody>
                <a:bodyPr wrap="none">
                  <a:spAutoFit/>
                </a:bodyPr>
                <a:lstStyle/>
                <a:p>
                  <a:r>
                    <a:rPr lang="en-US" sz="2000">
                      <a:latin typeface="Comic Sans MS" pitchFamily="66" charset="0"/>
                    </a:rPr>
                    <a:t>8</a:t>
                  </a:r>
                </a:p>
              </p:txBody>
            </p:sp>
          </p:grpSp>
          <p:grpSp>
            <p:nvGrpSpPr>
              <p:cNvPr id="9" name="Group 64"/>
              <p:cNvGrpSpPr>
                <a:grpSpLocks/>
              </p:cNvGrpSpPr>
              <p:nvPr/>
            </p:nvGrpSpPr>
            <p:grpSpPr bwMode="auto">
              <a:xfrm>
                <a:off x="1440" y="1200"/>
                <a:ext cx="3600" cy="1920"/>
                <a:chOff x="1440" y="1200"/>
                <a:chExt cx="3600" cy="1920"/>
              </a:xfrm>
            </p:grpSpPr>
            <p:sp>
              <p:nvSpPr>
                <p:cNvPr id="29773" name="Oval 65"/>
                <p:cNvSpPr>
                  <a:spLocks noChangeArrowheads="1"/>
                </p:cNvSpPr>
                <p:nvPr/>
              </p:nvSpPr>
              <p:spPr bwMode="auto">
                <a:xfrm>
                  <a:off x="2976" y="1488"/>
                  <a:ext cx="144" cy="144"/>
                </a:xfrm>
                <a:prstGeom prst="ellipse">
                  <a:avLst/>
                </a:prstGeom>
                <a:solidFill>
                  <a:srgbClr val="339933"/>
                </a:solidFill>
                <a:ln w="28575">
                  <a:solidFill>
                    <a:srgbClr val="339933"/>
                  </a:solidFill>
                  <a:round/>
                  <a:headEnd/>
                  <a:tailEnd/>
                </a:ln>
              </p:spPr>
              <p:txBody>
                <a:bodyPr wrap="none" anchor="ctr"/>
                <a:lstStyle/>
                <a:p>
                  <a:endParaRPr lang="en-US"/>
                </a:p>
              </p:txBody>
            </p:sp>
            <p:sp>
              <p:nvSpPr>
                <p:cNvPr id="29774" name="Oval 66"/>
                <p:cNvSpPr>
                  <a:spLocks noChangeArrowheads="1"/>
                </p:cNvSpPr>
                <p:nvPr/>
              </p:nvSpPr>
              <p:spPr bwMode="auto">
                <a:xfrm>
                  <a:off x="4896" y="1488"/>
                  <a:ext cx="144" cy="144"/>
                </a:xfrm>
                <a:prstGeom prst="ellipse">
                  <a:avLst/>
                </a:prstGeom>
                <a:solidFill>
                  <a:srgbClr val="339933"/>
                </a:solidFill>
                <a:ln w="28575">
                  <a:solidFill>
                    <a:srgbClr val="339933"/>
                  </a:solidFill>
                  <a:round/>
                  <a:headEnd/>
                  <a:tailEnd/>
                </a:ln>
              </p:spPr>
              <p:txBody>
                <a:bodyPr wrap="none" anchor="ctr"/>
                <a:lstStyle/>
                <a:p>
                  <a:endParaRPr lang="en-US"/>
                </a:p>
              </p:txBody>
            </p:sp>
            <p:sp>
              <p:nvSpPr>
                <p:cNvPr id="29775" name="Line 67"/>
                <p:cNvSpPr>
                  <a:spLocks noChangeShapeType="1"/>
                </p:cNvSpPr>
                <p:nvPr/>
              </p:nvSpPr>
              <p:spPr bwMode="auto">
                <a:xfrm flipH="1">
                  <a:off x="1440" y="1584"/>
                  <a:ext cx="1536" cy="912"/>
                </a:xfrm>
                <a:prstGeom prst="line">
                  <a:avLst/>
                </a:prstGeom>
                <a:noFill/>
                <a:ln w="9525">
                  <a:solidFill>
                    <a:srgbClr val="339933"/>
                  </a:solidFill>
                  <a:round/>
                  <a:headEnd/>
                  <a:tailEnd type="triangle" w="med" len="med"/>
                </a:ln>
              </p:spPr>
              <p:txBody>
                <a:bodyPr wrap="none"/>
                <a:lstStyle/>
                <a:p>
                  <a:endParaRPr lang="en-US"/>
                </a:p>
              </p:txBody>
            </p:sp>
            <p:sp>
              <p:nvSpPr>
                <p:cNvPr id="29776" name="Line 68"/>
                <p:cNvSpPr>
                  <a:spLocks noChangeShapeType="1"/>
                </p:cNvSpPr>
                <p:nvPr/>
              </p:nvSpPr>
              <p:spPr bwMode="auto">
                <a:xfrm flipH="1">
                  <a:off x="1776" y="1584"/>
                  <a:ext cx="3120" cy="1536"/>
                </a:xfrm>
                <a:prstGeom prst="line">
                  <a:avLst/>
                </a:prstGeom>
                <a:noFill/>
                <a:ln w="9525">
                  <a:solidFill>
                    <a:srgbClr val="339933"/>
                  </a:solidFill>
                  <a:round/>
                  <a:headEnd/>
                  <a:tailEnd type="triangle" w="med" len="med"/>
                </a:ln>
              </p:spPr>
              <p:txBody>
                <a:bodyPr wrap="none"/>
                <a:lstStyle/>
                <a:p>
                  <a:endParaRPr lang="en-US"/>
                </a:p>
              </p:txBody>
            </p:sp>
            <p:sp>
              <p:nvSpPr>
                <p:cNvPr id="29777" name="Line 69"/>
                <p:cNvSpPr>
                  <a:spLocks noChangeShapeType="1"/>
                </p:cNvSpPr>
                <p:nvPr/>
              </p:nvSpPr>
              <p:spPr bwMode="auto">
                <a:xfrm flipH="1">
                  <a:off x="3120" y="1200"/>
                  <a:ext cx="864" cy="336"/>
                </a:xfrm>
                <a:prstGeom prst="line">
                  <a:avLst/>
                </a:prstGeom>
                <a:noFill/>
                <a:ln w="28575">
                  <a:solidFill>
                    <a:schemeClr val="tx1"/>
                  </a:solidFill>
                  <a:round/>
                  <a:headEnd/>
                  <a:tailEnd type="triangle" w="med" len="med"/>
                </a:ln>
              </p:spPr>
              <p:txBody>
                <a:bodyPr wrap="none"/>
                <a:lstStyle/>
                <a:p>
                  <a:endParaRPr lang="en-US"/>
                </a:p>
              </p:txBody>
            </p:sp>
            <p:sp>
              <p:nvSpPr>
                <p:cNvPr id="29778" name="Line 70"/>
                <p:cNvSpPr>
                  <a:spLocks noChangeShapeType="1"/>
                </p:cNvSpPr>
                <p:nvPr/>
              </p:nvSpPr>
              <p:spPr bwMode="auto">
                <a:xfrm>
                  <a:off x="3984" y="1200"/>
                  <a:ext cx="945" cy="306"/>
                </a:xfrm>
                <a:prstGeom prst="line">
                  <a:avLst/>
                </a:prstGeom>
                <a:noFill/>
                <a:ln w="28575">
                  <a:solidFill>
                    <a:schemeClr val="tx1"/>
                  </a:solidFill>
                  <a:round/>
                  <a:headEnd/>
                  <a:tailEnd type="triangle" w="med" len="med"/>
                </a:ln>
              </p:spPr>
              <p:txBody>
                <a:bodyPr wrap="none"/>
                <a:lstStyle/>
                <a:p>
                  <a:endParaRPr lang="en-US"/>
                </a:p>
              </p:txBody>
            </p:sp>
          </p:grpSp>
        </p:grpSp>
        <p:grpSp>
          <p:nvGrpSpPr>
            <p:cNvPr id="10" name="Group 71"/>
            <p:cNvGrpSpPr>
              <a:grpSpLocks/>
            </p:cNvGrpSpPr>
            <p:nvPr/>
          </p:nvGrpSpPr>
          <p:grpSpPr bwMode="auto">
            <a:xfrm>
              <a:off x="2224" y="2233"/>
              <a:ext cx="2844" cy="2100"/>
              <a:chOff x="2304" y="1629"/>
              <a:chExt cx="3281" cy="2382"/>
            </a:xfrm>
          </p:grpSpPr>
          <p:grpSp>
            <p:nvGrpSpPr>
              <p:cNvPr id="11" name="Group 72"/>
              <p:cNvGrpSpPr>
                <a:grpSpLocks/>
              </p:cNvGrpSpPr>
              <p:nvPr/>
            </p:nvGrpSpPr>
            <p:grpSpPr bwMode="auto">
              <a:xfrm>
                <a:off x="2304" y="3120"/>
                <a:ext cx="2141" cy="891"/>
                <a:chOff x="2304" y="3120"/>
                <a:chExt cx="2141" cy="891"/>
              </a:xfrm>
            </p:grpSpPr>
            <p:sp>
              <p:nvSpPr>
                <p:cNvPr id="29742" name="Rectangle 73"/>
                <p:cNvSpPr>
                  <a:spLocks noChangeArrowheads="1"/>
                </p:cNvSpPr>
                <p:nvPr/>
              </p:nvSpPr>
              <p:spPr bwMode="auto">
                <a:xfrm>
                  <a:off x="2565" y="3120"/>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3" name="Rectangle 74"/>
                <p:cNvSpPr>
                  <a:spLocks noChangeArrowheads="1"/>
                </p:cNvSpPr>
                <p:nvPr/>
              </p:nvSpPr>
              <p:spPr bwMode="auto">
                <a:xfrm>
                  <a:off x="2304" y="3376"/>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4" name="Rectangle 75"/>
                <p:cNvSpPr>
                  <a:spLocks noChangeArrowheads="1"/>
                </p:cNvSpPr>
                <p:nvPr/>
              </p:nvSpPr>
              <p:spPr bwMode="auto">
                <a:xfrm>
                  <a:off x="2304" y="3632"/>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5" name="Rectangle 76"/>
                <p:cNvSpPr>
                  <a:spLocks noChangeArrowheads="1"/>
                </p:cNvSpPr>
                <p:nvPr/>
              </p:nvSpPr>
              <p:spPr bwMode="auto">
                <a:xfrm>
                  <a:off x="2826" y="3120"/>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6" name="Rectangle 77"/>
                <p:cNvSpPr>
                  <a:spLocks noChangeArrowheads="1"/>
                </p:cNvSpPr>
                <p:nvPr/>
              </p:nvSpPr>
              <p:spPr bwMode="auto">
                <a:xfrm>
                  <a:off x="2565" y="3376"/>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7" name="Rectangle 78"/>
                <p:cNvSpPr>
                  <a:spLocks noChangeArrowheads="1"/>
                </p:cNvSpPr>
                <p:nvPr/>
              </p:nvSpPr>
              <p:spPr bwMode="auto">
                <a:xfrm>
                  <a:off x="2826" y="3376"/>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8" name="Rectangle 79"/>
                <p:cNvSpPr>
                  <a:spLocks noChangeArrowheads="1"/>
                </p:cNvSpPr>
                <p:nvPr/>
              </p:nvSpPr>
              <p:spPr bwMode="auto">
                <a:xfrm>
                  <a:off x="2565" y="3632"/>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49" name="Rectangle 80"/>
                <p:cNvSpPr>
                  <a:spLocks noChangeArrowheads="1"/>
                </p:cNvSpPr>
                <p:nvPr/>
              </p:nvSpPr>
              <p:spPr bwMode="auto">
                <a:xfrm>
                  <a:off x="2826" y="3632"/>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50" name="Text Box 81"/>
                <p:cNvSpPr txBox="1">
                  <a:spLocks noChangeArrowheads="1"/>
                </p:cNvSpPr>
                <p:nvPr/>
              </p:nvSpPr>
              <p:spPr bwMode="auto">
                <a:xfrm>
                  <a:off x="2630" y="3702"/>
                  <a:ext cx="184" cy="309"/>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751" name="Text Box 82"/>
                <p:cNvSpPr txBox="1">
                  <a:spLocks noChangeArrowheads="1"/>
                </p:cNvSpPr>
                <p:nvPr/>
              </p:nvSpPr>
              <p:spPr bwMode="auto">
                <a:xfrm>
                  <a:off x="2369" y="3446"/>
                  <a:ext cx="209" cy="309"/>
                </a:xfrm>
                <a:prstGeom prst="rect">
                  <a:avLst/>
                </a:prstGeom>
                <a:noFill/>
                <a:ln w="9525">
                  <a:noFill/>
                  <a:miter lim="800000"/>
                  <a:headEnd/>
                  <a:tailEnd/>
                </a:ln>
              </p:spPr>
              <p:txBody>
                <a:bodyPr wrap="none">
                  <a:spAutoFit/>
                </a:bodyPr>
                <a:lstStyle/>
                <a:p>
                  <a:r>
                    <a:rPr lang="en-US" sz="2000">
                      <a:latin typeface="Comic Sans MS" pitchFamily="66" charset="0"/>
                    </a:rPr>
                    <a:t>3</a:t>
                  </a:r>
                </a:p>
              </p:txBody>
            </p:sp>
            <p:sp>
              <p:nvSpPr>
                <p:cNvPr id="29752" name="Text Box 83"/>
                <p:cNvSpPr txBox="1">
                  <a:spLocks noChangeArrowheads="1"/>
                </p:cNvSpPr>
                <p:nvPr/>
              </p:nvSpPr>
              <p:spPr bwMode="auto">
                <a:xfrm>
                  <a:off x="2369" y="3702"/>
                  <a:ext cx="209" cy="309"/>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753" name="Text Box 84"/>
                <p:cNvSpPr txBox="1">
                  <a:spLocks noChangeArrowheads="1"/>
                </p:cNvSpPr>
                <p:nvPr/>
              </p:nvSpPr>
              <p:spPr bwMode="auto">
                <a:xfrm>
                  <a:off x="2893" y="3702"/>
                  <a:ext cx="209" cy="309"/>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754" name="Text Box 85"/>
                <p:cNvSpPr txBox="1">
                  <a:spLocks noChangeArrowheads="1"/>
                </p:cNvSpPr>
                <p:nvPr/>
              </p:nvSpPr>
              <p:spPr bwMode="auto">
                <a:xfrm>
                  <a:off x="2630" y="3190"/>
                  <a:ext cx="209" cy="309"/>
                </a:xfrm>
                <a:prstGeom prst="rect">
                  <a:avLst/>
                </a:prstGeom>
                <a:noFill/>
                <a:ln w="9525">
                  <a:noFill/>
                  <a:miter lim="800000"/>
                  <a:headEnd/>
                  <a:tailEnd/>
                </a:ln>
              </p:spPr>
              <p:txBody>
                <a:bodyPr wrap="none">
                  <a:spAutoFit/>
                </a:bodyPr>
                <a:lstStyle/>
                <a:p>
                  <a:r>
                    <a:rPr lang="en-US" sz="2000">
                      <a:latin typeface="Comic Sans MS" pitchFamily="66" charset="0"/>
                    </a:rPr>
                    <a:t>8</a:t>
                  </a:r>
                </a:p>
              </p:txBody>
            </p:sp>
            <p:sp>
              <p:nvSpPr>
                <p:cNvPr id="29755" name="Rectangle 86"/>
                <p:cNvSpPr>
                  <a:spLocks noChangeArrowheads="1"/>
                </p:cNvSpPr>
                <p:nvPr/>
              </p:nvSpPr>
              <p:spPr bwMode="auto">
                <a:xfrm>
                  <a:off x="3648" y="3120"/>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56" name="Rectangle 87"/>
                <p:cNvSpPr>
                  <a:spLocks noChangeArrowheads="1"/>
                </p:cNvSpPr>
                <p:nvPr/>
              </p:nvSpPr>
              <p:spPr bwMode="auto">
                <a:xfrm>
                  <a:off x="3648" y="3376"/>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57" name="Rectangle 88"/>
                <p:cNvSpPr>
                  <a:spLocks noChangeArrowheads="1"/>
                </p:cNvSpPr>
                <p:nvPr/>
              </p:nvSpPr>
              <p:spPr bwMode="auto">
                <a:xfrm>
                  <a:off x="3648" y="3632"/>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58" name="Rectangle 89"/>
                <p:cNvSpPr>
                  <a:spLocks noChangeArrowheads="1"/>
                </p:cNvSpPr>
                <p:nvPr/>
              </p:nvSpPr>
              <p:spPr bwMode="auto">
                <a:xfrm>
                  <a:off x="4170" y="3120"/>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59" name="Rectangle 90"/>
                <p:cNvSpPr>
                  <a:spLocks noChangeArrowheads="1"/>
                </p:cNvSpPr>
                <p:nvPr/>
              </p:nvSpPr>
              <p:spPr bwMode="auto">
                <a:xfrm>
                  <a:off x="3912" y="3120"/>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60" name="Rectangle 91"/>
                <p:cNvSpPr>
                  <a:spLocks noChangeArrowheads="1"/>
                </p:cNvSpPr>
                <p:nvPr/>
              </p:nvSpPr>
              <p:spPr bwMode="auto">
                <a:xfrm>
                  <a:off x="4170" y="3376"/>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61" name="Rectangle 92"/>
                <p:cNvSpPr>
                  <a:spLocks noChangeArrowheads="1"/>
                </p:cNvSpPr>
                <p:nvPr/>
              </p:nvSpPr>
              <p:spPr bwMode="auto">
                <a:xfrm>
                  <a:off x="3909" y="3632"/>
                  <a:ext cx="261"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62" name="Rectangle 93"/>
                <p:cNvSpPr>
                  <a:spLocks noChangeArrowheads="1"/>
                </p:cNvSpPr>
                <p:nvPr/>
              </p:nvSpPr>
              <p:spPr bwMode="auto">
                <a:xfrm>
                  <a:off x="4170" y="3632"/>
                  <a:ext cx="262" cy="256"/>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63" name="Text Box 94"/>
                <p:cNvSpPr txBox="1">
                  <a:spLocks noChangeArrowheads="1"/>
                </p:cNvSpPr>
                <p:nvPr/>
              </p:nvSpPr>
              <p:spPr bwMode="auto">
                <a:xfrm>
                  <a:off x="3975" y="3702"/>
                  <a:ext cx="184" cy="309"/>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764" name="Text Box 95"/>
                <p:cNvSpPr txBox="1">
                  <a:spLocks noChangeArrowheads="1"/>
                </p:cNvSpPr>
                <p:nvPr/>
              </p:nvSpPr>
              <p:spPr bwMode="auto">
                <a:xfrm>
                  <a:off x="3712" y="3446"/>
                  <a:ext cx="209" cy="309"/>
                </a:xfrm>
                <a:prstGeom prst="rect">
                  <a:avLst/>
                </a:prstGeom>
                <a:noFill/>
                <a:ln w="9525">
                  <a:noFill/>
                  <a:miter lim="800000"/>
                  <a:headEnd/>
                  <a:tailEnd/>
                </a:ln>
              </p:spPr>
              <p:txBody>
                <a:bodyPr wrap="none">
                  <a:spAutoFit/>
                </a:bodyPr>
                <a:lstStyle/>
                <a:p>
                  <a:r>
                    <a:rPr lang="en-US" sz="2000">
                      <a:latin typeface="Comic Sans MS" pitchFamily="66" charset="0"/>
                    </a:rPr>
                    <a:t>3</a:t>
                  </a:r>
                </a:p>
              </p:txBody>
            </p:sp>
            <p:sp>
              <p:nvSpPr>
                <p:cNvPr id="29765" name="Text Box 96"/>
                <p:cNvSpPr txBox="1">
                  <a:spLocks noChangeArrowheads="1"/>
                </p:cNvSpPr>
                <p:nvPr/>
              </p:nvSpPr>
              <p:spPr bwMode="auto">
                <a:xfrm>
                  <a:off x="3935" y="3174"/>
                  <a:ext cx="209" cy="309"/>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766" name="Text Box 97"/>
                <p:cNvSpPr txBox="1">
                  <a:spLocks noChangeArrowheads="1"/>
                </p:cNvSpPr>
                <p:nvPr/>
              </p:nvSpPr>
              <p:spPr bwMode="auto">
                <a:xfrm>
                  <a:off x="3712" y="3702"/>
                  <a:ext cx="209" cy="309"/>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767" name="Text Box 98"/>
                <p:cNvSpPr txBox="1">
                  <a:spLocks noChangeArrowheads="1"/>
                </p:cNvSpPr>
                <p:nvPr/>
              </p:nvSpPr>
              <p:spPr bwMode="auto">
                <a:xfrm>
                  <a:off x="4236" y="3702"/>
                  <a:ext cx="209" cy="309"/>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768" name="Text Box 99"/>
                <p:cNvSpPr txBox="1">
                  <a:spLocks noChangeArrowheads="1"/>
                </p:cNvSpPr>
                <p:nvPr/>
              </p:nvSpPr>
              <p:spPr bwMode="auto">
                <a:xfrm>
                  <a:off x="4235" y="3446"/>
                  <a:ext cx="209" cy="309"/>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769" name="Text Box 100"/>
                <p:cNvSpPr txBox="1">
                  <a:spLocks noChangeArrowheads="1"/>
                </p:cNvSpPr>
                <p:nvPr/>
              </p:nvSpPr>
              <p:spPr bwMode="auto">
                <a:xfrm>
                  <a:off x="3697" y="3174"/>
                  <a:ext cx="209" cy="309"/>
                </a:xfrm>
                <a:prstGeom prst="rect">
                  <a:avLst/>
                </a:prstGeom>
                <a:noFill/>
                <a:ln w="9525">
                  <a:noFill/>
                  <a:miter lim="800000"/>
                  <a:headEnd/>
                  <a:tailEnd/>
                </a:ln>
              </p:spPr>
              <p:txBody>
                <a:bodyPr wrap="none">
                  <a:spAutoFit/>
                </a:bodyPr>
                <a:lstStyle/>
                <a:p>
                  <a:r>
                    <a:rPr lang="en-US" sz="2000">
                      <a:latin typeface="Comic Sans MS" pitchFamily="66" charset="0"/>
                    </a:rPr>
                    <a:t>8</a:t>
                  </a:r>
                </a:p>
              </p:txBody>
            </p:sp>
          </p:grpSp>
          <p:grpSp>
            <p:nvGrpSpPr>
              <p:cNvPr id="12" name="Group 101"/>
              <p:cNvGrpSpPr>
                <a:grpSpLocks/>
              </p:cNvGrpSpPr>
              <p:nvPr/>
            </p:nvGrpSpPr>
            <p:grpSpPr bwMode="auto">
              <a:xfrm>
                <a:off x="2304" y="1629"/>
                <a:ext cx="3281" cy="2335"/>
                <a:chOff x="2304" y="1629"/>
                <a:chExt cx="3281" cy="2335"/>
              </a:xfrm>
            </p:grpSpPr>
            <p:sp>
              <p:nvSpPr>
                <p:cNvPr id="29709" name="Rectangle 102"/>
                <p:cNvSpPr>
                  <a:spLocks noChangeArrowheads="1"/>
                </p:cNvSpPr>
                <p:nvPr/>
              </p:nvSpPr>
              <p:spPr bwMode="auto">
                <a:xfrm>
                  <a:off x="2304" y="3120"/>
                  <a:ext cx="784" cy="768"/>
                </a:xfrm>
                <a:prstGeom prst="rect">
                  <a:avLst/>
                </a:prstGeom>
                <a:noFill/>
                <a:ln w="57150">
                  <a:solidFill>
                    <a:schemeClr val="tx1"/>
                  </a:solidFill>
                  <a:miter lim="800000"/>
                  <a:headEnd/>
                  <a:tailEnd/>
                </a:ln>
              </p:spPr>
              <p:txBody>
                <a:bodyPr wrap="none" anchor="ctr"/>
                <a:lstStyle/>
                <a:p>
                  <a:endParaRPr lang="en-US"/>
                </a:p>
              </p:txBody>
            </p:sp>
            <p:sp>
              <p:nvSpPr>
                <p:cNvPr id="29710" name="Text Box 103"/>
                <p:cNvSpPr txBox="1">
                  <a:spLocks noChangeArrowheads="1"/>
                </p:cNvSpPr>
                <p:nvPr/>
              </p:nvSpPr>
              <p:spPr bwMode="auto">
                <a:xfrm>
                  <a:off x="2893" y="3191"/>
                  <a:ext cx="209" cy="309"/>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711" name="Text Box 104"/>
                <p:cNvSpPr txBox="1">
                  <a:spLocks noChangeArrowheads="1"/>
                </p:cNvSpPr>
                <p:nvPr/>
              </p:nvSpPr>
              <p:spPr bwMode="auto">
                <a:xfrm>
                  <a:off x="2632" y="3447"/>
                  <a:ext cx="209" cy="309"/>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712" name="Text Box 105"/>
                <p:cNvSpPr txBox="1">
                  <a:spLocks noChangeArrowheads="1"/>
                </p:cNvSpPr>
                <p:nvPr/>
              </p:nvSpPr>
              <p:spPr bwMode="auto">
                <a:xfrm>
                  <a:off x="2893" y="3447"/>
                  <a:ext cx="209" cy="309"/>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713" name="Rectangle 106"/>
                <p:cNvSpPr>
                  <a:spLocks noChangeArrowheads="1"/>
                </p:cNvSpPr>
                <p:nvPr/>
              </p:nvSpPr>
              <p:spPr bwMode="auto">
                <a:xfrm>
                  <a:off x="3648" y="3120"/>
                  <a:ext cx="784" cy="768"/>
                </a:xfrm>
                <a:prstGeom prst="rect">
                  <a:avLst/>
                </a:prstGeom>
                <a:noFill/>
                <a:ln w="57150">
                  <a:solidFill>
                    <a:schemeClr val="tx1"/>
                  </a:solidFill>
                  <a:miter lim="800000"/>
                  <a:headEnd/>
                  <a:tailEnd/>
                </a:ln>
              </p:spPr>
              <p:txBody>
                <a:bodyPr wrap="none" anchor="ctr"/>
                <a:lstStyle/>
                <a:p>
                  <a:endParaRPr lang="en-US"/>
                </a:p>
              </p:txBody>
            </p:sp>
            <p:sp>
              <p:nvSpPr>
                <p:cNvPr id="29714" name="Text Box 107"/>
                <p:cNvSpPr txBox="1">
                  <a:spLocks noChangeArrowheads="1"/>
                </p:cNvSpPr>
                <p:nvPr/>
              </p:nvSpPr>
              <p:spPr bwMode="auto">
                <a:xfrm>
                  <a:off x="4235" y="3191"/>
                  <a:ext cx="209" cy="309"/>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715" name="Oval 108"/>
                <p:cNvSpPr>
                  <a:spLocks noChangeArrowheads="1"/>
                </p:cNvSpPr>
                <p:nvPr/>
              </p:nvSpPr>
              <p:spPr bwMode="auto">
                <a:xfrm>
                  <a:off x="5328" y="2016"/>
                  <a:ext cx="144" cy="144"/>
                </a:xfrm>
                <a:prstGeom prst="ellipse">
                  <a:avLst/>
                </a:prstGeom>
                <a:solidFill>
                  <a:srgbClr val="F81706"/>
                </a:solidFill>
                <a:ln w="28575">
                  <a:solidFill>
                    <a:srgbClr val="F81706"/>
                  </a:solidFill>
                  <a:round/>
                  <a:headEnd/>
                  <a:tailEnd/>
                </a:ln>
              </p:spPr>
              <p:txBody>
                <a:bodyPr wrap="none" anchor="ctr"/>
                <a:lstStyle/>
                <a:p>
                  <a:endParaRPr lang="en-US"/>
                </a:p>
              </p:txBody>
            </p:sp>
            <p:sp>
              <p:nvSpPr>
                <p:cNvPr id="29716" name="Oval 109"/>
                <p:cNvSpPr>
                  <a:spLocks noChangeArrowheads="1"/>
                </p:cNvSpPr>
                <p:nvPr/>
              </p:nvSpPr>
              <p:spPr bwMode="auto">
                <a:xfrm>
                  <a:off x="4512" y="2016"/>
                  <a:ext cx="144" cy="144"/>
                </a:xfrm>
                <a:prstGeom prst="ellipse">
                  <a:avLst/>
                </a:prstGeom>
                <a:solidFill>
                  <a:srgbClr val="F81706"/>
                </a:solidFill>
                <a:ln w="28575">
                  <a:solidFill>
                    <a:srgbClr val="F81706"/>
                  </a:solidFill>
                  <a:round/>
                  <a:headEnd/>
                  <a:tailEnd/>
                </a:ln>
              </p:spPr>
              <p:txBody>
                <a:bodyPr wrap="none" anchor="ctr"/>
                <a:lstStyle/>
                <a:p>
                  <a:endParaRPr lang="en-US"/>
                </a:p>
              </p:txBody>
            </p:sp>
            <p:sp>
              <p:nvSpPr>
                <p:cNvPr id="29717" name="Line 110"/>
                <p:cNvSpPr>
                  <a:spLocks noChangeShapeType="1"/>
                </p:cNvSpPr>
                <p:nvPr/>
              </p:nvSpPr>
              <p:spPr bwMode="auto">
                <a:xfrm flipH="1">
                  <a:off x="4633" y="1629"/>
                  <a:ext cx="345" cy="403"/>
                </a:xfrm>
                <a:prstGeom prst="line">
                  <a:avLst/>
                </a:prstGeom>
                <a:noFill/>
                <a:ln w="28575">
                  <a:solidFill>
                    <a:schemeClr val="tx1"/>
                  </a:solidFill>
                  <a:round/>
                  <a:headEnd/>
                  <a:tailEnd type="triangle" w="med" len="med"/>
                </a:ln>
              </p:spPr>
              <p:txBody>
                <a:bodyPr wrap="none"/>
                <a:lstStyle/>
                <a:p>
                  <a:endParaRPr lang="en-US"/>
                </a:p>
              </p:txBody>
            </p:sp>
            <p:sp>
              <p:nvSpPr>
                <p:cNvPr id="29718" name="Line 111"/>
                <p:cNvSpPr>
                  <a:spLocks noChangeShapeType="1"/>
                </p:cNvSpPr>
                <p:nvPr/>
              </p:nvSpPr>
              <p:spPr bwMode="auto">
                <a:xfrm>
                  <a:off x="4978" y="1629"/>
                  <a:ext cx="379" cy="395"/>
                </a:xfrm>
                <a:prstGeom prst="line">
                  <a:avLst/>
                </a:prstGeom>
                <a:noFill/>
                <a:ln w="28575">
                  <a:solidFill>
                    <a:schemeClr val="tx1"/>
                  </a:solidFill>
                  <a:round/>
                  <a:headEnd/>
                  <a:tailEnd type="triangle" w="med" len="med"/>
                </a:ln>
              </p:spPr>
              <p:txBody>
                <a:bodyPr wrap="none"/>
                <a:lstStyle/>
                <a:p>
                  <a:endParaRPr lang="en-US"/>
                </a:p>
              </p:txBody>
            </p:sp>
            <p:sp>
              <p:nvSpPr>
                <p:cNvPr id="29719" name="Line 112"/>
                <p:cNvSpPr>
                  <a:spLocks noChangeShapeType="1"/>
                </p:cNvSpPr>
                <p:nvPr/>
              </p:nvSpPr>
              <p:spPr bwMode="auto">
                <a:xfrm flipH="1">
                  <a:off x="2688" y="2112"/>
                  <a:ext cx="1824" cy="1008"/>
                </a:xfrm>
                <a:prstGeom prst="line">
                  <a:avLst/>
                </a:prstGeom>
                <a:noFill/>
                <a:ln w="9525">
                  <a:solidFill>
                    <a:srgbClr val="F81706"/>
                  </a:solidFill>
                  <a:round/>
                  <a:headEnd/>
                  <a:tailEnd type="triangle" w="med" len="med"/>
                </a:ln>
              </p:spPr>
              <p:txBody>
                <a:bodyPr wrap="none"/>
                <a:lstStyle/>
                <a:p>
                  <a:endParaRPr lang="en-US"/>
                </a:p>
              </p:txBody>
            </p:sp>
            <p:sp>
              <p:nvSpPr>
                <p:cNvPr id="29720" name="Line 113"/>
                <p:cNvSpPr>
                  <a:spLocks noChangeShapeType="1"/>
                </p:cNvSpPr>
                <p:nvPr/>
              </p:nvSpPr>
              <p:spPr bwMode="auto">
                <a:xfrm flipH="1">
                  <a:off x="4032" y="2160"/>
                  <a:ext cx="960" cy="960"/>
                </a:xfrm>
                <a:prstGeom prst="line">
                  <a:avLst/>
                </a:prstGeom>
                <a:noFill/>
                <a:ln w="9525">
                  <a:solidFill>
                    <a:srgbClr val="F81706"/>
                  </a:solidFill>
                  <a:round/>
                  <a:headEnd/>
                  <a:tailEnd type="triangle" w="med" len="med"/>
                </a:ln>
              </p:spPr>
              <p:txBody>
                <a:bodyPr wrap="none"/>
                <a:lstStyle/>
                <a:p>
                  <a:endParaRPr lang="en-US"/>
                </a:p>
              </p:txBody>
            </p:sp>
            <p:sp>
              <p:nvSpPr>
                <p:cNvPr id="29721" name="Oval 114"/>
                <p:cNvSpPr>
                  <a:spLocks noChangeArrowheads="1"/>
                </p:cNvSpPr>
                <p:nvPr/>
              </p:nvSpPr>
              <p:spPr bwMode="auto">
                <a:xfrm>
                  <a:off x="4944" y="2016"/>
                  <a:ext cx="144" cy="144"/>
                </a:xfrm>
                <a:prstGeom prst="ellipse">
                  <a:avLst/>
                </a:prstGeom>
                <a:solidFill>
                  <a:srgbClr val="F81706"/>
                </a:solidFill>
                <a:ln w="28575">
                  <a:solidFill>
                    <a:srgbClr val="F81706"/>
                  </a:solidFill>
                  <a:round/>
                  <a:headEnd/>
                  <a:tailEnd/>
                </a:ln>
              </p:spPr>
              <p:txBody>
                <a:bodyPr wrap="none" anchor="ctr"/>
                <a:lstStyle/>
                <a:p>
                  <a:endParaRPr lang="en-US"/>
                </a:p>
              </p:txBody>
            </p:sp>
            <p:sp>
              <p:nvSpPr>
                <p:cNvPr id="29722" name="Line 115"/>
                <p:cNvSpPr>
                  <a:spLocks noChangeShapeType="1"/>
                </p:cNvSpPr>
                <p:nvPr/>
              </p:nvSpPr>
              <p:spPr bwMode="auto">
                <a:xfrm flipH="1">
                  <a:off x="5232" y="2135"/>
                  <a:ext cx="129" cy="937"/>
                </a:xfrm>
                <a:prstGeom prst="line">
                  <a:avLst/>
                </a:prstGeom>
                <a:noFill/>
                <a:ln w="9525">
                  <a:solidFill>
                    <a:srgbClr val="FF3300"/>
                  </a:solidFill>
                  <a:round/>
                  <a:headEnd/>
                  <a:tailEnd type="triangle" w="med" len="med"/>
                </a:ln>
              </p:spPr>
              <p:txBody>
                <a:bodyPr wrap="none"/>
                <a:lstStyle/>
                <a:p>
                  <a:endParaRPr lang="en-US"/>
                </a:p>
              </p:txBody>
            </p:sp>
            <p:sp>
              <p:nvSpPr>
                <p:cNvPr id="29723" name="Line 116"/>
                <p:cNvSpPr>
                  <a:spLocks noChangeShapeType="1"/>
                </p:cNvSpPr>
                <p:nvPr/>
              </p:nvSpPr>
              <p:spPr bwMode="auto">
                <a:xfrm>
                  <a:off x="4983" y="1632"/>
                  <a:ext cx="28" cy="384"/>
                </a:xfrm>
                <a:prstGeom prst="line">
                  <a:avLst/>
                </a:prstGeom>
                <a:noFill/>
                <a:ln w="28575">
                  <a:solidFill>
                    <a:schemeClr val="tx1"/>
                  </a:solidFill>
                  <a:round/>
                  <a:headEnd/>
                  <a:tailEnd type="triangle" w="med" len="med"/>
                </a:ln>
              </p:spPr>
              <p:txBody>
                <a:bodyPr wrap="none"/>
                <a:lstStyle/>
                <a:p>
                  <a:endParaRPr lang="en-US"/>
                </a:p>
              </p:txBody>
            </p:sp>
            <p:grpSp>
              <p:nvGrpSpPr>
                <p:cNvPr id="13" name="Group 117"/>
                <p:cNvGrpSpPr>
                  <a:grpSpLocks/>
                </p:cNvGrpSpPr>
                <p:nvPr/>
              </p:nvGrpSpPr>
              <p:grpSpPr bwMode="auto">
                <a:xfrm>
                  <a:off x="4800" y="3072"/>
                  <a:ext cx="785" cy="892"/>
                  <a:chOff x="768" y="1152"/>
                  <a:chExt cx="1180" cy="1338"/>
                </a:xfrm>
              </p:grpSpPr>
              <p:sp>
                <p:nvSpPr>
                  <p:cNvPr id="29725" name="Rectangle 118"/>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en-US"/>
                  </a:p>
                </p:txBody>
              </p:sp>
              <p:sp>
                <p:nvSpPr>
                  <p:cNvPr id="29726" name="Rectangle 119"/>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27" name="Rectangle 120"/>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28" name="Rectangle 121"/>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29" name="Rectangle 122"/>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30" name="Rectangle 123"/>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31" name="Rectangle 124"/>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32" name="Rectangle 125"/>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33" name="Rectangle 126"/>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734" name="Text Box 127"/>
                  <p:cNvSpPr txBox="1">
                    <a:spLocks noChangeArrowheads="1"/>
                  </p:cNvSpPr>
                  <p:nvPr/>
                </p:nvSpPr>
                <p:spPr bwMode="auto">
                  <a:xfrm>
                    <a:off x="1249" y="2025"/>
                    <a:ext cx="276" cy="464"/>
                  </a:xfrm>
                  <a:prstGeom prst="rect">
                    <a:avLst/>
                  </a:prstGeom>
                  <a:noFill/>
                  <a:ln w="9525">
                    <a:noFill/>
                    <a:miter lim="800000"/>
                    <a:headEnd/>
                    <a:tailEnd/>
                  </a:ln>
                </p:spPr>
                <p:txBody>
                  <a:bodyPr wrap="none">
                    <a:spAutoFit/>
                  </a:bodyPr>
                  <a:lstStyle/>
                  <a:p>
                    <a:r>
                      <a:rPr lang="en-US" sz="2000">
                        <a:latin typeface="Comic Sans MS" pitchFamily="66" charset="0"/>
                      </a:rPr>
                      <a:t>1</a:t>
                    </a:r>
                  </a:p>
                </p:txBody>
              </p:sp>
              <p:sp>
                <p:nvSpPr>
                  <p:cNvPr id="29735" name="Text Box 128"/>
                  <p:cNvSpPr txBox="1">
                    <a:spLocks noChangeArrowheads="1"/>
                  </p:cNvSpPr>
                  <p:nvPr/>
                </p:nvSpPr>
                <p:spPr bwMode="auto">
                  <a:xfrm>
                    <a:off x="1249" y="1257"/>
                    <a:ext cx="314" cy="463"/>
                  </a:xfrm>
                  <a:prstGeom prst="rect">
                    <a:avLst/>
                  </a:prstGeom>
                  <a:noFill/>
                  <a:ln w="9525">
                    <a:noFill/>
                    <a:miter lim="800000"/>
                    <a:headEnd/>
                    <a:tailEnd/>
                  </a:ln>
                </p:spPr>
                <p:txBody>
                  <a:bodyPr wrap="none">
                    <a:spAutoFit/>
                  </a:bodyPr>
                  <a:lstStyle/>
                  <a:p>
                    <a:r>
                      <a:rPr lang="en-US" sz="2000">
                        <a:latin typeface="Comic Sans MS" pitchFamily="66" charset="0"/>
                      </a:rPr>
                      <a:t>2</a:t>
                    </a:r>
                  </a:p>
                </p:txBody>
              </p:sp>
              <p:sp>
                <p:nvSpPr>
                  <p:cNvPr id="29736" name="Text Box 129"/>
                  <p:cNvSpPr txBox="1">
                    <a:spLocks noChangeArrowheads="1"/>
                  </p:cNvSpPr>
                  <p:nvPr/>
                </p:nvSpPr>
                <p:spPr bwMode="auto">
                  <a:xfrm>
                    <a:off x="861" y="1642"/>
                    <a:ext cx="314" cy="463"/>
                  </a:xfrm>
                  <a:prstGeom prst="rect">
                    <a:avLst/>
                  </a:prstGeom>
                  <a:noFill/>
                  <a:ln w="9525">
                    <a:noFill/>
                    <a:miter lim="800000"/>
                    <a:headEnd/>
                    <a:tailEnd/>
                  </a:ln>
                </p:spPr>
                <p:txBody>
                  <a:bodyPr wrap="none">
                    <a:spAutoFit/>
                  </a:bodyPr>
                  <a:lstStyle/>
                  <a:p>
                    <a:r>
                      <a:rPr lang="en-US" sz="2000">
                        <a:latin typeface="Comic Sans MS" pitchFamily="66" charset="0"/>
                      </a:rPr>
                      <a:t>3</a:t>
                    </a:r>
                  </a:p>
                </p:txBody>
              </p:sp>
              <p:sp>
                <p:nvSpPr>
                  <p:cNvPr id="29737" name="Text Box 130"/>
                  <p:cNvSpPr txBox="1">
                    <a:spLocks noChangeArrowheads="1"/>
                  </p:cNvSpPr>
                  <p:nvPr/>
                </p:nvSpPr>
                <p:spPr bwMode="auto">
                  <a:xfrm>
                    <a:off x="1249" y="1642"/>
                    <a:ext cx="314" cy="463"/>
                  </a:xfrm>
                  <a:prstGeom prst="rect">
                    <a:avLst/>
                  </a:prstGeom>
                  <a:noFill/>
                  <a:ln w="9525">
                    <a:noFill/>
                    <a:miter lim="800000"/>
                    <a:headEnd/>
                    <a:tailEnd/>
                  </a:ln>
                </p:spPr>
                <p:txBody>
                  <a:bodyPr wrap="none">
                    <a:spAutoFit/>
                  </a:bodyPr>
                  <a:lstStyle/>
                  <a:p>
                    <a:r>
                      <a:rPr lang="en-US" sz="2000">
                        <a:latin typeface="Comic Sans MS" pitchFamily="66" charset="0"/>
                      </a:rPr>
                      <a:t>4</a:t>
                    </a:r>
                  </a:p>
                </p:txBody>
              </p:sp>
              <p:sp>
                <p:nvSpPr>
                  <p:cNvPr id="29738" name="Text Box 131"/>
                  <p:cNvSpPr txBox="1">
                    <a:spLocks noChangeArrowheads="1"/>
                  </p:cNvSpPr>
                  <p:nvPr/>
                </p:nvSpPr>
                <p:spPr bwMode="auto">
                  <a:xfrm>
                    <a:off x="861" y="2025"/>
                    <a:ext cx="314" cy="463"/>
                  </a:xfrm>
                  <a:prstGeom prst="rect">
                    <a:avLst/>
                  </a:prstGeom>
                  <a:noFill/>
                  <a:ln w="9525">
                    <a:noFill/>
                    <a:miter lim="800000"/>
                    <a:headEnd/>
                    <a:tailEnd/>
                  </a:ln>
                </p:spPr>
                <p:txBody>
                  <a:bodyPr wrap="none">
                    <a:spAutoFit/>
                  </a:bodyPr>
                  <a:lstStyle/>
                  <a:p>
                    <a:r>
                      <a:rPr lang="en-US" sz="2000">
                        <a:latin typeface="Comic Sans MS" pitchFamily="66" charset="0"/>
                      </a:rPr>
                      <a:t>5</a:t>
                    </a:r>
                  </a:p>
                </p:txBody>
              </p:sp>
              <p:sp>
                <p:nvSpPr>
                  <p:cNvPr id="29739" name="Text Box 132"/>
                  <p:cNvSpPr txBox="1">
                    <a:spLocks noChangeArrowheads="1"/>
                  </p:cNvSpPr>
                  <p:nvPr/>
                </p:nvSpPr>
                <p:spPr bwMode="auto">
                  <a:xfrm>
                    <a:off x="1632" y="2027"/>
                    <a:ext cx="314" cy="463"/>
                  </a:xfrm>
                  <a:prstGeom prst="rect">
                    <a:avLst/>
                  </a:prstGeom>
                  <a:noFill/>
                  <a:ln w="9525">
                    <a:noFill/>
                    <a:miter lim="800000"/>
                    <a:headEnd/>
                    <a:tailEnd/>
                  </a:ln>
                </p:spPr>
                <p:txBody>
                  <a:bodyPr wrap="none">
                    <a:spAutoFit/>
                  </a:bodyPr>
                  <a:lstStyle/>
                  <a:p>
                    <a:r>
                      <a:rPr lang="en-US" sz="2000">
                        <a:latin typeface="Comic Sans MS" pitchFamily="66" charset="0"/>
                      </a:rPr>
                      <a:t>6</a:t>
                    </a:r>
                  </a:p>
                </p:txBody>
              </p:sp>
              <p:sp>
                <p:nvSpPr>
                  <p:cNvPr id="29740" name="Text Box 133"/>
                  <p:cNvSpPr txBox="1">
                    <a:spLocks noChangeArrowheads="1"/>
                  </p:cNvSpPr>
                  <p:nvPr/>
                </p:nvSpPr>
                <p:spPr bwMode="auto">
                  <a:xfrm>
                    <a:off x="1634" y="1640"/>
                    <a:ext cx="314" cy="463"/>
                  </a:xfrm>
                  <a:prstGeom prst="rect">
                    <a:avLst/>
                  </a:prstGeom>
                  <a:noFill/>
                  <a:ln w="9525">
                    <a:noFill/>
                    <a:miter lim="800000"/>
                    <a:headEnd/>
                    <a:tailEnd/>
                  </a:ln>
                </p:spPr>
                <p:txBody>
                  <a:bodyPr wrap="none">
                    <a:spAutoFit/>
                  </a:bodyPr>
                  <a:lstStyle/>
                  <a:p>
                    <a:r>
                      <a:rPr lang="en-US" sz="2000">
                        <a:latin typeface="Comic Sans MS" pitchFamily="66" charset="0"/>
                      </a:rPr>
                      <a:t>7</a:t>
                    </a:r>
                  </a:p>
                </p:txBody>
              </p:sp>
              <p:sp>
                <p:nvSpPr>
                  <p:cNvPr id="29741" name="Text Box 134"/>
                  <p:cNvSpPr txBox="1">
                    <a:spLocks noChangeArrowheads="1"/>
                  </p:cNvSpPr>
                  <p:nvPr/>
                </p:nvSpPr>
                <p:spPr bwMode="auto">
                  <a:xfrm>
                    <a:off x="861" y="1257"/>
                    <a:ext cx="314" cy="463"/>
                  </a:xfrm>
                  <a:prstGeom prst="rect">
                    <a:avLst/>
                  </a:prstGeom>
                  <a:noFill/>
                  <a:ln w="9525">
                    <a:noFill/>
                    <a:miter lim="800000"/>
                    <a:headEnd/>
                    <a:tailEnd/>
                  </a:ln>
                </p:spPr>
                <p:txBody>
                  <a:bodyPr wrap="none">
                    <a:spAutoFit/>
                  </a:bodyPr>
                  <a:lstStyle/>
                  <a:p>
                    <a:r>
                      <a:rPr lang="en-US" sz="2000">
                        <a:latin typeface="Comic Sans MS" pitchFamily="66" charset="0"/>
                      </a:rPr>
                      <a:t>8</a:t>
                    </a:r>
                  </a:p>
                </p:txBody>
              </p:sp>
            </p:grpSp>
          </p:grpSp>
        </p:grpSp>
      </p:grpSp>
      <p:sp>
        <p:nvSpPr>
          <p:cNvPr id="143497" name="Text Box 137"/>
          <p:cNvSpPr txBox="1">
            <a:spLocks noChangeArrowheads="1"/>
          </p:cNvSpPr>
          <p:nvPr/>
        </p:nvSpPr>
        <p:spPr bwMode="auto">
          <a:xfrm>
            <a:off x="8839200" y="2743200"/>
            <a:ext cx="2946400" cy="830997"/>
          </a:xfrm>
          <a:prstGeom prst="rect">
            <a:avLst/>
          </a:prstGeom>
          <a:noFill/>
          <a:ln w="9525">
            <a:noFill/>
            <a:miter lim="800000"/>
            <a:headEnd/>
            <a:tailEnd/>
          </a:ln>
        </p:spPr>
        <p:txBody>
          <a:bodyPr>
            <a:spAutoFit/>
          </a:bodyPr>
          <a:lstStyle/>
          <a:p>
            <a:pPr>
              <a:spcBef>
                <a:spcPct val="20000"/>
              </a:spcBef>
              <a:buClr>
                <a:srgbClr val="0033CC"/>
              </a:buClr>
              <a:buFont typeface="Wingdings" pitchFamily="2" charset="2"/>
              <a:buNone/>
            </a:pPr>
            <a:r>
              <a:rPr lang="en-US" sz="2400" dirty="0">
                <a:solidFill>
                  <a:srgbClr val="996633"/>
                </a:solidFill>
                <a:latin typeface="Comic Sans MS" pitchFamily="66" charset="0"/>
              </a:rPr>
              <a:t>Is it identical to the set of leaves?</a:t>
            </a:r>
          </a:p>
        </p:txBody>
      </p:sp>
      <p:sp>
        <p:nvSpPr>
          <p:cNvPr id="13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14" name="Footer Placeholder 13">
            <a:extLst>
              <a:ext uri="{FF2B5EF4-FFF2-40B4-BE49-F238E27FC236}">
                <a16:creationId xmlns:a16="http://schemas.microsoft.com/office/drawing/2014/main" id="{DDDA1A09-A075-4951-8A90-AE1801B66C8D}"/>
              </a:ext>
            </a:extLst>
          </p:cNvPr>
          <p:cNvSpPr>
            <a:spLocks noGrp="1"/>
          </p:cNvSpPr>
          <p:nvPr>
            <p:ph type="ftr" sz="quarter" idx="11"/>
          </p:nvPr>
        </p:nvSpPr>
        <p:spPr>
          <a:xfrm>
            <a:off x="5476416" y="6473856"/>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193176" y="365125"/>
            <a:ext cx="7160623" cy="1325563"/>
          </a:xfrm>
        </p:spPr>
        <p:txBody>
          <a:bodyPr/>
          <a:lstStyle/>
          <a:p>
            <a:pPr eaLnBrk="1" hangingPunct="1"/>
            <a:r>
              <a:rPr lang="en-US" sz="4000" b="1" dirty="0">
                <a:solidFill>
                  <a:schemeClr val="accent2"/>
                </a:solidFill>
                <a:latin typeface="Comic Sans MS" pitchFamily="66" charset="0"/>
              </a:rPr>
              <a:t>Fringe and Search Strategy</a:t>
            </a:r>
          </a:p>
        </p:txBody>
      </p:sp>
      <p:sp>
        <p:nvSpPr>
          <p:cNvPr id="30724" name="Rectangle 3"/>
          <p:cNvSpPr>
            <a:spLocks noGrp="1" noChangeArrowheads="1"/>
          </p:cNvSpPr>
          <p:nvPr>
            <p:ph type="body" idx="1"/>
          </p:nvPr>
        </p:nvSpPr>
        <p:spPr>
          <a:xfrm>
            <a:off x="3788228" y="1600200"/>
            <a:ext cx="7997371" cy="4876800"/>
          </a:xfrm>
        </p:spPr>
        <p:txBody>
          <a:bodyPr/>
          <a:lstStyle/>
          <a:p>
            <a:pPr eaLnBrk="1" hangingPunct="1">
              <a:buClr>
                <a:srgbClr val="0033CC"/>
              </a:buClr>
              <a:buFont typeface="Wingdings" pitchFamily="2" charset="2"/>
              <a:buChar char="§"/>
            </a:pPr>
            <a:r>
              <a:rPr lang="en-US" dirty="0">
                <a:latin typeface="Comic Sans MS" pitchFamily="66" charset="0"/>
              </a:rPr>
              <a:t>The </a:t>
            </a:r>
            <a:r>
              <a:rPr lang="en-US" dirty="0">
                <a:solidFill>
                  <a:srgbClr val="990033"/>
                </a:solidFill>
                <a:latin typeface="Comic Sans MS" pitchFamily="66" charset="0"/>
              </a:rPr>
              <a:t>fringe</a:t>
            </a:r>
            <a:r>
              <a:rPr lang="en-US" dirty="0">
                <a:latin typeface="Comic Sans MS" pitchFamily="66" charset="0"/>
              </a:rPr>
              <a:t> is the set of all search nodes that haven’t been expanded yet </a:t>
            </a:r>
          </a:p>
          <a:p>
            <a:pPr eaLnBrk="1" hangingPunct="1">
              <a:buClr>
                <a:srgbClr val="0033CC"/>
              </a:buClr>
              <a:buFont typeface="Wingdings" pitchFamily="2" charset="2"/>
              <a:buChar char="§"/>
            </a:pPr>
            <a:r>
              <a:rPr lang="en-US" dirty="0">
                <a:latin typeface="Comic Sans MS" pitchFamily="66" charset="0"/>
              </a:rPr>
              <a:t>It is implemented as a </a:t>
            </a:r>
            <a:r>
              <a:rPr lang="en-US" dirty="0">
                <a:solidFill>
                  <a:srgbClr val="006666"/>
                </a:solidFill>
                <a:latin typeface="Comic Sans MS" pitchFamily="66" charset="0"/>
              </a:rPr>
              <a:t>priority queue</a:t>
            </a:r>
            <a:r>
              <a:rPr lang="en-US" dirty="0">
                <a:solidFill>
                  <a:srgbClr val="CC6600"/>
                </a:solidFill>
                <a:latin typeface="Comic Sans MS" pitchFamily="66" charset="0"/>
              </a:rPr>
              <a:t> </a:t>
            </a:r>
            <a:r>
              <a:rPr lang="en-US" dirty="0">
                <a:latin typeface="Comic Sans MS" pitchFamily="66" charset="0"/>
              </a:rPr>
              <a:t>FRINGE</a:t>
            </a:r>
          </a:p>
          <a:p>
            <a:pPr lvl="1" eaLnBrk="1" hangingPunct="1">
              <a:buClr>
                <a:srgbClr val="0033CC"/>
              </a:buClr>
              <a:buFontTx/>
              <a:buChar char="•"/>
            </a:pPr>
            <a:r>
              <a:rPr lang="en-US" dirty="0">
                <a:latin typeface="Comic Sans MS" pitchFamily="66" charset="0"/>
              </a:rPr>
              <a:t>INSERT(</a:t>
            </a:r>
            <a:r>
              <a:rPr lang="en-US" dirty="0" err="1">
                <a:latin typeface="Comic Sans MS" pitchFamily="66" charset="0"/>
              </a:rPr>
              <a:t>node,FRINGE</a:t>
            </a:r>
            <a:r>
              <a:rPr lang="en-US" dirty="0">
                <a:latin typeface="Comic Sans MS" pitchFamily="66" charset="0"/>
              </a:rPr>
              <a:t>)</a:t>
            </a:r>
          </a:p>
          <a:p>
            <a:pPr lvl="1" eaLnBrk="1" hangingPunct="1">
              <a:buClr>
                <a:srgbClr val="0033CC"/>
              </a:buClr>
              <a:buFontTx/>
              <a:buChar char="•"/>
            </a:pPr>
            <a:r>
              <a:rPr lang="en-US" dirty="0">
                <a:latin typeface="Comic Sans MS" pitchFamily="66" charset="0"/>
              </a:rPr>
              <a:t>REMOVE(FRINGE)</a:t>
            </a:r>
          </a:p>
          <a:p>
            <a:pPr eaLnBrk="1" hangingPunct="1">
              <a:buClr>
                <a:srgbClr val="0033CC"/>
              </a:buClr>
              <a:buFont typeface="Wingdings" pitchFamily="2" charset="2"/>
              <a:buChar char="§"/>
            </a:pPr>
            <a:r>
              <a:rPr lang="en-US" dirty="0">
                <a:latin typeface="Comic Sans MS" pitchFamily="66" charset="0"/>
              </a:rPr>
              <a:t>The ordering of the nodes in FRINGE defines the</a:t>
            </a:r>
            <a:r>
              <a:rPr lang="en-US" dirty="0">
                <a:solidFill>
                  <a:srgbClr val="990000"/>
                </a:solidFill>
                <a:latin typeface="Comic Sans MS" pitchFamily="66" charset="0"/>
              </a:rPr>
              <a:t> search strategy</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552848B1-50CA-45DE-B98C-782CE6A11A8C}"/>
              </a:ext>
            </a:extLst>
          </p:cNvPr>
          <p:cNvSpPr>
            <a:spLocks noGrp="1"/>
          </p:cNvSpPr>
          <p:nvPr>
            <p:ph type="ftr" sz="quarter" idx="11"/>
          </p:nvPr>
        </p:nvSpPr>
        <p:spPr>
          <a:xfrm>
            <a:off x="5378303" y="647700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068388" y="365125"/>
            <a:ext cx="6285411" cy="1325563"/>
          </a:xfrm>
        </p:spPr>
        <p:txBody>
          <a:bodyPr/>
          <a:lstStyle/>
          <a:p>
            <a:pPr eaLnBrk="1" hangingPunct="1"/>
            <a:r>
              <a:rPr lang="en-US" sz="4000" b="1" dirty="0">
                <a:solidFill>
                  <a:schemeClr val="accent2"/>
                </a:solidFill>
                <a:latin typeface="Comic Sans MS" pitchFamily="66" charset="0"/>
              </a:rPr>
              <a:t>Search Algorithm</a:t>
            </a:r>
          </a:p>
        </p:txBody>
      </p:sp>
      <p:sp>
        <p:nvSpPr>
          <p:cNvPr id="31748" name="Rectangle 3"/>
          <p:cNvSpPr>
            <a:spLocks noGrp="1" noChangeArrowheads="1"/>
          </p:cNvSpPr>
          <p:nvPr>
            <p:ph type="body" idx="1"/>
          </p:nvPr>
        </p:nvSpPr>
        <p:spPr>
          <a:xfrm>
            <a:off x="4310742" y="1600200"/>
            <a:ext cx="7271657" cy="4953000"/>
          </a:xfrm>
        </p:spPr>
        <p:txBody>
          <a:bodyPr/>
          <a:lstStyle/>
          <a:p>
            <a:pPr marL="457200" indent="-457200" eaLnBrk="1" hangingPunct="1">
              <a:lnSpc>
                <a:spcPct val="90000"/>
              </a:lnSpc>
              <a:buClr>
                <a:srgbClr val="0033CC"/>
              </a:buClr>
              <a:buFont typeface="Wingdings" pitchFamily="2" charset="2"/>
              <a:buAutoNum type="arabicPeriod"/>
            </a:pPr>
            <a:r>
              <a:rPr lang="en-US" sz="2400" dirty="0">
                <a:latin typeface="Comic Sans MS" pitchFamily="66" charset="0"/>
                <a:sym typeface="Wingdings" pitchFamily="2" charset="2"/>
              </a:rPr>
              <a:t>If GOAL?(initial-state) then return initial-state</a:t>
            </a:r>
          </a:p>
          <a:p>
            <a:pPr marL="457200" indent="-457200" eaLnBrk="1" hangingPunct="1">
              <a:lnSpc>
                <a:spcPct val="90000"/>
              </a:lnSpc>
              <a:buClr>
                <a:srgbClr val="0033CC"/>
              </a:buClr>
              <a:buFont typeface="Wingdings" pitchFamily="2" charset="2"/>
              <a:buAutoNum type="arabicPeriod"/>
            </a:pPr>
            <a:r>
              <a:rPr lang="en-US" sz="2400" dirty="0">
                <a:latin typeface="Comic Sans MS" pitchFamily="66" charset="0"/>
                <a:sym typeface="Wingdings" pitchFamily="2" charset="2"/>
              </a:rPr>
              <a:t>INSERT(</a:t>
            </a:r>
            <a:r>
              <a:rPr lang="en-US" sz="2400" dirty="0">
                <a:latin typeface="Comic Sans MS" pitchFamily="66" charset="0"/>
              </a:rPr>
              <a:t>initial-</a:t>
            </a:r>
            <a:r>
              <a:rPr lang="en-US" sz="2400" dirty="0" err="1">
                <a:latin typeface="Comic Sans MS" pitchFamily="66" charset="0"/>
              </a:rPr>
              <a:t>node,FRINGE</a:t>
            </a:r>
            <a:r>
              <a:rPr lang="en-US" sz="2400" dirty="0">
                <a:latin typeface="Comic Sans MS" pitchFamily="66" charset="0"/>
              </a:rPr>
              <a:t>)</a:t>
            </a:r>
          </a:p>
          <a:p>
            <a:pPr marL="457200" indent="-457200" eaLnBrk="1" hangingPunct="1">
              <a:lnSpc>
                <a:spcPct val="90000"/>
              </a:lnSpc>
              <a:buClr>
                <a:srgbClr val="0033CC"/>
              </a:buClr>
              <a:buFont typeface="Wingdings" pitchFamily="2" charset="2"/>
              <a:buAutoNum type="arabicPeriod"/>
            </a:pPr>
            <a:r>
              <a:rPr lang="en-US" sz="2400" dirty="0">
                <a:latin typeface="Comic Sans MS" pitchFamily="66" charset="0"/>
              </a:rPr>
              <a:t>Repeat:</a:t>
            </a:r>
          </a:p>
          <a:p>
            <a:pPr marL="974725" lvl="1" indent="-403225" eaLnBrk="1" hangingPunct="1">
              <a:lnSpc>
                <a:spcPct val="90000"/>
              </a:lnSpc>
              <a:buClr>
                <a:srgbClr val="0033CC"/>
              </a:buClr>
              <a:buFont typeface="Wingdings" pitchFamily="2" charset="2"/>
              <a:buAutoNum type="alphaLcPeriod"/>
            </a:pPr>
            <a:r>
              <a:rPr lang="en-US" sz="2400" dirty="0">
                <a:latin typeface="Comic Sans MS" pitchFamily="66" charset="0"/>
              </a:rPr>
              <a:t>If empty(FRINGE) then return </a:t>
            </a:r>
            <a:r>
              <a:rPr lang="en-US" sz="2400" dirty="0">
                <a:solidFill>
                  <a:srgbClr val="990033"/>
                </a:solidFill>
                <a:latin typeface="Comic Sans MS" pitchFamily="66" charset="0"/>
              </a:rPr>
              <a:t>failure</a:t>
            </a:r>
          </a:p>
          <a:p>
            <a:pPr marL="974725" lvl="1" indent="-403225" eaLnBrk="1" hangingPunct="1">
              <a:lnSpc>
                <a:spcPct val="90000"/>
              </a:lnSpc>
              <a:buClr>
                <a:srgbClr val="0033CC"/>
              </a:buClr>
              <a:buFont typeface="Wingdings" pitchFamily="2" charset="2"/>
              <a:buAutoNum type="alphaLcPeriod"/>
            </a:pPr>
            <a:r>
              <a:rPr lang="en-US" sz="2400" dirty="0">
                <a:solidFill>
                  <a:srgbClr val="339933"/>
                </a:solidFill>
                <a:latin typeface="Comic Sans MS" pitchFamily="66" charset="0"/>
              </a:rPr>
              <a:t>n</a:t>
            </a:r>
            <a:r>
              <a:rPr lang="en-US" sz="2400" dirty="0">
                <a:latin typeface="Comic Sans MS" pitchFamily="66" charset="0"/>
              </a:rPr>
              <a:t> </a:t>
            </a:r>
            <a:r>
              <a:rPr lang="en-US" sz="2400" dirty="0">
                <a:latin typeface="Comic Sans MS" pitchFamily="66" charset="0"/>
                <a:sym typeface="Wingdings" pitchFamily="2" charset="2"/>
              </a:rPr>
              <a:t> REMOVE(FRINGE)</a:t>
            </a:r>
          </a:p>
          <a:p>
            <a:pPr marL="974725" lvl="1" indent="-403225" eaLnBrk="1" hangingPunct="1">
              <a:lnSpc>
                <a:spcPct val="90000"/>
              </a:lnSpc>
              <a:buClr>
                <a:srgbClr val="0033CC"/>
              </a:buClr>
              <a:buFont typeface="Wingdings" pitchFamily="2" charset="2"/>
              <a:buAutoNum type="alphaLcPeriod"/>
            </a:pPr>
            <a:r>
              <a:rPr lang="en-US" sz="2400" dirty="0">
                <a:solidFill>
                  <a:srgbClr val="F81706"/>
                </a:solidFill>
                <a:latin typeface="Comic Sans MS" pitchFamily="66" charset="0"/>
                <a:sym typeface="Wingdings" pitchFamily="2" charset="2"/>
              </a:rPr>
              <a:t>s</a:t>
            </a:r>
            <a:r>
              <a:rPr lang="en-US" sz="2400" dirty="0">
                <a:latin typeface="Comic Sans MS" pitchFamily="66" charset="0"/>
                <a:sym typeface="Wingdings" pitchFamily="2" charset="2"/>
              </a:rPr>
              <a:t>  STATE(</a:t>
            </a:r>
            <a:r>
              <a:rPr lang="en-US" sz="2400" dirty="0">
                <a:solidFill>
                  <a:srgbClr val="339933"/>
                </a:solidFill>
                <a:latin typeface="Comic Sans MS" pitchFamily="66" charset="0"/>
                <a:sym typeface="Wingdings" pitchFamily="2" charset="2"/>
              </a:rPr>
              <a:t>n</a:t>
            </a:r>
            <a:r>
              <a:rPr lang="en-US" sz="2400" dirty="0">
                <a:latin typeface="Comic Sans MS" pitchFamily="66" charset="0"/>
                <a:sym typeface="Wingdings" pitchFamily="2" charset="2"/>
              </a:rPr>
              <a:t>)</a:t>
            </a:r>
          </a:p>
          <a:p>
            <a:pPr marL="974725" lvl="1" indent="-403225" eaLnBrk="1" hangingPunct="1">
              <a:lnSpc>
                <a:spcPct val="90000"/>
              </a:lnSpc>
              <a:buClr>
                <a:srgbClr val="0033CC"/>
              </a:buClr>
              <a:buFont typeface="Wingdings" pitchFamily="2" charset="2"/>
              <a:buAutoNum type="alphaLcPeriod"/>
            </a:pPr>
            <a:r>
              <a:rPr lang="en-US" dirty="0">
                <a:latin typeface="Comic Sans MS" pitchFamily="66" charset="0"/>
                <a:sym typeface="Wingdings" pitchFamily="2" charset="2"/>
              </a:rPr>
              <a:t>If GOAL?(</a:t>
            </a:r>
            <a:r>
              <a:rPr lang="en-US" dirty="0">
                <a:solidFill>
                  <a:srgbClr val="996600"/>
                </a:solidFill>
                <a:latin typeface="Comic Sans MS" pitchFamily="66" charset="0"/>
              </a:rPr>
              <a:t>s’</a:t>
            </a:r>
            <a:r>
              <a:rPr lang="en-US" dirty="0">
                <a:latin typeface="Comic Sans MS" pitchFamily="66" charset="0"/>
                <a:sym typeface="Wingdings" pitchFamily="2" charset="2"/>
              </a:rPr>
              <a:t>) then return </a:t>
            </a:r>
            <a:r>
              <a:rPr lang="en-US" dirty="0">
                <a:solidFill>
                  <a:srgbClr val="990033"/>
                </a:solidFill>
                <a:latin typeface="Comic Sans MS" pitchFamily="66" charset="0"/>
                <a:sym typeface="Wingdings" pitchFamily="2" charset="2"/>
              </a:rPr>
              <a:t>path or goal state</a:t>
            </a:r>
            <a:endParaRPr lang="en-US" sz="2400" dirty="0">
              <a:solidFill>
                <a:srgbClr val="339933"/>
              </a:solidFill>
              <a:latin typeface="Comic Sans MS" pitchFamily="66" charset="0"/>
              <a:sym typeface="Wingdings" pitchFamily="2" charset="2"/>
            </a:endParaRPr>
          </a:p>
          <a:p>
            <a:pPr marL="974725" lvl="1" indent="-403225" eaLnBrk="1" hangingPunct="1">
              <a:lnSpc>
                <a:spcPct val="90000"/>
              </a:lnSpc>
              <a:buClr>
                <a:srgbClr val="0033CC"/>
              </a:buClr>
              <a:buFont typeface="Wingdings" pitchFamily="2" charset="2"/>
              <a:buAutoNum type="alphaLcPeriod"/>
            </a:pPr>
            <a:r>
              <a:rPr lang="en-US" sz="2400" dirty="0">
                <a:latin typeface="Comic Sans MS" pitchFamily="66" charset="0"/>
              </a:rPr>
              <a:t>For every state </a:t>
            </a:r>
            <a:r>
              <a:rPr lang="en-US" sz="2400" dirty="0">
                <a:solidFill>
                  <a:srgbClr val="996600"/>
                </a:solidFill>
                <a:latin typeface="Comic Sans MS" pitchFamily="66" charset="0"/>
              </a:rPr>
              <a:t>s’</a:t>
            </a:r>
            <a:r>
              <a:rPr lang="en-US" sz="2400" dirty="0">
                <a:latin typeface="Comic Sans MS" pitchFamily="66" charset="0"/>
              </a:rPr>
              <a:t> in SUCCESSORS(</a:t>
            </a:r>
            <a:r>
              <a:rPr lang="en-US" sz="2400" dirty="0">
                <a:solidFill>
                  <a:srgbClr val="F81706"/>
                </a:solidFill>
                <a:latin typeface="Comic Sans MS" pitchFamily="66" charset="0"/>
              </a:rPr>
              <a:t>s</a:t>
            </a:r>
            <a:r>
              <a:rPr lang="en-US" sz="2400" dirty="0">
                <a:latin typeface="Comic Sans MS" pitchFamily="66" charset="0"/>
              </a:rPr>
              <a:t>)</a:t>
            </a:r>
          </a:p>
          <a:p>
            <a:pPr marL="1600200" lvl="2" indent="-511175" eaLnBrk="1" hangingPunct="1">
              <a:lnSpc>
                <a:spcPct val="90000"/>
              </a:lnSpc>
              <a:buClr>
                <a:srgbClr val="0033CC"/>
              </a:buClr>
              <a:buFont typeface="Wingdings" pitchFamily="2" charset="2"/>
              <a:buAutoNum type="romanLcPeriod"/>
            </a:pPr>
            <a:r>
              <a:rPr lang="en-US" dirty="0">
                <a:latin typeface="Comic Sans MS" pitchFamily="66" charset="0"/>
              </a:rPr>
              <a:t>Create a new node </a:t>
            </a:r>
            <a:r>
              <a:rPr lang="en-US" dirty="0">
                <a:solidFill>
                  <a:srgbClr val="990000"/>
                </a:solidFill>
                <a:latin typeface="Comic Sans MS" pitchFamily="66" charset="0"/>
              </a:rPr>
              <a:t>n’</a:t>
            </a:r>
            <a:r>
              <a:rPr lang="en-US" dirty="0">
                <a:solidFill>
                  <a:srgbClr val="CC0066"/>
                </a:solidFill>
                <a:latin typeface="Comic Sans MS" pitchFamily="66" charset="0"/>
              </a:rPr>
              <a:t> </a:t>
            </a:r>
            <a:r>
              <a:rPr lang="en-US" dirty="0">
                <a:latin typeface="Comic Sans MS" pitchFamily="66" charset="0"/>
              </a:rPr>
              <a:t>as a child of </a:t>
            </a:r>
            <a:r>
              <a:rPr lang="en-US" dirty="0">
                <a:solidFill>
                  <a:srgbClr val="339933"/>
                </a:solidFill>
                <a:latin typeface="Comic Sans MS" pitchFamily="66" charset="0"/>
              </a:rPr>
              <a:t>n</a:t>
            </a:r>
            <a:endParaRPr lang="en-US" dirty="0">
              <a:solidFill>
                <a:srgbClr val="990033"/>
              </a:solidFill>
              <a:latin typeface="Comic Sans MS" pitchFamily="66" charset="0"/>
            </a:endParaRPr>
          </a:p>
          <a:p>
            <a:pPr marL="1600200" lvl="2" indent="-511175" eaLnBrk="1" hangingPunct="1">
              <a:lnSpc>
                <a:spcPct val="90000"/>
              </a:lnSpc>
              <a:buClr>
                <a:srgbClr val="0033CC"/>
              </a:buClr>
              <a:buFont typeface="Wingdings" pitchFamily="2" charset="2"/>
              <a:buAutoNum type="romanLcPeriod"/>
            </a:pPr>
            <a:r>
              <a:rPr lang="en-US" dirty="0">
                <a:latin typeface="Comic Sans MS" pitchFamily="66" charset="0"/>
              </a:rPr>
              <a:t>INSERT(</a:t>
            </a:r>
            <a:r>
              <a:rPr lang="en-US" dirty="0" err="1">
                <a:solidFill>
                  <a:srgbClr val="990000"/>
                </a:solidFill>
                <a:latin typeface="Comic Sans MS" pitchFamily="66" charset="0"/>
              </a:rPr>
              <a:t>n’</a:t>
            </a:r>
            <a:r>
              <a:rPr lang="en-US" dirty="0" err="1">
                <a:latin typeface="Comic Sans MS" pitchFamily="66" charset="0"/>
              </a:rPr>
              <a:t>,FRINGE</a:t>
            </a:r>
            <a:r>
              <a:rPr lang="en-US" dirty="0">
                <a:latin typeface="Comic Sans MS" pitchFamily="66" charset="0"/>
              </a:rPr>
              <a:t>)</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C634D8DE-5DE8-4268-A213-E56DA11C378D}"/>
              </a:ext>
            </a:extLst>
          </p:cNvPr>
          <p:cNvSpPr>
            <a:spLocks noGrp="1"/>
          </p:cNvSpPr>
          <p:nvPr>
            <p:ph type="ftr" sz="quarter" idx="11"/>
          </p:nvPr>
        </p:nvSpPr>
        <p:spPr>
          <a:xfrm>
            <a:off x="5399567"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5094514" y="365125"/>
            <a:ext cx="6259286" cy="1325563"/>
          </a:xfrm>
        </p:spPr>
        <p:txBody>
          <a:bodyPr/>
          <a:lstStyle/>
          <a:p>
            <a:pPr eaLnBrk="1" hangingPunct="1"/>
            <a:r>
              <a:rPr lang="en-US" sz="4000" b="1" dirty="0">
                <a:solidFill>
                  <a:schemeClr val="accent2"/>
                </a:solidFill>
                <a:latin typeface="Comic Sans MS" pitchFamily="66" charset="0"/>
              </a:rPr>
              <a:t>Performance Measures</a:t>
            </a:r>
          </a:p>
        </p:txBody>
      </p:sp>
      <p:sp>
        <p:nvSpPr>
          <p:cNvPr id="32772" name="Rectangle 3"/>
          <p:cNvSpPr>
            <a:spLocks noGrp="1" noChangeArrowheads="1"/>
          </p:cNvSpPr>
          <p:nvPr>
            <p:ph type="body" idx="1"/>
          </p:nvPr>
        </p:nvSpPr>
        <p:spPr>
          <a:xfrm>
            <a:off x="3500846" y="1600200"/>
            <a:ext cx="8081554" cy="4800600"/>
          </a:xfrm>
        </p:spPr>
        <p:txBody>
          <a:bodyPr/>
          <a:lstStyle/>
          <a:p>
            <a:pPr eaLnBrk="1" hangingPunct="1">
              <a:lnSpc>
                <a:spcPct val="90000"/>
              </a:lnSpc>
              <a:buClr>
                <a:srgbClr val="0033CC"/>
              </a:buClr>
              <a:buFont typeface="Wingdings" pitchFamily="2" charset="2"/>
              <a:buChar char="§"/>
            </a:pPr>
            <a:r>
              <a:rPr lang="en-US" dirty="0">
                <a:latin typeface="Comic Sans MS" pitchFamily="66" charset="0"/>
              </a:rPr>
              <a:t>Completeness</a:t>
            </a:r>
            <a:br>
              <a:rPr lang="en-US" dirty="0">
                <a:latin typeface="Comic Sans MS" pitchFamily="66" charset="0"/>
              </a:rPr>
            </a:br>
            <a:r>
              <a:rPr lang="en-US" sz="2800" dirty="0">
                <a:latin typeface="Comic Sans MS" pitchFamily="66" charset="0"/>
              </a:rPr>
              <a:t>A search algorithm is complete if it finds a solution whenever one exists</a:t>
            </a:r>
            <a:br>
              <a:rPr lang="en-US" sz="2800" dirty="0">
                <a:latin typeface="Comic Sans MS" pitchFamily="66" charset="0"/>
              </a:rPr>
            </a:br>
            <a:r>
              <a:rPr lang="en-US" sz="2400" dirty="0">
                <a:latin typeface="Comic Sans MS" pitchFamily="66" charset="0"/>
              </a:rPr>
              <a:t>[What about the case when no solution exists?]</a:t>
            </a:r>
          </a:p>
          <a:p>
            <a:pPr eaLnBrk="1" hangingPunct="1">
              <a:lnSpc>
                <a:spcPct val="90000"/>
              </a:lnSpc>
              <a:buClr>
                <a:srgbClr val="0033CC"/>
              </a:buClr>
              <a:buFont typeface="Wingdings" pitchFamily="2" charset="2"/>
              <a:buChar char="§"/>
            </a:pPr>
            <a:r>
              <a:rPr lang="en-US" dirty="0">
                <a:latin typeface="Comic Sans MS" pitchFamily="66" charset="0"/>
              </a:rPr>
              <a:t>Optimality</a:t>
            </a:r>
            <a:br>
              <a:rPr lang="en-US" dirty="0">
                <a:latin typeface="Comic Sans MS" pitchFamily="66" charset="0"/>
              </a:rPr>
            </a:br>
            <a:r>
              <a:rPr lang="en-US" sz="2800" dirty="0">
                <a:latin typeface="Comic Sans MS" pitchFamily="66" charset="0"/>
              </a:rPr>
              <a:t>A search algorithm is optimal if it returns a minimum-cost path whenever a solution exists</a:t>
            </a:r>
            <a:br>
              <a:rPr lang="en-US" sz="2800" dirty="0">
                <a:latin typeface="Comic Sans MS" pitchFamily="66" charset="0"/>
              </a:rPr>
            </a:br>
            <a:r>
              <a:rPr lang="en-US" sz="2400" dirty="0">
                <a:latin typeface="Comic Sans MS" pitchFamily="66" charset="0"/>
              </a:rPr>
              <a:t>[Other optimality measures are possible]</a:t>
            </a:r>
            <a:r>
              <a:rPr lang="en-US" sz="2800" dirty="0">
                <a:latin typeface="Comic Sans MS" pitchFamily="66" charset="0"/>
              </a:rPr>
              <a:t> </a:t>
            </a:r>
          </a:p>
          <a:p>
            <a:pPr eaLnBrk="1" hangingPunct="1">
              <a:lnSpc>
                <a:spcPct val="90000"/>
              </a:lnSpc>
              <a:buClr>
                <a:srgbClr val="0033CC"/>
              </a:buClr>
              <a:buFont typeface="Wingdings" pitchFamily="2" charset="2"/>
              <a:buChar char="§"/>
            </a:pPr>
            <a:r>
              <a:rPr lang="en-US" dirty="0">
                <a:latin typeface="Comic Sans MS" pitchFamily="66" charset="0"/>
              </a:rPr>
              <a:t>Complexity</a:t>
            </a:r>
            <a:br>
              <a:rPr lang="en-US" dirty="0">
                <a:latin typeface="Comic Sans MS" pitchFamily="66" charset="0"/>
              </a:rPr>
            </a:br>
            <a:r>
              <a:rPr lang="en-US" sz="2800" dirty="0">
                <a:latin typeface="Comic Sans MS" pitchFamily="66" charset="0"/>
              </a:rPr>
              <a:t>It measures the time and amount of memory required by the algorithm</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EFCF0363-0C37-4622-81DE-0A198D6520ED}"/>
              </a:ext>
            </a:extLst>
          </p:cNvPr>
          <p:cNvSpPr>
            <a:spLocks noGrp="1"/>
          </p:cNvSpPr>
          <p:nvPr>
            <p:ph type="ftr" sz="quarter" idx="11"/>
          </p:nvPr>
        </p:nvSpPr>
        <p:spPr>
          <a:xfrm>
            <a:off x="5399567"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973286" y="273685"/>
            <a:ext cx="8048385" cy="1325563"/>
          </a:xfrm>
        </p:spPr>
        <p:txBody>
          <a:bodyPr/>
          <a:lstStyle/>
          <a:p>
            <a:pPr eaLnBrk="1" hangingPunct="1"/>
            <a:r>
              <a:rPr lang="en-US" sz="4000" b="1" dirty="0">
                <a:solidFill>
                  <a:schemeClr val="accent2"/>
                </a:solidFill>
                <a:latin typeface="Comic Sans MS" pitchFamily="66" charset="0"/>
              </a:rPr>
              <a:t>Important Parameters</a:t>
            </a:r>
          </a:p>
        </p:txBody>
      </p:sp>
      <p:sp>
        <p:nvSpPr>
          <p:cNvPr id="33796" name="Rectangle 3"/>
          <p:cNvSpPr>
            <a:spLocks noGrp="1" noChangeArrowheads="1"/>
          </p:cNvSpPr>
          <p:nvPr>
            <p:ph type="body" idx="1"/>
          </p:nvPr>
        </p:nvSpPr>
        <p:spPr>
          <a:xfrm>
            <a:off x="4245428" y="1825625"/>
            <a:ext cx="7108371" cy="4351338"/>
          </a:xfrm>
        </p:spPr>
        <p:txBody>
          <a:bodyPr>
            <a:normAutofit lnSpcReduction="10000"/>
          </a:bodyPr>
          <a:lstStyle/>
          <a:p>
            <a:pPr marL="609600" indent="-609600" eaLnBrk="1" hangingPunct="1">
              <a:buClr>
                <a:srgbClr val="0033CC"/>
              </a:buClr>
              <a:buFontTx/>
              <a:buAutoNum type="arabicParenR"/>
            </a:pPr>
            <a:r>
              <a:rPr lang="en-US" sz="2800" dirty="0">
                <a:latin typeface="Comic Sans MS" pitchFamily="66" charset="0"/>
              </a:rPr>
              <a:t>Maximum number of successors of any state</a:t>
            </a:r>
            <a:br>
              <a:rPr lang="en-US" sz="2800" dirty="0">
                <a:latin typeface="Comic Sans MS" pitchFamily="66" charset="0"/>
              </a:rPr>
            </a:br>
            <a:br>
              <a:rPr lang="en-US" sz="2800" dirty="0">
                <a:latin typeface="Comic Sans MS" pitchFamily="66" charset="0"/>
              </a:rPr>
            </a:br>
            <a:r>
              <a:rPr lang="en-US" sz="2800" dirty="0">
                <a:latin typeface="Comic Sans MS" pitchFamily="66" charset="0"/>
                <a:sym typeface="Wingdings" pitchFamily="2" charset="2"/>
              </a:rPr>
              <a:t> </a:t>
            </a:r>
            <a:r>
              <a:rPr lang="en-US" sz="2800" dirty="0">
                <a:solidFill>
                  <a:srgbClr val="990033"/>
                </a:solidFill>
                <a:latin typeface="Comic Sans MS" pitchFamily="66" charset="0"/>
                <a:sym typeface="Wingdings" pitchFamily="2" charset="2"/>
              </a:rPr>
              <a:t>branching factor</a:t>
            </a:r>
            <a:r>
              <a:rPr lang="en-US" sz="2800" dirty="0">
                <a:latin typeface="Comic Sans MS" pitchFamily="66" charset="0"/>
                <a:sym typeface="Wingdings" pitchFamily="2" charset="2"/>
              </a:rPr>
              <a:t> </a:t>
            </a:r>
            <a:r>
              <a:rPr lang="en-US" sz="2800" dirty="0">
                <a:solidFill>
                  <a:srgbClr val="CC6600"/>
                </a:solidFill>
                <a:latin typeface="Comic Sans MS" pitchFamily="66" charset="0"/>
                <a:sym typeface="Wingdings" pitchFamily="2" charset="2"/>
              </a:rPr>
              <a:t>b</a:t>
            </a:r>
            <a:r>
              <a:rPr lang="en-US" sz="2800" dirty="0">
                <a:latin typeface="Comic Sans MS" pitchFamily="66" charset="0"/>
                <a:sym typeface="Wingdings" pitchFamily="2" charset="2"/>
              </a:rPr>
              <a:t> of the search tree</a:t>
            </a:r>
            <a:br>
              <a:rPr lang="en-US" sz="2800" dirty="0">
                <a:latin typeface="Comic Sans MS" pitchFamily="66" charset="0"/>
                <a:sym typeface="Wingdings" pitchFamily="2" charset="2"/>
              </a:rPr>
            </a:br>
            <a:endParaRPr lang="en-US" sz="2800" dirty="0">
              <a:latin typeface="Comic Sans MS" pitchFamily="66" charset="0"/>
            </a:endParaRPr>
          </a:p>
          <a:p>
            <a:pPr marL="609600" indent="-609600" eaLnBrk="1" hangingPunct="1">
              <a:buClr>
                <a:srgbClr val="0033CC"/>
              </a:buClr>
              <a:buFontTx/>
              <a:buAutoNum type="arabicParenR"/>
            </a:pPr>
            <a:r>
              <a:rPr lang="en-US" sz="2800" dirty="0">
                <a:latin typeface="Comic Sans MS" pitchFamily="66" charset="0"/>
              </a:rPr>
              <a:t>Minimal length of a path between the initial and a goal state</a:t>
            </a:r>
            <a:br>
              <a:rPr lang="en-US" sz="2800" dirty="0">
                <a:latin typeface="Comic Sans MS" pitchFamily="66" charset="0"/>
              </a:rPr>
            </a:br>
            <a:br>
              <a:rPr lang="en-US" sz="2800" dirty="0">
                <a:latin typeface="Comic Sans MS" pitchFamily="66" charset="0"/>
              </a:rPr>
            </a:br>
            <a:r>
              <a:rPr lang="en-US" sz="2800" dirty="0">
                <a:latin typeface="Comic Sans MS" pitchFamily="66" charset="0"/>
                <a:sym typeface="Wingdings" pitchFamily="2" charset="2"/>
              </a:rPr>
              <a:t> </a:t>
            </a:r>
            <a:r>
              <a:rPr lang="en-US" sz="2800" dirty="0">
                <a:latin typeface="Comic Sans MS" pitchFamily="66" charset="0"/>
              </a:rPr>
              <a:t>depth </a:t>
            </a:r>
            <a:r>
              <a:rPr lang="en-US" sz="2800" dirty="0">
                <a:solidFill>
                  <a:srgbClr val="CC6600"/>
                </a:solidFill>
                <a:latin typeface="Comic Sans MS" pitchFamily="66" charset="0"/>
              </a:rPr>
              <a:t>d</a:t>
            </a:r>
            <a:r>
              <a:rPr lang="en-US" sz="2800" dirty="0">
                <a:latin typeface="Comic Sans MS" pitchFamily="66" charset="0"/>
              </a:rPr>
              <a:t> of the shallowest goal node in the</a:t>
            </a:r>
            <a:br>
              <a:rPr lang="en-US" sz="2800" dirty="0">
                <a:latin typeface="Comic Sans MS" pitchFamily="66" charset="0"/>
              </a:rPr>
            </a:br>
            <a:r>
              <a:rPr lang="en-US" sz="2800" dirty="0">
                <a:latin typeface="Comic Sans MS" pitchFamily="66" charset="0"/>
              </a:rPr>
              <a:t>    search tree</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51AC4605-4FC8-4BDD-8921-3A182C1494C2}"/>
              </a:ext>
            </a:extLst>
          </p:cNvPr>
          <p:cNvSpPr>
            <a:spLocks noGrp="1"/>
          </p:cNvSpPr>
          <p:nvPr>
            <p:ph type="ftr" sz="quarter" idx="11"/>
          </p:nvPr>
        </p:nvSpPr>
        <p:spPr>
          <a:xfrm>
            <a:off x="5016795"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140926" y="365125"/>
            <a:ext cx="7212874" cy="1325563"/>
          </a:xfrm>
        </p:spPr>
        <p:txBody>
          <a:bodyPr/>
          <a:lstStyle/>
          <a:p>
            <a:pPr eaLnBrk="1" hangingPunct="1"/>
            <a:r>
              <a:rPr lang="en-US" sz="4000" b="1" dirty="0">
                <a:solidFill>
                  <a:schemeClr val="accent2"/>
                </a:solidFill>
                <a:latin typeface="Comic Sans MS" pitchFamily="66" charset="0"/>
              </a:rPr>
              <a:t>Important Remark</a:t>
            </a:r>
          </a:p>
        </p:txBody>
      </p:sp>
      <p:sp>
        <p:nvSpPr>
          <p:cNvPr id="34820" name="Rectangle 3"/>
          <p:cNvSpPr>
            <a:spLocks noGrp="1" noChangeArrowheads="1"/>
          </p:cNvSpPr>
          <p:nvPr>
            <p:ph type="body" idx="1"/>
          </p:nvPr>
        </p:nvSpPr>
        <p:spPr>
          <a:xfrm>
            <a:off x="4075610" y="1600200"/>
            <a:ext cx="7709989" cy="4419600"/>
          </a:xfrm>
        </p:spPr>
        <p:txBody>
          <a:bodyPr/>
          <a:lstStyle/>
          <a:p>
            <a:pPr eaLnBrk="1" hangingPunct="1">
              <a:buClr>
                <a:schemeClr val="accent2"/>
              </a:buClr>
              <a:buFont typeface="Wingdings" pitchFamily="2" charset="2"/>
              <a:buChar char="§"/>
            </a:pPr>
            <a:r>
              <a:rPr lang="en-US" dirty="0">
                <a:latin typeface="Comic Sans MS" pitchFamily="66" charset="0"/>
              </a:rPr>
              <a:t>Some search problems, such as the (n</a:t>
            </a:r>
            <a:r>
              <a:rPr lang="en-US" baseline="30000" dirty="0">
                <a:latin typeface="Comic Sans MS" pitchFamily="66" charset="0"/>
                <a:cs typeface="Times New Roman" pitchFamily="18" charset="0"/>
                <a:sym typeface="Wingdings" pitchFamily="2" charset="2"/>
              </a:rPr>
              <a:t>2</a:t>
            </a:r>
            <a:r>
              <a:rPr lang="en-US" dirty="0">
                <a:latin typeface="Comic Sans MS" pitchFamily="66" charset="0"/>
              </a:rPr>
              <a:t>-1)-puzzle, are NP-hard</a:t>
            </a:r>
          </a:p>
          <a:p>
            <a:pPr eaLnBrk="1" hangingPunct="1">
              <a:buClr>
                <a:schemeClr val="accent2"/>
              </a:buClr>
              <a:buFont typeface="Wingdings" pitchFamily="2" charset="2"/>
              <a:buChar char="§"/>
            </a:pPr>
            <a:r>
              <a:rPr lang="en-US" dirty="0">
                <a:latin typeface="Comic Sans MS" pitchFamily="66" charset="0"/>
              </a:rPr>
              <a:t>One can’t expect to solve all instances of such problems in less than exponential time </a:t>
            </a:r>
          </a:p>
          <a:p>
            <a:pPr eaLnBrk="1" hangingPunct="1">
              <a:buClr>
                <a:schemeClr val="accent2"/>
              </a:buClr>
              <a:buFont typeface="Wingdings" pitchFamily="2" charset="2"/>
              <a:buChar char="§"/>
            </a:pPr>
            <a:r>
              <a:rPr lang="en-US" dirty="0">
                <a:latin typeface="Comic Sans MS" pitchFamily="66" charset="0"/>
              </a:rPr>
              <a:t>One may still strive to solve each instance as efficiently as possible </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b="1" dirty="0">
                <a:solidFill>
                  <a:srgbClr val="00B0F0"/>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2" name="Footer Placeholder 1">
            <a:extLst>
              <a:ext uri="{FF2B5EF4-FFF2-40B4-BE49-F238E27FC236}">
                <a16:creationId xmlns:a16="http://schemas.microsoft.com/office/drawing/2014/main" id="{7E99AE65-1681-4506-9DC2-692754FA0CB5}"/>
              </a:ext>
            </a:extLst>
          </p:cNvPr>
          <p:cNvSpPr>
            <a:spLocks noGrp="1"/>
          </p:cNvSpPr>
          <p:nvPr>
            <p:ph type="ftr" sz="quarter" idx="11"/>
          </p:nvPr>
        </p:nvSpPr>
        <p:spPr>
          <a:xfrm>
            <a:off x="545273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b="1" dirty="0">
                <a:solidFill>
                  <a:srgbClr val="00B0F0"/>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Features of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Some of the main key features of a problem are listed as follows:</a:t>
            </a:r>
          </a:p>
          <a:p>
            <a:pPr lvl="0" hangingPunct="0"/>
            <a:r>
              <a:rPr lang="en-US" sz="2400" dirty="0">
                <a:latin typeface="Times New Roman" panose="02020603050405020304" pitchFamily="18" charset="0"/>
                <a:cs typeface="Times New Roman" panose="02020603050405020304" pitchFamily="18" charset="0"/>
              </a:rPr>
              <a:t>Is the problem decomposable into set of subproblems?</a:t>
            </a:r>
          </a:p>
          <a:p>
            <a:pPr lvl="0" hangingPunct="0"/>
            <a:r>
              <a:rPr lang="en-US" sz="2400" dirty="0">
                <a:latin typeface="Times New Roman" panose="02020603050405020304" pitchFamily="18" charset="0"/>
                <a:cs typeface="Times New Roman" panose="02020603050405020304" pitchFamily="18" charset="0"/>
              </a:rPr>
              <a:t>Can the solution step be ignored or undone?</a:t>
            </a:r>
          </a:p>
          <a:p>
            <a:pPr lvl="0" hangingPunct="0"/>
            <a:r>
              <a:rPr lang="en-US" sz="2400" dirty="0">
                <a:latin typeface="Times New Roman" panose="02020603050405020304" pitchFamily="18" charset="0"/>
                <a:cs typeface="Times New Roman" panose="02020603050405020304" pitchFamily="18" charset="0"/>
              </a:rPr>
              <a:t>Is the problem universally predictable?</a:t>
            </a:r>
          </a:p>
          <a:p>
            <a:pPr lvl="0" hangingPunct="0"/>
            <a:r>
              <a:rPr lang="en-US" sz="2400" dirty="0">
                <a:latin typeface="Times New Roman" panose="02020603050405020304" pitchFamily="18" charset="0"/>
                <a:cs typeface="Times New Roman" panose="02020603050405020304" pitchFamily="18" charset="0"/>
              </a:rPr>
              <a:t>Is a good solution to the problem obvious without comparison to all the possible solutions?</a:t>
            </a:r>
          </a:p>
          <a:p>
            <a:pPr lvl="0" hangingPunct="0"/>
            <a:r>
              <a:rPr lang="en-US" sz="2400" dirty="0">
                <a:latin typeface="Times New Roman" panose="02020603050405020304" pitchFamily="18" charset="0"/>
                <a:cs typeface="Times New Roman" panose="02020603050405020304" pitchFamily="18" charset="0"/>
              </a:rPr>
              <a:t>Is the desire solution a state of world or a path to a state?</a:t>
            </a:r>
          </a:p>
          <a:p>
            <a:pPr lvl="0" hangingPunct="0"/>
            <a:r>
              <a:rPr lang="en-US" sz="2400" dirty="0">
                <a:latin typeface="Times New Roman" panose="02020603050405020304" pitchFamily="18" charset="0"/>
                <a:cs typeface="Times New Roman" panose="02020603050405020304" pitchFamily="18" charset="0"/>
              </a:rPr>
              <a:t>Is a large amount of knowledge absolutely required to solve the problem?</a:t>
            </a:r>
          </a:p>
          <a:p>
            <a:pPr lvl="0" hangingPunct="0"/>
            <a:r>
              <a:rPr lang="en-US" sz="2400" dirty="0">
                <a:latin typeface="Times New Roman" panose="02020603050405020304" pitchFamily="18" charset="0"/>
                <a:cs typeface="Times New Roman" panose="02020603050405020304" pitchFamily="18" charset="0"/>
              </a:rPr>
              <a:t>Will the solution of the problem required interaction between the computer and the person?</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407738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3.3 </a:t>
            </a:r>
            <a:r>
              <a:rPr lang="en-US" b="1" dirty="0">
                <a:solidFill>
                  <a:srgbClr val="00B0F0"/>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Steps in problem solving by problem solving agent</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3. </a:t>
            </a:r>
            <a:r>
              <a:rPr lang="en-US" sz="2400" b="1" dirty="0">
                <a:solidFill>
                  <a:srgbClr val="C00000"/>
                </a:solidFill>
                <a:latin typeface="Times New Roman" panose="02020603050405020304" pitchFamily="18" charset="0"/>
                <a:cs typeface="Times New Roman" panose="02020603050405020304" pitchFamily="18" charset="0"/>
              </a:rPr>
              <a:t>Choosing the best sequence: </a:t>
            </a:r>
            <a:r>
              <a:rPr lang="en-US" sz="2400" dirty="0">
                <a:latin typeface="Times New Roman" panose="02020603050405020304" pitchFamily="18" charset="0"/>
                <a:cs typeface="Times New Roman" panose="02020603050405020304" pitchFamily="18" charset="0"/>
              </a:rPr>
              <a:t>An agent with several immediate options of unknown value can decide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what to do by first examining different possible sequences of actions that lead to the states of known value and then choosing the best sequence.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5AC71381-AA46-4C81-BDB2-9271AF0F8D9D}"/>
              </a:ext>
            </a:extLst>
          </p:cNvPr>
          <p:cNvPicPr>
            <a:picLocks noChangeAspect="1"/>
          </p:cNvPicPr>
          <p:nvPr/>
        </p:nvPicPr>
        <p:blipFill>
          <a:blip r:embed="rId3"/>
          <a:stretch>
            <a:fillRect/>
          </a:stretch>
        </p:blipFill>
        <p:spPr>
          <a:xfrm>
            <a:off x="3481967" y="2682333"/>
            <a:ext cx="7808923" cy="3463285"/>
          </a:xfrm>
          <a:prstGeom prst="rect">
            <a:avLst/>
          </a:prstGeom>
        </p:spPr>
      </p:pic>
    </p:spTree>
    <p:extLst>
      <p:ext uri="{BB962C8B-B14F-4D97-AF65-F5344CB8AC3E}">
        <p14:creationId xmlns:p14="http://schemas.microsoft.com/office/powerpoint/2010/main" val="1693728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b="1" dirty="0">
                <a:solidFill>
                  <a:srgbClr val="00B0F0"/>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Types of searches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Uninformed Search/Blind Search :The search strategy, which has no information about the number of steps or path cost from the current state to goal state, but can only distinguish a goal state from a nongoal state is known as </a:t>
            </a:r>
            <a:r>
              <a:rPr lang="en-US" sz="2400" i="1" dirty="0">
                <a:solidFill>
                  <a:srgbClr val="FF0000"/>
                </a:solidFill>
                <a:latin typeface="Times New Roman" panose="02020603050405020304" pitchFamily="18" charset="0"/>
                <a:cs typeface="Times New Roman" panose="02020603050405020304" pitchFamily="18" charset="0"/>
              </a:rPr>
              <a:t>Uninformed search strategy</a:t>
            </a:r>
            <a:r>
              <a:rPr lang="en-US" sz="2400" dirty="0">
                <a:solidFill>
                  <a:srgbClr val="FF0000"/>
                </a:solidFill>
                <a:latin typeface="Times New Roman" panose="02020603050405020304" pitchFamily="18" charset="0"/>
                <a:cs typeface="Times New Roman" panose="02020603050405020304" pitchFamily="18" charset="0"/>
              </a:rPr>
              <a:t> or </a:t>
            </a:r>
            <a:r>
              <a:rPr lang="en-US" sz="2400" i="1" dirty="0">
                <a:solidFill>
                  <a:srgbClr val="FF0000"/>
                </a:solidFill>
                <a:latin typeface="Times New Roman" panose="02020603050405020304" pitchFamily="18" charset="0"/>
                <a:cs typeface="Times New Roman" panose="02020603050405020304" pitchFamily="18" charset="0"/>
              </a:rPr>
              <a:t>blind search strategy.</a:t>
            </a:r>
            <a:endParaRPr lang="en-US" sz="24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Informed Search: Strategies that know whether one non-goal state is more promising than the other is called as </a:t>
            </a:r>
            <a:r>
              <a:rPr lang="en-US" sz="2400" i="1" dirty="0">
                <a:solidFill>
                  <a:srgbClr val="FF0000"/>
                </a:solidFill>
                <a:latin typeface="Times New Roman" panose="02020603050405020304" pitchFamily="18" charset="0"/>
                <a:cs typeface="Times New Roman" panose="02020603050405020304" pitchFamily="18" charset="0"/>
              </a:rPr>
              <a:t>heuristic/</a:t>
            </a:r>
            <a:r>
              <a:rPr lang="en-US" sz="2400" dirty="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informed search techniques</a:t>
            </a:r>
            <a:r>
              <a:rPr lang="en-US" sz="2400" dirty="0">
                <a:latin typeface="Times New Roman" panose="02020603050405020304" pitchFamily="18" charset="0"/>
                <a:cs typeface="Times New Roman" panose="02020603050405020304" pitchFamily="18" charset="0"/>
              </a:rPr>
              <a:t>. The name means that this kind of search strategies are aware whether the search</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 is moving in the direction of goal or in the opposite direction of goal.</a:t>
            </a: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666667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b="1" dirty="0">
                <a:solidFill>
                  <a:srgbClr val="00B0F0"/>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Problem Formulation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Problem formulation is the process of deciding what actions and states to consider given a goal.</a:t>
            </a:r>
          </a:p>
          <a:p>
            <a:pPr marL="0" indent="0">
              <a:buNone/>
            </a:pPr>
            <a:r>
              <a:rPr lang="en-US" sz="2200" b="1" dirty="0">
                <a:solidFill>
                  <a:srgbClr val="C00000"/>
                </a:solidFill>
                <a:latin typeface="Times New Roman" panose="02020603050405020304" pitchFamily="18" charset="0"/>
                <a:cs typeface="Times New Roman" panose="02020603050405020304" pitchFamily="18" charset="0"/>
              </a:rPr>
              <a:t>ALGORITHM</a:t>
            </a:r>
          </a:p>
          <a:p>
            <a:pPr marL="0" indent="0">
              <a:buNone/>
            </a:pPr>
            <a:r>
              <a:rPr lang="en-US" sz="2200" b="1" dirty="0">
                <a:latin typeface="Times New Roman" panose="02020603050405020304" pitchFamily="18" charset="0"/>
                <a:cs typeface="Times New Roman" panose="02020603050405020304" pitchFamily="18" charset="0"/>
              </a:rPr>
              <a:t>Step 1: </a:t>
            </a:r>
            <a:r>
              <a:rPr lang="en-US" sz="2200" dirty="0" err="1">
                <a:latin typeface="Times New Roman" panose="02020603050405020304" pitchFamily="18" charset="0"/>
                <a:cs typeface="Times New Roman" panose="02020603050405020304" pitchFamily="18" charset="0"/>
              </a:rPr>
              <a:t>Analyse</a:t>
            </a:r>
            <a:r>
              <a:rPr lang="en-US" sz="2200" dirty="0">
                <a:latin typeface="Times New Roman" panose="02020603050405020304" pitchFamily="18" charset="0"/>
                <a:cs typeface="Times New Roman" panose="02020603050405020304" pitchFamily="18" charset="0"/>
              </a:rPr>
              <a:t> the problem to get the starting state and goal state. </a:t>
            </a:r>
          </a:p>
          <a:p>
            <a:pPr marL="0" indent="0">
              <a:buNone/>
            </a:pPr>
            <a:r>
              <a:rPr lang="en-US" sz="2200" b="1" dirty="0">
                <a:latin typeface="Times New Roman" panose="02020603050405020304" pitchFamily="18" charset="0"/>
                <a:cs typeface="Times New Roman" panose="02020603050405020304" pitchFamily="18" charset="0"/>
              </a:rPr>
              <a:t>Step 2: </a:t>
            </a:r>
            <a:r>
              <a:rPr lang="en-US" sz="2200" dirty="0">
                <a:latin typeface="Times New Roman" panose="02020603050405020304" pitchFamily="18" charset="0"/>
                <a:cs typeface="Times New Roman" panose="02020603050405020304" pitchFamily="18" charset="0"/>
              </a:rPr>
              <a:t>Find out the data about the starting state, goal state.</a:t>
            </a:r>
          </a:p>
          <a:p>
            <a:pPr marL="0" indent="0">
              <a:buNone/>
            </a:pPr>
            <a:r>
              <a:rPr lang="en-US" sz="2200" b="1" dirty="0">
                <a:latin typeface="Times New Roman" panose="02020603050405020304" pitchFamily="18" charset="0"/>
                <a:cs typeface="Times New Roman" panose="02020603050405020304" pitchFamily="18" charset="0"/>
              </a:rPr>
              <a:t>Step 3: </a:t>
            </a:r>
            <a:r>
              <a:rPr lang="en-US" sz="2200" dirty="0">
                <a:latin typeface="Times New Roman" panose="02020603050405020304" pitchFamily="18" charset="0"/>
                <a:cs typeface="Times New Roman" panose="02020603050405020304" pitchFamily="18" charset="0"/>
              </a:rPr>
              <a:t>Find out the production rules from initial database for progressing the problem to goal state.</a:t>
            </a:r>
          </a:p>
          <a:p>
            <a:pPr marL="0" indent="0">
              <a:buNone/>
            </a:pPr>
            <a:r>
              <a:rPr lang="en-US" sz="2200" b="1" dirty="0">
                <a:latin typeface="Times New Roman" panose="02020603050405020304" pitchFamily="18" charset="0"/>
                <a:cs typeface="Times New Roman" panose="02020603050405020304" pitchFamily="18" charset="0"/>
              </a:rPr>
              <a:t>Step 4: </a:t>
            </a:r>
            <a:r>
              <a:rPr lang="en-US" sz="2200" dirty="0">
                <a:latin typeface="Times New Roman" panose="02020603050405020304" pitchFamily="18" charset="0"/>
                <a:cs typeface="Times New Roman" panose="02020603050405020304" pitchFamily="18" charset="0"/>
              </a:rPr>
              <a:t>Select some rules from the set of rules that can be applied to data.</a:t>
            </a:r>
          </a:p>
          <a:p>
            <a:pPr marL="0" indent="0">
              <a:buNone/>
            </a:pPr>
            <a:r>
              <a:rPr lang="en-US" sz="2200" b="1" dirty="0">
                <a:latin typeface="Times New Roman" panose="02020603050405020304" pitchFamily="18" charset="0"/>
                <a:cs typeface="Times New Roman" panose="02020603050405020304" pitchFamily="18" charset="0"/>
              </a:rPr>
              <a:t>Step 5: </a:t>
            </a:r>
            <a:r>
              <a:rPr lang="en-US" sz="2200" dirty="0">
                <a:latin typeface="Times New Roman" panose="02020603050405020304" pitchFamily="18" charset="0"/>
                <a:cs typeface="Times New Roman" panose="02020603050405020304" pitchFamily="18" charset="0"/>
              </a:rPr>
              <a:t>Apply those rules to the initial state and proceed to get the next state.</a:t>
            </a:r>
          </a:p>
          <a:p>
            <a:pPr marL="0" indent="0" hangingPunct="0">
              <a:buNone/>
            </a:pPr>
            <a:r>
              <a:rPr lang="en-US" sz="2200" b="1" dirty="0">
                <a:latin typeface="Times New Roman" panose="02020603050405020304" pitchFamily="18" charset="0"/>
                <a:cs typeface="Times New Roman" panose="02020603050405020304" pitchFamily="18" charset="0"/>
              </a:rPr>
              <a:t>Step 6: </a:t>
            </a:r>
            <a:r>
              <a:rPr lang="en-US" sz="2200" dirty="0">
                <a:latin typeface="Times New Roman" panose="02020603050405020304" pitchFamily="18" charset="0"/>
                <a:cs typeface="Times New Roman" panose="02020603050405020304" pitchFamily="18" charset="0"/>
              </a:rPr>
              <a:t>Determine some new generated states after applying the rules. Accordingly, make them as current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state.</a:t>
            </a:r>
          </a:p>
          <a:p>
            <a:pPr marL="0" indent="0" hangingPunct="0">
              <a:buNone/>
            </a:pPr>
            <a:r>
              <a:rPr lang="en-US" sz="2200" b="1" dirty="0">
                <a:latin typeface="Times New Roman" panose="02020603050405020304" pitchFamily="18" charset="0"/>
                <a:cs typeface="Times New Roman" panose="02020603050405020304" pitchFamily="18" charset="0"/>
              </a:rPr>
              <a:t>Step 7: </a:t>
            </a:r>
            <a:r>
              <a:rPr lang="en-US" sz="2200" dirty="0">
                <a:latin typeface="Times New Roman" panose="02020603050405020304" pitchFamily="18" charset="0"/>
                <a:cs typeface="Times New Roman" panose="02020603050405020304" pitchFamily="18" charset="0"/>
              </a:rPr>
              <a:t>Finally, achieve some information about the goal state from the recently used current state and get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goal state.</a:t>
            </a:r>
          </a:p>
          <a:p>
            <a:pPr marL="0" indent="0">
              <a:buNone/>
            </a:pPr>
            <a:r>
              <a:rPr lang="en-US" sz="2200" b="1" dirty="0">
                <a:latin typeface="Times New Roman" panose="02020603050405020304" pitchFamily="18" charset="0"/>
                <a:cs typeface="Times New Roman" panose="02020603050405020304" pitchFamily="18" charset="0"/>
              </a:rPr>
              <a:t>Step 8: </a:t>
            </a:r>
            <a:r>
              <a:rPr lang="en-US" sz="2200" dirty="0">
                <a:latin typeface="Times New Roman" panose="02020603050405020304" pitchFamily="18" charset="0"/>
                <a:cs typeface="Times New Roman" panose="02020603050405020304" pitchFamily="18" charset="0"/>
              </a:rPr>
              <a:t>Exit.</a:t>
            </a:r>
          </a:p>
          <a:p>
            <a:pPr marL="0" indent="0" hangingPunc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47961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b="1" dirty="0">
                <a:solidFill>
                  <a:srgbClr val="00B0F0"/>
                </a:solidFill>
                <a:latin typeface="Times New Roman" panose="02020603050405020304" pitchFamily="18" charset="0"/>
                <a:cs typeface="Times New Roman" panose="02020603050405020304" pitchFamily="18" charset="0"/>
              </a:rPr>
              <a:t>3.4 Problem Formulation </a:t>
            </a:r>
          </a:p>
          <a:p>
            <a:r>
              <a:rPr lang="en-US" b="1" dirty="0">
                <a:solidFill>
                  <a:srgbClr val="00B0F0"/>
                </a:solidFill>
                <a:latin typeface="Times New Roman" panose="02020603050405020304" pitchFamily="18" charset="0"/>
                <a:cs typeface="Times New Roman" panose="02020603050405020304" pitchFamily="18" charset="0"/>
              </a:rPr>
              <a:t>3.5 State-space Representation</a:t>
            </a:r>
          </a:p>
          <a:p>
            <a:r>
              <a:rPr lang="en-US" dirty="0">
                <a:solidFill>
                  <a:schemeClr val="bg1"/>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solidFill>
                  <a:srgbClr val="0070C0"/>
                </a:solidFill>
                <a:latin typeface="Times New Roman" panose="02020603050405020304" pitchFamily="18" charset="0"/>
                <a:cs typeface="Times New Roman" panose="02020603050405020304" pitchFamily="18" charset="0"/>
              </a:rPr>
              <a:t>State-space Representation</a:t>
            </a:r>
          </a:p>
          <a:p>
            <a:pPr marL="0" indent="0">
              <a:buNone/>
            </a:pPr>
            <a:r>
              <a:rPr lang="en-US" sz="2400" dirty="0">
                <a:latin typeface="Times New Roman" panose="02020603050405020304" pitchFamily="18" charset="0"/>
                <a:cs typeface="Times New Roman" panose="02020603050405020304" pitchFamily="18" charset="0"/>
              </a:rPr>
              <a:t>A state–space representation allows for the formal definition of a problem, which makes the movement from initial state to the goal state quite easily. So, we can say that various problems like planning, learning, theorem proving, etc., are all essentially search problems only.</a:t>
            </a:r>
          </a:p>
          <a:p>
            <a:pPr marL="0" indent="0">
              <a:buNone/>
            </a:pPr>
            <a:r>
              <a:rPr lang="en-US" sz="2400" i="1" dirty="0">
                <a:solidFill>
                  <a:srgbClr val="C00000"/>
                </a:solidFill>
                <a:latin typeface="Times New Roman" panose="02020603050405020304" pitchFamily="18" charset="0"/>
                <a:cs typeface="Times New Roman" panose="02020603050405020304" pitchFamily="18" charset="0"/>
              </a:rPr>
              <a:t>State–space search </a:t>
            </a:r>
            <a:r>
              <a:rPr lang="en-US" sz="2400" dirty="0">
                <a:solidFill>
                  <a:srgbClr val="C00000"/>
                </a:solidFill>
                <a:latin typeface="Times New Roman" panose="02020603050405020304" pitchFamily="18" charset="0"/>
                <a:cs typeface="Times New Roman" panose="02020603050405020304" pitchFamily="18" charset="0"/>
              </a:rPr>
              <a:t>is a process used in the field of computer science, including AI, in which successive</a:t>
            </a:r>
            <a:r>
              <a:rPr lang="en-US" sz="2400" i="1" dirty="0">
                <a:solidFill>
                  <a:srgbClr val="C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configurations or states of an instance are considered, with the goal of finding a </a:t>
            </a:r>
            <a:r>
              <a:rPr lang="en-US" sz="2400" i="1" dirty="0">
                <a:solidFill>
                  <a:srgbClr val="C00000"/>
                </a:solidFill>
                <a:latin typeface="Times New Roman" panose="02020603050405020304" pitchFamily="18" charset="0"/>
                <a:cs typeface="Times New Roman" panose="02020603050405020304" pitchFamily="18" charset="0"/>
              </a:rPr>
              <a:t>goal state</a:t>
            </a:r>
            <a:r>
              <a:rPr lang="en-US" sz="2400" dirty="0">
                <a:solidFill>
                  <a:srgbClr val="C00000"/>
                </a:solidFill>
                <a:latin typeface="Times New Roman" panose="02020603050405020304" pitchFamily="18" charset="0"/>
                <a:cs typeface="Times New Roman" panose="02020603050405020304" pitchFamily="18" charset="0"/>
              </a:rPr>
              <a:t> with a desired property.</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215136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b="1" dirty="0">
                <a:solidFill>
                  <a:srgbClr val="00B0F0"/>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Problem formulation of the Eight Tile Puzzle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eight tile puzzle consist of a 3 by 3 (3 × 3) square frame board which holds eight movable tiles numbered 1 to 8. One square is empty, allowing the adjacent tiles to be shifted. The objective of the puzzle is to find a sequence of tile movements that leads from a starting configuration to a goal configuration</a:t>
            </a:r>
            <a:r>
              <a:rPr lang="en-US" sz="2400" dirty="0"/>
              <a:t>.</a:t>
            </a:r>
          </a:p>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7" name="Picture 6">
            <a:extLst>
              <a:ext uri="{FF2B5EF4-FFF2-40B4-BE49-F238E27FC236}">
                <a16:creationId xmlns:a16="http://schemas.microsoft.com/office/drawing/2014/main" id="{32C3D317-530F-4BF2-BFE9-D120CBB9DF9A}"/>
              </a:ext>
            </a:extLst>
          </p:cNvPr>
          <p:cNvPicPr>
            <a:picLocks noChangeAspect="1"/>
          </p:cNvPicPr>
          <p:nvPr/>
        </p:nvPicPr>
        <p:blipFill>
          <a:blip r:embed="rId3"/>
          <a:stretch>
            <a:fillRect/>
          </a:stretch>
        </p:blipFill>
        <p:spPr>
          <a:xfrm>
            <a:off x="4154132" y="2701924"/>
            <a:ext cx="6464594" cy="3790950"/>
          </a:xfrm>
          <a:prstGeom prst="rect">
            <a:avLst/>
          </a:prstGeom>
        </p:spPr>
      </p:pic>
    </p:spTree>
    <p:extLst>
      <p:ext uri="{BB962C8B-B14F-4D97-AF65-F5344CB8AC3E}">
        <p14:creationId xmlns:p14="http://schemas.microsoft.com/office/powerpoint/2010/main" val="159992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3.1 Introduction</a:t>
            </a:r>
          </a:p>
          <a:p>
            <a:pPr lvl="0"/>
            <a:r>
              <a:rPr lang="en-US" dirty="0">
                <a:solidFill>
                  <a:schemeClr val="bg1"/>
                </a:solidFill>
                <a:latin typeface="Times New Roman" panose="02020603050405020304" pitchFamily="18" charset="0"/>
                <a:ea typeface="Gill Sans"/>
                <a:cs typeface="Times New Roman" panose="02020603050405020304" pitchFamily="18" charset="0"/>
                <a:sym typeface="Gill Sans"/>
              </a:rPr>
              <a:t>3.2 </a:t>
            </a:r>
            <a:r>
              <a:rPr lang="en-US" dirty="0">
                <a:solidFill>
                  <a:schemeClr val="bg1"/>
                </a:solidFill>
                <a:latin typeface="Times New Roman" panose="02020603050405020304" pitchFamily="18" charset="0"/>
                <a:cs typeface="Times New Roman" panose="02020603050405020304" pitchFamily="18" charset="0"/>
              </a:rPr>
              <a:t>Structure of problem solving agent</a:t>
            </a:r>
          </a:p>
          <a:p>
            <a:r>
              <a:rPr lang="en-US" dirty="0">
                <a:solidFill>
                  <a:schemeClr val="bg1"/>
                </a:solidFill>
                <a:latin typeface="Times New Roman" panose="02020603050405020304" pitchFamily="18" charset="0"/>
                <a:ea typeface="Gill Sans"/>
                <a:cs typeface="Times New Roman" panose="02020603050405020304" pitchFamily="18" charset="0"/>
                <a:sym typeface="Gill Sans"/>
              </a:rPr>
              <a:t>3.3 </a:t>
            </a:r>
            <a:r>
              <a:rPr lang="en-US" dirty="0">
                <a:solidFill>
                  <a:schemeClr val="bg1"/>
                </a:solidFill>
                <a:latin typeface="Times New Roman" panose="02020603050405020304" pitchFamily="18" charset="0"/>
                <a:cs typeface="Times New Roman" panose="02020603050405020304" pitchFamily="18" charset="0"/>
              </a:rPr>
              <a:t>Steps in problem solving by problem solving agent</a:t>
            </a:r>
          </a:p>
          <a:p>
            <a:r>
              <a:rPr lang="en-US" dirty="0">
                <a:solidFill>
                  <a:schemeClr val="bg1"/>
                </a:solidFill>
                <a:latin typeface="Times New Roman" panose="02020603050405020304" pitchFamily="18" charset="0"/>
                <a:cs typeface="Times New Roman" panose="02020603050405020304" pitchFamily="18" charset="0"/>
              </a:rPr>
              <a:t>3.4 Problem Formulation </a:t>
            </a:r>
          </a:p>
          <a:p>
            <a:r>
              <a:rPr lang="en-US" dirty="0">
                <a:solidFill>
                  <a:schemeClr val="bg1"/>
                </a:solidFill>
                <a:latin typeface="Times New Roman" panose="02020603050405020304" pitchFamily="18" charset="0"/>
                <a:cs typeface="Times New Roman" panose="02020603050405020304" pitchFamily="18" charset="0"/>
              </a:rPr>
              <a:t>3.5 State-space Representation</a:t>
            </a:r>
          </a:p>
          <a:p>
            <a:r>
              <a:rPr lang="en-US" b="1" dirty="0">
                <a:solidFill>
                  <a:srgbClr val="00B0F0"/>
                </a:solidFill>
                <a:latin typeface="Times New Roman" panose="02020603050405020304" pitchFamily="18" charset="0"/>
                <a:cs typeface="Times New Roman" panose="02020603050405020304" pitchFamily="18" charset="0"/>
              </a:rPr>
              <a:t>3.6 Problem formulation of the Eight Tile Puzzle</a:t>
            </a:r>
          </a:p>
          <a:p>
            <a:r>
              <a:rPr lang="en-US" dirty="0">
                <a:solidFill>
                  <a:schemeClr val="bg1"/>
                </a:solidFill>
                <a:latin typeface="Times New Roman" panose="02020603050405020304" pitchFamily="18" charset="0"/>
                <a:cs typeface="Times New Roman" panose="02020603050405020304" pitchFamily="18" charset="0"/>
              </a:rPr>
              <a:t>3.7 Problem formulation of the Water Jug Problem</a:t>
            </a:r>
          </a:p>
          <a:p>
            <a:r>
              <a:rPr lang="en-US" dirty="0">
                <a:solidFill>
                  <a:schemeClr val="bg1"/>
                </a:solidFill>
                <a:latin typeface="Times New Roman" panose="02020603050405020304" pitchFamily="18" charset="0"/>
                <a:cs typeface="Times New Roman" panose="02020603050405020304" pitchFamily="18" charset="0"/>
              </a:rPr>
              <a:t>3.8 Difference between Conventional Problem and AI Problem </a:t>
            </a:r>
          </a:p>
          <a:p>
            <a:r>
              <a:rPr lang="en-US" dirty="0">
                <a:solidFill>
                  <a:schemeClr val="bg1"/>
                </a:solidFill>
                <a:latin typeface="Times New Roman" panose="02020603050405020304" pitchFamily="18" charset="0"/>
                <a:cs typeface="Times New Roman" panose="02020603050405020304" pitchFamily="18" charset="0"/>
              </a:rPr>
              <a:t>3.9 Searching</a:t>
            </a:r>
          </a:p>
          <a:p>
            <a:r>
              <a:rPr lang="en-US" dirty="0">
                <a:solidFill>
                  <a:schemeClr val="bg1"/>
                </a:solidFill>
                <a:latin typeface="Times New Roman" panose="02020603050405020304" pitchFamily="18" charset="0"/>
                <a:cs typeface="Times New Roman" panose="02020603050405020304" pitchFamily="18" charset="0"/>
              </a:rPr>
              <a:t>3.10 Features of problem</a:t>
            </a:r>
          </a:p>
          <a:p>
            <a:r>
              <a:rPr lang="en-US" dirty="0">
                <a:solidFill>
                  <a:schemeClr val="bg1"/>
                </a:solidFill>
                <a:latin typeface="Times New Roman" panose="02020603050405020304" pitchFamily="18" charset="0"/>
                <a:cs typeface="Times New Roman" panose="02020603050405020304" pitchFamily="18" charset="0"/>
              </a:rPr>
              <a:t>3.11 Types of Searches</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Eight Tile Puzzle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b="1" dirty="0">
                <a:solidFill>
                  <a:srgbClr val="C00000"/>
                </a:solidFill>
                <a:latin typeface="Times New Roman" panose="02020603050405020304" pitchFamily="18" charset="0"/>
                <a:cs typeface="Times New Roman" panose="02020603050405020304" pitchFamily="18" charset="0"/>
              </a:rPr>
              <a:t>States: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specifies the location of each of the eight tiles and the blank in one of the nice squares.</a:t>
            </a:r>
          </a:p>
          <a:p>
            <a:r>
              <a:rPr lang="en-US" sz="2400" b="1" dirty="0">
                <a:solidFill>
                  <a:srgbClr val="C00000"/>
                </a:solidFill>
                <a:latin typeface="Times New Roman" panose="02020603050405020304" pitchFamily="18" charset="0"/>
                <a:cs typeface="Times New Roman" panose="02020603050405020304" pitchFamily="18" charset="0"/>
              </a:rPr>
              <a:t>Initial state: </a:t>
            </a:r>
            <a:r>
              <a:rPr lang="en-US" sz="2400" dirty="0">
                <a:latin typeface="Times New Roman" panose="02020603050405020304" pitchFamily="18" charset="0"/>
                <a:cs typeface="Times New Roman" panose="02020603050405020304" pitchFamily="18" charset="0"/>
              </a:rPr>
              <a:t>Any state can be designated as the initial state.</a:t>
            </a:r>
          </a:p>
          <a:p>
            <a:r>
              <a:rPr lang="en-US" sz="2400" b="1" dirty="0">
                <a:solidFill>
                  <a:srgbClr val="C00000"/>
                </a:solidFill>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Many goal configurations are possible.</a:t>
            </a:r>
          </a:p>
          <a:p>
            <a:r>
              <a:rPr lang="en-US" sz="2400" b="1" dirty="0">
                <a:solidFill>
                  <a:srgbClr val="C00000"/>
                </a:solidFill>
                <a:latin typeface="Times New Roman" panose="02020603050405020304" pitchFamily="18" charset="0"/>
                <a:cs typeface="Times New Roman" panose="02020603050405020304" pitchFamily="18" charset="0"/>
              </a:rPr>
              <a:t>Legal moves (or state): </a:t>
            </a:r>
            <a:r>
              <a:rPr lang="en-US" sz="2400" dirty="0">
                <a:latin typeface="Times New Roman" panose="02020603050405020304" pitchFamily="18" charset="0"/>
                <a:cs typeface="Times New Roman" panose="02020603050405020304" pitchFamily="18" charset="0"/>
              </a:rPr>
              <a:t>They generate legal states that result from trying the four actions:</a:t>
            </a:r>
          </a:p>
          <a:p>
            <a:pPr lvl="1" hangingPunct="0"/>
            <a:r>
              <a:rPr lang="en-US" dirty="0">
                <a:latin typeface="Times New Roman" panose="02020603050405020304" pitchFamily="18" charset="0"/>
                <a:cs typeface="Times New Roman" panose="02020603050405020304" pitchFamily="18" charset="0"/>
              </a:rPr>
              <a:t>Blank moves left</a:t>
            </a:r>
          </a:p>
          <a:p>
            <a:pPr lvl="1" hangingPunct="0"/>
            <a:r>
              <a:rPr lang="en-US" dirty="0">
                <a:latin typeface="Times New Roman" panose="02020603050405020304" pitchFamily="18" charset="0"/>
                <a:cs typeface="Times New Roman" panose="02020603050405020304" pitchFamily="18" charset="0"/>
              </a:rPr>
              <a:t>Blank moves right</a:t>
            </a:r>
          </a:p>
          <a:p>
            <a:pPr lvl="1" hangingPunct="0"/>
            <a:r>
              <a:rPr lang="en-US" dirty="0">
                <a:latin typeface="Times New Roman" panose="02020603050405020304" pitchFamily="18" charset="0"/>
                <a:cs typeface="Times New Roman" panose="02020603050405020304" pitchFamily="18" charset="0"/>
              </a:rPr>
              <a:t>Blank moves up</a:t>
            </a:r>
          </a:p>
          <a:p>
            <a:pPr lvl="1" hangingPunct="0"/>
            <a:r>
              <a:rPr lang="en-US" dirty="0">
                <a:latin typeface="Times New Roman" panose="02020603050405020304" pitchFamily="18" charset="0"/>
                <a:cs typeface="Times New Roman" panose="02020603050405020304" pitchFamily="18" charset="0"/>
              </a:rPr>
              <a:t>Blank moves down</a:t>
            </a:r>
          </a:p>
          <a:p>
            <a:r>
              <a:rPr lang="en-US" sz="2400" b="1" dirty="0">
                <a:solidFill>
                  <a:srgbClr val="C00000"/>
                </a:solidFill>
                <a:latin typeface="Times New Roman" panose="02020603050405020304" pitchFamily="18" charset="0"/>
                <a:cs typeface="Times New Roman" panose="02020603050405020304" pitchFamily="18" charset="0"/>
              </a:rPr>
              <a:t>Path cost: </a:t>
            </a:r>
            <a:r>
              <a:rPr lang="en-US" sz="2400" dirty="0">
                <a:latin typeface="Times New Roman" panose="02020603050405020304" pitchFamily="18" charset="0"/>
                <a:cs typeface="Times New Roman" panose="02020603050405020304" pitchFamily="18" charset="0"/>
              </a:rPr>
              <a:t>Each step costs 1, so the path cost is the number of steps in the path.</a:t>
            </a:r>
          </a:p>
          <a:p>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61729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6285</Words>
  <Application>Microsoft Office PowerPoint</Application>
  <PresentationFormat>Widescreen</PresentationFormat>
  <Paragraphs>952</Paragraphs>
  <Slides>51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Comic Sans MS</vt:lpstr>
      <vt:lpstr>Courier</vt:lpstr>
      <vt:lpstr>Gill Sans</vt:lpstr>
      <vt:lpstr>Times New Roman</vt:lpstr>
      <vt:lpstr>Wingdings</vt:lpstr>
      <vt:lpstr>Office Theme</vt:lpstr>
      <vt:lpstr>PowerPoint Presentation</vt:lpstr>
      <vt:lpstr>Learning objectives.</vt:lpstr>
      <vt:lpstr>Introduction </vt:lpstr>
      <vt:lpstr>Structure of problem solving agent</vt:lpstr>
      <vt:lpstr>Steps in problem solving by problem solving agent</vt:lpstr>
      <vt:lpstr>Problem Formulation </vt:lpstr>
      <vt:lpstr>PowerPoint Presentation</vt:lpstr>
      <vt:lpstr>Problem formulation of the Eight Tile Puzzle</vt:lpstr>
      <vt:lpstr>Problem formulation of the Eight Tile Puzzle</vt:lpstr>
      <vt:lpstr>Problem formulation of the Water Jug Problem</vt:lpstr>
      <vt:lpstr>Problem formulation of the Water Jug Problem</vt:lpstr>
      <vt:lpstr>Problem formulation of the Water Jug Problem</vt:lpstr>
      <vt:lpstr>Problem formulation of the Water Jug Problem</vt:lpstr>
      <vt:lpstr>Problem formulation of the Water Jug Problem</vt:lpstr>
      <vt:lpstr>Problem formulation of the Water Jug Problem</vt:lpstr>
      <vt:lpstr>Vacuum world state</vt:lpstr>
      <vt:lpstr>Vacuum world state space graph</vt:lpstr>
      <vt:lpstr>Vacuum world state space graph</vt:lpstr>
      <vt:lpstr>Missionaries and Cannibals</vt:lpstr>
      <vt:lpstr>Missionaries and Cannibals</vt:lpstr>
      <vt:lpstr>PowerPoint Presentation</vt:lpstr>
      <vt:lpstr>Wumpus World Problem </vt:lpstr>
      <vt:lpstr>Agent in a Wumpus world: Percepts </vt:lpstr>
      <vt:lpstr>The actions of the agent in Wumpus game are:</vt:lpstr>
      <vt:lpstr>PowerPoint Presentation</vt:lpstr>
      <vt:lpstr>The Wumpus agent’s first step</vt:lpstr>
      <vt:lpstr>PowerPoint Presentation</vt:lpstr>
      <vt:lpstr>PowerPoint Presentation</vt:lpstr>
      <vt:lpstr>Final Goal </vt:lpstr>
      <vt:lpstr>Cryptarithmetic</vt:lpstr>
      <vt:lpstr>Cryptarithmetic</vt:lpstr>
      <vt:lpstr>Difference between Conventional Problem and AI Problem  </vt:lpstr>
      <vt:lpstr>Searching</vt:lpstr>
      <vt:lpstr>Assumptions in Basic Search</vt:lpstr>
      <vt:lpstr>Searching the state</vt:lpstr>
      <vt:lpstr>Simple Problem-Solving-Agent Agent Algorithm</vt:lpstr>
      <vt:lpstr>Searching the State Space</vt:lpstr>
      <vt:lpstr>Basic Search Concepts</vt:lpstr>
      <vt:lpstr>Search Nodes  States</vt:lpstr>
      <vt:lpstr>Search Nodes  States</vt:lpstr>
      <vt:lpstr>Data Structure of a Node</vt:lpstr>
      <vt:lpstr>Node expansion</vt:lpstr>
      <vt:lpstr>Fringe and Search Strategy</vt:lpstr>
      <vt:lpstr>Fringe and Search Strategy</vt:lpstr>
      <vt:lpstr>Search Algorithm</vt:lpstr>
      <vt:lpstr>Performance Measures</vt:lpstr>
      <vt:lpstr>Important Parameters</vt:lpstr>
      <vt:lpstr>Important Remark</vt:lpstr>
      <vt:lpstr>Features of problem</vt:lpstr>
      <vt:lpstr>Types of searches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54</cp:revision>
  <dcterms:created xsi:type="dcterms:W3CDTF">2019-07-19T16:09:36Z</dcterms:created>
  <dcterms:modified xsi:type="dcterms:W3CDTF">2019-07-25T09:19:17Z</dcterms:modified>
</cp:coreProperties>
</file>