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sldIdLst>
    <p:sldId id="257" r:id="rId2"/>
    <p:sldId id="308" r:id="rId3"/>
    <p:sldId id="322" r:id="rId4"/>
    <p:sldId id="425" r:id="rId5"/>
    <p:sldId id="351" r:id="rId6"/>
    <p:sldId id="395" r:id="rId7"/>
    <p:sldId id="396" r:id="rId8"/>
    <p:sldId id="398" r:id="rId9"/>
    <p:sldId id="352" r:id="rId10"/>
    <p:sldId id="353" r:id="rId11"/>
    <p:sldId id="354" r:id="rId12"/>
    <p:sldId id="355" r:id="rId13"/>
    <p:sldId id="443" r:id="rId14"/>
    <p:sldId id="445" r:id="rId15"/>
    <p:sldId id="446" r:id="rId16"/>
    <p:sldId id="448" r:id="rId17"/>
    <p:sldId id="447" r:id="rId18"/>
    <p:sldId id="356" r:id="rId19"/>
    <p:sldId id="357" r:id="rId20"/>
    <p:sldId id="358" r:id="rId21"/>
    <p:sldId id="359" r:id="rId22"/>
    <p:sldId id="399" r:id="rId23"/>
    <p:sldId id="360" r:id="rId24"/>
    <p:sldId id="400" r:id="rId25"/>
    <p:sldId id="401" r:id="rId26"/>
    <p:sldId id="403" r:id="rId27"/>
    <p:sldId id="405" r:id="rId28"/>
    <p:sldId id="406" r:id="rId29"/>
    <p:sldId id="407" r:id="rId30"/>
    <p:sldId id="408" r:id="rId31"/>
    <p:sldId id="409" r:id="rId32"/>
    <p:sldId id="410" r:id="rId33"/>
    <p:sldId id="411" r:id="rId34"/>
    <p:sldId id="412" r:id="rId35"/>
    <p:sldId id="413" r:id="rId36"/>
    <p:sldId id="414" r:id="rId37"/>
    <p:sldId id="415" r:id="rId38"/>
    <p:sldId id="449" r:id="rId39"/>
    <p:sldId id="457" r:id="rId40"/>
    <p:sldId id="458" r:id="rId41"/>
    <p:sldId id="459" r:id="rId42"/>
    <p:sldId id="450" r:id="rId43"/>
    <p:sldId id="453" r:id="rId44"/>
    <p:sldId id="454" r:id="rId45"/>
    <p:sldId id="417" r:id="rId46"/>
    <p:sldId id="404" r:id="rId47"/>
    <p:sldId id="418" r:id="rId48"/>
    <p:sldId id="422" r:id="rId49"/>
    <p:sldId id="423" r:id="rId50"/>
    <p:sldId id="460" r:id="rId51"/>
    <p:sldId id="461" r:id="rId52"/>
    <p:sldId id="462" r:id="rId53"/>
    <p:sldId id="424" r:id="rId54"/>
    <p:sldId id="426" r:id="rId55"/>
    <p:sldId id="344" r:id="rId56"/>
    <p:sldId id="345" r:id="rId57"/>
    <p:sldId id="427" r:id="rId58"/>
    <p:sldId id="428" r:id="rId59"/>
    <p:sldId id="429" r:id="rId60"/>
    <p:sldId id="430" r:id="rId61"/>
    <p:sldId id="431" r:id="rId62"/>
    <p:sldId id="432" r:id="rId63"/>
    <p:sldId id="346" r:id="rId64"/>
    <p:sldId id="347" r:id="rId65"/>
    <p:sldId id="433" r:id="rId66"/>
    <p:sldId id="434" r:id="rId67"/>
    <p:sldId id="435" r:id="rId68"/>
    <p:sldId id="436" r:id="rId69"/>
    <p:sldId id="437" r:id="rId70"/>
    <p:sldId id="438" r:id="rId71"/>
    <p:sldId id="439" r:id="rId72"/>
    <p:sldId id="440" r:id="rId73"/>
    <p:sldId id="442" r:id="rId74"/>
    <p:sldId id="441" r:id="rId75"/>
    <p:sldId id="465" r:id="rId76"/>
    <p:sldId id="464" r:id="rId77"/>
    <p:sldId id="349" r:id="rId78"/>
    <p:sldId id="29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BECF1-674D-411B-9D9E-D15502EF33E3}" type="datetimeFigureOut">
              <a:rPr lang="en-US" smtClean="0"/>
              <a:pPr/>
              <a:t>7/25/2019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5F01F-695B-4C7B-B4AD-72BAFC999956}" type="slidenum">
              <a:rPr lang="en-US" smtClean="0"/>
              <a:pPr/>
              <a:t>‹#›</a:t>
            </a:fld>
            <a:endParaRPr lang="en-US"/>
          </a:p>
        </p:txBody>
      </p:sp>
    </p:spTree>
    <p:extLst>
      <p:ext uri="{BB962C8B-B14F-4D97-AF65-F5344CB8AC3E}">
        <p14:creationId xmlns:p14="http://schemas.microsoft.com/office/powerpoint/2010/main" val="124767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7883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321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21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37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547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862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8743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99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962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4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260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611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57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719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C29A-E26C-477A-B419-508F66BA10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66BF0F-CD85-4A6D-B5F7-318DE32F7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5EC4E0-BC39-4A55-BBF1-5CA2692F04D5}"/>
              </a:ext>
            </a:extLst>
          </p:cNvPr>
          <p:cNvSpPr>
            <a:spLocks noGrp="1"/>
          </p:cNvSpPr>
          <p:nvPr>
            <p:ph type="dt" sz="half" idx="10"/>
          </p:nvPr>
        </p:nvSpPr>
        <p:spPr/>
        <p:txBody>
          <a:bodyPr/>
          <a:lstStyle/>
          <a:p>
            <a:fld id="{B7349C24-C938-47CD-B17C-5AEA2FD1310F}" type="datetime1">
              <a:rPr lang="en-US" smtClean="0"/>
              <a:t>7/25/2019</a:t>
            </a:fld>
            <a:endParaRPr lang="en-US"/>
          </a:p>
        </p:txBody>
      </p:sp>
      <p:sp>
        <p:nvSpPr>
          <p:cNvPr id="5" name="Footer Placeholder 4">
            <a:extLst>
              <a:ext uri="{FF2B5EF4-FFF2-40B4-BE49-F238E27FC236}">
                <a16:creationId xmlns:a16="http://schemas.microsoft.com/office/drawing/2014/main" id="{4D474984-6326-40AE-919F-633A427B0F64}"/>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A66B2353-A6E8-4B99-ABB0-BCDE1AA005AC}"/>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125878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48-A92A-47C2-9E73-85730866F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239A84-2F97-4E69-8D92-1C26C3EEB1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D4FA3-A9B7-42CE-8B04-C62EEDB2C4F8}"/>
              </a:ext>
            </a:extLst>
          </p:cNvPr>
          <p:cNvSpPr>
            <a:spLocks noGrp="1"/>
          </p:cNvSpPr>
          <p:nvPr>
            <p:ph type="dt" sz="half" idx="10"/>
          </p:nvPr>
        </p:nvSpPr>
        <p:spPr/>
        <p:txBody>
          <a:bodyPr/>
          <a:lstStyle/>
          <a:p>
            <a:fld id="{49805D69-C049-45A4-9AE4-32C3A7B6810A}" type="datetime1">
              <a:rPr lang="en-US" smtClean="0"/>
              <a:t>7/25/2019</a:t>
            </a:fld>
            <a:endParaRPr lang="en-US"/>
          </a:p>
        </p:txBody>
      </p:sp>
      <p:sp>
        <p:nvSpPr>
          <p:cNvPr id="5" name="Footer Placeholder 4">
            <a:extLst>
              <a:ext uri="{FF2B5EF4-FFF2-40B4-BE49-F238E27FC236}">
                <a16:creationId xmlns:a16="http://schemas.microsoft.com/office/drawing/2014/main" id="{A165B6FA-1A0B-4CBE-8F6F-225CD1FB4B3F}"/>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91D1419B-898F-4845-B6CC-FA419CE696C7}"/>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283455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94FA2-D867-4408-A83A-F069076B7E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DC05D5-B32D-497D-A7A9-5F8E58562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B2771-2327-40CC-A021-FE547F5CC84E}"/>
              </a:ext>
            </a:extLst>
          </p:cNvPr>
          <p:cNvSpPr>
            <a:spLocks noGrp="1"/>
          </p:cNvSpPr>
          <p:nvPr>
            <p:ph type="dt" sz="half" idx="10"/>
          </p:nvPr>
        </p:nvSpPr>
        <p:spPr/>
        <p:txBody>
          <a:bodyPr/>
          <a:lstStyle/>
          <a:p>
            <a:fld id="{A342BDE1-D97A-4C8A-A8D4-210252BDF139}" type="datetime1">
              <a:rPr lang="en-US" smtClean="0"/>
              <a:t>7/25/2019</a:t>
            </a:fld>
            <a:endParaRPr lang="en-US"/>
          </a:p>
        </p:txBody>
      </p:sp>
      <p:sp>
        <p:nvSpPr>
          <p:cNvPr id="5" name="Footer Placeholder 4">
            <a:extLst>
              <a:ext uri="{FF2B5EF4-FFF2-40B4-BE49-F238E27FC236}">
                <a16:creationId xmlns:a16="http://schemas.microsoft.com/office/drawing/2014/main" id="{83C1D68F-0934-48D4-BAB8-08640A786E91}"/>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B34EAB4F-6E99-4D36-B97F-95A8C95A5BBD}"/>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38227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117A6D19-6246-4221-B81F-3C8C63BDF5B3}" type="datetime1">
              <a:rPr lang="en-US" smtClean="0"/>
              <a:t>7/25/2019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 2019 by Wiley India Pvt. Ltd., 4436/7, Ansari Road, Daryaganj, New Delhi-110002</a:t>
            </a:r>
          </a:p>
        </p:txBody>
      </p:sp>
      <p:sp>
        <p:nvSpPr>
          <p:cNvPr id="6" name="Rectangle 6"/>
          <p:cNvSpPr>
            <a:spLocks noGrp="1" noChangeArrowheads="1"/>
          </p:cNvSpPr>
          <p:nvPr>
            <p:ph type="sldNum" sz="quarter" idx="12"/>
          </p:nvPr>
        </p:nvSpPr>
        <p:spPr>
          <a:ln/>
        </p:spPr>
        <p:txBody>
          <a:bodyPr/>
          <a:lstStyle>
            <a:lvl1pPr>
              <a:defRPr/>
            </a:lvl1pPr>
          </a:lstStyle>
          <a:p>
            <a:pPr>
              <a:defRPr/>
            </a:pPr>
            <a:fld id="{DF0A6D37-B4E7-4214-907C-E6D3C2FF97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AC12-29F0-4778-95D1-8351E10FA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A637E-CB73-4005-9533-6CE051131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97167-5C33-46C2-A702-026CB2B711B3}"/>
              </a:ext>
            </a:extLst>
          </p:cNvPr>
          <p:cNvSpPr>
            <a:spLocks noGrp="1"/>
          </p:cNvSpPr>
          <p:nvPr>
            <p:ph type="dt" sz="half" idx="10"/>
          </p:nvPr>
        </p:nvSpPr>
        <p:spPr/>
        <p:txBody>
          <a:bodyPr/>
          <a:lstStyle/>
          <a:p>
            <a:fld id="{7C9F9DD0-625F-4C6A-B05C-0FACFC7F8A4A}" type="datetime1">
              <a:rPr lang="en-US" smtClean="0"/>
              <a:t>7/25/2019</a:t>
            </a:fld>
            <a:endParaRPr lang="en-US"/>
          </a:p>
        </p:txBody>
      </p:sp>
      <p:sp>
        <p:nvSpPr>
          <p:cNvPr id="5" name="Footer Placeholder 4">
            <a:extLst>
              <a:ext uri="{FF2B5EF4-FFF2-40B4-BE49-F238E27FC236}">
                <a16:creationId xmlns:a16="http://schemas.microsoft.com/office/drawing/2014/main" id="{3A90E20C-8551-4974-8708-9C7D0704236D}"/>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02F1370A-6F74-4A86-A46E-A7128069B2B4}"/>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17629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76C2-4B5D-4749-B9EC-F8AE1C9B23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7BB822-FE6B-4899-BFA8-E1B2F7506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88C6A-8FDD-4FC1-96EB-0B2D0022EAA4}"/>
              </a:ext>
            </a:extLst>
          </p:cNvPr>
          <p:cNvSpPr>
            <a:spLocks noGrp="1"/>
          </p:cNvSpPr>
          <p:nvPr>
            <p:ph type="dt" sz="half" idx="10"/>
          </p:nvPr>
        </p:nvSpPr>
        <p:spPr/>
        <p:txBody>
          <a:bodyPr/>
          <a:lstStyle/>
          <a:p>
            <a:fld id="{BAE07F85-CC24-4F96-A90F-78B7098B9A1D}" type="datetime1">
              <a:rPr lang="en-US" smtClean="0"/>
              <a:t>7/25/2019</a:t>
            </a:fld>
            <a:endParaRPr lang="en-US"/>
          </a:p>
        </p:txBody>
      </p:sp>
      <p:sp>
        <p:nvSpPr>
          <p:cNvPr id="5" name="Footer Placeholder 4">
            <a:extLst>
              <a:ext uri="{FF2B5EF4-FFF2-40B4-BE49-F238E27FC236}">
                <a16:creationId xmlns:a16="http://schemas.microsoft.com/office/drawing/2014/main" id="{D4BBA216-277C-4279-BC66-8F9F8ECE4A54}"/>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C4BDF659-1BB6-4F74-9891-5DFDA518BA97}"/>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8443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B1B1-C65E-4FCE-A10F-05E6050D0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030A8-F71F-4563-A4FB-A77532FE54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13F263-83BE-4426-B0E2-6F9A8DA046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5F2859-8910-4004-801F-E9ECCB270B9B}"/>
              </a:ext>
            </a:extLst>
          </p:cNvPr>
          <p:cNvSpPr>
            <a:spLocks noGrp="1"/>
          </p:cNvSpPr>
          <p:nvPr>
            <p:ph type="dt" sz="half" idx="10"/>
          </p:nvPr>
        </p:nvSpPr>
        <p:spPr/>
        <p:txBody>
          <a:bodyPr/>
          <a:lstStyle/>
          <a:p>
            <a:fld id="{347D4628-1950-40EE-A1D4-164634BB7F4A}" type="datetime1">
              <a:rPr lang="en-US" smtClean="0"/>
              <a:t>7/25/2019</a:t>
            </a:fld>
            <a:endParaRPr lang="en-US"/>
          </a:p>
        </p:txBody>
      </p:sp>
      <p:sp>
        <p:nvSpPr>
          <p:cNvPr id="6" name="Footer Placeholder 5">
            <a:extLst>
              <a:ext uri="{FF2B5EF4-FFF2-40B4-BE49-F238E27FC236}">
                <a16:creationId xmlns:a16="http://schemas.microsoft.com/office/drawing/2014/main" id="{3D532061-F295-4D30-AF4F-726DF97E7B98}"/>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F2D0D4EE-B06F-4686-86C1-C6F97962FC46}"/>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216381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6C02-08FE-4B08-B0FB-6FB3558410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3288DB-344B-4063-A63C-7E059979D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BBEE6-5FC4-461C-86B6-CA66C6C9D0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E580EC-6DD2-4CAC-A662-B89E4F12D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87222D-5DA8-419E-9390-14A41ACCBA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FD38FA-1348-425A-87DC-565B6F420185}"/>
              </a:ext>
            </a:extLst>
          </p:cNvPr>
          <p:cNvSpPr>
            <a:spLocks noGrp="1"/>
          </p:cNvSpPr>
          <p:nvPr>
            <p:ph type="dt" sz="half" idx="10"/>
          </p:nvPr>
        </p:nvSpPr>
        <p:spPr/>
        <p:txBody>
          <a:bodyPr/>
          <a:lstStyle/>
          <a:p>
            <a:fld id="{D86DF1DB-F77A-40CE-80C8-914D1BD36EF5}" type="datetime1">
              <a:rPr lang="en-US" smtClean="0"/>
              <a:t>7/25/2019</a:t>
            </a:fld>
            <a:endParaRPr lang="en-US"/>
          </a:p>
        </p:txBody>
      </p:sp>
      <p:sp>
        <p:nvSpPr>
          <p:cNvPr id="8" name="Footer Placeholder 7">
            <a:extLst>
              <a:ext uri="{FF2B5EF4-FFF2-40B4-BE49-F238E27FC236}">
                <a16:creationId xmlns:a16="http://schemas.microsoft.com/office/drawing/2014/main" id="{7695F730-4790-4DE2-846C-717283E8E957}"/>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9" name="Slide Number Placeholder 8">
            <a:extLst>
              <a:ext uri="{FF2B5EF4-FFF2-40B4-BE49-F238E27FC236}">
                <a16:creationId xmlns:a16="http://schemas.microsoft.com/office/drawing/2014/main" id="{CDC1CAE8-F769-4FFC-85F9-AD0462B71ED3}"/>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257792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3DDA-D552-4D9C-99A8-B234CD549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A76545-2FFB-478A-9A71-640862F30E57}"/>
              </a:ext>
            </a:extLst>
          </p:cNvPr>
          <p:cNvSpPr>
            <a:spLocks noGrp="1"/>
          </p:cNvSpPr>
          <p:nvPr>
            <p:ph type="dt" sz="half" idx="10"/>
          </p:nvPr>
        </p:nvSpPr>
        <p:spPr/>
        <p:txBody>
          <a:bodyPr/>
          <a:lstStyle/>
          <a:p>
            <a:fld id="{7CE3B2C7-E525-4DC5-B59C-17E5D419E7E5}" type="datetime1">
              <a:rPr lang="en-US" smtClean="0"/>
              <a:t>7/25/2019</a:t>
            </a:fld>
            <a:endParaRPr lang="en-US"/>
          </a:p>
        </p:txBody>
      </p:sp>
      <p:sp>
        <p:nvSpPr>
          <p:cNvPr id="4" name="Footer Placeholder 3">
            <a:extLst>
              <a:ext uri="{FF2B5EF4-FFF2-40B4-BE49-F238E27FC236}">
                <a16:creationId xmlns:a16="http://schemas.microsoft.com/office/drawing/2014/main" id="{A56B61C7-97BC-4869-BE72-A4217D8A9533}"/>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5" name="Slide Number Placeholder 4">
            <a:extLst>
              <a:ext uri="{FF2B5EF4-FFF2-40B4-BE49-F238E27FC236}">
                <a16:creationId xmlns:a16="http://schemas.microsoft.com/office/drawing/2014/main" id="{4D60C2A6-0497-4E5A-889F-0B6A726BA2D6}"/>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157605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DC917-A5F1-42C8-9A48-52ED4B098753}"/>
              </a:ext>
            </a:extLst>
          </p:cNvPr>
          <p:cNvSpPr>
            <a:spLocks noGrp="1"/>
          </p:cNvSpPr>
          <p:nvPr>
            <p:ph type="dt" sz="half" idx="10"/>
          </p:nvPr>
        </p:nvSpPr>
        <p:spPr/>
        <p:txBody>
          <a:bodyPr/>
          <a:lstStyle/>
          <a:p>
            <a:fld id="{B6E6ABA7-BA07-4D96-8D68-CA4B8D7DB4EC}" type="datetime1">
              <a:rPr lang="en-US" smtClean="0"/>
              <a:t>7/25/2019</a:t>
            </a:fld>
            <a:endParaRPr lang="en-US"/>
          </a:p>
        </p:txBody>
      </p:sp>
      <p:sp>
        <p:nvSpPr>
          <p:cNvPr id="3" name="Footer Placeholder 2">
            <a:extLst>
              <a:ext uri="{FF2B5EF4-FFF2-40B4-BE49-F238E27FC236}">
                <a16:creationId xmlns:a16="http://schemas.microsoft.com/office/drawing/2014/main" id="{DF0204E4-C030-489E-B25A-6BB901AB529F}"/>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4" name="Slide Number Placeholder 3">
            <a:extLst>
              <a:ext uri="{FF2B5EF4-FFF2-40B4-BE49-F238E27FC236}">
                <a16:creationId xmlns:a16="http://schemas.microsoft.com/office/drawing/2014/main" id="{90CA661D-6668-4498-B0F7-BBDCB14751B7}"/>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427130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1935-D21C-482E-A310-FD2103992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5CA72-07D6-47D1-B3DC-094236162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844324-0576-46B0-AEB0-EA75D5FB8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D9D1A-25ED-4E08-85F3-6006A327A070}"/>
              </a:ext>
            </a:extLst>
          </p:cNvPr>
          <p:cNvSpPr>
            <a:spLocks noGrp="1"/>
          </p:cNvSpPr>
          <p:nvPr>
            <p:ph type="dt" sz="half" idx="10"/>
          </p:nvPr>
        </p:nvSpPr>
        <p:spPr/>
        <p:txBody>
          <a:bodyPr/>
          <a:lstStyle/>
          <a:p>
            <a:fld id="{2B778520-AF1C-4268-88DE-0CFBD4C81041}" type="datetime1">
              <a:rPr lang="en-US" smtClean="0"/>
              <a:t>7/25/2019</a:t>
            </a:fld>
            <a:endParaRPr lang="en-US"/>
          </a:p>
        </p:txBody>
      </p:sp>
      <p:sp>
        <p:nvSpPr>
          <p:cNvPr id="6" name="Footer Placeholder 5">
            <a:extLst>
              <a:ext uri="{FF2B5EF4-FFF2-40B4-BE49-F238E27FC236}">
                <a16:creationId xmlns:a16="http://schemas.microsoft.com/office/drawing/2014/main" id="{2DB27CA2-0910-4ED5-8130-EF258D2781E9}"/>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78C2F12A-2183-4420-9C37-BB5BF20C377E}"/>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371492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D2C6-411E-4A0A-BC82-26F2F15CC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1F5A68-FAD0-4E74-ACF1-7515C8E07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BAF3AE-E3B6-4FF8-83F1-06D075D87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6B0A1-C8D6-49C9-84DD-EA15255513B9}"/>
              </a:ext>
            </a:extLst>
          </p:cNvPr>
          <p:cNvSpPr>
            <a:spLocks noGrp="1"/>
          </p:cNvSpPr>
          <p:nvPr>
            <p:ph type="dt" sz="half" idx="10"/>
          </p:nvPr>
        </p:nvSpPr>
        <p:spPr/>
        <p:txBody>
          <a:bodyPr/>
          <a:lstStyle/>
          <a:p>
            <a:fld id="{F10B03AD-0774-41AE-8179-FDA8169C000D}" type="datetime1">
              <a:rPr lang="en-US" smtClean="0"/>
              <a:t>7/25/2019</a:t>
            </a:fld>
            <a:endParaRPr lang="en-US"/>
          </a:p>
        </p:txBody>
      </p:sp>
      <p:sp>
        <p:nvSpPr>
          <p:cNvPr id="6" name="Footer Placeholder 5">
            <a:extLst>
              <a:ext uri="{FF2B5EF4-FFF2-40B4-BE49-F238E27FC236}">
                <a16:creationId xmlns:a16="http://schemas.microsoft.com/office/drawing/2014/main" id="{5339D7EE-3B91-482E-AE70-6DBF85B491E7}"/>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34B4BB76-4B66-487F-A176-CC6DBA77A995}"/>
              </a:ext>
            </a:extLst>
          </p:cNvPr>
          <p:cNvSpPr>
            <a:spLocks noGrp="1"/>
          </p:cNvSpPr>
          <p:nvPr>
            <p:ph type="sldNum" sz="quarter" idx="12"/>
          </p:nvPr>
        </p:nvSpPr>
        <p:spPr/>
        <p:txBody>
          <a:bodyPr/>
          <a:lstStyle/>
          <a:p>
            <a:fld id="{52A678B7-E9BF-4409-AF8D-26E2A2761ED2}" type="slidenum">
              <a:rPr lang="en-US" smtClean="0"/>
              <a:pPr/>
              <a:t>‹#›</a:t>
            </a:fld>
            <a:endParaRPr lang="en-US"/>
          </a:p>
        </p:txBody>
      </p:sp>
    </p:spTree>
    <p:extLst>
      <p:ext uri="{BB962C8B-B14F-4D97-AF65-F5344CB8AC3E}">
        <p14:creationId xmlns:p14="http://schemas.microsoft.com/office/powerpoint/2010/main" val="244789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2FAC0-B614-407B-A8F4-DAC8B1D78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58AE95-5C38-4AD5-A5A9-059BAB4B5A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A26B2-0F86-419F-A3AD-267F227AF9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2C81C-FA4D-45D7-9392-37AA085CB3CF}" type="datetime1">
              <a:rPr lang="en-US" smtClean="0"/>
              <a:t>7/25/2019</a:t>
            </a:fld>
            <a:endParaRPr lang="en-US"/>
          </a:p>
        </p:txBody>
      </p:sp>
      <p:sp>
        <p:nvSpPr>
          <p:cNvPr id="5" name="Footer Placeholder 4">
            <a:extLst>
              <a:ext uri="{FF2B5EF4-FFF2-40B4-BE49-F238E27FC236}">
                <a16:creationId xmlns:a16="http://schemas.microsoft.com/office/drawing/2014/main" id="{FB301054-F5B0-4E4C-9453-A09061DA0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1756A4F7-3BF5-4AEB-944D-47E3D005D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678B7-E9BF-4409-AF8D-26E2A2761ED2}" type="slidenum">
              <a:rPr lang="en-US" smtClean="0"/>
              <a:pPr/>
              <a:t>‹#›</a:t>
            </a:fld>
            <a:endParaRPr lang="en-US"/>
          </a:p>
        </p:txBody>
      </p:sp>
    </p:spTree>
    <p:extLst>
      <p:ext uri="{BB962C8B-B14F-4D97-AF65-F5344CB8AC3E}">
        <p14:creationId xmlns:p14="http://schemas.microsoft.com/office/powerpoint/2010/main" val="313949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66260"/>
            <a:ext cx="5107577" cy="6791740"/>
          </a:xfrm>
          <a:prstGeom prst="rect">
            <a:avLst/>
          </a:prstGeom>
          <a:noFill/>
          <a:ln>
            <a:noFill/>
          </a:ln>
        </p:spPr>
      </p:pic>
      <p:sp>
        <p:nvSpPr>
          <p:cNvPr id="136" name="Google Shape;136;p1"/>
          <p:cNvSpPr txBox="1"/>
          <p:nvPr/>
        </p:nvSpPr>
        <p:spPr>
          <a:xfrm>
            <a:off x="6035040" y="1802674"/>
            <a:ext cx="4937760" cy="37856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F</a:t>
            </a:r>
            <a:r>
              <a:rPr lang="en-US" sz="4000" b="1" dirty="0">
                <a:solidFill>
                  <a:srgbClr val="0070C0"/>
                </a:solidFill>
                <a:latin typeface="Times New Roman"/>
                <a:ea typeface="Times New Roman"/>
                <a:cs typeface="Times New Roman"/>
                <a:sym typeface="Times New Roman"/>
              </a:rPr>
              <a:t>our </a:t>
            </a:r>
            <a:endParaRPr lang="en-US" dirty="0"/>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dk1"/>
                </a:solidFill>
                <a:latin typeface="Times New Roman"/>
                <a:cs typeface="Times New Roman"/>
                <a:sym typeface="Times New Roman"/>
              </a:rPr>
              <a:t>Uninformed search strategies</a:t>
            </a:r>
            <a:endParaRPr lang="en-US" dirty="0"/>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a:t>, New Delhi-110002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485545" y="200139"/>
            <a:ext cx="10515600" cy="1325563"/>
          </a:xfrm>
        </p:spPr>
        <p:txBody>
          <a:bodyPr/>
          <a:lstStyle/>
          <a:p>
            <a:pPr eaLnBrk="1" hangingPunct="1"/>
            <a:r>
              <a:rPr lang="en-US" sz="4000" b="1" dirty="0">
                <a:solidFill>
                  <a:schemeClr val="accent2"/>
                </a:solidFill>
                <a:latin typeface="Comic Sans MS" pitchFamily="66" charset="0"/>
              </a:rPr>
              <a:t>Breadth-First Strategy</a:t>
            </a:r>
          </a:p>
        </p:txBody>
      </p:sp>
      <p:sp>
        <p:nvSpPr>
          <p:cNvPr id="37892" name="Rectangle 3"/>
          <p:cNvSpPr>
            <a:spLocks noGrp="1" noChangeArrowheads="1"/>
          </p:cNvSpPr>
          <p:nvPr>
            <p:ph type="body" idx="1"/>
          </p:nvPr>
        </p:nvSpPr>
        <p:spPr>
          <a:xfrm>
            <a:off x="3619463" y="1285717"/>
            <a:ext cx="5527766" cy="4583294"/>
          </a:xfrm>
        </p:spPr>
        <p:txBody>
          <a:bodyPr/>
          <a:lstStyle/>
          <a:p>
            <a:pPr eaLnBrk="1" hangingPunct="1">
              <a:buFontTx/>
              <a:buNone/>
            </a:pPr>
            <a:r>
              <a:rPr lang="en-US" sz="2800" dirty="0">
                <a:latin typeface="Comic Sans MS" pitchFamily="66" charset="0"/>
              </a:rPr>
              <a:t>New nodes are inserted </a:t>
            </a:r>
            <a:r>
              <a:rPr lang="en-US" sz="2800" dirty="0">
                <a:solidFill>
                  <a:srgbClr val="990033"/>
                </a:solidFill>
                <a:latin typeface="Comic Sans MS" pitchFamily="66" charset="0"/>
              </a:rPr>
              <a:t>at the end</a:t>
            </a:r>
            <a:r>
              <a:rPr lang="en-US" sz="2800" dirty="0">
                <a:latin typeface="Comic Sans MS" pitchFamily="66" charset="0"/>
              </a:rPr>
              <a:t> of FRINGE</a:t>
            </a:r>
          </a:p>
        </p:txBody>
      </p:sp>
      <p:sp>
        <p:nvSpPr>
          <p:cNvPr id="37893" name="Text Box 30"/>
          <p:cNvSpPr txBox="1">
            <a:spLocks noChangeArrowheads="1"/>
          </p:cNvSpPr>
          <p:nvPr/>
        </p:nvSpPr>
        <p:spPr bwMode="auto">
          <a:xfrm>
            <a:off x="7801743" y="1813693"/>
            <a:ext cx="2497800" cy="461665"/>
          </a:xfrm>
          <a:prstGeom prst="rect">
            <a:avLst/>
          </a:prstGeom>
          <a:noFill/>
          <a:ln w="9525">
            <a:noFill/>
            <a:miter lim="800000"/>
            <a:headEnd/>
            <a:tailEnd/>
          </a:ln>
        </p:spPr>
        <p:txBody>
          <a:bodyPr wrap="none">
            <a:spAutoFit/>
          </a:bodyPr>
          <a:lstStyle/>
          <a:p>
            <a:r>
              <a:rPr lang="en-US" sz="2400" dirty="0">
                <a:latin typeface="Comic Sans MS" pitchFamily="66" charset="0"/>
              </a:rPr>
              <a:t>FRINGE = (2, 3)</a:t>
            </a:r>
          </a:p>
        </p:txBody>
      </p:sp>
      <p:sp>
        <p:nvSpPr>
          <p:cNvPr id="154655" name="AutoShape 31"/>
          <p:cNvSpPr>
            <a:spLocks noChangeArrowheads="1"/>
          </p:cNvSpPr>
          <p:nvPr/>
        </p:nvSpPr>
        <p:spPr bwMode="auto">
          <a:xfrm>
            <a:off x="4315662" y="3736724"/>
            <a:ext cx="3048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en-US"/>
          </a:p>
        </p:txBody>
      </p:sp>
      <p:grpSp>
        <p:nvGrpSpPr>
          <p:cNvPr id="2" name="Group 35"/>
          <p:cNvGrpSpPr>
            <a:grpSpLocks/>
          </p:cNvGrpSpPr>
          <p:nvPr/>
        </p:nvGrpSpPr>
        <p:grpSpPr bwMode="auto">
          <a:xfrm>
            <a:off x="3843958" y="2498954"/>
            <a:ext cx="5078776" cy="3007605"/>
            <a:chOff x="768" y="1736"/>
            <a:chExt cx="1776" cy="1395"/>
          </a:xfrm>
        </p:grpSpPr>
        <p:grpSp>
          <p:nvGrpSpPr>
            <p:cNvPr id="3" name="Group 4"/>
            <p:cNvGrpSpPr>
              <a:grpSpLocks/>
            </p:cNvGrpSpPr>
            <p:nvPr/>
          </p:nvGrpSpPr>
          <p:grpSpPr bwMode="auto">
            <a:xfrm>
              <a:off x="768" y="1736"/>
              <a:ext cx="1776" cy="1395"/>
              <a:chOff x="768" y="1736"/>
              <a:chExt cx="1776" cy="1395"/>
            </a:xfrm>
          </p:grpSpPr>
          <p:grpSp>
            <p:nvGrpSpPr>
              <p:cNvPr id="4" name="Group 5"/>
              <p:cNvGrpSpPr>
                <a:grpSpLocks/>
              </p:cNvGrpSpPr>
              <p:nvPr/>
            </p:nvGrpSpPr>
            <p:grpSpPr bwMode="auto">
              <a:xfrm>
                <a:off x="960" y="1824"/>
                <a:ext cx="1584" cy="1296"/>
                <a:chOff x="960" y="1824"/>
                <a:chExt cx="1584" cy="1296"/>
              </a:xfrm>
            </p:grpSpPr>
            <p:grpSp>
              <p:nvGrpSpPr>
                <p:cNvPr id="5" name="Group 6"/>
                <p:cNvGrpSpPr>
                  <a:grpSpLocks/>
                </p:cNvGrpSpPr>
                <p:nvPr/>
              </p:nvGrpSpPr>
              <p:grpSpPr bwMode="auto">
                <a:xfrm>
                  <a:off x="960" y="1824"/>
                  <a:ext cx="1584" cy="1296"/>
                  <a:chOff x="1872" y="1872"/>
                  <a:chExt cx="1584" cy="1296"/>
                </a:xfrm>
              </p:grpSpPr>
              <p:grpSp>
                <p:nvGrpSpPr>
                  <p:cNvPr id="6" name="Group 7"/>
                  <p:cNvGrpSpPr>
                    <a:grpSpLocks/>
                  </p:cNvGrpSpPr>
                  <p:nvPr/>
                </p:nvGrpSpPr>
                <p:grpSpPr bwMode="auto">
                  <a:xfrm>
                    <a:off x="1872" y="1872"/>
                    <a:ext cx="1584" cy="1296"/>
                    <a:chOff x="1872" y="1872"/>
                    <a:chExt cx="1584" cy="1296"/>
                  </a:xfrm>
                </p:grpSpPr>
                <p:sp>
                  <p:nvSpPr>
                    <p:cNvPr id="37912" name="Oval 8"/>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7913" name="Oval 9"/>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7914" name="Oval 10"/>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7915" name="Oval 11"/>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7916" name="Oval 12"/>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7917" name="Oval 13"/>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7918" name="Oval 14"/>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7919" name="Line 15"/>
                    <p:cNvSpPr>
                      <a:spLocks noChangeShapeType="1"/>
                    </p:cNvSpPr>
                    <p:nvPr/>
                  </p:nvSpPr>
                  <p:spPr bwMode="auto">
                    <a:xfrm flipH="1">
                      <a:off x="2282" y="2000"/>
                      <a:ext cx="321" cy="411"/>
                    </a:xfrm>
                    <a:prstGeom prst="line">
                      <a:avLst/>
                    </a:prstGeom>
                    <a:noFill/>
                    <a:ln w="9525">
                      <a:solidFill>
                        <a:schemeClr val="tx1"/>
                      </a:solidFill>
                      <a:round/>
                      <a:headEnd/>
                      <a:tailEnd type="triangle" w="med" len="med"/>
                    </a:ln>
                  </p:spPr>
                  <p:txBody>
                    <a:bodyPr wrap="none"/>
                    <a:lstStyle/>
                    <a:p>
                      <a:endParaRPr lang="en-US"/>
                    </a:p>
                  </p:txBody>
                </p:sp>
                <p:sp>
                  <p:nvSpPr>
                    <p:cNvPr id="37920" name="Line 16"/>
                    <p:cNvSpPr>
                      <a:spLocks noChangeShapeType="1"/>
                    </p:cNvSpPr>
                    <p:nvPr/>
                  </p:nvSpPr>
                  <p:spPr bwMode="auto">
                    <a:xfrm flipH="1">
                      <a:off x="1969" y="2534"/>
                      <a:ext cx="214" cy="494"/>
                    </a:xfrm>
                    <a:prstGeom prst="line">
                      <a:avLst/>
                    </a:prstGeom>
                    <a:noFill/>
                    <a:ln w="9525">
                      <a:solidFill>
                        <a:schemeClr val="tx1"/>
                      </a:solidFill>
                      <a:round/>
                      <a:headEnd/>
                      <a:tailEnd type="triangle" w="med" len="med"/>
                    </a:ln>
                  </p:spPr>
                  <p:txBody>
                    <a:bodyPr wrap="none"/>
                    <a:lstStyle/>
                    <a:p>
                      <a:endParaRPr lang="en-US"/>
                    </a:p>
                  </p:txBody>
                </p:sp>
                <p:sp>
                  <p:nvSpPr>
                    <p:cNvPr id="37921" name="Line 17"/>
                    <p:cNvSpPr>
                      <a:spLocks noChangeShapeType="1"/>
                    </p:cNvSpPr>
                    <p:nvPr/>
                  </p:nvSpPr>
                  <p:spPr bwMode="auto">
                    <a:xfrm>
                      <a:off x="2726" y="2000"/>
                      <a:ext cx="321" cy="427"/>
                    </a:xfrm>
                    <a:prstGeom prst="line">
                      <a:avLst/>
                    </a:prstGeom>
                    <a:noFill/>
                    <a:ln w="9525">
                      <a:solidFill>
                        <a:schemeClr val="tx1"/>
                      </a:solidFill>
                      <a:round/>
                      <a:headEnd/>
                      <a:tailEnd type="triangle" w="med" len="med"/>
                    </a:ln>
                  </p:spPr>
                  <p:txBody>
                    <a:bodyPr wrap="none"/>
                    <a:lstStyle/>
                    <a:p>
                      <a:endParaRPr lang="en-US"/>
                    </a:p>
                  </p:txBody>
                </p:sp>
                <p:sp>
                  <p:nvSpPr>
                    <p:cNvPr id="37922" name="Line 18"/>
                    <p:cNvSpPr>
                      <a:spLocks noChangeShapeType="1"/>
                    </p:cNvSpPr>
                    <p:nvPr/>
                  </p:nvSpPr>
                  <p:spPr bwMode="auto">
                    <a:xfrm flipH="1">
                      <a:off x="2866" y="2526"/>
                      <a:ext cx="198" cy="502"/>
                    </a:xfrm>
                    <a:prstGeom prst="line">
                      <a:avLst/>
                    </a:prstGeom>
                    <a:noFill/>
                    <a:ln w="9525">
                      <a:solidFill>
                        <a:schemeClr val="tx1"/>
                      </a:solidFill>
                      <a:round/>
                      <a:headEnd/>
                      <a:tailEnd type="triangle" w="med" len="med"/>
                    </a:ln>
                  </p:spPr>
                  <p:txBody>
                    <a:bodyPr wrap="none"/>
                    <a:lstStyle/>
                    <a:p>
                      <a:endParaRPr lang="en-US"/>
                    </a:p>
                  </p:txBody>
                </p:sp>
                <p:sp>
                  <p:nvSpPr>
                    <p:cNvPr id="37923" name="Line 19"/>
                    <p:cNvSpPr>
                      <a:spLocks noChangeShapeType="1"/>
                    </p:cNvSpPr>
                    <p:nvPr/>
                  </p:nvSpPr>
                  <p:spPr bwMode="auto">
                    <a:xfrm>
                      <a:off x="2274" y="2534"/>
                      <a:ext cx="181" cy="494"/>
                    </a:xfrm>
                    <a:prstGeom prst="line">
                      <a:avLst/>
                    </a:prstGeom>
                    <a:noFill/>
                    <a:ln w="9525">
                      <a:solidFill>
                        <a:schemeClr val="tx1"/>
                      </a:solidFill>
                      <a:round/>
                      <a:headEnd/>
                      <a:tailEnd type="triangle" w="med" len="med"/>
                    </a:ln>
                  </p:spPr>
                  <p:txBody>
                    <a:bodyPr wrap="none"/>
                    <a:lstStyle/>
                    <a:p>
                      <a:endParaRPr lang="en-US"/>
                    </a:p>
                  </p:txBody>
                </p:sp>
                <p:sp>
                  <p:nvSpPr>
                    <p:cNvPr id="37924" name="Line 20"/>
                    <p:cNvSpPr>
                      <a:spLocks noChangeShapeType="1"/>
                    </p:cNvSpPr>
                    <p:nvPr/>
                  </p:nvSpPr>
                  <p:spPr bwMode="auto">
                    <a:xfrm>
                      <a:off x="3146" y="2526"/>
                      <a:ext cx="214" cy="502"/>
                    </a:xfrm>
                    <a:prstGeom prst="line">
                      <a:avLst/>
                    </a:prstGeom>
                    <a:noFill/>
                    <a:ln w="9525">
                      <a:solidFill>
                        <a:schemeClr val="tx1"/>
                      </a:solidFill>
                      <a:round/>
                      <a:headEnd/>
                      <a:tailEnd type="triangle" w="med" len="med"/>
                    </a:ln>
                  </p:spPr>
                  <p:txBody>
                    <a:bodyPr wrap="none"/>
                    <a:lstStyle/>
                    <a:p>
                      <a:endParaRPr lang="en-US"/>
                    </a:p>
                  </p:txBody>
                </p:sp>
              </p:grpSp>
              <p:sp>
                <p:nvSpPr>
                  <p:cNvPr id="37911" name="Oval 21"/>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p>
                    <a:endParaRPr lang="en-US"/>
                  </a:p>
                </p:txBody>
              </p:sp>
            </p:grpSp>
            <p:sp>
              <p:nvSpPr>
                <p:cNvPr id="37909" name="Oval 22"/>
                <p:cNvSpPr>
                  <a:spLocks noChangeArrowheads="1"/>
                </p:cNvSpPr>
                <p:nvPr/>
              </p:nvSpPr>
              <p:spPr bwMode="auto">
                <a:xfrm>
                  <a:off x="2400" y="2976"/>
                  <a:ext cx="144" cy="144"/>
                </a:xfrm>
                <a:prstGeom prst="ellipse">
                  <a:avLst/>
                </a:prstGeom>
                <a:solidFill>
                  <a:srgbClr val="33CC33"/>
                </a:solidFill>
                <a:ln w="9525">
                  <a:solidFill>
                    <a:schemeClr val="tx1"/>
                  </a:solidFill>
                  <a:round/>
                  <a:headEnd/>
                  <a:tailEnd/>
                </a:ln>
              </p:spPr>
              <p:txBody>
                <a:bodyPr wrap="none" anchor="ctr"/>
                <a:lstStyle/>
                <a:p>
                  <a:endParaRPr lang="en-US"/>
                </a:p>
              </p:txBody>
            </p:sp>
          </p:grpSp>
          <p:sp>
            <p:nvSpPr>
              <p:cNvPr id="37901" name="Text Box 23"/>
              <p:cNvSpPr txBox="1">
                <a:spLocks noChangeArrowheads="1"/>
              </p:cNvSpPr>
              <p:nvPr/>
            </p:nvSpPr>
            <p:spPr bwMode="auto">
              <a:xfrm>
                <a:off x="1056" y="2264"/>
                <a:ext cx="176" cy="291"/>
              </a:xfrm>
              <a:prstGeom prst="rect">
                <a:avLst/>
              </a:prstGeom>
              <a:noFill/>
              <a:ln w="9525">
                <a:noFill/>
                <a:miter lim="800000"/>
                <a:headEnd/>
                <a:tailEnd/>
              </a:ln>
            </p:spPr>
            <p:txBody>
              <a:bodyPr wrap="none">
                <a:spAutoFit/>
              </a:bodyPr>
              <a:lstStyle/>
              <a:p>
                <a:r>
                  <a:rPr lang="en-US" sz="2400">
                    <a:latin typeface="Comic Sans MS" pitchFamily="66" charset="0"/>
                  </a:rPr>
                  <a:t>2</a:t>
                </a:r>
              </a:p>
            </p:txBody>
          </p:sp>
          <p:sp>
            <p:nvSpPr>
              <p:cNvPr id="37902" name="Text Box 24"/>
              <p:cNvSpPr txBox="1">
                <a:spLocks noChangeArrowheads="1"/>
              </p:cNvSpPr>
              <p:nvPr/>
            </p:nvSpPr>
            <p:spPr bwMode="auto">
              <a:xfrm>
                <a:off x="1872" y="2264"/>
                <a:ext cx="176" cy="291"/>
              </a:xfrm>
              <a:prstGeom prst="rect">
                <a:avLst/>
              </a:prstGeom>
              <a:noFill/>
              <a:ln w="9525">
                <a:noFill/>
                <a:miter lim="800000"/>
                <a:headEnd/>
                <a:tailEnd/>
              </a:ln>
            </p:spPr>
            <p:txBody>
              <a:bodyPr wrap="none">
                <a:spAutoFit/>
              </a:bodyPr>
              <a:lstStyle/>
              <a:p>
                <a:r>
                  <a:rPr lang="en-US" sz="2400">
                    <a:latin typeface="Comic Sans MS" pitchFamily="66" charset="0"/>
                  </a:rPr>
                  <a:t>3</a:t>
                </a:r>
              </a:p>
            </p:txBody>
          </p:sp>
          <p:sp>
            <p:nvSpPr>
              <p:cNvPr id="37903" name="Text Box 25"/>
              <p:cNvSpPr txBox="1">
                <a:spLocks noChangeArrowheads="1"/>
              </p:cNvSpPr>
              <p:nvPr/>
            </p:nvSpPr>
            <p:spPr bwMode="auto">
              <a:xfrm>
                <a:off x="768" y="2840"/>
                <a:ext cx="176" cy="291"/>
              </a:xfrm>
              <a:prstGeom prst="rect">
                <a:avLst/>
              </a:prstGeom>
              <a:noFill/>
              <a:ln w="9525">
                <a:noFill/>
                <a:miter lim="800000"/>
                <a:headEnd/>
                <a:tailEnd/>
              </a:ln>
            </p:spPr>
            <p:txBody>
              <a:bodyPr wrap="none">
                <a:spAutoFit/>
              </a:bodyPr>
              <a:lstStyle/>
              <a:p>
                <a:r>
                  <a:rPr lang="en-US" sz="2400">
                    <a:latin typeface="Comic Sans MS" pitchFamily="66" charset="0"/>
                  </a:rPr>
                  <a:t>4</a:t>
                </a:r>
              </a:p>
            </p:txBody>
          </p:sp>
          <p:sp>
            <p:nvSpPr>
              <p:cNvPr id="37904" name="Text Box 26"/>
              <p:cNvSpPr txBox="1">
                <a:spLocks noChangeArrowheads="1"/>
              </p:cNvSpPr>
              <p:nvPr/>
            </p:nvSpPr>
            <p:spPr bwMode="auto">
              <a:xfrm>
                <a:off x="1296" y="2840"/>
                <a:ext cx="176" cy="291"/>
              </a:xfrm>
              <a:prstGeom prst="rect">
                <a:avLst/>
              </a:prstGeom>
              <a:noFill/>
              <a:ln w="9525">
                <a:noFill/>
                <a:miter lim="800000"/>
                <a:headEnd/>
                <a:tailEnd/>
              </a:ln>
            </p:spPr>
            <p:txBody>
              <a:bodyPr wrap="none">
                <a:spAutoFit/>
              </a:bodyPr>
              <a:lstStyle/>
              <a:p>
                <a:r>
                  <a:rPr lang="en-US" sz="2400">
                    <a:latin typeface="Comic Sans MS" pitchFamily="66" charset="0"/>
                  </a:rPr>
                  <a:t>5</a:t>
                </a:r>
              </a:p>
            </p:txBody>
          </p:sp>
          <p:sp>
            <p:nvSpPr>
              <p:cNvPr id="37905" name="Text Box 27"/>
              <p:cNvSpPr txBox="1">
                <a:spLocks noChangeArrowheads="1"/>
              </p:cNvSpPr>
              <p:nvPr/>
            </p:nvSpPr>
            <p:spPr bwMode="auto">
              <a:xfrm>
                <a:off x="1488" y="1736"/>
                <a:ext cx="152" cy="291"/>
              </a:xfrm>
              <a:prstGeom prst="rect">
                <a:avLst/>
              </a:prstGeom>
              <a:noFill/>
              <a:ln w="9525">
                <a:noFill/>
                <a:miter lim="800000"/>
                <a:headEnd/>
                <a:tailEnd/>
              </a:ln>
            </p:spPr>
            <p:txBody>
              <a:bodyPr wrap="none">
                <a:spAutoFit/>
              </a:bodyPr>
              <a:lstStyle/>
              <a:p>
                <a:r>
                  <a:rPr lang="en-US" sz="2400">
                    <a:latin typeface="Comic Sans MS" pitchFamily="66" charset="0"/>
                  </a:rPr>
                  <a:t>1</a:t>
                </a:r>
              </a:p>
            </p:txBody>
          </p:sp>
          <p:sp>
            <p:nvSpPr>
              <p:cNvPr id="37906" name="Text Box 28"/>
              <p:cNvSpPr txBox="1">
                <a:spLocks noChangeArrowheads="1"/>
              </p:cNvSpPr>
              <p:nvPr/>
            </p:nvSpPr>
            <p:spPr bwMode="auto">
              <a:xfrm>
                <a:off x="1711" y="2840"/>
                <a:ext cx="176" cy="291"/>
              </a:xfrm>
              <a:prstGeom prst="rect">
                <a:avLst/>
              </a:prstGeom>
              <a:noFill/>
              <a:ln w="9525">
                <a:noFill/>
                <a:miter lim="800000"/>
                <a:headEnd/>
                <a:tailEnd/>
              </a:ln>
            </p:spPr>
            <p:txBody>
              <a:bodyPr wrap="none">
                <a:spAutoFit/>
              </a:bodyPr>
              <a:lstStyle/>
              <a:p>
                <a:r>
                  <a:rPr lang="en-US" sz="2400">
                    <a:latin typeface="Comic Sans MS" pitchFamily="66" charset="0"/>
                  </a:rPr>
                  <a:t>6</a:t>
                </a:r>
              </a:p>
            </p:txBody>
          </p:sp>
          <p:sp>
            <p:nvSpPr>
              <p:cNvPr id="37907" name="Text Box 29"/>
              <p:cNvSpPr txBox="1">
                <a:spLocks noChangeArrowheads="1"/>
              </p:cNvSpPr>
              <p:nvPr/>
            </p:nvSpPr>
            <p:spPr bwMode="auto">
              <a:xfrm>
                <a:off x="2208" y="2840"/>
                <a:ext cx="176" cy="291"/>
              </a:xfrm>
              <a:prstGeom prst="rect">
                <a:avLst/>
              </a:prstGeom>
              <a:noFill/>
              <a:ln w="9525">
                <a:noFill/>
                <a:miter lim="800000"/>
                <a:headEnd/>
                <a:tailEnd/>
              </a:ln>
            </p:spPr>
            <p:txBody>
              <a:bodyPr wrap="none">
                <a:spAutoFit/>
              </a:bodyPr>
              <a:lstStyle/>
              <a:p>
                <a:r>
                  <a:rPr lang="en-US" sz="2400">
                    <a:latin typeface="Comic Sans MS" pitchFamily="66" charset="0"/>
                  </a:rPr>
                  <a:t>7</a:t>
                </a:r>
              </a:p>
            </p:txBody>
          </p:sp>
        </p:grpSp>
        <p:sp>
          <p:nvSpPr>
            <p:cNvPr id="37897" name="Oval 32"/>
            <p:cNvSpPr>
              <a:spLocks noChangeArrowheads="1"/>
            </p:cNvSpPr>
            <p:nvPr/>
          </p:nvSpPr>
          <p:spPr bwMode="auto">
            <a:xfrm>
              <a:off x="1248" y="2352"/>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7898" name="Oval 33"/>
            <p:cNvSpPr>
              <a:spLocks noChangeArrowheads="1"/>
            </p:cNvSpPr>
            <p:nvPr/>
          </p:nvSpPr>
          <p:spPr bwMode="auto">
            <a:xfrm>
              <a:off x="1680" y="1824"/>
              <a:ext cx="144" cy="144"/>
            </a:xfrm>
            <a:prstGeom prst="ellipse">
              <a:avLst/>
            </a:prstGeom>
            <a:solidFill>
              <a:srgbClr val="000000"/>
            </a:solidFill>
            <a:ln w="9525">
              <a:solidFill>
                <a:schemeClr val="tx1"/>
              </a:solidFill>
              <a:round/>
              <a:headEnd/>
              <a:tailEnd/>
            </a:ln>
          </p:spPr>
          <p:txBody>
            <a:bodyPr wrap="none" anchor="ctr"/>
            <a:lstStyle/>
            <a:p>
              <a:endParaRPr lang="en-US"/>
            </a:p>
          </p:txBody>
        </p:sp>
        <p:sp>
          <p:nvSpPr>
            <p:cNvPr id="37899" name="Oval 34"/>
            <p:cNvSpPr>
              <a:spLocks noChangeArrowheads="1"/>
            </p:cNvSpPr>
            <p:nvPr/>
          </p:nvSpPr>
          <p:spPr bwMode="auto">
            <a:xfrm>
              <a:off x="2112" y="2352"/>
              <a:ext cx="144" cy="144"/>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37"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38" name="Footer Placeholder 37"/>
          <p:cNvSpPr>
            <a:spLocks noGrp="1"/>
          </p:cNvSpPr>
          <p:nvPr>
            <p:ph type="ftr" sz="quarter" idx="11"/>
          </p:nvPr>
        </p:nvSpPr>
        <p:spPr>
          <a:xfrm>
            <a:off x="5041295" y="647981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530682" y="215287"/>
            <a:ext cx="6167846" cy="805439"/>
          </a:xfrm>
        </p:spPr>
        <p:txBody>
          <a:bodyPr/>
          <a:lstStyle/>
          <a:p>
            <a:pPr eaLnBrk="1" hangingPunct="1"/>
            <a:r>
              <a:rPr lang="en-US" sz="4000" b="1" dirty="0">
                <a:solidFill>
                  <a:schemeClr val="accent2"/>
                </a:solidFill>
                <a:latin typeface="Comic Sans MS" pitchFamily="66" charset="0"/>
              </a:rPr>
              <a:t>Breadth-First Strategy</a:t>
            </a:r>
          </a:p>
        </p:txBody>
      </p:sp>
      <p:sp>
        <p:nvSpPr>
          <p:cNvPr id="38916" name="Rectangle 3"/>
          <p:cNvSpPr>
            <a:spLocks noGrp="1" noChangeArrowheads="1"/>
          </p:cNvSpPr>
          <p:nvPr>
            <p:ph type="body" idx="1"/>
          </p:nvPr>
        </p:nvSpPr>
        <p:spPr>
          <a:xfrm>
            <a:off x="3579607" y="995520"/>
            <a:ext cx="6429103" cy="4544106"/>
          </a:xfrm>
        </p:spPr>
        <p:txBody>
          <a:bodyPr/>
          <a:lstStyle/>
          <a:p>
            <a:pPr eaLnBrk="1" hangingPunct="1">
              <a:buFontTx/>
              <a:buNone/>
            </a:pPr>
            <a:r>
              <a:rPr lang="en-US" sz="2800" dirty="0">
                <a:latin typeface="Comic Sans MS" pitchFamily="66" charset="0"/>
              </a:rPr>
              <a:t>New nodes are inserted </a:t>
            </a:r>
            <a:r>
              <a:rPr lang="en-US" sz="2800" dirty="0">
                <a:solidFill>
                  <a:srgbClr val="990033"/>
                </a:solidFill>
                <a:latin typeface="Comic Sans MS" pitchFamily="66" charset="0"/>
              </a:rPr>
              <a:t>at the end</a:t>
            </a:r>
            <a:r>
              <a:rPr lang="en-US" sz="2800" dirty="0">
                <a:latin typeface="Comic Sans MS" pitchFamily="66" charset="0"/>
              </a:rPr>
              <a:t> of FRINGE</a:t>
            </a:r>
          </a:p>
        </p:txBody>
      </p:sp>
      <p:sp>
        <p:nvSpPr>
          <p:cNvPr id="38917" name="Text Box 4"/>
          <p:cNvSpPr txBox="1">
            <a:spLocks noChangeArrowheads="1"/>
          </p:cNvSpPr>
          <p:nvPr/>
        </p:nvSpPr>
        <p:spPr bwMode="auto">
          <a:xfrm>
            <a:off x="6836847" y="1565889"/>
            <a:ext cx="2861681" cy="461665"/>
          </a:xfrm>
          <a:prstGeom prst="rect">
            <a:avLst/>
          </a:prstGeom>
          <a:noFill/>
          <a:ln w="9525">
            <a:noFill/>
            <a:miter lim="800000"/>
            <a:headEnd/>
            <a:tailEnd/>
          </a:ln>
        </p:spPr>
        <p:txBody>
          <a:bodyPr wrap="none">
            <a:spAutoFit/>
          </a:bodyPr>
          <a:lstStyle/>
          <a:p>
            <a:r>
              <a:rPr lang="en-US" sz="2400" dirty="0">
                <a:latin typeface="Comic Sans MS" pitchFamily="66" charset="0"/>
              </a:rPr>
              <a:t>FRINGE = (3, 4, 5)</a:t>
            </a:r>
          </a:p>
        </p:txBody>
      </p:sp>
      <p:pic>
        <p:nvPicPr>
          <p:cNvPr id="1026" name="Picture 2"/>
          <p:cNvPicPr>
            <a:picLocks noChangeAspect="1" noChangeArrowheads="1"/>
          </p:cNvPicPr>
          <p:nvPr/>
        </p:nvPicPr>
        <p:blipFill>
          <a:blip r:embed="rId2"/>
          <a:srcRect/>
          <a:stretch>
            <a:fillRect/>
          </a:stretch>
        </p:blipFill>
        <p:spPr bwMode="auto">
          <a:xfrm>
            <a:off x="3615281" y="2094821"/>
            <a:ext cx="5464923" cy="4153988"/>
          </a:xfrm>
          <a:prstGeom prst="rect">
            <a:avLst/>
          </a:prstGeom>
          <a:noFill/>
          <a:ln w="9525">
            <a:noFill/>
            <a:miter lim="800000"/>
            <a:headEnd/>
            <a:tailEnd/>
          </a:ln>
          <a:effectLst/>
        </p:spPr>
      </p:pic>
      <p:sp>
        <p:nvSpPr>
          <p:cNvPr id="41"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8" name="Footer Placeholder 7"/>
          <p:cNvSpPr>
            <a:spLocks noGrp="1"/>
          </p:cNvSpPr>
          <p:nvPr>
            <p:ph type="ftr" sz="quarter" idx="11"/>
          </p:nvPr>
        </p:nvSpPr>
        <p:spPr>
          <a:xfrm>
            <a:off x="5452731"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481403" y="109832"/>
            <a:ext cx="6128657" cy="918845"/>
          </a:xfrm>
        </p:spPr>
        <p:txBody>
          <a:bodyPr/>
          <a:lstStyle/>
          <a:p>
            <a:pPr eaLnBrk="1" hangingPunct="1"/>
            <a:r>
              <a:rPr lang="en-US" sz="4000" b="1" dirty="0">
                <a:solidFill>
                  <a:schemeClr val="accent2"/>
                </a:solidFill>
                <a:latin typeface="Comic Sans MS" pitchFamily="66" charset="0"/>
              </a:rPr>
              <a:t>Breadth-First Strategy</a:t>
            </a:r>
          </a:p>
        </p:txBody>
      </p:sp>
      <p:sp>
        <p:nvSpPr>
          <p:cNvPr id="39940" name="Rectangle 3"/>
          <p:cNvSpPr>
            <a:spLocks noGrp="1" noChangeArrowheads="1"/>
          </p:cNvSpPr>
          <p:nvPr>
            <p:ph type="body" idx="1"/>
          </p:nvPr>
        </p:nvSpPr>
        <p:spPr>
          <a:xfrm>
            <a:off x="3481403" y="1028677"/>
            <a:ext cx="7872397" cy="5148285"/>
          </a:xfrm>
        </p:spPr>
        <p:txBody>
          <a:bodyPr/>
          <a:lstStyle/>
          <a:p>
            <a:pPr eaLnBrk="1" hangingPunct="1">
              <a:buFontTx/>
              <a:buNone/>
            </a:pPr>
            <a:r>
              <a:rPr lang="en-US" sz="2800" dirty="0">
                <a:latin typeface="Comic Sans MS" pitchFamily="66" charset="0"/>
              </a:rPr>
              <a:t>New nodes are inserted </a:t>
            </a:r>
            <a:r>
              <a:rPr lang="en-US" sz="2800" dirty="0">
                <a:solidFill>
                  <a:srgbClr val="990033"/>
                </a:solidFill>
                <a:latin typeface="Comic Sans MS" pitchFamily="66" charset="0"/>
              </a:rPr>
              <a:t>at the end</a:t>
            </a:r>
            <a:r>
              <a:rPr lang="en-US" sz="2800" dirty="0">
                <a:latin typeface="Comic Sans MS" pitchFamily="66" charset="0"/>
              </a:rPr>
              <a:t> of FRINGE</a:t>
            </a:r>
          </a:p>
        </p:txBody>
      </p:sp>
      <p:sp>
        <p:nvSpPr>
          <p:cNvPr id="39941" name="Text Box 4"/>
          <p:cNvSpPr txBox="1">
            <a:spLocks noChangeArrowheads="1"/>
          </p:cNvSpPr>
          <p:nvPr/>
        </p:nvSpPr>
        <p:spPr bwMode="auto">
          <a:xfrm>
            <a:off x="7827158" y="1571229"/>
            <a:ext cx="3225563" cy="461665"/>
          </a:xfrm>
          <a:prstGeom prst="rect">
            <a:avLst/>
          </a:prstGeom>
          <a:noFill/>
          <a:ln w="9525">
            <a:noFill/>
            <a:miter lim="800000"/>
            <a:headEnd/>
            <a:tailEnd/>
          </a:ln>
        </p:spPr>
        <p:txBody>
          <a:bodyPr wrap="none">
            <a:spAutoFit/>
          </a:bodyPr>
          <a:lstStyle/>
          <a:p>
            <a:r>
              <a:rPr lang="en-US" sz="2400" dirty="0">
                <a:latin typeface="Comic Sans MS" pitchFamily="66" charset="0"/>
              </a:rPr>
              <a:t>FRINGE = (4, 5, 6, 7)</a:t>
            </a:r>
          </a:p>
        </p:txBody>
      </p:sp>
      <p:pic>
        <p:nvPicPr>
          <p:cNvPr id="2050" name="Picture 2"/>
          <p:cNvPicPr>
            <a:picLocks noChangeAspect="1" noChangeArrowheads="1"/>
          </p:cNvPicPr>
          <p:nvPr/>
        </p:nvPicPr>
        <p:blipFill>
          <a:blip r:embed="rId2"/>
          <a:srcRect/>
          <a:stretch>
            <a:fillRect/>
          </a:stretch>
        </p:blipFill>
        <p:spPr bwMode="auto">
          <a:xfrm>
            <a:off x="3481403" y="1802062"/>
            <a:ext cx="4407955" cy="3556747"/>
          </a:xfrm>
          <a:prstGeom prst="rect">
            <a:avLst/>
          </a:prstGeom>
          <a:noFill/>
          <a:ln w="9525">
            <a:noFill/>
            <a:miter lim="800000"/>
            <a:headEnd/>
            <a:tailEnd/>
          </a:ln>
          <a:effectLst/>
        </p:spPr>
      </p:pic>
      <p:sp>
        <p:nvSpPr>
          <p:cNvPr id="43"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8" name="Footer Placeholder 7"/>
          <p:cNvSpPr>
            <a:spLocks noGrp="1"/>
          </p:cNvSpPr>
          <p:nvPr>
            <p:ph type="ftr" sz="quarter" idx="11"/>
          </p:nvPr>
        </p:nvSpPr>
        <p:spPr>
          <a:xfrm>
            <a:off x="532514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092" y="365125"/>
            <a:ext cx="8009708" cy="1325563"/>
          </a:xfrm>
        </p:spPr>
        <p:txBody>
          <a:bodyPr>
            <a:normAutofit/>
          </a:bodyPr>
          <a:lstStyle/>
          <a:p>
            <a:r>
              <a:rPr lang="en-US" dirty="0"/>
              <a:t>Problem: To find a route from Arad to Bucharest </a:t>
            </a:r>
            <a:r>
              <a:rPr lang="en-US" dirty="0">
                <a:solidFill>
                  <a:srgbClr val="FF0000"/>
                </a:solidFill>
              </a:rPr>
              <a:t>(Romania Problem )</a:t>
            </a:r>
          </a:p>
        </p:txBody>
      </p:sp>
      <p:pic>
        <p:nvPicPr>
          <p:cNvPr id="16386" name="Picture 2"/>
          <p:cNvPicPr>
            <a:picLocks noGrp="1" noChangeAspect="1" noChangeArrowheads="1"/>
          </p:cNvPicPr>
          <p:nvPr>
            <p:ph idx="1"/>
          </p:nvPr>
        </p:nvPicPr>
        <p:blipFill>
          <a:blip r:embed="rId2"/>
          <a:srcRect/>
          <a:stretch>
            <a:fillRect/>
          </a:stretch>
        </p:blipFill>
        <p:spPr bwMode="auto">
          <a:xfrm>
            <a:off x="3752791" y="1690688"/>
            <a:ext cx="7601009" cy="4351338"/>
          </a:xfrm>
          <a:prstGeom prst="rect">
            <a:avLst/>
          </a:prstGeom>
          <a:noFill/>
          <a:ln w="9525">
            <a:noFill/>
            <a:miter lim="800000"/>
            <a:headEnd/>
            <a:tailEnd/>
          </a:ln>
          <a:effectLst/>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6" name="Footer Placeholder 5"/>
          <p:cNvSpPr>
            <a:spLocks noGrp="1"/>
          </p:cNvSpPr>
          <p:nvPr>
            <p:ph type="ftr" sz="quarter" idx="11"/>
          </p:nvPr>
        </p:nvSpPr>
        <p:spPr>
          <a:xfrm>
            <a:off x="5495895"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pic>
        <p:nvPicPr>
          <p:cNvPr id="7" name="Picture 2"/>
          <p:cNvPicPr>
            <a:picLocks noGrp="1" noChangeAspect="1" noChangeArrowheads="1"/>
          </p:cNvPicPr>
          <p:nvPr>
            <p:ph idx="1"/>
          </p:nvPr>
        </p:nvPicPr>
        <p:blipFill>
          <a:blip r:embed="rId2"/>
          <a:srcRect/>
          <a:stretch>
            <a:fillRect/>
          </a:stretch>
        </p:blipFill>
        <p:spPr bwMode="auto">
          <a:xfrm>
            <a:off x="3539217" y="457200"/>
            <a:ext cx="8220392" cy="5525589"/>
          </a:xfrm>
          <a:prstGeom prst="rect">
            <a:avLst/>
          </a:prstGeom>
          <a:noFill/>
          <a:ln w="9525">
            <a:noFill/>
            <a:miter lim="800000"/>
            <a:headEnd/>
            <a:tailEnd/>
          </a:ln>
          <a:effectLst/>
        </p:spPr>
      </p:pic>
      <p:sp>
        <p:nvSpPr>
          <p:cNvPr id="4" name="Footer Placeholder 3"/>
          <p:cNvSpPr>
            <a:spLocks noGrp="1"/>
          </p:cNvSpPr>
          <p:nvPr>
            <p:ph type="ftr" sz="quarter" idx="11"/>
          </p:nvPr>
        </p:nvSpPr>
        <p:spPr>
          <a:xfrm>
            <a:off x="532514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pic>
        <p:nvPicPr>
          <p:cNvPr id="18434" name="Picture 2"/>
          <p:cNvPicPr>
            <a:picLocks noChangeAspect="1" noChangeArrowheads="1"/>
          </p:cNvPicPr>
          <p:nvPr/>
        </p:nvPicPr>
        <p:blipFill>
          <a:blip r:embed="rId2"/>
          <a:srcRect/>
          <a:stretch>
            <a:fillRect/>
          </a:stretch>
        </p:blipFill>
        <p:spPr bwMode="auto">
          <a:xfrm>
            <a:off x="3540034" y="225598"/>
            <a:ext cx="7694024" cy="5689699"/>
          </a:xfrm>
          <a:prstGeom prst="rect">
            <a:avLst/>
          </a:prstGeom>
          <a:noFill/>
          <a:ln w="9525">
            <a:noFill/>
            <a:miter lim="800000"/>
            <a:headEnd/>
            <a:tailEnd/>
          </a:ln>
          <a:effectLst/>
        </p:spPr>
      </p:pic>
      <p:sp>
        <p:nvSpPr>
          <p:cNvPr id="8" name="Footer Placeholder 7"/>
          <p:cNvSpPr>
            <a:spLocks noGrp="1"/>
          </p:cNvSpPr>
          <p:nvPr>
            <p:ph type="ftr" sz="quarter" idx="11"/>
          </p:nvPr>
        </p:nvSpPr>
        <p:spPr>
          <a:xfrm>
            <a:off x="4856702"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pic>
        <p:nvPicPr>
          <p:cNvPr id="20482" name="Picture 2"/>
          <p:cNvPicPr>
            <a:picLocks noGrp="1" noChangeAspect="1" noChangeArrowheads="1"/>
          </p:cNvPicPr>
          <p:nvPr>
            <p:ph idx="1"/>
          </p:nvPr>
        </p:nvPicPr>
        <p:blipFill>
          <a:blip r:embed="rId2"/>
          <a:srcRect/>
          <a:stretch>
            <a:fillRect/>
          </a:stretch>
        </p:blipFill>
        <p:spPr bwMode="auto">
          <a:xfrm>
            <a:off x="3609974" y="408091"/>
            <a:ext cx="8011412" cy="5609937"/>
          </a:xfrm>
          <a:prstGeom prst="rect">
            <a:avLst/>
          </a:prstGeom>
          <a:noFill/>
          <a:ln w="9525">
            <a:noFill/>
            <a:miter lim="800000"/>
            <a:headEnd/>
            <a:tailEnd/>
          </a:ln>
          <a:effectLst/>
        </p:spPr>
      </p:pic>
      <p:sp>
        <p:nvSpPr>
          <p:cNvPr id="6" name="Footer Placeholder 5"/>
          <p:cNvSpPr>
            <a:spLocks noGrp="1"/>
          </p:cNvSpPr>
          <p:nvPr>
            <p:ph type="ftr" sz="quarter" idx="11"/>
          </p:nvPr>
        </p:nvSpPr>
        <p:spPr>
          <a:xfrm>
            <a:off x="521820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pic>
        <p:nvPicPr>
          <p:cNvPr id="19458" name="Picture 2"/>
          <p:cNvPicPr>
            <a:picLocks noGrp="1" noChangeAspect="1" noChangeArrowheads="1"/>
          </p:cNvPicPr>
          <p:nvPr>
            <p:ph idx="1"/>
          </p:nvPr>
        </p:nvPicPr>
        <p:blipFill>
          <a:blip r:embed="rId2"/>
          <a:srcRect/>
          <a:stretch>
            <a:fillRect/>
          </a:stretch>
        </p:blipFill>
        <p:spPr bwMode="auto">
          <a:xfrm>
            <a:off x="3748087" y="331416"/>
            <a:ext cx="7586220" cy="5686611"/>
          </a:xfrm>
          <a:prstGeom prst="rect">
            <a:avLst/>
          </a:prstGeom>
          <a:noFill/>
          <a:ln w="9525">
            <a:noFill/>
            <a:miter lim="800000"/>
            <a:headEnd/>
            <a:tailEnd/>
          </a:ln>
          <a:effectLst/>
        </p:spPr>
      </p:pic>
      <p:sp>
        <p:nvSpPr>
          <p:cNvPr id="6" name="Footer Placeholder 5"/>
          <p:cNvSpPr>
            <a:spLocks noGrp="1"/>
          </p:cNvSpPr>
          <p:nvPr>
            <p:ph type="ftr" sz="quarter" idx="11"/>
          </p:nvPr>
        </p:nvSpPr>
        <p:spPr>
          <a:xfrm>
            <a:off x="548379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310742" y="365125"/>
            <a:ext cx="7043057" cy="1325563"/>
          </a:xfrm>
        </p:spPr>
        <p:txBody>
          <a:bodyPr/>
          <a:lstStyle/>
          <a:p>
            <a:pPr eaLnBrk="1" hangingPunct="1"/>
            <a:r>
              <a:rPr lang="en-US" sz="4000" b="1" dirty="0">
                <a:solidFill>
                  <a:schemeClr val="accent2"/>
                </a:solidFill>
                <a:latin typeface="Comic Sans MS" pitchFamily="66" charset="0"/>
              </a:rPr>
              <a:t>Evaluation</a:t>
            </a:r>
          </a:p>
        </p:txBody>
      </p:sp>
      <p:sp>
        <p:nvSpPr>
          <p:cNvPr id="157699" name="Rectangle 3"/>
          <p:cNvSpPr>
            <a:spLocks noGrp="1" noChangeArrowheads="1"/>
          </p:cNvSpPr>
          <p:nvPr>
            <p:ph type="body" idx="1"/>
          </p:nvPr>
        </p:nvSpPr>
        <p:spPr>
          <a:xfrm>
            <a:off x="4349930" y="1676400"/>
            <a:ext cx="7641773" cy="4343400"/>
          </a:xfrm>
        </p:spPr>
        <p:txBody>
          <a:bodyPr/>
          <a:lstStyle/>
          <a:p>
            <a:pPr eaLnBrk="1" hangingPunct="1">
              <a:buClr>
                <a:srgbClr val="0033CC"/>
              </a:buClr>
              <a:buFont typeface="Wingdings" pitchFamily="2" charset="2"/>
              <a:buChar char="§"/>
            </a:pPr>
            <a:r>
              <a:rPr lang="en-US" sz="2800" dirty="0">
                <a:solidFill>
                  <a:srgbClr val="CC6600"/>
                </a:solidFill>
                <a:latin typeface="Comic Sans MS" pitchFamily="66" charset="0"/>
              </a:rPr>
              <a:t>b</a:t>
            </a:r>
            <a:r>
              <a:rPr lang="en-US" sz="2800" dirty="0">
                <a:latin typeface="Comic Sans MS" pitchFamily="66" charset="0"/>
              </a:rPr>
              <a:t>: branching factor</a:t>
            </a:r>
          </a:p>
          <a:p>
            <a:pPr eaLnBrk="1" hangingPunct="1">
              <a:buClr>
                <a:srgbClr val="0033CC"/>
              </a:buClr>
              <a:buFont typeface="Wingdings" pitchFamily="2" charset="2"/>
              <a:buChar char="§"/>
            </a:pPr>
            <a:r>
              <a:rPr lang="en-US" sz="2800" dirty="0">
                <a:solidFill>
                  <a:srgbClr val="CC6600"/>
                </a:solidFill>
                <a:latin typeface="Comic Sans MS" pitchFamily="66" charset="0"/>
              </a:rPr>
              <a:t>d</a:t>
            </a:r>
            <a:r>
              <a:rPr lang="en-US" sz="2800" dirty="0">
                <a:latin typeface="Comic Sans MS" pitchFamily="66" charset="0"/>
              </a:rPr>
              <a:t>: depth of shallowest goal node</a:t>
            </a:r>
          </a:p>
          <a:p>
            <a:pPr eaLnBrk="1" hangingPunct="1">
              <a:buClr>
                <a:srgbClr val="0033CC"/>
              </a:buClr>
              <a:buFont typeface="Wingdings" pitchFamily="2" charset="2"/>
              <a:buChar char="§"/>
            </a:pPr>
            <a:r>
              <a:rPr lang="en-US" sz="2800" dirty="0">
                <a:latin typeface="Comic Sans MS" pitchFamily="66" charset="0"/>
              </a:rPr>
              <a:t>Breadth-first search is: </a:t>
            </a:r>
          </a:p>
          <a:p>
            <a:pPr lvl="1" eaLnBrk="1" hangingPunct="1">
              <a:buClr>
                <a:srgbClr val="0033CC"/>
              </a:buClr>
              <a:buFontTx/>
              <a:buChar char="•"/>
            </a:pPr>
            <a:r>
              <a:rPr lang="en-US" dirty="0">
                <a:solidFill>
                  <a:srgbClr val="990033"/>
                </a:solidFill>
                <a:latin typeface="Comic Sans MS" pitchFamily="66" charset="0"/>
              </a:rPr>
              <a:t>Complete</a:t>
            </a:r>
          </a:p>
          <a:p>
            <a:pPr lvl="1" eaLnBrk="1" hangingPunct="1">
              <a:buClr>
                <a:srgbClr val="0033CC"/>
              </a:buClr>
              <a:buFontTx/>
              <a:buChar char="•"/>
            </a:pPr>
            <a:r>
              <a:rPr lang="en-US" dirty="0">
                <a:solidFill>
                  <a:srgbClr val="990033"/>
                </a:solidFill>
                <a:latin typeface="Comic Sans MS" pitchFamily="66" charset="0"/>
              </a:rPr>
              <a:t>Optimal</a:t>
            </a:r>
            <a:r>
              <a:rPr lang="en-US" dirty="0">
                <a:latin typeface="Comic Sans MS" pitchFamily="66" charset="0"/>
              </a:rPr>
              <a:t> if step cost is 1</a:t>
            </a:r>
          </a:p>
          <a:p>
            <a:pPr eaLnBrk="1" hangingPunct="1">
              <a:buClr>
                <a:srgbClr val="0033CC"/>
              </a:buClr>
              <a:buFont typeface="Wingdings" pitchFamily="2" charset="2"/>
              <a:buChar char="§"/>
            </a:pPr>
            <a:r>
              <a:rPr lang="en-US" sz="2800" dirty="0">
                <a:latin typeface="Comic Sans MS" pitchFamily="66" charset="0"/>
              </a:rPr>
              <a:t>Number of nodes generated:</a:t>
            </a:r>
            <a:br>
              <a:rPr lang="en-US" sz="2800" dirty="0">
                <a:latin typeface="Comic Sans MS" pitchFamily="66" charset="0"/>
              </a:rPr>
            </a:br>
            <a:r>
              <a:rPr lang="en-US" sz="2800" dirty="0">
                <a:latin typeface="Comic Sans MS" pitchFamily="66" charset="0"/>
              </a:rPr>
              <a:t> 1 + b + b</a:t>
            </a:r>
            <a:r>
              <a:rPr lang="en-US" sz="2800" baseline="30000" dirty="0">
                <a:latin typeface="Comic Sans MS" pitchFamily="66" charset="0"/>
                <a:cs typeface="Times New Roman" pitchFamily="18" charset="0"/>
                <a:sym typeface="Wingdings" pitchFamily="2" charset="2"/>
              </a:rPr>
              <a:t>2 </a:t>
            </a:r>
            <a:r>
              <a:rPr lang="en-US" sz="2800" dirty="0">
                <a:latin typeface="Comic Sans MS" pitchFamily="66" charset="0"/>
              </a:rPr>
              <a:t>+ … + </a:t>
            </a:r>
            <a:r>
              <a:rPr lang="en-US" sz="2800" dirty="0" err="1">
                <a:latin typeface="Comic Sans MS" pitchFamily="66" charset="0"/>
              </a:rPr>
              <a:t>b</a:t>
            </a:r>
            <a:r>
              <a:rPr lang="en-US" sz="2800" baseline="30000" dirty="0" err="1">
                <a:latin typeface="Comic Sans MS" pitchFamily="66" charset="0"/>
                <a:cs typeface="Times New Roman" pitchFamily="18" charset="0"/>
                <a:sym typeface="Wingdings" pitchFamily="2" charset="2"/>
              </a:rPr>
              <a:t>d</a:t>
            </a:r>
            <a:r>
              <a:rPr lang="en-US" sz="2800" dirty="0">
                <a:latin typeface="Comic Sans MS" pitchFamily="66" charset="0"/>
              </a:rPr>
              <a:t>   </a:t>
            </a:r>
            <a:r>
              <a:rPr lang="en-US" sz="900" dirty="0">
                <a:latin typeface="Comic Sans MS" pitchFamily="66" charset="0"/>
              </a:rPr>
              <a:t> </a:t>
            </a:r>
            <a:r>
              <a:rPr lang="en-US" sz="2800" dirty="0">
                <a:latin typeface="Comic Sans MS" pitchFamily="66" charset="0"/>
              </a:rPr>
              <a:t>=  (b</a:t>
            </a:r>
            <a:r>
              <a:rPr lang="en-US" sz="2800" baseline="30000" dirty="0">
                <a:latin typeface="Comic Sans MS" pitchFamily="66" charset="0"/>
                <a:cs typeface="Times New Roman" pitchFamily="18" charset="0"/>
                <a:sym typeface="Wingdings" pitchFamily="2" charset="2"/>
              </a:rPr>
              <a:t>d+1</a:t>
            </a:r>
            <a:r>
              <a:rPr lang="en-US" sz="2800" dirty="0">
                <a:latin typeface="Comic Sans MS" pitchFamily="66" charset="0"/>
              </a:rPr>
              <a:t>-1)/(b-1)  =  O(</a:t>
            </a:r>
            <a:r>
              <a:rPr lang="en-US" sz="2800" dirty="0" err="1">
                <a:latin typeface="Comic Sans MS" pitchFamily="66" charset="0"/>
              </a:rPr>
              <a:t>b</a:t>
            </a:r>
            <a:r>
              <a:rPr lang="en-US" sz="2800" baseline="30000" dirty="0" err="1">
                <a:latin typeface="Comic Sans MS" pitchFamily="66" charset="0"/>
                <a:cs typeface="Times New Roman" pitchFamily="18" charset="0"/>
                <a:sym typeface="Wingdings" pitchFamily="2" charset="2"/>
              </a:rPr>
              <a:t>d</a:t>
            </a:r>
            <a:r>
              <a:rPr lang="en-US" sz="2800" dirty="0">
                <a:latin typeface="Comic Sans MS" pitchFamily="66" charset="0"/>
              </a:rPr>
              <a:t>) </a:t>
            </a:r>
          </a:p>
          <a:p>
            <a:pPr eaLnBrk="1" hangingPunct="1">
              <a:buClr>
                <a:srgbClr val="0033CC"/>
              </a:buClr>
              <a:buFont typeface="Wingdings" pitchFamily="2" charset="2"/>
              <a:buChar char="§"/>
            </a:pPr>
            <a:r>
              <a:rPr lang="en-US" sz="2800" dirty="0">
                <a:latin typeface="Comic Sans MS" pitchFamily="66" charset="0"/>
                <a:sym typeface="Wingdings" pitchFamily="2" charset="2"/>
              </a:rPr>
              <a:t> T</a:t>
            </a:r>
            <a:r>
              <a:rPr lang="en-US" sz="2800" dirty="0">
                <a:latin typeface="Comic Sans MS" pitchFamily="66" charset="0"/>
              </a:rPr>
              <a:t>ime and space complexity is</a:t>
            </a:r>
            <a:r>
              <a:rPr lang="en-US" sz="2800" dirty="0">
                <a:solidFill>
                  <a:srgbClr val="CC6600"/>
                </a:solidFill>
                <a:latin typeface="Comic Sans MS" pitchFamily="66" charset="0"/>
              </a:rPr>
              <a:t> </a:t>
            </a:r>
            <a:r>
              <a:rPr lang="en-US" sz="2800" dirty="0">
                <a:solidFill>
                  <a:srgbClr val="990033"/>
                </a:solidFill>
                <a:latin typeface="Comic Sans MS" pitchFamily="66" charset="0"/>
              </a:rPr>
              <a:t>O(</a:t>
            </a:r>
            <a:r>
              <a:rPr lang="en-US" sz="2800" dirty="0" err="1">
                <a:solidFill>
                  <a:srgbClr val="990033"/>
                </a:solidFill>
                <a:latin typeface="Comic Sans MS" pitchFamily="66" charset="0"/>
              </a:rPr>
              <a:t>b</a:t>
            </a:r>
            <a:r>
              <a:rPr lang="en-US" sz="2800" baseline="30000" dirty="0" err="1">
                <a:solidFill>
                  <a:srgbClr val="990033"/>
                </a:solidFill>
                <a:latin typeface="Comic Sans MS" pitchFamily="66" charset="0"/>
                <a:cs typeface="Times New Roman" pitchFamily="18" charset="0"/>
                <a:sym typeface="Wingdings" pitchFamily="2" charset="2"/>
              </a:rPr>
              <a:t>d</a:t>
            </a:r>
            <a:r>
              <a:rPr lang="en-US" sz="2800" dirty="0">
                <a:solidFill>
                  <a:srgbClr val="990033"/>
                </a:solidFill>
                <a:latin typeface="Comic Sans MS" pitchFamily="66" charset="0"/>
              </a:rPr>
              <a:t>)</a:t>
            </a:r>
            <a:r>
              <a:rPr lang="en-US" sz="2800" dirty="0">
                <a:latin typeface="Comic Sans MS" pitchFamily="66" charset="0"/>
              </a:rPr>
              <a:t> </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6" name="Footer Placeholder 5"/>
          <p:cNvSpPr>
            <a:spLocks noGrp="1"/>
          </p:cNvSpPr>
          <p:nvPr>
            <p:ph type="ftr" sz="quarter" idx="11"/>
          </p:nvPr>
        </p:nvSpPr>
        <p:spPr>
          <a:xfrm>
            <a:off x="527197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879668" y="365125"/>
            <a:ext cx="7474131" cy="1325563"/>
          </a:xfrm>
        </p:spPr>
        <p:txBody>
          <a:bodyPr/>
          <a:lstStyle/>
          <a:p>
            <a:pPr eaLnBrk="1" hangingPunct="1"/>
            <a:r>
              <a:rPr lang="en-US" sz="4000" b="1" dirty="0">
                <a:solidFill>
                  <a:schemeClr val="accent2"/>
                </a:solidFill>
                <a:latin typeface="Comic Sans MS" pitchFamily="66" charset="0"/>
              </a:rPr>
              <a:t>Big O Notation</a:t>
            </a:r>
          </a:p>
        </p:txBody>
      </p:sp>
      <p:sp>
        <p:nvSpPr>
          <p:cNvPr id="41988" name="Rectangle 3"/>
          <p:cNvSpPr>
            <a:spLocks noGrp="1" noChangeArrowheads="1"/>
          </p:cNvSpPr>
          <p:nvPr>
            <p:ph type="body" idx="1"/>
          </p:nvPr>
        </p:nvSpPr>
        <p:spPr>
          <a:xfrm>
            <a:off x="4258491" y="1905000"/>
            <a:ext cx="7527108" cy="4114800"/>
          </a:xfrm>
        </p:spPr>
        <p:txBody>
          <a:bodyPr/>
          <a:lstStyle/>
          <a:p>
            <a:pPr eaLnBrk="1" hangingPunct="1">
              <a:buFontTx/>
              <a:buNone/>
            </a:pPr>
            <a:r>
              <a:rPr lang="en-US" dirty="0">
                <a:latin typeface="Comic Sans MS" pitchFamily="66" charset="0"/>
              </a:rPr>
              <a:t>   g(n) = O(f(n)) if there exist two positive constants a and N such that:</a:t>
            </a:r>
            <a:br>
              <a:rPr lang="en-US" dirty="0">
                <a:latin typeface="Comic Sans MS" pitchFamily="66" charset="0"/>
              </a:rPr>
            </a:br>
            <a:endParaRPr lang="en-US" sz="1600" dirty="0">
              <a:latin typeface="Comic Sans MS" pitchFamily="66" charset="0"/>
            </a:endParaRPr>
          </a:p>
          <a:p>
            <a:pPr eaLnBrk="1" hangingPunct="1">
              <a:buFontTx/>
              <a:buNone/>
            </a:pPr>
            <a:r>
              <a:rPr lang="en-US" dirty="0">
                <a:latin typeface="Comic Sans MS" pitchFamily="66" charset="0"/>
              </a:rPr>
              <a:t>	for all n &gt; N:    g(n) </a:t>
            </a:r>
            <a:r>
              <a:rPr lang="en-US" dirty="0">
                <a:latin typeface="Comic Sans MS" pitchFamily="66" charset="0"/>
                <a:sym typeface="Symbol" pitchFamily="18" charset="2"/>
              </a:rPr>
              <a:t></a:t>
            </a:r>
            <a:r>
              <a:rPr lang="en-US" dirty="0">
                <a:latin typeface="Comic Sans MS" pitchFamily="66" charset="0"/>
              </a:rPr>
              <a:t> </a:t>
            </a:r>
            <a:r>
              <a:rPr lang="en-US" dirty="0" err="1">
                <a:latin typeface="Comic Sans MS" pitchFamily="66" charset="0"/>
              </a:rPr>
              <a:t>a</a:t>
            </a:r>
            <a:r>
              <a:rPr lang="en-US" dirty="0" err="1">
                <a:latin typeface="Comic Sans MS" pitchFamily="66" charset="0"/>
                <a:sym typeface="Symbol" pitchFamily="18" charset="2"/>
              </a:rPr>
              <a:t></a:t>
            </a:r>
            <a:r>
              <a:rPr lang="en-US" dirty="0" err="1">
                <a:latin typeface="Comic Sans MS" pitchFamily="66" charset="0"/>
              </a:rPr>
              <a:t>f</a:t>
            </a:r>
            <a:r>
              <a:rPr lang="en-US" dirty="0">
                <a:latin typeface="Comic Sans MS" pitchFamily="66" charset="0"/>
              </a:rPr>
              <a:t>(n)</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6" name="Footer Placeholder 5"/>
          <p:cNvSpPr>
            <a:spLocks noGrp="1"/>
          </p:cNvSpPr>
          <p:nvPr>
            <p:ph type="ftr" sz="quarter" idx="11"/>
          </p:nvPr>
        </p:nvSpPr>
        <p:spPr>
          <a:xfrm>
            <a:off x="522944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975650"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Understand the concept of uninformed search</a:t>
            </a:r>
          </a:p>
          <a:p>
            <a:r>
              <a:rPr lang="en-US" sz="2400" dirty="0">
                <a:latin typeface="Times New Roman" panose="02020603050405020304" pitchFamily="18" charset="0"/>
                <a:cs typeface="Times New Roman" panose="02020603050405020304" pitchFamily="18" charset="0"/>
              </a:rPr>
              <a:t>Apply various techniques of uninformed search on various applications</a:t>
            </a:r>
          </a:p>
          <a:p>
            <a:r>
              <a:rPr lang="en-US" sz="2400" dirty="0">
                <a:latin typeface="Times New Roman" panose="02020603050405020304" pitchFamily="18" charset="0"/>
                <a:cs typeface="Times New Roman" panose="02020603050405020304" pitchFamily="18" charset="0"/>
              </a:rPr>
              <a:t>Identify, contrast and apply simple examples the major search techniques have been developed for problem-solving in artificial intelligence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598126" y="274638"/>
            <a:ext cx="6984274" cy="1143000"/>
          </a:xfrm>
        </p:spPr>
        <p:txBody>
          <a:bodyPr/>
          <a:lstStyle/>
          <a:p>
            <a:pPr eaLnBrk="1" hangingPunct="1"/>
            <a:r>
              <a:rPr lang="en-US" sz="3600" b="1" dirty="0">
                <a:solidFill>
                  <a:schemeClr val="accent2"/>
                </a:solidFill>
                <a:latin typeface="Comic Sans MS" pitchFamily="66" charset="0"/>
              </a:rPr>
              <a:t>Time and Memory Requirements</a:t>
            </a:r>
          </a:p>
        </p:txBody>
      </p:sp>
      <p:graphicFrame>
        <p:nvGraphicFramePr>
          <p:cNvPr id="182432" name="Group 160"/>
          <p:cNvGraphicFramePr>
            <a:graphicFrameLocks noGrp="1"/>
          </p:cNvGraphicFramePr>
          <p:nvPr>
            <p:ph type="tbl" idx="1"/>
          </p:nvPr>
        </p:nvGraphicFramePr>
        <p:xfrm>
          <a:off x="4441372" y="1676400"/>
          <a:ext cx="6734627" cy="4114800"/>
        </p:xfrm>
        <a:graphic>
          <a:graphicData uri="http://schemas.openxmlformats.org/drawingml/2006/table">
            <a:tbl>
              <a:tblPr/>
              <a:tblGrid>
                <a:gridCol w="634914">
                  <a:extLst>
                    <a:ext uri="{9D8B030D-6E8A-4147-A177-3AD203B41FA5}">
                      <a16:colId xmlns:a16="http://schemas.microsoft.com/office/drawing/2014/main" val="20000"/>
                    </a:ext>
                  </a:extLst>
                </a:gridCol>
                <a:gridCol w="1609961">
                  <a:extLst>
                    <a:ext uri="{9D8B030D-6E8A-4147-A177-3AD203B41FA5}">
                      <a16:colId xmlns:a16="http://schemas.microsoft.com/office/drawing/2014/main" val="20001"/>
                    </a:ext>
                  </a:extLst>
                </a:gridCol>
                <a:gridCol w="1768690">
                  <a:extLst>
                    <a:ext uri="{9D8B030D-6E8A-4147-A177-3AD203B41FA5}">
                      <a16:colId xmlns:a16="http://schemas.microsoft.com/office/drawing/2014/main" val="20002"/>
                    </a:ext>
                  </a:extLst>
                </a:gridCol>
                <a:gridCol w="2721062">
                  <a:extLst>
                    <a:ext uri="{9D8B030D-6E8A-4147-A177-3AD203B41FA5}">
                      <a16:colId xmlns:a16="http://schemas.microsoft.com/office/drawing/2014/main" val="20003"/>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CC6600"/>
                          </a:solidFill>
                          <a:effectLst/>
                          <a:latin typeface="Comic Sans MS" pitchFamily="66" charset="0"/>
                          <a:cs typeface="Arial" pitchFamily="34"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 Nodes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Time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Memory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111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.01 msec</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11 Kbytes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11,111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 msec</a:t>
                      </a:r>
                      <a:endParaRPr kumimoji="0" lang="en-US" sz="2400" b="0" i="0" u="none" strike="noStrike" cap="none" normalizeH="0" baseline="30000">
                        <a:ln>
                          <a:noFill/>
                        </a:ln>
                        <a:solidFill>
                          <a:schemeClr val="tx1"/>
                        </a:solidFill>
                        <a:effectLst/>
                        <a:latin typeface="Comic Sans MS" pitchFamily="66" charset="0"/>
                        <a:cs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 Mbyte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6</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6</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 sec</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100 Mb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8</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100 sec</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10 Gbytes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10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10</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2.8 hours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 Tbyte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12</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11.6 days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100 Tbytes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14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14</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3.2 years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10,000 </a:t>
                      </a:r>
                      <a:r>
                        <a:rPr kumimoji="0" lang="en-US" sz="2400" b="0" i="0" u="none" strike="noStrike" cap="none" normalizeH="0" baseline="0" dirty="0" err="1">
                          <a:ln>
                            <a:noFill/>
                          </a:ln>
                          <a:solidFill>
                            <a:schemeClr val="tx1"/>
                          </a:solidFill>
                          <a:effectLst/>
                          <a:latin typeface="Comic Sans MS" pitchFamily="66" charset="0"/>
                          <a:cs typeface="Arial" pitchFamily="34" charset="0"/>
                        </a:rPr>
                        <a:t>Tbytes</a:t>
                      </a:r>
                      <a:endParaRPr kumimoji="0" lang="en-US" sz="2400" b="0" i="0" u="none" strike="noStrike" cap="none" normalizeH="0" baseline="0" dirty="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3059" name="Text Box 151"/>
          <p:cNvSpPr txBox="1">
            <a:spLocks noChangeArrowheads="1"/>
          </p:cNvSpPr>
          <p:nvPr/>
        </p:nvSpPr>
        <p:spPr bwMode="auto">
          <a:xfrm>
            <a:off x="3535681" y="6021977"/>
            <a:ext cx="8499443" cy="461665"/>
          </a:xfrm>
          <a:prstGeom prst="rect">
            <a:avLst/>
          </a:prstGeom>
          <a:noFill/>
          <a:ln w="9525">
            <a:noFill/>
            <a:miter lim="800000"/>
            <a:headEnd/>
            <a:tailEnd/>
          </a:ln>
        </p:spPr>
        <p:txBody>
          <a:bodyPr wrap="none">
            <a:spAutoFit/>
          </a:bodyPr>
          <a:lstStyle/>
          <a:p>
            <a:r>
              <a:rPr lang="en-US" sz="2400">
                <a:solidFill>
                  <a:srgbClr val="009900"/>
                </a:solidFill>
                <a:latin typeface="Comic Sans MS" pitchFamily="66" charset="0"/>
              </a:rPr>
              <a:t>Assumptions: b = 10; 1,000,000 nodes/sec; 100bytes/node</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7" name="Footer Placeholder 6"/>
          <p:cNvSpPr>
            <a:spLocks noGrp="1"/>
          </p:cNvSpPr>
          <p:nvPr>
            <p:ph type="ftr" sz="quarter" idx="11"/>
          </p:nvPr>
        </p:nvSpPr>
        <p:spPr>
          <a:xfrm>
            <a:off x="5516526" y="6480024"/>
            <a:ext cx="4114800" cy="365125"/>
          </a:xfrm>
        </p:spPr>
        <p:txBody>
          <a:bodyPr/>
          <a:lstStyle/>
          <a:p>
            <a:pPr>
              <a:defRPr/>
            </a:pPr>
            <a:r>
              <a:rPr lang="en-US"/>
              <a:t>Copyright © 2019 by Wiley India Pvt. Ltd., 4436/7, Ansari Road, Daryaganj, New Delhi-110002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457303" y="379141"/>
            <a:ext cx="10972800" cy="1143000"/>
          </a:xfrm>
        </p:spPr>
        <p:txBody>
          <a:bodyPr/>
          <a:lstStyle/>
          <a:p>
            <a:pPr eaLnBrk="1" hangingPunct="1"/>
            <a:r>
              <a:rPr lang="en-US" sz="3600" b="1" dirty="0">
                <a:solidFill>
                  <a:schemeClr val="accent2"/>
                </a:solidFill>
                <a:latin typeface="Comic Sans MS" pitchFamily="66" charset="0"/>
              </a:rPr>
              <a:t>Time and Memory Requirements</a:t>
            </a:r>
          </a:p>
        </p:txBody>
      </p:sp>
      <p:graphicFrame>
        <p:nvGraphicFramePr>
          <p:cNvPr id="228355" name="Group 3"/>
          <p:cNvGraphicFramePr>
            <a:graphicFrameLocks noGrp="1"/>
          </p:cNvGraphicFramePr>
          <p:nvPr>
            <p:ph type="tbl" idx="1"/>
          </p:nvPr>
        </p:nvGraphicFramePr>
        <p:xfrm>
          <a:off x="4258491" y="1676400"/>
          <a:ext cx="6917508" cy="4114800"/>
        </p:xfrm>
        <a:graphic>
          <a:graphicData uri="http://schemas.openxmlformats.org/drawingml/2006/table">
            <a:tbl>
              <a:tblPr/>
              <a:tblGrid>
                <a:gridCol w="652155">
                  <a:extLst>
                    <a:ext uri="{9D8B030D-6E8A-4147-A177-3AD203B41FA5}">
                      <a16:colId xmlns:a16="http://schemas.microsoft.com/office/drawing/2014/main" val="20000"/>
                    </a:ext>
                  </a:extLst>
                </a:gridCol>
                <a:gridCol w="1653681">
                  <a:extLst>
                    <a:ext uri="{9D8B030D-6E8A-4147-A177-3AD203B41FA5}">
                      <a16:colId xmlns:a16="http://schemas.microsoft.com/office/drawing/2014/main" val="20001"/>
                    </a:ext>
                  </a:extLst>
                </a:gridCol>
                <a:gridCol w="1816719">
                  <a:extLst>
                    <a:ext uri="{9D8B030D-6E8A-4147-A177-3AD203B41FA5}">
                      <a16:colId xmlns:a16="http://schemas.microsoft.com/office/drawing/2014/main" val="20002"/>
                    </a:ext>
                  </a:extLst>
                </a:gridCol>
                <a:gridCol w="2794953">
                  <a:extLst>
                    <a:ext uri="{9D8B030D-6E8A-4147-A177-3AD203B41FA5}">
                      <a16:colId xmlns:a16="http://schemas.microsoft.com/office/drawing/2014/main" val="20003"/>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CC6600"/>
                          </a:solidFill>
                          <a:effectLst/>
                          <a:latin typeface="Comic Sans MS" pitchFamily="66" charset="0"/>
                          <a:cs typeface="Arial" pitchFamily="34"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 Nodes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Time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Memory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111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Times New Roman" pitchFamily="18" charset="0"/>
                        </a:rPr>
                        <a:t>.01 </a:t>
                      </a:r>
                      <a:r>
                        <a:rPr kumimoji="0" lang="en-US" sz="2400" b="0" i="0" u="none" strike="noStrike" cap="none" normalizeH="0" baseline="0" dirty="0" err="1">
                          <a:ln>
                            <a:noFill/>
                          </a:ln>
                          <a:solidFill>
                            <a:schemeClr val="tx1"/>
                          </a:solidFill>
                          <a:effectLst/>
                          <a:latin typeface="Comic Sans MS" pitchFamily="66" charset="0"/>
                          <a:cs typeface="Times New Roman" pitchFamily="18" charset="0"/>
                        </a:rPr>
                        <a:t>msec</a:t>
                      </a:r>
                      <a:endParaRPr kumimoji="0" lang="en-US" sz="2400" b="0" i="0" u="none" strike="noStrike" cap="none" normalizeH="0" baseline="0" dirty="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11 Kbytes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11,111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 msec</a:t>
                      </a:r>
                      <a:endParaRPr kumimoji="0" lang="en-US" sz="2400" b="0" i="0" u="none" strike="noStrike" cap="none" normalizeH="0" baseline="30000">
                        <a:ln>
                          <a:noFill/>
                        </a:ln>
                        <a:solidFill>
                          <a:schemeClr val="tx1"/>
                        </a:solidFill>
                        <a:effectLst/>
                        <a:latin typeface="Comic Sans MS" pitchFamily="66" charset="0"/>
                        <a:cs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1 </a:t>
                      </a:r>
                      <a:r>
                        <a:rPr kumimoji="0" lang="en-US" sz="2400" b="0" i="0" u="none" strike="noStrike" cap="none" normalizeH="0" baseline="0" dirty="0" err="1">
                          <a:ln>
                            <a:noFill/>
                          </a:ln>
                          <a:solidFill>
                            <a:schemeClr val="tx1"/>
                          </a:solidFill>
                          <a:effectLst/>
                          <a:latin typeface="Comic Sans MS" pitchFamily="66" charset="0"/>
                          <a:cs typeface="Arial" pitchFamily="34" charset="0"/>
                        </a:rPr>
                        <a:t>Mbyte</a:t>
                      </a:r>
                      <a:endParaRPr kumimoji="0" lang="en-US" sz="2400" b="0" i="0" u="none" strike="noStrike" cap="none" normalizeH="0" baseline="0" dirty="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6</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6</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 sec</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100 Mb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8</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100 sec</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10 </a:t>
                      </a:r>
                      <a:r>
                        <a:rPr kumimoji="0" lang="en-US" sz="2400" b="0" i="0" u="none" strike="noStrike" cap="none" normalizeH="0" baseline="0" dirty="0" err="1">
                          <a:ln>
                            <a:noFill/>
                          </a:ln>
                          <a:solidFill>
                            <a:schemeClr val="tx1"/>
                          </a:solidFill>
                          <a:effectLst/>
                          <a:latin typeface="Comic Sans MS" pitchFamily="66" charset="0"/>
                          <a:cs typeface="Arial" pitchFamily="34" charset="0"/>
                        </a:rPr>
                        <a:t>Gbytes</a:t>
                      </a:r>
                      <a:endParaRPr kumimoji="0" lang="en-US" sz="2400" b="0" i="0" u="none" strike="noStrike" cap="none" normalizeH="0" baseline="0" dirty="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10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10</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FF0000"/>
                          </a:solidFill>
                          <a:effectLst/>
                          <a:latin typeface="Comic Sans MS" pitchFamily="66" charset="0"/>
                          <a:cs typeface="Arial" pitchFamily="34" charset="0"/>
                        </a:rPr>
                        <a:t>2.8 hours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Comic Sans MS" pitchFamily="66" charset="0"/>
                          <a:cs typeface="Arial" pitchFamily="34" charset="0"/>
                        </a:rPr>
                        <a:t>1 </a:t>
                      </a:r>
                      <a:r>
                        <a:rPr kumimoji="0" lang="en-US" sz="2400" b="0" i="0" u="none" strike="noStrike" cap="none" normalizeH="0" baseline="0" dirty="0" err="1">
                          <a:ln>
                            <a:noFill/>
                          </a:ln>
                          <a:solidFill>
                            <a:srgbClr val="FF0000"/>
                          </a:solidFill>
                          <a:effectLst/>
                          <a:latin typeface="Comic Sans MS" pitchFamily="66" charset="0"/>
                          <a:cs typeface="Arial" pitchFamily="34" charset="0"/>
                        </a:rPr>
                        <a:t>Tbyte</a:t>
                      </a:r>
                      <a:endParaRPr kumimoji="0" lang="en-US" sz="2400" b="0" i="0" u="none" strike="noStrike" cap="none" normalizeH="0" baseline="0" dirty="0">
                        <a:ln>
                          <a:noFill/>
                        </a:ln>
                        <a:solidFill>
                          <a:srgbClr val="FF0000"/>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12</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11.6 days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100 </a:t>
                      </a:r>
                      <a:r>
                        <a:rPr kumimoji="0" lang="en-US" sz="2400" b="0" i="0" u="none" strike="noStrike" cap="none" normalizeH="0" baseline="0" dirty="0" err="1">
                          <a:ln>
                            <a:noFill/>
                          </a:ln>
                          <a:solidFill>
                            <a:schemeClr val="tx1"/>
                          </a:solidFill>
                          <a:effectLst/>
                          <a:latin typeface="Comic Sans MS" pitchFamily="66" charset="0"/>
                          <a:cs typeface="Arial" pitchFamily="34" charset="0"/>
                        </a:rPr>
                        <a:t>Tbytes</a:t>
                      </a:r>
                      <a:endParaRPr kumimoji="0" lang="en-US" sz="2400" b="0" i="0" u="none" strike="noStrike" cap="none" normalizeH="0" baseline="0" dirty="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CC6600"/>
                          </a:solidFill>
                          <a:effectLst/>
                          <a:latin typeface="Comic Sans MS" pitchFamily="66" charset="0"/>
                          <a:cs typeface="Arial" pitchFamily="34" charset="0"/>
                        </a:rPr>
                        <a:t>14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Times New Roman" pitchFamily="18" charset="0"/>
                        </a:rPr>
                        <a:t>~10</a:t>
                      </a:r>
                      <a:r>
                        <a:rPr kumimoji="0" lang="en-US" sz="2400" b="0" i="0" u="none" strike="noStrike" cap="none" normalizeH="0" baseline="30000">
                          <a:ln>
                            <a:noFill/>
                          </a:ln>
                          <a:solidFill>
                            <a:schemeClr val="tx1"/>
                          </a:solidFill>
                          <a:effectLst/>
                          <a:latin typeface="Comic Sans MS" pitchFamily="66" charset="0"/>
                          <a:cs typeface="Times New Roman" pitchFamily="18" charset="0"/>
                        </a:rPr>
                        <a:t>14</a:t>
                      </a:r>
                      <a:endParaRPr kumimoji="0" lang="en-US" sz="2400" b="0" i="0" u="none" strike="noStrike" cap="none" normalizeH="0" baseline="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3.2 years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10,000 </a:t>
                      </a:r>
                      <a:r>
                        <a:rPr kumimoji="0" lang="en-US" sz="2400" b="0" i="0" u="none" strike="noStrike" cap="none" normalizeH="0" baseline="0" dirty="0" err="1">
                          <a:ln>
                            <a:noFill/>
                          </a:ln>
                          <a:solidFill>
                            <a:schemeClr val="tx1"/>
                          </a:solidFill>
                          <a:effectLst/>
                          <a:latin typeface="Comic Sans MS" pitchFamily="66" charset="0"/>
                          <a:cs typeface="Arial" pitchFamily="34" charset="0"/>
                        </a:rPr>
                        <a:t>Tbytes</a:t>
                      </a:r>
                      <a:endParaRPr kumimoji="0" lang="en-US" sz="2400" b="0" i="0" u="none" strike="noStrike" cap="none" normalizeH="0" baseline="0" dirty="0">
                        <a:ln>
                          <a:noFill/>
                        </a:ln>
                        <a:solidFill>
                          <a:schemeClr val="tx1"/>
                        </a:solidFill>
                        <a:effectLst/>
                        <a:latin typeface="Comic Sans MS" pitchFamily="66"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4083" name="Text Box 50"/>
          <p:cNvSpPr txBox="1">
            <a:spLocks noChangeArrowheads="1"/>
          </p:cNvSpPr>
          <p:nvPr/>
        </p:nvSpPr>
        <p:spPr bwMode="auto">
          <a:xfrm>
            <a:off x="3285566" y="6037729"/>
            <a:ext cx="8499443" cy="461665"/>
          </a:xfrm>
          <a:prstGeom prst="rect">
            <a:avLst/>
          </a:prstGeom>
          <a:noFill/>
          <a:ln w="9525">
            <a:noFill/>
            <a:miter lim="800000"/>
            <a:headEnd/>
            <a:tailEnd/>
          </a:ln>
        </p:spPr>
        <p:txBody>
          <a:bodyPr wrap="none">
            <a:spAutoFit/>
          </a:bodyPr>
          <a:lstStyle/>
          <a:p>
            <a:r>
              <a:rPr lang="en-US" sz="2400" dirty="0">
                <a:solidFill>
                  <a:srgbClr val="009900"/>
                </a:solidFill>
                <a:latin typeface="Comic Sans MS" pitchFamily="66" charset="0"/>
              </a:rPr>
              <a:t>Assumptions: b = 10; 1,000,000 nodes/sec; 100bytes/node</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7" name="Footer Placeholder 6"/>
          <p:cNvSpPr>
            <a:spLocks noGrp="1"/>
          </p:cNvSpPr>
          <p:nvPr>
            <p:ph type="ftr" sz="quarter" idx="11"/>
          </p:nvPr>
        </p:nvSpPr>
        <p:spPr>
          <a:xfrm>
            <a:off x="5477887" y="6478859"/>
            <a:ext cx="4114800" cy="365125"/>
          </a:xfrm>
        </p:spPr>
        <p:txBody>
          <a:bodyPr/>
          <a:lstStyle/>
          <a:p>
            <a:pPr>
              <a:defRPr/>
            </a:pPr>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3727" y="1214846"/>
            <a:ext cx="7615644" cy="5016758"/>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TIME COMPLEXITY</a:t>
            </a: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 hypothetical state space is considered where each state has ‘</a:t>
            </a:r>
            <a:r>
              <a:rPr lang="en-US" sz="3200" i="1" dirty="0">
                <a:latin typeface="Times New Roman" panose="02020603050405020304" pitchFamily="18" charset="0"/>
                <a:cs typeface="Times New Roman" panose="02020603050405020304" pitchFamily="18" charset="0"/>
              </a:rPr>
              <a:t>b</a:t>
            </a:r>
            <a:r>
              <a:rPr lang="en-US" sz="3200" dirty="0">
                <a:latin typeface="Times New Roman" panose="02020603050405020304" pitchFamily="18" charset="0"/>
                <a:cs typeface="Times New Roman" panose="02020603050405020304" pitchFamily="18" charset="0"/>
              </a:rPr>
              <a:t>’ successors. The root that generates ‘</a:t>
            </a:r>
            <a:r>
              <a:rPr lang="en-US" sz="3200" i="1" dirty="0">
                <a:latin typeface="Times New Roman" panose="02020603050405020304" pitchFamily="18" charset="0"/>
                <a:cs typeface="Times New Roman" panose="02020603050405020304" pitchFamily="18" charset="0"/>
              </a:rPr>
              <a:t>b</a:t>
            </a:r>
            <a:r>
              <a:rPr lang="en-US" sz="3200" dirty="0">
                <a:latin typeface="Times New Roman" panose="02020603050405020304" pitchFamily="18" charset="0"/>
                <a:cs typeface="Times New Roman" panose="02020603050405020304" pitchFamily="18" charset="0"/>
              </a:rPr>
              <a:t>’ is not the last node generating </a:t>
            </a:r>
            <a:r>
              <a:rPr lang="en-US" sz="3200" i="1" dirty="0" err="1">
                <a:latin typeface="Times New Roman" panose="02020603050405020304" pitchFamily="18" charset="0"/>
                <a:cs typeface="Times New Roman" panose="02020603050405020304" pitchFamily="18" charset="0"/>
              </a:rPr>
              <a:t>bd</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+ 1 – </a:t>
            </a:r>
            <a:r>
              <a:rPr lang="en-US" sz="3200" i="1" dirty="0">
                <a:latin typeface="Times New Roman" panose="02020603050405020304" pitchFamily="18" charset="0"/>
                <a:cs typeface="Times New Roman" panose="02020603050405020304" pitchFamily="18" charset="0"/>
              </a:rPr>
              <a:t>d </a:t>
            </a:r>
            <a:r>
              <a:rPr lang="en-US" sz="3200" dirty="0">
                <a:latin typeface="Times New Roman" panose="02020603050405020304" pitchFamily="18" charset="0"/>
                <a:cs typeface="Times New Roman" panose="02020603050405020304" pitchFamily="18" charset="0"/>
              </a:rPr>
              <a:t>nodes at level </a:t>
            </a:r>
            <a:r>
              <a:rPr lang="en-US" sz="3200" i="1" dirty="0">
                <a:latin typeface="Times New Roman" panose="02020603050405020304" pitchFamily="18" charset="0"/>
                <a:cs typeface="Times New Roman" panose="02020603050405020304" pitchFamily="18" charset="0"/>
              </a:rPr>
              <a:t>d </a:t>
            </a:r>
            <a:r>
              <a:rPr lang="en-US" sz="3200" dirty="0">
                <a:latin typeface="Times New Roman" panose="02020603050405020304" pitchFamily="18" charset="0"/>
                <a:cs typeface="Times New Roman" panose="02020603050405020304" pitchFamily="18" charset="0"/>
              </a:rPr>
              <a:t>+ 1. Thus, the number of nodes generated will be</a:t>
            </a:r>
          </a:p>
          <a:p>
            <a:pPr>
              <a:buNone/>
            </a:pPr>
            <a:r>
              <a:rPr lang="en-US" sz="3200" i="1" dirty="0">
                <a:latin typeface="Times New Roman" panose="02020603050405020304" pitchFamily="18" charset="0"/>
                <a:cs typeface="Times New Roman" panose="02020603050405020304" pitchFamily="18" charset="0"/>
              </a:rPr>
              <a:t>b </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b</a:t>
            </a:r>
            <a:r>
              <a:rPr lang="en-US" sz="3200" dirty="0">
                <a:latin typeface="Times New Roman" panose="02020603050405020304" pitchFamily="18" charset="0"/>
                <a:cs typeface="Times New Roman" panose="02020603050405020304" pitchFamily="18" charset="0"/>
              </a:rPr>
              <a:t>2 + </a:t>
            </a:r>
            <a:r>
              <a:rPr lang="en-US" sz="3200" i="1" dirty="0">
                <a:latin typeface="Times New Roman" panose="02020603050405020304" pitchFamily="18" charset="0"/>
                <a:cs typeface="Times New Roman" panose="02020603050405020304" pitchFamily="18" charset="0"/>
              </a:rPr>
              <a:t>b</a:t>
            </a:r>
            <a:r>
              <a:rPr lang="en-US" sz="3200" dirty="0">
                <a:latin typeface="Times New Roman" panose="02020603050405020304" pitchFamily="18" charset="0"/>
                <a:cs typeface="Times New Roman" panose="02020603050405020304" pitchFamily="18" charset="0"/>
              </a:rPr>
              <a:t>3 + … + </a:t>
            </a:r>
            <a:r>
              <a:rPr lang="en-US" sz="3200" i="1" dirty="0" err="1">
                <a:latin typeface="Times New Roman" panose="02020603050405020304" pitchFamily="18" charset="0"/>
                <a:cs typeface="Times New Roman" panose="02020603050405020304" pitchFamily="18" charset="0"/>
              </a:rPr>
              <a:t>bd</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bd</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+ 1 – </a:t>
            </a:r>
            <a:r>
              <a:rPr lang="en-US" sz="3200" i="1" dirty="0">
                <a:latin typeface="Times New Roman" panose="02020603050405020304" pitchFamily="18" charset="0"/>
                <a:cs typeface="Times New Roman" panose="02020603050405020304" pitchFamily="18" charset="0"/>
              </a:rPr>
              <a:t>d </a:t>
            </a:r>
            <a:r>
              <a:rPr lang="en-US" sz="3200" dirty="0">
                <a:latin typeface="Times New Roman" panose="02020603050405020304" pitchFamily="18" charset="0"/>
                <a:cs typeface="Times New Roman" panose="02020603050405020304" pitchFamily="18" charset="0"/>
              </a:rPr>
              <a:t>).</a:t>
            </a:r>
          </a:p>
          <a:p>
            <a:pPr>
              <a:buNone/>
            </a:pPr>
            <a:r>
              <a:rPr lang="en-US" sz="3200" dirty="0">
                <a:latin typeface="Times New Roman" panose="02020603050405020304" pitchFamily="18" charset="0"/>
                <a:cs typeface="Times New Roman" panose="02020603050405020304" pitchFamily="18" charset="0"/>
              </a:rPr>
              <a:t>Hence, the time complexity = </a:t>
            </a:r>
            <a:r>
              <a:rPr lang="en-US" sz="3200" i="1" dirty="0">
                <a:latin typeface="Times New Roman" panose="02020603050405020304" pitchFamily="18" charset="0"/>
                <a:cs typeface="Times New Roman" panose="02020603050405020304" pitchFamily="18" charset="0"/>
              </a:rPr>
              <a:t>O</a:t>
            </a:r>
            <a:r>
              <a:rPr lang="en-US" sz="3200" dirty="0">
                <a:latin typeface="Times New Roman" panose="02020603050405020304" pitchFamily="18" charset="0"/>
                <a:cs typeface="Times New Roman" panose="02020603050405020304" pitchFamily="18" charset="0"/>
              </a:rPr>
              <a:t>(</a:t>
            </a:r>
            <a:r>
              <a:rPr lang="en-US" sz="3200" i="1" dirty="0" err="1">
                <a:latin typeface="Times New Roman" panose="02020603050405020304" pitchFamily="18" charset="0"/>
                <a:cs typeface="Times New Roman" panose="02020603050405020304" pitchFamily="18" charset="0"/>
              </a:rPr>
              <a:t>bd</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+ 1).</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5" name="Footer Placeholder 4"/>
          <p:cNvSpPr>
            <a:spLocks noGrp="1"/>
          </p:cNvSpPr>
          <p:nvPr>
            <p:ph type="ftr" sz="quarter" idx="11"/>
          </p:nvPr>
        </p:nvSpPr>
        <p:spPr>
          <a:xfrm>
            <a:off x="5176284" y="6492875"/>
            <a:ext cx="4114800" cy="365125"/>
          </a:xfrm>
        </p:spPr>
        <p:txBody>
          <a:bodyPr/>
          <a:lstStyle/>
          <a:p>
            <a:pPr>
              <a:defRPr/>
            </a:pPr>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618412" y="365125"/>
            <a:ext cx="7735388" cy="739775"/>
          </a:xfrm>
        </p:spPr>
        <p:txBody>
          <a:bodyPr/>
          <a:lstStyle/>
          <a:p>
            <a:pPr eaLnBrk="1" hangingPunct="1"/>
            <a:r>
              <a:rPr lang="en-US" sz="4000" b="1" dirty="0">
                <a:solidFill>
                  <a:schemeClr val="accent2"/>
                </a:solidFill>
                <a:latin typeface="Comic Sans MS" pitchFamily="66" charset="0"/>
              </a:rPr>
              <a:t>Remark</a:t>
            </a:r>
          </a:p>
        </p:txBody>
      </p:sp>
      <p:sp>
        <p:nvSpPr>
          <p:cNvPr id="45060" name="Rectangle 3"/>
          <p:cNvSpPr>
            <a:spLocks noGrp="1" noChangeArrowheads="1"/>
          </p:cNvSpPr>
          <p:nvPr>
            <p:ph type="body" idx="1"/>
          </p:nvPr>
        </p:nvSpPr>
        <p:spPr>
          <a:xfrm>
            <a:off x="3618412" y="1104900"/>
            <a:ext cx="7862388" cy="5253370"/>
          </a:xfrm>
        </p:spPr>
        <p:txBody>
          <a:bodyPr/>
          <a:lstStyle/>
          <a:p>
            <a:pPr marL="0" indent="0" eaLnBrk="1" hangingPunct="1">
              <a:buFontTx/>
              <a:buNone/>
            </a:pPr>
            <a:r>
              <a:rPr lang="en-US" sz="2800" dirty="0">
                <a:latin typeface="Comic Sans MS" pitchFamily="66" charset="0"/>
              </a:rPr>
              <a:t>If a problem has no solution, breadth-first may run for ever (if the state space is infinite or states can be revisited arbitrary many times)</a:t>
            </a:r>
          </a:p>
          <a:p>
            <a:pPr marL="0" indent="0" algn="ctr" eaLnBrk="1" hangingPunct="1">
              <a:spcBef>
                <a:spcPct val="0"/>
              </a:spcBef>
              <a:buFontTx/>
              <a:buNone/>
            </a:pPr>
            <a:endParaRPr lang="en-US" sz="2800" dirty="0">
              <a:latin typeface="Comic Sans MS" pitchFamily="66" charset="0"/>
            </a:endParaRPr>
          </a:p>
        </p:txBody>
      </p:sp>
      <p:grpSp>
        <p:nvGrpSpPr>
          <p:cNvPr id="2" name="Group 42"/>
          <p:cNvGrpSpPr>
            <a:grpSpLocks/>
          </p:cNvGrpSpPr>
          <p:nvPr/>
        </p:nvGrpSpPr>
        <p:grpSpPr bwMode="auto">
          <a:xfrm>
            <a:off x="3618411" y="3048000"/>
            <a:ext cx="7760788" cy="3200400"/>
            <a:chOff x="432" y="2112"/>
            <a:chExt cx="4752" cy="1920"/>
          </a:xfrm>
        </p:grpSpPr>
        <p:grpSp>
          <p:nvGrpSpPr>
            <p:cNvPr id="3" name="Group 5"/>
            <p:cNvGrpSpPr>
              <a:grpSpLocks/>
            </p:cNvGrpSpPr>
            <p:nvPr/>
          </p:nvGrpSpPr>
          <p:grpSpPr bwMode="auto">
            <a:xfrm>
              <a:off x="3264" y="2112"/>
              <a:ext cx="1920" cy="1920"/>
              <a:chOff x="1440" y="1296"/>
              <a:chExt cx="1920" cy="1920"/>
            </a:xfrm>
          </p:grpSpPr>
          <p:sp>
            <p:nvSpPr>
              <p:cNvPr id="45083" name="Rectangle 6"/>
              <p:cNvSpPr>
                <a:spLocks noChangeArrowheads="1"/>
              </p:cNvSpPr>
              <p:nvPr/>
            </p:nvSpPr>
            <p:spPr bwMode="auto">
              <a:xfrm>
                <a:off x="1440" y="1296"/>
                <a:ext cx="1920" cy="1920"/>
              </a:xfrm>
              <a:prstGeom prst="rect">
                <a:avLst/>
              </a:prstGeom>
              <a:noFill/>
              <a:ln w="9525">
                <a:solidFill>
                  <a:schemeClr val="tx1"/>
                </a:solidFill>
                <a:miter lim="800000"/>
                <a:headEnd/>
                <a:tailEnd/>
              </a:ln>
            </p:spPr>
            <p:txBody>
              <a:bodyPr wrap="none" anchor="ctr"/>
              <a:lstStyle/>
              <a:p>
                <a:endParaRPr lang="en-US"/>
              </a:p>
            </p:txBody>
          </p:sp>
          <p:sp>
            <p:nvSpPr>
              <p:cNvPr id="45084" name="Rectangle 7"/>
              <p:cNvSpPr>
                <a:spLocks noChangeArrowheads="1"/>
              </p:cNvSpPr>
              <p:nvPr/>
            </p:nvSpPr>
            <p:spPr bwMode="auto">
              <a:xfrm>
                <a:off x="288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12</a:t>
                </a:r>
              </a:p>
            </p:txBody>
          </p:sp>
          <p:sp>
            <p:nvSpPr>
              <p:cNvPr id="45085" name="Rectangle 8"/>
              <p:cNvSpPr>
                <a:spLocks noChangeArrowheads="1"/>
              </p:cNvSpPr>
              <p:nvPr/>
            </p:nvSpPr>
            <p:spPr bwMode="auto">
              <a:xfrm>
                <a:off x="240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solidFill>
                      <a:srgbClr val="990033"/>
                    </a:solidFill>
                    <a:latin typeface="Comic Sans MS" pitchFamily="66" charset="0"/>
                  </a:rPr>
                  <a:t>14</a:t>
                </a:r>
              </a:p>
            </p:txBody>
          </p:sp>
          <p:sp>
            <p:nvSpPr>
              <p:cNvPr id="45086" name="Rectangle 9"/>
              <p:cNvSpPr>
                <a:spLocks noChangeArrowheads="1"/>
              </p:cNvSpPr>
              <p:nvPr/>
            </p:nvSpPr>
            <p:spPr bwMode="auto">
              <a:xfrm>
                <a:off x="240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11</a:t>
                </a:r>
              </a:p>
            </p:txBody>
          </p:sp>
          <p:sp>
            <p:nvSpPr>
              <p:cNvPr id="45087" name="Rectangle 10"/>
              <p:cNvSpPr>
                <a:spLocks noChangeArrowheads="1"/>
              </p:cNvSpPr>
              <p:nvPr/>
            </p:nvSpPr>
            <p:spPr bwMode="auto">
              <a:xfrm>
                <a:off x="192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solidFill>
                      <a:srgbClr val="990033"/>
                    </a:solidFill>
                    <a:latin typeface="Comic Sans MS" pitchFamily="66" charset="0"/>
                  </a:rPr>
                  <a:t>15</a:t>
                </a:r>
              </a:p>
            </p:txBody>
          </p:sp>
          <p:sp>
            <p:nvSpPr>
              <p:cNvPr id="45088" name="Rectangle 11"/>
              <p:cNvSpPr>
                <a:spLocks noChangeArrowheads="1"/>
              </p:cNvSpPr>
              <p:nvPr/>
            </p:nvSpPr>
            <p:spPr bwMode="auto">
              <a:xfrm>
                <a:off x="192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10</a:t>
                </a:r>
              </a:p>
            </p:txBody>
          </p:sp>
          <p:sp>
            <p:nvSpPr>
              <p:cNvPr id="45089" name="Rectangle 12"/>
              <p:cNvSpPr>
                <a:spLocks noChangeArrowheads="1"/>
              </p:cNvSpPr>
              <p:nvPr/>
            </p:nvSpPr>
            <p:spPr bwMode="auto">
              <a:xfrm>
                <a:off x="144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13</a:t>
                </a:r>
              </a:p>
            </p:txBody>
          </p:sp>
          <p:sp>
            <p:nvSpPr>
              <p:cNvPr id="45090" name="Rectangle 13"/>
              <p:cNvSpPr>
                <a:spLocks noChangeArrowheads="1"/>
              </p:cNvSpPr>
              <p:nvPr/>
            </p:nvSpPr>
            <p:spPr bwMode="auto">
              <a:xfrm>
                <a:off x="144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9</a:t>
                </a:r>
              </a:p>
            </p:txBody>
          </p:sp>
          <p:sp>
            <p:nvSpPr>
              <p:cNvPr id="45091" name="Rectangle 14"/>
              <p:cNvSpPr>
                <a:spLocks noChangeArrowheads="1"/>
              </p:cNvSpPr>
              <p:nvPr/>
            </p:nvSpPr>
            <p:spPr bwMode="auto">
              <a:xfrm>
                <a:off x="144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5</a:t>
                </a:r>
              </a:p>
            </p:txBody>
          </p:sp>
          <p:sp>
            <p:nvSpPr>
              <p:cNvPr id="45092" name="Rectangle 15"/>
              <p:cNvSpPr>
                <a:spLocks noChangeArrowheads="1"/>
              </p:cNvSpPr>
              <p:nvPr/>
            </p:nvSpPr>
            <p:spPr bwMode="auto">
              <a:xfrm>
                <a:off x="192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6</a:t>
                </a:r>
              </a:p>
            </p:txBody>
          </p:sp>
          <p:sp>
            <p:nvSpPr>
              <p:cNvPr id="45093" name="Rectangle 16"/>
              <p:cNvSpPr>
                <a:spLocks noChangeArrowheads="1"/>
              </p:cNvSpPr>
              <p:nvPr/>
            </p:nvSpPr>
            <p:spPr bwMode="auto">
              <a:xfrm>
                <a:off x="240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7</a:t>
                </a:r>
              </a:p>
            </p:txBody>
          </p:sp>
          <p:sp>
            <p:nvSpPr>
              <p:cNvPr id="45094" name="Rectangle 17"/>
              <p:cNvSpPr>
                <a:spLocks noChangeArrowheads="1"/>
              </p:cNvSpPr>
              <p:nvPr/>
            </p:nvSpPr>
            <p:spPr bwMode="auto">
              <a:xfrm>
                <a:off x="288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8</a:t>
                </a:r>
              </a:p>
            </p:txBody>
          </p:sp>
          <p:sp>
            <p:nvSpPr>
              <p:cNvPr id="45095" name="Rectangle 18"/>
              <p:cNvSpPr>
                <a:spLocks noChangeArrowheads="1"/>
              </p:cNvSpPr>
              <p:nvPr/>
            </p:nvSpPr>
            <p:spPr bwMode="auto">
              <a:xfrm>
                <a:off x="288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4</a:t>
                </a:r>
              </a:p>
            </p:txBody>
          </p:sp>
          <p:sp>
            <p:nvSpPr>
              <p:cNvPr id="45096" name="Rectangle 19"/>
              <p:cNvSpPr>
                <a:spLocks noChangeArrowheads="1"/>
              </p:cNvSpPr>
              <p:nvPr/>
            </p:nvSpPr>
            <p:spPr bwMode="auto">
              <a:xfrm>
                <a:off x="240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3</a:t>
                </a:r>
              </a:p>
            </p:txBody>
          </p:sp>
          <p:sp>
            <p:nvSpPr>
              <p:cNvPr id="45097" name="Rectangle 20"/>
              <p:cNvSpPr>
                <a:spLocks noChangeArrowheads="1"/>
              </p:cNvSpPr>
              <p:nvPr/>
            </p:nvSpPr>
            <p:spPr bwMode="auto">
              <a:xfrm>
                <a:off x="192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2</a:t>
                </a:r>
              </a:p>
            </p:txBody>
          </p:sp>
          <p:sp>
            <p:nvSpPr>
              <p:cNvPr id="45098" name="Rectangle 21"/>
              <p:cNvSpPr>
                <a:spLocks noChangeArrowheads="1"/>
              </p:cNvSpPr>
              <p:nvPr/>
            </p:nvSpPr>
            <p:spPr bwMode="auto">
              <a:xfrm>
                <a:off x="144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a:t>
                </a:r>
              </a:p>
            </p:txBody>
          </p:sp>
        </p:grpSp>
        <p:grpSp>
          <p:nvGrpSpPr>
            <p:cNvPr id="4" name="Group 22"/>
            <p:cNvGrpSpPr>
              <a:grpSpLocks/>
            </p:cNvGrpSpPr>
            <p:nvPr/>
          </p:nvGrpSpPr>
          <p:grpSpPr bwMode="auto">
            <a:xfrm>
              <a:off x="432" y="2112"/>
              <a:ext cx="2640" cy="1920"/>
              <a:chOff x="432" y="2112"/>
              <a:chExt cx="2640" cy="1920"/>
            </a:xfrm>
          </p:grpSpPr>
          <p:grpSp>
            <p:nvGrpSpPr>
              <p:cNvPr id="5" name="Group 23"/>
              <p:cNvGrpSpPr>
                <a:grpSpLocks/>
              </p:cNvGrpSpPr>
              <p:nvPr/>
            </p:nvGrpSpPr>
            <p:grpSpPr bwMode="auto">
              <a:xfrm>
                <a:off x="432" y="2112"/>
                <a:ext cx="1920" cy="1920"/>
                <a:chOff x="1440" y="1296"/>
                <a:chExt cx="1920" cy="1920"/>
              </a:xfrm>
            </p:grpSpPr>
            <p:sp>
              <p:nvSpPr>
                <p:cNvPr id="45067" name="Rectangle 24"/>
                <p:cNvSpPr>
                  <a:spLocks noChangeArrowheads="1"/>
                </p:cNvSpPr>
                <p:nvPr/>
              </p:nvSpPr>
              <p:spPr bwMode="auto">
                <a:xfrm>
                  <a:off x="1440" y="1296"/>
                  <a:ext cx="1920" cy="1920"/>
                </a:xfrm>
                <a:prstGeom prst="rect">
                  <a:avLst/>
                </a:prstGeom>
                <a:noFill/>
                <a:ln w="9525">
                  <a:solidFill>
                    <a:schemeClr val="tx1"/>
                  </a:solidFill>
                  <a:miter lim="800000"/>
                  <a:headEnd/>
                  <a:tailEnd/>
                </a:ln>
              </p:spPr>
              <p:txBody>
                <a:bodyPr wrap="none" anchor="ctr"/>
                <a:lstStyle/>
                <a:p>
                  <a:endParaRPr lang="en-US"/>
                </a:p>
              </p:txBody>
            </p:sp>
            <p:sp>
              <p:nvSpPr>
                <p:cNvPr id="45068" name="Rectangle 25"/>
                <p:cNvSpPr>
                  <a:spLocks noChangeArrowheads="1"/>
                </p:cNvSpPr>
                <p:nvPr/>
              </p:nvSpPr>
              <p:spPr bwMode="auto">
                <a:xfrm>
                  <a:off x="288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12</a:t>
                  </a:r>
                </a:p>
              </p:txBody>
            </p:sp>
            <p:sp>
              <p:nvSpPr>
                <p:cNvPr id="45069" name="Rectangle 26"/>
                <p:cNvSpPr>
                  <a:spLocks noChangeArrowheads="1"/>
                </p:cNvSpPr>
                <p:nvPr/>
              </p:nvSpPr>
              <p:spPr bwMode="auto">
                <a:xfrm>
                  <a:off x="240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solidFill>
                        <a:srgbClr val="990033"/>
                      </a:solidFill>
                      <a:latin typeface="Comic Sans MS" pitchFamily="66" charset="0"/>
                    </a:rPr>
                    <a:t>15</a:t>
                  </a:r>
                </a:p>
              </p:txBody>
            </p:sp>
            <p:sp>
              <p:nvSpPr>
                <p:cNvPr id="45070" name="Rectangle 27"/>
                <p:cNvSpPr>
                  <a:spLocks noChangeArrowheads="1"/>
                </p:cNvSpPr>
                <p:nvPr/>
              </p:nvSpPr>
              <p:spPr bwMode="auto">
                <a:xfrm>
                  <a:off x="240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11</a:t>
                  </a:r>
                </a:p>
              </p:txBody>
            </p:sp>
            <p:sp>
              <p:nvSpPr>
                <p:cNvPr id="45071" name="Rectangle 28"/>
                <p:cNvSpPr>
                  <a:spLocks noChangeArrowheads="1"/>
                </p:cNvSpPr>
                <p:nvPr/>
              </p:nvSpPr>
              <p:spPr bwMode="auto">
                <a:xfrm>
                  <a:off x="192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solidFill>
                        <a:srgbClr val="990033"/>
                      </a:solidFill>
                      <a:latin typeface="Comic Sans MS" pitchFamily="66" charset="0"/>
                    </a:rPr>
                    <a:t>14</a:t>
                  </a:r>
                </a:p>
              </p:txBody>
            </p:sp>
            <p:sp>
              <p:nvSpPr>
                <p:cNvPr id="45072" name="Rectangle 29"/>
                <p:cNvSpPr>
                  <a:spLocks noChangeArrowheads="1"/>
                </p:cNvSpPr>
                <p:nvPr/>
              </p:nvSpPr>
              <p:spPr bwMode="auto">
                <a:xfrm>
                  <a:off x="192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10</a:t>
                  </a:r>
                </a:p>
              </p:txBody>
            </p:sp>
            <p:sp>
              <p:nvSpPr>
                <p:cNvPr id="45073" name="Rectangle 30"/>
                <p:cNvSpPr>
                  <a:spLocks noChangeArrowheads="1"/>
                </p:cNvSpPr>
                <p:nvPr/>
              </p:nvSpPr>
              <p:spPr bwMode="auto">
                <a:xfrm>
                  <a:off x="144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13</a:t>
                  </a:r>
                </a:p>
              </p:txBody>
            </p:sp>
            <p:sp>
              <p:nvSpPr>
                <p:cNvPr id="45074" name="Rectangle 31"/>
                <p:cNvSpPr>
                  <a:spLocks noChangeArrowheads="1"/>
                </p:cNvSpPr>
                <p:nvPr/>
              </p:nvSpPr>
              <p:spPr bwMode="auto">
                <a:xfrm>
                  <a:off x="144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9</a:t>
                  </a:r>
                </a:p>
              </p:txBody>
            </p:sp>
            <p:sp>
              <p:nvSpPr>
                <p:cNvPr id="45075" name="Rectangle 32"/>
                <p:cNvSpPr>
                  <a:spLocks noChangeArrowheads="1"/>
                </p:cNvSpPr>
                <p:nvPr/>
              </p:nvSpPr>
              <p:spPr bwMode="auto">
                <a:xfrm>
                  <a:off x="144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5</a:t>
                  </a:r>
                </a:p>
              </p:txBody>
            </p:sp>
            <p:sp>
              <p:nvSpPr>
                <p:cNvPr id="45076" name="Rectangle 33"/>
                <p:cNvSpPr>
                  <a:spLocks noChangeArrowheads="1"/>
                </p:cNvSpPr>
                <p:nvPr/>
              </p:nvSpPr>
              <p:spPr bwMode="auto">
                <a:xfrm>
                  <a:off x="192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6</a:t>
                  </a:r>
                </a:p>
              </p:txBody>
            </p:sp>
            <p:sp>
              <p:nvSpPr>
                <p:cNvPr id="45077" name="Rectangle 34"/>
                <p:cNvSpPr>
                  <a:spLocks noChangeArrowheads="1"/>
                </p:cNvSpPr>
                <p:nvPr/>
              </p:nvSpPr>
              <p:spPr bwMode="auto">
                <a:xfrm>
                  <a:off x="240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7</a:t>
                  </a:r>
                </a:p>
              </p:txBody>
            </p:sp>
            <p:sp>
              <p:nvSpPr>
                <p:cNvPr id="45078" name="Rectangle 35"/>
                <p:cNvSpPr>
                  <a:spLocks noChangeArrowheads="1"/>
                </p:cNvSpPr>
                <p:nvPr/>
              </p:nvSpPr>
              <p:spPr bwMode="auto">
                <a:xfrm>
                  <a:off x="288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8</a:t>
                  </a:r>
                </a:p>
              </p:txBody>
            </p:sp>
            <p:sp>
              <p:nvSpPr>
                <p:cNvPr id="45079" name="Rectangle 36"/>
                <p:cNvSpPr>
                  <a:spLocks noChangeArrowheads="1"/>
                </p:cNvSpPr>
                <p:nvPr/>
              </p:nvSpPr>
              <p:spPr bwMode="auto">
                <a:xfrm>
                  <a:off x="288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omic Sans MS" pitchFamily="66" charset="0"/>
                    </a:rPr>
                    <a:t>4</a:t>
                  </a:r>
                </a:p>
              </p:txBody>
            </p:sp>
            <p:sp>
              <p:nvSpPr>
                <p:cNvPr id="45080" name="Rectangle 37"/>
                <p:cNvSpPr>
                  <a:spLocks noChangeArrowheads="1"/>
                </p:cNvSpPr>
                <p:nvPr/>
              </p:nvSpPr>
              <p:spPr bwMode="auto">
                <a:xfrm>
                  <a:off x="240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3</a:t>
                  </a:r>
                </a:p>
              </p:txBody>
            </p:sp>
            <p:sp>
              <p:nvSpPr>
                <p:cNvPr id="45081" name="Rectangle 38"/>
                <p:cNvSpPr>
                  <a:spLocks noChangeArrowheads="1"/>
                </p:cNvSpPr>
                <p:nvPr/>
              </p:nvSpPr>
              <p:spPr bwMode="auto">
                <a:xfrm>
                  <a:off x="192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2</a:t>
                  </a:r>
                </a:p>
              </p:txBody>
            </p:sp>
            <p:sp>
              <p:nvSpPr>
                <p:cNvPr id="45082" name="Rectangle 39"/>
                <p:cNvSpPr>
                  <a:spLocks noChangeArrowheads="1"/>
                </p:cNvSpPr>
                <p:nvPr/>
              </p:nvSpPr>
              <p:spPr bwMode="auto">
                <a:xfrm>
                  <a:off x="144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a:latin typeface="Comic Sans MS" pitchFamily="66" charset="0"/>
                    </a:rPr>
                    <a:t>1</a:t>
                  </a:r>
                </a:p>
              </p:txBody>
            </p:sp>
          </p:grpSp>
          <p:sp>
            <p:nvSpPr>
              <p:cNvPr id="45065" name="AutoShape 40"/>
              <p:cNvSpPr>
                <a:spLocks noChangeArrowheads="1"/>
              </p:cNvSpPr>
              <p:nvPr/>
            </p:nvSpPr>
            <p:spPr bwMode="auto">
              <a:xfrm>
                <a:off x="2592" y="3024"/>
                <a:ext cx="480" cy="144"/>
              </a:xfrm>
              <a:prstGeom prst="rightArrow">
                <a:avLst>
                  <a:gd name="adj1" fmla="val 50000"/>
                  <a:gd name="adj2" fmla="val 83333"/>
                </a:avLst>
              </a:prstGeom>
              <a:solidFill>
                <a:srgbClr val="CC0066"/>
              </a:solidFill>
              <a:ln w="9525">
                <a:solidFill>
                  <a:schemeClr val="tx1"/>
                </a:solidFill>
                <a:miter lim="800000"/>
                <a:headEnd/>
                <a:tailEnd/>
              </a:ln>
            </p:spPr>
            <p:txBody>
              <a:bodyPr wrap="none" anchor="ctr"/>
              <a:lstStyle/>
              <a:p>
                <a:pPr algn="ctr"/>
                <a:endParaRPr lang="en-US">
                  <a:solidFill>
                    <a:schemeClr val="accent2"/>
                  </a:solidFill>
                </a:endParaRPr>
              </a:p>
            </p:txBody>
          </p:sp>
          <p:sp>
            <p:nvSpPr>
              <p:cNvPr id="45066" name="Text Box 41"/>
              <p:cNvSpPr txBox="1">
                <a:spLocks noChangeArrowheads="1"/>
              </p:cNvSpPr>
              <p:nvPr/>
            </p:nvSpPr>
            <p:spPr bwMode="auto">
              <a:xfrm>
                <a:off x="2688" y="2688"/>
                <a:ext cx="188" cy="351"/>
              </a:xfrm>
              <a:prstGeom prst="rect">
                <a:avLst/>
              </a:prstGeom>
              <a:noFill/>
              <a:ln w="9525">
                <a:noFill/>
                <a:miter lim="800000"/>
                <a:headEnd/>
                <a:tailEnd/>
              </a:ln>
            </p:spPr>
            <p:txBody>
              <a:bodyPr wrap="none">
                <a:spAutoFit/>
              </a:bodyPr>
              <a:lstStyle/>
              <a:p>
                <a:r>
                  <a:rPr lang="en-US" sz="3200" b="1">
                    <a:latin typeface="Comic Sans MS" pitchFamily="66" charset="0"/>
                  </a:rPr>
                  <a:t>?</a:t>
                </a:r>
              </a:p>
            </p:txBody>
          </p:sp>
        </p:grpSp>
      </p:grpSp>
      <p:sp>
        <p:nvSpPr>
          <p:cNvPr id="43"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44" name="Footer Placeholder 43"/>
          <p:cNvSpPr>
            <a:spLocks noGrp="1"/>
          </p:cNvSpPr>
          <p:nvPr>
            <p:ph type="ftr" sz="quarter" idx="11"/>
          </p:nvPr>
        </p:nvSpPr>
        <p:spPr>
          <a:xfrm>
            <a:off x="4912645" y="6481127"/>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723860" y="365125"/>
            <a:ext cx="7629939" cy="430005"/>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Depth first search</a:t>
            </a:r>
          </a:p>
        </p:txBody>
      </p:sp>
      <p:sp>
        <p:nvSpPr>
          <p:cNvPr id="7" name="Content Placeholder 6">
            <a:extLst>
              <a:ext uri="{FF2B5EF4-FFF2-40B4-BE49-F238E27FC236}">
                <a16:creationId xmlns:a16="http://schemas.microsoft.com/office/drawing/2014/main" id="{2AD6B973-0155-4B75-A372-54CAC389B0E6}"/>
              </a:ext>
            </a:extLst>
          </p:cNvPr>
          <p:cNvSpPr>
            <a:spLocks noGrp="1"/>
          </p:cNvSpPr>
          <p:nvPr>
            <p:ph idx="1"/>
          </p:nvPr>
        </p:nvSpPr>
        <p:spPr>
          <a:xfrm>
            <a:off x="3485322" y="795130"/>
            <a:ext cx="7868477" cy="5381833"/>
          </a:xfrm>
        </p:spPr>
        <p:txBody>
          <a:bodyPr>
            <a:normAutofit fontScale="77500" lnSpcReduction="20000"/>
          </a:bodyPr>
          <a:lstStyle/>
          <a:p>
            <a:pPr algn="just"/>
            <a:r>
              <a:rPr lang="en-US" sz="3100" dirty="0">
                <a:latin typeface="Times New Roman" panose="02020603050405020304" pitchFamily="18" charset="0"/>
                <a:cs typeface="Times New Roman" panose="02020603050405020304" pitchFamily="18" charset="0"/>
              </a:rPr>
              <a:t> In this, instead of probing the width, one branch of a tree can be explored until the solution is found. Also, it might be decided to terminate the search due to the reason of it either not meeting the dead end, or encountering some previous state, or might be because the process becomes longer than the set time limit. If any of the aforementioned situations is encountered, the process is terminated resulting in a backtracking. A fresh search will be performed on some other branch of the tree, repeating the process until the goal state is reached. This type of technique is known as DFS technique to left.</a:t>
            </a:r>
          </a:p>
          <a:p>
            <a:pPr algn="just"/>
            <a:r>
              <a:rPr lang="en-US" sz="3100" dirty="0">
                <a:latin typeface="Times New Roman" panose="02020603050405020304" pitchFamily="18" charset="0"/>
                <a:cs typeface="Times New Roman" panose="02020603050405020304" pitchFamily="18" charset="0"/>
              </a:rPr>
              <a:t>DFS always expands one of the nodes at the deepest level of the tree. Once the search hits the dead end, that is, the non-goal node with no expansion, the backtracks technique starts at the shallower level and starts expanding from there on.</a:t>
            </a:r>
          </a:p>
          <a:p>
            <a:pPr algn="just"/>
            <a:r>
              <a:rPr lang="en-US" sz="3100" dirty="0">
                <a:latin typeface="Times New Roman" panose="02020603050405020304" pitchFamily="18" charset="0"/>
                <a:cs typeface="Times New Roman" panose="02020603050405020304" pitchFamily="18" charset="0"/>
              </a:rPr>
              <a:t>For the state space with branching factor </a:t>
            </a:r>
            <a:r>
              <a:rPr lang="en-US" sz="3100" i="1" dirty="0">
                <a:latin typeface="Times New Roman" panose="02020603050405020304" pitchFamily="18" charset="0"/>
                <a:cs typeface="Times New Roman" panose="02020603050405020304" pitchFamily="18" charset="0"/>
              </a:rPr>
              <a:t>b </a:t>
            </a:r>
            <a:r>
              <a:rPr lang="en-US" sz="3100" dirty="0">
                <a:latin typeface="Times New Roman" panose="02020603050405020304" pitchFamily="18" charset="0"/>
                <a:cs typeface="Times New Roman" panose="02020603050405020304" pitchFamily="18" charset="0"/>
              </a:rPr>
              <a:t>and maximum depth </a:t>
            </a:r>
            <a:r>
              <a:rPr lang="en-US" sz="3100" i="1" dirty="0">
                <a:latin typeface="Times New Roman" panose="02020603050405020304" pitchFamily="18" charset="0"/>
                <a:cs typeface="Times New Roman" panose="02020603050405020304" pitchFamily="18" charset="0"/>
              </a:rPr>
              <a:t>m</a:t>
            </a:r>
            <a:r>
              <a:rPr lang="en-US" sz="3100" dirty="0">
                <a:latin typeface="Times New Roman" panose="02020603050405020304" pitchFamily="18" charset="0"/>
                <a:cs typeface="Times New Roman" panose="02020603050405020304" pitchFamily="18" charset="0"/>
              </a:rPr>
              <a:t>, storage required by DFS is only Nodes </a:t>
            </a:r>
            <a:r>
              <a:rPr lang="en-US" sz="3100" i="1" dirty="0" err="1">
                <a:latin typeface="Times New Roman" panose="02020603050405020304" pitchFamily="18" charset="0"/>
                <a:cs typeface="Times New Roman" panose="02020603050405020304" pitchFamily="18" charset="0"/>
              </a:rPr>
              <a:t>bm</a:t>
            </a:r>
            <a:r>
              <a:rPr lang="en-US" sz="3100" i="1"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in contrast to </a:t>
            </a:r>
            <a:r>
              <a:rPr lang="en-US" sz="3100" i="1" dirty="0">
                <a:latin typeface="Times New Roman" panose="02020603050405020304" pitchFamily="18" charset="0"/>
                <a:cs typeface="Times New Roman" panose="02020603050405020304" pitchFamily="18" charset="0"/>
              </a:rPr>
              <a:t>O</a:t>
            </a:r>
            <a:r>
              <a:rPr lang="en-US" sz="3100" dirty="0">
                <a:latin typeface="Times New Roman" panose="02020603050405020304" pitchFamily="18" charset="0"/>
                <a:cs typeface="Times New Roman" panose="02020603050405020304" pitchFamily="18" charset="0"/>
              </a:rPr>
              <a:t>(</a:t>
            </a:r>
            <a:r>
              <a:rPr lang="en-US" sz="3100" i="1" dirty="0">
                <a:latin typeface="Times New Roman" panose="02020603050405020304" pitchFamily="18" charset="0"/>
                <a:cs typeface="Times New Roman" panose="02020603050405020304" pitchFamily="18" charset="0"/>
              </a:rPr>
              <a:t>b</a:t>
            </a:r>
            <a:r>
              <a:rPr lang="en-US" sz="3100" dirty="0">
                <a:latin typeface="Times New Roman" panose="02020603050405020304" pitchFamily="18" charset="0"/>
                <a:cs typeface="Times New Roman" panose="02020603050405020304" pitchFamily="18" charset="0"/>
              </a:rPr>
              <a:t>4) of the BFS.</a:t>
            </a:r>
          </a:p>
          <a:p>
            <a:pPr marL="0" indent="0">
              <a:buNone/>
            </a:pPr>
            <a:r>
              <a:rPr lang="en-US" sz="3100" dirty="0">
                <a:latin typeface="Times New Roman" panose="02020603050405020304" pitchFamily="18" charset="0"/>
                <a:cs typeface="Times New Roman" panose="02020603050405020304" pitchFamily="18" charset="0"/>
              </a:rPr>
              <a:t> </a:t>
            </a:r>
          </a:p>
          <a:p>
            <a:endParaRPr lang="en-US" dirty="0"/>
          </a:p>
          <a:p>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6" name="Footer Placeholder 5"/>
          <p:cNvSpPr>
            <a:spLocks noGrp="1"/>
          </p:cNvSpPr>
          <p:nvPr>
            <p:ph type="ftr" sz="quarter" idx="11"/>
          </p:nvPr>
        </p:nvSpPr>
        <p:spPr>
          <a:xfrm>
            <a:off x="5481429" y="6471610"/>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205701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Depth first search</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ALGORITHM</a:t>
            </a:r>
          </a:p>
          <a:p>
            <a:pPr marL="0" indent="0">
              <a:buNone/>
            </a:pPr>
            <a:r>
              <a:rPr lang="en-US" sz="2000" dirty="0">
                <a:latin typeface="Times New Roman" panose="02020603050405020304" pitchFamily="18" charset="0"/>
                <a:cs typeface="Times New Roman" panose="02020603050405020304" pitchFamily="18" charset="0"/>
              </a:rPr>
              <a:t>Begin</a:t>
            </a:r>
          </a:p>
          <a:p>
            <a:pPr marL="0" indent="0">
              <a:buNone/>
            </a:pPr>
            <a:r>
              <a:rPr lang="en-US" sz="2000" dirty="0">
                <a:latin typeface="Times New Roman" panose="02020603050405020304" pitchFamily="18" charset="0"/>
                <a:cs typeface="Times New Roman" panose="02020603050405020304" pitchFamily="18" charset="0"/>
              </a:rPr>
              <a:t>Initially, OPEN has the root node and CLOSE is EMPTY</a:t>
            </a:r>
          </a:p>
          <a:p>
            <a:pPr marL="0" indent="0">
              <a:buNone/>
            </a:pPr>
            <a:r>
              <a:rPr lang="en-US" sz="2000" dirty="0">
                <a:latin typeface="Times New Roman" panose="02020603050405020304" pitchFamily="18" charset="0"/>
                <a:cs typeface="Times New Roman" panose="02020603050405020304" pitchFamily="18" charset="0"/>
              </a:rPr>
              <a:t>OPEN=[start] CLOSE=[]</a:t>
            </a:r>
          </a:p>
          <a:p>
            <a:pPr marL="0" indent="0">
              <a:buNone/>
            </a:pPr>
            <a:r>
              <a:rPr lang="en-US" sz="2000" dirty="0">
                <a:latin typeface="Times New Roman" panose="02020603050405020304" pitchFamily="18" charset="0"/>
                <a:cs typeface="Times New Roman" panose="02020603050405020304" pitchFamily="18" charset="0"/>
              </a:rPr>
              <a:t>The loop is continued till OPEN list is not EMPTY</a:t>
            </a:r>
          </a:p>
          <a:p>
            <a:pPr marL="0" indent="0">
              <a:buNone/>
            </a:pPr>
            <a:r>
              <a:rPr lang="en-US" sz="2000" dirty="0">
                <a:latin typeface="Times New Roman" panose="02020603050405020304" pitchFamily="18" charset="0"/>
                <a:cs typeface="Times New Roman" panose="02020603050405020304" pitchFamily="18" charset="0"/>
              </a:rPr>
              <a:t>While OPEN #[] Begin</a:t>
            </a:r>
          </a:p>
          <a:p>
            <a:pPr marL="0" indent="0">
              <a:buNone/>
            </a:pPr>
            <a:r>
              <a:rPr lang="en-US" sz="2000" dirty="0">
                <a:latin typeface="Times New Roman" panose="02020603050405020304" pitchFamily="18" charset="0"/>
                <a:cs typeface="Times New Roman" panose="02020603050405020304" pitchFamily="18" charset="0"/>
              </a:rPr>
              <a:t>The leftmost state is removed from OPEN and is called as X If X=GOAL then</a:t>
            </a:r>
          </a:p>
          <a:p>
            <a:pPr marL="0" indent="0">
              <a:buNone/>
            </a:pPr>
            <a:r>
              <a:rPr lang="en-US" sz="2000" dirty="0">
                <a:latin typeface="Times New Roman" panose="02020603050405020304" pitchFamily="18" charset="0"/>
                <a:cs typeface="Times New Roman" panose="02020603050405020304" pitchFamily="18" charset="0"/>
              </a:rPr>
              <a:t>Return SUCCESS Else</a:t>
            </a:r>
          </a:p>
          <a:p>
            <a:pPr marL="0" indent="0">
              <a:buNone/>
            </a:pPr>
            <a:r>
              <a:rPr lang="en-US" sz="2000" dirty="0">
                <a:latin typeface="Times New Roman" panose="02020603050405020304" pitchFamily="18" charset="0"/>
                <a:cs typeface="Times New Roman" panose="02020603050405020304" pitchFamily="18" charset="0"/>
              </a:rPr>
              <a:t>Begin</a:t>
            </a:r>
          </a:p>
          <a:p>
            <a:pPr marL="1371600" lvl="3" indent="0">
              <a:buNone/>
            </a:pPr>
            <a:r>
              <a:rPr lang="en-US" sz="2000" dirty="0">
                <a:latin typeface="Times New Roman" panose="02020603050405020304" pitchFamily="18" charset="0"/>
                <a:cs typeface="Times New Roman" panose="02020603050405020304" pitchFamily="18" charset="0"/>
              </a:rPr>
              <a:t>Children of X is generated.</a:t>
            </a:r>
          </a:p>
          <a:p>
            <a:pPr marL="1371600" lvl="3" indent="0">
              <a:buNone/>
            </a:pPr>
            <a:r>
              <a:rPr lang="en-US" sz="2000" dirty="0">
                <a:latin typeface="Times New Roman" panose="02020603050405020304" pitchFamily="18" charset="0"/>
                <a:cs typeface="Times New Roman" panose="02020603050405020304" pitchFamily="18" charset="0"/>
              </a:rPr>
              <a:t>X is placed on close.</a:t>
            </a:r>
          </a:p>
          <a:p>
            <a:pPr marL="1371600" lvl="3" indent="0">
              <a:buNone/>
            </a:pPr>
            <a:r>
              <a:rPr lang="en-US" sz="2000" dirty="0">
                <a:latin typeface="Times New Roman" panose="02020603050405020304" pitchFamily="18" charset="0"/>
                <a:cs typeface="Times New Roman" panose="02020603050405020304" pitchFamily="18" charset="0"/>
              </a:rPr>
              <a:t>The children of X is discarded in case already on OPEN or CLOSE.</a:t>
            </a:r>
          </a:p>
          <a:p>
            <a:pPr marL="1371600" lvl="3" indent="0">
              <a:buNone/>
            </a:pPr>
            <a:r>
              <a:rPr lang="en-US" sz="2000" dirty="0">
                <a:latin typeface="Times New Roman" panose="02020603050405020304" pitchFamily="18" charset="0"/>
                <a:cs typeface="Times New Roman" panose="02020603050405020304" pitchFamily="18" charset="0"/>
              </a:rPr>
              <a:t>The remaining children are placed on the left side of OPEN.</a:t>
            </a:r>
          </a:p>
          <a:p>
            <a:pPr marL="0" indent="0">
              <a:buNone/>
            </a:pPr>
            <a:r>
              <a:rPr lang="en-US" sz="2000" dirty="0">
                <a:latin typeface="Times New Roman" panose="02020603050405020304" pitchFamily="18" charset="0"/>
                <a:cs typeface="Times New Roman" panose="02020603050405020304" pitchFamily="18" charset="0"/>
              </a:rPr>
              <a:t>End Return Fall End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6" name="Footer Placeholder 5"/>
          <p:cNvSpPr>
            <a:spLocks noGrp="1"/>
          </p:cNvSpPr>
          <p:nvPr>
            <p:ph type="ftr" sz="quarter" idx="11"/>
          </p:nvPr>
        </p:nvSpPr>
        <p:spPr>
          <a:xfrm>
            <a:off x="5329029" y="6476334"/>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357329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Depth first search</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DFS requires less memory as only the nodes to the current path are stored.</a:t>
            </a:r>
          </a:p>
          <a:p>
            <a:r>
              <a:rPr lang="en-US" sz="2400" dirty="0">
                <a:latin typeface="Times New Roman" panose="02020603050405020304" pitchFamily="18" charset="0"/>
                <a:cs typeface="Times New Roman" panose="02020603050405020304" pitchFamily="18" charset="0"/>
              </a:rPr>
              <a:t>In case DFS might also find a solution without examining much of the search space decreasing the amount of time associated considerably.</a:t>
            </a:r>
          </a:p>
          <a:p>
            <a:pPr marL="0" indent="0">
              <a:buNone/>
            </a:pPr>
            <a:r>
              <a:rPr lang="en-US" sz="2400" b="1" dirty="0">
                <a:latin typeface="Times New Roman" panose="02020603050405020304" pitchFamily="18" charset="0"/>
                <a:cs typeface="Times New Roman" panose="02020603050405020304" pitchFamily="18" charset="0"/>
              </a:rPr>
              <a:t>DISADVANTAGES</a:t>
            </a:r>
          </a:p>
          <a:p>
            <a:r>
              <a:rPr lang="en-US" sz="2400" dirty="0">
                <a:latin typeface="Times New Roman" panose="02020603050405020304" pitchFamily="18" charset="0"/>
                <a:cs typeface="Times New Roman" panose="02020603050405020304" pitchFamily="18" charset="0"/>
              </a:rPr>
              <a:t>DFS can be trapped by following a single unfaithful path, which might terminate in a state which has no successors.</a:t>
            </a:r>
          </a:p>
          <a:p>
            <a:r>
              <a:rPr lang="en-US" sz="2400" dirty="0">
                <a:latin typeface="Times New Roman" panose="02020603050405020304" pitchFamily="18" charset="0"/>
                <a:cs typeface="Times New Roman" panose="02020603050405020304" pitchFamily="18" charset="0"/>
              </a:rPr>
              <a:t>Also, no minimal solution is guaranteed by DFS.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6" name="Footer Placeholder 5"/>
          <p:cNvSpPr>
            <a:spLocks noGrp="1"/>
          </p:cNvSpPr>
          <p:nvPr>
            <p:ph type="ftr" sz="quarter" idx="11"/>
          </p:nvPr>
        </p:nvSpPr>
        <p:spPr>
          <a:xfrm>
            <a:off x="5329029" y="647633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2241317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365125"/>
            <a:ext cx="7983583"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7"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4099" name="Picture 3"/>
          <p:cNvPicPr>
            <a:picLocks noChangeAspect="1" noChangeArrowheads="1"/>
          </p:cNvPicPr>
          <p:nvPr/>
        </p:nvPicPr>
        <p:blipFill>
          <a:blip r:embed="rId2"/>
          <a:srcRect/>
          <a:stretch>
            <a:fillRect/>
          </a:stretch>
        </p:blipFill>
        <p:spPr bwMode="auto">
          <a:xfrm>
            <a:off x="3370215" y="1608989"/>
            <a:ext cx="8133299" cy="3951839"/>
          </a:xfrm>
          <a:prstGeom prst="rect">
            <a:avLst/>
          </a:prstGeom>
          <a:noFill/>
          <a:ln w="9525">
            <a:noFill/>
            <a:miter lim="800000"/>
            <a:headEnd/>
            <a:tailEnd/>
          </a:ln>
          <a:effectLst/>
        </p:spPr>
      </p:pic>
      <p:sp>
        <p:nvSpPr>
          <p:cNvPr id="8" name="Footer Placeholder 7"/>
          <p:cNvSpPr>
            <a:spLocks noGrp="1"/>
          </p:cNvSpPr>
          <p:nvPr>
            <p:ph type="ftr" sz="quarter" idx="11"/>
          </p:nvPr>
        </p:nvSpPr>
        <p:spPr>
          <a:xfrm>
            <a:off x="5133754"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1290" y="365125"/>
            <a:ext cx="7552509"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122" name="Picture 2"/>
          <p:cNvPicPr>
            <a:picLocks noChangeAspect="1" noChangeArrowheads="1"/>
          </p:cNvPicPr>
          <p:nvPr/>
        </p:nvPicPr>
        <p:blipFill>
          <a:blip r:embed="rId2"/>
          <a:srcRect/>
          <a:stretch>
            <a:fillRect/>
          </a:stretch>
        </p:blipFill>
        <p:spPr bwMode="auto">
          <a:xfrm>
            <a:off x="3593805" y="1690688"/>
            <a:ext cx="7985051" cy="3806345"/>
          </a:xfrm>
          <a:prstGeom prst="rect">
            <a:avLst/>
          </a:prstGeom>
          <a:noFill/>
          <a:ln w="9525">
            <a:noFill/>
            <a:miter lim="800000"/>
            <a:headEnd/>
            <a:tailEnd/>
          </a:ln>
          <a:effectLst/>
        </p:spPr>
      </p:pic>
      <p:sp>
        <p:nvSpPr>
          <p:cNvPr id="6" name="Footer Placeholder 5"/>
          <p:cNvSpPr>
            <a:spLocks noGrp="1"/>
          </p:cNvSpPr>
          <p:nvPr>
            <p:ph type="ftr" sz="quarter" idx="11"/>
          </p:nvPr>
        </p:nvSpPr>
        <p:spPr>
          <a:xfrm>
            <a:off x="5528930" y="6457471"/>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280" y="365125"/>
            <a:ext cx="7970520"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6146" name="Picture 2"/>
          <p:cNvPicPr>
            <a:picLocks noChangeAspect="1" noChangeArrowheads="1"/>
          </p:cNvPicPr>
          <p:nvPr/>
        </p:nvPicPr>
        <p:blipFill>
          <a:blip r:embed="rId2"/>
          <a:srcRect/>
          <a:stretch>
            <a:fillRect/>
          </a:stretch>
        </p:blipFill>
        <p:spPr bwMode="auto">
          <a:xfrm>
            <a:off x="3519378" y="1488558"/>
            <a:ext cx="7970520" cy="4189228"/>
          </a:xfrm>
          <a:prstGeom prst="rect">
            <a:avLst/>
          </a:prstGeom>
          <a:noFill/>
          <a:ln w="9525">
            <a:noFill/>
            <a:miter lim="800000"/>
            <a:headEnd/>
            <a:tailEnd/>
          </a:ln>
          <a:effectLst/>
        </p:spPr>
      </p:pic>
      <p:sp>
        <p:nvSpPr>
          <p:cNvPr id="6" name="Footer Placeholder 5"/>
          <p:cNvSpPr>
            <a:spLocks noGrp="1"/>
          </p:cNvSpPr>
          <p:nvPr>
            <p:ph type="ftr" sz="quarter" idx="11"/>
          </p:nvPr>
        </p:nvSpPr>
        <p:spPr>
          <a:xfrm>
            <a:off x="5447238"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r>
              <a:rPr lang="en-US" dirty="0">
                <a:latin typeface="Times New Roman" panose="02020603050405020304" pitchFamily="18" charset="0"/>
                <a:cs typeface="Times New Roman" panose="02020603050405020304" pitchFamily="18" charset="0"/>
              </a:rPr>
              <a:t>The uniformed search is also known as </a:t>
            </a:r>
            <a:r>
              <a:rPr lang="en-US" i="1" dirty="0">
                <a:solidFill>
                  <a:schemeClr val="accent2">
                    <a:lumMod val="75000"/>
                  </a:schemeClr>
                </a:solidFill>
                <a:latin typeface="Times New Roman" panose="02020603050405020304" pitchFamily="18" charset="0"/>
                <a:cs typeface="Times New Roman" panose="02020603050405020304" pitchFamily="18" charset="0"/>
              </a:rPr>
              <a:t>Blind Search</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Therefore, we can also say that this type of search implies that these provide no extra information reading the states except information given by the definition of problem. Also, blind search might generate successor states distinguishing between a goal state and a non-goal state.</a:t>
            </a:r>
          </a:p>
          <a:p>
            <a:r>
              <a:rPr lang="en-US" dirty="0">
                <a:latin typeface="Times New Roman" panose="02020603050405020304" pitchFamily="18" charset="0"/>
                <a:cs typeface="Times New Roman" panose="02020603050405020304" pitchFamily="18" charset="0"/>
              </a:rPr>
              <a:t>Blind search or brute force is a uniformed exploration of the search space, which does not take into account either execution efficiency or planning efficiency. Blind search is also known as </a:t>
            </a:r>
            <a:r>
              <a:rPr lang="en-US" i="1" dirty="0">
                <a:solidFill>
                  <a:schemeClr val="accent2">
                    <a:lumMod val="75000"/>
                  </a:schemeClr>
                </a:solidFill>
                <a:latin typeface="Times New Roman" panose="02020603050405020304" pitchFamily="18" charset="0"/>
                <a:cs typeface="Times New Roman" panose="02020603050405020304" pitchFamily="18" charset="0"/>
              </a:rPr>
              <a:t>uniform search</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1158968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42" y="365125"/>
            <a:ext cx="7957457"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7170" name="Picture 2"/>
          <p:cNvPicPr>
            <a:picLocks noChangeAspect="1" noChangeArrowheads="1"/>
          </p:cNvPicPr>
          <p:nvPr/>
        </p:nvPicPr>
        <p:blipFill>
          <a:blip r:embed="rId2"/>
          <a:srcRect/>
          <a:stretch>
            <a:fillRect/>
          </a:stretch>
        </p:blipFill>
        <p:spPr bwMode="auto">
          <a:xfrm>
            <a:off x="3667616" y="1690688"/>
            <a:ext cx="7496570" cy="3827610"/>
          </a:xfrm>
          <a:prstGeom prst="rect">
            <a:avLst/>
          </a:prstGeom>
          <a:noFill/>
          <a:ln w="9525">
            <a:noFill/>
            <a:miter lim="800000"/>
            <a:headEnd/>
            <a:tailEnd/>
          </a:ln>
          <a:effectLst/>
        </p:spPr>
      </p:pic>
      <p:sp>
        <p:nvSpPr>
          <p:cNvPr id="6" name="Footer Placeholder 5"/>
          <p:cNvSpPr>
            <a:spLocks noGrp="1"/>
          </p:cNvSpPr>
          <p:nvPr>
            <p:ph type="ftr" sz="quarter" idx="11"/>
          </p:nvPr>
        </p:nvSpPr>
        <p:spPr>
          <a:xfrm>
            <a:off x="5358501" y="6478736"/>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782" y="365125"/>
            <a:ext cx="7866017"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8194" name="Picture 2"/>
          <p:cNvPicPr>
            <a:picLocks noChangeAspect="1" noChangeArrowheads="1"/>
          </p:cNvPicPr>
          <p:nvPr/>
        </p:nvPicPr>
        <p:blipFill>
          <a:blip r:embed="rId2"/>
          <a:srcRect/>
          <a:stretch>
            <a:fillRect/>
          </a:stretch>
        </p:blipFill>
        <p:spPr bwMode="auto">
          <a:xfrm>
            <a:off x="3662066" y="1624863"/>
            <a:ext cx="6981125" cy="3608274"/>
          </a:xfrm>
          <a:prstGeom prst="rect">
            <a:avLst/>
          </a:prstGeom>
          <a:noFill/>
          <a:ln w="9525">
            <a:noFill/>
            <a:miter lim="800000"/>
            <a:headEnd/>
            <a:tailEnd/>
          </a:ln>
          <a:effectLst/>
        </p:spPr>
      </p:pic>
      <p:sp>
        <p:nvSpPr>
          <p:cNvPr id="6" name="Footer Placeholder 5"/>
          <p:cNvSpPr>
            <a:spLocks noGrp="1"/>
          </p:cNvSpPr>
          <p:nvPr>
            <p:ph type="ftr" sz="quarter" idx="11"/>
          </p:nvPr>
        </p:nvSpPr>
        <p:spPr>
          <a:xfrm>
            <a:off x="5363390" y="647981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782" y="365125"/>
            <a:ext cx="7866017"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9218" name="Picture 2"/>
          <p:cNvPicPr>
            <a:picLocks noGrp="1" noChangeAspect="1" noChangeArrowheads="1"/>
          </p:cNvPicPr>
          <p:nvPr>
            <p:ph idx="1"/>
          </p:nvPr>
        </p:nvPicPr>
        <p:blipFill>
          <a:blip r:embed="rId2"/>
          <a:srcRect/>
          <a:stretch>
            <a:fillRect/>
          </a:stretch>
        </p:blipFill>
        <p:spPr bwMode="auto">
          <a:xfrm>
            <a:off x="3647454" y="1557871"/>
            <a:ext cx="6783086" cy="3992324"/>
          </a:xfrm>
          <a:prstGeom prst="rect">
            <a:avLst/>
          </a:prstGeom>
          <a:noFill/>
          <a:ln w="9525">
            <a:noFill/>
            <a:miter lim="800000"/>
            <a:headEnd/>
            <a:tailEnd/>
          </a:ln>
          <a:effectLst/>
        </p:spPr>
      </p:pic>
      <p:sp>
        <p:nvSpPr>
          <p:cNvPr id="5" name="Footer Placeholder 4"/>
          <p:cNvSpPr>
            <a:spLocks noGrp="1"/>
          </p:cNvSpPr>
          <p:nvPr>
            <p:ph type="ftr" sz="quarter" idx="11"/>
          </p:nvPr>
        </p:nvSpPr>
        <p:spPr>
          <a:xfrm>
            <a:off x="5569688"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782" y="365125"/>
            <a:ext cx="7866017"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10242" name="Picture 2"/>
          <p:cNvPicPr>
            <a:picLocks noChangeAspect="1" noChangeArrowheads="1"/>
          </p:cNvPicPr>
          <p:nvPr/>
        </p:nvPicPr>
        <p:blipFill>
          <a:blip r:embed="rId2"/>
          <a:srcRect/>
          <a:stretch>
            <a:fillRect/>
          </a:stretch>
        </p:blipFill>
        <p:spPr bwMode="auto">
          <a:xfrm>
            <a:off x="3594108" y="1540654"/>
            <a:ext cx="7485018" cy="3750565"/>
          </a:xfrm>
          <a:prstGeom prst="rect">
            <a:avLst/>
          </a:prstGeom>
          <a:noFill/>
          <a:ln w="9525">
            <a:noFill/>
            <a:miter lim="800000"/>
            <a:headEnd/>
            <a:tailEnd/>
          </a:ln>
          <a:effectLst/>
        </p:spPr>
      </p:pic>
      <p:sp>
        <p:nvSpPr>
          <p:cNvPr id="6" name="Footer Placeholder 5"/>
          <p:cNvSpPr>
            <a:spLocks noGrp="1"/>
          </p:cNvSpPr>
          <p:nvPr>
            <p:ph type="ftr" sz="quarter" idx="11"/>
          </p:nvPr>
        </p:nvSpPr>
        <p:spPr>
          <a:xfrm>
            <a:off x="4995530" y="6466748"/>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782" y="365125"/>
            <a:ext cx="7866017"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11266" name="Picture 2"/>
          <p:cNvPicPr>
            <a:picLocks noChangeAspect="1" noChangeArrowheads="1"/>
          </p:cNvPicPr>
          <p:nvPr/>
        </p:nvPicPr>
        <p:blipFill>
          <a:blip r:embed="rId2"/>
          <a:srcRect/>
          <a:stretch>
            <a:fillRect/>
          </a:stretch>
        </p:blipFill>
        <p:spPr bwMode="auto">
          <a:xfrm>
            <a:off x="3487782" y="1578492"/>
            <a:ext cx="7612609" cy="3865378"/>
          </a:xfrm>
          <a:prstGeom prst="rect">
            <a:avLst/>
          </a:prstGeom>
          <a:noFill/>
          <a:ln w="9525">
            <a:noFill/>
            <a:miter lim="800000"/>
            <a:headEnd/>
            <a:tailEnd/>
          </a:ln>
          <a:effectLst/>
        </p:spPr>
      </p:pic>
      <p:sp>
        <p:nvSpPr>
          <p:cNvPr id="6" name="Footer Placeholder 5"/>
          <p:cNvSpPr>
            <a:spLocks noGrp="1"/>
          </p:cNvSpPr>
          <p:nvPr>
            <p:ph type="ftr" sz="quarter" idx="11"/>
          </p:nvPr>
        </p:nvSpPr>
        <p:spPr>
          <a:xfrm>
            <a:off x="5236686" y="6474674"/>
            <a:ext cx="4114800" cy="365125"/>
          </a:xfrm>
        </p:spPr>
        <p:txBody>
          <a:bodyPr/>
          <a:lstStyle/>
          <a:p>
            <a:r>
              <a:rPr lang="en-US"/>
              <a:t>Copyright © 2019 by Wiley India Pvt. Ltd., 4436/7, Ansari Road, Daryaganj, New Delhi-110002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782" y="365125"/>
            <a:ext cx="7866017"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12290" name="Picture 2"/>
          <p:cNvPicPr>
            <a:picLocks noChangeAspect="1" noChangeArrowheads="1"/>
          </p:cNvPicPr>
          <p:nvPr/>
        </p:nvPicPr>
        <p:blipFill>
          <a:blip r:embed="rId2"/>
          <a:srcRect/>
          <a:stretch>
            <a:fillRect/>
          </a:stretch>
        </p:blipFill>
        <p:spPr bwMode="auto">
          <a:xfrm>
            <a:off x="3487782" y="1690688"/>
            <a:ext cx="7687037" cy="3721284"/>
          </a:xfrm>
          <a:prstGeom prst="rect">
            <a:avLst/>
          </a:prstGeom>
          <a:noFill/>
          <a:ln w="9525">
            <a:noFill/>
            <a:miter lim="800000"/>
            <a:headEnd/>
            <a:tailEnd/>
          </a:ln>
          <a:effectLst/>
        </p:spPr>
      </p:pic>
      <p:sp>
        <p:nvSpPr>
          <p:cNvPr id="6" name="Footer Placeholder 5"/>
          <p:cNvSpPr>
            <a:spLocks noGrp="1"/>
          </p:cNvSpPr>
          <p:nvPr>
            <p:ph type="ftr" sz="quarter" idx="11"/>
          </p:nvPr>
        </p:nvSpPr>
        <p:spPr>
          <a:xfrm>
            <a:off x="5176284" y="647981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782" y="365125"/>
            <a:ext cx="7866017"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13314" name="Picture 2"/>
          <p:cNvPicPr>
            <a:picLocks noChangeAspect="1" noChangeArrowheads="1"/>
          </p:cNvPicPr>
          <p:nvPr/>
        </p:nvPicPr>
        <p:blipFill>
          <a:blip r:embed="rId2"/>
          <a:srcRect/>
          <a:stretch>
            <a:fillRect/>
          </a:stretch>
        </p:blipFill>
        <p:spPr bwMode="auto">
          <a:xfrm>
            <a:off x="3680244" y="1417465"/>
            <a:ext cx="7781653" cy="3866915"/>
          </a:xfrm>
          <a:prstGeom prst="rect">
            <a:avLst/>
          </a:prstGeom>
          <a:noFill/>
          <a:ln w="9525">
            <a:noFill/>
            <a:miter lim="800000"/>
            <a:headEnd/>
            <a:tailEnd/>
          </a:ln>
          <a:effectLst/>
        </p:spPr>
      </p:pic>
      <p:sp>
        <p:nvSpPr>
          <p:cNvPr id="6" name="Footer Placeholder 5"/>
          <p:cNvSpPr>
            <a:spLocks noGrp="1"/>
          </p:cNvSpPr>
          <p:nvPr>
            <p:ph type="ftr" sz="quarter" idx="11"/>
          </p:nvPr>
        </p:nvSpPr>
        <p:spPr>
          <a:xfrm>
            <a:off x="5513670" y="647981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782" y="365125"/>
            <a:ext cx="7866017"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Depth first search</a:t>
            </a:r>
            <a:endParaRPr lang="en-US" dirty="0"/>
          </a:p>
        </p:txBody>
      </p:sp>
      <p:sp>
        <p:nvSpPr>
          <p:cNvPr id="4"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14338" name="Picture 2"/>
          <p:cNvPicPr>
            <a:picLocks noChangeAspect="1" noChangeArrowheads="1"/>
          </p:cNvPicPr>
          <p:nvPr/>
        </p:nvPicPr>
        <p:blipFill>
          <a:blip r:embed="rId2"/>
          <a:srcRect/>
          <a:stretch>
            <a:fillRect/>
          </a:stretch>
        </p:blipFill>
        <p:spPr bwMode="auto">
          <a:xfrm>
            <a:off x="3587365" y="1710962"/>
            <a:ext cx="7257844" cy="3669112"/>
          </a:xfrm>
          <a:prstGeom prst="rect">
            <a:avLst/>
          </a:prstGeom>
          <a:noFill/>
          <a:ln w="9525">
            <a:noFill/>
            <a:miter lim="800000"/>
            <a:headEnd/>
            <a:tailEnd/>
          </a:ln>
          <a:effectLst/>
        </p:spPr>
      </p:pic>
      <p:sp>
        <p:nvSpPr>
          <p:cNvPr id="6" name="Footer Placeholder 5"/>
          <p:cNvSpPr>
            <a:spLocks noGrp="1"/>
          </p:cNvSpPr>
          <p:nvPr>
            <p:ph type="ftr" sz="quarter" idx="11"/>
          </p:nvPr>
        </p:nvSpPr>
        <p:spPr>
          <a:xfrm>
            <a:off x="515888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24250" y="365125"/>
            <a:ext cx="6729549" cy="1325563"/>
          </a:xfrm>
        </p:spPr>
        <p:txBody>
          <a:bodyPr/>
          <a:lstStyle/>
          <a:p>
            <a:pPr eaLnBrk="1" hangingPunct="1"/>
            <a:br>
              <a:rPr lang="en-US" sz="4000" b="1" dirty="0">
                <a:solidFill>
                  <a:schemeClr val="accent2"/>
                </a:solidFill>
                <a:latin typeface="Comic Sans MS" pitchFamily="66" charset="0"/>
              </a:rPr>
            </a:br>
            <a:endParaRPr lang="en-US" sz="4000" b="1" dirty="0">
              <a:solidFill>
                <a:schemeClr val="accent2"/>
              </a:solidFill>
              <a:latin typeface="Comic Sans MS" pitchFamily="66" charset="0"/>
            </a:endParaRPr>
          </a:p>
        </p:txBody>
      </p:sp>
      <p:sp>
        <p:nvSpPr>
          <p:cNvPr id="5"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21507" name="Picture 3"/>
          <p:cNvPicPr>
            <a:picLocks noChangeAspect="1" noChangeArrowheads="1"/>
          </p:cNvPicPr>
          <p:nvPr/>
        </p:nvPicPr>
        <p:blipFill>
          <a:blip r:embed="rId2"/>
          <a:srcRect/>
          <a:stretch>
            <a:fillRect/>
          </a:stretch>
        </p:blipFill>
        <p:spPr bwMode="auto">
          <a:xfrm>
            <a:off x="3908438" y="365125"/>
            <a:ext cx="7595990" cy="5567842"/>
          </a:xfrm>
          <a:prstGeom prst="rect">
            <a:avLst/>
          </a:prstGeom>
          <a:noFill/>
          <a:ln w="9525">
            <a:noFill/>
            <a:miter lim="800000"/>
            <a:headEnd/>
            <a:tailEnd/>
          </a:ln>
          <a:effectLst/>
        </p:spPr>
      </p:pic>
      <p:sp>
        <p:nvSpPr>
          <p:cNvPr id="6" name="Footer Placeholder 5"/>
          <p:cNvSpPr>
            <a:spLocks noGrp="1"/>
          </p:cNvSpPr>
          <p:nvPr>
            <p:ph type="ftr" sz="quarter" idx="11"/>
          </p:nvPr>
        </p:nvSpPr>
        <p:spPr>
          <a:xfrm>
            <a:off x="5782340" y="647981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24250" y="365125"/>
            <a:ext cx="6729549" cy="1325563"/>
          </a:xfrm>
        </p:spPr>
        <p:txBody>
          <a:bodyPr/>
          <a:lstStyle/>
          <a:p>
            <a:pPr eaLnBrk="1" hangingPunct="1"/>
            <a:br>
              <a:rPr lang="en-US" sz="4000" b="1" dirty="0">
                <a:solidFill>
                  <a:schemeClr val="accent2"/>
                </a:solidFill>
                <a:latin typeface="Comic Sans MS" pitchFamily="66" charset="0"/>
              </a:rPr>
            </a:br>
            <a:endParaRPr lang="en-US" sz="4000" b="1" dirty="0">
              <a:solidFill>
                <a:schemeClr val="accent2"/>
              </a:solidFill>
              <a:latin typeface="Comic Sans MS" pitchFamily="66" charset="0"/>
            </a:endParaRPr>
          </a:p>
        </p:txBody>
      </p:sp>
      <p:sp>
        <p:nvSpPr>
          <p:cNvPr id="5"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22530" name="Picture 2"/>
          <p:cNvPicPr>
            <a:picLocks noChangeAspect="1" noChangeArrowheads="1"/>
          </p:cNvPicPr>
          <p:nvPr/>
        </p:nvPicPr>
        <p:blipFill>
          <a:blip r:embed="rId2"/>
          <a:srcRect/>
          <a:stretch>
            <a:fillRect/>
          </a:stretch>
        </p:blipFill>
        <p:spPr bwMode="auto">
          <a:xfrm>
            <a:off x="3487480" y="365125"/>
            <a:ext cx="8123274" cy="5557210"/>
          </a:xfrm>
          <a:prstGeom prst="rect">
            <a:avLst/>
          </a:prstGeom>
          <a:noFill/>
          <a:ln w="9525">
            <a:noFill/>
            <a:miter lim="800000"/>
            <a:headEnd/>
            <a:tailEnd/>
          </a:ln>
          <a:effectLst/>
        </p:spPr>
      </p:pic>
      <p:sp>
        <p:nvSpPr>
          <p:cNvPr id="6" name="Footer Placeholder 5"/>
          <p:cNvSpPr>
            <a:spLocks noGrp="1"/>
          </p:cNvSpPr>
          <p:nvPr>
            <p:ph type="ftr" sz="quarter" idx="11"/>
          </p:nvPr>
        </p:nvSpPr>
        <p:spPr>
          <a:xfrm>
            <a:off x="549171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7154" y="156754"/>
            <a:ext cx="8834846" cy="6020209"/>
          </a:xfrm>
        </p:spPr>
        <p:txBody>
          <a:bodyPr>
            <a:normAutofit/>
          </a:bodyPr>
          <a:lstStyle/>
          <a:p>
            <a:pPr>
              <a:defRPr/>
            </a:pPr>
            <a:r>
              <a:rPr lang="en-US" sz="2400" b="1" dirty="0">
                <a:solidFill>
                  <a:srgbClr val="FF0000"/>
                </a:solidFill>
              </a:rPr>
              <a:t>Uninformed</a:t>
            </a:r>
            <a:r>
              <a:rPr lang="en-US" sz="2400" b="1" dirty="0"/>
              <a:t> </a:t>
            </a:r>
            <a:r>
              <a:rPr lang="en-US" sz="2400" b="1" dirty="0">
                <a:solidFill>
                  <a:srgbClr val="FF0000"/>
                </a:solidFill>
              </a:rPr>
              <a:t>(blind)</a:t>
            </a:r>
            <a:r>
              <a:rPr lang="en-US" sz="2400" b="1" dirty="0"/>
              <a:t> search strategies use only the information available in the problem definition:</a:t>
            </a:r>
          </a:p>
          <a:p>
            <a:pPr>
              <a:defRPr/>
            </a:pPr>
            <a:endParaRPr lang="en-US" dirty="0"/>
          </a:p>
          <a:p>
            <a:pPr lvl="1">
              <a:defRPr/>
            </a:pPr>
            <a:r>
              <a:rPr lang="en-US" b="1" dirty="0">
                <a:solidFill>
                  <a:srgbClr val="3333CC"/>
                </a:solidFill>
              </a:rPr>
              <a:t>Breadth-first search</a:t>
            </a:r>
          </a:p>
          <a:p>
            <a:pPr lvl="1">
              <a:defRPr/>
            </a:pPr>
            <a:r>
              <a:rPr lang="en-US" b="1" dirty="0">
                <a:solidFill>
                  <a:srgbClr val="3333CC"/>
                </a:solidFill>
              </a:rPr>
              <a:t>Uniform-cost search</a:t>
            </a:r>
          </a:p>
          <a:p>
            <a:pPr lvl="1">
              <a:defRPr/>
            </a:pPr>
            <a:r>
              <a:rPr lang="en-US" b="1" dirty="0">
                <a:solidFill>
                  <a:srgbClr val="3333CC"/>
                </a:solidFill>
              </a:rPr>
              <a:t>Depth-first search</a:t>
            </a:r>
          </a:p>
          <a:p>
            <a:pPr lvl="1">
              <a:defRPr/>
            </a:pPr>
            <a:r>
              <a:rPr lang="en-US" b="1" dirty="0">
                <a:solidFill>
                  <a:srgbClr val="3333CC"/>
                </a:solidFill>
              </a:rPr>
              <a:t>Depth-limited search</a:t>
            </a:r>
          </a:p>
          <a:p>
            <a:pPr lvl="1">
              <a:defRPr/>
            </a:pPr>
            <a:r>
              <a:rPr lang="en-US" b="1" dirty="0">
                <a:solidFill>
                  <a:srgbClr val="3333CC"/>
                </a:solidFill>
              </a:rPr>
              <a:t>Iterative deepening search</a:t>
            </a:r>
          </a:p>
          <a:p>
            <a:pPr lvl="1">
              <a:defRPr/>
            </a:pPr>
            <a:r>
              <a:rPr lang="en-US" b="1" dirty="0">
                <a:solidFill>
                  <a:srgbClr val="3333CC"/>
                </a:solidFill>
              </a:rPr>
              <a:t>Bidirectional search</a:t>
            </a:r>
            <a:r>
              <a:rPr lang="en-US" dirty="0"/>
              <a:t>
</a:t>
            </a:r>
          </a:p>
          <a:p>
            <a:pPr>
              <a:defRPr/>
            </a:pPr>
            <a:r>
              <a:rPr lang="en-US" b="1" dirty="0">
                <a:solidFill>
                  <a:srgbClr val="CC00CC"/>
                </a:solidFill>
              </a:rPr>
              <a:t>Key issue</a:t>
            </a:r>
            <a:r>
              <a:rPr lang="en-US" b="1" dirty="0"/>
              <a:t>: type of queue used for the </a:t>
            </a:r>
            <a:r>
              <a:rPr lang="en-US" b="1" dirty="0">
                <a:solidFill>
                  <a:srgbClr val="CC00CC"/>
                </a:solidFill>
              </a:rPr>
              <a:t>fringe of the search tree</a:t>
            </a:r>
          </a:p>
          <a:p>
            <a:pPr>
              <a:defRPr/>
            </a:pPr>
            <a:r>
              <a:rPr lang="en-US" b="1" dirty="0"/>
              <a:t>(collection of tree nodes that have been generated but not yet  expanded)</a:t>
            </a:r>
          </a:p>
          <a:p>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24250" y="365125"/>
            <a:ext cx="6729549" cy="1325563"/>
          </a:xfrm>
        </p:spPr>
        <p:txBody>
          <a:bodyPr/>
          <a:lstStyle/>
          <a:p>
            <a:pPr eaLnBrk="1" hangingPunct="1"/>
            <a:br>
              <a:rPr lang="en-US" sz="4000" b="1" dirty="0">
                <a:solidFill>
                  <a:schemeClr val="accent2"/>
                </a:solidFill>
                <a:latin typeface="Comic Sans MS" pitchFamily="66" charset="0"/>
              </a:rPr>
            </a:br>
            <a:endParaRPr lang="en-US" sz="4000" b="1" dirty="0">
              <a:solidFill>
                <a:schemeClr val="accent2"/>
              </a:solidFill>
              <a:latin typeface="Comic Sans MS" pitchFamily="66" charset="0"/>
            </a:endParaRPr>
          </a:p>
        </p:txBody>
      </p:sp>
      <p:sp>
        <p:nvSpPr>
          <p:cNvPr id="5"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23554" name="Picture 2"/>
          <p:cNvPicPr>
            <a:picLocks noChangeAspect="1" noChangeArrowheads="1"/>
          </p:cNvPicPr>
          <p:nvPr/>
        </p:nvPicPr>
        <p:blipFill>
          <a:blip r:embed="rId2"/>
          <a:srcRect/>
          <a:stretch>
            <a:fillRect/>
          </a:stretch>
        </p:blipFill>
        <p:spPr bwMode="auto">
          <a:xfrm>
            <a:off x="3444947" y="475430"/>
            <a:ext cx="8314661" cy="5276784"/>
          </a:xfrm>
          <a:prstGeom prst="rect">
            <a:avLst/>
          </a:prstGeom>
          <a:noFill/>
          <a:ln w="9525">
            <a:noFill/>
            <a:miter lim="800000"/>
            <a:headEnd/>
            <a:tailEnd/>
          </a:ln>
          <a:effectLst/>
        </p:spPr>
      </p:pic>
      <p:sp>
        <p:nvSpPr>
          <p:cNvPr id="6" name="Footer Placeholder 5"/>
          <p:cNvSpPr>
            <a:spLocks noGrp="1"/>
          </p:cNvSpPr>
          <p:nvPr>
            <p:ph type="ftr" sz="quarter" idx="11"/>
          </p:nvPr>
        </p:nvSpPr>
        <p:spPr>
          <a:xfrm>
            <a:off x="5401339" y="647981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24250" y="365125"/>
            <a:ext cx="6729549" cy="1325563"/>
          </a:xfrm>
        </p:spPr>
        <p:txBody>
          <a:bodyPr/>
          <a:lstStyle/>
          <a:p>
            <a:pPr eaLnBrk="1" hangingPunct="1"/>
            <a:br>
              <a:rPr lang="en-US" sz="4000" b="1" dirty="0">
                <a:solidFill>
                  <a:schemeClr val="accent2"/>
                </a:solidFill>
                <a:latin typeface="Comic Sans MS" pitchFamily="66" charset="0"/>
              </a:rPr>
            </a:br>
            <a:endParaRPr lang="en-US" sz="4000" b="1" dirty="0">
              <a:solidFill>
                <a:schemeClr val="accent2"/>
              </a:solidFill>
              <a:latin typeface="Comic Sans MS" pitchFamily="66" charset="0"/>
            </a:endParaRPr>
          </a:p>
        </p:txBody>
      </p:sp>
      <p:sp>
        <p:nvSpPr>
          <p:cNvPr id="5"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24578" name="Picture 2"/>
          <p:cNvPicPr>
            <a:picLocks noChangeAspect="1" noChangeArrowheads="1"/>
          </p:cNvPicPr>
          <p:nvPr/>
        </p:nvPicPr>
        <p:blipFill>
          <a:blip r:embed="rId2"/>
          <a:srcRect/>
          <a:stretch>
            <a:fillRect/>
          </a:stretch>
        </p:blipFill>
        <p:spPr bwMode="auto">
          <a:xfrm>
            <a:off x="3455581" y="365125"/>
            <a:ext cx="8197703" cy="5482782"/>
          </a:xfrm>
          <a:prstGeom prst="rect">
            <a:avLst/>
          </a:prstGeom>
          <a:noFill/>
          <a:ln w="9525">
            <a:noFill/>
            <a:miter lim="800000"/>
            <a:headEnd/>
            <a:tailEnd/>
          </a:ln>
          <a:effectLst/>
        </p:spPr>
      </p:pic>
      <p:sp>
        <p:nvSpPr>
          <p:cNvPr id="6" name="Footer Placeholder 5"/>
          <p:cNvSpPr>
            <a:spLocks noGrp="1"/>
          </p:cNvSpPr>
          <p:nvPr>
            <p:ph type="ftr" sz="quarter" idx="11"/>
          </p:nvPr>
        </p:nvSpPr>
        <p:spPr>
          <a:xfrm>
            <a:off x="5346405"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24250" y="365125"/>
            <a:ext cx="6729549" cy="1325563"/>
          </a:xfrm>
        </p:spPr>
        <p:txBody>
          <a:bodyPr/>
          <a:lstStyle/>
          <a:p>
            <a:pPr eaLnBrk="1" hangingPunct="1"/>
            <a:br>
              <a:rPr lang="en-US" sz="4000" b="1" dirty="0">
                <a:solidFill>
                  <a:schemeClr val="accent2"/>
                </a:solidFill>
                <a:latin typeface="Comic Sans MS" pitchFamily="66" charset="0"/>
              </a:rPr>
            </a:br>
            <a:endParaRPr lang="en-US" sz="4000" b="1" dirty="0">
              <a:solidFill>
                <a:schemeClr val="accent2"/>
              </a:solidFill>
              <a:latin typeface="Comic Sans MS" pitchFamily="66" charset="0"/>
            </a:endParaRPr>
          </a:p>
        </p:txBody>
      </p:sp>
      <p:sp>
        <p:nvSpPr>
          <p:cNvPr id="5"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25602" name="Picture 2"/>
          <p:cNvPicPr>
            <a:picLocks noChangeAspect="1" noChangeArrowheads="1"/>
          </p:cNvPicPr>
          <p:nvPr/>
        </p:nvPicPr>
        <p:blipFill>
          <a:blip r:embed="rId2"/>
          <a:srcRect/>
          <a:stretch>
            <a:fillRect/>
          </a:stretch>
        </p:blipFill>
        <p:spPr bwMode="auto">
          <a:xfrm>
            <a:off x="3583172" y="365125"/>
            <a:ext cx="8102009" cy="5578475"/>
          </a:xfrm>
          <a:prstGeom prst="rect">
            <a:avLst/>
          </a:prstGeom>
          <a:noFill/>
          <a:ln w="9525">
            <a:noFill/>
            <a:miter lim="800000"/>
            <a:headEnd/>
            <a:tailEnd/>
          </a:ln>
          <a:effectLst/>
        </p:spPr>
      </p:pic>
      <p:sp>
        <p:nvSpPr>
          <p:cNvPr id="6" name="Footer Placeholder 5"/>
          <p:cNvSpPr>
            <a:spLocks noGrp="1"/>
          </p:cNvSpPr>
          <p:nvPr>
            <p:ph type="ftr" sz="quarter" idx="11"/>
          </p:nvPr>
        </p:nvSpPr>
        <p:spPr>
          <a:xfrm>
            <a:off x="5410200" y="647981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24250" y="365125"/>
            <a:ext cx="6729549" cy="1325563"/>
          </a:xfrm>
        </p:spPr>
        <p:txBody>
          <a:bodyPr/>
          <a:lstStyle/>
          <a:p>
            <a:pPr eaLnBrk="1" hangingPunct="1"/>
            <a:br>
              <a:rPr lang="en-US" sz="4000" b="1" dirty="0">
                <a:solidFill>
                  <a:schemeClr val="accent2"/>
                </a:solidFill>
                <a:latin typeface="Comic Sans MS" pitchFamily="66" charset="0"/>
              </a:rPr>
            </a:br>
            <a:endParaRPr lang="en-US" sz="4000" b="1" dirty="0">
              <a:solidFill>
                <a:schemeClr val="accent2"/>
              </a:solidFill>
              <a:latin typeface="Comic Sans MS" pitchFamily="66" charset="0"/>
            </a:endParaRPr>
          </a:p>
        </p:txBody>
      </p:sp>
      <p:sp>
        <p:nvSpPr>
          <p:cNvPr id="5"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26626" name="Picture 2"/>
          <p:cNvPicPr>
            <a:picLocks noChangeAspect="1" noChangeArrowheads="1"/>
          </p:cNvPicPr>
          <p:nvPr/>
        </p:nvPicPr>
        <p:blipFill>
          <a:blip r:embed="rId2"/>
          <a:srcRect/>
          <a:stretch>
            <a:fillRect/>
          </a:stretch>
        </p:blipFill>
        <p:spPr bwMode="auto">
          <a:xfrm>
            <a:off x="3402419" y="532488"/>
            <a:ext cx="8325293" cy="5411112"/>
          </a:xfrm>
          <a:prstGeom prst="rect">
            <a:avLst/>
          </a:prstGeom>
          <a:noFill/>
          <a:ln w="9525">
            <a:noFill/>
            <a:miter lim="800000"/>
            <a:headEnd/>
            <a:tailEnd/>
          </a:ln>
          <a:effectLst/>
        </p:spPr>
      </p:pic>
      <p:sp>
        <p:nvSpPr>
          <p:cNvPr id="6" name="Footer Placeholder 5"/>
          <p:cNvSpPr>
            <a:spLocks noGrp="1"/>
          </p:cNvSpPr>
          <p:nvPr>
            <p:ph type="ftr" sz="quarter" idx="11"/>
          </p:nvPr>
        </p:nvSpPr>
        <p:spPr>
          <a:xfrm>
            <a:off x="5388935" y="647895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24250" y="365125"/>
            <a:ext cx="6729549" cy="1325563"/>
          </a:xfrm>
        </p:spPr>
        <p:txBody>
          <a:bodyPr/>
          <a:lstStyle/>
          <a:p>
            <a:pPr eaLnBrk="1" hangingPunct="1"/>
            <a:br>
              <a:rPr lang="en-US" sz="4000" b="1" dirty="0">
                <a:solidFill>
                  <a:schemeClr val="accent2"/>
                </a:solidFill>
                <a:latin typeface="Comic Sans MS" pitchFamily="66" charset="0"/>
              </a:rPr>
            </a:br>
            <a:endParaRPr lang="en-US" sz="4000" b="1" dirty="0">
              <a:solidFill>
                <a:schemeClr val="accent2"/>
              </a:solidFill>
              <a:latin typeface="Comic Sans MS" pitchFamily="66" charset="0"/>
            </a:endParaRPr>
          </a:p>
        </p:txBody>
      </p:sp>
      <p:sp>
        <p:nvSpPr>
          <p:cNvPr id="5"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27650" name="Picture 2"/>
          <p:cNvPicPr>
            <a:picLocks noChangeAspect="1" noChangeArrowheads="1"/>
          </p:cNvPicPr>
          <p:nvPr/>
        </p:nvPicPr>
        <p:blipFill>
          <a:blip r:embed="rId2"/>
          <a:srcRect/>
          <a:stretch>
            <a:fillRect/>
          </a:stretch>
        </p:blipFill>
        <p:spPr bwMode="auto">
          <a:xfrm>
            <a:off x="3583172" y="365125"/>
            <a:ext cx="8070112" cy="5595027"/>
          </a:xfrm>
          <a:prstGeom prst="rect">
            <a:avLst/>
          </a:prstGeom>
          <a:noFill/>
          <a:ln w="9525">
            <a:noFill/>
            <a:miter lim="800000"/>
            <a:headEnd/>
            <a:tailEnd/>
          </a:ln>
          <a:effectLst/>
        </p:spPr>
      </p:pic>
      <p:sp>
        <p:nvSpPr>
          <p:cNvPr id="6" name="Footer Placeholder 5"/>
          <p:cNvSpPr>
            <a:spLocks noGrp="1"/>
          </p:cNvSpPr>
          <p:nvPr>
            <p:ph type="ftr" sz="quarter" idx="11"/>
          </p:nvPr>
        </p:nvSpPr>
        <p:spPr>
          <a:xfrm>
            <a:off x="5431465" y="647981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24250" y="365125"/>
            <a:ext cx="6729549" cy="1325563"/>
          </a:xfrm>
        </p:spPr>
        <p:txBody>
          <a:bodyPr/>
          <a:lstStyle/>
          <a:p>
            <a:pPr eaLnBrk="1" hangingPunct="1"/>
            <a:r>
              <a:rPr lang="en-US" sz="4000" b="1" dirty="0">
                <a:solidFill>
                  <a:schemeClr val="accent2"/>
                </a:solidFill>
                <a:latin typeface="Comic Sans MS" pitchFamily="66" charset="0"/>
              </a:rPr>
              <a:t>Evaluation</a:t>
            </a:r>
            <a:br>
              <a:rPr lang="en-US" sz="4000" b="1" dirty="0">
                <a:solidFill>
                  <a:schemeClr val="accent2"/>
                </a:solidFill>
                <a:latin typeface="Comic Sans MS" pitchFamily="66" charset="0"/>
              </a:rPr>
            </a:br>
            <a:endParaRPr lang="en-US" sz="4000" b="1" dirty="0">
              <a:solidFill>
                <a:schemeClr val="accent2"/>
              </a:solidFill>
              <a:latin typeface="Comic Sans MS" pitchFamily="66" charset="0"/>
            </a:endParaRPr>
          </a:p>
        </p:txBody>
      </p:sp>
      <p:sp>
        <p:nvSpPr>
          <p:cNvPr id="172035" name="Rectangle 3"/>
          <p:cNvSpPr>
            <a:spLocks noGrp="1" noChangeArrowheads="1"/>
          </p:cNvSpPr>
          <p:nvPr>
            <p:ph type="body" idx="1"/>
          </p:nvPr>
        </p:nvSpPr>
        <p:spPr>
          <a:xfrm>
            <a:off x="4127862" y="1371600"/>
            <a:ext cx="7759337" cy="4114800"/>
          </a:xfrm>
        </p:spPr>
        <p:txBody>
          <a:bodyPr>
            <a:noAutofit/>
          </a:bodyPr>
          <a:lstStyle/>
          <a:p>
            <a:pPr eaLnBrk="1" hangingPunct="1">
              <a:lnSpc>
                <a:spcPct val="90000"/>
              </a:lnSpc>
              <a:buClr>
                <a:srgbClr val="0033CC"/>
              </a:buClr>
              <a:buFont typeface="Wingdings" pitchFamily="2" charset="2"/>
              <a:buChar char="§"/>
            </a:pPr>
            <a:r>
              <a:rPr lang="en-US" sz="2400" dirty="0">
                <a:latin typeface="Comic Sans MS" pitchFamily="66" charset="0"/>
              </a:rPr>
              <a:t>b: branching factor</a:t>
            </a:r>
          </a:p>
          <a:p>
            <a:pPr eaLnBrk="1" hangingPunct="1">
              <a:lnSpc>
                <a:spcPct val="90000"/>
              </a:lnSpc>
              <a:buClr>
                <a:srgbClr val="0033CC"/>
              </a:buClr>
              <a:buFont typeface="Wingdings" pitchFamily="2" charset="2"/>
              <a:buChar char="§"/>
            </a:pPr>
            <a:r>
              <a:rPr lang="en-US" sz="2400" dirty="0">
                <a:latin typeface="Comic Sans MS" pitchFamily="66" charset="0"/>
              </a:rPr>
              <a:t>d: depth of shallowest goal node </a:t>
            </a:r>
          </a:p>
          <a:p>
            <a:pPr eaLnBrk="1" hangingPunct="1">
              <a:lnSpc>
                <a:spcPct val="90000"/>
              </a:lnSpc>
              <a:buClr>
                <a:srgbClr val="0033CC"/>
              </a:buClr>
              <a:buFont typeface="Wingdings" pitchFamily="2" charset="2"/>
              <a:buChar char="§"/>
            </a:pPr>
            <a:r>
              <a:rPr lang="en-US" sz="2400" dirty="0">
                <a:latin typeface="Comic Sans MS" pitchFamily="66" charset="0"/>
              </a:rPr>
              <a:t>m: maximal depth of a leaf node</a:t>
            </a:r>
          </a:p>
          <a:p>
            <a:pPr eaLnBrk="1" hangingPunct="1">
              <a:lnSpc>
                <a:spcPct val="90000"/>
              </a:lnSpc>
              <a:buClr>
                <a:srgbClr val="0033CC"/>
              </a:buClr>
              <a:buFont typeface="Wingdings" pitchFamily="2" charset="2"/>
              <a:buChar char="§"/>
            </a:pPr>
            <a:r>
              <a:rPr lang="en-US" sz="2400" dirty="0">
                <a:latin typeface="Comic Sans MS" pitchFamily="66" charset="0"/>
              </a:rPr>
              <a:t>Depth-first search is:</a:t>
            </a:r>
          </a:p>
          <a:p>
            <a:pPr lvl="1" eaLnBrk="1" hangingPunct="1">
              <a:lnSpc>
                <a:spcPct val="90000"/>
              </a:lnSpc>
              <a:buClr>
                <a:srgbClr val="0033CC"/>
              </a:buClr>
              <a:buFont typeface="Wingdings" pitchFamily="2" charset="2"/>
              <a:buChar char="§"/>
            </a:pPr>
            <a:r>
              <a:rPr lang="en-US" dirty="0">
                <a:latin typeface="Comic Sans MS" pitchFamily="66" charset="0"/>
              </a:rPr>
              <a:t>Complete only for finite search tree</a:t>
            </a:r>
          </a:p>
          <a:p>
            <a:pPr lvl="1" eaLnBrk="1" hangingPunct="1">
              <a:lnSpc>
                <a:spcPct val="90000"/>
              </a:lnSpc>
              <a:buClr>
                <a:srgbClr val="0033CC"/>
              </a:buClr>
              <a:buFont typeface="Wingdings" pitchFamily="2" charset="2"/>
              <a:buChar char="§"/>
            </a:pPr>
            <a:r>
              <a:rPr lang="en-US" dirty="0">
                <a:latin typeface="Comic Sans MS" pitchFamily="66" charset="0"/>
              </a:rPr>
              <a:t>Not optimal</a:t>
            </a:r>
          </a:p>
          <a:p>
            <a:pPr eaLnBrk="1" hangingPunct="1">
              <a:lnSpc>
                <a:spcPct val="90000"/>
              </a:lnSpc>
              <a:buClr>
                <a:srgbClr val="0033CC"/>
              </a:buClr>
              <a:buFont typeface="Wingdings" pitchFamily="2" charset="2"/>
              <a:buChar char="§"/>
            </a:pPr>
            <a:r>
              <a:rPr lang="en-US" sz="2400" dirty="0">
                <a:latin typeface="Comic Sans MS" pitchFamily="66" charset="0"/>
              </a:rPr>
              <a:t>Number of nodes generated:</a:t>
            </a:r>
            <a:br>
              <a:rPr lang="en-US" sz="2400" dirty="0">
                <a:latin typeface="Comic Sans MS" pitchFamily="66" charset="0"/>
              </a:rPr>
            </a:br>
            <a:r>
              <a:rPr lang="en-US" sz="2400" dirty="0">
                <a:latin typeface="Comic Sans MS" pitchFamily="66" charset="0"/>
              </a:rPr>
              <a:t> 1 + b + b</a:t>
            </a:r>
            <a:r>
              <a:rPr lang="en-US" sz="2400" baseline="30000" dirty="0">
                <a:latin typeface="Comic Sans MS" pitchFamily="66" charset="0"/>
                <a:cs typeface="Times New Roman" pitchFamily="18" charset="0"/>
                <a:sym typeface="Wingdings" pitchFamily="2" charset="2"/>
              </a:rPr>
              <a:t>2 </a:t>
            </a:r>
            <a:r>
              <a:rPr lang="en-US" sz="2400" dirty="0">
                <a:latin typeface="Comic Sans MS" pitchFamily="66" charset="0"/>
              </a:rPr>
              <a:t>+ … + </a:t>
            </a:r>
            <a:r>
              <a:rPr lang="en-US" sz="2400" dirty="0" err="1">
                <a:latin typeface="Comic Sans MS" pitchFamily="66" charset="0"/>
              </a:rPr>
              <a:t>b</a:t>
            </a:r>
            <a:r>
              <a:rPr lang="en-US" sz="2400" baseline="30000" dirty="0" err="1">
                <a:latin typeface="Comic Sans MS" pitchFamily="66" charset="0"/>
                <a:cs typeface="Times New Roman" pitchFamily="18" charset="0"/>
                <a:sym typeface="Wingdings" pitchFamily="2" charset="2"/>
              </a:rPr>
              <a:t>m</a:t>
            </a:r>
            <a:r>
              <a:rPr lang="en-US" sz="2400" dirty="0">
                <a:latin typeface="Comic Sans MS" pitchFamily="66" charset="0"/>
              </a:rPr>
              <a:t> = O(</a:t>
            </a:r>
            <a:r>
              <a:rPr lang="en-US" sz="2400" dirty="0" err="1">
                <a:latin typeface="Comic Sans MS" pitchFamily="66" charset="0"/>
              </a:rPr>
              <a:t>b</a:t>
            </a:r>
            <a:r>
              <a:rPr lang="en-US" sz="2400" baseline="30000" dirty="0" err="1">
                <a:latin typeface="Comic Sans MS" pitchFamily="66" charset="0"/>
                <a:cs typeface="Times New Roman" pitchFamily="18" charset="0"/>
                <a:sym typeface="Wingdings" pitchFamily="2" charset="2"/>
              </a:rPr>
              <a:t>m</a:t>
            </a:r>
            <a:r>
              <a:rPr lang="en-US" sz="2400" dirty="0">
                <a:latin typeface="Comic Sans MS" pitchFamily="66" charset="0"/>
              </a:rPr>
              <a:t>) </a:t>
            </a:r>
          </a:p>
          <a:p>
            <a:pPr eaLnBrk="1" hangingPunct="1">
              <a:lnSpc>
                <a:spcPct val="90000"/>
              </a:lnSpc>
              <a:buClr>
                <a:srgbClr val="0033CC"/>
              </a:buClr>
              <a:buFont typeface="Wingdings" pitchFamily="2" charset="2"/>
              <a:buChar char="§"/>
            </a:pPr>
            <a:r>
              <a:rPr lang="en-US" sz="2400" dirty="0">
                <a:latin typeface="Comic Sans MS" pitchFamily="66" charset="0"/>
              </a:rPr>
              <a:t>Time complexity is O(</a:t>
            </a:r>
            <a:r>
              <a:rPr lang="en-US" sz="2400" dirty="0" err="1">
                <a:latin typeface="Comic Sans MS" pitchFamily="66" charset="0"/>
              </a:rPr>
              <a:t>b</a:t>
            </a:r>
            <a:r>
              <a:rPr lang="en-US" sz="2400" baseline="30000" dirty="0" err="1">
                <a:latin typeface="Comic Sans MS" pitchFamily="66" charset="0"/>
                <a:cs typeface="Times New Roman" pitchFamily="18" charset="0"/>
                <a:sym typeface="Wingdings" pitchFamily="2" charset="2"/>
              </a:rPr>
              <a:t>m</a:t>
            </a:r>
            <a:r>
              <a:rPr lang="en-US" sz="2400" dirty="0">
                <a:latin typeface="Comic Sans MS" pitchFamily="66" charset="0"/>
              </a:rPr>
              <a:t>) </a:t>
            </a:r>
          </a:p>
          <a:p>
            <a:pPr eaLnBrk="1" hangingPunct="1">
              <a:lnSpc>
                <a:spcPct val="90000"/>
              </a:lnSpc>
              <a:buClr>
                <a:srgbClr val="0033CC"/>
              </a:buClr>
              <a:buFont typeface="Wingdings" pitchFamily="2" charset="2"/>
              <a:buChar char="§"/>
            </a:pPr>
            <a:r>
              <a:rPr lang="en-US" sz="2400" dirty="0">
                <a:latin typeface="Comic Sans MS" pitchFamily="66" charset="0"/>
              </a:rPr>
              <a:t>Space complexity is O(</a:t>
            </a:r>
            <a:r>
              <a:rPr lang="en-US" sz="2400" dirty="0" err="1">
                <a:latin typeface="Comic Sans MS" pitchFamily="66" charset="0"/>
              </a:rPr>
              <a:t>bm</a:t>
            </a:r>
            <a:r>
              <a:rPr lang="en-US" sz="2400" dirty="0">
                <a:latin typeface="Comic Sans MS" pitchFamily="66" charset="0"/>
              </a:rPr>
              <a:t>) [or O(m)]</a:t>
            </a:r>
          </a:p>
          <a:p>
            <a:pPr eaLnBrk="1" hangingPunct="1">
              <a:lnSpc>
                <a:spcPct val="90000"/>
              </a:lnSpc>
              <a:buClr>
                <a:srgbClr val="0033CC"/>
              </a:buClr>
              <a:buFont typeface="Wingdings" pitchFamily="2" charset="2"/>
              <a:buNone/>
            </a:pPr>
            <a:r>
              <a:rPr lang="en-US" sz="2400" dirty="0">
                <a:latin typeface="Comic Sans MS" pitchFamily="66" charset="0"/>
              </a:rPr>
              <a:t>[Reminder: Breadth-first requires O(</a:t>
            </a:r>
            <a:r>
              <a:rPr lang="en-US" sz="2400" dirty="0" err="1">
                <a:latin typeface="Comic Sans MS" pitchFamily="66" charset="0"/>
              </a:rPr>
              <a:t>b</a:t>
            </a:r>
            <a:r>
              <a:rPr lang="en-US" sz="2400" baseline="30000" dirty="0" err="1">
                <a:latin typeface="Comic Sans MS" pitchFamily="66" charset="0"/>
              </a:rPr>
              <a:t>d</a:t>
            </a:r>
            <a:r>
              <a:rPr lang="en-US" sz="2400" dirty="0">
                <a:latin typeface="Comic Sans MS" pitchFamily="66" charset="0"/>
              </a:rPr>
              <a:t>) time and space]</a:t>
            </a:r>
          </a:p>
        </p:txBody>
      </p:sp>
      <p:sp>
        <p:nvSpPr>
          <p:cNvPr id="5"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6" name="Footer Placeholder 5"/>
          <p:cNvSpPr>
            <a:spLocks noGrp="1"/>
          </p:cNvSpPr>
          <p:nvPr>
            <p:ph type="ftr" sz="quarter" idx="11"/>
          </p:nvPr>
        </p:nvSpPr>
        <p:spPr>
          <a:xfrm>
            <a:off x="5569688" y="6479812"/>
            <a:ext cx="4114800" cy="365125"/>
          </a:xfrm>
        </p:spPr>
        <p:txBody>
          <a:bodyPr/>
          <a:lstStyle/>
          <a:p>
            <a:r>
              <a:rPr lang="en-US"/>
              <a:t>Copyright © 2019 by Wiley India Pvt. Ltd., 4436/7, Ansari Road, Daryaganj, New Delhi-110002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03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03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03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2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59401" y="0"/>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Difference between BFS and DFS</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61449633"/>
              </p:ext>
            </p:extLst>
          </p:nvPr>
        </p:nvGraphicFramePr>
        <p:xfrm>
          <a:off x="3336016" y="496929"/>
          <a:ext cx="8633013" cy="6101302"/>
        </p:xfrm>
        <a:graphic>
          <a:graphicData uri="http://schemas.openxmlformats.org/drawingml/2006/table">
            <a:tbl>
              <a:tblPr firstRow="1" bandRow="1">
                <a:tableStyleId>{5C22544A-7EE6-4342-B048-85BDC9FD1C3A}</a:tableStyleId>
              </a:tblPr>
              <a:tblGrid>
                <a:gridCol w="2416113">
                  <a:extLst>
                    <a:ext uri="{9D8B030D-6E8A-4147-A177-3AD203B41FA5}">
                      <a16:colId xmlns:a16="http://schemas.microsoft.com/office/drawing/2014/main" val="20000"/>
                    </a:ext>
                  </a:extLst>
                </a:gridCol>
                <a:gridCol w="3339229">
                  <a:extLst>
                    <a:ext uri="{9D8B030D-6E8A-4147-A177-3AD203B41FA5}">
                      <a16:colId xmlns:a16="http://schemas.microsoft.com/office/drawing/2014/main" val="20001"/>
                    </a:ext>
                  </a:extLst>
                </a:gridCol>
                <a:gridCol w="2877671">
                  <a:extLst>
                    <a:ext uri="{9D8B030D-6E8A-4147-A177-3AD203B41FA5}">
                      <a16:colId xmlns:a16="http://schemas.microsoft.com/office/drawing/2014/main" val="20002"/>
                    </a:ext>
                  </a:extLst>
                </a:gridCol>
              </a:tblGrid>
              <a:tr h="939739">
                <a:tc>
                  <a:txBody>
                    <a:bodyPr/>
                    <a:lstStyle/>
                    <a:p>
                      <a:pPr algn="ctr" fontAlgn="ctr"/>
                      <a:r>
                        <a:rPr lang="en-US" b="1" cap="all" dirty="0"/>
                        <a:t>BASIS FOR COMPARISON</a:t>
                      </a:r>
                      <a:br>
                        <a:rPr lang="en-US" b="1" cap="all" dirty="0"/>
                      </a:br>
                      <a:endParaRPr lang="en-US" b="1" cap="all" dirty="0"/>
                    </a:p>
                  </a:txBody>
                  <a:tcPr marL="76200" marR="76200" marT="76200" marB="76200" anchor="ctr"/>
                </a:tc>
                <a:tc>
                  <a:txBody>
                    <a:bodyPr/>
                    <a:lstStyle/>
                    <a:p>
                      <a:pPr algn="ctr" fontAlgn="ctr"/>
                      <a:r>
                        <a:rPr lang="en-US" b="1" cap="all" dirty="0"/>
                        <a:t>BFS</a:t>
                      </a:r>
                    </a:p>
                  </a:txBody>
                  <a:tcPr marL="76200" marR="76200" marT="76200" marB="76200" anchor="ctr"/>
                </a:tc>
                <a:tc>
                  <a:txBody>
                    <a:bodyPr/>
                    <a:lstStyle/>
                    <a:p>
                      <a:pPr algn="ctr" fontAlgn="ctr"/>
                      <a:r>
                        <a:rPr lang="en-US" b="1" cap="all"/>
                        <a:t>DFS</a:t>
                      </a:r>
                    </a:p>
                  </a:txBody>
                  <a:tcPr marL="76200" marR="76200" marT="76200" marB="76200" anchor="ctr"/>
                </a:tc>
                <a:extLst>
                  <a:ext uri="{0D108BD9-81ED-4DB2-BD59-A6C34878D82A}">
                    <a16:rowId xmlns:a16="http://schemas.microsoft.com/office/drawing/2014/main" val="10000"/>
                  </a:ext>
                </a:extLst>
              </a:tr>
              <a:tr h="411136">
                <a:tc>
                  <a:txBody>
                    <a:bodyPr/>
                    <a:lstStyle/>
                    <a:p>
                      <a:pPr algn="l" fontAlgn="t"/>
                      <a:r>
                        <a:rPr lang="en-US"/>
                        <a:t>Basic</a:t>
                      </a:r>
                    </a:p>
                  </a:txBody>
                  <a:tcPr marL="76200" marR="76200" marT="76200" marB="76200"/>
                </a:tc>
                <a:tc>
                  <a:txBody>
                    <a:bodyPr/>
                    <a:lstStyle/>
                    <a:p>
                      <a:pPr algn="l" fontAlgn="t"/>
                      <a:r>
                        <a:rPr lang="en-US"/>
                        <a:t>Vertex-based algorithm</a:t>
                      </a:r>
                    </a:p>
                  </a:txBody>
                  <a:tcPr marL="76200" marR="76200" marT="76200" marB="76200"/>
                </a:tc>
                <a:tc>
                  <a:txBody>
                    <a:bodyPr/>
                    <a:lstStyle/>
                    <a:p>
                      <a:pPr algn="l" fontAlgn="t"/>
                      <a:r>
                        <a:rPr lang="en-US"/>
                        <a:t>Edge-based algorithm</a:t>
                      </a:r>
                    </a:p>
                  </a:txBody>
                  <a:tcPr marL="76200" marR="76200" marT="76200" marB="76200"/>
                </a:tc>
                <a:extLst>
                  <a:ext uri="{0D108BD9-81ED-4DB2-BD59-A6C34878D82A}">
                    <a16:rowId xmlns:a16="http://schemas.microsoft.com/office/drawing/2014/main" val="10001"/>
                  </a:ext>
                </a:extLst>
              </a:tr>
              <a:tr h="675437">
                <a:tc>
                  <a:txBody>
                    <a:bodyPr/>
                    <a:lstStyle/>
                    <a:p>
                      <a:pPr algn="l" fontAlgn="t"/>
                      <a:r>
                        <a:rPr lang="en-US"/>
                        <a:t>Data structure used to store the nodes</a:t>
                      </a:r>
                    </a:p>
                  </a:txBody>
                  <a:tcPr marL="76200" marR="76200" marT="76200" marB="76200"/>
                </a:tc>
                <a:tc>
                  <a:txBody>
                    <a:bodyPr/>
                    <a:lstStyle/>
                    <a:p>
                      <a:pPr algn="l" fontAlgn="t"/>
                      <a:r>
                        <a:rPr lang="en-US"/>
                        <a:t>Queue</a:t>
                      </a:r>
                    </a:p>
                  </a:txBody>
                  <a:tcPr marL="76200" marR="76200" marT="76200" marB="76200"/>
                </a:tc>
                <a:tc>
                  <a:txBody>
                    <a:bodyPr/>
                    <a:lstStyle/>
                    <a:p>
                      <a:pPr algn="l" fontAlgn="t"/>
                      <a:r>
                        <a:rPr lang="en-US"/>
                        <a:t>Stack</a:t>
                      </a:r>
                    </a:p>
                  </a:txBody>
                  <a:tcPr marL="76200" marR="76200" marT="76200" marB="76200"/>
                </a:tc>
                <a:extLst>
                  <a:ext uri="{0D108BD9-81ED-4DB2-BD59-A6C34878D82A}">
                    <a16:rowId xmlns:a16="http://schemas.microsoft.com/office/drawing/2014/main" val="10002"/>
                  </a:ext>
                </a:extLst>
              </a:tr>
              <a:tr h="411136">
                <a:tc>
                  <a:txBody>
                    <a:bodyPr/>
                    <a:lstStyle/>
                    <a:p>
                      <a:pPr algn="l" fontAlgn="t"/>
                      <a:r>
                        <a:rPr lang="en-US"/>
                        <a:t>Memory consumption</a:t>
                      </a:r>
                    </a:p>
                  </a:txBody>
                  <a:tcPr marL="76200" marR="76200" marT="76200" marB="76200"/>
                </a:tc>
                <a:tc>
                  <a:txBody>
                    <a:bodyPr/>
                    <a:lstStyle/>
                    <a:p>
                      <a:pPr algn="l" fontAlgn="t"/>
                      <a:r>
                        <a:rPr lang="en-US"/>
                        <a:t>Inefficient</a:t>
                      </a:r>
                    </a:p>
                  </a:txBody>
                  <a:tcPr marL="76200" marR="76200" marT="76200" marB="76200"/>
                </a:tc>
                <a:tc>
                  <a:txBody>
                    <a:bodyPr/>
                    <a:lstStyle/>
                    <a:p>
                      <a:pPr algn="l" fontAlgn="t"/>
                      <a:r>
                        <a:rPr lang="en-US"/>
                        <a:t>Efficient</a:t>
                      </a:r>
                    </a:p>
                  </a:txBody>
                  <a:tcPr marL="76200" marR="76200" marT="76200" marB="76200"/>
                </a:tc>
                <a:extLst>
                  <a:ext uri="{0D108BD9-81ED-4DB2-BD59-A6C34878D82A}">
                    <a16:rowId xmlns:a16="http://schemas.microsoft.com/office/drawing/2014/main" val="10003"/>
                  </a:ext>
                </a:extLst>
              </a:tr>
              <a:tr h="675437">
                <a:tc>
                  <a:txBody>
                    <a:bodyPr/>
                    <a:lstStyle/>
                    <a:p>
                      <a:pPr algn="l" fontAlgn="t"/>
                      <a:r>
                        <a:rPr lang="en-US"/>
                        <a:t>Structure of the constructed tree</a:t>
                      </a:r>
                    </a:p>
                  </a:txBody>
                  <a:tcPr marL="76200" marR="76200" marT="76200" marB="76200"/>
                </a:tc>
                <a:tc>
                  <a:txBody>
                    <a:bodyPr/>
                    <a:lstStyle/>
                    <a:p>
                      <a:pPr algn="l" fontAlgn="t"/>
                      <a:r>
                        <a:rPr lang="en-US"/>
                        <a:t>Wide and short</a:t>
                      </a:r>
                    </a:p>
                  </a:txBody>
                  <a:tcPr marL="76200" marR="76200" marT="76200" marB="76200"/>
                </a:tc>
                <a:tc>
                  <a:txBody>
                    <a:bodyPr/>
                    <a:lstStyle/>
                    <a:p>
                      <a:pPr algn="l" fontAlgn="t"/>
                      <a:r>
                        <a:rPr lang="en-US"/>
                        <a:t>Narrow and long</a:t>
                      </a:r>
                    </a:p>
                  </a:txBody>
                  <a:tcPr marL="76200" marR="76200" marT="76200" marB="76200"/>
                </a:tc>
                <a:extLst>
                  <a:ext uri="{0D108BD9-81ED-4DB2-BD59-A6C34878D82A}">
                    <a16:rowId xmlns:a16="http://schemas.microsoft.com/office/drawing/2014/main" val="10004"/>
                  </a:ext>
                </a:extLst>
              </a:tr>
              <a:tr h="675437">
                <a:tc>
                  <a:txBody>
                    <a:bodyPr/>
                    <a:lstStyle/>
                    <a:p>
                      <a:pPr algn="l" fontAlgn="t"/>
                      <a:r>
                        <a:rPr lang="en-US"/>
                        <a:t>Traversing fashion</a:t>
                      </a:r>
                    </a:p>
                  </a:txBody>
                  <a:tcPr marL="76200" marR="76200" marT="76200" marB="76200"/>
                </a:tc>
                <a:tc>
                  <a:txBody>
                    <a:bodyPr/>
                    <a:lstStyle/>
                    <a:p>
                      <a:pPr algn="l" fontAlgn="t"/>
                      <a:r>
                        <a:rPr lang="en-US"/>
                        <a:t>Oldest unvisited vertices are explored at first.</a:t>
                      </a:r>
                    </a:p>
                  </a:txBody>
                  <a:tcPr marL="76200" marR="76200" marT="76200" marB="76200"/>
                </a:tc>
                <a:tc>
                  <a:txBody>
                    <a:bodyPr/>
                    <a:lstStyle/>
                    <a:p>
                      <a:pPr algn="l" fontAlgn="t"/>
                      <a:r>
                        <a:rPr lang="en-US"/>
                        <a:t>Vertices along the edge are explored in the beginning.</a:t>
                      </a:r>
                    </a:p>
                  </a:txBody>
                  <a:tcPr marL="76200" marR="76200" marT="76200" marB="76200"/>
                </a:tc>
                <a:extLst>
                  <a:ext uri="{0D108BD9-81ED-4DB2-BD59-A6C34878D82A}">
                    <a16:rowId xmlns:a16="http://schemas.microsoft.com/office/drawing/2014/main" val="10005"/>
                  </a:ext>
                </a:extLst>
              </a:tr>
              <a:tr h="698591">
                <a:tc>
                  <a:txBody>
                    <a:bodyPr/>
                    <a:lstStyle/>
                    <a:p>
                      <a:pPr algn="l" fontAlgn="t"/>
                      <a:r>
                        <a:rPr lang="en-US"/>
                        <a:t>Optimality</a:t>
                      </a:r>
                    </a:p>
                  </a:txBody>
                  <a:tcPr marL="76200" marR="76200" marT="76200" marB="76200"/>
                </a:tc>
                <a:tc>
                  <a:txBody>
                    <a:bodyPr/>
                    <a:lstStyle/>
                    <a:p>
                      <a:pPr algn="l" fontAlgn="t"/>
                      <a:r>
                        <a:rPr lang="en-US"/>
                        <a:t>Optimal for finding the shortest distance, not in cost.</a:t>
                      </a:r>
                    </a:p>
                  </a:txBody>
                  <a:tcPr marL="76200" marR="76200" marT="76200" marB="76200"/>
                </a:tc>
                <a:tc>
                  <a:txBody>
                    <a:bodyPr/>
                    <a:lstStyle/>
                    <a:p>
                      <a:pPr algn="l" fontAlgn="t"/>
                      <a:r>
                        <a:rPr lang="en-US"/>
                        <a:t>Not optimal</a:t>
                      </a:r>
                    </a:p>
                  </a:txBody>
                  <a:tcPr marL="76200" marR="76200" marT="76200" marB="76200"/>
                </a:tc>
                <a:extLst>
                  <a:ext uri="{0D108BD9-81ED-4DB2-BD59-A6C34878D82A}">
                    <a16:rowId xmlns:a16="http://schemas.microsoft.com/office/drawing/2014/main" val="10006"/>
                  </a:ext>
                </a:extLst>
              </a:tr>
              <a:tr h="1468342">
                <a:tc>
                  <a:txBody>
                    <a:bodyPr/>
                    <a:lstStyle/>
                    <a:p>
                      <a:pPr algn="l" fontAlgn="t"/>
                      <a:r>
                        <a:rPr lang="en-US"/>
                        <a:t>Application</a:t>
                      </a:r>
                    </a:p>
                  </a:txBody>
                  <a:tcPr marL="76200" marR="76200" marT="76200" marB="76200"/>
                </a:tc>
                <a:tc>
                  <a:txBody>
                    <a:bodyPr/>
                    <a:lstStyle/>
                    <a:p>
                      <a:pPr algn="l" fontAlgn="t"/>
                      <a:r>
                        <a:rPr lang="en-US"/>
                        <a:t>Examines bipartite graph, connected component and shortest path present in a graph.</a:t>
                      </a:r>
                    </a:p>
                  </a:txBody>
                  <a:tcPr marL="76200" marR="76200" marT="76200" marB="76200"/>
                </a:tc>
                <a:tc>
                  <a:txBody>
                    <a:bodyPr/>
                    <a:lstStyle/>
                    <a:p>
                      <a:pPr algn="l" fontAlgn="t"/>
                      <a:r>
                        <a:rPr lang="en-US" dirty="0"/>
                        <a:t>Examines two-edge connected graph, strongly connected graph, acyclic graph and topological order.</a:t>
                      </a:r>
                    </a:p>
                  </a:txBody>
                  <a:tcPr marL="76200" marR="76200" marT="76200" marB="76200"/>
                </a:tc>
                <a:extLst>
                  <a:ext uri="{0D108BD9-81ED-4DB2-BD59-A6C34878D82A}">
                    <a16:rowId xmlns:a16="http://schemas.microsoft.com/office/drawing/2014/main" val="10007"/>
                  </a:ext>
                </a:extLst>
              </a:tr>
            </a:tbl>
          </a:graphicData>
        </a:graphic>
      </p:graphicFrame>
      <p:sp>
        <p:nvSpPr>
          <p:cNvPr id="6" name="Footer Placeholder 5"/>
          <p:cNvSpPr>
            <a:spLocks noGrp="1"/>
          </p:cNvSpPr>
          <p:nvPr>
            <p:ph type="ftr" sz="quarter" idx="11"/>
          </p:nvPr>
        </p:nvSpPr>
        <p:spPr>
          <a:xfrm>
            <a:off x="5061025" y="6492875"/>
            <a:ext cx="5433309"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4143942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Uniform cost search</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4349173"/>
          </a:xfrm>
        </p:spPr>
        <p:txBody>
          <a:bodyPr>
            <a:noAutofit/>
          </a:bodyPr>
          <a:lstStyle/>
          <a:p>
            <a:r>
              <a:rPr lang="en-US" sz="2400" dirty="0"/>
              <a:t>We factor in the </a:t>
            </a:r>
            <a:r>
              <a:rPr lang="en-US" sz="2400" dirty="0">
                <a:solidFill>
                  <a:srgbClr val="FF0000"/>
                </a:solidFill>
              </a:rPr>
              <a:t>cost of each step</a:t>
            </a:r>
            <a:r>
              <a:rPr lang="en-US" sz="2400" dirty="0"/>
              <a:t> (e.g., distance form current state to the neighbors). Assumption: costs are non-negative.</a:t>
            </a:r>
          </a:p>
          <a:p>
            <a:pPr marL="342900" lvl="1" indent="-342900">
              <a:buNone/>
            </a:pPr>
            <a:r>
              <a:rPr lang="en-US" dirty="0"/>
              <a:t>		g(n) = cost so far to reach n </a:t>
            </a:r>
          </a:p>
          <a:p>
            <a:endParaRPr lang="en-US" sz="2400" dirty="0"/>
          </a:p>
          <a:p>
            <a:r>
              <a:rPr lang="en-US" sz="2400" dirty="0">
                <a:solidFill>
                  <a:srgbClr val="FF0000"/>
                </a:solidFill>
                <a:sym typeface="Wingdings"/>
              </a:rPr>
              <a:t>Queue</a:t>
            </a:r>
            <a:r>
              <a:rPr lang="en-US" sz="2400" dirty="0">
                <a:sym typeface="Wingdings"/>
              </a:rPr>
              <a:t>  ordered by cost</a:t>
            </a:r>
          </a:p>
          <a:p>
            <a:endParaRPr lang="en-US" sz="2400" dirty="0"/>
          </a:p>
          <a:p>
            <a:r>
              <a:rPr lang="en-US" sz="2400" dirty="0"/>
              <a:t>If all the steps are the same </a:t>
            </a:r>
            <a:r>
              <a:rPr lang="en-US" sz="2400" dirty="0">
                <a:sym typeface="Wingdings"/>
              </a:rPr>
              <a:t> </a:t>
            </a:r>
            <a:r>
              <a:rPr lang="en-US" sz="2400" dirty="0">
                <a:solidFill>
                  <a:srgbClr val="FF0000"/>
                </a:solidFill>
                <a:sym typeface="Wingdings"/>
              </a:rPr>
              <a:t>breadth-first search </a:t>
            </a:r>
            <a:r>
              <a:rPr lang="en-US" sz="2400" dirty="0">
                <a:sym typeface="Wingdings"/>
              </a:rPr>
              <a:t>is optimal since it always expands the </a:t>
            </a:r>
            <a:r>
              <a:rPr lang="en-US" sz="2400" dirty="0">
                <a:solidFill>
                  <a:srgbClr val="FF0000"/>
                </a:solidFill>
                <a:sym typeface="Wingdings"/>
              </a:rPr>
              <a:t>shallowest (least cost)</a:t>
            </a:r>
            <a:r>
              <a:rPr lang="en-US" sz="2400" dirty="0">
                <a:sym typeface="Wingdings"/>
              </a:rPr>
              <a:t>!</a:t>
            </a:r>
          </a:p>
          <a:p>
            <a:endParaRPr lang="en-US" sz="2400" dirty="0">
              <a:sym typeface="Wingdings"/>
            </a:endParaRPr>
          </a:p>
          <a:p>
            <a:r>
              <a:rPr lang="en-US" sz="2400" dirty="0">
                <a:solidFill>
                  <a:srgbClr val="FF0000"/>
                </a:solidFill>
                <a:sym typeface="Wingdings"/>
              </a:rPr>
              <a:t>Uniform-cost search </a:t>
            </a:r>
            <a:r>
              <a:rPr lang="en-US" sz="2400" dirty="0">
                <a:sym typeface="Wingdings"/>
              </a:rPr>
              <a:t> expand first the nodes with lowest cost (instead of depth).</a:t>
            </a:r>
          </a:p>
          <a:p>
            <a:endParaRPr lang="en-US" sz="2400" dirty="0"/>
          </a:p>
          <a:p>
            <a:endParaRPr lang="en-US" sz="2400"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6" name="Rectangle 5"/>
          <p:cNvSpPr/>
          <p:nvPr/>
        </p:nvSpPr>
        <p:spPr>
          <a:xfrm>
            <a:off x="9320349" y="5984966"/>
            <a:ext cx="2526503" cy="461665"/>
          </a:xfrm>
          <a:prstGeom prst="rect">
            <a:avLst/>
          </a:prstGeom>
        </p:spPr>
        <p:txBody>
          <a:bodyPr wrap="none">
            <a:spAutoFit/>
          </a:bodyPr>
          <a:lstStyle/>
          <a:p>
            <a:r>
              <a:rPr lang="en-US" dirty="0">
                <a:solidFill>
                  <a:srgbClr val="FF0000"/>
                </a:solidFill>
                <a:sym typeface="Wingdings"/>
              </a:rPr>
              <a:t>Does it ring a bell?</a:t>
            </a:r>
            <a:endParaRPr lang="en-US" dirty="0">
              <a:solidFill>
                <a:srgbClr val="FF0000"/>
              </a:solidFill>
            </a:endParaRPr>
          </a:p>
        </p:txBody>
      </p:sp>
      <p:sp>
        <p:nvSpPr>
          <p:cNvPr id="7" name="Footer Placeholder 6"/>
          <p:cNvSpPr>
            <a:spLocks noGrp="1"/>
          </p:cNvSpPr>
          <p:nvPr>
            <p:ph type="ftr" sz="quarter" idx="11"/>
          </p:nvPr>
        </p:nvSpPr>
        <p:spPr>
          <a:xfrm>
            <a:off x="5329029" y="648925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418287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366" y="365125"/>
            <a:ext cx="7121434"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Uniform cost search</a:t>
            </a:r>
            <a:endParaRPr lang="en-US" dirty="0"/>
          </a:p>
        </p:txBody>
      </p:sp>
      <p:sp>
        <p:nvSpPr>
          <p:cNvPr id="3" name="Content Placeholder 2"/>
          <p:cNvSpPr>
            <a:spLocks noGrp="1"/>
          </p:cNvSpPr>
          <p:nvPr>
            <p:ph idx="1"/>
          </p:nvPr>
        </p:nvSpPr>
        <p:spPr>
          <a:xfrm>
            <a:off x="3383280" y="1867989"/>
            <a:ext cx="7970520" cy="4308974"/>
          </a:xfrm>
        </p:spPr>
        <p:txBody>
          <a:bodyPr/>
          <a:lstStyle/>
          <a:p>
            <a:pPr>
              <a:buClr>
                <a:srgbClr val="0033CC"/>
              </a:buClr>
              <a:buFont typeface="Wingdings" pitchFamily="2" charset="2"/>
              <a:buChar char="§"/>
            </a:pPr>
            <a:r>
              <a:rPr lang="en-US" dirty="0">
                <a:latin typeface="Comic Sans MS" pitchFamily="66" charset="0"/>
              </a:rPr>
              <a:t> Each arc has some cost c </a:t>
            </a:r>
            <a:r>
              <a:rPr lang="en-US" b="1" dirty="0">
                <a:latin typeface="Comic Sans MS" pitchFamily="66" charset="0"/>
                <a:cs typeface="Times New Roman" pitchFamily="18" charset="0"/>
                <a:sym typeface="Symbol" pitchFamily="18" charset="2"/>
              </a:rPr>
              <a:t></a:t>
            </a:r>
            <a:r>
              <a:rPr lang="en-US" dirty="0">
                <a:latin typeface="Comic Sans MS" pitchFamily="66" charset="0"/>
              </a:rPr>
              <a:t> </a:t>
            </a:r>
            <a:r>
              <a:rPr lang="en-US" dirty="0">
                <a:latin typeface="Comic Sans MS" pitchFamily="66" charset="0"/>
                <a:cs typeface="Times New Roman" pitchFamily="18" charset="0"/>
                <a:sym typeface="Symbol" pitchFamily="18" charset="2"/>
              </a:rPr>
              <a:t></a:t>
            </a:r>
            <a:r>
              <a:rPr lang="en-US" dirty="0">
                <a:latin typeface="Comic Sans MS" pitchFamily="66" charset="0"/>
                <a:cs typeface="Times New Roman" pitchFamily="18" charset="0"/>
              </a:rPr>
              <a:t> </a:t>
            </a:r>
            <a:r>
              <a:rPr lang="en-US" sz="2400" dirty="0">
                <a:latin typeface="Comic Sans MS" pitchFamily="66" charset="0"/>
                <a:cs typeface="Times New Roman" pitchFamily="18" charset="0"/>
              </a:rPr>
              <a:t>&gt; </a:t>
            </a:r>
            <a:r>
              <a:rPr lang="en-US" sz="2400" dirty="0">
                <a:latin typeface="Comic Sans MS" pitchFamily="66" charset="0"/>
              </a:rPr>
              <a:t>0</a:t>
            </a:r>
            <a:endParaRPr lang="en-US" dirty="0">
              <a:latin typeface="Comic Sans MS" pitchFamily="66" charset="0"/>
            </a:endParaRPr>
          </a:p>
          <a:p>
            <a:pPr>
              <a:buClr>
                <a:srgbClr val="0033CC"/>
              </a:buClr>
              <a:buFont typeface="Wingdings" pitchFamily="2" charset="2"/>
              <a:buChar char="§"/>
            </a:pPr>
            <a:r>
              <a:rPr lang="en-US" dirty="0">
                <a:latin typeface="Comic Sans MS" pitchFamily="66" charset="0"/>
              </a:rPr>
              <a:t> The cost of the path to each fringe node N is</a:t>
            </a:r>
          </a:p>
          <a:p>
            <a:pPr>
              <a:buClr>
                <a:srgbClr val="0033CC"/>
              </a:buClr>
              <a:buFont typeface="Wingdings" pitchFamily="2" charset="2"/>
              <a:buNone/>
            </a:pPr>
            <a:r>
              <a:rPr lang="en-US" dirty="0">
                <a:latin typeface="Comic Sans MS" pitchFamily="66" charset="0"/>
              </a:rPr>
              <a:t>                   </a:t>
            </a:r>
            <a:r>
              <a:rPr lang="en-US" dirty="0">
                <a:solidFill>
                  <a:srgbClr val="CC6600"/>
                </a:solidFill>
                <a:latin typeface="Comic Sans MS" pitchFamily="66" charset="0"/>
              </a:rPr>
              <a:t>g(N)</a:t>
            </a:r>
            <a:r>
              <a:rPr lang="en-US" dirty="0">
                <a:latin typeface="Comic Sans MS" pitchFamily="66" charset="0"/>
              </a:rPr>
              <a:t> = </a:t>
            </a:r>
            <a:r>
              <a:rPr lang="en-US" sz="3200" dirty="0">
                <a:latin typeface="Comic Sans MS" pitchFamily="66" charset="0"/>
                <a:cs typeface="Times New Roman" pitchFamily="18" charset="0"/>
                <a:sym typeface="Symbol" pitchFamily="18" charset="2"/>
              </a:rPr>
              <a:t></a:t>
            </a:r>
            <a:r>
              <a:rPr lang="en-US" dirty="0">
                <a:latin typeface="Comic Sans MS" pitchFamily="66" charset="0"/>
                <a:cs typeface="Times New Roman" pitchFamily="18" charset="0"/>
              </a:rPr>
              <a:t> </a:t>
            </a:r>
            <a:r>
              <a:rPr lang="en-US" dirty="0">
                <a:latin typeface="Comic Sans MS" pitchFamily="66" charset="0"/>
              </a:rPr>
              <a:t>costs of arcs</a:t>
            </a:r>
          </a:p>
          <a:p>
            <a:pPr>
              <a:buClr>
                <a:srgbClr val="0033CC"/>
              </a:buClr>
              <a:buFont typeface="Wingdings" pitchFamily="2" charset="2"/>
              <a:buChar char="§"/>
            </a:pPr>
            <a:r>
              <a:rPr lang="en-US" dirty="0">
                <a:latin typeface="Comic Sans MS" pitchFamily="66" charset="0"/>
              </a:rPr>
              <a:t> The goal is to generate a solution path of minimal cost</a:t>
            </a:r>
          </a:p>
          <a:p>
            <a:pPr>
              <a:buClr>
                <a:srgbClr val="0033CC"/>
              </a:buClr>
              <a:buFont typeface="Wingdings" pitchFamily="2" charset="2"/>
              <a:buChar char="§"/>
            </a:pPr>
            <a:r>
              <a:rPr lang="en-US" dirty="0">
                <a:latin typeface="Comic Sans MS" pitchFamily="66" charset="0"/>
              </a:rPr>
              <a:t> The queue FRINGE is sorted in </a:t>
            </a:r>
            <a:r>
              <a:rPr lang="en-US" dirty="0">
                <a:solidFill>
                  <a:srgbClr val="990033"/>
                </a:solidFill>
                <a:latin typeface="Comic Sans MS" pitchFamily="66" charset="0"/>
              </a:rPr>
              <a:t>increasing cost</a:t>
            </a:r>
          </a:p>
          <a:p>
            <a:endParaRPr lang="en-US" dirty="0"/>
          </a:p>
        </p:txBody>
      </p:sp>
      <p:sp>
        <p:nvSpPr>
          <p:cNvPr id="4"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5" name="Footer Placeholder 4"/>
          <p:cNvSpPr>
            <a:spLocks noGrp="1"/>
          </p:cNvSpPr>
          <p:nvPr>
            <p:ph type="ftr" sz="quarter" idx="11"/>
          </p:nvPr>
        </p:nvSpPr>
        <p:spPr>
          <a:xfrm>
            <a:off x="5311140" y="6505938"/>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8410" y="365125"/>
            <a:ext cx="7735389"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Uniform cost search (Example )</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15362" name="Picture 2"/>
          <p:cNvPicPr>
            <a:picLocks noGrp="1" noChangeAspect="1" noChangeArrowheads="1"/>
          </p:cNvPicPr>
          <p:nvPr>
            <p:ph idx="1"/>
          </p:nvPr>
        </p:nvPicPr>
        <p:blipFill>
          <a:blip r:embed="rId2"/>
          <a:srcRect/>
          <a:stretch>
            <a:fillRect/>
          </a:stretch>
        </p:blipFill>
        <p:spPr bwMode="auto">
          <a:xfrm>
            <a:off x="3618410" y="1562986"/>
            <a:ext cx="8080744" cy="3583172"/>
          </a:xfrm>
          <a:prstGeom prst="rect">
            <a:avLst/>
          </a:prstGeom>
          <a:noFill/>
          <a:ln w="9525">
            <a:noFill/>
            <a:miter lim="800000"/>
            <a:headEnd/>
            <a:tailEnd/>
          </a:ln>
          <a:effectLst/>
        </p:spPr>
      </p:pic>
      <p:sp>
        <p:nvSpPr>
          <p:cNvPr id="5" name="Footer Placeholder 4"/>
          <p:cNvSpPr>
            <a:spLocks noGrp="1"/>
          </p:cNvSpPr>
          <p:nvPr>
            <p:ph type="ftr" sz="quarter" idx="11"/>
          </p:nvPr>
        </p:nvSpPr>
        <p:spPr>
          <a:xfrm>
            <a:off x="5186916"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971108" y="365125"/>
            <a:ext cx="7382691" cy="1325563"/>
          </a:xfrm>
        </p:spPr>
        <p:txBody>
          <a:bodyPr>
            <a:normAutofit/>
          </a:bodyPr>
          <a:lstStyle/>
          <a:p>
            <a:r>
              <a:rPr lang="en-US" sz="3200" b="1" dirty="0">
                <a:solidFill>
                  <a:schemeClr val="accent2"/>
                </a:solidFill>
                <a:latin typeface="Comic Sans MS" pitchFamily="66" charset="0"/>
              </a:rPr>
              <a:t>Blind Strategies(uniform search)</a:t>
            </a:r>
          </a:p>
        </p:txBody>
      </p:sp>
      <p:sp>
        <p:nvSpPr>
          <p:cNvPr id="151555" name="Rectangle 3"/>
          <p:cNvSpPr>
            <a:spLocks noGrp="1" noChangeArrowheads="1"/>
          </p:cNvSpPr>
          <p:nvPr>
            <p:ph type="body" idx="1"/>
          </p:nvPr>
        </p:nvSpPr>
        <p:spPr>
          <a:xfrm>
            <a:off x="3958046" y="1825625"/>
            <a:ext cx="7395754" cy="4351338"/>
          </a:xfrm>
        </p:spPr>
        <p:txBody>
          <a:bodyPr/>
          <a:lstStyle/>
          <a:p>
            <a:pPr eaLnBrk="1" hangingPunct="1">
              <a:lnSpc>
                <a:spcPct val="90000"/>
              </a:lnSpc>
              <a:buClr>
                <a:srgbClr val="0033CC"/>
              </a:buClr>
              <a:buFont typeface="Wingdings" pitchFamily="2" charset="2"/>
              <a:buChar char="§"/>
            </a:pPr>
            <a:r>
              <a:rPr lang="en-US" dirty="0">
                <a:solidFill>
                  <a:srgbClr val="990000"/>
                </a:solidFill>
                <a:latin typeface="Comic Sans MS" pitchFamily="66" charset="0"/>
              </a:rPr>
              <a:t>Breadth-first</a:t>
            </a:r>
          </a:p>
          <a:p>
            <a:pPr lvl="1" eaLnBrk="1" hangingPunct="1">
              <a:lnSpc>
                <a:spcPct val="90000"/>
              </a:lnSpc>
              <a:buClr>
                <a:srgbClr val="0033CC"/>
              </a:buClr>
              <a:buFontTx/>
              <a:buChar char="•"/>
            </a:pPr>
            <a:r>
              <a:rPr lang="en-US" dirty="0">
                <a:latin typeface="Comic Sans MS" pitchFamily="66" charset="0"/>
              </a:rPr>
              <a:t>Bidirectional</a:t>
            </a:r>
          </a:p>
          <a:p>
            <a:pPr lvl="1" eaLnBrk="1" hangingPunct="1">
              <a:lnSpc>
                <a:spcPct val="90000"/>
              </a:lnSpc>
              <a:buClr>
                <a:srgbClr val="0033CC"/>
              </a:buClr>
              <a:buFont typeface="Wingdings" pitchFamily="2" charset="2"/>
              <a:buChar char="§"/>
            </a:pPr>
            <a:endParaRPr lang="en-US" dirty="0">
              <a:latin typeface="Comic Sans MS" pitchFamily="66" charset="0"/>
            </a:endParaRPr>
          </a:p>
          <a:p>
            <a:pPr eaLnBrk="1" hangingPunct="1">
              <a:lnSpc>
                <a:spcPct val="90000"/>
              </a:lnSpc>
              <a:buClr>
                <a:srgbClr val="0033CC"/>
              </a:buClr>
              <a:buFont typeface="Wingdings" pitchFamily="2" charset="2"/>
              <a:buChar char="§"/>
            </a:pPr>
            <a:r>
              <a:rPr lang="en-US" dirty="0">
                <a:solidFill>
                  <a:srgbClr val="990000"/>
                </a:solidFill>
                <a:latin typeface="Comic Sans MS" pitchFamily="66" charset="0"/>
              </a:rPr>
              <a:t>Depth-first</a:t>
            </a:r>
          </a:p>
          <a:p>
            <a:pPr lvl="1" eaLnBrk="1" hangingPunct="1">
              <a:lnSpc>
                <a:spcPct val="90000"/>
              </a:lnSpc>
              <a:buClr>
                <a:srgbClr val="0033CC"/>
              </a:buClr>
              <a:buFontTx/>
              <a:buChar char="•"/>
            </a:pPr>
            <a:r>
              <a:rPr lang="en-US" dirty="0">
                <a:latin typeface="Comic Sans MS" pitchFamily="66" charset="0"/>
              </a:rPr>
              <a:t>Depth-limited </a:t>
            </a:r>
          </a:p>
          <a:p>
            <a:pPr lvl="1" eaLnBrk="1" hangingPunct="1">
              <a:lnSpc>
                <a:spcPct val="90000"/>
              </a:lnSpc>
              <a:buClr>
                <a:srgbClr val="0033CC"/>
              </a:buClr>
              <a:buFontTx/>
              <a:buChar char="•"/>
            </a:pPr>
            <a:r>
              <a:rPr lang="en-US" dirty="0">
                <a:latin typeface="Comic Sans MS" pitchFamily="66" charset="0"/>
              </a:rPr>
              <a:t>Iterative deepening</a:t>
            </a:r>
          </a:p>
          <a:p>
            <a:pPr lvl="1" eaLnBrk="1" hangingPunct="1">
              <a:lnSpc>
                <a:spcPct val="90000"/>
              </a:lnSpc>
              <a:buClr>
                <a:srgbClr val="0033CC"/>
              </a:buClr>
              <a:buFont typeface="Wingdings" pitchFamily="2" charset="2"/>
              <a:buChar char="§"/>
            </a:pPr>
            <a:endParaRPr lang="en-US" dirty="0">
              <a:latin typeface="Comic Sans MS" pitchFamily="66" charset="0"/>
            </a:endParaRPr>
          </a:p>
          <a:p>
            <a:pPr eaLnBrk="1" hangingPunct="1">
              <a:lnSpc>
                <a:spcPct val="90000"/>
              </a:lnSpc>
              <a:buClr>
                <a:srgbClr val="0033CC"/>
              </a:buClr>
              <a:buFont typeface="Wingdings" pitchFamily="2" charset="2"/>
              <a:buChar char="§"/>
            </a:pPr>
            <a:r>
              <a:rPr lang="en-US" dirty="0">
                <a:solidFill>
                  <a:srgbClr val="990000"/>
                </a:solidFill>
                <a:latin typeface="Comic Sans MS" pitchFamily="66" charset="0"/>
              </a:rPr>
              <a:t>Uniform-Cost</a:t>
            </a:r>
            <a:br>
              <a:rPr lang="en-US" dirty="0">
                <a:solidFill>
                  <a:srgbClr val="990000"/>
                </a:solidFill>
                <a:latin typeface="Comic Sans MS" pitchFamily="66" charset="0"/>
              </a:rPr>
            </a:br>
            <a:r>
              <a:rPr lang="en-US" sz="2800" dirty="0">
                <a:latin typeface="Comic Sans MS" pitchFamily="66" charset="0"/>
              </a:rPr>
              <a:t>(variant of breadth-first)</a:t>
            </a:r>
            <a:r>
              <a:rPr lang="en-US" dirty="0">
                <a:latin typeface="Comic Sans MS" pitchFamily="66" charset="0"/>
              </a:rPr>
              <a:t> </a:t>
            </a:r>
          </a:p>
        </p:txBody>
      </p:sp>
      <p:grpSp>
        <p:nvGrpSpPr>
          <p:cNvPr id="2" name="Group 16"/>
          <p:cNvGrpSpPr>
            <a:grpSpLocks/>
          </p:cNvGrpSpPr>
          <p:nvPr/>
        </p:nvGrpSpPr>
        <p:grpSpPr bwMode="auto">
          <a:xfrm>
            <a:off x="7824650" y="1752600"/>
            <a:ext cx="1960699" cy="2819400"/>
            <a:chOff x="3360" y="1104"/>
            <a:chExt cx="1263" cy="1776"/>
          </a:xfrm>
        </p:grpSpPr>
        <p:sp>
          <p:nvSpPr>
            <p:cNvPr id="35849" name="Text Box 5"/>
            <p:cNvSpPr txBox="1">
              <a:spLocks noChangeArrowheads="1"/>
            </p:cNvSpPr>
            <p:nvPr/>
          </p:nvSpPr>
          <p:spPr bwMode="auto">
            <a:xfrm>
              <a:off x="3451" y="1794"/>
              <a:ext cx="1172" cy="368"/>
            </a:xfrm>
            <a:prstGeom prst="rect">
              <a:avLst/>
            </a:prstGeom>
            <a:noFill/>
            <a:ln w="9525">
              <a:noFill/>
              <a:miter lim="800000"/>
              <a:headEnd/>
              <a:tailEnd/>
            </a:ln>
          </p:spPr>
          <p:txBody>
            <a:bodyPr wrap="none">
              <a:spAutoFit/>
            </a:bodyPr>
            <a:lstStyle/>
            <a:p>
              <a:r>
                <a:rPr lang="en-US" sz="3200" dirty="0">
                  <a:solidFill>
                    <a:srgbClr val="009900"/>
                  </a:solidFill>
                  <a:latin typeface="Comic Sans MS" pitchFamily="66" charset="0"/>
                </a:rPr>
                <a:t>Arc cost = 1</a:t>
              </a:r>
            </a:p>
          </p:txBody>
        </p:sp>
        <p:sp>
          <p:nvSpPr>
            <p:cNvPr id="35850" name="AutoShape 14"/>
            <p:cNvSpPr>
              <a:spLocks/>
            </p:cNvSpPr>
            <p:nvPr/>
          </p:nvSpPr>
          <p:spPr bwMode="auto">
            <a:xfrm>
              <a:off x="3360" y="1104"/>
              <a:ext cx="96" cy="1776"/>
            </a:xfrm>
            <a:prstGeom prst="rightBrace">
              <a:avLst>
                <a:gd name="adj1" fmla="val 154167"/>
                <a:gd name="adj2" fmla="val 50000"/>
              </a:avLst>
            </a:prstGeom>
            <a:noFill/>
            <a:ln w="9525">
              <a:solidFill>
                <a:schemeClr val="tx1"/>
              </a:solidFill>
              <a:round/>
              <a:headEnd/>
              <a:tailEnd/>
            </a:ln>
          </p:spPr>
          <p:txBody>
            <a:bodyPr wrap="none" anchor="ctr"/>
            <a:lstStyle/>
            <a:p>
              <a:endParaRPr lang="en-US"/>
            </a:p>
          </p:txBody>
        </p:sp>
      </p:grpSp>
      <p:grpSp>
        <p:nvGrpSpPr>
          <p:cNvPr id="3" name="Group 17"/>
          <p:cNvGrpSpPr>
            <a:grpSpLocks/>
          </p:cNvGrpSpPr>
          <p:nvPr/>
        </p:nvGrpSpPr>
        <p:grpSpPr bwMode="auto">
          <a:xfrm>
            <a:off x="8647611" y="4924426"/>
            <a:ext cx="3336956" cy="1095375"/>
            <a:chOff x="3360" y="3102"/>
            <a:chExt cx="2302" cy="690"/>
          </a:xfrm>
        </p:grpSpPr>
        <p:sp>
          <p:nvSpPr>
            <p:cNvPr id="35847" name="Text Box 10"/>
            <p:cNvSpPr txBox="1">
              <a:spLocks noChangeArrowheads="1"/>
            </p:cNvSpPr>
            <p:nvPr/>
          </p:nvSpPr>
          <p:spPr bwMode="auto">
            <a:xfrm>
              <a:off x="3454" y="3102"/>
              <a:ext cx="2208" cy="523"/>
            </a:xfrm>
            <a:prstGeom prst="rect">
              <a:avLst/>
            </a:prstGeom>
            <a:noFill/>
            <a:ln w="9525">
              <a:noFill/>
              <a:miter lim="800000"/>
              <a:headEnd/>
              <a:tailEnd/>
            </a:ln>
          </p:spPr>
          <p:txBody>
            <a:bodyPr>
              <a:spAutoFit/>
            </a:bodyPr>
            <a:lstStyle/>
            <a:p>
              <a:r>
                <a:rPr lang="en-US" sz="2400" dirty="0">
                  <a:solidFill>
                    <a:srgbClr val="FF3300"/>
                  </a:solidFill>
                  <a:latin typeface="Comic Sans MS" pitchFamily="66" charset="0"/>
                </a:rPr>
                <a:t>Arc cost </a:t>
              </a:r>
            </a:p>
            <a:p>
              <a:r>
                <a:rPr lang="en-US" sz="2400" dirty="0">
                  <a:solidFill>
                    <a:srgbClr val="FF3300"/>
                  </a:solidFill>
                  <a:latin typeface="Comic Sans MS" pitchFamily="66" charset="0"/>
                </a:rPr>
                <a:t>= c(action) </a:t>
              </a:r>
              <a:r>
                <a:rPr lang="en-US" sz="2400" dirty="0">
                  <a:solidFill>
                    <a:srgbClr val="FF3300"/>
                  </a:solidFill>
                  <a:latin typeface="Comic Sans MS" pitchFamily="66" charset="0"/>
                  <a:cs typeface="Times New Roman" pitchFamily="18" charset="0"/>
                  <a:sym typeface="Symbol" pitchFamily="18" charset="2"/>
                </a:rPr>
                <a:t></a:t>
              </a:r>
              <a:r>
                <a:rPr lang="en-US" sz="2400" dirty="0">
                  <a:solidFill>
                    <a:srgbClr val="FF3300"/>
                  </a:solidFill>
                  <a:latin typeface="Comic Sans MS" pitchFamily="66" charset="0"/>
                  <a:cs typeface="Times New Roman" pitchFamily="18" charset="0"/>
                </a:rPr>
                <a:t> </a:t>
              </a:r>
              <a:r>
                <a:rPr lang="en-US" sz="2400" dirty="0">
                  <a:solidFill>
                    <a:srgbClr val="FF3300"/>
                  </a:solidFill>
                  <a:latin typeface="Comic Sans MS" pitchFamily="66" charset="0"/>
                  <a:cs typeface="Times New Roman" pitchFamily="18" charset="0"/>
                  <a:sym typeface="Symbol" pitchFamily="18" charset="2"/>
                </a:rPr>
                <a:t></a:t>
              </a:r>
              <a:r>
                <a:rPr lang="en-US" sz="2400" dirty="0">
                  <a:solidFill>
                    <a:srgbClr val="FF3300"/>
                  </a:solidFill>
                  <a:latin typeface="Comic Sans MS" pitchFamily="66" charset="0"/>
                  <a:cs typeface="Times New Roman" pitchFamily="18" charset="0"/>
                </a:rPr>
                <a:t> </a:t>
              </a:r>
              <a:r>
                <a:rPr lang="en-US" sz="2400" dirty="0">
                  <a:solidFill>
                    <a:srgbClr val="FF3300"/>
                  </a:solidFill>
                  <a:latin typeface="Comic Sans MS" pitchFamily="66" charset="0"/>
                  <a:cs typeface="Times New Roman" pitchFamily="18" charset="0"/>
                  <a:sym typeface="Symbol" pitchFamily="18" charset="2"/>
                </a:rPr>
                <a:t></a:t>
              </a:r>
              <a:r>
                <a:rPr lang="en-US" sz="2400" dirty="0">
                  <a:solidFill>
                    <a:srgbClr val="FF3300"/>
                  </a:solidFill>
                  <a:latin typeface="Comic Sans MS" pitchFamily="66" charset="0"/>
                  <a:cs typeface="Times New Roman" pitchFamily="18" charset="0"/>
                </a:rPr>
                <a:t> 0</a:t>
              </a:r>
              <a:r>
                <a:rPr lang="en-US" sz="2400" dirty="0">
                  <a:solidFill>
                    <a:srgbClr val="FF3300"/>
                  </a:solidFill>
                  <a:latin typeface="Comic Sans MS" pitchFamily="66" charset="0"/>
                </a:rPr>
                <a:t> </a:t>
              </a:r>
            </a:p>
          </p:txBody>
        </p:sp>
        <p:sp>
          <p:nvSpPr>
            <p:cNvPr id="35848" name="AutoShape 15"/>
            <p:cNvSpPr>
              <a:spLocks/>
            </p:cNvSpPr>
            <p:nvPr/>
          </p:nvSpPr>
          <p:spPr bwMode="auto">
            <a:xfrm>
              <a:off x="3360" y="3120"/>
              <a:ext cx="96" cy="672"/>
            </a:xfrm>
            <a:prstGeom prst="rightBrace">
              <a:avLst>
                <a:gd name="adj1" fmla="val 58333"/>
                <a:gd name="adj2" fmla="val 50000"/>
              </a:avLst>
            </a:prstGeom>
            <a:noFill/>
            <a:ln w="9525">
              <a:solidFill>
                <a:schemeClr val="tx1"/>
              </a:solidFill>
              <a:round/>
              <a:headEnd/>
              <a:tailEnd/>
            </a:ln>
          </p:spPr>
          <p:txBody>
            <a:bodyPr wrap="none" anchor="ctr"/>
            <a:lstStyle/>
            <a:p>
              <a:endParaRPr lang="en-US"/>
            </a:p>
          </p:txBody>
        </p:sp>
      </p:grpSp>
      <p:sp>
        <p:nvSpPr>
          <p:cNvPr id="11"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12" name="Footer Placeholder 11"/>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29698" name="Picture 2"/>
          <p:cNvPicPr>
            <a:picLocks noChangeAspect="1" noChangeArrowheads="1"/>
          </p:cNvPicPr>
          <p:nvPr/>
        </p:nvPicPr>
        <p:blipFill>
          <a:blip r:embed="rId2"/>
          <a:srcRect/>
          <a:stretch>
            <a:fillRect/>
          </a:stretch>
        </p:blipFill>
        <p:spPr bwMode="auto">
          <a:xfrm>
            <a:off x="3490757" y="1101325"/>
            <a:ext cx="3543300" cy="3449410"/>
          </a:xfrm>
          <a:prstGeom prst="rect">
            <a:avLst/>
          </a:prstGeom>
          <a:noFill/>
          <a:ln w="9525">
            <a:noFill/>
            <a:miter lim="800000"/>
            <a:headEnd/>
            <a:tailEnd/>
          </a:ln>
          <a:effectLst/>
        </p:spPr>
      </p:pic>
      <p:sp>
        <p:nvSpPr>
          <p:cNvPr id="8" name="Rectangle 7"/>
          <p:cNvSpPr/>
          <p:nvPr/>
        </p:nvSpPr>
        <p:spPr>
          <a:xfrm>
            <a:off x="3409407" y="5135768"/>
            <a:ext cx="3866605" cy="1477328"/>
          </a:xfrm>
          <a:prstGeom prst="rect">
            <a:avLst/>
          </a:prstGeom>
        </p:spPr>
        <p:txBody>
          <a:bodyPr wrap="square">
            <a:spAutoFit/>
          </a:bodyPr>
          <a:lstStyle/>
          <a:p>
            <a:r>
              <a:rPr lang="en-US" dirty="0"/>
              <a:t>In our route-finding example, in the beginning, we have three frontiers: </a:t>
            </a:r>
            <a:r>
              <a:rPr lang="en-US" dirty="0" err="1"/>
              <a:t>Zerind</a:t>
            </a:r>
            <a:r>
              <a:rPr lang="en-US" dirty="0"/>
              <a:t>, Sibiu, and Timisoara. </a:t>
            </a:r>
            <a:r>
              <a:rPr lang="en-US" dirty="0" err="1"/>
              <a:t>Zerind</a:t>
            </a:r>
            <a:r>
              <a:rPr lang="en-US" dirty="0"/>
              <a:t> has the lowest path cost of 75, so </a:t>
            </a:r>
            <a:r>
              <a:rPr lang="en-US" dirty="0" err="1"/>
              <a:t>Zerind</a:t>
            </a:r>
            <a:r>
              <a:rPr lang="en-US" dirty="0"/>
              <a:t> will be chosen.</a:t>
            </a:r>
          </a:p>
        </p:txBody>
      </p:sp>
      <p:sp>
        <p:nvSpPr>
          <p:cNvPr id="9" name="Rectangle 8"/>
          <p:cNvSpPr/>
          <p:nvPr/>
        </p:nvSpPr>
        <p:spPr>
          <a:xfrm>
            <a:off x="7968342" y="5148832"/>
            <a:ext cx="3644538" cy="1200329"/>
          </a:xfrm>
          <a:prstGeom prst="rect">
            <a:avLst/>
          </a:prstGeom>
        </p:spPr>
        <p:txBody>
          <a:bodyPr wrap="square">
            <a:spAutoFit/>
          </a:bodyPr>
          <a:lstStyle/>
          <a:p>
            <a:r>
              <a:rPr lang="en-US" dirty="0"/>
              <a:t>Then, we have three frontiers: Oradea, Sibiu, and Timisoara. Timisoara has the lowest path cost of 118, so we choose Timisoara.</a:t>
            </a:r>
          </a:p>
        </p:txBody>
      </p:sp>
      <p:sp>
        <p:nvSpPr>
          <p:cNvPr id="10" name="Rectangle 9"/>
          <p:cNvSpPr/>
          <p:nvPr/>
        </p:nvSpPr>
        <p:spPr>
          <a:xfrm>
            <a:off x="3370217" y="171883"/>
            <a:ext cx="8660674" cy="646331"/>
          </a:xfrm>
          <a:prstGeom prst="rect">
            <a:avLst/>
          </a:prstGeom>
        </p:spPr>
        <p:txBody>
          <a:bodyPr wrap="square">
            <a:spAutoFit/>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Uniform cost search , </a:t>
            </a:r>
            <a:r>
              <a:rPr lang="en-US" dirty="0"/>
              <a:t>Also known as the Cheapest First Search, the </a:t>
            </a:r>
            <a:r>
              <a:rPr lang="en-US" b="1" dirty="0"/>
              <a:t>Uniform Cost Search</a:t>
            </a:r>
            <a:r>
              <a:rPr lang="en-US" dirty="0"/>
              <a:t> algorithm always chooses the frontier that has the cheapest path cost. </a:t>
            </a:r>
          </a:p>
        </p:txBody>
      </p:sp>
      <p:pic>
        <p:nvPicPr>
          <p:cNvPr id="11" name="Picture 2"/>
          <p:cNvPicPr>
            <a:picLocks noChangeAspect="1" noChangeArrowheads="1"/>
          </p:cNvPicPr>
          <p:nvPr/>
        </p:nvPicPr>
        <p:blipFill>
          <a:blip r:embed="rId3"/>
          <a:srcRect/>
          <a:stretch>
            <a:fillRect/>
          </a:stretch>
        </p:blipFill>
        <p:spPr bwMode="auto">
          <a:xfrm>
            <a:off x="7830359" y="1101324"/>
            <a:ext cx="3543300" cy="3449409"/>
          </a:xfrm>
          <a:prstGeom prst="rect">
            <a:avLst/>
          </a:prstGeom>
          <a:noFill/>
          <a:ln w="9525">
            <a:noFill/>
            <a:miter lim="800000"/>
            <a:headEnd/>
            <a:tailEnd/>
          </a:ln>
          <a:effectLst/>
        </p:spPr>
      </p:pic>
      <p:sp>
        <p:nvSpPr>
          <p:cNvPr id="12" name="Footer Placeholder 11"/>
          <p:cNvSpPr>
            <a:spLocks noGrp="1"/>
          </p:cNvSpPr>
          <p:nvPr>
            <p:ph type="ftr" sz="quarter" idx="11"/>
          </p:nvPr>
        </p:nvSpPr>
        <p:spPr>
          <a:xfrm>
            <a:off x="497665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30723" name="Picture 3"/>
          <p:cNvPicPr>
            <a:picLocks noChangeAspect="1" noChangeArrowheads="1"/>
          </p:cNvPicPr>
          <p:nvPr/>
        </p:nvPicPr>
        <p:blipFill>
          <a:blip r:embed="rId2"/>
          <a:srcRect/>
          <a:stretch>
            <a:fillRect/>
          </a:stretch>
        </p:blipFill>
        <p:spPr bwMode="auto">
          <a:xfrm>
            <a:off x="3307335" y="100250"/>
            <a:ext cx="8712924" cy="6268651"/>
          </a:xfrm>
          <a:prstGeom prst="rect">
            <a:avLst/>
          </a:prstGeom>
          <a:noFill/>
          <a:ln w="9525">
            <a:noFill/>
            <a:miter lim="800000"/>
            <a:headEnd/>
            <a:tailEnd/>
          </a:ln>
          <a:effectLst/>
        </p:spPr>
      </p:pic>
      <p:sp>
        <p:nvSpPr>
          <p:cNvPr id="5" name="Footer Placeholder 4"/>
          <p:cNvSpPr>
            <a:spLocks noGrp="1"/>
          </p:cNvSpPr>
          <p:nvPr>
            <p:ph type="ftr" sz="quarter" idx="11"/>
          </p:nvPr>
        </p:nvSpPr>
        <p:spPr>
          <a:xfrm>
            <a:off x="5473995"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3" name="Rectangle 2"/>
          <p:cNvSpPr/>
          <p:nvPr/>
        </p:nvSpPr>
        <p:spPr>
          <a:xfrm>
            <a:off x="3749040" y="326571"/>
            <a:ext cx="8177348" cy="6370975"/>
          </a:xfrm>
          <a:prstGeom prst="rect">
            <a:avLst/>
          </a:prstGeom>
        </p:spPr>
        <p:txBody>
          <a:bodyPr wrap="square">
            <a:spAutoFit/>
          </a:bodyPr>
          <a:lstStyle/>
          <a:p>
            <a:r>
              <a:rPr lang="en-US" sz="2400" dirty="0"/>
              <a:t>For Uniform Cost Search, it is essential to continue searching even when the goal state is reached. If you stop immediately after finding a path, then you cannot guarantee that it is the shortest path, since there might have been a frontier that could have reached the goal state faster.</a:t>
            </a:r>
          </a:p>
          <a:p>
            <a:endParaRPr lang="en-US" sz="2400" dirty="0"/>
          </a:p>
          <a:p>
            <a:r>
              <a:rPr lang="en-US" sz="2400" dirty="0"/>
              <a:t>For example, In our Arad to Bucharest example, the first path you find (Arad - Sibiu - </a:t>
            </a:r>
            <a:r>
              <a:rPr lang="en-US" sz="2400" dirty="0" err="1"/>
              <a:t>Fagaras</a:t>
            </a:r>
            <a:r>
              <a:rPr lang="en-US" sz="2400" dirty="0"/>
              <a:t> - Bucharest) with the uniform cost search has the cost of 460. However, there is another path (Arad - Sibiu - </a:t>
            </a:r>
            <a:r>
              <a:rPr lang="en-US" sz="2400" dirty="0" err="1"/>
              <a:t>Rimnicu</a:t>
            </a:r>
            <a:r>
              <a:rPr lang="en-US" sz="2400" dirty="0"/>
              <a:t> </a:t>
            </a:r>
            <a:r>
              <a:rPr lang="en-US" sz="2400" dirty="0" err="1"/>
              <a:t>Vilcea</a:t>
            </a:r>
            <a:r>
              <a:rPr lang="en-US" sz="2400" dirty="0"/>
              <a:t> - Pitesti - Bucharest) that as the cost of 418.</a:t>
            </a:r>
          </a:p>
          <a:p>
            <a:endParaRPr lang="en-US" sz="2400" dirty="0"/>
          </a:p>
          <a:p>
            <a:r>
              <a:rPr lang="en-US" sz="2400" dirty="0"/>
              <a:t>Therefore, you need to wait until all the other frontiers have a path cost higher than the path cost of your path to the goal state. This is ensured exactly when your path to the goal state is chosen from the list of frontiers, since by definition, uniform cost search chooses the frontier with least path cost.</a:t>
            </a:r>
          </a:p>
        </p:txBody>
      </p:sp>
      <p:sp>
        <p:nvSpPr>
          <p:cNvPr id="5" name="Footer Placeholder 4"/>
          <p:cNvSpPr>
            <a:spLocks noGrp="1"/>
          </p:cNvSpPr>
          <p:nvPr>
            <p:ph type="ftr" sz="quarter" idx="11"/>
          </p:nvPr>
        </p:nvSpPr>
        <p:spPr>
          <a:xfrm>
            <a:off x="5112489" y="6514983"/>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040" y="914399"/>
            <a:ext cx="7604760" cy="5262563"/>
          </a:xfrm>
        </p:spPr>
        <p:txBody>
          <a:bodyPr>
            <a:normAutofit fontScale="92500" lnSpcReduction="20000"/>
          </a:bodyPr>
          <a:lstStyle/>
          <a:p>
            <a:pPr>
              <a:defRPr/>
            </a:pPr>
            <a:r>
              <a:rPr lang="en-US" sz="2400" b="1" dirty="0"/>
              <a:t>Expand </a:t>
            </a:r>
            <a:r>
              <a:rPr lang="en-US" sz="2400" b="1" dirty="0">
                <a:solidFill>
                  <a:srgbClr val="FF0000"/>
                </a:solidFill>
              </a:rPr>
              <a:t>least-cost</a:t>
            </a:r>
            <a:r>
              <a:rPr lang="en-US" sz="2400" b="1" dirty="0"/>
              <a:t> (of path to) unexpanded node </a:t>
            </a:r>
          </a:p>
          <a:p>
            <a:pPr>
              <a:defRPr/>
            </a:pPr>
            <a:r>
              <a:rPr lang="en-US" sz="2400" b="1" dirty="0"/>
              <a:t>       (e.g. useful for finding shortest path on map)</a:t>
            </a:r>
            <a:r>
              <a:rPr lang="en-US" sz="2400" dirty="0"/>
              <a:t>
</a:t>
            </a:r>
            <a:r>
              <a:rPr lang="en-US" sz="2400" b="1" dirty="0">
                <a:solidFill>
                  <a:schemeClr val="accent2"/>
                </a:solidFill>
              </a:rPr>
              <a:t>Implementation</a:t>
            </a:r>
            <a:r>
              <a:rPr lang="en-US" sz="2400" b="1" dirty="0"/>
              <a:t>:</a:t>
            </a:r>
          </a:p>
          <a:p>
            <a:pPr lvl="1">
              <a:defRPr/>
            </a:pPr>
            <a:r>
              <a:rPr lang="en-US" b="1" i="1" dirty="0"/>
              <a:t>fringe</a:t>
            </a:r>
            <a:r>
              <a:rPr lang="en-US" b="1" dirty="0"/>
              <a:t> = queue </a:t>
            </a:r>
            <a:r>
              <a:rPr lang="en-US" b="1" i="1" dirty="0">
                <a:solidFill>
                  <a:srgbClr val="FF0000"/>
                </a:solidFill>
              </a:rPr>
              <a:t>ordered by path cost    </a:t>
            </a:r>
            <a:r>
              <a:rPr lang="en-US" sz="1600" b="1" dirty="0">
                <a:solidFill>
                  <a:schemeClr val="accent2"/>
                </a:solidFill>
              </a:rPr>
              <a:t>g – cost of reaching a node</a:t>
            </a:r>
            <a:endParaRPr lang="en-US" sz="1600" dirty="0">
              <a:solidFill>
                <a:schemeClr val="accent2"/>
              </a:solidFill>
            </a:endParaRPr>
          </a:p>
          <a:p>
            <a:pPr lvl="1">
              <a:buNone/>
              <a:defRPr/>
            </a:pPr>
            <a:endParaRPr lang="en-US" sz="1800" dirty="0"/>
          </a:p>
          <a:p>
            <a:pPr>
              <a:defRPr/>
            </a:pPr>
            <a:r>
              <a:rPr lang="en-US" u="sng" dirty="0">
                <a:solidFill>
                  <a:srgbClr val="CC0099"/>
                </a:solidFill>
              </a:rPr>
              <a:t>Complete?</a:t>
            </a:r>
            <a:r>
              <a:rPr lang="en-US" dirty="0"/>
              <a:t> Yes, if step cost </a:t>
            </a:r>
            <a:r>
              <a:rPr lang="en-US" dirty="0">
                <a:cs typeface="Arial" charset="0"/>
              </a:rPr>
              <a:t>≥ </a:t>
            </a:r>
            <a:r>
              <a:rPr lang="el-GR" dirty="0">
                <a:cs typeface="Arial" charset="0"/>
              </a:rPr>
              <a:t>ε</a:t>
            </a:r>
            <a:r>
              <a:rPr lang="en-US" dirty="0">
                <a:cs typeface="Arial" charset="0"/>
              </a:rPr>
              <a:t>  </a:t>
            </a:r>
            <a:r>
              <a:rPr lang="en-US" sz="2400" b="1" dirty="0">
                <a:cs typeface="Arial" charset="0"/>
              </a:rPr>
              <a:t>(&gt;0</a:t>
            </a:r>
            <a:r>
              <a:rPr lang="en-US" b="1" dirty="0">
                <a:cs typeface="Arial" charset="0"/>
              </a:rPr>
              <a:t>)</a:t>
            </a:r>
            <a:r>
              <a:rPr lang="en-US" sz="2400" dirty="0"/>
              <a:t>
</a:t>
            </a:r>
            <a:r>
              <a:rPr lang="en-US" u="sng" dirty="0">
                <a:solidFill>
                  <a:srgbClr val="CC0099"/>
                </a:solidFill>
              </a:rPr>
              <a:t>Time?</a:t>
            </a:r>
            <a:r>
              <a:rPr lang="en-US" dirty="0"/>
              <a:t> # of nodes with </a:t>
            </a:r>
            <a:r>
              <a:rPr lang="en-US" i="1" dirty="0"/>
              <a:t>g </a:t>
            </a:r>
            <a:r>
              <a:rPr lang="en-US" dirty="0">
                <a:cs typeface="Arial" charset="0"/>
              </a:rPr>
              <a:t>≤</a:t>
            </a:r>
            <a:r>
              <a:rPr lang="en-US" dirty="0"/>
              <a:t> cost of optimal solution (C*),</a:t>
            </a:r>
          </a:p>
          <a:p>
            <a:pPr>
              <a:buNone/>
              <a:defRPr/>
            </a:pPr>
            <a:r>
              <a:rPr lang="en-US" dirty="0"/>
              <a:t> </a:t>
            </a:r>
            <a:r>
              <a:rPr lang="en-US" i="1" dirty="0"/>
              <a:t>O(b</a:t>
            </a:r>
            <a:r>
              <a:rPr lang="en-US" i="1" baseline="30000" dirty="0"/>
              <a:t>(1+</a:t>
            </a:r>
            <a:r>
              <a:rPr lang="en-US" i="1" baseline="30000" dirty="0">
                <a:sym typeface="Symbol" charset="0"/>
              </a:rPr>
              <a:t></a:t>
            </a:r>
            <a:r>
              <a:rPr lang="en-US" i="1" baseline="30000" dirty="0"/>
              <a:t>C*/ </a:t>
            </a:r>
            <a:r>
              <a:rPr lang="el-GR" i="1" baseline="30000" dirty="0">
                <a:cs typeface="Arial" charset="0"/>
              </a:rPr>
              <a:t>ε</a:t>
            </a:r>
            <a:r>
              <a:rPr lang="el-GR" i="1" baseline="30000" dirty="0">
                <a:cs typeface="Arial" charset="0"/>
                <a:sym typeface="Symbol" charset="0"/>
              </a:rPr>
              <a:t></a:t>
            </a:r>
            <a:r>
              <a:rPr lang="en-US" i="1" dirty="0"/>
              <a:t>)</a:t>
            </a:r>
            <a:r>
              <a:rPr lang="en-US" dirty="0"/>
              <a:t> </a:t>
            </a:r>
          </a:p>
          <a:p>
            <a:pPr>
              <a:defRPr/>
            </a:pPr>
            <a:r>
              <a:rPr lang="en-US" u="sng" dirty="0">
                <a:solidFill>
                  <a:srgbClr val="CC0099"/>
                </a:solidFill>
              </a:rPr>
              <a:t>Space?</a:t>
            </a:r>
            <a:r>
              <a:rPr lang="en-US" dirty="0"/>
              <a:t> # of nodes with </a:t>
            </a:r>
            <a:r>
              <a:rPr lang="en-US" i="1" dirty="0"/>
              <a:t>g</a:t>
            </a:r>
            <a:r>
              <a:rPr lang="en-US" dirty="0"/>
              <a:t> </a:t>
            </a:r>
            <a:r>
              <a:rPr lang="en-US" dirty="0">
                <a:cs typeface="Arial" charset="0"/>
              </a:rPr>
              <a:t>≤ </a:t>
            </a:r>
            <a:r>
              <a:rPr lang="en-US" dirty="0"/>
              <a:t>cost of optimal solution, </a:t>
            </a:r>
          </a:p>
          <a:p>
            <a:pPr>
              <a:defRPr/>
            </a:pPr>
            <a:r>
              <a:rPr lang="en-US" i="1" dirty="0"/>
              <a:t>      O(b</a:t>
            </a:r>
            <a:r>
              <a:rPr lang="en-US" i="1" baseline="30000" dirty="0"/>
              <a:t>(1+</a:t>
            </a:r>
            <a:r>
              <a:rPr lang="en-US" i="1" baseline="30000" dirty="0">
                <a:sym typeface="Symbol" charset="0"/>
              </a:rPr>
              <a:t></a:t>
            </a:r>
            <a:r>
              <a:rPr lang="en-US" i="1" baseline="30000" dirty="0"/>
              <a:t>C*/ </a:t>
            </a:r>
            <a:r>
              <a:rPr lang="el-GR" i="1" baseline="30000" dirty="0">
                <a:cs typeface="Arial" charset="0"/>
              </a:rPr>
              <a:t>ε</a:t>
            </a:r>
            <a:r>
              <a:rPr lang="el-GR" i="1" baseline="30000" dirty="0">
                <a:cs typeface="Arial" charset="0"/>
                <a:sym typeface="Symbol" charset="0"/>
              </a:rPr>
              <a:t></a:t>
            </a:r>
            <a:r>
              <a:rPr lang="en-US" i="1" dirty="0"/>
              <a:t>)</a:t>
            </a:r>
            <a:r>
              <a:rPr lang="en-US" dirty="0"/>
              <a:t> </a:t>
            </a:r>
            <a:endParaRPr lang="en-US" sz="2400" dirty="0"/>
          </a:p>
          <a:p>
            <a:pPr>
              <a:defRPr/>
            </a:pPr>
            <a:r>
              <a:rPr lang="en-US" u="sng" dirty="0">
                <a:solidFill>
                  <a:srgbClr val="CC0099"/>
                </a:solidFill>
              </a:rPr>
              <a:t>Optimal?</a:t>
            </a:r>
            <a:r>
              <a:rPr lang="en-US" dirty="0"/>
              <a:t> Yes – nodes expanded in increasing order of </a:t>
            </a:r>
            <a:r>
              <a:rPr lang="en-US" i="1" dirty="0"/>
              <a:t>g(n)</a:t>
            </a:r>
          </a:p>
          <a:p>
            <a:pPr>
              <a:defRPr/>
            </a:pPr>
            <a:r>
              <a:rPr lang="en-US" i="1" dirty="0"/>
              <a:t>Note: Some subtleties (e.g. checking for goal state). </a:t>
            </a:r>
          </a:p>
          <a:p>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5" name="Footer Placeholder 4"/>
          <p:cNvSpPr>
            <a:spLocks noGrp="1"/>
          </p:cNvSpPr>
          <p:nvPr>
            <p:ph type="ftr" sz="quarter" idx="11"/>
          </p:nvPr>
        </p:nvSpPr>
        <p:spPr>
          <a:xfrm>
            <a:off x="549402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0662" y="365125"/>
            <a:ext cx="7683137"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Depth-limited search</a:t>
            </a:r>
            <a:endParaRPr lang="en-US" dirty="0"/>
          </a:p>
        </p:txBody>
      </p:sp>
      <p:sp>
        <p:nvSpPr>
          <p:cNvPr id="3" name="Content Placeholder 2"/>
          <p:cNvSpPr>
            <a:spLocks noGrp="1"/>
          </p:cNvSpPr>
          <p:nvPr>
            <p:ph idx="1"/>
          </p:nvPr>
        </p:nvSpPr>
        <p:spPr>
          <a:xfrm>
            <a:off x="4258490" y="1825625"/>
            <a:ext cx="7095309" cy="4351338"/>
          </a:xfrm>
        </p:spPr>
        <p:txBody>
          <a:bodyPr/>
          <a:lstStyle/>
          <a:p>
            <a:pPr>
              <a:buClr>
                <a:srgbClr val="0033CC"/>
              </a:buClr>
              <a:buFont typeface="Wingdings" pitchFamily="2" charset="2"/>
              <a:buChar char="§"/>
            </a:pPr>
            <a:r>
              <a:rPr lang="en-US" dirty="0">
                <a:latin typeface="Comic Sans MS" pitchFamily="66" charset="0"/>
              </a:rPr>
              <a:t>Depth-first with </a:t>
            </a:r>
            <a:r>
              <a:rPr lang="en-US" dirty="0">
                <a:solidFill>
                  <a:srgbClr val="990033"/>
                </a:solidFill>
                <a:latin typeface="Comic Sans MS" pitchFamily="66" charset="0"/>
              </a:rPr>
              <a:t>depth cutoff</a:t>
            </a:r>
            <a:r>
              <a:rPr lang="en-US" dirty="0">
                <a:latin typeface="Comic Sans MS" pitchFamily="66" charset="0"/>
              </a:rPr>
              <a:t> k (depth below which nodes are not expanded)</a:t>
            </a:r>
          </a:p>
          <a:p>
            <a:pPr>
              <a:buClr>
                <a:srgbClr val="0033CC"/>
              </a:buClr>
              <a:buNone/>
            </a:pPr>
            <a:endParaRPr lang="en-US" dirty="0">
              <a:latin typeface="Comic Sans MS" pitchFamily="66" charset="0"/>
            </a:endParaRPr>
          </a:p>
          <a:p>
            <a:pPr>
              <a:buClr>
                <a:srgbClr val="0033CC"/>
              </a:buClr>
              <a:buFont typeface="Wingdings" pitchFamily="2" charset="2"/>
              <a:buChar char="§"/>
            </a:pPr>
            <a:r>
              <a:rPr lang="en-US" dirty="0">
                <a:latin typeface="Comic Sans MS" pitchFamily="66" charset="0"/>
              </a:rPr>
              <a:t>Three possible outcomes:</a:t>
            </a:r>
          </a:p>
          <a:p>
            <a:pPr lvl="1">
              <a:buClr>
                <a:srgbClr val="0033CC"/>
              </a:buClr>
              <a:buFontTx/>
              <a:buChar char="•"/>
            </a:pPr>
            <a:r>
              <a:rPr lang="en-US" dirty="0">
                <a:latin typeface="Comic Sans MS" pitchFamily="66" charset="0"/>
              </a:rPr>
              <a:t>Solution</a:t>
            </a:r>
          </a:p>
          <a:p>
            <a:pPr lvl="1">
              <a:buClr>
                <a:srgbClr val="0033CC"/>
              </a:buClr>
              <a:buFontTx/>
              <a:buChar char="•"/>
            </a:pPr>
            <a:r>
              <a:rPr lang="en-US" dirty="0">
                <a:latin typeface="Comic Sans MS" pitchFamily="66" charset="0"/>
              </a:rPr>
              <a:t>Failure (no solution)</a:t>
            </a:r>
          </a:p>
          <a:p>
            <a:pPr lvl="1">
              <a:buClr>
                <a:srgbClr val="0033CC"/>
              </a:buClr>
              <a:buFontTx/>
              <a:buChar char="•"/>
            </a:pPr>
            <a:r>
              <a:rPr lang="en-US" dirty="0">
                <a:solidFill>
                  <a:srgbClr val="CC6600"/>
                </a:solidFill>
                <a:latin typeface="Comic Sans MS" pitchFamily="66" charset="0"/>
              </a:rPr>
              <a:t>Cutoff (no solution within cutoff)</a:t>
            </a:r>
          </a:p>
          <a:p>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5" name="Footer Placeholder 4"/>
          <p:cNvSpPr>
            <a:spLocks noGrp="1"/>
          </p:cNvSpPr>
          <p:nvPr>
            <p:ph type="ftr" sz="quarter" idx="11"/>
          </p:nvPr>
        </p:nvSpPr>
        <p:spPr>
          <a:xfrm>
            <a:off x="545483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Depth-limited search</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r>
              <a:rPr lang="en-US" sz="2400" dirty="0">
                <a:latin typeface="Times New Roman" panose="02020603050405020304" pitchFamily="18" charset="0"/>
                <a:cs typeface="Times New Roman" panose="02020603050405020304" pitchFamily="18" charset="0"/>
              </a:rPr>
              <a:t>The problem related to the unbounded tree can be alleviated by providing the DFS with the predetermined depth limit of </a:t>
            </a:r>
            <a:r>
              <a:rPr lang="en-US" sz="2400" i="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nodes at depth </a:t>
            </a:r>
            <a:r>
              <a:rPr lang="en-US" sz="2400" i="1" dirty="0">
                <a:latin typeface="Times New Roman" panose="02020603050405020304" pitchFamily="18" charset="0"/>
                <a:cs typeface="Times New Roman" panose="02020603050405020304" pitchFamily="18" charset="0"/>
              </a:rPr>
              <a:t>l </a:t>
            </a:r>
            <a:r>
              <a:rPr lang="en-US" sz="2400" dirty="0">
                <a:latin typeface="Times New Roman" panose="02020603050405020304" pitchFamily="18" charset="0"/>
                <a:cs typeface="Times New Roman" panose="02020603050405020304" pitchFamily="18" charset="0"/>
              </a:rPr>
              <a:t>are considered to have no successors. This approach is known as </a:t>
            </a:r>
            <a:r>
              <a:rPr lang="en-US" sz="2400" i="1" dirty="0">
                <a:latin typeface="Times New Roman" panose="02020603050405020304" pitchFamily="18" charset="0"/>
                <a:cs typeface="Times New Roman" panose="02020603050405020304" pitchFamily="18" charset="0"/>
              </a:rPr>
              <a:t>depth-limited search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search solves the infinite path problem, however, addition source of incompleteness is introduced  if we choose </a:t>
            </a:r>
            <a:r>
              <a:rPr lang="en-US" sz="2400" i="1" dirty="0">
                <a:latin typeface="Times New Roman" panose="02020603050405020304" pitchFamily="18" charset="0"/>
                <a:cs typeface="Times New Roman" panose="02020603050405020304" pitchFamily="18" charset="0"/>
              </a:rPr>
              <a:t>l </a:t>
            </a:r>
            <a:r>
              <a:rPr lang="en-US" sz="2400" dirty="0">
                <a:latin typeface="Times New Roman" panose="02020603050405020304" pitchFamily="18" charset="0"/>
                <a:cs typeface="Times New Roman" panose="02020603050405020304" pitchFamily="18" charset="0"/>
              </a:rPr>
              <a:t>less than </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i.e., shallowest goal is beyond the depth limit (this is not likely in case of d being unknown).</a:t>
            </a:r>
          </a:p>
          <a:p>
            <a:r>
              <a:rPr lang="en-US" sz="2400" dirty="0">
                <a:latin typeface="Times New Roman" panose="02020603050405020304" pitchFamily="18" charset="0"/>
                <a:cs typeface="Times New Roman" panose="02020603050405020304" pitchFamily="18" charset="0"/>
              </a:rPr>
              <a:t>This search will also remain non-optimal if </a:t>
            </a:r>
            <a:r>
              <a:rPr lang="en-US" sz="2400" i="1" dirty="0">
                <a:latin typeface="Times New Roman" panose="02020603050405020304" pitchFamily="18" charset="0"/>
                <a:cs typeface="Times New Roman" panose="02020603050405020304" pitchFamily="18" charset="0"/>
              </a:rPr>
              <a:t>l </a:t>
            </a:r>
            <a:r>
              <a:rPr lang="en-US" sz="2400" dirty="0">
                <a:latin typeface="Times New Roman" panose="02020603050405020304" pitchFamily="18" charset="0"/>
                <a:cs typeface="Times New Roman" panose="02020603050405020304" pitchFamily="18" charset="0"/>
              </a:rPr>
              <a:t>selected is great than </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It has the time complexity of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bl</a:t>
            </a:r>
            <a:r>
              <a:rPr lang="en-US" sz="2400" dirty="0">
                <a:latin typeface="Times New Roman" panose="02020603050405020304" pitchFamily="18" charset="0"/>
                <a:cs typeface="Times New Roman" panose="02020603050405020304" pitchFamily="18" charset="0"/>
              </a:rPr>
              <a:t>) and its space complexity is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bl</a:t>
            </a:r>
            <a:r>
              <a:rPr lang="en-US" sz="2400" dirty="0">
                <a:latin typeface="Times New Roman" panose="02020603050405020304" pitchFamily="18" charset="0"/>
                <a:cs typeface="Times New Roman" panose="02020603050405020304" pitchFamily="18" charset="0"/>
              </a:rPr>
              <a:t>). DFS can be seen as the special case of depth-limited search with </a:t>
            </a:r>
            <a:r>
              <a:rPr lang="en-US" sz="2400" i="1" dirty="0">
                <a:latin typeface="Times New Roman" panose="02020603050405020304" pitchFamily="18" charset="0"/>
                <a:cs typeface="Times New Roman" panose="02020603050405020304" pitchFamily="18" charset="0"/>
              </a:rPr>
              <a:t>l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É </a:t>
            </a:r>
            <a:r>
              <a:rPr lang="en-US" sz="24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6" name="Footer Placeholder 5"/>
          <p:cNvSpPr>
            <a:spLocks noGrp="1"/>
          </p:cNvSpPr>
          <p:nvPr>
            <p:ph type="ftr" sz="quarter" idx="11"/>
          </p:nvPr>
        </p:nvSpPr>
        <p:spPr>
          <a:xfrm>
            <a:off x="522944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504689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Depth-limited search</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Pseudo-code</a:t>
            </a:r>
          </a:p>
        </p:txBody>
      </p:sp>
      <p:pic>
        <p:nvPicPr>
          <p:cNvPr id="2" name="Picture 1">
            <a:extLst>
              <a:ext uri="{FF2B5EF4-FFF2-40B4-BE49-F238E27FC236}">
                <a16:creationId xmlns:a16="http://schemas.microsoft.com/office/drawing/2014/main" id="{956A5B66-E7BD-4908-BBD5-0F46B6F6AF5C}"/>
              </a:ext>
            </a:extLst>
          </p:cNvPr>
          <p:cNvPicPr>
            <a:picLocks noChangeAspect="1"/>
          </p:cNvPicPr>
          <p:nvPr/>
        </p:nvPicPr>
        <p:blipFill>
          <a:blip r:embed="rId3"/>
          <a:stretch>
            <a:fillRect/>
          </a:stretch>
        </p:blipFill>
        <p:spPr>
          <a:xfrm>
            <a:off x="3419058" y="1436838"/>
            <a:ext cx="8382000" cy="1608884"/>
          </a:xfrm>
          <a:prstGeom prst="rect">
            <a:avLst/>
          </a:prstGeom>
        </p:spPr>
      </p:pic>
      <p:pic>
        <p:nvPicPr>
          <p:cNvPr id="5" name="Picture 4">
            <a:extLst>
              <a:ext uri="{FF2B5EF4-FFF2-40B4-BE49-F238E27FC236}">
                <a16:creationId xmlns:a16="http://schemas.microsoft.com/office/drawing/2014/main" id="{E79E4F6A-CB22-4750-A740-EF423BDE69A1}"/>
              </a:ext>
            </a:extLst>
          </p:cNvPr>
          <p:cNvPicPr>
            <a:picLocks noChangeAspect="1"/>
          </p:cNvPicPr>
          <p:nvPr/>
        </p:nvPicPr>
        <p:blipFill>
          <a:blip r:embed="rId4"/>
          <a:stretch>
            <a:fillRect/>
          </a:stretch>
        </p:blipFill>
        <p:spPr>
          <a:xfrm>
            <a:off x="3419058" y="3102872"/>
            <a:ext cx="8439150" cy="2670607"/>
          </a:xfrm>
          <a:prstGeom prst="rect">
            <a:avLst/>
          </a:prstGeom>
        </p:spPr>
      </p:pic>
      <p:sp>
        <p:nvSpPr>
          <p:cNvPr id="8"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7" name="Footer Placeholder 6"/>
          <p:cNvSpPr>
            <a:spLocks noGrp="1"/>
          </p:cNvSpPr>
          <p:nvPr>
            <p:ph type="ftr" sz="quarter" idx="11"/>
          </p:nvPr>
        </p:nvSpPr>
        <p:spPr>
          <a:xfrm>
            <a:off x="5329029" y="6492874"/>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206771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846" y="273077"/>
            <a:ext cx="7852954" cy="470898"/>
          </a:xfrm>
        </p:spPr>
        <p:txBody>
          <a:bodyPr>
            <a:normAutofit fontScale="90000"/>
          </a:bodyPr>
          <a:lstStyle/>
          <a:p>
            <a:r>
              <a:rPr lang="en-US" sz="3200" dirty="0">
                <a:solidFill>
                  <a:srgbClr val="FF0000"/>
                </a:solidFill>
              </a:rPr>
              <a:t>Depth Limited Search </a:t>
            </a:r>
          </a:p>
        </p:txBody>
      </p:sp>
      <p:pic>
        <p:nvPicPr>
          <p:cNvPr id="4" name="Content Placeholder 3"/>
          <p:cNvPicPr>
            <a:picLocks noGrp="1"/>
          </p:cNvPicPr>
          <p:nvPr>
            <p:ph idx="1"/>
          </p:nvPr>
        </p:nvPicPr>
        <p:blipFill>
          <a:blip r:embed="rId2"/>
          <a:srcRect/>
          <a:stretch>
            <a:fillRect/>
          </a:stretch>
        </p:blipFill>
        <p:spPr bwMode="auto">
          <a:xfrm>
            <a:off x="3328294" y="719091"/>
            <a:ext cx="8704218" cy="5773783"/>
          </a:xfrm>
          <a:prstGeom prst="rect">
            <a:avLst/>
          </a:prstGeom>
          <a:noFill/>
          <a:ln w="9525">
            <a:noFill/>
            <a:miter lim="800000"/>
            <a:headEnd/>
            <a:tailEnd/>
          </a:ln>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6" name="Footer Placeholder 5"/>
          <p:cNvSpPr>
            <a:spLocks noGrp="1"/>
          </p:cNvSpPr>
          <p:nvPr>
            <p:ph type="ftr" sz="quarter" idx="11"/>
          </p:nvPr>
        </p:nvSpPr>
        <p:spPr>
          <a:xfrm>
            <a:off x="5369923" y="6479494"/>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536" y="208370"/>
            <a:ext cx="7709263" cy="642235"/>
          </a:xfrm>
        </p:spPr>
        <p:txBody>
          <a:bodyPr>
            <a:normAutofit fontScale="90000"/>
          </a:bodyPr>
          <a:lstStyle/>
          <a:p>
            <a:r>
              <a:rPr lang="en-US" dirty="0">
                <a:solidFill>
                  <a:srgbClr val="FF0000"/>
                </a:solidFill>
              </a:rPr>
              <a:t>Depth Limited Search </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6" name="Content Placeholder 5"/>
          <p:cNvPicPr>
            <a:picLocks noGrp="1"/>
          </p:cNvPicPr>
          <p:nvPr>
            <p:ph idx="1"/>
          </p:nvPr>
        </p:nvPicPr>
        <p:blipFill>
          <a:blip r:embed="rId2"/>
          <a:srcRect/>
          <a:stretch>
            <a:fillRect/>
          </a:stretch>
        </p:blipFill>
        <p:spPr bwMode="auto">
          <a:xfrm>
            <a:off x="3331029" y="850605"/>
            <a:ext cx="8860971" cy="5434149"/>
          </a:xfrm>
          <a:prstGeom prst="rect">
            <a:avLst/>
          </a:prstGeom>
          <a:noFill/>
          <a:ln w="9525">
            <a:noFill/>
            <a:miter lim="800000"/>
            <a:headEnd/>
            <a:tailEnd/>
          </a:ln>
        </p:spPr>
      </p:pic>
      <p:sp>
        <p:nvSpPr>
          <p:cNvPr id="5" name="Footer Placeholder 4"/>
          <p:cNvSpPr>
            <a:spLocks noGrp="1"/>
          </p:cNvSpPr>
          <p:nvPr>
            <p:ph type="ftr" sz="quarter" idx="11"/>
          </p:nvPr>
        </p:nvSpPr>
        <p:spPr>
          <a:xfrm>
            <a:off x="544176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8777" y="235132"/>
            <a:ext cx="8048897" cy="743064"/>
          </a:xfrm>
        </p:spPr>
        <p:txBody>
          <a:bodyPr/>
          <a:lstStyle/>
          <a:p>
            <a:r>
              <a:rPr lang="en-US" dirty="0">
                <a:solidFill>
                  <a:srgbClr val="FF0000"/>
                </a:solidFill>
              </a:rPr>
              <a:t>Depth Limited Search </a:t>
            </a:r>
            <a:endParaRPr lang="en-US" dirty="0"/>
          </a:p>
        </p:txBody>
      </p:sp>
      <p:sp>
        <p:nvSpPr>
          <p:cNvPr id="3" name="Content Placeholder 2"/>
          <p:cNvSpPr>
            <a:spLocks noGrp="1"/>
          </p:cNvSpPr>
          <p:nvPr>
            <p:ph idx="1"/>
          </p:nvPr>
        </p:nvSpPr>
        <p:spPr/>
        <p:txBody>
          <a:bodyPr/>
          <a:lstStyle/>
          <a:p>
            <a:endParaRPr lang="en-US"/>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Picture 4"/>
          <p:cNvPicPr/>
          <p:nvPr/>
        </p:nvPicPr>
        <p:blipFill>
          <a:blip r:embed="rId2"/>
          <a:srcRect/>
          <a:stretch>
            <a:fillRect/>
          </a:stretch>
        </p:blipFill>
        <p:spPr bwMode="auto">
          <a:xfrm>
            <a:off x="3278777" y="978196"/>
            <a:ext cx="8595359" cy="5042263"/>
          </a:xfrm>
          <a:prstGeom prst="rect">
            <a:avLst/>
          </a:prstGeom>
          <a:noFill/>
          <a:ln w="9525">
            <a:noFill/>
            <a:miter lim="800000"/>
            <a:headEnd/>
            <a:tailEnd/>
          </a:ln>
        </p:spPr>
      </p:pic>
      <p:sp>
        <p:nvSpPr>
          <p:cNvPr id="6" name="Footer Placeholder 5"/>
          <p:cNvSpPr>
            <a:spLocks noGrp="1"/>
          </p:cNvSpPr>
          <p:nvPr>
            <p:ph type="ftr" sz="quarter" idx="11"/>
          </p:nvPr>
        </p:nvSpPr>
        <p:spPr>
          <a:xfrm>
            <a:off x="5245825"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Breadth first search</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r>
              <a:rPr lang="en-US" dirty="0">
                <a:latin typeface="Times New Roman" panose="02020603050405020304" pitchFamily="18" charset="0"/>
                <a:cs typeface="Times New Roman" panose="02020603050405020304" pitchFamily="18" charset="0"/>
              </a:rPr>
              <a:t>A basic technique of traversing a graph is breadth-first search or BFS. It first finds the shortest path always; however, this might also lead to using of more memory. The state space is shown in the form      of a tree in this type of search.</a:t>
            </a:r>
          </a:p>
          <a:p>
            <a:r>
              <a:rPr lang="en-US" dirty="0">
                <a:latin typeface="Times New Roman" panose="02020603050405020304" pitchFamily="18" charset="0"/>
                <a:cs typeface="Times New Roman" panose="02020603050405020304" pitchFamily="18" charset="0"/>
              </a:rPr>
              <a:t>One can obtain the solution by traversing through the tree. The nodes of the tree display the start value or starting state, various intermediate states and the final state.</a:t>
            </a:r>
          </a:p>
          <a:p>
            <a:r>
              <a:rPr lang="en-US" dirty="0">
                <a:latin typeface="Times New Roman" panose="02020603050405020304" pitchFamily="18" charset="0"/>
                <a:cs typeface="Times New Roman" panose="02020603050405020304" pitchFamily="18" charset="0"/>
              </a:rPr>
              <a:t>Each node in the search tree is  developed breadth-wise at each level.</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817363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9505" y="199770"/>
            <a:ext cx="7043057" cy="562003"/>
          </a:xfrm>
        </p:spPr>
        <p:txBody>
          <a:bodyPr>
            <a:normAutofit fontScale="90000"/>
          </a:bodyPr>
          <a:lstStyle/>
          <a:p>
            <a:r>
              <a:rPr lang="en-US" dirty="0">
                <a:solidFill>
                  <a:srgbClr val="FF0000"/>
                </a:solidFill>
              </a:rPr>
              <a:t>Depth Limited Search </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Picture 4"/>
          <p:cNvPicPr/>
          <p:nvPr/>
        </p:nvPicPr>
        <p:blipFill>
          <a:blip r:embed="rId2"/>
          <a:srcRect/>
          <a:stretch>
            <a:fillRect/>
          </a:stretch>
        </p:blipFill>
        <p:spPr bwMode="auto">
          <a:xfrm>
            <a:off x="3324166" y="987198"/>
            <a:ext cx="8952411" cy="5275379"/>
          </a:xfrm>
          <a:prstGeom prst="rect">
            <a:avLst/>
          </a:prstGeom>
          <a:noFill/>
          <a:ln w="9525">
            <a:noFill/>
            <a:miter lim="800000"/>
            <a:headEnd/>
            <a:tailEnd/>
          </a:ln>
        </p:spPr>
      </p:pic>
      <p:sp>
        <p:nvSpPr>
          <p:cNvPr id="6" name="Footer Placeholder 5"/>
          <p:cNvSpPr>
            <a:spLocks noGrp="1"/>
          </p:cNvSpPr>
          <p:nvPr>
            <p:ph type="ftr" sz="quarter" idx="11"/>
          </p:nvPr>
        </p:nvSpPr>
        <p:spPr>
          <a:xfrm>
            <a:off x="5123121" y="6475667"/>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Content Placeholder 4"/>
          <p:cNvPicPr>
            <a:picLocks noGrp="1"/>
          </p:cNvPicPr>
          <p:nvPr>
            <p:ph idx="1"/>
          </p:nvPr>
        </p:nvPicPr>
        <p:blipFill>
          <a:blip r:embed="rId2"/>
          <a:srcRect/>
          <a:stretch>
            <a:fillRect/>
          </a:stretch>
        </p:blipFill>
        <p:spPr bwMode="auto">
          <a:xfrm>
            <a:off x="3326979" y="291844"/>
            <a:ext cx="8666547" cy="5779348"/>
          </a:xfrm>
          <a:prstGeom prst="rect">
            <a:avLst/>
          </a:prstGeom>
          <a:noFill/>
          <a:ln w="9525">
            <a:noFill/>
            <a:miter lim="800000"/>
            <a:headEnd/>
            <a:tailEnd/>
          </a:ln>
        </p:spPr>
      </p:pic>
      <p:sp>
        <p:nvSpPr>
          <p:cNvPr id="6" name="Footer Placeholder 5"/>
          <p:cNvSpPr>
            <a:spLocks noGrp="1"/>
          </p:cNvSpPr>
          <p:nvPr>
            <p:ph type="ftr" sz="quarter" idx="11"/>
          </p:nvPr>
        </p:nvSpPr>
        <p:spPr>
          <a:xfrm>
            <a:off x="520170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7" y="352063"/>
            <a:ext cx="6990806" cy="533477"/>
          </a:xfrm>
        </p:spPr>
        <p:txBody>
          <a:bodyPr>
            <a:normAutofit fontScale="90000"/>
          </a:bodyPr>
          <a:lstStyle/>
          <a:p>
            <a:r>
              <a:rPr lang="en-US" dirty="0">
                <a:solidFill>
                  <a:srgbClr val="FF0000"/>
                </a:solidFill>
              </a:rPr>
              <a:t>Depth Limited Search </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Picture 4"/>
          <p:cNvPicPr/>
          <p:nvPr/>
        </p:nvPicPr>
        <p:blipFill>
          <a:blip r:embed="rId2"/>
          <a:srcRect/>
          <a:stretch>
            <a:fillRect/>
          </a:stretch>
        </p:blipFill>
        <p:spPr bwMode="auto">
          <a:xfrm>
            <a:off x="3370217" y="885540"/>
            <a:ext cx="8665839" cy="5368834"/>
          </a:xfrm>
          <a:prstGeom prst="rect">
            <a:avLst/>
          </a:prstGeom>
          <a:noFill/>
          <a:ln w="9525">
            <a:noFill/>
            <a:miter lim="800000"/>
            <a:headEnd/>
            <a:tailEnd/>
          </a:ln>
        </p:spPr>
      </p:pic>
      <p:sp>
        <p:nvSpPr>
          <p:cNvPr id="6" name="Footer Placeholder 5"/>
          <p:cNvSpPr>
            <a:spLocks noGrp="1"/>
          </p:cNvSpPr>
          <p:nvPr>
            <p:ph type="ftr" sz="quarter" idx="11"/>
          </p:nvPr>
        </p:nvSpPr>
        <p:spPr>
          <a:xfrm>
            <a:off x="5645736" y="6505937"/>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Iterative </a:t>
            </a:r>
            <a:r>
              <a:rPr lang="en-US" sz="2400" dirty="0" err="1">
                <a:solidFill>
                  <a:srgbClr val="0070C0"/>
                </a:solidFill>
                <a:latin typeface="Times New Roman" panose="02020603050405020304" pitchFamily="18" charset="0"/>
                <a:cs typeface="Times New Roman" panose="02020603050405020304" pitchFamily="18" charset="0"/>
              </a:rPr>
              <a:t>deeping</a:t>
            </a:r>
            <a:r>
              <a:rPr lang="en-US" sz="2400" dirty="0">
                <a:solidFill>
                  <a:srgbClr val="0070C0"/>
                </a:solidFill>
                <a:latin typeface="Times New Roman" panose="02020603050405020304" pitchFamily="18" charset="0"/>
                <a:cs typeface="Times New Roman" panose="02020603050405020304" pitchFamily="18" charset="0"/>
              </a:rPr>
              <a:t> DFs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r>
              <a:rPr lang="en-US" sz="2400" dirty="0">
                <a:latin typeface="Times New Roman" panose="02020603050405020304" pitchFamily="18" charset="0"/>
                <a:cs typeface="Times New Roman" panose="02020603050405020304" pitchFamily="18" charset="0"/>
              </a:rPr>
              <a:t>Iterative deepening search (or iterative deepening first search) is the general strategy. This is most often used in combination with DFS which finds the best depth limit. It is the depth limited search in iteration. It does this by gradually the limit from 0, then to 1 and then to 2 and so on. This happens when the depth limit reaches </a:t>
            </a:r>
            <a:r>
              <a:rPr lang="en-US" sz="2400" i="1" dirty="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rPr>
              <a:t>that is the depth of the shallowest goal node.</a:t>
            </a:r>
          </a:p>
          <a:p>
            <a:r>
              <a:rPr lang="en-US" sz="2400" dirty="0">
                <a:latin typeface="Times New Roman" panose="02020603050405020304" pitchFamily="18" charset="0"/>
                <a:cs typeface="Times New Roman" panose="02020603050405020304" pitchFamily="18" charset="0"/>
              </a:rPr>
              <a:t>Iterative deepening DFS combines the benefits of DFS and BFS. As compared to DFS, its memory requirements are modest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 iterative deepening DFS, the nodes on the bottom level (depth </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are generated once, the nodes on  the next level are generated twice and it continues up to the children of root which are generated </a:t>
            </a:r>
            <a:r>
              <a:rPr lang="en-US" sz="2400" i="1" dirty="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rPr>
              <a:t>times. Therefore, the total number of nodes generated is</a:t>
            </a:r>
          </a:p>
          <a:p>
            <a:r>
              <a:rPr lang="en-US" sz="2400" dirty="0">
                <a:latin typeface="Times New Roman" panose="02020603050405020304" pitchFamily="18" charset="0"/>
                <a:cs typeface="Times New Roman" panose="02020603050405020304" pitchFamily="18" charset="0"/>
              </a:rPr>
              <a:t>N(IDS) = </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rPr>
              <a:t>– 1)</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2 + … + (1)</a:t>
            </a:r>
            <a:r>
              <a:rPr lang="en-US" sz="2400" i="1" dirty="0">
                <a:latin typeface="Times New Roman" panose="02020603050405020304" pitchFamily="18" charset="0"/>
                <a:cs typeface="Times New Roman" panose="02020603050405020304" pitchFamily="18" charset="0"/>
              </a:rPr>
              <a:t>bd</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6" name="Footer Placeholder 5"/>
          <p:cNvSpPr>
            <a:spLocks noGrp="1"/>
          </p:cNvSpPr>
          <p:nvPr>
            <p:ph type="ftr" sz="quarter" idx="11"/>
          </p:nvPr>
        </p:nvSpPr>
        <p:spPr>
          <a:xfrm>
            <a:off x="5329029" y="6444438"/>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1476408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Iterative </a:t>
            </a:r>
            <a:r>
              <a:rPr lang="en-US" sz="2400" dirty="0" err="1">
                <a:solidFill>
                  <a:srgbClr val="0070C0"/>
                </a:solidFill>
                <a:latin typeface="Times New Roman" panose="02020603050405020304" pitchFamily="18" charset="0"/>
                <a:cs typeface="Times New Roman" panose="02020603050405020304" pitchFamily="18" charset="0"/>
              </a:rPr>
              <a:t>deeping</a:t>
            </a:r>
            <a:r>
              <a:rPr lang="en-US" sz="2400" dirty="0">
                <a:solidFill>
                  <a:srgbClr val="0070C0"/>
                </a:solidFill>
                <a:latin typeface="Times New Roman" panose="02020603050405020304" pitchFamily="18" charset="0"/>
                <a:cs typeface="Times New Roman" panose="02020603050405020304" pitchFamily="18" charset="0"/>
              </a:rPr>
              <a:t> DFs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r>
              <a:rPr lang="en-US" sz="2400" dirty="0">
                <a:latin typeface="Times New Roman" panose="02020603050405020304" pitchFamily="18" charset="0"/>
                <a:cs typeface="Times New Roman" panose="02020603050405020304" pitchFamily="18" charset="0"/>
              </a:rPr>
              <a:t>This provides the time complexity of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bd</a:t>
            </a:r>
            <a:r>
              <a:rPr lang="en-US" sz="2400" dirty="0">
                <a:latin typeface="Times New Roman" panose="02020603050405020304" pitchFamily="18" charset="0"/>
                <a:cs typeface="Times New Roman" panose="02020603050405020304" pitchFamily="18" charset="0"/>
              </a:rPr>
              <a:t>). This can be compared with the nodes generated by BFS:</a:t>
            </a:r>
          </a:p>
          <a:p>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(BFS) =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2  + … + </a:t>
            </a:r>
            <a:r>
              <a:rPr lang="en-US" sz="2400" i="1" dirty="0">
                <a:latin typeface="Times New Roman" panose="02020603050405020304" pitchFamily="18" charset="0"/>
                <a:cs typeface="Times New Roman" panose="02020603050405020304" pitchFamily="18" charset="0"/>
              </a:rPr>
              <a:t>bd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bd </a:t>
            </a:r>
            <a:r>
              <a:rPr lang="en-US" sz="2400" dirty="0">
                <a:latin typeface="Times New Roman" panose="02020603050405020304" pitchFamily="18" charset="0"/>
                <a:cs typeface="Times New Roman" panose="02020603050405020304" pitchFamily="18" charset="0"/>
              </a:rPr>
              <a:t>+ 1  –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Observe that BFS generates nodes at depth, </a:t>
            </a:r>
            <a:r>
              <a:rPr lang="en-US" sz="2400" i="1" dirty="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rPr>
              <a:t>+ 1. Iterative deepening DFS does not. Hence, iterative deepening DFS is faster than the BFS in spite of repeated generation of states.</a:t>
            </a:r>
          </a:p>
          <a:p>
            <a:pPr marL="0" indent="0">
              <a:buNone/>
            </a:pPr>
            <a:r>
              <a:rPr lang="en-US" sz="2400" b="1" dirty="0">
                <a:latin typeface="Times New Roman" panose="02020603050405020304" pitchFamily="18" charset="0"/>
                <a:cs typeface="Times New Roman" panose="02020603050405020304" pitchFamily="18" charset="0"/>
              </a:rPr>
              <a:t>ALGORITHM</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D71CB5B-FE59-4A5B-A170-9A8586F9AEB8}"/>
              </a:ext>
            </a:extLst>
          </p:cNvPr>
          <p:cNvPicPr>
            <a:picLocks noChangeAspect="1"/>
          </p:cNvPicPr>
          <p:nvPr/>
        </p:nvPicPr>
        <p:blipFill>
          <a:blip r:embed="rId3"/>
          <a:stretch>
            <a:fillRect/>
          </a:stretch>
        </p:blipFill>
        <p:spPr>
          <a:xfrm>
            <a:off x="3678865" y="3750366"/>
            <a:ext cx="7400261" cy="2548834"/>
          </a:xfrm>
          <a:prstGeom prst="rect">
            <a:avLst/>
          </a:prstGeom>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7" name="Footer Placeholder 6"/>
          <p:cNvSpPr>
            <a:spLocks noGrp="1"/>
          </p:cNvSpPr>
          <p:nvPr>
            <p:ph type="ftr" sz="quarter" idx="11"/>
          </p:nvPr>
        </p:nvSpPr>
        <p:spPr>
          <a:xfrm>
            <a:off x="5329028" y="6492874"/>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345628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365125"/>
            <a:ext cx="7983583" cy="1325563"/>
          </a:xfrm>
        </p:spPr>
        <p:txBody>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Iterative-</a:t>
            </a:r>
            <a:r>
              <a:rPr lang="en-US"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DFs</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Content Placeholder 4"/>
          <p:cNvPicPr>
            <a:picLocks noGrp="1"/>
          </p:cNvPicPr>
          <p:nvPr>
            <p:ph idx="1"/>
          </p:nvPr>
        </p:nvPicPr>
        <p:blipFill>
          <a:blip r:embed="rId2"/>
          <a:srcRect/>
          <a:stretch>
            <a:fillRect/>
          </a:stretch>
        </p:blipFill>
        <p:spPr bwMode="auto">
          <a:xfrm>
            <a:off x="3427161" y="1468198"/>
            <a:ext cx="8076354" cy="4421936"/>
          </a:xfrm>
          <a:prstGeom prst="rect">
            <a:avLst/>
          </a:prstGeom>
          <a:noFill/>
          <a:ln w="9525">
            <a:noFill/>
            <a:miter lim="800000"/>
            <a:headEnd/>
            <a:tailEnd/>
          </a:ln>
        </p:spPr>
      </p:pic>
      <p:sp>
        <p:nvSpPr>
          <p:cNvPr id="6" name="Footer Placeholder 5"/>
          <p:cNvSpPr>
            <a:spLocks noGrp="1"/>
          </p:cNvSpPr>
          <p:nvPr>
            <p:ph type="ftr" sz="quarter" idx="11"/>
          </p:nvPr>
        </p:nvSpPr>
        <p:spPr>
          <a:xfrm>
            <a:off x="530460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365126"/>
            <a:ext cx="7983583" cy="692966"/>
          </a:xfrm>
        </p:spPr>
        <p:txBody>
          <a:bodyPr>
            <a:normAutofit fontScale="90000"/>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Iterative-</a:t>
            </a:r>
            <a:r>
              <a:rPr lang="en-US"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DFs</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7" name="Picture 6"/>
          <p:cNvPicPr/>
          <p:nvPr/>
        </p:nvPicPr>
        <p:blipFill>
          <a:blip r:embed="rId2"/>
          <a:srcRect/>
          <a:stretch>
            <a:fillRect/>
          </a:stretch>
        </p:blipFill>
        <p:spPr bwMode="auto">
          <a:xfrm>
            <a:off x="3370216" y="1058092"/>
            <a:ext cx="8665840" cy="5300178"/>
          </a:xfrm>
          <a:prstGeom prst="rect">
            <a:avLst/>
          </a:prstGeom>
          <a:noFill/>
          <a:ln w="9525">
            <a:noFill/>
            <a:miter lim="800000"/>
            <a:headEnd/>
            <a:tailEnd/>
          </a:ln>
        </p:spPr>
      </p:pic>
      <p:sp>
        <p:nvSpPr>
          <p:cNvPr id="8" name="Footer Placeholder 7"/>
          <p:cNvSpPr>
            <a:spLocks noGrp="1"/>
          </p:cNvSpPr>
          <p:nvPr>
            <p:ph type="ftr" sz="quarter" idx="11"/>
          </p:nvPr>
        </p:nvSpPr>
        <p:spPr>
          <a:xfrm>
            <a:off x="530460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365126"/>
            <a:ext cx="7983583" cy="692966"/>
          </a:xfrm>
        </p:spPr>
        <p:txBody>
          <a:bodyPr>
            <a:normAutofit fontScale="90000"/>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Iterative-</a:t>
            </a:r>
            <a:r>
              <a:rPr lang="en-US"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DFs</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Picture 4"/>
          <p:cNvPicPr/>
          <p:nvPr/>
        </p:nvPicPr>
        <p:blipFill>
          <a:blip r:embed="rId2"/>
          <a:srcRect/>
          <a:stretch>
            <a:fillRect/>
          </a:stretch>
        </p:blipFill>
        <p:spPr bwMode="auto">
          <a:xfrm>
            <a:off x="3370216" y="966044"/>
            <a:ext cx="8347165" cy="5277394"/>
          </a:xfrm>
          <a:prstGeom prst="rect">
            <a:avLst/>
          </a:prstGeom>
          <a:noFill/>
          <a:ln w="9525">
            <a:noFill/>
            <a:miter lim="800000"/>
            <a:headEnd/>
            <a:tailEnd/>
          </a:ln>
        </p:spPr>
      </p:pic>
      <p:sp>
        <p:nvSpPr>
          <p:cNvPr id="7" name="Footer Placeholder 6"/>
          <p:cNvSpPr>
            <a:spLocks noGrp="1"/>
          </p:cNvSpPr>
          <p:nvPr>
            <p:ph type="ftr" sz="quarter" idx="11"/>
          </p:nvPr>
        </p:nvSpPr>
        <p:spPr>
          <a:xfrm>
            <a:off x="5304607" y="6492874"/>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365126"/>
            <a:ext cx="7983583" cy="692966"/>
          </a:xfrm>
        </p:spPr>
        <p:txBody>
          <a:bodyPr>
            <a:normAutofit fontScale="90000"/>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Iterative-</a:t>
            </a:r>
            <a:r>
              <a:rPr lang="en-US"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DFs</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Content Placeholder 4"/>
          <p:cNvPicPr>
            <a:picLocks noGrp="1"/>
          </p:cNvPicPr>
          <p:nvPr>
            <p:ph idx="1"/>
          </p:nvPr>
        </p:nvPicPr>
        <p:blipFill>
          <a:blip r:embed="rId2"/>
          <a:srcRect/>
          <a:stretch>
            <a:fillRect/>
          </a:stretch>
        </p:blipFill>
        <p:spPr bwMode="auto">
          <a:xfrm>
            <a:off x="3370216" y="1058093"/>
            <a:ext cx="8485086" cy="5310810"/>
          </a:xfrm>
          <a:prstGeom prst="rect">
            <a:avLst/>
          </a:prstGeom>
          <a:noFill/>
          <a:ln w="9525">
            <a:noFill/>
            <a:miter lim="800000"/>
            <a:headEnd/>
            <a:tailEnd/>
          </a:ln>
        </p:spPr>
      </p:pic>
      <p:sp>
        <p:nvSpPr>
          <p:cNvPr id="6" name="Footer Placeholder 5"/>
          <p:cNvSpPr>
            <a:spLocks noGrp="1"/>
          </p:cNvSpPr>
          <p:nvPr>
            <p:ph type="ftr" sz="quarter" idx="11"/>
          </p:nvPr>
        </p:nvSpPr>
        <p:spPr>
          <a:xfrm>
            <a:off x="530460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365126"/>
            <a:ext cx="7983583" cy="692966"/>
          </a:xfrm>
        </p:spPr>
        <p:txBody>
          <a:bodyPr>
            <a:normAutofit fontScale="90000"/>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Iterative-</a:t>
            </a:r>
            <a:r>
              <a:rPr lang="en-US"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DFs</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Picture 4"/>
          <p:cNvPicPr/>
          <p:nvPr/>
        </p:nvPicPr>
        <p:blipFill>
          <a:blip r:embed="rId2"/>
          <a:srcRect/>
          <a:stretch>
            <a:fillRect/>
          </a:stretch>
        </p:blipFill>
        <p:spPr bwMode="auto">
          <a:xfrm>
            <a:off x="3370216" y="999944"/>
            <a:ext cx="8334102" cy="5337061"/>
          </a:xfrm>
          <a:prstGeom prst="rect">
            <a:avLst/>
          </a:prstGeom>
          <a:noFill/>
          <a:ln w="9525">
            <a:noFill/>
            <a:miter lim="800000"/>
            <a:headEnd/>
            <a:tailEnd/>
          </a:ln>
        </p:spPr>
      </p:pic>
      <p:sp>
        <p:nvSpPr>
          <p:cNvPr id="7" name="Footer Placeholder 6"/>
          <p:cNvSpPr>
            <a:spLocks noGrp="1"/>
          </p:cNvSpPr>
          <p:nvPr>
            <p:ph type="ftr" sz="quarter" idx="11"/>
          </p:nvPr>
        </p:nvSpPr>
        <p:spPr>
          <a:xfrm>
            <a:off x="530460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fontScale="90000"/>
          </a:bodyPr>
          <a:lstStyle/>
          <a:p>
            <a:pPr algn="ctr"/>
            <a:r>
              <a:rPr lang="en-US" sz="2400" dirty="0">
                <a:solidFill>
                  <a:srgbClr val="0070C0"/>
                </a:solidFill>
                <a:latin typeface="Times New Roman" panose="02020603050405020304" pitchFamily="18" charset="0"/>
                <a:cs typeface="Times New Roman" panose="02020603050405020304" pitchFamily="18" charset="0"/>
              </a:rPr>
              <a:t>Breadth first search </a:t>
            </a:r>
            <a:r>
              <a:rPr lang="en-US" sz="2400" b="1" dirty="0">
                <a:latin typeface="Times New Roman" panose="02020603050405020304" pitchFamily="18" charset="0"/>
                <a:cs typeface="Times New Roman" panose="02020603050405020304" pitchFamily="18" charset="0"/>
              </a:rPr>
              <a:t>ALGORITHM</a:t>
            </a:r>
            <a:br>
              <a:rPr lang="en-US" sz="2400" b="1" dirty="0">
                <a:latin typeface="Times New Roman" panose="02020603050405020304" pitchFamily="18" charset="0"/>
                <a:cs typeface="Times New Roman" panose="02020603050405020304" pitchFamily="18" charset="0"/>
              </a:rPr>
            </a:b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Begin</a:t>
            </a:r>
          </a:p>
          <a:p>
            <a:pPr marL="0" indent="0">
              <a:buNone/>
            </a:pPr>
            <a:r>
              <a:rPr lang="en-US" sz="2200" dirty="0">
                <a:latin typeface="Times New Roman" panose="02020603050405020304" pitchFamily="18" charset="0"/>
                <a:cs typeface="Times New Roman" panose="02020603050405020304" pitchFamily="18" charset="0"/>
              </a:rPr>
              <a:t>Initially, OPEN has the root node and CLOSE is EMPTY OPEN=[start]</a:t>
            </a:r>
          </a:p>
          <a:p>
            <a:pPr marL="0" indent="0">
              <a:buNone/>
            </a:pPr>
            <a:r>
              <a:rPr lang="en-US" sz="2200" dirty="0">
                <a:latin typeface="Times New Roman" panose="02020603050405020304" pitchFamily="18" charset="0"/>
                <a:cs typeface="Times New Roman" panose="02020603050405020304" pitchFamily="18" charset="0"/>
              </a:rPr>
              <a:t>CLOSE=[ ]</a:t>
            </a:r>
          </a:p>
          <a:p>
            <a:pPr marL="0" indent="0">
              <a:buNone/>
            </a:pPr>
            <a:r>
              <a:rPr lang="en-US" sz="2200" dirty="0">
                <a:latin typeface="Times New Roman" panose="02020603050405020304" pitchFamily="18" charset="0"/>
                <a:cs typeface="Times New Roman" panose="02020603050405020304" pitchFamily="18" charset="0"/>
              </a:rPr>
              <a:t>The loop is continued till OPEN list is not EMPTY While OPEN [] do</a:t>
            </a:r>
          </a:p>
          <a:p>
            <a:pPr marL="0" indent="0">
              <a:buNone/>
            </a:pPr>
            <a:r>
              <a:rPr lang="en-US" sz="2200" dirty="0">
                <a:latin typeface="Times New Roman" panose="02020603050405020304" pitchFamily="18" charset="0"/>
                <a:cs typeface="Times New Roman" panose="02020603050405020304" pitchFamily="18" charset="0"/>
              </a:rPr>
              <a:t>Begin</a:t>
            </a:r>
          </a:p>
          <a:p>
            <a:pPr marL="0" indent="0">
              <a:buNone/>
            </a:pPr>
            <a:r>
              <a:rPr lang="en-US" sz="2200" dirty="0">
                <a:latin typeface="Times New Roman" panose="02020603050405020304" pitchFamily="18" charset="0"/>
                <a:cs typeface="Times New Roman" panose="02020603050405020304" pitchFamily="18" charset="0"/>
              </a:rPr>
              <a:t>Remove the leftmost state from OPEN and let it be </a:t>
            </a:r>
            <a:r>
              <a:rPr lang="en-US" sz="2200" i="1" dirty="0">
                <a:latin typeface="Times New Roman" panose="02020603050405020304" pitchFamily="18" charset="0"/>
                <a:cs typeface="Times New Roman" panose="02020603050405020304" pitchFamily="18" charset="0"/>
              </a:rPr>
              <a:t>X</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If </a:t>
            </a:r>
            <a:r>
              <a:rPr lang="en-US" sz="2200" i="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is GOAL then Return SUCCESS Else</a:t>
            </a:r>
          </a:p>
          <a:p>
            <a:pPr marL="0" indent="0">
              <a:buNone/>
            </a:pPr>
            <a:r>
              <a:rPr lang="en-US" sz="2200" dirty="0">
                <a:latin typeface="Times New Roman" panose="02020603050405020304" pitchFamily="18" charset="0"/>
                <a:cs typeface="Times New Roman" panose="02020603050405020304" pitchFamily="18" charset="0"/>
              </a:rPr>
              <a:t>Begin</a:t>
            </a:r>
          </a:p>
          <a:p>
            <a:pPr marL="1371600" lvl="3" indent="0">
              <a:buNone/>
            </a:pPr>
            <a:r>
              <a:rPr lang="en-US" sz="2200" dirty="0">
                <a:latin typeface="Times New Roman" panose="02020603050405020304" pitchFamily="18" charset="0"/>
                <a:cs typeface="Times New Roman" panose="02020603050405020304" pitchFamily="18" charset="0"/>
              </a:rPr>
              <a:t>Generate children of </a:t>
            </a:r>
            <a:r>
              <a:rPr lang="en-US" sz="2200" i="1" dirty="0">
                <a:latin typeface="Times New Roman" panose="02020603050405020304" pitchFamily="18" charset="0"/>
                <a:cs typeface="Times New Roman" panose="02020603050405020304" pitchFamily="18" charset="0"/>
              </a:rPr>
              <a:t>x</a:t>
            </a:r>
            <a:endParaRPr lang="en-US" sz="2200" dirty="0">
              <a:latin typeface="Times New Roman" panose="02020603050405020304" pitchFamily="18" charset="0"/>
              <a:cs typeface="Times New Roman" panose="02020603050405020304" pitchFamily="18" charset="0"/>
            </a:endParaRPr>
          </a:p>
          <a:p>
            <a:pPr marL="1371600" lvl="3" indent="0">
              <a:buNone/>
            </a:pPr>
            <a:r>
              <a:rPr lang="en-US" sz="2200" dirty="0">
                <a:latin typeface="Times New Roman" panose="02020603050405020304" pitchFamily="18" charset="0"/>
                <a:cs typeface="Times New Roman" panose="02020603050405020304" pitchFamily="18" charset="0"/>
              </a:rPr>
              <a:t>Substitute </a:t>
            </a:r>
            <a:r>
              <a:rPr lang="en-US" sz="2200" i="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on close.</a:t>
            </a:r>
          </a:p>
          <a:p>
            <a:pPr marL="1371600" lvl="3" indent="0">
              <a:buNone/>
            </a:pPr>
            <a:r>
              <a:rPr lang="en-US" sz="2200" dirty="0">
                <a:latin typeface="Times New Roman" panose="02020603050405020304" pitchFamily="18" charset="0"/>
                <a:cs typeface="Times New Roman" panose="02020603050405020304" pitchFamily="18" charset="0"/>
              </a:rPr>
              <a:t>Discard the children of </a:t>
            </a:r>
            <a:r>
              <a:rPr lang="en-US" sz="2200" i="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if already on OPEN or CLOSE.</a:t>
            </a:r>
          </a:p>
          <a:p>
            <a:pPr marL="1371600" lvl="3" indent="0">
              <a:buNone/>
            </a:pPr>
            <a:r>
              <a:rPr lang="en-US" sz="2200" dirty="0">
                <a:latin typeface="Times New Roman" panose="02020603050405020304" pitchFamily="18" charset="0"/>
                <a:cs typeface="Times New Roman" panose="02020603050405020304" pitchFamily="18" charset="0"/>
              </a:rPr>
              <a:t>Place the remaining children on the right side of the OPEN.</a:t>
            </a:r>
          </a:p>
          <a:p>
            <a:pPr marL="0" indent="0">
              <a:buNone/>
            </a:pPr>
            <a:r>
              <a:rPr lang="en-US" sz="2200" i="1" dirty="0">
                <a:latin typeface="Times New Roman" panose="02020603050405020304" pitchFamily="18" charset="0"/>
                <a:cs typeface="Times New Roman" panose="02020603050405020304" pitchFamily="18" charset="0"/>
              </a:rPr>
              <a:t>(For BFS, we place the children to the right side of OPEN End)</a:t>
            </a:r>
          </a:p>
          <a:p>
            <a:pPr marL="0" indent="0">
              <a:buNone/>
            </a:pPr>
            <a:r>
              <a:rPr lang="en-US" sz="2200" dirty="0">
                <a:latin typeface="Times New Roman" panose="02020603050405020304" pitchFamily="18" charset="0"/>
                <a:cs typeface="Times New Roman" panose="02020603050405020304" pitchFamily="18" charset="0"/>
              </a:rPr>
              <a:t>End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Google Shape;142;p2"/>
          <p:cNvSpPr/>
          <p:nvPr/>
        </p:nvSpPr>
        <p:spPr>
          <a:xfrm>
            <a:off x="0" y="1306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6" name="Footer Placeholder 5"/>
          <p:cNvSpPr>
            <a:spLocks noGrp="1"/>
          </p:cNvSpPr>
          <p:nvPr>
            <p:ph type="ftr" sz="quarter" idx="11"/>
          </p:nvPr>
        </p:nvSpPr>
        <p:spPr>
          <a:xfrm>
            <a:off x="5329029" y="6487922"/>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9640402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365126"/>
            <a:ext cx="7983583" cy="692966"/>
          </a:xfrm>
        </p:spPr>
        <p:txBody>
          <a:bodyPr>
            <a:normAutofit fontScale="90000"/>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Iterative-</a:t>
            </a:r>
            <a:r>
              <a:rPr lang="en-US"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DFs</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Picture 4"/>
          <p:cNvPicPr/>
          <p:nvPr/>
        </p:nvPicPr>
        <p:blipFill>
          <a:blip r:embed="rId2"/>
          <a:srcRect/>
          <a:stretch>
            <a:fillRect/>
          </a:stretch>
        </p:blipFill>
        <p:spPr bwMode="auto">
          <a:xfrm>
            <a:off x="3370216" y="1058092"/>
            <a:ext cx="8386354" cy="5016138"/>
          </a:xfrm>
          <a:prstGeom prst="rect">
            <a:avLst/>
          </a:prstGeom>
          <a:noFill/>
          <a:ln w="9525">
            <a:noFill/>
            <a:miter lim="800000"/>
            <a:headEnd/>
            <a:tailEnd/>
          </a:ln>
        </p:spPr>
      </p:pic>
      <p:sp>
        <p:nvSpPr>
          <p:cNvPr id="7" name="Footer Placeholder 6"/>
          <p:cNvSpPr>
            <a:spLocks noGrp="1"/>
          </p:cNvSpPr>
          <p:nvPr>
            <p:ph type="ftr" sz="quarter" idx="11"/>
          </p:nvPr>
        </p:nvSpPr>
        <p:spPr>
          <a:xfrm>
            <a:off x="530460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365126"/>
            <a:ext cx="7983583" cy="692966"/>
          </a:xfrm>
        </p:spPr>
        <p:txBody>
          <a:bodyPr>
            <a:normAutofit fontScale="90000"/>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Iterative-</a:t>
            </a:r>
            <a:r>
              <a:rPr lang="en-US"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DFs</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Picture 4"/>
          <p:cNvPicPr/>
          <p:nvPr/>
        </p:nvPicPr>
        <p:blipFill>
          <a:blip r:embed="rId2"/>
          <a:srcRect/>
          <a:stretch>
            <a:fillRect/>
          </a:stretch>
        </p:blipFill>
        <p:spPr bwMode="auto">
          <a:xfrm>
            <a:off x="3370216" y="1058091"/>
            <a:ext cx="8294914" cy="5161955"/>
          </a:xfrm>
          <a:prstGeom prst="rect">
            <a:avLst/>
          </a:prstGeom>
          <a:noFill/>
          <a:ln w="9525">
            <a:noFill/>
            <a:miter lim="800000"/>
            <a:headEnd/>
            <a:tailEnd/>
          </a:ln>
        </p:spPr>
      </p:pic>
      <p:sp>
        <p:nvSpPr>
          <p:cNvPr id="6" name="Footer Placeholder 5"/>
          <p:cNvSpPr>
            <a:spLocks noGrp="1"/>
          </p:cNvSpPr>
          <p:nvPr>
            <p:ph type="ftr" sz="quarter" idx="11"/>
          </p:nvPr>
        </p:nvSpPr>
        <p:spPr>
          <a:xfrm>
            <a:off x="5304607" y="6486164"/>
            <a:ext cx="4114800" cy="365125"/>
          </a:xfrm>
        </p:spPr>
        <p:txBody>
          <a:bodyPr/>
          <a:lstStyle/>
          <a:p>
            <a:r>
              <a:rPr lang="en-US"/>
              <a:t>Copyright © 2019 by Wiley India Pvt. </a:t>
            </a:r>
            <a:r>
              <a:rPr lang="en-US" dirty="0"/>
              <a:t>Ltd., 4436/7, Ansari Road, </a:t>
            </a:r>
            <a:r>
              <a:rPr lang="en-US" dirty="0" err="1"/>
              <a:t>Daryaganj</a:t>
            </a:r>
            <a:r>
              <a:rPr lang="en-US" dirty="0"/>
              <a:t>, New Delhi-110002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365126"/>
            <a:ext cx="7983583" cy="692966"/>
          </a:xfrm>
        </p:spPr>
        <p:txBody>
          <a:bodyPr>
            <a:normAutofit fontScale="90000"/>
          </a:bodyPr>
          <a:lstStyle/>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Iterative-</a:t>
            </a:r>
            <a:r>
              <a:rPr lang="en-US"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 DFs</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4.7 Iterative-</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deeping</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pic>
        <p:nvPicPr>
          <p:cNvPr id="5" name="Content Placeholder 4"/>
          <p:cNvPicPr>
            <a:picLocks noGrp="1"/>
          </p:cNvPicPr>
          <p:nvPr>
            <p:ph idx="1"/>
          </p:nvPr>
        </p:nvPicPr>
        <p:blipFill>
          <a:blip r:embed="rId2"/>
          <a:srcRect/>
          <a:stretch>
            <a:fillRect/>
          </a:stretch>
        </p:blipFill>
        <p:spPr bwMode="auto">
          <a:xfrm>
            <a:off x="3370216" y="1058092"/>
            <a:ext cx="8559514" cy="5140689"/>
          </a:xfrm>
          <a:prstGeom prst="rect">
            <a:avLst/>
          </a:prstGeom>
          <a:noFill/>
          <a:ln w="9525">
            <a:noFill/>
            <a:miter lim="800000"/>
            <a:headEnd/>
            <a:tailEnd/>
          </a:ln>
        </p:spPr>
      </p:pic>
      <p:sp>
        <p:nvSpPr>
          <p:cNvPr id="6" name="Footer Placeholder 5"/>
          <p:cNvSpPr>
            <a:spLocks noGrp="1"/>
          </p:cNvSpPr>
          <p:nvPr>
            <p:ph type="ftr" sz="quarter" idx="11"/>
          </p:nvPr>
        </p:nvSpPr>
        <p:spPr>
          <a:xfrm>
            <a:off x="530460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467496" y="365125"/>
            <a:ext cx="6886303" cy="1325563"/>
          </a:xfrm>
        </p:spPr>
        <p:txBody>
          <a:bodyPr/>
          <a:lstStyle/>
          <a:p>
            <a:pPr eaLnBrk="1" hangingPunct="1"/>
            <a:r>
              <a:rPr lang="en-US" dirty="0"/>
              <a:t>Bidirectional Search</a:t>
            </a:r>
          </a:p>
        </p:txBody>
      </p:sp>
      <p:sp>
        <p:nvSpPr>
          <p:cNvPr id="47108" name="Rectangle 3"/>
          <p:cNvSpPr>
            <a:spLocks noGrp="1" noChangeArrowheads="1"/>
          </p:cNvSpPr>
          <p:nvPr>
            <p:ph type="body" idx="1"/>
          </p:nvPr>
        </p:nvSpPr>
        <p:spPr>
          <a:xfrm>
            <a:off x="3383280" y="1825625"/>
            <a:ext cx="8530046" cy="4351338"/>
          </a:xfrm>
        </p:spPr>
        <p:txBody>
          <a:bodyPr/>
          <a:lstStyle/>
          <a:p>
            <a:pPr eaLnBrk="1" hangingPunct="1"/>
            <a:r>
              <a:rPr lang="en-US" dirty="0"/>
              <a:t>Search forward from the start state and backward from the goal state simultaneously and stop when the two searches meet in the middle.</a:t>
            </a:r>
          </a:p>
          <a:p>
            <a:pPr eaLnBrk="1" hangingPunct="1"/>
            <a:r>
              <a:rPr lang="en-US" dirty="0"/>
              <a:t>If branching factor=b, and solution at depth d, then O(2b</a:t>
            </a:r>
            <a:r>
              <a:rPr lang="en-US" baseline="30000" dirty="0"/>
              <a:t>d/2</a:t>
            </a:r>
            <a:r>
              <a:rPr lang="en-US" dirty="0"/>
              <a:t>) steps.</a:t>
            </a:r>
          </a:p>
          <a:p>
            <a:pPr eaLnBrk="1" hangingPunct="1"/>
            <a:r>
              <a:rPr lang="en-US" dirty="0"/>
              <a:t>B=10, d=6 then BFS needs 1,111,111 nodes and bidirectional needs only 2,222.</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620588" y="182245"/>
            <a:ext cx="10515600" cy="1325563"/>
          </a:xfrm>
        </p:spPr>
        <p:txBody>
          <a:bodyPr/>
          <a:lstStyle/>
          <a:p>
            <a:pPr eaLnBrk="1" hangingPunct="1"/>
            <a:r>
              <a:rPr lang="en-US" sz="4000" b="1" dirty="0">
                <a:solidFill>
                  <a:schemeClr val="accent2"/>
                </a:solidFill>
                <a:latin typeface="Comic Sans MS" pitchFamily="66" charset="0"/>
              </a:rPr>
              <a:t>Bidirectional Strategy</a:t>
            </a:r>
          </a:p>
        </p:txBody>
      </p:sp>
      <p:sp>
        <p:nvSpPr>
          <p:cNvPr id="171105" name="Text Box 97"/>
          <p:cNvSpPr txBox="1">
            <a:spLocks noChangeArrowheads="1"/>
          </p:cNvSpPr>
          <p:nvPr/>
        </p:nvSpPr>
        <p:spPr bwMode="auto">
          <a:xfrm>
            <a:off x="4652681" y="1460500"/>
            <a:ext cx="7539319" cy="461665"/>
          </a:xfrm>
          <a:prstGeom prst="rect">
            <a:avLst/>
          </a:prstGeom>
          <a:noFill/>
          <a:ln w="9525">
            <a:noFill/>
            <a:miter lim="800000"/>
            <a:headEnd/>
            <a:tailEnd/>
          </a:ln>
        </p:spPr>
        <p:txBody>
          <a:bodyPr wrap="square">
            <a:spAutoFit/>
          </a:bodyPr>
          <a:lstStyle/>
          <a:p>
            <a:r>
              <a:rPr lang="en-US" sz="2400" dirty="0">
                <a:latin typeface="Comic Sans MS" pitchFamily="66" charset="0"/>
              </a:rPr>
              <a:t>2 fringe queues: FRINGE1 and FRINGE2</a:t>
            </a:r>
          </a:p>
        </p:txBody>
      </p:sp>
      <p:sp>
        <p:nvSpPr>
          <p:cNvPr id="171109" name="Text Box 101"/>
          <p:cNvSpPr txBox="1">
            <a:spLocks noChangeArrowheads="1"/>
          </p:cNvSpPr>
          <p:nvPr/>
        </p:nvSpPr>
        <p:spPr bwMode="auto">
          <a:xfrm>
            <a:off x="4114799" y="4648201"/>
            <a:ext cx="7812741" cy="830997"/>
          </a:xfrm>
          <a:prstGeom prst="rect">
            <a:avLst/>
          </a:prstGeom>
          <a:noFill/>
          <a:ln w="9525">
            <a:noFill/>
            <a:miter lim="800000"/>
            <a:headEnd/>
            <a:tailEnd/>
          </a:ln>
        </p:spPr>
        <p:txBody>
          <a:bodyPr wrap="square">
            <a:spAutoFit/>
          </a:bodyPr>
          <a:lstStyle/>
          <a:p>
            <a:r>
              <a:rPr lang="en-US" sz="2400" dirty="0">
                <a:latin typeface="Comic Sans MS" pitchFamily="66" charset="0"/>
              </a:rPr>
              <a:t>Time and space complexity is</a:t>
            </a:r>
            <a:r>
              <a:rPr lang="en-US" sz="2000" dirty="0">
                <a:latin typeface="Comic Sans MS" pitchFamily="66" charset="0"/>
              </a:rPr>
              <a:t> </a:t>
            </a:r>
            <a:r>
              <a:rPr lang="en-US" sz="2400" dirty="0">
                <a:latin typeface="Comic Sans MS" pitchFamily="66" charset="0"/>
              </a:rPr>
              <a:t>O(</a:t>
            </a:r>
            <a:r>
              <a:rPr lang="en-US" sz="2400" dirty="0" err="1">
                <a:latin typeface="Comic Sans MS" pitchFamily="66" charset="0"/>
              </a:rPr>
              <a:t>b</a:t>
            </a:r>
            <a:r>
              <a:rPr lang="en-US" sz="2400" baseline="30000" dirty="0" err="1">
                <a:latin typeface="Comic Sans MS" pitchFamily="66" charset="0"/>
                <a:cs typeface="Times New Roman" pitchFamily="18" charset="0"/>
                <a:sym typeface="Wingdings" pitchFamily="2" charset="2"/>
              </a:rPr>
              <a:t>d</a:t>
            </a:r>
            <a:r>
              <a:rPr lang="en-US" sz="2400" baseline="30000" dirty="0">
                <a:latin typeface="Comic Sans MS" pitchFamily="66" charset="0"/>
                <a:cs typeface="Times New Roman" pitchFamily="18" charset="0"/>
                <a:sym typeface="Wingdings" pitchFamily="2" charset="2"/>
              </a:rPr>
              <a:t>/2</a:t>
            </a:r>
            <a:r>
              <a:rPr lang="en-US" sz="2400" dirty="0">
                <a:latin typeface="Comic Sans MS" pitchFamily="66" charset="0"/>
              </a:rPr>
              <a:t>) </a:t>
            </a:r>
            <a:r>
              <a:rPr lang="en-US" sz="2400" dirty="0">
                <a:latin typeface="Comic Sans MS" pitchFamily="66" charset="0"/>
                <a:sym typeface="Symbol" pitchFamily="18" charset="2"/>
              </a:rPr>
              <a:t></a:t>
            </a:r>
            <a:r>
              <a:rPr lang="en-US" sz="2400" dirty="0">
                <a:latin typeface="Comic Sans MS" pitchFamily="66" charset="0"/>
              </a:rPr>
              <a:t> O(</a:t>
            </a:r>
            <a:r>
              <a:rPr lang="en-US" sz="2400" dirty="0" err="1">
                <a:latin typeface="Comic Sans MS" pitchFamily="66" charset="0"/>
              </a:rPr>
              <a:t>b</a:t>
            </a:r>
            <a:r>
              <a:rPr lang="en-US" sz="2400" baseline="30000" dirty="0" err="1">
                <a:latin typeface="Comic Sans MS" pitchFamily="66" charset="0"/>
                <a:cs typeface="Times New Roman" pitchFamily="18" charset="0"/>
                <a:sym typeface="Wingdings" pitchFamily="2" charset="2"/>
              </a:rPr>
              <a:t>d</a:t>
            </a:r>
            <a:r>
              <a:rPr lang="en-US" sz="2400" dirty="0">
                <a:latin typeface="Comic Sans MS" pitchFamily="66" charset="0"/>
              </a:rPr>
              <a:t>) </a:t>
            </a:r>
            <a:br>
              <a:rPr lang="en-US" sz="2400" dirty="0">
                <a:latin typeface="Comic Sans MS" pitchFamily="66" charset="0"/>
              </a:rPr>
            </a:br>
            <a:r>
              <a:rPr lang="en-US" sz="2400" dirty="0">
                <a:latin typeface="Comic Sans MS" pitchFamily="66" charset="0"/>
              </a:rPr>
              <a:t>if both trees have the same branching factor b</a:t>
            </a:r>
          </a:p>
        </p:txBody>
      </p:sp>
      <p:sp>
        <p:nvSpPr>
          <p:cNvPr id="171119" name="Text Box 111"/>
          <p:cNvSpPr txBox="1">
            <a:spLocks noChangeArrowheads="1"/>
          </p:cNvSpPr>
          <p:nvPr/>
        </p:nvSpPr>
        <p:spPr bwMode="auto">
          <a:xfrm>
            <a:off x="3429000" y="5562601"/>
            <a:ext cx="8565776" cy="830997"/>
          </a:xfrm>
          <a:prstGeom prst="rect">
            <a:avLst/>
          </a:prstGeom>
          <a:noFill/>
          <a:ln w="9525">
            <a:noFill/>
            <a:miter lim="800000"/>
            <a:headEnd/>
            <a:tailEnd/>
          </a:ln>
        </p:spPr>
        <p:txBody>
          <a:bodyPr wrap="square">
            <a:spAutoFit/>
          </a:bodyPr>
          <a:lstStyle/>
          <a:p>
            <a:r>
              <a:rPr lang="en-US" sz="2400" dirty="0">
                <a:solidFill>
                  <a:srgbClr val="5F5F5F"/>
                </a:solidFill>
                <a:latin typeface="Comic Sans MS" pitchFamily="66" charset="0"/>
                <a:cs typeface="Rod" pitchFamily="49" charset="-79"/>
              </a:rPr>
              <a:t>Question: What happens if the branching factor </a:t>
            </a:r>
            <a:br>
              <a:rPr lang="en-US" sz="2400" dirty="0">
                <a:solidFill>
                  <a:srgbClr val="5F5F5F"/>
                </a:solidFill>
                <a:latin typeface="Comic Sans MS" pitchFamily="66" charset="0"/>
                <a:cs typeface="Rod" pitchFamily="49" charset="-79"/>
              </a:rPr>
            </a:br>
            <a:r>
              <a:rPr lang="en-US" sz="2400" dirty="0">
                <a:solidFill>
                  <a:srgbClr val="5F5F5F"/>
                </a:solidFill>
                <a:latin typeface="Comic Sans MS" pitchFamily="66" charset="0"/>
                <a:cs typeface="Rod" pitchFamily="49" charset="-79"/>
              </a:rPr>
              <a:t>is different in each direction?</a:t>
            </a:r>
          </a:p>
        </p:txBody>
      </p:sp>
      <p:pic>
        <p:nvPicPr>
          <p:cNvPr id="3074" name="Picture 2"/>
          <p:cNvPicPr>
            <a:picLocks noChangeAspect="1" noChangeArrowheads="1"/>
          </p:cNvPicPr>
          <p:nvPr/>
        </p:nvPicPr>
        <p:blipFill>
          <a:blip r:embed="rId2"/>
          <a:srcRect/>
          <a:stretch>
            <a:fillRect/>
          </a:stretch>
        </p:blipFill>
        <p:spPr bwMode="auto">
          <a:xfrm>
            <a:off x="3213848" y="2355476"/>
            <a:ext cx="8619564" cy="2324099"/>
          </a:xfrm>
          <a:prstGeom prst="rect">
            <a:avLst/>
          </a:prstGeom>
          <a:noFill/>
          <a:ln w="9525">
            <a:noFill/>
            <a:miter lim="800000"/>
            <a:headEnd/>
            <a:tailEnd/>
          </a:ln>
          <a:effectLst/>
        </p:spPr>
      </p:pic>
      <p:sp>
        <p:nvSpPr>
          <p:cNvPr id="4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9" name="Footer Placeholder 8"/>
          <p:cNvSpPr>
            <a:spLocks noGrp="1"/>
          </p:cNvSpPr>
          <p:nvPr>
            <p:ph type="ftr" sz="quarter" idx="11"/>
          </p:nvPr>
        </p:nvSpPr>
        <p:spPr>
          <a:xfrm>
            <a:off x="5261472" y="649319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105" grpId="0"/>
      <p:bldP spid="171109" grpId="0"/>
      <p:bldP spid="1711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bwMode="auto">
          <a:xfrm>
            <a:off x="3657599" y="438971"/>
            <a:ext cx="7836195" cy="5462099"/>
          </a:xfrm>
          <a:prstGeom prst="rect">
            <a:avLst/>
          </a:prstGeom>
          <a:noFill/>
          <a:ln w="9525">
            <a:noFill/>
            <a:miter lim="800000"/>
            <a:headEnd/>
            <a:tailEnd/>
          </a:ln>
          <a:effectLst/>
        </p:spPr>
      </p:pic>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5" name="Footer Placeholder 4"/>
          <p:cNvSpPr>
            <a:spLocks noGrp="1"/>
          </p:cNvSpPr>
          <p:nvPr>
            <p:ph type="ftr" sz="quarter" idx="11"/>
          </p:nvPr>
        </p:nvSpPr>
        <p:spPr>
          <a:xfrm>
            <a:off x="5518296" y="6490421"/>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3583172" y="687640"/>
            <a:ext cx="7921256" cy="5181532"/>
          </a:xfrm>
          <a:prstGeom prst="rect">
            <a:avLst/>
          </a:prstGeom>
          <a:noFill/>
          <a:ln w="9525">
            <a:noFill/>
            <a:miter lim="800000"/>
            <a:headEnd/>
            <a:tailEnd/>
          </a:ln>
          <a:effectLst/>
        </p:spPr>
      </p:pic>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5" name="Footer Placeholder 4"/>
          <p:cNvSpPr>
            <a:spLocks noGrp="1"/>
          </p:cNvSpPr>
          <p:nvPr>
            <p:ph type="ftr" sz="quarter" idx="11"/>
          </p:nvPr>
        </p:nvSpPr>
        <p:spPr>
          <a:xfrm>
            <a:off x="5608673"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172278"/>
            <a:ext cx="7934739" cy="636105"/>
          </a:xfrm>
        </p:spPr>
        <p:txBody>
          <a:bodyPr>
            <a:normAutofit fontScale="90000"/>
          </a:bodyPr>
          <a:lstStyle/>
          <a:p>
            <a:pPr algn="ctr"/>
            <a:br>
              <a:rPr lang="en-US" sz="2700" dirty="0">
                <a:solidFill>
                  <a:srgbClr val="0070C0"/>
                </a:solidFill>
                <a:latin typeface="Times New Roman" panose="02020603050405020304" pitchFamily="18" charset="0"/>
                <a:cs typeface="Times New Roman" panose="02020603050405020304" pitchFamily="18" charset="0"/>
              </a:rPr>
            </a:br>
            <a:r>
              <a:rPr lang="en-US" sz="2700" dirty="0">
                <a:solidFill>
                  <a:srgbClr val="0070C0"/>
                </a:solidFill>
                <a:latin typeface="Times New Roman" panose="02020603050405020304" pitchFamily="18" charset="0"/>
                <a:cs typeface="Times New Roman" panose="02020603050405020304" pitchFamily="18" charset="0"/>
              </a:rPr>
              <a:t>Comparison of ununiformed search</a:t>
            </a:r>
            <a:br>
              <a:rPr lang="en-US" dirty="0"/>
            </a:b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2" name="Content Placeholder 1">
            <a:extLst>
              <a:ext uri="{FF2B5EF4-FFF2-40B4-BE49-F238E27FC236}">
                <a16:creationId xmlns:a16="http://schemas.microsoft.com/office/drawing/2014/main" id="{4AAAE5F4-82DC-4AF0-93BE-52387D5ED2B8}"/>
              </a:ext>
            </a:extLst>
          </p:cNvPr>
          <p:cNvPicPr>
            <a:picLocks noGrp="1" noChangeAspect="1"/>
          </p:cNvPicPr>
          <p:nvPr>
            <p:ph idx="1"/>
          </p:nvPr>
        </p:nvPicPr>
        <p:blipFill>
          <a:blip r:embed="rId3"/>
          <a:stretch>
            <a:fillRect/>
          </a:stretch>
        </p:blipFill>
        <p:spPr>
          <a:xfrm>
            <a:off x="3504120" y="727627"/>
            <a:ext cx="8553450" cy="2247900"/>
          </a:xfrm>
          <a:prstGeom prst="rect">
            <a:avLst/>
          </a:prstGeom>
        </p:spPr>
      </p:pic>
      <p:sp>
        <p:nvSpPr>
          <p:cNvPr id="5" name="Rectangle 4">
            <a:extLst>
              <a:ext uri="{FF2B5EF4-FFF2-40B4-BE49-F238E27FC236}">
                <a16:creationId xmlns:a16="http://schemas.microsoft.com/office/drawing/2014/main" id="{45098A24-661D-4987-8DDB-295A75C86F1F}"/>
              </a:ext>
            </a:extLst>
          </p:cNvPr>
          <p:cNvSpPr/>
          <p:nvPr/>
        </p:nvSpPr>
        <p:spPr>
          <a:xfrm>
            <a:off x="3220500" y="3035838"/>
            <a:ext cx="8553449" cy="3457037"/>
          </a:xfrm>
          <a:prstGeom prst="rect">
            <a:avLst/>
          </a:prstGeom>
        </p:spPr>
        <p:txBody>
          <a:bodyPr wrap="square">
            <a:spAutoFit/>
          </a:bodyPr>
          <a:lstStyle/>
          <a:p>
            <a:pPr marL="487680">
              <a:lnSpc>
                <a:spcPts val="1435"/>
              </a:lnSpc>
              <a:spcBef>
                <a:spcPts val="345"/>
              </a:spcBef>
            </a:pPr>
            <a:r>
              <a:rPr lang="en-US" sz="2400"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Here, in the table,</a:t>
            </a:r>
            <a:endParaRPr lang="en-US" sz="2400" dirty="0">
              <a:latin typeface="Times New Roman" panose="02020603050405020304" pitchFamily="18" charset="0"/>
              <a:ea typeface="PMingLiU" panose="02020500000000000000" pitchFamily="18" charset="-120"/>
              <a:cs typeface="Times New Roman" panose="02020603050405020304" pitchFamily="18" charset="0"/>
            </a:endParaRPr>
          </a:p>
          <a:p>
            <a:pPr marL="569595">
              <a:lnSpc>
                <a:spcPts val="1300"/>
              </a:lnSpc>
            </a:pPr>
            <a:endParaRPr lang="en-US" sz="2400" i="1"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endParaRPr>
          </a:p>
          <a:p>
            <a:pPr marL="569595">
              <a:lnSpc>
                <a:spcPts val="1300"/>
              </a:lnSpc>
            </a:pPr>
            <a:r>
              <a:rPr lang="en-US" sz="2400" i="1"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b </a:t>
            </a:r>
            <a:r>
              <a:rPr lang="en-US" sz="2400"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 Branching factor of each node (how many branches are </a:t>
            </a:r>
          </a:p>
          <a:p>
            <a:pPr marL="569595">
              <a:lnSpc>
                <a:spcPts val="1300"/>
              </a:lnSpc>
            </a:pPr>
            <a:endParaRPr lang="en-US" sz="2400"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endParaRPr>
          </a:p>
          <a:p>
            <a:pPr marL="569595">
              <a:lnSpc>
                <a:spcPts val="1300"/>
              </a:lnSpc>
            </a:pPr>
            <a:r>
              <a:rPr lang="en-US" sz="2400"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created from each node of the search tree).</a:t>
            </a:r>
            <a:endParaRPr lang="en-US" sz="2400" dirty="0">
              <a:latin typeface="Times New Roman" panose="02020603050405020304" pitchFamily="18" charset="0"/>
              <a:ea typeface="PMingLiU" panose="02020500000000000000" pitchFamily="18" charset="-120"/>
              <a:cs typeface="Times New Roman" panose="02020603050405020304" pitchFamily="18" charset="0"/>
            </a:endParaRPr>
          </a:p>
          <a:p>
            <a:pPr marL="766445" marR="80010" indent="-196850">
              <a:spcBef>
                <a:spcPts val="55"/>
              </a:spcBef>
            </a:pPr>
            <a:r>
              <a:rPr lang="en-US" sz="2400" i="1"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d </a:t>
            </a:r>
            <a:r>
              <a:rPr lang="en-US" sz="2400"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 Depth of the shallowest solution (the depth of the place where the GOAL node is located form the root node).</a:t>
            </a:r>
            <a:endParaRPr lang="en-US" sz="2400" dirty="0">
              <a:latin typeface="Times New Roman" panose="02020603050405020304" pitchFamily="18" charset="0"/>
              <a:ea typeface="PMingLiU" panose="02020500000000000000" pitchFamily="18" charset="-120"/>
              <a:cs typeface="Times New Roman" panose="02020603050405020304" pitchFamily="18" charset="0"/>
            </a:endParaRPr>
          </a:p>
          <a:p>
            <a:pPr marL="538480">
              <a:lnSpc>
                <a:spcPts val="1135"/>
              </a:lnSpc>
            </a:pPr>
            <a:endParaRPr lang="en-US" sz="2400" i="1"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endParaRPr>
          </a:p>
          <a:p>
            <a:pPr marL="538480">
              <a:lnSpc>
                <a:spcPts val="1135"/>
              </a:lnSpc>
            </a:pPr>
            <a:r>
              <a:rPr lang="en-US" sz="2400" i="1"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m </a:t>
            </a:r>
            <a:r>
              <a:rPr lang="en-US" sz="2400"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 Maximum depth of the search tree.</a:t>
            </a:r>
            <a:endParaRPr lang="en-US" sz="2400" dirty="0">
              <a:latin typeface="Times New Roman" panose="02020603050405020304" pitchFamily="18" charset="0"/>
              <a:ea typeface="PMingLiU" panose="02020500000000000000" pitchFamily="18" charset="-120"/>
              <a:cs typeface="Times New Roman" panose="02020603050405020304" pitchFamily="18" charset="0"/>
            </a:endParaRPr>
          </a:p>
          <a:p>
            <a:pPr marL="487680" marR="1995805" indent="113665">
              <a:spcBef>
                <a:spcPts val="55"/>
              </a:spcBef>
            </a:pPr>
            <a:r>
              <a:rPr lang="en-US" sz="2400" i="1"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l </a:t>
            </a:r>
            <a:r>
              <a:rPr lang="en-US" sz="2400"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 Limited depth of the search tree used in depth-limited search. C* – Cost of the optimal solution (based on the path cost).</a:t>
            </a:r>
            <a:endParaRPr lang="en-US" sz="2400" dirty="0">
              <a:latin typeface="Times New Roman" panose="02020603050405020304" pitchFamily="18" charset="0"/>
              <a:ea typeface="PMingLiU" panose="02020500000000000000" pitchFamily="18" charset="-120"/>
              <a:cs typeface="Times New Roman" panose="02020603050405020304" pitchFamily="18" charset="0"/>
            </a:endParaRPr>
          </a:p>
          <a:p>
            <a:pPr marL="554355">
              <a:lnSpc>
                <a:spcPts val="1270"/>
              </a:lnSpc>
            </a:pPr>
            <a:endParaRPr lang="en-US" sz="2400"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endParaRPr>
          </a:p>
          <a:p>
            <a:pPr marL="554355">
              <a:lnSpc>
                <a:spcPts val="1270"/>
              </a:lnSpc>
            </a:pPr>
            <a:r>
              <a:rPr lang="en-US" sz="2400" dirty="0">
                <a:solidFill>
                  <a:srgbClr val="231F20"/>
                </a:solidFill>
                <a:latin typeface="Times New Roman" panose="02020603050405020304" pitchFamily="18" charset="0"/>
                <a:ea typeface="PMingLiU" panose="02020500000000000000" pitchFamily="18" charset="-120"/>
                <a:cs typeface="Times New Roman" panose="02020603050405020304" pitchFamily="18" charset="0"/>
              </a:rPr>
              <a:t>E – Cost of every action.</a:t>
            </a:r>
            <a:endParaRPr lang="en-US" sz="2400" dirty="0">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 Bidirectional Search </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4.9 Comparison of uninformed search</a:t>
            </a:r>
          </a:p>
        </p:txBody>
      </p:sp>
      <p:sp>
        <p:nvSpPr>
          <p:cNvPr id="7" name="Footer Placeholder 6"/>
          <p:cNvSpPr>
            <a:spLocks noGrp="1"/>
          </p:cNvSpPr>
          <p:nvPr>
            <p:ph type="ftr" sz="quarter" idx="11"/>
          </p:nvPr>
        </p:nvSpPr>
        <p:spPr>
          <a:xfrm>
            <a:off x="5638385"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42277309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Breadth first search</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ADVANTAGES </a:t>
            </a:r>
          </a:p>
          <a:p>
            <a:pPr lvl="0"/>
            <a:r>
              <a:rPr lang="en-US" sz="2400" dirty="0">
                <a:latin typeface="Times New Roman" panose="02020603050405020304" pitchFamily="18" charset="0"/>
                <a:cs typeface="Times New Roman" panose="02020603050405020304" pitchFamily="18" charset="0"/>
              </a:rPr>
              <a:t>In this procedure, at any way it will find the GOAL.</a:t>
            </a:r>
          </a:p>
          <a:p>
            <a:pPr lvl="0"/>
            <a:r>
              <a:rPr lang="en-US" sz="2400" dirty="0">
                <a:latin typeface="Times New Roman" panose="02020603050405020304" pitchFamily="18" charset="0"/>
                <a:cs typeface="Times New Roman" panose="02020603050405020304" pitchFamily="18" charset="0"/>
              </a:rPr>
              <a:t>It does not follow a single unfruitful path for a long time.</a:t>
            </a:r>
          </a:p>
          <a:p>
            <a:pPr lvl="0"/>
            <a:r>
              <a:rPr lang="en-US" sz="2400" dirty="0">
                <a:latin typeface="Times New Roman" panose="02020603050405020304" pitchFamily="18" charset="0"/>
                <a:cs typeface="Times New Roman" panose="02020603050405020304" pitchFamily="18" charset="0"/>
              </a:rPr>
              <a:t>It finds the minimal solution in case of multiple paths.</a:t>
            </a:r>
          </a:p>
          <a:p>
            <a:pPr marL="0" indent="0">
              <a:buNone/>
            </a:pPr>
            <a:r>
              <a:rPr lang="en-US" sz="2400" b="1" dirty="0">
                <a:latin typeface="Times New Roman" panose="02020603050405020304" pitchFamily="18" charset="0"/>
                <a:cs typeface="Times New Roman" panose="02020603050405020304" pitchFamily="18" charset="0"/>
              </a:rPr>
              <a:t>DISADVANTAGES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Large memory space is consumed by BFS.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Time complexity is more.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It also has long pathways, when all the paths to a destination are on approximately the same search depth.</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6" name="Footer Placeholder 5"/>
          <p:cNvSpPr>
            <a:spLocks noGrp="1"/>
          </p:cNvSpPr>
          <p:nvPr>
            <p:ph type="ftr" sz="quarter" idx="11"/>
          </p:nvPr>
        </p:nvSpPr>
        <p:spPr>
          <a:xfrm>
            <a:off x="5133754" y="6465702"/>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241871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499273" y="233999"/>
            <a:ext cx="6350726" cy="918048"/>
          </a:xfrm>
        </p:spPr>
        <p:txBody>
          <a:bodyPr/>
          <a:lstStyle/>
          <a:p>
            <a:pPr eaLnBrk="1" hangingPunct="1"/>
            <a:r>
              <a:rPr lang="en-US" sz="4000" b="1" dirty="0">
                <a:solidFill>
                  <a:schemeClr val="accent2"/>
                </a:solidFill>
                <a:latin typeface="Comic Sans MS" pitchFamily="66" charset="0"/>
              </a:rPr>
              <a:t>Breadth-First Strategy</a:t>
            </a:r>
          </a:p>
        </p:txBody>
      </p:sp>
      <p:sp>
        <p:nvSpPr>
          <p:cNvPr id="36868" name="Rectangle 3"/>
          <p:cNvSpPr>
            <a:spLocks noGrp="1" noChangeArrowheads="1"/>
          </p:cNvSpPr>
          <p:nvPr>
            <p:ph type="body" idx="1"/>
          </p:nvPr>
        </p:nvSpPr>
        <p:spPr>
          <a:xfrm>
            <a:off x="3653608" y="1075647"/>
            <a:ext cx="6899366" cy="4504917"/>
          </a:xfrm>
        </p:spPr>
        <p:txBody>
          <a:bodyPr/>
          <a:lstStyle/>
          <a:p>
            <a:pPr eaLnBrk="1" hangingPunct="1">
              <a:buFontTx/>
              <a:buNone/>
            </a:pPr>
            <a:r>
              <a:rPr lang="en-US" dirty="0">
                <a:latin typeface="Comic Sans MS" pitchFamily="66" charset="0"/>
              </a:rPr>
              <a:t>  </a:t>
            </a:r>
            <a:r>
              <a:rPr lang="en-US" sz="2800" dirty="0">
                <a:latin typeface="Comic Sans MS" pitchFamily="66" charset="0"/>
              </a:rPr>
              <a:t>New nodes are inserted </a:t>
            </a:r>
            <a:r>
              <a:rPr lang="en-US" sz="2800" dirty="0">
                <a:solidFill>
                  <a:srgbClr val="990033"/>
                </a:solidFill>
                <a:latin typeface="Comic Sans MS" pitchFamily="66" charset="0"/>
              </a:rPr>
              <a:t>at the end</a:t>
            </a:r>
            <a:r>
              <a:rPr lang="en-US" sz="2800" dirty="0">
                <a:latin typeface="Comic Sans MS" pitchFamily="66" charset="0"/>
              </a:rPr>
              <a:t> of FRINGE</a:t>
            </a:r>
          </a:p>
        </p:txBody>
      </p:sp>
      <p:grpSp>
        <p:nvGrpSpPr>
          <p:cNvPr id="2" name="Group 42"/>
          <p:cNvGrpSpPr>
            <a:grpSpLocks/>
          </p:cNvGrpSpPr>
          <p:nvPr/>
        </p:nvGrpSpPr>
        <p:grpSpPr bwMode="auto">
          <a:xfrm>
            <a:off x="4679033" y="2049117"/>
            <a:ext cx="4635087" cy="2905655"/>
            <a:chOff x="768" y="1736"/>
            <a:chExt cx="1776" cy="1395"/>
          </a:xfrm>
        </p:grpSpPr>
        <p:grpSp>
          <p:nvGrpSpPr>
            <p:cNvPr id="3" name="Group 31"/>
            <p:cNvGrpSpPr>
              <a:grpSpLocks/>
            </p:cNvGrpSpPr>
            <p:nvPr/>
          </p:nvGrpSpPr>
          <p:grpSpPr bwMode="auto">
            <a:xfrm>
              <a:off x="960" y="1824"/>
              <a:ext cx="1584" cy="1296"/>
              <a:chOff x="960" y="1824"/>
              <a:chExt cx="1584" cy="1296"/>
            </a:xfrm>
          </p:grpSpPr>
          <p:grpSp>
            <p:nvGrpSpPr>
              <p:cNvPr id="4" name="Group 30"/>
              <p:cNvGrpSpPr>
                <a:grpSpLocks/>
              </p:cNvGrpSpPr>
              <p:nvPr/>
            </p:nvGrpSpPr>
            <p:grpSpPr bwMode="auto">
              <a:xfrm>
                <a:off x="960" y="1824"/>
                <a:ext cx="1584" cy="1296"/>
                <a:chOff x="1872" y="1872"/>
                <a:chExt cx="1584" cy="1296"/>
              </a:xfrm>
            </p:grpSpPr>
            <p:grpSp>
              <p:nvGrpSpPr>
                <p:cNvPr id="5" name="Group 26"/>
                <p:cNvGrpSpPr>
                  <a:grpSpLocks/>
                </p:cNvGrpSpPr>
                <p:nvPr/>
              </p:nvGrpSpPr>
              <p:grpSpPr bwMode="auto">
                <a:xfrm>
                  <a:off x="1872" y="1872"/>
                  <a:ext cx="1584" cy="1296"/>
                  <a:chOff x="1872" y="1872"/>
                  <a:chExt cx="1584" cy="1296"/>
                </a:xfrm>
              </p:grpSpPr>
              <p:sp>
                <p:nvSpPr>
                  <p:cNvPr id="36884" name="Oval 5"/>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6885" name="Oval 6"/>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6886" name="Oval 7"/>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6887" name="Oval 8"/>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6888" name="Oval 9"/>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6889" name="Oval 10"/>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6890" name="Oval 11"/>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6891" name="Line 19"/>
                  <p:cNvSpPr>
                    <a:spLocks noChangeShapeType="1"/>
                  </p:cNvSpPr>
                  <p:nvPr/>
                </p:nvSpPr>
                <p:spPr bwMode="auto">
                  <a:xfrm flipH="1">
                    <a:off x="2282" y="2000"/>
                    <a:ext cx="321" cy="411"/>
                  </a:xfrm>
                  <a:prstGeom prst="line">
                    <a:avLst/>
                  </a:prstGeom>
                  <a:noFill/>
                  <a:ln w="9525">
                    <a:solidFill>
                      <a:schemeClr val="tx1"/>
                    </a:solidFill>
                    <a:round/>
                    <a:headEnd/>
                    <a:tailEnd type="triangle" w="med" len="med"/>
                  </a:ln>
                </p:spPr>
                <p:txBody>
                  <a:bodyPr wrap="none"/>
                  <a:lstStyle/>
                  <a:p>
                    <a:endParaRPr lang="en-US"/>
                  </a:p>
                </p:txBody>
              </p:sp>
              <p:sp>
                <p:nvSpPr>
                  <p:cNvPr id="36892" name="Line 20"/>
                  <p:cNvSpPr>
                    <a:spLocks noChangeShapeType="1"/>
                  </p:cNvSpPr>
                  <p:nvPr/>
                </p:nvSpPr>
                <p:spPr bwMode="auto">
                  <a:xfrm flipH="1">
                    <a:off x="1969" y="2534"/>
                    <a:ext cx="214" cy="494"/>
                  </a:xfrm>
                  <a:prstGeom prst="line">
                    <a:avLst/>
                  </a:prstGeom>
                  <a:noFill/>
                  <a:ln w="9525">
                    <a:solidFill>
                      <a:schemeClr val="tx1"/>
                    </a:solidFill>
                    <a:round/>
                    <a:headEnd/>
                    <a:tailEnd type="triangle" w="med" len="med"/>
                  </a:ln>
                </p:spPr>
                <p:txBody>
                  <a:bodyPr wrap="none"/>
                  <a:lstStyle/>
                  <a:p>
                    <a:endParaRPr lang="en-US"/>
                  </a:p>
                </p:txBody>
              </p:sp>
              <p:sp>
                <p:nvSpPr>
                  <p:cNvPr id="36893" name="Line 21"/>
                  <p:cNvSpPr>
                    <a:spLocks noChangeShapeType="1"/>
                  </p:cNvSpPr>
                  <p:nvPr/>
                </p:nvSpPr>
                <p:spPr bwMode="auto">
                  <a:xfrm>
                    <a:off x="2726" y="2000"/>
                    <a:ext cx="321" cy="427"/>
                  </a:xfrm>
                  <a:prstGeom prst="line">
                    <a:avLst/>
                  </a:prstGeom>
                  <a:noFill/>
                  <a:ln w="9525">
                    <a:solidFill>
                      <a:schemeClr val="tx1"/>
                    </a:solidFill>
                    <a:round/>
                    <a:headEnd/>
                    <a:tailEnd type="triangle" w="med" len="med"/>
                  </a:ln>
                </p:spPr>
                <p:txBody>
                  <a:bodyPr wrap="none"/>
                  <a:lstStyle/>
                  <a:p>
                    <a:endParaRPr lang="en-US"/>
                  </a:p>
                </p:txBody>
              </p:sp>
              <p:sp>
                <p:nvSpPr>
                  <p:cNvPr id="36894" name="Line 22"/>
                  <p:cNvSpPr>
                    <a:spLocks noChangeShapeType="1"/>
                  </p:cNvSpPr>
                  <p:nvPr/>
                </p:nvSpPr>
                <p:spPr bwMode="auto">
                  <a:xfrm flipH="1">
                    <a:off x="2866" y="2526"/>
                    <a:ext cx="198" cy="502"/>
                  </a:xfrm>
                  <a:prstGeom prst="line">
                    <a:avLst/>
                  </a:prstGeom>
                  <a:noFill/>
                  <a:ln w="9525">
                    <a:solidFill>
                      <a:schemeClr val="tx1"/>
                    </a:solidFill>
                    <a:round/>
                    <a:headEnd/>
                    <a:tailEnd type="triangle" w="med" len="med"/>
                  </a:ln>
                </p:spPr>
                <p:txBody>
                  <a:bodyPr wrap="none"/>
                  <a:lstStyle/>
                  <a:p>
                    <a:endParaRPr lang="en-US"/>
                  </a:p>
                </p:txBody>
              </p:sp>
              <p:sp>
                <p:nvSpPr>
                  <p:cNvPr id="36895" name="Line 24"/>
                  <p:cNvSpPr>
                    <a:spLocks noChangeShapeType="1"/>
                  </p:cNvSpPr>
                  <p:nvPr/>
                </p:nvSpPr>
                <p:spPr bwMode="auto">
                  <a:xfrm>
                    <a:off x="2274" y="2534"/>
                    <a:ext cx="181" cy="494"/>
                  </a:xfrm>
                  <a:prstGeom prst="line">
                    <a:avLst/>
                  </a:prstGeom>
                  <a:noFill/>
                  <a:ln w="9525">
                    <a:solidFill>
                      <a:schemeClr val="tx1"/>
                    </a:solidFill>
                    <a:round/>
                    <a:headEnd/>
                    <a:tailEnd type="triangle" w="med" len="med"/>
                  </a:ln>
                </p:spPr>
                <p:txBody>
                  <a:bodyPr wrap="none"/>
                  <a:lstStyle/>
                  <a:p>
                    <a:endParaRPr lang="en-US"/>
                  </a:p>
                </p:txBody>
              </p:sp>
              <p:sp>
                <p:nvSpPr>
                  <p:cNvPr id="36896" name="Line 25"/>
                  <p:cNvSpPr>
                    <a:spLocks noChangeShapeType="1"/>
                  </p:cNvSpPr>
                  <p:nvPr/>
                </p:nvSpPr>
                <p:spPr bwMode="auto">
                  <a:xfrm>
                    <a:off x="3146" y="2526"/>
                    <a:ext cx="214" cy="502"/>
                  </a:xfrm>
                  <a:prstGeom prst="line">
                    <a:avLst/>
                  </a:prstGeom>
                  <a:noFill/>
                  <a:ln w="9525">
                    <a:solidFill>
                      <a:schemeClr val="tx1"/>
                    </a:solidFill>
                    <a:round/>
                    <a:headEnd/>
                    <a:tailEnd type="triangle" w="med" len="med"/>
                  </a:ln>
                </p:spPr>
                <p:txBody>
                  <a:bodyPr wrap="none"/>
                  <a:lstStyle/>
                  <a:p>
                    <a:endParaRPr lang="en-US"/>
                  </a:p>
                </p:txBody>
              </p:sp>
            </p:grpSp>
            <p:sp>
              <p:nvSpPr>
                <p:cNvPr id="36883" name="Oval 28"/>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p>
                  <a:endParaRPr lang="en-US"/>
                </a:p>
              </p:txBody>
            </p:sp>
          </p:grpSp>
          <p:sp>
            <p:nvSpPr>
              <p:cNvPr id="36881" name="Oval 29"/>
              <p:cNvSpPr>
                <a:spLocks noChangeArrowheads="1"/>
              </p:cNvSpPr>
              <p:nvPr/>
            </p:nvSpPr>
            <p:spPr bwMode="auto">
              <a:xfrm>
                <a:off x="2400" y="2976"/>
                <a:ext cx="144" cy="144"/>
              </a:xfrm>
              <a:prstGeom prst="ellipse">
                <a:avLst/>
              </a:prstGeom>
              <a:solidFill>
                <a:srgbClr val="33CC33"/>
              </a:solidFill>
              <a:ln w="9525">
                <a:solidFill>
                  <a:schemeClr val="tx1"/>
                </a:solidFill>
                <a:round/>
                <a:headEnd/>
                <a:tailEnd/>
              </a:ln>
            </p:spPr>
            <p:txBody>
              <a:bodyPr wrap="none" anchor="ctr"/>
              <a:lstStyle/>
              <a:p>
                <a:endParaRPr lang="en-US"/>
              </a:p>
            </p:txBody>
          </p:sp>
        </p:grpSp>
        <p:sp>
          <p:nvSpPr>
            <p:cNvPr id="36873" name="Text Box 33"/>
            <p:cNvSpPr txBox="1">
              <a:spLocks noChangeArrowheads="1"/>
            </p:cNvSpPr>
            <p:nvPr/>
          </p:nvSpPr>
          <p:spPr bwMode="auto">
            <a:xfrm>
              <a:off x="1056" y="2264"/>
              <a:ext cx="176" cy="291"/>
            </a:xfrm>
            <a:prstGeom prst="rect">
              <a:avLst/>
            </a:prstGeom>
            <a:noFill/>
            <a:ln w="9525">
              <a:noFill/>
              <a:miter lim="800000"/>
              <a:headEnd/>
              <a:tailEnd/>
            </a:ln>
          </p:spPr>
          <p:txBody>
            <a:bodyPr wrap="none">
              <a:spAutoFit/>
            </a:bodyPr>
            <a:lstStyle/>
            <a:p>
              <a:r>
                <a:rPr lang="en-US" sz="2400">
                  <a:latin typeface="Comic Sans MS" pitchFamily="66" charset="0"/>
                </a:rPr>
                <a:t>2</a:t>
              </a:r>
            </a:p>
          </p:txBody>
        </p:sp>
        <p:sp>
          <p:nvSpPr>
            <p:cNvPr id="36874" name="Text Box 34"/>
            <p:cNvSpPr txBox="1">
              <a:spLocks noChangeArrowheads="1"/>
            </p:cNvSpPr>
            <p:nvPr/>
          </p:nvSpPr>
          <p:spPr bwMode="auto">
            <a:xfrm>
              <a:off x="1872" y="2264"/>
              <a:ext cx="176" cy="291"/>
            </a:xfrm>
            <a:prstGeom prst="rect">
              <a:avLst/>
            </a:prstGeom>
            <a:noFill/>
            <a:ln w="9525">
              <a:noFill/>
              <a:miter lim="800000"/>
              <a:headEnd/>
              <a:tailEnd/>
            </a:ln>
          </p:spPr>
          <p:txBody>
            <a:bodyPr wrap="none">
              <a:spAutoFit/>
            </a:bodyPr>
            <a:lstStyle/>
            <a:p>
              <a:r>
                <a:rPr lang="en-US" sz="2400" dirty="0">
                  <a:latin typeface="Comic Sans MS" pitchFamily="66" charset="0"/>
                </a:rPr>
                <a:t>3</a:t>
              </a:r>
            </a:p>
          </p:txBody>
        </p:sp>
        <p:sp>
          <p:nvSpPr>
            <p:cNvPr id="36875" name="Text Box 35"/>
            <p:cNvSpPr txBox="1">
              <a:spLocks noChangeArrowheads="1"/>
            </p:cNvSpPr>
            <p:nvPr/>
          </p:nvSpPr>
          <p:spPr bwMode="auto">
            <a:xfrm>
              <a:off x="768" y="2840"/>
              <a:ext cx="176" cy="291"/>
            </a:xfrm>
            <a:prstGeom prst="rect">
              <a:avLst/>
            </a:prstGeom>
            <a:noFill/>
            <a:ln w="9525">
              <a:noFill/>
              <a:miter lim="800000"/>
              <a:headEnd/>
              <a:tailEnd/>
            </a:ln>
          </p:spPr>
          <p:txBody>
            <a:bodyPr wrap="none">
              <a:spAutoFit/>
            </a:bodyPr>
            <a:lstStyle/>
            <a:p>
              <a:r>
                <a:rPr lang="en-US" sz="2400">
                  <a:latin typeface="Comic Sans MS" pitchFamily="66" charset="0"/>
                </a:rPr>
                <a:t>4</a:t>
              </a:r>
            </a:p>
          </p:txBody>
        </p:sp>
        <p:sp>
          <p:nvSpPr>
            <p:cNvPr id="36876" name="Text Box 36"/>
            <p:cNvSpPr txBox="1">
              <a:spLocks noChangeArrowheads="1"/>
            </p:cNvSpPr>
            <p:nvPr/>
          </p:nvSpPr>
          <p:spPr bwMode="auto">
            <a:xfrm>
              <a:off x="1296" y="2840"/>
              <a:ext cx="176" cy="291"/>
            </a:xfrm>
            <a:prstGeom prst="rect">
              <a:avLst/>
            </a:prstGeom>
            <a:noFill/>
            <a:ln w="9525">
              <a:noFill/>
              <a:miter lim="800000"/>
              <a:headEnd/>
              <a:tailEnd/>
            </a:ln>
          </p:spPr>
          <p:txBody>
            <a:bodyPr wrap="none">
              <a:spAutoFit/>
            </a:bodyPr>
            <a:lstStyle/>
            <a:p>
              <a:r>
                <a:rPr lang="en-US" sz="2400">
                  <a:latin typeface="Comic Sans MS" pitchFamily="66" charset="0"/>
                </a:rPr>
                <a:t>5</a:t>
              </a:r>
            </a:p>
          </p:txBody>
        </p:sp>
        <p:sp>
          <p:nvSpPr>
            <p:cNvPr id="36877" name="Text Box 39"/>
            <p:cNvSpPr txBox="1">
              <a:spLocks noChangeArrowheads="1"/>
            </p:cNvSpPr>
            <p:nvPr/>
          </p:nvSpPr>
          <p:spPr bwMode="auto">
            <a:xfrm>
              <a:off x="1488" y="1736"/>
              <a:ext cx="152" cy="291"/>
            </a:xfrm>
            <a:prstGeom prst="rect">
              <a:avLst/>
            </a:prstGeom>
            <a:noFill/>
            <a:ln w="9525">
              <a:noFill/>
              <a:miter lim="800000"/>
              <a:headEnd/>
              <a:tailEnd/>
            </a:ln>
          </p:spPr>
          <p:txBody>
            <a:bodyPr wrap="none">
              <a:spAutoFit/>
            </a:bodyPr>
            <a:lstStyle/>
            <a:p>
              <a:r>
                <a:rPr lang="en-US" sz="2400">
                  <a:latin typeface="Comic Sans MS" pitchFamily="66" charset="0"/>
                </a:rPr>
                <a:t>1</a:t>
              </a:r>
            </a:p>
          </p:txBody>
        </p:sp>
        <p:sp>
          <p:nvSpPr>
            <p:cNvPr id="36878" name="Text Box 40"/>
            <p:cNvSpPr txBox="1">
              <a:spLocks noChangeArrowheads="1"/>
            </p:cNvSpPr>
            <p:nvPr/>
          </p:nvSpPr>
          <p:spPr bwMode="auto">
            <a:xfrm>
              <a:off x="1711" y="2840"/>
              <a:ext cx="176" cy="291"/>
            </a:xfrm>
            <a:prstGeom prst="rect">
              <a:avLst/>
            </a:prstGeom>
            <a:noFill/>
            <a:ln w="9525">
              <a:noFill/>
              <a:miter lim="800000"/>
              <a:headEnd/>
              <a:tailEnd/>
            </a:ln>
          </p:spPr>
          <p:txBody>
            <a:bodyPr wrap="none">
              <a:spAutoFit/>
            </a:bodyPr>
            <a:lstStyle/>
            <a:p>
              <a:r>
                <a:rPr lang="en-US" sz="2400">
                  <a:latin typeface="Comic Sans MS" pitchFamily="66" charset="0"/>
                </a:rPr>
                <a:t>6</a:t>
              </a:r>
            </a:p>
          </p:txBody>
        </p:sp>
        <p:sp>
          <p:nvSpPr>
            <p:cNvPr id="36879" name="Text Box 41"/>
            <p:cNvSpPr txBox="1">
              <a:spLocks noChangeArrowheads="1"/>
            </p:cNvSpPr>
            <p:nvPr/>
          </p:nvSpPr>
          <p:spPr bwMode="auto">
            <a:xfrm>
              <a:off x="2208" y="2840"/>
              <a:ext cx="176" cy="291"/>
            </a:xfrm>
            <a:prstGeom prst="rect">
              <a:avLst/>
            </a:prstGeom>
            <a:noFill/>
            <a:ln w="9525">
              <a:noFill/>
              <a:miter lim="800000"/>
              <a:headEnd/>
              <a:tailEnd/>
            </a:ln>
          </p:spPr>
          <p:txBody>
            <a:bodyPr wrap="none">
              <a:spAutoFit/>
            </a:bodyPr>
            <a:lstStyle/>
            <a:p>
              <a:r>
                <a:rPr lang="en-US" sz="2400">
                  <a:latin typeface="Comic Sans MS" pitchFamily="66" charset="0"/>
                </a:rPr>
                <a:t>7</a:t>
              </a:r>
            </a:p>
          </p:txBody>
        </p:sp>
      </p:grpSp>
      <p:sp>
        <p:nvSpPr>
          <p:cNvPr id="153643" name="Text Box 43"/>
          <p:cNvSpPr txBox="1">
            <a:spLocks noChangeArrowheads="1"/>
          </p:cNvSpPr>
          <p:nvPr/>
        </p:nvSpPr>
        <p:spPr bwMode="auto">
          <a:xfrm>
            <a:off x="8817220" y="1623865"/>
            <a:ext cx="2084225" cy="461665"/>
          </a:xfrm>
          <a:prstGeom prst="rect">
            <a:avLst/>
          </a:prstGeom>
          <a:noFill/>
          <a:ln w="9525">
            <a:noFill/>
            <a:miter lim="800000"/>
            <a:headEnd/>
            <a:tailEnd/>
          </a:ln>
        </p:spPr>
        <p:txBody>
          <a:bodyPr wrap="none">
            <a:spAutoFit/>
          </a:bodyPr>
          <a:lstStyle/>
          <a:p>
            <a:r>
              <a:rPr lang="en-US" sz="2400" dirty="0">
                <a:latin typeface="Comic Sans MS" pitchFamily="66" charset="0"/>
              </a:rPr>
              <a:t>FRINGE = (1)</a:t>
            </a:r>
          </a:p>
        </p:txBody>
      </p:sp>
      <p:sp>
        <p:nvSpPr>
          <p:cNvPr id="153644" name="AutoShape 44"/>
          <p:cNvSpPr>
            <a:spLocks noChangeArrowheads="1"/>
          </p:cNvSpPr>
          <p:nvPr/>
        </p:nvSpPr>
        <p:spPr bwMode="auto">
          <a:xfrm>
            <a:off x="6211565" y="2056729"/>
            <a:ext cx="3048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en-US"/>
          </a:p>
        </p:txBody>
      </p:sp>
      <p:sp>
        <p:nvSpPr>
          <p:cNvPr id="33"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4.1 Introduction</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4.2 Breadth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4.3 Depth first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4.4 Difference between BFS and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4.5 Uniform cost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4.6 Depth-limited search</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4.7 Iterative-</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deeping</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DFs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4.8Bidirectional Search 4.9 Comparison of uninformed search</a:t>
            </a:r>
          </a:p>
        </p:txBody>
      </p:sp>
      <p:sp>
        <p:nvSpPr>
          <p:cNvPr id="34" name="Footer Placeholder 33"/>
          <p:cNvSpPr>
            <a:spLocks noGrp="1"/>
          </p:cNvSpPr>
          <p:nvPr>
            <p:ph type="ftr" sz="quarter" idx="11"/>
          </p:nvPr>
        </p:nvSpPr>
        <p:spPr>
          <a:xfrm>
            <a:off x="5426891" y="6456502"/>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3" grpId="0" autoUpdateAnimBg="0"/>
      <p:bldP spid="15364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5179</Words>
  <Application>Microsoft Office PowerPoint</Application>
  <PresentationFormat>Widescreen</PresentationFormat>
  <Paragraphs>1129</Paragraphs>
  <Slides>78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Calibri Light</vt:lpstr>
      <vt:lpstr>Comic Sans MS</vt:lpstr>
      <vt:lpstr>Times New Roman</vt:lpstr>
      <vt:lpstr>Wingdings</vt:lpstr>
      <vt:lpstr>Office Theme</vt:lpstr>
      <vt:lpstr>PowerPoint Presentation</vt:lpstr>
      <vt:lpstr>Learning objectives.</vt:lpstr>
      <vt:lpstr>Introduction</vt:lpstr>
      <vt:lpstr>PowerPoint Presentation</vt:lpstr>
      <vt:lpstr>Blind Strategies(uniform search)</vt:lpstr>
      <vt:lpstr>Breadth first search</vt:lpstr>
      <vt:lpstr>Breadth first search ALGORITHM </vt:lpstr>
      <vt:lpstr>Breadth first search</vt:lpstr>
      <vt:lpstr>Breadth-First Strategy</vt:lpstr>
      <vt:lpstr>Breadth-First Strategy</vt:lpstr>
      <vt:lpstr>Breadth-First Strategy</vt:lpstr>
      <vt:lpstr>Breadth-First Strategy</vt:lpstr>
      <vt:lpstr>Problem: To find a route from Arad to Bucharest (Romania Problem )</vt:lpstr>
      <vt:lpstr>PowerPoint Presentation</vt:lpstr>
      <vt:lpstr>PowerPoint Presentation</vt:lpstr>
      <vt:lpstr>PowerPoint Presentation</vt:lpstr>
      <vt:lpstr>PowerPoint Presentation</vt:lpstr>
      <vt:lpstr>Evaluation</vt:lpstr>
      <vt:lpstr>Big O Notation</vt:lpstr>
      <vt:lpstr>Time and Memory Requirements</vt:lpstr>
      <vt:lpstr>Time and Memory Requirements</vt:lpstr>
      <vt:lpstr>PowerPoint Presentation</vt:lpstr>
      <vt:lpstr>Remark</vt:lpstr>
      <vt:lpstr>Depth first search</vt:lpstr>
      <vt:lpstr>Depth first search</vt:lpstr>
      <vt:lpstr>Depth first search</vt:lpstr>
      <vt:lpstr> Depth first search</vt:lpstr>
      <vt:lpstr> Depth first search</vt:lpstr>
      <vt:lpstr> Depth first search</vt:lpstr>
      <vt:lpstr> Depth first search</vt:lpstr>
      <vt:lpstr> Depth first search</vt:lpstr>
      <vt:lpstr> Depth first search</vt:lpstr>
      <vt:lpstr> Depth first search</vt:lpstr>
      <vt:lpstr> Depth first search</vt:lpstr>
      <vt:lpstr> Depth first search</vt:lpstr>
      <vt:lpstr> Depth first search</vt:lpstr>
      <vt:lpstr> Depth first search</vt:lpstr>
      <vt:lpstr> </vt:lpstr>
      <vt:lpstr> </vt:lpstr>
      <vt:lpstr> </vt:lpstr>
      <vt:lpstr> </vt:lpstr>
      <vt:lpstr> </vt:lpstr>
      <vt:lpstr> </vt:lpstr>
      <vt:lpstr> </vt:lpstr>
      <vt:lpstr>Evaluation </vt:lpstr>
      <vt:lpstr>Difference between BFS and DFS</vt:lpstr>
      <vt:lpstr>Uniform cost search</vt:lpstr>
      <vt:lpstr>Uniform cost search</vt:lpstr>
      <vt:lpstr>Uniform cost search (Example )</vt:lpstr>
      <vt:lpstr>PowerPoint Presentation</vt:lpstr>
      <vt:lpstr>PowerPoint Presentation</vt:lpstr>
      <vt:lpstr>PowerPoint Presentation</vt:lpstr>
      <vt:lpstr>PowerPoint Presentation</vt:lpstr>
      <vt:lpstr>Depth-limited search</vt:lpstr>
      <vt:lpstr>Depth-limited search</vt:lpstr>
      <vt:lpstr>Depth-limited search</vt:lpstr>
      <vt:lpstr>Depth Limited Search </vt:lpstr>
      <vt:lpstr>Depth Limited Search </vt:lpstr>
      <vt:lpstr>Depth Limited Search </vt:lpstr>
      <vt:lpstr>Depth Limited Search </vt:lpstr>
      <vt:lpstr>PowerPoint Presentation</vt:lpstr>
      <vt:lpstr>Depth Limited Search </vt:lpstr>
      <vt:lpstr>Iterative deeping DFs</vt:lpstr>
      <vt:lpstr>Iterative deeping DFs</vt:lpstr>
      <vt:lpstr>Iterative-deeping DFs</vt:lpstr>
      <vt:lpstr>Iterative-deeping DFs</vt:lpstr>
      <vt:lpstr>Iterative-deeping DFs</vt:lpstr>
      <vt:lpstr>Iterative-deeping DFs</vt:lpstr>
      <vt:lpstr>Iterative-deeping DFs</vt:lpstr>
      <vt:lpstr>Iterative-deeping DFs</vt:lpstr>
      <vt:lpstr>Iterative-deeping DFs</vt:lpstr>
      <vt:lpstr>Iterative-deeping DFs</vt:lpstr>
      <vt:lpstr>Bidirectional Search</vt:lpstr>
      <vt:lpstr>Bidirectional Strategy</vt:lpstr>
      <vt:lpstr>PowerPoint Presentation</vt:lpstr>
      <vt:lpstr>PowerPoint Presentation</vt:lpstr>
      <vt:lpstr> Comparison of ununiformed search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53</cp:revision>
  <dcterms:created xsi:type="dcterms:W3CDTF">2019-07-10T06:56:55Z</dcterms:created>
  <dcterms:modified xsi:type="dcterms:W3CDTF">2019-07-25T09:51:14Z</dcterms:modified>
</cp:coreProperties>
</file>