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7" r:id="rId2"/>
    <p:sldId id="308" r:id="rId3"/>
    <p:sldId id="323"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439" r:id="rId24"/>
    <p:sldId id="424" r:id="rId25"/>
    <p:sldId id="425" r:id="rId26"/>
    <p:sldId id="426" r:id="rId27"/>
    <p:sldId id="427" r:id="rId28"/>
    <p:sldId id="429" r:id="rId29"/>
    <p:sldId id="430" r:id="rId30"/>
    <p:sldId id="431" r:id="rId31"/>
    <p:sldId id="432" r:id="rId32"/>
    <p:sldId id="435" r:id="rId33"/>
    <p:sldId id="436" r:id="rId34"/>
    <p:sldId id="437" r:id="rId35"/>
    <p:sldId id="438" r:id="rId36"/>
    <p:sldId id="456" r:id="rId37"/>
    <p:sldId id="361" r:id="rId38"/>
    <p:sldId id="362" r:id="rId39"/>
    <p:sldId id="363" r:id="rId40"/>
    <p:sldId id="364" r:id="rId41"/>
    <p:sldId id="365" r:id="rId42"/>
    <p:sldId id="366" r:id="rId43"/>
    <p:sldId id="367" r:id="rId44"/>
    <p:sldId id="368" r:id="rId45"/>
    <p:sldId id="370" r:id="rId46"/>
    <p:sldId id="371" r:id="rId47"/>
    <p:sldId id="372" r:id="rId48"/>
    <p:sldId id="373" r:id="rId49"/>
    <p:sldId id="375" r:id="rId50"/>
    <p:sldId id="376" r:id="rId51"/>
    <p:sldId id="377" r:id="rId52"/>
    <p:sldId id="378" r:id="rId53"/>
    <p:sldId id="379" r:id="rId54"/>
    <p:sldId id="380" r:id="rId55"/>
    <p:sldId id="381" r:id="rId56"/>
    <p:sldId id="331" r:id="rId57"/>
    <p:sldId id="440" r:id="rId58"/>
    <p:sldId id="441" r:id="rId59"/>
    <p:sldId id="442" r:id="rId60"/>
    <p:sldId id="443" r:id="rId61"/>
    <p:sldId id="444" r:id="rId62"/>
    <p:sldId id="445" r:id="rId63"/>
    <p:sldId id="446" r:id="rId64"/>
    <p:sldId id="447" r:id="rId65"/>
    <p:sldId id="448" r:id="rId66"/>
    <p:sldId id="449" r:id="rId67"/>
    <p:sldId id="450" r:id="rId68"/>
    <p:sldId id="335" r:id="rId69"/>
    <p:sldId id="451" r:id="rId70"/>
    <p:sldId id="453" r:id="rId71"/>
    <p:sldId id="455" r:id="rId72"/>
    <p:sldId id="291"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6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75F00FA4-8DAA-413E-84D1-D2C5FB9976FB}" type="datetimeFigureOut">
              <a:rPr lang="en-US" smtClean="0"/>
              <a:pPr/>
              <a:t>7/26/2019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F13A076A-E241-45C3-A9BE-91E16FD1ADAF}" type="slidenum">
              <a:rPr lang="en-US" smtClean="0"/>
              <a:pPr/>
              <a:t>‹#›</a:t>
            </a:fld>
            <a:endParaRPr lang="en-US" dirty="0"/>
          </a:p>
        </p:txBody>
      </p:sp>
    </p:spTree>
    <p:extLst>
      <p:ext uri="{BB962C8B-B14F-4D97-AF65-F5344CB8AC3E}">
        <p14:creationId xmlns:p14="http://schemas.microsoft.com/office/powerpoint/2010/main" val="346517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01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449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8701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697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9E30-CF52-402A-A3FC-5D55C4558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F574CF-27D7-4BF3-9805-9665D4D13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82612-73FE-4B54-9B01-E773B89759EB}"/>
              </a:ext>
            </a:extLst>
          </p:cNvPr>
          <p:cNvSpPr>
            <a:spLocks noGrp="1"/>
          </p:cNvSpPr>
          <p:nvPr>
            <p:ph type="dt" sz="half" idx="10"/>
          </p:nvPr>
        </p:nvSpPr>
        <p:spPr/>
        <p:txBody>
          <a:bodyPr/>
          <a:lstStyle/>
          <a:p>
            <a:fld id="{042F2588-DE0A-446F-8C0C-0D4EEADFCAD0}" type="datetime1">
              <a:rPr lang="en-US" smtClean="0"/>
              <a:t>7/26/2019</a:t>
            </a:fld>
            <a:endParaRPr lang="en-US"/>
          </a:p>
        </p:txBody>
      </p:sp>
      <p:sp>
        <p:nvSpPr>
          <p:cNvPr id="5" name="Footer Placeholder 4">
            <a:extLst>
              <a:ext uri="{FF2B5EF4-FFF2-40B4-BE49-F238E27FC236}">
                <a16:creationId xmlns:a16="http://schemas.microsoft.com/office/drawing/2014/main" id="{6250C829-E754-4EB1-8FBF-A7715C1B38C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E6D4B3ED-AF64-46CC-A6B0-E83A772A544D}"/>
              </a:ext>
            </a:extLst>
          </p:cNvPr>
          <p:cNvSpPr>
            <a:spLocks noGrp="1"/>
          </p:cNvSpPr>
          <p:nvPr>
            <p:ph type="sldNum" sz="quarter" idx="12"/>
          </p:nvPr>
        </p:nvSpPr>
        <p:spPr/>
        <p:txBody>
          <a:bodyPr/>
          <a:lstStyle/>
          <a:p>
            <a:fld id="{D4AED86D-21D1-4BF7-B258-7BE9B04396F8}" type="slidenum">
              <a:rPr lang="en-US" smtClean="0"/>
              <a:pPr/>
              <a:t>‹#›</a:t>
            </a:fld>
            <a:endParaRPr lang="en-US"/>
          </a:p>
        </p:txBody>
      </p:sp>
    </p:spTree>
    <p:extLst>
      <p:ext uri="{BB962C8B-B14F-4D97-AF65-F5344CB8AC3E}">
        <p14:creationId xmlns:p14="http://schemas.microsoft.com/office/powerpoint/2010/main" val="122714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0FF8-92C9-4F67-B9A0-5CDD301FF6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E87464-55FA-4FE6-B0D0-DF68605A3F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61A9E-B3D7-4AAA-B563-347B2CF06972}"/>
              </a:ext>
            </a:extLst>
          </p:cNvPr>
          <p:cNvSpPr>
            <a:spLocks noGrp="1"/>
          </p:cNvSpPr>
          <p:nvPr>
            <p:ph type="dt" sz="half" idx="10"/>
          </p:nvPr>
        </p:nvSpPr>
        <p:spPr/>
        <p:txBody>
          <a:bodyPr/>
          <a:lstStyle/>
          <a:p>
            <a:fld id="{8254687A-6861-4271-A730-DB46D3BE9BCC}" type="datetime1">
              <a:rPr lang="en-US" smtClean="0"/>
              <a:t>7/26/2019</a:t>
            </a:fld>
            <a:endParaRPr lang="en-US"/>
          </a:p>
        </p:txBody>
      </p:sp>
      <p:sp>
        <p:nvSpPr>
          <p:cNvPr id="5" name="Footer Placeholder 4">
            <a:extLst>
              <a:ext uri="{FF2B5EF4-FFF2-40B4-BE49-F238E27FC236}">
                <a16:creationId xmlns:a16="http://schemas.microsoft.com/office/drawing/2014/main" id="{64053AA7-8276-4BC1-853D-BA7393DDE03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745DA7BC-09EB-452D-83A1-95D15E894C66}"/>
              </a:ext>
            </a:extLst>
          </p:cNvPr>
          <p:cNvSpPr>
            <a:spLocks noGrp="1"/>
          </p:cNvSpPr>
          <p:nvPr>
            <p:ph type="sldNum" sz="quarter" idx="12"/>
          </p:nvPr>
        </p:nvSpPr>
        <p:spPr/>
        <p:txBody>
          <a:bodyPr/>
          <a:lstStyle/>
          <a:p>
            <a:fld id="{D4AED86D-21D1-4BF7-B258-7BE9B04396F8}" type="slidenum">
              <a:rPr lang="en-US" smtClean="0"/>
              <a:pPr/>
              <a:t>‹#›</a:t>
            </a:fld>
            <a:endParaRPr lang="en-US"/>
          </a:p>
        </p:txBody>
      </p:sp>
    </p:spTree>
    <p:extLst>
      <p:ext uri="{BB962C8B-B14F-4D97-AF65-F5344CB8AC3E}">
        <p14:creationId xmlns:p14="http://schemas.microsoft.com/office/powerpoint/2010/main" val="160359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99E57-A87A-4CA3-AB82-37D12D814D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C46C25-6E49-4262-9DC0-33E88D0C3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808FA-9D4E-4765-9371-FAA07784D30E}"/>
              </a:ext>
            </a:extLst>
          </p:cNvPr>
          <p:cNvSpPr>
            <a:spLocks noGrp="1"/>
          </p:cNvSpPr>
          <p:nvPr>
            <p:ph type="dt" sz="half" idx="10"/>
          </p:nvPr>
        </p:nvSpPr>
        <p:spPr/>
        <p:txBody>
          <a:bodyPr/>
          <a:lstStyle/>
          <a:p>
            <a:fld id="{D6772B65-A7A7-42CD-AEE1-4D80B4B5D3DA}" type="datetime1">
              <a:rPr lang="en-US" smtClean="0"/>
              <a:t>7/26/2019</a:t>
            </a:fld>
            <a:endParaRPr lang="en-US"/>
          </a:p>
        </p:txBody>
      </p:sp>
      <p:sp>
        <p:nvSpPr>
          <p:cNvPr id="5" name="Footer Placeholder 4">
            <a:extLst>
              <a:ext uri="{FF2B5EF4-FFF2-40B4-BE49-F238E27FC236}">
                <a16:creationId xmlns:a16="http://schemas.microsoft.com/office/drawing/2014/main" id="{8D39E244-AE1A-4984-9C44-89D84E81A18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AE41D2B5-40D4-4E50-BC84-E424B7112E53}"/>
              </a:ext>
            </a:extLst>
          </p:cNvPr>
          <p:cNvSpPr>
            <a:spLocks noGrp="1"/>
          </p:cNvSpPr>
          <p:nvPr>
            <p:ph type="sldNum" sz="quarter" idx="12"/>
          </p:nvPr>
        </p:nvSpPr>
        <p:spPr/>
        <p:txBody>
          <a:bodyPr/>
          <a:lstStyle/>
          <a:p>
            <a:fld id="{D4AED86D-21D1-4BF7-B258-7BE9B04396F8}" type="slidenum">
              <a:rPr lang="en-US" smtClean="0"/>
              <a:pPr/>
              <a:t>‹#›</a:t>
            </a:fld>
            <a:endParaRPr lang="en-US"/>
          </a:p>
        </p:txBody>
      </p:sp>
    </p:spTree>
    <p:extLst>
      <p:ext uri="{BB962C8B-B14F-4D97-AF65-F5344CB8AC3E}">
        <p14:creationId xmlns:p14="http://schemas.microsoft.com/office/powerpoint/2010/main" val="90131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53FF-0567-4A0D-9B4B-3ADC4D895B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2F8D12-F98B-41E9-9DDA-03043DCD06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4978A-F96B-4392-A0EA-87E704568AFE}"/>
              </a:ext>
            </a:extLst>
          </p:cNvPr>
          <p:cNvSpPr>
            <a:spLocks noGrp="1"/>
          </p:cNvSpPr>
          <p:nvPr>
            <p:ph type="dt" sz="half" idx="10"/>
          </p:nvPr>
        </p:nvSpPr>
        <p:spPr/>
        <p:txBody>
          <a:bodyPr/>
          <a:lstStyle/>
          <a:p>
            <a:fld id="{20371188-52B0-46DE-BF0A-44E14952D635}" type="datetime1">
              <a:rPr lang="en-US" smtClean="0"/>
              <a:t>7/26/2019</a:t>
            </a:fld>
            <a:endParaRPr lang="en-US"/>
          </a:p>
        </p:txBody>
      </p:sp>
      <p:sp>
        <p:nvSpPr>
          <p:cNvPr id="5" name="Footer Placeholder 4">
            <a:extLst>
              <a:ext uri="{FF2B5EF4-FFF2-40B4-BE49-F238E27FC236}">
                <a16:creationId xmlns:a16="http://schemas.microsoft.com/office/drawing/2014/main" id="{9032ED56-5228-4C25-91A0-7DEBB4337B0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575488A6-2615-411E-9725-2128235BFDE3}"/>
              </a:ext>
            </a:extLst>
          </p:cNvPr>
          <p:cNvSpPr>
            <a:spLocks noGrp="1"/>
          </p:cNvSpPr>
          <p:nvPr>
            <p:ph type="sldNum" sz="quarter" idx="12"/>
          </p:nvPr>
        </p:nvSpPr>
        <p:spPr/>
        <p:txBody>
          <a:bodyPr/>
          <a:lstStyle/>
          <a:p>
            <a:fld id="{D4AED86D-21D1-4BF7-B258-7BE9B04396F8}" type="slidenum">
              <a:rPr lang="en-US" smtClean="0"/>
              <a:pPr/>
              <a:t>‹#›</a:t>
            </a:fld>
            <a:endParaRPr lang="en-US"/>
          </a:p>
        </p:txBody>
      </p:sp>
    </p:spTree>
    <p:extLst>
      <p:ext uri="{BB962C8B-B14F-4D97-AF65-F5344CB8AC3E}">
        <p14:creationId xmlns:p14="http://schemas.microsoft.com/office/powerpoint/2010/main" val="264459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BAA7-6536-41D1-9CC3-D5A6AD9F7B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1AAB80-8868-45E0-91E1-51F0259853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0985E8-8C63-40A8-85A6-7046ABAD6A8C}"/>
              </a:ext>
            </a:extLst>
          </p:cNvPr>
          <p:cNvSpPr>
            <a:spLocks noGrp="1"/>
          </p:cNvSpPr>
          <p:nvPr>
            <p:ph type="dt" sz="half" idx="10"/>
          </p:nvPr>
        </p:nvSpPr>
        <p:spPr/>
        <p:txBody>
          <a:bodyPr/>
          <a:lstStyle/>
          <a:p>
            <a:fld id="{9BEF899D-8598-4D3D-B4CA-4026701CCEC4}" type="datetime1">
              <a:rPr lang="en-US" smtClean="0"/>
              <a:t>7/26/2019</a:t>
            </a:fld>
            <a:endParaRPr lang="en-US"/>
          </a:p>
        </p:txBody>
      </p:sp>
      <p:sp>
        <p:nvSpPr>
          <p:cNvPr id="5" name="Footer Placeholder 4">
            <a:extLst>
              <a:ext uri="{FF2B5EF4-FFF2-40B4-BE49-F238E27FC236}">
                <a16:creationId xmlns:a16="http://schemas.microsoft.com/office/drawing/2014/main" id="{BD09965F-D584-4686-9CA6-B6D1EE72C3E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FCE3E98F-1819-4BA9-A5F5-1E38AB1D7CE8}"/>
              </a:ext>
            </a:extLst>
          </p:cNvPr>
          <p:cNvSpPr>
            <a:spLocks noGrp="1"/>
          </p:cNvSpPr>
          <p:nvPr>
            <p:ph type="sldNum" sz="quarter" idx="12"/>
          </p:nvPr>
        </p:nvSpPr>
        <p:spPr/>
        <p:txBody>
          <a:bodyPr/>
          <a:lstStyle/>
          <a:p>
            <a:fld id="{D4AED86D-21D1-4BF7-B258-7BE9B04396F8}" type="slidenum">
              <a:rPr lang="en-US" smtClean="0"/>
              <a:pPr/>
              <a:t>‹#›</a:t>
            </a:fld>
            <a:endParaRPr lang="en-US"/>
          </a:p>
        </p:txBody>
      </p:sp>
    </p:spTree>
    <p:extLst>
      <p:ext uri="{BB962C8B-B14F-4D97-AF65-F5344CB8AC3E}">
        <p14:creationId xmlns:p14="http://schemas.microsoft.com/office/powerpoint/2010/main" val="343309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9169-6D0B-44E8-B5A9-0FE8A0A21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1DC2C7-D455-45F2-96FC-703C561D68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A0146C-2D4B-4EAE-AEE1-0BCF3600C5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19299D-4D0E-4192-A440-EFAD5AC1DC5B}"/>
              </a:ext>
            </a:extLst>
          </p:cNvPr>
          <p:cNvSpPr>
            <a:spLocks noGrp="1"/>
          </p:cNvSpPr>
          <p:nvPr>
            <p:ph type="dt" sz="half" idx="10"/>
          </p:nvPr>
        </p:nvSpPr>
        <p:spPr/>
        <p:txBody>
          <a:bodyPr/>
          <a:lstStyle/>
          <a:p>
            <a:fld id="{C11C16CC-60E7-430D-B3A9-DC088AAFB4B1}" type="datetime1">
              <a:rPr lang="en-US" smtClean="0"/>
              <a:t>7/26/2019</a:t>
            </a:fld>
            <a:endParaRPr lang="en-US"/>
          </a:p>
        </p:txBody>
      </p:sp>
      <p:sp>
        <p:nvSpPr>
          <p:cNvPr id="6" name="Footer Placeholder 5">
            <a:extLst>
              <a:ext uri="{FF2B5EF4-FFF2-40B4-BE49-F238E27FC236}">
                <a16:creationId xmlns:a16="http://schemas.microsoft.com/office/drawing/2014/main" id="{6BF4B06D-F9DC-4597-B09C-AA0B1CA6C2F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56F9DA6B-CD8F-400F-9318-CE82C6350B55}"/>
              </a:ext>
            </a:extLst>
          </p:cNvPr>
          <p:cNvSpPr>
            <a:spLocks noGrp="1"/>
          </p:cNvSpPr>
          <p:nvPr>
            <p:ph type="sldNum" sz="quarter" idx="12"/>
          </p:nvPr>
        </p:nvSpPr>
        <p:spPr/>
        <p:txBody>
          <a:bodyPr/>
          <a:lstStyle/>
          <a:p>
            <a:fld id="{D4AED86D-21D1-4BF7-B258-7BE9B04396F8}" type="slidenum">
              <a:rPr lang="en-US" smtClean="0"/>
              <a:pPr/>
              <a:t>‹#›</a:t>
            </a:fld>
            <a:endParaRPr lang="en-US"/>
          </a:p>
        </p:txBody>
      </p:sp>
    </p:spTree>
    <p:extLst>
      <p:ext uri="{BB962C8B-B14F-4D97-AF65-F5344CB8AC3E}">
        <p14:creationId xmlns:p14="http://schemas.microsoft.com/office/powerpoint/2010/main" val="319812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D2D6-5C5E-47D0-A68B-DCCF5170A1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C49F32-ADF7-4343-A66B-1322D00560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995B2-E67F-4400-B3C9-A7A334ABCB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837C8B-C96E-488F-9217-234B85874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9267-5241-46B8-BE6D-D6BA4C216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EB5695-CC9A-4930-ABE9-CCB77EDADEE6}"/>
              </a:ext>
            </a:extLst>
          </p:cNvPr>
          <p:cNvSpPr>
            <a:spLocks noGrp="1"/>
          </p:cNvSpPr>
          <p:nvPr>
            <p:ph type="dt" sz="half" idx="10"/>
          </p:nvPr>
        </p:nvSpPr>
        <p:spPr/>
        <p:txBody>
          <a:bodyPr/>
          <a:lstStyle/>
          <a:p>
            <a:fld id="{F025B4CE-484C-41DA-AEE6-B44A6DCEA787}" type="datetime1">
              <a:rPr lang="en-US" smtClean="0"/>
              <a:t>7/26/2019</a:t>
            </a:fld>
            <a:endParaRPr lang="en-US"/>
          </a:p>
        </p:txBody>
      </p:sp>
      <p:sp>
        <p:nvSpPr>
          <p:cNvPr id="8" name="Footer Placeholder 7">
            <a:extLst>
              <a:ext uri="{FF2B5EF4-FFF2-40B4-BE49-F238E27FC236}">
                <a16:creationId xmlns:a16="http://schemas.microsoft.com/office/drawing/2014/main" id="{5AD55297-A12F-4FC1-96C3-1D77FEA3059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9" name="Slide Number Placeholder 8">
            <a:extLst>
              <a:ext uri="{FF2B5EF4-FFF2-40B4-BE49-F238E27FC236}">
                <a16:creationId xmlns:a16="http://schemas.microsoft.com/office/drawing/2014/main" id="{C24B2772-0009-46B6-8557-98BE3FF06437}"/>
              </a:ext>
            </a:extLst>
          </p:cNvPr>
          <p:cNvSpPr>
            <a:spLocks noGrp="1"/>
          </p:cNvSpPr>
          <p:nvPr>
            <p:ph type="sldNum" sz="quarter" idx="12"/>
          </p:nvPr>
        </p:nvSpPr>
        <p:spPr/>
        <p:txBody>
          <a:bodyPr/>
          <a:lstStyle/>
          <a:p>
            <a:fld id="{D4AED86D-21D1-4BF7-B258-7BE9B04396F8}" type="slidenum">
              <a:rPr lang="en-US" smtClean="0"/>
              <a:pPr/>
              <a:t>‹#›</a:t>
            </a:fld>
            <a:endParaRPr lang="en-US"/>
          </a:p>
        </p:txBody>
      </p:sp>
    </p:spTree>
    <p:extLst>
      <p:ext uri="{BB962C8B-B14F-4D97-AF65-F5344CB8AC3E}">
        <p14:creationId xmlns:p14="http://schemas.microsoft.com/office/powerpoint/2010/main" val="417721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2102-C962-4A7F-9B2F-B42F475294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7728A-83A7-4197-959B-B137BA6C33C2}"/>
              </a:ext>
            </a:extLst>
          </p:cNvPr>
          <p:cNvSpPr>
            <a:spLocks noGrp="1"/>
          </p:cNvSpPr>
          <p:nvPr>
            <p:ph type="dt" sz="half" idx="10"/>
          </p:nvPr>
        </p:nvSpPr>
        <p:spPr/>
        <p:txBody>
          <a:bodyPr/>
          <a:lstStyle/>
          <a:p>
            <a:fld id="{F182EAB8-5282-48C0-B0F1-26E09F9449FE}" type="datetime1">
              <a:rPr lang="en-US" smtClean="0"/>
              <a:t>7/26/2019</a:t>
            </a:fld>
            <a:endParaRPr lang="en-US"/>
          </a:p>
        </p:txBody>
      </p:sp>
      <p:sp>
        <p:nvSpPr>
          <p:cNvPr id="4" name="Footer Placeholder 3">
            <a:extLst>
              <a:ext uri="{FF2B5EF4-FFF2-40B4-BE49-F238E27FC236}">
                <a16:creationId xmlns:a16="http://schemas.microsoft.com/office/drawing/2014/main" id="{3104A4F9-74A5-497B-BA92-E1FE709FCF3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5" name="Slide Number Placeholder 4">
            <a:extLst>
              <a:ext uri="{FF2B5EF4-FFF2-40B4-BE49-F238E27FC236}">
                <a16:creationId xmlns:a16="http://schemas.microsoft.com/office/drawing/2014/main" id="{9D0EDBD5-7966-478E-8ADB-F007C3E87295}"/>
              </a:ext>
            </a:extLst>
          </p:cNvPr>
          <p:cNvSpPr>
            <a:spLocks noGrp="1"/>
          </p:cNvSpPr>
          <p:nvPr>
            <p:ph type="sldNum" sz="quarter" idx="12"/>
          </p:nvPr>
        </p:nvSpPr>
        <p:spPr/>
        <p:txBody>
          <a:bodyPr/>
          <a:lstStyle/>
          <a:p>
            <a:fld id="{D4AED86D-21D1-4BF7-B258-7BE9B04396F8}" type="slidenum">
              <a:rPr lang="en-US" smtClean="0"/>
              <a:pPr/>
              <a:t>‹#›</a:t>
            </a:fld>
            <a:endParaRPr lang="en-US"/>
          </a:p>
        </p:txBody>
      </p:sp>
    </p:spTree>
    <p:extLst>
      <p:ext uri="{BB962C8B-B14F-4D97-AF65-F5344CB8AC3E}">
        <p14:creationId xmlns:p14="http://schemas.microsoft.com/office/powerpoint/2010/main" val="1118394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64676-DD95-41E9-A2D5-38D4F740B7AF}"/>
              </a:ext>
            </a:extLst>
          </p:cNvPr>
          <p:cNvSpPr>
            <a:spLocks noGrp="1"/>
          </p:cNvSpPr>
          <p:nvPr>
            <p:ph type="dt" sz="half" idx="10"/>
          </p:nvPr>
        </p:nvSpPr>
        <p:spPr/>
        <p:txBody>
          <a:bodyPr/>
          <a:lstStyle/>
          <a:p>
            <a:fld id="{0F201BC4-8D71-44E7-A070-A060D26F3BA3}" type="datetime1">
              <a:rPr lang="en-US" smtClean="0"/>
              <a:t>7/26/2019</a:t>
            </a:fld>
            <a:endParaRPr lang="en-US"/>
          </a:p>
        </p:txBody>
      </p:sp>
      <p:sp>
        <p:nvSpPr>
          <p:cNvPr id="3" name="Footer Placeholder 2">
            <a:extLst>
              <a:ext uri="{FF2B5EF4-FFF2-40B4-BE49-F238E27FC236}">
                <a16:creationId xmlns:a16="http://schemas.microsoft.com/office/drawing/2014/main" id="{F356C302-36B6-4B26-9B8A-0B3B72A30CC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4" name="Slide Number Placeholder 3">
            <a:extLst>
              <a:ext uri="{FF2B5EF4-FFF2-40B4-BE49-F238E27FC236}">
                <a16:creationId xmlns:a16="http://schemas.microsoft.com/office/drawing/2014/main" id="{C4224522-CCCD-4046-948C-CAA6A5A49E97}"/>
              </a:ext>
            </a:extLst>
          </p:cNvPr>
          <p:cNvSpPr>
            <a:spLocks noGrp="1"/>
          </p:cNvSpPr>
          <p:nvPr>
            <p:ph type="sldNum" sz="quarter" idx="12"/>
          </p:nvPr>
        </p:nvSpPr>
        <p:spPr/>
        <p:txBody>
          <a:bodyPr/>
          <a:lstStyle/>
          <a:p>
            <a:fld id="{D4AED86D-21D1-4BF7-B258-7BE9B04396F8}" type="slidenum">
              <a:rPr lang="en-US" smtClean="0"/>
              <a:pPr/>
              <a:t>‹#›</a:t>
            </a:fld>
            <a:endParaRPr lang="en-US"/>
          </a:p>
        </p:txBody>
      </p:sp>
    </p:spTree>
    <p:extLst>
      <p:ext uri="{BB962C8B-B14F-4D97-AF65-F5344CB8AC3E}">
        <p14:creationId xmlns:p14="http://schemas.microsoft.com/office/powerpoint/2010/main" val="130598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A3B2-1697-4364-B672-9B7489F82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34E498-A6C2-4662-A92C-0ED15B534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3AB0D0-3D0F-42A2-8747-9C89FC29D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FB376-02E6-405A-8D48-7106E2FDE8E2}"/>
              </a:ext>
            </a:extLst>
          </p:cNvPr>
          <p:cNvSpPr>
            <a:spLocks noGrp="1"/>
          </p:cNvSpPr>
          <p:nvPr>
            <p:ph type="dt" sz="half" idx="10"/>
          </p:nvPr>
        </p:nvSpPr>
        <p:spPr/>
        <p:txBody>
          <a:bodyPr/>
          <a:lstStyle/>
          <a:p>
            <a:fld id="{93146F38-77C1-457F-8795-D06235F943F7}" type="datetime1">
              <a:rPr lang="en-US" smtClean="0"/>
              <a:t>7/26/2019</a:t>
            </a:fld>
            <a:endParaRPr lang="en-US"/>
          </a:p>
        </p:txBody>
      </p:sp>
      <p:sp>
        <p:nvSpPr>
          <p:cNvPr id="6" name="Footer Placeholder 5">
            <a:extLst>
              <a:ext uri="{FF2B5EF4-FFF2-40B4-BE49-F238E27FC236}">
                <a16:creationId xmlns:a16="http://schemas.microsoft.com/office/drawing/2014/main" id="{38E5A31E-EADB-430F-AF67-131C8842280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D508A9BC-D32C-4AB8-AB23-C19DE3594594}"/>
              </a:ext>
            </a:extLst>
          </p:cNvPr>
          <p:cNvSpPr>
            <a:spLocks noGrp="1"/>
          </p:cNvSpPr>
          <p:nvPr>
            <p:ph type="sldNum" sz="quarter" idx="12"/>
          </p:nvPr>
        </p:nvSpPr>
        <p:spPr/>
        <p:txBody>
          <a:bodyPr/>
          <a:lstStyle/>
          <a:p>
            <a:fld id="{D4AED86D-21D1-4BF7-B258-7BE9B04396F8}" type="slidenum">
              <a:rPr lang="en-US" smtClean="0"/>
              <a:pPr/>
              <a:t>‹#›</a:t>
            </a:fld>
            <a:endParaRPr lang="en-US"/>
          </a:p>
        </p:txBody>
      </p:sp>
    </p:spTree>
    <p:extLst>
      <p:ext uri="{BB962C8B-B14F-4D97-AF65-F5344CB8AC3E}">
        <p14:creationId xmlns:p14="http://schemas.microsoft.com/office/powerpoint/2010/main" val="20946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5438-996A-486C-9E4A-F403DC040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7CC801-7443-419F-B63E-F60BB6985E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647929-70D3-408C-B06C-D3F84F682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BF30B-F34C-4DD4-AE01-D3CA4AEAB7C5}"/>
              </a:ext>
            </a:extLst>
          </p:cNvPr>
          <p:cNvSpPr>
            <a:spLocks noGrp="1"/>
          </p:cNvSpPr>
          <p:nvPr>
            <p:ph type="dt" sz="half" idx="10"/>
          </p:nvPr>
        </p:nvSpPr>
        <p:spPr/>
        <p:txBody>
          <a:bodyPr/>
          <a:lstStyle/>
          <a:p>
            <a:fld id="{B1BE7824-91B9-4196-BF6A-A59BC904F4E7}" type="datetime1">
              <a:rPr lang="en-US" smtClean="0"/>
              <a:t>7/26/2019</a:t>
            </a:fld>
            <a:endParaRPr lang="en-US"/>
          </a:p>
        </p:txBody>
      </p:sp>
      <p:sp>
        <p:nvSpPr>
          <p:cNvPr id="6" name="Footer Placeholder 5">
            <a:extLst>
              <a:ext uri="{FF2B5EF4-FFF2-40B4-BE49-F238E27FC236}">
                <a16:creationId xmlns:a16="http://schemas.microsoft.com/office/drawing/2014/main" id="{85CA44F1-9777-466E-9DA6-417D7EB008E0}"/>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CC1B1514-8EA8-4BBD-8DBE-63B0BF08B12C}"/>
              </a:ext>
            </a:extLst>
          </p:cNvPr>
          <p:cNvSpPr>
            <a:spLocks noGrp="1"/>
          </p:cNvSpPr>
          <p:nvPr>
            <p:ph type="sldNum" sz="quarter" idx="12"/>
          </p:nvPr>
        </p:nvSpPr>
        <p:spPr/>
        <p:txBody>
          <a:bodyPr/>
          <a:lstStyle/>
          <a:p>
            <a:fld id="{D4AED86D-21D1-4BF7-B258-7BE9B04396F8}" type="slidenum">
              <a:rPr lang="en-US" smtClean="0"/>
              <a:pPr/>
              <a:t>‹#›</a:t>
            </a:fld>
            <a:endParaRPr lang="en-US"/>
          </a:p>
        </p:txBody>
      </p:sp>
    </p:spTree>
    <p:extLst>
      <p:ext uri="{BB962C8B-B14F-4D97-AF65-F5344CB8AC3E}">
        <p14:creationId xmlns:p14="http://schemas.microsoft.com/office/powerpoint/2010/main" val="323207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5F8A0-7CAB-497D-9B67-AC677FA3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11191FE-6512-4314-899A-3F6CB463DD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98C5C50-B243-42B1-9C31-7374EBB92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5A69EDBA-07B7-4239-9D44-1C106256A728}" type="datetime1">
              <a:rPr lang="en-US" smtClean="0"/>
              <a:t>7/26/2019</a:t>
            </a:fld>
            <a:endParaRPr lang="en-US" dirty="0"/>
          </a:p>
        </p:txBody>
      </p:sp>
      <p:sp>
        <p:nvSpPr>
          <p:cNvPr id="5" name="Footer Placeholder 4">
            <a:extLst>
              <a:ext uri="{FF2B5EF4-FFF2-40B4-BE49-F238E27FC236}">
                <a16:creationId xmlns:a16="http://schemas.microsoft.com/office/drawing/2014/main" id="{50C6CFFD-8314-4BBA-BA8B-E75A52B12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r>
              <a:rPr lang="en-IN"/>
              <a:t>Copyright © 2019 by Wiley India Pvt. Ltd., 4436/7, Ansari Road, Daryaganj, New Delhi-110002</a:t>
            </a:r>
            <a:endParaRPr lang="en-US" dirty="0"/>
          </a:p>
        </p:txBody>
      </p:sp>
      <p:sp>
        <p:nvSpPr>
          <p:cNvPr id="6" name="Slide Number Placeholder 5">
            <a:extLst>
              <a:ext uri="{FF2B5EF4-FFF2-40B4-BE49-F238E27FC236}">
                <a16:creationId xmlns:a16="http://schemas.microsoft.com/office/drawing/2014/main" id="{CD383585-F757-497F-ABE9-FFD913EAE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D4AED86D-21D1-4BF7-B258-7BE9B04396F8}" type="slidenum">
              <a:rPr lang="en-US" smtClean="0"/>
              <a:pPr/>
              <a:t>‹#›</a:t>
            </a:fld>
            <a:endParaRPr lang="en-US" dirty="0"/>
          </a:p>
        </p:txBody>
      </p:sp>
    </p:spTree>
    <p:extLst>
      <p:ext uri="{BB962C8B-B14F-4D97-AF65-F5344CB8AC3E}">
        <p14:creationId xmlns:p14="http://schemas.microsoft.com/office/powerpoint/2010/main" val="2647518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3">
            <a:alphaModFix/>
          </a:blip>
          <a:srcRect/>
          <a:stretch/>
        </p:blipFill>
        <p:spPr>
          <a:xfrm>
            <a:off x="0" y="0"/>
            <a:ext cx="5104535" cy="6858000"/>
          </a:xfrm>
          <a:prstGeom prst="rect">
            <a:avLst/>
          </a:prstGeom>
          <a:noFill/>
          <a:ln>
            <a:noFill/>
          </a:ln>
        </p:spPr>
      </p:pic>
      <p:sp>
        <p:nvSpPr>
          <p:cNvPr id="136" name="Google Shape;136;p1"/>
          <p:cNvSpPr txBox="1"/>
          <p:nvPr/>
        </p:nvSpPr>
        <p:spPr>
          <a:xfrm>
            <a:off x="6035040" y="1802674"/>
            <a:ext cx="4937760"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Chapter </a:t>
            </a:r>
            <a:r>
              <a:rPr lang="en-US" sz="4000" b="1" dirty="0">
                <a:solidFill>
                  <a:srgbClr val="0070C0"/>
                </a:solidFill>
                <a:latin typeface="Times New Roman"/>
                <a:ea typeface="Times New Roman"/>
                <a:cs typeface="Times New Roman"/>
                <a:sym typeface="Times New Roman"/>
              </a:rPr>
              <a:t>Seven</a:t>
            </a:r>
            <a:endParaRPr lang="en-US" dirty="0">
              <a:latin typeface="Times New Roman" panose="02020603050405020304" pitchFamily="18" charset="0"/>
            </a:endParaRPr>
          </a:p>
          <a:p>
            <a:pPr marL="0" marR="0" lvl="0" indent="0" algn="ctr" rtl="0">
              <a:spcBef>
                <a:spcPts val="0"/>
              </a:spcBef>
              <a:spcAft>
                <a:spcPts val="0"/>
              </a:spcAft>
              <a:buNone/>
            </a:pP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dirty="0">
                <a:solidFill>
                  <a:schemeClr val="dk1"/>
                </a:solidFill>
                <a:latin typeface="Times New Roman"/>
                <a:ea typeface="Times New Roman"/>
                <a:cs typeface="Times New Roman"/>
                <a:sym typeface="Times New Roman"/>
              </a:rPr>
              <a:t>Constraint Satisfaction Problem.</a:t>
            </a:r>
            <a:endParaRPr sz="40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3430974" y="320675"/>
            <a:ext cx="7199811" cy="891437"/>
          </a:xfrm>
        </p:spPr>
        <p:txBody>
          <a:bodyPr/>
          <a:lstStyle/>
          <a:p>
            <a:pPr>
              <a:defRPr/>
            </a:pPr>
            <a:r>
              <a:rPr lang="en-US" sz="4000" dirty="0">
                <a:effectLst>
                  <a:outerShdw blurRad="38100" dist="38100" dir="2700000" algn="tl">
                    <a:srgbClr val="C0C0C0"/>
                  </a:outerShdw>
                </a:effectLst>
              </a:rPr>
              <a:t>Example: 8-Queens Problem</a:t>
            </a:r>
          </a:p>
        </p:txBody>
      </p:sp>
      <p:sp>
        <p:nvSpPr>
          <p:cNvPr id="11267" name="Rectangle 3" descr="Rectangle: Click to edit Master text styles&#10;Second level&#10;Third level&#10;Fourth level&#10;Fifth level"/>
          <p:cNvSpPr>
            <a:spLocks noGrp="1" noChangeArrowheads="1"/>
          </p:cNvSpPr>
          <p:nvPr>
            <p:ph type="body" idx="1"/>
          </p:nvPr>
        </p:nvSpPr>
        <p:spPr>
          <a:xfrm>
            <a:off x="3542007" y="1347160"/>
            <a:ext cx="6977743" cy="4351338"/>
          </a:xfrm>
        </p:spPr>
        <p:txBody>
          <a:bodyPr/>
          <a:lstStyle/>
          <a:p>
            <a:r>
              <a:rPr lang="en-US" dirty="0"/>
              <a:t> 64 variables </a:t>
            </a:r>
            <a:r>
              <a:rPr lang="en-US" dirty="0" err="1"/>
              <a:t>Xij</a:t>
            </a:r>
            <a:r>
              <a:rPr lang="en-US" dirty="0"/>
              <a:t>, </a:t>
            </a:r>
            <a:r>
              <a:rPr lang="en-US" dirty="0" err="1"/>
              <a:t>i</a:t>
            </a:r>
            <a:r>
              <a:rPr lang="en-US" dirty="0"/>
              <a:t> = 1 to 8, j = 1 to 8</a:t>
            </a:r>
          </a:p>
          <a:p>
            <a:r>
              <a:rPr lang="en-US" dirty="0"/>
              <a:t> Domain for each variable {</a:t>
            </a:r>
            <a:r>
              <a:rPr lang="en-US" dirty="0" err="1"/>
              <a:t>yes,no</a:t>
            </a:r>
            <a:r>
              <a:rPr lang="en-US" dirty="0"/>
              <a:t>}</a:t>
            </a:r>
          </a:p>
          <a:p>
            <a:r>
              <a:rPr lang="en-US" dirty="0"/>
              <a:t> Constraints are of the forms:</a:t>
            </a:r>
          </a:p>
          <a:p>
            <a:pPr lvl="1"/>
            <a:r>
              <a:rPr lang="en-US" dirty="0" err="1"/>
              <a:t>Xij</a:t>
            </a:r>
            <a:r>
              <a:rPr lang="en-US" dirty="0"/>
              <a:t> = yes </a:t>
            </a:r>
            <a:r>
              <a:rPr lang="en-US" dirty="0">
                <a:sym typeface="Wingdings" pitchFamily="2" charset="2"/>
              </a:rPr>
              <a:t> </a:t>
            </a:r>
            <a:r>
              <a:rPr lang="en-US" dirty="0" err="1">
                <a:sym typeface="Wingdings" pitchFamily="2" charset="2"/>
              </a:rPr>
              <a:t>Xik</a:t>
            </a:r>
            <a:r>
              <a:rPr lang="en-US" dirty="0">
                <a:sym typeface="Wingdings" pitchFamily="2" charset="2"/>
              </a:rPr>
              <a:t> = no  for all k = 1 to 8, </a:t>
            </a:r>
            <a:r>
              <a:rPr lang="en-US" dirty="0" err="1">
                <a:sym typeface="Wingdings" pitchFamily="2" charset="2"/>
              </a:rPr>
              <a:t>k</a:t>
            </a:r>
            <a:r>
              <a:rPr lang="en-US" b="1" dirty="0" err="1">
                <a:latin typeface="Times New Roman" pitchFamily="18" charset="0"/>
                <a:cs typeface="Times New Roman" pitchFamily="18" charset="0"/>
                <a:sym typeface="Symbol" pitchFamily="18" charset="2"/>
              </a:rPr>
              <a:t></a:t>
            </a:r>
            <a:r>
              <a:rPr lang="en-US" dirty="0" err="1">
                <a:sym typeface="Wingdings" pitchFamily="2" charset="2"/>
              </a:rPr>
              <a:t>j</a:t>
            </a:r>
            <a:endParaRPr lang="en-US" dirty="0">
              <a:sym typeface="Wingdings" pitchFamily="2" charset="2"/>
            </a:endParaRPr>
          </a:p>
          <a:p>
            <a:pPr lvl="1"/>
            <a:r>
              <a:rPr lang="en-US" dirty="0" err="1">
                <a:sym typeface="Wingdings" pitchFamily="2" charset="2"/>
              </a:rPr>
              <a:t>Xij</a:t>
            </a:r>
            <a:r>
              <a:rPr lang="en-US" dirty="0">
                <a:sym typeface="Wingdings" pitchFamily="2" charset="2"/>
              </a:rPr>
              <a:t> = yes  </a:t>
            </a:r>
            <a:r>
              <a:rPr lang="en-US" dirty="0" err="1">
                <a:sym typeface="Wingdings" pitchFamily="2" charset="2"/>
              </a:rPr>
              <a:t>Xkj</a:t>
            </a:r>
            <a:r>
              <a:rPr lang="en-US" dirty="0">
                <a:sym typeface="Wingdings" pitchFamily="2" charset="2"/>
              </a:rPr>
              <a:t> = no  for all k = 1 to 8, </a:t>
            </a:r>
            <a:r>
              <a:rPr lang="en-US" dirty="0" err="1">
                <a:sym typeface="Wingdings" pitchFamily="2" charset="2"/>
              </a:rPr>
              <a:t>k</a:t>
            </a:r>
            <a:r>
              <a:rPr lang="en-US" b="1" dirty="0" err="1">
                <a:latin typeface="Times New Roman" pitchFamily="18" charset="0"/>
                <a:cs typeface="Times New Roman" pitchFamily="18" charset="0"/>
                <a:sym typeface="Symbol" pitchFamily="18" charset="2"/>
              </a:rPr>
              <a:t></a:t>
            </a:r>
            <a:r>
              <a:rPr lang="en-US" dirty="0" err="1">
                <a:sym typeface="Wingdings" pitchFamily="2" charset="2"/>
              </a:rPr>
              <a:t>I</a:t>
            </a:r>
            <a:endParaRPr lang="en-US" dirty="0">
              <a:sym typeface="Wingdings" pitchFamily="2" charset="2"/>
            </a:endParaRPr>
          </a:p>
          <a:p>
            <a:pPr lvl="1"/>
            <a:r>
              <a:rPr lang="en-US" dirty="0">
                <a:sym typeface="Wingdings" pitchFamily="2" charset="2"/>
              </a:rPr>
              <a:t>Similar constraints for diagonals</a:t>
            </a:r>
          </a:p>
          <a:p>
            <a:pPr lvl="1"/>
            <a:endParaRPr lang="en-US" dirty="0">
              <a:sym typeface="Wingdings" pitchFamily="2" charset="2"/>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7952097F-1A13-4B32-ADA9-946D362874A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537603" y="320676"/>
            <a:ext cx="6912429" cy="912702"/>
          </a:xfrm>
        </p:spPr>
        <p:txBody>
          <a:bodyPr/>
          <a:lstStyle/>
          <a:p>
            <a:pPr>
              <a:defRPr/>
            </a:pPr>
            <a:r>
              <a:rPr lang="en-US" sz="4000" dirty="0">
                <a:effectLst>
                  <a:outerShdw blurRad="38100" dist="38100" dir="2700000" algn="tl">
                    <a:srgbClr val="C0C0C0"/>
                  </a:outerShdw>
                </a:effectLst>
              </a:rPr>
              <a:t>Example: 8-Queens Problem</a:t>
            </a:r>
          </a:p>
        </p:txBody>
      </p:sp>
      <p:sp>
        <p:nvSpPr>
          <p:cNvPr id="12291" name="Rectangle 3" descr="Rectangle: Click to edit Master text styles&#10;Second level&#10;Third level&#10;Fourth level&#10;Fifth level"/>
          <p:cNvSpPr>
            <a:spLocks noGrp="1" noChangeArrowheads="1"/>
          </p:cNvSpPr>
          <p:nvPr>
            <p:ph type="body" idx="1"/>
          </p:nvPr>
        </p:nvSpPr>
        <p:spPr>
          <a:xfrm>
            <a:off x="3537603" y="1253331"/>
            <a:ext cx="6063343" cy="4351338"/>
          </a:xfrm>
        </p:spPr>
        <p:txBody>
          <a:bodyPr/>
          <a:lstStyle/>
          <a:p>
            <a:r>
              <a:rPr lang="en-US" dirty="0"/>
              <a:t> 8 variables Xi, </a:t>
            </a:r>
            <a:r>
              <a:rPr lang="en-US" dirty="0" err="1"/>
              <a:t>i</a:t>
            </a:r>
            <a:r>
              <a:rPr lang="en-US" dirty="0"/>
              <a:t> = 1 to 8</a:t>
            </a:r>
          </a:p>
          <a:p>
            <a:r>
              <a:rPr lang="en-US" dirty="0"/>
              <a:t> Domain for each variable {1,2,…,8}</a:t>
            </a:r>
          </a:p>
          <a:p>
            <a:r>
              <a:rPr lang="en-US" dirty="0"/>
              <a:t> Constraints are of the forms:</a:t>
            </a:r>
          </a:p>
          <a:p>
            <a:pPr lvl="1"/>
            <a:r>
              <a:rPr lang="en-US" dirty="0"/>
              <a:t>Xi = k </a:t>
            </a:r>
            <a:r>
              <a:rPr lang="en-US" dirty="0">
                <a:sym typeface="Wingdings" pitchFamily="2" charset="2"/>
              </a:rPr>
              <a:t> </a:t>
            </a:r>
            <a:r>
              <a:rPr lang="en-US" dirty="0" err="1">
                <a:sym typeface="Wingdings" pitchFamily="2" charset="2"/>
              </a:rPr>
              <a:t>Xj</a:t>
            </a:r>
            <a:r>
              <a:rPr lang="en-US" dirty="0">
                <a:sym typeface="Wingdings" pitchFamily="2" charset="2"/>
              </a:rPr>
              <a:t> </a:t>
            </a:r>
            <a:r>
              <a:rPr lang="en-US" sz="3200" b="1" dirty="0">
                <a:latin typeface="Times New Roman" pitchFamily="18" charset="0"/>
                <a:cs typeface="Times New Roman" pitchFamily="18" charset="0"/>
                <a:sym typeface="Symbol" pitchFamily="18" charset="2"/>
              </a:rPr>
              <a:t></a:t>
            </a:r>
            <a:r>
              <a:rPr lang="en-US" dirty="0">
                <a:sym typeface="Wingdings" pitchFamily="2" charset="2"/>
              </a:rPr>
              <a:t> k  for all j = 1 to 8, </a:t>
            </a:r>
            <a:r>
              <a:rPr lang="en-US" dirty="0" err="1">
                <a:sym typeface="Wingdings" pitchFamily="2" charset="2"/>
              </a:rPr>
              <a:t>j</a:t>
            </a:r>
            <a:r>
              <a:rPr lang="en-US" b="1" dirty="0" err="1">
                <a:latin typeface="Times New Roman" pitchFamily="18" charset="0"/>
                <a:cs typeface="Times New Roman" pitchFamily="18" charset="0"/>
                <a:sym typeface="Symbol" pitchFamily="18" charset="2"/>
              </a:rPr>
              <a:t></a:t>
            </a:r>
            <a:r>
              <a:rPr lang="en-US" dirty="0" err="1">
                <a:sym typeface="Wingdings" pitchFamily="2" charset="2"/>
              </a:rPr>
              <a:t>i</a:t>
            </a:r>
            <a:endParaRPr lang="en-US" dirty="0">
              <a:sym typeface="Wingdings" pitchFamily="2" charset="2"/>
            </a:endParaRPr>
          </a:p>
          <a:p>
            <a:pPr lvl="1"/>
            <a:r>
              <a:rPr lang="en-US" dirty="0">
                <a:sym typeface="Wingdings" pitchFamily="2" charset="2"/>
              </a:rPr>
              <a:t>Similar constraints for diagonals</a:t>
            </a:r>
          </a:p>
          <a:p>
            <a:pPr lvl="1"/>
            <a:endParaRPr lang="en-US" dirty="0">
              <a:sym typeface="Wingdings" pitchFamily="2" charset="2"/>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626BCEF0-C000-41DA-9804-2D63E61F676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428540" y="166701"/>
            <a:ext cx="7356565" cy="1128699"/>
          </a:xfrm>
        </p:spPr>
        <p:txBody>
          <a:bodyPr/>
          <a:lstStyle/>
          <a:p>
            <a:pPr>
              <a:defRPr/>
            </a:pPr>
            <a:r>
              <a:rPr lang="en-US" sz="4000" dirty="0">
                <a:effectLst>
                  <a:outerShdw blurRad="38100" dist="38100" dir="2700000" algn="tl">
                    <a:srgbClr val="C0C0C0"/>
                  </a:outerShdw>
                </a:effectLst>
              </a:rPr>
              <a:t>Example: Map Coloring</a:t>
            </a:r>
          </a:p>
        </p:txBody>
      </p:sp>
      <p:sp>
        <p:nvSpPr>
          <p:cNvPr id="139287" name="Text Box 23"/>
          <p:cNvSpPr txBox="1">
            <a:spLocks noChangeArrowheads="1"/>
          </p:cNvSpPr>
          <p:nvPr/>
        </p:nvSpPr>
        <p:spPr bwMode="auto">
          <a:xfrm>
            <a:off x="3482884" y="4720279"/>
            <a:ext cx="7550331" cy="1846659"/>
          </a:xfrm>
          <a:prstGeom prst="rect">
            <a:avLst/>
          </a:prstGeom>
          <a:noFill/>
          <a:ln w="9525">
            <a:noFill/>
            <a:miter lim="800000"/>
            <a:headEnd/>
            <a:tailEnd/>
          </a:ln>
        </p:spPr>
        <p:txBody>
          <a:bodyPr wrap="square">
            <a:spAutoFit/>
          </a:bodyPr>
          <a:lstStyle/>
          <a:p>
            <a:pPr>
              <a:buFontTx/>
              <a:buChar char="•"/>
            </a:pPr>
            <a:r>
              <a:rPr lang="en-US" sz="2400" dirty="0">
                <a:latin typeface="Times New Roman" panose="02020603050405020304" pitchFamily="18" charset="0"/>
              </a:rPr>
              <a:t> 7 variables </a:t>
            </a:r>
            <a:r>
              <a:rPr lang="en-US" dirty="0">
                <a:solidFill>
                  <a:srgbClr val="CC6600"/>
                </a:solidFill>
                <a:latin typeface="Times New Roman" panose="02020603050405020304" pitchFamily="18" charset="0"/>
              </a:rPr>
              <a:t>{WA,NT,SA,Q,NSW,V,T}</a:t>
            </a:r>
          </a:p>
          <a:p>
            <a:pPr>
              <a:buFontTx/>
              <a:buChar char="•"/>
            </a:pPr>
            <a:r>
              <a:rPr lang="en-US" sz="2400" dirty="0">
                <a:latin typeface="Times New Roman" panose="02020603050405020304" pitchFamily="18" charset="0"/>
              </a:rPr>
              <a:t> Each variable has the same domain </a:t>
            </a:r>
            <a:r>
              <a:rPr lang="en-US" sz="2400" dirty="0">
                <a:solidFill>
                  <a:srgbClr val="CC6600"/>
                </a:solidFill>
                <a:latin typeface="Times New Roman" panose="02020603050405020304" pitchFamily="18" charset="0"/>
              </a:rPr>
              <a:t>{</a:t>
            </a:r>
            <a:r>
              <a:rPr lang="en-US" sz="2400" dirty="0">
                <a:solidFill>
                  <a:srgbClr val="F81706"/>
                </a:solidFill>
                <a:latin typeface="Times New Roman" panose="02020603050405020304" pitchFamily="18" charset="0"/>
              </a:rPr>
              <a:t>red</a:t>
            </a:r>
            <a:r>
              <a:rPr lang="en-US" sz="2400" dirty="0">
                <a:solidFill>
                  <a:srgbClr val="CC6600"/>
                </a:solidFill>
                <a:latin typeface="Times New Roman" panose="02020603050405020304" pitchFamily="18" charset="0"/>
              </a:rPr>
              <a:t>, </a:t>
            </a:r>
            <a:r>
              <a:rPr lang="en-US" sz="2400" dirty="0">
                <a:solidFill>
                  <a:srgbClr val="45D628"/>
                </a:solidFill>
                <a:latin typeface="Times New Roman" panose="02020603050405020304" pitchFamily="18" charset="0"/>
              </a:rPr>
              <a:t>green</a:t>
            </a:r>
            <a:r>
              <a:rPr lang="en-US" sz="2400" dirty="0">
                <a:solidFill>
                  <a:srgbClr val="CC6600"/>
                </a:solidFill>
                <a:latin typeface="Times New Roman" panose="02020603050405020304" pitchFamily="18" charset="0"/>
              </a:rPr>
              <a:t>, </a:t>
            </a:r>
            <a:r>
              <a:rPr lang="en-US" sz="2400" dirty="0">
                <a:solidFill>
                  <a:schemeClr val="hlink"/>
                </a:solidFill>
                <a:latin typeface="Times New Roman" panose="02020603050405020304" pitchFamily="18" charset="0"/>
              </a:rPr>
              <a:t>blue</a:t>
            </a:r>
            <a:r>
              <a:rPr lang="en-US" sz="2400" dirty="0">
                <a:solidFill>
                  <a:srgbClr val="CC6600"/>
                </a:solidFill>
                <a:latin typeface="Times New Roman" panose="02020603050405020304" pitchFamily="18" charset="0"/>
              </a:rPr>
              <a:t>}</a:t>
            </a:r>
          </a:p>
          <a:p>
            <a:pPr>
              <a:buFontTx/>
              <a:buChar char="•"/>
            </a:pPr>
            <a:r>
              <a:rPr lang="en-US" sz="2400" dirty="0">
                <a:latin typeface="Times New Roman" panose="02020603050405020304" pitchFamily="18" charset="0"/>
              </a:rPr>
              <a:t> No two adjacent variables have the same value:</a:t>
            </a:r>
          </a:p>
          <a:p>
            <a:r>
              <a:rPr lang="en-US" sz="2400" dirty="0">
                <a:latin typeface="Times New Roman" panose="02020603050405020304" pitchFamily="18" charset="0"/>
              </a:rPr>
              <a:t>  </a:t>
            </a:r>
            <a:r>
              <a:rPr lang="en-US" sz="1800" dirty="0">
                <a:solidFill>
                  <a:srgbClr val="CC6600"/>
                </a:solidFill>
                <a:latin typeface="Times New Roman" panose="02020603050405020304" pitchFamily="18" charset="0"/>
              </a:rPr>
              <a:t>WA</a:t>
            </a:r>
            <a:r>
              <a:rPr lang="en-US" sz="1800" dirty="0">
                <a:solidFill>
                  <a:srgbClr val="CC6600"/>
                </a:solidFill>
                <a:latin typeface="Times New Roman" pitchFamily="18" charset="0"/>
                <a:cs typeface="Times New Roman" pitchFamily="18" charset="0"/>
                <a:sym typeface="Symbol" pitchFamily="18" charset="2"/>
              </a:rPr>
              <a:t></a:t>
            </a:r>
            <a:r>
              <a:rPr lang="en-US" sz="1800" dirty="0">
                <a:solidFill>
                  <a:srgbClr val="CC6600"/>
                </a:solidFill>
                <a:latin typeface="Times New Roman" panose="02020603050405020304" pitchFamily="18" charset="0"/>
              </a:rPr>
              <a:t>NT, WA</a:t>
            </a:r>
            <a:r>
              <a:rPr lang="en-US" sz="1800" dirty="0">
                <a:solidFill>
                  <a:srgbClr val="CC6600"/>
                </a:solidFill>
                <a:latin typeface="Times New Roman" pitchFamily="18" charset="0"/>
                <a:cs typeface="Times New Roman" pitchFamily="18" charset="0"/>
                <a:sym typeface="Symbol" pitchFamily="18" charset="2"/>
              </a:rPr>
              <a:t></a:t>
            </a:r>
            <a:r>
              <a:rPr lang="en-US" sz="1800" dirty="0">
                <a:solidFill>
                  <a:srgbClr val="CC6600"/>
                </a:solidFill>
                <a:latin typeface="Times New Roman" panose="02020603050405020304" pitchFamily="18" charset="0"/>
              </a:rPr>
              <a:t>SA, NT</a:t>
            </a:r>
            <a:r>
              <a:rPr lang="en-US" sz="1800" dirty="0">
                <a:solidFill>
                  <a:srgbClr val="CC6600"/>
                </a:solidFill>
                <a:latin typeface="Times New Roman" pitchFamily="18" charset="0"/>
                <a:cs typeface="Times New Roman" pitchFamily="18" charset="0"/>
                <a:sym typeface="Symbol" pitchFamily="18" charset="2"/>
              </a:rPr>
              <a:t></a:t>
            </a:r>
            <a:r>
              <a:rPr lang="en-US" sz="1800" dirty="0">
                <a:solidFill>
                  <a:srgbClr val="CC6600"/>
                </a:solidFill>
                <a:latin typeface="Times New Roman" panose="02020603050405020304" pitchFamily="18" charset="0"/>
              </a:rPr>
              <a:t>SA, NT</a:t>
            </a:r>
            <a:r>
              <a:rPr lang="en-US" sz="1800" dirty="0">
                <a:solidFill>
                  <a:srgbClr val="CC6600"/>
                </a:solidFill>
                <a:latin typeface="Times New Roman" pitchFamily="18" charset="0"/>
                <a:cs typeface="Times New Roman" pitchFamily="18" charset="0"/>
                <a:sym typeface="Symbol" pitchFamily="18" charset="2"/>
              </a:rPr>
              <a:t></a:t>
            </a:r>
            <a:r>
              <a:rPr lang="en-US" sz="1800" dirty="0">
                <a:solidFill>
                  <a:srgbClr val="CC6600"/>
                </a:solidFill>
                <a:latin typeface="Times New Roman" panose="02020603050405020304" pitchFamily="18" charset="0"/>
              </a:rPr>
              <a:t>Q, SA</a:t>
            </a:r>
            <a:r>
              <a:rPr lang="en-US" sz="1800" dirty="0">
                <a:solidFill>
                  <a:srgbClr val="CC6600"/>
                </a:solidFill>
                <a:latin typeface="Times New Roman" pitchFamily="18" charset="0"/>
                <a:cs typeface="Times New Roman" pitchFamily="18" charset="0"/>
                <a:sym typeface="Symbol" pitchFamily="18" charset="2"/>
              </a:rPr>
              <a:t></a:t>
            </a:r>
            <a:r>
              <a:rPr lang="en-US" sz="1800" dirty="0">
                <a:solidFill>
                  <a:srgbClr val="CC6600"/>
                </a:solidFill>
                <a:latin typeface="Times New Roman" panose="02020603050405020304" pitchFamily="18" charset="0"/>
              </a:rPr>
              <a:t>Q, SA</a:t>
            </a:r>
            <a:r>
              <a:rPr lang="en-US" sz="1800" dirty="0">
                <a:solidFill>
                  <a:srgbClr val="CC6600"/>
                </a:solidFill>
                <a:latin typeface="Times New Roman" pitchFamily="18" charset="0"/>
                <a:cs typeface="Times New Roman" pitchFamily="18" charset="0"/>
                <a:sym typeface="Symbol" pitchFamily="18" charset="2"/>
              </a:rPr>
              <a:t></a:t>
            </a:r>
            <a:r>
              <a:rPr lang="en-US" sz="1800" dirty="0">
                <a:solidFill>
                  <a:srgbClr val="CC6600"/>
                </a:solidFill>
                <a:latin typeface="Times New Roman" panose="02020603050405020304" pitchFamily="18" charset="0"/>
              </a:rPr>
              <a:t>NSW, SA</a:t>
            </a:r>
            <a:r>
              <a:rPr lang="en-US" sz="1800" dirty="0">
                <a:solidFill>
                  <a:srgbClr val="CC6600"/>
                </a:solidFill>
                <a:latin typeface="Times New Roman" pitchFamily="18" charset="0"/>
                <a:cs typeface="Times New Roman" pitchFamily="18" charset="0"/>
                <a:sym typeface="Symbol" pitchFamily="18" charset="2"/>
              </a:rPr>
              <a:t></a:t>
            </a:r>
            <a:r>
              <a:rPr lang="en-US" sz="1800" dirty="0">
                <a:solidFill>
                  <a:srgbClr val="CC6600"/>
                </a:solidFill>
                <a:latin typeface="Times New Roman" panose="02020603050405020304" pitchFamily="18" charset="0"/>
              </a:rPr>
              <a:t>V,Q</a:t>
            </a:r>
            <a:r>
              <a:rPr lang="en-US" sz="1800" dirty="0">
                <a:solidFill>
                  <a:srgbClr val="CC6600"/>
                </a:solidFill>
                <a:latin typeface="Times New Roman" pitchFamily="18" charset="0"/>
                <a:cs typeface="Times New Roman" pitchFamily="18" charset="0"/>
                <a:sym typeface="Symbol" pitchFamily="18" charset="2"/>
              </a:rPr>
              <a:t></a:t>
            </a:r>
            <a:r>
              <a:rPr lang="en-US" sz="1800" dirty="0">
                <a:solidFill>
                  <a:srgbClr val="CC6600"/>
                </a:solidFill>
                <a:latin typeface="Times New Roman" panose="02020603050405020304" pitchFamily="18" charset="0"/>
              </a:rPr>
              <a:t>NSW, NSW</a:t>
            </a:r>
            <a:r>
              <a:rPr lang="en-US" sz="1800" dirty="0">
                <a:solidFill>
                  <a:srgbClr val="CC6600"/>
                </a:solidFill>
                <a:latin typeface="Times New Roman" pitchFamily="18" charset="0"/>
                <a:cs typeface="Times New Roman" pitchFamily="18" charset="0"/>
                <a:sym typeface="Symbol" pitchFamily="18" charset="2"/>
              </a:rPr>
              <a:t></a:t>
            </a:r>
            <a:r>
              <a:rPr lang="en-US" sz="1800" dirty="0">
                <a:solidFill>
                  <a:srgbClr val="CC6600"/>
                </a:solidFill>
                <a:latin typeface="Times New Roman" panose="02020603050405020304" pitchFamily="18" charset="0"/>
              </a:rPr>
              <a:t>V</a:t>
            </a:r>
          </a:p>
        </p:txBody>
      </p:sp>
      <p:grpSp>
        <p:nvGrpSpPr>
          <p:cNvPr id="2" name="Group 24"/>
          <p:cNvGrpSpPr>
            <a:grpSpLocks/>
          </p:cNvGrpSpPr>
          <p:nvPr/>
        </p:nvGrpSpPr>
        <p:grpSpPr bwMode="auto">
          <a:xfrm>
            <a:off x="4064000" y="2057400"/>
            <a:ext cx="4064000" cy="2468563"/>
            <a:chOff x="816" y="1152"/>
            <a:chExt cx="1920" cy="1555"/>
          </a:xfrm>
        </p:grpSpPr>
        <p:grpSp>
          <p:nvGrpSpPr>
            <p:cNvPr id="3" name="Group 25"/>
            <p:cNvGrpSpPr>
              <a:grpSpLocks/>
            </p:cNvGrpSpPr>
            <p:nvPr/>
          </p:nvGrpSpPr>
          <p:grpSpPr bwMode="auto">
            <a:xfrm>
              <a:off x="816" y="1152"/>
              <a:ext cx="1920" cy="1536"/>
              <a:chOff x="576" y="1152"/>
              <a:chExt cx="1920" cy="1536"/>
            </a:xfrm>
          </p:grpSpPr>
          <p:sp>
            <p:nvSpPr>
              <p:cNvPr id="13340" name="Rectangle 26"/>
              <p:cNvSpPr>
                <a:spLocks noChangeArrowheads="1"/>
              </p:cNvSpPr>
              <p:nvPr/>
            </p:nvSpPr>
            <p:spPr bwMode="auto">
              <a:xfrm>
                <a:off x="576" y="1344"/>
                <a:ext cx="576" cy="768"/>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13341" name="Freeform 27"/>
              <p:cNvSpPr>
                <a:spLocks/>
              </p:cNvSpPr>
              <p:nvPr/>
            </p:nvSpPr>
            <p:spPr bwMode="auto">
              <a:xfrm>
                <a:off x="1152" y="1728"/>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0" y="0"/>
                    </a:moveTo>
                    <a:lnTo>
                      <a:pt x="576" y="0"/>
                    </a:lnTo>
                    <a:lnTo>
                      <a:pt x="576" y="576"/>
                    </a:lnTo>
                    <a:lnTo>
                      <a:pt x="0" y="384"/>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3342" name="Rectangle 28"/>
              <p:cNvSpPr>
                <a:spLocks noChangeArrowheads="1"/>
              </p:cNvSpPr>
              <p:nvPr/>
            </p:nvSpPr>
            <p:spPr bwMode="auto">
              <a:xfrm>
                <a:off x="1152" y="1152"/>
                <a:ext cx="432" cy="576"/>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13343" name="Freeform 29"/>
              <p:cNvSpPr>
                <a:spLocks/>
              </p:cNvSpPr>
              <p:nvPr/>
            </p:nvSpPr>
            <p:spPr bwMode="auto">
              <a:xfrm>
                <a:off x="1584" y="1152"/>
                <a:ext cx="912" cy="672"/>
              </a:xfrm>
              <a:custGeom>
                <a:avLst/>
                <a:gdLst>
                  <a:gd name="T0" fmla="*/ 0 w 912"/>
                  <a:gd name="T1" fmla="*/ 0 h 672"/>
                  <a:gd name="T2" fmla="*/ 912 w 912"/>
                  <a:gd name="T3" fmla="*/ 672 h 672"/>
                  <a:gd name="T4" fmla="*/ 144 w 912"/>
                  <a:gd name="T5" fmla="*/ 672 h 672"/>
                  <a:gd name="T6" fmla="*/ 144 w 912"/>
                  <a:gd name="T7" fmla="*/ 576 h 672"/>
                  <a:gd name="T8" fmla="*/ 0 w 912"/>
                  <a:gd name="T9" fmla="*/ 576 h 672"/>
                  <a:gd name="T10" fmla="*/ 0 w 912"/>
                  <a:gd name="T11" fmla="*/ 0 h 672"/>
                  <a:gd name="T12" fmla="*/ 0 60000 65536"/>
                  <a:gd name="T13" fmla="*/ 0 60000 65536"/>
                  <a:gd name="T14" fmla="*/ 0 60000 65536"/>
                  <a:gd name="T15" fmla="*/ 0 60000 65536"/>
                  <a:gd name="T16" fmla="*/ 0 60000 65536"/>
                  <a:gd name="T17" fmla="*/ 0 60000 65536"/>
                  <a:gd name="T18" fmla="*/ 0 w 912"/>
                  <a:gd name="T19" fmla="*/ 0 h 672"/>
                  <a:gd name="T20" fmla="*/ 912 w 912"/>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912" h="672">
                    <a:moveTo>
                      <a:pt x="0" y="0"/>
                    </a:moveTo>
                    <a:lnTo>
                      <a:pt x="912" y="672"/>
                    </a:lnTo>
                    <a:lnTo>
                      <a:pt x="144" y="672"/>
                    </a:lnTo>
                    <a:lnTo>
                      <a:pt x="144" y="576"/>
                    </a:lnTo>
                    <a:lnTo>
                      <a:pt x="0" y="576"/>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3344" name="Freeform 30"/>
              <p:cNvSpPr>
                <a:spLocks/>
              </p:cNvSpPr>
              <p:nvPr/>
            </p:nvSpPr>
            <p:spPr bwMode="auto">
              <a:xfrm>
                <a:off x="1728" y="1824"/>
                <a:ext cx="768" cy="480"/>
              </a:xfrm>
              <a:custGeom>
                <a:avLst/>
                <a:gdLst>
                  <a:gd name="T0" fmla="*/ 0 w 768"/>
                  <a:gd name="T1" fmla="*/ 0 h 480"/>
                  <a:gd name="T2" fmla="*/ 0 w 768"/>
                  <a:gd name="T3" fmla="*/ 288 h 480"/>
                  <a:gd name="T4" fmla="*/ 672 w 768"/>
                  <a:gd name="T5" fmla="*/ 480 h 480"/>
                  <a:gd name="T6" fmla="*/ 768 w 768"/>
                  <a:gd name="T7" fmla="*/ 0 h 480"/>
                  <a:gd name="T8" fmla="*/ 0 w 768"/>
                  <a:gd name="T9" fmla="*/ 0 h 480"/>
                  <a:gd name="T10" fmla="*/ 0 60000 65536"/>
                  <a:gd name="T11" fmla="*/ 0 60000 65536"/>
                  <a:gd name="T12" fmla="*/ 0 60000 65536"/>
                  <a:gd name="T13" fmla="*/ 0 60000 65536"/>
                  <a:gd name="T14" fmla="*/ 0 60000 65536"/>
                  <a:gd name="T15" fmla="*/ 0 w 768"/>
                  <a:gd name="T16" fmla="*/ 0 h 480"/>
                  <a:gd name="T17" fmla="*/ 768 w 768"/>
                  <a:gd name="T18" fmla="*/ 480 h 480"/>
                </a:gdLst>
                <a:ahLst/>
                <a:cxnLst>
                  <a:cxn ang="T10">
                    <a:pos x="T0" y="T1"/>
                  </a:cxn>
                  <a:cxn ang="T11">
                    <a:pos x="T2" y="T3"/>
                  </a:cxn>
                  <a:cxn ang="T12">
                    <a:pos x="T4" y="T5"/>
                  </a:cxn>
                  <a:cxn ang="T13">
                    <a:pos x="T6" y="T7"/>
                  </a:cxn>
                  <a:cxn ang="T14">
                    <a:pos x="T8" y="T9"/>
                  </a:cxn>
                </a:cxnLst>
                <a:rect l="T15" t="T16" r="T17" b="T18"/>
                <a:pathLst>
                  <a:path w="768" h="480">
                    <a:moveTo>
                      <a:pt x="0" y="0"/>
                    </a:moveTo>
                    <a:lnTo>
                      <a:pt x="0" y="288"/>
                    </a:lnTo>
                    <a:lnTo>
                      <a:pt x="672" y="480"/>
                    </a:lnTo>
                    <a:lnTo>
                      <a:pt x="768" y="0"/>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3345" name="Freeform 31"/>
              <p:cNvSpPr>
                <a:spLocks/>
              </p:cNvSpPr>
              <p:nvPr/>
            </p:nvSpPr>
            <p:spPr bwMode="auto">
              <a:xfrm>
                <a:off x="1728" y="2112"/>
                <a:ext cx="672" cy="192"/>
              </a:xfrm>
              <a:custGeom>
                <a:avLst/>
                <a:gdLst>
                  <a:gd name="T0" fmla="*/ 0 w 672"/>
                  <a:gd name="T1" fmla="*/ 0 h 192"/>
                  <a:gd name="T2" fmla="*/ 0 w 672"/>
                  <a:gd name="T3" fmla="*/ 192 h 192"/>
                  <a:gd name="T4" fmla="*/ 672 w 672"/>
                  <a:gd name="T5" fmla="*/ 192 h 192"/>
                  <a:gd name="T6" fmla="*/ 0 w 672"/>
                  <a:gd name="T7" fmla="*/ 0 h 192"/>
                  <a:gd name="T8" fmla="*/ 0 60000 65536"/>
                  <a:gd name="T9" fmla="*/ 0 60000 65536"/>
                  <a:gd name="T10" fmla="*/ 0 60000 65536"/>
                  <a:gd name="T11" fmla="*/ 0 60000 65536"/>
                  <a:gd name="T12" fmla="*/ 0 w 672"/>
                  <a:gd name="T13" fmla="*/ 0 h 192"/>
                  <a:gd name="T14" fmla="*/ 672 w 672"/>
                  <a:gd name="T15" fmla="*/ 192 h 192"/>
                </a:gdLst>
                <a:ahLst/>
                <a:cxnLst>
                  <a:cxn ang="T8">
                    <a:pos x="T0" y="T1"/>
                  </a:cxn>
                  <a:cxn ang="T9">
                    <a:pos x="T2" y="T3"/>
                  </a:cxn>
                  <a:cxn ang="T10">
                    <a:pos x="T4" y="T5"/>
                  </a:cxn>
                  <a:cxn ang="T11">
                    <a:pos x="T6" y="T7"/>
                  </a:cxn>
                </a:cxnLst>
                <a:rect l="T12" t="T13" r="T14" b="T15"/>
                <a:pathLst>
                  <a:path w="672" h="192">
                    <a:moveTo>
                      <a:pt x="0" y="0"/>
                    </a:moveTo>
                    <a:lnTo>
                      <a:pt x="0" y="192"/>
                    </a:lnTo>
                    <a:lnTo>
                      <a:pt x="672" y="192"/>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3346" name="Rectangle 32"/>
              <p:cNvSpPr>
                <a:spLocks noChangeArrowheads="1"/>
              </p:cNvSpPr>
              <p:nvPr/>
            </p:nvSpPr>
            <p:spPr bwMode="auto">
              <a:xfrm>
                <a:off x="2112" y="2496"/>
                <a:ext cx="192" cy="19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13333" name="Text Box 33"/>
            <p:cNvSpPr txBox="1">
              <a:spLocks noChangeArrowheads="1"/>
            </p:cNvSpPr>
            <p:nvPr/>
          </p:nvSpPr>
          <p:spPr bwMode="auto">
            <a:xfrm>
              <a:off x="902" y="1604"/>
              <a:ext cx="25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WA</a:t>
              </a:r>
            </a:p>
          </p:txBody>
        </p:sp>
        <p:sp>
          <p:nvSpPr>
            <p:cNvPr id="13334" name="Text Box 34"/>
            <p:cNvSpPr txBox="1">
              <a:spLocks noChangeArrowheads="1"/>
            </p:cNvSpPr>
            <p:nvPr/>
          </p:nvSpPr>
          <p:spPr bwMode="auto">
            <a:xfrm>
              <a:off x="1488" y="1296"/>
              <a:ext cx="233"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NT</a:t>
              </a:r>
            </a:p>
          </p:txBody>
        </p:sp>
        <p:sp>
          <p:nvSpPr>
            <p:cNvPr id="13335" name="Text Box 35"/>
            <p:cNvSpPr txBox="1">
              <a:spLocks noChangeArrowheads="1"/>
            </p:cNvSpPr>
            <p:nvPr/>
          </p:nvSpPr>
          <p:spPr bwMode="auto">
            <a:xfrm>
              <a:off x="1584" y="1872"/>
              <a:ext cx="22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SA</a:t>
              </a:r>
            </a:p>
          </p:txBody>
        </p:sp>
        <p:sp>
          <p:nvSpPr>
            <p:cNvPr id="13336" name="Text Box 36"/>
            <p:cNvSpPr txBox="1">
              <a:spLocks noChangeArrowheads="1"/>
            </p:cNvSpPr>
            <p:nvPr/>
          </p:nvSpPr>
          <p:spPr bwMode="auto">
            <a:xfrm>
              <a:off x="1968" y="1440"/>
              <a:ext cx="166"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Q</a:t>
              </a:r>
            </a:p>
          </p:txBody>
        </p:sp>
        <p:sp>
          <p:nvSpPr>
            <p:cNvPr id="13337" name="Text Box 37"/>
            <p:cNvSpPr txBox="1">
              <a:spLocks noChangeArrowheads="1"/>
            </p:cNvSpPr>
            <p:nvPr/>
          </p:nvSpPr>
          <p:spPr bwMode="auto">
            <a:xfrm>
              <a:off x="2160" y="1920"/>
              <a:ext cx="330"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NSW</a:t>
              </a:r>
            </a:p>
          </p:txBody>
        </p:sp>
        <p:sp>
          <p:nvSpPr>
            <p:cNvPr id="13338" name="Text Box 38"/>
            <p:cNvSpPr txBox="1">
              <a:spLocks noChangeArrowheads="1"/>
            </p:cNvSpPr>
            <p:nvPr/>
          </p:nvSpPr>
          <p:spPr bwMode="auto">
            <a:xfrm>
              <a:off x="1968" y="2112"/>
              <a:ext cx="166"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V</a:t>
              </a:r>
            </a:p>
          </p:txBody>
        </p:sp>
        <p:sp>
          <p:nvSpPr>
            <p:cNvPr id="13339" name="Text Box 39"/>
            <p:cNvSpPr txBox="1">
              <a:spLocks noChangeArrowheads="1"/>
            </p:cNvSpPr>
            <p:nvPr/>
          </p:nvSpPr>
          <p:spPr bwMode="auto">
            <a:xfrm>
              <a:off x="2352" y="2474"/>
              <a:ext cx="154"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T</a:t>
              </a:r>
            </a:p>
          </p:txBody>
        </p:sp>
      </p:grpSp>
      <p:grpSp>
        <p:nvGrpSpPr>
          <p:cNvPr id="4" name="Group 41"/>
          <p:cNvGrpSpPr>
            <a:grpSpLocks/>
          </p:cNvGrpSpPr>
          <p:nvPr/>
        </p:nvGrpSpPr>
        <p:grpSpPr bwMode="auto">
          <a:xfrm>
            <a:off x="4064000" y="2057400"/>
            <a:ext cx="4064000" cy="2509838"/>
            <a:chOff x="3456" y="528"/>
            <a:chExt cx="1920" cy="1581"/>
          </a:xfrm>
        </p:grpSpPr>
        <p:sp>
          <p:nvSpPr>
            <p:cNvPr id="13318" name="Rectangle 4"/>
            <p:cNvSpPr>
              <a:spLocks noChangeArrowheads="1"/>
            </p:cNvSpPr>
            <p:nvPr/>
          </p:nvSpPr>
          <p:spPr bwMode="auto">
            <a:xfrm>
              <a:off x="3456" y="720"/>
              <a:ext cx="576" cy="768"/>
            </a:xfrm>
            <a:prstGeom prst="rect">
              <a:avLst/>
            </a:prstGeom>
            <a:solidFill>
              <a:srgbClr val="F81706"/>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13319" name="Freeform 6"/>
            <p:cNvSpPr>
              <a:spLocks/>
            </p:cNvSpPr>
            <p:nvPr/>
          </p:nvSpPr>
          <p:spPr bwMode="auto">
            <a:xfrm>
              <a:off x="4032" y="1104"/>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0" y="0"/>
                  </a:moveTo>
                  <a:lnTo>
                    <a:pt x="576" y="0"/>
                  </a:lnTo>
                  <a:lnTo>
                    <a:pt x="576" y="576"/>
                  </a:lnTo>
                  <a:lnTo>
                    <a:pt x="0" y="384"/>
                  </a:lnTo>
                  <a:lnTo>
                    <a:pt x="0" y="0"/>
                  </a:lnTo>
                  <a:close/>
                </a:path>
              </a:pathLst>
            </a:custGeom>
            <a:solidFill>
              <a:schemeClr val="hlink"/>
            </a:solid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3320" name="Rectangle 7"/>
            <p:cNvSpPr>
              <a:spLocks noChangeArrowheads="1"/>
            </p:cNvSpPr>
            <p:nvPr/>
          </p:nvSpPr>
          <p:spPr bwMode="auto">
            <a:xfrm>
              <a:off x="4032" y="528"/>
              <a:ext cx="432" cy="576"/>
            </a:xfrm>
            <a:prstGeom prst="rect">
              <a:avLst/>
            </a:prstGeom>
            <a:solidFill>
              <a:srgbClr val="45D628"/>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13321" name="Freeform 9"/>
            <p:cNvSpPr>
              <a:spLocks/>
            </p:cNvSpPr>
            <p:nvPr/>
          </p:nvSpPr>
          <p:spPr bwMode="auto">
            <a:xfrm>
              <a:off x="4464" y="528"/>
              <a:ext cx="912" cy="672"/>
            </a:xfrm>
            <a:custGeom>
              <a:avLst/>
              <a:gdLst>
                <a:gd name="T0" fmla="*/ 0 w 912"/>
                <a:gd name="T1" fmla="*/ 0 h 672"/>
                <a:gd name="T2" fmla="*/ 912 w 912"/>
                <a:gd name="T3" fmla="*/ 672 h 672"/>
                <a:gd name="T4" fmla="*/ 144 w 912"/>
                <a:gd name="T5" fmla="*/ 672 h 672"/>
                <a:gd name="T6" fmla="*/ 144 w 912"/>
                <a:gd name="T7" fmla="*/ 576 h 672"/>
                <a:gd name="T8" fmla="*/ 0 w 912"/>
                <a:gd name="T9" fmla="*/ 576 h 672"/>
                <a:gd name="T10" fmla="*/ 0 w 912"/>
                <a:gd name="T11" fmla="*/ 0 h 672"/>
                <a:gd name="T12" fmla="*/ 0 60000 65536"/>
                <a:gd name="T13" fmla="*/ 0 60000 65536"/>
                <a:gd name="T14" fmla="*/ 0 60000 65536"/>
                <a:gd name="T15" fmla="*/ 0 60000 65536"/>
                <a:gd name="T16" fmla="*/ 0 60000 65536"/>
                <a:gd name="T17" fmla="*/ 0 60000 65536"/>
                <a:gd name="T18" fmla="*/ 0 w 912"/>
                <a:gd name="T19" fmla="*/ 0 h 672"/>
                <a:gd name="T20" fmla="*/ 912 w 912"/>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912" h="672">
                  <a:moveTo>
                    <a:pt x="0" y="0"/>
                  </a:moveTo>
                  <a:lnTo>
                    <a:pt x="912" y="672"/>
                  </a:lnTo>
                  <a:lnTo>
                    <a:pt x="144" y="672"/>
                  </a:lnTo>
                  <a:lnTo>
                    <a:pt x="144" y="576"/>
                  </a:lnTo>
                  <a:lnTo>
                    <a:pt x="0" y="576"/>
                  </a:lnTo>
                  <a:lnTo>
                    <a:pt x="0" y="0"/>
                  </a:lnTo>
                  <a:close/>
                </a:path>
              </a:pathLst>
            </a:custGeom>
            <a:solidFill>
              <a:srgbClr val="F81706"/>
            </a:solid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3322" name="Freeform 10"/>
            <p:cNvSpPr>
              <a:spLocks/>
            </p:cNvSpPr>
            <p:nvPr/>
          </p:nvSpPr>
          <p:spPr bwMode="auto">
            <a:xfrm>
              <a:off x="4608" y="1200"/>
              <a:ext cx="768" cy="480"/>
            </a:xfrm>
            <a:custGeom>
              <a:avLst/>
              <a:gdLst>
                <a:gd name="T0" fmla="*/ 0 w 768"/>
                <a:gd name="T1" fmla="*/ 0 h 480"/>
                <a:gd name="T2" fmla="*/ 0 w 768"/>
                <a:gd name="T3" fmla="*/ 288 h 480"/>
                <a:gd name="T4" fmla="*/ 672 w 768"/>
                <a:gd name="T5" fmla="*/ 480 h 480"/>
                <a:gd name="T6" fmla="*/ 768 w 768"/>
                <a:gd name="T7" fmla="*/ 0 h 480"/>
                <a:gd name="T8" fmla="*/ 0 w 768"/>
                <a:gd name="T9" fmla="*/ 0 h 480"/>
                <a:gd name="T10" fmla="*/ 0 60000 65536"/>
                <a:gd name="T11" fmla="*/ 0 60000 65536"/>
                <a:gd name="T12" fmla="*/ 0 60000 65536"/>
                <a:gd name="T13" fmla="*/ 0 60000 65536"/>
                <a:gd name="T14" fmla="*/ 0 60000 65536"/>
                <a:gd name="T15" fmla="*/ 0 w 768"/>
                <a:gd name="T16" fmla="*/ 0 h 480"/>
                <a:gd name="T17" fmla="*/ 768 w 768"/>
                <a:gd name="T18" fmla="*/ 480 h 480"/>
              </a:gdLst>
              <a:ahLst/>
              <a:cxnLst>
                <a:cxn ang="T10">
                  <a:pos x="T0" y="T1"/>
                </a:cxn>
                <a:cxn ang="T11">
                  <a:pos x="T2" y="T3"/>
                </a:cxn>
                <a:cxn ang="T12">
                  <a:pos x="T4" y="T5"/>
                </a:cxn>
                <a:cxn ang="T13">
                  <a:pos x="T6" y="T7"/>
                </a:cxn>
                <a:cxn ang="T14">
                  <a:pos x="T8" y="T9"/>
                </a:cxn>
              </a:cxnLst>
              <a:rect l="T15" t="T16" r="T17" b="T18"/>
              <a:pathLst>
                <a:path w="768" h="480">
                  <a:moveTo>
                    <a:pt x="0" y="0"/>
                  </a:moveTo>
                  <a:lnTo>
                    <a:pt x="0" y="288"/>
                  </a:lnTo>
                  <a:lnTo>
                    <a:pt x="672" y="480"/>
                  </a:lnTo>
                  <a:lnTo>
                    <a:pt x="768" y="0"/>
                  </a:lnTo>
                  <a:lnTo>
                    <a:pt x="0" y="0"/>
                  </a:lnTo>
                  <a:close/>
                </a:path>
              </a:pathLst>
            </a:custGeom>
            <a:solidFill>
              <a:srgbClr val="45D628"/>
            </a:solid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3323" name="Freeform 11"/>
            <p:cNvSpPr>
              <a:spLocks/>
            </p:cNvSpPr>
            <p:nvPr/>
          </p:nvSpPr>
          <p:spPr bwMode="auto">
            <a:xfrm>
              <a:off x="4608" y="1488"/>
              <a:ext cx="672" cy="192"/>
            </a:xfrm>
            <a:custGeom>
              <a:avLst/>
              <a:gdLst>
                <a:gd name="T0" fmla="*/ 0 w 672"/>
                <a:gd name="T1" fmla="*/ 0 h 192"/>
                <a:gd name="T2" fmla="*/ 0 w 672"/>
                <a:gd name="T3" fmla="*/ 192 h 192"/>
                <a:gd name="T4" fmla="*/ 672 w 672"/>
                <a:gd name="T5" fmla="*/ 192 h 192"/>
                <a:gd name="T6" fmla="*/ 0 w 672"/>
                <a:gd name="T7" fmla="*/ 0 h 192"/>
                <a:gd name="T8" fmla="*/ 0 60000 65536"/>
                <a:gd name="T9" fmla="*/ 0 60000 65536"/>
                <a:gd name="T10" fmla="*/ 0 60000 65536"/>
                <a:gd name="T11" fmla="*/ 0 60000 65536"/>
                <a:gd name="T12" fmla="*/ 0 w 672"/>
                <a:gd name="T13" fmla="*/ 0 h 192"/>
                <a:gd name="T14" fmla="*/ 672 w 672"/>
                <a:gd name="T15" fmla="*/ 192 h 192"/>
              </a:gdLst>
              <a:ahLst/>
              <a:cxnLst>
                <a:cxn ang="T8">
                  <a:pos x="T0" y="T1"/>
                </a:cxn>
                <a:cxn ang="T9">
                  <a:pos x="T2" y="T3"/>
                </a:cxn>
                <a:cxn ang="T10">
                  <a:pos x="T4" y="T5"/>
                </a:cxn>
                <a:cxn ang="T11">
                  <a:pos x="T6" y="T7"/>
                </a:cxn>
              </a:cxnLst>
              <a:rect l="T12" t="T13" r="T14" b="T15"/>
              <a:pathLst>
                <a:path w="672" h="192">
                  <a:moveTo>
                    <a:pt x="0" y="0"/>
                  </a:moveTo>
                  <a:lnTo>
                    <a:pt x="0" y="192"/>
                  </a:lnTo>
                  <a:lnTo>
                    <a:pt x="672" y="192"/>
                  </a:lnTo>
                  <a:lnTo>
                    <a:pt x="0" y="0"/>
                  </a:lnTo>
                  <a:close/>
                </a:path>
              </a:pathLst>
            </a:custGeom>
            <a:solidFill>
              <a:srgbClr val="F81706"/>
            </a:solid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3324" name="Rectangle 12"/>
            <p:cNvSpPr>
              <a:spLocks noChangeArrowheads="1"/>
            </p:cNvSpPr>
            <p:nvPr/>
          </p:nvSpPr>
          <p:spPr bwMode="auto">
            <a:xfrm>
              <a:off x="4992" y="1872"/>
              <a:ext cx="192" cy="19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13325" name="Text Box 14"/>
            <p:cNvSpPr txBox="1">
              <a:spLocks noChangeArrowheads="1"/>
            </p:cNvSpPr>
            <p:nvPr/>
          </p:nvSpPr>
          <p:spPr bwMode="auto">
            <a:xfrm>
              <a:off x="3542" y="980"/>
              <a:ext cx="25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WA</a:t>
              </a:r>
            </a:p>
          </p:txBody>
        </p:sp>
        <p:sp>
          <p:nvSpPr>
            <p:cNvPr id="13326" name="Text Box 15"/>
            <p:cNvSpPr txBox="1">
              <a:spLocks noChangeArrowheads="1"/>
            </p:cNvSpPr>
            <p:nvPr/>
          </p:nvSpPr>
          <p:spPr bwMode="auto">
            <a:xfrm>
              <a:off x="4128" y="672"/>
              <a:ext cx="233"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NT</a:t>
              </a:r>
            </a:p>
          </p:txBody>
        </p:sp>
        <p:sp>
          <p:nvSpPr>
            <p:cNvPr id="13327" name="Text Box 16"/>
            <p:cNvSpPr txBox="1">
              <a:spLocks noChangeArrowheads="1"/>
            </p:cNvSpPr>
            <p:nvPr/>
          </p:nvSpPr>
          <p:spPr bwMode="auto">
            <a:xfrm>
              <a:off x="4224" y="1248"/>
              <a:ext cx="22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SA</a:t>
              </a:r>
            </a:p>
          </p:txBody>
        </p:sp>
        <p:sp>
          <p:nvSpPr>
            <p:cNvPr id="13328" name="Text Box 17"/>
            <p:cNvSpPr txBox="1">
              <a:spLocks noChangeArrowheads="1"/>
            </p:cNvSpPr>
            <p:nvPr/>
          </p:nvSpPr>
          <p:spPr bwMode="auto">
            <a:xfrm>
              <a:off x="4608" y="816"/>
              <a:ext cx="166"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Q</a:t>
              </a:r>
            </a:p>
          </p:txBody>
        </p:sp>
        <p:sp>
          <p:nvSpPr>
            <p:cNvPr id="13329" name="Text Box 18"/>
            <p:cNvSpPr txBox="1">
              <a:spLocks noChangeArrowheads="1"/>
            </p:cNvSpPr>
            <p:nvPr/>
          </p:nvSpPr>
          <p:spPr bwMode="auto">
            <a:xfrm>
              <a:off x="4800" y="1296"/>
              <a:ext cx="330"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NSW</a:t>
              </a:r>
            </a:p>
          </p:txBody>
        </p:sp>
        <p:sp>
          <p:nvSpPr>
            <p:cNvPr id="13330" name="Text Box 19"/>
            <p:cNvSpPr txBox="1">
              <a:spLocks noChangeArrowheads="1"/>
            </p:cNvSpPr>
            <p:nvPr/>
          </p:nvSpPr>
          <p:spPr bwMode="auto">
            <a:xfrm>
              <a:off x="4608" y="1488"/>
              <a:ext cx="166"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V</a:t>
              </a:r>
            </a:p>
          </p:txBody>
        </p:sp>
        <p:sp>
          <p:nvSpPr>
            <p:cNvPr id="13331" name="Text Box 20"/>
            <p:cNvSpPr txBox="1">
              <a:spLocks noChangeArrowheads="1"/>
            </p:cNvSpPr>
            <p:nvPr/>
          </p:nvSpPr>
          <p:spPr bwMode="auto">
            <a:xfrm>
              <a:off x="4992" y="1872"/>
              <a:ext cx="206" cy="237"/>
            </a:xfrm>
            <a:prstGeom prst="rect">
              <a:avLst/>
            </a:prstGeom>
            <a:solidFill>
              <a:schemeClr val="hlink"/>
            </a:solidFill>
            <a:ln w="9525">
              <a:solidFill>
                <a:schemeClr val="tx1"/>
              </a:solidFill>
              <a:miter lim="800000"/>
              <a:headEnd/>
              <a:tailEnd/>
            </a:ln>
          </p:spPr>
          <p:txBody>
            <a:bodyPr>
              <a:spAutoFit/>
            </a:bodyPr>
            <a:lstStyle/>
            <a:p>
              <a:r>
                <a:rPr lang="en-US" sz="1800" dirty="0">
                  <a:latin typeface="Times New Roman" panose="02020603050405020304" pitchFamily="18" charset="0"/>
                </a:rPr>
                <a:t>T</a:t>
              </a:r>
            </a:p>
          </p:txBody>
        </p:sp>
      </p:grpSp>
      <p:sp>
        <p:nvSpPr>
          <p:cNvPr id="3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5" name="Footer Placeholder 4">
            <a:extLst>
              <a:ext uri="{FF2B5EF4-FFF2-40B4-BE49-F238E27FC236}">
                <a16:creationId xmlns:a16="http://schemas.microsoft.com/office/drawing/2014/main" id="{141B43A5-763B-4E5D-9632-F9DA81DD7132}"/>
              </a:ext>
            </a:extLst>
          </p:cNvPr>
          <p:cNvSpPr>
            <a:spLocks noGrp="1"/>
          </p:cNvSpPr>
          <p:nvPr>
            <p:ph type="ftr" sz="quarter" idx="11"/>
          </p:nvPr>
        </p:nvSpPr>
        <p:spPr>
          <a:xfrm>
            <a:off x="4856702" y="6467644"/>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3411219" y="318881"/>
            <a:ext cx="8582307" cy="914980"/>
          </a:xfrm>
        </p:spPr>
        <p:txBody>
          <a:bodyPr/>
          <a:lstStyle/>
          <a:p>
            <a:pPr>
              <a:defRPr/>
            </a:pPr>
            <a:r>
              <a:rPr lang="en-US" sz="4000" dirty="0">
                <a:effectLst>
                  <a:outerShdw blurRad="38100" dist="38100" dir="2700000" algn="tl">
                    <a:srgbClr val="C0C0C0"/>
                  </a:outerShdw>
                </a:effectLst>
              </a:rPr>
              <a:t>Example: Street Puzzle</a:t>
            </a:r>
          </a:p>
        </p:txBody>
      </p:sp>
      <p:grpSp>
        <p:nvGrpSpPr>
          <p:cNvPr id="2" name="Group 13"/>
          <p:cNvGrpSpPr>
            <a:grpSpLocks/>
          </p:cNvGrpSpPr>
          <p:nvPr/>
        </p:nvGrpSpPr>
        <p:grpSpPr bwMode="auto">
          <a:xfrm>
            <a:off x="3776617" y="2262051"/>
            <a:ext cx="8128000" cy="693738"/>
            <a:chOff x="960" y="1129"/>
            <a:chExt cx="1728" cy="215"/>
          </a:xfrm>
        </p:grpSpPr>
        <p:sp>
          <p:nvSpPr>
            <p:cNvPr id="14341" name="Rectangle 3"/>
            <p:cNvSpPr>
              <a:spLocks noChangeArrowheads="1"/>
            </p:cNvSpPr>
            <p:nvPr/>
          </p:nvSpPr>
          <p:spPr bwMode="auto">
            <a:xfrm>
              <a:off x="960" y="1152"/>
              <a:ext cx="192" cy="192"/>
            </a:xfrm>
            <a:prstGeom prst="rect">
              <a:avLst/>
            </a:prstGeom>
            <a:solidFill>
              <a:schemeClr val="accent1"/>
            </a:solid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14342" name="Rectangle 4"/>
            <p:cNvSpPr>
              <a:spLocks noChangeArrowheads="1"/>
            </p:cNvSpPr>
            <p:nvPr/>
          </p:nvSpPr>
          <p:spPr bwMode="auto">
            <a:xfrm>
              <a:off x="1344" y="1152"/>
              <a:ext cx="192" cy="192"/>
            </a:xfrm>
            <a:prstGeom prst="rect">
              <a:avLst/>
            </a:prstGeom>
            <a:solidFill>
              <a:schemeClr val="accent1"/>
            </a:solid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14343" name="Rectangle 5"/>
            <p:cNvSpPr>
              <a:spLocks noChangeArrowheads="1"/>
            </p:cNvSpPr>
            <p:nvPr/>
          </p:nvSpPr>
          <p:spPr bwMode="auto">
            <a:xfrm>
              <a:off x="1728" y="1152"/>
              <a:ext cx="192" cy="192"/>
            </a:xfrm>
            <a:prstGeom prst="rect">
              <a:avLst/>
            </a:prstGeom>
            <a:solidFill>
              <a:schemeClr val="accent1"/>
            </a:solid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14344" name="Rectangle 6"/>
            <p:cNvSpPr>
              <a:spLocks noChangeArrowheads="1"/>
            </p:cNvSpPr>
            <p:nvPr/>
          </p:nvSpPr>
          <p:spPr bwMode="auto">
            <a:xfrm>
              <a:off x="2112" y="1152"/>
              <a:ext cx="192" cy="192"/>
            </a:xfrm>
            <a:prstGeom prst="rect">
              <a:avLst/>
            </a:prstGeom>
            <a:solidFill>
              <a:schemeClr val="accent1"/>
            </a:solid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14345" name="Rectangle 7"/>
            <p:cNvSpPr>
              <a:spLocks noChangeArrowheads="1"/>
            </p:cNvSpPr>
            <p:nvPr/>
          </p:nvSpPr>
          <p:spPr bwMode="auto">
            <a:xfrm>
              <a:off x="2496" y="1152"/>
              <a:ext cx="192" cy="192"/>
            </a:xfrm>
            <a:prstGeom prst="rect">
              <a:avLst/>
            </a:prstGeom>
            <a:solidFill>
              <a:schemeClr val="accent1"/>
            </a:solid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14346" name="Text Box 8"/>
            <p:cNvSpPr txBox="1">
              <a:spLocks noChangeArrowheads="1"/>
            </p:cNvSpPr>
            <p:nvPr/>
          </p:nvSpPr>
          <p:spPr bwMode="auto">
            <a:xfrm>
              <a:off x="968" y="1136"/>
              <a:ext cx="64" cy="114"/>
            </a:xfrm>
            <a:prstGeom prst="rect">
              <a:avLst/>
            </a:prstGeom>
            <a:noFill/>
            <a:ln w="9525">
              <a:noFill/>
              <a:miter lim="800000"/>
              <a:headEnd/>
              <a:tailEnd/>
            </a:ln>
          </p:spPr>
          <p:txBody>
            <a:bodyPr wrap="none">
              <a:spAutoFit/>
            </a:bodyPr>
            <a:lstStyle/>
            <a:p>
              <a:r>
                <a:rPr lang="en-US" dirty="0">
                  <a:solidFill>
                    <a:srgbClr val="FF0000"/>
                  </a:solidFill>
                  <a:latin typeface="Times New Roman" panose="02020603050405020304" pitchFamily="18" charset="0"/>
                </a:rPr>
                <a:t>1</a:t>
              </a:r>
            </a:p>
          </p:txBody>
        </p:sp>
        <p:sp>
          <p:nvSpPr>
            <p:cNvPr id="14347" name="Text Box 9"/>
            <p:cNvSpPr txBox="1">
              <a:spLocks noChangeArrowheads="1"/>
            </p:cNvSpPr>
            <p:nvPr/>
          </p:nvSpPr>
          <p:spPr bwMode="auto">
            <a:xfrm>
              <a:off x="1328" y="1129"/>
              <a:ext cx="64" cy="114"/>
            </a:xfrm>
            <a:prstGeom prst="rect">
              <a:avLst/>
            </a:prstGeom>
            <a:noFill/>
            <a:ln w="9525">
              <a:noFill/>
              <a:miter lim="800000"/>
              <a:headEnd/>
              <a:tailEnd/>
            </a:ln>
          </p:spPr>
          <p:txBody>
            <a:bodyPr wrap="none">
              <a:spAutoFit/>
            </a:bodyPr>
            <a:lstStyle/>
            <a:p>
              <a:r>
                <a:rPr lang="en-US" dirty="0">
                  <a:solidFill>
                    <a:srgbClr val="FF0000"/>
                  </a:solidFill>
                  <a:latin typeface="Times New Roman" panose="02020603050405020304" pitchFamily="18" charset="0"/>
                </a:rPr>
                <a:t>2</a:t>
              </a:r>
            </a:p>
          </p:txBody>
        </p:sp>
        <p:sp>
          <p:nvSpPr>
            <p:cNvPr id="14348" name="Text Box 10"/>
            <p:cNvSpPr txBox="1">
              <a:spLocks noChangeArrowheads="1"/>
            </p:cNvSpPr>
            <p:nvPr/>
          </p:nvSpPr>
          <p:spPr bwMode="auto">
            <a:xfrm>
              <a:off x="1710" y="1134"/>
              <a:ext cx="64" cy="114"/>
            </a:xfrm>
            <a:prstGeom prst="rect">
              <a:avLst/>
            </a:prstGeom>
            <a:noFill/>
            <a:ln w="9525">
              <a:noFill/>
              <a:miter lim="800000"/>
              <a:headEnd/>
              <a:tailEnd/>
            </a:ln>
          </p:spPr>
          <p:txBody>
            <a:bodyPr wrap="none">
              <a:spAutoFit/>
            </a:bodyPr>
            <a:lstStyle/>
            <a:p>
              <a:r>
                <a:rPr lang="en-US" dirty="0">
                  <a:solidFill>
                    <a:srgbClr val="FF0000"/>
                  </a:solidFill>
                  <a:latin typeface="Times New Roman" panose="02020603050405020304" pitchFamily="18" charset="0"/>
                </a:rPr>
                <a:t>3</a:t>
              </a:r>
            </a:p>
          </p:txBody>
        </p:sp>
        <p:sp>
          <p:nvSpPr>
            <p:cNvPr id="14349" name="Text Box 11"/>
            <p:cNvSpPr txBox="1">
              <a:spLocks noChangeArrowheads="1"/>
            </p:cNvSpPr>
            <p:nvPr/>
          </p:nvSpPr>
          <p:spPr bwMode="auto">
            <a:xfrm>
              <a:off x="2107" y="1134"/>
              <a:ext cx="64" cy="114"/>
            </a:xfrm>
            <a:prstGeom prst="rect">
              <a:avLst/>
            </a:prstGeom>
            <a:noFill/>
            <a:ln w="9525">
              <a:noFill/>
              <a:miter lim="800000"/>
              <a:headEnd/>
              <a:tailEnd/>
            </a:ln>
          </p:spPr>
          <p:txBody>
            <a:bodyPr wrap="none">
              <a:spAutoFit/>
            </a:bodyPr>
            <a:lstStyle/>
            <a:p>
              <a:r>
                <a:rPr lang="en-US" dirty="0">
                  <a:solidFill>
                    <a:srgbClr val="FF0000"/>
                  </a:solidFill>
                  <a:latin typeface="Times New Roman" panose="02020603050405020304" pitchFamily="18" charset="0"/>
                </a:rPr>
                <a:t>4</a:t>
              </a:r>
            </a:p>
          </p:txBody>
        </p:sp>
        <p:sp>
          <p:nvSpPr>
            <p:cNvPr id="14350" name="Text Box 12"/>
            <p:cNvSpPr txBox="1">
              <a:spLocks noChangeArrowheads="1"/>
            </p:cNvSpPr>
            <p:nvPr/>
          </p:nvSpPr>
          <p:spPr bwMode="auto">
            <a:xfrm>
              <a:off x="2492" y="1139"/>
              <a:ext cx="64" cy="114"/>
            </a:xfrm>
            <a:prstGeom prst="rect">
              <a:avLst/>
            </a:prstGeom>
            <a:noFill/>
            <a:ln w="9525">
              <a:noFill/>
              <a:miter lim="800000"/>
              <a:headEnd/>
              <a:tailEnd/>
            </a:ln>
          </p:spPr>
          <p:txBody>
            <a:bodyPr wrap="none">
              <a:spAutoFit/>
            </a:bodyPr>
            <a:lstStyle/>
            <a:p>
              <a:r>
                <a:rPr lang="en-US" dirty="0">
                  <a:solidFill>
                    <a:srgbClr val="FF0000"/>
                  </a:solidFill>
                  <a:latin typeface="Times New Roman" panose="02020603050405020304" pitchFamily="18" charset="0"/>
                </a:rPr>
                <a:t>5</a:t>
              </a:r>
            </a:p>
          </p:txBody>
        </p:sp>
      </p:grpSp>
      <p:sp>
        <p:nvSpPr>
          <p:cNvPr id="14340" name="Text Box 15"/>
          <p:cNvSpPr txBox="1">
            <a:spLocks noChangeArrowheads="1"/>
          </p:cNvSpPr>
          <p:nvPr/>
        </p:nvSpPr>
        <p:spPr bwMode="auto">
          <a:xfrm>
            <a:off x="3607480" y="3429000"/>
            <a:ext cx="7007046" cy="1938992"/>
          </a:xfrm>
          <a:prstGeom prst="rect">
            <a:avLst/>
          </a:prstGeom>
          <a:noFill/>
          <a:ln w="9525">
            <a:noFill/>
            <a:miter lim="800000"/>
            <a:headEnd/>
            <a:tailEnd/>
          </a:ln>
        </p:spPr>
        <p:txBody>
          <a:bodyPr wrap="none">
            <a:spAutoFit/>
          </a:bodyPr>
          <a:lstStyle/>
          <a:p>
            <a:r>
              <a:rPr lang="en-US" sz="2400" dirty="0">
                <a:solidFill>
                  <a:srgbClr val="FF0000"/>
                </a:solidFill>
                <a:latin typeface="Times New Roman" panose="02020603050405020304" pitchFamily="18" charset="0"/>
              </a:rPr>
              <a:t>Ni = {English, Spaniard, Japanese, Italian, Norwegian}</a:t>
            </a:r>
          </a:p>
          <a:p>
            <a:r>
              <a:rPr lang="en-US" sz="2400" dirty="0" err="1">
                <a:solidFill>
                  <a:srgbClr val="FF0000"/>
                </a:solidFill>
                <a:latin typeface="Times New Roman" panose="02020603050405020304" pitchFamily="18" charset="0"/>
              </a:rPr>
              <a:t>Ci</a:t>
            </a:r>
            <a:r>
              <a:rPr lang="en-US" sz="2400" dirty="0">
                <a:solidFill>
                  <a:srgbClr val="FF0000"/>
                </a:solidFill>
                <a:latin typeface="Times New Roman" panose="02020603050405020304" pitchFamily="18" charset="0"/>
              </a:rPr>
              <a:t> </a:t>
            </a:r>
            <a:r>
              <a:rPr lang="en-US" sz="800" dirty="0">
                <a:solidFill>
                  <a:srgbClr val="FF0000"/>
                </a:solidFill>
                <a:latin typeface="Times New Roman" panose="02020603050405020304" pitchFamily="18" charset="0"/>
              </a:rPr>
              <a:t> </a:t>
            </a:r>
            <a:r>
              <a:rPr lang="en-US" sz="2400" dirty="0">
                <a:solidFill>
                  <a:srgbClr val="FF0000"/>
                </a:solidFill>
                <a:latin typeface="Times New Roman" panose="02020603050405020304" pitchFamily="18" charset="0"/>
              </a:rPr>
              <a:t>= {Red, Green, White, Yellow, Blue}</a:t>
            </a:r>
          </a:p>
          <a:p>
            <a:r>
              <a:rPr lang="en-US" sz="2400" dirty="0">
                <a:solidFill>
                  <a:srgbClr val="FF0000"/>
                </a:solidFill>
                <a:latin typeface="Times New Roman" panose="02020603050405020304" pitchFamily="18" charset="0"/>
              </a:rPr>
              <a:t>Di = {Tea, Coffee, Milk, Fruit-juice, Water}</a:t>
            </a:r>
          </a:p>
          <a:p>
            <a:r>
              <a:rPr lang="en-US" sz="2400" dirty="0" err="1">
                <a:solidFill>
                  <a:srgbClr val="FF0000"/>
                </a:solidFill>
                <a:latin typeface="Times New Roman" panose="02020603050405020304" pitchFamily="18" charset="0"/>
              </a:rPr>
              <a:t>Ji</a:t>
            </a:r>
            <a:r>
              <a:rPr lang="en-US" sz="2400" dirty="0">
                <a:solidFill>
                  <a:srgbClr val="FF0000"/>
                </a:solidFill>
                <a:latin typeface="Times New Roman" panose="02020603050405020304" pitchFamily="18" charset="0"/>
              </a:rPr>
              <a:t> </a:t>
            </a:r>
            <a:r>
              <a:rPr lang="en-US" sz="1600" dirty="0">
                <a:solidFill>
                  <a:srgbClr val="FF0000"/>
                </a:solidFill>
                <a:latin typeface="Times New Roman" panose="02020603050405020304" pitchFamily="18" charset="0"/>
              </a:rPr>
              <a:t> </a:t>
            </a:r>
            <a:r>
              <a:rPr lang="en-US" sz="2400" dirty="0">
                <a:solidFill>
                  <a:srgbClr val="FF0000"/>
                </a:solidFill>
                <a:latin typeface="Times New Roman" panose="02020603050405020304" pitchFamily="18" charset="0"/>
              </a:rPr>
              <a:t>= {Painter, Sculptor, Diplomat, </a:t>
            </a:r>
            <a:r>
              <a:rPr lang="en-US" sz="2400" dirty="0" err="1">
                <a:solidFill>
                  <a:srgbClr val="FF0000"/>
                </a:solidFill>
                <a:latin typeface="Times New Roman" panose="02020603050405020304" pitchFamily="18" charset="0"/>
              </a:rPr>
              <a:t>Violonist</a:t>
            </a:r>
            <a:r>
              <a:rPr lang="en-US" sz="2400" dirty="0">
                <a:solidFill>
                  <a:srgbClr val="FF0000"/>
                </a:solidFill>
                <a:latin typeface="Times New Roman" panose="02020603050405020304" pitchFamily="18" charset="0"/>
              </a:rPr>
              <a:t>, Doctor}</a:t>
            </a:r>
          </a:p>
          <a:p>
            <a:r>
              <a:rPr lang="en-US" sz="2400" dirty="0">
                <a:solidFill>
                  <a:srgbClr val="FF0000"/>
                </a:solidFill>
                <a:latin typeface="Times New Roman" panose="02020603050405020304" pitchFamily="18" charset="0"/>
              </a:rPr>
              <a:t>Ai = {Dog, Snails, Fox, Horse, Zebra}</a:t>
            </a:r>
          </a:p>
        </p:txBody>
      </p:sp>
      <p:sp>
        <p:nvSpPr>
          <p:cNvPr id="1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3" name="Footer Placeholder 2">
            <a:extLst>
              <a:ext uri="{FF2B5EF4-FFF2-40B4-BE49-F238E27FC236}">
                <a16:creationId xmlns:a16="http://schemas.microsoft.com/office/drawing/2014/main" id="{C189B40B-7ADC-45F4-8BB8-E20BDC0C94C5}"/>
              </a:ext>
            </a:extLst>
          </p:cNvPr>
          <p:cNvSpPr>
            <a:spLocks noGrp="1"/>
          </p:cNvSpPr>
          <p:nvPr>
            <p:ph type="ftr" sz="quarter" idx="11"/>
          </p:nvPr>
        </p:nvSpPr>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3266655" y="147103"/>
            <a:ext cx="7907383" cy="893963"/>
          </a:xfrm>
        </p:spPr>
        <p:txBody>
          <a:bodyPr/>
          <a:lstStyle/>
          <a:p>
            <a:pPr>
              <a:defRPr/>
            </a:pPr>
            <a:r>
              <a:rPr lang="en-US" sz="4000" dirty="0">
                <a:effectLst>
                  <a:outerShdw blurRad="38100" dist="38100" dir="2700000" algn="tl">
                    <a:srgbClr val="C0C0C0"/>
                  </a:outerShdw>
                </a:effectLst>
              </a:rPr>
              <a:t>Example: Street Puzzle</a:t>
            </a:r>
          </a:p>
        </p:txBody>
      </p:sp>
      <p:grpSp>
        <p:nvGrpSpPr>
          <p:cNvPr id="2" name="Group 3"/>
          <p:cNvGrpSpPr>
            <a:grpSpLocks/>
          </p:cNvGrpSpPr>
          <p:nvPr/>
        </p:nvGrpSpPr>
        <p:grpSpPr bwMode="auto">
          <a:xfrm>
            <a:off x="3257006" y="1765752"/>
            <a:ext cx="4470400" cy="425129"/>
            <a:chOff x="960" y="1152"/>
            <a:chExt cx="1728" cy="283"/>
          </a:xfrm>
        </p:grpSpPr>
        <p:sp>
          <p:nvSpPr>
            <p:cNvPr id="15367" name="Rectangle 4"/>
            <p:cNvSpPr>
              <a:spLocks noChangeArrowheads="1"/>
            </p:cNvSpPr>
            <p:nvPr/>
          </p:nvSpPr>
          <p:spPr bwMode="auto">
            <a:xfrm>
              <a:off x="960" y="1152"/>
              <a:ext cx="192" cy="192"/>
            </a:xfrm>
            <a:prstGeom prst="rect">
              <a:avLst/>
            </a:prstGeom>
            <a:solidFill>
              <a:schemeClr val="accent1"/>
            </a:solid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15368" name="Rectangle 5"/>
            <p:cNvSpPr>
              <a:spLocks noChangeArrowheads="1"/>
            </p:cNvSpPr>
            <p:nvPr/>
          </p:nvSpPr>
          <p:spPr bwMode="auto">
            <a:xfrm>
              <a:off x="1344" y="1152"/>
              <a:ext cx="192" cy="192"/>
            </a:xfrm>
            <a:prstGeom prst="rect">
              <a:avLst/>
            </a:prstGeom>
            <a:solidFill>
              <a:schemeClr val="accent1"/>
            </a:solid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15369" name="Rectangle 6"/>
            <p:cNvSpPr>
              <a:spLocks noChangeArrowheads="1"/>
            </p:cNvSpPr>
            <p:nvPr/>
          </p:nvSpPr>
          <p:spPr bwMode="auto">
            <a:xfrm>
              <a:off x="1728" y="1152"/>
              <a:ext cx="192" cy="192"/>
            </a:xfrm>
            <a:prstGeom prst="rect">
              <a:avLst/>
            </a:prstGeom>
            <a:solidFill>
              <a:schemeClr val="accent1"/>
            </a:solid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15370" name="Rectangle 7"/>
            <p:cNvSpPr>
              <a:spLocks noChangeArrowheads="1"/>
            </p:cNvSpPr>
            <p:nvPr/>
          </p:nvSpPr>
          <p:spPr bwMode="auto">
            <a:xfrm>
              <a:off x="2112" y="1152"/>
              <a:ext cx="192" cy="192"/>
            </a:xfrm>
            <a:prstGeom prst="rect">
              <a:avLst/>
            </a:prstGeom>
            <a:solidFill>
              <a:schemeClr val="accent1"/>
            </a:solid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15371" name="Rectangle 8"/>
            <p:cNvSpPr>
              <a:spLocks noChangeArrowheads="1"/>
            </p:cNvSpPr>
            <p:nvPr/>
          </p:nvSpPr>
          <p:spPr bwMode="auto">
            <a:xfrm>
              <a:off x="2496" y="1152"/>
              <a:ext cx="192" cy="192"/>
            </a:xfrm>
            <a:prstGeom prst="rect">
              <a:avLst/>
            </a:prstGeom>
            <a:solidFill>
              <a:schemeClr val="accent1"/>
            </a:solid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15372" name="Text Box 9"/>
            <p:cNvSpPr txBox="1">
              <a:spLocks noChangeArrowheads="1"/>
            </p:cNvSpPr>
            <p:nvPr/>
          </p:nvSpPr>
          <p:spPr bwMode="auto">
            <a:xfrm>
              <a:off x="968" y="1187"/>
              <a:ext cx="117" cy="246"/>
            </a:xfrm>
            <a:prstGeom prst="rect">
              <a:avLst/>
            </a:prstGeom>
            <a:noFill/>
            <a:ln w="9525">
              <a:noFill/>
              <a:miter lim="800000"/>
              <a:headEnd/>
              <a:tailEnd/>
            </a:ln>
          </p:spPr>
          <p:txBody>
            <a:bodyPr wrap="none">
              <a:spAutoFit/>
            </a:bodyPr>
            <a:lstStyle/>
            <a:p>
              <a:r>
                <a:rPr lang="en-US" b="1" dirty="0">
                  <a:solidFill>
                    <a:srgbClr val="FF0000"/>
                  </a:solidFill>
                  <a:latin typeface="Times New Roman" panose="02020603050405020304" pitchFamily="18" charset="0"/>
                </a:rPr>
                <a:t>1</a:t>
              </a:r>
            </a:p>
          </p:txBody>
        </p:sp>
        <p:sp>
          <p:nvSpPr>
            <p:cNvPr id="15373" name="Text Box 10"/>
            <p:cNvSpPr txBox="1">
              <a:spLocks noChangeArrowheads="1"/>
            </p:cNvSpPr>
            <p:nvPr/>
          </p:nvSpPr>
          <p:spPr bwMode="auto">
            <a:xfrm>
              <a:off x="1328" y="1179"/>
              <a:ext cx="117" cy="246"/>
            </a:xfrm>
            <a:prstGeom prst="rect">
              <a:avLst/>
            </a:prstGeom>
            <a:noFill/>
            <a:ln w="9525">
              <a:noFill/>
              <a:miter lim="800000"/>
              <a:headEnd/>
              <a:tailEnd/>
            </a:ln>
          </p:spPr>
          <p:txBody>
            <a:bodyPr wrap="none">
              <a:spAutoFit/>
            </a:bodyPr>
            <a:lstStyle/>
            <a:p>
              <a:r>
                <a:rPr lang="en-US" b="1" dirty="0">
                  <a:solidFill>
                    <a:srgbClr val="FF0000"/>
                  </a:solidFill>
                  <a:latin typeface="Times New Roman" panose="02020603050405020304" pitchFamily="18" charset="0"/>
                </a:rPr>
                <a:t>2</a:t>
              </a:r>
            </a:p>
          </p:txBody>
        </p:sp>
        <p:sp>
          <p:nvSpPr>
            <p:cNvPr id="15374" name="Text Box 11"/>
            <p:cNvSpPr txBox="1">
              <a:spLocks noChangeArrowheads="1"/>
            </p:cNvSpPr>
            <p:nvPr/>
          </p:nvSpPr>
          <p:spPr bwMode="auto">
            <a:xfrm>
              <a:off x="1710" y="1185"/>
              <a:ext cx="117" cy="246"/>
            </a:xfrm>
            <a:prstGeom prst="rect">
              <a:avLst/>
            </a:prstGeom>
            <a:noFill/>
            <a:ln w="9525">
              <a:noFill/>
              <a:miter lim="800000"/>
              <a:headEnd/>
              <a:tailEnd/>
            </a:ln>
          </p:spPr>
          <p:txBody>
            <a:bodyPr wrap="none">
              <a:spAutoFit/>
            </a:bodyPr>
            <a:lstStyle/>
            <a:p>
              <a:r>
                <a:rPr lang="en-US" b="1" dirty="0">
                  <a:solidFill>
                    <a:srgbClr val="FF0000"/>
                  </a:solidFill>
                  <a:latin typeface="Times New Roman" panose="02020603050405020304" pitchFamily="18" charset="0"/>
                </a:rPr>
                <a:t>3</a:t>
              </a:r>
            </a:p>
          </p:txBody>
        </p:sp>
        <p:sp>
          <p:nvSpPr>
            <p:cNvPr id="15375" name="Text Box 12"/>
            <p:cNvSpPr txBox="1">
              <a:spLocks noChangeArrowheads="1"/>
            </p:cNvSpPr>
            <p:nvPr/>
          </p:nvSpPr>
          <p:spPr bwMode="auto">
            <a:xfrm>
              <a:off x="2107" y="1185"/>
              <a:ext cx="117" cy="246"/>
            </a:xfrm>
            <a:prstGeom prst="rect">
              <a:avLst/>
            </a:prstGeom>
            <a:noFill/>
            <a:ln w="9525">
              <a:noFill/>
              <a:miter lim="800000"/>
              <a:headEnd/>
              <a:tailEnd/>
            </a:ln>
          </p:spPr>
          <p:txBody>
            <a:bodyPr wrap="none">
              <a:spAutoFit/>
            </a:bodyPr>
            <a:lstStyle/>
            <a:p>
              <a:r>
                <a:rPr lang="en-US" b="1" dirty="0">
                  <a:solidFill>
                    <a:srgbClr val="FF0000"/>
                  </a:solidFill>
                  <a:latin typeface="Times New Roman" panose="02020603050405020304" pitchFamily="18" charset="0"/>
                </a:rPr>
                <a:t>4</a:t>
              </a:r>
            </a:p>
          </p:txBody>
        </p:sp>
        <p:sp>
          <p:nvSpPr>
            <p:cNvPr id="15376" name="Text Box 13"/>
            <p:cNvSpPr txBox="1">
              <a:spLocks noChangeArrowheads="1"/>
            </p:cNvSpPr>
            <p:nvPr/>
          </p:nvSpPr>
          <p:spPr bwMode="auto">
            <a:xfrm>
              <a:off x="2492" y="1189"/>
              <a:ext cx="117" cy="246"/>
            </a:xfrm>
            <a:prstGeom prst="rect">
              <a:avLst/>
            </a:prstGeom>
            <a:noFill/>
            <a:ln w="9525">
              <a:noFill/>
              <a:miter lim="800000"/>
              <a:headEnd/>
              <a:tailEnd/>
            </a:ln>
          </p:spPr>
          <p:txBody>
            <a:bodyPr wrap="none">
              <a:spAutoFit/>
            </a:bodyPr>
            <a:lstStyle/>
            <a:p>
              <a:r>
                <a:rPr lang="en-US" b="1" dirty="0">
                  <a:solidFill>
                    <a:srgbClr val="FF0000"/>
                  </a:solidFill>
                  <a:latin typeface="Times New Roman" panose="02020603050405020304" pitchFamily="18" charset="0"/>
                </a:rPr>
                <a:t>5</a:t>
              </a:r>
            </a:p>
          </p:txBody>
        </p:sp>
      </p:grpSp>
      <p:sp>
        <p:nvSpPr>
          <p:cNvPr id="15364" name="Text Box 14"/>
          <p:cNvSpPr txBox="1">
            <a:spLocks noChangeArrowheads="1"/>
          </p:cNvSpPr>
          <p:nvPr/>
        </p:nvSpPr>
        <p:spPr bwMode="auto">
          <a:xfrm>
            <a:off x="3199295" y="4803822"/>
            <a:ext cx="5589992" cy="1477328"/>
          </a:xfrm>
          <a:prstGeom prst="rect">
            <a:avLst/>
          </a:prstGeom>
          <a:noFill/>
          <a:ln w="9525">
            <a:noFill/>
            <a:miter lim="800000"/>
            <a:headEnd/>
            <a:tailEnd/>
          </a:ln>
        </p:spPr>
        <p:txBody>
          <a:bodyPr wrap="none">
            <a:spAutoFit/>
          </a:bodyPr>
          <a:lstStyle/>
          <a:p>
            <a:r>
              <a:rPr lang="en-US" b="1" dirty="0">
                <a:solidFill>
                  <a:srgbClr val="FF0000"/>
                </a:solidFill>
                <a:latin typeface="Times New Roman" panose="02020603050405020304" pitchFamily="18" charset="0"/>
              </a:rPr>
              <a:t>Ni = {English, Spaniard, Japanese, Italian, Norwegian}</a:t>
            </a:r>
          </a:p>
          <a:p>
            <a:r>
              <a:rPr lang="en-US" b="1" dirty="0" err="1">
                <a:solidFill>
                  <a:srgbClr val="FF0000"/>
                </a:solidFill>
                <a:latin typeface="Times New Roman" panose="02020603050405020304" pitchFamily="18" charset="0"/>
              </a:rPr>
              <a:t>Ci</a:t>
            </a:r>
            <a:r>
              <a:rPr lang="en-US" b="1" dirty="0">
                <a:solidFill>
                  <a:srgbClr val="FF0000"/>
                </a:solidFill>
                <a:latin typeface="Times New Roman" panose="02020603050405020304" pitchFamily="18" charset="0"/>
              </a:rPr>
              <a:t>  = {Red, Green, White, Yellow, Blue}</a:t>
            </a:r>
          </a:p>
          <a:p>
            <a:r>
              <a:rPr lang="en-US" b="1" dirty="0">
                <a:solidFill>
                  <a:srgbClr val="FF0000"/>
                </a:solidFill>
                <a:latin typeface="Times New Roman" panose="02020603050405020304" pitchFamily="18" charset="0"/>
              </a:rPr>
              <a:t>Di = {Tea, Coffee, Milk, Fruit-juice, Water}</a:t>
            </a:r>
          </a:p>
          <a:p>
            <a:r>
              <a:rPr lang="en-US" b="1" dirty="0" err="1">
                <a:solidFill>
                  <a:srgbClr val="FF0000"/>
                </a:solidFill>
                <a:latin typeface="Times New Roman" panose="02020603050405020304" pitchFamily="18" charset="0"/>
              </a:rPr>
              <a:t>Ji</a:t>
            </a:r>
            <a:r>
              <a:rPr lang="en-US" b="1" dirty="0">
                <a:solidFill>
                  <a:srgbClr val="FF0000"/>
                </a:solidFill>
                <a:latin typeface="Times New Roman" panose="02020603050405020304" pitchFamily="18" charset="0"/>
              </a:rPr>
              <a:t>    = {Painter, Sculptor, Diplomat, </a:t>
            </a:r>
            <a:r>
              <a:rPr lang="en-US" b="1" dirty="0" err="1">
                <a:solidFill>
                  <a:srgbClr val="FF0000"/>
                </a:solidFill>
                <a:latin typeface="Times New Roman" panose="02020603050405020304" pitchFamily="18" charset="0"/>
              </a:rPr>
              <a:t>Violonist</a:t>
            </a:r>
            <a:r>
              <a:rPr lang="en-US" b="1" dirty="0">
                <a:solidFill>
                  <a:srgbClr val="FF0000"/>
                </a:solidFill>
                <a:latin typeface="Times New Roman" panose="02020603050405020304" pitchFamily="18" charset="0"/>
              </a:rPr>
              <a:t>, Doctor}</a:t>
            </a:r>
          </a:p>
          <a:p>
            <a:r>
              <a:rPr lang="en-US" b="1" dirty="0">
                <a:solidFill>
                  <a:srgbClr val="FF0000"/>
                </a:solidFill>
                <a:latin typeface="Times New Roman" panose="02020603050405020304" pitchFamily="18" charset="0"/>
              </a:rPr>
              <a:t>Ai = {Dog, Snails, Fox, Horse, Zebra}</a:t>
            </a:r>
          </a:p>
        </p:txBody>
      </p:sp>
      <p:sp>
        <p:nvSpPr>
          <p:cNvPr id="15365" name="Text Box 15"/>
          <p:cNvSpPr txBox="1">
            <a:spLocks noChangeArrowheads="1"/>
          </p:cNvSpPr>
          <p:nvPr/>
        </p:nvSpPr>
        <p:spPr bwMode="auto">
          <a:xfrm>
            <a:off x="7663516" y="1295402"/>
            <a:ext cx="4628768" cy="3539430"/>
          </a:xfrm>
          <a:prstGeom prst="rect">
            <a:avLst/>
          </a:prstGeom>
          <a:noFill/>
          <a:ln w="9525">
            <a:noFill/>
            <a:miter lim="800000"/>
            <a:headEnd/>
            <a:tailEnd/>
          </a:ln>
        </p:spPr>
        <p:txBody>
          <a:bodyPr wrap="none">
            <a:spAutoFit/>
          </a:bodyPr>
          <a:lstStyle/>
          <a:p>
            <a:r>
              <a:rPr lang="en-US" sz="1600" b="1" dirty="0">
                <a:latin typeface="Times New Roman" panose="02020603050405020304" pitchFamily="18" charset="0"/>
              </a:rPr>
              <a:t>The Englishman lives in the Red house</a:t>
            </a:r>
          </a:p>
          <a:p>
            <a:r>
              <a:rPr lang="en-US" sz="1600" b="1" dirty="0">
                <a:latin typeface="Times New Roman" panose="02020603050405020304" pitchFamily="18" charset="0"/>
              </a:rPr>
              <a:t>The Spaniard has a Dog</a:t>
            </a:r>
          </a:p>
          <a:p>
            <a:r>
              <a:rPr lang="en-US" sz="1600" b="1" dirty="0">
                <a:latin typeface="Times New Roman" panose="02020603050405020304" pitchFamily="18" charset="0"/>
              </a:rPr>
              <a:t>The Japanese is a Painter</a:t>
            </a:r>
          </a:p>
          <a:p>
            <a:r>
              <a:rPr lang="en-US" sz="1600" b="1" dirty="0">
                <a:latin typeface="Times New Roman" panose="02020603050405020304" pitchFamily="18" charset="0"/>
              </a:rPr>
              <a:t>The Italian drinks Tea</a:t>
            </a:r>
          </a:p>
          <a:p>
            <a:r>
              <a:rPr lang="en-US" sz="1600" b="1" dirty="0">
                <a:latin typeface="Times New Roman" panose="02020603050405020304" pitchFamily="18" charset="0"/>
              </a:rPr>
              <a:t>The Norwegian lives in the first house on the left</a:t>
            </a:r>
          </a:p>
          <a:p>
            <a:r>
              <a:rPr lang="en-US" sz="1600" b="1" dirty="0">
                <a:latin typeface="Times New Roman" panose="02020603050405020304" pitchFamily="18" charset="0"/>
              </a:rPr>
              <a:t>The owner of the Green house drinks Coffee</a:t>
            </a:r>
          </a:p>
          <a:p>
            <a:r>
              <a:rPr lang="en-US" sz="1600" b="1" dirty="0">
                <a:latin typeface="Times New Roman" panose="02020603050405020304" pitchFamily="18" charset="0"/>
              </a:rPr>
              <a:t>The Green house is on the right of the White house</a:t>
            </a:r>
          </a:p>
          <a:p>
            <a:r>
              <a:rPr lang="en-US" sz="1600" b="1" dirty="0">
                <a:latin typeface="Times New Roman" panose="02020603050405020304" pitchFamily="18" charset="0"/>
              </a:rPr>
              <a:t>The Sculptor breeds Snails</a:t>
            </a:r>
          </a:p>
          <a:p>
            <a:r>
              <a:rPr lang="en-US" sz="1600" b="1" dirty="0">
                <a:latin typeface="Times New Roman" panose="02020603050405020304" pitchFamily="18" charset="0"/>
              </a:rPr>
              <a:t>The Diplomat lives in the Yellow house</a:t>
            </a:r>
          </a:p>
          <a:p>
            <a:r>
              <a:rPr lang="en-US" sz="1600" b="1" dirty="0">
                <a:latin typeface="Times New Roman" panose="02020603050405020304" pitchFamily="18" charset="0"/>
              </a:rPr>
              <a:t>The owner of the middle house drinks Milk</a:t>
            </a:r>
          </a:p>
          <a:p>
            <a:r>
              <a:rPr lang="en-US" sz="1600" b="1" dirty="0">
                <a:latin typeface="Times New Roman" panose="02020603050405020304" pitchFamily="18" charset="0"/>
              </a:rPr>
              <a:t>The Norwegian lives next door to the Blue house</a:t>
            </a:r>
          </a:p>
          <a:p>
            <a:r>
              <a:rPr lang="en-US" sz="1600" b="1" dirty="0">
                <a:latin typeface="Times New Roman" panose="02020603050405020304" pitchFamily="18" charset="0"/>
              </a:rPr>
              <a:t>The </a:t>
            </a:r>
            <a:r>
              <a:rPr lang="en-US" sz="1600" b="1" dirty="0" err="1">
                <a:latin typeface="Times New Roman" panose="02020603050405020304" pitchFamily="18" charset="0"/>
              </a:rPr>
              <a:t>Violonist</a:t>
            </a:r>
            <a:r>
              <a:rPr lang="en-US" sz="1600" b="1" dirty="0">
                <a:latin typeface="Times New Roman" panose="02020603050405020304" pitchFamily="18" charset="0"/>
              </a:rPr>
              <a:t> drinks Fruit juice</a:t>
            </a:r>
          </a:p>
          <a:p>
            <a:r>
              <a:rPr lang="en-US" sz="1600" b="1" dirty="0">
                <a:latin typeface="Times New Roman" panose="02020603050405020304" pitchFamily="18" charset="0"/>
              </a:rPr>
              <a:t>The Fox is in the house next to the Doctor’s</a:t>
            </a:r>
          </a:p>
          <a:p>
            <a:r>
              <a:rPr lang="en-US" sz="1600" b="1" dirty="0">
                <a:latin typeface="Times New Roman" panose="02020603050405020304" pitchFamily="18" charset="0"/>
              </a:rPr>
              <a:t>The Horse is next to the Diplomat’s</a:t>
            </a:r>
          </a:p>
        </p:txBody>
      </p:sp>
      <p:sp>
        <p:nvSpPr>
          <p:cNvPr id="183312" name="Text Box 16"/>
          <p:cNvSpPr txBox="1">
            <a:spLocks noChangeArrowheads="1"/>
          </p:cNvSpPr>
          <p:nvPr/>
        </p:nvSpPr>
        <p:spPr bwMode="auto">
          <a:xfrm>
            <a:off x="8971500" y="5667155"/>
            <a:ext cx="2916824" cy="830997"/>
          </a:xfrm>
          <a:prstGeom prst="rect">
            <a:avLst/>
          </a:prstGeom>
          <a:solidFill>
            <a:srgbClr val="CCFFCC"/>
          </a:solidFill>
          <a:ln w="9525">
            <a:solidFill>
              <a:srgbClr val="339933"/>
            </a:solidFill>
            <a:miter lim="800000"/>
            <a:headEnd/>
            <a:tailEnd/>
          </a:ln>
        </p:spPr>
        <p:txBody>
          <a:bodyPr wrap="none">
            <a:spAutoFit/>
          </a:bodyPr>
          <a:lstStyle/>
          <a:p>
            <a:r>
              <a:rPr lang="en-US" sz="2400" dirty="0">
                <a:solidFill>
                  <a:srgbClr val="FF0000"/>
                </a:solidFill>
                <a:latin typeface="Times New Roman" panose="02020603050405020304" pitchFamily="18" charset="0"/>
              </a:rPr>
              <a:t>Who owns the Zebra?</a:t>
            </a:r>
          </a:p>
          <a:p>
            <a:r>
              <a:rPr lang="en-US" sz="2400" dirty="0">
                <a:solidFill>
                  <a:srgbClr val="FF0000"/>
                </a:solidFill>
                <a:latin typeface="Times New Roman" panose="02020603050405020304" pitchFamily="18" charset="0"/>
              </a:rPr>
              <a:t>Who drinks Water?</a:t>
            </a:r>
          </a:p>
        </p:txBody>
      </p:sp>
      <p:sp>
        <p:nvSpPr>
          <p:cNvPr id="17"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3" name="Footer Placeholder 2">
            <a:extLst>
              <a:ext uri="{FF2B5EF4-FFF2-40B4-BE49-F238E27FC236}">
                <a16:creationId xmlns:a16="http://schemas.microsoft.com/office/drawing/2014/main" id="{E5A2A439-587F-4C7E-B3B6-774B8ECC142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3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1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314949" y="160728"/>
            <a:ext cx="8660386" cy="990601"/>
          </a:xfrm>
        </p:spPr>
        <p:txBody>
          <a:bodyPr/>
          <a:lstStyle/>
          <a:p>
            <a:pPr>
              <a:defRPr/>
            </a:pPr>
            <a:r>
              <a:rPr lang="en-US" sz="4000" dirty="0">
                <a:effectLst>
                  <a:outerShdw blurRad="38100" dist="38100" dir="2700000" algn="tl">
                    <a:srgbClr val="C0C0C0"/>
                  </a:outerShdw>
                </a:effectLst>
              </a:rPr>
              <a:t>Example: Task Scheduling</a:t>
            </a:r>
          </a:p>
        </p:txBody>
      </p:sp>
      <p:sp>
        <p:nvSpPr>
          <p:cNvPr id="16387" name="Text Box 7"/>
          <p:cNvSpPr txBox="1">
            <a:spLocks noChangeArrowheads="1"/>
          </p:cNvSpPr>
          <p:nvPr/>
        </p:nvSpPr>
        <p:spPr bwMode="auto">
          <a:xfrm>
            <a:off x="3314949" y="3523723"/>
            <a:ext cx="6853351" cy="2677656"/>
          </a:xfrm>
          <a:prstGeom prst="rect">
            <a:avLst/>
          </a:prstGeom>
          <a:noFill/>
          <a:ln w="9525">
            <a:noFill/>
            <a:miter lim="800000"/>
            <a:headEnd/>
            <a:tailEnd/>
          </a:ln>
        </p:spPr>
        <p:txBody>
          <a:bodyPr wrap="none">
            <a:spAutoFit/>
          </a:bodyPr>
          <a:lstStyle/>
          <a:p>
            <a:r>
              <a:rPr lang="en-US" sz="2400" dirty="0">
                <a:solidFill>
                  <a:srgbClr val="FF0000"/>
                </a:solidFill>
                <a:latin typeface="Times New Roman" panose="02020603050405020304" pitchFamily="18" charset="0"/>
              </a:rPr>
              <a:t>T1 must be done during T3</a:t>
            </a:r>
          </a:p>
          <a:p>
            <a:r>
              <a:rPr lang="en-US" sz="2400" dirty="0">
                <a:solidFill>
                  <a:srgbClr val="FF0000"/>
                </a:solidFill>
                <a:latin typeface="Times New Roman" panose="02020603050405020304" pitchFamily="18" charset="0"/>
              </a:rPr>
              <a:t>T2 must be achieved before T1 starts</a:t>
            </a:r>
          </a:p>
          <a:p>
            <a:r>
              <a:rPr lang="en-US" sz="2400" dirty="0">
                <a:solidFill>
                  <a:srgbClr val="FF0000"/>
                </a:solidFill>
                <a:latin typeface="Times New Roman" panose="02020603050405020304" pitchFamily="18" charset="0"/>
              </a:rPr>
              <a:t>T2 must overlap with T3</a:t>
            </a:r>
          </a:p>
          <a:p>
            <a:r>
              <a:rPr lang="en-US" sz="2400" dirty="0">
                <a:solidFill>
                  <a:srgbClr val="FF0000"/>
                </a:solidFill>
                <a:latin typeface="Times New Roman" panose="02020603050405020304" pitchFamily="18" charset="0"/>
              </a:rPr>
              <a:t>T4 must start after T1 is complete</a:t>
            </a:r>
          </a:p>
          <a:p>
            <a:endParaRPr lang="en-US" sz="2400" dirty="0">
              <a:solidFill>
                <a:srgbClr val="FF0000"/>
              </a:solidFill>
              <a:latin typeface="Times New Roman" panose="02020603050405020304" pitchFamily="18" charset="0"/>
            </a:endParaRPr>
          </a:p>
          <a:p>
            <a:pPr>
              <a:buFontTx/>
              <a:buChar char="•"/>
            </a:pPr>
            <a:r>
              <a:rPr lang="en-US" sz="2400" dirty="0">
                <a:solidFill>
                  <a:srgbClr val="FF0000"/>
                </a:solidFill>
                <a:latin typeface="Times New Roman" panose="02020603050405020304" pitchFamily="18" charset="0"/>
              </a:rPr>
              <a:t> Are the constraints compatible?</a:t>
            </a:r>
          </a:p>
          <a:p>
            <a:pPr>
              <a:buFontTx/>
              <a:buChar char="•"/>
            </a:pPr>
            <a:r>
              <a:rPr lang="en-US" sz="2400" dirty="0">
                <a:solidFill>
                  <a:srgbClr val="FF0000"/>
                </a:solidFill>
                <a:latin typeface="Times New Roman" panose="02020603050405020304" pitchFamily="18" charset="0"/>
              </a:rPr>
              <a:t> Find the temporal relation between every two tasks</a:t>
            </a:r>
          </a:p>
        </p:txBody>
      </p:sp>
      <p:grpSp>
        <p:nvGrpSpPr>
          <p:cNvPr id="2" name="Group 12"/>
          <p:cNvGrpSpPr>
            <a:grpSpLocks/>
          </p:cNvGrpSpPr>
          <p:nvPr/>
        </p:nvGrpSpPr>
        <p:grpSpPr bwMode="auto">
          <a:xfrm>
            <a:off x="5303521" y="1717766"/>
            <a:ext cx="4387850" cy="1757363"/>
            <a:chOff x="1440" y="1152"/>
            <a:chExt cx="2073" cy="1107"/>
          </a:xfrm>
        </p:grpSpPr>
        <p:sp>
          <p:nvSpPr>
            <p:cNvPr id="16389" name="Text Box 3"/>
            <p:cNvSpPr txBox="1">
              <a:spLocks noChangeArrowheads="1"/>
            </p:cNvSpPr>
            <p:nvPr/>
          </p:nvSpPr>
          <p:spPr bwMode="auto">
            <a:xfrm>
              <a:off x="2256" y="1152"/>
              <a:ext cx="249" cy="291"/>
            </a:xfrm>
            <a:prstGeom prst="rect">
              <a:avLst/>
            </a:prstGeom>
            <a:noFill/>
            <a:ln w="9525">
              <a:noFill/>
              <a:miter lim="800000"/>
              <a:headEnd/>
              <a:tailEnd/>
            </a:ln>
          </p:spPr>
          <p:txBody>
            <a:bodyPr wrap="none">
              <a:spAutoFit/>
            </a:bodyPr>
            <a:lstStyle/>
            <a:p>
              <a:r>
                <a:rPr lang="en-US" sz="2400" dirty="0">
                  <a:solidFill>
                    <a:srgbClr val="FF0000"/>
                  </a:solidFill>
                  <a:latin typeface="Times New Roman" panose="02020603050405020304" pitchFamily="18" charset="0"/>
                </a:rPr>
                <a:t>T1</a:t>
              </a:r>
            </a:p>
          </p:txBody>
        </p:sp>
        <p:sp>
          <p:nvSpPr>
            <p:cNvPr id="16390" name="Text Box 4"/>
            <p:cNvSpPr txBox="1">
              <a:spLocks noChangeArrowheads="1"/>
            </p:cNvSpPr>
            <p:nvPr/>
          </p:nvSpPr>
          <p:spPr bwMode="auto">
            <a:xfrm>
              <a:off x="1440" y="1536"/>
              <a:ext cx="249" cy="291"/>
            </a:xfrm>
            <a:prstGeom prst="rect">
              <a:avLst/>
            </a:prstGeom>
            <a:noFill/>
            <a:ln w="9525">
              <a:noFill/>
              <a:miter lim="800000"/>
              <a:headEnd/>
              <a:tailEnd/>
            </a:ln>
          </p:spPr>
          <p:txBody>
            <a:bodyPr wrap="none">
              <a:spAutoFit/>
            </a:bodyPr>
            <a:lstStyle/>
            <a:p>
              <a:r>
                <a:rPr lang="en-US" sz="2400" dirty="0">
                  <a:solidFill>
                    <a:srgbClr val="FF0000"/>
                  </a:solidFill>
                  <a:latin typeface="Times New Roman" panose="02020603050405020304" pitchFamily="18" charset="0"/>
                </a:rPr>
                <a:t>T2</a:t>
              </a:r>
            </a:p>
          </p:txBody>
        </p:sp>
        <p:sp>
          <p:nvSpPr>
            <p:cNvPr id="16391" name="Text Box 5"/>
            <p:cNvSpPr txBox="1">
              <a:spLocks noChangeArrowheads="1"/>
            </p:cNvSpPr>
            <p:nvPr/>
          </p:nvSpPr>
          <p:spPr bwMode="auto">
            <a:xfrm>
              <a:off x="2496" y="1968"/>
              <a:ext cx="249" cy="291"/>
            </a:xfrm>
            <a:prstGeom prst="rect">
              <a:avLst/>
            </a:prstGeom>
            <a:noFill/>
            <a:ln w="9525">
              <a:noFill/>
              <a:miter lim="800000"/>
              <a:headEnd/>
              <a:tailEnd/>
            </a:ln>
          </p:spPr>
          <p:txBody>
            <a:bodyPr wrap="none">
              <a:spAutoFit/>
            </a:bodyPr>
            <a:lstStyle/>
            <a:p>
              <a:r>
                <a:rPr lang="en-US" sz="2400" dirty="0">
                  <a:solidFill>
                    <a:srgbClr val="FF0000"/>
                  </a:solidFill>
                  <a:latin typeface="Times New Roman" panose="02020603050405020304" pitchFamily="18" charset="0"/>
                </a:rPr>
                <a:t>T3</a:t>
              </a:r>
            </a:p>
          </p:txBody>
        </p:sp>
        <p:sp>
          <p:nvSpPr>
            <p:cNvPr id="16392" name="Text Box 6"/>
            <p:cNvSpPr txBox="1">
              <a:spLocks noChangeArrowheads="1"/>
            </p:cNvSpPr>
            <p:nvPr/>
          </p:nvSpPr>
          <p:spPr bwMode="auto">
            <a:xfrm>
              <a:off x="3264" y="1536"/>
              <a:ext cx="249" cy="291"/>
            </a:xfrm>
            <a:prstGeom prst="rect">
              <a:avLst/>
            </a:prstGeom>
            <a:noFill/>
            <a:ln w="9525">
              <a:noFill/>
              <a:miter lim="800000"/>
              <a:headEnd/>
              <a:tailEnd/>
            </a:ln>
          </p:spPr>
          <p:txBody>
            <a:bodyPr wrap="none">
              <a:spAutoFit/>
            </a:bodyPr>
            <a:lstStyle/>
            <a:p>
              <a:r>
                <a:rPr lang="en-US" sz="2400" dirty="0">
                  <a:solidFill>
                    <a:srgbClr val="FF0000"/>
                  </a:solidFill>
                  <a:latin typeface="Times New Roman" panose="02020603050405020304" pitchFamily="18" charset="0"/>
                </a:rPr>
                <a:t>T4</a:t>
              </a:r>
            </a:p>
          </p:txBody>
        </p:sp>
        <p:sp>
          <p:nvSpPr>
            <p:cNvPr id="16393" name="Line 8"/>
            <p:cNvSpPr>
              <a:spLocks noChangeShapeType="1"/>
            </p:cNvSpPr>
            <p:nvPr/>
          </p:nvSpPr>
          <p:spPr bwMode="auto">
            <a:xfrm>
              <a:off x="2448" y="1392"/>
              <a:ext cx="192" cy="62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16394" name="Line 9"/>
            <p:cNvSpPr>
              <a:spLocks noChangeShapeType="1"/>
            </p:cNvSpPr>
            <p:nvPr/>
          </p:nvSpPr>
          <p:spPr bwMode="auto">
            <a:xfrm flipV="1">
              <a:off x="1728" y="1344"/>
              <a:ext cx="576" cy="288"/>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16395" name="Line 10"/>
            <p:cNvSpPr>
              <a:spLocks noChangeShapeType="1"/>
            </p:cNvSpPr>
            <p:nvPr/>
          </p:nvSpPr>
          <p:spPr bwMode="auto">
            <a:xfrm>
              <a:off x="1728" y="1728"/>
              <a:ext cx="768"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16396" name="Line 11"/>
            <p:cNvSpPr>
              <a:spLocks noChangeShapeType="1"/>
            </p:cNvSpPr>
            <p:nvPr/>
          </p:nvSpPr>
          <p:spPr bwMode="auto">
            <a:xfrm flipH="1" flipV="1">
              <a:off x="2544" y="1296"/>
              <a:ext cx="768"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grpSp>
      <p:sp>
        <p:nvSpPr>
          <p:cNvPr id="13"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3" name="Footer Placeholder 2">
            <a:extLst>
              <a:ext uri="{FF2B5EF4-FFF2-40B4-BE49-F238E27FC236}">
                <a16:creationId xmlns:a16="http://schemas.microsoft.com/office/drawing/2014/main" id="{C68803E6-8026-4663-A429-C848E66CBFD5}"/>
              </a:ext>
            </a:extLst>
          </p:cNvPr>
          <p:cNvSpPr>
            <a:spLocks noGrp="1"/>
          </p:cNvSpPr>
          <p:nvPr>
            <p:ph type="ftr" sz="quarter" idx="11"/>
          </p:nvPr>
        </p:nvSpPr>
        <p:spPr>
          <a:xfrm>
            <a:off x="4465321" y="6483336"/>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3461656" y="354493"/>
            <a:ext cx="7892143" cy="974577"/>
          </a:xfrm>
        </p:spPr>
        <p:txBody>
          <a:bodyPr/>
          <a:lstStyle/>
          <a:p>
            <a:pPr algn="ctr">
              <a:defRPr/>
            </a:pPr>
            <a:r>
              <a:rPr lang="en-US" sz="4000" dirty="0">
                <a:effectLst>
                  <a:outerShdw blurRad="38100" dist="38100" dir="2700000" algn="tl">
                    <a:srgbClr val="C0C0C0"/>
                  </a:outerShdw>
                </a:effectLst>
              </a:rPr>
              <a:t>Finite vs. Infinite CSP</a:t>
            </a:r>
          </a:p>
        </p:txBody>
      </p:sp>
      <p:sp>
        <p:nvSpPr>
          <p:cNvPr id="17411" name="Rectangle 3" descr="Rectangle: Click to edit Master text styles&#10;Second level&#10;Third level&#10;Fourth level&#10;Fifth level"/>
          <p:cNvSpPr>
            <a:spLocks noGrp="1" noChangeArrowheads="1"/>
          </p:cNvSpPr>
          <p:nvPr>
            <p:ph type="body" idx="1"/>
          </p:nvPr>
        </p:nvSpPr>
        <p:spPr>
          <a:xfrm>
            <a:off x="3461656" y="1329070"/>
            <a:ext cx="7408817" cy="4351338"/>
          </a:xfrm>
        </p:spPr>
        <p:txBody>
          <a:bodyPr/>
          <a:lstStyle/>
          <a:p>
            <a:r>
              <a:rPr lang="en-US" dirty="0"/>
              <a:t> Finite domains of values </a:t>
            </a:r>
            <a:r>
              <a:rPr lang="en-US" dirty="0">
                <a:sym typeface="Wingdings" pitchFamily="2" charset="2"/>
              </a:rPr>
              <a:t> </a:t>
            </a:r>
            <a:r>
              <a:rPr lang="en-US" dirty="0">
                <a:solidFill>
                  <a:schemeClr val="hlink"/>
                </a:solidFill>
                <a:sym typeface="Wingdings" pitchFamily="2" charset="2"/>
              </a:rPr>
              <a:t>finite CSP</a:t>
            </a:r>
          </a:p>
          <a:p>
            <a:r>
              <a:rPr lang="en-US" dirty="0">
                <a:sym typeface="Wingdings" pitchFamily="2" charset="2"/>
              </a:rPr>
              <a:t> Infinite domains  </a:t>
            </a:r>
            <a:r>
              <a:rPr lang="en-US" dirty="0">
                <a:solidFill>
                  <a:schemeClr val="hlink"/>
                </a:solidFill>
                <a:sym typeface="Wingdings" pitchFamily="2" charset="2"/>
              </a:rPr>
              <a:t>infinite CSP</a:t>
            </a:r>
            <a:endParaRPr lang="en-US" dirty="0">
              <a:solidFill>
                <a:srgbClr val="CC6600"/>
              </a:solidFill>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1D3BDC2A-D11E-45BA-92FC-A2E6282F2D1D}"/>
              </a:ext>
            </a:extLst>
          </p:cNvPr>
          <p:cNvSpPr>
            <a:spLocks noGrp="1"/>
          </p:cNvSpPr>
          <p:nvPr>
            <p:ph type="ftr" sz="quarter" idx="11"/>
          </p:nvPr>
        </p:nvSpPr>
        <p:spPr>
          <a:xfrm>
            <a:off x="4761614" y="6503507"/>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3435530" y="320675"/>
            <a:ext cx="7408817" cy="902069"/>
          </a:xfrm>
        </p:spPr>
        <p:txBody>
          <a:bodyPr/>
          <a:lstStyle/>
          <a:p>
            <a:pPr algn="ctr">
              <a:defRPr/>
            </a:pPr>
            <a:r>
              <a:rPr lang="en-US" sz="4000" dirty="0">
                <a:effectLst>
                  <a:outerShdw blurRad="38100" dist="38100" dir="2700000" algn="tl">
                    <a:srgbClr val="C0C0C0"/>
                  </a:outerShdw>
                </a:effectLst>
              </a:rPr>
              <a:t>Finite vs. Infinite CSP</a:t>
            </a:r>
          </a:p>
        </p:txBody>
      </p:sp>
      <p:sp>
        <p:nvSpPr>
          <p:cNvPr id="18435" name="Rectangle 3" descr="Rectangle: Click to edit Master text styles&#10;Second level&#10;Third level&#10;Fourth level&#10;Fifth level"/>
          <p:cNvSpPr>
            <a:spLocks noGrp="1" noChangeArrowheads="1"/>
          </p:cNvSpPr>
          <p:nvPr>
            <p:ph type="body" idx="1"/>
          </p:nvPr>
        </p:nvSpPr>
        <p:spPr>
          <a:xfrm>
            <a:off x="3435530" y="1368425"/>
            <a:ext cx="7918269" cy="4351338"/>
          </a:xfrm>
        </p:spPr>
        <p:txBody>
          <a:bodyPr/>
          <a:lstStyle/>
          <a:p>
            <a:r>
              <a:rPr lang="en-US" dirty="0"/>
              <a:t> Finite domains of values </a:t>
            </a:r>
            <a:r>
              <a:rPr lang="en-US" dirty="0">
                <a:sym typeface="Wingdings" pitchFamily="2" charset="2"/>
              </a:rPr>
              <a:t> </a:t>
            </a:r>
            <a:r>
              <a:rPr lang="en-US" dirty="0">
                <a:solidFill>
                  <a:schemeClr val="hlink"/>
                </a:solidFill>
                <a:sym typeface="Wingdings" pitchFamily="2" charset="2"/>
              </a:rPr>
              <a:t>finite CSP</a:t>
            </a:r>
          </a:p>
          <a:p>
            <a:r>
              <a:rPr lang="en-US" dirty="0">
                <a:sym typeface="Wingdings" pitchFamily="2" charset="2"/>
              </a:rPr>
              <a:t> Infinite domains  </a:t>
            </a:r>
            <a:r>
              <a:rPr lang="en-US" dirty="0">
                <a:solidFill>
                  <a:schemeClr val="hlink"/>
                </a:solidFill>
                <a:sym typeface="Wingdings" pitchFamily="2" charset="2"/>
              </a:rPr>
              <a:t>infinite CSP</a:t>
            </a:r>
          </a:p>
          <a:p>
            <a:r>
              <a:rPr lang="en-US" dirty="0">
                <a:sym typeface="Wingdings" pitchFamily="2" charset="2"/>
              </a:rPr>
              <a:t> </a:t>
            </a:r>
            <a:r>
              <a:rPr lang="en-US" dirty="0">
                <a:solidFill>
                  <a:srgbClr val="CC6600"/>
                </a:solidFill>
                <a:sym typeface="Wingdings" pitchFamily="2" charset="2"/>
              </a:rPr>
              <a:t>We will only consider finite CSP</a:t>
            </a:r>
            <a:endParaRPr lang="en-US" dirty="0">
              <a:solidFill>
                <a:srgbClr val="CC6600"/>
              </a:solidFill>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0591BE06-3E5C-434B-9113-A248E239A6D4}"/>
              </a:ext>
            </a:extLst>
          </p:cNvPr>
          <p:cNvSpPr>
            <a:spLocks noGrp="1"/>
          </p:cNvSpPr>
          <p:nvPr>
            <p:ph type="ftr" sz="quarter" idx="11"/>
          </p:nvPr>
        </p:nvSpPr>
        <p:spPr>
          <a:xfrm>
            <a:off x="5197549"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3377958" y="112282"/>
            <a:ext cx="7461069" cy="938555"/>
          </a:xfrm>
        </p:spPr>
        <p:txBody>
          <a:bodyPr/>
          <a:lstStyle/>
          <a:p>
            <a:pPr algn="ctr">
              <a:defRPr/>
            </a:pPr>
            <a:r>
              <a:rPr lang="en-US" sz="4000" dirty="0">
                <a:effectLst>
                  <a:outerShdw blurRad="38100" dist="38100" dir="2700000" algn="tl">
                    <a:srgbClr val="C0C0C0"/>
                  </a:outerShdw>
                </a:effectLst>
              </a:rPr>
              <a:t>Constraint Graph</a:t>
            </a:r>
          </a:p>
        </p:txBody>
      </p:sp>
      <p:sp>
        <p:nvSpPr>
          <p:cNvPr id="19459" name="Rectangle 3" descr="Rectangle: Click to edit Master text styles&#10;Second level&#10;Third level&#10;Fourth level&#10;Fifth level"/>
          <p:cNvSpPr>
            <a:spLocks noGrp="1" noChangeArrowheads="1"/>
          </p:cNvSpPr>
          <p:nvPr>
            <p:ph type="body" idx="4294967295"/>
          </p:nvPr>
        </p:nvSpPr>
        <p:spPr>
          <a:xfrm>
            <a:off x="3377958" y="971572"/>
            <a:ext cx="3973069" cy="555513"/>
          </a:xfrm>
        </p:spPr>
        <p:txBody>
          <a:bodyPr/>
          <a:lstStyle/>
          <a:p>
            <a:pPr>
              <a:buFont typeface="Wingdings" pitchFamily="2" charset="2"/>
              <a:buNone/>
            </a:pPr>
            <a:r>
              <a:rPr lang="en-US" dirty="0"/>
              <a:t>Binary constraints</a:t>
            </a:r>
          </a:p>
        </p:txBody>
      </p:sp>
      <p:grpSp>
        <p:nvGrpSpPr>
          <p:cNvPr id="2" name="Group 23"/>
          <p:cNvGrpSpPr>
            <a:grpSpLocks/>
          </p:cNvGrpSpPr>
          <p:nvPr/>
        </p:nvGrpSpPr>
        <p:grpSpPr bwMode="auto">
          <a:xfrm>
            <a:off x="6020526" y="3278777"/>
            <a:ext cx="4500033" cy="2052638"/>
            <a:chOff x="1488" y="1824"/>
            <a:chExt cx="2126" cy="1293"/>
          </a:xfrm>
        </p:grpSpPr>
        <p:sp>
          <p:nvSpPr>
            <p:cNvPr id="19471" name="Text Box 6"/>
            <p:cNvSpPr txBox="1">
              <a:spLocks noChangeArrowheads="1"/>
            </p:cNvSpPr>
            <p:nvPr/>
          </p:nvSpPr>
          <p:spPr bwMode="auto">
            <a:xfrm>
              <a:off x="3408" y="2880"/>
              <a:ext cx="206" cy="237"/>
            </a:xfrm>
            <a:prstGeom prst="rect">
              <a:avLst/>
            </a:prstGeom>
            <a:noFill/>
            <a:ln w="9525">
              <a:solidFill>
                <a:schemeClr val="tx1"/>
              </a:solidFill>
              <a:miter lim="800000"/>
              <a:headEnd/>
              <a:tailEnd/>
            </a:ln>
          </p:spPr>
          <p:txBody>
            <a:bodyPr>
              <a:spAutoFit/>
            </a:bodyPr>
            <a:lstStyle/>
            <a:p>
              <a:r>
                <a:rPr lang="en-US" sz="1800" dirty="0">
                  <a:solidFill>
                    <a:srgbClr val="FF0000"/>
                  </a:solidFill>
                  <a:latin typeface="Times New Roman" panose="02020603050405020304" pitchFamily="18" charset="0"/>
                </a:rPr>
                <a:t>T</a:t>
              </a:r>
            </a:p>
          </p:txBody>
        </p:sp>
        <p:grpSp>
          <p:nvGrpSpPr>
            <p:cNvPr id="3" name="Group 7"/>
            <p:cNvGrpSpPr>
              <a:grpSpLocks/>
            </p:cNvGrpSpPr>
            <p:nvPr/>
          </p:nvGrpSpPr>
          <p:grpSpPr bwMode="auto">
            <a:xfrm>
              <a:off x="1488" y="1824"/>
              <a:ext cx="1732" cy="1049"/>
              <a:chOff x="1430" y="1008"/>
              <a:chExt cx="1732" cy="1049"/>
            </a:xfrm>
          </p:grpSpPr>
          <p:sp>
            <p:nvSpPr>
              <p:cNvPr id="19475" name="Text Box 8"/>
              <p:cNvSpPr txBox="1">
                <a:spLocks noChangeArrowheads="1"/>
              </p:cNvSpPr>
              <p:nvPr/>
            </p:nvSpPr>
            <p:spPr bwMode="auto">
              <a:xfrm>
                <a:off x="1430" y="1316"/>
                <a:ext cx="257" cy="233"/>
              </a:xfrm>
              <a:prstGeom prst="rect">
                <a:avLst/>
              </a:prstGeom>
              <a:noFill/>
              <a:ln w="9525">
                <a:solidFill>
                  <a:schemeClr val="tx1"/>
                </a:solidFill>
                <a:miter lim="800000"/>
                <a:headEnd/>
                <a:tailEnd/>
              </a:ln>
            </p:spPr>
            <p:txBody>
              <a:bodyPr wrap="none">
                <a:spAutoFit/>
              </a:bodyPr>
              <a:lstStyle/>
              <a:p>
                <a:r>
                  <a:rPr lang="en-US" sz="1800" dirty="0">
                    <a:solidFill>
                      <a:srgbClr val="FF0000"/>
                    </a:solidFill>
                    <a:latin typeface="Times New Roman" panose="02020603050405020304" pitchFamily="18" charset="0"/>
                  </a:rPr>
                  <a:t>WA</a:t>
                </a:r>
              </a:p>
            </p:txBody>
          </p:sp>
          <p:sp>
            <p:nvSpPr>
              <p:cNvPr id="19476" name="Text Box 9"/>
              <p:cNvSpPr txBox="1">
                <a:spLocks noChangeArrowheads="1"/>
              </p:cNvSpPr>
              <p:nvPr/>
            </p:nvSpPr>
            <p:spPr bwMode="auto">
              <a:xfrm>
                <a:off x="2016" y="1008"/>
                <a:ext cx="233" cy="233"/>
              </a:xfrm>
              <a:prstGeom prst="rect">
                <a:avLst/>
              </a:prstGeom>
              <a:noFill/>
              <a:ln w="9525">
                <a:solidFill>
                  <a:schemeClr val="tx1"/>
                </a:solidFill>
                <a:miter lim="800000"/>
                <a:headEnd/>
                <a:tailEnd/>
              </a:ln>
            </p:spPr>
            <p:txBody>
              <a:bodyPr wrap="none">
                <a:spAutoFit/>
              </a:bodyPr>
              <a:lstStyle/>
              <a:p>
                <a:r>
                  <a:rPr lang="en-US" sz="1800" dirty="0">
                    <a:solidFill>
                      <a:srgbClr val="FF0000"/>
                    </a:solidFill>
                    <a:latin typeface="Times New Roman" panose="02020603050405020304" pitchFamily="18" charset="0"/>
                  </a:rPr>
                  <a:t>NT</a:t>
                </a:r>
              </a:p>
            </p:txBody>
          </p:sp>
          <p:sp>
            <p:nvSpPr>
              <p:cNvPr id="19477" name="Text Box 10"/>
              <p:cNvSpPr txBox="1">
                <a:spLocks noChangeArrowheads="1"/>
              </p:cNvSpPr>
              <p:nvPr/>
            </p:nvSpPr>
            <p:spPr bwMode="auto">
              <a:xfrm>
                <a:off x="2112" y="1584"/>
                <a:ext cx="227" cy="233"/>
              </a:xfrm>
              <a:prstGeom prst="rect">
                <a:avLst/>
              </a:prstGeom>
              <a:noFill/>
              <a:ln w="9525">
                <a:solidFill>
                  <a:schemeClr val="tx1"/>
                </a:solidFill>
                <a:miter lim="800000"/>
                <a:headEnd/>
                <a:tailEnd/>
              </a:ln>
            </p:spPr>
            <p:txBody>
              <a:bodyPr wrap="none">
                <a:spAutoFit/>
              </a:bodyPr>
              <a:lstStyle/>
              <a:p>
                <a:r>
                  <a:rPr lang="en-US" sz="1800" dirty="0">
                    <a:solidFill>
                      <a:srgbClr val="FF0000"/>
                    </a:solidFill>
                    <a:latin typeface="Times New Roman" panose="02020603050405020304" pitchFamily="18" charset="0"/>
                  </a:rPr>
                  <a:t>SA</a:t>
                </a:r>
              </a:p>
            </p:txBody>
          </p:sp>
          <p:sp>
            <p:nvSpPr>
              <p:cNvPr id="19478" name="Text Box 11"/>
              <p:cNvSpPr txBox="1">
                <a:spLocks noChangeArrowheads="1"/>
              </p:cNvSpPr>
              <p:nvPr/>
            </p:nvSpPr>
            <p:spPr bwMode="auto">
              <a:xfrm>
                <a:off x="2496" y="1152"/>
                <a:ext cx="166" cy="233"/>
              </a:xfrm>
              <a:prstGeom prst="rect">
                <a:avLst/>
              </a:prstGeom>
              <a:noFill/>
              <a:ln w="9525">
                <a:solidFill>
                  <a:schemeClr val="tx1"/>
                </a:solidFill>
                <a:miter lim="800000"/>
                <a:headEnd/>
                <a:tailEnd/>
              </a:ln>
            </p:spPr>
            <p:txBody>
              <a:bodyPr wrap="none">
                <a:spAutoFit/>
              </a:bodyPr>
              <a:lstStyle/>
              <a:p>
                <a:r>
                  <a:rPr lang="en-US" sz="1800" dirty="0">
                    <a:solidFill>
                      <a:srgbClr val="FF0000"/>
                    </a:solidFill>
                    <a:latin typeface="Times New Roman" panose="02020603050405020304" pitchFamily="18" charset="0"/>
                  </a:rPr>
                  <a:t>Q</a:t>
                </a:r>
              </a:p>
            </p:txBody>
          </p:sp>
          <p:sp>
            <p:nvSpPr>
              <p:cNvPr id="19479" name="Text Box 12"/>
              <p:cNvSpPr txBox="1">
                <a:spLocks noChangeArrowheads="1"/>
              </p:cNvSpPr>
              <p:nvPr/>
            </p:nvSpPr>
            <p:spPr bwMode="auto">
              <a:xfrm>
                <a:off x="2832" y="1536"/>
                <a:ext cx="330" cy="233"/>
              </a:xfrm>
              <a:prstGeom prst="rect">
                <a:avLst/>
              </a:prstGeom>
              <a:noFill/>
              <a:ln w="9525">
                <a:solidFill>
                  <a:schemeClr val="tx1"/>
                </a:solidFill>
                <a:miter lim="800000"/>
                <a:headEnd/>
                <a:tailEnd/>
              </a:ln>
            </p:spPr>
            <p:txBody>
              <a:bodyPr wrap="none">
                <a:spAutoFit/>
              </a:bodyPr>
              <a:lstStyle/>
              <a:p>
                <a:r>
                  <a:rPr lang="en-US" sz="1800" dirty="0">
                    <a:solidFill>
                      <a:srgbClr val="FF0000"/>
                    </a:solidFill>
                    <a:latin typeface="Times New Roman" panose="02020603050405020304" pitchFamily="18" charset="0"/>
                  </a:rPr>
                  <a:t>NSW</a:t>
                </a:r>
              </a:p>
            </p:txBody>
          </p:sp>
          <p:sp>
            <p:nvSpPr>
              <p:cNvPr id="19480" name="Text Box 13"/>
              <p:cNvSpPr txBox="1">
                <a:spLocks noChangeArrowheads="1"/>
              </p:cNvSpPr>
              <p:nvPr/>
            </p:nvSpPr>
            <p:spPr bwMode="auto">
              <a:xfrm>
                <a:off x="2496" y="1824"/>
                <a:ext cx="166" cy="233"/>
              </a:xfrm>
              <a:prstGeom prst="rect">
                <a:avLst/>
              </a:prstGeom>
              <a:noFill/>
              <a:ln w="9525">
                <a:solidFill>
                  <a:schemeClr val="tx1"/>
                </a:solidFill>
                <a:miter lim="800000"/>
                <a:headEnd/>
                <a:tailEnd/>
              </a:ln>
            </p:spPr>
            <p:txBody>
              <a:bodyPr wrap="none">
                <a:spAutoFit/>
              </a:bodyPr>
              <a:lstStyle/>
              <a:p>
                <a:r>
                  <a:rPr lang="en-US" sz="1800" dirty="0">
                    <a:solidFill>
                      <a:srgbClr val="FF0000"/>
                    </a:solidFill>
                    <a:latin typeface="Times New Roman" panose="02020603050405020304" pitchFamily="18" charset="0"/>
                  </a:rPr>
                  <a:t>V</a:t>
                </a:r>
              </a:p>
            </p:txBody>
          </p:sp>
          <p:sp>
            <p:nvSpPr>
              <p:cNvPr id="19481" name="Line 14"/>
              <p:cNvSpPr>
                <a:spLocks noChangeShapeType="1"/>
              </p:cNvSpPr>
              <p:nvPr/>
            </p:nvSpPr>
            <p:spPr bwMode="auto">
              <a:xfrm flipV="1">
                <a:off x="1776" y="1104"/>
                <a:ext cx="240" cy="33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9482" name="Line 15"/>
              <p:cNvSpPr>
                <a:spLocks noChangeShapeType="1"/>
              </p:cNvSpPr>
              <p:nvPr/>
            </p:nvSpPr>
            <p:spPr bwMode="auto">
              <a:xfrm>
                <a:off x="1776" y="1440"/>
                <a:ext cx="336" cy="28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9483" name="Line 16"/>
              <p:cNvSpPr>
                <a:spLocks noChangeShapeType="1"/>
              </p:cNvSpPr>
              <p:nvPr/>
            </p:nvSpPr>
            <p:spPr bwMode="auto">
              <a:xfrm>
                <a:off x="2160" y="1248"/>
                <a:ext cx="96" cy="33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9484" name="Line 17"/>
              <p:cNvSpPr>
                <a:spLocks noChangeShapeType="1"/>
              </p:cNvSpPr>
              <p:nvPr/>
            </p:nvSpPr>
            <p:spPr bwMode="auto">
              <a:xfrm>
                <a:off x="2256" y="1824"/>
                <a:ext cx="240" cy="144"/>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9485" name="Line 18"/>
              <p:cNvSpPr>
                <a:spLocks noChangeShapeType="1"/>
              </p:cNvSpPr>
              <p:nvPr/>
            </p:nvSpPr>
            <p:spPr bwMode="auto">
              <a:xfrm>
                <a:off x="2736" y="1296"/>
                <a:ext cx="288" cy="24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9486" name="Line 19"/>
              <p:cNvSpPr>
                <a:spLocks noChangeShapeType="1"/>
              </p:cNvSpPr>
              <p:nvPr/>
            </p:nvSpPr>
            <p:spPr bwMode="auto">
              <a:xfrm>
                <a:off x="2320" y="1136"/>
                <a:ext cx="184" cy="144"/>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9487" name="Line 20"/>
              <p:cNvSpPr>
                <a:spLocks noChangeShapeType="1"/>
              </p:cNvSpPr>
              <p:nvPr/>
            </p:nvSpPr>
            <p:spPr bwMode="auto">
              <a:xfrm flipV="1">
                <a:off x="2704" y="1776"/>
                <a:ext cx="336" cy="17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19473" name="Line 21"/>
            <p:cNvSpPr>
              <a:spLocks noChangeShapeType="1"/>
            </p:cNvSpPr>
            <p:nvPr/>
          </p:nvSpPr>
          <p:spPr bwMode="auto">
            <a:xfrm flipH="1">
              <a:off x="2304" y="2208"/>
              <a:ext cx="240" cy="192"/>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19474" name="Line 22"/>
            <p:cNvSpPr>
              <a:spLocks noChangeShapeType="1"/>
            </p:cNvSpPr>
            <p:nvPr/>
          </p:nvSpPr>
          <p:spPr bwMode="auto">
            <a:xfrm>
              <a:off x="2448" y="2496"/>
              <a:ext cx="432"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184344" name="Text Box 24"/>
          <p:cNvSpPr txBox="1">
            <a:spLocks noChangeArrowheads="1"/>
          </p:cNvSpPr>
          <p:nvPr/>
        </p:nvSpPr>
        <p:spPr bwMode="auto">
          <a:xfrm>
            <a:off x="3355221" y="5342363"/>
            <a:ext cx="6007607" cy="830997"/>
          </a:xfrm>
          <a:prstGeom prst="rect">
            <a:avLst/>
          </a:prstGeom>
          <a:noFill/>
          <a:ln w="9525">
            <a:noFill/>
            <a:miter lim="800000"/>
            <a:headEnd/>
            <a:tailEnd/>
          </a:ln>
        </p:spPr>
        <p:txBody>
          <a:bodyPr wrap="none">
            <a:spAutoFit/>
          </a:bodyPr>
          <a:lstStyle/>
          <a:p>
            <a:r>
              <a:rPr lang="en-US" sz="2400" dirty="0">
                <a:solidFill>
                  <a:srgbClr val="FF0000"/>
                </a:solidFill>
                <a:latin typeface="Times New Roman" panose="02020603050405020304" pitchFamily="18" charset="0"/>
              </a:rPr>
              <a:t>Two variables are adjacent or neighbors if they</a:t>
            </a:r>
          </a:p>
          <a:p>
            <a:r>
              <a:rPr lang="en-US" sz="2400" dirty="0">
                <a:solidFill>
                  <a:srgbClr val="FF0000"/>
                </a:solidFill>
                <a:latin typeface="Times New Roman" panose="02020603050405020304" pitchFamily="18" charset="0"/>
              </a:rPr>
              <a:t>are connected by an edge or an arc</a:t>
            </a:r>
          </a:p>
        </p:txBody>
      </p:sp>
      <p:grpSp>
        <p:nvGrpSpPr>
          <p:cNvPr id="4" name="Group 25"/>
          <p:cNvGrpSpPr>
            <a:grpSpLocks/>
          </p:cNvGrpSpPr>
          <p:nvPr/>
        </p:nvGrpSpPr>
        <p:grpSpPr bwMode="auto">
          <a:xfrm>
            <a:off x="6650447" y="1352007"/>
            <a:ext cx="4387850" cy="1757363"/>
            <a:chOff x="1440" y="1152"/>
            <a:chExt cx="2073" cy="1107"/>
          </a:xfrm>
        </p:grpSpPr>
        <p:sp>
          <p:nvSpPr>
            <p:cNvPr id="19463" name="Text Box 26"/>
            <p:cNvSpPr txBox="1">
              <a:spLocks noChangeArrowheads="1"/>
            </p:cNvSpPr>
            <p:nvPr/>
          </p:nvSpPr>
          <p:spPr bwMode="auto">
            <a:xfrm>
              <a:off x="2256" y="1152"/>
              <a:ext cx="249" cy="291"/>
            </a:xfrm>
            <a:prstGeom prst="rect">
              <a:avLst/>
            </a:prstGeom>
            <a:noFill/>
            <a:ln w="9525">
              <a:noFill/>
              <a:miter lim="800000"/>
              <a:headEnd/>
              <a:tailEnd/>
            </a:ln>
          </p:spPr>
          <p:txBody>
            <a:bodyPr wrap="none">
              <a:spAutoFit/>
            </a:bodyPr>
            <a:lstStyle/>
            <a:p>
              <a:r>
                <a:rPr lang="en-US" sz="2400" dirty="0">
                  <a:solidFill>
                    <a:srgbClr val="FF0000"/>
                  </a:solidFill>
                  <a:latin typeface="Times New Roman" panose="02020603050405020304" pitchFamily="18" charset="0"/>
                </a:rPr>
                <a:t>T1</a:t>
              </a:r>
            </a:p>
          </p:txBody>
        </p:sp>
        <p:sp>
          <p:nvSpPr>
            <p:cNvPr id="19464" name="Text Box 27"/>
            <p:cNvSpPr txBox="1">
              <a:spLocks noChangeArrowheads="1"/>
            </p:cNvSpPr>
            <p:nvPr/>
          </p:nvSpPr>
          <p:spPr bwMode="auto">
            <a:xfrm>
              <a:off x="1440" y="1536"/>
              <a:ext cx="249" cy="291"/>
            </a:xfrm>
            <a:prstGeom prst="rect">
              <a:avLst/>
            </a:prstGeom>
            <a:noFill/>
            <a:ln w="9525">
              <a:noFill/>
              <a:miter lim="800000"/>
              <a:headEnd/>
              <a:tailEnd/>
            </a:ln>
          </p:spPr>
          <p:txBody>
            <a:bodyPr wrap="none">
              <a:spAutoFit/>
            </a:bodyPr>
            <a:lstStyle/>
            <a:p>
              <a:r>
                <a:rPr lang="en-US" sz="2400" dirty="0">
                  <a:solidFill>
                    <a:srgbClr val="FF0000"/>
                  </a:solidFill>
                  <a:latin typeface="Times New Roman" panose="02020603050405020304" pitchFamily="18" charset="0"/>
                </a:rPr>
                <a:t>T2</a:t>
              </a:r>
            </a:p>
          </p:txBody>
        </p:sp>
        <p:sp>
          <p:nvSpPr>
            <p:cNvPr id="19465" name="Text Box 28"/>
            <p:cNvSpPr txBox="1">
              <a:spLocks noChangeArrowheads="1"/>
            </p:cNvSpPr>
            <p:nvPr/>
          </p:nvSpPr>
          <p:spPr bwMode="auto">
            <a:xfrm>
              <a:off x="2496" y="1968"/>
              <a:ext cx="249" cy="291"/>
            </a:xfrm>
            <a:prstGeom prst="rect">
              <a:avLst/>
            </a:prstGeom>
            <a:noFill/>
            <a:ln w="9525">
              <a:noFill/>
              <a:miter lim="800000"/>
              <a:headEnd/>
              <a:tailEnd/>
            </a:ln>
          </p:spPr>
          <p:txBody>
            <a:bodyPr wrap="none">
              <a:spAutoFit/>
            </a:bodyPr>
            <a:lstStyle/>
            <a:p>
              <a:r>
                <a:rPr lang="en-US" sz="2400" dirty="0">
                  <a:solidFill>
                    <a:srgbClr val="FF0000"/>
                  </a:solidFill>
                  <a:latin typeface="Times New Roman" panose="02020603050405020304" pitchFamily="18" charset="0"/>
                </a:rPr>
                <a:t>T3</a:t>
              </a:r>
            </a:p>
          </p:txBody>
        </p:sp>
        <p:sp>
          <p:nvSpPr>
            <p:cNvPr id="19466" name="Text Box 29"/>
            <p:cNvSpPr txBox="1">
              <a:spLocks noChangeArrowheads="1"/>
            </p:cNvSpPr>
            <p:nvPr/>
          </p:nvSpPr>
          <p:spPr bwMode="auto">
            <a:xfrm>
              <a:off x="3264" y="1536"/>
              <a:ext cx="249" cy="291"/>
            </a:xfrm>
            <a:prstGeom prst="rect">
              <a:avLst/>
            </a:prstGeom>
            <a:noFill/>
            <a:ln w="9525">
              <a:noFill/>
              <a:miter lim="800000"/>
              <a:headEnd/>
              <a:tailEnd/>
            </a:ln>
          </p:spPr>
          <p:txBody>
            <a:bodyPr wrap="none">
              <a:spAutoFit/>
            </a:bodyPr>
            <a:lstStyle/>
            <a:p>
              <a:r>
                <a:rPr lang="en-US" sz="2400" dirty="0">
                  <a:solidFill>
                    <a:srgbClr val="FF0000"/>
                  </a:solidFill>
                  <a:latin typeface="Times New Roman" panose="02020603050405020304" pitchFamily="18" charset="0"/>
                </a:rPr>
                <a:t>T4</a:t>
              </a:r>
            </a:p>
          </p:txBody>
        </p:sp>
        <p:sp>
          <p:nvSpPr>
            <p:cNvPr id="19467" name="Line 30"/>
            <p:cNvSpPr>
              <a:spLocks noChangeShapeType="1"/>
            </p:cNvSpPr>
            <p:nvPr/>
          </p:nvSpPr>
          <p:spPr bwMode="auto">
            <a:xfrm>
              <a:off x="2448" y="1392"/>
              <a:ext cx="192" cy="62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19468" name="Line 31"/>
            <p:cNvSpPr>
              <a:spLocks noChangeShapeType="1"/>
            </p:cNvSpPr>
            <p:nvPr/>
          </p:nvSpPr>
          <p:spPr bwMode="auto">
            <a:xfrm flipV="1">
              <a:off x="1728" y="1344"/>
              <a:ext cx="576" cy="288"/>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19469" name="Line 32"/>
            <p:cNvSpPr>
              <a:spLocks noChangeShapeType="1"/>
            </p:cNvSpPr>
            <p:nvPr/>
          </p:nvSpPr>
          <p:spPr bwMode="auto">
            <a:xfrm>
              <a:off x="1728" y="1728"/>
              <a:ext cx="768"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19470" name="Line 33"/>
            <p:cNvSpPr>
              <a:spLocks noChangeShapeType="1"/>
            </p:cNvSpPr>
            <p:nvPr/>
          </p:nvSpPr>
          <p:spPr bwMode="auto">
            <a:xfrm flipH="1" flipV="1">
              <a:off x="2544" y="1296"/>
              <a:ext cx="768"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grpSp>
      <p:sp>
        <p:nvSpPr>
          <p:cNvPr id="3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5" name="Footer Placeholder 4">
            <a:extLst>
              <a:ext uri="{FF2B5EF4-FFF2-40B4-BE49-F238E27FC236}">
                <a16:creationId xmlns:a16="http://schemas.microsoft.com/office/drawing/2014/main" id="{612305BB-8391-4711-8D39-DDF2F4A8738E}"/>
              </a:ext>
            </a:extLst>
          </p:cNvPr>
          <p:cNvSpPr>
            <a:spLocks noGrp="1"/>
          </p:cNvSpPr>
          <p:nvPr>
            <p:ph type="ftr" sz="quarter" idx="11"/>
          </p:nvPr>
        </p:nvSpPr>
        <p:spPr>
          <a:xfrm>
            <a:off x="4603578"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3322661" y="136525"/>
            <a:ext cx="8498438" cy="894833"/>
          </a:xfrm>
        </p:spPr>
        <p:txBody>
          <a:bodyPr/>
          <a:lstStyle/>
          <a:p>
            <a:pPr algn="ctr">
              <a:defRPr/>
            </a:pPr>
            <a:r>
              <a:rPr lang="en-US" sz="4000" dirty="0">
                <a:effectLst>
                  <a:outerShdw blurRad="38100" dist="38100" dir="2700000" algn="tl">
                    <a:srgbClr val="C0C0C0"/>
                  </a:outerShdw>
                </a:effectLst>
              </a:rPr>
              <a:t>CSP as a Search Problem</a:t>
            </a:r>
          </a:p>
        </p:txBody>
      </p:sp>
      <p:sp>
        <p:nvSpPr>
          <p:cNvPr id="147459" name="Rectangle 3" descr="Rectangle: Click to edit Master text styles&#10;Second level&#10;Third level&#10;Fourth level&#10;Fifth level"/>
          <p:cNvSpPr>
            <a:spLocks noGrp="1" noChangeArrowheads="1"/>
          </p:cNvSpPr>
          <p:nvPr>
            <p:ph type="body" idx="1"/>
          </p:nvPr>
        </p:nvSpPr>
        <p:spPr>
          <a:xfrm>
            <a:off x="3322661" y="1031358"/>
            <a:ext cx="7787640" cy="4351338"/>
          </a:xfrm>
        </p:spPr>
        <p:txBody>
          <a:bodyPr/>
          <a:lstStyle/>
          <a:p>
            <a:r>
              <a:rPr lang="en-US" dirty="0"/>
              <a:t> </a:t>
            </a:r>
            <a:r>
              <a:rPr lang="en-US" dirty="0">
                <a:solidFill>
                  <a:schemeClr val="hlink"/>
                </a:solidFill>
              </a:rPr>
              <a:t>Initial state:</a:t>
            </a:r>
            <a:r>
              <a:rPr lang="en-US" dirty="0"/>
              <a:t> empty assignment</a:t>
            </a:r>
          </a:p>
          <a:p>
            <a:r>
              <a:rPr lang="en-US" dirty="0"/>
              <a:t> </a:t>
            </a:r>
            <a:r>
              <a:rPr lang="en-US" dirty="0">
                <a:solidFill>
                  <a:schemeClr val="hlink"/>
                </a:solidFill>
              </a:rPr>
              <a:t>Successor function:</a:t>
            </a:r>
            <a:r>
              <a:rPr lang="en-US" dirty="0"/>
              <a:t> a value is assigned to any unassigned variable, which does not conflict with the currently assigned variables</a:t>
            </a:r>
          </a:p>
          <a:p>
            <a:r>
              <a:rPr lang="en-US" dirty="0"/>
              <a:t> </a:t>
            </a:r>
            <a:r>
              <a:rPr lang="en-US" dirty="0">
                <a:solidFill>
                  <a:schemeClr val="hlink"/>
                </a:solidFill>
              </a:rPr>
              <a:t>Goal test:</a:t>
            </a:r>
            <a:r>
              <a:rPr lang="en-US" dirty="0"/>
              <a:t> the assignment is complete</a:t>
            </a:r>
          </a:p>
          <a:p>
            <a:r>
              <a:rPr lang="en-US" dirty="0"/>
              <a:t> </a:t>
            </a:r>
            <a:r>
              <a:rPr lang="en-US" dirty="0">
                <a:solidFill>
                  <a:schemeClr val="hlink"/>
                </a:solidFill>
              </a:rPr>
              <a:t>Path cost:</a:t>
            </a:r>
            <a:r>
              <a:rPr lang="en-US" dirty="0"/>
              <a:t> irrelevant</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4075F13D-451E-4347-94DB-2A1FCF5ADA2C}"/>
              </a:ext>
            </a:extLst>
          </p:cNvPr>
          <p:cNvSpPr>
            <a:spLocks noGrp="1"/>
          </p:cNvSpPr>
          <p:nvPr>
            <p:ph type="ftr" sz="quarter" idx="11"/>
          </p:nvPr>
        </p:nvSpPr>
        <p:spPr>
          <a:xfrm>
            <a:off x="5159081"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975652" y="36512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975650" y="1825625"/>
            <a:ext cx="7378149"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p>
          <a:p>
            <a:r>
              <a:rPr lang="en-US" sz="2400" dirty="0">
                <a:latin typeface="Times New Roman" panose="02020603050405020304" pitchFamily="18" charset="0"/>
                <a:cs typeface="Times New Roman" panose="02020603050405020304" pitchFamily="18" charset="0"/>
              </a:rPr>
              <a:t>Understand the different types of constraints and can be expressed in formal manner.</a:t>
            </a:r>
          </a:p>
          <a:p>
            <a:r>
              <a:rPr lang="en-US" sz="2400" dirty="0">
                <a:latin typeface="Times New Roman" panose="02020603050405020304" pitchFamily="18" charset="0"/>
                <a:cs typeface="Times New Roman" panose="02020603050405020304" pitchFamily="18" charset="0"/>
              </a:rPr>
              <a:t>Learn how the constraint satisfaction problems can be modelled as search problems.</a:t>
            </a:r>
          </a:p>
          <a:p>
            <a:r>
              <a:rPr lang="en-US" sz="2400" dirty="0">
                <a:latin typeface="Times New Roman" panose="02020603050405020304" pitchFamily="18" charset="0"/>
                <a:cs typeface="Times New Roman" panose="02020603050405020304" pitchFamily="18" charset="0"/>
              </a:rPr>
              <a:t>Cast the different types of constraint satisfaction problems as search develop a general appreciation of the goals, subareas, achievements and difficulties of artificial intelligence.</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B3C1F58A-63A9-44CC-A777-1FD765D270EB}"/>
              </a:ext>
            </a:extLst>
          </p:cNvPr>
          <p:cNvSpPr>
            <a:spLocks noGrp="1"/>
          </p:cNvSpPr>
          <p:nvPr>
            <p:ph type="ftr" sz="quarter" idx="11"/>
          </p:nvPr>
        </p:nvSpPr>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3262934" y="227807"/>
            <a:ext cx="8035834" cy="757237"/>
          </a:xfrm>
        </p:spPr>
        <p:txBody>
          <a:bodyPr/>
          <a:lstStyle/>
          <a:p>
            <a:pPr algn="ctr">
              <a:defRPr/>
            </a:pPr>
            <a:r>
              <a:rPr lang="en-US" sz="4000" dirty="0">
                <a:effectLst>
                  <a:outerShdw blurRad="38100" dist="38100" dir="2700000" algn="tl">
                    <a:srgbClr val="C0C0C0"/>
                  </a:outerShdw>
                </a:effectLst>
              </a:rPr>
              <a:t>CSP as a Search Problem</a:t>
            </a:r>
          </a:p>
        </p:txBody>
      </p:sp>
      <p:sp>
        <p:nvSpPr>
          <p:cNvPr id="21507" name="Rectangle 3" descr="Rectangle: Click to edit Master text styles&#10;Second level&#10;Third level&#10;Fourth level&#10;Fifth level"/>
          <p:cNvSpPr>
            <a:spLocks noGrp="1" noChangeArrowheads="1"/>
          </p:cNvSpPr>
          <p:nvPr>
            <p:ph type="body" idx="1"/>
          </p:nvPr>
        </p:nvSpPr>
        <p:spPr>
          <a:xfrm>
            <a:off x="3331029" y="1295400"/>
            <a:ext cx="7967739" cy="4440238"/>
          </a:xfrm>
        </p:spPr>
        <p:txBody>
          <a:bodyPr>
            <a:normAutofit/>
          </a:bodyPr>
          <a:lstStyle/>
          <a:p>
            <a:pPr>
              <a:lnSpc>
                <a:spcPct val="90000"/>
              </a:lnSpc>
            </a:pPr>
            <a:r>
              <a:rPr lang="en-US" sz="2800" dirty="0"/>
              <a:t> </a:t>
            </a:r>
            <a:r>
              <a:rPr lang="en-US" dirty="0">
                <a:solidFill>
                  <a:schemeClr val="hlink"/>
                </a:solidFill>
              </a:rPr>
              <a:t>Initial state:</a:t>
            </a:r>
            <a:r>
              <a:rPr lang="en-US" dirty="0"/>
              <a:t> empty assignment</a:t>
            </a:r>
          </a:p>
          <a:p>
            <a:pPr>
              <a:lnSpc>
                <a:spcPct val="90000"/>
              </a:lnSpc>
            </a:pPr>
            <a:r>
              <a:rPr lang="en-US" dirty="0"/>
              <a:t> </a:t>
            </a:r>
            <a:r>
              <a:rPr lang="en-US" dirty="0">
                <a:solidFill>
                  <a:schemeClr val="hlink"/>
                </a:solidFill>
              </a:rPr>
              <a:t>Successor function:</a:t>
            </a:r>
            <a:r>
              <a:rPr lang="en-US" dirty="0"/>
              <a:t> a value is assigned to any unassigned variable, which does not conflict with the currently assigned variables</a:t>
            </a:r>
          </a:p>
          <a:p>
            <a:pPr>
              <a:lnSpc>
                <a:spcPct val="90000"/>
              </a:lnSpc>
            </a:pPr>
            <a:r>
              <a:rPr lang="en-US" dirty="0"/>
              <a:t> </a:t>
            </a:r>
            <a:r>
              <a:rPr lang="en-US" dirty="0">
                <a:solidFill>
                  <a:schemeClr val="hlink"/>
                </a:solidFill>
              </a:rPr>
              <a:t>Goal test:</a:t>
            </a:r>
            <a:r>
              <a:rPr lang="en-US" dirty="0"/>
              <a:t> the assignment is complete</a:t>
            </a:r>
          </a:p>
          <a:p>
            <a:pPr>
              <a:lnSpc>
                <a:spcPct val="90000"/>
              </a:lnSpc>
            </a:pPr>
            <a:r>
              <a:rPr lang="en-US" dirty="0"/>
              <a:t> </a:t>
            </a:r>
            <a:r>
              <a:rPr lang="en-US" dirty="0">
                <a:solidFill>
                  <a:schemeClr val="hlink"/>
                </a:solidFill>
              </a:rPr>
              <a:t>Path cost:</a:t>
            </a:r>
            <a:r>
              <a:rPr lang="en-US" dirty="0"/>
              <a:t> irrelevant</a:t>
            </a:r>
          </a:p>
          <a:p>
            <a:pPr>
              <a:lnSpc>
                <a:spcPct val="90000"/>
              </a:lnSpc>
              <a:buFont typeface="Wingdings" pitchFamily="2" charset="2"/>
              <a:buNone/>
            </a:pPr>
            <a:endParaRPr lang="en-US" dirty="0">
              <a:solidFill>
                <a:srgbClr val="CC6600"/>
              </a:solidFill>
            </a:endParaRPr>
          </a:p>
          <a:p>
            <a:pPr>
              <a:lnSpc>
                <a:spcPct val="90000"/>
              </a:lnSpc>
              <a:buFont typeface="Wingdings" pitchFamily="2" charset="2"/>
              <a:buNone/>
            </a:pPr>
            <a:r>
              <a:rPr lang="en-US" dirty="0">
                <a:solidFill>
                  <a:srgbClr val="CC6600"/>
                </a:solidFill>
              </a:rPr>
              <a:t>n</a:t>
            </a:r>
            <a:r>
              <a:rPr lang="en-US" dirty="0"/>
              <a:t> variables of domain size </a:t>
            </a:r>
            <a:r>
              <a:rPr lang="en-US" dirty="0">
                <a:solidFill>
                  <a:srgbClr val="CC6600"/>
                </a:solidFill>
              </a:rPr>
              <a:t>d</a:t>
            </a:r>
            <a:r>
              <a:rPr lang="en-US" dirty="0"/>
              <a:t> </a:t>
            </a:r>
            <a:br>
              <a:rPr lang="en-US" dirty="0"/>
            </a:br>
            <a:r>
              <a:rPr lang="en-US" dirty="0"/>
              <a:t> </a:t>
            </a:r>
            <a:r>
              <a:rPr lang="en-US" dirty="0">
                <a:sym typeface="Wingdings" pitchFamily="2" charset="2"/>
              </a:rPr>
              <a:t> </a:t>
            </a:r>
            <a:r>
              <a:rPr lang="en-US" dirty="0">
                <a:solidFill>
                  <a:srgbClr val="CC6600"/>
                </a:solidFill>
                <a:sym typeface="Wingdings" pitchFamily="2" charset="2"/>
              </a:rPr>
              <a:t>O(</a:t>
            </a:r>
            <a:r>
              <a:rPr lang="en-US" dirty="0" err="1">
                <a:solidFill>
                  <a:srgbClr val="CC6600"/>
                </a:solidFill>
                <a:sym typeface="Wingdings" pitchFamily="2" charset="2"/>
              </a:rPr>
              <a:t>d</a:t>
            </a:r>
            <a:r>
              <a:rPr lang="en-US" baseline="30000" dirty="0" err="1">
                <a:solidFill>
                  <a:srgbClr val="CC6600"/>
                </a:solidFill>
                <a:cs typeface="Times New Roman" pitchFamily="18" charset="0"/>
                <a:sym typeface="Wingdings" pitchFamily="2" charset="2"/>
              </a:rPr>
              <a:t>n</a:t>
            </a:r>
            <a:r>
              <a:rPr lang="en-US" dirty="0">
                <a:solidFill>
                  <a:srgbClr val="CC6600"/>
                </a:solidFill>
                <a:sym typeface="Wingdings" pitchFamily="2" charset="2"/>
              </a:rPr>
              <a:t>)</a:t>
            </a:r>
            <a:r>
              <a:rPr lang="en-US" dirty="0">
                <a:sym typeface="Wingdings" pitchFamily="2" charset="2"/>
              </a:rPr>
              <a:t> distinct complete assignments</a:t>
            </a:r>
            <a:endParaRPr lang="en-US" baseline="30000" dirty="0">
              <a:solidFill>
                <a:srgbClr val="CC6600"/>
              </a:solidFill>
              <a:cs typeface="Times New Roman" pitchFamily="18" charset="0"/>
              <a:sym typeface="Wingdings" pitchFamily="2" charset="2"/>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5CB5C696-327E-473C-8426-937CFF52F49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3396343" y="365125"/>
            <a:ext cx="7957456" cy="783191"/>
          </a:xfrm>
        </p:spPr>
        <p:txBody>
          <a:bodyPr/>
          <a:lstStyle/>
          <a:p>
            <a:pPr>
              <a:defRPr/>
            </a:pPr>
            <a:r>
              <a:rPr lang="en-US" sz="4000" dirty="0">
                <a:effectLst>
                  <a:outerShdw blurRad="38100" dist="38100" dir="2700000" algn="tl">
                    <a:srgbClr val="C0C0C0"/>
                  </a:outerShdw>
                </a:effectLst>
              </a:rPr>
              <a:t>Remark</a:t>
            </a:r>
          </a:p>
        </p:txBody>
      </p:sp>
      <p:sp>
        <p:nvSpPr>
          <p:cNvPr id="22531" name="Rectangle 3" descr="Rectangle: Click to edit Master text styles&#10;Second level&#10;Third level&#10;Fourth level&#10;Fifth level"/>
          <p:cNvSpPr>
            <a:spLocks noGrp="1" noChangeArrowheads="1"/>
          </p:cNvSpPr>
          <p:nvPr>
            <p:ph type="body" idx="1"/>
          </p:nvPr>
        </p:nvSpPr>
        <p:spPr>
          <a:xfrm>
            <a:off x="3396343" y="1148316"/>
            <a:ext cx="8088086" cy="4351338"/>
          </a:xfrm>
        </p:spPr>
        <p:txBody>
          <a:bodyPr/>
          <a:lstStyle/>
          <a:p>
            <a:r>
              <a:rPr lang="en-US" dirty="0"/>
              <a:t> Finite CSP include 3SAT as a special case (see class of CS311)</a:t>
            </a:r>
          </a:p>
          <a:p>
            <a:r>
              <a:rPr lang="en-US" dirty="0"/>
              <a:t> 3SAT is known to be NP-complete</a:t>
            </a:r>
          </a:p>
          <a:p>
            <a:r>
              <a:rPr lang="en-US" dirty="0"/>
              <a:t> So, in the worst-case, we cannot expect to solve a finite CSP in less than exponential time</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C72338B9-FF1B-462C-BFCD-9B5878D646C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325003" y="136525"/>
            <a:ext cx="8441780" cy="1325563"/>
          </a:xfrm>
        </p:spPr>
        <p:txBody>
          <a:bodyPr/>
          <a:lstStyle/>
          <a:p>
            <a:pPr algn="ctr">
              <a:defRPr/>
            </a:pPr>
            <a:r>
              <a:rPr lang="en-US" sz="4000" dirty="0" err="1">
                <a:effectLst>
                  <a:outerShdw blurRad="38100" dist="38100" dir="2700000" algn="tl">
                    <a:srgbClr val="C0C0C0"/>
                  </a:outerShdw>
                </a:effectLst>
              </a:rPr>
              <a:t>Commutativity</a:t>
            </a:r>
            <a:r>
              <a:rPr lang="en-US" sz="4000" dirty="0">
                <a:effectLst>
                  <a:outerShdw blurRad="38100" dist="38100" dir="2700000" algn="tl">
                    <a:srgbClr val="C0C0C0"/>
                  </a:outerShdw>
                </a:effectLst>
              </a:rPr>
              <a:t> of CSP</a:t>
            </a:r>
          </a:p>
        </p:txBody>
      </p:sp>
      <p:sp>
        <p:nvSpPr>
          <p:cNvPr id="23555" name="Text Box 4"/>
          <p:cNvSpPr txBox="1">
            <a:spLocks noChangeArrowheads="1"/>
          </p:cNvSpPr>
          <p:nvPr/>
        </p:nvSpPr>
        <p:spPr bwMode="auto">
          <a:xfrm>
            <a:off x="3325003" y="1272362"/>
            <a:ext cx="7720148" cy="2554545"/>
          </a:xfrm>
          <a:prstGeom prst="rect">
            <a:avLst/>
          </a:prstGeom>
          <a:noFill/>
          <a:ln w="9525">
            <a:noFill/>
            <a:miter lim="800000"/>
            <a:headEnd/>
            <a:tailEnd/>
          </a:ln>
        </p:spPr>
        <p:txBody>
          <a:bodyPr wrap="square">
            <a:spAutoFit/>
          </a:bodyPr>
          <a:lstStyle/>
          <a:p>
            <a:pPr marL="457200" indent="-457200"/>
            <a:endParaRPr lang="en-US" sz="3200" dirty="0">
              <a:solidFill>
                <a:srgbClr val="FF0000"/>
              </a:solidFill>
              <a:latin typeface="Times New Roman" panose="02020603050405020304" pitchFamily="18" charset="0"/>
            </a:endParaRPr>
          </a:p>
          <a:p>
            <a:pPr marL="457200" indent="-457200">
              <a:buFont typeface="Wingdings" pitchFamily="2" charset="2"/>
              <a:buAutoNum type="arabicPeriod"/>
            </a:pPr>
            <a:r>
              <a:rPr lang="en-US" sz="3200" dirty="0">
                <a:solidFill>
                  <a:srgbClr val="FF0000"/>
                </a:solidFill>
                <a:latin typeface="Times New Roman" panose="02020603050405020304" pitchFamily="18" charset="0"/>
                <a:sym typeface="Wingdings" pitchFamily="2" charset="2"/>
              </a:rPr>
              <a:t> Generate successors of a node by </a:t>
            </a:r>
            <a:br>
              <a:rPr lang="en-US" sz="3200" dirty="0">
                <a:solidFill>
                  <a:srgbClr val="FF0000"/>
                </a:solidFill>
                <a:latin typeface="Times New Roman" panose="02020603050405020304" pitchFamily="18" charset="0"/>
                <a:sym typeface="Wingdings" pitchFamily="2" charset="2"/>
              </a:rPr>
            </a:br>
            <a:r>
              <a:rPr lang="en-US" sz="3200" dirty="0">
                <a:solidFill>
                  <a:srgbClr val="FF0000"/>
                </a:solidFill>
                <a:latin typeface="Times New Roman" panose="02020603050405020304" pitchFamily="18" charset="0"/>
                <a:sym typeface="Wingdings" pitchFamily="2" charset="2"/>
              </a:rPr>
              <a:t> considering assignments for only one </a:t>
            </a:r>
            <a:br>
              <a:rPr lang="en-US" sz="3200" dirty="0">
                <a:solidFill>
                  <a:srgbClr val="FF0000"/>
                </a:solidFill>
                <a:latin typeface="Times New Roman" panose="02020603050405020304" pitchFamily="18" charset="0"/>
                <a:sym typeface="Wingdings" pitchFamily="2" charset="2"/>
              </a:rPr>
            </a:br>
            <a:r>
              <a:rPr lang="en-US" sz="3200" dirty="0">
                <a:solidFill>
                  <a:srgbClr val="FF0000"/>
                </a:solidFill>
                <a:latin typeface="Times New Roman" panose="02020603050405020304" pitchFamily="18" charset="0"/>
                <a:sym typeface="Wingdings" pitchFamily="2" charset="2"/>
              </a:rPr>
              <a:t> variable.</a:t>
            </a:r>
          </a:p>
          <a:p>
            <a:pPr marL="457200" indent="-457200">
              <a:buFont typeface="Wingdings" pitchFamily="2" charset="2"/>
              <a:buAutoNum type="arabicPeriod"/>
            </a:pPr>
            <a:r>
              <a:rPr lang="en-US" sz="3200" dirty="0">
                <a:solidFill>
                  <a:srgbClr val="FF0000"/>
                </a:solidFill>
                <a:latin typeface="Times New Roman" panose="02020603050405020304" pitchFamily="18" charset="0"/>
                <a:sym typeface="Wingdings" pitchFamily="2" charset="2"/>
              </a:rPr>
              <a:t> Do not store the path to node</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0CE20E4A-38A0-4017-8A8F-4A33FAECA7E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7051" y="136525"/>
            <a:ext cx="5148943" cy="1325563"/>
          </a:xfrm>
        </p:spPr>
        <p:txBody>
          <a:bodyPr/>
          <a:lstStyle/>
          <a:p>
            <a:pPr algn="ctr"/>
            <a:r>
              <a:rPr lang="en-US" dirty="0">
                <a:effectLst>
                  <a:outerShdw blurRad="38100" dist="38100" dir="2700000" algn="tl">
                    <a:srgbClr val="C0C0C0"/>
                  </a:outerShdw>
                </a:effectLst>
              </a:rPr>
              <a:t>Map Coloring</a:t>
            </a:r>
            <a:endParaRPr lang="en-US" dirty="0"/>
          </a:p>
        </p:txBody>
      </p:sp>
      <p:pic>
        <p:nvPicPr>
          <p:cNvPr id="1026" name="Picture 2"/>
          <p:cNvPicPr>
            <a:picLocks noChangeAspect="1" noChangeArrowheads="1"/>
          </p:cNvPicPr>
          <p:nvPr/>
        </p:nvPicPr>
        <p:blipFill>
          <a:blip r:embed="rId2"/>
          <a:srcRect/>
          <a:stretch>
            <a:fillRect/>
          </a:stretch>
        </p:blipFill>
        <p:spPr bwMode="auto">
          <a:xfrm>
            <a:off x="3485309" y="1273384"/>
            <a:ext cx="7972425" cy="4213016"/>
          </a:xfrm>
          <a:prstGeom prst="rect">
            <a:avLst/>
          </a:prstGeom>
          <a:noFill/>
          <a:ln w="9525">
            <a:noFill/>
            <a:miter lim="800000"/>
            <a:headEnd/>
            <a:tailEnd/>
          </a:ln>
          <a:effectLst/>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4" name="Footer Placeholder 3">
            <a:extLst>
              <a:ext uri="{FF2B5EF4-FFF2-40B4-BE49-F238E27FC236}">
                <a16:creationId xmlns:a16="http://schemas.microsoft.com/office/drawing/2014/main" id="{B4E809F1-A025-4BC3-B197-D022ED40D5CB}"/>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2086253" y="210345"/>
            <a:ext cx="8221914" cy="1325563"/>
          </a:xfrm>
        </p:spPr>
        <p:txBody>
          <a:bodyPr/>
          <a:lstStyle/>
          <a:p>
            <a:pPr algn="ctr">
              <a:defRPr/>
            </a:pPr>
            <a:r>
              <a:rPr lang="en-US" sz="4000" dirty="0">
                <a:effectLst>
                  <a:outerShdw blurRad="38100" dist="38100" dir="2700000" algn="tl">
                    <a:srgbClr val="C0C0C0"/>
                  </a:outerShdw>
                </a:effectLst>
              </a:rPr>
              <a:t>Map Coloring</a:t>
            </a:r>
          </a:p>
        </p:txBody>
      </p:sp>
      <p:grpSp>
        <p:nvGrpSpPr>
          <p:cNvPr id="2" name="Group 43"/>
          <p:cNvGrpSpPr>
            <a:grpSpLocks/>
          </p:cNvGrpSpPr>
          <p:nvPr/>
        </p:nvGrpSpPr>
        <p:grpSpPr bwMode="auto">
          <a:xfrm>
            <a:off x="1219200" y="1828801"/>
            <a:ext cx="7979834" cy="3971925"/>
            <a:chOff x="576" y="1152"/>
            <a:chExt cx="3770" cy="2502"/>
          </a:xfrm>
        </p:grpSpPr>
        <p:sp>
          <p:nvSpPr>
            <p:cNvPr id="49184" name="Text Box 4"/>
            <p:cNvSpPr txBox="1">
              <a:spLocks noChangeArrowheads="1"/>
            </p:cNvSpPr>
            <p:nvPr/>
          </p:nvSpPr>
          <p:spPr bwMode="auto">
            <a:xfrm>
              <a:off x="2544" y="1152"/>
              <a:ext cx="192" cy="233"/>
            </a:xfrm>
            <a:prstGeom prst="rect">
              <a:avLst/>
            </a:prstGeom>
            <a:noFill/>
            <a:ln w="9525">
              <a:solidFill>
                <a:schemeClr val="hlink"/>
              </a:solidFill>
              <a:miter lim="800000"/>
              <a:headEnd/>
              <a:tailEnd/>
            </a:ln>
          </p:spPr>
          <p:txBody>
            <a:bodyPr wrap="none">
              <a:spAutoFit/>
            </a:bodyPr>
            <a:lstStyle/>
            <a:p>
              <a:r>
                <a:rPr lang="en-US" sz="1800" dirty="0">
                  <a:solidFill>
                    <a:srgbClr val="FF0000"/>
                  </a:solidFill>
                  <a:latin typeface="Times New Roman" panose="02020603050405020304" pitchFamily="18" charset="0"/>
                </a:rPr>
                <a:t>{}</a:t>
              </a:r>
            </a:p>
          </p:txBody>
        </p:sp>
        <p:sp>
          <p:nvSpPr>
            <p:cNvPr id="49185" name="Text Box 5"/>
            <p:cNvSpPr txBox="1">
              <a:spLocks noChangeArrowheads="1"/>
            </p:cNvSpPr>
            <p:nvPr/>
          </p:nvSpPr>
          <p:spPr bwMode="auto">
            <a:xfrm>
              <a:off x="1344" y="1728"/>
              <a:ext cx="458" cy="233"/>
            </a:xfrm>
            <a:prstGeom prst="rect">
              <a:avLst/>
            </a:prstGeom>
            <a:noFill/>
            <a:ln w="9525">
              <a:solidFill>
                <a:schemeClr val="hlink"/>
              </a:solidFill>
              <a:miter lim="800000"/>
              <a:headEnd/>
              <a:tailEnd/>
            </a:ln>
          </p:spPr>
          <p:txBody>
            <a:bodyPr wrap="none">
              <a:spAutoFit/>
            </a:bodyPr>
            <a:lstStyle/>
            <a:p>
              <a:r>
                <a:rPr lang="en-US" sz="1800" dirty="0">
                  <a:solidFill>
                    <a:srgbClr val="FF0000"/>
                  </a:solidFill>
                  <a:latin typeface="Times New Roman" panose="02020603050405020304" pitchFamily="18" charset="0"/>
                </a:rPr>
                <a:t>WA=red</a:t>
              </a:r>
            </a:p>
          </p:txBody>
        </p:sp>
        <p:sp>
          <p:nvSpPr>
            <p:cNvPr id="49186" name="Text Box 6"/>
            <p:cNvSpPr txBox="1">
              <a:spLocks noChangeArrowheads="1"/>
            </p:cNvSpPr>
            <p:nvPr/>
          </p:nvSpPr>
          <p:spPr bwMode="auto">
            <a:xfrm>
              <a:off x="2496" y="1728"/>
              <a:ext cx="561" cy="233"/>
            </a:xfrm>
            <a:prstGeom prst="rect">
              <a:avLst/>
            </a:prstGeom>
            <a:noFill/>
            <a:ln w="9525">
              <a:solidFill>
                <a:schemeClr val="hlink"/>
              </a:solidFill>
              <a:miter lim="800000"/>
              <a:headEnd/>
              <a:tailEnd/>
            </a:ln>
          </p:spPr>
          <p:txBody>
            <a:bodyPr wrap="none">
              <a:spAutoFit/>
            </a:bodyPr>
            <a:lstStyle/>
            <a:p>
              <a:r>
                <a:rPr lang="en-US" sz="1800" dirty="0">
                  <a:solidFill>
                    <a:srgbClr val="FF0000"/>
                  </a:solidFill>
                  <a:latin typeface="Times New Roman" panose="02020603050405020304" pitchFamily="18" charset="0"/>
                </a:rPr>
                <a:t>WA=green</a:t>
              </a:r>
            </a:p>
          </p:txBody>
        </p:sp>
        <p:sp>
          <p:nvSpPr>
            <p:cNvPr id="49187" name="Text Box 7"/>
            <p:cNvSpPr txBox="1">
              <a:spLocks noChangeArrowheads="1"/>
            </p:cNvSpPr>
            <p:nvPr/>
          </p:nvSpPr>
          <p:spPr bwMode="auto">
            <a:xfrm>
              <a:off x="3840" y="1728"/>
              <a:ext cx="506" cy="233"/>
            </a:xfrm>
            <a:prstGeom prst="rect">
              <a:avLst/>
            </a:prstGeom>
            <a:noFill/>
            <a:ln w="9525">
              <a:solidFill>
                <a:schemeClr val="hlink"/>
              </a:solidFill>
              <a:miter lim="800000"/>
              <a:headEnd/>
              <a:tailEnd/>
            </a:ln>
          </p:spPr>
          <p:txBody>
            <a:bodyPr wrap="none">
              <a:spAutoFit/>
            </a:bodyPr>
            <a:lstStyle/>
            <a:p>
              <a:r>
                <a:rPr lang="en-US" sz="1800" dirty="0">
                  <a:solidFill>
                    <a:srgbClr val="FF0000"/>
                  </a:solidFill>
                  <a:latin typeface="Times New Roman" panose="02020603050405020304" pitchFamily="18" charset="0"/>
                </a:rPr>
                <a:t>WA=blue</a:t>
              </a:r>
            </a:p>
          </p:txBody>
        </p:sp>
        <p:sp>
          <p:nvSpPr>
            <p:cNvPr id="49188" name="Text Box 8"/>
            <p:cNvSpPr txBox="1">
              <a:spLocks noChangeArrowheads="1"/>
            </p:cNvSpPr>
            <p:nvPr/>
          </p:nvSpPr>
          <p:spPr bwMode="auto">
            <a:xfrm>
              <a:off x="768" y="2304"/>
              <a:ext cx="536" cy="407"/>
            </a:xfrm>
            <a:prstGeom prst="rect">
              <a:avLst/>
            </a:prstGeom>
            <a:noFill/>
            <a:ln w="9525">
              <a:solidFill>
                <a:schemeClr val="hlink"/>
              </a:solidFill>
              <a:miter lim="800000"/>
              <a:headEnd/>
              <a:tailEnd/>
            </a:ln>
          </p:spPr>
          <p:txBody>
            <a:bodyPr wrap="none">
              <a:spAutoFit/>
            </a:bodyPr>
            <a:lstStyle/>
            <a:p>
              <a:r>
                <a:rPr lang="en-US" sz="1800" dirty="0">
                  <a:solidFill>
                    <a:srgbClr val="FF0000"/>
                  </a:solidFill>
                  <a:latin typeface="Times New Roman" panose="02020603050405020304" pitchFamily="18" charset="0"/>
                </a:rPr>
                <a:t>WA=red</a:t>
              </a:r>
            </a:p>
            <a:p>
              <a:r>
                <a:rPr lang="en-US" sz="1800" dirty="0">
                  <a:solidFill>
                    <a:srgbClr val="FF0000"/>
                  </a:solidFill>
                  <a:latin typeface="Times New Roman" panose="02020603050405020304" pitchFamily="18" charset="0"/>
                </a:rPr>
                <a:t>NT=green</a:t>
              </a:r>
            </a:p>
          </p:txBody>
        </p:sp>
        <p:sp>
          <p:nvSpPr>
            <p:cNvPr id="49189" name="Text Box 9"/>
            <p:cNvSpPr txBox="1">
              <a:spLocks noChangeArrowheads="1"/>
            </p:cNvSpPr>
            <p:nvPr/>
          </p:nvSpPr>
          <p:spPr bwMode="auto">
            <a:xfrm>
              <a:off x="2112" y="2304"/>
              <a:ext cx="482" cy="407"/>
            </a:xfrm>
            <a:prstGeom prst="rect">
              <a:avLst/>
            </a:prstGeom>
            <a:noFill/>
            <a:ln w="9525">
              <a:solidFill>
                <a:schemeClr val="hlink"/>
              </a:solidFill>
              <a:miter lim="800000"/>
              <a:headEnd/>
              <a:tailEnd/>
            </a:ln>
          </p:spPr>
          <p:txBody>
            <a:bodyPr wrap="none">
              <a:spAutoFit/>
            </a:bodyPr>
            <a:lstStyle/>
            <a:p>
              <a:r>
                <a:rPr lang="en-US" sz="1800" dirty="0">
                  <a:solidFill>
                    <a:srgbClr val="FF0000"/>
                  </a:solidFill>
                  <a:latin typeface="Times New Roman" panose="02020603050405020304" pitchFamily="18" charset="0"/>
                </a:rPr>
                <a:t>WA=red</a:t>
              </a:r>
            </a:p>
            <a:p>
              <a:r>
                <a:rPr lang="en-US" sz="1800" dirty="0">
                  <a:solidFill>
                    <a:srgbClr val="FF0000"/>
                  </a:solidFill>
                  <a:latin typeface="Times New Roman" panose="02020603050405020304" pitchFamily="18" charset="0"/>
                </a:rPr>
                <a:t>NT=blue</a:t>
              </a:r>
            </a:p>
          </p:txBody>
        </p:sp>
        <p:sp>
          <p:nvSpPr>
            <p:cNvPr id="49190" name="Text Box 10"/>
            <p:cNvSpPr txBox="1">
              <a:spLocks noChangeArrowheads="1"/>
            </p:cNvSpPr>
            <p:nvPr/>
          </p:nvSpPr>
          <p:spPr bwMode="auto">
            <a:xfrm>
              <a:off x="576" y="3072"/>
              <a:ext cx="536" cy="582"/>
            </a:xfrm>
            <a:prstGeom prst="rect">
              <a:avLst/>
            </a:prstGeom>
            <a:noFill/>
            <a:ln w="9525">
              <a:solidFill>
                <a:schemeClr val="hlink"/>
              </a:solidFill>
              <a:miter lim="800000"/>
              <a:headEnd/>
              <a:tailEnd/>
            </a:ln>
          </p:spPr>
          <p:txBody>
            <a:bodyPr wrap="none">
              <a:spAutoFit/>
            </a:bodyPr>
            <a:lstStyle/>
            <a:p>
              <a:r>
                <a:rPr lang="en-US" sz="1800" dirty="0">
                  <a:solidFill>
                    <a:srgbClr val="FF0000"/>
                  </a:solidFill>
                  <a:latin typeface="Times New Roman" panose="02020603050405020304" pitchFamily="18" charset="0"/>
                </a:rPr>
                <a:t>WA=red</a:t>
              </a:r>
            </a:p>
            <a:p>
              <a:r>
                <a:rPr lang="en-US" sz="1800" dirty="0">
                  <a:solidFill>
                    <a:srgbClr val="FF0000"/>
                  </a:solidFill>
                  <a:latin typeface="Times New Roman" panose="02020603050405020304" pitchFamily="18" charset="0"/>
                </a:rPr>
                <a:t>NT=green</a:t>
              </a:r>
            </a:p>
            <a:p>
              <a:r>
                <a:rPr lang="en-US" sz="1800" dirty="0">
                  <a:solidFill>
                    <a:srgbClr val="FF0000"/>
                  </a:solidFill>
                  <a:latin typeface="Times New Roman" panose="02020603050405020304" pitchFamily="18" charset="0"/>
                </a:rPr>
                <a:t>Q=red</a:t>
              </a:r>
            </a:p>
          </p:txBody>
        </p:sp>
        <p:sp>
          <p:nvSpPr>
            <p:cNvPr id="49191" name="Text Box 11"/>
            <p:cNvSpPr txBox="1">
              <a:spLocks noChangeArrowheads="1"/>
            </p:cNvSpPr>
            <p:nvPr/>
          </p:nvSpPr>
          <p:spPr bwMode="auto">
            <a:xfrm>
              <a:off x="1920" y="3072"/>
              <a:ext cx="536" cy="582"/>
            </a:xfrm>
            <a:prstGeom prst="rect">
              <a:avLst/>
            </a:prstGeom>
            <a:noFill/>
            <a:ln w="9525">
              <a:solidFill>
                <a:schemeClr val="hlink"/>
              </a:solidFill>
              <a:miter lim="800000"/>
              <a:headEnd/>
              <a:tailEnd/>
            </a:ln>
          </p:spPr>
          <p:txBody>
            <a:bodyPr wrap="none">
              <a:spAutoFit/>
            </a:bodyPr>
            <a:lstStyle/>
            <a:p>
              <a:r>
                <a:rPr lang="en-US" sz="1800" dirty="0">
                  <a:solidFill>
                    <a:srgbClr val="FF0000"/>
                  </a:solidFill>
                  <a:latin typeface="Times New Roman" panose="02020603050405020304" pitchFamily="18" charset="0"/>
                </a:rPr>
                <a:t>WA=red</a:t>
              </a:r>
            </a:p>
            <a:p>
              <a:r>
                <a:rPr lang="en-US" sz="1800" dirty="0">
                  <a:solidFill>
                    <a:srgbClr val="FF0000"/>
                  </a:solidFill>
                  <a:latin typeface="Times New Roman" panose="02020603050405020304" pitchFamily="18" charset="0"/>
                </a:rPr>
                <a:t>NT=green</a:t>
              </a:r>
            </a:p>
            <a:p>
              <a:r>
                <a:rPr lang="en-US" sz="1800" dirty="0">
                  <a:solidFill>
                    <a:srgbClr val="FF0000"/>
                  </a:solidFill>
                  <a:latin typeface="Times New Roman" panose="02020603050405020304" pitchFamily="18" charset="0"/>
                </a:rPr>
                <a:t>Q=blue</a:t>
              </a:r>
            </a:p>
          </p:txBody>
        </p:sp>
      </p:grpSp>
      <p:grpSp>
        <p:nvGrpSpPr>
          <p:cNvPr id="3" name="Group 12"/>
          <p:cNvGrpSpPr>
            <a:grpSpLocks/>
          </p:cNvGrpSpPr>
          <p:nvPr/>
        </p:nvGrpSpPr>
        <p:grpSpPr bwMode="auto">
          <a:xfrm>
            <a:off x="7518400" y="3962401"/>
            <a:ext cx="4064000" cy="2468563"/>
            <a:chOff x="816" y="1152"/>
            <a:chExt cx="1920" cy="1555"/>
          </a:xfrm>
        </p:grpSpPr>
        <p:grpSp>
          <p:nvGrpSpPr>
            <p:cNvPr id="4" name="Group 13"/>
            <p:cNvGrpSpPr>
              <a:grpSpLocks/>
            </p:cNvGrpSpPr>
            <p:nvPr/>
          </p:nvGrpSpPr>
          <p:grpSpPr bwMode="auto">
            <a:xfrm>
              <a:off x="816" y="1152"/>
              <a:ext cx="1920" cy="1536"/>
              <a:chOff x="576" y="1152"/>
              <a:chExt cx="1920" cy="1536"/>
            </a:xfrm>
          </p:grpSpPr>
          <p:sp>
            <p:nvSpPr>
              <p:cNvPr id="49177" name="Rectangle 14"/>
              <p:cNvSpPr>
                <a:spLocks noChangeArrowheads="1"/>
              </p:cNvSpPr>
              <p:nvPr/>
            </p:nvSpPr>
            <p:spPr bwMode="auto">
              <a:xfrm>
                <a:off x="576" y="1344"/>
                <a:ext cx="576" cy="768"/>
              </a:xfrm>
              <a:prstGeom prst="rect">
                <a:avLst/>
              </a:prstGeom>
              <a:no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49178" name="Freeform 15"/>
              <p:cNvSpPr>
                <a:spLocks/>
              </p:cNvSpPr>
              <p:nvPr/>
            </p:nvSpPr>
            <p:spPr bwMode="auto">
              <a:xfrm>
                <a:off x="1152" y="1728"/>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0" y="0"/>
                    </a:moveTo>
                    <a:lnTo>
                      <a:pt x="576" y="0"/>
                    </a:lnTo>
                    <a:lnTo>
                      <a:pt x="576" y="576"/>
                    </a:lnTo>
                    <a:lnTo>
                      <a:pt x="0" y="384"/>
                    </a:lnTo>
                    <a:lnTo>
                      <a:pt x="0" y="0"/>
                    </a:lnTo>
                    <a:close/>
                  </a:path>
                </a:pathLst>
              </a:custGeom>
              <a:noFill/>
              <a:ln w="9525">
                <a:solidFill>
                  <a:schemeClr val="tx1"/>
                </a:solidFill>
                <a:round/>
                <a:headEnd/>
                <a:tailEnd/>
              </a:ln>
            </p:spPr>
            <p:txBody>
              <a:bodyPr wrap="none"/>
              <a:lstStyle/>
              <a:p>
                <a:endParaRPr lang="en-US" dirty="0">
                  <a:solidFill>
                    <a:srgbClr val="FF0000"/>
                  </a:solidFill>
                  <a:latin typeface="Times New Roman" panose="02020603050405020304" pitchFamily="18" charset="0"/>
                </a:endParaRPr>
              </a:p>
            </p:txBody>
          </p:sp>
          <p:sp>
            <p:nvSpPr>
              <p:cNvPr id="49179" name="Rectangle 16"/>
              <p:cNvSpPr>
                <a:spLocks noChangeArrowheads="1"/>
              </p:cNvSpPr>
              <p:nvPr/>
            </p:nvSpPr>
            <p:spPr bwMode="auto">
              <a:xfrm>
                <a:off x="1152" y="1152"/>
                <a:ext cx="432" cy="576"/>
              </a:xfrm>
              <a:prstGeom prst="rect">
                <a:avLst/>
              </a:prstGeom>
              <a:no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49180" name="Freeform 17"/>
              <p:cNvSpPr>
                <a:spLocks/>
              </p:cNvSpPr>
              <p:nvPr/>
            </p:nvSpPr>
            <p:spPr bwMode="auto">
              <a:xfrm>
                <a:off x="1584" y="1152"/>
                <a:ext cx="912" cy="672"/>
              </a:xfrm>
              <a:custGeom>
                <a:avLst/>
                <a:gdLst>
                  <a:gd name="T0" fmla="*/ 0 w 912"/>
                  <a:gd name="T1" fmla="*/ 0 h 672"/>
                  <a:gd name="T2" fmla="*/ 912 w 912"/>
                  <a:gd name="T3" fmla="*/ 672 h 672"/>
                  <a:gd name="T4" fmla="*/ 144 w 912"/>
                  <a:gd name="T5" fmla="*/ 672 h 672"/>
                  <a:gd name="T6" fmla="*/ 144 w 912"/>
                  <a:gd name="T7" fmla="*/ 576 h 672"/>
                  <a:gd name="T8" fmla="*/ 0 w 912"/>
                  <a:gd name="T9" fmla="*/ 576 h 672"/>
                  <a:gd name="T10" fmla="*/ 0 w 912"/>
                  <a:gd name="T11" fmla="*/ 0 h 672"/>
                  <a:gd name="T12" fmla="*/ 0 60000 65536"/>
                  <a:gd name="T13" fmla="*/ 0 60000 65536"/>
                  <a:gd name="T14" fmla="*/ 0 60000 65536"/>
                  <a:gd name="T15" fmla="*/ 0 60000 65536"/>
                  <a:gd name="T16" fmla="*/ 0 60000 65536"/>
                  <a:gd name="T17" fmla="*/ 0 60000 65536"/>
                  <a:gd name="T18" fmla="*/ 0 w 912"/>
                  <a:gd name="T19" fmla="*/ 0 h 672"/>
                  <a:gd name="T20" fmla="*/ 912 w 912"/>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912" h="672">
                    <a:moveTo>
                      <a:pt x="0" y="0"/>
                    </a:moveTo>
                    <a:lnTo>
                      <a:pt x="912" y="672"/>
                    </a:lnTo>
                    <a:lnTo>
                      <a:pt x="144" y="672"/>
                    </a:lnTo>
                    <a:lnTo>
                      <a:pt x="144" y="576"/>
                    </a:lnTo>
                    <a:lnTo>
                      <a:pt x="0" y="576"/>
                    </a:lnTo>
                    <a:lnTo>
                      <a:pt x="0" y="0"/>
                    </a:lnTo>
                    <a:close/>
                  </a:path>
                </a:pathLst>
              </a:custGeom>
              <a:noFill/>
              <a:ln w="9525">
                <a:solidFill>
                  <a:schemeClr val="tx1"/>
                </a:solidFill>
                <a:round/>
                <a:headEnd/>
                <a:tailEnd/>
              </a:ln>
            </p:spPr>
            <p:txBody>
              <a:bodyPr wrap="none"/>
              <a:lstStyle/>
              <a:p>
                <a:endParaRPr lang="en-US" dirty="0">
                  <a:solidFill>
                    <a:srgbClr val="FF0000"/>
                  </a:solidFill>
                  <a:latin typeface="Times New Roman" panose="02020603050405020304" pitchFamily="18" charset="0"/>
                </a:endParaRPr>
              </a:p>
            </p:txBody>
          </p:sp>
          <p:sp>
            <p:nvSpPr>
              <p:cNvPr id="49181" name="Freeform 18"/>
              <p:cNvSpPr>
                <a:spLocks/>
              </p:cNvSpPr>
              <p:nvPr/>
            </p:nvSpPr>
            <p:spPr bwMode="auto">
              <a:xfrm>
                <a:off x="1728" y="1824"/>
                <a:ext cx="768" cy="480"/>
              </a:xfrm>
              <a:custGeom>
                <a:avLst/>
                <a:gdLst>
                  <a:gd name="T0" fmla="*/ 0 w 768"/>
                  <a:gd name="T1" fmla="*/ 0 h 480"/>
                  <a:gd name="T2" fmla="*/ 0 w 768"/>
                  <a:gd name="T3" fmla="*/ 288 h 480"/>
                  <a:gd name="T4" fmla="*/ 672 w 768"/>
                  <a:gd name="T5" fmla="*/ 480 h 480"/>
                  <a:gd name="T6" fmla="*/ 768 w 768"/>
                  <a:gd name="T7" fmla="*/ 0 h 480"/>
                  <a:gd name="T8" fmla="*/ 0 w 768"/>
                  <a:gd name="T9" fmla="*/ 0 h 480"/>
                  <a:gd name="T10" fmla="*/ 0 60000 65536"/>
                  <a:gd name="T11" fmla="*/ 0 60000 65536"/>
                  <a:gd name="T12" fmla="*/ 0 60000 65536"/>
                  <a:gd name="T13" fmla="*/ 0 60000 65536"/>
                  <a:gd name="T14" fmla="*/ 0 60000 65536"/>
                  <a:gd name="T15" fmla="*/ 0 w 768"/>
                  <a:gd name="T16" fmla="*/ 0 h 480"/>
                  <a:gd name="T17" fmla="*/ 768 w 768"/>
                  <a:gd name="T18" fmla="*/ 480 h 480"/>
                </a:gdLst>
                <a:ahLst/>
                <a:cxnLst>
                  <a:cxn ang="T10">
                    <a:pos x="T0" y="T1"/>
                  </a:cxn>
                  <a:cxn ang="T11">
                    <a:pos x="T2" y="T3"/>
                  </a:cxn>
                  <a:cxn ang="T12">
                    <a:pos x="T4" y="T5"/>
                  </a:cxn>
                  <a:cxn ang="T13">
                    <a:pos x="T6" y="T7"/>
                  </a:cxn>
                  <a:cxn ang="T14">
                    <a:pos x="T8" y="T9"/>
                  </a:cxn>
                </a:cxnLst>
                <a:rect l="T15" t="T16" r="T17" b="T18"/>
                <a:pathLst>
                  <a:path w="768" h="480">
                    <a:moveTo>
                      <a:pt x="0" y="0"/>
                    </a:moveTo>
                    <a:lnTo>
                      <a:pt x="0" y="288"/>
                    </a:lnTo>
                    <a:lnTo>
                      <a:pt x="672" y="480"/>
                    </a:lnTo>
                    <a:lnTo>
                      <a:pt x="768" y="0"/>
                    </a:lnTo>
                    <a:lnTo>
                      <a:pt x="0" y="0"/>
                    </a:lnTo>
                    <a:close/>
                  </a:path>
                </a:pathLst>
              </a:custGeom>
              <a:noFill/>
              <a:ln w="9525">
                <a:solidFill>
                  <a:schemeClr val="tx1"/>
                </a:solidFill>
                <a:round/>
                <a:headEnd/>
                <a:tailEnd/>
              </a:ln>
            </p:spPr>
            <p:txBody>
              <a:bodyPr wrap="none"/>
              <a:lstStyle/>
              <a:p>
                <a:endParaRPr lang="en-US" dirty="0">
                  <a:solidFill>
                    <a:srgbClr val="FF0000"/>
                  </a:solidFill>
                  <a:latin typeface="Times New Roman" panose="02020603050405020304" pitchFamily="18" charset="0"/>
                </a:endParaRPr>
              </a:p>
            </p:txBody>
          </p:sp>
          <p:sp>
            <p:nvSpPr>
              <p:cNvPr id="49182" name="Freeform 19"/>
              <p:cNvSpPr>
                <a:spLocks/>
              </p:cNvSpPr>
              <p:nvPr/>
            </p:nvSpPr>
            <p:spPr bwMode="auto">
              <a:xfrm>
                <a:off x="1728" y="2112"/>
                <a:ext cx="672" cy="192"/>
              </a:xfrm>
              <a:custGeom>
                <a:avLst/>
                <a:gdLst>
                  <a:gd name="T0" fmla="*/ 0 w 672"/>
                  <a:gd name="T1" fmla="*/ 0 h 192"/>
                  <a:gd name="T2" fmla="*/ 0 w 672"/>
                  <a:gd name="T3" fmla="*/ 192 h 192"/>
                  <a:gd name="T4" fmla="*/ 672 w 672"/>
                  <a:gd name="T5" fmla="*/ 192 h 192"/>
                  <a:gd name="T6" fmla="*/ 0 w 672"/>
                  <a:gd name="T7" fmla="*/ 0 h 192"/>
                  <a:gd name="T8" fmla="*/ 0 60000 65536"/>
                  <a:gd name="T9" fmla="*/ 0 60000 65536"/>
                  <a:gd name="T10" fmla="*/ 0 60000 65536"/>
                  <a:gd name="T11" fmla="*/ 0 60000 65536"/>
                  <a:gd name="T12" fmla="*/ 0 w 672"/>
                  <a:gd name="T13" fmla="*/ 0 h 192"/>
                  <a:gd name="T14" fmla="*/ 672 w 672"/>
                  <a:gd name="T15" fmla="*/ 192 h 192"/>
                </a:gdLst>
                <a:ahLst/>
                <a:cxnLst>
                  <a:cxn ang="T8">
                    <a:pos x="T0" y="T1"/>
                  </a:cxn>
                  <a:cxn ang="T9">
                    <a:pos x="T2" y="T3"/>
                  </a:cxn>
                  <a:cxn ang="T10">
                    <a:pos x="T4" y="T5"/>
                  </a:cxn>
                  <a:cxn ang="T11">
                    <a:pos x="T6" y="T7"/>
                  </a:cxn>
                </a:cxnLst>
                <a:rect l="T12" t="T13" r="T14" b="T15"/>
                <a:pathLst>
                  <a:path w="672" h="192">
                    <a:moveTo>
                      <a:pt x="0" y="0"/>
                    </a:moveTo>
                    <a:lnTo>
                      <a:pt x="0" y="192"/>
                    </a:lnTo>
                    <a:lnTo>
                      <a:pt x="672" y="192"/>
                    </a:lnTo>
                    <a:lnTo>
                      <a:pt x="0" y="0"/>
                    </a:lnTo>
                    <a:close/>
                  </a:path>
                </a:pathLst>
              </a:custGeom>
              <a:noFill/>
              <a:ln w="9525">
                <a:solidFill>
                  <a:schemeClr val="tx1"/>
                </a:solidFill>
                <a:round/>
                <a:headEnd/>
                <a:tailEnd/>
              </a:ln>
            </p:spPr>
            <p:txBody>
              <a:bodyPr wrap="none"/>
              <a:lstStyle/>
              <a:p>
                <a:endParaRPr lang="en-US" dirty="0">
                  <a:solidFill>
                    <a:srgbClr val="FF0000"/>
                  </a:solidFill>
                  <a:latin typeface="Times New Roman" panose="02020603050405020304" pitchFamily="18" charset="0"/>
                </a:endParaRPr>
              </a:p>
            </p:txBody>
          </p:sp>
          <p:sp>
            <p:nvSpPr>
              <p:cNvPr id="49183" name="Rectangle 20"/>
              <p:cNvSpPr>
                <a:spLocks noChangeArrowheads="1"/>
              </p:cNvSpPr>
              <p:nvPr/>
            </p:nvSpPr>
            <p:spPr bwMode="auto">
              <a:xfrm>
                <a:off x="2112" y="2496"/>
                <a:ext cx="192" cy="192"/>
              </a:xfrm>
              <a:prstGeom prst="rect">
                <a:avLst/>
              </a:prstGeom>
              <a:no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grpSp>
        <p:sp>
          <p:nvSpPr>
            <p:cNvPr id="49170" name="Text Box 21"/>
            <p:cNvSpPr txBox="1">
              <a:spLocks noChangeArrowheads="1"/>
            </p:cNvSpPr>
            <p:nvPr/>
          </p:nvSpPr>
          <p:spPr bwMode="auto">
            <a:xfrm>
              <a:off x="902" y="1604"/>
              <a:ext cx="257"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WA</a:t>
              </a:r>
            </a:p>
          </p:txBody>
        </p:sp>
        <p:sp>
          <p:nvSpPr>
            <p:cNvPr id="49171" name="Text Box 22"/>
            <p:cNvSpPr txBox="1">
              <a:spLocks noChangeArrowheads="1"/>
            </p:cNvSpPr>
            <p:nvPr/>
          </p:nvSpPr>
          <p:spPr bwMode="auto">
            <a:xfrm>
              <a:off x="1488" y="1296"/>
              <a:ext cx="233"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NT</a:t>
              </a:r>
            </a:p>
          </p:txBody>
        </p:sp>
        <p:sp>
          <p:nvSpPr>
            <p:cNvPr id="49172" name="Text Box 23"/>
            <p:cNvSpPr txBox="1">
              <a:spLocks noChangeArrowheads="1"/>
            </p:cNvSpPr>
            <p:nvPr/>
          </p:nvSpPr>
          <p:spPr bwMode="auto">
            <a:xfrm>
              <a:off x="1584" y="1872"/>
              <a:ext cx="227"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SA</a:t>
              </a:r>
            </a:p>
          </p:txBody>
        </p:sp>
        <p:sp>
          <p:nvSpPr>
            <p:cNvPr id="49173" name="Text Box 24"/>
            <p:cNvSpPr txBox="1">
              <a:spLocks noChangeArrowheads="1"/>
            </p:cNvSpPr>
            <p:nvPr/>
          </p:nvSpPr>
          <p:spPr bwMode="auto">
            <a:xfrm>
              <a:off x="1968" y="1440"/>
              <a:ext cx="166"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Q</a:t>
              </a:r>
            </a:p>
          </p:txBody>
        </p:sp>
        <p:sp>
          <p:nvSpPr>
            <p:cNvPr id="49174" name="Text Box 25"/>
            <p:cNvSpPr txBox="1">
              <a:spLocks noChangeArrowheads="1"/>
            </p:cNvSpPr>
            <p:nvPr/>
          </p:nvSpPr>
          <p:spPr bwMode="auto">
            <a:xfrm>
              <a:off x="2160" y="1920"/>
              <a:ext cx="330"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NSW</a:t>
              </a:r>
            </a:p>
          </p:txBody>
        </p:sp>
        <p:sp>
          <p:nvSpPr>
            <p:cNvPr id="49175" name="Text Box 26"/>
            <p:cNvSpPr txBox="1">
              <a:spLocks noChangeArrowheads="1"/>
            </p:cNvSpPr>
            <p:nvPr/>
          </p:nvSpPr>
          <p:spPr bwMode="auto">
            <a:xfrm>
              <a:off x="1968" y="2112"/>
              <a:ext cx="166"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V</a:t>
              </a:r>
            </a:p>
          </p:txBody>
        </p:sp>
        <p:sp>
          <p:nvSpPr>
            <p:cNvPr id="49176" name="Text Box 27"/>
            <p:cNvSpPr txBox="1">
              <a:spLocks noChangeArrowheads="1"/>
            </p:cNvSpPr>
            <p:nvPr/>
          </p:nvSpPr>
          <p:spPr bwMode="auto">
            <a:xfrm>
              <a:off x="2352" y="2474"/>
              <a:ext cx="154"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T</a:t>
              </a:r>
            </a:p>
          </p:txBody>
        </p:sp>
      </p:grpSp>
      <p:sp>
        <p:nvSpPr>
          <p:cNvPr id="49157" name="Line 44"/>
          <p:cNvSpPr>
            <a:spLocks noChangeShapeType="1"/>
          </p:cNvSpPr>
          <p:nvPr/>
        </p:nvSpPr>
        <p:spPr bwMode="auto">
          <a:xfrm flipH="1">
            <a:off x="3454400" y="2209800"/>
            <a:ext cx="2235200" cy="533400"/>
          </a:xfrm>
          <a:prstGeom prst="line">
            <a:avLst/>
          </a:prstGeom>
          <a:noFill/>
          <a:ln w="2857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49158" name="Line 45"/>
          <p:cNvSpPr>
            <a:spLocks noChangeShapeType="1"/>
          </p:cNvSpPr>
          <p:nvPr/>
        </p:nvSpPr>
        <p:spPr bwMode="auto">
          <a:xfrm flipH="1">
            <a:off x="2438400" y="3124200"/>
            <a:ext cx="1117600" cy="533400"/>
          </a:xfrm>
          <a:prstGeom prst="line">
            <a:avLst/>
          </a:prstGeom>
          <a:noFill/>
          <a:ln w="2857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49159" name="Line 46"/>
          <p:cNvSpPr>
            <a:spLocks noChangeShapeType="1"/>
          </p:cNvSpPr>
          <p:nvPr/>
        </p:nvSpPr>
        <p:spPr bwMode="auto">
          <a:xfrm flipH="1">
            <a:off x="2032000" y="4343400"/>
            <a:ext cx="406400" cy="533400"/>
          </a:xfrm>
          <a:prstGeom prst="line">
            <a:avLst/>
          </a:prstGeom>
          <a:noFill/>
          <a:ln w="2857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49160" name="Line 47"/>
          <p:cNvSpPr>
            <a:spLocks noChangeShapeType="1"/>
          </p:cNvSpPr>
          <p:nvPr/>
        </p:nvSpPr>
        <p:spPr bwMode="auto">
          <a:xfrm>
            <a:off x="2032000" y="5791200"/>
            <a:ext cx="0" cy="381000"/>
          </a:xfrm>
          <a:prstGeom prst="line">
            <a:avLst/>
          </a:prstGeom>
          <a:noFill/>
          <a:ln w="28575">
            <a:solidFill>
              <a:schemeClr val="tx1"/>
            </a:solidFill>
            <a:prstDash val="dash"/>
            <a:round/>
            <a:headEnd/>
            <a:tailEnd type="triangle" w="med" len="med"/>
          </a:ln>
        </p:spPr>
        <p:txBody>
          <a:bodyPr wrap="none"/>
          <a:lstStyle/>
          <a:p>
            <a:endParaRPr lang="en-US" dirty="0">
              <a:latin typeface="Times New Roman" panose="02020603050405020304" pitchFamily="18" charset="0"/>
            </a:endParaRPr>
          </a:p>
        </p:txBody>
      </p:sp>
      <p:sp>
        <p:nvSpPr>
          <p:cNvPr id="49161" name="Line 48"/>
          <p:cNvSpPr>
            <a:spLocks noChangeShapeType="1"/>
          </p:cNvSpPr>
          <p:nvPr/>
        </p:nvSpPr>
        <p:spPr bwMode="auto">
          <a:xfrm>
            <a:off x="5689600" y="2209800"/>
            <a:ext cx="406400" cy="533400"/>
          </a:xfrm>
          <a:prstGeom prst="line">
            <a:avLst/>
          </a:prstGeom>
          <a:noFill/>
          <a:ln w="9525">
            <a:solidFill>
              <a:srgbClr val="808080"/>
            </a:solidFill>
            <a:round/>
            <a:headEnd/>
            <a:tailEnd type="triangle" w="med" len="med"/>
          </a:ln>
        </p:spPr>
        <p:txBody>
          <a:bodyPr wrap="none"/>
          <a:lstStyle/>
          <a:p>
            <a:endParaRPr lang="en-US" dirty="0">
              <a:latin typeface="Times New Roman" panose="02020603050405020304" pitchFamily="18" charset="0"/>
            </a:endParaRPr>
          </a:p>
        </p:txBody>
      </p:sp>
      <p:sp>
        <p:nvSpPr>
          <p:cNvPr id="49162" name="Line 49"/>
          <p:cNvSpPr>
            <a:spLocks noChangeShapeType="1"/>
          </p:cNvSpPr>
          <p:nvPr/>
        </p:nvSpPr>
        <p:spPr bwMode="auto">
          <a:xfrm>
            <a:off x="5689600" y="2209800"/>
            <a:ext cx="3149600" cy="533400"/>
          </a:xfrm>
          <a:prstGeom prst="line">
            <a:avLst/>
          </a:prstGeom>
          <a:noFill/>
          <a:ln w="9525">
            <a:solidFill>
              <a:srgbClr val="808080"/>
            </a:solidFill>
            <a:round/>
            <a:headEnd/>
            <a:tailEnd type="triangle" w="med" len="med"/>
          </a:ln>
        </p:spPr>
        <p:txBody>
          <a:bodyPr wrap="none"/>
          <a:lstStyle/>
          <a:p>
            <a:endParaRPr lang="en-US" dirty="0">
              <a:latin typeface="Times New Roman" panose="02020603050405020304" pitchFamily="18" charset="0"/>
            </a:endParaRPr>
          </a:p>
        </p:txBody>
      </p:sp>
      <p:sp>
        <p:nvSpPr>
          <p:cNvPr id="49163" name="Line 50"/>
          <p:cNvSpPr>
            <a:spLocks noChangeShapeType="1"/>
          </p:cNvSpPr>
          <p:nvPr/>
        </p:nvSpPr>
        <p:spPr bwMode="auto">
          <a:xfrm>
            <a:off x="2438400" y="4343400"/>
            <a:ext cx="2438400" cy="533400"/>
          </a:xfrm>
          <a:prstGeom prst="line">
            <a:avLst/>
          </a:prstGeom>
          <a:noFill/>
          <a:ln w="9525">
            <a:solidFill>
              <a:srgbClr val="808080"/>
            </a:solidFill>
            <a:round/>
            <a:headEnd/>
            <a:tailEnd type="triangle" w="med" len="med"/>
          </a:ln>
        </p:spPr>
        <p:txBody>
          <a:bodyPr wrap="none"/>
          <a:lstStyle/>
          <a:p>
            <a:endParaRPr lang="en-US" dirty="0">
              <a:latin typeface="Times New Roman" panose="02020603050405020304" pitchFamily="18" charset="0"/>
            </a:endParaRPr>
          </a:p>
        </p:txBody>
      </p:sp>
      <p:sp>
        <p:nvSpPr>
          <p:cNvPr id="49164" name="Line 51"/>
          <p:cNvSpPr>
            <a:spLocks noChangeShapeType="1"/>
          </p:cNvSpPr>
          <p:nvPr/>
        </p:nvSpPr>
        <p:spPr bwMode="auto">
          <a:xfrm>
            <a:off x="3556000" y="3124200"/>
            <a:ext cx="1524000" cy="533400"/>
          </a:xfrm>
          <a:prstGeom prst="line">
            <a:avLst/>
          </a:prstGeom>
          <a:noFill/>
          <a:ln w="9525">
            <a:solidFill>
              <a:srgbClr val="808080"/>
            </a:solidFill>
            <a:round/>
            <a:headEnd/>
            <a:tailEnd type="triangle" w="med" len="med"/>
          </a:ln>
        </p:spPr>
        <p:txBody>
          <a:bodyPr wrap="none"/>
          <a:lstStyle/>
          <a:p>
            <a:endParaRPr lang="en-US" dirty="0">
              <a:latin typeface="Times New Roman" panose="02020603050405020304" pitchFamily="18" charset="0"/>
            </a:endParaRPr>
          </a:p>
        </p:txBody>
      </p:sp>
      <p:sp>
        <p:nvSpPr>
          <p:cNvPr id="49165" name="Line 52"/>
          <p:cNvSpPr>
            <a:spLocks noChangeShapeType="1"/>
          </p:cNvSpPr>
          <p:nvPr/>
        </p:nvSpPr>
        <p:spPr bwMode="auto">
          <a:xfrm>
            <a:off x="5080000" y="4343400"/>
            <a:ext cx="0" cy="381000"/>
          </a:xfrm>
          <a:prstGeom prst="line">
            <a:avLst/>
          </a:prstGeom>
          <a:noFill/>
          <a:ln w="9525">
            <a:solidFill>
              <a:srgbClr val="808080"/>
            </a:solidFill>
            <a:prstDash val="dash"/>
            <a:round/>
            <a:headEnd/>
            <a:tailEnd type="triangle" w="med" len="med"/>
          </a:ln>
        </p:spPr>
        <p:txBody>
          <a:bodyPr wrap="none"/>
          <a:lstStyle/>
          <a:p>
            <a:endParaRPr lang="en-US" dirty="0">
              <a:latin typeface="Times New Roman" panose="02020603050405020304" pitchFamily="18" charset="0"/>
            </a:endParaRPr>
          </a:p>
        </p:txBody>
      </p:sp>
      <p:sp>
        <p:nvSpPr>
          <p:cNvPr id="49166" name="Line 53"/>
          <p:cNvSpPr>
            <a:spLocks noChangeShapeType="1"/>
          </p:cNvSpPr>
          <p:nvPr/>
        </p:nvSpPr>
        <p:spPr bwMode="auto">
          <a:xfrm>
            <a:off x="6096000" y="3124200"/>
            <a:ext cx="0" cy="381000"/>
          </a:xfrm>
          <a:prstGeom prst="line">
            <a:avLst/>
          </a:prstGeom>
          <a:noFill/>
          <a:ln w="9525">
            <a:solidFill>
              <a:srgbClr val="808080"/>
            </a:solidFill>
            <a:prstDash val="dash"/>
            <a:round/>
            <a:headEnd/>
            <a:tailEnd type="triangle" w="med" len="med"/>
          </a:ln>
        </p:spPr>
        <p:txBody>
          <a:bodyPr wrap="none"/>
          <a:lstStyle/>
          <a:p>
            <a:endParaRPr lang="en-US" dirty="0">
              <a:latin typeface="Times New Roman" panose="02020603050405020304" pitchFamily="18" charset="0"/>
            </a:endParaRPr>
          </a:p>
        </p:txBody>
      </p:sp>
      <p:sp>
        <p:nvSpPr>
          <p:cNvPr id="49167" name="Line 54"/>
          <p:cNvSpPr>
            <a:spLocks noChangeShapeType="1"/>
          </p:cNvSpPr>
          <p:nvPr/>
        </p:nvSpPr>
        <p:spPr bwMode="auto">
          <a:xfrm>
            <a:off x="4876800" y="5791200"/>
            <a:ext cx="0" cy="381000"/>
          </a:xfrm>
          <a:prstGeom prst="line">
            <a:avLst/>
          </a:prstGeom>
          <a:noFill/>
          <a:ln w="9525">
            <a:solidFill>
              <a:srgbClr val="808080"/>
            </a:solidFill>
            <a:prstDash val="dash"/>
            <a:round/>
            <a:headEnd/>
            <a:tailEnd type="triangle" w="med" len="med"/>
          </a:ln>
        </p:spPr>
        <p:txBody>
          <a:bodyPr wrap="none"/>
          <a:lstStyle/>
          <a:p>
            <a:endParaRPr lang="en-US" dirty="0">
              <a:latin typeface="Times New Roman" panose="02020603050405020304" pitchFamily="18" charset="0"/>
            </a:endParaRPr>
          </a:p>
        </p:txBody>
      </p:sp>
      <p:sp>
        <p:nvSpPr>
          <p:cNvPr id="49168" name="Line 55"/>
          <p:cNvSpPr>
            <a:spLocks noChangeShapeType="1"/>
          </p:cNvSpPr>
          <p:nvPr/>
        </p:nvSpPr>
        <p:spPr bwMode="auto">
          <a:xfrm>
            <a:off x="8839200" y="3124200"/>
            <a:ext cx="0" cy="381000"/>
          </a:xfrm>
          <a:prstGeom prst="line">
            <a:avLst/>
          </a:prstGeom>
          <a:noFill/>
          <a:ln w="9525">
            <a:solidFill>
              <a:srgbClr val="808080"/>
            </a:solidFill>
            <a:prstDash val="dash"/>
            <a:round/>
            <a:headEnd/>
            <a:tailEnd type="triangle" w="med" len="med"/>
          </a:ln>
        </p:spPr>
        <p:txBody>
          <a:bodyPr wrap="none"/>
          <a:lstStyle/>
          <a:p>
            <a:endParaRPr lang="en-US" dirty="0">
              <a:latin typeface="Times New Roman" panose="02020603050405020304" pitchFamily="18" charset="0"/>
            </a:endParaRPr>
          </a:p>
        </p:txBody>
      </p:sp>
      <p:sp>
        <p:nvSpPr>
          <p:cNvPr id="5" name="Footer Placeholder 4">
            <a:extLst>
              <a:ext uri="{FF2B5EF4-FFF2-40B4-BE49-F238E27FC236}">
                <a16:creationId xmlns:a16="http://schemas.microsoft.com/office/drawing/2014/main" id="{1A7556A7-6377-4E91-97ED-C69ACE0E7A0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487782" y="365125"/>
            <a:ext cx="7866017" cy="1325563"/>
          </a:xfrm>
        </p:spPr>
        <p:txBody>
          <a:bodyPr/>
          <a:lstStyle/>
          <a:p>
            <a:pPr>
              <a:defRPr/>
            </a:pPr>
            <a:r>
              <a:rPr lang="en-US" sz="4000" dirty="0">
                <a:effectLst>
                  <a:outerShdw blurRad="38100" dist="38100" dir="2700000" algn="tl">
                    <a:srgbClr val="C0C0C0"/>
                  </a:outerShdw>
                </a:effectLst>
              </a:rPr>
              <a:t>Questions</a:t>
            </a:r>
          </a:p>
        </p:txBody>
      </p:sp>
      <p:sp>
        <p:nvSpPr>
          <p:cNvPr id="50179" name="Rectangle 3" descr="Rectangle: Click to edit Master text styles&#10;Second level&#10;Third level&#10;Fourth level&#10;Fifth level"/>
          <p:cNvSpPr>
            <a:spLocks noGrp="1" noChangeArrowheads="1"/>
          </p:cNvSpPr>
          <p:nvPr>
            <p:ph type="body" idx="1"/>
          </p:nvPr>
        </p:nvSpPr>
        <p:spPr>
          <a:xfrm>
            <a:off x="3487782" y="1417503"/>
            <a:ext cx="7778206" cy="2514600"/>
          </a:xfrm>
        </p:spPr>
        <p:txBody>
          <a:bodyPr/>
          <a:lstStyle/>
          <a:p>
            <a:pPr marL="533400" indent="-533400">
              <a:buFont typeface="Wingdings" pitchFamily="2" charset="2"/>
              <a:buAutoNum type="arabicPeriod"/>
            </a:pPr>
            <a:r>
              <a:rPr lang="en-US" dirty="0">
                <a:solidFill>
                  <a:srgbClr val="CC3300"/>
                </a:solidFill>
              </a:rPr>
              <a:t>Which variable X should be assigned a value next?</a:t>
            </a:r>
          </a:p>
          <a:p>
            <a:pPr marL="533400" indent="-533400">
              <a:buFont typeface="Wingdings" pitchFamily="2" charset="2"/>
              <a:buAutoNum type="arabicPeriod"/>
            </a:pPr>
            <a:r>
              <a:rPr lang="en-US" dirty="0">
                <a:solidFill>
                  <a:srgbClr val="CC3300"/>
                </a:solidFill>
              </a:rPr>
              <a:t>In which order should its domain D be sorted?</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3B4CB996-37F1-47DC-A28E-4D80AFD089D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3696788" y="365125"/>
            <a:ext cx="7657011" cy="1325563"/>
          </a:xfrm>
        </p:spPr>
        <p:txBody>
          <a:bodyPr/>
          <a:lstStyle/>
          <a:p>
            <a:pPr>
              <a:defRPr/>
            </a:pPr>
            <a:r>
              <a:rPr lang="en-US" sz="4000" dirty="0">
                <a:effectLst>
                  <a:outerShdw blurRad="38100" dist="38100" dir="2700000" algn="tl">
                    <a:srgbClr val="C0C0C0"/>
                  </a:outerShdw>
                </a:effectLst>
              </a:rPr>
              <a:t>Questions</a:t>
            </a:r>
          </a:p>
        </p:txBody>
      </p:sp>
      <p:sp>
        <p:nvSpPr>
          <p:cNvPr id="51203" name="Rectangle 3" descr="Rectangle: Click to edit Master text styles&#10;Second level&#10;Third level&#10;Fourth level&#10;Fifth level"/>
          <p:cNvSpPr>
            <a:spLocks noGrp="1" noChangeArrowheads="1"/>
          </p:cNvSpPr>
          <p:nvPr>
            <p:ph type="body" idx="1"/>
          </p:nvPr>
        </p:nvSpPr>
        <p:spPr>
          <a:xfrm>
            <a:off x="3683725" y="1432221"/>
            <a:ext cx="7670074" cy="4351338"/>
          </a:xfrm>
        </p:spPr>
        <p:txBody>
          <a:bodyPr/>
          <a:lstStyle/>
          <a:p>
            <a:pPr marL="533400" indent="-533400">
              <a:buFont typeface="Wingdings" pitchFamily="2" charset="2"/>
              <a:buAutoNum type="arabicPeriod"/>
            </a:pPr>
            <a:r>
              <a:rPr lang="en-US" dirty="0">
                <a:solidFill>
                  <a:srgbClr val="CC3300"/>
                </a:solidFill>
              </a:rPr>
              <a:t>Which variable X should be assigned a value next?</a:t>
            </a:r>
          </a:p>
          <a:p>
            <a:pPr marL="533400" indent="-533400">
              <a:buFont typeface="Wingdings" pitchFamily="2" charset="2"/>
              <a:buAutoNum type="arabicPeriod"/>
            </a:pPr>
            <a:r>
              <a:rPr lang="en-US" dirty="0">
                <a:solidFill>
                  <a:srgbClr val="CC3300"/>
                </a:solidFill>
              </a:rPr>
              <a:t>In which order should its domain D be sorted?</a:t>
            </a:r>
          </a:p>
          <a:p>
            <a:pPr marL="533400" indent="-533400">
              <a:buFont typeface="Wingdings" pitchFamily="2" charset="2"/>
              <a:buAutoNum type="arabicPeriod"/>
            </a:pPr>
            <a:r>
              <a:rPr lang="en-US" dirty="0"/>
              <a:t>What are the implications of a partial assignment for yet unassigned variables? (</a:t>
            </a:r>
            <a:r>
              <a:rPr lang="en-US" dirty="0">
                <a:sym typeface="Wingdings" pitchFamily="2" charset="2"/>
              </a:rPr>
              <a:t> Constraint Propagation)</a:t>
            </a: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F11083E9-0D61-4570-8917-E23A76B35B3B}"/>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370216" y="365125"/>
            <a:ext cx="7983583" cy="1325563"/>
          </a:xfrm>
        </p:spPr>
        <p:txBody>
          <a:bodyPr/>
          <a:lstStyle/>
          <a:p>
            <a:pPr algn="ctr">
              <a:defRPr/>
            </a:pPr>
            <a:r>
              <a:rPr lang="en-US" sz="4000" dirty="0">
                <a:effectLst>
                  <a:outerShdw blurRad="38100" dist="38100" dir="2700000" algn="tl">
                    <a:srgbClr val="C0C0C0"/>
                  </a:outerShdw>
                </a:effectLst>
              </a:rPr>
              <a:t>Choice of Variable</a:t>
            </a:r>
          </a:p>
        </p:txBody>
      </p:sp>
      <p:sp>
        <p:nvSpPr>
          <p:cNvPr id="52227" name="Rectangle 3" descr="Rectangle: Click to edit Master text styles&#10;Second level&#10;Third level&#10;Fourth level&#10;Fifth level"/>
          <p:cNvSpPr>
            <a:spLocks noGrp="1" noChangeArrowheads="1"/>
          </p:cNvSpPr>
          <p:nvPr>
            <p:ph type="body" idx="1"/>
          </p:nvPr>
        </p:nvSpPr>
        <p:spPr>
          <a:xfrm>
            <a:off x="3435530" y="1825625"/>
            <a:ext cx="7918269" cy="4351338"/>
          </a:xfrm>
        </p:spPr>
        <p:txBody>
          <a:bodyPr/>
          <a:lstStyle/>
          <a:p>
            <a:r>
              <a:rPr lang="en-US" dirty="0"/>
              <a:t> Map coloring</a:t>
            </a:r>
          </a:p>
        </p:txBody>
      </p:sp>
      <p:grpSp>
        <p:nvGrpSpPr>
          <p:cNvPr id="2" name="Group 4"/>
          <p:cNvGrpSpPr>
            <a:grpSpLocks/>
          </p:cNvGrpSpPr>
          <p:nvPr/>
        </p:nvGrpSpPr>
        <p:grpSpPr bwMode="auto">
          <a:xfrm>
            <a:off x="3860800" y="3048000"/>
            <a:ext cx="4064000" cy="2468563"/>
            <a:chOff x="816" y="1152"/>
            <a:chExt cx="1920" cy="1555"/>
          </a:xfrm>
        </p:grpSpPr>
        <p:grpSp>
          <p:nvGrpSpPr>
            <p:cNvPr id="3" name="Group 5"/>
            <p:cNvGrpSpPr>
              <a:grpSpLocks/>
            </p:cNvGrpSpPr>
            <p:nvPr/>
          </p:nvGrpSpPr>
          <p:grpSpPr bwMode="auto">
            <a:xfrm>
              <a:off x="816" y="1152"/>
              <a:ext cx="1920" cy="1536"/>
              <a:chOff x="576" y="1152"/>
              <a:chExt cx="1920" cy="1536"/>
            </a:xfrm>
          </p:grpSpPr>
          <p:sp>
            <p:nvSpPr>
              <p:cNvPr id="52245" name="Rectangle 6"/>
              <p:cNvSpPr>
                <a:spLocks noChangeArrowheads="1"/>
              </p:cNvSpPr>
              <p:nvPr/>
            </p:nvSpPr>
            <p:spPr bwMode="auto">
              <a:xfrm>
                <a:off x="576" y="1344"/>
                <a:ext cx="576" cy="768"/>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2246" name="Freeform 7"/>
              <p:cNvSpPr>
                <a:spLocks/>
              </p:cNvSpPr>
              <p:nvPr/>
            </p:nvSpPr>
            <p:spPr bwMode="auto">
              <a:xfrm>
                <a:off x="1152" y="1728"/>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0" y="0"/>
                    </a:moveTo>
                    <a:lnTo>
                      <a:pt x="576" y="0"/>
                    </a:lnTo>
                    <a:lnTo>
                      <a:pt x="576" y="576"/>
                    </a:lnTo>
                    <a:lnTo>
                      <a:pt x="0" y="384"/>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2247" name="Rectangle 8"/>
              <p:cNvSpPr>
                <a:spLocks noChangeArrowheads="1"/>
              </p:cNvSpPr>
              <p:nvPr/>
            </p:nvSpPr>
            <p:spPr bwMode="auto">
              <a:xfrm>
                <a:off x="1152" y="1152"/>
                <a:ext cx="432" cy="576"/>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2248" name="Freeform 9"/>
              <p:cNvSpPr>
                <a:spLocks/>
              </p:cNvSpPr>
              <p:nvPr/>
            </p:nvSpPr>
            <p:spPr bwMode="auto">
              <a:xfrm>
                <a:off x="1584" y="1152"/>
                <a:ext cx="912" cy="672"/>
              </a:xfrm>
              <a:custGeom>
                <a:avLst/>
                <a:gdLst>
                  <a:gd name="T0" fmla="*/ 0 w 912"/>
                  <a:gd name="T1" fmla="*/ 0 h 672"/>
                  <a:gd name="T2" fmla="*/ 912 w 912"/>
                  <a:gd name="T3" fmla="*/ 672 h 672"/>
                  <a:gd name="T4" fmla="*/ 144 w 912"/>
                  <a:gd name="T5" fmla="*/ 672 h 672"/>
                  <a:gd name="T6" fmla="*/ 144 w 912"/>
                  <a:gd name="T7" fmla="*/ 576 h 672"/>
                  <a:gd name="T8" fmla="*/ 0 w 912"/>
                  <a:gd name="T9" fmla="*/ 576 h 672"/>
                  <a:gd name="T10" fmla="*/ 0 w 912"/>
                  <a:gd name="T11" fmla="*/ 0 h 672"/>
                  <a:gd name="T12" fmla="*/ 0 60000 65536"/>
                  <a:gd name="T13" fmla="*/ 0 60000 65536"/>
                  <a:gd name="T14" fmla="*/ 0 60000 65536"/>
                  <a:gd name="T15" fmla="*/ 0 60000 65536"/>
                  <a:gd name="T16" fmla="*/ 0 60000 65536"/>
                  <a:gd name="T17" fmla="*/ 0 60000 65536"/>
                  <a:gd name="T18" fmla="*/ 0 w 912"/>
                  <a:gd name="T19" fmla="*/ 0 h 672"/>
                  <a:gd name="T20" fmla="*/ 912 w 912"/>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912" h="672">
                    <a:moveTo>
                      <a:pt x="0" y="0"/>
                    </a:moveTo>
                    <a:lnTo>
                      <a:pt x="912" y="672"/>
                    </a:lnTo>
                    <a:lnTo>
                      <a:pt x="144" y="672"/>
                    </a:lnTo>
                    <a:lnTo>
                      <a:pt x="144" y="576"/>
                    </a:lnTo>
                    <a:lnTo>
                      <a:pt x="0" y="576"/>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2249" name="Freeform 10"/>
              <p:cNvSpPr>
                <a:spLocks/>
              </p:cNvSpPr>
              <p:nvPr/>
            </p:nvSpPr>
            <p:spPr bwMode="auto">
              <a:xfrm>
                <a:off x="1728" y="1824"/>
                <a:ext cx="768" cy="480"/>
              </a:xfrm>
              <a:custGeom>
                <a:avLst/>
                <a:gdLst>
                  <a:gd name="T0" fmla="*/ 0 w 768"/>
                  <a:gd name="T1" fmla="*/ 0 h 480"/>
                  <a:gd name="T2" fmla="*/ 0 w 768"/>
                  <a:gd name="T3" fmla="*/ 288 h 480"/>
                  <a:gd name="T4" fmla="*/ 672 w 768"/>
                  <a:gd name="T5" fmla="*/ 480 h 480"/>
                  <a:gd name="T6" fmla="*/ 768 w 768"/>
                  <a:gd name="T7" fmla="*/ 0 h 480"/>
                  <a:gd name="T8" fmla="*/ 0 w 768"/>
                  <a:gd name="T9" fmla="*/ 0 h 480"/>
                  <a:gd name="T10" fmla="*/ 0 60000 65536"/>
                  <a:gd name="T11" fmla="*/ 0 60000 65536"/>
                  <a:gd name="T12" fmla="*/ 0 60000 65536"/>
                  <a:gd name="T13" fmla="*/ 0 60000 65536"/>
                  <a:gd name="T14" fmla="*/ 0 60000 65536"/>
                  <a:gd name="T15" fmla="*/ 0 w 768"/>
                  <a:gd name="T16" fmla="*/ 0 h 480"/>
                  <a:gd name="T17" fmla="*/ 768 w 768"/>
                  <a:gd name="T18" fmla="*/ 480 h 480"/>
                </a:gdLst>
                <a:ahLst/>
                <a:cxnLst>
                  <a:cxn ang="T10">
                    <a:pos x="T0" y="T1"/>
                  </a:cxn>
                  <a:cxn ang="T11">
                    <a:pos x="T2" y="T3"/>
                  </a:cxn>
                  <a:cxn ang="T12">
                    <a:pos x="T4" y="T5"/>
                  </a:cxn>
                  <a:cxn ang="T13">
                    <a:pos x="T6" y="T7"/>
                  </a:cxn>
                  <a:cxn ang="T14">
                    <a:pos x="T8" y="T9"/>
                  </a:cxn>
                </a:cxnLst>
                <a:rect l="T15" t="T16" r="T17" b="T18"/>
                <a:pathLst>
                  <a:path w="768" h="480">
                    <a:moveTo>
                      <a:pt x="0" y="0"/>
                    </a:moveTo>
                    <a:lnTo>
                      <a:pt x="0" y="288"/>
                    </a:lnTo>
                    <a:lnTo>
                      <a:pt x="672" y="480"/>
                    </a:lnTo>
                    <a:lnTo>
                      <a:pt x="768" y="0"/>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2250" name="Freeform 11"/>
              <p:cNvSpPr>
                <a:spLocks/>
              </p:cNvSpPr>
              <p:nvPr/>
            </p:nvSpPr>
            <p:spPr bwMode="auto">
              <a:xfrm>
                <a:off x="1728" y="2112"/>
                <a:ext cx="672" cy="192"/>
              </a:xfrm>
              <a:custGeom>
                <a:avLst/>
                <a:gdLst>
                  <a:gd name="T0" fmla="*/ 0 w 672"/>
                  <a:gd name="T1" fmla="*/ 0 h 192"/>
                  <a:gd name="T2" fmla="*/ 0 w 672"/>
                  <a:gd name="T3" fmla="*/ 192 h 192"/>
                  <a:gd name="T4" fmla="*/ 672 w 672"/>
                  <a:gd name="T5" fmla="*/ 192 h 192"/>
                  <a:gd name="T6" fmla="*/ 0 w 672"/>
                  <a:gd name="T7" fmla="*/ 0 h 192"/>
                  <a:gd name="T8" fmla="*/ 0 60000 65536"/>
                  <a:gd name="T9" fmla="*/ 0 60000 65536"/>
                  <a:gd name="T10" fmla="*/ 0 60000 65536"/>
                  <a:gd name="T11" fmla="*/ 0 60000 65536"/>
                  <a:gd name="T12" fmla="*/ 0 w 672"/>
                  <a:gd name="T13" fmla="*/ 0 h 192"/>
                  <a:gd name="T14" fmla="*/ 672 w 672"/>
                  <a:gd name="T15" fmla="*/ 192 h 192"/>
                </a:gdLst>
                <a:ahLst/>
                <a:cxnLst>
                  <a:cxn ang="T8">
                    <a:pos x="T0" y="T1"/>
                  </a:cxn>
                  <a:cxn ang="T9">
                    <a:pos x="T2" y="T3"/>
                  </a:cxn>
                  <a:cxn ang="T10">
                    <a:pos x="T4" y="T5"/>
                  </a:cxn>
                  <a:cxn ang="T11">
                    <a:pos x="T6" y="T7"/>
                  </a:cxn>
                </a:cxnLst>
                <a:rect l="T12" t="T13" r="T14" b="T15"/>
                <a:pathLst>
                  <a:path w="672" h="192">
                    <a:moveTo>
                      <a:pt x="0" y="0"/>
                    </a:moveTo>
                    <a:lnTo>
                      <a:pt x="0" y="192"/>
                    </a:lnTo>
                    <a:lnTo>
                      <a:pt x="672" y="192"/>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2251" name="Rectangle 12"/>
              <p:cNvSpPr>
                <a:spLocks noChangeArrowheads="1"/>
              </p:cNvSpPr>
              <p:nvPr/>
            </p:nvSpPr>
            <p:spPr bwMode="auto">
              <a:xfrm>
                <a:off x="2112" y="2496"/>
                <a:ext cx="192" cy="19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52238" name="Text Box 13"/>
            <p:cNvSpPr txBox="1">
              <a:spLocks noChangeArrowheads="1"/>
            </p:cNvSpPr>
            <p:nvPr/>
          </p:nvSpPr>
          <p:spPr bwMode="auto">
            <a:xfrm>
              <a:off x="902" y="1604"/>
              <a:ext cx="25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WA</a:t>
              </a:r>
            </a:p>
          </p:txBody>
        </p:sp>
        <p:sp>
          <p:nvSpPr>
            <p:cNvPr id="52239" name="Text Box 14"/>
            <p:cNvSpPr txBox="1">
              <a:spLocks noChangeArrowheads="1"/>
            </p:cNvSpPr>
            <p:nvPr/>
          </p:nvSpPr>
          <p:spPr bwMode="auto">
            <a:xfrm>
              <a:off x="1488" y="1296"/>
              <a:ext cx="233"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NT</a:t>
              </a:r>
            </a:p>
          </p:txBody>
        </p:sp>
        <p:sp>
          <p:nvSpPr>
            <p:cNvPr id="52240" name="Text Box 15"/>
            <p:cNvSpPr txBox="1">
              <a:spLocks noChangeArrowheads="1"/>
            </p:cNvSpPr>
            <p:nvPr/>
          </p:nvSpPr>
          <p:spPr bwMode="auto">
            <a:xfrm>
              <a:off x="1584" y="1872"/>
              <a:ext cx="22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SA</a:t>
              </a:r>
            </a:p>
          </p:txBody>
        </p:sp>
        <p:sp>
          <p:nvSpPr>
            <p:cNvPr id="52241" name="Text Box 16"/>
            <p:cNvSpPr txBox="1">
              <a:spLocks noChangeArrowheads="1"/>
            </p:cNvSpPr>
            <p:nvPr/>
          </p:nvSpPr>
          <p:spPr bwMode="auto">
            <a:xfrm>
              <a:off x="1968" y="1440"/>
              <a:ext cx="166"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Q</a:t>
              </a:r>
            </a:p>
          </p:txBody>
        </p:sp>
        <p:sp>
          <p:nvSpPr>
            <p:cNvPr id="52242" name="Text Box 17"/>
            <p:cNvSpPr txBox="1">
              <a:spLocks noChangeArrowheads="1"/>
            </p:cNvSpPr>
            <p:nvPr/>
          </p:nvSpPr>
          <p:spPr bwMode="auto">
            <a:xfrm>
              <a:off x="2160" y="1920"/>
              <a:ext cx="330"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NSW</a:t>
              </a:r>
            </a:p>
          </p:txBody>
        </p:sp>
        <p:sp>
          <p:nvSpPr>
            <p:cNvPr id="52243" name="Text Box 18"/>
            <p:cNvSpPr txBox="1">
              <a:spLocks noChangeArrowheads="1"/>
            </p:cNvSpPr>
            <p:nvPr/>
          </p:nvSpPr>
          <p:spPr bwMode="auto">
            <a:xfrm>
              <a:off x="1968" y="2112"/>
              <a:ext cx="166"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V</a:t>
              </a:r>
            </a:p>
          </p:txBody>
        </p:sp>
        <p:sp>
          <p:nvSpPr>
            <p:cNvPr id="52244" name="Text Box 19"/>
            <p:cNvSpPr txBox="1">
              <a:spLocks noChangeArrowheads="1"/>
            </p:cNvSpPr>
            <p:nvPr/>
          </p:nvSpPr>
          <p:spPr bwMode="auto">
            <a:xfrm>
              <a:off x="2352" y="2474"/>
              <a:ext cx="154"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T</a:t>
              </a:r>
            </a:p>
          </p:txBody>
        </p:sp>
      </p:grpSp>
      <p:grpSp>
        <p:nvGrpSpPr>
          <p:cNvPr id="4" name="Group 35"/>
          <p:cNvGrpSpPr>
            <a:grpSpLocks/>
          </p:cNvGrpSpPr>
          <p:nvPr/>
        </p:nvGrpSpPr>
        <p:grpSpPr bwMode="auto">
          <a:xfrm>
            <a:off x="3860800" y="3048000"/>
            <a:ext cx="2133600" cy="1524000"/>
            <a:chOff x="3312" y="336"/>
            <a:chExt cx="1008" cy="960"/>
          </a:xfrm>
        </p:grpSpPr>
        <p:sp>
          <p:nvSpPr>
            <p:cNvPr id="52233" name="Rectangle 21"/>
            <p:cNvSpPr>
              <a:spLocks noChangeArrowheads="1"/>
            </p:cNvSpPr>
            <p:nvPr/>
          </p:nvSpPr>
          <p:spPr bwMode="auto">
            <a:xfrm>
              <a:off x="3312" y="528"/>
              <a:ext cx="576" cy="768"/>
            </a:xfrm>
            <a:prstGeom prst="rect">
              <a:avLst/>
            </a:prstGeom>
            <a:solidFill>
              <a:srgbClr val="F81706"/>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2234" name="Rectangle 23"/>
            <p:cNvSpPr>
              <a:spLocks noChangeArrowheads="1"/>
            </p:cNvSpPr>
            <p:nvPr/>
          </p:nvSpPr>
          <p:spPr bwMode="auto">
            <a:xfrm>
              <a:off x="3888" y="336"/>
              <a:ext cx="432" cy="576"/>
            </a:xfrm>
            <a:prstGeom prst="rect">
              <a:avLst/>
            </a:prstGeom>
            <a:solidFill>
              <a:srgbClr val="45D628"/>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2235" name="Text Box 28"/>
            <p:cNvSpPr txBox="1">
              <a:spLocks noChangeArrowheads="1"/>
            </p:cNvSpPr>
            <p:nvPr/>
          </p:nvSpPr>
          <p:spPr bwMode="auto">
            <a:xfrm>
              <a:off x="3398" y="788"/>
              <a:ext cx="25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WA</a:t>
              </a:r>
            </a:p>
          </p:txBody>
        </p:sp>
        <p:sp>
          <p:nvSpPr>
            <p:cNvPr id="52236" name="Text Box 29"/>
            <p:cNvSpPr txBox="1">
              <a:spLocks noChangeArrowheads="1"/>
            </p:cNvSpPr>
            <p:nvPr/>
          </p:nvSpPr>
          <p:spPr bwMode="auto">
            <a:xfrm>
              <a:off x="3984" y="480"/>
              <a:ext cx="233"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NT</a:t>
              </a:r>
            </a:p>
          </p:txBody>
        </p:sp>
      </p:grpSp>
      <p:grpSp>
        <p:nvGrpSpPr>
          <p:cNvPr id="5" name="Group 36"/>
          <p:cNvGrpSpPr>
            <a:grpSpLocks/>
          </p:cNvGrpSpPr>
          <p:nvPr/>
        </p:nvGrpSpPr>
        <p:grpSpPr bwMode="auto">
          <a:xfrm>
            <a:off x="5080000" y="3962400"/>
            <a:ext cx="1219200" cy="914400"/>
            <a:chOff x="3888" y="1632"/>
            <a:chExt cx="576" cy="576"/>
          </a:xfrm>
        </p:grpSpPr>
        <p:sp>
          <p:nvSpPr>
            <p:cNvPr id="52231" name="Freeform 22"/>
            <p:cNvSpPr>
              <a:spLocks/>
            </p:cNvSpPr>
            <p:nvPr/>
          </p:nvSpPr>
          <p:spPr bwMode="auto">
            <a:xfrm>
              <a:off x="3888" y="1632"/>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0" y="0"/>
                  </a:moveTo>
                  <a:lnTo>
                    <a:pt x="576" y="0"/>
                  </a:lnTo>
                  <a:lnTo>
                    <a:pt x="576" y="576"/>
                  </a:lnTo>
                  <a:lnTo>
                    <a:pt x="0" y="384"/>
                  </a:lnTo>
                  <a:lnTo>
                    <a:pt x="0" y="0"/>
                  </a:lnTo>
                  <a:close/>
                </a:path>
              </a:pathLst>
            </a:custGeom>
            <a:solidFill>
              <a:schemeClr val="hlink"/>
            </a:solid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2232" name="Text Box 30"/>
            <p:cNvSpPr txBox="1">
              <a:spLocks noChangeArrowheads="1"/>
            </p:cNvSpPr>
            <p:nvPr/>
          </p:nvSpPr>
          <p:spPr bwMode="auto">
            <a:xfrm>
              <a:off x="4080" y="1776"/>
              <a:ext cx="22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SA</a:t>
              </a:r>
            </a:p>
          </p:txBody>
        </p:sp>
      </p:grpSp>
      <p:sp>
        <p:nvSpPr>
          <p:cNvPr id="28"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6" name="Footer Placeholder 5">
            <a:extLst>
              <a:ext uri="{FF2B5EF4-FFF2-40B4-BE49-F238E27FC236}">
                <a16:creationId xmlns:a16="http://schemas.microsoft.com/office/drawing/2014/main" id="{F7863CE5-BCE1-4A20-95B2-2D95CF782DB9}"/>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86" name="Rectangle 78"/>
          <p:cNvSpPr>
            <a:spLocks noGrp="1" noChangeArrowheads="1"/>
          </p:cNvSpPr>
          <p:nvPr>
            <p:ph type="title"/>
          </p:nvPr>
        </p:nvSpPr>
        <p:spPr>
          <a:xfrm>
            <a:off x="3252650" y="365125"/>
            <a:ext cx="8101149" cy="1325563"/>
          </a:xfrm>
        </p:spPr>
        <p:txBody>
          <a:bodyPr/>
          <a:lstStyle/>
          <a:p>
            <a:pPr algn="ctr">
              <a:defRPr/>
            </a:pPr>
            <a:r>
              <a:rPr lang="en-US" sz="4000" dirty="0">
                <a:effectLst>
                  <a:outerShdw blurRad="38100" dist="38100" dir="2700000" algn="tl">
                    <a:srgbClr val="C0C0C0"/>
                  </a:outerShdw>
                </a:effectLst>
              </a:rPr>
              <a:t>Choice of Variable</a:t>
            </a:r>
          </a:p>
        </p:txBody>
      </p:sp>
      <p:sp>
        <p:nvSpPr>
          <p:cNvPr id="54275" name="Rectangle 79" descr="Rectangle: Click to edit Master text styles&#10;Second level&#10;Third level&#10;Fourth level&#10;Fifth level"/>
          <p:cNvSpPr>
            <a:spLocks noGrp="1" noChangeArrowheads="1"/>
          </p:cNvSpPr>
          <p:nvPr>
            <p:ph type="body" idx="1"/>
          </p:nvPr>
        </p:nvSpPr>
        <p:spPr>
          <a:xfrm>
            <a:off x="3344090" y="1787526"/>
            <a:ext cx="8238309" cy="4379913"/>
          </a:xfrm>
        </p:spPr>
        <p:txBody>
          <a:bodyPr/>
          <a:lstStyle/>
          <a:p>
            <a:pPr>
              <a:buFont typeface="Wingdings" pitchFamily="2" charset="2"/>
              <a:buNone/>
            </a:pPr>
            <a:r>
              <a:rPr lang="en-US" dirty="0">
                <a:solidFill>
                  <a:srgbClr val="CC6600"/>
                </a:solidFill>
              </a:rPr>
              <a:t>#1: Minimum Remaining Values (aka Most-constrained-variable heuristic):</a:t>
            </a:r>
          </a:p>
          <a:p>
            <a:pPr>
              <a:buFont typeface="Wingdings" pitchFamily="2" charset="2"/>
              <a:buNone/>
            </a:pPr>
            <a:r>
              <a:rPr lang="en-US" dirty="0"/>
              <a:t>   </a:t>
            </a:r>
          </a:p>
          <a:p>
            <a:pPr>
              <a:buFont typeface="Wingdings" pitchFamily="2" charset="2"/>
              <a:buNone/>
            </a:pPr>
            <a:r>
              <a:rPr lang="en-US" dirty="0"/>
              <a:t>   Select a variable with the fewest remaining values</a:t>
            </a:r>
          </a:p>
          <a:p>
            <a:pPr>
              <a:buFont typeface="Wingdings" pitchFamily="2" charset="2"/>
              <a:buNone/>
            </a:pP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6FB423EC-5BD1-4EE9-95A9-61E4B55811A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5" name="Rectangle 3"/>
          <p:cNvSpPr>
            <a:spLocks noGrp="1" noChangeArrowheads="1"/>
          </p:cNvSpPr>
          <p:nvPr>
            <p:ph type="title"/>
          </p:nvPr>
        </p:nvSpPr>
        <p:spPr>
          <a:xfrm>
            <a:off x="3944983" y="365125"/>
            <a:ext cx="7408816" cy="1325563"/>
          </a:xfrm>
        </p:spPr>
        <p:txBody>
          <a:bodyPr/>
          <a:lstStyle/>
          <a:p>
            <a:pPr algn="ctr">
              <a:defRPr/>
            </a:pPr>
            <a:r>
              <a:rPr lang="en-US" sz="4000" dirty="0">
                <a:effectLst>
                  <a:outerShdw blurRad="38100" dist="38100" dir="2700000" algn="tl">
                    <a:srgbClr val="C0C0C0"/>
                  </a:outerShdw>
                </a:effectLst>
              </a:rPr>
              <a:t>Choice of Variable</a:t>
            </a:r>
          </a:p>
        </p:txBody>
      </p:sp>
      <p:sp>
        <p:nvSpPr>
          <p:cNvPr id="172036" name="Rectangle 4" descr="Rectangle: Click to edit Master text styles&#10;Second level&#10;Third level&#10;Fourth level&#10;Fifth level"/>
          <p:cNvSpPr>
            <a:spLocks noGrp="1" noChangeArrowheads="1"/>
          </p:cNvSpPr>
          <p:nvPr>
            <p:ph type="body" idx="1"/>
          </p:nvPr>
        </p:nvSpPr>
        <p:spPr>
          <a:xfrm>
            <a:off x="3559265" y="2948468"/>
            <a:ext cx="7486469" cy="3275012"/>
          </a:xfrm>
        </p:spPr>
        <p:txBody>
          <a:bodyPr>
            <a:normAutofit fontScale="92500" lnSpcReduction="10000"/>
          </a:bodyPr>
          <a:lstStyle/>
          <a:p>
            <a:pPr>
              <a:lnSpc>
                <a:spcPct val="90000"/>
              </a:lnSpc>
              <a:buFont typeface="Wingdings" pitchFamily="2" charset="2"/>
              <a:buNone/>
            </a:pPr>
            <a:endParaRPr lang="en-US" sz="2800" dirty="0">
              <a:solidFill>
                <a:srgbClr val="CC6600"/>
              </a:solidFill>
            </a:endParaRPr>
          </a:p>
          <a:p>
            <a:pPr>
              <a:lnSpc>
                <a:spcPct val="90000"/>
              </a:lnSpc>
              <a:buFont typeface="Wingdings" pitchFamily="2" charset="2"/>
              <a:buNone/>
            </a:pPr>
            <a:endParaRPr lang="en-US" sz="2800" dirty="0">
              <a:solidFill>
                <a:srgbClr val="CC6600"/>
              </a:solidFill>
            </a:endParaRPr>
          </a:p>
          <a:p>
            <a:pPr>
              <a:lnSpc>
                <a:spcPct val="90000"/>
              </a:lnSpc>
              <a:buFont typeface="Wingdings" pitchFamily="2" charset="2"/>
              <a:buNone/>
            </a:pPr>
            <a:endParaRPr lang="en-US" sz="2800" dirty="0">
              <a:solidFill>
                <a:srgbClr val="CC6600"/>
              </a:solidFill>
            </a:endParaRPr>
          </a:p>
          <a:p>
            <a:pPr>
              <a:lnSpc>
                <a:spcPct val="90000"/>
              </a:lnSpc>
              <a:buFont typeface="Wingdings" pitchFamily="2" charset="2"/>
              <a:buNone/>
            </a:pPr>
            <a:endParaRPr lang="en-US" sz="2800" dirty="0">
              <a:solidFill>
                <a:srgbClr val="CC6600"/>
              </a:solidFill>
            </a:endParaRPr>
          </a:p>
          <a:p>
            <a:pPr>
              <a:lnSpc>
                <a:spcPct val="90000"/>
              </a:lnSpc>
              <a:buFont typeface="Wingdings" pitchFamily="2" charset="2"/>
              <a:buNone/>
            </a:pPr>
            <a:r>
              <a:rPr lang="en-US" sz="2800" dirty="0">
                <a:solidFill>
                  <a:srgbClr val="CC6600"/>
                </a:solidFill>
              </a:rPr>
              <a:t>#2: Degree Heuristic (aka Most-constraining-variable heuristic):</a:t>
            </a:r>
          </a:p>
          <a:p>
            <a:pPr>
              <a:lnSpc>
                <a:spcPct val="90000"/>
              </a:lnSpc>
              <a:buFont typeface="Wingdings" pitchFamily="2" charset="2"/>
              <a:buNone/>
            </a:pPr>
            <a:r>
              <a:rPr lang="en-US" sz="2800" dirty="0"/>
              <a:t>   Select the variable that is involved in the largest number of constraints on other unassigned variables</a:t>
            </a:r>
          </a:p>
          <a:p>
            <a:pPr>
              <a:lnSpc>
                <a:spcPct val="90000"/>
              </a:lnSpc>
              <a:buFont typeface="Wingdings" pitchFamily="2" charset="2"/>
              <a:buNone/>
            </a:pPr>
            <a:endParaRPr lang="en-US" sz="2800" dirty="0"/>
          </a:p>
        </p:txBody>
      </p:sp>
      <p:grpSp>
        <p:nvGrpSpPr>
          <p:cNvPr id="2" name="Group 5"/>
          <p:cNvGrpSpPr>
            <a:grpSpLocks/>
          </p:cNvGrpSpPr>
          <p:nvPr/>
        </p:nvGrpSpPr>
        <p:grpSpPr bwMode="auto">
          <a:xfrm>
            <a:off x="3759200" y="1752600"/>
            <a:ext cx="4064000" cy="2468563"/>
            <a:chOff x="816" y="1152"/>
            <a:chExt cx="1920" cy="1555"/>
          </a:xfrm>
        </p:grpSpPr>
        <p:grpSp>
          <p:nvGrpSpPr>
            <p:cNvPr id="3" name="Group 6"/>
            <p:cNvGrpSpPr>
              <a:grpSpLocks/>
            </p:cNvGrpSpPr>
            <p:nvPr/>
          </p:nvGrpSpPr>
          <p:grpSpPr bwMode="auto">
            <a:xfrm>
              <a:off x="816" y="1152"/>
              <a:ext cx="1920" cy="1536"/>
              <a:chOff x="576" y="1152"/>
              <a:chExt cx="1920" cy="1536"/>
            </a:xfrm>
          </p:grpSpPr>
          <p:sp>
            <p:nvSpPr>
              <p:cNvPr id="55312" name="Rectangle 7"/>
              <p:cNvSpPr>
                <a:spLocks noChangeArrowheads="1"/>
              </p:cNvSpPr>
              <p:nvPr/>
            </p:nvSpPr>
            <p:spPr bwMode="auto">
              <a:xfrm>
                <a:off x="576" y="1344"/>
                <a:ext cx="576" cy="768"/>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5313" name="Freeform 8"/>
              <p:cNvSpPr>
                <a:spLocks/>
              </p:cNvSpPr>
              <p:nvPr/>
            </p:nvSpPr>
            <p:spPr bwMode="auto">
              <a:xfrm>
                <a:off x="1152" y="1728"/>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0" y="0"/>
                    </a:moveTo>
                    <a:lnTo>
                      <a:pt x="576" y="0"/>
                    </a:lnTo>
                    <a:lnTo>
                      <a:pt x="576" y="576"/>
                    </a:lnTo>
                    <a:lnTo>
                      <a:pt x="0" y="384"/>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5314" name="Rectangle 9"/>
              <p:cNvSpPr>
                <a:spLocks noChangeArrowheads="1"/>
              </p:cNvSpPr>
              <p:nvPr/>
            </p:nvSpPr>
            <p:spPr bwMode="auto">
              <a:xfrm>
                <a:off x="1152" y="1152"/>
                <a:ext cx="432" cy="576"/>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5315" name="Freeform 10"/>
              <p:cNvSpPr>
                <a:spLocks/>
              </p:cNvSpPr>
              <p:nvPr/>
            </p:nvSpPr>
            <p:spPr bwMode="auto">
              <a:xfrm>
                <a:off x="1584" y="1152"/>
                <a:ext cx="912" cy="672"/>
              </a:xfrm>
              <a:custGeom>
                <a:avLst/>
                <a:gdLst>
                  <a:gd name="T0" fmla="*/ 0 w 912"/>
                  <a:gd name="T1" fmla="*/ 0 h 672"/>
                  <a:gd name="T2" fmla="*/ 912 w 912"/>
                  <a:gd name="T3" fmla="*/ 672 h 672"/>
                  <a:gd name="T4" fmla="*/ 144 w 912"/>
                  <a:gd name="T5" fmla="*/ 672 h 672"/>
                  <a:gd name="T6" fmla="*/ 144 w 912"/>
                  <a:gd name="T7" fmla="*/ 576 h 672"/>
                  <a:gd name="T8" fmla="*/ 0 w 912"/>
                  <a:gd name="T9" fmla="*/ 576 h 672"/>
                  <a:gd name="T10" fmla="*/ 0 w 912"/>
                  <a:gd name="T11" fmla="*/ 0 h 672"/>
                  <a:gd name="T12" fmla="*/ 0 60000 65536"/>
                  <a:gd name="T13" fmla="*/ 0 60000 65536"/>
                  <a:gd name="T14" fmla="*/ 0 60000 65536"/>
                  <a:gd name="T15" fmla="*/ 0 60000 65536"/>
                  <a:gd name="T16" fmla="*/ 0 60000 65536"/>
                  <a:gd name="T17" fmla="*/ 0 60000 65536"/>
                  <a:gd name="T18" fmla="*/ 0 w 912"/>
                  <a:gd name="T19" fmla="*/ 0 h 672"/>
                  <a:gd name="T20" fmla="*/ 912 w 912"/>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912" h="672">
                    <a:moveTo>
                      <a:pt x="0" y="0"/>
                    </a:moveTo>
                    <a:lnTo>
                      <a:pt x="912" y="672"/>
                    </a:lnTo>
                    <a:lnTo>
                      <a:pt x="144" y="672"/>
                    </a:lnTo>
                    <a:lnTo>
                      <a:pt x="144" y="576"/>
                    </a:lnTo>
                    <a:lnTo>
                      <a:pt x="0" y="576"/>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5316" name="Freeform 11"/>
              <p:cNvSpPr>
                <a:spLocks/>
              </p:cNvSpPr>
              <p:nvPr/>
            </p:nvSpPr>
            <p:spPr bwMode="auto">
              <a:xfrm>
                <a:off x="1728" y="1824"/>
                <a:ext cx="768" cy="480"/>
              </a:xfrm>
              <a:custGeom>
                <a:avLst/>
                <a:gdLst>
                  <a:gd name="T0" fmla="*/ 0 w 768"/>
                  <a:gd name="T1" fmla="*/ 0 h 480"/>
                  <a:gd name="T2" fmla="*/ 0 w 768"/>
                  <a:gd name="T3" fmla="*/ 288 h 480"/>
                  <a:gd name="T4" fmla="*/ 672 w 768"/>
                  <a:gd name="T5" fmla="*/ 480 h 480"/>
                  <a:gd name="T6" fmla="*/ 768 w 768"/>
                  <a:gd name="T7" fmla="*/ 0 h 480"/>
                  <a:gd name="T8" fmla="*/ 0 w 768"/>
                  <a:gd name="T9" fmla="*/ 0 h 480"/>
                  <a:gd name="T10" fmla="*/ 0 60000 65536"/>
                  <a:gd name="T11" fmla="*/ 0 60000 65536"/>
                  <a:gd name="T12" fmla="*/ 0 60000 65536"/>
                  <a:gd name="T13" fmla="*/ 0 60000 65536"/>
                  <a:gd name="T14" fmla="*/ 0 60000 65536"/>
                  <a:gd name="T15" fmla="*/ 0 w 768"/>
                  <a:gd name="T16" fmla="*/ 0 h 480"/>
                  <a:gd name="T17" fmla="*/ 768 w 768"/>
                  <a:gd name="T18" fmla="*/ 480 h 480"/>
                </a:gdLst>
                <a:ahLst/>
                <a:cxnLst>
                  <a:cxn ang="T10">
                    <a:pos x="T0" y="T1"/>
                  </a:cxn>
                  <a:cxn ang="T11">
                    <a:pos x="T2" y="T3"/>
                  </a:cxn>
                  <a:cxn ang="T12">
                    <a:pos x="T4" y="T5"/>
                  </a:cxn>
                  <a:cxn ang="T13">
                    <a:pos x="T6" y="T7"/>
                  </a:cxn>
                  <a:cxn ang="T14">
                    <a:pos x="T8" y="T9"/>
                  </a:cxn>
                </a:cxnLst>
                <a:rect l="T15" t="T16" r="T17" b="T18"/>
                <a:pathLst>
                  <a:path w="768" h="480">
                    <a:moveTo>
                      <a:pt x="0" y="0"/>
                    </a:moveTo>
                    <a:lnTo>
                      <a:pt x="0" y="288"/>
                    </a:lnTo>
                    <a:lnTo>
                      <a:pt x="672" y="480"/>
                    </a:lnTo>
                    <a:lnTo>
                      <a:pt x="768" y="0"/>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5317" name="Freeform 12"/>
              <p:cNvSpPr>
                <a:spLocks/>
              </p:cNvSpPr>
              <p:nvPr/>
            </p:nvSpPr>
            <p:spPr bwMode="auto">
              <a:xfrm>
                <a:off x="1728" y="2112"/>
                <a:ext cx="672" cy="192"/>
              </a:xfrm>
              <a:custGeom>
                <a:avLst/>
                <a:gdLst>
                  <a:gd name="T0" fmla="*/ 0 w 672"/>
                  <a:gd name="T1" fmla="*/ 0 h 192"/>
                  <a:gd name="T2" fmla="*/ 0 w 672"/>
                  <a:gd name="T3" fmla="*/ 192 h 192"/>
                  <a:gd name="T4" fmla="*/ 672 w 672"/>
                  <a:gd name="T5" fmla="*/ 192 h 192"/>
                  <a:gd name="T6" fmla="*/ 0 w 672"/>
                  <a:gd name="T7" fmla="*/ 0 h 192"/>
                  <a:gd name="T8" fmla="*/ 0 60000 65536"/>
                  <a:gd name="T9" fmla="*/ 0 60000 65536"/>
                  <a:gd name="T10" fmla="*/ 0 60000 65536"/>
                  <a:gd name="T11" fmla="*/ 0 60000 65536"/>
                  <a:gd name="T12" fmla="*/ 0 w 672"/>
                  <a:gd name="T13" fmla="*/ 0 h 192"/>
                  <a:gd name="T14" fmla="*/ 672 w 672"/>
                  <a:gd name="T15" fmla="*/ 192 h 192"/>
                </a:gdLst>
                <a:ahLst/>
                <a:cxnLst>
                  <a:cxn ang="T8">
                    <a:pos x="T0" y="T1"/>
                  </a:cxn>
                  <a:cxn ang="T9">
                    <a:pos x="T2" y="T3"/>
                  </a:cxn>
                  <a:cxn ang="T10">
                    <a:pos x="T4" y="T5"/>
                  </a:cxn>
                  <a:cxn ang="T11">
                    <a:pos x="T6" y="T7"/>
                  </a:cxn>
                </a:cxnLst>
                <a:rect l="T12" t="T13" r="T14" b="T15"/>
                <a:pathLst>
                  <a:path w="672" h="192">
                    <a:moveTo>
                      <a:pt x="0" y="0"/>
                    </a:moveTo>
                    <a:lnTo>
                      <a:pt x="0" y="192"/>
                    </a:lnTo>
                    <a:lnTo>
                      <a:pt x="672" y="192"/>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5318" name="Rectangle 13"/>
              <p:cNvSpPr>
                <a:spLocks noChangeArrowheads="1"/>
              </p:cNvSpPr>
              <p:nvPr/>
            </p:nvSpPr>
            <p:spPr bwMode="auto">
              <a:xfrm>
                <a:off x="2112" y="2496"/>
                <a:ext cx="192" cy="19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55305" name="Text Box 14"/>
            <p:cNvSpPr txBox="1">
              <a:spLocks noChangeArrowheads="1"/>
            </p:cNvSpPr>
            <p:nvPr/>
          </p:nvSpPr>
          <p:spPr bwMode="auto">
            <a:xfrm>
              <a:off x="902" y="1604"/>
              <a:ext cx="25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WA</a:t>
              </a:r>
            </a:p>
          </p:txBody>
        </p:sp>
        <p:sp>
          <p:nvSpPr>
            <p:cNvPr id="55306" name="Text Box 15"/>
            <p:cNvSpPr txBox="1">
              <a:spLocks noChangeArrowheads="1"/>
            </p:cNvSpPr>
            <p:nvPr/>
          </p:nvSpPr>
          <p:spPr bwMode="auto">
            <a:xfrm>
              <a:off x="1488" y="1296"/>
              <a:ext cx="233"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NT</a:t>
              </a:r>
            </a:p>
          </p:txBody>
        </p:sp>
        <p:sp>
          <p:nvSpPr>
            <p:cNvPr id="55307" name="Text Box 16"/>
            <p:cNvSpPr txBox="1">
              <a:spLocks noChangeArrowheads="1"/>
            </p:cNvSpPr>
            <p:nvPr/>
          </p:nvSpPr>
          <p:spPr bwMode="auto">
            <a:xfrm>
              <a:off x="1584" y="1872"/>
              <a:ext cx="22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SA</a:t>
              </a:r>
            </a:p>
          </p:txBody>
        </p:sp>
        <p:sp>
          <p:nvSpPr>
            <p:cNvPr id="55308" name="Text Box 17"/>
            <p:cNvSpPr txBox="1">
              <a:spLocks noChangeArrowheads="1"/>
            </p:cNvSpPr>
            <p:nvPr/>
          </p:nvSpPr>
          <p:spPr bwMode="auto">
            <a:xfrm>
              <a:off x="1968" y="1440"/>
              <a:ext cx="166"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Q</a:t>
              </a:r>
            </a:p>
          </p:txBody>
        </p:sp>
        <p:sp>
          <p:nvSpPr>
            <p:cNvPr id="55309" name="Text Box 18"/>
            <p:cNvSpPr txBox="1">
              <a:spLocks noChangeArrowheads="1"/>
            </p:cNvSpPr>
            <p:nvPr/>
          </p:nvSpPr>
          <p:spPr bwMode="auto">
            <a:xfrm>
              <a:off x="2160" y="1920"/>
              <a:ext cx="330"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NSW</a:t>
              </a:r>
            </a:p>
          </p:txBody>
        </p:sp>
        <p:sp>
          <p:nvSpPr>
            <p:cNvPr id="55310" name="Text Box 19"/>
            <p:cNvSpPr txBox="1">
              <a:spLocks noChangeArrowheads="1"/>
            </p:cNvSpPr>
            <p:nvPr/>
          </p:nvSpPr>
          <p:spPr bwMode="auto">
            <a:xfrm>
              <a:off x="1968" y="2112"/>
              <a:ext cx="166"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V</a:t>
              </a:r>
            </a:p>
          </p:txBody>
        </p:sp>
        <p:sp>
          <p:nvSpPr>
            <p:cNvPr id="55311" name="Text Box 20"/>
            <p:cNvSpPr txBox="1">
              <a:spLocks noChangeArrowheads="1"/>
            </p:cNvSpPr>
            <p:nvPr/>
          </p:nvSpPr>
          <p:spPr bwMode="auto">
            <a:xfrm>
              <a:off x="2352" y="2474"/>
              <a:ext cx="154"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T</a:t>
              </a:r>
            </a:p>
          </p:txBody>
        </p:sp>
      </p:grpSp>
      <p:grpSp>
        <p:nvGrpSpPr>
          <p:cNvPr id="4" name="Group 29"/>
          <p:cNvGrpSpPr>
            <a:grpSpLocks/>
          </p:cNvGrpSpPr>
          <p:nvPr/>
        </p:nvGrpSpPr>
        <p:grpSpPr bwMode="auto">
          <a:xfrm>
            <a:off x="4978400" y="2667000"/>
            <a:ext cx="1219200" cy="914400"/>
            <a:chOff x="2352" y="1680"/>
            <a:chExt cx="576" cy="576"/>
          </a:xfrm>
        </p:grpSpPr>
        <p:sp>
          <p:nvSpPr>
            <p:cNvPr id="55302" name="Freeform 27"/>
            <p:cNvSpPr>
              <a:spLocks/>
            </p:cNvSpPr>
            <p:nvPr/>
          </p:nvSpPr>
          <p:spPr bwMode="auto">
            <a:xfrm>
              <a:off x="2352" y="1680"/>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0" y="0"/>
                  </a:moveTo>
                  <a:lnTo>
                    <a:pt x="576" y="0"/>
                  </a:lnTo>
                  <a:lnTo>
                    <a:pt x="576" y="576"/>
                  </a:lnTo>
                  <a:lnTo>
                    <a:pt x="0" y="384"/>
                  </a:lnTo>
                  <a:lnTo>
                    <a:pt x="0" y="0"/>
                  </a:lnTo>
                  <a:close/>
                </a:path>
              </a:pathLst>
            </a:custGeom>
            <a:solidFill>
              <a:schemeClr val="hlink"/>
            </a:solid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5303" name="Text Box 28"/>
            <p:cNvSpPr txBox="1">
              <a:spLocks noChangeArrowheads="1"/>
            </p:cNvSpPr>
            <p:nvPr/>
          </p:nvSpPr>
          <p:spPr bwMode="auto">
            <a:xfrm>
              <a:off x="2544" y="1824"/>
              <a:ext cx="22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SA</a:t>
              </a:r>
            </a:p>
          </p:txBody>
        </p:sp>
      </p:grpSp>
      <p:sp>
        <p:nvSpPr>
          <p:cNvPr id="23"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5" name="Footer Placeholder 4">
            <a:extLst>
              <a:ext uri="{FF2B5EF4-FFF2-40B4-BE49-F238E27FC236}">
                <a16:creationId xmlns:a16="http://schemas.microsoft.com/office/drawing/2014/main" id="{4B38C660-950E-43E7-A72B-ECF84CCFE92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203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203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Constraint satisfaction problem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563373"/>
            <a:ext cx="8653671" cy="5525464"/>
          </a:xfrm>
        </p:spPr>
        <p:txBody>
          <a:bodyPr>
            <a:noAutofit/>
          </a:bodyPr>
          <a:lstStyle/>
          <a:p>
            <a:pPr marL="0" indent="0">
              <a:buNone/>
            </a:pPr>
            <a:endParaRPr lang="en-US" dirty="0"/>
          </a:p>
          <a:p>
            <a:r>
              <a:rPr lang="en-US" sz="2400" dirty="0">
                <a:latin typeface="Times New Roman" panose="02020603050405020304" pitchFamily="18" charset="0"/>
                <a:cs typeface="Times New Roman" panose="02020603050405020304" pitchFamily="18" charset="0"/>
              </a:rPr>
              <a:t>Standard search problem:</a:t>
            </a:r>
          </a:p>
          <a:p>
            <a:pPr lvl="1"/>
            <a:r>
              <a:rPr lang="en-US" dirty="0">
                <a:latin typeface="Times New Roman" panose="02020603050405020304" pitchFamily="18" charset="0"/>
                <a:cs typeface="Times New Roman" panose="02020603050405020304" pitchFamily="18" charset="0"/>
              </a:rPr>
              <a:t>state is a "black box“ – any data structure that supports successor function, heuristic function, and goal test.</a:t>
            </a:r>
          </a:p>
          <a:p>
            <a:r>
              <a:rPr lang="en-US" sz="2400" dirty="0">
                <a:latin typeface="Times New Roman" panose="02020603050405020304" pitchFamily="18" charset="0"/>
                <a:cs typeface="Times New Roman" panose="02020603050405020304" pitchFamily="18" charset="0"/>
              </a:rPr>
              <a:t>CSP:</a:t>
            </a:r>
          </a:p>
          <a:p>
            <a:pPr lvl="1"/>
            <a:r>
              <a:rPr lang="en-US" dirty="0">
                <a:latin typeface="Times New Roman" panose="02020603050405020304" pitchFamily="18" charset="0"/>
                <a:cs typeface="Times New Roman" panose="02020603050405020304" pitchFamily="18" charset="0"/>
              </a:rPr>
              <a:t>state is defined by variables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with values from domain </a:t>
            </a:r>
            <a:r>
              <a:rPr lang="en-US" i="1" dirty="0">
                <a:latin typeface="Times New Roman" panose="02020603050405020304" pitchFamily="18" charset="0"/>
                <a:cs typeface="Times New Roman" panose="02020603050405020304" pitchFamily="18" charset="0"/>
              </a:rPr>
              <a:t>D</a:t>
            </a:r>
            <a:r>
              <a:rPr lang="en-US" i="1" baseline="-25000" dirty="0">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goal test is a set of constraints specifying allowable combinations of values for subsets of variables</a:t>
            </a:r>
          </a:p>
          <a:p>
            <a:pPr lvl="1"/>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Simple example of a formal representation language</a:t>
            </a:r>
          </a:p>
          <a:p>
            <a:r>
              <a:rPr lang="en-US" sz="2400" dirty="0">
                <a:latin typeface="Times New Roman" panose="02020603050405020304" pitchFamily="18" charset="0"/>
                <a:cs typeface="Times New Roman" panose="02020603050405020304" pitchFamily="18" charset="0"/>
              </a:rPr>
              <a:t>Allows useful general-purpose algorithms with more power than standard search algorithms</a:t>
            </a:r>
          </a:p>
        </p:txBody>
      </p:sp>
      <p:sp>
        <p:nvSpPr>
          <p:cNvPr id="5" name="Footer Placeholder 4">
            <a:extLst>
              <a:ext uri="{FF2B5EF4-FFF2-40B4-BE49-F238E27FC236}">
                <a16:creationId xmlns:a16="http://schemas.microsoft.com/office/drawing/2014/main" id="{25CDCAD5-B091-41B4-AC0C-A5941DA60FE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3467997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5080000" y="1676401"/>
            <a:ext cx="3048000" cy="2366963"/>
            <a:chOff x="2400" y="1056"/>
            <a:chExt cx="1440" cy="1491"/>
          </a:xfrm>
        </p:grpSpPr>
        <p:sp>
          <p:nvSpPr>
            <p:cNvPr id="56345" name="Freeform 28"/>
            <p:cNvSpPr>
              <a:spLocks/>
            </p:cNvSpPr>
            <p:nvPr/>
          </p:nvSpPr>
          <p:spPr bwMode="auto">
            <a:xfrm>
              <a:off x="2928" y="1056"/>
              <a:ext cx="912" cy="672"/>
            </a:xfrm>
            <a:custGeom>
              <a:avLst/>
              <a:gdLst>
                <a:gd name="T0" fmla="*/ 0 w 912"/>
                <a:gd name="T1" fmla="*/ 0 h 672"/>
                <a:gd name="T2" fmla="*/ 0 w 912"/>
                <a:gd name="T3" fmla="*/ 576 h 672"/>
                <a:gd name="T4" fmla="*/ 144 w 912"/>
                <a:gd name="T5" fmla="*/ 576 h 672"/>
                <a:gd name="T6" fmla="*/ 144 w 912"/>
                <a:gd name="T7" fmla="*/ 672 h 672"/>
                <a:gd name="T8" fmla="*/ 912 w 912"/>
                <a:gd name="T9" fmla="*/ 672 h 672"/>
                <a:gd name="T10" fmla="*/ 0 w 912"/>
                <a:gd name="T11" fmla="*/ 0 h 672"/>
                <a:gd name="T12" fmla="*/ 0 60000 65536"/>
                <a:gd name="T13" fmla="*/ 0 60000 65536"/>
                <a:gd name="T14" fmla="*/ 0 60000 65536"/>
                <a:gd name="T15" fmla="*/ 0 60000 65536"/>
                <a:gd name="T16" fmla="*/ 0 60000 65536"/>
                <a:gd name="T17" fmla="*/ 0 60000 65536"/>
                <a:gd name="T18" fmla="*/ 0 w 912"/>
                <a:gd name="T19" fmla="*/ 0 h 672"/>
                <a:gd name="T20" fmla="*/ 912 w 912"/>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912" h="672">
                  <a:moveTo>
                    <a:pt x="0" y="0"/>
                  </a:moveTo>
                  <a:lnTo>
                    <a:pt x="0" y="576"/>
                  </a:lnTo>
                  <a:lnTo>
                    <a:pt x="144" y="576"/>
                  </a:lnTo>
                  <a:lnTo>
                    <a:pt x="144" y="672"/>
                  </a:lnTo>
                  <a:lnTo>
                    <a:pt x="912" y="672"/>
                  </a:lnTo>
                  <a:lnTo>
                    <a:pt x="0" y="0"/>
                  </a:lnTo>
                  <a:close/>
                </a:path>
              </a:pathLst>
            </a:custGeom>
            <a:solidFill>
              <a:schemeClr val="hlink"/>
            </a:solidFill>
            <a:ln w="9525">
              <a:solidFill>
                <a:schemeClr val="tx1"/>
              </a:solidFill>
              <a:round/>
              <a:headEnd/>
              <a:tailEnd/>
            </a:ln>
          </p:spPr>
          <p:txBody>
            <a:bodyPr wrap="none"/>
            <a:lstStyle/>
            <a:p>
              <a:endParaRPr lang="en-US" dirty="0">
                <a:solidFill>
                  <a:srgbClr val="FF0000"/>
                </a:solidFill>
                <a:latin typeface="Times New Roman" panose="02020603050405020304" pitchFamily="18" charset="0"/>
              </a:endParaRPr>
            </a:p>
          </p:txBody>
        </p:sp>
        <p:sp>
          <p:nvSpPr>
            <p:cNvPr id="56346" name="Text Box 30"/>
            <p:cNvSpPr txBox="1">
              <a:spLocks noChangeArrowheads="1"/>
            </p:cNvSpPr>
            <p:nvPr/>
          </p:nvSpPr>
          <p:spPr bwMode="auto">
            <a:xfrm>
              <a:off x="2400" y="2256"/>
              <a:ext cx="227" cy="291"/>
            </a:xfrm>
            <a:prstGeom prst="rect">
              <a:avLst/>
            </a:prstGeom>
            <a:noFill/>
            <a:ln w="9525">
              <a:noFill/>
              <a:miter lim="800000"/>
              <a:headEnd/>
              <a:tailEnd/>
            </a:ln>
          </p:spPr>
          <p:txBody>
            <a:bodyPr wrap="none">
              <a:spAutoFit/>
            </a:bodyPr>
            <a:lstStyle/>
            <a:p>
              <a:r>
                <a:rPr lang="en-US" sz="2400" dirty="0">
                  <a:solidFill>
                    <a:srgbClr val="FF0000"/>
                  </a:solidFill>
                  <a:latin typeface="Times New Roman" panose="02020603050405020304" pitchFamily="18" charset="0"/>
                </a:rPr>
                <a:t>{}</a:t>
              </a:r>
            </a:p>
          </p:txBody>
        </p:sp>
        <p:sp>
          <p:nvSpPr>
            <p:cNvPr id="56347" name="Line 31"/>
            <p:cNvSpPr>
              <a:spLocks noChangeShapeType="1"/>
            </p:cNvSpPr>
            <p:nvPr/>
          </p:nvSpPr>
          <p:spPr bwMode="auto">
            <a:xfrm flipH="1">
              <a:off x="2544" y="1968"/>
              <a:ext cx="240" cy="33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grpSp>
      <p:sp>
        <p:nvSpPr>
          <p:cNvPr id="173058" name="Rectangle 2"/>
          <p:cNvSpPr>
            <a:spLocks noGrp="1" noChangeArrowheads="1"/>
          </p:cNvSpPr>
          <p:nvPr>
            <p:ph type="title"/>
          </p:nvPr>
        </p:nvSpPr>
        <p:spPr>
          <a:xfrm>
            <a:off x="4180114" y="365125"/>
            <a:ext cx="7173686" cy="1325563"/>
          </a:xfrm>
        </p:spPr>
        <p:txBody>
          <a:bodyPr/>
          <a:lstStyle/>
          <a:p>
            <a:pPr algn="ctr">
              <a:defRPr/>
            </a:pPr>
            <a:r>
              <a:rPr lang="en-US" sz="4000" dirty="0">
                <a:effectLst>
                  <a:outerShdw blurRad="38100" dist="38100" dir="2700000" algn="tl">
                    <a:srgbClr val="C0C0C0"/>
                  </a:outerShdw>
                </a:effectLst>
              </a:rPr>
              <a:t>Choice of Value</a:t>
            </a:r>
          </a:p>
        </p:txBody>
      </p:sp>
      <p:grpSp>
        <p:nvGrpSpPr>
          <p:cNvPr id="3" name="Group 4"/>
          <p:cNvGrpSpPr>
            <a:grpSpLocks/>
          </p:cNvGrpSpPr>
          <p:nvPr/>
        </p:nvGrpSpPr>
        <p:grpSpPr bwMode="auto">
          <a:xfrm>
            <a:off x="4064000" y="1676401"/>
            <a:ext cx="4064000" cy="2468563"/>
            <a:chOff x="816" y="1152"/>
            <a:chExt cx="1920" cy="1555"/>
          </a:xfrm>
        </p:grpSpPr>
        <p:grpSp>
          <p:nvGrpSpPr>
            <p:cNvPr id="4" name="Group 5"/>
            <p:cNvGrpSpPr>
              <a:grpSpLocks/>
            </p:cNvGrpSpPr>
            <p:nvPr/>
          </p:nvGrpSpPr>
          <p:grpSpPr bwMode="auto">
            <a:xfrm>
              <a:off x="816" y="1152"/>
              <a:ext cx="1920" cy="1536"/>
              <a:chOff x="576" y="1152"/>
              <a:chExt cx="1920" cy="1536"/>
            </a:xfrm>
          </p:grpSpPr>
          <p:sp>
            <p:nvSpPr>
              <p:cNvPr id="56338" name="Rectangle 6"/>
              <p:cNvSpPr>
                <a:spLocks noChangeArrowheads="1"/>
              </p:cNvSpPr>
              <p:nvPr/>
            </p:nvSpPr>
            <p:spPr bwMode="auto">
              <a:xfrm>
                <a:off x="576" y="1344"/>
                <a:ext cx="576" cy="768"/>
              </a:xfrm>
              <a:prstGeom prst="rect">
                <a:avLst/>
              </a:prstGeom>
              <a:no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56339" name="Freeform 7"/>
              <p:cNvSpPr>
                <a:spLocks/>
              </p:cNvSpPr>
              <p:nvPr/>
            </p:nvSpPr>
            <p:spPr bwMode="auto">
              <a:xfrm>
                <a:off x="1152" y="1728"/>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0" y="0"/>
                    </a:moveTo>
                    <a:lnTo>
                      <a:pt x="576" y="0"/>
                    </a:lnTo>
                    <a:lnTo>
                      <a:pt x="576" y="576"/>
                    </a:lnTo>
                    <a:lnTo>
                      <a:pt x="0" y="384"/>
                    </a:lnTo>
                    <a:lnTo>
                      <a:pt x="0" y="0"/>
                    </a:lnTo>
                    <a:close/>
                  </a:path>
                </a:pathLst>
              </a:custGeom>
              <a:noFill/>
              <a:ln w="9525">
                <a:solidFill>
                  <a:schemeClr val="tx1"/>
                </a:solidFill>
                <a:round/>
                <a:headEnd/>
                <a:tailEnd/>
              </a:ln>
            </p:spPr>
            <p:txBody>
              <a:bodyPr wrap="none"/>
              <a:lstStyle/>
              <a:p>
                <a:endParaRPr lang="en-US" dirty="0">
                  <a:solidFill>
                    <a:srgbClr val="FF0000"/>
                  </a:solidFill>
                  <a:latin typeface="Times New Roman" panose="02020603050405020304" pitchFamily="18" charset="0"/>
                </a:endParaRPr>
              </a:p>
            </p:txBody>
          </p:sp>
          <p:sp>
            <p:nvSpPr>
              <p:cNvPr id="56340" name="Rectangle 8"/>
              <p:cNvSpPr>
                <a:spLocks noChangeArrowheads="1"/>
              </p:cNvSpPr>
              <p:nvPr/>
            </p:nvSpPr>
            <p:spPr bwMode="auto">
              <a:xfrm>
                <a:off x="1152" y="1152"/>
                <a:ext cx="432" cy="576"/>
              </a:xfrm>
              <a:prstGeom prst="rect">
                <a:avLst/>
              </a:prstGeom>
              <a:no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56341" name="Freeform 9"/>
              <p:cNvSpPr>
                <a:spLocks/>
              </p:cNvSpPr>
              <p:nvPr/>
            </p:nvSpPr>
            <p:spPr bwMode="auto">
              <a:xfrm>
                <a:off x="1584" y="1152"/>
                <a:ext cx="912" cy="672"/>
              </a:xfrm>
              <a:custGeom>
                <a:avLst/>
                <a:gdLst>
                  <a:gd name="T0" fmla="*/ 0 w 912"/>
                  <a:gd name="T1" fmla="*/ 0 h 672"/>
                  <a:gd name="T2" fmla="*/ 912 w 912"/>
                  <a:gd name="T3" fmla="*/ 672 h 672"/>
                  <a:gd name="T4" fmla="*/ 144 w 912"/>
                  <a:gd name="T5" fmla="*/ 672 h 672"/>
                  <a:gd name="T6" fmla="*/ 144 w 912"/>
                  <a:gd name="T7" fmla="*/ 576 h 672"/>
                  <a:gd name="T8" fmla="*/ 0 w 912"/>
                  <a:gd name="T9" fmla="*/ 576 h 672"/>
                  <a:gd name="T10" fmla="*/ 0 w 912"/>
                  <a:gd name="T11" fmla="*/ 0 h 672"/>
                  <a:gd name="T12" fmla="*/ 0 60000 65536"/>
                  <a:gd name="T13" fmla="*/ 0 60000 65536"/>
                  <a:gd name="T14" fmla="*/ 0 60000 65536"/>
                  <a:gd name="T15" fmla="*/ 0 60000 65536"/>
                  <a:gd name="T16" fmla="*/ 0 60000 65536"/>
                  <a:gd name="T17" fmla="*/ 0 60000 65536"/>
                  <a:gd name="T18" fmla="*/ 0 w 912"/>
                  <a:gd name="T19" fmla="*/ 0 h 672"/>
                  <a:gd name="T20" fmla="*/ 912 w 912"/>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912" h="672">
                    <a:moveTo>
                      <a:pt x="0" y="0"/>
                    </a:moveTo>
                    <a:lnTo>
                      <a:pt x="912" y="672"/>
                    </a:lnTo>
                    <a:lnTo>
                      <a:pt x="144" y="672"/>
                    </a:lnTo>
                    <a:lnTo>
                      <a:pt x="144" y="576"/>
                    </a:lnTo>
                    <a:lnTo>
                      <a:pt x="0" y="576"/>
                    </a:lnTo>
                    <a:lnTo>
                      <a:pt x="0" y="0"/>
                    </a:lnTo>
                    <a:close/>
                  </a:path>
                </a:pathLst>
              </a:custGeom>
              <a:noFill/>
              <a:ln w="9525">
                <a:solidFill>
                  <a:schemeClr val="tx1"/>
                </a:solidFill>
                <a:round/>
                <a:headEnd/>
                <a:tailEnd/>
              </a:ln>
            </p:spPr>
            <p:txBody>
              <a:bodyPr wrap="none"/>
              <a:lstStyle/>
              <a:p>
                <a:endParaRPr lang="en-US" dirty="0">
                  <a:solidFill>
                    <a:srgbClr val="FF0000"/>
                  </a:solidFill>
                  <a:latin typeface="Times New Roman" panose="02020603050405020304" pitchFamily="18" charset="0"/>
                </a:endParaRPr>
              </a:p>
            </p:txBody>
          </p:sp>
          <p:sp>
            <p:nvSpPr>
              <p:cNvPr id="56342" name="Freeform 10"/>
              <p:cNvSpPr>
                <a:spLocks/>
              </p:cNvSpPr>
              <p:nvPr/>
            </p:nvSpPr>
            <p:spPr bwMode="auto">
              <a:xfrm>
                <a:off x="1728" y="1824"/>
                <a:ext cx="768" cy="480"/>
              </a:xfrm>
              <a:custGeom>
                <a:avLst/>
                <a:gdLst>
                  <a:gd name="T0" fmla="*/ 0 w 768"/>
                  <a:gd name="T1" fmla="*/ 0 h 480"/>
                  <a:gd name="T2" fmla="*/ 0 w 768"/>
                  <a:gd name="T3" fmla="*/ 288 h 480"/>
                  <a:gd name="T4" fmla="*/ 672 w 768"/>
                  <a:gd name="T5" fmla="*/ 480 h 480"/>
                  <a:gd name="T6" fmla="*/ 768 w 768"/>
                  <a:gd name="T7" fmla="*/ 0 h 480"/>
                  <a:gd name="T8" fmla="*/ 0 w 768"/>
                  <a:gd name="T9" fmla="*/ 0 h 480"/>
                  <a:gd name="T10" fmla="*/ 0 60000 65536"/>
                  <a:gd name="T11" fmla="*/ 0 60000 65536"/>
                  <a:gd name="T12" fmla="*/ 0 60000 65536"/>
                  <a:gd name="T13" fmla="*/ 0 60000 65536"/>
                  <a:gd name="T14" fmla="*/ 0 60000 65536"/>
                  <a:gd name="T15" fmla="*/ 0 w 768"/>
                  <a:gd name="T16" fmla="*/ 0 h 480"/>
                  <a:gd name="T17" fmla="*/ 768 w 768"/>
                  <a:gd name="T18" fmla="*/ 480 h 480"/>
                </a:gdLst>
                <a:ahLst/>
                <a:cxnLst>
                  <a:cxn ang="T10">
                    <a:pos x="T0" y="T1"/>
                  </a:cxn>
                  <a:cxn ang="T11">
                    <a:pos x="T2" y="T3"/>
                  </a:cxn>
                  <a:cxn ang="T12">
                    <a:pos x="T4" y="T5"/>
                  </a:cxn>
                  <a:cxn ang="T13">
                    <a:pos x="T6" y="T7"/>
                  </a:cxn>
                  <a:cxn ang="T14">
                    <a:pos x="T8" y="T9"/>
                  </a:cxn>
                </a:cxnLst>
                <a:rect l="T15" t="T16" r="T17" b="T18"/>
                <a:pathLst>
                  <a:path w="768" h="480">
                    <a:moveTo>
                      <a:pt x="0" y="0"/>
                    </a:moveTo>
                    <a:lnTo>
                      <a:pt x="0" y="288"/>
                    </a:lnTo>
                    <a:lnTo>
                      <a:pt x="672" y="480"/>
                    </a:lnTo>
                    <a:lnTo>
                      <a:pt x="768" y="0"/>
                    </a:lnTo>
                    <a:lnTo>
                      <a:pt x="0" y="0"/>
                    </a:lnTo>
                    <a:close/>
                  </a:path>
                </a:pathLst>
              </a:custGeom>
              <a:noFill/>
              <a:ln w="9525">
                <a:solidFill>
                  <a:schemeClr val="tx1"/>
                </a:solidFill>
                <a:round/>
                <a:headEnd/>
                <a:tailEnd/>
              </a:ln>
            </p:spPr>
            <p:txBody>
              <a:bodyPr wrap="none"/>
              <a:lstStyle/>
              <a:p>
                <a:endParaRPr lang="en-US" dirty="0">
                  <a:solidFill>
                    <a:srgbClr val="FF0000"/>
                  </a:solidFill>
                  <a:latin typeface="Times New Roman" panose="02020603050405020304" pitchFamily="18" charset="0"/>
                </a:endParaRPr>
              </a:p>
            </p:txBody>
          </p:sp>
          <p:sp>
            <p:nvSpPr>
              <p:cNvPr id="56343" name="Freeform 11"/>
              <p:cNvSpPr>
                <a:spLocks/>
              </p:cNvSpPr>
              <p:nvPr/>
            </p:nvSpPr>
            <p:spPr bwMode="auto">
              <a:xfrm>
                <a:off x="1728" y="2112"/>
                <a:ext cx="672" cy="192"/>
              </a:xfrm>
              <a:custGeom>
                <a:avLst/>
                <a:gdLst>
                  <a:gd name="T0" fmla="*/ 0 w 672"/>
                  <a:gd name="T1" fmla="*/ 0 h 192"/>
                  <a:gd name="T2" fmla="*/ 0 w 672"/>
                  <a:gd name="T3" fmla="*/ 192 h 192"/>
                  <a:gd name="T4" fmla="*/ 672 w 672"/>
                  <a:gd name="T5" fmla="*/ 192 h 192"/>
                  <a:gd name="T6" fmla="*/ 0 w 672"/>
                  <a:gd name="T7" fmla="*/ 0 h 192"/>
                  <a:gd name="T8" fmla="*/ 0 60000 65536"/>
                  <a:gd name="T9" fmla="*/ 0 60000 65536"/>
                  <a:gd name="T10" fmla="*/ 0 60000 65536"/>
                  <a:gd name="T11" fmla="*/ 0 60000 65536"/>
                  <a:gd name="T12" fmla="*/ 0 w 672"/>
                  <a:gd name="T13" fmla="*/ 0 h 192"/>
                  <a:gd name="T14" fmla="*/ 672 w 672"/>
                  <a:gd name="T15" fmla="*/ 192 h 192"/>
                </a:gdLst>
                <a:ahLst/>
                <a:cxnLst>
                  <a:cxn ang="T8">
                    <a:pos x="T0" y="T1"/>
                  </a:cxn>
                  <a:cxn ang="T9">
                    <a:pos x="T2" y="T3"/>
                  </a:cxn>
                  <a:cxn ang="T10">
                    <a:pos x="T4" y="T5"/>
                  </a:cxn>
                  <a:cxn ang="T11">
                    <a:pos x="T6" y="T7"/>
                  </a:cxn>
                </a:cxnLst>
                <a:rect l="T12" t="T13" r="T14" b="T15"/>
                <a:pathLst>
                  <a:path w="672" h="192">
                    <a:moveTo>
                      <a:pt x="0" y="0"/>
                    </a:moveTo>
                    <a:lnTo>
                      <a:pt x="0" y="192"/>
                    </a:lnTo>
                    <a:lnTo>
                      <a:pt x="672" y="192"/>
                    </a:lnTo>
                    <a:lnTo>
                      <a:pt x="0" y="0"/>
                    </a:lnTo>
                    <a:close/>
                  </a:path>
                </a:pathLst>
              </a:custGeom>
              <a:noFill/>
              <a:ln w="9525">
                <a:solidFill>
                  <a:schemeClr val="tx1"/>
                </a:solidFill>
                <a:round/>
                <a:headEnd/>
                <a:tailEnd/>
              </a:ln>
            </p:spPr>
            <p:txBody>
              <a:bodyPr wrap="none"/>
              <a:lstStyle/>
              <a:p>
                <a:endParaRPr lang="en-US" dirty="0">
                  <a:solidFill>
                    <a:srgbClr val="FF0000"/>
                  </a:solidFill>
                  <a:latin typeface="Times New Roman" panose="02020603050405020304" pitchFamily="18" charset="0"/>
                </a:endParaRPr>
              </a:p>
            </p:txBody>
          </p:sp>
          <p:sp>
            <p:nvSpPr>
              <p:cNvPr id="56344" name="Rectangle 12"/>
              <p:cNvSpPr>
                <a:spLocks noChangeArrowheads="1"/>
              </p:cNvSpPr>
              <p:nvPr/>
            </p:nvSpPr>
            <p:spPr bwMode="auto">
              <a:xfrm>
                <a:off x="2112" y="2496"/>
                <a:ext cx="192" cy="192"/>
              </a:xfrm>
              <a:prstGeom prst="rect">
                <a:avLst/>
              </a:prstGeom>
              <a:no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grpSp>
        <p:sp>
          <p:nvSpPr>
            <p:cNvPr id="56331" name="Text Box 13"/>
            <p:cNvSpPr txBox="1">
              <a:spLocks noChangeArrowheads="1"/>
            </p:cNvSpPr>
            <p:nvPr/>
          </p:nvSpPr>
          <p:spPr bwMode="auto">
            <a:xfrm>
              <a:off x="902" y="1604"/>
              <a:ext cx="257"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WA</a:t>
              </a:r>
            </a:p>
          </p:txBody>
        </p:sp>
        <p:sp>
          <p:nvSpPr>
            <p:cNvPr id="56332" name="Text Box 14"/>
            <p:cNvSpPr txBox="1">
              <a:spLocks noChangeArrowheads="1"/>
            </p:cNvSpPr>
            <p:nvPr/>
          </p:nvSpPr>
          <p:spPr bwMode="auto">
            <a:xfrm>
              <a:off x="1488" y="1296"/>
              <a:ext cx="233"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NT</a:t>
              </a:r>
            </a:p>
          </p:txBody>
        </p:sp>
        <p:sp>
          <p:nvSpPr>
            <p:cNvPr id="56333" name="Text Box 15"/>
            <p:cNvSpPr txBox="1">
              <a:spLocks noChangeArrowheads="1"/>
            </p:cNvSpPr>
            <p:nvPr/>
          </p:nvSpPr>
          <p:spPr bwMode="auto">
            <a:xfrm>
              <a:off x="1584" y="1872"/>
              <a:ext cx="227"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SA</a:t>
              </a:r>
            </a:p>
          </p:txBody>
        </p:sp>
        <p:sp>
          <p:nvSpPr>
            <p:cNvPr id="56334" name="Text Box 16"/>
            <p:cNvSpPr txBox="1">
              <a:spLocks noChangeArrowheads="1"/>
            </p:cNvSpPr>
            <p:nvPr/>
          </p:nvSpPr>
          <p:spPr bwMode="auto">
            <a:xfrm>
              <a:off x="1968" y="1440"/>
              <a:ext cx="166"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Q</a:t>
              </a:r>
            </a:p>
          </p:txBody>
        </p:sp>
        <p:sp>
          <p:nvSpPr>
            <p:cNvPr id="56335" name="Text Box 17"/>
            <p:cNvSpPr txBox="1">
              <a:spLocks noChangeArrowheads="1"/>
            </p:cNvSpPr>
            <p:nvPr/>
          </p:nvSpPr>
          <p:spPr bwMode="auto">
            <a:xfrm>
              <a:off x="2160" y="1920"/>
              <a:ext cx="330"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NSW</a:t>
              </a:r>
            </a:p>
          </p:txBody>
        </p:sp>
        <p:sp>
          <p:nvSpPr>
            <p:cNvPr id="56336" name="Text Box 18"/>
            <p:cNvSpPr txBox="1">
              <a:spLocks noChangeArrowheads="1"/>
            </p:cNvSpPr>
            <p:nvPr/>
          </p:nvSpPr>
          <p:spPr bwMode="auto">
            <a:xfrm>
              <a:off x="1968" y="2112"/>
              <a:ext cx="166"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V</a:t>
              </a:r>
            </a:p>
          </p:txBody>
        </p:sp>
        <p:sp>
          <p:nvSpPr>
            <p:cNvPr id="56337" name="Text Box 19"/>
            <p:cNvSpPr txBox="1">
              <a:spLocks noChangeArrowheads="1"/>
            </p:cNvSpPr>
            <p:nvPr/>
          </p:nvSpPr>
          <p:spPr bwMode="auto">
            <a:xfrm>
              <a:off x="2352" y="2474"/>
              <a:ext cx="154"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T</a:t>
              </a:r>
            </a:p>
          </p:txBody>
        </p:sp>
      </p:grpSp>
      <p:grpSp>
        <p:nvGrpSpPr>
          <p:cNvPr id="5" name="Group 20"/>
          <p:cNvGrpSpPr>
            <a:grpSpLocks/>
          </p:cNvGrpSpPr>
          <p:nvPr/>
        </p:nvGrpSpPr>
        <p:grpSpPr bwMode="auto">
          <a:xfrm>
            <a:off x="4064000" y="1676400"/>
            <a:ext cx="2133600" cy="1524000"/>
            <a:chOff x="3312" y="336"/>
            <a:chExt cx="1008" cy="960"/>
          </a:xfrm>
        </p:grpSpPr>
        <p:sp>
          <p:nvSpPr>
            <p:cNvPr id="56326" name="Rectangle 21"/>
            <p:cNvSpPr>
              <a:spLocks noChangeArrowheads="1"/>
            </p:cNvSpPr>
            <p:nvPr/>
          </p:nvSpPr>
          <p:spPr bwMode="auto">
            <a:xfrm>
              <a:off x="3312" y="528"/>
              <a:ext cx="576" cy="768"/>
            </a:xfrm>
            <a:prstGeom prst="rect">
              <a:avLst/>
            </a:prstGeom>
            <a:solidFill>
              <a:srgbClr val="F81706"/>
            </a:solid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56327" name="Rectangle 22"/>
            <p:cNvSpPr>
              <a:spLocks noChangeArrowheads="1"/>
            </p:cNvSpPr>
            <p:nvPr/>
          </p:nvSpPr>
          <p:spPr bwMode="auto">
            <a:xfrm>
              <a:off x="3888" y="336"/>
              <a:ext cx="432" cy="576"/>
            </a:xfrm>
            <a:prstGeom prst="rect">
              <a:avLst/>
            </a:prstGeom>
            <a:solidFill>
              <a:srgbClr val="45D628"/>
            </a:solidFill>
            <a:ln w="9525">
              <a:solidFill>
                <a:schemeClr val="tx1"/>
              </a:solidFill>
              <a:miter lim="800000"/>
              <a:headEnd/>
              <a:tailEnd/>
            </a:ln>
          </p:spPr>
          <p:txBody>
            <a:bodyPr wrap="none" anchor="ctr"/>
            <a:lstStyle/>
            <a:p>
              <a:endParaRPr lang="en-US" dirty="0">
                <a:solidFill>
                  <a:srgbClr val="FF0000"/>
                </a:solidFill>
                <a:latin typeface="Times New Roman" panose="02020603050405020304" pitchFamily="18" charset="0"/>
              </a:endParaRPr>
            </a:p>
          </p:txBody>
        </p:sp>
        <p:sp>
          <p:nvSpPr>
            <p:cNvPr id="56328" name="Text Box 23"/>
            <p:cNvSpPr txBox="1">
              <a:spLocks noChangeArrowheads="1"/>
            </p:cNvSpPr>
            <p:nvPr/>
          </p:nvSpPr>
          <p:spPr bwMode="auto">
            <a:xfrm>
              <a:off x="3398" y="788"/>
              <a:ext cx="257"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WA</a:t>
              </a:r>
            </a:p>
          </p:txBody>
        </p:sp>
        <p:sp>
          <p:nvSpPr>
            <p:cNvPr id="56329" name="Text Box 24"/>
            <p:cNvSpPr txBox="1">
              <a:spLocks noChangeArrowheads="1"/>
            </p:cNvSpPr>
            <p:nvPr/>
          </p:nvSpPr>
          <p:spPr bwMode="auto">
            <a:xfrm>
              <a:off x="3984" y="480"/>
              <a:ext cx="233" cy="233"/>
            </a:xfrm>
            <a:prstGeom prst="rect">
              <a:avLst/>
            </a:prstGeom>
            <a:noFill/>
            <a:ln w="9525">
              <a:noFill/>
              <a:miter lim="800000"/>
              <a:headEnd/>
              <a:tailEnd/>
            </a:ln>
          </p:spPr>
          <p:txBody>
            <a:bodyPr wrap="none">
              <a:spAutoFit/>
            </a:bodyPr>
            <a:lstStyle/>
            <a:p>
              <a:r>
                <a:rPr lang="en-US" sz="1800" dirty="0">
                  <a:solidFill>
                    <a:srgbClr val="FF0000"/>
                  </a:solidFill>
                  <a:latin typeface="Times New Roman" panose="02020603050405020304" pitchFamily="18" charset="0"/>
                </a:rPr>
                <a:t>NT</a:t>
              </a:r>
            </a:p>
          </p:txBody>
        </p:sp>
      </p:grpSp>
      <p:sp>
        <p:nvSpPr>
          <p:cNvPr id="28"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6" name="Footer Placeholder 5">
            <a:extLst>
              <a:ext uri="{FF2B5EF4-FFF2-40B4-BE49-F238E27FC236}">
                <a16:creationId xmlns:a16="http://schemas.microsoft.com/office/drawing/2014/main" id="{0DBA6224-AB6E-4A7F-A8DC-F1E91640C70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6" name="Rectangle 6"/>
          <p:cNvSpPr>
            <a:spLocks noGrp="1" noChangeArrowheads="1"/>
          </p:cNvSpPr>
          <p:nvPr>
            <p:ph type="title"/>
          </p:nvPr>
        </p:nvSpPr>
        <p:spPr>
          <a:xfrm>
            <a:off x="3683726" y="365125"/>
            <a:ext cx="7670073" cy="1325563"/>
          </a:xfrm>
        </p:spPr>
        <p:txBody>
          <a:bodyPr/>
          <a:lstStyle/>
          <a:p>
            <a:pPr algn="ctr">
              <a:defRPr/>
            </a:pPr>
            <a:r>
              <a:rPr lang="en-US" sz="4000" dirty="0">
                <a:effectLst>
                  <a:outerShdw blurRad="38100" dist="38100" dir="2700000" algn="tl">
                    <a:srgbClr val="C0C0C0"/>
                  </a:outerShdw>
                </a:effectLst>
              </a:rPr>
              <a:t>Choice of Value</a:t>
            </a:r>
          </a:p>
        </p:txBody>
      </p:sp>
      <p:sp>
        <p:nvSpPr>
          <p:cNvPr id="174087" name="Rectangle 7" descr="Rectangle: Click to edit Master text styles&#10;Second level&#10;Third level&#10;Fourth level&#10;Fifth level"/>
          <p:cNvSpPr>
            <a:spLocks noGrp="1" noChangeArrowheads="1"/>
          </p:cNvSpPr>
          <p:nvPr>
            <p:ph type="body" idx="1"/>
          </p:nvPr>
        </p:nvSpPr>
        <p:spPr>
          <a:xfrm>
            <a:off x="3415211" y="4312443"/>
            <a:ext cx="7799977" cy="1674019"/>
          </a:xfrm>
        </p:spPr>
        <p:txBody>
          <a:bodyPr/>
          <a:lstStyle/>
          <a:p>
            <a:pPr>
              <a:buFont typeface="Wingdings" pitchFamily="2" charset="2"/>
              <a:buNone/>
            </a:pPr>
            <a:r>
              <a:rPr lang="en-US" sz="2800" dirty="0">
                <a:solidFill>
                  <a:srgbClr val="CC6600"/>
                </a:solidFill>
              </a:rPr>
              <a:t>#3: Least-constraining-value heuristic:</a:t>
            </a:r>
          </a:p>
          <a:p>
            <a:pPr>
              <a:buFont typeface="Wingdings" pitchFamily="2" charset="2"/>
              <a:buNone/>
            </a:pPr>
            <a:r>
              <a:rPr lang="en-US" sz="2800" dirty="0">
                <a:solidFill>
                  <a:srgbClr val="CC6600"/>
                </a:solidFill>
              </a:rPr>
              <a:t>   </a:t>
            </a:r>
            <a:r>
              <a:rPr lang="en-US" sz="2800" dirty="0"/>
              <a:t>Prefer the value that leaves the largest subset of legal values for other unassigned variables</a:t>
            </a:r>
          </a:p>
        </p:txBody>
      </p:sp>
      <p:grpSp>
        <p:nvGrpSpPr>
          <p:cNvPr id="2" name="Group 29"/>
          <p:cNvGrpSpPr>
            <a:grpSpLocks/>
          </p:cNvGrpSpPr>
          <p:nvPr/>
        </p:nvGrpSpPr>
        <p:grpSpPr bwMode="auto">
          <a:xfrm>
            <a:off x="5080000" y="1676400"/>
            <a:ext cx="3048000" cy="2366963"/>
            <a:chOff x="576" y="960"/>
            <a:chExt cx="1440" cy="1491"/>
          </a:xfrm>
        </p:grpSpPr>
        <p:sp>
          <p:nvSpPr>
            <p:cNvPr id="57370" name="Freeform 30"/>
            <p:cNvSpPr>
              <a:spLocks/>
            </p:cNvSpPr>
            <p:nvPr/>
          </p:nvSpPr>
          <p:spPr bwMode="auto">
            <a:xfrm>
              <a:off x="1104" y="960"/>
              <a:ext cx="912" cy="672"/>
            </a:xfrm>
            <a:custGeom>
              <a:avLst/>
              <a:gdLst>
                <a:gd name="T0" fmla="*/ 0 w 912"/>
                <a:gd name="T1" fmla="*/ 0 h 672"/>
                <a:gd name="T2" fmla="*/ 0 w 912"/>
                <a:gd name="T3" fmla="*/ 576 h 672"/>
                <a:gd name="T4" fmla="*/ 144 w 912"/>
                <a:gd name="T5" fmla="*/ 576 h 672"/>
                <a:gd name="T6" fmla="*/ 144 w 912"/>
                <a:gd name="T7" fmla="*/ 672 h 672"/>
                <a:gd name="T8" fmla="*/ 912 w 912"/>
                <a:gd name="T9" fmla="*/ 672 h 672"/>
                <a:gd name="T10" fmla="*/ 0 w 912"/>
                <a:gd name="T11" fmla="*/ 0 h 672"/>
                <a:gd name="T12" fmla="*/ 0 60000 65536"/>
                <a:gd name="T13" fmla="*/ 0 60000 65536"/>
                <a:gd name="T14" fmla="*/ 0 60000 65536"/>
                <a:gd name="T15" fmla="*/ 0 60000 65536"/>
                <a:gd name="T16" fmla="*/ 0 60000 65536"/>
                <a:gd name="T17" fmla="*/ 0 60000 65536"/>
                <a:gd name="T18" fmla="*/ 0 w 912"/>
                <a:gd name="T19" fmla="*/ 0 h 672"/>
                <a:gd name="T20" fmla="*/ 912 w 912"/>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912" h="672">
                  <a:moveTo>
                    <a:pt x="0" y="0"/>
                  </a:moveTo>
                  <a:lnTo>
                    <a:pt x="0" y="576"/>
                  </a:lnTo>
                  <a:lnTo>
                    <a:pt x="144" y="576"/>
                  </a:lnTo>
                  <a:lnTo>
                    <a:pt x="144" y="672"/>
                  </a:lnTo>
                  <a:lnTo>
                    <a:pt x="912" y="672"/>
                  </a:lnTo>
                  <a:lnTo>
                    <a:pt x="0" y="0"/>
                  </a:lnTo>
                  <a:close/>
                </a:path>
              </a:pathLst>
            </a:custGeom>
            <a:solidFill>
              <a:srgbClr val="F81706"/>
            </a:solid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7371" name="Text Box 31"/>
            <p:cNvSpPr txBox="1">
              <a:spLocks noChangeArrowheads="1"/>
            </p:cNvSpPr>
            <p:nvPr/>
          </p:nvSpPr>
          <p:spPr bwMode="auto">
            <a:xfrm>
              <a:off x="576" y="2160"/>
              <a:ext cx="477" cy="291"/>
            </a:xfrm>
            <a:prstGeom prst="rect">
              <a:avLst/>
            </a:prstGeom>
            <a:noFill/>
            <a:ln w="9525">
              <a:noFill/>
              <a:miter lim="800000"/>
              <a:headEnd/>
              <a:tailEnd/>
            </a:ln>
          </p:spPr>
          <p:txBody>
            <a:bodyPr wrap="none">
              <a:spAutoFit/>
            </a:bodyPr>
            <a:lstStyle/>
            <a:p>
              <a:r>
                <a:rPr lang="en-US" sz="2400" dirty="0">
                  <a:latin typeface="Times New Roman" panose="02020603050405020304" pitchFamily="18" charset="0"/>
                </a:rPr>
                <a:t>{blue}</a:t>
              </a:r>
            </a:p>
          </p:txBody>
        </p:sp>
        <p:sp>
          <p:nvSpPr>
            <p:cNvPr id="57372" name="Line 32"/>
            <p:cNvSpPr>
              <a:spLocks noChangeShapeType="1"/>
            </p:cNvSpPr>
            <p:nvPr/>
          </p:nvSpPr>
          <p:spPr bwMode="auto">
            <a:xfrm flipH="1">
              <a:off x="720" y="1872"/>
              <a:ext cx="240" cy="33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grpSp>
      <p:grpSp>
        <p:nvGrpSpPr>
          <p:cNvPr id="3" name="Group 8"/>
          <p:cNvGrpSpPr>
            <a:grpSpLocks/>
          </p:cNvGrpSpPr>
          <p:nvPr/>
        </p:nvGrpSpPr>
        <p:grpSpPr bwMode="auto">
          <a:xfrm>
            <a:off x="4064000" y="1676400"/>
            <a:ext cx="4064000" cy="2468563"/>
            <a:chOff x="816" y="1152"/>
            <a:chExt cx="1920" cy="1555"/>
          </a:xfrm>
        </p:grpSpPr>
        <p:grpSp>
          <p:nvGrpSpPr>
            <p:cNvPr id="4" name="Group 9"/>
            <p:cNvGrpSpPr>
              <a:grpSpLocks/>
            </p:cNvGrpSpPr>
            <p:nvPr/>
          </p:nvGrpSpPr>
          <p:grpSpPr bwMode="auto">
            <a:xfrm>
              <a:off x="816" y="1152"/>
              <a:ext cx="1920" cy="1536"/>
              <a:chOff x="576" y="1152"/>
              <a:chExt cx="1920" cy="1536"/>
            </a:xfrm>
          </p:grpSpPr>
          <p:sp>
            <p:nvSpPr>
              <p:cNvPr id="57363" name="Rectangle 10"/>
              <p:cNvSpPr>
                <a:spLocks noChangeArrowheads="1"/>
              </p:cNvSpPr>
              <p:nvPr/>
            </p:nvSpPr>
            <p:spPr bwMode="auto">
              <a:xfrm>
                <a:off x="576" y="1344"/>
                <a:ext cx="576" cy="768"/>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7364" name="Freeform 11"/>
              <p:cNvSpPr>
                <a:spLocks/>
              </p:cNvSpPr>
              <p:nvPr/>
            </p:nvSpPr>
            <p:spPr bwMode="auto">
              <a:xfrm>
                <a:off x="1152" y="1728"/>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0" y="0"/>
                    </a:moveTo>
                    <a:lnTo>
                      <a:pt x="576" y="0"/>
                    </a:lnTo>
                    <a:lnTo>
                      <a:pt x="576" y="576"/>
                    </a:lnTo>
                    <a:lnTo>
                      <a:pt x="0" y="384"/>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7365" name="Rectangle 12"/>
              <p:cNvSpPr>
                <a:spLocks noChangeArrowheads="1"/>
              </p:cNvSpPr>
              <p:nvPr/>
            </p:nvSpPr>
            <p:spPr bwMode="auto">
              <a:xfrm>
                <a:off x="1152" y="1152"/>
                <a:ext cx="432" cy="576"/>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7366" name="Freeform 13"/>
              <p:cNvSpPr>
                <a:spLocks/>
              </p:cNvSpPr>
              <p:nvPr/>
            </p:nvSpPr>
            <p:spPr bwMode="auto">
              <a:xfrm>
                <a:off x="1584" y="1152"/>
                <a:ext cx="912" cy="672"/>
              </a:xfrm>
              <a:custGeom>
                <a:avLst/>
                <a:gdLst>
                  <a:gd name="T0" fmla="*/ 0 w 912"/>
                  <a:gd name="T1" fmla="*/ 0 h 672"/>
                  <a:gd name="T2" fmla="*/ 912 w 912"/>
                  <a:gd name="T3" fmla="*/ 672 h 672"/>
                  <a:gd name="T4" fmla="*/ 144 w 912"/>
                  <a:gd name="T5" fmla="*/ 672 h 672"/>
                  <a:gd name="T6" fmla="*/ 144 w 912"/>
                  <a:gd name="T7" fmla="*/ 576 h 672"/>
                  <a:gd name="T8" fmla="*/ 0 w 912"/>
                  <a:gd name="T9" fmla="*/ 576 h 672"/>
                  <a:gd name="T10" fmla="*/ 0 w 912"/>
                  <a:gd name="T11" fmla="*/ 0 h 672"/>
                  <a:gd name="T12" fmla="*/ 0 60000 65536"/>
                  <a:gd name="T13" fmla="*/ 0 60000 65536"/>
                  <a:gd name="T14" fmla="*/ 0 60000 65536"/>
                  <a:gd name="T15" fmla="*/ 0 60000 65536"/>
                  <a:gd name="T16" fmla="*/ 0 60000 65536"/>
                  <a:gd name="T17" fmla="*/ 0 60000 65536"/>
                  <a:gd name="T18" fmla="*/ 0 w 912"/>
                  <a:gd name="T19" fmla="*/ 0 h 672"/>
                  <a:gd name="T20" fmla="*/ 912 w 912"/>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912" h="672">
                    <a:moveTo>
                      <a:pt x="0" y="0"/>
                    </a:moveTo>
                    <a:lnTo>
                      <a:pt x="912" y="672"/>
                    </a:lnTo>
                    <a:lnTo>
                      <a:pt x="144" y="672"/>
                    </a:lnTo>
                    <a:lnTo>
                      <a:pt x="144" y="576"/>
                    </a:lnTo>
                    <a:lnTo>
                      <a:pt x="0" y="576"/>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7367" name="Freeform 14"/>
              <p:cNvSpPr>
                <a:spLocks/>
              </p:cNvSpPr>
              <p:nvPr/>
            </p:nvSpPr>
            <p:spPr bwMode="auto">
              <a:xfrm>
                <a:off x="1728" y="1824"/>
                <a:ext cx="768" cy="480"/>
              </a:xfrm>
              <a:custGeom>
                <a:avLst/>
                <a:gdLst>
                  <a:gd name="T0" fmla="*/ 0 w 768"/>
                  <a:gd name="T1" fmla="*/ 0 h 480"/>
                  <a:gd name="T2" fmla="*/ 0 w 768"/>
                  <a:gd name="T3" fmla="*/ 288 h 480"/>
                  <a:gd name="T4" fmla="*/ 672 w 768"/>
                  <a:gd name="T5" fmla="*/ 480 h 480"/>
                  <a:gd name="T6" fmla="*/ 768 w 768"/>
                  <a:gd name="T7" fmla="*/ 0 h 480"/>
                  <a:gd name="T8" fmla="*/ 0 w 768"/>
                  <a:gd name="T9" fmla="*/ 0 h 480"/>
                  <a:gd name="T10" fmla="*/ 0 60000 65536"/>
                  <a:gd name="T11" fmla="*/ 0 60000 65536"/>
                  <a:gd name="T12" fmla="*/ 0 60000 65536"/>
                  <a:gd name="T13" fmla="*/ 0 60000 65536"/>
                  <a:gd name="T14" fmla="*/ 0 60000 65536"/>
                  <a:gd name="T15" fmla="*/ 0 w 768"/>
                  <a:gd name="T16" fmla="*/ 0 h 480"/>
                  <a:gd name="T17" fmla="*/ 768 w 768"/>
                  <a:gd name="T18" fmla="*/ 480 h 480"/>
                </a:gdLst>
                <a:ahLst/>
                <a:cxnLst>
                  <a:cxn ang="T10">
                    <a:pos x="T0" y="T1"/>
                  </a:cxn>
                  <a:cxn ang="T11">
                    <a:pos x="T2" y="T3"/>
                  </a:cxn>
                  <a:cxn ang="T12">
                    <a:pos x="T4" y="T5"/>
                  </a:cxn>
                  <a:cxn ang="T13">
                    <a:pos x="T6" y="T7"/>
                  </a:cxn>
                  <a:cxn ang="T14">
                    <a:pos x="T8" y="T9"/>
                  </a:cxn>
                </a:cxnLst>
                <a:rect l="T15" t="T16" r="T17" b="T18"/>
                <a:pathLst>
                  <a:path w="768" h="480">
                    <a:moveTo>
                      <a:pt x="0" y="0"/>
                    </a:moveTo>
                    <a:lnTo>
                      <a:pt x="0" y="288"/>
                    </a:lnTo>
                    <a:lnTo>
                      <a:pt x="672" y="480"/>
                    </a:lnTo>
                    <a:lnTo>
                      <a:pt x="768" y="0"/>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7368" name="Freeform 15"/>
              <p:cNvSpPr>
                <a:spLocks/>
              </p:cNvSpPr>
              <p:nvPr/>
            </p:nvSpPr>
            <p:spPr bwMode="auto">
              <a:xfrm>
                <a:off x="1728" y="2112"/>
                <a:ext cx="672" cy="192"/>
              </a:xfrm>
              <a:custGeom>
                <a:avLst/>
                <a:gdLst>
                  <a:gd name="T0" fmla="*/ 0 w 672"/>
                  <a:gd name="T1" fmla="*/ 0 h 192"/>
                  <a:gd name="T2" fmla="*/ 0 w 672"/>
                  <a:gd name="T3" fmla="*/ 192 h 192"/>
                  <a:gd name="T4" fmla="*/ 672 w 672"/>
                  <a:gd name="T5" fmla="*/ 192 h 192"/>
                  <a:gd name="T6" fmla="*/ 0 w 672"/>
                  <a:gd name="T7" fmla="*/ 0 h 192"/>
                  <a:gd name="T8" fmla="*/ 0 60000 65536"/>
                  <a:gd name="T9" fmla="*/ 0 60000 65536"/>
                  <a:gd name="T10" fmla="*/ 0 60000 65536"/>
                  <a:gd name="T11" fmla="*/ 0 60000 65536"/>
                  <a:gd name="T12" fmla="*/ 0 w 672"/>
                  <a:gd name="T13" fmla="*/ 0 h 192"/>
                  <a:gd name="T14" fmla="*/ 672 w 672"/>
                  <a:gd name="T15" fmla="*/ 192 h 192"/>
                </a:gdLst>
                <a:ahLst/>
                <a:cxnLst>
                  <a:cxn ang="T8">
                    <a:pos x="T0" y="T1"/>
                  </a:cxn>
                  <a:cxn ang="T9">
                    <a:pos x="T2" y="T3"/>
                  </a:cxn>
                  <a:cxn ang="T10">
                    <a:pos x="T4" y="T5"/>
                  </a:cxn>
                  <a:cxn ang="T11">
                    <a:pos x="T6" y="T7"/>
                  </a:cxn>
                </a:cxnLst>
                <a:rect l="T12" t="T13" r="T14" b="T15"/>
                <a:pathLst>
                  <a:path w="672" h="192">
                    <a:moveTo>
                      <a:pt x="0" y="0"/>
                    </a:moveTo>
                    <a:lnTo>
                      <a:pt x="0" y="192"/>
                    </a:lnTo>
                    <a:lnTo>
                      <a:pt x="672" y="192"/>
                    </a:lnTo>
                    <a:lnTo>
                      <a:pt x="0" y="0"/>
                    </a:lnTo>
                    <a:close/>
                  </a:path>
                </a:pathLst>
              </a:cu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57369" name="Rectangle 16"/>
              <p:cNvSpPr>
                <a:spLocks noChangeArrowheads="1"/>
              </p:cNvSpPr>
              <p:nvPr/>
            </p:nvSpPr>
            <p:spPr bwMode="auto">
              <a:xfrm>
                <a:off x="2112" y="2496"/>
                <a:ext cx="192" cy="19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57356" name="Text Box 17"/>
            <p:cNvSpPr txBox="1">
              <a:spLocks noChangeArrowheads="1"/>
            </p:cNvSpPr>
            <p:nvPr/>
          </p:nvSpPr>
          <p:spPr bwMode="auto">
            <a:xfrm>
              <a:off x="902" y="1604"/>
              <a:ext cx="25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WA</a:t>
              </a:r>
            </a:p>
          </p:txBody>
        </p:sp>
        <p:sp>
          <p:nvSpPr>
            <p:cNvPr id="57357" name="Text Box 18"/>
            <p:cNvSpPr txBox="1">
              <a:spLocks noChangeArrowheads="1"/>
            </p:cNvSpPr>
            <p:nvPr/>
          </p:nvSpPr>
          <p:spPr bwMode="auto">
            <a:xfrm>
              <a:off x="1488" y="1296"/>
              <a:ext cx="233"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NT</a:t>
              </a:r>
            </a:p>
          </p:txBody>
        </p:sp>
        <p:sp>
          <p:nvSpPr>
            <p:cNvPr id="57358" name="Text Box 19"/>
            <p:cNvSpPr txBox="1">
              <a:spLocks noChangeArrowheads="1"/>
            </p:cNvSpPr>
            <p:nvPr/>
          </p:nvSpPr>
          <p:spPr bwMode="auto">
            <a:xfrm>
              <a:off x="1584" y="1872"/>
              <a:ext cx="22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SA</a:t>
              </a:r>
            </a:p>
          </p:txBody>
        </p:sp>
        <p:sp>
          <p:nvSpPr>
            <p:cNvPr id="57359" name="Text Box 20"/>
            <p:cNvSpPr txBox="1">
              <a:spLocks noChangeArrowheads="1"/>
            </p:cNvSpPr>
            <p:nvPr/>
          </p:nvSpPr>
          <p:spPr bwMode="auto">
            <a:xfrm>
              <a:off x="1968" y="1440"/>
              <a:ext cx="166"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Q</a:t>
              </a:r>
            </a:p>
          </p:txBody>
        </p:sp>
        <p:sp>
          <p:nvSpPr>
            <p:cNvPr id="57360" name="Text Box 21"/>
            <p:cNvSpPr txBox="1">
              <a:spLocks noChangeArrowheads="1"/>
            </p:cNvSpPr>
            <p:nvPr/>
          </p:nvSpPr>
          <p:spPr bwMode="auto">
            <a:xfrm>
              <a:off x="2160" y="1920"/>
              <a:ext cx="330"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NSW</a:t>
              </a:r>
            </a:p>
          </p:txBody>
        </p:sp>
        <p:sp>
          <p:nvSpPr>
            <p:cNvPr id="57361" name="Text Box 22"/>
            <p:cNvSpPr txBox="1">
              <a:spLocks noChangeArrowheads="1"/>
            </p:cNvSpPr>
            <p:nvPr/>
          </p:nvSpPr>
          <p:spPr bwMode="auto">
            <a:xfrm>
              <a:off x="1968" y="2112"/>
              <a:ext cx="166"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V</a:t>
              </a:r>
            </a:p>
          </p:txBody>
        </p:sp>
        <p:sp>
          <p:nvSpPr>
            <p:cNvPr id="57362" name="Text Box 23"/>
            <p:cNvSpPr txBox="1">
              <a:spLocks noChangeArrowheads="1"/>
            </p:cNvSpPr>
            <p:nvPr/>
          </p:nvSpPr>
          <p:spPr bwMode="auto">
            <a:xfrm>
              <a:off x="2352" y="2474"/>
              <a:ext cx="154"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T</a:t>
              </a:r>
            </a:p>
          </p:txBody>
        </p:sp>
      </p:grpSp>
      <p:grpSp>
        <p:nvGrpSpPr>
          <p:cNvPr id="5" name="Group 24"/>
          <p:cNvGrpSpPr>
            <a:grpSpLocks/>
          </p:cNvGrpSpPr>
          <p:nvPr/>
        </p:nvGrpSpPr>
        <p:grpSpPr bwMode="auto">
          <a:xfrm>
            <a:off x="4064000" y="1676400"/>
            <a:ext cx="2133600" cy="1524000"/>
            <a:chOff x="3312" y="336"/>
            <a:chExt cx="1008" cy="960"/>
          </a:xfrm>
        </p:grpSpPr>
        <p:sp>
          <p:nvSpPr>
            <p:cNvPr id="57351" name="Rectangle 25"/>
            <p:cNvSpPr>
              <a:spLocks noChangeArrowheads="1"/>
            </p:cNvSpPr>
            <p:nvPr/>
          </p:nvSpPr>
          <p:spPr bwMode="auto">
            <a:xfrm>
              <a:off x="3312" y="528"/>
              <a:ext cx="576" cy="768"/>
            </a:xfrm>
            <a:prstGeom prst="rect">
              <a:avLst/>
            </a:prstGeom>
            <a:solidFill>
              <a:srgbClr val="F81706"/>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7352" name="Rectangle 26"/>
            <p:cNvSpPr>
              <a:spLocks noChangeArrowheads="1"/>
            </p:cNvSpPr>
            <p:nvPr/>
          </p:nvSpPr>
          <p:spPr bwMode="auto">
            <a:xfrm>
              <a:off x="3888" y="336"/>
              <a:ext cx="432" cy="576"/>
            </a:xfrm>
            <a:prstGeom prst="rect">
              <a:avLst/>
            </a:prstGeom>
            <a:solidFill>
              <a:srgbClr val="45D628"/>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7353" name="Text Box 27"/>
            <p:cNvSpPr txBox="1">
              <a:spLocks noChangeArrowheads="1"/>
            </p:cNvSpPr>
            <p:nvPr/>
          </p:nvSpPr>
          <p:spPr bwMode="auto">
            <a:xfrm>
              <a:off x="3398" y="788"/>
              <a:ext cx="257"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WA</a:t>
              </a:r>
            </a:p>
          </p:txBody>
        </p:sp>
        <p:sp>
          <p:nvSpPr>
            <p:cNvPr id="57354" name="Text Box 28"/>
            <p:cNvSpPr txBox="1">
              <a:spLocks noChangeArrowheads="1"/>
            </p:cNvSpPr>
            <p:nvPr/>
          </p:nvSpPr>
          <p:spPr bwMode="auto">
            <a:xfrm>
              <a:off x="3984" y="480"/>
              <a:ext cx="233"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NT</a:t>
              </a:r>
            </a:p>
          </p:txBody>
        </p:sp>
      </p:grpSp>
      <p:sp>
        <p:nvSpPr>
          <p:cNvPr id="29"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6" name="Footer Placeholder 5">
            <a:extLst>
              <a:ext uri="{FF2B5EF4-FFF2-40B4-BE49-F238E27FC236}">
                <a16:creationId xmlns:a16="http://schemas.microsoft.com/office/drawing/2014/main" id="{0F676BE3-EC52-484F-A00D-C8494A421907}"/>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0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algn="ctr">
              <a:defRPr/>
            </a:pPr>
            <a:r>
              <a:rPr lang="en-US" sz="4000" dirty="0">
                <a:effectLst>
                  <a:outerShdw blurRad="38100" dist="38100" dir="2700000" algn="tl">
                    <a:srgbClr val="C0C0C0"/>
                  </a:outerShdw>
                </a:effectLst>
              </a:rPr>
              <a:t>Map Coloring</a:t>
            </a:r>
          </a:p>
        </p:txBody>
      </p:sp>
      <p:graphicFrame>
        <p:nvGraphicFramePr>
          <p:cNvPr id="283651" name="Group 3"/>
          <p:cNvGraphicFramePr>
            <a:graphicFrameLocks noGrp="1"/>
          </p:cNvGraphicFramePr>
          <p:nvPr/>
        </p:nvGraphicFramePr>
        <p:xfrm>
          <a:off x="1524000" y="3886200"/>
          <a:ext cx="9347199" cy="792480"/>
        </p:xfrm>
        <a:graphic>
          <a:graphicData uri="http://schemas.openxmlformats.org/drawingml/2006/table">
            <a:tbl>
              <a:tblPr/>
              <a:tblGrid>
                <a:gridCol w="1335617">
                  <a:extLst>
                    <a:ext uri="{9D8B030D-6E8A-4147-A177-3AD203B41FA5}">
                      <a16:colId xmlns:a16="http://schemas.microsoft.com/office/drawing/2014/main" val="20000"/>
                    </a:ext>
                  </a:extLst>
                </a:gridCol>
                <a:gridCol w="1335616">
                  <a:extLst>
                    <a:ext uri="{9D8B030D-6E8A-4147-A177-3AD203B41FA5}">
                      <a16:colId xmlns:a16="http://schemas.microsoft.com/office/drawing/2014/main" val="20001"/>
                    </a:ext>
                  </a:extLst>
                </a:gridCol>
                <a:gridCol w="1335617">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335616">
                  <a:extLst>
                    <a:ext uri="{9D8B030D-6E8A-4147-A177-3AD203B41FA5}">
                      <a16:colId xmlns:a16="http://schemas.microsoft.com/office/drawing/2014/main" val="20004"/>
                    </a:ext>
                  </a:extLst>
                </a:gridCol>
                <a:gridCol w="1335617">
                  <a:extLst>
                    <a:ext uri="{9D8B030D-6E8A-4147-A177-3AD203B41FA5}">
                      <a16:colId xmlns:a16="http://schemas.microsoft.com/office/drawing/2014/main" val="20005"/>
                    </a:ext>
                  </a:extLst>
                </a:gridCol>
                <a:gridCol w="1335616">
                  <a:extLst>
                    <a:ext uri="{9D8B030D-6E8A-4147-A177-3AD203B41FA5}">
                      <a16:colId xmlns:a16="http://schemas.microsoft.com/office/drawing/2014/main" val="20006"/>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chemeClr val="tx1"/>
                          </a:solidFill>
                          <a:effectLst/>
                          <a:latin typeface="Tahoma" charset="0"/>
                        </a:rPr>
                        <a:t>WA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chemeClr val="tx1"/>
                          </a:solidFill>
                          <a:effectLst/>
                          <a:latin typeface="Tahoma" charset="0"/>
                        </a:rPr>
                        <a:t>NT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Q</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NSW</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V</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SA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rgbClr val="F81706"/>
                          </a:solidFill>
                          <a:effectLst/>
                          <a:latin typeface="Tahoma" charset="0"/>
                        </a:rPr>
                        <a:t>R</a:t>
                      </a:r>
                      <a:r>
                        <a:rPr kumimoji="0" lang="en-US" sz="2000" b="0" i="0" u="none" strike="noStrike" cap="none" normalizeH="0" baseline="0" dirty="0">
                          <a:ln>
                            <a:noFill/>
                          </a:ln>
                          <a:solidFill>
                            <a:srgbClr val="339933"/>
                          </a:solidFill>
                          <a:effectLst/>
                          <a:latin typeface="Tahoma" charset="0"/>
                        </a:rPr>
                        <a:t>G</a:t>
                      </a:r>
                      <a:r>
                        <a:rPr kumimoji="0" lang="en-US" sz="2000" b="0" i="0" u="none" strike="noStrike" cap="none" normalizeH="0" baseline="0" dirty="0">
                          <a:ln>
                            <a:noFill/>
                          </a:ln>
                          <a:solidFill>
                            <a:schemeClr val="hlink"/>
                          </a:solidFill>
                          <a:effectLst/>
                          <a:latin typeface="Tahoma"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rgbClr val="F81706"/>
                          </a:solidFill>
                          <a:effectLst/>
                          <a:latin typeface="Tahoma" charset="0"/>
                        </a:rPr>
                        <a:t>R</a:t>
                      </a:r>
                      <a:r>
                        <a:rPr kumimoji="0" lang="en-US" sz="2000" b="0" i="0" u="none" strike="noStrike" cap="none" normalizeH="0" baseline="0" dirty="0">
                          <a:ln>
                            <a:noFill/>
                          </a:ln>
                          <a:solidFill>
                            <a:srgbClr val="339933"/>
                          </a:solidFill>
                          <a:effectLst/>
                          <a:latin typeface="Tahoma" charset="0"/>
                        </a:rPr>
                        <a:t>G</a:t>
                      </a:r>
                      <a:r>
                        <a:rPr kumimoji="0" lang="en-US" sz="2000" b="0" i="0" u="none" strike="noStrike" cap="none" normalizeH="0" baseline="0" dirty="0">
                          <a:ln>
                            <a:noFill/>
                          </a:ln>
                          <a:solidFill>
                            <a:schemeClr val="hlink"/>
                          </a:solidFill>
                          <a:effectLst/>
                          <a:latin typeface="Tahoma" charset="0"/>
                        </a:rPr>
                        <a:t>B</a:t>
                      </a:r>
                      <a:endParaRPr kumimoji="0" lang="en-US" sz="2000" b="0" i="0" u="none" strike="noStrike" cap="none" normalizeH="0" baseline="0" dirty="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rgbClr val="F81706"/>
                          </a:solidFill>
                          <a:effectLst/>
                          <a:latin typeface="Tahoma" charset="0"/>
                        </a:rPr>
                        <a:t>R</a:t>
                      </a:r>
                      <a:r>
                        <a:rPr kumimoji="0" lang="en-US" sz="2000" b="0" i="0" u="none" strike="noStrike" cap="none" normalizeH="0" baseline="0" dirty="0">
                          <a:ln>
                            <a:noFill/>
                          </a:ln>
                          <a:solidFill>
                            <a:srgbClr val="339933"/>
                          </a:solidFill>
                          <a:effectLst/>
                          <a:latin typeface="Tahoma" charset="0"/>
                        </a:rPr>
                        <a:t>G</a:t>
                      </a:r>
                      <a:r>
                        <a:rPr kumimoji="0" lang="en-US" sz="2000" b="0" i="0" u="none" strike="noStrike" cap="none" normalizeH="0" baseline="0" dirty="0">
                          <a:ln>
                            <a:noFill/>
                          </a:ln>
                          <a:solidFill>
                            <a:schemeClr val="hlink"/>
                          </a:solidFill>
                          <a:effectLst/>
                          <a:latin typeface="Tahoma" charset="0"/>
                        </a:rPr>
                        <a:t>B</a:t>
                      </a:r>
                      <a:endParaRPr kumimoji="0" lang="en-US" sz="2000" b="0" i="0" u="none" strike="noStrike" cap="none" normalizeH="0" baseline="0" dirty="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 name="Group 29"/>
          <p:cNvGrpSpPr>
            <a:grpSpLocks/>
          </p:cNvGrpSpPr>
          <p:nvPr/>
        </p:nvGrpSpPr>
        <p:grpSpPr bwMode="auto">
          <a:xfrm>
            <a:off x="3149601" y="1828800"/>
            <a:ext cx="4796366" cy="1665288"/>
            <a:chOff x="1488" y="1152"/>
            <a:chExt cx="2266" cy="1049"/>
          </a:xfrm>
        </p:grpSpPr>
        <p:grpSp>
          <p:nvGrpSpPr>
            <p:cNvPr id="3" name="Group 30"/>
            <p:cNvGrpSpPr>
              <a:grpSpLocks/>
            </p:cNvGrpSpPr>
            <p:nvPr/>
          </p:nvGrpSpPr>
          <p:grpSpPr bwMode="auto">
            <a:xfrm>
              <a:off x="1488" y="1152"/>
              <a:ext cx="2266" cy="1049"/>
              <a:chOff x="1488" y="1152"/>
              <a:chExt cx="2266" cy="1049"/>
            </a:xfrm>
          </p:grpSpPr>
          <p:sp>
            <p:nvSpPr>
              <p:cNvPr id="60448" name="Text Box 31"/>
              <p:cNvSpPr txBox="1">
                <a:spLocks noChangeArrowheads="1"/>
              </p:cNvSpPr>
              <p:nvPr/>
            </p:nvSpPr>
            <p:spPr bwMode="auto">
              <a:xfrm>
                <a:off x="3600" y="1632"/>
                <a:ext cx="154"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T</a:t>
                </a:r>
              </a:p>
            </p:txBody>
          </p:sp>
          <p:grpSp>
            <p:nvGrpSpPr>
              <p:cNvPr id="4" name="Group 32"/>
              <p:cNvGrpSpPr>
                <a:grpSpLocks/>
              </p:cNvGrpSpPr>
              <p:nvPr/>
            </p:nvGrpSpPr>
            <p:grpSpPr bwMode="auto">
              <a:xfrm>
                <a:off x="1488" y="1152"/>
                <a:ext cx="1732" cy="1049"/>
                <a:chOff x="1430" y="1008"/>
                <a:chExt cx="1732" cy="1049"/>
              </a:xfrm>
            </p:grpSpPr>
            <p:sp>
              <p:nvSpPr>
                <p:cNvPr id="60451" name="Text Box 33"/>
                <p:cNvSpPr txBox="1">
                  <a:spLocks noChangeArrowheads="1"/>
                </p:cNvSpPr>
                <p:nvPr/>
              </p:nvSpPr>
              <p:spPr bwMode="auto">
                <a:xfrm>
                  <a:off x="1430" y="1316"/>
                  <a:ext cx="257"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WA</a:t>
                  </a:r>
                </a:p>
              </p:txBody>
            </p:sp>
            <p:sp>
              <p:nvSpPr>
                <p:cNvPr id="60452" name="Text Box 34"/>
                <p:cNvSpPr txBox="1">
                  <a:spLocks noChangeArrowheads="1"/>
                </p:cNvSpPr>
                <p:nvPr/>
              </p:nvSpPr>
              <p:spPr bwMode="auto">
                <a:xfrm>
                  <a:off x="2016" y="1008"/>
                  <a:ext cx="233"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NT</a:t>
                  </a:r>
                </a:p>
              </p:txBody>
            </p:sp>
            <p:sp>
              <p:nvSpPr>
                <p:cNvPr id="60453" name="Text Box 35"/>
                <p:cNvSpPr txBox="1">
                  <a:spLocks noChangeArrowheads="1"/>
                </p:cNvSpPr>
                <p:nvPr/>
              </p:nvSpPr>
              <p:spPr bwMode="auto">
                <a:xfrm>
                  <a:off x="2112" y="1584"/>
                  <a:ext cx="227"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SA</a:t>
                  </a:r>
                </a:p>
              </p:txBody>
            </p:sp>
            <p:sp>
              <p:nvSpPr>
                <p:cNvPr id="60454" name="Text Box 36"/>
                <p:cNvSpPr txBox="1">
                  <a:spLocks noChangeArrowheads="1"/>
                </p:cNvSpPr>
                <p:nvPr/>
              </p:nvSpPr>
              <p:spPr bwMode="auto">
                <a:xfrm>
                  <a:off x="2496" y="1152"/>
                  <a:ext cx="166"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Q</a:t>
                  </a:r>
                </a:p>
              </p:txBody>
            </p:sp>
            <p:sp>
              <p:nvSpPr>
                <p:cNvPr id="60455" name="Text Box 37"/>
                <p:cNvSpPr txBox="1">
                  <a:spLocks noChangeArrowheads="1"/>
                </p:cNvSpPr>
                <p:nvPr/>
              </p:nvSpPr>
              <p:spPr bwMode="auto">
                <a:xfrm>
                  <a:off x="2832" y="1536"/>
                  <a:ext cx="330"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NSW</a:t>
                  </a:r>
                </a:p>
              </p:txBody>
            </p:sp>
            <p:sp>
              <p:nvSpPr>
                <p:cNvPr id="60456" name="Text Box 38"/>
                <p:cNvSpPr txBox="1">
                  <a:spLocks noChangeArrowheads="1"/>
                </p:cNvSpPr>
                <p:nvPr/>
              </p:nvSpPr>
              <p:spPr bwMode="auto">
                <a:xfrm>
                  <a:off x="2496" y="1824"/>
                  <a:ext cx="166"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V</a:t>
                  </a:r>
                </a:p>
              </p:txBody>
            </p:sp>
            <p:sp>
              <p:nvSpPr>
                <p:cNvPr id="60457" name="Line 39"/>
                <p:cNvSpPr>
                  <a:spLocks noChangeShapeType="1"/>
                </p:cNvSpPr>
                <p:nvPr/>
              </p:nvSpPr>
              <p:spPr bwMode="auto">
                <a:xfrm flipV="1">
                  <a:off x="1776" y="1104"/>
                  <a:ext cx="240" cy="33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0458" name="Line 40"/>
                <p:cNvSpPr>
                  <a:spLocks noChangeShapeType="1"/>
                </p:cNvSpPr>
                <p:nvPr/>
              </p:nvSpPr>
              <p:spPr bwMode="auto">
                <a:xfrm>
                  <a:off x="1776" y="1440"/>
                  <a:ext cx="336" cy="28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0459" name="Line 41"/>
                <p:cNvSpPr>
                  <a:spLocks noChangeShapeType="1"/>
                </p:cNvSpPr>
                <p:nvPr/>
              </p:nvSpPr>
              <p:spPr bwMode="auto">
                <a:xfrm>
                  <a:off x="2160" y="1248"/>
                  <a:ext cx="96" cy="33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0460" name="Line 42"/>
                <p:cNvSpPr>
                  <a:spLocks noChangeShapeType="1"/>
                </p:cNvSpPr>
                <p:nvPr/>
              </p:nvSpPr>
              <p:spPr bwMode="auto">
                <a:xfrm>
                  <a:off x="2256" y="1824"/>
                  <a:ext cx="240" cy="144"/>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0461" name="Line 43"/>
                <p:cNvSpPr>
                  <a:spLocks noChangeShapeType="1"/>
                </p:cNvSpPr>
                <p:nvPr/>
              </p:nvSpPr>
              <p:spPr bwMode="auto">
                <a:xfrm>
                  <a:off x="2736" y="1296"/>
                  <a:ext cx="288" cy="24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0462" name="Line 44"/>
                <p:cNvSpPr>
                  <a:spLocks noChangeShapeType="1"/>
                </p:cNvSpPr>
                <p:nvPr/>
              </p:nvSpPr>
              <p:spPr bwMode="auto">
                <a:xfrm>
                  <a:off x="2320" y="1136"/>
                  <a:ext cx="184" cy="144"/>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0463" name="Line 45"/>
                <p:cNvSpPr>
                  <a:spLocks noChangeShapeType="1"/>
                </p:cNvSpPr>
                <p:nvPr/>
              </p:nvSpPr>
              <p:spPr bwMode="auto">
                <a:xfrm flipV="1">
                  <a:off x="2704" y="1776"/>
                  <a:ext cx="336" cy="17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0450" name="Line 46"/>
              <p:cNvSpPr>
                <a:spLocks noChangeShapeType="1"/>
              </p:cNvSpPr>
              <p:nvPr/>
            </p:nvSpPr>
            <p:spPr bwMode="auto">
              <a:xfrm flipH="1">
                <a:off x="2304" y="1536"/>
                <a:ext cx="240" cy="192"/>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0447" name="Line 47"/>
            <p:cNvSpPr>
              <a:spLocks noChangeShapeType="1"/>
            </p:cNvSpPr>
            <p:nvPr/>
          </p:nvSpPr>
          <p:spPr bwMode="auto">
            <a:xfrm>
              <a:off x="2448" y="1824"/>
              <a:ext cx="432"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5" name="Footer Placeholder 4">
            <a:extLst>
              <a:ext uri="{FF2B5EF4-FFF2-40B4-BE49-F238E27FC236}">
                <a16:creationId xmlns:a16="http://schemas.microsoft.com/office/drawing/2014/main" id="{9CCDF18E-4946-44FC-899E-A00179526C89}"/>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507067" y="4673600"/>
            <a:ext cx="1354667" cy="381000"/>
          </a:xfrm>
          <a:prstGeom prst="rect">
            <a:avLst/>
          </a:prstGeom>
          <a:solidFill>
            <a:srgbClr val="DDDDDD"/>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284675" name="Rectangle 3"/>
          <p:cNvSpPr>
            <a:spLocks noGrp="1" noChangeArrowheads="1"/>
          </p:cNvSpPr>
          <p:nvPr>
            <p:ph type="title"/>
          </p:nvPr>
        </p:nvSpPr>
        <p:spPr/>
        <p:txBody>
          <a:bodyPr/>
          <a:lstStyle/>
          <a:p>
            <a:pPr algn="ctr">
              <a:defRPr/>
            </a:pPr>
            <a:r>
              <a:rPr lang="en-US" sz="4000" dirty="0">
                <a:effectLst>
                  <a:outerShdw blurRad="38100" dist="38100" dir="2700000" algn="tl">
                    <a:srgbClr val="C0C0C0"/>
                  </a:outerShdw>
                </a:effectLst>
              </a:rPr>
              <a:t>Map Coloring</a:t>
            </a:r>
          </a:p>
        </p:txBody>
      </p:sp>
      <p:graphicFrame>
        <p:nvGraphicFramePr>
          <p:cNvPr id="284676" name="Group 4"/>
          <p:cNvGraphicFramePr>
            <a:graphicFrameLocks noGrp="1"/>
          </p:cNvGraphicFramePr>
          <p:nvPr/>
        </p:nvGraphicFramePr>
        <p:xfrm>
          <a:off x="1524000" y="3886200"/>
          <a:ext cx="9347199" cy="1188720"/>
        </p:xfrm>
        <a:graphic>
          <a:graphicData uri="http://schemas.openxmlformats.org/drawingml/2006/table">
            <a:tbl>
              <a:tblPr/>
              <a:tblGrid>
                <a:gridCol w="1335617">
                  <a:extLst>
                    <a:ext uri="{9D8B030D-6E8A-4147-A177-3AD203B41FA5}">
                      <a16:colId xmlns:a16="http://schemas.microsoft.com/office/drawing/2014/main" val="20000"/>
                    </a:ext>
                  </a:extLst>
                </a:gridCol>
                <a:gridCol w="1335616">
                  <a:extLst>
                    <a:ext uri="{9D8B030D-6E8A-4147-A177-3AD203B41FA5}">
                      <a16:colId xmlns:a16="http://schemas.microsoft.com/office/drawing/2014/main" val="20001"/>
                    </a:ext>
                  </a:extLst>
                </a:gridCol>
                <a:gridCol w="1335617">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335616">
                  <a:extLst>
                    <a:ext uri="{9D8B030D-6E8A-4147-A177-3AD203B41FA5}">
                      <a16:colId xmlns:a16="http://schemas.microsoft.com/office/drawing/2014/main" val="20004"/>
                    </a:ext>
                  </a:extLst>
                </a:gridCol>
                <a:gridCol w="1335617">
                  <a:extLst>
                    <a:ext uri="{9D8B030D-6E8A-4147-A177-3AD203B41FA5}">
                      <a16:colId xmlns:a16="http://schemas.microsoft.com/office/drawing/2014/main" val="20005"/>
                    </a:ext>
                  </a:extLst>
                </a:gridCol>
                <a:gridCol w="1335616">
                  <a:extLst>
                    <a:ext uri="{9D8B030D-6E8A-4147-A177-3AD203B41FA5}">
                      <a16:colId xmlns:a16="http://schemas.microsoft.com/office/drawing/2014/main" val="20006"/>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chemeClr val="tx1"/>
                          </a:solidFill>
                          <a:effectLst/>
                          <a:latin typeface="Tahoma" charset="0"/>
                        </a:rPr>
                        <a:t>WA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NT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Q</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NSW</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V</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SA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rgbClr val="F81706"/>
                          </a:solidFill>
                          <a:effectLst/>
                          <a:latin typeface="Tahoma" charset="0"/>
                        </a:rPr>
                        <a:t>R</a:t>
                      </a:r>
                      <a:r>
                        <a:rPr kumimoji="0" lang="en-US" sz="2000" b="0" i="0" u="none" strike="noStrike" cap="none" normalizeH="0" baseline="0" dirty="0">
                          <a:ln>
                            <a:noFill/>
                          </a:ln>
                          <a:solidFill>
                            <a:srgbClr val="339933"/>
                          </a:solidFill>
                          <a:effectLst/>
                          <a:latin typeface="Tahoma" charset="0"/>
                        </a:rPr>
                        <a:t>G</a:t>
                      </a:r>
                      <a:r>
                        <a:rPr kumimoji="0" lang="en-US" sz="2000" b="0" i="0" u="none" strike="noStrike" cap="none" normalizeH="0" baseline="0" dirty="0">
                          <a:ln>
                            <a:noFill/>
                          </a:ln>
                          <a:solidFill>
                            <a:schemeClr val="hlink"/>
                          </a:solidFill>
                          <a:effectLst/>
                          <a:latin typeface="Tahoma" charset="0"/>
                        </a:rPr>
                        <a:t>B</a:t>
                      </a:r>
                      <a:endParaRPr kumimoji="0" lang="en-US" sz="2000" b="0" i="0" u="none" strike="noStrike" cap="none" normalizeH="0" baseline="0" dirty="0">
                        <a:ln>
                          <a:noFill/>
                        </a:ln>
                        <a:solidFill>
                          <a:schemeClr val="tx1"/>
                        </a:solidFill>
                        <a:effectLst/>
                        <a:latin typeface="Tahoma"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rgbClr val="F81706"/>
                          </a:solidFill>
                          <a:effectLst/>
                          <a:latin typeface="Tahoma" charset="0"/>
                        </a:rPr>
                        <a:t>R</a:t>
                      </a:r>
                      <a:r>
                        <a:rPr kumimoji="0" lang="en-US" sz="2000" b="0" i="0" u="none" strike="noStrike" cap="none" normalizeH="0" baseline="0" dirty="0">
                          <a:ln>
                            <a:noFill/>
                          </a:ln>
                          <a:solidFill>
                            <a:srgbClr val="339933"/>
                          </a:solidFill>
                          <a:effectLst/>
                          <a:latin typeface="Tahoma" charset="0"/>
                        </a:rPr>
                        <a:t>G</a:t>
                      </a:r>
                      <a:r>
                        <a:rPr kumimoji="0" lang="en-US" sz="2000" b="0" i="0" u="none" strike="noStrike" cap="none" normalizeH="0" baseline="0" dirty="0">
                          <a:ln>
                            <a:noFill/>
                          </a:ln>
                          <a:solidFill>
                            <a:schemeClr val="hlink"/>
                          </a:solidFill>
                          <a:effectLst/>
                          <a:latin typeface="Tahoma" charset="0"/>
                        </a:rPr>
                        <a:t>B</a:t>
                      </a:r>
                      <a:endParaRPr kumimoji="0" lang="en-US" sz="2000" b="0" i="0" u="none" strike="noStrike" cap="none" normalizeH="0" baseline="0" dirty="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rgbClr val="F81706"/>
                          </a:solidFill>
                          <a:effectLst/>
                          <a:latin typeface="Tahoma" charset="0"/>
                        </a:rPr>
                        <a:t>R</a:t>
                      </a:r>
                      <a:r>
                        <a:rPr kumimoji="0" lang="en-US" sz="2000" b="0" i="0" u="none" strike="noStrike" cap="none" normalizeH="0" baseline="0" dirty="0">
                          <a:ln>
                            <a:noFill/>
                          </a:ln>
                          <a:solidFill>
                            <a:srgbClr val="339933"/>
                          </a:solidFill>
                          <a:effectLst/>
                          <a:latin typeface="Tahoma" charset="0"/>
                        </a:rPr>
                        <a:t>G</a:t>
                      </a:r>
                      <a:r>
                        <a:rPr kumimoji="0" lang="en-US" sz="2000" b="0" i="0" u="none" strike="noStrike" cap="none" normalizeH="0" baseline="0" dirty="0">
                          <a:ln>
                            <a:noFill/>
                          </a:ln>
                          <a:solidFill>
                            <a:schemeClr val="hlink"/>
                          </a:solidFill>
                          <a:effectLst/>
                          <a:latin typeface="Tahoma" charset="0"/>
                        </a:rPr>
                        <a:t>B</a:t>
                      </a:r>
                      <a:endParaRPr kumimoji="0" lang="en-US" sz="2000" b="0" i="0" u="none" strike="noStrike" cap="none" normalizeH="0" baseline="0" dirty="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38"/>
          <p:cNvGrpSpPr>
            <a:grpSpLocks/>
          </p:cNvGrpSpPr>
          <p:nvPr/>
        </p:nvGrpSpPr>
        <p:grpSpPr bwMode="auto">
          <a:xfrm>
            <a:off x="3149601" y="1828800"/>
            <a:ext cx="4796366" cy="1665288"/>
            <a:chOff x="1488" y="1152"/>
            <a:chExt cx="2266" cy="1049"/>
          </a:xfrm>
        </p:grpSpPr>
        <p:grpSp>
          <p:nvGrpSpPr>
            <p:cNvPr id="3" name="Group 39"/>
            <p:cNvGrpSpPr>
              <a:grpSpLocks/>
            </p:cNvGrpSpPr>
            <p:nvPr/>
          </p:nvGrpSpPr>
          <p:grpSpPr bwMode="auto">
            <a:xfrm>
              <a:off x="1488" y="1152"/>
              <a:ext cx="2266" cy="1049"/>
              <a:chOff x="1488" y="1152"/>
              <a:chExt cx="2266" cy="1049"/>
            </a:xfrm>
          </p:grpSpPr>
          <p:sp>
            <p:nvSpPr>
              <p:cNvPr id="61481" name="Text Box 40"/>
              <p:cNvSpPr txBox="1">
                <a:spLocks noChangeArrowheads="1"/>
              </p:cNvSpPr>
              <p:nvPr/>
            </p:nvSpPr>
            <p:spPr bwMode="auto">
              <a:xfrm>
                <a:off x="3600" y="1632"/>
                <a:ext cx="154"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T</a:t>
                </a:r>
              </a:p>
            </p:txBody>
          </p:sp>
          <p:grpSp>
            <p:nvGrpSpPr>
              <p:cNvPr id="4" name="Group 41"/>
              <p:cNvGrpSpPr>
                <a:grpSpLocks/>
              </p:cNvGrpSpPr>
              <p:nvPr/>
            </p:nvGrpSpPr>
            <p:grpSpPr bwMode="auto">
              <a:xfrm>
                <a:off x="1488" y="1152"/>
                <a:ext cx="1732" cy="1049"/>
                <a:chOff x="1430" y="1008"/>
                <a:chExt cx="1732" cy="1049"/>
              </a:xfrm>
            </p:grpSpPr>
            <p:sp>
              <p:nvSpPr>
                <p:cNvPr id="61484" name="Text Box 42"/>
                <p:cNvSpPr txBox="1">
                  <a:spLocks noChangeArrowheads="1"/>
                </p:cNvSpPr>
                <p:nvPr/>
              </p:nvSpPr>
              <p:spPr bwMode="auto">
                <a:xfrm>
                  <a:off x="1430" y="1316"/>
                  <a:ext cx="257"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WA</a:t>
                  </a:r>
                </a:p>
              </p:txBody>
            </p:sp>
            <p:sp>
              <p:nvSpPr>
                <p:cNvPr id="61485" name="Text Box 43"/>
                <p:cNvSpPr txBox="1">
                  <a:spLocks noChangeArrowheads="1"/>
                </p:cNvSpPr>
                <p:nvPr/>
              </p:nvSpPr>
              <p:spPr bwMode="auto">
                <a:xfrm>
                  <a:off x="2016" y="1008"/>
                  <a:ext cx="233"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NT</a:t>
                  </a:r>
                </a:p>
              </p:txBody>
            </p:sp>
            <p:sp>
              <p:nvSpPr>
                <p:cNvPr id="61486" name="Text Box 44"/>
                <p:cNvSpPr txBox="1">
                  <a:spLocks noChangeArrowheads="1"/>
                </p:cNvSpPr>
                <p:nvPr/>
              </p:nvSpPr>
              <p:spPr bwMode="auto">
                <a:xfrm>
                  <a:off x="2112" y="1584"/>
                  <a:ext cx="227"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SA</a:t>
                  </a:r>
                </a:p>
              </p:txBody>
            </p:sp>
            <p:sp>
              <p:nvSpPr>
                <p:cNvPr id="61487" name="Text Box 45"/>
                <p:cNvSpPr txBox="1">
                  <a:spLocks noChangeArrowheads="1"/>
                </p:cNvSpPr>
                <p:nvPr/>
              </p:nvSpPr>
              <p:spPr bwMode="auto">
                <a:xfrm>
                  <a:off x="2496" y="1152"/>
                  <a:ext cx="166"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Q</a:t>
                  </a:r>
                </a:p>
              </p:txBody>
            </p:sp>
            <p:sp>
              <p:nvSpPr>
                <p:cNvPr id="61488" name="Text Box 46"/>
                <p:cNvSpPr txBox="1">
                  <a:spLocks noChangeArrowheads="1"/>
                </p:cNvSpPr>
                <p:nvPr/>
              </p:nvSpPr>
              <p:spPr bwMode="auto">
                <a:xfrm>
                  <a:off x="2832" y="1536"/>
                  <a:ext cx="330"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NSW</a:t>
                  </a:r>
                </a:p>
              </p:txBody>
            </p:sp>
            <p:sp>
              <p:nvSpPr>
                <p:cNvPr id="61489" name="Text Box 47"/>
                <p:cNvSpPr txBox="1">
                  <a:spLocks noChangeArrowheads="1"/>
                </p:cNvSpPr>
                <p:nvPr/>
              </p:nvSpPr>
              <p:spPr bwMode="auto">
                <a:xfrm>
                  <a:off x="2496" y="1824"/>
                  <a:ext cx="166"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V</a:t>
                  </a:r>
                </a:p>
              </p:txBody>
            </p:sp>
            <p:sp>
              <p:nvSpPr>
                <p:cNvPr id="61490" name="Line 48"/>
                <p:cNvSpPr>
                  <a:spLocks noChangeShapeType="1"/>
                </p:cNvSpPr>
                <p:nvPr/>
              </p:nvSpPr>
              <p:spPr bwMode="auto">
                <a:xfrm flipV="1">
                  <a:off x="1776" y="1104"/>
                  <a:ext cx="240" cy="33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1491" name="Line 49"/>
                <p:cNvSpPr>
                  <a:spLocks noChangeShapeType="1"/>
                </p:cNvSpPr>
                <p:nvPr/>
              </p:nvSpPr>
              <p:spPr bwMode="auto">
                <a:xfrm>
                  <a:off x="1776" y="1440"/>
                  <a:ext cx="336" cy="28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1492" name="Line 50"/>
                <p:cNvSpPr>
                  <a:spLocks noChangeShapeType="1"/>
                </p:cNvSpPr>
                <p:nvPr/>
              </p:nvSpPr>
              <p:spPr bwMode="auto">
                <a:xfrm>
                  <a:off x="2160" y="1248"/>
                  <a:ext cx="96" cy="33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1493" name="Line 51"/>
                <p:cNvSpPr>
                  <a:spLocks noChangeShapeType="1"/>
                </p:cNvSpPr>
                <p:nvPr/>
              </p:nvSpPr>
              <p:spPr bwMode="auto">
                <a:xfrm>
                  <a:off x="2256" y="1824"/>
                  <a:ext cx="240" cy="144"/>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1494" name="Line 52"/>
                <p:cNvSpPr>
                  <a:spLocks noChangeShapeType="1"/>
                </p:cNvSpPr>
                <p:nvPr/>
              </p:nvSpPr>
              <p:spPr bwMode="auto">
                <a:xfrm>
                  <a:off x="2736" y="1296"/>
                  <a:ext cx="288" cy="24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1495" name="Line 53"/>
                <p:cNvSpPr>
                  <a:spLocks noChangeShapeType="1"/>
                </p:cNvSpPr>
                <p:nvPr/>
              </p:nvSpPr>
              <p:spPr bwMode="auto">
                <a:xfrm>
                  <a:off x="2320" y="1136"/>
                  <a:ext cx="184" cy="144"/>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1496" name="Line 54"/>
                <p:cNvSpPr>
                  <a:spLocks noChangeShapeType="1"/>
                </p:cNvSpPr>
                <p:nvPr/>
              </p:nvSpPr>
              <p:spPr bwMode="auto">
                <a:xfrm flipV="1">
                  <a:off x="2704" y="1776"/>
                  <a:ext cx="336" cy="17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1483" name="Line 55"/>
              <p:cNvSpPr>
                <a:spLocks noChangeShapeType="1"/>
              </p:cNvSpPr>
              <p:nvPr/>
            </p:nvSpPr>
            <p:spPr bwMode="auto">
              <a:xfrm flipH="1">
                <a:off x="2304" y="1536"/>
                <a:ext cx="240" cy="192"/>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1480" name="Line 56"/>
            <p:cNvSpPr>
              <a:spLocks noChangeShapeType="1"/>
            </p:cNvSpPr>
            <p:nvPr/>
          </p:nvSpPr>
          <p:spPr bwMode="auto">
            <a:xfrm>
              <a:off x="2448" y="1824"/>
              <a:ext cx="432"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5" name="Footer Placeholder 4">
            <a:extLst>
              <a:ext uri="{FF2B5EF4-FFF2-40B4-BE49-F238E27FC236}">
                <a16:creationId xmlns:a16="http://schemas.microsoft.com/office/drawing/2014/main" id="{DDB36DC0-CB61-4D44-B475-387B5556DA4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507067" y="4673600"/>
            <a:ext cx="1337733" cy="393700"/>
          </a:xfrm>
          <a:prstGeom prst="rect">
            <a:avLst/>
          </a:prstGeom>
          <a:solidFill>
            <a:srgbClr val="DDDDDD"/>
          </a:solidFill>
          <a:ln w="9525">
            <a:noFill/>
            <a:miter lim="800000"/>
            <a:headEnd/>
            <a:tailEnd/>
          </a:ln>
        </p:spPr>
        <p:txBody>
          <a:bodyPr wrap="none" anchor="ctr"/>
          <a:lstStyle/>
          <a:p>
            <a:endParaRPr lang="en-US" dirty="0">
              <a:latin typeface="Times New Roman" panose="02020603050405020304" pitchFamily="18" charset="0"/>
            </a:endParaRPr>
          </a:p>
        </p:txBody>
      </p:sp>
      <p:sp>
        <p:nvSpPr>
          <p:cNvPr id="62467" name="Rectangle 3"/>
          <p:cNvSpPr>
            <a:spLocks noChangeArrowheads="1"/>
          </p:cNvSpPr>
          <p:nvPr/>
        </p:nvSpPr>
        <p:spPr bwMode="auto">
          <a:xfrm>
            <a:off x="4199467" y="5067300"/>
            <a:ext cx="1337733" cy="393700"/>
          </a:xfrm>
          <a:prstGeom prst="rect">
            <a:avLst/>
          </a:prstGeom>
          <a:solidFill>
            <a:srgbClr val="DDDDDD"/>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aphicFrame>
        <p:nvGraphicFramePr>
          <p:cNvPr id="285700" name="Group 4"/>
          <p:cNvGraphicFramePr>
            <a:graphicFrameLocks noGrp="1"/>
          </p:cNvGraphicFramePr>
          <p:nvPr/>
        </p:nvGraphicFramePr>
        <p:xfrm>
          <a:off x="1524000" y="3886200"/>
          <a:ext cx="9347199" cy="1584960"/>
        </p:xfrm>
        <a:graphic>
          <a:graphicData uri="http://schemas.openxmlformats.org/drawingml/2006/table">
            <a:tbl>
              <a:tblPr/>
              <a:tblGrid>
                <a:gridCol w="1335617">
                  <a:extLst>
                    <a:ext uri="{9D8B030D-6E8A-4147-A177-3AD203B41FA5}">
                      <a16:colId xmlns:a16="http://schemas.microsoft.com/office/drawing/2014/main" val="20000"/>
                    </a:ext>
                  </a:extLst>
                </a:gridCol>
                <a:gridCol w="1335616">
                  <a:extLst>
                    <a:ext uri="{9D8B030D-6E8A-4147-A177-3AD203B41FA5}">
                      <a16:colId xmlns:a16="http://schemas.microsoft.com/office/drawing/2014/main" val="20001"/>
                    </a:ext>
                  </a:extLst>
                </a:gridCol>
                <a:gridCol w="1335617">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335616">
                  <a:extLst>
                    <a:ext uri="{9D8B030D-6E8A-4147-A177-3AD203B41FA5}">
                      <a16:colId xmlns:a16="http://schemas.microsoft.com/office/drawing/2014/main" val="20004"/>
                    </a:ext>
                  </a:extLst>
                </a:gridCol>
                <a:gridCol w="1335617">
                  <a:extLst>
                    <a:ext uri="{9D8B030D-6E8A-4147-A177-3AD203B41FA5}">
                      <a16:colId xmlns:a16="http://schemas.microsoft.com/office/drawing/2014/main" val="20005"/>
                    </a:ext>
                  </a:extLst>
                </a:gridCol>
                <a:gridCol w="1335616">
                  <a:extLst>
                    <a:ext uri="{9D8B030D-6E8A-4147-A177-3AD203B41FA5}">
                      <a16:colId xmlns:a16="http://schemas.microsoft.com/office/drawing/2014/main" val="20006"/>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WA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NT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Q</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NSW</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V</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SA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339933"/>
                          </a:solidFill>
                          <a:effectLst/>
                          <a:latin typeface="Tahoma" charset="0"/>
                        </a:rPr>
                        <a:t>G</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5742" name="Rectangle 46"/>
          <p:cNvSpPr>
            <a:spLocks noGrp="1" noChangeArrowheads="1"/>
          </p:cNvSpPr>
          <p:nvPr>
            <p:ph type="title"/>
          </p:nvPr>
        </p:nvSpPr>
        <p:spPr/>
        <p:txBody>
          <a:bodyPr/>
          <a:lstStyle/>
          <a:p>
            <a:pPr algn="ctr">
              <a:defRPr/>
            </a:pPr>
            <a:r>
              <a:rPr lang="en-US" sz="4000" dirty="0">
                <a:effectLst>
                  <a:outerShdw blurRad="38100" dist="38100" dir="2700000" algn="tl">
                    <a:srgbClr val="C0C0C0"/>
                  </a:outerShdw>
                </a:effectLst>
              </a:rPr>
              <a:t>Map Coloring</a:t>
            </a:r>
          </a:p>
        </p:txBody>
      </p:sp>
      <p:grpSp>
        <p:nvGrpSpPr>
          <p:cNvPr id="2" name="Group 47"/>
          <p:cNvGrpSpPr>
            <a:grpSpLocks/>
          </p:cNvGrpSpPr>
          <p:nvPr/>
        </p:nvGrpSpPr>
        <p:grpSpPr bwMode="auto">
          <a:xfrm>
            <a:off x="3149601" y="1828800"/>
            <a:ext cx="4796366" cy="1665288"/>
            <a:chOff x="1488" y="1152"/>
            <a:chExt cx="2266" cy="1049"/>
          </a:xfrm>
        </p:grpSpPr>
        <p:grpSp>
          <p:nvGrpSpPr>
            <p:cNvPr id="3" name="Group 48"/>
            <p:cNvGrpSpPr>
              <a:grpSpLocks/>
            </p:cNvGrpSpPr>
            <p:nvPr/>
          </p:nvGrpSpPr>
          <p:grpSpPr bwMode="auto">
            <a:xfrm>
              <a:off x="1488" y="1152"/>
              <a:ext cx="2266" cy="1049"/>
              <a:chOff x="1488" y="1152"/>
              <a:chExt cx="2266" cy="1049"/>
            </a:xfrm>
          </p:grpSpPr>
          <p:sp>
            <p:nvSpPr>
              <p:cNvPr id="62514" name="Text Box 49"/>
              <p:cNvSpPr txBox="1">
                <a:spLocks noChangeArrowheads="1"/>
              </p:cNvSpPr>
              <p:nvPr/>
            </p:nvSpPr>
            <p:spPr bwMode="auto">
              <a:xfrm>
                <a:off x="3600" y="1632"/>
                <a:ext cx="154"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T</a:t>
                </a:r>
              </a:p>
            </p:txBody>
          </p:sp>
          <p:grpSp>
            <p:nvGrpSpPr>
              <p:cNvPr id="4" name="Group 50"/>
              <p:cNvGrpSpPr>
                <a:grpSpLocks/>
              </p:cNvGrpSpPr>
              <p:nvPr/>
            </p:nvGrpSpPr>
            <p:grpSpPr bwMode="auto">
              <a:xfrm>
                <a:off x="1488" y="1152"/>
                <a:ext cx="1732" cy="1049"/>
                <a:chOff x="1430" y="1008"/>
                <a:chExt cx="1732" cy="1049"/>
              </a:xfrm>
            </p:grpSpPr>
            <p:sp>
              <p:nvSpPr>
                <p:cNvPr id="62517" name="Text Box 51"/>
                <p:cNvSpPr txBox="1">
                  <a:spLocks noChangeArrowheads="1"/>
                </p:cNvSpPr>
                <p:nvPr/>
              </p:nvSpPr>
              <p:spPr bwMode="auto">
                <a:xfrm>
                  <a:off x="1430" y="1316"/>
                  <a:ext cx="257"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WA</a:t>
                  </a:r>
                </a:p>
              </p:txBody>
            </p:sp>
            <p:sp>
              <p:nvSpPr>
                <p:cNvPr id="62518" name="Text Box 52"/>
                <p:cNvSpPr txBox="1">
                  <a:spLocks noChangeArrowheads="1"/>
                </p:cNvSpPr>
                <p:nvPr/>
              </p:nvSpPr>
              <p:spPr bwMode="auto">
                <a:xfrm>
                  <a:off x="2016" y="1008"/>
                  <a:ext cx="233"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NT</a:t>
                  </a:r>
                </a:p>
              </p:txBody>
            </p:sp>
            <p:sp>
              <p:nvSpPr>
                <p:cNvPr id="62519" name="Text Box 53"/>
                <p:cNvSpPr txBox="1">
                  <a:spLocks noChangeArrowheads="1"/>
                </p:cNvSpPr>
                <p:nvPr/>
              </p:nvSpPr>
              <p:spPr bwMode="auto">
                <a:xfrm>
                  <a:off x="2112" y="1584"/>
                  <a:ext cx="227"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SA</a:t>
                  </a:r>
                </a:p>
              </p:txBody>
            </p:sp>
            <p:sp>
              <p:nvSpPr>
                <p:cNvPr id="62520" name="Text Box 54"/>
                <p:cNvSpPr txBox="1">
                  <a:spLocks noChangeArrowheads="1"/>
                </p:cNvSpPr>
                <p:nvPr/>
              </p:nvSpPr>
              <p:spPr bwMode="auto">
                <a:xfrm>
                  <a:off x="2496" y="1152"/>
                  <a:ext cx="166"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Q</a:t>
                  </a:r>
                </a:p>
              </p:txBody>
            </p:sp>
            <p:sp>
              <p:nvSpPr>
                <p:cNvPr id="62521" name="Text Box 55"/>
                <p:cNvSpPr txBox="1">
                  <a:spLocks noChangeArrowheads="1"/>
                </p:cNvSpPr>
                <p:nvPr/>
              </p:nvSpPr>
              <p:spPr bwMode="auto">
                <a:xfrm>
                  <a:off x="2832" y="1536"/>
                  <a:ext cx="330"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NSW</a:t>
                  </a:r>
                </a:p>
              </p:txBody>
            </p:sp>
            <p:sp>
              <p:nvSpPr>
                <p:cNvPr id="62522" name="Text Box 56"/>
                <p:cNvSpPr txBox="1">
                  <a:spLocks noChangeArrowheads="1"/>
                </p:cNvSpPr>
                <p:nvPr/>
              </p:nvSpPr>
              <p:spPr bwMode="auto">
                <a:xfrm>
                  <a:off x="2496" y="1824"/>
                  <a:ext cx="166"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V</a:t>
                  </a:r>
                </a:p>
              </p:txBody>
            </p:sp>
            <p:sp>
              <p:nvSpPr>
                <p:cNvPr id="62523" name="Line 57"/>
                <p:cNvSpPr>
                  <a:spLocks noChangeShapeType="1"/>
                </p:cNvSpPr>
                <p:nvPr/>
              </p:nvSpPr>
              <p:spPr bwMode="auto">
                <a:xfrm flipV="1">
                  <a:off x="1776" y="1104"/>
                  <a:ext cx="240" cy="33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2524" name="Line 58"/>
                <p:cNvSpPr>
                  <a:spLocks noChangeShapeType="1"/>
                </p:cNvSpPr>
                <p:nvPr/>
              </p:nvSpPr>
              <p:spPr bwMode="auto">
                <a:xfrm>
                  <a:off x="1776" y="1440"/>
                  <a:ext cx="336" cy="28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2525" name="Line 59"/>
                <p:cNvSpPr>
                  <a:spLocks noChangeShapeType="1"/>
                </p:cNvSpPr>
                <p:nvPr/>
              </p:nvSpPr>
              <p:spPr bwMode="auto">
                <a:xfrm>
                  <a:off x="2160" y="1248"/>
                  <a:ext cx="96" cy="33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2526" name="Line 60"/>
                <p:cNvSpPr>
                  <a:spLocks noChangeShapeType="1"/>
                </p:cNvSpPr>
                <p:nvPr/>
              </p:nvSpPr>
              <p:spPr bwMode="auto">
                <a:xfrm>
                  <a:off x="2256" y="1824"/>
                  <a:ext cx="240" cy="144"/>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2527" name="Line 61"/>
                <p:cNvSpPr>
                  <a:spLocks noChangeShapeType="1"/>
                </p:cNvSpPr>
                <p:nvPr/>
              </p:nvSpPr>
              <p:spPr bwMode="auto">
                <a:xfrm>
                  <a:off x="2736" y="1296"/>
                  <a:ext cx="288" cy="24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2528" name="Line 62"/>
                <p:cNvSpPr>
                  <a:spLocks noChangeShapeType="1"/>
                </p:cNvSpPr>
                <p:nvPr/>
              </p:nvSpPr>
              <p:spPr bwMode="auto">
                <a:xfrm>
                  <a:off x="2320" y="1136"/>
                  <a:ext cx="184" cy="144"/>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2529" name="Line 63"/>
                <p:cNvSpPr>
                  <a:spLocks noChangeShapeType="1"/>
                </p:cNvSpPr>
                <p:nvPr/>
              </p:nvSpPr>
              <p:spPr bwMode="auto">
                <a:xfrm flipV="1">
                  <a:off x="2704" y="1776"/>
                  <a:ext cx="336" cy="17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2516" name="Line 64"/>
              <p:cNvSpPr>
                <a:spLocks noChangeShapeType="1"/>
              </p:cNvSpPr>
              <p:nvPr/>
            </p:nvSpPr>
            <p:spPr bwMode="auto">
              <a:xfrm flipH="1">
                <a:off x="2304" y="1536"/>
                <a:ext cx="240" cy="192"/>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2513" name="Line 65"/>
            <p:cNvSpPr>
              <a:spLocks noChangeShapeType="1"/>
            </p:cNvSpPr>
            <p:nvPr/>
          </p:nvSpPr>
          <p:spPr bwMode="auto">
            <a:xfrm>
              <a:off x="2448" y="1824"/>
              <a:ext cx="432"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5" name="Footer Placeholder 4">
            <a:extLst>
              <a:ext uri="{FF2B5EF4-FFF2-40B4-BE49-F238E27FC236}">
                <a16:creationId xmlns:a16="http://schemas.microsoft.com/office/drawing/2014/main" id="{E1DCC9C0-AE09-4115-824A-81258CCD54E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507067" y="4673600"/>
            <a:ext cx="1337733" cy="381000"/>
          </a:xfrm>
          <a:prstGeom prst="rect">
            <a:avLst/>
          </a:prstGeom>
          <a:solidFill>
            <a:srgbClr val="DDDDDD"/>
          </a:solidFill>
          <a:ln w="9525">
            <a:noFill/>
            <a:miter lim="800000"/>
            <a:headEnd/>
            <a:tailEnd/>
          </a:ln>
        </p:spPr>
        <p:txBody>
          <a:bodyPr wrap="none" anchor="ctr"/>
          <a:lstStyle/>
          <a:p>
            <a:endParaRPr lang="en-US" dirty="0">
              <a:latin typeface="Times New Roman" panose="02020603050405020304" pitchFamily="18" charset="0"/>
            </a:endParaRPr>
          </a:p>
        </p:txBody>
      </p:sp>
      <p:sp>
        <p:nvSpPr>
          <p:cNvPr id="63491" name="Rectangle 3"/>
          <p:cNvSpPr>
            <a:spLocks noChangeArrowheads="1"/>
          </p:cNvSpPr>
          <p:nvPr/>
        </p:nvSpPr>
        <p:spPr bwMode="auto">
          <a:xfrm>
            <a:off x="6874934" y="5473700"/>
            <a:ext cx="1337733" cy="381000"/>
          </a:xfrm>
          <a:prstGeom prst="rect">
            <a:avLst/>
          </a:prstGeom>
          <a:solidFill>
            <a:srgbClr val="DDDDDD"/>
          </a:solidFill>
          <a:ln w="9525">
            <a:noFill/>
            <a:miter lim="800000"/>
            <a:headEnd/>
            <a:tailEnd/>
          </a:ln>
        </p:spPr>
        <p:txBody>
          <a:bodyPr wrap="none" anchor="ctr"/>
          <a:lstStyle/>
          <a:p>
            <a:endParaRPr lang="en-US" dirty="0">
              <a:latin typeface="Times New Roman" panose="02020603050405020304" pitchFamily="18" charset="0"/>
            </a:endParaRPr>
          </a:p>
        </p:txBody>
      </p:sp>
      <p:sp>
        <p:nvSpPr>
          <p:cNvPr id="63492" name="Rectangle 4"/>
          <p:cNvSpPr>
            <a:spLocks noChangeArrowheads="1"/>
          </p:cNvSpPr>
          <p:nvPr/>
        </p:nvSpPr>
        <p:spPr bwMode="auto">
          <a:xfrm>
            <a:off x="4199467" y="5080000"/>
            <a:ext cx="1337733" cy="381000"/>
          </a:xfrm>
          <a:prstGeom prst="rect">
            <a:avLst/>
          </a:prstGeom>
          <a:solidFill>
            <a:srgbClr val="DDDDDD"/>
          </a:solidFill>
          <a:ln w="9525">
            <a:noFill/>
            <a:miter lim="800000"/>
            <a:headEnd/>
            <a:tailEnd/>
          </a:ln>
        </p:spPr>
        <p:txBody>
          <a:bodyPr wrap="none" anchor="ctr"/>
          <a:lstStyle/>
          <a:p>
            <a:endParaRPr lang="en-US" dirty="0">
              <a:latin typeface="Times New Roman" panose="02020603050405020304" pitchFamily="18" charset="0"/>
            </a:endParaRPr>
          </a:p>
        </p:txBody>
      </p:sp>
      <p:sp>
        <p:nvSpPr>
          <p:cNvPr id="286725" name="Rectangle 5"/>
          <p:cNvSpPr>
            <a:spLocks noGrp="1" noChangeArrowheads="1"/>
          </p:cNvSpPr>
          <p:nvPr>
            <p:ph type="title"/>
          </p:nvPr>
        </p:nvSpPr>
        <p:spPr/>
        <p:txBody>
          <a:bodyPr/>
          <a:lstStyle/>
          <a:p>
            <a:pPr algn="ctr">
              <a:defRPr/>
            </a:pPr>
            <a:r>
              <a:rPr lang="en-US" sz="4000" dirty="0">
                <a:effectLst>
                  <a:outerShdw blurRad="38100" dist="38100" dir="2700000" algn="tl">
                    <a:srgbClr val="C0C0C0"/>
                  </a:outerShdw>
                </a:effectLst>
              </a:rPr>
              <a:t>Map Coloring</a:t>
            </a:r>
          </a:p>
        </p:txBody>
      </p:sp>
      <p:graphicFrame>
        <p:nvGraphicFramePr>
          <p:cNvPr id="286726" name="Group 6"/>
          <p:cNvGraphicFramePr>
            <a:graphicFrameLocks noGrp="1"/>
          </p:cNvGraphicFramePr>
          <p:nvPr/>
        </p:nvGraphicFramePr>
        <p:xfrm>
          <a:off x="1524000" y="3886200"/>
          <a:ext cx="9347199" cy="1981200"/>
        </p:xfrm>
        <a:graphic>
          <a:graphicData uri="http://schemas.openxmlformats.org/drawingml/2006/table">
            <a:tbl>
              <a:tblPr/>
              <a:tblGrid>
                <a:gridCol w="1335617">
                  <a:extLst>
                    <a:ext uri="{9D8B030D-6E8A-4147-A177-3AD203B41FA5}">
                      <a16:colId xmlns:a16="http://schemas.microsoft.com/office/drawing/2014/main" val="20000"/>
                    </a:ext>
                  </a:extLst>
                </a:gridCol>
                <a:gridCol w="1335616">
                  <a:extLst>
                    <a:ext uri="{9D8B030D-6E8A-4147-A177-3AD203B41FA5}">
                      <a16:colId xmlns:a16="http://schemas.microsoft.com/office/drawing/2014/main" val="20001"/>
                    </a:ext>
                  </a:extLst>
                </a:gridCol>
                <a:gridCol w="1335617">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335616">
                  <a:extLst>
                    <a:ext uri="{9D8B030D-6E8A-4147-A177-3AD203B41FA5}">
                      <a16:colId xmlns:a16="http://schemas.microsoft.com/office/drawing/2014/main" val="20004"/>
                    </a:ext>
                  </a:extLst>
                </a:gridCol>
                <a:gridCol w="1335617">
                  <a:extLst>
                    <a:ext uri="{9D8B030D-6E8A-4147-A177-3AD203B41FA5}">
                      <a16:colId xmlns:a16="http://schemas.microsoft.com/office/drawing/2014/main" val="20005"/>
                    </a:ext>
                  </a:extLst>
                </a:gridCol>
                <a:gridCol w="1335616">
                  <a:extLst>
                    <a:ext uri="{9D8B030D-6E8A-4147-A177-3AD203B41FA5}">
                      <a16:colId xmlns:a16="http://schemas.microsoft.com/office/drawing/2014/main" val="20006"/>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WA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NT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Q</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NSW</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V</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SA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Tahoma" charset="0"/>
                        </a:rPr>
                        <a:t>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339933"/>
                          </a:solidFill>
                          <a:effectLst/>
                          <a:latin typeface="Tahoma" charset="0"/>
                        </a:rPr>
                        <a:t>G</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339933"/>
                          </a:solidFill>
                          <a:effectLst/>
                          <a:latin typeface="Tahoma" charset="0"/>
                        </a:rPr>
                        <a:t>G</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hlink"/>
                          </a:solidFill>
                          <a:effectLst/>
                          <a:latin typeface="Tahoma" charset="0"/>
                        </a:rPr>
                        <a:t>B</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F81706"/>
                          </a:solidFill>
                          <a:effectLst/>
                          <a:latin typeface="Tahoma" charset="0"/>
                        </a:rPr>
                        <a:t>R</a:t>
                      </a:r>
                      <a:r>
                        <a:rPr kumimoji="0" lang="en-US" sz="2000" b="0" i="0" u="none" strike="noStrike" cap="none" normalizeH="0" baseline="0">
                          <a:ln>
                            <a:noFill/>
                          </a:ln>
                          <a:solidFill>
                            <a:srgbClr val="339933"/>
                          </a:solidFill>
                          <a:effectLst/>
                          <a:latin typeface="Tahoma" charset="0"/>
                        </a:rPr>
                        <a:t>G</a:t>
                      </a:r>
                      <a:r>
                        <a:rPr kumimoji="0" lang="en-US" sz="2000" b="0" i="0" u="none" strike="noStrike" cap="none" normalizeH="0" baseline="0">
                          <a:ln>
                            <a:noFill/>
                          </a:ln>
                          <a:solidFill>
                            <a:schemeClr val="hlink"/>
                          </a:solidFill>
                          <a:effectLst/>
                          <a:latin typeface="Tahoma" charset="0"/>
                        </a:rPr>
                        <a:t>B</a:t>
                      </a:r>
                      <a:endParaRPr kumimoji="0" lang="en-US" sz="2000" b="0" i="0" u="none" strike="noStrike" cap="none" normalizeH="0" baseline="0">
                        <a:ln>
                          <a:noFill/>
                        </a:ln>
                        <a:solidFill>
                          <a:schemeClr val="tx1"/>
                        </a:solidFill>
                        <a:effectLst/>
                        <a:latin typeface="Tahoma"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56"/>
          <p:cNvGrpSpPr>
            <a:grpSpLocks/>
          </p:cNvGrpSpPr>
          <p:nvPr/>
        </p:nvGrpSpPr>
        <p:grpSpPr bwMode="auto">
          <a:xfrm>
            <a:off x="2777067" y="3581400"/>
            <a:ext cx="6542617" cy="1905000"/>
            <a:chOff x="1312" y="2256"/>
            <a:chExt cx="3091" cy="1200"/>
          </a:xfrm>
        </p:grpSpPr>
        <p:sp>
          <p:nvSpPr>
            <p:cNvPr id="63565" name="Oval 57"/>
            <p:cNvSpPr>
              <a:spLocks noChangeArrowheads="1"/>
            </p:cNvSpPr>
            <p:nvPr/>
          </p:nvSpPr>
          <p:spPr bwMode="auto">
            <a:xfrm>
              <a:off x="1312" y="3208"/>
              <a:ext cx="240" cy="240"/>
            </a:xfrm>
            <a:prstGeom prst="ellipse">
              <a:avLst/>
            </a:prstGeom>
            <a:noFill/>
            <a:ln w="38100">
              <a:solidFill>
                <a:srgbClr val="FF3399"/>
              </a:solidFill>
              <a:round/>
              <a:headEnd/>
              <a:tailEnd/>
            </a:ln>
          </p:spPr>
          <p:txBody>
            <a:bodyPr wrap="none" anchor="ctr"/>
            <a:lstStyle/>
            <a:p>
              <a:endParaRPr lang="en-US" dirty="0">
                <a:latin typeface="Times New Roman" panose="02020603050405020304" pitchFamily="18" charset="0"/>
              </a:endParaRPr>
            </a:p>
          </p:txBody>
        </p:sp>
        <p:sp>
          <p:nvSpPr>
            <p:cNvPr id="63566" name="Oval 58"/>
            <p:cNvSpPr>
              <a:spLocks noChangeArrowheads="1"/>
            </p:cNvSpPr>
            <p:nvPr/>
          </p:nvSpPr>
          <p:spPr bwMode="auto">
            <a:xfrm>
              <a:off x="3840" y="3216"/>
              <a:ext cx="240" cy="240"/>
            </a:xfrm>
            <a:prstGeom prst="ellipse">
              <a:avLst/>
            </a:prstGeom>
            <a:noFill/>
            <a:ln w="38100">
              <a:solidFill>
                <a:srgbClr val="FF3399"/>
              </a:solidFill>
              <a:round/>
              <a:headEnd/>
              <a:tailEnd/>
            </a:ln>
          </p:spPr>
          <p:txBody>
            <a:bodyPr wrap="none" anchor="ctr"/>
            <a:lstStyle/>
            <a:p>
              <a:endParaRPr lang="en-US" dirty="0">
                <a:latin typeface="Times New Roman" panose="02020603050405020304" pitchFamily="18" charset="0"/>
              </a:endParaRPr>
            </a:p>
          </p:txBody>
        </p:sp>
        <p:sp>
          <p:nvSpPr>
            <p:cNvPr id="63567" name="Text Box 59"/>
            <p:cNvSpPr txBox="1">
              <a:spLocks noChangeArrowheads="1"/>
            </p:cNvSpPr>
            <p:nvPr/>
          </p:nvSpPr>
          <p:spPr bwMode="auto">
            <a:xfrm>
              <a:off x="2112" y="2256"/>
              <a:ext cx="2291" cy="523"/>
            </a:xfrm>
            <a:prstGeom prst="rect">
              <a:avLst/>
            </a:prstGeom>
            <a:solidFill>
              <a:srgbClr val="FFCCFF"/>
            </a:solidFill>
            <a:ln w="9525">
              <a:solidFill>
                <a:srgbClr val="FF3399"/>
              </a:solidFill>
              <a:miter lim="800000"/>
              <a:headEnd/>
              <a:tailEnd/>
            </a:ln>
          </p:spPr>
          <p:txBody>
            <a:bodyPr wrap="none">
              <a:spAutoFit/>
            </a:bodyPr>
            <a:lstStyle/>
            <a:p>
              <a:r>
                <a:rPr lang="en-US" sz="2400" dirty="0">
                  <a:latin typeface="Times New Roman" panose="02020603050405020304" pitchFamily="18" charset="0"/>
                </a:rPr>
                <a:t>Impossible assignments that forward </a:t>
              </a:r>
            </a:p>
            <a:p>
              <a:r>
                <a:rPr lang="en-US" sz="2400" dirty="0">
                  <a:latin typeface="Times New Roman" panose="02020603050405020304" pitchFamily="18" charset="0"/>
                </a:rPr>
                <a:t>checking do not detect</a:t>
              </a:r>
            </a:p>
          </p:txBody>
        </p:sp>
        <p:sp>
          <p:nvSpPr>
            <p:cNvPr id="63568" name="Line 60"/>
            <p:cNvSpPr>
              <a:spLocks noChangeShapeType="1"/>
            </p:cNvSpPr>
            <p:nvPr/>
          </p:nvSpPr>
          <p:spPr bwMode="auto">
            <a:xfrm flipV="1">
              <a:off x="1472" y="2784"/>
              <a:ext cx="2128" cy="440"/>
            </a:xfrm>
            <a:prstGeom prst="line">
              <a:avLst/>
            </a:prstGeom>
            <a:noFill/>
            <a:ln w="38100">
              <a:solidFill>
                <a:srgbClr val="FF3399"/>
              </a:solidFill>
              <a:round/>
              <a:headEnd type="triangle" w="med" len="med"/>
              <a:tailEnd/>
            </a:ln>
          </p:spPr>
          <p:txBody>
            <a:bodyPr wrap="none"/>
            <a:lstStyle/>
            <a:p>
              <a:endParaRPr lang="en-US" dirty="0">
                <a:latin typeface="Times New Roman" panose="02020603050405020304" pitchFamily="18" charset="0"/>
              </a:endParaRPr>
            </a:p>
          </p:txBody>
        </p:sp>
        <p:sp>
          <p:nvSpPr>
            <p:cNvPr id="63569" name="Line 61"/>
            <p:cNvSpPr>
              <a:spLocks noChangeShapeType="1"/>
            </p:cNvSpPr>
            <p:nvPr/>
          </p:nvSpPr>
          <p:spPr bwMode="auto">
            <a:xfrm>
              <a:off x="3584" y="2784"/>
              <a:ext cx="320" cy="448"/>
            </a:xfrm>
            <a:prstGeom prst="line">
              <a:avLst/>
            </a:prstGeom>
            <a:noFill/>
            <a:ln w="38100">
              <a:solidFill>
                <a:srgbClr val="FF3399"/>
              </a:solidFill>
              <a:round/>
              <a:headEnd/>
              <a:tailEnd type="triangle" w="med" len="med"/>
            </a:ln>
          </p:spPr>
          <p:txBody>
            <a:bodyPr wrap="none"/>
            <a:lstStyle/>
            <a:p>
              <a:endParaRPr lang="en-US" dirty="0">
                <a:latin typeface="Times New Roman" panose="02020603050405020304" pitchFamily="18" charset="0"/>
              </a:endParaRPr>
            </a:p>
          </p:txBody>
        </p:sp>
      </p:grpSp>
      <p:grpSp>
        <p:nvGrpSpPr>
          <p:cNvPr id="3" name="Group 62"/>
          <p:cNvGrpSpPr>
            <a:grpSpLocks/>
          </p:cNvGrpSpPr>
          <p:nvPr/>
        </p:nvGrpSpPr>
        <p:grpSpPr bwMode="auto">
          <a:xfrm>
            <a:off x="3149601" y="1828800"/>
            <a:ext cx="4796366" cy="1665288"/>
            <a:chOff x="1488" y="1152"/>
            <a:chExt cx="2266" cy="1049"/>
          </a:xfrm>
        </p:grpSpPr>
        <p:grpSp>
          <p:nvGrpSpPr>
            <p:cNvPr id="4" name="Group 63"/>
            <p:cNvGrpSpPr>
              <a:grpSpLocks/>
            </p:cNvGrpSpPr>
            <p:nvPr/>
          </p:nvGrpSpPr>
          <p:grpSpPr bwMode="auto">
            <a:xfrm>
              <a:off x="1488" y="1152"/>
              <a:ext cx="2266" cy="1049"/>
              <a:chOff x="1488" y="1152"/>
              <a:chExt cx="2266" cy="1049"/>
            </a:xfrm>
          </p:grpSpPr>
          <p:sp>
            <p:nvSpPr>
              <p:cNvPr id="63549" name="Text Box 64"/>
              <p:cNvSpPr txBox="1">
                <a:spLocks noChangeArrowheads="1"/>
              </p:cNvSpPr>
              <p:nvPr/>
            </p:nvSpPr>
            <p:spPr bwMode="auto">
              <a:xfrm>
                <a:off x="3600" y="1632"/>
                <a:ext cx="154"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T</a:t>
                </a:r>
              </a:p>
            </p:txBody>
          </p:sp>
          <p:grpSp>
            <p:nvGrpSpPr>
              <p:cNvPr id="5" name="Group 65"/>
              <p:cNvGrpSpPr>
                <a:grpSpLocks/>
              </p:cNvGrpSpPr>
              <p:nvPr/>
            </p:nvGrpSpPr>
            <p:grpSpPr bwMode="auto">
              <a:xfrm>
                <a:off x="1488" y="1152"/>
                <a:ext cx="1732" cy="1049"/>
                <a:chOff x="1430" y="1008"/>
                <a:chExt cx="1732" cy="1049"/>
              </a:xfrm>
            </p:grpSpPr>
            <p:sp>
              <p:nvSpPr>
                <p:cNvPr id="63552" name="Text Box 66"/>
                <p:cNvSpPr txBox="1">
                  <a:spLocks noChangeArrowheads="1"/>
                </p:cNvSpPr>
                <p:nvPr/>
              </p:nvSpPr>
              <p:spPr bwMode="auto">
                <a:xfrm>
                  <a:off x="1430" y="1316"/>
                  <a:ext cx="257"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WA</a:t>
                  </a:r>
                </a:p>
              </p:txBody>
            </p:sp>
            <p:sp>
              <p:nvSpPr>
                <p:cNvPr id="63553" name="Text Box 67"/>
                <p:cNvSpPr txBox="1">
                  <a:spLocks noChangeArrowheads="1"/>
                </p:cNvSpPr>
                <p:nvPr/>
              </p:nvSpPr>
              <p:spPr bwMode="auto">
                <a:xfrm>
                  <a:off x="2016" y="1008"/>
                  <a:ext cx="233"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NT</a:t>
                  </a:r>
                </a:p>
              </p:txBody>
            </p:sp>
            <p:sp>
              <p:nvSpPr>
                <p:cNvPr id="63554" name="Text Box 68"/>
                <p:cNvSpPr txBox="1">
                  <a:spLocks noChangeArrowheads="1"/>
                </p:cNvSpPr>
                <p:nvPr/>
              </p:nvSpPr>
              <p:spPr bwMode="auto">
                <a:xfrm>
                  <a:off x="2112" y="1584"/>
                  <a:ext cx="227"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SA</a:t>
                  </a:r>
                </a:p>
              </p:txBody>
            </p:sp>
            <p:sp>
              <p:nvSpPr>
                <p:cNvPr id="63555" name="Text Box 69"/>
                <p:cNvSpPr txBox="1">
                  <a:spLocks noChangeArrowheads="1"/>
                </p:cNvSpPr>
                <p:nvPr/>
              </p:nvSpPr>
              <p:spPr bwMode="auto">
                <a:xfrm>
                  <a:off x="2496" y="1152"/>
                  <a:ext cx="166"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Q</a:t>
                  </a:r>
                </a:p>
              </p:txBody>
            </p:sp>
            <p:sp>
              <p:nvSpPr>
                <p:cNvPr id="63556" name="Text Box 70"/>
                <p:cNvSpPr txBox="1">
                  <a:spLocks noChangeArrowheads="1"/>
                </p:cNvSpPr>
                <p:nvPr/>
              </p:nvSpPr>
              <p:spPr bwMode="auto">
                <a:xfrm>
                  <a:off x="2832" y="1536"/>
                  <a:ext cx="330"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NSW</a:t>
                  </a:r>
                </a:p>
              </p:txBody>
            </p:sp>
            <p:sp>
              <p:nvSpPr>
                <p:cNvPr id="63557" name="Text Box 71"/>
                <p:cNvSpPr txBox="1">
                  <a:spLocks noChangeArrowheads="1"/>
                </p:cNvSpPr>
                <p:nvPr/>
              </p:nvSpPr>
              <p:spPr bwMode="auto">
                <a:xfrm>
                  <a:off x="2496" y="1824"/>
                  <a:ext cx="166" cy="233"/>
                </a:xfrm>
                <a:prstGeom prst="rect">
                  <a:avLst/>
                </a:prstGeom>
                <a:noFill/>
                <a:ln w="9525">
                  <a:solidFill>
                    <a:schemeClr val="tx1"/>
                  </a:solidFill>
                  <a:miter lim="800000"/>
                  <a:headEnd/>
                  <a:tailEnd/>
                </a:ln>
              </p:spPr>
              <p:txBody>
                <a:bodyPr wrap="none">
                  <a:spAutoFit/>
                </a:bodyPr>
                <a:lstStyle/>
                <a:p>
                  <a:r>
                    <a:rPr lang="en-US" sz="1800" dirty="0">
                      <a:latin typeface="Times New Roman" panose="02020603050405020304" pitchFamily="18" charset="0"/>
                    </a:rPr>
                    <a:t>V</a:t>
                  </a:r>
                </a:p>
              </p:txBody>
            </p:sp>
            <p:sp>
              <p:nvSpPr>
                <p:cNvPr id="63558" name="Line 72"/>
                <p:cNvSpPr>
                  <a:spLocks noChangeShapeType="1"/>
                </p:cNvSpPr>
                <p:nvPr/>
              </p:nvSpPr>
              <p:spPr bwMode="auto">
                <a:xfrm flipV="1">
                  <a:off x="1776" y="1104"/>
                  <a:ext cx="240" cy="33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3559" name="Line 73"/>
                <p:cNvSpPr>
                  <a:spLocks noChangeShapeType="1"/>
                </p:cNvSpPr>
                <p:nvPr/>
              </p:nvSpPr>
              <p:spPr bwMode="auto">
                <a:xfrm>
                  <a:off x="1776" y="1440"/>
                  <a:ext cx="336" cy="28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3560" name="Line 74"/>
                <p:cNvSpPr>
                  <a:spLocks noChangeShapeType="1"/>
                </p:cNvSpPr>
                <p:nvPr/>
              </p:nvSpPr>
              <p:spPr bwMode="auto">
                <a:xfrm>
                  <a:off x="2160" y="1248"/>
                  <a:ext cx="96" cy="33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3561" name="Line 75"/>
                <p:cNvSpPr>
                  <a:spLocks noChangeShapeType="1"/>
                </p:cNvSpPr>
                <p:nvPr/>
              </p:nvSpPr>
              <p:spPr bwMode="auto">
                <a:xfrm>
                  <a:off x="2256" y="1824"/>
                  <a:ext cx="240" cy="144"/>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3562" name="Line 76"/>
                <p:cNvSpPr>
                  <a:spLocks noChangeShapeType="1"/>
                </p:cNvSpPr>
                <p:nvPr/>
              </p:nvSpPr>
              <p:spPr bwMode="auto">
                <a:xfrm>
                  <a:off x="2736" y="1296"/>
                  <a:ext cx="288" cy="24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3563" name="Line 77"/>
                <p:cNvSpPr>
                  <a:spLocks noChangeShapeType="1"/>
                </p:cNvSpPr>
                <p:nvPr/>
              </p:nvSpPr>
              <p:spPr bwMode="auto">
                <a:xfrm>
                  <a:off x="2320" y="1136"/>
                  <a:ext cx="184" cy="144"/>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3564" name="Line 78"/>
                <p:cNvSpPr>
                  <a:spLocks noChangeShapeType="1"/>
                </p:cNvSpPr>
                <p:nvPr/>
              </p:nvSpPr>
              <p:spPr bwMode="auto">
                <a:xfrm flipV="1">
                  <a:off x="2704" y="1776"/>
                  <a:ext cx="336" cy="176"/>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3551" name="Line 79"/>
              <p:cNvSpPr>
                <a:spLocks noChangeShapeType="1"/>
              </p:cNvSpPr>
              <p:nvPr/>
            </p:nvSpPr>
            <p:spPr bwMode="auto">
              <a:xfrm flipH="1">
                <a:off x="2304" y="1536"/>
                <a:ext cx="240" cy="192"/>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3547" name="Line 80"/>
            <p:cNvSpPr>
              <a:spLocks noChangeShapeType="1"/>
            </p:cNvSpPr>
            <p:nvPr/>
          </p:nvSpPr>
          <p:spPr bwMode="auto">
            <a:xfrm flipH="1">
              <a:off x="2304" y="1536"/>
              <a:ext cx="240" cy="192"/>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3548" name="Line 81"/>
            <p:cNvSpPr>
              <a:spLocks noChangeShapeType="1"/>
            </p:cNvSpPr>
            <p:nvPr/>
          </p:nvSpPr>
          <p:spPr bwMode="auto">
            <a:xfrm>
              <a:off x="2448" y="1824"/>
              <a:ext cx="432"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 name="Footer Placeholder 5">
            <a:extLst>
              <a:ext uri="{FF2B5EF4-FFF2-40B4-BE49-F238E27FC236}">
                <a16:creationId xmlns:a16="http://schemas.microsoft.com/office/drawing/2014/main" id="{B16F6534-79AB-4F3F-97D1-4C1D96B3D3C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Solving constraint satisfaction problem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1. Backtracking  </a:t>
            </a:r>
          </a:p>
          <a:p>
            <a:pPr marL="0" indent="0">
              <a:buNone/>
            </a:pPr>
            <a:r>
              <a:rPr lang="en-US" sz="2400" dirty="0">
                <a:latin typeface="Times New Roman" panose="02020603050405020304" pitchFamily="18" charset="0"/>
                <a:cs typeface="Times New Roman" panose="02020603050405020304" pitchFamily="18" charset="0"/>
              </a:rPr>
              <a:t>Backtracking search is an </a:t>
            </a:r>
            <a:r>
              <a:rPr lang="en-US" sz="2400" dirty="0" err="1">
                <a:latin typeface="Times New Roman" panose="02020603050405020304" pitchFamily="18" charset="0"/>
                <a:cs typeface="Times New Roman" panose="02020603050405020304" pitchFamily="18" charset="0"/>
              </a:rPr>
              <a:t>optimisation</a:t>
            </a:r>
            <a:r>
              <a:rPr lang="en-US" sz="2400" dirty="0">
                <a:latin typeface="Times New Roman" panose="02020603050405020304" pitchFamily="18" charset="0"/>
                <a:cs typeface="Times New Roman" panose="02020603050405020304" pitchFamily="18" charset="0"/>
              </a:rPr>
              <a:t> on depth-first search </a:t>
            </a:r>
            <a:r>
              <a:rPr lang="en-US" sz="2400" dirty="0" err="1">
                <a:latin typeface="Times New Roman" panose="02020603050405020304" pitchFamily="18" charset="0"/>
                <a:cs typeface="Times New Roman" panose="02020603050405020304" pitchFamily="18" charset="0"/>
              </a:rPr>
              <a:t>utilised</a:t>
            </a:r>
            <a:r>
              <a:rPr lang="en-US" sz="2400" dirty="0">
                <a:latin typeface="Times New Roman" panose="02020603050405020304" pitchFamily="18" charset="0"/>
                <a:cs typeface="Times New Roman" panose="02020603050405020304" pitchFamily="18" charset="0"/>
              </a:rPr>
              <a:t> specifically for the problem of constraint satisfaction, with the improvements deriving from the following two main principles:</a:t>
            </a:r>
          </a:p>
          <a:p>
            <a:pPr marL="0" indent="0">
              <a:buNone/>
            </a:pPr>
            <a:r>
              <a:rPr lang="en-US" sz="2400" dirty="0">
                <a:latin typeface="Times New Roman" panose="02020603050405020304" pitchFamily="18" charset="0"/>
                <a:cs typeface="Times New Roman" panose="02020603050405020304" pitchFamily="18" charset="0"/>
              </a:rPr>
              <a:t>An ordering for variables is fixed and values for variables are selected in this order. Because assignments are commutative (for example, assigning WA = </a:t>
            </a:r>
            <a:r>
              <a:rPr lang="en-US" sz="2400" i="1" dirty="0">
                <a:latin typeface="Times New Roman" panose="02020603050405020304" pitchFamily="18" charset="0"/>
                <a:cs typeface="Times New Roman" panose="02020603050405020304" pitchFamily="18" charset="0"/>
              </a:rPr>
              <a:t>Red, </a:t>
            </a:r>
            <a:r>
              <a:rPr lang="en-US" sz="2400" dirty="0">
                <a:latin typeface="Times New Roman" panose="02020603050405020304" pitchFamily="18" charset="0"/>
                <a:cs typeface="Times New Roman" panose="02020603050405020304" pitchFamily="18" charset="0"/>
              </a:rPr>
              <a:t>NT = </a:t>
            </a:r>
            <a:r>
              <a:rPr lang="en-US" sz="2400" i="1" dirty="0">
                <a:latin typeface="Times New Roman" panose="02020603050405020304" pitchFamily="18" charset="0"/>
                <a:cs typeface="Times New Roman" panose="02020603050405020304" pitchFamily="18" charset="0"/>
              </a:rPr>
              <a:t>Green </a:t>
            </a:r>
            <a:r>
              <a:rPr lang="en-US" sz="2400" dirty="0">
                <a:latin typeface="Times New Roman" panose="02020603050405020304" pitchFamily="18" charset="0"/>
                <a:cs typeface="Times New Roman" panose="02020603050405020304" pitchFamily="18" charset="0"/>
              </a:rPr>
              <a:t>is identical to NT = </a:t>
            </a:r>
            <a:r>
              <a:rPr lang="en-US" sz="2400" i="1" dirty="0">
                <a:latin typeface="Times New Roman" panose="02020603050405020304" pitchFamily="18" charset="0"/>
                <a:cs typeface="Times New Roman" panose="02020603050405020304" pitchFamily="18" charset="0"/>
              </a:rPr>
              <a:t>Green, </a:t>
            </a:r>
            <a:r>
              <a:rPr lang="en-US" sz="2400" dirty="0">
                <a:latin typeface="Times New Roman" panose="02020603050405020304" pitchFamily="18" charset="0"/>
                <a:cs typeface="Times New Roman" panose="02020603050405020304" pitchFamily="18" charset="0"/>
              </a:rPr>
              <a:t>WA = </a:t>
            </a:r>
            <a:r>
              <a:rPr lang="en-US" sz="2400" i="1" dirty="0">
                <a:latin typeface="Times New Roman" panose="02020603050405020304" pitchFamily="18" charset="0"/>
                <a:cs typeface="Times New Roman" panose="02020603050405020304" pitchFamily="18" charset="0"/>
              </a:rPr>
              <a:t>Red </a:t>
            </a:r>
            <a:r>
              <a:rPr lang="en-US" sz="2400" dirty="0">
                <a:latin typeface="Times New Roman" panose="02020603050405020304" pitchFamily="18" charset="0"/>
                <a:cs typeface="Times New Roman" panose="02020603050405020304" pitchFamily="18" charset="0"/>
              </a:rPr>
              <a:t>) which is valid.</a:t>
            </a:r>
          </a:p>
          <a:p>
            <a:pPr marL="0" indent="0">
              <a:buNone/>
            </a:pPr>
            <a:r>
              <a:rPr lang="en-US" sz="2400" dirty="0">
                <a:latin typeface="Times New Roman" panose="02020603050405020304" pitchFamily="18" charset="0"/>
                <a:cs typeface="Times New Roman" panose="02020603050405020304" pitchFamily="18" charset="0"/>
              </a:rPr>
              <a:t>When the values for a variable is selected, the values are only selected which do not conflict with   any previously as signed values. If no such values exist, backtrack and return to the previous variable, changing its value</a:t>
            </a:r>
          </a:p>
          <a:p>
            <a:pPr marL="0" indent="0">
              <a:buNone/>
            </a:pPr>
            <a:endParaRPr lang="en-US" dirty="0"/>
          </a:p>
        </p:txBody>
      </p:sp>
      <p:sp>
        <p:nvSpPr>
          <p:cNvPr id="5" name="Footer Placeholder 4">
            <a:extLst>
              <a:ext uri="{FF2B5EF4-FFF2-40B4-BE49-F238E27FC236}">
                <a16:creationId xmlns:a16="http://schemas.microsoft.com/office/drawing/2014/main" id="{68280712-E619-4BFC-86DA-86CC3D107EE7}"/>
              </a:ext>
            </a:extLst>
          </p:cNvPr>
          <p:cNvSpPr>
            <a:spLocks noGrp="1"/>
          </p:cNvSpPr>
          <p:nvPr>
            <p:ph type="ftr" sz="quarter" idx="11"/>
          </p:nvPr>
        </p:nvSpPr>
        <p:spPr>
          <a:xfrm>
            <a:off x="5329029" y="6492874"/>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3832060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title"/>
          </p:nvPr>
        </p:nvSpPr>
        <p:spPr/>
        <p:txBody>
          <a:bodyPr/>
          <a:lstStyle/>
          <a:p>
            <a:pPr>
              <a:defRPr/>
            </a:pPr>
            <a:r>
              <a:rPr lang="en-US" sz="4000" dirty="0">
                <a:effectLst>
                  <a:outerShdw blurRad="38100" dist="38100" dir="2700000" algn="tl">
                    <a:srgbClr val="C0C0C0"/>
                  </a:outerShdw>
                </a:effectLst>
                <a:sym typeface="Wingdings" pitchFamily="2" charset="2"/>
              </a:rPr>
              <a:t> Backtracking Search</a:t>
            </a:r>
            <a:endParaRPr lang="en-US" sz="4000" dirty="0">
              <a:effectLst>
                <a:outerShdw blurRad="38100" dist="38100" dir="2700000" algn="tl">
                  <a:srgbClr val="C0C0C0"/>
                </a:outerShdw>
              </a:effectLst>
            </a:endParaRPr>
          </a:p>
        </p:txBody>
      </p:sp>
      <p:grpSp>
        <p:nvGrpSpPr>
          <p:cNvPr id="2" name="Group 42"/>
          <p:cNvGrpSpPr>
            <a:grpSpLocks/>
          </p:cNvGrpSpPr>
          <p:nvPr/>
        </p:nvGrpSpPr>
        <p:grpSpPr bwMode="auto">
          <a:xfrm>
            <a:off x="914400" y="1752600"/>
            <a:ext cx="10261600" cy="3733800"/>
            <a:chOff x="432" y="1104"/>
            <a:chExt cx="4848" cy="2352"/>
          </a:xfrm>
        </p:grpSpPr>
        <p:grpSp>
          <p:nvGrpSpPr>
            <p:cNvPr id="3" name="Group 37"/>
            <p:cNvGrpSpPr>
              <a:grpSpLocks/>
            </p:cNvGrpSpPr>
            <p:nvPr/>
          </p:nvGrpSpPr>
          <p:grpSpPr bwMode="auto">
            <a:xfrm>
              <a:off x="1392" y="1152"/>
              <a:ext cx="3888" cy="2304"/>
              <a:chOff x="720" y="1152"/>
              <a:chExt cx="3888" cy="2304"/>
            </a:xfrm>
          </p:grpSpPr>
          <p:grpSp>
            <p:nvGrpSpPr>
              <p:cNvPr id="4" name="Group 21"/>
              <p:cNvGrpSpPr>
                <a:grpSpLocks/>
              </p:cNvGrpSpPr>
              <p:nvPr/>
            </p:nvGrpSpPr>
            <p:grpSpPr bwMode="auto">
              <a:xfrm>
                <a:off x="720" y="1152"/>
                <a:ext cx="3888" cy="2304"/>
                <a:chOff x="720" y="1152"/>
                <a:chExt cx="3888" cy="2304"/>
              </a:xfrm>
            </p:grpSpPr>
            <p:sp>
              <p:nvSpPr>
                <p:cNvPr id="24603" name="Oval 6"/>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04" name="Oval 7"/>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05" name="Oval 8"/>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06" name="Oval 9"/>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07" name="Oval 10"/>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08" name="Oval 11"/>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09" name="Oval 12"/>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10" name="Oval 13"/>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11" name="Oval 14"/>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12" name="Oval 15"/>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13" name="Oval 16"/>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14" name="Oval 17"/>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15" name="Oval 18"/>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16" name="Oval 19"/>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617" name="Oval 20"/>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24589" name="Line 22"/>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590" name="Line 23"/>
              <p:cNvSpPr>
                <a:spLocks noChangeShapeType="1"/>
              </p:cNvSpPr>
              <p:nvPr/>
            </p:nvSpPr>
            <p:spPr bwMode="auto">
              <a:xfrm>
                <a:off x="2688"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591" name="Line 24"/>
              <p:cNvSpPr>
                <a:spLocks noChangeShapeType="1"/>
              </p:cNvSpPr>
              <p:nvPr/>
            </p:nvSpPr>
            <p:spPr bwMode="auto">
              <a:xfrm flipH="1">
                <a:off x="1056"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592" name="Line 25"/>
              <p:cNvSpPr>
                <a:spLocks noChangeShapeType="1"/>
              </p:cNvSpPr>
              <p:nvPr/>
            </p:nvSpPr>
            <p:spPr bwMode="auto">
              <a:xfrm>
                <a:off x="1632"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593" name="Line 26"/>
              <p:cNvSpPr>
                <a:spLocks noChangeShapeType="1"/>
              </p:cNvSpPr>
              <p:nvPr/>
            </p:nvSpPr>
            <p:spPr bwMode="auto">
              <a:xfrm flipH="1">
                <a:off x="816" y="2688"/>
                <a:ext cx="240"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594" name="Line 27"/>
              <p:cNvSpPr>
                <a:spLocks noChangeShapeType="1"/>
              </p:cNvSpPr>
              <p:nvPr/>
            </p:nvSpPr>
            <p:spPr bwMode="auto">
              <a:xfrm>
                <a:off x="105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595" name="Line 28"/>
              <p:cNvSpPr>
                <a:spLocks noChangeShapeType="1"/>
              </p:cNvSpPr>
              <p:nvPr/>
            </p:nvSpPr>
            <p:spPr bwMode="auto">
              <a:xfrm flipH="1">
                <a:off x="201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596" name="Line 29"/>
              <p:cNvSpPr>
                <a:spLocks noChangeShapeType="1"/>
              </p:cNvSpPr>
              <p:nvPr/>
            </p:nvSpPr>
            <p:spPr bwMode="auto">
              <a:xfrm>
                <a:off x="220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597" name="Line 30"/>
              <p:cNvSpPr>
                <a:spLocks noChangeShapeType="1"/>
              </p:cNvSpPr>
              <p:nvPr/>
            </p:nvSpPr>
            <p:spPr bwMode="auto">
              <a:xfrm flipH="1">
                <a:off x="3168"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598" name="Line 31"/>
              <p:cNvSpPr>
                <a:spLocks noChangeShapeType="1"/>
              </p:cNvSpPr>
              <p:nvPr/>
            </p:nvSpPr>
            <p:spPr bwMode="auto">
              <a:xfrm>
                <a:off x="3744"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599" name="Line 32"/>
              <p:cNvSpPr>
                <a:spLocks noChangeShapeType="1"/>
              </p:cNvSpPr>
              <p:nvPr/>
            </p:nvSpPr>
            <p:spPr bwMode="auto">
              <a:xfrm flipH="1">
                <a:off x="297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600" name="Line 34"/>
              <p:cNvSpPr>
                <a:spLocks noChangeShapeType="1"/>
              </p:cNvSpPr>
              <p:nvPr/>
            </p:nvSpPr>
            <p:spPr bwMode="auto">
              <a:xfrm>
                <a:off x="316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601" name="Line 35"/>
              <p:cNvSpPr>
                <a:spLocks noChangeShapeType="1"/>
              </p:cNvSpPr>
              <p:nvPr/>
            </p:nvSpPr>
            <p:spPr bwMode="auto">
              <a:xfrm flipH="1">
                <a:off x="412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4602" name="Line 36"/>
              <p:cNvSpPr>
                <a:spLocks noChangeShapeType="1"/>
              </p:cNvSpPr>
              <p:nvPr/>
            </p:nvSpPr>
            <p:spPr bwMode="auto">
              <a:xfrm>
                <a:off x="4320"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grpSp>
        <p:sp>
          <p:nvSpPr>
            <p:cNvPr id="24584" name="Text Box 38"/>
            <p:cNvSpPr txBox="1">
              <a:spLocks noChangeArrowheads="1"/>
            </p:cNvSpPr>
            <p:nvPr/>
          </p:nvSpPr>
          <p:spPr bwMode="auto">
            <a:xfrm>
              <a:off x="432" y="1104"/>
              <a:ext cx="90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empty assignment</a:t>
              </a:r>
            </a:p>
          </p:txBody>
        </p:sp>
        <p:sp>
          <p:nvSpPr>
            <p:cNvPr id="24585" name="Text Box 39"/>
            <p:cNvSpPr txBox="1">
              <a:spLocks noChangeArrowheads="1"/>
            </p:cNvSpPr>
            <p:nvPr/>
          </p:nvSpPr>
          <p:spPr bwMode="auto">
            <a:xfrm>
              <a:off x="432" y="1680"/>
              <a:ext cx="57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1</a:t>
              </a:r>
              <a:r>
                <a:rPr lang="en-US" sz="1800" baseline="30000" dirty="0">
                  <a:latin typeface="Times New Roman" panose="02020603050405020304" pitchFamily="18" charset="0"/>
                </a:rPr>
                <a:t>st</a:t>
              </a:r>
              <a:r>
                <a:rPr lang="en-US" sz="1800" dirty="0">
                  <a:latin typeface="Times New Roman" panose="02020603050405020304" pitchFamily="18" charset="0"/>
                </a:rPr>
                <a:t> variable</a:t>
              </a:r>
            </a:p>
          </p:txBody>
        </p:sp>
        <p:sp>
          <p:nvSpPr>
            <p:cNvPr id="24586" name="Text Box 40"/>
            <p:cNvSpPr txBox="1">
              <a:spLocks noChangeArrowheads="1"/>
            </p:cNvSpPr>
            <p:nvPr/>
          </p:nvSpPr>
          <p:spPr bwMode="auto">
            <a:xfrm>
              <a:off x="432" y="2448"/>
              <a:ext cx="595"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2</a:t>
              </a:r>
              <a:r>
                <a:rPr lang="en-US" sz="1800" baseline="30000" dirty="0">
                  <a:latin typeface="Times New Roman" panose="02020603050405020304" pitchFamily="18" charset="0"/>
                </a:rPr>
                <a:t>nd</a:t>
              </a:r>
              <a:r>
                <a:rPr lang="en-US" sz="1800" dirty="0">
                  <a:latin typeface="Times New Roman" panose="02020603050405020304" pitchFamily="18" charset="0"/>
                </a:rPr>
                <a:t> variable</a:t>
              </a:r>
            </a:p>
          </p:txBody>
        </p:sp>
        <p:sp>
          <p:nvSpPr>
            <p:cNvPr id="24587" name="Text Box 41"/>
            <p:cNvSpPr txBox="1">
              <a:spLocks noChangeArrowheads="1"/>
            </p:cNvSpPr>
            <p:nvPr/>
          </p:nvSpPr>
          <p:spPr bwMode="auto">
            <a:xfrm>
              <a:off x="432" y="3216"/>
              <a:ext cx="581"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3</a:t>
              </a:r>
              <a:r>
                <a:rPr lang="en-US" sz="1800" baseline="30000" dirty="0">
                  <a:latin typeface="Times New Roman" panose="02020603050405020304" pitchFamily="18" charset="0"/>
                </a:rPr>
                <a:t>rd</a:t>
              </a:r>
              <a:r>
                <a:rPr lang="en-US" sz="1800" dirty="0">
                  <a:latin typeface="Times New Roman" panose="02020603050405020304" pitchFamily="18" charset="0"/>
                </a:rPr>
                <a:t> variable</a:t>
              </a:r>
            </a:p>
          </p:txBody>
        </p:sp>
      </p:grpSp>
      <p:grpSp>
        <p:nvGrpSpPr>
          <p:cNvPr id="5" name="Group 47"/>
          <p:cNvGrpSpPr>
            <a:grpSpLocks/>
          </p:cNvGrpSpPr>
          <p:nvPr/>
        </p:nvGrpSpPr>
        <p:grpSpPr bwMode="auto">
          <a:xfrm>
            <a:off x="1219200" y="1828800"/>
            <a:ext cx="6096000" cy="4552951"/>
            <a:chOff x="576" y="1152"/>
            <a:chExt cx="2880" cy="2868"/>
          </a:xfrm>
        </p:grpSpPr>
        <p:sp>
          <p:nvSpPr>
            <p:cNvPr id="24581" name="Oval 43"/>
            <p:cNvSpPr>
              <a:spLocks noChangeArrowheads="1"/>
            </p:cNvSpPr>
            <p:nvPr/>
          </p:nvSpPr>
          <p:spPr bwMode="auto">
            <a:xfrm>
              <a:off x="3264" y="1152"/>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4582" name="Text Box 46"/>
            <p:cNvSpPr txBox="1">
              <a:spLocks noChangeArrowheads="1"/>
            </p:cNvSpPr>
            <p:nvPr/>
          </p:nvSpPr>
          <p:spPr bwMode="auto">
            <a:xfrm>
              <a:off x="576" y="3729"/>
              <a:ext cx="1076" cy="291"/>
            </a:xfrm>
            <a:prstGeom prst="rect">
              <a:avLst/>
            </a:prstGeom>
            <a:noFill/>
            <a:ln w="9525">
              <a:noFill/>
              <a:miter lim="800000"/>
              <a:headEnd/>
              <a:tailEnd/>
            </a:ln>
          </p:spPr>
          <p:txBody>
            <a:bodyPr wrap="none">
              <a:spAutoFit/>
            </a:bodyPr>
            <a:lstStyle/>
            <a:p>
              <a:r>
                <a:rPr lang="en-US" sz="2400" dirty="0">
                  <a:solidFill>
                    <a:srgbClr val="CC6600"/>
                  </a:solidFill>
                  <a:latin typeface="Times New Roman" panose="02020603050405020304" pitchFamily="18" charset="0"/>
                </a:rPr>
                <a:t>Assignment = {}</a:t>
              </a:r>
            </a:p>
          </p:txBody>
        </p:sp>
      </p:grpSp>
      <p:sp>
        <p:nvSpPr>
          <p:cNvPr id="6" name="Footer Placeholder 5">
            <a:extLst>
              <a:ext uri="{FF2B5EF4-FFF2-40B4-BE49-F238E27FC236}">
                <a16:creationId xmlns:a16="http://schemas.microsoft.com/office/drawing/2014/main" id="{5FC40EBE-C23E-4674-A073-4793A16CBAD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1026"/>
          <p:cNvSpPr>
            <a:spLocks noGrp="1" noChangeArrowheads="1"/>
          </p:cNvSpPr>
          <p:nvPr>
            <p:ph type="title"/>
          </p:nvPr>
        </p:nvSpPr>
        <p:spPr/>
        <p:txBody>
          <a:bodyPr/>
          <a:lstStyle/>
          <a:p>
            <a:pPr>
              <a:defRPr/>
            </a:pPr>
            <a:r>
              <a:rPr lang="en-US" sz="4000">
                <a:effectLst>
                  <a:outerShdw blurRad="38100" dist="38100" dir="2700000" algn="tl">
                    <a:srgbClr val="C0C0C0"/>
                  </a:outerShdw>
                </a:effectLst>
                <a:sym typeface="Wingdings" pitchFamily="2" charset="2"/>
              </a:rPr>
              <a:t> Backtracking Search</a:t>
            </a:r>
            <a:endParaRPr lang="en-US" sz="4000">
              <a:effectLst>
                <a:outerShdw blurRad="38100" dist="38100" dir="2700000" algn="tl">
                  <a:srgbClr val="C0C0C0"/>
                </a:outerShdw>
              </a:effectLst>
            </a:endParaRPr>
          </a:p>
        </p:txBody>
      </p:sp>
      <p:grpSp>
        <p:nvGrpSpPr>
          <p:cNvPr id="2" name="Group 1027"/>
          <p:cNvGrpSpPr>
            <a:grpSpLocks/>
          </p:cNvGrpSpPr>
          <p:nvPr/>
        </p:nvGrpSpPr>
        <p:grpSpPr bwMode="auto">
          <a:xfrm>
            <a:off x="914400" y="1752600"/>
            <a:ext cx="10261600" cy="3733800"/>
            <a:chOff x="432" y="1104"/>
            <a:chExt cx="4848" cy="2352"/>
          </a:xfrm>
        </p:grpSpPr>
        <p:grpSp>
          <p:nvGrpSpPr>
            <p:cNvPr id="3" name="Group 1028"/>
            <p:cNvGrpSpPr>
              <a:grpSpLocks/>
            </p:cNvGrpSpPr>
            <p:nvPr/>
          </p:nvGrpSpPr>
          <p:grpSpPr bwMode="auto">
            <a:xfrm>
              <a:off x="1392" y="1152"/>
              <a:ext cx="3888" cy="2304"/>
              <a:chOff x="720" y="1152"/>
              <a:chExt cx="3888" cy="2304"/>
            </a:xfrm>
          </p:grpSpPr>
          <p:grpSp>
            <p:nvGrpSpPr>
              <p:cNvPr id="4" name="Group 1029"/>
              <p:cNvGrpSpPr>
                <a:grpSpLocks/>
              </p:cNvGrpSpPr>
              <p:nvPr/>
            </p:nvGrpSpPr>
            <p:grpSpPr bwMode="auto">
              <a:xfrm>
                <a:off x="720" y="1152"/>
                <a:ext cx="3888" cy="2304"/>
                <a:chOff x="720" y="1152"/>
                <a:chExt cx="3888" cy="2304"/>
              </a:xfrm>
            </p:grpSpPr>
            <p:sp>
              <p:nvSpPr>
                <p:cNvPr id="25626" name="Oval 1030"/>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27" name="Oval 1031"/>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28" name="Oval 1032"/>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29" name="Oval 1033"/>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30" name="Oval 1034"/>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31" name="Oval 1035"/>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32" name="Oval 1036"/>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33" name="Oval 1037"/>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34" name="Oval 1038"/>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35" name="Oval 1039"/>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36" name="Oval 1040"/>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37" name="Oval 1041"/>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38" name="Oval 1042"/>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39" name="Oval 1043"/>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40" name="Oval 1044"/>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25612" name="Line 1045"/>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13" name="Line 1046"/>
              <p:cNvSpPr>
                <a:spLocks noChangeShapeType="1"/>
              </p:cNvSpPr>
              <p:nvPr/>
            </p:nvSpPr>
            <p:spPr bwMode="auto">
              <a:xfrm>
                <a:off x="2688"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14" name="Line 1047"/>
              <p:cNvSpPr>
                <a:spLocks noChangeShapeType="1"/>
              </p:cNvSpPr>
              <p:nvPr/>
            </p:nvSpPr>
            <p:spPr bwMode="auto">
              <a:xfrm flipH="1">
                <a:off x="1056"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15" name="Line 1048"/>
              <p:cNvSpPr>
                <a:spLocks noChangeShapeType="1"/>
              </p:cNvSpPr>
              <p:nvPr/>
            </p:nvSpPr>
            <p:spPr bwMode="auto">
              <a:xfrm>
                <a:off x="1632"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16" name="Line 1049"/>
              <p:cNvSpPr>
                <a:spLocks noChangeShapeType="1"/>
              </p:cNvSpPr>
              <p:nvPr/>
            </p:nvSpPr>
            <p:spPr bwMode="auto">
              <a:xfrm flipH="1">
                <a:off x="816" y="2688"/>
                <a:ext cx="240"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17" name="Line 1050"/>
              <p:cNvSpPr>
                <a:spLocks noChangeShapeType="1"/>
              </p:cNvSpPr>
              <p:nvPr/>
            </p:nvSpPr>
            <p:spPr bwMode="auto">
              <a:xfrm>
                <a:off x="105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18" name="Line 1051"/>
              <p:cNvSpPr>
                <a:spLocks noChangeShapeType="1"/>
              </p:cNvSpPr>
              <p:nvPr/>
            </p:nvSpPr>
            <p:spPr bwMode="auto">
              <a:xfrm flipH="1">
                <a:off x="201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19" name="Line 1052"/>
              <p:cNvSpPr>
                <a:spLocks noChangeShapeType="1"/>
              </p:cNvSpPr>
              <p:nvPr/>
            </p:nvSpPr>
            <p:spPr bwMode="auto">
              <a:xfrm>
                <a:off x="220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20" name="Line 1053"/>
              <p:cNvSpPr>
                <a:spLocks noChangeShapeType="1"/>
              </p:cNvSpPr>
              <p:nvPr/>
            </p:nvSpPr>
            <p:spPr bwMode="auto">
              <a:xfrm flipH="1">
                <a:off x="3168"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21" name="Line 1054"/>
              <p:cNvSpPr>
                <a:spLocks noChangeShapeType="1"/>
              </p:cNvSpPr>
              <p:nvPr/>
            </p:nvSpPr>
            <p:spPr bwMode="auto">
              <a:xfrm>
                <a:off x="3744"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22" name="Line 1055"/>
              <p:cNvSpPr>
                <a:spLocks noChangeShapeType="1"/>
              </p:cNvSpPr>
              <p:nvPr/>
            </p:nvSpPr>
            <p:spPr bwMode="auto">
              <a:xfrm flipH="1">
                <a:off x="297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23" name="Line 1056"/>
              <p:cNvSpPr>
                <a:spLocks noChangeShapeType="1"/>
              </p:cNvSpPr>
              <p:nvPr/>
            </p:nvSpPr>
            <p:spPr bwMode="auto">
              <a:xfrm>
                <a:off x="316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24" name="Line 1057"/>
              <p:cNvSpPr>
                <a:spLocks noChangeShapeType="1"/>
              </p:cNvSpPr>
              <p:nvPr/>
            </p:nvSpPr>
            <p:spPr bwMode="auto">
              <a:xfrm flipH="1">
                <a:off x="412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5625" name="Line 1058"/>
              <p:cNvSpPr>
                <a:spLocks noChangeShapeType="1"/>
              </p:cNvSpPr>
              <p:nvPr/>
            </p:nvSpPr>
            <p:spPr bwMode="auto">
              <a:xfrm>
                <a:off x="4320"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grpSp>
        <p:sp>
          <p:nvSpPr>
            <p:cNvPr id="25607" name="Text Box 1059"/>
            <p:cNvSpPr txBox="1">
              <a:spLocks noChangeArrowheads="1"/>
            </p:cNvSpPr>
            <p:nvPr/>
          </p:nvSpPr>
          <p:spPr bwMode="auto">
            <a:xfrm>
              <a:off x="432" y="1104"/>
              <a:ext cx="90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empty assignment</a:t>
              </a:r>
            </a:p>
          </p:txBody>
        </p:sp>
        <p:sp>
          <p:nvSpPr>
            <p:cNvPr id="25608" name="Text Box 1060"/>
            <p:cNvSpPr txBox="1">
              <a:spLocks noChangeArrowheads="1"/>
            </p:cNvSpPr>
            <p:nvPr/>
          </p:nvSpPr>
          <p:spPr bwMode="auto">
            <a:xfrm>
              <a:off x="432" y="1680"/>
              <a:ext cx="57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1</a:t>
              </a:r>
              <a:r>
                <a:rPr lang="en-US" sz="1800" baseline="30000" dirty="0">
                  <a:latin typeface="Times New Roman" panose="02020603050405020304" pitchFamily="18" charset="0"/>
                </a:rPr>
                <a:t>st</a:t>
              </a:r>
              <a:r>
                <a:rPr lang="en-US" sz="1800" dirty="0">
                  <a:latin typeface="Times New Roman" panose="02020603050405020304" pitchFamily="18" charset="0"/>
                </a:rPr>
                <a:t> variable</a:t>
              </a:r>
            </a:p>
          </p:txBody>
        </p:sp>
        <p:sp>
          <p:nvSpPr>
            <p:cNvPr id="25609" name="Text Box 1061"/>
            <p:cNvSpPr txBox="1">
              <a:spLocks noChangeArrowheads="1"/>
            </p:cNvSpPr>
            <p:nvPr/>
          </p:nvSpPr>
          <p:spPr bwMode="auto">
            <a:xfrm>
              <a:off x="432" y="2448"/>
              <a:ext cx="595"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2</a:t>
              </a:r>
              <a:r>
                <a:rPr lang="en-US" sz="1800" baseline="30000" dirty="0">
                  <a:latin typeface="Times New Roman" panose="02020603050405020304" pitchFamily="18" charset="0"/>
                </a:rPr>
                <a:t>nd</a:t>
              </a:r>
              <a:r>
                <a:rPr lang="en-US" sz="1800" dirty="0">
                  <a:latin typeface="Times New Roman" panose="02020603050405020304" pitchFamily="18" charset="0"/>
                </a:rPr>
                <a:t> variable</a:t>
              </a:r>
            </a:p>
          </p:txBody>
        </p:sp>
        <p:sp>
          <p:nvSpPr>
            <p:cNvPr id="25610" name="Text Box 1062"/>
            <p:cNvSpPr txBox="1">
              <a:spLocks noChangeArrowheads="1"/>
            </p:cNvSpPr>
            <p:nvPr/>
          </p:nvSpPr>
          <p:spPr bwMode="auto">
            <a:xfrm>
              <a:off x="432" y="3216"/>
              <a:ext cx="581"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3</a:t>
              </a:r>
              <a:r>
                <a:rPr lang="en-US" sz="1800" baseline="30000" dirty="0">
                  <a:latin typeface="Times New Roman" panose="02020603050405020304" pitchFamily="18" charset="0"/>
                </a:rPr>
                <a:t>rd</a:t>
              </a:r>
              <a:r>
                <a:rPr lang="en-US" sz="1800" dirty="0">
                  <a:latin typeface="Times New Roman" panose="02020603050405020304" pitchFamily="18" charset="0"/>
                </a:rPr>
                <a:t> variable</a:t>
              </a:r>
            </a:p>
          </p:txBody>
        </p:sp>
      </p:grpSp>
      <p:sp>
        <p:nvSpPr>
          <p:cNvPr id="25604" name="Oval 1063"/>
          <p:cNvSpPr>
            <a:spLocks noChangeArrowheads="1"/>
          </p:cNvSpPr>
          <p:nvPr/>
        </p:nvSpPr>
        <p:spPr bwMode="auto">
          <a:xfrm>
            <a:off x="4673600" y="2743200"/>
            <a:ext cx="406400" cy="304800"/>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5605" name="Text Box 1066"/>
          <p:cNvSpPr txBox="1">
            <a:spLocks noChangeArrowheads="1"/>
          </p:cNvSpPr>
          <p:nvPr/>
        </p:nvSpPr>
        <p:spPr bwMode="auto">
          <a:xfrm>
            <a:off x="1219201" y="5919788"/>
            <a:ext cx="3651769" cy="461665"/>
          </a:xfrm>
          <a:prstGeom prst="rect">
            <a:avLst/>
          </a:prstGeom>
          <a:noFill/>
          <a:ln w="9525">
            <a:noFill/>
            <a:miter lim="800000"/>
            <a:headEnd/>
            <a:tailEnd/>
          </a:ln>
        </p:spPr>
        <p:txBody>
          <a:bodyPr wrap="none">
            <a:spAutoFit/>
          </a:bodyPr>
          <a:lstStyle/>
          <a:p>
            <a:r>
              <a:rPr lang="en-US" sz="2400" dirty="0">
                <a:solidFill>
                  <a:srgbClr val="CC6600"/>
                </a:solidFill>
                <a:latin typeface="Times New Roman" panose="02020603050405020304" pitchFamily="18" charset="0"/>
              </a:rPr>
              <a:t>Assignment = {(var1=v11)}</a:t>
            </a:r>
          </a:p>
        </p:txBody>
      </p:sp>
      <p:sp>
        <p:nvSpPr>
          <p:cNvPr id="5" name="Footer Placeholder 4">
            <a:extLst>
              <a:ext uri="{FF2B5EF4-FFF2-40B4-BE49-F238E27FC236}">
                <a16:creationId xmlns:a16="http://schemas.microsoft.com/office/drawing/2014/main" id="{D83276DE-5445-451F-BFFD-CEFE056810C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sym typeface="Wingdings" pitchFamily="2" charset="2"/>
              </a:rPr>
              <a:t> Backtracking Search</a:t>
            </a:r>
            <a:endParaRPr lang="en-US" sz="4000">
              <a:effectLst>
                <a:outerShdw blurRad="38100" dist="38100" dir="2700000" algn="tl">
                  <a:srgbClr val="C0C0C0"/>
                </a:outerShdw>
              </a:effectLst>
            </a:endParaRPr>
          </a:p>
        </p:txBody>
      </p:sp>
      <p:grpSp>
        <p:nvGrpSpPr>
          <p:cNvPr id="2" name="Group 3"/>
          <p:cNvGrpSpPr>
            <a:grpSpLocks/>
          </p:cNvGrpSpPr>
          <p:nvPr/>
        </p:nvGrpSpPr>
        <p:grpSpPr bwMode="auto">
          <a:xfrm>
            <a:off x="914400" y="1752600"/>
            <a:ext cx="10261600" cy="3733800"/>
            <a:chOff x="432" y="1104"/>
            <a:chExt cx="4848" cy="2352"/>
          </a:xfrm>
        </p:grpSpPr>
        <p:grpSp>
          <p:nvGrpSpPr>
            <p:cNvPr id="3" name="Group 4"/>
            <p:cNvGrpSpPr>
              <a:grpSpLocks/>
            </p:cNvGrpSpPr>
            <p:nvPr/>
          </p:nvGrpSpPr>
          <p:grpSpPr bwMode="auto">
            <a:xfrm>
              <a:off x="1392" y="1152"/>
              <a:ext cx="3888" cy="2304"/>
              <a:chOff x="720" y="1152"/>
              <a:chExt cx="3888" cy="2304"/>
            </a:xfrm>
          </p:grpSpPr>
          <p:grpSp>
            <p:nvGrpSpPr>
              <p:cNvPr id="4" name="Group 5"/>
              <p:cNvGrpSpPr>
                <a:grpSpLocks/>
              </p:cNvGrpSpPr>
              <p:nvPr/>
            </p:nvGrpSpPr>
            <p:grpSpPr bwMode="auto">
              <a:xfrm>
                <a:off x="720" y="1152"/>
                <a:ext cx="3888" cy="2304"/>
                <a:chOff x="720" y="1152"/>
                <a:chExt cx="3888" cy="2304"/>
              </a:xfrm>
            </p:grpSpPr>
            <p:sp>
              <p:nvSpPr>
                <p:cNvPr id="26650" name="Oval 6"/>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51" name="Oval 7"/>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52" name="Oval 8"/>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53" name="Oval 9"/>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54" name="Oval 10"/>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55" name="Oval 11"/>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56" name="Oval 12"/>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57" name="Oval 13"/>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58" name="Oval 14"/>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59" name="Oval 15"/>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60" name="Oval 16"/>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61" name="Oval 17"/>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62" name="Oval 18"/>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63" name="Oval 19"/>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64" name="Oval 20"/>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26636" name="Line 21"/>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37" name="Line 22"/>
              <p:cNvSpPr>
                <a:spLocks noChangeShapeType="1"/>
              </p:cNvSpPr>
              <p:nvPr/>
            </p:nvSpPr>
            <p:spPr bwMode="auto">
              <a:xfrm>
                <a:off x="2688"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38" name="Line 23"/>
              <p:cNvSpPr>
                <a:spLocks noChangeShapeType="1"/>
              </p:cNvSpPr>
              <p:nvPr/>
            </p:nvSpPr>
            <p:spPr bwMode="auto">
              <a:xfrm flipH="1">
                <a:off x="1056"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39" name="Line 24"/>
              <p:cNvSpPr>
                <a:spLocks noChangeShapeType="1"/>
              </p:cNvSpPr>
              <p:nvPr/>
            </p:nvSpPr>
            <p:spPr bwMode="auto">
              <a:xfrm>
                <a:off x="1632"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40" name="Line 25"/>
              <p:cNvSpPr>
                <a:spLocks noChangeShapeType="1"/>
              </p:cNvSpPr>
              <p:nvPr/>
            </p:nvSpPr>
            <p:spPr bwMode="auto">
              <a:xfrm flipH="1">
                <a:off x="816" y="2688"/>
                <a:ext cx="240"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41" name="Line 26"/>
              <p:cNvSpPr>
                <a:spLocks noChangeShapeType="1"/>
              </p:cNvSpPr>
              <p:nvPr/>
            </p:nvSpPr>
            <p:spPr bwMode="auto">
              <a:xfrm>
                <a:off x="105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42" name="Line 27"/>
              <p:cNvSpPr>
                <a:spLocks noChangeShapeType="1"/>
              </p:cNvSpPr>
              <p:nvPr/>
            </p:nvSpPr>
            <p:spPr bwMode="auto">
              <a:xfrm flipH="1">
                <a:off x="201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43" name="Line 28"/>
              <p:cNvSpPr>
                <a:spLocks noChangeShapeType="1"/>
              </p:cNvSpPr>
              <p:nvPr/>
            </p:nvSpPr>
            <p:spPr bwMode="auto">
              <a:xfrm>
                <a:off x="220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44" name="Line 29"/>
              <p:cNvSpPr>
                <a:spLocks noChangeShapeType="1"/>
              </p:cNvSpPr>
              <p:nvPr/>
            </p:nvSpPr>
            <p:spPr bwMode="auto">
              <a:xfrm flipH="1">
                <a:off x="3168"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45" name="Line 30"/>
              <p:cNvSpPr>
                <a:spLocks noChangeShapeType="1"/>
              </p:cNvSpPr>
              <p:nvPr/>
            </p:nvSpPr>
            <p:spPr bwMode="auto">
              <a:xfrm>
                <a:off x="3744"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46" name="Line 31"/>
              <p:cNvSpPr>
                <a:spLocks noChangeShapeType="1"/>
              </p:cNvSpPr>
              <p:nvPr/>
            </p:nvSpPr>
            <p:spPr bwMode="auto">
              <a:xfrm flipH="1">
                <a:off x="297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47" name="Line 32"/>
              <p:cNvSpPr>
                <a:spLocks noChangeShapeType="1"/>
              </p:cNvSpPr>
              <p:nvPr/>
            </p:nvSpPr>
            <p:spPr bwMode="auto">
              <a:xfrm>
                <a:off x="316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48" name="Line 33"/>
              <p:cNvSpPr>
                <a:spLocks noChangeShapeType="1"/>
              </p:cNvSpPr>
              <p:nvPr/>
            </p:nvSpPr>
            <p:spPr bwMode="auto">
              <a:xfrm flipH="1">
                <a:off x="412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6649" name="Line 34"/>
              <p:cNvSpPr>
                <a:spLocks noChangeShapeType="1"/>
              </p:cNvSpPr>
              <p:nvPr/>
            </p:nvSpPr>
            <p:spPr bwMode="auto">
              <a:xfrm>
                <a:off x="4320"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grpSp>
        <p:sp>
          <p:nvSpPr>
            <p:cNvPr id="26631" name="Text Box 35"/>
            <p:cNvSpPr txBox="1">
              <a:spLocks noChangeArrowheads="1"/>
            </p:cNvSpPr>
            <p:nvPr/>
          </p:nvSpPr>
          <p:spPr bwMode="auto">
            <a:xfrm>
              <a:off x="432" y="1104"/>
              <a:ext cx="90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empty assignment</a:t>
              </a:r>
            </a:p>
          </p:txBody>
        </p:sp>
        <p:sp>
          <p:nvSpPr>
            <p:cNvPr id="26632" name="Text Box 36"/>
            <p:cNvSpPr txBox="1">
              <a:spLocks noChangeArrowheads="1"/>
            </p:cNvSpPr>
            <p:nvPr/>
          </p:nvSpPr>
          <p:spPr bwMode="auto">
            <a:xfrm>
              <a:off x="432" y="1680"/>
              <a:ext cx="57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1</a:t>
              </a:r>
              <a:r>
                <a:rPr lang="en-US" sz="1800" baseline="30000" dirty="0">
                  <a:latin typeface="Times New Roman" panose="02020603050405020304" pitchFamily="18" charset="0"/>
                </a:rPr>
                <a:t>st</a:t>
              </a:r>
              <a:r>
                <a:rPr lang="en-US" sz="1800" dirty="0">
                  <a:latin typeface="Times New Roman" panose="02020603050405020304" pitchFamily="18" charset="0"/>
                </a:rPr>
                <a:t> variable</a:t>
              </a:r>
            </a:p>
          </p:txBody>
        </p:sp>
        <p:sp>
          <p:nvSpPr>
            <p:cNvPr id="26633" name="Text Box 37"/>
            <p:cNvSpPr txBox="1">
              <a:spLocks noChangeArrowheads="1"/>
            </p:cNvSpPr>
            <p:nvPr/>
          </p:nvSpPr>
          <p:spPr bwMode="auto">
            <a:xfrm>
              <a:off x="432" y="2448"/>
              <a:ext cx="595"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2</a:t>
              </a:r>
              <a:r>
                <a:rPr lang="en-US" sz="1800" baseline="30000" dirty="0">
                  <a:latin typeface="Times New Roman" panose="02020603050405020304" pitchFamily="18" charset="0"/>
                </a:rPr>
                <a:t>nd</a:t>
              </a:r>
              <a:r>
                <a:rPr lang="en-US" sz="1800" dirty="0">
                  <a:latin typeface="Times New Roman" panose="02020603050405020304" pitchFamily="18" charset="0"/>
                </a:rPr>
                <a:t> variable</a:t>
              </a:r>
            </a:p>
          </p:txBody>
        </p:sp>
        <p:sp>
          <p:nvSpPr>
            <p:cNvPr id="26634" name="Text Box 38"/>
            <p:cNvSpPr txBox="1">
              <a:spLocks noChangeArrowheads="1"/>
            </p:cNvSpPr>
            <p:nvPr/>
          </p:nvSpPr>
          <p:spPr bwMode="auto">
            <a:xfrm>
              <a:off x="432" y="3216"/>
              <a:ext cx="581"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3</a:t>
              </a:r>
              <a:r>
                <a:rPr lang="en-US" sz="1800" baseline="30000" dirty="0">
                  <a:latin typeface="Times New Roman" panose="02020603050405020304" pitchFamily="18" charset="0"/>
                </a:rPr>
                <a:t>rd</a:t>
              </a:r>
              <a:r>
                <a:rPr lang="en-US" sz="1800" dirty="0">
                  <a:latin typeface="Times New Roman" panose="02020603050405020304" pitchFamily="18" charset="0"/>
                </a:rPr>
                <a:t> variable</a:t>
              </a:r>
            </a:p>
          </p:txBody>
        </p:sp>
      </p:grpSp>
      <p:sp>
        <p:nvSpPr>
          <p:cNvPr id="26628" name="Oval 39"/>
          <p:cNvSpPr>
            <a:spLocks noChangeArrowheads="1"/>
          </p:cNvSpPr>
          <p:nvPr/>
        </p:nvSpPr>
        <p:spPr bwMode="auto">
          <a:xfrm>
            <a:off x="3454400" y="3962400"/>
            <a:ext cx="406400" cy="304800"/>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6629" name="Text Box 40"/>
          <p:cNvSpPr txBox="1">
            <a:spLocks noChangeArrowheads="1"/>
          </p:cNvSpPr>
          <p:nvPr/>
        </p:nvSpPr>
        <p:spPr bwMode="auto">
          <a:xfrm>
            <a:off x="1219200" y="5919788"/>
            <a:ext cx="5115311" cy="461665"/>
          </a:xfrm>
          <a:prstGeom prst="rect">
            <a:avLst/>
          </a:prstGeom>
          <a:noFill/>
          <a:ln w="9525">
            <a:noFill/>
            <a:miter lim="800000"/>
            <a:headEnd/>
            <a:tailEnd/>
          </a:ln>
        </p:spPr>
        <p:txBody>
          <a:bodyPr wrap="none">
            <a:spAutoFit/>
          </a:bodyPr>
          <a:lstStyle/>
          <a:p>
            <a:r>
              <a:rPr lang="en-US" sz="2400" dirty="0">
                <a:solidFill>
                  <a:srgbClr val="CC6600"/>
                </a:solidFill>
                <a:latin typeface="Times New Roman" panose="02020603050405020304" pitchFamily="18" charset="0"/>
              </a:rPr>
              <a:t>Assignment = {(var1=v11),(var2=v21)}</a:t>
            </a:r>
          </a:p>
        </p:txBody>
      </p:sp>
      <p:sp>
        <p:nvSpPr>
          <p:cNvPr id="5" name="Footer Placeholder 4">
            <a:extLst>
              <a:ext uri="{FF2B5EF4-FFF2-40B4-BE49-F238E27FC236}">
                <a16:creationId xmlns:a16="http://schemas.microsoft.com/office/drawing/2014/main" id="{665EFEF8-20EB-4796-9157-AD315E73595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3448594" y="365125"/>
            <a:ext cx="7905206" cy="1325563"/>
          </a:xfrm>
        </p:spPr>
        <p:txBody>
          <a:bodyPr/>
          <a:lstStyle/>
          <a:p>
            <a:pPr>
              <a:defRPr/>
            </a:pPr>
            <a:r>
              <a:rPr lang="en-US" sz="4000" dirty="0">
                <a:effectLst>
                  <a:outerShdw blurRad="38100" dist="38100" dir="2700000" algn="tl">
                    <a:srgbClr val="C0C0C0"/>
                  </a:outerShdw>
                </a:effectLst>
              </a:rPr>
              <a:t>Intro Example: 8-Queens</a:t>
            </a:r>
          </a:p>
        </p:txBody>
      </p:sp>
      <p:grpSp>
        <p:nvGrpSpPr>
          <p:cNvPr id="2" name="Group 4"/>
          <p:cNvGrpSpPr>
            <a:grpSpLocks/>
          </p:cNvGrpSpPr>
          <p:nvPr/>
        </p:nvGrpSpPr>
        <p:grpSpPr bwMode="auto">
          <a:xfrm>
            <a:off x="6454503" y="2127069"/>
            <a:ext cx="3251200" cy="2438400"/>
            <a:chOff x="960" y="1344"/>
            <a:chExt cx="1536" cy="1536"/>
          </a:xfrm>
        </p:grpSpPr>
        <p:sp>
          <p:nvSpPr>
            <p:cNvPr id="5126" name="Rectangle 5"/>
            <p:cNvSpPr>
              <a:spLocks noChangeArrowheads="1"/>
            </p:cNvSpPr>
            <p:nvPr/>
          </p:nvSpPr>
          <p:spPr bwMode="auto">
            <a:xfrm>
              <a:off x="960" y="1344"/>
              <a:ext cx="1536" cy="1536"/>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27" name="Rectangle 6"/>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28" name="Rectangle 7"/>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29" name="Rectangle 8"/>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30" name="Rectangle 9"/>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31" name="Rectangle 10"/>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32" name="Rectangle 11"/>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33" name="Rectangle 12"/>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34" name="Rectangle 13"/>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35" name="Rectangle 14"/>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36" name="Rectangle 15"/>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37" name="Rectangle 16"/>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38" name="Rectangle 17"/>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39" name="Rectangle 18"/>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40" name="Rectangle 19"/>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41" name="Rectangle 20"/>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42" name="Rectangle 21"/>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43" name="Rectangle 22"/>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44" name="Rectangle 23"/>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45" name="Rectangle 24"/>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46" name="Rectangle 25"/>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47" name="Rectangle 26"/>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48" name="Rectangle 27"/>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49" name="Rectangle 28"/>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50" name="Rectangle 29"/>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51" name="Rectangle 30"/>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52" name="Rectangle 31"/>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53" name="Rectangle 32"/>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54" name="Rectangle 33"/>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55" name="Rectangle 34"/>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56" name="Rectangle 35"/>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57" name="Rectangle 36"/>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5158" name="Rectangle 37"/>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5124" name="AutoShape 39"/>
          <p:cNvSpPr>
            <a:spLocks noChangeArrowheads="1"/>
          </p:cNvSpPr>
          <p:nvPr/>
        </p:nvSpPr>
        <p:spPr bwMode="auto">
          <a:xfrm>
            <a:off x="7267303" y="3359331"/>
            <a:ext cx="406400" cy="304800"/>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dirty="0">
              <a:latin typeface="Times New Roman" panose="02020603050405020304" pitchFamily="18" charset="0"/>
            </a:endParaRPr>
          </a:p>
        </p:txBody>
      </p:sp>
      <p:sp>
        <p:nvSpPr>
          <p:cNvPr id="5125" name="Text Box 42"/>
          <p:cNvSpPr txBox="1">
            <a:spLocks noChangeArrowheads="1"/>
          </p:cNvSpPr>
          <p:nvPr/>
        </p:nvSpPr>
        <p:spPr bwMode="auto">
          <a:xfrm>
            <a:off x="4865190" y="4763590"/>
            <a:ext cx="5964453" cy="1261884"/>
          </a:xfrm>
          <a:prstGeom prst="rect">
            <a:avLst/>
          </a:prstGeom>
          <a:noFill/>
          <a:ln w="9525">
            <a:noFill/>
            <a:miter lim="800000"/>
            <a:headEnd/>
            <a:tailEnd/>
          </a:ln>
        </p:spPr>
        <p:txBody>
          <a:bodyPr wrap="none">
            <a:spAutoFit/>
          </a:bodyPr>
          <a:lstStyle/>
          <a:p>
            <a:pPr>
              <a:buFontTx/>
              <a:buChar char="•"/>
            </a:pPr>
            <a:r>
              <a:rPr lang="en-US" sz="2400" dirty="0">
                <a:latin typeface="Times New Roman" panose="02020603050405020304" pitchFamily="18" charset="0"/>
              </a:rPr>
              <a:t> Purely generate-and-test</a:t>
            </a:r>
          </a:p>
          <a:p>
            <a:pPr>
              <a:buFontTx/>
              <a:buChar char="•"/>
            </a:pPr>
            <a:r>
              <a:rPr lang="en-US" sz="2400" dirty="0">
                <a:latin typeface="Times New Roman" panose="02020603050405020304" pitchFamily="18" charset="0"/>
              </a:rPr>
              <a:t> The “search” tree is only used to enumerate </a:t>
            </a:r>
            <a:br>
              <a:rPr lang="en-US" sz="2400" dirty="0">
                <a:latin typeface="Times New Roman" panose="02020603050405020304" pitchFamily="18" charset="0"/>
              </a:rPr>
            </a:br>
            <a:r>
              <a:rPr lang="en-US" sz="2400" dirty="0">
                <a:latin typeface="Times New Roman" panose="02020603050405020304" pitchFamily="18" charset="0"/>
              </a:rPr>
              <a:t>   all possible </a:t>
            </a:r>
            <a:r>
              <a:rPr lang="en-US" sz="2800" dirty="0">
                <a:solidFill>
                  <a:srgbClr val="CC3300"/>
                </a:solidFill>
                <a:latin typeface="Times New Roman" panose="02020603050405020304" pitchFamily="18" charset="0"/>
              </a:rPr>
              <a:t>64</a:t>
            </a:r>
            <a:r>
              <a:rPr lang="en-US" sz="2800" baseline="30000" dirty="0">
                <a:solidFill>
                  <a:srgbClr val="CC3300"/>
                </a:solidFill>
                <a:latin typeface="Times New Roman" panose="02020603050405020304" pitchFamily="18" charset="0"/>
                <a:cs typeface="Times New Roman" pitchFamily="18" charset="0"/>
                <a:sym typeface="Wingdings" pitchFamily="2" charset="2"/>
              </a:rPr>
              <a:t>8</a:t>
            </a:r>
            <a:r>
              <a:rPr lang="en-US" sz="2400" dirty="0">
                <a:latin typeface="Times New Roman" panose="02020603050405020304" pitchFamily="18" charset="0"/>
              </a:rPr>
              <a:t> combinations</a:t>
            </a:r>
          </a:p>
        </p:txBody>
      </p:sp>
      <p:sp>
        <p:nvSpPr>
          <p:cNvPr id="39"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3" name="Footer Placeholder 2">
            <a:extLst>
              <a:ext uri="{FF2B5EF4-FFF2-40B4-BE49-F238E27FC236}">
                <a16:creationId xmlns:a16="http://schemas.microsoft.com/office/drawing/2014/main" id="{CC67FA3E-8177-45EA-8C32-AB98320EF4AB}"/>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sym typeface="Wingdings" pitchFamily="2" charset="2"/>
              </a:rPr>
              <a:t> Backtracking Search</a:t>
            </a:r>
            <a:endParaRPr lang="en-US" sz="4000">
              <a:effectLst>
                <a:outerShdw blurRad="38100" dist="38100" dir="2700000" algn="tl">
                  <a:srgbClr val="C0C0C0"/>
                </a:outerShdw>
              </a:effectLst>
            </a:endParaRPr>
          </a:p>
        </p:txBody>
      </p:sp>
      <p:grpSp>
        <p:nvGrpSpPr>
          <p:cNvPr id="2" name="Group 3"/>
          <p:cNvGrpSpPr>
            <a:grpSpLocks/>
          </p:cNvGrpSpPr>
          <p:nvPr/>
        </p:nvGrpSpPr>
        <p:grpSpPr bwMode="auto">
          <a:xfrm>
            <a:off x="914400" y="1752600"/>
            <a:ext cx="10261600" cy="3733800"/>
            <a:chOff x="432" y="1104"/>
            <a:chExt cx="4848" cy="2352"/>
          </a:xfrm>
        </p:grpSpPr>
        <p:grpSp>
          <p:nvGrpSpPr>
            <p:cNvPr id="3" name="Group 4"/>
            <p:cNvGrpSpPr>
              <a:grpSpLocks/>
            </p:cNvGrpSpPr>
            <p:nvPr/>
          </p:nvGrpSpPr>
          <p:grpSpPr bwMode="auto">
            <a:xfrm>
              <a:off x="1392" y="1152"/>
              <a:ext cx="3888" cy="2304"/>
              <a:chOff x="720" y="1152"/>
              <a:chExt cx="3888" cy="2304"/>
            </a:xfrm>
          </p:grpSpPr>
          <p:grpSp>
            <p:nvGrpSpPr>
              <p:cNvPr id="4" name="Group 5"/>
              <p:cNvGrpSpPr>
                <a:grpSpLocks/>
              </p:cNvGrpSpPr>
              <p:nvPr/>
            </p:nvGrpSpPr>
            <p:grpSpPr bwMode="auto">
              <a:xfrm>
                <a:off x="720" y="1152"/>
                <a:ext cx="3888" cy="2304"/>
                <a:chOff x="720" y="1152"/>
                <a:chExt cx="3888" cy="2304"/>
              </a:xfrm>
            </p:grpSpPr>
            <p:sp>
              <p:nvSpPr>
                <p:cNvPr id="27674" name="Oval 6"/>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75" name="Oval 7"/>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76" name="Oval 8"/>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77" name="Oval 9"/>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78" name="Oval 10"/>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79" name="Oval 11"/>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80" name="Oval 12"/>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81" name="Oval 13"/>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82" name="Oval 14"/>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83" name="Oval 15"/>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84" name="Oval 16"/>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85" name="Oval 17"/>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86" name="Oval 18"/>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87" name="Oval 19"/>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88" name="Oval 20"/>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27660" name="Line 21"/>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61" name="Line 22"/>
              <p:cNvSpPr>
                <a:spLocks noChangeShapeType="1"/>
              </p:cNvSpPr>
              <p:nvPr/>
            </p:nvSpPr>
            <p:spPr bwMode="auto">
              <a:xfrm>
                <a:off x="2688"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62" name="Line 23"/>
              <p:cNvSpPr>
                <a:spLocks noChangeShapeType="1"/>
              </p:cNvSpPr>
              <p:nvPr/>
            </p:nvSpPr>
            <p:spPr bwMode="auto">
              <a:xfrm flipH="1">
                <a:off x="1056"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63" name="Line 24"/>
              <p:cNvSpPr>
                <a:spLocks noChangeShapeType="1"/>
              </p:cNvSpPr>
              <p:nvPr/>
            </p:nvSpPr>
            <p:spPr bwMode="auto">
              <a:xfrm>
                <a:off x="1632"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64" name="Line 25"/>
              <p:cNvSpPr>
                <a:spLocks noChangeShapeType="1"/>
              </p:cNvSpPr>
              <p:nvPr/>
            </p:nvSpPr>
            <p:spPr bwMode="auto">
              <a:xfrm flipH="1">
                <a:off x="816" y="2688"/>
                <a:ext cx="240"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65" name="Line 26"/>
              <p:cNvSpPr>
                <a:spLocks noChangeShapeType="1"/>
              </p:cNvSpPr>
              <p:nvPr/>
            </p:nvSpPr>
            <p:spPr bwMode="auto">
              <a:xfrm>
                <a:off x="105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66" name="Line 27"/>
              <p:cNvSpPr>
                <a:spLocks noChangeShapeType="1"/>
              </p:cNvSpPr>
              <p:nvPr/>
            </p:nvSpPr>
            <p:spPr bwMode="auto">
              <a:xfrm flipH="1">
                <a:off x="201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67" name="Line 28"/>
              <p:cNvSpPr>
                <a:spLocks noChangeShapeType="1"/>
              </p:cNvSpPr>
              <p:nvPr/>
            </p:nvSpPr>
            <p:spPr bwMode="auto">
              <a:xfrm>
                <a:off x="220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68" name="Line 29"/>
              <p:cNvSpPr>
                <a:spLocks noChangeShapeType="1"/>
              </p:cNvSpPr>
              <p:nvPr/>
            </p:nvSpPr>
            <p:spPr bwMode="auto">
              <a:xfrm flipH="1">
                <a:off x="3168"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69" name="Line 30"/>
              <p:cNvSpPr>
                <a:spLocks noChangeShapeType="1"/>
              </p:cNvSpPr>
              <p:nvPr/>
            </p:nvSpPr>
            <p:spPr bwMode="auto">
              <a:xfrm>
                <a:off x="3744"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70" name="Line 31"/>
              <p:cNvSpPr>
                <a:spLocks noChangeShapeType="1"/>
              </p:cNvSpPr>
              <p:nvPr/>
            </p:nvSpPr>
            <p:spPr bwMode="auto">
              <a:xfrm flipH="1">
                <a:off x="297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71" name="Line 32"/>
              <p:cNvSpPr>
                <a:spLocks noChangeShapeType="1"/>
              </p:cNvSpPr>
              <p:nvPr/>
            </p:nvSpPr>
            <p:spPr bwMode="auto">
              <a:xfrm>
                <a:off x="316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72" name="Line 33"/>
              <p:cNvSpPr>
                <a:spLocks noChangeShapeType="1"/>
              </p:cNvSpPr>
              <p:nvPr/>
            </p:nvSpPr>
            <p:spPr bwMode="auto">
              <a:xfrm flipH="1">
                <a:off x="412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7673" name="Line 34"/>
              <p:cNvSpPr>
                <a:spLocks noChangeShapeType="1"/>
              </p:cNvSpPr>
              <p:nvPr/>
            </p:nvSpPr>
            <p:spPr bwMode="auto">
              <a:xfrm>
                <a:off x="4320"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grpSp>
        <p:sp>
          <p:nvSpPr>
            <p:cNvPr id="27655" name="Text Box 35"/>
            <p:cNvSpPr txBox="1">
              <a:spLocks noChangeArrowheads="1"/>
            </p:cNvSpPr>
            <p:nvPr/>
          </p:nvSpPr>
          <p:spPr bwMode="auto">
            <a:xfrm>
              <a:off x="432" y="1104"/>
              <a:ext cx="90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empty assignment</a:t>
              </a:r>
            </a:p>
          </p:txBody>
        </p:sp>
        <p:sp>
          <p:nvSpPr>
            <p:cNvPr id="27656" name="Text Box 36"/>
            <p:cNvSpPr txBox="1">
              <a:spLocks noChangeArrowheads="1"/>
            </p:cNvSpPr>
            <p:nvPr/>
          </p:nvSpPr>
          <p:spPr bwMode="auto">
            <a:xfrm>
              <a:off x="432" y="1680"/>
              <a:ext cx="57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1</a:t>
              </a:r>
              <a:r>
                <a:rPr lang="en-US" sz="1800" baseline="30000" dirty="0">
                  <a:latin typeface="Times New Roman" panose="02020603050405020304" pitchFamily="18" charset="0"/>
                </a:rPr>
                <a:t>st</a:t>
              </a:r>
              <a:r>
                <a:rPr lang="en-US" sz="1800" dirty="0">
                  <a:latin typeface="Times New Roman" panose="02020603050405020304" pitchFamily="18" charset="0"/>
                </a:rPr>
                <a:t> variable</a:t>
              </a:r>
            </a:p>
          </p:txBody>
        </p:sp>
        <p:sp>
          <p:nvSpPr>
            <p:cNvPr id="27657" name="Text Box 37"/>
            <p:cNvSpPr txBox="1">
              <a:spLocks noChangeArrowheads="1"/>
            </p:cNvSpPr>
            <p:nvPr/>
          </p:nvSpPr>
          <p:spPr bwMode="auto">
            <a:xfrm>
              <a:off x="432" y="2448"/>
              <a:ext cx="595"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2</a:t>
              </a:r>
              <a:r>
                <a:rPr lang="en-US" sz="1800" baseline="30000" dirty="0">
                  <a:latin typeface="Times New Roman" panose="02020603050405020304" pitchFamily="18" charset="0"/>
                </a:rPr>
                <a:t>nd</a:t>
              </a:r>
              <a:r>
                <a:rPr lang="en-US" sz="1800" dirty="0">
                  <a:latin typeface="Times New Roman" panose="02020603050405020304" pitchFamily="18" charset="0"/>
                </a:rPr>
                <a:t> variable</a:t>
              </a:r>
            </a:p>
          </p:txBody>
        </p:sp>
        <p:sp>
          <p:nvSpPr>
            <p:cNvPr id="27658" name="Text Box 38"/>
            <p:cNvSpPr txBox="1">
              <a:spLocks noChangeArrowheads="1"/>
            </p:cNvSpPr>
            <p:nvPr/>
          </p:nvSpPr>
          <p:spPr bwMode="auto">
            <a:xfrm>
              <a:off x="432" y="3216"/>
              <a:ext cx="581"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3</a:t>
              </a:r>
              <a:r>
                <a:rPr lang="en-US" sz="1800" baseline="30000" dirty="0">
                  <a:latin typeface="Times New Roman" panose="02020603050405020304" pitchFamily="18" charset="0"/>
                </a:rPr>
                <a:t>rd</a:t>
              </a:r>
              <a:r>
                <a:rPr lang="en-US" sz="1800" dirty="0">
                  <a:latin typeface="Times New Roman" panose="02020603050405020304" pitchFamily="18" charset="0"/>
                </a:rPr>
                <a:t> variable</a:t>
              </a:r>
            </a:p>
          </p:txBody>
        </p:sp>
      </p:grpSp>
      <p:sp>
        <p:nvSpPr>
          <p:cNvPr id="27652" name="Oval 39"/>
          <p:cNvSpPr>
            <a:spLocks noChangeArrowheads="1"/>
          </p:cNvSpPr>
          <p:nvPr/>
        </p:nvSpPr>
        <p:spPr bwMode="auto">
          <a:xfrm>
            <a:off x="2946400" y="5181600"/>
            <a:ext cx="406400" cy="304800"/>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7653" name="Text Box 40"/>
          <p:cNvSpPr txBox="1">
            <a:spLocks noChangeArrowheads="1"/>
          </p:cNvSpPr>
          <p:nvPr/>
        </p:nvSpPr>
        <p:spPr bwMode="auto">
          <a:xfrm>
            <a:off x="1219200" y="5919788"/>
            <a:ext cx="6578852" cy="461665"/>
          </a:xfrm>
          <a:prstGeom prst="rect">
            <a:avLst/>
          </a:prstGeom>
          <a:noFill/>
          <a:ln w="9525">
            <a:noFill/>
            <a:miter lim="800000"/>
            <a:headEnd/>
            <a:tailEnd/>
          </a:ln>
        </p:spPr>
        <p:txBody>
          <a:bodyPr wrap="none">
            <a:spAutoFit/>
          </a:bodyPr>
          <a:lstStyle/>
          <a:p>
            <a:r>
              <a:rPr lang="en-US" sz="2400" dirty="0">
                <a:solidFill>
                  <a:srgbClr val="CC6600"/>
                </a:solidFill>
                <a:latin typeface="Times New Roman" panose="02020603050405020304" pitchFamily="18" charset="0"/>
              </a:rPr>
              <a:t>Assignment = {(var1=v11),(var2=v21),(var3=v31)}</a:t>
            </a:r>
          </a:p>
        </p:txBody>
      </p:sp>
      <p:sp>
        <p:nvSpPr>
          <p:cNvPr id="5" name="Footer Placeholder 4">
            <a:extLst>
              <a:ext uri="{FF2B5EF4-FFF2-40B4-BE49-F238E27FC236}">
                <a16:creationId xmlns:a16="http://schemas.microsoft.com/office/drawing/2014/main" id="{BE63FEE1-EEEE-45AB-A963-7DCB38EFCEB2}"/>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sym typeface="Wingdings" pitchFamily="2" charset="2"/>
              </a:rPr>
              <a:t> Backtracking Search</a:t>
            </a:r>
            <a:endParaRPr lang="en-US" sz="4000">
              <a:effectLst>
                <a:outerShdw blurRad="38100" dist="38100" dir="2700000" algn="tl">
                  <a:srgbClr val="C0C0C0"/>
                </a:outerShdw>
              </a:effectLst>
            </a:endParaRPr>
          </a:p>
        </p:txBody>
      </p:sp>
      <p:grpSp>
        <p:nvGrpSpPr>
          <p:cNvPr id="2" name="Group 3"/>
          <p:cNvGrpSpPr>
            <a:grpSpLocks/>
          </p:cNvGrpSpPr>
          <p:nvPr/>
        </p:nvGrpSpPr>
        <p:grpSpPr bwMode="auto">
          <a:xfrm>
            <a:off x="914400" y="1752600"/>
            <a:ext cx="10261600" cy="3733800"/>
            <a:chOff x="432" y="1104"/>
            <a:chExt cx="4848" cy="2352"/>
          </a:xfrm>
        </p:grpSpPr>
        <p:grpSp>
          <p:nvGrpSpPr>
            <p:cNvPr id="3" name="Group 4"/>
            <p:cNvGrpSpPr>
              <a:grpSpLocks/>
            </p:cNvGrpSpPr>
            <p:nvPr/>
          </p:nvGrpSpPr>
          <p:grpSpPr bwMode="auto">
            <a:xfrm>
              <a:off x="1392" y="1152"/>
              <a:ext cx="3888" cy="2304"/>
              <a:chOff x="720" y="1152"/>
              <a:chExt cx="3888" cy="2304"/>
            </a:xfrm>
          </p:grpSpPr>
          <p:grpSp>
            <p:nvGrpSpPr>
              <p:cNvPr id="4" name="Group 5"/>
              <p:cNvGrpSpPr>
                <a:grpSpLocks/>
              </p:cNvGrpSpPr>
              <p:nvPr/>
            </p:nvGrpSpPr>
            <p:grpSpPr bwMode="auto">
              <a:xfrm>
                <a:off x="720" y="1152"/>
                <a:ext cx="3888" cy="2304"/>
                <a:chOff x="720" y="1152"/>
                <a:chExt cx="3888" cy="2304"/>
              </a:xfrm>
            </p:grpSpPr>
            <p:sp>
              <p:nvSpPr>
                <p:cNvPr id="28698" name="Oval 6"/>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699" name="Oval 7"/>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00" name="Oval 8"/>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01" name="Oval 9"/>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02" name="Oval 10"/>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03" name="Oval 11"/>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04" name="Oval 12"/>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05" name="Oval 13"/>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06" name="Oval 14"/>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07" name="Oval 15"/>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08" name="Oval 16"/>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09" name="Oval 17"/>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10" name="Oval 18"/>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11" name="Oval 19"/>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712" name="Oval 20"/>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28684" name="Line 21"/>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85" name="Line 22"/>
              <p:cNvSpPr>
                <a:spLocks noChangeShapeType="1"/>
              </p:cNvSpPr>
              <p:nvPr/>
            </p:nvSpPr>
            <p:spPr bwMode="auto">
              <a:xfrm>
                <a:off x="2688"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86" name="Line 23"/>
              <p:cNvSpPr>
                <a:spLocks noChangeShapeType="1"/>
              </p:cNvSpPr>
              <p:nvPr/>
            </p:nvSpPr>
            <p:spPr bwMode="auto">
              <a:xfrm flipH="1">
                <a:off x="1056"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87" name="Line 24"/>
              <p:cNvSpPr>
                <a:spLocks noChangeShapeType="1"/>
              </p:cNvSpPr>
              <p:nvPr/>
            </p:nvSpPr>
            <p:spPr bwMode="auto">
              <a:xfrm>
                <a:off x="1632"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88" name="Line 25"/>
              <p:cNvSpPr>
                <a:spLocks noChangeShapeType="1"/>
              </p:cNvSpPr>
              <p:nvPr/>
            </p:nvSpPr>
            <p:spPr bwMode="auto">
              <a:xfrm flipH="1">
                <a:off x="816" y="2688"/>
                <a:ext cx="240"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89" name="Line 26"/>
              <p:cNvSpPr>
                <a:spLocks noChangeShapeType="1"/>
              </p:cNvSpPr>
              <p:nvPr/>
            </p:nvSpPr>
            <p:spPr bwMode="auto">
              <a:xfrm>
                <a:off x="105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90" name="Line 27"/>
              <p:cNvSpPr>
                <a:spLocks noChangeShapeType="1"/>
              </p:cNvSpPr>
              <p:nvPr/>
            </p:nvSpPr>
            <p:spPr bwMode="auto">
              <a:xfrm flipH="1">
                <a:off x="201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91" name="Line 28"/>
              <p:cNvSpPr>
                <a:spLocks noChangeShapeType="1"/>
              </p:cNvSpPr>
              <p:nvPr/>
            </p:nvSpPr>
            <p:spPr bwMode="auto">
              <a:xfrm>
                <a:off x="220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92" name="Line 29"/>
              <p:cNvSpPr>
                <a:spLocks noChangeShapeType="1"/>
              </p:cNvSpPr>
              <p:nvPr/>
            </p:nvSpPr>
            <p:spPr bwMode="auto">
              <a:xfrm flipH="1">
                <a:off x="3168"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93" name="Line 30"/>
              <p:cNvSpPr>
                <a:spLocks noChangeShapeType="1"/>
              </p:cNvSpPr>
              <p:nvPr/>
            </p:nvSpPr>
            <p:spPr bwMode="auto">
              <a:xfrm>
                <a:off x="3744"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94" name="Line 31"/>
              <p:cNvSpPr>
                <a:spLocks noChangeShapeType="1"/>
              </p:cNvSpPr>
              <p:nvPr/>
            </p:nvSpPr>
            <p:spPr bwMode="auto">
              <a:xfrm flipH="1">
                <a:off x="297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95" name="Line 32"/>
              <p:cNvSpPr>
                <a:spLocks noChangeShapeType="1"/>
              </p:cNvSpPr>
              <p:nvPr/>
            </p:nvSpPr>
            <p:spPr bwMode="auto">
              <a:xfrm>
                <a:off x="316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96" name="Line 33"/>
              <p:cNvSpPr>
                <a:spLocks noChangeShapeType="1"/>
              </p:cNvSpPr>
              <p:nvPr/>
            </p:nvSpPr>
            <p:spPr bwMode="auto">
              <a:xfrm flipH="1">
                <a:off x="412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8697" name="Line 34"/>
              <p:cNvSpPr>
                <a:spLocks noChangeShapeType="1"/>
              </p:cNvSpPr>
              <p:nvPr/>
            </p:nvSpPr>
            <p:spPr bwMode="auto">
              <a:xfrm>
                <a:off x="4320"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grpSp>
        <p:sp>
          <p:nvSpPr>
            <p:cNvPr id="28679" name="Text Box 35"/>
            <p:cNvSpPr txBox="1">
              <a:spLocks noChangeArrowheads="1"/>
            </p:cNvSpPr>
            <p:nvPr/>
          </p:nvSpPr>
          <p:spPr bwMode="auto">
            <a:xfrm>
              <a:off x="432" y="1104"/>
              <a:ext cx="90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empty assignment</a:t>
              </a:r>
            </a:p>
          </p:txBody>
        </p:sp>
        <p:sp>
          <p:nvSpPr>
            <p:cNvPr id="28680" name="Text Box 36"/>
            <p:cNvSpPr txBox="1">
              <a:spLocks noChangeArrowheads="1"/>
            </p:cNvSpPr>
            <p:nvPr/>
          </p:nvSpPr>
          <p:spPr bwMode="auto">
            <a:xfrm>
              <a:off x="432" y="1680"/>
              <a:ext cx="57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1</a:t>
              </a:r>
              <a:r>
                <a:rPr lang="en-US" sz="1800" baseline="30000" dirty="0">
                  <a:latin typeface="Times New Roman" panose="02020603050405020304" pitchFamily="18" charset="0"/>
                </a:rPr>
                <a:t>st</a:t>
              </a:r>
              <a:r>
                <a:rPr lang="en-US" sz="1800" dirty="0">
                  <a:latin typeface="Times New Roman" panose="02020603050405020304" pitchFamily="18" charset="0"/>
                </a:rPr>
                <a:t> variable</a:t>
              </a:r>
            </a:p>
          </p:txBody>
        </p:sp>
        <p:sp>
          <p:nvSpPr>
            <p:cNvPr id="28681" name="Text Box 37"/>
            <p:cNvSpPr txBox="1">
              <a:spLocks noChangeArrowheads="1"/>
            </p:cNvSpPr>
            <p:nvPr/>
          </p:nvSpPr>
          <p:spPr bwMode="auto">
            <a:xfrm>
              <a:off x="432" y="2448"/>
              <a:ext cx="595"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2</a:t>
              </a:r>
              <a:r>
                <a:rPr lang="en-US" sz="1800" baseline="30000" dirty="0">
                  <a:latin typeface="Times New Roman" panose="02020603050405020304" pitchFamily="18" charset="0"/>
                </a:rPr>
                <a:t>nd</a:t>
              </a:r>
              <a:r>
                <a:rPr lang="en-US" sz="1800" dirty="0">
                  <a:latin typeface="Times New Roman" panose="02020603050405020304" pitchFamily="18" charset="0"/>
                </a:rPr>
                <a:t> variable</a:t>
              </a:r>
            </a:p>
          </p:txBody>
        </p:sp>
        <p:sp>
          <p:nvSpPr>
            <p:cNvPr id="28682" name="Text Box 38"/>
            <p:cNvSpPr txBox="1">
              <a:spLocks noChangeArrowheads="1"/>
            </p:cNvSpPr>
            <p:nvPr/>
          </p:nvSpPr>
          <p:spPr bwMode="auto">
            <a:xfrm>
              <a:off x="432" y="3216"/>
              <a:ext cx="581"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3</a:t>
              </a:r>
              <a:r>
                <a:rPr lang="en-US" sz="1800" baseline="30000" dirty="0">
                  <a:latin typeface="Times New Roman" panose="02020603050405020304" pitchFamily="18" charset="0"/>
                </a:rPr>
                <a:t>rd</a:t>
              </a:r>
              <a:r>
                <a:rPr lang="en-US" sz="1800" dirty="0">
                  <a:latin typeface="Times New Roman" panose="02020603050405020304" pitchFamily="18" charset="0"/>
                </a:rPr>
                <a:t> variable</a:t>
              </a:r>
            </a:p>
          </p:txBody>
        </p:sp>
      </p:grpSp>
      <p:sp>
        <p:nvSpPr>
          <p:cNvPr id="28676" name="Oval 39"/>
          <p:cNvSpPr>
            <a:spLocks noChangeArrowheads="1"/>
          </p:cNvSpPr>
          <p:nvPr/>
        </p:nvSpPr>
        <p:spPr bwMode="auto">
          <a:xfrm>
            <a:off x="3860800" y="5181600"/>
            <a:ext cx="406400" cy="304800"/>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8677" name="Text Box 40"/>
          <p:cNvSpPr txBox="1">
            <a:spLocks noChangeArrowheads="1"/>
          </p:cNvSpPr>
          <p:nvPr/>
        </p:nvSpPr>
        <p:spPr bwMode="auto">
          <a:xfrm>
            <a:off x="1219200" y="5919788"/>
            <a:ext cx="6578852" cy="461665"/>
          </a:xfrm>
          <a:prstGeom prst="rect">
            <a:avLst/>
          </a:prstGeom>
          <a:noFill/>
          <a:ln w="9525">
            <a:noFill/>
            <a:miter lim="800000"/>
            <a:headEnd/>
            <a:tailEnd/>
          </a:ln>
        </p:spPr>
        <p:txBody>
          <a:bodyPr wrap="none">
            <a:spAutoFit/>
          </a:bodyPr>
          <a:lstStyle/>
          <a:p>
            <a:r>
              <a:rPr lang="en-US" sz="2400" dirty="0">
                <a:solidFill>
                  <a:srgbClr val="CC6600"/>
                </a:solidFill>
                <a:latin typeface="Times New Roman" panose="02020603050405020304" pitchFamily="18" charset="0"/>
              </a:rPr>
              <a:t>Assignment = {(var1=v11),(var2=v21),(var3=v32)}</a:t>
            </a:r>
          </a:p>
        </p:txBody>
      </p:sp>
      <p:sp>
        <p:nvSpPr>
          <p:cNvPr id="5" name="Footer Placeholder 4">
            <a:extLst>
              <a:ext uri="{FF2B5EF4-FFF2-40B4-BE49-F238E27FC236}">
                <a16:creationId xmlns:a16="http://schemas.microsoft.com/office/drawing/2014/main" id="{1EEE33A4-7FA9-42CD-BB11-6535A964A24B}"/>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sym typeface="Wingdings" pitchFamily="2" charset="2"/>
              </a:rPr>
              <a:t> Backtracking Search</a:t>
            </a:r>
            <a:endParaRPr lang="en-US" sz="4000">
              <a:effectLst>
                <a:outerShdw blurRad="38100" dist="38100" dir="2700000" algn="tl">
                  <a:srgbClr val="C0C0C0"/>
                </a:outerShdw>
              </a:effectLst>
            </a:endParaRPr>
          </a:p>
        </p:txBody>
      </p:sp>
      <p:grpSp>
        <p:nvGrpSpPr>
          <p:cNvPr id="2" name="Group 3"/>
          <p:cNvGrpSpPr>
            <a:grpSpLocks/>
          </p:cNvGrpSpPr>
          <p:nvPr/>
        </p:nvGrpSpPr>
        <p:grpSpPr bwMode="auto">
          <a:xfrm>
            <a:off x="914400" y="1752600"/>
            <a:ext cx="10261600" cy="3733800"/>
            <a:chOff x="432" y="1104"/>
            <a:chExt cx="4848" cy="2352"/>
          </a:xfrm>
        </p:grpSpPr>
        <p:grpSp>
          <p:nvGrpSpPr>
            <p:cNvPr id="3" name="Group 4"/>
            <p:cNvGrpSpPr>
              <a:grpSpLocks/>
            </p:cNvGrpSpPr>
            <p:nvPr/>
          </p:nvGrpSpPr>
          <p:grpSpPr bwMode="auto">
            <a:xfrm>
              <a:off x="1392" y="1152"/>
              <a:ext cx="3888" cy="2304"/>
              <a:chOff x="720" y="1152"/>
              <a:chExt cx="3888" cy="2304"/>
            </a:xfrm>
          </p:grpSpPr>
          <p:grpSp>
            <p:nvGrpSpPr>
              <p:cNvPr id="4" name="Group 5"/>
              <p:cNvGrpSpPr>
                <a:grpSpLocks/>
              </p:cNvGrpSpPr>
              <p:nvPr/>
            </p:nvGrpSpPr>
            <p:grpSpPr bwMode="auto">
              <a:xfrm>
                <a:off x="720" y="1152"/>
                <a:ext cx="3888" cy="2304"/>
                <a:chOff x="720" y="1152"/>
                <a:chExt cx="3888" cy="2304"/>
              </a:xfrm>
            </p:grpSpPr>
            <p:sp>
              <p:nvSpPr>
                <p:cNvPr id="29722" name="Oval 6"/>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23" name="Oval 7"/>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24" name="Oval 8"/>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25" name="Oval 9"/>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26" name="Oval 10"/>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27" name="Oval 11"/>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28" name="Oval 12"/>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29" name="Oval 13"/>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30" name="Oval 14"/>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31" name="Oval 15"/>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32" name="Oval 16"/>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33" name="Oval 17"/>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34" name="Oval 18"/>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35" name="Oval 19"/>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36" name="Oval 20"/>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29708" name="Line 21"/>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09" name="Line 22"/>
              <p:cNvSpPr>
                <a:spLocks noChangeShapeType="1"/>
              </p:cNvSpPr>
              <p:nvPr/>
            </p:nvSpPr>
            <p:spPr bwMode="auto">
              <a:xfrm>
                <a:off x="2688"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10" name="Line 23"/>
              <p:cNvSpPr>
                <a:spLocks noChangeShapeType="1"/>
              </p:cNvSpPr>
              <p:nvPr/>
            </p:nvSpPr>
            <p:spPr bwMode="auto">
              <a:xfrm flipH="1">
                <a:off x="1056"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11" name="Line 24"/>
              <p:cNvSpPr>
                <a:spLocks noChangeShapeType="1"/>
              </p:cNvSpPr>
              <p:nvPr/>
            </p:nvSpPr>
            <p:spPr bwMode="auto">
              <a:xfrm>
                <a:off x="1632"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12" name="Line 25"/>
              <p:cNvSpPr>
                <a:spLocks noChangeShapeType="1"/>
              </p:cNvSpPr>
              <p:nvPr/>
            </p:nvSpPr>
            <p:spPr bwMode="auto">
              <a:xfrm flipH="1">
                <a:off x="816" y="2688"/>
                <a:ext cx="240"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13" name="Line 26"/>
              <p:cNvSpPr>
                <a:spLocks noChangeShapeType="1"/>
              </p:cNvSpPr>
              <p:nvPr/>
            </p:nvSpPr>
            <p:spPr bwMode="auto">
              <a:xfrm>
                <a:off x="105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14" name="Line 27"/>
              <p:cNvSpPr>
                <a:spLocks noChangeShapeType="1"/>
              </p:cNvSpPr>
              <p:nvPr/>
            </p:nvSpPr>
            <p:spPr bwMode="auto">
              <a:xfrm flipH="1">
                <a:off x="201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15" name="Line 28"/>
              <p:cNvSpPr>
                <a:spLocks noChangeShapeType="1"/>
              </p:cNvSpPr>
              <p:nvPr/>
            </p:nvSpPr>
            <p:spPr bwMode="auto">
              <a:xfrm>
                <a:off x="220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16" name="Line 29"/>
              <p:cNvSpPr>
                <a:spLocks noChangeShapeType="1"/>
              </p:cNvSpPr>
              <p:nvPr/>
            </p:nvSpPr>
            <p:spPr bwMode="auto">
              <a:xfrm flipH="1">
                <a:off x="3168"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17" name="Line 30"/>
              <p:cNvSpPr>
                <a:spLocks noChangeShapeType="1"/>
              </p:cNvSpPr>
              <p:nvPr/>
            </p:nvSpPr>
            <p:spPr bwMode="auto">
              <a:xfrm>
                <a:off x="3744"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18" name="Line 31"/>
              <p:cNvSpPr>
                <a:spLocks noChangeShapeType="1"/>
              </p:cNvSpPr>
              <p:nvPr/>
            </p:nvSpPr>
            <p:spPr bwMode="auto">
              <a:xfrm flipH="1">
                <a:off x="297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19" name="Line 32"/>
              <p:cNvSpPr>
                <a:spLocks noChangeShapeType="1"/>
              </p:cNvSpPr>
              <p:nvPr/>
            </p:nvSpPr>
            <p:spPr bwMode="auto">
              <a:xfrm>
                <a:off x="316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20" name="Line 33"/>
              <p:cNvSpPr>
                <a:spLocks noChangeShapeType="1"/>
              </p:cNvSpPr>
              <p:nvPr/>
            </p:nvSpPr>
            <p:spPr bwMode="auto">
              <a:xfrm flipH="1">
                <a:off x="412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29721" name="Line 34"/>
              <p:cNvSpPr>
                <a:spLocks noChangeShapeType="1"/>
              </p:cNvSpPr>
              <p:nvPr/>
            </p:nvSpPr>
            <p:spPr bwMode="auto">
              <a:xfrm>
                <a:off x="4320"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grpSp>
        <p:sp>
          <p:nvSpPr>
            <p:cNvPr id="29703" name="Text Box 35"/>
            <p:cNvSpPr txBox="1">
              <a:spLocks noChangeArrowheads="1"/>
            </p:cNvSpPr>
            <p:nvPr/>
          </p:nvSpPr>
          <p:spPr bwMode="auto">
            <a:xfrm>
              <a:off x="432" y="1104"/>
              <a:ext cx="90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empty assignment</a:t>
              </a:r>
            </a:p>
          </p:txBody>
        </p:sp>
        <p:sp>
          <p:nvSpPr>
            <p:cNvPr id="29704" name="Text Box 36"/>
            <p:cNvSpPr txBox="1">
              <a:spLocks noChangeArrowheads="1"/>
            </p:cNvSpPr>
            <p:nvPr/>
          </p:nvSpPr>
          <p:spPr bwMode="auto">
            <a:xfrm>
              <a:off x="432" y="1680"/>
              <a:ext cx="57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1</a:t>
              </a:r>
              <a:r>
                <a:rPr lang="en-US" sz="1800" baseline="30000" dirty="0">
                  <a:latin typeface="Times New Roman" panose="02020603050405020304" pitchFamily="18" charset="0"/>
                </a:rPr>
                <a:t>st</a:t>
              </a:r>
              <a:r>
                <a:rPr lang="en-US" sz="1800" dirty="0">
                  <a:latin typeface="Times New Roman" panose="02020603050405020304" pitchFamily="18" charset="0"/>
                </a:rPr>
                <a:t> variable</a:t>
              </a:r>
            </a:p>
          </p:txBody>
        </p:sp>
        <p:sp>
          <p:nvSpPr>
            <p:cNvPr id="29705" name="Text Box 37"/>
            <p:cNvSpPr txBox="1">
              <a:spLocks noChangeArrowheads="1"/>
            </p:cNvSpPr>
            <p:nvPr/>
          </p:nvSpPr>
          <p:spPr bwMode="auto">
            <a:xfrm>
              <a:off x="432" y="2448"/>
              <a:ext cx="595"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2</a:t>
              </a:r>
              <a:r>
                <a:rPr lang="en-US" sz="1800" baseline="30000" dirty="0">
                  <a:latin typeface="Times New Roman" panose="02020603050405020304" pitchFamily="18" charset="0"/>
                </a:rPr>
                <a:t>nd</a:t>
              </a:r>
              <a:r>
                <a:rPr lang="en-US" sz="1800" dirty="0">
                  <a:latin typeface="Times New Roman" panose="02020603050405020304" pitchFamily="18" charset="0"/>
                </a:rPr>
                <a:t> variable</a:t>
              </a:r>
            </a:p>
          </p:txBody>
        </p:sp>
        <p:sp>
          <p:nvSpPr>
            <p:cNvPr id="29706" name="Text Box 38"/>
            <p:cNvSpPr txBox="1">
              <a:spLocks noChangeArrowheads="1"/>
            </p:cNvSpPr>
            <p:nvPr/>
          </p:nvSpPr>
          <p:spPr bwMode="auto">
            <a:xfrm>
              <a:off x="432" y="3216"/>
              <a:ext cx="581"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3</a:t>
              </a:r>
              <a:r>
                <a:rPr lang="en-US" sz="1800" baseline="30000" dirty="0">
                  <a:latin typeface="Times New Roman" panose="02020603050405020304" pitchFamily="18" charset="0"/>
                </a:rPr>
                <a:t>rd</a:t>
              </a:r>
              <a:r>
                <a:rPr lang="en-US" sz="1800" dirty="0">
                  <a:latin typeface="Times New Roman" panose="02020603050405020304" pitchFamily="18" charset="0"/>
                </a:rPr>
                <a:t> variable</a:t>
              </a:r>
            </a:p>
          </p:txBody>
        </p:sp>
      </p:grpSp>
      <p:sp>
        <p:nvSpPr>
          <p:cNvPr id="29700" name="Oval 39"/>
          <p:cNvSpPr>
            <a:spLocks noChangeArrowheads="1"/>
          </p:cNvSpPr>
          <p:nvPr/>
        </p:nvSpPr>
        <p:spPr bwMode="auto">
          <a:xfrm>
            <a:off x="5892800" y="3962400"/>
            <a:ext cx="406400" cy="304800"/>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29701" name="Text Box 40"/>
          <p:cNvSpPr txBox="1">
            <a:spLocks noChangeArrowheads="1"/>
          </p:cNvSpPr>
          <p:nvPr/>
        </p:nvSpPr>
        <p:spPr bwMode="auto">
          <a:xfrm>
            <a:off x="1219200" y="5919788"/>
            <a:ext cx="5115311" cy="461665"/>
          </a:xfrm>
          <a:prstGeom prst="rect">
            <a:avLst/>
          </a:prstGeom>
          <a:noFill/>
          <a:ln w="9525">
            <a:noFill/>
            <a:miter lim="800000"/>
            <a:headEnd/>
            <a:tailEnd/>
          </a:ln>
        </p:spPr>
        <p:txBody>
          <a:bodyPr wrap="none">
            <a:spAutoFit/>
          </a:bodyPr>
          <a:lstStyle/>
          <a:p>
            <a:r>
              <a:rPr lang="en-US" sz="2400" dirty="0">
                <a:solidFill>
                  <a:srgbClr val="CC6600"/>
                </a:solidFill>
                <a:latin typeface="Times New Roman" panose="02020603050405020304" pitchFamily="18" charset="0"/>
              </a:rPr>
              <a:t>Assignment = {(var1=v11),(var2=v22)}</a:t>
            </a:r>
          </a:p>
        </p:txBody>
      </p:sp>
      <p:sp>
        <p:nvSpPr>
          <p:cNvPr id="5" name="Footer Placeholder 4">
            <a:extLst>
              <a:ext uri="{FF2B5EF4-FFF2-40B4-BE49-F238E27FC236}">
                <a16:creationId xmlns:a16="http://schemas.microsoft.com/office/drawing/2014/main" id="{46390730-F41C-49C5-A1A4-E9F1AA39888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sym typeface="Wingdings" pitchFamily="2" charset="2"/>
              </a:rPr>
              <a:t> Backtracking Search</a:t>
            </a:r>
            <a:endParaRPr lang="en-US" sz="4000">
              <a:effectLst>
                <a:outerShdw blurRad="38100" dist="38100" dir="2700000" algn="tl">
                  <a:srgbClr val="C0C0C0"/>
                </a:outerShdw>
              </a:effectLst>
            </a:endParaRPr>
          </a:p>
        </p:txBody>
      </p:sp>
      <p:grpSp>
        <p:nvGrpSpPr>
          <p:cNvPr id="2" name="Group 3"/>
          <p:cNvGrpSpPr>
            <a:grpSpLocks/>
          </p:cNvGrpSpPr>
          <p:nvPr/>
        </p:nvGrpSpPr>
        <p:grpSpPr bwMode="auto">
          <a:xfrm>
            <a:off x="914400" y="1752600"/>
            <a:ext cx="10261600" cy="3733800"/>
            <a:chOff x="432" y="1104"/>
            <a:chExt cx="4848" cy="2352"/>
          </a:xfrm>
        </p:grpSpPr>
        <p:grpSp>
          <p:nvGrpSpPr>
            <p:cNvPr id="3" name="Group 4"/>
            <p:cNvGrpSpPr>
              <a:grpSpLocks/>
            </p:cNvGrpSpPr>
            <p:nvPr/>
          </p:nvGrpSpPr>
          <p:grpSpPr bwMode="auto">
            <a:xfrm>
              <a:off x="1392" y="1152"/>
              <a:ext cx="3888" cy="2304"/>
              <a:chOff x="720" y="1152"/>
              <a:chExt cx="3888" cy="2304"/>
            </a:xfrm>
          </p:grpSpPr>
          <p:grpSp>
            <p:nvGrpSpPr>
              <p:cNvPr id="4" name="Group 5"/>
              <p:cNvGrpSpPr>
                <a:grpSpLocks/>
              </p:cNvGrpSpPr>
              <p:nvPr/>
            </p:nvGrpSpPr>
            <p:grpSpPr bwMode="auto">
              <a:xfrm>
                <a:off x="720" y="1152"/>
                <a:ext cx="3888" cy="2304"/>
                <a:chOff x="720" y="1152"/>
                <a:chExt cx="3888" cy="2304"/>
              </a:xfrm>
            </p:grpSpPr>
            <p:sp>
              <p:nvSpPr>
                <p:cNvPr id="30746" name="Oval 6"/>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47" name="Oval 7"/>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48" name="Oval 8"/>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49" name="Oval 9"/>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50" name="Oval 10"/>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51" name="Oval 11"/>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52" name="Oval 12"/>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53" name="Oval 13"/>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54" name="Oval 14"/>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55" name="Oval 15"/>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56" name="Oval 16"/>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57" name="Oval 17"/>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58" name="Oval 18"/>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59" name="Oval 19"/>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60" name="Oval 20"/>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30732" name="Line 21"/>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33" name="Line 22"/>
              <p:cNvSpPr>
                <a:spLocks noChangeShapeType="1"/>
              </p:cNvSpPr>
              <p:nvPr/>
            </p:nvSpPr>
            <p:spPr bwMode="auto">
              <a:xfrm>
                <a:off x="2688" y="1344"/>
                <a:ext cx="1056" cy="384"/>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34" name="Line 23"/>
              <p:cNvSpPr>
                <a:spLocks noChangeShapeType="1"/>
              </p:cNvSpPr>
              <p:nvPr/>
            </p:nvSpPr>
            <p:spPr bwMode="auto">
              <a:xfrm flipH="1">
                <a:off x="1056"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35" name="Line 24"/>
              <p:cNvSpPr>
                <a:spLocks noChangeShapeType="1"/>
              </p:cNvSpPr>
              <p:nvPr/>
            </p:nvSpPr>
            <p:spPr bwMode="auto">
              <a:xfrm>
                <a:off x="1632"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36" name="Line 25"/>
              <p:cNvSpPr>
                <a:spLocks noChangeShapeType="1"/>
              </p:cNvSpPr>
              <p:nvPr/>
            </p:nvSpPr>
            <p:spPr bwMode="auto">
              <a:xfrm flipH="1">
                <a:off x="816" y="2688"/>
                <a:ext cx="240"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37" name="Line 26"/>
              <p:cNvSpPr>
                <a:spLocks noChangeShapeType="1"/>
              </p:cNvSpPr>
              <p:nvPr/>
            </p:nvSpPr>
            <p:spPr bwMode="auto">
              <a:xfrm>
                <a:off x="105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38" name="Line 27"/>
              <p:cNvSpPr>
                <a:spLocks noChangeShapeType="1"/>
              </p:cNvSpPr>
              <p:nvPr/>
            </p:nvSpPr>
            <p:spPr bwMode="auto">
              <a:xfrm flipH="1">
                <a:off x="201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39" name="Line 28"/>
              <p:cNvSpPr>
                <a:spLocks noChangeShapeType="1"/>
              </p:cNvSpPr>
              <p:nvPr/>
            </p:nvSpPr>
            <p:spPr bwMode="auto">
              <a:xfrm>
                <a:off x="220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40" name="Line 29"/>
              <p:cNvSpPr>
                <a:spLocks noChangeShapeType="1"/>
              </p:cNvSpPr>
              <p:nvPr/>
            </p:nvSpPr>
            <p:spPr bwMode="auto">
              <a:xfrm flipH="1">
                <a:off x="3168"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41" name="Line 30"/>
              <p:cNvSpPr>
                <a:spLocks noChangeShapeType="1"/>
              </p:cNvSpPr>
              <p:nvPr/>
            </p:nvSpPr>
            <p:spPr bwMode="auto">
              <a:xfrm>
                <a:off x="3744" y="1920"/>
                <a:ext cx="576"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42" name="Line 31"/>
              <p:cNvSpPr>
                <a:spLocks noChangeShapeType="1"/>
              </p:cNvSpPr>
              <p:nvPr/>
            </p:nvSpPr>
            <p:spPr bwMode="auto">
              <a:xfrm flipH="1">
                <a:off x="2976"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43" name="Line 32"/>
              <p:cNvSpPr>
                <a:spLocks noChangeShapeType="1"/>
              </p:cNvSpPr>
              <p:nvPr/>
            </p:nvSpPr>
            <p:spPr bwMode="auto">
              <a:xfrm>
                <a:off x="316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44" name="Line 33"/>
              <p:cNvSpPr>
                <a:spLocks noChangeShapeType="1"/>
              </p:cNvSpPr>
              <p:nvPr/>
            </p:nvSpPr>
            <p:spPr bwMode="auto">
              <a:xfrm flipH="1">
                <a:off x="4128"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sp>
            <p:nvSpPr>
              <p:cNvPr id="30745" name="Line 34"/>
              <p:cNvSpPr>
                <a:spLocks noChangeShapeType="1"/>
              </p:cNvSpPr>
              <p:nvPr/>
            </p:nvSpPr>
            <p:spPr bwMode="auto">
              <a:xfrm>
                <a:off x="4320" y="2688"/>
                <a:ext cx="192" cy="576"/>
              </a:xfrm>
              <a:prstGeom prst="line">
                <a:avLst/>
              </a:prstGeom>
              <a:noFill/>
              <a:ln w="9525">
                <a:solidFill>
                  <a:schemeClr val="tx1"/>
                </a:solidFill>
                <a:round/>
                <a:headEnd/>
                <a:tailEnd type="triangle" w="med" len="med"/>
              </a:ln>
            </p:spPr>
            <p:txBody>
              <a:bodyPr wrap="none"/>
              <a:lstStyle/>
              <a:p>
                <a:endParaRPr lang="en-US" dirty="0">
                  <a:latin typeface="Times New Roman" panose="02020603050405020304" pitchFamily="18" charset="0"/>
                </a:endParaRPr>
              </a:p>
            </p:txBody>
          </p:sp>
        </p:grpSp>
        <p:sp>
          <p:nvSpPr>
            <p:cNvPr id="30727" name="Text Box 35"/>
            <p:cNvSpPr txBox="1">
              <a:spLocks noChangeArrowheads="1"/>
            </p:cNvSpPr>
            <p:nvPr/>
          </p:nvSpPr>
          <p:spPr bwMode="auto">
            <a:xfrm>
              <a:off x="432" y="1104"/>
              <a:ext cx="90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empty assignment</a:t>
              </a:r>
            </a:p>
          </p:txBody>
        </p:sp>
        <p:sp>
          <p:nvSpPr>
            <p:cNvPr id="30728" name="Text Box 36"/>
            <p:cNvSpPr txBox="1">
              <a:spLocks noChangeArrowheads="1"/>
            </p:cNvSpPr>
            <p:nvPr/>
          </p:nvSpPr>
          <p:spPr bwMode="auto">
            <a:xfrm>
              <a:off x="432" y="1680"/>
              <a:ext cx="572"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1</a:t>
              </a:r>
              <a:r>
                <a:rPr lang="en-US" sz="1800" baseline="30000" dirty="0">
                  <a:latin typeface="Times New Roman" panose="02020603050405020304" pitchFamily="18" charset="0"/>
                </a:rPr>
                <a:t>st</a:t>
              </a:r>
              <a:r>
                <a:rPr lang="en-US" sz="1800" dirty="0">
                  <a:latin typeface="Times New Roman" panose="02020603050405020304" pitchFamily="18" charset="0"/>
                </a:rPr>
                <a:t> variable</a:t>
              </a:r>
            </a:p>
          </p:txBody>
        </p:sp>
        <p:sp>
          <p:nvSpPr>
            <p:cNvPr id="30729" name="Text Box 37"/>
            <p:cNvSpPr txBox="1">
              <a:spLocks noChangeArrowheads="1"/>
            </p:cNvSpPr>
            <p:nvPr/>
          </p:nvSpPr>
          <p:spPr bwMode="auto">
            <a:xfrm>
              <a:off x="432" y="2448"/>
              <a:ext cx="595"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2</a:t>
              </a:r>
              <a:r>
                <a:rPr lang="en-US" sz="1800" baseline="30000" dirty="0">
                  <a:latin typeface="Times New Roman" panose="02020603050405020304" pitchFamily="18" charset="0"/>
                </a:rPr>
                <a:t>nd</a:t>
              </a:r>
              <a:r>
                <a:rPr lang="en-US" sz="1800" dirty="0">
                  <a:latin typeface="Times New Roman" panose="02020603050405020304" pitchFamily="18" charset="0"/>
                </a:rPr>
                <a:t> variable</a:t>
              </a:r>
            </a:p>
          </p:txBody>
        </p:sp>
        <p:sp>
          <p:nvSpPr>
            <p:cNvPr id="30730" name="Text Box 38"/>
            <p:cNvSpPr txBox="1">
              <a:spLocks noChangeArrowheads="1"/>
            </p:cNvSpPr>
            <p:nvPr/>
          </p:nvSpPr>
          <p:spPr bwMode="auto">
            <a:xfrm>
              <a:off x="432" y="3216"/>
              <a:ext cx="581" cy="233"/>
            </a:xfrm>
            <a:prstGeom prst="rect">
              <a:avLst/>
            </a:prstGeom>
            <a:noFill/>
            <a:ln w="9525">
              <a:noFill/>
              <a:miter lim="800000"/>
              <a:headEnd/>
              <a:tailEnd/>
            </a:ln>
          </p:spPr>
          <p:txBody>
            <a:bodyPr wrap="none">
              <a:spAutoFit/>
            </a:bodyPr>
            <a:lstStyle/>
            <a:p>
              <a:r>
                <a:rPr lang="en-US" sz="1800" dirty="0">
                  <a:latin typeface="Times New Roman" panose="02020603050405020304" pitchFamily="18" charset="0"/>
                </a:rPr>
                <a:t>3</a:t>
              </a:r>
              <a:r>
                <a:rPr lang="en-US" sz="1800" baseline="30000" dirty="0">
                  <a:latin typeface="Times New Roman" panose="02020603050405020304" pitchFamily="18" charset="0"/>
                </a:rPr>
                <a:t>rd</a:t>
              </a:r>
              <a:r>
                <a:rPr lang="en-US" sz="1800" dirty="0">
                  <a:latin typeface="Times New Roman" panose="02020603050405020304" pitchFamily="18" charset="0"/>
                </a:rPr>
                <a:t> variable</a:t>
              </a:r>
            </a:p>
          </p:txBody>
        </p:sp>
      </p:grpSp>
      <p:sp>
        <p:nvSpPr>
          <p:cNvPr id="30724" name="Oval 39"/>
          <p:cNvSpPr>
            <a:spLocks noChangeArrowheads="1"/>
          </p:cNvSpPr>
          <p:nvPr/>
        </p:nvSpPr>
        <p:spPr bwMode="auto">
          <a:xfrm>
            <a:off x="5486400" y="5181600"/>
            <a:ext cx="406400" cy="304800"/>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30725" name="Text Box 40"/>
          <p:cNvSpPr txBox="1">
            <a:spLocks noChangeArrowheads="1"/>
          </p:cNvSpPr>
          <p:nvPr/>
        </p:nvSpPr>
        <p:spPr bwMode="auto">
          <a:xfrm>
            <a:off x="1219200" y="5919788"/>
            <a:ext cx="6578852" cy="461665"/>
          </a:xfrm>
          <a:prstGeom prst="rect">
            <a:avLst/>
          </a:prstGeom>
          <a:noFill/>
          <a:ln w="9525">
            <a:noFill/>
            <a:miter lim="800000"/>
            <a:headEnd/>
            <a:tailEnd/>
          </a:ln>
        </p:spPr>
        <p:txBody>
          <a:bodyPr wrap="none">
            <a:spAutoFit/>
          </a:bodyPr>
          <a:lstStyle/>
          <a:p>
            <a:r>
              <a:rPr lang="en-US" sz="2400" dirty="0">
                <a:solidFill>
                  <a:srgbClr val="CC6600"/>
                </a:solidFill>
                <a:latin typeface="Times New Roman" panose="02020603050405020304" pitchFamily="18" charset="0"/>
              </a:rPr>
              <a:t>Assignment = {(var1=v11),(var2=v22),(var3=v31)}</a:t>
            </a:r>
          </a:p>
        </p:txBody>
      </p:sp>
      <p:sp>
        <p:nvSpPr>
          <p:cNvPr id="5" name="Footer Placeholder 4">
            <a:extLst>
              <a:ext uri="{FF2B5EF4-FFF2-40B4-BE49-F238E27FC236}">
                <a16:creationId xmlns:a16="http://schemas.microsoft.com/office/drawing/2014/main" id="{63CA142A-911A-4838-85BC-DF98AC873E3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422469" y="136525"/>
            <a:ext cx="7931330" cy="884809"/>
          </a:xfrm>
        </p:spPr>
        <p:txBody>
          <a:bodyPr/>
          <a:lstStyle/>
          <a:p>
            <a:r>
              <a:rPr lang="en-US" dirty="0"/>
              <a:t>Backtracking search</a:t>
            </a:r>
          </a:p>
        </p:txBody>
      </p:sp>
      <p:sp>
        <p:nvSpPr>
          <p:cNvPr id="31748" name="Rectangle 3"/>
          <p:cNvSpPr>
            <a:spLocks noGrp="1" noChangeArrowheads="1"/>
          </p:cNvSpPr>
          <p:nvPr>
            <p:ph type="body" idx="1"/>
          </p:nvPr>
        </p:nvSpPr>
        <p:spPr>
          <a:xfrm>
            <a:off x="3422469" y="1253331"/>
            <a:ext cx="7591697" cy="4871022"/>
          </a:xfrm>
        </p:spPr>
        <p:txBody>
          <a:bodyPr>
            <a:noAutofit/>
          </a:bodyPr>
          <a:lstStyle/>
          <a:p>
            <a:pPr>
              <a:lnSpc>
                <a:spcPct val="80000"/>
              </a:lnSpc>
            </a:pPr>
            <a:r>
              <a:rPr lang="en-US" sz="2400" dirty="0"/>
              <a:t>Variable assignments are </a:t>
            </a:r>
            <a:r>
              <a:rPr lang="en-US" sz="2400" dirty="0">
                <a:solidFill>
                  <a:srgbClr val="CC0000"/>
                </a:solidFill>
              </a:rPr>
              <a:t>commutative</a:t>
            </a:r>
            <a:r>
              <a:rPr lang="en-US" sz="2400" dirty="0"/>
              <a:t>}, i.e.,</a:t>
            </a:r>
          </a:p>
          <a:p>
            <a:pPr>
              <a:lnSpc>
                <a:spcPct val="80000"/>
              </a:lnSpc>
              <a:buFont typeface="Monotype Sorts" pitchFamily="2" charset="2"/>
              <a:buNone/>
            </a:pPr>
            <a:r>
              <a:rPr lang="en-US" sz="2400" dirty="0"/>
              <a:t>[ WA = red then NT = green ] same as [ NT = green then WA = red ]</a:t>
            </a:r>
          </a:p>
          <a:p>
            <a:pPr>
              <a:lnSpc>
                <a:spcPct val="80000"/>
              </a:lnSpc>
            </a:pPr>
            <a:r>
              <a:rPr lang="en-US" sz="2400" dirty="0"/>
              <a:t>Only need to consider assignments to a single variable at each node</a:t>
            </a:r>
          </a:p>
          <a:p>
            <a:pPr lvl="1">
              <a:lnSpc>
                <a:spcPct val="80000"/>
              </a:lnSpc>
              <a:buFont typeface="Monotype Sorts" pitchFamily="2" charset="2"/>
              <a:buNone/>
            </a:pPr>
            <a:r>
              <a:rPr lang="en-US" dirty="0">
                <a:sym typeface="Wingdings" pitchFamily="2" charset="2"/>
              </a:rPr>
              <a:t> </a:t>
            </a:r>
            <a:r>
              <a:rPr lang="en-US" dirty="0"/>
              <a:t>b = d and there are </a:t>
            </a:r>
            <a:r>
              <a:rPr lang="en-US" dirty="0" err="1"/>
              <a:t>d</a:t>
            </a:r>
            <a:r>
              <a:rPr lang="en-US" baseline="30000" dirty="0" err="1"/>
              <a:t>n</a:t>
            </a:r>
            <a:r>
              <a:rPr lang="en-US" dirty="0"/>
              <a:t> leaves</a:t>
            </a:r>
            <a:endParaRPr lang="en-US" sz="2400" dirty="0"/>
          </a:p>
          <a:p>
            <a:pPr>
              <a:lnSpc>
                <a:spcPct val="80000"/>
              </a:lnSpc>
            </a:pPr>
            <a:r>
              <a:rPr lang="en-US" sz="2400" b="1" dirty="0"/>
              <a:t>Depth-first search</a:t>
            </a:r>
            <a:r>
              <a:rPr lang="en-US" sz="2400" dirty="0"/>
              <a:t> for CSPs with single-variable assignments is called </a:t>
            </a:r>
            <a:r>
              <a:rPr lang="en-US" sz="2400" dirty="0">
                <a:solidFill>
                  <a:srgbClr val="CC0000"/>
                </a:solidFill>
              </a:rPr>
              <a:t>backtracking</a:t>
            </a:r>
            <a:r>
              <a:rPr lang="en-US" sz="2400" dirty="0"/>
              <a:t> search</a:t>
            </a:r>
          </a:p>
          <a:p>
            <a:pPr>
              <a:lnSpc>
                <a:spcPct val="80000"/>
              </a:lnSpc>
            </a:pPr>
            <a:endParaRPr lang="en-US" sz="2400" dirty="0"/>
          </a:p>
          <a:p>
            <a:pPr>
              <a:lnSpc>
                <a:spcPct val="80000"/>
              </a:lnSpc>
            </a:pPr>
            <a:r>
              <a:rPr lang="en-US" sz="2400" dirty="0">
                <a:solidFill>
                  <a:srgbClr val="CC0000"/>
                </a:solidFill>
              </a:rPr>
              <a:t>Backtracking search is the basic uninformed algorithm for CSPs</a:t>
            </a:r>
            <a:endParaRPr lang="en-US" sz="2400" dirty="0"/>
          </a:p>
          <a:p>
            <a:pPr>
              <a:lnSpc>
                <a:spcPct val="80000"/>
              </a:lnSpc>
            </a:pPr>
            <a:r>
              <a:rPr lang="en-US" sz="2400" dirty="0"/>
              <a:t>Can solve </a:t>
            </a:r>
            <a:r>
              <a:rPr lang="en-US" sz="2400" i="1" dirty="0"/>
              <a:t>n</a:t>
            </a:r>
            <a:r>
              <a:rPr lang="en-US" sz="2400" dirty="0"/>
              <a:t>-queens for </a:t>
            </a:r>
            <a:r>
              <a:rPr lang="en-US" sz="2400" i="1" dirty="0"/>
              <a:t>n</a:t>
            </a:r>
            <a:r>
              <a:rPr lang="en-US" sz="2400" dirty="0"/>
              <a:t> ≈ 25</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7807F69A-DE08-4B0D-AB5B-BF6950C5BA0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500846" y="365125"/>
            <a:ext cx="7852953" cy="1325563"/>
          </a:xfrm>
        </p:spPr>
        <p:txBody>
          <a:bodyPr/>
          <a:lstStyle/>
          <a:p>
            <a:r>
              <a:rPr lang="en-US" dirty="0"/>
              <a:t>Backtracking example</a:t>
            </a:r>
          </a:p>
        </p:txBody>
      </p:sp>
      <p:pic>
        <p:nvPicPr>
          <p:cNvPr id="33796" name="Picture 4" descr="backtrack-progress1c"/>
          <p:cNvPicPr>
            <a:picLocks noChangeAspect="1" noChangeArrowheads="1"/>
          </p:cNvPicPr>
          <p:nvPr/>
        </p:nvPicPr>
        <p:blipFill>
          <a:blip r:embed="rId2"/>
          <a:srcRect/>
          <a:stretch>
            <a:fillRect/>
          </a:stretch>
        </p:blipFill>
        <p:spPr bwMode="auto">
          <a:xfrm>
            <a:off x="3370520" y="1619250"/>
            <a:ext cx="7262037" cy="3619500"/>
          </a:xfrm>
          <a:prstGeom prst="rect">
            <a:avLst/>
          </a:prstGeom>
          <a:noFill/>
          <a:ln w="9525">
            <a:noFill/>
            <a:miter lim="800000"/>
            <a:headEnd/>
            <a:tailEnd/>
          </a:ln>
        </p:spPr>
      </p:pic>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F1B5BEAD-98F4-43A6-A25F-478A2738FAC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4" descr="backtrack-progress2c"/>
          <p:cNvPicPr>
            <a:picLocks noChangeAspect="1" noChangeArrowheads="1"/>
          </p:cNvPicPr>
          <p:nvPr/>
        </p:nvPicPr>
        <p:blipFill>
          <a:blip r:embed="rId2"/>
          <a:srcRect/>
          <a:stretch>
            <a:fillRect/>
          </a:stretch>
        </p:blipFill>
        <p:spPr bwMode="auto">
          <a:xfrm>
            <a:off x="3561906" y="1619249"/>
            <a:ext cx="6985591" cy="3920313"/>
          </a:xfrm>
          <a:prstGeom prst="rect">
            <a:avLst/>
          </a:prstGeom>
          <a:noFill/>
          <a:ln w="9525">
            <a:noFill/>
            <a:miter lim="800000"/>
            <a:headEnd/>
            <a:tailEnd/>
          </a:ln>
        </p:spPr>
      </p:pic>
      <p:sp>
        <p:nvSpPr>
          <p:cNvPr id="34820" name="Rectangle 2"/>
          <p:cNvSpPr>
            <a:spLocks noGrp="1" noChangeArrowheads="1"/>
          </p:cNvSpPr>
          <p:nvPr>
            <p:ph type="title"/>
          </p:nvPr>
        </p:nvSpPr>
        <p:spPr>
          <a:xfrm>
            <a:off x="3944982" y="365125"/>
            <a:ext cx="7408817" cy="1325563"/>
          </a:xfrm>
        </p:spPr>
        <p:txBody>
          <a:bodyPr/>
          <a:lstStyle/>
          <a:p>
            <a:r>
              <a:rPr lang="en-US" dirty="0"/>
              <a:t>Backtracking example</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093553FD-5143-4D0D-A90B-002896081897}"/>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3474720" y="365125"/>
            <a:ext cx="7879080" cy="1325563"/>
          </a:xfrm>
        </p:spPr>
        <p:txBody>
          <a:bodyPr/>
          <a:lstStyle/>
          <a:p>
            <a:r>
              <a:rPr lang="en-US" dirty="0"/>
              <a:t>Backtracking example</a:t>
            </a:r>
          </a:p>
        </p:txBody>
      </p:sp>
      <p:pic>
        <p:nvPicPr>
          <p:cNvPr id="35844" name="Picture 5" descr="backtrack-progress3c"/>
          <p:cNvPicPr>
            <a:picLocks noChangeAspect="1" noChangeArrowheads="1"/>
          </p:cNvPicPr>
          <p:nvPr/>
        </p:nvPicPr>
        <p:blipFill>
          <a:blip r:embed="rId2"/>
          <a:srcRect/>
          <a:stretch>
            <a:fillRect/>
          </a:stretch>
        </p:blipFill>
        <p:spPr bwMode="auto">
          <a:xfrm>
            <a:off x="3474720" y="1690688"/>
            <a:ext cx="7636304" cy="3870140"/>
          </a:xfrm>
          <a:prstGeom prst="rect">
            <a:avLst/>
          </a:prstGeom>
          <a:noFill/>
          <a:ln w="9525">
            <a:noFill/>
            <a:miter lim="800000"/>
            <a:headEnd/>
            <a:tailEnd/>
          </a:ln>
        </p:spPr>
      </p:pic>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0172EE6C-2512-4EA0-91BC-4DD20D179A4C}"/>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3644536" y="365125"/>
            <a:ext cx="7709263" cy="1325563"/>
          </a:xfrm>
        </p:spPr>
        <p:txBody>
          <a:bodyPr/>
          <a:lstStyle/>
          <a:p>
            <a:r>
              <a:rPr lang="en-US" dirty="0"/>
              <a:t>Backtracking example</a:t>
            </a:r>
          </a:p>
        </p:txBody>
      </p:sp>
      <p:pic>
        <p:nvPicPr>
          <p:cNvPr id="36868" name="Picture 4" descr="backtrack-progress4c"/>
          <p:cNvPicPr>
            <a:picLocks noChangeAspect="1" noChangeArrowheads="1"/>
          </p:cNvPicPr>
          <p:nvPr/>
        </p:nvPicPr>
        <p:blipFill>
          <a:blip r:embed="rId2"/>
          <a:srcRect/>
          <a:stretch>
            <a:fillRect/>
          </a:stretch>
        </p:blipFill>
        <p:spPr bwMode="auto">
          <a:xfrm>
            <a:off x="3329953" y="1690687"/>
            <a:ext cx="7810500" cy="3816977"/>
          </a:xfrm>
          <a:prstGeom prst="rect">
            <a:avLst/>
          </a:prstGeom>
          <a:noFill/>
          <a:ln w="9525">
            <a:noFill/>
            <a:miter lim="800000"/>
            <a:headEnd/>
            <a:tailEnd/>
          </a:ln>
        </p:spPr>
      </p:pic>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7701EF74-D56D-4EB6-A6AD-60EA9DD6637C}"/>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422468" y="365125"/>
            <a:ext cx="7931331" cy="1325563"/>
          </a:xfrm>
        </p:spPr>
        <p:txBody>
          <a:bodyPr/>
          <a:lstStyle/>
          <a:p>
            <a:pPr algn="ctr"/>
            <a:r>
              <a:rPr lang="en-US" dirty="0"/>
              <a:t>Most constrained variable</a:t>
            </a:r>
          </a:p>
        </p:txBody>
      </p:sp>
      <p:sp>
        <p:nvSpPr>
          <p:cNvPr id="38916" name="Rectangle 3"/>
          <p:cNvSpPr>
            <a:spLocks noGrp="1" noChangeArrowheads="1"/>
          </p:cNvSpPr>
          <p:nvPr>
            <p:ph type="body" idx="1"/>
          </p:nvPr>
        </p:nvSpPr>
        <p:spPr>
          <a:xfrm>
            <a:off x="3317783" y="1488559"/>
            <a:ext cx="8420561" cy="4608513"/>
          </a:xfrm>
        </p:spPr>
        <p:txBody>
          <a:bodyPr>
            <a:normAutofit/>
          </a:bodyPr>
          <a:lstStyle/>
          <a:p>
            <a:r>
              <a:rPr lang="en-US" sz="2400" dirty="0"/>
              <a:t>Most constrained variable:</a:t>
            </a:r>
          </a:p>
          <a:p>
            <a:pPr lvl="1">
              <a:buFont typeface="Monotype Sorts" pitchFamily="2" charset="2"/>
              <a:buNone/>
            </a:pPr>
            <a:r>
              <a:rPr lang="en-US" dirty="0"/>
              <a:t>choose the variable with the fewest legal values
</a:t>
            </a:r>
          </a:p>
          <a:p>
            <a:endParaRPr lang="en-US" dirty="0"/>
          </a:p>
          <a:p>
            <a:endParaRPr lang="en-US" dirty="0"/>
          </a:p>
          <a:p>
            <a:endParaRPr lang="en-US" dirty="0"/>
          </a:p>
          <a:p>
            <a:pPr marL="0" indent="0">
              <a:buNone/>
            </a:pPr>
            <a:endParaRPr lang="en-US" dirty="0"/>
          </a:p>
          <a:p>
            <a:r>
              <a:rPr lang="en-US" sz="2400" dirty="0"/>
              <a:t>a.k.a. </a:t>
            </a:r>
            <a:r>
              <a:rPr lang="en-US" sz="2400" dirty="0">
                <a:solidFill>
                  <a:schemeClr val="accent2"/>
                </a:solidFill>
              </a:rPr>
              <a:t>minimum remaining values (MRV)</a:t>
            </a:r>
            <a:r>
              <a:rPr lang="en-US" sz="2400" dirty="0"/>
              <a:t> heuristic</a:t>
            </a:r>
          </a:p>
        </p:txBody>
      </p:sp>
      <p:pic>
        <p:nvPicPr>
          <p:cNvPr id="38917" name="Picture 4" descr="australia-most-constrained-variable"/>
          <p:cNvPicPr>
            <a:picLocks noChangeAspect="1" noChangeArrowheads="1"/>
          </p:cNvPicPr>
          <p:nvPr/>
        </p:nvPicPr>
        <p:blipFill>
          <a:blip r:embed="rId2"/>
          <a:srcRect/>
          <a:stretch>
            <a:fillRect/>
          </a:stretch>
        </p:blipFill>
        <p:spPr bwMode="auto">
          <a:xfrm>
            <a:off x="3317783" y="2814122"/>
            <a:ext cx="8140700" cy="1492064"/>
          </a:xfrm>
          <a:prstGeom prst="rect">
            <a:avLst/>
          </a:prstGeom>
          <a:noFill/>
          <a:ln w="9525">
            <a:noFill/>
            <a:miter lim="800000"/>
            <a:headEnd/>
            <a:tailEnd/>
          </a:ln>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93BCFA26-229F-48E5-A573-DB2B93C6919C}"/>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611188" y="365125"/>
            <a:ext cx="6742611" cy="1325563"/>
          </a:xfrm>
        </p:spPr>
        <p:txBody>
          <a:bodyPr/>
          <a:lstStyle/>
          <a:p>
            <a:pPr>
              <a:defRPr/>
            </a:pPr>
            <a:r>
              <a:rPr lang="en-US" sz="4000" dirty="0">
                <a:effectLst>
                  <a:outerShdw blurRad="38100" dist="38100" dir="2700000" algn="tl">
                    <a:srgbClr val="C0C0C0"/>
                  </a:outerShdw>
                </a:effectLst>
              </a:rPr>
              <a:t>Intro Example: 8-Queens</a:t>
            </a:r>
          </a:p>
        </p:txBody>
      </p:sp>
      <p:grpSp>
        <p:nvGrpSpPr>
          <p:cNvPr id="2" name="Group 3"/>
          <p:cNvGrpSpPr>
            <a:grpSpLocks/>
          </p:cNvGrpSpPr>
          <p:nvPr/>
        </p:nvGrpSpPr>
        <p:grpSpPr bwMode="auto">
          <a:xfrm>
            <a:off x="6689635" y="2477589"/>
            <a:ext cx="3251200" cy="2438400"/>
            <a:chOff x="960" y="1344"/>
            <a:chExt cx="1536" cy="1536"/>
          </a:xfrm>
        </p:grpSpPr>
        <p:sp>
          <p:nvSpPr>
            <p:cNvPr id="6151" name="Rectangle 4"/>
            <p:cNvSpPr>
              <a:spLocks noChangeArrowheads="1"/>
            </p:cNvSpPr>
            <p:nvPr/>
          </p:nvSpPr>
          <p:spPr bwMode="auto">
            <a:xfrm>
              <a:off x="960" y="1344"/>
              <a:ext cx="1536" cy="1536"/>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52" name="Rectangle 5"/>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53" name="Rectangle 6"/>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54" name="Rectangle 7"/>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55" name="Rectangle 8"/>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56" name="Rectangle 9"/>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57" name="Rectangle 10"/>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58" name="Rectangle 11"/>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59" name="Rectangle 12"/>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60" name="Rectangle 13"/>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61" name="Rectangle 14"/>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62" name="Rectangle 15"/>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63" name="Rectangle 16"/>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64" name="Rectangle 17"/>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65" name="Rectangle 18"/>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66" name="Rectangle 19"/>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67" name="Rectangle 20"/>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68" name="Rectangle 21"/>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69" name="Rectangle 22"/>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70" name="Rectangle 23"/>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71" name="Rectangle 24"/>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72" name="Rectangle 25"/>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73" name="Rectangle 26"/>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74" name="Rectangle 27"/>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75" name="Rectangle 28"/>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76" name="Rectangle 29"/>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77" name="Rectangle 30"/>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78" name="Rectangle 31"/>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79" name="Rectangle 32"/>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80" name="Rectangle 33"/>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81" name="Rectangle 34"/>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82" name="Rectangle 35"/>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183" name="Rectangle 36"/>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6148" name="AutoShape 37"/>
          <p:cNvSpPr>
            <a:spLocks noChangeArrowheads="1"/>
          </p:cNvSpPr>
          <p:nvPr/>
        </p:nvSpPr>
        <p:spPr bwMode="auto">
          <a:xfrm>
            <a:off x="6689634" y="3696788"/>
            <a:ext cx="406400" cy="304800"/>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dirty="0">
              <a:latin typeface="Times New Roman" panose="02020603050405020304" pitchFamily="18" charset="0"/>
            </a:endParaRPr>
          </a:p>
        </p:txBody>
      </p:sp>
      <p:sp>
        <p:nvSpPr>
          <p:cNvPr id="6149" name="AutoShape 38"/>
          <p:cNvSpPr>
            <a:spLocks noChangeArrowheads="1"/>
          </p:cNvSpPr>
          <p:nvPr/>
        </p:nvSpPr>
        <p:spPr bwMode="auto">
          <a:xfrm>
            <a:off x="7096035" y="3087188"/>
            <a:ext cx="406400" cy="304800"/>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dirty="0">
              <a:latin typeface="Times New Roman" panose="02020603050405020304" pitchFamily="18" charset="0"/>
            </a:endParaRPr>
          </a:p>
        </p:txBody>
      </p:sp>
      <p:sp>
        <p:nvSpPr>
          <p:cNvPr id="6150" name="Text Box 39"/>
          <p:cNvSpPr txBox="1">
            <a:spLocks noChangeArrowheads="1"/>
          </p:cNvSpPr>
          <p:nvPr/>
        </p:nvSpPr>
        <p:spPr bwMode="auto">
          <a:xfrm>
            <a:off x="4637313" y="5138739"/>
            <a:ext cx="7093133" cy="892552"/>
          </a:xfrm>
          <a:prstGeom prst="rect">
            <a:avLst/>
          </a:prstGeom>
          <a:noFill/>
          <a:ln w="9525">
            <a:noFill/>
            <a:miter lim="800000"/>
            <a:headEnd/>
            <a:tailEnd/>
          </a:ln>
        </p:spPr>
        <p:txBody>
          <a:bodyPr wrap="square">
            <a:spAutoFit/>
          </a:bodyPr>
          <a:lstStyle/>
          <a:p>
            <a:r>
              <a:rPr lang="en-US" sz="2400" dirty="0">
                <a:latin typeface="Times New Roman" panose="02020603050405020304" pitchFamily="18" charset="0"/>
              </a:rPr>
              <a:t>Another form of generate-and-test, with no</a:t>
            </a:r>
          </a:p>
          <a:p>
            <a:r>
              <a:rPr lang="en-US" sz="2400" dirty="0">
                <a:latin typeface="Times New Roman" panose="02020603050405020304" pitchFamily="18" charset="0"/>
              </a:rPr>
              <a:t>redundancies </a:t>
            </a:r>
            <a:r>
              <a:rPr lang="en-US" sz="2400" dirty="0">
                <a:latin typeface="Times New Roman" panose="02020603050405020304" pitchFamily="18" charset="0"/>
                <a:sym typeface="Wingdings" pitchFamily="2" charset="2"/>
              </a:rPr>
              <a:t> “only” </a:t>
            </a:r>
            <a:r>
              <a:rPr lang="en-US" sz="2800" dirty="0">
                <a:solidFill>
                  <a:srgbClr val="CC3300"/>
                </a:solidFill>
                <a:latin typeface="Times New Roman" panose="02020603050405020304" pitchFamily="18" charset="0"/>
              </a:rPr>
              <a:t>8</a:t>
            </a:r>
            <a:r>
              <a:rPr lang="en-US" sz="2800" baseline="30000" dirty="0">
                <a:solidFill>
                  <a:srgbClr val="CC3300"/>
                </a:solidFill>
                <a:latin typeface="Times New Roman" panose="02020603050405020304" pitchFamily="18" charset="0"/>
                <a:cs typeface="Times New Roman" pitchFamily="18" charset="0"/>
                <a:sym typeface="Wingdings" pitchFamily="2" charset="2"/>
              </a:rPr>
              <a:t>8 </a:t>
            </a:r>
            <a:r>
              <a:rPr lang="en-US" sz="2400" dirty="0">
                <a:latin typeface="Times New Roman" panose="02020603050405020304" pitchFamily="18" charset="0"/>
                <a:sym typeface="Wingdings" pitchFamily="2" charset="2"/>
              </a:rPr>
              <a:t>combinations</a:t>
            </a:r>
          </a:p>
        </p:txBody>
      </p:sp>
      <p:sp>
        <p:nvSpPr>
          <p:cNvPr id="40"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3" name="Footer Placeholder 2">
            <a:extLst>
              <a:ext uri="{FF2B5EF4-FFF2-40B4-BE49-F238E27FC236}">
                <a16:creationId xmlns:a16="http://schemas.microsoft.com/office/drawing/2014/main" id="{2F857E96-5DF2-47BD-8314-889B9AEDA760}"/>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592286" y="365125"/>
            <a:ext cx="7761514" cy="1325563"/>
          </a:xfrm>
        </p:spPr>
        <p:txBody>
          <a:bodyPr/>
          <a:lstStyle/>
          <a:p>
            <a:pPr algn="ctr"/>
            <a:r>
              <a:rPr lang="en-US" dirty="0"/>
              <a:t>Most constraining variable</a:t>
            </a:r>
          </a:p>
        </p:txBody>
      </p:sp>
      <p:sp>
        <p:nvSpPr>
          <p:cNvPr id="39940" name="Rectangle 3"/>
          <p:cNvSpPr>
            <a:spLocks noGrp="1" noChangeArrowheads="1"/>
          </p:cNvSpPr>
          <p:nvPr>
            <p:ph type="body" idx="1"/>
          </p:nvPr>
        </p:nvSpPr>
        <p:spPr>
          <a:xfrm>
            <a:off x="3304902" y="1825625"/>
            <a:ext cx="8048897" cy="4351338"/>
          </a:xfrm>
        </p:spPr>
        <p:txBody>
          <a:bodyPr>
            <a:normAutofit/>
          </a:bodyPr>
          <a:lstStyle/>
          <a:p>
            <a:r>
              <a:rPr lang="en-US" sz="2400" dirty="0"/>
              <a:t>Tie-breaker among most constrained variables</a:t>
            </a:r>
          </a:p>
          <a:p>
            <a:r>
              <a:rPr lang="en-US" sz="2400" dirty="0"/>
              <a:t>Most constraining variable:</a:t>
            </a:r>
          </a:p>
          <a:p>
            <a:pPr lvl="1"/>
            <a:r>
              <a:rPr lang="en-US" dirty="0"/>
              <a:t>choose the variable with the most constraints on remaining variables</a:t>
            </a:r>
          </a:p>
        </p:txBody>
      </p:sp>
      <p:pic>
        <p:nvPicPr>
          <p:cNvPr id="39941" name="Picture 4" descr="australia-most-constraining-variable"/>
          <p:cNvPicPr>
            <a:picLocks noChangeAspect="1" noChangeArrowheads="1"/>
          </p:cNvPicPr>
          <p:nvPr/>
        </p:nvPicPr>
        <p:blipFill>
          <a:blip r:embed="rId2"/>
          <a:srcRect/>
          <a:stretch>
            <a:fillRect/>
          </a:stretch>
        </p:blipFill>
        <p:spPr bwMode="auto">
          <a:xfrm>
            <a:off x="3448595" y="3852531"/>
            <a:ext cx="8048896" cy="1538176"/>
          </a:xfrm>
          <a:prstGeom prst="rect">
            <a:avLst/>
          </a:prstGeom>
          <a:noFill/>
          <a:ln w="9525">
            <a:noFill/>
            <a:miter lim="800000"/>
            <a:headEnd/>
            <a:tailEnd/>
          </a:ln>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CE136271-4FEF-4383-ACFD-8435AE6EEDB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3618411" y="365125"/>
            <a:ext cx="7735388" cy="1325563"/>
          </a:xfrm>
        </p:spPr>
        <p:txBody>
          <a:bodyPr/>
          <a:lstStyle/>
          <a:p>
            <a:pPr algn="ctr"/>
            <a:r>
              <a:rPr lang="en-US" dirty="0"/>
              <a:t>Least constraining value</a:t>
            </a:r>
          </a:p>
        </p:txBody>
      </p:sp>
      <p:sp>
        <p:nvSpPr>
          <p:cNvPr id="40964" name="Rectangle 3"/>
          <p:cNvSpPr>
            <a:spLocks noGrp="1" noChangeArrowheads="1"/>
          </p:cNvSpPr>
          <p:nvPr>
            <p:ph type="body" idx="1"/>
          </p:nvPr>
        </p:nvSpPr>
        <p:spPr>
          <a:xfrm>
            <a:off x="3239588" y="1839432"/>
            <a:ext cx="8133299" cy="4358796"/>
          </a:xfrm>
        </p:spPr>
        <p:txBody>
          <a:bodyPr>
            <a:normAutofit/>
          </a:bodyPr>
          <a:lstStyle/>
          <a:p>
            <a:r>
              <a:rPr lang="en-US" dirty="0"/>
              <a:t>Given a variable, choose the least constraining value:</a:t>
            </a:r>
          </a:p>
          <a:p>
            <a:pPr lvl="1"/>
            <a:r>
              <a:rPr lang="en-US" dirty="0"/>
              <a:t>the one that rules out the fewest values in the remaining variables</a:t>
            </a:r>
          </a:p>
        </p:txBody>
      </p:sp>
      <p:pic>
        <p:nvPicPr>
          <p:cNvPr id="40965" name="Picture 4" descr="australia-least-constraining-value"/>
          <p:cNvPicPr>
            <a:picLocks noChangeAspect="1" noChangeArrowheads="1"/>
          </p:cNvPicPr>
          <p:nvPr/>
        </p:nvPicPr>
        <p:blipFill>
          <a:blip r:embed="rId2"/>
          <a:srcRect/>
          <a:stretch>
            <a:fillRect/>
          </a:stretch>
        </p:blipFill>
        <p:spPr bwMode="auto">
          <a:xfrm>
            <a:off x="3541231" y="3143619"/>
            <a:ext cx="7931299" cy="2162028"/>
          </a:xfrm>
          <a:prstGeom prst="rect">
            <a:avLst/>
          </a:prstGeom>
          <a:noFill/>
          <a:ln w="9525">
            <a:noFill/>
            <a:miter lim="800000"/>
            <a:headEnd/>
            <a:tailEnd/>
          </a:ln>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4EDAC971-1597-403F-879E-0C6881EEDFF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3657600" y="365125"/>
            <a:ext cx="7696199" cy="1325563"/>
          </a:xfrm>
        </p:spPr>
        <p:txBody>
          <a:bodyPr/>
          <a:lstStyle/>
          <a:p>
            <a:pPr algn="ctr"/>
            <a:r>
              <a:rPr lang="en-US" dirty="0"/>
              <a:t>Forward checking</a:t>
            </a:r>
          </a:p>
        </p:txBody>
      </p:sp>
      <p:sp>
        <p:nvSpPr>
          <p:cNvPr id="41988" name="Rectangle 3"/>
          <p:cNvSpPr>
            <a:spLocks noGrp="1" noChangeArrowheads="1"/>
          </p:cNvSpPr>
          <p:nvPr>
            <p:ph type="body" idx="1"/>
          </p:nvPr>
        </p:nvSpPr>
        <p:spPr>
          <a:xfrm>
            <a:off x="3644536" y="1825625"/>
            <a:ext cx="7709263" cy="4351338"/>
          </a:xfrm>
        </p:spPr>
        <p:txBody>
          <a:bodyPr>
            <a:normAutofit/>
          </a:bodyPr>
          <a:lstStyle/>
          <a:p>
            <a:r>
              <a:rPr lang="en-US" sz="2400" dirty="0">
                <a:solidFill>
                  <a:schemeClr val="accent2"/>
                </a:solidFill>
              </a:rPr>
              <a:t>Idea</a:t>
            </a:r>
            <a:r>
              <a:rPr lang="en-US" sz="2400" dirty="0"/>
              <a:t>: </a:t>
            </a:r>
          </a:p>
          <a:p>
            <a:pPr lvl="1"/>
            <a:r>
              <a:rPr lang="en-US" dirty="0"/>
              <a:t>Keep track of remaining legal values for unassigned variables</a:t>
            </a:r>
          </a:p>
          <a:p>
            <a:pPr lvl="1"/>
            <a:r>
              <a:rPr lang="en-US" dirty="0"/>
              <a:t>Terminate search when any variable has no legal values</a:t>
            </a:r>
          </a:p>
        </p:txBody>
      </p:sp>
      <p:pic>
        <p:nvPicPr>
          <p:cNvPr id="41989" name="Picture 4" descr="forward-checking-progress1c"/>
          <p:cNvPicPr>
            <a:picLocks noChangeAspect="1" noChangeArrowheads="1"/>
          </p:cNvPicPr>
          <p:nvPr/>
        </p:nvPicPr>
        <p:blipFill>
          <a:blip r:embed="rId2"/>
          <a:srcRect/>
          <a:stretch>
            <a:fillRect/>
          </a:stretch>
        </p:blipFill>
        <p:spPr bwMode="auto">
          <a:xfrm>
            <a:off x="3644536" y="3636133"/>
            <a:ext cx="7572813" cy="1882165"/>
          </a:xfrm>
          <a:prstGeom prst="rect">
            <a:avLst/>
          </a:prstGeom>
          <a:noFill/>
          <a:ln w="9525">
            <a:noFill/>
            <a:miter lim="800000"/>
            <a:headEnd/>
            <a:tailEnd/>
          </a:ln>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4A294354-D730-41D1-A898-4304A56E4FF0}"/>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3317358" y="365125"/>
            <a:ext cx="8036441" cy="1325563"/>
          </a:xfrm>
        </p:spPr>
        <p:txBody>
          <a:bodyPr/>
          <a:lstStyle/>
          <a:p>
            <a:pPr algn="ctr"/>
            <a:r>
              <a:rPr lang="en-US" dirty="0"/>
              <a:t>Forward checking</a:t>
            </a:r>
          </a:p>
        </p:txBody>
      </p:sp>
      <p:sp>
        <p:nvSpPr>
          <p:cNvPr id="43012" name="Rectangle 3"/>
          <p:cNvSpPr>
            <a:spLocks noGrp="1" noChangeArrowheads="1"/>
          </p:cNvSpPr>
          <p:nvPr>
            <p:ph type="body" idx="1"/>
          </p:nvPr>
        </p:nvSpPr>
        <p:spPr>
          <a:xfrm>
            <a:off x="3722306" y="1540392"/>
            <a:ext cx="8205651" cy="4351338"/>
          </a:xfrm>
        </p:spPr>
        <p:txBody>
          <a:bodyPr>
            <a:normAutofit/>
          </a:bodyPr>
          <a:lstStyle/>
          <a:p>
            <a:r>
              <a:rPr lang="en-US" sz="2400" dirty="0">
                <a:solidFill>
                  <a:schemeClr val="accent2"/>
                </a:solidFill>
              </a:rPr>
              <a:t>Idea</a:t>
            </a:r>
            <a:r>
              <a:rPr lang="en-US" sz="2400" dirty="0"/>
              <a:t>: </a:t>
            </a:r>
          </a:p>
          <a:p>
            <a:pPr lvl="1"/>
            <a:r>
              <a:rPr lang="en-US" dirty="0"/>
              <a:t>Keep track of remaining legal values for unassigned variables</a:t>
            </a:r>
          </a:p>
          <a:p>
            <a:pPr lvl="1"/>
            <a:r>
              <a:rPr lang="en-US" dirty="0"/>
              <a:t>Terminate search when any variable has no legal values</a:t>
            </a:r>
          </a:p>
        </p:txBody>
      </p:sp>
      <p:pic>
        <p:nvPicPr>
          <p:cNvPr id="43013" name="Picture 4" descr="forward-checking-progress2c"/>
          <p:cNvPicPr>
            <a:picLocks noChangeAspect="1" noChangeArrowheads="1"/>
          </p:cNvPicPr>
          <p:nvPr/>
        </p:nvPicPr>
        <p:blipFill>
          <a:blip r:embed="rId2"/>
          <a:srcRect/>
          <a:stretch>
            <a:fillRect/>
          </a:stretch>
        </p:blipFill>
        <p:spPr bwMode="auto">
          <a:xfrm>
            <a:off x="3722306" y="3475739"/>
            <a:ext cx="7631493" cy="1695450"/>
          </a:xfrm>
          <a:prstGeom prst="rect">
            <a:avLst/>
          </a:prstGeom>
          <a:noFill/>
          <a:ln w="9525">
            <a:noFill/>
            <a:miter lim="800000"/>
            <a:headEnd/>
            <a:tailEnd/>
          </a:ln>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FDA65FE3-996F-410D-903C-55AF9124F5B7}"/>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722914" y="365125"/>
            <a:ext cx="7630886" cy="1325563"/>
          </a:xfrm>
        </p:spPr>
        <p:txBody>
          <a:bodyPr/>
          <a:lstStyle/>
          <a:p>
            <a:pPr algn="ctr"/>
            <a:r>
              <a:rPr lang="en-US" dirty="0"/>
              <a:t>Forward checking</a:t>
            </a:r>
          </a:p>
        </p:txBody>
      </p:sp>
      <p:sp>
        <p:nvSpPr>
          <p:cNvPr id="44036" name="Rectangle 3"/>
          <p:cNvSpPr>
            <a:spLocks noGrp="1" noChangeArrowheads="1"/>
          </p:cNvSpPr>
          <p:nvPr>
            <p:ph type="body" idx="1"/>
          </p:nvPr>
        </p:nvSpPr>
        <p:spPr>
          <a:xfrm>
            <a:off x="3603524" y="1494797"/>
            <a:ext cx="8102923" cy="4735882"/>
          </a:xfrm>
        </p:spPr>
        <p:txBody>
          <a:bodyPr/>
          <a:lstStyle/>
          <a:p>
            <a:r>
              <a:rPr lang="en-US" sz="2400" dirty="0">
                <a:solidFill>
                  <a:schemeClr val="accent2"/>
                </a:solidFill>
              </a:rPr>
              <a:t>Idea</a:t>
            </a:r>
            <a:r>
              <a:rPr lang="en-US" sz="2400" dirty="0"/>
              <a:t>: </a:t>
            </a:r>
          </a:p>
          <a:p>
            <a:pPr lvl="1"/>
            <a:r>
              <a:rPr lang="en-US" dirty="0"/>
              <a:t>Keep track of remaining legal values for unassigned variables</a:t>
            </a:r>
          </a:p>
          <a:p>
            <a:pPr lvl="1"/>
            <a:r>
              <a:rPr lang="en-US" dirty="0"/>
              <a:t>Terminate search when any variable has no legal values</a:t>
            </a:r>
            <a:r>
              <a:rPr lang="en-US" sz="1800" dirty="0"/>
              <a:t>.</a:t>
            </a:r>
          </a:p>
        </p:txBody>
      </p:sp>
      <p:pic>
        <p:nvPicPr>
          <p:cNvPr id="44037" name="Picture 4" descr="forward-checking-progress3c"/>
          <p:cNvPicPr>
            <a:picLocks noChangeAspect="1" noChangeArrowheads="1"/>
          </p:cNvPicPr>
          <p:nvPr/>
        </p:nvPicPr>
        <p:blipFill>
          <a:blip r:embed="rId2"/>
          <a:srcRect/>
          <a:stretch>
            <a:fillRect/>
          </a:stretch>
        </p:blipFill>
        <p:spPr bwMode="auto">
          <a:xfrm>
            <a:off x="3722916" y="3670466"/>
            <a:ext cx="7630884" cy="1981200"/>
          </a:xfrm>
          <a:prstGeom prst="rect">
            <a:avLst/>
          </a:prstGeom>
          <a:noFill/>
          <a:ln w="9525">
            <a:noFill/>
            <a:miter lim="800000"/>
            <a:headEnd/>
            <a:tailEnd/>
          </a:ln>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02B8EB42-69B8-4EB8-9337-5D98E631B7A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304902" y="365125"/>
            <a:ext cx="8048897" cy="1325563"/>
          </a:xfrm>
        </p:spPr>
        <p:txBody>
          <a:bodyPr/>
          <a:lstStyle/>
          <a:p>
            <a:pPr algn="ctr"/>
            <a:r>
              <a:rPr lang="en-US" dirty="0"/>
              <a:t>Forward checking</a:t>
            </a:r>
          </a:p>
        </p:txBody>
      </p:sp>
      <p:sp>
        <p:nvSpPr>
          <p:cNvPr id="45060" name="Rectangle 3"/>
          <p:cNvSpPr>
            <a:spLocks noGrp="1" noChangeArrowheads="1"/>
          </p:cNvSpPr>
          <p:nvPr>
            <p:ph type="body" idx="1"/>
          </p:nvPr>
        </p:nvSpPr>
        <p:spPr>
          <a:xfrm>
            <a:off x="3469555" y="1533523"/>
            <a:ext cx="7968646" cy="4697155"/>
          </a:xfrm>
        </p:spPr>
        <p:txBody>
          <a:bodyPr/>
          <a:lstStyle/>
          <a:p>
            <a:r>
              <a:rPr lang="en-US" sz="2400" dirty="0">
                <a:solidFill>
                  <a:schemeClr val="accent2"/>
                </a:solidFill>
              </a:rPr>
              <a:t>Idea</a:t>
            </a:r>
            <a:r>
              <a:rPr lang="en-US" sz="2400" dirty="0"/>
              <a:t>: </a:t>
            </a:r>
          </a:p>
          <a:p>
            <a:pPr lvl="1"/>
            <a:r>
              <a:rPr lang="en-US" dirty="0"/>
              <a:t>Keep track of remaining legal values for unassigned variables</a:t>
            </a:r>
          </a:p>
          <a:p>
            <a:pPr lvl="1"/>
            <a:r>
              <a:rPr lang="en-US" dirty="0"/>
              <a:t>Terminate search when any variable has no legal values.</a:t>
            </a:r>
            <a:endParaRPr lang="en-US" sz="1800" dirty="0"/>
          </a:p>
        </p:txBody>
      </p:sp>
      <p:pic>
        <p:nvPicPr>
          <p:cNvPr id="45061" name="Picture 4" descr="forward-checking-progress4c"/>
          <p:cNvPicPr>
            <a:picLocks noChangeAspect="1" noChangeArrowheads="1"/>
          </p:cNvPicPr>
          <p:nvPr/>
        </p:nvPicPr>
        <p:blipFill>
          <a:blip r:embed="rId2"/>
          <a:srcRect/>
          <a:stretch>
            <a:fillRect/>
          </a:stretch>
        </p:blipFill>
        <p:spPr bwMode="auto">
          <a:xfrm>
            <a:off x="3646967" y="3485668"/>
            <a:ext cx="7549117" cy="2276475"/>
          </a:xfrm>
          <a:prstGeom prst="rect">
            <a:avLst/>
          </a:prstGeom>
          <a:noFill/>
          <a:ln w="9525">
            <a:noFill/>
            <a:miter lim="800000"/>
            <a:headEnd/>
            <a:tailEnd/>
          </a:ln>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063B4FA4-BB33-458F-9C83-DA9D8AE9259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59" y="213758"/>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Solving constraint satisfaction problem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834887"/>
            <a:ext cx="8653671" cy="5746113"/>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3. Ordering</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Minimum remaining values (MRV): </a:t>
            </a:r>
            <a:r>
              <a:rPr lang="en-US" sz="2400" dirty="0">
                <a:latin typeface="Times New Roman" panose="02020603050405020304" pitchFamily="18" charset="0"/>
                <a:cs typeface="Times New Roman" panose="02020603050405020304" pitchFamily="18" charset="0"/>
              </a:rPr>
              <a:t>While selecting the variable to assign next, using an MRV policy chooses whichever unassigned variable has the fewest valid remaining values (the most constrained variable). This is intuitive in the sense that the most constrained variable is most likely to run out of possible values and resulting in backtracking if it is left unassigned, and so it is best to assign a value to it sooner than later.</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Least constraining value (LCV): </a:t>
            </a:r>
            <a:r>
              <a:rPr lang="en-US" sz="2400" dirty="0">
                <a:latin typeface="Times New Roman" panose="02020603050405020304" pitchFamily="18" charset="0"/>
                <a:cs typeface="Times New Roman" panose="02020603050405020304" pitchFamily="18" charset="0"/>
              </a:rPr>
              <a:t>Similarly, while selecting which value to assign next, a good policy to implement is to select the value that prunes the fewest values from the domains of the remaining unassigned values. Notably, additional computation is required for this (for example, rerunning arc consistency/forward checking or other filtering methods for each value to find the LCV), but can still yield speed gains depending on the usage.</a:t>
            </a:r>
          </a:p>
          <a:p>
            <a:pPr marL="0" indent="0">
              <a:buNone/>
            </a:pPr>
            <a:endParaRPr lang="en-US" dirty="0"/>
          </a:p>
        </p:txBody>
      </p:sp>
      <p:sp>
        <p:nvSpPr>
          <p:cNvPr id="5" name="Footer Placeholder 4">
            <a:extLst>
              <a:ext uri="{FF2B5EF4-FFF2-40B4-BE49-F238E27FC236}">
                <a16:creationId xmlns:a16="http://schemas.microsoft.com/office/drawing/2014/main" id="{F90C110B-767C-403D-8858-E510787C879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2627850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3984170" y="365125"/>
            <a:ext cx="7369629" cy="1325563"/>
          </a:xfrm>
        </p:spPr>
        <p:txBody>
          <a:bodyPr/>
          <a:lstStyle/>
          <a:p>
            <a:pPr>
              <a:defRPr/>
            </a:pPr>
            <a:r>
              <a:rPr lang="en-US" sz="4000" dirty="0">
                <a:effectLst>
                  <a:outerShdw blurRad="38100" dist="38100" dir="2700000" algn="tl">
                    <a:srgbClr val="C0C0C0"/>
                  </a:outerShdw>
                </a:effectLst>
              </a:rPr>
              <a:t>4-Queens Problem</a:t>
            </a:r>
          </a:p>
        </p:txBody>
      </p:sp>
      <p:sp>
        <p:nvSpPr>
          <p:cNvPr id="3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pic>
        <p:nvPicPr>
          <p:cNvPr id="36" name="image1.png"/>
          <p:cNvPicPr/>
          <p:nvPr/>
        </p:nvPicPr>
        <p:blipFill>
          <a:blip r:embed="rId2" cstate="print"/>
          <a:stretch>
            <a:fillRect/>
          </a:stretch>
        </p:blipFill>
        <p:spPr>
          <a:xfrm>
            <a:off x="6917772" y="2623853"/>
            <a:ext cx="1282535" cy="1270659"/>
          </a:xfrm>
          <a:prstGeom prst="rect">
            <a:avLst/>
          </a:prstGeom>
        </p:spPr>
      </p:pic>
      <p:sp>
        <p:nvSpPr>
          <p:cNvPr id="2" name="Footer Placeholder 1">
            <a:extLst>
              <a:ext uri="{FF2B5EF4-FFF2-40B4-BE49-F238E27FC236}">
                <a16:creationId xmlns:a16="http://schemas.microsoft.com/office/drawing/2014/main" id="{8ABACEAB-E704-488E-8C0E-3EB28CB83EF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defRPr/>
            </a:pPr>
            <a:r>
              <a:rPr lang="en-US" sz="4000" dirty="0">
                <a:effectLst>
                  <a:outerShdw blurRad="38100" dist="38100" dir="2700000" algn="tl">
                    <a:srgbClr val="C0C0C0"/>
                  </a:outerShdw>
                </a:effectLst>
              </a:rPr>
              <a:t>4-Queens Problem</a:t>
            </a:r>
          </a:p>
        </p:txBody>
      </p:sp>
      <p:grpSp>
        <p:nvGrpSpPr>
          <p:cNvPr id="2" name="Group 3"/>
          <p:cNvGrpSpPr>
            <a:grpSpLocks/>
          </p:cNvGrpSpPr>
          <p:nvPr/>
        </p:nvGrpSpPr>
        <p:grpSpPr bwMode="auto">
          <a:xfrm>
            <a:off x="1625600" y="2667000"/>
            <a:ext cx="2844800" cy="2209800"/>
            <a:chOff x="624" y="1776"/>
            <a:chExt cx="1344" cy="1392"/>
          </a:xfrm>
        </p:grpSpPr>
        <p:grpSp>
          <p:nvGrpSpPr>
            <p:cNvPr id="3" name="Group 4"/>
            <p:cNvGrpSpPr>
              <a:grpSpLocks/>
            </p:cNvGrpSpPr>
            <p:nvPr/>
          </p:nvGrpSpPr>
          <p:grpSpPr bwMode="auto">
            <a:xfrm>
              <a:off x="816" y="2016"/>
              <a:ext cx="1152" cy="1152"/>
              <a:chOff x="576" y="1728"/>
              <a:chExt cx="1152" cy="1152"/>
            </a:xfrm>
          </p:grpSpPr>
          <p:sp>
            <p:nvSpPr>
              <p:cNvPr id="64537" name="Rectangle 5"/>
              <p:cNvSpPr>
                <a:spLocks noChangeArrowheads="1"/>
              </p:cNvSpPr>
              <p:nvPr/>
            </p:nvSpPr>
            <p:spPr bwMode="auto">
              <a:xfrm>
                <a:off x="576" y="1728"/>
                <a:ext cx="1152" cy="115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4538" name="Rectangle 6"/>
              <p:cNvSpPr>
                <a:spLocks noChangeArrowheads="1"/>
              </p:cNvSpPr>
              <p:nvPr/>
            </p:nvSpPr>
            <p:spPr bwMode="auto">
              <a:xfrm>
                <a:off x="864"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4539" name="Rectangle 7"/>
              <p:cNvSpPr>
                <a:spLocks noChangeArrowheads="1"/>
              </p:cNvSpPr>
              <p:nvPr/>
            </p:nvSpPr>
            <p:spPr bwMode="auto">
              <a:xfrm>
                <a:off x="1152"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4540" name="Rectangle 8"/>
              <p:cNvSpPr>
                <a:spLocks noChangeArrowheads="1"/>
              </p:cNvSpPr>
              <p:nvPr/>
            </p:nvSpPr>
            <p:spPr bwMode="auto">
              <a:xfrm>
                <a:off x="864"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4541" name="Rectangle 9"/>
              <p:cNvSpPr>
                <a:spLocks noChangeArrowheads="1"/>
              </p:cNvSpPr>
              <p:nvPr/>
            </p:nvSpPr>
            <p:spPr bwMode="auto">
              <a:xfrm>
                <a:off x="576"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4542" name="Rectangle 10"/>
              <p:cNvSpPr>
                <a:spLocks noChangeArrowheads="1"/>
              </p:cNvSpPr>
              <p:nvPr/>
            </p:nvSpPr>
            <p:spPr bwMode="auto">
              <a:xfrm>
                <a:off x="1440"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4543" name="Rectangle 11"/>
              <p:cNvSpPr>
                <a:spLocks noChangeArrowheads="1"/>
              </p:cNvSpPr>
              <p:nvPr/>
            </p:nvSpPr>
            <p:spPr bwMode="auto">
              <a:xfrm>
                <a:off x="1152"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4544" name="Rectangle 12"/>
              <p:cNvSpPr>
                <a:spLocks noChangeArrowheads="1"/>
              </p:cNvSpPr>
              <p:nvPr/>
            </p:nvSpPr>
            <p:spPr bwMode="auto">
              <a:xfrm>
                <a:off x="576"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4545" name="Rectangle 13"/>
              <p:cNvSpPr>
                <a:spLocks noChangeArrowheads="1"/>
              </p:cNvSpPr>
              <p:nvPr/>
            </p:nvSpPr>
            <p:spPr bwMode="auto">
              <a:xfrm>
                <a:off x="1440"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64529" name="Text Box 14"/>
            <p:cNvSpPr txBox="1">
              <a:spLocks noChangeArrowheads="1"/>
            </p:cNvSpPr>
            <p:nvPr/>
          </p:nvSpPr>
          <p:spPr bwMode="auto">
            <a:xfrm>
              <a:off x="624" y="201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sp>
          <p:nvSpPr>
            <p:cNvPr id="64530" name="Text Box 15"/>
            <p:cNvSpPr txBox="1">
              <a:spLocks noChangeArrowheads="1"/>
            </p:cNvSpPr>
            <p:nvPr/>
          </p:nvSpPr>
          <p:spPr bwMode="auto">
            <a:xfrm>
              <a:off x="624" y="2592"/>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64531" name="Text Box 16"/>
            <p:cNvSpPr txBox="1">
              <a:spLocks noChangeArrowheads="1"/>
            </p:cNvSpPr>
            <p:nvPr/>
          </p:nvSpPr>
          <p:spPr bwMode="auto">
            <a:xfrm>
              <a:off x="624" y="2304"/>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64532" name="Text Box 17"/>
            <p:cNvSpPr txBox="1">
              <a:spLocks noChangeArrowheads="1"/>
            </p:cNvSpPr>
            <p:nvPr/>
          </p:nvSpPr>
          <p:spPr bwMode="auto">
            <a:xfrm>
              <a:off x="624" y="2880"/>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64533" name="Text Box 18"/>
            <p:cNvSpPr txBox="1">
              <a:spLocks noChangeArrowheads="1"/>
            </p:cNvSpPr>
            <p:nvPr/>
          </p:nvSpPr>
          <p:spPr bwMode="auto">
            <a:xfrm>
              <a:off x="1440"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64534" name="Text Box 19"/>
            <p:cNvSpPr txBox="1">
              <a:spLocks noChangeArrowheads="1"/>
            </p:cNvSpPr>
            <p:nvPr/>
          </p:nvSpPr>
          <p:spPr bwMode="auto">
            <a:xfrm>
              <a:off x="1152"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64535" name="Text Box 20"/>
            <p:cNvSpPr txBox="1">
              <a:spLocks noChangeArrowheads="1"/>
            </p:cNvSpPr>
            <p:nvPr/>
          </p:nvSpPr>
          <p:spPr bwMode="auto">
            <a:xfrm>
              <a:off x="1728"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64536" name="Text Box 21"/>
            <p:cNvSpPr txBox="1">
              <a:spLocks noChangeArrowheads="1"/>
            </p:cNvSpPr>
            <p:nvPr/>
          </p:nvSpPr>
          <p:spPr bwMode="auto">
            <a:xfrm>
              <a:off x="864"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grpSp>
      <p:grpSp>
        <p:nvGrpSpPr>
          <p:cNvPr id="4" name="Group 22"/>
          <p:cNvGrpSpPr>
            <a:grpSpLocks/>
          </p:cNvGrpSpPr>
          <p:nvPr/>
        </p:nvGrpSpPr>
        <p:grpSpPr bwMode="auto">
          <a:xfrm>
            <a:off x="5640916" y="2133600"/>
            <a:ext cx="4373033" cy="3268663"/>
            <a:chOff x="2422" y="1344"/>
            <a:chExt cx="2066" cy="2059"/>
          </a:xfrm>
        </p:grpSpPr>
        <p:grpSp>
          <p:nvGrpSpPr>
            <p:cNvPr id="5" name="Group 23"/>
            <p:cNvGrpSpPr>
              <a:grpSpLocks/>
            </p:cNvGrpSpPr>
            <p:nvPr/>
          </p:nvGrpSpPr>
          <p:grpSpPr bwMode="auto">
            <a:xfrm>
              <a:off x="2422" y="1344"/>
              <a:ext cx="2066" cy="2059"/>
              <a:chOff x="2422" y="1344"/>
              <a:chExt cx="2066" cy="2059"/>
            </a:xfrm>
          </p:grpSpPr>
          <p:sp>
            <p:nvSpPr>
              <p:cNvPr id="64524" name="Text Box 24"/>
              <p:cNvSpPr txBox="1">
                <a:spLocks noChangeArrowheads="1"/>
              </p:cNvSpPr>
              <p:nvPr/>
            </p:nvSpPr>
            <p:spPr bwMode="auto">
              <a:xfrm>
                <a:off x="242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X1</a:t>
                </a:r>
              </a:p>
              <a:p>
                <a:pPr algn="ctr"/>
                <a:r>
                  <a:rPr lang="en-US" sz="2400" dirty="0">
                    <a:latin typeface="Times New Roman" panose="02020603050405020304" pitchFamily="18" charset="0"/>
                  </a:rPr>
                  <a:t>{1,2,3,4}</a:t>
                </a:r>
              </a:p>
            </p:txBody>
          </p:sp>
          <p:sp>
            <p:nvSpPr>
              <p:cNvPr id="64525" name="Text Box 25"/>
              <p:cNvSpPr txBox="1">
                <a:spLocks noChangeArrowheads="1"/>
              </p:cNvSpPr>
              <p:nvPr/>
            </p:nvSpPr>
            <p:spPr bwMode="auto">
              <a:xfrm>
                <a:off x="242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X3</a:t>
                </a:r>
              </a:p>
              <a:p>
                <a:pPr algn="ctr"/>
                <a:r>
                  <a:rPr lang="en-US" sz="2400" dirty="0">
                    <a:latin typeface="Times New Roman" panose="02020603050405020304" pitchFamily="18" charset="0"/>
                  </a:rPr>
                  <a:t>{1,2,3,4}</a:t>
                </a:r>
              </a:p>
            </p:txBody>
          </p:sp>
          <p:sp>
            <p:nvSpPr>
              <p:cNvPr id="64526" name="Text Box 26"/>
              <p:cNvSpPr txBox="1">
                <a:spLocks noChangeArrowheads="1"/>
              </p:cNvSpPr>
              <p:nvPr/>
            </p:nvSpPr>
            <p:spPr bwMode="auto">
              <a:xfrm>
                <a:off x="386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X4</a:t>
                </a:r>
              </a:p>
              <a:p>
                <a:pPr algn="ctr"/>
                <a:r>
                  <a:rPr lang="en-US" sz="2400" dirty="0">
                    <a:latin typeface="Times New Roman" panose="02020603050405020304" pitchFamily="18" charset="0"/>
                  </a:rPr>
                  <a:t>{1,2,3,4}</a:t>
                </a:r>
              </a:p>
            </p:txBody>
          </p:sp>
          <p:sp>
            <p:nvSpPr>
              <p:cNvPr id="64527" name="Text Box 27"/>
              <p:cNvSpPr txBox="1">
                <a:spLocks noChangeArrowheads="1"/>
              </p:cNvSpPr>
              <p:nvPr/>
            </p:nvSpPr>
            <p:spPr bwMode="auto">
              <a:xfrm>
                <a:off x="386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X2</a:t>
                </a:r>
              </a:p>
              <a:p>
                <a:pPr algn="ctr"/>
                <a:r>
                  <a:rPr lang="en-US" sz="2400" dirty="0">
                    <a:latin typeface="Times New Roman" panose="02020603050405020304" pitchFamily="18" charset="0"/>
                  </a:rPr>
                  <a:t>{1,2,3,4}</a:t>
                </a:r>
              </a:p>
            </p:txBody>
          </p:sp>
        </p:grpSp>
        <p:sp>
          <p:nvSpPr>
            <p:cNvPr id="64518" name="Line 28"/>
            <p:cNvSpPr>
              <a:spLocks noChangeShapeType="1"/>
            </p:cNvSpPr>
            <p:nvPr/>
          </p:nvSpPr>
          <p:spPr bwMode="auto">
            <a:xfrm>
              <a:off x="3360" y="1584"/>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4519" name="Line 29"/>
            <p:cNvSpPr>
              <a:spLocks noChangeShapeType="1"/>
            </p:cNvSpPr>
            <p:nvPr/>
          </p:nvSpPr>
          <p:spPr bwMode="auto">
            <a:xfrm>
              <a:off x="2928"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4520" name="Line 30"/>
            <p:cNvSpPr>
              <a:spLocks noChangeShapeType="1"/>
            </p:cNvSpPr>
            <p:nvPr/>
          </p:nvSpPr>
          <p:spPr bwMode="auto">
            <a:xfrm>
              <a:off x="3360" y="3120"/>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4521" name="Line 31"/>
            <p:cNvSpPr>
              <a:spLocks noChangeShapeType="1"/>
            </p:cNvSpPr>
            <p:nvPr/>
          </p:nvSpPr>
          <p:spPr bwMode="auto">
            <a:xfrm>
              <a:off x="4320"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4522" name="Line 32"/>
            <p:cNvSpPr>
              <a:spLocks noChangeShapeType="1"/>
            </p:cNvSpPr>
            <p:nvPr/>
          </p:nvSpPr>
          <p:spPr bwMode="auto">
            <a:xfrm>
              <a:off x="3312" y="1872"/>
              <a:ext cx="576"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4523" name="Line 33"/>
            <p:cNvSpPr>
              <a:spLocks noChangeShapeType="1"/>
            </p:cNvSpPr>
            <p:nvPr/>
          </p:nvSpPr>
          <p:spPr bwMode="auto">
            <a:xfrm flipH="1">
              <a:off x="3360" y="1872"/>
              <a:ext cx="528"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 name="Footer Placeholder 5">
            <a:extLst>
              <a:ext uri="{FF2B5EF4-FFF2-40B4-BE49-F238E27FC236}">
                <a16:creationId xmlns:a16="http://schemas.microsoft.com/office/drawing/2014/main" id="{3AFABC87-56C0-40BF-B950-86BE4CA69E1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rPr>
              <a:t>4-Queens Problem</a:t>
            </a:r>
          </a:p>
        </p:txBody>
      </p:sp>
      <p:grpSp>
        <p:nvGrpSpPr>
          <p:cNvPr id="2" name="Group 3"/>
          <p:cNvGrpSpPr>
            <a:grpSpLocks/>
          </p:cNvGrpSpPr>
          <p:nvPr/>
        </p:nvGrpSpPr>
        <p:grpSpPr bwMode="auto">
          <a:xfrm>
            <a:off x="1625600" y="2667000"/>
            <a:ext cx="2844800" cy="2209800"/>
            <a:chOff x="624" y="1776"/>
            <a:chExt cx="1344" cy="1392"/>
          </a:xfrm>
        </p:grpSpPr>
        <p:grpSp>
          <p:nvGrpSpPr>
            <p:cNvPr id="3" name="Group 4"/>
            <p:cNvGrpSpPr>
              <a:grpSpLocks/>
            </p:cNvGrpSpPr>
            <p:nvPr/>
          </p:nvGrpSpPr>
          <p:grpSpPr bwMode="auto">
            <a:xfrm>
              <a:off x="816" y="2016"/>
              <a:ext cx="1152" cy="1152"/>
              <a:chOff x="576" y="1728"/>
              <a:chExt cx="1152" cy="1152"/>
            </a:xfrm>
          </p:grpSpPr>
          <p:sp>
            <p:nvSpPr>
              <p:cNvPr id="65569" name="Rectangle 5"/>
              <p:cNvSpPr>
                <a:spLocks noChangeArrowheads="1"/>
              </p:cNvSpPr>
              <p:nvPr/>
            </p:nvSpPr>
            <p:spPr bwMode="auto">
              <a:xfrm>
                <a:off x="576" y="1728"/>
                <a:ext cx="1152" cy="115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5570" name="Rectangle 6"/>
              <p:cNvSpPr>
                <a:spLocks noChangeArrowheads="1"/>
              </p:cNvSpPr>
              <p:nvPr/>
            </p:nvSpPr>
            <p:spPr bwMode="auto">
              <a:xfrm>
                <a:off x="864"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5571" name="Rectangle 7"/>
              <p:cNvSpPr>
                <a:spLocks noChangeArrowheads="1"/>
              </p:cNvSpPr>
              <p:nvPr/>
            </p:nvSpPr>
            <p:spPr bwMode="auto">
              <a:xfrm>
                <a:off x="1152"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5572" name="Rectangle 8"/>
              <p:cNvSpPr>
                <a:spLocks noChangeArrowheads="1"/>
              </p:cNvSpPr>
              <p:nvPr/>
            </p:nvSpPr>
            <p:spPr bwMode="auto">
              <a:xfrm>
                <a:off x="864"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5573" name="Rectangle 9"/>
              <p:cNvSpPr>
                <a:spLocks noChangeArrowheads="1"/>
              </p:cNvSpPr>
              <p:nvPr/>
            </p:nvSpPr>
            <p:spPr bwMode="auto">
              <a:xfrm>
                <a:off x="576"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5574" name="Rectangle 10"/>
              <p:cNvSpPr>
                <a:spLocks noChangeArrowheads="1"/>
              </p:cNvSpPr>
              <p:nvPr/>
            </p:nvSpPr>
            <p:spPr bwMode="auto">
              <a:xfrm>
                <a:off x="1440"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5575" name="Rectangle 11"/>
              <p:cNvSpPr>
                <a:spLocks noChangeArrowheads="1"/>
              </p:cNvSpPr>
              <p:nvPr/>
            </p:nvSpPr>
            <p:spPr bwMode="auto">
              <a:xfrm>
                <a:off x="1152"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5576" name="Rectangle 12"/>
              <p:cNvSpPr>
                <a:spLocks noChangeArrowheads="1"/>
              </p:cNvSpPr>
              <p:nvPr/>
            </p:nvSpPr>
            <p:spPr bwMode="auto">
              <a:xfrm>
                <a:off x="576"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5577" name="Rectangle 13"/>
              <p:cNvSpPr>
                <a:spLocks noChangeArrowheads="1"/>
              </p:cNvSpPr>
              <p:nvPr/>
            </p:nvSpPr>
            <p:spPr bwMode="auto">
              <a:xfrm>
                <a:off x="1440"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65561" name="Text Box 14"/>
            <p:cNvSpPr txBox="1">
              <a:spLocks noChangeArrowheads="1"/>
            </p:cNvSpPr>
            <p:nvPr/>
          </p:nvSpPr>
          <p:spPr bwMode="auto">
            <a:xfrm>
              <a:off x="624" y="201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sp>
          <p:nvSpPr>
            <p:cNvPr id="65562" name="Text Box 15"/>
            <p:cNvSpPr txBox="1">
              <a:spLocks noChangeArrowheads="1"/>
            </p:cNvSpPr>
            <p:nvPr/>
          </p:nvSpPr>
          <p:spPr bwMode="auto">
            <a:xfrm>
              <a:off x="624" y="2592"/>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65563" name="Text Box 16"/>
            <p:cNvSpPr txBox="1">
              <a:spLocks noChangeArrowheads="1"/>
            </p:cNvSpPr>
            <p:nvPr/>
          </p:nvSpPr>
          <p:spPr bwMode="auto">
            <a:xfrm>
              <a:off x="624" y="2304"/>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65564" name="Text Box 17"/>
            <p:cNvSpPr txBox="1">
              <a:spLocks noChangeArrowheads="1"/>
            </p:cNvSpPr>
            <p:nvPr/>
          </p:nvSpPr>
          <p:spPr bwMode="auto">
            <a:xfrm>
              <a:off x="624" y="2880"/>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65565" name="Text Box 18"/>
            <p:cNvSpPr txBox="1">
              <a:spLocks noChangeArrowheads="1"/>
            </p:cNvSpPr>
            <p:nvPr/>
          </p:nvSpPr>
          <p:spPr bwMode="auto">
            <a:xfrm>
              <a:off x="1440"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65566" name="Text Box 19"/>
            <p:cNvSpPr txBox="1">
              <a:spLocks noChangeArrowheads="1"/>
            </p:cNvSpPr>
            <p:nvPr/>
          </p:nvSpPr>
          <p:spPr bwMode="auto">
            <a:xfrm>
              <a:off x="1152"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65567" name="Text Box 20"/>
            <p:cNvSpPr txBox="1">
              <a:spLocks noChangeArrowheads="1"/>
            </p:cNvSpPr>
            <p:nvPr/>
          </p:nvSpPr>
          <p:spPr bwMode="auto">
            <a:xfrm>
              <a:off x="1728"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65568" name="Text Box 21"/>
            <p:cNvSpPr txBox="1">
              <a:spLocks noChangeArrowheads="1"/>
            </p:cNvSpPr>
            <p:nvPr/>
          </p:nvSpPr>
          <p:spPr bwMode="auto">
            <a:xfrm>
              <a:off x="864"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grpSp>
      <p:grpSp>
        <p:nvGrpSpPr>
          <p:cNvPr id="4" name="Group 22"/>
          <p:cNvGrpSpPr>
            <a:grpSpLocks/>
          </p:cNvGrpSpPr>
          <p:nvPr/>
        </p:nvGrpSpPr>
        <p:grpSpPr bwMode="auto">
          <a:xfrm>
            <a:off x="5640916" y="2133600"/>
            <a:ext cx="4373033" cy="3268663"/>
            <a:chOff x="2422" y="1344"/>
            <a:chExt cx="2066" cy="2059"/>
          </a:xfrm>
        </p:grpSpPr>
        <p:grpSp>
          <p:nvGrpSpPr>
            <p:cNvPr id="5" name="Group 23"/>
            <p:cNvGrpSpPr>
              <a:grpSpLocks/>
            </p:cNvGrpSpPr>
            <p:nvPr/>
          </p:nvGrpSpPr>
          <p:grpSpPr bwMode="auto">
            <a:xfrm>
              <a:off x="2422" y="1344"/>
              <a:ext cx="2066" cy="2059"/>
              <a:chOff x="2422" y="1344"/>
              <a:chExt cx="2066" cy="2059"/>
            </a:xfrm>
          </p:grpSpPr>
          <p:sp>
            <p:nvSpPr>
              <p:cNvPr id="65556" name="Text Box 24"/>
              <p:cNvSpPr txBox="1">
                <a:spLocks noChangeArrowheads="1"/>
              </p:cNvSpPr>
              <p:nvPr/>
            </p:nvSpPr>
            <p:spPr bwMode="auto">
              <a:xfrm>
                <a:off x="2422" y="1344"/>
                <a:ext cx="626" cy="523"/>
              </a:xfrm>
              <a:prstGeom prst="rect">
                <a:avLst/>
              </a:prstGeom>
              <a:noFill/>
              <a:ln w="9525">
                <a:solidFill>
                  <a:schemeClr val="tx1"/>
                </a:solidFill>
                <a:miter lim="800000"/>
                <a:headEnd/>
                <a:tailEnd/>
              </a:ln>
            </p:spPr>
            <p:txBody>
              <a:bodyPr wrap="none">
                <a:spAutoFit/>
              </a:bodyPr>
              <a:lstStyle/>
              <a:p>
                <a:pPr algn="ctr"/>
                <a:r>
                  <a:rPr lang="en-US" sz="2400" dirty="0">
                    <a:solidFill>
                      <a:srgbClr val="FF3300"/>
                    </a:solidFill>
                    <a:latin typeface="Times New Roman" panose="02020603050405020304" pitchFamily="18" charset="0"/>
                  </a:rPr>
                  <a:t>X1</a:t>
                </a:r>
              </a:p>
              <a:p>
                <a:pPr algn="ctr"/>
                <a:r>
                  <a:rPr lang="en-US" sz="2400" dirty="0">
                    <a:latin typeface="Times New Roman" panose="02020603050405020304" pitchFamily="18" charset="0"/>
                  </a:rPr>
                  <a:t>{</a:t>
                </a:r>
                <a:r>
                  <a:rPr lang="en-US" sz="2400" dirty="0">
                    <a:solidFill>
                      <a:srgbClr val="FF3300"/>
                    </a:solidFill>
                    <a:latin typeface="Times New Roman" panose="02020603050405020304" pitchFamily="18" charset="0"/>
                  </a:rPr>
                  <a:t>1</a:t>
                </a:r>
                <a:r>
                  <a:rPr lang="en-US" sz="2400" dirty="0">
                    <a:latin typeface="Times New Roman" panose="02020603050405020304" pitchFamily="18" charset="0"/>
                  </a:rPr>
                  <a:t>,2,3,4}</a:t>
                </a:r>
              </a:p>
            </p:txBody>
          </p:sp>
          <p:sp>
            <p:nvSpPr>
              <p:cNvPr id="65557" name="Text Box 25"/>
              <p:cNvSpPr txBox="1">
                <a:spLocks noChangeArrowheads="1"/>
              </p:cNvSpPr>
              <p:nvPr/>
            </p:nvSpPr>
            <p:spPr bwMode="auto">
              <a:xfrm>
                <a:off x="242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X3</a:t>
                </a:r>
              </a:p>
              <a:p>
                <a:pPr algn="ctr"/>
                <a:r>
                  <a:rPr lang="en-US" sz="2400" dirty="0">
                    <a:latin typeface="Times New Roman" panose="02020603050405020304" pitchFamily="18" charset="0"/>
                  </a:rPr>
                  <a:t>{1,2,3,4}</a:t>
                </a:r>
              </a:p>
            </p:txBody>
          </p:sp>
          <p:sp>
            <p:nvSpPr>
              <p:cNvPr id="65558" name="Text Box 26"/>
              <p:cNvSpPr txBox="1">
                <a:spLocks noChangeArrowheads="1"/>
              </p:cNvSpPr>
              <p:nvPr/>
            </p:nvSpPr>
            <p:spPr bwMode="auto">
              <a:xfrm>
                <a:off x="386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X4</a:t>
                </a:r>
              </a:p>
              <a:p>
                <a:pPr algn="ctr"/>
                <a:r>
                  <a:rPr lang="en-US" sz="2400" dirty="0">
                    <a:latin typeface="Times New Roman" panose="02020603050405020304" pitchFamily="18" charset="0"/>
                  </a:rPr>
                  <a:t>{1,2,3,4}</a:t>
                </a:r>
              </a:p>
            </p:txBody>
          </p:sp>
          <p:sp>
            <p:nvSpPr>
              <p:cNvPr id="65559" name="Text Box 27"/>
              <p:cNvSpPr txBox="1">
                <a:spLocks noChangeArrowheads="1"/>
              </p:cNvSpPr>
              <p:nvPr/>
            </p:nvSpPr>
            <p:spPr bwMode="auto">
              <a:xfrm>
                <a:off x="386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X2</a:t>
                </a:r>
              </a:p>
              <a:p>
                <a:pPr algn="ctr"/>
                <a:r>
                  <a:rPr lang="en-US" sz="2400" dirty="0">
                    <a:latin typeface="Times New Roman" panose="02020603050405020304" pitchFamily="18" charset="0"/>
                  </a:rPr>
                  <a:t>{1,2,3,4}</a:t>
                </a:r>
              </a:p>
            </p:txBody>
          </p:sp>
        </p:grpSp>
        <p:sp>
          <p:nvSpPr>
            <p:cNvPr id="65550" name="Line 28"/>
            <p:cNvSpPr>
              <a:spLocks noChangeShapeType="1"/>
            </p:cNvSpPr>
            <p:nvPr/>
          </p:nvSpPr>
          <p:spPr bwMode="auto">
            <a:xfrm>
              <a:off x="3360" y="1584"/>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5551" name="Line 29"/>
            <p:cNvSpPr>
              <a:spLocks noChangeShapeType="1"/>
            </p:cNvSpPr>
            <p:nvPr/>
          </p:nvSpPr>
          <p:spPr bwMode="auto">
            <a:xfrm>
              <a:off x="2928"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5552" name="Line 30"/>
            <p:cNvSpPr>
              <a:spLocks noChangeShapeType="1"/>
            </p:cNvSpPr>
            <p:nvPr/>
          </p:nvSpPr>
          <p:spPr bwMode="auto">
            <a:xfrm>
              <a:off x="3360" y="3120"/>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5553" name="Line 31"/>
            <p:cNvSpPr>
              <a:spLocks noChangeShapeType="1"/>
            </p:cNvSpPr>
            <p:nvPr/>
          </p:nvSpPr>
          <p:spPr bwMode="auto">
            <a:xfrm>
              <a:off x="4320"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5554" name="Line 32"/>
            <p:cNvSpPr>
              <a:spLocks noChangeShapeType="1"/>
            </p:cNvSpPr>
            <p:nvPr/>
          </p:nvSpPr>
          <p:spPr bwMode="auto">
            <a:xfrm>
              <a:off x="3312" y="1872"/>
              <a:ext cx="576"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5555" name="Line 33"/>
            <p:cNvSpPr>
              <a:spLocks noChangeShapeType="1"/>
            </p:cNvSpPr>
            <p:nvPr/>
          </p:nvSpPr>
          <p:spPr bwMode="auto">
            <a:xfrm flipH="1">
              <a:off x="3360" y="1872"/>
              <a:ext cx="528"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5541" name="AutoShape 34"/>
          <p:cNvSpPr>
            <a:spLocks noChangeArrowheads="1"/>
          </p:cNvSpPr>
          <p:nvPr/>
        </p:nvSpPr>
        <p:spPr bwMode="auto">
          <a:xfrm>
            <a:off x="2032000" y="3048000"/>
            <a:ext cx="609600" cy="457200"/>
          </a:xfrm>
          <a:prstGeom prst="star4">
            <a:avLst>
              <a:gd name="adj" fmla="val 12500"/>
            </a:avLst>
          </a:prstGeom>
          <a:solidFill>
            <a:srgbClr val="FF3300"/>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nvGrpSpPr>
          <p:cNvPr id="6" name="Group 35"/>
          <p:cNvGrpSpPr>
            <a:grpSpLocks/>
          </p:cNvGrpSpPr>
          <p:nvPr/>
        </p:nvGrpSpPr>
        <p:grpSpPr bwMode="auto">
          <a:xfrm>
            <a:off x="2743200" y="3124200"/>
            <a:ext cx="1625600" cy="1676400"/>
            <a:chOff x="1296" y="1968"/>
            <a:chExt cx="768" cy="1056"/>
          </a:xfrm>
        </p:grpSpPr>
        <p:sp>
          <p:nvSpPr>
            <p:cNvPr id="65543" name="Oval 36"/>
            <p:cNvSpPr>
              <a:spLocks noChangeArrowheads="1"/>
            </p:cNvSpPr>
            <p:nvPr/>
          </p:nvSpPr>
          <p:spPr bwMode="auto">
            <a:xfrm>
              <a:off x="1296"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5544" name="Oval 37"/>
            <p:cNvSpPr>
              <a:spLocks noChangeArrowheads="1"/>
            </p:cNvSpPr>
            <p:nvPr/>
          </p:nvSpPr>
          <p:spPr bwMode="auto">
            <a:xfrm>
              <a:off x="1584"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5545" name="Oval 38"/>
            <p:cNvSpPr>
              <a:spLocks noChangeArrowheads="1"/>
            </p:cNvSpPr>
            <p:nvPr/>
          </p:nvSpPr>
          <p:spPr bwMode="auto">
            <a:xfrm>
              <a:off x="1872"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5546" name="Oval 39"/>
            <p:cNvSpPr>
              <a:spLocks noChangeArrowheads="1"/>
            </p:cNvSpPr>
            <p:nvPr/>
          </p:nvSpPr>
          <p:spPr bwMode="auto">
            <a:xfrm>
              <a:off x="1296"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5547" name="Oval 40"/>
            <p:cNvSpPr>
              <a:spLocks noChangeArrowheads="1"/>
            </p:cNvSpPr>
            <p:nvPr/>
          </p:nvSpPr>
          <p:spPr bwMode="auto">
            <a:xfrm>
              <a:off x="1872" y="2832"/>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5548" name="Oval 41"/>
            <p:cNvSpPr>
              <a:spLocks noChangeArrowheads="1"/>
            </p:cNvSpPr>
            <p:nvPr/>
          </p:nvSpPr>
          <p:spPr bwMode="auto">
            <a:xfrm>
              <a:off x="1584" y="2544"/>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7" name="Footer Placeholder 6">
            <a:extLst>
              <a:ext uri="{FF2B5EF4-FFF2-40B4-BE49-F238E27FC236}">
                <a16:creationId xmlns:a16="http://schemas.microsoft.com/office/drawing/2014/main" id="{9A6173BC-AE02-4B76-987B-6D2C113C5772}"/>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3370216" y="365125"/>
            <a:ext cx="7983583" cy="1325563"/>
          </a:xfrm>
        </p:spPr>
        <p:txBody>
          <a:bodyPr/>
          <a:lstStyle/>
          <a:p>
            <a:pPr>
              <a:defRPr/>
            </a:pPr>
            <a:r>
              <a:rPr lang="en-US" sz="4000" dirty="0">
                <a:effectLst>
                  <a:outerShdw blurRad="38100" dist="38100" dir="2700000" algn="tl">
                    <a:srgbClr val="C0C0C0"/>
                  </a:outerShdw>
                </a:effectLst>
              </a:rPr>
              <a:t>Intro Example: 8-Queens</a:t>
            </a:r>
          </a:p>
        </p:txBody>
      </p:sp>
      <p:grpSp>
        <p:nvGrpSpPr>
          <p:cNvPr id="2" name="Group 3"/>
          <p:cNvGrpSpPr>
            <a:grpSpLocks/>
          </p:cNvGrpSpPr>
          <p:nvPr/>
        </p:nvGrpSpPr>
        <p:grpSpPr bwMode="auto">
          <a:xfrm>
            <a:off x="4064000" y="2438400"/>
            <a:ext cx="3251200" cy="2438400"/>
            <a:chOff x="960" y="1344"/>
            <a:chExt cx="1536" cy="1536"/>
          </a:xfrm>
        </p:grpSpPr>
        <p:sp>
          <p:nvSpPr>
            <p:cNvPr id="7213" name="Rectangle 4"/>
            <p:cNvSpPr>
              <a:spLocks noChangeArrowheads="1"/>
            </p:cNvSpPr>
            <p:nvPr/>
          </p:nvSpPr>
          <p:spPr bwMode="auto">
            <a:xfrm>
              <a:off x="960" y="1344"/>
              <a:ext cx="1536" cy="1536"/>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14" name="Rectangle 5"/>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15" name="Rectangle 6"/>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16" name="Rectangle 7"/>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17" name="Rectangle 8"/>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18" name="Rectangle 9"/>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19" name="Rectangle 10"/>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20" name="Rectangle 11"/>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21" name="Rectangle 12"/>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22" name="Rectangle 13"/>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23" name="Rectangle 14"/>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24" name="Rectangle 15"/>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25" name="Rectangle 16"/>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26" name="Rectangle 17"/>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27" name="Rectangle 18"/>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28" name="Rectangle 19"/>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29" name="Rectangle 20"/>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30" name="Rectangle 21"/>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31" name="Rectangle 22"/>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32" name="Rectangle 23"/>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33" name="Rectangle 24"/>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34" name="Rectangle 25"/>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35" name="Rectangle 26"/>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36" name="Rectangle 27"/>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37" name="Rectangle 28"/>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38" name="Rectangle 29"/>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39" name="Rectangle 30"/>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40" name="Rectangle 31"/>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41" name="Rectangle 32"/>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42" name="Rectangle 33"/>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43" name="Rectangle 34"/>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44" name="Rectangle 35"/>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45" name="Rectangle 36"/>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141349" name="AutoShape 37"/>
          <p:cNvSpPr>
            <a:spLocks noChangeArrowheads="1"/>
          </p:cNvSpPr>
          <p:nvPr/>
        </p:nvSpPr>
        <p:spPr bwMode="auto">
          <a:xfrm>
            <a:off x="4064000" y="3657600"/>
            <a:ext cx="406400" cy="304800"/>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dirty="0">
              <a:latin typeface="Times New Roman" panose="02020603050405020304" pitchFamily="18" charset="0"/>
            </a:endParaRPr>
          </a:p>
        </p:txBody>
      </p:sp>
      <p:sp>
        <p:nvSpPr>
          <p:cNvPr id="141350" name="AutoShape 38"/>
          <p:cNvSpPr>
            <a:spLocks noChangeArrowheads="1"/>
          </p:cNvSpPr>
          <p:nvPr/>
        </p:nvSpPr>
        <p:spPr bwMode="auto">
          <a:xfrm>
            <a:off x="4470400" y="3048000"/>
            <a:ext cx="406400" cy="304800"/>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dirty="0">
              <a:latin typeface="Times New Roman" panose="02020603050405020304" pitchFamily="18" charset="0"/>
            </a:endParaRPr>
          </a:p>
        </p:txBody>
      </p:sp>
      <p:grpSp>
        <p:nvGrpSpPr>
          <p:cNvPr id="3" name="Group 60"/>
          <p:cNvGrpSpPr>
            <a:grpSpLocks/>
          </p:cNvGrpSpPr>
          <p:nvPr/>
        </p:nvGrpSpPr>
        <p:grpSpPr bwMode="auto">
          <a:xfrm>
            <a:off x="4064000" y="2438400"/>
            <a:ext cx="3251200" cy="2438400"/>
            <a:chOff x="1920" y="1536"/>
            <a:chExt cx="1536" cy="1536"/>
          </a:xfrm>
        </p:grpSpPr>
        <p:sp>
          <p:nvSpPr>
            <p:cNvPr id="7192" name="Oval 39"/>
            <p:cNvSpPr>
              <a:spLocks noChangeArrowheads="1"/>
            </p:cNvSpPr>
            <p:nvPr/>
          </p:nvSpPr>
          <p:spPr bwMode="auto">
            <a:xfrm>
              <a:off x="2112" y="2304"/>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93" name="Oval 40"/>
            <p:cNvSpPr>
              <a:spLocks noChangeArrowheads="1"/>
            </p:cNvSpPr>
            <p:nvPr/>
          </p:nvSpPr>
          <p:spPr bwMode="auto">
            <a:xfrm>
              <a:off x="1920" y="2880"/>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94" name="Oval 41"/>
            <p:cNvSpPr>
              <a:spLocks noChangeArrowheads="1"/>
            </p:cNvSpPr>
            <p:nvPr/>
          </p:nvSpPr>
          <p:spPr bwMode="auto">
            <a:xfrm>
              <a:off x="1920" y="2688"/>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95" name="Oval 42"/>
            <p:cNvSpPr>
              <a:spLocks noChangeArrowheads="1"/>
            </p:cNvSpPr>
            <p:nvPr/>
          </p:nvSpPr>
          <p:spPr bwMode="auto">
            <a:xfrm>
              <a:off x="1920" y="2496"/>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96" name="Oval 43"/>
            <p:cNvSpPr>
              <a:spLocks noChangeArrowheads="1"/>
            </p:cNvSpPr>
            <p:nvPr/>
          </p:nvSpPr>
          <p:spPr bwMode="auto">
            <a:xfrm>
              <a:off x="1920" y="2112"/>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97" name="Oval 44"/>
            <p:cNvSpPr>
              <a:spLocks noChangeArrowheads="1"/>
            </p:cNvSpPr>
            <p:nvPr/>
          </p:nvSpPr>
          <p:spPr bwMode="auto">
            <a:xfrm>
              <a:off x="1920" y="1920"/>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98" name="Oval 45"/>
            <p:cNvSpPr>
              <a:spLocks noChangeArrowheads="1"/>
            </p:cNvSpPr>
            <p:nvPr/>
          </p:nvSpPr>
          <p:spPr bwMode="auto">
            <a:xfrm>
              <a:off x="1920" y="1728"/>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99" name="Oval 46"/>
            <p:cNvSpPr>
              <a:spLocks noChangeArrowheads="1"/>
            </p:cNvSpPr>
            <p:nvPr/>
          </p:nvSpPr>
          <p:spPr bwMode="auto">
            <a:xfrm>
              <a:off x="1920" y="1536"/>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00" name="Oval 47"/>
            <p:cNvSpPr>
              <a:spLocks noChangeArrowheads="1"/>
            </p:cNvSpPr>
            <p:nvPr/>
          </p:nvSpPr>
          <p:spPr bwMode="auto">
            <a:xfrm>
              <a:off x="2496" y="2880"/>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01" name="Oval 48"/>
            <p:cNvSpPr>
              <a:spLocks noChangeArrowheads="1"/>
            </p:cNvSpPr>
            <p:nvPr/>
          </p:nvSpPr>
          <p:spPr bwMode="auto">
            <a:xfrm>
              <a:off x="2304" y="2688"/>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02" name="Oval 49"/>
            <p:cNvSpPr>
              <a:spLocks noChangeArrowheads="1"/>
            </p:cNvSpPr>
            <p:nvPr/>
          </p:nvSpPr>
          <p:spPr bwMode="auto">
            <a:xfrm>
              <a:off x="2496" y="1728"/>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03" name="Oval 50"/>
            <p:cNvSpPr>
              <a:spLocks noChangeArrowheads="1"/>
            </p:cNvSpPr>
            <p:nvPr/>
          </p:nvSpPr>
          <p:spPr bwMode="auto">
            <a:xfrm>
              <a:off x="2304" y="1920"/>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04" name="Oval 51"/>
            <p:cNvSpPr>
              <a:spLocks noChangeArrowheads="1"/>
            </p:cNvSpPr>
            <p:nvPr/>
          </p:nvSpPr>
          <p:spPr bwMode="auto">
            <a:xfrm>
              <a:off x="2112" y="2112"/>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05" name="Oval 52"/>
            <p:cNvSpPr>
              <a:spLocks noChangeArrowheads="1"/>
            </p:cNvSpPr>
            <p:nvPr/>
          </p:nvSpPr>
          <p:spPr bwMode="auto">
            <a:xfrm>
              <a:off x="3264" y="2304"/>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06" name="Oval 53"/>
            <p:cNvSpPr>
              <a:spLocks noChangeArrowheads="1"/>
            </p:cNvSpPr>
            <p:nvPr/>
          </p:nvSpPr>
          <p:spPr bwMode="auto">
            <a:xfrm>
              <a:off x="3072" y="2304"/>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07" name="Oval 54"/>
            <p:cNvSpPr>
              <a:spLocks noChangeArrowheads="1"/>
            </p:cNvSpPr>
            <p:nvPr/>
          </p:nvSpPr>
          <p:spPr bwMode="auto">
            <a:xfrm>
              <a:off x="2880" y="2304"/>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08" name="Oval 55"/>
            <p:cNvSpPr>
              <a:spLocks noChangeArrowheads="1"/>
            </p:cNvSpPr>
            <p:nvPr/>
          </p:nvSpPr>
          <p:spPr bwMode="auto">
            <a:xfrm>
              <a:off x="2688" y="2304"/>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09" name="Oval 56"/>
            <p:cNvSpPr>
              <a:spLocks noChangeArrowheads="1"/>
            </p:cNvSpPr>
            <p:nvPr/>
          </p:nvSpPr>
          <p:spPr bwMode="auto">
            <a:xfrm>
              <a:off x="2496" y="2304"/>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10" name="Oval 57"/>
            <p:cNvSpPr>
              <a:spLocks noChangeArrowheads="1"/>
            </p:cNvSpPr>
            <p:nvPr/>
          </p:nvSpPr>
          <p:spPr bwMode="auto">
            <a:xfrm>
              <a:off x="2304" y="2304"/>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11" name="Oval 58"/>
            <p:cNvSpPr>
              <a:spLocks noChangeArrowheads="1"/>
            </p:cNvSpPr>
            <p:nvPr/>
          </p:nvSpPr>
          <p:spPr bwMode="auto">
            <a:xfrm>
              <a:off x="2112" y="2496"/>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12" name="Oval 59"/>
            <p:cNvSpPr>
              <a:spLocks noChangeArrowheads="1"/>
            </p:cNvSpPr>
            <p:nvPr/>
          </p:nvSpPr>
          <p:spPr bwMode="auto">
            <a:xfrm>
              <a:off x="2688" y="1536"/>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grpSp>
        <p:nvGrpSpPr>
          <p:cNvPr id="4" name="Group 77"/>
          <p:cNvGrpSpPr>
            <a:grpSpLocks/>
          </p:cNvGrpSpPr>
          <p:nvPr/>
        </p:nvGrpSpPr>
        <p:grpSpPr bwMode="auto">
          <a:xfrm>
            <a:off x="4470400" y="2438400"/>
            <a:ext cx="2844800" cy="2438400"/>
            <a:chOff x="2112" y="1536"/>
            <a:chExt cx="1344" cy="1536"/>
          </a:xfrm>
        </p:grpSpPr>
        <p:grpSp>
          <p:nvGrpSpPr>
            <p:cNvPr id="5" name="Group 71"/>
            <p:cNvGrpSpPr>
              <a:grpSpLocks/>
            </p:cNvGrpSpPr>
            <p:nvPr/>
          </p:nvGrpSpPr>
          <p:grpSpPr bwMode="auto">
            <a:xfrm>
              <a:off x="2112" y="1536"/>
              <a:ext cx="1152" cy="1536"/>
              <a:chOff x="2112" y="1536"/>
              <a:chExt cx="1152" cy="1536"/>
            </a:xfrm>
          </p:grpSpPr>
          <p:sp>
            <p:nvSpPr>
              <p:cNvPr id="7182" name="Oval 61"/>
              <p:cNvSpPr>
                <a:spLocks noChangeArrowheads="1"/>
              </p:cNvSpPr>
              <p:nvPr/>
            </p:nvSpPr>
            <p:spPr bwMode="auto">
              <a:xfrm>
                <a:off x="3072" y="2880"/>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83" name="Oval 62"/>
              <p:cNvSpPr>
                <a:spLocks noChangeArrowheads="1"/>
              </p:cNvSpPr>
              <p:nvPr/>
            </p:nvSpPr>
            <p:spPr bwMode="auto">
              <a:xfrm>
                <a:off x="2880" y="2688"/>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84" name="Oval 63"/>
              <p:cNvSpPr>
                <a:spLocks noChangeArrowheads="1"/>
              </p:cNvSpPr>
              <p:nvPr/>
            </p:nvSpPr>
            <p:spPr bwMode="auto">
              <a:xfrm>
                <a:off x="2688" y="2496"/>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85" name="Oval 64"/>
              <p:cNvSpPr>
                <a:spLocks noChangeArrowheads="1"/>
              </p:cNvSpPr>
              <p:nvPr/>
            </p:nvSpPr>
            <p:spPr bwMode="auto">
              <a:xfrm>
                <a:off x="2304" y="2112"/>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86" name="Oval 65"/>
              <p:cNvSpPr>
                <a:spLocks noChangeArrowheads="1"/>
              </p:cNvSpPr>
              <p:nvPr/>
            </p:nvSpPr>
            <p:spPr bwMode="auto">
              <a:xfrm>
                <a:off x="2496" y="1536"/>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87" name="Oval 66"/>
              <p:cNvSpPr>
                <a:spLocks noChangeArrowheads="1"/>
              </p:cNvSpPr>
              <p:nvPr/>
            </p:nvSpPr>
            <p:spPr bwMode="auto">
              <a:xfrm>
                <a:off x="2304" y="1728"/>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88" name="Oval 67"/>
              <p:cNvSpPr>
                <a:spLocks noChangeArrowheads="1"/>
              </p:cNvSpPr>
              <p:nvPr/>
            </p:nvSpPr>
            <p:spPr bwMode="auto">
              <a:xfrm>
                <a:off x="2112" y="1536"/>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89" name="Oval 68"/>
              <p:cNvSpPr>
                <a:spLocks noChangeArrowheads="1"/>
              </p:cNvSpPr>
              <p:nvPr/>
            </p:nvSpPr>
            <p:spPr bwMode="auto">
              <a:xfrm>
                <a:off x="2112" y="1728"/>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90" name="Oval 69"/>
              <p:cNvSpPr>
                <a:spLocks noChangeArrowheads="1"/>
              </p:cNvSpPr>
              <p:nvPr/>
            </p:nvSpPr>
            <p:spPr bwMode="auto">
              <a:xfrm>
                <a:off x="2112" y="2880"/>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91" name="Oval 70"/>
              <p:cNvSpPr>
                <a:spLocks noChangeArrowheads="1"/>
              </p:cNvSpPr>
              <p:nvPr/>
            </p:nvSpPr>
            <p:spPr bwMode="auto">
              <a:xfrm>
                <a:off x="2112" y="2688"/>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7177" name="Oval 72"/>
            <p:cNvSpPr>
              <a:spLocks noChangeArrowheads="1"/>
            </p:cNvSpPr>
            <p:nvPr/>
          </p:nvSpPr>
          <p:spPr bwMode="auto">
            <a:xfrm>
              <a:off x="2496" y="1920"/>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78" name="Oval 73"/>
            <p:cNvSpPr>
              <a:spLocks noChangeArrowheads="1"/>
            </p:cNvSpPr>
            <p:nvPr/>
          </p:nvSpPr>
          <p:spPr bwMode="auto">
            <a:xfrm>
              <a:off x="2688" y="1920"/>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79" name="Oval 74"/>
            <p:cNvSpPr>
              <a:spLocks noChangeArrowheads="1"/>
            </p:cNvSpPr>
            <p:nvPr/>
          </p:nvSpPr>
          <p:spPr bwMode="auto">
            <a:xfrm>
              <a:off x="2880" y="1920"/>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80" name="Oval 75"/>
            <p:cNvSpPr>
              <a:spLocks noChangeArrowheads="1"/>
            </p:cNvSpPr>
            <p:nvPr/>
          </p:nvSpPr>
          <p:spPr bwMode="auto">
            <a:xfrm>
              <a:off x="3072" y="1920"/>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81" name="Oval 76"/>
            <p:cNvSpPr>
              <a:spLocks noChangeArrowheads="1"/>
            </p:cNvSpPr>
            <p:nvPr/>
          </p:nvSpPr>
          <p:spPr bwMode="auto">
            <a:xfrm>
              <a:off x="3264" y="1920"/>
              <a:ext cx="192" cy="192"/>
            </a:xfrm>
            <a:prstGeom prst="ellipse">
              <a:avLst/>
            </a:prstGeom>
            <a:solidFill>
              <a:srgbClr val="000000"/>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78"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6" name="Footer Placeholder 5">
            <a:extLst>
              <a:ext uri="{FF2B5EF4-FFF2-40B4-BE49-F238E27FC236}">
                <a16:creationId xmlns:a16="http://schemas.microsoft.com/office/drawing/2014/main" id="{312913DE-92BB-4CBC-98B5-38F1CD4D1E45}"/>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3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9" grpId="0" animBg="1"/>
      <p:bldP spid="14135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rPr>
              <a:t>4-Queens Problem</a:t>
            </a:r>
          </a:p>
        </p:txBody>
      </p:sp>
      <p:grpSp>
        <p:nvGrpSpPr>
          <p:cNvPr id="2" name="Group 3"/>
          <p:cNvGrpSpPr>
            <a:grpSpLocks/>
          </p:cNvGrpSpPr>
          <p:nvPr/>
        </p:nvGrpSpPr>
        <p:grpSpPr bwMode="auto">
          <a:xfrm>
            <a:off x="1625600" y="2667000"/>
            <a:ext cx="2844800" cy="2209800"/>
            <a:chOff x="624" y="1776"/>
            <a:chExt cx="1344" cy="1392"/>
          </a:xfrm>
        </p:grpSpPr>
        <p:grpSp>
          <p:nvGrpSpPr>
            <p:cNvPr id="3" name="Group 4"/>
            <p:cNvGrpSpPr>
              <a:grpSpLocks/>
            </p:cNvGrpSpPr>
            <p:nvPr/>
          </p:nvGrpSpPr>
          <p:grpSpPr bwMode="auto">
            <a:xfrm>
              <a:off x="816" y="2016"/>
              <a:ext cx="1152" cy="1152"/>
              <a:chOff x="576" y="1728"/>
              <a:chExt cx="1152" cy="1152"/>
            </a:xfrm>
          </p:grpSpPr>
          <p:sp>
            <p:nvSpPr>
              <p:cNvPr id="66593" name="Rectangle 5"/>
              <p:cNvSpPr>
                <a:spLocks noChangeArrowheads="1"/>
              </p:cNvSpPr>
              <p:nvPr/>
            </p:nvSpPr>
            <p:spPr bwMode="auto">
              <a:xfrm>
                <a:off x="576" y="1728"/>
                <a:ext cx="1152" cy="115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6594" name="Rectangle 6"/>
              <p:cNvSpPr>
                <a:spLocks noChangeArrowheads="1"/>
              </p:cNvSpPr>
              <p:nvPr/>
            </p:nvSpPr>
            <p:spPr bwMode="auto">
              <a:xfrm>
                <a:off x="864"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6595" name="Rectangle 7"/>
              <p:cNvSpPr>
                <a:spLocks noChangeArrowheads="1"/>
              </p:cNvSpPr>
              <p:nvPr/>
            </p:nvSpPr>
            <p:spPr bwMode="auto">
              <a:xfrm>
                <a:off x="1152"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6596" name="Rectangle 8"/>
              <p:cNvSpPr>
                <a:spLocks noChangeArrowheads="1"/>
              </p:cNvSpPr>
              <p:nvPr/>
            </p:nvSpPr>
            <p:spPr bwMode="auto">
              <a:xfrm>
                <a:off x="864"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6597" name="Rectangle 9"/>
              <p:cNvSpPr>
                <a:spLocks noChangeArrowheads="1"/>
              </p:cNvSpPr>
              <p:nvPr/>
            </p:nvSpPr>
            <p:spPr bwMode="auto">
              <a:xfrm>
                <a:off x="576"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6598" name="Rectangle 10"/>
              <p:cNvSpPr>
                <a:spLocks noChangeArrowheads="1"/>
              </p:cNvSpPr>
              <p:nvPr/>
            </p:nvSpPr>
            <p:spPr bwMode="auto">
              <a:xfrm>
                <a:off x="1440"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6599" name="Rectangle 11"/>
              <p:cNvSpPr>
                <a:spLocks noChangeArrowheads="1"/>
              </p:cNvSpPr>
              <p:nvPr/>
            </p:nvSpPr>
            <p:spPr bwMode="auto">
              <a:xfrm>
                <a:off x="1152"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6600" name="Rectangle 12"/>
              <p:cNvSpPr>
                <a:spLocks noChangeArrowheads="1"/>
              </p:cNvSpPr>
              <p:nvPr/>
            </p:nvSpPr>
            <p:spPr bwMode="auto">
              <a:xfrm>
                <a:off x="576"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6601" name="Rectangle 13"/>
              <p:cNvSpPr>
                <a:spLocks noChangeArrowheads="1"/>
              </p:cNvSpPr>
              <p:nvPr/>
            </p:nvSpPr>
            <p:spPr bwMode="auto">
              <a:xfrm>
                <a:off x="1440"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66585" name="Text Box 14"/>
            <p:cNvSpPr txBox="1">
              <a:spLocks noChangeArrowheads="1"/>
            </p:cNvSpPr>
            <p:nvPr/>
          </p:nvSpPr>
          <p:spPr bwMode="auto">
            <a:xfrm>
              <a:off x="624" y="201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sp>
          <p:nvSpPr>
            <p:cNvPr id="66586" name="Text Box 15"/>
            <p:cNvSpPr txBox="1">
              <a:spLocks noChangeArrowheads="1"/>
            </p:cNvSpPr>
            <p:nvPr/>
          </p:nvSpPr>
          <p:spPr bwMode="auto">
            <a:xfrm>
              <a:off x="624" y="2592"/>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66587" name="Text Box 16"/>
            <p:cNvSpPr txBox="1">
              <a:spLocks noChangeArrowheads="1"/>
            </p:cNvSpPr>
            <p:nvPr/>
          </p:nvSpPr>
          <p:spPr bwMode="auto">
            <a:xfrm>
              <a:off x="624" y="2304"/>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66588" name="Text Box 17"/>
            <p:cNvSpPr txBox="1">
              <a:spLocks noChangeArrowheads="1"/>
            </p:cNvSpPr>
            <p:nvPr/>
          </p:nvSpPr>
          <p:spPr bwMode="auto">
            <a:xfrm>
              <a:off x="624" y="2880"/>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66589" name="Text Box 18"/>
            <p:cNvSpPr txBox="1">
              <a:spLocks noChangeArrowheads="1"/>
            </p:cNvSpPr>
            <p:nvPr/>
          </p:nvSpPr>
          <p:spPr bwMode="auto">
            <a:xfrm>
              <a:off x="1440"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66590" name="Text Box 19"/>
            <p:cNvSpPr txBox="1">
              <a:spLocks noChangeArrowheads="1"/>
            </p:cNvSpPr>
            <p:nvPr/>
          </p:nvSpPr>
          <p:spPr bwMode="auto">
            <a:xfrm>
              <a:off x="1152"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66591" name="Text Box 20"/>
            <p:cNvSpPr txBox="1">
              <a:spLocks noChangeArrowheads="1"/>
            </p:cNvSpPr>
            <p:nvPr/>
          </p:nvSpPr>
          <p:spPr bwMode="auto">
            <a:xfrm>
              <a:off x="1728"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66592" name="Text Box 21"/>
            <p:cNvSpPr txBox="1">
              <a:spLocks noChangeArrowheads="1"/>
            </p:cNvSpPr>
            <p:nvPr/>
          </p:nvSpPr>
          <p:spPr bwMode="auto">
            <a:xfrm>
              <a:off x="864"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grpSp>
      <p:grpSp>
        <p:nvGrpSpPr>
          <p:cNvPr id="4" name="Group 22"/>
          <p:cNvGrpSpPr>
            <a:grpSpLocks/>
          </p:cNvGrpSpPr>
          <p:nvPr/>
        </p:nvGrpSpPr>
        <p:grpSpPr bwMode="auto">
          <a:xfrm>
            <a:off x="5640916" y="2133600"/>
            <a:ext cx="4373033" cy="3268663"/>
            <a:chOff x="2422" y="1344"/>
            <a:chExt cx="2066" cy="2059"/>
          </a:xfrm>
        </p:grpSpPr>
        <p:grpSp>
          <p:nvGrpSpPr>
            <p:cNvPr id="5" name="Group 23"/>
            <p:cNvGrpSpPr>
              <a:grpSpLocks/>
            </p:cNvGrpSpPr>
            <p:nvPr/>
          </p:nvGrpSpPr>
          <p:grpSpPr bwMode="auto">
            <a:xfrm>
              <a:off x="2422" y="1344"/>
              <a:ext cx="2066" cy="2059"/>
              <a:chOff x="2422" y="1344"/>
              <a:chExt cx="2066" cy="2059"/>
            </a:xfrm>
          </p:grpSpPr>
          <p:sp>
            <p:nvSpPr>
              <p:cNvPr id="66580" name="Text Box 24"/>
              <p:cNvSpPr txBox="1">
                <a:spLocks noChangeArrowheads="1"/>
              </p:cNvSpPr>
              <p:nvPr/>
            </p:nvSpPr>
            <p:spPr bwMode="auto">
              <a:xfrm>
                <a:off x="2422" y="1344"/>
                <a:ext cx="626" cy="523"/>
              </a:xfrm>
              <a:prstGeom prst="rect">
                <a:avLst/>
              </a:prstGeom>
              <a:noFill/>
              <a:ln w="9525">
                <a:solidFill>
                  <a:schemeClr val="tx1"/>
                </a:solidFill>
                <a:miter lim="800000"/>
                <a:headEnd/>
                <a:tailEnd/>
              </a:ln>
            </p:spPr>
            <p:txBody>
              <a:bodyPr wrap="none">
                <a:spAutoFit/>
              </a:bodyPr>
              <a:lstStyle/>
              <a:p>
                <a:pPr algn="ctr"/>
                <a:r>
                  <a:rPr lang="en-US" sz="2400" dirty="0">
                    <a:solidFill>
                      <a:srgbClr val="FF3300"/>
                    </a:solidFill>
                    <a:latin typeface="Times New Roman" panose="02020603050405020304" pitchFamily="18" charset="0"/>
                  </a:rPr>
                  <a:t>X1</a:t>
                </a:r>
              </a:p>
              <a:p>
                <a:pPr algn="ctr"/>
                <a:r>
                  <a:rPr lang="en-US" sz="2400" dirty="0">
                    <a:latin typeface="Times New Roman" panose="02020603050405020304" pitchFamily="18" charset="0"/>
                  </a:rPr>
                  <a:t>{</a:t>
                </a:r>
                <a:r>
                  <a:rPr lang="en-US" sz="2400" dirty="0">
                    <a:solidFill>
                      <a:srgbClr val="FF3300"/>
                    </a:solidFill>
                    <a:latin typeface="Times New Roman" panose="02020603050405020304" pitchFamily="18" charset="0"/>
                  </a:rPr>
                  <a:t>1</a:t>
                </a:r>
                <a:r>
                  <a:rPr lang="en-US" sz="2400" dirty="0">
                    <a:latin typeface="Times New Roman" panose="02020603050405020304" pitchFamily="18" charset="0"/>
                  </a:rPr>
                  <a:t>,2,3,4}</a:t>
                </a:r>
              </a:p>
            </p:txBody>
          </p:sp>
          <p:sp>
            <p:nvSpPr>
              <p:cNvPr id="66581" name="Text Box 25"/>
              <p:cNvSpPr txBox="1">
                <a:spLocks noChangeArrowheads="1"/>
              </p:cNvSpPr>
              <p:nvPr/>
            </p:nvSpPr>
            <p:spPr bwMode="auto">
              <a:xfrm>
                <a:off x="242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X3</a:t>
                </a:r>
              </a:p>
              <a:p>
                <a:pPr algn="ctr"/>
                <a:r>
                  <a:rPr lang="en-US" sz="2400" dirty="0">
                    <a:latin typeface="Times New Roman" panose="02020603050405020304" pitchFamily="18" charset="0"/>
                  </a:rPr>
                  <a:t>{1,2,3,4}</a:t>
                </a:r>
              </a:p>
            </p:txBody>
          </p:sp>
          <p:sp>
            <p:nvSpPr>
              <p:cNvPr id="66582" name="Text Box 26"/>
              <p:cNvSpPr txBox="1">
                <a:spLocks noChangeArrowheads="1"/>
              </p:cNvSpPr>
              <p:nvPr/>
            </p:nvSpPr>
            <p:spPr bwMode="auto">
              <a:xfrm>
                <a:off x="386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X4</a:t>
                </a:r>
              </a:p>
              <a:p>
                <a:pPr algn="ctr"/>
                <a:r>
                  <a:rPr lang="en-US" sz="2400" dirty="0">
                    <a:latin typeface="Times New Roman" panose="02020603050405020304" pitchFamily="18" charset="0"/>
                  </a:rPr>
                  <a:t>{1,2,3,4}</a:t>
                </a:r>
              </a:p>
            </p:txBody>
          </p:sp>
          <p:sp>
            <p:nvSpPr>
              <p:cNvPr id="66583" name="Text Box 27"/>
              <p:cNvSpPr txBox="1">
                <a:spLocks noChangeArrowheads="1"/>
              </p:cNvSpPr>
              <p:nvPr/>
            </p:nvSpPr>
            <p:spPr bwMode="auto">
              <a:xfrm>
                <a:off x="386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X2</a:t>
                </a:r>
              </a:p>
              <a:p>
                <a:pPr algn="ctr"/>
                <a:r>
                  <a:rPr lang="en-US" sz="2400" dirty="0">
                    <a:latin typeface="Times New Roman" panose="02020603050405020304" pitchFamily="18" charset="0"/>
                  </a:rPr>
                  <a:t>{1,2,3,4}</a:t>
                </a:r>
              </a:p>
            </p:txBody>
          </p:sp>
        </p:grpSp>
        <p:sp>
          <p:nvSpPr>
            <p:cNvPr id="66574" name="Line 28"/>
            <p:cNvSpPr>
              <a:spLocks noChangeShapeType="1"/>
            </p:cNvSpPr>
            <p:nvPr/>
          </p:nvSpPr>
          <p:spPr bwMode="auto">
            <a:xfrm>
              <a:off x="3360" y="1584"/>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6575" name="Line 29"/>
            <p:cNvSpPr>
              <a:spLocks noChangeShapeType="1"/>
            </p:cNvSpPr>
            <p:nvPr/>
          </p:nvSpPr>
          <p:spPr bwMode="auto">
            <a:xfrm>
              <a:off x="2928"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6576" name="Line 30"/>
            <p:cNvSpPr>
              <a:spLocks noChangeShapeType="1"/>
            </p:cNvSpPr>
            <p:nvPr/>
          </p:nvSpPr>
          <p:spPr bwMode="auto">
            <a:xfrm>
              <a:off x="3360" y="3120"/>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6577" name="Line 31"/>
            <p:cNvSpPr>
              <a:spLocks noChangeShapeType="1"/>
            </p:cNvSpPr>
            <p:nvPr/>
          </p:nvSpPr>
          <p:spPr bwMode="auto">
            <a:xfrm>
              <a:off x="4320"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6578" name="Line 32"/>
            <p:cNvSpPr>
              <a:spLocks noChangeShapeType="1"/>
            </p:cNvSpPr>
            <p:nvPr/>
          </p:nvSpPr>
          <p:spPr bwMode="auto">
            <a:xfrm>
              <a:off x="3312" y="1872"/>
              <a:ext cx="576"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6579" name="Line 33"/>
            <p:cNvSpPr>
              <a:spLocks noChangeShapeType="1"/>
            </p:cNvSpPr>
            <p:nvPr/>
          </p:nvSpPr>
          <p:spPr bwMode="auto">
            <a:xfrm flipH="1">
              <a:off x="3360" y="1872"/>
              <a:ext cx="528"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6565" name="AutoShape 34"/>
          <p:cNvSpPr>
            <a:spLocks noChangeArrowheads="1"/>
          </p:cNvSpPr>
          <p:nvPr/>
        </p:nvSpPr>
        <p:spPr bwMode="auto">
          <a:xfrm>
            <a:off x="2032000" y="3048000"/>
            <a:ext cx="609600" cy="457200"/>
          </a:xfrm>
          <a:prstGeom prst="star4">
            <a:avLst>
              <a:gd name="adj" fmla="val 12500"/>
            </a:avLst>
          </a:prstGeom>
          <a:solidFill>
            <a:srgbClr val="FF3300"/>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nvGrpSpPr>
          <p:cNvPr id="6" name="Group 35"/>
          <p:cNvGrpSpPr>
            <a:grpSpLocks/>
          </p:cNvGrpSpPr>
          <p:nvPr/>
        </p:nvGrpSpPr>
        <p:grpSpPr bwMode="auto">
          <a:xfrm>
            <a:off x="2743200" y="3124200"/>
            <a:ext cx="1625600" cy="1676400"/>
            <a:chOff x="1296" y="1968"/>
            <a:chExt cx="768" cy="1056"/>
          </a:xfrm>
        </p:grpSpPr>
        <p:sp>
          <p:nvSpPr>
            <p:cNvPr id="66567" name="Oval 36"/>
            <p:cNvSpPr>
              <a:spLocks noChangeArrowheads="1"/>
            </p:cNvSpPr>
            <p:nvPr/>
          </p:nvSpPr>
          <p:spPr bwMode="auto">
            <a:xfrm>
              <a:off x="1296"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6568" name="Oval 37"/>
            <p:cNvSpPr>
              <a:spLocks noChangeArrowheads="1"/>
            </p:cNvSpPr>
            <p:nvPr/>
          </p:nvSpPr>
          <p:spPr bwMode="auto">
            <a:xfrm>
              <a:off x="1584"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6569" name="Oval 38"/>
            <p:cNvSpPr>
              <a:spLocks noChangeArrowheads="1"/>
            </p:cNvSpPr>
            <p:nvPr/>
          </p:nvSpPr>
          <p:spPr bwMode="auto">
            <a:xfrm>
              <a:off x="1872"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6570" name="Oval 39"/>
            <p:cNvSpPr>
              <a:spLocks noChangeArrowheads="1"/>
            </p:cNvSpPr>
            <p:nvPr/>
          </p:nvSpPr>
          <p:spPr bwMode="auto">
            <a:xfrm>
              <a:off x="1296"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6571" name="Oval 40"/>
            <p:cNvSpPr>
              <a:spLocks noChangeArrowheads="1"/>
            </p:cNvSpPr>
            <p:nvPr/>
          </p:nvSpPr>
          <p:spPr bwMode="auto">
            <a:xfrm>
              <a:off x="1872" y="2832"/>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6572" name="Oval 41"/>
            <p:cNvSpPr>
              <a:spLocks noChangeArrowheads="1"/>
            </p:cNvSpPr>
            <p:nvPr/>
          </p:nvSpPr>
          <p:spPr bwMode="auto">
            <a:xfrm>
              <a:off x="1584" y="2544"/>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7" name="Footer Placeholder 6">
            <a:extLst>
              <a:ext uri="{FF2B5EF4-FFF2-40B4-BE49-F238E27FC236}">
                <a16:creationId xmlns:a16="http://schemas.microsoft.com/office/drawing/2014/main" id="{A03E6C0A-3C45-4794-A382-7EA089E7256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rPr>
              <a:t>4-Queens Problem</a:t>
            </a:r>
          </a:p>
        </p:txBody>
      </p:sp>
      <p:grpSp>
        <p:nvGrpSpPr>
          <p:cNvPr id="2" name="Group 3"/>
          <p:cNvGrpSpPr>
            <a:grpSpLocks/>
          </p:cNvGrpSpPr>
          <p:nvPr/>
        </p:nvGrpSpPr>
        <p:grpSpPr bwMode="auto">
          <a:xfrm>
            <a:off x="1625600" y="2667000"/>
            <a:ext cx="2844800" cy="2209800"/>
            <a:chOff x="624" y="1776"/>
            <a:chExt cx="1344" cy="1392"/>
          </a:xfrm>
        </p:grpSpPr>
        <p:grpSp>
          <p:nvGrpSpPr>
            <p:cNvPr id="3" name="Group 4"/>
            <p:cNvGrpSpPr>
              <a:grpSpLocks/>
            </p:cNvGrpSpPr>
            <p:nvPr/>
          </p:nvGrpSpPr>
          <p:grpSpPr bwMode="auto">
            <a:xfrm>
              <a:off x="816" y="2016"/>
              <a:ext cx="1152" cy="1152"/>
              <a:chOff x="576" y="1728"/>
              <a:chExt cx="1152" cy="1152"/>
            </a:xfrm>
          </p:grpSpPr>
          <p:sp>
            <p:nvSpPr>
              <p:cNvPr id="67617" name="Rectangle 5"/>
              <p:cNvSpPr>
                <a:spLocks noChangeArrowheads="1"/>
              </p:cNvSpPr>
              <p:nvPr/>
            </p:nvSpPr>
            <p:spPr bwMode="auto">
              <a:xfrm>
                <a:off x="576" y="1728"/>
                <a:ext cx="1152" cy="115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7618" name="Rectangle 6"/>
              <p:cNvSpPr>
                <a:spLocks noChangeArrowheads="1"/>
              </p:cNvSpPr>
              <p:nvPr/>
            </p:nvSpPr>
            <p:spPr bwMode="auto">
              <a:xfrm>
                <a:off x="864"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7619" name="Rectangle 7"/>
              <p:cNvSpPr>
                <a:spLocks noChangeArrowheads="1"/>
              </p:cNvSpPr>
              <p:nvPr/>
            </p:nvSpPr>
            <p:spPr bwMode="auto">
              <a:xfrm>
                <a:off x="1152"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7620" name="Rectangle 8"/>
              <p:cNvSpPr>
                <a:spLocks noChangeArrowheads="1"/>
              </p:cNvSpPr>
              <p:nvPr/>
            </p:nvSpPr>
            <p:spPr bwMode="auto">
              <a:xfrm>
                <a:off x="864"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7621" name="Rectangle 9"/>
              <p:cNvSpPr>
                <a:spLocks noChangeArrowheads="1"/>
              </p:cNvSpPr>
              <p:nvPr/>
            </p:nvSpPr>
            <p:spPr bwMode="auto">
              <a:xfrm>
                <a:off x="576"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7622" name="Rectangle 10"/>
              <p:cNvSpPr>
                <a:spLocks noChangeArrowheads="1"/>
              </p:cNvSpPr>
              <p:nvPr/>
            </p:nvSpPr>
            <p:spPr bwMode="auto">
              <a:xfrm>
                <a:off x="1440"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7623" name="Rectangle 11"/>
              <p:cNvSpPr>
                <a:spLocks noChangeArrowheads="1"/>
              </p:cNvSpPr>
              <p:nvPr/>
            </p:nvSpPr>
            <p:spPr bwMode="auto">
              <a:xfrm>
                <a:off x="1152"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7624" name="Rectangle 12"/>
              <p:cNvSpPr>
                <a:spLocks noChangeArrowheads="1"/>
              </p:cNvSpPr>
              <p:nvPr/>
            </p:nvSpPr>
            <p:spPr bwMode="auto">
              <a:xfrm>
                <a:off x="576"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7625" name="Rectangle 13"/>
              <p:cNvSpPr>
                <a:spLocks noChangeArrowheads="1"/>
              </p:cNvSpPr>
              <p:nvPr/>
            </p:nvSpPr>
            <p:spPr bwMode="auto">
              <a:xfrm>
                <a:off x="1440"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67609" name="Text Box 14"/>
            <p:cNvSpPr txBox="1">
              <a:spLocks noChangeArrowheads="1"/>
            </p:cNvSpPr>
            <p:nvPr/>
          </p:nvSpPr>
          <p:spPr bwMode="auto">
            <a:xfrm>
              <a:off x="624" y="201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sp>
          <p:nvSpPr>
            <p:cNvPr id="67610" name="Text Box 15"/>
            <p:cNvSpPr txBox="1">
              <a:spLocks noChangeArrowheads="1"/>
            </p:cNvSpPr>
            <p:nvPr/>
          </p:nvSpPr>
          <p:spPr bwMode="auto">
            <a:xfrm>
              <a:off x="624" y="2592"/>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67611" name="Text Box 16"/>
            <p:cNvSpPr txBox="1">
              <a:spLocks noChangeArrowheads="1"/>
            </p:cNvSpPr>
            <p:nvPr/>
          </p:nvSpPr>
          <p:spPr bwMode="auto">
            <a:xfrm>
              <a:off x="624" y="2304"/>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67612" name="Text Box 17"/>
            <p:cNvSpPr txBox="1">
              <a:spLocks noChangeArrowheads="1"/>
            </p:cNvSpPr>
            <p:nvPr/>
          </p:nvSpPr>
          <p:spPr bwMode="auto">
            <a:xfrm>
              <a:off x="624" y="2880"/>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67613" name="Text Box 18"/>
            <p:cNvSpPr txBox="1">
              <a:spLocks noChangeArrowheads="1"/>
            </p:cNvSpPr>
            <p:nvPr/>
          </p:nvSpPr>
          <p:spPr bwMode="auto">
            <a:xfrm>
              <a:off x="1440"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67614" name="Text Box 19"/>
            <p:cNvSpPr txBox="1">
              <a:spLocks noChangeArrowheads="1"/>
            </p:cNvSpPr>
            <p:nvPr/>
          </p:nvSpPr>
          <p:spPr bwMode="auto">
            <a:xfrm>
              <a:off x="1152"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67615" name="Text Box 20"/>
            <p:cNvSpPr txBox="1">
              <a:spLocks noChangeArrowheads="1"/>
            </p:cNvSpPr>
            <p:nvPr/>
          </p:nvSpPr>
          <p:spPr bwMode="auto">
            <a:xfrm>
              <a:off x="1728"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67616" name="Text Box 21"/>
            <p:cNvSpPr txBox="1">
              <a:spLocks noChangeArrowheads="1"/>
            </p:cNvSpPr>
            <p:nvPr/>
          </p:nvSpPr>
          <p:spPr bwMode="auto">
            <a:xfrm>
              <a:off x="864"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grpSp>
      <p:grpSp>
        <p:nvGrpSpPr>
          <p:cNvPr id="4" name="Group 22"/>
          <p:cNvGrpSpPr>
            <a:grpSpLocks/>
          </p:cNvGrpSpPr>
          <p:nvPr/>
        </p:nvGrpSpPr>
        <p:grpSpPr bwMode="auto">
          <a:xfrm>
            <a:off x="5640916" y="2133600"/>
            <a:ext cx="4373033" cy="3268663"/>
            <a:chOff x="2422" y="1344"/>
            <a:chExt cx="2066" cy="2059"/>
          </a:xfrm>
        </p:grpSpPr>
        <p:grpSp>
          <p:nvGrpSpPr>
            <p:cNvPr id="5" name="Group 23"/>
            <p:cNvGrpSpPr>
              <a:grpSpLocks/>
            </p:cNvGrpSpPr>
            <p:nvPr/>
          </p:nvGrpSpPr>
          <p:grpSpPr bwMode="auto">
            <a:xfrm>
              <a:off x="2422" y="1344"/>
              <a:ext cx="2066" cy="2059"/>
              <a:chOff x="2422" y="1344"/>
              <a:chExt cx="2066" cy="2059"/>
            </a:xfrm>
          </p:grpSpPr>
          <p:sp>
            <p:nvSpPr>
              <p:cNvPr id="67604" name="Text Box 24"/>
              <p:cNvSpPr txBox="1">
                <a:spLocks noChangeArrowheads="1"/>
              </p:cNvSpPr>
              <p:nvPr/>
            </p:nvSpPr>
            <p:spPr bwMode="auto">
              <a:xfrm>
                <a:off x="2422" y="1344"/>
                <a:ext cx="626" cy="523"/>
              </a:xfrm>
              <a:prstGeom prst="rect">
                <a:avLst/>
              </a:prstGeom>
              <a:noFill/>
              <a:ln w="9525">
                <a:solidFill>
                  <a:schemeClr val="tx1"/>
                </a:solidFill>
                <a:miter lim="800000"/>
                <a:headEnd/>
                <a:tailEnd/>
              </a:ln>
            </p:spPr>
            <p:txBody>
              <a:bodyPr wrap="none">
                <a:spAutoFit/>
              </a:bodyPr>
              <a:lstStyle/>
              <a:p>
                <a:pPr algn="ctr"/>
                <a:r>
                  <a:rPr lang="en-US" sz="2400" dirty="0">
                    <a:solidFill>
                      <a:srgbClr val="FF3300"/>
                    </a:solidFill>
                    <a:latin typeface="Times New Roman" panose="02020603050405020304" pitchFamily="18" charset="0"/>
                  </a:rPr>
                  <a:t>X1</a:t>
                </a:r>
              </a:p>
              <a:p>
                <a:pPr algn="ctr"/>
                <a:r>
                  <a:rPr lang="en-US" sz="2400" dirty="0">
                    <a:latin typeface="Times New Roman" panose="02020603050405020304" pitchFamily="18" charset="0"/>
                  </a:rPr>
                  <a:t>{</a:t>
                </a:r>
                <a:r>
                  <a:rPr lang="en-US" sz="2400" dirty="0">
                    <a:solidFill>
                      <a:srgbClr val="FF3300"/>
                    </a:solidFill>
                    <a:latin typeface="Times New Roman" panose="02020603050405020304" pitchFamily="18" charset="0"/>
                  </a:rPr>
                  <a:t>1</a:t>
                </a:r>
                <a:r>
                  <a:rPr lang="en-US" sz="2400" dirty="0">
                    <a:latin typeface="Times New Roman" panose="02020603050405020304" pitchFamily="18" charset="0"/>
                  </a:rPr>
                  <a:t>,2,3,4}</a:t>
                </a:r>
              </a:p>
            </p:txBody>
          </p:sp>
          <p:sp>
            <p:nvSpPr>
              <p:cNvPr id="67605" name="Text Box 25"/>
              <p:cNvSpPr txBox="1">
                <a:spLocks noChangeArrowheads="1"/>
              </p:cNvSpPr>
              <p:nvPr/>
            </p:nvSpPr>
            <p:spPr bwMode="auto">
              <a:xfrm>
                <a:off x="242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X3</a:t>
                </a:r>
              </a:p>
              <a:p>
                <a:pPr algn="ctr"/>
                <a:r>
                  <a:rPr lang="en-US" sz="2400" dirty="0">
                    <a:latin typeface="Times New Roman" panose="02020603050405020304" pitchFamily="18" charset="0"/>
                  </a:rPr>
                  <a:t>{1,2,3,4}</a:t>
                </a:r>
              </a:p>
            </p:txBody>
          </p:sp>
          <p:sp>
            <p:nvSpPr>
              <p:cNvPr id="67606" name="Text Box 26"/>
              <p:cNvSpPr txBox="1">
                <a:spLocks noChangeArrowheads="1"/>
              </p:cNvSpPr>
              <p:nvPr/>
            </p:nvSpPr>
            <p:spPr bwMode="auto">
              <a:xfrm>
                <a:off x="386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X4</a:t>
                </a:r>
              </a:p>
              <a:p>
                <a:pPr algn="ctr"/>
                <a:r>
                  <a:rPr lang="en-US" sz="2400" dirty="0">
                    <a:latin typeface="Times New Roman" panose="02020603050405020304" pitchFamily="18" charset="0"/>
                  </a:rPr>
                  <a:t>{1,2,3,4}</a:t>
                </a:r>
              </a:p>
            </p:txBody>
          </p:sp>
          <p:sp>
            <p:nvSpPr>
              <p:cNvPr id="67607" name="Text Box 27"/>
              <p:cNvSpPr txBox="1">
                <a:spLocks noChangeArrowheads="1"/>
              </p:cNvSpPr>
              <p:nvPr/>
            </p:nvSpPr>
            <p:spPr bwMode="auto">
              <a:xfrm>
                <a:off x="386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X2</a:t>
                </a:r>
              </a:p>
              <a:p>
                <a:pPr algn="ctr"/>
                <a:r>
                  <a:rPr lang="en-US" sz="2400" dirty="0">
                    <a:latin typeface="Times New Roman" panose="02020603050405020304" pitchFamily="18" charset="0"/>
                  </a:rPr>
                  <a:t>{1,2,3,4}</a:t>
                </a:r>
              </a:p>
            </p:txBody>
          </p:sp>
        </p:grpSp>
        <p:sp>
          <p:nvSpPr>
            <p:cNvPr id="67598" name="Line 28"/>
            <p:cNvSpPr>
              <a:spLocks noChangeShapeType="1"/>
            </p:cNvSpPr>
            <p:nvPr/>
          </p:nvSpPr>
          <p:spPr bwMode="auto">
            <a:xfrm>
              <a:off x="3360" y="1584"/>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7599" name="Line 29"/>
            <p:cNvSpPr>
              <a:spLocks noChangeShapeType="1"/>
            </p:cNvSpPr>
            <p:nvPr/>
          </p:nvSpPr>
          <p:spPr bwMode="auto">
            <a:xfrm>
              <a:off x="2928"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7600" name="Line 30"/>
            <p:cNvSpPr>
              <a:spLocks noChangeShapeType="1"/>
            </p:cNvSpPr>
            <p:nvPr/>
          </p:nvSpPr>
          <p:spPr bwMode="auto">
            <a:xfrm>
              <a:off x="3360" y="3120"/>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7601" name="Line 31"/>
            <p:cNvSpPr>
              <a:spLocks noChangeShapeType="1"/>
            </p:cNvSpPr>
            <p:nvPr/>
          </p:nvSpPr>
          <p:spPr bwMode="auto">
            <a:xfrm>
              <a:off x="4320"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7602" name="Line 32"/>
            <p:cNvSpPr>
              <a:spLocks noChangeShapeType="1"/>
            </p:cNvSpPr>
            <p:nvPr/>
          </p:nvSpPr>
          <p:spPr bwMode="auto">
            <a:xfrm>
              <a:off x="3312" y="1872"/>
              <a:ext cx="576"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7603" name="Line 33"/>
            <p:cNvSpPr>
              <a:spLocks noChangeShapeType="1"/>
            </p:cNvSpPr>
            <p:nvPr/>
          </p:nvSpPr>
          <p:spPr bwMode="auto">
            <a:xfrm flipH="1">
              <a:off x="3360" y="1872"/>
              <a:ext cx="528"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7589" name="AutoShape 34"/>
          <p:cNvSpPr>
            <a:spLocks noChangeArrowheads="1"/>
          </p:cNvSpPr>
          <p:nvPr/>
        </p:nvSpPr>
        <p:spPr bwMode="auto">
          <a:xfrm>
            <a:off x="2032000" y="3048000"/>
            <a:ext cx="609600" cy="457200"/>
          </a:xfrm>
          <a:prstGeom prst="star4">
            <a:avLst>
              <a:gd name="adj" fmla="val 12500"/>
            </a:avLst>
          </a:prstGeom>
          <a:solidFill>
            <a:srgbClr val="FF3300"/>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nvGrpSpPr>
          <p:cNvPr id="6" name="Group 35"/>
          <p:cNvGrpSpPr>
            <a:grpSpLocks/>
          </p:cNvGrpSpPr>
          <p:nvPr/>
        </p:nvGrpSpPr>
        <p:grpSpPr bwMode="auto">
          <a:xfrm>
            <a:off x="2743200" y="3124200"/>
            <a:ext cx="1625600" cy="1676400"/>
            <a:chOff x="1296" y="1968"/>
            <a:chExt cx="768" cy="1056"/>
          </a:xfrm>
        </p:grpSpPr>
        <p:sp>
          <p:nvSpPr>
            <p:cNvPr id="67591" name="Oval 36"/>
            <p:cNvSpPr>
              <a:spLocks noChangeArrowheads="1"/>
            </p:cNvSpPr>
            <p:nvPr/>
          </p:nvSpPr>
          <p:spPr bwMode="auto">
            <a:xfrm>
              <a:off x="1296"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7592" name="Oval 37"/>
            <p:cNvSpPr>
              <a:spLocks noChangeArrowheads="1"/>
            </p:cNvSpPr>
            <p:nvPr/>
          </p:nvSpPr>
          <p:spPr bwMode="auto">
            <a:xfrm>
              <a:off x="1584"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7593" name="Oval 38"/>
            <p:cNvSpPr>
              <a:spLocks noChangeArrowheads="1"/>
            </p:cNvSpPr>
            <p:nvPr/>
          </p:nvSpPr>
          <p:spPr bwMode="auto">
            <a:xfrm>
              <a:off x="1872"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7594" name="Oval 39"/>
            <p:cNvSpPr>
              <a:spLocks noChangeArrowheads="1"/>
            </p:cNvSpPr>
            <p:nvPr/>
          </p:nvSpPr>
          <p:spPr bwMode="auto">
            <a:xfrm>
              <a:off x="1296"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7595" name="Oval 40"/>
            <p:cNvSpPr>
              <a:spLocks noChangeArrowheads="1"/>
            </p:cNvSpPr>
            <p:nvPr/>
          </p:nvSpPr>
          <p:spPr bwMode="auto">
            <a:xfrm>
              <a:off x="1872" y="2832"/>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7596" name="Oval 41"/>
            <p:cNvSpPr>
              <a:spLocks noChangeArrowheads="1"/>
            </p:cNvSpPr>
            <p:nvPr/>
          </p:nvSpPr>
          <p:spPr bwMode="auto">
            <a:xfrm>
              <a:off x="1584" y="2544"/>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7" name="Footer Placeholder 6">
            <a:extLst>
              <a:ext uri="{FF2B5EF4-FFF2-40B4-BE49-F238E27FC236}">
                <a16:creationId xmlns:a16="http://schemas.microsoft.com/office/drawing/2014/main" id="{AB9D02D2-9F9A-44E9-9BED-04793D18FA3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rPr>
              <a:t>4-Queens Problem</a:t>
            </a:r>
          </a:p>
        </p:txBody>
      </p:sp>
      <p:grpSp>
        <p:nvGrpSpPr>
          <p:cNvPr id="2" name="Group 3"/>
          <p:cNvGrpSpPr>
            <a:grpSpLocks/>
          </p:cNvGrpSpPr>
          <p:nvPr/>
        </p:nvGrpSpPr>
        <p:grpSpPr bwMode="auto">
          <a:xfrm>
            <a:off x="1625600" y="2667000"/>
            <a:ext cx="2844800" cy="2209800"/>
            <a:chOff x="624" y="1776"/>
            <a:chExt cx="1344" cy="1392"/>
          </a:xfrm>
        </p:grpSpPr>
        <p:grpSp>
          <p:nvGrpSpPr>
            <p:cNvPr id="3" name="Group 4"/>
            <p:cNvGrpSpPr>
              <a:grpSpLocks/>
            </p:cNvGrpSpPr>
            <p:nvPr/>
          </p:nvGrpSpPr>
          <p:grpSpPr bwMode="auto">
            <a:xfrm>
              <a:off x="816" y="2016"/>
              <a:ext cx="1152" cy="1152"/>
              <a:chOff x="576" y="1728"/>
              <a:chExt cx="1152" cy="1152"/>
            </a:xfrm>
          </p:grpSpPr>
          <p:sp>
            <p:nvSpPr>
              <p:cNvPr id="68641" name="Rectangle 5"/>
              <p:cNvSpPr>
                <a:spLocks noChangeArrowheads="1"/>
              </p:cNvSpPr>
              <p:nvPr/>
            </p:nvSpPr>
            <p:spPr bwMode="auto">
              <a:xfrm>
                <a:off x="576" y="1728"/>
                <a:ext cx="1152" cy="115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8642" name="Rectangle 6"/>
              <p:cNvSpPr>
                <a:spLocks noChangeArrowheads="1"/>
              </p:cNvSpPr>
              <p:nvPr/>
            </p:nvSpPr>
            <p:spPr bwMode="auto">
              <a:xfrm>
                <a:off x="864"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8643" name="Rectangle 7"/>
              <p:cNvSpPr>
                <a:spLocks noChangeArrowheads="1"/>
              </p:cNvSpPr>
              <p:nvPr/>
            </p:nvSpPr>
            <p:spPr bwMode="auto">
              <a:xfrm>
                <a:off x="1152"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8644" name="Rectangle 8"/>
              <p:cNvSpPr>
                <a:spLocks noChangeArrowheads="1"/>
              </p:cNvSpPr>
              <p:nvPr/>
            </p:nvSpPr>
            <p:spPr bwMode="auto">
              <a:xfrm>
                <a:off x="864"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8645" name="Rectangle 9"/>
              <p:cNvSpPr>
                <a:spLocks noChangeArrowheads="1"/>
              </p:cNvSpPr>
              <p:nvPr/>
            </p:nvSpPr>
            <p:spPr bwMode="auto">
              <a:xfrm>
                <a:off x="576"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8646" name="Rectangle 10"/>
              <p:cNvSpPr>
                <a:spLocks noChangeArrowheads="1"/>
              </p:cNvSpPr>
              <p:nvPr/>
            </p:nvSpPr>
            <p:spPr bwMode="auto">
              <a:xfrm>
                <a:off x="1440"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8647" name="Rectangle 11"/>
              <p:cNvSpPr>
                <a:spLocks noChangeArrowheads="1"/>
              </p:cNvSpPr>
              <p:nvPr/>
            </p:nvSpPr>
            <p:spPr bwMode="auto">
              <a:xfrm>
                <a:off x="1152"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8648" name="Rectangle 12"/>
              <p:cNvSpPr>
                <a:spLocks noChangeArrowheads="1"/>
              </p:cNvSpPr>
              <p:nvPr/>
            </p:nvSpPr>
            <p:spPr bwMode="auto">
              <a:xfrm>
                <a:off x="576"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8649" name="Rectangle 13"/>
              <p:cNvSpPr>
                <a:spLocks noChangeArrowheads="1"/>
              </p:cNvSpPr>
              <p:nvPr/>
            </p:nvSpPr>
            <p:spPr bwMode="auto">
              <a:xfrm>
                <a:off x="1440"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68633" name="Text Box 14"/>
            <p:cNvSpPr txBox="1">
              <a:spLocks noChangeArrowheads="1"/>
            </p:cNvSpPr>
            <p:nvPr/>
          </p:nvSpPr>
          <p:spPr bwMode="auto">
            <a:xfrm>
              <a:off x="624" y="201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sp>
          <p:nvSpPr>
            <p:cNvPr id="68634" name="Text Box 15"/>
            <p:cNvSpPr txBox="1">
              <a:spLocks noChangeArrowheads="1"/>
            </p:cNvSpPr>
            <p:nvPr/>
          </p:nvSpPr>
          <p:spPr bwMode="auto">
            <a:xfrm>
              <a:off x="624" y="2592"/>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68635" name="Text Box 16"/>
            <p:cNvSpPr txBox="1">
              <a:spLocks noChangeArrowheads="1"/>
            </p:cNvSpPr>
            <p:nvPr/>
          </p:nvSpPr>
          <p:spPr bwMode="auto">
            <a:xfrm>
              <a:off x="624" y="2304"/>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68636" name="Text Box 17"/>
            <p:cNvSpPr txBox="1">
              <a:spLocks noChangeArrowheads="1"/>
            </p:cNvSpPr>
            <p:nvPr/>
          </p:nvSpPr>
          <p:spPr bwMode="auto">
            <a:xfrm>
              <a:off x="624" y="2880"/>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68637" name="Text Box 18"/>
            <p:cNvSpPr txBox="1">
              <a:spLocks noChangeArrowheads="1"/>
            </p:cNvSpPr>
            <p:nvPr/>
          </p:nvSpPr>
          <p:spPr bwMode="auto">
            <a:xfrm>
              <a:off x="1440"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68638" name="Text Box 19"/>
            <p:cNvSpPr txBox="1">
              <a:spLocks noChangeArrowheads="1"/>
            </p:cNvSpPr>
            <p:nvPr/>
          </p:nvSpPr>
          <p:spPr bwMode="auto">
            <a:xfrm>
              <a:off x="1152"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68639" name="Text Box 20"/>
            <p:cNvSpPr txBox="1">
              <a:spLocks noChangeArrowheads="1"/>
            </p:cNvSpPr>
            <p:nvPr/>
          </p:nvSpPr>
          <p:spPr bwMode="auto">
            <a:xfrm>
              <a:off x="1728"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68640" name="Text Box 21"/>
            <p:cNvSpPr txBox="1">
              <a:spLocks noChangeArrowheads="1"/>
            </p:cNvSpPr>
            <p:nvPr/>
          </p:nvSpPr>
          <p:spPr bwMode="auto">
            <a:xfrm>
              <a:off x="864"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grpSp>
      <p:grpSp>
        <p:nvGrpSpPr>
          <p:cNvPr id="4" name="Group 22"/>
          <p:cNvGrpSpPr>
            <a:grpSpLocks/>
          </p:cNvGrpSpPr>
          <p:nvPr/>
        </p:nvGrpSpPr>
        <p:grpSpPr bwMode="auto">
          <a:xfrm>
            <a:off x="5640916" y="2133600"/>
            <a:ext cx="4373033" cy="3268663"/>
            <a:chOff x="2422" y="1344"/>
            <a:chExt cx="2066" cy="2059"/>
          </a:xfrm>
        </p:grpSpPr>
        <p:grpSp>
          <p:nvGrpSpPr>
            <p:cNvPr id="5" name="Group 23"/>
            <p:cNvGrpSpPr>
              <a:grpSpLocks/>
            </p:cNvGrpSpPr>
            <p:nvPr/>
          </p:nvGrpSpPr>
          <p:grpSpPr bwMode="auto">
            <a:xfrm>
              <a:off x="2422" y="1344"/>
              <a:ext cx="2066" cy="2059"/>
              <a:chOff x="2422" y="1344"/>
              <a:chExt cx="2066" cy="2059"/>
            </a:xfrm>
          </p:grpSpPr>
          <p:sp>
            <p:nvSpPr>
              <p:cNvPr id="68628" name="Text Box 24"/>
              <p:cNvSpPr txBox="1">
                <a:spLocks noChangeArrowheads="1"/>
              </p:cNvSpPr>
              <p:nvPr/>
            </p:nvSpPr>
            <p:spPr bwMode="auto">
              <a:xfrm>
                <a:off x="2422" y="1344"/>
                <a:ext cx="626" cy="523"/>
              </a:xfrm>
              <a:prstGeom prst="rect">
                <a:avLst/>
              </a:prstGeom>
              <a:noFill/>
              <a:ln w="9525">
                <a:solidFill>
                  <a:schemeClr val="tx1"/>
                </a:solidFill>
                <a:miter lim="800000"/>
                <a:headEnd/>
                <a:tailEnd/>
              </a:ln>
            </p:spPr>
            <p:txBody>
              <a:bodyPr wrap="none">
                <a:spAutoFit/>
              </a:bodyPr>
              <a:lstStyle/>
              <a:p>
                <a:pPr algn="ctr"/>
                <a:r>
                  <a:rPr lang="en-US" sz="2400" dirty="0">
                    <a:solidFill>
                      <a:srgbClr val="FF3300"/>
                    </a:solidFill>
                    <a:latin typeface="Times New Roman" panose="02020603050405020304" pitchFamily="18" charset="0"/>
                  </a:rPr>
                  <a:t>X1</a:t>
                </a:r>
              </a:p>
              <a:p>
                <a:pPr algn="ctr"/>
                <a:r>
                  <a:rPr lang="en-US" sz="2400" dirty="0">
                    <a:latin typeface="Times New Roman" panose="02020603050405020304" pitchFamily="18" charset="0"/>
                  </a:rPr>
                  <a:t>{</a:t>
                </a:r>
                <a:r>
                  <a:rPr lang="en-US" sz="2400" dirty="0">
                    <a:solidFill>
                      <a:srgbClr val="FF3300"/>
                    </a:solidFill>
                    <a:latin typeface="Times New Roman" panose="02020603050405020304" pitchFamily="18" charset="0"/>
                  </a:rPr>
                  <a:t>1</a:t>
                </a:r>
                <a:r>
                  <a:rPr lang="en-US" sz="2400" dirty="0">
                    <a:latin typeface="Times New Roman" panose="02020603050405020304" pitchFamily="18" charset="0"/>
                  </a:rPr>
                  <a:t>,2,3,4}</a:t>
                </a:r>
              </a:p>
            </p:txBody>
          </p:sp>
          <p:sp>
            <p:nvSpPr>
              <p:cNvPr id="68629" name="Text Box 25"/>
              <p:cNvSpPr txBox="1">
                <a:spLocks noChangeArrowheads="1"/>
              </p:cNvSpPr>
              <p:nvPr/>
            </p:nvSpPr>
            <p:spPr bwMode="auto">
              <a:xfrm>
                <a:off x="242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X3</a:t>
                </a:r>
              </a:p>
              <a:p>
                <a:pPr algn="ctr"/>
                <a:r>
                  <a:rPr lang="en-US" sz="2400" dirty="0">
                    <a:latin typeface="Times New Roman" panose="02020603050405020304" pitchFamily="18" charset="0"/>
                  </a:rPr>
                  <a:t>{1,2,3,4}</a:t>
                </a:r>
              </a:p>
            </p:txBody>
          </p:sp>
          <p:sp>
            <p:nvSpPr>
              <p:cNvPr id="68630" name="Text Box 26"/>
              <p:cNvSpPr txBox="1">
                <a:spLocks noChangeArrowheads="1"/>
              </p:cNvSpPr>
              <p:nvPr/>
            </p:nvSpPr>
            <p:spPr bwMode="auto">
              <a:xfrm>
                <a:off x="386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X4</a:t>
                </a:r>
              </a:p>
              <a:p>
                <a:pPr algn="ctr"/>
                <a:r>
                  <a:rPr lang="en-US" sz="2400" dirty="0">
                    <a:latin typeface="Times New Roman" panose="02020603050405020304" pitchFamily="18" charset="0"/>
                  </a:rPr>
                  <a:t>{1,2,3,4}</a:t>
                </a:r>
              </a:p>
            </p:txBody>
          </p:sp>
          <p:sp>
            <p:nvSpPr>
              <p:cNvPr id="68631" name="Text Box 27"/>
              <p:cNvSpPr txBox="1">
                <a:spLocks noChangeArrowheads="1"/>
              </p:cNvSpPr>
              <p:nvPr/>
            </p:nvSpPr>
            <p:spPr bwMode="auto">
              <a:xfrm>
                <a:off x="386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X2</a:t>
                </a:r>
              </a:p>
              <a:p>
                <a:pPr algn="ctr"/>
                <a:r>
                  <a:rPr lang="en-US" sz="2400" dirty="0">
                    <a:latin typeface="Times New Roman" panose="02020603050405020304" pitchFamily="18" charset="0"/>
                  </a:rPr>
                  <a:t>{1,2,3,4}</a:t>
                </a:r>
              </a:p>
            </p:txBody>
          </p:sp>
        </p:grpSp>
        <p:sp>
          <p:nvSpPr>
            <p:cNvPr id="68622" name="Line 28"/>
            <p:cNvSpPr>
              <a:spLocks noChangeShapeType="1"/>
            </p:cNvSpPr>
            <p:nvPr/>
          </p:nvSpPr>
          <p:spPr bwMode="auto">
            <a:xfrm>
              <a:off x="3360" y="1584"/>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8623" name="Line 29"/>
            <p:cNvSpPr>
              <a:spLocks noChangeShapeType="1"/>
            </p:cNvSpPr>
            <p:nvPr/>
          </p:nvSpPr>
          <p:spPr bwMode="auto">
            <a:xfrm>
              <a:off x="2928"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8624" name="Line 30"/>
            <p:cNvSpPr>
              <a:spLocks noChangeShapeType="1"/>
            </p:cNvSpPr>
            <p:nvPr/>
          </p:nvSpPr>
          <p:spPr bwMode="auto">
            <a:xfrm>
              <a:off x="3360" y="3120"/>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8625" name="Line 31"/>
            <p:cNvSpPr>
              <a:spLocks noChangeShapeType="1"/>
            </p:cNvSpPr>
            <p:nvPr/>
          </p:nvSpPr>
          <p:spPr bwMode="auto">
            <a:xfrm>
              <a:off x="4320"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8626" name="Line 32"/>
            <p:cNvSpPr>
              <a:spLocks noChangeShapeType="1"/>
            </p:cNvSpPr>
            <p:nvPr/>
          </p:nvSpPr>
          <p:spPr bwMode="auto">
            <a:xfrm>
              <a:off x="3312" y="1872"/>
              <a:ext cx="576"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8627" name="Line 33"/>
            <p:cNvSpPr>
              <a:spLocks noChangeShapeType="1"/>
            </p:cNvSpPr>
            <p:nvPr/>
          </p:nvSpPr>
          <p:spPr bwMode="auto">
            <a:xfrm flipH="1">
              <a:off x="3360" y="1872"/>
              <a:ext cx="528"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8613" name="AutoShape 34"/>
          <p:cNvSpPr>
            <a:spLocks noChangeArrowheads="1"/>
          </p:cNvSpPr>
          <p:nvPr/>
        </p:nvSpPr>
        <p:spPr bwMode="auto">
          <a:xfrm>
            <a:off x="2032000" y="3048000"/>
            <a:ext cx="609600" cy="457200"/>
          </a:xfrm>
          <a:prstGeom prst="star4">
            <a:avLst>
              <a:gd name="adj" fmla="val 12500"/>
            </a:avLst>
          </a:prstGeom>
          <a:solidFill>
            <a:srgbClr val="FF3300"/>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nvGrpSpPr>
          <p:cNvPr id="6" name="Group 35"/>
          <p:cNvGrpSpPr>
            <a:grpSpLocks/>
          </p:cNvGrpSpPr>
          <p:nvPr/>
        </p:nvGrpSpPr>
        <p:grpSpPr bwMode="auto">
          <a:xfrm>
            <a:off x="2743200" y="3124200"/>
            <a:ext cx="1625600" cy="1676400"/>
            <a:chOff x="1296" y="1968"/>
            <a:chExt cx="768" cy="1056"/>
          </a:xfrm>
        </p:grpSpPr>
        <p:sp>
          <p:nvSpPr>
            <p:cNvPr id="68615" name="Oval 36"/>
            <p:cNvSpPr>
              <a:spLocks noChangeArrowheads="1"/>
            </p:cNvSpPr>
            <p:nvPr/>
          </p:nvSpPr>
          <p:spPr bwMode="auto">
            <a:xfrm>
              <a:off x="1296"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8616" name="Oval 37"/>
            <p:cNvSpPr>
              <a:spLocks noChangeArrowheads="1"/>
            </p:cNvSpPr>
            <p:nvPr/>
          </p:nvSpPr>
          <p:spPr bwMode="auto">
            <a:xfrm>
              <a:off x="1584"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8617" name="Oval 38"/>
            <p:cNvSpPr>
              <a:spLocks noChangeArrowheads="1"/>
            </p:cNvSpPr>
            <p:nvPr/>
          </p:nvSpPr>
          <p:spPr bwMode="auto">
            <a:xfrm>
              <a:off x="1872"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8618" name="Oval 39"/>
            <p:cNvSpPr>
              <a:spLocks noChangeArrowheads="1"/>
            </p:cNvSpPr>
            <p:nvPr/>
          </p:nvSpPr>
          <p:spPr bwMode="auto">
            <a:xfrm>
              <a:off x="1296"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8619" name="Oval 40"/>
            <p:cNvSpPr>
              <a:spLocks noChangeArrowheads="1"/>
            </p:cNvSpPr>
            <p:nvPr/>
          </p:nvSpPr>
          <p:spPr bwMode="auto">
            <a:xfrm>
              <a:off x="1872" y="2832"/>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8620" name="Oval 41"/>
            <p:cNvSpPr>
              <a:spLocks noChangeArrowheads="1"/>
            </p:cNvSpPr>
            <p:nvPr/>
          </p:nvSpPr>
          <p:spPr bwMode="auto">
            <a:xfrm>
              <a:off x="1584" y="2544"/>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7" name="Footer Placeholder 6">
            <a:extLst>
              <a:ext uri="{FF2B5EF4-FFF2-40B4-BE49-F238E27FC236}">
                <a16:creationId xmlns:a16="http://schemas.microsoft.com/office/drawing/2014/main" id="{EA4E8A09-BEA7-4C1B-9B7B-5BFFB5A9A245}"/>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rPr>
              <a:t>4-Queens Problem</a:t>
            </a:r>
          </a:p>
        </p:txBody>
      </p:sp>
      <p:grpSp>
        <p:nvGrpSpPr>
          <p:cNvPr id="2" name="Group 3"/>
          <p:cNvGrpSpPr>
            <a:grpSpLocks/>
          </p:cNvGrpSpPr>
          <p:nvPr/>
        </p:nvGrpSpPr>
        <p:grpSpPr bwMode="auto">
          <a:xfrm>
            <a:off x="1625600" y="2667000"/>
            <a:ext cx="2844800" cy="2209800"/>
            <a:chOff x="624" y="1776"/>
            <a:chExt cx="1344" cy="1392"/>
          </a:xfrm>
        </p:grpSpPr>
        <p:grpSp>
          <p:nvGrpSpPr>
            <p:cNvPr id="3" name="Group 4"/>
            <p:cNvGrpSpPr>
              <a:grpSpLocks/>
            </p:cNvGrpSpPr>
            <p:nvPr/>
          </p:nvGrpSpPr>
          <p:grpSpPr bwMode="auto">
            <a:xfrm>
              <a:off x="816" y="2016"/>
              <a:ext cx="1152" cy="1152"/>
              <a:chOff x="576" y="1728"/>
              <a:chExt cx="1152" cy="1152"/>
            </a:xfrm>
          </p:grpSpPr>
          <p:sp>
            <p:nvSpPr>
              <p:cNvPr id="69665" name="Rectangle 5"/>
              <p:cNvSpPr>
                <a:spLocks noChangeArrowheads="1"/>
              </p:cNvSpPr>
              <p:nvPr/>
            </p:nvSpPr>
            <p:spPr bwMode="auto">
              <a:xfrm>
                <a:off x="576" y="1728"/>
                <a:ext cx="1152" cy="115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9666" name="Rectangle 6"/>
              <p:cNvSpPr>
                <a:spLocks noChangeArrowheads="1"/>
              </p:cNvSpPr>
              <p:nvPr/>
            </p:nvSpPr>
            <p:spPr bwMode="auto">
              <a:xfrm>
                <a:off x="864"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9667" name="Rectangle 7"/>
              <p:cNvSpPr>
                <a:spLocks noChangeArrowheads="1"/>
              </p:cNvSpPr>
              <p:nvPr/>
            </p:nvSpPr>
            <p:spPr bwMode="auto">
              <a:xfrm>
                <a:off x="1152"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9668" name="Rectangle 8"/>
              <p:cNvSpPr>
                <a:spLocks noChangeArrowheads="1"/>
              </p:cNvSpPr>
              <p:nvPr/>
            </p:nvSpPr>
            <p:spPr bwMode="auto">
              <a:xfrm>
                <a:off x="864"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9669" name="Rectangle 9"/>
              <p:cNvSpPr>
                <a:spLocks noChangeArrowheads="1"/>
              </p:cNvSpPr>
              <p:nvPr/>
            </p:nvSpPr>
            <p:spPr bwMode="auto">
              <a:xfrm>
                <a:off x="576"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9670" name="Rectangle 10"/>
              <p:cNvSpPr>
                <a:spLocks noChangeArrowheads="1"/>
              </p:cNvSpPr>
              <p:nvPr/>
            </p:nvSpPr>
            <p:spPr bwMode="auto">
              <a:xfrm>
                <a:off x="1440"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9671" name="Rectangle 11"/>
              <p:cNvSpPr>
                <a:spLocks noChangeArrowheads="1"/>
              </p:cNvSpPr>
              <p:nvPr/>
            </p:nvSpPr>
            <p:spPr bwMode="auto">
              <a:xfrm>
                <a:off x="1152"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9672" name="Rectangle 12"/>
              <p:cNvSpPr>
                <a:spLocks noChangeArrowheads="1"/>
              </p:cNvSpPr>
              <p:nvPr/>
            </p:nvSpPr>
            <p:spPr bwMode="auto">
              <a:xfrm>
                <a:off x="576"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69673" name="Rectangle 13"/>
              <p:cNvSpPr>
                <a:spLocks noChangeArrowheads="1"/>
              </p:cNvSpPr>
              <p:nvPr/>
            </p:nvSpPr>
            <p:spPr bwMode="auto">
              <a:xfrm>
                <a:off x="1440"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69657" name="Text Box 14"/>
            <p:cNvSpPr txBox="1">
              <a:spLocks noChangeArrowheads="1"/>
            </p:cNvSpPr>
            <p:nvPr/>
          </p:nvSpPr>
          <p:spPr bwMode="auto">
            <a:xfrm>
              <a:off x="624" y="201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sp>
          <p:nvSpPr>
            <p:cNvPr id="69658" name="Text Box 15"/>
            <p:cNvSpPr txBox="1">
              <a:spLocks noChangeArrowheads="1"/>
            </p:cNvSpPr>
            <p:nvPr/>
          </p:nvSpPr>
          <p:spPr bwMode="auto">
            <a:xfrm>
              <a:off x="624" y="2592"/>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69659" name="Text Box 16"/>
            <p:cNvSpPr txBox="1">
              <a:spLocks noChangeArrowheads="1"/>
            </p:cNvSpPr>
            <p:nvPr/>
          </p:nvSpPr>
          <p:spPr bwMode="auto">
            <a:xfrm>
              <a:off x="624" y="2304"/>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69660" name="Text Box 17"/>
            <p:cNvSpPr txBox="1">
              <a:spLocks noChangeArrowheads="1"/>
            </p:cNvSpPr>
            <p:nvPr/>
          </p:nvSpPr>
          <p:spPr bwMode="auto">
            <a:xfrm>
              <a:off x="624" y="2880"/>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69661" name="Text Box 18"/>
            <p:cNvSpPr txBox="1">
              <a:spLocks noChangeArrowheads="1"/>
            </p:cNvSpPr>
            <p:nvPr/>
          </p:nvSpPr>
          <p:spPr bwMode="auto">
            <a:xfrm>
              <a:off x="1440"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69662" name="Text Box 19"/>
            <p:cNvSpPr txBox="1">
              <a:spLocks noChangeArrowheads="1"/>
            </p:cNvSpPr>
            <p:nvPr/>
          </p:nvSpPr>
          <p:spPr bwMode="auto">
            <a:xfrm>
              <a:off x="1152"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69663" name="Text Box 20"/>
            <p:cNvSpPr txBox="1">
              <a:spLocks noChangeArrowheads="1"/>
            </p:cNvSpPr>
            <p:nvPr/>
          </p:nvSpPr>
          <p:spPr bwMode="auto">
            <a:xfrm>
              <a:off x="1728"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69664" name="Text Box 21"/>
            <p:cNvSpPr txBox="1">
              <a:spLocks noChangeArrowheads="1"/>
            </p:cNvSpPr>
            <p:nvPr/>
          </p:nvSpPr>
          <p:spPr bwMode="auto">
            <a:xfrm>
              <a:off x="864"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grpSp>
      <p:grpSp>
        <p:nvGrpSpPr>
          <p:cNvPr id="4" name="Group 22"/>
          <p:cNvGrpSpPr>
            <a:grpSpLocks/>
          </p:cNvGrpSpPr>
          <p:nvPr/>
        </p:nvGrpSpPr>
        <p:grpSpPr bwMode="auto">
          <a:xfrm>
            <a:off x="5640916" y="2133600"/>
            <a:ext cx="4373033" cy="3268663"/>
            <a:chOff x="2422" y="1344"/>
            <a:chExt cx="2066" cy="2059"/>
          </a:xfrm>
        </p:grpSpPr>
        <p:grpSp>
          <p:nvGrpSpPr>
            <p:cNvPr id="5" name="Group 23"/>
            <p:cNvGrpSpPr>
              <a:grpSpLocks/>
            </p:cNvGrpSpPr>
            <p:nvPr/>
          </p:nvGrpSpPr>
          <p:grpSpPr bwMode="auto">
            <a:xfrm>
              <a:off x="2422" y="1344"/>
              <a:ext cx="2066" cy="2059"/>
              <a:chOff x="2422" y="1344"/>
              <a:chExt cx="2066" cy="2059"/>
            </a:xfrm>
          </p:grpSpPr>
          <p:sp>
            <p:nvSpPr>
              <p:cNvPr id="69652" name="Text Box 24"/>
              <p:cNvSpPr txBox="1">
                <a:spLocks noChangeArrowheads="1"/>
              </p:cNvSpPr>
              <p:nvPr/>
            </p:nvSpPr>
            <p:spPr bwMode="auto">
              <a:xfrm>
                <a:off x="242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X1</a:t>
                </a:r>
              </a:p>
              <a:p>
                <a:pPr algn="ctr"/>
                <a:r>
                  <a:rPr lang="en-US" sz="2400" dirty="0">
                    <a:latin typeface="Times New Roman" panose="02020603050405020304" pitchFamily="18" charset="0"/>
                  </a:rPr>
                  <a:t>{1,</a:t>
                </a:r>
                <a:r>
                  <a:rPr lang="en-US" sz="2400" dirty="0">
                    <a:solidFill>
                      <a:srgbClr val="FF3300"/>
                    </a:solidFill>
                    <a:latin typeface="Times New Roman" panose="02020603050405020304" pitchFamily="18" charset="0"/>
                  </a:rPr>
                  <a:t>2</a:t>
                </a:r>
                <a:r>
                  <a:rPr lang="en-US" sz="2400" dirty="0">
                    <a:latin typeface="Times New Roman" panose="02020603050405020304" pitchFamily="18" charset="0"/>
                  </a:rPr>
                  <a:t>,3,4}</a:t>
                </a:r>
              </a:p>
            </p:txBody>
          </p:sp>
          <p:sp>
            <p:nvSpPr>
              <p:cNvPr id="69653" name="Text Box 25"/>
              <p:cNvSpPr txBox="1">
                <a:spLocks noChangeArrowheads="1"/>
              </p:cNvSpPr>
              <p:nvPr/>
            </p:nvSpPr>
            <p:spPr bwMode="auto">
              <a:xfrm>
                <a:off x="242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X3</a:t>
                </a:r>
              </a:p>
              <a:p>
                <a:pPr algn="ctr"/>
                <a:r>
                  <a:rPr lang="en-US" sz="2400" dirty="0">
                    <a:latin typeface="Times New Roman" panose="02020603050405020304" pitchFamily="18" charset="0"/>
                  </a:rPr>
                  <a:t>{1,2,3,4}</a:t>
                </a:r>
              </a:p>
            </p:txBody>
          </p:sp>
          <p:sp>
            <p:nvSpPr>
              <p:cNvPr id="69654" name="Text Box 26"/>
              <p:cNvSpPr txBox="1">
                <a:spLocks noChangeArrowheads="1"/>
              </p:cNvSpPr>
              <p:nvPr/>
            </p:nvSpPr>
            <p:spPr bwMode="auto">
              <a:xfrm>
                <a:off x="386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X4</a:t>
                </a:r>
              </a:p>
              <a:p>
                <a:pPr algn="ctr"/>
                <a:r>
                  <a:rPr lang="en-US" sz="2400" dirty="0">
                    <a:latin typeface="Times New Roman" panose="02020603050405020304" pitchFamily="18" charset="0"/>
                  </a:rPr>
                  <a:t>{1,2,3,4}</a:t>
                </a:r>
              </a:p>
            </p:txBody>
          </p:sp>
          <p:sp>
            <p:nvSpPr>
              <p:cNvPr id="69655" name="Text Box 27"/>
              <p:cNvSpPr txBox="1">
                <a:spLocks noChangeArrowheads="1"/>
              </p:cNvSpPr>
              <p:nvPr/>
            </p:nvSpPr>
            <p:spPr bwMode="auto">
              <a:xfrm>
                <a:off x="386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X2</a:t>
                </a:r>
              </a:p>
              <a:p>
                <a:pPr algn="ctr"/>
                <a:r>
                  <a:rPr lang="en-US" sz="2400" dirty="0">
                    <a:latin typeface="Times New Roman" panose="02020603050405020304" pitchFamily="18" charset="0"/>
                  </a:rPr>
                  <a:t>{1,2,3,4}</a:t>
                </a:r>
              </a:p>
            </p:txBody>
          </p:sp>
        </p:grpSp>
        <p:sp>
          <p:nvSpPr>
            <p:cNvPr id="69646" name="Line 28"/>
            <p:cNvSpPr>
              <a:spLocks noChangeShapeType="1"/>
            </p:cNvSpPr>
            <p:nvPr/>
          </p:nvSpPr>
          <p:spPr bwMode="auto">
            <a:xfrm>
              <a:off x="3360" y="1584"/>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9647" name="Line 29"/>
            <p:cNvSpPr>
              <a:spLocks noChangeShapeType="1"/>
            </p:cNvSpPr>
            <p:nvPr/>
          </p:nvSpPr>
          <p:spPr bwMode="auto">
            <a:xfrm>
              <a:off x="2928"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9648" name="Line 30"/>
            <p:cNvSpPr>
              <a:spLocks noChangeShapeType="1"/>
            </p:cNvSpPr>
            <p:nvPr/>
          </p:nvSpPr>
          <p:spPr bwMode="auto">
            <a:xfrm>
              <a:off x="3360" y="3120"/>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9649" name="Line 31"/>
            <p:cNvSpPr>
              <a:spLocks noChangeShapeType="1"/>
            </p:cNvSpPr>
            <p:nvPr/>
          </p:nvSpPr>
          <p:spPr bwMode="auto">
            <a:xfrm>
              <a:off x="4320"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9650" name="Line 32"/>
            <p:cNvSpPr>
              <a:spLocks noChangeShapeType="1"/>
            </p:cNvSpPr>
            <p:nvPr/>
          </p:nvSpPr>
          <p:spPr bwMode="auto">
            <a:xfrm>
              <a:off x="3312" y="1872"/>
              <a:ext cx="576"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69651" name="Line 33"/>
            <p:cNvSpPr>
              <a:spLocks noChangeShapeType="1"/>
            </p:cNvSpPr>
            <p:nvPr/>
          </p:nvSpPr>
          <p:spPr bwMode="auto">
            <a:xfrm flipH="1">
              <a:off x="3360" y="1872"/>
              <a:ext cx="528"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69637" name="AutoShape 34"/>
          <p:cNvSpPr>
            <a:spLocks noChangeArrowheads="1"/>
          </p:cNvSpPr>
          <p:nvPr/>
        </p:nvSpPr>
        <p:spPr bwMode="auto">
          <a:xfrm>
            <a:off x="2032000" y="3505200"/>
            <a:ext cx="609600" cy="457200"/>
          </a:xfrm>
          <a:prstGeom prst="star4">
            <a:avLst>
              <a:gd name="adj" fmla="val 12500"/>
            </a:avLst>
          </a:prstGeom>
          <a:solidFill>
            <a:srgbClr val="FF3300"/>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nvGrpSpPr>
          <p:cNvPr id="6" name="Group 35"/>
          <p:cNvGrpSpPr>
            <a:grpSpLocks/>
          </p:cNvGrpSpPr>
          <p:nvPr/>
        </p:nvGrpSpPr>
        <p:grpSpPr bwMode="auto">
          <a:xfrm>
            <a:off x="2743200" y="3124200"/>
            <a:ext cx="1625600" cy="1676400"/>
            <a:chOff x="1296" y="1968"/>
            <a:chExt cx="768" cy="1056"/>
          </a:xfrm>
        </p:grpSpPr>
        <p:sp>
          <p:nvSpPr>
            <p:cNvPr id="69639" name="Oval 36"/>
            <p:cNvSpPr>
              <a:spLocks noChangeArrowheads="1"/>
            </p:cNvSpPr>
            <p:nvPr/>
          </p:nvSpPr>
          <p:spPr bwMode="auto">
            <a:xfrm>
              <a:off x="1296"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9640" name="Oval 37"/>
            <p:cNvSpPr>
              <a:spLocks noChangeArrowheads="1"/>
            </p:cNvSpPr>
            <p:nvPr/>
          </p:nvSpPr>
          <p:spPr bwMode="auto">
            <a:xfrm>
              <a:off x="1296" y="2544"/>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9641" name="Oval 38"/>
            <p:cNvSpPr>
              <a:spLocks noChangeArrowheads="1"/>
            </p:cNvSpPr>
            <p:nvPr/>
          </p:nvSpPr>
          <p:spPr bwMode="auto">
            <a:xfrm>
              <a:off x="1584" y="2832"/>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9642" name="Oval 39"/>
            <p:cNvSpPr>
              <a:spLocks noChangeArrowheads="1"/>
            </p:cNvSpPr>
            <p:nvPr/>
          </p:nvSpPr>
          <p:spPr bwMode="auto">
            <a:xfrm>
              <a:off x="1296"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9643" name="Oval 40"/>
            <p:cNvSpPr>
              <a:spLocks noChangeArrowheads="1"/>
            </p:cNvSpPr>
            <p:nvPr/>
          </p:nvSpPr>
          <p:spPr bwMode="auto">
            <a:xfrm>
              <a:off x="1872"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69644" name="Oval 41"/>
            <p:cNvSpPr>
              <a:spLocks noChangeArrowheads="1"/>
            </p:cNvSpPr>
            <p:nvPr/>
          </p:nvSpPr>
          <p:spPr bwMode="auto">
            <a:xfrm>
              <a:off x="1584"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7" name="Footer Placeholder 6">
            <a:extLst>
              <a:ext uri="{FF2B5EF4-FFF2-40B4-BE49-F238E27FC236}">
                <a16:creationId xmlns:a16="http://schemas.microsoft.com/office/drawing/2014/main" id="{B48F5536-4F8B-4A78-9A5E-B3FC93DC3F1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rPr>
              <a:t>4-Queens Problem</a:t>
            </a:r>
          </a:p>
        </p:txBody>
      </p:sp>
      <p:grpSp>
        <p:nvGrpSpPr>
          <p:cNvPr id="2" name="Group 3"/>
          <p:cNvGrpSpPr>
            <a:grpSpLocks/>
          </p:cNvGrpSpPr>
          <p:nvPr/>
        </p:nvGrpSpPr>
        <p:grpSpPr bwMode="auto">
          <a:xfrm>
            <a:off x="1625600" y="2667000"/>
            <a:ext cx="2844800" cy="2209800"/>
            <a:chOff x="624" y="1776"/>
            <a:chExt cx="1344" cy="1392"/>
          </a:xfrm>
        </p:grpSpPr>
        <p:grpSp>
          <p:nvGrpSpPr>
            <p:cNvPr id="3" name="Group 4"/>
            <p:cNvGrpSpPr>
              <a:grpSpLocks/>
            </p:cNvGrpSpPr>
            <p:nvPr/>
          </p:nvGrpSpPr>
          <p:grpSpPr bwMode="auto">
            <a:xfrm>
              <a:off x="816" y="2016"/>
              <a:ext cx="1152" cy="1152"/>
              <a:chOff x="576" y="1728"/>
              <a:chExt cx="1152" cy="1152"/>
            </a:xfrm>
          </p:grpSpPr>
          <p:sp>
            <p:nvSpPr>
              <p:cNvPr id="70689" name="Rectangle 5"/>
              <p:cNvSpPr>
                <a:spLocks noChangeArrowheads="1"/>
              </p:cNvSpPr>
              <p:nvPr/>
            </p:nvSpPr>
            <p:spPr bwMode="auto">
              <a:xfrm>
                <a:off x="576" y="1728"/>
                <a:ext cx="1152" cy="115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0690" name="Rectangle 6"/>
              <p:cNvSpPr>
                <a:spLocks noChangeArrowheads="1"/>
              </p:cNvSpPr>
              <p:nvPr/>
            </p:nvSpPr>
            <p:spPr bwMode="auto">
              <a:xfrm>
                <a:off x="864"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0691" name="Rectangle 7"/>
              <p:cNvSpPr>
                <a:spLocks noChangeArrowheads="1"/>
              </p:cNvSpPr>
              <p:nvPr/>
            </p:nvSpPr>
            <p:spPr bwMode="auto">
              <a:xfrm>
                <a:off x="1152"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0692" name="Rectangle 8"/>
              <p:cNvSpPr>
                <a:spLocks noChangeArrowheads="1"/>
              </p:cNvSpPr>
              <p:nvPr/>
            </p:nvSpPr>
            <p:spPr bwMode="auto">
              <a:xfrm>
                <a:off x="864"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0693" name="Rectangle 9"/>
              <p:cNvSpPr>
                <a:spLocks noChangeArrowheads="1"/>
              </p:cNvSpPr>
              <p:nvPr/>
            </p:nvSpPr>
            <p:spPr bwMode="auto">
              <a:xfrm>
                <a:off x="576"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0694" name="Rectangle 10"/>
              <p:cNvSpPr>
                <a:spLocks noChangeArrowheads="1"/>
              </p:cNvSpPr>
              <p:nvPr/>
            </p:nvSpPr>
            <p:spPr bwMode="auto">
              <a:xfrm>
                <a:off x="1440"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0695" name="Rectangle 11"/>
              <p:cNvSpPr>
                <a:spLocks noChangeArrowheads="1"/>
              </p:cNvSpPr>
              <p:nvPr/>
            </p:nvSpPr>
            <p:spPr bwMode="auto">
              <a:xfrm>
                <a:off x="1152"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0696" name="Rectangle 12"/>
              <p:cNvSpPr>
                <a:spLocks noChangeArrowheads="1"/>
              </p:cNvSpPr>
              <p:nvPr/>
            </p:nvSpPr>
            <p:spPr bwMode="auto">
              <a:xfrm>
                <a:off x="576"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0697" name="Rectangle 13"/>
              <p:cNvSpPr>
                <a:spLocks noChangeArrowheads="1"/>
              </p:cNvSpPr>
              <p:nvPr/>
            </p:nvSpPr>
            <p:spPr bwMode="auto">
              <a:xfrm>
                <a:off x="1440"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70681" name="Text Box 14"/>
            <p:cNvSpPr txBox="1">
              <a:spLocks noChangeArrowheads="1"/>
            </p:cNvSpPr>
            <p:nvPr/>
          </p:nvSpPr>
          <p:spPr bwMode="auto">
            <a:xfrm>
              <a:off x="624" y="201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sp>
          <p:nvSpPr>
            <p:cNvPr id="70682" name="Text Box 15"/>
            <p:cNvSpPr txBox="1">
              <a:spLocks noChangeArrowheads="1"/>
            </p:cNvSpPr>
            <p:nvPr/>
          </p:nvSpPr>
          <p:spPr bwMode="auto">
            <a:xfrm>
              <a:off x="624" y="2592"/>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70683" name="Text Box 16"/>
            <p:cNvSpPr txBox="1">
              <a:spLocks noChangeArrowheads="1"/>
            </p:cNvSpPr>
            <p:nvPr/>
          </p:nvSpPr>
          <p:spPr bwMode="auto">
            <a:xfrm>
              <a:off x="624" y="2304"/>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70684" name="Text Box 17"/>
            <p:cNvSpPr txBox="1">
              <a:spLocks noChangeArrowheads="1"/>
            </p:cNvSpPr>
            <p:nvPr/>
          </p:nvSpPr>
          <p:spPr bwMode="auto">
            <a:xfrm>
              <a:off x="624" y="2880"/>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70685" name="Text Box 18"/>
            <p:cNvSpPr txBox="1">
              <a:spLocks noChangeArrowheads="1"/>
            </p:cNvSpPr>
            <p:nvPr/>
          </p:nvSpPr>
          <p:spPr bwMode="auto">
            <a:xfrm>
              <a:off x="1440"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70686" name="Text Box 19"/>
            <p:cNvSpPr txBox="1">
              <a:spLocks noChangeArrowheads="1"/>
            </p:cNvSpPr>
            <p:nvPr/>
          </p:nvSpPr>
          <p:spPr bwMode="auto">
            <a:xfrm>
              <a:off x="1152"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70687" name="Text Box 20"/>
            <p:cNvSpPr txBox="1">
              <a:spLocks noChangeArrowheads="1"/>
            </p:cNvSpPr>
            <p:nvPr/>
          </p:nvSpPr>
          <p:spPr bwMode="auto">
            <a:xfrm>
              <a:off x="1728"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70688" name="Text Box 21"/>
            <p:cNvSpPr txBox="1">
              <a:spLocks noChangeArrowheads="1"/>
            </p:cNvSpPr>
            <p:nvPr/>
          </p:nvSpPr>
          <p:spPr bwMode="auto">
            <a:xfrm>
              <a:off x="864"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grpSp>
      <p:grpSp>
        <p:nvGrpSpPr>
          <p:cNvPr id="4" name="Group 22"/>
          <p:cNvGrpSpPr>
            <a:grpSpLocks/>
          </p:cNvGrpSpPr>
          <p:nvPr/>
        </p:nvGrpSpPr>
        <p:grpSpPr bwMode="auto">
          <a:xfrm>
            <a:off x="5640916" y="2133600"/>
            <a:ext cx="4373033" cy="3268663"/>
            <a:chOff x="2422" y="1344"/>
            <a:chExt cx="2066" cy="2059"/>
          </a:xfrm>
        </p:grpSpPr>
        <p:grpSp>
          <p:nvGrpSpPr>
            <p:cNvPr id="5" name="Group 23"/>
            <p:cNvGrpSpPr>
              <a:grpSpLocks/>
            </p:cNvGrpSpPr>
            <p:nvPr/>
          </p:nvGrpSpPr>
          <p:grpSpPr bwMode="auto">
            <a:xfrm>
              <a:off x="2422" y="1344"/>
              <a:ext cx="2066" cy="2059"/>
              <a:chOff x="2422" y="1344"/>
              <a:chExt cx="2066" cy="2059"/>
            </a:xfrm>
          </p:grpSpPr>
          <p:sp>
            <p:nvSpPr>
              <p:cNvPr id="70676" name="Text Box 24"/>
              <p:cNvSpPr txBox="1">
                <a:spLocks noChangeArrowheads="1"/>
              </p:cNvSpPr>
              <p:nvPr/>
            </p:nvSpPr>
            <p:spPr bwMode="auto">
              <a:xfrm>
                <a:off x="242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X1</a:t>
                </a:r>
              </a:p>
              <a:p>
                <a:pPr algn="ctr"/>
                <a:r>
                  <a:rPr lang="en-US" sz="2400" dirty="0">
                    <a:latin typeface="Times New Roman" panose="02020603050405020304" pitchFamily="18" charset="0"/>
                  </a:rPr>
                  <a:t>{1,</a:t>
                </a:r>
                <a:r>
                  <a:rPr lang="en-US" sz="2400" dirty="0">
                    <a:solidFill>
                      <a:srgbClr val="FF3300"/>
                    </a:solidFill>
                    <a:latin typeface="Times New Roman" panose="02020603050405020304" pitchFamily="18" charset="0"/>
                  </a:rPr>
                  <a:t>2</a:t>
                </a:r>
                <a:r>
                  <a:rPr lang="en-US" sz="2400" dirty="0">
                    <a:latin typeface="Times New Roman" panose="02020603050405020304" pitchFamily="18" charset="0"/>
                  </a:rPr>
                  <a:t>,3,4}</a:t>
                </a:r>
              </a:p>
            </p:txBody>
          </p:sp>
          <p:sp>
            <p:nvSpPr>
              <p:cNvPr id="70677" name="Text Box 25"/>
              <p:cNvSpPr txBox="1">
                <a:spLocks noChangeArrowheads="1"/>
              </p:cNvSpPr>
              <p:nvPr/>
            </p:nvSpPr>
            <p:spPr bwMode="auto">
              <a:xfrm>
                <a:off x="242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X3</a:t>
                </a:r>
              </a:p>
              <a:p>
                <a:pPr algn="ctr"/>
                <a:r>
                  <a:rPr lang="en-US" sz="2400" dirty="0">
                    <a:latin typeface="Times New Roman" panose="02020603050405020304" pitchFamily="18" charset="0"/>
                  </a:rPr>
                  <a:t>{1,2,3,4}</a:t>
                </a:r>
              </a:p>
            </p:txBody>
          </p:sp>
          <p:sp>
            <p:nvSpPr>
              <p:cNvPr id="70678" name="Text Box 26"/>
              <p:cNvSpPr txBox="1">
                <a:spLocks noChangeArrowheads="1"/>
              </p:cNvSpPr>
              <p:nvPr/>
            </p:nvSpPr>
            <p:spPr bwMode="auto">
              <a:xfrm>
                <a:off x="386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X4</a:t>
                </a:r>
              </a:p>
              <a:p>
                <a:pPr algn="ctr"/>
                <a:r>
                  <a:rPr lang="en-US" sz="2400" dirty="0">
                    <a:latin typeface="Times New Roman" panose="02020603050405020304" pitchFamily="18" charset="0"/>
                  </a:rPr>
                  <a:t>{1,2,3,4}</a:t>
                </a:r>
              </a:p>
            </p:txBody>
          </p:sp>
          <p:sp>
            <p:nvSpPr>
              <p:cNvPr id="70679" name="Text Box 27"/>
              <p:cNvSpPr txBox="1">
                <a:spLocks noChangeArrowheads="1"/>
              </p:cNvSpPr>
              <p:nvPr/>
            </p:nvSpPr>
            <p:spPr bwMode="auto">
              <a:xfrm>
                <a:off x="386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X2</a:t>
                </a:r>
              </a:p>
              <a:p>
                <a:pPr algn="ctr"/>
                <a:r>
                  <a:rPr lang="en-US" sz="2400" dirty="0">
                    <a:latin typeface="Times New Roman" panose="02020603050405020304" pitchFamily="18" charset="0"/>
                  </a:rPr>
                  <a:t>{1,2,3,4}</a:t>
                </a:r>
              </a:p>
            </p:txBody>
          </p:sp>
        </p:grpSp>
        <p:sp>
          <p:nvSpPr>
            <p:cNvPr id="70670" name="Line 28"/>
            <p:cNvSpPr>
              <a:spLocks noChangeShapeType="1"/>
            </p:cNvSpPr>
            <p:nvPr/>
          </p:nvSpPr>
          <p:spPr bwMode="auto">
            <a:xfrm>
              <a:off x="3360" y="1584"/>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0671" name="Line 29"/>
            <p:cNvSpPr>
              <a:spLocks noChangeShapeType="1"/>
            </p:cNvSpPr>
            <p:nvPr/>
          </p:nvSpPr>
          <p:spPr bwMode="auto">
            <a:xfrm>
              <a:off x="2928"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0672" name="Line 30"/>
            <p:cNvSpPr>
              <a:spLocks noChangeShapeType="1"/>
            </p:cNvSpPr>
            <p:nvPr/>
          </p:nvSpPr>
          <p:spPr bwMode="auto">
            <a:xfrm>
              <a:off x="3360" y="3120"/>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0673" name="Line 31"/>
            <p:cNvSpPr>
              <a:spLocks noChangeShapeType="1"/>
            </p:cNvSpPr>
            <p:nvPr/>
          </p:nvSpPr>
          <p:spPr bwMode="auto">
            <a:xfrm>
              <a:off x="4320"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0674" name="Line 32"/>
            <p:cNvSpPr>
              <a:spLocks noChangeShapeType="1"/>
            </p:cNvSpPr>
            <p:nvPr/>
          </p:nvSpPr>
          <p:spPr bwMode="auto">
            <a:xfrm>
              <a:off x="3312" y="1872"/>
              <a:ext cx="576"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0675" name="Line 33"/>
            <p:cNvSpPr>
              <a:spLocks noChangeShapeType="1"/>
            </p:cNvSpPr>
            <p:nvPr/>
          </p:nvSpPr>
          <p:spPr bwMode="auto">
            <a:xfrm flipH="1">
              <a:off x="3360" y="1872"/>
              <a:ext cx="528"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70661" name="AutoShape 34"/>
          <p:cNvSpPr>
            <a:spLocks noChangeArrowheads="1"/>
          </p:cNvSpPr>
          <p:nvPr/>
        </p:nvSpPr>
        <p:spPr bwMode="auto">
          <a:xfrm>
            <a:off x="2032000" y="3505200"/>
            <a:ext cx="609600" cy="457200"/>
          </a:xfrm>
          <a:prstGeom prst="star4">
            <a:avLst>
              <a:gd name="adj" fmla="val 12500"/>
            </a:avLst>
          </a:prstGeom>
          <a:solidFill>
            <a:srgbClr val="FF3300"/>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nvGrpSpPr>
          <p:cNvPr id="6" name="Group 35"/>
          <p:cNvGrpSpPr>
            <a:grpSpLocks/>
          </p:cNvGrpSpPr>
          <p:nvPr/>
        </p:nvGrpSpPr>
        <p:grpSpPr bwMode="auto">
          <a:xfrm>
            <a:off x="2743200" y="3124200"/>
            <a:ext cx="1625600" cy="1676400"/>
            <a:chOff x="1296" y="1968"/>
            <a:chExt cx="768" cy="1056"/>
          </a:xfrm>
        </p:grpSpPr>
        <p:sp>
          <p:nvSpPr>
            <p:cNvPr id="70663" name="Oval 36"/>
            <p:cNvSpPr>
              <a:spLocks noChangeArrowheads="1"/>
            </p:cNvSpPr>
            <p:nvPr/>
          </p:nvSpPr>
          <p:spPr bwMode="auto">
            <a:xfrm>
              <a:off x="1296"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0664" name="Oval 37"/>
            <p:cNvSpPr>
              <a:spLocks noChangeArrowheads="1"/>
            </p:cNvSpPr>
            <p:nvPr/>
          </p:nvSpPr>
          <p:spPr bwMode="auto">
            <a:xfrm>
              <a:off x="1296" y="2544"/>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0665" name="Oval 38"/>
            <p:cNvSpPr>
              <a:spLocks noChangeArrowheads="1"/>
            </p:cNvSpPr>
            <p:nvPr/>
          </p:nvSpPr>
          <p:spPr bwMode="auto">
            <a:xfrm>
              <a:off x="1584" y="2832"/>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0666" name="Oval 39"/>
            <p:cNvSpPr>
              <a:spLocks noChangeArrowheads="1"/>
            </p:cNvSpPr>
            <p:nvPr/>
          </p:nvSpPr>
          <p:spPr bwMode="auto">
            <a:xfrm>
              <a:off x="1296"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0667" name="Oval 40"/>
            <p:cNvSpPr>
              <a:spLocks noChangeArrowheads="1"/>
            </p:cNvSpPr>
            <p:nvPr/>
          </p:nvSpPr>
          <p:spPr bwMode="auto">
            <a:xfrm>
              <a:off x="1872"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0668" name="Oval 41"/>
            <p:cNvSpPr>
              <a:spLocks noChangeArrowheads="1"/>
            </p:cNvSpPr>
            <p:nvPr/>
          </p:nvSpPr>
          <p:spPr bwMode="auto">
            <a:xfrm>
              <a:off x="1584"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7" name="Footer Placeholder 6">
            <a:extLst>
              <a:ext uri="{FF2B5EF4-FFF2-40B4-BE49-F238E27FC236}">
                <a16:creationId xmlns:a16="http://schemas.microsoft.com/office/drawing/2014/main" id="{63EA541F-3287-46A5-83B4-CC6E039A87F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rPr>
              <a:t>4-Queens Problem</a:t>
            </a:r>
          </a:p>
        </p:txBody>
      </p:sp>
      <p:grpSp>
        <p:nvGrpSpPr>
          <p:cNvPr id="2" name="Group 3"/>
          <p:cNvGrpSpPr>
            <a:grpSpLocks/>
          </p:cNvGrpSpPr>
          <p:nvPr/>
        </p:nvGrpSpPr>
        <p:grpSpPr bwMode="auto">
          <a:xfrm>
            <a:off x="1625600" y="2667000"/>
            <a:ext cx="2844800" cy="2209800"/>
            <a:chOff x="624" y="1776"/>
            <a:chExt cx="1344" cy="1392"/>
          </a:xfrm>
        </p:grpSpPr>
        <p:grpSp>
          <p:nvGrpSpPr>
            <p:cNvPr id="3" name="Group 4"/>
            <p:cNvGrpSpPr>
              <a:grpSpLocks/>
            </p:cNvGrpSpPr>
            <p:nvPr/>
          </p:nvGrpSpPr>
          <p:grpSpPr bwMode="auto">
            <a:xfrm>
              <a:off x="816" y="2016"/>
              <a:ext cx="1152" cy="1152"/>
              <a:chOff x="576" y="1728"/>
              <a:chExt cx="1152" cy="1152"/>
            </a:xfrm>
          </p:grpSpPr>
          <p:sp>
            <p:nvSpPr>
              <p:cNvPr id="71713" name="Rectangle 5"/>
              <p:cNvSpPr>
                <a:spLocks noChangeArrowheads="1"/>
              </p:cNvSpPr>
              <p:nvPr/>
            </p:nvSpPr>
            <p:spPr bwMode="auto">
              <a:xfrm>
                <a:off x="576" y="1728"/>
                <a:ext cx="1152" cy="115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1714" name="Rectangle 6"/>
              <p:cNvSpPr>
                <a:spLocks noChangeArrowheads="1"/>
              </p:cNvSpPr>
              <p:nvPr/>
            </p:nvSpPr>
            <p:spPr bwMode="auto">
              <a:xfrm>
                <a:off x="864"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1715" name="Rectangle 7"/>
              <p:cNvSpPr>
                <a:spLocks noChangeArrowheads="1"/>
              </p:cNvSpPr>
              <p:nvPr/>
            </p:nvSpPr>
            <p:spPr bwMode="auto">
              <a:xfrm>
                <a:off x="1152"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1716" name="Rectangle 8"/>
              <p:cNvSpPr>
                <a:spLocks noChangeArrowheads="1"/>
              </p:cNvSpPr>
              <p:nvPr/>
            </p:nvSpPr>
            <p:spPr bwMode="auto">
              <a:xfrm>
                <a:off x="864"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1717" name="Rectangle 9"/>
              <p:cNvSpPr>
                <a:spLocks noChangeArrowheads="1"/>
              </p:cNvSpPr>
              <p:nvPr/>
            </p:nvSpPr>
            <p:spPr bwMode="auto">
              <a:xfrm>
                <a:off x="576"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1718" name="Rectangle 10"/>
              <p:cNvSpPr>
                <a:spLocks noChangeArrowheads="1"/>
              </p:cNvSpPr>
              <p:nvPr/>
            </p:nvSpPr>
            <p:spPr bwMode="auto">
              <a:xfrm>
                <a:off x="1440"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1719" name="Rectangle 11"/>
              <p:cNvSpPr>
                <a:spLocks noChangeArrowheads="1"/>
              </p:cNvSpPr>
              <p:nvPr/>
            </p:nvSpPr>
            <p:spPr bwMode="auto">
              <a:xfrm>
                <a:off x="1152"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1720" name="Rectangle 12"/>
              <p:cNvSpPr>
                <a:spLocks noChangeArrowheads="1"/>
              </p:cNvSpPr>
              <p:nvPr/>
            </p:nvSpPr>
            <p:spPr bwMode="auto">
              <a:xfrm>
                <a:off x="576"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1721" name="Rectangle 13"/>
              <p:cNvSpPr>
                <a:spLocks noChangeArrowheads="1"/>
              </p:cNvSpPr>
              <p:nvPr/>
            </p:nvSpPr>
            <p:spPr bwMode="auto">
              <a:xfrm>
                <a:off x="1440"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71705" name="Text Box 14"/>
            <p:cNvSpPr txBox="1">
              <a:spLocks noChangeArrowheads="1"/>
            </p:cNvSpPr>
            <p:nvPr/>
          </p:nvSpPr>
          <p:spPr bwMode="auto">
            <a:xfrm>
              <a:off x="624" y="201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sp>
          <p:nvSpPr>
            <p:cNvPr id="71706" name="Text Box 15"/>
            <p:cNvSpPr txBox="1">
              <a:spLocks noChangeArrowheads="1"/>
            </p:cNvSpPr>
            <p:nvPr/>
          </p:nvSpPr>
          <p:spPr bwMode="auto">
            <a:xfrm>
              <a:off x="624" y="2592"/>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71707" name="Text Box 16"/>
            <p:cNvSpPr txBox="1">
              <a:spLocks noChangeArrowheads="1"/>
            </p:cNvSpPr>
            <p:nvPr/>
          </p:nvSpPr>
          <p:spPr bwMode="auto">
            <a:xfrm>
              <a:off x="624" y="2304"/>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71708" name="Text Box 17"/>
            <p:cNvSpPr txBox="1">
              <a:spLocks noChangeArrowheads="1"/>
            </p:cNvSpPr>
            <p:nvPr/>
          </p:nvSpPr>
          <p:spPr bwMode="auto">
            <a:xfrm>
              <a:off x="624" y="2880"/>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71709" name="Text Box 18"/>
            <p:cNvSpPr txBox="1">
              <a:spLocks noChangeArrowheads="1"/>
            </p:cNvSpPr>
            <p:nvPr/>
          </p:nvSpPr>
          <p:spPr bwMode="auto">
            <a:xfrm>
              <a:off x="1440"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71710" name="Text Box 19"/>
            <p:cNvSpPr txBox="1">
              <a:spLocks noChangeArrowheads="1"/>
            </p:cNvSpPr>
            <p:nvPr/>
          </p:nvSpPr>
          <p:spPr bwMode="auto">
            <a:xfrm>
              <a:off x="1152"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71711" name="Text Box 20"/>
            <p:cNvSpPr txBox="1">
              <a:spLocks noChangeArrowheads="1"/>
            </p:cNvSpPr>
            <p:nvPr/>
          </p:nvSpPr>
          <p:spPr bwMode="auto">
            <a:xfrm>
              <a:off x="1728"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71712" name="Text Box 21"/>
            <p:cNvSpPr txBox="1">
              <a:spLocks noChangeArrowheads="1"/>
            </p:cNvSpPr>
            <p:nvPr/>
          </p:nvSpPr>
          <p:spPr bwMode="auto">
            <a:xfrm>
              <a:off x="864"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grpSp>
      <p:grpSp>
        <p:nvGrpSpPr>
          <p:cNvPr id="4" name="Group 22"/>
          <p:cNvGrpSpPr>
            <a:grpSpLocks/>
          </p:cNvGrpSpPr>
          <p:nvPr/>
        </p:nvGrpSpPr>
        <p:grpSpPr bwMode="auto">
          <a:xfrm>
            <a:off x="5640916" y="2133600"/>
            <a:ext cx="4373033" cy="3268663"/>
            <a:chOff x="2422" y="1344"/>
            <a:chExt cx="2066" cy="2059"/>
          </a:xfrm>
        </p:grpSpPr>
        <p:grpSp>
          <p:nvGrpSpPr>
            <p:cNvPr id="5" name="Group 23"/>
            <p:cNvGrpSpPr>
              <a:grpSpLocks/>
            </p:cNvGrpSpPr>
            <p:nvPr/>
          </p:nvGrpSpPr>
          <p:grpSpPr bwMode="auto">
            <a:xfrm>
              <a:off x="2422" y="1344"/>
              <a:ext cx="2066" cy="2059"/>
              <a:chOff x="2422" y="1344"/>
              <a:chExt cx="2066" cy="2059"/>
            </a:xfrm>
          </p:grpSpPr>
          <p:sp>
            <p:nvSpPr>
              <p:cNvPr id="71700" name="Text Box 24"/>
              <p:cNvSpPr txBox="1">
                <a:spLocks noChangeArrowheads="1"/>
              </p:cNvSpPr>
              <p:nvPr/>
            </p:nvSpPr>
            <p:spPr bwMode="auto">
              <a:xfrm>
                <a:off x="242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X1</a:t>
                </a:r>
              </a:p>
              <a:p>
                <a:pPr algn="ctr"/>
                <a:r>
                  <a:rPr lang="en-US" sz="2400" dirty="0">
                    <a:latin typeface="Times New Roman" panose="02020603050405020304" pitchFamily="18" charset="0"/>
                  </a:rPr>
                  <a:t>{1,</a:t>
                </a:r>
                <a:r>
                  <a:rPr lang="en-US" sz="2400" dirty="0">
                    <a:solidFill>
                      <a:srgbClr val="FF3300"/>
                    </a:solidFill>
                    <a:latin typeface="Times New Roman" panose="02020603050405020304" pitchFamily="18" charset="0"/>
                  </a:rPr>
                  <a:t>2</a:t>
                </a:r>
                <a:r>
                  <a:rPr lang="en-US" sz="2400" dirty="0">
                    <a:latin typeface="Times New Roman" panose="02020603050405020304" pitchFamily="18" charset="0"/>
                  </a:rPr>
                  <a:t>,3,4}</a:t>
                </a:r>
              </a:p>
            </p:txBody>
          </p:sp>
          <p:sp>
            <p:nvSpPr>
              <p:cNvPr id="71701" name="Text Box 25"/>
              <p:cNvSpPr txBox="1">
                <a:spLocks noChangeArrowheads="1"/>
              </p:cNvSpPr>
              <p:nvPr/>
            </p:nvSpPr>
            <p:spPr bwMode="auto">
              <a:xfrm>
                <a:off x="242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X3</a:t>
                </a:r>
              </a:p>
              <a:p>
                <a:pPr algn="ctr"/>
                <a:r>
                  <a:rPr lang="en-US" sz="2400" dirty="0">
                    <a:latin typeface="Times New Roman" panose="02020603050405020304" pitchFamily="18" charset="0"/>
                  </a:rPr>
                  <a:t>{1,2,3,4}</a:t>
                </a:r>
              </a:p>
            </p:txBody>
          </p:sp>
          <p:sp>
            <p:nvSpPr>
              <p:cNvPr id="71702" name="Text Box 26"/>
              <p:cNvSpPr txBox="1">
                <a:spLocks noChangeArrowheads="1"/>
              </p:cNvSpPr>
              <p:nvPr/>
            </p:nvSpPr>
            <p:spPr bwMode="auto">
              <a:xfrm>
                <a:off x="386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X4</a:t>
                </a:r>
              </a:p>
              <a:p>
                <a:pPr algn="ctr"/>
                <a:r>
                  <a:rPr lang="en-US" sz="2400" dirty="0">
                    <a:latin typeface="Times New Roman" panose="02020603050405020304" pitchFamily="18" charset="0"/>
                  </a:rPr>
                  <a:t>{1,2,3,4}</a:t>
                </a:r>
              </a:p>
            </p:txBody>
          </p:sp>
          <p:sp>
            <p:nvSpPr>
              <p:cNvPr id="71703" name="Text Box 27"/>
              <p:cNvSpPr txBox="1">
                <a:spLocks noChangeArrowheads="1"/>
              </p:cNvSpPr>
              <p:nvPr/>
            </p:nvSpPr>
            <p:spPr bwMode="auto">
              <a:xfrm>
                <a:off x="386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X2</a:t>
                </a:r>
              </a:p>
              <a:p>
                <a:pPr algn="ctr"/>
                <a:r>
                  <a:rPr lang="en-US" sz="2400" dirty="0">
                    <a:latin typeface="Times New Roman" panose="02020603050405020304" pitchFamily="18" charset="0"/>
                  </a:rPr>
                  <a:t>{1,2,3,4}</a:t>
                </a:r>
              </a:p>
            </p:txBody>
          </p:sp>
        </p:grpSp>
        <p:sp>
          <p:nvSpPr>
            <p:cNvPr id="71694" name="Line 28"/>
            <p:cNvSpPr>
              <a:spLocks noChangeShapeType="1"/>
            </p:cNvSpPr>
            <p:nvPr/>
          </p:nvSpPr>
          <p:spPr bwMode="auto">
            <a:xfrm>
              <a:off x="3360" y="1584"/>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1695" name="Line 29"/>
            <p:cNvSpPr>
              <a:spLocks noChangeShapeType="1"/>
            </p:cNvSpPr>
            <p:nvPr/>
          </p:nvSpPr>
          <p:spPr bwMode="auto">
            <a:xfrm>
              <a:off x="2928"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1696" name="Line 30"/>
            <p:cNvSpPr>
              <a:spLocks noChangeShapeType="1"/>
            </p:cNvSpPr>
            <p:nvPr/>
          </p:nvSpPr>
          <p:spPr bwMode="auto">
            <a:xfrm>
              <a:off x="3360" y="3120"/>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1697" name="Line 31"/>
            <p:cNvSpPr>
              <a:spLocks noChangeShapeType="1"/>
            </p:cNvSpPr>
            <p:nvPr/>
          </p:nvSpPr>
          <p:spPr bwMode="auto">
            <a:xfrm>
              <a:off x="4320"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1698" name="Line 32"/>
            <p:cNvSpPr>
              <a:spLocks noChangeShapeType="1"/>
            </p:cNvSpPr>
            <p:nvPr/>
          </p:nvSpPr>
          <p:spPr bwMode="auto">
            <a:xfrm>
              <a:off x="3312" y="1872"/>
              <a:ext cx="576"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1699" name="Line 33"/>
            <p:cNvSpPr>
              <a:spLocks noChangeShapeType="1"/>
            </p:cNvSpPr>
            <p:nvPr/>
          </p:nvSpPr>
          <p:spPr bwMode="auto">
            <a:xfrm flipH="1">
              <a:off x="3360" y="1872"/>
              <a:ext cx="528"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71685" name="AutoShape 34"/>
          <p:cNvSpPr>
            <a:spLocks noChangeArrowheads="1"/>
          </p:cNvSpPr>
          <p:nvPr/>
        </p:nvSpPr>
        <p:spPr bwMode="auto">
          <a:xfrm>
            <a:off x="2032000" y="3505200"/>
            <a:ext cx="609600" cy="457200"/>
          </a:xfrm>
          <a:prstGeom prst="star4">
            <a:avLst>
              <a:gd name="adj" fmla="val 12500"/>
            </a:avLst>
          </a:prstGeom>
          <a:solidFill>
            <a:srgbClr val="FF3300"/>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nvGrpSpPr>
          <p:cNvPr id="6" name="Group 35"/>
          <p:cNvGrpSpPr>
            <a:grpSpLocks/>
          </p:cNvGrpSpPr>
          <p:nvPr/>
        </p:nvGrpSpPr>
        <p:grpSpPr bwMode="auto">
          <a:xfrm>
            <a:off x="2743200" y="3124200"/>
            <a:ext cx="1625600" cy="1676400"/>
            <a:chOff x="1296" y="1968"/>
            <a:chExt cx="768" cy="1056"/>
          </a:xfrm>
        </p:grpSpPr>
        <p:sp>
          <p:nvSpPr>
            <p:cNvPr id="71687" name="Oval 36"/>
            <p:cNvSpPr>
              <a:spLocks noChangeArrowheads="1"/>
            </p:cNvSpPr>
            <p:nvPr/>
          </p:nvSpPr>
          <p:spPr bwMode="auto">
            <a:xfrm>
              <a:off x="1296"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688" name="Oval 37"/>
            <p:cNvSpPr>
              <a:spLocks noChangeArrowheads="1"/>
            </p:cNvSpPr>
            <p:nvPr/>
          </p:nvSpPr>
          <p:spPr bwMode="auto">
            <a:xfrm>
              <a:off x="1296" y="2544"/>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689" name="Oval 38"/>
            <p:cNvSpPr>
              <a:spLocks noChangeArrowheads="1"/>
            </p:cNvSpPr>
            <p:nvPr/>
          </p:nvSpPr>
          <p:spPr bwMode="auto">
            <a:xfrm>
              <a:off x="1584" y="2832"/>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690" name="Oval 39"/>
            <p:cNvSpPr>
              <a:spLocks noChangeArrowheads="1"/>
            </p:cNvSpPr>
            <p:nvPr/>
          </p:nvSpPr>
          <p:spPr bwMode="auto">
            <a:xfrm>
              <a:off x="1296"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691" name="Oval 40"/>
            <p:cNvSpPr>
              <a:spLocks noChangeArrowheads="1"/>
            </p:cNvSpPr>
            <p:nvPr/>
          </p:nvSpPr>
          <p:spPr bwMode="auto">
            <a:xfrm>
              <a:off x="1872"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1692" name="Oval 41"/>
            <p:cNvSpPr>
              <a:spLocks noChangeArrowheads="1"/>
            </p:cNvSpPr>
            <p:nvPr/>
          </p:nvSpPr>
          <p:spPr bwMode="auto">
            <a:xfrm>
              <a:off x="1584"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7" name="Footer Placeholder 6">
            <a:extLst>
              <a:ext uri="{FF2B5EF4-FFF2-40B4-BE49-F238E27FC236}">
                <a16:creationId xmlns:a16="http://schemas.microsoft.com/office/drawing/2014/main" id="{3C31038C-3A85-4C09-B071-8F560EF53775}"/>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rPr>
              <a:t>4-Queens Problem</a:t>
            </a:r>
          </a:p>
        </p:txBody>
      </p:sp>
      <p:grpSp>
        <p:nvGrpSpPr>
          <p:cNvPr id="2" name="Group 3"/>
          <p:cNvGrpSpPr>
            <a:grpSpLocks/>
          </p:cNvGrpSpPr>
          <p:nvPr/>
        </p:nvGrpSpPr>
        <p:grpSpPr bwMode="auto">
          <a:xfrm>
            <a:off x="1625600" y="2667000"/>
            <a:ext cx="2844800" cy="2209800"/>
            <a:chOff x="624" y="1776"/>
            <a:chExt cx="1344" cy="1392"/>
          </a:xfrm>
        </p:grpSpPr>
        <p:grpSp>
          <p:nvGrpSpPr>
            <p:cNvPr id="3" name="Group 4"/>
            <p:cNvGrpSpPr>
              <a:grpSpLocks/>
            </p:cNvGrpSpPr>
            <p:nvPr/>
          </p:nvGrpSpPr>
          <p:grpSpPr bwMode="auto">
            <a:xfrm>
              <a:off x="816" y="2016"/>
              <a:ext cx="1152" cy="1152"/>
              <a:chOff x="576" y="1728"/>
              <a:chExt cx="1152" cy="1152"/>
            </a:xfrm>
          </p:grpSpPr>
          <p:sp>
            <p:nvSpPr>
              <p:cNvPr id="72737" name="Rectangle 5"/>
              <p:cNvSpPr>
                <a:spLocks noChangeArrowheads="1"/>
              </p:cNvSpPr>
              <p:nvPr/>
            </p:nvSpPr>
            <p:spPr bwMode="auto">
              <a:xfrm>
                <a:off x="576" y="1728"/>
                <a:ext cx="1152" cy="115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738" name="Rectangle 6"/>
              <p:cNvSpPr>
                <a:spLocks noChangeArrowheads="1"/>
              </p:cNvSpPr>
              <p:nvPr/>
            </p:nvSpPr>
            <p:spPr bwMode="auto">
              <a:xfrm>
                <a:off x="864"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739" name="Rectangle 7"/>
              <p:cNvSpPr>
                <a:spLocks noChangeArrowheads="1"/>
              </p:cNvSpPr>
              <p:nvPr/>
            </p:nvSpPr>
            <p:spPr bwMode="auto">
              <a:xfrm>
                <a:off x="1152"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740" name="Rectangle 8"/>
              <p:cNvSpPr>
                <a:spLocks noChangeArrowheads="1"/>
              </p:cNvSpPr>
              <p:nvPr/>
            </p:nvSpPr>
            <p:spPr bwMode="auto">
              <a:xfrm>
                <a:off x="864"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741" name="Rectangle 9"/>
              <p:cNvSpPr>
                <a:spLocks noChangeArrowheads="1"/>
              </p:cNvSpPr>
              <p:nvPr/>
            </p:nvSpPr>
            <p:spPr bwMode="auto">
              <a:xfrm>
                <a:off x="576"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742" name="Rectangle 10"/>
              <p:cNvSpPr>
                <a:spLocks noChangeArrowheads="1"/>
              </p:cNvSpPr>
              <p:nvPr/>
            </p:nvSpPr>
            <p:spPr bwMode="auto">
              <a:xfrm>
                <a:off x="1440"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743" name="Rectangle 11"/>
              <p:cNvSpPr>
                <a:spLocks noChangeArrowheads="1"/>
              </p:cNvSpPr>
              <p:nvPr/>
            </p:nvSpPr>
            <p:spPr bwMode="auto">
              <a:xfrm>
                <a:off x="1152"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744" name="Rectangle 12"/>
              <p:cNvSpPr>
                <a:spLocks noChangeArrowheads="1"/>
              </p:cNvSpPr>
              <p:nvPr/>
            </p:nvSpPr>
            <p:spPr bwMode="auto">
              <a:xfrm>
                <a:off x="576"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2745" name="Rectangle 13"/>
              <p:cNvSpPr>
                <a:spLocks noChangeArrowheads="1"/>
              </p:cNvSpPr>
              <p:nvPr/>
            </p:nvSpPr>
            <p:spPr bwMode="auto">
              <a:xfrm>
                <a:off x="1440"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72729" name="Text Box 14"/>
            <p:cNvSpPr txBox="1">
              <a:spLocks noChangeArrowheads="1"/>
            </p:cNvSpPr>
            <p:nvPr/>
          </p:nvSpPr>
          <p:spPr bwMode="auto">
            <a:xfrm>
              <a:off x="624" y="201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sp>
          <p:nvSpPr>
            <p:cNvPr id="72730" name="Text Box 15"/>
            <p:cNvSpPr txBox="1">
              <a:spLocks noChangeArrowheads="1"/>
            </p:cNvSpPr>
            <p:nvPr/>
          </p:nvSpPr>
          <p:spPr bwMode="auto">
            <a:xfrm>
              <a:off x="624" y="2592"/>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72731" name="Text Box 16"/>
            <p:cNvSpPr txBox="1">
              <a:spLocks noChangeArrowheads="1"/>
            </p:cNvSpPr>
            <p:nvPr/>
          </p:nvSpPr>
          <p:spPr bwMode="auto">
            <a:xfrm>
              <a:off x="624" y="2304"/>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72732" name="Text Box 17"/>
            <p:cNvSpPr txBox="1">
              <a:spLocks noChangeArrowheads="1"/>
            </p:cNvSpPr>
            <p:nvPr/>
          </p:nvSpPr>
          <p:spPr bwMode="auto">
            <a:xfrm>
              <a:off x="624" y="2880"/>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72733" name="Text Box 18"/>
            <p:cNvSpPr txBox="1">
              <a:spLocks noChangeArrowheads="1"/>
            </p:cNvSpPr>
            <p:nvPr/>
          </p:nvSpPr>
          <p:spPr bwMode="auto">
            <a:xfrm>
              <a:off x="1440"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72734" name="Text Box 19"/>
            <p:cNvSpPr txBox="1">
              <a:spLocks noChangeArrowheads="1"/>
            </p:cNvSpPr>
            <p:nvPr/>
          </p:nvSpPr>
          <p:spPr bwMode="auto">
            <a:xfrm>
              <a:off x="1152"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72735" name="Text Box 20"/>
            <p:cNvSpPr txBox="1">
              <a:spLocks noChangeArrowheads="1"/>
            </p:cNvSpPr>
            <p:nvPr/>
          </p:nvSpPr>
          <p:spPr bwMode="auto">
            <a:xfrm>
              <a:off x="1728"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72736" name="Text Box 21"/>
            <p:cNvSpPr txBox="1">
              <a:spLocks noChangeArrowheads="1"/>
            </p:cNvSpPr>
            <p:nvPr/>
          </p:nvSpPr>
          <p:spPr bwMode="auto">
            <a:xfrm>
              <a:off x="864"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grpSp>
      <p:grpSp>
        <p:nvGrpSpPr>
          <p:cNvPr id="4" name="Group 22"/>
          <p:cNvGrpSpPr>
            <a:grpSpLocks/>
          </p:cNvGrpSpPr>
          <p:nvPr/>
        </p:nvGrpSpPr>
        <p:grpSpPr bwMode="auto">
          <a:xfrm>
            <a:off x="5640916" y="2133600"/>
            <a:ext cx="4373033" cy="3268663"/>
            <a:chOff x="2422" y="1344"/>
            <a:chExt cx="2066" cy="2059"/>
          </a:xfrm>
        </p:grpSpPr>
        <p:grpSp>
          <p:nvGrpSpPr>
            <p:cNvPr id="5" name="Group 23"/>
            <p:cNvGrpSpPr>
              <a:grpSpLocks/>
            </p:cNvGrpSpPr>
            <p:nvPr/>
          </p:nvGrpSpPr>
          <p:grpSpPr bwMode="auto">
            <a:xfrm>
              <a:off x="2422" y="1344"/>
              <a:ext cx="2066" cy="2059"/>
              <a:chOff x="2422" y="1344"/>
              <a:chExt cx="2066" cy="2059"/>
            </a:xfrm>
          </p:grpSpPr>
          <p:sp>
            <p:nvSpPr>
              <p:cNvPr id="72724" name="Text Box 24"/>
              <p:cNvSpPr txBox="1">
                <a:spLocks noChangeArrowheads="1"/>
              </p:cNvSpPr>
              <p:nvPr/>
            </p:nvSpPr>
            <p:spPr bwMode="auto">
              <a:xfrm>
                <a:off x="242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X1</a:t>
                </a:r>
              </a:p>
              <a:p>
                <a:pPr algn="ctr"/>
                <a:r>
                  <a:rPr lang="en-US" sz="2400" dirty="0">
                    <a:latin typeface="Times New Roman" panose="02020603050405020304" pitchFamily="18" charset="0"/>
                  </a:rPr>
                  <a:t>{1,</a:t>
                </a:r>
                <a:r>
                  <a:rPr lang="en-US" sz="2400" dirty="0">
                    <a:solidFill>
                      <a:srgbClr val="FF3300"/>
                    </a:solidFill>
                    <a:latin typeface="Times New Roman" panose="02020603050405020304" pitchFamily="18" charset="0"/>
                  </a:rPr>
                  <a:t>2</a:t>
                </a:r>
                <a:r>
                  <a:rPr lang="en-US" sz="2400" dirty="0">
                    <a:latin typeface="Times New Roman" panose="02020603050405020304" pitchFamily="18" charset="0"/>
                  </a:rPr>
                  <a:t>,3,4}</a:t>
                </a:r>
              </a:p>
            </p:txBody>
          </p:sp>
          <p:sp>
            <p:nvSpPr>
              <p:cNvPr id="72725" name="Text Box 25"/>
              <p:cNvSpPr txBox="1">
                <a:spLocks noChangeArrowheads="1"/>
              </p:cNvSpPr>
              <p:nvPr/>
            </p:nvSpPr>
            <p:spPr bwMode="auto">
              <a:xfrm>
                <a:off x="242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X3</a:t>
                </a:r>
              </a:p>
              <a:p>
                <a:pPr algn="ctr"/>
                <a:r>
                  <a:rPr lang="en-US" sz="2400" dirty="0">
                    <a:latin typeface="Times New Roman" panose="02020603050405020304" pitchFamily="18" charset="0"/>
                  </a:rPr>
                  <a:t>{1,2,3,4}</a:t>
                </a:r>
              </a:p>
            </p:txBody>
          </p:sp>
          <p:sp>
            <p:nvSpPr>
              <p:cNvPr id="72726" name="Text Box 26"/>
              <p:cNvSpPr txBox="1">
                <a:spLocks noChangeArrowheads="1"/>
              </p:cNvSpPr>
              <p:nvPr/>
            </p:nvSpPr>
            <p:spPr bwMode="auto">
              <a:xfrm>
                <a:off x="386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X4</a:t>
                </a:r>
              </a:p>
              <a:p>
                <a:pPr algn="ctr"/>
                <a:r>
                  <a:rPr lang="en-US" sz="2400" dirty="0">
                    <a:latin typeface="Times New Roman" panose="02020603050405020304" pitchFamily="18" charset="0"/>
                  </a:rPr>
                  <a:t>{1,2,3,4}</a:t>
                </a:r>
              </a:p>
            </p:txBody>
          </p:sp>
          <p:sp>
            <p:nvSpPr>
              <p:cNvPr id="72727" name="Text Box 27"/>
              <p:cNvSpPr txBox="1">
                <a:spLocks noChangeArrowheads="1"/>
              </p:cNvSpPr>
              <p:nvPr/>
            </p:nvSpPr>
            <p:spPr bwMode="auto">
              <a:xfrm>
                <a:off x="386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X2</a:t>
                </a:r>
              </a:p>
              <a:p>
                <a:pPr algn="ctr"/>
                <a:r>
                  <a:rPr lang="en-US" sz="2400" dirty="0">
                    <a:latin typeface="Times New Roman" panose="02020603050405020304" pitchFamily="18" charset="0"/>
                  </a:rPr>
                  <a:t>{1,2,3,4}</a:t>
                </a:r>
              </a:p>
            </p:txBody>
          </p:sp>
        </p:grpSp>
        <p:sp>
          <p:nvSpPr>
            <p:cNvPr id="72718" name="Line 28"/>
            <p:cNvSpPr>
              <a:spLocks noChangeShapeType="1"/>
            </p:cNvSpPr>
            <p:nvPr/>
          </p:nvSpPr>
          <p:spPr bwMode="auto">
            <a:xfrm>
              <a:off x="3360" y="1584"/>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2719" name="Line 29"/>
            <p:cNvSpPr>
              <a:spLocks noChangeShapeType="1"/>
            </p:cNvSpPr>
            <p:nvPr/>
          </p:nvSpPr>
          <p:spPr bwMode="auto">
            <a:xfrm>
              <a:off x="2928"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2720" name="Line 30"/>
            <p:cNvSpPr>
              <a:spLocks noChangeShapeType="1"/>
            </p:cNvSpPr>
            <p:nvPr/>
          </p:nvSpPr>
          <p:spPr bwMode="auto">
            <a:xfrm>
              <a:off x="3360" y="3120"/>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2721" name="Line 31"/>
            <p:cNvSpPr>
              <a:spLocks noChangeShapeType="1"/>
            </p:cNvSpPr>
            <p:nvPr/>
          </p:nvSpPr>
          <p:spPr bwMode="auto">
            <a:xfrm>
              <a:off x="4320"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2722" name="Line 32"/>
            <p:cNvSpPr>
              <a:spLocks noChangeShapeType="1"/>
            </p:cNvSpPr>
            <p:nvPr/>
          </p:nvSpPr>
          <p:spPr bwMode="auto">
            <a:xfrm>
              <a:off x="3312" y="1872"/>
              <a:ext cx="576"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2723" name="Line 33"/>
            <p:cNvSpPr>
              <a:spLocks noChangeShapeType="1"/>
            </p:cNvSpPr>
            <p:nvPr/>
          </p:nvSpPr>
          <p:spPr bwMode="auto">
            <a:xfrm flipH="1">
              <a:off x="3360" y="1872"/>
              <a:ext cx="528"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72709" name="AutoShape 34"/>
          <p:cNvSpPr>
            <a:spLocks noChangeArrowheads="1"/>
          </p:cNvSpPr>
          <p:nvPr/>
        </p:nvSpPr>
        <p:spPr bwMode="auto">
          <a:xfrm>
            <a:off x="2032000" y="3505200"/>
            <a:ext cx="609600" cy="457200"/>
          </a:xfrm>
          <a:prstGeom prst="star4">
            <a:avLst>
              <a:gd name="adj" fmla="val 12500"/>
            </a:avLst>
          </a:prstGeom>
          <a:solidFill>
            <a:srgbClr val="FF3300"/>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nvGrpSpPr>
          <p:cNvPr id="6" name="Group 35"/>
          <p:cNvGrpSpPr>
            <a:grpSpLocks/>
          </p:cNvGrpSpPr>
          <p:nvPr/>
        </p:nvGrpSpPr>
        <p:grpSpPr bwMode="auto">
          <a:xfrm>
            <a:off x="2743200" y="3124200"/>
            <a:ext cx="1625600" cy="1676400"/>
            <a:chOff x="1296" y="1968"/>
            <a:chExt cx="768" cy="1056"/>
          </a:xfrm>
        </p:grpSpPr>
        <p:sp>
          <p:nvSpPr>
            <p:cNvPr id="72711" name="Oval 36"/>
            <p:cNvSpPr>
              <a:spLocks noChangeArrowheads="1"/>
            </p:cNvSpPr>
            <p:nvPr/>
          </p:nvSpPr>
          <p:spPr bwMode="auto">
            <a:xfrm>
              <a:off x="1296"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712" name="Oval 37"/>
            <p:cNvSpPr>
              <a:spLocks noChangeArrowheads="1"/>
            </p:cNvSpPr>
            <p:nvPr/>
          </p:nvSpPr>
          <p:spPr bwMode="auto">
            <a:xfrm>
              <a:off x="1296" y="2544"/>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713" name="Oval 38"/>
            <p:cNvSpPr>
              <a:spLocks noChangeArrowheads="1"/>
            </p:cNvSpPr>
            <p:nvPr/>
          </p:nvSpPr>
          <p:spPr bwMode="auto">
            <a:xfrm>
              <a:off x="1584" y="2832"/>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714" name="Oval 39"/>
            <p:cNvSpPr>
              <a:spLocks noChangeArrowheads="1"/>
            </p:cNvSpPr>
            <p:nvPr/>
          </p:nvSpPr>
          <p:spPr bwMode="auto">
            <a:xfrm>
              <a:off x="1296"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715" name="Oval 40"/>
            <p:cNvSpPr>
              <a:spLocks noChangeArrowheads="1"/>
            </p:cNvSpPr>
            <p:nvPr/>
          </p:nvSpPr>
          <p:spPr bwMode="auto">
            <a:xfrm>
              <a:off x="1872"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2716" name="Oval 41"/>
            <p:cNvSpPr>
              <a:spLocks noChangeArrowheads="1"/>
            </p:cNvSpPr>
            <p:nvPr/>
          </p:nvSpPr>
          <p:spPr bwMode="auto">
            <a:xfrm>
              <a:off x="1584"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7" name="Footer Placeholder 6">
            <a:extLst>
              <a:ext uri="{FF2B5EF4-FFF2-40B4-BE49-F238E27FC236}">
                <a16:creationId xmlns:a16="http://schemas.microsoft.com/office/drawing/2014/main" id="{8CAAF0CC-7955-4DAA-8454-1872CFC6E25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defRPr/>
            </a:pPr>
            <a:r>
              <a:rPr lang="en-US" sz="4000">
                <a:effectLst>
                  <a:outerShdw blurRad="38100" dist="38100" dir="2700000" algn="tl">
                    <a:srgbClr val="C0C0C0"/>
                  </a:outerShdw>
                </a:effectLst>
              </a:rPr>
              <a:t>4-Queens Problem</a:t>
            </a:r>
          </a:p>
        </p:txBody>
      </p:sp>
      <p:grpSp>
        <p:nvGrpSpPr>
          <p:cNvPr id="2" name="Group 3"/>
          <p:cNvGrpSpPr>
            <a:grpSpLocks/>
          </p:cNvGrpSpPr>
          <p:nvPr/>
        </p:nvGrpSpPr>
        <p:grpSpPr bwMode="auto">
          <a:xfrm>
            <a:off x="1625600" y="2667000"/>
            <a:ext cx="2844800" cy="2209800"/>
            <a:chOff x="624" y="1776"/>
            <a:chExt cx="1344" cy="1392"/>
          </a:xfrm>
        </p:grpSpPr>
        <p:grpSp>
          <p:nvGrpSpPr>
            <p:cNvPr id="3" name="Group 4"/>
            <p:cNvGrpSpPr>
              <a:grpSpLocks/>
            </p:cNvGrpSpPr>
            <p:nvPr/>
          </p:nvGrpSpPr>
          <p:grpSpPr bwMode="auto">
            <a:xfrm>
              <a:off x="816" y="2016"/>
              <a:ext cx="1152" cy="1152"/>
              <a:chOff x="576" y="1728"/>
              <a:chExt cx="1152" cy="1152"/>
            </a:xfrm>
          </p:grpSpPr>
          <p:sp>
            <p:nvSpPr>
              <p:cNvPr id="73764" name="Rectangle 5"/>
              <p:cNvSpPr>
                <a:spLocks noChangeArrowheads="1"/>
              </p:cNvSpPr>
              <p:nvPr/>
            </p:nvSpPr>
            <p:spPr bwMode="auto">
              <a:xfrm>
                <a:off x="576" y="1728"/>
                <a:ext cx="1152" cy="1152"/>
              </a:xfrm>
              <a:prstGeom prst="rect">
                <a:avLst/>
              </a:prstGeom>
              <a:no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3765" name="Rectangle 6"/>
              <p:cNvSpPr>
                <a:spLocks noChangeArrowheads="1"/>
              </p:cNvSpPr>
              <p:nvPr/>
            </p:nvSpPr>
            <p:spPr bwMode="auto">
              <a:xfrm>
                <a:off x="864"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3766" name="Rectangle 7"/>
              <p:cNvSpPr>
                <a:spLocks noChangeArrowheads="1"/>
              </p:cNvSpPr>
              <p:nvPr/>
            </p:nvSpPr>
            <p:spPr bwMode="auto">
              <a:xfrm>
                <a:off x="1152"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3767" name="Rectangle 8"/>
              <p:cNvSpPr>
                <a:spLocks noChangeArrowheads="1"/>
              </p:cNvSpPr>
              <p:nvPr/>
            </p:nvSpPr>
            <p:spPr bwMode="auto">
              <a:xfrm>
                <a:off x="864"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3768" name="Rectangle 9"/>
              <p:cNvSpPr>
                <a:spLocks noChangeArrowheads="1"/>
              </p:cNvSpPr>
              <p:nvPr/>
            </p:nvSpPr>
            <p:spPr bwMode="auto">
              <a:xfrm>
                <a:off x="576"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3769" name="Rectangle 10"/>
              <p:cNvSpPr>
                <a:spLocks noChangeArrowheads="1"/>
              </p:cNvSpPr>
              <p:nvPr/>
            </p:nvSpPr>
            <p:spPr bwMode="auto">
              <a:xfrm>
                <a:off x="1440" y="2304"/>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3770" name="Rectangle 11"/>
              <p:cNvSpPr>
                <a:spLocks noChangeArrowheads="1"/>
              </p:cNvSpPr>
              <p:nvPr/>
            </p:nvSpPr>
            <p:spPr bwMode="auto">
              <a:xfrm>
                <a:off x="1152" y="2016"/>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3771" name="Rectangle 12"/>
              <p:cNvSpPr>
                <a:spLocks noChangeArrowheads="1"/>
              </p:cNvSpPr>
              <p:nvPr/>
            </p:nvSpPr>
            <p:spPr bwMode="auto">
              <a:xfrm>
                <a:off x="576" y="2592"/>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3772" name="Rectangle 13"/>
              <p:cNvSpPr>
                <a:spLocks noChangeArrowheads="1"/>
              </p:cNvSpPr>
              <p:nvPr/>
            </p:nvSpPr>
            <p:spPr bwMode="auto">
              <a:xfrm>
                <a:off x="1440" y="1728"/>
                <a:ext cx="288" cy="288"/>
              </a:xfrm>
              <a:prstGeom prst="rect">
                <a:avLst/>
              </a:prstGeom>
              <a:solidFill>
                <a:schemeClr val="accent1"/>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sp>
          <p:nvSpPr>
            <p:cNvPr id="73756" name="Text Box 14"/>
            <p:cNvSpPr txBox="1">
              <a:spLocks noChangeArrowheads="1"/>
            </p:cNvSpPr>
            <p:nvPr/>
          </p:nvSpPr>
          <p:spPr bwMode="auto">
            <a:xfrm>
              <a:off x="624" y="201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sp>
          <p:nvSpPr>
            <p:cNvPr id="73757" name="Text Box 15"/>
            <p:cNvSpPr txBox="1">
              <a:spLocks noChangeArrowheads="1"/>
            </p:cNvSpPr>
            <p:nvPr/>
          </p:nvSpPr>
          <p:spPr bwMode="auto">
            <a:xfrm>
              <a:off x="624" y="2592"/>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73758" name="Text Box 16"/>
            <p:cNvSpPr txBox="1">
              <a:spLocks noChangeArrowheads="1"/>
            </p:cNvSpPr>
            <p:nvPr/>
          </p:nvSpPr>
          <p:spPr bwMode="auto">
            <a:xfrm>
              <a:off x="624" y="2304"/>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73759" name="Text Box 17"/>
            <p:cNvSpPr txBox="1">
              <a:spLocks noChangeArrowheads="1"/>
            </p:cNvSpPr>
            <p:nvPr/>
          </p:nvSpPr>
          <p:spPr bwMode="auto">
            <a:xfrm>
              <a:off x="624" y="2880"/>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73760" name="Text Box 18"/>
            <p:cNvSpPr txBox="1">
              <a:spLocks noChangeArrowheads="1"/>
            </p:cNvSpPr>
            <p:nvPr/>
          </p:nvSpPr>
          <p:spPr bwMode="auto">
            <a:xfrm>
              <a:off x="1440"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3</a:t>
              </a:r>
            </a:p>
          </p:txBody>
        </p:sp>
        <p:sp>
          <p:nvSpPr>
            <p:cNvPr id="73761" name="Text Box 19"/>
            <p:cNvSpPr txBox="1">
              <a:spLocks noChangeArrowheads="1"/>
            </p:cNvSpPr>
            <p:nvPr/>
          </p:nvSpPr>
          <p:spPr bwMode="auto">
            <a:xfrm>
              <a:off x="1152"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2</a:t>
              </a:r>
            </a:p>
          </p:txBody>
        </p:sp>
        <p:sp>
          <p:nvSpPr>
            <p:cNvPr id="73762" name="Text Box 20"/>
            <p:cNvSpPr txBox="1">
              <a:spLocks noChangeArrowheads="1"/>
            </p:cNvSpPr>
            <p:nvPr/>
          </p:nvSpPr>
          <p:spPr bwMode="auto">
            <a:xfrm>
              <a:off x="1728"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4</a:t>
              </a:r>
            </a:p>
          </p:txBody>
        </p:sp>
        <p:sp>
          <p:nvSpPr>
            <p:cNvPr id="73763" name="Text Box 21"/>
            <p:cNvSpPr txBox="1">
              <a:spLocks noChangeArrowheads="1"/>
            </p:cNvSpPr>
            <p:nvPr/>
          </p:nvSpPr>
          <p:spPr bwMode="auto">
            <a:xfrm>
              <a:off x="864" y="1776"/>
              <a:ext cx="143" cy="233"/>
            </a:xfrm>
            <a:prstGeom prst="rect">
              <a:avLst/>
            </a:prstGeom>
            <a:noFill/>
            <a:ln w="9525">
              <a:noFill/>
              <a:miter lim="800000"/>
              <a:headEnd/>
              <a:tailEnd/>
            </a:ln>
          </p:spPr>
          <p:txBody>
            <a:bodyPr wrap="none">
              <a:spAutoFit/>
            </a:bodyPr>
            <a:lstStyle/>
            <a:p>
              <a:r>
                <a:rPr lang="en-US" dirty="0">
                  <a:latin typeface="Times New Roman" panose="02020603050405020304" pitchFamily="18" charset="0"/>
                </a:rPr>
                <a:t>1</a:t>
              </a:r>
            </a:p>
          </p:txBody>
        </p:sp>
      </p:grpSp>
      <p:grpSp>
        <p:nvGrpSpPr>
          <p:cNvPr id="4" name="Group 22"/>
          <p:cNvGrpSpPr>
            <a:grpSpLocks/>
          </p:cNvGrpSpPr>
          <p:nvPr/>
        </p:nvGrpSpPr>
        <p:grpSpPr bwMode="auto">
          <a:xfrm>
            <a:off x="5640916" y="2133600"/>
            <a:ext cx="4375149" cy="3268663"/>
            <a:chOff x="2422" y="1344"/>
            <a:chExt cx="2067" cy="2059"/>
          </a:xfrm>
        </p:grpSpPr>
        <p:grpSp>
          <p:nvGrpSpPr>
            <p:cNvPr id="5" name="Group 23"/>
            <p:cNvGrpSpPr>
              <a:grpSpLocks/>
            </p:cNvGrpSpPr>
            <p:nvPr/>
          </p:nvGrpSpPr>
          <p:grpSpPr bwMode="auto">
            <a:xfrm>
              <a:off x="2422" y="1344"/>
              <a:ext cx="2067" cy="2059"/>
              <a:chOff x="2422" y="1344"/>
              <a:chExt cx="2067" cy="2059"/>
            </a:xfrm>
          </p:grpSpPr>
          <p:sp>
            <p:nvSpPr>
              <p:cNvPr id="73751" name="Text Box 24"/>
              <p:cNvSpPr txBox="1">
                <a:spLocks noChangeArrowheads="1"/>
              </p:cNvSpPr>
              <p:nvPr/>
            </p:nvSpPr>
            <p:spPr bwMode="auto">
              <a:xfrm>
                <a:off x="242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X1</a:t>
                </a:r>
              </a:p>
              <a:p>
                <a:pPr algn="ctr"/>
                <a:r>
                  <a:rPr lang="en-US" sz="2400" dirty="0">
                    <a:latin typeface="Times New Roman" panose="02020603050405020304" pitchFamily="18" charset="0"/>
                  </a:rPr>
                  <a:t>{1,</a:t>
                </a:r>
                <a:r>
                  <a:rPr lang="en-US" sz="2400" dirty="0">
                    <a:solidFill>
                      <a:srgbClr val="FF3300"/>
                    </a:solidFill>
                    <a:latin typeface="Times New Roman" panose="02020603050405020304" pitchFamily="18" charset="0"/>
                  </a:rPr>
                  <a:t>2</a:t>
                </a:r>
                <a:r>
                  <a:rPr lang="en-US" sz="2400" dirty="0">
                    <a:latin typeface="Times New Roman" panose="02020603050405020304" pitchFamily="18" charset="0"/>
                  </a:rPr>
                  <a:t>,3,4}</a:t>
                </a:r>
              </a:p>
            </p:txBody>
          </p:sp>
          <p:sp>
            <p:nvSpPr>
              <p:cNvPr id="73752" name="Text Box 25"/>
              <p:cNvSpPr txBox="1">
                <a:spLocks noChangeArrowheads="1"/>
              </p:cNvSpPr>
              <p:nvPr/>
            </p:nvSpPr>
            <p:spPr bwMode="auto">
              <a:xfrm>
                <a:off x="2422"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X3</a:t>
                </a:r>
              </a:p>
              <a:p>
                <a:pPr algn="ctr"/>
                <a:r>
                  <a:rPr lang="en-US" sz="2400" dirty="0">
                    <a:latin typeface="Times New Roman" panose="02020603050405020304" pitchFamily="18" charset="0"/>
                  </a:rPr>
                  <a:t>{</a:t>
                </a:r>
                <a:r>
                  <a:rPr lang="en-US" sz="2400" dirty="0">
                    <a:solidFill>
                      <a:srgbClr val="FF3300"/>
                    </a:solidFill>
                    <a:latin typeface="Times New Roman" panose="02020603050405020304" pitchFamily="18" charset="0"/>
                  </a:rPr>
                  <a:t>1</a:t>
                </a:r>
                <a:r>
                  <a:rPr lang="en-US" sz="2400" dirty="0">
                    <a:latin typeface="Times New Roman" panose="02020603050405020304" pitchFamily="18" charset="0"/>
                  </a:rPr>
                  <a:t>,2,3,4}</a:t>
                </a:r>
              </a:p>
            </p:txBody>
          </p:sp>
          <p:sp>
            <p:nvSpPr>
              <p:cNvPr id="73753" name="Text Box 26"/>
              <p:cNvSpPr txBox="1">
                <a:spLocks noChangeArrowheads="1"/>
              </p:cNvSpPr>
              <p:nvPr/>
            </p:nvSpPr>
            <p:spPr bwMode="auto">
              <a:xfrm>
                <a:off x="3863" y="2880"/>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X4</a:t>
                </a:r>
              </a:p>
              <a:p>
                <a:pPr algn="ctr"/>
                <a:r>
                  <a:rPr lang="en-US" sz="2400" dirty="0">
                    <a:latin typeface="Times New Roman" panose="02020603050405020304" pitchFamily="18" charset="0"/>
                  </a:rPr>
                  <a:t>{1,2,</a:t>
                </a:r>
                <a:r>
                  <a:rPr lang="en-US" sz="2400" dirty="0">
                    <a:solidFill>
                      <a:srgbClr val="FF3300"/>
                    </a:solidFill>
                    <a:latin typeface="Times New Roman" panose="02020603050405020304" pitchFamily="18" charset="0"/>
                  </a:rPr>
                  <a:t>3</a:t>
                </a:r>
                <a:r>
                  <a:rPr lang="en-US" sz="2400" dirty="0">
                    <a:latin typeface="Times New Roman" panose="02020603050405020304" pitchFamily="18" charset="0"/>
                  </a:rPr>
                  <a:t>,4}</a:t>
                </a:r>
              </a:p>
            </p:txBody>
          </p:sp>
          <p:sp>
            <p:nvSpPr>
              <p:cNvPr id="73754" name="Text Box 27"/>
              <p:cNvSpPr txBox="1">
                <a:spLocks noChangeArrowheads="1"/>
              </p:cNvSpPr>
              <p:nvPr/>
            </p:nvSpPr>
            <p:spPr bwMode="auto">
              <a:xfrm>
                <a:off x="3862" y="1344"/>
                <a:ext cx="626" cy="523"/>
              </a:xfrm>
              <a:prstGeom prst="rect">
                <a:avLst/>
              </a:prstGeom>
              <a:noFill/>
              <a:ln w="9525">
                <a:solidFill>
                  <a:schemeClr val="tx1"/>
                </a:solidFill>
                <a:miter lim="800000"/>
                <a:headEnd/>
                <a:tailEnd/>
              </a:ln>
            </p:spPr>
            <p:txBody>
              <a:bodyPr wrap="none">
                <a:spAutoFit/>
              </a:bodyPr>
              <a:lstStyle/>
              <a:p>
                <a:pPr algn="ctr"/>
                <a:r>
                  <a:rPr lang="en-US" sz="2400" dirty="0">
                    <a:latin typeface="Times New Roman" panose="02020603050405020304" pitchFamily="18" charset="0"/>
                  </a:rPr>
                  <a:t>X2</a:t>
                </a:r>
              </a:p>
              <a:p>
                <a:pPr algn="ctr"/>
                <a:r>
                  <a:rPr lang="en-US" sz="2400" dirty="0">
                    <a:latin typeface="Times New Roman" panose="02020603050405020304" pitchFamily="18" charset="0"/>
                  </a:rPr>
                  <a:t>{1,2,3,</a:t>
                </a:r>
                <a:r>
                  <a:rPr lang="en-US" sz="2400" dirty="0">
                    <a:solidFill>
                      <a:srgbClr val="FF3300"/>
                    </a:solidFill>
                    <a:latin typeface="Times New Roman" panose="02020603050405020304" pitchFamily="18" charset="0"/>
                  </a:rPr>
                  <a:t>4</a:t>
                </a:r>
                <a:r>
                  <a:rPr lang="en-US" sz="2400" dirty="0">
                    <a:latin typeface="Times New Roman" panose="02020603050405020304" pitchFamily="18" charset="0"/>
                  </a:rPr>
                  <a:t>}</a:t>
                </a:r>
              </a:p>
            </p:txBody>
          </p:sp>
        </p:grpSp>
        <p:sp>
          <p:nvSpPr>
            <p:cNvPr id="73745" name="Line 28"/>
            <p:cNvSpPr>
              <a:spLocks noChangeShapeType="1"/>
            </p:cNvSpPr>
            <p:nvPr/>
          </p:nvSpPr>
          <p:spPr bwMode="auto">
            <a:xfrm>
              <a:off x="3360" y="1584"/>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3746" name="Line 29"/>
            <p:cNvSpPr>
              <a:spLocks noChangeShapeType="1"/>
            </p:cNvSpPr>
            <p:nvPr/>
          </p:nvSpPr>
          <p:spPr bwMode="auto">
            <a:xfrm>
              <a:off x="2928"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3747" name="Line 30"/>
            <p:cNvSpPr>
              <a:spLocks noChangeShapeType="1"/>
            </p:cNvSpPr>
            <p:nvPr/>
          </p:nvSpPr>
          <p:spPr bwMode="auto">
            <a:xfrm>
              <a:off x="3360" y="3120"/>
              <a:ext cx="528" cy="0"/>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3748" name="Line 31"/>
            <p:cNvSpPr>
              <a:spLocks noChangeShapeType="1"/>
            </p:cNvSpPr>
            <p:nvPr/>
          </p:nvSpPr>
          <p:spPr bwMode="auto">
            <a:xfrm>
              <a:off x="4320" y="1872"/>
              <a:ext cx="0"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3749" name="Line 32"/>
            <p:cNvSpPr>
              <a:spLocks noChangeShapeType="1"/>
            </p:cNvSpPr>
            <p:nvPr/>
          </p:nvSpPr>
          <p:spPr bwMode="auto">
            <a:xfrm>
              <a:off x="3312" y="1872"/>
              <a:ext cx="576"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sp>
          <p:nvSpPr>
            <p:cNvPr id="73750" name="Line 33"/>
            <p:cNvSpPr>
              <a:spLocks noChangeShapeType="1"/>
            </p:cNvSpPr>
            <p:nvPr/>
          </p:nvSpPr>
          <p:spPr bwMode="auto">
            <a:xfrm flipH="1">
              <a:off x="3360" y="1872"/>
              <a:ext cx="528" cy="1008"/>
            </a:xfrm>
            <a:prstGeom prst="line">
              <a:avLst/>
            </a:prstGeom>
            <a:noFill/>
            <a:ln w="9525">
              <a:solidFill>
                <a:schemeClr val="tx1"/>
              </a:solidFill>
              <a:round/>
              <a:headEnd/>
              <a:tailEnd/>
            </a:ln>
          </p:spPr>
          <p:txBody>
            <a:bodyPr wrap="none"/>
            <a:lstStyle/>
            <a:p>
              <a:endParaRPr lang="en-US" dirty="0">
                <a:latin typeface="Times New Roman" panose="02020603050405020304" pitchFamily="18" charset="0"/>
              </a:endParaRPr>
            </a:p>
          </p:txBody>
        </p:sp>
      </p:grpSp>
      <p:sp>
        <p:nvSpPr>
          <p:cNvPr id="73733" name="AutoShape 34"/>
          <p:cNvSpPr>
            <a:spLocks noChangeArrowheads="1"/>
          </p:cNvSpPr>
          <p:nvPr/>
        </p:nvSpPr>
        <p:spPr bwMode="auto">
          <a:xfrm>
            <a:off x="2032000" y="3505200"/>
            <a:ext cx="609600" cy="457200"/>
          </a:xfrm>
          <a:prstGeom prst="star4">
            <a:avLst>
              <a:gd name="adj" fmla="val 12500"/>
            </a:avLst>
          </a:prstGeom>
          <a:solidFill>
            <a:srgbClr val="FF3300"/>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grpSp>
        <p:nvGrpSpPr>
          <p:cNvPr id="6" name="Group 35"/>
          <p:cNvGrpSpPr>
            <a:grpSpLocks/>
          </p:cNvGrpSpPr>
          <p:nvPr/>
        </p:nvGrpSpPr>
        <p:grpSpPr bwMode="auto">
          <a:xfrm>
            <a:off x="2743200" y="3124200"/>
            <a:ext cx="1625600" cy="1676400"/>
            <a:chOff x="1296" y="1968"/>
            <a:chExt cx="768" cy="1056"/>
          </a:xfrm>
        </p:grpSpPr>
        <p:sp>
          <p:nvSpPr>
            <p:cNvPr id="73738" name="Oval 36"/>
            <p:cNvSpPr>
              <a:spLocks noChangeArrowheads="1"/>
            </p:cNvSpPr>
            <p:nvPr/>
          </p:nvSpPr>
          <p:spPr bwMode="auto">
            <a:xfrm>
              <a:off x="1296" y="1968"/>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3739" name="Oval 37"/>
            <p:cNvSpPr>
              <a:spLocks noChangeArrowheads="1"/>
            </p:cNvSpPr>
            <p:nvPr/>
          </p:nvSpPr>
          <p:spPr bwMode="auto">
            <a:xfrm>
              <a:off x="1296" y="2544"/>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3740" name="Oval 38"/>
            <p:cNvSpPr>
              <a:spLocks noChangeArrowheads="1"/>
            </p:cNvSpPr>
            <p:nvPr/>
          </p:nvSpPr>
          <p:spPr bwMode="auto">
            <a:xfrm>
              <a:off x="1584" y="2832"/>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3741" name="Oval 39"/>
            <p:cNvSpPr>
              <a:spLocks noChangeArrowheads="1"/>
            </p:cNvSpPr>
            <p:nvPr/>
          </p:nvSpPr>
          <p:spPr bwMode="auto">
            <a:xfrm>
              <a:off x="1296"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3742" name="Oval 40"/>
            <p:cNvSpPr>
              <a:spLocks noChangeArrowheads="1"/>
            </p:cNvSpPr>
            <p:nvPr/>
          </p:nvSpPr>
          <p:spPr bwMode="auto">
            <a:xfrm>
              <a:off x="1872"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sp>
          <p:nvSpPr>
            <p:cNvPr id="73743" name="Oval 41"/>
            <p:cNvSpPr>
              <a:spLocks noChangeArrowheads="1"/>
            </p:cNvSpPr>
            <p:nvPr/>
          </p:nvSpPr>
          <p:spPr bwMode="auto">
            <a:xfrm>
              <a:off x="1584" y="2256"/>
              <a:ext cx="192" cy="192"/>
            </a:xfrm>
            <a:prstGeom prst="ellipse">
              <a:avLst/>
            </a:prstGeom>
            <a:solidFill>
              <a:schemeClr val="accent2"/>
            </a:solidFill>
            <a:ln w="9525">
              <a:solidFill>
                <a:schemeClr val="tx1"/>
              </a:solidFill>
              <a:round/>
              <a:headEnd/>
              <a:tailEnd/>
            </a:ln>
          </p:spPr>
          <p:txBody>
            <a:bodyPr wrap="none" anchor="ctr"/>
            <a:lstStyle/>
            <a:p>
              <a:endParaRPr lang="en-US" dirty="0">
                <a:latin typeface="Times New Roman" panose="02020603050405020304" pitchFamily="18" charset="0"/>
              </a:endParaRPr>
            </a:p>
          </p:txBody>
        </p:sp>
      </p:grpSp>
      <p:sp>
        <p:nvSpPr>
          <p:cNvPr id="73735" name="AutoShape 42"/>
          <p:cNvSpPr>
            <a:spLocks noChangeArrowheads="1"/>
          </p:cNvSpPr>
          <p:nvPr/>
        </p:nvSpPr>
        <p:spPr bwMode="auto">
          <a:xfrm>
            <a:off x="3759200" y="3962400"/>
            <a:ext cx="609600" cy="457200"/>
          </a:xfrm>
          <a:prstGeom prst="star4">
            <a:avLst>
              <a:gd name="adj" fmla="val 12500"/>
            </a:avLst>
          </a:prstGeom>
          <a:solidFill>
            <a:srgbClr val="FF3300"/>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3736" name="AutoShape 43"/>
          <p:cNvSpPr>
            <a:spLocks noChangeArrowheads="1"/>
          </p:cNvSpPr>
          <p:nvPr/>
        </p:nvSpPr>
        <p:spPr bwMode="auto">
          <a:xfrm>
            <a:off x="2641600" y="4419600"/>
            <a:ext cx="609600" cy="457200"/>
          </a:xfrm>
          <a:prstGeom prst="star4">
            <a:avLst>
              <a:gd name="adj" fmla="val 12500"/>
            </a:avLst>
          </a:prstGeom>
          <a:solidFill>
            <a:srgbClr val="FF3300"/>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3737" name="AutoShape 44"/>
          <p:cNvSpPr>
            <a:spLocks noChangeArrowheads="1"/>
          </p:cNvSpPr>
          <p:nvPr/>
        </p:nvSpPr>
        <p:spPr bwMode="auto">
          <a:xfrm>
            <a:off x="3251200" y="3048000"/>
            <a:ext cx="609600" cy="457200"/>
          </a:xfrm>
          <a:prstGeom prst="star4">
            <a:avLst>
              <a:gd name="adj" fmla="val 12500"/>
            </a:avLst>
          </a:prstGeom>
          <a:solidFill>
            <a:srgbClr val="FF3300"/>
          </a:solidFill>
          <a:ln w="9525">
            <a:solidFill>
              <a:schemeClr val="tx1"/>
            </a:solidFill>
            <a:miter lim="800000"/>
            <a:headEnd/>
            <a:tailEnd/>
          </a:ln>
        </p:spPr>
        <p:txBody>
          <a:bodyPr wrap="none" anchor="ctr"/>
          <a:lstStyle/>
          <a:p>
            <a:endParaRPr lang="en-US" dirty="0">
              <a:latin typeface="Times New Roman" panose="02020603050405020304" pitchFamily="18" charset="0"/>
            </a:endParaRPr>
          </a:p>
        </p:txBody>
      </p:sp>
      <p:sp>
        <p:nvSpPr>
          <p:cNvPr id="7" name="Footer Placeholder 6">
            <a:extLst>
              <a:ext uri="{FF2B5EF4-FFF2-40B4-BE49-F238E27FC236}">
                <a16:creationId xmlns:a16="http://schemas.microsoft.com/office/drawing/2014/main" id="{EFB49AAC-EFB8-4A0B-9CC8-B79D7603A52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7.4 </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Cryptoarithmetic</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Problem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err="1">
                <a:solidFill>
                  <a:srgbClr val="0070C0"/>
                </a:solidFill>
                <a:latin typeface="Times New Roman" panose="02020603050405020304" pitchFamily="18" charset="0"/>
                <a:cs typeface="Times New Roman" panose="02020603050405020304" pitchFamily="18" charset="0"/>
              </a:rPr>
              <a:t>Cryptoarithmetic</a:t>
            </a:r>
            <a:r>
              <a:rPr lang="en-US" sz="3600" dirty="0">
                <a:solidFill>
                  <a:srgbClr val="0070C0"/>
                </a:solidFill>
                <a:latin typeface="Times New Roman" panose="02020603050405020304" pitchFamily="18" charset="0"/>
                <a:cs typeface="Times New Roman" panose="02020603050405020304" pitchFamily="18" charset="0"/>
              </a:rPr>
              <a:t> Problem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Cryptarithmetic problems are where numbers are replaced with the alphabets. By using standard arithmetic rules we need to decipher the alphabet.</a:t>
            </a:r>
          </a:p>
          <a:p>
            <a:pPr marL="0" indent="0">
              <a:buNone/>
            </a:pPr>
            <a:r>
              <a:rPr lang="en-US" sz="2400" dirty="0">
                <a:latin typeface="Times New Roman" panose="02020603050405020304" pitchFamily="18" charset="0"/>
                <a:cs typeface="Times New Roman" panose="02020603050405020304" pitchFamily="18" charset="0"/>
              </a:rPr>
              <a:t>General rules:</a:t>
            </a:r>
          </a:p>
          <a:p>
            <a:pPr lvl="3"/>
            <a:r>
              <a:rPr lang="en-US" sz="2400" dirty="0">
                <a:latin typeface="Times New Roman" panose="02020603050405020304" pitchFamily="18" charset="0"/>
                <a:cs typeface="Times New Roman" panose="02020603050405020304" pitchFamily="18" charset="0"/>
              </a:rPr>
              <a:t> Each alphabet takes only one number from 0 to 9 uniquely.</a:t>
            </a:r>
          </a:p>
          <a:p>
            <a:pPr lvl="3"/>
            <a:r>
              <a:rPr lang="en-US" sz="2400" dirty="0">
                <a:latin typeface="Times New Roman" panose="02020603050405020304" pitchFamily="18" charset="0"/>
                <a:cs typeface="Times New Roman" panose="02020603050405020304" pitchFamily="18" charset="0"/>
              </a:rPr>
              <a:t>Sum of two single digit numbers can be maximum 19 with the carryover. So, carry over in problems of two number addition is always 1.</a:t>
            </a:r>
          </a:p>
          <a:p>
            <a:pPr lvl="3"/>
            <a:r>
              <a:rPr lang="en-US" sz="2400" dirty="0">
                <a:latin typeface="Times New Roman" panose="02020603050405020304" pitchFamily="18" charset="0"/>
                <a:cs typeface="Times New Roman" panose="02020603050405020304" pitchFamily="18" charset="0"/>
              </a:rPr>
              <a:t>Try to solve the leftmost digit in the given problem.</a:t>
            </a:r>
          </a:p>
          <a:p>
            <a:pPr lvl="3"/>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kb</a:t>
            </a:r>
            <a:r>
              <a:rPr lang="en-US" sz="2400" dirty="0">
                <a:latin typeface="Times New Roman" panose="02020603050405020304" pitchFamily="18" charset="0"/>
                <a:cs typeface="Times New Roman" panose="02020603050405020304" pitchFamily="18" charset="0"/>
              </a:rPr>
              <a:t>, the following are the possibilities:</a:t>
            </a:r>
          </a:p>
          <a:p>
            <a:pPr marL="0" indent="0">
              <a:buNone/>
            </a:pPr>
            <a:r>
              <a:rPr lang="en-US" sz="2400" dirty="0">
                <a:latin typeface="Times New Roman" panose="02020603050405020304" pitchFamily="18" charset="0"/>
                <a:cs typeface="Times New Roman" panose="02020603050405020304" pitchFamily="18" charset="0"/>
              </a:rPr>
              <a:t>			(3 </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5 = 15; 7 </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5 = 35; 9 </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5 = 45) or (2 </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6 = 12; 4 </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6 = 24; 8 </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6 = 48)</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B239E64-DC82-426B-8344-F19C377F927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5330954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3353062" y="1137058"/>
            <a:ext cx="8511347"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a:ln>
                  <a:noFill/>
                </a:ln>
                <a:solidFill>
                  <a:srgbClr val="222222"/>
                </a:solidFill>
                <a:effectLst/>
                <a:latin typeface="Times New Roman" panose="02020603050405020304" pitchFamily="18" charset="0"/>
                <a:ea typeface="Times New Roman" pitchFamily="18" charset="0"/>
                <a:cs typeface="Times New Roman" pitchFamily="18" charset="0"/>
              </a:rPr>
              <a:t>1. no two digit can be assigned to same letter.</a:t>
            </a:r>
            <a:endParaRPr kumimoji="0" lang="en-US" sz="280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i="0" u="none" strike="noStrike" cap="none" normalizeH="0" baseline="0" dirty="0">
                <a:ln>
                  <a:noFill/>
                </a:ln>
                <a:solidFill>
                  <a:srgbClr val="222222"/>
                </a:solidFill>
                <a:effectLst/>
                <a:latin typeface="Times New Roman" panose="02020603050405020304" pitchFamily="18" charset="0"/>
                <a:ea typeface="Times New Roman" pitchFamily="18" charset="0"/>
                <a:cs typeface="Times New Roman" pitchFamily="18" charset="0"/>
              </a:rPr>
              <a:t>2. only single digit number can be assign to a letter.</a:t>
            </a:r>
            <a:endParaRPr kumimoji="0" lang="en-US" sz="280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i="0" u="none" strike="noStrike" cap="none" normalizeH="0" baseline="0" dirty="0">
                <a:ln>
                  <a:noFill/>
                </a:ln>
                <a:solidFill>
                  <a:srgbClr val="222222"/>
                </a:solidFill>
                <a:effectLst/>
                <a:latin typeface="Times New Roman" panose="02020603050405020304" pitchFamily="18" charset="0"/>
                <a:ea typeface="Times New Roman" pitchFamily="18" charset="0"/>
                <a:cs typeface="Times New Roman" pitchFamily="18" charset="0"/>
              </a:rPr>
              <a:t>1. no two letters can be assigned same digit.</a:t>
            </a:r>
            <a:endParaRPr kumimoji="0" lang="en-US" sz="280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i="0" u="none" strike="noStrike" cap="none" normalizeH="0" baseline="0" dirty="0">
                <a:ln>
                  <a:noFill/>
                </a:ln>
                <a:solidFill>
                  <a:srgbClr val="222222"/>
                </a:solidFill>
                <a:effectLst/>
                <a:latin typeface="Times New Roman" panose="02020603050405020304" pitchFamily="18" charset="0"/>
                <a:ea typeface="Times New Roman" pitchFamily="18" charset="0"/>
                <a:cs typeface="Times New Roman" pitchFamily="18" charset="0"/>
              </a:rPr>
              <a:t>2. Assumption can be made at various levels such that they do not contradict each other.</a:t>
            </a:r>
            <a:endParaRPr kumimoji="0" lang="en-US" sz="280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i="0" u="none" strike="noStrike" cap="none" normalizeH="0" baseline="0" dirty="0">
                <a:ln>
                  <a:noFill/>
                </a:ln>
                <a:solidFill>
                  <a:srgbClr val="222222"/>
                </a:solidFill>
                <a:effectLst/>
                <a:latin typeface="Times New Roman" panose="02020603050405020304" pitchFamily="18" charset="0"/>
                <a:ea typeface="Times New Roman" pitchFamily="18" charset="0"/>
                <a:cs typeface="Times New Roman" pitchFamily="18" charset="0"/>
              </a:rPr>
              <a:t>3. The problem can be decomposed into secured constraints. A constraint satisfaction approach may be used.</a:t>
            </a:r>
            <a:endParaRPr kumimoji="0" lang="en-US" sz="280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i="0" u="none" strike="noStrike" cap="none" normalizeH="0" baseline="0" dirty="0">
                <a:ln>
                  <a:noFill/>
                </a:ln>
                <a:solidFill>
                  <a:srgbClr val="222222"/>
                </a:solidFill>
                <a:effectLst/>
                <a:latin typeface="Times New Roman" panose="02020603050405020304" pitchFamily="18" charset="0"/>
                <a:ea typeface="Times New Roman" pitchFamily="18" charset="0"/>
                <a:cs typeface="Times New Roman" pitchFamily="18" charset="0"/>
              </a:rPr>
              <a:t>4. Any of search techniques may be used.</a:t>
            </a:r>
            <a:endParaRPr kumimoji="0" lang="en-US" sz="280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i="0" u="none" strike="noStrike" cap="none" normalizeH="0" baseline="0" dirty="0">
                <a:ln>
                  <a:noFill/>
                </a:ln>
                <a:solidFill>
                  <a:srgbClr val="222222"/>
                </a:solidFill>
                <a:effectLst/>
                <a:latin typeface="Times New Roman" panose="02020603050405020304" pitchFamily="18" charset="0"/>
                <a:ea typeface="Times New Roman" pitchFamily="18" charset="0"/>
                <a:cs typeface="Times New Roman" pitchFamily="18" charset="0"/>
              </a:rPr>
              <a:t>5. Backtracking may be performed as applicable us applied search techniques.</a:t>
            </a:r>
            <a:endParaRPr kumimoji="0" lang="en-US" sz="280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i="0" u="none" strike="noStrike" cap="none" normalizeH="0" baseline="0" dirty="0">
                <a:ln>
                  <a:noFill/>
                </a:ln>
                <a:solidFill>
                  <a:srgbClr val="222222"/>
                </a:solidFill>
                <a:effectLst/>
                <a:latin typeface="Times New Roman" panose="02020603050405020304" pitchFamily="18" charset="0"/>
                <a:ea typeface="Times New Roman" pitchFamily="18" charset="0"/>
                <a:cs typeface="Times New Roman" pitchFamily="18" charset="0"/>
              </a:rPr>
              <a:t>6. Rule of arithmetic may be followed.</a:t>
            </a:r>
            <a:endParaRPr kumimoji="0" lang="en-US" sz="2800" i="0" u="none" strike="noStrike" cap="none" normalizeH="0" baseline="0" dirty="0">
              <a:ln>
                <a:noFill/>
              </a:ln>
              <a:solidFill>
                <a:schemeClr val="tx1"/>
              </a:solidFill>
              <a:effectLst/>
              <a:latin typeface="Arial" pitchFamily="34" charset="0"/>
              <a:cs typeface="Arial" pitchFamily="34" charset="0"/>
            </a:endParaRP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7.4 </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Cryptoarithmetic</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Problem</a:t>
            </a:r>
          </a:p>
        </p:txBody>
      </p:sp>
      <p:sp>
        <p:nvSpPr>
          <p:cNvPr id="6" name="Rectangle 5"/>
          <p:cNvSpPr/>
          <p:nvPr/>
        </p:nvSpPr>
        <p:spPr>
          <a:xfrm>
            <a:off x="3543091" y="397890"/>
            <a:ext cx="7776488" cy="646331"/>
          </a:xfrm>
          <a:prstGeom prst="rect">
            <a:avLst/>
          </a:prstGeom>
        </p:spPr>
        <p:txBody>
          <a:bodyPr wrap="none">
            <a:spAutoFit/>
          </a:bodyPr>
          <a:lstStyle/>
          <a:p>
            <a:pPr algn="ctr"/>
            <a:r>
              <a:rPr lang="en-IN" sz="3600" dirty="0">
                <a:solidFill>
                  <a:schemeClr val="accent1"/>
                </a:solidFill>
                <a:latin typeface="Times New Roman" panose="02020603050405020304" pitchFamily="18" charset="0"/>
              </a:rPr>
              <a:t>Constraints  in </a:t>
            </a:r>
            <a:r>
              <a:rPr lang="en-IN" sz="3600" dirty="0" err="1">
                <a:solidFill>
                  <a:schemeClr val="accent1"/>
                </a:solidFill>
                <a:latin typeface="Times New Roman" panose="02020603050405020304" pitchFamily="18" charset="0"/>
              </a:rPr>
              <a:t>Cryptarithmetic</a:t>
            </a:r>
            <a:r>
              <a:rPr lang="en-IN" sz="3600" dirty="0">
                <a:solidFill>
                  <a:schemeClr val="accent1"/>
                </a:solidFill>
                <a:latin typeface="Times New Roman" panose="02020603050405020304" pitchFamily="18" charset="0"/>
              </a:rPr>
              <a:t> Problems</a:t>
            </a:r>
            <a:endParaRPr lang="en-US" sz="3600" dirty="0">
              <a:solidFill>
                <a:schemeClr val="accent1"/>
              </a:solidFill>
              <a:latin typeface="Times New Roman" panose="02020603050405020304" pitchFamily="18" charset="0"/>
            </a:endParaRPr>
          </a:p>
        </p:txBody>
      </p:sp>
      <p:sp>
        <p:nvSpPr>
          <p:cNvPr id="2" name="Footer Placeholder 1">
            <a:extLst>
              <a:ext uri="{FF2B5EF4-FFF2-40B4-BE49-F238E27FC236}">
                <a16:creationId xmlns:a16="http://schemas.microsoft.com/office/drawing/2014/main" id="{7755CC75-AAE9-41B7-9745-759F13C4B826}"/>
              </a:ext>
            </a:extLst>
          </p:cNvPr>
          <p:cNvSpPr>
            <a:spLocks noGrp="1"/>
          </p:cNvSpPr>
          <p:nvPr>
            <p:ph type="ftr" sz="quarter" idx="11"/>
          </p:nvPr>
        </p:nvSpPr>
        <p:spPr>
          <a:xfrm>
            <a:off x="4622494"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618411" y="365125"/>
            <a:ext cx="7735388" cy="1325563"/>
          </a:xfrm>
        </p:spPr>
        <p:txBody>
          <a:bodyPr/>
          <a:lstStyle/>
          <a:p>
            <a:pPr algn="ctr">
              <a:defRPr/>
            </a:pPr>
            <a:r>
              <a:rPr lang="en-US" sz="4000" dirty="0">
                <a:effectLst>
                  <a:outerShdw blurRad="38100" dist="38100" dir="2700000" algn="tl">
                    <a:srgbClr val="C0C0C0"/>
                  </a:outerShdw>
                </a:effectLst>
              </a:rPr>
              <a:t>What is Needed?</a:t>
            </a:r>
          </a:p>
        </p:txBody>
      </p:sp>
      <p:sp>
        <p:nvSpPr>
          <p:cNvPr id="8195" name="Rectangle 3" descr="Rectangle: Click to edit Master text styles&#10;Second level&#10;Third level&#10;Fourth level&#10;Fifth level"/>
          <p:cNvSpPr>
            <a:spLocks noGrp="1" noChangeArrowheads="1"/>
          </p:cNvSpPr>
          <p:nvPr>
            <p:ph type="body" idx="1"/>
          </p:nvPr>
        </p:nvSpPr>
        <p:spPr>
          <a:xfrm>
            <a:off x="3618411" y="1690688"/>
            <a:ext cx="7434943" cy="4351338"/>
          </a:xfrm>
        </p:spPr>
        <p:txBody>
          <a:bodyPr/>
          <a:lstStyle/>
          <a:p>
            <a:r>
              <a:rPr lang="en-US" dirty="0"/>
              <a:t>Not just a successor function and goal test</a:t>
            </a:r>
          </a:p>
          <a:p>
            <a:r>
              <a:rPr lang="en-US" dirty="0"/>
              <a:t>But also a means to </a:t>
            </a:r>
            <a:r>
              <a:rPr lang="en-US" dirty="0">
                <a:solidFill>
                  <a:srgbClr val="CC6600"/>
                </a:solidFill>
              </a:rPr>
              <a:t>propagate the constraints</a:t>
            </a:r>
            <a:r>
              <a:rPr lang="en-US" dirty="0"/>
              <a:t> imposed by one queen on the others and an early </a:t>
            </a:r>
            <a:r>
              <a:rPr lang="en-US" dirty="0">
                <a:solidFill>
                  <a:srgbClr val="CC6600"/>
                </a:solidFill>
              </a:rPr>
              <a:t>failure test</a:t>
            </a:r>
          </a:p>
          <a:p>
            <a:r>
              <a:rPr lang="en-US" dirty="0">
                <a:solidFill>
                  <a:schemeClr val="hlink"/>
                </a:solidFill>
                <a:sym typeface="Wingdings" pitchFamily="2" charset="2"/>
              </a:rPr>
              <a:t> Explicit representation of constraints and constraint manipulation algorithms.</a:t>
            </a:r>
            <a:endParaRPr lang="en-US" dirty="0">
              <a:solidFill>
                <a:schemeClr val="hlink"/>
              </a:solidFill>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3271F391-2652-4EAD-BFDA-8016A25903FB}"/>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9"/>
          <p:cNvSpPr>
            <a:spLocks noGrp="1" noChangeArrowheads="1"/>
          </p:cNvSpPr>
          <p:nvPr>
            <p:ph type="title"/>
          </p:nvPr>
        </p:nvSpPr>
        <p:spPr>
          <a:xfrm>
            <a:off x="3905794" y="365125"/>
            <a:ext cx="7448005" cy="1325563"/>
          </a:xfrm>
        </p:spPr>
        <p:txBody>
          <a:bodyPr/>
          <a:lstStyle/>
          <a:p>
            <a:r>
              <a:rPr lang="en-GB" dirty="0"/>
              <a:t>Problem Statement</a:t>
            </a:r>
          </a:p>
        </p:txBody>
      </p:sp>
      <p:sp>
        <p:nvSpPr>
          <p:cNvPr id="3075" name="Rectangle 3"/>
          <p:cNvSpPr>
            <a:spLocks noGrp="1" noChangeArrowheads="1"/>
          </p:cNvSpPr>
          <p:nvPr>
            <p:ph type="body" sz="half" idx="1"/>
          </p:nvPr>
        </p:nvSpPr>
        <p:spPr>
          <a:xfrm>
            <a:off x="3474720" y="1600200"/>
            <a:ext cx="4348480" cy="5257800"/>
          </a:xfrm>
        </p:spPr>
        <p:txBody>
          <a:bodyPr>
            <a:normAutofit/>
          </a:bodyPr>
          <a:lstStyle/>
          <a:p>
            <a:pPr>
              <a:buFontTx/>
              <a:buNone/>
            </a:pPr>
            <a:r>
              <a:rPr lang="en-GB" dirty="0"/>
              <a:t>How to assign decimal digits to  letters, so that the following sum is valid? Assume that we already</a:t>
            </a:r>
          </a:p>
          <a:p>
            <a:pPr>
              <a:buFontTx/>
              <a:buNone/>
            </a:pPr>
            <a:r>
              <a:rPr lang="en-GB" dirty="0"/>
              <a:t>know that</a:t>
            </a:r>
          </a:p>
          <a:p>
            <a:r>
              <a:rPr lang="en-GB" dirty="0"/>
              <a:t>The possible digits set for the letters is {0,1,2,…9};</a:t>
            </a:r>
          </a:p>
          <a:p>
            <a:r>
              <a:rPr lang="en-GB" dirty="0"/>
              <a:t>M must be 1; </a:t>
            </a:r>
          </a:p>
          <a:p>
            <a:r>
              <a:rPr lang="en-GB" dirty="0"/>
              <a:t>Two different letters can't be assigned the same digit</a:t>
            </a:r>
          </a:p>
        </p:txBody>
      </p:sp>
      <p:sp>
        <p:nvSpPr>
          <p:cNvPr id="3084" name="Rectangle 12"/>
          <p:cNvSpPr>
            <a:spLocks noGrp="1" noChangeArrowheads="1"/>
          </p:cNvSpPr>
          <p:nvPr>
            <p:ph type="body" sz="half" idx="2"/>
          </p:nvPr>
        </p:nvSpPr>
        <p:spPr>
          <a:xfrm>
            <a:off x="8496301" y="1700213"/>
            <a:ext cx="2984500" cy="4525962"/>
          </a:xfrm>
        </p:spPr>
        <p:txBody>
          <a:bodyPr/>
          <a:lstStyle/>
          <a:p>
            <a:pPr>
              <a:buFontTx/>
              <a:buNone/>
            </a:pPr>
            <a:endParaRPr lang="en-GB" dirty="0"/>
          </a:p>
          <a:p>
            <a:pPr>
              <a:buFontTx/>
              <a:buNone/>
            </a:pPr>
            <a:r>
              <a:rPr lang="en-GB" dirty="0"/>
              <a:t> </a:t>
            </a:r>
          </a:p>
          <a:p>
            <a:pPr>
              <a:buFontTx/>
              <a:buNone/>
            </a:pPr>
            <a:endParaRPr lang="en-GB" dirty="0"/>
          </a:p>
          <a:p>
            <a:pPr>
              <a:buFontTx/>
              <a:buNone/>
            </a:pPr>
            <a:r>
              <a:rPr lang="en-GB" dirty="0"/>
              <a:t>      </a:t>
            </a:r>
            <a:r>
              <a:rPr lang="en-GB" dirty="0">
                <a:latin typeface="Courier New" pitchFamily="49" charset="0"/>
              </a:rPr>
              <a:t>SEND</a:t>
            </a:r>
          </a:p>
          <a:p>
            <a:pPr>
              <a:buFontTx/>
              <a:buNone/>
            </a:pPr>
            <a:r>
              <a:rPr lang="en-GB" dirty="0">
                <a:latin typeface="Courier New" pitchFamily="49" charset="0"/>
              </a:rPr>
              <a:t>+  MORE</a:t>
            </a:r>
          </a:p>
          <a:p>
            <a:pPr>
              <a:buFontTx/>
              <a:buNone/>
            </a:pPr>
            <a:r>
              <a:rPr lang="en-GB" dirty="0">
                <a:latin typeface="Courier New" pitchFamily="49" charset="0"/>
              </a:rPr>
              <a:t>--------</a:t>
            </a:r>
          </a:p>
          <a:p>
            <a:pPr>
              <a:buFontTx/>
              <a:buNone/>
            </a:pPr>
            <a:r>
              <a:rPr lang="en-GB" dirty="0">
                <a:latin typeface="Courier New" pitchFamily="49" charset="0"/>
              </a:rPr>
              <a:t>  MONEY</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7.4 </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Cryptoarithmetic</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D58BD259-64A4-4BB2-832C-C0C6078FE89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7"/>
          <p:cNvSpPr>
            <a:spLocks noGrp="1" noChangeArrowheads="1"/>
          </p:cNvSpPr>
          <p:nvPr>
            <p:ph type="title"/>
          </p:nvPr>
        </p:nvSpPr>
        <p:spPr>
          <a:xfrm>
            <a:off x="3461657" y="260351"/>
            <a:ext cx="8135560" cy="1152525"/>
          </a:xfrm>
        </p:spPr>
        <p:txBody>
          <a:bodyPr/>
          <a:lstStyle/>
          <a:p>
            <a:r>
              <a:rPr lang="en-GB" sz="3200" dirty="0"/>
              <a:t>using c1,c2 and c3 to represent carries</a:t>
            </a:r>
            <a:br>
              <a:rPr lang="en-GB" sz="3200" dirty="0"/>
            </a:br>
            <a:r>
              <a:rPr lang="en-GB" sz="3200" dirty="0"/>
              <a:t>changing problem to solve 4 equations    </a:t>
            </a:r>
          </a:p>
        </p:txBody>
      </p:sp>
      <p:sp>
        <p:nvSpPr>
          <p:cNvPr id="8200" name="Rectangle 8"/>
          <p:cNvSpPr>
            <a:spLocks noGrp="1" noChangeArrowheads="1"/>
          </p:cNvSpPr>
          <p:nvPr>
            <p:ph type="body" idx="1"/>
          </p:nvPr>
        </p:nvSpPr>
        <p:spPr>
          <a:xfrm>
            <a:off x="3631474" y="1825625"/>
            <a:ext cx="7722325" cy="4351338"/>
          </a:xfrm>
        </p:spPr>
        <p:txBody>
          <a:bodyPr/>
          <a:lstStyle/>
          <a:p>
            <a:pPr>
              <a:buFontTx/>
              <a:buNone/>
            </a:pPr>
            <a:endParaRPr lang="en-GB" dirty="0"/>
          </a:p>
          <a:p>
            <a:pPr>
              <a:buFontTx/>
              <a:buNone/>
            </a:pPr>
            <a:r>
              <a:rPr lang="en-GB" dirty="0"/>
              <a:t>      S  E   N  D          D+E = Y+10*C1    </a:t>
            </a:r>
          </a:p>
          <a:p>
            <a:pPr>
              <a:buFontTx/>
              <a:buNone/>
            </a:pPr>
            <a:r>
              <a:rPr lang="en-GB" dirty="0"/>
              <a:t>      M  O  R  E          C1+N+R = E+10*C2</a:t>
            </a:r>
          </a:p>
          <a:p>
            <a:pPr>
              <a:buFontTx/>
              <a:buNone/>
            </a:pPr>
            <a:r>
              <a:rPr lang="en-GB" dirty="0"/>
              <a:t>+  C3 C2 C1       	C2+E+O = N+10*C3</a:t>
            </a:r>
          </a:p>
          <a:p>
            <a:pPr>
              <a:buFontTx/>
              <a:buNone/>
            </a:pPr>
            <a:r>
              <a:rPr lang="en-GB" dirty="0"/>
              <a:t>---------------------- 	C3+S+M = O+10*M</a:t>
            </a:r>
          </a:p>
          <a:p>
            <a:pPr>
              <a:buFontTx/>
              <a:buNone/>
            </a:pPr>
            <a:r>
              <a:rPr lang="en-GB" dirty="0"/>
              <a:t> M  O  N   E  Y</a:t>
            </a:r>
          </a:p>
          <a:p>
            <a:pPr>
              <a:buFontTx/>
              <a:buNone/>
            </a:pPr>
            <a:endParaRPr lang="en-GB"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7.4 </a:t>
            </a:r>
            <a:r>
              <a:rPr lang="en-US" sz="2400" b="1" dirty="0" err="1">
                <a:solidFill>
                  <a:srgbClr val="00B0F0"/>
                </a:solidFill>
                <a:latin typeface="Times New Roman" panose="02020603050405020304" pitchFamily="18" charset="0"/>
                <a:ea typeface="Gill Sans"/>
                <a:cs typeface="Times New Roman" panose="02020603050405020304" pitchFamily="18" charset="0"/>
                <a:sym typeface="Gill Sans"/>
              </a:rPr>
              <a:t>Cryptoarithmetic</a:t>
            </a: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B2F9DCED-2114-40E2-85DE-7E9840177EA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93716"/>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dirty="0">
              <a:latin typeface="Times New Roman" panose="02020603050405020304" pitchFamily="18" charset="0"/>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dirty="0">
              <a:latin typeface="Times New Roman" panose="02020603050405020304" pitchFamily="18" charset="0"/>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327991" y="365126"/>
            <a:ext cx="8025808" cy="878884"/>
          </a:xfrm>
        </p:spPr>
        <p:txBody>
          <a:bodyPr/>
          <a:lstStyle/>
          <a:p>
            <a:pPr algn="ctr">
              <a:defRPr/>
            </a:pPr>
            <a:r>
              <a:rPr lang="en-US" sz="3600" dirty="0">
                <a:effectLst>
                  <a:outerShdw blurRad="38100" dist="38100" dir="2700000" algn="tl">
                    <a:srgbClr val="C0C0C0"/>
                  </a:outerShdw>
                </a:effectLst>
              </a:rPr>
              <a:t>Constraint Satisfaction Problem</a:t>
            </a:r>
          </a:p>
        </p:txBody>
      </p:sp>
      <p:sp>
        <p:nvSpPr>
          <p:cNvPr id="137219" name="Rectangle 3" descr="Rectangle: Click to edit Master text styles&#10;Second level&#10;Third level&#10;Fourth level&#10;Fifth level"/>
          <p:cNvSpPr>
            <a:spLocks noGrp="1" noChangeArrowheads="1"/>
          </p:cNvSpPr>
          <p:nvPr>
            <p:ph type="body" idx="1"/>
          </p:nvPr>
        </p:nvSpPr>
        <p:spPr>
          <a:xfrm>
            <a:off x="3423987" y="1400322"/>
            <a:ext cx="7408817" cy="4351338"/>
          </a:xfrm>
        </p:spPr>
        <p:txBody>
          <a:bodyPr/>
          <a:lstStyle/>
          <a:p>
            <a:r>
              <a:rPr lang="en-US" dirty="0">
                <a:solidFill>
                  <a:srgbClr val="CC6600"/>
                </a:solidFill>
              </a:rPr>
              <a:t>Set of variables</a:t>
            </a:r>
            <a:r>
              <a:rPr lang="en-US" dirty="0"/>
              <a:t> {X1, X2, …, </a:t>
            </a:r>
            <a:r>
              <a:rPr lang="en-US" dirty="0" err="1"/>
              <a:t>X</a:t>
            </a:r>
            <a:r>
              <a:rPr lang="en-US" sz="2800" dirty="0" err="1"/>
              <a:t>n</a:t>
            </a:r>
            <a:r>
              <a:rPr lang="en-US" dirty="0"/>
              <a:t>}</a:t>
            </a:r>
          </a:p>
          <a:p>
            <a:r>
              <a:rPr lang="en-US" dirty="0"/>
              <a:t>Each variable Xi has a </a:t>
            </a:r>
            <a:r>
              <a:rPr lang="en-US" dirty="0">
                <a:solidFill>
                  <a:srgbClr val="CC6600"/>
                </a:solidFill>
              </a:rPr>
              <a:t>domain</a:t>
            </a:r>
            <a:r>
              <a:rPr lang="en-US" dirty="0"/>
              <a:t> Di of possible values</a:t>
            </a:r>
          </a:p>
          <a:p>
            <a:r>
              <a:rPr lang="en-US" dirty="0"/>
              <a:t>Usually Di is discrete and finite</a:t>
            </a:r>
          </a:p>
          <a:p>
            <a:r>
              <a:rPr lang="en-US" dirty="0"/>
              <a:t>Set of </a:t>
            </a:r>
            <a:r>
              <a:rPr lang="en-US" dirty="0">
                <a:solidFill>
                  <a:srgbClr val="CC6600"/>
                </a:solidFill>
              </a:rPr>
              <a:t>constraints </a:t>
            </a:r>
            <a:r>
              <a:rPr lang="en-US" dirty="0"/>
              <a:t>{C1, C2, …, Cp}</a:t>
            </a:r>
          </a:p>
          <a:p>
            <a:r>
              <a:rPr lang="en-US" dirty="0"/>
              <a:t>Each constraint Ck involves a subset of variables and specifies the allowable combinations of values of these variables</a:t>
            </a:r>
          </a:p>
          <a:p>
            <a:pPr>
              <a:buFont typeface="Wingdings" pitchFamily="2" charset="2"/>
              <a:buNone/>
            </a:pP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D9F132B9-766C-414E-B217-E1D5969BD91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1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37219">
                                            <p:txEl>
                                              <p:pRg st="0" end="0"/>
                                            </p:txEl>
                                          </p:spTgt>
                                        </p:tgtEl>
                                        <p:attrNameLst>
                                          <p:attrName>ppt_c</p:attrName>
                                        </p:attrNameLst>
                                      </p:cBhvr>
                                      <p:to>
                                        <a:schemeClr val="accent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1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37219">
                                            <p:txEl>
                                              <p:pRg st="1" end="1"/>
                                            </p:txEl>
                                          </p:spTgt>
                                        </p:tgtEl>
                                        <p:attrNameLst>
                                          <p:attrName>ppt_c</p:attrName>
                                        </p:attrNameLst>
                                      </p:cBhvr>
                                      <p:to>
                                        <a:schemeClr val="accent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1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37219">
                                            <p:txEl>
                                              <p:pRg st="2" end="2"/>
                                            </p:txEl>
                                          </p:spTgt>
                                        </p:tgtEl>
                                        <p:attrNameLst>
                                          <p:attrName>ppt_c</p:attrName>
                                        </p:attrNameLst>
                                      </p:cBhvr>
                                      <p:to>
                                        <a:schemeClr val="accent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1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37219">
                                            <p:txEl>
                                              <p:pRg st="3" end="3"/>
                                            </p:txEl>
                                          </p:spTgt>
                                        </p:tgtEl>
                                        <p:attrNameLst>
                                          <p:attrName>ppt_c</p:attrName>
                                        </p:attrNameLst>
                                      </p:cBhvr>
                                      <p:to>
                                        <a:schemeClr val="accent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1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37219">
                                            <p:txEl>
                                              <p:pRg st="4" end="4"/>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537908" y="154780"/>
            <a:ext cx="7539446" cy="1325563"/>
          </a:xfrm>
        </p:spPr>
        <p:txBody>
          <a:bodyPr/>
          <a:lstStyle/>
          <a:p>
            <a:pPr algn="ctr">
              <a:defRPr/>
            </a:pPr>
            <a:r>
              <a:rPr lang="en-US" sz="3600" dirty="0">
                <a:effectLst>
                  <a:outerShdw blurRad="38100" dist="38100" dir="2700000" algn="tl">
                    <a:srgbClr val="C0C0C0"/>
                  </a:outerShdw>
                </a:effectLst>
              </a:rPr>
              <a:t>Constraint Satisfaction Problem</a:t>
            </a:r>
          </a:p>
        </p:txBody>
      </p:sp>
      <p:sp>
        <p:nvSpPr>
          <p:cNvPr id="10243" name="Rectangle 3" descr="Rectangle: Click to edit Master text styles&#10;Second level&#10;Third level&#10;Fourth level&#10;Fifth level"/>
          <p:cNvSpPr>
            <a:spLocks noGrp="1" noChangeArrowheads="1"/>
          </p:cNvSpPr>
          <p:nvPr>
            <p:ph type="body" idx="1"/>
          </p:nvPr>
        </p:nvSpPr>
        <p:spPr>
          <a:xfrm>
            <a:off x="3537908" y="1302489"/>
            <a:ext cx="7481511" cy="4440238"/>
          </a:xfrm>
        </p:spPr>
        <p:txBody>
          <a:bodyPr>
            <a:normAutofit fontScale="92500"/>
          </a:bodyPr>
          <a:lstStyle/>
          <a:p>
            <a:r>
              <a:rPr lang="en-US" dirty="0"/>
              <a:t> Set of variables {X1, X2, …, </a:t>
            </a:r>
            <a:r>
              <a:rPr lang="en-US" dirty="0" err="1"/>
              <a:t>Xn</a:t>
            </a:r>
            <a:r>
              <a:rPr lang="en-US" dirty="0"/>
              <a:t>}</a:t>
            </a:r>
          </a:p>
          <a:p>
            <a:r>
              <a:rPr lang="en-US" dirty="0"/>
              <a:t> Each variable Xi has a domain Di of possible values</a:t>
            </a:r>
          </a:p>
          <a:p>
            <a:r>
              <a:rPr lang="en-US" dirty="0"/>
              <a:t> Usually Di is discrete and finite</a:t>
            </a:r>
          </a:p>
          <a:p>
            <a:r>
              <a:rPr lang="en-US" dirty="0"/>
              <a:t> Set of constraints {C1, C2, …, Cp}</a:t>
            </a:r>
          </a:p>
          <a:p>
            <a:r>
              <a:rPr lang="en-US" dirty="0"/>
              <a:t> Each constraint C</a:t>
            </a:r>
            <a:r>
              <a:rPr lang="en-US" sz="1800" dirty="0"/>
              <a:t>k</a:t>
            </a:r>
            <a:r>
              <a:rPr lang="en-US" dirty="0"/>
              <a:t> involves a subset of variables and specifies the allowable combinations of values of these variables</a:t>
            </a:r>
            <a:br>
              <a:rPr lang="en-US" dirty="0"/>
            </a:br>
            <a:endParaRPr lang="en-US" dirty="0"/>
          </a:p>
          <a:p>
            <a:r>
              <a:rPr lang="en-US" sz="3600" dirty="0"/>
              <a:t> </a:t>
            </a:r>
            <a:r>
              <a:rPr lang="en-US" sz="2200" dirty="0"/>
              <a:t>Assign a value to every variable such that all constraints are satisfied</a:t>
            </a:r>
          </a:p>
          <a:p>
            <a:pPr>
              <a:buFont typeface="Wingdings" pitchFamily="2" charset="2"/>
              <a:buNone/>
            </a:pPr>
            <a:endParaRPr lang="en-US" sz="2200"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rgbClr val="00B0F0"/>
                </a:solidFill>
                <a:latin typeface="Times New Roman" panose="02020603050405020304" pitchFamily="18" charset="0"/>
                <a:ea typeface="Gill Sans"/>
                <a:cs typeface="Times New Roman" panose="02020603050405020304" pitchFamily="18" charset="0"/>
                <a:sym typeface="Gill Sans"/>
              </a:rPr>
              <a:t>7.1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7.1.1 Example Map Coloring</a:t>
            </a:r>
          </a:p>
          <a:p>
            <a:pPr>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 Solving Constraint satisfaction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7.2.1 Backtracking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7.2.2 Forward Checking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7.2.3 Ordering</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7.3 Queens Problem</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7.4 </a:t>
            </a:r>
            <a:r>
              <a:rPr lang="en-US" sz="2400" dirty="0" err="1">
                <a:solidFill>
                  <a:schemeClr val="lt1"/>
                </a:solidFill>
                <a:latin typeface="Times New Roman" panose="02020603050405020304" pitchFamily="18" charset="0"/>
                <a:ea typeface="Gill Sans"/>
                <a:cs typeface="Times New Roman" panose="02020603050405020304" pitchFamily="18" charset="0"/>
                <a:sym typeface="Gill Sans"/>
              </a:rPr>
              <a:t>Cryptoarithmetic</a:t>
            </a: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Problem</a:t>
            </a:r>
          </a:p>
        </p:txBody>
      </p:sp>
      <p:sp>
        <p:nvSpPr>
          <p:cNvPr id="2" name="Footer Placeholder 1">
            <a:extLst>
              <a:ext uri="{FF2B5EF4-FFF2-40B4-BE49-F238E27FC236}">
                <a16:creationId xmlns:a16="http://schemas.microsoft.com/office/drawing/2014/main" id="{426C4D57-F5FD-4978-948A-168D51CB0259}"/>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4066</Words>
  <Application>Microsoft Office PowerPoint</Application>
  <PresentationFormat>Widescreen</PresentationFormat>
  <Paragraphs>1145</Paragraphs>
  <Slides>72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Courier New</vt:lpstr>
      <vt:lpstr>Monotype Sorts</vt:lpstr>
      <vt:lpstr>Tahoma</vt:lpstr>
      <vt:lpstr>Times New Roman</vt:lpstr>
      <vt:lpstr>Wingdings</vt:lpstr>
      <vt:lpstr>Office Theme</vt:lpstr>
      <vt:lpstr>PowerPoint Presentation</vt:lpstr>
      <vt:lpstr>Learning objectives.</vt:lpstr>
      <vt:lpstr>Constraint satisfaction problem  </vt:lpstr>
      <vt:lpstr>Intro Example: 8-Queens</vt:lpstr>
      <vt:lpstr>Intro Example: 8-Queens</vt:lpstr>
      <vt:lpstr>Intro Example: 8-Queens</vt:lpstr>
      <vt:lpstr>What is Needed?</vt:lpstr>
      <vt:lpstr>Constraint Satisfaction Problem</vt:lpstr>
      <vt:lpstr>Constraint Satisfaction Problem</vt:lpstr>
      <vt:lpstr>Example: 8-Queens Problem</vt:lpstr>
      <vt:lpstr>Example: 8-Queens Problem</vt:lpstr>
      <vt:lpstr>Example: Map Coloring</vt:lpstr>
      <vt:lpstr>Example: Street Puzzle</vt:lpstr>
      <vt:lpstr>Example: Street Puzzle</vt:lpstr>
      <vt:lpstr>Example: Task Scheduling</vt:lpstr>
      <vt:lpstr>Finite vs. Infinite CSP</vt:lpstr>
      <vt:lpstr>Finite vs. Infinite CSP</vt:lpstr>
      <vt:lpstr>Constraint Graph</vt:lpstr>
      <vt:lpstr>CSP as a Search Problem</vt:lpstr>
      <vt:lpstr>CSP as a Search Problem</vt:lpstr>
      <vt:lpstr>Remark</vt:lpstr>
      <vt:lpstr>Commutativity of CSP</vt:lpstr>
      <vt:lpstr>Map Coloring</vt:lpstr>
      <vt:lpstr>Map Coloring</vt:lpstr>
      <vt:lpstr>Questions</vt:lpstr>
      <vt:lpstr>Questions</vt:lpstr>
      <vt:lpstr>Choice of Variable</vt:lpstr>
      <vt:lpstr>Choice of Variable</vt:lpstr>
      <vt:lpstr>Choice of Variable</vt:lpstr>
      <vt:lpstr>Choice of Value</vt:lpstr>
      <vt:lpstr>Choice of Value</vt:lpstr>
      <vt:lpstr>Map Coloring</vt:lpstr>
      <vt:lpstr>Map Coloring</vt:lpstr>
      <vt:lpstr>Map Coloring</vt:lpstr>
      <vt:lpstr>Map Coloring</vt:lpstr>
      <vt:lpstr>Solving constraint satisfaction problem  </vt:lpstr>
      <vt:lpstr> Backtracking Search</vt:lpstr>
      <vt:lpstr> Backtracking Search</vt:lpstr>
      <vt:lpstr> Backtracking Search</vt:lpstr>
      <vt:lpstr> Backtracking Search</vt:lpstr>
      <vt:lpstr> Backtracking Search</vt:lpstr>
      <vt:lpstr> Backtracking Search</vt:lpstr>
      <vt:lpstr> Backtracking Search</vt:lpstr>
      <vt:lpstr>Backtracking search</vt:lpstr>
      <vt:lpstr>Backtracking example</vt:lpstr>
      <vt:lpstr>Backtracking example</vt:lpstr>
      <vt:lpstr>Backtracking example</vt:lpstr>
      <vt:lpstr>Backtracking example</vt:lpstr>
      <vt:lpstr>Most constrained variable</vt:lpstr>
      <vt:lpstr>Most constraining variable</vt:lpstr>
      <vt:lpstr>Least constraining value</vt:lpstr>
      <vt:lpstr>Forward checking</vt:lpstr>
      <vt:lpstr>Forward checking</vt:lpstr>
      <vt:lpstr>Forward checking</vt:lpstr>
      <vt:lpstr>Forward checking</vt:lpstr>
      <vt:lpstr>Solving constraint satisfaction problem </vt:lpstr>
      <vt:lpstr>4-Queens Problem</vt:lpstr>
      <vt:lpstr>4-Queens Problem</vt:lpstr>
      <vt:lpstr>4-Queens Problem</vt:lpstr>
      <vt:lpstr>4-Queens Problem</vt:lpstr>
      <vt:lpstr>4-Queens Problem</vt:lpstr>
      <vt:lpstr>4-Queens Problem</vt:lpstr>
      <vt:lpstr>4-Queens Problem</vt:lpstr>
      <vt:lpstr>4-Queens Problem</vt:lpstr>
      <vt:lpstr>4-Queens Problem</vt:lpstr>
      <vt:lpstr>4-Queens Problem</vt:lpstr>
      <vt:lpstr>4-Queens Problem</vt:lpstr>
      <vt:lpstr>Cryptoarithmetic Problem </vt:lpstr>
      <vt:lpstr>PowerPoint Presentation</vt:lpstr>
      <vt:lpstr>Problem Statement</vt:lpstr>
      <vt:lpstr>using c1,c2 and c3 to represent carries changing problem to solve 4 equations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Nilakshi</cp:lastModifiedBy>
  <cp:revision>44</cp:revision>
  <dcterms:created xsi:type="dcterms:W3CDTF">2019-07-19T06:09:38Z</dcterms:created>
  <dcterms:modified xsi:type="dcterms:W3CDTF">2019-07-26T06:03:34Z</dcterms:modified>
</cp:coreProperties>
</file>