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08" r:id="rId3"/>
    <p:sldId id="338" r:id="rId4"/>
    <p:sldId id="339" r:id="rId5"/>
    <p:sldId id="340" r:id="rId6"/>
    <p:sldId id="341" r:id="rId7"/>
    <p:sldId id="342" r:id="rId8"/>
    <p:sldId id="343" r:id="rId9"/>
    <p:sldId id="344" r:id="rId10"/>
    <p:sldId id="345" r:id="rId11"/>
    <p:sldId id="348" r:id="rId12"/>
    <p:sldId id="347" r:id="rId13"/>
    <p:sldId id="328" r:id="rId14"/>
    <p:sldId id="329" r:id="rId15"/>
    <p:sldId id="330" r:id="rId16"/>
    <p:sldId id="331" r:id="rId17"/>
    <p:sldId id="332"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74" r:id="rId32"/>
    <p:sldId id="334" r:id="rId33"/>
    <p:sldId id="335" r:id="rId34"/>
    <p:sldId id="336"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136341FA-58CA-4B59-AB8C-3DD8A01AFD0C}"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FAE827FE-DFE3-41B7-BDCD-2295BDED0729}" type="slidenum">
              <a:rPr lang="en-US" smtClean="0"/>
              <a:pPr/>
              <a:t>‹#›</a:t>
            </a:fld>
            <a:endParaRPr lang="en-US" dirty="0"/>
          </a:p>
        </p:txBody>
      </p:sp>
    </p:spTree>
    <p:extLst>
      <p:ext uri="{BB962C8B-B14F-4D97-AF65-F5344CB8AC3E}">
        <p14:creationId xmlns:p14="http://schemas.microsoft.com/office/powerpoint/2010/main" val="428758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111BB-051B-4ABB-B33A-9DD43503595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34F2B-6F53-48D4-A8D5-0AB3D34D2DA0}" type="slidenum">
              <a:rPr lang="en-US"/>
              <a:pPr/>
              <a:t>12</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59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263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45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71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08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0368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137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0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419C6-048D-47FC-A407-E2BF377CC9B0}" type="slidenum">
              <a:rPr lang="en-US"/>
              <a:pPr/>
              <a:t>3</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5C033-4447-48BD-8408-A5BEB4208626}" type="slidenum">
              <a:rPr lang="en-US"/>
              <a:pPr/>
              <a:t>4</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41F47-160D-4393-85EE-51DF5D1385AC}" type="slidenum">
              <a:rPr lang="en-US"/>
              <a:pPr/>
              <a:t>5</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EC9F2-BE0F-4101-BBE7-F5B99827E0E9}" type="slidenum">
              <a:rPr lang="en-US"/>
              <a:pPr/>
              <a:t>6</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58C44-80DA-43FD-8C5D-B5836276EF0D}" type="slidenum">
              <a:rPr lang="en-US"/>
              <a:pPr/>
              <a:t>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CACF5-845B-44CA-8832-6D9576718322}" type="slidenum">
              <a:rPr lang="en-US"/>
              <a:pPr/>
              <a:t>8</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B4DC5-2C89-40D8-901E-FD4FD92A6F15}" type="slidenum">
              <a:rPr lang="en-US"/>
              <a:pPr/>
              <a:t>9</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6A49-8C3E-4EC2-9C5E-0885010AD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B2EE4-3E7F-4BA7-8345-3CBAE61E4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AA3AC-5E1E-4126-B9B7-56F1F842AF29}"/>
              </a:ext>
            </a:extLst>
          </p:cNvPr>
          <p:cNvSpPr>
            <a:spLocks noGrp="1"/>
          </p:cNvSpPr>
          <p:nvPr>
            <p:ph type="dt" sz="half" idx="10"/>
          </p:nvPr>
        </p:nvSpPr>
        <p:spPr/>
        <p:txBody>
          <a:bodyPr/>
          <a:lstStyle/>
          <a:p>
            <a:fld id="{71733A2B-88EB-43B3-8059-8F2755256AA4}" type="datetime1">
              <a:rPr lang="en-US" smtClean="0"/>
              <a:pPr/>
              <a:t>7/26/2019</a:t>
            </a:fld>
            <a:endParaRPr lang="en-US"/>
          </a:p>
        </p:txBody>
      </p:sp>
      <p:sp>
        <p:nvSpPr>
          <p:cNvPr id="5" name="Footer Placeholder 4">
            <a:extLst>
              <a:ext uri="{FF2B5EF4-FFF2-40B4-BE49-F238E27FC236}">
                <a16:creationId xmlns:a16="http://schemas.microsoft.com/office/drawing/2014/main" id="{2F071755-11BF-4025-A879-85697B467870}"/>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812BBBEF-A7DB-4E40-86E4-2CE042A51347}"/>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202570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3D7-63B2-49A1-98B1-E9A288F8FD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DCDD-DB81-4B47-BD8A-CBB8CCD4F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8E3D0-7753-4C35-BA92-7CDB5A2EDAD9}"/>
              </a:ext>
            </a:extLst>
          </p:cNvPr>
          <p:cNvSpPr>
            <a:spLocks noGrp="1"/>
          </p:cNvSpPr>
          <p:nvPr>
            <p:ph type="dt" sz="half" idx="10"/>
          </p:nvPr>
        </p:nvSpPr>
        <p:spPr/>
        <p:txBody>
          <a:bodyPr/>
          <a:lstStyle/>
          <a:p>
            <a:fld id="{16F3AC5C-F439-4965-90BF-E532435A9150}" type="datetime1">
              <a:rPr lang="en-US" smtClean="0"/>
              <a:pPr/>
              <a:t>7/26/2019</a:t>
            </a:fld>
            <a:endParaRPr lang="en-US"/>
          </a:p>
        </p:txBody>
      </p:sp>
      <p:sp>
        <p:nvSpPr>
          <p:cNvPr id="5" name="Footer Placeholder 4">
            <a:extLst>
              <a:ext uri="{FF2B5EF4-FFF2-40B4-BE49-F238E27FC236}">
                <a16:creationId xmlns:a16="http://schemas.microsoft.com/office/drawing/2014/main" id="{6053430B-09B7-4B0C-B89F-BE3AA49192C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39B8AC2C-AADC-4F05-B184-BC4C6FCF8223}"/>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11743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C2384-BE37-4259-B301-2FC3828A3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054B0-4CC9-442E-B474-AD9B9FF4A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8CC17-F691-4DA3-BA1E-8FA40727A2CE}"/>
              </a:ext>
            </a:extLst>
          </p:cNvPr>
          <p:cNvSpPr>
            <a:spLocks noGrp="1"/>
          </p:cNvSpPr>
          <p:nvPr>
            <p:ph type="dt" sz="half" idx="10"/>
          </p:nvPr>
        </p:nvSpPr>
        <p:spPr/>
        <p:txBody>
          <a:bodyPr/>
          <a:lstStyle/>
          <a:p>
            <a:fld id="{2B965ABC-A4E9-42E0-92AA-396F5C8EA198}" type="datetime1">
              <a:rPr lang="en-US" smtClean="0"/>
              <a:pPr/>
              <a:t>7/26/2019</a:t>
            </a:fld>
            <a:endParaRPr lang="en-US"/>
          </a:p>
        </p:txBody>
      </p:sp>
      <p:sp>
        <p:nvSpPr>
          <p:cNvPr id="5" name="Footer Placeholder 4">
            <a:extLst>
              <a:ext uri="{FF2B5EF4-FFF2-40B4-BE49-F238E27FC236}">
                <a16:creationId xmlns:a16="http://schemas.microsoft.com/office/drawing/2014/main" id="{D436FF14-564F-4194-A001-5886D65099CB}"/>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FB47265F-117B-46AB-9368-280206D6F476}"/>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197113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29B5-6154-43A1-B3BB-44238DEB9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AA815-40C3-4B21-9502-BA36FB08E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2A9A1-DA33-47A2-99CB-656F6CDF1427}"/>
              </a:ext>
            </a:extLst>
          </p:cNvPr>
          <p:cNvSpPr>
            <a:spLocks noGrp="1"/>
          </p:cNvSpPr>
          <p:nvPr>
            <p:ph type="dt" sz="half" idx="10"/>
          </p:nvPr>
        </p:nvSpPr>
        <p:spPr/>
        <p:txBody>
          <a:bodyPr/>
          <a:lstStyle/>
          <a:p>
            <a:fld id="{104B18AC-FD5B-4C62-A2B4-BF9D41838871}" type="datetime1">
              <a:rPr lang="en-US" smtClean="0"/>
              <a:pPr/>
              <a:t>7/26/2019</a:t>
            </a:fld>
            <a:endParaRPr lang="en-US"/>
          </a:p>
        </p:txBody>
      </p:sp>
      <p:sp>
        <p:nvSpPr>
          <p:cNvPr id="5" name="Footer Placeholder 4">
            <a:extLst>
              <a:ext uri="{FF2B5EF4-FFF2-40B4-BE49-F238E27FC236}">
                <a16:creationId xmlns:a16="http://schemas.microsoft.com/office/drawing/2014/main" id="{4AEFA59C-A2A9-41AA-9631-41A6E5AA9C9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65135457-4629-4E82-9056-3F932EF19C91}"/>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10339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9739-5543-4B2B-920C-CD4C6866E7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0D895-7DFD-4DF2-BC3A-00182B086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2EF92-3764-432D-8302-2D84C272BFFC}"/>
              </a:ext>
            </a:extLst>
          </p:cNvPr>
          <p:cNvSpPr>
            <a:spLocks noGrp="1"/>
          </p:cNvSpPr>
          <p:nvPr>
            <p:ph type="dt" sz="half" idx="10"/>
          </p:nvPr>
        </p:nvSpPr>
        <p:spPr/>
        <p:txBody>
          <a:bodyPr/>
          <a:lstStyle/>
          <a:p>
            <a:fld id="{624EA82F-3C17-4C37-990A-5EF8A42E606B}" type="datetime1">
              <a:rPr lang="en-US" smtClean="0"/>
              <a:pPr/>
              <a:t>7/26/2019</a:t>
            </a:fld>
            <a:endParaRPr lang="en-US"/>
          </a:p>
        </p:txBody>
      </p:sp>
      <p:sp>
        <p:nvSpPr>
          <p:cNvPr id="5" name="Footer Placeholder 4">
            <a:extLst>
              <a:ext uri="{FF2B5EF4-FFF2-40B4-BE49-F238E27FC236}">
                <a16:creationId xmlns:a16="http://schemas.microsoft.com/office/drawing/2014/main" id="{D25E28E3-AE44-436F-B74E-FCE103D0AC20}"/>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46FAB6ED-5C60-4077-A089-50A1257454AF}"/>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143001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ADD8-0FB7-469D-B031-6F0069DAC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D5BF3-6744-42B7-A5F5-DF76D206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A64D8-ABCE-475E-BE33-1FE5A48D6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4FAAE-ACC2-43E0-A9C0-E3A3D9E8F789}"/>
              </a:ext>
            </a:extLst>
          </p:cNvPr>
          <p:cNvSpPr>
            <a:spLocks noGrp="1"/>
          </p:cNvSpPr>
          <p:nvPr>
            <p:ph type="dt" sz="half" idx="10"/>
          </p:nvPr>
        </p:nvSpPr>
        <p:spPr/>
        <p:txBody>
          <a:bodyPr/>
          <a:lstStyle/>
          <a:p>
            <a:fld id="{89FE654B-0AED-4449-AC5F-E2AD6625A918}" type="datetime1">
              <a:rPr lang="en-US" smtClean="0"/>
              <a:pPr/>
              <a:t>7/26/2019</a:t>
            </a:fld>
            <a:endParaRPr lang="en-US"/>
          </a:p>
        </p:txBody>
      </p:sp>
      <p:sp>
        <p:nvSpPr>
          <p:cNvPr id="6" name="Footer Placeholder 5">
            <a:extLst>
              <a:ext uri="{FF2B5EF4-FFF2-40B4-BE49-F238E27FC236}">
                <a16:creationId xmlns:a16="http://schemas.microsoft.com/office/drawing/2014/main" id="{B9958F44-7850-43D6-BCF0-D959AD701733}"/>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180D2420-E1A8-46CF-BDAA-533C1FAB0DDC}"/>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252753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E008-46A0-4C5E-8EED-B3EA259E7B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ABDDF-84FC-4474-A8AF-8E24F037A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6A3A2-836D-41F8-BD03-8B107571A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E15AA9-2ADA-4FE1-A9F4-761927DFB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717B2-78F6-48FE-B428-0C6CF5DD4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0F6AF-10FD-44CA-8AC8-B03141AC9ACB}"/>
              </a:ext>
            </a:extLst>
          </p:cNvPr>
          <p:cNvSpPr>
            <a:spLocks noGrp="1"/>
          </p:cNvSpPr>
          <p:nvPr>
            <p:ph type="dt" sz="half" idx="10"/>
          </p:nvPr>
        </p:nvSpPr>
        <p:spPr/>
        <p:txBody>
          <a:bodyPr/>
          <a:lstStyle/>
          <a:p>
            <a:fld id="{B44F6D77-C6FF-4B76-B859-3C4F70334183}" type="datetime1">
              <a:rPr lang="en-US" smtClean="0"/>
              <a:pPr/>
              <a:t>7/26/2019</a:t>
            </a:fld>
            <a:endParaRPr lang="en-US"/>
          </a:p>
        </p:txBody>
      </p:sp>
      <p:sp>
        <p:nvSpPr>
          <p:cNvPr id="8" name="Footer Placeholder 7">
            <a:extLst>
              <a:ext uri="{FF2B5EF4-FFF2-40B4-BE49-F238E27FC236}">
                <a16:creationId xmlns:a16="http://schemas.microsoft.com/office/drawing/2014/main" id="{5CFA584F-5BCF-4C22-8DF1-953D72BD244A}"/>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9" name="Slide Number Placeholder 8">
            <a:extLst>
              <a:ext uri="{FF2B5EF4-FFF2-40B4-BE49-F238E27FC236}">
                <a16:creationId xmlns:a16="http://schemas.microsoft.com/office/drawing/2014/main" id="{47D294E2-EDBC-4F3D-A1A9-23D7CCAD7B5E}"/>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82217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93AB-4812-4787-B365-BB858BAD69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0F2723-6546-4094-8150-A2FAC9211BBF}"/>
              </a:ext>
            </a:extLst>
          </p:cNvPr>
          <p:cNvSpPr>
            <a:spLocks noGrp="1"/>
          </p:cNvSpPr>
          <p:nvPr>
            <p:ph type="dt" sz="half" idx="10"/>
          </p:nvPr>
        </p:nvSpPr>
        <p:spPr/>
        <p:txBody>
          <a:bodyPr/>
          <a:lstStyle/>
          <a:p>
            <a:fld id="{2B2AC84D-B97A-4223-B2A5-A1F8CFA3AABF}" type="datetime1">
              <a:rPr lang="en-US" smtClean="0"/>
              <a:pPr/>
              <a:t>7/26/2019</a:t>
            </a:fld>
            <a:endParaRPr lang="en-US"/>
          </a:p>
        </p:txBody>
      </p:sp>
      <p:sp>
        <p:nvSpPr>
          <p:cNvPr id="4" name="Footer Placeholder 3">
            <a:extLst>
              <a:ext uri="{FF2B5EF4-FFF2-40B4-BE49-F238E27FC236}">
                <a16:creationId xmlns:a16="http://schemas.microsoft.com/office/drawing/2014/main" id="{85AC2ED3-3C1C-444A-9D5E-3A3284FCCE37}"/>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5" name="Slide Number Placeholder 4">
            <a:extLst>
              <a:ext uri="{FF2B5EF4-FFF2-40B4-BE49-F238E27FC236}">
                <a16:creationId xmlns:a16="http://schemas.microsoft.com/office/drawing/2014/main" id="{B06ABE43-3127-40CE-BD4C-F468D5866F6B}"/>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95239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A4466-BAF4-42D0-9E74-3345C8C946BA}"/>
              </a:ext>
            </a:extLst>
          </p:cNvPr>
          <p:cNvSpPr>
            <a:spLocks noGrp="1"/>
          </p:cNvSpPr>
          <p:nvPr>
            <p:ph type="dt" sz="half" idx="10"/>
          </p:nvPr>
        </p:nvSpPr>
        <p:spPr/>
        <p:txBody>
          <a:bodyPr/>
          <a:lstStyle/>
          <a:p>
            <a:fld id="{4F62FE76-EEC2-4193-ABA6-3323E027A3C1}" type="datetime1">
              <a:rPr lang="en-US" smtClean="0"/>
              <a:pPr/>
              <a:t>7/26/2019</a:t>
            </a:fld>
            <a:endParaRPr lang="en-US"/>
          </a:p>
        </p:txBody>
      </p:sp>
      <p:sp>
        <p:nvSpPr>
          <p:cNvPr id="3" name="Footer Placeholder 2">
            <a:extLst>
              <a:ext uri="{FF2B5EF4-FFF2-40B4-BE49-F238E27FC236}">
                <a16:creationId xmlns:a16="http://schemas.microsoft.com/office/drawing/2014/main" id="{62E24A3A-B64A-4BC3-98E3-E1B7086B65A2}"/>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4" name="Slide Number Placeholder 3">
            <a:extLst>
              <a:ext uri="{FF2B5EF4-FFF2-40B4-BE49-F238E27FC236}">
                <a16:creationId xmlns:a16="http://schemas.microsoft.com/office/drawing/2014/main" id="{BB20F281-5DCF-4C3A-A638-1C12C11CF35B}"/>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80444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87EC-0F0D-41C8-BF60-B9BF9A10F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4D80E-6900-4CE2-B2F7-8DCDC4622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77E87-A82C-463A-8644-1A6CF7A6E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C4D64-CDEE-4A0B-A6E7-463B0CAE443B}"/>
              </a:ext>
            </a:extLst>
          </p:cNvPr>
          <p:cNvSpPr>
            <a:spLocks noGrp="1"/>
          </p:cNvSpPr>
          <p:nvPr>
            <p:ph type="dt" sz="half" idx="10"/>
          </p:nvPr>
        </p:nvSpPr>
        <p:spPr/>
        <p:txBody>
          <a:bodyPr/>
          <a:lstStyle/>
          <a:p>
            <a:fld id="{624A2688-DDF0-46FA-9CA0-0D89FF9DD272}" type="datetime1">
              <a:rPr lang="en-US" smtClean="0"/>
              <a:pPr/>
              <a:t>7/26/2019</a:t>
            </a:fld>
            <a:endParaRPr lang="en-US"/>
          </a:p>
        </p:txBody>
      </p:sp>
      <p:sp>
        <p:nvSpPr>
          <p:cNvPr id="6" name="Footer Placeholder 5">
            <a:extLst>
              <a:ext uri="{FF2B5EF4-FFF2-40B4-BE49-F238E27FC236}">
                <a16:creationId xmlns:a16="http://schemas.microsoft.com/office/drawing/2014/main" id="{274DAF96-555D-46BD-8932-72246BC39E44}"/>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0C8FFD80-2F1F-499E-8945-1E2BDCF226D6}"/>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13154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4D96-B524-46B8-87FB-9FEDD38B9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A8E1D-9981-42F3-99DB-63BC96A4A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671F2B-4DB7-4657-8E5B-AFE16E28B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BB97D-B38A-413B-83B7-8C6D5977B9B3}"/>
              </a:ext>
            </a:extLst>
          </p:cNvPr>
          <p:cNvSpPr>
            <a:spLocks noGrp="1"/>
          </p:cNvSpPr>
          <p:nvPr>
            <p:ph type="dt" sz="half" idx="10"/>
          </p:nvPr>
        </p:nvSpPr>
        <p:spPr/>
        <p:txBody>
          <a:bodyPr/>
          <a:lstStyle/>
          <a:p>
            <a:fld id="{8C0EFF13-4CBE-4C23-9345-7A5BCC4631D3}" type="datetime1">
              <a:rPr lang="en-US" smtClean="0"/>
              <a:pPr/>
              <a:t>7/26/2019</a:t>
            </a:fld>
            <a:endParaRPr lang="en-US"/>
          </a:p>
        </p:txBody>
      </p:sp>
      <p:sp>
        <p:nvSpPr>
          <p:cNvPr id="6" name="Footer Placeholder 5">
            <a:extLst>
              <a:ext uri="{FF2B5EF4-FFF2-40B4-BE49-F238E27FC236}">
                <a16:creationId xmlns:a16="http://schemas.microsoft.com/office/drawing/2014/main" id="{E5167FAD-75E8-45EA-B2DE-EEA4A27F2FCE}"/>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A29F43CE-10B7-4F64-B556-6953D9A8B95C}"/>
              </a:ext>
            </a:extLst>
          </p:cNvPr>
          <p:cNvSpPr>
            <a:spLocks noGrp="1"/>
          </p:cNvSpPr>
          <p:nvPr>
            <p:ph type="sldNum" sz="quarter" idx="12"/>
          </p:nvPr>
        </p:nvSpPr>
        <p:spPr/>
        <p:txBody>
          <a:bodyPr/>
          <a:lstStyle/>
          <a:p>
            <a:fld id="{38DCC42B-A9D5-4E55-9781-2A601A8E9100}" type="slidenum">
              <a:rPr lang="en-US" smtClean="0"/>
              <a:pPr/>
              <a:t>‹#›</a:t>
            </a:fld>
            <a:endParaRPr lang="en-US"/>
          </a:p>
        </p:txBody>
      </p:sp>
    </p:spTree>
    <p:extLst>
      <p:ext uri="{BB962C8B-B14F-4D97-AF65-F5344CB8AC3E}">
        <p14:creationId xmlns:p14="http://schemas.microsoft.com/office/powerpoint/2010/main" val="300365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3FDF6-317D-4625-A778-BB958D34A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8CFD12B-07ED-4CCE-A7AA-1A33BEEDD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945247-884A-4F74-9658-BC70F4639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29DA15A8-26B8-44C0-9E0B-D735A8B11A5A}" type="datetime1">
              <a:rPr lang="en-US" smtClean="0"/>
              <a:pPr/>
              <a:t>7/26/2019</a:t>
            </a:fld>
            <a:endParaRPr lang="en-US" dirty="0"/>
          </a:p>
        </p:txBody>
      </p:sp>
      <p:sp>
        <p:nvSpPr>
          <p:cNvPr id="5" name="Footer Placeholder 4">
            <a:extLst>
              <a:ext uri="{FF2B5EF4-FFF2-40B4-BE49-F238E27FC236}">
                <a16:creationId xmlns:a16="http://schemas.microsoft.com/office/drawing/2014/main" id="{F317C9C9-6CA9-4DE0-BAD7-FAF1091C0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US" dirty="0"/>
              <a:t>Copyright © 2019 by Wiley India Pvt. Ltd., 4436/7, Ansari Road, </a:t>
            </a:r>
            <a:r>
              <a:rPr lang="en-US" dirty="0" err="1"/>
              <a:t>Daryaganj</a:t>
            </a:r>
            <a:r>
              <a:rPr lang="en-US" dirty="0"/>
              <a:t>, New Delhi-110002</a:t>
            </a:r>
          </a:p>
        </p:txBody>
      </p:sp>
      <p:sp>
        <p:nvSpPr>
          <p:cNvPr id="6" name="Slide Number Placeholder 5">
            <a:extLst>
              <a:ext uri="{FF2B5EF4-FFF2-40B4-BE49-F238E27FC236}">
                <a16:creationId xmlns:a16="http://schemas.microsoft.com/office/drawing/2014/main" id="{EE58B574-A1F3-4F67-81EC-F9D3979C7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38DCC42B-A9D5-4E55-9781-2A601A8E9100}" type="slidenum">
              <a:rPr lang="en-US" smtClean="0"/>
              <a:pPr/>
              <a:t>‹#›</a:t>
            </a:fld>
            <a:endParaRPr lang="en-US" dirty="0"/>
          </a:p>
        </p:txBody>
      </p:sp>
    </p:spTree>
    <p:extLst>
      <p:ext uri="{BB962C8B-B14F-4D97-AF65-F5344CB8AC3E}">
        <p14:creationId xmlns:p14="http://schemas.microsoft.com/office/powerpoint/2010/main" val="176999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Eight</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Knowledge and reasoning</a:t>
            </a:r>
            <a:r>
              <a:rPr lang="en-US" sz="4000" b="1" i="0" u="none" strike="noStrike" cap="none" dirty="0">
                <a:solidFill>
                  <a:schemeClr val="dk1"/>
                </a:solidFill>
                <a:latin typeface="Times New Roman"/>
                <a:ea typeface="Times New Roman"/>
                <a:cs typeface="Times New Roman"/>
                <a:sym typeface="Times New Roman"/>
              </a:rPr>
              <a:t> </a:t>
            </a:r>
            <a:endParaRPr lang="en-US" b="1"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78776" y="365125"/>
            <a:ext cx="8075023" cy="772559"/>
          </a:xfrm>
        </p:spPr>
        <p:txBody>
          <a:bodyPr/>
          <a:lstStyle/>
          <a:p>
            <a:r>
              <a:rPr lang="en-US" dirty="0"/>
              <a:t>The </a:t>
            </a:r>
            <a:r>
              <a:rPr lang="en-US" dirty="0" err="1"/>
              <a:t>Wumpus</a:t>
            </a:r>
            <a:r>
              <a:rPr lang="en-US" dirty="0"/>
              <a:t> agent’s first step</a:t>
            </a:r>
          </a:p>
        </p:txBody>
      </p:sp>
      <p:pic>
        <p:nvPicPr>
          <p:cNvPr id="82949" name="Picture 5" descr="img3"/>
          <p:cNvPicPr>
            <a:picLocks noChangeAspect="1" noChangeArrowheads="1"/>
          </p:cNvPicPr>
          <p:nvPr/>
        </p:nvPicPr>
        <p:blipFill>
          <a:blip r:embed="rId3"/>
          <a:srcRect/>
          <a:stretch>
            <a:fillRect/>
          </a:stretch>
        </p:blipFill>
        <p:spPr bwMode="auto">
          <a:xfrm>
            <a:off x="3592286" y="2317750"/>
            <a:ext cx="8091713" cy="3670300"/>
          </a:xfrm>
          <a:prstGeom prst="rect">
            <a:avLst/>
          </a:prstGeom>
          <a:noFill/>
        </p:spPr>
      </p:pic>
      <p:sp>
        <p:nvSpPr>
          <p:cNvPr id="82950" name="Text Box 6"/>
          <p:cNvSpPr txBox="1">
            <a:spLocks noChangeArrowheads="1"/>
          </p:cNvSpPr>
          <p:nvPr/>
        </p:nvSpPr>
        <p:spPr bwMode="auto">
          <a:xfrm>
            <a:off x="8534401" y="4343400"/>
            <a:ext cx="426720" cy="276999"/>
          </a:xfrm>
          <a:prstGeom prst="rect">
            <a:avLst/>
          </a:prstGeom>
          <a:noFill/>
          <a:ln w="9525">
            <a:noFill/>
            <a:miter lim="800000"/>
            <a:headEnd/>
            <a:tailEnd/>
          </a:ln>
          <a:effectLst/>
        </p:spPr>
        <p:txBody>
          <a:bodyPr wrap="none">
            <a:spAutoFit/>
          </a:bodyPr>
          <a:lstStyle/>
          <a:p>
            <a:r>
              <a:rPr lang="en-US" sz="1200" b="1" dirty="0">
                <a:latin typeface="Times New Roman" panose="02020603050405020304" pitchFamily="18" charset="0"/>
                <a:cs typeface="Times New Roman" pitchFamily="1" charset="0"/>
              </a:rPr>
              <a:t>¬W</a:t>
            </a:r>
          </a:p>
        </p:txBody>
      </p:sp>
      <p:sp>
        <p:nvSpPr>
          <p:cNvPr id="82951" name="Text Box 7"/>
          <p:cNvSpPr txBox="1">
            <a:spLocks noChangeArrowheads="1"/>
          </p:cNvSpPr>
          <p:nvPr/>
        </p:nvSpPr>
        <p:spPr bwMode="auto">
          <a:xfrm>
            <a:off x="9753601" y="5181600"/>
            <a:ext cx="426720" cy="276999"/>
          </a:xfrm>
          <a:prstGeom prst="rect">
            <a:avLst/>
          </a:prstGeom>
          <a:noFill/>
          <a:ln w="9525">
            <a:noFill/>
            <a:miter lim="800000"/>
            <a:headEnd/>
            <a:tailEnd/>
          </a:ln>
          <a:effectLst/>
        </p:spPr>
        <p:txBody>
          <a:bodyPr wrap="none">
            <a:spAutoFit/>
          </a:bodyPr>
          <a:lstStyle/>
          <a:p>
            <a:r>
              <a:rPr lang="en-US" sz="1200" b="1" dirty="0">
                <a:latin typeface="Times New Roman" panose="02020603050405020304" pitchFamily="18" charset="0"/>
                <a:cs typeface="Times New Roman" pitchFamily="1" charset="0"/>
              </a:rPr>
              <a:t>¬W</a:t>
            </a:r>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8" name="Footer Placeholder 7"/>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6526" y="365125"/>
            <a:ext cx="8127274" cy="1325563"/>
          </a:xfrm>
        </p:spPr>
        <p:txBody>
          <a:bodyPr/>
          <a:lstStyle/>
          <a:p>
            <a:r>
              <a:rPr lang="en-US" dirty="0"/>
              <a:t>Later</a:t>
            </a:r>
          </a:p>
        </p:txBody>
      </p:sp>
      <p:sp>
        <p:nvSpPr>
          <p:cNvPr id="4" name="Footer Placeholder 3"/>
          <p:cNvSpPr>
            <a:spLocks noGrp="1"/>
          </p:cNvSpPr>
          <p:nvPr>
            <p:ph type="ftr" sz="quarter" idx="11"/>
          </p:nvPr>
        </p:nvSpPr>
        <p:spPr>
          <a:xfrm>
            <a:off x="5232763" y="6492875"/>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1026" name="Picture 2"/>
          <p:cNvPicPr>
            <a:picLocks noGrp="1" noChangeAspect="1" noChangeArrowheads="1"/>
          </p:cNvPicPr>
          <p:nvPr>
            <p:ph idx="1"/>
          </p:nvPr>
        </p:nvPicPr>
        <p:blipFill>
          <a:blip r:embed="rId2"/>
          <a:srcRect/>
          <a:stretch>
            <a:fillRect/>
          </a:stretch>
        </p:blipFill>
        <p:spPr bwMode="auto">
          <a:xfrm>
            <a:off x="3434307" y="2638947"/>
            <a:ext cx="8562975" cy="3709602"/>
          </a:xfrm>
          <a:prstGeom prst="rect">
            <a:avLst/>
          </a:prstGeom>
          <a:noFill/>
          <a:ln w="9525">
            <a:noFill/>
            <a:miter lim="800000"/>
            <a:headEnd/>
            <a:tailEnd/>
          </a:ln>
          <a:effectLst/>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331028" y="365125"/>
            <a:ext cx="8022771" cy="1325563"/>
          </a:xfrm>
        </p:spPr>
        <p:txBody>
          <a:bodyPr/>
          <a:lstStyle/>
          <a:p>
            <a:r>
              <a:rPr lang="en-US" dirty="0"/>
              <a:t>Let’s Play!</a:t>
            </a:r>
          </a:p>
        </p:txBody>
      </p:sp>
      <p:pic>
        <p:nvPicPr>
          <p:cNvPr id="157699" name="Picture 3" descr="img3"/>
          <p:cNvPicPr>
            <a:picLocks noChangeAspect="1" noChangeArrowheads="1"/>
          </p:cNvPicPr>
          <p:nvPr/>
        </p:nvPicPr>
        <p:blipFill>
          <a:blip r:embed="rId3"/>
          <a:srcRect r="41284" b="5363"/>
          <a:stretch>
            <a:fillRect/>
          </a:stretch>
        </p:blipFill>
        <p:spPr bwMode="auto">
          <a:xfrm>
            <a:off x="3352800" y="1981201"/>
            <a:ext cx="7924800" cy="4233863"/>
          </a:xfrm>
          <a:prstGeom prst="rect">
            <a:avLst/>
          </a:prstGeom>
          <a:noFill/>
        </p:spPr>
      </p:pic>
      <p:sp>
        <p:nvSpPr>
          <p:cNvPr id="157702" name="Rectangle 6"/>
          <p:cNvSpPr>
            <a:spLocks noChangeArrowheads="1"/>
          </p:cNvSpPr>
          <p:nvPr/>
        </p:nvSpPr>
        <p:spPr bwMode="auto">
          <a:xfrm>
            <a:off x="3759200" y="4648200"/>
            <a:ext cx="609600" cy="381000"/>
          </a:xfrm>
          <a:prstGeom prst="rect">
            <a:avLst/>
          </a:prstGeom>
          <a:solidFill>
            <a:schemeClr val="bg1"/>
          </a:solidFill>
          <a:ln w="9525">
            <a:noFill/>
            <a:miter lim="800000"/>
            <a:headEnd/>
            <a:tailEnd/>
          </a:ln>
          <a:effectLst/>
        </p:spPr>
        <p:txBody>
          <a:bodyPr wrap="none" anchor="ctr"/>
          <a:lstStyle/>
          <a:p>
            <a:endParaRPr lang="en-US" dirty="0">
              <a:latin typeface="Times New Roman" panose="02020603050405020304" pitchFamily="18" charset="0"/>
            </a:endParaRPr>
          </a:p>
        </p:txBody>
      </p:sp>
      <p:sp>
        <p:nvSpPr>
          <p:cNvPr id="157703" name="Rectangle 7"/>
          <p:cNvSpPr>
            <a:spLocks noChangeArrowheads="1"/>
          </p:cNvSpPr>
          <p:nvPr/>
        </p:nvSpPr>
        <p:spPr bwMode="auto">
          <a:xfrm>
            <a:off x="5080000" y="5638800"/>
            <a:ext cx="609600" cy="381000"/>
          </a:xfrm>
          <a:prstGeom prst="rect">
            <a:avLst/>
          </a:prstGeom>
          <a:solidFill>
            <a:schemeClr val="bg1"/>
          </a:solidFill>
          <a:ln w="9525">
            <a:noFill/>
            <a:miter lim="800000"/>
            <a:headEnd/>
            <a:tailEnd/>
          </a:ln>
          <a:effectLst/>
        </p:spPr>
        <p:txBody>
          <a:bodyPr wrap="none" anchor="ctr"/>
          <a:lstStyle/>
          <a:p>
            <a:endParaRPr lang="en-US" dirty="0">
              <a:latin typeface="Times New Roman" panose="02020603050405020304" pitchFamily="18" charset="0"/>
            </a:endParaRPr>
          </a:p>
        </p:txBody>
      </p:sp>
      <p:sp>
        <p:nvSpPr>
          <p:cNvPr id="157704" name="Rectangle 8"/>
          <p:cNvSpPr>
            <a:spLocks noChangeArrowheads="1"/>
          </p:cNvSpPr>
          <p:nvPr/>
        </p:nvSpPr>
        <p:spPr bwMode="auto">
          <a:xfrm>
            <a:off x="3759200" y="5715000"/>
            <a:ext cx="609600" cy="304800"/>
          </a:xfrm>
          <a:prstGeom prst="rect">
            <a:avLst/>
          </a:prstGeom>
          <a:solidFill>
            <a:schemeClr val="bg1"/>
          </a:solidFill>
          <a:ln w="9525">
            <a:noFill/>
            <a:miter lim="800000"/>
            <a:headEnd/>
            <a:tailEnd/>
          </a:ln>
          <a:effectLst/>
        </p:spPr>
        <p:txBody>
          <a:bodyPr wrap="none" anchor="ctr"/>
          <a:lstStyle/>
          <a:p>
            <a:endParaRPr lang="en-US" dirty="0">
              <a:latin typeface="Times New Roman" panose="02020603050405020304" pitchFamily="18" charset="0"/>
            </a:endParaRPr>
          </a:p>
        </p:txBody>
      </p:sp>
      <p:sp>
        <p:nvSpPr>
          <p:cNvPr id="8"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9" name="Footer Placeholder 8"/>
          <p:cNvSpPr>
            <a:spLocks noGrp="1"/>
          </p:cNvSpPr>
          <p:nvPr>
            <p:ph type="ftr" sz="quarter" idx="11"/>
          </p:nvPr>
        </p:nvSpPr>
        <p:spPr>
          <a:xfrm>
            <a:off x="4856702" y="6505577"/>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Specifying the environment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Like the vacuum world, the Wumpus world is a grid of squares surrounded by walls, where each square can contain agents and objects. The agent always starts in the lower left corner, a square that we will label [1, 1]. The agent’s task is to find the gold, return to [1, 1], and climb out of the cave.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 specify the agent’s task, we specify its performance, environment, actions, sensors [PEAS]. In the Wumpus world, these are as follows: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25EEBC7-EB87-4B54-A2D1-94F00467B1A0}"/>
              </a:ext>
            </a:extLst>
          </p:cNvPr>
          <p:cNvPicPr>
            <a:picLocks noChangeAspect="1"/>
          </p:cNvPicPr>
          <p:nvPr/>
        </p:nvPicPr>
        <p:blipFill>
          <a:blip r:embed="rId3"/>
          <a:stretch>
            <a:fillRect/>
          </a:stretch>
        </p:blipFill>
        <p:spPr>
          <a:xfrm>
            <a:off x="5309979" y="2739887"/>
            <a:ext cx="4152900" cy="2847975"/>
          </a:xfrm>
          <a:prstGeom prst="rect">
            <a:avLst/>
          </a:prstGeom>
        </p:spPr>
      </p:pic>
      <p:sp>
        <p:nvSpPr>
          <p:cNvPr id="6" name="Footer Placeholder 5"/>
          <p:cNvSpPr>
            <a:spLocks noGrp="1"/>
          </p:cNvSpPr>
          <p:nvPr>
            <p:ph type="ftr" sz="quarter" idx="11"/>
          </p:nvPr>
        </p:nvSpPr>
        <p:spPr>
          <a:xfrm>
            <a:off x="5218814" y="6492874"/>
            <a:ext cx="4114800" cy="365125"/>
          </a:xfrm>
        </p:spPr>
        <p:txBody>
          <a:bodyPr/>
          <a:lstStyle/>
          <a:p>
            <a:r>
              <a:rPr lang="en-US" dirty="0"/>
              <a:t>Copyright © 2019 by Wiley India Pvt. Ltd., 4436/7, Ansari Road, </a:t>
            </a:r>
            <a:r>
              <a:rPr lang="en-US" dirty="0" err="1"/>
              <a:t>Daryaganj</a:t>
            </a:r>
            <a:r>
              <a:rPr lang="en-US" dirty="0"/>
              <a:t>, New Delhi-110002</a:t>
            </a:r>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133027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Specifying the environment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Performance measure:</a:t>
            </a:r>
          </a:p>
          <a:p>
            <a:pPr lvl="3"/>
            <a:r>
              <a:rPr lang="en-US" sz="2400" dirty="0">
                <a:latin typeface="Times New Roman" panose="02020603050405020304" pitchFamily="18" charset="0"/>
                <a:cs typeface="Times New Roman" panose="02020603050405020304" pitchFamily="18" charset="0"/>
              </a:rPr>
              <a:t>1,000 for picking up the gold.</a:t>
            </a:r>
          </a:p>
          <a:p>
            <a:pPr lvl="3"/>
            <a:r>
              <a:rPr lang="en-US" sz="2400" dirty="0">
                <a:latin typeface="Times New Roman" panose="02020603050405020304" pitchFamily="18" charset="0"/>
                <a:cs typeface="Times New Roman" panose="02020603050405020304" pitchFamily="18" charset="0"/>
              </a:rPr>
              <a:t>1000 for falling into a pit or being eaten by Wumpus.</a:t>
            </a:r>
          </a:p>
          <a:p>
            <a:pPr lvl="3"/>
            <a:r>
              <a:rPr lang="en-US" sz="2400" dirty="0">
                <a:latin typeface="Times New Roman" panose="02020603050405020304" pitchFamily="18" charset="0"/>
                <a:cs typeface="Times New Roman" panose="02020603050405020304" pitchFamily="18" charset="0"/>
              </a:rPr>
              <a:t>One for each action taken.</a:t>
            </a:r>
          </a:p>
          <a:p>
            <a:pPr lvl="3"/>
            <a:r>
              <a:rPr lang="en-US" sz="2400" dirty="0">
                <a:latin typeface="Times New Roman" panose="02020603050405020304" pitchFamily="18" charset="0"/>
                <a:cs typeface="Times New Roman" panose="02020603050405020304" pitchFamily="18" charset="0"/>
              </a:rPr>
              <a:t>10 for using up the arrow.</a:t>
            </a:r>
          </a:p>
          <a:p>
            <a:pPr marL="0" indent="0">
              <a:buNone/>
            </a:pPr>
            <a:r>
              <a:rPr lang="en-US" sz="2400" dirty="0">
                <a:latin typeface="Times New Roman" panose="02020603050405020304" pitchFamily="18" charset="0"/>
                <a:cs typeface="Times New Roman" panose="02020603050405020304" pitchFamily="18" charset="0"/>
              </a:rPr>
              <a:t>Environment:</a:t>
            </a:r>
          </a:p>
          <a:p>
            <a:pPr lvl="0"/>
            <a:r>
              <a:rPr lang="en-US" sz="2400" dirty="0">
                <a:latin typeface="Times New Roman" panose="02020603050405020304" pitchFamily="18" charset="0"/>
                <a:cs typeface="Times New Roman" panose="02020603050405020304" pitchFamily="18" charset="0"/>
              </a:rPr>
              <a:t>A 4 × 4 grid of rooms.</a:t>
            </a:r>
          </a:p>
          <a:p>
            <a:pPr lvl="0"/>
            <a:r>
              <a:rPr lang="en-US" sz="2400" dirty="0">
                <a:latin typeface="Times New Roman" panose="02020603050405020304" pitchFamily="18" charset="0"/>
                <a:cs typeface="Times New Roman" panose="02020603050405020304" pitchFamily="18" charset="0"/>
              </a:rPr>
              <a:t>The agent always starts in the square labeled [1, 1], facing to the right.</a:t>
            </a:r>
          </a:p>
          <a:p>
            <a:pPr lvl="0"/>
            <a:r>
              <a:rPr lang="en-US" sz="2400" dirty="0">
                <a:latin typeface="Times New Roman" panose="02020603050405020304" pitchFamily="18" charset="0"/>
                <a:cs typeface="Times New Roman" panose="02020603050405020304" pitchFamily="18" charset="0"/>
              </a:rPr>
              <a:t>The locations of the gold and Wumpus are chosen randomly, with a uniform distribution, from the squares other than the start square.</a:t>
            </a:r>
          </a:p>
          <a:p>
            <a:pPr lvl="0"/>
            <a:r>
              <a:rPr lang="en-US" sz="2400" dirty="0">
                <a:latin typeface="Times New Roman" panose="02020603050405020304" pitchFamily="18" charset="0"/>
                <a:cs typeface="Times New Roman" panose="02020603050405020304" pitchFamily="18" charset="0"/>
              </a:rPr>
              <a:t>Each square other than the start can be a pit, with probability 0.2.</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409542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Specifying the environment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Actuators:</a:t>
            </a:r>
          </a:p>
          <a:p>
            <a:pPr lvl="0"/>
            <a:r>
              <a:rPr lang="en-US" sz="2400" dirty="0">
                <a:latin typeface="Times New Roman" panose="02020603050405020304" pitchFamily="18" charset="0"/>
                <a:cs typeface="Times New Roman" panose="02020603050405020304" pitchFamily="18" charset="0"/>
              </a:rPr>
              <a:t>The agent can move forward.</a:t>
            </a:r>
          </a:p>
          <a:p>
            <a:pPr lvl="0"/>
            <a:r>
              <a:rPr lang="en-US" sz="2400" dirty="0">
                <a:latin typeface="Times New Roman" panose="02020603050405020304" pitchFamily="18" charset="0"/>
                <a:cs typeface="Times New Roman" panose="02020603050405020304" pitchFamily="18" charset="0"/>
              </a:rPr>
              <a:t>Turn left by 90°.</a:t>
            </a:r>
          </a:p>
          <a:p>
            <a:r>
              <a:rPr lang="en-US" sz="2400" dirty="0">
                <a:latin typeface="Times New Roman" panose="02020603050405020304" pitchFamily="18" charset="0"/>
                <a:cs typeface="Times New Roman" panose="02020603050405020304" pitchFamily="18" charset="0"/>
              </a:rPr>
              <a:t>The agent dies a miserable death if it enters a square containing a pit or a live Wumpus (it is safe, albeit smelly, to enter a square with a dead Wumpus). Moving forward has no effect if there is a wall in front of the agent.</a:t>
            </a:r>
          </a:p>
          <a:p>
            <a:pPr lvl="0"/>
            <a:r>
              <a:rPr lang="en-US" sz="2400" dirty="0">
                <a:latin typeface="Times New Roman" panose="02020603050405020304" pitchFamily="18" charset="0"/>
                <a:cs typeface="Times New Roman" panose="02020603050405020304" pitchFamily="18" charset="0"/>
              </a:rPr>
              <a:t>The action grab can be used to pick up an object that is in the same square as the agent.</a:t>
            </a:r>
          </a:p>
          <a:p>
            <a:r>
              <a:rPr lang="en-US" sz="2400" dirty="0">
                <a:latin typeface="Times New Roman" panose="02020603050405020304" pitchFamily="18" charset="0"/>
                <a:cs typeface="Times New Roman" panose="02020603050405020304" pitchFamily="18" charset="0"/>
              </a:rPr>
              <a:t>The action shoot can be used to fire an arrow in straight line in the direction the agent is facing. The arrow continues until it either hits (and hence kills) the Wumpus or hits a wall. The agent only has one arrow, so only first shoot action has any effect.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185005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Specifying the environment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850452"/>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Sensors:</a:t>
            </a:r>
          </a:p>
          <a:p>
            <a:pPr lvl="0"/>
            <a:r>
              <a:rPr lang="en-US" sz="2400" dirty="0">
                <a:latin typeface="Times New Roman" panose="02020603050405020304" pitchFamily="18" charset="0"/>
                <a:cs typeface="Times New Roman" panose="02020603050405020304" pitchFamily="18" charset="0"/>
              </a:rPr>
              <a:t>The agent has five sensors, each of which gives a single bit of information.</a:t>
            </a:r>
          </a:p>
          <a:p>
            <a:pPr lvl="0"/>
            <a:r>
              <a:rPr lang="en-US" sz="2400" dirty="0">
                <a:latin typeface="Times New Roman" panose="02020603050405020304" pitchFamily="18" charset="0"/>
                <a:cs typeface="Times New Roman" panose="02020603050405020304" pitchFamily="18" charset="0"/>
              </a:rPr>
              <a:t>In the square containing the Wumpus and in the directly (not diagonally) adjacent squares, the agent will perceive a stench.</a:t>
            </a:r>
          </a:p>
          <a:p>
            <a:pPr lvl="0"/>
            <a:r>
              <a:rPr lang="en-US" sz="2400" dirty="0">
                <a:latin typeface="Times New Roman" panose="02020603050405020304" pitchFamily="18" charset="0"/>
                <a:cs typeface="Times New Roman" panose="02020603050405020304" pitchFamily="18" charset="0"/>
              </a:rPr>
              <a:t>In the squares directly adjacent to pit, the agent will perceive a breeze.</a:t>
            </a:r>
          </a:p>
          <a:p>
            <a:pPr lvl="0"/>
            <a:r>
              <a:rPr lang="en-US" sz="2400" dirty="0">
                <a:latin typeface="Times New Roman" panose="02020603050405020304" pitchFamily="18" charset="0"/>
                <a:cs typeface="Times New Roman" panose="02020603050405020304" pitchFamily="18" charset="0"/>
              </a:rPr>
              <a:t>In the square where the gold is, the agent will perceive a glitter.</a:t>
            </a:r>
          </a:p>
          <a:p>
            <a:pPr lvl="0"/>
            <a:r>
              <a:rPr lang="en-US" sz="2400" dirty="0">
                <a:latin typeface="Times New Roman" panose="02020603050405020304" pitchFamily="18" charset="0"/>
                <a:cs typeface="Times New Roman" panose="02020603050405020304" pitchFamily="18" charset="0"/>
              </a:rPr>
              <a:t>When an agent walks into a wall, it will perceive a bump.</a:t>
            </a:r>
          </a:p>
          <a:p>
            <a:pPr lvl="0"/>
            <a:r>
              <a:rPr lang="en-US" sz="2400" dirty="0">
                <a:latin typeface="Times New Roman" panose="02020603050405020304" pitchFamily="18" charset="0"/>
                <a:cs typeface="Times New Roman" panose="02020603050405020304" pitchFamily="18" charset="0"/>
              </a:rPr>
              <a:t>When the Wumpus is killed, it emits a woeful scream that can be perceived anywhere in the cave.</a:t>
            </a:r>
          </a:p>
          <a:p>
            <a:pPr lvl="0"/>
            <a:r>
              <a:rPr lang="en-US" sz="2400" dirty="0">
                <a:latin typeface="Times New Roman" panose="02020603050405020304" pitchFamily="18" charset="0"/>
                <a:cs typeface="Times New Roman" panose="02020603050405020304" pitchFamily="18" charset="0"/>
              </a:rPr>
              <a:t>The percepts will be given to the agent in the form of list of five symbols; for example, if there is a stench and a breeze, but no glitter, bump, or scream, the agent will receive the percept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240079" y="6492875"/>
            <a:ext cx="4114800" cy="365125"/>
          </a:xfrm>
        </p:spPr>
        <p:txBody>
          <a:bodyPr/>
          <a:lstStyle/>
          <a:p>
            <a:r>
              <a:rPr lang="en-US" dirty="0"/>
              <a:t>Copyright © 2019 by Wiley India Pvt. Ltd., 4436/7, Ansari Road, </a:t>
            </a:r>
            <a:r>
              <a:rPr lang="en-US" dirty="0" err="1"/>
              <a:t>Daryaganj</a:t>
            </a:r>
            <a:r>
              <a:rPr lang="en-US" dirty="0"/>
              <a:t>,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302123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Specifying the environment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following are the properties of task environment:</a:t>
            </a:r>
          </a:p>
          <a:p>
            <a:pPr lvl="3"/>
            <a:r>
              <a:rPr lang="en-US" sz="2400" dirty="0">
                <a:latin typeface="Times New Roman" panose="02020603050405020304" pitchFamily="18" charset="0"/>
                <a:cs typeface="Times New Roman" panose="02020603050405020304" pitchFamily="18" charset="0"/>
              </a:rPr>
              <a:t>Partially observable</a:t>
            </a:r>
          </a:p>
          <a:p>
            <a:pPr lvl="3"/>
            <a:r>
              <a:rPr lang="en-US" sz="2400" dirty="0">
                <a:latin typeface="Times New Roman" panose="02020603050405020304" pitchFamily="18" charset="0"/>
                <a:cs typeface="Times New Roman" panose="02020603050405020304" pitchFamily="18" charset="0"/>
              </a:rPr>
              <a:t>Deterministic</a:t>
            </a:r>
          </a:p>
          <a:p>
            <a:pPr lvl="3"/>
            <a:r>
              <a:rPr lang="en-US" sz="2400" dirty="0">
                <a:latin typeface="Times New Roman" panose="02020603050405020304" pitchFamily="18" charset="0"/>
                <a:cs typeface="Times New Roman" panose="02020603050405020304" pitchFamily="18" charset="0"/>
              </a:rPr>
              <a:t>Sequential (need to remember state)</a:t>
            </a:r>
          </a:p>
          <a:p>
            <a:pPr lvl="3"/>
            <a:r>
              <a:rPr lang="en-US" sz="2400" dirty="0">
                <a:latin typeface="Times New Roman" panose="02020603050405020304" pitchFamily="18" charset="0"/>
                <a:cs typeface="Times New Roman" panose="02020603050405020304" pitchFamily="18" charset="0"/>
              </a:rPr>
              <a:t>Static</a:t>
            </a:r>
          </a:p>
          <a:p>
            <a:pPr lvl="3"/>
            <a:r>
              <a:rPr lang="en-US" sz="2400" dirty="0">
                <a:latin typeface="Times New Roman" panose="02020603050405020304" pitchFamily="18" charset="0"/>
                <a:cs typeface="Times New Roman" panose="02020603050405020304" pitchFamily="18" charset="0"/>
              </a:rPr>
              <a:t>Discrete</a:t>
            </a:r>
          </a:p>
          <a:p>
            <a:pPr lvl="3"/>
            <a:r>
              <a:rPr lang="en-US" sz="2400" dirty="0">
                <a:latin typeface="Times New Roman" panose="02020603050405020304" pitchFamily="18" charset="0"/>
                <a:cs typeface="Times New Roman" panose="02020603050405020304" pitchFamily="18" charset="0"/>
              </a:rPr>
              <a:t>Single agent (Wumpus is not treated as separate agent)</a:t>
            </a:r>
          </a:p>
          <a:p>
            <a:pPr marL="0" indent="0">
              <a:buNone/>
            </a:pPr>
            <a:r>
              <a:rPr lang="en-US" dirty="0"/>
              <a:t> </a:t>
            </a:r>
            <a:endParaRPr lang="en-US" sz="3200"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250224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654561" y="136525"/>
            <a:ext cx="7408817" cy="862935"/>
          </a:xfrm>
        </p:spPr>
        <p:txBody>
          <a:bodyPr>
            <a:normAutofit/>
          </a:bodyPr>
          <a:lstStyle/>
          <a:p>
            <a:pPr algn="ctr"/>
            <a:r>
              <a:rPr lang="en-GB" sz="3600" dirty="0"/>
              <a:t>Representation </a:t>
            </a:r>
          </a:p>
        </p:txBody>
      </p:sp>
      <p:sp>
        <p:nvSpPr>
          <p:cNvPr id="1027" name="Rectangle 3"/>
          <p:cNvSpPr>
            <a:spLocks noGrp="1" noChangeArrowheads="1"/>
          </p:cNvSpPr>
          <p:nvPr>
            <p:ph type="body" idx="1"/>
          </p:nvPr>
        </p:nvSpPr>
        <p:spPr>
          <a:xfrm>
            <a:off x="3654561" y="999460"/>
            <a:ext cx="8207829" cy="3886200"/>
          </a:xfrm>
        </p:spPr>
        <p:txBody>
          <a:bodyPr>
            <a:normAutofit/>
          </a:bodyPr>
          <a:lstStyle/>
          <a:p>
            <a:r>
              <a:rPr lang="en-GB" sz="2400" dirty="0"/>
              <a:t>AI agents deal with knowledge (data)</a:t>
            </a:r>
          </a:p>
          <a:p>
            <a:pPr lvl="1"/>
            <a:r>
              <a:rPr lang="en-GB" dirty="0"/>
              <a:t>Facts (believe &amp; observe knowledge)</a:t>
            </a:r>
          </a:p>
          <a:p>
            <a:pPr lvl="1"/>
            <a:r>
              <a:rPr lang="en-GB" dirty="0"/>
              <a:t>Procedures (how to knowledge)	</a:t>
            </a:r>
          </a:p>
          <a:p>
            <a:pPr lvl="1"/>
            <a:r>
              <a:rPr lang="en-GB" dirty="0"/>
              <a:t>Meaning (relate &amp; define knowledge)</a:t>
            </a:r>
          </a:p>
          <a:p>
            <a:r>
              <a:rPr lang="en-GB" sz="2400" dirty="0"/>
              <a:t>Right representation is crucial</a:t>
            </a:r>
          </a:p>
          <a:p>
            <a:pPr lvl="1"/>
            <a:r>
              <a:rPr lang="en-GB" dirty="0"/>
              <a:t>Early realisation in AI</a:t>
            </a:r>
          </a:p>
          <a:p>
            <a:pPr lvl="1"/>
            <a:r>
              <a:rPr lang="en-GB" dirty="0"/>
              <a:t>Wrong choice can lead to project failure</a:t>
            </a:r>
          </a:p>
          <a:p>
            <a:pPr lvl="1"/>
            <a:r>
              <a:rPr lang="en-GB" dirty="0"/>
              <a:t>Active research area</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77045" y="487456"/>
            <a:ext cx="6977743" cy="893171"/>
          </a:xfrm>
        </p:spPr>
        <p:txBody>
          <a:bodyPr/>
          <a:lstStyle/>
          <a:p>
            <a:pPr algn="ctr"/>
            <a:r>
              <a:rPr lang="en-GB" dirty="0"/>
              <a:t>Choosing a Representation</a:t>
            </a:r>
          </a:p>
        </p:txBody>
      </p:sp>
      <p:sp>
        <p:nvSpPr>
          <p:cNvPr id="13315" name="Rectangle 3"/>
          <p:cNvSpPr>
            <a:spLocks noGrp="1" noChangeArrowheads="1"/>
          </p:cNvSpPr>
          <p:nvPr>
            <p:ph type="body" idx="1"/>
          </p:nvPr>
        </p:nvSpPr>
        <p:spPr>
          <a:xfrm>
            <a:off x="3577045" y="1511596"/>
            <a:ext cx="7776754" cy="4267200"/>
          </a:xfrm>
        </p:spPr>
        <p:txBody>
          <a:bodyPr/>
          <a:lstStyle/>
          <a:p>
            <a:r>
              <a:rPr lang="en-GB" sz="2400" dirty="0"/>
              <a:t>For certain problem solving techniques</a:t>
            </a:r>
          </a:p>
          <a:p>
            <a:pPr lvl="1"/>
            <a:r>
              <a:rPr lang="en-GB" sz="2000" dirty="0"/>
              <a:t>‘Best’ representation already known</a:t>
            </a:r>
          </a:p>
          <a:p>
            <a:pPr lvl="1"/>
            <a:r>
              <a:rPr lang="en-GB" sz="2000" dirty="0"/>
              <a:t>Often a requirement of the technique</a:t>
            </a:r>
          </a:p>
          <a:p>
            <a:pPr lvl="1"/>
            <a:r>
              <a:rPr lang="en-GB" sz="2000" dirty="0"/>
              <a:t>Or a requirement of the programming language (e.g. </a:t>
            </a:r>
            <a:r>
              <a:rPr lang="en-GB" sz="2000" dirty="0" err="1"/>
              <a:t>Prolog</a:t>
            </a:r>
            <a:r>
              <a:rPr lang="en-GB" sz="2000" dirty="0"/>
              <a:t>)</a:t>
            </a:r>
          </a:p>
          <a:p>
            <a:r>
              <a:rPr lang="en-GB" sz="2400" dirty="0"/>
              <a:t>Examples</a:t>
            </a:r>
          </a:p>
          <a:p>
            <a:pPr lvl="1"/>
            <a:r>
              <a:rPr lang="en-GB" sz="2000" dirty="0"/>
              <a:t>First order theorem proving… first order logic</a:t>
            </a:r>
          </a:p>
          <a:p>
            <a:pPr lvl="1"/>
            <a:r>
              <a:rPr lang="en-GB" sz="2000" dirty="0"/>
              <a:t>Inductive logic programming… logic programs</a:t>
            </a:r>
          </a:p>
          <a:p>
            <a:pPr lvl="1"/>
            <a:r>
              <a:rPr lang="en-GB" sz="2000" dirty="0"/>
              <a:t>Neural networks learning… neural networks</a:t>
            </a:r>
          </a:p>
          <a:p>
            <a:r>
              <a:rPr lang="en-GB" sz="2400" dirty="0"/>
              <a:t>Some general representation schemes</a:t>
            </a:r>
          </a:p>
          <a:p>
            <a:pPr lvl="1"/>
            <a:r>
              <a:rPr lang="en-GB" sz="2000" dirty="0"/>
              <a:t>Suitable for many different (and new) AI applications</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Learn and understand the basic concept of knowledge-based agent</a:t>
            </a:r>
          </a:p>
          <a:p>
            <a:r>
              <a:rPr lang="en-US" sz="2400" dirty="0">
                <a:latin typeface="Times New Roman" panose="02020603050405020304" pitchFamily="18" charset="0"/>
                <a:cs typeface="Times New Roman" panose="02020603050405020304" pitchFamily="18" charset="0"/>
              </a:rPr>
              <a:t>Solve and understand the concept of Wumpus world problem</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678865" y="280065"/>
            <a:ext cx="7239000" cy="1325563"/>
          </a:xfrm>
        </p:spPr>
        <p:txBody>
          <a:bodyPr/>
          <a:lstStyle/>
          <a:p>
            <a:r>
              <a:rPr lang="en-GB" dirty="0"/>
              <a:t>Some General Representations</a:t>
            </a:r>
          </a:p>
        </p:txBody>
      </p:sp>
      <p:sp>
        <p:nvSpPr>
          <p:cNvPr id="6147" name="Rectangle 3"/>
          <p:cNvSpPr>
            <a:spLocks noGrp="1" noChangeArrowheads="1"/>
          </p:cNvSpPr>
          <p:nvPr>
            <p:ph type="body" idx="1"/>
          </p:nvPr>
        </p:nvSpPr>
        <p:spPr>
          <a:xfrm>
            <a:off x="3678865" y="1605628"/>
            <a:ext cx="7262949" cy="2895600"/>
          </a:xfrm>
        </p:spPr>
        <p:txBody>
          <a:bodyPr/>
          <a:lstStyle/>
          <a:p>
            <a:pPr marL="533400" indent="-533400">
              <a:buFont typeface="Arial" charset="0"/>
              <a:buAutoNum type="arabicPeriod"/>
            </a:pPr>
            <a:r>
              <a:rPr lang="en-GB" dirty="0"/>
              <a:t>Logical Representations</a:t>
            </a:r>
          </a:p>
          <a:p>
            <a:pPr marL="533400" indent="-533400">
              <a:buFont typeface="Arial" charset="0"/>
              <a:buAutoNum type="arabicPeriod"/>
            </a:pPr>
            <a:r>
              <a:rPr lang="en-GB" dirty="0"/>
              <a:t>Production Rules</a:t>
            </a:r>
          </a:p>
          <a:p>
            <a:pPr marL="533400" indent="-533400">
              <a:buFont typeface="Arial" charset="0"/>
              <a:buAutoNum type="arabicPeriod"/>
            </a:pPr>
            <a:r>
              <a:rPr lang="en-GB" dirty="0"/>
              <a:t>Semantic Networks</a:t>
            </a:r>
          </a:p>
          <a:p>
            <a:pPr marL="914400" lvl="1" indent="-457200">
              <a:buFont typeface="Times" pitchFamily="1" charset="0"/>
              <a:buChar char="•"/>
            </a:pPr>
            <a:r>
              <a:rPr lang="en-GB" dirty="0"/>
              <a:t>Conceptual graphs, frames</a:t>
            </a:r>
          </a:p>
          <a:p>
            <a:pPr marL="533400" indent="-533400">
              <a:buFont typeface="Arial" charset="0"/>
              <a:buAutoNum type="arabicPeriod"/>
            </a:pPr>
            <a:r>
              <a:rPr lang="en-GB" i="1" dirty="0"/>
              <a:t>Description Logics</a:t>
            </a:r>
            <a:r>
              <a:rPr lang="en-GB" dirty="0"/>
              <a:t> (see textbook)</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1349" y="152400"/>
            <a:ext cx="7134497" cy="1325563"/>
          </a:xfrm>
        </p:spPr>
        <p:txBody>
          <a:bodyPr/>
          <a:lstStyle/>
          <a:p>
            <a:br>
              <a:rPr lang="en-GB" sz="2400" dirty="0"/>
            </a:br>
            <a:r>
              <a:rPr lang="en-GB" dirty="0"/>
              <a:t>What is a Logic?</a:t>
            </a:r>
          </a:p>
        </p:txBody>
      </p:sp>
      <p:sp>
        <p:nvSpPr>
          <p:cNvPr id="7171" name="Rectangle 3"/>
          <p:cNvSpPr>
            <a:spLocks noGrp="1" noChangeArrowheads="1"/>
          </p:cNvSpPr>
          <p:nvPr>
            <p:ph type="body" idx="1"/>
          </p:nvPr>
        </p:nvSpPr>
        <p:spPr>
          <a:xfrm>
            <a:off x="3581349" y="1373372"/>
            <a:ext cx="7276011" cy="4343400"/>
          </a:xfrm>
        </p:spPr>
        <p:txBody>
          <a:bodyPr/>
          <a:lstStyle/>
          <a:p>
            <a:r>
              <a:rPr lang="en-GB" sz="2400" dirty="0"/>
              <a:t>A language with concrete rules</a:t>
            </a:r>
          </a:p>
          <a:p>
            <a:pPr lvl="1"/>
            <a:r>
              <a:rPr lang="en-GB" sz="2000" dirty="0"/>
              <a:t>No ambiguity in representation (may be other errors!)</a:t>
            </a:r>
          </a:p>
          <a:p>
            <a:pPr lvl="1"/>
            <a:r>
              <a:rPr lang="en-GB" sz="2000" dirty="0"/>
              <a:t>Allows unambiguous communication and processing</a:t>
            </a:r>
          </a:p>
          <a:p>
            <a:pPr lvl="1"/>
            <a:r>
              <a:rPr lang="en-GB" sz="2000" dirty="0"/>
              <a:t>Very unlike natural languages e.g. English</a:t>
            </a:r>
          </a:p>
          <a:p>
            <a:r>
              <a:rPr lang="en-GB" sz="2400" dirty="0"/>
              <a:t>Many ways to translate between languages</a:t>
            </a:r>
          </a:p>
          <a:p>
            <a:pPr lvl="1"/>
            <a:r>
              <a:rPr lang="en-GB" sz="2000" dirty="0"/>
              <a:t>A statement can be represented in different logics</a:t>
            </a:r>
          </a:p>
          <a:p>
            <a:pPr lvl="1"/>
            <a:r>
              <a:rPr lang="en-GB" sz="2000" dirty="0"/>
              <a:t>And perhaps differently in same logic</a:t>
            </a:r>
          </a:p>
          <a:p>
            <a:r>
              <a:rPr lang="en-GB" sz="2400" b="1" dirty="0"/>
              <a:t>Expressiveness</a:t>
            </a:r>
            <a:r>
              <a:rPr lang="en-GB" sz="2400" dirty="0"/>
              <a:t> of a logic</a:t>
            </a:r>
          </a:p>
          <a:p>
            <a:pPr lvl="1"/>
            <a:r>
              <a:rPr lang="en-GB" sz="2000" dirty="0"/>
              <a:t>How much can we say in this language?</a:t>
            </a:r>
          </a:p>
          <a:p>
            <a:r>
              <a:rPr lang="en-GB" sz="2400" dirty="0"/>
              <a:t>Not to be confused with logical reasoning</a:t>
            </a:r>
          </a:p>
          <a:p>
            <a:pPr lvl="1"/>
            <a:r>
              <a:rPr lang="en-GB" sz="2000" dirty="0"/>
              <a:t>Logics are languages, reasoning is a process (may </a:t>
            </a:r>
            <a:r>
              <a:rPr lang="en-GB" sz="2000" b="1" dirty="0"/>
              <a:t>use</a:t>
            </a:r>
            <a:r>
              <a:rPr lang="en-GB" sz="2000" dirty="0"/>
              <a:t> logic)</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05402" y="136525"/>
            <a:ext cx="7657011" cy="1325563"/>
          </a:xfrm>
        </p:spPr>
        <p:txBody>
          <a:bodyPr/>
          <a:lstStyle/>
          <a:p>
            <a:br>
              <a:rPr lang="en-GB" dirty="0"/>
            </a:br>
            <a:r>
              <a:rPr lang="en-GB" dirty="0"/>
              <a:t>Syntax and Semantics</a:t>
            </a:r>
          </a:p>
        </p:txBody>
      </p:sp>
      <p:sp>
        <p:nvSpPr>
          <p:cNvPr id="12291" name="Rectangle 3"/>
          <p:cNvSpPr>
            <a:spLocks noGrp="1" noChangeArrowheads="1"/>
          </p:cNvSpPr>
          <p:nvPr>
            <p:ph type="body" idx="1"/>
          </p:nvPr>
        </p:nvSpPr>
        <p:spPr>
          <a:xfrm>
            <a:off x="3505402" y="1617921"/>
            <a:ext cx="8226697" cy="4343400"/>
          </a:xfrm>
        </p:spPr>
        <p:txBody>
          <a:bodyPr/>
          <a:lstStyle/>
          <a:p>
            <a:r>
              <a:rPr lang="en-GB" sz="2400" dirty="0"/>
              <a:t>Syntax</a:t>
            </a:r>
          </a:p>
          <a:p>
            <a:pPr lvl="1"/>
            <a:r>
              <a:rPr lang="en-GB" sz="2000" dirty="0"/>
              <a:t>Rules for constructing legal sentences in the logic</a:t>
            </a:r>
          </a:p>
          <a:p>
            <a:pPr lvl="1"/>
            <a:r>
              <a:rPr lang="en-GB" sz="2000" dirty="0"/>
              <a:t>Which symbols we can use (English: letters, punctuation)</a:t>
            </a:r>
          </a:p>
          <a:p>
            <a:pPr lvl="1"/>
            <a:r>
              <a:rPr lang="en-GB" sz="2000" dirty="0"/>
              <a:t>How we are allowed to combine symbols</a:t>
            </a:r>
          </a:p>
          <a:p>
            <a:r>
              <a:rPr lang="en-GB" sz="2400" dirty="0"/>
              <a:t>Semantics</a:t>
            </a:r>
          </a:p>
          <a:p>
            <a:pPr lvl="1"/>
            <a:r>
              <a:rPr lang="en-GB" sz="2000" dirty="0"/>
              <a:t>How we interpret (read) sentences in the logic</a:t>
            </a:r>
          </a:p>
          <a:p>
            <a:pPr lvl="1"/>
            <a:r>
              <a:rPr lang="en-GB" sz="2000" dirty="0"/>
              <a:t>Assigns a meaning to each sentence</a:t>
            </a:r>
          </a:p>
          <a:p>
            <a:r>
              <a:rPr lang="en-GB" sz="2400" dirty="0"/>
              <a:t>Example: “All lecturers are seven foot tall”</a:t>
            </a:r>
          </a:p>
          <a:p>
            <a:pPr lvl="1"/>
            <a:r>
              <a:rPr lang="en-GB" sz="2000" dirty="0"/>
              <a:t>A valid sentence (syntax)</a:t>
            </a:r>
          </a:p>
          <a:p>
            <a:pPr lvl="1"/>
            <a:r>
              <a:rPr lang="en-GB" sz="2000" dirty="0"/>
              <a:t>And we can understand the meaning (semantics)</a:t>
            </a:r>
          </a:p>
          <a:p>
            <a:pPr lvl="1"/>
            <a:r>
              <a:rPr lang="en-GB" sz="2000" dirty="0"/>
              <a:t>This sentence happens to be false (there is a counterexample)</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41249" y="152400"/>
            <a:ext cx="7578634" cy="1325563"/>
          </a:xfrm>
        </p:spPr>
        <p:txBody>
          <a:bodyPr/>
          <a:lstStyle/>
          <a:p>
            <a:br>
              <a:rPr lang="en-GB" dirty="0"/>
            </a:br>
            <a:r>
              <a:rPr lang="en-GB" dirty="0"/>
              <a:t>Propositional Logic</a:t>
            </a:r>
          </a:p>
        </p:txBody>
      </p:sp>
      <p:sp>
        <p:nvSpPr>
          <p:cNvPr id="8195" name="Rectangle 3"/>
          <p:cNvSpPr>
            <a:spLocks noGrp="1" noChangeArrowheads="1"/>
          </p:cNvSpPr>
          <p:nvPr>
            <p:ph type="body" idx="1"/>
          </p:nvPr>
        </p:nvSpPr>
        <p:spPr>
          <a:xfrm>
            <a:off x="3541249" y="1477963"/>
            <a:ext cx="8069504" cy="4343400"/>
          </a:xfrm>
        </p:spPr>
        <p:txBody>
          <a:bodyPr/>
          <a:lstStyle/>
          <a:p>
            <a:r>
              <a:rPr lang="en-GB" dirty="0"/>
              <a:t>Syntax</a:t>
            </a:r>
          </a:p>
          <a:p>
            <a:pPr lvl="1"/>
            <a:r>
              <a:rPr lang="en-GB" dirty="0"/>
              <a:t>Propositions, e.g. “it is wet”</a:t>
            </a:r>
          </a:p>
          <a:p>
            <a:pPr lvl="1"/>
            <a:r>
              <a:rPr lang="en-GB" dirty="0"/>
              <a:t>Connectives: and, or, not, implies, </a:t>
            </a:r>
            <a:r>
              <a:rPr lang="en-GB" dirty="0" err="1"/>
              <a:t>iff</a:t>
            </a:r>
            <a:r>
              <a:rPr lang="en-GB" dirty="0"/>
              <a:t> (equivalent)</a:t>
            </a:r>
          </a:p>
          <a:p>
            <a:pPr lvl="1"/>
            <a:endParaRPr lang="en-GB" dirty="0"/>
          </a:p>
          <a:p>
            <a:pPr lvl="1"/>
            <a:r>
              <a:rPr lang="en-GB" dirty="0"/>
              <a:t>Brackets, T (true) and F (false)</a:t>
            </a:r>
          </a:p>
          <a:p>
            <a:r>
              <a:rPr lang="en-GB" dirty="0"/>
              <a:t>Semantics (Classical AKA Boolean)</a:t>
            </a:r>
          </a:p>
          <a:p>
            <a:pPr lvl="1"/>
            <a:r>
              <a:rPr lang="en-GB" dirty="0"/>
              <a:t>Define how connectives affect truth</a:t>
            </a:r>
          </a:p>
          <a:p>
            <a:pPr lvl="2"/>
            <a:r>
              <a:rPr lang="en-GB" dirty="0"/>
              <a:t>“P and Q” is true if and only if P is true and Q is true</a:t>
            </a:r>
          </a:p>
          <a:p>
            <a:pPr lvl="1"/>
            <a:r>
              <a:rPr lang="en-GB" dirty="0"/>
              <a:t>Use </a:t>
            </a:r>
            <a:r>
              <a:rPr lang="en-GB" b="1" dirty="0"/>
              <a:t>truth tables</a:t>
            </a:r>
            <a:r>
              <a:rPr lang="en-GB" dirty="0"/>
              <a:t> to work out the truth of statements</a:t>
            </a:r>
          </a:p>
        </p:txBody>
      </p:sp>
      <p:pic>
        <p:nvPicPr>
          <p:cNvPr id="8213" name="Picture 21"/>
          <p:cNvPicPr>
            <a:picLocks noChangeAspect="1" noChangeArrowheads="1"/>
          </p:cNvPicPr>
          <p:nvPr/>
        </p:nvPicPr>
        <p:blipFill>
          <a:blip r:embed="rId2"/>
          <a:srcRect/>
          <a:stretch>
            <a:fillRect/>
          </a:stretch>
        </p:blipFill>
        <p:spPr bwMode="auto">
          <a:xfrm>
            <a:off x="8882743" y="3799115"/>
            <a:ext cx="2641600" cy="504825"/>
          </a:xfrm>
          <a:prstGeom prst="rect">
            <a:avLst/>
          </a:prstGeom>
          <a:noFill/>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25452" y="226902"/>
            <a:ext cx="6977743" cy="1325563"/>
          </a:xfrm>
        </p:spPr>
        <p:txBody>
          <a:bodyPr/>
          <a:lstStyle/>
          <a:p>
            <a:br>
              <a:rPr lang="en-GB" dirty="0"/>
            </a:br>
            <a:r>
              <a:rPr lang="en-GB" dirty="0"/>
              <a:t>Predicate Logic</a:t>
            </a:r>
          </a:p>
        </p:txBody>
      </p:sp>
      <p:sp>
        <p:nvSpPr>
          <p:cNvPr id="9219" name="Rectangle 3"/>
          <p:cNvSpPr>
            <a:spLocks noGrp="1" noChangeArrowheads="1"/>
          </p:cNvSpPr>
          <p:nvPr>
            <p:ph type="body" idx="1"/>
          </p:nvPr>
        </p:nvSpPr>
        <p:spPr>
          <a:xfrm>
            <a:off x="3525452" y="1552465"/>
            <a:ext cx="6871063" cy="4343400"/>
          </a:xfrm>
        </p:spPr>
        <p:txBody>
          <a:bodyPr/>
          <a:lstStyle/>
          <a:p>
            <a:r>
              <a:rPr lang="en-GB" dirty="0"/>
              <a:t>Propositional logic combines atoms</a:t>
            </a:r>
          </a:p>
          <a:p>
            <a:pPr lvl="1"/>
            <a:r>
              <a:rPr lang="en-GB" dirty="0"/>
              <a:t>An atom contains no propositional connectives</a:t>
            </a:r>
          </a:p>
          <a:p>
            <a:pPr lvl="1"/>
            <a:r>
              <a:rPr lang="en-GB" dirty="0"/>
              <a:t>Have no structure (</a:t>
            </a:r>
            <a:r>
              <a:rPr lang="en-GB" dirty="0" err="1"/>
              <a:t>today_is_wet</a:t>
            </a:r>
            <a:r>
              <a:rPr lang="en-GB" dirty="0"/>
              <a:t>, </a:t>
            </a:r>
            <a:r>
              <a:rPr lang="en-GB" dirty="0" err="1"/>
              <a:t>john_likes_apples</a:t>
            </a:r>
            <a:r>
              <a:rPr lang="en-GB" dirty="0"/>
              <a:t>)</a:t>
            </a:r>
          </a:p>
          <a:p>
            <a:r>
              <a:rPr lang="en-GB" b="1" dirty="0"/>
              <a:t>Predicates</a:t>
            </a:r>
            <a:r>
              <a:rPr lang="en-GB" dirty="0"/>
              <a:t> allow us to talk about objects</a:t>
            </a:r>
          </a:p>
          <a:p>
            <a:pPr lvl="1"/>
            <a:r>
              <a:rPr lang="en-GB" dirty="0"/>
              <a:t>Properties:   </a:t>
            </a:r>
            <a:r>
              <a:rPr lang="en-GB" dirty="0" err="1"/>
              <a:t>is_wet</a:t>
            </a:r>
            <a:r>
              <a:rPr lang="en-GB" dirty="0"/>
              <a:t>(today)</a:t>
            </a:r>
          </a:p>
          <a:p>
            <a:pPr lvl="1"/>
            <a:r>
              <a:rPr lang="en-GB" dirty="0"/>
              <a:t>Relations:    likes(john, apples)</a:t>
            </a:r>
          </a:p>
          <a:p>
            <a:pPr lvl="1"/>
            <a:r>
              <a:rPr lang="en-GB" dirty="0"/>
              <a:t>True or false</a:t>
            </a:r>
          </a:p>
          <a:p>
            <a:r>
              <a:rPr lang="en-GB" dirty="0"/>
              <a:t>In predicate logic each atom is a predicate</a:t>
            </a:r>
          </a:p>
          <a:p>
            <a:pPr lvl="1"/>
            <a:r>
              <a:rPr lang="en-GB" dirty="0"/>
              <a:t>e.g. first order logic, higher-order logic</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540034" y="311963"/>
            <a:ext cx="6481354" cy="1325563"/>
          </a:xfrm>
        </p:spPr>
        <p:txBody>
          <a:bodyPr/>
          <a:lstStyle/>
          <a:p>
            <a:r>
              <a:rPr lang="en-GB" dirty="0"/>
              <a:t>First Order Logic</a:t>
            </a:r>
          </a:p>
        </p:txBody>
      </p:sp>
      <p:sp>
        <p:nvSpPr>
          <p:cNvPr id="32771" name="Rectangle 3"/>
          <p:cNvSpPr>
            <a:spLocks noGrp="1" noChangeArrowheads="1"/>
          </p:cNvSpPr>
          <p:nvPr>
            <p:ph type="body" idx="1"/>
          </p:nvPr>
        </p:nvSpPr>
        <p:spPr>
          <a:xfrm>
            <a:off x="3540034" y="1428307"/>
            <a:ext cx="8448765" cy="4191000"/>
          </a:xfrm>
        </p:spPr>
        <p:txBody>
          <a:bodyPr>
            <a:normAutofit lnSpcReduction="10000"/>
          </a:bodyPr>
          <a:lstStyle/>
          <a:p>
            <a:pPr>
              <a:lnSpc>
                <a:spcPct val="90000"/>
              </a:lnSpc>
            </a:pPr>
            <a:r>
              <a:rPr lang="en-GB" sz="2400" dirty="0"/>
              <a:t>More expressive logic than propositional</a:t>
            </a:r>
          </a:p>
          <a:p>
            <a:pPr lvl="1">
              <a:lnSpc>
                <a:spcPct val="90000"/>
              </a:lnSpc>
            </a:pPr>
            <a:r>
              <a:rPr lang="en-GB" sz="2000" dirty="0"/>
              <a:t>Used in this course (Lecture 6 on representation in FOL)</a:t>
            </a:r>
          </a:p>
          <a:p>
            <a:pPr>
              <a:lnSpc>
                <a:spcPct val="90000"/>
              </a:lnSpc>
            </a:pPr>
            <a:r>
              <a:rPr lang="en-GB" sz="2400" b="1" dirty="0"/>
              <a:t>Constants</a:t>
            </a:r>
            <a:r>
              <a:rPr lang="en-GB" sz="2400" dirty="0"/>
              <a:t> are objects: john, apples</a:t>
            </a:r>
          </a:p>
          <a:p>
            <a:pPr>
              <a:lnSpc>
                <a:spcPct val="90000"/>
              </a:lnSpc>
            </a:pPr>
            <a:r>
              <a:rPr lang="en-GB" sz="2400" b="1" dirty="0"/>
              <a:t>Predicates</a:t>
            </a:r>
            <a:r>
              <a:rPr lang="en-GB" sz="2400" dirty="0"/>
              <a:t> are properties and relations:</a:t>
            </a:r>
          </a:p>
          <a:p>
            <a:pPr lvl="1">
              <a:lnSpc>
                <a:spcPct val="90000"/>
              </a:lnSpc>
            </a:pPr>
            <a:r>
              <a:rPr lang="en-GB" sz="2000" dirty="0"/>
              <a:t>likes(john, apples)</a:t>
            </a:r>
          </a:p>
          <a:p>
            <a:pPr>
              <a:lnSpc>
                <a:spcPct val="90000"/>
              </a:lnSpc>
            </a:pPr>
            <a:r>
              <a:rPr lang="en-GB" sz="2400" b="1" dirty="0"/>
              <a:t>Functions</a:t>
            </a:r>
            <a:r>
              <a:rPr lang="en-GB" sz="2400" dirty="0"/>
              <a:t> transform objects:</a:t>
            </a:r>
          </a:p>
          <a:p>
            <a:pPr lvl="1">
              <a:lnSpc>
                <a:spcPct val="90000"/>
              </a:lnSpc>
            </a:pPr>
            <a:r>
              <a:rPr lang="en-GB" sz="2000" dirty="0"/>
              <a:t>likes(john, </a:t>
            </a:r>
            <a:r>
              <a:rPr lang="en-GB" sz="2000" dirty="0" err="1"/>
              <a:t>fruit_of</a:t>
            </a:r>
            <a:r>
              <a:rPr lang="en-GB" sz="2000" dirty="0"/>
              <a:t>(</a:t>
            </a:r>
            <a:r>
              <a:rPr lang="en-GB" sz="2000" dirty="0" err="1"/>
              <a:t>apple_tree</a:t>
            </a:r>
            <a:r>
              <a:rPr lang="en-GB" sz="2000" dirty="0"/>
              <a:t>))</a:t>
            </a:r>
          </a:p>
          <a:p>
            <a:pPr>
              <a:lnSpc>
                <a:spcPct val="90000"/>
              </a:lnSpc>
            </a:pPr>
            <a:r>
              <a:rPr lang="en-GB" sz="2400" b="1" dirty="0"/>
              <a:t>Variables</a:t>
            </a:r>
            <a:r>
              <a:rPr lang="en-GB" sz="2400" dirty="0"/>
              <a:t> represent any object:  likes(X, apples)</a:t>
            </a:r>
          </a:p>
          <a:p>
            <a:pPr>
              <a:lnSpc>
                <a:spcPct val="90000"/>
              </a:lnSpc>
            </a:pPr>
            <a:r>
              <a:rPr lang="en-GB" sz="2400" b="1" dirty="0"/>
              <a:t>Quantifiers</a:t>
            </a:r>
            <a:r>
              <a:rPr lang="en-GB" sz="2400" dirty="0"/>
              <a:t> qualify values of variables</a:t>
            </a:r>
          </a:p>
          <a:p>
            <a:pPr lvl="1">
              <a:lnSpc>
                <a:spcPct val="90000"/>
              </a:lnSpc>
            </a:pPr>
            <a:r>
              <a:rPr lang="en-GB" sz="2000" dirty="0"/>
              <a:t>True for all objects (Universal):              </a:t>
            </a:r>
            <a:r>
              <a:rPr lang="en-GB" sz="2000" dirty="0">
                <a:sym typeface="Symbol" pitchFamily="1" charset="2"/>
              </a:rPr>
              <a:t></a:t>
            </a:r>
            <a:r>
              <a:rPr lang="en-GB" sz="2000" dirty="0"/>
              <a:t>X. likes(X, apples)</a:t>
            </a:r>
          </a:p>
          <a:p>
            <a:pPr lvl="1">
              <a:lnSpc>
                <a:spcPct val="90000"/>
              </a:lnSpc>
            </a:pPr>
            <a:r>
              <a:rPr lang="en-GB" sz="2000" dirty="0"/>
              <a:t>Exists at least one object (Existential):   </a:t>
            </a:r>
            <a:r>
              <a:rPr lang="en-GB" sz="2000" dirty="0">
                <a:sym typeface="Symbol" pitchFamily="1" charset="2"/>
              </a:rPr>
              <a:t></a:t>
            </a:r>
            <a:r>
              <a:rPr lang="en-GB" sz="2000" dirty="0"/>
              <a:t>X. likes(X, apples)</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631474" y="165894"/>
            <a:ext cx="7722326" cy="1325563"/>
          </a:xfrm>
        </p:spPr>
        <p:txBody>
          <a:bodyPr/>
          <a:lstStyle/>
          <a:p>
            <a:br>
              <a:rPr lang="en-GB" dirty="0"/>
            </a:br>
            <a:r>
              <a:rPr lang="en-GB" dirty="0"/>
              <a:t>Example: FOL Sentence</a:t>
            </a:r>
          </a:p>
        </p:txBody>
      </p:sp>
      <p:sp>
        <p:nvSpPr>
          <p:cNvPr id="14339" name="Rectangle 3"/>
          <p:cNvSpPr>
            <a:spLocks noGrp="1" noChangeArrowheads="1"/>
          </p:cNvSpPr>
          <p:nvPr>
            <p:ph type="body" idx="1"/>
          </p:nvPr>
        </p:nvSpPr>
        <p:spPr>
          <a:xfrm>
            <a:off x="3631474" y="1817688"/>
            <a:ext cx="7981406" cy="3886200"/>
          </a:xfrm>
        </p:spPr>
        <p:txBody>
          <a:bodyPr/>
          <a:lstStyle/>
          <a:p>
            <a:r>
              <a:rPr lang="en-GB" dirty="0"/>
              <a:t>“Every rose has a thorn”</a:t>
            </a:r>
          </a:p>
          <a:p>
            <a:endParaRPr lang="en-GB" dirty="0"/>
          </a:p>
          <a:p>
            <a:endParaRPr lang="en-GB" dirty="0"/>
          </a:p>
          <a:p>
            <a:r>
              <a:rPr lang="en-GB" dirty="0"/>
              <a:t>For all X</a:t>
            </a:r>
          </a:p>
          <a:p>
            <a:pPr lvl="1"/>
            <a:r>
              <a:rPr lang="en-GB" dirty="0"/>
              <a:t>if (X is a rose)</a:t>
            </a:r>
          </a:p>
          <a:p>
            <a:pPr lvl="1"/>
            <a:r>
              <a:rPr lang="en-GB" dirty="0"/>
              <a:t>then there exists Y</a:t>
            </a:r>
          </a:p>
          <a:p>
            <a:pPr lvl="2"/>
            <a:r>
              <a:rPr lang="en-GB" dirty="0"/>
              <a:t>(X has Y) and (Y is a thorn)</a:t>
            </a:r>
          </a:p>
        </p:txBody>
      </p:sp>
      <p:pic>
        <p:nvPicPr>
          <p:cNvPr id="14360" name="Picture 24"/>
          <p:cNvPicPr>
            <a:picLocks noChangeAspect="1" noChangeArrowheads="1"/>
          </p:cNvPicPr>
          <p:nvPr/>
        </p:nvPicPr>
        <p:blipFill>
          <a:blip r:embed="rId2"/>
          <a:srcRect/>
          <a:stretch>
            <a:fillRect/>
          </a:stretch>
        </p:blipFill>
        <p:spPr bwMode="auto">
          <a:xfrm>
            <a:off x="3745622" y="2344480"/>
            <a:ext cx="7753109" cy="663575"/>
          </a:xfrm>
          <a:prstGeom prst="rect">
            <a:avLst/>
          </a:prstGeom>
          <a:noFill/>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34773" y="316317"/>
            <a:ext cx="6521193" cy="885162"/>
          </a:xfrm>
        </p:spPr>
        <p:txBody>
          <a:bodyPr>
            <a:normAutofit fontScale="90000"/>
          </a:bodyPr>
          <a:lstStyle/>
          <a:p>
            <a:br>
              <a:rPr lang="en-GB" dirty="0"/>
            </a:br>
            <a:r>
              <a:rPr lang="en-GB" sz="4000" dirty="0"/>
              <a:t>Example: FOL Sentence</a:t>
            </a:r>
          </a:p>
        </p:txBody>
      </p:sp>
      <p:sp>
        <p:nvSpPr>
          <p:cNvPr id="30723" name="Rectangle 3"/>
          <p:cNvSpPr>
            <a:spLocks noGrp="1" noChangeArrowheads="1"/>
          </p:cNvSpPr>
          <p:nvPr>
            <p:ph type="body" idx="1"/>
          </p:nvPr>
        </p:nvSpPr>
        <p:spPr>
          <a:xfrm>
            <a:off x="3566160" y="1638300"/>
            <a:ext cx="8412480" cy="583905"/>
          </a:xfrm>
        </p:spPr>
        <p:txBody>
          <a:bodyPr>
            <a:normAutofit/>
          </a:bodyPr>
          <a:lstStyle/>
          <a:p>
            <a:r>
              <a:rPr lang="en-GB" sz="2400" dirty="0"/>
              <a:t>“On Mondays and Wednesdays I go to John’s house for dinner”</a:t>
            </a:r>
          </a:p>
        </p:txBody>
      </p:sp>
      <p:sp>
        <p:nvSpPr>
          <p:cNvPr id="30732" name="Rectangle 12"/>
          <p:cNvSpPr>
            <a:spLocks noChangeArrowheads="1"/>
          </p:cNvSpPr>
          <p:nvPr/>
        </p:nvSpPr>
        <p:spPr bwMode="auto">
          <a:xfrm>
            <a:off x="3566160" y="3730126"/>
            <a:ext cx="7770949" cy="1143000"/>
          </a:xfrm>
          <a:prstGeom prst="rect">
            <a:avLst/>
          </a:prstGeom>
          <a:noFill/>
          <a:ln w="9525">
            <a:noFill/>
            <a:miter lim="800000"/>
            <a:headEnd/>
            <a:tailEnd/>
          </a:ln>
          <a:effectLst/>
        </p:spPr>
        <p:txBody>
          <a:bodyPr/>
          <a:lstStyle/>
          <a:p>
            <a:pPr marL="342900" indent="-342900">
              <a:spcBef>
                <a:spcPct val="20000"/>
              </a:spcBef>
              <a:buClr>
                <a:schemeClr val="tx1"/>
              </a:buClr>
              <a:buSzPct val="75000"/>
              <a:buFont typeface="Wingdings" pitchFamily="1" charset="2"/>
              <a:buChar char="l"/>
            </a:pPr>
            <a:r>
              <a:rPr lang="en-GB" sz="2400" dirty="0">
                <a:latin typeface="Times New Roman" panose="02020603050405020304" pitchFamily="18" charset="0"/>
                <a:cs typeface="Times New Roman" panose="02020603050405020304" pitchFamily="18" charset="0"/>
              </a:rPr>
              <a:t>Note the change from “and” to “or”</a:t>
            </a:r>
          </a:p>
          <a:p>
            <a:pPr marL="742950" lvl="1" indent="-285750">
              <a:spcBef>
                <a:spcPct val="20000"/>
              </a:spcBef>
              <a:buClr>
                <a:schemeClr val="tx1"/>
              </a:buClr>
              <a:buSzPct val="75000"/>
              <a:buFontTx/>
              <a:buChar char="–"/>
            </a:pPr>
            <a:r>
              <a:rPr lang="en-GB" sz="2400" dirty="0">
                <a:latin typeface="Times New Roman" panose="02020603050405020304" pitchFamily="18" charset="0"/>
                <a:cs typeface="Times New Roman" panose="02020603050405020304" pitchFamily="18" charset="0"/>
              </a:rPr>
              <a:t>Translating is problematic</a:t>
            </a:r>
          </a:p>
        </p:txBody>
      </p:sp>
      <p:pic>
        <p:nvPicPr>
          <p:cNvPr id="30741" name="Picture 21"/>
          <p:cNvPicPr>
            <a:picLocks noChangeAspect="1" noChangeArrowheads="1"/>
          </p:cNvPicPr>
          <p:nvPr/>
        </p:nvPicPr>
        <p:blipFill>
          <a:blip r:embed="rId2"/>
          <a:srcRect/>
          <a:stretch>
            <a:fillRect/>
          </a:stretch>
        </p:blipFill>
        <p:spPr bwMode="auto">
          <a:xfrm>
            <a:off x="3566160" y="2222205"/>
            <a:ext cx="7305040" cy="1333500"/>
          </a:xfrm>
          <a:prstGeom prst="rect">
            <a:avLst/>
          </a:prstGeom>
          <a:noFill/>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Footer Placeholder 6"/>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487782" y="243681"/>
            <a:ext cx="7408817" cy="968431"/>
          </a:xfrm>
        </p:spPr>
        <p:txBody>
          <a:bodyPr>
            <a:normAutofit fontScale="90000"/>
          </a:bodyPr>
          <a:lstStyle/>
          <a:p>
            <a:br>
              <a:rPr lang="en-GB" dirty="0"/>
            </a:br>
            <a:r>
              <a:rPr lang="en-GB" dirty="0"/>
              <a:t>Higher Order Logic</a:t>
            </a:r>
          </a:p>
        </p:txBody>
      </p:sp>
      <p:sp>
        <p:nvSpPr>
          <p:cNvPr id="10243" name="Rectangle 3"/>
          <p:cNvSpPr>
            <a:spLocks noGrp="1" noChangeArrowheads="1"/>
          </p:cNvSpPr>
          <p:nvPr>
            <p:ph type="body" idx="1"/>
          </p:nvPr>
        </p:nvSpPr>
        <p:spPr>
          <a:xfrm>
            <a:off x="3487782" y="1409700"/>
            <a:ext cx="7913189" cy="4114800"/>
          </a:xfrm>
        </p:spPr>
        <p:txBody>
          <a:bodyPr>
            <a:normAutofit lnSpcReduction="10000"/>
          </a:bodyPr>
          <a:lstStyle/>
          <a:p>
            <a:pPr>
              <a:lnSpc>
                <a:spcPct val="90000"/>
              </a:lnSpc>
            </a:pPr>
            <a:r>
              <a:rPr lang="en-GB" dirty="0"/>
              <a:t>More expressive than first order.</a:t>
            </a:r>
          </a:p>
          <a:p>
            <a:pPr>
              <a:lnSpc>
                <a:spcPct val="90000"/>
              </a:lnSpc>
            </a:pPr>
            <a:r>
              <a:rPr lang="en-GB" dirty="0"/>
              <a:t>Functions and predicates are also objects</a:t>
            </a:r>
          </a:p>
          <a:p>
            <a:pPr lvl="1">
              <a:lnSpc>
                <a:spcPct val="90000"/>
              </a:lnSpc>
            </a:pPr>
            <a:r>
              <a:rPr lang="en-GB" dirty="0"/>
              <a:t>Described by predicates:  binary(addition)</a:t>
            </a:r>
          </a:p>
          <a:p>
            <a:pPr lvl="1">
              <a:lnSpc>
                <a:spcPct val="90000"/>
              </a:lnSpc>
            </a:pPr>
            <a:r>
              <a:rPr lang="en-GB" dirty="0"/>
              <a:t>Transformed by functions:  differentiate(square)</a:t>
            </a:r>
          </a:p>
          <a:p>
            <a:pPr lvl="1">
              <a:lnSpc>
                <a:spcPct val="90000"/>
              </a:lnSpc>
            </a:pPr>
            <a:r>
              <a:rPr lang="en-GB" dirty="0"/>
              <a:t>Can quantify over both</a:t>
            </a:r>
          </a:p>
          <a:p>
            <a:pPr>
              <a:lnSpc>
                <a:spcPct val="90000"/>
              </a:lnSpc>
            </a:pPr>
            <a:r>
              <a:rPr lang="en-GB" dirty="0"/>
              <a:t>E.g. define red functions as having zero at 17</a:t>
            </a:r>
          </a:p>
          <a:p>
            <a:pPr>
              <a:lnSpc>
                <a:spcPct val="90000"/>
              </a:lnSpc>
            </a:pPr>
            <a:endParaRPr lang="en-GB" dirty="0"/>
          </a:p>
          <a:p>
            <a:pPr>
              <a:lnSpc>
                <a:spcPct val="90000"/>
              </a:lnSpc>
            </a:pPr>
            <a:endParaRPr lang="en-GB" dirty="0"/>
          </a:p>
          <a:p>
            <a:pPr>
              <a:lnSpc>
                <a:spcPct val="90000"/>
              </a:lnSpc>
            </a:pPr>
            <a:r>
              <a:rPr lang="en-GB" dirty="0"/>
              <a:t>Much harder to reason with.</a:t>
            </a:r>
          </a:p>
        </p:txBody>
      </p:sp>
      <p:pic>
        <p:nvPicPr>
          <p:cNvPr id="10248" name="Picture 8"/>
          <p:cNvPicPr>
            <a:picLocks noChangeAspect="1" noChangeArrowheads="1"/>
          </p:cNvPicPr>
          <p:nvPr/>
        </p:nvPicPr>
        <p:blipFill>
          <a:blip r:embed="rId2"/>
          <a:srcRect/>
          <a:stretch>
            <a:fillRect/>
          </a:stretch>
        </p:blipFill>
        <p:spPr bwMode="auto">
          <a:xfrm>
            <a:off x="3487782" y="3971261"/>
            <a:ext cx="6096000" cy="533400"/>
          </a:xfrm>
          <a:prstGeom prst="rect">
            <a:avLst/>
          </a:prstGeom>
          <a:noFill/>
        </p:spPr>
      </p:pic>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434620" y="136526"/>
            <a:ext cx="7866016" cy="979894"/>
          </a:xfrm>
        </p:spPr>
        <p:txBody>
          <a:bodyPr>
            <a:normAutofit fontScale="90000"/>
          </a:bodyPr>
          <a:lstStyle/>
          <a:p>
            <a:br>
              <a:rPr lang="en-GB" dirty="0"/>
            </a:br>
            <a:r>
              <a:rPr lang="en-GB" dirty="0"/>
              <a:t>Beyond True and False</a:t>
            </a:r>
          </a:p>
        </p:txBody>
      </p:sp>
      <p:sp>
        <p:nvSpPr>
          <p:cNvPr id="11267" name="Rectangle 3"/>
          <p:cNvSpPr>
            <a:spLocks noGrp="1" noChangeArrowheads="1"/>
          </p:cNvSpPr>
          <p:nvPr>
            <p:ph type="body" idx="1"/>
          </p:nvPr>
        </p:nvSpPr>
        <p:spPr>
          <a:xfrm>
            <a:off x="3434620" y="1352107"/>
            <a:ext cx="7733211" cy="4495800"/>
          </a:xfrm>
        </p:spPr>
        <p:txBody>
          <a:bodyPr/>
          <a:lstStyle/>
          <a:p>
            <a:r>
              <a:rPr lang="en-GB" dirty="0"/>
              <a:t>Multi-valued logics</a:t>
            </a:r>
          </a:p>
          <a:p>
            <a:pPr lvl="1"/>
            <a:r>
              <a:rPr lang="en-GB" dirty="0"/>
              <a:t>More than two truth values</a:t>
            </a:r>
          </a:p>
          <a:p>
            <a:pPr lvl="1"/>
            <a:r>
              <a:rPr lang="en-GB" dirty="0"/>
              <a:t>e.g., true, false &amp; unknown</a:t>
            </a:r>
          </a:p>
          <a:p>
            <a:pPr lvl="1"/>
            <a:r>
              <a:rPr lang="en-GB" b="1" dirty="0"/>
              <a:t>Fuzzy logic</a:t>
            </a:r>
            <a:r>
              <a:rPr lang="en-GB" dirty="0"/>
              <a:t> uses probabilities, truth value in [0,1]</a:t>
            </a:r>
          </a:p>
          <a:p>
            <a:r>
              <a:rPr lang="en-GB" dirty="0"/>
              <a:t>Modal logics</a:t>
            </a:r>
          </a:p>
          <a:p>
            <a:pPr lvl="1"/>
            <a:r>
              <a:rPr lang="en-GB" dirty="0"/>
              <a:t>Modal operators define mode for propositions</a:t>
            </a:r>
          </a:p>
          <a:p>
            <a:pPr lvl="1"/>
            <a:r>
              <a:rPr lang="en-GB" b="1" dirty="0"/>
              <a:t>Epistemic logics</a:t>
            </a:r>
            <a:r>
              <a:rPr lang="en-GB" dirty="0"/>
              <a:t> (belief)</a:t>
            </a:r>
          </a:p>
          <a:p>
            <a:pPr lvl="2"/>
            <a:r>
              <a:rPr lang="en-GB" dirty="0"/>
              <a:t>e.g. </a:t>
            </a:r>
            <a:r>
              <a:rPr lang="en-GB" dirty="0">
                <a:sym typeface="Wingdings 2" pitchFamily="1" charset="2"/>
              </a:rPr>
              <a:t>p (necessarily p), p (possibly p), …</a:t>
            </a:r>
            <a:endParaRPr lang="en-GB" dirty="0"/>
          </a:p>
          <a:p>
            <a:pPr lvl="1"/>
            <a:r>
              <a:rPr lang="en-GB" b="1" dirty="0"/>
              <a:t>Temporal logics</a:t>
            </a:r>
            <a:r>
              <a:rPr lang="en-GB" dirty="0"/>
              <a:t> (time)</a:t>
            </a:r>
          </a:p>
          <a:p>
            <a:pPr lvl="2"/>
            <a:r>
              <a:rPr lang="en-GB" dirty="0"/>
              <a:t>e.g. </a:t>
            </a:r>
            <a:r>
              <a:rPr lang="en-GB" dirty="0">
                <a:sym typeface="Wingdings 2" pitchFamily="1" charset="2"/>
              </a:rPr>
              <a:t>p (always p), p (eventually p), …</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01290" y="136526"/>
            <a:ext cx="7095309" cy="995988"/>
          </a:xfrm>
        </p:spPr>
        <p:txBody>
          <a:bodyPr>
            <a:normAutofit/>
          </a:bodyPr>
          <a:lstStyle/>
          <a:p>
            <a:pPr algn="ctr"/>
            <a:r>
              <a:rPr lang="en-US" sz="3000" dirty="0"/>
              <a:t>A knowledge-based agent </a:t>
            </a:r>
          </a:p>
        </p:txBody>
      </p:sp>
      <p:sp>
        <p:nvSpPr>
          <p:cNvPr id="77827" name="Rectangle 3"/>
          <p:cNvSpPr>
            <a:spLocks noGrp="1" noChangeArrowheads="1"/>
          </p:cNvSpPr>
          <p:nvPr>
            <p:ph type="body" idx="1"/>
          </p:nvPr>
        </p:nvSpPr>
        <p:spPr>
          <a:xfrm>
            <a:off x="3684957" y="1059711"/>
            <a:ext cx="7647577" cy="4738577"/>
          </a:xfrm>
        </p:spPr>
        <p:txBody>
          <a:bodyPr>
            <a:noAutofit/>
          </a:bodyPr>
          <a:lstStyle/>
          <a:p>
            <a:pPr>
              <a:lnSpc>
                <a:spcPct val="90000"/>
              </a:lnSpc>
            </a:pPr>
            <a:r>
              <a:rPr lang="en-US" sz="2400" dirty="0"/>
              <a:t>A knowledge-based agent includes a knowledge base and an inference system.</a:t>
            </a:r>
          </a:p>
          <a:p>
            <a:pPr>
              <a:lnSpc>
                <a:spcPct val="90000"/>
              </a:lnSpc>
            </a:pPr>
            <a:r>
              <a:rPr lang="en-US" sz="2400" dirty="0"/>
              <a:t>A knowledge base is a set of representations of facts of the world. </a:t>
            </a:r>
          </a:p>
          <a:p>
            <a:pPr>
              <a:lnSpc>
                <a:spcPct val="90000"/>
              </a:lnSpc>
            </a:pPr>
            <a:r>
              <a:rPr lang="en-US" sz="2400" dirty="0"/>
              <a:t>Each individual representation is called a </a:t>
            </a:r>
            <a:r>
              <a:rPr lang="en-US" sz="2400" b="1" dirty="0"/>
              <a:t>sentence</a:t>
            </a:r>
            <a:r>
              <a:rPr lang="en-US" sz="2400" dirty="0"/>
              <a:t>. </a:t>
            </a:r>
          </a:p>
          <a:p>
            <a:pPr>
              <a:lnSpc>
                <a:spcPct val="90000"/>
              </a:lnSpc>
            </a:pPr>
            <a:r>
              <a:rPr lang="en-US" sz="2400" dirty="0"/>
              <a:t>The sentences are expressed in a  </a:t>
            </a:r>
            <a:r>
              <a:rPr lang="en-US" sz="2400" b="1" dirty="0"/>
              <a:t>knowledge representation language</a:t>
            </a:r>
            <a:r>
              <a:rPr lang="en-US" sz="2400" dirty="0"/>
              <a:t>. </a:t>
            </a:r>
          </a:p>
          <a:p>
            <a:pPr>
              <a:lnSpc>
                <a:spcPct val="90000"/>
              </a:lnSpc>
            </a:pPr>
            <a:r>
              <a:rPr lang="en-US" sz="2400" dirty="0"/>
              <a:t>The agent operates as follows: </a:t>
            </a:r>
          </a:p>
          <a:p>
            <a:pPr lvl="1">
              <a:lnSpc>
                <a:spcPct val="90000"/>
              </a:lnSpc>
              <a:buFontTx/>
              <a:buNone/>
            </a:pPr>
            <a:r>
              <a:rPr lang="en-US" dirty="0"/>
              <a:t>1. It TELLs the knowledge base what it perceives. </a:t>
            </a:r>
          </a:p>
          <a:p>
            <a:pPr lvl="1">
              <a:lnSpc>
                <a:spcPct val="90000"/>
              </a:lnSpc>
              <a:buFontTx/>
              <a:buNone/>
            </a:pPr>
            <a:r>
              <a:rPr lang="en-US" dirty="0"/>
              <a:t>2. It ASKs the knowledge base what action it should perform. </a:t>
            </a:r>
          </a:p>
          <a:p>
            <a:pPr lvl="1">
              <a:lnSpc>
                <a:spcPct val="90000"/>
              </a:lnSpc>
              <a:buFontTx/>
              <a:buNone/>
            </a:pPr>
            <a:r>
              <a:rPr lang="en-US" dirty="0"/>
              <a:t>3. It performs the chosen action. </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473504" y="258800"/>
            <a:ext cx="7657011" cy="1325563"/>
          </a:xfrm>
        </p:spPr>
        <p:txBody>
          <a:bodyPr/>
          <a:lstStyle/>
          <a:p>
            <a:r>
              <a:rPr lang="en-GB" dirty="0"/>
              <a:t>Logic is a Good Representation</a:t>
            </a:r>
          </a:p>
        </p:txBody>
      </p:sp>
      <p:sp>
        <p:nvSpPr>
          <p:cNvPr id="15363" name="Rectangle 3"/>
          <p:cNvSpPr>
            <a:spLocks noGrp="1" noChangeArrowheads="1"/>
          </p:cNvSpPr>
          <p:nvPr>
            <p:ph type="body" idx="1"/>
          </p:nvPr>
        </p:nvSpPr>
        <p:spPr>
          <a:xfrm>
            <a:off x="3473504" y="1524000"/>
            <a:ext cx="7419703" cy="3810000"/>
          </a:xfrm>
        </p:spPr>
        <p:txBody>
          <a:bodyPr/>
          <a:lstStyle/>
          <a:p>
            <a:r>
              <a:rPr lang="en-GB" dirty="0"/>
              <a:t>Fairly easy to do the translation when possible</a:t>
            </a:r>
          </a:p>
          <a:p>
            <a:r>
              <a:rPr lang="en-GB" dirty="0"/>
              <a:t>Branches of mathematics devoted to it</a:t>
            </a:r>
          </a:p>
          <a:p>
            <a:r>
              <a:rPr lang="en-GB" dirty="0"/>
              <a:t>It enables us to do logical reasoning</a:t>
            </a:r>
          </a:p>
          <a:p>
            <a:pPr lvl="1"/>
            <a:r>
              <a:rPr lang="en-GB" dirty="0"/>
              <a:t>Tools and techniques come for free</a:t>
            </a:r>
          </a:p>
          <a:p>
            <a:r>
              <a:rPr lang="en-GB" dirty="0"/>
              <a:t>Basis for programming languages</a:t>
            </a:r>
          </a:p>
          <a:p>
            <a:pPr lvl="1"/>
            <a:r>
              <a:rPr lang="en-GB" dirty="0" err="1"/>
              <a:t>Prolog</a:t>
            </a:r>
            <a:r>
              <a:rPr lang="en-GB" dirty="0"/>
              <a:t> uses logic programs (a subset of FOL)</a:t>
            </a:r>
          </a:p>
          <a:p>
            <a:pPr lvl="1"/>
            <a:r>
              <a:rPr lang="en-GB" dirty="0">
                <a:sym typeface="Symbol" pitchFamily="1" charset="2"/>
              </a:rPr>
              <a:t></a:t>
            </a:r>
            <a:r>
              <a:rPr lang="en-GB" dirty="0" err="1">
                <a:sym typeface="Symbol" pitchFamily="1" charset="2"/>
              </a:rPr>
              <a:t>Prolog</a:t>
            </a:r>
            <a:r>
              <a:rPr lang="en-GB" dirty="0">
                <a:sym typeface="Symbol" pitchFamily="1" charset="2"/>
              </a:rPr>
              <a:t> based on HOL</a:t>
            </a:r>
            <a:endParaRPr lang="en-GB" dirty="0"/>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370216" y="365125"/>
            <a:ext cx="7983583" cy="772559"/>
          </a:xfrm>
        </p:spPr>
        <p:txBody>
          <a:bodyPr/>
          <a:lstStyle/>
          <a:p>
            <a:r>
              <a:rPr lang="en-GB" dirty="0"/>
              <a:t>Representation &amp; Logic</a:t>
            </a:r>
          </a:p>
        </p:txBody>
      </p:sp>
      <p:sp>
        <p:nvSpPr>
          <p:cNvPr id="36867" name="Rectangle 3"/>
          <p:cNvSpPr>
            <a:spLocks noGrp="1" noChangeArrowheads="1"/>
          </p:cNvSpPr>
          <p:nvPr>
            <p:ph type="body" idx="1"/>
          </p:nvPr>
        </p:nvSpPr>
        <p:spPr>
          <a:xfrm>
            <a:off x="3370216" y="1245782"/>
            <a:ext cx="8125097" cy="4191000"/>
          </a:xfrm>
        </p:spPr>
        <p:txBody>
          <a:bodyPr/>
          <a:lstStyle/>
          <a:p>
            <a:r>
              <a:rPr lang="en-GB" dirty="0"/>
              <a:t>AI wanted “non-logical representations”</a:t>
            </a:r>
          </a:p>
          <a:p>
            <a:pPr lvl="1"/>
            <a:r>
              <a:rPr lang="en-GB" dirty="0"/>
              <a:t>Production rules</a:t>
            </a:r>
          </a:p>
          <a:p>
            <a:pPr lvl="1"/>
            <a:r>
              <a:rPr lang="en-GB" dirty="0"/>
              <a:t>Semantic networks</a:t>
            </a:r>
          </a:p>
          <a:p>
            <a:pPr lvl="2"/>
            <a:r>
              <a:rPr lang="en-GB" dirty="0"/>
              <a:t>Conceptual graphs, frames</a:t>
            </a:r>
          </a:p>
          <a:p>
            <a:r>
              <a:rPr lang="en-GB" dirty="0"/>
              <a:t>But all can be expressed in first order logic!</a:t>
            </a:r>
          </a:p>
          <a:p>
            <a:r>
              <a:rPr lang="en-GB" dirty="0"/>
              <a:t>Best of both worlds</a:t>
            </a:r>
          </a:p>
          <a:p>
            <a:pPr lvl="1"/>
            <a:r>
              <a:rPr lang="en-GB" dirty="0"/>
              <a:t>Logical reading ensures representation well-defined</a:t>
            </a:r>
          </a:p>
          <a:p>
            <a:pPr lvl="1"/>
            <a:r>
              <a:rPr lang="en-GB" dirty="0"/>
              <a:t>Representations specialised for applications</a:t>
            </a:r>
          </a:p>
          <a:p>
            <a:pPr lvl="1"/>
            <a:r>
              <a:rPr lang="en-GB" dirty="0"/>
              <a:t>Can make reasoning easier, more intuitive</a:t>
            </a: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55264" y="478312"/>
            <a:ext cx="8653671" cy="4965557"/>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3000" dirty="0">
                <a:solidFill>
                  <a:srgbClr val="0070C0"/>
                </a:solidFill>
                <a:latin typeface="Times New Roman" panose="02020603050405020304" pitchFamily="18" charset="0"/>
                <a:cs typeface="Times New Roman" panose="02020603050405020304" pitchFamily="18" charset="0"/>
              </a:rPr>
              <a:t>Knowledge representation issue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issues that arise during victimization of KR techniques are several. Some of these are explained in the following:</a:t>
            </a:r>
          </a:p>
          <a:p>
            <a:pPr marL="457200" indent="-457200">
              <a:buFont typeface="+mj-lt"/>
              <a:buAutoNum type="arabicPeriod"/>
            </a:pPr>
            <a:r>
              <a:rPr lang="en-US" sz="2400" dirty="0">
                <a:solidFill>
                  <a:schemeClr val="accent1"/>
                </a:solidFill>
                <a:latin typeface="Times New Roman" panose="02020603050405020304" pitchFamily="18" charset="0"/>
                <a:cs typeface="Times New Roman" panose="02020603050405020304" pitchFamily="18" charset="0"/>
              </a:rPr>
              <a:t>Important attributes</a:t>
            </a:r>
            <a:r>
              <a:rPr lang="en-US" sz="2400" dirty="0">
                <a:latin typeface="Times New Roman" panose="02020603050405020304" pitchFamily="18" charset="0"/>
                <a:cs typeface="Times New Roman" panose="02020603050405020304" pitchFamily="18" charset="0"/>
              </a:rPr>
              <a:t>: There are attributes that are of general significance. There are two unit attributes, “instance” and “</a:t>
            </a:r>
            <a:r>
              <a:rPr lang="en-US" sz="2400" dirty="0" err="1">
                <a:latin typeface="Times New Roman" panose="02020603050405020304" pitchFamily="18" charset="0"/>
                <a:cs typeface="Times New Roman" panose="02020603050405020304" pitchFamily="18" charset="0"/>
              </a:rPr>
              <a:t>isa</a:t>
            </a:r>
            <a:r>
              <a:rPr lang="en-US" sz="2400" dirty="0">
                <a:latin typeface="Times New Roman" panose="02020603050405020304" pitchFamily="18" charset="0"/>
                <a:cs typeface="Times New Roman" panose="02020603050405020304" pitchFamily="18" charset="0"/>
              </a:rPr>
              <a:t>”, that are of general importance. These attributes are important as they support property inheritance.</a:t>
            </a:r>
          </a:p>
          <a:p>
            <a:pPr marL="0" indent="0">
              <a:buNone/>
            </a:pPr>
            <a:endParaRPr lang="en-US" b="1" dirty="0"/>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475861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Knowledge representation issue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1116266"/>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a:t>
            </a:r>
            <a:r>
              <a:rPr lang="en-US" sz="2400" dirty="0">
                <a:solidFill>
                  <a:schemeClr val="accent1"/>
                </a:solidFill>
                <a:latin typeface="Times New Roman" panose="02020603050405020304" pitchFamily="18" charset="0"/>
                <a:cs typeface="Times New Roman" panose="02020603050405020304" pitchFamily="18" charset="0"/>
              </a:rPr>
              <a:t>. Relationship among attributes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he relationship between the attributes of associate object, freelance of specific data they cipher, could hold properties like inverses, existence in associate “</a:t>
            </a:r>
            <a:r>
              <a:rPr lang="en-US" sz="2400" dirty="0" err="1">
                <a:latin typeface="Times New Roman" panose="02020603050405020304" pitchFamily="18" charset="0"/>
                <a:cs typeface="Times New Roman" panose="02020603050405020304" pitchFamily="18" charset="0"/>
              </a:rPr>
              <a:t>isa</a:t>
            </a:r>
            <a:r>
              <a:rPr lang="en-US" sz="2400" dirty="0">
                <a:latin typeface="Times New Roman" panose="02020603050405020304" pitchFamily="18" charset="0"/>
                <a:cs typeface="Times New Roman" panose="02020603050405020304" pitchFamily="18" charset="0"/>
              </a:rPr>
              <a:t>” hierarchy, techniques for reasoning regarding values and single valued attributes.</a:t>
            </a:r>
          </a:p>
          <a:p>
            <a:pPr marL="457200" indent="-457200">
              <a:buFont typeface="+mj-lt"/>
              <a:buAutoNum type="alphaLcParenR"/>
            </a:pPr>
            <a:r>
              <a:rPr lang="en-US" sz="2400" dirty="0">
                <a:latin typeface="Times New Roman" panose="02020603050405020304" pitchFamily="18" charset="0"/>
                <a:cs typeface="Times New Roman" panose="02020603050405020304" pitchFamily="18" charset="0"/>
              </a:rPr>
              <a:t>Inverses</a:t>
            </a:r>
          </a:p>
          <a:p>
            <a:pPr marL="457200" indent="-457200">
              <a:buFont typeface="+mj-lt"/>
              <a:buAutoNum type="alphaLcParenR"/>
            </a:pPr>
            <a:r>
              <a:rPr lang="de-DE" sz="2400" dirty="0">
                <a:latin typeface="Times New Roman" panose="02020603050405020304" pitchFamily="18" charset="0"/>
                <a:cs typeface="Times New Roman" panose="02020603050405020304" pitchFamily="18" charset="0"/>
              </a:rPr>
              <a:t>Existence in an “isa” hierarchy:</a:t>
            </a:r>
          </a:p>
          <a:p>
            <a:pPr marL="457200" indent="-457200">
              <a:buFont typeface="+mj-lt"/>
              <a:buAutoNum type="alphaLcParenR"/>
            </a:pPr>
            <a:r>
              <a:rPr lang="en-US" sz="2400" dirty="0">
                <a:latin typeface="Times New Roman" panose="02020603050405020304" pitchFamily="18" charset="0"/>
                <a:cs typeface="Times New Roman" panose="02020603050405020304" pitchFamily="18" charset="0"/>
              </a:rPr>
              <a:t>Techniques for reasoning about values:</a:t>
            </a:r>
          </a:p>
          <a:p>
            <a:pPr marL="457200" indent="-457200">
              <a:buFont typeface="+mj-lt"/>
              <a:buAutoNum type="alphaLcParenR"/>
            </a:pPr>
            <a:r>
              <a:rPr lang="en-US" sz="2400" dirty="0">
                <a:latin typeface="Times New Roman" panose="02020603050405020304" pitchFamily="18" charset="0"/>
                <a:cs typeface="Times New Roman" panose="02020603050405020304" pitchFamily="18" charset="0"/>
              </a:rPr>
              <a:t>Single valued attributes:</a:t>
            </a:r>
          </a:p>
          <a:p>
            <a:pPr marL="0" indent="0">
              <a:buNone/>
            </a:pPr>
            <a:r>
              <a:rPr lang="en-US" sz="2400" dirty="0">
                <a:latin typeface="Times New Roman" panose="02020603050405020304" pitchFamily="18" charset="0"/>
                <a:cs typeface="Times New Roman" panose="02020603050405020304" pitchFamily="18" charset="0"/>
              </a:rPr>
              <a:t>3</a:t>
            </a:r>
            <a:r>
              <a:rPr lang="en-US" sz="2400" dirty="0">
                <a:solidFill>
                  <a:schemeClr val="accent1"/>
                </a:solidFill>
                <a:latin typeface="Times New Roman" panose="02020603050405020304" pitchFamily="18" charset="0"/>
                <a:cs typeface="Times New Roman" panose="02020603050405020304" pitchFamily="18" charset="0"/>
              </a:rPr>
              <a:t>. Choosing granularity</a:t>
            </a:r>
            <a:r>
              <a:rPr lang="en-US" sz="2400" dirty="0">
                <a:latin typeface="Times New Roman" panose="02020603050405020304" pitchFamily="18" charset="0"/>
                <a:cs typeface="Times New Roman" panose="02020603050405020304" pitchFamily="18" charset="0"/>
              </a:rPr>
              <a:t>: High-level facts might not be adequate for illustration, whereas low-level primitives might need heaps of storage</a:t>
            </a:r>
            <a:r>
              <a:rPr lang="en-US" dirty="0"/>
              <a: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2486967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Knowledge representation issue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a:t>
            </a:r>
            <a:r>
              <a:rPr lang="en-US" sz="2400" dirty="0">
                <a:solidFill>
                  <a:schemeClr val="accent1"/>
                </a:solidFill>
                <a:latin typeface="Times New Roman" panose="02020603050405020304" pitchFamily="18" charset="0"/>
                <a:cs typeface="Times New Roman" panose="02020603050405020304" pitchFamily="18" charset="0"/>
              </a:rPr>
              <a:t>Set of object</a:t>
            </a:r>
            <a:r>
              <a:rPr lang="en-US" sz="2400" dirty="0">
                <a:latin typeface="Times New Roman" panose="02020603050405020304" pitchFamily="18" charset="0"/>
                <a:cs typeface="Times New Roman" panose="02020603050405020304" pitchFamily="18" charset="0"/>
              </a:rPr>
              <a:t>: The reason to represent sets of objects is described as follows. If a property is true for all or most components of a group, then it is more efficient to associate it once with the set rather than to associate it with each component of the set. This is done in different ways: in logical illustration through the utilization of quantifier, and in hierarchal structure wherever node represents sets, the inheritance propagates set level assertion down to individual.</a:t>
            </a:r>
          </a:p>
          <a:p>
            <a:pPr marL="0" indent="0">
              <a:buNone/>
            </a:pPr>
            <a:r>
              <a:rPr lang="en-US" sz="2400" dirty="0">
                <a:latin typeface="Times New Roman" panose="02020603050405020304" pitchFamily="18" charset="0"/>
                <a:cs typeface="Times New Roman" panose="02020603050405020304" pitchFamily="18" charset="0"/>
              </a:rPr>
              <a:t>5.</a:t>
            </a:r>
            <a:r>
              <a:rPr lang="en-US" sz="2400" dirty="0">
                <a:solidFill>
                  <a:schemeClr val="accent1"/>
                </a:solidFill>
                <a:latin typeface="Times New Roman" panose="02020603050405020304" pitchFamily="18" charset="0"/>
                <a:cs typeface="Times New Roman" panose="02020603050405020304" pitchFamily="18" charset="0"/>
              </a:rPr>
              <a:t> Finding right structure</a:t>
            </a:r>
            <a:r>
              <a:rPr lang="en-US" sz="2400" dirty="0">
                <a:latin typeface="Times New Roman" panose="02020603050405020304" pitchFamily="18" charset="0"/>
                <a:cs typeface="Times New Roman" panose="02020603050405020304" pitchFamily="18" charset="0"/>
              </a:rPr>
              <a:t>: we have access to right structure for describing a specific state of affairs. It needs to choose associated initial structure so to reduce the selection.</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3329740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22468" y="0"/>
            <a:ext cx="7855131" cy="701749"/>
          </a:xfrm>
        </p:spPr>
        <p:txBody>
          <a:bodyPr>
            <a:normAutofit/>
          </a:bodyPr>
          <a:lstStyle/>
          <a:p>
            <a:pPr algn="ctr"/>
            <a:r>
              <a:rPr lang="en-US" sz="3000" dirty="0"/>
              <a:t>Architecture of a knowledge-based agent</a:t>
            </a:r>
          </a:p>
        </p:txBody>
      </p:sp>
      <p:sp>
        <p:nvSpPr>
          <p:cNvPr id="78851" name="Rectangle 3"/>
          <p:cNvSpPr>
            <a:spLocks noGrp="1" noChangeArrowheads="1"/>
          </p:cNvSpPr>
          <p:nvPr>
            <p:ph type="body" idx="1"/>
          </p:nvPr>
        </p:nvSpPr>
        <p:spPr>
          <a:xfrm>
            <a:off x="3422468" y="701748"/>
            <a:ext cx="7598229" cy="5890437"/>
          </a:xfrm>
        </p:spPr>
        <p:txBody>
          <a:bodyPr>
            <a:noAutofit/>
          </a:bodyPr>
          <a:lstStyle/>
          <a:p>
            <a:r>
              <a:rPr lang="en-US" sz="2400" b="1" dirty="0">
                <a:cs typeface="Times New Roman" panose="02020603050405020304" pitchFamily="18" charset="0"/>
              </a:rPr>
              <a:t>Knowledge Level.</a:t>
            </a:r>
            <a:r>
              <a:rPr lang="en-US" sz="2400" dirty="0">
                <a:cs typeface="Times New Roman" panose="02020603050405020304" pitchFamily="18" charset="0"/>
              </a:rPr>
              <a:t> </a:t>
            </a:r>
          </a:p>
          <a:p>
            <a:pPr lvl="1"/>
            <a:r>
              <a:rPr lang="en-US" dirty="0">
                <a:cs typeface="Times New Roman" panose="02020603050405020304" pitchFamily="18" charset="0"/>
              </a:rPr>
              <a:t>The most abstract level: describe agent by saying what it knows. </a:t>
            </a:r>
          </a:p>
          <a:p>
            <a:pPr lvl="1"/>
            <a:r>
              <a:rPr lang="en-US" dirty="0">
                <a:cs typeface="Times New Roman" panose="02020603050405020304" pitchFamily="18" charset="0"/>
              </a:rPr>
              <a:t>Example: A taxi agent might know that the Golden Gate Bridge connects San Francisco with the Marin County. </a:t>
            </a:r>
          </a:p>
          <a:p>
            <a:r>
              <a:rPr lang="en-US" sz="2400" b="1" dirty="0">
                <a:cs typeface="Times New Roman" panose="02020603050405020304" pitchFamily="18" charset="0"/>
              </a:rPr>
              <a:t>Logical Level.</a:t>
            </a:r>
            <a:r>
              <a:rPr lang="en-US" sz="2400" dirty="0">
                <a:cs typeface="Times New Roman" panose="02020603050405020304" pitchFamily="18" charset="0"/>
              </a:rPr>
              <a:t> </a:t>
            </a:r>
          </a:p>
          <a:p>
            <a:pPr lvl="1"/>
            <a:r>
              <a:rPr lang="en-US" dirty="0">
                <a:cs typeface="Times New Roman" panose="02020603050405020304" pitchFamily="18" charset="0"/>
              </a:rPr>
              <a:t>The level at which the knowledge is encoded into sentences. </a:t>
            </a:r>
          </a:p>
          <a:p>
            <a:pPr lvl="1"/>
            <a:r>
              <a:rPr lang="en-US" dirty="0">
                <a:cs typeface="Times New Roman" panose="02020603050405020304" pitchFamily="18" charset="0"/>
              </a:rPr>
              <a:t>Example: Links(</a:t>
            </a:r>
            <a:r>
              <a:rPr lang="en-US" dirty="0" err="1">
                <a:cs typeface="Times New Roman" panose="02020603050405020304" pitchFamily="18" charset="0"/>
              </a:rPr>
              <a:t>GoldenGateBridge</a:t>
            </a:r>
            <a:r>
              <a:rPr lang="en-US" dirty="0">
                <a:cs typeface="Times New Roman" panose="02020603050405020304" pitchFamily="18" charset="0"/>
              </a:rPr>
              <a:t>, </a:t>
            </a:r>
            <a:r>
              <a:rPr lang="en-US" dirty="0" err="1">
                <a:cs typeface="Times New Roman" panose="02020603050405020304" pitchFamily="18" charset="0"/>
              </a:rPr>
              <a:t>SanFrancisco</a:t>
            </a:r>
            <a:r>
              <a:rPr lang="en-US" dirty="0">
                <a:cs typeface="Times New Roman" panose="02020603050405020304" pitchFamily="18" charset="0"/>
              </a:rPr>
              <a:t>, </a:t>
            </a:r>
            <a:r>
              <a:rPr lang="en-US" dirty="0" err="1">
                <a:cs typeface="Times New Roman" panose="02020603050405020304" pitchFamily="18" charset="0"/>
              </a:rPr>
              <a:t>MarinCounty</a:t>
            </a:r>
            <a:r>
              <a:rPr lang="en-US" dirty="0">
                <a:cs typeface="Times New Roman" panose="02020603050405020304" pitchFamily="18" charset="0"/>
              </a:rPr>
              <a:t>). </a:t>
            </a:r>
          </a:p>
          <a:p>
            <a:r>
              <a:rPr lang="en-US" sz="2400" b="1" dirty="0">
                <a:cs typeface="Times New Roman" panose="02020603050405020304" pitchFamily="18" charset="0"/>
              </a:rPr>
              <a:t>Implementation Level.</a:t>
            </a:r>
            <a:r>
              <a:rPr lang="en-US" sz="2400" dirty="0">
                <a:cs typeface="Times New Roman" panose="02020603050405020304" pitchFamily="18" charset="0"/>
              </a:rPr>
              <a:t> </a:t>
            </a:r>
          </a:p>
          <a:p>
            <a:pPr lvl="1"/>
            <a:r>
              <a:rPr lang="en-US" dirty="0">
                <a:cs typeface="Times New Roman" panose="02020603050405020304" pitchFamily="18" charset="0"/>
              </a:rPr>
              <a:t>The physical representation of the sentences in the logical level. </a:t>
            </a:r>
          </a:p>
          <a:p>
            <a:pPr lvl="1"/>
            <a:r>
              <a:rPr lang="en-US" dirty="0">
                <a:cs typeface="Times New Roman" panose="02020603050405020304" pitchFamily="18" charset="0"/>
              </a:rPr>
              <a:t>Example:  ‘(links </a:t>
            </a:r>
            <a:r>
              <a:rPr lang="en-US" dirty="0" err="1">
                <a:cs typeface="Times New Roman" panose="02020603050405020304" pitchFamily="18" charset="0"/>
              </a:rPr>
              <a:t>goldengatebridge</a:t>
            </a:r>
            <a:r>
              <a:rPr lang="en-US" dirty="0">
                <a:cs typeface="Times New Roman" panose="02020603050405020304" pitchFamily="18" charset="0"/>
              </a:rPr>
              <a:t> </a:t>
            </a:r>
            <a:r>
              <a:rPr lang="en-US" dirty="0" err="1">
                <a:cs typeface="Times New Roman" panose="02020603050405020304" pitchFamily="18" charset="0"/>
              </a:rPr>
              <a:t>sanfrancisco</a:t>
            </a:r>
            <a:r>
              <a:rPr lang="en-US" dirty="0">
                <a:cs typeface="Times New Roman" panose="02020603050405020304" pitchFamily="18" charset="0"/>
              </a:rPr>
              <a:t> </a:t>
            </a:r>
            <a:r>
              <a:rPr lang="en-US" dirty="0" err="1">
                <a:cs typeface="Times New Roman" panose="02020603050405020304" pitchFamily="18" charset="0"/>
              </a:rPr>
              <a:t>marincounty</a:t>
            </a:r>
            <a:r>
              <a:rPr lang="en-US" dirty="0">
                <a:cs typeface="Times New Roman" panose="02020603050405020304" pitchFamily="18" charset="0"/>
              </a:rPr>
              <a:t>)</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a:xfrm>
            <a:off x="568664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412037" y="136525"/>
            <a:ext cx="7813766" cy="852303"/>
          </a:xfrm>
        </p:spPr>
        <p:txBody>
          <a:bodyPr>
            <a:normAutofit/>
          </a:bodyPr>
          <a:lstStyle/>
          <a:p>
            <a:pPr algn="ctr"/>
            <a:r>
              <a:rPr lang="en-US" sz="3000" dirty="0"/>
              <a:t>The </a:t>
            </a:r>
            <a:r>
              <a:rPr lang="en-US" sz="3000" dirty="0" err="1"/>
              <a:t>Wumpus</a:t>
            </a:r>
            <a:r>
              <a:rPr lang="en-US" sz="3000" dirty="0"/>
              <a:t> World environment </a:t>
            </a:r>
          </a:p>
        </p:txBody>
      </p:sp>
      <p:sp>
        <p:nvSpPr>
          <p:cNvPr id="86019" name="Rectangle 3"/>
          <p:cNvSpPr>
            <a:spLocks noGrp="1" noChangeArrowheads="1"/>
          </p:cNvSpPr>
          <p:nvPr>
            <p:ph type="body" idx="1"/>
          </p:nvPr>
        </p:nvSpPr>
        <p:spPr>
          <a:xfrm>
            <a:off x="3525451" y="988828"/>
            <a:ext cx="7892143" cy="4351338"/>
          </a:xfrm>
        </p:spPr>
        <p:txBody>
          <a:bodyPr>
            <a:normAutofit/>
          </a:bodyPr>
          <a:lstStyle/>
          <a:p>
            <a:r>
              <a:rPr lang="en-US" sz="2400" dirty="0"/>
              <a:t>The </a:t>
            </a:r>
            <a:r>
              <a:rPr lang="en-US" sz="2400" dirty="0" err="1"/>
              <a:t>Wumpus</a:t>
            </a:r>
            <a:r>
              <a:rPr lang="en-US" sz="2400" dirty="0"/>
              <a:t> computer game</a:t>
            </a:r>
          </a:p>
          <a:p>
            <a:r>
              <a:rPr lang="en-US" sz="2400" dirty="0"/>
              <a:t>The agent explores a cave consisting of rooms connected by passageways. </a:t>
            </a:r>
          </a:p>
          <a:p>
            <a:r>
              <a:rPr lang="en-US" sz="2400" dirty="0"/>
              <a:t>Lurking somewhere in the cave is the </a:t>
            </a:r>
            <a:r>
              <a:rPr lang="en-US" sz="2400" dirty="0" err="1"/>
              <a:t>Wumpus</a:t>
            </a:r>
            <a:r>
              <a:rPr lang="en-US" sz="2400" dirty="0"/>
              <a:t>, a beast that eats any agent that enters its room. </a:t>
            </a:r>
          </a:p>
          <a:p>
            <a:r>
              <a:rPr lang="en-US" sz="2400" dirty="0"/>
              <a:t>Some rooms contain bottomless pits that trap any agent that wanders into the room. </a:t>
            </a:r>
          </a:p>
          <a:p>
            <a:r>
              <a:rPr lang="en-US" sz="2400" dirty="0"/>
              <a:t>Occasionally, there is a heap of gold in a room.</a:t>
            </a:r>
          </a:p>
          <a:p>
            <a:r>
              <a:rPr lang="en-US" sz="2400" dirty="0"/>
              <a:t>The goal is to collect the gold and exit the world without being eaten</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xfrm>
            <a:off x="3350797" y="136524"/>
            <a:ext cx="7669349" cy="852303"/>
          </a:xfrm>
        </p:spPr>
        <p:txBody>
          <a:bodyPr>
            <a:normAutofit/>
          </a:bodyPr>
          <a:lstStyle/>
          <a:p>
            <a:pPr algn="ctr"/>
            <a:r>
              <a:rPr lang="en-US" sz="3000" dirty="0"/>
              <a:t>A typical </a:t>
            </a:r>
            <a:r>
              <a:rPr lang="en-US" sz="3000" dirty="0" err="1"/>
              <a:t>Wumpus</a:t>
            </a:r>
            <a:r>
              <a:rPr lang="en-US" sz="3000" dirty="0"/>
              <a:t> world </a:t>
            </a:r>
          </a:p>
        </p:txBody>
      </p:sp>
      <p:sp>
        <p:nvSpPr>
          <p:cNvPr id="87043" name="Rectangle 1027"/>
          <p:cNvSpPr>
            <a:spLocks noGrp="1" noChangeArrowheads="1"/>
          </p:cNvSpPr>
          <p:nvPr>
            <p:ph type="body" idx="1"/>
          </p:nvPr>
        </p:nvSpPr>
        <p:spPr>
          <a:xfrm>
            <a:off x="3350797" y="1181100"/>
            <a:ext cx="2899956" cy="4495800"/>
          </a:xfrm>
        </p:spPr>
        <p:txBody>
          <a:bodyPr>
            <a:normAutofit/>
          </a:bodyPr>
          <a:lstStyle/>
          <a:p>
            <a:r>
              <a:rPr lang="en-US" sz="2400" dirty="0"/>
              <a:t>The agent always starts in the field [1,1]. </a:t>
            </a:r>
          </a:p>
          <a:p>
            <a:r>
              <a:rPr lang="en-US" sz="2400" dirty="0"/>
              <a:t> The task of the agent is to find the gold, return to the field [1,1] and climb out of the cave. </a:t>
            </a:r>
          </a:p>
        </p:txBody>
      </p:sp>
      <p:pic>
        <p:nvPicPr>
          <p:cNvPr id="87045" name="Picture 1029" descr="img2"/>
          <p:cNvPicPr>
            <a:picLocks noChangeAspect="1" noChangeArrowheads="1"/>
          </p:cNvPicPr>
          <p:nvPr/>
        </p:nvPicPr>
        <p:blipFill>
          <a:blip r:embed="rId3"/>
          <a:srcRect/>
          <a:stretch>
            <a:fillRect/>
          </a:stretch>
        </p:blipFill>
        <p:spPr bwMode="auto">
          <a:xfrm>
            <a:off x="6546160" y="1250212"/>
            <a:ext cx="5322389" cy="3735749"/>
          </a:xfrm>
          <a:prstGeom prst="rect">
            <a:avLst/>
          </a:prstGeom>
          <a:noFill/>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Footer Placeholder 6"/>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557654" y="228600"/>
            <a:ext cx="7630160" cy="824024"/>
          </a:xfrm>
        </p:spPr>
        <p:txBody>
          <a:bodyPr>
            <a:normAutofit/>
          </a:bodyPr>
          <a:lstStyle/>
          <a:p>
            <a:pPr algn="ctr"/>
            <a:r>
              <a:rPr lang="en-US" sz="3000" dirty="0"/>
              <a:t>Agent in a </a:t>
            </a:r>
            <a:r>
              <a:rPr lang="en-US" sz="3000" dirty="0" err="1"/>
              <a:t>Wumpus</a:t>
            </a:r>
            <a:r>
              <a:rPr lang="en-US" sz="3000" dirty="0"/>
              <a:t> world: Percepts </a:t>
            </a:r>
          </a:p>
        </p:txBody>
      </p:sp>
      <p:sp>
        <p:nvSpPr>
          <p:cNvPr id="79875" name="Rectangle 3"/>
          <p:cNvSpPr>
            <a:spLocks noGrp="1" noChangeArrowheads="1"/>
          </p:cNvSpPr>
          <p:nvPr>
            <p:ph type="body" idx="1"/>
          </p:nvPr>
        </p:nvSpPr>
        <p:spPr>
          <a:xfrm>
            <a:off x="3749040" y="1219199"/>
            <a:ext cx="8036560" cy="4586177"/>
          </a:xfrm>
        </p:spPr>
        <p:txBody>
          <a:bodyPr>
            <a:noAutofit/>
          </a:bodyPr>
          <a:lstStyle/>
          <a:p>
            <a:r>
              <a:rPr lang="en-US" sz="2400" dirty="0"/>
              <a:t>The agent perceives </a:t>
            </a:r>
          </a:p>
          <a:p>
            <a:pPr lvl="1"/>
            <a:r>
              <a:rPr lang="en-US" dirty="0"/>
              <a:t>a stench in the square containing the </a:t>
            </a:r>
            <a:r>
              <a:rPr lang="en-US" dirty="0" err="1"/>
              <a:t>wumpus</a:t>
            </a:r>
            <a:r>
              <a:rPr lang="en-US" dirty="0"/>
              <a:t> and in the adjacent squares (not diagonally) </a:t>
            </a:r>
          </a:p>
          <a:p>
            <a:pPr lvl="1"/>
            <a:r>
              <a:rPr lang="en-US" dirty="0"/>
              <a:t>a breeze in the squares adjacent to a pit</a:t>
            </a:r>
          </a:p>
          <a:p>
            <a:pPr lvl="1"/>
            <a:r>
              <a:rPr lang="en-US" dirty="0"/>
              <a:t>a glitter in the square where the gold is</a:t>
            </a:r>
          </a:p>
          <a:p>
            <a:pPr lvl="1"/>
            <a:r>
              <a:rPr lang="en-US" dirty="0"/>
              <a:t>a bump, if it walks into a wall</a:t>
            </a:r>
          </a:p>
          <a:p>
            <a:pPr lvl="1"/>
            <a:r>
              <a:rPr lang="en-US" dirty="0"/>
              <a:t>a woeful scream everywhere in the cave, if the </a:t>
            </a:r>
            <a:r>
              <a:rPr lang="en-US" dirty="0" err="1"/>
              <a:t>wumpus</a:t>
            </a:r>
            <a:r>
              <a:rPr lang="en-US" dirty="0"/>
              <a:t> is killed</a:t>
            </a:r>
          </a:p>
          <a:p>
            <a:r>
              <a:rPr lang="en-US" sz="2400" dirty="0"/>
              <a:t>The percepts are given as a five-symbol list. If there is a stench and a breeze, but no glitter, no bump, and no scream, the percept is  </a:t>
            </a:r>
          </a:p>
          <a:p>
            <a:pPr lvl="1">
              <a:buFontTx/>
              <a:buNone/>
            </a:pPr>
            <a:r>
              <a:rPr lang="en-US" dirty="0"/>
              <a:t>[Stench, Breeze, None, None, None] </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470467" y="136525"/>
            <a:ext cx="7711440" cy="565224"/>
          </a:xfrm>
        </p:spPr>
        <p:txBody>
          <a:bodyPr>
            <a:normAutofit/>
          </a:bodyPr>
          <a:lstStyle/>
          <a:p>
            <a:pPr algn="ctr"/>
            <a:r>
              <a:rPr lang="en-US" sz="3000" dirty="0" err="1"/>
              <a:t>Wumpus</a:t>
            </a:r>
            <a:r>
              <a:rPr lang="en-US" sz="3000" dirty="0"/>
              <a:t> world actions</a:t>
            </a:r>
          </a:p>
        </p:txBody>
      </p:sp>
      <p:sp>
        <p:nvSpPr>
          <p:cNvPr id="80899" name="Rectangle 3"/>
          <p:cNvSpPr>
            <a:spLocks noGrp="1" noChangeArrowheads="1"/>
          </p:cNvSpPr>
          <p:nvPr>
            <p:ph type="body" idx="1"/>
          </p:nvPr>
        </p:nvSpPr>
        <p:spPr>
          <a:xfrm>
            <a:off x="3470467" y="701748"/>
            <a:ext cx="7199086" cy="5654601"/>
          </a:xfrm>
        </p:spPr>
        <p:txBody>
          <a:bodyPr>
            <a:noAutofit/>
          </a:bodyPr>
          <a:lstStyle/>
          <a:p>
            <a:r>
              <a:rPr lang="en-US" sz="2400" b="1" dirty="0"/>
              <a:t>go forward </a:t>
            </a:r>
          </a:p>
          <a:p>
            <a:r>
              <a:rPr lang="en-US" sz="2400" b="1" dirty="0"/>
              <a:t>turn right</a:t>
            </a:r>
            <a:r>
              <a:rPr lang="en-US" sz="2400" dirty="0"/>
              <a:t> 90 degrees</a:t>
            </a:r>
          </a:p>
          <a:p>
            <a:r>
              <a:rPr lang="en-US" sz="2400" b="1" dirty="0"/>
              <a:t>turn left</a:t>
            </a:r>
            <a:r>
              <a:rPr lang="en-US" sz="2400" dirty="0"/>
              <a:t> 90 degrees</a:t>
            </a:r>
          </a:p>
          <a:p>
            <a:r>
              <a:rPr lang="en-US" sz="2400" b="1" dirty="0"/>
              <a:t>grab</a:t>
            </a:r>
            <a:r>
              <a:rPr lang="en-US" sz="2400" dirty="0"/>
              <a:t>: Pick up an object that is in the same square as the agent</a:t>
            </a:r>
          </a:p>
          <a:p>
            <a:r>
              <a:rPr lang="en-US" sz="2400" b="1" dirty="0"/>
              <a:t>shoot</a:t>
            </a:r>
            <a:r>
              <a:rPr lang="en-US" sz="2400" dirty="0"/>
              <a:t>: Fire an arrow in a straight line in the direction the agent is facing. The arrow continues until it either hits and kills the </a:t>
            </a:r>
            <a:r>
              <a:rPr lang="en-US" sz="2400" dirty="0" err="1"/>
              <a:t>wumpus</a:t>
            </a:r>
            <a:r>
              <a:rPr lang="en-US" sz="2400" dirty="0"/>
              <a:t> or hits the outer wall. The agent has only one arrow, so only the first Shoot action has any effect </a:t>
            </a:r>
          </a:p>
          <a:p>
            <a:r>
              <a:rPr lang="en-US" sz="2400" b="1" dirty="0"/>
              <a:t>climb</a:t>
            </a:r>
            <a:r>
              <a:rPr lang="en-US" sz="2400" dirty="0"/>
              <a:t> is used to leave the cave. This action is only effective in the start square</a:t>
            </a:r>
          </a:p>
          <a:p>
            <a:r>
              <a:rPr lang="en-US" sz="2400" b="1" dirty="0"/>
              <a:t>die</a:t>
            </a:r>
            <a:r>
              <a:rPr lang="en-US" sz="2400" dirty="0"/>
              <a:t>: This action automatically and irretrievably happens if the agent enters a square with a pit or a live </a:t>
            </a:r>
            <a:r>
              <a:rPr lang="en-US" sz="2400" dirty="0" err="1"/>
              <a:t>wumpus</a:t>
            </a:r>
            <a:endParaRPr lang="en-US" sz="2400" dirty="0"/>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a:xfrm>
            <a:off x="5012610"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587728" y="226903"/>
            <a:ext cx="7500257" cy="687498"/>
          </a:xfrm>
        </p:spPr>
        <p:txBody>
          <a:bodyPr>
            <a:normAutofit/>
          </a:bodyPr>
          <a:lstStyle/>
          <a:p>
            <a:pPr algn="ctr"/>
            <a:r>
              <a:rPr lang="en-US" sz="3000" dirty="0" err="1"/>
              <a:t>Wumpus</a:t>
            </a:r>
            <a:r>
              <a:rPr lang="en-US" sz="3000" dirty="0"/>
              <a:t> goal</a:t>
            </a:r>
          </a:p>
        </p:txBody>
      </p:sp>
      <p:sp>
        <p:nvSpPr>
          <p:cNvPr id="81923" name="Rectangle 3"/>
          <p:cNvSpPr>
            <a:spLocks noGrp="1" noChangeArrowheads="1"/>
          </p:cNvSpPr>
          <p:nvPr>
            <p:ph type="body" idx="1"/>
          </p:nvPr>
        </p:nvSpPr>
        <p:spPr>
          <a:xfrm>
            <a:off x="3587728" y="914401"/>
            <a:ext cx="6338389" cy="4114800"/>
          </a:xfrm>
        </p:spPr>
        <p:txBody>
          <a:bodyPr>
            <a:normAutofit/>
          </a:bodyPr>
          <a:lstStyle/>
          <a:p>
            <a:pPr>
              <a:buFontTx/>
              <a:buNone/>
            </a:pPr>
            <a:r>
              <a:rPr lang="en-US" sz="2400" dirty="0"/>
              <a:t>	The agent’s goal is to find the gold and bring it back to the start square as quickly as possible, without getting killed</a:t>
            </a:r>
          </a:p>
          <a:p>
            <a:pPr lvl="1"/>
            <a:r>
              <a:rPr lang="en-US" dirty="0"/>
              <a:t>1000 points reward for climbing out of the cave with the gold</a:t>
            </a:r>
          </a:p>
          <a:p>
            <a:pPr lvl="1"/>
            <a:r>
              <a:rPr lang="en-US" dirty="0"/>
              <a:t>1 point deducted for every action taken</a:t>
            </a:r>
          </a:p>
          <a:p>
            <a:pPr lvl="1"/>
            <a:r>
              <a:rPr lang="en-US" dirty="0"/>
              <a:t>10000 points penalty for getting killed</a:t>
            </a: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8.1 Knowledge-based agent</a:t>
            </a:r>
          </a:p>
          <a:p>
            <a:pPr lvl="0">
              <a:lnSpc>
                <a:spcPct val="150000"/>
              </a:lnSpc>
            </a:pPr>
            <a:r>
              <a:rPr lang="en-US" sz="2400" b="1" dirty="0">
                <a:solidFill>
                  <a:schemeClr val="accent1"/>
                </a:solidFill>
                <a:latin typeface="Times New Roman" panose="02020603050405020304" pitchFamily="18" charset="0"/>
                <a:ea typeface="Gill Sans"/>
                <a:cs typeface="Times New Roman" panose="02020603050405020304" pitchFamily="18" charset="0"/>
                <a:sym typeface="Gill Sans"/>
              </a:rPr>
              <a:t>8.2 Wumpus world</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8.3 Specifying the environment</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8.4 What is knowledge representation?</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8.5 Knowledge representation issues</a:t>
            </a:r>
          </a:p>
          <a:p>
            <a:pPr lvl="0">
              <a:lnSpc>
                <a:spcPct val="150000"/>
              </a:lnSpc>
            </a:pPr>
            <a:r>
              <a:rPr lang="en-US" sz="2400" dirty="0">
                <a:solidFill>
                  <a:schemeClr val="lt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endParaRPr lang="en-US" sz="24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6" name="Footer Placeholder 5"/>
          <p:cNvSpPr>
            <a:spLocks noGrp="1"/>
          </p:cNvSpPr>
          <p:nvPr>
            <p:ph type="ftr" sz="quarter" idx="11"/>
          </p:nvPr>
        </p:nvSpPr>
        <p:spPr/>
        <p:txBody>
          <a:bodyPr/>
          <a:lstStyle/>
          <a:p>
            <a:r>
              <a:rPr lang="en-US"/>
              <a:t>Copyright © 2019 by Wiley India Pvt. Ltd., 4436/7, Ansari Road, Daryaganj, New Delhi-110002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2945</Words>
  <Application>Microsoft Office PowerPoint</Application>
  <PresentationFormat>Widescreen</PresentationFormat>
  <Paragraphs>504</Paragraphs>
  <Slides>35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vt:lpstr>
      <vt:lpstr>Times New Roman</vt:lpstr>
      <vt:lpstr>Wingdings</vt:lpstr>
      <vt:lpstr>Office Theme</vt:lpstr>
      <vt:lpstr>PowerPoint Presentation</vt:lpstr>
      <vt:lpstr>Learning objectives.</vt:lpstr>
      <vt:lpstr>A knowledge-based agent </vt:lpstr>
      <vt:lpstr>Architecture of a knowledge-based agent</vt:lpstr>
      <vt:lpstr>The Wumpus World environment </vt:lpstr>
      <vt:lpstr>A typical Wumpus world </vt:lpstr>
      <vt:lpstr>Agent in a Wumpus world: Percepts </vt:lpstr>
      <vt:lpstr>Wumpus world actions</vt:lpstr>
      <vt:lpstr>Wumpus goal</vt:lpstr>
      <vt:lpstr>The Wumpus agent’s first step</vt:lpstr>
      <vt:lpstr>Later</vt:lpstr>
      <vt:lpstr>Let’s Play!</vt:lpstr>
      <vt:lpstr>Specifying the environment </vt:lpstr>
      <vt:lpstr>Specifying the environment </vt:lpstr>
      <vt:lpstr>Specifying the environment </vt:lpstr>
      <vt:lpstr>Specifying the environment </vt:lpstr>
      <vt:lpstr>Specifying the environment </vt:lpstr>
      <vt:lpstr>Representation </vt:lpstr>
      <vt:lpstr>Choosing a Representation</vt:lpstr>
      <vt:lpstr>Some General Representations</vt:lpstr>
      <vt:lpstr> What is a Logic?</vt:lpstr>
      <vt:lpstr> Syntax and Semantics</vt:lpstr>
      <vt:lpstr> Propositional Logic</vt:lpstr>
      <vt:lpstr> Predicate Logic</vt:lpstr>
      <vt:lpstr>First Order Logic</vt:lpstr>
      <vt:lpstr> Example: FOL Sentence</vt:lpstr>
      <vt:lpstr> Example: FOL Sentence</vt:lpstr>
      <vt:lpstr> Higher Order Logic</vt:lpstr>
      <vt:lpstr> Beyond True and False</vt:lpstr>
      <vt:lpstr>Logic is a Good Representation</vt:lpstr>
      <vt:lpstr>Representation &amp; Logic</vt:lpstr>
      <vt:lpstr>PowerPoint Presentation</vt:lpstr>
      <vt:lpstr>Knowledge representation issue</vt:lpstr>
      <vt:lpstr>Knowledge representation issue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27</cp:revision>
  <dcterms:created xsi:type="dcterms:W3CDTF">2019-07-12T08:08:29Z</dcterms:created>
  <dcterms:modified xsi:type="dcterms:W3CDTF">2019-07-26T05:24:26Z</dcterms:modified>
</cp:coreProperties>
</file>