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7" r:id="rId2"/>
    <p:sldId id="308" r:id="rId3"/>
    <p:sldId id="322" r:id="rId4"/>
    <p:sldId id="348" r:id="rId5"/>
    <p:sldId id="349" r:id="rId6"/>
    <p:sldId id="323" r:id="rId7"/>
    <p:sldId id="324" r:id="rId8"/>
    <p:sldId id="325" r:id="rId9"/>
    <p:sldId id="326" r:id="rId10"/>
    <p:sldId id="350" r:id="rId11"/>
    <p:sldId id="351" r:id="rId12"/>
    <p:sldId id="352" r:id="rId13"/>
    <p:sldId id="353" r:id="rId14"/>
    <p:sldId id="354" r:id="rId15"/>
    <p:sldId id="355" r:id="rId16"/>
    <p:sldId id="356" r:id="rId17"/>
    <p:sldId id="357" r:id="rId18"/>
    <p:sldId id="327" r:id="rId19"/>
    <p:sldId id="328"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2" r:id="rId44"/>
    <p:sldId id="393" r:id="rId45"/>
    <p:sldId id="394" r:id="rId46"/>
    <p:sldId id="329" r:id="rId47"/>
    <p:sldId id="330" r:id="rId48"/>
    <p:sldId id="331" r:id="rId49"/>
    <p:sldId id="332" r:id="rId50"/>
    <p:sldId id="333" r:id="rId51"/>
    <p:sldId id="346" r:id="rId52"/>
    <p:sldId id="334" r:id="rId53"/>
    <p:sldId id="335" r:id="rId54"/>
    <p:sldId id="336" r:id="rId55"/>
    <p:sldId id="337" r:id="rId56"/>
    <p:sldId id="338" r:id="rId57"/>
    <p:sldId id="339" r:id="rId58"/>
    <p:sldId id="340" r:id="rId59"/>
    <p:sldId id="341" r:id="rId60"/>
    <p:sldId id="342" r:id="rId61"/>
    <p:sldId id="359" r:id="rId62"/>
    <p:sldId id="360" r:id="rId63"/>
    <p:sldId id="361" r:id="rId64"/>
    <p:sldId id="362" r:id="rId65"/>
    <p:sldId id="363" r:id="rId66"/>
    <p:sldId id="343" r:id="rId67"/>
    <p:sldId id="344" r:id="rId68"/>
    <p:sldId id="345" r:id="rId69"/>
    <p:sldId id="29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8292816B-FF8F-46E4-AA82-F5027804F635}" type="datetimeFigureOut">
              <a:rPr lang="en-US" smtClean="0"/>
              <a:pPr/>
              <a:t>7/26/2019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85F413B9-F900-4468-BBAD-2E2DFFE38E1A}" type="slidenum">
              <a:rPr lang="en-US" smtClean="0"/>
              <a:pPr/>
              <a:t>‹#›</a:t>
            </a:fld>
            <a:endParaRPr lang="en-US" dirty="0"/>
          </a:p>
        </p:txBody>
      </p:sp>
    </p:spTree>
    <p:extLst>
      <p:ext uri="{BB962C8B-B14F-4D97-AF65-F5344CB8AC3E}">
        <p14:creationId xmlns:p14="http://schemas.microsoft.com/office/powerpoint/2010/main" val="398686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6039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C307FA74-31DA-4C37-A508-35C465EF0470}" type="slidenum">
              <a:rPr lang="en-US"/>
              <a:pPr/>
              <a:t>20</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257B05C-1047-4DB8-819E-F080B9A85987}" type="slidenum">
              <a:rPr lang="en-US"/>
              <a:pPr/>
              <a:t>21</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B1ED3C0-12D9-47D2-8CC5-C8AD5BFD0390}" type="slidenum">
              <a:rPr lang="en-US"/>
              <a:pPr/>
              <a:t>22</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2AA9C4F-AEED-4503-B30D-2F8108719FD5}" type="slidenum">
              <a:rPr lang="en-US"/>
              <a:pPr/>
              <a:t>23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BCF9310-2C48-47EA-A91D-3E9DE4341159}" type="slidenum">
              <a:rPr lang="en-US"/>
              <a:pPr/>
              <a:t>24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EB9AD72-37E7-407F-ADAA-652A461FA739}" type="slidenum">
              <a:rPr lang="en-US"/>
              <a:pPr/>
              <a:t>25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4F70BD3-B6A5-494F-B72C-BD5CBBF434D6}" type="slidenum">
              <a:rPr lang="en-US"/>
              <a:pPr/>
              <a:t>26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0ADB6B6-EBAA-488B-83FC-75F38C0AB72B}" type="slidenum">
              <a:rPr lang="en-US"/>
              <a:pPr/>
              <a:t>27</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B42776A-D2AC-4A2E-BE26-237F42C09F1C}" type="slidenum">
              <a:rPr lang="en-US"/>
              <a:pPr/>
              <a:t>28</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4DE143D-F76D-44C4-BD95-7660E2DBC354}" type="slidenum">
              <a:rPr lang="en-US"/>
              <a:pPr/>
              <a:t>29</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26C76C1-B2E2-4B0E-AEEB-B4C38990ABCC}" type="slidenum">
              <a:rPr lang="en-US"/>
              <a:pPr/>
              <a:t>30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7048555-D156-4FEF-BD45-5BD38F16FE42}" type="slidenum">
              <a:rPr lang="en-US"/>
              <a:pPr/>
              <a:t>31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0695AB4-F5E5-49B2-9E5B-205C6C6A4817}" type="slidenum">
              <a:rPr lang="en-US"/>
              <a:pPr/>
              <a:t>32</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CEBB7C6-1FF3-4C00-B7A5-E9C078B133C4}" type="slidenum">
              <a:rPr lang="en-US"/>
              <a:pPr/>
              <a:t>33</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1ABC979-285A-49A2-BF2C-F280C064F246}" type="slidenum">
              <a:rPr lang="en-US"/>
              <a:pPr/>
              <a:t>34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FD0C27B-9FAF-4642-9DCC-58F28E41CFDA}" type="slidenum">
              <a:rPr lang="en-US"/>
              <a:pPr/>
              <a:t>35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BAFBAF5-5E2C-43D6-BF76-78F324A5314F}" type="slidenum">
              <a:rPr lang="en-US"/>
              <a:pPr/>
              <a:t>36</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8FF0F96-9D7A-41B3-998F-110FF13CFD2C}" type="slidenum">
              <a:rPr lang="en-US"/>
              <a:pPr/>
              <a:t>37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B2E0B47-7CB2-4EE2-86CB-6D03951C4491}" type="slidenum">
              <a:rPr lang="en-US"/>
              <a:pPr/>
              <a:t>38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99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22A2957-EBD4-4920-A7FC-4872A4A62EAA}" type="slidenum">
              <a:rPr lang="en-US"/>
              <a:pPr/>
              <a:t>39</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FC8FD80-CA2E-49E2-8805-E46D63D107A6}" type="slidenum">
              <a:rPr lang="en-US"/>
              <a:pPr/>
              <a:t>40</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5F117FF-035C-475F-8C9F-6C256D9EE3EB}" type="slidenum">
              <a:rPr lang="en-US"/>
              <a:pPr/>
              <a:t>41</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4F0CD-7768-47F5-9512-BABF48DD154F}" type="slidenum">
              <a:rPr lang="en-US"/>
              <a:pPr/>
              <a:t>42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BF6066A-78BF-4D08-B7D3-5F4582C508D0}" type="slidenum">
              <a:rPr lang="en-US"/>
              <a:pPr/>
              <a:t>43</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916CA3A-E1F3-41C6-8EE7-BD1F6C19659C}" type="slidenum">
              <a:rPr lang="en-US"/>
              <a:pPr/>
              <a:t>44</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A9E97C2-B3D1-466D-9FAE-F8FB2B567DA2}" type="slidenum">
              <a:rPr lang="en-US"/>
              <a:pPr/>
              <a:t>45</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3641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250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52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3734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864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130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5998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966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9503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900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838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3582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201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62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294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1477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5872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de-AT">
              <a:ea typeface="ＭＳ Ｐゴシック" pitchFamily="34" charset="-128"/>
            </a:endParaRPr>
          </a:p>
        </p:txBody>
      </p:sp>
      <p:sp>
        <p:nvSpPr>
          <p:cNvPr id="61444" name="Slide Number Placeholder 3"/>
          <p:cNvSpPr>
            <a:spLocks noGrp="1"/>
          </p:cNvSpPr>
          <p:nvPr>
            <p:ph type="sldNum" sz="quarter" idx="5"/>
          </p:nvPr>
        </p:nvSpPr>
        <p:spPr bwMode="auto">
          <a:noFill/>
          <a:ln>
            <a:miter lim="800000"/>
            <a:headEnd/>
            <a:tailEnd/>
          </a:ln>
        </p:spPr>
        <p:txBody>
          <a:bodyPr/>
          <a:lstStyle/>
          <a:p>
            <a:fld id="{0E91C676-BDA2-4C0B-BECA-F5CFEA64FF62}" type="slidenum">
              <a:rPr lang="en-US"/>
              <a:pPr/>
              <a:t>64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de-AT">
              <a:ea typeface="ＭＳ Ｐゴシック" pitchFamily="34" charset="-128"/>
            </a:endParaRPr>
          </a:p>
        </p:txBody>
      </p:sp>
      <p:sp>
        <p:nvSpPr>
          <p:cNvPr id="63492" name="Slide Number Placeholder 3"/>
          <p:cNvSpPr>
            <a:spLocks noGrp="1"/>
          </p:cNvSpPr>
          <p:nvPr>
            <p:ph type="sldNum" sz="quarter" idx="5"/>
          </p:nvPr>
        </p:nvSpPr>
        <p:spPr bwMode="auto">
          <a:noFill/>
          <a:ln>
            <a:miter lim="800000"/>
            <a:headEnd/>
            <a:tailEnd/>
          </a:ln>
        </p:spPr>
        <p:txBody>
          <a:bodyPr/>
          <a:lstStyle/>
          <a:p>
            <a:fld id="{5152BD44-004F-4FD9-AAE6-A97962979942}" type="slidenum">
              <a:rPr lang="en-US"/>
              <a:pPr/>
              <a:t>65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6281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4004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6060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9449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58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de-AT" b="1">
                <a:ea typeface="ＭＳ Ｐゴシック" pitchFamily="34" charset="-128"/>
              </a:rPr>
              <a:t>BNF</a:t>
            </a:r>
            <a:r>
              <a:rPr lang="de-AT">
                <a:ea typeface="ＭＳ Ｐゴシック" pitchFamily="34" charset="-128"/>
              </a:rPr>
              <a:t> stands for </a:t>
            </a:r>
            <a:r>
              <a:rPr lang="de-AT" b="1">
                <a:ea typeface="ＭＳ Ｐゴシック" pitchFamily="34" charset="-128"/>
              </a:rPr>
              <a:t>Backus Normal Form</a:t>
            </a:r>
            <a:r>
              <a:rPr lang="de-AT">
                <a:ea typeface="ＭＳ Ｐゴシック" pitchFamily="34" charset="-128"/>
              </a:rPr>
              <a:t> </a:t>
            </a:r>
          </a:p>
        </p:txBody>
      </p:sp>
      <p:sp>
        <p:nvSpPr>
          <p:cNvPr id="28676" name="Slide Number Placeholder 3"/>
          <p:cNvSpPr>
            <a:spLocks noGrp="1"/>
          </p:cNvSpPr>
          <p:nvPr>
            <p:ph type="sldNum" sz="quarter" idx="5"/>
          </p:nvPr>
        </p:nvSpPr>
        <p:spPr bwMode="auto">
          <a:noFill/>
          <a:ln>
            <a:miter lim="800000"/>
            <a:headEnd/>
            <a:tailEnd/>
          </a:ln>
        </p:spPr>
        <p:txBody>
          <a:bodyPr/>
          <a:lstStyle/>
          <a:p>
            <a:fld id="{3541E6D1-1621-49EB-B386-28B58D42DFA0}" type="slidenum">
              <a:rPr lang="en-US"/>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26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9B46-C0ED-4ECB-98A8-4B8E3EFB9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7EC35-ECA5-4397-A749-53815C7C3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5F1774-2F12-4CD3-B9C0-FF845311B799}"/>
              </a:ext>
            </a:extLst>
          </p:cNvPr>
          <p:cNvSpPr>
            <a:spLocks noGrp="1"/>
          </p:cNvSpPr>
          <p:nvPr>
            <p:ph type="dt" sz="half" idx="10"/>
          </p:nvPr>
        </p:nvSpPr>
        <p:spPr/>
        <p:txBody>
          <a:bodyPr/>
          <a:lstStyle/>
          <a:p>
            <a:fld id="{EA4F72F1-9467-4DD9-BC8F-EF09BCDCD0C7}" type="datetime1">
              <a:rPr lang="en-US" smtClean="0"/>
              <a:pPr/>
              <a:t>7/26/2019</a:t>
            </a:fld>
            <a:endParaRPr lang="en-US"/>
          </a:p>
        </p:txBody>
      </p:sp>
      <p:sp>
        <p:nvSpPr>
          <p:cNvPr id="5" name="Footer Placeholder 4">
            <a:extLst>
              <a:ext uri="{FF2B5EF4-FFF2-40B4-BE49-F238E27FC236}">
                <a16:creationId xmlns:a16="http://schemas.microsoft.com/office/drawing/2014/main" id="{8C35D108-E45E-4763-BD03-80F57974AF95}"/>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F25C11A5-CBEC-42E9-BD74-7BA12C2F76EF}"/>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395526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3B9-521A-4FA0-842E-CE98CB2856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D3537C-8CA0-45ED-8B64-B4744A0FEA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05C79-F2E5-456B-A88F-F7FF96DB906A}"/>
              </a:ext>
            </a:extLst>
          </p:cNvPr>
          <p:cNvSpPr>
            <a:spLocks noGrp="1"/>
          </p:cNvSpPr>
          <p:nvPr>
            <p:ph type="dt" sz="half" idx="10"/>
          </p:nvPr>
        </p:nvSpPr>
        <p:spPr/>
        <p:txBody>
          <a:bodyPr/>
          <a:lstStyle/>
          <a:p>
            <a:fld id="{466BCFD3-66FA-4D5F-A9D4-43CD2A77277E}" type="datetime1">
              <a:rPr lang="en-US" smtClean="0"/>
              <a:pPr/>
              <a:t>7/26/2019</a:t>
            </a:fld>
            <a:endParaRPr lang="en-US"/>
          </a:p>
        </p:txBody>
      </p:sp>
      <p:sp>
        <p:nvSpPr>
          <p:cNvPr id="5" name="Footer Placeholder 4">
            <a:extLst>
              <a:ext uri="{FF2B5EF4-FFF2-40B4-BE49-F238E27FC236}">
                <a16:creationId xmlns:a16="http://schemas.microsoft.com/office/drawing/2014/main" id="{721874DE-34BB-43A7-A329-44A024B989AD}"/>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A85C7A0B-E768-4D76-9765-6EF4E06BA34F}"/>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312437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0EEFE-6CDF-45C0-B8FA-60BB36887A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30247-5701-4EC6-823E-66B407A80A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A2C88-EF1A-4E7E-83C0-088FB97E3EF3}"/>
              </a:ext>
            </a:extLst>
          </p:cNvPr>
          <p:cNvSpPr>
            <a:spLocks noGrp="1"/>
          </p:cNvSpPr>
          <p:nvPr>
            <p:ph type="dt" sz="half" idx="10"/>
          </p:nvPr>
        </p:nvSpPr>
        <p:spPr/>
        <p:txBody>
          <a:bodyPr/>
          <a:lstStyle/>
          <a:p>
            <a:fld id="{0C81E526-307F-48B0-A656-50CD88D24067}" type="datetime1">
              <a:rPr lang="en-US" smtClean="0"/>
              <a:pPr/>
              <a:t>7/26/2019</a:t>
            </a:fld>
            <a:endParaRPr lang="en-US"/>
          </a:p>
        </p:txBody>
      </p:sp>
      <p:sp>
        <p:nvSpPr>
          <p:cNvPr id="5" name="Footer Placeholder 4">
            <a:extLst>
              <a:ext uri="{FF2B5EF4-FFF2-40B4-BE49-F238E27FC236}">
                <a16:creationId xmlns:a16="http://schemas.microsoft.com/office/drawing/2014/main" id="{96A6C64A-02F7-4BB7-9890-671412886850}"/>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865ECA17-A8D4-4917-9EFF-FE3F8AEFECDB}"/>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67111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5C5C-F35C-481C-A0AE-51677DE811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04760-0AEA-45E2-A1A2-C8840AA55C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64257-98C2-4F4B-B494-7DE12819B102}"/>
              </a:ext>
            </a:extLst>
          </p:cNvPr>
          <p:cNvSpPr>
            <a:spLocks noGrp="1"/>
          </p:cNvSpPr>
          <p:nvPr>
            <p:ph type="dt" sz="half" idx="10"/>
          </p:nvPr>
        </p:nvSpPr>
        <p:spPr/>
        <p:txBody>
          <a:bodyPr/>
          <a:lstStyle/>
          <a:p>
            <a:fld id="{377C77A8-CA87-453D-90DC-3D91BE2C95B6}" type="datetime1">
              <a:rPr lang="en-US" smtClean="0"/>
              <a:pPr/>
              <a:t>7/26/2019</a:t>
            </a:fld>
            <a:endParaRPr lang="en-US"/>
          </a:p>
        </p:txBody>
      </p:sp>
      <p:sp>
        <p:nvSpPr>
          <p:cNvPr id="5" name="Footer Placeholder 4">
            <a:extLst>
              <a:ext uri="{FF2B5EF4-FFF2-40B4-BE49-F238E27FC236}">
                <a16:creationId xmlns:a16="http://schemas.microsoft.com/office/drawing/2014/main" id="{C156B969-F0CF-4206-AC2E-1D0BB1ABE560}"/>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08DA0C10-0ED5-4590-98D6-C1761B0907CB}"/>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215963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B389-476A-4459-A8C8-8EAFD4610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ED250C-B2FE-4DB1-9F32-E5A477610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6F6A20-832A-4710-8242-DA160A87C52A}"/>
              </a:ext>
            </a:extLst>
          </p:cNvPr>
          <p:cNvSpPr>
            <a:spLocks noGrp="1"/>
          </p:cNvSpPr>
          <p:nvPr>
            <p:ph type="dt" sz="half" idx="10"/>
          </p:nvPr>
        </p:nvSpPr>
        <p:spPr/>
        <p:txBody>
          <a:bodyPr/>
          <a:lstStyle/>
          <a:p>
            <a:fld id="{AB33E859-7254-444C-A890-FEB639671A40}" type="datetime1">
              <a:rPr lang="en-US" smtClean="0"/>
              <a:pPr/>
              <a:t>7/26/2019</a:t>
            </a:fld>
            <a:endParaRPr lang="en-US"/>
          </a:p>
        </p:txBody>
      </p:sp>
      <p:sp>
        <p:nvSpPr>
          <p:cNvPr id="5" name="Footer Placeholder 4">
            <a:extLst>
              <a:ext uri="{FF2B5EF4-FFF2-40B4-BE49-F238E27FC236}">
                <a16:creationId xmlns:a16="http://schemas.microsoft.com/office/drawing/2014/main" id="{E133FDF4-63DD-4436-8D8C-4F343B41F476}"/>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F344CCA3-4CC7-4217-B6D2-EAD56C8CCCC7}"/>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5429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EBBC-A792-45C7-BFF4-7C82A02039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7B610-C22C-4219-A863-84CC826D84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743DE3-90D8-46E7-AC1A-B1386A920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4751F-1439-4639-92E2-E06B2FB537FB}"/>
              </a:ext>
            </a:extLst>
          </p:cNvPr>
          <p:cNvSpPr>
            <a:spLocks noGrp="1"/>
          </p:cNvSpPr>
          <p:nvPr>
            <p:ph type="dt" sz="half" idx="10"/>
          </p:nvPr>
        </p:nvSpPr>
        <p:spPr/>
        <p:txBody>
          <a:bodyPr/>
          <a:lstStyle/>
          <a:p>
            <a:fld id="{876448AF-9946-4D2E-87C4-61D344E56A86}" type="datetime1">
              <a:rPr lang="en-US" smtClean="0"/>
              <a:pPr/>
              <a:t>7/26/2019</a:t>
            </a:fld>
            <a:endParaRPr lang="en-US"/>
          </a:p>
        </p:txBody>
      </p:sp>
      <p:sp>
        <p:nvSpPr>
          <p:cNvPr id="6" name="Footer Placeholder 5">
            <a:extLst>
              <a:ext uri="{FF2B5EF4-FFF2-40B4-BE49-F238E27FC236}">
                <a16:creationId xmlns:a16="http://schemas.microsoft.com/office/drawing/2014/main" id="{BB657C08-18D1-4AFA-8F4F-7EE9DDDA7B5C}"/>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877B520B-0BA9-40A4-A40A-5A22BE288E40}"/>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179747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F1E4-ABC0-4555-B510-2DB67079CB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30BB2-641B-4570-BEE2-406BE460B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C48FA-7FB2-4392-9DA8-91EF37E63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C133FC-B252-445E-9864-49C7F5E31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5D62E-1A65-42F5-981F-8D00B8824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2F28F0-94E9-44E3-9B7C-FFEB0CD49D50}"/>
              </a:ext>
            </a:extLst>
          </p:cNvPr>
          <p:cNvSpPr>
            <a:spLocks noGrp="1"/>
          </p:cNvSpPr>
          <p:nvPr>
            <p:ph type="dt" sz="half" idx="10"/>
          </p:nvPr>
        </p:nvSpPr>
        <p:spPr/>
        <p:txBody>
          <a:bodyPr/>
          <a:lstStyle/>
          <a:p>
            <a:fld id="{A4A4D18C-38D7-4C59-9E0A-C94E58043BED}" type="datetime1">
              <a:rPr lang="en-US" smtClean="0"/>
              <a:pPr/>
              <a:t>7/26/2019</a:t>
            </a:fld>
            <a:endParaRPr lang="en-US"/>
          </a:p>
        </p:txBody>
      </p:sp>
      <p:sp>
        <p:nvSpPr>
          <p:cNvPr id="8" name="Footer Placeholder 7">
            <a:extLst>
              <a:ext uri="{FF2B5EF4-FFF2-40B4-BE49-F238E27FC236}">
                <a16:creationId xmlns:a16="http://schemas.microsoft.com/office/drawing/2014/main" id="{17C3A8F3-B22A-4141-BB18-0FCD4327E6C4}"/>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9" name="Slide Number Placeholder 8">
            <a:extLst>
              <a:ext uri="{FF2B5EF4-FFF2-40B4-BE49-F238E27FC236}">
                <a16:creationId xmlns:a16="http://schemas.microsoft.com/office/drawing/2014/main" id="{95388021-499F-42EC-9F96-E1618B53596A}"/>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218056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2E29-F3B2-4332-9024-26F15CEA86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D69281-5F1C-4CB1-A098-D8F9531144EE}"/>
              </a:ext>
            </a:extLst>
          </p:cNvPr>
          <p:cNvSpPr>
            <a:spLocks noGrp="1"/>
          </p:cNvSpPr>
          <p:nvPr>
            <p:ph type="dt" sz="half" idx="10"/>
          </p:nvPr>
        </p:nvSpPr>
        <p:spPr/>
        <p:txBody>
          <a:bodyPr/>
          <a:lstStyle/>
          <a:p>
            <a:fld id="{839AB8D4-5D20-48AF-A6A7-39DD7918A8ED}" type="datetime1">
              <a:rPr lang="en-US" smtClean="0"/>
              <a:pPr/>
              <a:t>7/26/2019</a:t>
            </a:fld>
            <a:endParaRPr lang="en-US"/>
          </a:p>
        </p:txBody>
      </p:sp>
      <p:sp>
        <p:nvSpPr>
          <p:cNvPr id="4" name="Footer Placeholder 3">
            <a:extLst>
              <a:ext uri="{FF2B5EF4-FFF2-40B4-BE49-F238E27FC236}">
                <a16:creationId xmlns:a16="http://schemas.microsoft.com/office/drawing/2014/main" id="{EAD2379C-9CA4-493F-B822-2252B16518DF}"/>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5" name="Slide Number Placeholder 4">
            <a:extLst>
              <a:ext uri="{FF2B5EF4-FFF2-40B4-BE49-F238E27FC236}">
                <a16:creationId xmlns:a16="http://schemas.microsoft.com/office/drawing/2014/main" id="{052CD401-A7EB-4C2F-A525-AECC4264780B}"/>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323534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25A4B0-EEAE-426A-AD93-F87519AC2D0F}"/>
              </a:ext>
            </a:extLst>
          </p:cNvPr>
          <p:cNvSpPr>
            <a:spLocks noGrp="1"/>
          </p:cNvSpPr>
          <p:nvPr>
            <p:ph type="dt" sz="half" idx="10"/>
          </p:nvPr>
        </p:nvSpPr>
        <p:spPr/>
        <p:txBody>
          <a:bodyPr/>
          <a:lstStyle/>
          <a:p>
            <a:fld id="{CFC0709D-F9D9-4B1C-9E9A-45EC622CAF3B}" type="datetime1">
              <a:rPr lang="en-US" smtClean="0"/>
              <a:pPr/>
              <a:t>7/26/2019</a:t>
            </a:fld>
            <a:endParaRPr lang="en-US"/>
          </a:p>
        </p:txBody>
      </p:sp>
      <p:sp>
        <p:nvSpPr>
          <p:cNvPr id="3" name="Footer Placeholder 2">
            <a:extLst>
              <a:ext uri="{FF2B5EF4-FFF2-40B4-BE49-F238E27FC236}">
                <a16:creationId xmlns:a16="http://schemas.microsoft.com/office/drawing/2014/main" id="{80D9AAB9-E524-4740-A239-0A16433FCC5A}"/>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4" name="Slide Number Placeholder 3">
            <a:extLst>
              <a:ext uri="{FF2B5EF4-FFF2-40B4-BE49-F238E27FC236}">
                <a16:creationId xmlns:a16="http://schemas.microsoft.com/office/drawing/2014/main" id="{D3E83AF5-9CCD-4339-92E8-26F1B8704C1C}"/>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242962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5CA8-FA96-4254-BA2C-B3454EB76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4DE55E-5697-44F9-A15A-AE3E46A69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F37B1A-A1D2-4DEC-A674-CD1B969F6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24618-AE5E-4B29-9187-8944774CBF54}"/>
              </a:ext>
            </a:extLst>
          </p:cNvPr>
          <p:cNvSpPr>
            <a:spLocks noGrp="1"/>
          </p:cNvSpPr>
          <p:nvPr>
            <p:ph type="dt" sz="half" idx="10"/>
          </p:nvPr>
        </p:nvSpPr>
        <p:spPr/>
        <p:txBody>
          <a:bodyPr/>
          <a:lstStyle/>
          <a:p>
            <a:fld id="{48656C73-C625-4F8E-9FF8-49CF2CECF2D5}" type="datetime1">
              <a:rPr lang="en-US" smtClean="0"/>
              <a:pPr/>
              <a:t>7/26/2019</a:t>
            </a:fld>
            <a:endParaRPr lang="en-US"/>
          </a:p>
        </p:txBody>
      </p:sp>
      <p:sp>
        <p:nvSpPr>
          <p:cNvPr id="6" name="Footer Placeholder 5">
            <a:extLst>
              <a:ext uri="{FF2B5EF4-FFF2-40B4-BE49-F238E27FC236}">
                <a16:creationId xmlns:a16="http://schemas.microsoft.com/office/drawing/2014/main" id="{4672D69F-E61B-4995-91B7-E48B9C805BB5}"/>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7570E408-4ED0-4595-B76D-05CDBA6CBF96}"/>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379586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BF80-CB16-4CF5-BDE5-46CD91D1F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08FA46-AB76-4CAC-ADBB-B76148159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A8E530-4B2A-4375-824B-D47F92BBD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8C805-76DA-45A8-A70E-591B3691E081}"/>
              </a:ext>
            </a:extLst>
          </p:cNvPr>
          <p:cNvSpPr>
            <a:spLocks noGrp="1"/>
          </p:cNvSpPr>
          <p:nvPr>
            <p:ph type="dt" sz="half" idx="10"/>
          </p:nvPr>
        </p:nvSpPr>
        <p:spPr/>
        <p:txBody>
          <a:bodyPr/>
          <a:lstStyle/>
          <a:p>
            <a:fld id="{D0994DA0-9C36-4403-9FA8-83BF96EFF1D8}" type="datetime1">
              <a:rPr lang="en-US" smtClean="0"/>
              <a:pPr/>
              <a:t>7/26/2019</a:t>
            </a:fld>
            <a:endParaRPr lang="en-US"/>
          </a:p>
        </p:txBody>
      </p:sp>
      <p:sp>
        <p:nvSpPr>
          <p:cNvPr id="6" name="Footer Placeholder 5">
            <a:extLst>
              <a:ext uri="{FF2B5EF4-FFF2-40B4-BE49-F238E27FC236}">
                <a16:creationId xmlns:a16="http://schemas.microsoft.com/office/drawing/2014/main" id="{11DBC6A7-706F-4D37-8D3B-45B0490AA6BB}"/>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646C26F6-B024-4CED-AB1A-49D5B5484881}"/>
              </a:ext>
            </a:extLst>
          </p:cNvPr>
          <p:cNvSpPr>
            <a:spLocks noGrp="1"/>
          </p:cNvSpPr>
          <p:nvPr>
            <p:ph type="sldNum" sz="quarter" idx="12"/>
          </p:nvPr>
        </p:nvSpPr>
        <p:spPr/>
        <p:txBody>
          <a:bodyPr/>
          <a:lstStyle/>
          <a:p>
            <a:fld id="{6CF2CE43-D901-4D3C-988C-4AC3340CACF6}" type="slidenum">
              <a:rPr lang="en-US" smtClean="0"/>
              <a:pPr/>
              <a:t>‹#›</a:t>
            </a:fld>
            <a:endParaRPr lang="en-US"/>
          </a:p>
        </p:txBody>
      </p:sp>
    </p:spTree>
    <p:extLst>
      <p:ext uri="{BB962C8B-B14F-4D97-AF65-F5344CB8AC3E}">
        <p14:creationId xmlns:p14="http://schemas.microsoft.com/office/powerpoint/2010/main" val="333892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85DE4-43B8-4A54-81FF-D742E5EDE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2489DC6-CC63-476B-A0C5-B6F58D17F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873118D-FF91-44A4-BAE5-48C4BB9CF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D921A331-50DF-4492-AA2F-62EBF2377BCE}" type="datetime1">
              <a:rPr lang="en-US" smtClean="0"/>
              <a:pPr/>
              <a:t>7/26/2019</a:t>
            </a:fld>
            <a:endParaRPr lang="en-US" dirty="0"/>
          </a:p>
        </p:txBody>
      </p:sp>
      <p:sp>
        <p:nvSpPr>
          <p:cNvPr id="5" name="Footer Placeholder 4">
            <a:extLst>
              <a:ext uri="{FF2B5EF4-FFF2-40B4-BE49-F238E27FC236}">
                <a16:creationId xmlns:a16="http://schemas.microsoft.com/office/drawing/2014/main" id="{165594EA-2FD1-45AC-B0B4-2ABA4F1A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US" dirty="0"/>
              <a:t>Copyright © 2019 by Wiley India Pvt. Ltd., 4436/7, Ansari Road, </a:t>
            </a:r>
            <a:r>
              <a:rPr lang="en-US" dirty="0" err="1"/>
              <a:t>Daryaganj</a:t>
            </a:r>
            <a:r>
              <a:rPr lang="en-US" dirty="0"/>
              <a:t>, New Delhi-110002</a:t>
            </a:r>
          </a:p>
        </p:txBody>
      </p:sp>
      <p:sp>
        <p:nvSpPr>
          <p:cNvPr id="6" name="Slide Number Placeholder 5">
            <a:extLst>
              <a:ext uri="{FF2B5EF4-FFF2-40B4-BE49-F238E27FC236}">
                <a16:creationId xmlns:a16="http://schemas.microsoft.com/office/drawing/2014/main" id="{43F94D5C-3F2B-4EF9-A393-4B7567E01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6CF2CE43-D901-4D3C-988C-4AC3340CACF6}" type="slidenum">
              <a:rPr lang="en-US" smtClean="0"/>
              <a:pPr/>
              <a:t>‹#›</a:t>
            </a:fld>
            <a:endParaRPr lang="en-US" dirty="0"/>
          </a:p>
        </p:txBody>
      </p:sp>
    </p:spTree>
    <p:extLst>
      <p:ext uri="{BB962C8B-B14F-4D97-AF65-F5344CB8AC3E}">
        <p14:creationId xmlns:p14="http://schemas.microsoft.com/office/powerpoint/2010/main" val="127510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66260"/>
            <a:ext cx="5104535" cy="6858000"/>
          </a:xfrm>
          <a:prstGeom prst="rect">
            <a:avLst/>
          </a:prstGeom>
          <a:noFill/>
          <a:ln>
            <a:noFill/>
          </a:ln>
        </p:spPr>
      </p:pic>
      <p:sp>
        <p:nvSpPr>
          <p:cNvPr id="136" name="Google Shape;136;p1"/>
          <p:cNvSpPr txBox="1"/>
          <p:nvPr/>
        </p:nvSpPr>
        <p:spPr>
          <a:xfrm>
            <a:off x="6035040" y="1802674"/>
            <a:ext cx="4937760"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a:t>
            </a:r>
            <a:r>
              <a:rPr lang="en-US" sz="4000" b="1" dirty="0">
                <a:solidFill>
                  <a:srgbClr val="0070C0"/>
                </a:solidFill>
                <a:latin typeface="Times New Roman"/>
                <a:ea typeface="Times New Roman"/>
                <a:cs typeface="Times New Roman"/>
                <a:sym typeface="Times New Roman"/>
              </a:rPr>
              <a:t>Nine</a:t>
            </a:r>
            <a:endParaRPr lang="en-US" dirty="0">
              <a:latin typeface="Times New Roman" panose="02020603050405020304" pitchFamily="18" charset="0"/>
            </a:endParaRPr>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Predicate logic</a:t>
            </a:r>
            <a:endParaRPr sz="40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631474" y="365126"/>
            <a:ext cx="7722326" cy="793824"/>
          </a:xfrm>
        </p:spPr>
        <p:txBody>
          <a:bodyPr>
            <a:normAutofit/>
          </a:bodyPr>
          <a:lstStyle/>
          <a:p>
            <a:r>
              <a:rPr lang="en-US" sz="3600" dirty="0"/>
              <a:t>Objects in Predicate Logic</a:t>
            </a:r>
          </a:p>
        </p:txBody>
      </p:sp>
      <p:sp>
        <p:nvSpPr>
          <p:cNvPr id="20483" name="Content Placeholder 2"/>
          <p:cNvSpPr>
            <a:spLocks noGrp="1"/>
          </p:cNvSpPr>
          <p:nvPr>
            <p:ph idx="1"/>
          </p:nvPr>
        </p:nvSpPr>
        <p:spPr>
          <a:xfrm>
            <a:off x="3448595" y="1158950"/>
            <a:ext cx="7905205" cy="4351338"/>
          </a:xfrm>
        </p:spPr>
        <p:txBody>
          <a:bodyPr/>
          <a:lstStyle/>
          <a:p>
            <a:r>
              <a:rPr lang="en-US" sz="2400" dirty="0">
                <a:solidFill>
                  <a:srgbClr val="901A24"/>
                </a:solidFill>
              </a:rPr>
              <a:t>Constants</a:t>
            </a:r>
          </a:p>
          <a:p>
            <a:pPr lvl="1"/>
            <a:r>
              <a:rPr lang="en-US" sz="2000" dirty="0"/>
              <a:t>Names of specific objects</a:t>
            </a:r>
          </a:p>
          <a:p>
            <a:pPr lvl="1"/>
            <a:r>
              <a:rPr lang="en-US" sz="2000" dirty="0"/>
              <a:t>E.g. </a:t>
            </a:r>
            <a:r>
              <a:rPr lang="en-US" sz="2000" dirty="0" err="1"/>
              <a:t>doreen</a:t>
            </a:r>
            <a:r>
              <a:rPr lang="en-US" sz="2000" dirty="0"/>
              <a:t>, </a:t>
            </a:r>
            <a:r>
              <a:rPr lang="en-US" sz="2000" dirty="0" err="1"/>
              <a:t>gord</a:t>
            </a:r>
            <a:r>
              <a:rPr lang="en-US" sz="2000" dirty="0"/>
              <a:t>, </a:t>
            </a:r>
            <a:r>
              <a:rPr lang="en-US" sz="2000" dirty="0" err="1"/>
              <a:t>william</a:t>
            </a:r>
            <a:r>
              <a:rPr lang="en-US" sz="2000" dirty="0"/>
              <a:t>, 32</a:t>
            </a:r>
          </a:p>
          <a:p>
            <a:r>
              <a:rPr lang="en-US" sz="2400" dirty="0">
                <a:solidFill>
                  <a:srgbClr val="901A24"/>
                </a:solidFill>
              </a:rPr>
              <a:t>Functions</a:t>
            </a:r>
            <a:r>
              <a:rPr lang="en-US" sz="2400" dirty="0"/>
              <a:t> </a:t>
            </a:r>
          </a:p>
          <a:p>
            <a:pPr lvl="1"/>
            <a:r>
              <a:rPr lang="en-US" sz="2000" dirty="0"/>
              <a:t>Map objects to objects</a:t>
            </a:r>
          </a:p>
          <a:p>
            <a:pPr lvl="1"/>
            <a:r>
              <a:rPr lang="en-US" sz="2000" dirty="0"/>
              <a:t>E.g. father(</a:t>
            </a:r>
            <a:r>
              <a:rPr lang="en-US" sz="2000" dirty="0" err="1"/>
              <a:t>doreen</a:t>
            </a:r>
            <a:r>
              <a:rPr lang="en-US" sz="2000" dirty="0"/>
              <a:t>), age(</a:t>
            </a:r>
            <a:r>
              <a:rPr lang="en-US" sz="2000" dirty="0" err="1"/>
              <a:t>gord</a:t>
            </a:r>
            <a:r>
              <a:rPr lang="en-US" sz="2000" dirty="0"/>
              <a:t>), max(23,44)</a:t>
            </a:r>
          </a:p>
          <a:p>
            <a:r>
              <a:rPr lang="en-US" sz="2400" dirty="0">
                <a:solidFill>
                  <a:srgbClr val="901A24"/>
                </a:solidFill>
              </a:rPr>
              <a:t>Variables</a:t>
            </a:r>
            <a:r>
              <a:rPr lang="en-US" sz="2400" dirty="0"/>
              <a:t> </a:t>
            </a:r>
          </a:p>
          <a:p>
            <a:pPr lvl="1"/>
            <a:r>
              <a:rPr lang="en-US" sz="2000" dirty="0"/>
              <a:t>For statements about unidentified objects or general statements</a:t>
            </a:r>
          </a:p>
          <a:p>
            <a:pPr lvl="1"/>
            <a:r>
              <a:rPr lang="en-US" sz="2000" dirty="0"/>
              <a:t>E.g. x, y, z, …</a:t>
            </a:r>
          </a:p>
          <a:p>
            <a:pPr marL="0" indent="0">
              <a:buNone/>
            </a:pPr>
            <a:endParaRPr lang="en-US" sz="2400"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D2551BC3-D8A6-4576-A88D-F367EA556C1F}"/>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384799" y="280065"/>
            <a:ext cx="7448006" cy="1325563"/>
          </a:xfrm>
        </p:spPr>
        <p:txBody>
          <a:bodyPr>
            <a:normAutofit/>
          </a:bodyPr>
          <a:lstStyle/>
          <a:p>
            <a:r>
              <a:rPr lang="de-DE" sz="3600" dirty="0"/>
              <a:t>Terms</a:t>
            </a:r>
          </a:p>
        </p:txBody>
      </p:sp>
      <p:sp>
        <p:nvSpPr>
          <p:cNvPr id="21507" name="Content Placeholder 2"/>
          <p:cNvSpPr>
            <a:spLocks noGrp="1"/>
          </p:cNvSpPr>
          <p:nvPr>
            <p:ph idx="1"/>
          </p:nvPr>
        </p:nvSpPr>
        <p:spPr>
          <a:xfrm>
            <a:off x="3384799" y="1485383"/>
            <a:ext cx="7265126" cy="4351338"/>
          </a:xfrm>
        </p:spPr>
        <p:txBody>
          <a:bodyPr>
            <a:normAutofit lnSpcReduction="10000"/>
          </a:bodyPr>
          <a:lstStyle/>
          <a:p>
            <a:r>
              <a:rPr lang="de-DE" sz="2400" dirty="0"/>
              <a:t>Terms represent objects</a:t>
            </a:r>
          </a:p>
          <a:p>
            <a:r>
              <a:rPr lang="de-DE" sz="2400" dirty="0"/>
              <a:t>The set of terms is inductively defined by the following rules:</a:t>
            </a:r>
          </a:p>
          <a:p>
            <a:pPr lvl="1"/>
            <a:r>
              <a:rPr lang="de-DE" sz="1800" dirty="0"/>
              <a:t>Constants: Any constant is a term</a:t>
            </a:r>
          </a:p>
          <a:p>
            <a:pPr lvl="1"/>
            <a:r>
              <a:rPr lang="de-DE" sz="1800" dirty="0"/>
              <a:t>Variables: Any variable is a term</a:t>
            </a:r>
          </a:p>
          <a:p>
            <a:pPr lvl="1"/>
            <a:r>
              <a:rPr lang="de-DE" sz="1800" dirty="0"/>
              <a:t>Functions: Any expression </a:t>
            </a:r>
            <a:r>
              <a:rPr lang="de-DE" sz="1800" i="1" dirty="0"/>
              <a:t>f(t1,…,tn) </a:t>
            </a:r>
            <a:r>
              <a:rPr lang="de-DE" sz="1800" dirty="0"/>
              <a:t>of </a:t>
            </a:r>
            <a:r>
              <a:rPr lang="de-DE" sz="1800" i="1" dirty="0"/>
              <a:t>n</a:t>
            </a:r>
            <a:r>
              <a:rPr lang="de-DE" sz="1800" dirty="0"/>
              <a:t> arguments (where each argument is a term and </a:t>
            </a:r>
            <a:r>
              <a:rPr lang="de-DE" sz="1800" i="1" dirty="0"/>
              <a:t>f </a:t>
            </a:r>
            <a:r>
              <a:rPr lang="de-DE" sz="1800" dirty="0"/>
              <a:t>is a function of arity </a:t>
            </a:r>
            <a:r>
              <a:rPr lang="de-DE" sz="1800" i="1" dirty="0"/>
              <a:t>n</a:t>
            </a:r>
            <a:r>
              <a:rPr lang="de-DE" sz="1800" dirty="0"/>
              <a:t>) is a term</a:t>
            </a:r>
          </a:p>
          <a:p>
            <a:r>
              <a:rPr lang="de-DE" sz="2400" dirty="0"/>
              <a:t>Terms without variables are called </a:t>
            </a:r>
            <a:r>
              <a:rPr lang="de-DE" sz="2400" dirty="0">
                <a:solidFill>
                  <a:srgbClr val="901A24"/>
                </a:solidFill>
              </a:rPr>
              <a:t>ground terms</a:t>
            </a:r>
          </a:p>
          <a:p>
            <a:r>
              <a:rPr lang="de-DE" sz="2400" dirty="0"/>
              <a:t>Examples:</a:t>
            </a:r>
          </a:p>
          <a:p>
            <a:pPr lvl="1"/>
            <a:r>
              <a:rPr lang="de-DE" sz="1800" dirty="0"/>
              <a:t>c</a:t>
            </a:r>
          </a:p>
          <a:p>
            <a:pPr lvl="1"/>
            <a:r>
              <a:rPr lang="de-DE" sz="1800" dirty="0"/>
              <a:t>f(c)</a:t>
            </a:r>
          </a:p>
          <a:p>
            <a:pPr lvl="1"/>
            <a:r>
              <a:rPr lang="de-DE" sz="1800" dirty="0"/>
              <a:t>g(x,x)</a:t>
            </a:r>
          </a:p>
          <a:p>
            <a:pPr lvl="1"/>
            <a:r>
              <a:rPr lang="de-DE" sz="1800" dirty="0"/>
              <a:t>g(f(c), g(x,x))</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F9282B9D-4950-4031-9D9F-2D6653FB436C}"/>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389355" y="216269"/>
            <a:ext cx="7709263" cy="1325563"/>
          </a:xfrm>
        </p:spPr>
        <p:txBody>
          <a:bodyPr>
            <a:normAutofit/>
          </a:bodyPr>
          <a:lstStyle/>
          <a:p>
            <a:r>
              <a:rPr lang="de-DE" sz="3600" dirty="0"/>
              <a:t>Predicate Symbols and Signatures</a:t>
            </a:r>
          </a:p>
        </p:txBody>
      </p:sp>
      <p:sp>
        <p:nvSpPr>
          <p:cNvPr id="22531" name="Content Placeholder 2"/>
          <p:cNvSpPr>
            <a:spLocks noGrp="1"/>
          </p:cNvSpPr>
          <p:nvPr>
            <p:ph idx="1"/>
          </p:nvPr>
        </p:nvSpPr>
        <p:spPr>
          <a:xfrm>
            <a:off x="3389355" y="1410956"/>
            <a:ext cx="7539446" cy="4351338"/>
          </a:xfrm>
        </p:spPr>
        <p:txBody>
          <a:bodyPr/>
          <a:lstStyle/>
          <a:p>
            <a:r>
              <a:rPr lang="de-DE" sz="2400" dirty="0"/>
              <a:t>Predicate symbols represent relations between zero or more objects</a:t>
            </a:r>
          </a:p>
          <a:p>
            <a:r>
              <a:rPr lang="de-DE" sz="2400" dirty="0"/>
              <a:t>The number of objects define a predicate‘s aritiy</a:t>
            </a:r>
          </a:p>
          <a:p>
            <a:r>
              <a:rPr lang="de-DE" sz="2400" dirty="0"/>
              <a:t>Examples:</a:t>
            </a:r>
          </a:p>
          <a:p>
            <a:pPr lvl="1"/>
            <a:r>
              <a:rPr lang="de-DE" sz="1800" dirty="0"/>
              <a:t>Likes(george, kate)</a:t>
            </a:r>
          </a:p>
          <a:p>
            <a:pPr lvl="1"/>
            <a:r>
              <a:rPr lang="de-DE" sz="1800" dirty="0"/>
              <a:t>Likes(x,x)</a:t>
            </a:r>
          </a:p>
          <a:p>
            <a:pPr lvl="1"/>
            <a:r>
              <a:rPr lang="de-DE" sz="1800" dirty="0"/>
              <a:t>Likes(joe, kate, susy)</a:t>
            </a:r>
          </a:p>
          <a:p>
            <a:pPr lvl="1"/>
            <a:r>
              <a:rPr lang="de-DE" sz="1800" dirty="0"/>
              <a:t>Friends (father_of(david), father_of(andrew))</a:t>
            </a:r>
          </a:p>
          <a:p>
            <a:r>
              <a:rPr lang="de-DE" sz="2400" dirty="0"/>
              <a:t>Signature: A signature is a collection of constants, function symbols and predicate symbols with specified arities</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DDA64C21-915B-40E1-B76C-FD90325D925B}"/>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304902" y="320675"/>
            <a:ext cx="8192589" cy="1325563"/>
          </a:xfrm>
        </p:spPr>
        <p:txBody>
          <a:bodyPr>
            <a:normAutofit/>
          </a:bodyPr>
          <a:lstStyle/>
          <a:p>
            <a:r>
              <a:rPr lang="de-DE" sz="3600" dirty="0"/>
              <a:t>Connectives</a:t>
            </a:r>
          </a:p>
        </p:txBody>
      </p:sp>
      <p:sp>
        <p:nvSpPr>
          <p:cNvPr id="23555" name="Content Placeholder 2"/>
          <p:cNvSpPr>
            <a:spLocks noGrp="1"/>
          </p:cNvSpPr>
          <p:nvPr>
            <p:ph idx="1"/>
          </p:nvPr>
        </p:nvSpPr>
        <p:spPr>
          <a:xfrm>
            <a:off x="3304902" y="1357793"/>
            <a:ext cx="8048897" cy="4351338"/>
          </a:xfrm>
        </p:spPr>
        <p:txBody>
          <a:bodyPr/>
          <a:lstStyle/>
          <a:p>
            <a:r>
              <a:rPr lang="de-DE" sz="2400" dirty="0"/>
              <a:t>FOL formulas are joined together by </a:t>
            </a:r>
            <a:r>
              <a:rPr lang="de-DE" sz="2400" dirty="0">
                <a:solidFill>
                  <a:srgbClr val="901A24"/>
                </a:solidFill>
              </a:rPr>
              <a:t>logical operators </a:t>
            </a:r>
            <a:r>
              <a:rPr lang="de-DE" sz="2400" dirty="0"/>
              <a:t>to form more complex formulas (just like in propositional logic)</a:t>
            </a:r>
          </a:p>
          <a:p>
            <a:r>
              <a:rPr lang="de-DE" sz="2400" dirty="0"/>
              <a:t>The basic logical operators are the same as in propositional logic as well:</a:t>
            </a:r>
          </a:p>
          <a:p>
            <a:pPr lvl="1"/>
            <a:r>
              <a:rPr lang="de-DE" sz="1800" dirty="0"/>
              <a:t>Negation: </a:t>
            </a:r>
            <a:r>
              <a:rPr lang="de-DE" sz="1800" dirty="0">
                <a:ea typeface="Arial Unicode MS" pitchFamily="34" charset="-128"/>
                <a:cs typeface="Arial Unicode MS" pitchFamily="34" charset="-128"/>
              </a:rPr>
              <a:t>¬</a:t>
            </a:r>
            <a:r>
              <a:rPr lang="de-DE" sz="1800" dirty="0"/>
              <a:t>p („it is not the case that p“)</a:t>
            </a:r>
          </a:p>
          <a:p>
            <a:pPr lvl="1"/>
            <a:r>
              <a:rPr lang="de-DE" sz="1800" dirty="0"/>
              <a:t>Conjunction: p </a:t>
            </a:r>
            <a:r>
              <a:rPr lang="de-DE" sz="1800" dirty="0">
                <a:ea typeface="Arial Unicode MS" pitchFamily="34" charset="-128"/>
                <a:cs typeface="Arial Unicode MS" pitchFamily="34" charset="-128"/>
              </a:rPr>
              <a:t>∧ </a:t>
            </a:r>
            <a:r>
              <a:rPr lang="de-DE" sz="1800" dirty="0"/>
              <a:t>q („p and q“)</a:t>
            </a:r>
          </a:p>
          <a:p>
            <a:pPr lvl="1"/>
            <a:r>
              <a:rPr lang="de-DE" sz="1800" dirty="0"/>
              <a:t>Disjunction: p </a:t>
            </a:r>
            <a:r>
              <a:rPr lang="de-DE" sz="1800" dirty="0">
                <a:ea typeface="Arial Unicode MS" pitchFamily="34" charset="-128"/>
                <a:cs typeface="Arial Unicode MS" pitchFamily="34" charset="-128"/>
              </a:rPr>
              <a:t>∨ </a:t>
            </a:r>
            <a:r>
              <a:rPr lang="de-DE" sz="1800" dirty="0"/>
              <a:t>q („p or q“)</a:t>
            </a:r>
          </a:p>
          <a:p>
            <a:pPr lvl="1"/>
            <a:r>
              <a:rPr lang="de-DE" sz="1800" dirty="0"/>
              <a:t>Implication: p </a:t>
            </a:r>
            <a:r>
              <a:rPr lang="de-DE" sz="1800" dirty="0">
                <a:ea typeface="Arial Unicode MS" pitchFamily="34" charset="-128"/>
                <a:cs typeface="Arial Unicode MS" pitchFamily="34" charset="-128"/>
              </a:rPr>
              <a:t>→ </a:t>
            </a:r>
            <a:r>
              <a:rPr lang="de-DE" sz="1800" dirty="0"/>
              <a:t>q („p implies q“ or “q if p“)</a:t>
            </a:r>
          </a:p>
          <a:p>
            <a:pPr lvl="1"/>
            <a:r>
              <a:rPr lang="de-DE" sz="1800" dirty="0"/>
              <a:t>Equivalence: p </a:t>
            </a:r>
            <a:r>
              <a:rPr lang="de-DE" sz="1800" dirty="0">
                <a:ea typeface="Arial Unicode MS" pitchFamily="34" charset="-128"/>
                <a:cs typeface="Arial Unicode MS" pitchFamily="34" charset="-128"/>
              </a:rPr>
              <a:t>↔ </a:t>
            </a:r>
            <a:r>
              <a:rPr lang="de-DE" sz="1800" dirty="0"/>
              <a:t>q („p if and only if q“)</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00A1240A-95DA-4A05-819E-3109D5A7046A}"/>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461656" y="320675"/>
            <a:ext cx="7800703" cy="1325563"/>
          </a:xfrm>
        </p:spPr>
        <p:txBody>
          <a:bodyPr>
            <a:normAutofit/>
          </a:bodyPr>
          <a:lstStyle/>
          <a:p>
            <a:r>
              <a:rPr lang="en-US" sz="3600" dirty="0"/>
              <a:t>Quantifiers</a:t>
            </a:r>
          </a:p>
        </p:txBody>
      </p:sp>
      <p:sp>
        <p:nvSpPr>
          <p:cNvPr id="24579" name="Content Placeholder 2"/>
          <p:cNvSpPr>
            <a:spLocks noGrp="1"/>
          </p:cNvSpPr>
          <p:nvPr>
            <p:ph idx="1"/>
          </p:nvPr>
        </p:nvSpPr>
        <p:spPr>
          <a:xfrm>
            <a:off x="3415935" y="1347160"/>
            <a:ext cx="7892143" cy="4351338"/>
          </a:xfrm>
        </p:spPr>
        <p:txBody>
          <a:bodyPr/>
          <a:lstStyle/>
          <a:p>
            <a:r>
              <a:rPr lang="en-US" sz="2000" dirty="0"/>
              <a:t>Two quantifiers: Universal (∀) and Existential (∃)</a:t>
            </a:r>
          </a:p>
          <a:p>
            <a:r>
              <a:rPr lang="en-US" sz="2000" dirty="0"/>
              <a:t>Allow us to express properties of collections of objects instead of enumerating objects by name</a:t>
            </a:r>
          </a:p>
          <a:p>
            <a:pPr lvl="1"/>
            <a:r>
              <a:rPr lang="en-US" sz="1600" dirty="0"/>
              <a:t>Apply to sentence containing variable</a:t>
            </a:r>
          </a:p>
          <a:p>
            <a:r>
              <a:rPr lang="en-US" sz="2000" dirty="0">
                <a:solidFill>
                  <a:srgbClr val="901A24"/>
                </a:solidFill>
              </a:rPr>
              <a:t>Universal</a:t>
            </a:r>
            <a:r>
              <a:rPr lang="en-US" sz="2000" dirty="0"/>
              <a:t> ∀: true for </a:t>
            </a:r>
            <a:r>
              <a:rPr lang="en-US" sz="2000" b="1" dirty="0"/>
              <a:t>all</a:t>
            </a:r>
            <a:r>
              <a:rPr lang="en-US" sz="2000" dirty="0"/>
              <a:t> substitutions for the variable</a:t>
            </a:r>
          </a:p>
          <a:p>
            <a:pPr lvl="1"/>
            <a:r>
              <a:rPr lang="en-US" sz="1600" dirty="0"/>
              <a:t>“for all”: ∀&lt;variables&gt; &lt;sentence&gt;</a:t>
            </a:r>
          </a:p>
          <a:p>
            <a:r>
              <a:rPr lang="en-US" sz="2000" dirty="0">
                <a:solidFill>
                  <a:srgbClr val="901A24"/>
                </a:solidFill>
              </a:rPr>
              <a:t>Existential</a:t>
            </a:r>
            <a:r>
              <a:rPr lang="en-US" sz="2000" dirty="0"/>
              <a:t> ∃: true for </a:t>
            </a:r>
            <a:r>
              <a:rPr lang="en-US" sz="2000" b="1" dirty="0"/>
              <a:t>at least one </a:t>
            </a:r>
            <a:r>
              <a:rPr lang="en-US" sz="2000" dirty="0"/>
              <a:t>substitution for the variable</a:t>
            </a:r>
          </a:p>
          <a:p>
            <a:pPr lvl="1"/>
            <a:r>
              <a:rPr lang="en-US" sz="1600" dirty="0"/>
              <a:t>“there exists”: ∃&lt;variables&gt; &lt;sentence&gt;</a:t>
            </a:r>
          </a:p>
          <a:p>
            <a:r>
              <a:rPr lang="en-US" sz="2000" dirty="0"/>
              <a:t>Examples:</a:t>
            </a:r>
          </a:p>
          <a:p>
            <a:pPr lvl="1" eaLnBrk="1" hangingPunct="1"/>
            <a:r>
              <a:rPr lang="en-US" sz="1600" dirty="0"/>
              <a:t>∃ </a:t>
            </a:r>
            <a:r>
              <a:rPr lang="en-US" sz="1600" dirty="0">
                <a:sym typeface="Math1Mono" charset="0"/>
              </a:rPr>
              <a:t>x: Mother(art) = x</a:t>
            </a:r>
          </a:p>
          <a:p>
            <a:pPr lvl="1" eaLnBrk="1" hangingPunct="1"/>
            <a:r>
              <a:rPr lang="en-US" sz="1600" dirty="0"/>
              <a:t>∀ </a:t>
            </a:r>
            <a:r>
              <a:rPr lang="en-US" sz="1600" dirty="0">
                <a:sym typeface="Math1Mono" charset="0"/>
              </a:rPr>
              <a:t>x </a:t>
            </a:r>
            <a:r>
              <a:rPr lang="en-US" sz="1600" dirty="0"/>
              <a:t>∀ </a:t>
            </a:r>
            <a:r>
              <a:rPr lang="en-US" sz="1600" dirty="0">
                <a:sym typeface="Math1Mono" charset="0"/>
              </a:rPr>
              <a:t>y: </a:t>
            </a:r>
            <a:r>
              <a:rPr lang="en-US" sz="1600" dirty="0">
                <a:sym typeface="Wingdings" pitchFamily="2" charset="2"/>
              </a:rPr>
              <a:t>Mother(x) = Mother(y) </a:t>
            </a:r>
            <a:r>
              <a:rPr lang="en-US" sz="1600" dirty="0">
                <a:ea typeface="Arial Unicode MS" pitchFamily="34" charset="-128"/>
                <a:cs typeface="Arial Unicode MS" pitchFamily="34" charset="-128"/>
                <a:sym typeface="Wingdings" pitchFamily="2" charset="2"/>
              </a:rPr>
              <a:t>→ </a:t>
            </a:r>
            <a:r>
              <a:rPr lang="en-US" sz="1600" dirty="0">
                <a:sym typeface="Math1Mono" charset="0"/>
              </a:rPr>
              <a:t>Sibling(</a:t>
            </a:r>
            <a:r>
              <a:rPr lang="en-US" sz="1600" dirty="0" err="1">
                <a:sym typeface="Math1Mono" charset="0"/>
              </a:rPr>
              <a:t>x,y</a:t>
            </a:r>
            <a:r>
              <a:rPr lang="en-US" sz="1600" dirty="0">
                <a:sym typeface="Math1Mono" charset="0"/>
              </a:rPr>
              <a:t>) </a:t>
            </a:r>
            <a:endParaRPr lang="en-US" sz="1600" dirty="0">
              <a:sym typeface="Wingdings" pitchFamily="2" charset="2"/>
            </a:endParaRPr>
          </a:p>
          <a:p>
            <a:pPr lvl="1" eaLnBrk="1" hangingPunct="1"/>
            <a:r>
              <a:rPr lang="en-US" sz="1600" dirty="0"/>
              <a:t>∃ </a:t>
            </a:r>
            <a:r>
              <a:rPr lang="en-US" sz="1600" dirty="0">
                <a:sym typeface="Math1Mono" charset="0"/>
              </a:rPr>
              <a:t>y </a:t>
            </a:r>
            <a:r>
              <a:rPr lang="en-US" sz="1600" dirty="0"/>
              <a:t>∃ </a:t>
            </a:r>
            <a:r>
              <a:rPr lang="en-US" sz="1600" dirty="0">
                <a:sym typeface="Math1Mono" charset="0"/>
              </a:rPr>
              <a:t>x: Mother(y) = x</a:t>
            </a:r>
            <a:endParaRPr lang="en-US" sz="1600" dirty="0">
              <a:sym typeface="Wingdings" pitchFamily="2" charset="2"/>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D66CF4D9-FC68-46BA-A4E7-50629CEBD654}"/>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444644" y="280065"/>
            <a:ext cx="7526383" cy="1325563"/>
          </a:xfrm>
        </p:spPr>
        <p:txBody>
          <a:bodyPr>
            <a:normAutofit/>
          </a:bodyPr>
          <a:lstStyle/>
          <a:p>
            <a:r>
              <a:rPr lang="de-DE" sz="3600" dirty="0"/>
              <a:t>Formulas</a:t>
            </a:r>
          </a:p>
        </p:txBody>
      </p:sp>
      <p:sp>
        <p:nvSpPr>
          <p:cNvPr id="25603" name="Content Placeholder 2"/>
          <p:cNvSpPr>
            <a:spLocks noGrp="1"/>
          </p:cNvSpPr>
          <p:nvPr>
            <p:ph idx="1"/>
          </p:nvPr>
        </p:nvSpPr>
        <p:spPr>
          <a:xfrm>
            <a:off x="3444644" y="1421587"/>
            <a:ext cx="7487194" cy="4351338"/>
          </a:xfrm>
        </p:spPr>
        <p:txBody>
          <a:bodyPr/>
          <a:lstStyle/>
          <a:p>
            <a:r>
              <a:rPr lang="de-DE" sz="2000" dirty="0"/>
              <a:t>The set of formulas is inductively defined by the following rules:</a:t>
            </a:r>
          </a:p>
          <a:p>
            <a:pPr marL="800100" lvl="1" indent="-342900">
              <a:buFont typeface="Calibri" pitchFamily="34" charset="0"/>
              <a:buAutoNum type="arabicPeriod"/>
            </a:pPr>
            <a:r>
              <a:rPr lang="de-DE" sz="1600" b="1" dirty="0"/>
              <a:t>Preciate symbols</a:t>
            </a:r>
            <a:r>
              <a:rPr lang="de-DE" sz="1600" dirty="0"/>
              <a:t>: If P is an n-ary predicate symbol and t</a:t>
            </a:r>
            <a:r>
              <a:rPr lang="de-DE" sz="1600" baseline="-25000" dirty="0"/>
              <a:t>1</a:t>
            </a:r>
            <a:r>
              <a:rPr lang="de-DE" sz="1600" dirty="0"/>
              <a:t>,…,t</a:t>
            </a:r>
            <a:r>
              <a:rPr lang="de-DE" sz="1600" baseline="-25000" dirty="0"/>
              <a:t>n</a:t>
            </a:r>
            <a:r>
              <a:rPr lang="de-DE" sz="1600" dirty="0"/>
              <a:t> are terms then P(t</a:t>
            </a:r>
            <a:r>
              <a:rPr lang="de-DE" sz="1600" baseline="-25000" dirty="0"/>
              <a:t>1</a:t>
            </a:r>
            <a:r>
              <a:rPr lang="de-DE" sz="1600" dirty="0"/>
              <a:t>,…,t</a:t>
            </a:r>
            <a:r>
              <a:rPr lang="de-DE" sz="1600" baseline="-25000" dirty="0"/>
              <a:t>n</a:t>
            </a:r>
            <a:r>
              <a:rPr lang="de-DE" sz="1600" dirty="0"/>
              <a:t>) is a formula.</a:t>
            </a:r>
          </a:p>
          <a:p>
            <a:pPr marL="800100" lvl="1" indent="-342900">
              <a:buFont typeface="Calibri" pitchFamily="34" charset="0"/>
              <a:buAutoNum type="arabicPeriod"/>
            </a:pPr>
            <a:r>
              <a:rPr lang="de-DE" sz="1600" b="1" dirty="0"/>
              <a:t>Negation</a:t>
            </a:r>
            <a:r>
              <a:rPr lang="de-DE" sz="1600" dirty="0"/>
              <a:t>: If </a:t>
            </a:r>
            <a:r>
              <a:rPr lang="el-GR" sz="1600" dirty="0">
                <a:ea typeface="Arial Unicode MS" pitchFamily="34" charset="-128"/>
                <a:cs typeface="Arial Unicode MS" pitchFamily="34" charset="-128"/>
              </a:rPr>
              <a:t>φ</a:t>
            </a:r>
            <a:r>
              <a:rPr lang="de-DE" sz="1600" dirty="0">
                <a:ea typeface="Arial Unicode MS" pitchFamily="34" charset="-128"/>
                <a:cs typeface="Arial Unicode MS" pitchFamily="34" charset="-128"/>
              </a:rPr>
              <a:t> is a formula, then ¬</a:t>
            </a:r>
            <a:r>
              <a:rPr lang="el-GR" sz="1600" dirty="0">
                <a:ea typeface="Arial Unicode MS" pitchFamily="34" charset="-128"/>
                <a:cs typeface="Arial Unicode MS" pitchFamily="34" charset="-128"/>
              </a:rPr>
              <a:t>φ</a:t>
            </a:r>
            <a:r>
              <a:rPr lang="de-DE" sz="1600" dirty="0">
                <a:ea typeface="Arial Unicode MS" pitchFamily="34" charset="-128"/>
                <a:cs typeface="Arial Unicode MS" pitchFamily="34" charset="-128"/>
              </a:rPr>
              <a:t> is a formula</a:t>
            </a:r>
            <a:endParaRPr lang="de-DE" sz="1600" dirty="0"/>
          </a:p>
          <a:p>
            <a:pPr marL="800100" lvl="1" indent="-342900">
              <a:buFont typeface="Calibri" pitchFamily="34" charset="0"/>
              <a:buAutoNum type="arabicPeriod"/>
            </a:pPr>
            <a:r>
              <a:rPr lang="de-DE" sz="1600" b="1" dirty="0"/>
              <a:t>Binary connectives</a:t>
            </a:r>
            <a:r>
              <a:rPr lang="de-DE" sz="1600" dirty="0"/>
              <a:t>: If </a:t>
            </a:r>
            <a:r>
              <a:rPr lang="el-GR" sz="1600" dirty="0">
                <a:ea typeface="Arial Unicode MS" pitchFamily="34" charset="-128"/>
                <a:cs typeface="Arial Unicode MS" pitchFamily="34" charset="-128"/>
              </a:rPr>
              <a:t>φ</a:t>
            </a:r>
            <a:r>
              <a:rPr lang="de-DE" sz="1600" dirty="0">
                <a:ea typeface="Arial Unicode MS" pitchFamily="34" charset="-128"/>
                <a:cs typeface="Arial Unicode MS" pitchFamily="34" charset="-128"/>
              </a:rPr>
              <a:t> and</a:t>
            </a:r>
            <a:r>
              <a:rPr lang="el-GR" sz="1600" dirty="0">
                <a:ea typeface="Arial Unicode MS" pitchFamily="34" charset="-128"/>
                <a:cs typeface="Arial Unicode MS" pitchFamily="34" charset="-128"/>
              </a:rPr>
              <a:t> ψ</a:t>
            </a:r>
            <a:r>
              <a:rPr lang="de-DE" sz="1600" dirty="0">
                <a:ea typeface="Arial Unicode MS" pitchFamily="34" charset="-128"/>
                <a:cs typeface="Arial Unicode MS" pitchFamily="34" charset="-128"/>
              </a:rPr>
              <a:t> are formulas, then (</a:t>
            </a:r>
            <a:r>
              <a:rPr lang="el-GR" sz="1600" dirty="0">
                <a:ea typeface="Arial Unicode MS" pitchFamily="34" charset="-128"/>
                <a:cs typeface="Arial Unicode MS" pitchFamily="34" charset="-128"/>
              </a:rPr>
              <a:t>φ</a:t>
            </a:r>
            <a:r>
              <a:rPr lang="de-DE" sz="1600" dirty="0">
                <a:ea typeface="Arial Unicode MS" pitchFamily="34" charset="-128"/>
                <a:cs typeface="Arial Unicode MS" pitchFamily="34" charset="-128"/>
              </a:rPr>
              <a:t> →</a:t>
            </a:r>
            <a:r>
              <a:rPr lang="el-GR" sz="1600" dirty="0">
                <a:ea typeface="Arial Unicode MS" pitchFamily="34" charset="-128"/>
                <a:cs typeface="Arial Unicode MS" pitchFamily="34" charset="-128"/>
              </a:rPr>
              <a:t> ψ</a:t>
            </a:r>
            <a:r>
              <a:rPr lang="de-DE" sz="1600" dirty="0">
                <a:ea typeface="Arial Unicode MS" pitchFamily="34" charset="-128"/>
                <a:cs typeface="Arial Unicode MS" pitchFamily="34" charset="-128"/>
              </a:rPr>
              <a:t>) is a formula. Same for other binary logical connectives. </a:t>
            </a:r>
            <a:endParaRPr lang="de-DE" sz="1600" dirty="0"/>
          </a:p>
          <a:p>
            <a:pPr marL="800100" lvl="1" indent="-342900">
              <a:buFont typeface="Calibri" pitchFamily="34" charset="0"/>
              <a:buAutoNum type="arabicPeriod"/>
            </a:pPr>
            <a:r>
              <a:rPr lang="de-DE" sz="1600" b="1" dirty="0"/>
              <a:t>Quantifiers</a:t>
            </a:r>
            <a:r>
              <a:rPr lang="de-DE" sz="1600" dirty="0"/>
              <a:t>: If </a:t>
            </a:r>
            <a:r>
              <a:rPr lang="el-GR" sz="1600" dirty="0">
                <a:ea typeface="Arial Unicode MS" pitchFamily="34" charset="-128"/>
                <a:cs typeface="Arial Unicode MS" pitchFamily="34" charset="-128"/>
              </a:rPr>
              <a:t>φ</a:t>
            </a:r>
            <a:r>
              <a:rPr lang="de-DE" sz="1600" dirty="0">
                <a:ea typeface="Arial Unicode MS" pitchFamily="34" charset="-128"/>
                <a:cs typeface="Arial Unicode MS" pitchFamily="34" charset="-128"/>
              </a:rPr>
              <a:t> is a formula and x is a variable, then ∀x</a:t>
            </a:r>
            <a:r>
              <a:rPr lang="el-GR" sz="1600" dirty="0">
                <a:ea typeface="Arial Unicode MS" pitchFamily="34" charset="-128"/>
                <a:cs typeface="Arial Unicode MS" pitchFamily="34" charset="-128"/>
              </a:rPr>
              <a:t>φ</a:t>
            </a:r>
            <a:r>
              <a:rPr lang="de-DE" sz="1600" dirty="0">
                <a:ea typeface="Arial Unicode MS" pitchFamily="34" charset="-128"/>
                <a:cs typeface="Arial Unicode MS" pitchFamily="34" charset="-128"/>
              </a:rPr>
              <a:t>  and ∃x</a:t>
            </a:r>
            <a:r>
              <a:rPr lang="el-GR" sz="1600" dirty="0">
                <a:ea typeface="Arial Unicode MS" pitchFamily="34" charset="-128"/>
                <a:cs typeface="Arial Unicode MS" pitchFamily="34" charset="-128"/>
              </a:rPr>
              <a:t>φ</a:t>
            </a:r>
            <a:r>
              <a:rPr lang="de-DE" sz="1600" dirty="0">
                <a:ea typeface="Arial Unicode MS" pitchFamily="34" charset="-128"/>
                <a:cs typeface="Arial Unicode MS" pitchFamily="34" charset="-128"/>
              </a:rPr>
              <a:t> are formulas.</a:t>
            </a:r>
            <a:endParaRPr lang="de-DE" sz="1600" dirty="0"/>
          </a:p>
          <a:p>
            <a:r>
              <a:rPr lang="de-DE" sz="2000" dirty="0">
                <a:solidFill>
                  <a:srgbClr val="901A24"/>
                </a:solidFill>
              </a:rPr>
              <a:t>Atomic formulas </a:t>
            </a:r>
            <a:r>
              <a:rPr lang="de-DE" sz="2000" dirty="0"/>
              <a:t>are formulas obtained only using the first rule</a:t>
            </a:r>
          </a:p>
          <a:p>
            <a:r>
              <a:rPr lang="de-DE" sz="2000" dirty="0"/>
              <a:t>Example: If f is a unary function symbol, P a unary predicate symbol, and Q a ternary predicate symbol, then the following is a formula:</a:t>
            </a:r>
          </a:p>
          <a:p>
            <a:pPr>
              <a:buFont typeface="Arial" pitchFamily="34" charset="0"/>
              <a:buNone/>
            </a:pPr>
            <a:r>
              <a:rPr lang="de-DE" sz="2000" dirty="0">
                <a:ea typeface="Arial Unicode MS" pitchFamily="34" charset="-128"/>
                <a:cs typeface="Arial Unicode MS" pitchFamily="34" charset="-128"/>
              </a:rPr>
              <a:t>			∀x∀y(P(f(x))  → ¬(P(x)) → Q(f(y), x, x)))</a:t>
            </a:r>
            <a:endParaRPr lang="de-DE" sz="2000"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190A54A5-F95B-480E-B80F-5EC7FB3C471C}"/>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77812" y="212983"/>
            <a:ext cx="6533606" cy="1325563"/>
          </a:xfrm>
        </p:spPr>
        <p:txBody>
          <a:bodyPr>
            <a:normAutofit/>
          </a:bodyPr>
          <a:lstStyle/>
          <a:p>
            <a:r>
              <a:rPr lang="de-DE" sz="3600" dirty="0"/>
              <a:t>Formulas</a:t>
            </a:r>
          </a:p>
        </p:txBody>
      </p:sp>
      <p:sp>
        <p:nvSpPr>
          <p:cNvPr id="26627" name="Content Placeholder 2"/>
          <p:cNvSpPr>
            <a:spLocks noGrp="1"/>
          </p:cNvSpPr>
          <p:nvPr>
            <p:ph idx="1"/>
          </p:nvPr>
        </p:nvSpPr>
        <p:spPr>
          <a:xfrm>
            <a:off x="3377812" y="1538546"/>
            <a:ext cx="8114211" cy="4351338"/>
          </a:xfrm>
        </p:spPr>
        <p:txBody>
          <a:bodyPr/>
          <a:lstStyle/>
          <a:p>
            <a:r>
              <a:rPr lang="en-US" sz="2400" dirty="0"/>
              <a:t>Any occurrence of a variable in a formulate </a:t>
            </a:r>
            <a:r>
              <a:rPr lang="en-US" sz="2400" dirty="0">
                <a:solidFill>
                  <a:srgbClr val="901A24"/>
                </a:solidFill>
              </a:rPr>
              <a:t>not</a:t>
            </a:r>
            <a:r>
              <a:rPr lang="en-US" sz="2400" dirty="0"/>
              <a:t> in the scope of a quantifier is said to be a </a:t>
            </a:r>
            <a:r>
              <a:rPr lang="en-US" sz="2400" dirty="0">
                <a:solidFill>
                  <a:srgbClr val="901A24"/>
                </a:solidFill>
              </a:rPr>
              <a:t>free</a:t>
            </a:r>
            <a:r>
              <a:rPr lang="en-US" sz="2400" dirty="0"/>
              <a:t> occurrence</a:t>
            </a:r>
          </a:p>
          <a:p>
            <a:r>
              <a:rPr lang="en-US" sz="2400" dirty="0"/>
              <a:t>Otherwise it is called a bound occurrence</a:t>
            </a:r>
          </a:p>
          <a:p>
            <a:r>
              <a:rPr lang="en-US" sz="2400" dirty="0"/>
              <a:t>Thus, if x is a free variable in</a:t>
            </a:r>
            <a:r>
              <a:rPr lang="de-DE" sz="2400" dirty="0">
                <a:ea typeface="Arial Unicode MS" pitchFamily="34" charset="-128"/>
                <a:cs typeface="Arial Unicode MS" pitchFamily="34" charset="-128"/>
              </a:rPr>
              <a:t> </a:t>
            </a:r>
            <a:r>
              <a:rPr lang="el-GR" sz="2400" dirty="0">
                <a:ea typeface="Arial Unicode MS" pitchFamily="34" charset="-128"/>
                <a:cs typeface="Arial Unicode MS" pitchFamily="34" charset="-128"/>
              </a:rPr>
              <a:t>φ</a:t>
            </a:r>
            <a:r>
              <a:rPr lang="de-AT" sz="2400" dirty="0">
                <a:ea typeface="Arial Unicode MS" pitchFamily="34" charset="-128"/>
                <a:cs typeface="Arial Unicode MS" pitchFamily="34" charset="-128"/>
              </a:rPr>
              <a:t>,</a:t>
            </a:r>
            <a:r>
              <a:rPr lang="el-GR" sz="2400" dirty="0">
                <a:ea typeface="Arial Unicode MS" pitchFamily="34" charset="-128"/>
                <a:cs typeface="Arial Unicode MS" pitchFamily="34" charset="-128"/>
              </a:rPr>
              <a:t> </a:t>
            </a:r>
            <a:r>
              <a:rPr lang="de-DE" sz="2400" dirty="0">
                <a:ea typeface="Arial Unicode MS" pitchFamily="34" charset="-128"/>
                <a:cs typeface="Arial Unicode MS" pitchFamily="34" charset="-128"/>
              </a:rPr>
              <a:t>it is bound in ∀x</a:t>
            </a:r>
            <a:r>
              <a:rPr lang="el-GR" sz="2400" dirty="0">
                <a:ea typeface="Arial Unicode MS" pitchFamily="34" charset="-128"/>
                <a:cs typeface="Arial Unicode MS" pitchFamily="34" charset="-128"/>
              </a:rPr>
              <a:t>φ</a:t>
            </a:r>
            <a:r>
              <a:rPr lang="de-DE" sz="2400" dirty="0">
                <a:ea typeface="Arial Unicode MS" pitchFamily="34" charset="-128"/>
                <a:cs typeface="Arial Unicode MS" pitchFamily="34" charset="-128"/>
              </a:rPr>
              <a:t>  and ∃x</a:t>
            </a:r>
            <a:r>
              <a:rPr lang="el-GR" sz="2400" dirty="0">
                <a:ea typeface="Arial Unicode MS" pitchFamily="34" charset="-128"/>
                <a:cs typeface="Arial Unicode MS" pitchFamily="34" charset="-128"/>
              </a:rPr>
              <a:t>φ</a:t>
            </a:r>
            <a:endParaRPr lang="en-US" sz="2400" dirty="0"/>
          </a:p>
          <a:p>
            <a:r>
              <a:rPr lang="en-US" sz="2400" dirty="0"/>
              <a:t>A formula with no free variables is called a </a:t>
            </a:r>
            <a:r>
              <a:rPr lang="en-US" sz="2400" dirty="0">
                <a:solidFill>
                  <a:srgbClr val="901A24"/>
                </a:solidFill>
              </a:rPr>
              <a:t>closed formula</a:t>
            </a:r>
            <a:endParaRPr lang="de-DE" sz="2400" dirty="0">
              <a:solidFill>
                <a:srgbClr val="901A24"/>
              </a:solidFill>
            </a:endParaRPr>
          </a:p>
          <a:p>
            <a:r>
              <a:rPr lang="de-DE" sz="2400" dirty="0"/>
              <a:t>Example: </a:t>
            </a:r>
            <a:r>
              <a:rPr lang="de-DE" sz="2400" dirty="0">
                <a:ea typeface="Arial Unicode MS" pitchFamily="34" charset="-128"/>
                <a:cs typeface="Arial Unicode MS" pitchFamily="34" charset="-128"/>
              </a:rPr>
              <a:t>x and y are bound variables, z is a free variable</a:t>
            </a:r>
            <a:endParaRPr lang="de-DE" sz="2400" dirty="0"/>
          </a:p>
          <a:p>
            <a:pPr>
              <a:buFont typeface="Arial" pitchFamily="34" charset="0"/>
              <a:buNone/>
            </a:pPr>
            <a:r>
              <a:rPr lang="de-DE" sz="2400" dirty="0">
                <a:ea typeface="Arial Unicode MS" pitchFamily="34" charset="-128"/>
                <a:cs typeface="Arial Unicode MS" pitchFamily="34" charset="-128"/>
              </a:rPr>
              <a:t>			∀x∀y(P(f(x))  → ¬(P(x)) → Q(f(y), x, z)))</a:t>
            </a:r>
          </a:p>
          <a:p>
            <a:endParaRPr lang="de-DE"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2CBA1F78-72B4-449F-B962-E591FEC41FF6}"/>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594463" y="286748"/>
            <a:ext cx="8597537" cy="1325563"/>
          </a:xfrm>
        </p:spPr>
        <p:txBody>
          <a:bodyPr>
            <a:normAutofit/>
          </a:bodyPr>
          <a:lstStyle/>
          <a:p>
            <a:r>
              <a:rPr lang="en-US" sz="3600" dirty="0"/>
              <a:t>BNF for FOL Sentences</a:t>
            </a:r>
          </a:p>
        </p:txBody>
      </p:sp>
      <p:sp>
        <p:nvSpPr>
          <p:cNvPr id="27651" name="Rectangle 3"/>
          <p:cNvSpPr>
            <a:spLocks noGrp="1" noChangeArrowheads="1"/>
          </p:cNvSpPr>
          <p:nvPr>
            <p:ph idx="1"/>
          </p:nvPr>
        </p:nvSpPr>
        <p:spPr>
          <a:xfrm>
            <a:off x="3594463" y="1485384"/>
            <a:ext cx="6089469" cy="4351338"/>
          </a:xfrm>
        </p:spPr>
        <p:txBody>
          <a:bodyPr>
            <a:normAutofit fontScale="70000" lnSpcReduction="20000"/>
          </a:bodyPr>
          <a:lstStyle/>
          <a:p>
            <a:pPr>
              <a:lnSpc>
                <a:spcPct val="90000"/>
              </a:lnSpc>
              <a:buFontTx/>
              <a:buNone/>
            </a:pPr>
            <a:r>
              <a:rPr lang="en-US" sz="1800" dirty="0"/>
              <a:t>S := &lt;Sentence&gt; </a:t>
            </a:r>
          </a:p>
          <a:p>
            <a:pPr>
              <a:lnSpc>
                <a:spcPct val="90000"/>
              </a:lnSpc>
              <a:buFontTx/>
              <a:buNone/>
            </a:pPr>
            <a:r>
              <a:rPr lang="en-US" sz="1800" dirty="0"/>
              <a:t>&lt;Sentence&gt; := 	&lt;</a:t>
            </a:r>
            <a:r>
              <a:rPr lang="en-US" sz="1800" dirty="0" err="1"/>
              <a:t>AtomicSentence</a:t>
            </a:r>
            <a:r>
              <a:rPr lang="en-US" sz="1800" dirty="0"/>
              <a:t>&gt; </a:t>
            </a:r>
          </a:p>
          <a:p>
            <a:pPr>
              <a:lnSpc>
                <a:spcPct val="90000"/>
              </a:lnSpc>
              <a:buFontTx/>
              <a:buNone/>
            </a:pPr>
            <a:r>
              <a:rPr lang="en-US" sz="1800" dirty="0"/>
              <a:t>			| &lt;Sentence&gt; &lt;Connective&gt; &lt;Sentence&gt; </a:t>
            </a:r>
          </a:p>
          <a:p>
            <a:pPr>
              <a:lnSpc>
                <a:spcPct val="90000"/>
              </a:lnSpc>
              <a:buFontTx/>
              <a:buNone/>
            </a:pPr>
            <a:r>
              <a:rPr lang="en-US" sz="1800" dirty="0"/>
              <a:t>			| &lt;Quantifier&gt; &lt;Variable&gt;,... &lt;Sentence&gt; </a:t>
            </a:r>
          </a:p>
          <a:p>
            <a:pPr>
              <a:lnSpc>
                <a:spcPct val="90000"/>
              </a:lnSpc>
              <a:buFontTx/>
              <a:buNone/>
            </a:pPr>
            <a:r>
              <a:rPr lang="en-US" sz="1800" dirty="0"/>
              <a:t>			| </a:t>
            </a:r>
            <a:r>
              <a:rPr lang="en-US" sz="1800" dirty="0">
                <a:latin typeface="Arial Unicode MS" pitchFamily="34" charset="-128"/>
                <a:ea typeface="Arial Unicode MS" pitchFamily="34" charset="-128"/>
                <a:cs typeface="Arial Unicode MS" pitchFamily="34" charset="-128"/>
              </a:rPr>
              <a:t>¬</a:t>
            </a:r>
            <a:r>
              <a:rPr lang="en-US" sz="1800" dirty="0"/>
              <a:t> &lt;Sentence&gt; </a:t>
            </a:r>
          </a:p>
          <a:p>
            <a:pPr>
              <a:lnSpc>
                <a:spcPct val="90000"/>
              </a:lnSpc>
              <a:buFontTx/>
              <a:buNone/>
            </a:pPr>
            <a:r>
              <a:rPr lang="en-US" sz="1800" dirty="0"/>
              <a:t>          		| ( &lt;Sentence&gt; )</a:t>
            </a:r>
          </a:p>
          <a:p>
            <a:pPr>
              <a:lnSpc>
                <a:spcPct val="90000"/>
              </a:lnSpc>
              <a:buFontTx/>
              <a:buNone/>
            </a:pPr>
            <a:r>
              <a:rPr lang="en-US" sz="1800" dirty="0"/>
              <a:t>&lt;</a:t>
            </a:r>
            <a:r>
              <a:rPr lang="en-US" sz="1800" dirty="0" err="1"/>
              <a:t>AtomicSentence</a:t>
            </a:r>
            <a:r>
              <a:rPr lang="en-US" sz="1800" dirty="0"/>
              <a:t>&gt; := &lt;Predicate&gt; ( &lt;Term&gt;, ... ) 		</a:t>
            </a:r>
          </a:p>
          <a:p>
            <a:pPr>
              <a:lnSpc>
                <a:spcPct val="90000"/>
              </a:lnSpc>
              <a:buFontTx/>
              <a:buNone/>
            </a:pPr>
            <a:r>
              <a:rPr lang="en-US" sz="1800" dirty="0"/>
              <a:t>&lt;Term&gt; := 	&lt;Function&gt; ( &lt;Term&gt;, ... ) </a:t>
            </a:r>
          </a:p>
          <a:p>
            <a:pPr>
              <a:lnSpc>
                <a:spcPct val="90000"/>
              </a:lnSpc>
              <a:buFontTx/>
              <a:buNone/>
            </a:pPr>
            <a:r>
              <a:rPr lang="en-US" sz="1800" dirty="0"/>
              <a:t>			| &lt;Constant&gt; </a:t>
            </a:r>
          </a:p>
          <a:p>
            <a:pPr>
              <a:lnSpc>
                <a:spcPct val="90000"/>
              </a:lnSpc>
              <a:buFontTx/>
              <a:buNone/>
            </a:pPr>
            <a:r>
              <a:rPr lang="en-US" sz="1800" dirty="0"/>
              <a:t>			| &lt;Variable&gt;</a:t>
            </a:r>
          </a:p>
          <a:p>
            <a:pPr>
              <a:lnSpc>
                <a:spcPct val="90000"/>
              </a:lnSpc>
              <a:buFontTx/>
              <a:buNone/>
            </a:pPr>
            <a:r>
              <a:rPr lang="en-US" sz="1800" dirty="0"/>
              <a:t>&lt;Connective&gt; :=  </a:t>
            </a:r>
            <a:r>
              <a:rPr lang="en-US" sz="1800" dirty="0">
                <a:latin typeface="Arial Unicode MS" pitchFamily="34" charset="-128"/>
                <a:ea typeface="Arial Unicode MS" pitchFamily="34" charset="-128"/>
                <a:cs typeface="Arial Unicode MS" pitchFamily="34" charset="-128"/>
              </a:rPr>
              <a:t>∧ </a:t>
            </a:r>
            <a:r>
              <a:rPr lang="en-US" sz="1800" dirty="0"/>
              <a:t>| v | </a:t>
            </a:r>
            <a:r>
              <a:rPr lang="en-US" sz="1800" dirty="0">
                <a:latin typeface="Arial Unicode MS" pitchFamily="34" charset="-128"/>
                <a:ea typeface="Arial Unicode MS" pitchFamily="34" charset="-128"/>
                <a:cs typeface="Arial Unicode MS" pitchFamily="34" charset="-128"/>
              </a:rPr>
              <a:t>→ </a:t>
            </a:r>
            <a:r>
              <a:rPr lang="en-US" sz="1800" dirty="0"/>
              <a:t>| </a:t>
            </a:r>
            <a:r>
              <a:rPr lang="en-US" sz="1800" dirty="0">
                <a:latin typeface="Arial Unicode MS" pitchFamily="34" charset="-128"/>
                <a:ea typeface="Arial Unicode MS" pitchFamily="34" charset="-128"/>
                <a:cs typeface="Arial Unicode MS" pitchFamily="34" charset="-128"/>
              </a:rPr>
              <a:t>↔</a:t>
            </a:r>
          </a:p>
          <a:p>
            <a:pPr>
              <a:lnSpc>
                <a:spcPct val="90000"/>
              </a:lnSpc>
              <a:buFontTx/>
              <a:buNone/>
            </a:pPr>
            <a:r>
              <a:rPr lang="en-US" sz="1800" dirty="0"/>
              <a:t>&lt;Quantifier&gt; := </a:t>
            </a:r>
            <a:r>
              <a:rPr lang="en-US" sz="1800" dirty="0">
                <a:sym typeface="Symbol" pitchFamily="18" charset="2"/>
              </a:rPr>
              <a:t></a:t>
            </a:r>
            <a:r>
              <a:rPr lang="en-US" sz="1800" dirty="0"/>
              <a:t> | </a:t>
            </a:r>
            <a:r>
              <a:rPr lang="en-US" sz="1800" dirty="0">
                <a:sym typeface="Symbol" pitchFamily="18" charset="2"/>
              </a:rPr>
              <a:t></a:t>
            </a:r>
            <a:endParaRPr lang="en-US" sz="1800" dirty="0"/>
          </a:p>
          <a:p>
            <a:pPr>
              <a:lnSpc>
                <a:spcPct val="90000"/>
              </a:lnSpc>
              <a:buFontTx/>
              <a:buNone/>
            </a:pPr>
            <a:r>
              <a:rPr lang="en-US" sz="1800" dirty="0"/>
              <a:t>&lt;Constant&gt; := “c" | “x1" | “john" | ... </a:t>
            </a:r>
          </a:p>
          <a:p>
            <a:pPr>
              <a:lnSpc>
                <a:spcPct val="90000"/>
              </a:lnSpc>
              <a:buFontTx/>
              <a:buNone/>
            </a:pPr>
            <a:r>
              <a:rPr lang="en-US" sz="1800" dirty="0"/>
              <a:t>&lt;Variable&gt; := "a" | "x" | "s" | ... </a:t>
            </a:r>
          </a:p>
          <a:p>
            <a:pPr>
              <a:lnSpc>
                <a:spcPct val="90000"/>
              </a:lnSpc>
              <a:buFontTx/>
              <a:buNone/>
            </a:pPr>
            <a:r>
              <a:rPr lang="en-US" sz="1800" dirty="0"/>
              <a:t>&lt;Predicate&gt; := “before" | “</a:t>
            </a:r>
            <a:r>
              <a:rPr lang="en-US" sz="1800" dirty="0" err="1"/>
              <a:t>hasColor</a:t>
            </a:r>
            <a:r>
              <a:rPr lang="en-US" sz="1800" dirty="0"/>
              <a:t>" | “raining" | ...  </a:t>
            </a:r>
          </a:p>
          <a:p>
            <a:pPr>
              <a:lnSpc>
                <a:spcPct val="90000"/>
              </a:lnSpc>
              <a:buFontTx/>
              <a:buNone/>
            </a:pPr>
            <a:r>
              <a:rPr lang="en-US" sz="1800" dirty="0"/>
              <a:t>&lt;Function&gt; := “mother" | “</a:t>
            </a:r>
            <a:r>
              <a:rPr lang="en-US" sz="1800" dirty="0" err="1"/>
              <a:t>leftLegOf</a:t>
            </a:r>
            <a:r>
              <a:rPr lang="en-US" sz="1800" dirty="0"/>
              <a:t>" | ... </a:t>
            </a:r>
          </a:p>
          <a:p>
            <a:pPr>
              <a:lnSpc>
                <a:spcPct val="90000"/>
              </a:lnSpc>
              <a:buFontTx/>
              <a:buNone/>
            </a:pPr>
            <a:endParaRPr lang="en-US" sz="1400" dirty="0"/>
          </a:p>
          <a:p>
            <a:pPr>
              <a:lnSpc>
                <a:spcPct val="90000"/>
              </a:lnSpc>
              <a:buFontTx/>
              <a:buNone/>
            </a:pPr>
            <a:endParaRPr lang="en-US" sz="1400"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6805526E-6658-49AF-A3F1-AE4F75E0B9C4}"/>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265427" y="29587"/>
            <a:ext cx="8807304" cy="967870"/>
          </a:xfrm>
        </p:spPr>
        <p:txBody>
          <a:bodyPr>
            <a:normAutofit fontScale="90000"/>
          </a:bodyPr>
          <a:lstStyle/>
          <a:p>
            <a:pPr algn="ctr"/>
            <a:r>
              <a:rPr lang="en-US" sz="4000" dirty="0"/>
              <a:t> </a:t>
            </a:r>
            <a:br>
              <a:rPr lang="en-US" sz="4000" dirty="0">
                <a:latin typeface="Times New Roman" panose="02020603050405020304" pitchFamily="18" charset="0"/>
                <a:cs typeface="Times New Roman" panose="02020603050405020304" pitchFamily="18" charset="0"/>
              </a:rPr>
            </a:br>
            <a:r>
              <a:rPr lang="en-US" sz="4000" dirty="0">
                <a:solidFill>
                  <a:srgbClr val="0070C0"/>
                </a:solidFill>
                <a:latin typeface="Times New Roman" panose="02020603050405020304" pitchFamily="18" charset="0"/>
                <a:cs typeface="Times New Roman" panose="02020603050405020304" pitchFamily="18" charset="0"/>
              </a:rPr>
              <a:t>Well-formed Formulas for First-order Predicate Logic-syntax Rules</a:t>
            </a:r>
            <a:br>
              <a:rPr lang="en-US" b="1" i="1" dirty="0"/>
            </a:b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7789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Not all the strings can show propositions of the predicate logic. Those producing a proposition when their symbols are interpreted must follow the rules and these are called WFFs of the first-order predicate logic.</a:t>
            </a:r>
          </a:p>
          <a:p>
            <a:r>
              <a:rPr lang="en-US" sz="2400" dirty="0">
                <a:latin typeface="Times New Roman" panose="02020603050405020304" pitchFamily="18" charset="0"/>
                <a:cs typeface="Times New Roman" panose="02020603050405020304" pitchFamily="18" charset="0"/>
              </a:rPr>
              <a:t>WFFs are constructed using the following rules:</a:t>
            </a:r>
          </a:p>
          <a:p>
            <a:r>
              <a:rPr lang="en-US" sz="2400" dirty="0">
                <a:latin typeface="Times New Roman" panose="02020603050405020304" pitchFamily="18" charset="0"/>
                <a:cs typeface="Times New Roman" panose="02020603050405020304" pitchFamily="18" charset="0"/>
              </a:rPr>
              <a:t>True and false are WFFs:</a:t>
            </a:r>
          </a:p>
          <a:p>
            <a:r>
              <a:rPr lang="en-US" sz="2400" dirty="0">
                <a:latin typeface="Times New Roman" panose="02020603050405020304" pitchFamily="18" charset="0"/>
                <a:cs typeface="Times New Roman" panose="02020603050405020304" pitchFamily="18" charset="0"/>
              </a:rPr>
              <a:t>Each propositional constant (that is, specific proposition), and each propositional variable (that is, a variable representing propositions) are WFFs.</a:t>
            </a:r>
          </a:p>
          <a:p>
            <a:r>
              <a:rPr lang="en-US" sz="2400" dirty="0">
                <a:latin typeface="Times New Roman" panose="02020603050405020304" pitchFamily="18" charset="0"/>
                <a:cs typeface="Times New Roman" panose="02020603050405020304" pitchFamily="18" charset="0"/>
              </a:rPr>
              <a:t>Each atomic formula (that is, a specific predicate with variables) is a WFF.</a:t>
            </a:r>
          </a:p>
          <a:p>
            <a:r>
              <a:rPr lang="en-US" sz="2400" dirty="0">
                <a:latin typeface="Times New Roman" panose="02020603050405020304" pitchFamily="18" charset="0"/>
                <a:cs typeface="Times New Roman" panose="02020603050405020304" pitchFamily="18" charset="0"/>
              </a:rPr>
              <a:t>If A, B, C are WFFs, then so are ⌐ A, (A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B), (A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B), (A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B) and (A ↔ B)</a:t>
            </a:r>
          </a:p>
          <a:p>
            <a:r>
              <a:rPr lang="en-US" sz="2400" dirty="0">
                <a:latin typeface="Times New Roman" panose="02020603050405020304" pitchFamily="18" charset="0"/>
                <a:cs typeface="Times New Roman" panose="02020603050405020304" pitchFamily="18" charset="0"/>
              </a:rPr>
              <a:t>If x is a variable and A is WFF, then so are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x A and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x A</a:t>
            </a:r>
          </a:p>
          <a:p>
            <a:endParaRPr lang="en-US" dirty="0"/>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368209" y="6463288"/>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39593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220500" y="253483"/>
            <a:ext cx="8971500" cy="830885"/>
          </a:xfrm>
        </p:spPr>
        <p:txBody>
          <a:bodyPr>
            <a:no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Well-formed Formulas for First-order Predicate Logic-syntax Rules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379414" y="1196011"/>
            <a:ext cx="8653671" cy="552546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To express the fact that Tom is taller than John, we can use the atomic formula </a:t>
            </a:r>
            <a:r>
              <a:rPr lang="en-US" sz="2400" i="1" dirty="0">
                <a:latin typeface="Times New Roman" panose="02020603050405020304" pitchFamily="18" charset="0"/>
                <a:cs typeface="Times New Roman" panose="02020603050405020304" pitchFamily="18" charset="0"/>
              </a:rPr>
              <a:t>taller </a:t>
            </a:r>
            <a:r>
              <a:rPr lang="en-US" sz="2400" dirty="0">
                <a:latin typeface="Times New Roman" panose="02020603050405020304" pitchFamily="18" charset="0"/>
                <a:cs typeface="Times New Roman" panose="02020603050405020304" pitchFamily="18" charset="0"/>
              </a:rPr>
              <a:t>(Tom, John), which is a </a:t>
            </a:r>
            <a:r>
              <a:rPr lang="en-US" sz="2400" dirty="0" err="1">
                <a:latin typeface="Times New Roman" panose="02020603050405020304" pitchFamily="18" charset="0"/>
                <a:cs typeface="Times New Roman" panose="02020603050405020304" pitchFamily="18" charset="0"/>
              </a:rPr>
              <a:t>wff</a:t>
            </a:r>
            <a:r>
              <a:rPr lang="en-US" sz="2400" dirty="0">
                <a:latin typeface="Times New Roman" panose="02020603050405020304" pitchFamily="18" charset="0"/>
                <a:cs typeface="Times New Roman" panose="02020603050405020304" pitchFamily="18" charset="0"/>
              </a:rPr>
              <a:t>. This </a:t>
            </a:r>
            <a:r>
              <a:rPr lang="en-US" sz="2400" dirty="0" err="1">
                <a:latin typeface="Times New Roman" panose="02020603050405020304" pitchFamily="18" charset="0"/>
                <a:cs typeface="Times New Roman" panose="02020603050405020304" pitchFamily="18" charset="0"/>
              </a:rPr>
              <a:t>wff</a:t>
            </a:r>
            <a:r>
              <a:rPr lang="en-US" sz="2400" dirty="0">
                <a:latin typeface="Times New Roman" panose="02020603050405020304" pitchFamily="18" charset="0"/>
                <a:cs typeface="Times New Roman" panose="02020603050405020304" pitchFamily="18" charset="0"/>
              </a:rPr>
              <a:t> can also be part of some compound statement such as </a:t>
            </a:r>
            <a:r>
              <a:rPr lang="en-US" sz="2400" i="1" dirty="0">
                <a:latin typeface="Times New Roman" panose="02020603050405020304" pitchFamily="18" charset="0"/>
                <a:cs typeface="Times New Roman" panose="02020603050405020304" pitchFamily="18" charset="0"/>
              </a:rPr>
              <a:t>taller </a:t>
            </a:r>
            <a:r>
              <a:rPr lang="en-US" sz="2400" dirty="0">
                <a:latin typeface="Times New Roman" panose="02020603050405020304" pitchFamily="18" charset="0"/>
                <a:cs typeface="Times New Roman" panose="02020603050405020304" pitchFamily="18" charset="0"/>
              </a:rPr>
              <a:t>(Tom, John)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taller </a:t>
            </a:r>
            <a:r>
              <a:rPr lang="en-US" sz="2400" dirty="0">
                <a:latin typeface="Times New Roman" panose="02020603050405020304" pitchFamily="18" charset="0"/>
                <a:cs typeface="Times New Roman" panose="02020603050405020304" pitchFamily="18" charset="0"/>
              </a:rPr>
              <a:t>(John, tom), which is also a </a:t>
            </a:r>
            <a:r>
              <a:rPr lang="en-US" sz="2400" dirty="0" err="1">
                <a:latin typeface="Times New Roman" panose="02020603050405020304" pitchFamily="18" charset="0"/>
                <a:cs typeface="Times New Roman" panose="02020603050405020304" pitchFamily="18" charset="0"/>
              </a:rPr>
              <a:t>wff</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is a variable representing people in the world, then </a:t>
            </a:r>
            <a:r>
              <a:rPr lang="en-US" sz="2400" i="1" dirty="0">
                <a:latin typeface="Times New Roman" panose="02020603050405020304" pitchFamily="18" charset="0"/>
                <a:cs typeface="Times New Roman" panose="02020603050405020304" pitchFamily="18" charset="0"/>
              </a:rPr>
              <a:t>taller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Tom),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taller</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tom),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taller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Tom),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y taller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are all </a:t>
            </a:r>
            <a:r>
              <a:rPr lang="en-US" sz="2400" dirty="0" err="1">
                <a:latin typeface="Times New Roman" panose="02020603050405020304" pitchFamily="18" charset="0"/>
                <a:cs typeface="Times New Roman" panose="02020603050405020304" pitchFamily="18" charset="0"/>
              </a:rPr>
              <a:t>wffs</a:t>
            </a:r>
            <a:r>
              <a:rPr lang="en-US" sz="2400" dirty="0">
                <a:latin typeface="Times New Roman" panose="02020603050405020304" pitchFamily="18" charset="0"/>
                <a:cs typeface="Times New Roman" panose="02020603050405020304" pitchFamily="18" charset="0"/>
              </a:rPr>
              <a:t> among others.</a:t>
            </a:r>
          </a:p>
          <a:p>
            <a:r>
              <a:rPr lang="en-US" sz="2400" dirty="0">
                <a:latin typeface="Times New Roman" panose="02020603050405020304" pitchFamily="18" charset="0"/>
                <a:cs typeface="Times New Roman" panose="02020603050405020304" pitchFamily="18" charset="0"/>
              </a:rPr>
              <a:t>However, </a:t>
            </a:r>
            <a:r>
              <a:rPr lang="en-US" sz="2400" i="1" dirty="0">
                <a:latin typeface="Times New Roman" panose="02020603050405020304" pitchFamily="18" charset="0"/>
                <a:cs typeface="Times New Roman" panose="02020603050405020304" pitchFamily="18" charset="0"/>
              </a:rPr>
              <a:t>taller </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John) and </a:t>
            </a:r>
            <a:r>
              <a:rPr lang="en-US" sz="2400" i="1" dirty="0">
                <a:latin typeface="Times New Roman" panose="02020603050405020304" pitchFamily="18" charset="0"/>
                <a:cs typeface="Times New Roman" panose="02020603050405020304" pitchFamily="18" charset="0"/>
              </a:rPr>
              <a:t>taller</a:t>
            </a:r>
            <a:r>
              <a:rPr lang="en-US" sz="2400" dirty="0">
                <a:latin typeface="Times New Roman" panose="02020603050405020304" pitchFamily="18" charset="0"/>
                <a:cs typeface="Times New Roman" panose="02020603050405020304" pitchFamily="18" charset="0"/>
              </a:rPr>
              <a:t>(Tom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Mary, Jim), for example, are NOT </a:t>
            </a:r>
            <a:r>
              <a:rPr lang="en-US" sz="2400" dirty="0" err="1">
                <a:latin typeface="Times New Roman" panose="02020603050405020304" pitchFamily="18" charset="0"/>
                <a:cs typeface="Times New Roman" panose="02020603050405020304" pitchFamily="18" charset="0"/>
              </a:rPr>
              <a:t>wffs</a:t>
            </a:r>
            <a:r>
              <a:rPr lang="en-US" sz="2400" dirty="0">
                <a:latin typeface="Times New Roman" panose="02020603050405020304" pitchFamily="18" charset="0"/>
                <a:cs typeface="Times New Roman" panose="02020603050405020304" pitchFamily="18" charset="0"/>
              </a:rPr>
              <a:t>. The above discussion can be represented in the form of </a:t>
            </a:r>
            <a:r>
              <a:rPr lang="en-US" sz="2400" dirty="0" err="1">
                <a:latin typeface="Times New Roman" panose="02020603050405020304" pitchFamily="18" charset="0"/>
                <a:cs typeface="Times New Roman" panose="02020603050405020304" pitchFamily="18" charset="0"/>
              </a:rPr>
              <a:t>bakaus</a:t>
            </a:r>
            <a:r>
              <a:rPr lang="en-US" sz="2400" dirty="0">
                <a:latin typeface="Times New Roman" panose="02020603050405020304" pitchFamily="18" charset="0"/>
                <a:cs typeface="Times New Roman" panose="02020603050405020304" pitchFamily="18" charset="0"/>
              </a:rPr>
              <a:t> norm form as shown:</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313187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a:p>
            <a:pPr lvl="0"/>
            <a:endParaRPr lang="en-US" dirty="0">
              <a:solidFill>
                <a:srgbClr val="0070C0"/>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rgbClr val="0070C0"/>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975650"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Understand the usage of first-order logic.</a:t>
            </a:r>
          </a:p>
          <a:p>
            <a:r>
              <a:rPr lang="en-US" sz="2400" dirty="0">
                <a:latin typeface="Times New Roman" panose="02020603050405020304" pitchFamily="18" charset="0"/>
                <a:cs typeface="Times New Roman" panose="02020603050405020304" pitchFamily="18" charset="0"/>
              </a:rPr>
              <a:t>Use of syntax and semantic of first-order logic.</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553096" y="228600"/>
            <a:ext cx="7724503" cy="715999"/>
          </a:xfrm>
        </p:spPr>
        <p:txBody>
          <a:bodyPr>
            <a:normAutofit/>
          </a:bodyPr>
          <a:lstStyle/>
          <a:p>
            <a:r>
              <a:rPr lang="en-US" sz="3600" dirty="0">
                <a:ea typeface="ＭＳ Ｐゴシック" pitchFamily="34" charset="-128"/>
              </a:rPr>
              <a:t>First-order logic</a:t>
            </a:r>
          </a:p>
        </p:txBody>
      </p:sp>
      <p:sp>
        <p:nvSpPr>
          <p:cNvPr id="18435" name="Rectangle 3"/>
          <p:cNvSpPr>
            <a:spLocks noGrp="1" noChangeArrowheads="1"/>
          </p:cNvSpPr>
          <p:nvPr>
            <p:ph type="body" idx="1"/>
          </p:nvPr>
        </p:nvSpPr>
        <p:spPr>
          <a:xfrm>
            <a:off x="3553096" y="1022350"/>
            <a:ext cx="8013337" cy="5334000"/>
          </a:xfrm>
        </p:spPr>
        <p:txBody>
          <a:bodyPr/>
          <a:lstStyle/>
          <a:p>
            <a:r>
              <a:rPr lang="en-US" sz="2500" dirty="0">
                <a:ea typeface="ＭＳ Ｐゴシック" pitchFamily="34" charset="-128"/>
              </a:rPr>
              <a:t>First-order logic (FOL) models the world in terms of </a:t>
            </a:r>
          </a:p>
          <a:p>
            <a:pPr lvl="1"/>
            <a:r>
              <a:rPr lang="en-US" sz="2400" b="1" dirty="0">
                <a:solidFill>
                  <a:schemeClr val="accent2"/>
                </a:solidFill>
                <a:ea typeface="ＭＳ Ｐゴシック" pitchFamily="34" charset="-128"/>
              </a:rPr>
              <a:t>Objects,</a:t>
            </a:r>
            <a:r>
              <a:rPr lang="en-US" sz="2400" dirty="0">
                <a:ea typeface="ＭＳ Ｐゴシック" pitchFamily="34" charset="-128"/>
              </a:rPr>
              <a:t> which are things with individual identities</a:t>
            </a:r>
          </a:p>
          <a:p>
            <a:pPr lvl="1"/>
            <a:r>
              <a:rPr lang="en-US" sz="2400" b="1" dirty="0">
                <a:solidFill>
                  <a:schemeClr val="accent2"/>
                </a:solidFill>
                <a:ea typeface="ＭＳ Ｐゴシック" pitchFamily="34" charset="-128"/>
              </a:rPr>
              <a:t>Properties</a:t>
            </a:r>
            <a:r>
              <a:rPr lang="en-US" sz="2400" dirty="0">
                <a:ea typeface="ＭＳ Ｐゴシック" pitchFamily="34" charset="-128"/>
              </a:rPr>
              <a:t> of objects that distinguish them from others</a:t>
            </a:r>
          </a:p>
          <a:p>
            <a:pPr lvl="1"/>
            <a:r>
              <a:rPr lang="en-US" sz="2400" b="1" dirty="0">
                <a:solidFill>
                  <a:schemeClr val="accent2"/>
                </a:solidFill>
                <a:ea typeface="ＭＳ Ｐゴシック" pitchFamily="34" charset="-128"/>
              </a:rPr>
              <a:t>Relations</a:t>
            </a:r>
            <a:r>
              <a:rPr lang="en-US" sz="2400" dirty="0">
                <a:ea typeface="ＭＳ Ｐゴシック" pitchFamily="34" charset="-128"/>
              </a:rPr>
              <a:t> that hold among sets of objects</a:t>
            </a:r>
          </a:p>
          <a:p>
            <a:pPr lvl="1"/>
            <a:r>
              <a:rPr lang="en-US" sz="2400" b="1" dirty="0">
                <a:solidFill>
                  <a:schemeClr val="accent2"/>
                </a:solidFill>
                <a:ea typeface="ＭＳ Ｐゴシック" pitchFamily="34" charset="-128"/>
              </a:rPr>
              <a:t>Functions,</a:t>
            </a:r>
            <a:r>
              <a:rPr lang="en-US" sz="2400" dirty="0">
                <a:ea typeface="ＭＳ Ｐゴシック" pitchFamily="34" charset="-128"/>
              </a:rPr>
              <a:t> which are a subset of relations where there is only one “value” for any given “input”</a:t>
            </a:r>
          </a:p>
          <a:p>
            <a:r>
              <a:rPr lang="en-US" sz="2500" dirty="0">
                <a:ea typeface="ＭＳ Ｐゴシック" pitchFamily="34" charset="-128"/>
              </a:rPr>
              <a:t>Examples: </a:t>
            </a:r>
          </a:p>
          <a:p>
            <a:pPr lvl="1"/>
            <a:r>
              <a:rPr lang="en-US" sz="2400" dirty="0">
                <a:ea typeface="ＭＳ Ｐゴシック" pitchFamily="34" charset="-128"/>
              </a:rPr>
              <a:t>Objects: Students, lectures, companies, cars ... </a:t>
            </a:r>
          </a:p>
          <a:p>
            <a:pPr lvl="1"/>
            <a:r>
              <a:rPr lang="en-US" sz="2400" dirty="0">
                <a:ea typeface="ＭＳ Ｐゴシック" pitchFamily="34" charset="-128"/>
              </a:rPr>
              <a:t>Relations: Brother-of, bigger-than, outside, part-of, has-color, occurs-after, owns, visits, precedes, ... </a:t>
            </a:r>
          </a:p>
          <a:p>
            <a:pPr lvl="1"/>
            <a:r>
              <a:rPr lang="en-US" sz="2400" dirty="0">
                <a:ea typeface="ＭＳ Ｐゴシック" pitchFamily="34" charset="-128"/>
              </a:rPr>
              <a:t>Properties: blue, oval, even, large, ... </a:t>
            </a:r>
          </a:p>
          <a:p>
            <a:pPr lvl="1"/>
            <a:r>
              <a:rPr lang="en-US" sz="2400" dirty="0">
                <a:ea typeface="ＭＳ Ｐゴシック" pitchFamily="34" charset="-128"/>
              </a:rPr>
              <a:t>Functions: father-of, best-friend, second-half, more-than ... </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90CA55C1-CB0E-4B86-8639-2F321EE7C48A}"/>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358976" y="228600"/>
            <a:ext cx="7567749" cy="1143000"/>
          </a:xfrm>
        </p:spPr>
        <p:txBody>
          <a:bodyPr>
            <a:normAutofit/>
          </a:bodyPr>
          <a:lstStyle/>
          <a:p>
            <a:r>
              <a:rPr lang="en-US" sz="3600" dirty="0">
                <a:ea typeface="ＭＳ Ｐゴシック" pitchFamily="34" charset="-128"/>
              </a:rPr>
              <a:t>User provides</a:t>
            </a:r>
          </a:p>
        </p:txBody>
      </p:sp>
      <p:sp>
        <p:nvSpPr>
          <p:cNvPr id="20483" name="Rectangle 3"/>
          <p:cNvSpPr>
            <a:spLocks noGrp="1" noChangeArrowheads="1"/>
          </p:cNvSpPr>
          <p:nvPr>
            <p:ph type="body" idx="1"/>
          </p:nvPr>
        </p:nvSpPr>
        <p:spPr>
          <a:xfrm>
            <a:off x="3358976" y="1233377"/>
            <a:ext cx="7428411" cy="4876800"/>
          </a:xfrm>
        </p:spPr>
        <p:txBody>
          <a:bodyPr>
            <a:normAutofit lnSpcReduction="10000"/>
          </a:bodyPr>
          <a:lstStyle/>
          <a:p>
            <a:r>
              <a:rPr lang="en-US" sz="2800" b="1" dirty="0">
                <a:ea typeface="ＭＳ Ｐゴシック" pitchFamily="34" charset="-128"/>
              </a:rPr>
              <a:t>Constant symbols </a:t>
            </a:r>
            <a:r>
              <a:rPr lang="en-US" sz="2800" dirty="0">
                <a:ea typeface="ＭＳ Ｐゴシック" pitchFamily="34" charset="-128"/>
              </a:rPr>
              <a:t>representing individuals in the world</a:t>
            </a:r>
          </a:p>
          <a:p>
            <a:pPr lvl="1">
              <a:spcBef>
                <a:spcPct val="0"/>
              </a:spcBef>
            </a:pPr>
            <a:r>
              <a:rPr lang="en-US" sz="2800" dirty="0">
                <a:ea typeface="ＭＳ Ｐゴシック" pitchFamily="34" charset="-128"/>
              </a:rPr>
              <a:t>Mary, 3, green</a:t>
            </a:r>
            <a:endParaRPr lang="en-US" sz="2400" dirty="0">
              <a:ea typeface="ＭＳ Ｐゴシック" pitchFamily="34" charset="-128"/>
            </a:endParaRPr>
          </a:p>
          <a:p>
            <a:r>
              <a:rPr lang="en-US" sz="2800" b="1" dirty="0">
                <a:ea typeface="ＭＳ Ｐゴシック" pitchFamily="34" charset="-128"/>
              </a:rPr>
              <a:t>Function symbols,</a:t>
            </a:r>
            <a:r>
              <a:rPr lang="en-US" sz="2800" dirty="0">
                <a:ea typeface="ＭＳ Ｐゴシック" pitchFamily="34" charset="-128"/>
              </a:rPr>
              <a:t> map individuals to individuals</a:t>
            </a:r>
          </a:p>
          <a:p>
            <a:pPr lvl="1"/>
            <a:r>
              <a:rPr lang="en-US" sz="2800" dirty="0" err="1">
                <a:ea typeface="ＭＳ Ｐゴシック" pitchFamily="34" charset="-128"/>
              </a:rPr>
              <a:t>father_of</a:t>
            </a:r>
            <a:r>
              <a:rPr lang="en-US" sz="2800" dirty="0">
                <a:ea typeface="ＭＳ Ｐゴシック" pitchFamily="34" charset="-128"/>
              </a:rPr>
              <a:t>(Mary) = John</a:t>
            </a:r>
          </a:p>
          <a:p>
            <a:pPr lvl="1"/>
            <a:r>
              <a:rPr lang="en-US" sz="2800" dirty="0" err="1">
                <a:ea typeface="ＭＳ Ｐゴシック" pitchFamily="34" charset="-128"/>
              </a:rPr>
              <a:t>color_of</a:t>
            </a:r>
            <a:r>
              <a:rPr lang="en-US" sz="2800" dirty="0">
                <a:ea typeface="ＭＳ Ｐゴシック" pitchFamily="34" charset="-128"/>
              </a:rPr>
              <a:t>(Sky) = Blue</a:t>
            </a:r>
            <a:r>
              <a:rPr lang="en-US" sz="2400" dirty="0">
                <a:ea typeface="ＭＳ Ｐゴシック" pitchFamily="34" charset="-128"/>
              </a:rPr>
              <a:t> </a:t>
            </a:r>
          </a:p>
          <a:p>
            <a:r>
              <a:rPr lang="en-US" sz="2800" b="1" dirty="0">
                <a:ea typeface="ＭＳ Ｐゴシック" pitchFamily="34" charset="-128"/>
              </a:rPr>
              <a:t>Predicate symbols,</a:t>
            </a:r>
            <a:r>
              <a:rPr lang="en-US" sz="2800" dirty="0">
                <a:ea typeface="ＭＳ Ｐゴシック" pitchFamily="34" charset="-128"/>
              </a:rPr>
              <a:t> map individuals to truth values</a:t>
            </a:r>
          </a:p>
          <a:p>
            <a:pPr lvl="1"/>
            <a:r>
              <a:rPr lang="en-US" sz="2800" dirty="0">
                <a:ea typeface="ＭＳ Ｐゴシック" pitchFamily="34" charset="-128"/>
              </a:rPr>
              <a:t>greater(5,3)</a:t>
            </a:r>
          </a:p>
          <a:p>
            <a:pPr lvl="1"/>
            <a:r>
              <a:rPr lang="en-US" sz="2800" dirty="0">
                <a:ea typeface="ＭＳ Ｐゴシック" pitchFamily="34" charset="-128"/>
              </a:rPr>
              <a:t>green(Grass) </a:t>
            </a:r>
          </a:p>
          <a:p>
            <a:pPr lvl="1"/>
            <a:r>
              <a:rPr lang="en-US" sz="2800" dirty="0">
                <a:ea typeface="ＭＳ Ｐゴシック" pitchFamily="34" charset="-128"/>
              </a:rPr>
              <a:t>color(Grass, Green)</a:t>
            </a:r>
            <a:r>
              <a:rPr lang="en-US" sz="2400" dirty="0">
                <a:ea typeface="ＭＳ Ｐゴシック" pitchFamily="34" charset="-128"/>
              </a:rPr>
              <a:t> </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1036FF0F-1A97-4815-8C8C-90421D74E491}"/>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26526" y="0"/>
            <a:ext cx="8051074" cy="754912"/>
          </a:xfrm>
        </p:spPr>
        <p:txBody>
          <a:bodyPr/>
          <a:lstStyle/>
          <a:p>
            <a:r>
              <a:rPr lang="en-US" sz="3600" dirty="0">
                <a:ea typeface="ＭＳ Ｐゴシック" pitchFamily="34" charset="-128"/>
              </a:rPr>
              <a:t>Sentences: built from terms and atoms</a:t>
            </a:r>
          </a:p>
        </p:txBody>
      </p:sp>
      <p:sp>
        <p:nvSpPr>
          <p:cNvPr id="24579" name="Rectangle 3"/>
          <p:cNvSpPr>
            <a:spLocks noGrp="1" noChangeArrowheads="1"/>
          </p:cNvSpPr>
          <p:nvPr>
            <p:ph type="body" idx="1"/>
          </p:nvPr>
        </p:nvSpPr>
        <p:spPr>
          <a:xfrm>
            <a:off x="3365052" y="754912"/>
            <a:ext cx="8068491" cy="5715000"/>
          </a:xfrm>
        </p:spPr>
        <p:txBody>
          <a:bodyPr/>
          <a:lstStyle/>
          <a:p>
            <a:r>
              <a:rPr lang="en-US" sz="2800" dirty="0">
                <a:ea typeface="ＭＳ Ｐゴシック" pitchFamily="34" charset="-128"/>
              </a:rPr>
              <a:t>A </a:t>
            </a:r>
            <a:r>
              <a:rPr lang="en-US" sz="2800" b="1" dirty="0">
                <a:solidFill>
                  <a:schemeClr val="accent2"/>
                </a:solidFill>
                <a:ea typeface="ＭＳ Ｐゴシック" pitchFamily="34" charset="-128"/>
              </a:rPr>
              <a:t>term</a:t>
            </a:r>
            <a:r>
              <a:rPr lang="en-US" sz="2800" dirty="0">
                <a:ea typeface="ＭＳ Ｐゴシック" pitchFamily="34" charset="-128"/>
              </a:rPr>
              <a:t> (denoting a real-world individual) is a constant symbol, variable symbol, or n-place function of n terms. </a:t>
            </a:r>
          </a:p>
          <a:p>
            <a:pPr lvl="1"/>
            <a:r>
              <a:rPr lang="en-US" sz="2800" dirty="0">
                <a:ea typeface="ＭＳ Ｐゴシック" pitchFamily="34" charset="-128"/>
              </a:rPr>
              <a:t>x and f(x</a:t>
            </a:r>
            <a:r>
              <a:rPr lang="en-US" sz="2800" baseline="-25000" dirty="0">
                <a:ea typeface="ＭＳ Ｐゴシック" pitchFamily="34" charset="-128"/>
              </a:rPr>
              <a:t>1</a:t>
            </a:r>
            <a:r>
              <a:rPr lang="en-US" sz="2800" dirty="0">
                <a:ea typeface="ＭＳ Ｐゴシック" pitchFamily="34" charset="-128"/>
              </a:rPr>
              <a:t>, ..., </a:t>
            </a:r>
            <a:r>
              <a:rPr lang="en-US" sz="2800" dirty="0" err="1">
                <a:ea typeface="ＭＳ Ｐゴシック" pitchFamily="34" charset="-128"/>
              </a:rPr>
              <a:t>x</a:t>
            </a:r>
            <a:r>
              <a:rPr lang="en-US" sz="2800" baseline="-25000" dirty="0" err="1">
                <a:ea typeface="ＭＳ Ｐゴシック" pitchFamily="34" charset="-128"/>
              </a:rPr>
              <a:t>n</a:t>
            </a:r>
            <a:r>
              <a:rPr lang="en-US" sz="2800" dirty="0">
                <a:ea typeface="ＭＳ Ｐゴシック" pitchFamily="34" charset="-128"/>
              </a:rPr>
              <a:t>) are terms, where each x</a:t>
            </a:r>
            <a:r>
              <a:rPr lang="en-US" sz="2800" baseline="-25000" dirty="0">
                <a:ea typeface="ＭＳ Ｐゴシック" pitchFamily="34" charset="-128"/>
              </a:rPr>
              <a:t>i</a:t>
            </a:r>
            <a:r>
              <a:rPr lang="en-US" sz="2800" dirty="0">
                <a:ea typeface="ＭＳ Ｐゴシック" pitchFamily="34" charset="-128"/>
              </a:rPr>
              <a:t> is a term</a:t>
            </a:r>
          </a:p>
          <a:p>
            <a:pPr lvl="1"/>
            <a:r>
              <a:rPr lang="en-US" sz="2800" dirty="0">
                <a:ea typeface="ＭＳ Ｐゴシック" pitchFamily="34" charset="-128"/>
              </a:rPr>
              <a:t>A term with no variables is a </a:t>
            </a:r>
            <a:r>
              <a:rPr lang="en-US" sz="2800" b="1" dirty="0">
                <a:solidFill>
                  <a:schemeClr val="accent2"/>
                </a:solidFill>
                <a:ea typeface="ＭＳ Ｐゴシック" pitchFamily="34" charset="-128"/>
              </a:rPr>
              <a:t>ground term</a:t>
            </a:r>
            <a:r>
              <a:rPr lang="en-US" sz="2800" dirty="0">
                <a:ea typeface="ＭＳ Ｐゴシック" pitchFamily="34" charset="-128"/>
              </a:rPr>
              <a:t> (i.e., john, </a:t>
            </a:r>
            <a:r>
              <a:rPr lang="en-US" sz="2800" dirty="0" err="1">
                <a:ea typeface="ＭＳ Ｐゴシック" pitchFamily="34" charset="-128"/>
              </a:rPr>
              <a:t>father_of</a:t>
            </a:r>
            <a:r>
              <a:rPr lang="en-US" sz="2800" dirty="0">
                <a:ea typeface="ＭＳ Ｐゴシック" pitchFamily="34" charset="-128"/>
              </a:rPr>
              <a:t>(</a:t>
            </a:r>
            <a:r>
              <a:rPr lang="en-US" sz="2800" dirty="0" err="1">
                <a:ea typeface="ＭＳ Ｐゴシック" pitchFamily="34" charset="-128"/>
              </a:rPr>
              <a:t>father_of</a:t>
            </a:r>
            <a:r>
              <a:rPr lang="en-US" sz="2800" dirty="0">
                <a:ea typeface="ＭＳ Ｐゴシック" pitchFamily="34" charset="-128"/>
              </a:rPr>
              <a:t>(john))</a:t>
            </a:r>
          </a:p>
          <a:p>
            <a:r>
              <a:rPr lang="en-US" sz="2800" dirty="0">
                <a:ea typeface="ＭＳ Ｐゴシック" pitchFamily="34" charset="-128"/>
              </a:rPr>
              <a:t>An </a:t>
            </a:r>
            <a:r>
              <a:rPr lang="en-US" sz="2800" b="1" dirty="0">
                <a:solidFill>
                  <a:schemeClr val="accent2"/>
                </a:solidFill>
                <a:ea typeface="ＭＳ Ｐゴシック" pitchFamily="34" charset="-128"/>
              </a:rPr>
              <a:t>atomic sentence</a:t>
            </a:r>
            <a:r>
              <a:rPr lang="en-US" sz="2800" b="1" dirty="0">
                <a:ea typeface="ＭＳ Ｐゴシック" pitchFamily="34" charset="-128"/>
              </a:rPr>
              <a:t> </a:t>
            </a:r>
            <a:r>
              <a:rPr lang="en-US" sz="2800" dirty="0">
                <a:ea typeface="ＭＳ Ｐゴシック" pitchFamily="34" charset="-128"/>
              </a:rPr>
              <a:t>(which has value true or false) is an n-place predicate of n terms (e.g., green(Kermit))</a:t>
            </a:r>
          </a:p>
          <a:p>
            <a:r>
              <a:rPr lang="en-US" sz="2800" dirty="0">
                <a:ea typeface="ＭＳ Ｐゴシック" pitchFamily="34" charset="-128"/>
              </a:rPr>
              <a:t>A </a:t>
            </a:r>
            <a:r>
              <a:rPr lang="en-US" sz="2800" b="1" dirty="0">
                <a:solidFill>
                  <a:schemeClr val="accent2"/>
                </a:solidFill>
                <a:ea typeface="ＭＳ Ｐゴシック" pitchFamily="34" charset="-128"/>
              </a:rPr>
              <a:t>complex sentence</a:t>
            </a:r>
            <a:r>
              <a:rPr lang="en-US" sz="2800" dirty="0">
                <a:ea typeface="ＭＳ Ｐゴシック" pitchFamily="34" charset="-128"/>
              </a:rPr>
              <a:t> is formed from atomic sentences connected by the logical connectives:</a:t>
            </a:r>
          </a:p>
          <a:p>
            <a:pPr lvl="1">
              <a:buFontTx/>
              <a:buNone/>
            </a:pPr>
            <a:r>
              <a:rPr lang="en-US" sz="2800" dirty="0">
                <a:ea typeface="ＭＳ Ｐゴシック" pitchFamily="34" charset="-128"/>
                <a:sym typeface="Symbol" pitchFamily="18" charset="2"/>
              </a:rPr>
              <a:t></a:t>
            </a:r>
            <a:r>
              <a:rPr lang="en-US" sz="2800" dirty="0">
                <a:ea typeface="ＭＳ Ｐゴシック" pitchFamily="34" charset="-128"/>
              </a:rPr>
              <a:t>P, P</a:t>
            </a:r>
            <a:r>
              <a:rPr lang="en-US" sz="2800" dirty="0">
                <a:ea typeface="ＭＳ Ｐゴシック" pitchFamily="34" charset="-128"/>
                <a:sym typeface="Symbol" pitchFamily="18" charset="2"/>
              </a:rPr>
              <a:t></a:t>
            </a:r>
            <a:r>
              <a:rPr lang="en-US" sz="2800" dirty="0">
                <a:ea typeface="ＭＳ Ｐゴシック" pitchFamily="34" charset="-128"/>
              </a:rPr>
              <a:t>Q, P</a:t>
            </a:r>
            <a:r>
              <a:rPr lang="en-US" sz="2800" dirty="0">
                <a:ea typeface="ＭＳ Ｐゴシック" pitchFamily="34" charset="-128"/>
                <a:sym typeface="Symbol" pitchFamily="18" charset="2"/>
              </a:rPr>
              <a:t></a:t>
            </a:r>
            <a:r>
              <a:rPr lang="en-US" sz="2800" dirty="0">
                <a:ea typeface="ＭＳ Ｐゴシック" pitchFamily="34" charset="-128"/>
              </a:rPr>
              <a:t>Q, P</a:t>
            </a:r>
            <a:r>
              <a:rPr lang="en-US" sz="2800" dirty="0">
                <a:ea typeface="ＭＳ Ｐゴシック" pitchFamily="34" charset="-128"/>
                <a:sym typeface="Symbol" pitchFamily="18" charset="2"/>
              </a:rPr>
              <a:t></a:t>
            </a:r>
            <a:r>
              <a:rPr lang="en-US" sz="2800" dirty="0">
                <a:ea typeface="ＭＳ Ｐゴシック" pitchFamily="34" charset="-128"/>
              </a:rPr>
              <a:t>Q, P</a:t>
            </a:r>
            <a:r>
              <a:rPr lang="en-US" sz="2800" dirty="0">
                <a:ea typeface="ＭＳ Ｐゴシック" pitchFamily="34" charset="-128"/>
                <a:sym typeface="Symbol" pitchFamily="18" charset="2"/>
              </a:rPr>
              <a:t></a:t>
            </a:r>
            <a:r>
              <a:rPr lang="en-US" sz="2800" dirty="0">
                <a:ea typeface="ＭＳ Ｐゴシック" pitchFamily="34" charset="-128"/>
              </a:rPr>
              <a:t>Q where P and Q are sentences</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4DEEDE88-0A01-488C-B235-43BE07FC306F}"/>
              </a:ext>
            </a:extLst>
          </p:cNvPr>
          <p:cNvSpPr>
            <a:spLocks noGrp="1"/>
          </p:cNvSpPr>
          <p:nvPr>
            <p:ph type="ftr" sz="quarter" idx="11"/>
          </p:nvPr>
        </p:nvSpPr>
        <p:spPr>
          <a:xfrm>
            <a:off x="4134293" y="646991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419734" y="0"/>
            <a:ext cx="7857865" cy="1143000"/>
          </a:xfrm>
        </p:spPr>
        <p:txBody>
          <a:bodyPr/>
          <a:lstStyle/>
          <a:p>
            <a:r>
              <a:rPr lang="en-US" sz="3600" dirty="0">
                <a:ea typeface="ＭＳ Ｐゴシック" pitchFamily="34" charset="-128"/>
              </a:rPr>
              <a:t>Sentences: built from terms and atoms</a:t>
            </a:r>
          </a:p>
        </p:txBody>
      </p:sp>
      <p:sp>
        <p:nvSpPr>
          <p:cNvPr id="26627" name="Rectangle 3"/>
          <p:cNvSpPr>
            <a:spLocks noGrp="1" noChangeArrowheads="1"/>
          </p:cNvSpPr>
          <p:nvPr>
            <p:ph type="body" idx="1"/>
          </p:nvPr>
        </p:nvSpPr>
        <p:spPr>
          <a:xfrm>
            <a:off x="3419734" y="1143000"/>
            <a:ext cx="7393577" cy="3124200"/>
          </a:xfrm>
        </p:spPr>
        <p:txBody>
          <a:bodyPr/>
          <a:lstStyle/>
          <a:p>
            <a:r>
              <a:rPr lang="en-US" sz="2800" dirty="0">
                <a:ea typeface="ＭＳ Ｐゴシック" pitchFamily="34" charset="-128"/>
              </a:rPr>
              <a:t>A </a:t>
            </a:r>
            <a:r>
              <a:rPr lang="en-US" sz="2800" b="1" dirty="0">
                <a:solidFill>
                  <a:schemeClr val="accent2"/>
                </a:solidFill>
                <a:ea typeface="ＭＳ Ｐゴシック" pitchFamily="34" charset="-128"/>
              </a:rPr>
              <a:t>quantified sentence</a:t>
            </a:r>
            <a:r>
              <a:rPr lang="en-US" sz="2800" dirty="0">
                <a:ea typeface="ＭＳ Ｐゴシック" pitchFamily="34" charset="-128"/>
              </a:rPr>
              <a:t> adds quantifiers </a:t>
            </a:r>
            <a:r>
              <a:rPr lang="en-US" sz="2800" dirty="0">
                <a:ea typeface="ＭＳ Ｐゴシック" pitchFamily="34" charset="-128"/>
                <a:sym typeface="Symbol" pitchFamily="18" charset="2"/>
              </a:rPr>
              <a:t> and </a:t>
            </a:r>
            <a:r>
              <a:rPr lang="en-US" sz="2800" dirty="0">
                <a:ea typeface="ＭＳ Ｐゴシック" pitchFamily="34" charset="-128"/>
              </a:rPr>
              <a:t> </a:t>
            </a:r>
          </a:p>
          <a:p>
            <a:r>
              <a:rPr lang="en-US" sz="2800" dirty="0">
                <a:ea typeface="ＭＳ Ｐゴシック" pitchFamily="34" charset="-128"/>
              </a:rPr>
              <a:t>A </a:t>
            </a:r>
            <a:r>
              <a:rPr lang="en-US" sz="2800" b="1" dirty="0">
                <a:solidFill>
                  <a:schemeClr val="accent2"/>
                </a:solidFill>
                <a:ea typeface="ＭＳ Ｐゴシック" pitchFamily="34" charset="-128"/>
              </a:rPr>
              <a:t>well-formed formula</a:t>
            </a:r>
            <a:r>
              <a:rPr lang="en-US" sz="2800" dirty="0">
                <a:solidFill>
                  <a:schemeClr val="accent2"/>
                </a:solidFill>
                <a:ea typeface="ＭＳ Ｐゴシック" pitchFamily="34" charset="-128"/>
              </a:rPr>
              <a:t> (</a:t>
            </a:r>
            <a:r>
              <a:rPr lang="en-US" sz="2800" b="1" dirty="0" err="1">
                <a:solidFill>
                  <a:schemeClr val="accent2"/>
                </a:solidFill>
                <a:ea typeface="ＭＳ Ｐゴシック" pitchFamily="34" charset="-128"/>
              </a:rPr>
              <a:t>wff</a:t>
            </a:r>
            <a:r>
              <a:rPr lang="en-US" sz="2800" dirty="0">
                <a:solidFill>
                  <a:schemeClr val="accent2"/>
                </a:solidFill>
                <a:ea typeface="ＭＳ Ｐゴシック" pitchFamily="34" charset="-128"/>
              </a:rPr>
              <a:t>)</a:t>
            </a:r>
            <a:r>
              <a:rPr lang="en-US" sz="2800" dirty="0">
                <a:ea typeface="ＭＳ Ｐゴシック" pitchFamily="34" charset="-128"/>
              </a:rPr>
              <a:t> is a sentence containing no “free” variables. That is, all variables are “bound” by universal or existential quantifiers. </a:t>
            </a:r>
          </a:p>
          <a:p>
            <a:pPr lvl="1">
              <a:buFontTx/>
              <a:buNone/>
            </a:pPr>
            <a:r>
              <a:rPr lang="en-US" sz="2800" dirty="0">
                <a:ea typeface="ＭＳ Ｐゴシック" pitchFamily="34" charset="-128"/>
              </a:rPr>
              <a:t>(</a:t>
            </a:r>
            <a:r>
              <a:rPr lang="en-US" sz="2800" dirty="0">
                <a:ea typeface="ＭＳ Ｐゴシック" pitchFamily="34" charset="-128"/>
                <a:sym typeface="Symbol" pitchFamily="18" charset="2"/>
              </a:rPr>
              <a:t></a:t>
            </a:r>
            <a:r>
              <a:rPr lang="en-US" sz="2800" dirty="0">
                <a:ea typeface="ＭＳ Ｐゴシック" pitchFamily="34" charset="-128"/>
              </a:rPr>
              <a:t>x)P(</a:t>
            </a:r>
            <a:r>
              <a:rPr lang="en-US" sz="2800" dirty="0" err="1">
                <a:ea typeface="ＭＳ Ｐゴシック" pitchFamily="34" charset="-128"/>
              </a:rPr>
              <a:t>x,y</a:t>
            </a:r>
            <a:r>
              <a:rPr lang="en-US" sz="2800" dirty="0">
                <a:ea typeface="ＭＳ Ｐゴシック" pitchFamily="34" charset="-128"/>
              </a:rPr>
              <a:t>) has x bound as a universally quantified variable, but y is free </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E7E2AC6C-112E-414C-9852-F7B72089880F}"/>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421252" y="152400"/>
            <a:ext cx="7175863" cy="1143000"/>
          </a:xfrm>
        </p:spPr>
        <p:txBody>
          <a:bodyPr>
            <a:normAutofit/>
          </a:bodyPr>
          <a:lstStyle/>
          <a:p>
            <a:r>
              <a:rPr lang="en-US" sz="3600" dirty="0">
                <a:ea typeface="ＭＳ Ｐゴシック" pitchFamily="34" charset="-128"/>
              </a:rPr>
              <a:t>Quantifiers</a:t>
            </a:r>
            <a:endParaRPr lang="en-US" sz="3600" b="0" dirty="0">
              <a:ea typeface="ＭＳ Ｐゴシック" pitchFamily="34" charset="-128"/>
            </a:endParaRPr>
          </a:p>
        </p:txBody>
      </p:sp>
      <p:sp>
        <p:nvSpPr>
          <p:cNvPr id="30723" name="Rectangle 3"/>
          <p:cNvSpPr>
            <a:spLocks noGrp="1" noChangeArrowheads="1"/>
          </p:cNvSpPr>
          <p:nvPr>
            <p:ph type="body" idx="1"/>
          </p:nvPr>
        </p:nvSpPr>
        <p:spPr>
          <a:xfrm>
            <a:off x="3421252" y="1295400"/>
            <a:ext cx="7248434" cy="5029200"/>
          </a:xfrm>
        </p:spPr>
        <p:txBody>
          <a:bodyPr>
            <a:normAutofit fontScale="92500"/>
          </a:bodyPr>
          <a:lstStyle/>
          <a:p>
            <a:pPr>
              <a:lnSpc>
                <a:spcPct val="90000"/>
              </a:lnSpc>
            </a:pPr>
            <a:r>
              <a:rPr lang="en-US" sz="3200" b="1" dirty="0">
                <a:solidFill>
                  <a:schemeClr val="accent2"/>
                </a:solidFill>
                <a:ea typeface="ＭＳ Ｐゴシック" pitchFamily="34" charset="-128"/>
              </a:rPr>
              <a:t>Universal</a:t>
            </a:r>
            <a:r>
              <a:rPr lang="en-US" sz="3200" b="1" dirty="0">
                <a:ea typeface="ＭＳ Ｐゴシック" pitchFamily="34" charset="-128"/>
              </a:rPr>
              <a:t> quantification</a:t>
            </a:r>
            <a:r>
              <a:rPr lang="en-US" sz="3200" dirty="0">
                <a:ea typeface="ＭＳ Ｐゴシック" pitchFamily="34" charset="-128"/>
              </a:rPr>
              <a:t> </a:t>
            </a:r>
          </a:p>
          <a:p>
            <a:pPr lvl="1">
              <a:lnSpc>
                <a:spcPct val="90000"/>
              </a:lnSpc>
            </a:pPr>
            <a:r>
              <a:rPr lang="en-US" sz="3200" dirty="0">
                <a:ea typeface="ＭＳ Ｐゴシック" pitchFamily="34" charset="-128"/>
              </a:rPr>
              <a:t>(</a:t>
            </a:r>
            <a:r>
              <a:rPr lang="en-US" sz="3200" b="1" dirty="0">
                <a:ea typeface="ＭＳ Ｐゴシック" pitchFamily="34" charset="-128"/>
                <a:sym typeface="Symbol" pitchFamily="18" charset="2"/>
              </a:rPr>
              <a:t></a:t>
            </a:r>
            <a:r>
              <a:rPr lang="en-US" sz="3200" dirty="0">
                <a:ea typeface="ＭＳ Ｐゴシック" pitchFamily="34" charset="-128"/>
              </a:rPr>
              <a:t>x)P(x) means P holds for </a:t>
            </a:r>
            <a:r>
              <a:rPr lang="en-US" sz="3200" b="1" dirty="0">
                <a:ea typeface="ＭＳ Ｐゴシック" pitchFamily="34" charset="-128"/>
              </a:rPr>
              <a:t>all</a:t>
            </a:r>
            <a:r>
              <a:rPr lang="en-US" sz="3200" dirty="0">
                <a:ea typeface="ＭＳ Ｐゴシック" pitchFamily="34" charset="-128"/>
              </a:rPr>
              <a:t> values of x in domain associated with variable</a:t>
            </a:r>
          </a:p>
          <a:p>
            <a:pPr lvl="1">
              <a:lnSpc>
                <a:spcPct val="90000"/>
              </a:lnSpc>
            </a:pPr>
            <a:r>
              <a:rPr lang="en-US" sz="3200" dirty="0">
                <a:ea typeface="ＭＳ Ｐゴシック" pitchFamily="34" charset="-128"/>
              </a:rPr>
              <a:t>E.g., (</a:t>
            </a:r>
            <a:r>
              <a:rPr lang="en-US" sz="3200" b="1" dirty="0">
                <a:ea typeface="ＭＳ Ｐゴシック" pitchFamily="34" charset="-128"/>
                <a:sym typeface="Symbol" pitchFamily="18" charset="2"/>
              </a:rPr>
              <a:t></a:t>
            </a:r>
            <a:r>
              <a:rPr lang="en-US" sz="3200" dirty="0">
                <a:ea typeface="ＭＳ Ｐゴシック" pitchFamily="34" charset="-128"/>
              </a:rPr>
              <a:t>x) dolphin(x) </a:t>
            </a:r>
            <a:r>
              <a:rPr lang="en-US" sz="3200" dirty="0">
                <a:ea typeface="ＭＳ Ｐゴシック" pitchFamily="34" charset="-128"/>
                <a:sym typeface="Symbol" pitchFamily="18" charset="2"/>
              </a:rPr>
              <a:t></a:t>
            </a:r>
            <a:r>
              <a:rPr lang="en-US" sz="3200" dirty="0">
                <a:ea typeface="ＭＳ Ｐゴシック" pitchFamily="34" charset="-128"/>
              </a:rPr>
              <a:t> mammal(x)</a:t>
            </a:r>
            <a:r>
              <a:rPr lang="en-US" sz="2800" dirty="0">
                <a:ea typeface="ＭＳ Ｐゴシック" pitchFamily="34" charset="-128"/>
              </a:rPr>
              <a:t> </a:t>
            </a:r>
          </a:p>
          <a:p>
            <a:pPr>
              <a:lnSpc>
                <a:spcPct val="90000"/>
              </a:lnSpc>
            </a:pPr>
            <a:r>
              <a:rPr lang="en-US" sz="3200" b="1" dirty="0">
                <a:solidFill>
                  <a:schemeClr val="accent2"/>
                </a:solidFill>
                <a:ea typeface="ＭＳ Ｐゴシック" pitchFamily="34" charset="-128"/>
              </a:rPr>
              <a:t>Existential</a:t>
            </a:r>
            <a:r>
              <a:rPr lang="en-US" sz="3200" dirty="0">
                <a:ea typeface="ＭＳ Ｐゴシック" pitchFamily="34" charset="-128"/>
              </a:rPr>
              <a:t> </a:t>
            </a:r>
            <a:r>
              <a:rPr lang="en-US" sz="3200" b="1" dirty="0">
                <a:ea typeface="ＭＳ Ｐゴシック" pitchFamily="34" charset="-128"/>
              </a:rPr>
              <a:t>quantification</a:t>
            </a:r>
            <a:r>
              <a:rPr lang="en-US" sz="3200" dirty="0">
                <a:ea typeface="ＭＳ Ｐゴシック" pitchFamily="34" charset="-128"/>
              </a:rPr>
              <a:t> </a:t>
            </a:r>
          </a:p>
          <a:p>
            <a:pPr lvl="1">
              <a:lnSpc>
                <a:spcPct val="90000"/>
              </a:lnSpc>
            </a:pPr>
            <a:r>
              <a:rPr lang="en-US" sz="3200" dirty="0">
                <a:ea typeface="ＭＳ Ｐゴシック" pitchFamily="34" charset="-128"/>
              </a:rPr>
              <a:t>(</a:t>
            </a:r>
            <a:r>
              <a:rPr lang="en-US" sz="3200" b="1" dirty="0">
                <a:ea typeface="ＭＳ Ｐゴシック" pitchFamily="34" charset="-128"/>
                <a:sym typeface="Symbol" pitchFamily="18" charset="2"/>
              </a:rPr>
              <a:t></a:t>
            </a:r>
            <a:r>
              <a:rPr lang="en-US" sz="3200" dirty="0">
                <a:ea typeface="ＭＳ Ｐゴシック" pitchFamily="34" charset="-128"/>
              </a:rPr>
              <a:t> x)P(x) means P holds for </a:t>
            </a:r>
            <a:r>
              <a:rPr lang="en-US" sz="3200" b="1" dirty="0">
                <a:ea typeface="ＭＳ Ｐゴシック" pitchFamily="34" charset="-128"/>
              </a:rPr>
              <a:t>some</a:t>
            </a:r>
            <a:r>
              <a:rPr lang="en-US" sz="3200" dirty="0">
                <a:ea typeface="ＭＳ Ｐゴシック" pitchFamily="34" charset="-128"/>
              </a:rPr>
              <a:t> value of x in domain associated with variable</a:t>
            </a:r>
          </a:p>
          <a:p>
            <a:pPr lvl="1">
              <a:lnSpc>
                <a:spcPct val="90000"/>
              </a:lnSpc>
            </a:pPr>
            <a:r>
              <a:rPr lang="en-US" sz="3200" dirty="0">
                <a:ea typeface="ＭＳ Ｐゴシック" pitchFamily="34" charset="-128"/>
              </a:rPr>
              <a:t>E.g., (</a:t>
            </a:r>
            <a:r>
              <a:rPr lang="en-US" sz="3200" b="1" dirty="0">
                <a:ea typeface="ＭＳ Ｐゴシック" pitchFamily="34" charset="-128"/>
                <a:sym typeface="Symbol" pitchFamily="18" charset="2"/>
              </a:rPr>
              <a:t></a:t>
            </a:r>
            <a:r>
              <a:rPr lang="en-US" sz="3200" dirty="0">
                <a:ea typeface="ＭＳ Ｐゴシック" pitchFamily="34" charset="-128"/>
              </a:rPr>
              <a:t> x) mammal(x) </a:t>
            </a:r>
            <a:r>
              <a:rPr lang="en-US" sz="3200" dirty="0">
                <a:ea typeface="ＭＳ Ｐゴシック" pitchFamily="34" charset="-128"/>
                <a:sym typeface="Symbol" pitchFamily="18" charset="2"/>
              </a:rPr>
              <a:t></a:t>
            </a:r>
            <a:r>
              <a:rPr lang="en-US" sz="3200" dirty="0">
                <a:ea typeface="ＭＳ Ｐゴシック" pitchFamily="34" charset="-128"/>
              </a:rPr>
              <a:t> </a:t>
            </a:r>
            <a:r>
              <a:rPr lang="en-US" sz="3200" dirty="0" err="1">
                <a:ea typeface="ＭＳ Ｐゴシック" pitchFamily="34" charset="-128"/>
              </a:rPr>
              <a:t>lays_eggs</a:t>
            </a:r>
            <a:r>
              <a:rPr lang="en-US" sz="3200" dirty="0">
                <a:ea typeface="ＭＳ Ｐゴシック" pitchFamily="34" charset="-128"/>
              </a:rPr>
              <a:t>(x)</a:t>
            </a:r>
          </a:p>
          <a:p>
            <a:pPr lvl="1">
              <a:lnSpc>
                <a:spcPct val="90000"/>
              </a:lnSpc>
            </a:pPr>
            <a:r>
              <a:rPr lang="en-US" sz="3200" dirty="0">
                <a:ea typeface="ＭＳ Ｐゴシック" pitchFamily="34" charset="-128"/>
              </a:rPr>
              <a:t>Permits one to make a statement about some object without naming it</a:t>
            </a:r>
          </a:p>
          <a:p>
            <a:pPr lvl="1">
              <a:lnSpc>
                <a:spcPct val="90000"/>
              </a:lnSpc>
            </a:pPr>
            <a:endParaRPr lang="en-US" sz="2800" dirty="0">
              <a:ea typeface="ＭＳ Ｐゴシック" pitchFamily="34" charset="-128"/>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A7B895B0-9145-45BC-A14A-B0487B68E3D6}"/>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85460" y="76200"/>
            <a:ext cx="8093740" cy="1143000"/>
          </a:xfrm>
        </p:spPr>
        <p:txBody>
          <a:bodyPr>
            <a:normAutofit/>
          </a:bodyPr>
          <a:lstStyle/>
          <a:p>
            <a:r>
              <a:rPr lang="en-US" sz="3600" dirty="0">
                <a:ea typeface="ＭＳ Ｐゴシック" pitchFamily="34" charset="-128"/>
              </a:rPr>
              <a:t>Quantifiers</a:t>
            </a:r>
          </a:p>
        </p:txBody>
      </p:sp>
      <p:sp>
        <p:nvSpPr>
          <p:cNvPr id="32771" name="Rectangle 3"/>
          <p:cNvSpPr>
            <a:spLocks noGrp="1" noChangeArrowheads="1"/>
          </p:cNvSpPr>
          <p:nvPr>
            <p:ph type="body" idx="1"/>
          </p:nvPr>
        </p:nvSpPr>
        <p:spPr>
          <a:xfrm>
            <a:off x="3285460" y="1143000"/>
            <a:ext cx="8906540" cy="4876800"/>
          </a:xfrm>
        </p:spPr>
        <p:txBody>
          <a:bodyPr>
            <a:normAutofit lnSpcReduction="10000"/>
          </a:bodyPr>
          <a:lstStyle/>
          <a:p>
            <a:r>
              <a:rPr lang="en-US" sz="2800" dirty="0">
                <a:ea typeface="ＭＳ Ｐゴシック" pitchFamily="34" charset="-128"/>
              </a:rPr>
              <a:t>Universal quantifiers often used with</a:t>
            </a:r>
            <a:r>
              <a:rPr lang="en-US" sz="2800" i="1" dirty="0">
                <a:ea typeface="ＭＳ Ｐゴシック" pitchFamily="34" charset="-128"/>
              </a:rPr>
              <a:t> implies </a:t>
            </a:r>
            <a:r>
              <a:rPr lang="en-US" sz="2800" dirty="0">
                <a:ea typeface="ＭＳ Ｐゴシック" pitchFamily="34" charset="-128"/>
              </a:rPr>
              <a:t>to form </a:t>
            </a:r>
            <a:r>
              <a:rPr lang="en-US" sz="2800" i="1" dirty="0">
                <a:ea typeface="ＭＳ Ｐゴシック" pitchFamily="34" charset="-128"/>
              </a:rPr>
              <a:t>rules</a:t>
            </a:r>
            <a:r>
              <a:rPr lang="en-US" sz="2800" dirty="0">
                <a:ea typeface="ＭＳ Ｐゴシック" pitchFamily="34" charset="-128"/>
              </a:rPr>
              <a:t>:</a:t>
            </a:r>
          </a:p>
          <a:p>
            <a:pPr lvl="1">
              <a:buFontTx/>
              <a:buNone/>
            </a:pPr>
            <a:r>
              <a:rPr lang="en-US" sz="2400" dirty="0">
                <a:ea typeface="ＭＳ Ｐゴシック" pitchFamily="34" charset="-128"/>
              </a:rPr>
              <a:t>(</a:t>
            </a:r>
            <a:r>
              <a:rPr lang="en-US" sz="2400" dirty="0">
                <a:ea typeface="ＭＳ Ｐゴシック" pitchFamily="34" charset="-128"/>
                <a:sym typeface="Symbol" pitchFamily="18" charset="2"/>
              </a:rPr>
              <a:t></a:t>
            </a:r>
            <a:r>
              <a:rPr lang="en-US" sz="2400" dirty="0">
                <a:ea typeface="ＭＳ Ｐゴシック" pitchFamily="34" charset="-128"/>
              </a:rPr>
              <a:t>x) student(x) </a:t>
            </a:r>
            <a:r>
              <a:rPr lang="en-US" sz="2400" dirty="0">
                <a:ea typeface="ＭＳ Ｐゴシック" pitchFamily="34" charset="-128"/>
                <a:sym typeface="Symbol" pitchFamily="18" charset="2"/>
              </a:rPr>
              <a:t></a:t>
            </a:r>
            <a:r>
              <a:rPr lang="en-US" sz="2400" dirty="0">
                <a:ea typeface="ＭＳ Ｐゴシック" pitchFamily="34" charset="-128"/>
              </a:rPr>
              <a:t> smart(x) means “All students are smart”</a:t>
            </a:r>
          </a:p>
          <a:p>
            <a:r>
              <a:rPr lang="en-US" sz="2800" dirty="0">
                <a:ea typeface="ＭＳ Ｐゴシック" pitchFamily="34" charset="-128"/>
              </a:rPr>
              <a:t>Universal quantification is </a:t>
            </a:r>
            <a:r>
              <a:rPr lang="en-US" sz="2800" i="1" dirty="0">
                <a:ea typeface="ＭＳ Ｐゴシック" pitchFamily="34" charset="-128"/>
              </a:rPr>
              <a:t>rarely </a:t>
            </a:r>
            <a:r>
              <a:rPr lang="en-US" sz="2800" dirty="0">
                <a:ea typeface="ＭＳ Ｐゴシック" pitchFamily="34" charset="-128"/>
              </a:rPr>
              <a:t>used to make blanket statements about every individual in the world: </a:t>
            </a:r>
          </a:p>
          <a:p>
            <a:pPr lvl="1">
              <a:buFontTx/>
              <a:buNone/>
            </a:pPr>
            <a:r>
              <a:rPr lang="en-US" sz="2400" dirty="0">
                <a:ea typeface="ＭＳ Ｐゴシック" pitchFamily="34" charset="-128"/>
              </a:rPr>
              <a:t>(</a:t>
            </a:r>
            <a:r>
              <a:rPr lang="en-US" sz="2400" dirty="0">
                <a:ea typeface="ＭＳ Ｐゴシック" pitchFamily="34" charset="-128"/>
                <a:sym typeface="Symbol" pitchFamily="18" charset="2"/>
              </a:rPr>
              <a:t></a:t>
            </a:r>
            <a:r>
              <a:rPr lang="en-US" sz="2400" dirty="0">
                <a:ea typeface="ＭＳ Ｐゴシック" pitchFamily="34" charset="-128"/>
              </a:rPr>
              <a:t>x)student(x) </a:t>
            </a:r>
            <a:r>
              <a:rPr lang="en-US" sz="2400" dirty="0">
                <a:ea typeface="ＭＳ Ｐゴシック" pitchFamily="34" charset="-128"/>
                <a:sym typeface="Symbol" pitchFamily="18" charset="2"/>
              </a:rPr>
              <a:t> </a:t>
            </a:r>
            <a:r>
              <a:rPr lang="en-US" sz="2400" dirty="0">
                <a:ea typeface="ＭＳ Ｐゴシック" pitchFamily="34" charset="-128"/>
              </a:rPr>
              <a:t>smart(x) means “Everyone in the world is a student and is smart”</a:t>
            </a:r>
          </a:p>
          <a:p>
            <a:r>
              <a:rPr lang="en-US" sz="2800" dirty="0">
                <a:ea typeface="ＭＳ Ｐゴシック" pitchFamily="34" charset="-128"/>
              </a:rPr>
              <a:t>Existential quantifiers are usually used with “and” to specify a list of properties about an individual:</a:t>
            </a:r>
          </a:p>
          <a:p>
            <a:pPr lvl="1">
              <a:buFontTx/>
              <a:buNone/>
            </a:pPr>
            <a:r>
              <a:rPr lang="en-US" sz="2400" dirty="0">
                <a:ea typeface="ＭＳ Ｐゴシック" pitchFamily="34" charset="-128"/>
              </a:rPr>
              <a:t>(</a:t>
            </a:r>
            <a:r>
              <a:rPr lang="en-US" sz="2400" dirty="0">
                <a:ea typeface="ＭＳ Ｐゴシック" pitchFamily="34" charset="-128"/>
                <a:sym typeface="Symbol" pitchFamily="18" charset="2"/>
              </a:rPr>
              <a:t></a:t>
            </a:r>
            <a:r>
              <a:rPr lang="en-US" sz="2400" dirty="0">
                <a:ea typeface="ＭＳ Ｐゴシック" pitchFamily="34" charset="-128"/>
              </a:rPr>
              <a:t>x) student(x) </a:t>
            </a:r>
            <a:r>
              <a:rPr lang="en-US" sz="2400" dirty="0">
                <a:ea typeface="ＭＳ Ｐゴシック" pitchFamily="34" charset="-128"/>
                <a:sym typeface="Symbol" pitchFamily="18" charset="2"/>
              </a:rPr>
              <a:t></a:t>
            </a:r>
            <a:r>
              <a:rPr lang="en-US" sz="2400" dirty="0">
                <a:ea typeface="ＭＳ Ｐゴシック" pitchFamily="34" charset="-128"/>
              </a:rPr>
              <a:t> smart(x) means “There is a student who is smart”</a:t>
            </a:r>
          </a:p>
          <a:p>
            <a:r>
              <a:rPr lang="en-US" sz="2800" dirty="0">
                <a:ea typeface="ＭＳ Ｐゴシック" pitchFamily="34" charset="-128"/>
              </a:rPr>
              <a:t>Common mistake: represent this EN sentence in FOL as:</a:t>
            </a:r>
          </a:p>
          <a:p>
            <a:pPr lvl="1">
              <a:buFontTx/>
              <a:buNone/>
            </a:pPr>
            <a:r>
              <a:rPr lang="en-US" sz="2400" dirty="0">
                <a:ea typeface="ＭＳ Ｐゴシック" pitchFamily="34" charset="-128"/>
              </a:rPr>
              <a:t>(</a:t>
            </a:r>
            <a:r>
              <a:rPr lang="en-US" sz="2400" dirty="0">
                <a:ea typeface="ＭＳ Ｐゴシック" pitchFamily="34" charset="-128"/>
                <a:sym typeface="Symbol" pitchFamily="18" charset="2"/>
              </a:rPr>
              <a:t></a:t>
            </a:r>
            <a:r>
              <a:rPr lang="en-US" sz="2400" dirty="0">
                <a:ea typeface="ＭＳ Ｐゴシック" pitchFamily="34" charset="-128"/>
              </a:rPr>
              <a:t>x) student(x) </a:t>
            </a:r>
            <a:r>
              <a:rPr lang="en-US" sz="2400" dirty="0">
                <a:ea typeface="ＭＳ Ｐゴシック" pitchFamily="34" charset="-128"/>
                <a:sym typeface="Symbol" pitchFamily="18" charset="2"/>
              </a:rPr>
              <a:t></a:t>
            </a:r>
            <a:r>
              <a:rPr lang="en-US" sz="2400" dirty="0">
                <a:ea typeface="ＭＳ Ｐゴシック" pitchFamily="34" charset="-128"/>
              </a:rPr>
              <a:t> smart(x) </a:t>
            </a:r>
          </a:p>
          <a:p>
            <a:pPr lvl="1"/>
            <a:r>
              <a:rPr lang="en-US" sz="2400" dirty="0">
                <a:ea typeface="ＭＳ Ｐゴシック" pitchFamily="34" charset="-128"/>
              </a:rPr>
              <a:t>What does this sentence mean?</a:t>
            </a:r>
          </a:p>
        </p:txBody>
      </p:sp>
      <p:sp>
        <p:nvSpPr>
          <p:cNvPr id="4" name="Google Shape;142;p2">
            <a:extLst>
              <a:ext uri="{FF2B5EF4-FFF2-40B4-BE49-F238E27FC236}">
                <a16:creationId xmlns:a16="http://schemas.microsoft.com/office/drawing/2014/main" id="{E748F7C4-847B-4F05-8E23-EC0C9AF09BC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108F553D-5359-47F6-AB5D-3E6059C26372}"/>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391785" y="154687"/>
            <a:ext cx="7311656" cy="1143000"/>
          </a:xfrm>
        </p:spPr>
        <p:txBody>
          <a:bodyPr>
            <a:normAutofit/>
          </a:bodyPr>
          <a:lstStyle/>
          <a:p>
            <a:r>
              <a:rPr lang="en-US" sz="3600" dirty="0">
                <a:ea typeface="ＭＳ Ｐゴシック" pitchFamily="34" charset="-128"/>
              </a:rPr>
              <a:t>Quantifier Scope</a:t>
            </a:r>
          </a:p>
        </p:txBody>
      </p:sp>
      <p:sp>
        <p:nvSpPr>
          <p:cNvPr id="34819" name="Rectangle 3"/>
          <p:cNvSpPr>
            <a:spLocks noGrp="1" noChangeArrowheads="1"/>
          </p:cNvSpPr>
          <p:nvPr>
            <p:ph type="body" idx="1"/>
          </p:nvPr>
        </p:nvSpPr>
        <p:spPr>
          <a:xfrm>
            <a:off x="3391785" y="1248699"/>
            <a:ext cx="7734595" cy="2819400"/>
          </a:xfrm>
        </p:spPr>
        <p:txBody>
          <a:bodyPr>
            <a:normAutofit fontScale="92500"/>
          </a:bodyPr>
          <a:lstStyle/>
          <a:p>
            <a:r>
              <a:rPr lang="en-US" sz="2800" dirty="0">
                <a:ea typeface="ＭＳ Ｐゴシック" pitchFamily="34" charset="-128"/>
              </a:rPr>
              <a:t>FOL sentences have structure, like programs</a:t>
            </a:r>
          </a:p>
          <a:p>
            <a:r>
              <a:rPr lang="en-US" sz="2800" dirty="0">
                <a:ea typeface="ＭＳ Ｐゴシック" pitchFamily="34" charset="-128"/>
              </a:rPr>
              <a:t>In particular, the variables in a sentence have a scope</a:t>
            </a:r>
          </a:p>
          <a:p>
            <a:r>
              <a:rPr lang="en-US" sz="2800" dirty="0">
                <a:ea typeface="ＭＳ Ｐゴシック" pitchFamily="34" charset="-128"/>
              </a:rPr>
              <a:t>For example, suppose we want to say </a:t>
            </a:r>
          </a:p>
          <a:p>
            <a:pPr lvl="1"/>
            <a:r>
              <a:rPr lang="en-US" sz="2800" dirty="0">
                <a:ea typeface="ＭＳ Ｐゴシック" pitchFamily="34" charset="-128"/>
              </a:rPr>
              <a:t>“everyone who is alive loves someone”</a:t>
            </a:r>
          </a:p>
          <a:p>
            <a:pPr lvl="1"/>
            <a:r>
              <a:rPr lang="en-US" sz="2800" dirty="0">
                <a:ea typeface="ＭＳ Ｐゴシック" pitchFamily="34" charset="-128"/>
              </a:rPr>
              <a:t>(</a:t>
            </a:r>
            <a:r>
              <a:rPr lang="en-US" sz="2800" dirty="0">
                <a:ea typeface="ＭＳ Ｐゴシック" pitchFamily="34" charset="-128"/>
                <a:sym typeface="Symbol" pitchFamily="18" charset="2"/>
              </a:rPr>
              <a:t></a:t>
            </a:r>
            <a:r>
              <a:rPr lang="en-US" sz="2800" dirty="0">
                <a:ea typeface="ＭＳ Ｐゴシック" pitchFamily="34" charset="-128"/>
              </a:rPr>
              <a:t>x) alive(x) </a:t>
            </a:r>
            <a:r>
              <a:rPr lang="en-US" sz="2800" dirty="0">
                <a:ea typeface="ＭＳ Ｐゴシック" pitchFamily="34" charset="-128"/>
                <a:sym typeface="Symbol" pitchFamily="18" charset="2"/>
              </a:rPr>
              <a:t> </a:t>
            </a:r>
            <a:r>
              <a:rPr lang="en-US" sz="2800" dirty="0">
                <a:ea typeface="ＭＳ Ｐゴシック" pitchFamily="34" charset="-128"/>
              </a:rPr>
              <a:t>(</a:t>
            </a:r>
            <a:r>
              <a:rPr lang="en-US" sz="2800" dirty="0">
                <a:ea typeface="ＭＳ Ｐゴシック" pitchFamily="34" charset="-128"/>
                <a:sym typeface="Symbol" pitchFamily="18" charset="2"/>
              </a:rPr>
              <a:t></a:t>
            </a:r>
            <a:r>
              <a:rPr lang="en-US" sz="2800" dirty="0">
                <a:ea typeface="ＭＳ Ｐゴシック" pitchFamily="34" charset="-128"/>
              </a:rPr>
              <a:t>y) loves(</a:t>
            </a:r>
            <a:r>
              <a:rPr lang="en-US" sz="2800" dirty="0" err="1">
                <a:ea typeface="ＭＳ Ｐゴシック" pitchFamily="34" charset="-128"/>
              </a:rPr>
              <a:t>x,y</a:t>
            </a:r>
            <a:r>
              <a:rPr lang="en-US" sz="2800" dirty="0">
                <a:ea typeface="ＭＳ Ｐゴシック" pitchFamily="34" charset="-128"/>
              </a:rPr>
              <a:t>) </a:t>
            </a:r>
          </a:p>
          <a:p>
            <a:r>
              <a:rPr lang="en-US" sz="2800" dirty="0">
                <a:ea typeface="ＭＳ Ｐゴシック" pitchFamily="34" charset="-128"/>
              </a:rPr>
              <a:t>Here’s how we </a:t>
            </a:r>
            <a:r>
              <a:rPr lang="en-US" sz="2800" dirty="0" err="1">
                <a:ea typeface="ＭＳ Ｐゴシック" pitchFamily="34" charset="-128"/>
              </a:rPr>
              <a:t>scoce</a:t>
            </a:r>
            <a:r>
              <a:rPr lang="en-US" sz="2800" dirty="0">
                <a:ea typeface="ＭＳ Ｐゴシック" pitchFamily="34" charset="-128"/>
              </a:rPr>
              <a:t> the variables</a:t>
            </a:r>
          </a:p>
        </p:txBody>
      </p:sp>
      <p:sp>
        <p:nvSpPr>
          <p:cNvPr id="34820" name="Text Box 4"/>
          <p:cNvSpPr txBox="1">
            <a:spLocks noChangeArrowheads="1"/>
          </p:cNvSpPr>
          <p:nvPr/>
        </p:nvSpPr>
        <p:spPr bwMode="auto">
          <a:xfrm>
            <a:off x="5486400" y="4813012"/>
            <a:ext cx="5404043" cy="584775"/>
          </a:xfrm>
          <a:prstGeom prst="rect">
            <a:avLst/>
          </a:prstGeom>
          <a:solidFill>
            <a:srgbClr val="EAEAEA"/>
          </a:solidFill>
          <a:ln w="9525">
            <a:noFill/>
            <a:miter lim="800000"/>
            <a:headEnd/>
            <a:tailEnd/>
          </a:ln>
        </p:spPr>
        <p:txBody>
          <a:bodyPr wrap="none">
            <a:spAutoFit/>
          </a:bodyPr>
          <a:lstStyle/>
          <a:p>
            <a:r>
              <a:rPr lang="en-US" sz="3200" dirty="0">
                <a:latin typeface="Times New Roman" panose="02020603050405020304" pitchFamily="18" charset="0"/>
              </a:rPr>
              <a:t>(</a:t>
            </a:r>
            <a:r>
              <a:rPr lang="en-US" sz="3200" dirty="0">
                <a:latin typeface="Times New Roman" panose="02020603050405020304" pitchFamily="18" charset="0"/>
                <a:sym typeface="Symbol" pitchFamily="18" charset="2"/>
              </a:rPr>
              <a:t></a:t>
            </a:r>
            <a:r>
              <a:rPr lang="en-US" sz="3200" dirty="0">
                <a:latin typeface="Times New Roman" panose="02020603050405020304" pitchFamily="18" charset="0"/>
              </a:rPr>
              <a:t>x) alive(x) </a:t>
            </a:r>
            <a:r>
              <a:rPr lang="en-US" sz="3200" dirty="0">
                <a:latin typeface="Times New Roman" panose="02020603050405020304" pitchFamily="18" charset="0"/>
                <a:sym typeface="Symbol" pitchFamily="18" charset="2"/>
              </a:rPr>
              <a:t> </a:t>
            </a:r>
            <a:r>
              <a:rPr lang="en-US" sz="3200" dirty="0">
                <a:latin typeface="Times New Roman" panose="02020603050405020304" pitchFamily="18" charset="0"/>
              </a:rPr>
              <a:t>(</a:t>
            </a:r>
            <a:r>
              <a:rPr lang="en-US" sz="3200" dirty="0">
                <a:latin typeface="Times New Roman" panose="02020603050405020304" pitchFamily="18" charset="0"/>
                <a:sym typeface="Symbol" pitchFamily="18" charset="2"/>
              </a:rPr>
              <a:t></a:t>
            </a:r>
            <a:r>
              <a:rPr lang="en-US" sz="3200" dirty="0">
                <a:latin typeface="Times New Roman" panose="02020603050405020304" pitchFamily="18" charset="0"/>
              </a:rPr>
              <a:t>y) loves(</a:t>
            </a:r>
            <a:r>
              <a:rPr lang="en-US" sz="3200" dirty="0" err="1">
                <a:latin typeface="Times New Roman" panose="02020603050405020304" pitchFamily="18" charset="0"/>
              </a:rPr>
              <a:t>x,y</a:t>
            </a:r>
            <a:r>
              <a:rPr lang="en-US" sz="3200" dirty="0">
                <a:latin typeface="Times New Roman" panose="02020603050405020304" pitchFamily="18" charset="0"/>
              </a:rPr>
              <a:t>)</a:t>
            </a:r>
          </a:p>
        </p:txBody>
      </p:sp>
      <p:sp>
        <p:nvSpPr>
          <p:cNvPr id="34821" name="Line 5"/>
          <p:cNvSpPr>
            <a:spLocks noChangeShapeType="1"/>
          </p:cNvSpPr>
          <p:nvPr/>
        </p:nvSpPr>
        <p:spPr bwMode="auto">
          <a:xfrm>
            <a:off x="7918301" y="5479312"/>
            <a:ext cx="3149600" cy="0"/>
          </a:xfrm>
          <a:prstGeom prst="line">
            <a:avLst/>
          </a:prstGeom>
          <a:noFill/>
          <a:ln w="76200">
            <a:solidFill>
              <a:srgbClr val="FF0000"/>
            </a:solidFill>
            <a:round/>
            <a:headEnd/>
            <a:tailEnd/>
          </a:ln>
        </p:spPr>
        <p:txBody>
          <a:bodyPr/>
          <a:lstStyle/>
          <a:p>
            <a:endParaRPr lang="en-US" dirty="0">
              <a:latin typeface="Times New Roman" panose="02020603050405020304" pitchFamily="18" charset="0"/>
            </a:endParaRPr>
          </a:p>
        </p:txBody>
      </p:sp>
      <p:sp>
        <p:nvSpPr>
          <p:cNvPr id="34822" name="Line 6"/>
          <p:cNvSpPr>
            <a:spLocks noChangeShapeType="1"/>
          </p:cNvSpPr>
          <p:nvPr/>
        </p:nvSpPr>
        <p:spPr bwMode="auto">
          <a:xfrm>
            <a:off x="4167372" y="5739810"/>
            <a:ext cx="6908800" cy="0"/>
          </a:xfrm>
          <a:prstGeom prst="line">
            <a:avLst/>
          </a:prstGeom>
          <a:noFill/>
          <a:ln w="76200">
            <a:solidFill>
              <a:srgbClr val="00FF00"/>
            </a:solidFill>
            <a:round/>
            <a:headEnd/>
            <a:tailEnd/>
          </a:ln>
        </p:spPr>
        <p:txBody>
          <a:bodyPr/>
          <a:lstStyle/>
          <a:p>
            <a:endParaRPr lang="en-US" dirty="0">
              <a:latin typeface="Times New Roman" panose="02020603050405020304" pitchFamily="18" charset="0"/>
            </a:endParaRPr>
          </a:p>
        </p:txBody>
      </p:sp>
      <p:sp>
        <p:nvSpPr>
          <p:cNvPr id="34823" name="Line 7"/>
          <p:cNvSpPr>
            <a:spLocks noChangeShapeType="1"/>
          </p:cNvSpPr>
          <p:nvPr/>
        </p:nvSpPr>
        <p:spPr bwMode="auto">
          <a:xfrm>
            <a:off x="6958419" y="6263833"/>
            <a:ext cx="711200" cy="0"/>
          </a:xfrm>
          <a:prstGeom prst="line">
            <a:avLst/>
          </a:prstGeom>
          <a:noFill/>
          <a:ln w="76200">
            <a:solidFill>
              <a:srgbClr val="00FF00"/>
            </a:solidFill>
            <a:round/>
            <a:headEnd/>
            <a:tailEnd/>
          </a:ln>
        </p:spPr>
        <p:txBody>
          <a:bodyPr/>
          <a:lstStyle/>
          <a:p>
            <a:endParaRPr lang="en-US" dirty="0">
              <a:latin typeface="Times New Roman" panose="02020603050405020304" pitchFamily="18" charset="0"/>
            </a:endParaRPr>
          </a:p>
        </p:txBody>
      </p:sp>
      <p:sp>
        <p:nvSpPr>
          <p:cNvPr id="34824" name="Line 9"/>
          <p:cNvSpPr>
            <a:spLocks noChangeShapeType="1"/>
          </p:cNvSpPr>
          <p:nvPr/>
        </p:nvSpPr>
        <p:spPr bwMode="auto">
          <a:xfrm>
            <a:off x="6958419" y="6568633"/>
            <a:ext cx="711200" cy="0"/>
          </a:xfrm>
          <a:prstGeom prst="line">
            <a:avLst/>
          </a:prstGeom>
          <a:noFill/>
          <a:ln w="76200">
            <a:solidFill>
              <a:srgbClr val="FF0000"/>
            </a:solidFill>
            <a:round/>
            <a:headEnd/>
            <a:tailEnd/>
          </a:ln>
        </p:spPr>
        <p:txBody>
          <a:bodyPr/>
          <a:lstStyle/>
          <a:p>
            <a:endParaRPr lang="en-US" dirty="0">
              <a:latin typeface="Times New Roman" panose="02020603050405020304" pitchFamily="18" charset="0"/>
            </a:endParaRPr>
          </a:p>
        </p:txBody>
      </p:sp>
      <p:sp>
        <p:nvSpPr>
          <p:cNvPr id="34825" name="Text Box 10"/>
          <p:cNvSpPr txBox="1">
            <a:spLocks noChangeArrowheads="1"/>
          </p:cNvSpPr>
          <p:nvPr/>
        </p:nvSpPr>
        <p:spPr bwMode="auto">
          <a:xfrm>
            <a:off x="7750053" y="6000308"/>
            <a:ext cx="1172116" cy="369332"/>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Scope of x</a:t>
            </a:r>
          </a:p>
        </p:txBody>
      </p:sp>
      <p:sp>
        <p:nvSpPr>
          <p:cNvPr id="34826" name="Text Box 11"/>
          <p:cNvSpPr txBox="1">
            <a:spLocks noChangeArrowheads="1"/>
          </p:cNvSpPr>
          <p:nvPr/>
        </p:nvSpPr>
        <p:spPr bwMode="auto">
          <a:xfrm>
            <a:off x="7771219" y="6263833"/>
            <a:ext cx="1172116" cy="369332"/>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Scope of y</a:t>
            </a:r>
          </a:p>
        </p:txBody>
      </p:sp>
      <p:sp>
        <p:nvSpPr>
          <p:cNvPr id="11" name="Google Shape;142;p2">
            <a:extLst>
              <a:ext uri="{FF2B5EF4-FFF2-40B4-BE49-F238E27FC236}">
                <a16:creationId xmlns:a16="http://schemas.microsoft.com/office/drawing/2014/main" id="{8AF05D89-7406-4EC1-85AF-1067A829158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3" name="Footer Placeholder 4">
            <a:extLst>
              <a:ext uri="{FF2B5EF4-FFF2-40B4-BE49-F238E27FC236}">
                <a16:creationId xmlns:a16="http://schemas.microsoft.com/office/drawing/2014/main" id="{0740ED3B-730A-4FF5-94EF-E3A6AF42D590}"/>
              </a:ext>
            </a:extLst>
          </p:cNvPr>
          <p:cNvSpPr>
            <a:spLocks noGrp="1"/>
          </p:cNvSpPr>
          <p:nvPr>
            <p:ph type="ftr" sz="quarter" idx="11"/>
          </p:nvPr>
        </p:nvSpPr>
        <p:spPr>
          <a:xfrm>
            <a:off x="3176182" y="6483829"/>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455582" y="152400"/>
            <a:ext cx="7428614" cy="869877"/>
          </a:xfrm>
        </p:spPr>
        <p:txBody>
          <a:bodyPr>
            <a:normAutofit/>
          </a:bodyPr>
          <a:lstStyle/>
          <a:p>
            <a:r>
              <a:rPr lang="en-US" sz="3600" dirty="0">
                <a:ea typeface="ＭＳ Ｐゴシック" pitchFamily="34" charset="-128"/>
              </a:rPr>
              <a:t>Quantifier Scope</a:t>
            </a:r>
          </a:p>
        </p:txBody>
      </p:sp>
      <p:sp>
        <p:nvSpPr>
          <p:cNvPr id="36867" name="Rectangle 3"/>
          <p:cNvSpPr>
            <a:spLocks noGrp="1" noChangeArrowheads="1"/>
          </p:cNvSpPr>
          <p:nvPr>
            <p:ph type="body" idx="1"/>
          </p:nvPr>
        </p:nvSpPr>
        <p:spPr>
          <a:xfrm>
            <a:off x="3455582" y="1128676"/>
            <a:ext cx="6776484" cy="5257800"/>
          </a:xfrm>
        </p:spPr>
        <p:txBody>
          <a:bodyPr>
            <a:normAutofit lnSpcReduction="10000"/>
          </a:bodyPr>
          <a:lstStyle/>
          <a:p>
            <a:r>
              <a:rPr lang="en-US" sz="2800" b="1" dirty="0">
                <a:ea typeface="ＭＳ Ｐゴシック" pitchFamily="34" charset="-128"/>
              </a:rPr>
              <a:t>Switching order of universal quantifiers </a:t>
            </a:r>
            <a:r>
              <a:rPr lang="en-US" sz="2800" b="1" i="1" dirty="0">
                <a:ea typeface="ＭＳ Ｐゴシック" pitchFamily="34" charset="-128"/>
              </a:rPr>
              <a:t>does not</a:t>
            </a:r>
            <a:r>
              <a:rPr lang="en-US" sz="2800" b="1" dirty="0">
                <a:ea typeface="ＭＳ Ｐゴシック" pitchFamily="34" charset="-128"/>
              </a:rPr>
              <a:t> change the meaning</a:t>
            </a:r>
            <a:endParaRPr lang="en-US" sz="2800" dirty="0">
              <a:ea typeface="ＭＳ Ｐゴシック" pitchFamily="34" charset="-128"/>
            </a:endParaRPr>
          </a:p>
          <a:p>
            <a:pPr lvl="1"/>
            <a:r>
              <a:rPr lang="en-US" sz="2400" dirty="0">
                <a:ea typeface="ＭＳ Ｐゴシック" pitchFamily="34" charset="-128"/>
              </a:rPr>
              <a:t>(</a:t>
            </a:r>
            <a:r>
              <a:rPr lang="en-US" sz="2400" dirty="0">
                <a:ea typeface="ＭＳ Ｐゴシック" pitchFamily="34" charset="-128"/>
                <a:sym typeface="Symbol" pitchFamily="18" charset="2"/>
              </a:rPr>
              <a:t></a:t>
            </a:r>
            <a:r>
              <a:rPr lang="en-US" sz="2400" dirty="0">
                <a:ea typeface="ＭＳ Ｐゴシック" pitchFamily="34" charset="-128"/>
              </a:rPr>
              <a:t>x)(</a:t>
            </a:r>
            <a:r>
              <a:rPr lang="en-US" sz="2400" dirty="0">
                <a:ea typeface="ＭＳ Ｐゴシック" pitchFamily="34" charset="-128"/>
                <a:sym typeface="Symbol" pitchFamily="18" charset="2"/>
              </a:rPr>
              <a:t></a:t>
            </a:r>
            <a:r>
              <a:rPr lang="en-US" sz="2400" dirty="0">
                <a:ea typeface="ＭＳ Ｐゴシック" pitchFamily="34" charset="-128"/>
              </a:rPr>
              <a:t>y)P(</a:t>
            </a:r>
            <a:r>
              <a:rPr lang="en-US" sz="2400" dirty="0" err="1">
                <a:ea typeface="ＭＳ Ｐゴシック" pitchFamily="34" charset="-128"/>
              </a:rPr>
              <a:t>x,y</a:t>
            </a:r>
            <a:r>
              <a:rPr lang="en-US" sz="2400" dirty="0">
                <a:ea typeface="ＭＳ Ｐゴシック" pitchFamily="34" charset="-128"/>
              </a:rPr>
              <a:t>) </a:t>
            </a:r>
            <a:r>
              <a:rPr lang="en-US" sz="2400" dirty="0">
                <a:ea typeface="ＭＳ Ｐゴシック" pitchFamily="34" charset="-128"/>
                <a:cs typeface="Times New Roman" pitchFamily="18" charset="0"/>
              </a:rPr>
              <a:t>↔</a:t>
            </a:r>
            <a:r>
              <a:rPr lang="en-US" sz="2400" dirty="0">
                <a:ea typeface="ＭＳ Ｐゴシック" pitchFamily="34" charset="-128"/>
              </a:rPr>
              <a:t> (</a:t>
            </a:r>
            <a:r>
              <a:rPr lang="en-US" sz="2400" dirty="0">
                <a:ea typeface="ＭＳ Ｐゴシック" pitchFamily="34" charset="-128"/>
                <a:sym typeface="Symbol" pitchFamily="18" charset="2"/>
              </a:rPr>
              <a:t></a:t>
            </a:r>
            <a:r>
              <a:rPr lang="en-US" sz="2400" dirty="0">
                <a:ea typeface="ＭＳ Ｐゴシック" pitchFamily="34" charset="-128"/>
              </a:rPr>
              <a:t>y)(</a:t>
            </a:r>
            <a:r>
              <a:rPr lang="en-US" sz="2400" dirty="0">
                <a:ea typeface="ＭＳ Ｐゴシック" pitchFamily="34" charset="-128"/>
                <a:sym typeface="Symbol" pitchFamily="18" charset="2"/>
              </a:rPr>
              <a:t></a:t>
            </a:r>
            <a:r>
              <a:rPr lang="en-US" sz="2400" dirty="0">
                <a:ea typeface="ＭＳ Ｐゴシック" pitchFamily="34" charset="-128"/>
              </a:rPr>
              <a:t>x) P(</a:t>
            </a:r>
            <a:r>
              <a:rPr lang="en-US" sz="2400" dirty="0" err="1">
                <a:ea typeface="ＭＳ Ｐゴシック" pitchFamily="34" charset="-128"/>
              </a:rPr>
              <a:t>x,y</a:t>
            </a:r>
            <a:r>
              <a:rPr lang="en-US" sz="2400" dirty="0">
                <a:ea typeface="ＭＳ Ｐゴシック" pitchFamily="34" charset="-128"/>
              </a:rPr>
              <a:t>)</a:t>
            </a:r>
          </a:p>
          <a:p>
            <a:pPr lvl="1"/>
            <a:r>
              <a:rPr lang="en-US" sz="2400" dirty="0">
                <a:ea typeface="ＭＳ Ｐゴシック" pitchFamily="34" charset="-128"/>
              </a:rPr>
              <a:t>“Dogs hate cats”</a:t>
            </a:r>
          </a:p>
          <a:p>
            <a:r>
              <a:rPr lang="en-US" sz="2800" b="1" dirty="0">
                <a:ea typeface="ＭＳ Ｐゴシック" pitchFamily="34" charset="-128"/>
              </a:rPr>
              <a:t>You can switch order of existential quantifiers</a:t>
            </a:r>
          </a:p>
          <a:p>
            <a:pPr lvl="1"/>
            <a:r>
              <a:rPr lang="en-US" sz="2400" dirty="0">
                <a:ea typeface="ＭＳ Ｐゴシック" pitchFamily="34" charset="-128"/>
              </a:rPr>
              <a:t>(</a:t>
            </a:r>
            <a:r>
              <a:rPr lang="en-US" sz="2400" dirty="0">
                <a:ea typeface="ＭＳ Ｐゴシック" pitchFamily="34" charset="-128"/>
                <a:sym typeface="Symbol" pitchFamily="18" charset="2"/>
              </a:rPr>
              <a:t></a:t>
            </a:r>
            <a:r>
              <a:rPr lang="en-US" sz="2400" dirty="0">
                <a:ea typeface="ＭＳ Ｐゴシック" pitchFamily="34" charset="-128"/>
              </a:rPr>
              <a:t>x)(</a:t>
            </a:r>
            <a:r>
              <a:rPr lang="en-US" sz="2400" dirty="0">
                <a:ea typeface="ＭＳ Ｐゴシック" pitchFamily="34" charset="-128"/>
                <a:sym typeface="Symbol" pitchFamily="18" charset="2"/>
              </a:rPr>
              <a:t></a:t>
            </a:r>
            <a:r>
              <a:rPr lang="en-US" sz="2400" dirty="0">
                <a:ea typeface="ＭＳ Ｐゴシック" pitchFamily="34" charset="-128"/>
              </a:rPr>
              <a:t>y)P(</a:t>
            </a:r>
            <a:r>
              <a:rPr lang="en-US" sz="2400" dirty="0" err="1">
                <a:ea typeface="ＭＳ Ｐゴシック" pitchFamily="34" charset="-128"/>
              </a:rPr>
              <a:t>x,y</a:t>
            </a:r>
            <a:r>
              <a:rPr lang="en-US" sz="2400" dirty="0">
                <a:ea typeface="ＭＳ Ｐゴシック" pitchFamily="34" charset="-128"/>
              </a:rPr>
              <a:t>) </a:t>
            </a:r>
            <a:r>
              <a:rPr lang="en-US" sz="2400" dirty="0">
                <a:ea typeface="ＭＳ Ｐゴシック" pitchFamily="34" charset="-128"/>
                <a:cs typeface="Times New Roman" pitchFamily="18" charset="0"/>
              </a:rPr>
              <a:t>↔</a:t>
            </a:r>
            <a:r>
              <a:rPr lang="en-US" sz="2400" dirty="0">
                <a:ea typeface="ＭＳ Ｐゴシック" pitchFamily="34" charset="-128"/>
              </a:rPr>
              <a:t> (</a:t>
            </a:r>
            <a:r>
              <a:rPr lang="en-US" sz="2400" dirty="0">
                <a:ea typeface="ＭＳ Ｐゴシック" pitchFamily="34" charset="-128"/>
                <a:sym typeface="Symbol" pitchFamily="18" charset="2"/>
              </a:rPr>
              <a:t></a:t>
            </a:r>
            <a:r>
              <a:rPr lang="en-US" sz="2400" dirty="0">
                <a:ea typeface="ＭＳ Ｐゴシック" pitchFamily="34" charset="-128"/>
              </a:rPr>
              <a:t>y)(</a:t>
            </a:r>
            <a:r>
              <a:rPr lang="en-US" sz="2400" dirty="0">
                <a:ea typeface="ＭＳ Ｐゴシック" pitchFamily="34" charset="-128"/>
                <a:sym typeface="Symbol" pitchFamily="18" charset="2"/>
              </a:rPr>
              <a:t></a:t>
            </a:r>
            <a:r>
              <a:rPr lang="en-US" sz="2400" dirty="0">
                <a:ea typeface="ＭＳ Ｐゴシック" pitchFamily="34" charset="-128"/>
              </a:rPr>
              <a:t>x) P(</a:t>
            </a:r>
            <a:r>
              <a:rPr lang="en-US" sz="2400" dirty="0" err="1">
                <a:ea typeface="ＭＳ Ｐゴシック" pitchFamily="34" charset="-128"/>
              </a:rPr>
              <a:t>x,y</a:t>
            </a:r>
            <a:r>
              <a:rPr lang="en-US" sz="2400" dirty="0">
                <a:ea typeface="ＭＳ Ｐゴシック" pitchFamily="34" charset="-128"/>
              </a:rPr>
              <a:t>) </a:t>
            </a:r>
          </a:p>
          <a:p>
            <a:pPr lvl="1"/>
            <a:r>
              <a:rPr lang="en-US" sz="2400" dirty="0">
                <a:ea typeface="ＭＳ Ｐゴシック" pitchFamily="34" charset="-128"/>
              </a:rPr>
              <a:t>“A cat killed a dog”</a:t>
            </a:r>
          </a:p>
          <a:p>
            <a:r>
              <a:rPr lang="en-US" sz="2800" b="1" dirty="0">
                <a:ea typeface="ＭＳ Ｐゴシック" pitchFamily="34" charset="-128"/>
              </a:rPr>
              <a:t>Switching order of universals and </a:t>
            </a:r>
            <a:r>
              <a:rPr lang="en-US" sz="2800" b="1" dirty="0" err="1">
                <a:ea typeface="ＭＳ Ｐゴシック" pitchFamily="34" charset="-128"/>
              </a:rPr>
              <a:t>existentials</a:t>
            </a:r>
            <a:r>
              <a:rPr lang="en-US" sz="2800" b="1" dirty="0">
                <a:ea typeface="ＭＳ Ｐゴシック" pitchFamily="34" charset="-128"/>
              </a:rPr>
              <a:t> </a:t>
            </a:r>
            <a:r>
              <a:rPr lang="en-US" sz="2800" b="1" i="1" dirty="0">
                <a:ea typeface="ＭＳ Ｐゴシック" pitchFamily="34" charset="-128"/>
              </a:rPr>
              <a:t>does</a:t>
            </a:r>
            <a:r>
              <a:rPr lang="en-US" sz="2800" b="1" dirty="0">
                <a:ea typeface="ＭＳ Ｐゴシック" pitchFamily="34" charset="-128"/>
              </a:rPr>
              <a:t> change meaning: </a:t>
            </a:r>
          </a:p>
          <a:p>
            <a:pPr lvl="1"/>
            <a:r>
              <a:rPr lang="en-US" sz="2400" dirty="0">
                <a:ea typeface="ＭＳ Ｐゴシック" pitchFamily="34" charset="-128"/>
              </a:rPr>
              <a:t>Everyone likes someone: (</a:t>
            </a:r>
            <a:r>
              <a:rPr lang="en-US" sz="2400" dirty="0">
                <a:ea typeface="ＭＳ Ｐゴシック" pitchFamily="34" charset="-128"/>
                <a:sym typeface="Symbol" pitchFamily="18" charset="2"/>
              </a:rPr>
              <a:t></a:t>
            </a:r>
            <a:r>
              <a:rPr lang="en-US" sz="2400" dirty="0">
                <a:ea typeface="ＭＳ Ｐゴシック" pitchFamily="34" charset="-128"/>
              </a:rPr>
              <a:t>x)(</a:t>
            </a:r>
            <a:r>
              <a:rPr lang="en-US" sz="2400" dirty="0">
                <a:ea typeface="ＭＳ Ｐゴシック" pitchFamily="34" charset="-128"/>
                <a:sym typeface="Symbol" pitchFamily="18" charset="2"/>
              </a:rPr>
              <a:t></a:t>
            </a:r>
            <a:r>
              <a:rPr lang="en-US" sz="2400" dirty="0">
                <a:ea typeface="ＭＳ Ｐゴシック" pitchFamily="34" charset="-128"/>
              </a:rPr>
              <a:t>y) likes(</a:t>
            </a:r>
            <a:r>
              <a:rPr lang="en-US" sz="2400" dirty="0" err="1">
                <a:ea typeface="ＭＳ Ｐゴシック" pitchFamily="34" charset="-128"/>
              </a:rPr>
              <a:t>x,y</a:t>
            </a:r>
            <a:r>
              <a:rPr lang="en-US" sz="2400" dirty="0">
                <a:ea typeface="ＭＳ Ｐゴシック" pitchFamily="34" charset="-128"/>
              </a:rPr>
              <a:t>) </a:t>
            </a:r>
          </a:p>
          <a:p>
            <a:pPr lvl="1"/>
            <a:r>
              <a:rPr lang="en-US" sz="2400" dirty="0">
                <a:ea typeface="ＭＳ Ｐゴシック" pitchFamily="34" charset="-128"/>
              </a:rPr>
              <a:t>Someone is liked by everyone: (</a:t>
            </a:r>
            <a:r>
              <a:rPr lang="en-US" sz="2400" dirty="0">
                <a:ea typeface="ＭＳ Ｐゴシック" pitchFamily="34" charset="-128"/>
                <a:sym typeface="Symbol" pitchFamily="18" charset="2"/>
              </a:rPr>
              <a:t></a:t>
            </a:r>
            <a:r>
              <a:rPr lang="en-US" sz="2400" dirty="0">
                <a:ea typeface="ＭＳ Ｐゴシック" pitchFamily="34" charset="-128"/>
              </a:rPr>
              <a:t>y)(</a:t>
            </a:r>
            <a:r>
              <a:rPr lang="en-US" sz="2400" dirty="0">
                <a:ea typeface="ＭＳ Ｐゴシック" pitchFamily="34" charset="-128"/>
                <a:sym typeface="Symbol" pitchFamily="18" charset="2"/>
              </a:rPr>
              <a:t></a:t>
            </a:r>
            <a:r>
              <a:rPr lang="en-US" sz="2400" dirty="0">
                <a:ea typeface="ＭＳ Ｐゴシック" pitchFamily="34" charset="-128"/>
              </a:rPr>
              <a:t>x) likes(</a:t>
            </a:r>
            <a:r>
              <a:rPr lang="en-US" sz="2400" dirty="0" err="1">
                <a:ea typeface="ＭＳ Ｐゴシック" pitchFamily="34" charset="-128"/>
              </a:rPr>
              <a:t>x,y</a:t>
            </a:r>
            <a:r>
              <a:rPr lang="en-US" sz="2400" dirty="0">
                <a:ea typeface="ＭＳ Ｐゴシック" pitchFamily="34" charset="-128"/>
              </a:rPr>
              <a:t>)</a:t>
            </a:r>
          </a:p>
          <a:p>
            <a:endParaRPr lang="en-US" dirty="0">
              <a:ea typeface="ＭＳ Ｐゴシック" pitchFamily="34" charset="-128"/>
            </a:endParaRPr>
          </a:p>
        </p:txBody>
      </p:sp>
      <p:sp>
        <p:nvSpPr>
          <p:cNvPr id="4" name="Google Shape;142;p2">
            <a:extLst>
              <a:ext uri="{FF2B5EF4-FFF2-40B4-BE49-F238E27FC236}">
                <a16:creationId xmlns:a16="http://schemas.microsoft.com/office/drawing/2014/main" id="{7A92059F-E2B1-4546-BDD3-E1398974191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E58DEC38-627A-4F39-AAA6-FC0D97617635}"/>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338111" y="76200"/>
            <a:ext cx="7939488" cy="990600"/>
          </a:xfrm>
        </p:spPr>
        <p:txBody>
          <a:bodyPr/>
          <a:lstStyle/>
          <a:p>
            <a:r>
              <a:rPr lang="en-US" sz="3600" dirty="0">
                <a:ea typeface="ＭＳ Ｐゴシック" pitchFamily="34" charset="-128"/>
              </a:rPr>
              <a:t>Connections between All and Exists</a:t>
            </a:r>
          </a:p>
        </p:txBody>
      </p:sp>
      <p:sp>
        <p:nvSpPr>
          <p:cNvPr id="96260" name="Rectangle 3"/>
          <p:cNvSpPr>
            <a:spLocks noGrp="1" noChangeArrowheads="1"/>
          </p:cNvSpPr>
          <p:nvPr>
            <p:ph type="body" idx="1"/>
          </p:nvPr>
        </p:nvSpPr>
        <p:spPr>
          <a:xfrm>
            <a:off x="3451780" y="956631"/>
            <a:ext cx="7712149" cy="5181600"/>
          </a:xfrm>
        </p:spPr>
        <p:txBody>
          <a:bodyPr/>
          <a:lstStyle/>
          <a:p>
            <a:pPr marL="231775" indent="-231775"/>
            <a:r>
              <a:rPr lang="en-US" sz="2800" dirty="0">
                <a:ea typeface="ＭＳ Ｐゴシック" pitchFamily="34" charset="-128"/>
              </a:rPr>
              <a:t>We can relate sentences involving </a:t>
            </a:r>
            <a:r>
              <a:rPr lang="en-US" sz="2800" dirty="0">
                <a:ea typeface="ＭＳ Ｐゴシック" pitchFamily="34" charset="-128"/>
                <a:sym typeface="Symbol" pitchFamily="18" charset="2"/>
              </a:rPr>
              <a:t></a:t>
            </a:r>
            <a:r>
              <a:rPr lang="en-US" sz="2800" dirty="0">
                <a:ea typeface="ＭＳ Ｐゴシック" pitchFamily="34" charset="-128"/>
              </a:rPr>
              <a:t> and </a:t>
            </a:r>
            <a:r>
              <a:rPr lang="en-US" sz="2800" dirty="0">
                <a:ea typeface="ＭＳ Ｐゴシック" pitchFamily="34" charset="-128"/>
                <a:sym typeface="Symbol" pitchFamily="18" charset="2"/>
              </a:rPr>
              <a:t></a:t>
            </a:r>
            <a:r>
              <a:rPr lang="en-US" sz="2800" dirty="0">
                <a:ea typeface="ＭＳ Ｐゴシック" pitchFamily="34" charset="-128"/>
              </a:rPr>
              <a:t> using </a:t>
            </a:r>
            <a:r>
              <a:rPr lang="en-US" sz="2800" b="1" dirty="0">
                <a:ea typeface="ＭＳ Ｐゴシック" pitchFamily="34" charset="-128"/>
              </a:rPr>
              <a:t>De Morgan’s laws</a:t>
            </a:r>
            <a:r>
              <a:rPr lang="en-US" sz="2800" dirty="0">
                <a:ea typeface="ＭＳ Ｐゴシック" pitchFamily="34" charset="-128"/>
              </a:rPr>
              <a:t>:</a:t>
            </a:r>
          </a:p>
          <a:p>
            <a:pPr marL="517525" lvl="1" indent="-282575">
              <a:buFontTx/>
              <a:buAutoNum type="arabicPeriod"/>
            </a:pPr>
            <a:r>
              <a:rPr lang="en-US" sz="2600" dirty="0">
                <a:ea typeface="ＭＳ Ｐゴシック" pitchFamily="34" charset="-128"/>
              </a:rPr>
              <a:t>(</a:t>
            </a:r>
            <a:r>
              <a:rPr lang="en-US" sz="2600" dirty="0">
                <a:ea typeface="ＭＳ Ｐゴシック" pitchFamily="34" charset="-128"/>
                <a:sym typeface="Symbol" pitchFamily="18" charset="2"/>
              </a:rPr>
              <a:t></a:t>
            </a:r>
            <a:r>
              <a:rPr lang="en-US" sz="2600" dirty="0">
                <a:ea typeface="ＭＳ Ｐゴシック" pitchFamily="34" charset="-128"/>
              </a:rPr>
              <a:t>x) </a:t>
            </a:r>
            <a:r>
              <a:rPr lang="en-US" sz="2600" dirty="0">
                <a:ea typeface="ＭＳ Ｐゴシック" pitchFamily="34" charset="-128"/>
                <a:sym typeface="Symbol" pitchFamily="18" charset="2"/>
              </a:rPr>
              <a:t></a:t>
            </a:r>
            <a:r>
              <a:rPr lang="en-US" sz="2600" dirty="0">
                <a:ea typeface="ＭＳ Ｐゴシック" pitchFamily="34" charset="-128"/>
              </a:rPr>
              <a:t>P(x) </a:t>
            </a:r>
            <a:r>
              <a:rPr lang="en-US" sz="2600" dirty="0">
                <a:ea typeface="ＭＳ Ｐゴシック" pitchFamily="34" charset="-128"/>
                <a:cs typeface="Times New Roman" pitchFamily="18" charset="0"/>
              </a:rPr>
              <a:t>↔</a:t>
            </a:r>
            <a:r>
              <a:rPr lang="en-US" sz="2600" dirty="0">
                <a:ea typeface="ＭＳ Ｐゴシック" pitchFamily="34" charset="-128"/>
              </a:rPr>
              <a:t> </a:t>
            </a:r>
            <a:r>
              <a:rPr lang="en-US" sz="2600" dirty="0">
                <a:ea typeface="ＭＳ Ｐゴシック" pitchFamily="34" charset="-128"/>
                <a:sym typeface="Symbol" pitchFamily="18" charset="2"/>
              </a:rPr>
              <a:t></a:t>
            </a:r>
            <a:r>
              <a:rPr lang="en-US" sz="2600" dirty="0">
                <a:ea typeface="ＭＳ Ｐゴシック" pitchFamily="34" charset="-128"/>
              </a:rPr>
              <a:t>(</a:t>
            </a:r>
            <a:r>
              <a:rPr lang="en-US" sz="2600" dirty="0">
                <a:ea typeface="ＭＳ Ｐゴシック" pitchFamily="34" charset="-128"/>
                <a:sym typeface="Symbol" pitchFamily="18" charset="2"/>
              </a:rPr>
              <a:t></a:t>
            </a:r>
            <a:r>
              <a:rPr lang="en-US" sz="2600" dirty="0">
                <a:ea typeface="ＭＳ Ｐゴシック" pitchFamily="34" charset="-128"/>
              </a:rPr>
              <a:t>x) P(x)</a:t>
            </a:r>
          </a:p>
          <a:p>
            <a:pPr marL="517525" lvl="1" indent="-282575">
              <a:buFontTx/>
              <a:buAutoNum type="arabicPeriod"/>
            </a:pPr>
            <a:r>
              <a:rPr lang="en-US" sz="2600" dirty="0">
                <a:ea typeface="ＭＳ Ｐゴシック" pitchFamily="34" charset="-128"/>
                <a:sym typeface="Symbol" pitchFamily="18" charset="2"/>
              </a:rPr>
              <a:t></a:t>
            </a:r>
            <a:r>
              <a:rPr lang="en-US" sz="2600" dirty="0">
                <a:ea typeface="ＭＳ Ｐゴシック" pitchFamily="34" charset="-128"/>
              </a:rPr>
              <a:t>(</a:t>
            </a:r>
            <a:r>
              <a:rPr lang="en-US" sz="2600" dirty="0">
                <a:ea typeface="ＭＳ Ｐゴシック" pitchFamily="34" charset="-128"/>
                <a:sym typeface="Symbol" pitchFamily="18" charset="2"/>
              </a:rPr>
              <a:t></a:t>
            </a:r>
            <a:r>
              <a:rPr lang="en-US" sz="2600" dirty="0">
                <a:ea typeface="ＭＳ Ｐゴシック" pitchFamily="34" charset="-128"/>
              </a:rPr>
              <a:t>x) P </a:t>
            </a:r>
            <a:r>
              <a:rPr lang="en-US" sz="2600" dirty="0">
                <a:ea typeface="ＭＳ Ｐゴシック" pitchFamily="34" charset="-128"/>
                <a:cs typeface="Times New Roman" pitchFamily="18" charset="0"/>
              </a:rPr>
              <a:t>↔</a:t>
            </a:r>
            <a:r>
              <a:rPr lang="en-US" sz="2600" dirty="0">
                <a:ea typeface="ＭＳ Ｐゴシック" pitchFamily="34" charset="-128"/>
              </a:rPr>
              <a:t> (</a:t>
            </a:r>
            <a:r>
              <a:rPr lang="en-US" sz="2600" dirty="0">
                <a:ea typeface="ＭＳ Ｐゴシック" pitchFamily="34" charset="-128"/>
                <a:sym typeface="Symbol" pitchFamily="18" charset="2"/>
              </a:rPr>
              <a:t></a:t>
            </a:r>
            <a:r>
              <a:rPr lang="en-US" sz="2600" dirty="0">
                <a:ea typeface="ＭＳ Ｐゴシック" pitchFamily="34" charset="-128"/>
              </a:rPr>
              <a:t>x) </a:t>
            </a:r>
            <a:r>
              <a:rPr lang="en-US" sz="2600" dirty="0">
                <a:ea typeface="ＭＳ Ｐゴシック" pitchFamily="34" charset="-128"/>
                <a:sym typeface="Symbol" pitchFamily="18" charset="2"/>
              </a:rPr>
              <a:t></a:t>
            </a:r>
            <a:r>
              <a:rPr lang="en-US" sz="2600" dirty="0">
                <a:ea typeface="ＭＳ Ｐゴシック" pitchFamily="34" charset="-128"/>
              </a:rPr>
              <a:t>P(x)</a:t>
            </a:r>
          </a:p>
          <a:p>
            <a:pPr marL="517525" lvl="1" indent="-282575">
              <a:buFontTx/>
              <a:buAutoNum type="arabicPeriod"/>
            </a:pPr>
            <a:r>
              <a:rPr lang="en-US" sz="2600" dirty="0">
                <a:ea typeface="ＭＳ Ｐゴシック" pitchFamily="34" charset="-128"/>
              </a:rPr>
              <a:t>(</a:t>
            </a:r>
            <a:r>
              <a:rPr lang="en-US" sz="2600" dirty="0">
                <a:ea typeface="ＭＳ Ｐゴシック" pitchFamily="34" charset="-128"/>
                <a:sym typeface="Symbol" pitchFamily="18" charset="2"/>
              </a:rPr>
              <a:t></a:t>
            </a:r>
            <a:r>
              <a:rPr lang="en-US" sz="2600" dirty="0">
                <a:ea typeface="ＭＳ Ｐゴシック" pitchFamily="34" charset="-128"/>
              </a:rPr>
              <a:t>x) P(x) </a:t>
            </a:r>
            <a:r>
              <a:rPr lang="en-US" sz="2600" dirty="0">
                <a:ea typeface="ＭＳ Ｐゴシック" pitchFamily="34" charset="-128"/>
                <a:cs typeface="Times New Roman" pitchFamily="18" charset="0"/>
              </a:rPr>
              <a:t>↔</a:t>
            </a:r>
            <a:r>
              <a:rPr lang="en-US" sz="2600" dirty="0">
                <a:ea typeface="ＭＳ Ｐゴシック" pitchFamily="34" charset="-128"/>
              </a:rPr>
              <a:t> </a:t>
            </a:r>
            <a:r>
              <a:rPr lang="en-US" sz="2600" dirty="0">
                <a:ea typeface="ＭＳ Ｐゴシック" pitchFamily="34" charset="-128"/>
                <a:sym typeface="Symbol" pitchFamily="18" charset="2"/>
              </a:rPr>
              <a:t></a:t>
            </a:r>
            <a:r>
              <a:rPr lang="en-US" sz="2600" dirty="0">
                <a:ea typeface="ＭＳ Ｐゴシック" pitchFamily="34" charset="-128"/>
              </a:rPr>
              <a:t> (</a:t>
            </a:r>
            <a:r>
              <a:rPr lang="en-US" sz="2600" dirty="0">
                <a:ea typeface="ＭＳ Ｐゴシック" pitchFamily="34" charset="-128"/>
                <a:sym typeface="Symbol" pitchFamily="18" charset="2"/>
              </a:rPr>
              <a:t></a:t>
            </a:r>
            <a:r>
              <a:rPr lang="en-US" sz="2600" dirty="0">
                <a:ea typeface="ＭＳ Ｐゴシック" pitchFamily="34" charset="-128"/>
              </a:rPr>
              <a:t>x) </a:t>
            </a:r>
            <a:r>
              <a:rPr lang="en-US" sz="2600" dirty="0">
                <a:ea typeface="ＭＳ Ｐゴシック" pitchFamily="34" charset="-128"/>
                <a:sym typeface="Symbol" pitchFamily="18" charset="2"/>
              </a:rPr>
              <a:t></a:t>
            </a:r>
            <a:r>
              <a:rPr lang="en-US" sz="2600" dirty="0">
                <a:ea typeface="ＭＳ Ｐゴシック" pitchFamily="34" charset="-128"/>
              </a:rPr>
              <a:t>P(x)</a:t>
            </a:r>
          </a:p>
          <a:p>
            <a:pPr marL="517525" lvl="1" indent="-282575">
              <a:buFontTx/>
              <a:buAutoNum type="arabicPeriod"/>
            </a:pPr>
            <a:r>
              <a:rPr lang="en-US" sz="2600" dirty="0">
                <a:ea typeface="ＭＳ Ｐゴシック" pitchFamily="34" charset="-128"/>
              </a:rPr>
              <a:t>(</a:t>
            </a:r>
            <a:r>
              <a:rPr lang="en-US" sz="2600" dirty="0">
                <a:ea typeface="ＭＳ Ｐゴシック" pitchFamily="34" charset="-128"/>
                <a:sym typeface="Symbol" pitchFamily="18" charset="2"/>
              </a:rPr>
              <a:t></a:t>
            </a:r>
            <a:r>
              <a:rPr lang="en-US" sz="2600" dirty="0">
                <a:ea typeface="ＭＳ Ｐゴシック" pitchFamily="34" charset="-128"/>
              </a:rPr>
              <a:t>x) P(x) </a:t>
            </a:r>
            <a:r>
              <a:rPr lang="en-US" sz="2600" dirty="0">
                <a:ea typeface="ＭＳ Ｐゴシック" pitchFamily="34" charset="-128"/>
                <a:cs typeface="Times New Roman" pitchFamily="18" charset="0"/>
              </a:rPr>
              <a:t>↔</a:t>
            </a:r>
            <a:r>
              <a:rPr lang="en-US" sz="2600" dirty="0">
                <a:ea typeface="ＭＳ Ｐゴシック" pitchFamily="34" charset="-128"/>
              </a:rPr>
              <a:t> </a:t>
            </a:r>
            <a:r>
              <a:rPr lang="en-US" sz="2600" dirty="0">
                <a:ea typeface="ＭＳ Ｐゴシック" pitchFamily="34" charset="-128"/>
                <a:sym typeface="Symbol" pitchFamily="18" charset="2"/>
              </a:rPr>
              <a:t></a:t>
            </a:r>
            <a:r>
              <a:rPr lang="en-US" sz="2600" dirty="0">
                <a:ea typeface="ＭＳ Ｐゴシック" pitchFamily="34" charset="-128"/>
              </a:rPr>
              <a:t>(</a:t>
            </a:r>
            <a:r>
              <a:rPr lang="en-US" sz="2600" dirty="0">
                <a:ea typeface="ＭＳ Ｐゴシック" pitchFamily="34" charset="-128"/>
                <a:sym typeface="Symbol" pitchFamily="18" charset="2"/>
              </a:rPr>
              <a:t></a:t>
            </a:r>
            <a:r>
              <a:rPr lang="en-US" sz="2600" dirty="0">
                <a:ea typeface="ＭＳ Ｐゴシック" pitchFamily="34" charset="-128"/>
              </a:rPr>
              <a:t>x) </a:t>
            </a:r>
            <a:r>
              <a:rPr lang="en-US" sz="2600" dirty="0">
                <a:ea typeface="ＭＳ Ｐゴシック" pitchFamily="34" charset="-128"/>
                <a:sym typeface="Symbol" pitchFamily="18" charset="2"/>
              </a:rPr>
              <a:t></a:t>
            </a:r>
            <a:r>
              <a:rPr lang="en-US" sz="2600" dirty="0">
                <a:ea typeface="ＭＳ Ｐゴシック" pitchFamily="34" charset="-128"/>
              </a:rPr>
              <a:t>P(x)</a:t>
            </a:r>
          </a:p>
          <a:p>
            <a:pPr marL="231775" indent="-231775"/>
            <a:r>
              <a:rPr lang="en-US" sz="2800" dirty="0">
                <a:ea typeface="ＭＳ Ｐゴシック" pitchFamily="34" charset="-128"/>
              </a:rPr>
              <a:t>Examples</a:t>
            </a:r>
          </a:p>
          <a:p>
            <a:pPr marL="517525" lvl="1" indent="-282575">
              <a:buFontTx/>
              <a:buAutoNum type="arabicPeriod"/>
            </a:pPr>
            <a:r>
              <a:rPr lang="en-US" sz="2600" dirty="0">
                <a:ea typeface="ＭＳ Ｐゴシック" pitchFamily="34" charset="-128"/>
              </a:rPr>
              <a:t>All dogs don’t like cats </a:t>
            </a:r>
            <a:r>
              <a:rPr lang="en-US" sz="2600" dirty="0">
                <a:ea typeface="ＭＳ Ｐゴシック" pitchFamily="34" charset="-128"/>
                <a:cs typeface="Times New Roman" pitchFamily="18" charset="0"/>
              </a:rPr>
              <a:t>↔</a:t>
            </a:r>
            <a:r>
              <a:rPr lang="en-US" sz="2600" dirty="0">
                <a:ea typeface="ＭＳ Ｐゴシック" pitchFamily="34" charset="-128"/>
              </a:rPr>
              <a:t> No dogs like cats</a:t>
            </a:r>
          </a:p>
          <a:p>
            <a:pPr marL="517525" lvl="1" indent="-282575">
              <a:buFontTx/>
              <a:buAutoNum type="arabicPeriod"/>
            </a:pPr>
            <a:r>
              <a:rPr lang="en-US" sz="2600" dirty="0">
                <a:ea typeface="ＭＳ Ｐゴシック" pitchFamily="34" charset="-128"/>
              </a:rPr>
              <a:t>Not all dogs dance </a:t>
            </a:r>
            <a:r>
              <a:rPr lang="en-US" sz="2600" dirty="0">
                <a:ea typeface="ＭＳ Ｐゴシック" pitchFamily="34" charset="-128"/>
                <a:cs typeface="Times New Roman" pitchFamily="18" charset="0"/>
              </a:rPr>
              <a:t>↔</a:t>
            </a:r>
            <a:r>
              <a:rPr lang="en-US" sz="2600" dirty="0">
                <a:ea typeface="ＭＳ Ｐゴシック" pitchFamily="34" charset="-128"/>
              </a:rPr>
              <a:t> There is a dog that doesn’t dance</a:t>
            </a:r>
          </a:p>
          <a:p>
            <a:pPr marL="517525" lvl="1" indent="-282575">
              <a:buFontTx/>
              <a:buAutoNum type="arabicPeriod"/>
            </a:pPr>
            <a:r>
              <a:rPr lang="en-US" sz="2600" dirty="0">
                <a:ea typeface="ＭＳ Ｐゴシック" pitchFamily="34" charset="-128"/>
              </a:rPr>
              <a:t>All dogs sleep </a:t>
            </a:r>
            <a:r>
              <a:rPr lang="en-US" sz="2600" dirty="0">
                <a:ea typeface="ＭＳ Ｐゴシック" pitchFamily="34" charset="-128"/>
                <a:cs typeface="Times New Roman" pitchFamily="18" charset="0"/>
              </a:rPr>
              <a:t>↔ There is no dog that doesn’t sleep</a:t>
            </a:r>
          </a:p>
          <a:p>
            <a:pPr marL="517525" lvl="1" indent="-282575">
              <a:buFontTx/>
              <a:buAutoNum type="arabicPeriod"/>
            </a:pPr>
            <a:r>
              <a:rPr lang="en-US" sz="2600" dirty="0">
                <a:ea typeface="ＭＳ Ｐゴシック" pitchFamily="34" charset="-128"/>
                <a:cs typeface="Times New Roman" pitchFamily="18" charset="0"/>
              </a:rPr>
              <a:t>There is a dog that talks ↔ Not all dogs can’t talk</a:t>
            </a:r>
            <a:endParaRPr lang="en-US" sz="2600" dirty="0">
              <a:ea typeface="ＭＳ Ｐゴシック" pitchFamily="34" charset="-128"/>
            </a:endParaRPr>
          </a:p>
        </p:txBody>
      </p:sp>
      <p:sp>
        <p:nvSpPr>
          <p:cNvPr id="4" name="Google Shape;142;p2">
            <a:extLst>
              <a:ext uri="{FF2B5EF4-FFF2-40B4-BE49-F238E27FC236}">
                <a16:creationId xmlns:a16="http://schemas.microsoft.com/office/drawing/2014/main" id="{5E7A5D35-19C5-47BE-A443-3457EEA6FE6D}"/>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4">
            <a:extLst>
              <a:ext uri="{FF2B5EF4-FFF2-40B4-BE49-F238E27FC236}">
                <a16:creationId xmlns:a16="http://schemas.microsoft.com/office/drawing/2014/main" id="{4DF6B793-34B7-4712-96A4-BDAA4DBC9640}"/>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32130" y="262340"/>
            <a:ext cx="8220891" cy="1143000"/>
          </a:xfrm>
        </p:spPr>
        <p:txBody>
          <a:bodyPr>
            <a:normAutofit/>
          </a:bodyPr>
          <a:lstStyle/>
          <a:p>
            <a:r>
              <a:rPr lang="en-US" sz="3600" dirty="0">
                <a:ea typeface="ＭＳ Ｐゴシック" pitchFamily="34" charset="-128"/>
              </a:rPr>
              <a:t>Quantified inference rules</a:t>
            </a:r>
          </a:p>
        </p:txBody>
      </p:sp>
      <p:sp>
        <p:nvSpPr>
          <p:cNvPr id="40963" name="Rectangle 3"/>
          <p:cNvSpPr>
            <a:spLocks noGrp="1" noChangeArrowheads="1"/>
          </p:cNvSpPr>
          <p:nvPr>
            <p:ph type="body" idx="1"/>
          </p:nvPr>
        </p:nvSpPr>
        <p:spPr>
          <a:xfrm>
            <a:off x="3332130" y="1303662"/>
            <a:ext cx="7660640" cy="4876800"/>
          </a:xfrm>
        </p:spPr>
        <p:txBody>
          <a:bodyPr/>
          <a:lstStyle/>
          <a:p>
            <a:r>
              <a:rPr lang="en-US" sz="3200" dirty="0">
                <a:ea typeface="ＭＳ Ｐゴシック" pitchFamily="34" charset="-128"/>
              </a:rPr>
              <a:t>Universal instantiation</a:t>
            </a:r>
          </a:p>
          <a:p>
            <a:pPr lvl="1"/>
            <a:r>
              <a:rPr lang="en-US" sz="2800" dirty="0">
                <a:ea typeface="ＭＳ Ｐゴシック" pitchFamily="34" charset="-128"/>
                <a:sym typeface="Symbol" pitchFamily="18" charset="2"/>
              </a:rPr>
              <a:t>x P(x)  P(A)</a:t>
            </a:r>
          </a:p>
          <a:p>
            <a:r>
              <a:rPr lang="en-US" sz="3200" dirty="0">
                <a:ea typeface="ＭＳ Ｐゴシック" pitchFamily="34" charset="-128"/>
                <a:sym typeface="Symbol" pitchFamily="18" charset="2"/>
              </a:rPr>
              <a:t>Universal generalization</a:t>
            </a:r>
          </a:p>
          <a:p>
            <a:pPr lvl="1"/>
            <a:r>
              <a:rPr lang="en-US" sz="2800" dirty="0">
                <a:ea typeface="ＭＳ Ｐゴシック" pitchFamily="34" charset="-128"/>
                <a:sym typeface="Symbol" pitchFamily="18" charset="2"/>
              </a:rPr>
              <a:t>P(A)  P(B) …  x P(x)</a:t>
            </a:r>
          </a:p>
          <a:p>
            <a:r>
              <a:rPr lang="en-US" sz="3200" dirty="0">
                <a:ea typeface="ＭＳ Ｐゴシック" pitchFamily="34" charset="-128"/>
                <a:sym typeface="Symbol" pitchFamily="18" charset="2"/>
              </a:rPr>
              <a:t>Existential instantiation</a:t>
            </a:r>
          </a:p>
          <a:p>
            <a:pPr lvl="1"/>
            <a:r>
              <a:rPr lang="en-US" sz="2800" dirty="0">
                <a:ea typeface="ＭＳ Ｐゴシック" pitchFamily="34" charset="-128"/>
                <a:sym typeface="Symbol" pitchFamily="18" charset="2"/>
              </a:rPr>
              <a:t>x P(x) P(F)</a:t>
            </a:r>
            <a:endParaRPr lang="en-US" sz="2800" b="1" dirty="0">
              <a:solidFill>
                <a:schemeClr val="accent2"/>
              </a:solidFill>
              <a:ea typeface="ＭＳ Ｐゴシック" pitchFamily="34" charset="-128"/>
              <a:sym typeface="Symbol" pitchFamily="18" charset="2"/>
            </a:endParaRPr>
          </a:p>
          <a:p>
            <a:r>
              <a:rPr lang="en-US" sz="3200" dirty="0">
                <a:ea typeface="ＭＳ Ｐゴシック" pitchFamily="34" charset="-128"/>
                <a:sym typeface="Symbol" pitchFamily="18" charset="2"/>
              </a:rPr>
              <a:t>Existential generalization</a:t>
            </a:r>
          </a:p>
          <a:p>
            <a:pPr lvl="1"/>
            <a:r>
              <a:rPr lang="en-US" sz="2800" dirty="0">
                <a:ea typeface="ＭＳ Ｐゴシック" pitchFamily="34" charset="-128"/>
                <a:sym typeface="Symbol" pitchFamily="18" charset="2"/>
              </a:rPr>
              <a:t>P(A)  x P(x)</a:t>
            </a:r>
          </a:p>
        </p:txBody>
      </p:sp>
      <p:sp>
        <p:nvSpPr>
          <p:cNvPr id="40964" name="TextBox 4"/>
          <p:cNvSpPr txBox="1">
            <a:spLocks noChangeArrowheads="1"/>
          </p:cNvSpPr>
          <p:nvPr/>
        </p:nvSpPr>
        <p:spPr bwMode="auto">
          <a:xfrm>
            <a:off x="8092609" y="4215810"/>
            <a:ext cx="4836583" cy="923330"/>
          </a:xfrm>
          <a:prstGeom prst="rect">
            <a:avLst/>
          </a:prstGeom>
          <a:noFill/>
          <a:ln w="9525">
            <a:noFill/>
            <a:miter lim="800000"/>
            <a:headEnd/>
            <a:tailEnd/>
          </a:ln>
        </p:spPr>
        <p:txBody>
          <a:bodyPr>
            <a:spAutoFit/>
          </a:bodyPr>
          <a:lstStyle/>
          <a:p>
            <a:pPr>
              <a:buFont typeface="Symbol" pitchFamily="18" charset="2"/>
              <a:buChar char="¬"/>
            </a:pPr>
            <a:r>
              <a:rPr lang="en-US" b="1" dirty="0" err="1">
                <a:solidFill>
                  <a:schemeClr val="accent2"/>
                </a:solidFill>
                <a:latin typeface="Times New Roman" panose="02020603050405020304" pitchFamily="18" charset="0"/>
                <a:sym typeface="Symbol" pitchFamily="18" charset="2"/>
              </a:rPr>
              <a:t>skolem</a:t>
            </a:r>
            <a:r>
              <a:rPr lang="en-US" b="1" dirty="0">
                <a:solidFill>
                  <a:schemeClr val="accent2"/>
                </a:solidFill>
                <a:latin typeface="Times New Roman" panose="02020603050405020304" pitchFamily="18" charset="0"/>
                <a:sym typeface="Symbol" pitchFamily="18" charset="2"/>
              </a:rPr>
              <a:t> constant F</a:t>
            </a:r>
          </a:p>
          <a:p>
            <a:r>
              <a:rPr lang="en-US" sz="1800" b="1" i="1" dirty="0">
                <a:solidFill>
                  <a:schemeClr val="accent2"/>
                </a:solidFill>
                <a:latin typeface="Times New Roman" panose="02020603050405020304" pitchFamily="18" charset="0"/>
                <a:sym typeface="Symbol" pitchFamily="18" charset="2"/>
              </a:rPr>
              <a:t>     F must be a “new” constant not   </a:t>
            </a:r>
            <a:br>
              <a:rPr lang="en-US" sz="1800" b="1" i="1" dirty="0">
                <a:solidFill>
                  <a:schemeClr val="accent2"/>
                </a:solidFill>
                <a:latin typeface="Times New Roman" panose="02020603050405020304" pitchFamily="18" charset="0"/>
                <a:sym typeface="Symbol" pitchFamily="18" charset="2"/>
              </a:rPr>
            </a:br>
            <a:r>
              <a:rPr lang="en-US" sz="1800" b="1" i="1" dirty="0">
                <a:solidFill>
                  <a:schemeClr val="accent2"/>
                </a:solidFill>
                <a:latin typeface="Times New Roman" panose="02020603050405020304" pitchFamily="18" charset="0"/>
                <a:sym typeface="Symbol" pitchFamily="18" charset="2"/>
              </a:rPr>
              <a:t>    appearing in the KB</a:t>
            </a:r>
            <a:endParaRPr lang="en-US" sz="1800" i="1" dirty="0">
              <a:latin typeface="Times New Roman" panose="02020603050405020304" pitchFamily="18" charset="0"/>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4">
            <a:extLst>
              <a:ext uri="{FF2B5EF4-FFF2-40B4-BE49-F238E27FC236}">
                <a16:creationId xmlns:a16="http://schemas.microsoft.com/office/drawing/2014/main" id="{DB92426D-721B-454E-A3B3-7895EB952ED0}"/>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59" y="150777"/>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Introduction</a:t>
            </a:r>
            <a:r>
              <a:rPr lang="en-US" sz="2400" dirty="0">
                <a:solidFill>
                  <a:srgbClr val="0070C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The propositional logic is not powerful enough to represent all the types of assertions that are used in computer science and mathematics, or to express certain types of relationship between propositions such as equivalence.</a:t>
            </a:r>
          </a:p>
          <a:p>
            <a:r>
              <a:rPr lang="en-US" sz="2400" dirty="0">
                <a:latin typeface="Times New Roman" panose="02020603050405020304" pitchFamily="18" charset="0"/>
                <a:cs typeface="Times New Roman" panose="02020603050405020304" pitchFamily="18" charset="0"/>
              </a:rPr>
              <a:t>For example, the assertion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is greater than 1”, where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is variable, is not a proposition because you cannot tell whether it is true or false unless you know the value of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Thus, the propositional logic cannot deal with such sentences</a:t>
            </a:r>
          </a:p>
          <a:p>
            <a:r>
              <a:rPr lang="en-US" sz="2400" dirty="0">
                <a:latin typeface="Times New Roman" panose="02020603050405020304" pitchFamily="18" charset="0"/>
                <a:cs typeface="Times New Roman" panose="02020603050405020304" pitchFamily="18" charset="0"/>
              </a:rPr>
              <a:t>Thus, we need more powerful logic to deal with these and other problems. The predicate logic is one of such logic and it addresses these issues among these.</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158968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401536" y="289383"/>
            <a:ext cx="8694512" cy="1143000"/>
          </a:xfrm>
        </p:spPr>
        <p:txBody>
          <a:bodyPr/>
          <a:lstStyle/>
          <a:p>
            <a:r>
              <a:rPr lang="en-US" sz="3600" dirty="0">
                <a:ea typeface="ＭＳ Ｐゴシック" pitchFamily="34" charset="-128"/>
              </a:rPr>
              <a:t>Universal instantiation</a:t>
            </a:r>
            <a:br>
              <a:rPr lang="en-US" sz="3600" dirty="0">
                <a:ea typeface="ＭＳ Ｐゴシック" pitchFamily="34" charset="-128"/>
              </a:rPr>
            </a:br>
            <a:r>
              <a:rPr lang="en-US" sz="3600" dirty="0">
                <a:ea typeface="ＭＳ Ｐゴシック" pitchFamily="34" charset="-128"/>
              </a:rPr>
              <a:t>(a.k.a. universal elimination)</a:t>
            </a:r>
          </a:p>
        </p:txBody>
      </p:sp>
      <p:sp>
        <p:nvSpPr>
          <p:cNvPr id="43011" name="Rectangle 3"/>
          <p:cNvSpPr>
            <a:spLocks noGrp="1" noChangeArrowheads="1"/>
          </p:cNvSpPr>
          <p:nvPr>
            <p:ph type="body" idx="1"/>
          </p:nvPr>
        </p:nvSpPr>
        <p:spPr>
          <a:xfrm>
            <a:off x="3401536" y="1619479"/>
            <a:ext cx="7215051" cy="4114800"/>
          </a:xfrm>
        </p:spPr>
        <p:txBody>
          <a:bodyPr>
            <a:normAutofit lnSpcReduction="10000"/>
          </a:bodyPr>
          <a:lstStyle/>
          <a:p>
            <a:r>
              <a:rPr lang="en-US" sz="3200" dirty="0">
                <a:ea typeface="ＭＳ Ｐゴシック" pitchFamily="34" charset="-128"/>
              </a:rPr>
              <a:t>If (</a:t>
            </a:r>
            <a:r>
              <a:rPr lang="en-US" sz="3200" dirty="0">
                <a:ea typeface="ＭＳ Ｐゴシック" pitchFamily="34" charset="-128"/>
                <a:sym typeface="Symbol" pitchFamily="18" charset="2"/>
              </a:rPr>
              <a:t></a:t>
            </a:r>
            <a:r>
              <a:rPr lang="en-US" sz="3200" dirty="0">
                <a:ea typeface="ＭＳ Ｐゴシック" pitchFamily="34" charset="-128"/>
              </a:rPr>
              <a:t>x) P(x) is true, then P(C) is true, where C is </a:t>
            </a:r>
            <a:r>
              <a:rPr lang="en-US" sz="3200" i="1" dirty="0">
                <a:ea typeface="ＭＳ Ｐゴシック" pitchFamily="34" charset="-128"/>
              </a:rPr>
              <a:t>any</a:t>
            </a:r>
            <a:r>
              <a:rPr lang="en-US" sz="3200" dirty="0">
                <a:ea typeface="ＭＳ Ｐゴシック" pitchFamily="34" charset="-128"/>
              </a:rPr>
              <a:t> constant in the domain of x, e.g.: </a:t>
            </a:r>
          </a:p>
          <a:p>
            <a:pPr lvl="1">
              <a:buFontTx/>
              <a:buNone/>
            </a:pPr>
            <a:r>
              <a:rPr lang="en-US" sz="3200" dirty="0">
                <a:ea typeface="ＭＳ Ｐゴシック" pitchFamily="34" charset="-128"/>
              </a:rPr>
              <a:t>(</a:t>
            </a:r>
            <a:r>
              <a:rPr lang="en-US" sz="3200" dirty="0">
                <a:ea typeface="ＭＳ Ｐゴシック" pitchFamily="34" charset="-128"/>
                <a:sym typeface="Symbol" pitchFamily="18" charset="2"/>
              </a:rPr>
              <a:t></a:t>
            </a:r>
            <a:r>
              <a:rPr lang="en-US" sz="3200" dirty="0">
                <a:ea typeface="ＭＳ Ｐゴシック" pitchFamily="34" charset="-128"/>
              </a:rPr>
              <a:t>x) eats(John, x) </a:t>
            </a:r>
            <a:r>
              <a:rPr lang="en-US" sz="3200" dirty="0">
                <a:ea typeface="ＭＳ Ｐゴシック" pitchFamily="34" charset="-128"/>
                <a:sym typeface="Symbol" pitchFamily="18" charset="2"/>
              </a:rPr>
              <a:t></a:t>
            </a:r>
            <a:br>
              <a:rPr lang="en-US" sz="3200" dirty="0">
                <a:ea typeface="ＭＳ Ｐゴシック" pitchFamily="34" charset="-128"/>
                <a:sym typeface="Symbol" pitchFamily="18" charset="2"/>
              </a:rPr>
            </a:br>
            <a:r>
              <a:rPr lang="en-US" sz="3200" dirty="0">
                <a:ea typeface="ＭＳ Ｐゴシック" pitchFamily="34" charset="-128"/>
                <a:sym typeface="Symbol" pitchFamily="18" charset="2"/>
              </a:rPr>
              <a:t>          </a:t>
            </a:r>
            <a:r>
              <a:rPr lang="en-US" sz="3200" dirty="0">
                <a:ea typeface="ＭＳ Ｐゴシック" pitchFamily="34" charset="-128"/>
              </a:rPr>
              <a:t>eats(John, Cheese18)</a:t>
            </a:r>
          </a:p>
          <a:p>
            <a:r>
              <a:rPr lang="en-US" sz="3200" dirty="0">
                <a:ea typeface="ＭＳ Ｐゴシック" pitchFamily="34" charset="-128"/>
              </a:rPr>
              <a:t>Note that function applied to ground terms is also a constant</a:t>
            </a:r>
          </a:p>
          <a:p>
            <a:pPr marL="571500" lvl="2" indent="-225425">
              <a:buFontTx/>
              <a:buNone/>
            </a:pPr>
            <a:r>
              <a:rPr lang="en-US" sz="3200" dirty="0">
                <a:ea typeface="ＭＳ Ｐゴシック" pitchFamily="34" charset="-128"/>
              </a:rPr>
              <a:t>(</a:t>
            </a:r>
            <a:r>
              <a:rPr lang="en-US" sz="3200" dirty="0">
                <a:ea typeface="ＭＳ Ｐゴシック" pitchFamily="34" charset="-128"/>
                <a:sym typeface="Symbol" pitchFamily="18" charset="2"/>
              </a:rPr>
              <a:t></a:t>
            </a:r>
            <a:r>
              <a:rPr lang="en-US" sz="3200" dirty="0">
                <a:ea typeface="ＭＳ Ｐゴシック" pitchFamily="34" charset="-128"/>
              </a:rPr>
              <a:t>x) eats(John, x) </a:t>
            </a:r>
            <a:r>
              <a:rPr lang="en-US" sz="3200" dirty="0">
                <a:ea typeface="ＭＳ Ｐゴシック" pitchFamily="34" charset="-128"/>
                <a:sym typeface="Symbol" pitchFamily="18" charset="2"/>
              </a:rPr>
              <a:t></a:t>
            </a:r>
            <a:br>
              <a:rPr lang="en-US" sz="3200" dirty="0">
                <a:ea typeface="ＭＳ Ｐゴシック" pitchFamily="34" charset="-128"/>
                <a:sym typeface="Symbol" pitchFamily="18" charset="2"/>
              </a:rPr>
            </a:br>
            <a:r>
              <a:rPr lang="en-US" sz="3200" dirty="0">
                <a:ea typeface="ＭＳ Ｐゴシック" pitchFamily="34" charset="-128"/>
                <a:sym typeface="Symbol" pitchFamily="18" charset="2"/>
              </a:rPr>
              <a:t>          </a:t>
            </a:r>
            <a:r>
              <a:rPr lang="en-US" sz="3200" dirty="0">
                <a:ea typeface="ＭＳ Ｐゴシック" pitchFamily="34" charset="-128"/>
              </a:rPr>
              <a:t>eats(John, contents(Box42))</a:t>
            </a:r>
          </a:p>
          <a:p>
            <a:endParaRPr lang="en-US" sz="3200" dirty="0">
              <a:ea typeface="ＭＳ Ｐゴシック" pitchFamily="34" charset="-128"/>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398A3701-4150-41E2-9630-2063818B948F}"/>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436443" y="207335"/>
            <a:ext cx="7437119" cy="1143000"/>
          </a:xfrm>
        </p:spPr>
        <p:txBody>
          <a:bodyPr/>
          <a:lstStyle/>
          <a:p>
            <a:r>
              <a:rPr lang="en-US" sz="3600" dirty="0">
                <a:ea typeface="ＭＳ Ｐゴシック" pitchFamily="34" charset="-128"/>
              </a:rPr>
              <a:t>Existential instantiation</a:t>
            </a:r>
            <a:br>
              <a:rPr lang="en-US" sz="3600" dirty="0">
                <a:ea typeface="ＭＳ Ｐゴシック" pitchFamily="34" charset="-128"/>
              </a:rPr>
            </a:br>
            <a:r>
              <a:rPr lang="en-US" sz="3600" dirty="0">
                <a:ea typeface="ＭＳ Ｐゴシック" pitchFamily="34" charset="-128"/>
              </a:rPr>
              <a:t>(a.k.a. existential elimination)</a:t>
            </a:r>
          </a:p>
        </p:txBody>
      </p:sp>
      <p:sp>
        <p:nvSpPr>
          <p:cNvPr id="45059" name="Rectangle 3"/>
          <p:cNvSpPr>
            <a:spLocks noGrp="1" noChangeArrowheads="1"/>
          </p:cNvSpPr>
          <p:nvPr>
            <p:ph type="body" idx="1"/>
          </p:nvPr>
        </p:nvSpPr>
        <p:spPr>
          <a:xfrm>
            <a:off x="3436443" y="1513294"/>
            <a:ext cx="7940766" cy="4724400"/>
          </a:xfrm>
        </p:spPr>
        <p:txBody>
          <a:bodyPr>
            <a:normAutofit/>
          </a:bodyPr>
          <a:lstStyle/>
          <a:p>
            <a:r>
              <a:rPr lang="en-US" sz="2800" dirty="0">
                <a:ea typeface="ＭＳ Ｐゴシック" pitchFamily="34" charset="-128"/>
              </a:rPr>
              <a:t>From (</a:t>
            </a:r>
            <a:r>
              <a:rPr lang="en-US" sz="2800" dirty="0">
                <a:ea typeface="ＭＳ Ｐゴシック" pitchFamily="34" charset="-128"/>
                <a:sym typeface="Symbol" pitchFamily="18" charset="2"/>
              </a:rPr>
              <a:t></a:t>
            </a:r>
            <a:r>
              <a:rPr lang="en-US" sz="2800" dirty="0">
                <a:ea typeface="ＭＳ Ｐゴシック" pitchFamily="34" charset="-128"/>
              </a:rPr>
              <a:t>x) P(x) infer P(c), e.g.:</a:t>
            </a:r>
          </a:p>
          <a:p>
            <a:pPr lvl="1"/>
            <a:r>
              <a:rPr lang="en-US" sz="2800" dirty="0">
                <a:ea typeface="ＭＳ Ｐゴシック" pitchFamily="34" charset="-128"/>
              </a:rPr>
              <a:t> (</a:t>
            </a:r>
            <a:r>
              <a:rPr lang="en-US" sz="2800" dirty="0">
                <a:ea typeface="ＭＳ Ｐゴシック" pitchFamily="34" charset="-128"/>
                <a:sym typeface="Symbol" pitchFamily="18" charset="2"/>
              </a:rPr>
              <a:t></a:t>
            </a:r>
            <a:r>
              <a:rPr lang="en-US" sz="2800" dirty="0">
                <a:ea typeface="ＭＳ Ｐゴシック" pitchFamily="34" charset="-128"/>
              </a:rPr>
              <a:t>x) eats(Mickey, x) </a:t>
            </a:r>
            <a:r>
              <a:rPr lang="en-US" sz="2800" dirty="0">
                <a:ea typeface="ＭＳ Ｐゴシック" pitchFamily="34" charset="-128"/>
                <a:sym typeface="Symbol" pitchFamily="18" charset="2"/>
              </a:rPr>
              <a:t></a:t>
            </a:r>
            <a:r>
              <a:rPr lang="en-US" sz="2800" dirty="0">
                <a:ea typeface="ＭＳ Ｐゴシック" pitchFamily="34" charset="-128"/>
              </a:rPr>
              <a:t> eats(Mickey, Stuff345)</a:t>
            </a:r>
            <a:endParaRPr lang="en-US" sz="2400" dirty="0">
              <a:ea typeface="ＭＳ Ｐゴシック" pitchFamily="34" charset="-128"/>
            </a:endParaRPr>
          </a:p>
          <a:p>
            <a:r>
              <a:rPr lang="en-US" sz="2800" dirty="0">
                <a:ea typeface="ＭＳ Ｐゴシック" pitchFamily="34" charset="-128"/>
              </a:rPr>
              <a:t>The variable is replaced by a </a:t>
            </a:r>
            <a:r>
              <a:rPr lang="en-US" sz="2800" b="1" dirty="0">
                <a:solidFill>
                  <a:schemeClr val="accent2"/>
                </a:solidFill>
                <a:ea typeface="ＭＳ Ｐゴシック" pitchFamily="34" charset="-128"/>
              </a:rPr>
              <a:t>brand-new constant</a:t>
            </a:r>
            <a:r>
              <a:rPr lang="en-US" sz="2800" dirty="0">
                <a:ea typeface="ＭＳ Ｐゴシック" pitchFamily="34" charset="-128"/>
              </a:rPr>
              <a:t> not occurring in this or any sentence in the KB</a:t>
            </a:r>
          </a:p>
          <a:p>
            <a:r>
              <a:rPr lang="en-US" sz="2800" dirty="0">
                <a:ea typeface="ＭＳ Ｐゴシック" pitchFamily="34" charset="-128"/>
              </a:rPr>
              <a:t>Also known as </a:t>
            </a:r>
            <a:r>
              <a:rPr lang="en-US" sz="2800" dirty="0" err="1">
                <a:ea typeface="ＭＳ Ｐゴシック" pitchFamily="34" charset="-128"/>
              </a:rPr>
              <a:t>skolemization</a:t>
            </a:r>
            <a:r>
              <a:rPr lang="en-US" sz="2800" dirty="0">
                <a:ea typeface="ＭＳ Ｐゴシック" pitchFamily="34" charset="-128"/>
              </a:rPr>
              <a:t>; constant is a </a:t>
            </a:r>
            <a:r>
              <a:rPr lang="en-US" sz="2800" b="1" dirty="0" err="1">
                <a:solidFill>
                  <a:schemeClr val="accent2"/>
                </a:solidFill>
                <a:ea typeface="ＭＳ Ｐゴシック" pitchFamily="34" charset="-128"/>
              </a:rPr>
              <a:t>skolem</a:t>
            </a:r>
            <a:r>
              <a:rPr lang="en-US" sz="2800" b="1" dirty="0">
                <a:solidFill>
                  <a:schemeClr val="accent2"/>
                </a:solidFill>
                <a:ea typeface="ＭＳ Ｐゴシック" pitchFamily="34" charset="-128"/>
              </a:rPr>
              <a:t> constant</a:t>
            </a:r>
          </a:p>
          <a:p>
            <a:r>
              <a:rPr lang="en-US" sz="2800" dirty="0">
                <a:ea typeface="ＭＳ Ｐゴシック" pitchFamily="34" charset="-128"/>
              </a:rPr>
              <a:t>We don’t want to accidentally draw other inferences about it by introducing the constant </a:t>
            </a:r>
          </a:p>
          <a:p>
            <a:r>
              <a:rPr lang="en-US" sz="2800" dirty="0">
                <a:ea typeface="ＭＳ Ｐゴシック" pitchFamily="34" charset="-128"/>
              </a:rPr>
              <a:t>Can use this to reason about unknown objects, rather than constantly manipulating existential quantifiers</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E48CBA7D-EBD2-47FB-827C-84F8064A2B95}"/>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53096" y="228600"/>
            <a:ext cx="7724503" cy="1143000"/>
          </a:xfrm>
        </p:spPr>
        <p:txBody>
          <a:bodyPr/>
          <a:lstStyle/>
          <a:p>
            <a:r>
              <a:rPr lang="en-US" sz="3600" dirty="0">
                <a:ea typeface="ＭＳ Ｐゴシック" pitchFamily="34" charset="-128"/>
              </a:rPr>
              <a:t>Existential generalization</a:t>
            </a:r>
            <a:br>
              <a:rPr lang="en-US" sz="3600" dirty="0">
                <a:ea typeface="ＭＳ Ｐゴシック" pitchFamily="34" charset="-128"/>
              </a:rPr>
            </a:br>
            <a:r>
              <a:rPr lang="en-US" sz="3600" dirty="0">
                <a:ea typeface="ＭＳ Ｐゴシック" pitchFamily="34" charset="-128"/>
              </a:rPr>
              <a:t>(a.k.a. existential introduction)</a:t>
            </a:r>
          </a:p>
        </p:txBody>
      </p:sp>
      <p:sp>
        <p:nvSpPr>
          <p:cNvPr id="47107" name="Rectangle 3"/>
          <p:cNvSpPr>
            <a:spLocks noGrp="1" noChangeArrowheads="1"/>
          </p:cNvSpPr>
          <p:nvPr>
            <p:ph type="body" idx="1"/>
          </p:nvPr>
        </p:nvSpPr>
        <p:spPr>
          <a:xfrm>
            <a:off x="3553096" y="1756568"/>
            <a:ext cx="8153400" cy="4351338"/>
          </a:xfrm>
        </p:spPr>
        <p:txBody>
          <a:bodyPr/>
          <a:lstStyle/>
          <a:p>
            <a:r>
              <a:rPr lang="en-US" sz="3200" dirty="0">
                <a:ea typeface="ＭＳ Ｐゴシック" pitchFamily="34" charset="-128"/>
              </a:rPr>
              <a:t>If P(c) is true, then (</a:t>
            </a:r>
            <a:r>
              <a:rPr lang="en-US" sz="3200" dirty="0">
                <a:ea typeface="ＭＳ Ｐゴシック" pitchFamily="34" charset="-128"/>
                <a:sym typeface="Symbol" pitchFamily="18" charset="2"/>
              </a:rPr>
              <a:t></a:t>
            </a:r>
            <a:r>
              <a:rPr lang="en-US" sz="3200" dirty="0">
                <a:ea typeface="ＭＳ Ｐゴシック" pitchFamily="34" charset="-128"/>
              </a:rPr>
              <a:t>x) P(x) is inferred, e.g.:</a:t>
            </a:r>
          </a:p>
          <a:p>
            <a:pPr lvl="1">
              <a:buFontTx/>
              <a:buNone/>
            </a:pPr>
            <a:r>
              <a:rPr lang="en-US" sz="3200" dirty="0">
                <a:ea typeface="ＭＳ Ｐゴシック" pitchFamily="34" charset="-128"/>
              </a:rPr>
              <a:t>Eats(Mickey, Cheese18) </a:t>
            </a:r>
            <a:r>
              <a:rPr lang="en-US" sz="3200" dirty="0">
                <a:ea typeface="ＭＳ Ｐゴシック" pitchFamily="34" charset="-128"/>
                <a:sym typeface="Symbol" pitchFamily="18" charset="2"/>
              </a:rPr>
              <a:t></a:t>
            </a:r>
            <a:br>
              <a:rPr lang="en-US" sz="3200" dirty="0">
                <a:ea typeface="ＭＳ Ｐゴシック" pitchFamily="34" charset="-128"/>
                <a:sym typeface="Symbol" pitchFamily="18" charset="2"/>
              </a:rPr>
            </a:br>
            <a:r>
              <a:rPr lang="en-US" sz="3200" dirty="0">
                <a:ea typeface="ＭＳ Ｐゴシック" pitchFamily="34" charset="-128"/>
                <a:sym typeface="Symbol" pitchFamily="18" charset="2"/>
              </a:rPr>
              <a:t>        </a:t>
            </a:r>
            <a:r>
              <a:rPr lang="en-US" sz="3200" dirty="0">
                <a:ea typeface="ＭＳ Ｐゴシック" pitchFamily="34" charset="-128"/>
              </a:rPr>
              <a:t>(</a:t>
            </a:r>
            <a:r>
              <a:rPr lang="en-US" sz="3200" dirty="0">
                <a:ea typeface="ＭＳ Ｐゴシック" pitchFamily="34" charset="-128"/>
                <a:sym typeface="Symbol" pitchFamily="18" charset="2"/>
              </a:rPr>
              <a:t></a:t>
            </a:r>
            <a:r>
              <a:rPr lang="en-US" sz="3200" dirty="0">
                <a:ea typeface="ＭＳ Ｐゴシック" pitchFamily="34" charset="-128"/>
              </a:rPr>
              <a:t>x) eats(Mickey, x)</a:t>
            </a:r>
            <a:endParaRPr lang="en-US" sz="2800" dirty="0">
              <a:ea typeface="ＭＳ Ｐゴシック" pitchFamily="34" charset="-128"/>
            </a:endParaRPr>
          </a:p>
          <a:p>
            <a:r>
              <a:rPr lang="en-US" sz="3200" dirty="0">
                <a:ea typeface="ＭＳ Ｐゴシック" pitchFamily="34" charset="-128"/>
              </a:rPr>
              <a:t>All instances of the given constant symbol are replaced by the new variable symbol</a:t>
            </a:r>
          </a:p>
          <a:p>
            <a:r>
              <a:rPr lang="en-US" sz="3200" dirty="0">
                <a:ea typeface="ＭＳ Ｐゴシック" pitchFamily="34" charset="-128"/>
              </a:rPr>
              <a:t>Note that the variable symbol cannot already exist anywhere in the expression</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5D78A307-8105-439D-9AE2-EDBCF1FF56CA}"/>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466011" y="228600"/>
            <a:ext cx="7659189" cy="914400"/>
          </a:xfrm>
        </p:spPr>
        <p:txBody>
          <a:bodyPr>
            <a:normAutofit/>
          </a:bodyPr>
          <a:lstStyle/>
          <a:p>
            <a:r>
              <a:rPr lang="en-US" sz="3600" dirty="0">
                <a:ea typeface="ＭＳ Ｐゴシック" pitchFamily="34" charset="-128"/>
              </a:rPr>
              <a:t>Translating English to FOL</a:t>
            </a:r>
          </a:p>
        </p:txBody>
      </p:sp>
      <p:sp>
        <p:nvSpPr>
          <p:cNvPr id="149507" name="Rectangle 3"/>
          <p:cNvSpPr>
            <a:spLocks noGrp="1" noChangeArrowheads="1"/>
          </p:cNvSpPr>
          <p:nvPr>
            <p:ph type="body" idx="1"/>
          </p:nvPr>
        </p:nvSpPr>
        <p:spPr>
          <a:xfrm>
            <a:off x="3461656" y="1295400"/>
            <a:ext cx="8323943" cy="4419600"/>
          </a:xfrm>
        </p:spPr>
        <p:txBody>
          <a:bodyPr/>
          <a:lstStyle/>
          <a:p>
            <a:pPr marL="234950" indent="-234950">
              <a:buFontTx/>
              <a:buNone/>
            </a:pPr>
            <a:r>
              <a:rPr lang="en-US" sz="3000" b="1" dirty="0">
                <a:ea typeface="ＭＳ Ｐゴシック" pitchFamily="34" charset="-128"/>
              </a:rPr>
              <a:t>Every gardener likes the sun</a:t>
            </a:r>
          </a:p>
          <a:p>
            <a:pPr marL="581025" lvl="2" indent="-234950">
              <a:buFontTx/>
              <a:buNone/>
            </a:pPr>
            <a:r>
              <a:rPr lang="en-US" sz="2800" dirty="0">
                <a:ea typeface="ＭＳ Ｐゴシック" pitchFamily="34" charset="-128"/>
                <a:sym typeface="Symbol" pitchFamily="18" charset="2"/>
              </a:rPr>
              <a:t></a:t>
            </a:r>
            <a:r>
              <a:rPr lang="en-US" sz="2800" dirty="0">
                <a:ea typeface="ＭＳ Ｐゴシック" pitchFamily="34" charset="-128"/>
              </a:rPr>
              <a:t>x gardener(x) </a:t>
            </a:r>
            <a:r>
              <a:rPr lang="en-US" sz="2800" dirty="0">
                <a:ea typeface="ＭＳ Ｐゴシック" pitchFamily="34" charset="-128"/>
                <a:sym typeface="Symbol" pitchFamily="18" charset="2"/>
              </a:rPr>
              <a:t></a:t>
            </a:r>
            <a:r>
              <a:rPr lang="en-US" sz="2800" dirty="0">
                <a:ea typeface="ＭＳ Ｐゴシック" pitchFamily="34" charset="-128"/>
              </a:rPr>
              <a:t> likes(</a:t>
            </a:r>
            <a:r>
              <a:rPr lang="en-US" sz="2800" dirty="0" err="1">
                <a:ea typeface="ＭＳ Ｐゴシック" pitchFamily="34" charset="-128"/>
              </a:rPr>
              <a:t>x,Sun</a:t>
            </a:r>
            <a:r>
              <a:rPr lang="en-US" sz="2800" dirty="0">
                <a:ea typeface="ＭＳ Ｐゴシック" pitchFamily="34" charset="-128"/>
              </a:rPr>
              <a:t>) </a:t>
            </a:r>
          </a:p>
          <a:p>
            <a:pPr marL="234950" indent="-234950">
              <a:buFontTx/>
              <a:buNone/>
            </a:pPr>
            <a:r>
              <a:rPr lang="en-US" sz="3000" b="1" dirty="0">
                <a:ea typeface="ＭＳ Ｐゴシック" pitchFamily="34" charset="-128"/>
              </a:rPr>
              <a:t>You can fool some of the people all of the time</a:t>
            </a:r>
            <a:endParaRPr lang="en-US" sz="3000" dirty="0">
              <a:ea typeface="ＭＳ Ｐゴシック" pitchFamily="34" charset="-128"/>
            </a:endParaRPr>
          </a:p>
          <a:p>
            <a:pPr marL="581025" lvl="2" indent="-234950">
              <a:buFontTx/>
              <a:buNone/>
            </a:pPr>
            <a:r>
              <a:rPr lang="en-US" sz="2800" dirty="0">
                <a:ea typeface="ＭＳ Ｐゴシック" pitchFamily="34" charset="-128"/>
                <a:sym typeface="Symbol" pitchFamily="18" charset="2"/>
              </a:rPr>
              <a:t></a:t>
            </a:r>
            <a:r>
              <a:rPr lang="en-US" sz="2800" dirty="0">
                <a:ea typeface="ＭＳ Ｐゴシック" pitchFamily="34" charset="-128"/>
              </a:rPr>
              <a:t>x </a:t>
            </a:r>
            <a:r>
              <a:rPr lang="en-US" sz="2800" dirty="0">
                <a:ea typeface="ＭＳ Ｐゴシック" pitchFamily="34" charset="-128"/>
                <a:sym typeface="Symbol" pitchFamily="18" charset="2"/>
              </a:rPr>
              <a:t></a:t>
            </a:r>
            <a:r>
              <a:rPr lang="en-US" sz="2800" dirty="0">
                <a:ea typeface="ＭＳ Ｐゴシック" pitchFamily="34" charset="-128"/>
              </a:rPr>
              <a:t>t  person(x) </a:t>
            </a:r>
            <a:r>
              <a:rPr lang="en-US" sz="2800" dirty="0">
                <a:ea typeface="ＭＳ Ｐゴシック" pitchFamily="34" charset="-128"/>
                <a:sym typeface="Symbol" pitchFamily="18" charset="2"/>
              </a:rPr>
              <a:t> </a:t>
            </a:r>
            <a:r>
              <a:rPr lang="en-US" sz="2800" dirty="0">
                <a:ea typeface="ＭＳ Ｐゴシック" pitchFamily="34" charset="-128"/>
              </a:rPr>
              <a:t>time(t) </a:t>
            </a:r>
            <a:r>
              <a:rPr lang="en-US" sz="2800" dirty="0">
                <a:ea typeface="ＭＳ Ｐゴシック" pitchFamily="34" charset="-128"/>
                <a:sym typeface="Symbol" pitchFamily="18" charset="2"/>
              </a:rPr>
              <a:t></a:t>
            </a:r>
            <a:r>
              <a:rPr lang="en-US" sz="2800" dirty="0">
                <a:ea typeface="ＭＳ Ｐゴシック" pitchFamily="34" charset="-128"/>
              </a:rPr>
              <a:t> can-fool(x, t)</a:t>
            </a:r>
          </a:p>
          <a:p>
            <a:pPr marL="234950" indent="-234950">
              <a:buFontTx/>
              <a:buNone/>
            </a:pPr>
            <a:r>
              <a:rPr lang="en-US" sz="3000" b="1" dirty="0">
                <a:ea typeface="ＭＳ Ｐゴシック" pitchFamily="34" charset="-128"/>
              </a:rPr>
              <a:t>You can fool all of the people some of the time</a:t>
            </a:r>
            <a:endParaRPr lang="en-US" sz="3000" dirty="0">
              <a:ea typeface="ＭＳ Ｐゴシック" pitchFamily="34" charset="-128"/>
            </a:endParaRPr>
          </a:p>
          <a:p>
            <a:pPr marL="581025" lvl="2" indent="-234950">
              <a:buFontTx/>
              <a:buNone/>
            </a:pPr>
            <a:r>
              <a:rPr lang="en-US" sz="2800" dirty="0">
                <a:ea typeface="ＭＳ Ｐゴシック" pitchFamily="34" charset="-128"/>
                <a:sym typeface="Symbol" pitchFamily="18" charset="2"/>
              </a:rPr>
              <a:t></a:t>
            </a:r>
            <a:r>
              <a:rPr lang="en-US" sz="2800" dirty="0">
                <a:ea typeface="ＭＳ Ｐゴシック" pitchFamily="34" charset="-128"/>
              </a:rPr>
              <a:t>x </a:t>
            </a:r>
            <a:r>
              <a:rPr lang="en-US" sz="2800" dirty="0">
                <a:ea typeface="ＭＳ Ｐゴシック" pitchFamily="34" charset="-128"/>
                <a:sym typeface="Symbol" pitchFamily="18" charset="2"/>
              </a:rPr>
              <a:t></a:t>
            </a:r>
            <a:r>
              <a:rPr lang="en-US" sz="2800" dirty="0">
                <a:ea typeface="ＭＳ Ｐゴシック" pitchFamily="34" charset="-128"/>
              </a:rPr>
              <a:t>t (person(x) </a:t>
            </a:r>
            <a:r>
              <a:rPr lang="en-US" sz="2800" dirty="0">
                <a:ea typeface="ＭＳ Ｐゴシック" pitchFamily="34" charset="-128"/>
                <a:sym typeface="Symbol" pitchFamily="18" charset="2"/>
              </a:rPr>
              <a:t></a:t>
            </a:r>
            <a:r>
              <a:rPr lang="en-US" sz="2800" dirty="0">
                <a:ea typeface="ＭＳ Ｐゴシック" pitchFamily="34" charset="-128"/>
              </a:rPr>
              <a:t> time(t) </a:t>
            </a:r>
            <a:r>
              <a:rPr lang="en-US" sz="2800" dirty="0">
                <a:ea typeface="ＭＳ Ｐゴシック" pitchFamily="34" charset="-128"/>
                <a:sym typeface="Symbol" pitchFamily="18" charset="2"/>
              </a:rPr>
              <a:t></a:t>
            </a:r>
            <a:r>
              <a:rPr lang="en-US" sz="2800" dirty="0">
                <a:ea typeface="ＭＳ Ｐゴシック" pitchFamily="34" charset="-128"/>
              </a:rPr>
              <a:t>can-fool(x, t))</a:t>
            </a:r>
          </a:p>
          <a:p>
            <a:pPr marL="581025" lvl="2" indent="-234950">
              <a:buFontTx/>
              <a:buNone/>
            </a:pPr>
            <a:r>
              <a:rPr lang="en-US" sz="2800" dirty="0">
                <a:ea typeface="ＭＳ Ｐゴシック" pitchFamily="34" charset="-128"/>
                <a:sym typeface="Symbol" pitchFamily="18" charset="2"/>
              </a:rPr>
              <a:t></a:t>
            </a:r>
            <a:r>
              <a:rPr lang="en-US" sz="2800" dirty="0">
                <a:ea typeface="ＭＳ Ｐゴシック" pitchFamily="34" charset="-128"/>
              </a:rPr>
              <a:t>x (person(x) </a:t>
            </a:r>
            <a:r>
              <a:rPr lang="en-US" sz="2800" dirty="0">
                <a:ea typeface="ＭＳ Ｐゴシック" pitchFamily="34" charset="-128"/>
                <a:sym typeface="Symbol" pitchFamily="18" charset="2"/>
              </a:rPr>
              <a:t> </a:t>
            </a:r>
            <a:r>
              <a:rPr lang="en-US" sz="2800" dirty="0">
                <a:ea typeface="ＭＳ Ｐゴシック" pitchFamily="34" charset="-128"/>
              </a:rPr>
              <a:t>t (time(t) </a:t>
            </a:r>
            <a:r>
              <a:rPr lang="en-US" sz="2800" dirty="0">
                <a:ea typeface="ＭＳ Ｐゴシック" pitchFamily="34" charset="-128"/>
                <a:sym typeface="Symbol" pitchFamily="18" charset="2"/>
              </a:rPr>
              <a:t></a:t>
            </a:r>
            <a:r>
              <a:rPr lang="en-US" sz="2800" dirty="0">
                <a:ea typeface="ＭＳ Ｐゴシック" pitchFamily="34" charset="-128"/>
              </a:rPr>
              <a:t>can-fool(x, t))</a:t>
            </a:r>
          </a:p>
          <a:p>
            <a:pPr marL="234950" indent="-234950">
              <a:buFontTx/>
              <a:buNone/>
            </a:pPr>
            <a:r>
              <a:rPr lang="en-US" sz="3000" b="1" dirty="0">
                <a:ea typeface="ＭＳ Ｐゴシック" pitchFamily="34" charset="-128"/>
              </a:rPr>
              <a:t>All purple mushrooms are poisonous</a:t>
            </a:r>
            <a:endParaRPr lang="en-US" sz="3000" dirty="0">
              <a:ea typeface="ＭＳ Ｐゴシック" pitchFamily="34" charset="-128"/>
            </a:endParaRPr>
          </a:p>
          <a:p>
            <a:pPr marL="581025" lvl="2" indent="-234950">
              <a:buFontTx/>
              <a:buNone/>
            </a:pPr>
            <a:r>
              <a:rPr lang="en-US" sz="2800" dirty="0">
                <a:ea typeface="ＭＳ Ｐゴシック" pitchFamily="34" charset="-128"/>
                <a:sym typeface="Symbol" pitchFamily="18" charset="2"/>
              </a:rPr>
              <a:t></a:t>
            </a:r>
            <a:r>
              <a:rPr lang="en-US" sz="2800" dirty="0">
                <a:ea typeface="ＭＳ Ｐゴシック" pitchFamily="34" charset="-128"/>
              </a:rPr>
              <a:t>x (mushroom(x) </a:t>
            </a:r>
            <a:r>
              <a:rPr lang="en-US" sz="2800" dirty="0">
                <a:ea typeface="ＭＳ Ｐゴシック" pitchFamily="34" charset="-128"/>
                <a:sym typeface="Symbol" pitchFamily="18" charset="2"/>
              </a:rPr>
              <a:t></a:t>
            </a:r>
            <a:r>
              <a:rPr lang="en-US" sz="2800" dirty="0">
                <a:ea typeface="ＭＳ Ｐゴシック" pitchFamily="34" charset="-128"/>
              </a:rPr>
              <a:t> purple(x)) </a:t>
            </a:r>
            <a:r>
              <a:rPr lang="en-US" sz="2800" dirty="0">
                <a:ea typeface="ＭＳ Ｐゴシック" pitchFamily="34" charset="-128"/>
                <a:sym typeface="Symbol" pitchFamily="18" charset="2"/>
              </a:rPr>
              <a:t></a:t>
            </a:r>
            <a:r>
              <a:rPr lang="en-US" sz="2800" dirty="0">
                <a:ea typeface="ＭＳ Ｐゴシック" pitchFamily="34" charset="-128"/>
              </a:rPr>
              <a:t> poisonous(x) </a:t>
            </a:r>
          </a:p>
        </p:txBody>
      </p:sp>
      <p:cxnSp>
        <p:nvCxnSpPr>
          <p:cNvPr id="49156" name="Straight Connector 5"/>
          <p:cNvCxnSpPr>
            <a:cxnSpLocks noChangeShapeType="1"/>
          </p:cNvCxnSpPr>
          <p:nvPr/>
        </p:nvCxnSpPr>
        <p:spPr bwMode="auto">
          <a:xfrm rot="5400000">
            <a:off x="9499601" y="4571472"/>
            <a:ext cx="914400" cy="4233"/>
          </a:xfrm>
          <a:prstGeom prst="line">
            <a:avLst/>
          </a:prstGeom>
          <a:noFill/>
          <a:ln w="50800">
            <a:solidFill>
              <a:srgbClr val="FF0000"/>
            </a:solidFill>
            <a:round/>
            <a:headEnd/>
            <a:tailEnd/>
          </a:ln>
        </p:spPr>
      </p:cxnSp>
      <p:sp>
        <p:nvSpPr>
          <p:cNvPr id="49157" name="TextBox 8"/>
          <p:cNvSpPr txBox="1">
            <a:spLocks noChangeArrowheads="1"/>
          </p:cNvSpPr>
          <p:nvPr/>
        </p:nvSpPr>
        <p:spPr bwMode="auto">
          <a:xfrm>
            <a:off x="10058400" y="4105276"/>
            <a:ext cx="2133600" cy="923925"/>
          </a:xfrm>
          <a:prstGeom prst="rect">
            <a:avLst/>
          </a:prstGeom>
          <a:noFill/>
          <a:ln w="9525">
            <a:noFill/>
            <a:miter lim="800000"/>
            <a:headEnd/>
            <a:tailEnd/>
          </a:ln>
        </p:spPr>
        <p:txBody>
          <a:bodyPr>
            <a:spAutoFit/>
          </a:bodyPr>
          <a:lstStyle/>
          <a:p>
            <a:r>
              <a:rPr lang="en-US" sz="1800" dirty="0">
                <a:solidFill>
                  <a:srgbClr val="FF0000"/>
                </a:solidFill>
                <a:latin typeface="Times New Roman" panose="02020603050405020304" pitchFamily="18" charset="0"/>
              </a:rPr>
              <a:t>Note 2 possible readings of  NL sentence</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Footer Placeholder 4">
            <a:extLst>
              <a:ext uri="{FF2B5EF4-FFF2-40B4-BE49-F238E27FC236}">
                <a16:creationId xmlns:a16="http://schemas.microsoft.com/office/drawing/2014/main" id="{E88FA696-DDE0-48EF-A4FA-7ADCD0FF1985}"/>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9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50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9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353509" y="129363"/>
            <a:ext cx="8077200" cy="914400"/>
          </a:xfrm>
        </p:spPr>
        <p:txBody>
          <a:bodyPr>
            <a:normAutofit/>
          </a:bodyPr>
          <a:lstStyle/>
          <a:p>
            <a:r>
              <a:rPr lang="en-US" sz="3600" dirty="0">
                <a:ea typeface="ＭＳ Ｐゴシック" pitchFamily="34" charset="-128"/>
              </a:rPr>
              <a:t>Translating English to FOL</a:t>
            </a:r>
          </a:p>
        </p:txBody>
      </p:sp>
      <p:sp>
        <p:nvSpPr>
          <p:cNvPr id="51203" name="Rectangle 3"/>
          <p:cNvSpPr>
            <a:spLocks noGrp="1" noChangeArrowheads="1"/>
          </p:cNvSpPr>
          <p:nvPr>
            <p:ph type="body" idx="1"/>
          </p:nvPr>
        </p:nvSpPr>
        <p:spPr>
          <a:xfrm>
            <a:off x="3353509" y="1208567"/>
            <a:ext cx="8473440" cy="4648200"/>
          </a:xfrm>
        </p:spPr>
        <p:txBody>
          <a:bodyPr/>
          <a:lstStyle/>
          <a:p>
            <a:pPr marL="231775" indent="-231775">
              <a:lnSpc>
                <a:spcPct val="90000"/>
              </a:lnSpc>
              <a:buFontTx/>
              <a:buNone/>
            </a:pPr>
            <a:r>
              <a:rPr lang="en-US" sz="2800" b="1" dirty="0">
                <a:ea typeface="ＭＳ Ｐゴシック" pitchFamily="34" charset="-128"/>
              </a:rPr>
              <a:t>No purple mushroom is poisonous </a:t>
            </a:r>
            <a:r>
              <a:rPr lang="en-US" sz="2800" dirty="0">
                <a:ea typeface="ＭＳ Ｐゴシック" pitchFamily="34" charset="-128"/>
              </a:rPr>
              <a:t>(two ways)</a:t>
            </a:r>
          </a:p>
          <a:p>
            <a:pPr marL="346075" lvl="1" indent="0">
              <a:lnSpc>
                <a:spcPct val="90000"/>
              </a:lnSpc>
              <a:buFontTx/>
              <a:buNone/>
            </a:pPr>
            <a:r>
              <a:rPr lang="en-US" sz="2800" dirty="0">
                <a:ea typeface="ＭＳ Ｐゴシック" pitchFamily="34" charset="-128"/>
                <a:sym typeface="Symbol" pitchFamily="18" charset="2"/>
              </a:rPr>
              <a:t></a:t>
            </a:r>
            <a:r>
              <a:rPr lang="en-US" sz="2800" dirty="0">
                <a:ea typeface="ＭＳ Ｐゴシック" pitchFamily="34" charset="-128"/>
              </a:rPr>
              <a:t>x purple(x) </a:t>
            </a:r>
            <a:r>
              <a:rPr lang="en-US" sz="2800" dirty="0">
                <a:ea typeface="ＭＳ Ｐゴシック" pitchFamily="34" charset="-128"/>
                <a:sym typeface="Symbol" pitchFamily="18" charset="2"/>
              </a:rPr>
              <a:t></a:t>
            </a:r>
            <a:r>
              <a:rPr lang="en-US" sz="2800" dirty="0">
                <a:ea typeface="ＭＳ Ｐゴシック" pitchFamily="34" charset="-128"/>
              </a:rPr>
              <a:t> mushroom(x) </a:t>
            </a:r>
            <a:r>
              <a:rPr lang="en-US" sz="2800" dirty="0">
                <a:ea typeface="ＭＳ Ｐゴシック" pitchFamily="34" charset="-128"/>
                <a:sym typeface="Symbol" pitchFamily="18" charset="2"/>
              </a:rPr>
              <a:t></a:t>
            </a:r>
            <a:r>
              <a:rPr lang="en-US" sz="2800" dirty="0">
                <a:ea typeface="ＭＳ Ｐゴシック" pitchFamily="34" charset="-128"/>
              </a:rPr>
              <a:t> poisonous(x) </a:t>
            </a:r>
          </a:p>
          <a:p>
            <a:pPr marL="346075" lvl="1" indent="0">
              <a:lnSpc>
                <a:spcPct val="90000"/>
              </a:lnSpc>
              <a:buFontTx/>
              <a:buNone/>
            </a:pPr>
            <a:r>
              <a:rPr lang="en-US" sz="2800" dirty="0">
                <a:ea typeface="ＭＳ Ｐゴシック" pitchFamily="34" charset="-128"/>
                <a:sym typeface="Symbol" pitchFamily="18" charset="2"/>
              </a:rPr>
              <a:t></a:t>
            </a:r>
            <a:r>
              <a:rPr lang="en-US" sz="2800" dirty="0">
                <a:ea typeface="ＭＳ Ｐゴシック" pitchFamily="34" charset="-128"/>
              </a:rPr>
              <a:t>x  (mushroom(x) </a:t>
            </a:r>
            <a:r>
              <a:rPr lang="en-US" sz="2800" dirty="0">
                <a:ea typeface="ＭＳ Ｐゴシック" pitchFamily="34" charset="-128"/>
                <a:sym typeface="Symbol" pitchFamily="18" charset="2"/>
              </a:rPr>
              <a:t></a:t>
            </a:r>
            <a:r>
              <a:rPr lang="en-US" sz="2800" dirty="0">
                <a:ea typeface="ＭＳ Ｐゴシック" pitchFamily="34" charset="-128"/>
              </a:rPr>
              <a:t> purple(x)) </a:t>
            </a:r>
            <a:r>
              <a:rPr lang="en-US" sz="2800" dirty="0">
                <a:ea typeface="ＭＳ Ｐゴシック" pitchFamily="34" charset="-128"/>
                <a:sym typeface="Symbol" pitchFamily="18" charset="2"/>
              </a:rPr>
              <a:t></a:t>
            </a:r>
            <a:r>
              <a:rPr lang="en-US" sz="2800" dirty="0">
                <a:ea typeface="ＭＳ Ｐゴシック" pitchFamily="34" charset="-128"/>
              </a:rPr>
              <a:t> </a:t>
            </a:r>
            <a:r>
              <a:rPr lang="en-US" sz="2800" dirty="0">
                <a:ea typeface="ＭＳ Ｐゴシック" pitchFamily="34" charset="-128"/>
                <a:sym typeface="Symbol" pitchFamily="18" charset="2"/>
              </a:rPr>
              <a:t></a:t>
            </a:r>
            <a:r>
              <a:rPr lang="en-US" sz="2800" dirty="0">
                <a:ea typeface="ＭＳ Ｐゴシック" pitchFamily="34" charset="-128"/>
              </a:rPr>
              <a:t>poisonous(x) </a:t>
            </a:r>
          </a:p>
          <a:p>
            <a:pPr marL="346075" lvl="1" indent="0">
              <a:lnSpc>
                <a:spcPct val="90000"/>
              </a:lnSpc>
              <a:buFontTx/>
              <a:buNone/>
            </a:pPr>
            <a:endParaRPr lang="en-US" sz="900" dirty="0">
              <a:ea typeface="ＭＳ Ｐゴシック" pitchFamily="34" charset="-128"/>
            </a:endParaRPr>
          </a:p>
          <a:p>
            <a:pPr marL="231775" indent="-231775">
              <a:lnSpc>
                <a:spcPct val="90000"/>
              </a:lnSpc>
              <a:buFontTx/>
              <a:buNone/>
            </a:pPr>
            <a:r>
              <a:rPr lang="en-US" sz="2800" b="1" dirty="0">
                <a:ea typeface="ＭＳ Ｐゴシック" pitchFamily="34" charset="-128"/>
              </a:rPr>
              <a:t>There are exactly two purple mushrooms</a:t>
            </a:r>
            <a:endParaRPr lang="en-US" sz="2800" dirty="0">
              <a:ea typeface="ＭＳ Ｐゴシック" pitchFamily="34" charset="-128"/>
            </a:endParaRPr>
          </a:p>
          <a:p>
            <a:pPr marL="346075" lvl="1" indent="0">
              <a:lnSpc>
                <a:spcPct val="90000"/>
              </a:lnSpc>
              <a:buFontTx/>
              <a:buNone/>
            </a:pPr>
            <a:r>
              <a:rPr lang="en-US" sz="2800" dirty="0">
                <a:ea typeface="ＭＳ Ｐゴシック" pitchFamily="34" charset="-128"/>
                <a:sym typeface="Symbol" pitchFamily="18" charset="2"/>
              </a:rPr>
              <a:t></a:t>
            </a:r>
            <a:r>
              <a:rPr lang="en-US" sz="2800" dirty="0">
                <a:ea typeface="ＭＳ Ｐゴシック" pitchFamily="34" charset="-128"/>
              </a:rPr>
              <a:t>x </a:t>
            </a:r>
            <a:r>
              <a:rPr lang="en-US" sz="2800" dirty="0">
                <a:ea typeface="ＭＳ Ｐゴシック" pitchFamily="34" charset="-128"/>
                <a:sym typeface="Symbol" pitchFamily="18" charset="2"/>
              </a:rPr>
              <a:t></a:t>
            </a:r>
            <a:r>
              <a:rPr lang="en-US" sz="2800" dirty="0">
                <a:ea typeface="ＭＳ Ｐゴシック" pitchFamily="34" charset="-128"/>
              </a:rPr>
              <a:t>y mushroom(x) </a:t>
            </a:r>
            <a:r>
              <a:rPr lang="en-US" sz="2800" dirty="0">
                <a:ea typeface="ＭＳ Ｐゴシック" pitchFamily="34" charset="-128"/>
                <a:sym typeface="Symbol" pitchFamily="18" charset="2"/>
              </a:rPr>
              <a:t></a:t>
            </a:r>
            <a:r>
              <a:rPr lang="en-US" sz="2800" dirty="0">
                <a:ea typeface="ＭＳ Ｐゴシック" pitchFamily="34" charset="-128"/>
              </a:rPr>
              <a:t> purple(x) </a:t>
            </a:r>
            <a:r>
              <a:rPr lang="en-US" sz="2800" dirty="0">
                <a:ea typeface="ＭＳ Ｐゴシック" pitchFamily="34" charset="-128"/>
                <a:sym typeface="Symbol" pitchFamily="18" charset="2"/>
              </a:rPr>
              <a:t></a:t>
            </a:r>
            <a:r>
              <a:rPr lang="en-US" sz="2800" dirty="0">
                <a:ea typeface="ＭＳ Ｐゴシック" pitchFamily="34" charset="-128"/>
              </a:rPr>
              <a:t> mushroom(y) </a:t>
            </a:r>
            <a:r>
              <a:rPr lang="en-US" sz="2800" dirty="0">
                <a:ea typeface="ＭＳ Ｐゴシック" pitchFamily="34" charset="-128"/>
                <a:sym typeface="Symbol" pitchFamily="18" charset="2"/>
              </a:rPr>
              <a:t></a:t>
            </a:r>
            <a:r>
              <a:rPr lang="en-US" sz="2800" dirty="0">
                <a:ea typeface="ＭＳ Ｐゴシック" pitchFamily="34" charset="-128"/>
              </a:rPr>
              <a:t> purple(y) ^ </a:t>
            </a:r>
            <a:r>
              <a:rPr lang="en-US" sz="2800" dirty="0">
                <a:ea typeface="ＭＳ Ｐゴシック" pitchFamily="34" charset="-128"/>
                <a:sym typeface="Symbol" pitchFamily="18" charset="2"/>
              </a:rPr>
              <a:t></a:t>
            </a:r>
            <a:r>
              <a:rPr lang="en-US" sz="2800" dirty="0">
                <a:ea typeface="ＭＳ Ｐゴシック" pitchFamily="34" charset="-128"/>
              </a:rPr>
              <a:t>(x=y) </a:t>
            </a:r>
            <a:r>
              <a:rPr lang="en-US" sz="2800" dirty="0">
                <a:ea typeface="ＭＳ Ｐゴシック" pitchFamily="34" charset="-128"/>
                <a:sym typeface="Symbol" pitchFamily="18" charset="2"/>
              </a:rPr>
              <a:t> </a:t>
            </a:r>
            <a:r>
              <a:rPr lang="en-US" sz="2800" dirty="0">
                <a:ea typeface="ＭＳ Ｐゴシック" pitchFamily="34" charset="-128"/>
              </a:rPr>
              <a:t>z (mushroom(z) </a:t>
            </a:r>
            <a:r>
              <a:rPr lang="en-US" sz="2800" dirty="0">
                <a:ea typeface="ＭＳ Ｐゴシック" pitchFamily="34" charset="-128"/>
                <a:sym typeface="Symbol" pitchFamily="18" charset="2"/>
              </a:rPr>
              <a:t></a:t>
            </a:r>
            <a:r>
              <a:rPr lang="en-US" sz="2800" dirty="0">
                <a:ea typeface="ＭＳ Ｐゴシック" pitchFamily="34" charset="-128"/>
              </a:rPr>
              <a:t> purple(z)) </a:t>
            </a:r>
            <a:r>
              <a:rPr lang="en-US" sz="2800" dirty="0">
                <a:ea typeface="ＭＳ Ｐゴシック" pitchFamily="34" charset="-128"/>
                <a:sym typeface="Symbol" pitchFamily="18" charset="2"/>
              </a:rPr>
              <a:t></a:t>
            </a:r>
            <a:r>
              <a:rPr lang="en-US" sz="2800" dirty="0">
                <a:ea typeface="ＭＳ Ｐゴシック" pitchFamily="34" charset="-128"/>
              </a:rPr>
              <a:t> ((x=z) </a:t>
            </a:r>
            <a:r>
              <a:rPr lang="en-US" sz="2800" dirty="0">
                <a:ea typeface="ＭＳ Ｐゴシック" pitchFamily="34" charset="-128"/>
                <a:sym typeface="Symbol" pitchFamily="18" charset="2"/>
              </a:rPr>
              <a:t></a:t>
            </a:r>
            <a:r>
              <a:rPr lang="en-US" sz="2800" dirty="0">
                <a:ea typeface="ＭＳ Ｐゴシック" pitchFamily="34" charset="-128"/>
              </a:rPr>
              <a:t> (y=z)) </a:t>
            </a:r>
          </a:p>
          <a:p>
            <a:pPr marL="346075" lvl="1" indent="0">
              <a:lnSpc>
                <a:spcPct val="90000"/>
              </a:lnSpc>
              <a:buFontTx/>
              <a:buNone/>
            </a:pPr>
            <a:endParaRPr lang="en-US" sz="900" dirty="0">
              <a:ea typeface="ＭＳ Ｐゴシック" pitchFamily="34" charset="-128"/>
            </a:endParaRPr>
          </a:p>
          <a:p>
            <a:pPr marL="231775" indent="-231775">
              <a:lnSpc>
                <a:spcPct val="90000"/>
              </a:lnSpc>
              <a:buFontTx/>
              <a:buNone/>
            </a:pPr>
            <a:r>
              <a:rPr lang="en-US" sz="2800" b="1" dirty="0" err="1">
                <a:ea typeface="ＭＳ Ｐゴシック" pitchFamily="34" charset="-128"/>
              </a:rPr>
              <a:t>Obana</a:t>
            </a:r>
            <a:r>
              <a:rPr lang="en-US" sz="2800" b="1" dirty="0">
                <a:ea typeface="ＭＳ Ｐゴシック" pitchFamily="34" charset="-128"/>
              </a:rPr>
              <a:t> is not short</a:t>
            </a:r>
          </a:p>
          <a:p>
            <a:pPr marL="346075" lvl="1" indent="0">
              <a:lnSpc>
                <a:spcPct val="90000"/>
              </a:lnSpc>
              <a:buFontTx/>
              <a:buNone/>
            </a:pPr>
            <a:r>
              <a:rPr lang="en-US" sz="2800" dirty="0">
                <a:ea typeface="ＭＳ Ｐゴシック" pitchFamily="34" charset="-128"/>
                <a:sym typeface="Symbol" pitchFamily="18" charset="2"/>
              </a:rPr>
              <a:t>short</a:t>
            </a:r>
            <a:r>
              <a:rPr lang="en-US" sz="2800" dirty="0">
                <a:ea typeface="ＭＳ Ｐゴシック" pitchFamily="34" charset="-128"/>
              </a:rPr>
              <a:t>(</a:t>
            </a:r>
            <a:r>
              <a:rPr lang="en-US" sz="2800" dirty="0" err="1">
                <a:ea typeface="ＭＳ Ｐゴシック" pitchFamily="34" charset="-128"/>
              </a:rPr>
              <a:t>Obama</a:t>
            </a:r>
            <a:r>
              <a:rPr lang="en-US" sz="2800" dirty="0">
                <a:ea typeface="ＭＳ Ｐゴシック" pitchFamily="34" charset="-128"/>
              </a:rPr>
              <a:t>) </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C4BC576C-5A03-4F96-99B5-760E6D33FD93}"/>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fld id="{04923C1C-4C13-4708-B731-915BD44B7448}" type="slidenum">
              <a:rPr lang="en-US"/>
              <a:pPr/>
              <a:t>35</a:t>
            </a:fld>
            <a:endParaRPr lang="en-US"/>
          </a:p>
        </p:txBody>
      </p:sp>
      <p:sp>
        <p:nvSpPr>
          <p:cNvPr id="53251" name="Rectangle 2"/>
          <p:cNvSpPr>
            <a:spLocks noGrp="1" noChangeArrowheads="1"/>
          </p:cNvSpPr>
          <p:nvPr>
            <p:ph type="title"/>
          </p:nvPr>
        </p:nvSpPr>
        <p:spPr>
          <a:xfrm>
            <a:off x="3362318" y="236151"/>
            <a:ext cx="8521337" cy="914400"/>
          </a:xfrm>
        </p:spPr>
        <p:txBody>
          <a:bodyPr>
            <a:normAutofit/>
          </a:bodyPr>
          <a:lstStyle/>
          <a:p>
            <a:r>
              <a:rPr lang="en-US" sz="3600" dirty="0">
                <a:ea typeface="ＭＳ Ｐゴシック" pitchFamily="34" charset="-128"/>
              </a:rPr>
              <a:t>Logic and People</a:t>
            </a:r>
          </a:p>
        </p:txBody>
      </p:sp>
      <p:sp>
        <p:nvSpPr>
          <p:cNvPr id="53252" name="Rectangle 3"/>
          <p:cNvSpPr>
            <a:spLocks noGrp="1" noChangeArrowheads="1"/>
          </p:cNvSpPr>
          <p:nvPr>
            <p:ph type="body" idx="1"/>
          </p:nvPr>
        </p:nvSpPr>
        <p:spPr>
          <a:xfrm>
            <a:off x="3362318" y="5229225"/>
            <a:ext cx="8573589" cy="990600"/>
          </a:xfrm>
        </p:spPr>
        <p:txBody>
          <a:bodyPr/>
          <a:lstStyle/>
          <a:p>
            <a:r>
              <a:rPr lang="en-US" dirty="0">
                <a:ea typeface="ＭＳ Ｐゴシック" pitchFamily="34" charset="-128"/>
              </a:rPr>
              <a:t>People can easily be confused by logic</a:t>
            </a:r>
          </a:p>
          <a:p>
            <a:r>
              <a:rPr lang="en-US" dirty="0">
                <a:ea typeface="ＭＳ Ｐゴシック" pitchFamily="34" charset="-128"/>
              </a:rPr>
              <a:t>And are often suspicious of it, or give it too much weight</a:t>
            </a:r>
          </a:p>
        </p:txBody>
      </p:sp>
      <p:pic>
        <p:nvPicPr>
          <p:cNvPr id="53253" name="Picture 4" descr="cartoon"/>
          <p:cNvPicPr>
            <a:picLocks noChangeAspect="1" noChangeArrowheads="1"/>
          </p:cNvPicPr>
          <p:nvPr/>
        </p:nvPicPr>
        <p:blipFill>
          <a:blip r:embed="rId3"/>
          <a:srcRect/>
          <a:stretch>
            <a:fillRect/>
          </a:stretch>
        </p:blipFill>
        <p:spPr bwMode="auto">
          <a:xfrm>
            <a:off x="4998214" y="1034801"/>
            <a:ext cx="4979851" cy="4095750"/>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Footer Placeholder 4">
            <a:extLst>
              <a:ext uri="{FF2B5EF4-FFF2-40B4-BE49-F238E27FC236}">
                <a16:creationId xmlns:a16="http://schemas.microsoft.com/office/drawing/2014/main" id="{1E5C6198-39F3-47E1-8A18-73D93247F52A}"/>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315839" y="228600"/>
            <a:ext cx="8142514" cy="609600"/>
          </a:xfrm>
        </p:spPr>
        <p:txBody>
          <a:bodyPr>
            <a:normAutofit/>
          </a:bodyPr>
          <a:lstStyle/>
          <a:p>
            <a:r>
              <a:rPr lang="en-US" sz="3600" dirty="0">
                <a:ea typeface="ＭＳ Ｐゴシック" pitchFamily="34" charset="-128"/>
              </a:rPr>
              <a:t>Example: A simple genealogy KB by FOL</a:t>
            </a:r>
          </a:p>
        </p:txBody>
      </p:sp>
      <p:sp>
        <p:nvSpPr>
          <p:cNvPr id="71683" name="Rectangle 3"/>
          <p:cNvSpPr>
            <a:spLocks noGrp="1" noChangeArrowheads="1"/>
          </p:cNvSpPr>
          <p:nvPr>
            <p:ph type="body" idx="1"/>
          </p:nvPr>
        </p:nvSpPr>
        <p:spPr>
          <a:xfrm>
            <a:off x="3315839" y="891363"/>
            <a:ext cx="8370389" cy="5715000"/>
          </a:xfrm>
        </p:spPr>
        <p:txBody>
          <a:bodyPr>
            <a:normAutofit fontScale="92500"/>
          </a:bodyPr>
          <a:lstStyle/>
          <a:p>
            <a:pPr>
              <a:lnSpc>
                <a:spcPct val="80000"/>
              </a:lnSpc>
            </a:pPr>
            <a:r>
              <a:rPr lang="en-US" b="1" dirty="0">
                <a:ea typeface="ＭＳ Ｐゴシック" pitchFamily="34" charset="-128"/>
              </a:rPr>
              <a:t>Build a small genealogy knowledge base using FOL that</a:t>
            </a:r>
          </a:p>
          <a:p>
            <a:pPr lvl="1">
              <a:lnSpc>
                <a:spcPct val="80000"/>
              </a:lnSpc>
            </a:pPr>
            <a:r>
              <a:rPr lang="en-US" sz="2200" dirty="0">
                <a:ea typeface="ＭＳ Ｐゴシック" pitchFamily="34" charset="-128"/>
              </a:rPr>
              <a:t>contains facts of immediate family relations (spouses, parents, etc.)</a:t>
            </a:r>
          </a:p>
          <a:p>
            <a:pPr lvl="1">
              <a:lnSpc>
                <a:spcPct val="80000"/>
              </a:lnSpc>
            </a:pPr>
            <a:r>
              <a:rPr lang="en-US" sz="2200" dirty="0">
                <a:ea typeface="ＭＳ Ｐゴシック" pitchFamily="34" charset="-128"/>
              </a:rPr>
              <a:t>contains definitions of more complex relations (ancestors, relatives)</a:t>
            </a:r>
          </a:p>
          <a:p>
            <a:pPr lvl="1">
              <a:lnSpc>
                <a:spcPct val="80000"/>
              </a:lnSpc>
            </a:pPr>
            <a:r>
              <a:rPr lang="en-US" sz="2200" dirty="0">
                <a:ea typeface="ＭＳ Ｐゴシック" pitchFamily="34" charset="-128"/>
              </a:rPr>
              <a:t>is able to answer queries about relationships between people</a:t>
            </a:r>
          </a:p>
          <a:p>
            <a:pPr>
              <a:lnSpc>
                <a:spcPct val="80000"/>
              </a:lnSpc>
            </a:pPr>
            <a:r>
              <a:rPr lang="en-US" b="1" dirty="0">
                <a:ea typeface="ＭＳ Ｐゴシック" pitchFamily="34" charset="-128"/>
              </a:rPr>
              <a:t>Predicates:</a:t>
            </a:r>
          </a:p>
          <a:p>
            <a:pPr lvl="1">
              <a:lnSpc>
                <a:spcPct val="80000"/>
              </a:lnSpc>
            </a:pPr>
            <a:r>
              <a:rPr lang="en-US" sz="2200" dirty="0">
                <a:ea typeface="ＭＳ Ｐゴシック" pitchFamily="34" charset="-128"/>
              </a:rPr>
              <a:t>parent(x, y), child(x, y), father(x, y), daughter(x, y), etc.</a:t>
            </a:r>
          </a:p>
          <a:p>
            <a:pPr lvl="1">
              <a:lnSpc>
                <a:spcPct val="80000"/>
              </a:lnSpc>
            </a:pPr>
            <a:r>
              <a:rPr lang="en-US" sz="2200" dirty="0">
                <a:ea typeface="ＭＳ Ｐゴシック" pitchFamily="34" charset="-128"/>
              </a:rPr>
              <a:t>spouse(x, y), husband(x, y), wife(</a:t>
            </a:r>
            <a:r>
              <a:rPr lang="en-US" sz="2200" dirty="0" err="1">
                <a:ea typeface="ＭＳ Ｐゴシック" pitchFamily="34" charset="-128"/>
              </a:rPr>
              <a:t>x,y</a:t>
            </a:r>
            <a:r>
              <a:rPr lang="en-US" sz="2200" dirty="0">
                <a:ea typeface="ＭＳ Ｐゴシック" pitchFamily="34" charset="-128"/>
              </a:rPr>
              <a:t>)</a:t>
            </a:r>
          </a:p>
          <a:p>
            <a:pPr lvl="1">
              <a:lnSpc>
                <a:spcPct val="80000"/>
              </a:lnSpc>
            </a:pPr>
            <a:r>
              <a:rPr lang="en-US" sz="2200" dirty="0">
                <a:ea typeface="ＭＳ Ｐゴシック" pitchFamily="34" charset="-128"/>
              </a:rPr>
              <a:t>ancestor(x, y), descendant(x, y)</a:t>
            </a:r>
          </a:p>
          <a:p>
            <a:pPr lvl="1">
              <a:lnSpc>
                <a:spcPct val="80000"/>
              </a:lnSpc>
            </a:pPr>
            <a:r>
              <a:rPr lang="en-US" sz="2200" dirty="0">
                <a:ea typeface="ＭＳ Ｐゴシック" pitchFamily="34" charset="-128"/>
              </a:rPr>
              <a:t>male(x), female(y)</a:t>
            </a:r>
          </a:p>
          <a:p>
            <a:pPr lvl="1">
              <a:lnSpc>
                <a:spcPct val="80000"/>
              </a:lnSpc>
            </a:pPr>
            <a:r>
              <a:rPr lang="en-US" sz="2200" dirty="0">
                <a:ea typeface="ＭＳ Ｐゴシック" pitchFamily="34" charset="-128"/>
              </a:rPr>
              <a:t>relative(x, y)</a:t>
            </a:r>
          </a:p>
          <a:p>
            <a:pPr>
              <a:lnSpc>
                <a:spcPct val="80000"/>
              </a:lnSpc>
            </a:pPr>
            <a:r>
              <a:rPr lang="en-US" b="1" dirty="0">
                <a:ea typeface="ＭＳ Ｐゴシック" pitchFamily="34" charset="-128"/>
              </a:rPr>
              <a:t>Facts:</a:t>
            </a:r>
          </a:p>
          <a:p>
            <a:pPr lvl="1">
              <a:lnSpc>
                <a:spcPct val="80000"/>
              </a:lnSpc>
            </a:pPr>
            <a:r>
              <a:rPr lang="en-US" sz="2200" dirty="0">
                <a:ea typeface="ＭＳ Ｐゴシック" pitchFamily="34" charset="-128"/>
              </a:rPr>
              <a:t>husband(Joe, Mary), son(Fred, Joe)</a:t>
            </a:r>
          </a:p>
          <a:p>
            <a:pPr lvl="1">
              <a:lnSpc>
                <a:spcPct val="80000"/>
              </a:lnSpc>
            </a:pPr>
            <a:r>
              <a:rPr lang="en-US" sz="2200" dirty="0">
                <a:ea typeface="ＭＳ Ｐゴシック" pitchFamily="34" charset="-128"/>
              </a:rPr>
              <a:t>spouse(John, Nancy), male(John), son(Mark, Nancy)</a:t>
            </a:r>
          </a:p>
          <a:p>
            <a:pPr lvl="1">
              <a:lnSpc>
                <a:spcPct val="80000"/>
              </a:lnSpc>
            </a:pPr>
            <a:r>
              <a:rPr lang="en-US" sz="2200" dirty="0">
                <a:ea typeface="ＭＳ Ｐゴシック" pitchFamily="34" charset="-128"/>
              </a:rPr>
              <a:t>father(Jack, Nancy), daughter(Linda, Jack)</a:t>
            </a:r>
          </a:p>
          <a:p>
            <a:pPr lvl="1">
              <a:lnSpc>
                <a:spcPct val="80000"/>
              </a:lnSpc>
            </a:pPr>
            <a:r>
              <a:rPr lang="en-US" sz="2200" dirty="0">
                <a:ea typeface="ＭＳ Ｐゴシック" pitchFamily="34" charset="-128"/>
              </a:rPr>
              <a:t>daughter(Liz, Linda)</a:t>
            </a:r>
          </a:p>
          <a:p>
            <a:pPr lvl="1">
              <a:lnSpc>
                <a:spcPct val="80000"/>
              </a:lnSpc>
            </a:pPr>
            <a:r>
              <a:rPr lang="en-US" sz="2200" dirty="0">
                <a:ea typeface="ＭＳ Ｐゴシック" pitchFamily="34" charset="-128"/>
              </a:rPr>
              <a:t>etc.</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DF6FBF54-40EE-4858-A34A-364343E11D59}"/>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3401203" y="190500"/>
            <a:ext cx="8464731" cy="6477000"/>
          </a:xfrm>
        </p:spPr>
        <p:txBody>
          <a:bodyPr>
            <a:normAutofit fontScale="92500" lnSpcReduction="20000"/>
          </a:bodyPr>
          <a:lstStyle/>
          <a:p>
            <a:pPr>
              <a:lnSpc>
                <a:spcPct val="80000"/>
              </a:lnSpc>
            </a:pPr>
            <a:r>
              <a:rPr lang="en-US" b="1" dirty="0">
                <a:ea typeface="ＭＳ Ｐゴシック" pitchFamily="34" charset="-128"/>
              </a:rPr>
              <a:t>Rules for genealogical relations</a:t>
            </a:r>
          </a:p>
          <a:p>
            <a:pPr lvl="1">
              <a:lnSpc>
                <a:spcPct val="80000"/>
              </a:lnSpc>
            </a:pPr>
            <a:r>
              <a:rPr lang="en-US" dirty="0">
                <a:ea typeface="ＭＳ Ｐゴシック" pitchFamily="34" charset="-128"/>
              </a:rPr>
              <a:t>(</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 parent(x, y) </a:t>
            </a:r>
            <a:r>
              <a:rPr lang="en-US" dirty="0">
                <a:ea typeface="ＭＳ Ｐゴシック" pitchFamily="34" charset="-128"/>
                <a:cs typeface="Times New Roman" pitchFamily="18" charset="0"/>
              </a:rPr>
              <a:t>↔</a:t>
            </a:r>
            <a:r>
              <a:rPr lang="en-US" dirty="0">
                <a:ea typeface="ＭＳ Ｐゴシック" pitchFamily="34" charset="-128"/>
              </a:rPr>
              <a:t> child (y, x)</a:t>
            </a:r>
          </a:p>
          <a:p>
            <a:pPr lvl="1">
              <a:lnSpc>
                <a:spcPct val="80000"/>
              </a:lnSpc>
              <a:buFontTx/>
              <a:buNone/>
            </a:pPr>
            <a:r>
              <a:rPr lang="en-US" dirty="0">
                <a:ea typeface="ＭＳ Ｐゴシック" pitchFamily="34" charset="-128"/>
              </a:rPr>
              <a:t>	(</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 father(x, y) </a:t>
            </a:r>
            <a:r>
              <a:rPr lang="en-US" dirty="0">
                <a:ea typeface="ＭＳ Ｐゴシック" pitchFamily="34" charset="-128"/>
                <a:cs typeface="Times New Roman" pitchFamily="18" charset="0"/>
              </a:rPr>
              <a:t>↔</a:t>
            </a:r>
            <a:r>
              <a:rPr lang="en-US" dirty="0">
                <a:ea typeface="ＭＳ Ｐゴシック" pitchFamily="34" charset="-128"/>
              </a:rPr>
              <a:t> parent(x, y) </a:t>
            </a:r>
            <a:r>
              <a:rPr lang="en-US" dirty="0">
                <a:ea typeface="ＭＳ Ｐゴシック" pitchFamily="34" charset="-128"/>
                <a:sym typeface="Symbol" pitchFamily="18" charset="2"/>
              </a:rPr>
              <a:t></a:t>
            </a:r>
            <a:r>
              <a:rPr lang="en-US" dirty="0">
                <a:ea typeface="ＭＳ Ｐゴシック" pitchFamily="34" charset="-128"/>
              </a:rPr>
              <a:t> male(x) </a:t>
            </a:r>
            <a:r>
              <a:rPr lang="en-US" i="1" dirty="0">
                <a:ea typeface="ＭＳ Ｐゴシック" pitchFamily="34" charset="-128"/>
              </a:rPr>
              <a:t>;similarly for mother(x, y)</a:t>
            </a:r>
          </a:p>
          <a:p>
            <a:pPr lvl="1">
              <a:lnSpc>
                <a:spcPct val="80000"/>
              </a:lnSpc>
              <a:buFontTx/>
              <a:buNone/>
            </a:pPr>
            <a:r>
              <a:rPr lang="en-US" dirty="0">
                <a:ea typeface="ＭＳ Ｐゴシック" pitchFamily="34" charset="-128"/>
              </a:rPr>
              <a:t>	(</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 daughter(x, y) </a:t>
            </a:r>
            <a:r>
              <a:rPr lang="en-US" dirty="0">
                <a:ea typeface="ＭＳ Ｐゴシック" pitchFamily="34" charset="-128"/>
                <a:cs typeface="Times New Roman" pitchFamily="18" charset="0"/>
              </a:rPr>
              <a:t>↔</a:t>
            </a:r>
            <a:r>
              <a:rPr lang="en-US" dirty="0">
                <a:ea typeface="ＭＳ Ｐゴシック" pitchFamily="34" charset="-128"/>
              </a:rPr>
              <a:t> child(x, y) </a:t>
            </a:r>
            <a:r>
              <a:rPr lang="en-US" dirty="0">
                <a:ea typeface="ＭＳ Ｐゴシック" pitchFamily="34" charset="-128"/>
                <a:sym typeface="Symbol" pitchFamily="18" charset="2"/>
              </a:rPr>
              <a:t></a:t>
            </a:r>
            <a:r>
              <a:rPr lang="en-US" dirty="0">
                <a:ea typeface="ＭＳ Ｐゴシック" pitchFamily="34" charset="-128"/>
              </a:rPr>
              <a:t> female(x) </a:t>
            </a:r>
            <a:r>
              <a:rPr lang="en-US" i="1" dirty="0">
                <a:ea typeface="ＭＳ Ｐゴシック" pitchFamily="34" charset="-128"/>
              </a:rPr>
              <a:t>;similarly for son(x, y)</a:t>
            </a:r>
          </a:p>
          <a:p>
            <a:pPr lvl="1">
              <a:lnSpc>
                <a:spcPct val="80000"/>
              </a:lnSpc>
            </a:pPr>
            <a:r>
              <a:rPr lang="en-US" dirty="0">
                <a:ea typeface="ＭＳ Ｐゴシック" pitchFamily="34" charset="-128"/>
              </a:rPr>
              <a:t>(</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 husband(x, y) </a:t>
            </a:r>
            <a:r>
              <a:rPr lang="en-US" dirty="0">
                <a:ea typeface="ＭＳ Ｐゴシック" pitchFamily="34" charset="-128"/>
                <a:cs typeface="Times New Roman" pitchFamily="18" charset="0"/>
              </a:rPr>
              <a:t>↔</a:t>
            </a:r>
            <a:r>
              <a:rPr lang="en-US" dirty="0">
                <a:ea typeface="ＭＳ Ｐゴシック" pitchFamily="34" charset="-128"/>
              </a:rPr>
              <a:t> spouse(x, y) </a:t>
            </a:r>
            <a:r>
              <a:rPr lang="en-US" dirty="0">
                <a:ea typeface="ＭＳ Ｐゴシック" pitchFamily="34" charset="-128"/>
                <a:sym typeface="Symbol" pitchFamily="18" charset="2"/>
              </a:rPr>
              <a:t></a:t>
            </a:r>
            <a:r>
              <a:rPr lang="en-US" dirty="0">
                <a:ea typeface="ＭＳ Ｐゴシック" pitchFamily="34" charset="-128"/>
              </a:rPr>
              <a:t> male(x) </a:t>
            </a:r>
            <a:r>
              <a:rPr lang="en-US" i="1" dirty="0">
                <a:ea typeface="ＭＳ Ｐゴシック" pitchFamily="34" charset="-128"/>
              </a:rPr>
              <a:t>;similarly for wife(x, y)</a:t>
            </a:r>
          </a:p>
          <a:p>
            <a:pPr lvl="1">
              <a:lnSpc>
                <a:spcPct val="80000"/>
              </a:lnSpc>
              <a:buFontTx/>
              <a:buNone/>
            </a:pPr>
            <a:r>
              <a:rPr lang="en-US" dirty="0">
                <a:ea typeface="ＭＳ Ｐゴシック" pitchFamily="34" charset="-128"/>
              </a:rPr>
              <a:t>	(</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 spouse(x, y) </a:t>
            </a:r>
            <a:r>
              <a:rPr lang="en-US" dirty="0">
                <a:ea typeface="ＭＳ Ｐゴシック" pitchFamily="34" charset="-128"/>
                <a:cs typeface="Times New Roman" pitchFamily="18" charset="0"/>
              </a:rPr>
              <a:t>↔</a:t>
            </a:r>
            <a:r>
              <a:rPr lang="en-US" dirty="0">
                <a:ea typeface="ＭＳ Ｐゴシック" pitchFamily="34" charset="-128"/>
              </a:rPr>
              <a:t> spouse(y, x)  </a:t>
            </a:r>
            <a:r>
              <a:rPr lang="en-US" i="1" dirty="0">
                <a:ea typeface="ＭＳ Ｐゴシック" pitchFamily="34" charset="-128"/>
              </a:rPr>
              <a:t>;</a:t>
            </a:r>
            <a:r>
              <a:rPr lang="en-US" b="1" i="1" dirty="0">
                <a:ea typeface="ＭＳ Ｐゴシック" pitchFamily="34" charset="-128"/>
              </a:rPr>
              <a:t>spouse relation is symmetric</a:t>
            </a:r>
            <a:endParaRPr lang="en-US" i="1" dirty="0">
              <a:ea typeface="ＭＳ Ｐゴシック" pitchFamily="34" charset="-128"/>
            </a:endParaRPr>
          </a:p>
          <a:p>
            <a:pPr lvl="1">
              <a:lnSpc>
                <a:spcPct val="80000"/>
              </a:lnSpc>
            </a:pPr>
            <a:r>
              <a:rPr lang="en-US" dirty="0">
                <a:ea typeface="ＭＳ Ｐゴシック" pitchFamily="34" charset="-128"/>
              </a:rPr>
              <a:t>(</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 parent(x, y) </a:t>
            </a:r>
            <a:r>
              <a:rPr lang="en-US" dirty="0">
                <a:ea typeface="ＭＳ Ｐゴシック" pitchFamily="34" charset="-128"/>
                <a:sym typeface="Symbol" pitchFamily="18" charset="2"/>
              </a:rPr>
              <a:t></a:t>
            </a:r>
            <a:r>
              <a:rPr lang="en-US" dirty="0">
                <a:ea typeface="ＭＳ Ｐゴシック" pitchFamily="34" charset="-128"/>
              </a:rPr>
              <a:t> ancestor(x, y) </a:t>
            </a:r>
          </a:p>
          <a:p>
            <a:pPr lvl="1">
              <a:lnSpc>
                <a:spcPct val="80000"/>
              </a:lnSpc>
              <a:buFontTx/>
              <a:buNone/>
            </a:pPr>
            <a:r>
              <a:rPr lang="en-US" dirty="0">
                <a:ea typeface="ＭＳ Ｐゴシック" pitchFamily="34" charset="-128"/>
              </a:rPr>
              <a:t>	(</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a:t>
            </a:r>
            <a:r>
              <a:rPr lang="en-US" dirty="0">
                <a:ea typeface="ＭＳ Ｐゴシック" pitchFamily="34" charset="-128"/>
                <a:sym typeface="Symbol" pitchFamily="18" charset="2"/>
              </a:rPr>
              <a:t></a:t>
            </a:r>
            <a:r>
              <a:rPr lang="en-US" dirty="0">
                <a:ea typeface="ＭＳ Ｐゴシック" pitchFamily="34" charset="-128"/>
              </a:rPr>
              <a:t>z) parent(x, z) </a:t>
            </a:r>
            <a:r>
              <a:rPr lang="en-US" dirty="0">
                <a:ea typeface="ＭＳ Ｐゴシック" pitchFamily="34" charset="-128"/>
                <a:sym typeface="Symbol" pitchFamily="18" charset="2"/>
              </a:rPr>
              <a:t></a:t>
            </a:r>
            <a:r>
              <a:rPr lang="en-US" dirty="0">
                <a:ea typeface="ＭＳ Ｐゴシック" pitchFamily="34" charset="-128"/>
              </a:rPr>
              <a:t> ancestor(z, y) </a:t>
            </a:r>
            <a:r>
              <a:rPr lang="en-US" dirty="0">
                <a:ea typeface="ＭＳ Ｐゴシック" pitchFamily="34" charset="-128"/>
                <a:sym typeface="Symbol" pitchFamily="18" charset="2"/>
              </a:rPr>
              <a:t></a:t>
            </a:r>
            <a:r>
              <a:rPr lang="en-US" dirty="0">
                <a:ea typeface="ＭＳ Ｐゴシック" pitchFamily="34" charset="-128"/>
              </a:rPr>
              <a:t> ancestor(x, y) </a:t>
            </a:r>
          </a:p>
          <a:p>
            <a:pPr lvl="1">
              <a:lnSpc>
                <a:spcPct val="80000"/>
              </a:lnSpc>
            </a:pPr>
            <a:r>
              <a:rPr lang="en-US" dirty="0">
                <a:ea typeface="ＭＳ Ｐゴシック" pitchFamily="34" charset="-128"/>
              </a:rPr>
              <a:t>(</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 descendant(x, y) </a:t>
            </a:r>
            <a:r>
              <a:rPr lang="en-US" dirty="0">
                <a:ea typeface="ＭＳ Ｐゴシック" pitchFamily="34" charset="-128"/>
                <a:cs typeface="Times New Roman" pitchFamily="18" charset="0"/>
              </a:rPr>
              <a:t>↔</a:t>
            </a:r>
            <a:r>
              <a:rPr lang="en-US" dirty="0">
                <a:ea typeface="ＭＳ Ｐゴシック" pitchFamily="34" charset="-128"/>
              </a:rPr>
              <a:t> ancestor(y, x) </a:t>
            </a:r>
          </a:p>
          <a:p>
            <a:pPr lvl="1">
              <a:lnSpc>
                <a:spcPct val="80000"/>
              </a:lnSpc>
            </a:pPr>
            <a:r>
              <a:rPr lang="en-US" dirty="0">
                <a:ea typeface="ＭＳ Ｐゴシック" pitchFamily="34" charset="-128"/>
              </a:rPr>
              <a:t>(</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a:t>
            </a:r>
            <a:r>
              <a:rPr lang="en-US" dirty="0">
                <a:ea typeface="ＭＳ Ｐゴシック" pitchFamily="34" charset="-128"/>
                <a:sym typeface="Symbol" pitchFamily="18" charset="2"/>
              </a:rPr>
              <a:t></a:t>
            </a:r>
            <a:r>
              <a:rPr lang="en-US" dirty="0">
                <a:ea typeface="ＭＳ Ｐゴシック" pitchFamily="34" charset="-128"/>
              </a:rPr>
              <a:t>z) ancestor(z, x) </a:t>
            </a:r>
            <a:r>
              <a:rPr lang="en-US" dirty="0">
                <a:ea typeface="ＭＳ Ｐゴシック" pitchFamily="34" charset="-128"/>
                <a:sym typeface="Symbol" pitchFamily="18" charset="2"/>
              </a:rPr>
              <a:t></a:t>
            </a:r>
            <a:r>
              <a:rPr lang="en-US" dirty="0">
                <a:ea typeface="ＭＳ Ｐゴシック" pitchFamily="34" charset="-128"/>
              </a:rPr>
              <a:t> ancestor(z, y) </a:t>
            </a:r>
            <a:r>
              <a:rPr lang="en-US" dirty="0">
                <a:ea typeface="ＭＳ Ｐゴシック" pitchFamily="34" charset="-128"/>
                <a:sym typeface="Symbol" pitchFamily="18" charset="2"/>
              </a:rPr>
              <a:t></a:t>
            </a:r>
            <a:r>
              <a:rPr lang="en-US" dirty="0">
                <a:ea typeface="ＭＳ Ｐゴシック" pitchFamily="34" charset="-128"/>
              </a:rPr>
              <a:t> relative(x, y) </a:t>
            </a:r>
          </a:p>
          <a:p>
            <a:pPr lvl="1">
              <a:lnSpc>
                <a:spcPct val="80000"/>
              </a:lnSpc>
              <a:buFontTx/>
              <a:buNone/>
            </a:pPr>
            <a:r>
              <a:rPr lang="en-US" dirty="0">
                <a:ea typeface="ＭＳ Ｐゴシック" pitchFamily="34" charset="-128"/>
              </a:rPr>
              <a:t>	          ;related by common ancestry</a:t>
            </a:r>
          </a:p>
          <a:p>
            <a:pPr lvl="1">
              <a:lnSpc>
                <a:spcPct val="80000"/>
              </a:lnSpc>
              <a:buFontTx/>
              <a:buNone/>
            </a:pPr>
            <a:r>
              <a:rPr lang="en-US" dirty="0">
                <a:ea typeface="ＭＳ Ｐゴシック" pitchFamily="34" charset="-128"/>
              </a:rPr>
              <a:t>	(</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 spouse(x, y) </a:t>
            </a:r>
            <a:r>
              <a:rPr lang="en-US" dirty="0">
                <a:ea typeface="ＭＳ Ｐゴシック" pitchFamily="34" charset="-128"/>
                <a:sym typeface="Symbol" pitchFamily="18" charset="2"/>
              </a:rPr>
              <a:t></a:t>
            </a:r>
            <a:r>
              <a:rPr lang="en-US" dirty="0">
                <a:ea typeface="ＭＳ Ｐゴシック" pitchFamily="34" charset="-128"/>
              </a:rPr>
              <a:t> relative(x, y)  ;related by marriage</a:t>
            </a:r>
          </a:p>
          <a:p>
            <a:pPr lvl="1">
              <a:lnSpc>
                <a:spcPct val="80000"/>
              </a:lnSpc>
              <a:buFontTx/>
              <a:buNone/>
            </a:pPr>
            <a:r>
              <a:rPr lang="en-US" dirty="0">
                <a:ea typeface="ＭＳ Ｐゴシック" pitchFamily="34" charset="-128"/>
              </a:rPr>
              <a:t>	(</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a:t>
            </a:r>
            <a:r>
              <a:rPr lang="en-US" dirty="0">
                <a:ea typeface="ＭＳ Ｐゴシック" pitchFamily="34" charset="-128"/>
                <a:sym typeface="Symbol" pitchFamily="18" charset="2"/>
              </a:rPr>
              <a:t></a:t>
            </a:r>
            <a:r>
              <a:rPr lang="en-US" dirty="0">
                <a:ea typeface="ＭＳ Ｐゴシック" pitchFamily="34" charset="-128"/>
              </a:rPr>
              <a:t>z) relative(z, x) </a:t>
            </a:r>
            <a:r>
              <a:rPr lang="en-US" dirty="0">
                <a:ea typeface="ＭＳ Ｐゴシック" pitchFamily="34" charset="-128"/>
                <a:sym typeface="Symbol" pitchFamily="18" charset="2"/>
              </a:rPr>
              <a:t></a:t>
            </a:r>
            <a:r>
              <a:rPr lang="en-US" dirty="0">
                <a:ea typeface="ＭＳ Ｐゴシック" pitchFamily="34" charset="-128"/>
              </a:rPr>
              <a:t> relative(z, y) </a:t>
            </a:r>
            <a:r>
              <a:rPr lang="en-US" dirty="0">
                <a:ea typeface="ＭＳ Ｐゴシック" pitchFamily="34" charset="-128"/>
                <a:sym typeface="Symbol" pitchFamily="18" charset="2"/>
              </a:rPr>
              <a:t></a:t>
            </a:r>
            <a:r>
              <a:rPr lang="en-US" dirty="0">
                <a:ea typeface="ＭＳ Ｐゴシック" pitchFamily="34" charset="-128"/>
              </a:rPr>
              <a:t> relative(x, y)  ;</a:t>
            </a:r>
            <a:r>
              <a:rPr lang="en-US" b="1" dirty="0">
                <a:ea typeface="ＭＳ Ｐゴシック" pitchFamily="34" charset="-128"/>
              </a:rPr>
              <a:t>transitive</a:t>
            </a:r>
            <a:endParaRPr lang="en-US" dirty="0">
              <a:ea typeface="ＭＳ Ｐゴシック" pitchFamily="34" charset="-128"/>
            </a:endParaRPr>
          </a:p>
          <a:p>
            <a:pPr lvl="1">
              <a:lnSpc>
                <a:spcPct val="80000"/>
              </a:lnSpc>
              <a:buFontTx/>
              <a:buNone/>
            </a:pPr>
            <a:r>
              <a:rPr lang="en-US" dirty="0">
                <a:ea typeface="ＭＳ Ｐゴシック" pitchFamily="34" charset="-128"/>
              </a:rPr>
              <a:t>	(</a:t>
            </a:r>
            <a:r>
              <a:rPr lang="en-US" dirty="0">
                <a:ea typeface="ＭＳ Ｐゴシック" pitchFamily="34" charset="-128"/>
                <a:sym typeface="Symbol" pitchFamily="18" charset="2"/>
              </a:rPr>
              <a:t></a:t>
            </a:r>
            <a:r>
              <a:rPr lang="en-US" dirty="0" err="1">
                <a:ea typeface="ＭＳ Ｐゴシック" pitchFamily="34" charset="-128"/>
              </a:rPr>
              <a:t>x,y</a:t>
            </a:r>
            <a:r>
              <a:rPr lang="en-US" dirty="0">
                <a:ea typeface="ＭＳ Ｐゴシック" pitchFamily="34" charset="-128"/>
              </a:rPr>
              <a:t>) relative(x, y) </a:t>
            </a:r>
            <a:r>
              <a:rPr lang="en-US" dirty="0">
                <a:ea typeface="ＭＳ Ｐゴシック" pitchFamily="34" charset="-128"/>
                <a:cs typeface="Times New Roman" pitchFamily="18" charset="0"/>
              </a:rPr>
              <a:t>↔</a:t>
            </a:r>
            <a:r>
              <a:rPr lang="en-US" dirty="0">
                <a:ea typeface="ＭＳ Ｐゴシック" pitchFamily="34" charset="-128"/>
              </a:rPr>
              <a:t> relative(y, x) </a:t>
            </a:r>
            <a:r>
              <a:rPr lang="en-US" b="1" dirty="0">
                <a:ea typeface="ＭＳ Ｐゴシック" pitchFamily="34" charset="-128"/>
              </a:rPr>
              <a:t>  ;symmetric</a:t>
            </a:r>
            <a:endParaRPr lang="en-US" dirty="0">
              <a:ea typeface="ＭＳ Ｐゴシック" pitchFamily="34" charset="-128"/>
            </a:endParaRPr>
          </a:p>
          <a:p>
            <a:pPr>
              <a:lnSpc>
                <a:spcPct val="80000"/>
              </a:lnSpc>
            </a:pPr>
            <a:r>
              <a:rPr lang="en-US" b="1" dirty="0">
                <a:ea typeface="ＭＳ Ｐゴシック" pitchFamily="34" charset="-128"/>
              </a:rPr>
              <a:t>Queries</a:t>
            </a:r>
          </a:p>
          <a:p>
            <a:pPr lvl="1">
              <a:lnSpc>
                <a:spcPct val="80000"/>
              </a:lnSpc>
            </a:pPr>
            <a:r>
              <a:rPr lang="en-US" dirty="0">
                <a:ea typeface="ＭＳ Ｐゴシック" pitchFamily="34" charset="-128"/>
              </a:rPr>
              <a:t>ancestor(Jack, Fred)   ; the answer is yes</a:t>
            </a:r>
          </a:p>
          <a:p>
            <a:pPr lvl="1">
              <a:lnSpc>
                <a:spcPct val="80000"/>
              </a:lnSpc>
            </a:pPr>
            <a:r>
              <a:rPr lang="en-US" dirty="0">
                <a:ea typeface="ＭＳ Ｐゴシック" pitchFamily="34" charset="-128"/>
              </a:rPr>
              <a:t>relative(Liz, Joe)        ; the answer is yes </a:t>
            </a:r>
          </a:p>
          <a:p>
            <a:pPr lvl="1">
              <a:lnSpc>
                <a:spcPct val="80000"/>
              </a:lnSpc>
            </a:pPr>
            <a:r>
              <a:rPr lang="en-US" dirty="0">
                <a:ea typeface="ＭＳ Ｐゴシック" pitchFamily="34" charset="-128"/>
              </a:rPr>
              <a:t>relative(Nancy,  Matthew)   </a:t>
            </a:r>
          </a:p>
          <a:p>
            <a:pPr lvl="1">
              <a:lnSpc>
                <a:spcPct val="80000"/>
              </a:lnSpc>
              <a:buFontTx/>
              <a:buNone/>
            </a:pPr>
            <a:r>
              <a:rPr lang="en-US" dirty="0">
                <a:ea typeface="ＭＳ Ｐゴシック" pitchFamily="34" charset="-128"/>
              </a:rPr>
              <a:t>          ;no answer in general, no if under closed world assumption</a:t>
            </a:r>
          </a:p>
          <a:p>
            <a:pPr lvl="1">
              <a:lnSpc>
                <a:spcPct val="80000"/>
              </a:lnSpc>
            </a:pPr>
            <a:r>
              <a:rPr lang="en-US" dirty="0">
                <a:ea typeface="ＭＳ Ｐゴシック" pitchFamily="34" charset="-128"/>
              </a:rPr>
              <a:t>(</a:t>
            </a:r>
            <a:r>
              <a:rPr lang="en-US" dirty="0">
                <a:ea typeface="ＭＳ Ｐゴシック" pitchFamily="34" charset="-128"/>
                <a:sym typeface="Symbol" pitchFamily="18" charset="2"/>
              </a:rPr>
              <a:t></a:t>
            </a:r>
            <a:r>
              <a:rPr lang="en-US" dirty="0">
                <a:ea typeface="ＭＳ Ｐゴシック" pitchFamily="34" charset="-128"/>
              </a:rPr>
              <a:t>z) ancestor(z, Fred) </a:t>
            </a:r>
            <a:r>
              <a:rPr lang="en-US" dirty="0">
                <a:ea typeface="ＭＳ Ｐゴシック" pitchFamily="34" charset="-128"/>
                <a:sym typeface="Symbol" pitchFamily="18" charset="2"/>
              </a:rPr>
              <a:t></a:t>
            </a:r>
            <a:r>
              <a:rPr lang="en-US" dirty="0">
                <a:ea typeface="ＭＳ Ｐゴシック" pitchFamily="34" charset="-128"/>
              </a:rPr>
              <a:t> ancestor(z, Liz)</a:t>
            </a:r>
          </a:p>
        </p:txBody>
      </p:sp>
      <p:sp>
        <p:nvSpPr>
          <p:cNvPr id="3"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Footer Placeholder 4">
            <a:extLst>
              <a:ext uri="{FF2B5EF4-FFF2-40B4-BE49-F238E27FC236}">
                <a16:creationId xmlns:a16="http://schemas.microsoft.com/office/drawing/2014/main" id="{517AD108-6539-4E8F-9C90-0D4FA6552FBF}"/>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391784" y="76200"/>
            <a:ext cx="7673163" cy="785037"/>
          </a:xfrm>
        </p:spPr>
        <p:txBody>
          <a:bodyPr>
            <a:normAutofit/>
          </a:bodyPr>
          <a:lstStyle/>
          <a:p>
            <a:r>
              <a:rPr lang="en-US" sz="3600" dirty="0">
                <a:ea typeface="ＭＳ Ｐゴシック" pitchFamily="34" charset="-128"/>
              </a:rPr>
              <a:t>Axioms for Set Theory in FOL</a:t>
            </a:r>
          </a:p>
        </p:txBody>
      </p:sp>
      <p:sp>
        <p:nvSpPr>
          <p:cNvPr id="75779" name="Rectangle 3"/>
          <p:cNvSpPr>
            <a:spLocks noGrp="1" noChangeArrowheads="1"/>
          </p:cNvSpPr>
          <p:nvPr>
            <p:ph type="body" idx="1"/>
          </p:nvPr>
        </p:nvSpPr>
        <p:spPr>
          <a:xfrm>
            <a:off x="3498720" y="861237"/>
            <a:ext cx="7908834" cy="5257800"/>
          </a:xfrm>
        </p:spPr>
        <p:txBody>
          <a:bodyPr>
            <a:normAutofit/>
          </a:bodyPr>
          <a:lstStyle/>
          <a:p>
            <a:pPr>
              <a:buFontTx/>
              <a:buNone/>
            </a:pPr>
            <a:r>
              <a:rPr lang="en-US" sz="1800" dirty="0">
                <a:ea typeface="ＭＳ Ｐゴシック" pitchFamily="34" charset="-128"/>
              </a:rPr>
              <a:t>1. The only sets are the empty set and those made by adjoining something to a set: </a:t>
            </a:r>
          </a:p>
          <a:p>
            <a:pPr lvl="1">
              <a:buFontTx/>
              <a:buNone/>
            </a:pPr>
            <a:r>
              <a:rPr lang="en-US" sz="1600" dirty="0">
                <a:ea typeface="ＭＳ Ｐゴシック" pitchFamily="34" charset="-128"/>
                <a:sym typeface="Symbol" pitchFamily="18" charset="2"/>
              </a:rPr>
              <a:t></a:t>
            </a:r>
            <a:r>
              <a:rPr lang="en-US" sz="1600" dirty="0">
                <a:ea typeface="ＭＳ Ｐゴシック" pitchFamily="34" charset="-128"/>
              </a:rPr>
              <a:t>s set(s) &lt;=&gt; (s=</a:t>
            </a:r>
            <a:r>
              <a:rPr lang="en-US" sz="1600" dirty="0" err="1">
                <a:ea typeface="ＭＳ Ｐゴシック" pitchFamily="34" charset="-128"/>
              </a:rPr>
              <a:t>EmptySet</a:t>
            </a:r>
            <a:r>
              <a:rPr lang="en-US" sz="1600" dirty="0">
                <a:ea typeface="ＭＳ Ｐゴシック" pitchFamily="34" charset="-128"/>
              </a:rPr>
              <a:t>) v (</a:t>
            </a:r>
            <a:r>
              <a:rPr lang="en-US" sz="1600" dirty="0">
                <a:ea typeface="ＭＳ Ｐゴシック" pitchFamily="34" charset="-128"/>
                <a:sym typeface="Symbol" pitchFamily="18" charset="2"/>
              </a:rPr>
              <a:t></a:t>
            </a:r>
            <a:r>
              <a:rPr lang="en-US" sz="1600" dirty="0" err="1">
                <a:ea typeface="ＭＳ Ｐゴシック" pitchFamily="34" charset="-128"/>
              </a:rPr>
              <a:t>x,r</a:t>
            </a:r>
            <a:r>
              <a:rPr lang="en-US" sz="1600" dirty="0">
                <a:ea typeface="ＭＳ Ｐゴシック" pitchFamily="34" charset="-128"/>
              </a:rPr>
              <a:t> Set(r) ^ s=Adjoin(</a:t>
            </a:r>
            <a:r>
              <a:rPr lang="en-US" sz="1600" dirty="0" err="1">
                <a:ea typeface="ＭＳ Ｐゴシック" pitchFamily="34" charset="-128"/>
              </a:rPr>
              <a:t>s,r</a:t>
            </a:r>
            <a:r>
              <a:rPr lang="en-US" sz="1600" dirty="0">
                <a:ea typeface="ＭＳ Ｐゴシック" pitchFamily="34" charset="-128"/>
              </a:rPr>
              <a:t>))</a:t>
            </a:r>
          </a:p>
          <a:p>
            <a:pPr>
              <a:buFontTx/>
              <a:buNone/>
            </a:pPr>
            <a:r>
              <a:rPr lang="en-US" sz="1800" dirty="0">
                <a:ea typeface="ＭＳ Ｐゴシック" pitchFamily="34" charset="-128"/>
              </a:rPr>
              <a:t>2. The empty set has no elements adjoined to it: </a:t>
            </a:r>
          </a:p>
          <a:p>
            <a:pPr lvl="1">
              <a:buFontTx/>
              <a:buNone/>
            </a:pPr>
            <a:r>
              <a:rPr lang="en-US" sz="1600" dirty="0">
                <a:ea typeface="ＭＳ Ｐゴシック" pitchFamily="34" charset="-128"/>
              </a:rPr>
              <a:t>~ </a:t>
            </a:r>
            <a:r>
              <a:rPr lang="en-US" sz="1600" dirty="0">
                <a:ea typeface="ＭＳ Ｐゴシック" pitchFamily="34" charset="-128"/>
                <a:sym typeface="Symbol" pitchFamily="18" charset="2"/>
              </a:rPr>
              <a:t></a:t>
            </a:r>
            <a:r>
              <a:rPr lang="en-US" sz="1600" dirty="0" err="1">
                <a:ea typeface="ＭＳ Ｐゴシック" pitchFamily="34" charset="-128"/>
              </a:rPr>
              <a:t>x,s</a:t>
            </a:r>
            <a:r>
              <a:rPr lang="en-US" sz="1600" dirty="0">
                <a:ea typeface="ＭＳ Ｐゴシック" pitchFamily="34" charset="-128"/>
              </a:rPr>
              <a:t> Adjoin(</a:t>
            </a:r>
            <a:r>
              <a:rPr lang="en-US" sz="1600" dirty="0" err="1">
                <a:ea typeface="ＭＳ Ｐゴシック" pitchFamily="34" charset="-128"/>
              </a:rPr>
              <a:t>x,s</a:t>
            </a:r>
            <a:r>
              <a:rPr lang="en-US" sz="1600" dirty="0">
                <a:ea typeface="ＭＳ Ｐゴシック" pitchFamily="34" charset="-128"/>
              </a:rPr>
              <a:t>)=</a:t>
            </a:r>
            <a:r>
              <a:rPr lang="en-US" sz="1600" dirty="0" err="1">
                <a:ea typeface="ＭＳ Ｐゴシック" pitchFamily="34" charset="-128"/>
              </a:rPr>
              <a:t>EmptySet</a:t>
            </a:r>
            <a:endParaRPr lang="en-US" sz="1600" dirty="0">
              <a:ea typeface="ＭＳ Ｐゴシック" pitchFamily="34" charset="-128"/>
            </a:endParaRPr>
          </a:p>
          <a:p>
            <a:pPr>
              <a:buFontTx/>
              <a:buNone/>
            </a:pPr>
            <a:r>
              <a:rPr lang="en-US" sz="1800" dirty="0">
                <a:ea typeface="ＭＳ Ｐゴシック" pitchFamily="34" charset="-128"/>
              </a:rPr>
              <a:t>3. Adjoining an element already in the set has no effect: </a:t>
            </a:r>
          </a:p>
          <a:p>
            <a:pPr lvl="1">
              <a:buFontTx/>
              <a:buNone/>
            </a:pPr>
            <a:r>
              <a:rPr lang="en-US" sz="1600" dirty="0">
                <a:ea typeface="ＭＳ Ｐゴシック" pitchFamily="34" charset="-128"/>
                <a:sym typeface="Symbol" pitchFamily="18" charset="2"/>
              </a:rPr>
              <a:t></a:t>
            </a:r>
            <a:r>
              <a:rPr lang="en-US" sz="1600" dirty="0" err="1">
                <a:ea typeface="ＭＳ Ｐゴシック" pitchFamily="34" charset="-128"/>
              </a:rPr>
              <a:t>x,s</a:t>
            </a:r>
            <a:r>
              <a:rPr lang="en-US" sz="1600" dirty="0">
                <a:ea typeface="ＭＳ Ｐゴシック" pitchFamily="34" charset="-128"/>
              </a:rPr>
              <a:t> Member(</a:t>
            </a:r>
            <a:r>
              <a:rPr lang="en-US" sz="1600" dirty="0" err="1">
                <a:ea typeface="ＭＳ Ｐゴシック" pitchFamily="34" charset="-128"/>
              </a:rPr>
              <a:t>x,s</a:t>
            </a:r>
            <a:r>
              <a:rPr lang="en-US" sz="1600" dirty="0">
                <a:ea typeface="ＭＳ Ｐゴシック" pitchFamily="34" charset="-128"/>
              </a:rPr>
              <a:t>) &lt;=&gt; s=Adjoin(</a:t>
            </a:r>
            <a:r>
              <a:rPr lang="en-US" sz="1600" dirty="0" err="1">
                <a:ea typeface="ＭＳ Ｐゴシック" pitchFamily="34" charset="-128"/>
              </a:rPr>
              <a:t>x,s</a:t>
            </a:r>
            <a:r>
              <a:rPr lang="en-US" sz="1600" dirty="0">
                <a:ea typeface="ＭＳ Ｐゴシック" pitchFamily="34" charset="-128"/>
              </a:rPr>
              <a:t>)</a:t>
            </a:r>
          </a:p>
          <a:p>
            <a:pPr>
              <a:buFontTx/>
              <a:buNone/>
            </a:pPr>
            <a:r>
              <a:rPr lang="en-US" sz="1800" dirty="0">
                <a:ea typeface="ＭＳ Ｐゴシック" pitchFamily="34" charset="-128"/>
              </a:rPr>
              <a:t>4. The only members of a set are the elements that were adjoined into it: </a:t>
            </a:r>
          </a:p>
          <a:p>
            <a:pPr lvl="1">
              <a:buFontTx/>
              <a:buNone/>
            </a:pPr>
            <a:r>
              <a:rPr lang="en-US" sz="1600" dirty="0">
                <a:ea typeface="ＭＳ Ｐゴシック" pitchFamily="34" charset="-128"/>
                <a:sym typeface="Symbol" pitchFamily="18" charset="2"/>
              </a:rPr>
              <a:t></a:t>
            </a:r>
            <a:r>
              <a:rPr lang="en-US" sz="1600" dirty="0" err="1">
                <a:ea typeface="ＭＳ Ｐゴシック" pitchFamily="34" charset="-128"/>
              </a:rPr>
              <a:t>x,s</a:t>
            </a:r>
            <a:r>
              <a:rPr lang="en-US" sz="1600" dirty="0">
                <a:ea typeface="ＭＳ Ｐゴシック" pitchFamily="34" charset="-128"/>
              </a:rPr>
              <a:t> Member(</a:t>
            </a:r>
            <a:r>
              <a:rPr lang="en-US" sz="1600" dirty="0" err="1">
                <a:ea typeface="ＭＳ Ｐゴシック" pitchFamily="34" charset="-128"/>
              </a:rPr>
              <a:t>x,s</a:t>
            </a:r>
            <a:r>
              <a:rPr lang="en-US" sz="1600" dirty="0">
                <a:ea typeface="ＭＳ Ｐゴシック" pitchFamily="34" charset="-128"/>
              </a:rPr>
              <a:t>) &lt;=&gt;  </a:t>
            </a:r>
            <a:r>
              <a:rPr lang="en-US" sz="1600" dirty="0">
                <a:ea typeface="ＭＳ Ｐゴシック" pitchFamily="34" charset="-128"/>
                <a:sym typeface="Symbol" pitchFamily="18" charset="2"/>
              </a:rPr>
              <a:t></a:t>
            </a:r>
            <a:r>
              <a:rPr lang="en-US" sz="1600" dirty="0" err="1">
                <a:ea typeface="ＭＳ Ｐゴシック" pitchFamily="34" charset="-128"/>
              </a:rPr>
              <a:t>y,r</a:t>
            </a:r>
            <a:r>
              <a:rPr lang="en-US" sz="1600" dirty="0">
                <a:ea typeface="ＭＳ Ｐゴシック" pitchFamily="34" charset="-128"/>
              </a:rPr>
              <a:t> (s=Adjoin(</a:t>
            </a:r>
            <a:r>
              <a:rPr lang="en-US" sz="1600" dirty="0" err="1">
                <a:ea typeface="ＭＳ Ｐゴシック" pitchFamily="34" charset="-128"/>
              </a:rPr>
              <a:t>y,r</a:t>
            </a:r>
            <a:r>
              <a:rPr lang="en-US" sz="1600" dirty="0">
                <a:ea typeface="ＭＳ Ｐゴシック" pitchFamily="34" charset="-128"/>
              </a:rPr>
              <a:t>) ^ (x=y </a:t>
            </a:r>
            <a:r>
              <a:rPr lang="en-US" sz="1600" dirty="0">
                <a:ea typeface="ＭＳ Ｐゴシック" pitchFamily="34" charset="-128"/>
                <a:sym typeface="Symbol" pitchFamily="18" charset="2"/>
              </a:rPr>
              <a:t></a:t>
            </a:r>
            <a:r>
              <a:rPr lang="en-US" sz="1600" dirty="0">
                <a:ea typeface="ＭＳ Ｐゴシック" pitchFamily="34" charset="-128"/>
              </a:rPr>
              <a:t> Member(</a:t>
            </a:r>
            <a:r>
              <a:rPr lang="en-US" sz="1600" dirty="0" err="1">
                <a:ea typeface="ＭＳ Ｐゴシック" pitchFamily="34" charset="-128"/>
              </a:rPr>
              <a:t>x,r</a:t>
            </a:r>
            <a:r>
              <a:rPr lang="en-US" sz="1600" dirty="0">
                <a:ea typeface="ＭＳ Ｐゴシック" pitchFamily="34" charset="-128"/>
              </a:rPr>
              <a:t>)))</a:t>
            </a:r>
          </a:p>
          <a:p>
            <a:pPr>
              <a:buFontTx/>
              <a:buNone/>
            </a:pPr>
            <a:r>
              <a:rPr lang="en-US" sz="1800" dirty="0">
                <a:ea typeface="ＭＳ Ｐゴシック" pitchFamily="34" charset="-128"/>
              </a:rPr>
              <a:t>5. A set is a subset of another </a:t>
            </a:r>
            <a:r>
              <a:rPr lang="en-US" sz="1800" dirty="0" err="1">
                <a:ea typeface="ＭＳ Ｐゴシック" pitchFamily="34" charset="-128"/>
              </a:rPr>
              <a:t>iff</a:t>
            </a:r>
            <a:r>
              <a:rPr lang="en-US" sz="1800" dirty="0">
                <a:ea typeface="ＭＳ Ｐゴシック" pitchFamily="34" charset="-128"/>
              </a:rPr>
              <a:t> all of the 1st set’s members are members of the 2</a:t>
            </a:r>
            <a:r>
              <a:rPr lang="en-US" sz="1800" baseline="30000" dirty="0">
                <a:ea typeface="ＭＳ Ｐゴシック" pitchFamily="34" charset="-128"/>
              </a:rPr>
              <a:t>nd</a:t>
            </a:r>
            <a:r>
              <a:rPr lang="en-US" sz="1800" dirty="0">
                <a:ea typeface="ＭＳ Ｐゴシック" pitchFamily="34" charset="-128"/>
              </a:rPr>
              <a:t>:</a:t>
            </a:r>
          </a:p>
          <a:p>
            <a:pPr lvl="1">
              <a:buFontTx/>
              <a:buNone/>
            </a:pPr>
            <a:r>
              <a:rPr lang="en-US" sz="1600" dirty="0">
                <a:ea typeface="ＭＳ Ｐゴシック" pitchFamily="34" charset="-128"/>
                <a:sym typeface="Symbol" pitchFamily="18" charset="2"/>
              </a:rPr>
              <a:t></a:t>
            </a:r>
            <a:r>
              <a:rPr lang="en-US" sz="1600" dirty="0" err="1">
                <a:ea typeface="ＭＳ Ｐゴシック" pitchFamily="34" charset="-128"/>
              </a:rPr>
              <a:t>s,r</a:t>
            </a:r>
            <a:r>
              <a:rPr lang="en-US" sz="1600" dirty="0">
                <a:ea typeface="ＭＳ Ｐゴシック" pitchFamily="34" charset="-128"/>
              </a:rPr>
              <a:t> Subset(</a:t>
            </a:r>
            <a:r>
              <a:rPr lang="en-US" sz="1600" dirty="0" err="1">
                <a:ea typeface="ＭＳ Ｐゴシック" pitchFamily="34" charset="-128"/>
              </a:rPr>
              <a:t>s,r</a:t>
            </a:r>
            <a:r>
              <a:rPr lang="en-US" sz="1600" dirty="0">
                <a:ea typeface="ＭＳ Ｐゴシック" pitchFamily="34" charset="-128"/>
              </a:rPr>
              <a:t>) &lt;=&gt; (</a:t>
            </a:r>
            <a:r>
              <a:rPr lang="en-US" sz="1600" dirty="0">
                <a:ea typeface="ＭＳ Ｐゴシック" pitchFamily="34" charset="-128"/>
                <a:sym typeface="Symbol" pitchFamily="18" charset="2"/>
              </a:rPr>
              <a:t></a:t>
            </a:r>
            <a:r>
              <a:rPr lang="en-US" sz="1600" dirty="0">
                <a:ea typeface="ＭＳ Ｐゴシック" pitchFamily="34" charset="-128"/>
              </a:rPr>
              <a:t>x Member(</a:t>
            </a:r>
            <a:r>
              <a:rPr lang="en-US" sz="1600" dirty="0" err="1">
                <a:ea typeface="ＭＳ Ｐゴシック" pitchFamily="34" charset="-128"/>
              </a:rPr>
              <a:t>x,s</a:t>
            </a:r>
            <a:r>
              <a:rPr lang="en-US" sz="1600" dirty="0">
                <a:ea typeface="ＭＳ Ｐゴシック" pitchFamily="34" charset="-128"/>
              </a:rPr>
              <a:t>) =&gt; Member(</a:t>
            </a:r>
            <a:r>
              <a:rPr lang="en-US" sz="1600" dirty="0" err="1">
                <a:ea typeface="ＭＳ Ｐゴシック" pitchFamily="34" charset="-128"/>
              </a:rPr>
              <a:t>x,r</a:t>
            </a:r>
            <a:r>
              <a:rPr lang="en-US" sz="1600" dirty="0">
                <a:ea typeface="ＭＳ Ｐゴシック" pitchFamily="34" charset="-128"/>
              </a:rPr>
              <a:t>))</a:t>
            </a:r>
          </a:p>
          <a:p>
            <a:pPr>
              <a:buFontTx/>
              <a:buNone/>
            </a:pPr>
            <a:r>
              <a:rPr lang="en-US" sz="1800" dirty="0">
                <a:ea typeface="ＭＳ Ｐゴシック" pitchFamily="34" charset="-128"/>
              </a:rPr>
              <a:t>6. Two sets are equal </a:t>
            </a:r>
            <a:r>
              <a:rPr lang="en-US" sz="1800" dirty="0" err="1">
                <a:ea typeface="ＭＳ Ｐゴシック" pitchFamily="34" charset="-128"/>
              </a:rPr>
              <a:t>iff</a:t>
            </a:r>
            <a:r>
              <a:rPr lang="en-US" sz="1800" dirty="0">
                <a:ea typeface="ＭＳ Ｐゴシック" pitchFamily="34" charset="-128"/>
              </a:rPr>
              <a:t> each is a subset of the other: </a:t>
            </a:r>
          </a:p>
          <a:p>
            <a:pPr lvl="1">
              <a:buFontTx/>
              <a:buNone/>
            </a:pPr>
            <a:r>
              <a:rPr lang="en-US" sz="1600" dirty="0">
                <a:ea typeface="ＭＳ Ｐゴシック" pitchFamily="34" charset="-128"/>
                <a:sym typeface="Symbol" pitchFamily="18" charset="2"/>
              </a:rPr>
              <a:t></a:t>
            </a:r>
            <a:r>
              <a:rPr lang="en-US" sz="1600" dirty="0" err="1">
                <a:ea typeface="ＭＳ Ｐゴシック" pitchFamily="34" charset="-128"/>
              </a:rPr>
              <a:t>s,r</a:t>
            </a:r>
            <a:r>
              <a:rPr lang="en-US" sz="1600" dirty="0">
                <a:ea typeface="ＭＳ Ｐゴシック" pitchFamily="34" charset="-128"/>
              </a:rPr>
              <a:t> (s=r) &lt;=&gt; (subset(</a:t>
            </a:r>
            <a:r>
              <a:rPr lang="en-US" sz="1600" dirty="0" err="1">
                <a:ea typeface="ＭＳ Ｐゴシック" pitchFamily="34" charset="-128"/>
              </a:rPr>
              <a:t>s,r</a:t>
            </a:r>
            <a:r>
              <a:rPr lang="en-US" sz="1600" dirty="0">
                <a:ea typeface="ＭＳ Ｐゴシック" pitchFamily="34" charset="-128"/>
              </a:rPr>
              <a:t>) ^ subset(</a:t>
            </a:r>
            <a:r>
              <a:rPr lang="en-US" sz="1600" dirty="0" err="1">
                <a:ea typeface="ＭＳ Ｐゴシック" pitchFamily="34" charset="-128"/>
              </a:rPr>
              <a:t>r,s</a:t>
            </a:r>
            <a:r>
              <a:rPr lang="en-US" sz="1600" dirty="0">
                <a:ea typeface="ＭＳ Ｐゴシック" pitchFamily="34" charset="-128"/>
              </a:rPr>
              <a:t>))</a:t>
            </a:r>
          </a:p>
          <a:p>
            <a:pPr>
              <a:buFontTx/>
              <a:buNone/>
            </a:pPr>
            <a:r>
              <a:rPr lang="en-US" sz="1800" dirty="0">
                <a:ea typeface="ＭＳ Ｐゴシック" pitchFamily="34" charset="-128"/>
              </a:rPr>
              <a:t>7. Intersection </a:t>
            </a:r>
          </a:p>
          <a:p>
            <a:pPr lvl="1">
              <a:buFontTx/>
              <a:buNone/>
            </a:pPr>
            <a:r>
              <a:rPr lang="en-US" sz="1600" dirty="0">
                <a:ea typeface="ＭＳ Ｐゴシック" pitchFamily="34" charset="-128"/>
                <a:sym typeface="Symbol" pitchFamily="18" charset="2"/>
              </a:rPr>
              <a:t></a:t>
            </a:r>
            <a:r>
              <a:rPr lang="en-US" sz="1600" dirty="0">
                <a:ea typeface="ＭＳ Ｐゴシック" pitchFamily="34" charset="-128"/>
              </a:rPr>
              <a:t>x,s1,s2 member(</a:t>
            </a:r>
            <a:r>
              <a:rPr lang="en-US" sz="1600" dirty="0" err="1">
                <a:ea typeface="ＭＳ Ｐゴシック" pitchFamily="34" charset="-128"/>
              </a:rPr>
              <a:t>X,intersection</a:t>
            </a:r>
            <a:r>
              <a:rPr lang="en-US" sz="1600" dirty="0">
                <a:ea typeface="ＭＳ Ｐゴシック" pitchFamily="34" charset="-128"/>
              </a:rPr>
              <a:t>(S1,S2)) &lt;=&gt; member(X,s1) ^ member(X,s2)</a:t>
            </a:r>
          </a:p>
          <a:p>
            <a:pPr>
              <a:buFontTx/>
              <a:buNone/>
            </a:pPr>
            <a:r>
              <a:rPr lang="en-US" sz="1800" dirty="0">
                <a:ea typeface="ＭＳ Ｐゴシック" pitchFamily="34" charset="-128"/>
              </a:rPr>
              <a:t>8. Union </a:t>
            </a:r>
          </a:p>
          <a:p>
            <a:pPr lvl="1">
              <a:buFontTx/>
              <a:buNone/>
            </a:pPr>
            <a:r>
              <a:rPr lang="en-US" sz="1600" dirty="0">
                <a:ea typeface="ＭＳ Ｐゴシック" pitchFamily="34" charset="-128"/>
                <a:sym typeface="Symbol" pitchFamily="18" charset="2"/>
              </a:rPr>
              <a:t></a:t>
            </a:r>
            <a:r>
              <a:rPr lang="en-US" sz="1600" dirty="0">
                <a:ea typeface="ＭＳ Ｐゴシック" pitchFamily="34" charset="-128"/>
              </a:rPr>
              <a:t>x,s1,s2 member(</a:t>
            </a:r>
            <a:r>
              <a:rPr lang="en-US" sz="1600" dirty="0" err="1">
                <a:ea typeface="ＭＳ Ｐゴシック" pitchFamily="34" charset="-128"/>
              </a:rPr>
              <a:t>X,union</a:t>
            </a:r>
            <a:r>
              <a:rPr lang="en-US" sz="1600" dirty="0">
                <a:ea typeface="ＭＳ Ｐゴシック" pitchFamily="34" charset="-128"/>
              </a:rPr>
              <a:t>(s1,s2)) &lt;=&gt; member(X,s1) </a:t>
            </a:r>
            <a:r>
              <a:rPr lang="en-US" sz="1600" dirty="0">
                <a:ea typeface="ＭＳ Ｐゴシック" pitchFamily="34" charset="-128"/>
                <a:sym typeface="Symbol" pitchFamily="18" charset="2"/>
              </a:rPr>
              <a:t></a:t>
            </a:r>
            <a:r>
              <a:rPr lang="en-US" sz="1600" dirty="0">
                <a:ea typeface="ＭＳ Ｐゴシック" pitchFamily="34" charset="-128"/>
              </a:rPr>
              <a:t> member(X,s2)</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22B29D23-72DA-4B43-AE17-76EB4AD5CBDF}"/>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323433" y="150628"/>
            <a:ext cx="8273143" cy="609600"/>
          </a:xfrm>
        </p:spPr>
        <p:txBody>
          <a:bodyPr>
            <a:normAutofit/>
          </a:bodyPr>
          <a:lstStyle/>
          <a:p>
            <a:r>
              <a:rPr lang="en-US" sz="3600" dirty="0">
                <a:ea typeface="ＭＳ Ｐゴシック" pitchFamily="34" charset="-128"/>
              </a:rPr>
              <a:t>Semantics of FOL</a:t>
            </a:r>
          </a:p>
        </p:txBody>
      </p:sp>
      <p:sp>
        <p:nvSpPr>
          <p:cNvPr id="77827" name="Rectangle 3"/>
          <p:cNvSpPr>
            <a:spLocks noGrp="1" noChangeArrowheads="1"/>
          </p:cNvSpPr>
          <p:nvPr>
            <p:ph type="body" idx="1"/>
          </p:nvPr>
        </p:nvSpPr>
        <p:spPr>
          <a:xfrm>
            <a:off x="3331028" y="838200"/>
            <a:ext cx="8556171" cy="5791200"/>
          </a:xfrm>
        </p:spPr>
        <p:txBody>
          <a:bodyPr/>
          <a:lstStyle/>
          <a:p>
            <a:r>
              <a:rPr lang="en-US" b="1" dirty="0">
                <a:solidFill>
                  <a:schemeClr val="accent2"/>
                </a:solidFill>
                <a:ea typeface="ＭＳ Ｐゴシック" pitchFamily="34" charset="-128"/>
              </a:rPr>
              <a:t>Domain M</a:t>
            </a:r>
            <a:r>
              <a:rPr lang="en-US" b="1" dirty="0">
                <a:ea typeface="ＭＳ Ｐゴシック" pitchFamily="34" charset="-128"/>
              </a:rPr>
              <a:t>: </a:t>
            </a:r>
            <a:r>
              <a:rPr lang="en-US" dirty="0">
                <a:ea typeface="ＭＳ Ｐゴシック" pitchFamily="34" charset="-128"/>
              </a:rPr>
              <a:t>the set of all objects in the world (of interest)</a:t>
            </a:r>
          </a:p>
          <a:p>
            <a:r>
              <a:rPr lang="en-US" b="1" dirty="0">
                <a:solidFill>
                  <a:schemeClr val="accent2"/>
                </a:solidFill>
                <a:ea typeface="ＭＳ Ｐゴシック" pitchFamily="34" charset="-128"/>
              </a:rPr>
              <a:t>Interpretation I</a:t>
            </a:r>
            <a:r>
              <a:rPr lang="en-US" b="1" dirty="0">
                <a:ea typeface="ＭＳ Ｐゴシック" pitchFamily="34" charset="-128"/>
              </a:rPr>
              <a:t>: </a:t>
            </a:r>
            <a:r>
              <a:rPr lang="en-US" dirty="0">
                <a:ea typeface="ＭＳ Ｐゴシック" pitchFamily="34" charset="-128"/>
              </a:rPr>
              <a:t>includes</a:t>
            </a:r>
          </a:p>
          <a:p>
            <a:pPr lvl="1"/>
            <a:r>
              <a:rPr lang="en-US" sz="2200" dirty="0">
                <a:ea typeface="ＭＳ Ｐゴシック" pitchFamily="34" charset="-128"/>
              </a:rPr>
              <a:t>Assign each constant to an object in M</a:t>
            </a:r>
          </a:p>
          <a:p>
            <a:pPr lvl="1"/>
            <a:r>
              <a:rPr lang="en-US" sz="2200" dirty="0">
                <a:ea typeface="ＭＳ Ｐゴシック" pitchFamily="34" charset="-128"/>
              </a:rPr>
              <a:t>Define each function of n arguments as a mapping </a:t>
            </a:r>
            <a:r>
              <a:rPr lang="en-US" sz="2200" dirty="0" err="1">
                <a:ea typeface="ＭＳ Ｐゴシック" pitchFamily="34" charset="-128"/>
              </a:rPr>
              <a:t>M</a:t>
            </a:r>
            <a:r>
              <a:rPr lang="en-US" sz="2200" baseline="30000" dirty="0" err="1">
                <a:ea typeface="ＭＳ Ｐゴシック" pitchFamily="34" charset="-128"/>
              </a:rPr>
              <a:t>n</a:t>
            </a:r>
            <a:r>
              <a:rPr lang="en-US" sz="2200" dirty="0">
                <a:ea typeface="ＭＳ Ｐゴシック" pitchFamily="34" charset="-128"/>
              </a:rPr>
              <a:t> =&gt; M</a:t>
            </a:r>
          </a:p>
          <a:p>
            <a:pPr lvl="1"/>
            <a:r>
              <a:rPr lang="en-US" sz="2200" dirty="0">
                <a:ea typeface="ＭＳ Ｐゴシック" pitchFamily="34" charset="-128"/>
              </a:rPr>
              <a:t>Define each predicate of n arguments as a mapping </a:t>
            </a:r>
            <a:r>
              <a:rPr lang="en-US" sz="2200" dirty="0" err="1">
                <a:ea typeface="ＭＳ Ｐゴシック" pitchFamily="34" charset="-128"/>
              </a:rPr>
              <a:t>M</a:t>
            </a:r>
            <a:r>
              <a:rPr lang="en-US" sz="2200" baseline="30000" dirty="0" err="1">
                <a:ea typeface="ＭＳ Ｐゴシック" pitchFamily="34" charset="-128"/>
              </a:rPr>
              <a:t>n</a:t>
            </a:r>
            <a:r>
              <a:rPr lang="en-US" sz="2200" dirty="0">
                <a:ea typeface="ＭＳ Ｐゴシック" pitchFamily="34" charset="-128"/>
              </a:rPr>
              <a:t> =&gt; {T, F}</a:t>
            </a:r>
          </a:p>
          <a:p>
            <a:pPr lvl="1"/>
            <a:r>
              <a:rPr lang="en-US" sz="2200" dirty="0">
                <a:ea typeface="ＭＳ Ｐゴシック" pitchFamily="34" charset="-128"/>
              </a:rPr>
              <a:t>Therefore, every ground predicate with any instantiation will have a truth value</a:t>
            </a:r>
          </a:p>
          <a:p>
            <a:pPr lvl="1"/>
            <a:r>
              <a:rPr lang="en-US" sz="2200" dirty="0">
                <a:ea typeface="ＭＳ Ｐゴシック" pitchFamily="34" charset="-128"/>
              </a:rPr>
              <a:t>In general there is an infinite number of interpretations because |M| is infinite</a:t>
            </a:r>
          </a:p>
          <a:p>
            <a:r>
              <a:rPr lang="en-US" b="1" dirty="0">
                <a:solidFill>
                  <a:schemeClr val="accent2"/>
                </a:solidFill>
                <a:ea typeface="ＭＳ Ｐゴシック" pitchFamily="34" charset="-128"/>
              </a:rPr>
              <a:t>Define logical connectives</a:t>
            </a:r>
            <a:r>
              <a:rPr lang="en-US" b="1" dirty="0">
                <a:ea typeface="ＭＳ Ｐゴシック" pitchFamily="34" charset="-128"/>
              </a:rPr>
              <a:t>:  ~, ^, v, =&gt;, &lt;=&gt;</a:t>
            </a:r>
            <a:r>
              <a:rPr lang="en-US" dirty="0">
                <a:ea typeface="ＭＳ Ｐゴシック" pitchFamily="34" charset="-128"/>
              </a:rPr>
              <a:t> as in PL</a:t>
            </a:r>
          </a:p>
          <a:p>
            <a:r>
              <a:rPr lang="en-US" b="1" dirty="0">
                <a:solidFill>
                  <a:schemeClr val="accent2"/>
                </a:solidFill>
                <a:ea typeface="ＭＳ Ｐゴシック" pitchFamily="34" charset="-128"/>
              </a:rPr>
              <a:t>Define semantics of (</a:t>
            </a:r>
            <a:r>
              <a:rPr lang="en-US" b="1" dirty="0">
                <a:solidFill>
                  <a:schemeClr val="accent2"/>
                </a:solidFill>
                <a:ea typeface="ＭＳ Ｐゴシック" pitchFamily="34" charset="-128"/>
                <a:sym typeface="Symbol" pitchFamily="18" charset="2"/>
              </a:rPr>
              <a:t></a:t>
            </a:r>
            <a:r>
              <a:rPr lang="en-US" b="1" dirty="0">
                <a:solidFill>
                  <a:schemeClr val="accent2"/>
                </a:solidFill>
                <a:ea typeface="ＭＳ Ｐゴシック" pitchFamily="34" charset="-128"/>
              </a:rPr>
              <a:t>x) and (</a:t>
            </a:r>
            <a:r>
              <a:rPr lang="en-US" b="1" dirty="0">
                <a:solidFill>
                  <a:schemeClr val="accent2"/>
                </a:solidFill>
                <a:ea typeface="ＭＳ Ｐゴシック" pitchFamily="34" charset="-128"/>
                <a:sym typeface="Symbol" pitchFamily="18" charset="2"/>
              </a:rPr>
              <a:t></a:t>
            </a:r>
            <a:r>
              <a:rPr lang="en-US" b="1" dirty="0">
                <a:solidFill>
                  <a:schemeClr val="accent2"/>
                </a:solidFill>
                <a:ea typeface="ＭＳ Ｐゴシック" pitchFamily="34" charset="-128"/>
              </a:rPr>
              <a:t>x)</a:t>
            </a:r>
          </a:p>
          <a:p>
            <a:pPr lvl="1">
              <a:spcBef>
                <a:spcPct val="10000"/>
              </a:spcBef>
            </a:pPr>
            <a:r>
              <a:rPr lang="en-US" sz="2200" dirty="0">
                <a:ea typeface="ＭＳ Ｐゴシック" pitchFamily="34" charset="-128"/>
              </a:rPr>
              <a:t>(</a:t>
            </a:r>
            <a:r>
              <a:rPr lang="en-US" sz="2200" dirty="0">
                <a:ea typeface="ＭＳ Ｐゴシック" pitchFamily="34" charset="-128"/>
                <a:sym typeface="Symbol" pitchFamily="18" charset="2"/>
              </a:rPr>
              <a:t></a:t>
            </a:r>
            <a:r>
              <a:rPr lang="en-US" sz="2200" dirty="0">
                <a:ea typeface="ＭＳ Ｐゴシック" pitchFamily="34" charset="-128"/>
              </a:rPr>
              <a:t>x) P(x) is true </a:t>
            </a:r>
            <a:r>
              <a:rPr lang="en-US" sz="2200" dirty="0" err="1">
                <a:ea typeface="ＭＳ Ｐゴシック" pitchFamily="34" charset="-128"/>
              </a:rPr>
              <a:t>iff</a:t>
            </a:r>
            <a:r>
              <a:rPr lang="en-US" sz="2200" dirty="0">
                <a:ea typeface="ＭＳ Ｐゴシック" pitchFamily="34" charset="-128"/>
              </a:rPr>
              <a:t> P(x) is true under all interpretations </a:t>
            </a:r>
          </a:p>
          <a:p>
            <a:pPr lvl="1">
              <a:spcBef>
                <a:spcPct val="10000"/>
              </a:spcBef>
            </a:pPr>
            <a:r>
              <a:rPr lang="en-US" sz="2200" dirty="0">
                <a:ea typeface="ＭＳ Ｐゴシック" pitchFamily="34" charset="-128"/>
              </a:rPr>
              <a:t>(</a:t>
            </a:r>
            <a:r>
              <a:rPr lang="en-US" sz="2200" dirty="0">
                <a:ea typeface="ＭＳ Ｐゴシック" pitchFamily="34" charset="-128"/>
                <a:sym typeface="Symbol" pitchFamily="18" charset="2"/>
              </a:rPr>
              <a:t></a:t>
            </a:r>
            <a:r>
              <a:rPr lang="en-US" sz="2200" dirty="0">
                <a:ea typeface="ＭＳ Ｐゴシック" pitchFamily="34" charset="-128"/>
              </a:rPr>
              <a:t>x) P(x) is true </a:t>
            </a:r>
            <a:r>
              <a:rPr lang="en-US" sz="2200" dirty="0" err="1">
                <a:ea typeface="ＭＳ Ｐゴシック" pitchFamily="34" charset="-128"/>
              </a:rPr>
              <a:t>iff</a:t>
            </a:r>
            <a:r>
              <a:rPr lang="en-US" sz="2200" dirty="0">
                <a:ea typeface="ＭＳ Ｐゴシック" pitchFamily="34" charset="-128"/>
              </a:rPr>
              <a:t> P(x) is true under some interpretation </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85DC8BAB-68DD-4FBA-93C9-DE7292F4AF5C}"/>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3495377" y="301330"/>
            <a:ext cx="8413088" cy="805009"/>
          </a:xfrm>
        </p:spPr>
        <p:txBody>
          <a:bodyPr>
            <a:normAutofit/>
          </a:bodyPr>
          <a:lstStyle/>
          <a:p>
            <a:r>
              <a:rPr lang="en-US" sz="3600" dirty="0"/>
              <a:t>Propositional logic is not expressive enough</a:t>
            </a:r>
          </a:p>
        </p:txBody>
      </p:sp>
      <p:sp>
        <p:nvSpPr>
          <p:cNvPr id="17411" name="Rectangle 3"/>
          <p:cNvSpPr>
            <a:spLocks noGrp="1"/>
          </p:cNvSpPr>
          <p:nvPr>
            <p:ph idx="1"/>
          </p:nvPr>
        </p:nvSpPr>
        <p:spPr>
          <a:xfrm>
            <a:off x="3495377" y="1400323"/>
            <a:ext cx="7356566" cy="4351338"/>
          </a:xfrm>
        </p:spPr>
        <p:txBody>
          <a:bodyPr>
            <a:normAutofit/>
          </a:bodyPr>
          <a:lstStyle/>
          <a:p>
            <a:pPr>
              <a:lnSpc>
                <a:spcPct val="80000"/>
              </a:lnSpc>
            </a:pPr>
            <a:r>
              <a:rPr lang="en-US" sz="2000" dirty="0"/>
              <a:t>Suppose we want to capture the knowledge that</a:t>
            </a:r>
          </a:p>
          <a:p>
            <a:pPr>
              <a:lnSpc>
                <a:spcPct val="80000"/>
              </a:lnSpc>
              <a:buFont typeface="Arial" pitchFamily="34" charset="0"/>
              <a:buNone/>
            </a:pPr>
            <a:r>
              <a:rPr lang="en-US" sz="2000" dirty="0"/>
              <a:t>		</a:t>
            </a:r>
            <a:r>
              <a:rPr lang="en-US" sz="2000" i="1" dirty="0"/>
              <a:t>Anyone standing in the rain will get wet.</a:t>
            </a:r>
          </a:p>
          <a:p>
            <a:pPr>
              <a:lnSpc>
                <a:spcPct val="80000"/>
              </a:lnSpc>
              <a:buFont typeface="Arial" pitchFamily="34" charset="0"/>
              <a:buNone/>
            </a:pPr>
            <a:r>
              <a:rPr lang="en-US" sz="2000" i="1" dirty="0"/>
              <a:t>	</a:t>
            </a:r>
            <a:r>
              <a:rPr lang="en-US" sz="2000" dirty="0"/>
              <a:t>and then </a:t>
            </a:r>
            <a:r>
              <a:rPr lang="en-US" sz="2000" i="1" dirty="0"/>
              <a:t>use </a:t>
            </a:r>
            <a:r>
              <a:rPr lang="en-US" sz="2000" dirty="0"/>
              <a:t>this knowledge. For example, suppose we also learn that</a:t>
            </a:r>
          </a:p>
          <a:p>
            <a:pPr>
              <a:lnSpc>
                <a:spcPct val="80000"/>
              </a:lnSpc>
              <a:buFont typeface="Arial" pitchFamily="34" charset="0"/>
              <a:buNone/>
            </a:pPr>
            <a:r>
              <a:rPr lang="en-US" sz="2000" dirty="0"/>
              <a:t>		</a:t>
            </a:r>
            <a:r>
              <a:rPr lang="en-US" sz="2000" i="1" dirty="0"/>
              <a:t>Jan is standing in the rain.</a:t>
            </a:r>
            <a:endParaRPr lang="en-US" sz="2000" dirty="0"/>
          </a:p>
          <a:p>
            <a:pPr>
              <a:lnSpc>
                <a:spcPct val="80000"/>
              </a:lnSpc>
            </a:pPr>
            <a:r>
              <a:rPr lang="en-US" sz="2000" dirty="0"/>
              <a:t>We'd like to conclude that Jan will get wet. But each of these sentences would just be a represented by some proposition, say </a:t>
            </a:r>
            <a:r>
              <a:rPr lang="en-US" sz="2000" i="1" dirty="0"/>
              <a:t>P, Q</a:t>
            </a:r>
            <a:r>
              <a:rPr lang="en-US" sz="2000" dirty="0"/>
              <a:t> and </a:t>
            </a:r>
            <a:r>
              <a:rPr lang="en-US" sz="2000" i="1" dirty="0"/>
              <a:t>R</a:t>
            </a:r>
            <a:r>
              <a:rPr lang="en-US" sz="2000" dirty="0"/>
              <a:t>. What relationship is there between these propositions? We can say</a:t>
            </a:r>
          </a:p>
          <a:p>
            <a:pPr>
              <a:lnSpc>
                <a:spcPct val="80000"/>
              </a:lnSpc>
              <a:buFont typeface="Arial" pitchFamily="34" charset="0"/>
              <a:buNone/>
            </a:pPr>
            <a:r>
              <a:rPr lang="en-US" sz="2000" i="1" dirty="0"/>
              <a:t>		P /\ Q </a:t>
            </a:r>
            <a:r>
              <a:rPr lang="en-US" sz="2000" dirty="0"/>
              <a:t>→ </a:t>
            </a:r>
            <a:r>
              <a:rPr lang="en-US" sz="2000" i="1" dirty="0"/>
              <a:t>R</a:t>
            </a:r>
          </a:p>
          <a:p>
            <a:pPr>
              <a:lnSpc>
                <a:spcPct val="80000"/>
              </a:lnSpc>
              <a:buFont typeface="Arial" pitchFamily="34" charset="0"/>
              <a:buNone/>
            </a:pPr>
            <a:r>
              <a:rPr lang="en-US" sz="2000" dirty="0"/>
              <a:t>	Then, given </a:t>
            </a:r>
            <a:r>
              <a:rPr lang="en-US" sz="2000" i="1" dirty="0"/>
              <a:t>P /\ Q</a:t>
            </a:r>
            <a:r>
              <a:rPr lang="en-US" sz="2000" dirty="0"/>
              <a:t>, we could indeed conclude </a:t>
            </a:r>
            <a:r>
              <a:rPr lang="en-US" sz="2000" i="1" dirty="0"/>
              <a:t>R</a:t>
            </a:r>
            <a:r>
              <a:rPr lang="en-US" sz="2000" dirty="0"/>
              <a:t>. But now, suppose we were told</a:t>
            </a:r>
          </a:p>
          <a:p>
            <a:pPr>
              <a:lnSpc>
                <a:spcPct val="80000"/>
              </a:lnSpc>
              <a:buFont typeface="Arial" pitchFamily="34" charset="0"/>
              <a:buNone/>
            </a:pPr>
            <a:r>
              <a:rPr lang="en-US" sz="2000" dirty="0"/>
              <a:t>		</a:t>
            </a:r>
            <a:r>
              <a:rPr lang="en-US" sz="2000" i="1" dirty="0"/>
              <a:t>Pat is standing in the rain.</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BAEFCC6F-0449-4A82-B878-BE71C7C6D036}"/>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3437962" y="423530"/>
            <a:ext cx="8438606" cy="5791200"/>
          </a:xfrm>
        </p:spPr>
        <p:txBody>
          <a:bodyPr/>
          <a:lstStyle/>
          <a:p>
            <a:r>
              <a:rPr lang="en-US" sz="3200" b="1" dirty="0">
                <a:solidFill>
                  <a:schemeClr val="accent2"/>
                </a:solidFill>
                <a:ea typeface="ＭＳ Ｐゴシック" pitchFamily="34" charset="-128"/>
              </a:rPr>
              <a:t>Model</a:t>
            </a:r>
            <a:r>
              <a:rPr lang="en-US" sz="3200" b="1" dirty="0">
                <a:ea typeface="ＭＳ Ｐゴシック" pitchFamily="34" charset="-128"/>
              </a:rPr>
              <a:t>: </a:t>
            </a:r>
            <a:r>
              <a:rPr lang="en-US" sz="3200" dirty="0">
                <a:ea typeface="ＭＳ Ｐゴシック" pitchFamily="34" charset="-128"/>
              </a:rPr>
              <a:t>an interpretation of a set of sentences such that every sentence is </a:t>
            </a:r>
            <a:r>
              <a:rPr lang="en-US" sz="3200" i="1" dirty="0">
                <a:ea typeface="ＭＳ Ｐゴシック" pitchFamily="34" charset="-128"/>
              </a:rPr>
              <a:t>True</a:t>
            </a:r>
            <a:endParaRPr lang="en-US" sz="3200" b="1" dirty="0">
              <a:ea typeface="ＭＳ Ｐゴシック" pitchFamily="34" charset="-128"/>
            </a:endParaRPr>
          </a:p>
          <a:p>
            <a:r>
              <a:rPr lang="en-US" sz="3200" b="1" dirty="0">
                <a:ea typeface="ＭＳ Ｐゴシック" pitchFamily="34" charset="-128"/>
              </a:rPr>
              <a:t>A sentence is</a:t>
            </a:r>
            <a:endParaRPr lang="en-US" sz="3200" dirty="0">
              <a:ea typeface="ＭＳ Ｐゴシック" pitchFamily="34" charset="-128"/>
            </a:endParaRPr>
          </a:p>
          <a:p>
            <a:pPr lvl="1">
              <a:spcBef>
                <a:spcPct val="10000"/>
              </a:spcBef>
            </a:pPr>
            <a:r>
              <a:rPr lang="en-US" sz="3000" b="1" dirty="0" err="1">
                <a:solidFill>
                  <a:schemeClr val="accent2"/>
                </a:solidFill>
                <a:ea typeface="ＭＳ Ｐゴシック" pitchFamily="34" charset="-128"/>
              </a:rPr>
              <a:t>satisfiable</a:t>
            </a:r>
            <a:r>
              <a:rPr lang="en-US" sz="3000" b="1" dirty="0">
                <a:ea typeface="ＭＳ Ｐゴシック" pitchFamily="34" charset="-128"/>
              </a:rPr>
              <a:t> </a:t>
            </a:r>
            <a:r>
              <a:rPr lang="en-US" sz="3000" dirty="0">
                <a:ea typeface="ＭＳ Ｐゴシック" pitchFamily="34" charset="-128"/>
              </a:rPr>
              <a:t>if it is true under some interpretation</a:t>
            </a:r>
            <a:endParaRPr lang="en-US" sz="3000" b="1" dirty="0">
              <a:ea typeface="ＭＳ Ｐゴシック" pitchFamily="34" charset="-128"/>
            </a:endParaRPr>
          </a:p>
          <a:p>
            <a:pPr lvl="1">
              <a:spcBef>
                <a:spcPct val="10000"/>
              </a:spcBef>
            </a:pPr>
            <a:r>
              <a:rPr lang="en-US" sz="3000" b="1" dirty="0">
                <a:solidFill>
                  <a:schemeClr val="accent2"/>
                </a:solidFill>
                <a:ea typeface="ＭＳ Ｐゴシック" pitchFamily="34" charset="-128"/>
              </a:rPr>
              <a:t>valid </a:t>
            </a:r>
            <a:r>
              <a:rPr lang="en-US" sz="3000" dirty="0">
                <a:ea typeface="ＭＳ Ｐゴシック" pitchFamily="34" charset="-128"/>
              </a:rPr>
              <a:t>if it is true under all possible interpretations</a:t>
            </a:r>
            <a:endParaRPr lang="en-US" sz="3000" b="1" dirty="0">
              <a:ea typeface="ＭＳ Ｐゴシック" pitchFamily="34" charset="-128"/>
            </a:endParaRPr>
          </a:p>
          <a:p>
            <a:pPr lvl="1">
              <a:spcBef>
                <a:spcPct val="10000"/>
              </a:spcBef>
            </a:pPr>
            <a:r>
              <a:rPr lang="en-US" sz="3000" b="1" dirty="0">
                <a:solidFill>
                  <a:schemeClr val="accent2"/>
                </a:solidFill>
                <a:ea typeface="ＭＳ Ｐゴシック" pitchFamily="34" charset="-128"/>
              </a:rPr>
              <a:t>inconsistent</a:t>
            </a:r>
            <a:r>
              <a:rPr lang="en-US" sz="3000" b="1" dirty="0">
                <a:ea typeface="ＭＳ Ｐゴシック" pitchFamily="34" charset="-128"/>
              </a:rPr>
              <a:t> </a:t>
            </a:r>
            <a:r>
              <a:rPr lang="en-US" sz="3000" dirty="0">
                <a:ea typeface="ＭＳ Ｐゴシック" pitchFamily="34" charset="-128"/>
              </a:rPr>
              <a:t>if there does not exist any interpretation under which the sentence is true</a:t>
            </a:r>
            <a:endParaRPr lang="en-US" sz="3000" b="1" dirty="0">
              <a:ea typeface="ＭＳ Ｐゴシック" pitchFamily="34" charset="-128"/>
            </a:endParaRPr>
          </a:p>
          <a:p>
            <a:pPr>
              <a:spcBef>
                <a:spcPct val="10000"/>
              </a:spcBef>
            </a:pPr>
            <a:r>
              <a:rPr lang="en-US" sz="3200" b="1" dirty="0">
                <a:solidFill>
                  <a:schemeClr val="accent2"/>
                </a:solidFill>
                <a:ea typeface="ＭＳ Ｐゴシック" pitchFamily="34" charset="-128"/>
              </a:rPr>
              <a:t>Logical consequence</a:t>
            </a:r>
            <a:r>
              <a:rPr lang="en-US" sz="3200" b="1" dirty="0">
                <a:ea typeface="ＭＳ Ｐゴシック" pitchFamily="34" charset="-128"/>
              </a:rPr>
              <a:t>: </a:t>
            </a:r>
            <a:r>
              <a:rPr lang="en-US" sz="3200" dirty="0">
                <a:ea typeface="ＭＳ Ｐゴシック" pitchFamily="34" charset="-128"/>
              </a:rPr>
              <a:t>S |= X if all models of S are also models of X</a:t>
            </a:r>
          </a:p>
        </p:txBody>
      </p:sp>
      <p:sp>
        <p:nvSpPr>
          <p:cNvPr id="3"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Footer Placeholder 4">
            <a:extLst>
              <a:ext uri="{FF2B5EF4-FFF2-40B4-BE49-F238E27FC236}">
                <a16:creationId xmlns:a16="http://schemas.microsoft.com/office/drawing/2014/main" id="{3D0774A3-3894-490A-8DDE-57B6D07E2CAD}"/>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473201" y="95693"/>
            <a:ext cx="7410993" cy="894907"/>
          </a:xfrm>
        </p:spPr>
        <p:txBody>
          <a:bodyPr>
            <a:normAutofit/>
          </a:bodyPr>
          <a:lstStyle/>
          <a:p>
            <a:r>
              <a:rPr lang="en-US" sz="3600" dirty="0">
                <a:ea typeface="ＭＳ Ｐゴシック" pitchFamily="34" charset="-128"/>
              </a:rPr>
              <a:t>Axioms, definitions and theorems</a:t>
            </a:r>
          </a:p>
        </p:txBody>
      </p:sp>
      <p:sp>
        <p:nvSpPr>
          <p:cNvPr id="81923" name="Rectangle 3"/>
          <p:cNvSpPr>
            <a:spLocks noGrp="1" noChangeArrowheads="1"/>
          </p:cNvSpPr>
          <p:nvPr>
            <p:ph type="body" idx="1"/>
          </p:nvPr>
        </p:nvSpPr>
        <p:spPr>
          <a:xfrm>
            <a:off x="3473201" y="1028700"/>
            <a:ext cx="8036560" cy="4800600"/>
          </a:xfrm>
        </p:spPr>
        <p:txBody>
          <a:bodyPr>
            <a:normAutofit fontScale="92500"/>
          </a:bodyPr>
          <a:lstStyle/>
          <a:p>
            <a:pPr marL="111125" indent="-111125"/>
            <a:r>
              <a:rPr lang="en-US" sz="2800" b="1" dirty="0">
                <a:solidFill>
                  <a:schemeClr val="accent2"/>
                </a:solidFill>
                <a:ea typeface="ＭＳ Ｐゴシック" pitchFamily="34" charset="-128"/>
              </a:rPr>
              <a:t>Axioms</a:t>
            </a:r>
            <a:r>
              <a:rPr lang="en-US" sz="2800" dirty="0">
                <a:ea typeface="ＭＳ Ｐゴシック" pitchFamily="34" charset="-128"/>
              </a:rPr>
              <a:t> are facts and rules that attempt to capture all of the (important) facts and concepts about a domain; axioms can be used to prove </a:t>
            </a:r>
            <a:r>
              <a:rPr lang="en-US" sz="2800" b="1" dirty="0">
                <a:solidFill>
                  <a:schemeClr val="accent2"/>
                </a:solidFill>
                <a:ea typeface="ＭＳ Ｐゴシック" pitchFamily="34" charset="-128"/>
              </a:rPr>
              <a:t>theorems</a:t>
            </a:r>
            <a:endParaRPr lang="en-US" sz="2800" dirty="0">
              <a:solidFill>
                <a:schemeClr val="accent2"/>
              </a:solidFill>
              <a:ea typeface="ＭＳ Ｐゴシック" pitchFamily="34" charset="-128"/>
            </a:endParaRPr>
          </a:p>
          <a:p>
            <a:pPr marL="287338" lvl="1" indent="-176213"/>
            <a:r>
              <a:rPr lang="en-US" sz="2400" dirty="0">
                <a:ea typeface="ＭＳ Ｐゴシック" pitchFamily="34" charset="-128"/>
              </a:rPr>
              <a:t>Mathematicians don’t want any unnecessary (dependent) axioms, i.e. ones that can be derived from other axioms</a:t>
            </a:r>
          </a:p>
          <a:p>
            <a:pPr marL="287338" lvl="1" indent="-176213"/>
            <a:r>
              <a:rPr lang="en-US" sz="2400" dirty="0">
                <a:ea typeface="ＭＳ Ｐゴシック" pitchFamily="34" charset="-128"/>
              </a:rPr>
              <a:t>Dependent axioms can make reasoning faster, however</a:t>
            </a:r>
          </a:p>
          <a:p>
            <a:pPr marL="287338" lvl="1" indent="-176213"/>
            <a:r>
              <a:rPr lang="en-US" sz="2400" dirty="0">
                <a:ea typeface="ＭＳ Ｐゴシック" pitchFamily="34" charset="-128"/>
              </a:rPr>
              <a:t>Choosing a good set of axioms for a domain is a design problem</a:t>
            </a:r>
          </a:p>
          <a:p>
            <a:pPr marL="111125" indent="-111125"/>
            <a:r>
              <a:rPr lang="en-US" sz="2800" dirty="0">
                <a:ea typeface="ＭＳ Ｐゴシック" pitchFamily="34" charset="-128"/>
              </a:rPr>
              <a:t>A </a:t>
            </a:r>
            <a:r>
              <a:rPr lang="en-US" sz="2800" b="1" dirty="0">
                <a:solidFill>
                  <a:schemeClr val="accent2"/>
                </a:solidFill>
                <a:ea typeface="ＭＳ Ｐゴシック" pitchFamily="34" charset="-128"/>
              </a:rPr>
              <a:t>definition</a:t>
            </a:r>
            <a:r>
              <a:rPr lang="en-US" sz="2800" b="1" dirty="0">
                <a:ea typeface="ＭＳ Ｐゴシック" pitchFamily="34" charset="-128"/>
              </a:rPr>
              <a:t> </a:t>
            </a:r>
            <a:r>
              <a:rPr lang="en-US" sz="2800" dirty="0">
                <a:ea typeface="ＭＳ Ｐゴシック" pitchFamily="34" charset="-128"/>
              </a:rPr>
              <a:t>of a predicate is of the form “p(X) </a:t>
            </a:r>
            <a:r>
              <a:rPr lang="en-US" sz="2800" dirty="0">
                <a:ea typeface="ＭＳ Ｐゴシック" pitchFamily="34" charset="-128"/>
                <a:cs typeface="Times New Roman" pitchFamily="18" charset="0"/>
              </a:rPr>
              <a:t>↔</a:t>
            </a:r>
            <a:r>
              <a:rPr lang="en-US" sz="2800" dirty="0">
                <a:ea typeface="ＭＳ Ｐゴシック" pitchFamily="34" charset="-128"/>
              </a:rPr>
              <a:t> …” and can be decomposed into two parts</a:t>
            </a:r>
          </a:p>
          <a:p>
            <a:pPr marL="287338" lvl="1" indent="-176213"/>
            <a:r>
              <a:rPr lang="en-US" sz="2400" b="1" dirty="0">
                <a:solidFill>
                  <a:schemeClr val="accent2"/>
                </a:solidFill>
                <a:ea typeface="ＭＳ Ｐゴシック" pitchFamily="34" charset="-128"/>
              </a:rPr>
              <a:t>Necessary</a:t>
            </a:r>
            <a:r>
              <a:rPr lang="en-US" sz="2400" dirty="0">
                <a:ea typeface="ＭＳ Ｐゴシック" pitchFamily="34" charset="-128"/>
              </a:rPr>
              <a:t> description: “p(x) </a:t>
            </a:r>
            <a:r>
              <a:rPr lang="en-US" sz="2400" dirty="0">
                <a:ea typeface="ＭＳ Ｐゴシック" pitchFamily="34" charset="-128"/>
                <a:sym typeface="Symbol" pitchFamily="18" charset="2"/>
              </a:rPr>
              <a:t></a:t>
            </a:r>
            <a:r>
              <a:rPr lang="en-US" sz="2400" dirty="0">
                <a:ea typeface="ＭＳ Ｐゴシック" pitchFamily="34" charset="-128"/>
              </a:rPr>
              <a:t> …” </a:t>
            </a:r>
          </a:p>
          <a:p>
            <a:pPr marL="287338" lvl="1" indent="-176213"/>
            <a:r>
              <a:rPr lang="en-US" sz="2400" b="1" dirty="0">
                <a:solidFill>
                  <a:schemeClr val="accent2"/>
                </a:solidFill>
                <a:ea typeface="ＭＳ Ｐゴシック" pitchFamily="34" charset="-128"/>
              </a:rPr>
              <a:t>Sufficient</a:t>
            </a:r>
            <a:r>
              <a:rPr lang="en-US" sz="2400" dirty="0">
                <a:ea typeface="ＭＳ Ｐゴシック" pitchFamily="34" charset="-128"/>
              </a:rPr>
              <a:t> description “p(x) </a:t>
            </a:r>
            <a:r>
              <a:rPr lang="en-US" sz="2400" dirty="0">
                <a:ea typeface="ＭＳ Ｐゴシック" pitchFamily="34" charset="-128"/>
                <a:sym typeface="Symbol" pitchFamily="18" charset="2"/>
              </a:rPr>
              <a:t></a:t>
            </a:r>
            <a:r>
              <a:rPr lang="en-US" sz="2400" dirty="0">
                <a:ea typeface="ＭＳ Ｐゴシック" pitchFamily="34" charset="-128"/>
              </a:rPr>
              <a:t> …”</a:t>
            </a:r>
          </a:p>
          <a:p>
            <a:pPr marL="287338" lvl="1" indent="-176213"/>
            <a:r>
              <a:rPr lang="en-US" sz="2400" dirty="0">
                <a:ea typeface="ＭＳ Ｐゴシック" pitchFamily="34" charset="-128"/>
              </a:rPr>
              <a:t>Some concepts don’t have complete definitions (e.g., person(x))</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12103A8E-9D77-42D1-8C71-B57FA9665442}"/>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325222" y="173665"/>
            <a:ext cx="8155577" cy="990600"/>
          </a:xfrm>
        </p:spPr>
        <p:txBody>
          <a:bodyPr>
            <a:normAutofit/>
          </a:bodyPr>
          <a:lstStyle/>
          <a:p>
            <a:r>
              <a:rPr lang="en-US" sz="3600" dirty="0">
                <a:ea typeface="ＭＳ Ｐゴシック" pitchFamily="34" charset="-128"/>
              </a:rPr>
              <a:t>More on definitions</a:t>
            </a:r>
          </a:p>
        </p:txBody>
      </p:sp>
      <p:sp>
        <p:nvSpPr>
          <p:cNvPr id="83971" name="Rectangle 3"/>
          <p:cNvSpPr>
            <a:spLocks noGrp="1" noChangeArrowheads="1"/>
          </p:cNvSpPr>
          <p:nvPr>
            <p:ph type="body" idx="1"/>
          </p:nvPr>
        </p:nvSpPr>
        <p:spPr>
          <a:xfrm>
            <a:off x="3325222" y="1252870"/>
            <a:ext cx="7429795" cy="4724400"/>
          </a:xfrm>
        </p:spPr>
        <p:txBody>
          <a:bodyPr/>
          <a:lstStyle/>
          <a:p>
            <a:pPr marL="0" indent="0">
              <a:buFontTx/>
              <a:buNone/>
            </a:pPr>
            <a:r>
              <a:rPr lang="en-US" sz="2800" dirty="0">
                <a:ea typeface="ＭＳ Ｐゴシック" pitchFamily="34" charset="-128"/>
              </a:rPr>
              <a:t>Example: define father(x, y) by parent(x, y) and male(x)</a:t>
            </a:r>
          </a:p>
          <a:p>
            <a:pPr marL="0" indent="0"/>
            <a:r>
              <a:rPr lang="en-US" sz="2600" b="1" dirty="0">
                <a:ea typeface="ＭＳ Ｐゴシック" pitchFamily="34" charset="-128"/>
              </a:rPr>
              <a:t>parent(x, y) </a:t>
            </a:r>
            <a:r>
              <a:rPr lang="en-US" sz="2600" dirty="0">
                <a:ea typeface="ＭＳ Ｐゴシック" pitchFamily="34" charset="-128"/>
              </a:rPr>
              <a:t>is a necessary (but not sufficient) description of father(x, y)</a:t>
            </a:r>
          </a:p>
          <a:p>
            <a:pPr marL="106363" lvl="1" indent="-222250">
              <a:buFontTx/>
              <a:buNone/>
            </a:pPr>
            <a:r>
              <a:rPr lang="en-US" sz="2600" dirty="0">
                <a:ea typeface="ＭＳ Ｐゴシック" pitchFamily="34" charset="-128"/>
              </a:rPr>
              <a:t>	    father(x, y) </a:t>
            </a:r>
            <a:r>
              <a:rPr lang="en-US" sz="2600" dirty="0">
                <a:ea typeface="ＭＳ Ｐゴシック" pitchFamily="34" charset="-128"/>
                <a:sym typeface="Symbol" pitchFamily="18" charset="2"/>
              </a:rPr>
              <a:t></a:t>
            </a:r>
            <a:r>
              <a:rPr lang="en-US" sz="2600" dirty="0">
                <a:ea typeface="ＭＳ Ｐゴシック" pitchFamily="34" charset="-128"/>
              </a:rPr>
              <a:t> parent(x, y)</a:t>
            </a:r>
          </a:p>
          <a:p>
            <a:pPr marL="0" indent="0"/>
            <a:r>
              <a:rPr lang="en-US" sz="2600" b="1" dirty="0">
                <a:ea typeface="ＭＳ Ｐゴシック" pitchFamily="34" charset="-128"/>
              </a:rPr>
              <a:t>parent(x, y) ^ male(x) ^ age(x, 35) </a:t>
            </a:r>
            <a:r>
              <a:rPr lang="en-US" sz="2600" dirty="0">
                <a:ea typeface="ＭＳ Ｐゴシック" pitchFamily="34" charset="-128"/>
              </a:rPr>
              <a:t>is a sufficient (but not necessary) description of father(x, y):</a:t>
            </a:r>
          </a:p>
          <a:p>
            <a:pPr marL="114300" lvl="2" indent="-222250">
              <a:buFontTx/>
              <a:buNone/>
            </a:pPr>
            <a:r>
              <a:rPr lang="en-US" sz="2600" dirty="0">
                <a:ea typeface="ＭＳ Ｐゴシック" pitchFamily="34" charset="-128"/>
              </a:rPr>
              <a:t>	    father(x, y) </a:t>
            </a:r>
            <a:r>
              <a:rPr lang="en-US" sz="2600" dirty="0">
                <a:ea typeface="ＭＳ Ｐゴシック" pitchFamily="34" charset="-128"/>
                <a:sym typeface="Symbol" pitchFamily="18" charset="2"/>
              </a:rPr>
              <a:t></a:t>
            </a:r>
            <a:r>
              <a:rPr lang="en-US" sz="2600" dirty="0">
                <a:ea typeface="ＭＳ Ｐゴシック" pitchFamily="34" charset="-128"/>
              </a:rPr>
              <a:t> parent(x, y) ^ male(x) ^ age(x, 35) </a:t>
            </a:r>
          </a:p>
          <a:p>
            <a:pPr marL="0" indent="0"/>
            <a:r>
              <a:rPr lang="en-US" sz="2600" b="1" dirty="0">
                <a:ea typeface="ＭＳ Ｐゴシック" pitchFamily="34" charset="-128"/>
              </a:rPr>
              <a:t>parent(x, y) ^ male(x) </a:t>
            </a:r>
            <a:r>
              <a:rPr lang="en-US" sz="2600" dirty="0">
                <a:ea typeface="ＭＳ Ｐゴシック" pitchFamily="34" charset="-128"/>
              </a:rPr>
              <a:t>is a necessary and sufficient description of father(x, y) </a:t>
            </a:r>
          </a:p>
          <a:p>
            <a:pPr marL="106363" lvl="1" indent="-222250">
              <a:buFontTx/>
              <a:buNone/>
            </a:pPr>
            <a:r>
              <a:rPr lang="en-US" sz="2600" dirty="0">
                <a:ea typeface="ＭＳ Ｐゴシック" pitchFamily="34" charset="-128"/>
              </a:rPr>
              <a:t>	    parent(x, y) ^ male(x) </a:t>
            </a:r>
            <a:r>
              <a:rPr lang="en-US" sz="2600" dirty="0">
                <a:ea typeface="ＭＳ Ｐゴシック" pitchFamily="34" charset="-128"/>
                <a:cs typeface="Times New Roman" pitchFamily="18" charset="0"/>
              </a:rPr>
              <a:t>↔</a:t>
            </a:r>
            <a:r>
              <a:rPr lang="en-US" sz="2600" dirty="0">
                <a:ea typeface="ＭＳ Ｐゴシック" pitchFamily="34" charset="-128"/>
              </a:rPr>
              <a:t> father(x, y)</a:t>
            </a:r>
          </a:p>
          <a:p>
            <a:pPr marL="106363" lvl="1" indent="-222250"/>
            <a:endParaRPr lang="en-US" sz="2800" dirty="0">
              <a:ea typeface="ＭＳ Ｐゴシック" pitchFamily="34" charset="-128"/>
            </a:endParaRPr>
          </a:p>
          <a:p>
            <a:pPr marL="106363" lvl="1" indent="-222250">
              <a:buFontTx/>
              <a:buNone/>
            </a:pPr>
            <a:endParaRPr lang="en-US" sz="2800" dirty="0">
              <a:ea typeface="ＭＳ Ｐゴシック" pitchFamily="34" charset="-128"/>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3D0C96E4-3E63-49DF-9991-94DA4F493DE4}"/>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434012" y="265814"/>
            <a:ext cx="7450183" cy="838200"/>
          </a:xfrm>
        </p:spPr>
        <p:txBody>
          <a:bodyPr/>
          <a:lstStyle/>
          <a:p>
            <a:r>
              <a:rPr lang="en-US" sz="3600" dirty="0">
                <a:ea typeface="ＭＳ Ｐゴシック" pitchFamily="34" charset="-128"/>
              </a:rPr>
              <a:t>Higher-order logic</a:t>
            </a:r>
          </a:p>
        </p:txBody>
      </p:sp>
      <p:sp>
        <p:nvSpPr>
          <p:cNvPr id="88067" name="Rectangle 3"/>
          <p:cNvSpPr>
            <a:spLocks noGrp="1" noChangeArrowheads="1"/>
          </p:cNvSpPr>
          <p:nvPr>
            <p:ph type="body" idx="1"/>
          </p:nvPr>
        </p:nvSpPr>
        <p:spPr>
          <a:xfrm>
            <a:off x="3434012" y="1018953"/>
            <a:ext cx="7476309" cy="5334000"/>
          </a:xfrm>
        </p:spPr>
        <p:txBody>
          <a:bodyPr/>
          <a:lstStyle/>
          <a:p>
            <a:r>
              <a:rPr lang="en-US" sz="2800" dirty="0">
                <a:ea typeface="ＭＳ Ｐゴシック" pitchFamily="34" charset="-128"/>
              </a:rPr>
              <a:t>FOL only allows to quantify over variables, and variables can only range over objects. </a:t>
            </a:r>
            <a:endParaRPr lang="en-US" sz="2800" b="1" dirty="0">
              <a:ea typeface="ＭＳ Ｐゴシック" pitchFamily="34" charset="-128"/>
            </a:endParaRPr>
          </a:p>
          <a:p>
            <a:r>
              <a:rPr lang="en-US" sz="2800" dirty="0">
                <a:ea typeface="ＭＳ Ｐゴシック" pitchFamily="34" charset="-128"/>
              </a:rPr>
              <a:t>HOL allows us to quantify over relations</a:t>
            </a:r>
          </a:p>
          <a:p>
            <a:r>
              <a:rPr lang="en-US" sz="2800" dirty="0">
                <a:ea typeface="ＭＳ Ｐゴシック" pitchFamily="34" charset="-128"/>
              </a:rPr>
              <a:t>Example: (quantify over functions)</a:t>
            </a:r>
          </a:p>
          <a:p>
            <a:pPr lvl="1">
              <a:buFontTx/>
              <a:buNone/>
            </a:pPr>
            <a:r>
              <a:rPr lang="en-US" sz="2400" dirty="0">
                <a:ea typeface="ＭＳ Ｐゴシック" pitchFamily="34" charset="-128"/>
              </a:rPr>
              <a:t>“two functions are equal </a:t>
            </a:r>
            <a:r>
              <a:rPr lang="en-US" sz="2400" dirty="0" err="1">
                <a:ea typeface="ＭＳ Ｐゴシック" pitchFamily="34" charset="-128"/>
              </a:rPr>
              <a:t>iff</a:t>
            </a:r>
            <a:r>
              <a:rPr lang="en-US" sz="2400" dirty="0">
                <a:ea typeface="ＭＳ Ｐゴシック" pitchFamily="34" charset="-128"/>
              </a:rPr>
              <a:t> they produce the same value for all arguments”</a:t>
            </a:r>
          </a:p>
          <a:p>
            <a:pPr lvl="1">
              <a:buFontTx/>
              <a:buNone/>
            </a:pPr>
            <a:r>
              <a:rPr lang="en-US" sz="2800" dirty="0">
                <a:ea typeface="ＭＳ Ｐゴシック" pitchFamily="34" charset="-128"/>
                <a:sym typeface="Symbol" pitchFamily="18" charset="2"/>
              </a:rPr>
              <a:t></a:t>
            </a:r>
            <a:r>
              <a:rPr lang="en-US" sz="2400" dirty="0">
                <a:ea typeface="ＭＳ Ｐゴシック" pitchFamily="34" charset="-128"/>
              </a:rPr>
              <a:t>f </a:t>
            </a:r>
            <a:r>
              <a:rPr lang="en-US" sz="2800" dirty="0">
                <a:ea typeface="ＭＳ Ｐゴシック" pitchFamily="34" charset="-128"/>
                <a:sym typeface="Symbol" pitchFamily="18" charset="2"/>
              </a:rPr>
              <a:t></a:t>
            </a:r>
            <a:r>
              <a:rPr lang="en-US" sz="2400" dirty="0">
                <a:ea typeface="ＭＳ Ｐゴシック" pitchFamily="34" charset="-128"/>
              </a:rPr>
              <a:t>g (f = g) </a:t>
            </a:r>
            <a:r>
              <a:rPr lang="en-US" sz="2400" dirty="0">
                <a:ea typeface="ＭＳ Ｐゴシック" pitchFamily="34" charset="-128"/>
                <a:sym typeface="Symbol" pitchFamily="18" charset="2"/>
              </a:rPr>
              <a:t></a:t>
            </a:r>
            <a:r>
              <a:rPr lang="en-US" sz="2400" dirty="0">
                <a:ea typeface="ＭＳ Ｐゴシック" pitchFamily="34" charset="-128"/>
              </a:rPr>
              <a:t> (</a:t>
            </a:r>
            <a:r>
              <a:rPr lang="en-US" sz="2800" dirty="0">
                <a:ea typeface="ＭＳ Ｐゴシック" pitchFamily="34" charset="-128"/>
                <a:sym typeface="Symbol" pitchFamily="18" charset="2"/>
              </a:rPr>
              <a:t></a:t>
            </a:r>
            <a:r>
              <a:rPr lang="en-US" sz="2400" dirty="0">
                <a:ea typeface="ＭＳ Ｐゴシック" pitchFamily="34" charset="-128"/>
              </a:rPr>
              <a:t>x f(x) = g(x))</a:t>
            </a:r>
          </a:p>
          <a:p>
            <a:r>
              <a:rPr lang="en-US" sz="2800" dirty="0">
                <a:ea typeface="ＭＳ Ｐゴシック" pitchFamily="34" charset="-128"/>
              </a:rPr>
              <a:t>Example: (quantify over predicates)</a:t>
            </a:r>
          </a:p>
          <a:p>
            <a:pPr lvl="1">
              <a:buFontTx/>
              <a:buNone/>
            </a:pPr>
            <a:r>
              <a:rPr lang="en-US" sz="2800" dirty="0">
                <a:ea typeface="ＭＳ Ｐゴシック" pitchFamily="34" charset="-128"/>
                <a:sym typeface="Symbol" pitchFamily="18" charset="2"/>
              </a:rPr>
              <a:t></a:t>
            </a:r>
            <a:r>
              <a:rPr lang="en-US" sz="2400" dirty="0">
                <a:ea typeface="ＭＳ Ｐゴシック" pitchFamily="34" charset="-128"/>
              </a:rPr>
              <a:t>r transitive( r ) </a:t>
            </a:r>
            <a:r>
              <a:rPr lang="en-US" sz="2400" dirty="0">
                <a:ea typeface="ＭＳ Ｐゴシック" pitchFamily="34" charset="-128"/>
                <a:sym typeface="Symbol" pitchFamily="18" charset="2"/>
              </a:rPr>
              <a:t></a:t>
            </a:r>
            <a:r>
              <a:rPr lang="en-US" sz="2400" dirty="0">
                <a:ea typeface="ＭＳ Ｐゴシック" pitchFamily="34" charset="-128"/>
              </a:rPr>
              <a:t> (</a:t>
            </a:r>
            <a:r>
              <a:rPr lang="en-US" sz="2800" dirty="0">
                <a:ea typeface="ＭＳ Ｐゴシック" pitchFamily="34" charset="-128"/>
                <a:sym typeface="Symbol" pitchFamily="18" charset="2"/>
              </a:rPr>
              <a:t></a:t>
            </a:r>
            <a:r>
              <a:rPr lang="en-US" sz="2400" dirty="0">
                <a:ea typeface="ＭＳ Ｐゴシック" pitchFamily="34" charset="-128"/>
              </a:rPr>
              <a:t>xyz) r(</a:t>
            </a:r>
            <a:r>
              <a:rPr lang="en-US" sz="2400" dirty="0" err="1">
                <a:ea typeface="ＭＳ Ｐゴシック" pitchFamily="34" charset="-128"/>
              </a:rPr>
              <a:t>x,y</a:t>
            </a:r>
            <a:r>
              <a:rPr lang="en-US" sz="2400" dirty="0">
                <a:ea typeface="ＭＳ Ｐゴシック" pitchFamily="34" charset="-128"/>
              </a:rPr>
              <a:t>) </a:t>
            </a:r>
            <a:r>
              <a:rPr lang="en-US" sz="2400" dirty="0">
                <a:ea typeface="ＭＳ Ｐゴシック" pitchFamily="34" charset="-128"/>
                <a:sym typeface="Symbol" pitchFamily="18" charset="2"/>
              </a:rPr>
              <a:t></a:t>
            </a:r>
            <a:r>
              <a:rPr lang="en-US" sz="2400" dirty="0">
                <a:ea typeface="ＭＳ Ｐゴシック" pitchFamily="34" charset="-128"/>
              </a:rPr>
              <a:t> r(</a:t>
            </a:r>
            <a:r>
              <a:rPr lang="en-US" sz="2400" dirty="0" err="1">
                <a:ea typeface="ＭＳ Ｐゴシック" pitchFamily="34" charset="-128"/>
              </a:rPr>
              <a:t>y,z</a:t>
            </a:r>
            <a:r>
              <a:rPr lang="en-US" sz="2400" dirty="0">
                <a:ea typeface="ＭＳ Ｐゴシック" pitchFamily="34" charset="-128"/>
              </a:rPr>
              <a:t>) </a:t>
            </a:r>
            <a:r>
              <a:rPr lang="en-US" sz="2400" dirty="0">
                <a:ea typeface="ＭＳ Ｐゴシック" pitchFamily="34" charset="-128"/>
                <a:sym typeface="Symbol" pitchFamily="18" charset="2"/>
              </a:rPr>
              <a:t></a:t>
            </a:r>
            <a:r>
              <a:rPr lang="en-US" sz="2400" dirty="0">
                <a:ea typeface="ＭＳ Ｐゴシック" pitchFamily="34" charset="-128"/>
              </a:rPr>
              <a:t> r(</a:t>
            </a:r>
            <a:r>
              <a:rPr lang="en-US" sz="2400" dirty="0" err="1">
                <a:ea typeface="ＭＳ Ｐゴシック" pitchFamily="34" charset="-128"/>
              </a:rPr>
              <a:t>x,z</a:t>
            </a:r>
            <a:r>
              <a:rPr lang="en-US" sz="2400" dirty="0">
                <a:ea typeface="ＭＳ Ｐゴシック" pitchFamily="34" charset="-128"/>
              </a:rPr>
              <a:t>)) </a:t>
            </a:r>
          </a:p>
          <a:p>
            <a:r>
              <a:rPr lang="en-US" sz="2800" dirty="0">
                <a:ea typeface="ＭＳ Ｐゴシック" pitchFamily="34" charset="-128"/>
              </a:rPr>
              <a:t>More expressive, but </a:t>
            </a:r>
            <a:r>
              <a:rPr lang="en-US" sz="2800" dirty="0" err="1">
                <a:ea typeface="ＭＳ Ｐゴシック" pitchFamily="34" charset="-128"/>
              </a:rPr>
              <a:t>undecidable</a:t>
            </a:r>
            <a:r>
              <a:rPr lang="en-US" sz="2800" dirty="0">
                <a:ea typeface="ＭＳ Ｐゴシック" pitchFamily="34" charset="-128"/>
              </a:rPr>
              <a:t>, in general</a:t>
            </a:r>
          </a:p>
          <a:p>
            <a:pPr lvl="1">
              <a:buFontTx/>
              <a:buNone/>
            </a:pPr>
            <a:endParaRPr lang="en-US" sz="2400" dirty="0">
              <a:ea typeface="ＭＳ Ｐゴシック" pitchFamily="34" charset="-128"/>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1AD08230-288B-43A8-9219-8119402027FF}"/>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0"/>
          </p:nvPr>
        </p:nvSpPr>
        <p:spPr>
          <a:noFill/>
        </p:spPr>
        <p:txBody>
          <a:bodyPr/>
          <a:lstStyle/>
          <a:p>
            <a:fld id="{8AFFCB87-C623-4AA0-B933-B4C64E843479}" type="slidenum">
              <a:rPr lang="en-US"/>
              <a:pPr/>
              <a:t>44</a:t>
            </a:fld>
            <a:endParaRPr lang="en-US"/>
          </a:p>
        </p:txBody>
      </p:sp>
      <p:sp>
        <p:nvSpPr>
          <p:cNvPr id="90115" name="Rectangle 2"/>
          <p:cNvSpPr>
            <a:spLocks noGrp="1" noChangeArrowheads="1"/>
          </p:cNvSpPr>
          <p:nvPr>
            <p:ph type="title"/>
          </p:nvPr>
        </p:nvSpPr>
        <p:spPr>
          <a:xfrm>
            <a:off x="3396039" y="145459"/>
            <a:ext cx="8168639" cy="1143000"/>
          </a:xfrm>
        </p:spPr>
        <p:txBody>
          <a:bodyPr>
            <a:normAutofit/>
          </a:bodyPr>
          <a:lstStyle/>
          <a:p>
            <a:r>
              <a:rPr lang="en-US" sz="3600" dirty="0">
                <a:ea typeface="ＭＳ Ｐゴシック" pitchFamily="34" charset="-128"/>
              </a:rPr>
              <a:t>Expressing uniqueness</a:t>
            </a:r>
          </a:p>
        </p:txBody>
      </p:sp>
      <p:sp>
        <p:nvSpPr>
          <p:cNvPr id="90116" name="Rectangle 3"/>
          <p:cNvSpPr>
            <a:spLocks noGrp="1" noChangeArrowheads="1"/>
          </p:cNvSpPr>
          <p:nvPr>
            <p:ph type="body" idx="1"/>
          </p:nvPr>
        </p:nvSpPr>
        <p:spPr>
          <a:xfrm>
            <a:off x="3396039" y="1266825"/>
            <a:ext cx="7802880" cy="4953000"/>
          </a:xfrm>
        </p:spPr>
        <p:txBody>
          <a:bodyPr>
            <a:normAutofit lnSpcReduction="10000"/>
          </a:bodyPr>
          <a:lstStyle/>
          <a:p>
            <a:r>
              <a:rPr lang="en-US" sz="2800" dirty="0">
                <a:ea typeface="ＭＳ Ｐゴシック" pitchFamily="34" charset="-128"/>
                <a:sym typeface="Symbol" pitchFamily="18" charset="2"/>
              </a:rPr>
              <a:t>Sometimes we want to say that there is a single, unique object that satisfies a certain condition</a:t>
            </a:r>
          </a:p>
          <a:p>
            <a:r>
              <a:rPr lang="en-US" sz="2800" dirty="0">
                <a:ea typeface="ＭＳ Ｐゴシック" pitchFamily="34" charset="-128"/>
                <a:sym typeface="Symbol" pitchFamily="18" charset="2"/>
              </a:rPr>
              <a:t>“There exists a unique x such that king(x) is true” </a:t>
            </a:r>
          </a:p>
          <a:p>
            <a:pPr lvl="1"/>
            <a:r>
              <a:rPr lang="en-US" sz="2400" dirty="0">
                <a:ea typeface="ＭＳ Ｐゴシック" pitchFamily="34" charset="-128"/>
                <a:sym typeface="Symbol" pitchFamily="18" charset="2"/>
              </a:rPr>
              <a:t>x king(x)  y (king(y)  x=y)</a:t>
            </a:r>
          </a:p>
          <a:p>
            <a:pPr lvl="1"/>
            <a:r>
              <a:rPr lang="en-US" sz="2400" dirty="0">
                <a:ea typeface="ＭＳ Ｐゴシック" pitchFamily="34" charset="-128"/>
                <a:sym typeface="Symbol" pitchFamily="18" charset="2"/>
              </a:rPr>
              <a:t>x king(x)  y (king(y)  </a:t>
            </a:r>
            <a:r>
              <a:rPr lang="en-US" sz="2400" dirty="0" err="1">
                <a:ea typeface="ＭＳ Ｐゴシック" pitchFamily="34" charset="-128"/>
                <a:sym typeface="Symbol" pitchFamily="18" charset="2"/>
              </a:rPr>
              <a:t>xy</a:t>
            </a:r>
            <a:r>
              <a:rPr lang="en-US" sz="2400" dirty="0">
                <a:ea typeface="ＭＳ Ｐゴシック" pitchFamily="34" charset="-128"/>
                <a:sym typeface="Symbol" pitchFamily="18" charset="2"/>
              </a:rPr>
              <a:t>)</a:t>
            </a:r>
          </a:p>
          <a:p>
            <a:pPr lvl="1"/>
            <a:r>
              <a:rPr lang="en-US" sz="2400" dirty="0">
                <a:ea typeface="ＭＳ Ｐゴシック" pitchFamily="34" charset="-128"/>
                <a:sym typeface="Symbol" pitchFamily="18" charset="2"/>
              </a:rPr>
              <a:t>! x king(x) </a:t>
            </a:r>
          </a:p>
          <a:p>
            <a:r>
              <a:rPr lang="en-US" sz="2800" dirty="0">
                <a:ea typeface="ＭＳ Ｐゴシック" pitchFamily="34" charset="-128"/>
                <a:sym typeface="Symbol" pitchFamily="18" charset="2"/>
              </a:rPr>
              <a:t>“Every country has exactly one ruler”</a:t>
            </a:r>
          </a:p>
          <a:p>
            <a:pPr lvl="1"/>
            <a:r>
              <a:rPr lang="en-US" sz="2400" dirty="0">
                <a:ea typeface="ＭＳ Ｐゴシック" pitchFamily="34" charset="-128"/>
                <a:sym typeface="Symbol" pitchFamily="18" charset="2"/>
              </a:rPr>
              <a:t>c country(c)  ! r ruler(</a:t>
            </a:r>
            <a:r>
              <a:rPr lang="en-US" sz="2400" dirty="0" err="1">
                <a:ea typeface="ＭＳ Ｐゴシック" pitchFamily="34" charset="-128"/>
                <a:sym typeface="Symbol" pitchFamily="18" charset="2"/>
              </a:rPr>
              <a:t>c,r</a:t>
            </a:r>
            <a:r>
              <a:rPr lang="en-US" sz="2400" dirty="0">
                <a:ea typeface="ＭＳ Ｐゴシック" pitchFamily="34" charset="-128"/>
                <a:sym typeface="Symbol" pitchFamily="18" charset="2"/>
              </a:rPr>
              <a:t>) </a:t>
            </a:r>
          </a:p>
          <a:p>
            <a:r>
              <a:rPr lang="en-US" sz="2800" dirty="0">
                <a:ea typeface="ＭＳ Ｐゴシック" pitchFamily="34" charset="-128"/>
              </a:rPr>
              <a:t>Iota operator: “</a:t>
            </a:r>
            <a:r>
              <a:rPr lang="en-US" sz="2800" dirty="0">
                <a:ea typeface="ＭＳ Ｐゴシック" pitchFamily="34" charset="-128"/>
                <a:sym typeface="Symbol" pitchFamily="18" charset="2"/>
              </a:rPr>
              <a:t> x P(x)” means “the unique x such that p(x) is true”</a:t>
            </a:r>
            <a:endParaRPr lang="en-US" sz="2800" dirty="0">
              <a:ea typeface="ＭＳ Ｐゴシック" pitchFamily="34" charset="-128"/>
            </a:endParaRPr>
          </a:p>
          <a:p>
            <a:pPr lvl="1"/>
            <a:r>
              <a:rPr lang="en-US" sz="2400" dirty="0">
                <a:ea typeface="ＭＳ Ｐゴシック" pitchFamily="34" charset="-128"/>
              </a:rPr>
              <a:t>“The unique ruler of </a:t>
            </a:r>
            <a:r>
              <a:rPr lang="en-US" sz="2400" dirty="0" err="1">
                <a:ea typeface="ＭＳ Ｐゴシック" pitchFamily="34" charset="-128"/>
              </a:rPr>
              <a:t>Freedonia</a:t>
            </a:r>
            <a:r>
              <a:rPr lang="en-US" sz="2400" dirty="0">
                <a:ea typeface="ＭＳ Ｐゴシック" pitchFamily="34" charset="-128"/>
              </a:rPr>
              <a:t> is dead”</a:t>
            </a:r>
          </a:p>
          <a:p>
            <a:pPr lvl="1"/>
            <a:r>
              <a:rPr lang="en-US" sz="2400" dirty="0">
                <a:ea typeface="ＭＳ Ｐゴシック" pitchFamily="34" charset="-128"/>
                <a:sym typeface="Symbol" pitchFamily="18" charset="2"/>
              </a:rPr>
              <a:t>dead( x ruler(</a:t>
            </a:r>
            <a:r>
              <a:rPr lang="en-US" sz="2400" dirty="0" err="1">
                <a:ea typeface="ＭＳ Ｐゴシック" pitchFamily="34" charset="-128"/>
                <a:sym typeface="Symbol" pitchFamily="18" charset="2"/>
              </a:rPr>
              <a:t>freedonia,x</a:t>
            </a:r>
            <a:r>
              <a:rPr lang="en-US" sz="2400" dirty="0">
                <a:ea typeface="ＭＳ Ｐゴシック" pitchFamily="34" charset="-128"/>
                <a:sym typeface="Symbol" pitchFamily="18" charset="2"/>
              </a:rPr>
              <a:t>))</a:t>
            </a:r>
            <a:endParaRPr lang="en-US" sz="2400" b="1" dirty="0">
              <a:ea typeface="ＭＳ Ｐゴシック" pitchFamily="34" charset="-128"/>
              <a:sym typeface="Symbol" pitchFamily="18" charset="2"/>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4">
            <a:extLst>
              <a:ext uri="{FF2B5EF4-FFF2-40B4-BE49-F238E27FC236}">
                <a16:creationId xmlns:a16="http://schemas.microsoft.com/office/drawing/2014/main" id="{9847D7A0-FED9-48E2-9AC3-1A6811218962}"/>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p:spPr>
        <p:txBody>
          <a:bodyPr/>
          <a:lstStyle/>
          <a:p>
            <a:fld id="{439CB111-86F0-4534-9651-C14A302B2BEF}" type="slidenum">
              <a:rPr lang="en-US"/>
              <a:pPr/>
              <a:t>45</a:t>
            </a:fld>
            <a:endParaRPr lang="en-US"/>
          </a:p>
        </p:txBody>
      </p:sp>
      <p:sp>
        <p:nvSpPr>
          <p:cNvPr id="92163" name="Rectangle 2"/>
          <p:cNvSpPr>
            <a:spLocks noGrp="1" noChangeArrowheads="1"/>
          </p:cNvSpPr>
          <p:nvPr>
            <p:ph type="title"/>
          </p:nvPr>
        </p:nvSpPr>
        <p:spPr>
          <a:xfrm>
            <a:off x="3581400" y="221290"/>
            <a:ext cx="7481777" cy="785037"/>
          </a:xfrm>
        </p:spPr>
        <p:txBody>
          <a:bodyPr>
            <a:normAutofit/>
          </a:bodyPr>
          <a:lstStyle/>
          <a:p>
            <a:r>
              <a:rPr lang="en-US" sz="3600" dirty="0">
                <a:ea typeface="ＭＳ Ｐゴシック" pitchFamily="34" charset="-128"/>
              </a:rPr>
              <a:t>Notational differences</a:t>
            </a:r>
          </a:p>
        </p:txBody>
      </p:sp>
      <p:sp>
        <p:nvSpPr>
          <p:cNvPr id="92164" name="Rectangle 3"/>
          <p:cNvSpPr>
            <a:spLocks noGrp="1" noChangeArrowheads="1"/>
          </p:cNvSpPr>
          <p:nvPr>
            <p:ph type="body" idx="1"/>
          </p:nvPr>
        </p:nvSpPr>
        <p:spPr>
          <a:xfrm>
            <a:off x="3616842" y="1158801"/>
            <a:ext cx="7620000" cy="5181600"/>
          </a:xfrm>
        </p:spPr>
        <p:txBody>
          <a:bodyPr/>
          <a:lstStyle/>
          <a:p>
            <a:r>
              <a:rPr lang="en-US" sz="2800" b="1" dirty="0">
                <a:ea typeface="ＭＳ Ｐゴシック" pitchFamily="34" charset="-128"/>
              </a:rPr>
              <a:t>Different symbols</a:t>
            </a:r>
            <a:r>
              <a:rPr lang="en-US" sz="2800" dirty="0">
                <a:ea typeface="ＭＳ Ｐゴシック" pitchFamily="34" charset="-128"/>
              </a:rPr>
              <a:t> for </a:t>
            </a:r>
            <a:r>
              <a:rPr lang="en-US" sz="2800" i="1" dirty="0">
                <a:ea typeface="ＭＳ Ｐゴシック" pitchFamily="34" charset="-128"/>
              </a:rPr>
              <a:t>and, or, not, implies, ...</a:t>
            </a:r>
            <a:endParaRPr lang="en-US" sz="2800" dirty="0">
              <a:ea typeface="ＭＳ Ｐゴシック" pitchFamily="34" charset="-128"/>
            </a:endParaRPr>
          </a:p>
          <a:p>
            <a:pPr lvl="1"/>
            <a:r>
              <a:rPr lang="en-US" sz="2400" b="1" dirty="0">
                <a:ea typeface="ＭＳ Ｐゴシック" pitchFamily="34" charset="-128"/>
                <a:sym typeface="Symbol" pitchFamily="18" charset="2"/>
              </a:rPr>
              <a:t>                </a:t>
            </a:r>
            <a:endParaRPr lang="en-US" sz="2400" dirty="0">
              <a:ea typeface="ＭＳ Ｐゴシック" pitchFamily="34" charset="-128"/>
            </a:endParaRPr>
          </a:p>
          <a:p>
            <a:pPr lvl="1"/>
            <a:r>
              <a:rPr lang="en-US" sz="2400" dirty="0">
                <a:ea typeface="ＭＳ Ｐゴシック" pitchFamily="34" charset="-128"/>
              </a:rPr>
              <a:t>p v (q ^ r) </a:t>
            </a:r>
          </a:p>
          <a:p>
            <a:pPr lvl="1"/>
            <a:r>
              <a:rPr lang="en-US" sz="2400" dirty="0">
                <a:ea typeface="ＭＳ Ｐゴシック" pitchFamily="34" charset="-128"/>
              </a:rPr>
              <a:t>p + (q * r)</a:t>
            </a:r>
          </a:p>
          <a:p>
            <a:pPr lvl="1"/>
            <a:r>
              <a:rPr lang="en-US" sz="2400" dirty="0">
                <a:ea typeface="ＭＳ Ｐゴシック" pitchFamily="34" charset="-128"/>
              </a:rPr>
              <a:t>etc</a:t>
            </a:r>
          </a:p>
          <a:p>
            <a:r>
              <a:rPr lang="en-US" sz="2800" b="1" dirty="0">
                <a:ea typeface="ＭＳ Ｐゴシック" pitchFamily="34" charset="-128"/>
              </a:rPr>
              <a:t>Prolog</a:t>
            </a:r>
            <a:endParaRPr lang="en-US" sz="2800" dirty="0">
              <a:ea typeface="ＭＳ Ｐゴシック" pitchFamily="34" charset="-128"/>
            </a:endParaRPr>
          </a:p>
          <a:p>
            <a:pPr lvl="1">
              <a:buFontTx/>
              <a:buNone/>
            </a:pPr>
            <a:r>
              <a:rPr lang="en-US" sz="2400" dirty="0">
                <a:ea typeface="ＭＳ Ｐゴシック" pitchFamily="34" charset="-128"/>
              </a:rPr>
              <a:t>cat(X) :- furry(X), meows (X), has(X, claws)</a:t>
            </a:r>
          </a:p>
          <a:p>
            <a:r>
              <a:rPr lang="en-US" sz="2800" b="1" dirty="0" err="1">
                <a:ea typeface="ＭＳ Ｐゴシック" pitchFamily="34" charset="-128"/>
              </a:rPr>
              <a:t>Lispy</a:t>
            </a:r>
            <a:r>
              <a:rPr lang="en-US" sz="2800" b="1" dirty="0">
                <a:ea typeface="ＭＳ Ｐゴシック" pitchFamily="34" charset="-128"/>
              </a:rPr>
              <a:t> notations</a:t>
            </a:r>
            <a:endParaRPr lang="en-US" sz="2800" dirty="0">
              <a:ea typeface="ＭＳ Ｐゴシック" pitchFamily="34" charset="-128"/>
            </a:endParaRPr>
          </a:p>
          <a:p>
            <a:pPr lvl="1">
              <a:buFontTx/>
              <a:buNone/>
            </a:pPr>
            <a:r>
              <a:rPr lang="en-US" sz="2400" dirty="0">
                <a:ea typeface="ＭＳ Ｐゴシック" pitchFamily="34" charset="-128"/>
              </a:rPr>
              <a:t>(</a:t>
            </a:r>
            <a:r>
              <a:rPr lang="en-US" sz="2400" dirty="0" err="1">
                <a:ea typeface="ＭＳ Ｐゴシック" pitchFamily="34" charset="-128"/>
              </a:rPr>
              <a:t>forall</a:t>
            </a:r>
            <a:r>
              <a:rPr lang="en-US" sz="2400" dirty="0">
                <a:ea typeface="ＭＳ Ｐゴシック" pitchFamily="34" charset="-128"/>
              </a:rPr>
              <a:t> ?x (implies (and (furry ?x) </a:t>
            </a:r>
          </a:p>
          <a:p>
            <a:pPr lvl="1">
              <a:buFontTx/>
              <a:buNone/>
            </a:pPr>
            <a:r>
              <a:rPr lang="en-US" sz="2400" dirty="0">
                <a:ea typeface="ＭＳ Ｐゴシック" pitchFamily="34" charset="-128"/>
              </a:rPr>
              <a:t>                                      (meows ?x) </a:t>
            </a:r>
          </a:p>
          <a:p>
            <a:pPr lvl="1">
              <a:buFontTx/>
              <a:buNone/>
            </a:pPr>
            <a:r>
              <a:rPr lang="en-US" sz="2400" dirty="0">
                <a:ea typeface="ＭＳ Ｐゴシック" pitchFamily="34" charset="-128"/>
              </a:rPr>
              <a:t>                                      (has ?x claws))</a:t>
            </a:r>
          </a:p>
          <a:p>
            <a:pPr lvl="1">
              <a:buFontTx/>
              <a:buNone/>
            </a:pPr>
            <a:r>
              <a:rPr lang="en-US" sz="2400" dirty="0">
                <a:ea typeface="ＭＳ Ｐゴシック" pitchFamily="34" charset="-128"/>
              </a:rPr>
              <a:t>                               (cat ?x)))</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4">
            <a:extLst>
              <a:ext uri="{FF2B5EF4-FFF2-40B4-BE49-F238E27FC236}">
                <a16:creationId xmlns:a16="http://schemas.microsoft.com/office/drawing/2014/main" id="{60B523AF-B647-432F-912F-D72A6D029D73}"/>
              </a:ext>
            </a:extLst>
          </p:cNvPr>
          <p:cNvSpPr>
            <a:spLocks noGrp="1"/>
          </p:cNvSpPr>
          <p:nvPr>
            <p:ph type="ftr" sz="quarter" idx="11"/>
          </p:nvPr>
        </p:nvSpPr>
        <p:spPr>
          <a:xfrm>
            <a:off x="40386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9.2</a:t>
            </a:r>
            <a:r>
              <a:rPr lang="en-US" sz="2000" b="1" dirty="0">
                <a:solidFill>
                  <a:srgbClr val="00B0F0"/>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6942" y="242851"/>
            <a:ext cx="7934739" cy="979894"/>
          </a:xfrm>
        </p:spPr>
        <p:txBody>
          <a:bodyPr>
            <a:no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Well-formed Formulas for First-order Predicate Logic-syntax Rules </a:t>
            </a:r>
          </a:p>
        </p:txBody>
      </p:sp>
      <p:pic>
        <p:nvPicPr>
          <p:cNvPr id="2" name="Content Placeholder 1">
            <a:extLst>
              <a:ext uri="{FF2B5EF4-FFF2-40B4-BE49-F238E27FC236}">
                <a16:creationId xmlns:a16="http://schemas.microsoft.com/office/drawing/2014/main" id="{5A3B33AC-24C1-4960-B8EB-3F2C6D8B0F4F}"/>
              </a:ext>
            </a:extLst>
          </p:cNvPr>
          <p:cNvPicPr>
            <a:picLocks noGrp="1" noChangeAspect="1"/>
          </p:cNvPicPr>
          <p:nvPr>
            <p:ph idx="1"/>
          </p:nvPr>
        </p:nvPicPr>
        <p:blipFill>
          <a:blip r:embed="rId3"/>
          <a:stretch>
            <a:fillRect/>
          </a:stretch>
        </p:blipFill>
        <p:spPr>
          <a:xfrm>
            <a:off x="3848986" y="1531775"/>
            <a:ext cx="7187609" cy="2933899"/>
          </a:xfrm>
          <a:prstGeom prst="rect">
            <a:avLst/>
          </a:prstGeom>
        </p:spPr>
      </p:pic>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2255398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9.3 </a:t>
            </a:r>
            <a:r>
              <a:rPr lang="en-US" sz="2000" b="1" dirty="0">
                <a:solidFill>
                  <a:srgbClr val="00B0F0"/>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59" y="172042"/>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Satisfiable, unsatisfiable and valid WFFs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 WFF is said to be satisfiable, if there exist an interpretation that makes it true. This means that there are: a universe, specific predicates assigned to the predicates variables and an assignments values to the free variables that make the WFF true.</a:t>
            </a:r>
          </a:p>
          <a:p>
            <a:pPr marL="0" indent="0">
              <a:buNone/>
            </a:pPr>
            <a:r>
              <a:rPr lang="en-US" sz="2400" b="1" dirty="0">
                <a:latin typeface="Times New Roman" panose="02020603050405020304" pitchFamily="18" charset="0"/>
                <a:cs typeface="Times New Roman" panose="02020603050405020304" pitchFamily="18" charset="0"/>
              </a:rPr>
              <a:t>For example</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where N(</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means that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is nonnegative, and is satisfiable. For if the universe is the set of natural numbers, the assertion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true, because all the natural numbers are nonnegative. Similarly,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also satisfiable.</a:t>
            </a:r>
          </a:p>
          <a:p>
            <a:pPr marL="0" indent="0">
              <a:buNone/>
            </a:pPr>
            <a:r>
              <a:rPr lang="en-US" sz="2400" dirty="0">
                <a:latin typeface="Times New Roman" panose="02020603050405020304" pitchFamily="18" charset="0"/>
                <a:cs typeface="Times New Roman" panose="02020603050405020304" pitchFamily="18" charset="0"/>
              </a:rPr>
              <a:t>However,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not satisfiable because it can never be true. A WFF is called invalid or unsatisfiable, if there is not interpretation that makes it true</a:t>
            </a:r>
          </a:p>
          <a:p>
            <a:pPr marL="0" indent="0">
              <a:buNone/>
            </a:pPr>
            <a:r>
              <a:rPr lang="en-US" sz="2400" dirty="0">
                <a:latin typeface="Times New Roman" panose="02020603050405020304" pitchFamily="18" charset="0"/>
                <a:cs typeface="Times New Roman" panose="02020603050405020304" pitchFamily="18" charset="0"/>
              </a:rPr>
              <a:t>A WFF is valid if it is true for every interpretation. </a:t>
            </a:r>
          </a:p>
          <a:p>
            <a:pPr marL="0" indent="0">
              <a:buNone/>
            </a:pPr>
            <a:r>
              <a:rPr lang="en-US" sz="2400" b="1" dirty="0">
                <a:latin typeface="Times New Roman" panose="02020603050405020304" pitchFamily="18" charset="0"/>
                <a:cs typeface="Times New Roman" panose="02020603050405020304" pitchFamily="18" charset="0"/>
              </a:rPr>
              <a:t>For example</a:t>
            </a:r>
            <a:r>
              <a:rPr lang="en-US" sz="2400" dirty="0">
                <a:latin typeface="Times New Roman" panose="02020603050405020304" pitchFamily="18" charset="0"/>
                <a:cs typeface="Times New Roman" panose="02020603050405020304" pitchFamily="18" charset="0"/>
              </a:rPr>
              <a:t>, the WFF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valid for any predicate name P, because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negative of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However, the WFF</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satisfiable but not valid.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155558" y="6492874"/>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335330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9.4 </a:t>
            </a:r>
            <a:r>
              <a:rPr lang="en-US" sz="2000" b="1" dirty="0">
                <a:solidFill>
                  <a:srgbClr val="00B0F0"/>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Equivalence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85853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Two WFFs W1 and W2 are equivalent if and only if W1↔W2 is valid, that is, if and only if W1↔W2 is true for all interpretations. For example,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and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are equivalent for any predicate name P. So are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Q(</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Q(</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for any predicate names P and Q.</a:t>
            </a:r>
          </a:p>
          <a:p>
            <a:pPr marL="0" indent="0">
              <a:buNone/>
            </a:pPr>
            <a:r>
              <a:rPr lang="en-US" sz="2400" dirty="0" err="1">
                <a:latin typeface="Times New Roman" panose="02020603050405020304" pitchFamily="18" charset="0"/>
                <a:cs typeface="Times New Roman" panose="02020603050405020304" pitchFamily="18" charset="0"/>
              </a:rPr>
              <a:t>Is_a</a:t>
            </a:r>
            <a:r>
              <a:rPr lang="en-US" sz="2400" dirty="0">
                <a:latin typeface="Times New Roman" panose="02020603050405020304" pitchFamily="18" charset="0"/>
                <a:cs typeface="Times New Roman" panose="02020603050405020304" pitchFamily="18" charset="0"/>
              </a:rPr>
              <a:t> relationship in predicate logic</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0960B72-BB09-4EB8-AFD3-9DEA1282B326}"/>
              </a:ext>
            </a:extLst>
          </p:cNvPr>
          <p:cNvPicPr>
            <a:picLocks noChangeAspect="1"/>
          </p:cNvPicPr>
          <p:nvPr/>
        </p:nvPicPr>
        <p:blipFill>
          <a:blip r:embed="rId3"/>
          <a:stretch>
            <a:fillRect/>
          </a:stretch>
        </p:blipFill>
        <p:spPr>
          <a:xfrm>
            <a:off x="5995779" y="3296478"/>
            <a:ext cx="2781300" cy="1895475"/>
          </a:xfrm>
          <a:prstGeom prst="rect">
            <a:avLst/>
          </a:prstGeom>
        </p:spPr>
      </p:pic>
      <p:sp>
        <p:nvSpPr>
          <p:cNvPr id="2" name="Rectangle 1">
            <a:extLst>
              <a:ext uri="{FF2B5EF4-FFF2-40B4-BE49-F238E27FC236}">
                <a16:creationId xmlns:a16="http://schemas.microsoft.com/office/drawing/2014/main" id="{685E47EF-821E-4DCB-A2C9-FEB29F76D969}"/>
              </a:ext>
            </a:extLst>
          </p:cNvPr>
          <p:cNvSpPr/>
          <p:nvPr/>
        </p:nvSpPr>
        <p:spPr>
          <a:xfrm>
            <a:off x="3564834" y="5340627"/>
            <a:ext cx="8507895" cy="1200329"/>
          </a:xfrm>
          <a:prstGeom prst="rect">
            <a:avLst/>
          </a:prstGeom>
        </p:spPr>
        <p:txBody>
          <a:bodyPr wrap="square">
            <a:spAutoFit/>
          </a:bodyPr>
          <a:lstStyle/>
          <a:p>
            <a:r>
              <a:rPr lang="en-US" sz="2400" dirty="0">
                <a:solidFill>
                  <a:srgbClr val="231F20"/>
                </a:solidFill>
                <a:latin typeface="Times New Roman" panose="02020603050405020304" pitchFamily="18" charset="0"/>
                <a:cs typeface="Times New Roman" panose="02020603050405020304" pitchFamily="18" charset="0"/>
              </a:rPr>
              <a:t>A</a:t>
            </a:r>
            <a:r>
              <a:rPr lang="en-US" sz="2400" spc="-40"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relationship</a:t>
            </a:r>
            <a:r>
              <a:rPr lang="en-US" sz="2400" spc="-45"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between</a:t>
            </a:r>
            <a:r>
              <a:rPr lang="en-US" sz="2400" spc="-40"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a</a:t>
            </a:r>
            <a:r>
              <a:rPr lang="en-US" sz="2400" spc="-40"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class</a:t>
            </a:r>
            <a:r>
              <a:rPr lang="en-US" sz="2400" spc="-45"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and</a:t>
            </a:r>
            <a:r>
              <a:rPr lang="en-US" sz="2400" spc="-40"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it</a:t>
            </a:r>
            <a:r>
              <a:rPr lang="en-US" sz="2400" spc="-45"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object</a:t>
            </a:r>
            <a:r>
              <a:rPr lang="en-US" sz="2400" spc="-40"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is</a:t>
            </a:r>
            <a:r>
              <a:rPr lang="en-US" sz="2400" spc="-40"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termed</a:t>
            </a:r>
            <a:r>
              <a:rPr lang="en-US" sz="2400" spc="-45"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as</a:t>
            </a:r>
            <a:r>
              <a:rPr lang="en-US" sz="2400" spc="-35" dirty="0">
                <a:solidFill>
                  <a:srgbClr val="231F20"/>
                </a:solidFill>
                <a:latin typeface="Times New Roman" panose="02020603050405020304" pitchFamily="18" charset="0"/>
                <a:cs typeface="Times New Roman" panose="02020603050405020304" pitchFamily="18" charset="0"/>
              </a:rPr>
              <a:t> </a:t>
            </a:r>
            <a:r>
              <a:rPr lang="en-US" sz="2400" i="1" dirty="0">
                <a:solidFill>
                  <a:srgbClr val="231F20"/>
                </a:solidFill>
                <a:latin typeface="Times New Roman" panose="02020603050405020304" pitchFamily="18" charset="0"/>
                <a:ea typeface="Garamond" panose="02020404030301010803" pitchFamily="18" charset="0"/>
                <a:cs typeface="Times New Roman" panose="02020603050405020304" pitchFamily="18" charset="0"/>
              </a:rPr>
              <a:t>a</a:t>
            </a:r>
            <a:r>
              <a:rPr lang="en-US" sz="2400" i="1" spc="-45" dirty="0">
                <a:solidFill>
                  <a:srgbClr val="231F20"/>
                </a:solidFill>
                <a:latin typeface="Times New Roman" panose="02020603050405020304" pitchFamily="18" charset="0"/>
                <a:ea typeface="Garamond" panose="02020404030301010803" pitchFamily="18" charset="0"/>
                <a:cs typeface="Times New Roman" panose="02020603050405020304" pitchFamily="18" charset="0"/>
              </a:rPr>
              <a:t> </a:t>
            </a:r>
            <a:r>
              <a:rPr lang="en-US" sz="2400" i="1" dirty="0">
                <a:solidFill>
                  <a:srgbClr val="231F20"/>
                </a:solidFill>
                <a:latin typeface="Times New Roman" panose="02020603050405020304" pitchFamily="18" charset="0"/>
                <a:ea typeface="Garamond" panose="02020404030301010803" pitchFamily="18" charset="0"/>
                <a:cs typeface="Times New Roman" panose="02020603050405020304" pitchFamily="18" charset="0"/>
              </a:rPr>
              <a:t>instance</a:t>
            </a:r>
            <a:r>
              <a:rPr lang="en-US" sz="2400" i="1" spc="-40" dirty="0">
                <a:solidFill>
                  <a:srgbClr val="231F20"/>
                </a:solidFill>
                <a:latin typeface="Times New Roman" panose="02020603050405020304" pitchFamily="18" charset="0"/>
                <a:ea typeface="Garamond" panose="02020404030301010803" pitchFamily="18" charset="0"/>
                <a:cs typeface="Times New Roman" panose="02020603050405020304" pitchFamily="18" charset="0"/>
              </a:rPr>
              <a:t> </a:t>
            </a:r>
            <a:r>
              <a:rPr lang="en-US" sz="2400" i="1" dirty="0">
                <a:solidFill>
                  <a:srgbClr val="231F20"/>
                </a:solidFill>
                <a:latin typeface="Times New Roman" panose="02020603050405020304" pitchFamily="18" charset="0"/>
                <a:ea typeface="Garamond" panose="02020404030301010803" pitchFamily="18" charset="0"/>
                <a:cs typeface="Times New Roman" panose="02020603050405020304" pitchFamily="18" charset="0"/>
              </a:rPr>
              <a:t>relationship</a:t>
            </a:r>
            <a:r>
              <a:rPr lang="en-US" sz="2400" dirty="0">
                <a:solidFill>
                  <a:srgbClr val="231F20"/>
                </a:solidFill>
                <a:latin typeface="Times New Roman" panose="02020603050405020304" pitchFamily="18" charset="0"/>
                <a:cs typeface="Times New Roman" panose="02020603050405020304" pitchFamily="18" charset="0"/>
              </a:rPr>
              <a:t>.</a:t>
            </a:r>
            <a:r>
              <a:rPr lang="en-US" sz="2400" spc="-40"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Also,</a:t>
            </a:r>
            <a:r>
              <a:rPr lang="en-US" sz="2400" spc="-45"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the relationship between the class and subclass is termed as </a:t>
            </a:r>
            <a:r>
              <a:rPr lang="en-US" sz="2400" i="1" dirty="0" err="1">
                <a:solidFill>
                  <a:srgbClr val="231F20"/>
                </a:solidFill>
                <a:latin typeface="Times New Roman" panose="02020603050405020304" pitchFamily="18" charset="0"/>
                <a:ea typeface="Garamond" panose="02020404030301010803" pitchFamily="18" charset="0"/>
                <a:cs typeface="Times New Roman" panose="02020603050405020304" pitchFamily="18" charset="0"/>
              </a:rPr>
              <a:t>Is_a</a:t>
            </a:r>
            <a:r>
              <a:rPr lang="en-US" sz="2400" i="1" spc="-150" dirty="0">
                <a:solidFill>
                  <a:srgbClr val="231F20"/>
                </a:solidFill>
                <a:latin typeface="Times New Roman" panose="02020603050405020304" pitchFamily="18" charset="0"/>
                <a:ea typeface="Garamond" panose="02020404030301010803" pitchFamily="18" charset="0"/>
                <a:cs typeface="Times New Roman" panose="02020603050405020304" pitchFamily="18" charset="0"/>
              </a:rPr>
              <a:t> </a:t>
            </a:r>
            <a:r>
              <a:rPr lang="en-US" sz="2400" i="1" dirty="0">
                <a:solidFill>
                  <a:srgbClr val="231F20"/>
                </a:solidFill>
                <a:latin typeface="Times New Roman" panose="02020603050405020304" pitchFamily="18" charset="0"/>
                <a:ea typeface="Garamond" panose="02020404030301010803" pitchFamily="18" charset="0"/>
                <a:cs typeface="Times New Roman" panose="02020603050405020304" pitchFamily="18" charset="0"/>
              </a:rPr>
              <a:t>relationship</a:t>
            </a:r>
            <a:r>
              <a:rPr lang="en-US" sz="2400" dirty="0">
                <a:solidFill>
                  <a:srgbClr val="231F20"/>
                </a:solidFill>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440010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2184103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9.4 </a:t>
            </a:r>
            <a:r>
              <a:rPr lang="en-US" sz="2000" b="1" dirty="0">
                <a:solidFill>
                  <a:srgbClr val="00B0F0"/>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Equivalence</a:t>
            </a:r>
            <a:r>
              <a:rPr lang="en-US" sz="2400" dirty="0">
                <a:solidFill>
                  <a:srgbClr val="0070C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EXAMPLE: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AF854A9-1757-4EBA-8C59-6C15F9022321}"/>
              </a:ext>
            </a:extLst>
          </p:cNvPr>
          <p:cNvPicPr>
            <a:picLocks noChangeAspect="1"/>
          </p:cNvPicPr>
          <p:nvPr/>
        </p:nvPicPr>
        <p:blipFill rotWithShape="1">
          <a:blip r:embed="rId3">
            <a:extLst>
              <a:ext uri="{28A0092B-C50C-407E-A947-70E740481C1C}">
                <a14:useLocalDpi xmlns:a14="http://schemas.microsoft.com/office/drawing/2010/main" val="0"/>
              </a:ext>
            </a:extLst>
          </a:blip>
          <a:srcRect t="-1" r="26669" b="-1051"/>
          <a:stretch/>
        </p:blipFill>
        <p:spPr>
          <a:xfrm>
            <a:off x="3419058" y="1569694"/>
            <a:ext cx="6619875" cy="1859306"/>
          </a:xfrm>
          <a:prstGeom prst="rect">
            <a:avLst/>
          </a:prstGeom>
        </p:spPr>
      </p:pic>
      <p:pic>
        <p:nvPicPr>
          <p:cNvPr id="7" name="Picture 6">
            <a:extLst>
              <a:ext uri="{FF2B5EF4-FFF2-40B4-BE49-F238E27FC236}">
                <a16:creationId xmlns:a16="http://schemas.microsoft.com/office/drawing/2014/main" id="{2314A0BA-45E3-4615-982C-935923840545}"/>
              </a:ext>
            </a:extLst>
          </p:cNvPr>
          <p:cNvPicPr>
            <a:picLocks noChangeAspect="1"/>
          </p:cNvPicPr>
          <p:nvPr/>
        </p:nvPicPr>
        <p:blipFill>
          <a:blip r:embed="rId4"/>
          <a:stretch>
            <a:fillRect/>
          </a:stretch>
        </p:blipFill>
        <p:spPr>
          <a:xfrm>
            <a:off x="3419058" y="4031284"/>
            <a:ext cx="6619875" cy="2295525"/>
          </a:xfrm>
          <a:prstGeom prst="rect">
            <a:avLst/>
          </a:prstGeom>
        </p:spPr>
      </p:pic>
      <p:sp>
        <p:nvSpPr>
          <p:cNvPr id="8" name="Rectangle 7">
            <a:extLst>
              <a:ext uri="{FF2B5EF4-FFF2-40B4-BE49-F238E27FC236}">
                <a16:creationId xmlns:a16="http://schemas.microsoft.com/office/drawing/2014/main" id="{B3CAD0D0-B1A5-4EF2-97D2-B3A1938D581E}"/>
              </a:ext>
            </a:extLst>
          </p:cNvPr>
          <p:cNvSpPr/>
          <p:nvPr/>
        </p:nvSpPr>
        <p:spPr>
          <a:xfrm>
            <a:off x="2938873" y="3513297"/>
            <a:ext cx="3790122" cy="461665"/>
          </a:xfrm>
          <a:prstGeom prst="rect">
            <a:avLst/>
          </a:prstGeom>
        </p:spPr>
        <p:txBody>
          <a:bodyPr wrap="square">
            <a:spAutoFit/>
          </a:bodyPr>
          <a:lstStyle/>
          <a:p>
            <a:pPr marL="513080" marR="0">
              <a:spcBef>
                <a:spcPts val="375"/>
              </a:spcBef>
              <a:spcAft>
                <a:spcPts val="320"/>
              </a:spcAft>
            </a:pPr>
            <a:r>
              <a:rPr lang="en-US" sz="2400" dirty="0">
                <a:solidFill>
                  <a:srgbClr val="231F20"/>
                </a:solidFill>
                <a:latin typeface="Times New Roman" panose="02020603050405020304" pitchFamily="18" charset="0"/>
                <a:cs typeface="Times New Roman" panose="02020603050405020304" pitchFamily="18" charset="0"/>
              </a:rPr>
              <a:t>Axioms in clause form</a:t>
            </a:r>
            <a:endParaRPr lang="en-US" sz="2400" dirty="0">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385507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381761" y="333227"/>
            <a:ext cx="8452275" cy="1325563"/>
          </a:xfrm>
        </p:spPr>
        <p:txBody>
          <a:bodyPr>
            <a:normAutofit/>
          </a:bodyPr>
          <a:lstStyle/>
          <a:p>
            <a:r>
              <a:rPr lang="en-US" sz="3600" dirty="0"/>
              <a:t>Propositional logic is not expressive enough (cont’)</a:t>
            </a:r>
          </a:p>
        </p:txBody>
      </p:sp>
      <p:sp>
        <p:nvSpPr>
          <p:cNvPr id="18435" name="Content Placeholder 2"/>
          <p:cNvSpPr>
            <a:spLocks noGrp="1"/>
          </p:cNvSpPr>
          <p:nvPr>
            <p:ph idx="1"/>
          </p:nvPr>
        </p:nvSpPr>
        <p:spPr>
          <a:xfrm>
            <a:off x="3381761" y="1783095"/>
            <a:ext cx="7265126" cy="4351338"/>
          </a:xfrm>
        </p:spPr>
        <p:txBody>
          <a:bodyPr/>
          <a:lstStyle/>
          <a:p>
            <a:pPr>
              <a:lnSpc>
                <a:spcPct val="80000"/>
              </a:lnSpc>
            </a:pPr>
            <a:r>
              <a:rPr lang="en-US" sz="2000" dirty="0"/>
              <a:t>We'd like to be able to conclude that Pat will get wet, but nothing we have stated so far will help us do this</a:t>
            </a:r>
          </a:p>
          <a:p>
            <a:pPr>
              <a:lnSpc>
                <a:spcPct val="80000"/>
              </a:lnSpc>
            </a:pPr>
            <a:endParaRPr lang="en-US" sz="2000" dirty="0"/>
          </a:p>
          <a:p>
            <a:pPr>
              <a:lnSpc>
                <a:spcPct val="80000"/>
              </a:lnSpc>
            </a:pPr>
            <a:r>
              <a:rPr lang="en-US" sz="2000" dirty="0"/>
              <a:t>The problem is that we aren't able to represent any of the details of these propositions</a:t>
            </a:r>
          </a:p>
          <a:p>
            <a:pPr lvl="1">
              <a:lnSpc>
                <a:spcPct val="80000"/>
              </a:lnSpc>
            </a:pPr>
            <a:r>
              <a:rPr lang="en-US" sz="2000" dirty="0"/>
              <a:t>It's the </a:t>
            </a:r>
            <a:r>
              <a:rPr lang="en-US" sz="2000" b="1" dirty="0">
                <a:solidFill>
                  <a:srgbClr val="901A24"/>
                </a:solidFill>
              </a:rPr>
              <a:t>internal structure</a:t>
            </a:r>
            <a:r>
              <a:rPr lang="en-US" sz="2000" dirty="0"/>
              <a:t> of these propositions that make the reasoning valid. </a:t>
            </a:r>
          </a:p>
          <a:p>
            <a:pPr lvl="1">
              <a:lnSpc>
                <a:spcPct val="80000"/>
              </a:lnSpc>
            </a:pPr>
            <a:r>
              <a:rPr lang="en-US" sz="2000" dirty="0"/>
              <a:t>But in propositional calculus we don't have anything else to talk about besides propositions!</a:t>
            </a:r>
            <a:endParaRPr lang="en-US" sz="2800" dirty="0"/>
          </a:p>
          <a:p>
            <a:pPr>
              <a:lnSpc>
                <a:spcPct val="80000"/>
              </a:lnSpc>
              <a:buFont typeface="Symbol" pitchFamily="18" charset="2"/>
              <a:buChar char="Þ"/>
            </a:pPr>
            <a:endParaRPr lang="en-US" sz="2000" dirty="0"/>
          </a:p>
          <a:p>
            <a:pPr>
              <a:lnSpc>
                <a:spcPct val="80000"/>
              </a:lnSpc>
              <a:buFont typeface="Symbol" pitchFamily="18" charset="2"/>
              <a:buChar char="Þ"/>
            </a:pPr>
            <a:r>
              <a:rPr lang="en-US" sz="2400" dirty="0"/>
              <a:t>A </a:t>
            </a:r>
            <a:r>
              <a:rPr lang="en-US" sz="2400" dirty="0">
                <a:solidFill>
                  <a:srgbClr val="901A24"/>
                </a:solidFill>
              </a:rPr>
              <a:t>more expressive logic </a:t>
            </a:r>
            <a:r>
              <a:rPr lang="en-US" sz="2400" dirty="0"/>
              <a:t>is needed</a:t>
            </a:r>
          </a:p>
          <a:p>
            <a:pPr lvl="1">
              <a:lnSpc>
                <a:spcPct val="80000"/>
              </a:lnSpc>
              <a:buFont typeface="Symbol" pitchFamily="18" charset="2"/>
              <a:buChar char="Þ"/>
            </a:pPr>
            <a:r>
              <a:rPr lang="en-US" sz="2000" b="1" dirty="0">
                <a:solidFill>
                  <a:srgbClr val="901A24"/>
                </a:solidFill>
              </a:rPr>
              <a:t>Predicate logic</a:t>
            </a:r>
            <a:r>
              <a:rPr lang="en-US" sz="2000" dirty="0"/>
              <a:t> (occasionally referred to as </a:t>
            </a:r>
            <a:r>
              <a:rPr lang="en-US" sz="2000" b="1" dirty="0">
                <a:solidFill>
                  <a:srgbClr val="901A24"/>
                </a:solidFill>
              </a:rPr>
              <a:t>First-order logic (FOL)</a:t>
            </a:r>
            <a:r>
              <a:rPr lang="en-US" sz="2000" dirty="0"/>
              <a:t>)</a:t>
            </a:r>
            <a:endParaRPr lang="en-US" sz="1800" dirty="0"/>
          </a:p>
          <a:p>
            <a:endParaRPr lang="en-US" sz="2400"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5" name="Footer Placeholder 4">
            <a:extLst>
              <a:ext uri="{FF2B5EF4-FFF2-40B4-BE49-F238E27FC236}">
                <a16:creationId xmlns:a16="http://schemas.microsoft.com/office/drawing/2014/main" id="{EEB1B102-F40C-451F-99AF-D068659BBBD4}"/>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9.5 </a:t>
            </a:r>
            <a:r>
              <a:rPr lang="en-US" sz="2000" b="1" dirty="0">
                <a:solidFill>
                  <a:srgbClr val="00B0F0"/>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59" y="200635"/>
            <a:ext cx="7934739" cy="602284"/>
          </a:xfrm>
        </p:spPr>
        <p:txBody>
          <a:bodyPr>
            <a:no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Computable functions and predicate logic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EXAMPLE:</a:t>
            </a:r>
          </a:p>
          <a:p>
            <a:pPr marL="0" indent="0">
              <a:buNone/>
            </a:pPr>
            <a:r>
              <a:rPr lang="en-US" sz="2400" dirty="0">
                <a:latin typeface="Times New Roman" panose="02020603050405020304" pitchFamily="18" charset="0"/>
                <a:cs typeface="Times New Roman" panose="02020603050405020304" pitchFamily="18" charset="0"/>
              </a:rPr>
              <a:t>Facts about Marcus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918F5F8-E3DF-4C35-919E-4A6B75C23D71}"/>
              </a:ext>
            </a:extLst>
          </p:cNvPr>
          <p:cNvPicPr>
            <a:picLocks noChangeAspect="1"/>
          </p:cNvPicPr>
          <p:nvPr/>
        </p:nvPicPr>
        <p:blipFill>
          <a:blip r:embed="rId3"/>
          <a:stretch>
            <a:fillRect/>
          </a:stretch>
        </p:blipFill>
        <p:spPr>
          <a:xfrm>
            <a:off x="3890754" y="2053271"/>
            <a:ext cx="6991350" cy="3038475"/>
          </a:xfrm>
          <a:prstGeom prst="rect">
            <a:avLst/>
          </a:prstGeom>
        </p:spPr>
      </p:pic>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310176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9.5 </a:t>
            </a:r>
            <a:r>
              <a:rPr lang="en-US" sz="2000" b="1" dirty="0">
                <a:solidFill>
                  <a:srgbClr val="00B0F0"/>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Computable functions and predicate logic </a:t>
            </a:r>
          </a:p>
        </p:txBody>
      </p:sp>
      <p:sp>
        <p:nvSpPr>
          <p:cNvPr id="5" name="TextBox 4">
            <a:extLst>
              <a:ext uri="{FF2B5EF4-FFF2-40B4-BE49-F238E27FC236}">
                <a16:creationId xmlns:a16="http://schemas.microsoft.com/office/drawing/2014/main" id="{70E3CB6B-523E-4E3C-A001-E46D94459672}"/>
              </a:ext>
            </a:extLst>
          </p:cNvPr>
          <p:cNvSpPr txBox="1"/>
          <p:nvPr/>
        </p:nvSpPr>
        <p:spPr>
          <a:xfrm>
            <a:off x="4018502" y="4803510"/>
            <a:ext cx="527146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One way of proving Marcus is dead</a:t>
            </a:r>
          </a:p>
        </p:txBody>
      </p:sp>
      <p:pic>
        <p:nvPicPr>
          <p:cNvPr id="6" name="Picture 5">
            <a:extLst>
              <a:ext uri="{FF2B5EF4-FFF2-40B4-BE49-F238E27FC236}">
                <a16:creationId xmlns:a16="http://schemas.microsoft.com/office/drawing/2014/main" id="{403CEAE8-6A6E-4C62-8B22-E2E1DCACDF15}"/>
              </a:ext>
            </a:extLst>
          </p:cNvPr>
          <p:cNvPicPr>
            <a:picLocks noChangeAspect="1"/>
          </p:cNvPicPr>
          <p:nvPr/>
        </p:nvPicPr>
        <p:blipFill>
          <a:blip r:embed="rId3"/>
          <a:stretch>
            <a:fillRect/>
          </a:stretch>
        </p:blipFill>
        <p:spPr>
          <a:xfrm>
            <a:off x="4018502" y="1151910"/>
            <a:ext cx="4953000" cy="3467100"/>
          </a:xfrm>
          <a:prstGeom prst="rect">
            <a:avLst/>
          </a:prstGeom>
        </p:spPr>
      </p:pic>
      <p:sp>
        <p:nvSpPr>
          <p:cNvPr id="7" name="Footer Placeholder 6"/>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2376645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b="1" dirty="0">
                <a:solidFill>
                  <a:srgbClr val="00B0F0"/>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Resolution </a:t>
            </a:r>
            <a:r>
              <a:rPr lang="en-US" sz="2400" dirty="0">
                <a:solidFill>
                  <a:srgbClr val="0070C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Resolution is such a procedure, which gains its efficiency from the fact that it operates on statements that have been converted to a very convenient standard form. </a:t>
            </a:r>
          </a:p>
          <a:p>
            <a:pPr marL="0" indent="0">
              <a:buNone/>
            </a:pPr>
            <a:r>
              <a:rPr lang="en-US" sz="2400" dirty="0">
                <a:latin typeface="Times New Roman" panose="02020603050405020304" pitchFamily="18" charset="0"/>
                <a:cs typeface="Times New Roman" panose="02020603050405020304" pitchFamily="18" charset="0"/>
              </a:rPr>
              <a:t>Another way of proving Marcus is dead</a:t>
            </a: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D254B5-FE55-4154-AD29-783948BF42BD}"/>
              </a:ext>
            </a:extLst>
          </p:cNvPr>
          <p:cNvPicPr>
            <a:picLocks noChangeAspect="1"/>
          </p:cNvPicPr>
          <p:nvPr/>
        </p:nvPicPr>
        <p:blipFill>
          <a:blip r:embed="rId3"/>
          <a:stretch>
            <a:fillRect/>
          </a:stretch>
        </p:blipFill>
        <p:spPr>
          <a:xfrm>
            <a:off x="3419058" y="2650434"/>
            <a:ext cx="6930888" cy="3240155"/>
          </a:xfrm>
          <a:prstGeom prst="rect">
            <a:avLst/>
          </a:prstGeom>
        </p:spPr>
      </p:pic>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1834921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9.7 </a:t>
            </a:r>
            <a:r>
              <a:rPr lang="en-US" sz="2000" b="1" dirty="0">
                <a:solidFill>
                  <a:srgbClr val="00B0F0"/>
                </a:solidFill>
                <a:latin typeface="Times New Roman" panose="02020603050405020304" pitchFamily="18" charset="0"/>
                <a:cs typeface="Times New Roman" panose="02020603050405020304" pitchFamily="18" charset="0"/>
              </a:rPr>
              <a:t>Conversion to clause form </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59" y="136525"/>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Conversion to clause form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648322"/>
            <a:ext cx="8653671" cy="5890590"/>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ALGORITHM:</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Eliminate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using the fact that </a:t>
            </a:r>
            <a:r>
              <a:rPr lang="en-US" sz="2400" i="1"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is equivalent to ¬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V </a:t>
            </a:r>
            <a:r>
              <a:rPr lang="en-US" sz="2400" i="1" u="sng"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Performing this transformation on the WFF given higher than yields.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Reduce the scope of each ¬ to a single term, using the fact that ¬ (¬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deMorgan’s</a:t>
            </a:r>
            <a:r>
              <a:rPr lang="en-US" sz="2400" dirty="0">
                <a:latin typeface="Times New Roman" panose="02020603050405020304" pitchFamily="18" charset="0"/>
                <a:cs typeface="Times New Roman" panose="02020603050405020304" pitchFamily="18" charset="0"/>
              </a:rPr>
              <a:t> laws [which say that ¬ (</a:t>
            </a:r>
            <a:r>
              <a:rPr lang="en-US" sz="2400" i="1"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V ¬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and ¬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V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 </a:t>
            </a:r>
            <a:r>
              <a:rPr lang="en-US" sz="2400" i="1"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and the standard correspondences between quantifiers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and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Standardise</a:t>
            </a:r>
            <a:r>
              <a:rPr lang="en-US" sz="2400" dirty="0">
                <a:latin typeface="Times New Roman" panose="02020603050405020304" pitchFamily="18" charset="0"/>
                <a:cs typeface="Times New Roman" panose="02020603050405020304" pitchFamily="18" charset="0"/>
              </a:rPr>
              <a:t> variables so every quantifier binds a singular variable. Since, variables square measure simply dummy names, this method cannot have an effect on the reality worth of the WFF.</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Move all quantifiers to the left of the formula while not dynamical their relative order. This is attainable since there is no conflict among variable names.</a:t>
            </a:r>
          </a:p>
          <a:p>
            <a:pPr marL="457200" lvl="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Footer Placeholder 4"/>
          <p:cNvSpPr>
            <a:spLocks noGrp="1"/>
          </p:cNvSpPr>
          <p:nvPr>
            <p:ph type="ftr" sz="quarter" idx="11"/>
          </p:nvPr>
        </p:nvSpPr>
        <p:spPr>
          <a:xfrm>
            <a:off x="4315046"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137322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Conversion to clause form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5. Eliminate existential quantifiers. A formula that contains Associate in Nursing existentially quantified variable asserts that there’s a price which will be substituted for the variable that produces the formula true. We can eliminate the quantifier by substituting for the variable a reference to a function that produces the desired value. We create no assertions concerning these functions except that they need to exist.</a:t>
            </a:r>
          </a:p>
          <a:p>
            <a:pPr marL="0" indent="0">
              <a:buNone/>
            </a:pPr>
            <a:r>
              <a:rPr lang="en-US" sz="2400" dirty="0">
                <a:latin typeface="Times New Roman" panose="02020603050405020304" pitchFamily="18" charset="0"/>
                <a:cs typeface="Times New Roman" panose="02020603050405020304" pitchFamily="18" charset="0"/>
              </a:rPr>
              <a:t>6. Drop the prefix. At this time, all remaining variables are universally quantified, therefore the prefix will simply be born and any proof procedure we have a tendency to use will merely assume that any variable it sees is universally quantified.</a:t>
            </a:r>
          </a:p>
          <a:p>
            <a:pPr marL="0" indent="0">
              <a:buNone/>
            </a:pPr>
            <a:r>
              <a:rPr lang="en-US" sz="2400" dirty="0">
                <a:latin typeface="Times New Roman" panose="02020603050405020304" pitchFamily="18" charset="0"/>
                <a:cs typeface="Times New Roman" panose="02020603050405020304" pitchFamily="18" charset="0"/>
              </a:rPr>
              <a:t>7. Convert the matrix into a conjunction of disjuncts.</a:t>
            </a:r>
          </a:p>
          <a:p>
            <a:pPr marL="0" indent="0">
              <a:buNone/>
            </a:pPr>
            <a:r>
              <a:rPr lang="en-US" sz="2400" dirty="0">
                <a:latin typeface="Times New Roman" panose="02020603050405020304" pitchFamily="18" charset="0"/>
                <a:cs typeface="Times New Roman" panose="02020603050405020304" pitchFamily="18" charset="0"/>
              </a:rPr>
              <a:t>8. Produce a separate clause reminiscent of every conjunct. In order for a WFF to be true, all the clauses that are generated from it should be true.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3088180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Conversion to clause form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9. Standardize apart the variables within the set of clauses generated in step eight. By this we have a tendency to mean rename the variables in order that no 2 clauses create relevance a similar variable. </a:t>
            </a:r>
          </a:p>
          <a:p>
            <a:pPr marL="0" indent="0">
              <a:buNone/>
            </a:pPr>
            <a:r>
              <a:rPr lang="en-US" sz="2400" dirty="0">
                <a:latin typeface="Times New Roman" panose="02020603050405020304" pitchFamily="18" charset="0"/>
                <a:cs typeface="Times New Roman" panose="02020603050405020304" pitchFamily="18" charset="0"/>
              </a:rPr>
              <a:t>Example: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6DEFAD3-3846-4395-95AB-9735E53FD647}"/>
              </a:ext>
            </a:extLst>
          </p:cNvPr>
          <p:cNvPicPr>
            <a:picLocks noChangeAspect="1"/>
          </p:cNvPicPr>
          <p:nvPr/>
        </p:nvPicPr>
        <p:blipFill>
          <a:blip r:embed="rId3"/>
          <a:stretch>
            <a:fillRect/>
          </a:stretch>
        </p:blipFill>
        <p:spPr>
          <a:xfrm>
            <a:off x="3419058" y="2825610"/>
            <a:ext cx="8353425" cy="3455919"/>
          </a:xfrm>
          <a:prstGeom prst="rect">
            <a:avLst/>
          </a:prstGeom>
        </p:spPr>
      </p:pic>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1203792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cs typeface="Times New Roman" panose="02020603050405020304" pitchFamily="18" charset="0"/>
              </a:rPr>
              <a:t>Conversion to clause form </a:t>
            </a:r>
            <a:endParaRPr lang="en-US" sz="3600" dirty="0">
              <a:solidFill>
                <a:srgbClr val="0070C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4F9B356-5539-4D5A-B249-EEA1BE2351E1}"/>
              </a:ext>
            </a:extLst>
          </p:cNvPr>
          <p:cNvPicPr>
            <a:picLocks noChangeAspect="1"/>
          </p:cNvPicPr>
          <p:nvPr/>
        </p:nvPicPr>
        <p:blipFill>
          <a:blip r:embed="rId3"/>
          <a:stretch>
            <a:fillRect/>
          </a:stretch>
        </p:blipFill>
        <p:spPr>
          <a:xfrm>
            <a:off x="3602932" y="1139689"/>
            <a:ext cx="7566994" cy="3535776"/>
          </a:xfrm>
          <a:prstGeom prst="rect">
            <a:avLst/>
          </a:prstGeom>
        </p:spPr>
      </p:pic>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1300278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178904"/>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Conversion to clause form </a:t>
            </a:r>
          </a:p>
        </p:txBody>
      </p:sp>
      <p:pic>
        <p:nvPicPr>
          <p:cNvPr id="5" name="Content Placeholder 4">
            <a:extLst>
              <a:ext uri="{FF2B5EF4-FFF2-40B4-BE49-F238E27FC236}">
                <a16:creationId xmlns:a16="http://schemas.microsoft.com/office/drawing/2014/main" id="{ECBE50E5-AA14-4EC5-B0FD-0CFCFCE49FBB}"/>
              </a:ext>
            </a:extLst>
          </p:cNvPr>
          <p:cNvPicPr>
            <a:picLocks noGrp="1" noChangeAspect="1"/>
          </p:cNvPicPr>
          <p:nvPr>
            <p:ph idx="1"/>
          </p:nvPr>
        </p:nvPicPr>
        <p:blipFill>
          <a:blip r:embed="rId3"/>
          <a:stretch>
            <a:fillRect/>
          </a:stretch>
        </p:blipFill>
        <p:spPr>
          <a:xfrm>
            <a:off x="3585723" y="781188"/>
            <a:ext cx="7934739" cy="5711686"/>
          </a:xfrm>
          <a:prstGeom prst="rect">
            <a:avLst/>
          </a:prstGeom>
        </p:spPr>
      </p:pic>
      <p:sp>
        <p:nvSpPr>
          <p:cNvPr id="6" name="Footer Placeholder 5"/>
          <p:cNvSpPr>
            <a:spLocks noGrp="1"/>
          </p:cNvSpPr>
          <p:nvPr>
            <p:ph type="ftr" sz="quarter" idx="11"/>
          </p:nvPr>
        </p:nvSpPr>
        <p:spPr>
          <a:xfrm>
            <a:off x="4144926" y="6496533"/>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016402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72223" y="189949"/>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Conversion to clause form </a:t>
            </a:r>
          </a:p>
        </p:txBody>
      </p:sp>
      <p:pic>
        <p:nvPicPr>
          <p:cNvPr id="5" name="Content Placeholder 4">
            <a:extLst>
              <a:ext uri="{FF2B5EF4-FFF2-40B4-BE49-F238E27FC236}">
                <a16:creationId xmlns:a16="http://schemas.microsoft.com/office/drawing/2014/main" id="{FC655BBB-1B8F-4767-8CC2-C1BA8229AB25}"/>
              </a:ext>
            </a:extLst>
          </p:cNvPr>
          <p:cNvPicPr>
            <a:picLocks noGrp="1" noChangeAspect="1"/>
          </p:cNvPicPr>
          <p:nvPr>
            <p:ph idx="1"/>
          </p:nvPr>
        </p:nvPicPr>
        <p:blipFill>
          <a:blip r:embed="rId3"/>
          <a:stretch>
            <a:fillRect/>
          </a:stretch>
        </p:blipFill>
        <p:spPr>
          <a:xfrm>
            <a:off x="3220500" y="792233"/>
            <a:ext cx="3750142" cy="2228850"/>
          </a:xfrm>
          <a:prstGeom prst="rect">
            <a:avLst/>
          </a:prstGeom>
        </p:spPr>
      </p:pic>
      <p:pic>
        <p:nvPicPr>
          <p:cNvPr id="2" name="Picture 1">
            <a:extLst>
              <a:ext uri="{FF2B5EF4-FFF2-40B4-BE49-F238E27FC236}">
                <a16:creationId xmlns:a16="http://schemas.microsoft.com/office/drawing/2014/main" id="{6B89A787-2276-4032-8466-4AA4174906EF}"/>
              </a:ext>
            </a:extLst>
          </p:cNvPr>
          <p:cNvPicPr>
            <a:picLocks noChangeAspect="1"/>
          </p:cNvPicPr>
          <p:nvPr/>
        </p:nvPicPr>
        <p:blipFill>
          <a:blip r:embed="rId4"/>
          <a:stretch>
            <a:fillRect/>
          </a:stretch>
        </p:blipFill>
        <p:spPr>
          <a:xfrm>
            <a:off x="5844209" y="2898912"/>
            <a:ext cx="6347790" cy="3859697"/>
          </a:xfrm>
          <a:prstGeom prst="rect">
            <a:avLst/>
          </a:prstGeom>
        </p:spPr>
      </p:pic>
      <p:sp>
        <p:nvSpPr>
          <p:cNvPr id="6" name="Footer Placeholder 5"/>
          <p:cNvSpPr>
            <a:spLocks noGrp="1"/>
          </p:cNvSpPr>
          <p:nvPr>
            <p:ph type="ftr" sz="quarter" idx="11"/>
          </p:nvPr>
        </p:nvSpPr>
        <p:spPr>
          <a:xfrm>
            <a:off x="3038171"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2232305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9.8 </a:t>
            </a:r>
            <a:r>
              <a:rPr lang="en-US" sz="2000" b="1" dirty="0">
                <a:solidFill>
                  <a:srgbClr val="00B0F0"/>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First-order logic</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prepositional logic only deals with the facts, which may be true or false.</a:t>
            </a:r>
          </a:p>
          <a:p>
            <a:pPr marL="0" indent="0">
              <a:buNone/>
            </a:pPr>
            <a:r>
              <a:rPr lang="en-US" sz="2400" dirty="0">
                <a:latin typeface="Times New Roman" panose="02020603050405020304" pitchFamily="18" charset="0"/>
                <a:cs typeface="Times New Roman" panose="02020603050405020304" pitchFamily="18" charset="0"/>
              </a:rPr>
              <a:t>The first order logic assumes that the world contains objects, relations and functions. </a:t>
            </a:r>
          </a:p>
          <a:p>
            <a:pPr marL="0" indent="0">
              <a:buNone/>
            </a:pPr>
            <a:r>
              <a:rPr lang="en-US" sz="2400" dirty="0">
                <a:latin typeface="Times New Roman" panose="02020603050405020304" pitchFamily="18" charset="0"/>
                <a:cs typeface="Times New Roman" panose="02020603050405020304" pitchFamily="18" charset="0"/>
              </a:rPr>
              <a:t>Syntax</a:t>
            </a:r>
          </a:p>
          <a:p>
            <a:pPr lvl="0"/>
            <a:r>
              <a:rPr lang="en-US" sz="2400" dirty="0">
                <a:latin typeface="Times New Roman" panose="02020603050405020304" pitchFamily="18" charset="0"/>
                <a:cs typeface="Times New Roman" panose="02020603050405020304" pitchFamily="18" charset="0"/>
              </a:rPr>
              <a:t>In prepositional logic, every expression is a sentence that represents a fact.</a:t>
            </a:r>
          </a:p>
          <a:p>
            <a:pPr lvl="0"/>
            <a:r>
              <a:rPr lang="en-US" sz="2400" dirty="0">
                <a:latin typeface="Times New Roman" panose="02020603050405020304" pitchFamily="18" charset="0"/>
                <a:cs typeface="Times New Roman" panose="02020603050405020304" pitchFamily="18" charset="0"/>
              </a:rPr>
              <a:t>First order logic includes the sentences along with terms that can represent the objects.</a:t>
            </a:r>
          </a:p>
          <a:p>
            <a:pPr lvl="0"/>
            <a:r>
              <a:rPr lang="en-US" sz="2400" dirty="0">
                <a:latin typeface="Times New Roman" panose="02020603050405020304" pitchFamily="18" charset="0"/>
                <a:cs typeface="Times New Roman" panose="02020603050405020304" pitchFamily="18" charset="0"/>
              </a:rPr>
              <a:t>Constant symbols, variables and function symbols are used to build terms, while quantifiers and predicate symbols are used to build the sentences.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125871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333998" y="276293"/>
            <a:ext cx="8653671" cy="5869325"/>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What is a predicate?</a:t>
            </a:r>
          </a:p>
          <a:p>
            <a:pPr marL="0" indent="0">
              <a:buNone/>
            </a:pPr>
            <a:r>
              <a:rPr lang="en-US" sz="2400" dirty="0">
                <a:latin typeface="Times New Roman" panose="02020603050405020304" pitchFamily="18" charset="0"/>
                <a:cs typeface="Times New Roman" panose="02020603050405020304" pitchFamily="18" charset="0"/>
              </a:rPr>
              <a:t>To cope with deficiencies of propositional logic, we introduce two new following features: predicate and quantifiers. A predicate is a verb phrase template that describes a property of objects, or relationship among objects represented by the variables</a:t>
            </a:r>
          </a:p>
          <a:p>
            <a:pPr marL="0" indent="0">
              <a:buNone/>
            </a:pPr>
            <a:r>
              <a:rPr lang="en-US" sz="2400" dirty="0">
                <a:latin typeface="Times New Roman" panose="02020603050405020304" pitchFamily="18" charset="0"/>
                <a:cs typeface="Times New Roman" panose="02020603050405020304" pitchFamily="18" charset="0"/>
              </a:rPr>
              <a:t>For example, the sentences “The car Tom is driving is blue”, “The sky is blue”. The phrase “is blue” is a predicate and it describes the property of being blue.</a:t>
            </a:r>
          </a:p>
          <a:p>
            <a:pPr marL="0" indent="0">
              <a:buNone/>
            </a:pPr>
            <a:r>
              <a:rPr lang="en-US" sz="2400" b="1" dirty="0">
                <a:latin typeface="Times New Roman" panose="02020603050405020304" pitchFamily="18" charset="0"/>
                <a:cs typeface="Times New Roman" panose="02020603050405020304" pitchFamily="18" charset="0"/>
              </a:rPr>
              <a:t>Quantifiers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Universal quantification corresponds to conjunction “and” in that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means that P holds for all values of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in the domain associated with that variable.</a:t>
            </a:r>
          </a:p>
          <a:p>
            <a:pPr marL="0" indent="0">
              <a:buNone/>
            </a:pPr>
            <a:r>
              <a:rPr lang="en-US" sz="2400" dirty="0">
                <a:latin typeface="Times New Roman" panose="02020603050405020304" pitchFamily="18" charset="0"/>
                <a:cs typeface="Times New Roman" panose="02020603050405020304" pitchFamily="18" charset="0"/>
              </a:rPr>
              <a:t>For example: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dolphin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mammal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102761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9.9 </a:t>
            </a:r>
            <a:r>
              <a:rPr lang="en-US" sz="2000" b="1" dirty="0">
                <a:solidFill>
                  <a:srgbClr val="00B0F0"/>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Knowledge engineering of FOL</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knowledge engineer must know about the domain to represent the important objects and relationships. The following steps are used to develop the knowledge base:</a:t>
            </a:r>
          </a:p>
          <a:p>
            <a:pPr lvl="3"/>
            <a:r>
              <a:rPr lang="en-US" sz="2400" dirty="0">
                <a:latin typeface="Times New Roman" panose="02020603050405020304" pitchFamily="18" charset="0"/>
                <a:cs typeface="Times New Roman" panose="02020603050405020304" pitchFamily="18" charset="0"/>
              </a:rPr>
              <a:t>Identify the problem or task.</a:t>
            </a:r>
          </a:p>
          <a:p>
            <a:pPr lvl="3"/>
            <a:r>
              <a:rPr lang="en-US" sz="2400" dirty="0">
                <a:latin typeface="Times New Roman" panose="02020603050405020304" pitchFamily="18" charset="0"/>
                <a:cs typeface="Times New Roman" panose="02020603050405020304" pitchFamily="18" charset="0"/>
              </a:rPr>
              <a:t>Assemble the relevant knowledge to the given problem or task.</a:t>
            </a:r>
          </a:p>
          <a:p>
            <a:pPr lvl="3"/>
            <a:r>
              <a:rPr lang="en-US" sz="2400" dirty="0">
                <a:latin typeface="Times New Roman" panose="02020603050405020304" pitchFamily="18" charset="0"/>
                <a:cs typeface="Times New Roman" panose="02020603050405020304" pitchFamily="18" charset="0"/>
              </a:rPr>
              <a:t>Decide on a vocabulary of predicates, functions and constants.</a:t>
            </a:r>
          </a:p>
          <a:p>
            <a:pPr lvl="3"/>
            <a:r>
              <a:rPr lang="en-US" sz="2400" dirty="0">
                <a:latin typeface="Times New Roman" panose="02020603050405020304" pitchFamily="18" charset="0"/>
                <a:cs typeface="Times New Roman" panose="02020603050405020304" pitchFamily="18" charset="0"/>
              </a:rPr>
              <a:t>Encode the general knowledge about the domain and a description of the specific problem instance.</a:t>
            </a:r>
          </a:p>
          <a:p>
            <a:pPr lvl="3"/>
            <a:r>
              <a:rPr lang="en-US" sz="2400" dirty="0">
                <a:latin typeface="Times New Roman" panose="02020603050405020304" pitchFamily="18" charset="0"/>
                <a:cs typeface="Times New Roman" panose="02020603050405020304" pitchFamily="18" charset="0"/>
              </a:rPr>
              <a:t>Apply queries to the inference procedure and get the answers.</a:t>
            </a:r>
          </a:p>
          <a:p>
            <a:pPr lvl="3"/>
            <a:r>
              <a:rPr lang="en-US" sz="2400" dirty="0">
                <a:latin typeface="Times New Roman" panose="02020603050405020304" pitchFamily="18" charset="0"/>
                <a:cs typeface="Times New Roman" panose="02020603050405020304" pitchFamily="18" charset="0"/>
              </a:rPr>
              <a:t>Finally, debug the knowledge base.</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294770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344090" y="365125"/>
            <a:ext cx="8009709" cy="1325563"/>
          </a:xfrm>
        </p:spPr>
        <p:txBody>
          <a:bodyPr>
            <a:normAutofit/>
          </a:bodyPr>
          <a:lstStyle/>
          <a:p>
            <a:r>
              <a:rPr lang="en-US" sz="3600" dirty="0"/>
              <a:t>Knowledge engineering in FOL</a:t>
            </a:r>
          </a:p>
        </p:txBody>
      </p:sp>
      <p:sp>
        <p:nvSpPr>
          <p:cNvPr id="57347" name="Rectangle 3"/>
          <p:cNvSpPr>
            <a:spLocks noGrp="1" noChangeArrowheads="1"/>
          </p:cNvSpPr>
          <p:nvPr>
            <p:ph idx="1"/>
          </p:nvPr>
        </p:nvSpPr>
        <p:spPr>
          <a:xfrm>
            <a:off x="3344090" y="1432221"/>
            <a:ext cx="8088086" cy="4351338"/>
          </a:xfrm>
        </p:spPr>
        <p:txBody>
          <a:bodyPr/>
          <a:lstStyle/>
          <a:p>
            <a:r>
              <a:rPr lang="en-US" sz="2000" dirty="0"/>
              <a:t>Consider the following </a:t>
            </a:r>
            <a:r>
              <a:rPr lang="en-US" sz="2000" dirty="0" err="1"/>
              <a:t>english</a:t>
            </a:r>
            <a:r>
              <a:rPr lang="en-US" sz="2000" dirty="0"/>
              <a:t> text:</a:t>
            </a:r>
          </a:p>
          <a:p>
            <a:endParaRPr lang="en-US" sz="2000" dirty="0"/>
          </a:p>
          <a:p>
            <a:pPr lvl="1">
              <a:buFont typeface="Arial" pitchFamily="34" charset="0"/>
              <a:buNone/>
            </a:pPr>
            <a:r>
              <a:rPr lang="en-US" sz="2000" dirty="0"/>
              <a:t>	“Anyone passing his Intelligent System exam and winning the lottery is happy. But any student who studies for an exam or is lucky can pass all his exams.  John did not study but John is lucky.  Anyone who is lucky wins the </a:t>
            </a:r>
            <a:r>
              <a:rPr lang="de-AT" sz="2000" dirty="0"/>
              <a:t>lottery. Mary did not win the lottery, however Mary passed her IS exam. Gary won the lottery. Gary, John, and Mary are all students.„</a:t>
            </a:r>
          </a:p>
          <a:p>
            <a:endParaRPr lang="de-AT" sz="2000" dirty="0"/>
          </a:p>
          <a:p>
            <a:r>
              <a:rPr lang="de-AT" sz="2000" dirty="0"/>
              <a:t>Is John happy?</a:t>
            </a:r>
          </a:p>
          <a:p>
            <a:r>
              <a:rPr lang="de-AT" sz="2000" dirty="0"/>
              <a:t>Is Mary happy? Is she lucky?</a:t>
            </a:r>
          </a:p>
          <a:p>
            <a:r>
              <a:rPr lang="de-AT" sz="2000" dirty="0"/>
              <a:t>Did every student pass the IS exam?</a:t>
            </a:r>
            <a:endParaRPr lang="en-US" sz="2000"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r>
              <a:rPr lang="en-US" sz="2000" dirty="0">
                <a:solidFill>
                  <a:schemeClr val="bg1"/>
                </a:solidFill>
                <a:latin typeface="Times New Roman" panose="02020603050405020304" pitchFamily="18" charset="0"/>
                <a:cs typeface="Times New Roman" panose="02020603050405020304" pitchFamily="18" charset="0"/>
                <a:sym typeface="Gill Sans"/>
              </a:rPr>
              <a:t>9.1 Introduction</a:t>
            </a:r>
          </a:p>
          <a:p>
            <a:r>
              <a:rPr lang="en-US" sz="2000" dirty="0">
                <a:solidFill>
                  <a:schemeClr val="bg1"/>
                </a:solidFill>
                <a:latin typeface="Times New Roman" panose="02020603050405020304" pitchFamily="18" charset="0"/>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b="1" dirty="0">
                <a:solidFill>
                  <a:srgbClr val="00B0F0"/>
                </a:solidFill>
                <a:latin typeface="Times New Roman" panose="02020603050405020304" pitchFamily="18" charset="0"/>
                <a:cs typeface="Times New Roman" panose="02020603050405020304" pitchFamily="18" charset="0"/>
                <a:sym typeface="Gill Sans"/>
              </a:rPr>
              <a:t>9.9 </a:t>
            </a:r>
            <a:r>
              <a:rPr lang="en-US" sz="2000" b="1" dirty="0">
                <a:solidFill>
                  <a:srgbClr val="00B0F0"/>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a:extLst>
              <a:ext uri="{FF2B5EF4-FFF2-40B4-BE49-F238E27FC236}">
                <a16:creationId xmlns:a16="http://schemas.microsoft.com/office/drawing/2014/main" id="{2C57AEFA-58ED-41AE-AED8-E368AAF5D2AE}"/>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370521" y="250031"/>
            <a:ext cx="7239000" cy="1325563"/>
          </a:xfrm>
        </p:spPr>
        <p:txBody>
          <a:bodyPr>
            <a:normAutofit/>
          </a:bodyPr>
          <a:lstStyle/>
          <a:p>
            <a:r>
              <a:rPr lang="en-US" sz="3600" dirty="0"/>
              <a:t>Formalization in FOL</a:t>
            </a:r>
          </a:p>
        </p:txBody>
      </p:sp>
      <p:sp>
        <p:nvSpPr>
          <p:cNvPr id="58371" name="Rectangle 3"/>
          <p:cNvSpPr>
            <a:spLocks noGrp="1" noChangeArrowheads="1"/>
          </p:cNvSpPr>
          <p:nvPr>
            <p:ph idx="1"/>
          </p:nvPr>
        </p:nvSpPr>
        <p:spPr>
          <a:xfrm>
            <a:off x="3370521" y="1773071"/>
            <a:ext cx="8166463" cy="4351338"/>
          </a:xfrm>
        </p:spPr>
        <p:txBody>
          <a:bodyPr/>
          <a:lstStyle/>
          <a:p>
            <a:pPr marL="533400" indent="-533400">
              <a:lnSpc>
                <a:spcPct val="80000"/>
              </a:lnSpc>
              <a:buFontTx/>
              <a:buAutoNum type="arabicPeriod"/>
            </a:pPr>
            <a:r>
              <a:rPr lang="en-US" sz="2400" dirty="0"/>
              <a:t>Identify the task</a:t>
            </a:r>
          </a:p>
          <a:p>
            <a:pPr marL="914400" lvl="1" indent="-457200">
              <a:lnSpc>
                <a:spcPct val="80000"/>
              </a:lnSpc>
            </a:pPr>
            <a:r>
              <a:rPr lang="en-US" sz="2000" dirty="0"/>
              <a:t>Knowledge to be captured, questions to be answered</a:t>
            </a:r>
          </a:p>
          <a:p>
            <a:pPr marL="914400" lvl="1" indent="-457200">
              <a:lnSpc>
                <a:spcPct val="80000"/>
              </a:lnSpc>
            </a:pPr>
            <a:endParaRPr lang="en-US" sz="2000" dirty="0"/>
          </a:p>
          <a:p>
            <a:pPr marL="533400" indent="-533400">
              <a:lnSpc>
                <a:spcPct val="80000"/>
              </a:lnSpc>
              <a:buFontTx/>
              <a:buAutoNum type="arabicPeriod"/>
            </a:pPr>
            <a:r>
              <a:rPr lang="en-US" sz="2400" dirty="0"/>
              <a:t>Assemble the relevant knowledge</a:t>
            </a:r>
          </a:p>
          <a:p>
            <a:pPr marL="914400" lvl="1" indent="-457200">
              <a:lnSpc>
                <a:spcPct val="80000"/>
              </a:lnSpc>
            </a:pPr>
            <a:r>
              <a:rPr lang="en-US" sz="2000" dirty="0" err="1"/>
              <a:t>Relavant</a:t>
            </a:r>
            <a:r>
              <a:rPr lang="en-US" sz="2000" dirty="0"/>
              <a:t>: Relation between exams, lottery jackpots, passing of an exam information about individuals, etc.</a:t>
            </a:r>
          </a:p>
          <a:p>
            <a:pPr marL="914400" lvl="1" indent="-457200">
              <a:lnSpc>
                <a:spcPct val="80000"/>
              </a:lnSpc>
            </a:pPr>
            <a:r>
              <a:rPr lang="en-US" sz="2000" dirty="0"/>
              <a:t>Irrelevant: Dates of exams, teacher of the exam, amount of money in the lottery pot, etc.</a:t>
            </a:r>
          </a:p>
          <a:p>
            <a:pPr marL="914400" lvl="1" indent="-457200">
              <a:lnSpc>
                <a:spcPct val="80000"/>
              </a:lnSpc>
            </a:pPr>
            <a:endParaRPr lang="en-US" sz="2000" dirty="0"/>
          </a:p>
          <a:p>
            <a:pPr marL="533400" indent="-533400">
              <a:lnSpc>
                <a:spcPct val="80000"/>
              </a:lnSpc>
              <a:buFontTx/>
              <a:buAutoNum type="arabicPeriod"/>
            </a:pPr>
            <a:r>
              <a:rPr lang="en-US" sz="2400" dirty="0"/>
              <a:t>Decide on a vocabulary</a:t>
            </a:r>
          </a:p>
          <a:p>
            <a:pPr marL="914400" lvl="1" indent="-457200">
              <a:lnSpc>
                <a:spcPct val="80000"/>
              </a:lnSpc>
            </a:pPr>
            <a:r>
              <a:rPr lang="en-US" sz="2000" dirty="0"/>
              <a:t>Predicates</a:t>
            </a:r>
          </a:p>
          <a:p>
            <a:pPr marL="914400" lvl="1" indent="-457200">
              <a:lnSpc>
                <a:spcPct val="80000"/>
              </a:lnSpc>
            </a:pPr>
            <a:r>
              <a:rPr lang="en-US" sz="2000" dirty="0"/>
              <a:t>Constants symbols</a:t>
            </a:r>
          </a:p>
          <a:p>
            <a:pPr marL="914400" lvl="1" indent="-457200">
              <a:lnSpc>
                <a:spcPct val="80000"/>
              </a:lnSpc>
            </a:pPr>
            <a:r>
              <a:rPr lang="en-US" sz="2000" dirty="0"/>
              <a:t>E.g. </a:t>
            </a:r>
            <a:r>
              <a:rPr lang="en-US" sz="2000" dirty="0">
                <a:sym typeface="Symbol" pitchFamily="18" charset="2"/>
              </a:rPr>
              <a:t>Win(x, Lottery) or Win(x, y) </a:t>
            </a:r>
            <a:r>
              <a:rPr lang="en-US" sz="2000" dirty="0">
                <a:latin typeface="Arial Unicode MS" pitchFamily="34" charset="-128"/>
                <a:ea typeface="Arial Unicode MS" pitchFamily="34" charset="-128"/>
                <a:cs typeface="Arial Unicode MS" pitchFamily="34" charset="-128"/>
                <a:sym typeface="Symbol" pitchFamily="18" charset="2"/>
              </a:rPr>
              <a:t>∧ </a:t>
            </a:r>
            <a:r>
              <a:rPr lang="en-US" sz="2000" dirty="0">
                <a:sym typeface="Symbol" pitchFamily="18" charset="2"/>
              </a:rPr>
              <a:t>Lottery(y)?</a:t>
            </a:r>
            <a:endParaRPr lang="en-US" sz="2000"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r>
              <a:rPr lang="en-US" sz="2000" dirty="0">
                <a:solidFill>
                  <a:schemeClr val="bg1"/>
                </a:solidFill>
                <a:latin typeface="Times New Roman" panose="02020603050405020304" pitchFamily="18" charset="0"/>
                <a:cs typeface="Times New Roman" panose="02020603050405020304" pitchFamily="18" charset="0"/>
                <a:sym typeface="Gill Sans"/>
              </a:rPr>
              <a:t>9.1 Introduction</a:t>
            </a:r>
          </a:p>
          <a:p>
            <a:r>
              <a:rPr lang="en-US" sz="2000" dirty="0">
                <a:solidFill>
                  <a:schemeClr val="bg1"/>
                </a:solidFill>
                <a:latin typeface="Times New Roman" panose="02020603050405020304" pitchFamily="18" charset="0"/>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b="1" dirty="0">
                <a:solidFill>
                  <a:srgbClr val="00B0F0"/>
                </a:solidFill>
                <a:latin typeface="Times New Roman" panose="02020603050405020304" pitchFamily="18" charset="0"/>
                <a:cs typeface="Times New Roman" panose="02020603050405020304" pitchFamily="18" charset="0"/>
                <a:sym typeface="Gill Sans"/>
              </a:rPr>
              <a:t>9.9 </a:t>
            </a:r>
            <a:r>
              <a:rPr lang="en-US" sz="2000" b="1" dirty="0">
                <a:solidFill>
                  <a:srgbClr val="00B0F0"/>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4">
            <a:extLst>
              <a:ext uri="{FF2B5EF4-FFF2-40B4-BE49-F238E27FC236}">
                <a16:creationId xmlns:a16="http://schemas.microsoft.com/office/drawing/2014/main" id="{99221110-906E-42B1-A7BB-9CEB6BFF6FF5}"/>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357154" y="237535"/>
            <a:ext cx="7565570" cy="1325563"/>
          </a:xfrm>
        </p:spPr>
        <p:txBody>
          <a:bodyPr>
            <a:normAutofit/>
          </a:bodyPr>
          <a:lstStyle/>
          <a:p>
            <a:r>
              <a:rPr lang="en-US" sz="3600" dirty="0"/>
              <a:t>Formalization in FOL (cont’)</a:t>
            </a:r>
          </a:p>
        </p:txBody>
      </p:sp>
      <p:sp>
        <p:nvSpPr>
          <p:cNvPr id="59395" name="Rectangle 3"/>
          <p:cNvSpPr>
            <a:spLocks noGrp="1" noChangeArrowheads="1"/>
          </p:cNvSpPr>
          <p:nvPr>
            <p:ph idx="1"/>
          </p:nvPr>
        </p:nvSpPr>
        <p:spPr>
          <a:xfrm>
            <a:off x="3357154" y="1400323"/>
            <a:ext cx="7996646" cy="4351338"/>
          </a:xfrm>
        </p:spPr>
        <p:txBody>
          <a:bodyPr/>
          <a:lstStyle/>
          <a:p>
            <a:pPr marL="609600" indent="-609600">
              <a:lnSpc>
                <a:spcPct val="80000"/>
              </a:lnSpc>
              <a:buFontTx/>
              <a:buAutoNum type="arabicPeriod" startAt="4"/>
            </a:pPr>
            <a:r>
              <a:rPr lang="en-US" sz="2400" dirty="0">
                <a:cs typeface="Times New Roman" panose="02020603050405020304" pitchFamily="18" charset="0"/>
              </a:rPr>
              <a:t>Encode general knowledge of the domain</a:t>
            </a:r>
          </a:p>
          <a:p>
            <a:pPr marL="0" indent="0">
              <a:lnSpc>
                <a:spcPct val="80000"/>
              </a:lnSpc>
              <a:buNone/>
            </a:pPr>
            <a:endParaRPr lang="en-US" sz="2400" dirty="0">
              <a:cs typeface="Times New Roman" panose="02020603050405020304" pitchFamily="18" charset="0"/>
            </a:endParaRPr>
          </a:p>
          <a:p>
            <a:pPr marL="1009650" lvl="1" indent="-609600">
              <a:lnSpc>
                <a:spcPct val="80000"/>
              </a:lnSpc>
            </a:pPr>
            <a:r>
              <a:rPr lang="en-US" sz="2000" dirty="0">
                <a:cs typeface="Times New Roman" panose="02020603050405020304" pitchFamily="18" charset="0"/>
              </a:rPr>
              <a:t>Anyone passing the IS exams and winning the lottery is happy</a:t>
            </a:r>
          </a:p>
          <a:p>
            <a:pPr marL="1009650" lvl="1" indent="-609600">
              <a:lnSpc>
                <a:spcPct val="80000"/>
              </a:lnSpc>
              <a:buFont typeface="Arial" pitchFamily="34" charset="0"/>
              <a:buNone/>
            </a:pPr>
            <a:r>
              <a:rPr lang="en-US" sz="2000" dirty="0">
                <a:cs typeface="Times New Roman" panose="02020603050405020304" pitchFamily="18" charset="0"/>
                <a:sym typeface="Symbol" pitchFamily="18" charset="2"/>
              </a:rPr>
              <a:t>		x Pass(x, IS) </a:t>
            </a:r>
            <a:r>
              <a:rPr lang="en-US" sz="2000" dirty="0">
                <a:ea typeface="Arial Unicode MS" pitchFamily="34" charset="-128"/>
                <a:cs typeface="Times New Roman" panose="02020603050405020304" pitchFamily="18" charset="0"/>
                <a:sym typeface="Symbol" pitchFamily="18" charset="2"/>
              </a:rPr>
              <a:t>∧</a:t>
            </a:r>
            <a:r>
              <a:rPr lang="en-US" sz="2000" dirty="0">
                <a:cs typeface="Times New Roman" panose="02020603050405020304" pitchFamily="18" charset="0"/>
                <a:sym typeface="Symbol" pitchFamily="18" charset="2"/>
              </a:rPr>
              <a:t> Win(x, Lottery)  Happy(x)</a:t>
            </a:r>
          </a:p>
          <a:p>
            <a:pPr marL="1009650" lvl="1" indent="-609600">
              <a:lnSpc>
                <a:spcPct val="80000"/>
              </a:lnSpc>
            </a:pPr>
            <a:endParaRPr lang="en-US" sz="2000" dirty="0">
              <a:cs typeface="Times New Roman" panose="02020603050405020304" pitchFamily="18" charset="0"/>
              <a:sym typeface="Symbol" pitchFamily="18" charset="2"/>
            </a:endParaRPr>
          </a:p>
          <a:p>
            <a:pPr marL="1009650" lvl="1" indent="-609600">
              <a:lnSpc>
                <a:spcPct val="80000"/>
              </a:lnSpc>
            </a:pPr>
            <a:r>
              <a:rPr lang="en-US" sz="2000" dirty="0">
                <a:cs typeface="Times New Roman" panose="02020603050405020304" pitchFamily="18" charset="0"/>
                <a:sym typeface="Symbol" pitchFamily="18" charset="2"/>
              </a:rPr>
              <a:t>Any student who studies or is lucky can pass all his exams</a:t>
            </a:r>
          </a:p>
          <a:p>
            <a:pPr marL="1009650" lvl="1" indent="-609600">
              <a:lnSpc>
                <a:spcPct val="80000"/>
              </a:lnSpc>
              <a:buFont typeface="Arial" pitchFamily="34" charset="0"/>
              <a:buNone/>
            </a:pPr>
            <a:r>
              <a:rPr lang="en-US" sz="2000" dirty="0">
                <a:cs typeface="Times New Roman" panose="02020603050405020304" pitchFamily="18" charset="0"/>
                <a:sym typeface="Symbol" pitchFamily="18" charset="2"/>
              </a:rPr>
              <a:t>		x y Student(x) </a:t>
            </a:r>
            <a:r>
              <a:rPr lang="en-US" sz="2000" dirty="0">
                <a:ea typeface="Arial Unicode MS" pitchFamily="34" charset="-128"/>
                <a:cs typeface="Times New Roman" panose="02020603050405020304" pitchFamily="18" charset="0"/>
                <a:sym typeface="Symbol" pitchFamily="18" charset="2"/>
              </a:rPr>
              <a:t>∧ Exam(y) ∧</a:t>
            </a:r>
            <a:r>
              <a:rPr lang="en-US" sz="2000" dirty="0">
                <a:cs typeface="Times New Roman" panose="02020603050405020304" pitchFamily="18" charset="0"/>
                <a:sym typeface="Symbol" pitchFamily="18" charset="2"/>
              </a:rPr>
              <a:t> (</a:t>
            </a:r>
            <a:r>
              <a:rPr lang="en-US" sz="2000" dirty="0" err="1">
                <a:cs typeface="Times New Roman" panose="02020603050405020304" pitchFamily="18" charset="0"/>
                <a:sym typeface="Symbol" pitchFamily="18" charset="2"/>
              </a:rPr>
              <a:t>StudiesFor</a:t>
            </a:r>
            <a:r>
              <a:rPr lang="en-US" sz="2000" dirty="0">
                <a:cs typeface="Times New Roman" panose="02020603050405020304" pitchFamily="18" charset="0"/>
                <a:sym typeface="Symbol" pitchFamily="18" charset="2"/>
              </a:rPr>
              <a:t>(x, y) </a:t>
            </a:r>
            <a:r>
              <a:rPr lang="en-US" sz="2000" dirty="0">
                <a:ea typeface="Arial Unicode MS" pitchFamily="34" charset="-128"/>
                <a:cs typeface="Times New Roman" panose="02020603050405020304" pitchFamily="18" charset="0"/>
                <a:sym typeface="Symbol" pitchFamily="18" charset="2"/>
              </a:rPr>
              <a:t>∨</a:t>
            </a:r>
            <a:r>
              <a:rPr lang="en-US" sz="2000" dirty="0">
                <a:cs typeface="Times New Roman" panose="02020603050405020304" pitchFamily="18" charset="0"/>
                <a:sym typeface="Symbol" pitchFamily="18" charset="2"/>
              </a:rPr>
              <a:t> 	Lucky(x))  Pass(</a:t>
            </a:r>
            <a:r>
              <a:rPr lang="en-US" sz="2000" dirty="0" err="1">
                <a:cs typeface="Times New Roman" panose="02020603050405020304" pitchFamily="18" charset="0"/>
                <a:sym typeface="Symbol" pitchFamily="18" charset="2"/>
              </a:rPr>
              <a:t>x,y</a:t>
            </a:r>
            <a:r>
              <a:rPr lang="en-US" sz="2000" dirty="0">
                <a:cs typeface="Times New Roman" panose="02020603050405020304" pitchFamily="18" charset="0"/>
                <a:sym typeface="Symbol" pitchFamily="18" charset="2"/>
              </a:rPr>
              <a:t>)</a:t>
            </a:r>
          </a:p>
          <a:p>
            <a:pPr marL="1009650" lvl="1" indent="-609600">
              <a:lnSpc>
                <a:spcPct val="80000"/>
              </a:lnSpc>
            </a:pPr>
            <a:endParaRPr lang="en-US" sz="2000" dirty="0">
              <a:cs typeface="Times New Roman" panose="02020603050405020304" pitchFamily="18" charset="0"/>
              <a:sym typeface="Symbol" pitchFamily="18" charset="2"/>
            </a:endParaRPr>
          </a:p>
          <a:p>
            <a:pPr marL="1009650" lvl="1" indent="-609600">
              <a:lnSpc>
                <a:spcPct val="80000"/>
              </a:lnSpc>
            </a:pPr>
            <a:r>
              <a:rPr lang="en-US" sz="2000" dirty="0">
                <a:cs typeface="Times New Roman" panose="02020603050405020304" pitchFamily="18" charset="0"/>
                <a:sym typeface="Symbol" pitchFamily="18" charset="2"/>
              </a:rPr>
              <a:t>Anyone who is lucky wins the lottery</a:t>
            </a:r>
          </a:p>
          <a:p>
            <a:pPr marL="1009650" lvl="1" indent="-609600">
              <a:lnSpc>
                <a:spcPct val="80000"/>
              </a:lnSpc>
              <a:buFont typeface="Arial" pitchFamily="34" charset="0"/>
              <a:buNone/>
            </a:pPr>
            <a:r>
              <a:rPr lang="en-US" sz="2000" dirty="0">
                <a:cs typeface="Times New Roman" panose="02020603050405020304" pitchFamily="18" charset="0"/>
                <a:sym typeface="Symbol" pitchFamily="18" charset="2"/>
              </a:rPr>
              <a:t>		x Lucky(x)  Win(x, Lottery)</a:t>
            </a:r>
          </a:p>
          <a:p>
            <a:pPr marL="1009650" lvl="1" indent="-609600">
              <a:lnSpc>
                <a:spcPct val="80000"/>
              </a:lnSpc>
            </a:pPr>
            <a:endParaRPr lang="en-US" sz="2400"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r>
              <a:rPr lang="en-US" sz="2000" dirty="0">
                <a:solidFill>
                  <a:schemeClr val="bg1"/>
                </a:solidFill>
                <a:latin typeface="Times New Roman" panose="02020603050405020304" pitchFamily="18" charset="0"/>
                <a:cs typeface="Times New Roman" panose="02020603050405020304" pitchFamily="18" charset="0"/>
                <a:sym typeface="Gill Sans"/>
              </a:rPr>
              <a:t>9.1 Introduction</a:t>
            </a:r>
          </a:p>
          <a:p>
            <a:r>
              <a:rPr lang="en-US" sz="2000" dirty="0">
                <a:solidFill>
                  <a:schemeClr val="bg1"/>
                </a:solidFill>
                <a:latin typeface="Times New Roman" panose="02020603050405020304" pitchFamily="18" charset="0"/>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b="1" dirty="0">
                <a:solidFill>
                  <a:srgbClr val="00B0F0"/>
                </a:solidFill>
                <a:latin typeface="Times New Roman" panose="02020603050405020304" pitchFamily="18" charset="0"/>
                <a:cs typeface="Times New Roman" panose="02020603050405020304" pitchFamily="18" charset="0"/>
                <a:sym typeface="Gill Sans"/>
              </a:rPr>
              <a:t>9.9 </a:t>
            </a:r>
            <a:r>
              <a:rPr lang="en-US" sz="2000" b="1" dirty="0">
                <a:solidFill>
                  <a:srgbClr val="00B0F0"/>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4">
            <a:extLst>
              <a:ext uri="{FF2B5EF4-FFF2-40B4-BE49-F238E27FC236}">
                <a16:creationId xmlns:a16="http://schemas.microsoft.com/office/drawing/2014/main" id="{C80D48E3-BBA6-434D-9665-B79F0A63EF83}"/>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443431" y="320675"/>
            <a:ext cx="7761514" cy="1325563"/>
          </a:xfrm>
        </p:spPr>
        <p:txBody>
          <a:bodyPr>
            <a:normAutofit/>
          </a:bodyPr>
          <a:lstStyle/>
          <a:p>
            <a:r>
              <a:rPr lang="en-US" sz="3600" dirty="0"/>
              <a:t>Formalization in FOL (cont’)</a:t>
            </a:r>
          </a:p>
        </p:txBody>
      </p:sp>
      <p:sp>
        <p:nvSpPr>
          <p:cNvPr id="60419" name="Rectangle 3"/>
          <p:cNvSpPr>
            <a:spLocks noGrp="1" noChangeArrowheads="1"/>
          </p:cNvSpPr>
          <p:nvPr>
            <p:ph idx="1"/>
          </p:nvPr>
        </p:nvSpPr>
        <p:spPr>
          <a:xfrm>
            <a:off x="3443431" y="1527913"/>
            <a:ext cx="7709263" cy="4351338"/>
          </a:xfrm>
        </p:spPr>
        <p:txBody>
          <a:bodyPr>
            <a:normAutofit lnSpcReduction="10000"/>
          </a:bodyPr>
          <a:lstStyle/>
          <a:p>
            <a:pPr marL="381000" indent="-381000">
              <a:lnSpc>
                <a:spcPct val="90000"/>
              </a:lnSpc>
              <a:buFontTx/>
              <a:buAutoNum type="arabicPeriod" startAt="5"/>
            </a:pPr>
            <a:r>
              <a:rPr lang="en-US" sz="2400" dirty="0"/>
              <a:t>Encode the specific problem instance</a:t>
            </a:r>
          </a:p>
          <a:p>
            <a:pPr marL="800100" lvl="1" indent="-342900">
              <a:lnSpc>
                <a:spcPct val="90000"/>
              </a:lnSpc>
              <a:buFontTx/>
              <a:buNone/>
            </a:pPr>
            <a:endParaRPr lang="en-US" sz="2000" dirty="0"/>
          </a:p>
          <a:p>
            <a:pPr marL="800100" lvl="1" indent="-342900">
              <a:lnSpc>
                <a:spcPct val="90000"/>
              </a:lnSpc>
            </a:pPr>
            <a:r>
              <a:rPr lang="en-US" sz="2000" dirty="0"/>
              <a:t>John did not study, but John is lucky</a:t>
            </a:r>
          </a:p>
          <a:p>
            <a:pPr marL="800100" lvl="1" indent="-342900">
              <a:lnSpc>
                <a:spcPct val="90000"/>
              </a:lnSpc>
              <a:buFontTx/>
              <a:buNone/>
            </a:pPr>
            <a:r>
              <a:rPr lang="en-US" sz="2000" dirty="0"/>
              <a:t>			</a:t>
            </a:r>
            <a:r>
              <a:rPr lang="en-US" sz="2000" dirty="0">
                <a:latin typeface="Arial Unicode MS" pitchFamily="34" charset="-128"/>
                <a:ea typeface="Arial Unicode MS" pitchFamily="34" charset="-128"/>
                <a:cs typeface="Arial Unicode MS" pitchFamily="34" charset="-128"/>
                <a:sym typeface="Symbol" pitchFamily="18" charset="2"/>
              </a:rPr>
              <a:t>¬</a:t>
            </a:r>
            <a:r>
              <a:rPr lang="en-US" sz="2000" dirty="0">
                <a:sym typeface="Symbol" pitchFamily="18" charset="2"/>
              </a:rPr>
              <a:t>Study(John) </a:t>
            </a:r>
            <a:r>
              <a:rPr lang="en-US" sz="2000" dirty="0">
                <a:latin typeface="Arial Unicode MS" pitchFamily="34" charset="-128"/>
                <a:ea typeface="Arial Unicode MS" pitchFamily="34" charset="-128"/>
                <a:cs typeface="Arial Unicode MS" pitchFamily="34" charset="-128"/>
                <a:sym typeface="Symbol" pitchFamily="18" charset="2"/>
              </a:rPr>
              <a:t>∧</a:t>
            </a:r>
            <a:r>
              <a:rPr lang="en-US" sz="2000" dirty="0">
                <a:sym typeface="Symbol" pitchFamily="18" charset="2"/>
              </a:rPr>
              <a:t> Lucky(John) </a:t>
            </a:r>
          </a:p>
          <a:p>
            <a:pPr marL="800100" lvl="1" indent="-342900">
              <a:lnSpc>
                <a:spcPct val="90000"/>
              </a:lnSpc>
            </a:pPr>
            <a:r>
              <a:rPr lang="de-AT" sz="2000" dirty="0"/>
              <a:t>Mary did not win the lottery, however Mary passed her IS exam 		</a:t>
            </a:r>
            <a:r>
              <a:rPr lang="en-US" sz="2000" dirty="0">
                <a:latin typeface="Arial Unicode MS" pitchFamily="34" charset="-128"/>
                <a:ea typeface="Arial Unicode MS" pitchFamily="34" charset="-128"/>
                <a:cs typeface="Arial Unicode MS" pitchFamily="34" charset="-128"/>
                <a:sym typeface="Symbol" pitchFamily="18" charset="2"/>
              </a:rPr>
              <a:t>¬ </a:t>
            </a:r>
            <a:r>
              <a:rPr lang="en-US" sz="2000" dirty="0">
                <a:sym typeface="Symbol" pitchFamily="18" charset="2"/>
              </a:rPr>
              <a:t>Win(Mary, Lottery)</a:t>
            </a:r>
          </a:p>
          <a:p>
            <a:pPr marL="800100" lvl="1" indent="-342900">
              <a:lnSpc>
                <a:spcPct val="90000"/>
              </a:lnSpc>
              <a:buFont typeface="Arial" pitchFamily="34" charset="0"/>
              <a:buNone/>
            </a:pPr>
            <a:r>
              <a:rPr lang="en-US" sz="2000" dirty="0">
                <a:sym typeface="Symbol" pitchFamily="18" charset="2"/>
              </a:rPr>
              <a:t>			Pass(</a:t>
            </a:r>
            <a:r>
              <a:rPr lang="en-US" sz="2000" dirty="0" err="1">
                <a:sym typeface="Symbol" pitchFamily="18" charset="2"/>
              </a:rPr>
              <a:t>Mary,IS</a:t>
            </a:r>
            <a:r>
              <a:rPr lang="en-US" sz="2000" dirty="0">
                <a:sym typeface="Symbol" pitchFamily="18" charset="2"/>
              </a:rPr>
              <a:t>)</a:t>
            </a:r>
          </a:p>
          <a:p>
            <a:pPr marL="800100" lvl="1" indent="-342900">
              <a:lnSpc>
                <a:spcPct val="90000"/>
              </a:lnSpc>
            </a:pPr>
            <a:r>
              <a:rPr lang="de-AT" sz="2000" dirty="0"/>
              <a:t>Gary won the lottery</a:t>
            </a:r>
          </a:p>
          <a:p>
            <a:pPr marL="800100" lvl="1" indent="-342900">
              <a:lnSpc>
                <a:spcPct val="90000"/>
              </a:lnSpc>
              <a:buFont typeface="Arial" pitchFamily="34" charset="0"/>
              <a:buNone/>
            </a:pPr>
            <a:r>
              <a:rPr lang="de-AT" sz="2000" dirty="0">
                <a:sym typeface="Symbol" pitchFamily="18" charset="2"/>
              </a:rPr>
              <a:t>			Win(Gary, Lottery)</a:t>
            </a:r>
          </a:p>
          <a:p>
            <a:pPr marL="800100" lvl="1" indent="-342900">
              <a:lnSpc>
                <a:spcPct val="90000"/>
              </a:lnSpc>
            </a:pPr>
            <a:r>
              <a:rPr lang="de-AT" sz="2000" dirty="0"/>
              <a:t>Gary, John, and Mary are all students</a:t>
            </a:r>
          </a:p>
          <a:p>
            <a:pPr marL="800100" lvl="1" indent="-342900">
              <a:lnSpc>
                <a:spcPct val="90000"/>
              </a:lnSpc>
              <a:buFont typeface="Arial" pitchFamily="34" charset="0"/>
              <a:buNone/>
            </a:pPr>
            <a:r>
              <a:rPr lang="de-AT" sz="2000" dirty="0">
                <a:sym typeface="Symbol" pitchFamily="18" charset="2"/>
              </a:rPr>
              <a:t>			Student(Gary), Student(John), Student(Mary)</a:t>
            </a:r>
          </a:p>
          <a:p>
            <a:pPr marL="800100" lvl="1" indent="-342900">
              <a:lnSpc>
                <a:spcPct val="90000"/>
              </a:lnSpc>
              <a:buFont typeface="Arial" pitchFamily="34" charset="0"/>
              <a:buNone/>
            </a:pPr>
            <a:endParaRPr lang="en-US" sz="2000" dirty="0">
              <a:sym typeface="Symbol" pitchFamily="18" charset="2"/>
            </a:endParaRPr>
          </a:p>
          <a:p>
            <a:pPr marL="800100" lvl="1" indent="-342900">
              <a:lnSpc>
                <a:spcPct val="90000"/>
              </a:lnSpc>
              <a:buFont typeface="Arial" pitchFamily="34" charset="0"/>
              <a:buNone/>
            </a:pPr>
            <a:r>
              <a:rPr lang="en-US" sz="2000" dirty="0">
                <a:sym typeface="Symbol" pitchFamily="18" charset="2"/>
              </a:rPr>
              <a:t>	</a:t>
            </a:r>
          </a:p>
          <a:p>
            <a:pPr marL="800100" lvl="1" indent="-342900">
              <a:lnSpc>
                <a:spcPct val="90000"/>
              </a:lnSpc>
              <a:buFontTx/>
              <a:buNone/>
            </a:pPr>
            <a:endParaRPr lang="en-US" sz="2000" dirty="0"/>
          </a:p>
          <a:p>
            <a:pPr marL="800100" lvl="1" indent="-342900">
              <a:lnSpc>
                <a:spcPct val="90000"/>
              </a:lnSpc>
              <a:buFontTx/>
              <a:buNone/>
            </a:pPr>
            <a:endParaRPr lang="en-US" sz="2000" dirty="0"/>
          </a:p>
          <a:p>
            <a:pPr marL="800100" lvl="1" indent="-342900">
              <a:lnSpc>
                <a:spcPct val="90000"/>
              </a:lnSpc>
              <a:buFontTx/>
              <a:buNone/>
            </a:pPr>
            <a:endParaRPr lang="en-US" sz="2000"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r>
              <a:rPr lang="en-US" sz="2000" dirty="0">
                <a:solidFill>
                  <a:schemeClr val="bg1"/>
                </a:solidFill>
                <a:latin typeface="Times New Roman" panose="02020603050405020304" pitchFamily="18" charset="0"/>
                <a:cs typeface="Times New Roman" panose="02020603050405020304" pitchFamily="18" charset="0"/>
                <a:sym typeface="Gill Sans"/>
              </a:rPr>
              <a:t>9.1 Introduction</a:t>
            </a:r>
          </a:p>
          <a:p>
            <a:r>
              <a:rPr lang="en-US" sz="2000" dirty="0">
                <a:solidFill>
                  <a:schemeClr val="bg1"/>
                </a:solidFill>
                <a:latin typeface="Times New Roman" panose="02020603050405020304" pitchFamily="18" charset="0"/>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b="1" dirty="0">
                <a:solidFill>
                  <a:srgbClr val="00B0F0"/>
                </a:solidFill>
                <a:latin typeface="Times New Roman" panose="02020603050405020304" pitchFamily="18" charset="0"/>
                <a:cs typeface="Times New Roman" panose="02020603050405020304" pitchFamily="18" charset="0"/>
                <a:sym typeface="Gill Sans"/>
              </a:rPr>
              <a:t>9.9 </a:t>
            </a:r>
            <a:r>
              <a:rPr lang="en-US" sz="2000" b="1" dirty="0">
                <a:solidFill>
                  <a:srgbClr val="00B0F0"/>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4">
            <a:extLst>
              <a:ext uri="{FF2B5EF4-FFF2-40B4-BE49-F238E27FC236}">
                <a16:creationId xmlns:a16="http://schemas.microsoft.com/office/drawing/2014/main" id="{D987016F-9D30-4FDE-8D4B-B14A730313FE}"/>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3558262" y="258800"/>
            <a:ext cx="7487194" cy="1325563"/>
          </a:xfrm>
        </p:spPr>
        <p:txBody>
          <a:bodyPr>
            <a:normAutofit/>
          </a:bodyPr>
          <a:lstStyle/>
          <a:p>
            <a:r>
              <a:rPr lang="en-US" sz="3600" dirty="0"/>
              <a:t>Formalization in FOL (cont’)</a:t>
            </a:r>
          </a:p>
        </p:txBody>
      </p:sp>
      <p:sp>
        <p:nvSpPr>
          <p:cNvPr id="62467" name="Content Placeholder 2"/>
          <p:cNvSpPr>
            <a:spLocks noGrp="1"/>
          </p:cNvSpPr>
          <p:nvPr>
            <p:ph idx="1"/>
          </p:nvPr>
        </p:nvSpPr>
        <p:spPr>
          <a:xfrm>
            <a:off x="3558262" y="1584363"/>
            <a:ext cx="7643949" cy="4351338"/>
          </a:xfrm>
        </p:spPr>
        <p:txBody>
          <a:bodyPr>
            <a:normAutofit lnSpcReduction="10000"/>
          </a:bodyPr>
          <a:lstStyle/>
          <a:p>
            <a:pPr marL="457200" indent="-457200">
              <a:buFont typeface="Arial" pitchFamily="34" charset="0"/>
              <a:buNone/>
            </a:pPr>
            <a:r>
              <a:rPr lang="en-US" sz="2400" dirty="0"/>
              <a:t>6</a:t>
            </a:r>
            <a:r>
              <a:rPr lang="en-US" sz="2400" dirty="0">
                <a:cs typeface="Times New Roman" panose="02020603050405020304" pitchFamily="18" charset="0"/>
              </a:rPr>
              <a:t>. Pose queries to the inference procedure</a:t>
            </a:r>
          </a:p>
          <a:p>
            <a:pPr marL="457200" indent="-457200">
              <a:buFont typeface="Arial" pitchFamily="34" charset="0"/>
              <a:buNone/>
            </a:pPr>
            <a:endParaRPr lang="en-US" sz="2400" dirty="0">
              <a:cs typeface="Times New Roman" panose="02020603050405020304" pitchFamily="18" charset="0"/>
            </a:endParaRPr>
          </a:p>
          <a:p>
            <a:pPr marL="457200" indent="-457200">
              <a:buFont typeface="Symbol" pitchFamily="18" charset="2"/>
              <a:buChar char="-"/>
            </a:pPr>
            <a:r>
              <a:rPr lang="en-US" sz="2000" dirty="0">
                <a:cs typeface="Times New Roman" panose="02020603050405020304" pitchFamily="18" charset="0"/>
              </a:rPr>
              <a:t>Is John happy?</a:t>
            </a:r>
          </a:p>
          <a:p>
            <a:pPr marL="457200" indent="-457200">
              <a:buFont typeface="Arial" pitchFamily="34" charset="0"/>
              <a:buNone/>
            </a:pPr>
            <a:r>
              <a:rPr lang="en-US" sz="2000" dirty="0">
                <a:cs typeface="Times New Roman" panose="02020603050405020304" pitchFamily="18" charset="0"/>
              </a:rPr>
              <a:t>			Happy(John) ?</a:t>
            </a:r>
          </a:p>
          <a:p>
            <a:pPr marL="457200" indent="-457200">
              <a:buFont typeface="Symbol" pitchFamily="18" charset="2"/>
              <a:buChar char="-"/>
            </a:pPr>
            <a:r>
              <a:rPr lang="en-US" sz="2000" dirty="0">
                <a:cs typeface="Times New Roman" panose="02020603050405020304" pitchFamily="18" charset="0"/>
              </a:rPr>
              <a:t>Is Mary happy? Is she lucky?</a:t>
            </a:r>
          </a:p>
          <a:p>
            <a:pPr marL="457200" indent="-457200">
              <a:buFont typeface="Arial" pitchFamily="34" charset="0"/>
              <a:buNone/>
            </a:pPr>
            <a:r>
              <a:rPr lang="en-US" sz="2000" dirty="0">
                <a:cs typeface="Times New Roman" panose="02020603050405020304" pitchFamily="18" charset="0"/>
              </a:rPr>
              <a:t>			Happy(Mary), Lucky(Mary)?</a:t>
            </a:r>
          </a:p>
          <a:p>
            <a:pPr marL="457200" indent="-457200">
              <a:buFont typeface="Symbol" pitchFamily="18" charset="2"/>
              <a:buChar char="-"/>
            </a:pPr>
            <a:r>
              <a:rPr lang="en-US" sz="2000" dirty="0">
                <a:cs typeface="Times New Roman" panose="02020603050405020304" pitchFamily="18" charset="0"/>
              </a:rPr>
              <a:t>Did every student pass the IS exam?</a:t>
            </a:r>
          </a:p>
          <a:p>
            <a:pPr marL="457200" indent="-457200">
              <a:buFont typeface="Arial" pitchFamily="34" charset="0"/>
              <a:buNone/>
            </a:pPr>
            <a:r>
              <a:rPr lang="en-US" sz="2000" dirty="0">
                <a:cs typeface="Times New Roman" panose="02020603050405020304" pitchFamily="18" charset="0"/>
                <a:sym typeface="Symbol" pitchFamily="18" charset="2"/>
              </a:rPr>
              <a:t>			</a:t>
            </a:r>
            <a:r>
              <a:rPr lang="en-US" sz="2000" dirty="0">
                <a:cs typeface="Times New Roman" panose="02020603050405020304" pitchFamily="18" charset="0"/>
              </a:rPr>
              <a:t>x Student(x) </a:t>
            </a:r>
            <a:r>
              <a:rPr lang="en-US" sz="2000" dirty="0">
                <a:ea typeface="Arial Unicode MS" pitchFamily="34" charset="-128"/>
                <a:cs typeface="Times New Roman" panose="02020603050405020304" pitchFamily="18" charset="0"/>
                <a:sym typeface="Symbol" pitchFamily="18" charset="2"/>
              </a:rPr>
              <a:t>∧ Pass(x, IS) ?</a:t>
            </a:r>
            <a:endParaRPr lang="en-US" sz="2000" dirty="0">
              <a:cs typeface="Times New Roman" panose="02020603050405020304" pitchFamily="18" charset="0"/>
            </a:endParaRPr>
          </a:p>
          <a:p>
            <a:pPr marL="457200" indent="-457200">
              <a:buFont typeface="Arial" pitchFamily="34" charset="0"/>
              <a:buNone/>
            </a:pPr>
            <a:endParaRPr lang="en-US" sz="2000" dirty="0">
              <a:cs typeface="Times New Roman" panose="02020603050405020304" pitchFamily="18" charset="0"/>
            </a:endParaRPr>
          </a:p>
          <a:p>
            <a:pPr marL="457200" indent="-457200"/>
            <a:r>
              <a:rPr lang="en-US" sz="2000" dirty="0">
                <a:cs typeface="Times New Roman" panose="02020603050405020304" pitchFamily="18" charset="0"/>
              </a:rPr>
              <a:t>Specific inference procedures (e.g. </a:t>
            </a:r>
            <a:r>
              <a:rPr lang="en-US" sz="2000" i="1" dirty="0">
                <a:cs typeface="Times New Roman" panose="02020603050405020304" pitchFamily="18" charset="0"/>
              </a:rPr>
              <a:t>Resolution</a:t>
            </a:r>
            <a:r>
              <a:rPr lang="en-US" sz="2000" dirty="0">
                <a:cs typeface="Times New Roman" panose="02020603050405020304" pitchFamily="18" charset="0"/>
              </a:rPr>
              <a:t>) can be used to systematically answer those queries (see next lecture)</a:t>
            </a:r>
          </a:p>
          <a:p>
            <a:pPr marL="457200" indent="-457200">
              <a:buFont typeface="Arial" pitchFamily="34" charset="0"/>
              <a:buNone/>
            </a:pPr>
            <a:endParaRPr lang="en-US" sz="1600" dirty="0"/>
          </a:p>
          <a:p>
            <a:pPr marL="457200" indent="-457200"/>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r>
              <a:rPr lang="en-US" sz="2000" dirty="0">
                <a:solidFill>
                  <a:schemeClr val="bg1"/>
                </a:solidFill>
                <a:latin typeface="Times New Roman" panose="02020603050405020304" pitchFamily="18" charset="0"/>
                <a:cs typeface="Times New Roman" panose="02020603050405020304" pitchFamily="18" charset="0"/>
                <a:sym typeface="Gill Sans"/>
              </a:rPr>
              <a:t>9.1 Introduction</a:t>
            </a:r>
          </a:p>
          <a:p>
            <a:r>
              <a:rPr lang="en-US" sz="2000" dirty="0">
                <a:solidFill>
                  <a:schemeClr val="bg1"/>
                </a:solidFill>
                <a:latin typeface="Times New Roman" panose="02020603050405020304" pitchFamily="18" charset="0"/>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err="1">
                <a:solidFill>
                  <a:schemeClr val="bg1"/>
                </a:solidFill>
                <a:latin typeface="Times New Roman" panose="02020603050405020304" pitchFamily="18" charset="0"/>
                <a:cs typeface="Times New Roman" panose="02020603050405020304" pitchFamily="18" charset="0"/>
              </a:rPr>
              <a:t>Satisfiable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unsatisfiable</a:t>
            </a:r>
            <a:r>
              <a:rPr lang="en-US" sz="2000" dirty="0">
                <a:solidFill>
                  <a:schemeClr val="bg1"/>
                </a:solidFill>
                <a:latin typeface="Times New Roman" panose="02020603050405020304" pitchFamily="18" charset="0"/>
                <a:cs typeface="Times New Roman" panose="02020603050405020304" pitchFamily="18" charset="0"/>
              </a:rPr>
              <a:t>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b="1" dirty="0">
                <a:solidFill>
                  <a:srgbClr val="00B0F0"/>
                </a:solidFill>
                <a:latin typeface="Times New Roman" panose="02020603050405020304" pitchFamily="18" charset="0"/>
                <a:cs typeface="Times New Roman" panose="02020603050405020304" pitchFamily="18" charset="0"/>
                <a:sym typeface="Gill Sans"/>
              </a:rPr>
              <a:t>9.9 </a:t>
            </a:r>
            <a:r>
              <a:rPr lang="en-US" sz="2000" b="1" dirty="0">
                <a:solidFill>
                  <a:srgbClr val="00B0F0"/>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4">
            <a:extLst>
              <a:ext uri="{FF2B5EF4-FFF2-40B4-BE49-F238E27FC236}">
                <a16:creationId xmlns:a16="http://schemas.microsoft.com/office/drawing/2014/main" id="{419A1EBE-09C3-4553-8EAE-F0442D47F0BE}"/>
              </a:ext>
            </a:extLst>
          </p:cNvPr>
          <p:cNvSpPr>
            <a:spLocks noGrp="1"/>
          </p:cNvSpPr>
          <p:nvPr>
            <p:ph type="ftr" sz="quarter" idx="11"/>
          </p:nvPr>
        </p:nvSpPr>
        <p:spPr>
          <a:xfrm>
            <a:off x="4038600" y="6356350"/>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Unification</a:t>
            </a:r>
            <a:r>
              <a:rPr lang="en-US" sz="2400" dirty="0">
                <a:solidFill>
                  <a:srgbClr val="0070C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In propositional calculus, it is simple to work out that two literals cannot each be true at a similar time. Simply hunt for L and ¬ L in predicate logic, this matching method is a lot of difficult since the arguments of the predicates should be thought of.</a:t>
            </a:r>
          </a:p>
          <a:p>
            <a:r>
              <a:rPr lang="en-US" sz="2400" dirty="0">
                <a:latin typeface="Times New Roman" panose="02020603050405020304" pitchFamily="18" charset="0"/>
                <a:cs typeface="Times New Roman" panose="02020603050405020304" pitchFamily="18" charset="0"/>
              </a:rPr>
              <a:t>For example, man(John) and ¬ man(John) is a contradiction, while man(John) and ¬ man(Spot) is not. Thus, so as to work out contradictions, we want an identical procedure that compares two literals and discovers whether or not there exists a group of substitutions that produces them identical. There is an easy algorithmic procedure known as the unification algorithmic rule that does just this. The basic idea of unification is very simple.</a:t>
            </a:r>
          </a:p>
          <a:p>
            <a:pPr marL="0" indent="0">
              <a:buNone/>
            </a:pPr>
            <a:r>
              <a:rPr lang="en-US" sz="2400" dirty="0">
                <a:latin typeface="Times New Roman" panose="02020603050405020304" pitchFamily="18" charset="0"/>
                <a:cs typeface="Times New Roman" panose="02020603050405020304" pitchFamily="18" charset="0"/>
              </a:rPr>
              <a:t>ALGORITHM: Unify(L1, L2)</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If L1 or L2 are both variables or constants, then:</a:t>
            </a:r>
          </a:p>
          <a:p>
            <a:pPr lvl="0"/>
            <a:r>
              <a:rPr lang="en-US" dirty="0">
                <a:solidFill>
                  <a:schemeClr val="tx1">
                    <a:lumMod val="95000"/>
                    <a:lumOff val="5000"/>
                  </a:schemeClr>
                </a:solidFill>
                <a:latin typeface="Times New Roman" panose="02020603050405020304" pitchFamily="18" charset="0"/>
                <a:cs typeface="Times New Roman" panose="02020603050405020304" pitchFamily="18" charset="0"/>
              </a:rPr>
              <a:t>If L1 and L2 are identical, then return NIL.</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893784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Unification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lvl="1"/>
            <a:r>
              <a:rPr lang="en-US" dirty="0">
                <a:latin typeface="Times New Roman" panose="02020603050405020304" pitchFamily="18" charset="0"/>
                <a:cs typeface="Times New Roman" panose="02020603050405020304" pitchFamily="18" charset="0"/>
              </a:rPr>
              <a:t>Else if L1 is a variable, then if L1 occurs in L2 then return {FAIL}, else return (L2/L1).</a:t>
            </a:r>
          </a:p>
          <a:p>
            <a:pPr lvl="1"/>
            <a:r>
              <a:rPr lang="en-US" dirty="0">
                <a:latin typeface="Times New Roman" panose="02020603050405020304" pitchFamily="18" charset="0"/>
                <a:cs typeface="Times New Roman" panose="02020603050405020304" pitchFamily="18" charset="0"/>
              </a:rPr>
              <a:t>Else if L2 is a variable, then if L2 occurs in L1 then return {FAIL}, else return (L1/L2).</a:t>
            </a:r>
          </a:p>
          <a:p>
            <a:pPr lvl="1"/>
            <a:r>
              <a:rPr lang="en-US" dirty="0">
                <a:latin typeface="Times New Roman" panose="02020603050405020304" pitchFamily="18" charset="0"/>
                <a:cs typeface="Times New Roman" panose="02020603050405020304" pitchFamily="18" charset="0"/>
              </a:rPr>
              <a:t>Else return {FAIL}.</a:t>
            </a:r>
          </a:p>
          <a:p>
            <a:pPr marL="0" lvl="0" indent="0">
              <a:buNone/>
            </a:pPr>
            <a:r>
              <a:rPr lang="en-US" sz="2400" dirty="0">
                <a:latin typeface="Times New Roman" panose="02020603050405020304" pitchFamily="18" charset="0"/>
                <a:cs typeface="Times New Roman" panose="02020603050405020304" pitchFamily="18" charset="0"/>
              </a:rPr>
              <a:t>2. If the initial predicate symbols in L1 and L2 are not identical, then return {FAIL}.</a:t>
            </a:r>
          </a:p>
          <a:p>
            <a:pPr marL="0" lvl="0" indent="0">
              <a:buNone/>
            </a:pPr>
            <a:r>
              <a:rPr lang="en-US" sz="2400" dirty="0">
                <a:latin typeface="Times New Roman" panose="02020603050405020304" pitchFamily="18" charset="0"/>
                <a:cs typeface="Times New Roman" panose="02020603050405020304" pitchFamily="18" charset="0"/>
              </a:rPr>
              <a:t>3. If LI and L2 have a different number of arguments, then return {FAIL}.</a:t>
            </a:r>
          </a:p>
          <a:p>
            <a:pPr marL="0" lvl="0" indent="0">
              <a:buNone/>
            </a:pPr>
            <a:r>
              <a:rPr lang="en-US" sz="2400" dirty="0">
                <a:latin typeface="Times New Roman" panose="02020603050405020304" pitchFamily="18" charset="0"/>
                <a:cs typeface="Times New Roman" panose="02020603050405020304" pitchFamily="18" charset="0"/>
              </a:rPr>
              <a:t>4. Set SUBST to NIL. (At the end of this procedure, SUBST will contain all the substitutions used to unify L1 and L2.)</a:t>
            </a:r>
          </a:p>
          <a:p>
            <a:pPr marL="0" lvl="0" indent="0">
              <a:buNone/>
            </a:pPr>
            <a:r>
              <a:rPr lang="en-US" sz="2400" dirty="0">
                <a:latin typeface="Times New Roman" panose="02020603050405020304" pitchFamily="18" charset="0"/>
                <a:cs typeface="Times New Roman" panose="02020603050405020304" pitchFamily="18" charset="0"/>
              </a:rPr>
              <a:t>5.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1 to number of arguments in L1:</a:t>
            </a:r>
          </a:p>
          <a:p>
            <a:pPr lvl="1"/>
            <a:r>
              <a:rPr lang="en-US" dirty="0">
                <a:latin typeface="Times New Roman" panose="02020603050405020304" pitchFamily="18" charset="0"/>
                <a:cs typeface="Times New Roman" panose="02020603050405020304" pitchFamily="18" charset="0"/>
              </a:rPr>
              <a:t>Call Unify with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argument of L1 and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argument of L2, putting result in 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28273345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Unification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09"/>
            <a:ext cx="8653671" cy="5724939"/>
          </a:xfrm>
        </p:spPr>
        <p:txBody>
          <a:bodyPr>
            <a:noAutofit/>
          </a:bodyPr>
          <a:lstStyle/>
          <a:p>
            <a:pPr lvl="1"/>
            <a:r>
              <a:rPr lang="en-US" dirty="0">
                <a:latin typeface="Times New Roman" panose="02020603050405020304" pitchFamily="18" charset="0"/>
                <a:cs typeface="Times New Roman" panose="02020603050405020304" pitchFamily="18" charset="0"/>
              </a:rPr>
              <a:t>If S contains FAIL then return {FAIL}.</a:t>
            </a:r>
          </a:p>
          <a:p>
            <a:pPr lvl="1"/>
            <a:r>
              <a:rPr lang="en-US" dirty="0">
                <a:latin typeface="Times New Roman" panose="02020603050405020304" pitchFamily="18" charset="0"/>
                <a:cs typeface="Times New Roman" panose="02020603050405020304" pitchFamily="18" charset="0"/>
              </a:rPr>
              <a:t>If S is not equal to NIL then:</a:t>
            </a:r>
          </a:p>
          <a:p>
            <a:pPr lvl="2"/>
            <a:r>
              <a:rPr lang="en-US" sz="2400" dirty="0">
                <a:latin typeface="Times New Roman" panose="02020603050405020304" pitchFamily="18" charset="0"/>
                <a:cs typeface="Times New Roman" panose="02020603050405020304" pitchFamily="18" charset="0"/>
              </a:rPr>
              <a:t>Apply S to the remainder of both L1 and L2.</a:t>
            </a:r>
          </a:p>
          <a:p>
            <a:pPr lvl="2"/>
            <a:r>
              <a:rPr lang="en-US" sz="2400" dirty="0">
                <a:latin typeface="Times New Roman" panose="02020603050405020304" pitchFamily="18" charset="0"/>
                <a:cs typeface="Times New Roman" panose="02020603050405020304" pitchFamily="18" charset="0"/>
              </a:rPr>
              <a:t>SUBST: = APPEND(S, SUBST).</a:t>
            </a:r>
          </a:p>
          <a:p>
            <a:pPr marL="0" lvl="0" indent="0">
              <a:buNone/>
            </a:pPr>
            <a:r>
              <a:rPr lang="en-US" sz="2400" dirty="0">
                <a:latin typeface="Times New Roman" panose="02020603050405020304" pitchFamily="18" charset="0"/>
                <a:cs typeface="Times New Roman" panose="02020603050405020304" pitchFamily="18" charset="0"/>
              </a:rPr>
              <a:t>6. Return SUBST</a:t>
            </a:r>
          </a:p>
          <a:p>
            <a:pPr marL="0" indent="0">
              <a:buNone/>
            </a:pPr>
            <a:r>
              <a:rPr lang="en-US" sz="3600" dirty="0">
                <a:solidFill>
                  <a:srgbClr val="0070C0"/>
                </a:solidFill>
                <a:latin typeface="Times New Roman" panose="02020603050405020304" pitchFamily="18" charset="0"/>
                <a:cs typeface="Times New Roman" panose="02020603050405020304" pitchFamily="18" charset="0"/>
              </a:rPr>
              <a:t>Natural deduction</a:t>
            </a:r>
          </a:p>
          <a:p>
            <a:pPr marL="0" indent="0">
              <a:buNone/>
            </a:pPr>
            <a:r>
              <a:rPr lang="en-US" sz="2400" dirty="0">
                <a:latin typeface="Times New Roman" panose="02020603050405020304" pitchFamily="18" charset="0"/>
                <a:cs typeface="Times New Roman" panose="02020603050405020304" pitchFamily="18" charset="0"/>
              </a:rPr>
              <a:t>Natural deduction is not a precise term. Rather it describes as mélange of techniques, used in combination to solve problems that are not tractable by any one method alone. One common technique is to arrange knowledge, not by predicates, as we have been doing, but rather by the objects involved in the predicates. Technique is to use a set of rewrite rules that not only describe logical implications but also suggest the way that those implications can be exploited in proofs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3749073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93716"/>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dirty="0">
              <a:latin typeface="Times New Roman" panose="02020603050405020304" pitchFamily="18" charset="0"/>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latin typeface="Times New Roman" panose="02020603050405020304" pitchFamily="18" charset="0"/>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365896" y="403885"/>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2. Existential quantification corresponds to disjunction (“or”) in that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means that P holds for some value of x in the domain associated with that variable.</a:t>
            </a:r>
          </a:p>
          <a:p>
            <a:pPr marL="0" indent="0">
              <a:buNone/>
            </a:pPr>
            <a:r>
              <a:rPr lang="en-US" sz="2400" dirty="0">
                <a:latin typeface="Times New Roman" panose="02020603050405020304" pitchFamily="18" charset="0"/>
                <a:cs typeface="Times New Roman" panose="02020603050405020304" pitchFamily="18" charset="0"/>
              </a:rPr>
              <a:t>For example: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mammal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lays-eggs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3. Universal quantifiers are usually used with “implies” to form “IF–THEN rules”. </a:t>
            </a:r>
          </a:p>
          <a:p>
            <a:pPr marL="0" indent="0">
              <a:buNone/>
            </a:pPr>
            <a:r>
              <a:rPr lang="en-US" sz="2400" dirty="0">
                <a:latin typeface="Times New Roman" panose="02020603050405020304" pitchFamily="18" charset="0"/>
                <a:cs typeface="Times New Roman" panose="02020603050405020304" pitchFamily="18" charset="0"/>
              </a:rPr>
              <a:t>For example: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student(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smart(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means “all students are smart”.</a:t>
            </a:r>
          </a:p>
          <a:p>
            <a:pPr marL="0" indent="0">
              <a:buNone/>
            </a:pPr>
            <a:r>
              <a:rPr lang="en-US" sz="2400" dirty="0">
                <a:latin typeface="Times New Roman" panose="02020603050405020304" pitchFamily="18" charset="0"/>
                <a:cs typeface="Times New Roman" panose="02020603050405020304" pitchFamily="18" charset="0"/>
              </a:rPr>
              <a:t>4. Existential quantifiers are usually used with “and” to specify a list of properties or facts about an individual.</a:t>
            </a:r>
          </a:p>
          <a:p>
            <a:pPr marL="0" indent="0">
              <a:buNone/>
            </a:pPr>
            <a:r>
              <a:rPr lang="en-US" sz="2400" dirty="0">
                <a:latin typeface="Times New Roman" panose="02020603050405020304" pitchFamily="18" charset="0"/>
                <a:cs typeface="Times New Roman" panose="02020603050405020304" pitchFamily="18" charset="0"/>
              </a:rPr>
              <a:t>For example: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student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smart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implies that “there is a student who is smart”.</a:t>
            </a:r>
          </a:p>
          <a:p>
            <a:pPr marL="0" indent="0">
              <a:buNone/>
            </a:pPr>
            <a:endParaRPr lang="en-US" dirty="0"/>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429446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376528" y="42515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5. A common mistake is to represent this English sentence as the FOL sentence: </a:t>
            </a:r>
          </a:p>
          <a:p>
            <a:pPr marL="0" indent="0">
              <a:buNone/>
            </a:pPr>
            <a:r>
              <a:rPr lang="en-US" sz="2400" dirty="0">
                <a:latin typeface="Times New Roman" panose="02020603050405020304" pitchFamily="18" charset="0"/>
                <a:cs typeface="Times New Roman" panose="02020603050405020304" pitchFamily="18" charset="0"/>
              </a:rPr>
              <a:t>For example: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student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smart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6. Switching the order of universal quantifiers does not change the meaning:</a:t>
            </a:r>
          </a:p>
          <a:p>
            <a:pPr marL="0" indent="0">
              <a:buNone/>
            </a:pP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is logically equivalent to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7. Switching the order of universals and existential does change the meaning.</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355745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9.1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9.2</a:t>
            </a:r>
            <a:r>
              <a:rPr lang="en-US" sz="2000" dirty="0">
                <a:solidFill>
                  <a:schemeClr val="bg1"/>
                </a:solidFill>
                <a:latin typeface="Times New Roman" panose="02020603050405020304" pitchFamily="18" charset="0"/>
                <a:cs typeface="Times New Roman" panose="02020603050405020304" pitchFamily="18" charset="0"/>
              </a:rPr>
              <a:t> Well-formed Formulas for First-order Predicate Logic-syntax Rules</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9.3 </a:t>
            </a:r>
            <a:r>
              <a:rPr lang="en-US" sz="2000" dirty="0">
                <a:solidFill>
                  <a:schemeClr val="bg1"/>
                </a:solidFill>
                <a:latin typeface="Times New Roman" panose="02020603050405020304" pitchFamily="18" charset="0"/>
                <a:cs typeface="Times New Roman" panose="02020603050405020304" pitchFamily="18" charset="0"/>
              </a:rPr>
              <a:t>Satisfiable, unsatisfiable and valid WFF</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9.4 </a:t>
            </a:r>
            <a:r>
              <a:rPr lang="en-US" sz="2000" dirty="0">
                <a:solidFill>
                  <a:schemeClr val="bg1"/>
                </a:solidFill>
                <a:latin typeface="Times New Roman" panose="02020603050405020304" pitchFamily="18" charset="0"/>
                <a:cs typeface="Times New Roman" panose="02020603050405020304" pitchFamily="18" charset="0"/>
              </a:rPr>
              <a:t>Equivalence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9.5 </a:t>
            </a:r>
            <a:r>
              <a:rPr lang="en-US" sz="2000" dirty="0">
                <a:solidFill>
                  <a:schemeClr val="bg1"/>
                </a:solidFill>
                <a:latin typeface="Times New Roman" panose="02020603050405020304" pitchFamily="18" charset="0"/>
                <a:cs typeface="Times New Roman" panose="02020603050405020304" pitchFamily="18" charset="0"/>
              </a:rPr>
              <a:t>Computable  functions and predicate logic</a:t>
            </a:r>
          </a:p>
          <a:p>
            <a:pPr lvl="0"/>
            <a:r>
              <a:rPr lang="en-US" sz="2000" dirty="0">
                <a:solidFill>
                  <a:schemeClr val="bg1"/>
                </a:solidFill>
                <a:latin typeface="Times New Roman" panose="02020603050405020304" pitchFamily="18" charset="0"/>
                <a:cs typeface="Times New Roman" panose="02020603050405020304" pitchFamily="18" charset="0"/>
              </a:rPr>
              <a:t>9.6 Resolution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 </a:t>
            </a:r>
            <a:r>
              <a:rPr lang="en-US" sz="2000" dirty="0">
                <a:solidFill>
                  <a:schemeClr val="bg1"/>
                </a:solidFill>
                <a:latin typeface="Times New Roman" panose="02020603050405020304" pitchFamily="18" charset="0"/>
                <a:cs typeface="Times New Roman" panose="02020603050405020304" pitchFamily="18" charset="0"/>
              </a:rPr>
              <a:t>Conversion to clause form </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9.7.1 Algorithm</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9.7.2 Example</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9.8 </a:t>
            </a:r>
            <a:r>
              <a:rPr lang="en-US" sz="2000" dirty="0">
                <a:solidFill>
                  <a:schemeClr val="bg1"/>
                </a:solidFill>
                <a:latin typeface="Times New Roman" panose="02020603050405020304" pitchFamily="18" charset="0"/>
                <a:cs typeface="Times New Roman" panose="02020603050405020304" pitchFamily="18" charset="0"/>
              </a:rPr>
              <a:t>First-order logic</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9.9 </a:t>
            </a:r>
            <a:r>
              <a:rPr lang="en-US" sz="2000" dirty="0">
                <a:solidFill>
                  <a:schemeClr val="bg1"/>
                </a:solidFill>
                <a:latin typeface="Times New Roman" panose="02020603050405020304" pitchFamily="18" charset="0"/>
                <a:cs typeface="Times New Roman" panose="02020603050405020304" pitchFamily="18" charset="0"/>
              </a:rPr>
              <a:t>Knowledge engineering of FOL</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9.10 Unification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9.11 Natural Deduction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403885"/>
            <a:ext cx="8653671" cy="5525464"/>
          </a:xfrm>
        </p:spPr>
        <p:txBody>
          <a:bodyPr>
            <a:noAutofit/>
          </a:bodyPr>
          <a:lstStyle/>
          <a:p>
            <a:pPr lvl="0"/>
            <a:r>
              <a:rPr lang="en-US" sz="2400" dirty="0">
                <a:latin typeface="Times New Roman" panose="02020603050405020304" pitchFamily="18" charset="0"/>
                <a:cs typeface="Times New Roman" panose="02020603050405020304" pitchFamily="18" charset="0"/>
              </a:rPr>
              <a:t>A term (denoting real-world object) is a constant symbol, a variable symbol, or a function.</a:t>
            </a:r>
          </a:p>
          <a:p>
            <a:pPr marL="0" indent="0">
              <a:buNone/>
            </a:pPr>
            <a:r>
              <a:rPr lang="en-US" sz="2400" dirty="0">
                <a:latin typeface="Times New Roman" panose="02020603050405020304" pitchFamily="18" charset="0"/>
                <a:cs typeface="Times New Roman" panose="02020603050405020304" pitchFamily="18" charset="0"/>
              </a:rPr>
              <a:t>For example, father-of ( ). For example,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1,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2, … </a:t>
            </a:r>
            <a:r>
              <a:rPr lang="en-US" sz="2400" i="1" dirty="0" err="1">
                <a:latin typeface="Times New Roman" panose="02020603050405020304" pitchFamily="18" charset="0"/>
                <a:cs typeface="Times New Roman" panose="02020603050405020304" pitchFamily="18" charset="0"/>
              </a:rPr>
              <a:t>xn</a:t>
            </a:r>
            <a:r>
              <a:rPr lang="en-US" sz="2400" dirty="0">
                <a:latin typeface="Times New Roman" panose="02020603050405020304" pitchFamily="18" charset="0"/>
                <a:cs typeface="Times New Roman" panose="02020603050405020304" pitchFamily="18" charset="0"/>
              </a:rPr>
              <a:t>) are terms, where each xi is a term.</a:t>
            </a:r>
          </a:p>
          <a:p>
            <a:r>
              <a:rPr lang="en-US" sz="2400" dirty="0">
                <a:latin typeface="Times New Roman" panose="02020603050405020304" pitchFamily="18" charset="0"/>
                <a:cs typeface="Times New Roman" panose="02020603050405020304" pitchFamily="18" charset="0"/>
              </a:rPr>
              <a:t>A atom (which has value true or false) is either an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-place predicate of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terms or, if P and Q are atoms, then ⌐ P, P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Q, P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Q, P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Q, P ↔ Q are atoms.</a:t>
            </a:r>
          </a:p>
          <a:p>
            <a:r>
              <a:rPr lang="en-US" sz="2400" dirty="0">
                <a:latin typeface="Times New Roman" panose="02020603050405020304" pitchFamily="18" charset="0"/>
                <a:cs typeface="Times New Roman" panose="02020603050405020304" pitchFamily="18" charset="0"/>
              </a:rPr>
              <a:t>A well-formed formula (WFF) is a sentence containing no “free” variable, i.e., all the variables are “bound” by universal or existential quantifiers.</a:t>
            </a:r>
          </a:p>
          <a:p>
            <a:pPr marL="0" indent="0">
              <a:buNone/>
            </a:pPr>
            <a:endParaRPr lang="en-US" sz="20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14709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9568</Words>
  <Application>Microsoft Office PowerPoint</Application>
  <PresentationFormat>Widescreen</PresentationFormat>
  <Paragraphs>1522</Paragraphs>
  <Slides>69</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 Unicode MS</vt:lpstr>
      <vt:lpstr>Arial</vt:lpstr>
      <vt:lpstr>Calibri</vt:lpstr>
      <vt:lpstr>Symbol</vt:lpstr>
      <vt:lpstr>Times New Roman</vt:lpstr>
      <vt:lpstr>Office Theme</vt:lpstr>
      <vt:lpstr>PowerPoint Presentation</vt:lpstr>
      <vt:lpstr>Learning objectives.</vt:lpstr>
      <vt:lpstr>Introduction </vt:lpstr>
      <vt:lpstr>Propositional logic is not expressive enough</vt:lpstr>
      <vt:lpstr>Propositional logic is not expressive enough (cont’)</vt:lpstr>
      <vt:lpstr>PowerPoint Presentation</vt:lpstr>
      <vt:lpstr>PowerPoint Presentation</vt:lpstr>
      <vt:lpstr>PowerPoint Presentation</vt:lpstr>
      <vt:lpstr>PowerPoint Presentation</vt:lpstr>
      <vt:lpstr>Objects in Predicate Logic</vt:lpstr>
      <vt:lpstr>Terms</vt:lpstr>
      <vt:lpstr>Predicate Symbols and Signatures</vt:lpstr>
      <vt:lpstr>Connectives</vt:lpstr>
      <vt:lpstr>Quantifiers</vt:lpstr>
      <vt:lpstr>Formulas</vt:lpstr>
      <vt:lpstr>Formulas</vt:lpstr>
      <vt:lpstr>BNF for FOL Sentences</vt:lpstr>
      <vt:lpstr>  Well-formed Formulas for First-order Predicate Logic-syntax Rules </vt:lpstr>
      <vt:lpstr>Well-formed Formulas for First-order Predicate Logic-syntax Rules </vt:lpstr>
      <vt:lpstr>First-order logic</vt:lpstr>
      <vt:lpstr>User provides</vt:lpstr>
      <vt:lpstr>Sentences: built from terms and atoms</vt:lpstr>
      <vt:lpstr>Sentences: built from terms and atoms</vt:lpstr>
      <vt:lpstr>Quantifiers</vt:lpstr>
      <vt:lpstr>Quantifiers</vt:lpstr>
      <vt:lpstr>Quantifier Scope</vt:lpstr>
      <vt:lpstr>Quantifier Scope</vt:lpstr>
      <vt:lpstr>Connections between All and Exists</vt:lpstr>
      <vt:lpstr>Quantified inference rules</vt:lpstr>
      <vt:lpstr>Universal instantiation (a.k.a. universal elimination)</vt:lpstr>
      <vt:lpstr>Existential instantiation (a.k.a. existential elimination)</vt:lpstr>
      <vt:lpstr>Existential generalization (a.k.a. existential introduction)</vt:lpstr>
      <vt:lpstr>Translating English to FOL</vt:lpstr>
      <vt:lpstr>Translating English to FOL</vt:lpstr>
      <vt:lpstr>Logic and People</vt:lpstr>
      <vt:lpstr>Example: A simple genealogy KB by FOL</vt:lpstr>
      <vt:lpstr>PowerPoint Presentation</vt:lpstr>
      <vt:lpstr>Axioms for Set Theory in FOL</vt:lpstr>
      <vt:lpstr>Semantics of FOL</vt:lpstr>
      <vt:lpstr>PowerPoint Presentation</vt:lpstr>
      <vt:lpstr>Axioms, definitions and theorems</vt:lpstr>
      <vt:lpstr>More on definitions</vt:lpstr>
      <vt:lpstr>Higher-order logic</vt:lpstr>
      <vt:lpstr>Expressing uniqueness</vt:lpstr>
      <vt:lpstr>Notational differences</vt:lpstr>
      <vt:lpstr>Well-formed Formulas for First-order Predicate Logic-syntax Rules </vt:lpstr>
      <vt:lpstr>Satisfiable, unsatisfiable and valid WFFs</vt:lpstr>
      <vt:lpstr>Equivalence </vt:lpstr>
      <vt:lpstr>Equivalence </vt:lpstr>
      <vt:lpstr>Computable functions and predicate logic </vt:lpstr>
      <vt:lpstr>Computable functions and predicate logic </vt:lpstr>
      <vt:lpstr>Resolution  </vt:lpstr>
      <vt:lpstr>Conversion to clause form </vt:lpstr>
      <vt:lpstr>Conversion to clause form  </vt:lpstr>
      <vt:lpstr>Conversion to clause form </vt:lpstr>
      <vt:lpstr>Conversion to clause form </vt:lpstr>
      <vt:lpstr>Conversion to clause form </vt:lpstr>
      <vt:lpstr>Conversion to clause form </vt:lpstr>
      <vt:lpstr>First-order logic</vt:lpstr>
      <vt:lpstr>Knowledge engineering of FOL</vt:lpstr>
      <vt:lpstr>Knowledge engineering in FOL</vt:lpstr>
      <vt:lpstr>Formalization in FOL</vt:lpstr>
      <vt:lpstr>Formalization in FOL (cont’)</vt:lpstr>
      <vt:lpstr>Formalization in FOL (cont’)</vt:lpstr>
      <vt:lpstr>Formalization in FOL (cont’)</vt:lpstr>
      <vt:lpstr>Unification </vt:lpstr>
      <vt:lpstr>Unification</vt:lpstr>
      <vt:lpstr>Unification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60</cp:revision>
  <dcterms:created xsi:type="dcterms:W3CDTF">2019-07-13T01:50:37Z</dcterms:created>
  <dcterms:modified xsi:type="dcterms:W3CDTF">2019-07-26T06:47:18Z</dcterms:modified>
</cp:coreProperties>
</file>