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6" roundtripDataSignature="AMtx7mh4RFF3l32hRyPpS73njU3eUfsz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9E6DB5-5850-43D6-8FC8-4D379AB1AC66}">
  <a:tblStyle styleId="{159E6DB5-5850-43D6-8FC8-4D379AB1AC6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F740E0F-05BF-4B97-BF15-A7452A9399F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9EFF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9EFF7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lab.research.google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oc.python.org/2/library/datetim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owardsdatascience.com/3-ways-to-load-csv-files-into-colab-7c14fcbdcb92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numpy.org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cipy.org/scipylib/" TargetMode="External"/><Relationship Id="rId4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andas.pydata.org/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cikit-learn.org/stable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tplotlib.org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eaborn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Python for Data Science: Exploring Pandas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 S Kunte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Assistant professor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Information Technology Department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Konkan Gyanpeeth College of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Start Jupyter notebook (.ipynb) on Colab</a:t>
            </a:r>
            <a:endParaRPr/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838200" y="171644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An IPYNB file is </a:t>
            </a:r>
            <a:r>
              <a:rPr b="1" lang="en-US" sz="2400"/>
              <a:t>a notebook document created by Jupyter Notebook</a:t>
            </a:r>
            <a:r>
              <a:rPr lang="en-US" sz="2400"/>
              <a:t>, an interactive computational environment that helps scientists manipulate and analyze data using Python.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Colaboratory, or “Colab” for short, is a product from Google Research.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Colab allows anybody to write and execute arbitrary python code through the browser, and is especially well suited to machine learning, data analysis and education.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More technically, Colab is a hosted Jupyter notebook service that requires no setup to use, while providing free access to computing resources including GPUs.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https://colab.research.google.com/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Loading Python Libraries</a:t>
            </a:r>
            <a:endParaRPr/>
          </a:p>
        </p:txBody>
      </p:sp>
      <p:sp>
        <p:nvSpPr>
          <p:cNvPr id="181" name="Google Shape;18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#Import Python Libraries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b="0" i="0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 scipy </a:t>
            </a: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 sp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 matplotlib </a:t>
            </a: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 mpl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 seaborn </a:t>
            </a: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 sns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cap="flat" cmpd="sng" w="9525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11"/>
          <p:cNvCxnSpPr/>
          <p:nvPr/>
        </p:nvCxnSpPr>
        <p:spPr>
          <a:xfrm>
            <a:off x="992516" y="1773836"/>
            <a:ext cx="0" cy="1918741"/>
          </a:xfrm>
          <a:prstGeom prst="straightConnector1">
            <a:avLst/>
          </a:prstGeom>
          <a:noFill/>
          <a:ln cap="flat" cmpd="sng" w="508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1"/>
          <p:cNvSpPr txBox="1"/>
          <p:nvPr/>
        </p:nvSpPr>
        <p:spPr>
          <a:xfrm>
            <a:off x="1662987" y="4101632"/>
            <a:ext cx="8539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Ctrl+Enter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execute the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cell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Reading data using pandas</a:t>
            </a:r>
            <a:endParaRPr/>
          </a:p>
        </p:txBody>
      </p:sp>
      <p:sp>
        <p:nvSpPr>
          <p:cNvPr id="191" name="Google Shape;19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900756" y="1690711"/>
            <a:ext cx="6096000" cy="2862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#Create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mydataset  = 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'cars': ["BMW", "Volvo", "Ford"],  'passings': [3, 7, 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myvar = pd.DataFrame(mydataset)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print(myvar)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900752" y="4907801"/>
            <a:ext cx="6096000" cy="64633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#checking pandas 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print(pd.__version__)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Pandas Series</a:t>
            </a:r>
            <a:endParaRPr/>
          </a:p>
        </p:txBody>
      </p:sp>
      <p:sp>
        <p:nvSpPr>
          <p:cNvPr id="199" name="Google Shape;19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 Pandas Series is like a column in a table.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It is a one-dimensional array holding data of any type.</a:t>
            </a:r>
            <a:endParaRPr/>
          </a:p>
        </p:txBody>
      </p:sp>
      <p:sp>
        <p:nvSpPr>
          <p:cNvPr id="200" name="Google Shape;20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Pandas DataFrame</a:t>
            </a:r>
            <a:endParaRPr/>
          </a:p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 Pandas DataFrame is a 2 dimensional data 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like a 2 dimensional array, or a table with rows and columns.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 pd.DataFrame() to cerate a dataframe</a:t>
            </a:r>
            <a:endParaRPr/>
          </a:p>
        </p:txBody>
      </p:sp>
      <p:sp>
        <p:nvSpPr>
          <p:cNvPr id="207" name="Google Shape;20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Read .csv files using  pandas</a:t>
            </a:r>
            <a:endParaRPr/>
          </a:p>
        </p:txBody>
      </p:sp>
      <p:sp>
        <p:nvSpPr>
          <p:cNvPr id="213" name="Google Shape;21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simple way to store big data sets is to use CSV files (comma separated files).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CSV files contains plain text and is a well know format that can be read by everyone including Pandas.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[3]: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Exploring data frames</a:t>
            </a:r>
            <a:endParaRPr/>
          </a:p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#List first 5 records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df.head()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1648913" y="2882069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#List first 10 records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df.head(10)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      Hands-on exercises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229" name="Google Shape;22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1004341" y="2013679"/>
            <a:ext cx="1041816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read the first 10, 20, 50 records;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guess how to view the last few records;              </a:t>
            </a:r>
            <a:r>
              <a:rPr b="0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Hint:</a:t>
            </a:r>
            <a:endParaRPr b="0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9659" y="3212891"/>
            <a:ext cx="971733" cy="687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17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233" name="Google Shape;233;p17"/>
            <p:cNvCxnSpPr/>
            <p:nvPr/>
          </p:nvCxnSpPr>
          <p:spPr>
            <a:xfrm flipH="1">
              <a:off x="2181067" y="5206584"/>
              <a:ext cx="2502" cy="354767"/>
            </a:xfrm>
            <a:prstGeom prst="straightConnector1">
              <a:avLst/>
            </a:prstGeom>
            <a:noFill/>
            <a:ln cap="flat" cmpd="sng" w="793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4" name="Google Shape;234;p17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5" name="Google Shape;235;p17"/>
            <p:cNvCxnSpPr/>
            <p:nvPr/>
          </p:nvCxnSpPr>
          <p:spPr>
            <a:xfrm flipH="1">
              <a:off x="2178566" y="5581339"/>
              <a:ext cx="2" cy="52466"/>
            </a:xfrm>
            <a:prstGeom prst="straightConnector1">
              <a:avLst/>
            </a:prstGeom>
            <a:noFill/>
            <a:ln cap="flat" cmpd="sng" w="793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DataFrame data types</a:t>
            </a:r>
            <a:endParaRPr/>
          </a:p>
        </p:txBody>
      </p:sp>
      <p:graphicFrame>
        <p:nvGraphicFramePr>
          <p:cNvPr id="241" name="Google Shape;241;p18"/>
          <p:cNvGraphicFramePr/>
          <p:nvPr/>
        </p:nvGraphicFramePr>
        <p:xfrm>
          <a:off x="838200" y="169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{159E6DB5-5850-43D6-8FC8-4D379AB1AC66}</a:tableStyleId>
              </a:tblPr>
              <a:tblGrid>
                <a:gridCol w="3051250"/>
                <a:gridCol w="3051250"/>
                <a:gridCol w="3051250"/>
              </a:tblGrid>
              <a:tr h="3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Pandas Type</a:t>
                      </a:r>
                      <a:endParaRPr sz="1400" u="none" cap="none" strike="noStrike"/>
                    </a:p>
                  </a:txBody>
                  <a:tcPr marT="53075" marB="53075" marR="53075" marL="53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Native Python Type</a:t>
                      </a:r>
                      <a:endParaRPr sz="1400" u="none" cap="none" strike="noStrike"/>
                    </a:p>
                  </a:txBody>
                  <a:tcPr marT="53075" marB="53075" marR="53075" marL="53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53075" marB="53075" marR="53075" marL="53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6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object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string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most general dtype. Will be assigned to your column if column has mixed types (numbers and strings).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82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int64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Numeric characters. 64 refers to the memory allocated to hold this character.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0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float64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float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Numeric characters with decimals. If a column contains numbers and NaNs(see below), pandas will default to float64, in case your missing value has a decimal.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82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datetime64, timedelta[ns]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N/A (but see the </a:t>
                      </a:r>
                      <a:r>
                        <a:rPr lang="en-US" sz="1600" u="sng" cap="none" strike="noStrike">
                          <a:solidFill>
                            <a:srgbClr val="337AB7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datetime</a:t>
                      </a:r>
                      <a:r>
                        <a:rPr lang="en-US" sz="1600" u="none" cap="none" strike="noStrike"/>
                        <a:t> module in Python’s standard library)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Values meant to hold time data. Look into these for time series experiments.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[4]: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DataFrame data types</a:t>
            </a:r>
            <a:endParaRPr/>
          </a:p>
        </p:txBody>
      </p:sp>
      <p:sp>
        <p:nvSpPr>
          <p:cNvPr id="249" name="Google Shape;2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9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#Check a particular column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‘Pulse'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.dtype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Out[4]: </a:t>
            </a:r>
            <a:r>
              <a:rPr b="0" i="0" lang="en-US" sz="16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dtype('int64')</a:t>
            </a:r>
            <a:endParaRPr b="0" i="0" sz="16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[5]: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#Check types for all the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df.dtypes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Out[4]:</a:t>
            </a:r>
            <a:endParaRPr b="0" i="0" sz="16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1787857" y="4503531"/>
            <a:ext cx="657822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 int64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Pulse int64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Maxpulse int64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Calories float64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dtype: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 rot="-5400000">
            <a:off x="-1885795" y="3021202"/>
            <a:ext cx="556684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Content</a:t>
            </a:r>
            <a:endParaRPr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cap="flat" cmpd="sng" w="1524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solidFill>
            <a:schemeClr val="accent1"/>
          </a:solidFill>
          <a:ln cap="flat" cmpd="sng" w="222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161546" y="536694"/>
            <a:ext cx="5366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Python Libraries for Data Scientists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3460600" y="1759635"/>
            <a:ext cx="7034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Data; Selecting and Filtering the Data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509368" y="4410619"/>
            <a:ext cx="5279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Plotting the data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cap="flat" cmpd="sng" w="2222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cap="flat" cmpd="sng" w="22225">
            <a:solidFill>
              <a:srgbClr val="7B7B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cap="flat" cmpd="sng" w="22225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cap="flat" cmpd="sng" w="222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3509368" y="3193916"/>
            <a:ext cx="5279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manipulation, sorting, grouping, rearranging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3498374" y="5677539"/>
            <a:ext cx="21881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Data sources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 attributes</a:t>
            </a:r>
            <a:endParaRPr/>
          </a:p>
        </p:txBody>
      </p:sp>
      <p:sp>
        <p:nvSpPr>
          <p:cNvPr id="261" name="Google Shape;26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20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objects have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20"/>
          <p:cNvGraphicFramePr/>
          <p:nvPr/>
        </p:nvGraphicFramePr>
        <p:xfrm>
          <a:off x="927725" y="2363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{4F740E0F-05BF-4B97-BF15-A7452A9399F7}</a:tableStyleId>
              </a:tblPr>
              <a:tblGrid>
                <a:gridCol w="2200225"/>
                <a:gridCol w="6230900"/>
              </a:tblGrid>
              <a:tr h="48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df.attribute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0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dtypes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list the types of the columns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0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columns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list the column names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4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axes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list the row labels and column names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5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ndim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number of dimensions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size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number of elements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shape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return a tuple representing the dimensionality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values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numpy representation of the data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      Hands-on exercises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269" name="Google Shape;26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21"/>
          <p:cNvSpPr txBox="1"/>
          <p:nvPr/>
        </p:nvSpPr>
        <p:spPr>
          <a:xfrm>
            <a:off x="1004341" y="2013679"/>
            <a:ext cx="1041816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elements are there?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column names?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records with dimentionality?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" name="Google Shape;271;p21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272" name="Google Shape;272;p21"/>
            <p:cNvCxnSpPr/>
            <p:nvPr/>
          </p:nvCxnSpPr>
          <p:spPr>
            <a:xfrm flipH="1">
              <a:off x="2181067" y="5206584"/>
              <a:ext cx="2502" cy="354767"/>
            </a:xfrm>
            <a:prstGeom prst="straightConnector1">
              <a:avLst/>
            </a:prstGeom>
            <a:noFill/>
            <a:ln cap="flat" cmpd="sng" w="793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3" name="Google Shape;273;p2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4" name="Google Shape;274;p21"/>
            <p:cNvCxnSpPr/>
            <p:nvPr/>
          </p:nvCxnSpPr>
          <p:spPr>
            <a:xfrm flipH="1">
              <a:off x="2178566" y="5581339"/>
              <a:ext cx="2" cy="52466"/>
            </a:xfrm>
            <a:prstGeom prst="straightConnector1">
              <a:avLst/>
            </a:prstGeom>
            <a:noFill/>
            <a:ln cap="flat" cmpd="sng" w="793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 methods</a:t>
            </a:r>
            <a:endParaRPr/>
          </a:p>
        </p:txBody>
      </p:sp>
      <p:sp>
        <p:nvSpPr>
          <p:cNvPr id="280" name="Google Shape;28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1" name="Google Shape;281;p22"/>
          <p:cNvGraphicFramePr/>
          <p:nvPr/>
        </p:nvGraphicFramePr>
        <p:xfrm>
          <a:off x="927725" y="24184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{4F740E0F-05BF-4B97-BF15-A7452A9399F7}</a:tableStyleId>
              </a:tblPr>
              <a:tblGrid>
                <a:gridCol w="2564975"/>
                <a:gridCol w="5866150"/>
              </a:tblGrid>
              <a:tr h="5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df.method()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8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head( [n] ), tail( [n] 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first/last n rows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describe()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generate descriptive statistics (for numeric columns only)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3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max(), min()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return max/min values for all numeric columns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4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mean(), median()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return mean/median values for all numeric columns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4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std()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standard deviation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0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sample([n])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returns a random sample of the data frame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0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dropna()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drop all the records with missing values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2" name="Google Shape;282;p22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attributes, python methods have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parenthesis.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attributes and methods can be listed with a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dir()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</a:t>
            </a:r>
            <a:r>
              <a:rPr b="1" i="0" lang="en-US" sz="1800" u="none" cap="none" strike="noStrike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dir(df)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      Hands-on exercises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288" name="Google Shape;28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23"/>
          <p:cNvSpPr txBox="1"/>
          <p:nvPr/>
        </p:nvSpPr>
        <p:spPr>
          <a:xfrm>
            <a:off x="1004341" y="2013679"/>
            <a:ext cx="10418164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the summary for the numeric columns in the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standard deviation for all numeric columns;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mean values of the first 50 records in the dataset?   </a:t>
            </a: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Hint:</a:t>
            </a:r>
            <a:r>
              <a:rPr b="0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use head() method to subset the first 50 records and then calculate the mean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p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291" name="Google Shape;291;p23"/>
            <p:cNvCxnSpPr/>
            <p:nvPr/>
          </p:nvCxnSpPr>
          <p:spPr>
            <a:xfrm flipH="1">
              <a:off x="2181067" y="5206584"/>
              <a:ext cx="2502" cy="354767"/>
            </a:xfrm>
            <a:prstGeom prst="straightConnector1">
              <a:avLst/>
            </a:prstGeom>
            <a:noFill/>
            <a:ln cap="flat" cmpd="sng" w="793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2" name="Google Shape;292;p23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3" name="Google Shape;293;p23"/>
            <p:cNvCxnSpPr/>
            <p:nvPr/>
          </p:nvCxnSpPr>
          <p:spPr>
            <a:xfrm flipH="1">
              <a:off x="2178566" y="5581339"/>
              <a:ext cx="2" cy="52466"/>
            </a:xfrm>
            <a:prstGeom prst="straightConnector1">
              <a:avLst/>
            </a:prstGeom>
            <a:noFill/>
            <a:ln cap="flat" cmpd="sng" w="793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Selecting a column in a Data Frame</a:t>
            </a:r>
            <a:endParaRPr/>
          </a:p>
        </p:txBody>
      </p:sp>
      <p:sp>
        <p:nvSpPr>
          <p:cNvPr id="299" name="Google Shape;29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Method 1:   </a:t>
            </a:r>
            <a:r>
              <a:rPr lang="en-US"/>
              <a:t>Subset the data frame using column name: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df[‘Pulse']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Method 2</a:t>
            </a:r>
            <a:r>
              <a:rPr lang="en-US"/>
              <a:t>:   Use the column name as an attribute: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df.Pulse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sz="2000">
                <a:solidFill>
                  <a:srgbClr val="7F7F7F"/>
                </a:solidFill>
              </a:rPr>
              <a:t>.</a:t>
            </a:r>
            <a:endParaRPr sz="2000">
              <a:solidFill>
                <a:srgbClr val="7F7F7F"/>
              </a:solidFill>
            </a:endParaRPr>
          </a:p>
        </p:txBody>
      </p:sp>
      <p:sp>
        <p:nvSpPr>
          <p:cNvPr id="300" name="Google Shape;30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      Hands-on exercises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306" name="Google Shape;30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25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basic statistics for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how many values in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Calories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 (use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average of Pulse column ;</a:t>
            </a:r>
            <a:endParaRPr b="0" i="0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25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309" name="Google Shape;309;p25"/>
            <p:cNvCxnSpPr/>
            <p:nvPr/>
          </p:nvCxnSpPr>
          <p:spPr>
            <a:xfrm flipH="1">
              <a:off x="2181067" y="5206584"/>
              <a:ext cx="2502" cy="354767"/>
            </a:xfrm>
            <a:prstGeom prst="straightConnector1">
              <a:avLst/>
            </a:prstGeom>
            <a:noFill/>
            <a:ln cap="flat" cmpd="sng" w="793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0" name="Google Shape;310;p25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1" name="Google Shape;311;p25"/>
            <p:cNvCxnSpPr/>
            <p:nvPr/>
          </p:nvCxnSpPr>
          <p:spPr>
            <a:xfrm flipH="1">
              <a:off x="2178566" y="5581339"/>
              <a:ext cx="2" cy="52466"/>
            </a:xfrm>
            <a:prstGeom prst="straightConnector1">
              <a:avLst/>
            </a:prstGeom>
            <a:noFill/>
            <a:ln cap="flat" cmpd="sng" w="793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 </a:t>
            </a:r>
            <a:r>
              <a:rPr i="1" lang="en-US"/>
              <a:t>groupby</a:t>
            </a:r>
            <a:r>
              <a:rPr lang="en-US"/>
              <a:t> method</a:t>
            </a:r>
            <a:endParaRPr/>
          </a:p>
        </p:txBody>
      </p:sp>
      <p:sp>
        <p:nvSpPr>
          <p:cNvPr id="317" name="Google Shape;31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1004341" y="1361272"/>
            <a:ext cx="1041816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"group by" method we can: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the data into groups based on some criteria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statistics (or apply a function) to each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6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#Group data using Pulse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df_grp = df.groupby(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‘Pulse'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#Calculate mean value for each numeric column per each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df_grp.mean()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 </a:t>
            </a:r>
            <a:r>
              <a:rPr i="1" lang="en-US"/>
              <a:t>groupby</a:t>
            </a:r>
            <a:r>
              <a:rPr lang="en-US"/>
              <a:t> method</a:t>
            </a:r>
            <a:endParaRPr/>
          </a:p>
        </p:txBody>
      </p:sp>
      <p:sp>
        <p:nvSpPr>
          <p:cNvPr id="328" name="Google Shape;32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27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groupby object is create we can calculate various statistics for each group: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7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27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#Calculate mean Calories for each Pulse group: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df.groupby(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‘Pulse'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)[[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‘Calories'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]].mean()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27"/>
          <p:cNvSpPr/>
          <p:nvPr/>
        </p:nvSpPr>
        <p:spPr>
          <a:xfrm>
            <a:off x="1539731" y="4775452"/>
            <a:ext cx="102177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If single brackets are used to specify the column (e.g. salary), then the output is Pandas Series object. When double brackets are used the output is a Data Frame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Frame: filtering</a:t>
            </a:r>
            <a:endParaRPr/>
          </a:p>
        </p:txBody>
      </p:sp>
      <p:sp>
        <p:nvSpPr>
          <p:cNvPr id="338" name="Google Shape;33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28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subset the data we can apply Boolean indexing. This indexing is commonly known as a filter.  For example if we want to subset the rows in which the Calories value is greater than 1000: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8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28"/>
          <p:cNvSpPr txBox="1"/>
          <p:nvPr/>
        </p:nvSpPr>
        <p:spPr>
          <a:xfrm>
            <a:off x="1648913" y="3423063"/>
            <a:ext cx="10268267" cy="923330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select those rows contain calories more then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2E75B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df_sub = df[ df[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‘Calories']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1000 ]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28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28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#Select only those rows that contain Pulse 100: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df_f = df[ df[‘Pulse'] == 100 ]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Boolean operator can be used to subset the data: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  greater;     &gt;= greater or equal;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  less;           &lt;= less or equal;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 equal;        != not equal;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Slicing</a:t>
            </a:r>
            <a:endParaRPr/>
          </a:p>
        </p:txBody>
      </p:sp>
      <p:sp>
        <p:nvSpPr>
          <p:cNvPr id="350" name="Google Shape;35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29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number of ways to subset the Data Frame: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or more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or more rows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subset of rows and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and columns can be selected by their position or label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Libraries for Data Science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Many popular Python toolboxes/libraries: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NumPy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SciPy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Pandas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SciKit-Learn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Visualization libraries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matplotlib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Seaborn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                                                and many more …</a:t>
            </a:r>
            <a:endParaRPr/>
          </a:p>
        </p:txBody>
      </p:sp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Slicing</a:t>
            </a:r>
            <a:endParaRPr/>
          </a:p>
        </p:txBody>
      </p:sp>
      <p:sp>
        <p:nvSpPr>
          <p:cNvPr id="357" name="Google Shape;3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30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selecting one column, it is possible to use single set of brackets, but the resulting object will be  a Series (not a DataFrame):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0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30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#Select column Calories: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‘Calories'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need to select more than one column and/or make the output to be a DataFrame, we should use double brackets: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#Select column Duration and Calories: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‘Duration'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‘Calories'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Selecting rows</a:t>
            </a:r>
            <a:endParaRPr/>
          </a:p>
        </p:txBody>
      </p:sp>
      <p:sp>
        <p:nvSpPr>
          <p:cNvPr id="369" name="Google Shape;36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3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need to select a range of rows, we can specify the range using ":"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31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#Select rows by their position: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10:20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31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that the first row has a position 0, and the last value in the range is omitted: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for 0:10 range the first 10 rows are returned with the positions starting with 0 and ending with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method loc</a:t>
            </a:r>
            <a:endParaRPr/>
          </a:p>
        </p:txBody>
      </p:sp>
      <p:sp>
        <p:nvSpPr>
          <p:cNvPr id="379" name="Google Shape;3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32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need to select a range of rows, using their labels we can use method loc: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32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#Select rows by their labels: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df_sub.loc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60:100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‘Duration',‘Pulse'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method iloc</a:t>
            </a:r>
            <a:endParaRPr/>
          </a:p>
        </p:txBody>
      </p:sp>
      <p:sp>
        <p:nvSpPr>
          <p:cNvPr id="388" name="Google Shape;38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33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need to select a range of rows and/or columns, using their positions we can use method iloc: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3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#Select rows by their labels: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10:20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0, 1, 2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method iloc (summary)</a:t>
            </a:r>
            <a:endParaRPr/>
          </a:p>
        </p:txBody>
      </p:sp>
      <p:sp>
        <p:nvSpPr>
          <p:cNvPr id="397" name="Google Shape;39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p34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First row of a data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#(i+1)th row </a:t>
            </a:r>
            <a:endParaRPr b="0" i="1" sz="1800" u="none" cap="none" strike="noStrike">
              <a:solidFill>
                <a:srgbClr val="2E75B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Last row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34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[:,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First column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[:,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Last column </a:t>
            </a:r>
            <a:endParaRPr b="0" i="1" sz="1800" u="none" cap="none" strike="noStrike">
              <a:solidFill>
                <a:srgbClr val="2E75B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34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0:7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   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#First 7 rows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:, 0:2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#First 2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1:3, 0:2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#Second through third rows and first 2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b="0" i="1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0,5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1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1,3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]]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#1</a:t>
            </a:r>
            <a:r>
              <a:rPr b="0" baseline="3000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and 6</a:t>
            </a:r>
            <a:r>
              <a:rPr b="0" baseline="3000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rows and 2</a:t>
            </a:r>
            <a:r>
              <a:rPr b="0" baseline="3000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and 4</a:t>
            </a:r>
            <a:r>
              <a:rPr b="0" baseline="3000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columns</a:t>
            </a:r>
            <a:endParaRPr b="0" i="1" sz="1800" u="none" cap="none" strike="noStrike">
              <a:solidFill>
                <a:srgbClr val="2E75B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2E75B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Sorting</a:t>
            </a:r>
            <a:endParaRPr/>
          </a:p>
        </p:txBody>
      </p:sp>
      <p:sp>
        <p:nvSpPr>
          <p:cNvPr id="406" name="Google Shape;40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7" name="Google Shape;407;p35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sort the data by a value in the column. By default the sorting will occur in ascending order and a new data frame is return.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new data frame from the original sorted by the column Duration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df_sorted = 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.sort_values( by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‘Duration'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df_sorted.head()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Aggregation Functions in Pandas</a:t>
            </a:r>
            <a:endParaRPr/>
          </a:p>
        </p:txBody>
      </p:sp>
      <p:sp>
        <p:nvSpPr>
          <p:cNvPr id="415" name="Google Shape;41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3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- computing a summary statistic about each group, i.e.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group sums or means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group sizes/counts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aggregation functions: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min, 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count, sum, prod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mean, median, mode, mad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std, var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Pandas Ploting</a:t>
            </a:r>
            <a:endParaRPr/>
          </a:p>
        </p:txBody>
      </p:sp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Pandas uses the plot() method to create diagrams.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We can use Pyplot, a submodule of the Matplotlib library to visualize the diagram on the screen.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23" name="Google Shape;42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Various Data Sources</a:t>
            </a:r>
            <a:endParaRPr/>
          </a:p>
        </p:txBody>
      </p:sp>
      <p:sp>
        <p:nvSpPr>
          <p:cNvPr id="429" name="Google Shape;429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From Github (Files &lt; 25MB)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lang="en-US"/>
              <a:t>From a local drive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lang="en-US"/>
              <a:t>From Google Drive via PyDrive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https://towardsdatascience.com/3-ways-to-load-csv-files-into-colab-7c14fcbdcb92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30" name="Google Shape;43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6" name="Google Shape;436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37" name="Google Shape;43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39"/>
          <p:cNvSpPr/>
          <p:nvPr/>
        </p:nvSpPr>
        <p:spPr>
          <a:xfrm>
            <a:off x="4280632" y="2967335"/>
            <a:ext cx="363073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i="0" sz="5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Libraries for Data Science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NumPy: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introduces objects for multidimensional arrays and matrices, as well as functions that allow to easily perform advanced mathematical and statistical operations on those objects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provides vectorization of mathematical operations on arrays and matrices which significantly improves the performance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many other python libraries are built on NumPy</a:t>
            </a:r>
            <a:endParaRPr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http://www.numpy.org/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umPy"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6612" y="4686049"/>
            <a:ext cx="2947129" cy="99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Libraries for Data Science</a:t>
            </a:r>
            <a:endParaRPr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SciPy: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collection of algorithms for linear algebra, differential equations, numerical integration, optimization, statistics and more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part of SciPy Stack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built on NumPy</a:t>
            </a:r>
            <a:endParaRPr/>
          </a:p>
        </p:txBody>
      </p:sp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https://www.scipy.org/scipylib/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1038" r="41257" t="0"/>
          <a:stretch/>
        </p:blipFill>
        <p:spPr>
          <a:xfrm>
            <a:off x="7285265" y="4607339"/>
            <a:ext cx="3552357" cy="104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Libraries for Data Science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Pandas: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Adds data structures and tools designed to work with table-like data (similar to Series and Data Frames in 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provides tools for data manipulation: reshaping, merging, sorting, slicing, aggregation etc.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allows handling missing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The name "Pandas" has a reference to both "Panel Data", and "Python Data Analysis" and was created by Wes McKinney in 2008.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838200" y="5377807"/>
            <a:ext cx="5654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http://pandas.pydata.org/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141" name="Google Shape;1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609" y="4947984"/>
            <a:ext cx="4126302" cy="85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832104" y="5581934"/>
            <a:ext cx="59235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http://scikit-learn.org/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Libraries for Data Science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SciKit-Learn: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provides machine learning algorithms: classification, regression, clustering, model validation etc.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built on NumPy, SciPy and matplotlib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" id="150" name="Google Shape;1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9030" y="3991667"/>
            <a:ext cx="2523035" cy="91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matplotlib: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python 2D plotting library which produces publication quality figures in a variety of hardcopy formats 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a set of functionalities similar to those of MATLAB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line plots, scatter plots, barcharts, histograms, pie charts etc.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relatively low-level; some effort needed to create advanced visualization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https://matplotlib.org/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Libraries for Data Science</a:t>
            </a:r>
            <a:endParaRPr/>
          </a:p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0371" y="5525746"/>
            <a:ext cx="2892819" cy="651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Seaborn: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based on matplotlib 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provides high level interface for drawing attractive statistical graphics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Similar (in style) to the popular ggplot2 library in R</a:t>
            </a:r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https://seaborn.pydata.org/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Libraries for Data Science</a:t>
            </a:r>
            <a:endParaRPr/>
          </a:p>
        </p:txBody>
      </p:sp>
      <p:sp>
        <p:nvSpPr>
          <p:cNvPr id="167" name="Google Shape;1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2017-08-29T17:00:17Z</dcterms:created>
  <dc:creator>Oleinik, Katia</dc:creator>
</cp:coreProperties>
</file>