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15125" cy="9942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3" roundtripDataSignature="AMtx7mhfcylahn7c1iKoQXpWrZIkNvg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15137" cy="99425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15137" cy="99425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0" y="75565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2812"/>
            <a:ext cx="5446712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1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9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20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21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22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23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24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25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26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27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/>
          <p:nvPr>
            <p:ph idx="2" type="sldImg"/>
          </p:nvPr>
        </p:nvSpPr>
        <p:spPr>
          <a:xfrm>
            <a:off x="2130425" y="755650"/>
            <a:ext cx="2554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1037" y="4722812"/>
            <a:ext cx="5451475" cy="447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0" type="dt"/>
          </p:nvPr>
        </p:nvSpPr>
        <p:spPr>
          <a:xfrm>
            <a:off x="457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3124200" y="6245225"/>
            <a:ext cx="2890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6553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457200" y="274637"/>
            <a:ext cx="8224837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457200" y="1600200"/>
            <a:ext cx="8224837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245225"/>
            <a:ext cx="2890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8"/>
          <p:cNvSpPr txBox="1"/>
          <p:nvPr>
            <p:ph type="title"/>
          </p:nvPr>
        </p:nvSpPr>
        <p:spPr>
          <a:xfrm>
            <a:off x="457200" y="274637"/>
            <a:ext cx="8224837" cy="113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" type="body"/>
          </p:nvPr>
        </p:nvSpPr>
        <p:spPr>
          <a:xfrm>
            <a:off x="457200" y="1600200"/>
            <a:ext cx="8224837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0" type="dt"/>
          </p:nvPr>
        </p:nvSpPr>
        <p:spPr>
          <a:xfrm>
            <a:off x="457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1" type="ftr"/>
          </p:nvPr>
        </p:nvSpPr>
        <p:spPr>
          <a:xfrm>
            <a:off x="3124200" y="6245225"/>
            <a:ext cx="2890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6553200" y="6245225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idx="4294967295"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</a:t>
            </a:r>
            <a:endParaRPr/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quantification</a:t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∀"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at KGCE is smart: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At(x,KGCE)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Smart(x)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∀"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true in a model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true with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each possible object in the model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 speaking, equivalent to the </a:t>
            </a:r>
            <a:r>
              <a:rPr b="0" i="0" lang="en-US" sz="2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conjunction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instantiations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23837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At(KingJohn,KGCE)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Smart(KingJohn) </a:t>
            </a:r>
            <a:endParaRPr/>
          </a:p>
          <a:p>
            <a:pPr indent="-223837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At(Richard,KGCE)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Smart(Richard) </a:t>
            </a:r>
            <a:endParaRPr/>
          </a:p>
          <a:p>
            <a:pPr indent="-223837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At(NUS,KGCE)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Smart(KGCE) </a:t>
            </a:r>
            <a:endParaRPr/>
          </a:p>
          <a:p>
            <a:pPr indent="-223837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common mistake to avoid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Typically,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main connective with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mistake: using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main connective with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At(x,KGCE)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Smart(x)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means “Everyone is at KGCE and everyone is smart”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Existential quantification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Someone at KGCE is smart: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At(x,KGCE)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Smart(x)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true in a model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true with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some possible object in the model</a:t>
            </a:r>
            <a:endParaRPr/>
          </a:p>
          <a:p>
            <a:pPr indent="-223836" lvl="4" marL="2055811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 speaking, equivalent to the </a:t>
            </a:r>
            <a:r>
              <a:rPr b="0" i="0" lang="en-US" sz="2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disjunction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instantiations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At(KingJohn,KGCE)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Smart(KingJohn) 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At(Richard,KGCE)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Smart(Richard) 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At(NUS,KGCE)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Smart(KGCE) 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common mistake to avoid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Typically,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main connective with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endParaRPr/>
          </a:p>
          <a:p>
            <a:pPr indent="-223836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mistake: using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main connective with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38137" lvl="0" marL="33813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At(x,KGCE)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Smart(x)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is true if there is anyone who is not at KGCE!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of quantifiers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is the same as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is the same as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is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same as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Admires(x,y)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“There is a person who admires everyone in the world”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Admires(x,y)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“Everyone in the world is admired by at least one person”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Quantifier duality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can be expressed using the other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Likes(x,IceCream)	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Likes(x,IceCream)</a:t>
            </a:r>
            <a:endParaRPr/>
          </a:p>
          <a:p>
            <a:pPr indent="-338137" lvl="0" marL="34131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Likes(x,Broccoli) 		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¬∀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Likes(x,Broccoli)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Equality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term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true under a given interpretation if and only if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 to the same object</a:t>
            </a:r>
            <a:endParaRPr/>
          </a:p>
          <a:p>
            <a:pPr indent="-223836" lvl="4" marL="20558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definition of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terms of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Sibling(x,y)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 = 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m,f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 = f)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Parent(m,x)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Parent(f,x)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Parent(m,y)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Parent(f,y)]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FOL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kinship domain: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Brothers are siblings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Brother(x,y)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Sibling(x,y)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One's mother is one's female parent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m,c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Mother(c)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(Female(m)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Parent(m,c))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“Sibling” is symmetric</a:t>
            </a:r>
            <a:endParaRPr/>
          </a:p>
          <a:p>
            <a:pPr indent="-280987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Sibling(x,y)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Sibling(y,x)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FOL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set domain: 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Set(s)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 = {} 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Set(s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{x|s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¬∃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 {x|s} = {}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{x|s}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(s = {y|s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= y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))]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38137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Interacting with FOL KBs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a wumpus-world agent is using an FOL KB and perceives a smell and a breeze (but no glitter) at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t=5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3836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(KB,Percept([Smell,Breeze,None],5))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(KB,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BestAction(a,5))</a:t>
            </a:r>
            <a:endParaRPr/>
          </a:p>
          <a:p>
            <a:pPr indent="-223836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I.e., does the KB entail some best action at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t=5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{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a/Shoot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	← </a:t>
            </a:r>
            <a:r>
              <a:rPr b="0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substitution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(binding list)</a:t>
            </a:r>
            <a:endParaRPr/>
          </a:p>
          <a:p>
            <a:pPr indent="-223836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sentence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substitution σ,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denotes the result of plugging σ into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e.g.,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Smarter(x,y)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= {x/Hillary,y/Bill}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= Smarter(Hillary,Bill)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(KB,S) returns some/all σ such that KB╞ σ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base for the wumpus world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t,s,b Percept([s,b,Glitter],t)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Glitter(t)</a:t>
            </a:r>
            <a:endParaRPr/>
          </a:p>
          <a:p>
            <a:pPr indent="-223836" lvl="4" marL="205581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Reflex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Glitter(t)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BestAction(Grab,t)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FOL?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and semantics of FOL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FOL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world in FOL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engineering in FOL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Deducing hidden properties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x,y,a,b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([x,y],[a,b])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8137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[a,b]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{[x+1,y], [x-1,y],[x,y+1],[x,y-1]} </a:t>
            </a:r>
            <a:endParaRPr/>
          </a:p>
          <a:p>
            <a:pPr indent="-223836" lvl="4" marL="205581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of squares:</a:t>
            </a:r>
            <a:endParaRPr/>
          </a:p>
          <a:p>
            <a:pPr indent="-338137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s,t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(Agent,s,t)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Breeze(t)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Breezy(s)</a:t>
            </a:r>
            <a:endParaRPr/>
          </a:p>
          <a:p>
            <a:pPr indent="-223836" lvl="4" marL="205581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Squares are breezy near a pit: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Diagnostic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rule---infer cause from effect</a:t>
            </a:r>
            <a:endParaRPr/>
          </a:p>
          <a:p>
            <a:pPr indent="-223837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Breezy(s)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\Exi{r} Adjacent(r,s)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Pit(r)$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Causal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rule---infer effect from cause</a:t>
            </a:r>
            <a:endParaRPr/>
          </a:p>
          <a:p>
            <a:pPr indent="-223837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Pit(r)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Adjacent(r,s)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Breezy(s)$ 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engineering in FOL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28637" lvl="0" marL="5286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task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 the relevant knowledge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on a vocabulary of predicates, functions, and constants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general knowledge about the domain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a description of the specific problem instance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queries to the inference procedure and get answers</a:t>
            </a:r>
            <a:endParaRPr/>
          </a:p>
          <a:p>
            <a:pPr indent="-528637" lvl="0" marL="52863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 the knowledge base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electronic circuits domain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One-bit full adder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467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electronic circuits domain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28637" lvl="0" marL="5286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task</a:t>
            </a:r>
            <a:endParaRPr/>
          </a:p>
          <a:p>
            <a:pPr indent="-452437" lvl="1" marL="9096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circuit actually add properly? (circuit verification)</a:t>
            </a:r>
            <a:endParaRPr/>
          </a:p>
          <a:p>
            <a:pPr indent="-528637" lvl="0" marL="52863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 the relevant knowledge</a:t>
            </a:r>
            <a:endParaRPr/>
          </a:p>
          <a:p>
            <a:pPr indent="-452437" lvl="1" marL="9096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Composed of wires and gates; Types of gates (AND, OR, XOR, NOT)</a:t>
            </a:r>
            <a:endParaRPr/>
          </a:p>
          <a:p>
            <a:pPr indent="-452437" lvl="1" marL="9096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Irrelevant: size, shape, color, cost of gates</a:t>
            </a:r>
            <a:endParaRPr/>
          </a:p>
          <a:p>
            <a:pPr indent="-528637" lvl="0" marL="52863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on a vocabulary</a:t>
            </a:r>
            <a:endParaRPr/>
          </a:p>
          <a:p>
            <a:pPr indent="-452437" lvl="1" marL="9096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Alternatives:</a:t>
            </a:r>
            <a:endParaRPr/>
          </a:p>
          <a:p>
            <a:pPr indent="-376237" lvl="2" marL="1295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XOR</a:t>
            </a:r>
            <a:endParaRPr/>
          </a:p>
          <a:p>
            <a:pPr indent="-376237" lvl="2" marL="1295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XOR)</a:t>
            </a:r>
            <a:endParaRPr/>
          </a:p>
          <a:p>
            <a:pPr indent="-376237" lvl="2" marL="1295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electronic circuits domain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20687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4837" lvl="0" marL="6048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 startAt="4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general knowledge of the domain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Connected(t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Signal(t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Signal(t) = 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Signal(t) = 0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≠ 0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Connected(t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Connected(t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Type(g) = 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Signal(Out(1,g)) = 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Signal(In(n,g)) = 1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Type(g) = AND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Signal(Out(1,g)) = 0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Signal(In(n,g)) = 0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Type(g) = XOR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Signal(Out(1,g)) = 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Signal(In(1,g)) ≠ Signal(In(2,g))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Type(g) = NOT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Signal(Out(1,g)) ≠ Signal(In(1,g))</a:t>
            </a:r>
            <a:endParaRPr/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7" lvl="1" marL="98583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electronic circuits domain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76237" lvl="0" marL="376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5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the specific problem instance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XOR 		Type(X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XOR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AND 		Type(A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AND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Type(O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OR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),In(1,X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	Connected(In(1,C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),In(1,X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),In(2,A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	Connected(In(1,C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),In(1,A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),In(1,O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	Connected(In(2,C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),In(2,X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),In(2,O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	Connected(In(2,C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),In(2,A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),Out(1,C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	Connected(In(3,C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),In(2,X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-338137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Connected(Out(1,O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),Out(2,C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	Connected(In(3,C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),In(1,A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electronic circuits domain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4837" lvl="0" marL="6048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6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queries to the inference procedure</a:t>
            </a:r>
            <a:endParaRPr/>
          </a:p>
          <a:p>
            <a:pPr indent="-528637" lvl="1" marL="990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possible sets of values of all the terminals for the adder circuit? </a:t>
            </a:r>
            <a:endParaRPr/>
          </a:p>
          <a:p>
            <a:pPr indent="-604837" lvl="0" marL="6048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,o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,o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Signal(In(1,C_1)) = 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Signal(In(2,C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= 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Signal(In(3,C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= i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Signal(Out(1,C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= o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Signal(Out(2,C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= o</a:t>
            </a:r>
            <a:r>
              <a:rPr b="0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76236" lvl="4" marL="22082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4837" lvl="0" marL="6048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7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 the knowledge base</a:t>
            </a:r>
            <a:endParaRPr/>
          </a:p>
          <a:p>
            <a:pPr indent="-528637" lvl="1" marL="990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have omitted assertions like 1 ≠ 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logic: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and relations are semantic primitives</a:t>
            </a:r>
            <a:endParaRPr/>
          </a:p>
          <a:p>
            <a:pPr indent="-280987" lvl="1" marL="7381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 constants, functions, predicates, equality, quantifiers</a:t>
            </a:r>
            <a:endParaRPr/>
          </a:p>
          <a:p>
            <a:pPr indent="-223836" lvl="4" marL="205581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expressive power: sufficient to define wumpus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 and cons of propositional logic</a:t>
            </a:r>
            <a:endParaRPr/>
          </a:p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Propositional logic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Propositional logic allows partial/disjunctive/negated information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(unlike most data structures and databases)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☺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compositional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derived from meaning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Meaning in propositional logic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context-independent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(unlike natural language, where meaning depends on context)</a:t>
            </a:r>
            <a:endParaRPr/>
          </a:p>
          <a:p>
            <a:pPr indent="-338137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Propositional logic has very limited expressive power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(unlike natural language)</a:t>
            </a:r>
            <a:endParaRPr/>
          </a:p>
          <a:p>
            <a:pPr indent="-280987" lvl="1" marL="7381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cannot say "pits cause breezes in adjacent squares“</a:t>
            </a:r>
            <a:endParaRPr/>
          </a:p>
          <a:p>
            <a:pPr indent="-223837" lvl="2" marL="11382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by writing one sentence for each square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</a:t>
            </a:r>
            <a:endParaRPr/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Whereas propositional logic assumes the world contains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38137" lvl="0" marL="33813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 (like natural language) assumes the world contains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people, houses, numbers, colors, baseball games, wars, …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red, round, prime, brother of, bigger than, part of, comes between, …</a:t>
            </a:r>
            <a:endParaRPr/>
          </a:p>
          <a:p>
            <a:pPr indent="-280987" lvl="1" marL="7381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father of, best friend, one more than, plus, 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of FOL: Basic elements</a:t>
            </a:r>
            <a:endParaRPr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Constants	KingJohn, 2, NUS,... 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Predicates	Brother, &gt;,...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	Sqrt, LeftLegOf,...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	x, y, a, b,...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Connectives	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Equality		= 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Quantifiers  	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sentences</a:t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sentence can have form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				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erm=	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	or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Brother(KingJohn,RichardTheLionheart)</a:t>
            </a:r>
            <a:endParaRPr b="0" i="1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(Length(LeftLegOf(Richard)), Length(LeftLegOf(KingJohn)))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sentences</a:t>
            </a:r>
            <a:endParaRPr/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sentences are made from atomic sentences using connectives</a:t>
            </a:r>
            <a:endParaRPr/>
          </a:p>
          <a:p>
            <a:pPr indent="-338137" lvl="0" marL="33813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baseline="-2500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23836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Sibling(KingJohn,Richard) 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Sibling(Richard,KingJohn)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in first-order logic</a:t>
            </a:r>
            <a:endParaRPr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 are true with respect to a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contains objects (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relations among them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 specifies referents for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→ 	</a:t>
            </a:r>
            <a:r>
              <a:rPr b="0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→ 	</a:t>
            </a:r>
            <a:r>
              <a:rPr b="0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→	</a:t>
            </a:r>
            <a:r>
              <a:rPr b="0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functional relations</a:t>
            </a:r>
            <a:endParaRPr/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atomic sentence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predicate(term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,...,term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true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iff the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referred to by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,...,term</a:t>
            </a:r>
            <a:r>
              <a:rPr b="0" baseline="-2500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are in the </a:t>
            </a:r>
            <a:r>
              <a:rPr b="0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referred to by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/>
          </a:p>
          <a:p>
            <a:pPr indent="-338137" lvl="0" marL="33813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for FOL: Example</a:t>
            </a:r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47800"/>
            <a:ext cx="6705600" cy="496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2004-01-02T06:35:44Z</dcterms:created>
  <dc:creator>Min-Yen Kan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