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22"/>
  </p:notesMasterIdLst>
  <p:handoutMasterIdLst>
    <p:handoutMasterId r:id="rId23"/>
  </p:handoutMasterIdLst>
  <p:sldIdLst>
    <p:sldId id="256" r:id="rId3"/>
    <p:sldId id="320" r:id="rId4"/>
    <p:sldId id="401" r:id="rId5"/>
    <p:sldId id="402" r:id="rId6"/>
    <p:sldId id="406" r:id="rId7"/>
    <p:sldId id="412" r:id="rId8"/>
    <p:sldId id="403" r:id="rId9"/>
    <p:sldId id="404" r:id="rId10"/>
    <p:sldId id="405" r:id="rId11"/>
    <p:sldId id="322" r:id="rId12"/>
    <p:sldId id="397" r:id="rId13"/>
    <p:sldId id="399" r:id="rId14"/>
    <p:sldId id="407" r:id="rId15"/>
    <p:sldId id="408" r:id="rId16"/>
    <p:sldId id="411" r:id="rId17"/>
    <p:sldId id="398" r:id="rId18"/>
    <p:sldId id="413" r:id="rId19"/>
    <p:sldId id="409" r:id="rId20"/>
    <p:sldId id="41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1008" y="-18"/>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3/30/2015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3/30/2015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685800" y="2130426"/>
            <a:ext cx="7772400" cy="1470025"/>
          </a:xfrm>
        </p:spPr>
        <p:txBody>
          <a:bodyPr/>
          <a:lstStyle>
            <a:lvl1pPr>
              <a:defRPr sz="4000" b="0">
                <a:effectLst/>
              </a:defRPr>
            </a:lvl1pPr>
          </a:lstStyle>
          <a:p>
            <a:r>
              <a:rPr lang="en-US" smtClean="0"/>
              <a:t>Click to edit Master title style</a:t>
            </a:r>
            <a:endParaRPr lang="en-US" dirty="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a:t>December 16, 2010</a:t>
            </a:r>
          </a:p>
        </p:txBody>
      </p:sp>
    </p:spTree>
    <p:extLst>
      <p:ext uri="{BB962C8B-B14F-4D97-AF65-F5344CB8AC3E}">
        <p14:creationId xmlns:p14="http://schemas.microsoft.com/office/powerpoint/2010/main" val="39755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67961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1"/>
            <a:ext cx="2057400" cy="4906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1"/>
            <a:ext cx="6019800" cy="4906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34162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1"/>
            <a:ext cx="4038600"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1"/>
            <a:ext cx="4038600" cy="1881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14789"/>
            <a:ext cx="4038600" cy="1882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04982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1"/>
            <a:ext cx="4038600"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981201"/>
            <a:ext cx="4038600" cy="3916363"/>
          </a:xfrm>
        </p:spPr>
        <p:txBody>
          <a:bodyPr/>
          <a:lstStyle/>
          <a:p>
            <a:pPr lvl="0"/>
            <a:r>
              <a:rPr lang="en-US" noProof="0" smtClean="0"/>
              <a:t>Click icon to add media</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50596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1"/>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88665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3/30/2015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3/30/2015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3/30/2015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3/30/2015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3/30/2015</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5262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3/30/2015</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3/30/2015</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3/30/2015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3/30/2015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3/30/2015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3/30/2015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9063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9254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826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19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7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78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954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2" name="Rectangle 8"/>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r>
              <a:rPr lang="en-US"/>
              <a:t>November 8, 2006</a:t>
            </a:r>
          </a:p>
        </p:txBody>
      </p:sp>
      <p:sp>
        <p:nvSpPr>
          <p:cNvPr id="1028" name="Rectangle 2"/>
          <p:cNvSpPr>
            <a:spLocks noGrp="1" noChangeArrowheads="1"/>
          </p:cNvSpPr>
          <p:nvPr>
            <p:ph type="title"/>
          </p:nvPr>
        </p:nvSpPr>
        <p:spPr bwMode="auto">
          <a:xfrm>
            <a:off x="1524000" y="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29"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25" y="-15875"/>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92" r:id="rId1"/>
    <p:sldLayoutId id="2147484393" r:id="rId2"/>
    <p:sldLayoutId id="2147484373" r:id="rId3"/>
    <p:sldLayoutId id="2147484374" r:id="rId4"/>
    <p:sldLayoutId id="2147484394" r:id="rId5"/>
    <p:sldLayoutId id="2147484395" r:id="rId6"/>
    <p:sldLayoutId id="2147484396" r:id="rId7"/>
    <p:sldLayoutId id="2147484397" r:id="rId8"/>
    <p:sldLayoutId id="2147484375" r:id="rId9"/>
    <p:sldLayoutId id="2147484376" r:id="rId10"/>
    <p:sldLayoutId id="2147484377" r:id="rId11"/>
    <p:sldLayoutId id="2147484378" r:id="rId12"/>
    <p:sldLayoutId id="2147484379" r:id="rId13"/>
    <p:sldLayoutId id="2147484380" r:id="rId14"/>
  </p:sldLayoutIdLst>
  <p:timing>
    <p:tnLst>
      <p:par>
        <p:cTn id="1" dur="indefinite" restart="never" nodeType="tmRoot"/>
      </p:par>
    </p:tnLst>
  </p:timing>
  <p:hf sldNum="0" hdr="0" dt="0"/>
  <p:txStyles>
    <p:titleStyle>
      <a:lvl1pPr algn="ctr" rtl="0" eaLnBrk="1" fontAlgn="base" hangingPunct="1">
        <a:spcBef>
          <a:spcPct val="0"/>
        </a:spcBef>
        <a:spcAft>
          <a:spcPct val="0"/>
        </a:spcAft>
        <a:defRPr sz="3600">
          <a:solidFill>
            <a:schemeClr val="tx1"/>
          </a:solidFill>
          <a:latin typeface="+mj-lt"/>
          <a:ea typeface="ＭＳ Ｐゴシック" charset="0"/>
          <a:cs typeface="+mj-cs"/>
        </a:defRPr>
      </a:lvl1pPr>
      <a:lvl2pPr algn="ctr" rtl="0" eaLnBrk="1" fontAlgn="base" hangingPunct="1">
        <a:spcBef>
          <a:spcPct val="0"/>
        </a:spcBef>
        <a:spcAft>
          <a:spcPct val="0"/>
        </a:spcAft>
        <a:defRPr sz="3600">
          <a:solidFill>
            <a:schemeClr val="tx1"/>
          </a:solidFill>
          <a:latin typeface="Arial" pitchFamily="34" charset="0"/>
          <a:ea typeface="ＭＳ Ｐゴシック" charset="0"/>
        </a:defRPr>
      </a:lvl2pPr>
      <a:lvl3pPr algn="ctr" rtl="0" eaLnBrk="1" fontAlgn="base" hangingPunct="1">
        <a:spcBef>
          <a:spcPct val="0"/>
        </a:spcBef>
        <a:spcAft>
          <a:spcPct val="0"/>
        </a:spcAft>
        <a:defRPr sz="3600">
          <a:solidFill>
            <a:schemeClr val="tx1"/>
          </a:solidFill>
          <a:latin typeface="Arial" pitchFamily="34" charset="0"/>
          <a:ea typeface="ＭＳ Ｐゴシック" charset="0"/>
        </a:defRPr>
      </a:lvl3pPr>
      <a:lvl4pPr algn="ctr" rtl="0" eaLnBrk="1" fontAlgn="base" hangingPunct="1">
        <a:spcBef>
          <a:spcPct val="0"/>
        </a:spcBef>
        <a:spcAft>
          <a:spcPct val="0"/>
        </a:spcAft>
        <a:defRPr sz="3600">
          <a:solidFill>
            <a:schemeClr val="tx1"/>
          </a:solidFill>
          <a:latin typeface="Arial" pitchFamily="34" charset="0"/>
          <a:ea typeface="ＭＳ Ｐゴシック" charset="0"/>
        </a:defRPr>
      </a:lvl4pPr>
      <a:lvl5pPr algn="ctr" rtl="0" eaLnBrk="1" fontAlgn="base" hangingPunct="1">
        <a:spcBef>
          <a:spcPct val="0"/>
        </a:spcBef>
        <a:spcAft>
          <a:spcPct val="0"/>
        </a:spcAft>
        <a:defRPr sz="3600">
          <a:solidFill>
            <a:schemeClr val="tx1"/>
          </a:solidFill>
          <a:latin typeface="Arial" pitchFamily="34" charset="0"/>
          <a:ea typeface="ＭＳ Ｐゴシック" charset="0"/>
        </a:defRPr>
      </a:lvl5pPr>
      <a:lvl6pPr marL="457200" algn="l" rtl="0" eaLnBrk="1" fontAlgn="base" hangingPunct="1">
        <a:spcBef>
          <a:spcPct val="0"/>
        </a:spcBef>
        <a:spcAft>
          <a:spcPct val="0"/>
        </a:spcAft>
        <a:defRPr sz="4400">
          <a:solidFill>
            <a:schemeClr val="tx2"/>
          </a:solidFill>
          <a:latin typeface="Arial" pitchFamily="34" charset="0"/>
        </a:defRPr>
      </a:lvl6pPr>
      <a:lvl7pPr marL="914400" algn="l" rtl="0" eaLnBrk="1" fontAlgn="base" hangingPunct="1">
        <a:spcBef>
          <a:spcPct val="0"/>
        </a:spcBef>
        <a:spcAft>
          <a:spcPct val="0"/>
        </a:spcAft>
        <a:defRPr sz="4400">
          <a:solidFill>
            <a:schemeClr val="tx2"/>
          </a:solidFill>
          <a:latin typeface="Arial" pitchFamily="34" charset="0"/>
        </a:defRPr>
      </a:lvl7pPr>
      <a:lvl8pPr marL="1371600" algn="l" rtl="0" eaLnBrk="1" fontAlgn="base" hangingPunct="1">
        <a:spcBef>
          <a:spcPct val="0"/>
        </a:spcBef>
        <a:spcAft>
          <a:spcPct val="0"/>
        </a:spcAft>
        <a:defRPr sz="4400">
          <a:solidFill>
            <a:schemeClr val="tx2"/>
          </a:solidFill>
          <a:latin typeface="Arial" pitchFamily="34" charset="0"/>
        </a:defRPr>
      </a:lvl8pPr>
      <a:lvl9pPr marL="1828800" algn="l"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SzPct val="75000"/>
        <a:buBlip>
          <a:blip r:embed="rId17"/>
        </a:buBlip>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SzPct val="65000"/>
        <a:buBlip>
          <a:blip r:embed="rId18"/>
        </a:buBlip>
        <a:defRPr sz="2800">
          <a:solidFill>
            <a:srgbClr val="000050"/>
          </a:solidFill>
          <a:latin typeface="+mn-lt"/>
          <a:ea typeface="ＭＳ Ｐゴシック" charset="0"/>
        </a:defRPr>
      </a:lvl2pPr>
      <a:lvl3pPr marL="1143000" indent="-228600" algn="l" rtl="0" eaLnBrk="1" fontAlgn="base" hangingPunct="1">
        <a:spcBef>
          <a:spcPct val="20000"/>
        </a:spcBef>
        <a:spcAft>
          <a:spcPct val="0"/>
        </a:spcAft>
        <a:buSzPct val="65000"/>
        <a:buBlip>
          <a:blip r:embed="rId19"/>
        </a:buBlip>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3/30/2015</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313" y="987425"/>
            <a:ext cx="7772400" cy="1470025"/>
          </a:xfrm>
        </p:spPr>
        <p:txBody>
          <a:bodyPr/>
          <a:lstStyle/>
          <a:p>
            <a:pPr eaLnBrk="1" hangingPunct="1"/>
            <a:r>
              <a:rPr lang="en-US" altLang="en-US" sz="4400" dirty="0" smtClean="0">
                <a:ea typeface="ＭＳ Ｐゴシック" pitchFamily="34" charset="-128"/>
              </a:rPr>
              <a:t>Introduction to Data Science</a:t>
            </a:r>
          </a:p>
        </p:txBody>
      </p:sp>
      <p:sp>
        <p:nvSpPr>
          <p:cNvPr id="9219" name="Rectangle 3"/>
          <p:cNvSpPr>
            <a:spLocks noGrp="1" noChangeArrowheads="1"/>
          </p:cNvSpPr>
          <p:nvPr>
            <p:ph type="subTitle" idx="1"/>
          </p:nvPr>
        </p:nvSpPr>
        <p:spPr>
          <a:xfrm>
            <a:off x="609600" y="3352800"/>
            <a:ext cx="7848600" cy="2438400"/>
          </a:xfrm>
        </p:spPr>
        <p:txBody>
          <a:bodyPr/>
          <a:lstStyle/>
          <a:p>
            <a:pPr eaLnBrk="1" hangingPunct="1">
              <a:lnSpc>
                <a:spcPct val="120000"/>
              </a:lnSpc>
            </a:pPr>
            <a:r>
              <a:rPr lang="en-US" altLang="en-US" sz="2400" dirty="0" smtClean="0">
                <a:ea typeface="ＭＳ Ｐゴシック" pitchFamily="34" charset="-128"/>
              </a:rPr>
              <a:t>Kamal Al Nasr, Matthew Hayes </a:t>
            </a:r>
            <a:r>
              <a:rPr lang="en-US" altLang="en-US" sz="2400" dirty="0">
                <a:ea typeface="ＭＳ Ｐゴシック" pitchFamily="34" charset="-128"/>
              </a:rPr>
              <a:t>and Jean-Claude </a:t>
            </a:r>
            <a:r>
              <a:rPr lang="en-US" altLang="en-US" sz="2400" dirty="0" err="1">
                <a:ea typeface="ＭＳ Ｐゴシック" pitchFamily="34" charset="-128"/>
              </a:rPr>
              <a:t>Pedjeu</a:t>
            </a:r>
            <a:endParaRPr lang="en-US" altLang="en-US" sz="2400" dirty="0" smtClean="0">
              <a:ea typeface="ＭＳ Ｐゴシック" pitchFamily="34" charset="-128"/>
            </a:endParaRPr>
          </a:p>
          <a:p>
            <a:pPr eaLnBrk="1" hangingPunct="1">
              <a:lnSpc>
                <a:spcPct val="120000"/>
              </a:lnSpc>
            </a:pPr>
            <a:r>
              <a:rPr lang="en-US" altLang="en-US" sz="2000" i="1" dirty="0" smtClean="0">
                <a:ea typeface="ＭＳ Ｐゴシック" pitchFamily="34" charset="-128"/>
              </a:rPr>
              <a:t>Computer Science and Mathematical Sciences</a:t>
            </a:r>
          </a:p>
          <a:p>
            <a:pPr eaLnBrk="1" hangingPunct="1">
              <a:lnSpc>
                <a:spcPct val="80000"/>
              </a:lnSpc>
            </a:pPr>
            <a:r>
              <a:rPr lang="en-US" altLang="en-US" sz="2000" i="1" dirty="0" smtClean="0">
                <a:ea typeface="ＭＳ Ｐゴシック" pitchFamily="34" charset="-128"/>
              </a:rPr>
              <a:t>College of Engineering</a:t>
            </a:r>
          </a:p>
          <a:p>
            <a:pPr eaLnBrk="1" hangingPunct="1">
              <a:lnSpc>
                <a:spcPct val="80000"/>
              </a:lnSpc>
            </a:pPr>
            <a:r>
              <a:rPr lang="en-US" altLang="en-US" sz="2000" i="1" dirty="0" smtClean="0">
                <a:ea typeface="ＭＳ Ｐゴシック" pitchFamily="34" charset="-128"/>
              </a:rPr>
              <a:t> Tennessee State University</a:t>
            </a:r>
          </a:p>
          <a:p>
            <a:pPr eaLnBrk="1" hangingPunct="1">
              <a:lnSpc>
                <a:spcPct val="80000"/>
              </a:lnSpc>
            </a:pPr>
            <a:endParaRPr lang="en-US" altLang="en-US" sz="1800" dirty="0" smtClean="0">
              <a:ea typeface="ＭＳ Ｐゴシック" pitchFamily="34" charset="-128"/>
            </a:endParaRPr>
          </a:p>
        </p:txBody>
      </p:sp>
      <p:sp>
        <p:nvSpPr>
          <p:cNvPr id="11" name="Title 1"/>
          <p:cNvSpPr txBox="1">
            <a:spLocks/>
          </p:cNvSpPr>
          <p:nvPr/>
        </p:nvSpPr>
        <p:spPr bwMode="auto">
          <a:xfrm>
            <a:off x="1371600" y="0"/>
            <a:ext cx="6477000" cy="990600"/>
          </a:xfrm>
          <a:prstGeom prst="rect">
            <a:avLst/>
          </a:prstGeom>
          <a:noFill/>
          <a:ln w="9525">
            <a:noFill/>
            <a:miter lim="800000"/>
            <a:headEnd/>
            <a:tailEnd/>
          </a:ln>
        </p:spPr>
        <p:txBody>
          <a:bodyPr anchor="ctr"/>
          <a:lstStyle/>
          <a:p>
            <a:pPr algn="ctr" eaLnBrk="0" hangingPunct="0">
              <a:defRPr/>
            </a:pPr>
            <a:endParaRPr lang="en-US" sz="3200" b="1" kern="0" dirty="0">
              <a:solidFill>
                <a:srgbClr val="C00000"/>
              </a:solidFill>
              <a:effectLst>
                <a:outerShdw blurRad="38100" dist="38100" dir="2700000" algn="tl">
                  <a:srgbClr val="000000">
                    <a:alpha val="43137"/>
                  </a:srgbClr>
                </a:outerShdw>
              </a:effectLst>
              <a:latin typeface="+mj-lt"/>
              <a:ea typeface="+mj-ea"/>
              <a:cs typeface="+mj-cs"/>
            </a:endParaRPr>
          </a:p>
        </p:txBody>
      </p:sp>
      <p:pic>
        <p:nvPicPr>
          <p:cNvPr id="922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5927725"/>
            <a:ext cx="1066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93663"/>
            <a:ext cx="9144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5" descr="http://www.tnepscor.org/images/logo_ne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48400"/>
            <a:ext cx="16684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Box 7"/>
          <p:cNvSpPr txBox="1">
            <a:spLocks noChangeArrowheads="1"/>
          </p:cNvSpPr>
          <p:nvPr/>
        </p:nvSpPr>
        <p:spPr bwMode="auto">
          <a:xfrm>
            <a:off x="2990850" y="6400800"/>
            <a:ext cx="409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ＭＳ Ｐゴシック" pitchFamily="34" charset="-128"/>
              </a:defRPr>
            </a:lvl1pPr>
            <a:lvl2pPr>
              <a:defRPr sz="2800">
                <a:solidFill>
                  <a:srgbClr val="000050"/>
                </a:solidFill>
                <a:latin typeface="Arial" charset="0"/>
                <a:ea typeface="ＭＳ Ｐゴシック" pitchFamily="34" charset="-128"/>
              </a:defRPr>
            </a:lvl2pPr>
            <a:lvl3pPr>
              <a:defRPr sz="2400">
                <a:solidFill>
                  <a:schemeClr val="tx1"/>
                </a:solidFill>
                <a:latin typeface="Arial" charset="0"/>
                <a:ea typeface="ＭＳ Ｐゴシック" pitchFamily="34" charset="-128"/>
              </a:defRPr>
            </a:lvl3pPr>
            <a:lvl4pPr>
              <a:defRPr sz="2000">
                <a:solidFill>
                  <a:schemeClr val="tx1"/>
                </a:solidFill>
                <a:latin typeface="Arial" charset="0"/>
                <a:ea typeface="ＭＳ Ｐゴシック" pitchFamily="34" charset="-128"/>
              </a:defRPr>
            </a:lvl4pPr>
            <a:lvl5pPr>
              <a:defRPr sz="2000">
                <a:solidFill>
                  <a:schemeClr val="tx1"/>
                </a:solidFill>
                <a:latin typeface="Arial" charset="0"/>
                <a:ea typeface="ＭＳ Ｐゴシック" pitchFamily="34" charset="-128"/>
              </a:defRPr>
            </a:lvl5pPr>
            <a:lvl6pPr eaLnBrk="0" hangingPunct="0">
              <a:defRPr sz="2000">
                <a:solidFill>
                  <a:schemeClr val="tx1"/>
                </a:solidFill>
                <a:latin typeface="Arial" charset="0"/>
                <a:ea typeface="ＭＳ Ｐゴシック" pitchFamily="34" charset="-128"/>
              </a:defRPr>
            </a:lvl6pPr>
            <a:lvl7pPr eaLnBrk="0" hangingPunct="0">
              <a:defRPr sz="2000">
                <a:solidFill>
                  <a:schemeClr val="tx1"/>
                </a:solidFill>
                <a:latin typeface="Arial" charset="0"/>
                <a:ea typeface="ＭＳ Ｐゴシック" pitchFamily="34" charset="-128"/>
              </a:defRPr>
            </a:lvl7pPr>
            <a:lvl8pPr eaLnBrk="0" hangingPunct="0">
              <a:defRPr sz="2000">
                <a:solidFill>
                  <a:schemeClr val="tx1"/>
                </a:solidFill>
                <a:latin typeface="Arial" charset="0"/>
                <a:ea typeface="ＭＳ Ｐゴシック" pitchFamily="34" charset="-128"/>
              </a:defRPr>
            </a:lvl8pPr>
            <a:lvl9pPr eaLnBrk="0" hangingPunct="0">
              <a:defRPr sz="2000">
                <a:solidFill>
                  <a:schemeClr val="tx1"/>
                </a:solidFill>
                <a:latin typeface="Arial" charset="0"/>
                <a:ea typeface="ＭＳ Ｐゴシック" pitchFamily="34" charset="-128"/>
              </a:defRPr>
            </a:lvl9pPr>
          </a:lstStyle>
          <a:p>
            <a:pPr>
              <a:lnSpc>
                <a:spcPct val="200000"/>
              </a:lnSpc>
            </a:pPr>
            <a:r>
              <a:rPr lang="en-US" altLang="en-US" sz="1400" i="1">
                <a:latin typeface="Georgia" pitchFamily="18" charset="0"/>
              </a:rPr>
              <a:t>1</a:t>
            </a:r>
            <a:r>
              <a:rPr lang="en-US" altLang="en-US" sz="1400" i="1" baseline="30000">
                <a:latin typeface="Georgia" pitchFamily="18" charset="0"/>
              </a:rPr>
              <a:t>st</a:t>
            </a:r>
            <a:r>
              <a:rPr lang="en-US" altLang="en-US" sz="1400" i="1">
                <a:latin typeface="Georgia" pitchFamily="18" charset="0"/>
              </a:rPr>
              <a:t> Annual Workshop on Data Sciences</a:t>
            </a:r>
          </a:p>
        </p:txBody>
      </p:sp>
      <p:pic>
        <p:nvPicPr>
          <p:cNvPr id="922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 y="69850"/>
            <a:ext cx="12858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ea typeface="ＭＳ Ｐゴシック" pitchFamily="34" charset="-128"/>
              </a:rPr>
              <a:t>What is Data Science?</a:t>
            </a:r>
          </a:p>
        </p:txBody>
      </p:sp>
      <p:sp>
        <p:nvSpPr>
          <p:cNvPr id="3" name="Content Placeholder 2"/>
          <p:cNvSpPr>
            <a:spLocks noGrp="1"/>
          </p:cNvSpPr>
          <p:nvPr>
            <p:ph idx="1"/>
          </p:nvPr>
        </p:nvSpPr>
        <p:spPr/>
        <p:txBody>
          <a:bodyPr/>
          <a:lstStyle/>
          <a:p>
            <a:pPr>
              <a:defRPr/>
            </a:pPr>
            <a:r>
              <a:rPr lang="en-US" dirty="0" smtClean="0">
                <a:ea typeface="+mn-ea"/>
              </a:rPr>
              <a:t>An </a:t>
            </a:r>
            <a:r>
              <a:rPr lang="en-US" dirty="0">
                <a:ea typeface="+mn-ea"/>
              </a:rPr>
              <a:t>area that manages, manipulates, extracts, and interprets knowledge from tremendous amount of </a:t>
            </a:r>
            <a:r>
              <a:rPr lang="en-US" dirty="0" smtClean="0">
                <a:ea typeface="+mn-ea"/>
              </a:rPr>
              <a:t>data</a:t>
            </a:r>
          </a:p>
          <a:p>
            <a:pPr>
              <a:defRPr/>
            </a:pPr>
            <a:r>
              <a:rPr lang="en-US" dirty="0" smtClean="0">
                <a:ea typeface="+mn-ea"/>
              </a:rPr>
              <a:t>Data </a:t>
            </a:r>
            <a:r>
              <a:rPr lang="en-US" dirty="0">
                <a:ea typeface="+mn-ea"/>
              </a:rPr>
              <a:t>science </a:t>
            </a:r>
            <a:r>
              <a:rPr lang="en-US" dirty="0" smtClean="0">
                <a:ea typeface="+mn-ea"/>
              </a:rPr>
              <a:t>(DS) is </a:t>
            </a:r>
            <a:r>
              <a:rPr lang="en-US" dirty="0">
                <a:ea typeface="+mn-ea"/>
              </a:rPr>
              <a:t>a multidisciplinary field of study with goal to address </a:t>
            </a:r>
            <a:r>
              <a:rPr lang="en-US" dirty="0" smtClean="0">
                <a:ea typeface="+mn-ea"/>
              </a:rPr>
              <a:t>the challenges in </a:t>
            </a:r>
            <a:r>
              <a:rPr lang="en-US" dirty="0">
                <a:ea typeface="+mn-ea"/>
              </a:rPr>
              <a:t>big </a:t>
            </a:r>
            <a:r>
              <a:rPr lang="en-US" dirty="0" smtClean="0">
                <a:ea typeface="+mn-ea"/>
              </a:rPr>
              <a:t>data</a:t>
            </a:r>
            <a:endParaRPr lang="en-US" dirty="0">
              <a:ea typeface="+mn-ea"/>
            </a:endParaRPr>
          </a:p>
          <a:p>
            <a:pPr>
              <a:defRPr/>
            </a:pPr>
            <a:r>
              <a:rPr lang="en-US" dirty="0">
                <a:solidFill>
                  <a:srgbClr val="000066"/>
                </a:solidFill>
                <a:ea typeface="+mn-ea"/>
              </a:rPr>
              <a:t>Data science principles apply to all data – big and </a:t>
            </a:r>
            <a:r>
              <a:rPr lang="en-US" dirty="0" smtClean="0">
                <a:solidFill>
                  <a:srgbClr val="000066"/>
                </a:solidFill>
                <a:ea typeface="+mn-ea"/>
              </a:rPr>
              <a:t>small</a:t>
            </a:r>
          </a:p>
        </p:txBody>
      </p:sp>
      <p:sp>
        <p:nvSpPr>
          <p:cNvPr id="2" name="TextBox 1"/>
          <p:cNvSpPr txBox="1"/>
          <p:nvPr/>
        </p:nvSpPr>
        <p:spPr>
          <a:xfrm>
            <a:off x="1600200" y="6324600"/>
            <a:ext cx="5483745" cy="276999"/>
          </a:xfrm>
          <a:prstGeom prst="rect">
            <a:avLst/>
          </a:prstGeom>
          <a:noFill/>
        </p:spPr>
        <p:txBody>
          <a:bodyPr wrap="none" rtlCol="0">
            <a:spAutoFit/>
          </a:bodyPr>
          <a:lstStyle/>
          <a:p>
            <a:r>
              <a:rPr lang="en-US" sz="1200" b="1" dirty="0">
                <a:solidFill>
                  <a:schemeClr val="bg1">
                    <a:lumMod val="65000"/>
                  </a:schemeClr>
                </a:solidFill>
              </a:rPr>
              <a:t>https://</a:t>
            </a:r>
            <a:r>
              <a:rPr lang="en-US" sz="1200" b="1" dirty="0" smtClean="0">
                <a:solidFill>
                  <a:schemeClr val="bg1">
                    <a:lumMod val="65000"/>
                  </a:schemeClr>
                </a:solidFill>
              </a:rPr>
              <a:t>hbr.org/2012/10/data-scientist-the-sexiest-job-of-the-21st-century</a:t>
            </a:r>
            <a:r>
              <a:rPr lang="en-US" sz="1200" b="1" dirty="0">
                <a:solidFill>
                  <a:schemeClr val="bg1">
                    <a:lumMod val="65000"/>
                  </a:schemeClr>
                </a:solidFill>
              </a:rPr>
              <a:t>/</a:t>
            </a:r>
            <a:endParaRPr lang="en-US" sz="12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p:txBody>
          <a:bodyPr/>
          <a:lstStyle/>
          <a:p>
            <a:r>
              <a:rPr lang="en-US" sz="2800" dirty="0"/>
              <a:t>Theories and techniques from many fields and disciplines are used to investigate and analyze a large amount of data to help decision makers in many industries such as science, engineering, economics, politics, finance, and </a:t>
            </a:r>
            <a:r>
              <a:rPr lang="en-US" sz="2800" dirty="0" smtClean="0"/>
              <a:t>education</a:t>
            </a:r>
          </a:p>
          <a:p>
            <a:pPr lvl="1"/>
            <a:r>
              <a:rPr lang="en-US" sz="2400" dirty="0" smtClean="0"/>
              <a:t>Computer Science</a:t>
            </a:r>
          </a:p>
          <a:p>
            <a:pPr lvl="2"/>
            <a:r>
              <a:rPr lang="en-US" sz="2000" dirty="0" smtClean="0"/>
              <a:t>Pattern recognition, visualization, data warehousing, High performance computing, Databases, AI</a:t>
            </a:r>
          </a:p>
          <a:p>
            <a:pPr lvl="1"/>
            <a:r>
              <a:rPr lang="en-US" sz="2400" dirty="0" smtClean="0"/>
              <a:t>Mathematics</a:t>
            </a:r>
          </a:p>
          <a:p>
            <a:pPr lvl="2"/>
            <a:r>
              <a:rPr lang="en-US" sz="2000" dirty="0" smtClean="0"/>
              <a:t>Mathematical Modeling</a:t>
            </a:r>
          </a:p>
          <a:p>
            <a:pPr lvl="1"/>
            <a:r>
              <a:rPr lang="en-US" sz="2400" dirty="0" smtClean="0"/>
              <a:t>Statistics</a:t>
            </a:r>
          </a:p>
          <a:p>
            <a:pPr lvl="2"/>
            <a:r>
              <a:rPr lang="en-US" sz="2000" dirty="0"/>
              <a:t>Statistical and Stochastic modeling, </a:t>
            </a:r>
            <a:r>
              <a:rPr lang="en-US" sz="2000" dirty="0" smtClean="0"/>
              <a:t>Probability.</a:t>
            </a:r>
            <a:endParaRPr lang="en-US" dirty="0"/>
          </a:p>
        </p:txBody>
      </p:sp>
    </p:spTree>
    <p:extLst>
      <p:ext uri="{BB962C8B-B14F-4D97-AF65-F5344CB8AC3E}">
        <p14:creationId xmlns:p14="http://schemas.microsoft.com/office/powerpoint/2010/main" val="3110249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sexy?</a:t>
            </a:r>
            <a:endParaRPr lang="en-US" dirty="0"/>
          </a:p>
        </p:txBody>
      </p:sp>
      <p:sp>
        <p:nvSpPr>
          <p:cNvPr id="3" name="Content Placeholder 2"/>
          <p:cNvSpPr>
            <a:spLocks noGrp="1"/>
          </p:cNvSpPr>
          <p:nvPr>
            <p:ph idx="1"/>
          </p:nvPr>
        </p:nvSpPr>
        <p:spPr/>
        <p:txBody>
          <a:bodyPr/>
          <a:lstStyle/>
          <a:p>
            <a:r>
              <a:rPr lang="en-US" dirty="0" smtClean="0"/>
              <a:t>Gartner’s 2014 Hype Cycle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905000"/>
            <a:ext cx="7315200" cy="4572000"/>
          </a:xfrm>
          <a:prstGeom prst="rect">
            <a:avLst/>
          </a:prstGeom>
        </p:spPr>
      </p:pic>
      <p:sp>
        <p:nvSpPr>
          <p:cNvPr id="5" name="Rectangle 4"/>
          <p:cNvSpPr/>
          <p:nvPr/>
        </p:nvSpPr>
        <p:spPr>
          <a:xfrm>
            <a:off x="3733800" y="2836178"/>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9189" y="2780251"/>
            <a:ext cx="838200" cy="1524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974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Data Science</a:t>
            </a:r>
            <a:endParaRPr lang="en-US" altLang="en-US" dirty="0" smtClean="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539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27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Data Science</a:t>
            </a:r>
            <a:endParaRPr lang="en-US" altLang="en-US" dirty="0" smtClean="0">
              <a:ea typeface="ＭＳ Ｐゴシック" panose="020B0600070205080204" pitchFamily="34" charset="-128"/>
            </a:endParaRPr>
          </a:p>
        </p:txBody>
      </p:sp>
      <p:pic>
        <p:nvPicPr>
          <p:cNvPr id="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305800" cy="552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67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t>
            </a:r>
            <a:r>
              <a:rPr lang="en-US" dirty="0"/>
              <a:t>E</a:t>
            </a:r>
            <a:r>
              <a:rPr lang="en-US" dirty="0" smtClean="0"/>
              <a:t>xamples</a:t>
            </a:r>
            <a:endParaRPr lang="en-US" dirty="0"/>
          </a:p>
        </p:txBody>
      </p:sp>
      <p:sp>
        <p:nvSpPr>
          <p:cNvPr id="3" name="Content Placeholder 2"/>
          <p:cNvSpPr>
            <a:spLocks noGrp="1"/>
          </p:cNvSpPr>
          <p:nvPr>
            <p:ph idx="1"/>
          </p:nvPr>
        </p:nvSpPr>
        <p:spPr/>
        <p:txBody>
          <a:bodyPr/>
          <a:lstStyle/>
          <a:p>
            <a:r>
              <a:rPr lang="en-US" dirty="0" smtClean="0"/>
              <a:t>Companies learn your secrets, shopping patterns, and preferences</a:t>
            </a:r>
          </a:p>
          <a:p>
            <a:pPr lvl="1"/>
            <a:r>
              <a:rPr lang="en-US" dirty="0" smtClean="0"/>
              <a:t>For example, </a:t>
            </a:r>
            <a:r>
              <a:rPr lang="en-US" dirty="0"/>
              <a:t>c</a:t>
            </a:r>
            <a:r>
              <a:rPr lang="en-US" dirty="0" smtClean="0"/>
              <a:t>an we know if a woman is pregnant, even if she doesn’t want us to know? </a:t>
            </a:r>
            <a:r>
              <a:rPr lang="en-US" dirty="0" smtClean="0">
                <a:hlinkClick r:id="rId2"/>
              </a:rPr>
              <a:t>Target case study</a:t>
            </a:r>
            <a:endParaRPr lang="en-US" dirty="0" smtClean="0"/>
          </a:p>
          <a:p>
            <a:r>
              <a:rPr lang="en-US" dirty="0" smtClean="0"/>
              <a:t>Data Science and election (2008, 2012)</a:t>
            </a:r>
          </a:p>
          <a:p>
            <a:pPr lvl="1"/>
            <a:r>
              <a:rPr lang="en-US" dirty="0"/>
              <a:t>1 million people installed the Obama Facebook app that gave access to info on “friends</a:t>
            </a:r>
            <a:r>
              <a:rPr lang="en-US" dirty="0" smtClean="0"/>
              <a:t>”</a:t>
            </a:r>
            <a:endParaRPr lang="en-US" dirty="0"/>
          </a:p>
          <a:p>
            <a:endParaRPr lang="en-US" dirty="0"/>
          </a:p>
        </p:txBody>
      </p:sp>
    </p:spTree>
    <p:extLst>
      <p:ext uri="{BB962C8B-B14F-4D97-AF65-F5344CB8AC3E}">
        <p14:creationId xmlns:p14="http://schemas.microsoft.com/office/powerpoint/2010/main" val="2259088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Scientists</a:t>
            </a:r>
            <a:endParaRPr lang="en-US" dirty="0"/>
          </a:p>
        </p:txBody>
      </p:sp>
      <p:sp>
        <p:nvSpPr>
          <p:cNvPr id="3" name="Content Placeholder 2"/>
          <p:cNvSpPr>
            <a:spLocks noGrp="1"/>
          </p:cNvSpPr>
          <p:nvPr>
            <p:ph idx="1"/>
          </p:nvPr>
        </p:nvSpPr>
        <p:spPr/>
        <p:txBody>
          <a:bodyPr/>
          <a:lstStyle/>
          <a:p>
            <a:pPr>
              <a:defRPr/>
            </a:pPr>
            <a:r>
              <a:rPr lang="en-US" dirty="0"/>
              <a:t>Data Scientist</a:t>
            </a:r>
          </a:p>
          <a:p>
            <a:pPr lvl="1">
              <a:defRPr/>
            </a:pPr>
            <a:r>
              <a:rPr lang="en-US" dirty="0"/>
              <a:t>The Sexiest Job of the 21</a:t>
            </a:r>
            <a:r>
              <a:rPr lang="en-US" baseline="30000" dirty="0"/>
              <a:t>st</a:t>
            </a:r>
            <a:r>
              <a:rPr lang="en-US" dirty="0"/>
              <a:t> Century</a:t>
            </a:r>
          </a:p>
          <a:p>
            <a:r>
              <a:rPr lang="en-US" dirty="0" smtClean="0"/>
              <a:t>They find stories, extract </a:t>
            </a:r>
            <a:r>
              <a:rPr lang="en-US" dirty="0" smtClean="0"/>
              <a:t>knowledge. They are </a:t>
            </a:r>
            <a:r>
              <a:rPr lang="en-US" dirty="0" smtClean="0"/>
              <a:t>not reporters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9" y="3561588"/>
            <a:ext cx="4262255" cy="2839212"/>
          </a:xfrm>
          <a:prstGeom prst="rect">
            <a:avLst/>
          </a:prstGeom>
        </p:spPr>
      </p:pic>
    </p:spTree>
    <p:extLst>
      <p:ext uri="{BB962C8B-B14F-4D97-AF65-F5344CB8AC3E}">
        <p14:creationId xmlns:p14="http://schemas.microsoft.com/office/powerpoint/2010/main" val="1764501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Scientists</a:t>
            </a:r>
            <a:endParaRPr lang="en-US" dirty="0"/>
          </a:p>
        </p:txBody>
      </p:sp>
      <p:sp>
        <p:nvSpPr>
          <p:cNvPr id="3" name="Content Placeholder 2"/>
          <p:cNvSpPr>
            <a:spLocks noGrp="1"/>
          </p:cNvSpPr>
          <p:nvPr>
            <p:ph idx="1"/>
          </p:nvPr>
        </p:nvSpPr>
        <p:spPr/>
        <p:txBody>
          <a:bodyPr/>
          <a:lstStyle/>
          <a:p>
            <a:r>
              <a:rPr lang="en-US" dirty="0"/>
              <a:t>Data scientists are the key to realizing the opportunities presented by big data. They bring structure to it, find compelling patterns in it, and advise executives on the implications for products, processes, and </a:t>
            </a:r>
            <a:r>
              <a:rPr lang="en-US" dirty="0" smtClean="0"/>
              <a:t>decisions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val="249449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00200" y="-76200"/>
            <a:ext cx="6477000" cy="990600"/>
          </a:xfrm>
        </p:spPr>
        <p:txBody>
          <a:bodyPr/>
          <a:lstStyle/>
          <a:p>
            <a:r>
              <a:rPr lang="en-US" dirty="0"/>
              <a:t>What do Data Scientists do</a:t>
            </a:r>
            <a:r>
              <a:rPr lang="en-US" altLang="en-US" dirty="0" smtClean="0"/>
              <a:t>?</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smtClean="0"/>
              <a:t>National Security</a:t>
            </a:r>
          </a:p>
          <a:p>
            <a:pPr algn="just"/>
            <a:r>
              <a:rPr lang="en-US" sz="2800" dirty="0" smtClean="0"/>
              <a:t>Cyber Security</a:t>
            </a:r>
          </a:p>
          <a:p>
            <a:pPr algn="just"/>
            <a:r>
              <a:rPr lang="en-US" sz="2800" dirty="0" smtClean="0"/>
              <a:t>Business Analytics</a:t>
            </a:r>
          </a:p>
          <a:p>
            <a:pPr algn="just"/>
            <a:r>
              <a:rPr lang="en-US" sz="2800" dirty="0" smtClean="0"/>
              <a:t>Engineering </a:t>
            </a:r>
          </a:p>
          <a:p>
            <a:pPr algn="just"/>
            <a:r>
              <a:rPr lang="en-US" sz="2800" dirty="0" smtClean="0"/>
              <a:t>Healthcare </a:t>
            </a:r>
          </a:p>
          <a:p>
            <a:pPr algn="just"/>
            <a:r>
              <a:rPr lang="en-US" sz="2800" dirty="0" smtClean="0"/>
              <a:t>And more ….</a:t>
            </a:r>
          </a:p>
          <a:p>
            <a:pPr marL="0" indent="0" algn="just">
              <a:buNone/>
            </a:pPr>
            <a:endParaRPr lang="en-US" sz="2800" dirty="0" smtClean="0"/>
          </a:p>
          <a:p>
            <a:pPr algn="just"/>
            <a:endParaRPr lang="en-US" sz="2800" dirty="0" smtClean="0"/>
          </a:p>
          <a:p>
            <a:pPr algn="just"/>
            <a:endParaRPr lang="en-US" sz="2800" dirty="0" smtClean="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652706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1600" y="0"/>
            <a:ext cx="7467600" cy="990600"/>
          </a:xfrm>
        </p:spPr>
        <p:txBody>
          <a:bodyPr/>
          <a:lstStyle/>
          <a:p>
            <a:r>
              <a:rPr lang="en-US" altLang="en-US" dirty="0" smtClean="0"/>
              <a:t>Concentration in Data Science</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smtClean="0"/>
              <a:t>Mathematics and Applied Mathematics</a:t>
            </a:r>
          </a:p>
          <a:p>
            <a:pPr algn="just"/>
            <a:r>
              <a:rPr lang="en-US" sz="2800" dirty="0" smtClean="0"/>
              <a:t>Applied Statistics/Data Analysis</a:t>
            </a:r>
          </a:p>
          <a:p>
            <a:pPr algn="just"/>
            <a:r>
              <a:rPr lang="en-US" sz="2800" dirty="0" smtClean="0"/>
              <a:t>Solid </a:t>
            </a:r>
            <a:r>
              <a:rPr lang="en-US" sz="2800" dirty="0"/>
              <a:t>Programming </a:t>
            </a:r>
            <a:r>
              <a:rPr lang="en-US" sz="2800" dirty="0" smtClean="0"/>
              <a:t>Skills </a:t>
            </a:r>
            <a:r>
              <a:rPr lang="en-US" sz="2800" dirty="0"/>
              <a:t>(R, Python, Julia, </a:t>
            </a:r>
            <a:r>
              <a:rPr lang="en-US" sz="2800" dirty="0" smtClean="0"/>
              <a:t>SQL)</a:t>
            </a:r>
          </a:p>
          <a:p>
            <a:pPr algn="just"/>
            <a:r>
              <a:rPr lang="en-US" sz="2800" dirty="0" smtClean="0"/>
              <a:t>Data Mining</a:t>
            </a:r>
          </a:p>
          <a:p>
            <a:pPr algn="just"/>
            <a:r>
              <a:rPr lang="en-US" sz="2800" dirty="0"/>
              <a:t>Data Base Storage and </a:t>
            </a:r>
            <a:r>
              <a:rPr lang="en-US" sz="2800" dirty="0" smtClean="0"/>
              <a:t>Management</a:t>
            </a:r>
          </a:p>
          <a:p>
            <a:pPr algn="just"/>
            <a:r>
              <a:rPr lang="en-US" sz="2800" dirty="0" smtClean="0"/>
              <a:t>Machine Learning and discovery</a:t>
            </a:r>
          </a:p>
          <a:p>
            <a:pPr marL="0" indent="0" algn="just">
              <a:buNone/>
            </a:pPr>
            <a:endParaRPr lang="en-US" sz="2800" dirty="0" smtClean="0"/>
          </a:p>
          <a:p>
            <a:pPr algn="just"/>
            <a:endParaRPr lang="en-US" sz="2800" dirty="0" smtClean="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970351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ea typeface="ＭＳ Ｐゴシック" pitchFamily="34" charset="-128"/>
              </a:rPr>
              <a:t>Outline</a:t>
            </a:r>
          </a:p>
        </p:txBody>
      </p:sp>
      <p:sp>
        <p:nvSpPr>
          <p:cNvPr id="10243" name="Content Placeholder 2"/>
          <p:cNvSpPr>
            <a:spLocks noGrp="1"/>
          </p:cNvSpPr>
          <p:nvPr>
            <p:ph idx="1"/>
          </p:nvPr>
        </p:nvSpPr>
        <p:spPr>
          <a:xfrm>
            <a:off x="457200" y="1295400"/>
            <a:ext cx="8229600" cy="5334000"/>
          </a:xfrm>
        </p:spPr>
        <p:txBody>
          <a:bodyPr>
            <a:normAutofit/>
          </a:bodyPr>
          <a:lstStyle/>
          <a:p>
            <a:pPr eaLnBrk="1" hangingPunct="1">
              <a:defRPr/>
            </a:pPr>
            <a:r>
              <a:rPr lang="en-US" altLang="en-US" dirty="0" smtClean="0">
                <a:ea typeface="+mn-ea"/>
              </a:rPr>
              <a:t>Data, Big Data and Challenges</a:t>
            </a:r>
          </a:p>
          <a:p>
            <a:pPr eaLnBrk="1" hangingPunct="1">
              <a:defRPr/>
            </a:pPr>
            <a:r>
              <a:rPr lang="en-US" altLang="en-US" dirty="0" smtClean="0">
                <a:ea typeface="+mn-ea"/>
              </a:rPr>
              <a:t>Data Science</a:t>
            </a:r>
          </a:p>
          <a:p>
            <a:pPr lvl="1" eaLnBrk="1" hangingPunct="1">
              <a:defRPr/>
            </a:pPr>
            <a:r>
              <a:rPr lang="en-US" altLang="en-US" dirty="0" smtClean="0"/>
              <a:t>Introduction</a:t>
            </a:r>
          </a:p>
          <a:p>
            <a:pPr lvl="1" eaLnBrk="1" hangingPunct="1">
              <a:defRPr/>
            </a:pPr>
            <a:r>
              <a:rPr lang="en-US" altLang="en-US" dirty="0" smtClean="0"/>
              <a:t>Why Data Science</a:t>
            </a:r>
          </a:p>
          <a:p>
            <a:pPr>
              <a:defRPr/>
            </a:pPr>
            <a:r>
              <a:rPr lang="en-US" altLang="en-US" dirty="0" smtClean="0"/>
              <a:t>Data Scientists</a:t>
            </a:r>
          </a:p>
          <a:p>
            <a:pPr lvl="1">
              <a:defRPr/>
            </a:pPr>
            <a:r>
              <a:rPr lang="en-US" altLang="en-US" dirty="0" smtClean="0"/>
              <a:t>What do they do?</a:t>
            </a:r>
          </a:p>
          <a:p>
            <a:pPr>
              <a:defRPr/>
            </a:pPr>
            <a:r>
              <a:rPr lang="en-US" altLang="en-US" dirty="0" smtClean="0"/>
              <a:t>Major/Concentration in Data Science</a:t>
            </a:r>
          </a:p>
          <a:p>
            <a:pPr lvl="1">
              <a:defRPr/>
            </a:pPr>
            <a:r>
              <a:rPr lang="en-US" altLang="en-US" dirty="0" smtClean="0"/>
              <a:t>What courses to take.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All Around</a:t>
            </a:r>
            <a:endParaRPr lang="en-US" dirty="0"/>
          </a:p>
        </p:txBody>
      </p:sp>
      <p:sp>
        <p:nvSpPr>
          <p:cNvPr id="3" name="Content Placeholder 2"/>
          <p:cNvSpPr>
            <a:spLocks noGrp="1"/>
          </p:cNvSpPr>
          <p:nvPr>
            <p:ph idx="1"/>
          </p:nvPr>
        </p:nvSpPr>
        <p:spPr/>
        <p:txBody>
          <a:bodyPr/>
          <a:lstStyle/>
          <a:p>
            <a:r>
              <a:rPr lang="en-US" dirty="0"/>
              <a:t>Lots of data is being collected </a:t>
            </a:r>
            <a:br>
              <a:rPr lang="en-US" dirty="0"/>
            </a:br>
            <a:r>
              <a:rPr lang="en-US" dirty="0"/>
              <a:t>and warehoused </a:t>
            </a:r>
          </a:p>
          <a:p>
            <a:pPr lvl="1"/>
            <a:r>
              <a:rPr lang="en-US" dirty="0"/>
              <a:t>Web data, e-commerce</a:t>
            </a:r>
          </a:p>
          <a:p>
            <a:pPr lvl="1"/>
            <a:r>
              <a:rPr lang="en-US" dirty="0" smtClean="0"/>
              <a:t>Financial transactions, bank/credit transactions</a:t>
            </a:r>
          </a:p>
          <a:p>
            <a:pPr lvl="1"/>
            <a:r>
              <a:rPr lang="en-US" dirty="0" smtClean="0"/>
              <a:t>Online trading and purchasing</a:t>
            </a:r>
            <a:endParaRPr lang="en-US" dirty="0"/>
          </a:p>
          <a:p>
            <a:pPr lvl="1"/>
            <a:r>
              <a:rPr lang="en-US" dirty="0" smtClean="0"/>
              <a:t>Social </a:t>
            </a:r>
            <a:r>
              <a:rPr lang="en-US" dirty="0"/>
              <a:t>Network</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524000"/>
            <a:ext cx="1840230"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876800"/>
            <a:ext cx="2425700" cy="1631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650" y="4944052"/>
            <a:ext cx="2495550" cy="1497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4264" y="3429000"/>
            <a:ext cx="2220252" cy="1328928"/>
          </a:xfrm>
          <a:prstGeom prst="rect">
            <a:avLst/>
          </a:prstGeom>
        </p:spPr>
      </p:pic>
    </p:spTree>
    <p:extLst>
      <p:ext uri="{BB962C8B-B14F-4D97-AF65-F5344CB8AC3E}">
        <p14:creationId xmlns:p14="http://schemas.microsoft.com/office/powerpoint/2010/main" val="2348967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Data Do We have?</a:t>
            </a:r>
            <a:endParaRPr lang="en-US" dirty="0"/>
          </a:p>
        </p:txBody>
      </p:sp>
      <p:sp>
        <p:nvSpPr>
          <p:cNvPr id="3" name="Content Placeholder 2"/>
          <p:cNvSpPr>
            <a:spLocks noGrp="1"/>
          </p:cNvSpPr>
          <p:nvPr>
            <p:ph idx="1"/>
          </p:nvPr>
        </p:nvSpPr>
        <p:spPr/>
        <p:txBody>
          <a:bodyPr/>
          <a:lstStyle/>
          <a:p>
            <a:r>
              <a:rPr lang="en-US" dirty="0"/>
              <a:t>Google processes 20 PB a day (2008)</a:t>
            </a:r>
          </a:p>
          <a:p>
            <a:r>
              <a:rPr lang="en-US" dirty="0" smtClean="0"/>
              <a:t>Facebook </a:t>
            </a:r>
            <a:r>
              <a:rPr lang="en-US" dirty="0"/>
              <a:t>has </a:t>
            </a:r>
            <a:r>
              <a:rPr lang="en-US" dirty="0" smtClean="0"/>
              <a:t>60 TB of daily logs</a:t>
            </a:r>
            <a:endParaRPr lang="en-US" dirty="0"/>
          </a:p>
          <a:p>
            <a:r>
              <a:rPr lang="en-US" dirty="0"/>
              <a:t>eBay has 6.5 PB of user data + 50 TB/day (5/2009)</a:t>
            </a:r>
          </a:p>
          <a:p>
            <a:r>
              <a:rPr lang="en-US" dirty="0"/>
              <a:t>1000 </a:t>
            </a:r>
            <a:r>
              <a:rPr lang="en-US" dirty="0" smtClean="0"/>
              <a:t>genomes </a:t>
            </a:r>
            <a:r>
              <a:rPr lang="en-US" dirty="0"/>
              <a:t>project: 200 </a:t>
            </a:r>
            <a:r>
              <a:rPr lang="en-US" dirty="0" smtClean="0"/>
              <a:t>TB</a:t>
            </a:r>
          </a:p>
          <a:p>
            <a:endParaRPr lang="en-US" dirty="0" smtClean="0"/>
          </a:p>
          <a:p>
            <a:endParaRPr lang="en-US" dirty="0"/>
          </a:p>
          <a:p>
            <a:r>
              <a:rPr lang="en-US" sz="2000" dirty="0"/>
              <a:t>Cost of 1 TB of disk: $35</a:t>
            </a:r>
          </a:p>
          <a:p>
            <a:r>
              <a:rPr lang="en-US" sz="2000" dirty="0"/>
              <a:t>Time to read 1 TB disk: 3 </a:t>
            </a:r>
            <a:r>
              <a:rPr lang="en-US" sz="2000" dirty="0" err="1" smtClean="0"/>
              <a:t>hrs</a:t>
            </a:r>
            <a:r>
              <a:rPr lang="en-US" sz="2000" dirty="0" smtClean="0"/>
              <a:t> </a:t>
            </a:r>
          </a:p>
          <a:p>
            <a:pPr marL="0" indent="0">
              <a:buNone/>
            </a:pPr>
            <a:r>
              <a:rPr lang="en-US" sz="2000" dirty="0"/>
              <a:t> </a:t>
            </a:r>
            <a:r>
              <a:rPr lang="en-US" sz="2000" dirty="0" smtClean="0"/>
              <a:t>     (</a:t>
            </a:r>
            <a:r>
              <a:rPr lang="en-US" sz="2000" dirty="0"/>
              <a:t>100 MB/s)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233" y="4069142"/>
            <a:ext cx="4449661" cy="2790256"/>
          </a:xfrm>
          <a:prstGeom prst="rect">
            <a:avLst/>
          </a:prstGeom>
        </p:spPr>
      </p:pic>
    </p:spTree>
    <p:extLst>
      <p:ext uri="{BB962C8B-B14F-4D97-AF65-F5344CB8AC3E}">
        <p14:creationId xmlns:p14="http://schemas.microsoft.com/office/powerpoint/2010/main" val="2926774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Big Data</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04800" y="1143000"/>
            <a:ext cx="8382000" cy="5029200"/>
          </a:xfrm>
        </p:spPr>
        <p:txBody>
          <a:bodyPr/>
          <a:lstStyle/>
          <a:p>
            <a:pPr marL="342900" lvl="1" indent="-342900" eaLnBrk="1" hangingPunct="1">
              <a:buSzPct val="75000"/>
              <a:buBlip>
                <a:blip r:embed="rId2"/>
              </a:buBlip>
              <a:defRPr/>
            </a:pPr>
            <a:r>
              <a:rPr lang="en-US" altLang="en-US" dirty="0" smtClean="0">
                <a:solidFill>
                  <a:schemeClr val="tx1"/>
                </a:solidFill>
              </a:rPr>
              <a:t>Big </a:t>
            </a:r>
            <a:r>
              <a:rPr lang="en-US" altLang="en-US" dirty="0">
                <a:solidFill>
                  <a:schemeClr val="tx1"/>
                </a:solidFill>
              </a:rPr>
              <a:t>Data </a:t>
            </a:r>
            <a:r>
              <a:rPr lang="en-US" dirty="0" smtClean="0">
                <a:solidFill>
                  <a:schemeClr val="tx1"/>
                </a:solidFill>
              </a:rPr>
              <a:t>is </a:t>
            </a:r>
            <a:r>
              <a:rPr lang="en-US" dirty="0">
                <a:solidFill>
                  <a:schemeClr val="tx1"/>
                </a:solidFill>
              </a:rPr>
              <a:t>any data that is expensive to manage and hard to extract value from </a:t>
            </a:r>
            <a:endParaRPr lang="en-US" dirty="0" smtClean="0">
              <a:solidFill>
                <a:schemeClr val="tx1"/>
              </a:solidFill>
            </a:endParaRPr>
          </a:p>
          <a:p>
            <a:pPr lvl="1" eaLnBrk="1" hangingPunct="1">
              <a:defRPr/>
            </a:pPr>
            <a:r>
              <a:rPr lang="en-US" altLang="en-US" dirty="0" smtClean="0"/>
              <a:t>Volume</a:t>
            </a:r>
          </a:p>
          <a:p>
            <a:pPr lvl="2" eaLnBrk="1" hangingPunct="1">
              <a:defRPr/>
            </a:pPr>
            <a:r>
              <a:rPr lang="en-US" altLang="en-US" dirty="0" smtClean="0"/>
              <a:t>The size of the data</a:t>
            </a:r>
            <a:endParaRPr lang="en-US" altLang="en-US" dirty="0"/>
          </a:p>
          <a:p>
            <a:pPr lvl="1" eaLnBrk="1" hangingPunct="1">
              <a:defRPr/>
            </a:pPr>
            <a:r>
              <a:rPr lang="en-US" altLang="en-US" dirty="0" smtClean="0"/>
              <a:t>Velocity</a:t>
            </a:r>
          </a:p>
          <a:p>
            <a:pPr lvl="2" eaLnBrk="1" hangingPunct="1">
              <a:defRPr/>
            </a:pPr>
            <a:r>
              <a:rPr lang="en-US" dirty="0" smtClean="0"/>
              <a:t>The </a:t>
            </a:r>
            <a:r>
              <a:rPr lang="en-US" dirty="0"/>
              <a:t>latency of data processing relative to the growing demand for </a:t>
            </a:r>
            <a:r>
              <a:rPr lang="en-US" dirty="0" smtClean="0"/>
              <a:t>interactivity</a:t>
            </a:r>
          </a:p>
          <a:p>
            <a:pPr lvl="1" eaLnBrk="1" hangingPunct="1">
              <a:defRPr/>
            </a:pPr>
            <a:r>
              <a:rPr lang="en-US" altLang="en-US" dirty="0" smtClean="0"/>
              <a:t>Variety and Complexity</a:t>
            </a:r>
          </a:p>
          <a:p>
            <a:pPr lvl="2" eaLnBrk="1" hangingPunct="1">
              <a:defRPr/>
            </a:pPr>
            <a:r>
              <a:rPr lang="en-US" dirty="0"/>
              <a:t>the diversity of sources, formats, quality, structures.</a:t>
            </a:r>
          </a:p>
          <a:p>
            <a:pPr marL="914400" lvl="2" indent="0" eaLnBrk="1" hangingPunct="1">
              <a:buNone/>
              <a:defRPr/>
            </a:pPr>
            <a:endParaRPr lang="en-US" altLang="en-US" dirty="0"/>
          </a:p>
        </p:txBody>
      </p:sp>
    </p:spTree>
    <p:extLst>
      <p:ext uri="{BB962C8B-B14F-4D97-AF65-F5344CB8AC3E}">
        <p14:creationId xmlns:p14="http://schemas.microsoft.com/office/powerpoint/2010/main" val="3254017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82879"/>
            <a:ext cx="7418449" cy="5410200"/>
          </a:xfrm>
          <a:prstGeom prst="rect">
            <a:avLst/>
          </a:prstGeom>
        </p:spPr>
      </p:pic>
    </p:spTree>
    <p:extLst>
      <p:ext uri="{BB962C8B-B14F-4D97-AF65-F5344CB8AC3E}">
        <p14:creationId xmlns:p14="http://schemas.microsoft.com/office/powerpoint/2010/main" val="2669070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We </a:t>
            </a:r>
            <a:r>
              <a:rPr lang="en-US" dirty="0"/>
              <a:t>H</a:t>
            </a:r>
            <a:r>
              <a:rPr lang="en-US" dirty="0" smtClean="0"/>
              <a:t>ave</a:t>
            </a:r>
            <a:endParaRPr lang="en-US" dirty="0"/>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smtClean="0"/>
              <a:t>Streaming </a:t>
            </a:r>
            <a:r>
              <a:rPr lang="en-US" dirty="0"/>
              <a:t>Data </a:t>
            </a:r>
          </a:p>
          <a:p>
            <a:r>
              <a:rPr lang="en-US" dirty="0">
                <a:solidFill>
                  <a:srgbClr val="000066"/>
                </a:solidFill>
              </a:rPr>
              <a:t>You </a:t>
            </a:r>
            <a:r>
              <a:rPr lang="en-US" dirty="0" smtClean="0">
                <a:solidFill>
                  <a:srgbClr val="000066"/>
                </a:solidFill>
              </a:rPr>
              <a:t>can afford to scan </a:t>
            </a:r>
            <a:r>
              <a:rPr lang="en-US" dirty="0">
                <a:solidFill>
                  <a:srgbClr val="000066"/>
                </a:solidFill>
              </a:rPr>
              <a:t>the data once</a:t>
            </a:r>
          </a:p>
          <a:p>
            <a:endParaRPr lang="en-US" dirty="0"/>
          </a:p>
        </p:txBody>
      </p:sp>
    </p:spTree>
    <p:extLst>
      <p:ext uri="{BB962C8B-B14F-4D97-AF65-F5344CB8AC3E}">
        <p14:creationId xmlns:p14="http://schemas.microsoft.com/office/powerpoint/2010/main" val="1594913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T</a:t>
            </a:r>
            <a:r>
              <a:rPr lang="en-US" dirty="0" smtClean="0"/>
              <a:t>o </a:t>
            </a:r>
            <a:r>
              <a:rPr lang="en-US" dirty="0"/>
              <a:t>D</a:t>
            </a:r>
            <a:r>
              <a:rPr lang="en-US" dirty="0" smtClean="0"/>
              <a:t>o With </a:t>
            </a:r>
            <a:r>
              <a:rPr lang="en-US" dirty="0"/>
              <a:t>T</a:t>
            </a:r>
            <a:r>
              <a:rPr lang="en-US" dirty="0" smtClean="0"/>
              <a:t>hese Data?</a:t>
            </a:r>
            <a:endParaRPr lang="en-US" dirty="0"/>
          </a:p>
        </p:txBody>
      </p:sp>
      <p:sp>
        <p:nvSpPr>
          <p:cNvPr id="3" name="Content Placeholder 2"/>
          <p:cNvSpPr>
            <a:spLocks noGrp="1"/>
          </p:cNvSpPr>
          <p:nvPr>
            <p:ph idx="1"/>
          </p:nvPr>
        </p:nvSpPr>
        <p:spPr/>
        <p:txBody>
          <a:bodyPr/>
          <a:lstStyle/>
          <a:p>
            <a:r>
              <a:rPr lang="en-US" dirty="0"/>
              <a:t>Aggregation and Statistics </a:t>
            </a:r>
          </a:p>
          <a:p>
            <a:pPr lvl="1"/>
            <a:r>
              <a:rPr lang="en-US" dirty="0"/>
              <a:t>Data </a:t>
            </a:r>
            <a:r>
              <a:rPr lang="en-US" dirty="0" smtClean="0"/>
              <a:t>warehousing </a:t>
            </a:r>
            <a:r>
              <a:rPr lang="en-US" dirty="0"/>
              <a:t>and OLAP</a:t>
            </a:r>
          </a:p>
          <a:p>
            <a:r>
              <a:rPr lang="en-US" dirty="0"/>
              <a:t>Indexing, Searching, and Querying</a:t>
            </a:r>
          </a:p>
          <a:p>
            <a:pPr lvl="1"/>
            <a:r>
              <a:rPr lang="en-US" dirty="0"/>
              <a:t>Keyword based search </a:t>
            </a:r>
          </a:p>
          <a:p>
            <a:pPr lvl="1"/>
            <a:r>
              <a:rPr lang="en-US" dirty="0"/>
              <a:t>Pattern matching (XML/RDF)</a:t>
            </a:r>
          </a:p>
          <a:p>
            <a:r>
              <a:rPr lang="en-US" dirty="0"/>
              <a:t>Knowledge discovery</a:t>
            </a:r>
          </a:p>
          <a:p>
            <a:pPr lvl="1"/>
            <a:r>
              <a:rPr lang="en-US" dirty="0"/>
              <a:t>Data Mining</a:t>
            </a:r>
          </a:p>
          <a:p>
            <a:pPr lvl="1"/>
            <a:r>
              <a:rPr lang="en-US" dirty="0"/>
              <a:t>Statistical Modeling</a:t>
            </a:r>
          </a:p>
          <a:p>
            <a:endParaRPr lang="en-US" dirty="0"/>
          </a:p>
        </p:txBody>
      </p:sp>
    </p:spTree>
    <p:extLst>
      <p:ext uri="{BB962C8B-B14F-4D97-AF65-F5344CB8AC3E}">
        <p14:creationId xmlns:p14="http://schemas.microsoft.com/office/powerpoint/2010/main" val="2096566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and Data Science</a:t>
            </a:r>
            <a:endParaRPr lang="en-US" dirty="0"/>
          </a:p>
        </p:txBody>
      </p:sp>
      <p:sp>
        <p:nvSpPr>
          <p:cNvPr id="3" name="Content Placeholder 2"/>
          <p:cNvSpPr>
            <a:spLocks noGrp="1"/>
          </p:cNvSpPr>
          <p:nvPr>
            <p:ph idx="1"/>
          </p:nvPr>
        </p:nvSpPr>
        <p:spPr/>
        <p:txBody>
          <a:bodyPr/>
          <a:lstStyle/>
          <a:p>
            <a:r>
              <a:rPr lang="en-US" sz="2600" dirty="0" smtClean="0"/>
              <a:t>“… </a:t>
            </a:r>
            <a:r>
              <a:rPr lang="en-US" sz="2600" dirty="0"/>
              <a:t>the sexy job in the next 10 years will be statisticians,” </a:t>
            </a:r>
            <a:r>
              <a:rPr lang="en-US" sz="1400" dirty="0"/>
              <a:t>Hal Varian, Google Chief Economist</a:t>
            </a:r>
          </a:p>
          <a:p>
            <a:r>
              <a:rPr lang="en-US" sz="2600" dirty="0" smtClean="0"/>
              <a:t>The </a:t>
            </a:r>
            <a:r>
              <a:rPr lang="en-US" sz="2600" dirty="0"/>
              <a:t>U.S. will need 140,000-190,000 predictive analysts and 1.5 million managers/analysts by 2018. </a:t>
            </a:r>
            <a:r>
              <a:rPr lang="en-US" sz="1400" dirty="0"/>
              <a:t>McKinsey Global Institute’s June 2011</a:t>
            </a:r>
          </a:p>
          <a:p>
            <a:r>
              <a:rPr lang="en-US" sz="2600" dirty="0" smtClean="0"/>
              <a:t>New </a:t>
            </a:r>
            <a:r>
              <a:rPr lang="en-US" sz="2600" dirty="0"/>
              <a:t>Data Science institutes being created or repurposed – NYU, Columbia, Washington, UCB,...</a:t>
            </a:r>
          </a:p>
          <a:p>
            <a:r>
              <a:rPr lang="en-US" sz="2600" dirty="0" smtClean="0"/>
              <a:t>New </a:t>
            </a:r>
            <a:r>
              <a:rPr lang="en-US" sz="2600" dirty="0"/>
              <a:t>degree programs, courses, boot-camps:</a:t>
            </a:r>
          </a:p>
          <a:p>
            <a:pPr lvl="1"/>
            <a:r>
              <a:rPr lang="en-US" sz="2200" dirty="0" smtClean="0"/>
              <a:t>e.g</a:t>
            </a:r>
            <a:r>
              <a:rPr lang="en-US" sz="2200" dirty="0"/>
              <a:t>., at Berkeley: Stats, </a:t>
            </a:r>
            <a:r>
              <a:rPr lang="en-US" sz="2200" dirty="0" smtClean="0"/>
              <a:t>I-School</a:t>
            </a:r>
            <a:r>
              <a:rPr lang="en-US" sz="2200" dirty="0"/>
              <a:t>, CS, Astronomy…</a:t>
            </a:r>
          </a:p>
          <a:p>
            <a:pPr lvl="1"/>
            <a:r>
              <a:rPr lang="en-US" sz="2200" dirty="0" smtClean="0"/>
              <a:t>One </a:t>
            </a:r>
            <a:r>
              <a:rPr lang="en-US" sz="2200" dirty="0"/>
              <a:t>proposal (elsewhere) for an MS in “Big Data Science”</a:t>
            </a:r>
          </a:p>
        </p:txBody>
      </p:sp>
    </p:spTree>
    <p:extLst>
      <p:ext uri="{BB962C8B-B14F-4D97-AF65-F5344CB8AC3E}">
        <p14:creationId xmlns:p14="http://schemas.microsoft.com/office/powerpoint/2010/main" val="3902230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Sci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145</TotalTime>
  <Words>679</Words>
  <Application>Microsoft Office PowerPoint</Application>
  <PresentationFormat>On-screen Show (4:3)</PresentationFormat>
  <Paragraphs>111</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DataScience</vt:lpstr>
      <vt:lpstr>Custom Design</vt:lpstr>
      <vt:lpstr>Introduction to Data Science</vt:lpstr>
      <vt:lpstr>Outline</vt:lpstr>
      <vt:lpstr>Data All Around</vt:lpstr>
      <vt:lpstr>How Much Data Do We have?</vt:lpstr>
      <vt:lpstr>Big Data</vt:lpstr>
      <vt:lpstr>Big Data</vt:lpstr>
      <vt:lpstr>Types of Data We Have</vt:lpstr>
      <vt:lpstr>What To Do With These Data?</vt:lpstr>
      <vt:lpstr>Big Data and Data Science</vt:lpstr>
      <vt:lpstr>What is Data Science?</vt:lpstr>
      <vt:lpstr>What is Data Science?</vt:lpstr>
      <vt:lpstr>Why is it sexy?</vt:lpstr>
      <vt:lpstr>Data Science</vt:lpstr>
      <vt:lpstr>Data Science</vt:lpstr>
      <vt:lpstr>Real Life Examples</vt:lpstr>
      <vt:lpstr>Data Scientists</vt:lpstr>
      <vt:lpstr>Data Scientists</vt:lpstr>
      <vt:lpstr>What do Data Scientists do?</vt:lpstr>
      <vt:lpstr>Concentration in Data Science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 Kamal Al Nasr</dc:creator>
  <cp:lastModifiedBy>kalnasr</cp:lastModifiedBy>
  <cp:revision>21</cp:revision>
  <dcterms:created xsi:type="dcterms:W3CDTF">2015-03-22T23:49:48Z</dcterms:created>
  <dcterms:modified xsi:type="dcterms:W3CDTF">2015-03-30T16:55:04Z</dcterms:modified>
</cp:coreProperties>
</file>