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256" r:id="rId2"/>
    <p:sldId id="277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5" r:id="rId15"/>
    <p:sldId id="272" r:id="rId16"/>
    <p:sldId id="271" r:id="rId17"/>
    <p:sldId id="270" r:id="rId18"/>
    <p:sldId id="273" r:id="rId19"/>
    <p:sldId id="274" r:id="rId20"/>
    <p:sldId id="276" r:id="rId21"/>
    <p:sldId id="275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FF0D97"/>
    <a:srgbClr val="0000CC"/>
    <a:srgbClr val="9EFF29"/>
    <a:srgbClr val="C80064"/>
    <a:srgbClr val="C33A1F"/>
    <a:srgbClr val="FF2549"/>
    <a:srgbClr val="007033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482" autoAdjust="0"/>
  </p:normalViewPr>
  <p:slideViewPr>
    <p:cSldViewPr snapToGrid="0">
      <p:cViewPr varScale="1">
        <p:scale>
          <a:sx n="119" d="100"/>
          <a:sy n="119" d="100"/>
        </p:scale>
        <p:origin x="2994" y="10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Teaching for 19 years</a:t>
            </a:r>
          </a:p>
          <a:p>
            <a:r>
              <a:rPr lang="en-US" dirty="0"/>
              <a:t>4 books for Pearson</a:t>
            </a:r>
          </a:p>
          <a:p>
            <a:r>
              <a:rPr lang="en-US" dirty="0"/>
              <a:t>Been online since 1993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04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09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70% of companies use </a:t>
            </a:r>
            <a:r>
              <a:rPr lang="en-US" dirty="0" err="1"/>
              <a:t>soial</a:t>
            </a:r>
            <a:r>
              <a:rPr lang="en-US" dirty="0"/>
              <a:t> media in job screenings</a:t>
            </a:r>
          </a:p>
          <a:p>
            <a:endParaRPr lang="en-US" dirty="0"/>
          </a:p>
          <a:p>
            <a:r>
              <a:rPr lang="en-US" dirty="0"/>
              <a:t>Harvard revoked acceptance for 10 applications after finding postings in a Facebook group</a:t>
            </a:r>
          </a:p>
          <a:p>
            <a:r>
              <a:rPr lang="en-US" dirty="0"/>
              <a:t>Included jokes about the Holocaust and abusing children</a:t>
            </a:r>
          </a:p>
          <a:p>
            <a:r>
              <a:rPr lang="en-US" dirty="0"/>
              <a:t>Insulting remarks about members of racial and ethnic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50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3175" y="1120876"/>
            <a:ext cx="8008376" cy="171081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8426" y="3709218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4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415845"/>
            <a:ext cx="8246070" cy="336263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872" y="406537"/>
            <a:ext cx="6937885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8186" y="1143000"/>
            <a:ext cx="6961240" cy="3545497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212651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53015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002550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53015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002550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ekyou.com/" TargetMode="External"/><Relationship Id="rId2" Type="http://schemas.openxmlformats.org/officeDocument/2006/relationships/hyperlink" Target="http://www.mylif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pokeo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haveibeenpwned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ericcameron" TargetMode="External"/><Relationship Id="rId2" Type="http://schemas.openxmlformats.org/officeDocument/2006/relationships/hyperlink" Target="mailto:ecameron@pccc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c/ericcamer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855" y="552416"/>
            <a:ext cx="8067368" cy="1755053"/>
          </a:xfrm>
        </p:spPr>
        <p:txBody>
          <a:bodyPr>
            <a:normAutofit/>
          </a:bodyPr>
          <a:lstStyle/>
          <a:p>
            <a:r>
              <a:rPr lang="en-US" dirty="0"/>
              <a:t>The Illusion of </a:t>
            </a:r>
            <a:br>
              <a:rPr lang="en-US" dirty="0"/>
            </a:br>
            <a:r>
              <a:rPr lang="en-US" dirty="0"/>
              <a:t>Online Privacy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3565" y="3476066"/>
            <a:ext cx="8096864" cy="149218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Eric Cameron</a:t>
            </a:r>
          </a:p>
          <a:p>
            <a:r>
              <a:rPr lang="en-US" dirty="0"/>
              <a:t>Associate Professor</a:t>
            </a:r>
          </a:p>
          <a:p>
            <a:r>
              <a:rPr lang="en-US" dirty="0"/>
              <a:t>Computer and Information Sciences</a:t>
            </a:r>
          </a:p>
          <a:p>
            <a:r>
              <a:rPr lang="en-US" dirty="0"/>
              <a:t>Passaic County Community College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036F6-65C6-4162-A4DD-FC89379F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19B6D-CB55-4BB2-B375-6A3809DD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4" y="1415845"/>
            <a:ext cx="4415413" cy="3362630"/>
          </a:xfrm>
        </p:spPr>
        <p:txBody>
          <a:bodyPr/>
          <a:lstStyle/>
          <a:p>
            <a:r>
              <a:rPr lang="en-US" dirty="0"/>
              <a:t>Trying to be funny…?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2192F-4DCD-4CBE-8CA3-52B1E242DC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33"/>
          <a:stretch/>
        </p:blipFill>
        <p:spPr>
          <a:xfrm>
            <a:off x="4988153" y="1430753"/>
            <a:ext cx="4038675" cy="248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28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2FCD0-348E-42CA-8FB4-0BF2C643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Online World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4E29C2-CBA2-412F-BC66-09D530E00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104" y="1106295"/>
            <a:ext cx="4414606" cy="36441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EC46D3-98BF-4E26-9C0F-1B2D614EA0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198"/>
          <a:stretch/>
        </p:blipFill>
        <p:spPr>
          <a:xfrm>
            <a:off x="530507" y="2696136"/>
            <a:ext cx="3675871" cy="709057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8695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0D423F5-2C1D-4273-8CD1-D7EBAE770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104" y="1106295"/>
            <a:ext cx="4414606" cy="36441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97345A-301E-41F5-BAD5-8D50A51D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634C8-5EF0-4D41-A51D-B469733F3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4" y="1415845"/>
            <a:ext cx="3495000" cy="3362630"/>
          </a:xfrm>
        </p:spPr>
        <p:txBody>
          <a:bodyPr/>
          <a:lstStyle/>
          <a:p>
            <a:r>
              <a:rPr lang="en-US" dirty="0"/>
              <a:t>Thinking social media is private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8CC6A-B45C-418F-9218-7DA8383D6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67" y="2815613"/>
            <a:ext cx="4826735" cy="85977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1009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3954-2873-4234-8678-259B0473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CB377-A7D6-4FC7-A909-E9982E68B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852" y="1099007"/>
            <a:ext cx="8246070" cy="3362630"/>
          </a:xfrm>
        </p:spPr>
        <p:txBody>
          <a:bodyPr>
            <a:normAutofit/>
          </a:bodyPr>
          <a:lstStyle/>
          <a:p>
            <a:r>
              <a:rPr lang="en-US" sz="2400" dirty="0"/>
              <a:t>We haven’t even mentioned hackers and data breaches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1B2DB-96E5-4E9D-8B8E-308AAE896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3" y="1575241"/>
            <a:ext cx="8601075" cy="1323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4459C5-B865-455E-8634-B28B599D5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91" y="2954788"/>
            <a:ext cx="7171486" cy="205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88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60798-B749-4639-8C0D-3C44CA304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It Affect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BD657-9EF2-4674-9B72-7127FE494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Job Search</a:t>
            </a:r>
          </a:p>
          <a:p>
            <a:pPr lvl="1"/>
            <a:r>
              <a:rPr lang="en-US" dirty="0"/>
              <a:t>Job screenings</a:t>
            </a:r>
          </a:p>
          <a:p>
            <a:r>
              <a:rPr lang="en-US" dirty="0"/>
              <a:t>College Applications &amp; Scholarships</a:t>
            </a:r>
          </a:p>
          <a:p>
            <a:pPr lvl="1"/>
            <a:r>
              <a:rPr lang="en-US" dirty="0"/>
              <a:t>Lies can turn up online</a:t>
            </a:r>
          </a:p>
          <a:p>
            <a:pPr lvl="1"/>
            <a:r>
              <a:rPr lang="en-US" dirty="0"/>
              <a:t>Harvard University example</a:t>
            </a:r>
          </a:p>
        </p:txBody>
      </p:sp>
    </p:spTree>
    <p:extLst>
      <p:ext uri="{BB962C8B-B14F-4D97-AF65-F5344CB8AC3E}">
        <p14:creationId xmlns:p14="http://schemas.microsoft.com/office/powerpoint/2010/main" val="2073456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6968-2B64-4667-8511-DC680DF05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D7BCB-9670-4F81-AA1D-099A81EA0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Activity: Google Search</a:t>
            </a:r>
          </a:p>
          <a:p>
            <a:pPr lvl="1"/>
            <a:r>
              <a:rPr lang="en-US" dirty="0"/>
              <a:t>Search Google for your name, in quotes followed by your state</a:t>
            </a:r>
          </a:p>
          <a:p>
            <a:pPr lvl="2"/>
            <a:r>
              <a:rPr lang="en-US" dirty="0"/>
              <a:t>I would search “Eric Cameron” NJ</a:t>
            </a:r>
          </a:p>
          <a:p>
            <a:pPr lvl="1"/>
            <a:r>
              <a:rPr lang="en-US" dirty="0"/>
              <a:t>Search images.google.com for the same thing</a:t>
            </a:r>
          </a:p>
          <a:p>
            <a:pPr lvl="2"/>
            <a:r>
              <a:rPr lang="en-US" dirty="0"/>
              <a:t>I would search “Eric Cameron” NJ</a:t>
            </a:r>
          </a:p>
          <a:p>
            <a:pPr marL="457200" lvl="1" indent="0">
              <a:buNone/>
            </a:pPr>
            <a:r>
              <a:rPr lang="en-US" sz="2000" dirty="0"/>
              <a:t>* Try a family member if you don’t find yourself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64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6968-2B64-4667-8511-DC680DF05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D7BCB-9670-4F81-AA1D-099A81EA0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Activity: Public Records</a:t>
            </a:r>
          </a:p>
          <a:p>
            <a:pPr lvl="1"/>
            <a:r>
              <a:rPr lang="en-US" dirty="0">
                <a:hlinkClick r:id="rId2"/>
              </a:rPr>
              <a:t>http://www.mylife.com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http://www.peekyou.com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http://www.spokeo.com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sz="2400" dirty="0"/>
              <a:t>* Try a family member if you don’t find yourself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508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CC39-C6D7-4A64-940C-174F0F3E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0BDDF-D923-4145-8FEE-2FB9626FB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Activity:</a:t>
            </a:r>
          </a:p>
          <a:p>
            <a:pPr lvl="1"/>
            <a:r>
              <a:rPr lang="en-US" dirty="0">
                <a:hlinkClick r:id="rId2"/>
              </a:rPr>
              <a:t>http://www.HaveIBeenPwned.com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C7E91-C6B7-4A82-8A11-B5BD035CD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847" y="2468246"/>
            <a:ext cx="5587253" cy="253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34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7B74-1AAC-4A36-B45B-EBE60BA3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22AFE-DA2B-4EBE-809C-9B0A10F6F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 MORE PARANOID</a:t>
            </a:r>
          </a:p>
          <a:p>
            <a:r>
              <a:rPr lang="en-US" dirty="0" err="1"/>
              <a:t>Opt</a:t>
            </a:r>
            <a:r>
              <a:rPr lang="en-US" dirty="0"/>
              <a:t> out of sites like </a:t>
            </a:r>
            <a:r>
              <a:rPr lang="en-US" dirty="0" err="1"/>
              <a:t>mylife</a:t>
            </a:r>
            <a:r>
              <a:rPr lang="en-US" dirty="0"/>
              <a:t>, </a:t>
            </a:r>
            <a:r>
              <a:rPr lang="en-US" dirty="0" err="1"/>
              <a:t>peekyou</a:t>
            </a:r>
            <a:r>
              <a:rPr lang="en-US" dirty="0"/>
              <a:t>, </a:t>
            </a:r>
            <a:r>
              <a:rPr lang="en-US" dirty="0" err="1"/>
              <a:t>spokeo</a:t>
            </a:r>
            <a:endParaRPr lang="en-US" dirty="0"/>
          </a:p>
          <a:p>
            <a:pPr lvl="1"/>
            <a:r>
              <a:rPr lang="en-US" dirty="0"/>
              <a:t>Yes, it’s a pain</a:t>
            </a:r>
          </a:p>
          <a:p>
            <a:r>
              <a:rPr lang="en-US" dirty="0"/>
              <a:t>Delete old accounts</a:t>
            </a:r>
          </a:p>
          <a:p>
            <a:pPr lvl="1"/>
            <a:r>
              <a:rPr lang="en-US" dirty="0"/>
              <a:t>Don’t use Facebook/Twitter/Tumblr/Reddit/Pinterest anymore? Deactivate or Delete.</a:t>
            </a:r>
          </a:p>
        </p:txBody>
      </p:sp>
    </p:spTree>
    <p:extLst>
      <p:ext uri="{BB962C8B-B14F-4D97-AF65-F5344CB8AC3E}">
        <p14:creationId xmlns:p14="http://schemas.microsoft.com/office/powerpoint/2010/main" val="3129060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7B74-1AAC-4A36-B45B-EBE60BA3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22AFE-DA2B-4EBE-809C-9B0A10F6F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use the same email everywhere!</a:t>
            </a:r>
          </a:p>
          <a:p>
            <a:r>
              <a:rPr lang="en-US" dirty="0"/>
              <a:t>Be careful with passwords</a:t>
            </a:r>
          </a:p>
          <a:p>
            <a:r>
              <a:rPr lang="en-US" dirty="0"/>
              <a:t>Post like your future boss is reading (because they may be)</a:t>
            </a:r>
          </a:p>
        </p:txBody>
      </p:sp>
    </p:spTree>
    <p:extLst>
      <p:ext uri="{BB962C8B-B14F-4D97-AF65-F5344CB8AC3E}">
        <p14:creationId xmlns:p14="http://schemas.microsoft.com/office/powerpoint/2010/main" val="284156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91CC-0406-4EA1-A6D3-F9EC6C210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89C38-699F-41E3-91BE-451CBAAF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  <a:p>
            <a:r>
              <a:rPr lang="en-US" dirty="0"/>
              <a:t>Online Vulnerabilities</a:t>
            </a:r>
          </a:p>
          <a:p>
            <a:pPr lvl="1"/>
            <a:r>
              <a:rPr lang="en-US" dirty="0"/>
              <a:t>Case Studies</a:t>
            </a:r>
          </a:p>
          <a:p>
            <a:r>
              <a:rPr lang="en-US" dirty="0"/>
              <a:t>Improving Your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36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5B2D6-A510-4CBF-9EA9-7C27EF270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Rooms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61EF8-CA0F-4FA2-AE77-7BA51E205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Break, breakout rooms.</a:t>
            </a:r>
          </a:p>
          <a:p>
            <a:r>
              <a:rPr lang="en-US" dirty="0"/>
              <a:t>Unmute and discuss the first three activities!</a:t>
            </a:r>
          </a:p>
          <a:p>
            <a:pPr lvl="1"/>
            <a:r>
              <a:rPr lang="en-US" dirty="0"/>
              <a:t>Did you find anything for you or your family on Google, </a:t>
            </a:r>
            <a:r>
              <a:rPr lang="en-US" dirty="0" err="1"/>
              <a:t>PeekYou</a:t>
            </a:r>
            <a:r>
              <a:rPr lang="en-US" dirty="0"/>
              <a:t>/</a:t>
            </a:r>
            <a:r>
              <a:rPr lang="en-US" dirty="0" err="1"/>
              <a:t>MyLife</a:t>
            </a:r>
            <a:r>
              <a:rPr lang="en-US" dirty="0"/>
              <a:t>/</a:t>
            </a:r>
            <a:r>
              <a:rPr lang="en-US" dirty="0" err="1"/>
              <a:t>Spokeo</a:t>
            </a:r>
            <a:r>
              <a:rPr lang="en-US" dirty="0"/>
              <a:t>, or </a:t>
            </a:r>
            <a:r>
              <a:rPr lang="en-US" dirty="0" err="1"/>
              <a:t>HaveIBeenPwned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Any solutions?</a:t>
            </a:r>
          </a:p>
        </p:txBody>
      </p:sp>
    </p:spTree>
    <p:extLst>
      <p:ext uri="{BB962C8B-B14F-4D97-AF65-F5344CB8AC3E}">
        <p14:creationId xmlns:p14="http://schemas.microsoft.com/office/powerpoint/2010/main" val="4091324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7B74-1AAC-4A36-B45B-EBE60BA3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22AFE-DA2B-4EBE-809C-9B0A10F6F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Eric Cameron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ecameron@pccc.edu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www.linkedin.com/in/ericcameron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4"/>
              </a:rPr>
              <a:t>www.youtube.com/c/ericcameron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22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Today’s Online World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E3F7A9-FF65-446A-B3F4-F9D89EF96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24" y="1297779"/>
            <a:ext cx="6347308" cy="3177597"/>
          </a:xfrm>
          <a:prstGeom prst="rect">
            <a:avLst/>
          </a:prstGeom>
        </p:spPr>
      </p:pic>
      <p:pic>
        <p:nvPicPr>
          <p:cNvPr id="9" name="Picture 8" descr="A person and person posing for a picture&#10;&#10;Description automatically generated with medium confidence">
            <a:extLst>
              <a:ext uri="{FF2B5EF4-FFF2-40B4-BE49-F238E27FC236}">
                <a16:creationId xmlns:a16="http://schemas.microsoft.com/office/drawing/2014/main" id="{3CAE66BF-2507-4A28-AF93-D33FD57DAC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875" y="1297779"/>
            <a:ext cx="2257101" cy="334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11B7-4742-4212-AFD1-2F944849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86C0C-A955-4A38-9A94-454662652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Old, forgotten account</a:t>
            </a:r>
          </a:p>
        </p:txBody>
      </p:sp>
      <p:pic>
        <p:nvPicPr>
          <p:cNvPr id="6" name="Picture 5" descr="A person and person posing for a picture&#10;&#10;Description automatically generated with medium confidence">
            <a:extLst>
              <a:ext uri="{FF2B5EF4-FFF2-40B4-BE49-F238E27FC236}">
                <a16:creationId xmlns:a16="http://schemas.microsoft.com/office/drawing/2014/main" id="{7C9238BC-9DD9-43EA-99D4-429D509118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875" y="1297779"/>
            <a:ext cx="2257101" cy="334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05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1873-7C41-45D7-ABB1-B965DE62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Today’s Online World</a:t>
            </a:r>
            <a:br>
              <a:rPr lang="en-US" dirty="0"/>
            </a:br>
            <a:r>
              <a:rPr lang="en-US" dirty="0"/>
              <a:t>(Swatting)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6F7F7D-43D6-415D-BB0A-DC4545B47903}"/>
              </a:ext>
            </a:extLst>
          </p:cNvPr>
          <p:cNvGrpSpPr/>
          <p:nvPr/>
        </p:nvGrpSpPr>
        <p:grpSpPr>
          <a:xfrm>
            <a:off x="263898" y="1404097"/>
            <a:ext cx="4852707" cy="3226359"/>
            <a:chOff x="942975" y="1733550"/>
            <a:chExt cx="7019925" cy="466725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80FCB2-7416-4A43-9E30-22CE759CA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1100" y="1733550"/>
              <a:ext cx="6781800" cy="16764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47EFEF8-97E7-451F-A42F-CA3C14C16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975" y="3409950"/>
              <a:ext cx="7019925" cy="2990850"/>
            </a:xfrm>
            <a:prstGeom prst="rect">
              <a:avLst/>
            </a:prstGeom>
          </p:spPr>
        </p:pic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33D6A44-2CD4-47C0-BCFF-B8BD99546C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76892" y="2086908"/>
            <a:ext cx="4038600" cy="249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4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1873-7C41-45D7-ABB1-B965DE62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How?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33D6A44-2CD4-47C0-BCFF-B8BD99546C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76892" y="2086908"/>
            <a:ext cx="4038600" cy="249461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26AA6BE-CF5D-4A3C-B425-5D119A686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4" y="1415845"/>
            <a:ext cx="4213178" cy="3362630"/>
          </a:xfrm>
        </p:spPr>
        <p:txBody>
          <a:bodyPr/>
          <a:lstStyle/>
          <a:p>
            <a:r>
              <a:rPr lang="en-US" dirty="0"/>
              <a:t>Lack of awareness</a:t>
            </a:r>
          </a:p>
        </p:txBody>
      </p:sp>
    </p:spTree>
    <p:extLst>
      <p:ext uri="{BB962C8B-B14F-4D97-AF65-F5344CB8AC3E}">
        <p14:creationId xmlns:p14="http://schemas.microsoft.com/office/powerpoint/2010/main" val="284606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ED546-FA0C-45D2-B98B-8BF136AD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Today’s Online World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Doxxing</a:t>
            </a:r>
            <a:r>
              <a:rPr lang="en-US" dirty="0"/>
              <a:t>)</a:t>
            </a:r>
          </a:p>
        </p:txBody>
      </p:sp>
      <p:pic>
        <p:nvPicPr>
          <p:cNvPr id="6" name="Content Placeholder 5" descr="A picture containing outdoor, grass, frisbee, animal&#10;&#10;Description automatically generated">
            <a:extLst>
              <a:ext uri="{FF2B5EF4-FFF2-40B4-BE49-F238E27FC236}">
                <a16:creationId xmlns:a16="http://schemas.microsoft.com/office/drawing/2014/main" id="{55D3859C-3851-4F5D-B37B-CEE54649BB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2" r="28431"/>
          <a:stretch/>
        </p:blipFill>
        <p:spPr>
          <a:xfrm>
            <a:off x="5814467" y="1488165"/>
            <a:ext cx="2624538" cy="2692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FF7C52-D4AB-4E46-AA21-F9B899A78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76" y="1063229"/>
            <a:ext cx="4496039" cy="25770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0B7EC1-2AC8-4E82-AECF-842293076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33" y="2806001"/>
            <a:ext cx="4496039" cy="22026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7270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C9BD-5FD9-4508-A3DC-D90DAFD2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3AE12F-517A-431C-9B7E-4A43F348F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06" y="2834365"/>
            <a:ext cx="5370419" cy="1433567"/>
          </a:xfrm>
          <a:prstGeom prst="rect">
            <a:avLst/>
          </a:prstGeom>
        </p:spPr>
      </p:pic>
      <p:pic>
        <p:nvPicPr>
          <p:cNvPr id="7" name="Content Placeholder 5" descr="A picture containing outdoor, grass, frisbee, animal&#10;&#10;Description automatically generated">
            <a:extLst>
              <a:ext uri="{FF2B5EF4-FFF2-40B4-BE49-F238E27FC236}">
                <a16:creationId xmlns:a16="http://schemas.microsoft.com/office/drawing/2014/main" id="{401736E7-081D-4803-BDF2-A6CFF372F3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2" r="28431"/>
          <a:stretch/>
        </p:blipFill>
        <p:spPr>
          <a:xfrm>
            <a:off x="5814467" y="1488165"/>
            <a:ext cx="2624538" cy="2692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67B7A2-B426-4925-9889-9624E37A5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4" y="1415845"/>
            <a:ext cx="4213178" cy="3362630"/>
          </a:xfrm>
        </p:spPr>
        <p:txBody>
          <a:bodyPr/>
          <a:lstStyle/>
          <a:p>
            <a:r>
              <a:rPr lang="en-US" dirty="0"/>
              <a:t>Being a “Karen” and giving the Internet someone to </a:t>
            </a:r>
            <a:r>
              <a:rPr lang="en-US" dirty="0" err="1"/>
              <a:t>doxx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2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CD9977-5DB0-4514-A872-F1D5756B76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33"/>
          <a:stretch/>
        </p:blipFill>
        <p:spPr>
          <a:xfrm>
            <a:off x="4988153" y="1430753"/>
            <a:ext cx="4038675" cy="24842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FDAA2D-F503-49B4-83A8-0EAA2ACA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Online World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D09FD7-8D91-4681-8C88-67F11F641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72" y="1228470"/>
            <a:ext cx="4959094" cy="26865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F07819-B697-4457-A47C-FF10B131DB33}"/>
              </a:ext>
            </a:extLst>
          </p:cNvPr>
          <p:cNvSpPr/>
          <p:nvPr/>
        </p:nvSpPr>
        <p:spPr>
          <a:xfrm>
            <a:off x="759759" y="3556747"/>
            <a:ext cx="1869141" cy="497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8CD3515A-7AFD-4AC2-8A1F-64ED4BA04AF7}"/>
              </a:ext>
            </a:extLst>
          </p:cNvPr>
          <p:cNvSpPr/>
          <p:nvPr/>
        </p:nvSpPr>
        <p:spPr>
          <a:xfrm rot="18699208">
            <a:off x="1520528" y="3748863"/>
            <a:ext cx="927847" cy="81354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3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Microsoft Office PowerPoint</Application>
  <PresentationFormat>On-screen Show (16:9)</PresentationFormat>
  <Paragraphs>81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The Illusion of  Online Privacy</vt:lpstr>
      <vt:lpstr>Agenda</vt:lpstr>
      <vt:lpstr>Today’s Online World</vt:lpstr>
      <vt:lpstr>How?</vt:lpstr>
      <vt:lpstr>Today’s Online World (Swatting)</vt:lpstr>
      <vt:lpstr>How?</vt:lpstr>
      <vt:lpstr>Today’s Online World (Doxxing)</vt:lpstr>
      <vt:lpstr>How?</vt:lpstr>
      <vt:lpstr>Today’s Online World</vt:lpstr>
      <vt:lpstr>How?</vt:lpstr>
      <vt:lpstr>Today’s Online World</vt:lpstr>
      <vt:lpstr>How?</vt:lpstr>
      <vt:lpstr>And…</vt:lpstr>
      <vt:lpstr>How Can It Affect You?</vt:lpstr>
      <vt:lpstr>Security Hardening</vt:lpstr>
      <vt:lpstr>Security Hardening</vt:lpstr>
      <vt:lpstr>Security Hardening</vt:lpstr>
      <vt:lpstr>What to Do?</vt:lpstr>
      <vt:lpstr>What to Do?</vt:lpstr>
      <vt:lpstr>Breakout Rooms</vt:lpstr>
      <vt:lpstr>About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2022-01-28T17:38:29Z</dcterms:modified>
</cp:coreProperties>
</file>