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4" r:id="rId3"/>
    <p:sldId id="271" r:id="rId4"/>
    <p:sldId id="272" r:id="rId5"/>
    <p:sldId id="27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7" r:id="rId17"/>
    <p:sldId id="279" r:id="rId18"/>
    <p:sldId id="280" r:id="rId19"/>
    <p:sldId id="281" r:id="rId20"/>
    <p:sldId id="283" r:id="rId21"/>
    <p:sldId id="282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85C70-90AD-44DE-8AE9-5255B6AB3650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565F6-7FED-4026-AB82-96ECB7312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21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49" y="404664"/>
            <a:ext cx="1524000" cy="664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72F0586-0D06-461B-97BB-78406097ECB1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32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f2000.pt/users/famaral/ig/tlp/linguagens.htm" TargetMode="External"/><Relationship Id="rId2" Type="http://schemas.openxmlformats.org/officeDocument/2006/relationships/hyperlink" Target="http://www.prof2000.pt/users/famaral/ig/tlp/algoritmo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Profª</a:t>
            </a:r>
            <a:r>
              <a:rPr lang="pt-BR" dirty="0"/>
              <a:t> Cíntia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  <a:br>
              <a:rPr lang="pt-BR" dirty="0"/>
            </a:br>
            <a:r>
              <a:rPr lang="pt-BR" dirty="0"/>
              <a:t>Aula OPERADORES</a:t>
            </a:r>
          </a:p>
        </p:txBody>
      </p:sp>
    </p:spTree>
    <p:extLst>
      <p:ext uri="{BB962C8B-B14F-4D97-AF65-F5344CB8AC3E}">
        <p14:creationId xmlns:p14="http://schemas.microsoft.com/office/powerpoint/2010/main" val="335482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 LÓGICOS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8800"/>
            <a:ext cx="9009023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6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 LÓGICOS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8800"/>
            <a:ext cx="884564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4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Prioridade entre OPERADORES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28799"/>
            <a:ext cx="8280920" cy="504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4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Prioridade entre OPERADORES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2208"/>
            <a:ext cx="7920880" cy="488032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71600" y="3068960"/>
            <a:ext cx="237626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180024" y="4293096"/>
            <a:ext cx="237626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48480" y="5661248"/>
            <a:ext cx="2531432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7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Exercício 1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67544" y="1556792"/>
            <a:ext cx="7992888" cy="508353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3568" y="1700808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1) </a:t>
            </a:r>
          </a:p>
        </p:txBody>
      </p:sp>
    </p:spTree>
    <p:extLst>
      <p:ext uri="{BB962C8B-B14F-4D97-AF65-F5344CB8AC3E}">
        <p14:creationId xmlns:p14="http://schemas.microsoft.com/office/powerpoint/2010/main" val="84060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69437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876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685" y="1719263"/>
            <a:ext cx="3950029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419872" y="2999564"/>
            <a:ext cx="1584176" cy="645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203848" y="3933056"/>
            <a:ext cx="208823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698828" y="5301208"/>
            <a:ext cx="1809276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94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46085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331640" y="2999564"/>
            <a:ext cx="1512168" cy="429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331640" y="3861048"/>
            <a:ext cx="2592288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259632" y="5085184"/>
            <a:ext cx="2448272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31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46085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331640" y="2999564"/>
            <a:ext cx="1512168" cy="429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331640" y="3861048"/>
            <a:ext cx="2592288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259632" y="5085184"/>
            <a:ext cx="2448272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171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95536" y="177281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Considerando as variáveis declaradas na tabela abaixo e mais a variável booleana TESTE, com valor FALSO, avalie as expressões a seguir, para cada uma das três combinações de valores apresentadas:</a:t>
            </a:r>
          </a:p>
          <a:p>
            <a:endParaRPr lang="pt-BR" dirty="0"/>
          </a:p>
        </p:txBody>
      </p:sp>
      <p:pic>
        <p:nvPicPr>
          <p:cNvPr id="11" name="Imagem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907704" y="2708920"/>
            <a:ext cx="5400040" cy="1739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5536" y="4725144"/>
            <a:ext cx="74474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a) (A + 1 &gt;= ((B) ^ (1/2)) OU (NOME &lt;&gt; 'ANA'))</a:t>
            </a:r>
          </a:p>
          <a:p>
            <a:r>
              <a:rPr lang="pt-BR" dirty="0"/>
              <a:t>b) (A + 1 &gt;= ((B) ^ (1/2)) E (PROFISSAO = 'MEDICO'))</a:t>
            </a:r>
          </a:p>
          <a:p>
            <a:r>
              <a:rPr lang="pt-BR" dirty="0"/>
              <a:t>c) (NOME &lt;&gt; 'ANA') OU (PROFISSAO = 'MEDICO') E (A + 1 &gt;= ((B) ^ (1/2)))</a:t>
            </a:r>
          </a:p>
          <a:p>
            <a:r>
              <a:rPr lang="pt-BR" dirty="0"/>
              <a:t>d) NÃO TESTE E ((A + 1) &gt;= ((B) ^ (1/2)) OU NÃO (PROFISSAO = 'MEDICO'))</a:t>
            </a:r>
          </a:p>
          <a:p>
            <a:r>
              <a:rPr lang="pt-BR" dirty="0"/>
              <a:t>e) NÃO (A + 1 &gt;= ((B) ^ (1/2)) E TESTE)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461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700240"/>
              </p:ext>
            </p:extLst>
          </p:nvPr>
        </p:nvGraphicFramePr>
        <p:xfrm>
          <a:off x="381000" y="1719263"/>
          <a:ext cx="840740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SÍMBOLO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Subtração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Multiplicação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Exponenciação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**  ,</a:t>
                      </a:r>
                      <a:r>
                        <a:rPr lang="pt-BR" baseline="0" dirty="0"/>
                        <a:t> ^, </a:t>
                      </a:r>
                      <a:r>
                        <a:rPr lang="pt-BR" baseline="0" dirty="0" err="1"/>
                        <a:t>pot</a:t>
                      </a:r>
                      <a:r>
                        <a:rPr lang="pt-BR" baseline="0" dirty="0"/>
                        <a:t>(</a:t>
                      </a:r>
                      <a:r>
                        <a:rPr lang="pt-BR" baseline="0" dirty="0" err="1"/>
                        <a:t>base,exp</a:t>
                      </a:r>
                      <a:r>
                        <a:rPr lang="pt-BR" baseline="0" dirty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Div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 </a:t>
                      </a:r>
                      <a:r>
                        <a:rPr lang="pt-BR" dirty="0" err="1"/>
                        <a:t>div</a:t>
                      </a:r>
                      <a:r>
                        <a:rPr lang="pt-BR" dirty="0"/>
                        <a:t> 4 resulta em 2</a:t>
                      </a:r>
                    </a:p>
                    <a:p>
                      <a:pPr algn="ctr"/>
                      <a:r>
                        <a:rPr lang="pt-BR" dirty="0"/>
                        <a:t>27 </a:t>
                      </a:r>
                      <a:r>
                        <a:rPr lang="pt-BR" dirty="0" err="1"/>
                        <a:t>div</a:t>
                      </a:r>
                      <a:r>
                        <a:rPr lang="pt-BR" dirty="0"/>
                        <a:t> 5 resulta</a:t>
                      </a:r>
                      <a:r>
                        <a:rPr lang="pt-BR" baseline="0" dirty="0"/>
                        <a:t> em 5</a:t>
                      </a:r>
                    </a:p>
                    <a:p>
                      <a:pPr algn="ctr"/>
                      <a:r>
                        <a:rPr lang="pt-BR" baseline="0" dirty="0"/>
                        <a:t>9 </a:t>
                      </a:r>
                      <a:r>
                        <a:rPr lang="pt-BR" baseline="0" dirty="0" err="1"/>
                        <a:t>div</a:t>
                      </a:r>
                      <a:r>
                        <a:rPr lang="pt-BR" baseline="0" dirty="0"/>
                        <a:t> 3 resulta em 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Mod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 </a:t>
                      </a:r>
                      <a:r>
                        <a:rPr lang="pt-BR" dirty="0" err="1"/>
                        <a:t>mod</a:t>
                      </a:r>
                      <a:r>
                        <a:rPr lang="pt-BR" dirty="0"/>
                        <a:t> 4 resulta</a:t>
                      </a:r>
                      <a:r>
                        <a:rPr lang="pt-BR" baseline="0" dirty="0"/>
                        <a:t> em 1</a:t>
                      </a:r>
                    </a:p>
                    <a:p>
                      <a:pPr algn="ctr"/>
                      <a:r>
                        <a:rPr lang="pt-BR" baseline="0" dirty="0"/>
                        <a:t>27 </a:t>
                      </a:r>
                      <a:r>
                        <a:rPr lang="pt-BR" baseline="0" dirty="0" err="1"/>
                        <a:t>mod</a:t>
                      </a:r>
                      <a:r>
                        <a:rPr lang="pt-BR" baseline="0" dirty="0"/>
                        <a:t> 5 resulta 2</a:t>
                      </a:r>
                    </a:p>
                    <a:p>
                      <a:pPr algn="ctr"/>
                      <a:r>
                        <a:rPr lang="pt-BR" baseline="0" dirty="0"/>
                        <a:t>9 </a:t>
                      </a:r>
                      <a:r>
                        <a:rPr lang="pt-BR" baseline="0" dirty="0" err="1"/>
                        <a:t>mod</a:t>
                      </a:r>
                      <a:r>
                        <a:rPr lang="pt-BR" baseline="0" dirty="0"/>
                        <a:t> 3 resulta 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rad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rad</a:t>
                      </a:r>
                      <a:r>
                        <a:rPr lang="pt-BR" dirty="0"/>
                        <a:t>(25) resulta em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 ARITMÉTICOS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362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" indent="0" algn="ctr">
              <a:buNone/>
            </a:pPr>
            <a:r>
              <a:rPr lang="pt-BR" dirty="0"/>
              <a:t>EXEMPLO</a:t>
            </a:r>
          </a:p>
          <a:p>
            <a:r>
              <a:rPr lang="pt-BR" b="1" dirty="0"/>
              <a:t>Para a linha 1 </a:t>
            </a:r>
            <a:r>
              <a:rPr lang="pt-BR" b="1" dirty="0">
                <a:sym typeface="Wingdings"/>
              </a:rPr>
              <a:t></a:t>
            </a:r>
            <a:endParaRPr lang="pt-BR" dirty="0"/>
          </a:p>
          <a:p>
            <a:pPr marL="45720" indent="0">
              <a:buNone/>
            </a:pPr>
            <a:r>
              <a:rPr lang="pt-BR" dirty="0"/>
              <a:t>a) (A + 1 &gt;= ((B) ^ (1/2)) OU (NOME &lt;&gt; 'ANA'))</a:t>
            </a:r>
          </a:p>
          <a:p>
            <a:pPr marL="45720" indent="0">
              <a:buNone/>
            </a:pPr>
            <a:r>
              <a:rPr lang="pt-BR" dirty="0"/>
              <a:t>Para os valores da linha 1 temos:</a:t>
            </a:r>
          </a:p>
          <a:p>
            <a:pPr marL="45720" indent="0">
              <a:buNone/>
            </a:pPr>
            <a:r>
              <a:rPr lang="pt-BR" dirty="0"/>
              <a:t>TESTE = </a:t>
            </a:r>
            <a:r>
              <a:rPr lang="pt-BR" dirty="0">
                <a:solidFill>
                  <a:srgbClr val="FF0000"/>
                </a:solidFill>
              </a:rPr>
              <a:t>FALSO</a:t>
            </a:r>
          </a:p>
          <a:p>
            <a:pPr marL="45720" indent="0">
              <a:buNone/>
            </a:pPr>
            <a:r>
              <a:rPr lang="pt-BR" dirty="0"/>
              <a:t>A = </a:t>
            </a:r>
            <a:r>
              <a:rPr lang="pt-BR" dirty="0">
                <a:solidFill>
                  <a:srgbClr val="FF0000"/>
                </a:solidFill>
              </a:rPr>
              <a:t>3</a:t>
            </a:r>
          </a:p>
          <a:p>
            <a:pPr marL="45720" indent="0">
              <a:buNone/>
            </a:pPr>
            <a:r>
              <a:rPr lang="pt-BR" dirty="0"/>
              <a:t>B = </a:t>
            </a:r>
            <a:r>
              <a:rPr lang="pt-BR" dirty="0">
                <a:solidFill>
                  <a:srgbClr val="FF0000"/>
                </a:solidFill>
              </a:rPr>
              <a:t>16</a:t>
            </a:r>
          </a:p>
          <a:p>
            <a:pPr marL="45720" indent="0">
              <a:buNone/>
            </a:pPr>
            <a:r>
              <a:rPr lang="pt-BR" dirty="0"/>
              <a:t>NOME = </a:t>
            </a:r>
            <a:r>
              <a:rPr lang="pt-BR" dirty="0">
                <a:solidFill>
                  <a:srgbClr val="FF0000"/>
                </a:solidFill>
              </a:rPr>
              <a:t>‘MIRIAM’</a:t>
            </a:r>
          </a:p>
          <a:p>
            <a:pPr marL="45720" indent="0">
              <a:buNone/>
            </a:pPr>
            <a:r>
              <a:rPr lang="pt-BR" dirty="0"/>
              <a:t>PROFISSAO = </a:t>
            </a:r>
            <a:r>
              <a:rPr lang="pt-BR" dirty="0">
                <a:solidFill>
                  <a:srgbClr val="FF0000"/>
                </a:solidFill>
              </a:rPr>
              <a:t>‘ADVOGADO’</a:t>
            </a:r>
          </a:p>
          <a:p>
            <a:pPr marL="45720" indent="0">
              <a:buNone/>
            </a:pPr>
            <a:r>
              <a:rPr lang="pt-BR" sz="4500" dirty="0">
                <a:solidFill>
                  <a:srgbClr val="0070C0"/>
                </a:solidFill>
              </a:rPr>
              <a:t>Substituindo na expressão temos:</a:t>
            </a:r>
          </a:p>
          <a:p>
            <a:pPr marL="45720" indent="0" algn="ctr">
              <a:buNone/>
            </a:pPr>
            <a:r>
              <a:rPr lang="pt-BR" dirty="0"/>
              <a:t>(</a:t>
            </a:r>
            <a:r>
              <a:rPr lang="pt-BR" b="1" dirty="0"/>
              <a:t>3</a:t>
            </a:r>
            <a:r>
              <a:rPr lang="pt-BR" dirty="0"/>
              <a:t> + 1 &gt;= ((</a:t>
            </a:r>
            <a:r>
              <a:rPr lang="pt-BR" b="1" dirty="0"/>
              <a:t>16</a:t>
            </a:r>
            <a:r>
              <a:rPr lang="pt-BR" dirty="0"/>
              <a:t>) ^ (1/2)) OU (‘</a:t>
            </a:r>
            <a:r>
              <a:rPr lang="pt-BR" b="1" dirty="0"/>
              <a:t>MIRIAM’</a:t>
            </a:r>
            <a:r>
              <a:rPr lang="pt-BR" dirty="0"/>
              <a:t> &lt;&gt; 'ANA'))</a:t>
            </a:r>
          </a:p>
          <a:p>
            <a:pPr marL="45720" indent="0" algn="ctr">
              <a:buNone/>
            </a:pPr>
            <a:r>
              <a:rPr lang="pt-BR" dirty="0"/>
              <a:t>(4 &gt;= </a:t>
            </a:r>
            <a:r>
              <a:rPr lang="pt-BR" b="1" dirty="0"/>
              <a:t>4</a:t>
            </a:r>
            <a:r>
              <a:rPr lang="pt-BR" dirty="0"/>
              <a:t> OU </a:t>
            </a:r>
            <a:r>
              <a:rPr lang="pt-BR" b="1" dirty="0"/>
              <a:t>VERDADEIRO</a:t>
            </a:r>
            <a:r>
              <a:rPr lang="pt-BR" dirty="0"/>
              <a:t>)</a:t>
            </a:r>
          </a:p>
          <a:p>
            <a:pPr marL="45720" indent="0" algn="ctr">
              <a:buNone/>
            </a:pPr>
            <a:r>
              <a:rPr lang="pt-BR" b="1" dirty="0"/>
              <a:t>VERDADEIRO</a:t>
            </a:r>
            <a:r>
              <a:rPr lang="pt-BR" dirty="0"/>
              <a:t> OU </a:t>
            </a:r>
            <a:r>
              <a:rPr lang="pt-BR" b="1" dirty="0"/>
              <a:t>VERDADEIRO</a:t>
            </a:r>
            <a:endParaRPr lang="pt-BR" dirty="0"/>
          </a:p>
          <a:p>
            <a:pPr marL="45720" indent="0" algn="ctr">
              <a:buNone/>
            </a:pPr>
            <a:r>
              <a:rPr lang="pt-BR" sz="5800" b="1" dirty="0">
                <a:solidFill>
                  <a:srgbClr val="0070C0"/>
                </a:solidFill>
              </a:rPr>
              <a:t>VERDADEIRO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 resolução</a:t>
            </a:r>
          </a:p>
        </p:txBody>
      </p:sp>
    </p:spTree>
    <p:extLst>
      <p:ext uri="{BB962C8B-B14F-4D97-AF65-F5344CB8AC3E}">
        <p14:creationId xmlns:p14="http://schemas.microsoft.com/office/powerpoint/2010/main" val="671348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138312"/>
              </p:ext>
            </p:extLst>
          </p:nvPr>
        </p:nvGraphicFramePr>
        <p:xfrm>
          <a:off x="683568" y="2492896"/>
          <a:ext cx="7344816" cy="2016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1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9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9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V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 resolução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339752" y="1733848"/>
            <a:ext cx="457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Agora complete todas as lacunas da tabela: </a:t>
            </a:r>
          </a:p>
        </p:txBody>
      </p:sp>
    </p:spTree>
    <p:extLst>
      <p:ext uri="{BB962C8B-B14F-4D97-AF65-F5344CB8AC3E}">
        <p14:creationId xmlns:p14="http://schemas.microsoft.com/office/powerpoint/2010/main" val="158742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 ARITMÉTICOS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3" y="1844824"/>
            <a:ext cx="72953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Hierarquia das Operações Aritméticas</a:t>
            </a:r>
          </a:p>
          <a:p>
            <a:r>
              <a:rPr lang="pt-BR" sz="2400" dirty="0"/>
              <a:t>1 º </a:t>
            </a:r>
            <a:r>
              <a:rPr lang="pt-BR" sz="2400" dirty="0">
                <a:sym typeface="Wingdings" pitchFamily="2" charset="2"/>
              </a:rPr>
              <a:t></a:t>
            </a:r>
            <a:r>
              <a:rPr lang="pt-BR" sz="2400" dirty="0"/>
              <a:t> ( ) Parênteses</a:t>
            </a:r>
          </a:p>
          <a:p>
            <a:r>
              <a:rPr lang="pt-BR" sz="2400" dirty="0"/>
              <a:t>2 º </a:t>
            </a:r>
            <a:r>
              <a:rPr lang="pt-BR" sz="2400" dirty="0">
                <a:sym typeface="Wingdings" pitchFamily="2" charset="2"/>
              </a:rPr>
              <a:t> </a:t>
            </a:r>
            <a:r>
              <a:rPr lang="pt-BR" sz="2400" dirty="0" err="1"/>
              <a:t>Exponenciação</a:t>
            </a:r>
            <a:r>
              <a:rPr lang="pt-BR" sz="2400" dirty="0"/>
              <a:t> e radiciação</a:t>
            </a:r>
          </a:p>
          <a:p>
            <a:r>
              <a:rPr lang="pt-BR" sz="2400" dirty="0"/>
              <a:t>3 º </a:t>
            </a:r>
            <a:r>
              <a:rPr lang="pt-BR" sz="2400" dirty="0">
                <a:sym typeface="Wingdings" pitchFamily="2" charset="2"/>
              </a:rPr>
              <a:t> </a:t>
            </a:r>
            <a:r>
              <a:rPr lang="pt-BR" sz="2400" dirty="0"/>
              <a:t>Multiplicação, divisão (o que aparecer primeiro)</a:t>
            </a:r>
          </a:p>
          <a:p>
            <a:r>
              <a:rPr lang="pt-BR" sz="2400" dirty="0"/>
              <a:t>4 º </a:t>
            </a:r>
            <a:r>
              <a:rPr lang="pt-BR" sz="2400" dirty="0">
                <a:sym typeface="Wingdings" pitchFamily="2" charset="2"/>
              </a:rPr>
              <a:t> </a:t>
            </a:r>
            <a:r>
              <a:rPr lang="pt-BR" sz="2400" dirty="0"/>
              <a:t>+ ou – (o que aparecer primeiro)</a:t>
            </a:r>
          </a:p>
        </p:txBody>
      </p:sp>
    </p:spTree>
    <p:extLst>
      <p:ext uri="{BB962C8B-B14F-4D97-AF65-F5344CB8AC3E}">
        <p14:creationId xmlns:p14="http://schemas.microsoft.com/office/powerpoint/2010/main" val="178315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Os operadores relacionais são:</a:t>
            </a:r>
          </a:p>
          <a:p>
            <a:pPr marL="45720" indent="0" algn="just">
              <a:buNone/>
            </a:pPr>
            <a:endParaRPr lang="pt-BR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 RELACIONAIS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89617"/>
              </p:ext>
            </p:extLst>
          </p:nvPr>
        </p:nvGraphicFramePr>
        <p:xfrm>
          <a:off x="1187624" y="2420888"/>
          <a:ext cx="6096000" cy="367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6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SÍMBOLO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Igual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Diferente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Menor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Maior ou igual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Menor ou igual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50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Exemplo:</a:t>
            </a:r>
          </a:p>
          <a:p>
            <a:pPr marL="45720" indent="0" algn="just">
              <a:buNone/>
            </a:pPr>
            <a:r>
              <a:rPr lang="pt-BR" dirty="0"/>
              <a:t>Tendo duas variáveis, A=5 e B=3. O resultado das expressões seriam:</a:t>
            </a:r>
          </a:p>
          <a:p>
            <a:pPr marL="45720" indent="0" algn="just">
              <a:buNone/>
            </a:pPr>
            <a:endParaRPr lang="pt-BR" dirty="0"/>
          </a:p>
          <a:p>
            <a:pPr marL="45720" indent="0" algn="just">
              <a:buNone/>
            </a:pPr>
            <a:endParaRPr lang="pt-BR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 RELACIONAIS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84073"/>
              </p:ext>
            </p:extLst>
          </p:nvPr>
        </p:nvGraphicFramePr>
        <p:xfrm>
          <a:off x="1403648" y="350100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&lt;&gt;</a:t>
                      </a:r>
                      <a:r>
                        <a:rPr lang="pt-BR" baseline="0" dirty="0"/>
                        <a:t> 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86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Os operadores lógicos e relacionais são elementos que é fundamental conhecer dada a sua importância na elaboração de um programa.  Em todos os programas são utilizadas expressões relacionais e lógicas para a tomada de decisões e consequente  desvio do fluxo do programa.</a:t>
            </a:r>
            <a:endParaRPr lang="pt-BR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 LÓGICOS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62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Em termos de nomenclatura, considera-se que o valor lógico </a:t>
            </a:r>
            <a:r>
              <a:rPr lang="pt-BR" b="1" dirty="0"/>
              <a:t>Verdadeiro</a:t>
            </a:r>
            <a:r>
              <a:rPr lang="pt-BR" dirty="0"/>
              <a:t> é representado por </a:t>
            </a:r>
            <a:r>
              <a:rPr lang="pt-BR" b="1" dirty="0"/>
              <a:t>1</a:t>
            </a:r>
            <a:r>
              <a:rPr lang="pt-BR" dirty="0"/>
              <a:t> e o valor lógico </a:t>
            </a:r>
            <a:r>
              <a:rPr lang="pt-BR" b="1" dirty="0"/>
              <a:t>Falso</a:t>
            </a:r>
            <a:r>
              <a:rPr lang="pt-BR" dirty="0"/>
              <a:t> por </a:t>
            </a:r>
            <a:r>
              <a:rPr lang="pt-BR" b="1" dirty="0"/>
              <a:t>0</a:t>
            </a:r>
            <a:r>
              <a:rPr lang="pt-BR" dirty="0"/>
              <a:t>.  Por outro lado, o símbolo utilizada para a representação dos operadores varia de linguagem para linguagem, pelo que se apresentam aqui uma representação normalizada a utilizar apenas na elaboração de </a:t>
            </a:r>
            <a:r>
              <a:rPr lang="pt-BR" dirty="0">
                <a:hlinkClick r:id="rId2"/>
              </a:rPr>
              <a:t>algoritmos</a:t>
            </a:r>
            <a:r>
              <a:rPr lang="pt-BR" dirty="0"/>
              <a:t>, sendo apresentada posteriormente toda a simbologia referente às </a:t>
            </a:r>
            <a:r>
              <a:rPr lang="pt-BR" dirty="0">
                <a:hlinkClick r:id="rId3"/>
              </a:rPr>
              <a:t>linguagens de programação</a:t>
            </a:r>
            <a:r>
              <a:rPr lang="pt-BR" dirty="0"/>
              <a:t> em estudo.</a:t>
            </a:r>
            <a:endParaRPr lang="pt-BR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 LÓGICOS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818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endParaRPr lang="pt-BR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 LÓGICOS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31961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5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1" y="1628800"/>
            <a:ext cx="8780835" cy="374441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 LÓGICOS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6354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e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Grad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ad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0</TotalTime>
  <Words>607</Words>
  <Application>Microsoft Office PowerPoint</Application>
  <PresentationFormat>Apresentação na tela (4:3)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Calibri</vt:lpstr>
      <vt:lpstr>Franklin Gothic Medium</vt:lpstr>
      <vt:lpstr>Wingdings</vt:lpstr>
      <vt:lpstr>Wingdings 2</vt:lpstr>
      <vt:lpstr>Grade</vt:lpstr>
      <vt:lpstr>LÓGICA DE PROGRAMAÇÃO Aula OPERADORES</vt:lpstr>
      <vt:lpstr>OPERADORES ARITMÉTICOS</vt:lpstr>
      <vt:lpstr>OPERADORES ARITMÉTICOS</vt:lpstr>
      <vt:lpstr>OPERADORES RELACIONAIS</vt:lpstr>
      <vt:lpstr>OPERADORES RELACIONAIS</vt:lpstr>
      <vt:lpstr>OPERADORES LÓGICOS</vt:lpstr>
      <vt:lpstr>OPERADORES LÓGICOS</vt:lpstr>
      <vt:lpstr>OPERADORES LÓGICOS</vt:lpstr>
      <vt:lpstr>OPERADORES LÓGICOS</vt:lpstr>
      <vt:lpstr>OPERADORES LÓGICOS</vt:lpstr>
      <vt:lpstr>OPERADORES LÓGICOS</vt:lpstr>
      <vt:lpstr>Prioridade entre OPERADORES</vt:lpstr>
      <vt:lpstr>Prioridade entre OPERADORES</vt:lpstr>
      <vt:lpstr>Exercício 1</vt:lpstr>
      <vt:lpstr>EXERCÍCIO 2</vt:lpstr>
      <vt:lpstr>EXERCÍCIO 3</vt:lpstr>
      <vt:lpstr>EXERCÍCIO 4</vt:lpstr>
      <vt:lpstr>EXERCÍCIO 4</vt:lpstr>
      <vt:lpstr>EXERCÍCIO 5</vt:lpstr>
      <vt:lpstr>EXERCÍCIO 5 resolução</vt:lpstr>
      <vt:lpstr>EXERCÍCIO 5 resolução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PcCasa</dc:creator>
  <cp:lastModifiedBy>CINTIA MARIA DE ARAUJO PINHO</cp:lastModifiedBy>
  <cp:revision>56</cp:revision>
  <dcterms:created xsi:type="dcterms:W3CDTF">2012-07-18T13:55:19Z</dcterms:created>
  <dcterms:modified xsi:type="dcterms:W3CDTF">2020-05-18T16:27:42Z</dcterms:modified>
</cp:coreProperties>
</file>