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74" r:id="rId3"/>
    <p:sldId id="271" r:id="rId4"/>
    <p:sldId id="272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3" r:id="rId14"/>
    <p:sldId id="276" r:id="rId15"/>
    <p:sldId id="282" r:id="rId16"/>
    <p:sldId id="275" r:id="rId17"/>
    <p:sldId id="278" r:id="rId18"/>
    <p:sldId id="280" r:id="rId19"/>
    <p:sldId id="284" r:id="rId20"/>
    <p:sldId id="285" r:id="rId21"/>
    <p:sldId id="286" r:id="rId22"/>
    <p:sldId id="288" r:id="rId23"/>
    <p:sldId id="289" r:id="rId24"/>
    <p:sldId id="290" r:id="rId25"/>
    <p:sldId id="291" r:id="rId26"/>
    <p:sldId id="292" r:id="rId27"/>
    <p:sldId id="296" r:id="rId28"/>
    <p:sldId id="295" r:id="rId29"/>
    <p:sldId id="298" r:id="rId30"/>
    <p:sldId id="294" r:id="rId31"/>
    <p:sldId id="297" r:id="rId32"/>
    <p:sldId id="29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62" d="100"/>
          <a:sy n="62" d="100"/>
        </p:scale>
        <p:origin x="14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FD02C-C612-48BD-BBEE-40A24206813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489FC3-B760-49EE-84F3-6F88D91CA04B}">
      <dgm:prSet/>
      <dgm:spPr/>
      <dgm:t>
        <a:bodyPr/>
        <a:lstStyle/>
        <a:p>
          <a:r>
            <a:rPr lang="pt-BR"/>
            <a:t>EXEMPLO</a:t>
          </a:r>
          <a:endParaRPr lang="en-US"/>
        </a:p>
      </dgm:t>
    </dgm:pt>
    <dgm:pt modelId="{355ED6D7-6ADB-4CF7-9E79-2EE731757BAB}" type="parTrans" cxnId="{75CE38BB-2E21-4B81-92B9-665CCD3C3450}">
      <dgm:prSet/>
      <dgm:spPr/>
      <dgm:t>
        <a:bodyPr/>
        <a:lstStyle/>
        <a:p>
          <a:endParaRPr lang="en-US"/>
        </a:p>
      </dgm:t>
    </dgm:pt>
    <dgm:pt modelId="{461FB1CF-CC8D-40CF-9CA0-EB2F530C003F}" type="sibTrans" cxnId="{75CE38BB-2E21-4B81-92B9-665CCD3C3450}">
      <dgm:prSet/>
      <dgm:spPr/>
      <dgm:t>
        <a:bodyPr/>
        <a:lstStyle/>
        <a:p>
          <a:endParaRPr lang="en-US"/>
        </a:p>
      </dgm:t>
    </dgm:pt>
    <dgm:pt modelId="{833F50F4-8C7B-4B50-A38C-B975F98675BF}">
      <dgm:prSet custT="1"/>
      <dgm:spPr/>
      <dgm:t>
        <a:bodyPr/>
        <a:lstStyle/>
        <a:p>
          <a:r>
            <a:rPr lang="pt-BR" sz="2800" b="1"/>
            <a:t>Para a linha 1 </a:t>
          </a:r>
          <a:r>
            <a:rPr lang="pt-BR" sz="2800" b="1">
              <a:sym typeface="Wingdings" panose="05000000000000000000" pitchFamily="2" charset="2"/>
            </a:rPr>
            <a:t></a:t>
          </a:r>
          <a:endParaRPr lang="en-US" sz="2800"/>
        </a:p>
      </dgm:t>
    </dgm:pt>
    <dgm:pt modelId="{067E583F-1E06-4302-B9D7-BC9FBAE1DB75}" type="parTrans" cxnId="{5BC34C38-F699-4E86-A91C-5954AA9C2274}">
      <dgm:prSet/>
      <dgm:spPr/>
      <dgm:t>
        <a:bodyPr/>
        <a:lstStyle/>
        <a:p>
          <a:endParaRPr lang="en-US"/>
        </a:p>
      </dgm:t>
    </dgm:pt>
    <dgm:pt modelId="{489F56D4-2EED-47FB-8744-D208289D80C1}" type="sibTrans" cxnId="{5BC34C38-F699-4E86-A91C-5954AA9C2274}">
      <dgm:prSet/>
      <dgm:spPr/>
      <dgm:t>
        <a:bodyPr/>
        <a:lstStyle/>
        <a:p>
          <a:endParaRPr lang="en-US"/>
        </a:p>
      </dgm:t>
    </dgm:pt>
    <dgm:pt modelId="{7B6A22D0-EB13-45DB-BEF6-98098A57997B}">
      <dgm:prSet custT="1"/>
      <dgm:spPr/>
      <dgm:t>
        <a:bodyPr/>
        <a:lstStyle/>
        <a:p>
          <a:r>
            <a:rPr lang="pt-BR" sz="1600"/>
            <a:t>a) (A + 1 &gt;= ((B) ^ (1/2)) OU (NOME &lt;&gt; 'ANA'))</a:t>
          </a:r>
          <a:endParaRPr lang="en-US" sz="1600"/>
        </a:p>
      </dgm:t>
    </dgm:pt>
    <dgm:pt modelId="{070C5746-081F-430C-A29B-03CA39483DAB}" type="parTrans" cxnId="{39866ECD-126E-41A9-9339-E5EBD0075252}">
      <dgm:prSet/>
      <dgm:spPr/>
      <dgm:t>
        <a:bodyPr/>
        <a:lstStyle/>
        <a:p>
          <a:endParaRPr lang="en-US"/>
        </a:p>
      </dgm:t>
    </dgm:pt>
    <dgm:pt modelId="{C2E105EB-C4FC-44E4-BEAA-2F56CACE473B}" type="sibTrans" cxnId="{39866ECD-126E-41A9-9339-E5EBD0075252}">
      <dgm:prSet/>
      <dgm:spPr/>
      <dgm:t>
        <a:bodyPr/>
        <a:lstStyle/>
        <a:p>
          <a:endParaRPr lang="en-US"/>
        </a:p>
      </dgm:t>
    </dgm:pt>
    <dgm:pt modelId="{5B8C3990-1146-4079-876B-69CEAA2DE97C}">
      <dgm:prSet custT="1"/>
      <dgm:spPr/>
      <dgm:t>
        <a:bodyPr/>
        <a:lstStyle/>
        <a:p>
          <a:r>
            <a:rPr lang="pt-BR" sz="1600" dirty="0"/>
            <a:t>Para os valores da linha 1 temos:</a:t>
          </a:r>
          <a:endParaRPr lang="en-US" sz="1600" dirty="0"/>
        </a:p>
      </dgm:t>
    </dgm:pt>
    <dgm:pt modelId="{F6F71CC8-9C63-4E68-B3AE-06C8612ED0EC}" type="parTrans" cxnId="{52DE42A8-5DEA-4A55-91D8-F5E0A8B5E987}">
      <dgm:prSet/>
      <dgm:spPr/>
      <dgm:t>
        <a:bodyPr/>
        <a:lstStyle/>
        <a:p>
          <a:endParaRPr lang="en-US"/>
        </a:p>
      </dgm:t>
    </dgm:pt>
    <dgm:pt modelId="{F869E1F5-98C4-4E36-B291-161D94FC1191}" type="sibTrans" cxnId="{52DE42A8-5DEA-4A55-91D8-F5E0A8B5E987}">
      <dgm:prSet/>
      <dgm:spPr/>
      <dgm:t>
        <a:bodyPr/>
        <a:lstStyle/>
        <a:p>
          <a:endParaRPr lang="en-US"/>
        </a:p>
      </dgm:t>
    </dgm:pt>
    <dgm:pt modelId="{ACFE3F8D-4B4A-4D3A-A80D-149C466F49FC}">
      <dgm:prSet custT="1"/>
      <dgm:spPr/>
      <dgm:t>
        <a:bodyPr/>
        <a:lstStyle/>
        <a:p>
          <a:r>
            <a:rPr lang="pt-BR" sz="1600" dirty="0"/>
            <a:t>TESTE = FALSO</a:t>
          </a:r>
          <a:endParaRPr lang="en-US" sz="1600" dirty="0"/>
        </a:p>
      </dgm:t>
    </dgm:pt>
    <dgm:pt modelId="{768A719F-969E-43C1-A827-49E4434FC4DA}" type="parTrans" cxnId="{F1BC0845-1CF9-42C7-8AB6-5280224F4F7D}">
      <dgm:prSet/>
      <dgm:spPr/>
      <dgm:t>
        <a:bodyPr/>
        <a:lstStyle/>
        <a:p>
          <a:endParaRPr lang="en-US"/>
        </a:p>
      </dgm:t>
    </dgm:pt>
    <dgm:pt modelId="{614B2BF8-27FE-4ACF-9694-8A97F59343D9}" type="sibTrans" cxnId="{F1BC0845-1CF9-42C7-8AB6-5280224F4F7D}">
      <dgm:prSet/>
      <dgm:spPr/>
      <dgm:t>
        <a:bodyPr/>
        <a:lstStyle/>
        <a:p>
          <a:endParaRPr lang="en-US"/>
        </a:p>
      </dgm:t>
    </dgm:pt>
    <dgm:pt modelId="{4B448757-FA97-4394-910C-85EF8285E3C6}">
      <dgm:prSet custT="1"/>
      <dgm:spPr/>
      <dgm:t>
        <a:bodyPr/>
        <a:lstStyle/>
        <a:p>
          <a:r>
            <a:rPr lang="pt-BR" sz="1600" dirty="0"/>
            <a:t>A = 3</a:t>
          </a:r>
          <a:endParaRPr lang="en-US" sz="1600" dirty="0"/>
        </a:p>
      </dgm:t>
    </dgm:pt>
    <dgm:pt modelId="{5A008CF8-B45E-438A-AD87-ED2D922AC7FE}" type="parTrans" cxnId="{98BB70D6-C291-467B-87D6-3D733EE47187}">
      <dgm:prSet/>
      <dgm:spPr/>
      <dgm:t>
        <a:bodyPr/>
        <a:lstStyle/>
        <a:p>
          <a:endParaRPr lang="en-US"/>
        </a:p>
      </dgm:t>
    </dgm:pt>
    <dgm:pt modelId="{E401325F-D5AB-415D-AD65-E1E05FF98200}" type="sibTrans" cxnId="{98BB70D6-C291-467B-87D6-3D733EE47187}">
      <dgm:prSet/>
      <dgm:spPr/>
      <dgm:t>
        <a:bodyPr/>
        <a:lstStyle/>
        <a:p>
          <a:endParaRPr lang="en-US"/>
        </a:p>
      </dgm:t>
    </dgm:pt>
    <dgm:pt modelId="{5D9E13DD-FCFF-49C9-9B9B-89860B0AD128}">
      <dgm:prSet custT="1"/>
      <dgm:spPr/>
      <dgm:t>
        <a:bodyPr/>
        <a:lstStyle/>
        <a:p>
          <a:r>
            <a:rPr lang="pt-BR" sz="1600" dirty="0"/>
            <a:t>B = 16</a:t>
          </a:r>
          <a:endParaRPr lang="en-US" sz="1600" dirty="0"/>
        </a:p>
      </dgm:t>
    </dgm:pt>
    <dgm:pt modelId="{FA1099FF-D006-4B42-BFA3-906619332DEB}" type="parTrans" cxnId="{D5BB5EDE-2117-4C58-A6D8-3A93D14B9DE0}">
      <dgm:prSet/>
      <dgm:spPr/>
      <dgm:t>
        <a:bodyPr/>
        <a:lstStyle/>
        <a:p>
          <a:endParaRPr lang="en-US"/>
        </a:p>
      </dgm:t>
    </dgm:pt>
    <dgm:pt modelId="{7985B107-78E0-418C-840A-20C63C870D96}" type="sibTrans" cxnId="{D5BB5EDE-2117-4C58-A6D8-3A93D14B9DE0}">
      <dgm:prSet/>
      <dgm:spPr/>
      <dgm:t>
        <a:bodyPr/>
        <a:lstStyle/>
        <a:p>
          <a:endParaRPr lang="en-US"/>
        </a:p>
      </dgm:t>
    </dgm:pt>
    <dgm:pt modelId="{E4F7D6D8-8A6D-446F-99CC-EC137D3B48DD}">
      <dgm:prSet custT="1"/>
      <dgm:spPr/>
      <dgm:t>
        <a:bodyPr/>
        <a:lstStyle/>
        <a:p>
          <a:r>
            <a:rPr lang="pt-BR" sz="1600"/>
            <a:t>NOME = ‘MIRIAM’</a:t>
          </a:r>
          <a:endParaRPr lang="en-US" sz="1600"/>
        </a:p>
      </dgm:t>
    </dgm:pt>
    <dgm:pt modelId="{0354BB75-E77B-4EBE-B6F2-48C8E688C017}" type="parTrans" cxnId="{965971F3-A433-4A1A-B314-77F1C2A9B6AA}">
      <dgm:prSet/>
      <dgm:spPr/>
      <dgm:t>
        <a:bodyPr/>
        <a:lstStyle/>
        <a:p>
          <a:endParaRPr lang="en-US"/>
        </a:p>
      </dgm:t>
    </dgm:pt>
    <dgm:pt modelId="{090F365D-709A-4091-A222-FF0EE6FE6525}" type="sibTrans" cxnId="{965971F3-A433-4A1A-B314-77F1C2A9B6AA}">
      <dgm:prSet/>
      <dgm:spPr/>
      <dgm:t>
        <a:bodyPr/>
        <a:lstStyle/>
        <a:p>
          <a:endParaRPr lang="en-US"/>
        </a:p>
      </dgm:t>
    </dgm:pt>
    <dgm:pt modelId="{DEE46718-CA7D-4E3E-B834-EA6D669C9199}">
      <dgm:prSet custT="1"/>
      <dgm:spPr/>
      <dgm:t>
        <a:bodyPr/>
        <a:lstStyle/>
        <a:p>
          <a:r>
            <a:rPr lang="pt-BR" sz="1600" dirty="0"/>
            <a:t>PROFISSAO = ‘ADVOGADO’</a:t>
          </a:r>
          <a:endParaRPr lang="en-US" sz="1600" dirty="0"/>
        </a:p>
      </dgm:t>
    </dgm:pt>
    <dgm:pt modelId="{C60975E9-2911-49E3-A6CD-654BE1587F00}" type="parTrans" cxnId="{A8BC9A43-D43E-41B5-A0E1-C493EB923CFC}">
      <dgm:prSet/>
      <dgm:spPr/>
      <dgm:t>
        <a:bodyPr/>
        <a:lstStyle/>
        <a:p>
          <a:endParaRPr lang="en-US"/>
        </a:p>
      </dgm:t>
    </dgm:pt>
    <dgm:pt modelId="{D076CC61-5C66-42A3-8078-2DE9DAB588C2}" type="sibTrans" cxnId="{A8BC9A43-D43E-41B5-A0E1-C493EB923CFC}">
      <dgm:prSet/>
      <dgm:spPr/>
      <dgm:t>
        <a:bodyPr/>
        <a:lstStyle/>
        <a:p>
          <a:endParaRPr lang="en-US"/>
        </a:p>
      </dgm:t>
    </dgm:pt>
    <dgm:pt modelId="{6705B6D8-1633-409F-ACF9-32E68226FFB7}">
      <dgm:prSet custT="1"/>
      <dgm:spPr/>
      <dgm:t>
        <a:bodyPr/>
        <a:lstStyle/>
        <a:p>
          <a:r>
            <a:rPr lang="pt-BR" sz="1600"/>
            <a:t>Substituindo na expressão temos:</a:t>
          </a:r>
          <a:endParaRPr lang="en-US" sz="1600"/>
        </a:p>
      </dgm:t>
    </dgm:pt>
    <dgm:pt modelId="{828B7484-01BE-42EC-8D3B-01DA5DE68174}" type="parTrans" cxnId="{D1BEE99C-50F5-433D-8A1C-E868EFEB7C55}">
      <dgm:prSet/>
      <dgm:spPr/>
      <dgm:t>
        <a:bodyPr/>
        <a:lstStyle/>
        <a:p>
          <a:endParaRPr lang="en-US"/>
        </a:p>
      </dgm:t>
    </dgm:pt>
    <dgm:pt modelId="{7D4CD05F-7D7B-4D69-A99F-0C1C0FCC3AAE}" type="sibTrans" cxnId="{D1BEE99C-50F5-433D-8A1C-E868EFEB7C55}">
      <dgm:prSet/>
      <dgm:spPr/>
      <dgm:t>
        <a:bodyPr/>
        <a:lstStyle/>
        <a:p>
          <a:endParaRPr lang="en-US"/>
        </a:p>
      </dgm:t>
    </dgm:pt>
    <dgm:pt modelId="{6B4C374D-1027-4C06-AE4C-26AEA1C3E064}">
      <dgm:prSet custT="1"/>
      <dgm:spPr/>
      <dgm:t>
        <a:bodyPr/>
        <a:lstStyle/>
        <a:p>
          <a:r>
            <a:rPr lang="pt-BR" sz="1600"/>
            <a:t>(</a:t>
          </a:r>
          <a:r>
            <a:rPr lang="pt-BR" sz="1600" b="1"/>
            <a:t>3</a:t>
          </a:r>
          <a:r>
            <a:rPr lang="pt-BR" sz="1600"/>
            <a:t> + 1 &gt;= ((</a:t>
          </a:r>
          <a:r>
            <a:rPr lang="pt-BR" sz="1600" b="1"/>
            <a:t>16</a:t>
          </a:r>
          <a:r>
            <a:rPr lang="pt-BR" sz="1600"/>
            <a:t>) ^ (1/2)) OU (‘</a:t>
          </a:r>
          <a:r>
            <a:rPr lang="pt-BR" sz="1600" b="1"/>
            <a:t>MIRIAM’</a:t>
          </a:r>
          <a:r>
            <a:rPr lang="pt-BR" sz="1600"/>
            <a:t> &lt;&gt; 'ANA'))</a:t>
          </a:r>
          <a:endParaRPr lang="en-US" sz="1600"/>
        </a:p>
      </dgm:t>
    </dgm:pt>
    <dgm:pt modelId="{2633D697-F6FA-448F-B10F-D90C9BBC3063}" type="parTrans" cxnId="{04A74068-0193-4915-A791-9F0CDAB3A2D0}">
      <dgm:prSet/>
      <dgm:spPr/>
      <dgm:t>
        <a:bodyPr/>
        <a:lstStyle/>
        <a:p>
          <a:endParaRPr lang="en-US"/>
        </a:p>
      </dgm:t>
    </dgm:pt>
    <dgm:pt modelId="{F4F00876-B4E0-4C00-9297-A410AA51998B}" type="sibTrans" cxnId="{04A74068-0193-4915-A791-9F0CDAB3A2D0}">
      <dgm:prSet/>
      <dgm:spPr/>
      <dgm:t>
        <a:bodyPr/>
        <a:lstStyle/>
        <a:p>
          <a:endParaRPr lang="en-US"/>
        </a:p>
      </dgm:t>
    </dgm:pt>
    <dgm:pt modelId="{F13FD50B-36D0-460A-8EAF-EFB373729CD4}">
      <dgm:prSet custT="1"/>
      <dgm:spPr/>
      <dgm:t>
        <a:bodyPr/>
        <a:lstStyle/>
        <a:p>
          <a:r>
            <a:rPr lang="pt-BR" sz="1600"/>
            <a:t>(4 &gt;= </a:t>
          </a:r>
          <a:r>
            <a:rPr lang="pt-BR" sz="1600" b="1"/>
            <a:t>4</a:t>
          </a:r>
          <a:r>
            <a:rPr lang="pt-BR" sz="1600"/>
            <a:t> OU </a:t>
          </a:r>
          <a:r>
            <a:rPr lang="pt-BR" sz="1600" b="1"/>
            <a:t>VERDADEIRO</a:t>
          </a:r>
          <a:r>
            <a:rPr lang="pt-BR" sz="1600"/>
            <a:t>)</a:t>
          </a:r>
          <a:endParaRPr lang="en-US" sz="1600"/>
        </a:p>
      </dgm:t>
    </dgm:pt>
    <dgm:pt modelId="{7A9CFADD-B8C3-43C6-896F-97C933259E4D}" type="parTrans" cxnId="{07DF7F2B-777A-4330-8DB4-F006823EBFA8}">
      <dgm:prSet/>
      <dgm:spPr/>
      <dgm:t>
        <a:bodyPr/>
        <a:lstStyle/>
        <a:p>
          <a:endParaRPr lang="en-US"/>
        </a:p>
      </dgm:t>
    </dgm:pt>
    <dgm:pt modelId="{272ADFFB-A3AC-4414-BEF5-58CCCBDDC2C4}" type="sibTrans" cxnId="{07DF7F2B-777A-4330-8DB4-F006823EBFA8}">
      <dgm:prSet/>
      <dgm:spPr/>
      <dgm:t>
        <a:bodyPr/>
        <a:lstStyle/>
        <a:p>
          <a:endParaRPr lang="en-US"/>
        </a:p>
      </dgm:t>
    </dgm:pt>
    <dgm:pt modelId="{233199F7-FF61-45AA-88C9-D2B586A9AED9}">
      <dgm:prSet custT="1"/>
      <dgm:spPr/>
      <dgm:t>
        <a:bodyPr/>
        <a:lstStyle/>
        <a:p>
          <a:r>
            <a:rPr lang="pt-BR" sz="1600" b="1"/>
            <a:t>VERDADEIRO</a:t>
          </a:r>
          <a:r>
            <a:rPr lang="pt-BR" sz="1600"/>
            <a:t> OU </a:t>
          </a:r>
          <a:r>
            <a:rPr lang="pt-BR" sz="1600" b="1"/>
            <a:t>VERDADEIRO</a:t>
          </a:r>
          <a:endParaRPr lang="en-US" sz="1600"/>
        </a:p>
      </dgm:t>
    </dgm:pt>
    <dgm:pt modelId="{48FC5C95-8AEE-4D7E-A105-EBE69EFF88EA}" type="parTrans" cxnId="{FCCB4CB5-4ABC-47B7-B6E0-0C648A002FBE}">
      <dgm:prSet/>
      <dgm:spPr/>
      <dgm:t>
        <a:bodyPr/>
        <a:lstStyle/>
        <a:p>
          <a:endParaRPr lang="en-US"/>
        </a:p>
      </dgm:t>
    </dgm:pt>
    <dgm:pt modelId="{E2786941-ECED-414E-9F75-3B9A559B2F02}" type="sibTrans" cxnId="{FCCB4CB5-4ABC-47B7-B6E0-0C648A002FBE}">
      <dgm:prSet/>
      <dgm:spPr/>
      <dgm:t>
        <a:bodyPr/>
        <a:lstStyle/>
        <a:p>
          <a:endParaRPr lang="en-US"/>
        </a:p>
      </dgm:t>
    </dgm:pt>
    <dgm:pt modelId="{75FE2824-93D0-4C09-9D28-D54F8C854B52}">
      <dgm:prSet custT="1"/>
      <dgm:spPr/>
      <dgm:t>
        <a:bodyPr/>
        <a:lstStyle/>
        <a:p>
          <a:r>
            <a:rPr lang="pt-BR" sz="1600" b="1"/>
            <a:t>VERDADEIRO</a:t>
          </a:r>
          <a:endParaRPr lang="en-US" sz="1600"/>
        </a:p>
      </dgm:t>
    </dgm:pt>
    <dgm:pt modelId="{35B76FDC-AEA0-4901-8014-695D54FC29A6}" type="parTrans" cxnId="{E7656C61-8813-4D13-A64B-0674A140A3FE}">
      <dgm:prSet/>
      <dgm:spPr/>
      <dgm:t>
        <a:bodyPr/>
        <a:lstStyle/>
        <a:p>
          <a:endParaRPr lang="en-US"/>
        </a:p>
      </dgm:t>
    </dgm:pt>
    <dgm:pt modelId="{81BC8DEA-3E86-4BA8-96C9-63A2B4A66DA1}" type="sibTrans" cxnId="{E7656C61-8813-4D13-A64B-0674A140A3FE}">
      <dgm:prSet/>
      <dgm:spPr/>
      <dgm:t>
        <a:bodyPr/>
        <a:lstStyle/>
        <a:p>
          <a:endParaRPr lang="en-US"/>
        </a:p>
      </dgm:t>
    </dgm:pt>
    <dgm:pt modelId="{835411A5-1C55-408A-8028-29351E8B5255}" type="pres">
      <dgm:prSet presAssocID="{F6BFD02C-C612-48BD-BBEE-40A242068134}" presName="diagram" presStyleCnt="0">
        <dgm:presLayoutVars>
          <dgm:dir/>
          <dgm:resizeHandles val="exact"/>
        </dgm:presLayoutVars>
      </dgm:prSet>
      <dgm:spPr/>
    </dgm:pt>
    <dgm:pt modelId="{4A51BAFD-60DF-4794-A4AB-6944E875A235}" type="pres">
      <dgm:prSet presAssocID="{A4489FC3-B760-49EE-84F3-6F88D91CA04B}" presName="node" presStyleLbl="node1" presStyleIdx="0" presStyleCnt="2" custScaleX="13515">
        <dgm:presLayoutVars>
          <dgm:bulletEnabled val="1"/>
        </dgm:presLayoutVars>
      </dgm:prSet>
      <dgm:spPr/>
    </dgm:pt>
    <dgm:pt modelId="{D045E3E1-B540-4ACE-A022-50D191187D01}" type="pres">
      <dgm:prSet presAssocID="{461FB1CF-CC8D-40CF-9CA0-EB2F530C003F}" presName="sibTrans" presStyleCnt="0"/>
      <dgm:spPr/>
    </dgm:pt>
    <dgm:pt modelId="{5503365F-B122-4934-BF5E-20A55A1B58E0}" type="pres">
      <dgm:prSet presAssocID="{833F50F4-8C7B-4B50-A38C-B975F98675BF}" presName="node" presStyleLbl="node1" presStyleIdx="1" presStyleCnt="2">
        <dgm:presLayoutVars>
          <dgm:bulletEnabled val="1"/>
        </dgm:presLayoutVars>
      </dgm:prSet>
      <dgm:spPr/>
    </dgm:pt>
  </dgm:ptLst>
  <dgm:cxnLst>
    <dgm:cxn modelId="{338F9709-6029-46E3-A277-8BCDADD93F82}" type="presOf" srcId="{7B6A22D0-EB13-45DB-BEF6-98098A57997B}" destId="{5503365F-B122-4934-BF5E-20A55A1B58E0}" srcOrd="0" destOrd="1" presId="urn:microsoft.com/office/officeart/2005/8/layout/default"/>
    <dgm:cxn modelId="{1080D21D-0CF9-4BC0-9775-3249BA6F07A5}" type="presOf" srcId="{ACFE3F8D-4B4A-4D3A-A80D-149C466F49FC}" destId="{5503365F-B122-4934-BF5E-20A55A1B58E0}" srcOrd="0" destOrd="3" presId="urn:microsoft.com/office/officeart/2005/8/layout/default"/>
    <dgm:cxn modelId="{74F87A21-A7B1-464F-B19D-1457E16020A7}" type="presOf" srcId="{75FE2824-93D0-4C09-9D28-D54F8C854B52}" destId="{5503365F-B122-4934-BF5E-20A55A1B58E0}" srcOrd="0" destOrd="12" presId="urn:microsoft.com/office/officeart/2005/8/layout/default"/>
    <dgm:cxn modelId="{07DF7F2B-777A-4330-8DB4-F006823EBFA8}" srcId="{833F50F4-8C7B-4B50-A38C-B975F98675BF}" destId="{F13FD50B-36D0-460A-8EAF-EFB373729CD4}" srcOrd="9" destOrd="0" parTransId="{7A9CFADD-B8C3-43C6-896F-97C933259E4D}" sibTransId="{272ADFFB-A3AC-4414-BEF5-58CCCBDDC2C4}"/>
    <dgm:cxn modelId="{FBC60E33-FE62-4541-93A3-7220B504432E}" type="presOf" srcId="{F13FD50B-36D0-460A-8EAF-EFB373729CD4}" destId="{5503365F-B122-4934-BF5E-20A55A1B58E0}" srcOrd="0" destOrd="10" presId="urn:microsoft.com/office/officeart/2005/8/layout/default"/>
    <dgm:cxn modelId="{5BC34C38-F699-4E86-A91C-5954AA9C2274}" srcId="{F6BFD02C-C612-48BD-BBEE-40A242068134}" destId="{833F50F4-8C7B-4B50-A38C-B975F98675BF}" srcOrd="1" destOrd="0" parTransId="{067E583F-1E06-4302-B9D7-BC9FBAE1DB75}" sibTransId="{489F56D4-2EED-47FB-8744-D208289D80C1}"/>
    <dgm:cxn modelId="{C0B6125C-AB97-4A55-B8EC-F7E46BABE375}" type="presOf" srcId="{F6BFD02C-C612-48BD-BBEE-40A242068134}" destId="{835411A5-1C55-408A-8028-29351E8B5255}" srcOrd="0" destOrd="0" presId="urn:microsoft.com/office/officeart/2005/8/layout/default"/>
    <dgm:cxn modelId="{E7656C61-8813-4D13-A64B-0674A140A3FE}" srcId="{833F50F4-8C7B-4B50-A38C-B975F98675BF}" destId="{75FE2824-93D0-4C09-9D28-D54F8C854B52}" srcOrd="11" destOrd="0" parTransId="{35B76FDC-AEA0-4901-8014-695D54FC29A6}" sibTransId="{81BC8DEA-3E86-4BA8-96C9-63A2B4A66DA1}"/>
    <dgm:cxn modelId="{A8BC9A43-D43E-41B5-A0E1-C493EB923CFC}" srcId="{833F50F4-8C7B-4B50-A38C-B975F98675BF}" destId="{DEE46718-CA7D-4E3E-B834-EA6D669C9199}" srcOrd="6" destOrd="0" parTransId="{C60975E9-2911-49E3-A6CD-654BE1587F00}" sibTransId="{D076CC61-5C66-42A3-8078-2DE9DAB588C2}"/>
    <dgm:cxn modelId="{F1BC0845-1CF9-42C7-8AB6-5280224F4F7D}" srcId="{833F50F4-8C7B-4B50-A38C-B975F98675BF}" destId="{ACFE3F8D-4B4A-4D3A-A80D-149C466F49FC}" srcOrd="2" destOrd="0" parTransId="{768A719F-969E-43C1-A827-49E4434FC4DA}" sibTransId="{614B2BF8-27FE-4ACF-9694-8A97F59343D9}"/>
    <dgm:cxn modelId="{0169BB66-3F26-4009-9D8E-882A95AD06BA}" type="presOf" srcId="{5B8C3990-1146-4079-876B-69CEAA2DE97C}" destId="{5503365F-B122-4934-BF5E-20A55A1B58E0}" srcOrd="0" destOrd="2" presId="urn:microsoft.com/office/officeart/2005/8/layout/default"/>
    <dgm:cxn modelId="{04A74068-0193-4915-A791-9F0CDAB3A2D0}" srcId="{833F50F4-8C7B-4B50-A38C-B975F98675BF}" destId="{6B4C374D-1027-4C06-AE4C-26AEA1C3E064}" srcOrd="8" destOrd="0" parTransId="{2633D697-F6FA-448F-B10F-D90C9BBC3063}" sibTransId="{F4F00876-B4E0-4C00-9297-A410AA51998B}"/>
    <dgm:cxn modelId="{B3C6BB5A-59AE-4D82-9A5F-45E4B2AA7119}" type="presOf" srcId="{A4489FC3-B760-49EE-84F3-6F88D91CA04B}" destId="{4A51BAFD-60DF-4794-A4AB-6944E875A235}" srcOrd="0" destOrd="0" presId="urn:microsoft.com/office/officeart/2005/8/layout/default"/>
    <dgm:cxn modelId="{343F268E-9A40-4AA3-A6BB-841923F0D477}" type="presOf" srcId="{233199F7-FF61-45AA-88C9-D2B586A9AED9}" destId="{5503365F-B122-4934-BF5E-20A55A1B58E0}" srcOrd="0" destOrd="11" presId="urn:microsoft.com/office/officeart/2005/8/layout/default"/>
    <dgm:cxn modelId="{F79CA893-A717-4D71-AAC5-21ECFA49152F}" type="presOf" srcId="{5D9E13DD-FCFF-49C9-9B9B-89860B0AD128}" destId="{5503365F-B122-4934-BF5E-20A55A1B58E0}" srcOrd="0" destOrd="5" presId="urn:microsoft.com/office/officeart/2005/8/layout/default"/>
    <dgm:cxn modelId="{D1BEE99C-50F5-433D-8A1C-E868EFEB7C55}" srcId="{833F50F4-8C7B-4B50-A38C-B975F98675BF}" destId="{6705B6D8-1633-409F-ACF9-32E68226FFB7}" srcOrd="7" destOrd="0" parTransId="{828B7484-01BE-42EC-8D3B-01DA5DE68174}" sibTransId="{7D4CD05F-7D7B-4D69-A99F-0C1C0FCC3AAE}"/>
    <dgm:cxn modelId="{F2D60CA0-A04B-4E22-AB65-0984E532DCEA}" type="presOf" srcId="{833F50F4-8C7B-4B50-A38C-B975F98675BF}" destId="{5503365F-B122-4934-BF5E-20A55A1B58E0}" srcOrd="0" destOrd="0" presId="urn:microsoft.com/office/officeart/2005/8/layout/default"/>
    <dgm:cxn modelId="{52DE42A8-5DEA-4A55-91D8-F5E0A8B5E987}" srcId="{833F50F4-8C7B-4B50-A38C-B975F98675BF}" destId="{5B8C3990-1146-4079-876B-69CEAA2DE97C}" srcOrd="1" destOrd="0" parTransId="{F6F71CC8-9C63-4E68-B3AE-06C8612ED0EC}" sibTransId="{F869E1F5-98C4-4E36-B291-161D94FC1191}"/>
    <dgm:cxn modelId="{FCCB4CB5-4ABC-47B7-B6E0-0C648A002FBE}" srcId="{833F50F4-8C7B-4B50-A38C-B975F98675BF}" destId="{233199F7-FF61-45AA-88C9-D2B586A9AED9}" srcOrd="10" destOrd="0" parTransId="{48FC5C95-8AEE-4D7E-A105-EBE69EFF88EA}" sibTransId="{E2786941-ECED-414E-9F75-3B9A559B2F02}"/>
    <dgm:cxn modelId="{5E1E87B6-739C-49E5-9694-05D58BC9ECD5}" type="presOf" srcId="{6B4C374D-1027-4C06-AE4C-26AEA1C3E064}" destId="{5503365F-B122-4934-BF5E-20A55A1B58E0}" srcOrd="0" destOrd="9" presId="urn:microsoft.com/office/officeart/2005/8/layout/default"/>
    <dgm:cxn modelId="{75CE38BB-2E21-4B81-92B9-665CCD3C3450}" srcId="{F6BFD02C-C612-48BD-BBEE-40A242068134}" destId="{A4489FC3-B760-49EE-84F3-6F88D91CA04B}" srcOrd="0" destOrd="0" parTransId="{355ED6D7-6ADB-4CF7-9E79-2EE731757BAB}" sibTransId="{461FB1CF-CC8D-40CF-9CA0-EB2F530C003F}"/>
    <dgm:cxn modelId="{D986A2C3-576C-4477-A2DE-A6C28E49BD83}" type="presOf" srcId="{E4F7D6D8-8A6D-446F-99CC-EC137D3B48DD}" destId="{5503365F-B122-4934-BF5E-20A55A1B58E0}" srcOrd="0" destOrd="6" presId="urn:microsoft.com/office/officeart/2005/8/layout/default"/>
    <dgm:cxn modelId="{39866ECD-126E-41A9-9339-E5EBD0075252}" srcId="{833F50F4-8C7B-4B50-A38C-B975F98675BF}" destId="{7B6A22D0-EB13-45DB-BEF6-98098A57997B}" srcOrd="0" destOrd="0" parTransId="{070C5746-081F-430C-A29B-03CA39483DAB}" sibTransId="{C2E105EB-C4FC-44E4-BEAA-2F56CACE473B}"/>
    <dgm:cxn modelId="{6C0D93CF-AE8B-4CA6-B17A-E42B2F805720}" type="presOf" srcId="{DEE46718-CA7D-4E3E-B834-EA6D669C9199}" destId="{5503365F-B122-4934-BF5E-20A55A1B58E0}" srcOrd="0" destOrd="7" presId="urn:microsoft.com/office/officeart/2005/8/layout/default"/>
    <dgm:cxn modelId="{98BB70D6-C291-467B-87D6-3D733EE47187}" srcId="{833F50F4-8C7B-4B50-A38C-B975F98675BF}" destId="{4B448757-FA97-4394-910C-85EF8285E3C6}" srcOrd="3" destOrd="0" parTransId="{5A008CF8-B45E-438A-AD87-ED2D922AC7FE}" sibTransId="{E401325F-D5AB-415D-AD65-E1E05FF98200}"/>
    <dgm:cxn modelId="{9A23D8D6-EE1D-42D3-9B1C-D0E9DD0153CB}" type="presOf" srcId="{4B448757-FA97-4394-910C-85EF8285E3C6}" destId="{5503365F-B122-4934-BF5E-20A55A1B58E0}" srcOrd="0" destOrd="4" presId="urn:microsoft.com/office/officeart/2005/8/layout/default"/>
    <dgm:cxn modelId="{D5BB5EDE-2117-4C58-A6D8-3A93D14B9DE0}" srcId="{833F50F4-8C7B-4B50-A38C-B975F98675BF}" destId="{5D9E13DD-FCFF-49C9-9B9B-89860B0AD128}" srcOrd="4" destOrd="0" parTransId="{FA1099FF-D006-4B42-BFA3-906619332DEB}" sibTransId="{7985B107-78E0-418C-840A-20C63C870D96}"/>
    <dgm:cxn modelId="{4AB988E7-02F7-43F7-BC9E-09E4C6CC487B}" type="presOf" srcId="{6705B6D8-1633-409F-ACF9-32E68226FFB7}" destId="{5503365F-B122-4934-BF5E-20A55A1B58E0}" srcOrd="0" destOrd="8" presId="urn:microsoft.com/office/officeart/2005/8/layout/default"/>
    <dgm:cxn modelId="{965971F3-A433-4A1A-B314-77F1C2A9B6AA}" srcId="{833F50F4-8C7B-4B50-A38C-B975F98675BF}" destId="{E4F7D6D8-8A6D-446F-99CC-EC137D3B48DD}" srcOrd="5" destOrd="0" parTransId="{0354BB75-E77B-4EBE-B6F2-48C8E688C017}" sibTransId="{090F365D-709A-4091-A222-FF0EE6FE6525}"/>
    <dgm:cxn modelId="{0CE62966-4218-4A61-9BA0-E1CE50465D27}" type="presParOf" srcId="{835411A5-1C55-408A-8028-29351E8B5255}" destId="{4A51BAFD-60DF-4794-A4AB-6944E875A235}" srcOrd="0" destOrd="0" presId="urn:microsoft.com/office/officeart/2005/8/layout/default"/>
    <dgm:cxn modelId="{F880FB0C-8E5A-4741-8F5D-9A8CAFBA6773}" type="presParOf" srcId="{835411A5-1C55-408A-8028-29351E8B5255}" destId="{D045E3E1-B540-4ACE-A022-50D191187D01}" srcOrd="1" destOrd="0" presId="urn:microsoft.com/office/officeart/2005/8/layout/default"/>
    <dgm:cxn modelId="{449F32C4-BDC1-4014-964C-7711438722C5}" type="presParOf" srcId="{835411A5-1C55-408A-8028-29351E8B5255}" destId="{5503365F-B122-4934-BF5E-20A55A1B58E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1BAFD-60DF-4794-A4AB-6944E875A235}">
      <dsp:nvSpPr>
        <dsp:cNvPr id="0" name=""/>
        <dsp:cNvSpPr/>
      </dsp:nvSpPr>
      <dsp:spPr>
        <a:xfrm>
          <a:off x="234" y="161178"/>
          <a:ext cx="867913" cy="3853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EXEMPLO</a:t>
          </a:r>
          <a:endParaRPr lang="en-US" sz="1200" kern="1200"/>
        </a:p>
      </dsp:txBody>
      <dsp:txXfrm>
        <a:off x="234" y="161178"/>
        <a:ext cx="867913" cy="3853110"/>
      </dsp:txXfrm>
    </dsp:sp>
    <dsp:sp modelId="{5503365F-B122-4934-BF5E-20A55A1B58E0}">
      <dsp:nvSpPr>
        <dsp:cNvPr id="0" name=""/>
        <dsp:cNvSpPr/>
      </dsp:nvSpPr>
      <dsp:spPr>
        <a:xfrm>
          <a:off x="1510333" y="161178"/>
          <a:ext cx="6421850" cy="3853110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Para a linha 1 </a:t>
          </a:r>
          <a:r>
            <a:rPr lang="pt-BR" sz="2800" b="1" kern="1200">
              <a:sym typeface="Wingdings" panose="05000000000000000000" pitchFamily="2" charset="2"/>
            </a:rPr>
            <a:t></a:t>
          </a:r>
          <a:endParaRPr lang="en-US" sz="28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a) (A + 1 &gt;= ((B) ^ (1/2)) OU (NOME &lt;&gt; 'ANA'))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Para os valores da linha 1 temos: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TESTE = FALSO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A = 3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B = 16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NOME = ‘MIRIAM’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PROFISSAO = ‘ADVOGADO’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Substituindo na expressão temos: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(</a:t>
          </a:r>
          <a:r>
            <a:rPr lang="pt-BR" sz="1600" b="1" kern="1200"/>
            <a:t>3</a:t>
          </a:r>
          <a:r>
            <a:rPr lang="pt-BR" sz="1600" kern="1200"/>
            <a:t> + 1 &gt;= ((</a:t>
          </a:r>
          <a:r>
            <a:rPr lang="pt-BR" sz="1600" b="1" kern="1200"/>
            <a:t>16</a:t>
          </a:r>
          <a:r>
            <a:rPr lang="pt-BR" sz="1600" kern="1200"/>
            <a:t>) ^ (1/2)) OU (‘</a:t>
          </a:r>
          <a:r>
            <a:rPr lang="pt-BR" sz="1600" b="1" kern="1200"/>
            <a:t>MIRIAM’</a:t>
          </a:r>
          <a:r>
            <a:rPr lang="pt-BR" sz="1600" kern="1200"/>
            <a:t> &lt;&gt; 'ANA'))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(4 &gt;= </a:t>
          </a:r>
          <a:r>
            <a:rPr lang="pt-BR" sz="1600" b="1" kern="1200"/>
            <a:t>4</a:t>
          </a:r>
          <a:r>
            <a:rPr lang="pt-BR" sz="1600" kern="1200"/>
            <a:t> OU </a:t>
          </a:r>
          <a:r>
            <a:rPr lang="pt-BR" sz="1600" b="1" kern="1200"/>
            <a:t>VERDADEIRO</a:t>
          </a:r>
          <a:r>
            <a:rPr lang="pt-BR" sz="1600" kern="1200"/>
            <a:t>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/>
            <a:t>VERDADEIRO</a:t>
          </a:r>
          <a:r>
            <a:rPr lang="pt-BR" sz="1600" kern="1200"/>
            <a:t> OU </a:t>
          </a:r>
          <a:r>
            <a:rPr lang="pt-BR" sz="1600" b="1" kern="1200"/>
            <a:t>VERDADEIRO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/>
            <a:t>VERDADEIRO</a:t>
          </a:r>
          <a:endParaRPr lang="en-US" sz="1600" kern="1200"/>
        </a:p>
      </dsp:txBody>
      <dsp:txXfrm>
        <a:off x="1510333" y="161178"/>
        <a:ext cx="6421850" cy="3853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5C70-90AD-44DE-8AE9-5255B6AB3650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565F6-7FED-4026-AB82-96ECB7312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14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25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23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68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95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2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72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13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91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1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8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65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f2000.pt/users/famaral/ig/tlp/linguagens.htm" TargetMode="External"/><Relationship Id="rId2" Type="http://schemas.openxmlformats.org/officeDocument/2006/relationships/hyperlink" Target="http://www.prof2000.pt/users/famaral/ig/tlp/algoritmo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8030" y="1263404"/>
            <a:ext cx="6582902" cy="3115075"/>
          </a:xfrm>
        </p:spPr>
        <p:txBody>
          <a:bodyPr>
            <a:normAutofit/>
          </a:bodyPr>
          <a:lstStyle/>
          <a:p>
            <a:pPr algn="l"/>
            <a:r>
              <a:rPr lang="pt-BR" sz="5800" dirty="0">
                <a:solidFill>
                  <a:schemeClr val="accent1"/>
                </a:solidFill>
              </a:rPr>
              <a:t>LÓGICA DE PROGRAMAÇÃO</a:t>
            </a:r>
            <a:br>
              <a:rPr lang="pt-BR" sz="5800" dirty="0">
                <a:solidFill>
                  <a:schemeClr val="accent1"/>
                </a:solidFill>
              </a:rPr>
            </a:br>
            <a:r>
              <a:rPr lang="pt-BR" sz="5800" dirty="0">
                <a:solidFill>
                  <a:schemeClr val="accent1"/>
                </a:solidFill>
              </a:rPr>
              <a:t>Aula Operadores Lógicos e Relacionais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8030" y="4560432"/>
            <a:ext cx="6225152" cy="1228171"/>
          </a:xfrm>
        </p:spPr>
        <p:txBody>
          <a:bodyPr>
            <a:normAutofit/>
          </a:bodyPr>
          <a:lstStyle/>
          <a:p>
            <a:pPr algn="l"/>
            <a:r>
              <a:rPr lang="pt-BR" sz="2100">
                <a:solidFill>
                  <a:schemeClr val="tx1"/>
                </a:solidFill>
              </a:rPr>
              <a:t>Profª Cíntia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2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013" y="568335"/>
            <a:ext cx="6213177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264866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30" y="568335"/>
            <a:ext cx="6201344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OPERADORES LÓGICOS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AF39C9F-DC31-4D10-8BEF-71669A6E035B}"/>
              </a:ext>
            </a:extLst>
          </p:cNvPr>
          <p:cNvSpPr txBox="1"/>
          <p:nvPr/>
        </p:nvSpPr>
        <p:spPr>
          <a:xfrm>
            <a:off x="3707904" y="1396817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V ou V e F  </a:t>
            </a:r>
          </a:p>
          <a:p>
            <a:r>
              <a:rPr lang="pt-BR" dirty="0">
                <a:solidFill>
                  <a:schemeClr val="accent1"/>
                </a:solidFill>
              </a:rPr>
              <a:t>V ou F = V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E7BCAF5-5DD4-4473-9BF6-27B43D85C289}"/>
              </a:ext>
            </a:extLst>
          </p:cNvPr>
          <p:cNvSpPr txBox="1"/>
          <p:nvPr/>
        </p:nvSpPr>
        <p:spPr>
          <a:xfrm>
            <a:off x="3635896" y="205049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V ou V e F  </a:t>
            </a:r>
          </a:p>
          <a:p>
            <a:r>
              <a:rPr lang="pt-BR" dirty="0">
                <a:solidFill>
                  <a:schemeClr val="accent1"/>
                </a:solidFill>
              </a:rPr>
              <a:t>V ou F = V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7C16ABF5-34CF-4A1F-99F5-BBAD360D8674}"/>
              </a:ext>
            </a:extLst>
          </p:cNvPr>
          <p:cNvSpPr txBox="1"/>
          <p:nvPr/>
        </p:nvSpPr>
        <p:spPr>
          <a:xfrm>
            <a:off x="5711127" y="200595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V ou V ou F e V </a:t>
            </a:r>
          </a:p>
          <a:p>
            <a:r>
              <a:rPr lang="pt-BR" dirty="0">
                <a:solidFill>
                  <a:schemeClr val="accent1"/>
                </a:solidFill>
              </a:rPr>
              <a:t> V ou V ou F</a:t>
            </a:r>
          </a:p>
          <a:p>
            <a:r>
              <a:rPr lang="pt-BR" dirty="0">
                <a:solidFill>
                  <a:schemeClr val="accent1"/>
                </a:solidFill>
              </a:rPr>
              <a:t>V ou F = V </a:t>
            </a:r>
          </a:p>
          <a:p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CBF1457-15C0-4BE4-9042-6B09F220BECC}"/>
              </a:ext>
            </a:extLst>
          </p:cNvPr>
          <p:cNvCxnSpPr/>
          <p:nvPr/>
        </p:nvCxnSpPr>
        <p:spPr>
          <a:xfrm flipV="1">
            <a:off x="4198538" y="2406788"/>
            <a:ext cx="1543956" cy="52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0279F6EC-0C39-471B-AB67-05CA3A49D5EB}"/>
              </a:ext>
            </a:extLst>
          </p:cNvPr>
          <p:cNvSpPr txBox="1"/>
          <p:nvPr/>
        </p:nvSpPr>
        <p:spPr>
          <a:xfrm>
            <a:off x="4828874" y="3176345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V e V e F ou não F</a:t>
            </a:r>
          </a:p>
          <a:p>
            <a:r>
              <a:rPr lang="pt-BR" dirty="0">
                <a:solidFill>
                  <a:schemeClr val="accent1"/>
                </a:solidFill>
              </a:rPr>
              <a:t>V e F ou V</a:t>
            </a:r>
          </a:p>
          <a:p>
            <a:r>
              <a:rPr lang="pt-BR" dirty="0">
                <a:solidFill>
                  <a:schemeClr val="accent1"/>
                </a:solidFill>
              </a:rPr>
              <a:t>F ou V = V</a:t>
            </a:r>
          </a:p>
          <a:p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69DEB38-0FE6-4F92-93E2-FE98C8F5976D}"/>
              </a:ext>
            </a:extLst>
          </p:cNvPr>
          <p:cNvCxnSpPr/>
          <p:nvPr/>
        </p:nvCxnSpPr>
        <p:spPr>
          <a:xfrm>
            <a:off x="4550963" y="3527207"/>
            <a:ext cx="224448" cy="7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4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4" grpId="0"/>
      <p:bldP spid="118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361" y="568335"/>
            <a:ext cx="5296481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Prioridade entre OPERADORES</a:t>
            </a:r>
          </a:p>
        </p:txBody>
      </p:sp>
    </p:spTree>
    <p:extLst>
      <p:ext uri="{BB962C8B-B14F-4D97-AF65-F5344CB8AC3E}">
        <p14:creationId xmlns:p14="http://schemas.microsoft.com/office/powerpoint/2010/main" val="284924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Prioridade entre OPERADORES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E58A64-C330-4D40-A045-3B89FB1F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0" y="1356349"/>
            <a:ext cx="74485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3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45" y="320408"/>
            <a:ext cx="6327763" cy="3891574"/>
          </a:xfrm>
          <a:prstGeom prst="rect">
            <a:avLst/>
          </a:prstGeom>
          <a:ln w="12700">
            <a:noFill/>
          </a:ln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Prioridade entre OPERADORES</a:t>
            </a:r>
          </a:p>
        </p:txBody>
      </p:sp>
    </p:spTree>
    <p:extLst>
      <p:ext uri="{BB962C8B-B14F-4D97-AF65-F5344CB8AC3E}">
        <p14:creationId xmlns:p14="http://schemas.microsoft.com/office/powerpoint/2010/main" val="50351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Exercício 1 Resolução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65251" y="145724"/>
            <a:ext cx="7992888" cy="633670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19500" y="2368424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Delta = (5*5)– (4 * 8 *( -4)) = 25-(-128)= 153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19500" y="2881804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J= V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641298" y="3455442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MEDIA= (8+5+(-4)+2)/2=  11/4 = 2,75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510656" y="3941811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MEDIA= 8+5+(-4)+2/4=  13-4+0,5 = 9,5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491411" y="437080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Resultado</a:t>
            </a:r>
            <a:r>
              <a:rPr lang="pt-BR" sz="1600" dirty="0">
                <a:solidFill>
                  <a:srgbClr val="FF0000"/>
                </a:solidFill>
              </a:rPr>
              <a:t>= 8+5-10*(-4) =13+40= 53 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90317" y="5500294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Y = 8&gt;3 * 2 ou 5 + (-4) &lt;&gt; 2 </a:t>
            </a:r>
          </a:p>
          <a:p>
            <a:r>
              <a:rPr lang="pt-BR" sz="1600" dirty="0">
                <a:solidFill>
                  <a:srgbClr val="FF0000"/>
                </a:solidFill>
              </a:rPr>
              <a:t>          V         ou       V =  V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19500" y="489212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Y = 8&gt;8 e 5 + (-4) &gt; 2</a:t>
            </a:r>
          </a:p>
          <a:p>
            <a:r>
              <a:rPr lang="pt-BR" sz="1600" dirty="0">
                <a:solidFill>
                  <a:srgbClr val="FF0000"/>
                </a:solidFill>
              </a:rPr>
              <a:t>         F    e  F = F </a:t>
            </a:r>
          </a:p>
        </p:txBody>
      </p:sp>
    </p:spTree>
    <p:extLst>
      <p:ext uri="{BB962C8B-B14F-4D97-AF65-F5344CB8AC3E}">
        <p14:creationId xmlns:p14="http://schemas.microsoft.com/office/powerpoint/2010/main" val="17248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 dirty="0">
                <a:solidFill>
                  <a:schemeClr val="bg1"/>
                </a:solidFill>
              </a:rPr>
              <a:t>EXERCÍCIO 2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901641"/>
            <a:ext cx="8185545" cy="33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EEEB6B35-EB6D-4A0E-95AA-48006A9F1818}"/>
              </a:ext>
            </a:extLst>
          </p:cNvPr>
          <p:cNvSpPr txBox="1"/>
          <p:nvPr/>
        </p:nvSpPr>
        <p:spPr>
          <a:xfrm>
            <a:off x="2716996" y="1947837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2 * 5 </a:t>
            </a:r>
            <a:r>
              <a:rPr lang="pt-BR" dirty="0" err="1">
                <a:solidFill>
                  <a:schemeClr val="accent2"/>
                </a:solidFill>
              </a:rPr>
              <a:t>mod</a:t>
            </a:r>
            <a:r>
              <a:rPr lang="pt-BR" dirty="0">
                <a:solidFill>
                  <a:schemeClr val="accent2"/>
                </a:solidFill>
              </a:rPr>
              <a:t> 3 – (-8) </a:t>
            </a:r>
            <a:r>
              <a:rPr lang="pt-BR" dirty="0"/>
              <a:t>= </a:t>
            </a:r>
            <a:r>
              <a:rPr lang="pt-BR" dirty="0">
                <a:solidFill>
                  <a:srgbClr val="FF0000"/>
                </a:solidFill>
              </a:rPr>
              <a:t>10 </a:t>
            </a:r>
            <a:r>
              <a:rPr lang="pt-BR" dirty="0" err="1">
                <a:solidFill>
                  <a:srgbClr val="FF0000"/>
                </a:solidFill>
              </a:rPr>
              <a:t>mod</a:t>
            </a:r>
            <a:r>
              <a:rPr lang="pt-BR" dirty="0">
                <a:solidFill>
                  <a:srgbClr val="FF0000"/>
                </a:solidFill>
              </a:rPr>
              <a:t> 3 +8 </a:t>
            </a:r>
            <a:r>
              <a:rPr lang="pt-BR" dirty="0"/>
              <a:t>= </a:t>
            </a:r>
            <a:r>
              <a:rPr lang="pt-BR" dirty="0">
                <a:solidFill>
                  <a:srgbClr val="FF0000"/>
                </a:solidFill>
              </a:rPr>
              <a:t>1+8</a:t>
            </a:r>
            <a:r>
              <a:rPr lang="pt-BR" dirty="0"/>
              <a:t> = 9 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A558DB2-7F83-4972-A02E-987C7EB8E807}"/>
              </a:ext>
            </a:extLst>
          </p:cNvPr>
          <p:cNvSpPr txBox="1"/>
          <p:nvPr/>
        </p:nvSpPr>
        <p:spPr>
          <a:xfrm>
            <a:off x="2886660" y="230666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rad</a:t>
            </a:r>
            <a:r>
              <a:rPr lang="pt-BR" dirty="0">
                <a:solidFill>
                  <a:srgbClr val="FF0000"/>
                </a:solidFill>
              </a:rPr>
              <a:t> (-2*(-8)) </a:t>
            </a:r>
            <a:r>
              <a:rPr lang="pt-BR" dirty="0" err="1">
                <a:solidFill>
                  <a:srgbClr val="FF0000"/>
                </a:solidFill>
              </a:rPr>
              <a:t>div</a:t>
            </a:r>
            <a:r>
              <a:rPr lang="pt-BR" dirty="0">
                <a:solidFill>
                  <a:srgbClr val="FF0000"/>
                </a:solidFill>
              </a:rPr>
              <a:t> 4 </a:t>
            </a:r>
            <a:r>
              <a:rPr lang="pt-BR" dirty="0"/>
              <a:t>= </a:t>
            </a:r>
            <a:r>
              <a:rPr lang="pt-BR" dirty="0" err="1">
                <a:solidFill>
                  <a:srgbClr val="FF0000"/>
                </a:solidFill>
              </a:rPr>
              <a:t>rad</a:t>
            </a:r>
            <a:r>
              <a:rPr lang="pt-BR" dirty="0">
                <a:solidFill>
                  <a:srgbClr val="FF0000"/>
                </a:solidFill>
              </a:rPr>
              <a:t>(16) </a:t>
            </a:r>
            <a:r>
              <a:rPr lang="pt-BR" dirty="0" err="1">
                <a:solidFill>
                  <a:srgbClr val="FF0000"/>
                </a:solidFill>
              </a:rPr>
              <a:t>div</a:t>
            </a:r>
            <a:r>
              <a:rPr lang="pt-BR" dirty="0">
                <a:solidFill>
                  <a:srgbClr val="FF0000"/>
                </a:solidFill>
              </a:rPr>
              <a:t> 4 </a:t>
            </a:r>
            <a:r>
              <a:rPr lang="pt-BR" dirty="0"/>
              <a:t>= </a:t>
            </a:r>
            <a:r>
              <a:rPr lang="pt-BR" dirty="0">
                <a:solidFill>
                  <a:srgbClr val="FF0000"/>
                </a:solidFill>
              </a:rPr>
              <a:t>4div4 </a:t>
            </a:r>
            <a:r>
              <a:rPr lang="pt-BR" dirty="0"/>
              <a:t>= 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D7F2AE3-521F-472D-BB36-05F4453C26E9}"/>
              </a:ext>
            </a:extLst>
          </p:cNvPr>
          <p:cNvSpPr txBox="1"/>
          <p:nvPr/>
        </p:nvSpPr>
        <p:spPr>
          <a:xfrm>
            <a:off x="4519993" y="2686039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((6)div3+64/2 </a:t>
            </a:r>
            <a:r>
              <a:rPr lang="pt-BR" dirty="0"/>
              <a:t>= </a:t>
            </a:r>
            <a:r>
              <a:rPr lang="pt-BR" dirty="0">
                <a:solidFill>
                  <a:srgbClr val="FF0000"/>
                </a:solidFill>
              </a:rPr>
              <a:t>2+32 </a:t>
            </a:r>
            <a:r>
              <a:rPr lang="pt-BR" dirty="0"/>
              <a:t>= 34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4095464-AA9E-4711-84A7-2B6240767F4C}"/>
              </a:ext>
            </a:extLst>
          </p:cNvPr>
          <p:cNvSpPr txBox="1"/>
          <p:nvPr/>
        </p:nvSpPr>
        <p:spPr>
          <a:xfrm>
            <a:off x="3941620" y="302869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(2*27)*-1 </a:t>
            </a:r>
            <a:r>
              <a:rPr lang="pt-BR" dirty="0"/>
              <a:t>= -54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D29D9E5-C2F0-4F16-B3AE-DEFA82766AF8}"/>
              </a:ext>
            </a:extLst>
          </p:cNvPr>
          <p:cNvSpPr txBox="1"/>
          <p:nvPr/>
        </p:nvSpPr>
        <p:spPr>
          <a:xfrm>
            <a:off x="3503593" y="335908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Pot</a:t>
            </a:r>
            <a:r>
              <a:rPr lang="pt-BR" dirty="0">
                <a:solidFill>
                  <a:srgbClr val="FF0000"/>
                </a:solidFill>
              </a:rPr>
              <a:t>(-(-8),2)+(1,5*10)/5</a:t>
            </a:r>
            <a:r>
              <a:rPr lang="pt-BR" dirty="0"/>
              <a:t>= </a:t>
            </a:r>
            <a:r>
              <a:rPr lang="pt-BR" dirty="0">
                <a:solidFill>
                  <a:srgbClr val="FF0000"/>
                </a:solidFill>
              </a:rPr>
              <a:t>64+15/5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64 + 3 </a:t>
            </a:r>
            <a:r>
              <a:rPr lang="pt-BR" dirty="0"/>
              <a:t>= 67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3EF5153-E5C5-4EB1-835F-08B9EEE96FF6}"/>
              </a:ext>
            </a:extLst>
          </p:cNvPr>
          <p:cNvSpPr txBox="1"/>
          <p:nvPr/>
        </p:nvSpPr>
        <p:spPr>
          <a:xfrm>
            <a:off x="3635955" y="3758282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Rad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pot</a:t>
            </a:r>
            <a:r>
              <a:rPr lang="pt-BR" dirty="0">
                <a:solidFill>
                  <a:srgbClr val="FF0000"/>
                </a:solidFill>
              </a:rPr>
              <a:t>(5,10/5))+(-8) * 1,5</a:t>
            </a:r>
            <a:r>
              <a:rPr lang="pt-BR" dirty="0"/>
              <a:t>= </a:t>
            </a:r>
            <a:r>
              <a:rPr lang="pt-BR" dirty="0" err="1">
                <a:solidFill>
                  <a:srgbClr val="FF0000"/>
                </a:solidFill>
              </a:rPr>
              <a:t>rad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pot</a:t>
            </a:r>
            <a:r>
              <a:rPr lang="pt-BR" dirty="0">
                <a:solidFill>
                  <a:srgbClr val="FF0000"/>
                </a:solidFill>
              </a:rPr>
              <a:t>(5,2)-8*1,5 </a:t>
            </a:r>
            <a:r>
              <a:rPr lang="pt-BR" dirty="0"/>
              <a:t>= = </a:t>
            </a:r>
            <a:r>
              <a:rPr lang="pt-BR" dirty="0" err="1">
                <a:solidFill>
                  <a:srgbClr val="FF0000"/>
                </a:solidFill>
              </a:rPr>
              <a:t>rad</a:t>
            </a:r>
            <a:r>
              <a:rPr lang="pt-BR" dirty="0">
                <a:solidFill>
                  <a:srgbClr val="FF0000"/>
                </a:solidFill>
              </a:rPr>
              <a:t>(25)- 12 </a:t>
            </a:r>
            <a:r>
              <a:rPr lang="pt-BR" dirty="0"/>
              <a:t>= </a:t>
            </a:r>
            <a:r>
              <a:rPr lang="pt-BR" dirty="0">
                <a:solidFill>
                  <a:srgbClr val="FF0000"/>
                </a:solidFill>
              </a:rPr>
              <a:t>5-12</a:t>
            </a:r>
            <a:r>
              <a:rPr lang="pt-BR" dirty="0"/>
              <a:t> = -7</a:t>
            </a:r>
          </a:p>
        </p:txBody>
      </p:sp>
    </p:spTree>
    <p:extLst>
      <p:ext uri="{BB962C8B-B14F-4D97-AF65-F5344CB8AC3E}">
        <p14:creationId xmlns:p14="http://schemas.microsoft.com/office/powerpoint/2010/main" val="122187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>
                <a:solidFill>
                  <a:schemeClr val="bg1"/>
                </a:solidFill>
              </a:rPr>
              <a:t>EXERCÍCIOS 3 resolução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4736" y="463551"/>
            <a:ext cx="7102701" cy="594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33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>
                <a:solidFill>
                  <a:schemeClr val="bg1"/>
                </a:solidFill>
              </a:rPr>
              <a:t>EXERCÍCIO 4 resolução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3829" y="305830"/>
            <a:ext cx="6385144" cy="50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788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 defTabSz="914400"/>
            <a:r>
              <a:rPr lang="en-US" sz="4000" spc="-150" dirty="0"/>
              <a:t>EXERCÍCIO 5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m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33219" y="3488712"/>
            <a:ext cx="8208912" cy="311759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86585" y="1054609"/>
            <a:ext cx="7824383" cy="2764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</a:rPr>
              <a:t>a) (A + 1 &gt;= ((B) ^ (1/2)) OU (NOME &lt;&gt; 'ANA'))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</a:rPr>
              <a:t>b) (A + 1 &gt;= ((B) ^ (1/2)) E (PROFISSAO = 'MEDICO'))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</a:rPr>
              <a:t>c) (NOME &lt;&gt; 'ANA') OU (PROFISSAO = 'MEDICO') E (A + 1 &gt;= ((B) ^ (1/2)))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</a:rPr>
              <a:t>d) NÃO TESTE E ((A + 1) &gt;= ((B) ^ (1/2)) OU NÃO (PROFISSAO = 'MEDICO'))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</a:rPr>
              <a:t>e) NÃO (A + 1 &gt;= ((B) ^ (1/2)) E TESTE)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87546" y="100313"/>
            <a:ext cx="8208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Considerando as variáveis declaradas na tabela abaixo e mais a variável booleana TESTE, com valor FALSO, avalie as expressões a seguir, para cada uma das três combinações de valores apresentadas:</a:t>
            </a:r>
          </a:p>
          <a:p>
            <a:pPr>
              <a:spcAft>
                <a:spcPts val="6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070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57466" y="5765461"/>
            <a:ext cx="229068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8516" y="4821173"/>
            <a:ext cx="6226967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1618" y="4911632"/>
            <a:ext cx="6100764" cy="771166"/>
          </a:xfrm>
        </p:spPr>
        <p:txBody>
          <a:bodyPr>
            <a:normAutofit/>
          </a:bodyPr>
          <a:lstStyle/>
          <a:p>
            <a:r>
              <a:rPr lang="pt-BR" sz="2400" b="1"/>
              <a:t>OPERADORES ARITMÉTICOS</a:t>
            </a:r>
            <a:endParaRPr lang="pt-BR" sz="240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965724"/>
              </p:ext>
            </p:extLst>
          </p:nvPr>
        </p:nvGraphicFramePr>
        <p:xfrm>
          <a:off x="539551" y="803186"/>
          <a:ext cx="8086529" cy="38194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OPERAÇÃO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SÍMBOLO</a:t>
                      </a:r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Adição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+</a:t>
                      </a:r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Subtração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-</a:t>
                      </a:r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Multiplicação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*</a:t>
                      </a:r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Divisão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/</a:t>
                      </a:r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Exponenciação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**  ,</a:t>
                      </a:r>
                      <a:r>
                        <a:rPr lang="pt-BR" sz="1600" baseline="0" dirty="0"/>
                        <a:t> ^, </a:t>
                      </a:r>
                      <a:r>
                        <a:rPr lang="pt-BR" sz="1600" baseline="0" dirty="0" err="1"/>
                        <a:t>pot</a:t>
                      </a:r>
                      <a:r>
                        <a:rPr lang="pt-BR" sz="1600" baseline="0" dirty="0"/>
                        <a:t>(</a:t>
                      </a:r>
                      <a:r>
                        <a:rPr lang="pt-BR" sz="1600" baseline="0" dirty="0" err="1"/>
                        <a:t>base,exp</a:t>
                      </a:r>
                      <a:r>
                        <a:rPr lang="pt-BR" sz="1600" baseline="0" dirty="0"/>
                        <a:t>)</a:t>
                      </a:r>
                      <a:endParaRPr lang="pt-BR" sz="1600" dirty="0"/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166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Div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 </a:t>
                      </a:r>
                      <a:r>
                        <a:rPr lang="pt-BR" sz="1600" dirty="0" err="1"/>
                        <a:t>div</a:t>
                      </a:r>
                      <a:r>
                        <a:rPr lang="pt-BR" sz="1600" dirty="0"/>
                        <a:t> 4 resulta em 2</a:t>
                      </a:r>
                    </a:p>
                    <a:p>
                      <a:pPr algn="ctr"/>
                      <a:r>
                        <a:rPr lang="pt-BR" sz="1600" dirty="0"/>
                        <a:t>27 </a:t>
                      </a:r>
                      <a:r>
                        <a:rPr lang="pt-BR" sz="1600" dirty="0" err="1"/>
                        <a:t>div</a:t>
                      </a:r>
                      <a:r>
                        <a:rPr lang="pt-BR" sz="1600" dirty="0"/>
                        <a:t> 5 resulta</a:t>
                      </a:r>
                      <a:r>
                        <a:rPr lang="pt-BR" sz="1600" baseline="0" dirty="0"/>
                        <a:t> em 5</a:t>
                      </a:r>
                    </a:p>
                    <a:p>
                      <a:pPr algn="ctr"/>
                      <a:r>
                        <a:rPr lang="pt-BR" sz="1600" baseline="0" dirty="0"/>
                        <a:t>9 </a:t>
                      </a:r>
                      <a:r>
                        <a:rPr lang="pt-BR" sz="1600" baseline="0" dirty="0" err="1"/>
                        <a:t>div</a:t>
                      </a:r>
                      <a:r>
                        <a:rPr lang="pt-BR" sz="1600" baseline="0" dirty="0"/>
                        <a:t> 3 resulta em 3</a:t>
                      </a:r>
                      <a:endParaRPr lang="pt-BR" sz="1600" dirty="0"/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7166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Mod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 </a:t>
                      </a:r>
                      <a:r>
                        <a:rPr lang="pt-BR" sz="1600" dirty="0" err="1"/>
                        <a:t>mod</a:t>
                      </a:r>
                      <a:r>
                        <a:rPr lang="pt-BR" sz="1600" dirty="0"/>
                        <a:t> 4 resulta</a:t>
                      </a:r>
                      <a:r>
                        <a:rPr lang="pt-BR" sz="1600" baseline="0" dirty="0"/>
                        <a:t> em 1</a:t>
                      </a:r>
                    </a:p>
                    <a:p>
                      <a:pPr algn="ctr"/>
                      <a:r>
                        <a:rPr lang="pt-BR" sz="1600" baseline="0" dirty="0"/>
                        <a:t>27 </a:t>
                      </a:r>
                      <a:r>
                        <a:rPr lang="pt-BR" sz="1600" baseline="0" dirty="0" err="1"/>
                        <a:t>mod</a:t>
                      </a:r>
                      <a:r>
                        <a:rPr lang="pt-BR" sz="1600" baseline="0" dirty="0"/>
                        <a:t> 5 resulta 2</a:t>
                      </a:r>
                    </a:p>
                    <a:p>
                      <a:pPr algn="ctr"/>
                      <a:r>
                        <a:rPr lang="pt-BR" sz="1600" baseline="0" dirty="0"/>
                        <a:t>9 </a:t>
                      </a:r>
                      <a:r>
                        <a:rPr lang="pt-BR" sz="1600" baseline="0" dirty="0" err="1"/>
                        <a:t>mod</a:t>
                      </a:r>
                      <a:r>
                        <a:rPr lang="pt-BR" sz="1600" baseline="0" dirty="0"/>
                        <a:t> 3 resulta 0</a:t>
                      </a:r>
                      <a:endParaRPr lang="pt-BR" sz="1600" dirty="0"/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rad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rad</a:t>
                      </a:r>
                      <a:r>
                        <a:rPr lang="pt-BR" sz="1600" dirty="0"/>
                        <a:t>(25) resulta em 5</a:t>
                      </a:r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36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19350" y="412796"/>
            <a:ext cx="6505070" cy="104894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EXERCÍCIO 5 resolução</a:t>
            </a:r>
          </a:p>
        </p:txBody>
      </p:sp>
      <p:graphicFrame>
        <p:nvGraphicFramePr>
          <p:cNvPr id="5" name="Espaço Reservado para Conteúdo 1">
            <a:extLst>
              <a:ext uri="{FF2B5EF4-FFF2-40B4-BE49-F238E27FC236}">
                <a16:creationId xmlns:a16="http://schemas.microsoft.com/office/drawing/2014/main" id="{E22D29A0-38C9-47B0-9F13-B751D4B80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671641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767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505" y="4281677"/>
            <a:ext cx="7934712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65226" y="4368773"/>
            <a:ext cx="7812923" cy="1250384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EXERCÍCIO 5 resolução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20553" y="173384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/>
              <a:t>Agora complete todas as lacunas da tabela: </a:t>
            </a:r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93132"/>
              </p:ext>
            </p:extLst>
          </p:nvPr>
        </p:nvGraphicFramePr>
        <p:xfrm>
          <a:off x="1878138" y="1041576"/>
          <a:ext cx="5385441" cy="2566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3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17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a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b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c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d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e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1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V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7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2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7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3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91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sz="3100">
                <a:solidFill>
                  <a:schemeClr val="accent1"/>
                </a:solidFill>
              </a:rPr>
              <a:t>EXERCÍCIO 5 resolução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685927" y="1484784"/>
            <a:ext cx="6627020" cy="4567024"/>
          </a:xfrm>
        </p:spPr>
        <p:txBody>
          <a:bodyPr anchor="t">
            <a:normAutofit lnSpcReduction="10000"/>
          </a:bodyPr>
          <a:lstStyle/>
          <a:p>
            <a:r>
              <a:rPr lang="pt-BR" sz="1800" dirty="0"/>
              <a:t>b) (A + 1 &gt;= ((B) ^ (1/2)) E (PROFISSAO = 'MEDICO'))</a:t>
            </a:r>
          </a:p>
          <a:p>
            <a:r>
              <a:rPr lang="pt-BR" sz="1800" dirty="0"/>
              <a:t>TESTE = FALSO</a:t>
            </a:r>
          </a:p>
          <a:p>
            <a:r>
              <a:rPr lang="pt-BR" sz="1800" dirty="0"/>
              <a:t>A = 3</a:t>
            </a:r>
          </a:p>
          <a:p>
            <a:r>
              <a:rPr lang="pt-BR" sz="1800" dirty="0"/>
              <a:t>B = 16</a:t>
            </a:r>
          </a:p>
          <a:p>
            <a:r>
              <a:rPr lang="pt-BR" sz="1800" dirty="0"/>
              <a:t>NOME = ‘MIRIAM’</a:t>
            </a:r>
          </a:p>
          <a:p>
            <a:r>
              <a:rPr lang="pt-BR" sz="1800" dirty="0"/>
              <a:t>PROFISSAO = ‘ADVOGADO’</a:t>
            </a:r>
          </a:p>
          <a:p>
            <a:r>
              <a:rPr lang="pt-BR" sz="1800" dirty="0"/>
              <a:t>Substituindo na expressão temos:</a:t>
            </a:r>
          </a:p>
          <a:p>
            <a:r>
              <a:rPr lang="pt-BR" sz="1800" dirty="0"/>
              <a:t>(</a:t>
            </a:r>
            <a:r>
              <a:rPr lang="pt-BR" sz="1800" b="1" dirty="0"/>
              <a:t>3</a:t>
            </a:r>
            <a:r>
              <a:rPr lang="pt-BR" sz="1800" dirty="0"/>
              <a:t> + 1 &gt;= ((</a:t>
            </a:r>
            <a:r>
              <a:rPr lang="pt-BR" sz="1800" b="1" dirty="0"/>
              <a:t>16</a:t>
            </a:r>
            <a:r>
              <a:rPr lang="pt-BR" sz="1800" dirty="0"/>
              <a:t>) ^(1/2) E (‘</a:t>
            </a:r>
            <a:r>
              <a:rPr lang="pt-BR" sz="1800" b="1" dirty="0"/>
              <a:t>ADVOGADO</a:t>
            </a:r>
            <a:r>
              <a:rPr lang="pt-BR" sz="1800" dirty="0"/>
              <a:t>’ = ‘MEDICO’))</a:t>
            </a:r>
          </a:p>
          <a:p>
            <a:r>
              <a:rPr lang="pt-BR" sz="1800" dirty="0"/>
              <a:t>(4 &gt;= 4 E FALSO)</a:t>
            </a:r>
          </a:p>
          <a:p>
            <a:r>
              <a:rPr lang="pt-BR" sz="1800" b="1" dirty="0"/>
              <a:t>VERDADEIRO</a:t>
            </a:r>
            <a:r>
              <a:rPr lang="pt-BR" sz="1800" dirty="0"/>
              <a:t> E </a:t>
            </a:r>
            <a:r>
              <a:rPr lang="pt-BR" sz="1800" b="1" dirty="0"/>
              <a:t>FALSO</a:t>
            </a:r>
            <a:endParaRPr lang="pt-BR" sz="1800" dirty="0"/>
          </a:p>
          <a:p>
            <a:pPr marL="45720" indent="0">
              <a:buNone/>
            </a:pPr>
            <a:r>
              <a:rPr lang="pt-BR" sz="1800" b="1" dirty="0"/>
              <a:t>FALSO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3842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sz="3100">
                <a:solidFill>
                  <a:schemeClr val="accent1"/>
                </a:solidFill>
              </a:rPr>
              <a:t>EXERCÍCIO 5 resolução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75198" y="1700808"/>
            <a:ext cx="6987779" cy="435100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C) (NOME &lt;&gt; 'ANA') OU (PROFISSAO = 'MEDICO') E (A + 1 &gt;= ((B) ^ (1/2)))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TESTE = FALSO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A = 3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B = 16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NOME = ‘MIRIAM’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PROFISSAO = ‘ADVOGADO’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Substituindo na expressão temos: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(‘</a:t>
            </a:r>
            <a:r>
              <a:rPr lang="pt-BR" b="1" dirty="0"/>
              <a:t>MIRIAM’</a:t>
            </a:r>
            <a:r>
              <a:rPr lang="pt-BR" dirty="0"/>
              <a:t> &lt;&gt; 'ANA') OU (‘</a:t>
            </a:r>
            <a:r>
              <a:rPr lang="pt-BR" b="1" dirty="0"/>
              <a:t>ADVOGADO’</a:t>
            </a:r>
            <a:r>
              <a:rPr lang="pt-BR" dirty="0"/>
              <a:t> = 'MEDICO') E (</a:t>
            </a:r>
            <a:r>
              <a:rPr lang="pt-BR" b="1" dirty="0"/>
              <a:t>3</a:t>
            </a:r>
            <a:r>
              <a:rPr lang="pt-BR" dirty="0"/>
              <a:t> + 1 &gt;= ((</a:t>
            </a:r>
            <a:r>
              <a:rPr lang="pt-BR" b="1" dirty="0"/>
              <a:t>16</a:t>
            </a:r>
            <a:r>
              <a:rPr lang="pt-BR" dirty="0"/>
              <a:t>) ^ (1/2)))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VERDADEIRO OU FALSO E 4 &gt;= 4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VERDADEIRO OU </a:t>
            </a:r>
            <a:r>
              <a:rPr lang="pt-BR" b="1" dirty="0"/>
              <a:t>FALSO</a:t>
            </a:r>
            <a:r>
              <a:rPr lang="pt-BR" dirty="0"/>
              <a:t> E </a:t>
            </a:r>
            <a:r>
              <a:rPr lang="pt-BR" b="1" dirty="0"/>
              <a:t>VERDADEIRO</a:t>
            </a:r>
            <a:endParaRPr lang="pt-BR" dirty="0"/>
          </a:p>
          <a:p>
            <a:pPr marL="45720" indent="0">
              <a:lnSpc>
                <a:spcPct val="110000"/>
              </a:lnSpc>
              <a:buNone/>
            </a:pPr>
            <a:r>
              <a:rPr lang="pt-BR" b="1" dirty="0"/>
              <a:t>VERDADEIRO </a:t>
            </a:r>
            <a:r>
              <a:rPr lang="pt-BR" dirty="0"/>
              <a:t>OU </a:t>
            </a:r>
            <a:r>
              <a:rPr lang="pt-BR" b="1" dirty="0"/>
              <a:t>FALSO</a:t>
            </a:r>
            <a:endParaRPr lang="pt-BR" dirty="0"/>
          </a:p>
          <a:p>
            <a:pPr marL="45720" indent="0">
              <a:lnSpc>
                <a:spcPct val="110000"/>
              </a:lnSpc>
              <a:buNone/>
            </a:pPr>
            <a:r>
              <a:rPr lang="pt-BR" b="1" dirty="0"/>
              <a:t>VERDADEIRO</a:t>
            </a:r>
          </a:p>
          <a:p>
            <a:pPr>
              <a:lnSpc>
                <a:spcPct val="11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913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906527" y="333241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sz="3100" dirty="0">
                <a:solidFill>
                  <a:schemeClr val="accent1"/>
                </a:solidFill>
              </a:rPr>
              <a:t>EXERCÍCIO 5 resolução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07357" y="1628800"/>
            <a:ext cx="7111604" cy="4423008"/>
          </a:xfrm>
        </p:spPr>
        <p:txBody>
          <a:bodyPr anchor="t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d) NÃO TESTE E ((A + 1) &gt;= ((B) ^ (1/2)) OU NÃO (PROFISSAO = 'MEDICO'))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TESTE = FALSO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A = 3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B = 16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NOME = ‘MIRIAM’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PROFISSAO = ‘ADVOGADO’</a:t>
            </a:r>
          </a:p>
          <a:p>
            <a:pPr>
              <a:lnSpc>
                <a:spcPct val="110000"/>
              </a:lnSpc>
            </a:pPr>
            <a:r>
              <a:rPr lang="pt-BR" dirty="0"/>
              <a:t>Substituindo na expressão temos: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NÃO </a:t>
            </a:r>
            <a:r>
              <a:rPr lang="pt-BR" b="1" dirty="0"/>
              <a:t>FALSO</a:t>
            </a:r>
            <a:r>
              <a:rPr lang="pt-BR" dirty="0"/>
              <a:t> E ((</a:t>
            </a:r>
            <a:r>
              <a:rPr lang="pt-BR" b="1" dirty="0"/>
              <a:t>3</a:t>
            </a:r>
            <a:r>
              <a:rPr lang="pt-BR" dirty="0"/>
              <a:t> + 1) &gt;= ((</a:t>
            </a:r>
            <a:r>
              <a:rPr lang="pt-BR" b="1" dirty="0"/>
              <a:t>16</a:t>
            </a:r>
            <a:r>
              <a:rPr lang="pt-BR" dirty="0"/>
              <a:t>) ^ (1/2)) OU NÃO (‘</a:t>
            </a:r>
            <a:r>
              <a:rPr lang="pt-BR" b="1" dirty="0"/>
              <a:t>ADVOGADO’</a:t>
            </a:r>
            <a:r>
              <a:rPr lang="pt-BR" dirty="0"/>
              <a:t> = 'MEDICO'))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VERDADEIRO E 4 &gt;= 4 OU NÃO (FALSO)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VERDADEIRO E VERDADEIRO OU VERDADEIRO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VERDADEIRO OU VERDADEIRO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b="1" dirty="0"/>
              <a:t>VERDADEIRO</a:t>
            </a:r>
          </a:p>
          <a:p>
            <a:pPr>
              <a:lnSpc>
                <a:spcPct val="11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451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921670" y="220137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sz="3100" dirty="0">
                <a:solidFill>
                  <a:schemeClr val="accent1"/>
                </a:solidFill>
              </a:rPr>
              <a:t>EXERCÍCIO 5 resolução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637214" y="1052736"/>
            <a:ext cx="7057919" cy="499907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e) NÃO (A + 1 &gt;= ((B) ^ (1/2)) E TESTE)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TESTE = FALSO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A = 3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B = 16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NOME = ‘MIRIAM’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PROFISSAO = ‘ADVOGADO’</a:t>
            </a:r>
          </a:p>
          <a:p>
            <a:pPr>
              <a:lnSpc>
                <a:spcPct val="110000"/>
              </a:lnSpc>
            </a:pPr>
            <a:r>
              <a:rPr lang="pt-BR" dirty="0"/>
              <a:t>Substituindo na expressão temos: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NÃO (A + 1 &gt;= ((B) ^ (1/2)) E TESTE)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NÃO (3 + 1 &gt;= ((4) ^ (1/2)) E FALSO)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NÃO (4 &gt;= 4) E FALSO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NÃO VERDADEIRO E FALSO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FALSO E FALSO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b="1" dirty="0"/>
              <a:t>FALSO</a:t>
            </a:r>
          </a:p>
          <a:p>
            <a:pPr>
              <a:lnSpc>
                <a:spcPct val="11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29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 resolução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272809"/>
              </p:ext>
            </p:extLst>
          </p:nvPr>
        </p:nvGraphicFramePr>
        <p:xfrm>
          <a:off x="395536" y="1340768"/>
          <a:ext cx="8022910" cy="4536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1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a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b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c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d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e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V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F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V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V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F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3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11560" y="61139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 linha completa, agora irão completar o restante.</a:t>
            </a:r>
          </a:p>
        </p:txBody>
      </p:sp>
    </p:spTree>
    <p:extLst>
      <p:ext uri="{BB962C8B-B14F-4D97-AF65-F5344CB8AC3E}">
        <p14:creationId xmlns:p14="http://schemas.microsoft.com/office/powerpoint/2010/main" val="70812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2EB6-620F-4398-B779-398010A9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3EDF00-6F78-4F49-9032-81FC8D2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51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2EB6-620F-4398-B779-398010A9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126EE4-DFE2-4454-9DAF-4BC6F370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1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2EB6-620F-4398-B779-398010A9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5E10-F3F8-4246-BB59-B7491219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7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en-US" sz="3100" spc="-150">
                <a:solidFill>
                  <a:schemeClr val="accent1"/>
                </a:solidFill>
              </a:rPr>
              <a:t>OPERADORES ARITMÉTICOS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49929" y="1700808"/>
            <a:ext cx="6805905" cy="435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b="1" dirty="0" err="1"/>
              <a:t>Hierarquia</a:t>
            </a:r>
            <a:r>
              <a:rPr lang="en-US" sz="2000" b="1" dirty="0"/>
              <a:t> das </a:t>
            </a:r>
            <a:r>
              <a:rPr lang="en-US" sz="2000" b="1" dirty="0" err="1"/>
              <a:t>Operações</a:t>
            </a:r>
            <a:r>
              <a:rPr lang="en-US" sz="2000" b="1" dirty="0"/>
              <a:t> </a:t>
            </a:r>
            <a:r>
              <a:rPr lang="en-US" sz="2000" b="1" dirty="0" err="1"/>
              <a:t>Aritméticas</a:t>
            </a:r>
            <a:endParaRPr lang="en-US" sz="2000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1 º 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/>
              <a:t> ( ) </a:t>
            </a:r>
            <a:r>
              <a:rPr lang="en-US" sz="2000" dirty="0" err="1"/>
              <a:t>Parênteses</a:t>
            </a:r>
            <a:endParaRPr lang="en-US" sz="20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2 º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 err="1"/>
              <a:t>Exponenciação</a:t>
            </a:r>
            <a:r>
              <a:rPr lang="en-US" sz="2000" dirty="0"/>
              <a:t> e </a:t>
            </a:r>
            <a:r>
              <a:rPr lang="en-US" sz="2000" dirty="0" err="1"/>
              <a:t>radiciação</a:t>
            </a:r>
            <a:endParaRPr lang="en-US" sz="20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3 º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 err="1"/>
              <a:t>Multiplicação</a:t>
            </a:r>
            <a:r>
              <a:rPr lang="en-US" sz="2000" dirty="0"/>
              <a:t>, </a:t>
            </a:r>
            <a:r>
              <a:rPr lang="en-US" sz="2000" dirty="0" err="1"/>
              <a:t>divisão</a:t>
            </a:r>
            <a:r>
              <a:rPr lang="en-US" sz="2000" dirty="0"/>
              <a:t> (o que </a:t>
            </a:r>
            <a:r>
              <a:rPr lang="en-US" sz="2000" dirty="0" err="1"/>
              <a:t>aparecer</a:t>
            </a:r>
            <a:r>
              <a:rPr lang="en-US" sz="2000" dirty="0"/>
              <a:t> </a:t>
            </a:r>
            <a:r>
              <a:rPr lang="en-US" sz="2000" dirty="0" err="1"/>
              <a:t>primeiro</a:t>
            </a:r>
            <a:r>
              <a:rPr lang="en-US" sz="2000" dirty="0"/>
              <a:t>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4 º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+ </a:t>
            </a:r>
            <a:r>
              <a:rPr lang="en-US" sz="2000" dirty="0" err="1"/>
              <a:t>ou</a:t>
            </a:r>
            <a:r>
              <a:rPr lang="en-US" sz="2000" dirty="0"/>
              <a:t> – (o que </a:t>
            </a:r>
            <a:r>
              <a:rPr lang="en-US" sz="2000" dirty="0" err="1"/>
              <a:t>aparecer</a:t>
            </a:r>
            <a:r>
              <a:rPr lang="en-US" sz="2000" dirty="0"/>
              <a:t> </a:t>
            </a:r>
            <a:r>
              <a:rPr lang="en-US" sz="2000" dirty="0" err="1"/>
              <a:t>primeiro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3158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2EB6-620F-4398-B779-398010A9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F38B50-1633-43CB-87EE-00D6ECD1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6" y="86016"/>
            <a:ext cx="9144000" cy="69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0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2EB6-620F-4398-B779-398010A9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F0F1A4-5E40-4A8D-8ADB-A47AC025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"/>
            <a:ext cx="9144000" cy="68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17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09588-32E7-4E26-BE30-3679E937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CC5A7-72E1-4378-B042-E86096CB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F10A59-A612-4579-BA74-6C8A6168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4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000433" y="4868213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OPERADORES RELACIONAIS</a:t>
            </a:r>
            <a:endParaRPr lang="pt-BR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06408" y="188163"/>
            <a:ext cx="4711405" cy="6919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operadores relacionais são:</a:t>
            </a:r>
          </a:p>
          <a:p>
            <a:pPr marL="45720" indent="0">
              <a:buNone/>
            </a:pPr>
            <a:endParaRPr lang="pt-BR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65699"/>
              </p:ext>
            </p:extLst>
          </p:nvPr>
        </p:nvGraphicFramePr>
        <p:xfrm>
          <a:off x="854531" y="671951"/>
          <a:ext cx="7441684" cy="335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DESCRIÇÃO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SÍMBOLO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Igual a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=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Diferente de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&lt;&gt;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Maior que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&gt;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Menor que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&lt;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Maior ou igual a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&gt;=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Menor ou igual a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&lt;=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505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rPr lang="pt-BR" b="1"/>
              <a:t>OPERADORES RELACIONAIS</a:t>
            </a:r>
            <a:endParaRPr lang="pt-BR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95588" y="-27384"/>
            <a:ext cx="8368900" cy="154799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Exemplo:  Tendo duas variáveis, A=5 e B=3. O resultado das expressões seriam:</a:t>
            </a:r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endParaRPr lang="pt-BR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20393"/>
              </p:ext>
            </p:extLst>
          </p:nvPr>
        </p:nvGraphicFramePr>
        <p:xfrm>
          <a:off x="784994" y="671951"/>
          <a:ext cx="7580759" cy="335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EXPRESSÃO</a:t>
                      </a:r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RESULTADO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A = B</a:t>
                      </a:r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FALSO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A &lt;&gt;</a:t>
                      </a:r>
                      <a:r>
                        <a:rPr lang="pt-BR" sz="1900" baseline="0"/>
                        <a:t> B</a:t>
                      </a:r>
                      <a:endParaRPr lang="pt-BR" sz="1900"/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VERDADEIRO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A &gt; B</a:t>
                      </a:r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VERDADEIRO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A &lt; B</a:t>
                      </a:r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/>
                        <a:t>FALSO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A &gt;= B</a:t>
                      </a:r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VERDADEIRO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A &lt;= B</a:t>
                      </a:r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/>
                        <a:t>FALSO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86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LÓGICOS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Os operadores lógicos e relacionais são elementos que é fundamental conhecer dada a sua importância na elaboração de um programa.  Em todos os programas são utilizadas expressões relacionais e lógicas para a tomada de decisões e consequente  desvio do fluxo do programa.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8762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LÓGICOS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Em termos de nomenclatura, considera-se que o valor lógico </a:t>
            </a:r>
            <a:r>
              <a:rPr lang="pt-BR" b="1" dirty="0"/>
              <a:t>Verdadeiro</a:t>
            </a:r>
            <a:r>
              <a:rPr lang="pt-BR" dirty="0"/>
              <a:t> é representado por </a:t>
            </a:r>
            <a:r>
              <a:rPr lang="pt-BR" b="1" dirty="0"/>
              <a:t>1</a:t>
            </a:r>
            <a:r>
              <a:rPr lang="pt-BR" dirty="0"/>
              <a:t> e o valor lógico </a:t>
            </a:r>
            <a:r>
              <a:rPr lang="pt-BR" b="1" dirty="0"/>
              <a:t>Falso</a:t>
            </a:r>
            <a:r>
              <a:rPr lang="pt-BR" dirty="0"/>
              <a:t> por </a:t>
            </a:r>
            <a:r>
              <a:rPr lang="pt-BR" b="1" dirty="0"/>
              <a:t>0</a:t>
            </a:r>
            <a:r>
              <a:rPr lang="pt-BR" dirty="0"/>
              <a:t>.  Por outro lado, o símbolo utilizada para a representação dos operadores varia de linguagem para linguagem, pelo que se apresentam aqui uma representação normalizada a utilizar apenas na elaboração de </a:t>
            </a:r>
            <a:r>
              <a:rPr lang="pt-BR" dirty="0">
                <a:hlinkClick r:id="rId2"/>
              </a:rPr>
              <a:t>algoritmos</a:t>
            </a:r>
            <a:r>
              <a:rPr lang="pt-BR" dirty="0"/>
              <a:t>, sendo apresentada posteriormente toda a simbologia referente às </a:t>
            </a:r>
            <a:r>
              <a:rPr lang="pt-BR" dirty="0">
                <a:hlinkClick r:id="rId3"/>
              </a:rPr>
              <a:t>linguagens de programação</a:t>
            </a:r>
            <a:r>
              <a:rPr lang="pt-BR" dirty="0"/>
              <a:t> em estudo.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1818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383" y="568335"/>
            <a:ext cx="5570437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178295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826" y="568335"/>
            <a:ext cx="7557552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144635458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Microsoft Office PowerPoint</Application>
  <PresentationFormat>Apresentação na tela (4:3)</PresentationFormat>
  <Paragraphs>225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Rockwell</vt:lpstr>
      <vt:lpstr>Wingdings</vt:lpstr>
      <vt:lpstr>Atlas</vt:lpstr>
      <vt:lpstr>LÓGICA DE PROGRAMAÇÃO Aula Operadores Lógicos e Relacionais</vt:lpstr>
      <vt:lpstr>OPERADORES ARITMÉTICOS</vt:lpstr>
      <vt:lpstr>OPERADORES ARITMÉTICOS</vt:lpstr>
      <vt:lpstr>OPERADORES RELACIONAIS</vt:lpstr>
      <vt:lpstr>OPERADORES RELACIONAIS</vt:lpstr>
      <vt:lpstr>OPERADORES LÓGICOS</vt:lpstr>
      <vt:lpstr>OPERADORES LÓGICOS</vt:lpstr>
      <vt:lpstr>OPERADORES LÓGICOS</vt:lpstr>
      <vt:lpstr>OPERADORES LÓGICOS</vt:lpstr>
      <vt:lpstr>OPERADORES LÓGICOS</vt:lpstr>
      <vt:lpstr>OPERADORES LÓGICOS</vt:lpstr>
      <vt:lpstr>Prioridade entre OPERADORES</vt:lpstr>
      <vt:lpstr>Prioridade entre OPERADORES</vt:lpstr>
      <vt:lpstr>Prioridade entre OPERADORES</vt:lpstr>
      <vt:lpstr>Exercício 1 Resolução</vt:lpstr>
      <vt:lpstr>EXERCÍCIO 2</vt:lpstr>
      <vt:lpstr>EXERCÍCIOS 3 resolução</vt:lpstr>
      <vt:lpstr>EXERCÍCIO 4 resolução</vt:lpstr>
      <vt:lpstr>EXERCÍCIO 5</vt:lpstr>
      <vt:lpstr>EXERCÍCIO 5 resolução</vt:lpstr>
      <vt:lpstr>EXERCÍCIO 5 resolução</vt:lpstr>
      <vt:lpstr>EXERCÍCIO 5 resolução</vt:lpstr>
      <vt:lpstr>EXERCÍCIO 5 resolução</vt:lpstr>
      <vt:lpstr>EXERCÍCIO 5 resolução</vt:lpstr>
      <vt:lpstr>EXERCÍCIO 5 resolução</vt:lpstr>
      <vt:lpstr>EXERCÍCIO 5 resolução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 Aula Operadores Lógicos e Relacionais</dc:title>
  <dc:creator>CINTIA MARIA DE ARAUJO PINHO</dc:creator>
  <cp:lastModifiedBy>CINTIA MARIA DE ARAUJO PINHO</cp:lastModifiedBy>
  <cp:revision>5</cp:revision>
  <dcterms:created xsi:type="dcterms:W3CDTF">2020-05-18T19:47:06Z</dcterms:created>
  <dcterms:modified xsi:type="dcterms:W3CDTF">2020-05-18T20:25:45Z</dcterms:modified>
</cp:coreProperties>
</file>