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68" r:id="rId5"/>
    <p:sldId id="269" r:id="rId6"/>
    <p:sldId id="274" r:id="rId7"/>
    <p:sldId id="276" r:id="rId8"/>
    <p:sldId id="273" r:id="rId9"/>
    <p:sldId id="261" r:id="rId10"/>
    <p:sldId id="263" r:id="rId11"/>
    <p:sldId id="264" r:id="rId12"/>
    <p:sldId id="266" r:id="rId13"/>
    <p:sldId id="275" r:id="rId14"/>
    <p:sldId id="265" r:id="rId15"/>
    <p:sldId id="259" r:id="rId16"/>
    <p:sldId id="260" r:id="rId17"/>
    <p:sldId id="277" r:id="rId18"/>
    <p:sldId id="267" r:id="rId19"/>
    <p:sldId id="270" r:id="rId20"/>
    <p:sldId id="278" r:id="rId21"/>
    <p:sldId id="271" r:id="rId22"/>
    <p:sldId id="272" r:id="rId23"/>
    <p:sldId id="279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  <a:srgbClr val="FF0000"/>
    <a:srgbClr val="800080"/>
    <a:srgbClr val="0000FF"/>
    <a:srgbClr val="FBF2E4"/>
    <a:srgbClr val="E6E6E6"/>
    <a:srgbClr val="FF007F"/>
    <a:srgbClr val="C80064"/>
    <a:srgbClr val="156082"/>
    <a:srgbClr val="FCF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201CA-841B-E730-4B95-1ED0BB864E33}" v="12" dt="2024-09-14T22:14:03.284"/>
    <p1510:client id="{4D2830E9-128B-CA40-6775-FD8E9451D901}" v="3" dt="2024-09-14T22:15:51.281"/>
    <p1510:client id="{E60A9D12-A5FA-5BC9-4B7A-24EADB43B39D}" v="11" dt="2024-09-14T22:06:12.896"/>
    <p1510:client id="{E740AF55-DE07-E5FE-5FB9-91B25CDE41C7}" v="79" dt="2024-09-14T22:00:45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DFAA9-7078-433E-AE39-12FB1595E40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78C5C58-A9D8-4E3C-B90E-A68B49D5820F}">
      <dgm:prSet phldrT="[Texto]"/>
      <dgm:spPr>
        <a:solidFill>
          <a:srgbClr val="800080"/>
        </a:solidFill>
        <a:ln>
          <a:solidFill>
            <a:srgbClr val="FFA500"/>
          </a:solidFill>
        </a:ln>
      </dgm:spPr>
      <dgm:t>
        <a:bodyPr/>
        <a:lstStyle/>
        <a:p>
          <a:r>
            <a:rPr lang="pt-BR" b="1">
              <a:latin typeface="Anahori"/>
            </a:rPr>
            <a:t>2 anos</a:t>
          </a:r>
        </a:p>
      </dgm:t>
    </dgm:pt>
    <dgm:pt modelId="{FE6CB818-6792-49C7-80B9-79500A953BF3}" type="parTrans" cxnId="{53BC748B-5EAF-490D-BDDD-77593C4537E3}">
      <dgm:prSet/>
      <dgm:spPr/>
      <dgm:t>
        <a:bodyPr/>
        <a:lstStyle/>
        <a:p>
          <a:endParaRPr lang="pt-BR">
            <a:latin typeface="Anahori"/>
          </a:endParaRPr>
        </a:p>
      </dgm:t>
    </dgm:pt>
    <dgm:pt modelId="{3C26F974-250D-42B1-BEAD-7D33698275F1}" type="sibTrans" cxnId="{53BC748B-5EAF-490D-BDDD-77593C4537E3}">
      <dgm:prSet/>
      <dgm:spPr/>
      <dgm:t>
        <a:bodyPr/>
        <a:lstStyle/>
        <a:p>
          <a:endParaRPr lang="pt-BR">
            <a:latin typeface="Anahori"/>
          </a:endParaRPr>
        </a:p>
      </dgm:t>
    </dgm:pt>
    <dgm:pt modelId="{D50CC455-F0A4-4219-A8DD-C97EC931D9E3}">
      <dgm:prSet phldrT="[Texto]"/>
      <dgm:spPr>
        <a:ln>
          <a:solidFill>
            <a:srgbClr val="FFA500"/>
          </a:solidFill>
        </a:ln>
      </dgm:spPr>
      <dgm:t>
        <a:bodyPr/>
        <a:lstStyle/>
        <a:p>
          <a:r>
            <a:rPr lang="pt-BR">
              <a:latin typeface="Anahori"/>
            </a:rPr>
            <a:t>Realizar a compra de um imóvel para sediar a empresa e diminuir a terceirização;</a:t>
          </a:r>
        </a:p>
      </dgm:t>
    </dgm:pt>
    <dgm:pt modelId="{48D3E4F2-E6B9-4E82-A86C-FD9D6C4C76D5}" type="parTrans" cxnId="{412C32F6-2FCD-4AF8-B20E-1C7210463224}">
      <dgm:prSet/>
      <dgm:spPr/>
      <dgm:t>
        <a:bodyPr/>
        <a:lstStyle/>
        <a:p>
          <a:endParaRPr lang="pt-BR">
            <a:latin typeface="Anahori"/>
          </a:endParaRPr>
        </a:p>
      </dgm:t>
    </dgm:pt>
    <dgm:pt modelId="{5A2BBA4C-3A3F-4487-B824-4423CD155E1F}" type="sibTrans" cxnId="{412C32F6-2FCD-4AF8-B20E-1C7210463224}">
      <dgm:prSet/>
      <dgm:spPr/>
      <dgm:t>
        <a:bodyPr/>
        <a:lstStyle/>
        <a:p>
          <a:endParaRPr lang="pt-BR">
            <a:latin typeface="Anahori"/>
          </a:endParaRPr>
        </a:p>
      </dgm:t>
    </dgm:pt>
    <dgm:pt modelId="{6C29E4DA-A56F-4E64-8317-601E932C7D00}">
      <dgm:prSet phldrT="[Texto]"/>
      <dgm:spPr>
        <a:solidFill>
          <a:srgbClr val="800080"/>
        </a:solidFill>
        <a:ln>
          <a:solidFill>
            <a:srgbClr val="FFA500"/>
          </a:solidFill>
        </a:ln>
      </dgm:spPr>
      <dgm:t>
        <a:bodyPr/>
        <a:lstStyle/>
        <a:p>
          <a:r>
            <a:rPr lang="pt-BR" b="1">
              <a:latin typeface="Anahori"/>
            </a:rPr>
            <a:t>6 anos</a:t>
          </a:r>
        </a:p>
      </dgm:t>
    </dgm:pt>
    <dgm:pt modelId="{85F2184B-7E4B-4B3B-9C57-D7D8C52F1C48}" type="parTrans" cxnId="{BEA75E6E-D89D-42AC-9F54-1A81399FC6DC}">
      <dgm:prSet/>
      <dgm:spPr/>
      <dgm:t>
        <a:bodyPr/>
        <a:lstStyle/>
        <a:p>
          <a:endParaRPr lang="pt-BR">
            <a:latin typeface="Anahori"/>
          </a:endParaRPr>
        </a:p>
      </dgm:t>
    </dgm:pt>
    <dgm:pt modelId="{14332B46-1FA5-4964-9AD9-BFB0027F4EA7}" type="sibTrans" cxnId="{BEA75E6E-D89D-42AC-9F54-1A81399FC6DC}">
      <dgm:prSet/>
      <dgm:spPr/>
      <dgm:t>
        <a:bodyPr/>
        <a:lstStyle/>
        <a:p>
          <a:endParaRPr lang="pt-BR">
            <a:latin typeface="Anahori"/>
          </a:endParaRPr>
        </a:p>
      </dgm:t>
    </dgm:pt>
    <dgm:pt modelId="{D7971990-2D2E-4D78-BBC0-E69EC4C9128D}">
      <dgm:prSet phldrT="[Texto]"/>
      <dgm:spPr>
        <a:ln>
          <a:solidFill>
            <a:srgbClr val="FFA500"/>
          </a:solidFill>
        </a:ln>
      </dgm:spPr>
      <dgm:t>
        <a:bodyPr/>
        <a:lstStyle/>
        <a:p>
          <a:r>
            <a:rPr lang="pt-BR">
              <a:latin typeface="Anahori"/>
            </a:rPr>
            <a:t>Expansão da capacidade de atendimento;</a:t>
          </a:r>
        </a:p>
      </dgm:t>
    </dgm:pt>
    <dgm:pt modelId="{0F3CF213-20A9-43AF-9978-DDC429ABA106}" type="parTrans" cxnId="{B897A1D9-B04E-4716-9E91-F926461095ED}">
      <dgm:prSet/>
      <dgm:spPr/>
      <dgm:t>
        <a:bodyPr/>
        <a:lstStyle/>
        <a:p>
          <a:endParaRPr lang="pt-BR">
            <a:latin typeface="Anahori"/>
          </a:endParaRPr>
        </a:p>
      </dgm:t>
    </dgm:pt>
    <dgm:pt modelId="{EA781516-F66F-4DF6-8794-F26006E4A40A}" type="sibTrans" cxnId="{B897A1D9-B04E-4716-9E91-F926461095ED}">
      <dgm:prSet/>
      <dgm:spPr/>
      <dgm:t>
        <a:bodyPr/>
        <a:lstStyle/>
        <a:p>
          <a:endParaRPr lang="pt-BR">
            <a:latin typeface="Anahori"/>
          </a:endParaRPr>
        </a:p>
      </dgm:t>
    </dgm:pt>
    <dgm:pt modelId="{5FF04676-7BE0-4239-B015-EC69275434BB}">
      <dgm:prSet phldrT="[Texto]"/>
      <dgm:spPr>
        <a:solidFill>
          <a:srgbClr val="800080"/>
        </a:solidFill>
        <a:ln>
          <a:solidFill>
            <a:srgbClr val="FFA500"/>
          </a:solidFill>
        </a:ln>
      </dgm:spPr>
      <dgm:t>
        <a:bodyPr/>
        <a:lstStyle/>
        <a:p>
          <a:r>
            <a:rPr lang="pt-BR" b="1">
              <a:latin typeface="Anahori"/>
            </a:rPr>
            <a:t>10 anos</a:t>
          </a:r>
        </a:p>
      </dgm:t>
    </dgm:pt>
    <dgm:pt modelId="{7CF94AA9-638E-45FD-881C-EA2705A06F7B}" type="parTrans" cxnId="{57079D1D-B006-4F78-80FD-245396921901}">
      <dgm:prSet/>
      <dgm:spPr/>
      <dgm:t>
        <a:bodyPr/>
        <a:lstStyle/>
        <a:p>
          <a:endParaRPr lang="pt-BR">
            <a:latin typeface="Anahori"/>
          </a:endParaRPr>
        </a:p>
      </dgm:t>
    </dgm:pt>
    <dgm:pt modelId="{9D0DD8C4-9956-4B2E-B78F-682C08BDD7A1}" type="sibTrans" cxnId="{57079D1D-B006-4F78-80FD-245396921901}">
      <dgm:prSet/>
      <dgm:spPr/>
      <dgm:t>
        <a:bodyPr/>
        <a:lstStyle/>
        <a:p>
          <a:endParaRPr lang="pt-BR">
            <a:latin typeface="Anahori"/>
          </a:endParaRPr>
        </a:p>
      </dgm:t>
    </dgm:pt>
    <dgm:pt modelId="{BBD51BCF-432F-495C-84C5-49841250B37B}">
      <dgm:prSet phldrT="[Texto]"/>
      <dgm:spPr>
        <a:ln>
          <a:solidFill>
            <a:srgbClr val="FFA500"/>
          </a:solidFill>
        </a:ln>
      </dgm:spPr>
      <dgm:t>
        <a:bodyPr/>
        <a:lstStyle/>
        <a:p>
          <a:r>
            <a:rPr lang="pt-BR">
              <a:latin typeface="Anahori"/>
            </a:rPr>
            <a:t>Internacionalização da empresa e dos artistas.</a:t>
          </a:r>
        </a:p>
      </dgm:t>
    </dgm:pt>
    <dgm:pt modelId="{BCE7F5C4-0D2C-4AD7-B4F1-71DEC67D983D}" type="parTrans" cxnId="{8EB53017-CCBA-4C18-9EF3-076F89C6155A}">
      <dgm:prSet/>
      <dgm:spPr/>
      <dgm:t>
        <a:bodyPr/>
        <a:lstStyle/>
        <a:p>
          <a:endParaRPr lang="pt-BR">
            <a:latin typeface="Anahori"/>
          </a:endParaRPr>
        </a:p>
      </dgm:t>
    </dgm:pt>
    <dgm:pt modelId="{7393263A-6FD2-4DFC-BB80-506A0DFAC656}" type="sibTrans" cxnId="{8EB53017-CCBA-4C18-9EF3-076F89C6155A}">
      <dgm:prSet/>
      <dgm:spPr/>
      <dgm:t>
        <a:bodyPr/>
        <a:lstStyle/>
        <a:p>
          <a:endParaRPr lang="pt-BR">
            <a:latin typeface="Anahori"/>
          </a:endParaRPr>
        </a:p>
      </dgm:t>
    </dgm:pt>
    <dgm:pt modelId="{9AF25D80-E2DC-412C-8CA7-A58E130608D3}" type="pres">
      <dgm:prSet presAssocID="{257DFAA9-7078-433E-AE39-12FB1595E403}" presName="linearFlow" presStyleCnt="0">
        <dgm:presLayoutVars>
          <dgm:dir/>
          <dgm:animLvl val="lvl"/>
          <dgm:resizeHandles val="exact"/>
        </dgm:presLayoutVars>
      </dgm:prSet>
      <dgm:spPr/>
    </dgm:pt>
    <dgm:pt modelId="{99D41214-786A-430E-982D-418B680CCAFF}" type="pres">
      <dgm:prSet presAssocID="{F78C5C58-A9D8-4E3C-B90E-A68B49D5820F}" presName="composite" presStyleCnt="0"/>
      <dgm:spPr/>
    </dgm:pt>
    <dgm:pt modelId="{44BF0B1D-BAAF-4D2D-9AF0-1F8A56F40611}" type="pres">
      <dgm:prSet presAssocID="{F78C5C58-A9D8-4E3C-B90E-A68B49D5820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6F62E11-1541-4B39-8DEB-F09EB9DF6D78}" type="pres">
      <dgm:prSet presAssocID="{F78C5C58-A9D8-4E3C-B90E-A68B49D5820F}" presName="descendantText" presStyleLbl="alignAcc1" presStyleIdx="0" presStyleCnt="3">
        <dgm:presLayoutVars>
          <dgm:bulletEnabled val="1"/>
        </dgm:presLayoutVars>
      </dgm:prSet>
      <dgm:spPr/>
    </dgm:pt>
    <dgm:pt modelId="{51F3F62B-A1ED-4583-A9D6-3C893F83968F}" type="pres">
      <dgm:prSet presAssocID="{3C26F974-250D-42B1-BEAD-7D33698275F1}" presName="sp" presStyleCnt="0"/>
      <dgm:spPr/>
    </dgm:pt>
    <dgm:pt modelId="{E71D8982-F25C-4B16-BABB-F011A8FC1EC7}" type="pres">
      <dgm:prSet presAssocID="{6C29E4DA-A56F-4E64-8317-601E932C7D00}" presName="composite" presStyleCnt="0"/>
      <dgm:spPr/>
    </dgm:pt>
    <dgm:pt modelId="{922EE255-2F22-47D9-92C1-55D03E76C112}" type="pres">
      <dgm:prSet presAssocID="{6C29E4DA-A56F-4E64-8317-601E932C7D0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2174EBA-F1F7-4A77-A5D6-386AB83211D7}" type="pres">
      <dgm:prSet presAssocID="{6C29E4DA-A56F-4E64-8317-601E932C7D00}" presName="descendantText" presStyleLbl="alignAcc1" presStyleIdx="1" presStyleCnt="3">
        <dgm:presLayoutVars>
          <dgm:bulletEnabled val="1"/>
        </dgm:presLayoutVars>
      </dgm:prSet>
      <dgm:spPr/>
    </dgm:pt>
    <dgm:pt modelId="{E4731013-3866-41C1-A10C-3E56409C6031}" type="pres">
      <dgm:prSet presAssocID="{14332B46-1FA5-4964-9AD9-BFB0027F4EA7}" presName="sp" presStyleCnt="0"/>
      <dgm:spPr/>
    </dgm:pt>
    <dgm:pt modelId="{7C530424-6712-4507-A64D-B5C8E8E3FE04}" type="pres">
      <dgm:prSet presAssocID="{5FF04676-7BE0-4239-B015-EC69275434BB}" presName="composite" presStyleCnt="0"/>
      <dgm:spPr/>
    </dgm:pt>
    <dgm:pt modelId="{74EC903A-D760-48FE-99E3-4C02DBA81000}" type="pres">
      <dgm:prSet presAssocID="{5FF04676-7BE0-4239-B015-EC69275434B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060DDFF-2593-47DB-84A7-571D88A78DA5}" type="pres">
      <dgm:prSet presAssocID="{5FF04676-7BE0-4239-B015-EC69275434B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4A7BC07-111B-4E24-BA2E-07811EC84D6E}" type="presOf" srcId="{D7971990-2D2E-4D78-BBC0-E69EC4C9128D}" destId="{02174EBA-F1F7-4A77-A5D6-386AB83211D7}" srcOrd="0" destOrd="0" presId="urn:microsoft.com/office/officeart/2005/8/layout/chevron2"/>
    <dgm:cxn modelId="{8EB53017-CCBA-4C18-9EF3-076F89C6155A}" srcId="{5FF04676-7BE0-4239-B015-EC69275434BB}" destId="{BBD51BCF-432F-495C-84C5-49841250B37B}" srcOrd="0" destOrd="0" parTransId="{BCE7F5C4-0D2C-4AD7-B4F1-71DEC67D983D}" sibTransId="{7393263A-6FD2-4DFC-BB80-506A0DFAC656}"/>
    <dgm:cxn modelId="{57079D1D-B006-4F78-80FD-245396921901}" srcId="{257DFAA9-7078-433E-AE39-12FB1595E403}" destId="{5FF04676-7BE0-4239-B015-EC69275434BB}" srcOrd="2" destOrd="0" parTransId="{7CF94AA9-638E-45FD-881C-EA2705A06F7B}" sibTransId="{9D0DD8C4-9956-4B2E-B78F-682C08BDD7A1}"/>
    <dgm:cxn modelId="{4D9B143A-9C77-4C68-867E-5181232AF753}" type="presOf" srcId="{D50CC455-F0A4-4219-A8DD-C97EC931D9E3}" destId="{D6F62E11-1541-4B39-8DEB-F09EB9DF6D78}" srcOrd="0" destOrd="0" presId="urn:microsoft.com/office/officeart/2005/8/layout/chevron2"/>
    <dgm:cxn modelId="{EE78CD5F-DB85-40EC-933A-71ABF512D7D9}" type="presOf" srcId="{6C29E4DA-A56F-4E64-8317-601E932C7D00}" destId="{922EE255-2F22-47D9-92C1-55D03E76C112}" srcOrd="0" destOrd="0" presId="urn:microsoft.com/office/officeart/2005/8/layout/chevron2"/>
    <dgm:cxn modelId="{BEA75E6E-D89D-42AC-9F54-1A81399FC6DC}" srcId="{257DFAA9-7078-433E-AE39-12FB1595E403}" destId="{6C29E4DA-A56F-4E64-8317-601E932C7D00}" srcOrd="1" destOrd="0" parTransId="{85F2184B-7E4B-4B3B-9C57-D7D8C52F1C48}" sibTransId="{14332B46-1FA5-4964-9AD9-BFB0027F4EA7}"/>
    <dgm:cxn modelId="{53BC748B-5EAF-490D-BDDD-77593C4537E3}" srcId="{257DFAA9-7078-433E-AE39-12FB1595E403}" destId="{F78C5C58-A9D8-4E3C-B90E-A68B49D5820F}" srcOrd="0" destOrd="0" parTransId="{FE6CB818-6792-49C7-80B9-79500A953BF3}" sibTransId="{3C26F974-250D-42B1-BEAD-7D33698275F1}"/>
    <dgm:cxn modelId="{D2F5DAC5-6536-461E-AA12-2B309511501E}" type="presOf" srcId="{BBD51BCF-432F-495C-84C5-49841250B37B}" destId="{3060DDFF-2593-47DB-84A7-571D88A78DA5}" srcOrd="0" destOrd="0" presId="urn:microsoft.com/office/officeart/2005/8/layout/chevron2"/>
    <dgm:cxn modelId="{B8CDFBC9-DB93-476E-A659-3D925BF4CB6D}" type="presOf" srcId="{257DFAA9-7078-433E-AE39-12FB1595E403}" destId="{9AF25D80-E2DC-412C-8CA7-A58E130608D3}" srcOrd="0" destOrd="0" presId="urn:microsoft.com/office/officeart/2005/8/layout/chevron2"/>
    <dgm:cxn modelId="{001D41D8-ABDD-42E9-AAFC-8F6B08F3CE6C}" type="presOf" srcId="{5FF04676-7BE0-4239-B015-EC69275434BB}" destId="{74EC903A-D760-48FE-99E3-4C02DBA81000}" srcOrd="0" destOrd="0" presId="urn:microsoft.com/office/officeart/2005/8/layout/chevron2"/>
    <dgm:cxn modelId="{B897A1D9-B04E-4716-9E91-F926461095ED}" srcId="{6C29E4DA-A56F-4E64-8317-601E932C7D00}" destId="{D7971990-2D2E-4D78-BBC0-E69EC4C9128D}" srcOrd="0" destOrd="0" parTransId="{0F3CF213-20A9-43AF-9978-DDC429ABA106}" sibTransId="{EA781516-F66F-4DF6-8794-F26006E4A40A}"/>
    <dgm:cxn modelId="{412C32F6-2FCD-4AF8-B20E-1C7210463224}" srcId="{F78C5C58-A9D8-4E3C-B90E-A68B49D5820F}" destId="{D50CC455-F0A4-4219-A8DD-C97EC931D9E3}" srcOrd="0" destOrd="0" parTransId="{48D3E4F2-E6B9-4E82-A86C-FD9D6C4C76D5}" sibTransId="{5A2BBA4C-3A3F-4487-B824-4423CD155E1F}"/>
    <dgm:cxn modelId="{9C010AFF-1D58-4C30-9CC3-FED658BE34D6}" type="presOf" srcId="{F78C5C58-A9D8-4E3C-B90E-A68B49D5820F}" destId="{44BF0B1D-BAAF-4D2D-9AF0-1F8A56F40611}" srcOrd="0" destOrd="0" presId="urn:microsoft.com/office/officeart/2005/8/layout/chevron2"/>
    <dgm:cxn modelId="{D595BAC3-76B8-4F13-89CA-510260169EE5}" type="presParOf" srcId="{9AF25D80-E2DC-412C-8CA7-A58E130608D3}" destId="{99D41214-786A-430E-982D-418B680CCAFF}" srcOrd="0" destOrd="0" presId="urn:microsoft.com/office/officeart/2005/8/layout/chevron2"/>
    <dgm:cxn modelId="{3EED0BA6-9E38-467B-BBD3-AFFB48782060}" type="presParOf" srcId="{99D41214-786A-430E-982D-418B680CCAFF}" destId="{44BF0B1D-BAAF-4D2D-9AF0-1F8A56F40611}" srcOrd="0" destOrd="0" presId="urn:microsoft.com/office/officeart/2005/8/layout/chevron2"/>
    <dgm:cxn modelId="{CBFC866E-087A-4315-BBD6-2EB3AE827EA0}" type="presParOf" srcId="{99D41214-786A-430E-982D-418B680CCAFF}" destId="{D6F62E11-1541-4B39-8DEB-F09EB9DF6D78}" srcOrd="1" destOrd="0" presId="urn:microsoft.com/office/officeart/2005/8/layout/chevron2"/>
    <dgm:cxn modelId="{FF3DB7A2-A2AC-483E-BDC5-61BC27D3C043}" type="presParOf" srcId="{9AF25D80-E2DC-412C-8CA7-A58E130608D3}" destId="{51F3F62B-A1ED-4583-A9D6-3C893F83968F}" srcOrd="1" destOrd="0" presId="urn:microsoft.com/office/officeart/2005/8/layout/chevron2"/>
    <dgm:cxn modelId="{A2C7C604-FC3E-43E3-A79F-22BF237645B2}" type="presParOf" srcId="{9AF25D80-E2DC-412C-8CA7-A58E130608D3}" destId="{E71D8982-F25C-4B16-BABB-F011A8FC1EC7}" srcOrd="2" destOrd="0" presId="urn:microsoft.com/office/officeart/2005/8/layout/chevron2"/>
    <dgm:cxn modelId="{105DE5C0-81DE-4173-81F7-BCD8B6C64BE8}" type="presParOf" srcId="{E71D8982-F25C-4B16-BABB-F011A8FC1EC7}" destId="{922EE255-2F22-47D9-92C1-55D03E76C112}" srcOrd="0" destOrd="0" presId="urn:microsoft.com/office/officeart/2005/8/layout/chevron2"/>
    <dgm:cxn modelId="{7C0B31F5-9C48-48B0-A6FD-AB8E856F1534}" type="presParOf" srcId="{E71D8982-F25C-4B16-BABB-F011A8FC1EC7}" destId="{02174EBA-F1F7-4A77-A5D6-386AB83211D7}" srcOrd="1" destOrd="0" presId="urn:microsoft.com/office/officeart/2005/8/layout/chevron2"/>
    <dgm:cxn modelId="{35C926BA-796D-49D6-AA5D-CF37D88E7063}" type="presParOf" srcId="{9AF25D80-E2DC-412C-8CA7-A58E130608D3}" destId="{E4731013-3866-41C1-A10C-3E56409C6031}" srcOrd="3" destOrd="0" presId="urn:microsoft.com/office/officeart/2005/8/layout/chevron2"/>
    <dgm:cxn modelId="{1176A193-4841-4DC2-B38F-603D993510A0}" type="presParOf" srcId="{9AF25D80-E2DC-412C-8CA7-A58E130608D3}" destId="{7C530424-6712-4507-A64D-B5C8E8E3FE04}" srcOrd="4" destOrd="0" presId="urn:microsoft.com/office/officeart/2005/8/layout/chevron2"/>
    <dgm:cxn modelId="{7F40B9F3-8C37-482F-B93D-7209218C4B4F}" type="presParOf" srcId="{7C530424-6712-4507-A64D-B5C8E8E3FE04}" destId="{74EC903A-D760-48FE-99E3-4C02DBA81000}" srcOrd="0" destOrd="0" presId="urn:microsoft.com/office/officeart/2005/8/layout/chevron2"/>
    <dgm:cxn modelId="{1642337C-37C3-495C-93DD-81B4E13BE4CD}" type="presParOf" srcId="{7C530424-6712-4507-A64D-B5C8E8E3FE04}" destId="{3060DDFF-2593-47DB-84A7-571D88A78DA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F0B1D-BAAF-4D2D-9AF0-1F8A56F40611}">
      <dsp:nvSpPr>
        <dsp:cNvPr id="0" name=""/>
        <dsp:cNvSpPr/>
      </dsp:nvSpPr>
      <dsp:spPr>
        <a:xfrm rot="5400000">
          <a:off x="-245409" y="246034"/>
          <a:ext cx="1636063" cy="1145244"/>
        </a:xfrm>
        <a:prstGeom prst="chevron">
          <a:avLst/>
        </a:prstGeom>
        <a:solidFill>
          <a:srgbClr val="800080"/>
        </a:solidFill>
        <a:ln w="19050" cap="flat" cmpd="sng" algn="ctr">
          <a:solidFill>
            <a:srgbClr val="FFA5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b="1" kern="1200">
              <a:latin typeface="Anahori"/>
            </a:rPr>
            <a:t>2 anos</a:t>
          </a:r>
        </a:p>
      </dsp:txBody>
      <dsp:txXfrm rot="-5400000">
        <a:off x="1" y="573246"/>
        <a:ext cx="1145244" cy="490819"/>
      </dsp:txXfrm>
    </dsp:sp>
    <dsp:sp modelId="{D6F62E11-1541-4B39-8DEB-F09EB9DF6D78}">
      <dsp:nvSpPr>
        <dsp:cNvPr id="0" name=""/>
        <dsp:cNvSpPr/>
      </dsp:nvSpPr>
      <dsp:spPr>
        <a:xfrm rot="5400000">
          <a:off x="4102180" y="-2956310"/>
          <a:ext cx="1063441" cy="69773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A5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>
              <a:latin typeface="Anahori"/>
            </a:rPr>
            <a:t>Realizar a compra de um imóvel para sediar a empresa e diminuir a terceirização;</a:t>
          </a:r>
        </a:p>
      </dsp:txBody>
      <dsp:txXfrm rot="-5400000">
        <a:off x="1145245" y="52538"/>
        <a:ext cx="6925400" cy="959615"/>
      </dsp:txXfrm>
    </dsp:sp>
    <dsp:sp modelId="{922EE255-2F22-47D9-92C1-55D03E76C112}">
      <dsp:nvSpPr>
        <dsp:cNvPr id="0" name=""/>
        <dsp:cNvSpPr/>
      </dsp:nvSpPr>
      <dsp:spPr>
        <a:xfrm rot="5400000">
          <a:off x="-245409" y="1688280"/>
          <a:ext cx="1636063" cy="1145244"/>
        </a:xfrm>
        <a:prstGeom prst="chevron">
          <a:avLst/>
        </a:prstGeom>
        <a:solidFill>
          <a:srgbClr val="800080"/>
        </a:solidFill>
        <a:ln w="19050" cap="flat" cmpd="sng" algn="ctr">
          <a:solidFill>
            <a:srgbClr val="FFA5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b="1" kern="1200">
              <a:latin typeface="Anahori"/>
            </a:rPr>
            <a:t>6 anos</a:t>
          </a:r>
        </a:p>
      </dsp:txBody>
      <dsp:txXfrm rot="-5400000">
        <a:off x="1" y="2015492"/>
        <a:ext cx="1145244" cy="490819"/>
      </dsp:txXfrm>
    </dsp:sp>
    <dsp:sp modelId="{02174EBA-F1F7-4A77-A5D6-386AB83211D7}">
      <dsp:nvSpPr>
        <dsp:cNvPr id="0" name=""/>
        <dsp:cNvSpPr/>
      </dsp:nvSpPr>
      <dsp:spPr>
        <a:xfrm rot="5400000">
          <a:off x="4102180" y="-1514065"/>
          <a:ext cx="1063441" cy="69773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A5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>
              <a:latin typeface="Anahori"/>
            </a:rPr>
            <a:t>Expansão da capacidade de atendimento;</a:t>
          </a:r>
        </a:p>
      </dsp:txBody>
      <dsp:txXfrm rot="-5400000">
        <a:off x="1145245" y="1494783"/>
        <a:ext cx="6925400" cy="959615"/>
      </dsp:txXfrm>
    </dsp:sp>
    <dsp:sp modelId="{74EC903A-D760-48FE-99E3-4C02DBA81000}">
      <dsp:nvSpPr>
        <dsp:cNvPr id="0" name=""/>
        <dsp:cNvSpPr/>
      </dsp:nvSpPr>
      <dsp:spPr>
        <a:xfrm rot="5400000">
          <a:off x="-245409" y="3130525"/>
          <a:ext cx="1636063" cy="1145244"/>
        </a:xfrm>
        <a:prstGeom prst="chevron">
          <a:avLst/>
        </a:prstGeom>
        <a:solidFill>
          <a:srgbClr val="800080"/>
        </a:solidFill>
        <a:ln w="19050" cap="flat" cmpd="sng" algn="ctr">
          <a:solidFill>
            <a:srgbClr val="FFA5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b="1" kern="1200">
              <a:latin typeface="Anahori"/>
            </a:rPr>
            <a:t>10 anos</a:t>
          </a:r>
        </a:p>
      </dsp:txBody>
      <dsp:txXfrm rot="-5400000">
        <a:off x="1" y="3457737"/>
        <a:ext cx="1145244" cy="490819"/>
      </dsp:txXfrm>
    </dsp:sp>
    <dsp:sp modelId="{3060DDFF-2593-47DB-84A7-571D88A78DA5}">
      <dsp:nvSpPr>
        <dsp:cNvPr id="0" name=""/>
        <dsp:cNvSpPr/>
      </dsp:nvSpPr>
      <dsp:spPr>
        <a:xfrm rot="5400000">
          <a:off x="4102180" y="-71820"/>
          <a:ext cx="1063441" cy="69773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A5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>
              <a:latin typeface="Anahori"/>
            </a:rPr>
            <a:t>Internacionalização da empresa e dos artistas.</a:t>
          </a:r>
        </a:p>
      </dsp:txBody>
      <dsp:txXfrm rot="-5400000">
        <a:off x="1145245" y="2937028"/>
        <a:ext cx="6925400" cy="959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3E8DB-A7E7-4EE8-A659-FFA7DD04CE1D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EF248-C0BE-456B-B055-81DFA87319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51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F248-C0BE-456B-B055-81DFA873194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31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EF248-C0BE-456B-B055-81DFA873194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725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F248-C0BE-456B-B055-81DFA873194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96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240E4-758B-A208-93D8-C77DC4AA6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63DABC-D019-D87E-E321-83ED72334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E5F608-AC62-3A76-ACE4-9DF91556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ED83-46B9-46D1-8609-E6C2434162F1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CF8D5A-07E8-BB91-3D53-D3D2C287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1D16DE-7B97-1DB2-8B1F-E86836EB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A7C-C1E2-4A54-8884-DD96845D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472818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8F86D-6D7A-D29C-3A3D-3E2B7953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D1FCB9-637B-ADDE-2A46-232204A53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F2834B-F1DD-E202-F3B9-8322D01F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ED83-46B9-46D1-8609-E6C2434162F1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A3CB45-EFD8-52D0-DAB9-B8579E95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2C265B-5F1C-7199-CD91-A6432ECD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A7C-C1E2-4A54-8884-DD96845D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247035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BB11BC-8DFC-2EB1-8B21-CC0386B19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C08483-9E39-5C91-880D-5C1F58091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4E68DA-D2A5-5687-81F4-A7619A78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ED83-46B9-46D1-8609-E6C2434162F1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8F8DA6-F639-601B-A10E-2256950B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3400B7-43B7-C9E6-2805-683339DE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A7C-C1E2-4A54-8884-DD96845D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522854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584F4-2886-9AD0-6A11-5CB6A288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8D76FC-45B8-F38B-EE02-C1DC6FF4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06FF2-8B48-862B-8F89-CC65252B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ED83-46B9-46D1-8609-E6C2434162F1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8F39E6-3EC8-A436-D9D5-926BE073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06E52B-06AB-B08A-3CDE-21B8CE07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A7C-C1E2-4A54-8884-DD96845D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415633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AF0B7-486F-B3F1-1565-D08C42FB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0EBF71-7874-478A-64E6-3E027144C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E6BC1-7BD5-4EBF-9F94-3E15B06F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ED83-46B9-46D1-8609-E6C2434162F1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C09F4D-8869-821C-9FF5-FA016815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3E1757-A557-6EF5-8903-44EE00C1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A7C-C1E2-4A54-8884-DD96845D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161824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17220-6BEB-5073-701C-9B653D83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675FE-B38F-4C4F-163A-07A91442B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C2915F-8F73-3C98-3ACB-E583139A2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6211E4-B5E8-A167-17F6-E1184B92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ED83-46B9-46D1-8609-E6C2434162F1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39613A-E41D-F2C5-F29E-EDA5D23A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4849BA-A0FA-CA61-5FA6-AE6411F7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A7C-C1E2-4A54-8884-DD96845D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35559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F5060-D58E-31EF-5430-DB755CBF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01F291-869F-9AC4-DD80-29B080737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4689D2-6221-8640-21C4-C1507D7CF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BCA4B0-1D76-522B-891F-F1F4672F8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15BCB0-F939-D381-95B2-9C1D5CA77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4D74C5-FAB2-0295-B27C-F1C86C57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ED83-46B9-46D1-8609-E6C2434162F1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2BCAA6-ED72-54D5-F6B7-C71B424F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70232DF-5AE2-4BD6-73CA-0F85E03A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A7C-C1E2-4A54-8884-DD96845D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547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FEBDA-F6DD-A5F7-A296-66574151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5E79EE-9A8D-079B-1E83-220E3825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ED83-46B9-46D1-8609-E6C2434162F1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6F6CDD-7EEA-023A-6308-2B59FBF1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CD40B9-AE72-00DD-C9AC-14E0CDB1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A7C-C1E2-4A54-8884-DD96845D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664235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09998C-39E8-ECAD-9D38-B73F3B93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ED83-46B9-46D1-8609-E6C2434162F1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334BB8-786E-0719-0FED-875D911D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9E05DF-3112-1859-F9E9-63B3755E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A7C-C1E2-4A54-8884-DD96845D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584847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DD658-FB6A-2D8C-2750-8871BF20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6634CC-D144-1AD5-6F36-481051E0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64017A-F851-6B29-935C-5EE055D12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3AD7D8-7C2E-7C6F-7683-8F57015A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ED83-46B9-46D1-8609-E6C2434162F1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4300BB-5FE4-460D-83E2-1CE5DFE2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118698-6152-4C90-CBA5-F77ECC2B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A7C-C1E2-4A54-8884-DD96845D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920892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36EAF-ACA3-B438-5AF8-355C69DF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AFF111-5EEB-E7A9-D28E-BC0C8A9F0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69E9E5-55B2-518C-B759-FB54FBF7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8DF476-D42D-4BCF-6347-9F7E2312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ED83-46B9-46D1-8609-E6C2434162F1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A4EF0E-9407-CE05-024E-6DC52077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9814F5-D12B-AF9A-6E40-E6F74DC6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A7C-C1E2-4A54-8884-DD96845D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613378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5E2D84-3672-6899-91B3-417B846D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EF8814-5464-39F9-3C93-293A88439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82CF37-FC4C-9907-0FE6-162EDAF95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B8ED83-46B9-46D1-8609-E6C2434162F1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B581AC-EB17-B3C6-D8EE-2ACA941E3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B8056-8F13-7A06-0352-A3180B50F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14A7C-C1E2-4A54-8884-DD96845D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28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hyperlink" Target="mailto:vivasartconsultoria@gmail.com" TargetMode="External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26.png"/><Relationship Id="rId5" Type="http://schemas.openxmlformats.org/officeDocument/2006/relationships/image" Target="../media/image29.png"/><Relationship Id="rId10" Type="http://schemas.openxmlformats.org/officeDocument/2006/relationships/image" Target="../media/image25.svg"/><Relationship Id="rId4" Type="http://schemas.openxmlformats.org/officeDocument/2006/relationships/image" Target="../media/image28.jpe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FA464CC-9AA9-92AA-70A1-BBA64EE597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trela: 4 Pontas 12">
            <a:extLst>
              <a:ext uri="{FF2B5EF4-FFF2-40B4-BE49-F238E27FC236}">
                <a16:creationId xmlns:a16="http://schemas.microsoft.com/office/drawing/2014/main" id="{EDB10730-623B-37CB-BC1D-5FE607983419}"/>
              </a:ext>
            </a:extLst>
          </p:cNvPr>
          <p:cNvSpPr/>
          <p:nvPr/>
        </p:nvSpPr>
        <p:spPr>
          <a:xfrm>
            <a:off x="746760" y="777240"/>
            <a:ext cx="777240" cy="731520"/>
          </a:xfrm>
          <a:prstGeom prst="star4">
            <a:avLst/>
          </a:prstGeom>
          <a:solidFill>
            <a:srgbClr val="0E05F2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trela: 4 Pontas 13">
            <a:extLst>
              <a:ext uri="{FF2B5EF4-FFF2-40B4-BE49-F238E27FC236}">
                <a16:creationId xmlns:a16="http://schemas.microsoft.com/office/drawing/2014/main" id="{395A8598-739D-CC86-C418-C8C2B0B0F230}"/>
              </a:ext>
            </a:extLst>
          </p:cNvPr>
          <p:cNvSpPr/>
          <p:nvPr/>
        </p:nvSpPr>
        <p:spPr>
          <a:xfrm>
            <a:off x="10551672" y="5649956"/>
            <a:ext cx="422910" cy="380989"/>
          </a:xfrm>
          <a:prstGeom prst="star4">
            <a:avLst>
              <a:gd name="adj" fmla="val 10083"/>
            </a:avLst>
          </a:prstGeom>
          <a:solidFill>
            <a:srgbClr val="0E05F2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trela: 4 Pontas 14">
            <a:extLst>
              <a:ext uri="{FF2B5EF4-FFF2-40B4-BE49-F238E27FC236}">
                <a16:creationId xmlns:a16="http://schemas.microsoft.com/office/drawing/2014/main" id="{B3FBF9ED-6D9C-3097-8D95-F80A0F11C380}"/>
              </a:ext>
            </a:extLst>
          </p:cNvPr>
          <p:cNvSpPr/>
          <p:nvPr/>
        </p:nvSpPr>
        <p:spPr>
          <a:xfrm>
            <a:off x="10879455" y="5678710"/>
            <a:ext cx="777240" cy="731520"/>
          </a:xfrm>
          <a:prstGeom prst="star4">
            <a:avLst/>
          </a:prstGeom>
          <a:solidFill>
            <a:srgbClr val="0E05F2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strela: 4 Pontas 16">
            <a:extLst>
              <a:ext uri="{FF2B5EF4-FFF2-40B4-BE49-F238E27FC236}">
                <a16:creationId xmlns:a16="http://schemas.microsoft.com/office/drawing/2014/main" id="{D466FCAB-18F7-1C3E-E94E-5D866E429DAE}"/>
              </a:ext>
            </a:extLst>
          </p:cNvPr>
          <p:cNvSpPr/>
          <p:nvPr/>
        </p:nvSpPr>
        <p:spPr>
          <a:xfrm>
            <a:off x="1262062" y="1325893"/>
            <a:ext cx="422910" cy="380989"/>
          </a:xfrm>
          <a:prstGeom prst="star4">
            <a:avLst>
              <a:gd name="adj" fmla="val 10083"/>
            </a:avLst>
          </a:prstGeom>
          <a:solidFill>
            <a:srgbClr val="0E05F2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3789E194-35F5-997C-8FF2-2FDAE9FC189D}"/>
              </a:ext>
            </a:extLst>
          </p:cNvPr>
          <p:cNvSpPr/>
          <p:nvPr/>
        </p:nvSpPr>
        <p:spPr>
          <a:xfrm>
            <a:off x="-46653" y="3666791"/>
            <a:ext cx="3256384" cy="3415144"/>
          </a:xfrm>
          <a:custGeom>
            <a:avLst/>
            <a:gdLst>
              <a:gd name="connsiteX0" fmla="*/ 3256384 w 3256384"/>
              <a:gd name="connsiteY0" fmla="*/ 3415144 h 3415144"/>
              <a:gd name="connsiteX1" fmla="*/ 3051110 w 3256384"/>
              <a:gd name="connsiteY1" fmla="*/ 2407438 h 3415144"/>
              <a:gd name="connsiteX2" fmla="*/ 2230016 w 3256384"/>
              <a:gd name="connsiteY2" fmla="*/ 2510074 h 3415144"/>
              <a:gd name="connsiteX3" fmla="*/ 1371600 w 3256384"/>
              <a:gd name="connsiteY3" fmla="*/ 1297095 h 3415144"/>
              <a:gd name="connsiteX4" fmla="*/ 233265 w 3256384"/>
              <a:gd name="connsiteY4" fmla="*/ 1147805 h 3415144"/>
              <a:gd name="connsiteX5" fmla="*/ 177282 w 3256384"/>
              <a:gd name="connsiteY5" fmla="*/ 298719 h 3415144"/>
              <a:gd name="connsiteX6" fmla="*/ 0 w 3256384"/>
              <a:gd name="connsiteY6" fmla="*/ 140 h 341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6384" h="3415144">
                <a:moveTo>
                  <a:pt x="3256384" y="3415144"/>
                </a:moveTo>
                <a:cubicBezTo>
                  <a:pt x="3239277" y="2986713"/>
                  <a:pt x="3222171" y="2558283"/>
                  <a:pt x="3051110" y="2407438"/>
                </a:cubicBezTo>
                <a:cubicBezTo>
                  <a:pt x="2880049" y="2256593"/>
                  <a:pt x="2509934" y="2695131"/>
                  <a:pt x="2230016" y="2510074"/>
                </a:cubicBezTo>
                <a:cubicBezTo>
                  <a:pt x="1950098" y="2325017"/>
                  <a:pt x="1704392" y="1524140"/>
                  <a:pt x="1371600" y="1297095"/>
                </a:cubicBezTo>
                <a:cubicBezTo>
                  <a:pt x="1038808" y="1070050"/>
                  <a:pt x="432318" y="1314201"/>
                  <a:pt x="233265" y="1147805"/>
                </a:cubicBezTo>
                <a:cubicBezTo>
                  <a:pt x="34212" y="981409"/>
                  <a:pt x="216160" y="489997"/>
                  <a:pt x="177282" y="298719"/>
                </a:cubicBezTo>
                <a:cubicBezTo>
                  <a:pt x="138404" y="107441"/>
                  <a:pt x="71535" y="-4525"/>
                  <a:pt x="0" y="140"/>
                </a:cubicBezTo>
              </a:path>
            </a:pathLst>
          </a:custGeom>
          <a:noFill/>
          <a:ln w="22225"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396229B5-A953-DE9E-8DD3-4CF2BCA1D1BA}"/>
              </a:ext>
            </a:extLst>
          </p:cNvPr>
          <p:cNvSpPr/>
          <p:nvPr/>
        </p:nvSpPr>
        <p:spPr>
          <a:xfrm>
            <a:off x="0" y="4499420"/>
            <a:ext cx="3453940" cy="2358580"/>
          </a:xfrm>
          <a:custGeom>
            <a:avLst/>
            <a:gdLst>
              <a:gd name="connsiteX0" fmla="*/ 453122 w 4217688"/>
              <a:gd name="connsiteY0" fmla="*/ 783 h 3239073"/>
              <a:gd name="connsiteX1" fmla="*/ 1054359 w 4217688"/>
              <a:gd name="connsiteY1" fmla="*/ 281269 h 3239073"/>
              <a:gd name="connsiteX2" fmla="*/ 1212980 w 4217688"/>
              <a:gd name="connsiteY2" fmla="*/ 1596885 h 3239073"/>
              <a:gd name="connsiteX3" fmla="*/ 3219061 w 4217688"/>
              <a:gd name="connsiteY3" fmla="*/ 1344958 h 3239073"/>
              <a:gd name="connsiteX4" fmla="*/ 3415004 w 4217688"/>
              <a:gd name="connsiteY4" fmla="*/ 2548607 h 3239073"/>
              <a:gd name="connsiteX5" fmla="*/ 4214521 w 4217688"/>
              <a:gd name="connsiteY5" fmla="*/ 3204885 h 3239073"/>
              <a:gd name="connsiteX6" fmla="*/ 4217688 w 4217688"/>
              <a:gd name="connsiteY6" fmla="*/ 3239073 h 3239073"/>
              <a:gd name="connsiteX7" fmla="*/ 0 w 4217688"/>
              <a:gd name="connsiteY7" fmla="*/ 3239073 h 3239073"/>
              <a:gd name="connsiteX8" fmla="*/ 0 w 4217688"/>
              <a:gd name="connsiteY8" fmla="*/ 344008 h 3239073"/>
              <a:gd name="connsiteX9" fmla="*/ 82 w 4217688"/>
              <a:gd name="connsiteY9" fmla="*/ 343763 h 3239073"/>
              <a:gd name="connsiteX10" fmla="*/ 18661 w 4217688"/>
              <a:gd name="connsiteY10" fmla="*/ 290599 h 3239073"/>
              <a:gd name="connsiteX11" fmla="*/ 453122 w 4217688"/>
              <a:gd name="connsiteY11" fmla="*/ 783 h 323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17688" h="3239073">
                <a:moveTo>
                  <a:pt x="453122" y="783"/>
                </a:moveTo>
                <a:cubicBezTo>
                  <a:pt x="687732" y="12722"/>
                  <a:pt x="942392" y="158805"/>
                  <a:pt x="1054359" y="281269"/>
                </a:cubicBezTo>
                <a:cubicBezTo>
                  <a:pt x="1253412" y="498983"/>
                  <a:pt x="852196" y="1419604"/>
                  <a:pt x="1212980" y="1596885"/>
                </a:cubicBezTo>
                <a:cubicBezTo>
                  <a:pt x="1573764" y="1774166"/>
                  <a:pt x="2852057" y="1186338"/>
                  <a:pt x="3219061" y="1344958"/>
                </a:cubicBezTo>
                <a:cubicBezTo>
                  <a:pt x="3586065" y="1503578"/>
                  <a:pt x="3276600" y="2215815"/>
                  <a:pt x="3415004" y="2548607"/>
                </a:cubicBezTo>
                <a:cubicBezTo>
                  <a:pt x="3518807" y="2798201"/>
                  <a:pt x="4150082" y="3039923"/>
                  <a:pt x="4214521" y="3204885"/>
                </a:cubicBezTo>
                <a:lnTo>
                  <a:pt x="4217688" y="3239073"/>
                </a:lnTo>
                <a:lnTo>
                  <a:pt x="0" y="3239073"/>
                </a:lnTo>
                <a:lnTo>
                  <a:pt x="0" y="344008"/>
                </a:lnTo>
                <a:lnTo>
                  <a:pt x="82" y="343763"/>
                </a:lnTo>
                <a:cubicBezTo>
                  <a:pt x="6620" y="324584"/>
                  <a:pt x="12829" y="306831"/>
                  <a:pt x="18661" y="290599"/>
                </a:cubicBezTo>
                <a:cubicBezTo>
                  <a:pt x="100304" y="63360"/>
                  <a:pt x="270648" y="-8503"/>
                  <a:pt x="453122" y="78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C8C5C1E9-E220-B427-8C0F-F96FD319CBBA}"/>
              </a:ext>
            </a:extLst>
          </p:cNvPr>
          <p:cNvSpPr/>
          <p:nvPr/>
        </p:nvSpPr>
        <p:spPr>
          <a:xfrm rot="10800000">
            <a:off x="8738060" y="2345"/>
            <a:ext cx="3453940" cy="2358580"/>
          </a:xfrm>
          <a:custGeom>
            <a:avLst/>
            <a:gdLst>
              <a:gd name="connsiteX0" fmla="*/ 453122 w 4217688"/>
              <a:gd name="connsiteY0" fmla="*/ 783 h 3239073"/>
              <a:gd name="connsiteX1" fmla="*/ 1054359 w 4217688"/>
              <a:gd name="connsiteY1" fmla="*/ 281269 h 3239073"/>
              <a:gd name="connsiteX2" fmla="*/ 1212980 w 4217688"/>
              <a:gd name="connsiteY2" fmla="*/ 1596885 h 3239073"/>
              <a:gd name="connsiteX3" fmla="*/ 3219061 w 4217688"/>
              <a:gd name="connsiteY3" fmla="*/ 1344958 h 3239073"/>
              <a:gd name="connsiteX4" fmla="*/ 3415004 w 4217688"/>
              <a:gd name="connsiteY4" fmla="*/ 2548607 h 3239073"/>
              <a:gd name="connsiteX5" fmla="*/ 4214521 w 4217688"/>
              <a:gd name="connsiteY5" fmla="*/ 3204885 h 3239073"/>
              <a:gd name="connsiteX6" fmla="*/ 4217688 w 4217688"/>
              <a:gd name="connsiteY6" fmla="*/ 3239073 h 3239073"/>
              <a:gd name="connsiteX7" fmla="*/ 0 w 4217688"/>
              <a:gd name="connsiteY7" fmla="*/ 3239073 h 3239073"/>
              <a:gd name="connsiteX8" fmla="*/ 0 w 4217688"/>
              <a:gd name="connsiteY8" fmla="*/ 344008 h 3239073"/>
              <a:gd name="connsiteX9" fmla="*/ 82 w 4217688"/>
              <a:gd name="connsiteY9" fmla="*/ 343763 h 3239073"/>
              <a:gd name="connsiteX10" fmla="*/ 18661 w 4217688"/>
              <a:gd name="connsiteY10" fmla="*/ 290599 h 3239073"/>
              <a:gd name="connsiteX11" fmla="*/ 453122 w 4217688"/>
              <a:gd name="connsiteY11" fmla="*/ 783 h 323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17688" h="3239073">
                <a:moveTo>
                  <a:pt x="453122" y="783"/>
                </a:moveTo>
                <a:cubicBezTo>
                  <a:pt x="687732" y="12722"/>
                  <a:pt x="942392" y="158805"/>
                  <a:pt x="1054359" y="281269"/>
                </a:cubicBezTo>
                <a:cubicBezTo>
                  <a:pt x="1253412" y="498983"/>
                  <a:pt x="852196" y="1419604"/>
                  <a:pt x="1212980" y="1596885"/>
                </a:cubicBezTo>
                <a:cubicBezTo>
                  <a:pt x="1573764" y="1774166"/>
                  <a:pt x="2852057" y="1186338"/>
                  <a:pt x="3219061" y="1344958"/>
                </a:cubicBezTo>
                <a:cubicBezTo>
                  <a:pt x="3586065" y="1503578"/>
                  <a:pt x="3276600" y="2215815"/>
                  <a:pt x="3415004" y="2548607"/>
                </a:cubicBezTo>
                <a:cubicBezTo>
                  <a:pt x="3518807" y="2798201"/>
                  <a:pt x="4150082" y="3039923"/>
                  <a:pt x="4214521" y="3204885"/>
                </a:cubicBezTo>
                <a:lnTo>
                  <a:pt x="4217688" y="3239073"/>
                </a:lnTo>
                <a:lnTo>
                  <a:pt x="0" y="3239073"/>
                </a:lnTo>
                <a:lnTo>
                  <a:pt x="0" y="344008"/>
                </a:lnTo>
                <a:lnTo>
                  <a:pt x="82" y="343763"/>
                </a:lnTo>
                <a:cubicBezTo>
                  <a:pt x="6620" y="324584"/>
                  <a:pt x="12829" y="306831"/>
                  <a:pt x="18661" y="290599"/>
                </a:cubicBezTo>
                <a:cubicBezTo>
                  <a:pt x="100304" y="63360"/>
                  <a:pt x="270648" y="-8503"/>
                  <a:pt x="453122" y="783"/>
                </a:cubicBezTo>
                <a:close/>
              </a:path>
            </a:pathLst>
          </a:custGeom>
          <a:solidFill>
            <a:srgbClr val="80008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518689AE-91CB-51B6-2488-CCBD7CBD0480}"/>
              </a:ext>
            </a:extLst>
          </p:cNvPr>
          <p:cNvSpPr/>
          <p:nvPr/>
        </p:nvSpPr>
        <p:spPr>
          <a:xfrm>
            <a:off x="7810005" y="-103239"/>
            <a:ext cx="4525063" cy="3704959"/>
          </a:xfrm>
          <a:custGeom>
            <a:avLst/>
            <a:gdLst>
              <a:gd name="connsiteX0" fmla="*/ 216194 w 4638904"/>
              <a:gd name="connsiteY0" fmla="*/ 0 h 3769671"/>
              <a:gd name="connsiteX1" fmla="*/ 272178 w 4638904"/>
              <a:gd name="connsiteY1" fmla="*/ 737118 h 3769671"/>
              <a:gd name="connsiteX2" fmla="*/ 2903411 w 4638904"/>
              <a:gd name="connsiteY2" fmla="*/ 587829 h 3769671"/>
              <a:gd name="connsiteX3" fmla="*/ 2212945 w 4638904"/>
              <a:gd name="connsiteY3" fmla="*/ 2612571 h 3769671"/>
              <a:gd name="connsiteX4" fmla="*/ 4303002 w 4638904"/>
              <a:gd name="connsiteY4" fmla="*/ 2463282 h 3769671"/>
              <a:gd name="connsiteX5" fmla="*/ 4638904 w 4638904"/>
              <a:gd name="connsiteY5" fmla="*/ 3760237 h 376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8904" h="3769671">
                <a:moveTo>
                  <a:pt x="216194" y="0"/>
                </a:moveTo>
                <a:cubicBezTo>
                  <a:pt x="20251" y="319573"/>
                  <a:pt x="-175691" y="639147"/>
                  <a:pt x="272178" y="737118"/>
                </a:cubicBezTo>
                <a:cubicBezTo>
                  <a:pt x="720047" y="835089"/>
                  <a:pt x="2579950" y="275254"/>
                  <a:pt x="2903411" y="587829"/>
                </a:cubicBezTo>
                <a:cubicBezTo>
                  <a:pt x="3226872" y="900405"/>
                  <a:pt x="1979680" y="2299996"/>
                  <a:pt x="2212945" y="2612571"/>
                </a:cubicBezTo>
                <a:cubicBezTo>
                  <a:pt x="2446210" y="2925146"/>
                  <a:pt x="3898676" y="2272004"/>
                  <a:pt x="4303002" y="2463282"/>
                </a:cubicBezTo>
                <a:cubicBezTo>
                  <a:pt x="4707328" y="2654560"/>
                  <a:pt x="4517606" y="3889311"/>
                  <a:pt x="4638904" y="3760237"/>
                </a:cubicBezTo>
              </a:path>
            </a:pathLst>
          </a:cu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460F2B-7DC8-97D1-AC16-C99D97E72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6062" y="110503"/>
            <a:ext cx="6636994" cy="663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70376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EB43BE-2014-49E8-9F55-39550A7EC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994698-9889-4248-BD9B-70ECCED553E5}"/>
              </a:ext>
            </a:extLst>
          </p:cNvPr>
          <p:cNvSpPr txBox="1"/>
          <p:nvPr/>
        </p:nvSpPr>
        <p:spPr>
          <a:xfrm>
            <a:off x="3204541" y="540972"/>
            <a:ext cx="569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>
                <a:solidFill>
                  <a:srgbClr val="800080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Shrikhand" panose="02000000000000000000" pitchFamily="2" charset="0"/>
              </a:rPr>
              <a:t>Revisão Literária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BA1DD2-ED3E-45E4-8F1C-483659FFAF55}"/>
              </a:ext>
            </a:extLst>
          </p:cNvPr>
          <p:cNvSpPr txBox="1"/>
          <p:nvPr/>
        </p:nvSpPr>
        <p:spPr>
          <a:xfrm>
            <a:off x="834390" y="1499536"/>
            <a:ext cx="104355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Segundo Persona (apud DARONCO, 2011, p.53) O </a:t>
            </a:r>
            <a:r>
              <a:rPr lang="pt-BR" sz="1800" b="1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Marketing pessoal </a:t>
            </a:r>
            <a:r>
              <a:rPr lang="pt-BR" sz="1800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é um conjunto de ações que busca compreender o ambiente de atuação buscando encontrar necessidades e oportunidades fazendo com que o indivíduo se posicione melhor no mercado.</a:t>
            </a:r>
            <a:endParaRPr lang="pt-BR">
              <a:latin typeface="Anahori"/>
              <a:cs typeface="Aharoni" panose="02010803020104030203" pitchFamily="2" charset="-79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75F9FF8-9811-468B-8EC8-19CA998817D9}"/>
              </a:ext>
            </a:extLst>
          </p:cNvPr>
          <p:cNvSpPr txBox="1"/>
          <p:nvPr/>
        </p:nvSpPr>
        <p:spPr>
          <a:xfrm>
            <a:off x="878205" y="2691181"/>
            <a:ext cx="10435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O </a:t>
            </a:r>
            <a:r>
              <a:rPr lang="pt-BR" sz="1800" b="1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Marketing digital </a:t>
            </a:r>
            <a:r>
              <a:rPr lang="pt-BR" sz="1800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possui uma capacidade maior de segmentação, praticidade e comunicação personalizada pelo fato de utilizar da internet como forma de distribuição dos conteúdos, afirma </a:t>
            </a:r>
            <a:r>
              <a:rPr lang="pt-BR" sz="1800" err="1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Solomon</a:t>
            </a:r>
            <a:r>
              <a:rPr lang="pt-BR" sz="1800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 (2011).</a:t>
            </a:r>
            <a:endParaRPr lang="pt-BR">
              <a:latin typeface="Anahori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8AD683-3FF6-4705-8759-DCDA30DF0810}"/>
              </a:ext>
            </a:extLst>
          </p:cNvPr>
          <p:cNvSpPr txBox="1"/>
          <p:nvPr/>
        </p:nvSpPr>
        <p:spPr>
          <a:xfrm>
            <a:off x="878205" y="4747367"/>
            <a:ext cx="104355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>
                <a:solidFill>
                  <a:srgbClr val="000000"/>
                </a:solidFill>
                <a:latin typeface="Anahori"/>
                <a:cs typeface="Aharoni" panose="02010803020104030203" pitchFamily="2" charset="-79"/>
              </a:rPr>
              <a:t>O</a:t>
            </a:r>
            <a:r>
              <a:rPr lang="pt-BR" sz="1800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 </a:t>
            </a:r>
            <a:r>
              <a:rPr lang="pt-BR" sz="1800" b="1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Marketing de relacionamento </a:t>
            </a:r>
            <a:r>
              <a:rPr lang="pt-BR" sz="1800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deve concretizar não só a gestão do relacionamento com o cliente, mas também a gestão de relacionamento com parceiros de marketing, como canais, fornecedores, agências e etc., diz KOTLER KELLER (2010, P 16).</a:t>
            </a:r>
            <a:endParaRPr lang="pt-BR">
              <a:latin typeface="Anahori"/>
              <a:cs typeface="Aharoni" panose="02010803020104030203" pitchFamily="2" charset="-79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47C2E88-A913-4A2D-85FB-D06AE422E2C1}"/>
              </a:ext>
            </a:extLst>
          </p:cNvPr>
          <p:cNvSpPr txBox="1"/>
          <p:nvPr/>
        </p:nvSpPr>
        <p:spPr>
          <a:xfrm>
            <a:off x="878205" y="3837063"/>
            <a:ext cx="10435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O </a:t>
            </a:r>
            <a:r>
              <a:rPr lang="pt-BR" sz="1800" b="1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Marketing de relacionamento </a:t>
            </a:r>
            <a:r>
              <a:rPr lang="pt-BR" sz="1800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inclui cultivar o tipo certo de relacionamento com grupos certos, segundo Kotler e Keller (2006, p. 16).</a:t>
            </a:r>
            <a:endParaRPr lang="pt-BR">
              <a:latin typeface="Anahori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813390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2623979" y="494498"/>
            <a:ext cx="694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>
                <a:solidFill>
                  <a:srgbClr val="800080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Shrikhand" panose="02000000000000000000" pitchFamily="2" charset="0"/>
              </a:rPr>
              <a:t>Funcionalidade do projeto</a:t>
            </a:r>
          </a:p>
        </p:txBody>
      </p:sp>
      <p:sp>
        <p:nvSpPr>
          <p:cNvPr id="6" name="Retângulo Arredondado 5"/>
          <p:cNvSpPr/>
          <p:nvPr/>
        </p:nvSpPr>
        <p:spPr>
          <a:xfrm>
            <a:off x="5406572" y="1672103"/>
            <a:ext cx="3366655" cy="540328"/>
          </a:xfrm>
          <a:prstGeom prst="round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5401887" y="3856679"/>
            <a:ext cx="3366655" cy="540328"/>
          </a:xfrm>
          <a:prstGeom prst="round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5627121" y="1689211"/>
            <a:ext cx="2618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Redes Sociais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5712487" y="3836758"/>
            <a:ext cx="2618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Marketing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5286384" y="2361011"/>
            <a:ext cx="5408443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err="1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Email</a:t>
            </a:r>
            <a:r>
              <a:rPr lang="pt-BR" sz="2000" b="1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: </a:t>
            </a:r>
            <a:r>
              <a:rPr lang="pt-BR" sz="2000" b="1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  <a:hlinkClick r:id="rId3"/>
              </a:rPr>
              <a:t>vivasartconsultoria@gmail.com</a:t>
            </a:r>
            <a:endParaRPr lang="pt-BR" sz="2000" b="1">
              <a:latin typeface="Aharoni" panose="02010803020104030203" pitchFamily="2" charset="-79"/>
              <a:ea typeface="ADLaM Display" panose="02010000000000000000" pitchFamily="2" charset="0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Instagram: @vivasart.consult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5300615" y="4573442"/>
            <a:ext cx="5056910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Marketing Digital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Marketing Pessoal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Marketing de Relacionamento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7EC98D2-76F8-A986-E464-4D399E117C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utoShape 2" descr="blob:https://web.whatsapp.com/490aa5e9-2563-499f-afbd-0598b79f34f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1"/>
          <a:stretch/>
        </p:blipFill>
        <p:spPr>
          <a:xfrm>
            <a:off x="596827" y="2145896"/>
            <a:ext cx="4074846" cy="3096979"/>
          </a:xfrm>
          <a:prstGeom prst="rect">
            <a:avLst/>
          </a:prstGeom>
        </p:spPr>
      </p:pic>
      <p:pic>
        <p:nvPicPr>
          <p:cNvPr id="2050" name="Picture 2" descr="Ícones de Redes Sociais">
            <a:extLst>
              <a:ext uri="{FF2B5EF4-FFF2-40B4-BE49-F238E27FC236}">
                <a16:creationId xmlns:a16="http://schemas.microsoft.com/office/drawing/2014/main" id="{31D0C376-88AE-48CE-A1CB-ED315EDAC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776" y="2976266"/>
            <a:ext cx="361936" cy="36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mail Logo: valor, história, PNG">
            <a:extLst>
              <a:ext uri="{FF2B5EF4-FFF2-40B4-BE49-F238E27FC236}">
                <a16:creationId xmlns:a16="http://schemas.microsoft.com/office/drawing/2014/main" id="{CDF951D1-F8C9-4110-A90A-579BB3127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525" y="2548390"/>
            <a:ext cx="485892" cy="27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áfico 2" descr="Smartphone">
            <a:extLst>
              <a:ext uri="{FF2B5EF4-FFF2-40B4-BE49-F238E27FC236}">
                <a16:creationId xmlns:a16="http://schemas.microsoft.com/office/drawing/2014/main" id="{15C5F181-753A-47B0-863C-C86A521FCE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0555" y="4682930"/>
            <a:ext cx="391049" cy="391049"/>
          </a:xfrm>
          <a:prstGeom prst="rect">
            <a:avLst/>
          </a:prstGeom>
        </p:spPr>
      </p:pic>
      <p:pic>
        <p:nvPicPr>
          <p:cNvPr id="17" name="Gráfico 16" descr="Usuários">
            <a:extLst>
              <a:ext uri="{FF2B5EF4-FFF2-40B4-BE49-F238E27FC236}">
                <a16:creationId xmlns:a16="http://schemas.microsoft.com/office/drawing/2014/main" id="{8791418D-C97E-4E43-9CC5-8B1A80232A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10714" y="5554340"/>
            <a:ext cx="485996" cy="485996"/>
          </a:xfrm>
          <a:prstGeom prst="rect">
            <a:avLst/>
          </a:prstGeom>
        </p:spPr>
      </p:pic>
      <p:pic>
        <p:nvPicPr>
          <p:cNvPr id="20" name="Gráfico 19" descr="Usuário">
            <a:extLst>
              <a:ext uri="{FF2B5EF4-FFF2-40B4-BE49-F238E27FC236}">
                <a16:creationId xmlns:a16="http://schemas.microsoft.com/office/drawing/2014/main" id="{2F7D9DF4-D70D-4B52-92A3-CE7BE36E1C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11442" y="5185897"/>
            <a:ext cx="391049" cy="39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709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903507" y="1041763"/>
            <a:ext cx="3226525" cy="4774474"/>
            <a:chOff x="903507" y="1041763"/>
            <a:chExt cx="3226525" cy="4774474"/>
          </a:xfrm>
        </p:grpSpPr>
        <p:sp>
          <p:nvSpPr>
            <p:cNvPr id="3" name="Retângulo Arredondado 2"/>
            <p:cNvSpPr/>
            <p:nvPr/>
          </p:nvSpPr>
          <p:spPr>
            <a:xfrm>
              <a:off x="903507" y="1041763"/>
              <a:ext cx="3226525" cy="4774474"/>
            </a:xfrm>
            <a:prstGeom prst="roundRect">
              <a:avLst/>
            </a:prstGeom>
            <a:solidFill>
              <a:srgbClr val="80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6378D018-2273-DBC1-D3DA-B794681E73C6}"/>
                </a:ext>
              </a:extLst>
            </p:cNvPr>
            <p:cNvSpPr txBox="1"/>
            <p:nvPr/>
          </p:nvSpPr>
          <p:spPr>
            <a:xfrm>
              <a:off x="1593646" y="1260998"/>
              <a:ext cx="1846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>
                  <a:solidFill>
                    <a:schemeClr val="bg1"/>
                  </a:solidFill>
                  <a:latin typeface="Cooper Black" panose="0208090404030B020404" pitchFamily="18" charset="0"/>
                  <a:ea typeface="ADLaM Display" panose="02010000000000000000" pitchFamily="2" charset="0"/>
                  <a:cs typeface="Shrikhand" panose="02000000000000000000" pitchFamily="2" charset="0"/>
                </a:rPr>
                <a:t>MISSÃO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93852" y="2170875"/>
              <a:ext cx="3045832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Auxiliar artistas a construir e promover uma imagem autêntica e impactante por meio de estratégias de marketing digital inovadoras, consultoria personalizada e individualizada e desenvolvimento de relacionamentos sólidos na indústria.</a:t>
              </a:r>
            </a:p>
          </p:txBody>
        </p:sp>
        <p:cxnSp>
          <p:nvCxnSpPr>
            <p:cNvPr id="6" name="Conector reto 5"/>
            <p:cNvCxnSpPr/>
            <p:nvPr/>
          </p:nvCxnSpPr>
          <p:spPr>
            <a:xfrm flipV="1">
              <a:off x="1746058" y="1914929"/>
              <a:ext cx="1541417" cy="585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1746058" y="5533411"/>
              <a:ext cx="1541417" cy="585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Agrupar 7"/>
          <p:cNvGrpSpPr/>
          <p:nvPr/>
        </p:nvGrpSpPr>
        <p:grpSpPr>
          <a:xfrm>
            <a:off x="4482738" y="1041763"/>
            <a:ext cx="3226525" cy="4774474"/>
            <a:chOff x="4482738" y="1041763"/>
            <a:chExt cx="3226525" cy="4774474"/>
          </a:xfrm>
          <a:solidFill>
            <a:srgbClr val="FF007F"/>
          </a:solidFill>
        </p:grpSpPr>
        <p:sp>
          <p:nvSpPr>
            <p:cNvPr id="9" name="Retângulo Arredondado 8"/>
            <p:cNvSpPr/>
            <p:nvPr/>
          </p:nvSpPr>
          <p:spPr>
            <a:xfrm>
              <a:off x="4482738" y="1041763"/>
              <a:ext cx="3226525" cy="47744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378D018-2273-DBC1-D3DA-B794681E73C6}"/>
                </a:ext>
              </a:extLst>
            </p:cNvPr>
            <p:cNvSpPr txBox="1"/>
            <p:nvPr/>
          </p:nvSpPr>
          <p:spPr>
            <a:xfrm>
              <a:off x="5325288" y="1257881"/>
              <a:ext cx="1541417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>
                  <a:solidFill>
                    <a:schemeClr val="bg1"/>
                  </a:solidFill>
                  <a:latin typeface="Cooper Black" panose="0208090404030B020404" pitchFamily="18" charset="0"/>
                  <a:ea typeface="ADLaM Display" panose="02010000000000000000" pitchFamily="2" charset="0"/>
                  <a:cs typeface="Shrikhand" panose="02000000000000000000" pitchFamily="2" charset="0"/>
                </a:rPr>
                <a:t>VISÃO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573081" y="2289126"/>
              <a:ext cx="3045832" cy="286232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pt-BR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Ser reconhecida como a principal consultoria de imagem para artistas, ajudando-os a alcançar visibilidade e sucesso duradouro em um mercado competitivo, mantendo a integridade e a autenticidade de sua marca pessoal.</a:t>
              </a:r>
            </a:p>
          </p:txBody>
        </p:sp>
        <p:cxnSp>
          <p:nvCxnSpPr>
            <p:cNvPr id="12" name="Conector reto 11"/>
            <p:cNvCxnSpPr/>
            <p:nvPr/>
          </p:nvCxnSpPr>
          <p:spPr>
            <a:xfrm flipV="1">
              <a:off x="5325289" y="1909078"/>
              <a:ext cx="1541417" cy="5851"/>
            </a:xfrm>
            <a:prstGeom prst="line">
              <a:avLst/>
            </a:prstGeom>
            <a:grpFill/>
            <a:ln w="38100">
              <a:solidFill>
                <a:srgbClr val="F9F0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5325289" y="5525646"/>
              <a:ext cx="1541417" cy="5851"/>
            </a:xfrm>
            <a:prstGeom prst="line">
              <a:avLst/>
            </a:prstGeom>
            <a:grpFill/>
            <a:ln w="38100">
              <a:solidFill>
                <a:srgbClr val="F9F0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Agrupar 13"/>
          <p:cNvGrpSpPr/>
          <p:nvPr/>
        </p:nvGrpSpPr>
        <p:grpSpPr>
          <a:xfrm>
            <a:off x="8061969" y="1041763"/>
            <a:ext cx="3226525" cy="4774474"/>
            <a:chOff x="8061969" y="1041763"/>
            <a:chExt cx="3226525" cy="4774474"/>
          </a:xfrm>
        </p:grpSpPr>
        <p:sp>
          <p:nvSpPr>
            <p:cNvPr id="15" name="Retângulo Arredondado 14"/>
            <p:cNvSpPr/>
            <p:nvPr/>
          </p:nvSpPr>
          <p:spPr>
            <a:xfrm>
              <a:off x="8061969" y="1041763"/>
              <a:ext cx="3226525" cy="4774474"/>
            </a:xfrm>
            <a:prstGeom prst="round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378D018-2273-DBC1-D3DA-B794681E73C6}"/>
                </a:ext>
              </a:extLst>
            </p:cNvPr>
            <p:cNvSpPr txBox="1"/>
            <p:nvPr/>
          </p:nvSpPr>
          <p:spPr>
            <a:xfrm>
              <a:off x="8606062" y="1284462"/>
              <a:ext cx="2138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>
                  <a:solidFill>
                    <a:schemeClr val="bg1"/>
                  </a:solidFill>
                  <a:latin typeface="Cooper Black" panose="0208090404030B020404" pitchFamily="18" charset="0"/>
                  <a:ea typeface="ADLaM Display" panose="02010000000000000000" pitchFamily="2" charset="0"/>
                  <a:cs typeface="Shrikhand" panose="02000000000000000000" pitchFamily="2" charset="0"/>
                </a:rPr>
                <a:t>VALORES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8445970" y="2613392"/>
              <a:ext cx="2842523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200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Autenticidade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200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Inovação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200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Transparência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200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Comprometimento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200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Respeito</a:t>
              </a:r>
            </a:p>
          </p:txBody>
        </p:sp>
        <p:cxnSp>
          <p:nvCxnSpPr>
            <p:cNvPr id="18" name="Conector reto 17"/>
            <p:cNvCxnSpPr/>
            <p:nvPr/>
          </p:nvCxnSpPr>
          <p:spPr>
            <a:xfrm flipV="1">
              <a:off x="8904520" y="1906152"/>
              <a:ext cx="1541417" cy="5851"/>
            </a:xfrm>
            <a:prstGeom prst="line">
              <a:avLst/>
            </a:prstGeom>
            <a:ln w="3810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8943444" y="5519795"/>
              <a:ext cx="1541417" cy="5851"/>
            </a:xfrm>
            <a:prstGeom prst="line">
              <a:avLst/>
            </a:prstGeom>
            <a:ln w="3810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1EFABB77-7E7E-E6A9-6CD4-407902C734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7023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/>
          <p:cNvGrpSpPr/>
          <p:nvPr/>
        </p:nvGrpSpPr>
        <p:grpSpPr>
          <a:xfrm>
            <a:off x="1412090" y="775851"/>
            <a:ext cx="4585855" cy="2556164"/>
            <a:chOff x="1412090" y="775851"/>
            <a:chExt cx="4585855" cy="2556164"/>
          </a:xfrm>
        </p:grpSpPr>
        <p:sp>
          <p:nvSpPr>
            <p:cNvPr id="5" name="Retângulo Arredondado 4"/>
            <p:cNvSpPr/>
            <p:nvPr/>
          </p:nvSpPr>
          <p:spPr>
            <a:xfrm>
              <a:off x="1412090" y="775851"/>
              <a:ext cx="4585855" cy="2556164"/>
            </a:xfrm>
            <a:prstGeom prst="roundRect">
              <a:avLst/>
            </a:prstGeom>
            <a:solidFill>
              <a:srgbClr val="0000F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513859" y="1297493"/>
              <a:ext cx="4376967" cy="16663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pt-BR" b="1" kern="100">
                  <a:solidFill>
                    <a:srgbClr val="FFFFFF"/>
                  </a:solidFill>
                  <a:latin typeface="Anahori"/>
                  <a:ea typeface="Times New Roman" panose="02020603050405020304" pitchFamily="18" charset="0"/>
                  <a:cs typeface="Arial" panose="020B0604020202020204" pitchFamily="34" charset="0"/>
                </a:rPr>
                <a:t>A empresa visa agenciar a carreira de artistas performáticos, propondo métodos de marketing para a divulgação do artista, trazendo um toque pessoal e individual da arte de cada cliente.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378D018-2273-DBC1-D3DA-B794681E73C6}"/>
                </a:ext>
              </a:extLst>
            </p:cNvPr>
            <p:cNvSpPr txBox="1"/>
            <p:nvPr/>
          </p:nvSpPr>
          <p:spPr>
            <a:xfrm>
              <a:off x="2496504" y="815203"/>
              <a:ext cx="229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>
                  <a:solidFill>
                    <a:schemeClr val="bg1"/>
                  </a:solidFill>
                  <a:latin typeface="Cooper Black" panose="0208090404030B020404" pitchFamily="18" charset="0"/>
                  <a:ea typeface="ADLaM Display" panose="02010000000000000000" pitchFamily="2" charset="0"/>
                  <a:cs typeface="Shrikhand" panose="02000000000000000000" pitchFamily="2" charset="0"/>
                </a:rPr>
                <a:t>PRODUTO</a:t>
              </a: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1412090" y="3498275"/>
            <a:ext cx="4585855" cy="2556164"/>
            <a:chOff x="1412090" y="3498275"/>
            <a:chExt cx="4585855" cy="2556164"/>
          </a:xfrm>
          <a:solidFill>
            <a:srgbClr val="FFA500"/>
          </a:solidFill>
        </p:grpSpPr>
        <p:sp>
          <p:nvSpPr>
            <p:cNvPr id="8" name="Retângulo Arredondado 7"/>
            <p:cNvSpPr/>
            <p:nvPr/>
          </p:nvSpPr>
          <p:spPr>
            <a:xfrm>
              <a:off x="1412090" y="3498275"/>
              <a:ext cx="4585855" cy="2556164"/>
            </a:xfrm>
            <a:prstGeom prst="round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511219" y="4070309"/>
              <a:ext cx="4419600" cy="184127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FFFFFF"/>
                  </a:solidFill>
                  <a:latin typeface="Anahori"/>
                  <a:ea typeface="Times New Roman" panose="02020603050405020304" pitchFamily="18" charset="0"/>
                  <a:cs typeface="Arial" panose="020B0604020202020204" pitchFamily="34" charset="0"/>
                </a:rPr>
                <a:t>O preço se dá pela aplicação de 35% sobre o pagamento bruto do cliente. Que serão destinados ao pagamento dos sócios, funcionários, os impostos, etc.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378D018-2273-DBC1-D3DA-B794681E73C6}"/>
                </a:ext>
              </a:extLst>
            </p:cNvPr>
            <p:cNvSpPr txBox="1"/>
            <p:nvPr/>
          </p:nvSpPr>
          <p:spPr>
            <a:xfrm>
              <a:off x="2904636" y="3547089"/>
              <a:ext cx="1595414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>
                  <a:solidFill>
                    <a:schemeClr val="bg1"/>
                  </a:solidFill>
                  <a:latin typeface="Cooper Black" panose="0208090404030B020404" pitchFamily="18" charset="0"/>
                  <a:ea typeface="ADLaM Display" panose="02010000000000000000" pitchFamily="2" charset="0"/>
                  <a:cs typeface="Shrikhand" panose="02000000000000000000" pitchFamily="2" charset="0"/>
                </a:rPr>
                <a:t>PREÇO</a:t>
              </a:r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6206838" y="789706"/>
            <a:ext cx="4585855" cy="2556164"/>
            <a:chOff x="6206838" y="789706"/>
            <a:chExt cx="4585855" cy="2556164"/>
          </a:xfrm>
          <a:solidFill>
            <a:srgbClr val="FFA500"/>
          </a:solidFill>
        </p:grpSpPr>
        <p:sp>
          <p:nvSpPr>
            <p:cNvPr id="6" name="Retângulo Arredondado 5"/>
            <p:cNvSpPr/>
            <p:nvPr/>
          </p:nvSpPr>
          <p:spPr>
            <a:xfrm>
              <a:off x="6206838" y="789706"/>
              <a:ext cx="4585855" cy="2556164"/>
            </a:xfrm>
            <a:prstGeom prst="round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345384" y="1338423"/>
              <a:ext cx="4447309" cy="147732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pt-BR" b="1">
                  <a:solidFill>
                    <a:srgbClr val="FFFFFF"/>
                  </a:solidFill>
                  <a:latin typeface="Anahori"/>
                  <a:ea typeface="Times New Roman" panose="02020603050405020304" pitchFamily="18" charset="0"/>
                  <a:cs typeface="Arial" panose="020B0604020202020204" pitchFamily="34" charset="0"/>
                </a:rPr>
                <a:t>A empresa será facilmente encontrada nas redes sociais, onde o cliente será encaminhado para o endereço de </a:t>
              </a:r>
              <a:r>
                <a:rPr lang="pt-BR" b="1" err="1">
                  <a:solidFill>
                    <a:srgbClr val="FFFFFF"/>
                  </a:solidFill>
                  <a:latin typeface="Anahori"/>
                  <a:ea typeface="Times New Roman" panose="02020603050405020304" pitchFamily="18" charset="0"/>
                  <a:cs typeface="Arial" panose="020B0604020202020204" pitchFamily="34" charset="0"/>
                </a:rPr>
                <a:t>email</a:t>
              </a:r>
              <a:r>
                <a:rPr lang="pt-BR" b="1">
                  <a:solidFill>
                    <a:srgbClr val="FFFFFF"/>
                  </a:solidFill>
                  <a:latin typeface="Anahori"/>
                  <a:ea typeface="Times New Roman" panose="02020603050405020304" pitchFamily="18" charset="0"/>
                  <a:cs typeface="Arial" panose="020B0604020202020204" pitchFamily="34" charset="0"/>
                </a:rPr>
                <a:t>, para que assim possa ser realizado o contato com o cliente.</a:t>
              </a:r>
              <a:endParaRPr lang="pt-BR" b="1">
                <a:solidFill>
                  <a:srgbClr val="FFFFFF"/>
                </a:solidFill>
                <a:latin typeface="Anahori"/>
                <a:cs typeface="Arial" panose="020B0604020202020204" pitchFamily="34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378D018-2273-DBC1-D3DA-B794681E73C6}"/>
                </a:ext>
              </a:extLst>
            </p:cNvPr>
            <p:cNvSpPr txBox="1"/>
            <p:nvPr/>
          </p:nvSpPr>
          <p:spPr>
            <a:xfrm>
              <a:off x="7689274" y="815203"/>
              <a:ext cx="1595414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>
                  <a:solidFill>
                    <a:schemeClr val="bg1"/>
                  </a:solidFill>
                  <a:latin typeface="Cooper Black" panose="0208090404030B020404" pitchFamily="18" charset="0"/>
                  <a:ea typeface="ADLaM Display" panose="02010000000000000000" pitchFamily="2" charset="0"/>
                  <a:cs typeface="Shrikhand" panose="02000000000000000000" pitchFamily="2" charset="0"/>
                </a:rPr>
                <a:t>PRAÇA</a:t>
              </a: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6194055" y="3525985"/>
            <a:ext cx="4585855" cy="2556164"/>
            <a:chOff x="6194055" y="3525985"/>
            <a:chExt cx="4585855" cy="2556164"/>
          </a:xfrm>
        </p:grpSpPr>
        <p:sp>
          <p:nvSpPr>
            <p:cNvPr id="7" name="Retângulo Arredondado 6"/>
            <p:cNvSpPr/>
            <p:nvPr/>
          </p:nvSpPr>
          <p:spPr>
            <a:xfrm>
              <a:off x="6194055" y="3525985"/>
              <a:ext cx="4585855" cy="2556164"/>
            </a:xfrm>
            <a:prstGeom prst="roundRect">
              <a:avLst/>
            </a:prstGeom>
            <a:solidFill>
              <a:srgbClr val="0000F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235618" y="4329225"/>
              <a:ext cx="4502727" cy="1323439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pt-BR" sz="1600" b="1">
                  <a:solidFill>
                    <a:srgbClr val="FFFFFF"/>
                  </a:solidFill>
                  <a:latin typeface="Arial"/>
                  <a:ea typeface="Times New Roman" panose="02020603050405020304" pitchFamily="18" charset="0"/>
                  <a:cs typeface="Arial"/>
                </a:rPr>
                <a:t>A promoção da empresa se dará pelas redes sociais, como Instagram, </a:t>
              </a:r>
              <a:r>
                <a:rPr lang="pt-BR" sz="1600" b="1" err="1">
                  <a:solidFill>
                    <a:srgbClr val="FFFFFF"/>
                  </a:solidFill>
                  <a:latin typeface="Arial"/>
                  <a:ea typeface="Times New Roman" panose="02020603050405020304" pitchFamily="18" charset="0"/>
                  <a:cs typeface="Arial"/>
                </a:rPr>
                <a:t>Tik</a:t>
              </a:r>
              <a:r>
                <a:rPr lang="pt-BR" sz="1600" b="1">
                  <a:solidFill>
                    <a:srgbClr val="FFFFFF"/>
                  </a:solidFill>
                  <a:latin typeface="Arial"/>
                  <a:ea typeface="Times New Roman" panose="02020603050405020304" pitchFamily="18" charset="0"/>
                  <a:cs typeface="Arial"/>
                </a:rPr>
                <a:t> Tok, entre outros. O diferencial seria o atendimento personalizado variando de cliente para cliente.</a:t>
              </a:r>
              <a:endParaRPr lang="pt-BR" sz="1600" b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378D018-2273-DBC1-D3DA-B794681E73C6}"/>
                </a:ext>
              </a:extLst>
            </p:cNvPr>
            <p:cNvSpPr txBox="1"/>
            <p:nvPr/>
          </p:nvSpPr>
          <p:spPr>
            <a:xfrm>
              <a:off x="7212080" y="3547089"/>
              <a:ext cx="24176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>
                  <a:solidFill>
                    <a:schemeClr val="bg1"/>
                  </a:solidFill>
                  <a:latin typeface="Cooper Black" panose="0208090404030B020404" pitchFamily="18" charset="0"/>
                  <a:ea typeface="ADLaM Display" panose="02010000000000000000" pitchFamily="2" charset="0"/>
                  <a:cs typeface="Shrikhand" panose="02000000000000000000" pitchFamily="2" charset="0"/>
                </a:rPr>
                <a:t>PROMOÇÃO</a:t>
              </a:r>
            </a:p>
          </p:txBody>
        </p:sp>
      </p:grpSp>
      <p:sp>
        <p:nvSpPr>
          <p:cNvPr id="4" name="Fluxograma: Conector 3"/>
          <p:cNvSpPr/>
          <p:nvPr/>
        </p:nvSpPr>
        <p:spPr>
          <a:xfrm>
            <a:off x="5403273" y="2743200"/>
            <a:ext cx="1385455" cy="13716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utoShape 2" descr="blob:https://web.whatsapp.com/413b2542-cfd8-44ab-83de-dcc53a2917f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61D4B5C-508F-9FF4-B8FB-26426EB549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75" y="2669147"/>
            <a:ext cx="1688523" cy="1688523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4946706" y="134225"/>
            <a:ext cx="2298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>
                <a:solidFill>
                  <a:srgbClr val="800080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Shrikhand" panose="02000000000000000000" pitchFamily="2" charset="0"/>
              </a:rPr>
              <a:t>4Ps</a:t>
            </a:r>
          </a:p>
        </p:txBody>
      </p:sp>
    </p:spTree>
    <p:extLst>
      <p:ext uri="{BB962C8B-B14F-4D97-AF65-F5344CB8AC3E}">
        <p14:creationId xmlns:p14="http://schemas.microsoft.com/office/powerpoint/2010/main" val="5348575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03477FF-474E-4F18-A0A9-F8985632FD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ED4A282-A0BE-47CE-98CC-66BC15E568F0}"/>
              </a:ext>
            </a:extLst>
          </p:cNvPr>
          <p:cNvSpPr txBox="1"/>
          <p:nvPr/>
        </p:nvSpPr>
        <p:spPr>
          <a:xfrm>
            <a:off x="3344903" y="491928"/>
            <a:ext cx="569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>
                <a:solidFill>
                  <a:srgbClr val="800080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Shrikhand" panose="02000000000000000000" pitchFamily="2" charset="0"/>
              </a:rPr>
              <a:t>Plano Operacional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A1EFB6B-1175-8BAE-88E2-8F41E42C99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036745"/>
              </p:ext>
            </p:extLst>
          </p:nvPr>
        </p:nvGraphicFramePr>
        <p:xfrm>
          <a:off x="2131268" y="1421674"/>
          <a:ext cx="8122558" cy="4521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áfico 9" descr="Folhinha com preenchimento sólido">
            <a:extLst>
              <a:ext uri="{FF2B5EF4-FFF2-40B4-BE49-F238E27FC236}">
                <a16:creationId xmlns:a16="http://schemas.microsoft.com/office/drawing/2014/main" id="{D7F554DB-2B94-B49D-378B-093E3A6AF3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7991" y="5257800"/>
            <a:ext cx="1142879" cy="114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897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BF0B1D-BAAF-4D2D-9AF0-1F8A56F40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44BF0B1D-BAAF-4D2D-9AF0-1F8A56F40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44BF0B1D-BAAF-4D2D-9AF0-1F8A56F40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2EE255-2F22-47D9-92C1-55D03E76C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922EE255-2F22-47D9-92C1-55D03E76C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922EE255-2F22-47D9-92C1-55D03E76C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EC903A-D760-48FE-99E3-4C02DBA81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dgm id="{74EC903A-D760-48FE-99E3-4C02DBA81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74EC903A-D760-48FE-99E3-4C02DBA81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6F62E11-1541-4B39-8DEB-F09EB9DF6D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D6F62E11-1541-4B39-8DEB-F09EB9DF6D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D6F62E11-1541-4B39-8DEB-F09EB9DF6D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174EBA-F1F7-4A77-A5D6-386AB83211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02174EBA-F1F7-4A77-A5D6-386AB83211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02174EBA-F1F7-4A77-A5D6-386AB83211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060DDFF-2593-47DB-84A7-571D88A78D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3060DDFF-2593-47DB-84A7-571D88A78D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3060DDFF-2593-47DB-84A7-571D88A78D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6" grpId="0">
        <p:bldSub>
          <a:bldDgm bld="lvl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3248356" y="497274"/>
            <a:ext cx="569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>
                <a:solidFill>
                  <a:srgbClr val="800080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Shrikhand" panose="02000000000000000000" pitchFamily="2" charset="0"/>
              </a:rPr>
              <a:t>Processo de seleção </a:t>
            </a:r>
          </a:p>
        </p:txBody>
      </p:sp>
      <p:grpSp>
        <p:nvGrpSpPr>
          <p:cNvPr id="16" name="Agrupar 15"/>
          <p:cNvGrpSpPr/>
          <p:nvPr/>
        </p:nvGrpSpPr>
        <p:grpSpPr>
          <a:xfrm>
            <a:off x="1212223" y="1464053"/>
            <a:ext cx="1983714" cy="540000"/>
            <a:chOff x="3439229" y="1596788"/>
            <a:chExt cx="1983714" cy="540000"/>
          </a:xfrm>
          <a:solidFill>
            <a:srgbClr val="FF0000"/>
          </a:solidFill>
        </p:grpSpPr>
        <p:sp>
          <p:nvSpPr>
            <p:cNvPr id="3" name="Elipse 2"/>
            <p:cNvSpPr/>
            <p:nvPr/>
          </p:nvSpPr>
          <p:spPr>
            <a:xfrm>
              <a:off x="3439229" y="159678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108159" y="1682122"/>
              <a:ext cx="13147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>
                  <a:latin typeface="Aharoni" panose="02010803020104030203" pitchFamily="2" charset="-79"/>
                  <a:cs typeface="Aharoni" panose="02010803020104030203" pitchFamily="2" charset="-79"/>
                </a:rPr>
                <a:t>Inscrição;</a:t>
              </a:r>
            </a:p>
          </p:txBody>
        </p:sp>
      </p:grpSp>
      <p:grpSp>
        <p:nvGrpSpPr>
          <p:cNvPr id="17" name="Agrupar 16"/>
          <p:cNvGrpSpPr/>
          <p:nvPr/>
        </p:nvGrpSpPr>
        <p:grpSpPr>
          <a:xfrm>
            <a:off x="1212223" y="2201876"/>
            <a:ext cx="3278440" cy="540000"/>
            <a:chOff x="3433317" y="2479459"/>
            <a:chExt cx="3278440" cy="540000"/>
          </a:xfrm>
        </p:grpSpPr>
        <p:sp>
          <p:nvSpPr>
            <p:cNvPr id="4" name="Elipse 3"/>
            <p:cNvSpPr/>
            <p:nvPr/>
          </p:nvSpPr>
          <p:spPr>
            <a:xfrm>
              <a:off x="3433317" y="2479459"/>
              <a:ext cx="540000" cy="540000"/>
            </a:xfrm>
            <a:prstGeom prst="ellips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108159" y="2564793"/>
              <a:ext cx="26035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>
                  <a:latin typeface="Aharoni" panose="02010803020104030203" pitchFamily="2" charset="-79"/>
                  <a:cs typeface="Aharoni" panose="02010803020104030203" pitchFamily="2" charset="-79"/>
                </a:rPr>
                <a:t>Seleção de artistas; </a:t>
              </a:r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1212223" y="3052314"/>
            <a:ext cx="5562969" cy="540000"/>
            <a:chOff x="3436273" y="3362131"/>
            <a:chExt cx="5562969" cy="540000"/>
          </a:xfrm>
        </p:grpSpPr>
        <p:sp>
          <p:nvSpPr>
            <p:cNvPr id="8" name="Elipse 7"/>
            <p:cNvSpPr/>
            <p:nvPr/>
          </p:nvSpPr>
          <p:spPr>
            <a:xfrm>
              <a:off x="3436273" y="3362131"/>
              <a:ext cx="540000" cy="54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108159" y="3447465"/>
              <a:ext cx="4891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>
                  <a:latin typeface="Aharoni" panose="02010803020104030203" pitchFamily="2" charset="-79"/>
                  <a:cs typeface="Aharoni" panose="02010803020104030203" pitchFamily="2" charset="-79"/>
                </a:rPr>
                <a:t>Entrevista e avaliação dos candidatos; </a:t>
              </a:r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1244130" y="3920925"/>
            <a:ext cx="3833079" cy="540000"/>
            <a:chOff x="3433317" y="4248456"/>
            <a:chExt cx="3833079" cy="540000"/>
          </a:xfrm>
        </p:grpSpPr>
        <p:sp>
          <p:nvSpPr>
            <p:cNvPr id="9" name="Elipse 8"/>
            <p:cNvSpPr/>
            <p:nvPr/>
          </p:nvSpPr>
          <p:spPr>
            <a:xfrm>
              <a:off x="3433317" y="4248456"/>
              <a:ext cx="540000" cy="540000"/>
            </a:xfrm>
            <a:prstGeom prst="ellips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>
                  <a:latin typeface="Aharoni" panose="02010803020104030203" pitchFamily="2" charset="-79"/>
                  <a:cs typeface="Aharoni" panose="02010803020104030203" pitchFamily="2" charset="-79"/>
                </a:rPr>
                <a:t>4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108159" y="4330137"/>
              <a:ext cx="3158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>
                  <a:latin typeface="Aharoni" panose="02010803020104030203" pitchFamily="2" charset="-79"/>
                  <a:cs typeface="Aharoni" panose="02010803020104030203" pitchFamily="2" charset="-79"/>
                </a:rPr>
                <a:t>Finalização do contrato; </a:t>
              </a: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1244130" y="4849462"/>
            <a:ext cx="7526383" cy="540000"/>
            <a:chOff x="3465392" y="5134781"/>
            <a:chExt cx="7526383" cy="540000"/>
          </a:xfrm>
        </p:grpSpPr>
        <p:sp>
          <p:nvSpPr>
            <p:cNvPr id="10" name="Elipse 9"/>
            <p:cNvSpPr/>
            <p:nvPr/>
          </p:nvSpPr>
          <p:spPr>
            <a:xfrm>
              <a:off x="3465392" y="5134781"/>
              <a:ext cx="540000" cy="54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>
                  <a:latin typeface="Aharoni" panose="02010803020104030203" pitchFamily="2" charset="-79"/>
                  <a:cs typeface="Aharoni" panose="02010803020104030203" pitchFamily="2" charset="-79"/>
                </a:rPr>
                <a:t>5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108159" y="5212809"/>
              <a:ext cx="68836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>
                  <a:latin typeface="Aharoni" panose="02010803020104030203" pitchFamily="2" charset="-79"/>
                  <a:cs typeface="Aharoni" panose="02010803020104030203" pitchFamily="2" charset="-79"/>
                </a:rPr>
                <a:t>Renovação de conteúdo e direcionamento de carreiras. </a:t>
              </a: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B59FCF01-2808-5864-2E58-3E3B734FAA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456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65BCB92-DEEE-A50B-2E53-3BF979DB9C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D5D6E8B-CDE3-12ED-928F-9363F3ACB34B}"/>
              </a:ext>
            </a:extLst>
          </p:cNvPr>
          <p:cNvSpPr txBox="1"/>
          <p:nvPr/>
        </p:nvSpPr>
        <p:spPr>
          <a:xfrm>
            <a:off x="4465542" y="551127"/>
            <a:ext cx="462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>
                <a:solidFill>
                  <a:srgbClr val="80008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Criação Visual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6BE85E3-57FD-1664-EFB6-B7350CF33993}"/>
              </a:ext>
            </a:extLst>
          </p:cNvPr>
          <p:cNvSpPr/>
          <p:nvPr/>
        </p:nvSpPr>
        <p:spPr>
          <a:xfrm>
            <a:off x="693141" y="2691209"/>
            <a:ext cx="766916" cy="7473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938EBE3-3BDA-C53C-1AED-611186F553C7}"/>
              </a:ext>
            </a:extLst>
          </p:cNvPr>
          <p:cNvSpPr/>
          <p:nvPr/>
        </p:nvSpPr>
        <p:spPr>
          <a:xfrm>
            <a:off x="1819254" y="2691209"/>
            <a:ext cx="766916" cy="747302"/>
          </a:xfrm>
          <a:prstGeom prst="ellipse">
            <a:avLst/>
          </a:prstGeom>
          <a:solidFill>
            <a:srgbClr val="800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B29332F-D01E-62E4-4614-518D4B48B561}"/>
              </a:ext>
            </a:extLst>
          </p:cNvPr>
          <p:cNvSpPr/>
          <p:nvPr/>
        </p:nvSpPr>
        <p:spPr>
          <a:xfrm>
            <a:off x="2872196" y="2691209"/>
            <a:ext cx="766916" cy="747302"/>
          </a:xfrm>
          <a:prstGeom prst="ellipse">
            <a:avLst/>
          </a:prstGeom>
          <a:solidFill>
            <a:srgbClr val="FF00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F9A1DD3-5B0F-4F2C-099E-AC6E3869D406}"/>
              </a:ext>
            </a:extLst>
          </p:cNvPr>
          <p:cNvSpPr/>
          <p:nvPr/>
        </p:nvSpPr>
        <p:spPr>
          <a:xfrm>
            <a:off x="8379241" y="2681698"/>
            <a:ext cx="766916" cy="747302"/>
          </a:xfrm>
          <a:prstGeom prst="ellipse">
            <a:avLst/>
          </a:prstGeom>
          <a:solidFill>
            <a:srgbClr val="FFA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812ED52-D7EB-1C2E-CB92-9DD75C7C5EA1}"/>
              </a:ext>
            </a:extLst>
          </p:cNvPr>
          <p:cNvSpPr/>
          <p:nvPr/>
        </p:nvSpPr>
        <p:spPr>
          <a:xfrm>
            <a:off x="9655344" y="2691209"/>
            <a:ext cx="766916" cy="747302"/>
          </a:xfrm>
          <a:prstGeom prst="ellipse">
            <a:avLst/>
          </a:prstGeom>
          <a:solidFill>
            <a:srgbClr val="FBF2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5891DEC-A0B5-9A0A-86F8-10C37881C8E0}"/>
              </a:ext>
            </a:extLst>
          </p:cNvPr>
          <p:cNvSpPr/>
          <p:nvPr/>
        </p:nvSpPr>
        <p:spPr>
          <a:xfrm>
            <a:off x="10731943" y="2691209"/>
            <a:ext cx="766916" cy="747302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1957D7C-1FD4-F0E9-4D68-58AF64AE1602}"/>
              </a:ext>
            </a:extLst>
          </p:cNvPr>
          <p:cNvSpPr txBox="1"/>
          <p:nvPr/>
        </p:nvSpPr>
        <p:spPr>
          <a:xfrm>
            <a:off x="482033" y="3623750"/>
            <a:ext cx="125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Aharoni" panose="02010803020104030203" pitchFamily="2" charset="-79"/>
                <a:cs typeface="Aharoni" panose="02010803020104030203" pitchFamily="2" charset="-79"/>
              </a:rPr>
              <a:t>Vermelho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7C9042F-975B-31DC-D901-7BD69460B5C3}"/>
              </a:ext>
            </a:extLst>
          </p:cNvPr>
          <p:cNvSpPr txBox="1"/>
          <p:nvPr/>
        </p:nvSpPr>
        <p:spPr>
          <a:xfrm>
            <a:off x="1814765" y="3632689"/>
            <a:ext cx="125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Aharoni" panose="02010803020104030203" pitchFamily="2" charset="-79"/>
                <a:cs typeface="Aharoni" panose="02010803020104030203" pitchFamily="2" charset="-79"/>
              </a:rPr>
              <a:t>Roxo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41415A7-CAAA-9AFC-4748-02C9ACD6FBD8}"/>
              </a:ext>
            </a:extLst>
          </p:cNvPr>
          <p:cNvSpPr txBox="1"/>
          <p:nvPr/>
        </p:nvSpPr>
        <p:spPr>
          <a:xfrm>
            <a:off x="2890625" y="3641628"/>
            <a:ext cx="113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Aharoni" panose="02010803020104030203" pitchFamily="2" charset="-79"/>
                <a:cs typeface="Aharoni" panose="02010803020104030203" pitchFamily="2" charset="-79"/>
              </a:rPr>
              <a:t>Rosa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5AA1E02-315D-0C6D-B76A-68BF712B2724}"/>
              </a:ext>
            </a:extLst>
          </p:cNvPr>
          <p:cNvSpPr txBox="1"/>
          <p:nvPr/>
        </p:nvSpPr>
        <p:spPr>
          <a:xfrm>
            <a:off x="8264652" y="3614812"/>
            <a:ext cx="113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Aharoni" panose="02010803020104030203" pitchFamily="2" charset="-79"/>
                <a:cs typeface="Aharoni" panose="02010803020104030203" pitchFamily="2" charset="-79"/>
              </a:rPr>
              <a:t>Amarelo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7FE1CE7-8FBA-1B94-4EBB-3ED0B8C385F4}"/>
              </a:ext>
            </a:extLst>
          </p:cNvPr>
          <p:cNvSpPr txBox="1"/>
          <p:nvPr/>
        </p:nvSpPr>
        <p:spPr>
          <a:xfrm>
            <a:off x="9395552" y="3623750"/>
            <a:ext cx="142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Aharoni" panose="02010803020104030203" pitchFamily="2" charset="-79"/>
                <a:cs typeface="Aharoni" panose="02010803020104030203" pitchFamily="2" charset="-79"/>
              </a:rPr>
              <a:t>Bege Claro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6B6D843-6BC6-AF99-8DB6-330B16CB6637}"/>
              </a:ext>
            </a:extLst>
          </p:cNvPr>
          <p:cNvSpPr txBox="1"/>
          <p:nvPr/>
        </p:nvSpPr>
        <p:spPr>
          <a:xfrm>
            <a:off x="10820565" y="3623750"/>
            <a:ext cx="105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Aharoni" panose="02010803020104030203" pitchFamily="2" charset="-79"/>
                <a:cs typeface="Aharoni" panose="02010803020104030203" pitchFamily="2" charset="-79"/>
              </a:rPr>
              <a:t>Azul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D5871041-8C61-7D00-35C9-DFDE1927E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41" y="669979"/>
            <a:ext cx="5943298" cy="594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432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19439E0-80F7-46E5-898D-1213D688CE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F5910A-DB8A-4579-A65D-508E627F7BEB}"/>
              </a:ext>
            </a:extLst>
          </p:cNvPr>
          <p:cNvSpPr txBox="1"/>
          <p:nvPr/>
        </p:nvSpPr>
        <p:spPr>
          <a:xfrm>
            <a:off x="3248356" y="646567"/>
            <a:ext cx="5695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>
                <a:solidFill>
                  <a:srgbClr val="800080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Shrikhand" panose="02000000000000000000" pitchFamily="2" charset="0"/>
              </a:rPr>
              <a:t>Conclusão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E1D5E3-0182-A9E8-990C-FFC05CA12E83}"/>
              </a:ext>
            </a:extLst>
          </p:cNvPr>
          <p:cNvSpPr txBox="1"/>
          <p:nvPr/>
        </p:nvSpPr>
        <p:spPr>
          <a:xfrm>
            <a:off x="1344268" y="1830217"/>
            <a:ext cx="61234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>
                <a:latin typeface="Aharoni" panose="02010803020104030203" pitchFamily="2" charset="-79"/>
                <a:cs typeface="Aharoni" panose="02010803020104030203" pitchFamily="2" charset="-79"/>
              </a:rPr>
              <a:t>Resumo dos objetivos e resultados;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>
                <a:latin typeface="Aharoni" panose="02010803020104030203" pitchFamily="2" charset="-79"/>
                <a:cs typeface="Aharoni" panose="02010803020104030203" pitchFamily="2" charset="-79"/>
              </a:rPr>
              <a:t>Análise e relevância;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>
                <a:latin typeface="Aharoni" panose="02010803020104030203" pitchFamily="2" charset="-79"/>
                <a:cs typeface="Aharoni" panose="02010803020104030203" pitchFamily="2" charset="-79"/>
              </a:rPr>
              <a:t>Pesquisas futuras.</a:t>
            </a:r>
          </a:p>
        </p:txBody>
      </p:sp>
      <p:pic>
        <p:nvPicPr>
          <p:cNvPr id="13" name="Gráfico 12" descr="Debate de grupo com preenchimento sólido">
            <a:extLst>
              <a:ext uri="{FF2B5EF4-FFF2-40B4-BE49-F238E27FC236}">
                <a16:creationId xmlns:a16="http://schemas.microsoft.com/office/drawing/2014/main" id="{07E7FDF2-671E-C8DA-B3CA-D622A1A49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0701" y="4572000"/>
            <a:ext cx="1528414" cy="152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307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E43DF17-4AA4-AACF-8865-EB19009244B9}"/>
              </a:ext>
            </a:extLst>
          </p:cNvPr>
          <p:cNvSpPr txBox="1"/>
          <p:nvPr/>
        </p:nvSpPr>
        <p:spPr>
          <a:xfrm>
            <a:off x="3215150" y="267229"/>
            <a:ext cx="6445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80008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Referências Bibliográficas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02B2E6F-5DE3-C8EA-7444-E1A2CFFEC5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994D4A-A69E-F174-88B7-EC68EE21A06F}"/>
              </a:ext>
            </a:extLst>
          </p:cNvPr>
          <p:cNvSpPr txBox="1"/>
          <p:nvPr/>
        </p:nvSpPr>
        <p:spPr>
          <a:xfrm>
            <a:off x="205555" y="950478"/>
            <a:ext cx="11780889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500">
                <a:latin typeface="Anahori"/>
                <a:cs typeface="Aharoni" panose="02010803020104030203" pitchFamily="2" charset="-79"/>
              </a:rPr>
              <a:t>ARAÚJO, Victor Hugo Alves. </a:t>
            </a:r>
            <a:r>
              <a:rPr lang="pt-BR" sz="1500" b="1">
                <a:latin typeface="Anahori"/>
                <a:cs typeface="Aharoni" panose="02010803020104030203" pitchFamily="2" charset="-79"/>
              </a:rPr>
              <a:t>O processo de autogestão no desenvolvimento da carreira</a:t>
            </a:r>
            <a:r>
              <a:rPr lang="pt-BR" sz="1500">
                <a:latin typeface="Anahori"/>
                <a:cs typeface="Aharoni" panose="02010803020104030203" pitchFamily="2" charset="-79"/>
              </a:rPr>
              <a:t>. 2018. 61 f., il. Trabalho de Conclusão de Curso (Especialização em Educação e Patrimônio Cultural e Artístico) - Universidade de Brasília, Brasília, 2018. Acesso em: 26 maio. 2024. </a:t>
            </a:r>
          </a:p>
          <a:p>
            <a:pPr algn="just"/>
            <a:endParaRPr lang="pt-BR" sz="1500">
              <a:latin typeface="Anahori"/>
              <a:cs typeface="Aharoni" panose="02010803020104030203" pitchFamily="2" charset="-79"/>
            </a:endParaRPr>
          </a:p>
          <a:p>
            <a:pPr algn="just"/>
            <a:r>
              <a:rPr lang="pt-BR" sz="1500">
                <a:latin typeface="Anahori"/>
                <a:cs typeface="Aharoni" panose="02010803020104030203" pitchFamily="2" charset="-79"/>
              </a:rPr>
              <a:t>KOTLER, Philip; KELLER, Kevin</a:t>
            </a:r>
            <a:r>
              <a:rPr lang="pt-BR" sz="1500" b="1">
                <a:latin typeface="Anahori"/>
                <a:cs typeface="Aharoni" panose="02010803020104030203" pitchFamily="2" charset="-79"/>
              </a:rPr>
              <a:t>. Administração de marketing</a:t>
            </a:r>
            <a:r>
              <a:rPr lang="pt-BR" sz="1500">
                <a:latin typeface="Anahori"/>
                <a:cs typeface="Aharoni" panose="02010803020104030203" pitchFamily="2" charset="-79"/>
              </a:rPr>
              <a:t>. 12 ed. São </a:t>
            </a:r>
            <a:r>
              <a:rPr lang="pt-BR" sz="1500" err="1">
                <a:latin typeface="Anahori"/>
                <a:cs typeface="Aharoni" panose="02010803020104030203" pitchFamily="2" charset="-79"/>
              </a:rPr>
              <a:t>Paulo:Pearson</a:t>
            </a:r>
            <a:r>
              <a:rPr lang="pt-BR" sz="1500">
                <a:latin typeface="Anahori"/>
                <a:cs typeface="Aharoni" panose="02010803020104030203" pitchFamily="2" charset="-79"/>
              </a:rPr>
              <a:t> Prentice Hall, 2006.</a:t>
            </a:r>
          </a:p>
          <a:p>
            <a:pPr algn="just"/>
            <a:endParaRPr lang="pt-BR" sz="1500">
              <a:latin typeface="Anahori"/>
              <a:cs typeface="Aharoni" panose="02010803020104030203" pitchFamily="2" charset="-79"/>
            </a:endParaRPr>
          </a:p>
          <a:p>
            <a:pPr algn="just"/>
            <a:r>
              <a:rPr lang="pt-BR" sz="1500">
                <a:latin typeface="Anahori"/>
                <a:cs typeface="Aharoni" panose="02010803020104030203" pitchFamily="2" charset="-79"/>
              </a:rPr>
              <a:t>PERSONA, Mario. </a:t>
            </a:r>
            <a:r>
              <a:rPr lang="pt-BR" sz="1500" b="1">
                <a:latin typeface="Anahori"/>
                <a:cs typeface="Aharoni" panose="02010803020104030203" pitchFamily="2" charset="-79"/>
              </a:rPr>
              <a:t>Marketing de Gente</a:t>
            </a:r>
            <a:r>
              <a:rPr lang="pt-BR" sz="1500">
                <a:latin typeface="Anahori"/>
                <a:cs typeface="Aharoni" panose="02010803020104030203" pitchFamily="2" charset="-79"/>
              </a:rPr>
              <a:t>: O Marketing Pessoal Como Suporte Para </a:t>
            </a:r>
            <a:r>
              <a:rPr lang="pt-BR" sz="1500" err="1">
                <a:latin typeface="Anahori"/>
                <a:cs typeface="Aharoni" panose="02010803020104030203" pitchFamily="2" charset="-79"/>
              </a:rPr>
              <a:t>oPrincipal</a:t>
            </a:r>
            <a:r>
              <a:rPr lang="pt-BR" sz="1500">
                <a:latin typeface="Anahori"/>
                <a:cs typeface="Aharoni" panose="02010803020104030203" pitchFamily="2" charset="-79"/>
              </a:rPr>
              <a:t> Ativo das Empresas. 1 ed. São Paulo: Futura, 2005.</a:t>
            </a:r>
          </a:p>
          <a:p>
            <a:pPr algn="just"/>
            <a:endParaRPr lang="pt-BR" sz="1500">
              <a:latin typeface="Anahori"/>
              <a:cs typeface="Aharoni" panose="02010803020104030203" pitchFamily="2" charset="-79"/>
            </a:endParaRPr>
          </a:p>
          <a:p>
            <a:pPr algn="just"/>
            <a:r>
              <a:rPr lang="pt-BR" sz="1500">
                <a:latin typeface="Anahori"/>
                <a:cs typeface="Aharoni" panose="02010803020104030203" pitchFamily="2" charset="-79"/>
              </a:rPr>
              <a:t>REIS, Ana Cláudia. </a:t>
            </a:r>
            <a:r>
              <a:rPr lang="pt-BR" sz="1500" b="1">
                <a:latin typeface="Anahori"/>
                <a:cs typeface="Aharoni" panose="02010803020104030203" pitchFamily="2" charset="-79"/>
              </a:rPr>
              <a:t>Marketing pessoal nas mídias sociais</a:t>
            </a:r>
            <a:r>
              <a:rPr lang="pt-BR" sz="1500">
                <a:latin typeface="Anahori"/>
                <a:cs typeface="Aharoni" panose="02010803020104030203" pitchFamily="2" charset="-79"/>
              </a:rPr>
              <a:t>. 2022. 15 f. Artigo acadêmico (Pós-graduação em Comunicação, Marketing e Mídias no setor público) – Instituto Brasileiro de Ensino, Desenvolvimento e Pesquisa, Sem Local, 2017. Acesso em: 26 maio. 2024.</a:t>
            </a:r>
          </a:p>
          <a:p>
            <a:pPr algn="just"/>
            <a:endParaRPr lang="pt-BR" sz="1500">
              <a:latin typeface="Anahori"/>
              <a:cs typeface="Aharoni" panose="02010803020104030203" pitchFamily="2" charset="-79"/>
            </a:endParaRPr>
          </a:p>
          <a:p>
            <a:pPr algn="just"/>
            <a:r>
              <a:rPr lang="pt-BR" sz="1500">
                <a:latin typeface="Anahori"/>
                <a:cs typeface="Aharoni" panose="02010803020104030203" pitchFamily="2" charset="-79"/>
              </a:rPr>
              <a:t>SOMOLON, Michael R. </a:t>
            </a:r>
            <a:r>
              <a:rPr lang="pt-BR" sz="1500" b="1">
                <a:latin typeface="Anahori"/>
                <a:cs typeface="Aharoni" panose="02010803020104030203" pitchFamily="2" charset="-79"/>
              </a:rPr>
              <a:t>O Comportamento do Consumidor</a:t>
            </a:r>
            <a:r>
              <a:rPr lang="pt-BR" sz="1500">
                <a:latin typeface="Anahori"/>
                <a:cs typeface="Aharoni" panose="02010803020104030203" pitchFamily="2" charset="-79"/>
              </a:rPr>
              <a:t>: Comprando, Possuindo e Sendo. 9. ed. Porto Alegre, RS: Bookman, 2011.</a:t>
            </a:r>
          </a:p>
          <a:p>
            <a:pPr algn="just"/>
            <a:endParaRPr lang="pt-BR" sz="1500">
              <a:latin typeface="Anahori"/>
              <a:cs typeface="Aharoni" panose="02010803020104030203" pitchFamily="2" charset="-79"/>
            </a:endParaRPr>
          </a:p>
          <a:p>
            <a:pPr algn="just"/>
            <a:r>
              <a:rPr lang="pt-BR" sz="1500">
                <a:latin typeface="Anahori"/>
                <a:cs typeface="Aharoni" panose="02010803020104030203" pitchFamily="2" charset="-79"/>
              </a:rPr>
              <a:t>WENZEL, Natália Tereza Athayde. </a:t>
            </a:r>
            <a:r>
              <a:rPr lang="pt-BR" sz="1500" b="1">
                <a:latin typeface="Anahori"/>
                <a:cs typeface="Aharoni" panose="02010803020104030203" pitchFamily="2" charset="-79"/>
              </a:rPr>
              <a:t>Marketing Pessoal </a:t>
            </a:r>
            <a:r>
              <a:rPr lang="pt-BR" sz="1500">
                <a:latin typeface="Anahori"/>
                <a:cs typeface="Aharoni" panose="02010803020104030203" pitchFamily="2" charset="-79"/>
              </a:rPr>
              <a:t>- O Desenvolvimento pessoal como diferencial do profissional do século XXI. Revista Eletrônica de Gestão, Engenharia e Tecnologia da Faculdade de Tecnologia de Piracicaba. v. 2, n. 1, 2016. Acesso: 26 maio. 2024.</a:t>
            </a:r>
          </a:p>
          <a:p>
            <a:pPr algn="just"/>
            <a:endParaRPr lang="pt-BR" sz="1500">
              <a:latin typeface="Anahori"/>
              <a:cs typeface="Aharoni" panose="02010803020104030203" pitchFamily="2" charset="-79"/>
            </a:endParaRPr>
          </a:p>
          <a:p>
            <a:pPr algn="just"/>
            <a:r>
              <a:rPr lang="pt-BR" sz="1500">
                <a:latin typeface="Anahori"/>
                <a:cs typeface="Aharoni" panose="02010803020104030203" pitchFamily="2" charset="-79"/>
              </a:rPr>
              <a:t>Colab55. </a:t>
            </a:r>
            <a:r>
              <a:rPr lang="pt-BR" sz="1500" b="1">
                <a:latin typeface="Anahori"/>
                <a:cs typeface="Aharoni" panose="02010803020104030203" pitchFamily="2" charset="-79"/>
              </a:rPr>
              <a:t>Psicologia das Cores</a:t>
            </a:r>
            <a:r>
              <a:rPr lang="pt-BR" sz="1500">
                <a:latin typeface="Anahori"/>
                <a:cs typeface="Aharoni" panose="02010803020104030203" pitchFamily="2" charset="-79"/>
              </a:rPr>
              <a:t>: O Guia Completo para Artistas. Disponível em: https://www.colab55.com/</a:t>
            </a:r>
            <a:r>
              <a:rPr lang="pt-BR" sz="1500" err="1">
                <a:latin typeface="Anahori"/>
                <a:cs typeface="Aharoni" panose="02010803020104030203" pitchFamily="2" charset="-79"/>
              </a:rPr>
              <a:t>collections</a:t>
            </a:r>
            <a:r>
              <a:rPr lang="pt-BR" sz="1500">
                <a:latin typeface="Anahori"/>
                <a:cs typeface="Aharoni" panose="02010803020104030203" pitchFamily="2" charset="-79"/>
              </a:rPr>
              <a:t>/psicologia-das-cores-o-guia-completo-para-artistas. Acessado em: 11 de maio. 2024.</a:t>
            </a:r>
          </a:p>
          <a:p>
            <a:pPr algn="just"/>
            <a:endParaRPr lang="pt-BR" sz="1500">
              <a:latin typeface="Anahori"/>
              <a:cs typeface="Aharoni" panose="02010803020104030203" pitchFamily="2" charset="-79"/>
            </a:endParaRPr>
          </a:p>
          <a:p>
            <a:pPr algn="just"/>
            <a:r>
              <a:rPr lang="pt-BR" sz="1500">
                <a:latin typeface="Anahori"/>
                <a:cs typeface="Aharoni" panose="02010803020104030203" pitchFamily="2" charset="-79"/>
              </a:rPr>
              <a:t>Grafitti Artes. </a:t>
            </a:r>
            <a:r>
              <a:rPr lang="pt-BR" sz="1500" b="1">
                <a:latin typeface="Anahori"/>
                <a:cs typeface="Aharoni" panose="02010803020104030203" pitchFamily="2" charset="-79"/>
              </a:rPr>
              <a:t>Qual o Significado das Cores?</a:t>
            </a:r>
            <a:r>
              <a:rPr lang="pt-BR" sz="1500">
                <a:latin typeface="Anahori"/>
                <a:cs typeface="Aharoni" panose="02010803020104030203" pitchFamily="2" charset="-79"/>
              </a:rPr>
              <a:t> Disponível em: https://blog.grafittiartes.com.br/qual-o-significado-das-cores/. Acessado em: 11 de maio. 2024.</a:t>
            </a:r>
          </a:p>
        </p:txBody>
      </p:sp>
    </p:spTree>
    <p:extLst>
      <p:ext uri="{BB962C8B-B14F-4D97-AF65-F5344CB8AC3E}">
        <p14:creationId xmlns:p14="http://schemas.microsoft.com/office/powerpoint/2010/main" val="17695488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087A2EF-B5FE-E076-F121-269D93FFF4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A0A6EA-CB06-2EF7-40DC-016E6640C6F2}"/>
              </a:ext>
            </a:extLst>
          </p:cNvPr>
          <p:cNvSpPr txBox="1"/>
          <p:nvPr/>
        </p:nvSpPr>
        <p:spPr>
          <a:xfrm>
            <a:off x="3712029" y="3039814"/>
            <a:ext cx="6559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rgbClr val="FFA50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Obrigado pela atenção!</a:t>
            </a:r>
          </a:p>
        </p:txBody>
      </p:sp>
      <p:pic>
        <p:nvPicPr>
          <p:cNvPr id="9" name="Gráfico 8" descr="Mãos aplaudindo com preenchimento sólido">
            <a:extLst>
              <a:ext uri="{FF2B5EF4-FFF2-40B4-BE49-F238E27FC236}">
                <a16:creationId xmlns:a16="http://schemas.microsoft.com/office/drawing/2014/main" id="{3839451B-A69D-C5AA-7B4F-187AF73E6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1756" y="2380565"/>
            <a:ext cx="914400" cy="914400"/>
          </a:xfrm>
          <a:prstGeom prst="rect">
            <a:avLst/>
          </a:prstGeom>
        </p:spPr>
      </p:pic>
      <p:pic>
        <p:nvPicPr>
          <p:cNvPr id="11" name="Gráfico 10" descr="Pipoca com preenchimento sólido">
            <a:extLst>
              <a:ext uri="{FF2B5EF4-FFF2-40B4-BE49-F238E27FC236}">
                <a16:creationId xmlns:a16="http://schemas.microsoft.com/office/drawing/2014/main" id="{8324B047-C16D-55A1-A24F-01AD30B6F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53700" y="5438782"/>
            <a:ext cx="1170214" cy="1170214"/>
          </a:xfrm>
          <a:prstGeom prst="rect">
            <a:avLst/>
          </a:prstGeom>
        </p:spPr>
      </p:pic>
      <p:pic>
        <p:nvPicPr>
          <p:cNvPr id="15" name="Gráfico 14" descr="Teatro com preenchimento sólido">
            <a:extLst>
              <a:ext uri="{FF2B5EF4-FFF2-40B4-BE49-F238E27FC236}">
                <a16:creationId xmlns:a16="http://schemas.microsoft.com/office/drawing/2014/main" id="{72688D2B-C1C0-E4A2-2EC7-1F834DA179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086" y="5438782"/>
            <a:ext cx="1170214" cy="117021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79C4B0CA-407C-B14F-0513-5F440CBBD9C6}"/>
              </a:ext>
            </a:extLst>
          </p:cNvPr>
          <p:cNvSpPr txBox="1"/>
          <p:nvPr/>
        </p:nvSpPr>
        <p:spPr>
          <a:xfrm>
            <a:off x="3846917" y="2191434"/>
            <a:ext cx="655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>
                <a:solidFill>
                  <a:srgbClr val="80008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491507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520D335-CFF6-218C-6D78-ACEA088C38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60EC0B95-8561-1A3B-A406-9DC8F0E73BC4}"/>
              </a:ext>
            </a:extLst>
          </p:cNvPr>
          <p:cNvSpPr txBox="1"/>
          <p:nvPr/>
        </p:nvSpPr>
        <p:spPr>
          <a:xfrm>
            <a:off x="2596440" y="4923834"/>
            <a:ext cx="1745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rgbClr val="80008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Flavia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F7F1102-0F31-2570-10B1-713D4290524D}"/>
              </a:ext>
            </a:extLst>
          </p:cNvPr>
          <p:cNvSpPr txBox="1"/>
          <p:nvPr/>
        </p:nvSpPr>
        <p:spPr>
          <a:xfrm>
            <a:off x="8381592" y="4888503"/>
            <a:ext cx="1745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rgbClr val="80008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Heloisa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8A08DDA-5027-1A60-BC9F-560F1A2F6559}"/>
              </a:ext>
            </a:extLst>
          </p:cNvPr>
          <p:cNvSpPr txBox="1"/>
          <p:nvPr/>
        </p:nvSpPr>
        <p:spPr>
          <a:xfrm>
            <a:off x="4303723" y="4888505"/>
            <a:ext cx="195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rgbClr val="80008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Gabriel M.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1E85EE1-1765-F9B3-A3C4-AB9D7B5B23DC}"/>
              </a:ext>
            </a:extLst>
          </p:cNvPr>
          <p:cNvSpPr txBox="1"/>
          <p:nvPr/>
        </p:nvSpPr>
        <p:spPr>
          <a:xfrm>
            <a:off x="6436350" y="4888504"/>
            <a:ext cx="195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rgbClr val="80008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Giselle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159B959-C842-3DFF-4FF3-468BC62B05E1}"/>
              </a:ext>
            </a:extLst>
          </p:cNvPr>
          <p:cNvSpPr txBox="1"/>
          <p:nvPr/>
        </p:nvSpPr>
        <p:spPr>
          <a:xfrm>
            <a:off x="616900" y="4867354"/>
            <a:ext cx="195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rgbClr val="80008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Beatriz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E8B7E77-D905-D1D5-EBFB-FE049A9B75CF}"/>
              </a:ext>
            </a:extLst>
          </p:cNvPr>
          <p:cNvSpPr txBox="1"/>
          <p:nvPr/>
        </p:nvSpPr>
        <p:spPr>
          <a:xfrm>
            <a:off x="10439455" y="4891262"/>
            <a:ext cx="195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rgbClr val="80008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Julia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60C7D674-66AF-2FAC-1B07-A22188BFB969}"/>
              </a:ext>
            </a:extLst>
          </p:cNvPr>
          <p:cNvSpPr txBox="1"/>
          <p:nvPr/>
        </p:nvSpPr>
        <p:spPr>
          <a:xfrm>
            <a:off x="4550792" y="391518"/>
            <a:ext cx="2898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>
                <a:solidFill>
                  <a:srgbClr val="80008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Integrantes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" t="25837" r="1682" b="16854"/>
          <a:stretch/>
        </p:blipFill>
        <p:spPr>
          <a:xfrm>
            <a:off x="8173944" y="3049351"/>
            <a:ext cx="1653425" cy="1723187"/>
          </a:xfrm>
          <a:prstGeom prst="ellipse">
            <a:avLst/>
          </a:prstGeom>
          <a:ln w="28575">
            <a:solidFill>
              <a:srgbClr val="FF007F"/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5" b="34235"/>
          <a:stretch/>
        </p:blipFill>
        <p:spPr>
          <a:xfrm>
            <a:off x="10081198" y="3149348"/>
            <a:ext cx="1677228" cy="1718006"/>
          </a:xfrm>
          <a:prstGeom prst="ellipse">
            <a:avLst/>
          </a:prstGeom>
          <a:ln w="28575">
            <a:solidFill>
              <a:srgbClr val="FF007F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t="7796" r="1376" b="22773"/>
          <a:stretch/>
        </p:blipFill>
        <p:spPr>
          <a:xfrm>
            <a:off x="352094" y="3149348"/>
            <a:ext cx="1653425" cy="1693533"/>
          </a:xfrm>
          <a:prstGeom prst="ellipse">
            <a:avLst/>
          </a:prstGeom>
          <a:ln w="28575">
            <a:solidFill>
              <a:srgbClr val="FF007F"/>
            </a:solidFill>
          </a:ln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12" y="3064827"/>
            <a:ext cx="1717703" cy="1802527"/>
          </a:xfrm>
          <a:prstGeom prst="ellipse">
            <a:avLst/>
          </a:prstGeom>
          <a:ln w="28575">
            <a:solidFill>
              <a:srgbClr val="FF007F"/>
            </a:solidFill>
          </a:ln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348" y="3079005"/>
            <a:ext cx="1717703" cy="1809498"/>
          </a:xfrm>
          <a:prstGeom prst="ellipse">
            <a:avLst/>
          </a:prstGeom>
          <a:ln w="28575">
            <a:solidFill>
              <a:srgbClr val="FF007F"/>
            </a:solidFill>
          </a:ln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80" y="3079005"/>
            <a:ext cx="1717703" cy="1774169"/>
          </a:xfrm>
          <a:prstGeom prst="ellipse">
            <a:avLst/>
          </a:prstGeom>
          <a:ln w="28575">
            <a:solidFill>
              <a:srgbClr val="FF007F"/>
            </a:solidFill>
          </a:ln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29" y="416250"/>
            <a:ext cx="3189013" cy="318901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826FA58-9969-1465-678F-CC0C6EC35185}"/>
              </a:ext>
            </a:extLst>
          </p:cNvPr>
          <p:cNvSpPr txBox="1"/>
          <p:nvPr/>
        </p:nvSpPr>
        <p:spPr>
          <a:xfrm>
            <a:off x="3147817" y="5764700"/>
            <a:ext cx="62130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Orientador(a): </a:t>
            </a:r>
            <a:r>
              <a:rPr lang="pt-BR" sz="2000" err="1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profª</a:t>
            </a:r>
            <a:r>
              <a:rPr lang="pt-BR" sz="200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Ma. Debora Batista S. Paulo</a:t>
            </a:r>
          </a:p>
        </p:txBody>
      </p:sp>
    </p:spTree>
    <p:extLst>
      <p:ext uri="{BB962C8B-B14F-4D97-AF65-F5344CB8AC3E}">
        <p14:creationId xmlns:p14="http://schemas.microsoft.com/office/powerpoint/2010/main" val="36152020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  <p:bldP spid="60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15614E3-356E-4CE2-B784-E87D87CDC5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6CA5C78-38E0-4DF3-9E49-D2E1FC856BC5}"/>
              </a:ext>
            </a:extLst>
          </p:cNvPr>
          <p:cNvSpPr txBox="1"/>
          <p:nvPr/>
        </p:nvSpPr>
        <p:spPr>
          <a:xfrm>
            <a:off x="2938114" y="2436731"/>
            <a:ext cx="5695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>
                <a:solidFill>
                  <a:srgbClr val="800080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Shrikhand" panose="02000000000000000000" pitchFamily="2" charset="0"/>
              </a:rPr>
              <a:t>Dúvidas?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2E81596E-5FB5-4470-ABF9-EE93EECB4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047" y="2436731"/>
            <a:ext cx="4038501" cy="4038501"/>
          </a:xfrm>
          <a:prstGeom prst="rect">
            <a:avLst/>
          </a:prstGeom>
        </p:spPr>
      </p:pic>
      <p:pic>
        <p:nvPicPr>
          <p:cNvPr id="5" name="Gráfico 4" descr="Balão de chat com preenchimento sólido">
            <a:extLst>
              <a:ext uri="{FF2B5EF4-FFF2-40B4-BE49-F238E27FC236}">
                <a16:creationId xmlns:a16="http://schemas.microsoft.com/office/drawing/2014/main" id="{5CE767AA-2FDC-D290-589F-53B53ECE8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9099" y="24367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05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0C7D674-66AF-2FAC-1B07-A22188BFB969}"/>
              </a:ext>
            </a:extLst>
          </p:cNvPr>
          <p:cNvSpPr txBox="1"/>
          <p:nvPr/>
        </p:nvSpPr>
        <p:spPr>
          <a:xfrm>
            <a:off x="4690517" y="421575"/>
            <a:ext cx="2810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>
                <a:solidFill>
                  <a:srgbClr val="80008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Introdução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520D335-CFF6-218C-6D78-ACEA088C38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/>
          <p:cNvSpPr/>
          <p:nvPr/>
        </p:nvSpPr>
        <p:spPr>
          <a:xfrm>
            <a:off x="2237501" y="1408883"/>
            <a:ext cx="7716996" cy="1200329"/>
          </a:xfrm>
          <a:prstGeom prst="round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2701759" y="1593548"/>
            <a:ext cx="6788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Estratégias de marketing e gestão de carreira para artistas </a:t>
            </a: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4235449" y="3731899"/>
            <a:ext cx="1162190" cy="11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4235449" y="4262510"/>
            <a:ext cx="1162190" cy="114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4235449" y="4764367"/>
            <a:ext cx="1162190" cy="11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4235449" y="5256861"/>
            <a:ext cx="1162190" cy="114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4802168" y="3616807"/>
            <a:ext cx="333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Problemática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4797983" y="4151542"/>
            <a:ext cx="333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Público alvo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5475480" y="4653081"/>
            <a:ext cx="1526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Objetivo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4805282" y="5051473"/>
            <a:ext cx="333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Justificativa</a:t>
            </a: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8508">
            <a:off x="8877774" y="1599485"/>
            <a:ext cx="2138269" cy="2138269"/>
          </a:xfrm>
          <a:prstGeom prst="rect">
            <a:avLst/>
          </a:prstGeom>
        </p:spPr>
      </p:pic>
      <p:sp>
        <p:nvSpPr>
          <p:cNvPr id="8" name="CaixaDeTexto 20">
            <a:extLst>
              <a:ext uri="{FF2B5EF4-FFF2-40B4-BE49-F238E27FC236}">
                <a16:creationId xmlns:a16="http://schemas.microsoft.com/office/drawing/2014/main" id="{26DAEE16-9CE8-B7E9-15B0-F0F577BDB2A2}"/>
              </a:ext>
            </a:extLst>
          </p:cNvPr>
          <p:cNvSpPr txBox="1"/>
          <p:nvPr/>
        </p:nvSpPr>
        <p:spPr>
          <a:xfrm>
            <a:off x="4812360" y="3120140"/>
            <a:ext cx="333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Metodologia </a:t>
            </a:r>
          </a:p>
        </p:txBody>
      </p:sp>
      <p:cxnSp>
        <p:nvCxnSpPr>
          <p:cNvPr id="10" name="Conector de Seta Reta 17">
            <a:extLst>
              <a:ext uri="{FF2B5EF4-FFF2-40B4-BE49-F238E27FC236}">
                <a16:creationId xmlns:a16="http://schemas.microsoft.com/office/drawing/2014/main" id="{01AE2439-61F9-14D2-C8CA-401D8E6A0F9E}"/>
              </a:ext>
            </a:extLst>
          </p:cNvPr>
          <p:cNvCxnSpPr>
            <a:cxnSpLocks/>
          </p:cNvCxnSpPr>
          <p:nvPr/>
        </p:nvCxnSpPr>
        <p:spPr>
          <a:xfrm>
            <a:off x="4224188" y="3238774"/>
            <a:ext cx="1162190" cy="114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672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21" grpId="0"/>
      <p:bldP spid="22" grpId="0"/>
      <p:bldP spid="23" grpId="0"/>
      <p:bldP spid="2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12BE44D-2BA2-4BD3-8F97-8CCEBC12EF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B7F9EE1-1D5C-4953-81C3-D66DF0069064}"/>
              </a:ext>
            </a:extLst>
          </p:cNvPr>
          <p:cNvSpPr txBox="1"/>
          <p:nvPr/>
        </p:nvSpPr>
        <p:spPr>
          <a:xfrm>
            <a:off x="4379769" y="628610"/>
            <a:ext cx="3040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>
                <a:solidFill>
                  <a:srgbClr val="80008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E234B3-6C79-4FF2-8923-151E7FF60F8B}"/>
              </a:ext>
            </a:extLst>
          </p:cNvPr>
          <p:cNvSpPr txBox="1"/>
          <p:nvPr/>
        </p:nvSpPr>
        <p:spPr>
          <a:xfrm>
            <a:off x="1794510" y="1903551"/>
            <a:ext cx="6126480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1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</a:t>
            </a:r>
            <a:r>
              <a:rPr lang="pt-BR" sz="2400" b="1">
                <a:solidFill>
                  <a:srgbClr val="0000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esquisa bibliográfica;</a:t>
            </a:r>
            <a:r>
              <a:rPr lang="pt-BR" sz="2400">
                <a:solidFill>
                  <a:srgbClr val="0000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pt-BR" sz="240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1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</a:t>
            </a:r>
            <a:r>
              <a:rPr lang="pt-BR" sz="2400" b="1">
                <a:solidFill>
                  <a:srgbClr val="0000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esquisa de campo.</a:t>
            </a:r>
            <a:endParaRPr lang="pt-BR" sz="2400"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Gráfico 5" descr="Área de Transferência Marcada com preenchimento sólido">
            <a:extLst>
              <a:ext uri="{FF2B5EF4-FFF2-40B4-BE49-F238E27FC236}">
                <a16:creationId xmlns:a16="http://schemas.microsoft.com/office/drawing/2014/main" id="{94768F6A-805A-F8BC-2CBC-A7C993688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4584" y="5203372"/>
            <a:ext cx="1235529" cy="1235529"/>
          </a:xfrm>
          <a:prstGeom prst="rect">
            <a:avLst/>
          </a:prstGeom>
        </p:spPr>
      </p:pic>
      <p:pic>
        <p:nvPicPr>
          <p:cNvPr id="9" name="Gráfico 8" descr="Gráfico de barras com tendência ascendente com preenchimento sólido">
            <a:extLst>
              <a:ext uri="{FF2B5EF4-FFF2-40B4-BE49-F238E27FC236}">
                <a16:creationId xmlns:a16="http://schemas.microsoft.com/office/drawing/2014/main" id="{AF8A0963-9B8B-9EBE-6D66-C86CBCAAC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887" y="5203372"/>
            <a:ext cx="1235529" cy="123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4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184005F-3ED0-E9A4-7A5D-44758C8D33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857314" y="640384"/>
            <a:ext cx="1027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>
                <a:solidFill>
                  <a:srgbClr val="800080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Shrikhand" panose="02000000000000000000" pitchFamily="2" charset="0"/>
              </a:rPr>
              <a:t>Formulário –Problemática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0988395-64CE-44E2-9823-70E7BEB7F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96" y="1927099"/>
            <a:ext cx="5638534" cy="300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1CAB3BA-F1CB-4549-B06E-465A34B85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130" y="1927099"/>
            <a:ext cx="5774913" cy="300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F2DB5B-0FBA-4802-CB50-AD7F8B61D815}"/>
              </a:ext>
            </a:extLst>
          </p:cNvPr>
          <p:cNvSpPr txBox="1"/>
          <p:nvPr/>
        </p:nvSpPr>
        <p:spPr>
          <a:xfrm>
            <a:off x="553286" y="5213917"/>
            <a:ext cx="930942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>
                <a:latin typeface="Aharoni"/>
                <a:cs typeface="Aharoni"/>
              </a:rPr>
              <a:t>Insegurança no Mercado;</a:t>
            </a:r>
            <a:endParaRPr 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>
                <a:latin typeface="Aharoni"/>
                <a:cs typeface="Aharoni"/>
              </a:rPr>
              <a:t>Dificuldade em promoção e divulgação;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>
                <a:latin typeface="Aharoni"/>
                <a:cs typeface="Aharoni"/>
              </a:rPr>
              <a:t>Necessidade de implantar estratégias de marketing.</a:t>
            </a:r>
          </a:p>
        </p:txBody>
      </p:sp>
      <p:pic>
        <p:nvPicPr>
          <p:cNvPr id="6" name="Gráfico 5" descr="Área de Transferência Marcada com preenchimento sólido">
            <a:extLst>
              <a:ext uri="{FF2B5EF4-FFF2-40B4-BE49-F238E27FC236}">
                <a16:creationId xmlns:a16="http://schemas.microsoft.com/office/drawing/2014/main" id="{680EC5D0-EAF1-D6BA-93C9-103BAA35A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4584" y="5203372"/>
            <a:ext cx="1235529" cy="123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941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2532697" y="492916"/>
            <a:ext cx="715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>
                <a:solidFill>
                  <a:srgbClr val="800080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Shrikhand" panose="02000000000000000000" pitchFamily="2" charset="0"/>
              </a:rPr>
              <a:t>Público alvo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4A906A0-92FD-E18D-D069-57DAD32F37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3486443" y="1429294"/>
            <a:ext cx="5219114" cy="787147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4137913" y="1534553"/>
            <a:ext cx="410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Artistas performáticos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81C074-CA31-4401-88C2-5CE6466A6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80" y="1562119"/>
            <a:ext cx="3181673" cy="5659061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348" y="2309854"/>
            <a:ext cx="1407706" cy="140770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92215F-176C-449E-9F4D-DBADF0AA4D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61" y="1530978"/>
            <a:ext cx="3181673" cy="5659059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21" y="2216441"/>
            <a:ext cx="1407706" cy="140770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EB19CAD-B6B9-49FF-9099-C67544B0E7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15" y="1530977"/>
            <a:ext cx="3181673" cy="565906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101" y="5178047"/>
            <a:ext cx="1389906" cy="138990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C57D5E-6E8A-475F-AFD5-EE13E2CC7F26}"/>
              </a:ext>
            </a:extLst>
          </p:cNvPr>
          <p:cNvSpPr txBox="1"/>
          <p:nvPr/>
        </p:nvSpPr>
        <p:spPr>
          <a:xfrm>
            <a:off x="1560866" y="5873000"/>
            <a:ext cx="228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rgbClr val="FF0000"/>
                </a:solidFill>
                <a:latin typeface="Cooper Black" panose="0208090404030B020404" pitchFamily="18" charset="0"/>
              </a:rPr>
              <a:t>Dançarinos (a)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EB87114-74F3-4DAF-BE67-D71185530C13}"/>
              </a:ext>
            </a:extLst>
          </p:cNvPr>
          <p:cNvSpPr txBox="1"/>
          <p:nvPr/>
        </p:nvSpPr>
        <p:spPr>
          <a:xfrm>
            <a:off x="5169290" y="5873000"/>
            <a:ext cx="196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rgbClr val="FF0000"/>
                </a:solidFill>
                <a:latin typeface="Cooper Black" panose="0208090404030B020404" pitchFamily="18" charset="0"/>
              </a:rPr>
              <a:t>Atores/atrizes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92D2A84-C329-48EC-B14B-AE129B066D9B}"/>
              </a:ext>
            </a:extLst>
          </p:cNvPr>
          <p:cNvSpPr txBox="1"/>
          <p:nvPr/>
        </p:nvSpPr>
        <p:spPr>
          <a:xfrm>
            <a:off x="8849263" y="5910475"/>
            <a:ext cx="192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rgbClr val="FF0000"/>
                </a:solidFill>
                <a:latin typeface="Cooper Black" panose="0208090404030B020404" pitchFamily="18" charset="0"/>
              </a:rPr>
              <a:t>Cantores (a)</a:t>
            </a:r>
          </a:p>
        </p:txBody>
      </p:sp>
    </p:spTree>
    <p:extLst>
      <p:ext uri="{BB962C8B-B14F-4D97-AF65-F5344CB8AC3E}">
        <p14:creationId xmlns:p14="http://schemas.microsoft.com/office/powerpoint/2010/main" val="10672076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7" grpId="0"/>
      <p:bldP spid="13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/>
          <p:cNvGrpSpPr/>
          <p:nvPr/>
        </p:nvGrpSpPr>
        <p:grpSpPr>
          <a:xfrm>
            <a:off x="3111910" y="147484"/>
            <a:ext cx="5124248" cy="5943600"/>
            <a:chOff x="733698" y="438839"/>
            <a:chExt cx="4236518" cy="4742761"/>
          </a:xfrm>
        </p:grpSpPr>
        <p:sp>
          <p:nvSpPr>
            <p:cNvPr id="15" name="Retângulo Arredondado 14"/>
            <p:cNvSpPr/>
            <p:nvPr/>
          </p:nvSpPr>
          <p:spPr>
            <a:xfrm>
              <a:off x="1361248" y="1493878"/>
              <a:ext cx="3563989" cy="368772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Agrupar 5"/>
            <p:cNvGrpSpPr/>
            <p:nvPr/>
          </p:nvGrpSpPr>
          <p:grpSpPr>
            <a:xfrm>
              <a:off x="1298956" y="1336968"/>
              <a:ext cx="3671260" cy="720436"/>
              <a:chOff x="748145" y="471055"/>
              <a:chExt cx="2826328" cy="720436"/>
            </a:xfrm>
          </p:grpSpPr>
          <p:sp>
            <p:nvSpPr>
              <p:cNvPr id="2" name="Retângulo Arredondado 1"/>
              <p:cNvSpPr/>
              <p:nvPr/>
            </p:nvSpPr>
            <p:spPr>
              <a:xfrm>
                <a:off x="748145" y="471055"/>
                <a:ext cx="2826328" cy="720436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378D018-2273-DBC1-D3DA-B794681E73C6}"/>
                  </a:ext>
                </a:extLst>
              </p:cNvPr>
              <p:cNvSpPr txBox="1"/>
              <p:nvPr/>
            </p:nvSpPr>
            <p:spPr>
              <a:xfrm>
                <a:off x="1219586" y="512619"/>
                <a:ext cx="18834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>
                    <a:solidFill>
                      <a:schemeClr val="bg1"/>
                    </a:solidFill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Objetivo</a:t>
                </a:r>
              </a:p>
            </p:txBody>
          </p:sp>
        </p:grpSp>
        <p:sp>
          <p:nvSpPr>
            <p:cNvPr id="11" name="Retângulo 10"/>
            <p:cNvSpPr/>
            <p:nvPr/>
          </p:nvSpPr>
          <p:spPr>
            <a:xfrm>
              <a:off x="1678020" y="2603839"/>
              <a:ext cx="2913130" cy="1792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>
                  <a:latin typeface="Aharoni" panose="02010803020104030203" pitchFamily="2" charset="-79"/>
                  <a:cs typeface="Aharoni" panose="02010803020104030203" pitchFamily="2" charset="-79"/>
                </a:rPr>
                <a:t>O objetivo principal da empresa é auxiliar artistas na promoção de suas carreiras, utilizando estratégias de marketing por meio de plataformas digitais.</a:t>
              </a:r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698" y="438839"/>
              <a:ext cx="1177636" cy="1177636"/>
            </a:xfrm>
            <a:prstGeom prst="rect">
              <a:avLst/>
            </a:prstGeom>
          </p:spPr>
        </p:pic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B63BB279-599D-DDC9-0508-7EB446AF7E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0974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3629696" y="0"/>
            <a:ext cx="4932608" cy="6467361"/>
            <a:chOff x="6622467" y="196675"/>
            <a:chExt cx="4932608" cy="6467361"/>
          </a:xfrm>
        </p:grpSpPr>
        <p:sp>
          <p:nvSpPr>
            <p:cNvPr id="3" name="Retângulo Arredondado 2"/>
            <p:cNvSpPr/>
            <p:nvPr/>
          </p:nvSpPr>
          <p:spPr>
            <a:xfrm>
              <a:off x="6715738" y="929150"/>
              <a:ext cx="4506437" cy="5734886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/>
            <p:cNvGrpSpPr/>
            <p:nvPr/>
          </p:nvGrpSpPr>
          <p:grpSpPr>
            <a:xfrm>
              <a:off x="6675885" y="929150"/>
              <a:ext cx="4586142" cy="720436"/>
              <a:chOff x="8007921" y="748050"/>
              <a:chExt cx="2826328" cy="720436"/>
            </a:xfrm>
          </p:grpSpPr>
          <p:sp>
            <p:nvSpPr>
              <p:cNvPr id="7" name="Retângulo Arredondado 6"/>
              <p:cNvSpPr/>
              <p:nvPr/>
            </p:nvSpPr>
            <p:spPr>
              <a:xfrm>
                <a:off x="8007921" y="748050"/>
                <a:ext cx="2826328" cy="720436"/>
              </a:xfrm>
              <a:prstGeom prst="round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378D018-2273-DBC1-D3DA-B794681E73C6}"/>
                  </a:ext>
                </a:extLst>
              </p:cNvPr>
              <p:cNvSpPr txBox="1"/>
              <p:nvPr/>
            </p:nvSpPr>
            <p:spPr>
              <a:xfrm>
                <a:off x="8160515" y="785102"/>
                <a:ext cx="2521140" cy="646331"/>
              </a:xfrm>
              <a:prstGeom prst="rect">
                <a:avLst/>
              </a:prstGeom>
              <a:solidFill>
                <a:srgbClr val="0000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>
                    <a:solidFill>
                      <a:schemeClr val="bg1"/>
                    </a:solidFill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Justificativa</a:t>
                </a:r>
              </a:p>
            </p:txBody>
          </p:sp>
        </p:grp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2772" y="196675"/>
              <a:ext cx="942303" cy="942303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>
            <a:xfrm>
              <a:off x="6622467" y="1875378"/>
              <a:ext cx="4599708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b="1">
                  <a:latin typeface="Anahori"/>
                  <a:cs typeface="Arial" panose="020B0604020202020204" pitchFamily="34" charset="0"/>
                </a:rPr>
                <a:t>Propósito da Empresa  </a:t>
              </a:r>
            </a:p>
            <a:p>
              <a:pPr marL="285750" indent="-285750" algn="ctr">
                <a:buFontTx/>
                <a:buChar char="-"/>
              </a:pPr>
              <a:r>
                <a:rPr lang="pt-BR">
                  <a:latin typeface="Anahori"/>
                  <a:cs typeface="Arial" panose="020B0604020202020204" pitchFamily="34" charset="0"/>
                </a:rPr>
                <a:t>Ajudar artistas a superar desafios do mercado.</a:t>
              </a:r>
            </a:p>
            <a:p>
              <a:pPr algn="ctr"/>
              <a:endParaRPr lang="pt-BR">
                <a:latin typeface="Anahori"/>
                <a:cs typeface="Arial" panose="020B0604020202020204" pitchFamily="34" charset="0"/>
              </a:endParaRPr>
            </a:p>
            <a:p>
              <a:pPr algn="ctr"/>
              <a:r>
                <a:rPr lang="pt-BR" b="1">
                  <a:latin typeface="Anahori"/>
                  <a:cs typeface="Arial" panose="020B0604020202020204" pitchFamily="34" charset="0"/>
                </a:rPr>
                <a:t>Reconhecimento das Necessidades  </a:t>
              </a:r>
              <a:r>
                <a:rPr lang="pt-BR">
                  <a:latin typeface="Anahori"/>
                  <a:cs typeface="Arial" panose="020B0604020202020204" pitchFamily="34" charset="0"/>
                </a:rPr>
                <a:t> </a:t>
              </a:r>
            </a:p>
            <a:p>
              <a:pPr marL="285750" indent="-285750" algn="ctr">
                <a:buFontTx/>
                <a:buChar char="-"/>
              </a:pPr>
              <a:r>
                <a:rPr lang="pt-BR">
                  <a:latin typeface="Anahori"/>
                  <a:cs typeface="Arial" panose="020B0604020202020204" pitchFamily="34" charset="0"/>
                </a:rPr>
                <a:t>Falta de visibilidade; </a:t>
              </a:r>
            </a:p>
            <a:p>
              <a:pPr marL="285750" indent="-285750" algn="ctr">
                <a:buFontTx/>
                <a:buChar char="-"/>
              </a:pPr>
              <a:r>
                <a:rPr lang="pt-BR">
                  <a:latin typeface="Anahori"/>
                  <a:cs typeface="Arial" panose="020B0604020202020204" pitchFamily="34" charset="0"/>
                </a:rPr>
                <a:t>Incertezas sobre viver da arte.</a:t>
              </a:r>
            </a:p>
            <a:p>
              <a:pPr algn="ctr"/>
              <a:endParaRPr lang="pt-BR">
                <a:latin typeface="Anahori"/>
                <a:cs typeface="Arial" panose="020B0604020202020204" pitchFamily="34" charset="0"/>
              </a:endParaRPr>
            </a:p>
            <a:p>
              <a:pPr algn="ctr"/>
              <a:r>
                <a:rPr lang="pt-BR" b="1">
                  <a:latin typeface="Anahori"/>
                  <a:cs typeface="Arial" panose="020B0604020202020204" pitchFamily="34" charset="0"/>
                </a:rPr>
                <a:t>Foco Estratégico</a:t>
              </a:r>
              <a:r>
                <a:rPr lang="pt-BR">
                  <a:latin typeface="Anahori"/>
                  <a:cs typeface="Arial" panose="020B0604020202020204" pitchFamily="34" charset="0"/>
                </a:rPr>
                <a:t>   </a:t>
              </a:r>
            </a:p>
            <a:p>
              <a:pPr marL="285750" indent="-285750" algn="ctr">
                <a:buFontTx/>
                <a:buChar char="-"/>
              </a:pPr>
              <a:r>
                <a:rPr lang="pt-BR">
                  <a:latin typeface="Anahori"/>
                  <a:cs typeface="Arial" panose="020B0604020202020204" pitchFamily="34" charset="0"/>
                </a:rPr>
                <a:t>Construção de identidade e marca fortes.</a:t>
              </a:r>
            </a:p>
            <a:p>
              <a:pPr algn="ctr"/>
              <a:endParaRPr lang="pt-BR">
                <a:latin typeface="Anahori"/>
                <a:cs typeface="Arial" panose="020B0604020202020204" pitchFamily="34" charset="0"/>
              </a:endParaRPr>
            </a:p>
            <a:p>
              <a:pPr algn="ctr"/>
              <a:r>
                <a:rPr lang="pt-BR" b="1">
                  <a:latin typeface="Anahori"/>
                  <a:cs typeface="Arial" panose="020B0604020202020204" pitchFamily="34" charset="0"/>
                </a:rPr>
                <a:t>Desenvolvimento Contínuo</a:t>
              </a:r>
              <a:r>
                <a:rPr lang="pt-BR">
                  <a:latin typeface="Anahori"/>
                  <a:cs typeface="Arial" panose="020B0604020202020204" pitchFamily="34" charset="0"/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r>
                <a:rPr lang="pt-BR">
                  <a:latin typeface="Anahori"/>
                  <a:cs typeface="Arial" panose="020B0604020202020204" pitchFamily="34" charset="0"/>
                </a:rPr>
                <a:t>Desenvolvimento pessoal e profissional.</a:t>
              </a:r>
            </a:p>
            <a:p>
              <a:pPr marL="285750" indent="-285750" algn="ctr">
                <a:buFontTx/>
                <a:buChar char="-"/>
              </a:pPr>
              <a:r>
                <a:rPr lang="pt-BR">
                  <a:latin typeface="Anahori"/>
                  <a:cs typeface="Arial" panose="020B0604020202020204" pitchFamily="34" charset="0"/>
                </a:rPr>
                <a:t>Garantir posição sólida e duradoura no mercado.</a:t>
              </a:r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46AE1B89-830B-6C8B-0F0D-8DD335B7E5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0796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3400756" y="416705"/>
            <a:ext cx="569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>
                <a:solidFill>
                  <a:srgbClr val="800080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Shrikhand" panose="02000000000000000000" pitchFamily="2" charset="0"/>
              </a:rPr>
              <a:t>Solução</a:t>
            </a:r>
          </a:p>
        </p:txBody>
      </p:sp>
      <p:sp>
        <p:nvSpPr>
          <p:cNvPr id="4" name="Retângulo Arredondado 3"/>
          <p:cNvSpPr/>
          <p:nvPr/>
        </p:nvSpPr>
        <p:spPr>
          <a:xfrm>
            <a:off x="2237501" y="1408883"/>
            <a:ext cx="7716996" cy="1200329"/>
          </a:xfrm>
          <a:prstGeom prst="round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6096000" y="3061856"/>
            <a:ext cx="0" cy="1094510"/>
          </a:xfrm>
          <a:prstGeom prst="straightConnector1">
            <a:avLst/>
          </a:prstGeom>
          <a:ln w="57150">
            <a:solidFill>
              <a:srgbClr val="FF007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3234502" y="3061856"/>
            <a:ext cx="0" cy="1094510"/>
          </a:xfrm>
          <a:prstGeom prst="straightConnector1">
            <a:avLst/>
          </a:prstGeom>
          <a:ln w="57150">
            <a:solidFill>
              <a:srgbClr val="800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3644" y="3096492"/>
            <a:ext cx="0" cy="1094510"/>
          </a:xfrm>
          <a:prstGeom prst="straightConnector1">
            <a:avLst/>
          </a:prstGeom>
          <a:ln w="5715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2620297" y="1457017"/>
            <a:ext cx="6788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Promover artistas performáticos no mundo corporativo, por meio de abordagens de marketing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4636616" y="4330252"/>
            <a:ext cx="291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Marketing </a:t>
            </a:r>
          </a:p>
          <a:p>
            <a:pPr algn="ctr"/>
            <a:r>
              <a:rPr lang="pt-BR" sz="2400" b="1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Digital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1480516" y="4323957"/>
            <a:ext cx="3337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Marketing </a:t>
            </a:r>
          </a:p>
          <a:p>
            <a:pPr algn="ctr"/>
            <a:r>
              <a:rPr lang="pt-BR" sz="2400" b="1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Pessoal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7221524" y="4336547"/>
            <a:ext cx="3444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Marketing de </a:t>
            </a:r>
          </a:p>
          <a:p>
            <a:pPr algn="ctr"/>
            <a:r>
              <a:rPr lang="pt-BR" sz="2400" b="1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Relacionamento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D9B60AF-8284-0058-B6DF-E3467CDDD7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1538">
            <a:off x="1399373" y="533157"/>
            <a:ext cx="1835129" cy="1835129"/>
          </a:xfrm>
          <a:prstGeom prst="rect">
            <a:avLst/>
          </a:prstGeom>
        </p:spPr>
      </p:pic>
      <p:pic>
        <p:nvPicPr>
          <p:cNvPr id="15" name="Gráfico 14" descr="Smartphone">
            <a:extLst>
              <a:ext uri="{FF2B5EF4-FFF2-40B4-BE49-F238E27FC236}">
                <a16:creationId xmlns:a16="http://schemas.microsoft.com/office/drawing/2014/main" id="{735A1F81-D732-4488-8D98-0C5FB1018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0919" y="5400983"/>
            <a:ext cx="630159" cy="630159"/>
          </a:xfrm>
          <a:prstGeom prst="rect">
            <a:avLst/>
          </a:prstGeom>
        </p:spPr>
      </p:pic>
      <p:pic>
        <p:nvPicPr>
          <p:cNvPr id="16" name="Gráfico 15" descr="Usuários">
            <a:extLst>
              <a:ext uri="{FF2B5EF4-FFF2-40B4-BE49-F238E27FC236}">
                <a16:creationId xmlns:a16="http://schemas.microsoft.com/office/drawing/2014/main" id="{613FF22D-A529-484E-AB27-4FBAF23487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6780" y="5196678"/>
            <a:ext cx="841996" cy="841996"/>
          </a:xfrm>
          <a:prstGeom prst="rect">
            <a:avLst/>
          </a:prstGeom>
        </p:spPr>
      </p:pic>
      <p:pic>
        <p:nvPicPr>
          <p:cNvPr id="7" name="Gráfico 6" descr="Usuário">
            <a:extLst>
              <a:ext uri="{FF2B5EF4-FFF2-40B4-BE49-F238E27FC236}">
                <a16:creationId xmlns:a16="http://schemas.microsoft.com/office/drawing/2014/main" id="{00962B02-0888-4F8F-85C0-74B90E5803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3224" y="5274389"/>
            <a:ext cx="730900" cy="7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32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2B8E34C3DBE44B389B274B5EBF507" ma:contentTypeVersion="14" ma:contentTypeDescription="Create a new document." ma:contentTypeScope="" ma:versionID="cf232fc7016c80cae2534fced495e39a">
  <xsd:schema xmlns:xsd="http://www.w3.org/2001/XMLSchema" xmlns:xs="http://www.w3.org/2001/XMLSchema" xmlns:p="http://schemas.microsoft.com/office/2006/metadata/properties" xmlns:ns3="2e80a3af-252c-4f41-bffd-1805264719c0" xmlns:ns4="fcef3ebe-916a-4e06-96b5-8408fbb3b277" targetNamespace="http://schemas.microsoft.com/office/2006/metadata/properties" ma:root="true" ma:fieldsID="d9e781aa946ad938a00a6c76a8686b7a" ns3:_="" ns4:_="">
    <xsd:import namespace="2e80a3af-252c-4f41-bffd-1805264719c0"/>
    <xsd:import namespace="fcef3ebe-916a-4e06-96b5-8408fbb3b2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80a3af-252c-4f41-bffd-1805264719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ef3ebe-916a-4e06-96b5-8408fbb3b27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e80a3af-252c-4f41-bffd-1805264719c0" xsi:nil="true"/>
  </documentManagement>
</p:properties>
</file>

<file path=customXml/itemProps1.xml><?xml version="1.0" encoding="utf-8"?>
<ds:datastoreItem xmlns:ds="http://schemas.openxmlformats.org/officeDocument/2006/customXml" ds:itemID="{331F6CF9-914E-4728-898B-806461AA4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3A8808-D806-4AE1-93A2-F3BDD5AA49B5}">
  <ds:schemaRefs>
    <ds:schemaRef ds:uri="2e80a3af-252c-4f41-bffd-1805264719c0"/>
    <ds:schemaRef ds:uri="fcef3ebe-916a-4e06-96b5-8408fbb3b2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D8EED70-5A3B-45FB-A380-77FF346C6B90}">
  <ds:schemaRefs>
    <ds:schemaRef ds:uri="2e80a3af-252c-4f41-bffd-1805264719c0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FLAVIA MARIANA CORREIA DA SILVA</dc:creator>
  <cp:revision>2</cp:revision>
  <dcterms:created xsi:type="dcterms:W3CDTF">2024-05-19T17:10:28Z</dcterms:created>
  <dcterms:modified xsi:type="dcterms:W3CDTF">2024-09-15T23:52:28Z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0x010100C912B8E34C3DBE44B389B274B5EBF507</vt:lpwstr>
  </property>
</Properties>
</file>