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lear Sans" charset="1" panose="020B0503030202020304"/>
      <p:regular r:id="rId22"/>
    </p:embeddedFont>
    <p:embeddedFont>
      <p:font typeface="Amsterdam One" charset="1" panose="02000500000000000000"/>
      <p:regular r:id="rId23"/>
    </p:embeddedFont>
    <p:embeddedFont>
      <p:font typeface="Clear Sans Bold" charset="1" panose="020B0803030202020304"/>
      <p:regular r:id="rId24"/>
    </p:embeddedFont>
    <p:embeddedFont>
      <p:font typeface="Lexend Deca" charset="1" panose="00000000000000000000"/>
      <p:regular r:id="rId25"/>
    </p:embeddedFont>
    <p:embeddedFont>
      <p:font typeface="Allura" charset="1" panose="02000000000000000000"/>
      <p:regular r:id="rId26"/>
    </p:embeddedFont>
    <p:embeddedFont>
      <p:font typeface="Open Sans Bold" charset="1" panose="020B0806030504020204"/>
      <p:regular r:id="rId27"/>
    </p:embeddedFont>
    <p:embeddedFont>
      <p:font typeface="Clear Sans Medium" charset="1" panose="020B06030302020203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950531" y="9248775"/>
            <a:ext cx="13356351" cy="9525"/>
          </a:xfrm>
          <a:prstGeom prst="line">
            <a:avLst/>
          </a:prstGeom>
          <a:ln cap="rnd" w="95250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990685" y="942975"/>
            <a:ext cx="13293418" cy="19050"/>
          </a:xfrm>
          <a:prstGeom prst="line">
            <a:avLst/>
          </a:prstGeom>
          <a:ln cap="rnd" w="95250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18496" y="1262314"/>
            <a:ext cx="7695696" cy="7695696"/>
          </a:xfrm>
          <a:custGeom>
            <a:avLst/>
            <a:gdLst/>
            <a:ahLst/>
            <a:cxnLst/>
            <a:rect r="r" b="b" t="t" l="l"/>
            <a:pathLst>
              <a:path h="7695696" w="7695696">
                <a:moveTo>
                  <a:pt x="0" y="0"/>
                </a:moveTo>
                <a:lnTo>
                  <a:pt x="7695697" y="0"/>
                </a:lnTo>
                <a:lnTo>
                  <a:pt x="7695697" y="7695697"/>
                </a:lnTo>
                <a:lnTo>
                  <a:pt x="0" y="7695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7374" y="7555361"/>
            <a:ext cx="15094828" cy="116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4134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Apresentado por: Ana Beatriz, Ana Carolina, Giulia Vieira, Guilherme Oliveira e Hellen Santos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374" y="1526098"/>
            <a:ext cx="14940562" cy="8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7"/>
              </a:lnSpc>
            </a:pPr>
            <a:r>
              <a:rPr lang="en-US" sz="4841">
                <a:solidFill>
                  <a:srgbClr val="041A49"/>
                </a:solidFill>
                <a:latin typeface="Amsterdam One"/>
                <a:ea typeface="Amsterdam One"/>
                <a:cs typeface="Amsterdam One"/>
                <a:sym typeface="Amsterdam One"/>
              </a:rPr>
              <a:t>People analytics como ferramenta Organizacional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D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47767" y="3813103"/>
            <a:ext cx="6129151" cy="601979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42230" y="665539"/>
            <a:ext cx="4213667" cy="251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 b="true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Você tem algum tipo de conhecimento do que seria a ferramenta </a:t>
            </a:r>
          </a:p>
          <a:p>
            <a:pPr algn="ctr">
              <a:lnSpc>
                <a:spcPts val="4024"/>
              </a:lnSpc>
            </a:pPr>
            <a:r>
              <a:rPr lang="en-US" sz="2874" b="true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People Analytcs ?                                 </a:t>
            </a:r>
          </a:p>
          <a:p>
            <a:pPr algn="ctr">
              <a:lnSpc>
                <a:spcPts val="4024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131305" y="2603858"/>
            <a:ext cx="5595773" cy="695366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005311" y="971550"/>
            <a:ext cx="9253989" cy="196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2821" b="true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O People Analytics é uma ferramenta que em geral ajuda a empresa na organização, com base nisso. Você acha que o conhecimento em relação a isso pode ser útil?</a:t>
            </a:r>
          </a:p>
        </p:txBody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5E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3431" y="3291690"/>
            <a:ext cx="7147053" cy="726544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154705" y="459082"/>
            <a:ext cx="4265077" cy="2077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1"/>
              </a:lnSpc>
            </a:pPr>
            <a:r>
              <a:rPr lang="en-US" sz="2972" b="true">
                <a:solidFill>
                  <a:srgbClr val="A1E7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Sua empresa já passou por uma crise financeira ou outra crise  ?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944153" y="2341184"/>
            <a:ext cx="8771737" cy="852040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675131" y="496079"/>
            <a:ext cx="7584169" cy="204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 b="true">
                <a:solidFill>
                  <a:srgbClr val="A1E7FF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você possui algum conhecimento sobre como dirigir uma empresa corretamente sabendo adaptar o seu clima organizacional?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D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509948" y="2135221"/>
            <a:ext cx="7268103" cy="777063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345248" y="768700"/>
            <a:ext cx="14541796" cy="306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3497" b="true">
                <a:solidFill>
                  <a:srgbClr val="00124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a popularização do people analytics e fazendo o uso correto. Você acha que essa ferramenta tem capacidadde de ajudar uma empresa e evitar possíveis crises?</a:t>
            </a:r>
          </a:p>
          <a:p>
            <a:pPr algn="ctr">
              <a:lnSpc>
                <a:spcPts val="4896"/>
              </a:lnSpc>
            </a:pPr>
          </a:p>
          <a:p>
            <a:pPr algn="ctr">
              <a:lnSpc>
                <a:spcPts val="489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56394" y="1028700"/>
            <a:ext cx="3402859" cy="772528"/>
          </a:xfrm>
          <a:custGeom>
            <a:avLst/>
            <a:gdLst/>
            <a:ahLst/>
            <a:cxnLst/>
            <a:rect r="r" b="b" t="t" l="l"/>
            <a:pathLst>
              <a:path h="772528" w="3402859">
                <a:moveTo>
                  <a:pt x="0" y="0"/>
                </a:moveTo>
                <a:lnTo>
                  <a:pt x="3402859" y="0"/>
                </a:lnTo>
                <a:lnTo>
                  <a:pt x="3402859" y="772528"/>
                </a:lnTo>
                <a:lnTo>
                  <a:pt x="0" y="772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65781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2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80558" y="9201150"/>
            <a:ext cx="15698002" cy="57150"/>
          </a:xfrm>
          <a:prstGeom prst="line">
            <a:avLst/>
          </a:prstGeom>
          <a:ln cap="rnd" w="95250">
            <a:solidFill>
              <a:srgbClr val="8CD1E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309444" y="2867382"/>
            <a:ext cx="4548310" cy="5503812"/>
            <a:chOff x="0" y="0"/>
            <a:chExt cx="1940560" cy="23482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0605" y="35006"/>
              <a:ext cx="1961771" cy="2279487"/>
            </a:xfrm>
            <a:custGeom>
              <a:avLst/>
              <a:gdLst/>
              <a:ahLst/>
              <a:cxnLst/>
              <a:rect r="r" b="b" t="t" l="l"/>
              <a:pathLst>
                <a:path h="2279487" w="1961771">
                  <a:moveTo>
                    <a:pt x="980885" y="1824"/>
                  </a:moveTo>
                  <a:cubicBezTo>
                    <a:pt x="645946" y="0"/>
                    <a:pt x="335807" y="216487"/>
                    <a:pt x="167903" y="569310"/>
                  </a:cubicBezTo>
                  <a:cubicBezTo>
                    <a:pt x="0" y="922133"/>
                    <a:pt x="0" y="1357355"/>
                    <a:pt x="167903" y="1710178"/>
                  </a:cubicBezTo>
                  <a:cubicBezTo>
                    <a:pt x="335807" y="2063001"/>
                    <a:pt x="645946" y="2279487"/>
                    <a:pt x="980885" y="2277664"/>
                  </a:cubicBezTo>
                  <a:cubicBezTo>
                    <a:pt x="1315824" y="2279487"/>
                    <a:pt x="1625963" y="2063001"/>
                    <a:pt x="1793867" y="1710178"/>
                  </a:cubicBezTo>
                  <a:cubicBezTo>
                    <a:pt x="1961770" y="1357355"/>
                    <a:pt x="1961770" y="922133"/>
                    <a:pt x="1793867" y="569310"/>
                  </a:cubicBezTo>
                  <a:cubicBezTo>
                    <a:pt x="1625963" y="216487"/>
                    <a:pt x="1315824" y="0"/>
                    <a:pt x="980885" y="1824"/>
                  </a:cubicBezTo>
                  <a:close/>
                </a:path>
              </a:pathLst>
            </a:custGeom>
            <a:blipFill>
              <a:blip r:embed="rId2"/>
              <a:stretch>
                <a:fillRect l="223" t="-4761" r="223" b="-476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40560" cy="2348230"/>
            </a:xfrm>
            <a:custGeom>
              <a:avLst/>
              <a:gdLst/>
              <a:ahLst/>
              <a:cxnLst/>
              <a:rect r="r" b="b" t="t" l="l"/>
              <a:pathLst>
                <a:path h="2348230" w="1940560">
                  <a:moveTo>
                    <a:pt x="970280" y="2348230"/>
                  </a:moveTo>
                  <a:cubicBezTo>
                    <a:pt x="435610" y="2348230"/>
                    <a:pt x="0" y="1822450"/>
                    <a:pt x="0" y="1174750"/>
                  </a:cubicBezTo>
                  <a:cubicBezTo>
                    <a:pt x="0" y="527050"/>
                    <a:pt x="435610" y="0"/>
                    <a:pt x="970280" y="0"/>
                  </a:cubicBezTo>
                  <a:cubicBezTo>
                    <a:pt x="1504950" y="0"/>
                    <a:pt x="1940560" y="527050"/>
                    <a:pt x="1940560" y="1174750"/>
                  </a:cubicBezTo>
                  <a:cubicBezTo>
                    <a:pt x="1940560" y="1822450"/>
                    <a:pt x="1504950" y="2348230"/>
                    <a:pt x="970280" y="2348230"/>
                  </a:cubicBezTo>
                  <a:close/>
                  <a:moveTo>
                    <a:pt x="970280" y="72390"/>
                  </a:moveTo>
                  <a:cubicBezTo>
                    <a:pt x="474980" y="72390"/>
                    <a:pt x="72390" y="566420"/>
                    <a:pt x="72390" y="1174750"/>
                  </a:cubicBezTo>
                  <a:cubicBezTo>
                    <a:pt x="72390" y="1783080"/>
                    <a:pt x="474980" y="2277110"/>
                    <a:pt x="970280" y="2277110"/>
                  </a:cubicBezTo>
                  <a:cubicBezTo>
                    <a:pt x="1465580" y="2277110"/>
                    <a:pt x="1868170" y="1783080"/>
                    <a:pt x="1868170" y="1174750"/>
                  </a:cubicBezTo>
                  <a:cubicBezTo>
                    <a:pt x="1868170" y="566420"/>
                    <a:pt x="1465580" y="72390"/>
                    <a:pt x="970280" y="72390"/>
                  </a:cubicBezTo>
                  <a:close/>
                </a:path>
              </a:pathLst>
            </a:custGeom>
            <a:solidFill>
              <a:srgbClr val="8CD1E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4676" y="2005330"/>
            <a:ext cx="3402859" cy="772528"/>
          </a:xfrm>
          <a:custGeom>
            <a:avLst/>
            <a:gdLst/>
            <a:ahLst/>
            <a:cxnLst/>
            <a:rect r="r" b="b" t="t" l="l"/>
            <a:pathLst>
              <a:path h="772528" w="3402859">
                <a:moveTo>
                  <a:pt x="0" y="0"/>
                </a:moveTo>
                <a:lnTo>
                  <a:pt x="3402860" y="0"/>
                </a:lnTo>
                <a:lnTo>
                  <a:pt x="3402860" y="772528"/>
                </a:lnTo>
                <a:lnTo>
                  <a:pt x="0" y="772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6578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08184" y="3809737"/>
            <a:ext cx="7996879" cy="325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5154" indent="-402577" lvl="1">
              <a:lnSpc>
                <a:spcPts val="5221"/>
              </a:lnSpc>
              <a:buFont typeface="Arial"/>
              <a:buChar char="•"/>
            </a:pPr>
            <a:r>
              <a:rPr lang="en-US" b="true" sz="3729">
                <a:solidFill>
                  <a:srgbClr val="8CD1E9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De acordo com Chiavenato, e coda, o clima organizacional é um grande fator para o bom funcionamento de uma organização.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09207" y="1881350"/>
            <a:ext cx="10835324" cy="986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6"/>
              </a:lnSpc>
            </a:pPr>
            <a:r>
              <a:rPr lang="en-US" sz="7300">
                <a:solidFill>
                  <a:srgbClr val="8CD1E9"/>
                </a:solidFill>
                <a:latin typeface="Lexend Deca"/>
                <a:ea typeface="Lexend Deca"/>
                <a:cs typeface="Lexend Deca"/>
                <a:sym typeface="Lexend Deca"/>
              </a:rPr>
              <a:t>REVISÃO LITERÁRIA</a:t>
            </a:r>
          </a:p>
        </p:txBody>
      </p:sp>
    </p:spTree>
  </p:cSld>
  <p:clrMapOvr>
    <a:masterClrMapping/>
  </p:clrMapOvr>
  <p:transition spd="fast">
    <p:push dir="r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3A9B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1075" y="2352395"/>
            <a:ext cx="162306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60"/>
              </a:lnSpc>
              <a:spcBef>
                <a:spcPct val="0"/>
              </a:spcBef>
            </a:pPr>
            <a:r>
              <a:rPr lang="en-US" sz="7300" spc="423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RESULTADOS ADQUIRIDOS</a:t>
            </a:r>
          </a:p>
        </p:txBody>
      </p:sp>
      <p:sp>
        <p:nvSpPr>
          <p:cNvPr name="AutoShape 3" id="3"/>
          <p:cNvSpPr/>
          <p:nvPr/>
        </p:nvSpPr>
        <p:spPr>
          <a:xfrm>
            <a:off x="1076325" y="7508067"/>
            <a:ext cx="0" cy="1763453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57276" y="9271520"/>
            <a:ext cx="1472940" cy="57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7211675" y="1335932"/>
            <a:ext cx="0" cy="1763453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15757784" y="1335875"/>
            <a:ext cx="1472940" cy="57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69B8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5495847" y="9210675"/>
            <a:ext cx="1763453" cy="0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9866">
            <a:off x="311309" y="1717546"/>
            <a:ext cx="1472940" cy="0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704050" y="3134893"/>
            <a:ext cx="10879901" cy="517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Após estudos,  evidencia-se o uso que a ferramenta People Analytics melhora o desempenho da empresa, internamente e externamente, acarretando em uma melhor ajuda no clima organizacional.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52700" y="1330066"/>
            <a:ext cx="7391749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800" spc="452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CONCLUSÃO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00" y="1076326"/>
            <a:ext cx="1763453" cy="0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7211618" y="7737733"/>
            <a:ext cx="57" cy="1472940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wipe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D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36869" y="2021112"/>
            <a:ext cx="12760826" cy="103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0"/>
              </a:lnSpc>
            </a:pPr>
            <a:r>
              <a:rPr lang="en-US" sz="7181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AGRADECIMENTOS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333796" y="1442148"/>
            <a:ext cx="15925453" cy="19050"/>
          </a:xfrm>
          <a:prstGeom prst="line">
            <a:avLst/>
          </a:prstGeom>
          <a:ln cap="flat" w="85725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true" rot="0">
            <a:off x="829018" y="1028700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028751" y="8825802"/>
            <a:ext cx="15925453" cy="19050"/>
          </a:xfrm>
          <a:prstGeom prst="line">
            <a:avLst/>
          </a:prstGeom>
          <a:ln cap="flat" w="85725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10800000">
            <a:off x="14336408" y="8083077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24087" y="4343400"/>
            <a:ext cx="10386391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0"/>
              </a:lnSpc>
              <a:spcBef>
                <a:spcPct val="0"/>
              </a:spcBef>
            </a:pPr>
            <a:r>
              <a:rPr lang="en-US" b="true" sz="3700" spc="214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Agradecemos os nossos pais, devido seu carinho inestimável, agradecemos a nossa orientadora e nossos colegas.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2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5032" t="0" r="5032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-10800000">
            <a:off x="1047807" y="1000125"/>
            <a:ext cx="1763453" cy="0"/>
          </a:xfrm>
          <a:prstGeom prst="line">
            <a:avLst/>
          </a:prstGeom>
          <a:ln cap="rnd" w="95250">
            <a:solidFill>
              <a:srgbClr val="69B8E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17546"/>
            <a:ext cx="1472940" cy="0"/>
          </a:xfrm>
          <a:prstGeom prst="line">
            <a:avLst/>
          </a:prstGeom>
          <a:ln cap="rnd" w="95250">
            <a:solidFill>
              <a:srgbClr val="69B8E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75090" y="3983437"/>
            <a:ext cx="7926326" cy="490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8DD1E9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Clima organizacional;</a:t>
            </a:r>
          </a:p>
          <a:p>
            <a:pPr algn="l"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8DD1E9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 people analitycs </a:t>
            </a:r>
            <a:r>
              <a:rPr lang="en-US" sz="3999">
                <a:solidFill>
                  <a:srgbClr val="8DD1E9"/>
                </a:solidFill>
                <a:latin typeface="Clear Sans"/>
                <a:ea typeface="Clear Sans"/>
                <a:cs typeface="Clear Sans"/>
                <a:sym typeface="Clear Sans"/>
              </a:rPr>
              <a:t>pode transformar a maneira como as empresas entendem o comportamento e o bem-estar dos colaboradores.</a:t>
            </a:r>
          </a:p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21407" y="2697289"/>
            <a:ext cx="659661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8DD1E9"/>
                </a:solidFill>
                <a:latin typeface="Lexend Deca"/>
                <a:ea typeface="Lexend Deca"/>
                <a:cs typeface="Lexend Deca"/>
                <a:sym typeface="Lexend Deca"/>
              </a:rPr>
              <a:t>INTRODUÇÃO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9B8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0110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041A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96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2967" y="646662"/>
            <a:ext cx="665609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464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OBJETIVOS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2123" y="2667738"/>
            <a:ext cx="9381566" cy="504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Objetivo Geral: </a:t>
            </a:r>
            <a:r>
              <a:rPr lang="en-US" sz="4050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Auxiliar as empresas;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Objetivo específico: </a:t>
            </a:r>
            <a:r>
              <a:rPr lang="en-US" sz="4050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Contribuir para a melhora do clima organizacional com o uso de ferramentas.</a:t>
            </a:r>
          </a:p>
        </p:txBody>
      </p:sp>
    </p:spTree>
  </p:cSld>
  <p:clrMapOvr>
    <a:masterClrMapping/>
  </p:clrMapOvr>
  <p:transition spd="fast">
    <p:push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9B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7836" y="2816278"/>
            <a:ext cx="11785410" cy="464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De acordo com a consultoria de McKinsey, empresas que utilizam o people analytics aumentam em 80% a eficiência dos processos de recrutamento e 25% a produtividade;</a:t>
            </a: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Conforme pesquisa do Project Management Institute, identificou que 64% das empresas no Brasil tem problemas de má comunicação.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94944" y="1469476"/>
            <a:ext cx="1489305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80"/>
              </a:lnSpc>
              <a:spcBef>
                <a:spcPct val="0"/>
              </a:spcBef>
            </a:pPr>
            <a:r>
              <a:rPr lang="en-US" sz="5900" spc="342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POR QUE ESCOLHEMOS ESSE TEMA?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916" y="1582772"/>
            <a:ext cx="3402859" cy="772528"/>
          </a:xfrm>
          <a:custGeom>
            <a:avLst/>
            <a:gdLst/>
            <a:ahLst/>
            <a:cxnLst/>
            <a:rect r="r" b="b" t="t" l="l"/>
            <a:pathLst>
              <a:path h="772528" w="3402859">
                <a:moveTo>
                  <a:pt x="0" y="0"/>
                </a:moveTo>
                <a:lnTo>
                  <a:pt x="3402860" y="0"/>
                </a:lnTo>
                <a:lnTo>
                  <a:pt x="3402860" y="772529"/>
                </a:lnTo>
                <a:lnTo>
                  <a:pt x="0" y="77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781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866639" y="9153525"/>
            <a:ext cx="15698002" cy="57150"/>
          </a:xfrm>
          <a:prstGeom prst="line">
            <a:avLst/>
          </a:prstGeom>
          <a:ln cap="rnd" w="95250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r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D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0270"/>
            <a:ext cx="7259166" cy="6546460"/>
            <a:chOff x="0" y="0"/>
            <a:chExt cx="9678889" cy="87286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1377" t="0" r="21377" b="0"/>
            <a:stretch>
              <a:fillRect/>
            </a:stretch>
          </p:blipFill>
          <p:spPr>
            <a:xfrm flipH="false" flipV="false"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386353" cy="6546460"/>
            <a:chOff x="0" y="0"/>
            <a:chExt cx="5907123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07123" cy="6055216"/>
            </a:xfrm>
            <a:custGeom>
              <a:avLst/>
              <a:gdLst/>
              <a:ahLst/>
              <a:cxnLst/>
              <a:rect r="r" b="b" t="t" l="l"/>
              <a:pathLst>
                <a:path h="6055216" w="5907123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6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69B8E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798952" y="2700139"/>
            <a:ext cx="831315" cy="574309"/>
          </a:xfrm>
          <a:custGeom>
            <a:avLst/>
            <a:gdLst/>
            <a:ahLst/>
            <a:cxnLst/>
            <a:rect r="r" b="b" t="t" l="l"/>
            <a:pathLst>
              <a:path h="574309" w="831315">
                <a:moveTo>
                  <a:pt x="0" y="0"/>
                </a:moveTo>
                <a:lnTo>
                  <a:pt x="831315" y="0"/>
                </a:lnTo>
                <a:lnTo>
                  <a:pt x="831315" y="574309"/>
                </a:lnTo>
                <a:lnTo>
                  <a:pt x="0" y="57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69B8E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73832" y="3413058"/>
            <a:ext cx="4928859" cy="4105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sz="2989" spc="173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UM COLABORADOR FELIZ É 31% MAIS PRODUTIVO, 3 VEZES MAIS CRIATIVO E CONSEGUE VENDER 37% MAIS, SEGUNDO CHIAVENATO EM SEU LIVRO "COMPORTAMENTO ORGANIZACIONAL".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3832" y="7584879"/>
            <a:ext cx="455811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Chiavenato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8203" y="476250"/>
            <a:ext cx="162306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60"/>
              </a:lnSpc>
              <a:spcBef>
                <a:spcPct val="0"/>
              </a:spcBef>
            </a:pPr>
            <a:r>
              <a:rPr lang="en-US" sz="7300" spc="423">
                <a:solidFill>
                  <a:srgbClr val="245E97"/>
                </a:solidFill>
                <a:latin typeface="Lexend Deca"/>
                <a:ea typeface="Lexend Deca"/>
                <a:cs typeface="Lexend Deca"/>
                <a:sym typeface="Lexend Deca"/>
              </a:rPr>
              <a:t>O CLIMA ORGANIZACIONAL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69B8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47122"/>
            <a:ext cx="15904275" cy="660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7599"/>
              </a:lnSpc>
              <a:buFont typeface="Arial"/>
              <a:buChar char="•"/>
            </a:pPr>
            <a:r>
              <a:rPr lang="en-US" b="true" sz="3799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 que é gestão estratégica?</a:t>
            </a:r>
            <a:r>
              <a:rPr lang="en-US" sz="3799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 A gestão estratégica é um processo de gestão que visa garantir o sucesso de uma organização, por meio da definição de objetivos e ações a longo prazo.</a:t>
            </a:r>
          </a:p>
          <a:p>
            <a:pPr algn="l">
              <a:lnSpc>
                <a:spcPts val="7599"/>
              </a:lnSpc>
            </a:pPr>
          </a:p>
          <a:p>
            <a:pPr algn="l" marL="820414" indent="-410207" lvl="1">
              <a:lnSpc>
                <a:spcPts val="7599"/>
              </a:lnSpc>
              <a:buFont typeface="Arial"/>
              <a:buChar char="•"/>
            </a:pPr>
            <a:r>
              <a:rPr lang="en-US" b="true" sz="3799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Etapas de uma gestão estratégica:</a:t>
            </a:r>
          </a:p>
          <a:p>
            <a:pPr algn="l">
              <a:lnSpc>
                <a:spcPts val="7399"/>
              </a:lnSpc>
            </a:pPr>
            <a:r>
              <a:rPr lang="en-US" sz="3699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.</a:t>
            </a:r>
          </a:p>
          <a:p>
            <a:pPr algn="l">
              <a:lnSpc>
                <a:spcPts val="75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02375" y="1335875"/>
            <a:ext cx="162306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60"/>
              </a:lnSpc>
              <a:spcBef>
                <a:spcPct val="0"/>
              </a:spcBef>
            </a:pPr>
            <a:r>
              <a:rPr lang="en-US" sz="7300" spc="423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GESTÃO ESTRATÉGICA</a:t>
            </a:r>
          </a:p>
        </p:txBody>
      </p:sp>
      <p:sp>
        <p:nvSpPr>
          <p:cNvPr name="AutoShape 4" id="4"/>
          <p:cNvSpPr/>
          <p:nvPr/>
        </p:nvSpPr>
        <p:spPr>
          <a:xfrm>
            <a:off x="1076325" y="7508067"/>
            <a:ext cx="0" cy="1763453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057276" y="9271520"/>
            <a:ext cx="1472940" cy="57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7211675" y="1335932"/>
            <a:ext cx="0" cy="1763453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5757784" y="1335875"/>
            <a:ext cx="1472940" cy="57"/>
          </a:xfrm>
          <a:prstGeom prst="line">
            <a:avLst/>
          </a:prstGeom>
          <a:ln cap="rnd" w="95250">
            <a:solidFill>
              <a:srgbClr val="1C3A4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D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19626" y="3453995"/>
            <a:ext cx="4950952" cy="49509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A9BDB">
                <a:alpha val="7882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396956" y="3453995"/>
            <a:ext cx="4950952" cy="49509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E1E6">
                <a:alpha val="8000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60265" y="1028700"/>
            <a:ext cx="4950952" cy="495095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673C6">
                <a:alpha val="8000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60265" y="4592074"/>
            <a:ext cx="4950952" cy="495095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9B8E5">
                <a:alpha val="80000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1786855">
            <a:off x="11454589" y="3485868"/>
            <a:ext cx="650303" cy="183711"/>
          </a:xfrm>
          <a:custGeom>
            <a:avLst/>
            <a:gdLst/>
            <a:ahLst/>
            <a:cxnLst/>
            <a:rect r="r" b="b" t="t" l="l"/>
            <a:pathLst>
              <a:path h="183711" w="650303">
                <a:moveTo>
                  <a:pt x="0" y="0"/>
                </a:moveTo>
                <a:lnTo>
                  <a:pt x="650303" y="0"/>
                </a:lnTo>
                <a:lnTo>
                  <a:pt x="650303" y="183710"/>
                </a:lnTo>
                <a:lnTo>
                  <a:pt x="0" y="183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176960" y="2905380"/>
            <a:ext cx="3144718" cy="43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37"/>
              </a:lnSpc>
              <a:spcBef>
                <a:spcPct val="0"/>
              </a:spcBef>
            </a:pPr>
            <a:r>
              <a:rPr lang="en-US" sz="2526" spc="146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DESCRITIVO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3431" y="1006070"/>
            <a:ext cx="9406834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PEOPLE ANALYTICS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5418" y="4021022"/>
            <a:ext cx="6278333" cy="296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4799"/>
              </a:lnSpc>
              <a:buFont typeface="Arial"/>
              <a:buChar char="•"/>
            </a:pPr>
            <a:r>
              <a:rPr lang="en-US" b="true" sz="3199">
                <a:solidFill>
                  <a:srgbClr val="0012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 que é o People Analytics?  </a:t>
            </a:r>
            <a:r>
              <a:rPr lang="en-US" sz="3199">
                <a:solidFill>
                  <a:srgbClr val="00124E"/>
                </a:solidFill>
                <a:latin typeface="Clear Sans"/>
                <a:ea typeface="Clear Sans"/>
                <a:cs typeface="Clear Sans"/>
                <a:sym typeface="Clear Sans"/>
              </a:rPr>
              <a:t>Trata-se da coleta e análise de dados sobre colaboradores, estruturando e diagnosticando os dados.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87906" y="5498350"/>
            <a:ext cx="3144718" cy="43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37"/>
              </a:lnSpc>
              <a:spcBef>
                <a:spcPct val="0"/>
              </a:spcBef>
            </a:pPr>
            <a:r>
              <a:rPr lang="en-US" sz="2526" spc="146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DIAGNÓSTICO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38857" y="5498350"/>
            <a:ext cx="3144718" cy="43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37"/>
              </a:lnSpc>
              <a:spcBef>
                <a:spcPct val="0"/>
              </a:spcBef>
            </a:pPr>
            <a:r>
              <a:rPr lang="en-US" sz="2526" spc="146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PREDITIVO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76960" y="7019925"/>
            <a:ext cx="3144718" cy="43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37"/>
              </a:lnSpc>
              <a:spcBef>
                <a:spcPct val="0"/>
              </a:spcBef>
            </a:pPr>
            <a:r>
              <a:rPr lang="en-US" sz="2526" spc="146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PRESCRITIVO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786855">
            <a:off x="11179640" y="7600412"/>
            <a:ext cx="650303" cy="183711"/>
          </a:xfrm>
          <a:custGeom>
            <a:avLst/>
            <a:gdLst/>
            <a:ahLst/>
            <a:cxnLst/>
            <a:rect r="r" b="b" t="t" l="l"/>
            <a:pathLst>
              <a:path h="183711" w="650303">
                <a:moveTo>
                  <a:pt x="0" y="0"/>
                </a:moveTo>
                <a:lnTo>
                  <a:pt x="650303" y="0"/>
                </a:lnTo>
                <a:lnTo>
                  <a:pt x="650303" y="183711"/>
                </a:lnTo>
                <a:lnTo>
                  <a:pt x="0" y="183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786855">
            <a:off x="8690586" y="6078837"/>
            <a:ext cx="650303" cy="183711"/>
          </a:xfrm>
          <a:custGeom>
            <a:avLst/>
            <a:gdLst/>
            <a:ahLst/>
            <a:cxnLst/>
            <a:rect r="r" b="b" t="t" l="l"/>
            <a:pathLst>
              <a:path h="183711" w="650303">
                <a:moveTo>
                  <a:pt x="0" y="0"/>
                </a:moveTo>
                <a:lnTo>
                  <a:pt x="650303" y="0"/>
                </a:lnTo>
                <a:lnTo>
                  <a:pt x="650303" y="183711"/>
                </a:lnTo>
                <a:lnTo>
                  <a:pt x="0" y="183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3372154">
            <a:off x="15847117" y="5998760"/>
            <a:ext cx="650303" cy="183711"/>
          </a:xfrm>
          <a:custGeom>
            <a:avLst/>
            <a:gdLst/>
            <a:ahLst/>
            <a:cxnLst/>
            <a:rect r="r" b="b" t="t" l="l"/>
            <a:pathLst>
              <a:path h="183711" w="650303">
                <a:moveTo>
                  <a:pt x="650303" y="0"/>
                </a:moveTo>
                <a:lnTo>
                  <a:pt x="0" y="0"/>
                </a:lnTo>
                <a:lnTo>
                  <a:pt x="0" y="183710"/>
                </a:lnTo>
                <a:lnTo>
                  <a:pt x="650303" y="183710"/>
                </a:lnTo>
                <a:lnTo>
                  <a:pt x="6503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067761" y="3504176"/>
            <a:ext cx="220563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 spc="162">
                <a:solidFill>
                  <a:srgbClr val="00124E"/>
                </a:solidFill>
                <a:latin typeface="Allura"/>
                <a:ea typeface="Allura"/>
                <a:cs typeface="Allura"/>
                <a:sym typeface="Allura"/>
              </a:rPr>
              <a:t>Coleta de dados;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84822" y="6090615"/>
            <a:ext cx="191393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 spc="214">
                <a:solidFill>
                  <a:srgbClr val="00124E"/>
                </a:solidFill>
                <a:latin typeface="Allura"/>
                <a:ea typeface="Allura"/>
                <a:cs typeface="Allura"/>
                <a:sym typeface="Allura"/>
              </a:rPr>
              <a:t>Identifica;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32624" y="7622496"/>
            <a:ext cx="28194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spc="156">
                <a:solidFill>
                  <a:srgbClr val="00124E"/>
                </a:solidFill>
                <a:latin typeface="Allura"/>
                <a:ea typeface="Allura"/>
                <a:cs typeface="Allura"/>
                <a:sym typeface="Allura"/>
              </a:rPr>
              <a:t>Decisões sobre ações;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73269" y="6151102"/>
            <a:ext cx="286419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 spc="162">
                <a:solidFill>
                  <a:srgbClr val="00124E"/>
                </a:solidFill>
                <a:latin typeface="Allura"/>
                <a:ea typeface="Allura"/>
                <a:cs typeface="Allura"/>
                <a:sym typeface="Allura"/>
              </a:rPr>
              <a:t>Dados e estatísticas;</a:t>
            </a:r>
          </a:p>
        </p:txBody>
      </p:sp>
      <p:sp>
        <p:nvSpPr>
          <p:cNvPr name="AutoShape 24" id="24"/>
          <p:cNvSpPr/>
          <p:nvPr/>
        </p:nvSpPr>
        <p:spPr>
          <a:xfrm>
            <a:off x="655418" y="-2780017"/>
            <a:ext cx="0" cy="12038317"/>
          </a:xfrm>
          <a:prstGeom prst="line">
            <a:avLst/>
          </a:prstGeom>
          <a:ln cap="rnd" w="95250">
            <a:solidFill>
              <a:srgbClr val="0326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D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80558" y="9201150"/>
            <a:ext cx="15698002" cy="57150"/>
          </a:xfrm>
          <a:prstGeom prst="line">
            <a:avLst/>
          </a:prstGeom>
          <a:ln cap="rnd" w="95250">
            <a:solidFill>
              <a:srgbClr val="0012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822755"/>
            <a:ext cx="4048034" cy="918998"/>
          </a:xfrm>
          <a:custGeom>
            <a:avLst/>
            <a:gdLst/>
            <a:ahLst/>
            <a:cxnLst/>
            <a:rect r="r" b="b" t="t" l="l"/>
            <a:pathLst>
              <a:path h="918998" w="4048034">
                <a:moveTo>
                  <a:pt x="0" y="0"/>
                </a:moveTo>
                <a:lnTo>
                  <a:pt x="4048034" y="0"/>
                </a:lnTo>
                <a:lnTo>
                  <a:pt x="4048034" y="918998"/>
                </a:lnTo>
                <a:lnTo>
                  <a:pt x="0" y="918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78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6741" y="3423381"/>
            <a:ext cx="11301259" cy="5777769"/>
          </a:xfrm>
          <a:custGeom>
            <a:avLst/>
            <a:gdLst/>
            <a:ahLst/>
            <a:cxnLst/>
            <a:rect r="r" b="b" t="t" l="l"/>
            <a:pathLst>
              <a:path h="5777769" w="11301259">
                <a:moveTo>
                  <a:pt x="0" y="0"/>
                </a:moveTo>
                <a:lnTo>
                  <a:pt x="11301259" y="0"/>
                </a:lnTo>
                <a:lnTo>
                  <a:pt x="11301259" y="5777769"/>
                </a:lnTo>
                <a:lnTo>
                  <a:pt x="0" y="5777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97058" y="2540468"/>
            <a:ext cx="7483799" cy="2499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049" indent="-510524" lvl="1">
              <a:lnSpc>
                <a:spcPts val="6620"/>
              </a:lnSpc>
              <a:buFont typeface="Arial"/>
              <a:buChar char="•"/>
            </a:pPr>
            <a:r>
              <a:rPr lang="en-US" b="true" sz="4729">
                <a:solidFill>
                  <a:srgbClr val="0110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 que é metodologia?</a:t>
            </a:r>
          </a:p>
          <a:p>
            <a:pPr algn="l" marL="1021049" indent="-510524" lvl="1">
              <a:lnSpc>
                <a:spcPts val="6620"/>
              </a:lnSpc>
              <a:buFont typeface="Arial"/>
              <a:buChar char="•"/>
            </a:pPr>
            <a:r>
              <a:rPr lang="en-US" b="true" sz="4729">
                <a:solidFill>
                  <a:srgbClr val="0110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 que é pesquisa qualitativa?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81924" y="927530"/>
            <a:ext cx="7654802" cy="81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5"/>
              </a:lnSpc>
            </a:pPr>
            <a:r>
              <a:rPr lang="en-US" sz="6034" spc="349">
                <a:solidFill>
                  <a:srgbClr val="00124E"/>
                </a:solidFill>
                <a:latin typeface="Lexend Deca"/>
                <a:ea typeface="Lexend Deca"/>
                <a:cs typeface="Lexend Deca"/>
                <a:sym typeface="Lexend Deca"/>
              </a:rPr>
              <a:t>METODOLOGIA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9B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72983"/>
            <a:ext cx="10183377" cy="6228778"/>
          </a:xfrm>
          <a:custGeom>
            <a:avLst/>
            <a:gdLst/>
            <a:ahLst/>
            <a:cxnLst/>
            <a:rect r="r" b="b" t="t" l="l"/>
            <a:pathLst>
              <a:path h="6228778" w="10183377">
                <a:moveTo>
                  <a:pt x="0" y="0"/>
                </a:moveTo>
                <a:lnTo>
                  <a:pt x="10183377" y="0"/>
                </a:lnTo>
                <a:lnTo>
                  <a:pt x="10183377" y="6228778"/>
                </a:lnTo>
                <a:lnTo>
                  <a:pt x="0" y="6228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744" r="0" b="-31744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0326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0326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9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14938" y="800100"/>
            <a:ext cx="12373560" cy="816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b="true" sz="2850">
                <a:solidFill>
                  <a:srgbClr val="0110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Origem e Missão:</a:t>
            </a: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sz="2850">
                <a:solidFill>
                  <a:srgbClr val="011040"/>
                </a:solidFill>
                <a:latin typeface="Clear Sans"/>
                <a:ea typeface="Clear Sans"/>
                <a:cs typeface="Clear Sans"/>
                <a:sym typeface="Clear Sans"/>
              </a:rPr>
              <a:t>Soluções para crises e má administração.</a:t>
            </a:r>
          </a:p>
          <a:p>
            <a:pPr algn="l">
              <a:lnSpc>
                <a:spcPts val="2100"/>
              </a:lnSpc>
            </a:pP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b="true" sz="2850">
                <a:solidFill>
                  <a:srgbClr val="0110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Serviços Especializados:</a:t>
            </a: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sz="2850">
                <a:solidFill>
                  <a:srgbClr val="011040"/>
                </a:solidFill>
                <a:latin typeface="Clear Sans"/>
                <a:ea typeface="Clear Sans"/>
                <a:cs typeface="Clear Sans"/>
                <a:sym typeface="Clear Sans"/>
              </a:rPr>
              <a:t>Prevenção de crises e apoio a empresas.</a:t>
            </a:r>
          </a:p>
          <a:p>
            <a:pPr algn="l">
              <a:lnSpc>
                <a:spcPts val="5700"/>
              </a:lnSpc>
            </a:pP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b="true" sz="2850">
                <a:solidFill>
                  <a:srgbClr val="0110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People Analytics:</a:t>
            </a: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sz="2850">
                <a:solidFill>
                  <a:srgbClr val="011040"/>
                </a:solidFill>
                <a:latin typeface="Clear Sans"/>
                <a:ea typeface="Clear Sans"/>
                <a:cs typeface="Clear Sans"/>
                <a:sym typeface="Clear Sans"/>
              </a:rPr>
              <a:t>Ferramenta para melhorar gestão de pessoas.</a:t>
            </a:r>
          </a:p>
          <a:p>
            <a:pPr algn="l">
              <a:lnSpc>
                <a:spcPts val="5700"/>
              </a:lnSpc>
            </a:pP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b="true" sz="2850">
                <a:solidFill>
                  <a:srgbClr val="0110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Parcerias e Colaboração:</a:t>
            </a:r>
          </a:p>
          <a:p>
            <a:pPr algn="l" marL="615321" indent="-307661" lvl="1">
              <a:lnSpc>
                <a:spcPts val="5700"/>
              </a:lnSpc>
              <a:buFont typeface="Arial"/>
              <a:buChar char="•"/>
            </a:pPr>
            <a:r>
              <a:rPr lang="en-US" sz="2850">
                <a:solidFill>
                  <a:srgbClr val="011040"/>
                </a:solidFill>
                <a:latin typeface="Clear Sans"/>
                <a:ea typeface="Clear Sans"/>
                <a:cs typeface="Clear Sans"/>
                <a:sym typeface="Clear Sans"/>
              </a:rPr>
              <a:t>Conexão entre empresas para melhores resultados.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DAGQBbmbx74</dc:identifier>
  <dcterms:modified xsi:type="dcterms:W3CDTF">2011-08-01T06:04:30Z</dcterms:modified>
  <cp:revision>1</cp:revision>
  <dc:title>Apresentação de Slides Corporativo Preto e Amarelo</dc:title>
</cp:coreProperties>
</file>