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DM Sans" charset="1" panose="00000000000000000000"/>
      <p:regular r:id="rId10"/>
    </p:embeddedFont>
    <p:embeddedFont>
      <p:font typeface="DM Sans Bold" charset="1" panose="00000000000000000000"/>
      <p:regular r:id="rId11"/>
    </p:embeddedFont>
    <p:embeddedFont>
      <p:font typeface="DM Sans Italics" charset="1" panose="00000000000000000000"/>
      <p:regular r:id="rId12"/>
    </p:embeddedFont>
    <p:embeddedFont>
      <p:font typeface="DM Sans Bold Italics" charset="1" panose="000000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15" Target="slides/slide2.xml" Type="http://schemas.openxmlformats.org/officeDocument/2006/relationships/slide"/><Relationship Id="rId16" Target="slides/slide3.xml" Type="http://schemas.openxmlformats.org/officeDocument/2006/relationships/slide"/><Relationship Id="rId17" Target="slides/slide4.xml" Type="http://schemas.openxmlformats.org/officeDocument/2006/relationships/slide"/><Relationship Id="rId18" Target="slides/slide5.xml" Type="http://schemas.openxmlformats.org/officeDocument/2006/relationships/slide"/><Relationship Id="rId19" Target="slides/slide6.xml" Type="http://schemas.openxmlformats.org/officeDocument/2006/relationships/slide"/><Relationship Id="rId2" Target="presProps.xml" Type="http://schemas.openxmlformats.org/officeDocument/2006/relationships/presProps"/><Relationship Id="rId20" Target="slides/slide7.xml" Type="http://schemas.openxmlformats.org/officeDocument/2006/relationships/slide"/><Relationship Id="rId21" Target="slides/slide8.xml" Type="http://schemas.openxmlformats.org/officeDocument/2006/relationships/slide"/><Relationship Id="rId22" Target="slides/slide9.xml" Type="http://schemas.openxmlformats.org/officeDocument/2006/relationships/slide"/><Relationship Id="rId23" Target="slides/slide10.xml" Type="http://schemas.openxmlformats.org/officeDocument/2006/relationships/slide"/><Relationship Id="rId24" Target="slides/slide11.xml" Type="http://schemas.openxmlformats.org/officeDocument/2006/relationships/slide"/><Relationship Id="rId25" Target="slides/slide12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jpeg" Type="http://schemas.openxmlformats.org/officeDocument/2006/relationships/image"/><Relationship Id="rId7" Target="../media/image18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47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51452" y="8681346"/>
            <a:ext cx="18790904" cy="1883814"/>
            <a:chOff x="0" y="0"/>
            <a:chExt cx="203112231" cy="20362283"/>
          </a:xfrm>
        </p:grpSpPr>
        <p:sp>
          <p:nvSpPr>
            <p:cNvPr name="Freeform 3" id="3"/>
            <p:cNvSpPr/>
            <p:nvPr/>
          </p:nvSpPr>
          <p:spPr>
            <a:xfrm>
              <a:off x="72390" y="72390"/>
              <a:ext cx="202967446" cy="20217503"/>
            </a:xfrm>
            <a:custGeom>
              <a:avLst/>
              <a:gdLst/>
              <a:ahLst/>
              <a:cxnLst/>
              <a:rect r="r" b="b" t="t" l="l"/>
              <a:pathLst>
                <a:path h="20217503" w="202967446">
                  <a:moveTo>
                    <a:pt x="0" y="0"/>
                  </a:moveTo>
                  <a:lnTo>
                    <a:pt x="202967446" y="0"/>
                  </a:lnTo>
                  <a:lnTo>
                    <a:pt x="202967446" y="20217503"/>
                  </a:lnTo>
                  <a:lnTo>
                    <a:pt x="0" y="202175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0" y="0"/>
              <a:ext cx="203112229" cy="20362283"/>
            </a:xfrm>
            <a:custGeom>
              <a:avLst/>
              <a:gdLst/>
              <a:ahLst/>
              <a:cxnLst/>
              <a:rect r="r" b="b" t="t" l="l"/>
              <a:pathLst>
                <a:path h="20362283" w="203112229">
                  <a:moveTo>
                    <a:pt x="202967456" y="20217504"/>
                  </a:moveTo>
                  <a:lnTo>
                    <a:pt x="203112229" y="20217504"/>
                  </a:lnTo>
                  <a:lnTo>
                    <a:pt x="203112229" y="20362283"/>
                  </a:lnTo>
                  <a:lnTo>
                    <a:pt x="202967456" y="20362283"/>
                  </a:lnTo>
                  <a:lnTo>
                    <a:pt x="202967456" y="20217504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20217504"/>
                  </a:lnTo>
                  <a:lnTo>
                    <a:pt x="0" y="20217504"/>
                  </a:lnTo>
                  <a:lnTo>
                    <a:pt x="0" y="144780"/>
                  </a:lnTo>
                  <a:close/>
                  <a:moveTo>
                    <a:pt x="0" y="20217504"/>
                  </a:moveTo>
                  <a:lnTo>
                    <a:pt x="144780" y="20217504"/>
                  </a:lnTo>
                  <a:lnTo>
                    <a:pt x="144780" y="20362283"/>
                  </a:lnTo>
                  <a:lnTo>
                    <a:pt x="0" y="20362283"/>
                  </a:lnTo>
                  <a:lnTo>
                    <a:pt x="0" y="20217504"/>
                  </a:lnTo>
                  <a:close/>
                  <a:moveTo>
                    <a:pt x="202967456" y="144780"/>
                  </a:moveTo>
                  <a:lnTo>
                    <a:pt x="203112229" y="144780"/>
                  </a:lnTo>
                  <a:lnTo>
                    <a:pt x="203112229" y="20217504"/>
                  </a:lnTo>
                  <a:lnTo>
                    <a:pt x="202967456" y="20217504"/>
                  </a:lnTo>
                  <a:lnTo>
                    <a:pt x="202967456" y="144780"/>
                  </a:lnTo>
                  <a:close/>
                  <a:moveTo>
                    <a:pt x="144780" y="20217504"/>
                  </a:moveTo>
                  <a:lnTo>
                    <a:pt x="202967456" y="20217504"/>
                  </a:lnTo>
                  <a:lnTo>
                    <a:pt x="202967456" y="20362283"/>
                  </a:lnTo>
                  <a:lnTo>
                    <a:pt x="144780" y="20362283"/>
                  </a:lnTo>
                  <a:lnTo>
                    <a:pt x="144780" y="20217504"/>
                  </a:lnTo>
                  <a:close/>
                  <a:moveTo>
                    <a:pt x="202967456" y="0"/>
                  </a:moveTo>
                  <a:lnTo>
                    <a:pt x="203112229" y="0"/>
                  </a:lnTo>
                  <a:lnTo>
                    <a:pt x="203112229" y="144780"/>
                  </a:lnTo>
                  <a:lnTo>
                    <a:pt x="202967456" y="144780"/>
                  </a:lnTo>
                  <a:lnTo>
                    <a:pt x="20296745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02967456" y="0"/>
                  </a:lnTo>
                  <a:lnTo>
                    <a:pt x="20296745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6545689" y="3050082"/>
            <a:ext cx="11742311" cy="7515079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028700" y="9219247"/>
            <a:ext cx="7831393" cy="454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14"/>
              </a:lnSpc>
            </a:pPr>
            <a:r>
              <a:rPr lang="en-US" sz="2724">
                <a:solidFill>
                  <a:srgbClr val="000000"/>
                </a:solidFill>
                <a:latin typeface="DM Sans Bold"/>
              </a:rPr>
              <a:t>IN/SAMIRASILVA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4442798"/>
            <a:ext cx="10976033" cy="600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62"/>
              </a:lnSpc>
            </a:pPr>
            <a:r>
              <a:rPr lang="en-US" sz="4200">
                <a:solidFill>
                  <a:srgbClr val="FFFFFF"/>
                </a:solidFill>
                <a:latin typeface="DM Sans Bold Italics"/>
              </a:rPr>
              <a:t>Primeiros passos na área da tecnologia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183005"/>
            <a:ext cx="10231993" cy="2010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5175"/>
              </a:lnSpc>
            </a:pPr>
            <a:r>
              <a:rPr lang="en-US" sz="15024">
                <a:solidFill>
                  <a:srgbClr val="FFFFFF"/>
                </a:solidFill>
                <a:latin typeface="DM Sans Bold"/>
              </a:rPr>
              <a:t>ÁREA DA TI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1026414"/>
            <a:ext cx="9277962" cy="3284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44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47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3537898"/>
            <a:ext cx="15822034" cy="5720402"/>
            <a:chOff x="0" y="0"/>
            <a:chExt cx="171021502" cy="61832240"/>
          </a:xfrm>
        </p:grpSpPr>
        <p:sp>
          <p:nvSpPr>
            <p:cNvPr name="Freeform 3" id="3"/>
            <p:cNvSpPr/>
            <p:nvPr/>
          </p:nvSpPr>
          <p:spPr>
            <a:xfrm>
              <a:off x="72390" y="72390"/>
              <a:ext cx="170876729" cy="61687462"/>
            </a:xfrm>
            <a:custGeom>
              <a:avLst/>
              <a:gdLst/>
              <a:ahLst/>
              <a:cxnLst/>
              <a:rect r="r" b="b" t="t" l="l"/>
              <a:pathLst>
                <a:path h="61687462" w="170876729">
                  <a:moveTo>
                    <a:pt x="0" y="0"/>
                  </a:moveTo>
                  <a:lnTo>
                    <a:pt x="170876729" y="0"/>
                  </a:lnTo>
                  <a:lnTo>
                    <a:pt x="170876729" y="61687462"/>
                  </a:lnTo>
                  <a:lnTo>
                    <a:pt x="0" y="616874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0" y="0"/>
              <a:ext cx="171021499" cy="61832238"/>
            </a:xfrm>
            <a:custGeom>
              <a:avLst/>
              <a:gdLst/>
              <a:ahLst/>
              <a:cxnLst/>
              <a:rect r="r" b="b" t="t" l="l"/>
              <a:pathLst>
                <a:path h="61832238" w="171021499">
                  <a:moveTo>
                    <a:pt x="170876726" y="61687459"/>
                  </a:moveTo>
                  <a:lnTo>
                    <a:pt x="171021499" y="61687459"/>
                  </a:lnTo>
                  <a:lnTo>
                    <a:pt x="171021499" y="61832238"/>
                  </a:lnTo>
                  <a:lnTo>
                    <a:pt x="170876726" y="61832238"/>
                  </a:lnTo>
                  <a:lnTo>
                    <a:pt x="170876726" y="61687459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1687459"/>
                  </a:lnTo>
                  <a:lnTo>
                    <a:pt x="0" y="61687459"/>
                  </a:lnTo>
                  <a:lnTo>
                    <a:pt x="0" y="144780"/>
                  </a:lnTo>
                  <a:close/>
                  <a:moveTo>
                    <a:pt x="0" y="61687459"/>
                  </a:moveTo>
                  <a:lnTo>
                    <a:pt x="144780" y="61687459"/>
                  </a:lnTo>
                  <a:lnTo>
                    <a:pt x="144780" y="61832238"/>
                  </a:lnTo>
                  <a:lnTo>
                    <a:pt x="0" y="61832238"/>
                  </a:lnTo>
                  <a:lnTo>
                    <a:pt x="0" y="61687459"/>
                  </a:lnTo>
                  <a:close/>
                  <a:moveTo>
                    <a:pt x="170876726" y="144780"/>
                  </a:moveTo>
                  <a:lnTo>
                    <a:pt x="171021499" y="144780"/>
                  </a:lnTo>
                  <a:lnTo>
                    <a:pt x="171021499" y="61687459"/>
                  </a:lnTo>
                  <a:lnTo>
                    <a:pt x="170876726" y="61687459"/>
                  </a:lnTo>
                  <a:lnTo>
                    <a:pt x="170876726" y="144780"/>
                  </a:lnTo>
                  <a:close/>
                  <a:moveTo>
                    <a:pt x="144780" y="61687459"/>
                  </a:moveTo>
                  <a:lnTo>
                    <a:pt x="170876726" y="61687459"/>
                  </a:lnTo>
                  <a:lnTo>
                    <a:pt x="170876726" y="61832238"/>
                  </a:lnTo>
                  <a:lnTo>
                    <a:pt x="144780" y="61832238"/>
                  </a:lnTo>
                  <a:lnTo>
                    <a:pt x="144780" y="61687459"/>
                  </a:lnTo>
                  <a:close/>
                  <a:moveTo>
                    <a:pt x="170876726" y="0"/>
                  </a:moveTo>
                  <a:lnTo>
                    <a:pt x="171021499" y="0"/>
                  </a:lnTo>
                  <a:lnTo>
                    <a:pt x="171021499" y="144780"/>
                  </a:lnTo>
                  <a:lnTo>
                    <a:pt x="170876726" y="144780"/>
                  </a:lnTo>
                  <a:lnTo>
                    <a:pt x="17087672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70876726" y="0"/>
                  </a:lnTo>
                  <a:lnTo>
                    <a:pt x="17087672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028700" y="3751102"/>
            <a:ext cx="14517067" cy="5198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47703" indent="-323852" lvl="1">
              <a:lnSpc>
                <a:spcPts val="459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DM Sans"/>
              </a:rPr>
              <a:t>Crie uma conta no GitHub e poste seus projetos techs lá;</a:t>
            </a:r>
          </a:p>
          <a:p>
            <a:pPr marL="647703" indent="-323852" lvl="1">
              <a:lnSpc>
                <a:spcPts val="459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DM Sans"/>
              </a:rPr>
              <a:t>Estude todos os dias;</a:t>
            </a:r>
          </a:p>
          <a:p>
            <a:pPr marL="647703" indent="-323852" lvl="1">
              <a:lnSpc>
                <a:spcPts val="459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DM Sans"/>
              </a:rPr>
              <a:t>Converse com profissionais da área da TI, inclusive temos uma infinidade de comunidades devs por aí;</a:t>
            </a:r>
          </a:p>
          <a:p>
            <a:pPr marL="647703" indent="-323852" lvl="1">
              <a:lnSpc>
                <a:spcPts val="459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DM Sans"/>
              </a:rPr>
              <a:t>Tenha um perfil ativo no Linkedin, compartilhe por lá suas dicas sobre códigos, carreira e afins e óbvio, fortaleça o seu networking com as empresas, recrutadores e profissionais diversos;</a:t>
            </a:r>
          </a:p>
          <a:p>
            <a:pPr marL="647703" indent="-323852" lvl="1">
              <a:lnSpc>
                <a:spcPts val="459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DM Sans"/>
              </a:rPr>
              <a:t>Com o tempo, você irá encontrar a melhor metodologia de estudos;</a:t>
            </a:r>
          </a:p>
          <a:p>
            <a:pPr marL="647703" indent="-323852" lvl="1">
              <a:lnSpc>
                <a:spcPts val="459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DM Sans"/>
              </a:rPr>
              <a:t>Não viva só para os códigos, é importante ter o seu momento de lazer.</a:t>
            </a: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14168564" y="153481"/>
            <a:ext cx="4335083" cy="10189297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437266" y="569809"/>
            <a:ext cx="8392897" cy="2447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FFFFFF"/>
                </a:solidFill>
                <a:latin typeface="DM Sans Bold"/>
              </a:rPr>
              <a:t>Informações extras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47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3987703"/>
            <a:ext cx="9831754" cy="5525574"/>
            <a:chOff x="0" y="0"/>
            <a:chExt cx="106272133" cy="59726322"/>
          </a:xfrm>
        </p:grpSpPr>
        <p:sp>
          <p:nvSpPr>
            <p:cNvPr name="Freeform 3" id="3"/>
            <p:cNvSpPr/>
            <p:nvPr/>
          </p:nvSpPr>
          <p:spPr>
            <a:xfrm>
              <a:off x="72390" y="72390"/>
              <a:ext cx="106127354" cy="59581544"/>
            </a:xfrm>
            <a:custGeom>
              <a:avLst/>
              <a:gdLst/>
              <a:ahLst/>
              <a:cxnLst/>
              <a:rect r="r" b="b" t="t" l="l"/>
              <a:pathLst>
                <a:path h="59581544" w="106127354">
                  <a:moveTo>
                    <a:pt x="0" y="0"/>
                  </a:moveTo>
                  <a:lnTo>
                    <a:pt x="106127354" y="0"/>
                  </a:lnTo>
                  <a:lnTo>
                    <a:pt x="106127354" y="59581544"/>
                  </a:lnTo>
                  <a:lnTo>
                    <a:pt x="0" y="595815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0" y="0"/>
              <a:ext cx="106272137" cy="59726320"/>
            </a:xfrm>
            <a:custGeom>
              <a:avLst/>
              <a:gdLst/>
              <a:ahLst/>
              <a:cxnLst/>
              <a:rect r="r" b="b" t="t" l="l"/>
              <a:pathLst>
                <a:path h="59726320" w="106272137">
                  <a:moveTo>
                    <a:pt x="106127352" y="59581542"/>
                  </a:moveTo>
                  <a:lnTo>
                    <a:pt x="106272137" y="59581542"/>
                  </a:lnTo>
                  <a:lnTo>
                    <a:pt x="106272137" y="59726320"/>
                  </a:lnTo>
                  <a:lnTo>
                    <a:pt x="106127352" y="59726320"/>
                  </a:lnTo>
                  <a:lnTo>
                    <a:pt x="106127352" y="59581542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59581542"/>
                  </a:lnTo>
                  <a:lnTo>
                    <a:pt x="0" y="59581542"/>
                  </a:lnTo>
                  <a:lnTo>
                    <a:pt x="0" y="144780"/>
                  </a:lnTo>
                  <a:close/>
                  <a:moveTo>
                    <a:pt x="0" y="59581542"/>
                  </a:moveTo>
                  <a:lnTo>
                    <a:pt x="144780" y="59581542"/>
                  </a:lnTo>
                  <a:lnTo>
                    <a:pt x="144780" y="59726320"/>
                  </a:lnTo>
                  <a:lnTo>
                    <a:pt x="0" y="59726320"/>
                  </a:lnTo>
                  <a:lnTo>
                    <a:pt x="0" y="59581542"/>
                  </a:lnTo>
                  <a:close/>
                  <a:moveTo>
                    <a:pt x="106127352" y="144780"/>
                  </a:moveTo>
                  <a:lnTo>
                    <a:pt x="106272137" y="144780"/>
                  </a:lnTo>
                  <a:lnTo>
                    <a:pt x="106272137" y="59581542"/>
                  </a:lnTo>
                  <a:lnTo>
                    <a:pt x="106127352" y="59581542"/>
                  </a:lnTo>
                  <a:lnTo>
                    <a:pt x="106127352" y="144780"/>
                  </a:lnTo>
                  <a:close/>
                  <a:moveTo>
                    <a:pt x="144780" y="59581542"/>
                  </a:moveTo>
                  <a:lnTo>
                    <a:pt x="106127352" y="59581542"/>
                  </a:lnTo>
                  <a:lnTo>
                    <a:pt x="106127352" y="59726320"/>
                  </a:lnTo>
                  <a:lnTo>
                    <a:pt x="144780" y="59726320"/>
                  </a:lnTo>
                  <a:lnTo>
                    <a:pt x="144780" y="59581542"/>
                  </a:lnTo>
                  <a:close/>
                  <a:moveTo>
                    <a:pt x="106127352" y="0"/>
                  </a:moveTo>
                  <a:lnTo>
                    <a:pt x="106272137" y="0"/>
                  </a:lnTo>
                  <a:lnTo>
                    <a:pt x="106272137" y="144780"/>
                  </a:lnTo>
                  <a:lnTo>
                    <a:pt x="106127352" y="144780"/>
                  </a:lnTo>
                  <a:lnTo>
                    <a:pt x="106127352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06127352" y="0"/>
                  </a:lnTo>
                  <a:lnTo>
                    <a:pt x="106127352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422900" y="4438966"/>
            <a:ext cx="9629996" cy="5848034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028700" y="1019175"/>
            <a:ext cx="8534076" cy="2447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FFFFFF"/>
                </a:solidFill>
                <a:latin typeface="DM Sans Bold"/>
              </a:rPr>
              <a:t>Considerações finais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89194" y="4750240"/>
            <a:ext cx="8510765" cy="3962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00"/>
              </a:lnSpc>
            </a:pPr>
            <a:r>
              <a:rPr lang="en-US" sz="3000">
                <a:solidFill>
                  <a:srgbClr val="000000"/>
                </a:solidFill>
                <a:latin typeface="DM Sans"/>
              </a:rPr>
              <a:t>Eu trouxe algumas dicas que me ajudaram no meu processo de migração pra área tecnológica lá em 2019.</a:t>
            </a:r>
          </a:p>
          <a:p>
            <a:pPr>
              <a:lnSpc>
                <a:spcPts val="3900"/>
              </a:lnSpc>
            </a:pPr>
          </a:p>
          <a:p>
            <a:pPr algn="l" marL="0" indent="0" lvl="0">
              <a:lnSpc>
                <a:spcPts val="39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DM Sans"/>
              </a:rPr>
              <a:t>Eu ainda tenho muito o que aprender, mas espero que de alguma forma esse material possa lhe ser útil no seu início ou migração pra área da TI.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47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3987703"/>
            <a:ext cx="9831754" cy="5525574"/>
            <a:chOff x="0" y="0"/>
            <a:chExt cx="106272133" cy="59726322"/>
          </a:xfrm>
        </p:grpSpPr>
        <p:sp>
          <p:nvSpPr>
            <p:cNvPr name="Freeform 3" id="3"/>
            <p:cNvSpPr/>
            <p:nvPr/>
          </p:nvSpPr>
          <p:spPr>
            <a:xfrm>
              <a:off x="72390" y="72390"/>
              <a:ext cx="106127354" cy="59581544"/>
            </a:xfrm>
            <a:custGeom>
              <a:avLst/>
              <a:gdLst/>
              <a:ahLst/>
              <a:cxnLst/>
              <a:rect r="r" b="b" t="t" l="l"/>
              <a:pathLst>
                <a:path h="59581544" w="106127354">
                  <a:moveTo>
                    <a:pt x="0" y="0"/>
                  </a:moveTo>
                  <a:lnTo>
                    <a:pt x="106127354" y="0"/>
                  </a:lnTo>
                  <a:lnTo>
                    <a:pt x="106127354" y="59581544"/>
                  </a:lnTo>
                  <a:lnTo>
                    <a:pt x="0" y="595815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0" y="0"/>
              <a:ext cx="106272137" cy="59726320"/>
            </a:xfrm>
            <a:custGeom>
              <a:avLst/>
              <a:gdLst/>
              <a:ahLst/>
              <a:cxnLst/>
              <a:rect r="r" b="b" t="t" l="l"/>
              <a:pathLst>
                <a:path h="59726320" w="106272137">
                  <a:moveTo>
                    <a:pt x="106127352" y="59581542"/>
                  </a:moveTo>
                  <a:lnTo>
                    <a:pt x="106272137" y="59581542"/>
                  </a:lnTo>
                  <a:lnTo>
                    <a:pt x="106272137" y="59726320"/>
                  </a:lnTo>
                  <a:lnTo>
                    <a:pt x="106127352" y="59726320"/>
                  </a:lnTo>
                  <a:lnTo>
                    <a:pt x="106127352" y="59581542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59581542"/>
                  </a:lnTo>
                  <a:lnTo>
                    <a:pt x="0" y="59581542"/>
                  </a:lnTo>
                  <a:lnTo>
                    <a:pt x="0" y="144780"/>
                  </a:lnTo>
                  <a:close/>
                  <a:moveTo>
                    <a:pt x="0" y="59581542"/>
                  </a:moveTo>
                  <a:lnTo>
                    <a:pt x="144780" y="59581542"/>
                  </a:lnTo>
                  <a:lnTo>
                    <a:pt x="144780" y="59726320"/>
                  </a:lnTo>
                  <a:lnTo>
                    <a:pt x="0" y="59726320"/>
                  </a:lnTo>
                  <a:lnTo>
                    <a:pt x="0" y="59581542"/>
                  </a:lnTo>
                  <a:close/>
                  <a:moveTo>
                    <a:pt x="106127352" y="144780"/>
                  </a:moveTo>
                  <a:lnTo>
                    <a:pt x="106272137" y="144780"/>
                  </a:lnTo>
                  <a:lnTo>
                    <a:pt x="106272137" y="59581542"/>
                  </a:lnTo>
                  <a:lnTo>
                    <a:pt x="106127352" y="59581542"/>
                  </a:lnTo>
                  <a:lnTo>
                    <a:pt x="106127352" y="144780"/>
                  </a:lnTo>
                  <a:close/>
                  <a:moveTo>
                    <a:pt x="144780" y="59581542"/>
                  </a:moveTo>
                  <a:lnTo>
                    <a:pt x="106127352" y="59581542"/>
                  </a:lnTo>
                  <a:lnTo>
                    <a:pt x="106127352" y="59726320"/>
                  </a:lnTo>
                  <a:lnTo>
                    <a:pt x="144780" y="59726320"/>
                  </a:lnTo>
                  <a:lnTo>
                    <a:pt x="144780" y="59581542"/>
                  </a:lnTo>
                  <a:close/>
                  <a:moveTo>
                    <a:pt x="106127352" y="0"/>
                  </a:moveTo>
                  <a:lnTo>
                    <a:pt x="106272137" y="0"/>
                  </a:lnTo>
                  <a:lnTo>
                    <a:pt x="106272137" y="144780"/>
                  </a:lnTo>
                  <a:lnTo>
                    <a:pt x="106127352" y="144780"/>
                  </a:lnTo>
                  <a:lnTo>
                    <a:pt x="106127352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06127352" y="0"/>
                  </a:lnTo>
                  <a:lnTo>
                    <a:pt x="106127352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9848361" y="775677"/>
            <a:ext cx="7410939" cy="14821877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028700" y="1019175"/>
            <a:ext cx="11464845" cy="2447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FFFFFF"/>
                </a:solidFill>
                <a:latin typeface="DM Sans Bold"/>
              </a:rPr>
              <a:t>Gostou do conteúdo deste material?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89194" y="4428613"/>
            <a:ext cx="8159167" cy="4596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80"/>
              </a:lnSpc>
            </a:pPr>
            <a:r>
              <a:rPr lang="en-US" sz="5600">
                <a:solidFill>
                  <a:srgbClr val="000000"/>
                </a:solidFill>
                <a:latin typeface="DM Sans"/>
              </a:rPr>
              <a:t>Curta, comente e compartilhe com as demais pessoas.</a:t>
            </a:r>
          </a:p>
          <a:p>
            <a:pPr>
              <a:lnSpc>
                <a:spcPts val="7280"/>
              </a:lnSpc>
            </a:pPr>
          </a:p>
          <a:p>
            <a:pPr algn="l" marL="0" indent="0" lvl="0">
              <a:lnSpc>
                <a:spcPts val="7280"/>
              </a:lnSpc>
              <a:spcBef>
                <a:spcPct val="0"/>
              </a:spcBef>
            </a:pPr>
            <a:r>
              <a:rPr lang="en-US" sz="5600">
                <a:solidFill>
                  <a:srgbClr val="000000"/>
                </a:solidFill>
                <a:latin typeface="DM Sans"/>
              </a:rPr>
              <a:t>Até a próxima!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47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63848" y="1028700"/>
            <a:ext cx="9395452" cy="8229600"/>
            <a:chOff x="0" y="0"/>
            <a:chExt cx="101556115" cy="88954338"/>
          </a:xfrm>
        </p:grpSpPr>
        <p:sp>
          <p:nvSpPr>
            <p:cNvPr name="Freeform 3" id="3"/>
            <p:cNvSpPr/>
            <p:nvPr/>
          </p:nvSpPr>
          <p:spPr>
            <a:xfrm>
              <a:off x="72390" y="72390"/>
              <a:ext cx="101411338" cy="88809558"/>
            </a:xfrm>
            <a:custGeom>
              <a:avLst/>
              <a:gdLst/>
              <a:ahLst/>
              <a:cxnLst/>
              <a:rect r="r" b="b" t="t" l="l"/>
              <a:pathLst>
                <a:path h="88809558" w="101411338">
                  <a:moveTo>
                    <a:pt x="0" y="0"/>
                  </a:moveTo>
                  <a:lnTo>
                    <a:pt x="101411338" y="0"/>
                  </a:lnTo>
                  <a:lnTo>
                    <a:pt x="101411338" y="88809558"/>
                  </a:lnTo>
                  <a:lnTo>
                    <a:pt x="0" y="888095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0" y="0"/>
              <a:ext cx="101556114" cy="88954341"/>
            </a:xfrm>
            <a:custGeom>
              <a:avLst/>
              <a:gdLst/>
              <a:ahLst/>
              <a:cxnLst/>
              <a:rect r="r" b="b" t="t" l="l"/>
              <a:pathLst>
                <a:path h="88954341" w="101556114">
                  <a:moveTo>
                    <a:pt x="101411336" y="88809556"/>
                  </a:moveTo>
                  <a:lnTo>
                    <a:pt x="101556114" y="88809556"/>
                  </a:lnTo>
                  <a:lnTo>
                    <a:pt x="101556114" y="88954341"/>
                  </a:lnTo>
                  <a:lnTo>
                    <a:pt x="101411336" y="88954341"/>
                  </a:lnTo>
                  <a:lnTo>
                    <a:pt x="101411336" y="88809556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88809556"/>
                  </a:lnTo>
                  <a:lnTo>
                    <a:pt x="0" y="88809556"/>
                  </a:lnTo>
                  <a:lnTo>
                    <a:pt x="0" y="144780"/>
                  </a:lnTo>
                  <a:close/>
                  <a:moveTo>
                    <a:pt x="0" y="88809556"/>
                  </a:moveTo>
                  <a:lnTo>
                    <a:pt x="144780" y="88809556"/>
                  </a:lnTo>
                  <a:lnTo>
                    <a:pt x="144780" y="88954341"/>
                  </a:lnTo>
                  <a:lnTo>
                    <a:pt x="0" y="88954341"/>
                  </a:lnTo>
                  <a:lnTo>
                    <a:pt x="0" y="88809556"/>
                  </a:lnTo>
                  <a:close/>
                  <a:moveTo>
                    <a:pt x="101411336" y="144780"/>
                  </a:moveTo>
                  <a:lnTo>
                    <a:pt x="101556114" y="144780"/>
                  </a:lnTo>
                  <a:lnTo>
                    <a:pt x="101556114" y="88809556"/>
                  </a:lnTo>
                  <a:lnTo>
                    <a:pt x="101411336" y="88809556"/>
                  </a:lnTo>
                  <a:lnTo>
                    <a:pt x="101411336" y="144780"/>
                  </a:lnTo>
                  <a:close/>
                  <a:moveTo>
                    <a:pt x="144780" y="88809556"/>
                  </a:moveTo>
                  <a:lnTo>
                    <a:pt x="101411336" y="88809556"/>
                  </a:lnTo>
                  <a:lnTo>
                    <a:pt x="101411336" y="88954341"/>
                  </a:lnTo>
                  <a:lnTo>
                    <a:pt x="144780" y="88954341"/>
                  </a:lnTo>
                  <a:lnTo>
                    <a:pt x="144780" y="88809556"/>
                  </a:lnTo>
                  <a:close/>
                  <a:moveTo>
                    <a:pt x="101411336" y="0"/>
                  </a:moveTo>
                  <a:lnTo>
                    <a:pt x="101556114" y="0"/>
                  </a:lnTo>
                  <a:lnTo>
                    <a:pt x="101556114" y="144780"/>
                  </a:lnTo>
                  <a:lnTo>
                    <a:pt x="101411336" y="144780"/>
                  </a:lnTo>
                  <a:lnTo>
                    <a:pt x="10141133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01411336" y="0"/>
                  </a:lnTo>
                  <a:lnTo>
                    <a:pt x="10141133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0">
            <a:off x="-163101" y="9239250"/>
            <a:ext cx="19596948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567358" y="2458797"/>
            <a:ext cx="9257668" cy="8550718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175061" y="1019175"/>
            <a:ext cx="5772828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FFFFFF"/>
                </a:solidFill>
                <a:latin typeface="DM Sans Bold"/>
              </a:rPr>
              <a:t>O início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366912" y="1252158"/>
            <a:ext cx="8389324" cy="668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00"/>
              </a:lnSpc>
            </a:pPr>
            <a:r>
              <a:rPr lang="en-US" sz="3200">
                <a:solidFill>
                  <a:srgbClr val="000000"/>
                </a:solidFill>
                <a:latin typeface="DM Sans"/>
              </a:rPr>
              <a:t>Você sabia?</a:t>
            </a:r>
          </a:p>
          <a:p>
            <a:pPr>
              <a:lnSpc>
                <a:spcPts val="4800"/>
              </a:lnSpc>
            </a:pPr>
          </a:p>
          <a:p>
            <a:pPr>
              <a:lnSpc>
                <a:spcPts val="4800"/>
              </a:lnSpc>
            </a:pPr>
            <a:r>
              <a:rPr lang="en-US" sz="3200">
                <a:solidFill>
                  <a:srgbClr val="000000"/>
                </a:solidFill>
                <a:latin typeface="DM Sans"/>
              </a:rPr>
              <a:t>Segundo especialistas, a área da tecnologia vai gerar aproximadamente 800.000 vagas de emprego no Brasil até 2025.</a:t>
            </a:r>
          </a:p>
          <a:p>
            <a:pPr>
              <a:lnSpc>
                <a:spcPts val="4800"/>
              </a:lnSpc>
            </a:pPr>
          </a:p>
          <a:p>
            <a:pPr algn="l" marL="0" indent="0" lvl="0">
              <a:lnSpc>
                <a:spcPts val="4800"/>
              </a:lnSpc>
            </a:pPr>
            <a:r>
              <a:rPr lang="en-US" sz="3200">
                <a:solidFill>
                  <a:srgbClr val="000000"/>
                </a:solidFill>
                <a:latin typeface="DM Sans"/>
              </a:rPr>
              <a:t>A área é bastante ampla e você pode atuar em diferentes campos, como na parte de desenvolvimento de softwares, gestão de projetos, recrutamento, segurança cibernética, educacional, entre outros.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47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63848" y="1028700"/>
            <a:ext cx="9395452" cy="8229600"/>
            <a:chOff x="0" y="0"/>
            <a:chExt cx="101556115" cy="88954338"/>
          </a:xfrm>
        </p:grpSpPr>
        <p:sp>
          <p:nvSpPr>
            <p:cNvPr name="Freeform 3" id="3"/>
            <p:cNvSpPr/>
            <p:nvPr/>
          </p:nvSpPr>
          <p:spPr>
            <a:xfrm>
              <a:off x="72390" y="72390"/>
              <a:ext cx="101411338" cy="88809558"/>
            </a:xfrm>
            <a:custGeom>
              <a:avLst/>
              <a:gdLst/>
              <a:ahLst/>
              <a:cxnLst/>
              <a:rect r="r" b="b" t="t" l="l"/>
              <a:pathLst>
                <a:path h="88809558" w="101411338">
                  <a:moveTo>
                    <a:pt x="0" y="0"/>
                  </a:moveTo>
                  <a:lnTo>
                    <a:pt x="101411338" y="0"/>
                  </a:lnTo>
                  <a:lnTo>
                    <a:pt x="101411338" y="88809558"/>
                  </a:lnTo>
                  <a:lnTo>
                    <a:pt x="0" y="888095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0" y="0"/>
              <a:ext cx="101556114" cy="88954341"/>
            </a:xfrm>
            <a:custGeom>
              <a:avLst/>
              <a:gdLst/>
              <a:ahLst/>
              <a:cxnLst/>
              <a:rect r="r" b="b" t="t" l="l"/>
              <a:pathLst>
                <a:path h="88954341" w="101556114">
                  <a:moveTo>
                    <a:pt x="101411336" y="88809556"/>
                  </a:moveTo>
                  <a:lnTo>
                    <a:pt x="101556114" y="88809556"/>
                  </a:lnTo>
                  <a:lnTo>
                    <a:pt x="101556114" y="88954341"/>
                  </a:lnTo>
                  <a:lnTo>
                    <a:pt x="101411336" y="88954341"/>
                  </a:lnTo>
                  <a:lnTo>
                    <a:pt x="101411336" y="88809556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88809556"/>
                  </a:lnTo>
                  <a:lnTo>
                    <a:pt x="0" y="88809556"/>
                  </a:lnTo>
                  <a:lnTo>
                    <a:pt x="0" y="144780"/>
                  </a:lnTo>
                  <a:close/>
                  <a:moveTo>
                    <a:pt x="0" y="88809556"/>
                  </a:moveTo>
                  <a:lnTo>
                    <a:pt x="144780" y="88809556"/>
                  </a:lnTo>
                  <a:lnTo>
                    <a:pt x="144780" y="88954341"/>
                  </a:lnTo>
                  <a:lnTo>
                    <a:pt x="0" y="88954341"/>
                  </a:lnTo>
                  <a:lnTo>
                    <a:pt x="0" y="88809556"/>
                  </a:lnTo>
                  <a:close/>
                  <a:moveTo>
                    <a:pt x="101411336" y="144780"/>
                  </a:moveTo>
                  <a:lnTo>
                    <a:pt x="101556114" y="144780"/>
                  </a:lnTo>
                  <a:lnTo>
                    <a:pt x="101556114" y="88809556"/>
                  </a:lnTo>
                  <a:lnTo>
                    <a:pt x="101411336" y="88809556"/>
                  </a:lnTo>
                  <a:lnTo>
                    <a:pt x="101411336" y="144780"/>
                  </a:lnTo>
                  <a:close/>
                  <a:moveTo>
                    <a:pt x="144780" y="88809556"/>
                  </a:moveTo>
                  <a:lnTo>
                    <a:pt x="101411336" y="88809556"/>
                  </a:lnTo>
                  <a:lnTo>
                    <a:pt x="101411336" y="88954341"/>
                  </a:lnTo>
                  <a:lnTo>
                    <a:pt x="144780" y="88954341"/>
                  </a:lnTo>
                  <a:lnTo>
                    <a:pt x="144780" y="88809556"/>
                  </a:lnTo>
                  <a:close/>
                  <a:moveTo>
                    <a:pt x="101411336" y="0"/>
                  </a:moveTo>
                  <a:lnTo>
                    <a:pt x="101556114" y="0"/>
                  </a:lnTo>
                  <a:lnTo>
                    <a:pt x="101556114" y="144780"/>
                  </a:lnTo>
                  <a:lnTo>
                    <a:pt x="101411336" y="144780"/>
                  </a:lnTo>
                  <a:lnTo>
                    <a:pt x="10141133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01411336" y="0"/>
                  </a:lnTo>
                  <a:lnTo>
                    <a:pt x="10141133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175061" y="1019175"/>
            <a:ext cx="5772828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FFFFFF"/>
                </a:solidFill>
                <a:latin typeface="DM Sans Bold"/>
              </a:rPr>
              <a:t>O início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690309" y="1268730"/>
            <a:ext cx="8389324" cy="7654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50"/>
              </a:lnSpc>
            </a:pPr>
            <a:r>
              <a:rPr lang="en-US" sz="3100">
                <a:solidFill>
                  <a:srgbClr val="000000"/>
                </a:solidFill>
                <a:latin typeface="DM Sans"/>
              </a:rPr>
              <a:t>Pra começar, vou te contar no próximo slide sobre as principais graduações na área tech.</a:t>
            </a:r>
          </a:p>
          <a:p>
            <a:pPr>
              <a:lnSpc>
                <a:spcPts val="4650"/>
              </a:lnSpc>
            </a:pPr>
          </a:p>
          <a:p>
            <a:pPr>
              <a:lnSpc>
                <a:spcPts val="4650"/>
              </a:lnSpc>
            </a:pPr>
            <a:r>
              <a:rPr lang="en-US" sz="3100">
                <a:solidFill>
                  <a:srgbClr val="000000"/>
                </a:solidFill>
                <a:latin typeface="DM Sans"/>
              </a:rPr>
              <a:t>Já adianto que muitas empresas como Google, Apple, IBM etc. não exigem diplomas para a contratação de pessoas.</a:t>
            </a:r>
          </a:p>
          <a:p>
            <a:pPr>
              <a:lnSpc>
                <a:spcPts val="4650"/>
              </a:lnSpc>
            </a:pPr>
          </a:p>
          <a:p>
            <a:pPr algn="l" marL="0" indent="0" lvl="0">
              <a:lnSpc>
                <a:spcPts val="4650"/>
              </a:lnSpc>
            </a:pPr>
            <a:r>
              <a:rPr lang="en-US" sz="3100">
                <a:solidFill>
                  <a:srgbClr val="000000"/>
                </a:solidFill>
                <a:latin typeface="DM Sans"/>
              </a:rPr>
              <a:t>Todavia, é legal você iniciar uma graduação assim que possível, pois conforme você for desenvolvendo na área, é imprescindível você fortalecer a sua base teórica de conhecimento, visto que no dia a dia o aprendizado é prático.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-577391" y="2247900"/>
            <a:ext cx="7972579" cy="90039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47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784929" y="511127"/>
            <a:ext cx="9474371" cy="2374997"/>
            <a:chOff x="0" y="0"/>
            <a:chExt cx="102409158" cy="25671509"/>
          </a:xfrm>
        </p:grpSpPr>
        <p:sp>
          <p:nvSpPr>
            <p:cNvPr name="Freeform 3" id="3"/>
            <p:cNvSpPr/>
            <p:nvPr/>
          </p:nvSpPr>
          <p:spPr>
            <a:xfrm>
              <a:off x="72390" y="72390"/>
              <a:ext cx="102264377" cy="25526730"/>
            </a:xfrm>
            <a:custGeom>
              <a:avLst/>
              <a:gdLst/>
              <a:ahLst/>
              <a:cxnLst/>
              <a:rect r="r" b="b" t="t" l="l"/>
              <a:pathLst>
                <a:path h="25526730" w="102264377">
                  <a:moveTo>
                    <a:pt x="0" y="0"/>
                  </a:moveTo>
                  <a:lnTo>
                    <a:pt x="102264377" y="0"/>
                  </a:lnTo>
                  <a:lnTo>
                    <a:pt x="102264377" y="25526730"/>
                  </a:lnTo>
                  <a:lnTo>
                    <a:pt x="0" y="255267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0" y="0"/>
              <a:ext cx="102409160" cy="25671509"/>
            </a:xfrm>
            <a:custGeom>
              <a:avLst/>
              <a:gdLst/>
              <a:ahLst/>
              <a:cxnLst/>
              <a:rect r="r" b="b" t="t" l="l"/>
              <a:pathLst>
                <a:path h="25671509" w="102409160">
                  <a:moveTo>
                    <a:pt x="102264381" y="25526730"/>
                  </a:moveTo>
                  <a:lnTo>
                    <a:pt x="102409160" y="25526730"/>
                  </a:lnTo>
                  <a:lnTo>
                    <a:pt x="102409160" y="25671509"/>
                  </a:lnTo>
                  <a:lnTo>
                    <a:pt x="102264381" y="25671509"/>
                  </a:lnTo>
                  <a:lnTo>
                    <a:pt x="102264381" y="25526729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25526730"/>
                  </a:lnTo>
                  <a:lnTo>
                    <a:pt x="0" y="25526730"/>
                  </a:lnTo>
                  <a:lnTo>
                    <a:pt x="0" y="144780"/>
                  </a:lnTo>
                  <a:close/>
                  <a:moveTo>
                    <a:pt x="0" y="25526730"/>
                  </a:moveTo>
                  <a:lnTo>
                    <a:pt x="144780" y="25526730"/>
                  </a:lnTo>
                  <a:lnTo>
                    <a:pt x="144780" y="25671509"/>
                  </a:lnTo>
                  <a:lnTo>
                    <a:pt x="0" y="25671509"/>
                  </a:lnTo>
                  <a:lnTo>
                    <a:pt x="0" y="25526729"/>
                  </a:lnTo>
                  <a:close/>
                  <a:moveTo>
                    <a:pt x="102264381" y="144780"/>
                  </a:moveTo>
                  <a:lnTo>
                    <a:pt x="102409160" y="144780"/>
                  </a:lnTo>
                  <a:lnTo>
                    <a:pt x="102409160" y="25526730"/>
                  </a:lnTo>
                  <a:lnTo>
                    <a:pt x="102264381" y="25526730"/>
                  </a:lnTo>
                  <a:lnTo>
                    <a:pt x="102264381" y="144780"/>
                  </a:lnTo>
                  <a:close/>
                  <a:moveTo>
                    <a:pt x="144780" y="25526730"/>
                  </a:moveTo>
                  <a:lnTo>
                    <a:pt x="102264381" y="25526730"/>
                  </a:lnTo>
                  <a:lnTo>
                    <a:pt x="102264381" y="25671509"/>
                  </a:lnTo>
                  <a:lnTo>
                    <a:pt x="144780" y="25671509"/>
                  </a:lnTo>
                  <a:lnTo>
                    <a:pt x="144780" y="25526729"/>
                  </a:lnTo>
                  <a:close/>
                  <a:moveTo>
                    <a:pt x="102264381" y="0"/>
                  </a:moveTo>
                  <a:lnTo>
                    <a:pt x="102409160" y="0"/>
                  </a:lnTo>
                  <a:lnTo>
                    <a:pt x="102409160" y="144780"/>
                  </a:lnTo>
                  <a:lnTo>
                    <a:pt x="102264381" y="144780"/>
                  </a:lnTo>
                  <a:lnTo>
                    <a:pt x="102264381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02264381" y="0"/>
                  </a:lnTo>
                  <a:lnTo>
                    <a:pt x="102264381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7784929" y="3417042"/>
            <a:ext cx="9474371" cy="6546072"/>
            <a:chOff x="0" y="0"/>
            <a:chExt cx="102409158" cy="70756968"/>
          </a:xfrm>
        </p:grpSpPr>
        <p:sp>
          <p:nvSpPr>
            <p:cNvPr name="Freeform 6" id="6"/>
            <p:cNvSpPr/>
            <p:nvPr/>
          </p:nvSpPr>
          <p:spPr>
            <a:xfrm>
              <a:off x="72390" y="72390"/>
              <a:ext cx="102264377" cy="70612189"/>
            </a:xfrm>
            <a:custGeom>
              <a:avLst/>
              <a:gdLst/>
              <a:ahLst/>
              <a:cxnLst/>
              <a:rect r="r" b="b" t="t" l="l"/>
              <a:pathLst>
                <a:path h="70612189" w="102264377">
                  <a:moveTo>
                    <a:pt x="0" y="0"/>
                  </a:moveTo>
                  <a:lnTo>
                    <a:pt x="102264377" y="0"/>
                  </a:lnTo>
                  <a:lnTo>
                    <a:pt x="102264377" y="70612189"/>
                  </a:lnTo>
                  <a:lnTo>
                    <a:pt x="0" y="706121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>
              <a:off x="0" y="0"/>
              <a:ext cx="102409160" cy="70756971"/>
            </a:xfrm>
            <a:custGeom>
              <a:avLst/>
              <a:gdLst/>
              <a:ahLst/>
              <a:cxnLst/>
              <a:rect r="r" b="b" t="t" l="l"/>
              <a:pathLst>
                <a:path h="70756971" w="102409160">
                  <a:moveTo>
                    <a:pt x="102264381" y="70612186"/>
                  </a:moveTo>
                  <a:lnTo>
                    <a:pt x="102409160" y="70612186"/>
                  </a:lnTo>
                  <a:lnTo>
                    <a:pt x="102409160" y="70756971"/>
                  </a:lnTo>
                  <a:lnTo>
                    <a:pt x="102264381" y="70756971"/>
                  </a:lnTo>
                  <a:lnTo>
                    <a:pt x="102264381" y="70612186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70612186"/>
                  </a:lnTo>
                  <a:lnTo>
                    <a:pt x="0" y="70612186"/>
                  </a:lnTo>
                  <a:lnTo>
                    <a:pt x="0" y="144780"/>
                  </a:lnTo>
                  <a:close/>
                  <a:moveTo>
                    <a:pt x="0" y="70612186"/>
                  </a:moveTo>
                  <a:lnTo>
                    <a:pt x="144780" y="70612186"/>
                  </a:lnTo>
                  <a:lnTo>
                    <a:pt x="144780" y="70756971"/>
                  </a:lnTo>
                  <a:lnTo>
                    <a:pt x="0" y="70756971"/>
                  </a:lnTo>
                  <a:lnTo>
                    <a:pt x="0" y="70612186"/>
                  </a:lnTo>
                  <a:close/>
                  <a:moveTo>
                    <a:pt x="102264381" y="144780"/>
                  </a:moveTo>
                  <a:lnTo>
                    <a:pt x="102409160" y="144780"/>
                  </a:lnTo>
                  <a:lnTo>
                    <a:pt x="102409160" y="70612186"/>
                  </a:lnTo>
                  <a:lnTo>
                    <a:pt x="102264381" y="70612186"/>
                  </a:lnTo>
                  <a:lnTo>
                    <a:pt x="102264381" y="144780"/>
                  </a:lnTo>
                  <a:close/>
                  <a:moveTo>
                    <a:pt x="144780" y="70612186"/>
                  </a:moveTo>
                  <a:lnTo>
                    <a:pt x="102264381" y="70612186"/>
                  </a:lnTo>
                  <a:lnTo>
                    <a:pt x="102264381" y="70756971"/>
                  </a:lnTo>
                  <a:lnTo>
                    <a:pt x="144780" y="70756971"/>
                  </a:lnTo>
                  <a:lnTo>
                    <a:pt x="144780" y="70612186"/>
                  </a:lnTo>
                  <a:close/>
                  <a:moveTo>
                    <a:pt x="102264381" y="0"/>
                  </a:moveTo>
                  <a:lnTo>
                    <a:pt x="102409160" y="0"/>
                  </a:lnTo>
                  <a:lnTo>
                    <a:pt x="102409160" y="144780"/>
                  </a:lnTo>
                  <a:lnTo>
                    <a:pt x="102264381" y="144780"/>
                  </a:lnTo>
                  <a:lnTo>
                    <a:pt x="102264381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02264381" y="0"/>
                  </a:lnTo>
                  <a:lnTo>
                    <a:pt x="102264381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8327453" y="3598264"/>
            <a:ext cx="8389324" cy="6078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90882" indent="-345441" lvl="1">
              <a:lnSpc>
                <a:spcPts val="48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DM Sans"/>
              </a:rPr>
              <a:t>Análise e Desenvolvimento de Sistemas </a:t>
            </a:r>
          </a:p>
          <a:p>
            <a:pPr marL="690882" indent="-345441" lvl="1">
              <a:lnSpc>
                <a:spcPts val="48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DM Sans"/>
              </a:rPr>
              <a:t>Ciência da Computação</a:t>
            </a:r>
          </a:p>
          <a:p>
            <a:pPr marL="690882" indent="-345441" lvl="1">
              <a:lnSpc>
                <a:spcPts val="48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DM Sans"/>
              </a:rPr>
              <a:t>Engenharia da Computação</a:t>
            </a:r>
          </a:p>
          <a:p>
            <a:pPr marL="690882" indent="-345441" lvl="1">
              <a:lnSpc>
                <a:spcPts val="48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DM Sans"/>
              </a:rPr>
              <a:t>Engenharia de Controle e Automação</a:t>
            </a:r>
          </a:p>
          <a:p>
            <a:pPr marL="690882" indent="-345441" lvl="1">
              <a:lnSpc>
                <a:spcPts val="48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DM Sans"/>
              </a:rPr>
              <a:t>Gestão em Tecnologia de Informação</a:t>
            </a:r>
          </a:p>
          <a:p>
            <a:pPr marL="690882" indent="-345441" lvl="1">
              <a:lnSpc>
                <a:spcPts val="48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DM Sans"/>
              </a:rPr>
              <a:t>Internet das Coisas (IoT)</a:t>
            </a:r>
          </a:p>
          <a:p>
            <a:pPr marL="690882" indent="-345441" lvl="1">
              <a:lnSpc>
                <a:spcPts val="48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DM Sans"/>
              </a:rPr>
              <a:t>Redes de Computadores</a:t>
            </a:r>
          </a:p>
          <a:p>
            <a:pPr marL="690882" indent="-345441" lvl="1">
              <a:lnSpc>
                <a:spcPts val="48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DM Sans"/>
              </a:rPr>
              <a:t>Sistemas de Informação</a:t>
            </a:r>
          </a:p>
          <a:p>
            <a:pPr marL="690882" indent="-345441" lvl="1">
              <a:lnSpc>
                <a:spcPts val="48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DM Sans"/>
              </a:rPr>
              <a:t>Sistemas para a Internet</a:t>
            </a:r>
          </a:p>
          <a:p>
            <a:pPr algn="l" marL="690882" indent="-345441" lvl="1">
              <a:lnSpc>
                <a:spcPts val="48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DM Sans"/>
              </a:rPr>
              <a:t>Tecnólogo de Jogos Digitais</a:t>
            </a:r>
          </a:p>
        </p:txBody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27041" y="1028700"/>
            <a:ext cx="8300411" cy="9471423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8327453" y="908050"/>
            <a:ext cx="8037829" cy="1301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1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DM Sans Bold"/>
              </a:rPr>
              <a:t>ALGUNS CURSOS SUPERIORES EM TECNOLOGIA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47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01456" y="716165"/>
            <a:ext cx="9957844" cy="8890107"/>
            <a:chOff x="0" y="0"/>
            <a:chExt cx="107635054" cy="96093809"/>
          </a:xfrm>
        </p:grpSpPr>
        <p:sp>
          <p:nvSpPr>
            <p:cNvPr name="Freeform 3" id="3"/>
            <p:cNvSpPr/>
            <p:nvPr/>
          </p:nvSpPr>
          <p:spPr>
            <a:xfrm>
              <a:off x="72390" y="72390"/>
              <a:ext cx="107490272" cy="95949030"/>
            </a:xfrm>
            <a:custGeom>
              <a:avLst/>
              <a:gdLst/>
              <a:ahLst/>
              <a:cxnLst/>
              <a:rect r="r" b="b" t="t" l="l"/>
              <a:pathLst>
                <a:path h="95949030" w="107490272">
                  <a:moveTo>
                    <a:pt x="0" y="0"/>
                  </a:moveTo>
                  <a:lnTo>
                    <a:pt x="107490272" y="0"/>
                  </a:lnTo>
                  <a:lnTo>
                    <a:pt x="107490272" y="95949030"/>
                  </a:lnTo>
                  <a:lnTo>
                    <a:pt x="0" y="95949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0" y="0"/>
              <a:ext cx="107635055" cy="96093812"/>
            </a:xfrm>
            <a:custGeom>
              <a:avLst/>
              <a:gdLst/>
              <a:ahLst/>
              <a:cxnLst/>
              <a:rect r="r" b="b" t="t" l="l"/>
              <a:pathLst>
                <a:path h="96093812" w="107635055">
                  <a:moveTo>
                    <a:pt x="107490270" y="95949027"/>
                  </a:moveTo>
                  <a:lnTo>
                    <a:pt x="107635055" y="95949027"/>
                  </a:lnTo>
                  <a:lnTo>
                    <a:pt x="107635055" y="96093812"/>
                  </a:lnTo>
                  <a:lnTo>
                    <a:pt x="107490270" y="96093812"/>
                  </a:lnTo>
                  <a:lnTo>
                    <a:pt x="107490270" y="95949027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95949027"/>
                  </a:lnTo>
                  <a:lnTo>
                    <a:pt x="0" y="95949027"/>
                  </a:lnTo>
                  <a:lnTo>
                    <a:pt x="0" y="144780"/>
                  </a:lnTo>
                  <a:close/>
                  <a:moveTo>
                    <a:pt x="0" y="95949027"/>
                  </a:moveTo>
                  <a:lnTo>
                    <a:pt x="144780" y="95949027"/>
                  </a:lnTo>
                  <a:lnTo>
                    <a:pt x="144780" y="96093812"/>
                  </a:lnTo>
                  <a:lnTo>
                    <a:pt x="0" y="96093812"/>
                  </a:lnTo>
                  <a:lnTo>
                    <a:pt x="0" y="95949027"/>
                  </a:lnTo>
                  <a:close/>
                  <a:moveTo>
                    <a:pt x="107490270" y="144780"/>
                  </a:moveTo>
                  <a:lnTo>
                    <a:pt x="107635055" y="144780"/>
                  </a:lnTo>
                  <a:lnTo>
                    <a:pt x="107635055" y="95949027"/>
                  </a:lnTo>
                  <a:lnTo>
                    <a:pt x="107490270" y="95949027"/>
                  </a:lnTo>
                  <a:lnTo>
                    <a:pt x="107490270" y="144780"/>
                  </a:lnTo>
                  <a:close/>
                  <a:moveTo>
                    <a:pt x="144780" y="95949027"/>
                  </a:moveTo>
                  <a:lnTo>
                    <a:pt x="107490270" y="95949027"/>
                  </a:lnTo>
                  <a:lnTo>
                    <a:pt x="107490270" y="96093812"/>
                  </a:lnTo>
                  <a:lnTo>
                    <a:pt x="144780" y="96093812"/>
                  </a:lnTo>
                  <a:lnTo>
                    <a:pt x="144780" y="95949027"/>
                  </a:lnTo>
                  <a:close/>
                  <a:moveTo>
                    <a:pt x="107490270" y="0"/>
                  </a:moveTo>
                  <a:lnTo>
                    <a:pt x="107635055" y="0"/>
                  </a:lnTo>
                  <a:lnTo>
                    <a:pt x="107635055" y="144780"/>
                  </a:lnTo>
                  <a:lnTo>
                    <a:pt x="107490270" y="144780"/>
                  </a:lnTo>
                  <a:lnTo>
                    <a:pt x="107490270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07490270" y="0"/>
                  </a:lnTo>
                  <a:lnTo>
                    <a:pt x="107490270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7616935" y="975933"/>
            <a:ext cx="9326885" cy="8294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99"/>
              </a:lnSpc>
            </a:pPr>
            <a:r>
              <a:rPr lang="en-US" sz="2799">
                <a:solidFill>
                  <a:srgbClr val="000000"/>
                </a:solidFill>
                <a:latin typeface="DM Sans"/>
              </a:rPr>
              <a:t>Além da graduação, temos outras opções de aprendizado como:</a:t>
            </a:r>
          </a:p>
          <a:p>
            <a:pPr>
              <a:lnSpc>
                <a:spcPts val="4199"/>
              </a:lnSpc>
            </a:pPr>
          </a:p>
          <a:p>
            <a:pPr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DM Sans"/>
              </a:rPr>
              <a:t>Cursos profissionalizantes ou técnicos de curta duração (gratuitos ou pagos);</a:t>
            </a:r>
          </a:p>
          <a:p>
            <a:pPr>
              <a:lnSpc>
                <a:spcPts val="4199"/>
              </a:lnSpc>
            </a:pPr>
          </a:p>
          <a:p>
            <a:pPr>
              <a:lnSpc>
                <a:spcPts val="4199"/>
              </a:lnSpc>
            </a:pPr>
            <a:r>
              <a:rPr lang="en-US" sz="2799">
                <a:solidFill>
                  <a:srgbClr val="000000"/>
                </a:solidFill>
                <a:latin typeface="DM Sans"/>
              </a:rPr>
              <a:t>Tutoriais no YouTube: Canal Curso em Vídeo é um canal raiz sobre assuntos techs e muita gente iniciou na área através das aulas do professor Guanabara, mas tem outros tantos bons quanto;</a:t>
            </a:r>
          </a:p>
          <a:p>
            <a:pPr>
              <a:lnSpc>
                <a:spcPts val="4199"/>
              </a:lnSpc>
            </a:pPr>
          </a:p>
          <a:p>
            <a:pPr>
              <a:lnSpc>
                <a:spcPts val="4199"/>
              </a:lnSpc>
            </a:pPr>
            <a:r>
              <a:rPr lang="en-US" sz="2799">
                <a:solidFill>
                  <a:srgbClr val="000000"/>
                </a:solidFill>
                <a:latin typeface="DM Sans"/>
              </a:rPr>
              <a:t>Plataformas ensino como: Udemy, Digital Innovation One, Data Science Academy, FIAP ON, entre outros;</a:t>
            </a:r>
          </a:p>
          <a:p>
            <a:pPr>
              <a:lnSpc>
                <a:spcPts val="4199"/>
              </a:lnSpc>
            </a:pPr>
          </a:p>
          <a:p>
            <a:pPr algn="l" marL="0" indent="0" lvl="0">
              <a:lnSpc>
                <a:spcPts val="4199"/>
              </a:lnSpc>
            </a:pPr>
            <a:r>
              <a:rPr lang="en-US" sz="2799">
                <a:solidFill>
                  <a:srgbClr val="000000"/>
                </a:solidFill>
                <a:latin typeface="DM Sans"/>
              </a:rPr>
              <a:t>Livros, pdfs e afins, jogos de celular e troca de conhecimento com profissionais da área;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41527" y="706640"/>
            <a:ext cx="7968939" cy="2447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FFFFFF"/>
                </a:solidFill>
                <a:latin typeface="DM Sans Bold"/>
              </a:rPr>
              <a:t>Além de uma graduação...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341527" y="3467100"/>
            <a:ext cx="6856516" cy="78564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47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11166004" y="227066"/>
            <a:ext cx="9029652" cy="10032947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888102" y="4723575"/>
            <a:ext cx="11730749" cy="5211930"/>
            <a:chOff x="0" y="0"/>
            <a:chExt cx="148568682" cy="66008543"/>
          </a:xfrm>
        </p:grpSpPr>
        <p:sp>
          <p:nvSpPr>
            <p:cNvPr name="Freeform 4" id="4"/>
            <p:cNvSpPr/>
            <p:nvPr/>
          </p:nvSpPr>
          <p:spPr>
            <a:xfrm>
              <a:off x="72390" y="72390"/>
              <a:ext cx="148423898" cy="65863765"/>
            </a:xfrm>
            <a:custGeom>
              <a:avLst/>
              <a:gdLst/>
              <a:ahLst/>
              <a:cxnLst/>
              <a:rect r="r" b="b" t="t" l="l"/>
              <a:pathLst>
                <a:path h="65863765" w="148423898">
                  <a:moveTo>
                    <a:pt x="0" y="0"/>
                  </a:moveTo>
                  <a:lnTo>
                    <a:pt x="148423898" y="0"/>
                  </a:lnTo>
                  <a:lnTo>
                    <a:pt x="148423898" y="65863765"/>
                  </a:lnTo>
                  <a:lnTo>
                    <a:pt x="0" y="658637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" id="5"/>
            <p:cNvSpPr/>
            <p:nvPr/>
          </p:nvSpPr>
          <p:spPr>
            <a:xfrm>
              <a:off x="0" y="0"/>
              <a:ext cx="148568680" cy="66008541"/>
            </a:xfrm>
            <a:custGeom>
              <a:avLst/>
              <a:gdLst/>
              <a:ahLst/>
              <a:cxnLst/>
              <a:rect r="r" b="b" t="t" l="l"/>
              <a:pathLst>
                <a:path h="66008541" w="148568680">
                  <a:moveTo>
                    <a:pt x="148423908" y="65863763"/>
                  </a:moveTo>
                  <a:lnTo>
                    <a:pt x="148568680" y="65863763"/>
                  </a:lnTo>
                  <a:lnTo>
                    <a:pt x="148568680" y="66008541"/>
                  </a:lnTo>
                  <a:lnTo>
                    <a:pt x="148423908" y="66008541"/>
                  </a:lnTo>
                  <a:lnTo>
                    <a:pt x="148423908" y="65863763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5863763"/>
                  </a:lnTo>
                  <a:lnTo>
                    <a:pt x="0" y="65863763"/>
                  </a:lnTo>
                  <a:lnTo>
                    <a:pt x="0" y="144780"/>
                  </a:lnTo>
                  <a:close/>
                  <a:moveTo>
                    <a:pt x="0" y="65863763"/>
                  </a:moveTo>
                  <a:lnTo>
                    <a:pt x="144780" y="65863763"/>
                  </a:lnTo>
                  <a:lnTo>
                    <a:pt x="144780" y="66008541"/>
                  </a:lnTo>
                  <a:lnTo>
                    <a:pt x="0" y="66008541"/>
                  </a:lnTo>
                  <a:lnTo>
                    <a:pt x="0" y="65863763"/>
                  </a:lnTo>
                  <a:close/>
                  <a:moveTo>
                    <a:pt x="148423908" y="144780"/>
                  </a:moveTo>
                  <a:lnTo>
                    <a:pt x="148568680" y="144780"/>
                  </a:lnTo>
                  <a:lnTo>
                    <a:pt x="148568680" y="65863763"/>
                  </a:lnTo>
                  <a:lnTo>
                    <a:pt x="148423908" y="65863763"/>
                  </a:lnTo>
                  <a:lnTo>
                    <a:pt x="148423908" y="144780"/>
                  </a:lnTo>
                  <a:close/>
                  <a:moveTo>
                    <a:pt x="144780" y="65863763"/>
                  </a:moveTo>
                  <a:lnTo>
                    <a:pt x="148423908" y="65863763"/>
                  </a:lnTo>
                  <a:lnTo>
                    <a:pt x="148423908" y="66008541"/>
                  </a:lnTo>
                  <a:lnTo>
                    <a:pt x="144780" y="66008541"/>
                  </a:lnTo>
                  <a:lnTo>
                    <a:pt x="144780" y="65863763"/>
                  </a:lnTo>
                  <a:close/>
                  <a:moveTo>
                    <a:pt x="148423908" y="0"/>
                  </a:moveTo>
                  <a:lnTo>
                    <a:pt x="148568680" y="0"/>
                  </a:lnTo>
                  <a:lnTo>
                    <a:pt x="148568680" y="144780"/>
                  </a:lnTo>
                  <a:lnTo>
                    <a:pt x="148423908" y="144780"/>
                  </a:lnTo>
                  <a:lnTo>
                    <a:pt x="148423908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48423908" y="0"/>
                  </a:lnTo>
                  <a:lnTo>
                    <a:pt x="148423908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888102" y="434242"/>
            <a:ext cx="11955074" cy="3476352"/>
            <a:chOff x="0" y="0"/>
            <a:chExt cx="15940099" cy="4635135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0"/>
              <a:ext cx="15940099" cy="3479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0319"/>
                </a:lnSpc>
                <a:spcBef>
                  <a:spcPct val="0"/>
                </a:spcBef>
              </a:pPr>
              <a:r>
                <a:rPr lang="en-US" sz="8599">
                  <a:solidFill>
                    <a:srgbClr val="FFFFFF"/>
                  </a:solidFill>
                  <a:latin typeface="DM Sans Bold"/>
                </a:rPr>
                <a:t>Linguagens de Programação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3987436"/>
              <a:ext cx="15940099" cy="647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FFFFFF"/>
                  </a:solidFill>
                  <a:latin typeface="DM Sans Italics"/>
                </a:rPr>
                <a:t>As mais utilizadas no mercado atualmente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9955903" y="4804145"/>
            <a:ext cx="2420201" cy="5022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19" indent="-302260" lvl="1">
              <a:lnSpc>
                <a:spcPts val="363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DM Sans"/>
              </a:rPr>
              <a:t>C </a:t>
            </a:r>
          </a:p>
          <a:p>
            <a:pPr marL="604519" indent="-302260" lvl="1">
              <a:lnSpc>
                <a:spcPts val="363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DM Sans"/>
              </a:rPr>
              <a:t>C++ </a:t>
            </a:r>
          </a:p>
          <a:p>
            <a:pPr marL="604519" indent="-302260" lvl="1">
              <a:lnSpc>
                <a:spcPts val="363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DM Sans"/>
              </a:rPr>
              <a:t>C# </a:t>
            </a:r>
          </a:p>
          <a:p>
            <a:pPr marL="604519" indent="-302260" lvl="1">
              <a:lnSpc>
                <a:spcPts val="363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DM Sans"/>
              </a:rPr>
              <a:t>Golang </a:t>
            </a:r>
          </a:p>
          <a:p>
            <a:pPr marL="604519" indent="-302260" lvl="1">
              <a:lnSpc>
                <a:spcPts val="363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DM Sans"/>
              </a:rPr>
              <a:t>Java </a:t>
            </a:r>
          </a:p>
          <a:p>
            <a:pPr marL="604519" indent="-302260" lvl="1">
              <a:lnSpc>
                <a:spcPts val="363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DM Sans"/>
              </a:rPr>
              <a:t>JavaScript </a:t>
            </a:r>
          </a:p>
          <a:p>
            <a:pPr marL="604519" indent="-302260" lvl="1">
              <a:lnSpc>
                <a:spcPts val="363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DM Sans"/>
              </a:rPr>
              <a:t>Kotlin </a:t>
            </a:r>
          </a:p>
          <a:p>
            <a:pPr marL="604519" indent="-302260" lvl="1">
              <a:lnSpc>
                <a:spcPts val="363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DM Sans"/>
              </a:rPr>
              <a:t>PHP</a:t>
            </a:r>
          </a:p>
          <a:p>
            <a:pPr marL="604519" indent="-302260" lvl="1">
              <a:lnSpc>
                <a:spcPts val="363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DM Sans"/>
              </a:rPr>
              <a:t>Python</a:t>
            </a:r>
          </a:p>
          <a:p>
            <a:pPr marL="604519" indent="-302260" lvl="1">
              <a:lnSpc>
                <a:spcPts val="363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DM Sans"/>
              </a:rPr>
              <a:t>SQL</a:t>
            </a:r>
          </a:p>
          <a:p>
            <a:pPr marL="604519" indent="-302260" lvl="1">
              <a:lnSpc>
                <a:spcPts val="363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DM Sans"/>
              </a:rPr>
              <a:t>SWIFT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54248" y="5057775"/>
            <a:ext cx="9037635" cy="44595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50"/>
              </a:lnSpc>
            </a:pPr>
            <a:r>
              <a:rPr lang="en-US" sz="2966">
                <a:solidFill>
                  <a:srgbClr val="000000"/>
                </a:solidFill>
                <a:latin typeface="DM Sans"/>
              </a:rPr>
              <a:t>Se você tem interesse na área de programação, colaborando no desenvolvimento de sistemas, aplicações e aplicativos, as linguagens ao lado são as que mais estão sendo usadas atualmente, porém todas as demais tem a sua importância.</a:t>
            </a:r>
          </a:p>
          <a:p>
            <a:pPr>
              <a:lnSpc>
                <a:spcPts val="4450"/>
              </a:lnSpc>
            </a:pPr>
          </a:p>
          <a:p>
            <a:pPr algn="l" marL="0" indent="0" lvl="0">
              <a:lnSpc>
                <a:spcPts val="4306"/>
              </a:lnSpc>
            </a:pPr>
            <a:r>
              <a:rPr lang="en-US" sz="2871">
                <a:solidFill>
                  <a:srgbClr val="000000"/>
                </a:solidFill>
                <a:latin typeface="DM Sans"/>
              </a:rPr>
              <a:t>Inclusive as linguagens Assembly e Cobol que são bem antigas, mas ainda são bem usadas por aí.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47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863886" y="3156950"/>
            <a:ext cx="5476722" cy="492905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7878124" y="-333292"/>
            <a:ext cx="10783227" cy="10984849"/>
            <a:chOff x="0" y="0"/>
            <a:chExt cx="14377635" cy="14646465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6916784"/>
              <a:ext cx="14377635" cy="7729681"/>
              <a:chOff x="0" y="0"/>
              <a:chExt cx="116556671" cy="62663010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72390" y="72390"/>
                <a:ext cx="116411886" cy="62518233"/>
              </a:xfrm>
              <a:custGeom>
                <a:avLst/>
                <a:gdLst/>
                <a:ahLst/>
                <a:cxnLst/>
                <a:rect r="r" b="b" t="t" l="l"/>
                <a:pathLst>
                  <a:path h="62518233" w="116411886">
                    <a:moveTo>
                      <a:pt x="0" y="0"/>
                    </a:moveTo>
                    <a:lnTo>
                      <a:pt x="116411886" y="0"/>
                    </a:lnTo>
                    <a:lnTo>
                      <a:pt x="116411886" y="62518233"/>
                    </a:lnTo>
                    <a:lnTo>
                      <a:pt x="0" y="625182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6" id="6"/>
              <p:cNvSpPr/>
              <p:nvPr/>
            </p:nvSpPr>
            <p:spPr>
              <a:xfrm>
                <a:off x="0" y="0"/>
                <a:ext cx="116556668" cy="62663009"/>
              </a:xfrm>
              <a:custGeom>
                <a:avLst/>
                <a:gdLst/>
                <a:ahLst/>
                <a:cxnLst/>
                <a:rect r="r" b="b" t="t" l="l"/>
                <a:pathLst>
                  <a:path h="62663009" w="116556668">
                    <a:moveTo>
                      <a:pt x="116411896" y="62518230"/>
                    </a:moveTo>
                    <a:lnTo>
                      <a:pt x="116556668" y="62518230"/>
                    </a:lnTo>
                    <a:lnTo>
                      <a:pt x="116556668" y="62663009"/>
                    </a:lnTo>
                    <a:lnTo>
                      <a:pt x="116411896" y="62663009"/>
                    </a:lnTo>
                    <a:lnTo>
                      <a:pt x="116411896" y="62518230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62518230"/>
                    </a:lnTo>
                    <a:lnTo>
                      <a:pt x="0" y="62518230"/>
                    </a:lnTo>
                    <a:lnTo>
                      <a:pt x="0" y="144780"/>
                    </a:lnTo>
                    <a:close/>
                    <a:moveTo>
                      <a:pt x="0" y="62518230"/>
                    </a:moveTo>
                    <a:lnTo>
                      <a:pt x="144780" y="62518230"/>
                    </a:lnTo>
                    <a:lnTo>
                      <a:pt x="144780" y="62663009"/>
                    </a:lnTo>
                    <a:lnTo>
                      <a:pt x="0" y="62663009"/>
                    </a:lnTo>
                    <a:lnTo>
                      <a:pt x="0" y="62518230"/>
                    </a:lnTo>
                    <a:close/>
                    <a:moveTo>
                      <a:pt x="116411896" y="144780"/>
                    </a:moveTo>
                    <a:lnTo>
                      <a:pt x="116556668" y="144780"/>
                    </a:lnTo>
                    <a:lnTo>
                      <a:pt x="116556668" y="62518230"/>
                    </a:lnTo>
                    <a:lnTo>
                      <a:pt x="116411896" y="62518230"/>
                    </a:lnTo>
                    <a:lnTo>
                      <a:pt x="116411896" y="144780"/>
                    </a:lnTo>
                    <a:close/>
                    <a:moveTo>
                      <a:pt x="144780" y="62518230"/>
                    </a:moveTo>
                    <a:lnTo>
                      <a:pt x="116411896" y="62518230"/>
                    </a:lnTo>
                    <a:lnTo>
                      <a:pt x="116411896" y="62663009"/>
                    </a:lnTo>
                    <a:lnTo>
                      <a:pt x="144780" y="62663009"/>
                    </a:lnTo>
                    <a:lnTo>
                      <a:pt x="144780" y="62518230"/>
                    </a:lnTo>
                    <a:close/>
                    <a:moveTo>
                      <a:pt x="116411896" y="0"/>
                    </a:moveTo>
                    <a:lnTo>
                      <a:pt x="116556668" y="0"/>
                    </a:lnTo>
                    <a:lnTo>
                      <a:pt x="116556668" y="144780"/>
                    </a:lnTo>
                    <a:lnTo>
                      <a:pt x="116411896" y="144780"/>
                    </a:lnTo>
                    <a:lnTo>
                      <a:pt x="116411896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116411896" y="0"/>
                    </a:lnTo>
                    <a:lnTo>
                      <a:pt x="116411896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0">
              <a:off x="0" y="0"/>
              <a:ext cx="14377635" cy="7302390"/>
              <a:chOff x="0" y="0"/>
              <a:chExt cx="116556671" cy="59199041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72390" y="72390"/>
                <a:ext cx="116411886" cy="59054258"/>
              </a:xfrm>
              <a:custGeom>
                <a:avLst/>
                <a:gdLst/>
                <a:ahLst/>
                <a:cxnLst/>
                <a:rect r="r" b="b" t="t" l="l"/>
                <a:pathLst>
                  <a:path h="59054258" w="116411886">
                    <a:moveTo>
                      <a:pt x="0" y="0"/>
                    </a:moveTo>
                    <a:lnTo>
                      <a:pt x="116411886" y="0"/>
                    </a:lnTo>
                    <a:lnTo>
                      <a:pt x="116411886" y="59054258"/>
                    </a:lnTo>
                    <a:lnTo>
                      <a:pt x="0" y="590542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9" id="9"/>
              <p:cNvSpPr/>
              <p:nvPr/>
            </p:nvSpPr>
            <p:spPr>
              <a:xfrm>
                <a:off x="0" y="0"/>
                <a:ext cx="116556668" cy="59199041"/>
              </a:xfrm>
              <a:custGeom>
                <a:avLst/>
                <a:gdLst/>
                <a:ahLst/>
                <a:cxnLst/>
                <a:rect r="r" b="b" t="t" l="l"/>
                <a:pathLst>
                  <a:path h="59199041" w="116556668">
                    <a:moveTo>
                      <a:pt x="116411896" y="59054262"/>
                    </a:moveTo>
                    <a:lnTo>
                      <a:pt x="116556668" y="59054262"/>
                    </a:lnTo>
                    <a:lnTo>
                      <a:pt x="116556668" y="59199041"/>
                    </a:lnTo>
                    <a:lnTo>
                      <a:pt x="116411896" y="59199041"/>
                    </a:lnTo>
                    <a:lnTo>
                      <a:pt x="116411896" y="59054262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59054262"/>
                    </a:lnTo>
                    <a:lnTo>
                      <a:pt x="0" y="59054262"/>
                    </a:lnTo>
                    <a:lnTo>
                      <a:pt x="0" y="144780"/>
                    </a:lnTo>
                    <a:close/>
                    <a:moveTo>
                      <a:pt x="0" y="59054262"/>
                    </a:moveTo>
                    <a:lnTo>
                      <a:pt x="144780" y="59054262"/>
                    </a:lnTo>
                    <a:lnTo>
                      <a:pt x="144780" y="59199041"/>
                    </a:lnTo>
                    <a:lnTo>
                      <a:pt x="0" y="59199041"/>
                    </a:lnTo>
                    <a:lnTo>
                      <a:pt x="0" y="59054262"/>
                    </a:lnTo>
                    <a:close/>
                    <a:moveTo>
                      <a:pt x="116411896" y="144780"/>
                    </a:moveTo>
                    <a:lnTo>
                      <a:pt x="116556668" y="144780"/>
                    </a:lnTo>
                    <a:lnTo>
                      <a:pt x="116556668" y="59054262"/>
                    </a:lnTo>
                    <a:lnTo>
                      <a:pt x="116411896" y="59054262"/>
                    </a:lnTo>
                    <a:lnTo>
                      <a:pt x="116411896" y="144780"/>
                    </a:lnTo>
                    <a:close/>
                    <a:moveTo>
                      <a:pt x="144780" y="59054262"/>
                    </a:moveTo>
                    <a:lnTo>
                      <a:pt x="116411896" y="59054262"/>
                    </a:lnTo>
                    <a:lnTo>
                      <a:pt x="116411896" y="59199041"/>
                    </a:lnTo>
                    <a:lnTo>
                      <a:pt x="144780" y="59199041"/>
                    </a:lnTo>
                    <a:lnTo>
                      <a:pt x="144780" y="59054262"/>
                    </a:lnTo>
                    <a:close/>
                    <a:moveTo>
                      <a:pt x="116411896" y="0"/>
                    </a:moveTo>
                    <a:lnTo>
                      <a:pt x="116556668" y="0"/>
                    </a:lnTo>
                    <a:lnTo>
                      <a:pt x="116556668" y="144780"/>
                    </a:lnTo>
                    <a:lnTo>
                      <a:pt x="116411896" y="144780"/>
                    </a:lnTo>
                    <a:lnTo>
                      <a:pt x="116411896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116411896" y="0"/>
                    </a:lnTo>
                    <a:lnTo>
                      <a:pt x="116411896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64361" y="6145527"/>
            <a:ext cx="5766609" cy="4141473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5528749" y="7462454"/>
            <a:ext cx="2261426" cy="1507618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15760629" y="2235231"/>
            <a:ext cx="2026750" cy="1520063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8340609" y="96930"/>
            <a:ext cx="7693410" cy="56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5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DM Sans"/>
              </a:rPr>
              <a:t>BACKEND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1028700"/>
            <a:ext cx="6209229" cy="1638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6480"/>
              </a:lnSpc>
              <a:spcBef>
                <a:spcPct val="0"/>
              </a:spcBef>
            </a:pPr>
            <a:r>
              <a:rPr lang="en-US" sz="5400">
                <a:solidFill>
                  <a:srgbClr val="FFFFFF"/>
                </a:solidFill>
                <a:latin typeface="DM Sans Bold"/>
              </a:rPr>
              <a:t>Ambientes de Desenvolvimento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340609" y="5319850"/>
            <a:ext cx="7420020" cy="56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5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DM Sans"/>
              </a:rPr>
              <a:t>FRONTEND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161231" y="6382325"/>
            <a:ext cx="6881059" cy="3556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99"/>
              </a:lnSpc>
            </a:pPr>
            <a:r>
              <a:rPr lang="en-US" sz="1999">
                <a:solidFill>
                  <a:srgbClr val="000000"/>
                </a:solidFill>
                <a:latin typeface="DM Sans"/>
              </a:rPr>
              <a:t>É a parte visual da programação, ou seja, a pessoa desenvolvedora </a:t>
            </a:r>
            <a:r>
              <a:rPr lang="en-US" sz="1999">
                <a:solidFill>
                  <a:srgbClr val="000000"/>
                </a:solidFill>
                <a:latin typeface="DM Sans Bold Italics"/>
              </a:rPr>
              <a:t>frontend</a:t>
            </a:r>
            <a:r>
              <a:rPr lang="en-US" sz="1999">
                <a:solidFill>
                  <a:srgbClr val="000000"/>
                </a:solidFill>
                <a:latin typeface="DM Sans"/>
              </a:rPr>
              <a:t> é a responsável por criar interfaces estáticas ou interativas que o usuário consiga enxergar. </a:t>
            </a:r>
          </a:p>
          <a:p>
            <a:pPr>
              <a:lnSpc>
                <a:spcPts val="2599"/>
              </a:lnSpc>
            </a:pPr>
          </a:p>
          <a:p>
            <a:pPr>
              <a:lnSpc>
                <a:spcPts val="2599"/>
              </a:lnSpc>
            </a:pPr>
            <a:r>
              <a:rPr lang="en-US" sz="1999">
                <a:solidFill>
                  <a:srgbClr val="000000"/>
                </a:solidFill>
                <a:latin typeface="DM Sans"/>
              </a:rPr>
              <a:t>No geral, usa-se a linguagem de marcação HTML (Hiper Texto), linguagem cascata de estilização CSS e a linguagem de programação JavaScript (JS)</a:t>
            </a:r>
          </a:p>
          <a:p>
            <a:pPr>
              <a:lnSpc>
                <a:spcPts val="2599"/>
              </a:lnSpc>
            </a:pPr>
          </a:p>
          <a:p>
            <a:pPr>
              <a:lnSpc>
                <a:spcPts val="25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DM Sans"/>
              </a:rPr>
              <a:t>Frameworks mais usados: Bootstrap, Angular.js, Vue.js, React e Node.js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5550902" y="6382325"/>
            <a:ext cx="2239273" cy="575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6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DM Sans"/>
              </a:rPr>
              <a:t>Exemplo de um trabalho de um dev. frontend: Página de pesquisa Google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678264" y="738569"/>
            <a:ext cx="2029546" cy="765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6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DM Sans"/>
              </a:rPr>
              <a:t>Exemplo de um trabalho de um dev. backend: Conexão com banco de dados do servidor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267817" y="738569"/>
            <a:ext cx="7492812" cy="3208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99"/>
              </a:lnSpc>
            </a:pPr>
            <a:r>
              <a:rPr lang="en-US" sz="1999">
                <a:solidFill>
                  <a:srgbClr val="000000"/>
                </a:solidFill>
                <a:latin typeface="DM Sans"/>
              </a:rPr>
              <a:t>A pessoa desenvolvedora</a:t>
            </a:r>
            <a:r>
              <a:rPr lang="en-US" sz="1999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>
                <a:solidFill>
                  <a:srgbClr val="000000"/>
                </a:solidFill>
                <a:latin typeface="DM Sans Bold Italics"/>
              </a:rPr>
              <a:t>backend</a:t>
            </a:r>
            <a:r>
              <a:rPr lang="en-US" sz="1999">
                <a:solidFill>
                  <a:srgbClr val="000000"/>
                </a:solidFill>
                <a:latin typeface="DM Sans"/>
              </a:rPr>
              <a:t> </a:t>
            </a:r>
            <a:r>
              <a:rPr lang="en-US" sz="1999">
                <a:solidFill>
                  <a:srgbClr val="000000"/>
                </a:solidFill>
                <a:latin typeface="DM Sans"/>
              </a:rPr>
              <a:t>trabalha por detrás das aplicações, isto é, ela faz o meio de campo entre o que o usuário tá buscando de informação na internet (front) e as respostas contidas à essa busca no servidor. </a:t>
            </a:r>
          </a:p>
          <a:p>
            <a:pPr>
              <a:lnSpc>
                <a:spcPts val="2599"/>
              </a:lnSpc>
            </a:pPr>
          </a:p>
          <a:p>
            <a:pPr>
              <a:lnSpc>
                <a:spcPts val="2599"/>
              </a:lnSpc>
            </a:pPr>
            <a:r>
              <a:rPr lang="en-US" sz="1999">
                <a:solidFill>
                  <a:srgbClr val="000000"/>
                </a:solidFill>
                <a:latin typeface="DM Sans Bold"/>
              </a:rPr>
              <a:t>Exemplo: </a:t>
            </a:r>
          </a:p>
          <a:p>
            <a:pPr>
              <a:lnSpc>
                <a:spcPts val="2599"/>
              </a:lnSpc>
            </a:pPr>
            <a:r>
              <a:rPr lang="en-US" sz="1999">
                <a:solidFill>
                  <a:srgbClr val="000000"/>
                </a:solidFill>
                <a:latin typeface="DM Sans"/>
              </a:rPr>
              <a:t>Usuário pesquisa: </a:t>
            </a:r>
            <a:r>
              <a:rPr lang="en-US" sz="1999">
                <a:solidFill>
                  <a:srgbClr val="000000"/>
                </a:solidFill>
                <a:latin typeface="DM Sans Bold Italics"/>
              </a:rPr>
              <a:t>Olá Mundo!</a:t>
            </a:r>
          </a:p>
          <a:p>
            <a:pPr>
              <a:lnSpc>
                <a:spcPts val="2599"/>
              </a:lnSpc>
            </a:pPr>
            <a:r>
              <a:rPr lang="en-US" sz="1999">
                <a:solidFill>
                  <a:srgbClr val="000000"/>
                </a:solidFill>
                <a:latin typeface="DM Sans"/>
              </a:rPr>
              <a:t>Código entendido pelo servidor em Java: </a:t>
            </a:r>
            <a:r>
              <a:rPr lang="en-US" sz="1999">
                <a:solidFill>
                  <a:srgbClr val="000000"/>
                </a:solidFill>
                <a:latin typeface="DM Sans Bold Italics"/>
              </a:rPr>
              <a:t>System.out.println("Olá Mundo!");</a:t>
            </a:r>
          </a:p>
          <a:p>
            <a:pPr>
              <a:lnSpc>
                <a:spcPts val="2219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8267817" y="3852619"/>
            <a:ext cx="7410447" cy="1231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DM Sans"/>
              </a:rPr>
              <a:t>Algumas</a:t>
            </a:r>
            <a:r>
              <a:rPr lang="en-US" sz="1999">
                <a:solidFill>
                  <a:srgbClr val="000000"/>
                </a:solidFill>
                <a:latin typeface="DM Sans"/>
              </a:rPr>
              <a:t> linguagens backend: Java, PHP, C#, Python etc.</a:t>
            </a:r>
          </a:p>
          <a:p>
            <a:pPr>
              <a:lnSpc>
                <a:spcPts val="2119"/>
              </a:lnSpc>
            </a:pPr>
          </a:p>
          <a:p>
            <a:pPr>
              <a:lnSpc>
                <a:spcPts val="25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DM Sans"/>
              </a:rPr>
              <a:t>Alguns frameworks usados: Spring Boot,  Laravel, Asp. NET,  Django etc.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47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52264" y="752817"/>
            <a:ext cx="7153575" cy="8896253"/>
            <a:chOff x="0" y="0"/>
            <a:chExt cx="77323502" cy="96160234"/>
          </a:xfrm>
        </p:grpSpPr>
        <p:sp>
          <p:nvSpPr>
            <p:cNvPr name="Freeform 3" id="3"/>
            <p:cNvSpPr/>
            <p:nvPr/>
          </p:nvSpPr>
          <p:spPr>
            <a:xfrm>
              <a:off x="72390" y="72390"/>
              <a:ext cx="77178721" cy="96015457"/>
            </a:xfrm>
            <a:custGeom>
              <a:avLst/>
              <a:gdLst/>
              <a:ahLst/>
              <a:cxnLst/>
              <a:rect r="r" b="b" t="t" l="l"/>
              <a:pathLst>
                <a:path h="96015457" w="77178721">
                  <a:moveTo>
                    <a:pt x="0" y="0"/>
                  </a:moveTo>
                  <a:lnTo>
                    <a:pt x="77178721" y="0"/>
                  </a:lnTo>
                  <a:lnTo>
                    <a:pt x="77178721" y="96015457"/>
                  </a:lnTo>
                  <a:lnTo>
                    <a:pt x="0" y="960154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0" y="0"/>
              <a:ext cx="77323504" cy="96160233"/>
            </a:xfrm>
            <a:custGeom>
              <a:avLst/>
              <a:gdLst/>
              <a:ahLst/>
              <a:cxnLst/>
              <a:rect r="r" b="b" t="t" l="l"/>
              <a:pathLst>
                <a:path h="96160233" w="77323504">
                  <a:moveTo>
                    <a:pt x="77178725" y="96015454"/>
                  </a:moveTo>
                  <a:lnTo>
                    <a:pt x="77323504" y="96015454"/>
                  </a:lnTo>
                  <a:lnTo>
                    <a:pt x="77323504" y="96160233"/>
                  </a:lnTo>
                  <a:lnTo>
                    <a:pt x="77178725" y="96160233"/>
                  </a:lnTo>
                  <a:lnTo>
                    <a:pt x="77178725" y="96015454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96015454"/>
                  </a:lnTo>
                  <a:lnTo>
                    <a:pt x="0" y="96015454"/>
                  </a:lnTo>
                  <a:lnTo>
                    <a:pt x="0" y="144780"/>
                  </a:lnTo>
                  <a:close/>
                  <a:moveTo>
                    <a:pt x="0" y="96015454"/>
                  </a:moveTo>
                  <a:lnTo>
                    <a:pt x="144780" y="96015454"/>
                  </a:lnTo>
                  <a:lnTo>
                    <a:pt x="144780" y="96160233"/>
                  </a:lnTo>
                  <a:lnTo>
                    <a:pt x="0" y="96160233"/>
                  </a:lnTo>
                  <a:lnTo>
                    <a:pt x="0" y="96015454"/>
                  </a:lnTo>
                  <a:close/>
                  <a:moveTo>
                    <a:pt x="77178725" y="144780"/>
                  </a:moveTo>
                  <a:lnTo>
                    <a:pt x="77323504" y="144780"/>
                  </a:lnTo>
                  <a:lnTo>
                    <a:pt x="77323504" y="96015454"/>
                  </a:lnTo>
                  <a:lnTo>
                    <a:pt x="77178725" y="96015454"/>
                  </a:lnTo>
                  <a:lnTo>
                    <a:pt x="77178725" y="144780"/>
                  </a:lnTo>
                  <a:close/>
                  <a:moveTo>
                    <a:pt x="144780" y="96015454"/>
                  </a:moveTo>
                  <a:lnTo>
                    <a:pt x="77178725" y="96015454"/>
                  </a:lnTo>
                  <a:lnTo>
                    <a:pt x="77178725" y="96160233"/>
                  </a:lnTo>
                  <a:lnTo>
                    <a:pt x="144780" y="96160233"/>
                  </a:lnTo>
                  <a:lnTo>
                    <a:pt x="144780" y="96015454"/>
                  </a:lnTo>
                  <a:close/>
                  <a:moveTo>
                    <a:pt x="77178725" y="0"/>
                  </a:moveTo>
                  <a:lnTo>
                    <a:pt x="77323504" y="0"/>
                  </a:lnTo>
                  <a:lnTo>
                    <a:pt x="77323504" y="144780"/>
                  </a:lnTo>
                  <a:lnTo>
                    <a:pt x="77178725" y="144780"/>
                  </a:lnTo>
                  <a:lnTo>
                    <a:pt x="7717872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77178725" y="0"/>
                  </a:lnTo>
                  <a:lnTo>
                    <a:pt x="77178725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683642" y="4117973"/>
            <a:ext cx="8795041" cy="6364411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569764" y="4194173"/>
            <a:ext cx="8151645" cy="6432389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683642" y="743292"/>
            <a:ext cx="8660929" cy="3667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>
                <a:solidFill>
                  <a:srgbClr val="FFFFFF"/>
                </a:solidFill>
                <a:latin typeface="DM Sans Bold"/>
              </a:rPr>
              <a:t>Pessoa </a:t>
            </a:r>
          </a:p>
          <a:p>
            <a:pPr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FFFFFF"/>
                </a:solidFill>
                <a:latin typeface="DM Sans Bold"/>
              </a:rPr>
              <a:t>Desenvolvedora Fullstack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125336" y="1323340"/>
            <a:ext cx="5407431" cy="7611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69"/>
              </a:lnSpc>
            </a:pPr>
            <a:r>
              <a:rPr lang="en-US" sz="2899">
                <a:solidFill>
                  <a:srgbClr val="000000"/>
                </a:solidFill>
                <a:latin typeface="DM Sans"/>
              </a:rPr>
              <a:t>A pessoa desenvolvedora </a:t>
            </a:r>
            <a:r>
              <a:rPr lang="en-US" sz="2899">
                <a:solidFill>
                  <a:srgbClr val="000000"/>
                </a:solidFill>
                <a:latin typeface="DM Sans Bold Italics"/>
              </a:rPr>
              <a:t>fullstack </a:t>
            </a:r>
            <a:r>
              <a:rPr lang="en-US" sz="2899">
                <a:solidFill>
                  <a:srgbClr val="000000"/>
                </a:solidFill>
                <a:latin typeface="DM Sans"/>
              </a:rPr>
              <a:t>atua tanto no frontend quanto no backend.</a:t>
            </a:r>
          </a:p>
          <a:p>
            <a:pPr>
              <a:lnSpc>
                <a:spcPts val="3769"/>
              </a:lnSpc>
            </a:pPr>
          </a:p>
          <a:p>
            <a:pPr>
              <a:lnSpc>
                <a:spcPts val="3769"/>
              </a:lnSpc>
            </a:pPr>
            <a:r>
              <a:rPr lang="en-US" sz="2899">
                <a:solidFill>
                  <a:srgbClr val="000000"/>
                </a:solidFill>
                <a:latin typeface="DM Sans"/>
              </a:rPr>
              <a:t>No ínicio, provalvemente você irá se identificar mais com o backend ou com o frontend.</a:t>
            </a:r>
          </a:p>
          <a:p>
            <a:pPr>
              <a:lnSpc>
                <a:spcPts val="3769"/>
              </a:lnSpc>
            </a:pPr>
          </a:p>
          <a:p>
            <a:pPr>
              <a:lnSpc>
                <a:spcPts val="3769"/>
              </a:lnSpc>
              <a:spcBef>
                <a:spcPct val="0"/>
              </a:spcBef>
            </a:pPr>
            <a:r>
              <a:rPr lang="en-US" sz="2899">
                <a:solidFill>
                  <a:srgbClr val="000000"/>
                </a:solidFill>
                <a:latin typeface="DM Sans"/>
              </a:rPr>
              <a:t>Entretanto, com o avanço das suas habilidades, é interessante você ter a noção de funcionamento de ambos, pois assim ficará mais fácil de você integrar as soluções de correção de bugs (erros) no sistema.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47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366794" y="4070326"/>
            <a:ext cx="10783227" cy="1344526"/>
            <a:chOff x="0" y="0"/>
            <a:chExt cx="116556671" cy="14533083"/>
          </a:xfrm>
        </p:grpSpPr>
        <p:sp>
          <p:nvSpPr>
            <p:cNvPr name="Freeform 3" id="3"/>
            <p:cNvSpPr/>
            <p:nvPr/>
          </p:nvSpPr>
          <p:spPr>
            <a:xfrm>
              <a:off x="72390" y="72390"/>
              <a:ext cx="116411886" cy="14388304"/>
            </a:xfrm>
            <a:custGeom>
              <a:avLst/>
              <a:gdLst/>
              <a:ahLst/>
              <a:cxnLst/>
              <a:rect r="r" b="b" t="t" l="l"/>
              <a:pathLst>
                <a:path h="14388304" w="116411886">
                  <a:moveTo>
                    <a:pt x="0" y="0"/>
                  </a:moveTo>
                  <a:lnTo>
                    <a:pt x="116411886" y="0"/>
                  </a:lnTo>
                  <a:lnTo>
                    <a:pt x="116411886" y="14388304"/>
                  </a:lnTo>
                  <a:lnTo>
                    <a:pt x="0" y="14388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0" y="0"/>
              <a:ext cx="116556668" cy="14533083"/>
            </a:xfrm>
            <a:custGeom>
              <a:avLst/>
              <a:gdLst/>
              <a:ahLst/>
              <a:cxnLst/>
              <a:rect r="r" b="b" t="t" l="l"/>
              <a:pathLst>
                <a:path h="14533083" w="116556668">
                  <a:moveTo>
                    <a:pt x="116411896" y="14388303"/>
                  </a:moveTo>
                  <a:lnTo>
                    <a:pt x="116556668" y="14388303"/>
                  </a:lnTo>
                  <a:lnTo>
                    <a:pt x="116556668" y="14533083"/>
                  </a:lnTo>
                  <a:lnTo>
                    <a:pt x="116411896" y="14533083"/>
                  </a:lnTo>
                  <a:lnTo>
                    <a:pt x="116411896" y="14388303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4388303"/>
                  </a:lnTo>
                  <a:lnTo>
                    <a:pt x="0" y="14388303"/>
                  </a:lnTo>
                  <a:lnTo>
                    <a:pt x="0" y="144780"/>
                  </a:lnTo>
                  <a:close/>
                  <a:moveTo>
                    <a:pt x="0" y="14388303"/>
                  </a:moveTo>
                  <a:lnTo>
                    <a:pt x="144780" y="14388303"/>
                  </a:lnTo>
                  <a:lnTo>
                    <a:pt x="144780" y="14533083"/>
                  </a:lnTo>
                  <a:lnTo>
                    <a:pt x="0" y="14533083"/>
                  </a:lnTo>
                  <a:lnTo>
                    <a:pt x="0" y="14388303"/>
                  </a:lnTo>
                  <a:close/>
                  <a:moveTo>
                    <a:pt x="116411896" y="144780"/>
                  </a:moveTo>
                  <a:lnTo>
                    <a:pt x="116556668" y="144780"/>
                  </a:lnTo>
                  <a:lnTo>
                    <a:pt x="116556668" y="14388303"/>
                  </a:lnTo>
                  <a:lnTo>
                    <a:pt x="116411896" y="14388303"/>
                  </a:lnTo>
                  <a:lnTo>
                    <a:pt x="116411896" y="144780"/>
                  </a:lnTo>
                  <a:close/>
                  <a:moveTo>
                    <a:pt x="144780" y="14388303"/>
                  </a:moveTo>
                  <a:lnTo>
                    <a:pt x="116411896" y="14388303"/>
                  </a:lnTo>
                  <a:lnTo>
                    <a:pt x="116411896" y="14533083"/>
                  </a:lnTo>
                  <a:lnTo>
                    <a:pt x="144780" y="14533083"/>
                  </a:lnTo>
                  <a:lnTo>
                    <a:pt x="144780" y="14388303"/>
                  </a:lnTo>
                  <a:close/>
                  <a:moveTo>
                    <a:pt x="116411896" y="0"/>
                  </a:moveTo>
                  <a:lnTo>
                    <a:pt x="116556668" y="0"/>
                  </a:lnTo>
                  <a:lnTo>
                    <a:pt x="116556668" y="144780"/>
                  </a:lnTo>
                  <a:lnTo>
                    <a:pt x="116411896" y="144780"/>
                  </a:lnTo>
                  <a:lnTo>
                    <a:pt x="11641189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16411896" y="0"/>
                  </a:lnTo>
                  <a:lnTo>
                    <a:pt x="11641189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366794" y="0"/>
            <a:ext cx="7193377" cy="8140653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-574953" y="4434343"/>
            <a:ext cx="19135125" cy="6738026"/>
            <a:chOff x="0" y="0"/>
            <a:chExt cx="25513499" cy="8984034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25513499" cy="8481309"/>
              <a:chOff x="0" y="0"/>
              <a:chExt cx="206832938" cy="68756313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72390" y="72390"/>
                <a:ext cx="206688162" cy="68611535"/>
              </a:xfrm>
              <a:custGeom>
                <a:avLst/>
                <a:gdLst/>
                <a:ahLst/>
                <a:cxnLst/>
                <a:rect r="r" b="b" t="t" l="l"/>
                <a:pathLst>
                  <a:path h="68611535" w="206688162">
                    <a:moveTo>
                      <a:pt x="0" y="0"/>
                    </a:moveTo>
                    <a:lnTo>
                      <a:pt x="206688162" y="0"/>
                    </a:lnTo>
                    <a:lnTo>
                      <a:pt x="206688162" y="68611535"/>
                    </a:lnTo>
                    <a:lnTo>
                      <a:pt x="0" y="686115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9" id="9"/>
              <p:cNvSpPr/>
              <p:nvPr/>
            </p:nvSpPr>
            <p:spPr>
              <a:xfrm>
                <a:off x="0" y="0"/>
                <a:ext cx="206832932" cy="68756312"/>
              </a:xfrm>
              <a:custGeom>
                <a:avLst/>
                <a:gdLst/>
                <a:ahLst/>
                <a:cxnLst/>
                <a:rect r="r" b="b" t="t" l="l"/>
                <a:pathLst>
                  <a:path h="68756312" w="206832932">
                    <a:moveTo>
                      <a:pt x="206688159" y="68611533"/>
                    </a:moveTo>
                    <a:lnTo>
                      <a:pt x="206832932" y="68611533"/>
                    </a:lnTo>
                    <a:lnTo>
                      <a:pt x="206832932" y="68756312"/>
                    </a:lnTo>
                    <a:lnTo>
                      <a:pt x="206688159" y="68756312"/>
                    </a:lnTo>
                    <a:lnTo>
                      <a:pt x="206688159" y="68611533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68611533"/>
                    </a:lnTo>
                    <a:lnTo>
                      <a:pt x="0" y="68611533"/>
                    </a:lnTo>
                    <a:lnTo>
                      <a:pt x="0" y="144780"/>
                    </a:lnTo>
                    <a:close/>
                    <a:moveTo>
                      <a:pt x="0" y="68611533"/>
                    </a:moveTo>
                    <a:lnTo>
                      <a:pt x="144780" y="68611533"/>
                    </a:lnTo>
                    <a:lnTo>
                      <a:pt x="144780" y="68756312"/>
                    </a:lnTo>
                    <a:lnTo>
                      <a:pt x="0" y="68756312"/>
                    </a:lnTo>
                    <a:lnTo>
                      <a:pt x="0" y="68611533"/>
                    </a:lnTo>
                    <a:close/>
                    <a:moveTo>
                      <a:pt x="206688159" y="144780"/>
                    </a:moveTo>
                    <a:lnTo>
                      <a:pt x="206832932" y="144780"/>
                    </a:lnTo>
                    <a:lnTo>
                      <a:pt x="206832932" y="68611533"/>
                    </a:lnTo>
                    <a:lnTo>
                      <a:pt x="206688159" y="68611533"/>
                    </a:lnTo>
                    <a:lnTo>
                      <a:pt x="206688159" y="144780"/>
                    </a:lnTo>
                    <a:close/>
                    <a:moveTo>
                      <a:pt x="144780" y="68611533"/>
                    </a:moveTo>
                    <a:lnTo>
                      <a:pt x="206688159" y="68611533"/>
                    </a:lnTo>
                    <a:lnTo>
                      <a:pt x="206688159" y="68756312"/>
                    </a:lnTo>
                    <a:lnTo>
                      <a:pt x="144780" y="68756312"/>
                    </a:lnTo>
                    <a:lnTo>
                      <a:pt x="144780" y="68611533"/>
                    </a:lnTo>
                    <a:close/>
                    <a:moveTo>
                      <a:pt x="206688159" y="0"/>
                    </a:moveTo>
                    <a:lnTo>
                      <a:pt x="206832932" y="0"/>
                    </a:lnTo>
                    <a:lnTo>
                      <a:pt x="206832932" y="144780"/>
                    </a:lnTo>
                    <a:lnTo>
                      <a:pt x="206688159" y="144780"/>
                    </a:lnTo>
                    <a:lnTo>
                      <a:pt x="206688159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206688159" y="0"/>
                    </a:lnTo>
                    <a:lnTo>
                      <a:pt x="206688159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AutoShape 10" id="10"/>
            <p:cNvSpPr/>
            <p:nvPr/>
          </p:nvSpPr>
          <p:spPr>
            <a:xfrm rot="-5400000">
              <a:off x="4398354" y="4479317"/>
              <a:ext cx="8984034" cy="0"/>
            </a:xfrm>
            <a:prstGeom prst="line">
              <a:avLst/>
            </a:prstGeom>
            <a:ln cap="rnd" w="254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1" id="11"/>
            <p:cNvSpPr/>
            <p:nvPr/>
          </p:nvSpPr>
          <p:spPr>
            <a:xfrm rot="-5400000">
              <a:off x="12522121" y="4479317"/>
              <a:ext cx="8984034" cy="0"/>
            </a:xfrm>
            <a:prstGeom prst="line">
              <a:avLst/>
            </a:prstGeom>
            <a:ln cap="rnd" w="254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12" id="12"/>
          <p:cNvSpPr txBox="true"/>
          <p:nvPr/>
        </p:nvSpPr>
        <p:spPr>
          <a:xfrm rot="0">
            <a:off x="1028700" y="1061291"/>
            <a:ext cx="10426049" cy="2447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FFFFFF"/>
                </a:solidFill>
                <a:latin typeface="DM Sans Bold"/>
              </a:rPr>
              <a:t>Algumas profissões da área da TI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65760" y="4541838"/>
            <a:ext cx="5735519" cy="5208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18" indent="-302259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DM Sans"/>
              </a:rPr>
              <a:t>Administrador de banco de dados </a:t>
            </a:r>
          </a:p>
          <a:p>
            <a:pPr marL="604518" indent="-302259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Arimo"/>
              </a:rPr>
              <a:t>Administrador de Sistemas</a:t>
            </a:r>
          </a:p>
          <a:p>
            <a:pPr marL="604518" indent="-302259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Arimo"/>
              </a:rPr>
              <a:t>Analista Big Data</a:t>
            </a:r>
          </a:p>
          <a:p>
            <a:pPr marL="604518" indent="-302259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Arimo"/>
              </a:rPr>
              <a:t>Analista BI - Business Intelligence</a:t>
            </a:r>
          </a:p>
          <a:p>
            <a:pPr marL="604518" indent="-302259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Arimo"/>
              </a:rPr>
              <a:t>Analista de Sistemas</a:t>
            </a:r>
          </a:p>
          <a:p>
            <a:pPr marL="604518" indent="-302259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Arimo"/>
              </a:rPr>
              <a:t>Analista de Testes/ QA</a:t>
            </a:r>
          </a:p>
          <a:p>
            <a:pPr marL="604518" indent="-302259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Arimo"/>
              </a:rPr>
              <a:t>Arquiteto de Dados </a:t>
            </a:r>
          </a:p>
          <a:p>
            <a:pPr algn="l" marL="604518" indent="-302259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Arimo"/>
              </a:rPr>
              <a:t>Arquiteto de TI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323070" y="4589463"/>
            <a:ext cx="5641861" cy="5479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24" indent="-302262" lvl="1">
              <a:lnSpc>
                <a:spcPts val="364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DM Sans"/>
              </a:rPr>
              <a:t>Cientista de Dados </a:t>
            </a:r>
          </a:p>
          <a:p>
            <a:pPr marL="604524" indent="-302262" lvl="1">
              <a:lnSpc>
                <a:spcPts val="364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DM Sans"/>
              </a:rPr>
              <a:t>Desenvolvedor de Sistemas: Web, desktop, mobile e games</a:t>
            </a:r>
          </a:p>
          <a:p>
            <a:pPr marL="604524" indent="-302262" lvl="1">
              <a:lnSpc>
                <a:spcPts val="364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DM Sans"/>
              </a:rPr>
              <a:t>Engenheiro (a) computacional, software, robótica ou automação industrial</a:t>
            </a:r>
          </a:p>
          <a:p>
            <a:pPr marL="604524" indent="-302262" lvl="1">
              <a:lnSpc>
                <a:spcPts val="364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DM Sans"/>
              </a:rPr>
              <a:t>Engenheiro (a) de Integração entre Hardware e Software</a:t>
            </a:r>
          </a:p>
          <a:p>
            <a:pPr marL="604524" indent="-302262" lvl="1">
              <a:lnSpc>
                <a:spcPts val="364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DM Sans"/>
              </a:rPr>
              <a:t>Engenheiro (a) Machine Learning</a:t>
            </a:r>
          </a:p>
          <a:p>
            <a:pPr marL="604524" indent="-302262" lvl="1">
              <a:lnSpc>
                <a:spcPts val="364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DM Sans"/>
              </a:rPr>
              <a:t>Gestor de Metodologias Ágeis</a:t>
            </a:r>
          </a:p>
          <a:p>
            <a:pPr marL="604524" indent="-302262" lvl="1">
              <a:lnSpc>
                <a:spcPts val="364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DM Sans"/>
              </a:rPr>
              <a:t>Gestor de Projetos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497618" y="4541838"/>
            <a:ext cx="5457741" cy="5732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18" indent="-302259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DM Sans"/>
              </a:rPr>
              <a:t>Professor de Informática</a:t>
            </a:r>
          </a:p>
          <a:p>
            <a:pPr marL="604518" indent="-302259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Arimo"/>
              </a:rPr>
              <a:t>Profissonal DevOps, DevSecOps</a:t>
            </a:r>
          </a:p>
          <a:p>
            <a:pPr marL="604518" indent="-302259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Arimo"/>
              </a:rPr>
              <a:t>Profissional MLOps </a:t>
            </a:r>
          </a:p>
          <a:p>
            <a:pPr marL="604518" indent="-302259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Arimo"/>
              </a:rPr>
              <a:t>Profissional de Suporte Técnico/ Help Desk</a:t>
            </a:r>
          </a:p>
          <a:p>
            <a:pPr marL="604518" indent="-302259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Arimo"/>
              </a:rPr>
              <a:t>Profissional de Segurança Cibernética</a:t>
            </a:r>
          </a:p>
          <a:p>
            <a:pPr marL="604518" indent="-302259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DM Sans"/>
              </a:rPr>
              <a:t>Profissional UX | UI Designer</a:t>
            </a:r>
          </a:p>
          <a:p>
            <a:pPr algn="l" marL="604518" indent="-302259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DM Sans"/>
              </a:rPr>
              <a:t>Tech Recruiter - recrutador de profissionais da TI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DAE0nJCOCYk</dc:identifier>
  <dcterms:modified xsi:type="dcterms:W3CDTF">2011-08-01T06:04:30Z</dcterms:modified>
  <cp:revision>1</cp:revision>
  <dc:title>Dicas pra Área da TI</dc:title>
</cp:coreProperties>
</file>