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8" r:id="rId5"/>
    <p:sldId id="267" r:id="rId6"/>
    <p:sldId id="269" r:id="rId7"/>
    <p:sldId id="266" r:id="rId8"/>
    <p:sldId id="270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623AB-641E-4BE5-8BB8-E9ECD9F62C0A}" type="datetimeFigureOut">
              <a:rPr lang="fr-FR" smtClean="0"/>
              <a:t>31.01.14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E5F11-534C-45A7-8A38-E52E47A254F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98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5F11-534C-45A7-8A38-E52E47A254FF}" type="slidenum">
              <a:rPr lang="fr-CH" smtClean="0"/>
              <a:t>3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5F11-534C-45A7-8A38-E52E47A254FF}" type="slidenum">
              <a:rPr lang="fr-CH" smtClean="0"/>
              <a:t>4</a:t>
            </a:fld>
            <a:endParaRPr lang="fr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5F11-534C-45A7-8A38-E52E47A254FF}" type="slidenum">
              <a:rPr lang="fr-CH" smtClean="0"/>
              <a:t>10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Diagramme de classe UML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5</a:t>
            </a:r>
            <a:r>
              <a:rPr lang="fr-CH" dirty="0" smtClean="0"/>
              <a:t> </a:t>
            </a:r>
            <a:r>
              <a:rPr lang="fr-CH" dirty="0" smtClean="0"/>
              <a:t>– </a:t>
            </a:r>
            <a:r>
              <a:rPr lang="fr-CH" dirty="0" smtClean="0"/>
              <a:t>Associations</a:t>
            </a:r>
            <a:endParaRPr lang="fr-C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Association bidirectionnelle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4365104"/>
            <a:ext cx="8229600" cy="2143140"/>
          </a:xfrm>
        </p:spPr>
        <p:txBody>
          <a:bodyPr>
            <a:normAutofit/>
          </a:bodyPr>
          <a:lstStyle/>
          <a:p>
            <a:r>
              <a:rPr lang="fr-FR" dirty="0" smtClean="0"/>
              <a:t>Non trivial</a:t>
            </a:r>
            <a:r>
              <a:rPr lang="fr-CH" dirty="0" smtClean="0"/>
              <a:t>: traité éventuellement plus tard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54316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Associations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472" y="1700808"/>
            <a:ext cx="5080648" cy="4585712"/>
          </a:xfrm>
        </p:spPr>
        <p:txBody>
          <a:bodyPr>
            <a:normAutofit/>
          </a:bodyPr>
          <a:lstStyle/>
          <a:p>
            <a:r>
              <a:rPr lang="fr-CH" dirty="0" smtClean="0"/>
              <a:t>Chaque « Vol » réserve un, et un seul, « Avion »</a:t>
            </a:r>
          </a:p>
          <a:p>
            <a:r>
              <a:rPr lang="fr-CH" dirty="0" smtClean="0"/>
              <a:t>Chaque « Avion » peut </a:t>
            </a:r>
            <a:r>
              <a:rPr lang="fr-CH" dirty="0" smtClean="0"/>
              <a:t>être réservé 0 à N fois</a:t>
            </a:r>
            <a:endParaRPr lang="fr-CH" dirty="0" smtClean="0"/>
          </a:p>
          <a:p>
            <a:r>
              <a:rPr lang="fr-CH" dirty="0" smtClean="0"/>
              <a:t>JAVA: réalisation dépend</a:t>
            </a:r>
          </a:p>
          <a:p>
            <a:pPr lvl="1"/>
            <a:r>
              <a:rPr lang="en-US" dirty="0"/>
              <a:t>d</a:t>
            </a:r>
            <a:r>
              <a:rPr lang="fr-CH" dirty="0" smtClean="0"/>
              <a:t>e la </a:t>
            </a:r>
            <a:r>
              <a:rPr lang="fr-CH" i="1" dirty="0" smtClean="0"/>
              <a:t>direction</a:t>
            </a:r>
          </a:p>
          <a:p>
            <a:pPr lvl="1"/>
            <a:r>
              <a:rPr lang="fr-CH" dirty="0" smtClean="0"/>
              <a:t>des</a:t>
            </a:r>
            <a:r>
              <a:rPr lang="fr-CH" i="1" dirty="0" smtClean="0"/>
              <a:t> multiplicités</a:t>
            </a:r>
          </a:p>
          <a:p>
            <a:pPr lvl="1"/>
            <a:r>
              <a:rPr lang="fr-CH" dirty="0" smtClean="0"/>
              <a:t>des </a:t>
            </a:r>
            <a:r>
              <a:rPr lang="fr-CH" i="1" dirty="0" smtClean="0"/>
              <a:t>r</a:t>
            </a:r>
            <a:r>
              <a:rPr lang="fr-CH" i="1" dirty="0" smtClean="0"/>
              <a:t>ôles</a:t>
            </a:r>
            <a:endParaRPr lang="fr-CH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628800"/>
            <a:ext cx="2232248" cy="44432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Direction d’une association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3933056"/>
            <a:ext cx="8229600" cy="2575188"/>
          </a:xfrm>
        </p:spPr>
        <p:txBody>
          <a:bodyPr>
            <a:normAutofit/>
          </a:bodyPr>
          <a:lstStyle/>
          <a:p>
            <a:r>
              <a:rPr lang="fr-CH" dirty="0" smtClean="0"/>
              <a:t>La direction indique quelle classe a besoin de l’autre</a:t>
            </a:r>
          </a:p>
          <a:p>
            <a:r>
              <a:rPr lang="fr-CH" dirty="0" smtClean="0"/>
              <a:t>Exemple: pour calculer les places disponibles, un </a:t>
            </a:r>
            <a:r>
              <a:rPr lang="fr-CH" i="1" dirty="0" smtClean="0"/>
              <a:t>Vol</a:t>
            </a:r>
            <a:r>
              <a:rPr lang="fr-CH" dirty="0" smtClean="0"/>
              <a:t> doit conna</a:t>
            </a:r>
            <a:r>
              <a:rPr lang="fr-CH" dirty="0" smtClean="0"/>
              <a:t>ître l’</a:t>
            </a:r>
            <a:r>
              <a:rPr lang="fr-CH" i="1" dirty="0" smtClean="0"/>
              <a:t>Avion</a:t>
            </a:r>
            <a:r>
              <a:rPr lang="fr-CH" dirty="0"/>
              <a:t> </a:t>
            </a:r>
            <a:r>
              <a:rPr lang="fr-CH" dirty="0" smtClean="0"/>
              <a:t>attribué</a:t>
            </a:r>
            <a:endParaRPr lang="fr-CH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412776"/>
            <a:ext cx="8676964" cy="2376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Direction d’une association - JAVA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4941168"/>
            <a:ext cx="8229600" cy="1368152"/>
          </a:xfrm>
        </p:spPr>
        <p:txBody>
          <a:bodyPr>
            <a:normAutofit fontScale="92500" lnSpcReduction="20000"/>
          </a:bodyPr>
          <a:lstStyle/>
          <a:p>
            <a:r>
              <a:rPr lang="fr-CH" dirty="0" smtClean="0"/>
              <a:t>Dans la classe </a:t>
            </a:r>
            <a:r>
              <a:rPr lang="fr-CH" i="1" dirty="0" smtClean="0"/>
              <a:t>source </a:t>
            </a:r>
            <a:r>
              <a:rPr lang="fr-CH" dirty="0" smtClean="0"/>
              <a:t>de l’association:</a:t>
            </a:r>
          </a:p>
          <a:p>
            <a:pPr lvl="1"/>
            <a:r>
              <a:rPr lang="fr-CH" dirty="0" smtClean="0"/>
              <a:t>Un attribut du type de la classe </a:t>
            </a:r>
            <a:r>
              <a:rPr lang="fr-CH" i="1" dirty="0" smtClean="0"/>
              <a:t>cible</a:t>
            </a:r>
          </a:p>
          <a:p>
            <a:r>
              <a:rPr lang="fr-CH" dirty="0" smtClean="0"/>
              <a:t>Cet attribut n’appara</a:t>
            </a:r>
            <a:r>
              <a:rPr lang="fr-CH" dirty="0" smtClean="0"/>
              <a:t>ît </a:t>
            </a:r>
            <a:r>
              <a:rPr lang="fr-CH" b="1" dirty="0" smtClean="0"/>
              <a:t>pas</a:t>
            </a:r>
            <a:r>
              <a:rPr lang="fr-CH" dirty="0" smtClean="0"/>
              <a:t> sur le diagramme</a:t>
            </a:r>
            <a:endParaRPr lang="fr-CH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196752"/>
            <a:ext cx="6048671" cy="1599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708920"/>
            <a:ext cx="7679656" cy="21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4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</a:t>
            </a:r>
            <a:r>
              <a:rPr lang="fr-FR" dirty="0" smtClean="0"/>
              <a:t>ôles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196752"/>
            <a:ext cx="5541485" cy="1728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852936"/>
            <a:ext cx="4928048" cy="1080120"/>
          </a:xfrm>
          <a:prstGeom prst="rect">
            <a:avLst/>
          </a:prstGeom>
        </p:spPr>
      </p:pic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323528" y="4077072"/>
            <a:ext cx="8445624" cy="243117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UML: libellé au bout de la flèche</a:t>
            </a:r>
          </a:p>
          <a:p>
            <a:r>
              <a:rPr lang="fr-FR" dirty="0" smtClean="0"/>
              <a:t>JAVA: attribut portant le nom du rôle</a:t>
            </a:r>
            <a:endParaRPr lang="fr-FR" dirty="0" smtClean="0"/>
          </a:p>
          <a:p>
            <a:r>
              <a:rPr lang="fr-FR" i="1" dirty="0" smtClean="0"/>
              <a:t>départ</a:t>
            </a:r>
            <a:r>
              <a:rPr lang="fr-FR" dirty="0" smtClean="0"/>
              <a:t> et </a:t>
            </a:r>
            <a:r>
              <a:rPr lang="fr-FR" i="1" dirty="0" smtClean="0"/>
              <a:t>arrivée</a:t>
            </a:r>
            <a:r>
              <a:rPr lang="fr-FR" dirty="0" smtClean="0"/>
              <a:t> ne sont pas le même aéroport</a:t>
            </a:r>
          </a:p>
          <a:p>
            <a:r>
              <a:rPr lang="fr-FR" dirty="0" smtClean="0"/>
              <a:t>Mais chaque aéroport peut à la fois être </a:t>
            </a:r>
            <a:r>
              <a:rPr lang="fr-FR" i="1" dirty="0" smtClean="0"/>
              <a:t>départ</a:t>
            </a:r>
            <a:r>
              <a:rPr lang="fr-FR" dirty="0" smtClean="0"/>
              <a:t> et/ou </a:t>
            </a:r>
            <a:r>
              <a:rPr lang="fr-FR" i="1" dirty="0" smtClean="0"/>
              <a:t>arrivée</a:t>
            </a:r>
            <a:r>
              <a:rPr lang="fr-FR" dirty="0" smtClean="0"/>
              <a:t> de plusieurs vols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9565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- 1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Reproduisez le diagramme suivant en </a:t>
            </a:r>
            <a:r>
              <a:rPr lang="fr-FR" dirty="0" err="1" smtClean="0"/>
              <a:t>PlantUML</a:t>
            </a:r>
            <a:endParaRPr lang="fr-FR" dirty="0" smtClean="0"/>
          </a:p>
          <a:p>
            <a:r>
              <a:rPr lang="fr-FR" dirty="0" smtClean="0"/>
              <a:t>Implémentez les classes correspondantes en JAVA</a:t>
            </a:r>
          </a:p>
          <a:p>
            <a:pPr lvl="1"/>
            <a:r>
              <a:rPr lang="fr-FR" dirty="0" smtClean="0"/>
              <a:t>compilez et testez avec une classe </a:t>
            </a:r>
            <a:r>
              <a:rPr lang="fr-FR" i="1" dirty="0" smtClean="0"/>
              <a:t>main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4" y="4365104"/>
            <a:ext cx="9004784" cy="216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6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Multiplicités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539552" y="4365104"/>
            <a:ext cx="8229600" cy="2143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Association à « 1 » ou « 0..1 »: </a:t>
            </a:r>
            <a:r>
              <a:rPr lang="en-US" dirty="0"/>
              <a:t>a</a:t>
            </a:r>
            <a:r>
              <a:rPr lang="fr-CH" dirty="0" smtClean="0"/>
              <a:t>ttribut simple</a:t>
            </a:r>
          </a:p>
          <a:p>
            <a:r>
              <a:rPr lang="fr-CH" dirty="0" smtClean="0"/>
              <a:t>Association à « N », avec </a:t>
            </a:r>
            <a:r>
              <a:rPr lang="fr-CH" dirty="0" smtClean="0"/>
              <a:t>N &gt; 1</a:t>
            </a:r>
          </a:p>
          <a:p>
            <a:pPr lvl="1"/>
            <a:r>
              <a:rPr lang="fr-CH" dirty="0" smtClean="0"/>
              <a:t>Possible: tableau</a:t>
            </a:r>
          </a:p>
          <a:p>
            <a:pPr lvl="1"/>
            <a:r>
              <a:rPr lang="fr-CH" dirty="0" smtClean="0"/>
              <a:t>Mieux: une classe du framework des collections</a:t>
            </a:r>
          </a:p>
          <a:p>
            <a:pPr lvl="1"/>
            <a:r>
              <a:rPr lang="fr-CH" dirty="0"/>
              <a:t>Nom de l’attribut au pluriel </a:t>
            </a:r>
            <a:r>
              <a:rPr lang="fr-CH" dirty="0" smtClean="0"/>
              <a:t> </a:t>
            </a:r>
            <a:endParaRPr lang="fr-CH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628800"/>
            <a:ext cx="3907217" cy="8640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340768"/>
            <a:ext cx="3888432" cy="31273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3068960"/>
            <a:ext cx="5441105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7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- 2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Complétez l’exercice 1 (UML &amp; JAVA)</a:t>
            </a:r>
          </a:p>
          <a:p>
            <a:r>
              <a:rPr lang="fr-FR" dirty="0"/>
              <a:t>C</a:t>
            </a:r>
            <a:r>
              <a:rPr lang="fr-FR" dirty="0" smtClean="0"/>
              <a:t>ompilez et testez avec une classe </a:t>
            </a:r>
            <a:r>
              <a:rPr lang="fr-FR" i="1" dirty="0" smtClean="0"/>
              <a:t>main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780928"/>
            <a:ext cx="7632848" cy="377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3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- </a:t>
            </a:r>
            <a:r>
              <a:rPr lang="fr-CH" dirty="0"/>
              <a:t>3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dirty="0" smtClean="0"/>
              <a:t>Complétez votre diagramme de classe SMSPay en rajoutant les classes suivantes:</a:t>
            </a:r>
          </a:p>
          <a:p>
            <a:pPr lvl="1"/>
            <a:r>
              <a:rPr lang="fr-CH" i="1" dirty="0" smtClean="0"/>
              <a:t>AccountingSystemProxy </a:t>
            </a:r>
            <a:r>
              <a:rPr lang="fr-CH" dirty="0" smtClean="0"/>
              <a:t>permet d’accéder au système comptable</a:t>
            </a:r>
          </a:p>
          <a:p>
            <a:pPr lvl="1"/>
            <a:r>
              <a:rPr lang="fr-CH" i="1" dirty="0" smtClean="0"/>
              <a:t>CommandHistory </a:t>
            </a:r>
            <a:r>
              <a:rPr lang="fr-CH" dirty="0" smtClean="0"/>
              <a:t>gère l’historique de toutes les opérations effectuées dans SMSPay</a:t>
            </a:r>
          </a:p>
          <a:p>
            <a:pPr lvl="1"/>
            <a:r>
              <a:rPr lang="fr-CH" i="1" dirty="0" smtClean="0"/>
              <a:t>ClientDataAccessObject </a:t>
            </a:r>
            <a:r>
              <a:rPr lang="fr-CH" dirty="0" smtClean="0"/>
              <a:t>permet d’accéder aux données clients de SMSPay</a:t>
            </a:r>
          </a:p>
          <a:p>
            <a:r>
              <a:rPr lang="fr-CH" dirty="0" smtClean="0"/>
              <a:t>Trouvez les associations entre les classes « </a:t>
            </a:r>
            <a:r>
              <a:rPr lang="fr-CH" i="1" dirty="0" smtClean="0"/>
              <a:t>Command » </a:t>
            </a:r>
            <a:r>
              <a:rPr lang="fr-CH" dirty="0" smtClean="0"/>
              <a:t>et ces nouvelles classes</a:t>
            </a:r>
          </a:p>
          <a:p>
            <a:r>
              <a:rPr lang="fr-CH" dirty="0" smtClean="0"/>
              <a:t>Il y a-t-il d’autres associations?</a:t>
            </a:r>
            <a:endParaRPr lang="fr-CH" dirty="0" smtClean="0"/>
          </a:p>
          <a:p>
            <a:r>
              <a:rPr lang="fr-CH" dirty="0" smtClean="0"/>
              <a:t>PlantUML &amp; Java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290093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207</Words>
  <Application>Microsoft Macintosh PowerPoint</Application>
  <PresentationFormat>On-screen Show (4:3)</PresentationFormat>
  <Paragraphs>47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Thème Office</vt:lpstr>
      <vt:lpstr>Diagramme de classe UML</vt:lpstr>
      <vt:lpstr>Associations</vt:lpstr>
      <vt:lpstr>Direction d’une association</vt:lpstr>
      <vt:lpstr>Direction d’une association - JAVA</vt:lpstr>
      <vt:lpstr>Rôles</vt:lpstr>
      <vt:lpstr>Exercice - 1</vt:lpstr>
      <vt:lpstr>Multiplicités</vt:lpstr>
      <vt:lpstr>Exercice - 2</vt:lpstr>
      <vt:lpstr>Exercice - 3</vt:lpstr>
      <vt:lpstr>Association bidirectionnelle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 de classe</dc:title>
  <cp:lastModifiedBy>M</cp:lastModifiedBy>
  <cp:revision>57</cp:revision>
  <dcterms:modified xsi:type="dcterms:W3CDTF">2014-02-01T11:46:46Z</dcterms:modified>
</cp:coreProperties>
</file>