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52A86-AA9B-7F22-868A-C61B9027C1B4}" v="428" dt="2024-05-03T17:40:43.723"/>
    <p1510:client id="{C6D2A976-11A5-7232-63BD-E02ECE6E8795}" v="72" dt="2024-05-03T16:58:09.743"/>
    <p1510:client id="{D4511B42-CBB5-83C8-DAA3-1612FFF64FDC}" v="2" dt="2024-05-03T16:51:10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6599e7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6599e7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26599e7e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26599e7e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6599e7e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6599e7e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6599e7e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6599e7e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6599e7e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6599e7e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6599e7e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6599e7e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6599e7e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6599e7e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6599e7e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6599e7e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your code</a:t>
            </a:r>
            <a:r>
              <a:rPr lang="en" b="1"/>
              <a:t> won’t error</a:t>
            </a:r>
            <a:r>
              <a:rPr lang="en"/>
              <a:t> if you make subclasses that aren’t is-a relationships, but it just wouldn’t make much sense semantically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it: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homework need to inherit from a student? and also from a human? why would a piece of homework need access to all the things that humans do? don’t make no sense :-)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26599e7e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26599e7e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26599e7e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26599e7e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6599e7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6599e7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6599e7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6599e7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6599e7e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6599e7e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6599e7e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6599e7e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6599e7e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6599e7e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6599e7e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6599e7e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6599e7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6599e7e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6599e7e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6599e7e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paSxq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P3HBH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wwg1m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YBCNy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cd.es/aulavirtualfpmelilla/course/view.php?id=1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rofesiglo21/gui_poo_pyth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2390109" y="1282092"/>
            <a:ext cx="435804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O </a:t>
            </a:r>
            <a:r>
              <a:rPr lang="en" err="1"/>
              <a:t>O</a:t>
            </a:r>
            <a:r>
              <a:rPr lang="en"/>
              <a:t> P</a:t>
            </a:r>
            <a:r>
              <a:rPr lang="en" sz="1200"/>
              <a:t> (</a:t>
            </a:r>
            <a:r>
              <a:rPr lang="en" sz="2000"/>
              <a:t>O</a:t>
            </a:r>
            <a:r>
              <a:rPr lang="en" sz="1200"/>
              <a:t>bject </a:t>
            </a:r>
            <a:r>
              <a:rPr lang="en" sz="2000"/>
              <a:t>O</a:t>
            </a:r>
            <a:r>
              <a:rPr lang="en" sz="1200"/>
              <a:t>riented</a:t>
            </a:r>
            <a:r>
              <a:rPr lang="en" sz="2000"/>
              <a:t> </a:t>
            </a:r>
            <a:r>
              <a:rPr lang="en" sz="2000" err="1"/>
              <a:t>P</a:t>
            </a:r>
            <a:r>
              <a:rPr lang="en" sz="1200" err="1"/>
              <a:t>rogamming</a:t>
            </a:r>
            <a:r>
              <a:rPr lang="en" sz="1200"/>
              <a:t>)</a:t>
            </a:r>
            <a:endParaRPr sz="1200"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3375847" y="3238450"/>
            <a:ext cx="5328066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salim@iesleopoldoqueipo.com</a:t>
            </a:r>
            <a:br>
              <a:rPr lang="en" dirty="0"/>
            </a:br>
            <a:r>
              <a:rPr lang="en" sz="1200" b="1" dirty="0"/>
              <a:t>https://github.com/profesiglo21/</a:t>
            </a:r>
          </a:p>
        </p:txBody>
      </p:sp>
      <p:sp>
        <p:nvSpPr>
          <p:cNvPr id="119" name="Google Shape;119;p25"/>
          <p:cNvSpPr/>
          <p:nvPr/>
        </p:nvSpPr>
        <p:spPr>
          <a:xfrm>
            <a:off x="5590185" y="3234670"/>
            <a:ext cx="3115871" cy="476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300" dirty="0">
                <a:solidFill>
                  <a:schemeClr val="dk1"/>
                </a:solidFill>
                <a:ea typeface="Lato"/>
                <a:sym typeface="Lato"/>
              </a:rPr>
              <a:t>              https://www.linkedin.com/in/salimtieb/</a:t>
            </a:r>
            <a:endParaRPr lang="es-E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Notation &amp; Lookup</a:t>
            </a:r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2410112" y="132690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>
                <a:solidFill>
                  <a:schemeClr val="accent4"/>
                </a:solidFill>
              </a:rPr>
              <a:t>left</a:t>
            </a:r>
            <a:r>
              <a:rPr lang="en" sz="1700" b="1"/>
              <a:t> side of dot</a:t>
            </a:r>
            <a:r>
              <a:rPr lang="en" sz="1700"/>
              <a:t>: the Class, or an Instance of the class (object)</a:t>
            </a:r>
            <a:endParaRPr sz="17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b="1">
                <a:solidFill>
                  <a:schemeClr val="accent4"/>
                </a:solidFill>
              </a:rPr>
              <a:t>right</a:t>
            </a:r>
            <a:r>
              <a:rPr lang="en" b="1"/>
              <a:t> side of dot</a:t>
            </a:r>
            <a:r>
              <a:rPr lang="en"/>
              <a:t>: an attribute, or method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correct one through </a:t>
            </a:r>
            <a:r>
              <a:rPr lang="en" i="1" u="sng"/>
              <a:t>lookup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 lookup is similar to what we saw before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in object’s</a:t>
            </a:r>
            <a:r>
              <a:rPr lang="en" b="1">
                <a:solidFill>
                  <a:srgbClr val="C60000"/>
                </a:solidFill>
              </a:rPr>
              <a:t> “personal” / instance attributes</a:t>
            </a:r>
            <a:r>
              <a:rPr lang="en"/>
              <a:t> first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can’t find it, look at the </a:t>
            </a:r>
            <a:r>
              <a:rPr lang="en" b="1">
                <a:solidFill>
                  <a:srgbClr val="C60000"/>
                </a:solidFill>
              </a:rPr>
              <a:t>class attributes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are always defined </a:t>
            </a:r>
            <a:r>
              <a:rPr lang="en" i="1" u="sng"/>
              <a:t>in the class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in the </a:t>
            </a:r>
            <a:r>
              <a:rPr lang="en" b="1">
                <a:solidFill>
                  <a:srgbClr val="C60000"/>
                </a:solidFill>
              </a:rPr>
              <a:t>class</a:t>
            </a:r>
            <a:r>
              <a:rPr lang="en"/>
              <a:t> </a:t>
            </a:r>
            <a:endParaRPr sz="1700" b="1">
              <a:solidFill>
                <a:schemeClr val="accent4"/>
              </a:solidFill>
            </a:endParaRPr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174950" y="1326900"/>
            <a:ext cx="2235000" cy="30951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name = “Human”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talk</a:t>
            </a:r>
            <a:r>
              <a:rPr lang="en" sz="13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(self):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(“Hello”)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Human()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annie.talk()</a:t>
            </a:r>
            <a:endParaRPr sz="14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annie.name</a:t>
            </a:r>
            <a:endParaRPr sz="14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Human.name</a:t>
            </a:r>
            <a:endParaRPr sz="14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9500" y="805475"/>
            <a:ext cx="3570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gonna happen?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goo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.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gl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/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paSxqF </a:t>
            </a:r>
            <a:endParaRPr sz="1400"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319500" y="1715678"/>
            <a:ext cx="35709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annie can’t talk — why?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using the dot notation, we are </a:t>
            </a:r>
            <a:r>
              <a:rPr lang="en" sz="1600" i="1" u="sng"/>
              <a:t>invoking</a:t>
            </a:r>
            <a:r>
              <a:rPr lang="en" sz="1600"/>
              <a:t> the method on the object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</a:t>
            </a:r>
            <a:r>
              <a:rPr lang="en" sz="1600" b="1"/>
              <a:t>always</a:t>
            </a:r>
            <a:r>
              <a:rPr lang="en" sz="1600"/>
              <a:t> implicitly pass in the object as a parameter, when calling methods in this way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talk doesn’t take in any arguments — therefore: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expected 0, but got 1</a:t>
            </a:r>
            <a:endParaRPr sz="1600"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4036200" y="936600"/>
            <a:ext cx="4618800" cy="37164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word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8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(self, word):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8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.word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word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talk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(word)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Human(</a:t>
            </a:r>
            <a:r>
              <a:rPr lang="en" sz="18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Instance</a:t>
            </a:r>
            <a:r>
              <a:rPr lang="en" sz="18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annie.talk()</a:t>
            </a:r>
            <a:endParaRPr sz="18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319500" y="805475"/>
            <a:ext cx="3570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pt 2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goo.gl/P3HBHS</a:t>
            </a:r>
            <a:endParaRPr sz="1400"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319500" y="1715678"/>
            <a:ext cx="35709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/>
              <a:t>Human.word =&gt; “Class”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self.word =&gt; “Instance”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word =&gt; undefined (local var)</a:t>
            </a:r>
            <a:endParaRPr sz="1600"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4094475" y="936600"/>
            <a:ext cx="4779000" cy="37164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53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word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(self, word):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.word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word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talk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(self):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(Human.word)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.word)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(word)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Human(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Instance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annie.talk()</a:t>
            </a:r>
            <a:endParaRPr sz="1400">
              <a:solidFill>
                <a:srgbClr val="748B00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36"/>
          <p:cNvSpPr/>
          <p:nvPr/>
        </p:nvSpPr>
        <p:spPr>
          <a:xfrm>
            <a:off x="6344562" y="244475"/>
            <a:ext cx="2529000" cy="360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do this on ur own time !!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9500" y="805475"/>
            <a:ext cx="3570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pt 3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goo.gl/wwg1mR</a:t>
            </a:r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319500" y="1715678"/>
            <a:ext cx="35709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.talk()</a:t>
            </a:r>
            <a:r>
              <a:rPr lang="en" sz="1600"/>
              <a:t> will print Class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second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.talk()</a:t>
            </a:r>
            <a:r>
              <a:rPr lang="en" sz="1600"/>
              <a:t>will error, why?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instances use </a:t>
            </a:r>
            <a:r>
              <a:rPr lang="en" sz="1600" b="1"/>
              <a:t>bound methods</a:t>
            </a:r>
            <a:r>
              <a:rPr lang="en" sz="1600"/>
              <a:t>, </a:t>
            </a:r>
            <a:endParaRPr sz="1600"/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.talk</a:t>
            </a:r>
            <a:r>
              <a:rPr lang="en" sz="1600"/>
              <a:t> (aka lambda) expects one param, but gets none</a:t>
            </a:r>
            <a:endParaRPr sz="1600"/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it’s not a bound method that implicitly passes in the object as ‘self’</a:t>
            </a:r>
            <a:endParaRPr sz="1600"/>
          </a:p>
        </p:txBody>
      </p:sp>
      <p:sp>
        <p:nvSpPr>
          <p:cNvPr id="203" name="Google Shape;203;p37"/>
          <p:cNvSpPr txBox="1">
            <a:spLocks noGrp="1"/>
          </p:cNvSpPr>
          <p:nvPr>
            <p:ph type="body" idx="1"/>
          </p:nvPr>
        </p:nvSpPr>
        <p:spPr>
          <a:xfrm>
            <a:off x="4094475" y="936600"/>
            <a:ext cx="4779000" cy="37164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word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(self, word):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.word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word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talk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(self):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Human(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Instance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annie.talk()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annie.talk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7364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self: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annie.talk()</a:t>
            </a:r>
            <a:endParaRPr sz="1400">
              <a:solidFill>
                <a:srgbClr val="748B00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37"/>
          <p:cNvSpPr/>
          <p:nvPr/>
        </p:nvSpPr>
        <p:spPr>
          <a:xfrm>
            <a:off x="6344562" y="244475"/>
            <a:ext cx="2529000" cy="360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do this on ur own time !!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319500" y="805475"/>
            <a:ext cx="3570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pt 4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goo.gl/YBCNys</a:t>
            </a:r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319500" y="1561175"/>
            <a:ext cx="3570900" cy="30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wanted to make the distinction that  having a lambda is totally ok in a class (a lil weird, but viable)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because it’s defined </a:t>
            </a:r>
            <a:r>
              <a:rPr lang="en" sz="1600" i="1" u="sng"/>
              <a:t>inside</a:t>
            </a:r>
            <a:r>
              <a:rPr lang="en" sz="1600"/>
              <a:t> the class, this lambda function is a </a:t>
            </a:r>
            <a:r>
              <a:rPr lang="en" sz="1600" b="1"/>
              <a:t>method</a:t>
            </a:r>
            <a:r>
              <a:rPr lang="en" sz="1600"/>
              <a:t> that will implicitly or explicitly take in a “self”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food for thought: does the param have to be named “self”?</a:t>
            </a:r>
            <a:br>
              <a:rPr lang="en" sz="1600"/>
            </a:br>
            <a:r>
              <a:rPr lang="en"/>
              <a:t>more food for thought: does your answer apply to just lambdas, or to any method?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4094475" y="936600"/>
            <a:ext cx="4779000" cy="37164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word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(self, word):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.word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word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talk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(self):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lamb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7364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self: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Human(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Instance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annie.talk()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annie.lamb()</a:t>
            </a:r>
            <a:endParaRPr sz="1400">
              <a:solidFill>
                <a:srgbClr val="748B00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8"/>
          <p:cNvSpPr/>
          <p:nvPr/>
        </p:nvSpPr>
        <p:spPr>
          <a:xfrm>
            <a:off x="6344562" y="244475"/>
            <a:ext cx="2529000" cy="360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do this on ur own time !!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13" name="Google Shape;213;p38"/>
          <p:cNvCxnSpPr/>
          <p:nvPr/>
        </p:nvCxnSpPr>
        <p:spPr>
          <a:xfrm>
            <a:off x="3890400" y="3219300"/>
            <a:ext cx="72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38"/>
          <p:cNvSpPr/>
          <p:nvPr/>
        </p:nvSpPr>
        <p:spPr>
          <a:xfrm>
            <a:off x="4677475" y="3076050"/>
            <a:ext cx="3846600" cy="28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Inheritance</a:t>
            </a:r>
            <a:r>
              <a:rPr lang="en" sz="2000" dirty="0"/>
              <a:t> (</a:t>
            </a:r>
            <a:r>
              <a:rPr lang="en" sz="2000" err="1"/>
              <a:t>Herencia</a:t>
            </a:r>
            <a:r>
              <a:rPr lang="en" sz="2000" dirty="0"/>
              <a:t>)</a:t>
            </a:r>
            <a:endParaRPr lang="es-ES" sz="2800" b="0" strike="sngStrik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</a:t>
            </a:r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>
            <a:off x="2410100" y="1326900"/>
            <a:ext cx="6321600" cy="19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subclasses </a:t>
            </a:r>
            <a:r>
              <a:rPr lang="en" b="1">
                <a:solidFill>
                  <a:srgbClr val="000000"/>
                </a:solidFill>
              </a:rPr>
              <a:t>inherit</a:t>
            </a:r>
            <a:r>
              <a:rPr lang="en">
                <a:solidFill>
                  <a:srgbClr val="000000"/>
                </a:solidFill>
              </a:rPr>
              <a:t> all its parent/base class’ properties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you can access all the parent’s attributes + methods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kinda like “parent frame”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you can also “override” Parent attributes/methods, by defining ones with the same name in Child class definition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when do you subclass?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</a:t>
            </a:r>
            <a:r>
              <a:rPr lang="en">
                <a:solidFill>
                  <a:srgbClr val="C60000"/>
                </a:solidFill>
              </a:rPr>
              <a:t> </a:t>
            </a:r>
            <a:r>
              <a:rPr lang="en" b="1">
                <a:solidFill>
                  <a:srgbClr val="C60000"/>
                </a:solidFill>
              </a:rPr>
              <a:t>is-a</a:t>
            </a:r>
            <a:r>
              <a:rPr lang="en">
                <a:solidFill>
                  <a:srgbClr val="000000"/>
                </a:solidFill>
              </a:rPr>
              <a:t> relationships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>
            <a:off x="2410100" y="3430250"/>
            <a:ext cx="6321600" cy="11997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3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br>
              <a:rPr lang="en" sz="13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3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Student</a:t>
            </a:r>
            <a:r>
              <a:rPr lang="en" sz="13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(Human) # Student is-a Human. this makes sense!</a:t>
            </a:r>
            <a:br>
              <a:rPr lang="en" sz="13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3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Homework</a:t>
            </a:r>
            <a:r>
              <a:rPr lang="en" sz="13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(Student) # Homeworks ≠ Students. nonsensical!</a:t>
            </a:r>
            <a:endParaRPr sz="1300">
              <a:solidFill>
                <a:srgbClr val="859900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40"/>
          <p:cNvSpPr/>
          <p:nvPr/>
        </p:nvSpPr>
        <p:spPr>
          <a:xfrm>
            <a:off x="134525" y="3533300"/>
            <a:ext cx="2022300" cy="993600"/>
          </a:xfrm>
          <a:prstGeom prst="wedgeRoundRectCallout">
            <a:avLst>
              <a:gd name="adj1" fmla="val 62957"/>
              <a:gd name="adj2" fmla="val 17444"/>
              <a:gd name="adj3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would homework need to sleep eat cry talk, like students?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Notation &amp; Lookup</a:t>
            </a:r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1"/>
          </p:nvPr>
        </p:nvSpPr>
        <p:spPr>
          <a:xfrm>
            <a:off x="2410100" y="1211350"/>
            <a:ext cx="63216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 b="1">
                <a:solidFill>
                  <a:schemeClr val="accent4"/>
                </a:solidFill>
              </a:rPr>
              <a:t>left</a:t>
            </a:r>
            <a:r>
              <a:rPr lang="en" sz="1700" b="1">
                <a:solidFill>
                  <a:srgbClr val="000000"/>
                </a:solidFill>
              </a:rPr>
              <a:t> side of dot</a:t>
            </a:r>
            <a:r>
              <a:rPr lang="en" sz="1700">
                <a:solidFill>
                  <a:srgbClr val="000000"/>
                </a:solidFill>
              </a:rPr>
              <a:t>: the Class, or an Instance of the class (object)</a:t>
            </a:r>
            <a:endParaRPr sz="17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700" b="1">
                <a:solidFill>
                  <a:schemeClr val="accent4"/>
                </a:solidFill>
              </a:rPr>
              <a:t>right</a:t>
            </a:r>
            <a:r>
              <a:rPr lang="en" b="1">
                <a:solidFill>
                  <a:srgbClr val="000000"/>
                </a:solidFill>
              </a:rPr>
              <a:t> side of dot</a:t>
            </a:r>
            <a:r>
              <a:rPr lang="en">
                <a:solidFill>
                  <a:srgbClr val="000000"/>
                </a:solidFill>
              </a:rPr>
              <a:t>: an attribute, or method 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find the correct one through </a:t>
            </a:r>
            <a:r>
              <a:rPr lang="en" i="1" u="sng">
                <a:solidFill>
                  <a:srgbClr val="000000"/>
                </a:solidFill>
              </a:rPr>
              <a:t>lookup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attribute lookup is similar to what we saw before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look in object’s</a:t>
            </a:r>
            <a:r>
              <a:rPr lang="en" b="1">
                <a:solidFill>
                  <a:srgbClr val="C60000"/>
                </a:solidFill>
              </a:rPr>
              <a:t> “personal” / instance attributes</a:t>
            </a:r>
            <a:r>
              <a:rPr lang="en">
                <a:solidFill>
                  <a:srgbClr val="000000"/>
                </a:solidFill>
              </a:rPr>
              <a:t> first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you can’t find it, look at the </a:t>
            </a:r>
            <a:r>
              <a:rPr lang="en" b="1">
                <a:solidFill>
                  <a:srgbClr val="C60000"/>
                </a:solidFill>
              </a:rPr>
              <a:t>class attributes</a:t>
            </a:r>
            <a:endParaRPr b="1">
              <a:solidFill>
                <a:srgbClr val="C6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check the </a:t>
            </a:r>
            <a:r>
              <a:rPr lang="en" b="1">
                <a:solidFill>
                  <a:srgbClr val="C60000"/>
                </a:solidFill>
              </a:rPr>
              <a:t>parent class</a:t>
            </a:r>
            <a:r>
              <a:rPr lang="en">
                <a:solidFill>
                  <a:srgbClr val="000000"/>
                </a:solidFill>
              </a:rPr>
              <a:t>, if not in the object’s immediate class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methods are always defined </a:t>
            </a:r>
            <a:r>
              <a:rPr lang="en" i="1" u="sng">
                <a:solidFill>
                  <a:srgbClr val="000000"/>
                </a:solidFill>
              </a:rPr>
              <a:t>in the class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look in the </a:t>
            </a:r>
            <a:r>
              <a:rPr lang="en" b="1">
                <a:solidFill>
                  <a:srgbClr val="C60000"/>
                </a:solidFill>
              </a:rPr>
              <a:t>class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you can’t find it,</a:t>
            </a:r>
            <a:r>
              <a:rPr lang="en" b="1">
                <a:solidFill>
                  <a:srgbClr val="C60000"/>
                </a:solidFill>
              </a:rPr>
              <a:t> look in parent class </a:t>
            </a:r>
            <a:endParaRPr b="1">
              <a:solidFill>
                <a:srgbClr val="C60000"/>
              </a:solidFill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3353600" y="3255300"/>
            <a:ext cx="4689600" cy="28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5" name="Google Shape;235;p41"/>
          <p:cNvCxnSpPr/>
          <p:nvPr/>
        </p:nvCxnSpPr>
        <p:spPr>
          <a:xfrm>
            <a:off x="2214000" y="3398550"/>
            <a:ext cx="72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Tank you!! :)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1F2328"/>
                </a:solidFill>
              </a:rPr>
              <a:t>UT6. </a:t>
            </a:r>
            <a:r>
              <a:rPr lang="en" dirty="0" err="1">
                <a:solidFill>
                  <a:srgbClr val="1F2328"/>
                </a:solidFill>
              </a:rPr>
              <a:t>Fundamentos</a:t>
            </a:r>
            <a:r>
              <a:rPr lang="en" dirty="0">
                <a:solidFill>
                  <a:srgbClr val="1F2328"/>
                </a:solidFill>
              </a:rPr>
              <a:t> de La </a:t>
            </a:r>
            <a:r>
              <a:rPr lang="en" dirty="0" err="1">
                <a:solidFill>
                  <a:srgbClr val="1F2328"/>
                </a:solidFill>
              </a:rPr>
              <a:t>Programación</a:t>
            </a:r>
            <a:r>
              <a:rPr lang="en" dirty="0">
                <a:solidFill>
                  <a:srgbClr val="1F2328"/>
                </a:solidFill>
              </a:rPr>
              <a:t> </a:t>
            </a:r>
            <a:r>
              <a:rPr lang="en" dirty="0" err="1">
                <a:solidFill>
                  <a:srgbClr val="1F2328"/>
                </a:solidFill>
              </a:rPr>
              <a:t>Orientada</a:t>
            </a:r>
            <a:r>
              <a:rPr lang="en" dirty="0">
                <a:solidFill>
                  <a:srgbClr val="1F2328"/>
                </a:solidFill>
              </a:rPr>
              <a:t> a Objetos </a:t>
            </a:r>
            <a:r>
              <a:rPr lang="en" sz="1200" dirty="0">
                <a:solidFill>
                  <a:srgbClr val="1F2328"/>
                </a:solidFill>
                <a:hlinkClick r:id="rId3"/>
              </a:rPr>
              <a:t>(Moodle Access)</a:t>
            </a:r>
            <a:r>
              <a:rPr lang="en" sz="1200" dirty="0">
                <a:solidFill>
                  <a:srgbClr val="1F2328"/>
                </a:solidFill>
              </a:rPr>
              <a:t> </a:t>
            </a:r>
          </a:p>
          <a:p>
            <a:pPr>
              <a:lnSpc>
                <a:spcPct val="114999"/>
              </a:lnSpc>
            </a:pPr>
            <a:r>
              <a:rPr lang="en" dirty="0">
                <a:solidFill>
                  <a:srgbClr val="1F2328"/>
                </a:solidFill>
              </a:rPr>
              <a:t>Building a Calculator in Python using PyQt6 library, software architecture MVC and POO programming approach.</a:t>
            </a:r>
            <a:endParaRPr lang="es-ES"/>
          </a:p>
          <a:p>
            <a: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1">
              <a:spcBef>
                <a:spcPts val="0"/>
              </a:spcBef>
            </a:pPr>
            <a:r>
              <a:rPr lang="en" dirty="0"/>
              <a:t>All resources will be available at </a:t>
            </a:r>
            <a:r>
              <a:rPr lang="en" dirty="0">
                <a:hlinkClick r:id="rId4"/>
              </a:rPr>
              <a:t>Github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dirty="0"/>
              <a:t>Surprise Kahoot! Test due to a non-determined date.</a:t>
            </a:r>
            <a:endParaRPr dirty="0"/>
          </a:p>
          <a:p>
            <a:endParaRPr lang="en" sz="1600" dirty="0">
              <a:solidFill>
                <a:srgbClr val="1F2328"/>
              </a:solidFill>
            </a:endParaRPr>
          </a:p>
          <a:p>
            <a:pPr>
              <a:lnSpc>
                <a:spcPct val="114999"/>
              </a:lnSpc>
            </a:pPr>
            <a:r>
              <a:rPr lang="en" dirty="0"/>
              <a:t>Final Assignment is due Friday 27/5/2024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&amp; 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/>
              <a:t>Object Oriented Programming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2410112" y="1211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good for another layer of abstraction/organization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i.e. the Dog class 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you’ve already been working with classes/objects!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 explicitly: lists in python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think: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b="1" dirty="0" err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.append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('banana')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dirty="0"/>
              <a:t>you create new </a:t>
            </a:r>
            <a:r>
              <a:rPr lang="en" i="1" dirty="0"/>
              <a:t>types</a:t>
            </a:r>
            <a:r>
              <a:rPr lang="en" dirty="0"/>
              <a:t> of data to work with new Classes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Brief Overview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E75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 use classes as a “template” to create objects of that type.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>
            <a:off x="2410100" y="1211350"/>
            <a:ext cx="63216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/>
              <a:t>is an “</a:t>
            </a:r>
            <a:r>
              <a:rPr lang="en" b="1"/>
              <a:t>instance</a:t>
            </a:r>
            <a:r>
              <a:rPr lang="en"/>
              <a:t>” (dynamic snapshot) of that class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object instance of a class by ~instantiating~ the class with this syntax: </a:t>
            </a:r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1"/>
          </p:nvPr>
        </p:nvSpPr>
        <p:spPr>
          <a:xfrm>
            <a:off x="2410100" y="3474900"/>
            <a:ext cx="6321600" cy="11553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 Human:</a:t>
            </a:r>
            <a:b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(self, name):</a:t>
            </a:r>
            <a:b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6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.name </a:t>
            </a: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59900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2410100" y="2204400"/>
            <a:ext cx="63216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annie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(“Annie”)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class “template”, and adds “personal”/unique information that belongs </a:t>
            </a:r>
            <a:r>
              <a:rPr lang="en" b="1"/>
              <a:t>only to that object</a:t>
            </a: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aka: only belongs to that Instance™ of the class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Terminology: Attributes</a:t>
            </a:r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2410112" y="128980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instance attribute</a:t>
            </a:r>
            <a:r>
              <a:rPr lang="en"/>
              <a:t>: property of an object, specific only to that particular </a:t>
            </a:r>
            <a:r>
              <a:rPr lang="en" b="1" i="1">
                <a:solidFill>
                  <a:schemeClr val="accent4"/>
                </a:solidFill>
              </a:rPr>
              <a:t>instance</a:t>
            </a:r>
            <a:r>
              <a:rPr lang="en"/>
              <a:t> of the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class attribute</a:t>
            </a:r>
            <a:r>
              <a:rPr lang="en"/>
              <a:t>: property of an object, but shared by </a:t>
            </a:r>
            <a:r>
              <a:rPr lang="en" b="1" i="1">
                <a:solidFill>
                  <a:schemeClr val="accent4"/>
                </a:solidFill>
              </a:rPr>
              <a:t>all</a:t>
            </a:r>
            <a:r>
              <a:rPr lang="en"/>
              <a:t> instances of the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classes do not have access to </a:t>
            </a:r>
            <a:r>
              <a:rPr lang="en" b="1" i="1"/>
              <a:t>instance</a:t>
            </a:r>
            <a:r>
              <a:rPr lang="en" b="1"/>
              <a:t> attributes,</a:t>
            </a:r>
            <a:r>
              <a:rPr lang="en"/>
              <a:t> but instances have access to </a:t>
            </a:r>
            <a:r>
              <a:rPr lang="en" i="1"/>
              <a:t>class</a:t>
            </a:r>
            <a:r>
              <a:rPr lang="en"/>
              <a:t> attributes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Terminology: Methods</a:t>
            </a:r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2410112" y="132690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methods</a:t>
            </a:r>
            <a:r>
              <a:rPr lang="en"/>
              <a:t>: functions that belong to a particular class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are </a:t>
            </a:r>
            <a:r>
              <a:rPr lang="en" i="1" u="sng"/>
              <a:t>invoked</a:t>
            </a:r>
            <a:r>
              <a:rPr lang="en"/>
              <a:t> on particular objects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</a:t>
            </a:r>
            <a:r>
              <a:rPr lang="en" i="1" u="sng"/>
              <a:t>must</a:t>
            </a:r>
            <a:r>
              <a:rPr lang="en"/>
              <a:t> take in an </a:t>
            </a:r>
            <a:r>
              <a:rPr lang="en" b="1"/>
              <a:t>object</a:t>
            </a:r>
            <a:r>
              <a:rPr lang="en"/>
              <a:t> as a parameter (typically: “</a:t>
            </a:r>
            <a:r>
              <a:rPr lang="en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/>
              <a:t>”), </a:t>
            </a:r>
            <a:br>
              <a:rPr lang="en"/>
            </a:br>
            <a:r>
              <a:rPr lang="en"/>
              <a:t>in order to know what it will be invoked on —</a:t>
            </a:r>
            <a:br>
              <a:rPr lang="en"/>
            </a:br>
            <a:r>
              <a:rPr lang="en"/>
              <a:t>this is the distinction between </a:t>
            </a:r>
            <a:r>
              <a:rPr lang="en" b="1"/>
              <a:t>methods vs. functions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bound method</a:t>
            </a:r>
            <a:r>
              <a:rPr lang="en"/>
              <a:t>: when you bind a “self” to the method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implicitly: 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annie.talk()</a:t>
            </a:r>
            <a:endParaRPr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86E75"/>
              </a:buClr>
              <a:buSzPts val="1400"/>
              <a:buFont typeface="Roboto Mono"/>
              <a:buChar char="○"/>
            </a:pPr>
            <a:r>
              <a:rPr lang="en"/>
              <a:t>explicitly: 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Human.talk(annie)</a:t>
            </a: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174950" y="1326900"/>
            <a:ext cx="2235000" cy="25998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talk</a:t>
            </a:r>
            <a:r>
              <a:rPr lang="en" sz="13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(self):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(“Hello”)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Human()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annie.talk()</a:t>
            </a:r>
            <a:endParaRPr sz="14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Human.talk(annie)</a:t>
            </a:r>
            <a:endParaRPr sz="14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319500" y="474771"/>
            <a:ext cx="3570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Terminology: self</a:t>
            </a:r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>
            <a:off x="319500" y="1307723"/>
            <a:ext cx="35709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self refers to the object it</a:t>
            </a:r>
            <a:r>
              <a:rPr lang="en" sz="1800" b="1">
                <a:solidFill>
                  <a:schemeClr val="dk1"/>
                </a:solidFill>
              </a:rPr>
              <a:t>self</a:t>
            </a:r>
            <a:endParaRPr sz="1600"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491700" y="1803771"/>
            <a:ext cx="3661200" cy="30408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word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solidFill>
                  <a:srgbClr val="269186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C600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(self, word):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.word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word</a:t>
            </a:r>
            <a:endParaRPr sz="14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.mood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“tired”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talk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(self):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(word) </a:t>
            </a:r>
            <a:r>
              <a:rPr lang="en" sz="1400" i="1">
                <a:solidFill>
                  <a:srgbClr val="93A1A1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# !!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.word)</a:t>
            </a:r>
            <a:endParaRPr sz="14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annie = Human(“Instance”)</a:t>
            </a:r>
            <a:endParaRPr sz="14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4816350" y="2125025"/>
            <a:ext cx="3511500" cy="1063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word: </a:t>
            </a:r>
            <a:r>
              <a:rPr lang="en">
                <a:solidFill>
                  <a:srgbClr val="C6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solidFill>
                  <a:srgbClr val="C6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>
              <a:solidFill>
                <a:srgbClr val="C6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(self, word)</a:t>
            </a:r>
            <a:endParaRPr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talk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(self)</a:t>
            </a:r>
            <a:endParaRPr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4743475" y="1754825"/>
            <a:ext cx="16755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class &lt;Human&gt;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4816350" y="3875158"/>
            <a:ext cx="3511500" cy="901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.word: </a:t>
            </a:r>
            <a:r>
              <a:rPr lang="en">
                <a:solidFill>
                  <a:srgbClr val="C6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  <a:t>Instance</a:t>
            </a:r>
            <a:r>
              <a:rPr lang="en">
                <a:solidFill>
                  <a:srgbClr val="C6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>
              <a:solidFill>
                <a:srgbClr val="C6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.mood: </a:t>
            </a:r>
            <a:r>
              <a:rPr lang="en">
                <a:solidFill>
                  <a:srgbClr val="C6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  <a:t>Tired</a:t>
            </a:r>
            <a:r>
              <a:rPr lang="en">
                <a:solidFill>
                  <a:srgbClr val="C6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>
              <a:solidFill>
                <a:srgbClr val="C6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4743475" y="3504958"/>
            <a:ext cx="3570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annie = Human(“instance”)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18</Slides>
  <Notes>18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Swiss</vt:lpstr>
      <vt:lpstr>O O P (Object Oriented Progamming)</vt:lpstr>
      <vt:lpstr>Announcements &amp; Agenda</vt:lpstr>
      <vt:lpstr>Object Oriented Programming</vt:lpstr>
      <vt:lpstr>Motivation &amp; Brief Overview</vt:lpstr>
      <vt:lpstr>we use classes as a “template” to create objects of that type.</vt:lpstr>
      <vt:lpstr>Objects</vt:lpstr>
      <vt:lpstr>Terminology: Attributes</vt:lpstr>
      <vt:lpstr>Terminology: Methods</vt:lpstr>
      <vt:lpstr>Terminology: self</vt:lpstr>
      <vt:lpstr>Dot Notation &amp; Lookup</vt:lpstr>
      <vt:lpstr>What’s gonna happen? goo.gl/paSxqF </vt:lpstr>
      <vt:lpstr>What happens pt 2 goo.gl/P3HBHS</vt:lpstr>
      <vt:lpstr>What happens pt 3 goo.gl/wwg1mR</vt:lpstr>
      <vt:lpstr>What happens pt 4 goo.gl/YBCNys</vt:lpstr>
      <vt:lpstr>Inheritance (Herencia)</vt:lpstr>
      <vt:lpstr>Subclasses</vt:lpstr>
      <vt:lpstr>Dot Notation &amp; Lookup</vt:lpstr>
      <vt:lpstr>Tank you!!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O P (sometimes it be like that)</dc:title>
  <cp:revision>327</cp:revision>
  <dcterms:modified xsi:type="dcterms:W3CDTF">2024-05-03T17:50:05Z</dcterms:modified>
</cp:coreProperties>
</file>