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62" r:id="rId16"/>
    <p:sldId id="273" r:id="rId17"/>
    <p:sldId id="274" r:id="rId18"/>
    <p:sldId id="279" r:id="rId19"/>
    <p:sldId id="271" r:id="rId20"/>
    <p:sldId id="270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0" autoAdjust="0"/>
    <p:restoredTop sz="94660"/>
  </p:normalViewPr>
  <p:slideViewPr>
    <p:cSldViewPr>
      <p:cViewPr varScale="1">
        <p:scale>
          <a:sx n="90" d="100"/>
          <a:sy n="90" d="100"/>
        </p:scale>
        <p:origin x="103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2C6A-A058-4140-BEA2-6709E9F737D8}" type="datetimeFigureOut">
              <a:rPr lang="es-AR" smtClean="0"/>
              <a:t>8/11/2018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0B0-E065-4029-BE9D-53174BC7040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22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2C6A-A058-4140-BEA2-6709E9F737D8}" type="datetimeFigureOut">
              <a:rPr lang="es-AR" smtClean="0"/>
              <a:t>8/11/2018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0B0-E065-4029-BE9D-53174BC7040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104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2C6A-A058-4140-BEA2-6709E9F737D8}" type="datetimeFigureOut">
              <a:rPr lang="es-AR" smtClean="0"/>
              <a:t>8/11/2018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0B0-E065-4029-BE9D-53174BC7040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6693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2C6A-A058-4140-BEA2-6709E9F737D8}" type="datetimeFigureOut">
              <a:rPr lang="es-AR" smtClean="0"/>
              <a:t>8/11/2018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0B0-E065-4029-BE9D-53174BC7040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579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2C6A-A058-4140-BEA2-6709E9F737D8}" type="datetimeFigureOut">
              <a:rPr lang="es-AR" smtClean="0"/>
              <a:t>8/11/2018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0B0-E065-4029-BE9D-53174BC7040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72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2C6A-A058-4140-BEA2-6709E9F737D8}" type="datetimeFigureOut">
              <a:rPr lang="es-AR" smtClean="0"/>
              <a:t>8/11/2018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0B0-E065-4029-BE9D-53174BC7040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696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2C6A-A058-4140-BEA2-6709E9F737D8}" type="datetimeFigureOut">
              <a:rPr lang="es-AR" smtClean="0"/>
              <a:t>8/11/2018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0B0-E065-4029-BE9D-53174BC7040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760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2C6A-A058-4140-BEA2-6709E9F737D8}" type="datetimeFigureOut">
              <a:rPr lang="es-AR" smtClean="0"/>
              <a:t>8/11/2018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0B0-E065-4029-BE9D-53174BC7040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41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2C6A-A058-4140-BEA2-6709E9F737D8}" type="datetimeFigureOut">
              <a:rPr lang="es-AR" smtClean="0"/>
              <a:t>8/11/2018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0B0-E065-4029-BE9D-53174BC7040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064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2C6A-A058-4140-BEA2-6709E9F737D8}" type="datetimeFigureOut">
              <a:rPr lang="es-AR" smtClean="0"/>
              <a:t>8/11/2018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0B0-E065-4029-BE9D-53174BC7040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52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2C6A-A058-4140-BEA2-6709E9F737D8}" type="datetimeFigureOut">
              <a:rPr lang="es-AR" smtClean="0"/>
              <a:t>8/11/2018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70B0-E065-4029-BE9D-53174BC7040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513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02C6A-A058-4140-BEA2-6709E9F737D8}" type="datetimeFigureOut">
              <a:rPr lang="es-AR" smtClean="0"/>
              <a:t>8/11/2018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70B0-E065-4029-BE9D-53174BC70403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8654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-25653" y="42266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CSS (Cascading Style Sheets)</a:t>
            </a:r>
          </a:p>
          <a:p>
            <a:pPr algn="ctr"/>
            <a:endParaRPr lang="es-AR" sz="14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Hojas de estilo en cascada. Se encargan del aspecto de la página Web, mientras que HTML se encarga del contenido.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definición se puede hacer de tres maneras.</a:t>
            </a:r>
          </a:p>
          <a:p>
            <a:endParaRPr lang="es-AR" sz="10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línea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80" y="2843033"/>
            <a:ext cx="6972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995935" y="5013176"/>
            <a:ext cx="4825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aplica a todos los párrafos de la página.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1403" y="3687687"/>
            <a:ext cx="9041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aplica solo a ese elemento HTML.</a:t>
            </a:r>
          </a:p>
          <a:p>
            <a:endParaRPr lang="es-AR" sz="10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el encabezado del mismo documento.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3113"/>
            <a:ext cx="3248025" cy="192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83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3687" y="35332"/>
            <a:ext cx="9144000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Selectores</a:t>
            </a:r>
            <a:r>
              <a:rPr lang="es-AR" dirty="0"/>
              <a:t> </a:t>
            </a: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Adyacentes</a:t>
            </a:r>
          </a:p>
          <a:p>
            <a:pPr algn="ctr"/>
            <a:endParaRPr lang="es-AR" sz="105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Selecciona el elemento que esta a continuidad del primero y al mismo nivel.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11528"/>
            <a:ext cx="35623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87" y="2111528"/>
            <a:ext cx="35718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80"/>
            <a:ext cx="31718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491880" y="4581128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Sólo se le aplico el formato al primer h2 por estar a continuación del h1</a:t>
            </a:r>
            <a:r>
              <a:rPr lang="es-AR" dirty="0"/>
              <a:t>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Existe el selector hermano 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h1 ~ h2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aplica a todos los h2</a:t>
            </a:r>
          </a:p>
        </p:txBody>
      </p:sp>
    </p:spTree>
    <p:extLst>
      <p:ext uri="{BB962C8B-B14F-4D97-AF65-F5344CB8AC3E}">
        <p14:creationId xmlns:p14="http://schemas.microsoft.com/office/powerpoint/2010/main" val="210786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496" y="188639"/>
            <a:ext cx="9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Selectores de Atributos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19812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895458" y="1340768"/>
            <a:ext cx="6069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Todo elemento que tenga el atributo class van a tener color oliva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3" y="2996952"/>
            <a:ext cx="54673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28013"/>
            <a:ext cx="23812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3" y="4941168"/>
            <a:ext cx="24003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979268"/>
            <a:ext cx="19431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20072" y="4979268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Los elementos p, que tengan atributo class van a ser olivas.</a:t>
            </a:r>
          </a:p>
        </p:txBody>
      </p:sp>
    </p:spTree>
    <p:extLst>
      <p:ext uri="{BB962C8B-B14F-4D97-AF65-F5344CB8AC3E}">
        <p14:creationId xmlns:p14="http://schemas.microsoft.com/office/powerpoint/2010/main" val="400089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78" y="456481"/>
            <a:ext cx="46085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743"/>
            <a:ext cx="37909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45059"/>
            <a:ext cx="1800200" cy="104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657375" y="1772816"/>
            <a:ext cx="6516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que se aplique la regla el elemento tiene que tener el atributo  href con el valor http://www.gmail.com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62389"/>
            <a:ext cx="3048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03" y="3528404"/>
            <a:ext cx="1483149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3" y="5097301"/>
            <a:ext cx="80486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364088" y="3262389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Que tenga la cadena “ar” en algún lugar del atributo</a:t>
            </a:r>
          </a:p>
        </p:txBody>
      </p:sp>
    </p:spTree>
    <p:extLst>
      <p:ext uri="{BB962C8B-B14F-4D97-AF65-F5344CB8AC3E}">
        <p14:creationId xmlns:p14="http://schemas.microsoft.com/office/powerpoint/2010/main" val="19458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33242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707904" y="375183"/>
            <a:ext cx="54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valor del atributo debe comenzar con “http para que se aplique la regla.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834172" y="2647585"/>
            <a:ext cx="514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valor debe terminar con “.jpg”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5" y="2483690"/>
            <a:ext cx="3084509" cy="144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09120"/>
            <a:ext cx="3096344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139952" y="4725144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Debe contener  “com”.</a:t>
            </a:r>
          </a:p>
        </p:txBody>
      </p:sp>
    </p:spTree>
    <p:extLst>
      <p:ext uri="{BB962C8B-B14F-4D97-AF65-F5344CB8AC3E}">
        <p14:creationId xmlns:p14="http://schemas.microsoft.com/office/powerpoint/2010/main" val="34488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F8565A-2511-4638-9E2C-39781C13D349}"/>
              </a:ext>
            </a:extLst>
          </p:cNvPr>
          <p:cNvSpPr txBox="1"/>
          <p:nvPr/>
        </p:nvSpPr>
        <p:spPr>
          <a:xfrm>
            <a:off x="0" y="857250"/>
            <a:ext cx="9144000" cy="132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Pseudo Clases</a:t>
            </a:r>
          </a:p>
          <a:p>
            <a:pPr algn="ctr"/>
            <a:endParaRPr lang="es-AR" sz="825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100" dirty="0">
                <a:solidFill>
                  <a:schemeClr val="tx1">
                    <a:tint val="75000"/>
                  </a:schemeClr>
                </a:solidFill>
              </a:rPr>
              <a:t>Es una palabra clave que se le agrega a los selectores que indican un estado del mismo.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1FEA93-E43B-4517-9385-851389B4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54" y="2085944"/>
            <a:ext cx="5650706" cy="3357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77FD04-AC42-4E92-9FBE-DF8C2232C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82" y="2933703"/>
            <a:ext cx="4829175" cy="13215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F04D31-398F-4176-9668-BBE373C5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422" y="3212761"/>
            <a:ext cx="2314575" cy="3214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6681CF-3321-4310-A617-1B3F6A1AD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82" y="4757737"/>
            <a:ext cx="4471988" cy="12430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520B1E-6F5B-4823-A5AB-EF5B29D56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422" y="4968229"/>
            <a:ext cx="2414588" cy="41433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BFF65EC-144C-49D6-BDAF-52C11E4DDE4D}"/>
              </a:ext>
            </a:extLst>
          </p:cNvPr>
          <p:cNvSpPr txBox="1"/>
          <p:nvPr/>
        </p:nvSpPr>
        <p:spPr>
          <a:xfrm>
            <a:off x="171783" y="2531726"/>
            <a:ext cx="10243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:link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3F3B39-8109-4EAA-ADFA-D27A1A4D3DF2}"/>
              </a:ext>
            </a:extLst>
          </p:cNvPr>
          <p:cNvSpPr txBox="1"/>
          <p:nvPr/>
        </p:nvSpPr>
        <p:spPr>
          <a:xfrm>
            <a:off x="204694" y="4310309"/>
            <a:ext cx="9914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50" dirty="0"/>
              <a:t>:</a:t>
            </a:r>
            <a:r>
              <a:rPr lang="es-A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visited</a:t>
            </a:r>
          </a:p>
        </p:txBody>
      </p:sp>
    </p:spTree>
    <p:extLst>
      <p:ext uri="{BB962C8B-B14F-4D97-AF65-F5344CB8AC3E}">
        <p14:creationId xmlns:p14="http://schemas.microsoft.com/office/powerpoint/2010/main" val="4046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223743-4883-4021-9543-6113F024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3" y="1595051"/>
            <a:ext cx="4914900" cy="13858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B18156-98E4-48D3-ABFC-0E76B623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41" y="1817005"/>
            <a:ext cx="2850356" cy="5286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98A06F-8F56-45FD-BF74-165EAB73C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73" y="4282843"/>
            <a:ext cx="1421606" cy="3071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B38527-33E5-474C-A794-5DE70FDA0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68" y="4092372"/>
            <a:ext cx="4943475" cy="15216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3ADA76A-8818-4DC6-9DE6-1676D3D0F8EE}"/>
              </a:ext>
            </a:extLst>
          </p:cNvPr>
          <p:cNvSpPr txBox="1"/>
          <p:nvPr/>
        </p:nvSpPr>
        <p:spPr>
          <a:xfrm>
            <a:off x="152844" y="1105510"/>
            <a:ext cx="12311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:hover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DBDA43-36C1-4596-8F07-C4D2AE4A4BB5}"/>
              </a:ext>
            </a:extLst>
          </p:cNvPr>
          <p:cNvSpPr txBox="1"/>
          <p:nvPr/>
        </p:nvSpPr>
        <p:spPr>
          <a:xfrm>
            <a:off x="271130" y="3600450"/>
            <a:ext cx="1770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:active</a:t>
            </a:r>
          </a:p>
        </p:txBody>
      </p:sp>
    </p:spTree>
    <p:extLst>
      <p:ext uri="{BB962C8B-B14F-4D97-AF65-F5344CB8AC3E}">
        <p14:creationId xmlns:p14="http://schemas.microsoft.com/office/powerpoint/2010/main" val="77600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0B6123-0F3E-4773-A89A-48EB8B14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4" y="1400880"/>
            <a:ext cx="2393156" cy="16930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5A7B66-72FF-4A08-9999-2A6836D5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673" y="1400881"/>
            <a:ext cx="4429125" cy="5643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7E2005-1EAC-4948-B4E7-13787B43E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679" y="1974499"/>
            <a:ext cx="2764631" cy="6786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73EC9A-13E5-45CC-B687-29915C577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673" y="2551480"/>
            <a:ext cx="2864644" cy="6929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A6A0A2D-9C07-4D8A-AD31-5D433861C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62" y="4161320"/>
            <a:ext cx="3236119" cy="12072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4552EAC-C505-4EDA-8632-9B9BDAE7E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1470" y="4883501"/>
            <a:ext cx="3921919" cy="110013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7E4B812-8ADB-44D5-9C64-D5C944E3BE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710" y="4161319"/>
            <a:ext cx="4129088" cy="50006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85C1463-47A5-41D2-B26C-FBE401DBFCD8}"/>
              </a:ext>
            </a:extLst>
          </p:cNvPr>
          <p:cNvSpPr txBox="1"/>
          <p:nvPr/>
        </p:nvSpPr>
        <p:spPr>
          <a:xfrm>
            <a:off x="406612" y="877552"/>
            <a:ext cx="20380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:empty   :focus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301821-0453-4528-88CD-04D248E1ABF7}"/>
              </a:ext>
            </a:extLst>
          </p:cNvPr>
          <p:cNvSpPr txBox="1"/>
          <p:nvPr/>
        </p:nvSpPr>
        <p:spPr>
          <a:xfrm>
            <a:off x="266562" y="3489461"/>
            <a:ext cx="12759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50" dirty="0"/>
              <a:t>:</a:t>
            </a:r>
            <a:r>
              <a:rPr lang="es-A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first-child</a:t>
            </a:r>
          </a:p>
        </p:txBody>
      </p:sp>
    </p:spTree>
    <p:extLst>
      <p:ext uri="{BB962C8B-B14F-4D97-AF65-F5344CB8AC3E}">
        <p14:creationId xmlns:p14="http://schemas.microsoft.com/office/powerpoint/2010/main" val="185849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961DC9B-BFD5-4232-BA84-51CD847BAEA0}"/>
              </a:ext>
            </a:extLst>
          </p:cNvPr>
          <p:cNvSpPr txBox="1"/>
          <p:nvPr/>
        </p:nvSpPr>
        <p:spPr>
          <a:xfrm>
            <a:off x="0" y="95294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Pseudo Elementos</a:t>
            </a:r>
          </a:p>
          <a:p>
            <a:r>
              <a:rPr lang="es-A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::first-line. </a:t>
            </a:r>
          </a:p>
          <a:p>
            <a:r>
              <a:rPr lang="es-AR" sz="2100" dirty="0">
                <a:solidFill>
                  <a:schemeClr val="tx1">
                    <a:tint val="75000"/>
                  </a:schemeClr>
                </a:solidFill>
              </a:rPr>
              <a:t>Solo se aplica a la primera línea que muestra el navegador.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8D5246-5B76-4938-85EB-4F7FDED3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1" y="2238010"/>
            <a:ext cx="2623501" cy="93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411118-FB6B-426B-AF43-65E459F5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717" y="2149915"/>
            <a:ext cx="3429000" cy="70008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03FF425-54E9-40FD-BEE1-7FD76EF26DC7}"/>
              </a:ext>
            </a:extLst>
          </p:cNvPr>
          <p:cNvSpPr txBox="1"/>
          <p:nvPr/>
        </p:nvSpPr>
        <p:spPr>
          <a:xfrm>
            <a:off x="106326" y="3390841"/>
            <a:ext cx="8931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::first-letter</a:t>
            </a:r>
          </a:p>
          <a:p>
            <a:r>
              <a:rPr lang="es-AR" sz="2100" dirty="0">
                <a:solidFill>
                  <a:schemeClr val="tx1">
                    <a:tint val="75000"/>
                  </a:schemeClr>
                </a:solidFill>
              </a:rPr>
              <a:t>Solo se aplica a la primera letra del elemento.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BB5221-13E7-4DD4-8B37-FEABE1E54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11" y="4348177"/>
            <a:ext cx="1621631" cy="14787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D24426-5F0A-4305-82B5-0A3BF1FF8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469" y="4083401"/>
            <a:ext cx="2871788" cy="18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8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961DC9B-BFD5-4232-BA84-51CD847BAEA0}"/>
              </a:ext>
            </a:extLst>
          </p:cNvPr>
          <p:cNvSpPr txBox="1"/>
          <p:nvPr/>
        </p:nvSpPr>
        <p:spPr>
          <a:xfrm>
            <a:off x="0" y="95294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Pseudo Elementos</a:t>
            </a:r>
          </a:p>
          <a:p>
            <a:r>
              <a:rPr lang="es-A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::first-line. </a:t>
            </a:r>
          </a:p>
          <a:p>
            <a:r>
              <a:rPr lang="es-AR" sz="2100" dirty="0">
                <a:solidFill>
                  <a:schemeClr val="tx1">
                    <a:tint val="75000"/>
                  </a:schemeClr>
                </a:solidFill>
              </a:rPr>
              <a:t>Solo se aplica a la primera línea que muestra el navegador.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8D5246-5B76-4938-85EB-4F7FDED3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1" y="2238010"/>
            <a:ext cx="2623501" cy="93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411118-FB6B-426B-AF43-65E459F5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717" y="2149915"/>
            <a:ext cx="3429000" cy="70008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03FF425-54E9-40FD-BEE1-7FD76EF26DC7}"/>
              </a:ext>
            </a:extLst>
          </p:cNvPr>
          <p:cNvSpPr txBox="1"/>
          <p:nvPr/>
        </p:nvSpPr>
        <p:spPr>
          <a:xfrm>
            <a:off x="106326" y="3390841"/>
            <a:ext cx="8931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::first-letter</a:t>
            </a:r>
          </a:p>
          <a:p>
            <a:r>
              <a:rPr lang="es-AR" sz="2100" dirty="0">
                <a:solidFill>
                  <a:schemeClr val="tx1">
                    <a:tint val="75000"/>
                  </a:schemeClr>
                </a:solidFill>
              </a:rPr>
              <a:t>Solo se aplica a la primera letra del elemento.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BB5221-13E7-4DD4-8B37-FEABE1E54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11" y="4348177"/>
            <a:ext cx="1621631" cy="14787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D24426-5F0A-4305-82B5-0A3BF1FF8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469" y="4083401"/>
            <a:ext cx="2871788" cy="18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2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F511FF-09BF-4772-B79A-E80768514C15}"/>
              </a:ext>
            </a:extLst>
          </p:cNvPr>
          <p:cNvSpPr txBox="1"/>
          <p:nvPr/>
        </p:nvSpPr>
        <p:spPr>
          <a:xfrm>
            <a:off x="-31179" y="11663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::before ::after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Insertan elementos como caracteres e imágenes antes o después del elemento html. Estos elementos se indican en la etiqueta</a:t>
            </a:r>
            <a:r>
              <a:rPr lang="es-AR" dirty="0"/>
              <a:t>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r>
              <a:rPr lang="es-AR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40DC09-806E-4969-882C-874A513A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2066925" cy="22383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1686C51-C541-4663-B307-8F382564E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426396"/>
            <a:ext cx="6791325" cy="10351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B10572-F72C-4D9A-ADF5-725139F55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050" y="2276872"/>
            <a:ext cx="6408712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0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3037" y="107339"/>
            <a:ext cx="9100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un archivo aparte</a:t>
            </a:r>
            <a:r>
              <a:rPr lang="es-AR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debe indicar la ubicación del archivo en un link en el </a:t>
            </a:r>
            <a:r>
              <a:rPr lang="es-A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y las reglas css en un archivo a parte.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1" y="2034950"/>
            <a:ext cx="8064896" cy="68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3748" y="3212976"/>
            <a:ext cx="91009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</a:t>
            </a:r>
            <a:r>
              <a:rPr lang="es-AR" dirty="0"/>
              <a:t>: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indica la relación con el archivo enlazado. En este caso siempre es </a:t>
            </a:r>
            <a:r>
              <a:rPr lang="es-A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stylesheet</a:t>
            </a:r>
            <a:r>
              <a:rPr lang="es-AR" dirty="0"/>
              <a:t>.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indica el tipo de recurso enlazado. En este caso siempre es </a:t>
            </a:r>
            <a:r>
              <a:rPr lang="es-A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text/css</a:t>
            </a:r>
          </a:p>
          <a:p>
            <a:r>
              <a:rPr lang="es-A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href: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el camino relativo para encontrar el archivo donde están los estilos.</a:t>
            </a:r>
          </a:p>
        </p:txBody>
      </p:sp>
    </p:spTree>
    <p:extLst>
      <p:ext uri="{BB962C8B-B14F-4D97-AF65-F5344CB8AC3E}">
        <p14:creationId xmlns:p14="http://schemas.microsoft.com/office/powerpoint/2010/main" val="397996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765" y="75439"/>
            <a:ext cx="9108504" cy="517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Unidades de medidas.</a:t>
            </a:r>
          </a:p>
          <a:p>
            <a:pPr algn="ctr"/>
            <a:endParaRPr lang="es-AR" sz="105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medidas se indican con un valor numérico seguido de una unidad. Si el valor no tiene unidades y es cero significa que es opcional y si es distinto de cero, se ignora.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medidas pueden ser relativas o absolutas.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Relativas: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relativa al tamaño de letra empleada.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 respecto de la altura de la letra x.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px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respecto a la pantalla.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porcentaje.</a:t>
            </a:r>
            <a:endParaRPr lang="es-A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Absolutas: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070" y="5390554"/>
            <a:ext cx="548837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" y="5390554"/>
            <a:ext cx="3675378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50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5C0FE7A-A201-49AF-B283-EFA7857F9494}"/>
              </a:ext>
            </a:extLst>
          </p:cNvPr>
          <p:cNvSpPr txBox="1"/>
          <p:nvPr/>
        </p:nvSpPr>
        <p:spPr>
          <a:xfrm>
            <a:off x="5904" y="188640"/>
            <a:ext cx="91380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Colores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tres maneras más habituales de indicar el color de los elementos es.</a:t>
            </a:r>
            <a:endParaRPr lang="es-AR" sz="1050" dirty="0">
              <a:solidFill>
                <a:schemeClr val="tx1">
                  <a:tint val="75000"/>
                </a:schemeClr>
              </a:solidFill>
            </a:endParaRPr>
          </a:p>
          <a:p>
            <a:endParaRPr lang="es-AR" sz="1000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sistema Hexadecimal.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sistema RGB.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6F8E38-158A-4C91-BCBE-05824674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713590"/>
            <a:ext cx="7639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5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B4DCDAF-B3C0-4F56-BEE1-46ED58DDD1A8}"/>
              </a:ext>
            </a:extLst>
          </p:cNvPr>
          <p:cNvSpPr txBox="1"/>
          <p:nvPr/>
        </p:nvSpPr>
        <p:spPr>
          <a:xfrm>
            <a:off x="0" y="0"/>
            <a:ext cx="91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s-AR" dirty="0"/>
              <a:t> </a:t>
            </a: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r>
              <a:rPr lang="es-AR" dirty="0"/>
              <a:t> </a:t>
            </a: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cajas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Todos los elementos de HTML están contenidos dentro de una caja rectangular.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8755849-6E46-4A27-A44B-E6D3814A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348880"/>
            <a:ext cx="417646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0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90E5F23-AC26-4050-845F-4D59BD32978A}"/>
              </a:ext>
            </a:extLst>
          </p:cNvPr>
          <p:cNvSpPr txBox="1"/>
          <p:nvPr/>
        </p:nvSpPr>
        <p:spPr>
          <a:xfrm>
            <a:off x="20588" y="0"/>
            <a:ext cx="9144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Cada caja esta forma por seis partes.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content(Contenido)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padding(Relleno, espacio libre entre el contenido y el borde).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border(Borde).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background-color(color de fondo).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background-image(imagen de fondo).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margin(Margen, espacio libre entre la caja y cajas adyacentes).</a:t>
            </a:r>
          </a:p>
          <a:p>
            <a:endParaRPr lang="es-AR" u="sng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padding y el margin son transparentes se muestra lo que hay detrás.</a:t>
            </a:r>
          </a:p>
        </p:txBody>
      </p:sp>
    </p:spTree>
    <p:extLst>
      <p:ext uri="{BB962C8B-B14F-4D97-AF65-F5344CB8AC3E}">
        <p14:creationId xmlns:p14="http://schemas.microsoft.com/office/powerpoint/2010/main" val="408925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05B5A91-2043-47AA-9A9A-6246BBD42D27}"/>
              </a:ext>
            </a:extLst>
          </p:cNvPr>
          <p:cNvSpPr txBox="1"/>
          <p:nvPr/>
        </p:nvSpPr>
        <p:spPr>
          <a:xfrm>
            <a:off x="0" y="8806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Atributos width y height</a:t>
            </a:r>
          </a:p>
          <a:p>
            <a:endParaRPr lang="es-AR" sz="10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Definen el ancho y el alto de las cajas, se le aplica a todos los elementos en bloque y a las imágenes, pero no a los inline.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801356-A356-4B0A-BDB2-A4EA94EA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2943225" cy="38004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368B0DC-EE1D-4E02-B6F3-5121ABD8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584722"/>
            <a:ext cx="5524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10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3A438-3F17-4B82-95AB-2CF511FF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48"/>
            <a:ext cx="9144000" cy="1143000"/>
          </a:xfrm>
        </p:spPr>
        <p:txBody>
          <a:bodyPr/>
          <a:lstStyle/>
          <a:p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Márgenes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A5AA6D-0CDB-4362-BB42-CB12639B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62348"/>
            <a:ext cx="5950049" cy="32027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567596-64EE-4E81-9519-D35F5B5B4AA5}"/>
              </a:ext>
            </a:extLst>
          </p:cNvPr>
          <p:cNvSpPr txBox="1"/>
          <p:nvPr/>
        </p:nvSpPr>
        <p:spPr>
          <a:xfrm>
            <a:off x="0" y="42119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pueden establecer individualmente o en forma conjunta.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4C8CC0-D369-4BD4-8A01-13B95D96E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692558"/>
            <a:ext cx="7776864" cy="20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4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D8070-BF37-414D-A74D-6CFD89C7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Fusión Automática de Márgenes Verticales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3332D6-C42A-4B4F-B130-D8BDA3ED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867" y="942946"/>
            <a:ext cx="3286125" cy="27622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634119B-2F09-46FC-A3AD-58F3EA65769B}"/>
              </a:ext>
            </a:extLst>
          </p:cNvPr>
          <p:cNvSpPr txBox="1"/>
          <p:nvPr/>
        </p:nvSpPr>
        <p:spPr>
          <a:xfrm>
            <a:off x="0" y="61653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E08AD4-B9E6-4C02-84AC-8568B534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09203"/>
            <a:ext cx="3248025" cy="42481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C9D3DAA-CD4D-4396-A5C8-81D36B5B2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79" y="3848042"/>
            <a:ext cx="3848100" cy="16002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1FB35D0-E10A-440A-9555-8D624057903B}"/>
              </a:ext>
            </a:extLst>
          </p:cNvPr>
          <p:cNvSpPr/>
          <p:nvPr/>
        </p:nvSpPr>
        <p:spPr>
          <a:xfrm>
            <a:off x="395536" y="5514073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se juntan dos márgenes verticales o cuando uno esta dentro de otro se fusionan</a:t>
            </a:r>
          </a:p>
        </p:txBody>
      </p:sp>
    </p:spTree>
    <p:extLst>
      <p:ext uri="{BB962C8B-B14F-4D97-AF65-F5344CB8AC3E}">
        <p14:creationId xmlns:p14="http://schemas.microsoft.com/office/powerpoint/2010/main" val="52841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18C2ACC-918A-4B18-9073-64EC22234944}"/>
              </a:ext>
            </a:extLst>
          </p:cNvPr>
          <p:cNvSpPr txBox="1"/>
          <p:nvPr/>
        </p:nvSpPr>
        <p:spPr>
          <a:xfrm>
            <a:off x="82063" y="116632"/>
            <a:ext cx="90364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Padding</a:t>
            </a:r>
            <a:r>
              <a:rPr lang="es-AR" dirty="0"/>
              <a:t>.</a:t>
            </a:r>
          </a:p>
          <a:p>
            <a:pPr algn="ctr"/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 el relleno entre el contenido y el borde. Se indica de la misma forma que el margen.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6F9D07-7B02-420D-BFC0-E38D807D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60848"/>
            <a:ext cx="5112568" cy="23701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5A11903-D978-4B2D-89AB-76904BE6DF7E}"/>
              </a:ext>
            </a:extLst>
          </p:cNvPr>
          <p:cNvSpPr txBox="1"/>
          <p:nvPr/>
        </p:nvSpPr>
        <p:spPr>
          <a:xfrm>
            <a:off x="0" y="4797152"/>
            <a:ext cx="911855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Border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puede definir el grosor, el color y el estilo.</a:t>
            </a:r>
          </a:p>
        </p:txBody>
      </p:sp>
    </p:spTree>
    <p:extLst>
      <p:ext uri="{BB962C8B-B14F-4D97-AF65-F5344CB8AC3E}">
        <p14:creationId xmlns:p14="http://schemas.microsoft.com/office/powerpoint/2010/main" val="2871491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9103C0-FEFF-44CA-8EB8-C7B21F22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7"/>
            <a:ext cx="4095750" cy="53586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425DC8-063C-4824-B9F6-C6AAB313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4557"/>
            <a:ext cx="2819400" cy="53586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6232212-ADFE-46C2-BD38-08F8CFCF5BF3}"/>
              </a:ext>
            </a:extLst>
          </p:cNvPr>
          <p:cNvSpPr txBox="1"/>
          <p:nvPr/>
        </p:nvSpPr>
        <p:spPr>
          <a:xfrm>
            <a:off x="0" y="548819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Los estilos pueden ser: none, hidden, dotted, dashed, solid, double, groove(ranura), ridge(cresta), inset(recuadro) y outset(comienzo).</a:t>
            </a:r>
          </a:p>
        </p:txBody>
      </p:sp>
    </p:spTree>
    <p:extLst>
      <p:ext uri="{BB962C8B-B14F-4D97-AF65-F5344CB8AC3E}">
        <p14:creationId xmlns:p14="http://schemas.microsoft.com/office/powerpoint/2010/main" val="3627202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02D281-D3A6-46E4-8DDB-0979E1C2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1268760"/>
            <a:ext cx="626469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1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Abrir llave"/>
          <p:cNvSpPr/>
          <p:nvPr/>
        </p:nvSpPr>
        <p:spPr>
          <a:xfrm rot="5400000">
            <a:off x="3480435" y="-393178"/>
            <a:ext cx="1597695" cy="3609775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774365" y="21999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Regla</a:t>
            </a:r>
            <a:r>
              <a:rPr lang="es-AR" dirty="0"/>
              <a:t> 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</a:p>
        </p:txBody>
      </p:sp>
      <p:sp>
        <p:nvSpPr>
          <p:cNvPr id="3077" name="3076 CuadroTexto"/>
          <p:cNvSpPr txBox="1"/>
          <p:nvPr/>
        </p:nvSpPr>
        <p:spPr>
          <a:xfrm>
            <a:off x="1071283" y="3821830"/>
            <a:ext cx="119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</a:t>
            </a:r>
          </a:p>
        </p:txBody>
      </p:sp>
      <p:sp>
        <p:nvSpPr>
          <p:cNvPr id="3078" name="3077 CuadroTexto"/>
          <p:cNvSpPr txBox="1"/>
          <p:nvPr/>
        </p:nvSpPr>
        <p:spPr>
          <a:xfrm>
            <a:off x="2493072" y="404997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Atributo</a:t>
            </a:r>
          </a:p>
        </p:txBody>
      </p:sp>
      <p:sp>
        <p:nvSpPr>
          <p:cNvPr id="3080" name="3079 CuadroTexto"/>
          <p:cNvSpPr txBox="1"/>
          <p:nvPr/>
        </p:nvSpPr>
        <p:spPr>
          <a:xfrm>
            <a:off x="1669548" y="112138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915576" y="4274512"/>
            <a:ext cx="15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Instrucción</a:t>
            </a:r>
          </a:p>
        </p:txBody>
      </p:sp>
      <p:sp>
        <p:nvSpPr>
          <p:cNvPr id="7" name="6 CuadroTexto"/>
          <p:cNvSpPr txBox="1"/>
          <p:nvPr/>
        </p:nvSpPr>
        <p:spPr>
          <a:xfrm flipH="1">
            <a:off x="0" y="4941168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Todos los navegadores tienen propiedades CSS por defecto.</a:t>
            </a:r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20" y="2217967"/>
            <a:ext cx="44100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22 Conector recto de flecha"/>
          <p:cNvCxnSpPr/>
          <p:nvPr/>
        </p:nvCxnSpPr>
        <p:spPr>
          <a:xfrm flipV="1">
            <a:off x="1700584" y="2618017"/>
            <a:ext cx="792088" cy="122413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2936716" y="2586659"/>
            <a:ext cx="192833" cy="144016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3541503" y="3071494"/>
            <a:ext cx="1865865" cy="125254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Abrir llave"/>
          <p:cNvSpPr/>
          <p:nvPr/>
        </p:nvSpPr>
        <p:spPr>
          <a:xfrm rot="16200000">
            <a:off x="3293050" y="2228922"/>
            <a:ext cx="486328" cy="1198996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2096628" y="1490716"/>
            <a:ext cx="1507685" cy="88505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Abrir llave"/>
          <p:cNvSpPr/>
          <p:nvPr/>
        </p:nvSpPr>
        <p:spPr>
          <a:xfrm rot="5400000">
            <a:off x="4163463" y="395523"/>
            <a:ext cx="621947" cy="3075445"/>
          </a:xfrm>
          <a:prstGeom prst="leftBrace">
            <a:avLst>
              <a:gd name="adj1" fmla="val 8333"/>
              <a:gd name="adj2" fmla="val 50269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27" name="26 Conector recto de flecha"/>
          <p:cNvCxnSpPr>
            <a:endCxn id="24" idx="1"/>
          </p:cNvCxnSpPr>
          <p:nvPr/>
        </p:nvCxnSpPr>
        <p:spPr>
          <a:xfrm flipH="1">
            <a:off x="4466164" y="980728"/>
            <a:ext cx="2338085" cy="64154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6804248" y="58933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Bloque de Declaración</a:t>
            </a:r>
          </a:p>
        </p:txBody>
      </p:sp>
    </p:spTree>
    <p:extLst>
      <p:ext uri="{BB962C8B-B14F-4D97-AF65-F5344CB8AC3E}">
        <p14:creationId xmlns:p14="http://schemas.microsoft.com/office/powerpoint/2010/main" val="845778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DCE9473-0A65-4378-A631-F0A86FAC612C}"/>
              </a:ext>
            </a:extLst>
          </p:cNvPr>
          <p:cNvSpPr txBox="1"/>
          <p:nvPr/>
        </p:nvSpPr>
        <p:spPr>
          <a:xfrm>
            <a:off x="0" y="0"/>
            <a:ext cx="91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Fondo.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color de fondo se indica con la propiedad 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background-color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y una imagen de fondo se indica con 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background-imagen.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008EC8-3404-4E0D-8615-3CBDEF00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" y="2504880"/>
            <a:ext cx="5915025" cy="2105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05934A6-B395-47BE-B028-0634FFD6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386316"/>
            <a:ext cx="2476500" cy="25527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4C7C8B7-E2C1-421E-B8AD-8C2F22895F65}"/>
              </a:ext>
            </a:extLst>
          </p:cNvPr>
          <p:cNvSpPr txBox="1"/>
          <p:nvPr/>
        </p:nvSpPr>
        <p:spPr>
          <a:xfrm>
            <a:off x="-108520" y="5268126"/>
            <a:ext cx="9131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background-repeat</a:t>
            </a:r>
            <a:r>
              <a:rPr lang="es-AR" dirty="0"/>
              <a:t>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puede</a:t>
            </a:r>
            <a:r>
              <a:rPr lang="es-AR" dirty="0"/>
              <a:t>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valer</a:t>
            </a:r>
            <a:r>
              <a:rPr lang="es-AR" dirty="0"/>
              <a:t> 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no-repeat</a:t>
            </a:r>
            <a:r>
              <a:rPr lang="es-AR" dirty="0"/>
              <a:t>, 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repeat-x</a:t>
            </a:r>
            <a:r>
              <a:rPr lang="es-AR" dirty="0"/>
              <a:t>, 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repeat-y</a:t>
            </a:r>
            <a:r>
              <a:rPr lang="es-AR" dirty="0"/>
              <a:t> o 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repeat</a:t>
            </a:r>
            <a:r>
              <a:rPr lang="es-AR" dirty="0"/>
              <a:t>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que es el</a:t>
            </a:r>
            <a:r>
              <a:rPr lang="es-AR" dirty="0"/>
              <a:t>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valor</a:t>
            </a:r>
            <a:r>
              <a:rPr lang="es-AR" dirty="0"/>
              <a:t>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por</a:t>
            </a:r>
            <a:r>
              <a:rPr lang="es-AR" dirty="0"/>
              <a:t>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defecto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078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7586E1E-86E5-42F6-9C2C-66F3FD587C1B}"/>
              </a:ext>
            </a:extLst>
          </p:cNvPr>
          <p:cNvSpPr txBox="1"/>
          <p:nvPr/>
        </p:nvSpPr>
        <p:spPr>
          <a:xfrm>
            <a:off x="0" y="26732"/>
            <a:ext cx="91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Background-position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Indica el desplazamiento de la imagen respecto de la posición original.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180399-F906-4627-9D8A-631F211D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10" y="1795668"/>
            <a:ext cx="3819525" cy="22322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C896D5-1BC6-45E9-95D2-EE6CAD904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366948"/>
            <a:ext cx="2390775" cy="20688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49EC97E-85D6-483D-B699-3619062FF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797152"/>
            <a:ext cx="2562225" cy="6381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9551BB0-677B-442F-BF9A-0BA9B5EBA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3741659"/>
            <a:ext cx="2505075" cy="206883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BAEAE14-7554-47E7-A75B-C0EED78C3B34}"/>
              </a:ext>
            </a:extLst>
          </p:cNvPr>
          <p:cNvSpPr txBox="1"/>
          <p:nvPr/>
        </p:nvSpPr>
        <p:spPr>
          <a:xfrm>
            <a:off x="25276" y="577577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atributo 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background-attachment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establece si al realizar scroll la imagen queda fija(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fixed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) o si se desplaza(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scroll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10870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763B0D-9606-490A-9821-8022D18B7AB1}"/>
              </a:ext>
            </a:extLst>
          </p:cNvPr>
          <p:cNvSpPr txBox="1"/>
          <p:nvPr/>
        </p:nvSpPr>
        <p:spPr>
          <a:xfrm>
            <a:off x="0" y="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Tipos de elementos.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Elemento de bloque: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Empiezan en una nueva línea y ocupa todo el espacio hasta el final de la línea.</a:t>
            </a:r>
          </a:p>
          <a:p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Elemento en línea: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Empieza a continuación del elemento anterior y ocupa el espacio necesario para mostrar su contenido.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745C74-A70E-4873-8110-ACF4BE87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73016"/>
            <a:ext cx="69246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0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008A9ED-7571-46FC-ACA8-86792F4A6DB0}"/>
              </a:ext>
            </a:extLst>
          </p:cNvPr>
          <p:cNvSpPr txBox="1"/>
          <p:nvPr/>
        </p:nvSpPr>
        <p:spPr>
          <a:xfrm>
            <a:off x="0" y="15280"/>
            <a:ext cx="914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Posicionamiento </a:t>
            </a:r>
          </a:p>
          <a:p>
            <a:endParaRPr lang="es-AR" sz="14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Posicionamiento normal o estático: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Sólo se tiene en cuenta si el elemento es de bloque o en línea. La propiedad 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toma el valor 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B98C03-752B-40F0-8406-E9A69F31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74827"/>
            <a:ext cx="2756173" cy="29724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69DAD85-2EF8-4AFD-A1BF-ECFB8C668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421139"/>
            <a:ext cx="4152915" cy="27363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921B67-5604-42E5-B1AA-DEBE76A108B5}"/>
              </a:ext>
            </a:extLst>
          </p:cNvPr>
          <p:cNvSpPr txBox="1"/>
          <p:nvPr/>
        </p:nvSpPr>
        <p:spPr>
          <a:xfrm>
            <a:off x="0" y="5347311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separación entre los bloques se controla con los márgenes verticales para los elementos de bloque, y con los márgenes horizontales para los elementos en línea.</a:t>
            </a:r>
          </a:p>
        </p:txBody>
      </p:sp>
    </p:spTree>
    <p:extLst>
      <p:ext uri="{BB962C8B-B14F-4D97-AF65-F5344CB8AC3E}">
        <p14:creationId xmlns:p14="http://schemas.microsoft.com/office/powerpoint/2010/main" val="1408558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790789F-70CF-4FFE-AB9C-BF7F069A55BD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641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D6CE444-F82F-4011-8841-50FBBAFBFD69}"/>
              </a:ext>
            </a:extLst>
          </p:cNvPr>
          <p:cNvSpPr txBox="1"/>
          <p:nvPr/>
        </p:nvSpPr>
        <p:spPr>
          <a:xfrm>
            <a:off x="0" y="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Selectores Css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A un elemento HTML se le pueden aplicar muchas reglas CSS y una regla CSS se le puede aplicar a muchos elementos HTML.</a:t>
            </a: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universal: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le aplica a toda la página, sirve para cambiar la configuración inicial de los navegadores.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DEFFDF-38F9-48EE-BEB6-E4E5D9F79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785" y="3069602"/>
            <a:ext cx="2360428" cy="13509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5F8CEE-90CC-40C5-B971-847730FBF1C9}"/>
              </a:ext>
            </a:extLst>
          </p:cNvPr>
          <p:cNvSpPr txBox="1"/>
          <p:nvPr/>
        </p:nvSpPr>
        <p:spPr>
          <a:xfrm>
            <a:off x="166133" y="4420545"/>
            <a:ext cx="8811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de Etiqueta: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escribe el nombre de la etiqueta del elemento HTML que se quiere modificar.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0AD591-86D4-4801-9E2D-B7B171FC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5353050"/>
            <a:ext cx="2921794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0CE747-91D0-4A13-98E0-A5DB84F79964}"/>
              </a:ext>
            </a:extLst>
          </p:cNvPr>
          <p:cNvSpPr txBox="1"/>
          <p:nvPr/>
        </p:nvSpPr>
        <p:spPr>
          <a:xfrm>
            <a:off x="79744" y="233917"/>
            <a:ext cx="8713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múltiple. 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colocan varias etiquetas separadas por coma y luego la definición de las propiedades.	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A7254B-3DD4-41F6-9B3F-8FAFFC08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14" y="1340035"/>
            <a:ext cx="4497572" cy="15732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7FEA61-473C-4E68-9FB3-E6F82E048724}"/>
              </a:ext>
            </a:extLst>
          </p:cNvPr>
          <p:cNvSpPr txBox="1"/>
          <p:nvPr/>
        </p:nvSpPr>
        <p:spPr>
          <a:xfrm>
            <a:off x="79744" y="3065333"/>
            <a:ext cx="906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Descendiente.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Selecciona los elementos que están dentro de otro elemento.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23B4ED-809D-4C2E-BE95-C47CC3AA1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004" y="4019439"/>
            <a:ext cx="1571625" cy="11049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3BD5FEA-80A6-4E18-AF1E-1726B5DD886D}"/>
              </a:ext>
            </a:extLst>
          </p:cNvPr>
          <p:cNvSpPr txBox="1"/>
          <p:nvPr/>
        </p:nvSpPr>
        <p:spPr>
          <a:xfrm>
            <a:off x="0" y="530756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etiqueta span tiene que estar dentro de la etiqueta p, no es necesario que sea hija.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BF4AEC-1C2C-49A8-A08E-A55427045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262" y="5830769"/>
            <a:ext cx="2471738" cy="9810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C5FBD82-1A2B-43A8-8276-B732B19AE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52033"/>
            <a:ext cx="1943100" cy="9598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B215A46-5076-40A3-B7BC-422AD536F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804" y="5843311"/>
            <a:ext cx="4772025" cy="9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1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94BB56-7FB1-4635-8E66-BEFDDD931B22}"/>
              </a:ext>
            </a:extLst>
          </p:cNvPr>
          <p:cNvSpPr txBox="1"/>
          <p:nvPr/>
        </p:nvSpPr>
        <p:spPr>
          <a:xfrm>
            <a:off x="0" y="855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de Clase: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aplica al elemento que tiene la clase indicada. Se escribe . y el nombre de la clase.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FA7931-42F9-470C-AC27-989FA8AC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" y="1511653"/>
            <a:ext cx="2986088" cy="16192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86A006-019D-4060-9E1D-ACDB140F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" y="3602950"/>
            <a:ext cx="6415088" cy="2038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7C8636C-003B-4E77-A143-FA7D62AEBCD0}"/>
              </a:ext>
            </a:extLst>
          </p:cNvPr>
          <p:cNvSpPr txBox="1"/>
          <p:nvPr/>
        </p:nvSpPr>
        <p:spPr>
          <a:xfrm>
            <a:off x="208206" y="5517232"/>
            <a:ext cx="8727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Muchos elementos distintos pueden tener la misma clase, y un elemento puede tener más de una clase.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47F08B-7406-4FA6-93DE-2B2006F9B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721" y="1089959"/>
            <a:ext cx="5264944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2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5040"/>
            <a:ext cx="2628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36712"/>
            <a:ext cx="58197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-33544" y="314096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le aplica el formato a los párrafos cuyo atributo 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tiene el valor “primero” pero no se aplicaría si no esta dentro de un párrafo.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64" y="4653136"/>
            <a:ext cx="55911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57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319F80-6403-4D4E-A1F1-1E9F7B9584E7}"/>
              </a:ext>
            </a:extLst>
          </p:cNvPr>
          <p:cNvSpPr txBox="1"/>
          <p:nvPr/>
        </p:nvSpPr>
        <p:spPr>
          <a:xfrm>
            <a:off x="66675" y="0"/>
            <a:ext cx="9144000" cy="216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Selectores de ID</a:t>
            </a:r>
          </a:p>
          <a:p>
            <a:pPr algn="ctr"/>
            <a:endParaRPr lang="es-AR" sz="105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propiedad id en una página HTML no se puede repetir. Por eso cuando hay que darle formato a un solo elemento se utiliza el selector de id.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F13245-A1B2-4A3A-83B1-172A27C4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391" y="1731244"/>
            <a:ext cx="4607719" cy="2390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5D8E95-4B7B-4171-ACA2-4B1F3193B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09" y="2492896"/>
            <a:ext cx="2563416" cy="13842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0CB325-D2F6-4D9E-9E9D-70463A718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45" y="4122019"/>
            <a:ext cx="6379369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4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53752" y="260648"/>
            <a:ext cx="90364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Selectores hijos</a:t>
            </a:r>
          </a:p>
          <a:p>
            <a:pPr algn="ctr"/>
            <a:endParaRPr lang="es-AR" sz="10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Selecciona los elementos que directamente.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2952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56995"/>
            <a:ext cx="5512624" cy="205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99324"/>
            <a:ext cx="13906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872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20660</TotalTime>
  <Words>1145</Words>
  <Application>Microsoft Office PowerPoint</Application>
  <PresentationFormat>Presentación en pantalla (4:3)</PresentationFormat>
  <Paragraphs>133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Márgenes</vt:lpstr>
      <vt:lpstr>Fusión Automática de Márgenes Verticales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Jose Mc Loughlin</dc:creator>
  <cp:lastModifiedBy>Juanjo</cp:lastModifiedBy>
  <cp:revision>103</cp:revision>
  <dcterms:created xsi:type="dcterms:W3CDTF">2018-09-21T15:24:40Z</dcterms:created>
  <dcterms:modified xsi:type="dcterms:W3CDTF">2018-11-08T12:13:02Z</dcterms:modified>
</cp:coreProperties>
</file>