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9" y="198200"/>
            <a:ext cx="5469998" cy="6365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9" y="198200"/>
            <a:ext cx="5469998" cy="63657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3845" y="192785"/>
            <a:ext cx="449630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227" y="1313129"/>
            <a:ext cx="8089544" cy="476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07297" y="6417970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4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77" y="54016"/>
            <a:ext cx="5367083" cy="6245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8157" y="5306486"/>
            <a:ext cx="2081338" cy="976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8070" y="1712722"/>
            <a:ext cx="48367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ITIL </a:t>
            </a:r>
            <a:r>
              <a:rPr sz="2800" spc="-5" dirty="0"/>
              <a:t>/</a:t>
            </a:r>
            <a:r>
              <a:rPr sz="2800" spc="-15" dirty="0"/>
              <a:t> </a:t>
            </a:r>
            <a:r>
              <a:rPr sz="2800" spc="-10" dirty="0"/>
              <a:t>ITSM</a:t>
            </a:r>
            <a:endParaRPr sz="28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spc="-5" dirty="0"/>
              <a:t>De la </a:t>
            </a:r>
            <a:r>
              <a:rPr sz="2800" spc="-10" dirty="0"/>
              <a:t>teoría </a:t>
            </a:r>
            <a:r>
              <a:rPr sz="2800" spc="-5" dirty="0"/>
              <a:t>a la </a:t>
            </a:r>
            <a:r>
              <a:rPr sz="2800" spc="-10" dirty="0"/>
              <a:t>práctica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205732" y="2779902"/>
            <a:ext cx="3642995" cy="2046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  <a:latin typeface="Arial Black"/>
                <a:cs typeface="Arial Black"/>
              </a:rPr>
              <a:t>CASO </a:t>
            </a:r>
            <a:r>
              <a:rPr sz="2800" spc="-5" dirty="0">
                <a:solidFill>
                  <a:srgbClr val="006FC0"/>
                </a:solidFill>
                <a:latin typeface="Arial Black"/>
                <a:cs typeface="Arial Black"/>
              </a:rPr>
              <a:t>DE  </a:t>
            </a:r>
            <a:r>
              <a:rPr sz="2800" spc="-10" dirty="0">
                <a:solidFill>
                  <a:srgbClr val="006FC0"/>
                </a:solidFill>
                <a:latin typeface="Arial Black"/>
                <a:cs typeface="Arial Black"/>
              </a:rPr>
              <a:t>IMP</a:t>
            </a:r>
            <a:r>
              <a:rPr sz="2800" spc="-15" dirty="0">
                <a:solidFill>
                  <a:srgbClr val="006FC0"/>
                </a:solidFill>
                <a:latin typeface="Arial Black"/>
                <a:cs typeface="Arial Black"/>
              </a:rPr>
              <a:t>L</a:t>
            </a:r>
            <a:r>
              <a:rPr sz="2800" spc="-10" dirty="0">
                <a:solidFill>
                  <a:srgbClr val="006FC0"/>
                </a:solidFill>
                <a:latin typeface="Arial Black"/>
                <a:cs typeface="Arial Black"/>
              </a:rPr>
              <a:t>EM</a:t>
            </a:r>
            <a:r>
              <a:rPr sz="2800" spc="-20" dirty="0">
                <a:solidFill>
                  <a:srgbClr val="006FC0"/>
                </a:solidFill>
                <a:latin typeface="Arial Black"/>
                <a:cs typeface="Arial Black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Arial Black"/>
                <a:cs typeface="Arial Black"/>
              </a:rPr>
              <a:t>N</a:t>
            </a:r>
            <a:r>
              <a:rPr sz="2800" spc="-204" dirty="0">
                <a:solidFill>
                  <a:srgbClr val="006FC0"/>
                </a:solidFill>
                <a:latin typeface="Arial Black"/>
                <a:cs typeface="Arial Black"/>
              </a:rPr>
              <a:t>T</a:t>
            </a:r>
            <a:r>
              <a:rPr sz="2800" spc="-60" dirty="0">
                <a:solidFill>
                  <a:srgbClr val="006FC0"/>
                </a:solidFill>
                <a:latin typeface="Arial Black"/>
                <a:cs typeface="Arial Black"/>
              </a:rPr>
              <a:t>A</a:t>
            </a:r>
            <a:r>
              <a:rPr sz="2800" spc="-5" dirty="0">
                <a:solidFill>
                  <a:srgbClr val="006FC0"/>
                </a:solidFill>
                <a:latin typeface="Arial Black"/>
                <a:cs typeface="Arial Black"/>
              </a:rPr>
              <a:t>CIÓN</a:t>
            </a:r>
            <a:endParaRPr sz="2800">
              <a:latin typeface="Arial Black"/>
              <a:cs typeface="Arial Black"/>
            </a:endParaRPr>
          </a:p>
          <a:p>
            <a:pPr marL="59055" algn="ctr">
              <a:lnSpc>
                <a:spcPct val="100000"/>
              </a:lnSpc>
              <a:spcBef>
                <a:spcPts val="2000"/>
              </a:spcBef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Horacio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Lago</a:t>
            </a:r>
            <a:endParaRPr sz="2400">
              <a:latin typeface="Arial"/>
              <a:cs typeface="Arial"/>
            </a:endParaRPr>
          </a:p>
          <a:p>
            <a:pPr marL="73025" algn="ctr">
              <a:lnSpc>
                <a:spcPct val="100000"/>
              </a:lnSpc>
              <a:spcBef>
                <a:spcPts val="1914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Agosto</a:t>
            </a:r>
            <a:r>
              <a:rPr sz="20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2010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770" y="250063"/>
            <a:ext cx="3973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Factores</a:t>
            </a:r>
            <a:r>
              <a:rPr spc="-55" dirty="0"/>
              <a:t> </a:t>
            </a:r>
            <a:r>
              <a:rPr spc="-50" dirty="0"/>
              <a:t>claves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125727"/>
            <a:ext cx="5765800" cy="116586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05"/>
              </a:spcBef>
              <a:buClr>
                <a:srgbClr val="003399"/>
              </a:buClr>
              <a:buChar char="●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Recursos Humanos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610"/>
              </a:spcBef>
              <a:buClr>
                <a:srgbClr val="003399"/>
              </a:buClr>
              <a:buChar char="●"/>
              <a:tabLst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Procesos: Usar las </a:t>
            </a:r>
            <a:r>
              <a:rPr sz="2400" dirty="0">
                <a:latin typeface="Arial"/>
                <a:cs typeface="Arial"/>
              </a:rPr>
              <a:t>mejores </a:t>
            </a:r>
            <a:r>
              <a:rPr sz="2400" spc="-5" dirty="0">
                <a:latin typeface="Arial"/>
                <a:cs typeface="Arial"/>
              </a:rPr>
              <a:t>prácticas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2024694"/>
            <a:ext cx="3920490" cy="1736089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710"/>
              </a:spcBef>
              <a:tabLst>
                <a:tab pos="2025650" algn="l"/>
              </a:tabLst>
            </a:pP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industria</a:t>
            </a:r>
            <a:r>
              <a:rPr sz="2400" i="1" spc="-5" dirty="0">
                <a:latin typeface="Arial"/>
                <a:cs typeface="Arial"/>
              </a:rPr>
              <a:t>:	Procesos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ITIL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610"/>
              </a:spcBef>
              <a:buClr>
                <a:srgbClr val="003399"/>
              </a:buClr>
              <a:buChar char="●"/>
              <a:tabLst>
                <a:tab pos="299720" algn="l"/>
              </a:tabLst>
            </a:pPr>
            <a:r>
              <a:rPr sz="2400" spc="-30" dirty="0">
                <a:latin typeface="Arial"/>
                <a:cs typeface="Arial"/>
              </a:rPr>
              <a:t>Tecnología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605"/>
              </a:spcBef>
              <a:buClr>
                <a:srgbClr val="003399"/>
              </a:buClr>
              <a:buChar char="●"/>
              <a:tabLst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Métricas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34355" y="2907792"/>
            <a:ext cx="3337560" cy="3287395"/>
            <a:chOff x="5134355" y="2907792"/>
            <a:chExt cx="3337560" cy="3287395"/>
          </a:xfrm>
        </p:grpSpPr>
        <p:sp>
          <p:nvSpPr>
            <p:cNvPr id="6" name="object 6"/>
            <p:cNvSpPr/>
            <p:nvPr/>
          </p:nvSpPr>
          <p:spPr>
            <a:xfrm>
              <a:off x="5463539" y="4242816"/>
              <a:ext cx="918972" cy="7909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77355" y="4069080"/>
              <a:ext cx="2194559" cy="2084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78423" y="2907792"/>
              <a:ext cx="2263139" cy="21534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34355" y="4046220"/>
              <a:ext cx="2263140" cy="21488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95644" y="4201668"/>
              <a:ext cx="1042416" cy="8229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47004" y="4055364"/>
              <a:ext cx="1106424" cy="8503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03135" y="4055364"/>
              <a:ext cx="1088135" cy="8549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77355" y="4860036"/>
              <a:ext cx="1083563" cy="11475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47840" y="2376677"/>
            <a:ext cx="83629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5"/>
              </a:spcBef>
            </a:pPr>
            <a:r>
              <a:rPr sz="1400" b="1" i="1" spc="-10" dirty="0">
                <a:latin typeface="Arial"/>
                <a:cs typeface="Arial"/>
              </a:rPr>
              <a:t>R</a:t>
            </a:r>
            <a:r>
              <a:rPr sz="1400" b="1" i="1" dirty="0">
                <a:latin typeface="Arial"/>
                <a:cs typeface="Arial"/>
              </a:rPr>
              <a:t>ec</a:t>
            </a:r>
            <a:r>
              <a:rPr sz="1400" b="1" i="1" spc="-10" dirty="0">
                <a:latin typeface="Arial"/>
                <a:cs typeface="Arial"/>
              </a:rPr>
              <a:t>u</a:t>
            </a:r>
            <a:r>
              <a:rPr sz="1400" b="1" i="1" dirty="0">
                <a:latin typeface="Arial"/>
                <a:cs typeface="Arial"/>
              </a:rPr>
              <a:t>rs</a:t>
            </a:r>
            <a:r>
              <a:rPr sz="1400" b="1" i="1" spc="-10" dirty="0">
                <a:latin typeface="Arial"/>
                <a:cs typeface="Arial"/>
              </a:rPr>
              <a:t>o</a:t>
            </a:r>
            <a:r>
              <a:rPr sz="1400" b="1" i="1" dirty="0">
                <a:latin typeface="Arial"/>
                <a:cs typeface="Arial"/>
              </a:rPr>
              <a:t>s  </a:t>
            </a:r>
            <a:r>
              <a:rPr sz="1400" b="1" i="1" spc="-10" dirty="0">
                <a:latin typeface="Arial"/>
                <a:cs typeface="Arial"/>
              </a:rPr>
              <a:t>Hu</a:t>
            </a:r>
            <a:r>
              <a:rPr sz="1400" b="1" i="1" dirty="0">
                <a:latin typeface="Arial"/>
                <a:cs typeface="Arial"/>
              </a:rPr>
              <a:t>ma</a:t>
            </a:r>
            <a:r>
              <a:rPr sz="1400" b="1" i="1" spc="-10" dirty="0">
                <a:latin typeface="Arial"/>
                <a:cs typeface="Arial"/>
              </a:rPr>
              <a:t>no</a:t>
            </a:r>
            <a:r>
              <a:rPr sz="1400" b="1" i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77125" y="4870830"/>
            <a:ext cx="669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Arial"/>
                <a:cs typeface="Arial"/>
              </a:rPr>
              <a:t>So</a:t>
            </a:r>
            <a:r>
              <a:rPr sz="1200" b="1" i="1" spc="-5" dirty="0">
                <a:latin typeface="Arial"/>
                <a:cs typeface="Arial"/>
              </a:rPr>
              <a:t>ftware  </a:t>
            </a:r>
            <a:r>
              <a:rPr sz="1200" b="1" spc="-5" dirty="0">
                <a:latin typeface="Arial"/>
                <a:cs typeface="Arial"/>
              </a:rPr>
              <a:t>y      </a:t>
            </a:r>
            <a:r>
              <a:rPr sz="1200" b="1" i="1" spc="-5" dirty="0">
                <a:latin typeface="Arial"/>
                <a:cs typeface="Arial"/>
              </a:rPr>
              <a:t>Métricas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6072" y="6235700"/>
            <a:ext cx="827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Procesos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53731" y="6235700"/>
            <a:ext cx="958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Arial"/>
                <a:cs typeface="Arial"/>
              </a:rPr>
              <a:t>Tecnología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11951" y="3472688"/>
            <a:ext cx="1313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2475" algn="l"/>
              </a:tabLst>
            </a:pPr>
            <a:r>
              <a:rPr sz="900" b="1" i="1" spc="-5" dirty="0">
                <a:latin typeface="Arial"/>
                <a:cs typeface="Arial"/>
              </a:rPr>
              <a:t>Actitudes	Creencias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75959" y="3609847"/>
            <a:ext cx="1186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00000"/>
              </a:lnSpc>
              <a:spcBef>
                <a:spcPts val="100"/>
              </a:spcBef>
              <a:tabLst>
                <a:tab pos="760095" algn="l"/>
              </a:tabLst>
            </a:pPr>
            <a:r>
              <a:rPr sz="900" b="1" i="1" dirty="0">
                <a:latin typeface="Arial"/>
                <a:cs typeface="Arial"/>
              </a:rPr>
              <a:t>Conduc</a:t>
            </a:r>
            <a:r>
              <a:rPr sz="900" b="1" i="1" spc="-5" dirty="0">
                <a:latin typeface="Arial"/>
                <a:cs typeface="Arial"/>
              </a:rPr>
              <a:t>tas	Valores  Conocimiento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8429" y="3040760"/>
            <a:ext cx="558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Cultura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1658" y="4977460"/>
            <a:ext cx="7740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100" b="1" i="1" dirty="0">
                <a:latin typeface="Arial"/>
                <a:cs typeface="Arial"/>
              </a:rPr>
              <a:t>ITIL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b="1" i="1" dirty="0">
                <a:latin typeface="Arial"/>
                <a:cs typeface="Arial"/>
              </a:rPr>
              <a:t>Framework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294638"/>
            <a:ext cx="8499475" cy="445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0375" indent="-342900">
              <a:lnSpc>
                <a:spcPct val="100000"/>
              </a:lnSpc>
              <a:spcBef>
                <a:spcPts val="100"/>
              </a:spcBef>
              <a:buClr>
                <a:srgbClr val="003399"/>
              </a:buClr>
              <a:buChar char="●"/>
              <a:tabLst>
                <a:tab pos="354965" algn="l"/>
                <a:tab pos="355600" algn="l"/>
                <a:tab pos="4422775" algn="l"/>
              </a:tabLst>
            </a:pPr>
            <a:r>
              <a:rPr sz="2400" spc="-5" dirty="0">
                <a:latin typeface="Arial"/>
                <a:cs typeface="Arial"/>
              </a:rPr>
              <a:t>Implementación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procesos	consistentes, estándares </a:t>
            </a:r>
            <a:r>
              <a:rPr sz="2400" dirty="0">
                <a:latin typeface="Arial"/>
                <a:cs typeface="Arial"/>
              </a:rPr>
              <a:t>y  </a:t>
            </a:r>
            <a:r>
              <a:rPr sz="2400" spc="-5" dirty="0">
                <a:latin typeface="Arial"/>
                <a:cs typeface="Arial"/>
              </a:rPr>
              <a:t>globales.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3399"/>
              </a:buClr>
              <a:buChar char="●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Clara comprensión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003399"/>
              </a:buClr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Los servicios que TI proporciona a </a:t>
            </a:r>
            <a:r>
              <a:rPr sz="2000" spc="-5" dirty="0">
                <a:latin typeface="Arial"/>
                <a:cs typeface="Arial"/>
              </a:rPr>
              <a:t>los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3399"/>
              </a:buClr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El nivel de servicios que requieren los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3399"/>
              </a:buClr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La performance con la que TI proporciona estos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servicios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3399"/>
              </a:buClr>
              <a:buFont typeface="Arial"/>
              <a:buChar char="-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3399"/>
              </a:buClr>
              <a:buChar char="●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Alineamiento </a:t>
            </a:r>
            <a:r>
              <a:rPr sz="2400" dirty="0">
                <a:latin typeface="Arial"/>
                <a:cs typeface="Arial"/>
              </a:rPr>
              <a:t>de los </a:t>
            </a:r>
            <a:r>
              <a:rPr sz="2400" spc="-5" dirty="0">
                <a:latin typeface="Arial"/>
                <a:cs typeface="Arial"/>
              </a:rPr>
              <a:t>servicios </a:t>
            </a:r>
            <a:r>
              <a:rPr sz="2400" dirty="0">
                <a:latin typeface="Arial"/>
                <a:cs typeface="Arial"/>
              </a:rPr>
              <a:t>de TI a </a:t>
            </a:r>
            <a:r>
              <a:rPr sz="2400" spc="-5" dirty="0">
                <a:latin typeface="Arial"/>
                <a:cs typeface="Arial"/>
              </a:rPr>
              <a:t>las necesidades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Clientes.</a:t>
            </a:r>
            <a:endParaRPr sz="2400">
              <a:latin typeface="Arial"/>
              <a:cs typeface="Arial"/>
            </a:endParaRPr>
          </a:p>
          <a:p>
            <a:pPr marL="355600" marR="798830" indent="-342900">
              <a:lnSpc>
                <a:spcPct val="100000"/>
              </a:lnSpc>
              <a:spcBef>
                <a:spcPts val="2020"/>
              </a:spcBef>
              <a:buClr>
                <a:srgbClr val="003399"/>
              </a:buClr>
              <a:buChar char="●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Optimización de </a:t>
            </a:r>
            <a:r>
              <a:rPr sz="2400" dirty="0">
                <a:latin typeface="Arial"/>
                <a:cs typeface="Arial"/>
              </a:rPr>
              <a:t>costos </a:t>
            </a:r>
            <a:r>
              <a:rPr sz="2400" spc="-1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acuerdo al nivel de servicio  requerido.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6617" y="250063"/>
            <a:ext cx="266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Beneficios</a:t>
            </a:r>
          </a:p>
        </p:txBody>
      </p:sp>
      <p:sp>
        <p:nvSpPr>
          <p:cNvPr id="4" name="object 4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059" y="4090415"/>
            <a:ext cx="8171815" cy="1313815"/>
            <a:chOff x="480059" y="4090415"/>
            <a:chExt cx="8171815" cy="1313815"/>
          </a:xfrm>
        </p:grpSpPr>
        <p:sp>
          <p:nvSpPr>
            <p:cNvPr id="3" name="object 3"/>
            <p:cNvSpPr/>
            <p:nvPr/>
          </p:nvSpPr>
          <p:spPr>
            <a:xfrm>
              <a:off x="480059" y="4090415"/>
              <a:ext cx="8171688" cy="1313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99131" y="4155947"/>
              <a:ext cx="4732020" cy="1121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7253" y="4114799"/>
              <a:ext cx="8077250" cy="121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253" y="4114799"/>
              <a:ext cx="8077834" cy="1219200"/>
            </a:xfrm>
            <a:custGeom>
              <a:avLst/>
              <a:gdLst/>
              <a:ahLst/>
              <a:cxnLst/>
              <a:rect l="l" t="t" r="r" b="b"/>
              <a:pathLst>
                <a:path w="8077834" h="1219200">
                  <a:moveTo>
                    <a:pt x="0" y="609600"/>
                  </a:moveTo>
                  <a:lnTo>
                    <a:pt x="11333" y="563586"/>
                  </a:lnTo>
                  <a:lnTo>
                    <a:pt x="34397" y="529680"/>
                  </a:lnTo>
                  <a:lnTo>
                    <a:pt x="69565" y="496349"/>
                  </a:lnTo>
                  <a:lnTo>
                    <a:pt x="116497" y="463644"/>
                  </a:lnTo>
                  <a:lnTo>
                    <a:pt x="154151" y="442214"/>
                  </a:lnTo>
                  <a:lnTo>
                    <a:pt x="196782" y="421100"/>
                  </a:lnTo>
                  <a:lnTo>
                    <a:pt x="244287" y="400319"/>
                  </a:lnTo>
                  <a:lnTo>
                    <a:pt x="296565" y="379884"/>
                  </a:lnTo>
                  <a:lnTo>
                    <a:pt x="353517" y="359812"/>
                  </a:lnTo>
                  <a:lnTo>
                    <a:pt x="415039" y="340117"/>
                  </a:lnTo>
                  <a:lnTo>
                    <a:pt x="481033" y="320815"/>
                  </a:lnTo>
                  <a:lnTo>
                    <a:pt x="551396" y="301921"/>
                  </a:lnTo>
                  <a:lnTo>
                    <a:pt x="626028" y="283450"/>
                  </a:lnTo>
                  <a:lnTo>
                    <a:pt x="664912" y="274378"/>
                  </a:lnTo>
                  <a:lnTo>
                    <a:pt x="704827" y="265418"/>
                  </a:lnTo>
                  <a:lnTo>
                    <a:pt x="745758" y="256570"/>
                  </a:lnTo>
                  <a:lnTo>
                    <a:pt x="787692" y="247839"/>
                  </a:lnTo>
                  <a:lnTo>
                    <a:pt x="830619" y="239224"/>
                  </a:lnTo>
                  <a:lnTo>
                    <a:pt x="874524" y="230729"/>
                  </a:lnTo>
                  <a:lnTo>
                    <a:pt x="919395" y="222355"/>
                  </a:lnTo>
                  <a:lnTo>
                    <a:pt x="965220" y="214104"/>
                  </a:lnTo>
                  <a:lnTo>
                    <a:pt x="1011985" y="205977"/>
                  </a:lnTo>
                  <a:lnTo>
                    <a:pt x="1059679" y="197978"/>
                  </a:lnTo>
                  <a:lnTo>
                    <a:pt x="1108288" y="190107"/>
                  </a:lnTo>
                  <a:lnTo>
                    <a:pt x="1157801" y="182366"/>
                  </a:lnTo>
                  <a:lnTo>
                    <a:pt x="1208204" y="174758"/>
                  </a:lnTo>
                  <a:lnTo>
                    <a:pt x="1259484" y="167285"/>
                  </a:lnTo>
                  <a:lnTo>
                    <a:pt x="1311630" y="159948"/>
                  </a:lnTo>
                  <a:lnTo>
                    <a:pt x="1364628" y="152749"/>
                  </a:lnTo>
                  <a:lnTo>
                    <a:pt x="1418466" y="145690"/>
                  </a:lnTo>
                  <a:lnTo>
                    <a:pt x="1473131" y="138773"/>
                  </a:lnTo>
                  <a:lnTo>
                    <a:pt x="1528611" y="132000"/>
                  </a:lnTo>
                  <a:lnTo>
                    <a:pt x="1584893" y="125373"/>
                  </a:lnTo>
                  <a:lnTo>
                    <a:pt x="1641965" y="118894"/>
                  </a:lnTo>
                  <a:lnTo>
                    <a:pt x="1699813" y="112564"/>
                  </a:lnTo>
                  <a:lnTo>
                    <a:pt x="1758425" y="106386"/>
                  </a:lnTo>
                  <a:lnTo>
                    <a:pt x="1817788" y="100361"/>
                  </a:lnTo>
                  <a:lnTo>
                    <a:pt x="1877891" y="94492"/>
                  </a:lnTo>
                  <a:lnTo>
                    <a:pt x="1938719" y="88780"/>
                  </a:lnTo>
                  <a:lnTo>
                    <a:pt x="2000262" y="83227"/>
                  </a:lnTo>
                  <a:lnTo>
                    <a:pt x="2062505" y="77835"/>
                  </a:lnTo>
                  <a:lnTo>
                    <a:pt x="2125437" y="72606"/>
                  </a:lnTo>
                  <a:lnTo>
                    <a:pt x="2189044" y="67542"/>
                  </a:lnTo>
                  <a:lnTo>
                    <a:pt x="2253314" y="62645"/>
                  </a:lnTo>
                  <a:lnTo>
                    <a:pt x="2318235" y="57917"/>
                  </a:lnTo>
                  <a:lnTo>
                    <a:pt x="2383794" y="53359"/>
                  </a:lnTo>
                  <a:lnTo>
                    <a:pt x="2449978" y="48973"/>
                  </a:lnTo>
                  <a:lnTo>
                    <a:pt x="2516775" y="44763"/>
                  </a:lnTo>
                  <a:lnTo>
                    <a:pt x="2584171" y="40728"/>
                  </a:lnTo>
                  <a:lnTo>
                    <a:pt x="2652155" y="36872"/>
                  </a:lnTo>
                  <a:lnTo>
                    <a:pt x="2720714" y="33195"/>
                  </a:lnTo>
                  <a:lnTo>
                    <a:pt x="2789834" y="29701"/>
                  </a:lnTo>
                  <a:lnTo>
                    <a:pt x="2859505" y="26391"/>
                  </a:lnTo>
                  <a:lnTo>
                    <a:pt x="2929711" y="23267"/>
                  </a:lnTo>
                  <a:lnTo>
                    <a:pt x="3000443" y="20330"/>
                  </a:lnTo>
                  <a:lnTo>
                    <a:pt x="3071685" y="17583"/>
                  </a:lnTo>
                  <a:lnTo>
                    <a:pt x="3143427" y="15028"/>
                  </a:lnTo>
                  <a:lnTo>
                    <a:pt x="3215655" y="12666"/>
                  </a:lnTo>
                  <a:lnTo>
                    <a:pt x="3288357" y="10499"/>
                  </a:lnTo>
                  <a:lnTo>
                    <a:pt x="3361520" y="8530"/>
                  </a:lnTo>
                  <a:lnTo>
                    <a:pt x="3435131" y="6760"/>
                  </a:lnTo>
                  <a:lnTo>
                    <a:pt x="3509178" y="5191"/>
                  </a:lnTo>
                  <a:lnTo>
                    <a:pt x="3583648" y="3825"/>
                  </a:lnTo>
                  <a:lnTo>
                    <a:pt x="3658529" y="2664"/>
                  </a:lnTo>
                  <a:lnTo>
                    <a:pt x="3733808" y="1710"/>
                  </a:lnTo>
                  <a:lnTo>
                    <a:pt x="3809472" y="964"/>
                  </a:lnTo>
                  <a:lnTo>
                    <a:pt x="3885509" y="430"/>
                  </a:lnTo>
                  <a:lnTo>
                    <a:pt x="3961906" y="107"/>
                  </a:lnTo>
                  <a:lnTo>
                    <a:pt x="4038650" y="0"/>
                  </a:lnTo>
                  <a:lnTo>
                    <a:pt x="4115390" y="107"/>
                  </a:lnTo>
                  <a:lnTo>
                    <a:pt x="4191783" y="430"/>
                  </a:lnTo>
                  <a:lnTo>
                    <a:pt x="4267816" y="964"/>
                  </a:lnTo>
                  <a:lnTo>
                    <a:pt x="4343476" y="1710"/>
                  </a:lnTo>
                  <a:lnTo>
                    <a:pt x="4418751" y="2664"/>
                  </a:lnTo>
                  <a:lnTo>
                    <a:pt x="4493629" y="3825"/>
                  </a:lnTo>
                  <a:lnTo>
                    <a:pt x="4568096" y="5191"/>
                  </a:lnTo>
                  <a:lnTo>
                    <a:pt x="4642140" y="6760"/>
                  </a:lnTo>
                  <a:lnTo>
                    <a:pt x="4715748" y="8530"/>
                  </a:lnTo>
                  <a:lnTo>
                    <a:pt x="4788908" y="10499"/>
                  </a:lnTo>
                  <a:lnTo>
                    <a:pt x="4861607" y="12666"/>
                  </a:lnTo>
                  <a:lnTo>
                    <a:pt x="4933832" y="15028"/>
                  </a:lnTo>
                  <a:lnTo>
                    <a:pt x="5005572" y="17583"/>
                  </a:lnTo>
                  <a:lnTo>
                    <a:pt x="5076812" y="20330"/>
                  </a:lnTo>
                  <a:lnTo>
                    <a:pt x="5147541" y="23267"/>
                  </a:lnTo>
                  <a:lnTo>
                    <a:pt x="5217746" y="26391"/>
                  </a:lnTo>
                  <a:lnTo>
                    <a:pt x="5287414" y="29701"/>
                  </a:lnTo>
                  <a:lnTo>
                    <a:pt x="5356533" y="33195"/>
                  </a:lnTo>
                  <a:lnTo>
                    <a:pt x="5425090" y="36872"/>
                  </a:lnTo>
                  <a:lnTo>
                    <a:pt x="5493072" y="40728"/>
                  </a:lnTo>
                  <a:lnTo>
                    <a:pt x="5560467" y="44763"/>
                  </a:lnTo>
                  <a:lnTo>
                    <a:pt x="5627262" y="48973"/>
                  </a:lnTo>
                  <a:lnTo>
                    <a:pt x="5693445" y="53359"/>
                  </a:lnTo>
                  <a:lnTo>
                    <a:pt x="5759003" y="57917"/>
                  </a:lnTo>
                  <a:lnTo>
                    <a:pt x="5823923" y="62645"/>
                  </a:lnTo>
                  <a:lnTo>
                    <a:pt x="5888192" y="67542"/>
                  </a:lnTo>
                  <a:lnTo>
                    <a:pt x="5951799" y="72606"/>
                  </a:lnTo>
                  <a:lnTo>
                    <a:pt x="6014729" y="77835"/>
                  </a:lnTo>
                  <a:lnTo>
                    <a:pt x="6076972" y="83227"/>
                  </a:lnTo>
                  <a:lnTo>
                    <a:pt x="6138514" y="88780"/>
                  </a:lnTo>
                  <a:lnTo>
                    <a:pt x="6199342" y="94492"/>
                  </a:lnTo>
                  <a:lnTo>
                    <a:pt x="6259444" y="100361"/>
                  </a:lnTo>
                  <a:lnTo>
                    <a:pt x="6318807" y="106386"/>
                  </a:lnTo>
                  <a:lnTo>
                    <a:pt x="6377419" y="112564"/>
                  </a:lnTo>
                  <a:lnTo>
                    <a:pt x="6435267" y="118894"/>
                  </a:lnTo>
                  <a:lnTo>
                    <a:pt x="6492338" y="125373"/>
                  </a:lnTo>
                  <a:lnTo>
                    <a:pt x="6548620" y="132000"/>
                  </a:lnTo>
                  <a:lnTo>
                    <a:pt x="6604100" y="138773"/>
                  </a:lnTo>
                  <a:lnTo>
                    <a:pt x="6658765" y="145690"/>
                  </a:lnTo>
                  <a:lnTo>
                    <a:pt x="6712603" y="152749"/>
                  </a:lnTo>
                  <a:lnTo>
                    <a:pt x="6765602" y="159948"/>
                  </a:lnTo>
                  <a:lnTo>
                    <a:pt x="6817748" y="167285"/>
                  </a:lnTo>
                  <a:lnTo>
                    <a:pt x="6869028" y="174758"/>
                  </a:lnTo>
                  <a:lnTo>
                    <a:pt x="6919432" y="182366"/>
                  </a:lnTo>
                  <a:lnTo>
                    <a:pt x="6968944" y="190107"/>
                  </a:lnTo>
                  <a:lnTo>
                    <a:pt x="7017554" y="197978"/>
                  </a:lnTo>
                  <a:lnTo>
                    <a:pt x="7065249" y="205977"/>
                  </a:lnTo>
                  <a:lnTo>
                    <a:pt x="7112015" y="214104"/>
                  </a:lnTo>
                  <a:lnTo>
                    <a:pt x="7157840" y="222355"/>
                  </a:lnTo>
                  <a:lnTo>
                    <a:pt x="7202712" y="230729"/>
                  </a:lnTo>
                  <a:lnTo>
                    <a:pt x="7246617" y="239224"/>
                  </a:lnTo>
                  <a:lnTo>
                    <a:pt x="7289544" y="247839"/>
                  </a:lnTo>
                  <a:lnTo>
                    <a:pt x="7331480" y="256570"/>
                  </a:lnTo>
                  <a:lnTo>
                    <a:pt x="7372411" y="265418"/>
                  </a:lnTo>
                  <a:lnTo>
                    <a:pt x="7412326" y="274378"/>
                  </a:lnTo>
                  <a:lnTo>
                    <a:pt x="7451212" y="283450"/>
                  </a:lnTo>
                  <a:lnTo>
                    <a:pt x="7489055" y="292632"/>
                  </a:lnTo>
                  <a:lnTo>
                    <a:pt x="7561567" y="311316"/>
                  </a:lnTo>
                  <a:lnTo>
                    <a:pt x="7629759" y="330416"/>
                  </a:lnTo>
                  <a:lnTo>
                    <a:pt x="7693531" y="349916"/>
                  </a:lnTo>
                  <a:lnTo>
                    <a:pt x="7752782" y="369802"/>
                  </a:lnTo>
                  <a:lnTo>
                    <a:pt x="7807411" y="390057"/>
                  </a:lnTo>
                  <a:lnTo>
                    <a:pt x="7857316" y="410667"/>
                  </a:lnTo>
                  <a:lnTo>
                    <a:pt x="7902398" y="431617"/>
                  </a:lnTo>
                  <a:lnTo>
                    <a:pt x="7942554" y="452890"/>
                  </a:lnTo>
                  <a:lnTo>
                    <a:pt x="7977683" y="474473"/>
                  </a:lnTo>
                  <a:lnTo>
                    <a:pt x="8020732" y="507392"/>
                  </a:lnTo>
                  <a:lnTo>
                    <a:pt x="8051904" y="540920"/>
                  </a:lnTo>
                  <a:lnTo>
                    <a:pt x="8070857" y="575007"/>
                  </a:lnTo>
                  <a:lnTo>
                    <a:pt x="8077250" y="609600"/>
                  </a:lnTo>
                  <a:lnTo>
                    <a:pt x="8076536" y="621183"/>
                  </a:lnTo>
                  <a:lnTo>
                    <a:pt x="8074400" y="632715"/>
                  </a:lnTo>
                  <a:lnTo>
                    <a:pt x="8051904" y="678279"/>
                  </a:lnTo>
                  <a:lnTo>
                    <a:pt x="8020732" y="711807"/>
                  </a:lnTo>
                  <a:lnTo>
                    <a:pt x="7977683" y="744726"/>
                  </a:lnTo>
                  <a:lnTo>
                    <a:pt x="7942554" y="766309"/>
                  </a:lnTo>
                  <a:lnTo>
                    <a:pt x="7902398" y="787582"/>
                  </a:lnTo>
                  <a:lnTo>
                    <a:pt x="7857316" y="808532"/>
                  </a:lnTo>
                  <a:lnTo>
                    <a:pt x="7807411" y="829142"/>
                  </a:lnTo>
                  <a:lnTo>
                    <a:pt x="7752782" y="849397"/>
                  </a:lnTo>
                  <a:lnTo>
                    <a:pt x="7693531" y="869283"/>
                  </a:lnTo>
                  <a:lnTo>
                    <a:pt x="7629759" y="888783"/>
                  </a:lnTo>
                  <a:lnTo>
                    <a:pt x="7561567" y="907883"/>
                  </a:lnTo>
                  <a:lnTo>
                    <a:pt x="7489055" y="926567"/>
                  </a:lnTo>
                  <a:lnTo>
                    <a:pt x="7451212" y="935749"/>
                  </a:lnTo>
                  <a:lnTo>
                    <a:pt x="7412326" y="944821"/>
                  </a:lnTo>
                  <a:lnTo>
                    <a:pt x="7372411" y="953781"/>
                  </a:lnTo>
                  <a:lnTo>
                    <a:pt x="7331480" y="962629"/>
                  </a:lnTo>
                  <a:lnTo>
                    <a:pt x="7289544" y="971360"/>
                  </a:lnTo>
                  <a:lnTo>
                    <a:pt x="7246617" y="979975"/>
                  </a:lnTo>
                  <a:lnTo>
                    <a:pt x="7202712" y="988470"/>
                  </a:lnTo>
                  <a:lnTo>
                    <a:pt x="7157840" y="996844"/>
                  </a:lnTo>
                  <a:lnTo>
                    <a:pt x="7112015" y="1005095"/>
                  </a:lnTo>
                  <a:lnTo>
                    <a:pt x="7065249" y="1013222"/>
                  </a:lnTo>
                  <a:lnTo>
                    <a:pt x="7017554" y="1021221"/>
                  </a:lnTo>
                  <a:lnTo>
                    <a:pt x="6968944" y="1029092"/>
                  </a:lnTo>
                  <a:lnTo>
                    <a:pt x="6919432" y="1036833"/>
                  </a:lnTo>
                  <a:lnTo>
                    <a:pt x="6869028" y="1044441"/>
                  </a:lnTo>
                  <a:lnTo>
                    <a:pt x="6817748" y="1051914"/>
                  </a:lnTo>
                  <a:lnTo>
                    <a:pt x="6765602" y="1059251"/>
                  </a:lnTo>
                  <a:lnTo>
                    <a:pt x="6712603" y="1066450"/>
                  </a:lnTo>
                  <a:lnTo>
                    <a:pt x="6658765" y="1073509"/>
                  </a:lnTo>
                  <a:lnTo>
                    <a:pt x="6604100" y="1080426"/>
                  </a:lnTo>
                  <a:lnTo>
                    <a:pt x="6548620" y="1087199"/>
                  </a:lnTo>
                  <a:lnTo>
                    <a:pt x="6492338" y="1093826"/>
                  </a:lnTo>
                  <a:lnTo>
                    <a:pt x="6435267" y="1100305"/>
                  </a:lnTo>
                  <a:lnTo>
                    <a:pt x="6377419" y="1106635"/>
                  </a:lnTo>
                  <a:lnTo>
                    <a:pt x="6318807" y="1112813"/>
                  </a:lnTo>
                  <a:lnTo>
                    <a:pt x="6259444" y="1118838"/>
                  </a:lnTo>
                  <a:lnTo>
                    <a:pt x="6199342" y="1124707"/>
                  </a:lnTo>
                  <a:lnTo>
                    <a:pt x="6138514" y="1130419"/>
                  </a:lnTo>
                  <a:lnTo>
                    <a:pt x="6076972" y="1135972"/>
                  </a:lnTo>
                  <a:lnTo>
                    <a:pt x="6014729" y="1141364"/>
                  </a:lnTo>
                  <a:lnTo>
                    <a:pt x="5951799" y="1146593"/>
                  </a:lnTo>
                  <a:lnTo>
                    <a:pt x="5888192" y="1151657"/>
                  </a:lnTo>
                  <a:lnTo>
                    <a:pt x="5823923" y="1156554"/>
                  </a:lnTo>
                  <a:lnTo>
                    <a:pt x="5759003" y="1161282"/>
                  </a:lnTo>
                  <a:lnTo>
                    <a:pt x="5693445" y="1165840"/>
                  </a:lnTo>
                  <a:lnTo>
                    <a:pt x="5627262" y="1170226"/>
                  </a:lnTo>
                  <a:lnTo>
                    <a:pt x="5560467" y="1174436"/>
                  </a:lnTo>
                  <a:lnTo>
                    <a:pt x="5493072" y="1178471"/>
                  </a:lnTo>
                  <a:lnTo>
                    <a:pt x="5425090" y="1182327"/>
                  </a:lnTo>
                  <a:lnTo>
                    <a:pt x="5356533" y="1186004"/>
                  </a:lnTo>
                  <a:lnTo>
                    <a:pt x="5287414" y="1189498"/>
                  </a:lnTo>
                  <a:lnTo>
                    <a:pt x="5217746" y="1192808"/>
                  </a:lnTo>
                  <a:lnTo>
                    <a:pt x="5147541" y="1195932"/>
                  </a:lnTo>
                  <a:lnTo>
                    <a:pt x="5076812" y="1198869"/>
                  </a:lnTo>
                  <a:lnTo>
                    <a:pt x="5005572" y="1201616"/>
                  </a:lnTo>
                  <a:lnTo>
                    <a:pt x="4933832" y="1204171"/>
                  </a:lnTo>
                  <a:lnTo>
                    <a:pt x="4861607" y="1206533"/>
                  </a:lnTo>
                  <a:lnTo>
                    <a:pt x="4788908" y="1208700"/>
                  </a:lnTo>
                  <a:lnTo>
                    <a:pt x="4715748" y="1210669"/>
                  </a:lnTo>
                  <a:lnTo>
                    <a:pt x="4642140" y="1212439"/>
                  </a:lnTo>
                  <a:lnTo>
                    <a:pt x="4568096" y="1214008"/>
                  </a:lnTo>
                  <a:lnTo>
                    <a:pt x="4493629" y="1215374"/>
                  </a:lnTo>
                  <a:lnTo>
                    <a:pt x="4418751" y="1216535"/>
                  </a:lnTo>
                  <a:lnTo>
                    <a:pt x="4343476" y="1217489"/>
                  </a:lnTo>
                  <a:lnTo>
                    <a:pt x="4267816" y="1218235"/>
                  </a:lnTo>
                  <a:lnTo>
                    <a:pt x="4191783" y="1218769"/>
                  </a:lnTo>
                  <a:lnTo>
                    <a:pt x="4115390" y="1219092"/>
                  </a:lnTo>
                  <a:lnTo>
                    <a:pt x="4038650" y="1219200"/>
                  </a:lnTo>
                  <a:lnTo>
                    <a:pt x="3961906" y="1219092"/>
                  </a:lnTo>
                  <a:lnTo>
                    <a:pt x="3885509" y="1218769"/>
                  </a:lnTo>
                  <a:lnTo>
                    <a:pt x="3809472" y="1218235"/>
                  </a:lnTo>
                  <a:lnTo>
                    <a:pt x="3733808" y="1217489"/>
                  </a:lnTo>
                  <a:lnTo>
                    <a:pt x="3658529" y="1216535"/>
                  </a:lnTo>
                  <a:lnTo>
                    <a:pt x="3583648" y="1215374"/>
                  </a:lnTo>
                  <a:lnTo>
                    <a:pt x="3509178" y="1214008"/>
                  </a:lnTo>
                  <a:lnTo>
                    <a:pt x="3435131" y="1212439"/>
                  </a:lnTo>
                  <a:lnTo>
                    <a:pt x="3361519" y="1210669"/>
                  </a:lnTo>
                  <a:lnTo>
                    <a:pt x="3288357" y="1208700"/>
                  </a:lnTo>
                  <a:lnTo>
                    <a:pt x="3215655" y="1206533"/>
                  </a:lnTo>
                  <a:lnTo>
                    <a:pt x="3143427" y="1204171"/>
                  </a:lnTo>
                  <a:lnTo>
                    <a:pt x="3071685" y="1201616"/>
                  </a:lnTo>
                  <a:lnTo>
                    <a:pt x="3000442" y="1198869"/>
                  </a:lnTo>
                  <a:lnTo>
                    <a:pt x="2929711" y="1195932"/>
                  </a:lnTo>
                  <a:lnTo>
                    <a:pt x="2859503" y="1192808"/>
                  </a:lnTo>
                  <a:lnTo>
                    <a:pt x="2789833" y="1189498"/>
                  </a:lnTo>
                  <a:lnTo>
                    <a:pt x="2720712" y="1186004"/>
                  </a:lnTo>
                  <a:lnTo>
                    <a:pt x="2652154" y="1182327"/>
                  </a:lnTo>
                  <a:lnTo>
                    <a:pt x="2584170" y="1178471"/>
                  </a:lnTo>
                  <a:lnTo>
                    <a:pt x="2516773" y="1174436"/>
                  </a:lnTo>
                  <a:lnTo>
                    <a:pt x="2449976" y="1170226"/>
                  </a:lnTo>
                  <a:lnTo>
                    <a:pt x="2383792" y="1165840"/>
                  </a:lnTo>
                  <a:lnTo>
                    <a:pt x="2318233" y="1161282"/>
                  </a:lnTo>
                  <a:lnTo>
                    <a:pt x="2253312" y="1156554"/>
                  </a:lnTo>
                  <a:lnTo>
                    <a:pt x="2189042" y="1151657"/>
                  </a:lnTo>
                  <a:lnTo>
                    <a:pt x="2125434" y="1146593"/>
                  </a:lnTo>
                  <a:lnTo>
                    <a:pt x="2062502" y="1141364"/>
                  </a:lnTo>
                  <a:lnTo>
                    <a:pt x="2000259" y="1135972"/>
                  </a:lnTo>
                  <a:lnTo>
                    <a:pt x="1938716" y="1130419"/>
                  </a:lnTo>
                  <a:lnTo>
                    <a:pt x="1877888" y="1124707"/>
                  </a:lnTo>
                  <a:lnTo>
                    <a:pt x="1817785" y="1118838"/>
                  </a:lnTo>
                  <a:lnTo>
                    <a:pt x="1758421" y="1112813"/>
                  </a:lnTo>
                  <a:lnTo>
                    <a:pt x="1699809" y="1106635"/>
                  </a:lnTo>
                  <a:lnTo>
                    <a:pt x="1641961" y="1100305"/>
                  </a:lnTo>
                  <a:lnTo>
                    <a:pt x="1584889" y="1093826"/>
                  </a:lnTo>
                  <a:lnTo>
                    <a:pt x="1528607" y="1087199"/>
                  </a:lnTo>
                  <a:lnTo>
                    <a:pt x="1473127" y="1080426"/>
                  </a:lnTo>
                  <a:lnTo>
                    <a:pt x="1418462" y="1073509"/>
                  </a:lnTo>
                  <a:lnTo>
                    <a:pt x="1364624" y="1066450"/>
                  </a:lnTo>
                  <a:lnTo>
                    <a:pt x="1311625" y="1059251"/>
                  </a:lnTo>
                  <a:lnTo>
                    <a:pt x="1259480" y="1051914"/>
                  </a:lnTo>
                  <a:lnTo>
                    <a:pt x="1208199" y="1044441"/>
                  </a:lnTo>
                  <a:lnTo>
                    <a:pt x="1157796" y="1036833"/>
                  </a:lnTo>
                  <a:lnTo>
                    <a:pt x="1108284" y="1029092"/>
                  </a:lnTo>
                  <a:lnTo>
                    <a:pt x="1059674" y="1021221"/>
                  </a:lnTo>
                  <a:lnTo>
                    <a:pt x="1011980" y="1013222"/>
                  </a:lnTo>
                  <a:lnTo>
                    <a:pt x="965214" y="1005095"/>
                  </a:lnTo>
                  <a:lnTo>
                    <a:pt x="919390" y="996844"/>
                  </a:lnTo>
                  <a:lnTo>
                    <a:pt x="874518" y="988470"/>
                  </a:lnTo>
                  <a:lnTo>
                    <a:pt x="830613" y="979975"/>
                  </a:lnTo>
                  <a:lnTo>
                    <a:pt x="787687" y="971360"/>
                  </a:lnTo>
                  <a:lnTo>
                    <a:pt x="745752" y="962629"/>
                  </a:lnTo>
                  <a:lnTo>
                    <a:pt x="704821" y="953781"/>
                  </a:lnTo>
                  <a:lnTo>
                    <a:pt x="664907" y="944821"/>
                  </a:lnTo>
                  <a:lnTo>
                    <a:pt x="626022" y="935749"/>
                  </a:lnTo>
                  <a:lnTo>
                    <a:pt x="588179" y="926567"/>
                  </a:lnTo>
                  <a:lnTo>
                    <a:pt x="515669" y="907883"/>
                  </a:lnTo>
                  <a:lnTo>
                    <a:pt x="447478" y="888783"/>
                  </a:lnTo>
                  <a:lnTo>
                    <a:pt x="383707" y="869283"/>
                  </a:lnTo>
                  <a:lnTo>
                    <a:pt x="324458" y="849397"/>
                  </a:lnTo>
                  <a:lnTo>
                    <a:pt x="269830" y="829142"/>
                  </a:lnTo>
                  <a:lnTo>
                    <a:pt x="219926" y="808532"/>
                  </a:lnTo>
                  <a:lnTo>
                    <a:pt x="174846" y="787582"/>
                  </a:lnTo>
                  <a:lnTo>
                    <a:pt x="134691" y="766309"/>
                  </a:lnTo>
                  <a:lnTo>
                    <a:pt x="99563" y="744726"/>
                  </a:lnTo>
                  <a:lnTo>
                    <a:pt x="56515" y="711807"/>
                  </a:lnTo>
                  <a:lnTo>
                    <a:pt x="25345" y="678279"/>
                  </a:lnTo>
                  <a:lnTo>
                    <a:pt x="6393" y="644192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1913" y="4220336"/>
            <a:ext cx="44303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734" marR="415925" algn="ctr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Configuration Management Database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CMDB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Documenta componentes de infrastructura</a:t>
            </a:r>
            <a:r>
              <a:rPr sz="16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(CI´s)</a:t>
            </a:r>
            <a:endParaRPr sz="1600">
              <a:latin typeface="Arial"/>
              <a:cs typeface="Arial"/>
            </a:endParaRPr>
          </a:p>
          <a:p>
            <a:pPr marR="50800" algn="ctr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Define relaciones entre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640" y="2866644"/>
            <a:ext cx="1248156" cy="635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7905" y="3023742"/>
            <a:ext cx="913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Inci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1972" y="2866644"/>
            <a:ext cx="1271015" cy="635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23897" y="3023742"/>
            <a:ext cx="949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63156" y="2880360"/>
            <a:ext cx="1220723" cy="603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74483" y="2901823"/>
            <a:ext cx="835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Nivel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  Ser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icio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76088" y="2866644"/>
            <a:ext cx="1243584" cy="6355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9984" y="3023742"/>
            <a:ext cx="8807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Cam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6086" y="1815083"/>
            <a:ext cx="6433820" cy="2550160"/>
            <a:chOff x="1196086" y="1815083"/>
            <a:chExt cx="6433820" cy="2550160"/>
          </a:xfrm>
        </p:grpSpPr>
        <p:sp>
          <p:nvSpPr>
            <p:cNvPr id="17" name="object 17"/>
            <p:cNvSpPr/>
            <p:nvPr/>
          </p:nvSpPr>
          <p:spPr>
            <a:xfrm>
              <a:off x="1196086" y="3428999"/>
              <a:ext cx="6433820" cy="936625"/>
            </a:xfrm>
            <a:custGeom>
              <a:avLst/>
              <a:gdLst/>
              <a:ahLst/>
              <a:cxnLst/>
              <a:rect l="l" t="t" r="r" b="b"/>
              <a:pathLst>
                <a:path w="6433820" h="936625">
                  <a:moveTo>
                    <a:pt x="286131" y="852551"/>
                  </a:moveTo>
                  <a:lnTo>
                    <a:pt x="255511" y="860856"/>
                  </a:lnTo>
                  <a:lnTo>
                    <a:pt x="42887" y="71894"/>
                  </a:lnTo>
                  <a:lnTo>
                    <a:pt x="73571" y="63627"/>
                  </a:lnTo>
                  <a:lnTo>
                    <a:pt x="70065" y="59690"/>
                  </a:lnTo>
                  <a:lnTo>
                    <a:pt x="16967" y="0"/>
                  </a:lnTo>
                  <a:lnTo>
                    <a:pt x="0" y="83439"/>
                  </a:lnTo>
                  <a:lnTo>
                    <a:pt x="30632" y="75196"/>
                  </a:lnTo>
                  <a:lnTo>
                    <a:pt x="243319" y="864158"/>
                  </a:lnTo>
                  <a:lnTo>
                    <a:pt x="212598" y="872490"/>
                  </a:lnTo>
                  <a:lnTo>
                    <a:pt x="269240" y="936117"/>
                  </a:lnTo>
                  <a:lnTo>
                    <a:pt x="281305" y="876427"/>
                  </a:lnTo>
                  <a:lnTo>
                    <a:pt x="286131" y="852551"/>
                  </a:lnTo>
                  <a:close/>
                </a:path>
                <a:path w="6433820" h="936625">
                  <a:moveTo>
                    <a:pt x="1858010" y="635000"/>
                  </a:moveTo>
                  <a:lnTo>
                    <a:pt x="1828952" y="647636"/>
                  </a:lnTo>
                  <a:lnTo>
                    <a:pt x="1577060" y="67424"/>
                  </a:lnTo>
                  <a:lnTo>
                    <a:pt x="1603946" y="55753"/>
                  </a:lnTo>
                  <a:lnTo>
                    <a:pt x="1606296" y="54737"/>
                  </a:lnTo>
                  <a:lnTo>
                    <a:pt x="1541018" y="0"/>
                  </a:lnTo>
                  <a:lnTo>
                    <a:pt x="1536319" y="85090"/>
                  </a:lnTo>
                  <a:lnTo>
                    <a:pt x="1565529" y="72428"/>
                  </a:lnTo>
                  <a:lnTo>
                    <a:pt x="1817268" y="652703"/>
                  </a:lnTo>
                  <a:lnTo>
                    <a:pt x="1788160" y="665353"/>
                  </a:lnTo>
                  <a:lnTo>
                    <a:pt x="1853438" y="720090"/>
                  </a:lnTo>
                  <a:lnTo>
                    <a:pt x="1856422" y="664337"/>
                  </a:lnTo>
                  <a:lnTo>
                    <a:pt x="1858010" y="635000"/>
                  </a:lnTo>
                  <a:close/>
                </a:path>
                <a:path w="6433820" h="936625">
                  <a:moveTo>
                    <a:pt x="4679442" y="83947"/>
                  </a:moveTo>
                  <a:lnTo>
                    <a:pt x="4675200" y="58928"/>
                  </a:lnTo>
                  <a:lnTo>
                    <a:pt x="4665218" y="0"/>
                  </a:lnTo>
                  <a:lnTo>
                    <a:pt x="4606544" y="61722"/>
                  </a:lnTo>
                  <a:lnTo>
                    <a:pt x="4636897" y="70980"/>
                  </a:lnTo>
                  <a:lnTo>
                    <a:pt x="4461776" y="645350"/>
                  </a:lnTo>
                  <a:lnTo>
                    <a:pt x="4431411" y="636143"/>
                  </a:lnTo>
                  <a:lnTo>
                    <a:pt x="4445635" y="720090"/>
                  </a:lnTo>
                  <a:lnTo>
                    <a:pt x="4501527" y="661162"/>
                  </a:lnTo>
                  <a:lnTo>
                    <a:pt x="4504309" y="658241"/>
                  </a:lnTo>
                  <a:lnTo>
                    <a:pt x="4473956" y="649046"/>
                  </a:lnTo>
                  <a:lnTo>
                    <a:pt x="4649076" y="74701"/>
                  </a:lnTo>
                  <a:lnTo>
                    <a:pt x="4679442" y="83947"/>
                  </a:lnTo>
                  <a:close/>
                </a:path>
                <a:path w="6433820" h="936625">
                  <a:moveTo>
                    <a:pt x="6433693" y="83693"/>
                  </a:moveTo>
                  <a:lnTo>
                    <a:pt x="6429057" y="59309"/>
                  </a:lnTo>
                  <a:lnTo>
                    <a:pt x="6417818" y="0"/>
                  </a:lnTo>
                  <a:lnTo>
                    <a:pt x="6360414" y="62992"/>
                  </a:lnTo>
                  <a:lnTo>
                    <a:pt x="6390970" y="71628"/>
                  </a:lnTo>
                  <a:lnTo>
                    <a:pt x="6188456" y="789051"/>
                  </a:lnTo>
                  <a:lnTo>
                    <a:pt x="6157849" y="780415"/>
                  </a:lnTo>
                  <a:lnTo>
                    <a:pt x="6173851" y="864108"/>
                  </a:lnTo>
                  <a:lnTo>
                    <a:pt x="6228004" y="804672"/>
                  </a:lnTo>
                  <a:lnTo>
                    <a:pt x="6231255" y="801116"/>
                  </a:lnTo>
                  <a:lnTo>
                    <a:pt x="6200648" y="792492"/>
                  </a:lnTo>
                  <a:lnTo>
                    <a:pt x="6403187" y="75082"/>
                  </a:lnTo>
                  <a:lnTo>
                    <a:pt x="6433693" y="836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91840" y="1815083"/>
              <a:ext cx="2048256" cy="6172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18708" y="3535807"/>
            <a:ext cx="102298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Qué servicios  serán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impactados  por un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cambio?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96567" y="3531870"/>
            <a:ext cx="710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Incidente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en  lista de  problemas  conocidos?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6044" y="3603752"/>
            <a:ext cx="61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Incidente  pro</a:t>
            </a:r>
            <a:r>
              <a:rPr sz="1000" spc="-10" dirty="0">
                <a:latin typeface="Arial"/>
                <a:cs typeface="Arial"/>
              </a:rPr>
              <a:t>v</a:t>
            </a:r>
            <a:r>
              <a:rPr sz="1000" spc="-5" dirty="0">
                <a:latin typeface="Arial"/>
                <a:cs typeface="Arial"/>
              </a:rPr>
              <a:t>oca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o  por un  cambio?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9154" y="3747897"/>
            <a:ext cx="7327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Que SLA se  aplica a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este  incidente?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36853" y="2355976"/>
            <a:ext cx="6401435" cy="1758950"/>
          </a:xfrm>
          <a:custGeom>
            <a:avLst/>
            <a:gdLst/>
            <a:ahLst/>
            <a:cxnLst/>
            <a:rect l="l" t="t" r="r" b="b"/>
            <a:pathLst>
              <a:path w="6401434" h="1758950">
                <a:moveTo>
                  <a:pt x="6400851" y="539623"/>
                </a:moveTo>
                <a:lnTo>
                  <a:pt x="6395390" y="535686"/>
                </a:lnTo>
                <a:lnTo>
                  <a:pt x="6331763" y="489712"/>
                </a:lnTo>
                <a:lnTo>
                  <a:pt x="6326619" y="521081"/>
                </a:lnTo>
                <a:lnTo>
                  <a:pt x="3125266" y="0"/>
                </a:lnTo>
                <a:lnTo>
                  <a:pt x="3124250" y="6210"/>
                </a:lnTo>
                <a:lnTo>
                  <a:pt x="3123107" y="0"/>
                </a:lnTo>
                <a:lnTo>
                  <a:pt x="3048927" y="12661"/>
                </a:lnTo>
                <a:lnTo>
                  <a:pt x="3050209" y="12192"/>
                </a:lnTo>
                <a:lnTo>
                  <a:pt x="3045764" y="254"/>
                </a:lnTo>
                <a:lnTo>
                  <a:pt x="2980271" y="24384"/>
                </a:lnTo>
                <a:lnTo>
                  <a:pt x="74028" y="520471"/>
                </a:lnTo>
                <a:lnTo>
                  <a:pt x="68694" y="489204"/>
                </a:lnTo>
                <a:lnTo>
                  <a:pt x="0" y="539623"/>
                </a:lnTo>
                <a:lnTo>
                  <a:pt x="81521" y="564388"/>
                </a:lnTo>
                <a:lnTo>
                  <a:pt x="76530" y="535178"/>
                </a:lnTo>
                <a:lnTo>
                  <a:pt x="76161" y="533044"/>
                </a:lnTo>
                <a:lnTo>
                  <a:pt x="2915412" y="48285"/>
                </a:lnTo>
                <a:lnTo>
                  <a:pt x="1669478" y="507288"/>
                </a:lnTo>
                <a:lnTo>
                  <a:pt x="1658543" y="477520"/>
                </a:lnTo>
                <a:lnTo>
                  <a:pt x="1600250" y="539623"/>
                </a:lnTo>
                <a:lnTo>
                  <a:pt x="1684832" y="549021"/>
                </a:lnTo>
                <a:lnTo>
                  <a:pt x="1675485" y="523621"/>
                </a:lnTo>
                <a:lnTo>
                  <a:pt x="1673872" y="519239"/>
                </a:lnTo>
                <a:lnTo>
                  <a:pt x="2984081" y="36550"/>
                </a:lnTo>
                <a:lnTo>
                  <a:pt x="3113735" y="14427"/>
                </a:lnTo>
                <a:lnTo>
                  <a:pt x="2386736" y="1686369"/>
                </a:lnTo>
                <a:lnTo>
                  <a:pt x="2357678" y="1673733"/>
                </a:lnTo>
                <a:lnTo>
                  <a:pt x="2362250" y="1758823"/>
                </a:lnTo>
                <a:lnTo>
                  <a:pt x="2427528" y="1704086"/>
                </a:lnTo>
                <a:lnTo>
                  <a:pt x="2425179" y="1703070"/>
                </a:lnTo>
                <a:lnTo>
                  <a:pt x="2398420" y="1691449"/>
                </a:lnTo>
                <a:lnTo>
                  <a:pt x="3127502" y="14414"/>
                </a:lnTo>
                <a:lnTo>
                  <a:pt x="4346727" y="516521"/>
                </a:lnTo>
                <a:lnTo>
                  <a:pt x="4334688" y="545846"/>
                </a:lnTo>
                <a:lnTo>
                  <a:pt x="4419651" y="539623"/>
                </a:lnTo>
                <a:lnTo>
                  <a:pt x="4403699" y="521335"/>
                </a:lnTo>
                <a:lnTo>
                  <a:pt x="4363644" y="475361"/>
                </a:lnTo>
                <a:lnTo>
                  <a:pt x="4351579" y="504723"/>
                </a:lnTo>
                <a:lnTo>
                  <a:pt x="3177362" y="21272"/>
                </a:lnTo>
                <a:lnTo>
                  <a:pt x="6324574" y="533654"/>
                </a:lnTo>
                <a:lnTo>
                  <a:pt x="6319444" y="565023"/>
                </a:lnTo>
                <a:lnTo>
                  <a:pt x="6400851" y="5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12870" y="3027679"/>
            <a:ext cx="103124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Qué servicios  </a:t>
            </a:r>
            <a:r>
              <a:rPr sz="1000" spc="-10" dirty="0">
                <a:latin typeface="Arial"/>
                <a:cs typeface="Arial"/>
              </a:rPr>
              <a:t>dependen </a:t>
            </a:r>
            <a:r>
              <a:rPr sz="1000" spc="-5" dirty="0">
                <a:latin typeface="Arial"/>
                <a:cs typeface="Arial"/>
              </a:rPr>
              <a:t>de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este  ítem de </a:t>
            </a:r>
            <a:r>
              <a:rPr sz="1000" spc="-10" dirty="0">
                <a:latin typeface="Arial"/>
                <a:cs typeface="Arial"/>
              </a:rPr>
              <a:t>la  </a:t>
            </a:r>
            <a:r>
              <a:rPr sz="1000" spc="-5" dirty="0">
                <a:latin typeface="Arial"/>
                <a:cs typeface="Arial"/>
              </a:rPr>
              <a:t>configuración de  </a:t>
            </a:r>
            <a:r>
              <a:rPr sz="1000" dirty="0">
                <a:latin typeface="Arial"/>
                <a:cs typeface="Arial"/>
              </a:rPr>
              <a:t>IT?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10055" y="5480303"/>
            <a:ext cx="7176770" cy="725805"/>
            <a:chOff x="1210055" y="5480303"/>
            <a:chExt cx="7176770" cy="725805"/>
          </a:xfrm>
        </p:grpSpPr>
        <p:sp>
          <p:nvSpPr>
            <p:cNvPr id="26" name="object 26"/>
            <p:cNvSpPr/>
            <p:nvPr/>
          </p:nvSpPr>
          <p:spPr>
            <a:xfrm>
              <a:off x="1210055" y="5480303"/>
              <a:ext cx="7176516" cy="4206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83735" y="5785103"/>
              <a:ext cx="1562100" cy="4206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57375" y="5543803"/>
            <a:ext cx="67887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6380" marR="5080" indent="-2774315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El beneficio total se obtiene a través de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sinergia</a:t>
            </a:r>
            <a:r>
              <a:rPr sz="2000" b="1" i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entre  procesos!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914905" y="192785"/>
            <a:ext cx="6228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Perspectiva </a:t>
            </a:r>
            <a:r>
              <a:rPr dirty="0"/>
              <a:t>de</a:t>
            </a:r>
            <a:r>
              <a:rPr spc="-65" dirty="0"/>
              <a:t> </a:t>
            </a:r>
            <a:r>
              <a:rPr spc="5" dirty="0"/>
              <a:t>Procesos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66571" y="1078484"/>
            <a:ext cx="6593840" cy="115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Procesos </a:t>
            </a:r>
            <a:r>
              <a:rPr sz="2100" dirty="0">
                <a:latin typeface="Arial"/>
                <a:cs typeface="Arial"/>
              </a:rPr>
              <a:t>= </a:t>
            </a:r>
            <a:r>
              <a:rPr sz="2400" b="1" i="1" spc="-5" dirty="0">
                <a:solidFill>
                  <a:srgbClr val="FF3300"/>
                </a:solidFill>
                <a:latin typeface="Arial"/>
                <a:cs typeface="Arial"/>
              </a:rPr>
              <a:t>Métricas </a:t>
            </a:r>
            <a:r>
              <a:rPr sz="2100" dirty="0">
                <a:latin typeface="Arial"/>
                <a:cs typeface="Arial"/>
              </a:rPr>
              <a:t>= </a:t>
            </a:r>
            <a:r>
              <a:rPr sz="2400" b="1" i="1" dirty="0">
                <a:solidFill>
                  <a:srgbClr val="996600"/>
                </a:solidFill>
                <a:latin typeface="Arial"/>
                <a:cs typeface="Arial"/>
              </a:rPr>
              <a:t>Oportunidad </a:t>
            </a:r>
            <a:r>
              <a:rPr sz="2400" b="1" i="1" spc="-5" dirty="0">
                <a:solidFill>
                  <a:srgbClr val="996600"/>
                </a:solidFill>
                <a:latin typeface="Arial"/>
                <a:cs typeface="Arial"/>
              </a:rPr>
              <a:t>de</a:t>
            </a:r>
            <a:r>
              <a:rPr sz="2400" b="1" i="1" spc="-18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996600"/>
                </a:solidFill>
                <a:latin typeface="Arial"/>
                <a:cs typeface="Arial"/>
              </a:rPr>
              <a:t>mejora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Arial"/>
              <a:cs typeface="Arial"/>
            </a:endParaRPr>
          </a:p>
          <a:p>
            <a:pPr marR="480059"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Desk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8511" y="5407152"/>
            <a:ext cx="7435596" cy="420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7307" y="1269618"/>
            <a:ext cx="4826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Ejemplo de integración de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procesos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0819" y="2168398"/>
            <a:ext cx="17887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4945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solidFill>
                  <a:srgbClr val="CC9900"/>
                </a:solidFill>
                <a:latin typeface="Carlito"/>
                <a:cs typeface="Carlito"/>
              </a:rPr>
              <a:t>Reducir </a:t>
            </a:r>
            <a:r>
              <a:rPr sz="1400" b="1" i="1" dirty="0">
                <a:solidFill>
                  <a:srgbClr val="CC9900"/>
                </a:solidFill>
                <a:latin typeface="Carlito"/>
                <a:cs typeface="Carlito"/>
              </a:rPr>
              <a:t>tiempo de  </a:t>
            </a:r>
            <a:r>
              <a:rPr sz="1400" b="1" i="1" spc="-5" dirty="0">
                <a:solidFill>
                  <a:srgbClr val="CC9900"/>
                </a:solidFill>
                <a:latin typeface="Carlito"/>
                <a:cs typeface="Carlito"/>
              </a:rPr>
              <a:t>resolución </a:t>
            </a:r>
            <a:r>
              <a:rPr sz="1400" b="1" i="1" dirty="0">
                <a:solidFill>
                  <a:srgbClr val="CC9900"/>
                </a:solidFill>
                <a:latin typeface="Carlito"/>
                <a:cs typeface="Carlito"/>
              </a:rPr>
              <a:t>de</a:t>
            </a:r>
            <a:r>
              <a:rPr sz="1400" b="1" i="1" spc="-65" dirty="0">
                <a:solidFill>
                  <a:srgbClr val="CC9900"/>
                </a:solidFill>
                <a:latin typeface="Carlito"/>
                <a:cs typeface="Carlito"/>
              </a:rPr>
              <a:t> </a:t>
            </a:r>
            <a:r>
              <a:rPr sz="1400" b="1" i="1" spc="-5" dirty="0">
                <a:solidFill>
                  <a:srgbClr val="CC9900"/>
                </a:solidFill>
                <a:latin typeface="Carlito"/>
                <a:cs typeface="Carlito"/>
              </a:rPr>
              <a:t>incidentes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38195" y="2214498"/>
            <a:ext cx="3101340" cy="1928495"/>
            <a:chOff x="2838195" y="2214498"/>
            <a:chExt cx="3101340" cy="1928495"/>
          </a:xfrm>
        </p:grpSpPr>
        <p:sp>
          <p:nvSpPr>
            <p:cNvPr id="6" name="object 6"/>
            <p:cNvSpPr/>
            <p:nvPr/>
          </p:nvSpPr>
          <p:spPr>
            <a:xfrm>
              <a:off x="2876295" y="2214498"/>
              <a:ext cx="1481455" cy="1925955"/>
            </a:xfrm>
            <a:custGeom>
              <a:avLst/>
              <a:gdLst/>
              <a:ahLst/>
              <a:cxnLst/>
              <a:rect l="l" t="t" r="r" b="b"/>
              <a:pathLst>
                <a:path w="1481454" h="1925954">
                  <a:moveTo>
                    <a:pt x="1396752" y="79210"/>
                  </a:moveTo>
                  <a:lnTo>
                    <a:pt x="0" y="1902206"/>
                  </a:lnTo>
                  <a:lnTo>
                    <a:pt x="30226" y="1925446"/>
                  </a:lnTo>
                  <a:lnTo>
                    <a:pt x="1426938" y="102378"/>
                  </a:lnTo>
                  <a:lnTo>
                    <a:pt x="1396752" y="79210"/>
                  </a:lnTo>
                  <a:close/>
                </a:path>
                <a:path w="1481454" h="1925954">
                  <a:moveTo>
                    <a:pt x="1469006" y="64135"/>
                  </a:moveTo>
                  <a:lnTo>
                    <a:pt x="1408303" y="64135"/>
                  </a:lnTo>
                  <a:lnTo>
                    <a:pt x="1438529" y="87249"/>
                  </a:lnTo>
                  <a:lnTo>
                    <a:pt x="1426938" y="102378"/>
                  </a:lnTo>
                  <a:lnTo>
                    <a:pt x="1457198" y="125602"/>
                  </a:lnTo>
                  <a:lnTo>
                    <a:pt x="1469006" y="64135"/>
                  </a:lnTo>
                  <a:close/>
                </a:path>
                <a:path w="1481454" h="1925954">
                  <a:moveTo>
                    <a:pt x="1408303" y="64135"/>
                  </a:moveTo>
                  <a:lnTo>
                    <a:pt x="1396752" y="79210"/>
                  </a:lnTo>
                  <a:lnTo>
                    <a:pt x="1426938" y="102378"/>
                  </a:lnTo>
                  <a:lnTo>
                    <a:pt x="1438529" y="87249"/>
                  </a:lnTo>
                  <a:lnTo>
                    <a:pt x="1408303" y="64135"/>
                  </a:lnTo>
                  <a:close/>
                </a:path>
                <a:path w="1481454" h="1925954">
                  <a:moveTo>
                    <a:pt x="1481328" y="0"/>
                  </a:moveTo>
                  <a:lnTo>
                    <a:pt x="1366520" y="56006"/>
                  </a:lnTo>
                  <a:lnTo>
                    <a:pt x="1396752" y="79210"/>
                  </a:lnTo>
                  <a:lnTo>
                    <a:pt x="1408303" y="64135"/>
                  </a:lnTo>
                  <a:lnTo>
                    <a:pt x="1469006" y="64135"/>
                  </a:lnTo>
                  <a:lnTo>
                    <a:pt x="1481328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38195" y="2607436"/>
              <a:ext cx="868426" cy="1089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7752" y="2265806"/>
              <a:ext cx="1311656" cy="18768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043808" y="4224146"/>
            <a:ext cx="2820035" cy="114300"/>
          </a:xfrm>
          <a:custGeom>
            <a:avLst/>
            <a:gdLst/>
            <a:ahLst/>
            <a:cxnLst/>
            <a:rect l="l" t="t" r="r" b="b"/>
            <a:pathLst>
              <a:path w="2820035" h="114300">
                <a:moveTo>
                  <a:pt x="114554" y="0"/>
                </a:moveTo>
                <a:lnTo>
                  <a:pt x="0" y="56514"/>
                </a:lnTo>
                <a:lnTo>
                  <a:pt x="114046" y="114300"/>
                </a:lnTo>
                <a:lnTo>
                  <a:pt x="114215" y="76170"/>
                </a:lnTo>
                <a:lnTo>
                  <a:pt x="95123" y="76072"/>
                </a:lnTo>
                <a:lnTo>
                  <a:pt x="95377" y="37972"/>
                </a:lnTo>
                <a:lnTo>
                  <a:pt x="114385" y="37972"/>
                </a:lnTo>
                <a:lnTo>
                  <a:pt x="114554" y="0"/>
                </a:lnTo>
                <a:close/>
              </a:path>
              <a:path w="2820035" h="114300">
                <a:moveTo>
                  <a:pt x="114384" y="38069"/>
                </a:moveTo>
                <a:lnTo>
                  <a:pt x="114215" y="76170"/>
                </a:lnTo>
                <a:lnTo>
                  <a:pt x="2819273" y="89915"/>
                </a:lnTo>
                <a:lnTo>
                  <a:pt x="2819527" y="51815"/>
                </a:lnTo>
                <a:lnTo>
                  <a:pt x="114384" y="38069"/>
                </a:lnTo>
                <a:close/>
              </a:path>
              <a:path w="2820035" h="114300">
                <a:moveTo>
                  <a:pt x="95377" y="37972"/>
                </a:moveTo>
                <a:lnTo>
                  <a:pt x="95123" y="76072"/>
                </a:lnTo>
                <a:lnTo>
                  <a:pt x="114215" y="76170"/>
                </a:lnTo>
                <a:lnTo>
                  <a:pt x="114384" y="38069"/>
                </a:lnTo>
                <a:lnTo>
                  <a:pt x="95377" y="37972"/>
                </a:lnTo>
                <a:close/>
              </a:path>
              <a:path w="2820035" h="114300">
                <a:moveTo>
                  <a:pt x="114385" y="37972"/>
                </a:moveTo>
                <a:lnTo>
                  <a:pt x="95377" y="37972"/>
                </a:lnTo>
                <a:lnTo>
                  <a:pt x="114384" y="38069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52921" y="2244598"/>
            <a:ext cx="11918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solidFill>
                  <a:srgbClr val="9933FF"/>
                </a:solidFill>
                <a:latin typeface="Carlito"/>
                <a:cs typeface="Carlito"/>
              </a:rPr>
              <a:t>Reducir</a:t>
            </a:r>
            <a:r>
              <a:rPr sz="1400" b="1" i="1" spc="-85" dirty="0">
                <a:solidFill>
                  <a:srgbClr val="9933FF"/>
                </a:solidFill>
                <a:latin typeface="Carlito"/>
                <a:cs typeface="Carlito"/>
              </a:rPr>
              <a:t> </a:t>
            </a:r>
            <a:r>
              <a:rPr sz="1400" b="1" i="1" spc="-5" dirty="0">
                <a:solidFill>
                  <a:srgbClr val="9933FF"/>
                </a:solidFill>
                <a:latin typeface="Carlito"/>
                <a:cs typeface="Carlito"/>
              </a:rPr>
              <a:t>número  </a:t>
            </a:r>
            <a:r>
              <a:rPr sz="1400" b="1" i="1" dirty="0">
                <a:solidFill>
                  <a:srgbClr val="9933FF"/>
                </a:solidFill>
                <a:latin typeface="Carlito"/>
                <a:cs typeface="Carlito"/>
              </a:rPr>
              <a:t>de</a:t>
            </a:r>
            <a:r>
              <a:rPr sz="1400" b="1" i="1" spc="-40" dirty="0">
                <a:solidFill>
                  <a:srgbClr val="9933FF"/>
                </a:solidFill>
                <a:latin typeface="Carlito"/>
                <a:cs typeface="Carlito"/>
              </a:rPr>
              <a:t> </a:t>
            </a:r>
            <a:r>
              <a:rPr sz="1400" b="1" i="1" spc="-5" dirty="0">
                <a:solidFill>
                  <a:srgbClr val="9933FF"/>
                </a:solidFill>
                <a:latin typeface="Carlito"/>
                <a:cs typeface="Carlito"/>
              </a:rPr>
              <a:t>incidentes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85844" y="2689860"/>
            <a:ext cx="833755" cy="975360"/>
            <a:chOff x="4085844" y="2689860"/>
            <a:chExt cx="833755" cy="975360"/>
          </a:xfrm>
        </p:grpSpPr>
        <p:sp>
          <p:nvSpPr>
            <p:cNvPr id="12" name="object 12"/>
            <p:cNvSpPr/>
            <p:nvPr/>
          </p:nvSpPr>
          <p:spPr>
            <a:xfrm>
              <a:off x="4203192" y="2689860"/>
              <a:ext cx="566927" cy="667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51325" y="2714625"/>
              <a:ext cx="470788" cy="5721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51325" y="2714625"/>
              <a:ext cx="471170" cy="572135"/>
            </a:xfrm>
            <a:custGeom>
              <a:avLst/>
              <a:gdLst/>
              <a:ahLst/>
              <a:cxnLst/>
              <a:rect l="l" t="t" r="r" b="b"/>
              <a:pathLst>
                <a:path w="471170" h="572135">
                  <a:moveTo>
                    <a:pt x="470788" y="75691"/>
                  </a:moveTo>
                  <a:lnTo>
                    <a:pt x="438648" y="113886"/>
                  </a:lnTo>
                  <a:lnTo>
                    <a:pt x="401843" y="129206"/>
                  </a:lnTo>
                  <a:lnTo>
                    <a:pt x="354212" y="141045"/>
                  </a:lnTo>
                  <a:lnTo>
                    <a:pt x="298001" y="148678"/>
                  </a:lnTo>
                  <a:lnTo>
                    <a:pt x="235458" y="151384"/>
                  </a:lnTo>
                  <a:lnTo>
                    <a:pt x="172861" y="148678"/>
                  </a:lnTo>
                  <a:lnTo>
                    <a:pt x="116614" y="141045"/>
                  </a:lnTo>
                  <a:lnTo>
                    <a:pt x="68961" y="129206"/>
                  </a:lnTo>
                  <a:lnTo>
                    <a:pt x="32145" y="113886"/>
                  </a:lnTo>
                  <a:lnTo>
                    <a:pt x="0" y="75691"/>
                  </a:lnTo>
                  <a:lnTo>
                    <a:pt x="8410" y="55577"/>
                  </a:lnTo>
                  <a:lnTo>
                    <a:pt x="32145" y="37497"/>
                  </a:lnTo>
                  <a:lnTo>
                    <a:pt x="68961" y="22177"/>
                  </a:lnTo>
                  <a:lnTo>
                    <a:pt x="116614" y="10338"/>
                  </a:lnTo>
                  <a:lnTo>
                    <a:pt x="172861" y="2705"/>
                  </a:lnTo>
                  <a:lnTo>
                    <a:pt x="235458" y="0"/>
                  </a:lnTo>
                  <a:lnTo>
                    <a:pt x="298001" y="2705"/>
                  </a:lnTo>
                  <a:lnTo>
                    <a:pt x="354212" y="10338"/>
                  </a:lnTo>
                  <a:lnTo>
                    <a:pt x="401843" y="22177"/>
                  </a:lnTo>
                  <a:lnTo>
                    <a:pt x="438648" y="37497"/>
                  </a:lnTo>
                  <a:lnTo>
                    <a:pt x="470788" y="75691"/>
                  </a:lnTo>
                  <a:lnTo>
                    <a:pt x="470788" y="496442"/>
                  </a:lnTo>
                  <a:lnTo>
                    <a:pt x="462379" y="516601"/>
                  </a:lnTo>
                  <a:lnTo>
                    <a:pt x="438648" y="534693"/>
                  </a:lnTo>
                  <a:lnTo>
                    <a:pt x="401843" y="550005"/>
                  </a:lnTo>
                  <a:lnTo>
                    <a:pt x="354212" y="561824"/>
                  </a:lnTo>
                  <a:lnTo>
                    <a:pt x="298001" y="569438"/>
                  </a:lnTo>
                  <a:lnTo>
                    <a:pt x="235458" y="572135"/>
                  </a:lnTo>
                  <a:lnTo>
                    <a:pt x="172861" y="569438"/>
                  </a:lnTo>
                  <a:lnTo>
                    <a:pt x="116614" y="561824"/>
                  </a:lnTo>
                  <a:lnTo>
                    <a:pt x="68961" y="550005"/>
                  </a:lnTo>
                  <a:lnTo>
                    <a:pt x="32145" y="534693"/>
                  </a:lnTo>
                  <a:lnTo>
                    <a:pt x="0" y="496442"/>
                  </a:lnTo>
                  <a:lnTo>
                    <a:pt x="0" y="7569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6512" y="3264408"/>
              <a:ext cx="812291" cy="4008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5844" y="3262884"/>
              <a:ext cx="833627" cy="3520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3375" y="3289465"/>
              <a:ext cx="717550" cy="3046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43375" y="3289465"/>
            <a:ext cx="717550" cy="3048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CMDB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4612" y="3726307"/>
            <a:ext cx="7115809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0485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938953"/>
                </a:solidFill>
                <a:latin typeface="Carlito"/>
                <a:cs typeface="Carlito"/>
              </a:rPr>
              <a:t>Configuración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rlito"/>
              <a:cs typeface="Carlito"/>
            </a:endParaRPr>
          </a:p>
          <a:p>
            <a:pPr marR="466725" algn="ctr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solidFill>
                  <a:srgbClr val="008000"/>
                </a:solidFill>
                <a:latin typeface="Carlito"/>
                <a:cs typeface="Carlito"/>
              </a:rPr>
              <a:t>Cambios</a:t>
            </a:r>
            <a:endParaRPr sz="2400">
              <a:latin typeface="Carlito"/>
              <a:cs typeface="Carlito"/>
            </a:endParaRPr>
          </a:p>
          <a:p>
            <a:pPr marL="2441575" marR="2852420" algn="ctr">
              <a:lnSpc>
                <a:spcPct val="100000"/>
              </a:lnSpc>
              <a:spcBef>
                <a:spcPts val="1019"/>
              </a:spcBef>
            </a:pPr>
            <a:r>
              <a:rPr sz="1400" b="1" i="1" spc="-5" dirty="0">
                <a:solidFill>
                  <a:srgbClr val="008000"/>
                </a:solidFill>
                <a:latin typeface="Carlito"/>
                <a:cs typeface="Carlito"/>
              </a:rPr>
              <a:t>Reducir disrupciones </a:t>
            </a:r>
            <a:r>
              <a:rPr sz="1400" b="1" i="1" dirty="0">
                <a:solidFill>
                  <a:srgbClr val="008000"/>
                </a:solidFill>
                <a:latin typeface="Carlito"/>
                <a:cs typeface="Carlito"/>
              </a:rPr>
              <a:t>del  </a:t>
            </a:r>
            <a:r>
              <a:rPr sz="1400" b="1" i="1" spc="-5" dirty="0">
                <a:solidFill>
                  <a:srgbClr val="008000"/>
                </a:solidFill>
                <a:latin typeface="Carlito"/>
                <a:cs typeface="Carlito"/>
              </a:rPr>
              <a:t>ambiente </a:t>
            </a:r>
            <a:r>
              <a:rPr sz="1400" b="1" i="1" dirty="0">
                <a:solidFill>
                  <a:srgbClr val="008000"/>
                </a:solidFill>
                <a:latin typeface="Carlito"/>
                <a:cs typeface="Carlito"/>
              </a:rPr>
              <a:t>de</a:t>
            </a:r>
            <a:r>
              <a:rPr sz="1400" b="1" i="1" spc="-70" dirty="0">
                <a:solidFill>
                  <a:srgbClr val="008000"/>
                </a:solidFill>
                <a:latin typeface="Carlito"/>
                <a:cs typeface="Carlito"/>
              </a:rPr>
              <a:t> </a:t>
            </a:r>
            <a:r>
              <a:rPr sz="1400" b="1" i="1" spc="-5" dirty="0">
                <a:solidFill>
                  <a:srgbClr val="008000"/>
                </a:solidFill>
                <a:latin typeface="Carlito"/>
                <a:cs typeface="Carlito"/>
              </a:rPr>
              <a:t>TI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027045" algn="l"/>
              </a:tabLst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Entregar servicios</a:t>
            </a:r>
            <a:r>
              <a:rPr sz="2000" b="1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TI	al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nivel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requerido por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los</a:t>
            </a:r>
            <a:r>
              <a:rPr sz="2000" b="1" i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Clientes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842642" y="266446"/>
            <a:ext cx="6228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Perspectiva </a:t>
            </a:r>
            <a:r>
              <a:rPr dirty="0"/>
              <a:t>de</a:t>
            </a:r>
            <a:r>
              <a:rPr spc="-65" dirty="0"/>
              <a:t> </a:t>
            </a:r>
            <a:r>
              <a:rPr spc="5" dirty="0"/>
              <a:t>Procesos</a:t>
            </a:r>
          </a:p>
        </p:txBody>
      </p:sp>
      <p:sp>
        <p:nvSpPr>
          <p:cNvPr id="21" name="object 21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633" y="336930"/>
            <a:ext cx="619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Perspectiva </a:t>
            </a:r>
            <a:r>
              <a:rPr dirty="0"/>
              <a:t>de</a:t>
            </a:r>
            <a:r>
              <a:rPr spc="-65" dirty="0"/>
              <a:t> </a:t>
            </a:r>
            <a:r>
              <a:rPr spc="20" dirty="0"/>
              <a:t>servicios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966" y="1341445"/>
            <a:ext cx="401383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95"/>
              </a:spcBef>
            </a:pPr>
            <a:r>
              <a:rPr sz="2600" i="1" dirty="0">
                <a:latin typeface="Arial"/>
                <a:cs typeface="Arial"/>
              </a:rPr>
              <a:t>Definición: conjunto de  recursos de tecnología</a:t>
            </a:r>
            <a:r>
              <a:rPr sz="2600" i="1" spc="-7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que  son provistos a los clientes  para agregar valor y  ventaja </a:t>
            </a:r>
            <a:r>
              <a:rPr sz="2600" i="1" spc="-5" dirty="0">
                <a:latin typeface="Arial"/>
                <a:cs typeface="Arial"/>
              </a:rPr>
              <a:t>competitiva </a:t>
            </a:r>
            <a:r>
              <a:rPr sz="2600" i="1" dirty="0">
                <a:latin typeface="Arial"/>
                <a:cs typeface="Arial"/>
              </a:rPr>
              <a:t>a la  operación de una o </a:t>
            </a:r>
            <a:r>
              <a:rPr sz="2600" i="1" spc="-10" dirty="0">
                <a:latin typeface="Arial"/>
                <a:cs typeface="Arial"/>
              </a:rPr>
              <a:t>más  </a:t>
            </a:r>
            <a:r>
              <a:rPr sz="2600" i="1" dirty="0">
                <a:latin typeface="Arial"/>
                <a:cs typeface="Arial"/>
              </a:rPr>
              <a:t>áreas de Cliente y que es  percibido </a:t>
            </a:r>
            <a:r>
              <a:rPr sz="2600" i="1" spc="-5" dirty="0">
                <a:latin typeface="Arial"/>
                <a:cs typeface="Arial"/>
              </a:rPr>
              <a:t>como </a:t>
            </a:r>
            <a:r>
              <a:rPr sz="2600" i="1" dirty="0">
                <a:latin typeface="Arial"/>
                <a:cs typeface="Arial"/>
              </a:rPr>
              <a:t>algo único  y</a:t>
            </a:r>
            <a:r>
              <a:rPr sz="2600" i="1" spc="-1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completo.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2090" y="2131822"/>
            <a:ext cx="2808350" cy="2593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2092579"/>
            <a:ext cx="7634605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5"/>
              </a:spcBef>
              <a:buClr>
                <a:srgbClr val="003399"/>
              </a:buClr>
              <a:buChar char="●"/>
              <a:tabLst>
                <a:tab pos="457834" algn="l"/>
                <a:tab pos="458470" algn="l"/>
              </a:tabLst>
            </a:pPr>
            <a:r>
              <a:rPr sz="2000" spc="-45" dirty="0">
                <a:latin typeface="Arial"/>
                <a:cs typeface="Arial"/>
              </a:rPr>
              <a:t>Tener </a:t>
            </a:r>
            <a:r>
              <a:rPr sz="2000" dirty="0">
                <a:latin typeface="Arial"/>
                <a:cs typeface="Arial"/>
              </a:rPr>
              <a:t>designado un responsable (service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owner).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3399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430530" marR="987425" indent="-418465">
              <a:lnSpc>
                <a:spcPct val="120000"/>
              </a:lnSpc>
              <a:spcBef>
                <a:spcPts val="5"/>
              </a:spcBef>
              <a:buClr>
                <a:srgbClr val="003399"/>
              </a:buClr>
              <a:buFont typeface="Arial"/>
              <a:buChar char="●"/>
              <a:tabLst>
                <a:tab pos="457834" algn="l"/>
                <a:tab pos="458470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Ser gestionados considerando todos sus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componentes  (“end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end”) y estar </a:t>
            </a:r>
            <a:r>
              <a:rPr sz="2000" spc="-5" dirty="0">
                <a:latin typeface="Arial"/>
                <a:cs typeface="Arial"/>
              </a:rPr>
              <a:t>documentados en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CMDB.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3399"/>
              </a:buClr>
              <a:buFont typeface="Arial"/>
              <a:buChar char="●"/>
            </a:pPr>
            <a:endParaRPr sz="2900">
              <a:latin typeface="Arial"/>
              <a:cs typeface="Arial"/>
            </a:endParaRPr>
          </a:p>
          <a:p>
            <a:pPr marL="457834" marR="187325" indent="-445770">
              <a:lnSpc>
                <a:spcPct val="100000"/>
              </a:lnSpc>
              <a:buClr>
                <a:srgbClr val="003399"/>
              </a:buClr>
              <a:buChar char="●"/>
              <a:tabLst>
                <a:tab pos="457834" algn="l"/>
                <a:tab pos="458470" algn="l"/>
              </a:tabLst>
            </a:pPr>
            <a:r>
              <a:rPr sz="2000" spc="-45" dirty="0">
                <a:latin typeface="Arial"/>
                <a:cs typeface="Arial"/>
              </a:rPr>
              <a:t>Tener </a:t>
            </a:r>
            <a:r>
              <a:rPr sz="2000" dirty="0">
                <a:latin typeface="Arial"/>
                <a:cs typeface="Arial"/>
              </a:rPr>
              <a:t>acuerdos de niveles de operación (OLA) acordados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  los responsables de componentes de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servicio.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3399"/>
              </a:buClr>
              <a:buFont typeface="Arial"/>
              <a:buChar char="●"/>
            </a:pPr>
            <a:endParaRPr sz="2900">
              <a:latin typeface="Arial"/>
              <a:cs typeface="Arial"/>
            </a:endParaRPr>
          </a:p>
          <a:p>
            <a:pPr marL="457834" indent="-445770">
              <a:lnSpc>
                <a:spcPct val="100000"/>
              </a:lnSpc>
              <a:spcBef>
                <a:spcPts val="5"/>
              </a:spcBef>
              <a:buClr>
                <a:srgbClr val="003399"/>
              </a:buClr>
              <a:buChar char="●"/>
              <a:tabLst>
                <a:tab pos="457834" algn="l"/>
                <a:tab pos="458470" algn="l"/>
              </a:tabLst>
            </a:pPr>
            <a:r>
              <a:rPr sz="2000" dirty="0">
                <a:latin typeface="Arial"/>
                <a:cs typeface="Arial"/>
              </a:rPr>
              <a:t>Gestionarse a través de </a:t>
            </a:r>
            <a:r>
              <a:rPr sz="2000" spc="-5" dirty="0">
                <a:latin typeface="Arial"/>
                <a:cs typeface="Arial"/>
              </a:rPr>
              <a:t>los </a:t>
            </a:r>
            <a:r>
              <a:rPr sz="2000" dirty="0">
                <a:latin typeface="Arial"/>
                <a:cs typeface="Arial"/>
              </a:rPr>
              <a:t>procesos definidos basados en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ITIL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19" y="256031"/>
            <a:ext cx="8028432" cy="63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437" y="1150365"/>
            <a:ext cx="629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0000"/>
                </a:solidFill>
                <a:latin typeface="Arial"/>
                <a:cs typeface="Arial"/>
              </a:rPr>
              <a:t>Todos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los servicios deben cumplir lo</a:t>
            </a:r>
            <a:r>
              <a:rPr sz="2400" spc="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siguiente: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00" y="1672844"/>
            <a:ext cx="3181985" cy="319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Nuevas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expectativas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3399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Nuevos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3399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Nueva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herramienta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99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Nuevas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definiciones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3399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Nuevos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130" y="376809"/>
            <a:ext cx="6919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Cambios en </a:t>
            </a:r>
            <a:r>
              <a:rPr spc="-5" dirty="0"/>
              <a:t>la</a:t>
            </a:r>
            <a:r>
              <a:rPr spc="-105" dirty="0"/>
              <a:t> </a:t>
            </a:r>
            <a:r>
              <a:rPr spc="5" dirty="0"/>
              <a:t>organización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5292090" y="2276855"/>
            <a:ext cx="2592323" cy="239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697" y="637987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83870" y="1926557"/>
            <a:ext cx="3802379" cy="297180"/>
            <a:chOff x="2583870" y="1926557"/>
            <a:chExt cx="3802379" cy="297180"/>
          </a:xfrm>
        </p:grpSpPr>
        <p:sp>
          <p:nvSpPr>
            <p:cNvPr id="4" name="object 4"/>
            <p:cNvSpPr/>
            <p:nvPr/>
          </p:nvSpPr>
          <p:spPr>
            <a:xfrm>
              <a:off x="4484473" y="1932589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14"/>
                  </a:lnTo>
                </a:path>
              </a:pathLst>
            </a:custGeom>
            <a:ln w="11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84473" y="207450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835"/>
                  </a:lnTo>
                </a:path>
              </a:pathLst>
            </a:custGeom>
            <a:ln w="11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9902" y="207450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835"/>
                  </a:lnTo>
                </a:path>
              </a:pathLst>
            </a:custGeom>
            <a:ln w="11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9902" y="2074503"/>
              <a:ext cx="1894839" cy="0"/>
            </a:xfrm>
            <a:custGeom>
              <a:avLst/>
              <a:gdLst/>
              <a:ahLst/>
              <a:cxnLst/>
              <a:rect l="l" t="t" r="r" b="b"/>
              <a:pathLst>
                <a:path w="1894839">
                  <a:moveTo>
                    <a:pt x="0" y="0"/>
                  </a:moveTo>
                  <a:lnTo>
                    <a:pt x="1894570" y="0"/>
                  </a:lnTo>
                </a:path>
              </a:pathLst>
            </a:custGeom>
            <a:ln w="11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80170" y="207450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835"/>
                  </a:lnTo>
                </a:path>
              </a:pathLst>
            </a:custGeom>
            <a:ln w="11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4473" y="2074503"/>
              <a:ext cx="1896110" cy="0"/>
            </a:xfrm>
            <a:custGeom>
              <a:avLst/>
              <a:gdLst/>
              <a:ahLst/>
              <a:cxnLst/>
              <a:rect l="l" t="t" r="r" b="b"/>
              <a:pathLst>
                <a:path w="1896110">
                  <a:moveTo>
                    <a:pt x="0" y="0"/>
                  </a:moveTo>
                  <a:lnTo>
                    <a:pt x="1895697" y="0"/>
                  </a:lnTo>
                </a:path>
              </a:pathLst>
            </a:custGeom>
            <a:ln w="11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16399" y="2217338"/>
            <a:ext cx="1746250" cy="723265"/>
          </a:xfrm>
          <a:prstGeom prst="rect">
            <a:avLst/>
          </a:prstGeom>
          <a:solidFill>
            <a:srgbClr val="DEF5F9"/>
          </a:solidFill>
          <a:ln w="11832">
            <a:solidFill>
              <a:srgbClr val="EDEBE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514984" marR="22860" indent="-460375">
              <a:lnSpc>
                <a:spcPts val="1610"/>
              </a:lnSpc>
              <a:spcBef>
                <a:spcPts val="365"/>
              </a:spcBef>
            </a:pPr>
            <a:r>
              <a:rPr sz="1350" spc="10" dirty="0">
                <a:latin typeface="Arial"/>
                <a:cs typeface="Arial"/>
              </a:rPr>
              <a:t>Service Management  Tool</a:t>
            </a:r>
            <a:r>
              <a:rPr sz="1350" spc="15" dirty="0">
                <a:latin typeface="Arial"/>
                <a:cs typeface="Arial"/>
              </a:rPr>
              <a:t> team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1466" y="2217338"/>
            <a:ext cx="1746885" cy="723265"/>
          </a:xfrm>
          <a:prstGeom prst="rect">
            <a:avLst/>
          </a:prstGeom>
          <a:solidFill>
            <a:srgbClr val="DEF5F9"/>
          </a:solidFill>
          <a:ln w="11832">
            <a:solidFill>
              <a:srgbClr val="EDEBE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300"/>
              </a:spcBef>
            </a:pPr>
            <a:r>
              <a:rPr sz="1350" spc="20" dirty="0">
                <a:latin typeface="Arial"/>
                <a:cs typeface="Arial"/>
              </a:rPr>
              <a:t>Process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Architect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49139" y="2922188"/>
            <a:ext cx="1468120" cy="821690"/>
            <a:chOff x="5649139" y="2922188"/>
            <a:chExt cx="1468120" cy="821690"/>
          </a:xfrm>
        </p:grpSpPr>
        <p:sp>
          <p:nvSpPr>
            <p:cNvPr id="13" name="object 13"/>
            <p:cNvSpPr/>
            <p:nvPr/>
          </p:nvSpPr>
          <p:spPr>
            <a:xfrm>
              <a:off x="6380170" y="2940603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-18321" y="18219"/>
                  </a:moveTo>
                  <a:lnTo>
                    <a:pt x="18321" y="18219"/>
                  </a:lnTo>
                </a:path>
              </a:pathLst>
            </a:custGeom>
            <a:ln w="36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61836" y="3014484"/>
              <a:ext cx="36830" cy="173990"/>
            </a:xfrm>
            <a:custGeom>
              <a:avLst/>
              <a:gdLst/>
              <a:ahLst/>
              <a:cxnLst/>
              <a:rect l="l" t="t" r="r" b="b"/>
              <a:pathLst>
                <a:path w="36829" h="173989">
                  <a:moveTo>
                    <a:pt x="36652" y="148805"/>
                  </a:moveTo>
                  <a:lnTo>
                    <a:pt x="0" y="148805"/>
                  </a:lnTo>
                  <a:lnTo>
                    <a:pt x="0" y="173431"/>
                  </a:lnTo>
                  <a:lnTo>
                    <a:pt x="36652" y="173431"/>
                  </a:lnTo>
                  <a:lnTo>
                    <a:pt x="36652" y="148805"/>
                  </a:lnTo>
                  <a:close/>
                </a:path>
                <a:path w="36829" h="173989">
                  <a:moveTo>
                    <a:pt x="36652" y="73888"/>
                  </a:moveTo>
                  <a:lnTo>
                    <a:pt x="0" y="73888"/>
                  </a:lnTo>
                  <a:lnTo>
                    <a:pt x="0" y="111328"/>
                  </a:lnTo>
                  <a:lnTo>
                    <a:pt x="36652" y="111328"/>
                  </a:lnTo>
                  <a:lnTo>
                    <a:pt x="36652" y="73888"/>
                  </a:lnTo>
                  <a:close/>
                </a:path>
                <a:path w="36829" h="173989">
                  <a:moveTo>
                    <a:pt x="36652" y="0"/>
                  </a:moveTo>
                  <a:lnTo>
                    <a:pt x="0" y="0"/>
                  </a:lnTo>
                  <a:lnTo>
                    <a:pt x="0" y="37452"/>
                  </a:lnTo>
                  <a:lnTo>
                    <a:pt x="36652" y="37452"/>
                  </a:lnTo>
                  <a:lnTo>
                    <a:pt x="36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61848" y="318791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36439"/>
                  </a:moveTo>
                  <a:lnTo>
                    <a:pt x="36643" y="36439"/>
                  </a:lnTo>
                  <a:lnTo>
                    <a:pt x="36643" y="0"/>
                  </a:lnTo>
                  <a:lnTo>
                    <a:pt x="0" y="0"/>
                  </a:lnTo>
                  <a:lnTo>
                    <a:pt x="0" y="36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49139" y="3224351"/>
              <a:ext cx="1468120" cy="519430"/>
            </a:xfrm>
            <a:custGeom>
              <a:avLst/>
              <a:gdLst/>
              <a:ahLst/>
              <a:cxnLst/>
              <a:rect l="l" t="t" r="r" b="b"/>
              <a:pathLst>
                <a:path w="1468120" h="519429">
                  <a:moveTo>
                    <a:pt x="1467736" y="0"/>
                  </a:moveTo>
                  <a:lnTo>
                    <a:pt x="0" y="0"/>
                  </a:lnTo>
                  <a:lnTo>
                    <a:pt x="0" y="519283"/>
                  </a:lnTo>
                  <a:lnTo>
                    <a:pt x="1467736" y="519283"/>
                  </a:lnTo>
                  <a:lnTo>
                    <a:pt x="1467736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46293" y="4028383"/>
            <a:ext cx="873760" cy="519430"/>
          </a:xfrm>
          <a:prstGeom prst="rect">
            <a:avLst/>
          </a:prstGeom>
          <a:solidFill>
            <a:srgbClr val="DEF5F9"/>
          </a:solidFill>
          <a:ln w="11839">
            <a:solidFill>
              <a:srgbClr val="EDEBE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55244" marR="37465" indent="172720">
              <a:lnSpc>
                <a:spcPts val="1610"/>
              </a:lnSpc>
              <a:spcBef>
                <a:spcPts val="365"/>
              </a:spcBef>
            </a:pPr>
            <a:r>
              <a:rPr sz="1350" spc="15" dirty="0">
                <a:latin typeface="Arial"/>
                <a:cs typeface="Arial"/>
              </a:rPr>
              <a:t>Local  Expert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(3)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5055" y="3250089"/>
            <a:ext cx="1456055" cy="4368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10820" marR="20955" indent="-161925">
              <a:lnSpc>
                <a:spcPts val="1610"/>
              </a:lnSpc>
              <a:spcBef>
                <a:spcPts val="170"/>
              </a:spcBef>
            </a:pPr>
            <a:r>
              <a:rPr sz="1350" spc="20" dirty="0">
                <a:latin typeface="Arial"/>
                <a:cs typeface="Arial"/>
              </a:rPr>
              <a:t>Regional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Process  </a:t>
            </a:r>
            <a:r>
              <a:rPr sz="1350" spc="15" dirty="0">
                <a:latin typeface="Arial"/>
                <a:cs typeface="Arial"/>
              </a:rPr>
              <a:t>Managers</a:t>
            </a:r>
            <a:r>
              <a:rPr sz="1350" spc="2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(2)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49139" y="3224351"/>
            <a:ext cx="1468120" cy="519430"/>
          </a:xfrm>
          <a:custGeom>
            <a:avLst/>
            <a:gdLst/>
            <a:ahLst/>
            <a:cxnLst/>
            <a:rect l="l" t="t" r="r" b="b"/>
            <a:pathLst>
              <a:path w="1468120" h="519429">
                <a:moveTo>
                  <a:pt x="0" y="0"/>
                </a:moveTo>
                <a:lnTo>
                  <a:pt x="1467575" y="0"/>
                </a:lnTo>
                <a:lnTo>
                  <a:pt x="1467575" y="519283"/>
                </a:lnTo>
                <a:lnTo>
                  <a:pt x="0" y="519283"/>
                </a:lnTo>
                <a:lnTo>
                  <a:pt x="0" y="0"/>
                </a:lnTo>
              </a:path>
            </a:pathLst>
          </a:custGeom>
          <a:ln w="1183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12415" y="2223255"/>
            <a:ext cx="1734185" cy="696595"/>
          </a:xfrm>
          <a:prstGeom prst="rect">
            <a:avLst/>
          </a:prstGeom>
          <a:solidFill>
            <a:srgbClr val="DEF5F9"/>
          </a:solidFill>
        </p:spPr>
        <p:txBody>
          <a:bodyPr vert="horz" wrap="square" lIns="0" tIns="40005" rIns="0" bIns="0" rtlCol="0">
            <a:spAutoFit/>
          </a:bodyPr>
          <a:lstStyle/>
          <a:p>
            <a:pPr marL="278765" marR="248920" algn="ctr">
              <a:lnSpc>
                <a:spcPts val="1610"/>
              </a:lnSpc>
              <a:spcBef>
                <a:spcPts val="315"/>
              </a:spcBef>
            </a:pPr>
            <a:r>
              <a:rPr sz="1350" spc="25" dirty="0">
                <a:latin typeface="Arial"/>
                <a:cs typeface="Arial"/>
              </a:rPr>
              <a:t>Global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Process  </a:t>
            </a:r>
            <a:r>
              <a:rPr sz="1350" spc="20" dirty="0">
                <a:latin typeface="Arial"/>
                <a:cs typeface="Arial"/>
              </a:rPr>
              <a:t>Owners</a:t>
            </a:r>
            <a:r>
              <a:rPr sz="1350" spc="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(1)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ts val="1550"/>
              </a:lnSpc>
            </a:pPr>
            <a:r>
              <a:rPr sz="1350" spc="5" dirty="0">
                <a:latin typeface="Arial"/>
                <a:cs typeface="Arial"/>
              </a:rPr>
              <a:t>-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06499" y="2217338"/>
            <a:ext cx="1746250" cy="723265"/>
          </a:xfrm>
          <a:custGeom>
            <a:avLst/>
            <a:gdLst/>
            <a:ahLst/>
            <a:cxnLst/>
            <a:rect l="l" t="t" r="r" b="b"/>
            <a:pathLst>
              <a:path w="1746250" h="723264">
                <a:moveTo>
                  <a:pt x="0" y="0"/>
                </a:moveTo>
                <a:lnTo>
                  <a:pt x="1745852" y="0"/>
                </a:lnTo>
                <a:lnTo>
                  <a:pt x="1745852" y="723264"/>
                </a:lnTo>
                <a:lnTo>
                  <a:pt x="0" y="723264"/>
                </a:lnTo>
                <a:lnTo>
                  <a:pt x="0" y="0"/>
                </a:lnTo>
              </a:path>
            </a:pathLst>
          </a:custGeom>
          <a:ln w="11832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11466" y="1413346"/>
            <a:ext cx="1746885" cy="519430"/>
          </a:xfrm>
          <a:prstGeom prst="rect">
            <a:avLst/>
          </a:prstGeom>
          <a:solidFill>
            <a:srgbClr val="DEF5F9"/>
          </a:solidFill>
          <a:ln w="12814">
            <a:solidFill>
              <a:srgbClr val="EDEBE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532130" marR="247650" indent="-266700">
              <a:lnSpc>
                <a:spcPts val="1610"/>
              </a:lnSpc>
              <a:spcBef>
                <a:spcPts val="365"/>
              </a:spcBef>
            </a:pPr>
            <a:r>
              <a:rPr sz="1350" spc="15" dirty="0">
                <a:latin typeface="Arial"/>
                <a:cs typeface="Arial"/>
              </a:rPr>
              <a:t>Global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Program  </a:t>
            </a:r>
            <a:r>
              <a:rPr sz="1350" spc="15" dirty="0">
                <a:latin typeface="Arial"/>
                <a:cs typeface="Arial"/>
              </a:rPr>
              <a:t>Manager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707642" y="226009"/>
            <a:ext cx="61595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7370" marR="5080" indent="-180467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Roles </a:t>
            </a:r>
            <a:r>
              <a:rPr sz="2800" spc="-5" dirty="0"/>
              <a:t>y </a:t>
            </a:r>
            <a:r>
              <a:rPr sz="2800" spc="-10" dirty="0"/>
              <a:t>Modelo </a:t>
            </a:r>
            <a:r>
              <a:rPr sz="2800" spc="-5" dirty="0"/>
              <a:t>de </a:t>
            </a:r>
            <a:r>
              <a:rPr sz="2800" dirty="0"/>
              <a:t>organización  </a:t>
            </a:r>
            <a:r>
              <a:rPr sz="2800" spc="-10" dirty="0"/>
              <a:t>por </a:t>
            </a:r>
            <a:r>
              <a:rPr sz="2800" spc="-5" dirty="0"/>
              <a:t>procesos</a:t>
            </a:r>
            <a:endParaRPr sz="2800"/>
          </a:p>
        </p:txBody>
      </p:sp>
      <p:sp>
        <p:nvSpPr>
          <p:cNvPr id="24" name="object 24"/>
          <p:cNvSpPr txBox="1"/>
          <p:nvPr/>
        </p:nvSpPr>
        <p:spPr>
          <a:xfrm>
            <a:off x="1122680" y="3181691"/>
            <a:ext cx="414909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(1) Responsable por </a:t>
            </a:r>
            <a:r>
              <a:rPr sz="1800" i="1" spc="-20" dirty="0">
                <a:latin typeface="Arial"/>
                <a:cs typeface="Arial"/>
              </a:rPr>
              <a:t>diseñar, </a:t>
            </a:r>
            <a:r>
              <a:rPr sz="1800" i="1" spc="-15" dirty="0">
                <a:latin typeface="Arial"/>
                <a:cs typeface="Arial"/>
              </a:rPr>
              <a:t>desarrollar,  </a:t>
            </a:r>
            <a:r>
              <a:rPr sz="1800" i="1" spc="-10" dirty="0">
                <a:latin typeface="Arial"/>
                <a:cs typeface="Arial"/>
              </a:rPr>
              <a:t>implementar nuevos </a:t>
            </a:r>
            <a:r>
              <a:rPr sz="1800" i="1" spc="-5" dirty="0">
                <a:latin typeface="Arial"/>
                <a:cs typeface="Arial"/>
              </a:rPr>
              <a:t>procesos, </a:t>
            </a:r>
            <a:r>
              <a:rPr sz="1800" i="1" dirty="0">
                <a:latin typeface="Arial"/>
                <a:cs typeface="Arial"/>
              </a:rPr>
              <a:t>y  </a:t>
            </a:r>
            <a:r>
              <a:rPr sz="1800" i="1" spc="-5" dirty="0">
                <a:latin typeface="Arial"/>
                <a:cs typeface="Arial"/>
              </a:rPr>
              <a:t>monitorear </a:t>
            </a:r>
            <a:r>
              <a:rPr sz="1800" i="1" dirty="0">
                <a:latin typeface="Arial"/>
                <a:cs typeface="Arial"/>
              </a:rPr>
              <a:t>y </a:t>
            </a:r>
            <a:r>
              <a:rPr sz="1800" i="1" spc="-5" dirty="0">
                <a:latin typeface="Arial"/>
                <a:cs typeface="Arial"/>
              </a:rPr>
              <a:t>mejorar procesos  existentes.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2680" y="4690578"/>
            <a:ext cx="4336415" cy="6299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-5" dirty="0">
                <a:latin typeface="Arial"/>
                <a:cs typeface="Arial"/>
              </a:rPr>
              <a:t>(2) </a:t>
            </a:r>
            <a:r>
              <a:rPr sz="1800" i="1" spc="-25" dirty="0">
                <a:latin typeface="Arial"/>
                <a:cs typeface="Arial"/>
              </a:rPr>
              <a:t>Trabaja </a:t>
            </a:r>
            <a:r>
              <a:rPr sz="1800" i="1" spc="-5" dirty="0">
                <a:latin typeface="Arial"/>
                <a:cs typeface="Arial"/>
              </a:rPr>
              <a:t>con </a:t>
            </a:r>
            <a:r>
              <a:rPr sz="1800" i="1" spc="-10" dirty="0">
                <a:latin typeface="Arial"/>
                <a:cs typeface="Arial"/>
              </a:rPr>
              <a:t>el </a:t>
            </a:r>
            <a:r>
              <a:rPr sz="1800" i="1" spc="-5" dirty="0">
                <a:latin typeface="Arial"/>
                <a:cs typeface="Arial"/>
              </a:rPr>
              <a:t>seguimiento del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proceso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20"/>
              </a:spcBef>
            </a:pPr>
            <a:r>
              <a:rPr sz="1800" i="1" spc="-5" dirty="0">
                <a:latin typeface="Arial"/>
                <a:cs typeface="Arial"/>
              </a:rPr>
              <a:t>en el día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día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2680" y="5596229"/>
            <a:ext cx="444373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(3) Experto del proceso para un team o una  </a:t>
            </a:r>
            <a:r>
              <a:rPr sz="1800" i="1" spc="-10" dirty="0">
                <a:latin typeface="Arial"/>
                <a:cs typeface="Arial"/>
              </a:rPr>
              <a:t>localización. </a:t>
            </a:r>
            <a:r>
              <a:rPr sz="1800" i="1" spc="-5" dirty="0">
                <a:latin typeface="Arial"/>
                <a:cs typeface="Arial"/>
              </a:rPr>
              <a:t>Brinda asistencia a los  otros </a:t>
            </a:r>
            <a:r>
              <a:rPr sz="1800" i="1" spc="-10" dirty="0">
                <a:latin typeface="Arial"/>
                <a:cs typeface="Arial"/>
              </a:rPr>
              <a:t>miembros </a:t>
            </a:r>
            <a:r>
              <a:rPr sz="1800" i="1" spc="-5" dirty="0">
                <a:latin typeface="Arial"/>
                <a:cs typeface="Arial"/>
              </a:rPr>
              <a:t>del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team.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272237"/>
            <a:ext cx="71989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209" marR="5080" indent="-39814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Ejemplo de </a:t>
            </a:r>
            <a:r>
              <a:rPr sz="2800" dirty="0"/>
              <a:t>organización </a:t>
            </a:r>
            <a:r>
              <a:rPr sz="2800" spc="-5" dirty="0"/>
              <a:t>operacional  Proceso de </a:t>
            </a:r>
            <a:r>
              <a:rPr sz="2800" spc="-10" dirty="0"/>
              <a:t>Change</a:t>
            </a:r>
            <a:r>
              <a:rPr sz="2800" spc="15" dirty="0"/>
              <a:t> </a:t>
            </a:r>
            <a:r>
              <a:rPr sz="2800" spc="-5" dirty="0"/>
              <a:t>Management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194913" y="2499671"/>
            <a:ext cx="3514090" cy="314960"/>
            <a:chOff x="4194913" y="2499671"/>
            <a:chExt cx="3514090" cy="314960"/>
          </a:xfrm>
        </p:grpSpPr>
        <p:sp>
          <p:nvSpPr>
            <p:cNvPr id="4" name="object 4"/>
            <p:cNvSpPr/>
            <p:nvPr/>
          </p:nvSpPr>
          <p:spPr>
            <a:xfrm>
              <a:off x="4637713" y="250665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0"/>
                  </a:moveTo>
                  <a:lnTo>
                    <a:pt x="0" y="39882"/>
                  </a:lnTo>
                </a:path>
              </a:pathLst>
            </a:custGeom>
            <a:ln w="13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0852" y="2559799"/>
              <a:ext cx="13970" cy="87630"/>
            </a:xfrm>
            <a:custGeom>
              <a:avLst/>
              <a:gdLst/>
              <a:ahLst/>
              <a:cxnLst/>
              <a:rect l="l" t="t" r="r" b="b"/>
              <a:pathLst>
                <a:path w="13970" h="87630">
                  <a:moveTo>
                    <a:pt x="13716" y="53657"/>
                  </a:moveTo>
                  <a:lnTo>
                    <a:pt x="0" y="53657"/>
                  </a:lnTo>
                  <a:lnTo>
                    <a:pt x="0" y="87350"/>
                  </a:lnTo>
                  <a:lnTo>
                    <a:pt x="13716" y="87350"/>
                  </a:lnTo>
                  <a:lnTo>
                    <a:pt x="13716" y="53657"/>
                  </a:lnTo>
                  <a:close/>
                </a:path>
                <a:path w="13970" h="87630">
                  <a:moveTo>
                    <a:pt x="13716" y="0"/>
                  </a:moveTo>
                  <a:lnTo>
                    <a:pt x="0" y="0"/>
                  </a:lnTo>
                  <a:lnTo>
                    <a:pt x="0" y="40513"/>
                  </a:lnTo>
                  <a:lnTo>
                    <a:pt x="13716" y="40513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30858" y="2647138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70" h="13335">
                  <a:moveTo>
                    <a:pt x="0" y="13294"/>
                  </a:moveTo>
                  <a:lnTo>
                    <a:pt x="13710" y="13294"/>
                  </a:lnTo>
                  <a:lnTo>
                    <a:pt x="13710" y="0"/>
                  </a:lnTo>
                  <a:lnTo>
                    <a:pt x="0" y="0"/>
                  </a:lnTo>
                  <a:lnTo>
                    <a:pt x="0" y="13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1898" y="2660432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080"/>
                  </a:lnTo>
                </a:path>
              </a:pathLst>
            </a:custGeom>
            <a:ln w="13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5038" y="2714053"/>
              <a:ext cx="13970" cy="86995"/>
            </a:xfrm>
            <a:custGeom>
              <a:avLst/>
              <a:gdLst/>
              <a:ahLst/>
              <a:cxnLst/>
              <a:rect l="l" t="t" r="r" b="b"/>
              <a:pathLst>
                <a:path w="13970" h="86994">
                  <a:moveTo>
                    <a:pt x="13703" y="53670"/>
                  </a:moveTo>
                  <a:lnTo>
                    <a:pt x="0" y="53670"/>
                  </a:lnTo>
                  <a:lnTo>
                    <a:pt x="0" y="86868"/>
                  </a:lnTo>
                  <a:lnTo>
                    <a:pt x="13703" y="86868"/>
                  </a:lnTo>
                  <a:lnTo>
                    <a:pt x="13703" y="53670"/>
                  </a:lnTo>
                  <a:close/>
                </a:path>
                <a:path w="13970" h="86994">
                  <a:moveTo>
                    <a:pt x="13703" y="0"/>
                  </a:moveTo>
                  <a:lnTo>
                    <a:pt x="0" y="0"/>
                  </a:lnTo>
                  <a:lnTo>
                    <a:pt x="0" y="40043"/>
                  </a:lnTo>
                  <a:lnTo>
                    <a:pt x="13703" y="40043"/>
                  </a:lnTo>
                  <a:lnTo>
                    <a:pt x="137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5042" y="280091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0" y="13691"/>
                  </a:moveTo>
                  <a:lnTo>
                    <a:pt x="13710" y="13691"/>
                  </a:lnTo>
                  <a:lnTo>
                    <a:pt x="13710" y="0"/>
                  </a:lnTo>
                  <a:lnTo>
                    <a:pt x="0" y="0"/>
                  </a:lnTo>
                  <a:lnTo>
                    <a:pt x="0" y="136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1898" y="266043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>
                  <a:moveTo>
                    <a:pt x="0" y="0"/>
                  </a:moveTo>
                  <a:lnTo>
                    <a:pt x="40198" y="0"/>
                  </a:lnTo>
                </a:path>
              </a:pathLst>
            </a:custGeom>
            <a:ln w="13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55224" y="2653601"/>
              <a:ext cx="362585" cy="13970"/>
            </a:xfrm>
            <a:custGeom>
              <a:avLst/>
              <a:gdLst/>
              <a:ahLst/>
              <a:cxnLst/>
              <a:rect l="l" t="t" r="r" b="b"/>
              <a:pathLst>
                <a:path w="362585" h="13969">
                  <a:moveTo>
                    <a:pt x="40157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40157" y="13677"/>
                  </a:lnTo>
                  <a:lnTo>
                    <a:pt x="40157" y="0"/>
                  </a:lnTo>
                  <a:close/>
                </a:path>
                <a:path w="362585" h="13969">
                  <a:moveTo>
                    <a:pt x="94081" y="0"/>
                  </a:moveTo>
                  <a:lnTo>
                    <a:pt x="53924" y="0"/>
                  </a:lnTo>
                  <a:lnTo>
                    <a:pt x="53924" y="13677"/>
                  </a:lnTo>
                  <a:lnTo>
                    <a:pt x="94081" y="13677"/>
                  </a:lnTo>
                  <a:lnTo>
                    <a:pt x="94081" y="0"/>
                  </a:lnTo>
                  <a:close/>
                </a:path>
                <a:path w="362585" h="13969">
                  <a:moveTo>
                    <a:pt x="147421" y="0"/>
                  </a:moveTo>
                  <a:lnTo>
                    <a:pt x="107264" y="0"/>
                  </a:lnTo>
                  <a:lnTo>
                    <a:pt x="107264" y="13677"/>
                  </a:lnTo>
                  <a:lnTo>
                    <a:pt x="147421" y="13677"/>
                  </a:lnTo>
                  <a:lnTo>
                    <a:pt x="147421" y="0"/>
                  </a:lnTo>
                  <a:close/>
                </a:path>
                <a:path w="362585" h="13969">
                  <a:moveTo>
                    <a:pt x="201193" y="0"/>
                  </a:moveTo>
                  <a:lnTo>
                    <a:pt x="161188" y="0"/>
                  </a:lnTo>
                  <a:lnTo>
                    <a:pt x="161188" y="13677"/>
                  </a:lnTo>
                  <a:lnTo>
                    <a:pt x="201193" y="13677"/>
                  </a:lnTo>
                  <a:lnTo>
                    <a:pt x="201193" y="0"/>
                  </a:lnTo>
                  <a:close/>
                </a:path>
                <a:path w="362585" h="13969">
                  <a:moveTo>
                    <a:pt x="255117" y="0"/>
                  </a:moveTo>
                  <a:lnTo>
                    <a:pt x="214528" y="0"/>
                  </a:lnTo>
                  <a:lnTo>
                    <a:pt x="214528" y="13677"/>
                  </a:lnTo>
                  <a:lnTo>
                    <a:pt x="255117" y="13677"/>
                  </a:lnTo>
                  <a:lnTo>
                    <a:pt x="255117" y="0"/>
                  </a:lnTo>
                  <a:close/>
                </a:path>
                <a:path w="362585" h="13969">
                  <a:moveTo>
                    <a:pt x="308457" y="0"/>
                  </a:moveTo>
                  <a:lnTo>
                    <a:pt x="268452" y="0"/>
                  </a:lnTo>
                  <a:lnTo>
                    <a:pt x="268452" y="13677"/>
                  </a:lnTo>
                  <a:lnTo>
                    <a:pt x="308457" y="13677"/>
                  </a:lnTo>
                  <a:lnTo>
                    <a:pt x="308457" y="0"/>
                  </a:lnTo>
                  <a:close/>
                </a:path>
                <a:path w="362585" h="13969">
                  <a:moveTo>
                    <a:pt x="362381" y="0"/>
                  </a:moveTo>
                  <a:lnTo>
                    <a:pt x="321792" y="0"/>
                  </a:lnTo>
                  <a:lnTo>
                    <a:pt x="321792" y="13677"/>
                  </a:lnTo>
                  <a:lnTo>
                    <a:pt x="362381" y="13677"/>
                  </a:lnTo>
                  <a:lnTo>
                    <a:pt x="362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23982" y="265359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0" y="13670"/>
                  </a:moveTo>
                  <a:lnTo>
                    <a:pt x="13731" y="13670"/>
                  </a:lnTo>
                  <a:lnTo>
                    <a:pt x="13731" y="0"/>
                  </a:lnTo>
                  <a:lnTo>
                    <a:pt x="0" y="0"/>
                  </a:lnTo>
                  <a:lnTo>
                    <a:pt x="0" y="136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7713" y="266043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>
                  <a:moveTo>
                    <a:pt x="0" y="0"/>
                  </a:moveTo>
                  <a:lnTo>
                    <a:pt x="40198" y="0"/>
                  </a:lnTo>
                </a:path>
              </a:pathLst>
            </a:custGeom>
            <a:ln w="13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91037" y="2653601"/>
              <a:ext cx="1167130" cy="13970"/>
            </a:xfrm>
            <a:custGeom>
              <a:avLst/>
              <a:gdLst/>
              <a:ahLst/>
              <a:cxnLst/>
              <a:rect l="l" t="t" r="r" b="b"/>
              <a:pathLst>
                <a:path w="1167129" h="13969">
                  <a:moveTo>
                    <a:pt x="40157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40157" y="13677"/>
                  </a:lnTo>
                  <a:lnTo>
                    <a:pt x="40157" y="0"/>
                  </a:lnTo>
                  <a:close/>
                </a:path>
                <a:path w="1167129" h="13969">
                  <a:moveTo>
                    <a:pt x="94081" y="0"/>
                  </a:moveTo>
                  <a:lnTo>
                    <a:pt x="53936" y="0"/>
                  </a:lnTo>
                  <a:lnTo>
                    <a:pt x="53936" y="13677"/>
                  </a:lnTo>
                  <a:lnTo>
                    <a:pt x="94081" y="13677"/>
                  </a:lnTo>
                  <a:lnTo>
                    <a:pt x="94081" y="0"/>
                  </a:lnTo>
                  <a:close/>
                </a:path>
                <a:path w="1167129" h="13969">
                  <a:moveTo>
                    <a:pt x="147421" y="0"/>
                  </a:moveTo>
                  <a:lnTo>
                    <a:pt x="107264" y="0"/>
                  </a:lnTo>
                  <a:lnTo>
                    <a:pt x="107264" y="13677"/>
                  </a:lnTo>
                  <a:lnTo>
                    <a:pt x="147421" y="13677"/>
                  </a:lnTo>
                  <a:lnTo>
                    <a:pt x="147421" y="0"/>
                  </a:lnTo>
                  <a:close/>
                </a:path>
                <a:path w="1167129" h="13969">
                  <a:moveTo>
                    <a:pt x="201193" y="0"/>
                  </a:moveTo>
                  <a:lnTo>
                    <a:pt x="161188" y="0"/>
                  </a:lnTo>
                  <a:lnTo>
                    <a:pt x="161188" y="13677"/>
                  </a:lnTo>
                  <a:lnTo>
                    <a:pt x="201193" y="13677"/>
                  </a:lnTo>
                  <a:lnTo>
                    <a:pt x="201193" y="0"/>
                  </a:lnTo>
                  <a:close/>
                </a:path>
                <a:path w="1167129" h="13969">
                  <a:moveTo>
                    <a:pt x="255117" y="0"/>
                  </a:moveTo>
                  <a:lnTo>
                    <a:pt x="214528" y="0"/>
                  </a:lnTo>
                  <a:lnTo>
                    <a:pt x="214528" y="13677"/>
                  </a:lnTo>
                  <a:lnTo>
                    <a:pt x="255117" y="13677"/>
                  </a:lnTo>
                  <a:lnTo>
                    <a:pt x="255117" y="0"/>
                  </a:lnTo>
                  <a:close/>
                </a:path>
                <a:path w="1167129" h="13969">
                  <a:moveTo>
                    <a:pt x="308457" y="0"/>
                  </a:moveTo>
                  <a:lnTo>
                    <a:pt x="268452" y="0"/>
                  </a:lnTo>
                  <a:lnTo>
                    <a:pt x="268452" y="13677"/>
                  </a:lnTo>
                  <a:lnTo>
                    <a:pt x="308457" y="13677"/>
                  </a:lnTo>
                  <a:lnTo>
                    <a:pt x="308457" y="0"/>
                  </a:lnTo>
                  <a:close/>
                </a:path>
                <a:path w="1167129" h="13969">
                  <a:moveTo>
                    <a:pt x="362381" y="0"/>
                  </a:moveTo>
                  <a:lnTo>
                    <a:pt x="321792" y="0"/>
                  </a:lnTo>
                  <a:lnTo>
                    <a:pt x="321792" y="13677"/>
                  </a:lnTo>
                  <a:lnTo>
                    <a:pt x="362381" y="13677"/>
                  </a:lnTo>
                  <a:lnTo>
                    <a:pt x="362381" y="0"/>
                  </a:lnTo>
                  <a:close/>
                </a:path>
                <a:path w="1167129" h="13969">
                  <a:moveTo>
                    <a:pt x="415671" y="0"/>
                  </a:moveTo>
                  <a:lnTo>
                    <a:pt x="375526" y="0"/>
                  </a:lnTo>
                  <a:lnTo>
                    <a:pt x="375526" y="13677"/>
                  </a:lnTo>
                  <a:lnTo>
                    <a:pt x="415671" y="13677"/>
                  </a:lnTo>
                  <a:lnTo>
                    <a:pt x="415671" y="0"/>
                  </a:lnTo>
                  <a:close/>
                </a:path>
                <a:path w="1167129" h="13969">
                  <a:moveTo>
                    <a:pt x="469607" y="0"/>
                  </a:moveTo>
                  <a:lnTo>
                    <a:pt x="429450" y="0"/>
                  </a:lnTo>
                  <a:lnTo>
                    <a:pt x="429450" y="13677"/>
                  </a:lnTo>
                  <a:lnTo>
                    <a:pt x="469607" y="13677"/>
                  </a:lnTo>
                  <a:lnTo>
                    <a:pt x="469607" y="0"/>
                  </a:lnTo>
                  <a:close/>
                </a:path>
                <a:path w="1167129" h="13969">
                  <a:moveTo>
                    <a:pt x="522935" y="0"/>
                  </a:moveTo>
                  <a:lnTo>
                    <a:pt x="482777" y="0"/>
                  </a:lnTo>
                  <a:lnTo>
                    <a:pt x="482777" y="13677"/>
                  </a:lnTo>
                  <a:lnTo>
                    <a:pt x="522935" y="13677"/>
                  </a:lnTo>
                  <a:lnTo>
                    <a:pt x="522935" y="0"/>
                  </a:lnTo>
                  <a:close/>
                </a:path>
                <a:path w="1167129" h="13969">
                  <a:moveTo>
                    <a:pt x="576859" y="0"/>
                  </a:moveTo>
                  <a:lnTo>
                    <a:pt x="536714" y="0"/>
                  </a:lnTo>
                  <a:lnTo>
                    <a:pt x="536714" y="13677"/>
                  </a:lnTo>
                  <a:lnTo>
                    <a:pt x="576859" y="13677"/>
                  </a:lnTo>
                  <a:lnTo>
                    <a:pt x="576859" y="0"/>
                  </a:lnTo>
                  <a:close/>
                </a:path>
                <a:path w="1167129" h="13969">
                  <a:moveTo>
                    <a:pt x="630199" y="0"/>
                  </a:moveTo>
                  <a:lnTo>
                    <a:pt x="590042" y="0"/>
                  </a:lnTo>
                  <a:lnTo>
                    <a:pt x="590042" y="13677"/>
                  </a:lnTo>
                  <a:lnTo>
                    <a:pt x="630199" y="13677"/>
                  </a:lnTo>
                  <a:lnTo>
                    <a:pt x="630199" y="0"/>
                  </a:lnTo>
                  <a:close/>
                </a:path>
                <a:path w="1167129" h="13969">
                  <a:moveTo>
                    <a:pt x="684123" y="0"/>
                  </a:moveTo>
                  <a:lnTo>
                    <a:pt x="643978" y="0"/>
                  </a:lnTo>
                  <a:lnTo>
                    <a:pt x="643978" y="13677"/>
                  </a:lnTo>
                  <a:lnTo>
                    <a:pt x="684123" y="13677"/>
                  </a:lnTo>
                  <a:lnTo>
                    <a:pt x="684123" y="0"/>
                  </a:lnTo>
                  <a:close/>
                </a:path>
                <a:path w="1167129" h="13969">
                  <a:moveTo>
                    <a:pt x="737463" y="0"/>
                  </a:moveTo>
                  <a:lnTo>
                    <a:pt x="697306" y="0"/>
                  </a:lnTo>
                  <a:lnTo>
                    <a:pt x="697306" y="13677"/>
                  </a:lnTo>
                  <a:lnTo>
                    <a:pt x="737463" y="13677"/>
                  </a:lnTo>
                  <a:lnTo>
                    <a:pt x="737463" y="0"/>
                  </a:lnTo>
                  <a:close/>
                </a:path>
                <a:path w="1167129" h="13969">
                  <a:moveTo>
                    <a:pt x="791235" y="0"/>
                  </a:moveTo>
                  <a:lnTo>
                    <a:pt x="751243" y="0"/>
                  </a:lnTo>
                  <a:lnTo>
                    <a:pt x="751243" y="13677"/>
                  </a:lnTo>
                  <a:lnTo>
                    <a:pt x="791235" y="13677"/>
                  </a:lnTo>
                  <a:lnTo>
                    <a:pt x="791235" y="0"/>
                  </a:lnTo>
                  <a:close/>
                </a:path>
                <a:path w="1167129" h="13969">
                  <a:moveTo>
                    <a:pt x="844727" y="0"/>
                  </a:moveTo>
                  <a:lnTo>
                    <a:pt x="804570" y="0"/>
                  </a:lnTo>
                  <a:lnTo>
                    <a:pt x="804570" y="13677"/>
                  </a:lnTo>
                  <a:lnTo>
                    <a:pt x="844727" y="13677"/>
                  </a:lnTo>
                  <a:lnTo>
                    <a:pt x="844727" y="0"/>
                  </a:lnTo>
                  <a:close/>
                </a:path>
                <a:path w="1167129" h="13969">
                  <a:moveTo>
                    <a:pt x="898499" y="0"/>
                  </a:moveTo>
                  <a:lnTo>
                    <a:pt x="858494" y="0"/>
                  </a:lnTo>
                  <a:lnTo>
                    <a:pt x="858494" y="13677"/>
                  </a:lnTo>
                  <a:lnTo>
                    <a:pt x="898499" y="13677"/>
                  </a:lnTo>
                  <a:lnTo>
                    <a:pt x="898499" y="0"/>
                  </a:lnTo>
                  <a:close/>
                </a:path>
                <a:path w="1167129" h="13969">
                  <a:moveTo>
                    <a:pt x="952423" y="0"/>
                  </a:moveTo>
                  <a:lnTo>
                    <a:pt x="911834" y="0"/>
                  </a:lnTo>
                  <a:lnTo>
                    <a:pt x="911834" y="13677"/>
                  </a:lnTo>
                  <a:lnTo>
                    <a:pt x="952423" y="13677"/>
                  </a:lnTo>
                  <a:lnTo>
                    <a:pt x="952423" y="0"/>
                  </a:lnTo>
                  <a:close/>
                </a:path>
                <a:path w="1167129" h="13969">
                  <a:moveTo>
                    <a:pt x="1005713" y="0"/>
                  </a:moveTo>
                  <a:lnTo>
                    <a:pt x="965568" y="0"/>
                  </a:lnTo>
                  <a:lnTo>
                    <a:pt x="965568" y="13677"/>
                  </a:lnTo>
                  <a:lnTo>
                    <a:pt x="1005713" y="13677"/>
                  </a:lnTo>
                  <a:lnTo>
                    <a:pt x="1005713" y="0"/>
                  </a:lnTo>
                  <a:close/>
                </a:path>
                <a:path w="1167129" h="13969">
                  <a:moveTo>
                    <a:pt x="1059688" y="0"/>
                  </a:moveTo>
                  <a:lnTo>
                    <a:pt x="1019098" y="0"/>
                  </a:lnTo>
                  <a:lnTo>
                    <a:pt x="1019098" y="13677"/>
                  </a:lnTo>
                  <a:lnTo>
                    <a:pt x="1059688" y="13677"/>
                  </a:lnTo>
                  <a:lnTo>
                    <a:pt x="1059688" y="0"/>
                  </a:lnTo>
                  <a:close/>
                </a:path>
                <a:path w="1167129" h="13969">
                  <a:moveTo>
                    <a:pt x="1112977" y="0"/>
                  </a:moveTo>
                  <a:lnTo>
                    <a:pt x="1072819" y="0"/>
                  </a:lnTo>
                  <a:lnTo>
                    <a:pt x="1072819" y="13677"/>
                  </a:lnTo>
                  <a:lnTo>
                    <a:pt x="1112977" y="13677"/>
                  </a:lnTo>
                  <a:lnTo>
                    <a:pt x="1112977" y="0"/>
                  </a:lnTo>
                  <a:close/>
                </a:path>
                <a:path w="1167129" h="13969">
                  <a:moveTo>
                    <a:pt x="1166901" y="0"/>
                  </a:moveTo>
                  <a:lnTo>
                    <a:pt x="1126756" y="0"/>
                  </a:lnTo>
                  <a:lnTo>
                    <a:pt x="1126756" y="13677"/>
                  </a:lnTo>
                  <a:lnTo>
                    <a:pt x="1166901" y="13677"/>
                  </a:lnTo>
                  <a:lnTo>
                    <a:pt x="1166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51527" y="2660432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080"/>
                  </a:lnTo>
                </a:path>
              </a:pathLst>
            </a:custGeom>
            <a:ln w="13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44667" y="2714053"/>
              <a:ext cx="13970" cy="86995"/>
            </a:xfrm>
            <a:custGeom>
              <a:avLst/>
              <a:gdLst/>
              <a:ahLst/>
              <a:cxnLst/>
              <a:rect l="l" t="t" r="r" b="b"/>
              <a:pathLst>
                <a:path w="13970" h="86994">
                  <a:moveTo>
                    <a:pt x="13716" y="53670"/>
                  </a:moveTo>
                  <a:lnTo>
                    <a:pt x="0" y="53670"/>
                  </a:lnTo>
                  <a:lnTo>
                    <a:pt x="0" y="86868"/>
                  </a:lnTo>
                  <a:lnTo>
                    <a:pt x="13716" y="86868"/>
                  </a:lnTo>
                  <a:lnTo>
                    <a:pt x="13716" y="53670"/>
                  </a:lnTo>
                  <a:close/>
                </a:path>
                <a:path w="13970" h="86994">
                  <a:moveTo>
                    <a:pt x="13716" y="0"/>
                  </a:moveTo>
                  <a:lnTo>
                    <a:pt x="0" y="0"/>
                  </a:lnTo>
                  <a:lnTo>
                    <a:pt x="0" y="40043"/>
                  </a:lnTo>
                  <a:lnTo>
                    <a:pt x="13716" y="40043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4672" y="280091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0" y="13691"/>
                  </a:moveTo>
                  <a:lnTo>
                    <a:pt x="13710" y="13691"/>
                  </a:lnTo>
                  <a:lnTo>
                    <a:pt x="13710" y="0"/>
                  </a:lnTo>
                  <a:lnTo>
                    <a:pt x="0" y="0"/>
                  </a:lnTo>
                  <a:lnTo>
                    <a:pt x="0" y="136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71121" y="2653601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10" h="13969">
                  <a:moveTo>
                    <a:pt x="40157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40157" y="13677"/>
                  </a:lnTo>
                  <a:lnTo>
                    <a:pt x="40157" y="0"/>
                  </a:lnTo>
                  <a:close/>
                </a:path>
                <a:path w="67310" h="13969">
                  <a:moveTo>
                    <a:pt x="67068" y="0"/>
                  </a:moveTo>
                  <a:lnTo>
                    <a:pt x="53936" y="0"/>
                  </a:lnTo>
                  <a:lnTo>
                    <a:pt x="53936" y="13677"/>
                  </a:lnTo>
                  <a:lnTo>
                    <a:pt x="67068" y="13677"/>
                  </a:lnTo>
                  <a:lnTo>
                    <a:pt x="67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38194" y="2660432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5">
                  <a:moveTo>
                    <a:pt x="0" y="0"/>
                  </a:moveTo>
                  <a:lnTo>
                    <a:pt x="13333" y="0"/>
                  </a:lnTo>
                </a:path>
              </a:pathLst>
            </a:custGeom>
            <a:ln w="13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51527" y="266043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>
                  <a:moveTo>
                    <a:pt x="0" y="0"/>
                  </a:moveTo>
                  <a:lnTo>
                    <a:pt x="40596" y="0"/>
                  </a:lnTo>
                </a:path>
              </a:pathLst>
            </a:custGeom>
            <a:ln w="13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05246" y="2653601"/>
              <a:ext cx="1596390" cy="13970"/>
            </a:xfrm>
            <a:custGeom>
              <a:avLst/>
              <a:gdLst/>
              <a:ahLst/>
              <a:cxnLst/>
              <a:rect l="l" t="t" r="r" b="b"/>
              <a:pathLst>
                <a:path w="1596390" h="13969">
                  <a:moveTo>
                    <a:pt x="40157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40157" y="13677"/>
                  </a:lnTo>
                  <a:lnTo>
                    <a:pt x="40157" y="0"/>
                  </a:lnTo>
                  <a:close/>
                </a:path>
                <a:path w="1596390" h="13969">
                  <a:moveTo>
                    <a:pt x="94132" y="0"/>
                  </a:moveTo>
                  <a:lnTo>
                    <a:pt x="53543" y="0"/>
                  </a:lnTo>
                  <a:lnTo>
                    <a:pt x="53543" y="13677"/>
                  </a:lnTo>
                  <a:lnTo>
                    <a:pt x="94132" y="13677"/>
                  </a:lnTo>
                  <a:lnTo>
                    <a:pt x="94132" y="0"/>
                  </a:lnTo>
                  <a:close/>
                </a:path>
                <a:path w="1596390" h="13969">
                  <a:moveTo>
                    <a:pt x="147421" y="0"/>
                  </a:moveTo>
                  <a:lnTo>
                    <a:pt x="107264" y="0"/>
                  </a:lnTo>
                  <a:lnTo>
                    <a:pt x="107264" y="13677"/>
                  </a:lnTo>
                  <a:lnTo>
                    <a:pt x="147421" y="13677"/>
                  </a:lnTo>
                  <a:lnTo>
                    <a:pt x="147421" y="0"/>
                  </a:lnTo>
                  <a:close/>
                </a:path>
                <a:path w="1596390" h="13969">
                  <a:moveTo>
                    <a:pt x="201396" y="0"/>
                  </a:moveTo>
                  <a:lnTo>
                    <a:pt x="160794" y="0"/>
                  </a:lnTo>
                  <a:lnTo>
                    <a:pt x="160794" y="13677"/>
                  </a:lnTo>
                  <a:lnTo>
                    <a:pt x="201396" y="13677"/>
                  </a:lnTo>
                  <a:lnTo>
                    <a:pt x="201396" y="0"/>
                  </a:lnTo>
                  <a:close/>
                </a:path>
                <a:path w="1596390" h="13969">
                  <a:moveTo>
                    <a:pt x="254685" y="0"/>
                  </a:moveTo>
                  <a:lnTo>
                    <a:pt x="214528" y="0"/>
                  </a:lnTo>
                  <a:lnTo>
                    <a:pt x="214528" y="13677"/>
                  </a:lnTo>
                  <a:lnTo>
                    <a:pt x="254685" y="13677"/>
                  </a:lnTo>
                  <a:lnTo>
                    <a:pt x="254685" y="0"/>
                  </a:lnTo>
                  <a:close/>
                </a:path>
                <a:path w="1596390" h="13969">
                  <a:moveTo>
                    <a:pt x="308610" y="0"/>
                  </a:moveTo>
                  <a:lnTo>
                    <a:pt x="268465" y="0"/>
                  </a:lnTo>
                  <a:lnTo>
                    <a:pt x="268465" y="13677"/>
                  </a:lnTo>
                  <a:lnTo>
                    <a:pt x="308610" y="13677"/>
                  </a:lnTo>
                  <a:lnTo>
                    <a:pt x="308610" y="0"/>
                  </a:lnTo>
                  <a:close/>
                </a:path>
                <a:path w="1596390" h="13969">
                  <a:moveTo>
                    <a:pt x="361950" y="0"/>
                  </a:moveTo>
                  <a:lnTo>
                    <a:pt x="321792" y="0"/>
                  </a:lnTo>
                  <a:lnTo>
                    <a:pt x="321792" y="13677"/>
                  </a:lnTo>
                  <a:lnTo>
                    <a:pt x="361950" y="13677"/>
                  </a:lnTo>
                  <a:lnTo>
                    <a:pt x="361950" y="0"/>
                  </a:lnTo>
                  <a:close/>
                </a:path>
                <a:path w="1596390" h="13969">
                  <a:moveTo>
                    <a:pt x="415721" y="0"/>
                  </a:moveTo>
                  <a:lnTo>
                    <a:pt x="375716" y="0"/>
                  </a:lnTo>
                  <a:lnTo>
                    <a:pt x="375716" y="13677"/>
                  </a:lnTo>
                  <a:lnTo>
                    <a:pt x="415721" y="13677"/>
                  </a:lnTo>
                  <a:lnTo>
                    <a:pt x="415721" y="0"/>
                  </a:lnTo>
                  <a:close/>
                </a:path>
                <a:path w="1596390" h="13969">
                  <a:moveTo>
                    <a:pt x="469214" y="0"/>
                  </a:moveTo>
                  <a:lnTo>
                    <a:pt x="429056" y="0"/>
                  </a:lnTo>
                  <a:lnTo>
                    <a:pt x="429056" y="13677"/>
                  </a:lnTo>
                  <a:lnTo>
                    <a:pt x="469214" y="13677"/>
                  </a:lnTo>
                  <a:lnTo>
                    <a:pt x="469214" y="0"/>
                  </a:lnTo>
                  <a:close/>
                </a:path>
                <a:path w="1596390" h="13969">
                  <a:moveTo>
                    <a:pt x="522986" y="0"/>
                  </a:moveTo>
                  <a:lnTo>
                    <a:pt x="482981" y="0"/>
                  </a:lnTo>
                  <a:lnTo>
                    <a:pt x="482981" y="13677"/>
                  </a:lnTo>
                  <a:lnTo>
                    <a:pt x="522986" y="13677"/>
                  </a:lnTo>
                  <a:lnTo>
                    <a:pt x="522986" y="0"/>
                  </a:lnTo>
                  <a:close/>
                </a:path>
                <a:path w="1596390" h="13969">
                  <a:moveTo>
                    <a:pt x="576465" y="0"/>
                  </a:moveTo>
                  <a:lnTo>
                    <a:pt x="536321" y="0"/>
                  </a:lnTo>
                  <a:lnTo>
                    <a:pt x="536321" y="13677"/>
                  </a:lnTo>
                  <a:lnTo>
                    <a:pt x="576465" y="13677"/>
                  </a:lnTo>
                  <a:lnTo>
                    <a:pt x="576465" y="0"/>
                  </a:lnTo>
                  <a:close/>
                </a:path>
                <a:path w="1596390" h="13969">
                  <a:moveTo>
                    <a:pt x="630199" y="0"/>
                  </a:moveTo>
                  <a:lnTo>
                    <a:pt x="590054" y="0"/>
                  </a:lnTo>
                  <a:lnTo>
                    <a:pt x="590054" y="13677"/>
                  </a:lnTo>
                  <a:lnTo>
                    <a:pt x="630199" y="13677"/>
                  </a:lnTo>
                  <a:lnTo>
                    <a:pt x="630199" y="0"/>
                  </a:lnTo>
                  <a:close/>
                </a:path>
                <a:path w="1596390" h="13969">
                  <a:moveTo>
                    <a:pt x="683577" y="0"/>
                  </a:moveTo>
                  <a:lnTo>
                    <a:pt x="643585" y="0"/>
                  </a:lnTo>
                  <a:lnTo>
                    <a:pt x="643585" y="13677"/>
                  </a:lnTo>
                  <a:lnTo>
                    <a:pt x="683577" y="13677"/>
                  </a:lnTo>
                  <a:lnTo>
                    <a:pt x="683577" y="0"/>
                  </a:lnTo>
                  <a:close/>
                </a:path>
                <a:path w="1596390" h="13969">
                  <a:moveTo>
                    <a:pt x="737463" y="0"/>
                  </a:moveTo>
                  <a:lnTo>
                    <a:pt x="697306" y="0"/>
                  </a:lnTo>
                  <a:lnTo>
                    <a:pt x="697306" y="13677"/>
                  </a:lnTo>
                  <a:lnTo>
                    <a:pt x="737463" y="13677"/>
                  </a:lnTo>
                  <a:lnTo>
                    <a:pt x="737463" y="0"/>
                  </a:lnTo>
                  <a:close/>
                </a:path>
                <a:path w="1596390" h="13969">
                  <a:moveTo>
                    <a:pt x="791438" y="0"/>
                  </a:moveTo>
                  <a:lnTo>
                    <a:pt x="750836" y="0"/>
                  </a:lnTo>
                  <a:lnTo>
                    <a:pt x="750836" y="13677"/>
                  </a:lnTo>
                  <a:lnTo>
                    <a:pt x="791438" y="13677"/>
                  </a:lnTo>
                  <a:lnTo>
                    <a:pt x="791438" y="0"/>
                  </a:lnTo>
                  <a:close/>
                </a:path>
                <a:path w="1596390" h="13969">
                  <a:moveTo>
                    <a:pt x="844727" y="0"/>
                  </a:moveTo>
                  <a:lnTo>
                    <a:pt x="804570" y="0"/>
                  </a:lnTo>
                  <a:lnTo>
                    <a:pt x="804570" y="13677"/>
                  </a:lnTo>
                  <a:lnTo>
                    <a:pt x="844727" y="13677"/>
                  </a:lnTo>
                  <a:lnTo>
                    <a:pt x="844727" y="0"/>
                  </a:lnTo>
                  <a:close/>
                </a:path>
                <a:path w="1596390" h="13969">
                  <a:moveTo>
                    <a:pt x="898550" y="0"/>
                  </a:moveTo>
                  <a:lnTo>
                    <a:pt x="857910" y="0"/>
                  </a:lnTo>
                  <a:lnTo>
                    <a:pt x="857910" y="13677"/>
                  </a:lnTo>
                  <a:lnTo>
                    <a:pt x="898550" y="13677"/>
                  </a:lnTo>
                  <a:lnTo>
                    <a:pt x="898550" y="0"/>
                  </a:lnTo>
                  <a:close/>
                </a:path>
                <a:path w="1596390" h="13969">
                  <a:moveTo>
                    <a:pt x="951992" y="0"/>
                  </a:moveTo>
                  <a:lnTo>
                    <a:pt x="911834" y="0"/>
                  </a:lnTo>
                  <a:lnTo>
                    <a:pt x="911834" y="13677"/>
                  </a:lnTo>
                  <a:lnTo>
                    <a:pt x="951992" y="13677"/>
                  </a:lnTo>
                  <a:lnTo>
                    <a:pt x="951992" y="0"/>
                  </a:lnTo>
                  <a:close/>
                </a:path>
                <a:path w="1596390" h="13969">
                  <a:moveTo>
                    <a:pt x="1005916" y="0"/>
                  </a:moveTo>
                  <a:lnTo>
                    <a:pt x="965771" y="0"/>
                  </a:lnTo>
                  <a:lnTo>
                    <a:pt x="965771" y="13677"/>
                  </a:lnTo>
                  <a:lnTo>
                    <a:pt x="1005916" y="13677"/>
                  </a:lnTo>
                  <a:lnTo>
                    <a:pt x="1005916" y="0"/>
                  </a:lnTo>
                  <a:close/>
                </a:path>
                <a:path w="1596390" h="13969">
                  <a:moveTo>
                    <a:pt x="1059256" y="0"/>
                  </a:moveTo>
                  <a:lnTo>
                    <a:pt x="1019098" y="0"/>
                  </a:lnTo>
                  <a:lnTo>
                    <a:pt x="1019098" y="13677"/>
                  </a:lnTo>
                  <a:lnTo>
                    <a:pt x="1059256" y="13677"/>
                  </a:lnTo>
                  <a:lnTo>
                    <a:pt x="1059256" y="0"/>
                  </a:lnTo>
                  <a:close/>
                </a:path>
                <a:path w="1596390" h="13969">
                  <a:moveTo>
                    <a:pt x="1113028" y="0"/>
                  </a:moveTo>
                  <a:lnTo>
                    <a:pt x="1073023" y="0"/>
                  </a:lnTo>
                  <a:lnTo>
                    <a:pt x="1073023" y="13677"/>
                  </a:lnTo>
                  <a:lnTo>
                    <a:pt x="1113028" y="13677"/>
                  </a:lnTo>
                  <a:lnTo>
                    <a:pt x="1113028" y="0"/>
                  </a:lnTo>
                  <a:close/>
                </a:path>
                <a:path w="1596390" h="13969">
                  <a:moveTo>
                    <a:pt x="1166507" y="0"/>
                  </a:moveTo>
                  <a:lnTo>
                    <a:pt x="1126363" y="0"/>
                  </a:lnTo>
                  <a:lnTo>
                    <a:pt x="1126363" y="13677"/>
                  </a:lnTo>
                  <a:lnTo>
                    <a:pt x="1166507" y="13677"/>
                  </a:lnTo>
                  <a:lnTo>
                    <a:pt x="1166507" y="0"/>
                  </a:lnTo>
                  <a:close/>
                </a:path>
                <a:path w="1596390" h="13969">
                  <a:moveTo>
                    <a:pt x="1220292" y="0"/>
                  </a:moveTo>
                  <a:lnTo>
                    <a:pt x="1180287" y="0"/>
                  </a:lnTo>
                  <a:lnTo>
                    <a:pt x="1180287" y="13677"/>
                  </a:lnTo>
                  <a:lnTo>
                    <a:pt x="1220292" y="13677"/>
                  </a:lnTo>
                  <a:lnTo>
                    <a:pt x="1220292" y="0"/>
                  </a:lnTo>
                  <a:close/>
                </a:path>
                <a:path w="1596390" h="13969">
                  <a:moveTo>
                    <a:pt x="1273771" y="0"/>
                  </a:moveTo>
                  <a:lnTo>
                    <a:pt x="1233627" y="0"/>
                  </a:lnTo>
                  <a:lnTo>
                    <a:pt x="1233627" y="13677"/>
                  </a:lnTo>
                  <a:lnTo>
                    <a:pt x="1273771" y="13677"/>
                  </a:lnTo>
                  <a:lnTo>
                    <a:pt x="1273771" y="0"/>
                  </a:lnTo>
                  <a:close/>
                </a:path>
                <a:path w="1596390" h="13969">
                  <a:moveTo>
                    <a:pt x="1327505" y="0"/>
                  </a:moveTo>
                  <a:lnTo>
                    <a:pt x="1287348" y="0"/>
                  </a:lnTo>
                  <a:lnTo>
                    <a:pt x="1287348" y="13677"/>
                  </a:lnTo>
                  <a:lnTo>
                    <a:pt x="1327505" y="13677"/>
                  </a:lnTo>
                  <a:lnTo>
                    <a:pt x="1327505" y="0"/>
                  </a:lnTo>
                  <a:close/>
                </a:path>
                <a:path w="1596390" h="13969">
                  <a:moveTo>
                    <a:pt x="1380883" y="0"/>
                  </a:moveTo>
                  <a:lnTo>
                    <a:pt x="1340878" y="0"/>
                  </a:lnTo>
                  <a:lnTo>
                    <a:pt x="1340878" y="13677"/>
                  </a:lnTo>
                  <a:lnTo>
                    <a:pt x="1380883" y="13677"/>
                  </a:lnTo>
                  <a:lnTo>
                    <a:pt x="1380883" y="0"/>
                  </a:lnTo>
                  <a:close/>
                </a:path>
                <a:path w="1596390" h="13969">
                  <a:moveTo>
                    <a:pt x="1434769" y="0"/>
                  </a:moveTo>
                  <a:lnTo>
                    <a:pt x="1394612" y="0"/>
                  </a:lnTo>
                  <a:lnTo>
                    <a:pt x="1394612" y="13677"/>
                  </a:lnTo>
                  <a:lnTo>
                    <a:pt x="1434769" y="13677"/>
                  </a:lnTo>
                  <a:lnTo>
                    <a:pt x="1434769" y="0"/>
                  </a:lnTo>
                  <a:close/>
                </a:path>
                <a:path w="1596390" h="13969">
                  <a:moveTo>
                    <a:pt x="1488744" y="0"/>
                  </a:moveTo>
                  <a:lnTo>
                    <a:pt x="1448142" y="0"/>
                  </a:lnTo>
                  <a:lnTo>
                    <a:pt x="1448142" y="13677"/>
                  </a:lnTo>
                  <a:lnTo>
                    <a:pt x="1488744" y="13677"/>
                  </a:lnTo>
                  <a:lnTo>
                    <a:pt x="1488744" y="0"/>
                  </a:lnTo>
                  <a:close/>
                </a:path>
                <a:path w="1596390" h="13969">
                  <a:moveTo>
                    <a:pt x="1542034" y="0"/>
                  </a:moveTo>
                  <a:lnTo>
                    <a:pt x="1501876" y="0"/>
                  </a:lnTo>
                  <a:lnTo>
                    <a:pt x="1501876" y="13677"/>
                  </a:lnTo>
                  <a:lnTo>
                    <a:pt x="1542034" y="13677"/>
                  </a:lnTo>
                  <a:lnTo>
                    <a:pt x="1542034" y="0"/>
                  </a:lnTo>
                  <a:close/>
                </a:path>
                <a:path w="1596390" h="13969">
                  <a:moveTo>
                    <a:pt x="1595856" y="0"/>
                  </a:moveTo>
                  <a:lnTo>
                    <a:pt x="1555216" y="0"/>
                  </a:lnTo>
                  <a:lnTo>
                    <a:pt x="1555216" y="13677"/>
                  </a:lnTo>
                  <a:lnTo>
                    <a:pt x="1595856" y="13677"/>
                  </a:lnTo>
                  <a:lnTo>
                    <a:pt x="1595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01555" y="2660432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080"/>
                  </a:lnTo>
                </a:path>
              </a:pathLst>
            </a:custGeom>
            <a:ln w="13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94689" y="2714053"/>
              <a:ext cx="13970" cy="86995"/>
            </a:xfrm>
            <a:custGeom>
              <a:avLst/>
              <a:gdLst/>
              <a:ahLst/>
              <a:cxnLst/>
              <a:rect l="l" t="t" r="r" b="b"/>
              <a:pathLst>
                <a:path w="13970" h="86994">
                  <a:moveTo>
                    <a:pt x="13716" y="53670"/>
                  </a:moveTo>
                  <a:lnTo>
                    <a:pt x="0" y="53670"/>
                  </a:lnTo>
                  <a:lnTo>
                    <a:pt x="0" y="86868"/>
                  </a:lnTo>
                  <a:lnTo>
                    <a:pt x="13716" y="86868"/>
                  </a:lnTo>
                  <a:lnTo>
                    <a:pt x="13716" y="53670"/>
                  </a:lnTo>
                  <a:close/>
                </a:path>
                <a:path w="13970" h="86994">
                  <a:moveTo>
                    <a:pt x="13716" y="0"/>
                  </a:moveTo>
                  <a:lnTo>
                    <a:pt x="0" y="0"/>
                  </a:lnTo>
                  <a:lnTo>
                    <a:pt x="0" y="40043"/>
                  </a:lnTo>
                  <a:lnTo>
                    <a:pt x="13716" y="40043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4700" y="280091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0" y="13691"/>
                  </a:moveTo>
                  <a:lnTo>
                    <a:pt x="13710" y="13691"/>
                  </a:lnTo>
                  <a:lnTo>
                    <a:pt x="13710" y="0"/>
                  </a:lnTo>
                  <a:lnTo>
                    <a:pt x="0" y="0"/>
                  </a:lnTo>
                  <a:lnTo>
                    <a:pt x="0" y="136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14387" y="2653601"/>
              <a:ext cx="74295" cy="13970"/>
            </a:xfrm>
            <a:custGeom>
              <a:avLst/>
              <a:gdLst/>
              <a:ahLst/>
              <a:cxnLst/>
              <a:rect l="l" t="t" r="r" b="b"/>
              <a:pathLst>
                <a:path w="74295" h="13969">
                  <a:moveTo>
                    <a:pt x="40157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40157" y="13677"/>
                  </a:lnTo>
                  <a:lnTo>
                    <a:pt x="40157" y="0"/>
                  </a:lnTo>
                  <a:close/>
                </a:path>
                <a:path w="74295" h="13969">
                  <a:moveTo>
                    <a:pt x="74002" y="0"/>
                  </a:moveTo>
                  <a:lnTo>
                    <a:pt x="53924" y="0"/>
                  </a:lnTo>
                  <a:lnTo>
                    <a:pt x="53924" y="13677"/>
                  </a:lnTo>
                  <a:lnTo>
                    <a:pt x="74002" y="13677"/>
                  </a:lnTo>
                  <a:lnTo>
                    <a:pt x="74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88421" y="2660432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0" y="0"/>
                  </a:moveTo>
                  <a:lnTo>
                    <a:pt x="13134" y="0"/>
                  </a:lnTo>
                </a:path>
              </a:pathLst>
            </a:custGeom>
            <a:ln w="13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066918" y="3752579"/>
            <a:ext cx="13335" cy="154305"/>
            <a:chOff x="5066918" y="3752579"/>
            <a:chExt cx="13335" cy="154305"/>
          </a:xfrm>
        </p:grpSpPr>
        <p:sp>
          <p:nvSpPr>
            <p:cNvPr id="28" name="object 28"/>
            <p:cNvSpPr/>
            <p:nvPr/>
          </p:nvSpPr>
          <p:spPr>
            <a:xfrm>
              <a:off x="5073528" y="3752579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041"/>
                  </a:lnTo>
                </a:path>
              </a:pathLst>
            </a:custGeom>
            <a:ln w="1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66918" y="3805789"/>
              <a:ext cx="13335" cy="40640"/>
            </a:xfrm>
            <a:custGeom>
              <a:avLst/>
              <a:gdLst/>
              <a:ahLst/>
              <a:cxnLst/>
              <a:rect l="l" t="t" r="r" b="b"/>
              <a:pathLst>
                <a:path w="13335" h="40639">
                  <a:moveTo>
                    <a:pt x="0" y="40523"/>
                  </a:moveTo>
                  <a:lnTo>
                    <a:pt x="13221" y="40523"/>
                  </a:lnTo>
                  <a:lnTo>
                    <a:pt x="13221" y="0"/>
                  </a:lnTo>
                  <a:lnTo>
                    <a:pt x="0" y="0"/>
                  </a:lnTo>
                  <a:lnTo>
                    <a:pt x="0" y="4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66918" y="3752579"/>
              <a:ext cx="13335" cy="154305"/>
            </a:xfrm>
            <a:custGeom>
              <a:avLst/>
              <a:gdLst/>
              <a:ahLst/>
              <a:cxnLst/>
              <a:rect l="l" t="t" r="r" b="b"/>
              <a:pathLst>
                <a:path w="13335" h="154304">
                  <a:moveTo>
                    <a:pt x="0" y="153795"/>
                  </a:moveTo>
                  <a:lnTo>
                    <a:pt x="13221" y="153795"/>
                  </a:lnTo>
                  <a:lnTo>
                    <a:pt x="13221" y="0"/>
                  </a:lnTo>
                  <a:lnTo>
                    <a:pt x="0" y="0"/>
                  </a:lnTo>
                  <a:lnTo>
                    <a:pt x="0" y="153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566723" y="3598366"/>
            <a:ext cx="2642235" cy="308610"/>
            <a:chOff x="1566723" y="3598366"/>
            <a:chExt cx="2642235" cy="308610"/>
          </a:xfrm>
        </p:grpSpPr>
        <p:sp>
          <p:nvSpPr>
            <p:cNvPr id="32" name="object 32"/>
            <p:cNvSpPr/>
            <p:nvPr/>
          </p:nvSpPr>
          <p:spPr>
            <a:xfrm>
              <a:off x="4201898" y="359836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0"/>
                  </a:moveTo>
                  <a:lnTo>
                    <a:pt x="0" y="39961"/>
                  </a:lnTo>
                </a:path>
              </a:pathLst>
            </a:custGeom>
            <a:ln w="1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95287" y="3652005"/>
              <a:ext cx="13335" cy="40640"/>
            </a:xfrm>
            <a:custGeom>
              <a:avLst/>
              <a:gdLst/>
              <a:ahLst/>
              <a:cxnLst/>
              <a:rect l="l" t="t" r="r" b="b"/>
              <a:pathLst>
                <a:path w="13335" h="40639">
                  <a:moveTo>
                    <a:pt x="0" y="40035"/>
                  </a:moveTo>
                  <a:lnTo>
                    <a:pt x="13221" y="40035"/>
                  </a:lnTo>
                  <a:lnTo>
                    <a:pt x="13221" y="0"/>
                  </a:lnTo>
                  <a:lnTo>
                    <a:pt x="0" y="0"/>
                  </a:lnTo>
                  <a:lnTo>
                    <a:pt x="0" y="40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95287" y="3705708"/>
              <a:ext cx="13335" cy="46990"/>
            </a:xfrm>
            <a:custGeom>
              <a:avLst/>
              <a:gdLst/>
              <a:ahLst/>
              <a:cxnLst/>
              <a:rect l="l" t="t" r="r" b="b"/>
              <a:pathLst>
                <a:path w="13335" h="46989">
                  <a:moveTo>
                    <a:pt x="0" y="46870"/>
                  </a:moveTo>
                  <a:lnTo>
                    <a:pt x="13221" y="46870"/>
                  </a:lnTo>
                  <a:lnTo>
                    <a:pt x="13221" y="0"/>
                  </a:lnTo>
                  <a:lnTo>
                    <a:pt x="0" y="0"/>
                  </a:lnTo>
                  <a:lnTo>
                    <a:pt x="0" y="46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73334" y="3752579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041"/>
                  </a:lnTo>
                </a:path>
              </a:pathLst>
            </a:custGeom>
            <a:ln w="1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66723" y="3805789"/>
              <a:ext cx="13335" cy="40640"/>
            </a:xfrm>
            <a:custGeom>
              <a:avLst/>
              <a:gdLst/>
              <a:ahLst/>
              <a:cxnLst/>
              <a:rect l="l" t="t" r="r" b="b"/>
              <a:pathLst>
                <a:path w="13334" h="40639">
                  <a:moveTo>
                    <a:pt x="0" y="40523"/>
                  </a:moveTo>
                  <a:lnTo>
                    <a:pt x="13221" y="40523"/>
                  </a:lnTo>
                  <a:lnTo>
                    <a:pt x="13221" y="0"/>
                  </a:lnTo>
                  <a:lnTo>
                    <a:pt x="0" y="0"/>
                  </a:lnTo>
                  <a:lnTo>
                    <a:pt x="0" y="4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6723" y="3752579"/>
              <a:ext cx="13335" cy="154305"/>
            </a:xfrm>
            <a:custGeom>
              <a:avLst/>
              <a:gdLst/>
              <a:ahLst/>
              <a:cxnLst/>
              <a:rect l="l" t="t" r="r" b="b"/>
              <a:pathLst>
                <a:path w="13334" h="154304">
                  <a:moveTo>
                    <a:pt x="0" y="153795"/>
                  </a:moveTo>
                  <a:lnTo>
                    <a:pt x="13221" y="153795"/>
                  </a:lnTo>
                  <a:lnTo>
                    <a:pt x="13221" y="0"/>
                  </a:lnTo>
                  <a:lnTo>
                    <a:pt x="0" y="0"/>
                  </a:lnTo>
                  <a:lnTo>
                    <a:pt x="0" y="153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3334" y="3752579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36" y="0"/>
                  </a:lnTo>
                </a:path>
              </a:pathLst>
            </a:custGeom>
            <a:ln w="13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23501" y="3752579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041"/>
                  </a:lnTo>
                </a:path>
              </a:pathLst>
            </a:custGeom>
            <a:ln w="1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16890" y="3805789"/>
              <a:ext cx="13335" cy="40640"/>
            </a:xfrm>
            <a:custGeom>
              <a:avLst/>
              <a:gdLst/>
              <a:ahLst/>
              <a:cxnLst/>
              <a:rect l="l" t="t" r="r" b="b"/>
              <a:pathLst>
                <a:path w="13335" h="40639">
                  <a:moveTo>
                    <a:pt x="0" y="40523"/>
                  </a:moveTo>
                  <a:lnTo>
                    <a:pt x="13221" y="40523"/>
                  </a:lnTo>
                  <a:lnTo>
                    <a:pt x="13221" y="0"/>
                  </a:lnTo>
                  <a:lnTo>
                    <a:pt x="0" y="0"/>
                  </a:lnTo>
                  <a:lnTo>
                    <a:pt x="0" y="4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16890" y="3752579"/>
              <a:ext cx="13335" cy="154305"/>
            </a:xfrm>
            <a:custGeom>
              <a:avLst/>
              <a:gdLst/>
              <a:ahLst/>
              <a:cxnLst/>
              <a:rect l="l" t="t" r="r" b="b"/>
              <a:pathLst>
                <a:path w="13335" h="154304">
                  <a:moveTo>
                    <a:pt x="0" y="153795"/>
                  </a:moveTo>
                  <a:lnTo>
                    <a:pt x="13221" y="153795"/>
                  </a:lnTo>
                  <a:lnTo>
                    <a:pt x="13221" y="0"/>
                  </a:lnTo>
                  <a:lnTo>
                    <a:pt x="0" y="0"/>
                  </a:lnTo>
                  <a:lnTo>
                    <a:pt x="0" y="153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27184" y="3752579"/>
              <a:ext cx="2541270" cy="0"/>
            </a:xfrm>
            <a:custGeom>
              <a:avLst/>
              <a:gdLst/>
              <a:ahLst/>
              <a:cxnLst/>
              <a:rect l="l" t="t" r="r" b="b"/>
              <a:pathLst>
                <a:path w="2541270">
                  <a:moveTo>
                    <a:pt x="0" y="0"/>
                  </a:moveTo>
                  <a:lnTo>
                    <a:pt x="2540837" y="0"/>
                  </a:lnTo>
                </a:path>
              </a:pathLst>
            </a:custGeom>
            <a:ln w="1318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81799" y="3745987"/>
              <a:ext cx="6985" cy="13335"/>
            </a:xfrm>
            <a:custGeom>
              <a:avLst/>
              <a:gdLst/>
              <a:ahLst/>
              <a:cxnLst/>
              <a:rect l="l" t="t" r="r" b="b"/>
              <a:pathLst>
                <a:path w="6985" h="13335">
                  <a:moveTo>
                    <a:pt x="0" y="0"/>
                  </a:moveTo>
                  <a:lnTo>
                    <a:pt x="0" y="13182"/>
                  </a:lnTo>
                  <a:lnTo>
                    <a:pt x="6365" y="13182"/>
                  </a:lnTo>
                  <a:lnTo>
                    <a:pt x="6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88167" y="3752579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0" y="0"/>
                  </a:moveTo>
                  <a:lnTo>
                    <a:pt x="13731" y="0"/>
                  </a:lnTo>
                </a:path>
              </a:pathLst>
            </a:custGeom>
            <a:ln w="13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816547" y="3752579"/>
            <a:ext cx="13335" cy="154305"/>
            <a:chOff x="6816547" y="3752579"/>
            <a:chExt cx="13335" cy="154305"/>
          </a:xfrm>
        </p:grpSpPr>
        <p:sp>
          <p:nvSpPr>
            <p:cNvPr id="46" name="object 46"/>
            <p:cNvSpPr/>
            <p:nvPr/>
          </p:nvSpPr>
          <p:spPr>
            <a:xfrm>
              <a:off x="6823158" y="3752579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041"/>
                  </a:lnTo>
                </a:path>
              </a:pathLst>
            </a:custGeom>
            <a:ln w="1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16547" y="3805789"/>
              <a:ext cx="13335" cy="40640"/>
            </a:xfrm>
            <a:custGeom>
              <a:avLst/>
              <a:gdLst/>
              <a:ahLst/>
              <a:cxnLst/>
              <a:rect l="l" t="t" r="r" b="b"/>
              <a:pathLst>
                <a:path w="13334" h="40639">
                  <a:moveTo>
                    <a:pt x="0" y="40523"/>
                  </a:moveTo>
                  <a:lnTo>
                    <a:pt x="13221" y="40523"/>
                  </a:lnTo>
                  <a:lnTo>
                    <a:pt x="13221" y="0"/>
                  </a:lnTo>
                  <a:lnTo>
                    <a:pt x="0" y="0"/>
                  </a:lnTo>
                  <a:lnTo>
                    <a:pt x="0" y="4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16547" y="3752579"/>
              <a:ext cx="13335" cy="154305"/>
            </a:xfrm>
            <a:custGeom>
              <a:avLst/>
              <a:gdLst/>
              <a:ahLst/>
              <a:cxnLst/>
              <a:rect l="l" t="t" r="r" b="b"/>
              <a:pathLst>
                <a:path w="13334" h="154304">
                  <a:moveTo>
                    <a:pt x="0" y="153795"/>
                  </a:moveTo>
                  <a:lnTo>
                    <a:pt x="13221" y="153795"/>
                  </a:lnTo>
                  <a:lnTo>
                    <a:pt x="13221" y="0"/>
                  </a:lnTo>
                  <a:lnTo>
                    <a:pt x="0" y="0"/>
                  </a:lnTo>
                  <a:lnTo>
                    <a:pt x="0" y="153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144364" y="4998561"/>
            <a:ext cx="858519" cy="563245"/>
          </a:xfrm>
          <a:prstGeom prst="rect">
            <a:avLst/>
          </a:prstGeom>
          <a:solidFill>
            <a:srgbClr val="DEF5F9"/>
          </a:solidFill>
          <a:ln w="13682">
            <a:solidFill>
              <a:srgbClr val="EDEBE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40"/>
              </a:spcBef>
            </a:pPr>
            <a:r>
              <a:rPr sz="1450" spc="10" dirty="0">
                <a:latin typeface="Arial"/>
                <a:cs typeface="Arial"/>
              </a:rPr>
              <a:t>Change</a:t>
            </a:r>
            <a:endParaRPr sz="14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Planners</a:t>
            </a:r>
            <a:endParaRPr sz="14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2504" y="3906375"/>
            <a:ext cx="1589405" cy="784225"/>
          </a:xfrm>
          <a:prstGeom prst="rect">
            <a:avLst/>
          </a:prstGeom>
          <a:solidFill>
            <a:srgbClr val="DEF5F9"/>
          </a:solidFill>
          <a:ln w="13190">
            <a:solidFill>
              <a:srgbClr val="EDEBE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9690" marR="52069" algn="ctr">
              <a:lnSpc>
                <a:spcPct val="100000"/>
              </a:lnSpc>
              <a:spcBef>
                <a:spcPts val="345"/>
              </a:spcBef>
            </a:pPr>
            <a:r>
              <a:rPr sz="1450" spc="10" dirty="0">
                <a:latin typeface="Arial"/>
                <a:cs typeface="Arial"/>
              </a:rPr>
              <a:t>Process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Manager  </a:t>
            </a:r>
            <a:r>
              <a:rPr sz="1450" spc="30" dirty="0">
                <a:latin typeface="Arial"/>
                <a:cs typeface="Arial"/>
              </a:rPr>
              <a:t>AP</a:t>
            </a:r>
            <a:endParaRPr sz="145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Change</a:t>
            </a:r>
            <a:endParaRPr sz="14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94452" y="4998561"/>
            <a:ext cx="858519" cy="563245"/>
          </a:xfrm>
          <a:prstGeom prst="rect">
            <a:avLst/>
          </a:prstGeom>
          <a:solidFill>
            <a:srgbClr val="DEF5F9"/>
          </a:solidFill>
          <a:ln w="13194">
            <a:solidFill>
              <a:srgbClr val="EDEBE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40"/>
              </a:spcBef>
            </a:pPr>
            <a:r>
              <a:rPr sz="1450" spc="5" dirty="0">
                <a:latin typeface="Arial"/>
                <a:cs typeface="Arial"/>
              </a:rPr>
              <a:t>Change</a:t>
            </a:r>
            <a:endParaRPr sz="14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Planners</a:t>
            </a:r>
            <a:endParaRPr sz="1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32108" y="3906375"/>
            <a:ext cx="1589405" cy="784225"/>
          </a:xfrm>
          <a:prstGeom prst="rect">
            <a:avLst/>
          </a:prstGeom>
          <a:solidFill>
            <a:srgbClr val="DEF5F9"/>
          </a:solidFill>
          <a:ln w="13190">
            <a:solidFill>
              <a:srgbClr val="EDEBE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60325" marR="53340" algn="ctr">
              <a:lnSpc>
                <a:spcPct val="100000"/>
              </a:lnSpc>
              <a:spcBef>
                <a:spcPts val="345"/>
              </a:spcBef>
            </a:pPr>
            <a:r>
              <a:rPr sz="1450" spc="10" dirty="0">
                <a:latin typeface="Arial"/>
                <a:cs typeface="Arial"/>
              </a:rPr>
              <a:t>Process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Manager  </a:t>
            </a:r>
            <a:r>
              <a:rPr sz="1450" spc="30" dirty="0">
                <a:latin typeface="Arial"/>
                <a:cs typeface="Arial"/>
              </a:rPr>
              <a:t>EU</a:t>
            </a:r>
            <a:endParaRPr sz="1450">
              <a:latin typeface="Arial"/>
              <a:cs typeface="Arial"/>
            </a:endParaRPr>
          </a:p>
          <a:p>
            <a:pPr marR="2540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Change</a:t>
            </a:r>
            <a:endParaRPr sz="14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44081" y="4998561"/>
            <a:ext cx="858519" cy="563245"/>
          </a:xfrm>
          <a:prstGeom prst="rect">
            <a:avLst/>
          </a:prstGeom>
          <a:solidFill>
            <a:srgbClr val="DEF5F9"/>
          </a:solidFill>
          <a:ln w="13194">
            <a:solidFill>
              <a:srgbClr val="EDEBE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40"/>
              </a:spcBef>
            </a:pPr>
            <a:r>
              <a:rPr sz="1450" spc="5" dirty="0">
                <a:latin typeface="Arial"/>
                <a:cs typeface="Arial"/>
              </a:rPr>
              <a:t>Change</a:t>
            </a:r>
            <a:endParaRPr sz="145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Planners</a:t>
            </a:r>
            <a:endParaRPr sz="14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82096" y="3906375"/>
            <a:ext cx="1589405" cy="784225"/>
          </a:xfrm>
          <a:prstGeom prst="rect">
            <a:avLst/>
          </a:prstGeom>
          <a:solidFill>
            <a:srgbClr val="DEF5F9"/>
          </a:solidFill>
          <a:ln w="13190">
            <a:solidFill>
              <a:srgbClr val="EDEBE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9690" marR="51435" algn="ctr">
              <a:lnSpc>
                <a:spcPct val="100000"/>
              </a:lnSpc>
              <a:spcBef>
                <a:spcPts val="345"/>
              </a:spcBef>
            </a:pPr>
            <a:r>
              <a:rPr sz="1450" spc="10" dirty="0">
                <a:latin typeface="Arial"/>
                <a:cs typeface="Arial"/>
              </a:rPr>
              <a:t>Process</a:t>
            </a:r>
            <a:r>
              <a:rPr sz="1450" spc="-100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manager  </a:t>
            </a:r>
            <a:r>
              <a:rPr sz="1450" spc="-15" dirty="0">
                <a:latin typeface="Arial"/>
                <a:cs typeface="Arial"/>
              </a:rPr>
              <a:t>LA</a:t>
            </a:r>
            <a:endParaRPr sz="145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Change</a:t>
            </a:r>
            <a:endParaRPr sz="1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94109" y="4998561"/>
            <a:ext cx="858519" cy="563245"/>
          </a:xfrm>
          <a:prstGeom prst="rect">
            <a:avLst/>
          </a:prstGeom>
          <a:solidFill>
            <a:srgbClr val="DEF5F9"/>
          </a:solidFill>
          <a:ln w="13682">
            <a:solidFill>
              <a:srgbClr val="EDEBE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40"/>
              </a:spcBef>
            </a:pPr>
            <a:r>
              <a:rPr sz="1450" spc="10" dirty="0">
                <a:latin typeface="Arial"/>
                <a:cs typeface="Arial"/>
              </a:rPr>
              <a:t>Change</a:t>
            </a:r>
            <a:endParaRPr sz="14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Planners</a:t>
            </a:r>
            <a:endParaRPr sz="14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32322" y="3906375"/>
            <a:ext cx="1589405" cy="784225"/>
          </a:xfrm>
          <a:prstGeom prst="rect">
            <a:avLst/>
          </a:prstGeom>
          <a:solidFill>
            <a:srgbClr val="DEF5F9"/>
          </a:solidFill>
          <a:ln w="13190">
            <a:solidFill>
              <a:srgbClr val="EDEBE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9690" marR="52069" algn="ctr">
              <a:lnSpc>
                <a:spcPct val="100000"/>
              </a:lnSpc>
              <a:spcBef>
                <a:spcPts val="345"/>
              </a:spcBef>
            </a:pPr>
            <a:r>
              <a:rPr sz="1450" spc="10" dirty="0">
                <a:latin typeface="Arial"/>
                <a:cs typeface="Arial"/>
              </a:rPr>
              <a:t>Process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Manager  </a:t>
            </a:r>
            <a:r>
              <a:rPr sz="1450" spc="5" dirty="0">
                <a:latin typeface="Arial"/>
                <a:cs typeface="Arial"/>
              </a:rPr>
              <a:t>NA</a:t>
            </a:r>
            <a:endParaRPr sz="1450">
              <a:latin typeface="Arial"/>
              <a:cs typeface="Arial"/>
            </a:endParaRPr>
          </a:p>
          <a:p>
            <a:pPr marR="2540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Change</a:t>
            </a:r>
            <a:endParaRPr sz="14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10664" y="2814605"/>
            <a:ext cx="1589405" cy="784225"/>
          </a:xfrm>
          <a:prstGeom prst="rect">
            <a:avLst/>
          </a:prstGeom>
          <a:solidFill>
            <a:srgbClr val="DEF5F9"/>
          </a:solidFill>
          <a:ln w="13678">
            <a:solidFill>
              <a:srgbClr val="EDEBE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53670" marR="144780" indent="368300">
              <a:lnSpc>
                <a:spcPct val="100000"/>
              </a:lnSpc>
              <a:spcBef>
                <a:spcPts val="340"/>
              </a:spcBef>
            </a:pPr>
            <a:r>
              <a:rPr sz="1450" spc="10" dirty="0">
                <a:latin typeface="Arial"/>
                <a:cs typeface="Arial"/>
              </a:rPr>
              <a:t>Global  </a:t>
            </a:r>
            <a:r>
              <a:rPr sz="1450" spc="15" dirty="0">
                <a:latin typeface="Arial"/>
                <a:cs typeface="Arial"/>
              </a:rPr>
              <a:t>Process</a:t>
            </a:r>
            <a:r>
              <a:rPr sz="1450" spc="-9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Owner</a:t>
            </a:r>
            <a:endParaRPr sz="145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5"/>
              </a:spcBef>
            </a:pPr>
            <a:r>
              <a:rPr sz="1450" spc="10" dirty="0">
                <a:latin typeface="Arial"/>
                <a:cs typeface="Arial"/>
              </a:rPr>
              <a:t>Change*</a:t>
            </a:r>
            <a:endParaRPr sz="14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160691" y="2814744"/>
            <a:ext cx="1589405" cy="784225"/>
          </a:xfrm>
          <a:custGeom>
            <a:avLst/>
            <a:gdLst/>
            <a:ahLst/>
            <a:cxnLst/>
            <a:rect l="l" t="t" r="r" b="b"/>
            <a:pathLst>
              <a:path w="1589404" h="784225">
                <a:moveTo>
                  <a:pt x="1588974" y="0"/>
                </a:moveTo>
                <a:lnTo>
                  <a:pt x="0" y="0"/>
                </a:lnTo>
                <a:lnTo>
                  <a:pt x="0" y="783622"/>
                </a:lnTo>
                <a:lnTo>
                  <a:pt x="1588974" y="783622"/>
                </a:lnTo>
                <a:lnTo>
                  <a:pt x="1588974" y="0"/>
                </a:lnTo>
                <a:close/>
              </a:path>
            </a:pathLst>
          </a:custGeom>
          <a:solidFill>
            <a:srgbClr val="DE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167531" y="2842010"/>
            <a:ext cx="157543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635" marR="382270" indent="66675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Arial"/>
                <a:cs typeface="Arial"/>
              </a:rPr>
              <a:t>Process  </a:t>
            </a:r>
            <a:r>
              <a:rPr sz="1450" spc="30" dirty="0">
                <a:latin typeface="Arial"/>
                <a:cs typeface="Arial"/>
              </a:rPr>
              <a:t>A</a:t>
            </a:r>
            <a:r>
              <a:rPr sz="1450" spc="-10" dirty="0">
                <a:latin typeface="Arial"/>
                <a:cs typeface="Arial"/>
              </a:rPr>
              <a:t>r</a:t>
            </a:r>
            <a:r>
              <a:rPr sz="1450" spc="15" dirty="0">
                <a:latin typeface="Arial"/>
                <a:cs typeface="Arial"/>
              </a:rPr>
              <a:t>c</a:t>
            </a:r>
            <a:r>
              <a:rPr sz="1450" spc="30" dirty="0">
                <a:latin typeface="Arial"/>
                <a:cs typeface="Arial"/>
              </a:rPr>
              <a:t>h</a:t>
            </a:r>
            <a:r>
              <a:rPr sz="1450" spc="-10" dirty="0">
                <a:latin typeface="Arial"/>
                <a:cs typeface="Arial"/>
              </a:rPr>
              <a:t>i</a:t>
            </a:r>
            <a:r>
              <a:rPr sz="1450" spc="10" dirty="0">
                <a:latin typeface="Arial"/>
                <a:cs typeface="Arial"/>
              </a:rPr>
              <a:t>t</a:t>
            </a:r>
            <a:r>
              <a:rPr sz="1450" spc="30" dirty="0">
                <a:latin typeface="Arial"/>
                <a:cs typeface="Arial"/>
              </a:rPr>
              <a:t>e</a:t>
            </a:r>
            <a:r>
              <a:rPr sz="1450" spc="15" dirty="0">
                <a:latin typeface="Arial"/>
                <a:cs typeface="Arial"/>
              </a:rPr>
              <a:t>c</a:t>
            </a:r>
            <a:r>
              <a:rPr sz="1450" spc="-40" dirty="0">
                <a:latin typeface="Arial"/>
                <a:cs typeface="Arial"/>
              </a:rPr>
              <a:t>t</a:t>
            </a:r>
            <a:r>
              <a:rPr sz="1450" spc="10" dirty="0">
                <a:latin typeface="Arial"/>
                <a:cs typeface="Arial"/>
              </a:rPr>
              <a:t>*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153707" y="2807620"/>
            <a:ext cx="3345815" cy="798195"/>
            <a:chOff x="5153707" y="2807620"/>
            <a:chExt cx="3345815" cy="798195"/>
          </a:xfrm>
        </p:grpSpPr>
        <p:sp>
          <p:nvSpPr>
            <p:cNvPr id="61" name="object 61"/>
            <p:cNvSpPr/>
            <p:nvPr/>
          </p:nvSpPr>
          <p:spPr>
            <a:xfrm>
              <a:off x="5160692" y="2814605"/>
              <a:ext cx="1589405" cy="784225"/>
            </a:xfrm>
            <a:custGeom>
              <a:avLst/>
              <a:gdLst/>
              <a:ahLst/>
              <a:cxnLst/>
              <a:rect l="l" t="t" r="r" b="b"/>
              <a:pathLst>
                <a:path w="1589404" h="784225">
                  <a:moveTo>
                    <a:pt x="0" y="0"/>
                  </a:moveTo>
                  <a:lnTo>
                    <a:pt x="1589034" y="0"/>
                  </a:lnTo>
                  <a:lnTo>
                    <a:pt x="1589034" y="783761"/>
                  </a:lnTo>
                  <a:lnTo>
                    <a:pt x="0" y="783761"/>
                  </a:lnTo>
                  <a:lnTo>
                    <a:pt x="0" y="0"/>
                  </a:lnTo>
                </a:path>
              </a:pathLst>
            </a:custGeom>
            <a:ln w="13678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10321" y="2814744"/>
              <a:ext cx="1589405" cy="784225"/>
            </a:xfrm>
            <a:custGeom>
              <a:avLst/>
              <a:gdLst/>
              <a:ahLst/>
              <a:cxnLst/>
              <a:rect l="l" t="t" r="r" b="b"/>
              <a:pathLst>
                <a:path w="1589404" h="784225">
                  <a:moveTo>
                    <a:pt x="1588974" y="0"/>
                  </a:moveTo>
                  <a:lnTo>
                    <a:pt x="0" y="0"/>
                  </a:lnTo>
                  <a:lnTo>
                    <a:pt x="0" y="783622"/>
                  </a:lnTo>
                  <a:lnTo>
                    <a:pt x="1588974" y="783622"/>
                  </a:lnTo>
                  <a:lnTo>
                    <a:pt x="1588974" y="0"/>
                  </a:lnTo>
                  <a:close/>
                </a:path>
              </a:pathLst>
            </a:custGeom>
            <a:solidFill>
              <a:srgbClr val="DE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17160" y="2842010"/>
            <a:ext cx="1575435" cy="692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236854" indent="-1270" algn="ctr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Arial"/>
                <a:cs typeface="Arial"/>
              </a:rPr>
              <a:t>Service  M</a:t>
            </a:r>
            <a:r>
              <a:rPr sz="1450" spc="30" dirty="0">
                <a:latin typeface="Arial"/>
                <a:cs typeface="Arial"/>
              </a:rPr>
              <a:t>a</a:t>
            </a:r>
            <a:r>
              <a:rPr sz="1450" spc="-20" dirty="0">
                <a:latin typeface="Arial"/>
                <a:cs typeface="Arial"/>
              </a:rPr>
              <a:t>n</a:t>
            </a:r>
            <a:r>
              <a:rPr sz="1450" spc="30" dirty="0">
                <a:latin typeface="Arial"/>
                <a:cs typeface="Arial"/>
              </a:rPr>
              <a:t>a</a:t>
            </a:r>
            <a:r>
              <a:rPr sz="1450" spc="-20" dirty="0">
                <a:latin typeface="Arial"/>
                <a:cs typeface="Arial"/>
              </a:rPr>
              <a:t>g</a:t>
            </a:r>
            <a:r>
              <a:rPr sz="1450" spc="30" dirty="0">
                <a:latin typeface="Arial"/>
                <a:cs typeface="Arial"/>
              </a:rPr>
              <a:t>e</a:t>
            </a:r>
            <a:r>
              <a:rPr sz="1450" dirty="0">
                <a:latin typeface="Arial"/>
                <a:cs typeface="Arial"/>
              </a:rPr>
              <a:t>m</a:t>
            </a:r>
            <a:r>
              <a:rPr sz="1450" spc="30" dirty="0">
                <a:latin typeface="Arial"/>
                <a:cs typeface="Arial"/>
              </a:rPr>
              <a:t>e</a:t>
            </a:r>
            <a:r>
              <a:rPr sz="1450" spc="-20" dirty="0">
                <a:latin typeface="Arial"/>
                <a:cs typeface="Arial"/>
              </a:rPr>
              <a:t>n</a:t>
            </a:r>
            <a:r>
              <a:rPr sz="1450" spc="5" dirty="0">
                <a:latin typeface="Arial"/>
                <a:cs typeface="Arial"/>
              </a:rPr>
              <a:t>t  </a:t>
            </a:r>
            <a:r>
              <a:rPr sz="1450" spc="10" dirty="0">
                <a:latin typeface="Arial"/>
                <a:cs typeface="Arial"/>
              </a:rPr>
              <a:t>Tools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Team</a:t>
            </a:r>
            <a:endParaRPr sz="14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910321" y="2814605"/>
            <a:ext cx="1589405" cy="784225"/>
          </a:xfrm>
          <a:custGeom>
            <a:avLst/>
            <a:gdLst/>
            <a:ahLst/>
            <a:cxnLst/>
            <a:rect l="l" t="t" r="r" b="b"/>
            <a:pathLst>
              <a:path w="1589404" h="784225">
                <a:moveTo>
                  <a:pt x="0" y="0"/>
                </a:moveTo>
                <a:lnTo>
                  <a:pt x="1588835" y="0"/>
                </a:lnTo>
                <a:lnTo>
                  <a:pt x="1588835" y="783761"/>
                </a:lnTo>
                <a:lnTo>
                  <a:pt x="0" y="783761"/>
                </a:lnTo>
                <a:lnTo>
                  <a:pt x="0" y="0"/>
                </a:lnTo>
              </a:path>
            </a:pathLst>
          </a:custGeom>
          <a:ln w="13678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692054" y="1943737"/>
            <a:ext cx="1891030" cy="563245"/>
          </a:xfrm>
          <a:prstGeom prst="rect">
            <a:avLst/>
          </a:prstGeom>
          <a:solidFill>
            <a:srgbClr val="DEF5F9"/>
          </a:solidFill>
          <a:ln w="13674">
            <a:solidFill>
              <a:srgbClr val="EDEBE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450" spc="5" dirty="0">
                <a:latin typeface="Arial"/>
                <a:cs typeface="Arial"/>
              </a:rPr>
              <a:t>Service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Management</a:t>
            </a:r>
            <a:endParaRPr sz="1450">
              <a:latin typeface="Arial"/>
              <a:cs typeface="Arial"/>
            </a:endParaRPr>
          </a:p>
          <a:p>
            <a:pPr marR="2540" algn="ctr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Board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966838" y="2767863"/>
            <a:ext cx="2419350" cy="738505"/>
            <a:chOff x="966838" y="2767863"/>
            <a:chExt cx="2419350" cy="738505"/>
          </a:xfrm>
        </p:grpSpPr>
        <p:sp>
          <p:nvSpPr>
            <p:cNvPr id="67" name="object 67"/>
            <p:cNvSpPr/>
            <p:nvPr/>
          </p:nvSpPr>
          <p:spPr>
            <a:xfrm>
              <a:off x="2604897" y="3170301"/>
              <a:ext cx="781050" cy="76200"/>
            </a:xfrm>
            <a:custGeom>
              <a:avLst/>
              <a:gdLst/>
              <a:ahLst/>
              <a:cxnLst/>
              <a:rect l="l" t="t" r="r" b="b"/>
              <a:pathLst>
                <a:path w="7810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7810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781050" h="76200">
                  <a:moveTo>
                    <a:pt x="780668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780668" y="44450"/>
                  </a:lnTo>
                  <a:lnTo>
                    <a:pt x="78066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71600" y="2772625"/>
              <a:ext cx="1646555" cy="728980"/>
            </a:xfrm>
            <a:custGeom>
              <a:avLst/>
              <a:gdLst/>
              <a:ahLst/>
              <a:cxnLst/>
              <a:rect l="l" t="t" r="r" b="b"/>
              <a:pathLst>
                <a:path w="1646555" h="728979">
                  <a:moveTo>
                    <a:pt x="1646554" y="0"/>
                  </a:moveTo>
                  <a:lnTo>
                    <a:pt x="0" y="0"/>
                  </a:lnTo>
                  <a:lnTo>
                    <a:pt x="0" y="728383"/>
                  </a:lnTo>
                  <a:lnTo>
                    <a:pt x="1646554" y="728383"/>
                  </a:lnTo>
                  <a:lnTo>
                    <a:pt x="1646554" y="0"/>
                  </a:lnTo>
                  <a:close/>
                </a:path>
              </a:pathLst>
            </a:custGeom>
            <a:solidFill>
              <a:srgbClr val="7C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71600" y="2772625"/>
              <a:ext cx="1646555" cy="728980"/>
            </a:xfrm>
            <a:custGeom>
              <a:avLst/>
              <a:gdLst/>
              <a:ahLst/>
              <a:cxnLst/>
              <a:rect l="l" t="t" r="r" b="b"/>
              <a:pathLst>
                <a:path w="1646555" h="728979">
                  <a:moveTo>
                    <a:pt x="0" y="728383"/>
                  </a:moveTo>
                  <a:lnTo>
                    <a:pt x="1646554" y="728383"/>
                  </a:lnTo>
                  <a:lnTo>
                    <a:pt x="1646554" y="0"/>
                  </a:lnTo>
                  <a:lnTo>
                    <a:pt x="0" y="0"/>
                  </a:lnTo>
                  <a:lnTo>
                    <a:pt x="0" y="7283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971600" y="2772625"/>
            <a:ext cx="1646555" cy="72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arlito"/>
                <a:cs typeface="Carlito"/>
              </a:rPr>
              <a:t>Global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Process</a:t>
            </a:r>
            <a:r>
              <a:rPr sz="1200" b="1" spc="-4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Manager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40279" y="2737815"/>
            <a:ext cx="5029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Repo</a:t>
            </a:r>
            <a:r>
              <a:rPr sz="1050" spc="-10" dirty="0">
                <a:latin typeface="Arial"/>
                <a:cs typeface="Arial"/>
              </a:rPr>
              <a:t>rt</a:t>
            </a:r>
            <a:r>
              <a:rPr sz="1050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004" y="1294638"/>
            <a:ext cx="787654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8930" indent="-343535">
              <a:lnSpc>
                <a:spcPct val="100000"/>
              </a:lnSpc>
              <a:spcBef>
                <a:spcPts val="100"/>
              </a:spcBef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Gestión End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End del servicio: control integral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por  componentes.</a:t>
            </a:r>
            <a:endParaRPr sz="2400">
              <a:latin typeface="Arial"/>
              <a:cs typeface="Arial"/>
            </a:endParaRPr>
          </a:p>
          <a:p>
            <a:pPr marL="355600" marR="393065" indent="-343535">
              <a:lnSpc>
                <a:spcPct val="100000"/>
              </a:lnSpc>
              <a:spcBef>
                <a:spcPts val="1440"/>
              </a:spcBef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Gestión a </a:t>
            </a:r>
            <a:r>
              <a:rPr sz="2400" dirty="0">
                <a:latin typeface="Arial"/>
                <a:cs typeface="Arial"/>
              </a:rPr>
              <a:t>través </a:t>
            </a:r>
            <a:r>
              <a:rPr sz="2400" spc="-5" dirty="0">
                <a:latin typeface="Arial"/>
                <a:cs typeface="Arial"/>
              </a:rPr>
              <a:t>de los procesos basados en </a:t>
            </a:r>
            <a:r>
              <a:rPr sz="2400" dirty="0">
                <a:latin typeface="Arial"/>
                <a:cs typeface="Arial"/>
              </a:rPr>
              <a:t>ITIL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  coordinación </a:t>
            </a:r>
            <a:r>
              <a:rPr sz="2400" dirty="0">
                <a:latin typeface="Arial"/>
                <a:cs typeface="Arial"/>
              </a:rPr>
              <a:t>con los </a:t>
            </a:r>
            <a:r>
              <a:rPr sz="2400" spc="-5" dirty="0">
                <a:latin typeface="Arial"/>
                <a:cs typeface="Arial"/>
              </a:rPr>
              <a:t>responsables </a:t>
            </a:r>
            <a:r>
              <a:rPr sz="2400" dirty="0">
                <a:latin typeface="Arial"/>
                <a:cs typeface="Arial"/>
              </a:rPr>
              <a:t>de los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procesos.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Gestión del ciclo 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vida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Brindar plan de entrenamiento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educación.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5"/>
              </a:spcBef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Seguimiento </a:t>
            </a:r>
            <a:r>
              <a:rPr sz="2400" dirty="0">
                <a:latin typeface="Arial"/>
                <a:cs typeface="Arial"/>
              </a:rPr>
              <a:t>de métricas de performance </a:t>
            </a:r>
            <a:r>
              <a:rPr sz="2400" spc="-5" dirty="0">
                <a:latin typeface="Arial"/>
                <a:cs typeface="Arial"/>
              </a:rPr>
              <a:t>para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impulsar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medidas correctivas para </a:t>
            </a:r>
            <a:r>
              <a:rPr sz="2400" dirty="0">
                <a:latin typeface="Arial"/>
                <a:cs typeface="Arial"/>
              </a:rPr>
              <a:t>mejora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continua.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35"/>
              </a:spcBef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Desarrollar estrategia de despliegue entre 1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años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5"/>
              </a:spcBef>
              <a:buClr>
                <a:srgbClr val="003399"/>
              </a:buClr>
              <a:buChar char="●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Desarrollar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Gestionar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Presupuesto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7691" y="339978"/>
            <a:ext cx="7616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/>
              <a:t>Service</a:t>
            </a:r>
            <a:r>
              <a:rPr sz="3200" spc="-85" dirty="0"/>
              <a:t> </a:t>
            </a:r>
            <a:r>
              <a:rPr sz="3200" dirty="0"/>
              <a:t>Owner-Responsabilidades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5039" y="6137770"/>
            <a:ext cx="1130910" cy="52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540" y="1211706"/>
            <a:ext cx="7110730" cy="444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Breve reseña de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ITIL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Caso de implementación: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programa</a:t>
            </a:r>
            <a:endParaRPr sz="2800">
              <a:latin typeface="Arial"/>
              <a:cs typeface="Arial"/>
            </a:endParaRPr>
          </a:p>
          <a:p>
            <a:pPr marL="984885" lvl="1" indent="-516255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i="1" spc="-5" dirty="0">
                <a:latin typeface="Arial"/>
                <a:cs typeface="Arial"/>
              </a:rPr>
              <a:t>Razones / beneficios de la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adopción</a:t>
            </a:r>
            <a:endParaRPr sz="2800">
              <a:latin typeface="Arial"/>
              <a:cs typeface="Arial"/>
            </a:endParaRPr>
          </a:p>
          <a:p>
            <a:pPr marL="984885" lvl="1" indent="-51625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i="1" spc="-5" dirty="0">
                <a:latin typeface="Arial"/>
                <a:cs typeface="Arial"/>
              </a:rPr>
              <a:t>Misión, </a:t>
            </a:r>
            <a:r>
              <a:rPr sz="2800" i="1" dirty="0">
                <a:latin typeface="Arial"/>
                <a:cs typeface="Arial"/>
              </a:rPr>
              <a:t>objetivos,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estrategia</a:t>
            </a:r>
            <a:endParaRPr sz="2800">
              <a:latin typeface="Arial"/>
              <a:cs typeface="Arial"/>
            </a:endParaRPr>
          </a:p>
          <a:p>
            <a:pPr marL="984885" lvl="1" indent="-516255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i="1" spc="-5" dirty="0">
                <a:latin typeface="Arial"/>
                <a:cs typeface="Arial"/>
              </a:rPr>
              <a:t>Implementación y </a:t>
            </a:r>
            <a:r>
              <a:rPr sz="2800" i="1" dirty="0">
                <a:latin typeface="Arial"/>
                <a:cs typeface="Arial"/>
              </a:rPr>
              <a:t>puesta en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operación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Lecciones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aprendidas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Wingdings"/>
              <a:buChar char=""/>
            </a:pPr>
            <a:endParaRPr sz="395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Conclusiones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7071" y="336930"/>
            <a:ext cx="2056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T</a:t>
            </a:r>
            <a:r>
              <a:rPr dirty="0"/>
              <a:t>emario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83879" y="637499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516" y="1510360"/>
            <a:ext cx="8125459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5720" indent="-457200">
              <a:lnSpc>
                <a:spcPct val="100000"/>
              </a:lnSpc>
              <a:spcBef>
                <a:spcPts val="100"/>
              </a:spcBef>
              <a:buClr>
                <a:srgbClr val="003399"/>
              </a:buClr>
              <a:buChar char="●"/>
              <a:tabLst>
                <a:tab pos="469265" algn="l"/>
                <a:tab pos="469900" algn="l"/>
                <a:tab pos="4129404" algn="l"/>
              </a:tabLst>
            </a:pPr>
            <a:r>
              <a:rPr sz="2400" dirty="0">
                <a:latin typeface="Arial"/>
                <a:cs typeface="Arial"/>
              </a:rPr>
              <a:t>Implementar IT </a:t>
            </a:r>
            <a:r>
              <a:rPr sz="2400" spc="-5" dirty="0">
                <a:latin typeface="Arial"/>
                <a:cs typeface="Arial"/>
              </a:rPr>
              <a:t>Service Management </a:t>
            </a:r>
            <a:r>
              <a:rPr sz="2400" dirty="0">
                <a:latin typeface="Arial"/>
                <a:cs typeface="Arial"/>
              </a:rPr>
              <a:t>en la </a:t>
            </a:r>
            <a:r>
              <a:rPr sz="2400" spc="-5" dirty="0">
                <a:latin typeface="Arial"/>
                <a:cs typeface="Arial"/>
              </a:rPr>
              <a:t>región según  las </a:t>
            </a:r>
            <a:r>
              <a:rPr sz="2400" b="1" spc="-5" dirty="0">
                <a:latin typeface="Arial"/>
                <a:cs typeface="Arial"/>
              </a:rPr>
              <a:t>mejores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prácticas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	</a:t>
            </a:r>
            <a:r>
              <a:rPr sz="2400" dirty="0">
                <a:latin typeface="Arial"/>
                <a:cs typeface="Arial"/>
              </a:rPr>
              <a:t>ITIL </a:t>
            </a:r>
            <a:r>
              <a:rPr sz="2400" spc="-5" dirty="0">
                <a:latin typeface="Arial"/>
                <a:cs typeface="Arial"/>
              </a:rPr>
              <a:t>de acuerdo al programa  global.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3399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551815" indent="-539750">
              <a:lnSpc>
                <a:spcPct val="100000"/>
              </a:lnSpc>
              <a:buClr>
                <a:srgbClr val="003399"/>
              </a:buClr>
              <a:buChar char="●"/>
              <a:tabLst>
                <a:tab pos="551815" algn="l"/>
                <a:tab pos="552450" algn="l"/>
              </a:tabLst>
            </a:pPr>
            <a:r>
              <a:rPr sz="2400" dirty="0">
                <a:latin typeface="Arial"/>
                <a:cs typeface="Arial"/>
              </a:rPr>
              <a:t>Implementar </a:t>
            </a:r>
            <a:r>
              <a:rPr sz="2400" spc="-5" dirty="0">
                <a:latin typeface="Arial"/>
                <a:cs typeface="Arial"/>
              </a:rPr>
              <a:t>una herramienta </a:t>
            </a:r>
            <a:r>
              <a:rPr sz="240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soporte </a:t>
            </a:r>
            <a:r>
              <a:rPr sz="240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facilite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integración de todos los </a:t>
            </a:r>
            <a:r>
              <a:rPr sz="2400" b="1" spc="-5" dirty="0">
                <a:latin typeface="Arial"/>
                <a:cs typeface="Arial"/>
              </a:rPr>
              <a:t>procesos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69900" marR="463550" indent="-457200">
              <a:lnSpc>
                <a:spcPct val="100000"/>
              </a:lnSpc>
              <a:buClr>
                <a:srgbClr val="003399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La </a:t>
            </a:r>
            <a:r>
              <a:rPr sz="2400" b="1" dirty="0">
                <a:latin typeface="Arial"/>
                <a:cs typeface="Arial"/>
              </a:rPr>
              <a:t>función </a:t>
            </a:r>
            <a:r>
              <a:rPr sz="2400" spc="-5" dirty="0">
                <a:latin typeface="Arial"/>
                <a:cs typeface="Arial"/>
              </a:rPr>
              <a:t>del Service Desk implementada en forma  consistente </a:t>
            </a:r>
            <a:r>
              <a:rPr sz="2400" dirty="0">
                <a:latin typeface="Arial"/>
                <a:cs typeface="Arial"/>
              </a:rPr>
              <a:t>en toda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región.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3399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469900" marR="195580" indent="-457200">
              <a:lnSpc>
                <a:spcPct val="100000"/>
              </a:lnSpc>
              <a:buClr>
                <a:srgbClr val="003399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Procesos de ITSM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la herramienta de soporte a </a:t>
            </a:r>
            <a:r>
              <a:rPr sz="2400" dirty="0">
                <a:latin typeface="Arial"/>
                <a:cs typeface="Arial"/>
              </a:rPr>
              <a:t>estos,  </a:t>
            </a:r>
            <a:r>
              <a:rPr sz="2400" spc="-5" dirty="0">
                <a:latin typeface="Arial"/>
                <a:cs typeface="Arial"/>
              </a:rPr>
              <a:t>compartidos globalmente.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8452" y="264617"/>
            <a:ext cx="6870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Objetivos </a:t>
            </a:r>
            <a:r>
              <a:rPr spc="10" dirty="0"/>
              <a:t>para </a:t>
            </a:r>
            <a:r>
              <a:rPr spc="-5" dirty="0"/>
              <a:t>las</a:t>
            </a:r>
            <a:r>
              <a:rPr spc="-45" dirty="0"/>
              <a:t> </a:t>
            </a:r>
            <a:r>
              <a:rPr spc="15" dirty="0"/>
              <a:t>regiones</a:t>
            </a:r>
          </a:p>
        </p:txBody>
      </p:sp>
      <p:sp>
        <p:nvSpPr>
          <p:cNvPr id="4" name="object 4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675" y="5130672"/>
            <a:ext cx="249936" cy="28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7675" y="5459882"/>
            <a:ext cx="249936" cy="28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7675" y="5789371"/>
            <a:ext cx="249936" cy="28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005" indent="-515620">
              <a:lnSpc>
                <a:spcPct val="100000"/>
              </a:lnSpc>
              <a:spcBef>
                <a:spcPts val="100"/>
              </a:spcBef>
              <a:buClr>
                <a:srgbClr val="003399"/>
              </a:buClr>
              <a:buChar char="●"/>
              <a:tabLst>
                <a:tab pos="548005" algn="l"/>
                <a:tab pos="548640" algn="l"/>
              </a:tabLst>
            </a:pPr>
            <a:r>
              <a:rPr spc="-5" dirty="0"/>
              <a:t>Organización </a:t>
            </a:r>
            <a:r>
              <a:rPr dirty="0"/>
              <a:t>de TI </a:t>
            </a:r>
            <a:r>
              <a:rPr spc="-5" dirty="0"/>
              <a:t>Regional </a:t>
            </a:r>
            <a:r>
              <a:rPr dirty="0"/>
              <a:t>y en </a:t>
            </a:r>
            <a:r>
              <a:rPr spc="-5" dirty="0"/>
              <a:t>transición hacia</a:t>
            </a:r>
            <a:r>
              <a:rPr spc="25" dirty="0"/>
              <a:t> </a:t>
            </a:r>
            <a:r>
              <a:rPr spc="-5" dirty="0"/>
              <a:t>una</a:t>
            </a:r>
          </a:p>
          <a:p>
            <a:pPr marL="548005">
              <a:lnSpc>
                <a:spcPct val="100000"/>
              </a:lnSpc>
            </a:pPr>
            <a:r>
              <a:rPr spc="-5" dirty="0"/>
              <a:t>organización global con </a:t>
            </a:r>
            <a:r>
              <a:rPr dirty="0"/>
              <a:t>más </a:t>
            </a:r>
            <a:r>
              <a:rPr spc="-5" dirty="0"/>
              <a:t>servicios</a:t>
            </a:r>
            <a:r>
              <a:rPr spc="110" dirty="0"/>
              <a:t> </a:t>
            </a:r>
            <a:r>
              <a:rPr spc="-5" dirty="0"/>
              <a:t>tercerizados.</a:t>
            </a:r>
          </a:p>
          <a:p>
            <a:pPr marL="548005" marR="5080" indent="-515620">
              <a:lnSpc>
                <a:spcPct val="100000"/>
              </a:lnSpc>
              <a:spcBef>
                <a:spcPts val="1175"/>
              </a:spcBef>
              <a:buClr>
                <a:srgbClr val="003399"/>
              </a:buClr>
              <a:buChar char="●"/>
              <a:tabLst>
                <a:tab pos="548005" algn="l"/>
                <a:tab pos="548640" algn="l"/>
              </a:tabLst>
            </a:pPr>
            <a:r>
              <a:rPr spc="-5" dirty="0"/>
              <a:t>Gerencias regionales de </a:t>
            </a:r>
            <a:r>
              <a:rPr dirty="0"/>
              <a:t>Infraestructura, </a:t>
            </a:r>
            <a:r>
              <a:rPr spc="-5" dirty="0"/>
              <a:t>aplicaciones, </a:t>
            </a:r>
            <a:r>
              <a:rPr dirty="0"/>
              <a:t>y  </a:t>
            </a:r>
            <a:r>
              <a:rPr spc="-5" dirty="0"/>
              <a:t>de relacionamiento con los</a:t>
            </a:r>
            <a:r>
              <a:rPr spc="60" dirty="0"/>
              <a:t> </a:t>
            </a:r>
            <a:r>
              <a:rPr spc="-5" dirty="0"/>
              <a:t>Clientes</a:t>
            </a:r>
          </a:p>
          <a:p>
            <a:pPr marL="548005" indent="-515620">
              <a:lnSpc>
                <a:spcPct val="100000"/>
              </a:lnSpc>
              <a:spcBef>
                <a:spcPts val="1180"/>
              </a:spcBef>
              <a:buClr>
                <a:srgbClr val="003399"/>
              </a:buClr>
              <a:buChar char="●"/>
              <a:tabLst>
                <a:tab pos="548005" algn="l"/>
                <a:tab pos="548640" algn="l"/>
              </a:tabLst>
            </a:pPr>
            <a:r>
              <a:rPr spc="-5" dirty="0"/>
              <a:t>Concepto </a:t>
            </a:r>
            <a:r>
              <a:rPr dirty="0"/>
              <a:t>de </a:t>
            </a:r>
            <a:r>
              <a:rPr spc="-5" dirty="0"/>
              <a:t>SSC para </a:t>
            </a:r>
            <a:r>
              <a:rPr dirty="0"/>
              <a:t>toda la</a:t>
            </a:r>
            <a:r>
              <a:rPr spc="30" dirty="0"/>
              <a:t> </a:t>
            </a:r>
            <a:r>
              <a:rPr spc="-5" dirty="0"/>
              <a:t>región</a:t>
            </a:r>
          </a:p>
          <a:p>
            <a:pPr marL="548005" indent="-515620">
              <a:lnSpc>
                <a:spcPct val="100000"/>
              </a:lnSpc>
              <a:spcBef>
                <a:spcPts val="1175"/>
              </a:spcBef>
              <a:buClr>
                <a:srgbClr val="003399"/>
              </a:buClr>
              <a:buChar char="●"/>
              <a:tabLst>
                <a:tab pos="548005" algn="l"/>
                <a:tab pos="548640" algn="l"/>
              </a:tabLst>
            </a:pPr>
            <a:r>
              <a:rPr spc="-5" dirty="0"/>
              <a:t>Alto nivel de</a:t>
            </a:r>
            <a:r>
              <a:rPr spc="20" dirty="0"/>
              <a:t> </a:t>
            </a:r>
            <a:r>
              <a:rPr spc="-5" dirty="0"/>
              <a:t>estandarización</a:t>
            </a:r>
          </a:p>
          <a:p>
            <a:pPr marL="548005" indent="-515620">
              <a:lnSpc>
                <a:spcPct val="100000"/>
              </a:lnSpc>
              <a:spcBef>
                <a:spcPts val="1180"/>
              </a:spcBef>
              <a:buClr>
                <a:srgbClr val="003399"/>
              </a:buClr>
              <a:buChar char="●"/>
              <a:tabLst>
                <a:tab pos="548005" algn="l"/>
                <a:tab pos="548640" algn="l"/>
              </a:tabLst>
            </a:pPr>
            <a:r>
              <a:rPr spc="-5" dirty="0"/>
              <a:t>Integración con servicios</a:t>
            </a:r>
            <a:r>
              <a:rPr spc="30" dirty="0"/>
              <a:t> </a:t>
            </a:r>
            <a:r>
              <a:rPr spc="-5" dirty="0"/>
              <a:t>globales</a:t>
            </a:r>
          </a:p>
          <a:p>
            <a:pPr marL="548005" indent="-515620">
              <a:lnSpc>
                <a:spcPct val="100000"/>
              </a:lnSpc>
              <a:spcBef>
                <a:spcPts val="1175"/>
              </a:spcBef>
              <a:buClr>
                <a:srgbClr val="003399"/>
              </a:buClr>
              <a:buChar char="●"/>
              <a:tabLst>
                <a:tab pos="548005" algn="l"/>
                <a:tab pos="548640" algn="l"/>
              </a:tabLst>
            </a:pPr>
            <a:r>
              <a:rPr dirty="0"/>
              <a:t>A </a:t>
            </a:r>
            <a:r>
              <a:rPr spc="-5" dirty="0"/>
              <a:t>nivel</a:t>
            </a:r>
            <a:r>
              <a:rPr spc="-140" dirty="0"/>
              <a:t> </a:t>
            </a:r>
            <a:r>
              <a:rPr spc="-5" dirty="0"/>
              <a:t>regional:</a:t>
            </a:r>
          </a:p>
          <a:p>
            <a:pPr marL="1203325">
              <a:lnSpc>
                <a:spcPct val="100000"/>
              </a:lnSpc>
              <a:spcBef>
                <a:spcPts val="1045"/>
              </a:spcBef>
            </a:pPr>
            <a:r>
              <a:rPr sz="1800" spc="-5" dirty="0"/>
              <a:t>+8000 usuarios de servicios de tecnología distribuidos en 14</a:t>
            </a:r>
            <a:r>
              <a:rPr sz="1800" spc="145" dirty="0"/>
              <a:t> </a:t>
            </a:r>
            <a:r>
              <a:rPr sz="1800" spc="-5" dirty="0"/>
              <a:t>países</a:t>
            </a:r>
            <a:endParaRPr sz="1800"/>
          </a:p>
          <a:p>
            <a:pPr marL="1203325">
              <a:lnSpc>
                <a:spcPct val="100000"/>
              </a:lnSpc>
              <a:spcBef>
                <a:spcPts val="430"/>
              </a:spcBef>
            </a:pPr>
            <a:r>
              <a:rPr sz="1800" spc="-5" dirty="0"/>
              <a:t>+400 profesionales de</a:t>
            </a:r>
            <a:r>
              <a:rPr sz="1800" spc="-20" dirty="0"/>
              <a:t> </a:t>
            </a:r>
            <a:r>
              <a:rPr sz="1800" spc="15" dirty="0"/>
              <a:t>TI</a:t>
            </a:r>
            <a:endParaRPr sz="1800"/>
          </a:p>
          <a:p>
            <a:pPr marL="1203325">
              <a:lnSpc>
                <a:spcPct val="100000"/>
              </a:lnSpc>
              <a:spcBef>
                <a:spcPts val="434"/>
              </a:spcBef>
            </a:pPr>
            <a:r>
              <a:rPr sz="1800" spc="-5" dirty="0"/>
              <a:t>+200 servicios de</a:t>
            </a:r>
            <a:r>
              <a:rPr sz="1800" dirty="0"/>
              <a:t> </a:t>
            </a:r>
            <a:r>
              <a:rPr sz="1800" spc="-5" dirty="0"/>
              <a:t>tecnología</a:t>
            </a:r>
            <a:endParaRPr sz="18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5086" y="218389"/>
            <a:ext cx="6120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Contexto</a:t>
            </a:r>
            <a:r>
              <a:rPr spc="-30" dirty="0"/>
              <a:t> </a:t>
            </a:r>
            <a:r>
              <a:rPr dirty="0"/>
              <a:t>organizacional</a:t>
            </a:r>
          </a:p>
        </p:txBody>
      </p:sp>
      <p:sp>
        <p:nvSpPr>
          <p:cNvPr id="7" name="object 7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289" y="276605"/>
            <a:ext cx="643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Fases </a:t>
            </a:r>
            <a:r>
              <a:rPr dirty="0"/>
              <a:t>de</a:t>
            </a:r>
            <a:r>
              <a:rPr spc="-95" dirty="0"/>
              <a:t> </a:t>
            </a:r>
            <a:r>
              <a:rPr spc="-5" dirty="0"/>
              <a:t>Implementación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1222552" y="1521841"/>
            <a:ext cx="332231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2552" y="2985261"/>
            <a:ext cx="332231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2552" y="4082796"/>
            <a:ext cx="332231" cy="739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2552" y="5546140"/>
            <a:ext cx="332231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2652" y="1144904"/>
            <a:ext cx="726440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3399"/>
              </a:buClr>
              <a:buChar char="●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Fase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I:</a:t>
            </a:r>
            <a:endParaRPr sz="2400">
              <a:latin typeface="Arial"/>
              <a:cs typeface="Arial"/>
            </a:endParaRPr>
          </a:p>
          <a:p>
            <a:pPr marL="812165" marR="5080">
              <a:lnSpc>
                <a:spcPct val="100000"/>
              </a:lnSpc>
              <a:tabLst>
                <a:tab pos="4140200" algn="l"/>
              </a:tabLst>
            </a:pPr>
            <a:r>
              <a:rPr sz="2400" spc="-5" dirty="0">
                <a:latin typeface="Arial"/>
                <a:cs typeface="Arial"/>
              </a:rPr>
              <a:t>Service desk function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Incident Management </a:t>
            </a:r>
            <a:r>
              <a:rPr sz="2400" dirty="0">
                <a:latin typeface="Arial"/>
                <a:cs typeface="Arial"/>
              </a:rPr>
              <a:t>+  </a:t>
            </a:r>
            <a:r>
              <a:rPr sz="2400" spc="-5" dirty="0">
                <a:latin typeface="Arial"/>
                <a:cs typeface="Arial"/>
              </a:rPr>
              <a:t>Core </a:t>
            </a:r>
            <a:r>
              <a:rPr sz="2400" dirty="0">
                <a:latin typeface="Arial"/>
                <a:cs typeface="Arial"/>
              </a:rPr>
              <a:t>SW tool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Modulo	sw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3399"/>
              </a:buClr>
              <a:buChar char="●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Fase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II:</a:t>
            </a:r>
            <a:endParaRPr sz="24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tabLst>
                <a:tab pos="5262880" algn="l"/>
              </a:tabLst>
            </a:pPr>
            <a:r>
              <a:rPr sz="2400" spc="-5" dirty="0">
                <a:latin typeface="Arial"/>
                <a:cs typeface="Arial"/>
              </a:rPr>
              <a:t>Change Management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Modulo	sw </a:t>
            </a:r>
            <a:r>
              <a:rPr sz="2400" spc="-10" dirty="0">
                <a:latin typeface="Arial"/>
                <a:cs typeface="Arial"/>
              </a:rPr>
              <a:t>CM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3399"/>
              </a:buClr>
              <a:buChar char="●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Fase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III:</a:t>
            </a:r>
            <a:endParaRPr sz="2400">
              <a:latin typeface="Arial"/>
              <a:cs typeface="Arial"/>
            </a:endParaRPr>
          </a:p>
          <a:p>
            <a:pPr marL="812165" marR="148590">
              <a:lnSpc>
                <a:spcPct val="100000"/>
              </a:lnSpc>
              <a:tabLst>
                <a:tab pos="5923280" algn="l"/>
                <a:tab pos="6009005" algn="l"/>
              </a:tabLst>
            </a:pPr>
            <a:r>
              <a:rPr sz="2400" spc="-5" dirty="0">
                <a:latin typeface="Arial"/>
                <a:cs typeface="Arial"/>
              </a:rPr>
              <a:t>Configuration Management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Modulo		sw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 level management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Modulo	sw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SLM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3399"/>
              </a:buClr>
              <a:buChar char="●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Fase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IV:</a:t>
            </a:r>
            <a:endParaRPr sz="24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tabLst>
                <a:tab pos="5330190" algn="l"/>
              </a:tabLst>
            </a:pPr>
            <a:r>
              <a:rPr sz="2400" spc="-5" dirty="0">
                <a:latin typeface="Arial"/>
                <a:cs typeface="Arial"/>
              </a:rPr>
              <a:t>Problem management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Modulo	sw</a:t>
            </a:r>
            <a:r>
              <a:rPr sz="2400" spc="-10" dirty="0">
                <a:latin typeface="Arial"/>
                <a:cs typeface="Arial"/>
              </a:rPr>
              <a:t> CM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04773"/>
            <a:ext cx="5203825" cy="486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Actividades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previas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50">
              <a:latin typeface="Arial"/>
              <a:cs typeface="Arial"/>
            </a:endParaRPr>
          </a:p>
          <a:p>
            <a:pPr marL="787400" marR="5080" indent="-342900">
              <a:lnSpc>
                <a:spcPct val="100000"/>
              </a:lnSpc>
              <a:buClr>
                <a:srgbClr val="003399"/>
              </a:buClr>
              <a:buChar char="●"/>
              <a:tabLst>
                <a:tab pos="787400" algn="l"/>
                <a:tab pos="788035" algn="l"/>
              </a:tabLst>
            </a:pPr>
            <a:r>
              <a:rPr sz="2400" dirty="0">
                <a:latin typeface="Arial"/>
                <a:cs typeface="Arial"/>
              </a:rPr>
              <a:t>Gap </a:t>
            </a:r>
            <a:r>
              <a:rPr sz="2400" spc="-5" dirty="0">
                <a:latin typeface="Arial"/>
                <a:cs typeface="Arial"/>
              </a:rPr>
              <a:t>Analysis: Actividad de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única  </a:t>
            </a:r>
            <a:r>
              <a:rPr sz="2400" dirty="0">
                <a:latin typeface="Arial"/>
                <a:cs typeface="Arial"/>
              </a:rPr>
              <a:t>vez, </a:t>
            </a:r>
            <a:r>
              <a:rPr sz="2400" spc="-5" dirty="0">
                <a:latin typeface="Arial"/>
                <a:cs typeface="Arial"/>
              </a:rPr>
              <a:t>previa a las  implementaciones. Establece el  nivel </a:t>
            </a:r>
            <a:r>
              <a:rPr sz="2400" dirty="0">
                <a:latin typeface="Arial"/>
                <a:cs typeface="Arial"/>
              </a:rPr>
              <a:t>de madurez </a:t>
            </a:r>
            <a:r>
              <a:rPr sz="2400" spc="-5" dirty="0">
                <a:latin typeface="Arial"/>
                <a:cs typeface="Arial"/>
              </a:rPr>
              <a:t>por cada  proceso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determina el esfuerzo  necesario para la  implementación.</a:t>
            </a:r>
            <a:endParaRPr sz="2400">
              <a:latin typeface="Arial"/>
              <a:cs typeface="Arial"/>
            </a:endParaRPr>
          </a:p>
          <a:p>
            <a:pPr marL="787400" marR="815975" indent="-342900">
              <a:lnSpc>
                <a:spcPct val="100000"/>
              </a:lnSpc>
              <a:spcBef>
                <a:spcPts val="2405"/>
              </a:spcBef>
              <a:buClr>
                <a:srgbClr val="003399"/>
              </a:buClr>
              <a:buChar char="●"/>
              <a:tabLst>
                <a:tab pos="787400" algn="l"/>
                <a:tab pos="788035" algn="l"/>
              </a:tabLst>
            </a:pPr>
            <a:r>
              <a:rPr sz="2400" spc="-5" dirty="0">
                <a:latin typeface="Arial"/>
                <a:cs typeface="Arial"/>
              </a:rPr>
              <a:t>Instalación herramienta de  software para gestión de  procesos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1285" y="2847467"/>
            <a:ext cx="2345182" cy="210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076960"/>
            <a:ext cx="8472805" cy="4245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Actividades </a:t>
            </a:r>
            <a:r>
              <a:rPr sz="2800" b="1" spc="-10" dirty="0">
                <a:latin typeface="Arial"/>
                <a:cs typeface="Arial"/>
              </a:rPr>
              <a:t>por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proceso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Arial"/>
              <a:cs typeface="Arial"/>
            </a:endParaRPr>
          </a:p>
          <a:p>
            <a:pPr marL="783590" indent="-343535">
              <a:lnSpc>
                <a:spcPct val="100000"/>
              </a:lnSpc>
              <a:buClr>
                <a:srgbClr val="003399"/>
              </a:buClr>
              <a:buChar char="●"/>
              <a:tabLst>
                <a:tab pos="783590" algn="l"/>
                <a:tab pos="784225" algn="l"/>
              </a:tabLst>
            </a:pPr>
            <a:r>
              <a:rPr sz="2000" dirty="0">
                <a:latin typeface="Arial"/>
                <a:cs typeface="Arial"/>
              </a:rPr>
              <a:t>Desarrollo del modelo de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proceso</a:t>
            </a:r>
            <a:endParaRPr sz="2000">
              <a:latin typeface="Arial"/>
              <a:cs typeface="Arial"/>
            </a:endParaRPr>
          </a:p>
          <a:p>
            <a:pPr marL="852805" indent="-412750">
              <a:lnSpc>
                <a:spcPct val="100000"/>
              </a:lnSpc>
              <a:spcBef>
                <a:spcPts val="600"/>
              </a:spcBef>
              <a:buClr>
                <a:srgbClr val="003399"/>
              </a:buClr>
              <a:buChar char="●"/>
              <a:tabLst>
                <a:tab pos="852805" algn="l"/>
                <a:tab pos="853440" algn="l"/>
              </a:tabLst>
            </a:pPr>
            <a:r>
              <a:rPr sz="2000" dirty="0">
                <a:latin typeface="Arial"/>
                <a:cs typeface="Arial"/>
              </a:rPr>
              <a:t>Métricas</a:t>
            </a:r>
            <a:endParaRPr sz="2000">
              <a:latin typeface="Arial"/>
              <a:cs typeface="Arial"/>
            </a:endParaRPr>
          </a:p>
          <a:p>
            <a:pPr marL="783590" indent="-343535">
              <a:lnSpc>
                <a:spcPct val="100000"/>
              </a:lnSpc>
              <a:spcBef>
                <a:spcPts val="600"/>
              </a:spcBef>
              <a:buClr>
                <a:srgbClr val="003399"/>
              </a:buClr>
              <a:buChar char="●"/>
              <a:tabLst>
                <a:tab pos="783590" algn="l"/>
                <a:tab pos="784225" algn="l"/>
              </a:tabLst>
            </a:pPr>
            <a:r>
              <a:rPr sz="2000" dirty="0">
                <a:latin typeface="Arial"/>
                <a:cs typeface="Arial"/>
              </a:rPr>
              <a:t>Reportes</a:t>
            </a:r>
            <a:endParaRPr sz="2000">
              <a:latin typeface="Arial"/>
              <a:cs typeface="Arial"/>
            </a:endParaRPr>
          </a:p>
          <a:p>
            <a:pPr marL="783590" indent="-343535">
              <a:lnSpc>
                <a:spcPct val="100000"/>
              </a:lnSpc>
              <a:spcBef>
                <a:spcPts val="600"/>
              </a:spcBef>
              <a:buClr>
                <a:srgbClr val="003399"/>
              </a:buClr>
              <a:buChar char="●"/>
              <a:tabLst>
                <a:tab pos="783590" algn="l"/>
                <a:tab pos="784225" algn="l"/>
              </a:tabLst>
            </a:pPr>
            <a:r>
              <a:rPr sz="2000" dirty="0">
                <a:latin typeface="Arial"/>
                <a:cs typeface="Arial"/>
              </a:rPr>
              <a:t>Comunicaciones a </a:t>
            </a:r>
            <a:r>
              <a:rPr sz="2000" spc="-5" dirty="0">
                <a:latin typeface="Arial"/>
                <a:cs typeface="Arial"/>
              </a:rPr>
              <a:t>todos </a:t>
            </a:r>
            <a:r>
              <a:rPr sz="2000" dirty="0">
                <a:latin typeface="Arial"/>
                <a:cs typeface="Arial"/>
              </a:rPr>
              <a:t>los sectores de la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organización</a:t>
            </a:r>
            <a:endParaRPr sz="2000">
              <a:latin typeface="Arial"/>
              <a:cs typeface="Arial"/>
            </a:endParaRPr>
          </a:p>
          <a:p>
            <a:pPr marL="783590" indent="-343535">
              <a:lnSpc>
                <a:spcPct val="100000"/>
              </a:lnSpc>
              <a:spcBef>
                <a:spcPts val="600"/>
              </a:spcBef>
              <a:buClr>
                <a:srgbClr val="003399"/>
              </a:buClr>
              <a:buChar char="●"/>
              <a:tabLst>
                <a:tab pos="783590" algn="l"/>
                <a:tab pos="784225" algn="l"/>
              </a:tabLst>
            </a:pPr>
            <a:r>
              <a:rPr sz="2000" dirty="0">
                <a:latin typeface="Arial"/>
                <a:cs typeface="Arial"/>
              </a:rPr>
              <a:t>Planificación</a:t>
            </a:r>
            <a:endParaRPr sz="2000">
              <a:latin typeface="Arial"/>
              <a:cs typeface="Arial"/>
            </a:endParaRPr>
          </a:p>
          <a:p>
            <a:pPr marL="783590" indent="-343535">
              <a:lnSpc>
                <a:spcPct val="100000"/>
              </a:lnSpc>
              <a:spcBef>
                <a:spcPts val="605"/>
              </a:spcBef>
              <a:buClr>
                <a:srgbClr val="003399"/>
              </a:buClr>
              <a:buChar char="●"/>
              <a:tabLst>
                <a:tab pos="783590" algn="l"/>
                <a:tab pos="784225" algn="l"/>
              </a:tabLst>
            </a:pPr>
            <a:r>
              <a:rPr sz="2000" dirty="0">
                <a:latin typeface="Arial"/>
                <a:cs typeface="Arial"/>
              </a:rPr>
              <a:t>Software de gestión de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procesos</a:t>
            </a:r>
            <a:endParaRPr sz="2000">
              <a:latin typeface="Arial"/>
              <a:cs typeface="Arial"/>
            </a:endParaRPr>
          </a:p>
          <a:p>
            <a:pPr marL="783590" indent="-343535">
              <a:lnSpc>
                <a:spcPct val="100000"/>
              </a:lnSpc>
              <a:spcBef>
                <a:spcPts val="600"/>
              </a:spcBef>
              <a:buClr>
                <a:srgbClr val="003399"/>
              </a:buClr>
              <a:buChar char="●"/>
              <a:tabLst>
                <a:tab pos="783590" algn="l"/>
                <a:tab pos="784225" algn="l"/>
              </a:tabLst>
            </a:pPr>
            <a:r>
              <a:rPr sz="2000" dirty="0">
                <a:latin typeface="Arial"/>
                <a:cs typeface="Arial"/>
              </a:rPr>
              <a:t>Capacitación especializada para cada sector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jerárquico</a:t>
            </a:r>
            <a:endParaRPr sz="2000">
              <a:latin typeface="Arial"/>
              <a:cs typeface="Arial"/>
            </a:endParaRPr>
          </a:p>
          <a:p>
            <a:pPr marL="783590" indent="-343535">
              <a:lnSpc>
                <a:spcPct val="100000"/>
              </a:lnSpc>
              <a:spcBef>
                <a:spcPts val="600"/>
              </a:spcBef>
              <a:buClr>
                <a:srgbClr val="003399"/>
              </a:buClr>
              <a:buChar char="●"/>
              <a:tabLst>
                <a:tab pos="783590" algn="l"/>
                <a:tab pos="784225" algn="l"/>
                <a:tab pos="4114165" algn="l"/>
              </a:tabLst>
            </a:pPr>
            <a:r>
              <a:rPr sz="2000" dirty="0">
                <a:latin typeface="Arial"/>
                <a:cs typeface="Arial"/>
              </a:rPr>
              <a:t>Coordinación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actividades	con las personas con roles en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proceso</a:t>
            </a:r>
            <a:endParaRPr sz="2000">
              <a:latin typeface="Arial"/>
              <a:cs typeface="Arial"/>
            </a:endParaRPr>
          </a:p>
          <a:p>
            <a:pPr marL="783590" indent="-343535">
              <a:lnSpc>
                <a:spcPct val="100000"/>
              </a:lnSpc>
              <a:spcBef>
                <a:spcPts val="600"/>
              </a:spcBef>
              <a:buClr>
                <a:srgbClr val="003399"/>
              </a:buClr>
              <a:buChar char="●"/>
              <a:tabLst>
                <a:tab pos="783590" algn="l"/>
                <a:tab pos="784225" algn="l"/>
              </a:tabLst>
            </a:pPr>
            <a:r>
              <a:rPr sz="2000" dirty="0">
                <a:latin typeface="Arial"/>
                <a:cs typeface="Arial"/>
              </a:rPr>
              <a:t>Puesta en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marcha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70687"/>
            <a:ext cx="8441436" cy="693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473" y="266141"/>
            <a:ext cx="790003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/>
              <a:t>Implementación: </a:t>
            </a:r>
            <a:r>
              <a:rPr sz="3400" dirty="0"/>
              <a:t>Procesos </a:t>
            </a:r>
            <a:r>
              <a:rPr sz="3400" spc="-5" dirty="0"/>
              <a:t>/</a:t>
            </a:r>
            <a:r>
              <a:rPr sz="3400" spc="-10" dirty="0"/>
              <a:t> </a:t>
            </a:r>
            <a:r>
              <a:rPr sz="3400" spc="10" dirty="0"/>
              <a:t>roles</a:t>
            </a:r>
            <a:endParaRPr sz="3400"/>
          </a:p>
        </p:txBody>
      </p:sp>
      <p:sp>
        <p:nvSpPr>
          <p:cNvPr id="5" name="object 5"/>
          <p:cNvSpPr/>
          <p:nvPr/>
        </p:nvSpPr>
        <p:spPr>
          <a:xfrm>
            <a:off x="982065" y="1544066"/>
            <a:ext cx="249936" cy="28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065" y="1894662"/>
            <a:ext cx="249936" cy="280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2065" y="2836798"/>
            <a:ext cx="249936" cy="28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2065" y="3187319"/>
            <a:ext cx="249936" cy="28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065" y="4130928"/>
            <a:ext cx="249936" cy="280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2065" y="4481448"/>
            <a:ext cx="249936" cy="28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2065" y="5423611"/>
            <a:ext cx="249936" cy="280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2065" y="5774131"/>
            <a:ext cx="249936" cy="28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2165" y="1064511"/>
            <a:ext cx="8521065" cy="49987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780"/>
              </a:spcBef>
              <a:buClr>
                <a:srgbClr val="003399"/>
              </a:buClr>
              <a:buChar char="●"/>
              <a:tabLst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Incident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Management:</a:t>
            </a:r>
            <a:endParaRPr sz="200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latin typeface="Arial"/>
                <a:cs typeface="Arial"/>
              </a:rPr>
              <a:t>proceso aplicado antes del inicio del programa en distintas regiones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países</a:t>
            </a:r>
            <a:endParaRPr sz="180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latin typeface="Arial"/>
                <a:cs typeface="Arial"/>
              </a:rPr>
              <a:t>Implementación </a:t>
            </a:r>
            <a:r>
              <a:rPr sz="1800" dirty="0">
                <a:latin typeface="Arial"/>
                <a:cs typeface="Arial"/>
              </a:rPr>
              <a:t>sin </a:t>
            </a:r>
            <a:r>
              <a:rPr sz="1800" spc="-5" dirty="0">
                <a:latin typeface="Arial"/>
                <a:cs typeface="Arial"/>
              </a:rPr>
              <a:t>sobresaltos </a:t>
            </a:r>
            <a:r>
              <a:rPr sz="1800" spc="-10" dirty="0">
                <a:latin typeface="Arial"/>
                <a:cs typeface="Arial"/>
              </a:rPr>
              <a:t>dada </a:t>
            </a:r>
            <a:r>
              <a:rPr sz="1800" dirty="0">
                <a:latin typeface="Arial"/>
                <a:cs typeface="Arial"/>
              </a:rPr>
              <a:t>la </a:t>
            </a:r>
            <a:r>
              <a:rPr sz="1800" spc="-5" dirty="0">
                <a:latin typeface="Arial"/>
                <a:cs typeface="Arial"/>
              </a:rPr>
              <a:t>cultura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existente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003399"/>
              </a:buClr>
              <a:buChar char="●"/>
              <a:tabLst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Change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Management:</a:t>
            </a:r>
            <a:endParaRPr sz="2000">
              <a:latin typeface="Arial"/>
              <a:cs typeface="Arial"/>
            </a:endParaRPr>
          </a:p>
          <a:p>
            <a:pPr marL="725805" marR="2354580">
              <a:lnSpc>
                <a:spcPct val="1278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Alta percepción de burocracia, resistencia al cambio.  Mostraba muchas ineficiencias en áreas criticas de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003399"/>
              </a:buClr>
              <a:buChar char="●"/>
              <a:tabLst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Configuration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latin typeface="Arial"/>
                <a:cs typeface="Arial"/>
              </a:rPr>
              <a:t>Falta </a:t>
            </a:r>
            <a:r>
              <a:rPr sz="1800" spc="-5" dirty="0">
                <a:latin typeface="Arial"/>
                <a:cs typeface="Arial"/>
              </a:rPr>
              <a:t>de definición en herramienta de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autodiscovery</a:t>
            </a:r>
            <a:endParaRPr sz="180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  <a:spcBef>
                <a:spcPts val="600"/>
              </a:spcBef>
            </a:pPr>
            <a:r>
              <a:rPr sz="1800" spc="-15" dirty="0">
                <a:latin typeface="Arial"/>
                <a:cs typeface="Arial"/>
              </a:rPr>
              <a:t>Trabajo </a:t>
            </a:r>
            <a:r>
              <a:rPr sz="1800" spc="-5" dirty="0">
                <a:latin typeface="Arial"/>
                <a:cs typeface="Arial"/>
              </a:rPr>
              <a:t>manual para </a:t>
            </a:r>
            <a:r>
              <a:rPr sz="1800" dirty="0">
                <a:latin typeface="Arial"/>
                <a:cs typeface="Arial"/>
              </a:rPr>
              <a:t>CIs </a:t>
            </a:r>
            <a:r>
              <a:rPr sz="1800" spc="-5" dirty="0">
                <a:latin typeface="Arial"/>
                <a:cs typeface="Arial"/>
              </a:rPr>
              <a:t>no “relevadas” de manera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automática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003399"/>
              </a:buClr>
              <a:buFont typeface="Arial"/>
              <a:buChar char="●"/>
              <a:tabLst>
                <a:tab pos="269240" algn="l"/>
              </a:tabLst>
            </a:pPr>
            <a:r>
              <a:rPr sz="2000" i="1" dirty="0">
                <a:latin typeface="Arial"/>
                <a:cs typeface="Arial"/>
              </a:rPr>
              <a:t>Problem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  <a:spcBef>
                <a:spcPts val="605"/>
              </a:spcBef>
            </a:pPr>
            <a:r>
              <a:rPr sz="1800" i="1" spc="-5" dirty="0">
                <a:latin typeface="Arial"/>
                <a:cs typeface="Arial"/>
              </a:rPr>
              <a:t>Proceso con rápida demostración de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valor</a:t>
            </a:r>
            <a:endParaRPr sz="180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  <a:spcBef>
                <a:spcPts val="600"/>
              </a:spcBef>
            </a:pPr>
            <a:r>
              <a:rPr sz="1800" i="1" spc="-5" dirty="0">
                <a:latin typeface="Arial"/>
                <a:cs typeface="Arial"/>
              </a:rPr>
              <a:t>Falta de decisión para implementarlo en tiempo </a:t>
            </a:r>
            <a:r>
              <a:rPr sz="1800" i="1" dirty="0">
                <a:latin typeface="Arial"/>
                <a:cs typeface="Arial"/>
              </a:rPr>
              <a:t>y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forma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641" y="2139442"/>
            <a:ext cx="249936" cy="28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8641" y="2651455"/>
            <a:ext cx="249936" cy="28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8641" y="3165348"/>
            <a:ext cx="249936" cy="28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36" y="1582674"/>
            <a:ext cx="8265159" cy="3997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003399"/>
              </a:buClr>
              <a:buChar char="●"/>
              <a:tabLst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Service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Desk:</a:t>
            </a:r>
            <a:endParaRPr sz="200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  <a:spcBef>
                <a:spcPts val="1889"/>
              </a:spcBef>
            </a:pPr>
            <a:r>
              <a:rPr sz="1800" spc="-5" dirty="0">
                <a:latin typeface="Arial"/>
                <a:cs typeface="Arial"/>
              </a:rPr>
              <a:t>Se estandarizaron todos los procesos internos a nivel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global.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Cada región trabajó </a:t>
            </a:r>
            <a:r>
              <a:rPr sz="1800" dirty="0">
                <a:latin typeface="Arial"/>
                <a:cs typeface="Arial"/>
              </a:rPr>
              <a:t>en la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re-organización.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Arial"/>
                <a:cs typeface="Arial"/>
              </a:rPr>
              <a:t>Tercerización </a:t>
            </a:r>
            <a:r>
              <a:rPr sz="1800" spc="-5" dirty="0">
                <a:latin typeface="Arial"/>
                <a:cs typeface="Arial"/>
              </a:rPr>
              <a:t>del servicio, en una de las regiones incluidas en el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003399"/>
              </a:buClr>
              <a:buChar char="●"/>
              <a:tabLst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Service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manager:</a:t>
            </a:r>
            <a:endParaRPr sz="2000">
              <a:latin typeface="Arial"/>
              <a:cs typeface="Arial"/>
            </a:endParaRPr>
          </a:p>
          <a:p>
            <a:pPr marL="725805" lvl="1" indent="-256540">
              <a:lnSpc>
                <a:spcPct val="100000"/>
              </a:lnSpc>
              <a:spcBef>
                <a:spcPts val="405"/>
              </a:spcBef>
              <a:buClr>
                <a:srgbClr val="003399"/>
              </a:buClr>
              <a:buChar char="–"/>
              <a:tabLst>
                <a:tab pos="725805" algn="l"/>
                <a:tab pos="726440" algn="l"/>
              </a:tabLst>
            </a:pPr>
            <a:r>
              <a:rPr sz="1800" spc="-5" dirty="0">
                <a:latin typeface="Arial"/>
                <a:cs typeface="Arial"/>
              </a:rPr>
              <a:t>Producto </a:t>
            </a:r>
            <a:r>
              <a:rPr sz="1800" dirty="0">
                <a:latin typeface="Arial"/>
                <a:cs typeface="Arial"/>
              </a:rPr>
              <a:t>del </a:t>
            </a:r>
            <a:r>
              <a:rPr sz="1800" spc="-5" dirty="0">
                <a:latin typeface="Arial"/>
                <a:cs typeface="Arial"/>
              </a:rPr>
              <a:t>cambio organizacional, </a:t>
            </a:r>
            <a:r>
              <a:rPr sz="1800" dirty="0">
                <a:latin typeface="Arial"/>
                <a:cs typeface="Arial"/>
              </a:rPr>
              <a:t>muy </a:t>
            </a:r>
            <a:r>
              <a:rPr sz="1800" spc="-5" dirty="0">
                <a:latin typeface="Arial"/>
                <a:cs typeface="Arial"/>
              </a:rPr>
              <a:t>lentamente </a:t>
            </a:r>
            <a:r>
              <a:rPr sz="1800" dirty="0">
                <a:latin typeface="Arial"/>
                <a:cs typeface="Arial"/>
              </a:rPr>
              <a:t>este rol fue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tomando</a:t>
            </a:r>
            <a:endParaRPr sz="180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relevancia.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"/>
              <a:cs typeface="Arial"/>
            </a:endParaRPr>
          </a:p>
          <a:p>
            <a:pPr marL="725805" marR="234315" lvl="1" indent="-256540">
              <a:lnSpc>
                <a:spcPct val="100000"/>
              </a:lnSpc>
              <a:spcBef>
                <a:spcPts val="5"/>
              </a:spcBef>
              <a:buClr>
                <a:srgbClr val="003399"/>
              </a:buClr>
              <a:buChar char="–"/>
              <a:tabLst>
                <a:tab pos="725805" algn="l"/>
                <a:tab pos="726440" algn="l"/>
              </a:tabLst>
            </a:pPr>
            <a:r>
              <a:rPr sz="1800" spc="-5" dirty="0">
                <a:latin typeface="Arial"/>
                <a:cs typeface="Arial"/>
              </a:rPr>
              <a:t>Figura implementada en un servicio regional critico, logrando resultados  exitosos.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623" y="242315"/>
            <a:ext cx="8441436" cy="693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473" y="338454"/>
            <a:ext cx="790003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Implementación: </a:t>
            </a:r>
            <a:r>
              <a:rPr sz="3400" spc="5" dirty="0"/>
              <a:t>Procesos </a:t>
            </a:r>
            <a:r>
              <a:rPr sz="3400" spc="-5" dirty="0"/>
              <a:t>/</a:t>
            </a:r>
            <a:r>
              <a:rPr sz="3400" spc="-95" dirty="0"/>
              <a:t> </a:t>
            </a:r>
            <a:r>
              <a:rPr sz="3400" spc="5" dirty="0"/>
              <a:t>roles</a:t>
            </a:r>
            <a:endParaRPr sz="3400"/>
          </a:p>
        </p:txBody>
      </p:sp>
      <p:sp>
        <p:nvSpPr>
          <p:cNvPr id="8" name="object 8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932" y="231089"/>
            <a:ext cx="3366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-15" dirty="0"/>
              <a:t>n</a:t>
            </a:r>
            <a:r>
              <a:rPr spc="-100" dirty="0"/>
              <a:t>c</a:t>
            </a:r>
            <a:r>
              <a:rPr dirty="0"/>
              <a:t>lusio</a:t>
            </a:r>
            <a:r>
              <a:rPr spc="-15" dirty="0"/>
              <a:t>n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973683"/>
            <a:ext cx="8572500" cy="475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0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ITIL </a:t>
            </a:r>
            <a:r>
              <a:rPr sz="2000" b="1" dirty="0">
                <a:latin typeface="Arial"/>
                <a:cs typeface="Arial"/>
              </a:rPr>
              <a:t>/ </a:t>
            </a:r>
            <a:r>
              <a:rPr sz="2000" b="1" spc="-5" dirty="0">
                <a:latin typeface="Arial"/>
                <a:cs typeface="Arial"/>
              </a:rPr>
              <a:t>ITSM </a:t>
            </a:r>
            <a:r>
              <a:rPr sz="2000" b="1" dirty="0">
                <a:latin typeface="Arial"/>
                <a:cs typeface="Arial"/>
              </a:rPr>
              <a:t>es una metodología de alto </a:t>
            </a:r>
            <a:r>
              <a:rPr sz="2000" b="1" spc="-5" dirty="0">
                <a:latin typeface="Arial"/>
                <a:cs typeface="Arial"/>
              </a:rPr>
              <a:t>valor </a:t>
            </a:r>
            <a:r>
              <a:rPr sz="2000" b="1" dirty="0">
                <a:latin typeface="Arial"/>
                <a:cs typeface="Arial"/>
              </a:rPr>
              <a:t>para la organización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pero  se debe tomar en consideración que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Arial"/>
              <a:cs typeface="Arial"/>
            </a:endParaRPr>
          </a:p>
          <a:p>
            <a:pPr marL="531495" indent="-343535">
              <a:lnSpc>
                <a:spcPct val="100000"/>
              </a:lnSpc>
              <a:buClr>
                <a:srgbClr val="003399"/>
              </a:buClr>
              <a:buChar char="●"/>
              <a:tabLst>
                <a:tab pos="531495" algn="l"/>
                <a:tab pos="532130" algn="l"/>
              </a:tabLst>
            </a:pPr>
            <a:r>
              <a:rPr sz="2400" spc="-5" dirty="0">
                <a:latin typeface="Arial"/>
                <a:cs typeface="Arial"/>
              </a:rPr>
              <a:t>Se debe trabajar </a:t>
            </a:r>
            <a:r>
              <a:rPr sz="2400" spc="-10" dirty="0">
                <a:latin typeface="Arial"/>
                <a:cs typeface="Arial"/>
              </a:rPr>
              <a:t>en </a:t>
            </a:r>
            <a:r>
              <a:rPr sz="2400" spc="-5" dirty="0">
                <a:latin typeface="Arial"/>
                <a:cs typeface="Arial"/>
              </a:rPr>
              <a:t>conjunto con los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Clientes.</a:t>
            </a:r>
            <a:endParaRPr sz="2400">
              <a:latin typeface="Arial"/>
              <a:cs typeface="Arial"/>
            </a:endParaRPr>
          </a:p>
          <a:p>
            <a:pPr marL="531495" marR="5080" indent="-342900">
              <a:lnSpc>
                <a:spcPct val="120100"/>
              </a:lnSpc>
              <a:spcBef>
                <a:spcPts val="2335"/>
              </a:spcBef>
              <a:buClr>
                <a:srgbClr val="003399"/>
              </a:buClr>
              <a:buChar char="●"/>
              <a:tabLst>
                <a:tab pos="531495" algn="l"/>
                <a:tab pos="532130" algn="l"/>
                <a:tab pos="1903730" algn="l"/>
              </a:tabLst>
            </a:pPr>
            <a:r>
              <a:rPr sz="2400" spc="-5" dirty="0">
                <a:latin typeface="Arial"/>
                <a:cs typeface="Arial"/>
              </a:rPr>
              <a:t>La organización de </a:t>
            </a:r>
            <a:r>
              <a:rPr sz="2400" dirty="0">
                <a:latin typeface="Arial"/>
                <a:cs typeface="Arial"/>
              </a:rPr>
              <a:t>TI </a:t>
            </a:r>
            <a:r>
              <a:rPr sz="2400" spc="-5" dirty="0">
                <a:latin typeface="Arial"/>
                <a:cs typeface="Arial"/>
              </a:rPr>
              <a:t>debe tener </a:t>
            </a:r>
            <a:r>
              <a:rPr sz="2400" dirty="0">
                <a:latin typeface="Arial"/>
                <a:cs typeface="Arial"/>
              </a:rPr>
              <a:t>total </a:t>
            </a:r>
            <a:r>
              <a:rPr sz="2400" spc="-5" dirty="0">
                <a:latin typeface="Arial"/>
                <a:cs typeface="Arial"/>
              </a:rPr>
              <a:t>entendimiento de los  objetivos	de ITSM como </a:t>
            </a:r>
            <a:r>
              <a:rPr sz="2400" dirty="0">
                <a:latin typeface="Arial"/>
                <a:cs typeface="Arial"/>
              </a:rPr>
              <a:t>herramienta </a:t>
            </a:r>
            <a:r>
              <a:rPr sz="2400" spc="-5" dirty="0">
                <a:latin typeface="Arial"/>
                <a:cs typeface="Arial"/>
              </a:rPr>
              <a:t>de gestión </a:t>
            </a:r>
            <a:r>
              <a:rPr sz="2400" dirty="0">
                <a:latin typeface="Arial"/>
                <a:cs typeface="Arial"/>
              </a:rPr>
              <a:t>táctica y  </a:t>
            </a:r>
            <a:r>
              <a:rPr sz="2400" spc="-5" dirty="0">
                <a:latin typeface="Arial"/>
                <a:cs typeface="Arial"/>
              </a:rPr>
              <a:t>estratégica.</a:t>
            </a:r>
            <a:endParaRPr sz="2400">
              <a:latin typeface="Arial"/>
              <a:cs typeface="Arial"/>
            </a:endParaRPr>
          </a:p>
          <a:p>
            <a:pPr marL="531495" marR="201295" indent="-342900">
              <a:lnSpc>
                <a:spcPct val="120000"/>
              </a:lnSpc>
              <a:spcBef>
                <a:spcPts val="2260"/>
              </a:spcBef>
              <a:buClr>
                <a:srgbClr val="003399"/>
              </a:buClr>
              <a:buChar char="●"/>
              <a:tabLst>
                <a:tab pos="531495" algn="l"/>
                <a:tab pos="532130" algn="l"/>
              </a:tabLst>
            </a:pPr>
            <a:r>
              <a:rPr sz="2400" dirty="0">
                <a:latin typeface="Arial"/>
                <a:cs typeface="Arial"/>
              </a:rPr>
              <a:t>Implementar </a:t>
            </a:r>
            <a:r>
              <a:rPr sz="2400" spc="-5" dirty="0">
                <a:latin typeface="Arial"/>
                <a:cs typeface="Arial"/>
              </a:rPr>
              <a:t>nuevos procesos </a:t>
            </a:r>
            <a:r>
              <a:rPr sz="2400" dirty="0">
                <a:latin typeface="Arial"/>
                <a:cs typeface="Arial"/>
              </a:rPr>
              <a:t>toma tiempo </a:t>
            </a:r>
            <a:r>
              <a:rPr sz="2400" spc="-5" dirty="0">
                <a:latin typeface="Arial"/>
                <a:cs typeface="Arial"/>
              </a:rPr>
              <a:t>debido </a:t>
            </a:r>
            <a:r>
              <a:rPr sz="2400" dirty="0">
                <a:latin typeface="Arial"/>
                <a:cs typeface="Arial"/>
              </a:rPr>
              <a:t>a que  </a:t>
            </a:r>
            <a:r>
              <a:rPr sz="2400" spc="-5" dirty="0">
                <a:latin typeface="Arial"/>
                <a:cs typeface="Arial"/>
              </a:rPr>
              <a:t>implica cambio en la cultura de trabajo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requiere soporte,  compromiso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disciplina para su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adopción.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2913" y="147065"/>
            <a:ext cx="336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</a:t>
            </a:r>
            <a:r>
              <a:rPr spc="-105" dirty="0"/>
              <a:t>c</a:t>
            </a:r>
            <a:r>
              <a:rPr dirty="0"/>
              <a:t>lusiones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6" y="1180972"/>
            <a:ext cx="783526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  <a:buClr>
                <a:srgbClr val="003399"/>
              </a:buClr>
              <a:buSzPct val="95833"/>
              <a:buChar char="●"/>
              <a:tabLst>
                <a:tab pos="197485" algn="l"/>
              </a:tabLst>
            </a:pPr>
            <a:r>
              <a:rPr sz="2400" spc="-5" dirty="0">
                <a:latin typeface="Arial"/>
                <a:cs typeface="Arial"/>
              </a:rPr>
              <a:t>La gente necesita entender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adoptar los procesos, pero  también saber utilizar la herramienta que los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soporta.</a:t>
            </a:r>
            <a:endParaRPr sz="2400">
              <a:latin typeface="Arial"/>
              <a:cs typeface="Arial"/>
            </a:endParaRPr>
          </a:p>
          <a:p>
            <a:pPr marL="12700" marR="71755">
              <a:lnSpc>
                <a:spcPct val="120000"/>
              </a:lnSpc>
              <a:spcBef>
                <a:spcPts val="1440"/>
              </a:spcBef>
              <a:buClr>
                <a:srgbClr val="003399"/>
              </a:buClr>
              <a:buSzPct val="95833"/>
              <a:buChar char="●"/>
              <a:tabLst>
                <a:tab pos="197485" algn="l"/>
              </a:tabLst>
            </a:pPr>
            <a:r>
              <a:rPr sz="2400" spc="-5" dirty="0">
                <a:latin typeface="Arial"/>
                <a:cs typeface="Arial"/>
              </a:rPr>
              <a:t>Una </a:t>
            </a:r>
            <a:r>
              <a:rPr sz="2400" dirty="0">
                <a:latin typeface="Arial"/>
                <a:cs typeface="Arial"/>
              </a:rPr>
              <a:t>vez </a:t>
            </a:r>
            <a:r>
              <a:rPr sz="2400" spc="-5" dirty="0">
                <a:latin typeface="Arial"/>
                <a:cs typeface="Arial"/>
              </a:rPr>
              <a:t>implementados, los procesos impactan a todos  los usuarios de la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organización</a:t>
            </a:r>
            <a:endParaRPr sz="2400">
              <a:latin typeface="Arial"/>
              <a:cs typeface="Arial"/>
            </a:endParaRPr>
          </a:p>
          <a:p>
            <a:pPr marL="196850" indent="-184785">
              <a:lnSpc>
                <a:spcPct val="100000"/>
              </a:lnSpc>
              <a:spcBef>
                <a:spcPts val="2014"/>
              </a:spcBef>
              <a:buClr>
                <a:srgbClr val="003399"/>
              </a:buClr>
              <a:buSzPct val="95833"/>
              <a:buFont typeface="Arial"/>
              <a:buChar char="●"/>
              <a:tabLst>
                <a:tab pos="197485" algn="l"/>
              </a:tabLst>
            </a:pPr>
            <a:r>
              <a:rPr sz="2400" i="1" spc="-60" dirty="0">
                <a:latin typeface="Arial"/>
                <a:cs typeface="Arial"/>
              </a:rPr>
              <a:t>Todo </a:t>
            </a:r>
            <a:r>
              <a:rPr sz="2400" i="1" spc="-5" dirty="0">
                <a:latin typeface="Arial"/>
                <a:cs typeface="Arial"/>
              </a:rPr>
              <a:t>esto </a:t>
            </a:r>
            <a:r>
              <a:rPr sz="2400" i="1" spc="-10" dirty="0">
                <a:latin typeface="Arial"/>
                <a:cs typeface="Arial"/>
              </a:rPr>
              <a:t>toma </a:t>
            </a:r>
            <a:r>
              <a:rPr sz="2400" i="1" spc="-5" dirty="0">
                <a:latin typeface="Arial"/>
                <a:cs typeface="Arial"/>
              </a:rPr>
              <a:t>tiempo, </a:t>
            </a:r>
            <a:r>
              <a:rPr sz="2400" i="1" dirty="0">
                <a:latin typeface="Arial"/>
                <a:cs typeface="Arial"/>
              </a:rPr>
              <a:t>ES </a:t>
            </a:r>
            <a:r>
              <a:rPr sz="2400" i="1" spc="-5" dirty="0">
                <a:latin typeface="Arial"/>
                <a:cs typeface="Arial"/>
              </a:rPr>
              <a:t>UN LARGO</a:t>
            </a:r>
            <a:r>
              <a:rPr sz="2400" i="1" spc="10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CAMINO.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2595" y="4219955"/>
            <a:ext cx="4355591" cy="2450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2895600"/>
            <a:ext cx="4496308" cy="574040"/>
          </a:xfrm>
        </p:spPr>
        <p:txBody>
          <a:bodyPr/>
          <a:lstStyle/>
          <a:p>
            <a:r>
              <a:rPr lang="es-PE" dirty="0" smtClean="0"/>
              <a:t>Muchas 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7160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5678" y="2640767"/>
            <a:ext cx="4530725" cy="148907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3200" dirty="0">
                <a:solidFill>
                  <a:srgbClr val="006FC0"/>
                </a:solidFill>
                <a:latin typeface="Arial Black"/>
                <a:cs typeface="Arial Black"/>
              </a:rPr>
              <a:t>RESEÑA</a:t>
            </a:r>
            <a:r>
              <a:rPr sz="3200" spc="-10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Arial Black"/>
                <a:cs typeface="Arial Black"/>
              </a:rPr>
              <a:t>HISTORICA</a:t>
            </a:r>
            <a:endParaRPr sz="3200">
              <a:latin typeface="Arial Black"/>
              <a:cs typeface="Arial Black"/>
            </a:endParaRPr>
          </a:p>
          <a:p>
            <a:pPr marL="130810" algn="ctr">
              <a:lnSpc>
                <a:spcPct val="100000"/>
              </a:lnSpc>
              <a:spcBef>
                <a:spcPts val="1920"/>
              </a:spcBef>
              <a:tabLst>
                <a:tab pos="1010285" algn="l"/>
              </a:tabLst>
            </a:pPr>
            <a:r>
              <a:rPr sz="3200" dirty="0">
                <a:solidFill>
                  <a:srgbClr val="006FC0"/>
                </a:solidFill>
                <a:latin typeface="Arial Black"/>
                <a:cs typeface="Arial Black"/>
              </a:rPr>
              <a:t>DE	</a:t>
            </a:r>
            <a:r>
              <a:rPr sz="3200" spc="-5" dirty="0">
                <a:solidFill>
                  <a:srgbClr val="006FC0"/>
                </a:solidFill>
                <a:latin typeface="Arial Black"/>
                <a:cs typeface="Arial Black"/>
              </a:rPr>
              <a:t>ITIL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424" y="4618354"/>
            <a:ext cx="249936" cy="28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0424" y="4947539"/>
            <a:ext cx="249936" cy="28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424" y="5276672"/>
            <a:ext cx="249936" cy="28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24" y="5606186"/>
            <a:ext cx="249936" cy="28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424" y="5935370"/>
            <a:ext cx="249936" cy="28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692" y="1654556"/>
            <a:ext cx="7717790" cy="4569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Clr>
                <a:srgbClr val="003399"/>
              </a:buClr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Una guía de Mejores Prácticas no propietaria para la Gestión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 Servicios de TI (IT Service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Management)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080"/>
              </a:spcBef>
              <a:buClr>
                <a:srgbClr val="003399"/>
              </a:buClr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Aplicable a todo </a:t>
            </a:r>
            <a:r>
              <a:rPr sz="2000" spc="-5" dirty="0">
                <a:latin typeface="Arial"/>
                <a:cs typeface="Arial"/>
              </a:rPr>
              <a:t>tipo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organizaciones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080"/>
              </a:spcBef>
              <a:buClr>
                <a:srgbClr val="003399"/>
              </a:buClr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Desarrollado por OGC en el Reino Unido en los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80’s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080"/>
              </a:spcBef>
              <a:buClr>
                <a:srgbClr val="003399"/>
              </a:buClr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Desde los años 90 es el “estándar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facto” para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ITSM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080"/>
              </a:spcBef>
              <a:buClr>
                <a:srgbClr val="003399"/>
              </a:buClr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Actualizado </a:t>
            </a:r>
            <a:r>
              <a:rPr sz="2000" spc="-5" dirty="0">
                <a:latin typeface="Arial"/>
                <a:cs typeface="Arial"/>
              </a:rPr>
              <a:t>por foros (itSMF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080"/>
              </a:spcBef>
              <a:buClr>
                <a:srgbClr val="003399"/>
              </a:buClr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Su enfoque se basa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en:</a:t>
            </a:r>
            <a:endParaRPr sz="2000">
              <a:latin typeface="Arial"/>
              <a:cs typeface="Arial"/>
            </a:endParaRPr>
          </a:p>
          <a:p>
            <a:pPr marL="725805" marR="5955665" algn="just">
              <a:lnSpc>
                <a:spcPct val="120000"/>
              </a:lnSpc>
              <a:spcBef>
                <a:spcPts val="610"/>
              </a:spcBef>
            </a:pPr>
            <a:r>
              <a:rPr sz="1800" b="1" i="1" spc="-5" dirty="0">
                <a:latin typeface="Arial"/>
                <a:cs typeface="Arial"/>
              </a:rPr>
              <a:t>Servicios  Pro</a:t>
            </a:r>
            <a:r>
              <a:rPr sz="1800" b="1" i="1" spc="-15" dirty="0">
                <a:latin typeface="Arial"/>
                <a:cs typeface="Arial"/>
              </a:rPr>
              <a:t>c</a:t>
            </a: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b="1" i="1" spc="-15" dirty="0">
                <a:latin typeface="Arial"/>
                <a:cs typeface="Arial"/>
              </a:rPr>
              <a:t>s</a:t>
            </a:r>
            <a:r>
              <a:rPr sz="1800" b="1" i="1" spc="-5" dirty="0">
                <a:latin typeface="Arial"/>
                <a:cs typeface="Arial"/>
              </a:rPr>
              <a:t>os  Calidad</a:t>
            </a:r>
            <a:endParaRPr sz="1800">
              <a:latin typeface="Arial"/>
              <a:cs typeface="Arial"/>
            </a:endParaRPr>
          </a:p>
          <a:p>
            <a:pPr marL="725805" marR="3020060" algn="just">
              <a:lnSpc>
                <a:spcPct val="120000"/>
              </a:lnSpc>
            </a:pPr>
            <a:r>
              <a:rPr sz="1800" b="1" i="1" spc="-5" dirty="0">
                <a:latin typeface="Arial"/>
                <a:cs typeface="Arial"/>
              </a:rPr>
              <a:t>Orientación al cliente  Independencia de proveedores de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TI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4817" y="344551"/>
            <a:ext cx="835279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¿Qué es</a:t>
            </a:r>
            <a:r>
              <a:rPr sz="2600" spc="-60" dirty="0"/>
              <a:t> </a:t>
            </a:r>
            <a:r>
              <a:rPr sz="2600" spc="-5" dirty="0"/>
              <a:t>ITIL?</a:t>
            </a:r>
            <a:endParaRPr sz="2600"/>
          </a:p>
          <a:p>
            <a:pPr algn="ctr">
              <a:lnSpc>
                <a:spcPct val="100000"/>
              </a:lnSpc>
            </a:pPr>
            <a:r>
              <a:rPr sz="2600" dirty="0"/>
              <a:t>Information </a:t>
            </a:r>
            <a:r>
              <a:rPr sz="2600" spc="-15" dirty="0"/>
              <a:t>Technology </a:t>
            </a:r>
            <a:r>
              <a:rPr sz="2600" spc="10" dirty="0"/>
              <a:t>Infrastructure</a:t>
            </a:r>
            <a:r>
              <a:rPr sz="2600" spc="-50" dirty="0"/>
              <a:t> </a:t>
            </a:r>
            <a:r>
              <a:rPr sz="2600" spc="25" dirty="0"/>
              <a:t>Library</a:t>
            </a:r>
            <a:endParaRPr sz="2600"/>
          </a:p>
        </p:txBody>
      </p:sp>
      <p:sp>
        <p:nvSpPr>
          <p:cNvPr id="9" name="object 9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85021" y="641797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440" y="3379292"/>
            <a:ext cx="249935" cy="28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8440" y="3708780"/>
            <a:ext cx="249935" cy="28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8440" y="4037965"/>
            <a:ext cx="249935" cy="28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8440" y="4367148"/>
            <a:ext cx="249935" cy="28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1726438"/>
            <a:ext cx="8039100" cy="3752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5"/>
              </a:spcBef>
              <a:buClr>
                <a:srgbClr val="003399"/>
              </a:buClr>
              <a:buFont typeface="Arial"/>
              <a:buChar char="●"/>
              <a:tabLst>
                <a:tab pos="355600" algn="l"/>
              </a:tabLst>
            </a:pPr>
            <a:r>
              <a:rPr sz="2000" i="1" dirty="0">
                <a:latin typeface="Arial"/>
                <a:cs typeface="Arial"/>
              </a:rPr>
              <a:t>Conjunto de guías y consejos, basadas en las </a:t>
            </a:r>
            <a:r>
              <a:rPr sz="2000" i="1" spc="-5" dirty="0">
                <a:latin typeface="Arial"/>
                <a:cs typeface="Arial"/>
              </a:rPr>
              <a:t>mejores </a:t>
            </a:r>
            <a:r>
              <a:rPr sz="2000" i="1" dirty="0">
                <a:latin typeface="Arial"/>
                <a:cs typeface="Arial"/>
              </a:rPr>
              <a:t>experiencias  de los profesionales </a:t>
            </a:r>
            <a:r>
              <a:rPr sz="2000" i="1" spc="-5" dirty="0">
                <a:latin typeface="Arial"/>
                <a:cs typeface="Arial"/>
              </a:rPr>
              <a:t>más </a:t>
            </a:r>
            <a:r>
              <a:rPr sz="2000" i="1" dirty="0">
                <a:latin typeface="Arial"/>
                <a:cs typeface="Arial"/>
              </a:rPr>
              <a:t>experimentados y calificados en un</a:t>
            </a:r>
            <a:r>
              <a:rPr sz="2000" i="1" spc="-20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campo  </a:t>
            </a:r>
            <a:r>
              <a:rPr sz="2000" i="1" spc="-5" dirty="0">
                <a:latin typeface="Arial"/>
                <a:cs typeface="Arial"/>
              </a:rPr>
              <a:t>particular.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003399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2000" i="1" dirty="0">
                <a:latin typeface="Arial"/>
                <a:cs typeface="Arial"/>
              </a:rPr>
              <a:t>Basadas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en: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639"/>
              </a:spcBef>
            </a:pPr>
            <a:r>
              <a:rPr sz="1800" spc="-5" dirty="0">
                <a:latin typeface="Arial"/>
                <a:cs typeface="Arial"/>
              </a:rPr>
              <a:t>Más de una persona</a:t>
            </a:r>
            <a:endParaRPr sz="1800">
              <a:latin typeface="Arial"/>
              <a:cs typeface="Arial"/>
            </a:endParaRPr>
          </a:p>
          <a:p>
            <a:pPr marL="756285" marR="4675505">
              <a:lnSpc>
                <a:spcPct val="120000"/>
              </a:lnSpc>
            </a:pPr>
            <a:r>
              <a:rPr sz="1800" spc="-5" dirty="0">
                <a:latin typeface="Arial"/>
                <a:cs typeface="Arial"/>
              </a:rPr>
              <a:t>Más de una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Organización  Más de una tecnología  Más de 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evento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75"/>
              </a:spcBef>
              <a:buClr>
                <a:srgbClr val="003399"/>
              </a:buClr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Por </a:t>
            </a:r>
            <a:r>
              <a:rPr sz="2000" dirty="0">
                <a:latin typeface="Arial"/>
                <a:cs typeface="Arial"/>
              </a:rPr>
              <a:t>ser recomendaciones se adoptan y se adaptan a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organización en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particular.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6303" y="337819"/>
            <a:ext cx="82416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5" dirty="0"/>
              <a:t>Mejores </a:t>
            </a:r>
            <a:r>
              <a:rPr sz="3400" spc="-5" dirty="0"/>
              <a:t>prácticas (Best</a:t>
            </a:r>
            <a:r>
              <a:rPr sz="3400" dirty="0"/>
              <a:t> Practices)</a:t>
            </a:r>
            <a:endParaRPr sz="3400"/>
          </a:p>
        </p:txBody>
      </p:sp>
      <p:sp>
        <p:nvSpPr>
          <p:cNvPr id="8" name="object 8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85021" y="641797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9" y="198200"/>
            <a:ext cx="5469998" cy="6365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3158" y="267665"/>
            <a:ext cx="3876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Evolución </a:t>
            </a:r>
            <a:r>
              <a:rPr sz="3200" dirty="0"/>
              <a:t>de</a:t>
            </a:r>
            <a:r>
              <a:rPr sz="3200" spc="-95" dirty="0"/>
              <a:t> </a:t>
            </a:r>
            <a:r>
              <a:rPr sz="3200" spc="-5" dirty="0"/>
              <a:t>ITIL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344424" y="929639"/>
            <a:ext cx="8799830" cy="5773420"/>
            <a:chOff x="344424" y="929639"/>
            <a:chExt cx="8799830" cy="5773420"/>
          </a:xfrm>
        </p:grpSpPr>
        <p:sp>
          <p:nvSpPr>
            <p:cNvPr id="5" name="object 5"/>
            <p:cNvSpPr/>
            <p:nvPr/>
          </p:nvSpPr>
          <p:spPr>
            <a:xfrm>
              <a:off x="344424" y="929639"/>
              <a:ext cx="8799576" cy="5772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546" y="1124800"/>
              <a:ext cx="8300211" cy="51845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10421" y="6485026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9" y="198200"/>
            <a:ext cx="5469998" cy="6365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0302" y="2556509"/>
            <a:ext cx="46869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2055">
              <a:lnSpc>
                <a:spcPct val="150000"/>
              </a:lnSpc>
              <a:spcBef>
                <a:spcPts val="100"/>
              </a:spcBef>
            </a:pPr>
            <a:r>
              <a:rPr dirty="0"/>
              <a:t>CASO DE  </a:t>
            </a:r>
            <a:r>
              <a:rPr spc="-5" dirty="0"/>
              <a:t>IMPLEM</a:t>
            </a:r>
            <a:r>
              <a:rPr spc="5" dirty="0"/>
              <a:t>E</a:t>
            </a:r>
            <a:r>
              <a:rPr dirty="0"/>
              <a:t>N</a:t>
            </a:r>
            <a:r>
              <a:rPr spc="-235" dirty="0"/>
              <a:t>T</a:t>
            </a:r>
            <a:r>
              <a:rPr spc="-65" dirty="0"/>
              <a:t>A</a:t>
            </a:r>
            <a:r>
              <a:rPr dirty="0"/>
              <a:t>CION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942" y="408813"/>
            <a:ext cx="512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Misión del</a:t>
            </a:r>
            <a:r>
              <a:rPr spc="-85" dirty="0"/>
              <a:t> </a:t>
            </a:r>
            <a:r>
              <a:rPr spc="15" dirty="0"/>
              <a:t>programa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2098039"/>
            <a:ext cx="493077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Arial"/>
                <a:cs typeface="Arial"/>
              </a:rPr>
              <a:t>Incrementar la </a:t>
            </a:r>
            <a:r>
              <a:rPr sz="2800" i="1" dirty="0">
                <a:latin typeface="Arial"/>
                <a:cs typeface="Arial"/>
              </a:rPr>
              <a:t>satisfacción </a:t>
            </a:r>
            <a:r>
              <a:rPr sz="2800" i="1" spc="-5" dirty="0">
                <a:latin typeface="Arial"/>
                <a:cs typeface="Arial"/>
              </a:rPr>
              <a:t>de  </a:t>
            </a:r>
            <a:r>
              <a:rPr sz="2800" i="1" dirty="0">
                <a:latin typeface="Arial"/>
                <a:cs typeface="Arial"/>
              </a:rPr>
              <a:t>nuestros </a:t>
            </a:r>
            <a:r>
              <a:rPr sz="2800" i="1" spc="-5" dirty="0">
                <a:latin typeface="Arial"/>
                <a:cs typeface="Arial"/>
              </a:rPr>
              <a:t>Clientes y disminuir  costos de TI, implementando  globalmente la Gestión </a:t>
            </a:r>
            <a:r>
              <a:rPr sz="2800" i="1" dirty="0">
                <a:latin typeface="Arial"/>
                <a:cs typeface="Arial"/>
              </a:rPr>
              <a:t>de  Servicios </a:t>
            </a:r>
            <a:r>
              <a:rPr sz="2800" i="1" spc="-5" dirty="0">
                <a:latin typeface="Arial"/>
                <a:cs typeface="Arial"/>
              </a:rPr>
              <a:t>de TI de </a:t>
            </a:r>
            <a:r>
              <a:rPr sz="2800" i="1" dirty="0">
                <a:latin typeface="Arial"/>
                <a:cs typeface="Arial"/>
              </a:rPr>
              <a:t>acuerdo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i="1" spc="-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la  </a:t>
            </a:r>
            <a:r>
              <a:rPr sz="2800" i="1" spc="-5" dirty="0">
                <a:latin typeface="Arial"/>
                <a:cs typeface="Arial"/>
              </a:rPr>
              <a:t>metodología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ITIL.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197" y="2564892"/>
            <a:ext cx="2537332" cy="2278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438402"/>
            <a:ext cx="8473440" cy="417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3399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Alinear </a:t>
            </a:r>
            <a:r>
              <a:rPr sz="2400" dirty="0">
                <a:latin typeface="Arial"/>
                <a:cs typeface="Arial"/>
              </a:rPr>
              <a:t>mejor </a:t>
            </a:r>
            <a:r>
              <a:rPr sz="2400" spc="-1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organización de </a:t>
            </a:r>
            <a:r>
              <a:rPr sz="2400" dirty="0">
                <a:latin typeface="Arial"/>
                <a:cs typeface="Arial"/>
              </a:rPr>
              <a:t>TI </a:t>
            </a:r>
            <a:r>
              <a:rPr sz="2400" spc="-5" dirty="0">
                <a:latin typeface="Arial"/>
                <a:cs typeface="Arial"/>
              </a:rPr>
              <a:t>con las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estrategias</a:t>
            </a:r>
            <a:endParaRPr sz="2400">
              <a:latin typeface="Arial"/>
              <a:cs typeface="Arial"/>
            </a:endParaRPr>
          </a:p>
          <a:p>
            <a:pPr marL="469900" marR="161290" indent="-457200">
              <a:lnSpc>
                <a:spcPct val="100000"/>
              </a:lnSpc>
              <a:spcBef>
                <a:spcPts val="2400"/>
              </a:spcBef>
              <a:buClr>
                <a:srgbClr val="003399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Adoptar Procesos estándar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consistentes a nivel Global,  independientemente de quien presta </a:t>
            </a:r>
            <a:r>
              <a:rPr sz="2400" spc="-10" dirty="0">
                <a:latin typeface="Arial"/>
                <a:cs typeface="Arial"/>
              </a:rPr>
              <a:t>el </a:t>
            </a:r>
            <a:r>
              <a:rPr sz="2400" spc="-5" dirty="0">
                <a:latin typeface="Arial"/>
                <a:cs typeface="Arial"/>
              </a:rPr>
              <a:t>servicio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(sourcing)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Clr>
                <a:srgbClr val="003399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Conocer </a:t>
            </a:r>
            <a:r>
              <a:rPr sz="2400" dirty="0">
                <a:latin typeface="Arial"/>
                <a:cs typeface="Arial"/>
              </a:rPr>
              <a:t>mejor </a:t>
            </a:r>
            <a:r>
              <a:rPr sz="2400" spc="-5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desempeño</a:t>
            </a:r>
            <a:endParaRPr sz="24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2405"/>
              </a:spcBef>
              <a:buClr>
                <a:srgbClr val="003399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Balancear los requerimientos del Cliente con las  capacidades de </a:t>
            </a:r>
            <a:r>
              <a:rPr sz="2400" dirty="0">
                <a:latin typeface="Arial"/>
                <a:cs typeface="Arial"/>
              </a:rPr>
              <a:t>TI </a:t>
            </a:r>
            <a:r>
              <a:rPr sz="2400" spc="-5" dirty="0">
                <a:latin typeface="Arial"/>
                <a:cs typeface="Arial"/>
              </a:rPr>
              <a:t>para mejorar la </a:t>
            </a:r>
            <a:r>
              <a:rPr sz="2400" dirty="0">
                <a:latin typeface="Arial"/>
                <a:cs typeface="Arial"/>
              </a:rPr>
              <a:t>entrega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sus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servicios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Clr>
                <a:srgbClr val="003399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Mejora </a:t>
            </a:r>
            <a:r>
              <a:rPr sz="2400" spc="-5" dirty="0">
                <a:latin typeface="Arial"/>
                <a:cs typeface="Arial"/>
              </a:rPr>
              <a:t>continua </a:t>
            </a:r>
            <a:r>
              <a:rPr sz="2400" dirty="0">
                <a:latin typeface="Arial"/>
                <a:cs typeface="Arial"/>
              </a:rPr>
              <a:t>de los </a:t>
            </a:r>
            <a:r>
              <a:rPr sz="2400" spc="-5" dirty="0">
                <a:latin typeface="Arial"/>
                <a:cs typeface="Arial"/>
              </a:rPr>
              <a:t>procesos </a:t>
            </a:r>
            <a:r>
              <a:rPr sz="2400" dirty="0">
                <a:latin typeface="Arial"/>
                <a:cs typeface="Arial"/>
              </a:rPr>
              <a:t>en pos de la mejora en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entrega 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servicios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4607" y="269189"/>
            <a:ext cx="5939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Razones </a:t>
            </a:r>
            <a:r>
              <a:rPr dirty="0"/>
              <a:t>de </a:t>
            </a:r>
            <a:r>
              <a:rPr spc="-5" dirty="0"/>
              <a:t>la</a:t>
            </a:r>
            <a:r>
              <a:rPr spc="-85" dirty="0"/>
              <a:t> </a:t>
            </a:r>
            <a:r>
              <a:rPr spc="-5" dirty="0"/>
              <a:t>adopción</a:t>
            </a:r>
          </a:p>
        </p:txBody>
      </p:sp>
      <p:sp>
        <p:nvSpPr>
          <p:cNvPr id="4" name="object 4"/>
          <p:cNvSpPr/>
          <p:nvPr/>
        </p:nvSpPr>
        <p:spPr>
          <a:xfrm>
            <a:off x="7285039" y="6131420"/>
            <a:ext cx="1130910" cy="52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1170</Words>
  <Application>Microsoft Office PowerPoint</Application>
  <PresentationFormat>Presentación en pantalla (4:3)</PresentationFormat>
  <Paragraphs>281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Carlito</vt:lpstr>
      <vt:lpstr>Times New Roman</vt:lpstr>
      <vt:lpstr>Wingdings</vt:lpstr>
      <vt:lpstr>Office Theme</vt:lpstr>
      <vt:lpstr>ITIL / ITSM De la teoría a la práctica</vt:lpstr>
      <vt:lpstr>Temario</vt:lpstr>
      <vt:lpstr>Presentación de PowerPoint</vt:lpstr>
      <vt:lpstr>¿Qué es ITIL? Information Technology Infrastructure Library</vt:lpstr>
      <vt:lpstr>Mejores prácticas (Best Practices)</vt:lpstr>
      <vt:lpstr>Evolución de ITIL</vt:lpstr>
      <vt:lpstr>CASO DE  IMPLEMENTACION</vt:lpstr>
      <vt:lpstr>Misión del programa</vt:lpstr>
      <vt:lpstr>Razones de la adopción</vt:lpstr>
      <vt:lpstr>Factores claves</vt:lpstr>
      <vt:lpstr>Beneficios</vt:lpstr>
      <vt:lpstr>Perspectiva de Procesos</vt:lpstr>
      <vt:lpstr>Perspectiva de Procesos</vt:lpstr>
      <vt:lpstr>Perspectiva de servicios</vt:lpstr>
      <vt:lpstr>Todos los servicios deben cumplir lo siguiente:</vt:lpstr>
      <vt:lpstr>Cambios en la organización</vt:lpstr>
      <vt:lpstr>Roles y Modelo de organización  por procesos</vt:lpstr>
      <vt:lpstr>Ejemplo de organización operacional  Proceso de Change Management</vt:lpstr>
      <vt:lpstr>Service Owner-Responsabilidades</vt:lpstr>
      <vt:lpstr>Objetivos para las regiones</vt:lpstr>
      <vt:lpstr>Contexto organizacional</vt:lpstr>
      <vt:lpstr>Fases de Implementación</vt:lpstr>
      <vt:lpstr>Implementación</vt:lpstr>
      <vt:lpstr>Implementación</vt:lpstr>
      <vt:lpstr>Implementación: Procesos / roles</vt:lpstr>
      <vt:lpstr>Implementación: Procesos / roles</vt:lpstr>
      <vt:lpstr>Conclusiones</vt:lpstr>
      <vt:lpstr>Conclusiones</vt:lpstr>
      <vt:lpstr>Muchas 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hlago</dc:creator>
  <cp:lastModifiedBy>JOSE ANTONIO ESPINAL TEVES</cp:lastModifiedBy>
  <cp:revision>2</cp:revision>
  <dcterms:created xsi:type="dcterms:W3CDTF">2020-11-16T16:45:24Z</dcterms:created>
  <dcterms:modified xsi:type="dcterms:W3CDTF">2020-11-16T16:47:27Z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2020-11-16T00:00:00Z</vt:filetime>
  </property>
</Properties>
</file>