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60" r:id="rId3"/>
    <p:sldId id="610" r:id="rId4"/>
    <p:sldId id="1026" r:id="rId5"/>
    <p:sldId id="1027" r:id="rId6"/>
    <p:sldId id="1028" r:id="rId7"/>
    <p:sldId id="1029" r:id="rId8"/>
    <p:sldId id="1038" r:id="rId9"/>
    <p:sldId id="1039" r:id="rId10"/>
    <p:sldId id="1047" r:id="rId11"/>
    <p:sldId id="1052" r:id="rId12"/>
    <p:sldId id="1053" r:id="rId13"/>
    <p:sldId id="1054" r:id="rId14"/>
    <p:sldId id="1055" r:id="rId15"/>
    <p:sldId id="1031" r:id="rId16"/>
    <p:sldId id="1040" r:id="rId17"/>
    <p:sldId id="1034" r:id="rId18"/>
    <p:sldId id="1044" r:id="rId19"/>
    <p:sldId id="1045" r:id="rId20"/>
    <p:sldId id="1046" r:id="rId21"/>
    <p:sldId id="259" r:id="rId2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40" autoAdjust="0"/>
    <p:restoredTop sz="94648"/>
  </p:normalViewPr>
  <p:slideViewPr>
    <p:cSldViewPr snapToGrid="0">
      <p:cViewPr varScale="1">
        <p:scale>
          <a:sx n="105" d="100"/>
          <a:sy n="105" d="100"/>
        </p:scale>
        <p:origin x="11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AE8EC9-AC57-4805-8C4C-4528CB2D2AE7}" type="datetimeFigureOut">
              <a:rPr lang="es-CO" smtClean="0"/>
              <a:t>18/06/2025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43FA0C-75FC-4B21-8BD2-F228BB8598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034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2" name="Google Shape;197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8439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3FA0C-75FC-4B21-8BD2-F228BB8598F0}" type="slidenum">
              <a:rPr lang="es-CO" smtClean="0"/>
              <a:t>20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3929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3FA0C-75FC-4B21-8BD2-F228BB8598F0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3931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3FA0C-75FC-4B21-8BD2-F228BB8598F0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2783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3FA0C-75FC-4B21-8BD2-F228BB8598F0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0389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6742C-BFAD-0DC4-0F19-1B5B82726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CF7EFA2A-5891-1078-5B63-CB47907816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CCA9B99-8A1F-9351-C823-F25D37B6DA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C4408EE-228C-0C2A-567E-CD137F10B1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3FA0C-75FC-4B21-8BD2-F228BB8598F0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6363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7F478-A532-0040-DEB5-C52A2A49A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8B909F8-FB80-FDA9-750E-F31381191B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AE3C982-F160-6523-E663-DF4E74AC18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8B21755-CD91-7AF9-D9E6-FACAE99BCB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3FA0C-75FC-4B21-8BD2-F228BB8598F0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8579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C19DB-6469-9E00-8C4D-7EE043348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0E2C497-14CE-5815-F33B-4309C63DAC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A482D22-C02A-518E-5BB8-06D02493EB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52EBA7-B8A2-B4B0-C466-54B81A6785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3FA0C-75FC-4B21-8BD2-F228BB8598F0}" type="slidenum">
              <a:rPr lang="es-CO" smtClean="0"/>
              <a:t>14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9465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3FA0C-75FC-4B21-8BD2-F228BB8598F0}" type="slidenum">
              <a:rPr lang="es-CO" smtClean="0"/>
              <a:t>17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3952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43FA0C-75FC-4B21-8BD2-F228BB8598F0}" type="slidenum">
              <a:rPr lang="es-CO" smtClean="0"/>
              <a:t>19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62973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52A95D1D-7D05-E1AB-8194-64367C2A89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673"/>
            <a:ext cx="12194978" cy="685632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8800AD0-D816-68A1-096D-4DD9EFFE9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1902" y="1122363"/>
            <a:ext cx="5686097" cy="2387600"/>
          </a:xfrm>
        </p:spPr>
        <p:txBody>
          <a:bodyPr anchor="b">
            <a:normAutofit/>
          </a:bodyPr>
          <a:lstStyle>
            <a:lvl1pPr algn="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E0231F-5475-B17A-6B5C-3FBAF25599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1902" y="3602038"/>
            <a:ext cx="5686098" cy="1655762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B59C31-5BB0-A060-3C14-EC7FA53CB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FDF1-6371-7449-9F39-9120EFA286A6}" type="datetimeFigureOut">
              <a:rPr lang="es-ES_tradnl" smtClean="0"/>
              <a:t>18/06/2025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167374-056A-C3D4-3156-2D18D2EBB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919216-105D-8FD7-0BDE-C0B69F722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8ECEE-B1EB-B14C-9F2E-5510E03FB3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46921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8A7F52-74A5-C15F-6F65-D15BDB5DB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E07FA34-3C3B-360A-908A-F5F1E4A7A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46C971-8DBC-B9D4-9A0F-240062707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FDF1-6371-7449-9F39-9120EFA286A6}" type="datetimeFigureOut">
              <a:rPr lang="es-ES_tradnl" smtClean="0"/>
              <a:t>18/06/2025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5622C4-F015-0AD9-C677-CD72462A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5F8BAF-058D-B437-5823-74BC52023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8ECEE-B1EB-B14C-9F2E-5510E03FB3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2811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C46BC8C-C963-014D-531B-711808A803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A3A7E6A-20D7-3B66-3260-5FE59BFC8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C0BCF9-7AA0-F6FB-96C2-ACF0BBA9A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FDF1-6371-7449-9F39-9120EFA286A6}" type="datetimeFigureOut">
              <a:rPr lang="es-ES_tradnl" smtClean="0"/>
              <a:t>18/06/2025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92BE61-6B9B-C481-E488-7E5971118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8D7F09-1AD2-82B1-8859-189670E52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8ECEE-B1EB-B14C-9F2E-5510E03FB3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06779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DFA6F3-544F-5D78-933D-ACF1A1DD7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8293B3E-EB76-D51E-944D-50C4A8ABDD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60315" y="6356350"/>
            <a:ext cx="1834610" cy="396875"/>
          </a:xfrm>
          <a:prstGeom prst="rect">
            <a:avLst/>
          </a:prstGeo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216B683-30C4-4E50-5FE0-A806D4653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50"/>
            <a:ext cx="10515599" cy="396875"/>
          </a:xfrm>
        </p:spPr>
        <p:txBody>
          <a:bodyPr/>
          <a:lstStyle/>
          <a:p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CBE8C91-3DFF-8C18-D499-4B5EF7C4516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6356350"/>
            <a:ext cx="2215331" cy="396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3010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0F2264B4-0F2E-060F-5B64-5B41B6F183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673"/>
            <a:ext cx="12194978" cy="685632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60B40D1-7ABE-ED37-DCA8-94CF8FB5E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6827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EFC863-6BA7-F10B-F339-FDF2D9780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32687"/>
            <a:ext cx="10515600" cy="3486315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4D168D-1984-A37A-593F-451250E98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FDF1-6371-7449-9F39-9120EFA286A6}" type="datetimeFigureOut">
              <a:rPr lang="es-ES_tradnl" smtClean="0"/>
              <a:t>18/06/2025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247B5D-D980-5077-BB08-2C602E9CE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9D7F22-5AE5-DA81-C098-770F3AC16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8ECEE-B1EB-B14C-9F2E-5510E03FB3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6284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EE8C3F-2E50-1210-4F79-C4D6D905F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DE1BB2-8F57-BD25-F407-54EDAA5EF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BAE67D-606D-048D-8290-7801813EF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FDF1-6371-7449-9F39-9120EFA286A6}" type="datetimeFigureOut">
              <a:rPr lang="es-ES_tradnl" smtClean="0"/>
              <a:t>18/06/2025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D9E59B-73BE-FA9E-E228-11F3F4CE7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E1D1E7-03AB-0DE6-4535-4B3C041F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8ECEE-B1EB-B14C-9F2E-5510E03FB3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9310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7F13F8-8012-DA21-9B94-F47EFC6EF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B7574F-6D79-6651-9C78-02897EF662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F2EAFD-EA8D-3C39-8D38-536ADACAA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EAB2F8-5D05-121F-CB3E-18490B10E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FDF1-6371-7449-9F39-9120EFA286A6}" type="datetimeFigureOut">
              <a:rPr lang="es-ES_tradnl" smtClean="0"/>
              <a:t>18/06/2025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64CECC-5C1D-8015-4864-3CC932C98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D1F2AB-C451-9CCF-2F3A-CB1CE4634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8ECEE-B1EB-B14C-9F2E-5510E03FB3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4921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47FB2-21D3-697D-DC1C-8CDAA2D74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E92BF3-70A3-4160-8C0E-914E6DE22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0B64EE-128E-5D43-C629-C5D784629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C891AC1-6EB0-450E-4D55-28614F72B0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8921EEF-4663-FEAF-5403-D59BFC898B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1167F8D-4A1A-B60D-3DAC-10427079A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FDF1-6371-7449-9F39-9120EFA286A6}" type="datetimeFigureOut">
              <a:rPr lang="es-ES_tradnl" smtClean="0"/>
              <a:t>18/06/2025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B4C0893-2C50-7726-2BE3-4FBA05C4D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6DF5B3E-82CD-45C3-5925-AEB148B88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8ECEE-B1EB-B14C-9F2E-5510E03FB3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48899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92064-3BB2-EDD7-22EF-EA4D4DE18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AB4780E-1159-BC96-0F7C-6D965B5EE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FDF1-6371-7449-9F39-9120EFA286A6}" type="datetimeFigureOut">
              <a:rPr lang="es-ES_tradnl" smtClean="0"/>
              <a:t>18/06/2025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298213E-3145-2C35-FB9A-FAB15655B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6C83125-ED2F-DF87-68D9-66BC369E5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8ECEE-B1EB-B14C-9F2E-5510E03FB3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0164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EF1D30A-260D-19F2-8B3C-F09B0768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FDF1-6371-7449-9F39-9120EFA286A6}" type="datetimeFigureOut">
              <a:rPr lang="es-ES_tradnl" smtClean="0"/>
              <a:t>18/06/2025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ADDA293-A9AA-9D9F-3B37-22FF1D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A08D657-564E-FD01-CDBA-0185C668B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8ECEE-B1EB-B14C-9F2E-5510E03FB3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69129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3F6DB-73DF-A5AC-D732-16650239E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EADD74-BC35-8366-A937-53B9E72E5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1B6838F-9409-9CD3-C429-6BF2D0027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4F6F08-B08E-5406-2CA2-965D742B3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FDF1-6371-7449-9F39-9120EFA286A6}" type="datetimeFigureOut">
              <a:rPr lang="es-ES_tradnl" smtClean="0"/>
              <a:t>18/06/2025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A13A4E-929F-D952-7767-ECA2E3204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157874-D4FB-FC64-2B98-72B04BEB9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8ECEE-B1EB-B14C-9F2E-5510E03FB3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06621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B01B9-BDD9-421A-8171-D02704AC3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5A0CDB8-6A8F-2EE8-BF9F-C7EEEC9141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EE610F-D0FA-A554-6757-36441D3C3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9FA1B7-9BC4-40C8-2250-F0A700239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FDF1-6371-7449-9F39-9120EFA286A6}" type="datetimeFigureOut">
              <a:rPr lang="es-ES_tradnl" smtClean="0"/>
              <a:t>18/06/2025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04F414-D871-B587-8E04-7814ABE0F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ECAC69-E671-7FEC-45FE-42F59DFA2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8ECEE-B1EB-B14C-9F2E-5510E03FB3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71294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0A87184-DD87-E736-3A4B-247959201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22FB96-F20A-6D7D-A2E3-FC3EDE212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C5DCD6-F65B-4A60-DE3E-46EB28D275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C4FDF1-6371-7449-9F39-9120EFA286A6}" type="datetimeFigureOut">
              <a:rPr lang="es-ES_tradnl" smtClean="0"/>
              <a:t>18/06/2025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9B1E1E-7101-7EA3-C740-CCCB78AC1B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3CDC75-1D11-E315-FCDF-B81D18540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F8ECEE-B1EB-B14C-9F2E-5510E03FB3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1393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B182F2-4AA4-BF75-D226-9526498AF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8200" y="1122363"/>
            <a:ext cx="6542314" cy="2387600"/>
          </a:xfrm>
        </p:spPr>
        <p:txBody>
          <a:bodyPr>
            <a:noAutofit/>
          </a:bodyPr>
          <a:lstStyle/>
          <a:p>
            <a:r>
              <a:rPr lang="es-ES_tradnl" sz="4000" dirty="0"/>
              <a:t>Proyecto:</a:t>
            </a:r>
            <a:br>
              <a:rPr lang="es-ES_tradnl" sz="4000" dirty="0"/>
            </a:br>
            <a:r>
              <a:rPr lang="es-ES_tradnl" sz="3200" dirty="0">
                <a:solidFill>
                  <a:srgbClr val="FFFF00"/>
                </a:solidFill>
              </a:rPr>
              <a:t>Nombre corto proyecto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E9F0D9-E47F-99A5-FC57-C374ED1A5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6446" y="3673253"/>
            <a:ext cx="5686098" cy="1655762"/>
          </a:xfrm>
        </p:spPr>
        <p:txBody>
          <a:bodyPr/>
          <a:lstStyle/>
          <a:p>
            <a:r>
              <a:rPr lang="es-ES_tradnl" dirty="0"/>
              <a:t>Programación</a:t>
            </a:r>
          </a:p>
          <a:p>
            <a:r>
              <a:rPr lang="es-ES_tradnl" dirty="0"/>
              <a:t>Nivel Básico</a:t>
            </a:r>
          </a:p>
          <a:p>
            <a:endParaRPr lang="es-ES_tradnl" dirty="0"/>
          </a:p>
          <a:p>
            <a:r>
              <a:rPr lang="es-ES_tradnl" dirty="0"/>
              <a:t>PROGRAMACIÓN – BAS </a:t>
            </a:r>
            <a:r>
              <a:rPr lang="es-ES_tradnl"/>
              <a:t>– B4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95755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22721-BE14-3905-0971-0CB0EDC62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ángulo 57">
            <a:extLst>
              <a:ext uri="{FF2B5EF4-FFF2-40B4-BE49-F238E27FC236}">
                <a16:creationId xmlns:a16="http://schemas.microsoft.com/office/drawing/2014/main" id="{3DAC9D29-F9AC-DF24-02A0-E4F61416E05C}"/>
              </a:ext>
            </a:extLst>
          </p:cNvPr>
          <p:cNvSpPr/>
          <p:nvPr/>
        </p:nvSpPr>
        <p:spPr>
          <a:xfrm>
            <a:off x="5297381" y="391886"/>
            <a:ext cx="130490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Mockup</a:t>
            </a:r>
          </a:p>
        </p:txBody>
      </p:sp>
    </p:spTree>
    <p:extLst>
      <p:ext uri="{BB962C8B-B14F-4D97-AF65-F5344CB8AC3E}">
        <p14:creationId xmlns:p14="http://schemas.microsoft.com/office/powerpoint/2010/main" val="2404927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7F2E6-BDCD-065D-0969-E574D75308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6E8C9BB-49D6-828C-8F77-C7376427162C}"/>
              </a:ext>
            </a:extLst>
          </p:cNvPr>
          <p:cNvSpPr/>
          <p:nvPr/>
        </p:nvSpPr>
        <p:spPr>
          <a:xfrm>
            <a:off x="3817863" y="4396999"/>
            <a:ext cx="347082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Página de Inicio</a:t>
            </a:r>
          </a:p>
        </p:txBody>
      </p:sp>
      <p:pic>
        <p:nvPicPr>
          <p:cNvPr id="8194" name="Picture 2" descr="21 Reglas para Diseñar una Página de Inicio">
            <a:extLst>
              <a:ext uri="{FF2B5EF4-FFF2-40B4-BE49-F238E27FC236}">
                <a16:creationId xmlns:a16="http://schemas.microsoft.com/office/drawing/2014/main" id="{15C33988-A2C9-EEF2-A485-C522AA724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799" y="2461001"/>
            <a:ext cx="1722950" cy="172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019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C51D51-A3B3-2FBF-D321-9835C3CC4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ángulo 57">
            <a:extLst>
              <a:ext uri="{FF2B5EF4-FFF2-40B4-BE49-F238E27FC236}">
                <a16:creationId xmlns:a16="http://schemas.microsoft.com/office/drawing/2014/main" id="{AA1FAADC-7CC5-3B98-1E91-DDEC3D302E49}"/>
              </a:ext>
            </a:extLst>
          </p:cNvPr>
          <p:cNvSpPr/>
          <p:nvPr/>
        </p:nvSpPr>
        <p:spPr>
          <a:xfrm>
            <a:off x="4764257" y="391886"/>
            <a:ext cx="237116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Página de Inicio</a:t>
            </a:r>
          </a:p>
        </p:txBody>
      </p:sp>
    </p:spTree>
    <p:extLst>
      <p:ext uri="{BB962C8B-B14F-4D97-AF65-F5344CB8AC3E}">
        <p14:creationId xmlns:p14="http://schemas.microsoft.com/office/powerpoint/2010/main" val="719448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6E11F-6238-1A49-6067-0C19C28344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F26F346-63EE-DC2E-4157-9DADF5C21212}"/>
              </a:ext>
            </a:extLst>
          </p:cNvPr>
          <p:cNvSpPr/>
          <p:nvPr/>
        </p:nvSpPr>
        <p:spPr>
          <a:xfrm>
            <a:off x="3929198" y="4180689"/>
            <a:ext cx="307327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Herramientas</a:t>
            </a:r>
          </a:p>
        </p:txBody>
      </p:sp>
      <p:pic>
        <p:nvPicPr>
          <p:cNvPr id="9218" name="Picture 2" descr="Qué es una herramienta web? - Arrobisima">
            <a:extLst>
              <a:ext uri="{FF2B5EF4-FFF2-40B4-BE49-F238E27FC236}">
                <a16:creationId xmlns:a16="http://schemas.microsoft.com/office/drawing/2014/main" id="{8691D298-0E4D-B0F5-B0C0-6C508F2B2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400" y="2557309"/>
            <a:ext cx="31908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99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472E75-8546-AA0A-27F5-5962969A1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ángulo 57">
            <a:extLst>
              <a:ext uri="{FF2B5EF4-FFF2-40B4-BE49-F238E27FC236}">
                <a16:creationId xmlns:a16="http://schemas.microsoft.com/office/drawing/2014/main" id="{C56E1073-B280-83DA-997B-C9C675F2A807}"/>
              </a:ext>
            </a:extLst>
          </p:cNvPr>
          <p:cNvSpPr/>
          <p:nvPr/>
        </p:nvSpPr>
        <p:spPr>
          <a:xfrm>
            <a:off x="4894103" y="391886"/>
            <a:ext cx="211147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Herramientas</a:t>
            </a:r>
          </a:p>
        </p:txBody>
      </p:sp>
    </p:spTree>
    <p:extLst>
      <p:ext uri="{BB962C8B-B14F-4D97-AF65-F5344CB8AC3E}">
        <p14:creationId xmlns:p14="http://schemas.microsoft.com/office/powerpoint/2010/main" val="1542962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05C1AE3A-C5E4-D324-DBC7-3C47A13C743A}"/>
              </a:ext>
            </a:extLst>
          </p:cNvPr>
          <p:cNvSpPr/>
          <p:nvPr/>
        </p:nvSpPr>
        <p:spPr>
          <a:xfrm>
            <a:off x="0" y="4424875"/>
            <a:ext cx="510864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Desarrollo del Proyecto</a:t>
            </a:r>
          </a:p>
        </p:txBody>
      </p:sp>
      <p:pic>
        <p:nvPicPr>
          <p:cNvPr id="7170" name="Picture 2" descr="El análisis de datos como una solución de negocios IoT - CIC">
            <a:extLst>
              <a:ext uri="{FF2B5EF4-FFF2-40B4-BE49-F238E27FC236}">
                <a16:creationId xmlns:a16="http://schemas.microsoft.com/office/drawing/2014/main" id="{37D66B61-3296-52A6-86EA-B35577585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535" y="2383121"/>
            <a:ext cx="235267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DA9714D9-9A2E-8200-CC6E-CEFA5BE3CB83}"/>
              </a:ext>
            </a:extLst>
          </p:cNvPr>
          <p:cNvSpPr/>
          <p:nvPr/>
        </p:nvSpPr>
        <p:spPr>
          <a:xfrm>
            <a:off x="6172293" y="1535702"/>
            <a:ext cx="5108640" cy="139337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bg1"/>
                </a:solidFill>
              </a:rPr>
              <a:t>Desarrollo del Sitio WEB </a:t>
            </a:r>
          </a:p>
          <a:p>
            <a:pPr algn="ctr"/>
            <a:r>
              <a:rPr lang="es-CO" b="1" dirty="0">
                <a:solidFill>
                  <a:schemeClr val="bg1"/>
                </a:solidFill>
              </a:rPr>
              <a:t>(Funcionalidades)</a:t>
            </a:r>
          </a:p>
          <a:p>
            <a:pPr algn="ctr"/>
            <a:r>
              <a:rPr lang="es-CO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F96B1EB-1EF3-C319-9155-352DA47059ED}"/>
              </a:ext>
            </a:extLst>
          </p:cNvPr>
          <p:cNvSpPr/>
          <p:nvPr/>
        </p:nvSpPr>
        <p:spPr>
          <a:xfrm>
            <a:off x="6172293" y="3354671"/>
            <a:ext cx="5108642" cy="139337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bg1"/>
                </a:solidFill>
              </a:rPr>
              <a:t>Proceso de Análisis de Datos</a:t>
            </a:r>
          </a:p>
          <a:p>
            <a:pPr algn="ctr"/>
            <a:endParaRPr lang="es-CO" b="1" dirty="0">
              <a:solidFill>
                <a:schemeClr val="bg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6F4417F-DAE1-168A-FF8D-8606867B4FBC}"/>
              </a:ext>
            </a:extLst>
          </p:cNvPr>
          <p:cNvSpPr/>
          <p:nvPr/>
        </p:nvSpPr>
        <p:spPr>
          <a:xfrm>
            <a:off x="6172292" y="5174119"/>
            <a:ext cx="5108641" cy="130628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bg1"/>
                </a:solidFill>
              </a:rPr>
              <a:t>Integración en Sitio WEB</a:t>
            </a:r>
          </a:p>
        </p:txBody>
      </p:sp>
      <p:sp>
        <p:nvSpPr>
          <p:cNvPr id="10" name="Flecha: hacia abajo 9">
            <a:extLst>
              <a:ext uri="{FF2B5EF4-FFF2-40B4-BE49-F238E27FC236}">
                <a16:creationId xmlns:a16="http://schemas.microsoft.com/office/drawing/2014/main" id="{553BBE80-146E-6B80-8542-C4F07B3876F3}"/>
              </a:ext>
            </a:extLst>
          </p:cNvPr>
          <p:cNvSpPr/>
          <p:nvPr/>
        </p:nvSpPr>
        <p:spPr>
          <a:xfrm>
            <a:off x="8318090" y="2929073"/>
            <a:ext cx="658762" cy="425598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id="{6DA5B975-A0A2-8CA7-6879-B201E3530DD2}"/>
              </a:ext>
            </a:extLst>
          </p:cNvPr>
          <p:cNvSpPr/>
          <p:nvPr/>
        </p:nvSpPr>
        <p:spPr>
          <a:xfrm>
            <a:off x="8318090" y="4771328"/>
            <a:ext cx="658762" cy="425598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0142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05C1AE3A-C5E4-D324-DBC7-3C47A13C743A}"/>
              </a:ext>
            </a:extLst>
          </p:cNvPr>
          <p:cNvSpPr/>
          <p:nvPr/>
        </p:nvSpPr>
        <p:spPr>
          <a:xfrm>
            <a:off x="3800878" y="4475657"/>
            <a:ext cx="368177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Funcionalidades</a:t>
            </a:r>
          </a:p>
          <a:p>
            <a:pPr algn="ctr"/>
            <a:r>
              <a:rPr lang="es-E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Sitio WEB</a:t>
            </a:r>
          </a:p>
        </p:txBody>
      </p:sp>
      <p:pic>
        <p:nvPicPr>
          <p:cNvPr id="2050" name="Picture 2" descr="Qué es una Página Web y cuál es su función? | LANDOIS Blog">
            <a:extLst>
              <a:ext uri="{FF2B5EF4-FFF2-40B4-BE49-F238E27FC236}">
                <a16:creationId xmlns:a16="http://schemas.microsoft.com/office/drawing/2014/main" id="{4E5D9243-233C-A274-1F32-D70390E0B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682" y="2586037"/>
            <a:ext cx="27051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791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081197D-AF6F-90EC-AA26-B6CA591D0562}"/>
              </a:ext>
            </a:extLst>
          </p:cNvPr>
          <p:cNvSpPr/>
          <p:nvPr/>
        </p:nvSpPr>
        <p:spPr>
          <a:xfrm>
            <a:off x="4635498" y="391886"/>
            <a:ext cx="251556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Funcionalidades</a:t>
            </a:r>
          </a:p>
          <a:p>
            <a:pPr algn="ctr"/>
            <a:r>
              <a:rPr lang="es-E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Sitio WEB</a:t>
            </a:r>
          </a:p>
        </p:txBody>
      </p:sp>
    </p:spTree>
    <p:extLst>
      <p:ext uri="{BB962C8B-B14F-4D97-AF65-F5344CB8AC3E}">
        <p14:creationId xmlns:p14="http://schemas.microsoft.com/office/powerpoint/2010/main" val="1322443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C43980A8-94F7-3195-C7F2-755B7FEAC696}"/>
              </a:ext>
            </a:extLst>
          </p:cNvPr>
          <p:cNvSpPr/>
          <p:nvPr/>
        </p:nvSpPr>
        <p:spPr>
          <a:xfrm>
            <a:off x="2412138" y="4593776"/>
            <a:ext cx="736772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Conclusiones - Recomendaciones</a:t>
            </a:r>
          </a:p>
        </p:txBody>
      </p:sp>
      <p:pic>
        <p:nvPicPr>
          <p:cNvPr id="18434" name="Picture 2" descr="Conclusión de un informe de prácticas: redacción y ejemplos">
            <a:extLst>
              <a:ext uri="{FF2B5EF4-FFF2-40B4-BE49-F238E27FC236}">
                <a16:creationId xmlns:a16="http://schemas.microsoft.com/office/drawing/2014/main" id="{13DEE91A-65C6-CD25-7709-1A8EA7BB2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886" y="2631666"/>
            <a:ext cx="2581275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340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081197D-AF6F-90EC-AA26-B6CA591D0562}"/>
              </a:ext>
            </a:extLst>
          </p:cNvPr>
          <p:cNvSpPr/>
          <p:nvPr/>
        </p:nvSpPr>
        <p:spPr>
          <a:xfrm>
            <a:off x="4832737" y="391886"/>
            <a:ext cx="212109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3302184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05C1AE3A-C5E4-D324-DBC7-3C47A13C743A}"/>
              </a:ext>
            </a:extLst>
          </p:cNvPr>
          <p:cNvSpPr/>
          <p:nvPr/>
        </p:nvSpPr>
        <p:spPr>
          <a:xfrm>
            <a:off x="3777640" y="4105802"/>
            <a:ext cx="435369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Integrantes</a:t>
            </a:r>
          </a:p>
          <a:p>
            <a:pPr algn="ctr"/>
            <a:r>
              <a:rPr lang="es-E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Equipo del proyecto</a:t>
            </a:r>
          </a:p>
        </p:txBody>
      </p:sp>
      <p:pic>
        <p:nvPicPr>
          <p:cNvPr id="3" name="Picture 2" descr="Análisis Del Equipo De Personas De Negocios Datos E Investigación Sobre El  Concepto De Monitoreo Del Panel De Control Del Informe De Monitoreo Web Y  El Gráfico De Inversión Financiera Informan Los">
            <a:extLst>
              <a:ext uri="{FF2B5EF4-FFF2-40B4-BE49-F238E27FC236}">
                <a16:creationId xmlns:a16="http://schemas.microsoft.com/office/drawing/2014/main" id="{2F07D9EC-E01C-DC30-FE2D-E4663F82F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799" y="2111148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300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081197D-AF6F-90EC-AA26-B6CA591D0562}"/>
              </a:ext>
            </a:extLst>
          </p:cNvPr>
          <p:cNvSpPr/>
          <p:nvPr/>
        </p:nvSpPr>
        <p:spPr>
          <a:xfrm>
            <a:off x="4490498" y="391886"/>
            <a:ext cx="280557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Recomendaciones</a:t>
            </a:r>
          </a:p>
        </p:txBody>
      </p:sp>
    </p:spTree>
    <p:extLst>
      <p:ext uri="{BB962C8B-B14F-4D97-AF65-F5344CB8AC3E}">
        <p14:creationId xmlns:p14="http://schemas.microsoft.com/office/powerpoint/2010/main" val="1045950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68E252-4E46-5334-25C3-173E7A25B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AD7312B-A9A8-4341-05BD-FC4D906D45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1935494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3">
            <a:extLst>
              <a:ext uri="{FF2B5EF4-FFF2-40B4-BE49-F238E27FC236}">
                <a16:creationId xmlns:a16="http://schemas.microsoft.com/office/drawing/2014/main" id="{CE7439AA-213C-0614-3AD6-426388F6CFDE}"/>
              </a:ext>
            </a:extLst>
          </p:cNvPr>
          <p:cNvSpPr txBox="1"/>
          <p:nvPr/>
        </p:nvSpPr>
        <p:spPr>
          <a:xfrm>
            <a:off x="4191862" y="1749621"/>
            <a:ext cx="2807652" cy="27453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CO" sz="1400" b="1" kern="1200" dirty="0">
                <a:solidFill>
                  <a:srgbClr val="323E4F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Nombre Integrante 1</a:t>
            </a:r>
            <a:endParaRPr lang="es-CO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6CE346A-0811-6B95-D109-6A532C54B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893" y="2390186"/>
            <a:ext cx="343090" cy="38082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9715732-90C5-3852-61FE-0B19560FA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0893" y="3189102"/>
            <a:ext cx="283547" cy="380827"/>
          </a:xfrm>
          <a:prstGeom prst="rect">
            <a:avLst/>
          </a:prstGeom>
        </p:spPr>
      </p:pic>
      <p:grpSp>
        <p:nvGrpSpPr>
          <p:cNvPr id="23" name="Grupo 22">
            <a:extLst>
              <a:ext uri="{FF2B5EF4-FFF2-40B4-BE49-F238E27FC236}">
                <a16:creationId xmlns:a16="http://schemas.microsoft.com/office/drawing/2014/main" id="{3E742F8D-2EEB-845D-13A5-60F86ED10DA7}"/>
              </a:ext>
            </a:extLst>
          </p:cNvPr>
          <p:cNvGrpSpPr/>
          <p:nvPr/>
        </p:nvGrpSpPr>
        <p:grpSpPr>
          <a:xfrm>
            <a:off x="2090059" y="1469572"/>
            <a:ext cx="7254072" cy="4996542"/>
            <a:chOff x="1381489" y="3124200"/>
            <a:chExt cx="9345510" cy="2166943"/>
          </a:xfrm>
        </p:grpSpPr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2DCA7413-B127-04AA-5EFA-DA8C9CAF67CF}"/>
                </a:ext>
              </a:extLst>
            </p:cNvPr>
            <p:cNvSpPr/>
            <p:nvPr/>
          </p:nvSpPr>
          <p:spPr>
            <a:xfrm>
              <a:off x="1447800" y="3124201"/>
              <a:ext cx="9279199" cy="2166942"/>
            </a:xfrm>
            <a:prstGeom prst="roundRect">
              <a:avLst/>
            </a:prstGeom>
            <a:noFill/>
            <a:ln w="12700">
              <a:solidFill>
                <a:srgbClr val="47959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>
                <a:ln w="31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" name="Rectángulo: esquinas superiores redondeadas 11">
              <a:extLst>
                <a:ext uri="{FF2B5EF4-FFF2-40B4-BE49-F238E27FC236}">
                  <a16:creationId xmlns:a16="http://schemas.microsoft.com/office/drawing/2014/main" id="{5C9AC023-724D-6599-F6E3-43F888EF89A4}"/>
                </a:ext>
              </a:extLst>
            </p:cNvPr>
            <p:cNvSpPr/>
            <p:nvPr/>
          </p:nvSpPr>
          <p:spPr>
            <a:xfrm rot="16200000">
              <a:off x="484555" y="4021134"/>
              <a:ext cx="2166942" cy="37307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dirty="0"/>
                <a:t>Equipo</a:t>
              </a:r>
            </a:p>
          </p:txBody>
        </p:sp>
      </p:grpSp>
      <p:pic>
        <p:nvPicPr>
          <p:cNvPr id="30" name="Imagen 29">
            <a:extLst>
              <a:ext uri="{FF2B5EF4-FFF2-40B4-BE49-F238E27FC236}">
                <a16:creationId xmlns:a16="http://schemas.microsoft.com/office/drawing/2014/main" id="{FA134071-DD1B-5079-19C9-8CC361414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0003" y="3935958"/>
            <a:ext cx="343090" cy="380827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62908FE5-F6D4-F14E-9EB7-F4E5376164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0889" y="4821959"/>
            <a:ext cx="283547" cy="380827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DAAA8E3D-7DB4-E030-4856-3C295A935F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0895" y="1643331"/>
            <a:ext cx="283547" cy="380827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10C030C7-292E-4C45-0AD6-8440E07E2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889" y="5732093"/>
            <a:ext cx="343090" cy="380827"/>
          </a:xfrm>
          <a:prstGeom prst="rect">
            <a:avLst/>
          </a:prstGeom>
        </p:spPr>
      </p:pic>
      <p:sp>
        <p:nvSpPr>
          <p:cNvPr id="35" name="CuadroTexto 13">
            <a:extLst>
              <a:ext uri="{FF2B5EF4-FFF2-40B4-BE49-F238E27FC236}">
                <a16:creationId xmlns:a16="http://schemas.microsoft.com/office/drawing/2014/main" id="{FB45DD4E-1031-172D-B504-F8422D41E753}"/>
              </a:ext>
            </a:extLst>
          </p:cNvPr>
          <p:cNvSpPr txBox="1"/>
          <p:nvPr/>
        </p:nvSpPr>
        <p:spPr>
          <a:xfrm>
            <a:off x="4191862" y="2443330"/>
            <a:ext cx="2807652" cy="27453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CO" sz="1400" b="1" kern="1200" dirty="0">
                <a:solidFill>
                  <a:srgbClr val="323E4F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Nombre Integrante 2</a:t>
            </a:r>
            <a:endParaRPr lang="es-CO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6" name="CuadroTexto 13">
            <a:extLst>
              <a:ext uri="{FF2B5EF4-FFF2-40B4-BE49-F238E27FC236}">
                <a16:creationId xmlns:a16="http://schemas.microsoft.com/office/drawing/2014/main" id="{4B08A58A-63B0-546C-8C53-BE6D765BA4A6}"/>
              </a:ext>
            </a:extLst>
          </p:cNvPr>
          <p:cNvSpPr txBox="1"/>
          <p:nvPr/>
        </p:nvSpPr>
        <p:spPr>
          <a:xfrm>
            <a:off x="4191862" y="3295392"/>
            <a:ext cx="2807652" cy="27453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CO" sz="1400" b="1" kern="1200" dirty="0">
                <a:solidFill>
                  <a:srgbClr val="323E4F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Nombre Integrante 3</a:t>
            </a:r>
            <a:endParaRPr lang="es-CO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7" name="CuadroTexto 13">
            <a:extLst>
              <a:ext uri="{FF2B5EF4-FFF2-40B4-BE49-F238E27FC236}">
                <a16:creationId xmlns:a16="http://schemas.microsoft.com/office/drawing/2014/main" id="{E9BA1E02-E1C8-3F40-2AEB-E004EC4E0D9D}"/>
              </a:ext>
            </a:extLst>
          </p:cNvPr>
          <p:cNvSpPr txBox="1"/>
          <p:nvPr/>
        </p:nvSpPr>
        <p:spPr>
          <a:xfrm>
            <a:off x="4191862" y="4081337"/>
            <a:ext cx="2807652" cy="27453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CO" sz="1400" b="1" kern="1200" dirty="0">
                <a:solidFill>
                  <a:srgbClr val="323E4F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Nombre Integrante 4</a:t>
            </a:r>
            <a:endParaRPr lang="es-CO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8" name="CuadroTexto 13">
            <a:extLst>
              <a:ext uri="{FF2B5EF4-FFF2-40B4-BE49-F238E27FC236}">
                <a16:creationId xmlns:a16="http://schemas.microsoft.com/office/drawing/2014/main" id="{868D0DC2-7006-B3C5-19A3-7301B6BABFCD}"/>
              </a:ext>
            </a:extLst>
          </p:cNvPr>
          <p:cNvSpPr txBox="1"/>
          <p:nvPr/>
        </p:nvSpPr>
        <p:spPr>
          <a:xfrm>
            <a:off x="4191862" y="4844020"/>
            <a:ext cx="2807652" cy="27453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CO" sz="1400" b="1" kern="1200" dirty="0">
                <a:solidFill>
                  <a:srgbClr val="323E4F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Nombre Integrante 5</a:t>
            </a:r>
            <a:endParaRPr lang="es-CO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9" name="CuadroTexto 13">
            <a:extLst>
              <a:ext uri="{FF2B5EF4-FFF2-40B4-BE49-F238E27FC236}">
                <a16:creationId xmlns:a16="http://schemas.microsoft.com/office/drawing/2014/main" id="{1551EE81-979B-8BBB-C8DF-A8BA01C4D9B4}"/>
              </a:ext>
            </a:extLst>
          </p:cNvPr>
          <p:cNvSpPr txBox="1"/>
          <p:nvPr/>
        </p:nvSpPr>
        <p:spPr>
          <a:xfrm>
            <a:off x="4191862" y="5732093"/>
            <a:ext cx="2807652" cy="27453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CO" sz="1400" b="1" kern="1200" dirty="0">
                <a:solidFill>
                  <a:srgbClr val="323E4F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Nombre Integrante 6</a:t>
            </a:r>
            <a:endParaRPr lang="es-CO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21BD007C-85B3-1876-EF78-AEEFC1169909}"/>
              </a:ext>
            </a:extLst>
          </p:cNvPr>
          <p:cNvSpPr/>
          <p:nvPr/>
        </p:nvSpPr>
        <p:spPr>
          <a:xfrm>
            <a:off x="3665770" y="391886"/>
            <a:ext cx="456811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Equipo: Proyecto Programación</a:t>
            </a:r>
          </a:p>
        </p:txBody>
      </p:sp>
    </p:spTree>
    <p:extLst>
      <p:ext uri="{BB962C8B-B14F-4D97-AF65-F5344CB8AC3E}">
        <p14:creationId xmlns:p14="http://schemas.microsoft.com/office/powerpoint/2010/main" val="1397702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05C1AE3A-C5E4-D324-DBC7-3C47A13C743A}"/>
              </a:ext>
            </a:extLst>
          </p:cNvPr>
          <p:cNvSpPr/>
          <p:nvPr/>
        </p:nvSpPr>
        <p:spPr>
          <a:xfrm>
            <a:off x="1516060" y="4295775"/>
            <a:ext cx="915988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Objetivos  - Contextualización del Proyecto</a:t>
            </a:r>
          </a:p>
        </p:txBody>
      </p:sp>
      <p:pic>
        <p:nvPicPr>
          <p:cNvPr id="2050" name="Picture 2" descr="De lo análogico a lo digital: Análisis de datos">
            <a:extLst>
              <a:ext uri="{FF2B5EF4-FFF2-40B4-BE49-F238E27FC236}">
                <a16:creationId xmlns:a16="http://schemas.microsoft.com/office/drawing/2014/main" id="{8F7F15F7-EE52-70E5-C19E-86BAB0AD6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210" y="2562225"/>
            <a:ext cx="2638425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335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0DC41890-D392-A8C2-EB73-2F8FE5564D54}"/>
              </a:ext>
            </a:extLst>
          </p:cNvPr>
          <p:cNvSpPr/>
          <p:nvPr/>
        </p:nvSpPr>
        <p:spPr>
          <a:xfrm>
            <a:off x="402772" y="1458687"/>
            <a:ext cx="11473542" cy="1371599"/>
          </a:xfrm>
          <a:prstGeom prst="roundRect">
            <a:avLst/>
          </a:prstGeom>
          <a:noFill/>
          <a:ln w="12700">
            <a:solidFill>
              <a:srgbClr val="47959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52" name="Rectángulo: esquinas superiores redondeadas 51">
            <a:extLst>
              <a:ext uri="{FF2B5EF4-FFF2-40B4-BE49-F238E27FC236}">
                <a16:creationId xmlns:a16="http://schemas.microsoft.com/office/drawing/2014/main" id="{2032E0EF-B1FA-36A5-9026-A30CBD16634B}"/>
              </a:ext>
            </a:extLst>
          </p:cNvPr>
          <p:cNvSpPr/>
          <p:nvPr/>
        </p:nvSpPr>
        <p:spPr>
          <a:xfrm rot="16200000">
            <a:off x="-142401" y="1937548"/>
            <a:ext cx="1371599" cy="41387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General</a:t>
            </a:r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90EEA27B-D76A-560D-D6D6-55AEA03FC1E0}"/>
              </a:ext>
            </a:extLst>
          </p:cNvPr>
          <p:cNvSpPr/>
          <p:nvPr/>
        </p:nvSpPr>
        <p:spPr>
          <a:xfrm>
            <a:off x="5188940" y="391886"/>
            <a:ext cx="152176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Objetivos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B67F7287-4F45-C1E9-8007-AC11BF9826BC}"/>
              </a:ext>
            </a:extLst>
          </p:cNvPr>
          <p:cNvSpPr txBox="1"/>
          <p:nvPr/>
        </p:nvSpPr>
        <p:spPr>
          <a:xfrm>
            <a:off x="1062135" y="1670095"/>
            <a:ext cx="103787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Desarrollar un sitio WEB interactivo</a:t>
            </a:r>
            <a:r>
              <a:rPr lang="es-MX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que permita explorar y aprender sobre la biodiversidad en los departamentos de Bolívar, Córdoba, Sucre y San Andrés, utilizando los principios, técnicas, metodologías y herramientas del paradigma de la programación estructurada y desarrollo WEB</a:t>
            </a:r>
          </a:p>
        </p:txBody>
      </p:sp>
      <p:sp>
        <p:nvSpPr>
          <p:cNvPr id="62" name="Rectángulo: esquinas redondeadas 61">
            <a:extLst>
              <a:ext uri="{FF2B5EF4-FFF2-40B4-BE49-F238E27FC236}">
                <a16:creationId xmlns:a16="http://schemas.microsoft.com/office/drawing/2014/main" id="{760C036D-0FBD-FA4F-0D14-812DAD655B85}"/>
              </a:ext>
            </a:extLst>
          </p:cNvPr>
          <p:cNvSpPr/>
          <p:nvPr/>
        </p:nvSpPr>
        <p:spPr>
          <a:xfrm>
            <a:off x="402772" y="2930828"/>
            <a:ext cx="11473542" cy="3395723"/>
          </a:xfrm>
          <a:prstGeom prst="roundRect">
            <a:avLst/>
          </a:prstGeom>
          <a:noFill/>
          <a:ln w="12700">
            <a:solidFill>
              <a:srgbClr val="47959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63" name="Rectángulo: esquinas superiores redondeadas 62">
            <a:extLst>
              <a:ext uri="{FF2B5EF4-FFF2-40B4-BE49-F238E27FC236}">
                <a16:creationId xmlns:a16="http://schemas.microsoft.com/office/drawing/2014/main" id="{658812DE-D741-FCFD-C3F0-F532DD9168E9}"/>
              </a:ext>
            </a:extLst>
          </p:cNvPr>
          <p:cNvSpPr/>
          <p:nvPr/>
        </p:nvSpPr>
        <p:spPr>
          <a:xfrm rot="16200000">
            <a:off x="-1154464" y="4412874"/>
            <a:ext cx="3395725" cy="41387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Específicos</a:t>
            </a:r>
          </a:p>
        </p:txBody>
      </p:sp>
      <p:sp>
        <p:nvSpPr>
          <p:cNvPr id="2049" name="CuadroTexto 2048">
            <a:extLst>
              <a:ext uri="{FF2B5EF4-FFF2-40B4-BE49-F238E27FC236}">
                <a16:creationId xmlns:a16="http://schemas.microsoft.com/office/drawing/2014/main" id="{D3352CB8-6945-CECD-E8FE-EBF47692E461}"/>
              </a:ext>
            </a:extLst>
          </p:cNvPr>
          <p:cNvSpPr txBox="1"/>
          <p:nvPr/>
        </p:nvSpPr>
        <p:spPr>
          <a:xfrm>
            <a:off x="903517" y="3136612"/>
            <a:ext cx="107115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Identificar los aspectos relevantes sobre la biodiversidad </a:t>
            </a:r>
            <a:r>
              <a:rPr lang="es-MX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 los departamentos de Bolívar, Córdoba, Sucre y San Andrés y realizar el mapa de navegación y el correspondiente mockup.</a:t>
            </a:r>
          </a:p>
        </p:txBody>
      </p:sp>
      <p:sp>
        <p:nvSpPr>
          <p:cNvPr id="2051" name="CuadroTexto 2050">
            <a:extLst>
              <a:ext uri="{FF2B5EF4-FFF2-40B4-BE49-F238E27FC236}">
                <a16:creationId xmlns:a16="http://schemas.microsoft.com/office/drawing/2014/main" id="{1B6AE745-9C7D-C4A6-655C-D282DDB70594}"/>
              </a:ext>
            </a:extLst>
          </p:cNvPr>
          <p:cNvSpPr txBox="1"/>
          <p:nvPr/>
        </p:nvSpPr>
        <p:spPr>
          <a:xfrm>
            <a:off x="895740" y="3800743"/>
            <a:ext cx="107115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Realizar la página de inicio y su navegación interactiva</a:t>
            </a:r>
            <a:r>
              <a:rPr lang="es-MX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utilizando las herramientas HTML. CSS y JavaScript, con la ayuda del Framework Bootstrap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52" name="CuadroTexto 2051">
            <a:extLst>
              <a:ext uri="{FF2B5EF4-FFF2-40B4-BE49-F238E27FC236}">
                <a16:creationId xmlns:a16="http://schemas.microsoft.com/office/drawing/2014/main" id="{D40B9488-2097-CB5A-1536-09D543F929AF}"/>
              </a:ext>
            </a:extLst>
          </p:cNvPr>
          <p:cNvSpPr txBox="1"/>
          <p:nvPr/>
        </p:nvSpPr>
        <p:spPr>
          <a:xfrm>
            <a:off x="903517" y="4464874"/>
            <a:ext cx="107115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Realizar la implementación de las  funcionalidades </a:t>
            </a:r>
            <a:r>
              <a:rPr lang="es-MX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 la recopilación y procesamiento de Datos en Python e integrarlas al sitio WEB</a:t>
            </a:r>
          </a:p>
        </p:txBody>
      </p:sp>
      <p:sp>
        <p:nvSpPr>
          <p:cNvPr id="2053" name="CuadroTexto 2052">
            <a:extLst>
              <a:ext uri="{FF2B5EF4-FFF2-40B4-BE49-F238E27FC236}">
                <a16:creationId xmlns:a16="http://schemas.microsoft.com/office/drawing/2014/main" id="{AFB0F56A-271C-5038-5EED-B9F2B1AC827E}"/>
              </a:ext>
            </a:extLst>
          </p:cNvPr>
          <p:cNvSpPr txBox="1"/>
          <p:nvPr/>
        </p:nvSpPr>
        <p:spPr>
          <a:xfrm>
            <a:off x="895740" y="5240455"/>
            <a:ext cx="107115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Realizar las visualizaciones y análisis de datos </a:t>
            </a:r>
            <a:r>
              <a:rPr lang="es-MX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 Python y presentarlas en el sitio WEB 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s-MX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681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ángulo 57">
            <a:extLst>
              <a:ext uri="{FF2B5EF4-FFF2-40B4-BE49-F238E27FC236}">
                <a16:creationId xmlns:a16="http://schemas.microsoft.com/office/drawing/2014/main" id="{90EEA27B-D76A-560D-D6D6-55AEA03FC1E0}"/>
              </a:ext>
            </a:extLst>
          </p:cNvPr>
          <p:cNvSpPr/>
          <p:nvPr/>
        </p:nvSpPr>
        <p:spPr>
          <a:xfrm>
            <a:off x="4584517" y="391886"/>
            <a:ext cx="273061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Contextualización</a:t>
            </a:r>
          </a:p>
        </p:txBody>
      </p:sp>
    </p:spTree>
    <p:extLst>
      <p:ext uri="{BB962C8B-B14F-4D97-AF65-F5344CB8AC3E}">
        <p14:creationId xmlns:p14="http://schemas.microsoft.com/office/powerpoint/2010/main" val="2906756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05C1AE3A-C5E4-D324-DBC7-3C47A13C743A}"/>
              </a:ext>
            </a:extLst>
          </p:cNvPr>
          <p:cNvSpPr/>
          <p:nvPr/>
        </p:nvSpPr>
        <p:spPr>
          <a:xfrm>
            <a:off x="3361768" y="4357670"/>
            <a:ext cx="452027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Mapa de Navegación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6F3C924-D870-3656-6A68-DE4502E7A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768" y="2204912"/>
            <a:ext cx="4297562" cy="19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575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ángulo 57">
            <a:extLst>
              <a:ext uri="{FF2B5EF4-FFF2-40B4-BE49-F238E27FC236}">
                <a16:creationId xmlns:a16="http://schemas.microsoft.com/office/drawing/2014/main" id="{90EEA27B-D76A-560D-D6D6-55AEA03FC1E0}"/>
              </a:ext>
            </a:extLst>
          </p:cNvPr>
          <p:cNvSpPr/>
          <p:nvPr/>
        </p:nvSpPr>
        <p:spPr>
          <a:xfrm>
            <a:off x="4411496" y="391886"/>
            <a:ext cx="307667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Mapa de Navegación</a:t>
            </a:r>
          </a:p>
        </p:txBody>
      </p:sp>
    </p:spTree>
    <p:extLst>
      <p:ext uri="{BB962C8B-B14F-4D97-AF65-F5344CB8AC3E}">
        <p14:creationId xmlns:p14="http://schemas.microsoft.com/office/powerpoint/2010/main" val="798910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05C1AE3A-C5E4-D324-DBC7-3C47A13C743A}"/>
              </a:ext>
            </a:extLst>
          </p:cNvPr>
          <p:cNvSpPr/>
          <p:nvPr/>
        </p:nvSpPr>
        <p:spPr>
          <a:xfrm>
            <a:off x="4622760" y="4396999"/>
            <a:ext cx="186102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Mockup</a:t>
            </a:r>
          </a:p>
        </p:txBody>
      </p:sp>
      <p:pic>
        <p:nvPicPr>
          <p:cNvPr id="1026" name="Picture 2" descr="Mockups: la importancia de los bocetos para webs - Blog de Linube">
            <a:extLst>
              <a:ext uri="{FF2B5EF4-FFF2-40B4-BE49-F238E27FC236}">
                <a16:creationId xmlns:a16="http://schemas.microsoft.com/office/drawing/2014/main" id="{DF286DE0-204E-51DE-BC66-F124C8D97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011" y="262890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2120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1738</TotalTime>
  <Words>240</Words>
  <Application>Microsoft Office PowerPoint</Application>
  <PresentationFormat>Panorámica</PresentationFormat>
  <Paragraphs>55</Paragraphs>
  <Slides>21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8" baseType="lpstr">
      <vt:lpstr>Aptos</vt:lpstr>
      <vt:lpstr>Aptos Display</vt:lpstr>
      <vt:lpstr>Arial</vt:lpstr>
      <vt:lpstr>Calibri</vt:lpstr>
      <vt:lpstr>Century Gothic</vt:lpstr>
      <vt:lpstr>Times New Roman</vt:lpstr>
      <vt:lpstr>Tema de Office</vt:lpstr>
      <vt:lpstr>Proyecto: Nombre corto proyecto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Bootcamps</dc:title>
  <dc:creator>María Cecilia Aroca Díaz</dc:creator>
  <cp:lastModifiedBy>Javier Diaz Diaz</cp:lastModifiedBy>
  <cp:revision>220</cp:revision>
  <dcterms:created xsi:type="dcterms:W3CDTF">2024-08-11T14:34:05Z</dcterms:created>
  <dcterms:modified xsi:type="dcterms:W3CDTF">2025-06-18T11:58:03Z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c111285-cafa-4fc9-8a9a-bd902089b24f_Enabled">
    <vt:lpwstr>true</vt:lpwstr>
  </property>
  <property fmtid="{D5CDD505-2E9C-101B-9397-08002B2CF9AE}" pid="3" name="MSIP_Label_fc111285-cafa-4fc9-8a9a-bd902089b24f_SetDate">
    <vt:lpwstr>2025-06-18T11:57:40Z</vt:lpwstr>
  </property>
  <property fmtid="{D5CDD505-2E9C-101B-9397-08002B2CF9AE}" pid="4" name="MSIP_Label_fc111285-cafa-4fc9-8a9a-bd902089b24f_Method">
    <vt:lpwstr>Privileged</vt:lpwstr>
  </property>
  <property fmtid="{D5CDD505-2E9C-101B-9397-08002B2CF9AE}" pid="5" name="MSIP_Label_fc111285-cafa-4fc9-8a9a-bd902089b24f_Name">
    <vt:lpwstr>Public</vt:lpwstr>
  </property>
  <property fmtid="{D5CDD505-2E9C-101B-9397-08002B2CF9AE}" pid="6" name="MSIP_Label_fc111285-cafa-4fc9-8a9a-bd902089b24f_SiteId">
    <vt:lpwstr>cbc2c381-2f2e-4d93-91d1-506c9316ace7</vt:lpwstr>
  </property>
  <property fmtid="{D5CDD505-2E9C-101B-9397-08002B2CF9AE}" pid="7" name="MSIP_Label_fc111285-cafa-4fc9-8a9a-bd902089b24f_ActionId">
    <vt:lpwstr>247b8c71-fe2a-4c2f-9c76-5dc46fb2f386</vt:lpwstr>
  </property>
  <property fmtid="{D5CDD505-2E9C-101B-9397-08002B2CF9AE}" pid="8" name="MSIP_Label_fc111285-cafa-4fc9-8a9a-bd902089b24f_ContentBits">
    <vt:lpwstr>0</vt:lpwstr>
  </property>
  <property fmtid="{D5CDD505-2E9C-101B-9397-08002B2CF9AE}" pid="9" name="MSIP_Label_fc111285-cafa-4fc9-8a9a-bd902089b24f_Tag">
    <vt:lpwstr>10, 0, 1, 1</vt:lpwstr>
  </property>
</Properties>
</file>