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7" r:id="rId2"/>
  </p:sldMasterIdLst>
  <p:notesMasterIdLst>
    <p:notesMasterId r:id="rId15"/>
  </p:notesMasterIdLst>
  <p:handoutMasterIdLst>
    <p:handoutMasterId r:id="rId16"/>
  </p:handoutMasterIdLst>
  <p:sldIdLst>
    <p:sldId id="303" r:id="rId3"/>
    <p:sldId id="287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3" r:id="rId12"/>
    <p:sldId id="314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DA4DA4-93A4-44F4-89C5-CF5D9DFD86C2}">
          <p14:sldIdLst/>
        </p14:section>
        <p14:section name="My Section" id="{B6506B67-D42A-449F-8D51-93E0D8B825C0}">
          <p14:sldIdLst>
            <p14:sldId id="303"/>
            <p14:sldId id="287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1"/>
          </p14:sldIdLst>
        </p14:section>
        <p14:section name="Slide Templates" id="{325D29BC-1147-443A-B02C-6D1FE067A1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EB4"/>
    <a:srgbClr val="79858F"/>
    <a:srgbClr val="BBC917"/>
    <a:srgbClr val="414349"/>
    <a:srgbClr val="FFFFFF"/>
    <a:srgbClr val="343F49"/>
    <a:srgbClr val="E2E7EB"/>
    <a:srgbClr val="8B969F"/>
    <a:srgbClr val="B7B800"/>
    <a:srgbClr val="5C6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3"/>
    <p:restoredTop sz="94667"/>
  </p:normalViewPr>
  <p:slideViewPr>
    <p:cSldViewPr snapToGrid="0" snapToObjects="1" showGuides="1">
      <p:cViewPr varScale="1">
        <p:scale>
          <a:sx n="82" d="100"/>
          <a:sy n="82" d="100"/>
        </p:scale>
        <p:origin x="888" y="6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46" d="100"/>
          <a:sy n="146" d="100"/>
        </p:scale>
        <p:origin x="41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925D-454B-5846-9A6E-A4ED7F76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0250A-8A4F-044E-9AD9-61CA536900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F0775-1836-9845-BBA0-E0BFA4B2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2303292" y="2723133"/>
            <a:ext cx="7654365" cy="1477328"/>
          </a:xfrm>
          <a:noFill/>
        </p:spPr>
        <p:txBody>
          <a:bodyPr lIns="0" tIns="0" rIns="180000" bIns="0" anchor="b"/>
          <a:lstStyle>
            <a:lvl1pPr>
              <a:lnSpc>
                <a:spcPct val="80000"/>
              </a:lnSpc>
              <a:defRPr lang="de-DE" sz="6000" spc="-50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Session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03292" y="4212442"/>
            <a:ext cx="7654365" cy="569107"/>
          </a:xfrm>
          <a:prstGeom prst="rect">
            <a:avLst/>
          </a:prstGeom>
        </p:spPr>
        <p:txBody>
          <a:bodyPr wrap="square" lIns="0" tIns="182880" rIns="1800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A3A9AE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session subtitle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03292" y="5366697"/>
            <a:ext cx="430212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EAEB4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/>
              <a:t>Enter presenter’s name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18" y="534242"/>
            <a:ext cx="3019644" cy="585811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03292" y="5803541"/>
            <a:ext cx="430212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EAEB4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69289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943618"/>
            <a:ext cx="6322142" cy="3613785"/>
          </a:xfrm>
          <a:prstGeom prst="rect">
            <a:avLst/>
          </a:prstGeom>
          <a:solidFill>
            <a:srgbClr val="E2E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38201" y="2217939"/>
            <a:ext cx="5007964" cy="307467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322142" y="1943618"/>
            <a:ext cx="5031658" cy="36137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Subtitle + Content + Color 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75922" y="1554480"/>
            <a:ext cx="5120640" cy="3613003"/>
          </a:xfrm>
          <a:prstGeom prst="rect">
            <a:avLst/>
          </a:prstGeom>
          <a:solidFill>
            <a:srgbClr val="BBC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BC917"/>
              </a:solidFill>
            </a:endParaRP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5"/>
          </p:nvPr>
        </p:nvSpPr>
        <p:spPr>
          <a:xfrm>
            <a:off x="640080" y="1554480"/>
            <a:ext cx="5120640" cy="3613003"/>
          </a:xfrm>
        </p:spPr>
        <p:txBody>
          <a:bodyPr vert="horz" lIns="0" tIns="45720" rIns="0" bIns="45720" rtlCol="0" anchor="ctr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16"/>
          </p:nvPr>
        </p:nvSpPr>
        <p:spPr>
          <a:xfrm>
            <a:off x="6837811" y="1863091"/>
            <a:ext cx="4494844" cy="3006090"/>
          </a:xfrm>
        </p:spPr>
        <p:txBody>
          <a:bodyPr anchor="ctr">
            <a:normAutofit/>
          </a:bodyPr>
          <a:lstStyle>
            <a:lvl1pPr>
              <a:lnSpc>
                <a:spcPct val="95000"/>
              </a:lnSpc>
              <a:defRPr sz="20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95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Mock Laptop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 userDrawn="1"/>
        </p:nvGrpSpPr>
        <p:grpSpPr>
          <a:xfrm>
            <a:off x="6379924" y="2008918"/>
            <a:ext cx="4973876" cy="2863204"/>
            <a:chOff x="5898415" y="1976415"/>
            <a:chExt cx="5654530" cy="3255020"/>
          </a:xfrm>
        </p:grpSpPr>
        <p:sp>
          <p:nvSpPr>
            <p:cNvPr id="79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1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2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3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4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5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6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7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9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90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010399" y="2184629"/>
            <a:ext cx="3745401" cy="2372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7"/>
          </p:nvPr>
        </p:nvSpPr>
        <p:spPr>
          <a:xfrm>
            <a:off x="640080" y="1554480"/>
            <a:ext cx="5120640" cy="3783330"/>
          </a:xfrm>
        </p:spPr>
        <p:txBody>
          <a:bodyPr vert="horz" lIns="0" tIns="45720" rIns="0" bIns="45720" rtlCol="0" anchor="ctr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sual Content - Mock Laptop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9"/>
          <p:cNvSpPr>
            <a:spLocks noGrp="1"/>
          </p:cNvSpPr>
          <p:nvPr>
            <p:ph sz="quarter" idx="17"/>
          </p:nvPr>
        </p:nvSpPr>
        <p:spPr>
          <a:xfrm>
            <a:off x="640080" y="3190516"/>
            <a:ext cx="5120640" cy="2685627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185198" y="899539"/>
            <a:ext cx="8645213" cy="4976604"/>
            <a:chOff x="5898415" y="1976415"/>
            <a:chExt cx="5654530" cy="3255020"/>
          </a:xfrm>
        </p:grpSpPr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8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2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3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35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291309" y="1214886"/>
            <a:ext cx="6477404" cy="4114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1" y="548640"/>
            <a:ext cx="5120640" cy="2286000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3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Mock iPad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4690795" y="1697993"/>
            <a:ext cx="2810409" cy="3990736"/>
            <a:chOff x="19740901" y="3907229"/>
            <a:chExt cx="2810409" cy="3990736"/>
          </a:xfrm>
        </p:grpSpPr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1066819" y="4065780"/>
              <a:ext cx="104590" cy="53974"/>
              <a:chOff x="21066819" y="4065780"/>
              <a:chExt cx="104590" cy="53974"/>
            </a:xfrm>
            <a:solidFill>
              <a:schemeClr val="bg1">
                <a:lumMod val="65000"/>
              </a:schemeClr>
            </a:solidFill>
          </p:grpSpPr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21120800" y="4065780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7" name="Oval 37"/>
              <p:cNvSpPr>
                <a:spLocks noChangeArrowheads="1"/>
              </p:cNvSpPr>
              <p:nvPr/>
            </p:nvSpPr>
            <p:spPr bwMode="auto">
              <a:xfrm>
                <a:off x="21130921" y="4075899"/>
                <a:ext cx="30366" cy="303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8" name="Oval 38"/>
              <p:cNvSpPr>
                <a:spLocks noChangeArrowheads="1"/>
              </p:cNvSpPr>
              <p:nvPr/>
            </p:nvSpPr>
            <p:spPr bwMode="auto">
              <a:xfrm>
                <a:off x="21137668" y="4082646"/>
                <a:ext cx="16870" cy="1686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>
                <a:off x="21066819" y="4082646"/>
                <a:ext cx="23618" cy="236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1043201" y="7614599"/>
              <a:ext cx="209178" cy="212525"/>
              <a:chOff x="21043201" y="7614599"/>
              <a:chExt cx="209178" cy="212525"/>
            </a:xfrm>
            <a:solidFill>
              <a:schemeClr val="bg1">
                <a:lumMod val="65000"/>
              </a:schemeClr>
            </a:solidFill>
          </p:grpSpPr>
          <p:sp>
            <p:nvSpPr>
              <p:cNvPr id="53" name="Oval 43"/>
              <p:cNvSpPr>
                <a:spLocks noChangeArrowheads="1"/>
              </p:cNvSpPr>
              <p:nvPr/>
            </p:nvSpPr>
            <p:spPr bwMode="auto">
              <a:xfrm>
                <a:off x="21043201" y="7614599"/>
                <a:ext cx="209178" cy="2125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4" name="Freeform 44"/>
              <p:cNvSpPr>
                <a:spLocks/>
              </p:cNvSpPr>
              <p:nvPr/>
            </p:nvSpPr>
            <p:spPr bwMode="auto">
              <a:xfrm>
                <a:off x="21093809" y="7665199"/>
                <a:ext cx="107963" cy="107949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4859487" y="2034674"/>
            <a:ext cx="2476398" cy="32998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3" name="Content Placeholder 9"/>
          <p:cNvSpPr>
            <a:spLocks noGrp="1"/>
          </p:cNvSpPr>
          <p:nvPr>
            <p:ph sz="quarter" idx="17"/>
          </p:nvPr>
        </p:nvSpPr>
        <p:spPr>
          <a:xfrm>
            <a:off x="640080" y="2057552"/>
            <a:ext cx="3448049" cy="3309406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18"/>
          </p:nvPr>
        </p:nvSpPr>
        <p:spPr>
          <a:xfrm>
            <a:off x="8164831" y="2052836"/>
            <a:ext cx="3448049" cy="3309406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47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Mock Cell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7727796" y="1916207"/>
            <a:ext cx="1743814" cy="3618685"/>
            <a:chOff x="18368113" y="5300902"/>
            <a:chExt cx="1230607" cy="2553700"/>
          </a:xfrm>
        </p:grpSpPr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18368113" y="5300902"/>
              <a:ext cx="1230607" cy="2553700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886106" y="7585161"/>
              <a:ext cx="194622" cy="194597"/>
              <a:chOff x="18886106" y="7585161"/>
              <a:chExt cx="194622" cy="194597"/>
            </a:xfrm>
            <a:solidFill>
              <a:schemeClr val="bg1">
                <a:lumMod val="65000"/>
              </a:schemeClr>
            </a:solidFill>
          </p:grpSpPr>
          <p:sp>
            <p:nvSpPr>
              <p:cNvPr id="41" name="Oval 71"/>
              <p:cNvSpPr>
                <a:spLocks noChangeArrowheads="1"/>
              </p:cNvSpPr>
              <p:nvPr/>
            </p:nvSpPr>
            <p:spPr bwMode="auto">
              <a:xfrm>
                <a:off x="18886106" y="7585161"/>
                <a:ext cx="194622" cy="1945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42" name="Freeform 72"/>
              <p:cNvSpPr>
                <a:spLocks/>
              </p:cNvSpPr>
              <p:nvPr/>
            </p:nvSpPr>
            <p:spPr bwMode="auto">
              <a:xfrm>
                <a:off x="18934013" y="7633062"/>
                <a:ext cx="98809" cy="98796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480238" y="5678121"/>
              <a:ext cx="1053950" cy="1847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820234" y="5420653"/>
              <a:ext cx="290437" cy="140709"/>
              <a:chOff x="18820234" y="5420653"/>
              <a:chExt cx="290437" cy="140709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18966948" y="5423648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18978925" y="5435623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0" name="Oval 63"/>
              <p:cNvSpPr>
                <a:spLocks noChangeArrowheads="1"/>
              </p:cNvSpPr>
              <p:nvPr/>
            </p:nvSpPr>
            <p:spPr bwMode="auto">
              <a:xfrm>
                <a:off x="18966948" y="5420653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1" name="Oval 64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2" name="Oval 65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3" name="Oval 66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4" name="Oval 67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5" name="Oval 68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6" name="Freeform 69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7" name="Freeform 70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8" name="Freeform 75"/>
              <p:cNvSpPr>
                <a:spLocks/>
              </p:cNvSpPr>
              <p:nvPr/>
            </p:nvSpPr>
            <p:spPr bwMode="auto">
              <a:xfrm>
                <a:off x="18892095" y="5510467"/>
                <a:ext cx="218576" cy="50895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9" name="Freeform 76"/>
              <p:cNvSpPr>
                <a:spLocks/>
              </p:cNvSpPr>
              <p:nvPr/>
            </p:nvSpPr>
            <p:spPr bwMode="auto">
              <a:xfrm>
                <a:off x="18904071" y="5525437"/>
                <a:ext cx="194622" cy="20957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40" name="Oval 77"/>
              <p:cNvSpPr>
                <a:spLocks noChangeArrowheads="1"/>
              </p:cNvSpPr>
              <p:nvPr/>
            </p:nvSpPr>
            <p:spPr bwMode="auto">
              <a:xfrm>
                <a:off x="18820234" y="5519449"/>
                <a:ext cx="32937" cy="32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44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886682" y="2447085"/>
            <a:ext cx="1486134" cy="26153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9609987" y="1911471"/>
            <a:ext cx="1743814" cy="3618685"/>
            <a:chOff x="18368113" y="5300902"/>
            <a:chExt cx="1230607" cy="2553700"/>
          </a:xfrm>
        </p:grpSpPr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18368113" y="5300902"/>
              <a:ext cx="1230607" cy="2553700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8886106" y="7585161"/>
              <a:ext cx="194622" cy="194597"/>
              <a:chOff x="18886106" y="7585161"/>
              <a:chExt cx="194622" cy="194597"/>
            </a:xfrm>
            <a:solidFill>
              <a:schemeClr val="bg1">
                <a:lumMod val="65000"/>
              </a:schemeClr>
            </a:solidFill>
          </p:grpSpPr>
          <p:sp>
            <p:nvSpPr>
              <p:cNvPr id="78" name="Oval 71"/>
              <p:cNvSpPr>
                <a:spLocks noChangeArrowheads="1"/>
              </p:cNvSpPr>
              <p:nvPr/>
            </p:nvSpPr>
            <p:spPr bwMode="auto">
              <a:xfrm>
                <a:off x="18886106" y="7585161"/>
                <a:ext cx="194622" cy="1945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18934013" y="7633062"/>
                <a:ext cx="98809" cy="98796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18480238" y="5678121"/>
              <a:ext cx="1053950" cy="1847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8820234" y="5420653"/>
              <a:ext cx="290437" cy="140709"/>
              <a:chOff x="18820234" y="5420653"/>
              <a:chExt cx="290437" cy="140709"/>
            </a:xfrm>
            <a:solidFill>
              <a:schemeClr val="bg1">
                <a:lumMod val="65000"/>
              </a:schemeClr>
            </a:solidFill>
          </p:grpSpPr>
          <p:sp>
            <p:nvSpPr>
              <p:cNvPr id="64" name="Oval 61"/>
              <p:cNvSpPr>
                <a:spLocks noChangeArrowheads="1"/>
              </p:cNvSpPr>
              <p:nvPr/>
            </p:nvSpPr>
            <p:spPr bwMode="auto">
              <a:xfrm>
                <a:off x="18966948" y="5423648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5" name="Oval 62"/>
              <p:cNvSpPr>
                <a:spLocks noChangeArrowheads="1"/>
              </p:cNvSpPr>
              <p:nvPr/>
            </p:nvSpPr>
            <p:spPr bwMode="auto">
              <a:xfrm>
                <a:off x="18978925" y="5435623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6" name="Oval 63"/>
              <p:cNvSpPr>
                <a:spLocks noChangeArrowheads="1"/>
              </p:cNvSpPr>
              <p:nvPr/>
            </p:nvSpPr>
            <p:spPr bwMode="auto">
              <a:xfrm>
                <a:off x="18966948" y="5420653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7" name="Oval 64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8" name="Oval 65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4" name="Freeform 75"/>
              <p:cNvSpPr>
                <a:spLocks/>
              </p:cNvSpPr>
              <p:nvPr/>
            </p:nvSpPr>
            <p:spPr bwMode="auto">
              <a:xfrm>
                <a:off x="18892095" y="5510467"/>
                <a:ext cx="218576" cy="50895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18904071" y="5525437"/>
                <a:ext cx="194622" cy="20957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6" name="Oval 77"/>
              <p:cNvSpPr>
                <a:spLocks noChangeArrowheads="1"/>
              </p:cNvSpPr>
              <p:nvPr/>
            </p:nvSpPr>
            <p:spPr bwMode="auto">
              <a:xfrm>
                <a:off x="18820234" y="5519449"/>
                <a:ext cx="32937" cy="32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80" name="Picture Placeholder 90"/>
          <p:cNvSpPr>
            <a:spLocks noGrp="1"/>
          </p:cNvSpPr>
          <p:nvPr>
            <p:ph type="pic" sz="quarter" idx="16" hasCustomPrompt="1"/>
          </p:nvPr>
        </p:nvSpPr>
        <p:spPr>
          <a:xfrm>
            <a:off x="9748866" y="2440902"/>
            <a:ext cx="1513491" cy="26153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0" name="Content Placeholder 9"/>
          <p:cNvSpPr>
            <a:spLocks noGrp="1"/>
          </p:cNvSpPr>
          <p:nvPr>
            <p:ph sz="quarter" idx="18"/>
          </p:nvPr>
        </p:nvSpPr>
        <p:spPr>
          <a:xfrm>
            <a:off x="640080" y="1554479"/>
            <a:ext cx="6499859" cy="4398264"/>
          </a:xfrm>
        </p:spPr>
        <p:txBody>
          <a:bodyPr vert="horz" lIns="0" tIns="45720" rIns="0" bIns="45720" rtlCol="0" anchor="t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47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1/2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641"/>
            <a:ext cx="550244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7"/>
          </p:nvPr>
        </p:nvSpPr>
        <p:spPr>
          <a:xfrm>
            <a:off x="6110162" y="2766561"/>
            <a:ext cx="5486400" cy="2847954"/>
          </a:xfrm>
        </p:spPr>
        <p:txBody>
          <a:bodyPr vert="horz" lIns="0" tIns="45720" rIns="0" bIns="45720" rtlCol="0" anchor="t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110162" y="548640"/>
            <a:ext cx="5486400" cy="1668780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7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148577" y="548640"/>
            <a:ext cx="3205222" cy="5010362"/>
          </a:xfrm>
        </p:spPr>
        <p:txBody>
          <a:bodyPr wrap="square" tIns="0" bIns="0" anchor="ctr">
            <a:normAutofit/>
          </a:bodyPr>
          <a:lstStyle>
            <a:lvl1pPr marL="0" indent="0">
              <a:buNone/>
              <a:defRPr sz="32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41937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1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F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7683"/>
            <a:ext cx="4904874" cy="4292282"/>
          </a:xfrm>
        </p:spPr>
        <p:txBody>
          <a:bodyPr wrap="square" tIns="0" bIns="0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2047270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3 x 1 Bottom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4812633"/>
            <a:ext cx="4023360" cy="204536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40081" y="1554480"/>
            <a:ext cx="3185159" cy="347505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90"/>
          <p:cNvSpPr>
            <a:spLocks noGrp="1"/>
          </p:cNvSpPr>
          <p:nvPr>
            <p:ph type="pic" sz="quarter" idx="16" hasCustomPrompt="1"/>
          </p:nvPr>
        </p:nvSpPr>
        <p:spPr>
          <a:xfrm>
            <a:off x="4023359" y="4812632"/>
            <a:ext cx="4023360" cy="204536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9" name="Picture Placeholder 90"/>
          <p:cNvSpPr>
            <a:spLocks noGrp="1"/>
          </p:cNvSpPr>
          <p:nvPr>
            <p:ph type="pic" sz="quarter" idx="17" hasCustomPrompt="1"/>
          </p:nvPr>
        </p:nvSpPr>
        <p:spPr>
          <a:xfrm>
            <a:off x="8046718" y="4812632"/>
            <a:ext cx="4145281" cy="204536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40080" y="2020546"/>
            <a:ext cx="3185159" cy="19456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471736" y="1572239"/>
            <a:ext cx="3185159" cy="347505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471736" y="2020546"/>
            <a:ext cx="3185159" cy="19456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427721" y="1572239"/>
            <a:ext cx="3185159" cy="347505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427720" y="2020546"/>
            <a:ext cx="3185159" cy="19456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4292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>
                <a:ea typeface="Arial"/>
                <a:cs typeface="Arial"/>
                <a:sym typeface="Arial"/>
              </a:rPr>
              <a:t>Brand and style guidelines</a:t>
            </a:r>
            <a:endParaRPr lang="en-U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30371DB-FFB4-48F5-B8DE-DA4B032A6770}"/>
              </a:ext>
            </a:extLst>
          </p:cNvPr>
          <p:cNvSpPr txBox="1">
            <a:spLocks/>
          </p:cNvSpPr>
          <p:nvPr userDrawn="1"/>
        </p:nvSpPr>
        <p:spPr>
          <a:xfrm>
            <a:off x="640080" y="1554480"/>
            <a:ext cx="5384703" cy="4398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9858F"/>
                </a:solidFill>
              </a:rPr>
              <a:t>Font style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79858F"/>
              </a:solidFill>
              <a:ea typeface="Arial"/>
              <a:cs typeface="Arial"/>
              <a:sym typeface="Arial"/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Arial font – slide title 43pt; body text 20-24pt; legal citations 10pt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/>
            <a:r>
              <a:rPr lang="en-US" sz="2400" dirty="0">
                <a:solidFill>
                  <a:srgbClr val="79858F"/>
                </a:solidFill>
              </a:rPr>
              <a:t>Text should be in sentence case; use color in body text only for emphasis.</a:t>
            </a:r>
          </a:p>
        </p:txBody>
      </p:sp>
      <p:sp>
        <p:nvSpPr>
          <p:cNvPr id="7" name="Shape 118">
            <a:extLst>
              <a:ext uri="{FF2B5EF4-FFF2-40B4-BE49-F238E27FC236}">
                <a16:creationId xmlns:a16="http://schemas.microsoft.com/office/drawing/2014/main" id="{90AB0A36-434C-458A-8F36-0222E7EE56CD}"/>
              </a:ext>
            </a:extLst>
          </p:cNvPr>
          <p:cNvSpPr txBox="1"/>
          <p:nvPr/>
        </p:nvSpPr>
        <p:spPr>
          <a:xfrm>
            <a:off x="6764994" y="2060289"/>
            <a:ext cx="1446212" cy="1444625"/>
          </a:xfrm>
          <a:prstGeom prst="rect">
            <a:avLst/>
          </a:prstGeom>
          <a:solidFill>
            <a:srgbClr val="1EAE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45700" tIns="45700" rIns="45700" bIns="45700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kern="1200">
              <a:solidFill>
                <a:srgbClr val="1EAE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E9B9B0BF-B050-4C24-9FC7-591113EB5DC6}"/>
              </a:ext>
            </a:extLst>
          </p:cNvPr>
          <p:cNvSpPr txBox="1"/>
          <p:nvPr/>
        </p:nvSpPr>
        <p:spPr>
          <a:xfrm>
            <a:off x="8467418" y="2060288"/>
            <a:ext cx="1444625" cy="1444625"/>
          </a:xfrm>
          <a:prstGeom prst="rect">
            <a:avLst/>
          </a:prstGeom>
          <a:solidFill>
            <a:srgbClr val="BBC9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45700" tIns="45700" rIns="45700" bIns="45700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kern="1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19">
            <a:extLst>
              <a:ext uri="{FF2B5EF4-FFF2-40B4-BE49-F238E27FC236}">
                <a16:creationId xmlns:a16="http://schemas.microsoft.com/office/drawing/2014/main" id="{32030B90-99D1-4E0C-8FF0-42F5F92A590F}"/>
              </a:ext>
            </a:extLst>
          </p:cNvPr>
          <p:cNvSpPr txBox="1"/>
          <p:nvPr/>
        </p:nvSpPr>
        <p:spPr>
          <a:xfrm>
            <a:off x="10168255" y="2060287"/>
            <a:ext cx="1444625" cy="1444625"/>
          </a:xfrm>
          <a:prstGeom prst="rect">
            <a:avLst/>
          </a:prstGeom>
          <a:solidFill>
            <a:srgbClr val="4143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45700" tIns="45700" rIns="45700" bIns="45700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kern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0371DB-FFB4-48F5-B8DE-DA4B032A6770}"/>
              </a:ext>
            </a:extLst>
          </p:cNvPr>
          <p:cNvSpPr txBox="1">
            <a:spLocks/>
          </p:cNvSpPr>
          <p:nvPr userDrawn="1"/>
        </p:nvSpPr>
        <p:spPr>
          <a:xfrm>
            <a:off x="6675120" y="1457958"/>
            <a:ext cx="2354580" cy="499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79858F"/>
                </a:solidFill>
              </a:rPr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979978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3 x 1 Top 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640080" y="1554480"/>
            <a:ext cx="3052013" cy="3766889"/>
          </a:xfrm>
          <a:prstGeom prst="rect">
            <a:avLst/>
          </a:prstGeom>
          <a:solidFill>
            <a:srgbClr val="E2E7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40080" y="1554481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45175" y="3353707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45175" y="4078873"/>
            <a:ext cx="2642891" cy="1059616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569993" y="1570521"/>
            <a:ext cx="3052013" cy="3766889"/>
          </a:xfrm>
          <a:prstGeom prst="rect">
            <a:avLst/>
          </a:prstGeom>
          <a:solidFill>
            <a:srgbClr val="E2E7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90"/>
          <p:cNvSpPr>
            <a:spLocks noGrp="1"/>
          </p:cNvSpPr>
          <p:nvPr>
            <p:ph type="pic" sz="quarter" idx="19" hasCustomPrompt="1"/>
          </p:nvPr>
        </p:nvSpPr>
        <p:spPr>
          <a:xfrm>
            <a:off x="4569993" y="1570522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75088" y="3369748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775088" y="4094914"/>
            <a:ext cx="2642891" cy="1059616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8544549" y="1554480"/>
            <a:ext cx="3052013" cy="3766889"/>
          </a:xfrm>
          <a:prstGeom prst="rect">
            <a:avLst/>
          </a:prstGeom>
          <a:solidFill>
            <a:srgbClr val="E2E7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90"/>
          <p:cNvSpPr>
            <a:spLocks noGrp="1"/>
          </p:cNvSpPr>
          <p:nvPr>
            <p:ph type="pic" sz="quarter" idx="22" hasCustomPrompt="1"/>
          </p:nvPr>
        </p:nvSpPr>
        <p:spPr>
          <a:xfrm>
            <a:off x="8544549" y="1554481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749644" y="3353707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8749644" y="4078873"/>
            <a:ext cx="2642891" cy="1059616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3 x 1 Top Pic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40080" y="1554480"/>
            <a:ext cx="3052013" cy="212428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40080" y="3874813"/>
            <a:ext cx="3052013" cy="588136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B7B8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40080" y="4540987"/>
            <a:ext cx="3052013" cy="1012641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6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90"/>
          <p:cNvSpPr>
            <a:spLocks noGrp="1"/>
          </p:cNvSpPr>
          <p:nvPr>
            <p:ph type="pic" sz="quarter" idx="19" hasCustomPrompt="1"/>
          </p:nvPr>
        </p:nvSpPr>
        <p:spPr>
          <a:xfrm>
            <a:off x="4569993" y="1570521"/>
            <a:ext cx="3052013" cy="212428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69994" y="3890854"/>
            <a:ext cx="3052012" cy="588136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B7B8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69994" y="4557028"/>
            <a:ext cx="3052012" cy="1012641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6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90"/>
          <p:cNvSpPr>
            <a:spLocks noGrp="1"/>
          </p:cNvSpPr>
          <p:nvPr>
            <p:ph type="pic" sz="quarter" idx="22" hasCustomPrompt="1"/>
          </p:nvPr>
        </p:nvSpPr>
        <p:spPr>
          <a:xfrm>
            <a:off x="8560867" y="1554480"/>
            <a:ext cx="3052013" cy="212428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560868" y="3874813"/>
            <a:ext cx="3052012" cy="588136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B7B8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8560868" y="4540987"/>
            <a:ext cx="3052012" cy="1012641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6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8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2 x 2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40081" y="3559744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40080" y="4188658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617977" y="3559744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617976" y="4188658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40081" y="1554480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40080" y="2183394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3602737" y="1554480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3602736" y="2183394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9"/>
          <p:cNvSpPr>
            <a:spLocks noGrp="1"/>
          </p:cNvSpPr>
          <p:nvPr>
            <p:ph sz="quarter" idx="16"/>
          </p:nvPr>
        </p:nvSpPr>
        <p:spPr>
          <a:xfrm>
            <a:off x="6794090" y="1554480"/>
            <a:ext cx="4802472" cy="3828642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rgbClr val="8B969F"/>
                </a:solidFill>
              </a:defRPr>
            </a:lvl1pPr>
            <a:lvl2pPr>
              <a:lnSpc>
                <a:spcPct val="95000"/>
              </a:lnSpc>
              <a:defRPr>
                <a:solidFill>
                  <a:srgbClr val="8B969F"/>
                </a:solidFill>
              </a:defRPr>
            </a:lvl2pPr>
            <a:lvl3pPr>
              <a:lnSpc>
                <a:spcPct val="95000"/>
              </a:lnSpc>
              <a:defRPr>
                <a:solidFill>
                  <a:srgbClr val="8B969F"/>
                </a:solidFill>
              </a:defRPr>
            </a:lvl3pPr>
            <a:lvl4pPr>
              <a:lnSpc>
                <a:spcPct val="95000"/>
              </a:lnSpc>
              <a:defRPr>
                <a:solidFill>
                  <a:srgbClr val="8B969F"/>
                </a:solidFill>
              </a:defRPr>
            </a:lvl4pPr>
            <a:lvl5pPr>
              <a:lnSpc>
                <a:spcPct val="95000"/>
              </a:lnSpc>
              <a:defRPr>
                <a:solidFill>
                  <a:srgbClr val="8B96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1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934927" y="1696109"/>
            <a:ext cx="10322147" cy="712555"/>
          </a:xfrm>
          <a:noFill/>
        </p:spPr>
        <p:txBody>
          <a:bodyPr wrap="none" lIns="0" tIns="0" rIns="0" bIns="0" anchor="ctr">
            <a:normAutofit/>
          </a:bodyPr>
          <a:lstStyle>
            <a:lvl1pPr algn="ctr">
              <a:lnSpc>
                <a:spcPct val="80000"/>
              </a:lnSpc>
              <a:defRPr lang="de-DE" sz="4800" spc="-50" baseline="0" dirty="0">
                <a:solidFill>
                  <a:srgbClr val="1EAEB4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Contact us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34107" y="2547206"/>
            <a:ext cx="6523784" cy="2333404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Presenter’s contact information: </a:t>
            </a:r>
          </a:p>
          <a:p>
            <a:pPr marL="0" lvl="0"/>
            <a:r>
              <a:rPr lang="en-US" noProof="0" dirty="0"/>
              <a:t>[Presenter enters contact information here]</a:t>
            </a:r>
          </a:p>
          <a:p>
            <a:pPr marL="0" lvl="0"/>
            <a:r>
              <a:rPr lang="en-US" noProof="0" dirty="0"/>
              <a:t>[Name]</a:t>
            </a:r>
          </a:p>
          <a:p>
            <a:pPr marL="0" lvl="0"/>
            <a:r>
              <a:rPr lang="en-US" noProof="0" dirty="0"/>
              <a:t>[Email]</a:t>
            </a:r>
          </a:p>
          <a:p>
            <a:pPr marL="0" lvl="0"/>
            <a:r>
              <a:rPr lang="en-US" noProof="0" dirty="0"/>
              <a:t>Twitter hashtag &lt;Presenter and/or #Xperience18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79" y="5479963"/>
            <a:ext cx="2910840" cy="5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656"/>
            <a:ext cx="5867499" cy="16761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925277" y="628319"/>
            <a:ext cx="4266723" cy="4666915"/>
          </a:xfrm>
        </p:spPr>
        <p:txBody>
          <a:bodyPr/>
          <a:lstStyle/>
          <a:p>
            <a:pPr lvl="0"/>
            <a:r>
              <a:rPr lang="en-US" noProof="0" dirty="0">
                <a:sym typeface="Arial" panose="020B0604020202020204" pitchFamily="34" charset="0"/>
              </a:rPr>
              <a:t>Drag picture to placeholder or click icon to add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70988" y="4495800"/>
            <a:ext cx="4649409" cy="1447800"/>
          </a:xfrm>
        </p:spPr>
        <p:txBody>
          <a:bodyPr/>
          <a:lstStyle>
            <a:lvl1pPr algn="r">
              <a:defRPr/>
            </a:lvl1pPr>
            <a:lvl2pPr marL="36569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970987" y="3429000"/>
            <a:ext cx="4649411" cy="10668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rgbClr val="0097A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772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5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5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2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4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Recommendations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30371DB-FFB4-48F5-B8DE-DA4B032A6770}"/>
              </a:ext>
            </a:extLst>
          </p:cNvPr>
          <p:cNvSpPr txBox="1">
            <a:spLocks/>
          </p:cNvSpPr>
          <p:nvPr userDrawn="1"/>
        </p:nvSpPr>
        <p:spPr>
          <a:xfrm>
            <a:off x="640080" y="1554480"/>
            <a:ext cx="10972800" cy="4398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Less is more. Use single words or phrases rather than sentences or paragraphs. Your bullet points are there to remind you what to talk about, not tell the whole story. </a:t>
            </a:r>
          </a:p>
          <a:p>
            <a:pPr marL="233361" indent="-233361">
              <a:spcBef>
                <a:spcPts val="0"/>
              </a:spcBef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Slides should have no more than seven lines of text, each line having no more than seven words.</a:t>
            </a:r>
          </a:p>
          <a:p>
            <a:pPr marL="233361" indent="-233361">
              <a:spcBef>
                <a:spcPts val="0"/>
              </a:spcBef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Cite any referenced materials and images or graphics. Do not use images under copyright protection.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63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1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7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6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36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r>
              <a:rPr lang="en-US" dirty="0">
                <a:ea typeface="Arial"/>
                <a:cs typeface="Arial"/>
                <a:sym typeface="Arial"/>
              </a:rPr>
              <a:t>Your feedback is important</a:t>
            </a:r>
            <a:r>
              <a:rPr lang="en-US" dirty="0"/>
              <a:t> 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30371DB-FFB4-48F5-B8DE-DA4B032A6770}"/>
              </a:ext>
            </a:extLst>
          </p:cNvPr>
          <p:cNvSpPr txBox="1">
            <a:spLocks/>
          </p:cNvSpPr>
          <p:nvPr userDrawn="1"/>
        </p:nvSpPr>
        <p:spPr>
          <a:xfrm>
            <a:off x="640080" y="1554480"/>
            <a:ext cx="10972800" cy="4398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Completing a session survey is fast and easy using the Xperience18 Mobile App:</a:t>
            </a:r>
          </a:p>
          <a:p>
            <a:pPr marL="507681" lvl="1" indent="-233361">
              <a:spcBef>
                <a:spcPts val="0"/>
              </a:spcBef>
            </a:pPr>
            <a:r>
              <a:rPr lang="en-US" sz="2000" dirty="0">
                <a:solidFill>
                  <a:srgbClr val="79858F"/>
                </a:solidFill>
              </a:rPr>
              <a:t>iOS and Android users may download the app from the App Store or Play Store by searching, “Xperience18”</a:t>
            </a:r>
          </a:p>
          <a:p>
            <a:pPr marL="233361" indent="-233361">
              <a:spcBef>
                <a:spcPts val="0"/>
              </a:spcBef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Remember, each completed survey is another entry for an iPad mini, which will be given away post-conference. </a:t>
            </a:r>
          </a:p>
          <a:p>
            <a:pPr marL="233361" indent="-233361">
              <a:spcBef>
                <a:spcPts val="0"/>
              </a:spcBef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Your feedback helps us improve future sessions and presentation techniques.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40080" y="1554480"/>
            <a:ext cx="10972800" cy="4400550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rgbClr val="8B96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40080" y="1554481"/>
            <a:ext cx="5120640" cy="4398264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/>
          </p:nvPr>
        </p:nvSpPr>
        <p:spPr>
          <a:xfrm>
            <a:off x="6492240" y="1554479"/>
            <a:ext cx="5120640" cy="4398264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Dark Gray">
    <p:bg>
      <p:bgPr>
        <a:solidFill>
          <a:srgbClr val="1EAE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40080" y="548640"/>
            <a:ext cx="10322147" cy="712555"/>
          </a:xfrm>
          <a:noFill/>
        </p:spPr>
        <p:txBody>
          <a:bodyPr wrap="none" lIns="0" tIns="91440" rIns="180000" bIns="0" anchor="ctr">
            <a:normAutofit/>
          </a:bodyPr>
          <a:lstStyle>
            <a:lvl1pPr algn="l">
              <a:lnSpc>
                <a:spcPct val="80000"/>
              </a:lnSpc>
              <a:defRPr lang="de-DE" sz="4800" spc="-50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Click to edit section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40080" y="1552108"/>
            <a:ext cx="7031783" cy="459571"/>
          </a:xfrm>
          <a:prstGeom prst="rect">
            <a:avLst/>
          </a:prstGeom>
        </p:spPr>
        <p:txBody>
          <a:bodyPr wrap="non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section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828"/>
            <a:ext cx="1593079" cy="218251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Dark Gray">
    <p:bg>
      <p:bgPr>
        <a:solidFill>
          <a:srgbClr val="414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640080" y="548640"/>
            <a:ext cx="10322147" cy="712555"/>
          </a:xfrm>
          <a:noFill/>
        </p:spPr>
        <p:txBody>
          <a:bodyPr wrap="none" lIns="0" tIns="91440" rIns="180000" bIns="0" anchor="ctr">
            <a:normAutofit/>
          </a:bodyPr>
          <a:lstStyle>
            <a:lvl1pPr algn="l">
              <a:lnSpc>
                <a:spcPct val="80000"/>
              </a:lnSpc>
              <a:defRPr lang="de-DE" sz="4800" spc="-50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Click to edit section title</a:t>
            </a:r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40080" y="1552108"/>
            <a:ext cx="7031783" cy="459571"/>
          </a:xfrm>
          <a:prstGeom prst="rect">
            <a:avLst/>
          </a:prstGeom>
        </p:spPr>
        <p:txBody>
          <a:bodyPr wrap="non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section 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828"/>
            <a:ext cx="1593079" cy="2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5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Content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40080" y="2579126"/>
            <a:ext cx="3260280" cy="3375903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sz="1800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sz="1600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sz="1400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/>
          </p:nvPr>
        </p:nvSpPr>
        <p:spPr>
          <a:xfrm>
            <a:off x="4487539" y="2579126"/>
            <a:ext cx="3260280" cy="3375903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sz="1800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sz="1600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sz="1400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40080" y="1554480"/>
            <a:ext cx="3260280" cy="68185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4487539" y="1554480"/>
            <a:ext cx="3260280" cy="68185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30"/>
          </p:nvPr>
        </p:nvSpPr>
        <p:spPr>
          <a:xfrm>
            <a:off x="8352600" y="2579126"/>
            <a:ext cx="3260280" cy="3375903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sz="1800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sz="1600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sz="1400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352600" y="1554480"/>
            <a:ext cx="3260280" cy="68185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6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2893"/>
            <a:ext cx="10515600" cy="701731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55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08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94" r:id="rId2"/>
    <p:sldLayoutId id="2147483695" r:id="rId3"/>
    <p:sldLayoutId id="2147483696" r:id="rId4"/>
    <p:sldLayoutId id="2147483660" r:id="rId5"/>
    <p:sldLayoutId id="2147483661" r:id="rId6"/>
    <p:sldLayoutId id="2147483693" r:id="rId7"/>
    <p:sldLayoutId id="2147483657" r:id="rId8"/>
    <p:sldLayoutId id="2147483687" r:id="rId9"/>
    <p:sldLayoutId id="2147483679" r:id="rId10"/>
    <p:sldLayoutId id="2147483688" r:id="rId11"/>
    <p:sldLayoutId id="2147483664" r:id="rId12"/>
    <p:sldLayoutId id="2147483691" r:id="rId13"/>
    <p:sldLayoutId id="2147483667" r:id="rId14"/>
    <p:sldLayoutId id="2147483689" r:id="rId15"/>
    <p:sldLayoutId id="2147483669" r:id="rId16"/>
    <p:sldLayoutId id="2147483670" r:id="rId17"/>
    <p:sldLayoutId id="2147483671" r:id="rId18"/>
    <p:sldLayoutId id="2147483672" r:id="rId19"/>
    <p:sldLayoutId id="2147483678" r:id="rId20"/>
    <p:sldLayoutId id="2147483685" r:id="rId21"/>
    <p:sldLayoutId id="2147483683" r:id="rId22"/>
    <p:sldLayoutId id="2147483690" r:id="rId23"/>
    <p:sldLayoutId id="214748371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C687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charset="0"/>
        <a:buChar char="•"/>
        <a:defRPr sz="2800" kern="1200">
          <a:solidFill>
            <a:srgbClr val="5C6872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00000"/>
        </a:lnSpc>
        <a:spcBef>
          <a:spcPts val="1200"/>
        </a:spcBef>
        <a:buSzPct val="70000"/>
        <a:buFont typeface="Courier New" charset="0"/>
        <a:buChar char="o"/>
        <a:defRPr sz="2400" kern="1200">
          <a:solidFill>
            <a:srgbClr val="A3A9AE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00000"/>
        </a:lnSpc>
        <a:spcBef>
          <a:spcPts val="1200"/>
        </a:spcBef>
        <a:buSzPct val="90000"/>
        <a:buFont typeface="Wingdings" charset="2"/>
        <a:buChar char="§"/>
        <a:defRPr sz="2000" kern="1200">
          <a:solidFill>
            <a:srgbClr val="A3A9AE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800" kern="1200">
          <a:solidFill>
            <a:srgbClr val="A3A9AE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100000"/>
        </a:lnSpc>
        <a:spcBef>
          <a:spcPts val="1200"/>
        </a:spcBef>
        <a:buSzPct val="70000"/>
        <a:buFont typeface="Courier New" charset="0"/>
        <a:buChar char="o"/>
        <a:defRPr sz="1800" kern="1200">
          <a:solidFill>
            <a:srgbClr val="A3A9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420F-824E-464A-802A-211CA3501D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rofessional-assist-corp/iWeb-MVC-Sample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mbers.professionalassistcorp.com/nfpactest/iweb/Forms/SampleCustom/BasicInf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web-pages/overview/getting-started/introducing-razor-syntax-c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56B37CB-7C21-46AD-9781-D40BDB18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656"/>
            <a:ext cx="6499654" cy="1676147"/>
          </a:xfrm>
        </p:spPr>
        <p:txBody>
          <a:bodyPr/>
          <a:lstStyle/>
          <a:p>
            <a:r>
              <a:rPr lang="en-US" dirty="0"/>
              <a:t>Custom MVC Controllers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DCE602-C770-4473-AB83-E12F4D8CE2B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968" r="28460"/>
          <a:stretch/>
        </p:blipFill>
        <p:spPr>
          <a:xfrm>
            <a:off x="7925277" y="628319"/>
            <a:ext cx="4266723" cy="4666915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8A4042-0CA5-4DB4-9F85-C7FF20AE33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59460" y="4495800"/>
            <a:ext cx="5560938" cy="1447800"/>
          </a:xfrm>
        </p:spPr>
        <p:txBody>
          <a:bodyPr>
            <a:normAutofit/>
          </a:bodyPr>
          <a:lstStyle/>
          <a:p>
            <a:r>
              <a:rPr lang="en-US" dirty="0"/>
              <a:t>Systems Architect</a:t>
            </a:r>
          </a:p>
          <a:p>
            <a:r>
              <a:rPr lang="en-US" dirty="0"/>
              <a:t>Professional Assist Corporation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3C038B-491F-43CE-8C37-635AA640A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Drew Zarn</a:t>
            </a:r>
          </a:p>
        </p:txBody>
      </p:sp>
    </p:spTree>
    <p:extLst>
      <p:ext uri="{BB962C8B-B14F-4D97-AF65-F5344CB8AC3E}">
        <p14:creationId xmlns:p14="http://schemas.microsoft.com/office/powerpoint/2010/main" val="244641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F12836-DFB7-4EB0-8DE5-0FF679E35D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There’s a custom MVC sample at </a:t>
            </a:r>
            <a:r>
              <a:rPr lang="en-US" dirty="0">
                <a:hlinkClick r:id="rId2"/>
              </a:rPr>
              <a:t>https://github.com/professional-assist-corp/iWeb-MVC-Sample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952-C056-4CC5-94BE-2C995FC70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9B752-31F0-4557-B898-56874C8B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582803"/>
            <a:ext cx="827603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6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F12836-DFB7-4EB0-8DE5-0FF679E35D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952-C056-4CC5-94BE-2C995FC70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44775-8D1A-43AC-9692-33A47BD6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554481"/>
            <a:ext cx="8640043" cy="4313506"/>
          </a:xfrm>
          <a:prstGeom prst="rect">
            <a:avLst/>
          </a:prstGeom>
        </p:spPr>
      </p:pic>
      <p:sp>
        <p:nvSpPr>
          <p:cNvPr id="4" name="Arrow: Right 3">
            <a:hlinkClick r:id="rId3"/>
            <a:extLst>
              <a:ext uri="{FF2B5EF4-FFF2-40B4-BE49-F238E27FC236}">
                <a16:creationId xmlns:a16="http://schemas.microsoft.com/office/drawing/2014/main" id="{EDB5BF10-787B-41F1-8B2F-193969B23073}"/>
              </a:ext>
            </a:extLst>
          </p:cNvPr>
          <p:cNvSpPr/>
          <p:nvPr/>
        </p:nvSpPr>
        <p:spPr>
          <a:xfrm>
            <a:off x="10524931" y="548640"/>
            <a:ext cx="419877" cy="319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F12836-DFB7-4EB0-8DE5-0FF679E35D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default, JSON GET requests aren’t allowed. Have to include </a:t>
            </a:r>
            <a:r>
              <a:rPr lang="en-US" dirty="0" err="1"/>
              <a:t>JsonRequestBehavior.AllowGet</a:t>
            </a:r>
            <a:r>
              <a:rPr lang="en-US" dirty="0"/>
              <a:t> when returning </a:t>
            </a:r>
            <a:r>
              <a:rPr lang="en-US" dirty="0" err="1"/>
              <a:t>Json</a:t>
            </a:r>
            <a:r>
              <a:rPr lang="en-US" dirty="0"/>
              <a:t>()</a:t>
            </a:r>
          </a:p>
          <a:p>
            <a:r>
              <a:rPr lang="en-US" dirty="0"/>
              <a:t>Request size limits include </a:t>
            </a:r>
            <a:r>
              <a:rPr lang="en-US" dirty="0" err="1"/>
              <a:t>viewstate</a:t>
            </a:r>
            <a:r>
              <a:rPr lang="en-US" dirty="0"/>
              <a:t>, which can give random, impossible-to-replicate errors</a:t>
            </a:r>
          </a:p>
          <a:p>
            <a:r>
              <a:rPr lang="en-US" dirty="0"/>
              <a:t>Currently no way to customize the URL</a:t>
            </a:r>
          </a:p>
          <a:p>
            <a:r>
              <a:rPr lang="en-US" dirty="0"/>
              <a:t>DLL Hell is still a thing. Delete the </a:t>
            </a:r>
            <a:r>
              <a:rPr lang="en-US" dirty="0" err="1"/>
              <a:t>System.Web.Mvc</a:t>
            </a:r>
            <a:r>
              <a:rPr lang="en-US" dirty="0"/>
              <a:t> reference, and re-add a reference using that DLL from your </a:t>
            </a:r>
            <a:r>
              <a:rPr lang="en-US" dirty="0" err="1"/>
              <a:t>iweb</a:t>
            </a:r>
            <a:r>
              <a:rPr lang="en-US" dirty="0"/>
              <a:t>\bin folder so the version matches (currently 5.0.0.0 in 2017.1.5.3)</a:t>
            </a:r>
          </a:p>
          <a:p>
            <a:pPr lvl="1"/>
            <a:r>
              <a:rPr lang="en-US" dirty="0"/>
              <a:t>Have to do this with any DLL included in baseline. </a:t>
            </a:r>
            <a:r>
              <a:rPr lang="en-US" dirty="0" err="1"/>
              <a:t>Newtonsoft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952-C056-4CC5-94BE-2C995FC70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5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360060A-A15B-480D-9C19-D29466DEAEB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40080" y="1223066"/>
            <a:ext cx="7721325" cy="194819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D3E9-65A3-4CB4-8245-BF7F75FD4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Find 2.0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E6C8B-5082-46CB-8641-63CF190F1AD1}"/>
              </a:ext>
            </a:extLst>
          </p:cNvPr>
          <p:cNvSpPr txBox="1"/>
          <p:nvPr/>
        </p:nvSpPr>
        <p:spPr>
          <a:xfrm>
            <a:off x="640080" y="3723503"/>
            <a:ext cx="10802277" cy="229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9031C-B875-4B06-86E4-11AF9BFE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2" y="3204208"/>
            <a:ext cx="7820055" cy="30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E9377C75-CAF3-4A12-8BDD-4B48F2CFDB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Speed</a:t>
            </a:r>
          </a:p>
          <a:p>
            <a:pPr lvl="1"/>
            <a:r>
              <a:rPr lang="en-US" altLang="en-US" dirty="0"/>
              <a:t>Quicker to select single membership dropdown, no </a:t>
            </a:r>
            <a:r>
              <a:rPr lang="en-US" altLang="en-US" dirty="0" err="1"/>
              <a:t>postbacks</a:t>
            </a:r>
            <a:endParaRPr lang="en-US" altLang="en-US" dirty="0"/>
          </a:p>
          <a:p>
            <a:pPr lvl="1"/>
            <a:r>
              <a:rPr lang="en-US" altLang="en-US" dirty="0"/>
              <a:t>Search itself is significantly faster (500-1000ms vs ~4 seconds)</a:t>
            </a:r>
          </a:p>
          <a:p>
            <a:pPr lvl="1"/>
            <a:r>
              <a:rPr lang="en-US" altLang="en-US" dirty="0"/>
              <a:t>Single results auto-load the individual/org profile</a:t>
            </a:r>
          </a:p>
          <a:p>
            <a:r>
              <a:rPr lang="en-US" altLang="en-US" dirty="0"/>
              <a:t>Search customizations</a:t>
            </a:r>
          </a:p>
          <a:p>
            <a:pPr lvl="1"/>
            <a:r>
              <a:rPr lang="en-US" altLang="en-US" dirty="0"/>
              <a:t>Focus on the fields we use most to search</a:t>
            </a:r>
          </a:p>
          <a:p>
            <a:pPr lvl="1"/>
            <a:r>
              <a:rPr lang="en-US" altLang="en-US" dirty="0"/>
              <a:t>ID search from (almost) any </a:t>
            </a:r>
            <a:r>
              <a:rPr lang="en-US" altLang="en-US" dirty="0" err="1"/>
              <a:t>iWeb</a:t>
            </a:r>
            <a:r>
              <a:rPr lang="en-US" altLang="en-US" dirty="0"/>
              <a:t> page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D3E9-65A3-4CB4-8245-BF7F75FD4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But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E9377C75-CAF3-4A12-8BDD-4B48F2CFDB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Multiple associations/memberships means multiple rows: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Vs 1 row with all associations &amp; icons:</a:t>
            </a:r>
          </a:p>
          <a:p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D3E9-65A3-4CB4-8245-BF7F75FD4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Usability of results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EC68F-FCD4-4B7C-AE20-11DD0133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4" y="2091168"/>
            <a:ext cx="11080440" cy="1257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9B9B9-61D0-42F5-AAFF-6E0B95DE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3975616"/>
            <a:ext cx="10268315" cy="20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E9377C75-CAF3-4A12-8BDD-4B48F2CFDB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Custom controllers give WAY more flexibility, and are super easy to implement</a:t>
            </a:r>
          </a:p>
          <a:p>
            <a:r>
              <a:rPr lang="en-US" altLang="en-US" dirty="0"/>
              <a:t>At a minimum, you need a DLL and a CSHTML view</a:t>
            </a:r>
          </a:p>
          <a:p>
            <a:r>
              <a:rPr lang="en-US" altLang="en-US" dirty="0"/>
              <a:t>Probably also want a CSS &amp; JS file for looks &amp; client-side functionality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D3E9-65A3-4CB4-8245-BF7F75FD4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Wait…this isn’t the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4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E9377C75-CAF3-4A12-8BDD-4B48F2CFDB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Use </a:t>
            </a:r>
            <a:r>
              <a:rPr lang="en-US" altLang="en-US" dirty="0" err="1"/>
              <a:t>System.Web.Mvc</a:t>
            </a:r>
            <a:r>
              <a:rPr lang="en-US" altLang="en-US" dirty="0"/>
              <a:t>, and extend </a:t>
            </a:r>
            <a:r>
              <a:rPr lang="en-US" altLang="en-US" dirty="0" err="1"/>
              <a:t>Avectra.netForum.BaseUI.BaseController</a:t>
            </a:r>
            <a:endParaRPr lang="en-US" altLang="en-US" dirty="0"/>
          </a:p>
          <a:p>
            <a:r>
              <a:rPr lang="en-US" dirty="0" err="1"/>
              <a:t>DynamicPageModel</a:t>
            </a:r>
            <a:r>
              <a:rPr lang="en-US" dirty="0"/>
              <a:t> model = new </a:t>
            </a:r>
            <a:r>
              <a:rPr lang="en-US" dirty="0" err="1"/>
              <a:t>DynamicPageModel</a:t>
            </a:r>
            <a:r>
              <a:rPr lang="en-US" dirty="0"/>
              <a:t>("&lt;</a:t>
            </a:r>
            <a:r>
              <a:rPr lang="en-US" dirty="0" err="1"/>
              <a:t>dynKey</a:t>
            </a:r>
            <a:r>
              <a:rPr lang="en-US" dirty="0"/>
              <a:t> of object profile form&gt;", "");</a:t>
            </a:r>
          </a:p>
          <a:p>
            <a:pPr lvl="1"/>
            <a:r>
              <a:rPr lang="en-US" altLang="en-US" dirty="0"/>
              <a:t>This gives you the right navigation</a:t>
            </a:r>
          </a:p>
          <a:p>
            <a:r>
              <a:rPr lang="en-US" dirty="0" err="1"/>
              <a:t>ActionResult</a:t>
            </a:r>
            <a:r>
              <a:rPr lang="en-US" dirty="0"/>
              <a:t> will load a view: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base.View</a:t>
            </a:r>
            <a:r>
              <a:rPr lang="en-US" dirty="0"/>
              <a:t>(model);</a:t>
            </a:r>
            <a:endParaRPr lang="en-US" altLang="en-US" dirty="0"/>
          </a:p>
          <a:p>
            <a:r>
              <a:rPr lang="en-US" dirty="0" err="1"/>
              <a:t>JsonResult</a:t>
            </a:r>
            <a:r>
              <a:rPr lang="en-US" dirty="0"/>
              <a:t> to return JSON</a:t>
            </a:r>
          </a:p>
          <a:p>
            <a:pPr lvl="1"/>
            <a:r>
              <a:rPr lang="en-US" altLang="en-US" dirty="0"/>
              <a:t>Don’t forget to allow gets! </a:t>
            </a:r>
            <a:br>
              <a:rPr lang="en-US" altLang="en-US" dirty="0"/>
            </a:br>
            <a:r>
              <a:rPr lang="en-US" dirty="0"/>
              <a:t>return </a:t>
            </a:r>
            <a:r>
              <a:rPr lang="en-US" dirty="0" err="1"/>
              <a:t>Json</a:t>
            </a:r>
            <a:r>
              <a:rPr lang="en-US" dirty="0"/>
              <a:t>(</a:t>
            </a:r>
            <a:r>
              <a:rPr lang="en-US" dirty="0" err="1"/>
              <a:t>objToReturn</a:t>
            </a:r>
            <a:r>
              <a:rPr lang="en-US" dirty="0"/>
              <a:t>, </a:t>
            </a:r>
            <a:r>
              <a:rPr lang="en-US" b="1" u="sng" dirty="0" err="1"/>
              <a:t>JsonRequestBehavior.AllowGet</a:t>
            </a:r>
            <a:r>
              <a:rPr lang="en-US" dirty="0"/>
              <a:t>);</a:t>
            </a:r>
          </a:p>
          <a:p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D3E9-65A3-4CB4-8245-BF7F75FD4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C#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3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E9377C75-CAF3-4A12-8BDD-4B48F2CFDB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Uses Razor syntax (</a:t>
            </a:r>
            <a:r>
              <a:rPr lang="en-US" altLang="en-US" dirty="0">
                <a:hlinkClick r:id="rId2"/>
              </a:rPr>
              <a:t>https://docs.microsoft.com/en-us/aspnet/web-pages/overview/getting-started/introducing-razor-syntax-c</a:t>
            </a:r>
            <a:r>
              <a:rPr lang="en-US" altLang="en-US" dirty="0"/>
              <a:t>)</a:t>
            </a:r>
          </a:p>
          <a:p>
            <a:r>
              <a:rPr lang="en-US" dirty="0"/>
              <a:t>Copy </a:t>
            </a:r>
            <a:r>
              <a:rPr lang="en-US" dirty="0" err="1"/>
              <a:t>iWeb</a:t>
            </a:r>
            <a:r>
              <a:rPr lang="en-US" dirty="0"/>
              <a:t>\Views\Shared\_</a:t>
            </a:r>
            <a:r>
              <a:rPr lang="en-US" dirty="0" err="1"/>
              <a:t>Layout.cshtml</a:t>
            </a:r>
            <a:r>
              <a:rPr lang="en-US" dirty="0"/>
              <a:t> to _</a:t>
            </a:r>
            <a:r>
              <a:rPr lang="en-US" dirty="0" err="1"/>
              <a:t>ClientLayout.cshtml</a:t>
            </a:r>
            <a:endParaRPr lang="en-US" dirty="0"/>
          </a:p>
          <a:p>
            <a:pPr lvl="1"/>
            <a:r>
              <a:rPr lang="en-US" dirty="0"/>
              <a:t>Strip out </a:t>
            </a:r>
            <a:r>
              <a:rPr lang="en-US" dirty="0" err="1"/>
              <a:t>UserCanEdit</a:t>
            </a:r>
            <a:r>
              <a:rPr lang="en-US" dirty="0"/>
              <a:t> and </a:t>
            </a:r>
            <a:r>
              <a:rPr lang="en-US" dirty="0" err="1"/>
              <a:t>HistoryMode</a:t>
            </a:r>
            <a:r>
              <a:rPr lang="en-US" dirty="0"/>
              <a:t> stuff, fix CSS/JS paths (~ instead of ..)</a:t>
            </a:r>
          </a:p>
          <a:p>
            <a:r>
              <a:rPr lang="en-US" dirty="0"/>
              <a:t>Include some layout to get into the </a:t>
            </a:r>
            <a:r>
              <a:rPr lang="en-US" dirty="0" err="1"/>
              <a:t>iWeb</a:t>
            </a:r>
            <a:r>
              <a:rPr lang="en-US" dirty="0"/>
              <a:t> framework:</a:t>
            </a:r>
            <a:br>
              <a:rPr lang="en-US" dirty="0"/>
            </a:br>
            <a:r>
              <a:rPr lang="en-US" dirty="0"/>
              <a:t>&lt;div id="</a:t>
            </a:r>
            <a:r>
              <a:rPr lang="en-US" dirty="0" err="1"/>
              <a:t>ContentPane</a:t>
            </a:r>
            <a:r>
              <a:rPr lang="en-US" dirty="0"/>
              <a:t>"&gt;&lt;div class="</a:t>
            </a:r>
            <a:r>
              <a:rPr lang="en-US" dirty="0" err="1"/>
              <a:t>mainDiv</a:t>
            </a:r>
            <a:r>
              <a:rPr lang="en-US" dirty="0"/>
              <a:t>"&gt;YOUR STUFF GOES HERE!&lt;/div&gt;&lt;div&gt;</a:t>
            </a:r>
          </a:p>
          <a:p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D3E9-65A3-4CB4-8245-BF7F75FD4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1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E9377C75-CAF3-4A12-8BDD-4B48F2CFDB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Your controller name &amp; action define the URL and folder structure</a:t>
            </a:r>
          </a:p>
          <a:p>
            <a:r>
              <a:rPr lang="en-US" dirty="0"/>
              <a:t>Using </a:t>
            </a:r>
            <a:r>
              <a:rPr lang="en-US" dirty="0" err="1"/>
              <a:t>PrettyAwesomeController</a:t>
            </a:r>
            <a:r>
              <a:rPr lang="en-US" dirty="0"/>
              <a:t> and the </a:t>
            </a:r>
            <a:r>
              <a:rPr lang="en-US" dirty="0" err="1"/>
              <a:t>BeAwesome</a:t>
            </a:r>
            <a:r>
              <a:rPr lang="en-US" dirty="0"/>
              <a:t> action…</a:t>
            </a:r>
          </a:p>
          <a:p>
            <a:r>
              <a:rPr lang="en-US" dirty="0"/>
              <a:t>URL is /</a:t>
            </a:r>
            <a:r>
              <a:rPr lang="en-US" dirty="0" err="1"/>
              <a:t>iweb</a:t>
            </a:r>
            <a:r>
              <a:rPr lang="en-US" dirty="0"/>
              <a:t>/forms/</a:t>
            </a:r>
            <a:r>
              <a:rPr lang="en-US" dirty="0" err="1"/>
              <a:t>PrettyAwesome</a:t>
            </a:r>
            <a:r>
              <a:rPr lang="en-US" dirty="0"/>
              <a:t>/</a:t>
            </a:r>
            <a:r>
              <a:rPr lang="en-US" dirty="0" err="1"/>
              <a:t>BeAwesome</a:t>
            </a:r>
            <a:endParaRPr lang="en-US" dirty="0"/>
          </a:p>
          <a:p>
            <a:r>
              <a:rPr lang="en-US" dirty="0"/>
              <a:t>View is at </a:t>
            </a:r>
            <a:r>
              <a:rPr lang="en-US" dirty="0" err="1"/>
              <a:t>iweb</a:t>
            </a:r>
            <a:r>
              <a:rPr lang="en-US" dirty="0"/>
              <a:t>\Views\</a:t>
            </a:r>
            <a:r>
              <a:rPr lang="en-US" dirty="0" err="1"/>
              <a:t>PrettyAwesome</a:t>
            </a:r>
            <a:r>
              <a:rPr lang="en-US" dirty="0"/>
              <a:t>\</a:t>
            </a:r>
            <a:r>
              <a:rPr lang="en-US" dirty="0" err="1"/>
              <a:t>BeAwesome.cshtml</a:t>
            </a:r>
            <a:endParaRPr lang="en-US" dirty="0"/>
          </a:p>
          <a:p>
            <a:r>
              <a:rPr lang="en-US" dirty="0"/>
              <a:t>CSS &amp; JS can live wherever, but for consistency:</a:t>
            </a:r>
          </a:p>
          <a:p>
            <a:pPr lvl="1"/>
            <a:r>
              <a:rPr lang="en-US" dirty="0"/>
              <a:t>Assets\Styles\PrettyAwesome.css</a:t>
            </a:r>
          </a:p>
          <a:p>
            <a:pPr lvl="1"/>
            <a:r>
              <a:rPr lang="en-US" dirty="0"/>
              <a:t>Assets\Scripts\PrettyAwesome.js</a:t>
            </a:r>
          </a:p>
          <a:p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D3E9-65A3-4CB4-8245-BF7F75FD4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Pesky little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F12836-DFB7-4EB0-8DE5-0FF679E35D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ASP.NET Web Application (.NET Framework) in Visual Studio</a:t>
            </a:r>
          </a:p>
          <a:p>
            <a:pPr lvl="1"/>
            <a:r>
              <a:rPr lang="en-US" dirty="0"/>
              <a:t>Select the MVC template</a:t>
            </a:r>
          </a:p>
          <a:p>
            <a:r>
              <a:rPr lang="en-US" dirty="0"/>
              <a:t>Nuke all except Controllers, Models, Views</a:t>
            </a:r>
          </a:p>
          <a:p>
            <a:r>
              <a:rPr lang="en-US" dirty="0"/>
              <a:t>Add references to (at least) </a:t>
            </a:r>
            <a:r>
              <a:rPr lang="en-US" dirty="0" err="1"/>
              <a:t>BaseUI</a:t>
            </a:r>
            <a:r>
              <a:rPr lang="en-US" dirty="0"/>
              <a:t>, Common,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iWeb</a:t>
            </a:r>
            <a:r>
              <a:rPr lang="en-US" dirty="0"/>
              <a:t> DLLs</a:t>
            </a:r>
          </a:p>
          <a:p>
            <a:r>
              <a:rPr lang="en-US" dirty="0"/>
              <a:t>Add your controller CS and view CSHTML files</a:t>
            </a:r>
          </a:p>
          <a:p>
            <a:r>
              <a:rPr lang="en-US" dirty="0"/>
              <a:t>Make it do things!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952-C056-4CC5-94BE-2C995FC70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31FF-62F1-43E6-82E5-7A8FD2A5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90" y="2221906"/>
            <a:ext cx="2912083" cy="331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7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M 3">
      <a:dk1>
        <a:srgbClr val="5C6872"/>
      </a:dk1>
      <a:lt1>
        <a:srgbClr val="FFFFFF"/>
      </a:lt1>
      <a:dk2>
        <a:srgbClr val="343F49"/>
      </a:dk2>
      <a:lt2>
        <a:srgbClr val="E2E7EB"/>
      </a:lt2>
      <a:accent1>
        <a:srgbClr val="D0DD28"/>
      </a:accent1>
      <a:accent2>
        <a:srgbClr val="A3A9AE"/>
      </a:accent2>
      <a:accent3>
        <a:srgbClr val="2D55A6"/>
      </a:accent3>
      <a:accent4>
        <a:srgbClr val="E6A630"/>
      </a:accent4>
      <a:accent5>
        <a:srgbClr val="5C6872"/>
      </a:accent5>
      <a:accent6>
        <a:srgbClr val="B6B800"/>
      </a:accent6>
      <a:hlink>
        <a:srgbClr val="B6B800"/>
      </a:hlink>
      <a:folHlink>
        <a:srgbClr val="ABB4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 Light</vt:lpstr>
      <vt:lpstr>Source Sans Pro Regular</vt:lpstr>
      <vt:lpstr>Wingdings</vt:lpstr>
      <vt:lpstr>Office Theme</vt:lpstr>
      <vt:lpstr>Custom Design</vt:lpstr>
      <vt:lpstr>Custom MVC 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2018-08-02T20:41:55Z</dcterms:created>
  <dcterms:modified xsi:type="dcterms:W3CDTF">2018-08-02T20:42:01Z</dcterms:modified>
</cp:coreProperties>
</file>