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309" r:id="rId4"/>
    <p:sldId id="310" r:id="rId5"/>
    <p:sldId id="311" r:id="rId6"/>
    <p:sldId id="312" r:id="rId7"/>
    <p:sldId id="313" r:id="rId8"/>
    <p:sldId id="314" r:id="rId9"/>
    <p:sldId id="323" r:id="rId10"/>
    <p:sldId id="321" r:id="rId11"/>
    <p:sldId id="322" r:id="rId12"/>
    <p:sldId id="317" r:id="rId13"/>
    <p:sldId id="318" r:id="rId14"/>
    <p:sldId id="319" r:id="rId15"/>
    <p:sldId id="320" r:id="rId16"/>
    <p:sldId id="266" r:id="rId17"/>
    <p:sldId id="272" r:id="rId18"/>
    <p:sldId id="315" r:id="rId19"/>
    <p:sldId id="316" r:id="rId2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94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9" autoAdjust="0"/>
    <p:restoredTop sz="94660"/>
  </p:normalViewPr>
  <p:slideViewPr>
    <p:cSldViewPr snapToGrid="0">
      <p:cViewPr varScale="1">
        <p:scale>
          <a:sx n="70" d="100"/>
          <a:sy n="70" d="100"/>
        </p:scale>
        <p:origin x="50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F087F07-0844-4BE9-BEFF-B0F4521AC549}"/>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 xmlns:a16="http://schemas.microsoft.com/office/drawing/2014/main" id="{F4235066-E0B6-48F9-B6D0-9D7AA8A2A8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 xmlns:a16="http://schemas.microsoft.com/office/drawing/2014/main" id="{D6F05F14-AEBE-45D6-BE2B-50D46FC3C8FC}"/>
              </a:ext>
            </a:extLst>
          </p:cNvPr>
          <p:cNvSpPr>
            <a:spLocks noGrp="1"/>
          </p:cNvSpPr>
          <p:nvPr>
            <p:ph type="dt" sz="half" idx="10"/>
          </p:nvPr>
        </p:nvSpPr>
        <p:spPr/>
        <p:txBody>
          <a:bodyPr/>
          <a:lstStyle/>
          <a:p>
            <a:fld id="{0D7FA0D8-A70B-433D-9120-04DD7EDDC24E}" type="datetimeFigureOut">
              <a:rPr lang="pt-BR" smtClean="0"/>
              <a:t>22/11/2018</a:t>
            </a:fld>
            <a:endParaRPr lang="pt-BR"/>
          </a:p>
        </p:txBody>
      </p:sp>
      <p:sp>
        <p:nvSpPr>
          <p:cNvPr id="5" name="Espaço Reservado para Rodapé 4">
            <a:extLst>
              <a:ext uri="{FF2B5EF4-FFF2-40B4-BE49-F238E27FC236}">
                <a16:creationId xmlns="" xmlns:a16="http://schemas.microsoft.com/office/drawing/2014/main" id="{DEE48075-FDE4-4338-9190-93A3B57CCDE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FC285886-EE26-4C50-B673-6A1FE6EF66F7}"/>
              </a:ext>
            </a:extLst>
          </p:cNvPr>
          <p:cNvSpPr>
            <a:spLocks noGrp="1"/>
          </p:cNvSpPr>
          <p:nvPr>
            <p:ph type="sldNum" sz="quarter" idx="12"/>
          </p:nvPr>
        </p:nvSpPr>
        <p:spPr/>
        <p:txBody>
          <a:bodyPr/>
          <a:lstStyle/>
          <a:p>
            <a:fld id="{9ADDBE29-500B-46FB-8B40-E09828053B21}" type="slidenum">
              <a:rPr lang="pt-BR" smtClean="0"/>
              <a:t>‹nº›</a:t>
            </a:fld>
            <a:endParaRPr lang="pt-BR"/>
          </a:p>
        </p:txBody>
      </p:sp>
    </p:spTree>
    <p:extLst>
      <p:ext uri="{BB962C8B-B14F-4D97-AF65-F5344CB8AC3E}">
        <p14:creationId xmlns:p14="http://schemas.microsoft.com/office/powerpoint/2010/main" val="3574011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E2538D4-4C23-4C0D-A81E-2753C393DC8C}"/>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 xmlns:a16="http://schemas.microsoft.com/office/drawing/2014/main" id="{4237DFAE-CFEE-457F-B1D8-56C0A304FE8B}"/>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498B3978-11F9-4AE2-9F24-3986C1C31488}"/>
              </a:ext>
            </a:extLst>
          </p:cNvPr>
          <p:cNvSpPr>
            <a:spLocks noGrp="1"/>
          </p:cNvSpPr>
          <p:nvPr>
            <p:ph type="dt" sz="half" idx="10"/>
          </p:nvPr>
        </p:nvSpPr>
        <p:spPr/>
        <p:txBody>
          <a:bodyPr/>
          <a:lstStyle/>
          <a:p>
            <a:fld id="{0D7FA0D8-A70B-433D-9120-04DD7EDDC24E}" type="datetimeFigureOut">
              <a:rPr lang="pt-BR" smtClean="0"/>
              <a:t>22/11/2018</a:t>
            </a:fld>
            <a:endParaRPr lang="pt-BR"/>
          </a:p>
        </p:txBody>
      </p:sp>
      <p:sp>
        <p:nvSpPr>
          <p:cNvPr id="5" name="Espaço Reservado para Rodapé 4">
            <a:extLst>
              <a:ext uri="{FF2B5EF4-FFF2-40B4-BE49-F238E27FC236}">
                <a16:creationId xmlns="" xmlns:a16="http://schemas.microsoft.com/office/drawing/2014/main" id="{E5E028E9-15F0-416C-BB35-339452D85B1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42B98AE5-6195-4D1A-9B93-9E23F63012DE}"/>
              </a:ext>
            </a:extLst>
          </p:cNvPr>
          <p:cNvSpPr>
            <a:spLocks noGrp="1"/>
          </p:cNvSpPr>
          <p:nvPr>
            <p:ph type="sldNum" sz="quarter" idx="12"/>
          </p:nvPr>
        </p:nvSpPr>
        <p:spPr/>
        <p:txBody>
          <a:bodyPr/>
          <a:lstStyle/>
          <a:p>
            <a:fld id="{9ADDBE29-500B-46FB-8B40-E09828053B21}" type="slidenum">
              <a:rPr lang="pt-BR" smtClean="0"/>
              <a:t>‹nº›</a:t>
            </a:fld>
            <a:endParaRPr lang="pt-BR"/>
          </a:p>
        </p:txBody>
      </p:sp>
    </p:spTree>
    <p:extLst>
      <p:ext uri="{BB962C8B-B14F-4D97-AF65-F5344CB8AC3E}">
        <p14:creationId xmlns:p14="http://schemas.microsoft.com/office/powerpoint/2010/main" val="1827137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F616C589-519F-4359-BA01-DD11B52193DF}"/>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 xmlns:a16="http://schemas.microsoft.com/office/drawing/2014/main" id="{C7CFBE48-CFC0-4DE2-B183-540C6301E199}"/>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70B6BF1A-0C46-4E49-823E-2EC7F4D5A2E4}"/>
              </a:ext>
            </a:extLst>
          </p:cNvPr>
          <p:cNvSpPr>
            <a:spLocks noGrp="1"/>
          </p:cNvSpPr>
          <p:nvPr>
            <p:ph type="dt" sz="half" idx="10"/>
          </p:nvPr>
        </p:nvSpPr>
        <p:spPr/>
        <p:txBody>
          <a:bodyPr/>
          <a:lstStyle/>
          <a:p>
            <a:fld id="{0D7FA0D8-A70B-433D-9120-04DD7EDDC24E}" type="datetimeFigureOut">
              <a:rPr lang="pt-BR" smtClean="0"/>
              <a:t>22/11/2018</a:t>
            </a:fld>
            <a:endParaRPr lang="pt-BR"/>
          </a:p>
        </p:txBody>
      </p:sp>
      <p:sp>
        <p:nvSpPr>
          <p:cNvPr id="5" name="Espaço Reservado para Rodapé 4">
            <a:extLst>
              <a:ext uri="{FF2B5EF4-FFF2-40B4-BE49-F238E27FC236}">
                <a16:creationId xmlns="" xmlns:a16="http://schemas.microsoft.com/office/drawing/2014/main" id="{DCD7BD3E-2453-400F-91E9-FA88F7763E1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0DE519D3-732D-4ABF-AC95-D93450284613}"/>
              </a:ext>
            </a:extLst>
          </p:cNvPr>
          <p:cNvSpPr>
            <a:spLocks noGrp="1"/>
          </p:cNvSpPr>
          <p:nvPr>
            <p:ph type="sldNum" sz="quarter" idx="12"/>
          </p:nvPr>
        </p:nvSpPr>
        <p:spPr/>
        <p:txBody>
          <a:bodyPr/>
          <a:lstStyle/>
          <a:p>
            <a:fld id="{9ADDBE29-500B-46FB-8B40-E09828053B21}" type="slidenum">
              <a:rPr lang="pt-BR" smtClean="0"/>
              <a:t>‹nº›</a:t>
            </a:fld>
            <a:endParaRPr lang="pt-BR"/>
          </a:p>
        </p:txBody>
      </p:sp>
    </p:spTree>
    <p:extLst>
      <p:ext uri="{BB962C8B-B14F-4D97-AF65-F5344CB8AC3E}">
        <p14:creationId xmlns:p14="http://schemas.microsoft.com/office/powerpoint/2010/main" val="322652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2D0230B-C1B3-4444-93CE-F35FEA99067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 xmlns:a16="http://schemas.microsoft.com/office/drawing/2014/main" id="{902E870D-0C04-4A3B-B772-21228F06DD48}"/>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CC2BCF77-9000-4CB5-99CD-49B96D4C63A6}"/>
              </a:ext>
            </a:extLst>
          </p:cNvPr>
          <p:cNvSpPr>
            <a:spLocks noGrp="1"/>
          </p:cNvSpPr>
          <p:nvPr>
            <p:ph type="dt" sz="half" idx="10"/>
          </p:nvPr>
        </p:nvSpPr>
        <p:spPr/>
        <p:txBody>
          <a:bodyPr/>
          <a:lstStyle/>
          <a:p>
            <a:fld id="{0D7FA0D8-A70B-433D-9120-04DD7EDDC24E}" type="datetimeFigureOut">
              <a:rPr lang="pt-BR" smtClean="0"/>
              <a:t>22/11/2018</a:t>
            </a:fld>
            <a:endParaRPr lang="pt-BR"/>
          </a:p>
        </p:txBody>
      </p:sp>
      <p:sp>
        <p:nvSpPr>
          <p:cNvPr id="5" name="Espaço Reservado para Rodapé 4">
            <a:extLst>
              <a:ext uri="{FF2B5EF4-FFF2-40B4-BE49-F238E27FC236}">
                <a16:creationId xmlns="" xmlns:a16="http://schemas.microsoft.com/office/drawing/2014/main" id="{35DA865B-9E44-497A-8975-9845B1D7A87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36938E16-6A11-46B1-B98D-B9C8A1FB9B24}"/>
              </a:ext>
            </a:extLst>
          </p:cNvPr>
          <p:cNvSpPr>
            <a:spLocks noGrp="1"/>
          </p:cNvSpPr>
          <p:nvPr>
            <p:ph type="sldNum" sz="quarter" idx="12"/>
          </p:nvPr>
        </p:nvSpPr>
        <p:spPr/>
        <p:txBody>
          <a:bodyPr/>
          <a:lstStyle/>
          <a:p>
            <a:fld id="{9ADDBE29-500B-46FB-8B40-E09828053B21}" type="slidenum">
              <a:rPr lang="pt-BR" smtClean="0"/>
              <a:t>‹nº›</a:t>
            </a:fld>
            <a:endParaRPr lang="pt-BR"/>
          </a:p>
        </p:txBody>
      </p:sp>
    </p:spTree>
    <p:extLst>
      <p:ext uri="{BB962C8B-B14F-4D97-AF65-F5344CB8AC3E}">
        <p14:creationId xmlns:p14="http://schemas.microsoft.com/office/powerpoint/2010/main" val="3833237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BACE43F-C3EC-4A23-9383-3F2C3FCB3F8E}"/>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 xmlns:a16="http://schemas.microsoft.com/office/drawing/2014/main" id="{74A85A23-F95A-48ED-93DD-831306A411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 xmlns:a16="http://schemas.microsoft.com/office/drawing/2014/main" id="{7C200525-B5F8-4573-AEE4-FD5C02B15829}"/>
              </a:ext>
            </a:extLst>
          </p:cNvPr>
          <p:cNvSpPr>
            <a:spLocks noGrp="1"/>
          </p:cNvSpPr>
          <p:nvPr>
            <p:ph type="dt" sz="half" idx="10"/>
          </p:nvPr>
        </p:nvSpPr>
        <p:spPr/>
        <p:txBody>
          <a:bodyPr/>
          <a:lstStyle/>
          <a:p>
            <a:fld id="{0D7FA0D8-A70B-433D-9120-04DD7EDDC24E}" type="datetimeFigureOut">
              <a:rPr lang="pt-BR" smtClean="0"/>
              <a:t>22/11/2018</a:t>
            </a:fld>
            <a:endParaRPr lang="pt-BR"/>
          </a:p>
        </p:txBody>
      </p:sp>
      <p:sp>
        <p:nvSpPr>
          <p:cNvPr id="5" name="Espaço Reservado para Rodapé 4">
            <a:extLst>
              <a:ext uri="{FF2B5EF4-FFF2-40B4-BE49-F238E27FC236}">
                <a16:creationId xmlns="" xmlns:a16="http://schemas.microsoft.com/office/drawing/2014/main" id="{BF09D365-5B5F-4AC2-BEB9-9DC11A34088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BE06F838-D1A4-43C8-8F91-A6F9785EF634}"/>
              </a:ext>
            </a:extLst>
          </p:cNvPr>
          <p:cNvSpPr>
            <a:spLocks noGrp="1"/>
          </p:cNvSpPr>
          <p:nvPr>
            <p:ph type="sldNum" sz="quarter" idx="12"/>
          </p:nvPr>
        </p:nvSpPr>
        <p:spPr/>
        <p:txBody>
          <a:bodyPr/>
          <a:lstStyle/>
          <a:p>
            <a:fld id="{9ADDBE29-500B-46FB-8B40-E09828053B21}" type="slidenum">
              <a:rPr lang="pt-BR" smtClean="0"/>
              <a:t>‹nº›</a:t>
            </a:fld>
            <a:endParaRPr lang="pt-BR"/>
          </a:p>
        </p:txBody>
      </p:sp>
    </p:spTree>
    <p:extLst>
      <p:ext uri="{BB962C8B-B14F-4D97-AF65-F5344CB8AC3E}">
        <p14:creationId xmlns:p14="http://schemas.microsoft.com/office/powerpoint/2010/main" val="1143972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D6EC5A7-9009-4C94-8A22-E4B3D32F952B}"/>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 xmlns:a16="http://schemas.microsoft.com/office/drawing/2014/main" id="{9DC080F8-FAC9-40BC-BE28-591E5DF1F552}"/>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 xmlns:a16="http://schemas.microsoft.com/office/drawing/2014/main" id="{02E90229-7BC2-44EA-9B8C-ECDFB32A4081}"/>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 xmlns:a16="http://schemas.microsoft.com/office/drawing/2014/main" id="{347AE1D3-2B55-403F-A390-174740EB39B6}"/>
              </a:ext>
            </a:extLst>
          </p:cNvPr>
          <p:cNvSpPr>
            <a:spLocks noGrp="1"/>
          </p:cNvSpPr>
          <p:nvPr>
            <p:ph type="dt" sz="half" idx="10"/>
          </p:nvPr>
        </p:nvSpPr>
        <p:spPr/>
        <p:txBody>
          <a:bodyPr/>
          <a:lstStyle/>
          <a:p>
            <a:fld id="{0D7FA0D8-A70B-433D-9120-04DD7EDDC24E}" type="datetimeFigureOut">
              <a:rPr lang="pt-BR" smtClean="0"/>
              <a:t>22/11/2018</a:t>
            </a:fld>
            <a:endParaRPr lang="pt-BR"/>
          </a:p>
        </p:txBody>
      </p:sp>
      <p:sp>
        <p:nvSpPr>
          <p:cNvPr id="6" name="Espaço Reservado para Rodapé 5">
            <a:extLst>
              <a:ext uri="{FF2B5EF4-FFF2-40B4-BE49-F238E27FC236}">
                <a16:creationId xmlns="" xmlns:a16="http://schemas.microsoft.com/office/drawing/2014/main" id="{CB716861-247F-426E-B8DA-72FF1F16E37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80666DCD-2F4C-4B01-9465-C85F652080CD}"/>
              </a:ext>
            </a:extLst>
          </p:cNvPr>
          <p:cNvSpPr>
            <a:spLocks noGrp="1"/>
          </p:cNvSpPr>
          <p:nvPr>
            <p:ph type="sldNum" sz="quarter" idx="12"/>
          </p:nvPr>
        </p:nvSpPr>
        <p:spPr/>
        <p:txBody>
          <a:bodyPr/>
          <a:lstStyle/>
          <a:p>
            <a:fld id="{9ADDBE29-500B-46FB-8B40-E09828053B21}" type="slidenum">
              <a:rPr lang="pt-BR" smtClean="0"/>
              <a:t>‹nº›</a:t>
            </a:fld>
            <a:endParaRPr lang="pt-BR"/>
          </a:p>
        </p:txBody>
      </p:sp>
    </p:spTree>
    <p:extLst>
      <p:ext uri="{BB962C8B-B14F-4D97-AF65-F5344CB8AC3E}">
        <p14:creationId xmlns:p14="http://schemas.microsoft.com/office/powerpoint/2010/main" val="3230771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0484562-23B6-4266-B6EE-CBECB4E8ADEB}"/>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 xmlns:a16="http://schemas.microsoft.com/office/drawing/2014/main" id="{CE79677A-FE1B-438D-A7DD-CCECFCD104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 xmlns:a16="http://schemas.microsoft.com/office/drawing/2014/main" id="{20A7632D-069F-4C00-AD50-F35BCC054575}"/>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 xmlns:a16="http://schemas.microsoft.com/office/drawing/2014/main" id="{CDC480C1-9EAE-4009-A0F4-5E4543C044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 xmlns:a16="http://schemas.microsoft.com/office/drawing/2014/main" id="{30879E38-18EC-4D5A-B280-6C76F3B27A90}"/>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 xmlns:a16="http://schemas.microsoft.com/office/drawing/2014/main" id="{426C1524-918A-4751-8B97-88D553C78263}"/>
              </a:ext>
            </a:extLst>
          </p:cNvPr>
          <p:cNvSpPr>
            <a:spLocks noGrp="1"/>
          </p:cNvSpPr>
          <p:nvPr>
            <p:ph type="dt" sz="half" idx="10"/>
          </p:nvPr>
        </p:nvSpPr>
        <p:spPr/>
        <p:txBody>
          <a:bodyPr/>
          <a:lstStyle/>
          <a:p>
            <a:fld id="{0D7FA0D8-A70B-433D-9120-04DD7EDDC24E}" type="datetimeFigureOut">
              <a:rPr lang="pt-BR" smtClean="0"/>
              <a:t>22/11/2018</a:t>
            </a:fld>
            <a:endParaRPr lang="pt-BR"/>
          </a:p>
        </p:txBody>
      </p:sp>
      <p:sp>
        <p:nvSpPr>
          <p:cNvPr id="8" name="Espaço Reservado para Rodapé 7">
            <a:extLst>
              <a:ext uri="{FF2B5EF4-FFF2-40B4-BE49-F238E27FC236}">
                <a16:creationId xmlns="" xmlns:a16="http://schemas.microsoft.com/office/drawing/2014/main" id="{4706A185-9C6E-4BC5-9145-B180451A3A2F}"/>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 xmlns:a16="http://schemas.microsoft.com/office/drawing/2014/main" id="{3DCE8F47-84F1-485C-A4FA-0568256E47A1}"/>
              </a:ext>
            </a:extLst>
          </p:cNvPr>
          <p:cNvSpPr>
            <a:spLocks noGrp="1"/>
          </p:cNvSpPr>
          <p:nvPr>
            <p:ph type="sldNum" sz="quarter" idx="12"/>
          </p:nvPr>
        </p:nvSpPr>
        <p:spPr/>
        <p:txBody>
          <a:bodyPr/>
          <a:lstStyle/>
          <a:p>
            <a:fld id="{9ADDBE29-500B-46FB-8B40-E09828053B21}" type="slidenum">
              <a:rPr lang="pt-BR" smtClean="0"/>
              <a:t>‹nº›</a:t>
            </a:fld>
            <a:endParaRPr lang="pt-BR"/>
          </a:p>
        </p:txBody>
      </p:sp>
    </p:spTree>
    <p:extLst>
      <p:ext uri="{BB962C8B-B14F-4D97-AF65-F5344CB8AC3E}">
        <p14:creationId xmlns:p14="http://schemas.microsoft.com/office/powerpoint/2010/main" val="3475548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C53D59D-5293-4207-9B43-4ED3CE1CF096}"/>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 xmlns:a16="http://schemas.microsoft.com/office/drawing/2014/main" id="{0CCB748D-BF58-42DB-810D-16FD98345586}"/>
              </a:ext>
            </a:extLst>
          </p:cNvPr>
          <p:cNvSpPr>
            <a:spLocks noGrp="1"/>
          </p:cNvSpPr>
          <p:nvPr>
            <p:ph type="dt" sz="half" idx="10"/>
          </p:nvPr>
        </p:nvSpPr>
        <p:spPr/>
        <p:txBody>
          <a:bodyPr/>
          <a:lstStyle/>
          <a:p>
            <a:fld id="{0D7FA0D8-A70B-433D-9120-04DD7EDDC24E}" type="datetimeFigureOut">
              <a:rPr lang="pt-BR" smtClean="0"/>
              <a:t>22/11/2018</a:t>
            </a:fld>
            <a:endParaRPr lang="pt-BR"/>
          </a:p>
        </p:txBody>
      </p:sp>
      <p:sp>
        <p:nvSpPr>
          <p:cNvPr id="4" name="Espaço Reservado para Rodapé 3">
            <a:extLst>
              <a:ext uri="{FF2B5EF4-FFF2-40B4-BE49-F238E27FC236}">
                <a16:creationId xmlns="" xmlns:a16="http://schemas.microsoft.com/office/drawing/2014/main" id="{BB108A34-A82B-4632-A420-4E5FF86D2273}"/>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 xmlns:a16="http://schemas.microsoft.com/office/drawing/2014/main" id="{86346381-18A6-4672-AE8E-E777F5DEB140}"/>
              </a:ext>
            </a:extLst>
          </p:cNvPr>
          <p:cNvSpPr>
            <a:spLocks noGrp="1"/>
          </p:cNvSpPr>
          <p:nvPr>
            <p:ph type="sldNum" sz="quarter" idx="12"/>
          </p:nvPr>
        </p:nvSpPr>
        <p:spPr/>
        <p:txBody>
          <a:bodyPr/>
          <a:lstStyle/>
          <a:p>
            <a:fld id="{9ADDBE29-500B-46FB-8B40-E09828053B21}" type="slidenum">
              <a:rPr lang="pt-BR" smtClean="0"/>
              <a:t>‹nº›</a:t>
            </a:fld>
            <a:endParaRPr lang="pt-BR"/>
          </a:p>
        </p:txBody>
      </p:sp>
    </p:spTree>
    <p:extLst>
      <p:ext uri="{BB962C8B-B14F-4D97-AF65-F5344CB8AC3E}">
        <p14:creationId xmlns:p14="http://schemas.microsoft.com/office/powerpoint/2010/main" val="593872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 xmlns:a16="http://schemas.microsoft.com/office/drawing/2014/main" id="{1E42A98C-00CD-4E65-83D7-F11B5699CB25}"/>
              </a:ext>
            </a:extLst>
          </p:cNvPr>
          <p:cNvSpPr>
            <a:spLocks noGrp="1"/>
          </p:cNvSpPr>
          <p:nvPr>
            <p:ph type="dt" sz="half" idx="10"/>
          </p:nvPr>
        </p:nvSpPr>
        <p:spPr/>
        <p:txBody>
          <a:bodyPr/>
          <a:lstStyle/>
          <a:p>
            <a:fld id="{0D7FA0D8-A70B-433D-9120-04DD7EDDC24E}" type="datetimeFigureOut">
              <a:rPr lang="pt-BR" smtClean="0"/>
              <a:t>22/11/2018</a:t>
            </a:fld>
            <a:endParaRPr lang="pt-BR"/>
          </a:p>
        </p:txBody>
      </p:sp>
      <p:sp>
        <p:nvSpPr>
          <p:cNvPr id="3" name="Espaço Reservado para Rodapé 2">
            <a:extLst>
              <a:ext uri="{FF2B5EF4-FFF2-40B4-BE49-F238E27FC236}">
                <a16:creationId xmlns="" xmlns:a16="http://schemas.microsoft.com/office/drawing/2014/main" id="{2926AA1E-0BCB-4E06-8525-C184E76966A0}"/>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 xmlns:a16="http://schemas.microsoft.com/office/drawing/2014/main" id="{047261D4-5F3D-4A34-B5AC-C6E806F390EE}"/>
              </a:ext>
            </a:extLst>
          </p:cNvPr>
          <p:cNvSpPr>
            <a:spLocks noGrp="1"/>
          </p:cNvSpPr>
          <p:nvPr>
            <p:ph type="sldNum" sz="quarter" idx="12"/>
          </p:nvPr>
        </p:nvSpPr>
        <p:spPr/>
        <p:txBody>
          <a:bodyPr/>
          <a:lstStyle/>
          <a:p>
            <a:fld id="{9ADDBE29-500B-46FB-8B40-E09828053B21}" type="slidenum">
              <a:rPr lang="pt-BR" smtClean="0"/>
              <a:t>‹nº›</a:t>
            </a:fld>
            <a:endParaRPr lang="pt-BR"/>
          </a:p>
        </p:txBody>
      </p:sp>
    </p:spTree>
    <p:extLst>
      <p:ext uri="{BB962C8B-B14F-4D97-AF65-F5344CB8AC3E}">
        <p14:creationId xmlns:p14="http://schemas.microsoft.com/office/powerpoint/2010/main" val="1313858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F1005FB-1B35-4431-8247-3783183C77C5}"/>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 xmlns:a16="http://schemas.microsoft.com/office/drawing/2014/main" id="{645215BC-1B30-45DA-A1FC-3248A577FA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 xmlns:a16="http://schemas.microsoft.com/office/drawing/2014/main" id="{6ADA7A56-4BC1-4F9E-A35F-8F001D658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 xmlns:a16="http://schemas.microsoft.com/office/drawing/2014/main" id="{4BA7C5CB-5CB7-4769-BFB8-AC1623077F84}"/>
              </a:ext>
            </a:extLst>
          </p:cNvPr>
          <p:cNvSpPr>
            <a:spLocks noGrp="1"/>
          </p:cNvSpPr>
          <p:nvPr>
            <p:ph type="dt" sz="half" idx="10"/>
          </p:nvPr>
        </p:nvSpPr>
        <p:spPr/>
        <p:txBody>
          <a:bodyPr/>
          <a:lstStyle/>
          <a:p>
            <a:fld id="{0D7FA0D8-A70B-433D-9120-04DD7EDDC24E}" type="datetimeFigureOut">
              <a:rPr lang="pt-BR" smtClean="0"/>
              <a:t>22/11/2018</a:t>
            </a:fld>
            <a:endParaRPr lang="pt-BR"/>
          </a:p>
        </p:txBody>
      </p:sp>
      <p:sp>
        <p:nvSpPr>
          <p:cNvPr id="6" name="Espaço Reservado para Rodapé 5">
            <a:extLst>
              <a:ext uri="{FF2B5EF4-FFF2-40B4-BE49-F238E27FC236}">
                <a16:creationId xmlns="" xmlns:a16="http://schemas.microsoft.com/office/drawing/2014/main" id="{D31DAF2C-C38F-492D-9823-9072C8732C5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101BA26E-956D-44A1-A336-80841CC5CDF9}"/>
              </a:ext>
            </a:extLst>
          </p:cNvPr>
          <p:cNvSpPr>
            <a:spLocks noGrp="1"/>
          </p:cNvSpPr>
          <p:nvPr>
            <p:ph type="sldNum" sz="quarter" idx="12"/>
          </p:nvPr>
        </p:nvSpPr>
        <p:spPr/>
        <p:txBody>
          <a:bodyPr/>
          <a:lstStyle/>
          <a:p>
            <a:fld id="{9ADDBE29-500B-46FB-8B40-E09828053B21}" type="slidenum">
              <a:rPr lang="pt-BR" smtClean="0"/>
              <a:t>‹nº›</a:t>
            </a:fld>
            <a:endParaRPr lang="pt-BR"/>
          </a:p>
        </p:txBody>
      </p:sp>
    </p:spTree>
    <p:extLst>
      <p:ext uri="{BB962C8B-B14F-4D97-AF65-F5344CB8AC3E}">
        <p14:creationId xmlns:p14="http://schemas.microsoft.com/office/powerpoint/2010/main" val="3510239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4FA36E9-44BE-4A58-B285-5D7FDA371DDA}"/>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 xmlns:a16="http://schemas.microsoft.com/office/drawing/2014/main" id="{6F15D209-049D-4719-A874-C3847B576B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 xmlns:a16="http://schemas.microsoft.com/office/drawing/2014/main" id="{90D13B4B-8A22-449A-B70E-BF5CFEEC6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 xmlns:a16="http://schemas.microsoft.com/office/drawing/2014/main" id="{EA911B86-D47B-4FFD-903D-3DA928922399}"/>
              </a:ext>
            </a:extLst>
          </p:cNvPr>
          <p:cNvSpPr>
            <a:spLocks noGrp="1"/>
          </p:cNvSpPr>
          <p:nvPr>
            <p:ph type="dt" sz="half" idx="10"/>
          </p:nvPr>
        </p:nvSpPr>
        <p:spPr/>
        <p:txBody>
          <a:bodyPr/>
          <a:lstStyle/>
          <a:p>
            <a:fld id="{0D7FA0D8-A70B-433D-9120-04DD7EDDC24E}" type="datetimeFigureOut">
              <a:rPr lang="pt-BR" smtClean="0"/>
              <a:t>22/11/2018</a:t>
            </a:fld>
            <a:endParaRPr lang="pt-BR"/>
          </a:p>
        </p:txBody>
      </p:sp>
      <p:sp>
        <p:nvSpPr>
          <p:cNvPr id="6" name="Espaço Reservado para Rodapé 5">
            <a:extLst>
              <a:ext uri="{FF2B5EF4-FFF2-40B4-BE49-F238E27FC236}">
                <a16:creationId xmlns="" xmlns:a16="http://schemas.microsoft.com/office/drawing/2014/main" id="{084BD44E-A1D0-4B5D-9B32-778873E4120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57E303A3-B080-42FD-B701-35A28E03016A}"/>
              </a:ext>
            </a:extLst>
          </p:cNvPr>
          <p:cNvSpPr>
            <a:spLocks noGrp="1"/>
          </p:cNvSpPr>
          <p:nvPr>
            <p:ph type="sldNum" sz="quarter" idx="12"/>
          </p:nvPr>
        </p:nvSpPr>
        <p:spPr/>
        <p:txBody>
          <a:bodyPr/>
          <a:lstStyle/>
          <a:p>
            <a:fld id="{9ADDBE29-500B-46FB-8B40-E09828053B21}" type="slidenum">
              <a:rPr lang="pt-BR" smtClean="0"/>
              <a:t>‹nº›</a:t>
            </a:fld>
            <a:endParaRPr lang="pt-BR"/>
          </a:p>
        </p:txBody>
      </p:sp>
    </p:spTree>
    <p:extLst>
      <p:ext uri="{BB962C8B-B14F-4D97-AF65-F5344CB8AC3E}">
        <p14:creationId xmlns:p14="http://schemas.microsoft.com/office/powerpoint/2010/main" val="1822148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 xmlns:a16="http://schemas.microsoft.com/office/drawing/2014/main" id="{4D72BD03-720A-4A83-B206-3E0FC11BF3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 xmlns:a16="http://schemas.microsoft.com/office/drawing/2014/main" id="{0605829B-BA16-4A0E-A680-88569F2D85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27097FA0-E440-4601-B0F3-D48EE1C0C2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7FA0D8-A70B-433D-9120-04DD7EDDC24E}" type="datetimeFigureOut">
              <a:rPr lang="pt-BR" smtClean="0"/>
              <a:t>22/11/2018</a:t>
            </a:fld>
            <a:endParaRPr lang="pt-BR"/>
          </a:p>
        </p:txBody>
      </p:sp>
      <p:sp>
        <p:nvSpPr>
          <p:cNvPr id="5" name="Espaço Reservado para Rodapé 4">
            <a:extLst>
              <a:ext uri="{FF2B5EF4-FFF2-40B4-BE49-F238E27FC236}">
                <a16:creationId xmlns="" xmlns:a16="http://schemas.microsoft.com/office/drawing/2014/main" id="{4D574A10-5748-4FFB-A0F5-B480A4CCC2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 xmlns:a16="http://schemas.microsoft.com/office/drawing/2014/main" id="{2716CBD1-879B-4954-BE16-D9B548AAB4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DDBE29-500B-46FB-8B40-E09828053B21}" type="slidenum">
              <a:rPr lang="pt-BR" smtClean="0"/>
              <a:t>‹nº›</a:t>
            </a:fld>
            <a:endParaRPr lang="pt-BR"/>
          </a:p>
        </p:txBody>
      </p:sp>
    </p:spTree>
    <p:extLst>
      <p:ext uri="{BB962C8B-B14F-4D97-AF65-F5344CB8AC3E}">
        <p14:creationId xmlns:p14="http://schemas.microsoft.com/office/powerpoint/2010/main" val="2658179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 xmlns:a16="http://schemas.microsoft.com/office/drawing/2014/main" id="{8317D869-25B3-40CA-B211-006631DAF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6" name="Imagem 5">
            <a:extLst>
              <a:ext uri="{FF2B5EF4-FFF2-40B4-BE49-F238E27FC236}">
                <a16:creationId xmlns="" xmlns:a16="http://schemas.microsoft.com/office/drawing/2014/main" id="{B14FA0E5-8A12-488E-B5F2-E92DA1CAE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81674"/>
            <a:ext cx="12192000" cy="1076326"/>
          </a:xfrm>
          <a:prstGeom prst="rect">
            <a:avLst/>
          </a:prstGeom>
        </p:spPr>
      </p:pic>
      <p:pic>
        <p:nvPicPr>
          <p:cNvPr id="8" name="Imagem 7">
            <a:extLst>
              <a:ext uri="{FF2B5EF4-FFF2-40B4-BE49-F238E27FC236}">
                <a16:creationId xmlns="" xmlns:a16="http://schemas.microsoft.com/office/drawing/2014/main" id="{004EC86A-0B95-43AB-8715-7C8DD8FBA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38" y="196274"/>
            <a:ext cx="1736436" cy="623336"/>
          </a:xfrm>
          <a:prstGeom prst="rect">
            <a:avLst/>
          </a:prstGeom>
        </p:spPr>
      </p:pic>
      <p:sp>
        <p:nvSpPr>
          <p:cNvPr id="4" name="Retângulo 3">
            <a:extLst>
              <a:ext uri="{FF2B5EF4-FFF2-40B4-BE49-F238E27FC236}">
                <a16:creationId xmlns="" xmlns:a16="http://schemas.microsoft.com/office/drawing/2014/main" id="{9ABC0F4F-8AF2-434E-8C4B-3AFD8F56388F}"/>
              </a:ext>
            </a:extLst>
          </p:cNvPr>
          <p:cNvSpPr/>
          <p:nvPr/>
        </p:nvSpPr>
        <p:spPr>
          <a:xfrm>
            <a:off x="-865414" y="1415132"/>
            <a:ext cx="9467559" cy="1210784"/>
          </a:xfrm>
          <a:prstGeom prst="rect">
            <a:avLst/>
          </a:prstGeom>
          <a:solidFill>
            <a:schemeClr val="accent1">
              <a:lumMod val="75000"/>
            </a:schemeClr>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pt-BR" sz="3600" b="1" cap="all" dirty="0"/>
              <a:t>Contribuição para o estudo do uso da tecnologia EM BOMBAS de infusão e sua </a:t>
            </a:r>
            <a:r>
              <a:rPr lang="pt-BR" sz="3600" b="1" cap="all" dirty="0" err="1"/>
              <a:t>eficacia</a:t>
            </a:r>
            <a:endParaRPr lang="pt-BR" sz="3600" b="1" cap="all" dirty="0"/>
          </a:p>
        </p:txBody>
      </p:sp>
      <p:sp>
        <p:nvSpPr>
          <p:cNvPr id="10" name="Retângulo 9">
            <a:extLst>
              <a:ext uri="{FF2B5EF4-FFF2-40B4-BE49-F238E27FC236}">
                <a16:creationId xmlns="" xmlns:a16="http://schemas.microsoft.com/office/drawing/2014/main" id="{4E7251C1-D50A-4381-A24A-DFD26D8C5910}"/>
              </a:ext>
            </a:extLst>
          </p:cNvPr>
          <p:cNvSpPr/>
          <p:nvPr/>
        </p:nvSpPr>
        <p:spPr>
          <a:xfrm>
            <a:off x="1362220" y="4610876"/>
            <a:ext cx="9467559" cy="657683"/>
          </a:xfrm>
          <a:prstGeom prst="rect">
            <a:avLst/>
          </a:prstGeom>
          <a:solidFill>
            <a:schemeClr val="tx1">
              <a:lumMod val="65000"/>
              <a:lumOff val="35000"/>
            </a:schemeClr>
          </a:solidFill>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pt-BR" dirty="0"/>
          </a:p>
          <a:p>
            <a:pPr algn="ctr"/>
            <a:r>
              <a:rPr lang="pt-BR" dirty="0"/>
              <a:t> </a:t>
            </a:r>
            <a:r>
              <a:rPr lang="pt-BR" sz="4000" dirty="0" smtClean="0"/>
              <a:t>PROF.DR </a:t>
            </a:r>
            <a:r>
              <a:rPr lang="pt-BR" sz="4000" dirty="0"/>
              <a:t>Elifas Levi da Silva</a:t>
            </a:r>
          </a:p>
        </p:txBody>
      </p:sp>
    </p:spTree>
    <p:extLst>
      <p:ext uri="{BB962C8B-B14F-4D97-AF65-F5344CB8AC3E}">
        <p14:creationId xmlns:p14="http://schemas.microsoft.com/office/powerpoint/2010/main" val="3056047366"/>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 xmlns:a16="http://schemas.microsoft.com/office/drawing/2014/main" id="{B14FA0E5-8A12-488E-B5F2-E92DA1CAE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 xmlns:a16="http://schemas.microsoft.com/office/drawing/2014/main" id="{10E25F71-AAD0-474E-91CA-649C7CA35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 xmlns:a16="http://schemas.microsoft.com/office/drawing/2014/main" id="{004EC86A-0B95-43AB-8715-7C8DD8FBA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 xmlns:a16="http://schemas.microsoft.com/office/drawing/2014/main" id="{869E8FE1-BAE8-4A36-A19B-B26ED2D7A23A}"/>
              </a:ext>
            </a:extLst>
          </p:cNvPr>
          <p:cNvSpPr txBox="1">
            <a:spLocks/>
          </p:cNvSpPr>
          <p:nvPr/>
        </p:nvSpPr>
        <p:spPr>
          <a:xfrm>
            <a:off x="730046" y="3562048"/>
            <a:ext cx="9813546" cy="196167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Wingdings" panose="05000000000000000000" pitchFamily="2" charset="2"/>
              <a:buChar char="§"/>
            </a:pPr>
            <a:r>
              <a:rPr lang="pt-BR" sz="2000" dirty="0"/>
              <a:t>Fonte: (AMORIM, 2014, p.19)</a:t>
            </a:r>
          </a:p>
          <a:p>
            <a:endParaRPr lang="pt-BR" sz="2000" dirty="0" smtClean="0"/>
          </a:p>
          <a:p>
            <a:pPr marL="342900" indent="-342900">
              <a:buFont typeface="Wingdings" panose="05000000000000000000" pitchFamily="2" charset="2"/>
              <a:buChar char="§"/>
            </a:pPr>
            <a:r>
              <a:rPr lang="pt-BR" sz="2000" dirty="0" smtClean="0"/>
              <a:t>Dispositivos </a:t>
            </a:r>
            <a:r>
              <a:rPr lang="pt-BR" sz="2000" dirty="0"/>
              <a:t>de infusão com seringa utilizam uma seringa como reservatório para o medicamento a ser infundido, a seringa é acoplada a um modulo contendo um motor de passo e uma rosca sem fim, neste modulo ao ser acionado o motor de passo ele gera uma rotação a rosca sem fim que por sua vez movimenta o embolo da seringa fazendo com que o medicamento seja injetado no tubo que o transporta até o paciente.</a:t>
            </a:r>
          </a:p>
        </p:txBody>
      </p:sp>
      <p:pic>
        <p:nvPicPr>
          <p:cNvPr id="12" name="Imagem 11"/>
          <p:cNvPicPr/>
          <p:nvPr/>
        </p:nvPicPr>
        <p:blipFill>
          <a:blip r:embed="rId4">
            <a:extLst>
              <a:ext uri="{28A0092B-C50C-407E-A947-70E740481C1C}">
                <a14:useLocalDpi xmlns:a14="http://schemas.microsoft.com/office/drawing/2010/main" val="0"/>
              </a:ext>
            </a:extLst>
          </a:blip>
          <a:srcRect/>
          <a:stretch>
            <a:fillRect/>
          </a:stretch>
        </p:blipFill>
        <p:spPr bwMode="auto">
          <a:xfrm>
            <a:off x="3565781" y="1576401"/>
            <a:ext cx="4154143" cy="1904683"/>
          </a:xfrm>
          <a:prstGeom prst="rect">
            <a:avLst/>
          </a:prstGeom>
          <a:noFill/>
          <a:ln>
            <a:noFill/>
          </a:ln>
        </p:spPr>
      </p:pic>
      <p:sp>
        <p:nvSpPr>
          <p:cNvPr id="13" name="Retângulo: Cantos Arredondados 10">
            <a:extLst>
              <a:ext uri="{FF2B5EF4-FFF2-40B4-BE49-F238E27FC236}">
                <a16:creationId xmlns="" xmlns:a16="http://schemas.microsoft.com/office/drawing/2014/main" id="{0D6F65B8-928E-4972-9267-3BC2539D7A8F}"/>
              </a:ext>
            </a:extLst>
          </p:cNvPr>
          <p:cNvSpPr/>
          <p:nvPr/>
        </p:nvSpPr>
        <p:spPr>
          <a:xfrm>
            <a:off x="3044757" y="80963"/>
            <a:ext cx="5196192" cy="914400"/>
          </a:xfrm>
          <a:prstGeom prst="roundRect">
            <a:avLst/>
          </a:prstGeom>
          <a:solidFill>
            <a:schemeClr val="accent5">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t>DISPOSITIVOS DE INFUSÃO</a:t>
            </a:r>
            <a:endParaRPr lang="pt-BR" sz="3200" b="1" dirty="0"/>
          </a:p>
        </p:txBody>
      </p:sp>
    </p:spTree>
    <p:extLst>
      <p:ext uri="{BB962C8B-B14F-4D97-AF65-F5344CB8AC3E}">
        <p14:creationId xmlns:p14="http://schemas.microsoft.com/office/powerpoint/2010/main" val="3902719925"/>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 xmlns:a16="http://schemas.microsoft.com/office/drawing/2014/main" id="{B14FA0E5-8A12-488E-B5F2-E92DA1CAE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 xmlns:a16="http://schemas.microsoft.com/office/drawing/2014/main" id="{10E25F71-AAD0-474E-91CA-649C7CA35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 xmlns:a16="http://schemas.microsoft.com/office/drawing/2014/main" id="{004EC86A-0B95-43AB-8715-7C8DD8FBA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 xmlns:a16="http://schemas.microsoft.com/office/drawing/2014/main" id="{869E8FE1-BAE8-4A36-A19B-B26ED2D7A23A}"/>
              </a:ext>
            </a:extLst>
          </p:cNvPr>
          <p:cNvSpPr txBox="1">
            <a:spLocks/>
          </p:cNvSpPr>
          <p:nvPr/>
        </p:nvSpPr>
        <p:spPr>
          <a:xfrm>
            <a:off x="767368" y="3377971"/>
            <a:ext cx="10429366" cy="291339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Wingdings" panose="05000000000000000000" pitchFamily="2" charset="2"/>
              <a:buChar char="§"/>
            </a:pPr>
            <a:r>
              <a:rPr lang="pt-BR" sz="2000" dirty="0"/>
              <a:t>Fonte: (AMORIM, 2014, p.19)</a:t>
            </a:r>
          </a:p>
          <a:p>
            <a:endParaRPr lang="pt-BR" sz="2000" dirty="0" smtClean="0"/>
          </a:p>
          <a:p>
            <a:r>
              <a:rPr lang="pt-BR" sz="2000" dirty="0"/>
              <a:t>José </a:t>
            </a:r>
            <a:r>
              <a:rPr lang="pt-BR" sz="2000" dirty="0" err="1"/>
              <a:t>Izaac</a:t>
            </a:r>
            <a:r>
              <a:rPr lang="pt-BR" sz="2000" dirty="0"/>
              <a:t> Leite de Amorim (</a:t>
            </a:r>
            <a:r>
              <a:rPr lang="pt-BR" sz="2000" i="1" dirty="0"/>
              <a:t>2014, p.9</a:t>
            </a:r>
            <a:r>
              <a:rPr lang="pt-BR" sz="2000" dirty="0"/>
              <a:t>)” É composto principalmente de reservatório, tubo, sensores, atuadores, motor elétrico e placa controladora de sinais.” Além destes componentes existem alarmes que emitem sons de segurança para avisar estados e erros, fim da infusão </a:t>
            </a:r>
            <a:r>
              <a:rPr lang="pt-BR" sz="2000" dirty="0" smtClean="0"/>
              <a:t>etc....</a:t>
            </a:r>
          </a:p>
          <a:p>
            <a:r>
              <a:rPr lang="pt-BR" sz="2000" dirty="0"/>
              <a:t>O uso das bombas de infusão é mais necessário em áreas da saúde mais delicadas que há a necessidade precisão mais alta como em UTI, processos </a:t>
            </a:r>
            <a:r>
              <a:rPr lang="pt-BR" sz="2000" dirty="0" smtClean="0"/>
              <a:t>de Quimioterapia</a:t>
            </a:r>
            <a:r>
              <a:rPr lang="pt-BR" sz="2000" dirty="0"/>
              <a:t>, durante e pós cirurgias e outras terapias com controladas.</a:t>
            </a:r>
          </a:p>
          <a:p>
            <a:endParaRPr lang="pt-BR" sz="2000" dirty="0"/>
          </a:p>
        </p:txBody>
      </p:sp>
      <p:sp>
        <p:nvSpPr>
          <p:cNvPr id="11" name="Retângulo: Cantos Arredondados 10">
            <a:extLst>
              <a:ext uri="{FF2B5EF4-FFF2-40B4-BE49-F238E27FC236}">
                <a16:creationId xmlns="" xmlns:a16="http://schemas.microsoft.com/office/drawing/2014/main" id="{0D6F65B8-928E-4972-9267-3BC2539D7A8F}"/>
              </a:ext>
            </a:extLst>
          </p:cNvPr>
          <p:cNvSpPr/>
          <p:nvPr/>
        </p:nvSpPr>
        <p:spPr>
          <a:xfrm>
            <a:off x="3044757" y="80963"/>
            <a:ext cx="5196192" cy="914400"/>
          </a:xfrm>
          <a:prstGeom prst="round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t>BOMBAS DE INFUSÃO</a:t>
            </a:r>
            <a:endParaRPr lang="pt-BR" sz="3200" b="1" dirty="0"/>
          </a:p>
        </p:txBody>
      </p:sp>
      <p:pic>
        <p:nvPicPr>
          <p:cNvPr id="9" name="Imagem 8"/>
          <p:cNvPicPr>
            <a:picLocks noChangeAspect="1"/>
          </p:cNvPicPr>
          <p:nvPr/>
        </p:nvPicPr>
        <p:blipFill>
          <a:blip r:embed="rId4" cstate="print"/>
          <a:stretch>
            <a:fillRect/>
          </a:stretch>
        </p:blipFill>
        <p:spPr>
          <a:xfrm>
            <a:off x="3674094" y="1119721"/>
            <a:ext cx="3937518" cy="2214854"/>
          </a:xfrm>
          <a:prstGeom prst="rect">
            <a:avLst/>
          </a:prstGeom>
        </p:spPr>
      </p:pic>
    </p:spTree>
    <p:extLst>
      <p:ext uri="{BB962C8B-B14F-4D97-AF65-F5344CB8AC3E}">
        <p14:creationId xmlns:p14="http://schemas.microsoft.com/office/powerpoint/2010/main" val="3100140317"/>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 xmlns:a16="http://schemas.microsoft.com/office/drawing/2014/main" id="{B14FA0E5-8A12-488E-B5F2-E92DA1CAE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 xmlns:a16="http://schemas.microsoft.com/office/drawing/2014/main" id="{10E25F71-AAD0-474E-91CA-649C7CA35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 xmlns:a16="http://schemas.microsoft.com/office/drawing/2014/main" id="{004EC86A-0B95-43AB-8715-7C8DD8FBA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 xmlns:a16="http://schemas.microsoft.com/office/drawing/2014/main" id="{869E8FE1-BAE8-4A36-A19B-B26ED2D7A23A}"/>
              </a:ext>
            </a:extLst>
          </p:cNvPr>
          <p:cNvSpPr txBox="1">
            <a:spLocks/>
          </p:cNvSpPr>
          <p:nvPr/>
        </p:nvSpPr>
        <p:spPr>
          <a:xfrm>
            <a:off x="906856" y="1956065"/>
            <a:ext cx="10907486" cy="338771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BR" sz="3200" i="1" dirty="0"/>
              <a:t>Foi realizado uma pesquisa de campo, no Hospital Santa Casa de Santos, nos setores de Unidade de Terapia Intensiva Neonatal e Unidade de Terapia Intensiva Pediátrica. Nesta entrevista participaram 14 profissionais de enfermagem, sendo oito enfermeiros e seis técnico de enfermagem que trabalham diretamente com esses equipamento, onde foi constatado pontos positivo e negativos na utilização deste equipamento.</a:t>
            </a:r>
          </a:p>
        </p:txBody>
      </p:sp>
      <p:sp>
        <p:nvSpPr>
          <p:cNvPr id="11" name="Retângulo: Cantos Arredondados 10">
            <a:extLst>
              <a:ext uri="{FF2B5EF4-FFF2-40B4-BE49-F238E27FC236}">
                <a16:creationId xmlns="" xmlns:a16="http://schemas.microsoft.com/office/drawing/2014/main" id="{0D6F65B8-928E-4972-9267-3BC2539D7A8F}"/>
              </a:ext>
            </a:extLst>
          </p:cNvPr>
          <p:cNvSpPr/>
          <p:nvPr/>
        </p:nvSpPr>
        <p:spPr>
          <a:xfrm>
            <a:off x="3044757" y="80963"/>
            <a:ext cx="5196192" cy="914400"/>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t>DISCUÇÕES</a:t>
            </a:r>
            <a:endParaRPr lang="pt-BR" sz="3200" b="1" dirty="0"/>
          </a:p>
        </p:txBody>
      </p:sp>
    </p:spTree>
    <p:extLst>
      <p:ext uri="{BB962C8B-B14F-4D97-AF65-F5344CB8AC3E}">
        <p14:creationId xmlns:p14="http://schemas.microsoft.com/office/powerpoint/2010/main" val="2687001027"/>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 xmlns:a16="http://schemas.microsoft.com/office/drawing/2014/main" id="{B14FA0E5-8A12-488E-B5F2-E92DA1CAE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 xmlns:a16="http://schemas.microsoft.com/office/drawing/2014/main" id="{10E25F71-AAD0-474E-91CA-649C7CA35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 xmlns:a16="http://schemas.microsoft.com/office/drawing/2014/main" id="{004EC86A-0B95-43AB-8715-7C8DD8FBA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 xmlns:a16="http://schemas.microsoft.com/office/drawing/2014/main" id="{869E8FE1-BAE8-4A36-A19B-B26ED2D7A23A}"/>
              </a:ext>
            </a:extLst>
          </p:cNvPr>
          <p:cNvSpPr txBox="1">
            <a:spLocks/>
          </p:cNvSpPr>
          <p:nvPr/>
        </p:nvSpPr>
        <p:spPr>
          <a:xfrm>
            <a:off x="1775074" y="2212778"/>
            <a:ext cx="9367934" cy="401074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Wingdings" panose="05000000000000000000" pitchFamily="2" charset="2"/>
              <a:buChar char="§"/>
            </a:pPr>
            <a:r>
              <a:rPr lang="pt-BR" sz="2800" i="1" dirty="0" smtClean="0"/>
              <a:t>Operabilidade</a:t>
            </a:r>
          </a:p>
          <a:p>
            <a:pPr marL="457200" indent="-457200" algn="l">
              <a:buFont typeface="Wingdings" panose="05000000000000000000" pitchFamily="2" charset="2"/>
              <a:buChar char="§"/>
            </a:pPr>
            <a:endParaRPr lang="pt-BR" sz="2800" i="1" dirty="0" smtClean="0"/>
          </a:p>
          <a:p>
            <a:pPr marL="457200" indent="-457200" algn="l">
              <a:buFont typeface="Wingdings" panose="05000000000000000000" pitchFamily="2" charset="2"/>
              <a:buChar char="§"/>
            </a:pPr>
            <a:r>
              <a:rPr lang="pt-BR" sz="2800" i="1" dirty="0" smtClean="0"/>
              <a:t>durabilidade da bateria;</a:t>
            </a:r>
          </a:p>
          <a:p>
            <a:pPr marL="457200" indent="-457200" algn="l">
              <a:buFont typeface="Wingdings" panose="05000000000000000000" pitchFamily="2" charset="2"/>
              <a:buChar char="§"/>
            </a:pPr>
            <a:endParaRPr lang="pt-BR" sz="2800" i="1" dirty="0" smtClean="0"/>
          </a:p>
          <a:p>
            <a:pPr marL="457200" indent="-457200" algn="l">
              <a:buFont typeface="Wingdings" panose="05000000000000000000" pitchFamily="2" charset="2"/>
              <a:buChar char="§"/>
            </a:pPr>
            <a:r>
              <a:rPr lang="pt-BR" sz="2800" i="1" dirty="0" smtClean="0"/>
              <a:t>Travamento do êmbolo da seringa;</a:t>
            </a:r>
          </a:p>
          <a:p>
            <a:pPr marL="457200" indent="-457200" algn="l">
              <a:buFont typeface="Wingdings" panose="05000000000000000000" pitchFamily="2" charset="2"/>
              <a:buChar char="§"/>
            </a:pPr>
            <a:endParaRPr lang="pt-BR" sz="2800" i="1" dirty="0" smtClean="0"/>
          </a:p>
          <a:p>
            <a:pPr marL="457200" indent="-457200" algn="l">
              <a:buFont typeface="Wingdings" panose="05000000000000000000" pitchFamily="2" charset="2"/>
              <a:buChar char="§"/>
            </a:pPr>
            <a:r>
              <a:rPr lang="pt-BR" sz="2800" i="1" dirty="0" smtClean="0"/>
              <a:t>Fracionamento de administração de medicamentos</a:t>
            </a:r>
            <a:r>
              <a:rPr lang="pt-BR" sz="3200" i="1" dirty="0" smtClean="0"/>
              <a:t>;</a:t>
            </a:r>
            <a:endParaRPr lang="pt-BR" sz="3200" i="1" dirty="0"/>
          </a:p>
        </p:txBody>
      </p:sp>
      <p:sp>
        <p:nvSpPr>
          <p:cNvPr id="11" name="Retângulo: Cantos Arredondados 10">
            <a:extLst>
              <a:ext uri="{FF2B5EF4-FFF2-40B4-BE49-F238E27FC236}">
                <a16:creationId xmlns="" xmlns:a16="http://schemas.microsoft.com/office/drawing/2014/main" id="{0D6F65B8-928E-4972-9267-3BC2539D7A8F}"/>
              </a:ext>
            </a:extLst>
          </p:cNvPr>
          <p:cNvSpPr/>
          <p:nvPr/>
        </p:nvSpPr>
        <p:spPr>
          <a:xfrm>
            <a:off x="3044757" y="80963"/>
            <a:ext cx="5196192" cy="914400"/>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t>DISCUÇÕES</a:t>
            </a:r>
            <a:endParaRPr lang="pt-BR" sz="3200" b="1" dirty="0"/>
          </a:p>
        </p:txBody>
      </p:sp>
      <p:sp>
        <p:nvSpPr>
          <p:cNvPr id="9" name="Título 1"/>
          <p:cNvSpPr txBox="1">
            <a:spLocks/>
          </p:cNvSpPr>
          <p:nvPr/>
        </p:nvSpPr>
        <p:spPr>
          <a:xfrm>
            <a:off x="-453147" y="1082508"/>
            <a:ext cx="12192000" cy="8494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4800" b="1" i="1" dirty="0" smtClean="0"/>
              <a:t>PONTOS NEGATIVOS</a:t>
            </a:r>
            <a:endParaRPr lang="pt-BR" sz="4800" b="1" i="1" dirty="0"/>
          </a:p>
        </p:txBody>
      </p:sp>
    </p:spTree>
    <p:extLst>
      <p:ext uri="{BB962C8B-B14F-4D97-AF65-F5344CB8AC3E}">
        <p14:creationId xmlns:p14="http://schemas.microsoft.com/office/powerpoint/2010/main" val="613037203"/>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 xmlns:a16="http://schemas.microsoft.com/office/drawing/2014/main" id="{B14FA0E5-8A12-488E-B5F2-E92DA1CAE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 xmlns:a16="http://schemas.microsoft.com/office/drawing/2014/main" id="{10E25F71-AAD0-474E-91CA-649C7CA35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 xmlns:a16="http://schemas.microsoft.com/office/drawing/2014/main" id="{004EC86A-0B95-43AB-8715-7C8DD8FBA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 xmlns:a16="http://schemas.microsoft.com/office/drawing/2014/main" id="{869E8FE1-BAE8-4A36-A19B-B26ED2D7A23A}"/>
              </a:ext>
            </a:extLst>
          </p:cNvPr>
          <p:cNvSpPr txBox="1">
            <a:spLocks/>
          </p:cNvSpPr>
          <p:nvPr/>
        </p:nvSpPr>
        <p:spPr>
          <a:xfrm>
            <a:off x="3727190" y="2862197"/>
            <a:ext cx="4364469" cy="157545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Wingdings" panose="05000000000000000000" pitchFamily="2" charset="2"/>
              <a:buChar char="§"/>
            </a:pPr>
            <a:r>
              <a:rPr lang="pt-BR" sz="2800" i="1" dirty="0"/>
              <a:t>Eficácia (precisão</a:t>
            </a:r>
            <a:r>
              <a:rPr lang="pt-BR" sz="2800" i="1" dirty="0" smtClean="0"/>
              <a:t>);</a:t>
            </a:r>
          </a:p>
          <a:p>
            <a:pPr marL="457200" indent="-457200" algn="l">
              <a:buFont typeface="Wingdings" panose="05000000000000000000" pitchFamily="2" charset="2"/>
              <a:buChar char="§"/>
            </a:pPr>
            <a:endParaRPr lang="pt-BR" sz="2800" i="1" dirty="0"/>
          </a:p>
          <a:p>
            <a:pPr marL="457200" indent="-457200" algn="l">
              <a:buFont typeface="Wingdings" panose="05000000000000000000" pitchFamily="2" charset="2"/>
              <a:buChar char="§"/>
            </a:pPr>
            <a:r>
              <a:rPr lang="pt-BR" sz="2800" i="1" dirty="0"/>
              <a:t>Manutenção periódica; </a:t>
            </a:r>
          </a:p>
        </p:txBody>
      </p:sp>
      <p:sp>
        <p:nvSpPr>
          <p:cNvPr id="11" name="Retângulo: Cantos Arredondados 10">
            <a:extLst>
              <a:ext uri="{FF2B5EF4-FFF2-40B4-BE49-F238E27FC236}">
                <a16:creationId xmlns="" xmlns:a16="http://schemas.microsoft.com/office/drawing/2014/main" id="{0D6F65B8-928E-4972-9267-3BC2539D7A8F}"/>
              </a:ext>
            </a:extLst>
          </p:cNvPr>
          <p:cNvSpPr/>
          <p:nvPr/>
        </p:nvSpPr>
        <p:spPr>
          <a:xfrm>
            <a:off x="3044757" y="80963"/>
            <a:ext cx="5196192" cy="914400"/>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t>DISCUÇÕES</a:t>
            </a:r>
            <a:endParaRPr lang="pt-BR" sz="3200" b="1" dirty="0"/>
          </a:p>
        </p:txBody>
      </p:sp>
      <p:sp>
        <p:nvSpPr>
          <p:cNvPr id="9" name="Título 1"/>
          <p:cNvSpPr txBox="1">
            <a:spLocks/>
          </p:cNvSpPr>
          <p:nvPr/>
        </p:nvSpPr>
        <p:spPr>
          <a:xfrm>
            <a:off x="-453147" y="1082508"/>
            <a:ext cx="12192000" cy="8494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4800" b="1" i="1" dirty="0" smtClean="0"/>
              <a:t>PONTOS POSITIVOS</a:t>
            </a:r>
            <a:endParaRPr lang="pt-BR" sz="4800" b="1" i="1" dirty="0"/>
          </a:p>
        </p:txBody>
      </p:sp>
    </p:spTree>
    <p:extLst>
      <p:ext uri="{BB962C8B-B14F-4D97-AF65-F5344CB8AC3E}">
        <p14:creationId xmlns:p14="http://schemas.microsoft.com/office/powerpoint/2010/main" val="1904056973"/>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 xmlns:a16="http://schemas.microsoft.com/office/drawing/2014/main" id="{B14FA0E5-8A12-488E-B5F2-E92DA1CAE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 xmlns:a16="http://schemas.microsoft.com/office/drawing/2014/main" id="{10E25F71-AAD0-474E-91CA-649C7CA35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 xmlns:a16="http://schemas.microsoft.com/office/drawing/2014/main" id="{004EC86A-0B95-43AB-8715-7C8DD8FBA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1" name="Retângulo: Cantos Arredondados 10">
            <a:extLst>
              <a:ext uri="{FF2B5EF4-FFF2-40B4-BE49-F238E27FC236}">
                <a16:creationId xmlns="" xmlns:a16="http://schemas.microsoft.com/office/drawing/2014/main" id="{0D6F65B8-928E-4972-9267-3BC2539D7A8F}"/>
              </a:ext>
            </a:extLst>
          </p:cNvPr>
          <p:cNvSpPr/>
          <p:nvPr/>
        </p:nvSpPr>
        <p:spPr>
          <a:xfrm>
            <a:off x="3044757" y="80963"/>
            <a:ext cx="5196192" cy="914400"/>
          </a:xfrm>
          <a:prstGeom prst="round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bg2">
                    <a:lumMod val="50000"/>
                  </a:schemeClr>
                </a:solidFill>
              </a:rPr>
              <a:t>CONCLUSÕES</a:t>
            </a:r>
            <a:endParaRPr lang="pt-BR" sz="3200" b="1" dirty="0">
              <a:solidFill>
                <a:schemeClr val="bg2">
                  <a:lumMod val="50000"/>
                </a:schemeClr>
              </a:solidFill>
            </a:endParaRPr>
          </a:p>
        </p:txBody>
      </p:sp>
      <p:sp>
        <p:nvSpPr>
          <p:cNvPr id="10" name="Subtítulo 2">
            <a:extLst>
              <a:ext uri="{FF2B5EF4-FFF2-40B4-BE49-F238E27FC236}">
                <a16:creationId xmlns="" xmlns:a16="http://schemas.microsoft.com/office/drawing/2014/main" id="{869E8FE1-BAE8-4A36-A19B-B26ED2D7A23A}"/>
              </a:ext>
            </a:extLst>
          </p:cNvPr>
          <p:cNvSpPr txBox="1">
            <a:spLocks/>
          </p:cNvSpPr>
          <p:nvPr/>
        </p:nvSpPr>
        <p:spPr>
          <a:xfrm>
            <a:off x="248411" y="1472425"/>
            <a:ext cx="11695177" cy="506833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Wingdings" panose="05000000000000000000" pitchFamily="2" charset="2"/>
              <a:buChar char="§"/>
            </a:pPr>
            <a:r>
              <a:rPr lang="pt-BR" i="1" dirty="0" smtClean="0"/>
              <a:t>Referência para estudos sobre bombas de infusão</a:t>
            </a:r>
            <a:endParaRPr lang="pt-BR" i="1" dirty="0"/>
          </a:p>
          <a:p>
            <a:pPr marL="457200" indent="-457200" algn="l">
              <a:buFont typeface="Wingdings" panose="05000000000000000000" pitchFamily="2" charset="2"/>
              <a:buChar char="§"/>
            </a:pPr>
            <a:r>
              <a:rPr lang="pt-BR" i="1" dirty="0" smtClean="0"/>
              <a:t>Não levantou dados sobr</a:t>
            </a:r>
            <a:r>
              <a:rPr lang="pt-BR" i="1" dirty="0" smtClean="0"/>
              <a:t>e o treinamento dos profissionais entrevistados</a:t>
            </a:r>
          </a:p>
          <a:p>
            <a:pPr marL="457200" indent="-457200" algn="l">
              <a:buFont typeface="Wingdings" panose="05000000000000000000" pitchFamily="2" charset="2"/>
              <a:buChar char="§"/>
            </a:pPr>
            <a:r>
              <a:rPr lang="pt-BR" i="1" dirty="0" smtClean="0"/>
              <a:t>Poré</a:t>
            </a:r>
            <a:r>
              <a:rPr lang="pt-BR" i="1" dirty="0" smtClean="0"/>
              <a:t>m o problema quanto ao treinamento existe e pode ser estudado</a:t>
            </a:r>
          </a:p>
          <a:p>
            <a:pPr marL="457200" indent="-457200" algn="l">
              <a:buFont typeface="Wingdings" panose="05000000000000000000" pitchFamily="2" charset="2"/>
              <a:buChar char="§"/>
            </a:pPr>
            <a:r>
              <a:rPr lang="pt-BR" i="1" dirty="0" smtClean="0"/>
              <a:t>Programação de infusão de medicamentos menor que 20ml deve ser estudada uma solução ou desenvolvido um dispositivo novo</a:t>
            </a:r>
          </a:p>
          <a:p>
            <a:pPr marL="457200" indent="-457200" algn="l">
              <a:buFont typeface="Wingdings" panose="05000000000000000000" pitchFamily="2" charset="2"/>
              <a:buChar char="§"/>
            </a:pPr>
            <a:r>
              <a:rPr lang="pt-BR" i="1" dirty="0" smtClean="0"/>
              <a:t>Os benefícios que as bombas de infusão trazem podem ser ofuscado por problemas que são contornados</a:t>
            </a:r>
          </a:p>
          <a:p>
            <a:pPr marL="457200" indent="-457200" algn="l">
              <a:buFont typeface="Wingdings" panose="05000000000000000000" pitchFamily="2" charset="2"/>
              <a:buChar char="§"/>
            </a:pPr>
            <a:r>
              <a:rPr lang="pt-BR" i="1" dirty="0" smtClean="0"/>
              <a:t>Foi mostrado que é possível a introdução de novas tecnologias para aumentar a eficácia destes dispositivos</a:t>
            </a:r>
          </a:p>
          <a:p>
            <a:pPr marL="457200" indent="-457200" algn="l">
              <a:buFont typeface="Wingdings" panose="05000000000000000000" pitchFamily="2" charset="2"/>
              <a:buChar char="§"/>
            </a:pPr>
            <a:r>
              <a:rPr lang="pt-BR" i="1" dirty="0" smtClean="0"/>
              <a:t>Necessidade de avanço nas tecnologias para mitigar erros e melhoria no treinamento dos profissionais que operam estes dispositivos para prevenção de ADE</a:t>
            </a:r>
          </a:p>
          <a:p>
            <a:pPr marL="457200" indent="-457200" algn="l">
              <a:buFont typeface="Wingdings" panose="05000000000000000000" pitchFamily="2" charset="2"/>
              <a:buChar char="§"/>
            </a:pPr>
            <a:endParaRPr lang="pt-BR" sz="2800" i="1" dirty="0"/>
          </a:p>
        </p:txBody>
      </p:sp>
    </p:spTree>
    <p:extLst>
      <p:ext uri="{BB962C8B-B14F-4D97-AF65-F5344CB8AC3E}">
        <p14:creationId xmlns:p14="http://schemas.microsoft.com/office/powerpoint/2010/main" val="2720280204"/>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 xmlns:a16="http://schemas.microsoft.com/office/drawing/2014/main" id="{8317D869-25B3-40CA-B211-006631DAF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6" name="Imagem 5">
            <a:extLst>
              <a:ext uri="{FF2B5EF4-FFF2-40B4-BE49-F238E27FC236}">
                <a16:creationId xmlns="" xmlns:a16="http://schemas.microsoft.com/office/drawing/2014/main" id="{B14FA0E5-8A12-488E-B5F2-E92DA1CAE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81674"/>
            <a:ext cx="12192000" cy="1076326"/>
          </a:xfrm>
          <a:prstGeom prst="rect">
            <a:avLst/>
          </a:prstGeom>
        </p:spPr>
      </p:pic>
      <p:pic>
        <p:nvPicPr>
          <p:cNvPr id="8" name="Imagem 7">
            <a:extLst>
              <a:ext uri="{FF2B5EF4-FFF2-40B4-BE49-F238E27FC236}">
                <a16:creationId xmlns="" xmlns:a16="http://schemas.microsoft.com/office/drawing/2014/main" id="{004EC86A-0B95-43AB-8715-7C8DD8FBA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38" y="196274"/>
            <a:ext cx="1736436" cy="623336"/>
          </a:xfrm>
          <a:prstGeom prst="rect">
            <a:avLst/>
          </a:prstGeom>
        </p:spPr>
      </p:pic>
      <p:sp>
        <p:nvSpPr>
          <p:cNvPr id="7" name="Título 6">
            <a:extLst>
              <a:ext uri="{FF2B5EF4-FFF2-40B4-BE49-F238E27FC236}">
                <a16:creationId xmlns="" xmlns:a16="http://schemas.microsoft.com/office/drawing/2014/main" id="{B113C8E2-43E0-48FF-AA04-257D75104D11}"/>
              </a:ext>
            </a:extLst>
          </p:cNvPr>
          <p:cNvSpPr>
            <a:spLocks noGrp="1"/>
          </p:cNvSpPr>
          <p:nvPr>
            <p:ph type="ctrTitle"/>
          </p:nvPr>
        </p:nvSpPr>
        <p:spPr>
          <a:xfrm>
            <a:off x="3713018" y="2455659"/>
            <a:ext cx="4765963" cy="1946682"/>
          </a:xfrm>
        </p:spPr>
        <p:txBody>
          <a:bodyPr>
            <a:normAutofit fontScale="90000"/>
          </a:bodyPr>
          <a:lstStyle/>
          <a:p>
            <a:r>
              <a:rPr lang="pt-BR" sz="15000" dirty="0"/>
              <a:t>FIM</a:t>
            </a:r>
          </a:p>
        </p:txBody>
      </p:sp>
    </p:spTree>
    <p:extLst>
      <p:ext uri="{BB962C8B-B14F-4D97-AF65-F5344CB8AC3E}">
        <p14:creationId xmlns:p14="http://schemas.microsoft.com/office/powerpoint/2010/main" val="2304194788"/>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 xmlns:a16="http://schemas.microsoft.com/office/drawing/2014/main" id="{8317D869-25B3-40CA-B211-006631DAF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6" name="Imagem 5">
            <a:extLst>
              <a:ext uri="{FF2B5EF4-FFF2-40B4-BE49-F238E27FC236}">
                <a16:creationId xmlns="" xmlns:a16="http://schemas.microsoft.com/office/drawing/2014/main" id="{B14FA0E5-8A12-488E-B5F2-E92DA1CAE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81674"/>
            <a:ext cx="12192000" cy="1076326"/>
          </a:xfrm>
          <a:prstGeom prst="rect">
            <a:avLst/>
          </a:prstGeom>
        </p:spPr>
      </p:pic>
      <p:pic>
        <p:nvPicPr>
          <p:cNvPr id="8" name="Imagem 7">
            <a:extLst>
              <a:ext uri="{FF2B5EF4-FFF2-40B4-BE49-F238E27FC236}">
                <a16:creationId xmlns="" xmlns:a16="http://schemas.microsoft.com/office/drawing/2014/main" id="{004EC86A-0B95-43AB-8715-7C8DD8FBA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38" y="196269"/>
            <a:ext cx="1736436" cy="623336"/>
          </a:xfrm>
          <a:prstGeom prst="rect">
            <a:avLst/>
          </a:prstGeom>
        </p:spPr>
      </p:pic>
      <p:sp>
        <p:nvSpPr>
          <p:cNvPr id="7" name="Título 6">
            <a:extLst>
              <a:ext uri="{FF2B5EF4-FFF2-40B4-BE49-F238E27FC236}">
                <a16:creationId xmlns="" xmlns:a16="http://schemas.microsoft.com/office/drawing/2014/main" id="{B113C8E2-43E0-48FF-AA04-257D75104D11}"/>
              </a:ext>
            </a:extLst>
          </p:cNvPr>
          <p:cNvSpPr>
            <a:spLocks noGrp="1"/>
          </p:cNvSpPr>
          <p:nvPr>
            <p:ph type="ctrTitle"/>
          </p:nvPr>
        </p:nvSpPr>
        <p:spPr>
          <a:xfrm>
            <a:off x="1985759" y="2455659"/>
            <a:ext cx="8220481" cy="1946682"/>
          </a:xfrm>
        </p:spPr>
        <p:txBody>
          <a:bodyPr>
            <a:normAutofit fontScale="90000"/>
          </a:bodyPr>
          <a:lstStyle/>
          <a:p>
            <a:r>
              <a:rPr lang="pt-BR" sz="15000" dirty="0"/>
              <a:t>DÚVIDAS ?</a:t>
            </a:r>
          </a:p>
        </p:txBody>
      </p:sp>
    </p:spTree>
    <p:extLst>
      <p:ext uri="{BB962C8B-B14F-4D97-AF65-F5344CB8AC3E}">
        <p14:creationId xmlns:p14="http://schemas.microsoft.com/office/powerpoint/2010/main" val="846952458"/>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 xmlns:a16="http://schemas.microsoft.com/office/drawing/2014/main" id="{B14FA0E5-8A12-488E-B5F2-E92DA1CAE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 xmlns:a16="http://schemas.microsoft.com/office/drawing/2014/main" id="{10E25F71-AAD0-474E-91CA-649C7CA35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 xmlns:a16="http://schemas.microsoft.com/office/drawing/2014/main" id="{004EC86A-0B95-43AB-8715-7C8DD8FBA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 xmlns:a16="http://schemas.microsoft.com/office/drawing/2014/main" id="{869E8FE1-BAE8-4A36-A19B-B26ED2D7A23A}"/>
              </a:ext>
            </a:extLst>
          </p:cNvPr>
          <p:cNvSpPr txBox="1">
            <a:spLocks/>
          </p:cNvSpPr>
          <p:nvPr/>
        </p:nvSpPr>
        <p:spPr>
          <a:xfrm>
            <a:off x="1775074" y="1533526"/>
            <a:ext cx="9144000" cy="4904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BR" sz="1300" dirty="0" err="1"/>
              <a:t>Amoore</a:t>
            </a:r>
            <a:r>
              <a:rPr lang="pt-BR" sz="1300" dirty="0"/>
              <a:t>, J. &amp; Ingram, P. (2003). </a:t>
            </a:r>
            <a:r>
              <a:rPr lang="pt-BR" sz="1300" b="1" dirty="0"/>
              <a:t>Learning from adverse </a:t>
            </a:r>
            <a:r>
              <a:rPr lang="pt-BR" sz="1300" b="1" dirty="0" err="1"/>
              <a:t>incidents</a:t>
            </a:r>
            <a:r>
              <a:rPr lang="pt-BR" sz="1300" b="1" dirty="0"/>
              <a:t> </a:t>
            </a:r>
            <a:r>
              <a:rPr lang="pt-BR" sz="1300" b="1" dirty="0" err="1"/>
              <a:t>involving</a:t>
            </a:r>
            <a:r>
              <a:rPr lang="pt-BR" sz="1300" b="1" dirty="0"/>
              <a:t> medical </a:t>
            </a:r>
            <a:r>
              <a:rPr lang="pt-BR" sz="1300" b="1" dirty="0" err="1"/>
              <a:t>devices</a:t>
            </a:r>
            <a:r>
              <a:rPr lang="pt-BR" sz="1300" dirty="0"/>
              <a:t>. </a:t>
            </a:r>
            <a:r>
              <a:rPr lang="pt-BR" sz="1300" dirty="0" err="1"/>
              <a:t>Nurs</a:t>
            </a:r>
            <a:r>
              <a:rPr lang="pt-BR" sz="1300" dirty="0"/>
              <a:t>, Stand. 17, 41-46.</a:t>
            </a:r>
          </a:p>
          <a:p>
            <a:r>
              <a:rPr lang="pt-BR" sz="1300" b="1" cap="all" dirty="0"/>
              <a:t> </a:t>
            </a:r>
          </a:p>
          <a:p>
            <a:r>
              <a:rPr lang="pt-BR" sz="1300" cap="small" dirty="0"/>
              <a:t>AMORIN, José </a:t>
            </a:r>
            <a:r>
              <a:rPr lang="pt-BR" sz="1300" cap="small" dirty="0" err="1"/>
              <a:t>izaac</a:t>
            </a:r>
            <a:r>
              <a:rPr lang="pt-BR" sz="1300" cap="small" dirty="0"/>
              <a:t> leite de. </a:t>
            </a:r>
            <a:r>
              <a:rPr lang="pt-BR" sz="1300" b="1" cap="small" dirty="0"/>
              <a:t>DESENVOLVIMENTO DE PROTOTIPO: SISTEMA DE ACIONAMENTO PARA BOMBA DE INFUSÃO SERINGA</a:t>
            </a:r>
            <a:r>
              <a:rPr lang="pt-BR" sz="1300" cap="small" dirty="0"/>
              <a:t>. Campina Grande - PB: Dissertação (</a:t>
            </a:r>
            <a:r>
              <a:rPr lang="pt-BR" sz="1300" cap="small" dirty="0" err="1"/>
              <a:t>Lisensiatura</a:t>
            </a:r>
            <a:r>
              <a:rPr lang="pt-BR" sz="1300" cap="small" dirty="0"/>
              <a:t> em computação), Universidade Estadual da Paraíba</a:t>
            </a:r>
            <a:endParaRPr lang="pt-BR" sz="1300" dirty="0"/>
          </a:p>
          <a:p>
            <a:r>
              <a:rPr lang="pt-BR" sz="1300" cap="small" dirty="0"/>
              <a:t>, 2014.</a:t>
            </a:r>
            <a:endParaRPr lang="pt-BR" sz="1300" dirty="0"/>
          </a:p>
          <a:p>
            <a:r>
              <a:rPr lang="pt-BR" sz="1300" cap="small" dirty="0"/>
              <a:t> </a:t>
            </a:r>
            <a:endParaRPr lang="pt-BR" sz="1300" dirty="0"/>
          </a:p>
          <a:p>
            <a:r>
              <a:rPr lang="pt-BR" sz="1300" cap="small" dirty="0"/>
              <a:t>BOHOMOLA, Elena. </a:t>
            </a:r>
            <a:r>
              <a:rPr lang="pt-BR" sz="1300" b="1" cap="small" dirty="0"/>
              <a:t>NOTIFICAÇÃO ESPONTÂNEA DE ERROS DE MEDICAÇÃO EM HOSPOTAL UNIVERSITÁRIO PEDIATRICO</a:t>
            </a:r>
            <a:r>
              <a:rPr lang="pt-BR" sz="1300" cap="small" dirty="0"/>
              <a:t>. São </a:t>
            </a:r>
            <a:r>
              <a:rPr lang="pt-BR" sz="1300" cap="small" dirty="0" err="1"/>
              <a:t>paulo</a:t>
            </a:r>
            <a:r>
              <a:rPr lang="pt-BR" sz="1300" cap="small" dirty="0"/>
              <a:t>: 2011.</a:t>
            </a:r>
            <a:endParaRPr lang="pt-BR" sz="1300" dirty="0"/>
          </a:p>
          <a:p>
            <a:r>
              <a:rPr lang="pt-BR" sz="1300" cap="small" dirty="0"/>
              <a:t> </a:t>
            </a:r>
            <a:endParaRPr lang="pt-BR" sz="1300" dirty="0"/>
          </a:p>
          <a:p>
            <a:r>
              <a:rPr lang="pt-BR" sz="1300" cap="small" dirty="0" err="1"/>
              <a:t>Brennan</a:t>
            </a:r>
            <a:r>
              <a:rPr lang="pt-BR" sz="1300" cap="small" dirty="0"/>
              <a:t>, t. a, </a:t>
            </a:r>
            <a:r>
              <a:rPr lang="pt-BR" sz="1300" cap="small" dirty="0" err="1"/>
              <a:t>Leape</a:t>
            </a:r>
            <a:r>
              <a:rPr lang="pt-BR" sz="1300" cap="small" dirty="0"/>
              <a:t>, L.L., </a:t>
            </a:r>
            <a:r>
              <a:rPr lang="pt-BR" sz="1300" cap="small" dirty="0" err="1"/>
              <a:t>Laird</a:t>
            </a:r>
            <a:r>
              <a:rPr lang="pt-BR" sz="1300" cap="small" dirty="0"/>
              <a:t>, N. M., </a:t>
            </a:r>
            <a:r>
              <a:rPr lang="pt-BR" sz="1300" cap="small" dirty="0" err="1"/>
              <a:t>Hebert</a:t>
            </a:r>
            <a:r>
              <a:rPr lang="pt-BR" sz="1300" cap="small" dirty="0"/>
              <a:t>, L., </a:t>
            </a:r>
            <a:r>
              <a:rPr lang="pt-BR" sz="1300" cap="small" dirty="0" err="1"/>
              <a:t>Localio</a:t>
            </a:r>
            <a:r>
              <a:rPr lang="pt-BR" sz="1300" cap="small" dirty="0"/>
              <a:t>, A.R., </a:t>
            </a:r>
            <a:r>
              <a:rPr lang="pt-BR" sz="1300" cap="small" dirty="0" err="1"/>
              <a:t>Lawthers</a:t>
            </a:r>
            <a:r>
              <a:rPr lang="pt-BR" sz="1300" cap="small" dirty="0"/>
              <a:t>, A.G., </a:t>
            </a:r>
            <a:r>
              <a:rPr lang="pt-BR" sz="1300" cap="small" dirty="0" err="1"/>
              <a:t>Newhouse</a:t>
            </a:r>
            <a:r>
              <a:rPr lang="pt-BR" sz="1300" cap="small" dirty="0"/>
              <a:t>, J.P., </a:t>
            </a:r>
            <a:r>
              <a:rPr lang="pt-BR" sz="1300" cap="small" dirty="0" err="1"/>
              <a:t>Weiler</a:t>
            </a:r>
            <a:r>
              <a:rPr lang="pt-BR" sz="1300" cap="small" dirty="0"/>
              <a:t>, P.C., &amp; </a:t>
            </a:r>
            <a:r>
              <a:rPr lang="pt-BR" sz="1300" cap="small" dirty="0" err="1"/>
              <a:t>Hiatt</a:t>
            </a:r>
            <a:r>
              <a:rPr lang="pt-BR" sz="1300" cap="small" dirty="0"/>
              <a:t>, h. h. (2004). </a:t>
            </a:r>
            <a:r>
              <a:rPr lang="pt-BR" sz="1300" b="1" cap="small" dirty="0" err="1"/>
              <a:t>Incidence</a:t>
            </a:r>
            <a:r>
              <a:rPr lang="pt-BR" sz="1300" b="1" cap="small" dirty="0"/>
              <a:t> </a:t>
            </a:r>
            <a:r>
              <a:rPr lang="pt-BR" sz="1300" b="1" cap="small" dirty="0" err="1"/>
              <a:t>of</a:t>
            </a:r>
            <a:r>
              <a:rPr lang="pt-BR" sz="1300" b="1" cap="small" dirty="0"/>
              <a:t> adverse </a:t>
            </a:r>
            <a:r>
              <a:rPr lang="pt-BR" sz="1300" b="1" cap="small" dirty="0" err="1"/>
              <a:t>events</a:t>
            </a:r>
            <a:r>
              <a:rPr lang="pt-BR" sz="1300" b="1" cap="small" dirty="0"/>
              <a:t> </a:t>
            </a:r>
            <a:r>
              <a:rPr lang="pt-BR" sz="1300" b="1" cap="small" dirty="0" err="1"/>
              <a:t>and</a:t>
            </a:r>
            <a:r>
              <a:rPr lang="pt-BR" sz="1300" b="1" cap="small" dirty="0"/>
              <a:t> </a:t>
            </a:r>
            <a:r>
              <a:rPr lang="pt-BR" sz="1300" b="1" cap="small" dirty="0" err="1"/>
              <a:t>negligence</a:t>
            </a:r>
            <a:r>
              <a:rPr lang="pt-BR" sz="1300" b="1" cap="small" dirty="0"/>
              <a:t> in </a:t>
            </a:r>
            <a:r>
              <a:rPr lang="pt-BR" sz="1300" b="1" cap="small" dirty="0" err="1"/>
              <a:t>hospitalized</a:t>
            </a:r>
            <a:r>
              <a:rPr lang="pt-BR" sz="1300" b="1" cap="small" dirty="0"/>
              <a:t> </a:t>
            </a:r>
            <a:r>
              <a:rPr lang="pt-BR" sz="1300" b="1" cap="small" dirty="0" err="1"/>
              <a:t>patients</a:t>
            </a:r>
            <a:r>
              <a:rPr lang="pt-BR" sz="1300" b="1" cap="small" dirty="0"/>
              <a:t>: </a:t>
            </a:r>
            <a:r>
              <a:rPr lang="pt-BR" sz="1300" b="1" cap="small" dirty="0" err="1"/>
              <a:t>results</a:t>
            </a:r>
            <a:r>
              <a:rPr lang="pt-BR" sz="1300" b="1" cap="small" dirty="0"/>
              <a:t> </a:t>
            </a:r>
            <a:r>
              <a:rPr lang="pt-BR" sz="1300" b="1" cap="small" dirty="0" err="1"/>
              <a:t>of</a:t>
            </a:r>
            <a:r>
              <a:rPr lang="pt-BR" sz="1300" b="1" cap="small" dirty="0"/>
              <a:t> </a:t>
            </a:r>
            <a:r>
              <a:rPr lang="pt-BR" sz="1300" b="1" cap="small" dirty="0" err="1"/>
              <a:t>the</a:t>
            </a:r>
            <a:r>
              <a:rPr lang="pt-BR" sz="1300" b="1" cap="small" dirty="0"/>
              <a:t> Harvard Medical </a:t>
            </a:r>
            <a:r>
              <a:rPr lang="pt-BR" sz="1300" b="1" cap="small" dirty="0" err="1"/>
              <a:t>Practice</a:t>
            </a:r>
            <a:r>
              <a:rPr lang="pt-BR" sz="1300" b="1" cap="small" dirty="0"/>
              <a:t> </a:t>
            </a:r>
            <a:r>
              <a:rPr lang="pt-BR" sz="1300" b="1" cap="small" dirty="0" err="1"/>
              <a:t>Study</a:t>
            </a:r>
            <a:r>
              <a:rPr lang="pt-BR" sz="1300" b="1" cap="small" dirty="0"/>
              <a:t> I</a:t>
            </a:r>
            <a:r>
              <a:rPr lang="pt-BR" sz="1300" cap="small" dirty="0"/>
              <a:t>. 1991. Qual. </a:t>
            </a:r>
            <a:r>
              <a:rPr lang="pt-BR" sz="1300" cap="small" dirty="0" err="1"/>
              <a:t>Saf</a:t>
            </a:r>
            <a:r>
              <a:rPr lang="pt-BR" sz="1300" cap="small" dirty="0"/>
              <a:t> Health </a:t>
            </a:r>
            <a:r>
              <a:rPr lang="pt-BR" sz="1300" cap="small" dirty="0" err="1"/>
              <a:t>Care</a:t>
            </a:r>
            <a:r>
              <a:rPr lang="pt-BR" sz="1300" cap="small" dirty="0"/>
              <a:t> 13, 145-151.</a:t>
            </a:r>
            <a:endParaRPr lang="pt-BR" sz="1300" dirty="0"/>
          </a:p>
          <a:p>
            <a:r>
              <a:rPr lang="pt-BR" sz="1300" cap="small" dirty="0"/>
              <a:t> </a:t>
            </a:r>
            <a:endParaRPr lang="pt-BR" sz="1300" dirty="0"/>
          </a:p>
          <a:p>
            <a:r>
              <a:rPr lang="pt-BR" sz="1300" cap="small" dirty="0"/>
              <a:t>BUTTON, Profa. Dra. Vera Lúcia da Silveira </a:t>
            </a:r>
            <a:r>
              <a:rPr lang="pt-BR" sz="1300" cap="small" dirty="0" err="1"/>
              <a:t>Nante</a:t>
            </a:r>
            <a:r>
              <a:rPr lang="pt-BR" sz="1300" cap="small" dirty="0"/>
              <a:t>. </a:t>
            </a:r>
            <a:r>
              <a:rPr lang="pt-BR" sz="1300" b="1" cap="small" dirty="0"/>
              <a:t>Dispositivos de infusão. </a:t>
            </a:r>
            <a:r>
              <a:rPr lang="pt-BR" sz="1300" cap="small" dirty="0"/>
              <a:t>UNICAMP. Campinas – SP, 2012.</a:t>
            </a:r>
            <a:endParaRPr lang="pt-BR" sz="1300" dirty="0"/>
          </a:p>
          <a:p>
            <a:r>
              <a:rPr lang="pt-BR" sz="1300" cap="small" dirty="0"/>
              <a:t> </a:t>
            </a:r>
            <a:endParaRPr lang="pt-BR" sz="1300" dirty="0"/>
          </a:p>
          <a:p>
            <a:r>
              <a:rPr lang="pt-BR" sz="1300" cap="small" dirty="0"/>
              <a:t>JUNIOR, Álvaro Martins da Silva. </a:t>
            </a:r>
            <a:r>
              <a:rPr lang="pt-BR" sz="1300" b="1" cap="small" dirty="0"/>
              <a:t>SISTEMA PARA AVALIAÇÃO DA FUNCIONALIDADE DE BOMBAS DE INFUSÃO</a:t>
            </a:r>
            <a:r>
              <a:rPr lang="pt-BR" sz="1300" cap="small" dirty="0"/>
              <a:t>. </a:t>
            </a:r>
            <a:r>
              <a:rPr lang="pt-BR" sz="1300" cap="small" dirty="0" err="1"/>
              <a:t>Florianopolis</a:t>
            </a:r>
            <a:r>
              <a:rPr lang="pt-BR" sz="1300" cap="small" dirty="0"/>
              <a:t>: 2004</a:t>
            </a:r>
            <a:r>
              <a:rPr lang="pt-BR" sz="1300" cap="small" dirty="0" smtClean="0"/>
              <a:t>.</a:t>
            </a:r>
            <a:endParaRPr lang="pt-BR" sz="1300" dirty="0"/>
          </a:p>
        </p:txBody>
      </p:sp>
      <p:sp>
        <p:nvSpPr>
          <p:cNvPr id="9" name="Retângulo: Cantos Arredondados 10">
            <a:extLst>
              <a:ext uri="{FF2B5EF4-FFF2-40B4-BE49-F238E27FC236}">
                <a16:creationId xmlns="" xmlns:a16="http://schemas.microsoft.com/office/drawing/2014/main" id="{0D6F65B8-928E-4972-9267-3BC2539D7A8F}"/>
              </a:ext>
            </a:extLst>
          </p:cNvPr>
          <p:cNvSpPr/>
          <p:nvPr/>
        </p:nvSpPr>
        <p:spPr>
          <a:xfrm>
            <a:off x="3044757" y="80963"/>
            <a:ext cx="5196192" cy="914400"/>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a:t>Referências bibliográficas</a:t>
            </a:r>
          </a:p>
        </p:txBody>
      </p:sp>
    </p:spTree>
    <p:extLst>
      <p:ext uri="{BB962C8B-B14F-4D97-AF65-F5344CB8AC3E}">
        <p14:creationId xmlns:p14="http://schemas.microsoft.com/office/powerpoint/2010/main" val="3634439152"/>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 xmlns:a16="http://schemas.microsoft.com/office/drawing/2014/main" id="{B14FA0E5-8A12-488E-B5F2-E92DA1CAE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 xmlns:a16="http://schemas.microsoft.com/office/drawing/2014/main" id="{10E25F71-AAD0-474E-91CA-649C7CA35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 xmlns:a16="http://schemas.microsoft.com/office/drawing/2014/main" id="{004EC86A-0B95-43AB-8715-7C8DD8FBA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 xmlns:a16="http://schemas.microsoft.com/office/drawing/2014/main" id="{869E8FE1-BAE8-4A36-A19B-B26ED2D7A23A}"/>
              </a:ext>
            </a:extLst>
          </p:cNvPr>
          <p:cNvSpPr txBox="1">
            <a:spLocks/>
          </p:cNvSpPr>
          <p:nvPr/>
        </p:nvSpPr>
        <p:spPr>
          <a:xfrm>
            <a:off x="1775074" y="1477876"/>
            <a:ext cx="9144000" cy="468396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BR" sz="1400" cap="small" dirty="0"/>
              <a:t>LEAPE, L. L., BATES, D. W., CULLEN, D. J., COOPER, J., DEMONACO, H. J., GALLIVAN, T., HALLISEY, R., IVES, J., LAIRD, N., LAFFEL, G., &amp; . (1995). </a:t>
            </a:r>
            <a:r>
              <a:rPr lang="pt-BR" sz="1400" b="1" cap="small" dirty="0"/>
              <a:t>Systems </a:t>
            </a:r>
            <a:r>
              <a:rPr lang="pt-BR" sz="1400" b="1" cap="small" dirty="0" err="1"/>
              <a:t>analysis</a:t>
            </a:r>
            <a:r>
              <a:rPr lang="pt-BR" sz="1400" b="1" cap="small" dirty="0"/>
              <a:t> </a:t>
            </a:r>
            <a:r>
              <a:rPr lang="pt-BR" sz="1400" b="1" cap="small" dirty="0" err="1"/>
              <a:t>of</a:t>
            </a:r>
            <a:r>
              <a:rPr lang="pt-BR" sz="1400" b="1" cap="small" dirty="0"/>
              <a:t> adverse </a:t>
            </a:r>
            <a:r>
              <a:rPr lang="pt-BR" sz="1400" b="1" cap="small" dirty="0" err="1"/>
              <a:t>drug</a:t>
            </a:r>
            <a:r>
              <a:rPr lang="pt-BR" sz="1400" b="1" cap="small" dirty="0"/>
              <a:t> </a:t>
            </a:r>
            <a:r>
              <a:rPr lang="pt-BR" sz="1400" b="1" cap="small" dirty="0" err="1"/>
              <a:t>events</a:t>
            </a:r>
            <a:r>
              <a:rPr lang="pt-BR" sz="1400" cap="small" dirty="0"/>
              <a:t>. ADE </a:t>
            </a:r>
            <a:r>
              <a:rPr lang="pt-BR" sz="1400" cap="small" dirty="0" err="1"/>
              <a:t>Prevention</a:t>
            </a:r>
            <a:r>
              <a:rPr lang="pt-BR" sz="1400" cap="small" dirty="0"/>
              <a:t> </a:t>
            </a:r>
            <a:r>
              <a:rPr lang="pt-BR" sz="1400" cap="small" dirty="0" err="1"/>
              <a:t>Study</a:t>
            </a:r>
            <a:r>
              <a:rPr lang="pt-BR" sz="1400" cap="small" dirty="0"/>
              <a:t> </a:t>
            </a:r>
            <a:r>
              <a:rPr lang="pt-BR" sz="1400" cap="small" dirty="0" err="1"/>
              <a:t>Group</a:t>
            </a:r>
            <a:r>
              <a:rPr lang="pt-BR" sz="1400" cap="small" dirty="0"/>
              <a:t>. JAMA 274, 35-43.</a:t>
            </a:r>
            <a:endParaRPr lang="pt-BR" sz="1400" dirty="0"/>
          </a:p>
          <a:p>
            <a:r>
              <a:rPr lang="pt-BR" sz="1400" cap="small" dirty="0"/>
              <a:t> </a:t>
            </a:r>
            <a:r>
              <a:rPr lang="pt-BR" sz="1400" b="1" cap="small" dirty="0" err="1"/>
              <a:t>pumps</a:t>
            </a:r>
            <a:r>
              <a:rPr lang="pt-BR" sz="1400" cap="small" dirty="0"/>
              <a:t>. Prof. Nurse 15, 382-384.</a:t>
            </a:r>
            <a:endParaRPr lang="pt-BR" sz="1400" dirty="0"/>
          </a:p>
          <a:p>
            <a:endParaRPr lang="pt-BR" sz="1400" cap="small" dirty="0" smtClean="0"/>
          </a:p>
          <a:p>
            <a:r>
              <a:rPr lang="pt-BR" sz="1400" cap="small" dirty="0" smtClean="0"/>
              <a:t>LEAPE</a:t>
            </a:r>
            <a:r>
              <a:rPr lang="pt-BR" sz="1400" cap="small" dirty="0"/>
              <a:t>, L. L., </a:t>
            </a:r>
            <a:r>
              <a:rPr lang="pt-BR" sz="1400" cap="small" dirty="0" err="1"/>
              <a:t>Lawthers</a:t>
            </a:r>
            <a:r>
              <a:rPr lang="pt-BR" sz="1400" cap="small" dirty="0"/>
              <a:t>, A. G., BRENNAN, T. A., &amp; JOHNSON, W. G. (1993). </a:t>
            </a:r>
            <a:r>
              <a:rPr lang="pt-BR" sz="1400" b="1" cap="small" dirty="0" err="1"/>
              <a:t>Preventing</a:t>
            </a:r>
            <a:r>
              <a:rPr lang="pt-BR" sz="1400" b="1" cap="small" dirty="0"/>
              <a:t> medical </a:t>
            </a:r>
            <a:r>
              <a:rPr lang="pt-BR" sz="1400" b="1" cap="small" dirty="0" err="1"/>
              <a:t>injury</a:t>
            </a:r>
            <a:r>
              <a:rPr lang="pt-BR" sz="1400" cap="small" dirty="0"/>
              <a:t>. QRB Qual Ver. Bull. 19, 144-149.</a:t>
            </a:r>
            <a:endParaRPr lang="pt-BR" sz="1400" dirty="0"/>
          </a:p>
          <a:p>
            <a:r>
              <a:rPr lang="pt-BR" sz="1400" cap="small" dirty="0"/>
              <a:t> </a:t>
            </a:r>
            <a:endParaRPr lang="pt-BR" sz="1400" dirty="0"/>
          </a:p>
          <a:p>
            <a:r>
              <a:rPr lang="pt-BR" sz="1400" cap="small" dirty="0"/>
              <a:t>Quinn, C. (2000). </a:t>
            </a:r>
            <a:r>
              <a:rPr lang="pt-BR" sz="1400" b="1" cap="small" dirty="0" err="1"/>
              <a:t>Infusion</a:t>
            </a:r>
            <a:r>
              <a:rPr lang="pt-BR" sz="1400" b="1" cap="small" dirty="0"/>
              <a:t> </a:t>
            </a:r>
            <a:r>
              <a:rPr lang="pt-BR" sz="1400" b="1" cap="small" dirty="0" err="1"/>
              <a:t>devices</a:t>
            </a:r>
            <a:r>
              <a:rPr lang="pt-BR" sz="1400" b="1" cap="small" dirty="0"/>
              <a:t>: </a:t>
            </a:r>
            <a:r>
              <a:rPr lang="pt-BR" sz="1400" b="1" cap="small" dirty="0" err="1"/>
              <a:t>risks</a:t>
            </a:r>
            <a:r>
              <a:rPr lang="pt-BR" sz="1400" b="1" cap="small" dirty="0"/>
              <a:t>, </a:t>
            </a:r>
            <a:r>
              <a:rPr lang="pt-BR" sz="1400" b="1" cap="small" dirty="0" err="1"/>
              <a:t>functions</a:t>
            </a:r>
            <a:r>
              <a:rPr lang="pt-BR" sz="1400" b="1" cap="small" dirty="0"/>
              <a:t> </a:t>
            </a:r>
            <a:r>
              <a:rPr lang="pt-BR" sz="1400" b="1" cap="small" dirty="0" err="1"/>
              <a:t>and</a:t>
            </a:r>
            <a:r>
              <a:rPr lang="pt-BR" sz="1400" b="1" cap="small" dirty="0"/>
              <a:t> management</a:t>
            </a:r>
            <a:r>
              <a:rPr lang="pt-BR" sz="1400" cap="small" dirty="0"/>
              <a:t>, </a:t>
            </a:r>
            <a:r>
              <a:rPr lang="pt-BR" sz="1400" dirty="0" err="1"/>
              <a:t>Nurs</a:t>
            </a:r>
            <a:r>
              <a:rPr lang="pt-BR" sz="1400" dirty="0"/>
              <a:t>, Stand. 14, 35-41.</a:t>
            </a:r>
          </a:p>
          <a:p>
            <a:r>
              <a:rPr lang="pt-BR" sz="1400" dirty="0"/>
              <a:t> </a:t>
            </a:r>
          </a:p>
          <a:p>
            <a:r>
              <a:rPr lang="pt-BR" sz="1400" cap="small" dirty="0"/>
              <a:t>RUFINO, Nelson Murilo de O. </a:t>
            </a:r>
            <a:r>
              <a:rPr lang="pt-BR" sz="1400" b="1" cap="small" dirty="0"/>
              <a:t>SEGURANÇA EM REDES SEM FIO</a:t>
            </a:r>
            <a:r>
              <a:rPr lang="pt-BR" sz="1400" cap="small" dirty="0"/>
              <a:t>. 4º Ed. Rio de Janeiro: </a:t>
            </a:r>
            <a:r>
              <a:rPr lang="pt-BR" sz="1400" cap="small" dirty="0" err="1"/>
              <a:t>Novatec</a:t>
            </a:r>
            <a:r>
              <a:rPr lang="pt-BR" sz="1400" cap="small" dirty="0"/>
              <a:t>, 2018.</a:t>
            </a:r>
            <a:endParaRPr lang="pt-BR" sz="1400" dirty="0"/>
          </a:p>
          <a:p>
            <a:r>
              <a:rPr lang="pt-BR" sz="1400" dirty="0"/>
              <a:t> </a:t>
            </a:r>
          </a:p>
          <a:p>
            <a:r>
              <a:rPr lang="pt-BR" sz="1400" cap="small" dirty="0"/>
              <a:t>TORELLY, </a:t>
            </a:r>
            <a:r>
              <a:rPr lang="pt-BR" sz="1400" cap="small" dirty="0" err="1"/>
              <a:t>Ethel</a:t>
            </a:r>
            <a:r>
              <a:rPr lang="pt-BR" sz="1400" cap="small" dirty="0"/>
              <a:t> Maris </a:t>
            </a:r>
            <a:r>
              <a:rPr lang="pt-BR" sz="1400" cap="small" dirty="0" err="1"/>
              <a:t>Schroder</a:t>
            </a:r>
            <a:r>
              <a:rPr lang="pt-BR" sz="1400" cap="small" dirty="0"/>
              <a:t>. </a:t>
            </a:r>
            <a:r>
              <a:rPr lang="pt-BR" sz="1400" b="1" cap="small" dirty="0"/>
              <a:t>Avaliação da efetividade, Custos e Eventos Adversos de Bombas de Infusão de Medicamentos: Um Ensaio Clinico Randomizado</a:t>
            </a:r>
            <a:r>
              <a:rPr lang="pt-BR" sz="1400" cap="small" dirty="0"/>
              <a:t>. Dissertação de Mestrado, Universidade federal do Rio Grande do Sul. Porto Alegre, 2009.</a:t>
            </a:r>
            <a:endParaRPr lang="pt-BR" sz="1400" dirty="0"/>
          </a:p>
          <a:p>
            <a:r>
              <a:rPr lang="pt-BR" sz="1400" cap="small" dirty="0"/>
              <a:t> </a:t>
            </a:r>
            <a:endParaRPr lang="pt-BR" sz="1400" dirty="0"/>
          </a:p>
          <a:p>
            <a:r>
              <a:rPr lang="pt-BR" sz="1400" cap="small" dirty="0"/>
              <a:t>Williams, C. &amp; </a:t>
            </a:r>
            <a:r>
              <a:rPr lang="pt-BR" sz="1400" cap="small" dirty="0" err="1"/>
              <a:t>Lefever</a:t>
            </a:r>
            <a:r>
              <a:rPr lang="pt-BR" sz="1400" cap="small" dirty="0"/>
              <a:t>, J. (2000). </a:t>
            </a:r>
            <a:r>
              <a:rPr lang="pt-BR" sz="1400" b="1" cap="small" dirty="0" err="1"/>
              <a:t>Reducing</a:t>
            </a:r>
            <a:r>
              <a:rPr lang="pt-BR" sz="1400" b="1" cap="small" dirty="0"/>
              <a:t> </a:t>
            </a:r>
            <a:r>
              <a:rPr lang="pt-BR" sz="1400" b="1" cap="small" dirty="0" err="1"/>
              <a:t>the</a:t>
            </a:r>
            <a:r>
              <a:rPr lang="pt-BR" sz="1400" b="1" cap="small" dirty="0"/>
              <a:t> </a:t>
            </a:r>
            <a:r>
              <a:rPr lang="pt-BR" sz="1400" b="1" cap="small" dirty="0" err="1"/>
              <a:t>risk</a:t>
            </a:r>
            <a:r>
              <a:rPr lang="pt-BR" sz="1400" b="1" cap="small" dirty="0"/>
              <a:t> </a:t>
            </a:r>
            <a:r>
              <a:rPr lang="pt-BR" sz="1400" b="1" cap="small" dirty="0" err="1"/>
              <a:t>of</a:t>
            </a:r>
            <a:r>
              <a:rPr lang="pt-BR" sz="1400" b="1" cap="small" dirty="0"/>
              <a:t> </a:t>
            </a:r>
            <a:r>
              <a:rPr lang="pt-BR" sz="1400" b="1" cap="small" dirty="0" err="1"/>
              <a:t>user</a:t>
            </a:r>
            <a:r>
              <a:rPr lang="pt-BR" sz="1400" b="1" cap="small" dirty="0"/>
              <a:t> </a:t>
            </a:r>
            <a:r>
              <a:rPr lang="pt-BR" sz="1400" b="1" cap="small" dirty="0" err="1"/>
              <a:t>error</a:t>
            </a:r>
            <a:r>
              <a:rPr lang="pt-BR" sz="1400" b="1" cap="small" dirty="0"/>
              <a:t> </a:t>
            </a:r>
            <a:r>
              <a:rPr lang="pt-BR" sz="1400" b="1" cap="small" dirty="0" err="1"/>
              <a:t>with</a:t>
            </a:r>
            <a:r>
              <a:rPr lang="pt-BR" sz="1400" b="1" cap="small" dirty="0"/>
              <a:t> </a:t>
            </a:r>
            <a:r>
              <a:rPr lang="pt-BR" sz="1400" b="1" cap="small" dirty="0" err="1"/>
              <a:t>infusion</a:t>
            </a:r>
            <a:r>
              <a:rPr lang="pt-BR" sz="1400" b="1" cap="small" dirty="0"/>
              <a:t> </a:t>
            </a:r>
            <a:r>
              <a:rPr lang="pt-BR" sz="1400" b="1" cap="small" dirty="0" err="1"/>
              <a:t>pumps</a:t>
            </a:r>
            <a:r>
              <a:rPr lang="pt-BR" sz="1400" cap="small" dirty="0"/>
              <a:t>. Prof. Nurse 15, 382-384.</a:t>
            </a:r>
            <a:endParaRPr lang="pt-BR" sz="1400" dirty="0"/>
          </a:p>
        </p:txBody>
      </p:sp>
      <p:sp>
        <p:nvSpPr>
          <p:cNvPr id="9" name="Retângulo: Cantos Arredondados 10">
            <a:extLst>
              <a:ext uri="{FF2B5EF4-FFF2-40B4-BE49-F238E27FC236}">
                <a16:creationId xmlns="" xmlns:a16="http://schemas.microsoft.com/office/drawing/2014/main" id="{0D6F65B8-928E-4972-9267-3BC2539D7A8F}"/>
              </a:ext>
            </a:extLst>
          </p:cNvPr>
          <p:cNvSpPr/>
          <p:nvPr/>
        </p:nvSpPr>
        <p:spPr>
          <a:xfrm>
            <a:off x="3044757" y="80963"/>
            <a:ext cx="5196192" cy="914400"/>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a:t>Referências bibliográficas</a:t>
            </a:r>
          </a:p>
        </p:txBody>
      </p:sp>
    </p:spTree>
    <p:extLst>
      <p:ext uri="{BB962C8B-B14F-4D97-AF65-F5344CB8AC3E}">
        <p14:creationId xmlns:p14="http://schemas.microsoft.com/office/powerpoint/2010/main" val="1694559206"/>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 xmlns:a16="http://schemas.microsoft.com/office/drawing/2014/main" id="{352DAC99-3BC5-4A6F-A054-822A7CF4530A}"/>
              </a:ext>
            </a:extLst>
          </p:cNvPr>
          <p:cNvSpPr>
            <a:spLocks noGrp="1"/>
          </p:cNvSpPr>
          <p:nvPr>
            <p:ph type="subTitle" idx="1"/>
          </p:nvPr>
        </p:nvSpPr>
        <p:spPr>
          <a:xfrm>
            <a:off x="2298565" y="1268963"/>
            <a:ext cx="7594870" cy="3774496"/>
          </a:xfrm>
        </p:spPr>
        <p:txBody>
          <a:bodyPr>
            <a:normAutofit fontScale="92500" lnSpcReduction="10000"/>
          </a:bodyPr>
          <a:lstStyle/>
          <a:p>
            <a:pPr marL="685800" indent="-685800" algn="l">
              <a:buFont typeface="Wingdings" panose="05000000000000000000" pitchFamily="2" charset="2"/>
              <a:buChar char="Ø"/>
            </a:pPr>
            <a:endParaRPr lang="pt-BR" sz="4000" dirty="0"/>
          </a:p>
          <a:p>
            <a:pPr marL="685800" indent="-685800" algn="l">
              <a:buFont typeface="Wingdings" panose="05000000000000000000" pitchFamily="2" charset="2"/>
              <a:buChar char="Ø"/>
            </a:pPr>
            <a:r>
              <a:rPr lang="pt-BR" sz="4000" b="1" u="sng" dirty="0">
                <a:latin typeface="Arial" panose="020B0604020202020204" pitchFamily="34" charset="0"/>
                <a:cs typeface="Arial" panose="020B0604020202020204" pitchFamily="34" charset="0"/>
              </a:rPr>
              <a:t>ALESSANDRO  DOS </a:t>
            </a:r>
            <a:r>
              <a:rPr lang="pt-BR" sz="4000" b="1" u="sng" dirty="0" smtClean="0">
                <a:latin typeface="Arial" panose="020B0604020202020204" pitchFamily="34" charset="0"/>
                <a:cs typeface="Arial" panose="020B0604020202020204" pitchFamily="34" charset="0"/>
              </a:rPr>
              <a:t>SANTOS</a:t>
            </a:r>
          </a:p>
          <a:p>
            <a:pPr marL="685800" indent="-685800" algn="l">
              <a:buFont typeface="Wingdings" panose="05000000000000000000" pitchFamily="2" charset="2"/>
              <a:buChar char="Ø"/>
            </a:pPr>
            <a:endParaRPr lang="pt-BR" sz="4000" b="1" u="sng" dirty="0" smtClean="0">
              <a:latin typeface="Arial" panose="020B0604020202020204" pitchFamily="34" charset="0"/>
              <a:cs typeface="Arial" panose="020B0604020202020204" pitchFamily="34" charset="0"/>
            </a:endParaRPr>
          </a:p>
          <a:p>
            <a:pPr marL="685800" indent="-685800" algn="l">
              <a:buFont typeface="Wingdings" panose="05000000000000000000" pitchFamily="2" charset="2"/>
              <a:buChar char="Ø"/>
            </a:pPr>
            <a:r>
              <a:rPr lang="pt-BR" sz="4800" b="1" u="sng" cap="all" dirty="0" err="1"/>
              <a:t>josimar</a:t>
            </a:r>
            <a:r>
              <a:rPr lang="pt-BR" sz="4800" b="1" u="sng" cap="all" dirty="0"/>
              <a:t> dos santos </a:t>
            </a:r>
            <a:r>
              <a:rPr lang="pt-BR" sz="4800" b="1" u="sng" cap="all" dirty="0" smtClean="0"/>
              <a:t>lima</a:t>
            </a:r>
          </a:p>
          <a:p>
            <a:pPr marL="685800" indent="-685800" algn="l">
              <a:buFont typeface="Wingdings" panose="05000000000000000000" pitchFamily="2" charset="2"/>
              <a:buChar char="Ø"/>
            </a:pPr>
            <a:endParaRPr lang="pt-BR" sz="4800" b="1" u="sng" cap="all" dirty="0"/>
          </a:p>
          <a:p>
            <a:pPr marL="685800" indent="-685800" algn="l">
              <a:buFont typeface="Wingdings" panose="05000000000000000000" pitchFamily="2" charset="2"/>
              <a:buChar char="Ø"/>
            </a:pPr>
            <a:r>
              <a:rPr lang="pt-BR" sz="4800" b="1" u="sng" cap="all" dirty="0" err="1"/>
              <a:t>nilson</a:t>
            </a:r>
            <a:r>
              <a:rPr lang="pt-BR" sz="4800" b="1" u="sng" cap="all" dirty="0"/>
              <a:t> </a:t>
            </a:r>
            <a:r>
              <a:rPr lang="pt-BR" sz="4800" b="1" u="sng" cap="all" dirty="0" err="1"/>
              <a:t>alves</a:t>
            </a:r>
            <a:r>
              <a:rPr lang="pt-BR" sz="4800" b="1" u="sng" cap="all" dirty="0"/>
              <a:t> da silva</a:t>
            </a:r>
          </a:p>
          <a:p>
            <a:pPr marL="685800" indent="-685800" algn="l">
              <a:buFont typeface="Wingdings" panose="05000000000000000000" pitchFamily="2" charset="2"/>
              <a:buChar char="Ø"/>
            </a:pPr>
            <a:endParaRPr lang="pt-BR" sz="4800" dirty="0">
              <a:solidFill>
                <a:schemeClr val="accent6">
                  <a:lumMod val="75000"/>
                </a:schemeClr>
              </a:solidFill>
            </a:endParaRPr>
          </a:p>
        </p:txBody>
      </p:sp>
      <p:pic>
        <p:nvPicPr>
          <p:cNvPr id="5" name="Imagem 4">
            <a:extLst>
              <a:ext uri="{FF2B5EF4-FFF2-40B4-BE49-F238E27FC236}">
                <a16:creationId xmlns="" xmlns:a16="http://schemas.microsoft.com/office/drawing/2014/main" id="{8317D869-25B3-40CA-B211-006631DAF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6" name="Imagem 5">
            <a:extLst>
              <a:ext uri="{FF2B5EF4-FFF2-40B4-BE49-F238E27FC236}">
                <a16:creationId xmlns="" xmlns:a16="http://schemas.microsoft.com/office/drawing/2014/main" id="{B14FA0E5-8A12-488E-B5F2-E92DA1CAE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81674"/>
            <a:ext cx="12192000" cy="1076326"/>
          </a:xfrm>
          <a:prstGeom prst="rect">
            <a:avLst/>
          </a:prstGeom>
        </p:spPr>
      </p:pic>
      <p:pic>
        <p:nvPicPr>
          <p:cNvPr id="8" name="Imagem 7">
            <a:extLst>
              <a:ext uri="{FF2B5EF4-FFF2-40B4-BE49-F238E27FC236}">
                <a16:creationId xmlns="" xmlns:a16="http://schemas.microsoft.com/office/drawing/2014/main" id="{004EC86A-0B95-43AB-8715-7C8DD8FBA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38" y="196272"/>
            <a:ext cx="1736436" cy="623336"/>
          </a:xfrm>
          <a:prstGeom prst="rect">
            <a:avLst/>
          </a:prstGeom>
        </p:spPr>
      </p:pic>
      <p:sp>
        <p:nvSpPr>
          <p:cNvPr id="2" name="Retângulo: Cantos Arredondados 1">
            <a:extLst>
              <a:ext uri="{FF2B5EF4-FFF2-40B4-BE49-F238E27FC236}">
                <a16:creationId xmlns="" xmlns:a16="http://schemas.microsoft.com/office/drawing/2014/main" id="{D6E05337-EC37-4D0D-B20C-F6DE62C14B1E}"/>
              </a:ext>
            </a:extLst>
          </p:cNvPr>
          <p:cNvSpPr/>
          <p:nvPr/>
        </p:nvSpPr>
        <p:spPr>
          <a:xfrm>
            <a:off x="3951051" y="80963"/>
            <a:ext cx="4289898" cy="9144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t>EQUIPE</a:t>
            </a:r>
          </a:p>
        </p:txBody>
      </p:sp>
    </p:spTree>
    <p:extLst>
      <p:ext uri="{BB962C8B-B14F-4D97-AF65-F5344CB8AC3E}">
        <p14:creationId xmlns:p14="http://schemas.microsoft.com/office/powerpoint/2010/main" val="3473910225"/>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 xmlns:a16="http://schemas.microsoft.com/office/drawing/2014/main" id="{B14FA0E5-8A12-488E-B5F2-E92DA1CAE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81674"/>
            <a:ext cx="12192000" cy="1076326"/>
          </a:xfrm>
          <a:prstGeom prst="rect">
            <a:avLst/>
          </a:prstGeom>
        </p:spPr>
      </p:pic>
      <p:pic>
        <p:nvPicPr>
          <p:cNvPr id="7" name="Imagem 6">
            <a:extLst>
              <a:ext uri="{FF2B5EF4-FFF2-40B4-BE49-F238E27FC236}">
                <a16:creationId xmlns="" xmlns:a16="http://schemas.microsoft.com/office/drawing/2014/main" id="{10E25F71-AAD0-474E-91CA-649C7CA35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 xmlns:a16="http://schemas.microsoft.com/office/drawing/2014/main" id="{004EC86A-0B95-43AB-8715-7C8DD8FBA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 xmlns:a16="http://schemas.microsoft.com/office/drawing/2014/main" id="{869E8FE1-BAE8-4A36-A19B-B26ED2D7A23A}"/>
              </a:ext>
            </a:extLst>
          </p:cNvPr>
          <p:cNvSpPr txBox="1">
            <a:spLocks/>
          </p:cNvSpPr>
          <p:nvPr/>
        </p:nvSpPr>
        <p:spPr>
          <a:xfrm>
            <a:off x="1775074" y="1406244"/>
            <a:ext cx="9144000" cy="411871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Wingdings" panose="05000000000000000000" pitchFamily="2" charset="2"/>
              <a:buChar char="§"/>
            </a:pPr>
            <a:r>
              <a:rPr lang="pt-BR" sz="2000" b="1" dirty="0" smtClean="0"/>
              <a:t>Resumo</a:t>
            </a:r>
            <a:r>
              <a:rPr lang="pt-BR" sz="2000" b="1" dirty="0"/>
              <a:t>:</a:t>
            </a:r>
            <a:r>
              <a:rPr lang="pt-BR" sz="2000" dirty="0"/>
              <a:t> Estudar as bombas de infusão e a sua eficácia, avaliar os pontos bons e ruins através de relatos de trabalhos já existentes que vão servir de referência para o estudo em campo, comparação com dispositivos de infusão. Também foi feita uma pesquisa de campo em um hospital que é referência para a cidade de Santos, estado de São Paulo, para podermos fazer a análise do uso destes dispositivos, e contestar os fatos, relatados das pesquisas utilizadas e chegar a uma conclusão sobre </a:t>
            </a:r>
            <a:r>
              <a:rPr lang="pt-BR" sz="2000" dirty="0" smtClean="0"/>
              <a:t>elas</a:t>
            </a:r>
            <a:r>
              <a:rPr lang="pt-BR" sz="2000" dirty="0"/>
              <a:t>. Apresentamos os dispositivos de infusão e a parte histórica deles até o surgimento da necessidade da melhoria no tratamento e de mais precisão que os dispositivos de infusão ainda não tinham antes da década de 60 e a criação das bombas de infusão. O artigo apresenta uma bomba de infusão universal do tipo seringa utilizada em UTI (unidade de terapia intensiva) e outra bomba de infusão que é um protótipo controlado por um aplicativo </a:t>
            </a:r>
            <a:r>
              <a:rPr lang="pt-BR" sz="2000" dirty="0" err="1"/>
              <a:t>andoid</a:t>
            </a:r>
            <a:r>
              <a:rPr lang="pt-BR" sz="2000" dirty="0"/>
              <a:t>.</a:t>
            </a:r>
            <a:endParaRPr lang="pt-BR" sz="2000" b="1" dirty="0" smtClean="0"/>
          </a:p>
          <a:p>
            <a:pPr marL="342900" indent="-342900">
              <a:buFont typeface="Wingdings" panose="05000000000000000000" pitchFamily="2" charset="2"/>
              <a:buChar char="§"/>
            </a:pPr>
            <a:r>
              <a:rPr lang="pt-BR" sz="2000" b="1" dirty="0" smtClean="0"/>
              <a:t>Palavras–chave</a:t>
            </a:r>
            <a:r>
              <a:rPr lang="pt-BR" sz="2000" b="1" dirty="0"/>
              <a:t>: </a:t>
            </a:r>
            <a:r>
              <a:rPr lang="pt-BR" sz="2000" dirty="0"/>
              <a:t>Dispositivos de infusão. </a:t>
            </a:r>
            <a:r>
              <a:rPr lang="en-US" sz="2000" dirty="0" err="1"/>
              <a:t>Bombas</a:t>
            </a:r>
            <a:r>
              <a:rPr lang="en-US" sz="2000" dirty="0"/>
              <a:t> de </a:t>
            </a:r>
            <a:r>
              <a:rPr lang="en-US" sz="2000" dirty="0" err="1"/>
              <a:t>infusão</a:t>
            </a:r>
            <a:r>
              <a:rPr lang="en-US" sz="2000" dirty="0"/>
              <a:t>. </a:t>
            </a:r>
            <a:r>
              <a:rPr lang="en-US" sz="2000" dirty="0" err="1"/>
              <a:t>Eventos</a:t>
            </a:r>
            <a:r>
              <a:rPr lang="en-US" sz="2000" dirty="0"/>
              <a:t> </a:t>
            </a:r>
            <a:r>
              <a:rPr lang="en-US" sz="2000" dirty="0" err="1"/>
              <a:t>adversos</a:t>
            </a:r>
            <a:r>
              <a:rPr lang="en-US" sz="2000" dirty="0"/>
              <a:t>. </a:t>
            </a:r>
            <a:r>
              <a:rPr lang="en-US" sz="2000" dirty="0" err="1"/>
              <a:t>Terapia</a:t>
            </a:r>
            <a:r>
              <a:rPr lang="en-US" sz="2000" dirty="0"/>
              <a:t>. </a:t>
            </a:r>
            <a:r>
              <a:rPr lang="en-US" sz="2000" dirty="0" err="1"/>
              <a:t>Tratamento</a:t>
            </a:r>
            <a:r>
              <a:rPr lang="en-US" sz="2000" dirty="0"/>
              <a:t>.</a:t>
            </a:r>
            <a:endParaRPr lang="pt-BR" sz="2000" dirty="0"/>
          </a:p>
        </p:txBody>
      </p:sp>
      <p:sp>
        <p:nvSpPr>
          <p:cNvPr id="11" name="Retângulo: Cantos Arredondados 10">
            <a:extLst>
              <a:ext uri="{FF2B5EF4-FFF2-40B4-BE49-F238E27FC236}">
                <a16:creationId xmlns="" xmlns:a16="http://schemas.microsoft.com/office/drawing/2014/main" id="{0D6F65B8-928E-4972-9267-3BC2539D7A8F}"/>
              </a:ext>
            </a:extLst>
          </p:cNvPr>
          <p:cNvSpPr/>
          <p:nvPr/>
        </p:nvSpPr>
        <p:spPr>
          <a:xfrm>
            <a:off x="3044757" y="80963"/>
            <a:ext cx="5196192" cy="914400"/>
          </a:xfrm>
          <a:prstGeom prst="roundRect">
            <a:avLst/>
          </a:prstGeo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t>RESUMO</a:t>
            </a:r>
            <a:endParaRPr lang="pt-BR" sz="3200" b="1" dirty="0"/>
          </a:p>
        </p:txBody>
      </p:sp>
    </p:spTree>
    <p:extLst>
      <p:ext uri="{BB962C8B-B14F-4D97-AF65-F5344CB8AC3E}">
        <p14:creationId xmlns:p14="http://schemas.microsoft.com/office/powerpoint/2010/main" val="935797513"/>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 xmlns:a16="http://schemas.microsoft.com/office/drawing/2014/main" id="{B14FA0E5-8A12-488E-B5F2-E92DA1CAE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 xmlns:a16="http://schemas.microsoft.com/office/drawing/2014/main" id="{10E25F71-AAD0-474E-91CA-649C7CA35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 xmlns:a16="http://schemas.microsoft.com/office/drawing/2014/main" id="{004EC86A-0B95-43AB-8715-7C8DD8FBA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 xmlns:a16="http://schemas.microsoft.com/office/drawing/2014/main" id="{869E8FE1-BAE8-4A36-A19B-B26ED2D7A23A}"/>
              </a:ext>
            </a:extLst>
          </p:cNvPr>
          <p:cNvSpPr txBox="1">
            <a:spLocks/>
          </p:cNvSpPr>
          <p:nvPr/>
        </p:nvSpPr>
        <p:spPr>
          <a:xfrm>
            <a:off x="1775074" y="1191640"/>
            <a:ext cx="9144000" cy="477165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Wingdings" panose="05000000000000000000" pitchFamily="2" charset="2"/>
              <a:buChar char="§"/>
            </a:pPr>
            <a:r>
              <a:rPr lang="pt-BR" sz="2200" dirty="0"/>
              <a:t>Vera Lucia da Silveira Nantes Button, afirma que 80% dos pacientes hospitalizados recebem algum tipo de terapia por infusão, e com o aumento desse tipo de tratamento observou-se a necessidade desenvolver dispositivos para introduzir medicamentos com pressão superior a pressão sanguínea e com alto nível de precisão.</a:t>
            </a:r>
          </a:p>
          <a:p>
            <a:pPr marL="342900" indent="-342900">
              <a:buFont typeface="Wingdings" panose="05000000000000000000" pitchFamily="2" charset="2"/>
              <a:buChar char="§"/>
            </a:pPr>
            <a:r>
              <a:rPr lang="pt-BR" sz="2200" dirty="0"/>
              <a:t>	Segundo analises feitas em uma Unidade de terapia intensiva pediátrica (UTIP) feita por Elena </a:t>
            </a:r>
            <a:r>
              <a:rPr lang="pt-BR" sz="2200" dirty="0" err="1"/>
              <a:t>Bohomola</a:t>
            </a:r>
            <a:r>
              <a:rPr lang="pt-BR" sz="2200" dirty="0"/>
              <a:t> (2012, p.768), Ao analisar os tipos de EM (Erro de medicação), observa-se que os principais foram: velocidade de infusão errada (25,0%), omissão de dose (20,8%) e dose imprópria (11,7%), totalizando a maioria (57,5%) das notificações. Destaca-se que o principal tipo de erro, em 2007, foi a omissão de dose (29,2%) e, em 2008, foi a velocidade de infusão errada (27,7</a:t>
            </a:r>
            <a:r>
              <a:rPr lang="pt-BR" sz="2200" dirty="0" smtClean="0"/>
              <a:t>%).</a:t>
            </a:r>
          </a:p>
          <a:p>
            <a:pPr marL="342900" indent="-342900">
              <a:buFont typeface="Wingdings" panose="05000000000000000000" pitchFamily="2" charset="2"/>
              <a:buChar char="§"/>
            </a:pPr>
            <a:r>
              <a:rPr lang="pt-BR" sz="2200" dirty="0"/>
              <a:t>Foi constatado que 25% dos erros ocorridos na Unidade de Terapia intensiva pediátrica (UTIP) são decorrentes da aplicação de infusão onde os números são de mais da metade dos erros são humanos. </a:t>
            </a:r>
          </a:p>
        </p:txBody>
      </p:sp>
      <p:sp>
        <p:nvSpPr>
          <p:cNvPr id="11" name="Retângulo: Cantos Arredondados 10">
            <a:extLst>
              <a:ext uri="{FF2B5EF4-FFF2-40B4-BE49-F238E27FC236}">
                <a16:creationId xmlns="" xmlns:a16="http://schemas.microsoft.com/office/drawing/2014/main" id="{0D6F65B8-928E-4972-9267-3BC2539D7A8F}"/>
              </a:ext>
            </a:extLst>
          </p:cNvPr>
          <p:cNvSpPr/>
          <p:nvPr/>
        </p:nvSpPr>
        <p:spPr>
          <a:xfrm>
            <a:off x="3044757" y="80963"/>
            <a:ext cx="5196192" cy="914400"/>
          </a:xfrm>
          <a:prstGeom prst="roundRect">
            <a:avLst/>
          </a:prstGeom>
          <a:solidFill>
            <a:schemeClr val="accent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t>INTRODUÇÃO</a:t>
            </a:r>
            <a:endParaRPr lang="pt-BR" sz="3200" b="1" dirty="0"/>
          </a:p>
        </p:txBody>
      </p:sp>
    </p:spTree>
    <p:extLst>
      <p:ext uri="{BB962C8B-B14F-4D97-AF65-F5344CB8AC3E}">
        <p14:creationId xmlns:p14="http://schemas.microsoft.com/office/powerpoint/2010/main" val="2872729125"/>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 xmlns:a16="http://schemas.microsoft.com/office/drawing/2014/main" id="{B14FA0E5-8A12-488E-B5F2-E92DA1CAE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 xmlns:a16="http://schemas.microsoft.com/office/drawing/2014/main" id="{10E25F71-AAD0-474E-91CA-649C7CA35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 xmlns:a16="http://schemas.microsoft.com/office/drawing/2014/main" id="{004EC86A-0B95-43AB-8715-7C8DD8FBA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 xmlns:a16="http://schemas.microsoft.com/office/drawing/2014/main" id="{869E8FE1-BAE8-4A36-A19B-B26ED2D7A23A}"/>
              </a:ext>
            </a:extLst>
          </p:cNvPr>
          <p:cNvSpPr txBox="1">
            <a:spLocks/>
          </p:cNvSpPr>
          <p:nvPr/>
        </p:nvSpPr>
        <p:spPr>
          <a:xfrm>
            <a:off x="1775074" y="1451860"/>
            <a:ext cx="9144000" cy="477165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Wingdings" panose="05000000000000000000" pitchFamily="2" charset="2"/>
              <a:buChar char="§"/>
            </a:pPr>
            <a:r>
              <a:rPr lang="pt-BR" sz="2200" dirty="0" smtClean="0"/>
              <a:t>O estudo do </a:t>
            </a:r>
            <a:r>
              <a:rPr lang="pt-BR" sz="2200" dirty="0"/>
              <a:t>Harvard </a:t>
            </a:r>
            <a:r>
              <a:rPr lang="pt-BR" sz="2200" dirty="0" err="1"/>
              <a:t>Medicate</a:t>
            </a:r>
            <a:r>
              <a:rPr lang="pt-BR" sz="2200" dirty="0"/>
              <a:t> </a:t>
            </a:r>
            <a:r>
              <a:rPr lang="pt-BR" sz="2200" dirty="0" err="1"/>
              <a:t>Patice</a:t>
            </a:r>
            <a:r>
              <a:rPr lang="pt-BR" sz="2200" dirty="0"/>
              <a:t> </a:t>
            </a:r>
            <a:r>
              <a:rPr lang="pt-BR" sz="2200" dirty="0" err="1" smtClean="0"/>
              <a:t>Study</a:t>
            </a:r>
            <a:r>
              <a:rPr lang="pt-BR" sz="2200" dirty="0" smtClean="0"/>
              <a:t> (Universidade de </a:t>
            </a:r>
            <a:r>
              <a:rPr lang="pt-BR" sz="2200" dirty="0"/>
              <a:t>Harvard</a:t>
            </a:r>
            <a:r>
              <a:rPr lang="pt-BR" sz="2200" dirty="0" smtClean="0"/>
              <a:t>) </a:t>
            </a:r>
            <a:r>
              <a:rPr lang="pt-BR" sz="2200" dirty="0"/>
              <a:t>relata que o tipo mais comum de evento adverso (ADE) está relacionado a danos causados por medicamentos (LEAPE et al. 1995) e estimou que 3,7% dos pacientes hospitalizados em New York sofreram algum evento adverso relacionado com a terapia de medicamentos em 1984. (</a:t>
            </a:r>
            <a:r>
              <a:rPr lang="pt-BR" sz="2200" dirty="0" err="1"/>
              <a:t>Brennan</a:t>
            </a:r>
            <a:r>
              <a:rPr lang="pt-BR" sz="2200" dirty="0"/>
              <a:t> et al., 2004). Destes, cerca de 69% dos ADE eram </a:t>
            </a:r>
            <a:r>
              <a:rPr lang="pt-BR" sz="2200" dirty="0" err="1"/>
              <a:t>preveniveis</a:t>
            </a:r>
            <a:r>
              <a:rPr lang="pt-BR" sz="2200" dirty="0"/>
              <a:t> (LEAPE et al. 1995).</a:t>
            </a:r>
          </a:p>
          <a:p>
            <a:pPr marL="342900" indent="-342900">
              <a:buFont typeface="Wingdings" panose="05000000000000000000" pitchFamily="2" charset="2"/>
              <a:buChar char="§"/>
            </a:pPr>
            <a:r>
              <a:rPr lang="pt-BR" sz="2200" dirty="0"/>
              <a:t>	Estudando os ADE o Harvard </a:t>
            </a:r>
            <a:r>
              <a:rPr lang="pt-BR" sz="2200" dirty="0" err="1"/>
              <a:t>Medicate</a:t>
            </a:r>
            <a:r>
              <a:rPr lang="pt-BR" sz="2200" dirty="0"/>
              <a:t> </a:t>
            </a:r>
            <a:r>
              <a:rPr lang="pt-BR" sz="2200" dirty="0" err="1"/>
              <a:t>Patice</a:t>
            </a:r>
            <a:r>
              <a:rPr lang="pt-BR" sz="2200" dirty="0"/>
              <a:t> </a:t>
            </a:r>
            <a:r>
              <a:rPr lang="pt-BR" sz="2200" dirty="0" err="1"/>
              <a:t>Study</a:t>
            </a:r>
            <a:r>
              <a:rPr lang="pt-BR" sz="2200" dirty="0"/>
              <a:t> foi encontrado uma taxa de 6,5 eventos adversos em um total de 100 aplicações, mais de ¼ poderia ser prevenido, nas aplicações de medicação na enfermaria foram relatados </a:t>
            </a:r>
            <a:r>
              <a:rPr lang="pt-BR" sz="2200" dirty="0" err="1"/>
              <a:t>aeventos</a:t>
            </a:r>
            <a:r>
              <a:rPr lang="pt-BR" sz="2200" dirty="0"/>
              <a:t> adversos em uma taxa de 38% que é quase a metade dos casos. Este relato sobre os erros ocorridos por parte da enfermagem está relacionado a falta de conhecimento das propriedades farmacêuticas e posológicas dos medicamentos e erros no manuseio de bombas de infusão intravenosas (</a:t>
            </a:r>
            <a:r>
              <a:rPr lang="pt-BR" sz="2200" dirty="0" err="1"/>
              <a:t>Leape</a:t>
            </a:r>
            <a:r>
              <a:rPr lang="pt-BR" sz="2200" dirty="0"/>
              <a:t>, et al, 1995).</a:t>
            </a:r>
          </a:p>
        </p:txBody>
      </p:sp>
      <p:sp>
        <p:nvSpPr>
          <p:cNvPr id="11" name="Retângulo: Cantos Arredondados 10">
            <a:extLst>
              <a:ext uri="{FF2B5EF4-FFF2-40B4-BE49-F238E27FC236}">
                <a16:creationId xmlns="" xmlns:a16="http://schemas.microsoft.com/office/drawing/2014/main" id="{0D6F65B8-928E-4972-9267-3BC2539D7A8F}"/>
              </a:ext>
            </a:extLst>
          </p:cNvPr>
          <p:cNvSpPr/>
          <p:nvPr/>
        </p:nvSpPr>
        <p:spPr>
          <a:xfrm>
            <a:off x="3044757" y="80963"/>
            <a:ext cx="5196192" cy="914400"/>
          </a:xfrm>
          <a:prstGeom prst="roundRect">
            <a:avLst/>
          </a:prstGeom>
          <a:solidFill>
            <a:schemeClr val="accent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t>INTRODUÇÃO</a:t>
            </a:r>
            <a:endParaRPr lang="pt-BR" sz="3200" b="1" dirty="0"/>
          </a:p>
        </p:txBody>
      </p:sp>
    </p:spTree>
    <p:extLst>
      <p:ext uri="{BB962C8B-B14F-4D97-AF65-F5344CB8AC3E}">
        <p14:creationId xmlns:p14="http://schemas.microsoft.com/office/powerpoint/2010/main" val="336990221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 xmlns:a16="http://schemas.microsoft.com/office/drawing/2014/main" id="{B14FA0E5-8A12-488E-B5F2-E92DA1CAE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 xmlns:a16="http://schemas.microsoft.com/office/drawing/2014/main" id="{10E25F71-AAD0-474E-91CA-649C7CA35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 xmlns:a16="http://schemas.microsoft.com/office/drawing/2014/main" id="{004EC86A-0B95-43AB-8715-7C8DD8FBA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 xmlns:a16="http://schemas.microsoft.com/office/drawing/2014/main" id="{869E8FE1-BAE8-4A36-A19B-B26ED2D7A23A}"/>
              </a:ext>
            </a:extLst>
          </p:cNvPr>
          <p:cNvSpPr txBox="1">
            <a:spLocks/>
          </p:cNvSpPr>
          <p:nvPr/>
        </p:nvSpPr>
        <p:spPr>
          <a:xfrm>
            <a:off x="1775074" y="1451860"/>
            <a:ext cx="9144000" cy="477165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Wingdings" panose="05000000000000000000" pitchFamily="2" charset="2"/>
              <a:buChar char="§"/>
            </a:pPr>
            <a:r>
              <a:rPr lang="pt-BR" sz="2200" dirty="0"/>
              <a:t>Segundo Vera Lucia da Silveira Nantes Button (2012, p.3), existe a necessidade de que a infusão de medicamentos seja aplicada em pressão maior que a da corrente sanguínea e de forma mais </a:t>
            </a:r>
            <a:r>
              <a:rPr lang="pt-BR" sz="2200" dirty="0" smtClean="0"/>
              <a:t>precisa (na década de 60 foram criadas os primeiros dispositivos de infusão automáticos).</a:t>
            </a:r>
            <a:endParaRPr lang="pt-BR" sz="2200" dirty="0"/>
          </a:p>
          <a:p>
            <a:pPr marL="342900" indent="-342900">
              <a:buFont typeface="Wingdings" panose="05000000000000000000" pitchFamily="2" charset="2"/>
              <a:buChar char="§"/>
            </a:pPr>
            <a:r>
              <a:rPr lang="pt-BR" sz="2200" cap="small" dirty="0"/>
              <a:t>	</a:t>
            </a:r>
            <a:r>
              <a:rPr lang="pt-BR" sz="2200" dirty="0" err="1"/>
              <a:t>Ethel</a:t>
            </a:r>
            <a:r>
              <a:rPr lang="pt-BR" sz="2200" dirty="0"/>
              <a:t> Maris </a:t>
            </a:r>
            <a:r>
              <a:rPr lang="pt-BR" sz="2200" dirty="0" err="1"/>
              <a:t>Schroder</a:t>
            </a:r>
            <a:r>
              <a:rPr lang="pt-BR" sz="2200" dirty="0"/>
              <a:t> </a:t>
            </a:r>
            <a:r>
              <a:rPr lang="pt-BR" sz="2200" dirty="0" err="1"/>
              <a:t>Torelly</a:t>
            </a:r>
            <a:r>
              <a:rPr lang="pt-BR" sz="2200" dirty="0"/>
              <a:t> (2009, p.16) constatou que há uma controvérsia no estudo de </a:t>
            </a:r>
            <a:r>
              <a:rPr lang="pt-BR" sz="2200" dirty="0" err="1"/>
              <a:t>Hunch</a:t>
            </a:r>
            <a:r>
              <a:rPr lang="pt-BR" sz="2200" dirty="0"/>
              <a:t> et al de novembro de 2005 em 725 leitos do hospital universitário </a:t>
            </a:r>
            <a:r>
              <a:rPr lang="pt-BR" sz="2200" dirty="0" smtClean="0"/>
              <a:t>terciário </a:t>
            </a:r>
            <a:r>
              <a:rPr lang="pt-BR" sz="2200" dirty="0"/>
              <a:t>de Chicago, foi constatado erro de administração intravenosa associados a bombas de </a:t>
            </a:r>
            <a:r>
              <a:rPr lang="pt-BR" sz="2200" dirty="0" smtClean="0"/>
              <a:t>infusão.</a:t>
            </a:r>
          </a:p>
          <a:p>
            <a:pPr marL="342900" indent="-342900">
              <a:buFont typeface="Wingdings" panose="05000000000000000000" pitchFamily="2" charset="2"/>
              <a:buChar char="§"/>
            </a:pPr>
            <a:r>
              <a:rPr lang="pt-BR" sz="2200" dirty="0" smtClean="0"/>
              <a:t>O </a:t>
            </a:r>
            <a:r>
              <a:rPr lang="pt-BR" sz="2200" dirty="0"/>
              <a:t>estudo de </a:t>
            </a:r>
            <a:r>
              <a:rPr lang="pt-BR" sz="2200" dirty="0" err="1"/>
              <a:t>Ethel</a:t>
            </a:r>
            <a:r>
              <a:rPr lang="pt-BR" sz="2200" dirty="0"/>
              <a:t> concluiu problema no uso de bombas de infusão, erro na prescrição de medicamento e programação da aplicação do medicamento (erro </a:t>
            </a:r>
            <a:r>
              <a:rPr lang="pt-BR" sz="2200" dirty="0" err="1"/>
              <a:t>haumano</a:t>
            </a:r>
            <a:r>
              <a:rPr lang="pt-BR" sz="2200" dirty="0"/>
              <a:t>) que é mais da metade dos erros constatados na coleta dos dados, estes erros podem oferecer sérios riscos a um paciente </a:t>
            </a:r>
            <a:r>
              <a:rPr lang="pt-BR" sz="2200" dirty="0" err="1"/>
              <a:t>podenendo</a:t>
            </a:r>
            <a:r>
              <a:rPr lang="pt-BR" sz="2200" dirty="0"/>
              <a:t> levar até ao </a:t>
            </a:r>
            <a:r>
              <a:rPr lang="pt-BR" sz="2200" dirty="0" err="1" smtClean="0"/>
              <a:t>óbto</a:t>
            </a:r>
            <a:r>
              <a:rPr lang="pt-BR" sz="2200" dirty="0"/>
              <a:t>.</a:t>
            </a:r>
          </a:p>
        </p:txBody>
      </p:sp>
      <p:sp>
        <p:nvSpPr>
          <p:cNvPr id="11" name="Retângulo: Cantos Arredondados 10">
            <a:extLst>
              <a:ext uri="{FF2B5EF4-FFF2-40B4-BE49-F238E27FC236}">
                <a16:creationId xmlns="" xmlns:a16="http://schemas.microsoft.com/office/drawing/2014/main" id="{0D6F65B8-928E-4972-9267-3BC2539D7A8F}"/>
              </a:ext>
            </a:extLst>
          </p:cNvPr>
          <p:cNvSpPr/>
          <p:nvPr/>
        </p:nvSpPr>
        <p:spPr>
          <a:xfrm>
            <a:off x="3044757" y="80963"/>
            <a:ext cx="5196192" cy="914400"/>
          </a:xfrm>
          <a:prstGeom prst="roundRect">
            <a:avLst/>
          </a:prstGeom>
          <a:solidFill>
            <a:schemeClr val="accent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t>INTRODUÇÃO</a:t>
            </a:r>
            <a:endParaRPr lang="pt-BR" sz="3200" b="1" dirty="0"/>
          </a:p>
        </p:txBody>
      </p:sp>
    </p:spTree>
    <p:extLst>
      <p:ext uri="{BB962C8B-B14F-4D97-AF65-F5344CB8AC3E}">
        <p14:creationId xmlns:p14="http://schemas.microsoft.com/office/powerpoint/2010/main" val="3011683275"/>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 xmlns:a16="http://schemas.microsoft.com/office/drawing/2014/main" id="{B14FA0E5-8A12-488E-B5F2-E92DA1CAE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 xmlns:a16="http://schemas.microsoft.com/office/drawing/2014/main" id="{10E25F71-AAD0-474E-91CA-649C7CA35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 xmlns:a16="http://schemas.microsoft.com/office/drawing/2014/main" id="{004EC86A-0B95-43AB-8715-7C8DD8FBA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 xmlns:a16="http://schemas.microsoft.com/office/drawing/2014/main" id="{869E8FE1-BAE8-4A36-A19B-B26ED2D7A23A}"/>
              </a:ext>
            </a:extLst>
          </p:cNvPr>
          <p:cNvSpPr txBox="1">
            <a:spLocks/>
          </p:cNvSpPr>
          <p:nvPr/>
        </p:nvSpPr>
        <p:spPr>
          <a:xfrm>
            <a:off x="1775074" y="4561968"/>
            <a:ext cx="9144000" cy="158058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Wingdings" panose="05000000000000000000" pitchFamily="2" charset="2"/>
              <a:buChar char="§"/>
            </a:pPr>
            <a:r>
              <a:rPr lang="pt-BR" sz="1800" dirty="0"/>
              <a:t>O gráfico apresenta uma estatística sobre os prejuízos decorrentes eventos adversos a medicação. Pode-se observar que 1/10 dos pacientes tiveram prejuízo vital e vieram a óbito, e mesma quantidade de pacientes foram tratados adequadamente sem nenhum erro no procedimento, dos de mias infusões em pacientes todas elas tiveram algum tipo de erros, metade dos erros apesar do ocorrido não resultaram em prejuízo ao paciente e a outra metade causaram algum prejuízo físico ou mental e poderiam ter levado a morte.</a:t>
            </a:r>
          </a:p>
        </p:txBody>
      </p:sp>
      <p:sp>
        <p:nvSpPr>
          <p:cNvPr id="11" name="Retângulo: Cantos Arredondados 10">
            <a:extLst>
              <a:ext uri="{FF2B5EF4-FFF2-40B4-BE49-F238E27FC236}">
                <a16:creationId xmlns="" xmlns:a16="http://schemas.microsoft.com/office/drawing/2014/main" id="{0D6F65B8-928E-4972-9267-3BC2539D7A8F}"/>
              </a:ext>
            </a:extLst>
          </p:cNvPr>
          <p:cNvSpPr/>
          <p:nvPr/>
        </p:nvSpPr>
        <p:spPr>
          <a:xfrm>
            <a:off x="3044757" y="80963"/>
            <a:ext cx="5196192" cy="914400"/>
          </a:xfrm>
          <a:prstGeom prst="roundRect">
            <a:avLst/>
          </a:prstGeom>
          <a:solidFill>
            <a:schemeClr val="accent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t>INTRODUÇÃO</a:t>
            </a:r>
            <a:endParaRPr lang="pt-BR" sz="3200" b="1" dirty="0"/>
          </a:p>
        </p:txBody>
      </p:sp>
      <p:pic>
        <p:nvPicPr>
          <p:cNvPr id="9" name="Imagem 8"/>
          <p:cNvPicPr/>
          <p:nvPr/>
        </p:nvPicPr>
        <p:blipFill>
          <a:blip r:embed="rId4">
            <a:extLst>
              <a:ext uri="{28A0092B-C50C-407E-A947-70E740481C1C}">
                <a14:useLocalDpi xmlns:a14="http://schemas.microsoft.com/office/drawing/2010/main" val="0"/>
              </a:ext>
            </a:extLst>
          </a:blip>
          <a:srcRect/>
          <a:stretch>
            <a:fillRect/>
          </a:stretch>
        </p:blipFill>
        <p:spPr bwMode="auto">
          <a:xfrm>
            <a:off x="3519952" y="1157289"/>
            <a:ext cx="5152096" cy="3209438"/>
          </a:xfrm>
          <a:prstGeom prst="rect">
            <a:avLst/>
          </a:prstGeom>
          <a:noFill/>
          <a:ln>
            <a:noFill/>
          </a:ln>
        </p:spPr>
      </p:pic>
    </p:spTree>
    <p:extLst>
      <p:ext uri="{BB962C8B-B14F-4D97-AF65-F5344CB8AC3E}">
        <p14:creationId xmlns:p14="http://schemas.microsoft.com/office/powerpoint/2010/main" val="3598289179"/>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 xmlns:a16="http://schemas.microsoft.com/office/drawing/2014/main" id="{B14FA0E5-8A12-488E-B5F2-E92DA1CAE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 xmlns:a16="http://schemas.microsoft.com/office/drawing/2014/main" id="{10E25F71-AAD0-474E-91CA-649C7CA35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 xmlns:a16="http://schemas.microsoft.com/office/drawing/2014/main" id="{004EC86A-0B95-43AB-8715-7C8DD8FBA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 xmlns:a16="http://schemas.microsoft.com/office/drawing/2014/main" id="{869E8FE1-BAE8-4A36-A19B-B26ED2D7A23A}"/>
              </a:ext>
            </a:extLst>
          </p:cNvPr>
          <p:cNvSpPr txBox="1">
            <a:spLocks/>
          </p:cNvSpPr>
          <p:nvPr/>
        </p:nvSpPr>
        <p:spPr>
          <a:xfrm>
            <a:off x="1775074" y="4561968"/>
            <a:ext cx="9144000" cy="158058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Wingdings" panose="05000000000000000000" pitchFamily="2" charset="2"/>
              <a:buChar char="§"/>
            </a:pPr>
            <a:r>
              <a:rPr lang="pt-BR" sz="2200" dirty="0"/>
              <a:t>O intervalo de tempo </a:t>
            </a:r>
            <a:r>
              <a:rPr lang="pt-BR" sz="2200" dirty="0" smtClean="0"/>
              <a:t>na </a:t>
            </a:r>
            <a:r>
              <a:rPr lang="pt-BR" sz="2200" dirty="0"/>
              <a:t>terapia convencional por meio de pílulas e dispositivos de infusão como o gravitacional não é o ideal, o intervalo de tempo entre tomar uma pílula e outra ou a intensidade do gotejamento que não é constante prejudica o paciente se comparado com a infusão de medicação aplicada por bomba de infusão. </a:t>
            </a:r>
          </a:p>
        </p:txBody>
      </p:sp>
      <p:sp>
        <p:nvSpPr>
          <p:cNvPr id="11" name="Retângulo: Cantos Arredondados 10">
            <a:extLst>
              <a:ext uri="{FF2B5EF4-FFF2-40B4-BE49-F238E27FC236}">
                <a16:creationId xmlns="" xmlns:a16="http://schemas.microsoft.com/office/drawing/2014/main" id="{0D6F65B8-928E-4972-9267-3BC2539D7A8F}"/>
              </a:ext>
            </a:extLst>
          </p:cNvPr>
          <p:cNvSpPr/>
          <p:nvPr/>
        </p:nvSpPr>
        <p:spPr>
          <a:xfrm>
            <a:off x="3044757" y="80963"/>
            <a:ext cx="5196192" cy="914400"/>
          </a:xfrm>
          <a:prstGeom prst="roundRect">
            <a:avLst/>
          </a:prstGeom>
          <a:solidFill>
            <a:schemeClr val="accent6"/>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t>APLICAÇÃO DE MEDICAMENTOS</a:t>
            </a:r>
            <a:endParaRPr lang="pt-BR" sz="3200" b="1" dirty="0"/>
          </a:p>
        </p:txBody>
      </p:sp>
      <p:pic>
        <p:nvPicPr>
          <p:cNvPr id="12" name="Imagem 11"/>
          <p:cNvPicPr/>
          <p:nvPr/>
        </p:nvPicPr>
        <p:blipFill>
          <a:blip r:embed="rId4">
            <a:extLst>
              <a:ext uri="{28A0092B-C50C-407E-A947-70E740481C1C}">
                <a14:useLocalDpi xmlns:a14="http://schemas.microsoft.com/office/drawing/2010/main" val="0"/>
              </a:ext>
            </a:extLst>
          </a:blip>
          <a:srcRect/>
          <a:stretch>
            <a:fillRect/>
          </a:stretch>
        </p:blipFill>
        <p:spPr bwMode="auto">
          <a:xfrm>
            <a:off x="4568190" y="2518792"/>
            <a:ext cx="3672759" cy="2051103"/>
          </a:xfrm>
          <a:prstGeom prst="rect">
            <a:avLst/>
          </a:prstGeom>
          <a:noFill/>
          <a:ln>
            <a:noFill/>
          </a:ln>
        </p:spPr>
      </p:pic>
      <p:sp>
        <p:nvSpPr>
          <p:cNvPr id="13" name="Subtítulo 2">
            <a:extLst>
              <a:ext uri="{FF2B5EF4-FFF2-40B4-BE49-F238E27FC236}">
                <a16:creationId xmlns="" xmlns:a16="http://schemas.microsoft.com/office/drawing/2014/main" id="{869E8FE1-BAE8-4A36-A19B-B26ED2D7A23A}"/>
              </a:ext>
            </a:extLst>
          </p:cNvPr>
          <p:cNvSpPr txBox="1">
            <a:spLocks/>
          </p:cNvSpPr>
          <p:nvPr/>
        </p:nvSpPr>
        <p:spPr>
          <a:xfrm>
            <a:off x="1775074" y="1157289"/>
            <a:ext cx="9144000" cy="158058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Wingdings" panose="05000000000000000000" pitchFamily="2" charset="2"/>
              <a:buChar char="§"/>
            </a:pPr>
            <a:r>
              <a:rPr lang="pt-BR" sz="2000" dirty="0"/>
              <a:t>A aplicação de medicamentos tradicionalmente é aplicada por meio oral, intravenosa por meio de seringa por motivo de custos baixos e também a falta de equipamentos adequados. Aplicações neste modelo tem uma deficiência que será mostrada no proximo gráfico a eficácia contra a aplicação ideal para o tratamento eficaz.</a:t>
            </a:r>
            <a:endParaRPr lang="pt-BR" sz="2200" dirty="0"/>
          </a:p>
        </p:txBody>
      </p:sp>
    </p:spTree>
    <p:extLst>
      <p:ext uri="{BB962C8B-B14F-4D97-AF65-F5344CB8AC3E}">
        <p14:creationId xmlns:p14="http://schemas.microsoft.com/office/powerpoint/2010/main" val="2197082626"/>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 xmlns:a16="http://schemas.microsoft.com/office/drawing/2014/main" id="{B14FA0E5-8A12-488E-B5F2-E92DA1CAE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 xmlns:a16="http://schemas.microsoft.com/office/drawing/2014/main" id="{10E25F71-AAD0-474E-91CA-649C7CA35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 xmlns:a16="http://schemas.microsoft.com/office/drawing/2014/main" id="{004EC86A-0B95-43AB-8715-7C8DD8FBA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 xmlns:a16="http://schemas.microsoft.com/office/drawing/2014/main" id="{869E8FE1-BAE8-4A36-A19B-B26ED2D7A23A}"/>
              </a:ext>
            </a:extLst>
          </p:cNvPr>
          <p:cNvSpPr txBox="1">
            <a:spLocks/>
          </p:cNvSpPr>
          <p:nvPr/>
        </p:nvSpPr>
        <p:spPr>
          <a:xfrm>
            <a:off x="371905" y="1411343"/>
            <a:ext cx="11448190" cy="473121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Wingdings" panose="05000000000000000000" pitchFamily="2" charset="2"/>
              <a:buChar char="§"/>
            </a:pPr>
            <a:r>
              <a:rPr lang="pt-BR" sz="3200" dirty="0"/>
              <a:t>Dispositivos de infusao tem por objetivo a aplicação de medicamento no paciente. Nem sempre a força para uso deste equipamento vem de motores elétricos, alguns utilizam a gravidade. A aplicação da do medicamento quando é feita de forma controlada através de um dispositivo inteligente além de reduzir a chance de erros também reduz o tempo necessário para um tratamento devido o controle da aplicação da medicação de forma continua. Existem diferentes tipos de dispositivos nesse seguimento e a sua viabilidade são duas vias diferentes aonde é material de discussão no desenvolvimento deste artigo.</a:t>
            </a:r>
          </a:p>
        </p:txBody>
      </p:sp>
      <p:sp>
        <p:nvSpPr>
          <p:cNvPr id="11" name="Retângulo: Cantos Arredondados 10">
            <a:extLst>
              <a:ext uri="{FF2B5EF4-FFF2-40B4-BE49-F238E27FC236}">
                <a16:creationId xmlns="" xmlns:a16="http://schemas.microsoft.com/office/drawing/2014/main" id="{0D6F65B8-928E-4972-9267-3BC2539D7A8F}"/>
              </a:ext>
            </a:extLst>
          </p:cNvPr>
          <p:cNvSpPr/>
          <p:nvPr/>
        </p:nvSpPr>
        <p:spPr>
          <a:xfrm>
            <a:off x="3044757" y="80963"/>
            <a:ext cx="5196192" cy="914400"/>
          </a:xfrm>
          <a:prstGeom prst="roundRect">
            <a:avLst/>
          </a:prstGeom>
          <a:solidFill>
            <a:schemeClr val="accent5">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t>DISPOSITIVOS DE INFUSÃO</a:t>
            </a:r>
            <a:endParaRPr lang="pt-BR" sz="3200" b="1" dirty="0"/>
          </a:p>
        </p:txBody>
      </p:sp>
    </p:spTree>
    <p:extLst>
      <p:ext uri="{BB962C8B-B14F-4D97-AF65-F5344CB8AC3E}">
        <p14:creationId xmlns:p14="http://schemas.microsoft.com/office/powerpoint/2010/main" val="650338058"/>
      </p:ext>
    </p:extLst>
  </p:cSld>
  <p:clrMapOvr>
    <a:masterClrMapping/>
  </p:clrMapOvr>
  <p:transition spd="med">
    <p:pull/>
  </p:transition>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TotalTime>
  <Words>1205</Words>
  <Application>Microsoft Office PowerPoint</Application>
  <PresentationFormat>Widescreen</PresentationFormat>
  <Paragraphs>92</Paragraphs>
  <Slides>19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19</vt:i4>
      </vt:variant>
    </vt:vector>
  </HeadingPairs>
  <TitlesOfParts>
    <vt:vector size="24" baseType="lpstr">
      <vt:lpstr>Arial</vt:lpstr>
      <vt:lpstr>Calibri</vt:lpstr>
      <vt:lpstr>Calibri Light</vt:lpstr>
      <vt:lpstr>Wingdings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FIM</vt:lpstr>
      <vt:lpstr>DÚVIDAS ?</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Rogério</dc:creator>
  <cp:lastModifiedBy>Alessandro dos Santos</cp:lastModifiedBy>
  <cp:revision>74</cp:revision>
  <dcterms:created xsi:type="dcterms:W3CDTF">2018-04-12T18:44:26Z</dcterms:created>
  <dcterms:modified xsi:type="dcterms:W3CDTF">2018-11-22T14:18:32Z</dcterms:modified>
</cp:coreProperties>
</file>